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 id="2147483699" r:id="rId9"/>
  </p:sldMasterIdLst>
  <p:notesMasterIdLst>
    <p:notesMasterId r:id="rId106"/>
  </p:notesMasterIdLst>
  <p:sldIdLst>
    <p:sldId id="406" r:id="rId10"/>
    <p:sldId id="328" r:id="rId11"/>
    <p:sldId id="330" r:id="rId12"/>
    <p:sldId id="327" r:id="rId13"/>
    <p:sldId id="336" r:id="rId14"/>
    <p:sldId id="453" r:id="rId15"/>
    <p:sldId id="291" r:id="rId16"/>
    <p:sldId id="458" r:id="rId17"/>
    <p:sldId id="559" r:id="rId18"/>
    <p:sldId id="584" r:id="rId19"/>
    <p:sldId id="560" r:id="rId20"/>
    <p:sldId id="469" r:id="rId21"/>
    <p:sldId id="454" r:id="rId22"/>
    <p:sldId id="331" r:id="rId23"/>
    <p:sldId id="462" r:id="rId24"/>
    <p:sldId id="456" r:id="rId25"/>
    <p:sldId id="463" r:id="rId26"/>
    <p:sldId id="464" r:id="rId27"/>
    <p:sldId id="561" r:id="rId28"/>
    <p:sldId id="465" r:id="rId29"/>
    <p:sldId id="467" r:id="rId30"/>
    <p:sldId id="468" r:id="rId31"/>
    <p:sldId id="470" r:id="rId32"/>
    <p:sldId id="500" r:id="rId33"/>
    <p:sldId id="499" r:id="rId34"/>
    <p:sldId id="563" r:id="rId35"/>
    <p:sldId id="472" r:id="rId36"/>
    <p:sldId id="564" r:id="rId37"/>
    <p:sldId id="501" r:id="rId38"/>
    <p:sldId id="473" r:id="rId39"/>
    <p:sldId id="474" r:id="rId40"/>
    <p:sldId id="502" r:id="rId41"/>
    <p:sldId id="503" r:id="rId42"/>
    <p:sldId id="565" r:id="rId43"/>
    <p:sldId id="504" r:id="rId44"/>
    <p:sldId id="477" r:id="rId45"/>
    <p:sldId id="479" r:id="rId46"/>
    <p:sldId id="480" r:id="rId47"/>
    <p:sldId id="506" r:id="rId48"/>
    <p:sldId id="588" r:id="rId49"/>
    <p:sldId id="566" r:id="rId50"/>
    <p:sldId id="509" r:id="rId51"/>
    <p:sldId id="483" r:id="rId52"/>
    <p:sldId id="533" r:id="rId53"/>
    <p:sldId id="515" r:id="rId54"/>
    <p:sldId id="571" r:id="rId55"/>
    <p:sldId id="517" r:id="rId56"/>
    <p:sldId id="519" r:id="rId57"/>
    <p:sldId id="518" r:id="rId58"/>
    <p:sldId id="589" r:id="rId59"/>
    <p:sldId id="590" r:id="rId60"/>
    <p:sldId id="522" r:id="rId61"/>
    <p:sldId id="591" r:id="rId62"/>
    <p:sldId id="512" r:id="rId63"/>
    <p:sldId id="585" r:id="rId64"/>
    <p:sldId id="523" r:id="rId65"/>
    <p:sldId id="586" r:id="rId66"/>
    <p:sldId id="524" r:id="rId67"/>
    <p:sldId id="587" r:id="rId68"/>
    <p:sldId id="513" r:id="rId69"/>
    <p:sldId id="579" r:id="rId70"/>
    <p:sldId id="583" r:id="rId71"/>
    <p:sldId id="525" r:id="rId72"/>
    <p:sldId id="592" r:id="rId73"/>
    <p:sldId id="526" r:id="rId74"/>
    <p:sldId id="527" r:id="rId75"/>
    <p:sldId id="529" r:id="rId76"/>
    <p:sldId id="530" r:id="rId77"/>
    <p:sldId id="534" r:id="rId78"/>
    <p:sldId id="539" r:id="rId79"/>
    <p:sldId id="538" r:id="rId80"/>
    <p:sldId id="536" r:id="rId81"/>
    <p:sldId id="550" r:id="rId82"/>
    <p:sldId id="535" r:id="rId83"/>
    <p:sldId id="551" r:id="rId84"/>
    <p:sldId id="545" r:id="rId85"/>
    <p:sldId id="553" r:id="rId86"/>
    <p:sldId id="554" r:id="rId87"/>
    <p:sldId id="543" r:id="rId88"/>
    <p:sldId id="547" r:id="rId89"/>
    <p:sldId id="548" r:id="rId90"/>
    <p:sldId id="555" r:id="rId91"/>
    <p:sldId id="556" r:id="rId92"/>
    <p:sldId id="557" r:id="rId93"/>
    <p:sldId id="546" r:id="rId94"/>
    <p:sldId id="549" r:id="rId95"/>
    <p:sldId id="558" r:id="rId96"/>
    <p:sldId id="570" r:id="rId97"/>
    <p:sldId id="567" r:id="rId98"/>
    <p:sldId id="568" r:id="rId99"/>
    <p:sldId id="569" r:id="rId100"/>
    <p:sldId id="572" r:id="rId101"/>
    <p:sldId id="573" r:id="rId102"/>
    <p:sldId id="580" r:id="rId103"/>
    <p:sldId id="581" r:id="rId104"/>
    <p:sldId id="540" r:id="rId105"/>
  </p:sldIdLst>
  <p:sldSz cx="12192000" cy="6858000"/>
  <p:notesSz cx="6858000" cy="9144000"/>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1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1"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Jamil Bacha" initials="JB" lastIdx="2" clrIdx="7">
    <p:extLst>
      <p:ext uri="{19B8F6BF-5375-455C-9EA6-DF929625EA0E}">
        <p15:presenceInfo xmlns:p15="http://schemas.microsoft.com/office/powerpoint/2012/main" userId="S-1-5-21-2416720587-102252390-449953431-4705"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User" initials="L" lastIdx="1" clrIdx="8"/>
  <p:cmAuthor id="3" name="Simon Lott" initials="SL" lastIdx="23"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7"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BEC"/>
    <a:srgbClr val="D9D4D6"/>
    <a:srgbClr val="004A86"/>
    <a:srgbClr val="FEFCFC"/>
    <a:srgbClr val="EB5F17"/>
    <a:srgbClr val="0A9390"/>
    <a:srgbClr val="DC204E"/>
    <a:srgbClr val="F8BE3D"/>
    <a:srgbClr val="D8E9B1"/>
    <a:srgbClr val="9DC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86623" autoAdjust="0"/>
  </p:normalViewPr>
  <p:slideViewPr>
    <p:cSldViewPr snapToGrid="0">
      <p:cViewPr>
        <p:scale>
          <a:sx n="66" d="100"/>
          <a:sy n="66" d="100"/>
        </p:scale>
        <p:origin x="816" y="-188"/>
      </p:cViewPr>
      <p:guideLst>
        <p:guide orient="horz" pos="843"/>
        <p:guide pos="267"/>
        <p:guide pos="7412"/>
        <p:guide pos="381"/>
        <p:guide pos="7219"/>
        <p:guide orient="horz" pos="3987"/>
        <p:guide orient="horz" pos="957"/>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3498" y="108"/>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tags" Target="tags/tag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presProps" Target="pres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3200" dirty="0">
              <a:latin typeface="+mj-lt"/>
            </a:rPr>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sz="2000">
            <a:latin typeface="+mj-lt"/>
          </a:endParaRPr>
        </a:p>
      </dgm:t>
    </dgm:pt>
    <dgm:pt modelId="{34749C50-268C-40AC-A3C1-20105B60E5C9}" type="sibTrans" cxnId="{F1CB1115-31F0-48DC-8F76-3B31E12C9258}">
      <dgm:prSet/>
      <dgm:spPr/>
      <dgm:t>
        <a:bodyPr/>
        <a:lstStyle/>
        <a:p>
          <a:endParaRPr lang="en-GB" sz="2000">
            <a:latin typeface="+mj-lt"/>
          </a:endParaRPr>
        </a:p>
      </dgm:t>
    </dgm:pt>
    <dgm:pt modelId="{26B8BC63-8816-4EF3-9D7F-52312699CA0C}">
      <dgm:prSet phldrT="[Text]" custT="1"/>
      <dgm:spPr>
        <a:solidFill>
          <a:schemeClr val="bg1"/>
        </a:solidFill>
        <a:ln>
          <a:solidFill>
            <a:schemeClr val="tx2"/>
          </a:solidFill>
        </a:ln>
      </dgm:spPr>
      <dgm:t>
        <a:bodyPr/>
        <a:lstStyle/>
        <a:p>
          <a:r>
            <a:rPr lang="en-GB" sz="2400" dirty="0">
              <a:latin typeface="+mj-lt"/>
              <a:cs typeface="Calibri"/>
            </a:rPr>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sz="2000">
            <a:latin typeface="+mj-lt"/>
          </a:endParaRPr>
        </a:p>
      </dgm:t>
    </dgm:pt>
    <dgm:pt modelId="{1D136266-336E-4E75-8B50-C4424E5F255A}" type="sibTrans" cxnId="{87F6DA87-AC5E-49C8-B572-80819A164A7A}">
      <dgm:prSet/>
      <dgm:spPr/>
      <dgm:t>
        <a:bodyPr/>
        <a:lstStyle/>
        <a:p>
          <a:endParaRPr lang="en-GB" sz="2000">
            <a:latin typeface="+mj-lt"/>
          </a:endParaRPr>
        </a:p>
      </dgm:t>
    </dgm:pt>
    <dgm:pt modelId="{89F0AF2C-9BF5-4CF3-9103-6667E274E04F}">
      <dgm:prSet phldrT="[Text]" custT="1"/>
      <dgm:spPr>
        <a:solidFill>
          <a:schemeClr val="tx2"/>
        </a:solidFill>
      </dgm:spPr>
      <dgm:t>
        <a:bodyPr/>
        <a:lstStyle/>
        <a:p>
          <a:r>
            <a:rPr lang="en-GB" sz="3200" dirty="0">
              <a:latin typeface="+mj-lt"/>
              <a:cs typeface="Calibri"/>
            </a:rPr>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sz="2000">
            <a:latin typeface="+mj-lt"/>
          </a:endParaRPr>
        </a:p>
      </dgm:t>
    </dgm:pt>
    <dgm:pt modelId="{B9A237D5-2A55-4F51-B7A3-43D2D5014D9C}" type="sibTrans" cxnId="{4B071C4E-601C-4725-865C-AF76EF288D96}">
      <dgm:prSet/>
      <dgm:spPr/>
      <dgm:t>
        <a:bodyPr/>
        <a:lstStyle/>
        <a:p>
          <a:endParaRPr lang="en-GB" sz="2000">
            <a:latin typeface="+mj-lt"/>
          </a:endParaRPr>
        </a:p>
      </dgm:t>
    </dgm:pt>
    <dgm:pt modelId="{EB418365-0AE8-4522-9042-AF58F698F7BD}">
      <dgm:prSet phldrT="[Text]" custT="1"/>
      <dgm:spPr>
        <a:solidFill>
          <a:schemeClr val="bg1"/>
        </a:solidFill>
        <a:ln>
          <a:solidFill>
            <a:schemeClr val="tx2"/>
          </a:solidFill>
        </a:ln>
      </dgm:spPr>
      <dgm:t>
        <a:bodyPr/>
        <a:lstStyle/>
        <a:p>
          <a:r>
            <a:rPr lang="en-US" altLang="de-DE" sz="2400" dirty="0">
              <a:latin typeface="+mj-lt"/>
            </a:rPr>
            <a:t>Definition and pathophysiology </a:t>
          </a:r>
          <a:r>
            <a:rPr lang="en-US" altLang="de-DE" sz="2400">
              <a:latin typeface="+mj-lt"/>
            </a:rPr>
            <a:t>of decompensated cirrhosis</a:t>
          </a:r>
          <a:endParaRPr lang="en-GB" sz="2400" dirty="0">
            <a:latin typeface="+mj-lt"/>
            <a:cs typeface="Calibri"/>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sz="2000">
            <a:latin typeface="+mj-lt"/>
          </a:endParaRPr>
        </a:p>
      </dgm:t>
    </dgm:pt>
    <dgm:pt modelId="{C4F186B8-8CC4-476D-B459-35776E7B4905}" type="sibTrans" cxnId="{174654BE-3BC0-4F3C-B9E2-B7204AD68EE3}">
      <dgm:prSet/>
      <dgm:spPr/>
      <dgm:t>
        <a:bodyPr/>
        <a:lstStyle/>
        <a:p>
          <a:endParaRPr lang="en-GB" sz="2000">
            <a:latin typeface="+mj-lt"/>
          </a:endParaRPr>
        </a:p>
      </dgm:t>
    </dgm:pt>
    <dgm:pt modelId="{EF0FFC98-EB21-409E-9CDD-65B0D3C4EDF9}">
      <dgm:prSet phldrT="[Text]" custT="1"/>
      <dgm:spPr>
        <a:solidFill>
          <a:schemeClr val="bg1"/>
        </a:solidFill>
        <a:ln>
          <a:solidFill>
            <a:schemeClr val="tx2"/>
          </a:solidFill>
        </a:ln>
      </dgm:spPr>
      <dgm:t>
        <a:bodyPr/>
        <a:lstStyle/>
        <a:p>
          <a:r>
            <a:rPr lang="en-GB" sz="2400" dirty="0">
              <a:latin typeface="+mj-lt"/>
              <a:cs typeface="Calibri"/>
            </a:rPr>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sz="2000">
            <a:latin typeface="+mj-lt"/>
          </a:endParaRPr>
        </a:p>
      </dgm:t>
    </dgm:pt>
    <dgm:pt modelId="{E42B58E3-DF66-488E-9D14-795E0694A0A4}" type="sibTrans" cxnId="{4549DFAA-8D92-48F4-B1ED-3F46A10C08D8}">
      <dgm:prSet/>
      <dgm:spPr/>
      <dgm:t>
        <a:bodyPr/>
        <a:lstStyle/>
        <a:p>
          <a:endParaRPr lang="en-GB" sz="2000">
            <a:latin typeface="+mj-lt"/>
          </a:endParaRPr>
        </a:p>
      </dgm:t>
    </dgm:pt>
    <dgm:pt modelId="{6D0C0F05-0B97-4684-A375-BEE53CED5579}">
      <dgm:prSet phldrT="[Text]" custT="1"/>
      <dgm:spPr>
        <a:solidFill>
          <a:schemeClr val="tx2"/>
        </a:solidFill>
      </dgm:spPr>
      <dgm:t>
        <a:bodyPr/>
        <a:lstStyle/>
        <a:p>
          <a:r>
            <a:rPr lang="en-GB" sz="3200" dirty="0">
              <a:latin typeface="+mj-lt"/>
              <a:cs typeface="Calibri"/>
            </a:rPr>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sz="2000">
            <a:latin typeface="+mj-lt"/>
          </a:endParaRPr>
        </a:p>
      </dgm:t>
    </dgm:pt>
    <dgm:pt modelId="{D918BF3C-5F3F-46DF-8618-834BFC8A7045}" type="parTrans" cxnId="{20BE6AC8-0B17-4C51-B9AC-C734506A57B1}">
      <dgm:prSet/>
      <dgm:spPr/>
      <dgm:t>
        <a:bodyPr/>
        <a:lstStyle/>
        <a:p>
          <a:endParaRPr lang="en-GB" sz="2000">
            <a:latin typeface="+mj-lt"/>
          </a:endParaRPr>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3">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3">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3">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3">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3">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3">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4B071C4E-601C-4725-865C-AF76EF288D96}" srcId="{BCC1537F-DE71-481A-A200-9F4C77EF14FE}" destId="{89F0AF2C-9BF5-4CF3-9103-6667E274E04F}" srcOrd="1" destOrd="0" parTransId="{6D5D5D97-8F0C-4D6E-B57C-755956F75ACD}" sibTransId="{B9A237D5-2A55-4F51-B7A3-43D2D5014D9C}"/>
    <dgm:cxn modelId="{B5653055-12DB-6247-B83B-2709907A1C5D}" type="presOf" srcId="{6D0C0F05-0B97-4684-A375-BEE53CED5579}" destId="{B75631AB-3EF3-4AB2-9679-609D9E2A97C3}" srcOrd="0" destOrd="0" presId="urn:microsoft.com/office/officeart/2005/8/layout/vList5"/>
    <dgm:cxn modelId="{7FB98D82-37B9-0C45-A905-91B0BF7744BE}" type="presOf" srcId="{EF0FFC98-EB21-409E-9CDD-65B0D3C4EDF9}" destId="{00385CE4-843E-44D2-9505-5E0E8F710E48}" srcOrd="0" destOrd="0" presId="urn:microsoft.com/office/officeart/2005/8/layout/vList5"/>
    <dgm:cxn modelId="{7A85AC82-7B78-2F4D-B75B-227874706986}" type="presOf" srcId="{26B8BC63-8816-4EF3-9D7F-52312699CA0C}" destId="{61404EFA-ED30-44F3-A4AB-91551451AA65}" srcOrd="0" destOrd="0" presId="urn:microsoft.com/office/officeart/2005/8/layout/vList5"/>
    <dgm:cxn modelId="{3E1DF586-E6F4-B044-AAB2-2ECBA6B0476E}" type="presOf" srcId="{EB418365-0AE8-4522-9042-AF58F698F7BD}" destId="{32A41B45-68F6-4AC1-9583-5420FD4CFB41}"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A4FCAEA3-B9E8-5E48-A2A4-5F6AD61BDC66}" type="presOf" srcId="{89F0AF2C-9BF5-4CF3-9103-6667E274E04F}" destId="{CCB8CD55-3C3D-4583-82FB-52AAD531040C}"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79BCDEBD-3F13-6E47-B714-5C2FA7C77555}" type="presOf" srcId="{BCC1537F-DE71-481A-A200-9F4C77EF14FE}" destId="{859B37CA-7D63-43BD-8E6E-4935AEEB1BDC}"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1D3371C2-058E-3143-97CB-48902FDB301C}" type="presOf" srcId="{8619795A-428A-4EE5-9D93-9BB9308F3240}" destId="{558480F4-FAA4-434B-AD99-028C17C687B3}"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4BDD7EB7-A7A9-4946-8E2B-820AC33C9364}" type="presParOf" srcId="{859B37CA-7D63-43BD-8E6E-4935AEEB1BDC}" destId="{8C766F5F-E198-40D5-9DFA-7138E5D10E94}" srcOrd="0" destOrd="0" presId="urn:microsoft.com/office/officeart/2005/8/layout/vList5"/>
    <dgm:cxn modelId="{1BA07104-68A1-7D4F-8C68-FBA6A47BE7B0}" type="presParOf" srcId="{8C766F5F-E198-40D5-9DFA-7138E5D10E94}" destId="{558480F4-FAA4-434B-AD99-028C17C687B3}" srcOrd="0" destOrd="0" presId="urn:microsoft.com/office/officeart/2005/8/layout/vList5"/>
    <dgm:cxn modelId="{F67B5A38-107E-3343-AB76-E00589343F92}" type="presParOf" srcId="{8C766F5F-E198-40D5-9DFA-7138E5D10E94}" destId="{61404EFA-ED30-44F3-A4AB-91551451AA65}" srcOrd="1" destOrd="0" presId="urn:microsoft.com/office/officeart/2005/8/layout/vList5"/>
    <dgm:cxn modelId="{4D7DF5D6-8455-6445-8ED9-1F4A69A9D5D0}" type="presParOf" srcId="{859B37CA-7D63-43BD-8E6E-4935AEEB1BDC}" destId="{3E23B032-FF14-4765-9641-D0CC6B8B521B}" srcOrd="1" destOrd="0" presId="urn:microsoft.com/office/officeart/2005/8/layout/vList5"/>
    <dgm:cxn modelId="{139D630A-A66D-2445-9D15-BD8C57C59CF3}" type="presParOf" srcId="{859B37CA-7D63-43BD-8E6E-4935AEEB1BDC}" destId="{0A337AD9-B84F-4CFB-9C3D-B42BBA767A98}" srcOrd="2" destOrd="0" presId="urn:microsoft.com/office/officeart/2005/8/layout/vList5"/>
    <dgm:cxn modelId="{F003F444-F8C5-3344-BD56-1BD321BC31A7}" type="presParOf" srcId="{0A337AD9-B84F-4CFB-9C3D-B42BBA767A98}" destId="{CCB8CD55-3C3D-4583-82FB-52AAD531040C}" srcOrd="0" destOrd="0" presId="urn:microsoft.com/office/officeart/2005/8/layout/vList5"/>
    <dgm:cxn modelId="{FD28A52A-80B9-3846-AC75-7E6676718AB8}" type="presParOf" srcId="{0A337AD9-B84F-4CFB-9C3D-B42BBA767A98}" destId="{32A41B45-68F6-4AC1-9583-5420FD4CFB41}" srcOrd="1" destOrd="0" presId="urn:microsoft.com/office/officeart/2005/8/layout/vList5"/>
    <dgm:cxn modelId="{68516FF2-3B34-EF45-B09A-13DC95779F0E}" type="presParOf" srcId="{859B37CA-7D63-43BD-8E6E-4935AEEB1BDC}" destId="{EA14D230-DCC1-436E-A129-10B6DE0434C3}" srcOrd="3" destOrd="0" presId="urn:microsoft.com/office/officeart/2005/8/layout/vList5"/>
    <dgm:cxn modelId="{93EAB1D2-5CA5-6542-9032-E6DEB1D81440}" type="presParOf" srcId="{859B37CA-7D63-43BD-8E6E-4935AEEB1BDC}" destId="{14A92640-2FA0-48D7-9F03-F7A15F18105C}" srcOrd="4" destOrd="0" presId="urn:microsoft.com/office/officeart/2005/8/layout/vList5"/>
    <dgm:cxn modelId="{FAA48343-5B61-F442-99AF-16615405D2E3}" type="presParOf" srcId="{14A92640-2FA0-48D7-9F03-F7A15F18105C}" destId="{B75631AB-3EF3-4AB2-9679-609D9E2A97C3}" srcOrd="0" destOrd="0" presId="urn:microsoft.com/office/officeart/2005/8/layout/vList5"/>
    <dgm:cxn modelId="{39FC3153-A875-2E40-9C5C-059302E0DB5D}" type="presParOf" srcId="{14A92640-2FA0-48D7-9F03-F7A15F18105C}" destId="{00385CE4-843E-44D2-9505-5E0E8F710E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117324" y="-2882774"/>
          <a:ext cx="1191406"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latin typeface="+mj-lt"/>
              <a:cs typeface="Calibri"/>
            </a:rPr>
            <a:t>Grading evidence and recommendations</a:t>
          </a:r>
        </a:p>
      </dsp:txBody>
      <dsp:txXfrm rot="-5400000">
        <a:off x="4083367" y="209343"/>
        <a:ext cx="7201160" cy="1075086"/>
      </dsp:txXfrm>
    </dsp:sp>
    <dsp:sp modelId="{558480F4-FAA4-434B-AD99-028C17C687B3}">
      <dsp:nvSpPr>
        <dsp:cNvPr id="0" name=""/>
        <dsp:cNvSpPr/>
      </dsp:nvSpPr>
      <dsp:spPr>
        <a:xfrm>
          <a:off x="0" y="2256"/>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mj-lt"/>
            </a:rPr>
            <a:t>Methods</a:t>
          </a:r>
        </a:p>
      </dsp:txBody>
      <dsp:txXfrm>
        <a:off x="72700" y="74956"/>
        <a:ext cx="3937967" cy="1343857"/>
      </dsp:txXfrm>
    </dsp:sp>
    <dsp:sp modelId="{32A41B45-68F6-4AC1-9583-5420FD4CFB41}">
      <dsp:nvSpPr>
        <dsp:cNvPr id="0" name=""/>
        <dsp:cNvSpPr/>
      </dsp:nvSpPr>
      <dsp:spPr>
        <a:xfrm rot="5400000">
          <a:off x="7117324" y="-1319054"/>
          <a:ext cx="1191406"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de-DE" sz="2400" kern="1200" dirty="0">
              <a:latin typeface="+mj-lt"/>
            </a:rPr>
            <a:t>Definition and pathophysiology </a:t>
          </a:r>
          <a:r>
            <a:rPr lang="en-US" altLang="de-DE" sz="2400" kern="1200">
              <a:latin typeface="+mj-lt"/>
            </a:rPr>
            <a:t>of decompensated cirrhosis</a:t>
          </a:r>
          <a:endParaRPr lang="en-GB" sz="2400" kern="1200" dirty="0">
            <a:latin typeface="+mj-lt"/>
            <a:cs typeface="Calibri"/>
          </a:endParaRPr>
        </a:p>
      </dsp:txBody>
      <dsp:txXfrm rot="-5400000">
        <a:off x="4083367" y="1773063"/>
        <a:ext cx="7201160" cy="1075086"/>
      </dsp:txXfrm>
    </dsp:sp>
    <dsp:sp modelId="{CCB8CD55-3C3D-4583-82FB-52AAD531040C}">
      <dsp:nvSpPr>
        <dsp:cNvPr id="0" name=""/>
        <dsp:cNvSpPr/>
      </dsp:nvSpPr>
      <dsp:spPr>
        <a:xfrm>
          <a:off x="0" y="1565977"/>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mj-lt"/>
              <a:cs typeface="Calibri"/>
            </a:rPr>
            <a:t>Background</a:t>
          </a:r>
        </a:p>
      </dsp:txBody>
      <dsp:txXfrm>
        <a:off x="72700" y="1638677"/>
        <a:ext cx="3937967" cy="1343857"/>
      </dsp:txXfrm>
    </dsp:sp>
    <dsp:sp modelId="{00385CE4-843E-44D2-9505-5E0E8F710E48}">
      <dsp:nvSpPr>
        <dsp:cNvPr id="0" name=""/>
        <dsp:cNvSpPr/>
      </dsp:nvSpPr>
      <dsp:spPr>
        <a:xfrm rot="5400000">
          <a:off x="7117324" y="244666"/>
          <a:ext cx="1191406"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latin typeface="+mj-lt"/>
              <a:cs typeface="Calibri"/>
            </a:rPr>
            <a:t>Key recommendations</a:t>
          </a:r>
        </a:p>
      </dsp:txBody>
      <dsp:txXfrm rot="-5400000">
        <a:off x="4083367" y="3336783"/>
        <a:ext cx="7201160" cy="1075086"/>
      </dsp:txXfrm>
    </dsp:sp>
    <dsp:sp modelId="{B75631AB-3EF3-4AB2-9679-609D9E2A97C3}">
      <dsp:nvSpPr>
        <dsp:cNvPr id="0" name=""/>
        <dsp:cNvSpPr/>
      </dsp:nvSpPr>
      <dsp:spPr>
        <a:xfrm>
          <a:off x="0" y="3129697"/>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mj-lt"/>
              <a:cs typeface="Calibri"/>
            </a:rPr>
            <a:t>Guidelines</a:t>
          </a:r>
        </a:p>
      </dsp:txBody>
      <dsp:txXfrm>
        <a:off x="72700" y="3202397"/>
        <a:ext cx="3937967" cy="1343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04/05/2020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a:t>
            </a:fld>
            <a:endParaRPr lang="en-GB" altLang="de-DE" dirty="0"/>
          </a:p>
        </p:txBody>
      </p:sp>
    </p:spTree>
    <p:extLst>
      <p:ext uri="{BB962C8B-B14F-4D97-AF65-F5344CB8AC3E}">
        <p14:creationId xmlns:p14="http://schemas.microsoft.com/office/powerpoint/2010/main" val="342232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i="1" dirty="0"/>
              <a:t>ACLF, acute-on-chronic liver failure; CSPH, clinically signiﬁcant portal hypertension; DC, decompensated cirrhosis; HVPG, hepatic venous pressure gradient; LSM, liver stiffness </a:t>
            </a:r>
            <a:r>
              <a:rPr lang="en-GB" i="1"/>
              <a:t>measurement; </a:t>
            </a:r>
            <a:r>
              <a:rPr lang="en-GB" i="1" dirty="0"/>
              <a:t>PSE,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portosystemic encephalopathy</a:t>
            </a:r>
            <a:endParaRPr lang="en-GB" i="1"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4F92E8-E259-433B-B99F-142DFB508A71}" type="slidenum">
              <a:rPr lang="en-GB" altLang="de-DE" sz="1200"/>
              <a:pPr eaLnBrk="1" hangingPunct="1"/>
              <a:t>10</a:t>
            </a:fld>
            <a:endParaRPr lang="en-GB" altLang="de-DE" sz="1200" dirty="0"/>
          </a:p>
        </p:txBody>
      </p:sp>
    </p:spTree>
    <p:extLst>
      <p:ext uri="{BB962C8B-B14F-4D97-AF65-F5344CB8AC3E}">
        <p14:creationId xmlns:p14="http://schemas.microsoft.com/office/powerpoint/2010/main" val="268738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DAMP, damage-associated molecular pattern; DC, decompensated cirrhosis; HE, hepatic encephalopathy; HPS, hepatopulmonary syndrome; PAMP, pathogen-associated molecular pattern; RNS, reactive nitrogen species; ROS, reactive oxygen species</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11</a:t>
            </a:fld>
            <a:endParaRPr lang="en-GB" altLang="de-DE" dirty="0"/>
          </a:p>
        </p:txBody>
      </p:sp>
    </p:spTree>
    <p:extLst>
      <p:ext uri="{BB962C8B-B14F-4D97-AF65-F5344CB8AC3E}">
        <p14:creationId xmlns:p14="http://schemas.microsoft.com/office/powerpoint/2010/main" val="7524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ACLF, acute-on-chronic liver failure; AKI, acute liver injury; CCM, cirrhotic cardiac myopathy; CKD, chronic kidney disease; DC, decompensated cirrhosis; GI, gastrointestinal; HPS, hepatopulmonary syndrome; PPHT, portopulmonary hypertension; RAI, relative adrenal insufficiency</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12</a:t>
            </a:fld>
            <a:endParaRPr lang="en-GB" altLang="de-DE" dirty="0"/>
          </a:p>
        </p:txBody>
      </p:sp>
    </p:spTree>
    <p:extLst>
      <p:ext uri="{BB962C8B-B14F-4D97-AF65-F5344CB8AC3E}">
        <p14:creationId xmlns:p14="http://schemas.microsoft.com/office/powerpoint/2010/main" val="235022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13</a:t>
            </a:fld>
            <a:endParaRPr lang="en-GB" altLang="de-DE" dirty="0"/>
          </a:p>
        </p:txBody>
      </p:sp>
    </p:spTree>
    <p:extLst>
      <p:ext uri="{BB962C8B-B14F-4D97-AF65-F5344CB8AC3E}">
        <p14:creationId xmlns:p14="http://schemas.microsoft.com/office/powerpoint/2010/main" val="98578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DC, decompensated cirrhosis</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14</a:t>
            </a:fld>
            <a:endParaRPr lang="en-GB" altLang="de-DE" dirty="0"/>
          </a:p>
        </p:txBody>
      </p:sp>
    </p:spTree>
    <p:extLst>
      <p:ext uri="{BB962C8B-B14F-4D97-AF65-F5344CB8AC3E}">
        <p14:creationId xmlns:p14="http://schemas.microsoft.com/office/powerpoint/2010/main" val="213938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DC, decompensated cirrhosis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221482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DC, decompensated cirrhosis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228785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DC, decompensated cirrhosis</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22257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47906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112859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2</a:t>
            </a:fld>
            <a:endParaRPr lang="en-GB" dirty="0"/>
          </a:p>
        </p:txBody>
      </p:sp>
    </p:spTree>
    <p:extLst>
      <p:ext uri="{BB962C8B-B14F-4D97-AF65-F5344CB8AC3E}">
        <p14:creationId xmlns:p14="http://schemas.microsoft.com/office/powerpoint/2010/main" val="94046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SAAG, serum ascites albumin gradient; SBP,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spontaneous bacterial peritonitis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14398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226207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3696689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596019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GI, gastrointestinal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253862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14666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 LVP,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large-volume paracentesis; PPCD, post-paracentesis circulatory dysfunction; SBP, spontaneous bacterial peritonitis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32422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 DC, decompensated cirrhosis; NSAID, </a:t>
            </a:r>
            <a:r>
              <a:rPr lang="en-US" i="1" dirty="0"/>
              <a:t>non-steroidal anti-inﬂammatory drug</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dirty="0"/>
          </a:p>
        </p:txBody>
      </p:sp>
    </p:spTree>
    <p:extLst>
      <p:ext uri="{BB962C8B-B14F-4D97-AF65-F5344CB8AC3E}">
        <p14:creationId xmlns:p14="http://schemas.microsoft.com/office/powerpoint/2010/main" val="450731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LVP,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large-volume paracentesis</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28</a:t>
            </a:fld>
            <a:endParaRPr lang="en-GB" altLang="de-DE" dirty="0"/>
          </a:p>
        </p:txBody>
      </p:sp>
    </p:spTree>
    <p:extLst>
      <p:ext uri="{BB962C8B-B14F-4D97-AF65-F5344CB8AC3E}">
        <p14:creationId xmlns:p14="http://schemas.microsoft.com/office/powerpoint/2010/main" val="1034992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HE, hepatic encephalopathy</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29</a:t>
            </a:fld>
            <a:endParaRPr lang="en-GB" altLang="de-DE" dirty="0"/>
          </a:p>
        </p:txBody>
      </p:sp>
    </p:spTree>
    <p:extLst>
      <p:ext uri="{BB962C8B-B14F-4D97-AF65-F5344CB8AC3E}">
        <p14:creationId xmlns:p14="http://schemas.microsoft.com/office/powerpoint/2010/main" val="294942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a:t>
            </a:fld>
            <a:endParaRPr lang="en-GB" altLang="de-DE" dirty="0"/>
          </a:p>
        </p:txBody>
      </p:sp>
    </p:spTree>
    <p:extLst>
      <p:ext uri="{BB962C8B-B14F-4D97-AF65-F5344CB8AC3E}">
        <p14:creationId xmlns:p14="http://schemas.microsoft.com/office/powerpoint/2010/main" val="3303876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dirty="0"/>
          </a:p>
        </p:txBody>
      </p:sp>
    </p:spTree>
    <p:extLst>
      <p:ext uri="{BB962C8B-B14F-4D97-AF65-F5344CB8AC3E}">
        <p14:creationId xmlns:p14="http://schemas.microsoft.com/office/powerpoint/2010/main" val="1356298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LVP, large volume paracentesis; NSBB, non-steroidal </a:t>
            </a:r>
            <a:r>
              <a:rPr lang="el-GR" i="1" dirty="0"/>
              <a:t>β</a:t>
            </a:r>
            <a:r>
              <a:rPr lang="en-GB" i="1" dirty="0"/>
              <a:t>-blocker; PPCD, post-paracentesis circulatory dysfunction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393191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PTFE, p</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olytetrafluoroethylene; </a:t>
            </a:r>
            <a:r>
              <a:rPr lang="en-GB" i="1" dirty="0"/>
              <a:t>TIPS, transjugular intrahepatic portosystemic shunt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dirty="0"/>
          </a:p>
        </p:txBody>
      </p:sp>
    </p:spTree>
    <p:extLst>
      <p:ext uri="{BB962C8B-B14F-4D97-AF65-F5344CB8AC3E}">
        <p14:creationId xmlns:p14="http://schemas.microsoft.com/office/powerpoint/2010/main" val="3250162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dirty="0"/>
          </a:p>
        </p:txBody>
      </p:sp>
    </p:spTree>
    <p:extLst>
      <p:ext uri="{BB962C8B-B14F-4D97-AF65-F5344CB8AC3E}">
        <p14:creationId xmlns:p14="http://schemas.microsoft.com/office/powerpoint/2010/main" val="1131510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 LVP, large volume paracentesis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2363958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 TIPS, transjugular intrahepatic portosystemic shunt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dirty="0"/>
          </a:p>
        </p:txBody>
      </p:sp>
    </p:spTree>
    <p:extLst>
      <p:ext uri="{BB962C8B-B14F-4D97-AF65-F5344CB8AC3E}">
        <p14:creationId xmlns:p14="http://schemas.microsoft.com/office/powerpoint/2010/main" val="1808479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 liver transplantation</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36</a:t>
            </a:fld>
            <a:endParaRPr lang="en-GB" altLang="de-DE" dirty="0"/>
          </a:p>
        </p:txBody>
      </p:sp>
    </p:spTree>
    <p:extLst>
      <p:ext uri="{BB962C8B-B14F-4D97-AF65-F5344CB8AC3E}">
        <p14:creationId xmlns:p14="http://schemas.microsoft.com/office/powerpoint/2010/main" val="1435900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DC, decompensated cirrhosis; GI, gastrointestinal; OGD, oesophago-gastroduodenoscopy; VH, </a:t>
            </a:r>
            <a:r>
              <a:rPr lang="en-GB" dirty="0"/>
              <a:t>variceal haemorrhage </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37</a:t>
            </a:fld>
            <a:endParaRPr lang="en-GB" altLang="de-DE" dirty="0"/>
          </a:p>
        </p:txBody>
      </p:sp>
    </p:spTree>
    <p:extLst>
      <p:ext uri="{BB962C8B-B14F-4D97-AF65-F5344CB8AC3E}">
        <p14:creationId xmlns:p14="http://schemas.microsoft.com/office/powerpoint/2010/main" val="1978195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AE, adverse event; DC, decompensated cirrhosis; 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a:t>
            </a:r>
            <a:r>
              <a:rPr lang="en-GB" i="1" dirty="0"/>
              <a:t> NSBB, non-steroidal </a:t>
            </a:r>
            <a:r>
              <a:rPr lang="el-GR" i="1" dirty="0"/>
              <a:t>β</a:t>
            </a:r>
            <a:r>
              <a:rPr lang="en-GB" i="1" dirty="0"/>
              <a:t>-blocker; VH, variceal haemorrhage </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38</a:t>
            </a:fld>
            <a:endParaRPr lang="en-GB" altLang="de-DE" dirty="0"/>
          </a:p>
        </p:txBody>
      </p:sp>
    </p:spTree>
    <p:extLst>
      <p:ext uri="{BB962C8B-B14F-4D97-AF65-F5344CB8AC3E}">
        <p14:creationId xmlns:p14="http://schemas.microsoft.com/office/powerpoint/2010/main" val="908917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 </a:t>
            </a:r>
            <a:r>
              <a:rPr lang="en-GB" i="1" dirty="0"/>
              <a:t>NSBB, non-steroidal </a:t>
            </a:r>
            <a:r>
              <a:rPr lang="el-GR" i="1" dirty="0"/>
              <a:t>β</a:t>
            </a:r>
            <a:r>
              <a:rPr lang="en-GB" i="1" dirty="0"/>
              <a:t>-blocker; SBP, 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39</a:t>
            </a:fld>
            <a:endParaRPr lang="en-GB" altLang="de-DE" dirty="0"/>
          </a:p>
        </p:txBody>
      </p:sp>
    </p:spTree>
    <p:extLst>
      <p:ext uri="{BB962C8B-B14F-4D97-AF65-F5344CB8AC3E}">
        <p14:creationId xmlns:p14="http://schemas.microsoft.com/office/powerpoint/2010/main" val="386921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a:t>
            </a:fld>
            <a:endParaRPr lang="en-GB" altLang="de-DE" dirty="0"/>
          </a:p>
        </p:txBody>
      </p:sp>
    </p:spTree>
    <p:extLst>
      <p:ext uri="{BB962C8B-B14F-4D97-AF65-F5344CB8AC3E}">
        <p14:creationId xmlns:p14="http://schemas.microsoft.com/office/powerpoint/2010/main" val="18375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 </a:t>
            </a:r>
            <a:r>
              <a:rPr lang="en-GB" i="1" dirty="0"/>
              <a:t>NSBB, non-steroidal </a:t>
            </a:r>
            <a:r>
              <a:rPr lang="el-GR" i="1" dirty="0"/>
              <a:t>β</a:t>
            </a:r>
            <a:r>
              <a:rPr lang="en-GB" i="1" dirty="0"/>
              <a:t>-blocker; TIPS, </a:t>
            </a:r>
            <a:r>
              <a:rPr lang="en-GB" i="1" dirty="0" err="1"/>
              <a:t>transjugular</a:t>
            </a:r>
            <a:r>
              <a:rPr lang="en-GB" i="1" dirty="0"/>
              <a:t> intrahepatic portosystemic shunt</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40</a:t>
            </a:fld>
            <a:endParaRPr lang="en-GB" altLang="de-DE" dirty="0"/>
          </a:p>
        </p:txBody>
      </p:sp>
    </p:spTree>
    <p:extLst>
      <p:ext uri="{BB962C8B-B14F-4D97-AF65-F5344CB8AC3E}">
        <p14:creationId xmlns:p14="http://schemas.microsoft.com/office/powerpoint/2010/main" val="463786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BID, twice daily; DC, decompensated cirrhosis; GI, gastrointestinal; Hb, haemoglobin; TIPS, transjugular intrahepatic portosystemic shunt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68019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TIPS, transjugular intrahepatic portosystemic shunt; VH, variceal haemorrhage </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42</a:t>
            </a:fld>
            <a:endParaRPr lang="en-GB" altLang="de-DE" dirty="0"/>
          </a:p>
        </p:txBody>
      </p:sp>
    </p:spTree>
    <p:extLst>
      <p:ext uri="{BB962C8B-B14F-4D97-AF65-F5344CB8AC3E}">
        <p14:creationId xmlns:p14="http://schemas.microsoft.com/office/powerpoint/2010/main" val="1152865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EBL,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endoscopic band ligation; </a:t>
            </a:r>
            <a:r>
              <a:rPr lang="en-GB" i="1" dirty="0"/>
              <a:t>TIPS, transjugular intrahepatic portosystemic shunt</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43</a:t>
            </a:fld>
            <a:endParaRPr lang="en-GB" altLang="de-DE" dirty="0"/>
          </a:p>
        </p:txBody>
      </p:sp>
    </p:spTree>
    <p:extLst>
      <p:ext uri="{BB962C8B-B14F-4D97-AF65-F5344CB8AC3E}">
        <p14:creationId xmlns:p14="http://schemas.microsoft.com/office/powerpoint/2010/main" val="1088253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BT, bacterial translocation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44</a:t>
            </a:fld>
            <a:endParaRPr lang="en-GB" altLang="de-DE" dirty="0"/>
          </a:p>
        </p:txBody>
      </p:sp>
    </p:spTree>
    <p:extLst>
      <p:ext uri="{BB962C8B-B14F-4D97-AF65-F5344CB8AC3E}">
        <p14:creationId xmlns:p14="http://schemas.microsoft.com/office/powerpoint/2010/main" val="816829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GI, gastrointestinal; HE, hepatic encephalopathy; SBP, </a:t>
            </a:r>
            <a:r>
              <a:rPr lang="en-GB" i="1" dirty="0"/>
              <a:t>spontaneous bacterial peritonitis; WBC, white blood cell</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45</a:t>
            </a:fld>
            <a:endParaRPr lang="en-GB" altLang="de-DE" dirty="0"/>
          </a:p>
        </p:txBody>
      </p:sp>
    </p:spTree>
    <p:extLst>
      <p:ext uri="{BB962C8B-B14F-4D97-AF65-F5344CB8AC3E}">
        <p14:creationId xmlns:p14="http://schemas.microsoft.com/office/powerpoint/2010/main" val="1524154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GI, gastrointestinal; HE, hepatic encephalopathy; SBP, </a:t>
            </a:r>
            <a:r>
              <a:rPr lang="en-GB" i="1" dirty="0"/>
              <a:t>spontaneous bacterial peritonitis; WBC, white blood cell</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46</a:t>
            </a:fld>
            <a:endParaRPr lang="en-GB" altLang="de-DE" dirty="0"/>
          </a:p>
        </p:txBody>
      </p:sp>
    </p:spTree>
    <p:extLst>
      <p:ext uri="{BB962C8B-B14F-4D97-AF65-F5344CB8AC3E}">
        <p14:creationId xmlns:p14="http://schemas.microsoft.com/office/powerpoint/2010/main" val="1485552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ESBL, extended-spectrum betalactamase; IV, intravenous; MDR, </a:t>
            </a:r>
            <a:r>
              <a:rPr lang="en-GB" i="1" dirty="0"/>
              <a:t>multidrug resistant;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47</a:t>
            </a:fld>
            <a:endParaRPr lang="en-GB" altLang="de-DE" dirty="0"/>
          </a:p>
        </p:txBody>
      </p:sp>
    </p:spTree>
    <p:extLst>
      <p:ext uri="{BB962C8B-B14F-4D97-AF65-F5344CB8AC3E}">
        <p14:creationId xmlns:p14="http://schemas.microsoft.com/office/powerpoint/2010/main" val="3564777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 XDR, extensively drug resistant </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48</a:t>
            </a:fld>
            <a:endParaRPr lang="en-GB" altLang="de-DE" dirty="0"/>
          </a:p>
        </p:txBody>
      </p:sp>
    </p:spTree>
    <p:extLst>
      <p:ext uri="{BB962C8B-B14F-4D97-AF65-F5344CB8AC3E}">
        <p14:creationId xmlns:p14="http://schemas.microsoft.com/office/powerpoint/2010/main" val="3177497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49</a:t>
            </a:fld>
            <a:endParaRPr lang="en-GB" altLang="de-DE" dirty="0"/>
          </a:p>
        </p:txBody>
      </p:sp>
    </p:spTree>
    <p:extLst>
      <p:ext uri="{BB962C8B-B14F-4D97-AF65-F5344CB8AC3E}">
        <p14:creationId xmlns:p14="http://schemas.microsoft.com/office/powerpoint/2010/main" val="32663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a:t>
            </a:fld>
            <a:endParaRPr lang="en-GB" altLang="de-DE" dirty="0"/>
          </a:p>
        </p:txBody>
      </p:sp>
    </p:spTree>
    <p:extLst>
      <p:ext uri="{BB962C8B-B14F-4D97-AF65-F5344CB8AC3E}">
        <p14:creationId xmlns:p14="http://schemas.microsoft.com/office/powerpoint/2010/main" val="362912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04186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HE, hepatic encephalopathy; LT, liver transplantation; PPI, proton pump inhibitor; SBP, </a:t>
            </a:r>
            <a:r>
              <a:rPr lang="en-GB" i="1" dirty="0"/>
              <a:t>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33568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SBP, </a:t>
            </a:r>
            <a:r>
              <a:rPr lang="en-GB" i="1" dirty="0"/>
              <a:t>spontaneous bacterial peritonitis; XDR, extensively drug resistant </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52</a:t>
            </a:fld>
            <a:endParaRPr lang="en-GB" altLang="de-DE" dirty="0"/>
          </a:p>
        </p:txBody>
      </p:sp>
    </p:spTree>
    <p:extLst>
      <p:ext uri="{BB962C8B-B14F-4D97-AF65-F5344CB8AC3E}">
        <p14:creationId xmlns:p14="http://schemas.microsoft.com/office/powerpoint/2010/main" val="9983660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ICU, intensive care unit; </a:t>
            </a:r>
            <a:r>
              <a:rPr lang="en-GB" sz="1200" b="0" i="1" u="none" strike="noStrike" kern="1200" baseline="0" dirty="0" err="1">
                <a:solidFill>
                  <a:schemeClr val="tx1"/>
                </a:solidFill>
                <a:latin typeface="Arial" panose="020B0604020202020204" pitchFamily="34" charset="0"/>
                <a:ea typeface="MS PGothic" panose="020B0600070205080204" pitchFamily="34" charset="-128"/>
                <a:cs typeface="Arial" panose="020B0604020202020204" pitchFamily="34" charset="0"/>
              </a:rPr>
              <a:t>q</a:t>
            </a:r>
            <a:r>
              <a:rPr lang="en-GB" i="1" dirty="0" err="1"/>
              <a:t>SOFA</a:t>
            </a:r>
            <a:r>
              <a:rPr lang="en-GB" i="1" dirty="0"/>
              <a:t>, quick Sequential (sepsis-related) Organ Failure Assessment</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53</a:t>
            </a:fld>
            <a:endParaRPr lang="en-GB" altLang="de-DE" dirty="0"/>
          </a:p>
        </p:txBody>
      </p:sp>
    </p:spTree>
    <p:extLst>
      <p:ext uri="{BB962C8B-B14F-4D97-AF65-F5344CB8AC3E}">
        <p14:creationId xmlns:p14="http://schemas.microsoft.com/office/powerpoint/2010/main" val="238784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Gen, generation; MDRO, multidrug resistant organism; UTI, urinary tract infection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54</a:t>
            </a:fld>
            <a:endParaRPr lang="en-GB" altLang="de-DE" dirty="0"/>
          </a:p>
        </p:txBody>
      </p:sp>
    </p:spTree>
    <p:extLst>
      <p:ext uri="{BB962C8B-B14F-4D97-AF65-F5344CB8AC3E}">
        <p14:creationId xmlns:p14="http://schemas.microsoft.com/office/powerpoint/2010/main" val="3235294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Gen, generation; MDRO, multidrug resistant organism; UTI, urinary tract infection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55</a:t>
            </a:fld>
            <a:endParaRPr lang="en-GB" altLang="de-DE" dirty="0"/>
          </a:p>
        </p:txBody>
      </p:sp>
    </p:spTree>
    <p:extLst>
      <p:ext uri="{BB962C8B-B14F-4D97-AF65-F5344CB8AC3E}">
        <p14:creationId xmlns:p14="http://schemas.microsoft.com/office/powerpoint/2010/main" val="2141965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56</a:t>
            </a:fld>
            <a:endParaRPr lang="en-GB" altLang="de-DE" dirty="0"/>
          </a:p>
        </p:txBody>
      </p:sp>
    </p:spTree>
    <p:extLst>
      <p:ext uri="{BB962C8B-B14F-4D97-AF65-F5344CB8AC3E}">
        <p14:creationId xmlns:p14="http://schemas.microsoft.com/office/powerpoint/2010/main" val="409752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57</a:t>
            </a:fld>
            <a:endParaRPr lang="en-GB" altLang="de-DE" dirty="0"/>
          </a:p>
        </p:txBody>
      </p:sp>
    </p:spTree>
    <p:extLst>
      <p:ext uri="{BB962C8B-B14F-4D97-AF65-F5344CB8AC3E}">
        <p14:creationId xmlns:p14="http://schemas.microsoft.com/office/powerpoint/2010/main" val="557610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58</a:t>
            </a:fld>
            <a:endParaRPr lang="en-GB" altLang="de-DE" dirty="0"/>
          </a:p>
        </p:txBody>
      </p:sp>
    </p:spTree>
    <p:extLst>
      <p:ext uri="{BB962C8B-B14F-4D97-AF65-F5344CB8AC3E}">
        <p14:creationId xmlns:p14="http://schemas.microsoft.com/office/powerpoint/2010/main" val="368484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AKD, acute kidney disease; AKI, acute kidney injury; CKD, chronic kidney disease; GFR, glomerular filtration rate; KDIGO, Kidney Disease: Improving Global Outcomes;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59</a:t>
            </a:fld>
            <a:endParaRPr lang="en-GB" altLang="de-DE" dirty="0"/>
          </a:p>
        </p:txBody>
      </p:sp>
    </p:spTree>
    <p:extLst>
      <p:ext uri="{BB962C8B-B14F-4D97-AF65-F5344CB8AC3E}">
        <p14:creationId xmlns:p14="http://schemas.microsoft.com/office/powerpoint/2010/main" val="108868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a:t>
            </a:fld>
            <a:endParaRPr lang="en-GB" altLang="de-DE" dirty="0"/>
          </a:p>
        </p:txBody>
      </p:sp>
    </p:spTree>
    <p:extLst>
      <p:ext uri="{BB962C8B-B14F-4D97-AF65-F5344CB8AC3E}">
        <p14:creationId xmlns:p14="http://schemas.microsoft.com/office/powerpoint/2010/main" val="360432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AKI, acute kidney injury; </a:t>
            </a:r>
            <a:r>
              <a:rPr lang="en-GB" i="1" dirty="0"/>
              <a:t>ICA, </a:t>
            </a:r>
            <a:r>
              <a:rPr lang="en-US" altLang="de-DE" i="1" dirty="0">
                <a:solidFill>
                  <a:schemeClr val="tx2"/>
                </a:solidFill>
                <a:latin typeface="Calibri" panose="020F0502020204030204" pitchFamily="34" charset="0"/>
              </a:rPr>
              <a:t>International Club of Ascites; </a:t>
            </a:r>
            <a:r>
              <a:rPr lang="en-US" i="1" dirty="0"/>
              <a:t>RRT, renal replacement therapy;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60</a:t>
            </a:fld>
            <a:endParaRPr lang="en-GB" altLang="de-DE" dirty="0"/>
          </a:p>
        </p:txBody>
      </p:sp>
    </p:spTree>
    <p:extLst>
      <p:ext uri="{BB962C8B-B14F-4D97-AF65-F5344CB8AC3E}">
        <p14:creationId xmlns:p14="http://schemas.microsoft.com/office/powerpoint/2010/main" val="2001595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AKI, acute kidney injury; </a:t>
            </a:r>
            <a:r>
              <a:rPr lang="en-GB" i="1" dirty="0"/>
              <a:t>ICA, </a:t>
            </a:r>
            <a:r>
              <a:rPr lang="en-US" altLang="de-DE" i="1" dirty="0">
                <a:solidFill>
                  <a:schemeClr val="tx2"/>
                </a:solidFill>
                <a:latin typeface="Calibri" panose="020F0502020204030204" pitchFamily="34" charset="0"/>
              </a:rPr>
              <a:t>International Club of Ascites; </a:t>
            </a:r>
            <a:r>
              <a:rPr lang="en-US" i="1" dirty="0"/>
              <a:t>KDIGO, Kidney Disease: Improving Global Outcomes; RRT, renal replacement therapy;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61</a:t>
            </a:fld>
            <a:endParaRPr lang="en-GB" altLang="de-DE" dirty="0"/>
          </a:p>
        </p:txBody>
      </p:sp>
    </p:spTree>
    <p:extLst>
      <p:ext uri="{BB962C8B-B14F-4D97-AF65-F5344CB8AC3E}">
        <p14:creationId xmlns:p14="http://schemas.microsoft.com/office/powerpoint/2010/main" val="1103836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AKI, acute kidney injury; </a:t>
            </a:r>
            <a:r>
              <a:rPr lang="en-GB" i="1" dirty="0"/>
              <a:t>HRS, hepatorenal syndrome; ICA, </a:t>
            </a:r>
            <a:r>
              <a:rPr lang="en-US" altLang="de-DE" i="1" dirty="0">
                <a:solidFill>
                  <a:schemeClr val="tx2"/>
                </a:solidFill>
                <a:latin typeface="Calibri" panose="020F0502020204030204" pitchFamily="34" charset="0"/>
              </a:rPr>
              <a:t>International Club of Ascites; NSAID, non-steroidal anti-inflammatory drug</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62</a:t>
            </a:fld>
            <a:endParaRPr lang="en-GB" altLang="de-DE" dirty="0"/>
          </a:p>
        </p:txBody>
      </p:sp>
    </p:spTree>
    <p:extLst>
      <p:ext uri="{BB962C8B-B14F-4D97-AF65-F5344CB8AC3E}">
        <p14:creationId xmlns:p14="http://schemas.microsoft.com/office/powerpoint/2010/main" val="450632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 ATN, acute tubular necrosis; HRS, hepatorenal syndrome; ICA, </a:t>
            </a:r>
            <a:r>
              <a:rPr lang="en-US" altLang="de-DE" i="1" dirty="0">
                <a:solidFill>
                  <a:schemeClr val="tx2"/>
                </a:solidFill>
                <a:latin typeface="Calibri" panose="020F0502020204030204" pitchFamily="34" charset="0"/>
              </a:rPr>
              <a:t>International Club of Ascites; NAKI, non-AKI-HRS; </a:t>
            </a:r>
            <a:r>
              <a:rPr lang="en-GB" i="1" dirty="0"/>
              <a:t>NGAL, neutrophil gelatinase-associated lipocalin</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63</a:t>
            </a:fld>
            <a:endParaRPr lang="en-GB" altLang="de-DE" dirty="0"/>
          </a:p>
        </p:txBody>
      </p:sp>
    </p:spTree>
    <p:extLst>
      <p:ext uri="{BB962C8B-B14F-4D97-AF65-F5344CB8AC3E}">
        <p14:creationId xmlns:p14="http://schemas.microsoft.com/office/powerpoint/2010/main" val="7139924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HRS, hepatorenal syndrome; ICA, International Club of Ascites; NSAID, non-steroidal anti-inflammatory drug; RBC, red blood cell</a:t>
            </a:r>
          </a:p>
          <a:p>
            <a:pPr marL="0" indent="0">
              <a:buNone/>
            </a:pP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64</a:t>
            </a:fld>
            <a:endParaRPr lang="en-GB" altLang="de-DE" dirty="0"/>
          </a:p>
        </p:txBody>
      </p:sp>
    </p:spTree>
    <p:extLst>
      <p:ext uri="{BB962C8B-B14F-4D97-AF65-F5344CB8AC3E}">
        <p14:creationId xmlns:p14="http://schemas.microsoft.com/office/powerpoint/2010/main" val="767833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HRS, hepatorenal syndrome; ICU, intensive care unit; IV, intravenous;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65</a:t>
            </a:fld>
            <a:endParaRPr lang="en-GB" altLang="de-DE" dirty="0"/>
          </a:p>
        </p:txBody>
      </p:sp>
    </p:spTree>
    <p:extLst>
      <p:ext uri="{BB962C8B-B14F-4D97-AF65-F5344CB8AC3E}">
        <p14:creationId xmlns:p14="http://schemas.microsoft.com/office/powerpoint/2010/main" val="3935178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AE, adverse event; 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CR, complete response;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ECG, electrocardiogram; </a:t>
            </a:r>
            <a:r>
              <a:rPr lang="en-GB" i="1" dirty="0"/>
              <a:t>HRS, hepatorenal syndrome; IV, intravenous; PR, partial response; SCr, serum creatinine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66</a:t>
            </a:fld>
            <a:endParaRPr lang="en-GB" altLang="de-DE" dirty="0"/>
          </a:p>
        </p:txBody>
      </p:sp>
    </p:spTree>
    <p:extLst>
      <p:ext uri="{BB962C8B-B14F-4D97-AF65-F5344CB8AC3E}">
        <p14:creationId xmlns:p14="http://schemas.microsoft.com/office/powerpoint/2010/main" val="2214007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CKD, chronic kidney disease; </a:t>
            </a:r>
            <a:r>
              <a:rPr lang="en-GB" i="1" dirty="0"/>
              <a:t>HRS, hepatorenal syndrome; LT, liver transplantation; NAKI, non-AKI-HRS; RRT, renal replacement therapy; 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67</a:t>
            </a:fld>
            <a:endParaRPr lang="en-GB" altLang="de-DE" dirty="0"/>
          </a:p>
        </p:txBody>
      </p:sp>
    </p:spTree>
    <p:extLst>
      <p:ext uri="{BB962C8B-B14F-4D97-AF65-F5344CB8AC3E}">
        <p14:creationId xmlns:p14="http://schemas.microsoft.com/office/powerpoint/2010/main" val="14216688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HRS, hepatorenal syndrome; SBP, spontaneous bacterial peritonitis</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68</a:t>
            </a:fld>
            <a:endParaRPr lang="en-GB" altLang="de-DE" dirty="0"/>
          </a:p>
        </p:txBody>
      </p:sp>
    </p:spTree>
    <p:extLst>
      <p:ext uri="{BB962C8B-B14F-4D97-AF65-F5344CB8AC3E}">
        <p14:creationId xmlns:p14="http://schemas.microsoft.com/office/powerpoint/2010/main" val="2647385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HAV, hepatitis A virus; HBV, hepatitis B virus; HEV, hepatitis E virus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69</a:t>
            </a:fld>
            <a:endParaRPr lang="en-GB" altLang="de-DE" dirty="0"/>
          </a:p>
        </p:txBody>
      </p:sp>
    </p:spTree>
    <p:extLst>
      <p:ext uri="{BB962C8B-B14F-4D97-AF65-F5344CB8AC3E}">
        <p14:creationId xmlns:p14="http://schemas.microsoft.com/office/powerpoint/2010/main" val="13454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GRADE,</a:t>
            </a:r>
            <a:r>
              <a:rPr lang="en-GB" i="1" baseline="0" dirty="0"/>
              <a:t> Grading of Recommendations Assessment Development and Evaluation</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dirty="0"/>
          </a:p>
        </p:txBody>
      </p:sp>
    </p:spTree>
    <p:extLst>
      <p:ext uri="{BB962C8B-B14F-4D97-AF65-F5344CB8AC3E}">
        <p14:creationId xmlns:p14="http://schemas.microsoft.com/office/powerpoint/2010/main" val="1532287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FiO</a:t>
            </a:r>
            <a:r>
              <a:rPr lang="en-GB" i="1" baseline="-25000" dirty="0"/>
              <a:t>2</a:t>
            </a:r>
            <a:r>
              <a:rPr lang="en-GB" i="1" dirty="0"/>
              <a:t>, fraction of inspired oxygen; HE, hepatic encephalopathy; INR, international normalized ratio; MAP, mean arterial pressure; OF, organ failure; PaO</a:t>
            </a:r>
            <a:r>
              <a:rPr lang="en-GB" i="1" baseline="-25000" dirty="0"/>
              <a:t>2</a:t>
            </a:r>
            <a:r>
              <a:rPr lang="en-GB" i="1" dirty="0"/>
              <a:t>, partial pressure of arterial oxygen; PLT, platelet; SpO</a:t>
            </a:r>
            <a:r>
              <a:rPr lang="en-GB" i="1" baseline="-25000" dirty="0"/>
              <a:t>2</a:t>
            </a:r>
            <a:r>
              <a:rPr lang="en-GB" i="1" dirty="0"/>
              <a:t>, pulse oximetric saturation; WBC, white blood count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70</a:t>
            </a:fld>
            <a:endParaRPr lang="en-GB" altLang="de-DE" dirty="0"/>
          </a:p>
        </p:txBody>
      </p:sp>
    </p:spTree>
    <p:extLst>
      <p:ext uri="{BB962C8B-B14F-4D97-AF65-F5344CB8AC3E}">
        <p14:creationId xmlns:p14="http://schemas.microsoft.com/office/powerpoint/2010/main" val="559344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HE, hepatic encephalopathy</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71</a:t>
            </a:fld>
            <a:endParaRPr lang="en-GB" altLang="de-DE" dirty="0"/>
          </a:p>
        </p:txBody>
      </p:sp>
    </p:spTree>
    <p:extLst>
      <p:ext uri="{BB962C8B-B14F-4D97-AF65-F5344CB8AC3E}">
        <p14:creationId xmlns:p14="http://schemas.microsoft.com/office/powerpoint/2010/main" val="528292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AD, acute decompensation; DILI, drug-induced liver injury; GI, gastrointestinal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72</a:t>
            </a:fld>
            <a:endParaRPr lang="en-GB" altLang="de-DE" dirty="0"/>
          </a:p>
        </p:txBody>
      </p:sp>
    </p:spTree>
    <p:extLst>
      <p:ext uri="{BB962C8B-B14F-4D97-AF65-F5344CB8AC3E}">
        <p14:creationId xmlns:p14="http://schemas.microsoft.com/office/powerpoint/2010/main" val="2371504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a:t>
            </a:r>
          </a:p>
          <a:p>
            <a:pPr marL="0" indent="0">
              <a:buNone/>
            </a:pP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73</a:t>
            </a:fld>
            <a:endParaRPr lang="en-GB" altLang="de-DE" dirty="0"/>
          </a:p>
        </p:txBody>
      </p:sp>
    </p:spTree>
    <p:extLst>
      <p:ext uri="{BB962C8B-B14F-4D97-AF65-F5344CB8AC3E}">
        <p14:creationId xmlns:p14="http://schemas.microsoft.com/office/powerpoint/2010/main" val="42231148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ACLF, acute-on-chronic liver failure; G-CSF, granulocyte-colony stimulating factor; HBV, hepatitis B virus; LT, liver transplantation</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74</a:t>
            </a:fld>
            <a:endParaRPr lang="en-GB" altLang="de-DE" dirty="0"/>
          </a:p>
        </p:txBody>
      </p:sp>
    </p:spTree>
    <p:extLst>
      <p:ext uri="{BB962C8B-B14F-4D97-AF65-F5344CB8AC3E}">
        <p14:creationId xmlns:p14="http://schemas.microsoft.com/office/powerpoint/2010/main" val="3546475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CBG,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corticosteroid-binding globulin; </a:t>
            </a:r>
            <a:r>
              <a:rPr lang="en-GB" i="1" dirty="0"/>
              <a:t>RAI, relative adrenal insufficiency</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75</a:t>
            </a:fld>
            <a:endParaRPr lang="en-GB" altLang="de-DE" dirty="0"/>
          </a:p>
        </p:txBody>
      </p:sp>
    </p:spTree>
    <p:extLst>
      <p:ext uri="{BB962C8B-B14F-4D97-AF65-F5344CB8AC3E}">
        <p14:creationId xmlns:p14="http://schemas.microsoft.com/office/powerpoint/2010/main" val="34149923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CCM, cirrhotic cardiomyopathy; LVEF,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left ventricular ejection fraction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76</a:t>
            </a:fld>
            <a:endParaRPr lang="en-GB" altLang="de-DE" dirty="0"/>
          </a:p>
        </p:txBody>
      </p:sp>
    </p:spTree>
    <p:extLst>
      <p:ext uri="{BB962C8B-B14F-4D97-AF65-F5344CB8AC3E}">
        <p14:creationId xmlns:p14="http://schemas.microsoft.com/office/powerpoint/2010/main" val="3026927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ASE, American Society of Echocardiography; CCM, </a:t>
            </a:r>
            <a:r>
              <a:rPr lang="en-US" i="1" dirty="0"/>
              <a:t>c</a:t>
            </a:r>
            <a:r>
              <a:rPr lang="en-US" altLang="de-DE" i="1" dirty="0"/>
              <a:t>irrhotic cardiomyopathy; </a:t>
            </a:r>
            <a:r>
              <a:rPr lang="en-GB" i="1" dirty="0"/>
              <a:t>CO, cardiac output; DC, decompensated cirrhosis; ECG, electrocardiogram; GLS, global longitudinal systolic strain; LAVI, left atrial volume index; MRI, magnetic resonance imaging</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77</a:t>
            </a:fld>
            <a:endParaRPr lang="en-GB" altLang="de-DE" dirty="0"/>
          </a:p>
        </p:txBody>
      </p:sp>
    </p:spTree>
    <p:extLst>
      <p:ext uri="{BB962C8B-B14F-4D97-AF65-F5344CB8AC3E}">
        <p14:creationId xmlns:p14="http://schemas.microsoft.com/office/powerpoint/2010/main" val="2636354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AD, acute decompensation; AKI, acute kidney injury; CCM, </a:t>
            </a:r>
            <a:r>
              <a:rPr lang="en-US" i="1" dirty="0"/>
              <a:t>c</a:t>
            </a:r>
            <a:r>
              <a:rPr lang="en-US" altLang="de-DE" i="1" dirty="0"/>
              <a:t>irrhotic cardiomyopathy; </a:t>
            </a:r>
            <a:r>
              <a:rPr lang="en-GB" i="1" dirty="0"/>
              <a:t>CO, cardiac output; LT, liver transplantation; SBP, spontaneous bacterial peritonitis; 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78</a:t>
            </a:fld>
            <a:endParaRPr lang="en-GB" altLang="de-DE" dirty="0"/>
          </a:p>
        </p:txBody>
      </p:sp>
    </p:spTree>
    <p:extLst>
      <p:ext uri="{BB962C8B-B14F-4D97-AF65-F5344CB8AC3E}">
        <p14:creationId xmlns:p14="http://schemas.microsoft.com/office/powerpoint/2010/main" val="30602470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HPS, hepatopulmonary syndrome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79</a:t>
            </a:fld>
            <a:endParaRPr lang="en-GB" altLang="de-DE" dirty="0"/>
          </a:p>
        </p:txBody>
      </p:sp>
    </p:spTree>
    <p:extLst>
      <p:ext uri="{BB962C8B-B14F-4D97-AF65-F5344CB8AC3E}">
        <p14:creationId xmlns:p14="http://schemas.microsoft.com/office/powerpoint/2010/main" val="103959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a:t>
            </a:fld>
            <a:endParaRPr lang="en-GB" altLang="de-DE" dirty="0"/>
          </a:p>
        </p:txBody>
      </p:sp>
    </p:spTree>
    <p:extLst>
      <p:ext uri="{BB962C8B-B14F-4D97-AF65-F5344CB8AC3E}">
        <p14:creationId xmlns:p14="http://schemas.microsoft.com/office/powerpoint/2010/main" val="28033336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CO, carbon monoxide; CX3CL1, fractalkine; </a:t>
            </a:r>
            <a:r>
              <a:rPr lang="en-GB" i="1" dirty="0" err="1"/>
              <a:t>eNOS</a:t>
            </a:r>
            <a:r>
              <a:rPr lang="en-GB" i="1" dirty="0"/>
              <a:t>, endothelial nitric oxide synthase; ET, endothelin; HO, haem oxygenase-1; HPS, hepatopulmonary syndrome; </a:t>
            </a:r>
            <a:r>
              <a:rPr lang="en-GB" i="1" dirty="0" err="1"/>
              <a:t>iNOS</a:t>
            </a:r>
            <a:r>
              <a:rPr lang="en-GB" i="1" dirty="0"/>
              <a:t>, inducible nitric oxide synthase; NO, nitric oxide; VGF-A, vascular endothelial growth factor A</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80</a:t>
            </a:fld>
            <a:endParaRPr lang="en-GB" altLang="de-DE" dirty="0"/>
          </a:p>
        </p:txBody>
      </p:sp>
    </p:spTree>
    <p:extLst>
      <p:ext uri="{BB962C8B-B14F-4D97-AF65-F5344CB8AC3E}">
        <p14:creationId xmlns:p14="http://schemas.microsoft.com/office/powerpoint/2010/main" val="1885639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HPS, hepatopulmonary syndrome</a:t>
            </a:r>
          </a:p>
          <a:p>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81</a:t>
            </a:fld>
            <a:endParaRPr lang="en-GB" altLang="de-DE" dirty="0"/>
          </a:p>
        </p:txBody>
      </p:sp>
    </p:spTree>
    <p:extLst>
      <p:ext uri="{BB962C8B-B14F-4D97-AF65-F5344CB8AC3E}">
        <p14:creationId xmlns:p14="http://schemas.microsoft.com/office/powerpoint/2010/main" val="23971963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i="1" dirty="0"/>
              <a:t>ABG, arterial blood gas; HPS, hepatopulmonary syndrome;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arterial partial pressure of oxygen; P[A-a]O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lang="en-GB" altLang="de-DE" i="1" dirty="0">
                <a:latin typeface="Arial" panose="020B0604020202020204" pitchFamily="34" charset="0"/>
                <a:ea typeface="MS PGothic" panose="020B0600070205080204" pitchFamily="34" charset="-128"/>
              </a:rPr>
              <a:t>alveolar-arterial oxygen gradient;</a:t>
            </a:r>
            <a:r>
              <a:rPr lang="en-GB" i="1" dirty="0"/>
              <a:t> SpO</a:t>
            </a:r>
            <a:r>
              <a:rPr lang="en-GB" i="1" baseline="-25000" dirty="0"/>
              <a:t>2</a:t>
            </a:r>
            <a:r>
              <a:rPr lang="en-GB" i="1" dirty="0"/>
              <a:t>, pulse oximetric saturation</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82</a:t>
            </a:fld>
            <a:endParaRPr lang="en-GB" altLang="de-DE" dirty="0"/>
          </a:p>
        </p:txBody>
      </p:sp>
    </p:spTree>
    <p:extLst>
      <p:ext uri="{BB962C8B-B14F-4D97-AF65-F5344CB8AC3E}">
        <p14:creationId xmlns:p14="http://schemas.microsoft.com/office/powerpoint/2010/main" val="38630127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i="1" dirty="0"/>
              <a:t>HPS, hepatopulmonary syndrome; MAA, technetium-99 m–labelled macro-aggregated albumin;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arterial partial pressure of oxygen</a:t>
            </a: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83</a:t>
            </a:fld>
            <a:endParaRPr lang="en-GB" altLang="de-DE" dirty="0"/>
          </a:p>
        </p:txBody>
      </p:sp>
    </p:spTree>
    <p:extLst>
      <p:ext uri="{BB962C8B-B14F-4D97-AF65-F5344CB8AC3E}">
        <p14:creationId xmlns:p14="http://schemas.microsoft.com/office/powerpoint/2010/main" val="13665286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i="1" dirty="0"/>
              <a:t>ABG, arterial blood gas; HPS, hepatopulmonary syndrome; LT, liver transplantation;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PaO</a:t>
            </a:r>
            <a:r>
              <a:rPr kumimoji="0" lang="en-GB" altLang="de-DE" sz="1200" b="0" i="1"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 </a:t>
            </a:r>
            <a:r>
              <a:rPr kumimoji="0" lang="en-GB" altLang="de-DE" sz="1200" b="0" i="1"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arterial </a:t>
            </a:r>
            <a:r>
              <a:rPr lang="en-GB" sz="1200" i="1" dirty="0"/>
              <a:t>partial pressure of oxygen; </a:t>
            </a:r>
            <a:r>
              <a:rPr lang="en-GB" i="1" dirty="0"/>
              <a:t>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84</a:t>
            </a:fld>
            <a:endParaRPr lang="en-GB" altLang="de-DE" dirty="0"/>
          </a:p>
        </p:txBody>
      </p:sp>
    </p:spTree>
    <p:extLst>
      <p:ext uri="{BB962C8B-B14F-4D97-AF65-F5344CB8AC3E}">
        <p14:creationId xmlns:p14="http://schemas.microsoft.com/office/powerpoint/2010/main" val="604468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PPHT, portopulmonary hypertension</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85</a:t>
            </a:fld>
            <a:endParaRPr lang="en-GB" altLang="de-DE" dirty="0"/>
          </a:p>
        </p:txBody>
      </p:sp>
    </p:spTree>
    <p:extLst>
      <p:ext uri="{BB962C8B-B14F-4D97-AF65-F5344CB8AC3E}">
        <p14:creationId xmlns:p14="http://schemas.microsoft.com/office/powerpoint/2010/main" val="34901258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 PPHT, portopulmonary hypertension; TDE, transthoracic doppler echocardiography; TIPS, transjugular intrahepatic portosystemic shunt</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86</a:t>
            </a:fld>
            <a:endParaRPr lang="en-GB" altLang="de-DE" dirty="0"/>
          </a:p>
        </p:txBody>
      </p:sp>
    </p:spTree>
    <p:extLst>
      <p:ext uri="{BB962C8B-B14F-4D97-AF65-F5344CB8AC3E}">
        <p14:creationId xmlns:p14="http://schemas.microsoft.com/office/powerpoint/2010/main" val="9136159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IV, intravenous; LT, liver transplantation; MELD, Model for End-Stage Liver Disease; mPAP,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mean pulmonary arterial pressure; </a:t>
            </a:r>
            <a:r>
              <a:rPr lang="en-GB" i="1" dirty="0"/>
              <a:t>PPHT, portopulmonary hypertension; PVR, pulmonary vascular resistance</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87</a:t>
            </a:fld>
            <a:endParaRPr lang="en-GB" altLang="de-DE" dirty="0"/>
          </a:p>
        </p:txBody>
      </p:sp>
    </p:spTree>
    <p:extLst>
      <p:ext uri="{BB962C8B-B14F-4D97-AF65-F5344CB8AC3E}">
        <p14:creationId xmlns:p14="http://schemas.microsoft.com/office/powerpoint/2010/main" val="36820211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DC, decompensated cirrhosis; NSBB, non-selective </a:t>
            </a:r>
            <a:r>
              <a:rPr lang="el-GR" i="1" dirty="0"/>
              <a:t>β</a:t>
            </a:r>
            <a:r>
              <a:rPr lang="en-GB" i="1" dirty="0"/>
              <a:t>-blockers; PHG, portal hypertension gastropathy; TIPS, transjugular intrahepatic portosystemic shunt</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152982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OV, oesophageal varices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9027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i="1" dirty="0"/>
              <a:t>ACLF, acute-on-chronic liver failure; CSPH, clinically signiﬁcant portal hypertension; DC, decompensated cirrhosis; HVPG, hepatic venous pressure gradient; LSM, liver stiffness measurement</a:t>
            </a:r>
            <a:r>
              <a:rPr lang="en-GB" i="1"/>
              <a:t>; PSE</a:t>
            </a:r>
            <a:r>
              <a:rPr lang="en-GB" i="1" dirty="0"/>
              <a:t>,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portosystemic encephalopathy</a:t>
            </a:r>
            <a:endParaRPr lang="en-GB" i="1"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4F92E8-E259-433B-B99F-142DFB508A71}" type="slidenum">
              <a:rPr lang="en-GB" altLang="de-DE" sz="1200"/>
              <a:pPr eaLnBrk="1" hangingPunct="1"/>
              <a:t>9</a:t>
            </a:fld>
            <a:endParaRPr lang="en-GB" altLang="de-DE" sz="1200" dirty="0"/>
          </a:p>
        </p:txBody>
      </p:sp>
    </p:spTree>
    <p:extLst>
      <p:ext uri="{BB962C8B-B14F-4D97-AF65-F5344CB8AC3E}">
        <p14:creationId xmlns:p14="http://schemas.microsoft.com/office/powerpoint/2010/main" val="305198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BATO, balloon-occluded antegrade transvenous obliteration; BRTO, balloon-occluded retrograde transvenous obliteration; GOV, gastro-oesophageal varices; IGV, isolated gastric varices; NSBB, non-selective </a:t>
            </a:r>
            <a:r>
              <a:rPr lang="el-GR" i="1" dirty="0"/>
              <a:t>β</a:t>
            </a:r>
            <a:r>
              <a:rPr lang="en-GB" i="1" dirty="0"/>
              <a:t>-blockers; TIPS, transjugular intrahepatic portosystemic shunt; VH, variceal haemorrhage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706533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CT, computed tomography; SBP, </a:t>
            </a:r>
            <a:r>
              <a:rPr lang="en-GB" i="1" dirty="0"/>
              <a:t>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97270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MDR, multidrug-resistant; MDRO, multidrug-resistant organism; SBE, spontaneous bacterial empyema; SBP, spontaneous bacterial peritonitis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619998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a:t>
            </a:r>
            <a:r>
              <a:rPr kumimoji="0" lang="en-US" altLang="de-DE" sz="1200" b="0" i="1" u="none" strike="noStrike" kern="1200"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NSAID,</a:t>
            </a:r>
            <a:r>
              <a:rPr lang="en-GB" i="1" dirty="0"/>
              <a:t> non-steroidal anti-inflammatory drug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812497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GB" i="1" dirty="0"/>
              <a:t>HRS, hepatorenal syndrome; LT, liver transplantation; </a:t>
            </a:r>
            <a:r>
              <a:rPr lang="en-US" altLang="de-DE" i="1" dirty="0">
                <a:solidFill>
                  <a:schemeClr val="tx2"/>
                </a:solidFill>
                <a:latin typeface="Calibri" panose="020F0502020204030204" pitchFamily="34" charset="0"/>
              </a:rPr>
              <a:t>NAKI, non-AKI-HRS</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928046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 adrenaline; FiO</a:t>
            </a:r>
            <a:r>
              <a:rPr lang="en-GB" i="1" baseline="-25000" dirty="0"/>
              <a:t>2</a:t>
            </a:r>
            <a:r>
              <a:rPr lang="en-GB" i="1" dirty="0"/>
              <a:t>, fraction of inspired oxygen; HE, hepatic encephalopathy; INR, international normalized ratio; MAP, mean arterial pressure; NA, noradrenaline; PaO</a:t>
            </a:r>
            <a:r>
              <a:rPr lang="en-GB" i="1" baseline="-25000" dirty="0"/>
              <a:t>2</a:t>
            </a:r>
            <a:r>
              <a:rPr lang="en-GB" i="1" dirty="0"/>
              <a:t>, partial pressure of arterial oxygen; PLT, platelet; SpO</a:t>
            </a:r>
            <a:r>
              <a:rPr lang="en-GB" i="1" baseline="-25000" dirty="0"/>
              <a:t>2</a:t>
            </a:r>
            <a:r>
              <a:rPr lang="en-GB" i="1" dirty="0"/>
              <a:t>, pulse oximetric saturation; WBC, white blood count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60BD9-51FE-4774-AB09-4C6AFBEFBA0C}" type="slidenum">
              <a:rPr kumimoji="0" lang="en-GB" alt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GB" altLang="de-DE"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81171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6CBD-2472-4C3A-B4A2-39B0CEEE6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9407B0A-8EEA-4C2D-96E8-CAC3EA961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33284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73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1524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521411"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10604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03972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7211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0FDFA-B7A0-4B8A-8467-0D1C9C7C2111}"/>
              </a:ext>
            </a:extLst>
          </p:cNvPr>
          <p:cNvGrpSpPr/>
          <p:nvPr userDrawn="1"/>
        </p:nvGrpSpPr>
        <p:grpSpPr>
          <a:xfrm>
            <a:off x="1" y="138043"/>
            <a:ext cx="12047988" cy="1042269"/>
            <a:chOff x="1" y="138043"/>
            <a:chExt cx="12047988" cy="1042269"/>
          </a:xfrm>
        </p:grpSpPr>
        <p:pic>
          <p:nvPicPr>
            <p:cNvPr id="6" name="Picture 5">
              <a:extLst>
                <a:ext uri="{FF2B5EF4-FFF2-40B4-BE49-F238E27FC236}">
                  <a16:creationId xmlns:a16="http://schemas.microsoft.com/office/drawing/2014/main" id="{20ADF31D-999B-4408-BDB5-B51DB08FCFB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33762" y="138043"/>
              <a:ext cx="9014227" cy="1042269"/>
            </a:xfrm>
            <a:prstGeom prst="rect">
              <a:avLst/>
            </a:prstGeom>
          </p:spPr>
        </p:pic>
        <p:pic>
          <p:nvPicPr>
            <p:cNvPr id="10" name="Picture 9">
              <a:extLst>
                <a:ext uri="{FF2B5EF4-FFF2-40B4-BE49-F238E27FC236}">
                  <a16:creationId xmlns:a16="http://schemas.microsoft.com/office/drawing/2014/main" id="{1E92BAD6-105F-448A-9246-16451E42246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9231"/>
            <a:stretch/>
          </p:blipFill>
          <p:spPr>
            <a:xfrm>
              <a:off x="1" y="138043"/>
              <a:ext cx="5477854" cy="1042269"/>
            </a:xfrm>
            <a:prstGeom prst="rect">
              <a:avLst/>
            </a:prstGeom>
          </p:spPr>
        </p:pic>
      </p:grpSp>
      <p:sp>
        <p:nvSpPr>
          <p:cNvPr id="2" name="Title Placeholder 1"/>
          <p:cNvSpPr>
            <a:spLocks noGrp="1"/>
          </p:cNvSpPr>
          <p:nvPr>
            <p:ph type="title"/>
          </p:nvPr>
        </p:nvSpPr>
        <p:spPr>
          <a:xfrm>
            <a:off x="425752" y="140970"/>
            <a:ext cx="1053850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6EED027-67AD-401B-82D9-D96D546ECA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p:spPr>
      </p:pic>
    </p:spTree>
    <p:extLst>
      <p:ext uri="{BB962C8B-B14F-4D97-AF65-F5344CB8AC3E}">
        <p14:creationId xmlns:p14="http://schemas.microsoft.com/office/powerpoint/2010/main" val="41394870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9.xml"/><Relationship Id="rId3" Type="http://schemas.openxmlformats.org/officeDocument/2006/relationships/slide" Target="slide18.xml"/><Relationship Id="rId7" Type="http://schemas.openxmlformats.org/officeDocument/2006/relationships/slide" Target="slide29.xml"/><Relationship Id="rId12" Type="http://schemas.openxmlformats.org/officeDocument/2006/relationships/slide" Target="slide56.xml"/><Relationship Id="rId17" Type="http://schemas.openxmlformats.org/officeDocument/2006/relationships/slide" Target="slide17.xml"/><Relationship Id="rId2" Type="http://schemas.openxmlformats.org/officeDocument/2006/relationships/notesSlide" Target="../notesSlides/notesSlide14.xml"/><Relationship Id="rId16" Type="http://schemas.openxmlformats.org/officeDocument/2006/relationships/slide" Target="slide75.xml"/><Relationship Id="rId1" Type="http://schemas.openxmlformats.org/officeDocument/2006/relationships/slideLayout" Target="../slideLayouts/slideLayout35.xml"/><Relationship Id="rId6" Type="http://schemas.openxmlformats.org/officeDocument/2006/relationships/slide" Target="slide15.xml"/><Relationship Id="rId11" Type="http://schemas.openxmlformats.org/officeDocument/2006/relationships/slide" Target="slide44.xml"/><Relationship Id="rId5" Type="http://schemas.openxmlformats.org/officeDocument/2006/relationships/image" Target="../media/image13.png"/><Relationship Id="rId15" Type="http://schemas.openxmlformats.org/officeDocument/2006/relationships/slide" Target="slide76.xml"/><Relationship Id="rId10" Type="http://schemas.openxmlformats.org/officeDocument/2006/relationships/slide" Target="slide37.xml"/><Relationship Id="rId4" Type="http://schemas.openxmlformats.org/officeDocument/2006/relationships/slide" Target="slide5.xml"/><Relationship Id="rId9" Type="http://schemas.openxmlformats.org/officeDocument/2006/relationships/slide" Target="slide36.xml"/><Relationship Id="rId1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mailto:slidedeck_feedback@easloffice.eu"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4.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5.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slide" Target="slide14.xml"/></Relationships>
</file>

<file path=ppt/slides/_rels/slide8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9.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0.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2.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9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3.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9E384-BEB6-417B-9F3D-FCEE561D0986}"/>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dirty="0"/>
              <a:t>Decompensated cirrhosis</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Arrow Connector 105">
            <a:extLst>
              <a:ext uri="{FF2B5EF4-FFF2-40B4-BE49-F238E27FC236}">
                <a16:creationId xmlns:a16="http://schemas.microsoft.com/office/drawing/2014/main" id="{5F03F576-3A7D-4B2D-BB00-489D1FF0393A}"/>
              </a:ext>
            </a:extLst>
          </p:cNvPr>
          <p:cNvCxnSpPr>
            <a:cxnSpLocks/>
          </p:cNvCxnSpPr>
          <p:nvPr/>
        </p:nvCxnSpPr>
        <p:spPr>
          <a:xfrm>
            <a:off x="4529894"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e 22">
            <a:extLst>
              <a:ext uri="{FF2B5EF4-FFF2-40B4-BE49-F238E27FC236}">
                <a16:creationId xmlns:a16="http://schemas.microsoft.com/office/drawing/2014/main" id="{1B0C4EE7-80B6-42EA-B461-490601546601}"/>
              </a:ext>
            </a:extLst>
          </p:cNvPr>
          <p:cNvGraphicFramePr>
            <a:graphicFrameLocks noGrp="1"/>
          </p:cNvGraphicFramePr>
          <p:nvPr/>
        </p:nvGraphicFramePr>
        <p:xfrm>
          <a:off x="6824751" y="2435343"/>
          <a:ext cx="3348000" cy="1645920"/>
        </p:xfrm>
        <a:graphic>
          <a:graphicData uri="http://schemas.openxmlformats.org/drawingml/2006/table">
            <a:tbl>
              <a:tblPr firstRow="1" bandRow="1">
                <a:tableStyleId>{5C22544A-7EE6-4342-B048-85BDC9FD1C3A}</a:tableStyleId>
              </a:tblPr>
              <a:tblGrid>
                <a:gridCol w="3348000">
                  <a:extLst>
                    <a:ext uri="{9D8B030D-6E8A-4147-A177-3AD203B41FA5}">
                      <a16:colId xmlns:a16="http://schemas.microsoft.com/office/drawing/2014/main" val="3776395734"/>
                    </a:ext>
                  </a:extLst>
                </a:gridCol>
              </a:tblGrid>
              <a:tr h="0">
                <a:tc>
                  <a:txBody>
                    <a:bodyPr/>
                    <a:lstStyle/>
                    <a:p>
                      <a:pPr algn="ctr"/>
                      <a:r>
                        <a:rPr lang="en-GB" sz="1400" dirty="0"/>
                        <a:t>Decompensated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0">
                <a:tc>
                  <a:txBody>
                    <a:bodyPr/>
                    <a:lstStyle/>
                    <a:p>
                      <a:r>
                        <a:rPr lang="en-GB" sz="1400" b="1"/>
                        <a:t>Stage </a:t>
                      </a:r>
                      <a:r>
                        <a:rPr lang="en-GB" sz="1400" b="1" dirty="0"/>
                        <a:t>3: </a:t>
                      </a:r>
                      <a:r>
                        <a:rPr lang="en-GB" sz="1400" dirty="0"/>
                        <a:t>Bleeding</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0">
                <a:tc>
                  <a:txBody>
                    <a:bodyPr/>
                    <a:lstStyle/>
                    <a:p>
                      <a:r>
                        <a:rPr lang="en-GB" sz="1400" b="1"/>
                        <a:t>Stage </a:t>
                      </a:r>
                      <a:r>
                        <a:rPr lang="en-GB" sz="1400" b="1" dirty="0"/>
                        <a:t>4: </a:t>
                      </a:r>
                      <a:br>
                        <a:rPr lang="en-GB" sz="1400" dirty="0"/>
                      </a:br>
                      <a:r>
                        <a:rPr lang="en-GB" sz="1400" dirty="0"/>
                        <a:t>First non-bleeding decompensation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a:t>Stage </a:t>
                      </a:r>
                      <a:r>
                        <a:rPr lang="en-GB" sz="1400" b="1" dirty="0"/>
                        <a:t>5: </a:t>
                      </a:r>
                      <a:br>
                        <a:rPr lang="en-GB" sz="1400" dirty="0"/>
                      </a:br>
                      <a:r>
                        <a:rPr lang="en-GB" sz="1400" dirty="0"/>
                        <a:t>Second decompensating event</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5" name="Table 4">
            <a:extLst>
              <a:ext uri="{FF2B5EF4-FFF2-40B4-BE49-F238E27FC236}">
                <a16:creationId xmlns:a16="http://schemas.microsoft.com/office/drawing/2014/main" id="{08C0B09B-35B4-4A8C-85F1-A201A64E174E}"/>
              </a:ext>
            </a:extLst>
          </p:cNvPr>
          <p:cNvGraphicFramePr>
            <a:graphicFrameLocks noGrp="1"/>
          </p:cNvGraphicFramePr>
          <p:nvPr/>
        </p:nvGraphicFramePr>
        <p:xfrm>
          <a:off x="1867802" y="2437228"/>
          <a:ext cx="3969118" cy="1645920"/>
        </p:xfrm>
        <a:graphic>
          <a:graphicData uri="http://schemas.openxmlformats.org/drawingml/2006/table">
            <a:tbl>
              <a:tblPr firstRow="1" bandRow="1">
                <a:tableStyleId>{5C22544A-7EE6-4342-B048-85BDC9FD1C3A}</a:tableStyleId>
              </a:tblPr>
              <a:tblGrid>
                <a:gridCol w="3969118">
                  <a:extLst>
                    <a:ext uri="{9D8B030D-6E8A-4147-A177-3AD203B41FA5}">
                      <a16:colId xmlns:a16="http://schemas.microsoft.com/office/drawing/2014/main" val="3776395734"/>
                    </a:ext>
                  </a:extLst>
                </a:gridCol>
              </a:tblGrid>
              <a:tr h="0">
                <a:tc>
                  <a:txBody>
                    <a:bodyPr/>
                    <a:lstStyle/>
                    <a:p>
                      <a:pPr algn="ctr"/>
                      <a:r>
                        <a:rPr lang="en-GB" sz="1400" dirty="0"/>
                        <a:t>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0: no varices</a:t>
                      </a:r>
                      <a:r>
                        <a:rPr lang="en-GB" sz="1400" b="1"/>
                        <a:t>, mild PH</a:t>
                      </a:r>
                      <a:endParaRPr lang="en-GB" sz="1400" b="1" dirty="0"/>
                    </a:p>
                    <a:p>
                      <a:r>
                        <a:rPr lang="en-GB" sz="1400" dirty="0"/>
                        <a:t>LSM &gt;15 and &lt;20 or HVPG &gt;5 and &lt;10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135587">
                <a:tc>
                  <a:txBody>
                    <a:bodyPr/>
                    <a:lstStyle/>
                    <a:p>
                      <a:r>
                        <a:rPr lang="en-GB" sz="1400" b="1"/>
                        <a:t>Stage </a:t>
                      </a:r>
                      <a:r>
                        <a:rPr lang="en-GB" sz="1400" b="1" dirty="0"/>
                        <a:t>1: no varices, CSPH</a:t>
                      </a:r>
                      <a:br>
                        <a:rPr lang="en-GB" sz="1400" dirty="0"/>
                      </a:br>
                      <a:r>
                        <a:rPr lang="en-GB" sz="1400" dirty="0"/>
                        <a:t>LSM ≥20 or HVPG ≥10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a:t>Stage </a:t>
                      </a:r>
                      <a:r>
                        <a:rPr lang="en-GB" sz="1400" b="1" dirty="0"/>
                        <a:t>2:</a:t>
                      </a:r>
                      <a:r>
                        <a:rPr lang="en-GB" sz="1400" dirty="0"/>
                        <a:t> varices (=CSPH)</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sp>
        <p:nvSpPr>
          <p:cNvPr id="15361" name="Title 4"/>
          <p:cNvSpPr>
            <a:spLocks noGrp="1"/>
          </p:cNvSpPr>
          <p:nvPr>
            <p:ph type="title"/>
          </p:nvPr>
        </p:nvSpPr>
        <p:spPr/>
        <p:txBody>
          <a:bodyPr>
            <a:normAutofit/>
          </a:bodyPr>
          <a:lstStyle/>
          <a:p>
            <a:r>
              <a:rPr lang="en-GB" altLang="de-DE" dirty="0"/>
              <a:t>Multi-stage model for the clinical course of cirrhosis</a:t>
            </a:r>
          </a:p>
        </p:txBody>
      </p:sp>
      <p:sp>
        <p:nvSpPr>
          <p:cNvPr id="31" name="Text Placeholder 30">
            <a:extLst>
              <a:ext uri="{FF2B5EF4-FFF2-40B4-BE49-F238E27FC236}">
                <a16:creationId xmlns:a16="http://schemas.microsoft.com/office/drawing/2014/main" id="{7796F450-1618-4A49-8A7C-615D50B10223}"/>
              </a:ext>
            </a:extLst>
          </p:cNvPr>
          <p:cNvSpPr>
            <a:spLocks noGrp="1"/>
          </p:cNvSpPr>
          <p:nvPr>
            <p:ph type="body" sz="quarter" idx="10"/>
          </p:nvPr>
        </p:nvSpPr>
        <p:spPr/>
        <p:txBody>
          <a:bodyPr/>
          <a:lstStyle/>
          <a:p>
            <a:r>
              <a:rPr lang="en-US" dirty="0"/>
              <a:t>D’Amico G, et al. J Hepatol 2018;68:563</a:t>
            </a:r>
            <a:r>
              <a:rPr lang="en-US" dirty="0">
                <a:sym typeface="Symbol" panose="05050102010706020507" pitchFamily="18" charset="2"/>
              </a:rPr>
              <a:t>76;</a:t>
            </a:r>
            <a:endParaRPr lang="en-US" dirty="0"/>
          </a:p>
          <a:p>
            <a:r>
              <a:rPr lang="en-US" dirty="0"/>
              <a:t>EASL CPG decompensated cirrhosis. J Hepatol 2018;doi: 10.1016/j.jhep</a:t>
            </a:r>
            <a:r>
              <a:rPr lang="en-US"/>
              <a:t>.2018.03.024</a:t>
            </a:r>
            <a:endParaRPr lang="en-US" dirty="0"/>
          </a:p>
        </p:txBody>
      </p:sp>
      <p:sp>
        <p:nvSpPr>
          <p:cNvPr id="2" name="Content Placeholder 1">
            <a:extLst>
              <a:ext uri="{FF2B5EF4-FFF2-40B4-BE49-F238E27FC236}">
                <a16:creationId xmlns:a16="http://schemas.microsoft.com/office/drawing/2014/main" id="{DFD324E2-A503-4259-AB80-69D0B0BEB541}"/>
              </a:ext>
            </a:extLst>
          </p:cNvPr>
          <p:cNvSpPr>
            <a:spLocks noGrp="1"/>
          </p:cNvSpPr>
          <p:nvPr>
            <p:ph sz="half" idx="1"/>
          </p:nvPr>
        </p:nvSpPr>
        <p:spPr/>
        <p:txBody>
          <a:bodyPr>
            <a:normAutofit/>
          </a:bodyPr>
          <a:lstStyle/>
          <a:p>
            <a:r>
              <a:rPr lang="en-GB" dirty="0"/>
              <a:t>Transition from compensated cirrhosis to DC occurs at a rate of ~5</a:t>
            </a:r>
            <a:r>
              <a:rPr lang="en-GB" dirty="0">
                <a:sym typeface="Symbol" panose="05050102010706020507" pitchFamily="18" charset="2"/>
              </a:rPr>
              <a:t>–</a:t>
            </a:r>
            <a:r>
              <a:rPr lang="en-GB" dirty="0"/>
              <a:t>7% per year</a:t>
            </a:r>
          </a:p>
          <a:p>
            <a:r>
              <a:rPr lang="en-GB" dirty="0"/>
              <a:t>DC is a systemic disease, with multi-organ/system dysfunction</a:t>
            </a:r>
          </a:p>
        </p:txBody>
      </p:sp>
      <p:sp>
        <p:nvSpPr>
          <p:cNvPr id="9" name="Rectangle 8"/>
          <p:cNvSpPr/>
          <p:nvPr/>
        </p:nvSpPr>
        <p:spPr>
          <a:xfrm>
            <a:off x="2298700" y="1749426"/>
            <a:ext cx="2490788" cy="35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mj-lt"/>
            </a:endParaRPr>
          </a:p>
        </p:txBody>
      </p:sp>
      <p:graphicFrame>
        <p:nvGraphicFramePr>
          <p:cNvPr id="24" name="Table 23">
            <a:extLst>
              <a:ext uri="{FF2B5EF4-FFF2-40B4-BE49-F238E27FC236}">
                <a16:creationId xmlns:a16="http://schemas.microsoft.com/office/drawing/2014/main" id="{1503A05B-2A05-40EF-8181-BB097F1A472C}"/>
              </a:ext>
            </a:extLst>
          </p:cNvPr>
          <p:cNvGraphicFramePr>
            <a:graphicFrameLocks noGrp="1"/>
          </p:cNvGraphicFramePr>
          <p:nvPr/>
        </p:nvGraphicFramePr>
        <p:xfrm>
          <a:off x="4177050" y="4215403"/>
          <a:ext cx="3862050" cy="1036320"/>
        </p:xfrm>
        <a:graphic>
          <a:graphicData uri="http://schemas.openxmlformats.org/drawingml/2006/table">
            <a:tbl>
              <a:tblPr firstRow="1" bandRow="1">
                <a:tableStyleId>{5C22544A-7EE6-4342-B048-85BDC9FD1C3A}</a:tableStyleId>
              </a:tblPr>
              <a:tblGrid>
                <a:gridCol w="3862050">
                  <a:extLst>
                    <a:ext uri="{9D8B030D-6E8A-4147-A177-3AD203B41FA5}">
                      <a16:colId xmlns:a16="http://schemas.microsoft.com/office/drawing/2014/main" val="3776395734"/>
                    </a:ext>
                  </a:extLst>
                </a:gridCol>
              </a:tblGrid>
              <a:tr h="0">
                <a:tc>
                  <a:txBody>
                    <a:bodyPr/>
                    <a:lstStyle/>
                    <a:p>
                      <a:pPr algn="ctr"/>
                      <a:r>
                        <a:rPr lang="en-GB" sz="1400"/>
                        <a:t>End stage</a:t>
                      </a:r>
                      <a:endParaRPr lang="en-GB" sz="1400" dirty="0"/>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6: late decompensation:</a:t>
                      </a:r>
                    </a:p>
                    <a:p>
                      <a:r>
                        <a:rPr lang="en-GB" sz="1400" dirty="0"/>
                        <a:t>Refractory ascites, persistent PSE or jaundice, infections, renal and other organ dysfunction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bl>
          </a:graphicData>
        </a:graphic>
      </p:graphicFrame>
      <p:cxnSp>
        <p:nvCxnSpPr>
          <p:cNvPr id="7" name="Straight Arrow Connector 6">
            <a:extLst>
              <a:ext uri="{FF2B5EF4-FFF2-40B4-BE49-F238E27FC236}">
                <a16:creationId xmlns:a16="http://schemas.microsoft.com/office/drawing/2014/main" id="{6E53E7EB-0BC9-47D9-B5DC-5663CAB0A289}"/>
              </a:ext>
            </a:extLst>
          </p:cNvPr>
          <p:cNvCxnSpPr>
            <a:cxnSpLocks/>
            <a:stCxn id="5" idx="3"/>
            <a:endCxn id="23" idx="1"/>
          </p:cNvCxnSpPr>
          <p:nvPr/>
        </p:nvCxnSpPr>
        <p:spPr>
          <a:xfrm flipV="1">
            <a:off x="5836921" y="3258303"/>
            <a:ext cx="987831" cy="0"/>
          </a:xfrm>
          <a:prstGeom prst="straightConnector1">
            <a:avLst/>
          </a:prstGeom>
          <a:ln w="19050" cmpd="sng">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A3D8508-C48E-4B73-9648-9EF9410C75C4}"/>
              </a:ext>
            </a:extLst>
          </p:cNvPr>
          <p:cNvCxnSpPr>
            <a:cxnSpLocks/>
          </p:cNvCxnSpPr>
          <p:nvPr/>
        </p:nvCxnSpPr>
        <p:spPr>
          <a:xfrm>
            <a:off x="5821681" y="3424018"/>
            <a:ext cx="1003071" cy="0"/>
          </a:xfrm>
          <a:prstGeom prst="straightConnector1">
            <a:avLst/>
          </a:prstGeom>
          <a:ln w="19050" cmpd="sng">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ACFC52E-6360-475F-982A-453FE84AF7F9}"/>
              </a:ext>
            </a:extLst>
          </p:cNvPr>
          <p:cNvSpPr/>
          <p:nvPr/>
        </p:nvSpPr>
        <p:spPr>
          <a:xfrm>
            <a:off x="1961694" y="2732503"/>
            <a:ext cx="3276688"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0" name="Rectangle 29">
            <a:extLst>
              <a:ext uri="{FF2B5EF4-FFF2-40B4-BE49-F238E27FC236}">
                <a16:creationId xmlns:a16="http://schemas.microsoft.com/office/drawing/2014/main" id="{755ACDA6-EDB3-49D1-891C-D73E54573951}"/>
              </a:ext>
            </a:extLst>
          </p:cNvPr>
          <p:cNvSpPr/>
          <p:nvPr/>
        </p:nvSpPr>
        <p:spPr>
          <a:xfrm>
            <a:off x="6931287" y="2732503"/>
            <a:ext cx="2549089"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3" name="TextBox 42">
            <a:extLst>
              <a:ext uri="{FF2B5EF4-FFF2-40B4-BE49-F238E27FC236}">
                <a16:creationId xmlns:a16="http://schemas.microsoft.com/office/drawing/2014/main" id="{451EEAE7-AF87-4CD5-AEE4-DB64042CB08D}"/>
              </a:ext>
            </a:extLst>
          </p:cNvPr>
          <p:cNvSpPr txBox="1"/>
          <p:nvPr/>
        </p:nvSpPr>
        <p:spPr>
          <a:xfrm>
            <a:off x="4198715" y="5401748"/>
            <a:ext cx="662361" cy="307777"/>
          </a:xfrm>
          <a:prstGeom prst="rect">
            <a:avLst/>
          </a:prstGeom>
          <a:solidFill>
            <a:schemeClr val="tx2"/>
          </a:solidFill>
        </p:spPr>
        <p:txBody>
          <a:bodyPr wrap="none" rtlCol="0">
            <a:spAutoFit/>
          </a:bodyPr>
          <a:lstStyle/>
          <a:p>
            <a:r>
              <a:rPr lang="en-GB" sz="1400" b="1" dirty="0">
                <a:solidFill>
                  <a:schemeClr val="bg1"/>
                </a:solidFill>
                <a:latin typeface="+mj-lt"/>
              </a:rPr>
              <a:t>ACLF</a:t>
            </a:r>
          </a:p>
        </p:txBody>
      </p:sp>
      <p:sp>
        <p:nvSpPr>
          <p:cNvPr id="46" name="TextBox 45">
            <a:extLst>
              <a:ext uri="{FF2B5EF4-FFF2-40B4-BE49-F238E27FC236}">
                <a16:creationId xmlns:a16="http://schemas.microsoft.com/office/drawing/2014/main" id="{89253DA8-9D32-426F-81BB-1D2C139DAA9B}"/>
              </a:ext>
            </a:extLst>
          </p:cNvPr>
          <p:cNvSpPr txBox="1"/>
          <p:nvPr/>
        </p:nvSpPr>
        <p:spPr>
          <a:xfrm>
            <a:off x="4198714" y="5822988"/>
            <a:ext cx="2907381" cy="307777"/>
          </a:xfrm>
          <a:prstGeom prst="rect">
            <a:avLst/>
          </a:prstGeom>
          <a:solidFill>
            <a:schemeClr val="tx2"/>
          </a:solidFill>
        </p:spPr>
        <p:txBody>
          <a:bodyPr wrap="square" rtlCol="0">
            <a:spAutoFit/>
          </a:bodyPr>
          <a:lstStyle/>
          <a:p>
            <a:r>
              <a:rPr lang="en-GB" sz="1400" b="1" dirty="0">
                <a:solidFill>
                  <a:schemeClr val="bg1"/>
                </a:solidFill>
                <a:latin typeface="+mj-lt"/>
              </a:rPr>
              <a:t>Death</a:t>
            </a:r>
          </a:p>
        </p:txBody>
      </p:sp>
      <p:cxnSp>
        <p:nvCxnSpPr>
          <p:cNvPr id="15370" name="Connector: Elbow 15369">
            <a:extLst>
              <a:ext uri="{FF2B5EF4-FFF2-40B4-BE49-F238E27FC236}">
                <a16:creationId xmlns:a16="http://schemas.microsoft.com/office/drawing/2014/main" id="{EE84CB46-AC26-4943-A4BD-4DE97708E8AF}"/>
              </a:ext>
            </a:extLst>
          </p:cNvPr>
          <p:cNvCxnSpPr>
            <a:cxnSpLocks/>
            <a:stCxn id="5" idx="2"/>
            <a:endCxn id="24" idx="1"/>
          </p:cNvCxnSpPr>
          <p:nvPr/>
        </p:nvCxnSpPr>
        <p:spPr>
          <a:xfrm rot="16200000" flipH="1">
            <a:off x="3689499" y="4246011"/>
            <a:ext cx="650415" cy="324689"/>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8C20E07E-22A4-466D-85F3-BE282FFC9B62}"/>
              </a:ext>
            </a:extLst>
          </p:cNvPr>
          <p:cNvCxnSpPr>
            <a:cxnSpLocks/>
            <a:stCxn id="5" idx="2"/>
            <a:endCxn id="43" idx="1"/>
          </p:cNvCxnSpPr>
          <p:nvPr/>
        </p:nvCxnSpPr>
        <p:spPr>
          <a:xfrm rot="16200000" flipH="1">
            <a:off x="3289293" y="4646216"/>
            <a:ext cx="1472488" cy="346353"/>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D3D272EB-ABFA-4573-986B-51EFCA8A0EA4}"/>
              </a:ext>
            </a:extLst>
          </p:cNvPr>
          <p:cNvCxnSpPr>
            <a:cxnSpLocks/>
            <a:stCxn id="5" idx="2"/>
            <a:endCxn id="46" idx="1"/>
          </p:cNvCxnSpPr>
          <p:nvPr/>
        </p:nvCxnSpPr>
        <p:spPr>
          <a:xfrm rot="16200000" flipH="1">
            <a:off x="3078673" y="4856836"/>
            <a:ext cx="1893728" cy="346352"/>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D6B5EDF5-410D-4000-B3BD-B15413CA1106}"/>
              </a:ext>
            </a:extLst>
          </p:cNvPr>
          <p:cNvCxnSpPr>
            <a:cxnSpLocks/>
            <a:stCxn id="23" idx="2"/>
            <a:endCxn id="43" idx="3"/>
          </p:cNvCxnSpPr>
          <p:nvPr/>
        </p:nvCxnSpPr>
        <p:spPr>
          <a:xfrm rot="5400000">
            <a:off x="5942728" y="2999611"/>
            <a:ext cx="1474373" cy="363767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9CD039A6-8B09-40A5-BD70-DE2A722E3E04}"/>
              </a:ext>
            </a:extLst>
          </p:cNvPr>
          <p:cNvCxnSpPr>
            <a:cxnSpLocks/>
            <a:stCxn id="23" idx="2"/>
            <a:endCxn id="24" idx="3"/>
          </p:cNvCxnSpPr>
          <p:nvPr/>
        </p:nvCxnSpPr>
        <p:spPr>
          <a:xfrm rot="5400000">
            <a:off x="7942776" y="4177589"/>
            <a:ext cx="652300" cy="459651"/>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3FB21C6D-6F56-4B22-A3E6-6D3CC0442F05}"/>
              </a:ext>
            </a:extLst>
          </p:cNvPr>
          <p:cNvCxnSpPr>
            <a:cxnSpLocks/>
            <a:endCxn id="46" idx="3"/>
          </p:cNvCxnSpPr>
          <p:nvPr/>
        </p:nvCxnSpPr>
        <p:spPr>
          <a:xfrm rot="5400000">
            <a:off x="6942202" y="4245158"/>
            <a:ext cx="1895611" cy="1567824"/>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390" name="Freeform: Shape 15389">
            <a:extLst>
              <a:ext uri="{FF2B5EF4-FFF2-40B4-BE49-F238E27FC236}">
                <a16:creationId xmlns:a16="http://schemas.microsoft.com/office/drawing/2014/main" id="{7626E366-2B95-4DF2-9861-E25D130BB48D}"/>
              </a:ext>
            </a:extLst>
          </p:cNvPr>
          <p:cNvSpPr/>
          <p:nvPr/>
        </p:nvSpPr>
        <p:spPr>
          <a:xfrm>
            <a:off x="4894522" y="4085778"/>
            <a:ext cx="3700839" cy="1584251"/>
          </a:xfrm>
          <a:custGeom>
            <a:avLst/>
            <a:gdLst>
              <a:gd name="connsiteX0" fmla="*/ 0 w 3806456"/>
              <a:gd name="connsiteY0" fmla="*/ 1584251 h 1584251"/>
              <a:gd name="connsiteX1" fmla="*/ 3806456 w 3806456"/>
              <a:gd name="connsiteY1" fmla="*/ 1562986 h 1584251"/>
              <a:gd name="connsiteX2" fmla="*/ 3806456 w 3806456"/>
              <a:gd name="connsiteY2" fmla="*/ 0 h 1584251"/>
            </a:gdLst>
            <a:ahLst/>
            <a:cxnLst>
              <a:cxn ang="0">
                <a:pos x="connsiteX0" y="connsiteY0"/>
              </a:cxn>
              <a:cxn ang="0">
                <a:pos x="connsiteX1" y="connsiteY1"/>
              </a:cxn>
              <a:cxn ang="0">
                <a:pos x="connsiteX2" y="connsiteY2"/>
              </a:cxn>
            </a:cxnLst>
            <a:rect l="l" t="t" r="r" b="b"/>
            <a:pathLst>
              <a:path w="3806456" h="1584251">
                <a:moveTo>
                  <a:pt x="0" y="1584251"/>
                </a:moveTo>
                <a:lnTo>
                  <a:pt x="3806456" y="1562986"/>
                </a:lnTo>
                <a:lnTo>
                  <a:pt x="3806456" y="0"/>
                </a:lnTo>
              </a:path>
            </a:pathLst>
          </a:custGeom>
          <a:noFill/>
          <a:ln>
            <a:solidFill>
              <a:schemeClr val="tx2"/>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cxnSp>
        <p:nvCxnSpPr>
          <p:cNvPr id="65" name="Straight Arrow Connector 64">
            <a:extLst>
              <a:ext uri="{FF2B5EF4-FFF2-40B4-BE49-F238E27FC236}">
                <a16:creationId xmlns:a16="http://schemas.microsoft.com/office/drawing/2014/main" id="{933BD2BC-7E56-42BB-AE23-B1824AD954A9}"/>
              </a:ext>
            </a:extLst>
          </p:cNvPr>
          <p:cNvCxnSpPr/>
          <p:nvPr/>
        </p:nvCxnSpPr>
        <p:spPr>
          <a:xfrm>
            <a:off x="6244856"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0E7A10B-F140-4905-95B0-139B6B38F9B2}"/>
              </a:ext>
            </a:extLst>
          </p:cNvPr>
          <p:cNvCxnSpPr>
            <a:cxnSpLocks/>
          </p:cNvCxnSpPr>
          <p:nvPr/>
        </p:nvCxnSpPr>
        <p:spPr>
          <a:xfrm>
            <a:off x="4629129" y="5256329"/>
            <a:ext cx="0" cy="180000"/>
          </a:xfrm>
          <a:prstGeom prst="straightConnector1">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EDD693E-D543-4D01-8878-D787521FE22B}"/>
              </a:ext>
            </a:extLst>
          </p:cNvPr>
          <p:cNvSpPr txBox="1"/>
          <p:nvPr/>
        </p:nvSpPr>
        <p:spPr>
          <a:xfrm>
            <a:off x="1863631" y="2726880"/>
            <a:ext cx="3958049" cy="1354217"/>
          </a:xfrm>
          <a:prstGeom prst="rect">
            <a:avLst/>
          </a:prstGeom>
          <a:solidFill>
            <a:srgbClr val="FFC000"/>
          </a:solidFill>
          <a:ln>
            <a:solidFill>
              <a:srgbClr val="004B87"/>
            </a:solidFill>
          </a:ln>
        </p:spPr>
        <p:txBody>
          <a:bodyPr wrap="square" rtlCol="0" anchor="ctr" anchorCtr="0">
            <a:noAutofit/>
          </a:bodyPr>
          <a:lstStyle/>
          <a:p>
            <a:pPr algn="ctr"/>
            <a:r>
              <a:rPr lang="en-GB" dirty="0">
                <a:latin typeface="+mj-lt"/>
              </a:rPr>
              <a:t>Asymptomatic</a:t>
            </a:r>
          </a:p>
          <a:p>
            <a:pPr algn="ctr"/>
            <a:endParaRPr lang="en-GB" dirty="0">
              <a:latin typeface="+mj-lt"/>
            </a:endParaRPr>
          </a:p>
          <a:p>
            <a:pPr algn="ctr"/>
            <a:r>
              <a:rPr lang="en-GB" dirty="0">
                <a:latin typeface="+mj-lt"/>
              </a:rPr>
              <a:t>Median survival: 12 years</a:t>
            </a:r>
          </a:p>
          <a:p>
            <a:pPr algn="ctr"/>
            <a:endParaRPr lang="en-GB" sz="1200" dirty="0">
              <a:latin typeface="+mj-lt"/>
            </a:endParaRPr>
          </a:p>
        </p:txBody>
      </p:sp>
      <p:sp>
        <p:nvSpPr>
          <p:cNvPr id="34" name="TextBox 33">
            <a:extLst>
              <a:ext uri="{FF2B5EF4-FFF2-40B4-BE49-F238E27FC236}">
                <a16:creationId xmlns:a16="http://schemas.microsoft.com/office/drawing/2014/main" id="{C191F339-AA79-4585-A0F1-701C464C9241}"/>
              </a:ext>
            </a:extLst>
          </p:cNvPr>
          <p:cNvSpPr txBox="1"/>
          <p:nvPr/>
        </p:nvSpPr>
        <p:spPr>
          <a:xfrm>
            <a:off x="6824472" y="2749739"/>
            <a:ext cx="3340608" cy="1332000"/>
          </a:xfrm>
          <a:prstGeom prst="rect">
            <a:avLst/>
          </a:prstGeom>
          <a:solidFill>
            <a:srgbClr val="FFC000"/>
          </a:solidFill>
          <a:ln>
            <a:solidFill>
              <a:srgbClr val="004B87"/>
            </a:solidFill>
          </a:ln>
        </p:spPr>
        <p:txBody>
          <a:bodyPr wrap="square" rtlCol="0" anchor="ctr" anchorCtr="0">
            <a:noAutofit/>
          </a:bodyPr>
          <a:lstStyle/>
          <a:p>
            <a:pPr algn="ctr"/>
            <a:r>
              <a:rPr lang="en-GB" dirty="0">
                <a:latin typeface="+mj-lt"/>
              </a:rPr>
              <a:t>Symptomatic</a:t>
            </a:r>
          </a:p>
          <a:p>
            <a:pPr algn="ctr"/>
            <a:endParaRPr lang="en-GB" dirty="0">
              <a:latin typeface="+mj-lt"/>
            </a:endParaRPr>
          </a:p>
          <a:p>
            <a:pPr algn="ctr"/>
            <a:r>
              <a:rPr lang="en-GB" dirty="0">
                <a:latin typeface="+mj-lt"/>
              </a:rPr>
              <a:t>Median survival: 2 years</a:t>
            </a:r>
          </a:p>
          <a:p>
            <a:pPr algn="ctr"/>
            <a:endParaRPr lang="en-GB" sz="1200" dirty="0">
              <a:latin typeface="+mj-lt"/>
            </a:endParaRPr>
          </a:p>
        </p:txBody>
      </p:sp>
      <p:pic>
        <p:nvPicPr>
          <p:cNvPr id="29" name="Picture 28">
            <a:hlinkClick r:id="rId3" action="ppaction://hlinksldjump"/>
            <a:extLst>
              <a:ext uri="{FF2B5EF4-FFF2-40B4-BE49-F238E27FC236}">
                <a16:creationId xmlns:a16="http://schemas.microsoft.com/office/drawing/2014/main" id="{32B55AA2-DF4B-4C74-B6DA-E21FAD0EB0F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7518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8C224-DFBB-4C38-9D99-41D64D6F731D}"/>
              </a:ext>
            </a:extLst>
          </p:cNvPr>
          <p:cNvSpPr>
            <a:spLocks noGrp="1"/>
          </p:cNvSpPr>
          <p:nvPr>
            <p:ph type="title"/>
          </p:nvPr>
        </p:nvSpPr>
        <p:spPr/>
        <p:txBody>
          <a:bodyPr/>
          <a:lstStyle/>
          <a:p>
            <a:r>
              <a:rPr lang="en-US" altLang="de-DE" dirty="0"/>
              <a:t>Pathophysiology of DC</a:t>
            </a:r>
            <a:endParaRPr lang="en-GB" dirty="0"/>
          </a:p>
        </p:txBody>
      </p:sp>
      <p:sp>
        <p:nvSpPr>
          <p:cNvPr id="6" name="Text Placeholder 5">
            <a:extLst>
              <a:ext uri="{FF2B5EF4-FFF2-40B4-BE49-F238E27FC236}">
                <a16:creationId xmlns:a16="http://schemas.microsoft.com/office/drawing/2014/main" id="{945866C0-1F69-4534-BB81-91E10BBDB89E}"/>
              </a:ext>
            </a:extLst>
          </p:cNvPr>
          <p:cNvSpPr>
            <a:spLocks noGrp="1"/>
          </p:cNvSpPr>
          <p:nvPr>
            <p:ph type="body" sz="quarter" idx="10"/>
          </p:nvPr>
        </p:nvSpPr>
        <p:spPr/>
        <p:txBody>
          <a:bodyPr/>
          <a:lstStyle/>
          <a:p>
            <a:r>
              <a:rPr lang="da-DK" dirty="0">
                <a:latin typeface="+mj-lt"/>
              </a:rPr>
              <a:t>Bernardi M, et al. J. Hepatol 2015;63:1272–84;</a:t>
            </a:r>
            <a:br>
              <a:rPr lang="da-DK" dirty="0">
                <a:latin typeface="+mj-lt"/>
              </a:rPr>
            </a:br>
            <a:r>
              <a:rPr lang="en-US" dirty="0"/>
              <a:t>EASL CPG decompensated cirrhosis. J Hepatol 2018;doi: 10.1016/j.jhep.2018.03.024</a:t>
            </a:r>
          </a:p>
        </p:txBody>
      </p:sp>
      <p:grpSp>
        <p:nvGrpSpPr>
          <p:cNvPr id="7" name="Group 6">
            <a:extLst>
              <a:ext uri="{FF2B5EF4-FFF2-40B4-BE49-F238E27FC236}">
                <a16:creationId xmlns:a16="http://schemas.microsoft.com/office/drawing/2014/main" id="{1E68297E-B259-4705-912E-006EE6EC121B}"/>
              </a:ext>
            </a:extLst>
          </p:cNvPr>
          <p:cNvGrpSpPr/>
          <p:nvPr/>
        </p:nvGrpSpPr>
        <p:grpSpPr>
          <a:xfrm>
            <a:off x="1797812" y="1688329"/>
            <a:ext cx="8443468" cy="3646425"/>
            <a:chOff x="273812" y="2700003"/>
            <a:chExt cx="8443468" cy="3646425"/>
          </a:xfrm>
        </p:grpSpPr>
        <p:cxnSp>
          <p:nvCxnSpPr>
            <p:cNvPr id="27" name="Straight Connector 26">
              <a:extLst>
                <a:ext uri="{FF2B5EF4-FFF2-40B4-BE49-F238E27FC236}">
                  <a16:creationId xmlns:a16="http://schemas.microsoft.com/office/drawing/2014/main" id="{4388216A-2881-48AC-BE35-2F8296C1E65C}"/>
                </a:ext>
              </a:extLst>
            </p:cNvPr>
            <p:cNvCxnSpPr>
              <a:cxnSpLocks/>
              <a:stCxn id="10" idx="2"/>
              <a:endCxn id="15" idx="0"/>
            </p:cNvCxnSpPr>
            <p:nvPr/>
          </p:nvCxnSpPr>
          <p:spPr>
            <a:xfrm>
              <a:off x="4002971" y="3354215"/>
              <a:ext cx="0" cy="135787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A72657-BACE-43EA-8592-541A40399B2F}"/>
                </a:ext>
              </a:extLst>
            </p:cNvPr>
            <p:cNvSpPr txBox="1"/>
            <p:nvPr/>
          </p:nvSpPr>
          <p:spPr>
            <a:xfrm>
              <a:off x="1784327" y="2700003"/>
              <a:ext cx="4437287" cy="251795"/>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Cirrhosis</a:t>
              </a:r>
            </a:p>
          </p:txBody>
        </p:sp>
        <p:sp>
          <p:nvSpPr>
            <p:cNvPr id="10" name="TextBox 9">
              <a:extLst>
                <a:ext uri="{FF2B5EF4-FFF2-40B4-BE49-F238E27FC236}">
                  <a16:creationId xmlns:a16="http://schemas.microsoft.com/office/drawing/2014/main" id="{9EB56FD0-A511-450C-AEF3-8AEAEC3482D1}"/>
                </a:ext>
              </a:extLst>
            </p:cNvPr>
            <p:cNvSpPr txBox="1"/>
            <p:nvPr/>
          </p:nvSpPr>
          <p:spPr>
            <a:xfrm>
              <a:off x="1784327" y="3102420"/>
              <a:ext cx="4437287" cy="251795"/>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Portal hypertension</a:t>
              </a:r>
            </a:p>
          </p:txBody>
        </p:sp>
        <p:sp>
          <p:nvSpPr>
            <p:cNvPr id="11" name="TextBox 10">
              <a:extLst>
                <a:ext uri="{FF2B5EF4-FFF2-40B4-BE49-F238E27FC236}">
                  <a16:creationId xmlns:a16="http://schemas.microsoft.com/office/drawing/2014/main" id="{552ECE38-941D-4648-8242-07E57741742B}"/>
                </a:ext>
              </a:extLst>
            </p:cNvPr>
            <p:cNvSpPr txBox="1"/>
            <p:nvPr/>
          </p:nvSpPr>
          <p:spPr>
            <a:xfrm>
              <a:off x="7134352" y="3177523"/>
              <a:ext cx="1085087" cy="251795"/>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Liver injury</a:t>
              </a:r>
            </a:p>
          </p:txBody>
        </p:sp>
        <p:sp>
          <p:nvSpPr>
            <p:cNvPr id="12" name="TextBox 11">
              <a:extLst>
                <a:ext uri="{FF2B5EF4-FFF2-40B4-BE49-F238E27FC236}">
                  <a16:creationId xmlns:a16="http://schemas.microsoft.com/office/drawing/2014/main" id="{06889441-579B-4F0C-B347-590A265B61A6}"/>
                </a:ext>
              </a:extLst>
            </p:cNvPr>
            <p:cNvSpPr txBox="1"/>
            <p:nvPr/>
          </p:nvSpPr>
          <p:spPr>
            <a:xfrm>
              <a:off x="1784327" y="3504837"/>
              <a:ext cx="4437287" cy="251795"/>
            </a:xfrm>
            <a:prstGeom prst="rect">
              <a:avLst/>
            </a:prstGeom>
            <a:solidFill>
              <a:srgbClr val="BEE5F5"/>
            </a:solidFill>
            <a:ln>
              <a:solidFill>
                <a:schemeClr val="tx2"/>
              </a:solidFill>
            </a:ln>
          </p:spPr>
          <p:txBody>
            <a:bodyPr wrap="square" lIns="18000" tIns="18000" rIns="18000" bIns="18000" rtlCol="0" anchor="ctr">
              <a:spAutoFit/>
            </a:bodyPr>
            <a:lstStyle/>
            <a:p>
              <a:pPr algn="ctr"/>
              <a:r>
                <a:rPr lang="en-GB" sz="1400" b="1" dirty="0">
                  <a:latin typeface="+mj-lt"/>
                </a:rPr>
                <a:t>Bacterial translocation/PAMPs</a:t>
              </a:r>
            </a:p>
          </p:txBody>
        </p:sp>
        <p:sp>
          <p:nvSpPr>
            <p:cNvPr id="13" name="TextBox 12">
              <a:extLst>
                <a:ext uri="{FF2B5EF4-FFF2-40B4-BE49-F238E27FC236}">
                  <a16:creationId xmlns:a16="http://schemas.microsoft.com/office/drawing/2014/main" id="{D3401ACE-92E2-496E-AD4F-1267B8B16494}"/>
                </a:ext>
              </a:extLst>
            </p:cNvPr>
            <p:cNvSpPr txBox="1"/>
            <p:nvPr/>
          </p:nvSpPr>
          <p:spPr>
            <a:xfrm>
              <a:off x="1784327" y="3907254"/>
              <a:ext cx="4437287" cy="251795"/>
            </a:xfrm>
            <a:prstGeom prst="rect">
              <a:avLst/>
            </a:prstGeom>
            <a:solidFill>
              <a:srgbClr val="BEE5F5"/>
            </a:solidFill>
            <a:ln>
              <a:solidFill>
                <a:schemeClr val="tx2"/>
              </a:solidFill>
            </a:ln>
          </p:spPr>
          <p:txBody>
            <a:bodyPr wrap="square" lIns="18000" tIns="18000" rIns="18000" bIns="18000" rtlCol="0" anchor="ctr">
              <a:spAutoFit/>
            </a:bodyPr>
            <a:lstStyle/>
            <a:p>
              <a:pPr algn="ctr"/>
              <a:r>
                <a:rPr lang="en-GB" sz="1400" b="1" dirty="0">
                  <a:latin typeface="+mj-lt"/>
                </a:rPr>
                <a:t>Activation of innate pattern recognition receptors</a:t>
              </a:r>
            </a:p>
          </p:txBody>
        </p:sp>
        <p:sp>
          <p:nvSpPr>
            <p:cNvPr id="14" name="TextBox 13">
              <a:extLst>
                <a:ext uri="{FF2B5EF4-FFF2-40B4-BE49-F238E27FC236}">
                  <a16:creationId xmlns:a16="http://schemas.microsoft.com/office/drawing/2014/main" id="{331693E2-0ED4-4643-8CC5-F0E0471FFD05}"/>
                </a:ext>
              </a:extLst>
            </p:cNvPr>
            <p:cNvSpPr txBox="1"/>
            <p:nvPr/>
          </p:nvSpPr>
          <p:spPr>
            <a:xfrm>
              <a:off x="1784327" y="4309671"/>
              <a:ext cx="4437287" cy="251795"/>
            </a:xfrm>
            <a:prstGeom prst="rect">
              <a:avLst/>
            </a:prstGeom>
            <a:solidFill>
              <a:srgbClr val="BEE5F5"/>
            </a:solidFill>
            <a:ln>
              <a:solidFill>
                <a:schemeClr val="tx2"/>
              </a:solidFill>
            </a:ln>
          </p:spPr>
          <p:txBody>
            <a:bodyPr wrap="square" lIns="18000" tIns="18000" rIns="18000" bIns="18000" rtlCol="0" anchor="ctr">
              <a:spAutoFit/>
            </a:bodyPr>
            <a:lstStyle/>
            <a:p>
              <a:pPr algn="ctr"/>
              <a:r>
                <a:rPr lang="en-GB" sz="1400" b="1" dirty="0">
                  <a:latin typeface="+mj-lt"/>
                </a:rPr>
                <a:t>Release of pro-inflammatory molecules (ROS/RNS)</a:t>
              </a:r>
            </a:p>
          </p:txBody>
        </p:sp>
        <p:sp>
          <p:nvSpPr>
            <p:cNvPr id="15" name="TextBox 14">
              <a:extLst>
                <a:ext uri="{FF2B5EF4-FFF2-40B4-BE49-F238E27FC236}">
                  <a16:creationId xmlns:a16="http://schemas.microsoft.com/office/drawing/2014/main" id="{6E09EC0D-B3F1-4461-A340-4ADB32703341}"/>
                </a:ext>
              </a:extLst>
            </p:cNvPr>
            <p:cNvSpPr txBox="1"/>
            <p:nvPr/>
          </p:nvSpPr>
          <p:spPr>
            <a:xfrm>
              <a:off x="1784327" y="4712087"/>
              <a:ext cx="4437287" cy="467239"/>
            </a:xfrm>
            <a:prstGeom prst="rect">
              <a:avLst/>
            </a:prstGeom>
            <a:solidFill>
              <a:schemeClr val="tx2"/>
            </a:solidFill>
          </p:spPr>
          <p:txBody>
            <a:bodyPr wrap="square" lIns="18000" tIns="18000" rIns="18000" bIns="18000" rtlCol="0" anchor="ctr">
              <a:spAutoFit/>
            </a:bodyPr>
            <a:lstStyle/>
            <a:p>
              <a:pPr algn="ctr"/>
              <a:r>
                <a:rPr lang="en-GB" sz="1400" b="1" dirty="0">
                  <a:solidFill>
                    <a:schemeClr val="bg1"/>
                  </a:solidFill>
                  <a:latin typeface="+mj-lt"/>
                </a:rPr>
                <a:t>Splanchnic arteriolar vasodilation and </a:t>
              </a:r>
              <a:r>
                <a:rPr lang="en-GB" sz="1400" b="1" dirty="0">
                  <a:solidFill>
                    <a:srgbClr val="FFFF00"/>
                  </a:solidFill>
                  <a:latin typeface="+mj-lt"/>
                </a:rPr>
                <a:t>cardiovascular dysfunction</a:t>
              </a:r>
            </a:p>
          </p:txBody>
        </p:sp>
        <p:sp>
          <p:nvSpPr>
            <p:cNvPr id="16" name="TextBox 15">
              <a:extLst>
                <a:ext uri="{FF2B5EF4-FFF2-40B4-BE49-F238E27FC236}">
                  <a16:creationId xmlns:a16="http://schemas.microsoft.com/office/drawing/2014/main" id="{E07F5ECE-B16C-4672-A322-7491BEF166FA}"/>
                </a:ext>
              </a:extLst>
            </p:cNvPr>
            <p:cNvSpPr txBox="1"/>
            <p:nvPr/>
          </p:nvSpPr>
          <p:spPr>
            <a:xfrm>
              <a:off x="1073912" y="5663132"/>
              <a:ext cx="1085087" cy="504000"/>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Adrenal dysfunction</a:t>
              </a:r>
            </a:p>
          </p:txBody>
        </p:sp>
        <p:sp>
          <p:nvSpPr>
            <p:cNvPr id="17" name="TextBox 16">
              <a:extLst>
                <a:ext uri="{FF2B5EF4-FFF2-40B4-BE49-F238E27FC236}">
                  <a16:creationId xmlns:a16="http://schemas.microsoft.com/office/drawing/2014/main" id="{334EA18D-80B4-4DA9-9964-47006969E3DC}"/>
                </a:ext>
              </a:extLst>
            </p:cNvPr>
            <p:cNvSpPr txBox="1"/>
            <p:nvPr/>
          </p:nvSpPr>
          <p:spPr>
            <a:xfrm>
              <a:off x="2689352" y="5771058"/>
              <a:ext cx="1085087" cy="288147"/>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HE</a:t>
              </a:r>
            </a:p>
          </p:txBody>
        </p:sp>
        <p:sp>
          <p:nvSpPr>
            <p:cNvPr id="18" name="TextBox 17">
              <a:extLst>
                <a:ext uri="{FF2B5EF4-FFF2-40B4-BE49-F238E27FC236}">
                  <a16:creationId xmlns:a16="http://schemas.microsoft.com/office/drawing/2014/main" id="{52F6CB3C-BAE5-4E7B-8E36-80BD2BD5399D}"/>
                </a:ext>
              </a:extLst>
            </p:cNvPr>
            <p:cNvSpPr txBox="1"/>
            <p:nvPr/>
          </p:nvSpPr>
          <p:spPr>
            <a:xfrm>
              <a:off x="4304792" y="5663132"/>
              <a:ext cx="1085087" cy="504000"/>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Kidney dysfunction</a:t>
              </a:r>
            </a:p>
          </p:txBody>
        </p:sp>
        <p:sp>
          <p:nvSpPr>
            <p:cNvPr id="19" name="TextBox 18">
              <a:extLst>
                <a:ext uri="{FF2B5EF4-FFF2-40B4-BE49-F238E27FC236}">
                  <a16:creationId xmlns:a16="http://schemas.microsoft.com/office/drawing/2014/main" id="{73AF1B5D-A49C-4404-9636-9035B13C2292}"/>
                </a:ext>
              </a:extLst>
            </p:cNvPr>
            <p:cNvSpPr txBox="1"/>
            <p:nvPr/>
          </p:nvSpPr>
          <p:spPr>
            <a:xfrm>
              <a:off x="5920232" y="5771058"/>
              <a:ext cx="1085087" cy="288147"/>
            </a:xfrm>
            <a:prstGeom prst="rect">
              <a:avLst/>
            </a:prstGeom>
            <a:noFill/>
          </p:spPr>
          <p:txBody>
            <a:bodyPr wrap="square" lIns="36000" tIns="36000" rIns="36000" bIns="36000" rtlCol="0" anchor="ctr">
              <a:spAutoFit/>
            </a:bodyPr>
            <a:lstStyle/>
            <a:p>
              <a:pPr algn="ctr"/>
              <a:r>
                <a:rPr lang="en-GB" sz="1400" b="1" dirty="0">
                  <a:solidFill>
                    <a:srgbClr val="FF0000"/>
                  </a:solidFill>
                  <a:latin typeface="+mj-lt"/>
                </a:rPr>
                <a:t>HPS</a:t>
              </a:r>
            </a:p>
          </p:txBody>
        </p:sp>
        <p:cxnSp>
          <p:nvCxnSpPr>
            <p:cNvPr id="20" name="Connector: Elbow 19">
              <a:extLst>
                <a:ext uri="{FF2B5EF4-FFF2-40B4-BE49-F238E27FC236}">
                  <a16:creationId xmlns:a16="http://schemas.microsoft.com/office/drawing/2014/main" id="{0499A705-32B2-49C1-9CD8-2ECB5BC64F6B}"/>
                </a:ext>
              </a:extLst>
            </p:cNvPr>
            <p:cNvCxnSpPr>
              <a:cxnSpLocks/>
              <a:stCxn id="9" idx="3"/>
              <a:endCxn id="11" idx="0"/>
            </p:cNvCxnSpPr>
            <p:nvPr/>
          </p:nvCxnSpPr>
          <p:spPr>
            <a:xfrm>
              <a:off x="6221614" y="2825901"/>
              <a:ext cx="1455282" cy="35162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CC171-4B32-4D74-9D62-2B547B8E51B0}"/>
                </a:ext>
              </a:extLst>
            </p:cNvPr>
            <p:cNvCxnSpPr>
              <a:cxnSpLocks/>
              <a:stCxn id="9" idx="2"/>
              <a:endCxn id="10" idx="0"/>
            </p:cNvCxnSpPr>
            <p:nvPr/>
          </p:nvCxnSpPr>
          <p:spPr>
            <a:xfrm>
              <a:off x="4002971" y="2951798"/>
              <a:ext cx="0" cy="15062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CC99907-0FCA-4750-92F3-41FFBCF8313D}"/>
                </a:ext>
              </a:extLst>
            </p:cNvPr>
            <p:cNvSpPr txBox="1"/>
            <p:nvPr/>
          </p:nvSpPr>
          <p:spPr>
            <a:xfrm>
              <a:off x="6636512" y="3574900"/>
              <a:ext cx="2080768" cy="251795"/>
            </a:xfrm>
            <a:prstGeom prst="rect">
              <a:avLst/>
            </a:prstGeom>
            <a:solidFill>
              <a:schemeClr val="bg1"/>
            </a:solidFill>
          </p:spPr>
          <p:txBody>
            <a:bodyPr wrap="square" lIns="18000" tIns="18000" rIns="18000" bIns="18000" rtlCol="0" anchor="ctr">
              <a:spAutoFit/>
            </a:bodyPr>
            <a:lstStyle/>
            <a:p>
              <a:pPr algn="ctr"/>
              <a:r>
                <a:rPr lang="en-GB" sz="1400" b="1" dirty="0">
                  <a:latin typeface="+mj-lt"/>
                </a:rPr>
                <a:t>Damaged cells/DAMPs</a:t>
              </a:r>
            </a:p>
          </p:txBody>
        </p:sp>
        <p:cxnSp>
          <p:nvCxnSpPr>
            <p:cNvPr id="32" name="Straight Connector 31">
              <a:extLst>
                <a:ext uri="{FF2B5EF4-FFF2-40B4-BE49-F238E27FC236}">
                  <a16:creationId xmlns:a16="http://schemas.microsoft.com/office/drawing/2014/main" id="{0F446B2F-825F-4218-B75E-686EF7BA3254}"/>
                </a:ext>
              </a:extLst>
            </p:cNvPr>
            <p:cNvCxnSpPr>
              <a:cxnSpLocks/>
              <a:stCxn id="11" idx="2"/>
              <a:endCxn id="31" idx="0"/>
            </p:cNvCxnSpPr>
            <p:nvPr/>
          </p:nvCxnSpPr>
          <p:spPr>
            <a:xfrm>
              <a:off x="7676896" y="3429318"/>
              <a:ext cx="0" cy="14558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2F92035C-ACFF-40E1-9C8E-E961AD540083}"/>
                </a:ext>
              </a:extLst>
            </p:cNvPr>
            <p:cNvCxnSpPr>
              <a:cxnSpLocks/>
              <a:stCxn id="31" idx="2"/>
              <a:endCxn id="13" idx="3"/>
            </p:cNvCxnSpPr>
            <p:nvPr/>
          </p:nvCxnSpPr>
          <p:spPr>
            <a:xfrm rot="5400000">
              <a:off x="6846027" y="3202282"/>
              <a:ext cx="206457" cy="145528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13A5BDB-23F2-4AB1-A913-380E7DCBBB5A}"/>
                </a:ext>
              </a:extLst>
            </p:cNvPr>
            <p:cNvSpPr txBox="1"/>
            <p:nvPr/>
          </p:nvSpPr>
          <p:spPr>
            <a:xfrm>
              <a:off x="273812" y="3861240"/>
              <a:ext cx="1212088" cy="682682"/>
            </a:xfrm>
            <a:prstGeom prst="rect">
              <a:avLst/>
            </a:prstGeom>
            <a:solidFill>
              <a:schemeClr val="bg1"/>
            </a:solidFill>
          </p:spPr>
          <p:txBody>
            <a:bodyPr wrap="square" lIns="18000" tIns="18000" rIns="18000" bIns="18000" rtlCol="0" anchor="ctr">
              <a:spAutoFit/>
            </a:bodyPr>
            <a:lstStyle/>
            <a:p>
              <a:pPr algn="ctr"/>
              <a:r>
                <a:rPr lang="en-GB" sz="1400" b="1" dirty="0">
                  <a:latin typeface="+mj-lt"/>
                </a:rPr>
                <a:t>Other potential mechanisms</a:t>
              </a:r>
            </a:p>
          </p:txBody>
        </p:sp>
        <p:cxnSp>
          <p:nvCxnSpPr>
            <p:cNvPr id="41" name="Connector: Elbow 40">
              <a:extLst>
                <a:ext uri="{FF2B5EF4-FFF2-40B4-BE49-F238E27FC236}">
                  <a16:creationId xmlns:a16="http://schemas.microsoft.com/office/drawing/2014/main" id="{1F0A3042-04F9-459F-9E81-D804D158EC9A}"/>
                </a:ext>
              </a:extLst>
            </p:cNvPr>
            <p:cNvCxnSpPr>
              <a:cxnSpLocks/>
              <a:stCxn id="10" idx="1"/>
              <a:endCxn id="40" idx="0"/>
            </p:cNvCxnSpPr>
            <p:nvPr/>
          </p:nvCxnSpPr>
          <p:spPr>
            <a:xfrm rot="10800000" flipV="1">
              <a:off x="879857" y="3228318"/>
              <a:ext cx="904471" cy="632922"/>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FB11D32-65E4-4B78-9C13-59EDBF1ED65A}"/>
                </a:ext>
              </a:extLst>
            </p:cNvPr>
            <p:cNvCxnSpPr>
              <a:cxnSpLocks/>
              <a:stCxn id="40" idx="2"/>
              <a:endCxn id="15" idx="1"/>
            </p:cNvCxnSpPr>
            <p:nvPr/>
          </p:nvCxnSpPr>
          <p:spPr>
            <a:xfrm rot="16200000" flipH="1">
              <a:off x="1131199" y="4292578"/>
              <a:ext cx="401785" cy="90447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6312A88-7DED-4CBB-AB57-BCCD19DA688D}"/>
                </a:ext>
              </a:extLst>
            </p:cNvPr>
            <p:cNvCxnSpPr>
              <a:cxnSpLocks/>
              <a:stCxn id="15" idx="2"/>
              <a:endCxn id="16" idx="0"/>
            </p:cNvCxnSpPr>
            <p:nvPr/>
          </p:nvCxnSpPr>
          <p:spPr>
            <a:xfrm rot="5400000">
              <a:off x="2567811" y="4227972"/>
              <a:ext cx="483806" cy="2386515"/>
            </a:xfrm>
            <a:prstGeom prst="bentConnector3">
              <a:avLst>
                <a:gd name="adj1" fmla="val 6124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E250366A-E427-4B29-ACB6-3E2C4D7EF87A}"/>
                </a:ext>
              </a:extLst>
            </p:cNvPr>
            <p:cNvCxnSpPr>
              <a:cxnSpLocks/>
              <a:stCxn id="15" idx="2"/>
              <a:endCxn id="17" idx="0"/>
            </p:cNvCxnSpPr>
            <p:nvPr/>
          </p:nvCxnSpPr>
          <p:spPr>
            <a:xfrm rot="5400000">
              <a:off x="3321568" y="5089655"/>
              <a:ext cx="591732" cy="771075"/>
            </a:xfrm>
            <a:prstGeom prst="bentConnector3">
              <a:avLst>
                <a:gd name="adj1" fmla="val 4999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8E490F7-1AA7-42C4-A2C0-B461AC10FBEA}"/>
                </a:ext>
              </a:extLst>
            </p:cNvPr>
            <p:cNvCxnSpPr>
              <a:cxnSpLocks/>
              <a:stCxn id="15" idx="2"/>
              <a:endCxn id="18" idx="0"/>
            </p:cNvCxnSpPr>
            <p:nvPr/>
          </p:nvCxnSpPr>
          <p:spPr>
            <a:xfrm rot="16200000" flipH="1">
              <a:off x="4183250" y="4999046"/>
              <a:ext cx="483806" cy="844365"/>
            </a:xfrm>
            <a:prstGeom prst="bentConnector3">
              <a:avLst>
                <a:gd name="adj1" fmla="val 6088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7180256-D043-49DD-9F19-7925949FEE69}"/>
                </a:ext>
              </a:extLst>
            </p:cNvPr>
            <p:cNvCxnSpPr>
              <a:cxnSpLocks/>
              <a:stCxn id="15" idx="2"/>
              <a:endCxn id="19" idx="0"/>
            </p:cNvCxnSpPr>
            <p:nvPr/>
          </p:nvCxnSpPr>
          <p:spPr>
            <a:xfrm rot="16200000" flipH="1">
              <a:off x="4937007" y="4245289"/>
              <a:ext cx="591732" cy="245980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DCAA5CB7-83B6-4CCC-A753-351274290479}"/>
                </a:ext>
              </a:extLst>
            </p:cNvPr>
            <p:cNvSpPr/>
            <p:nvPr/>
          </p:nvSpPr>
          <p:spPr>
            <a:xfrm>
              <a:off x="1413164" y="5330169"/>
              <a:ext cx="2576945" cy="331088"/>
            </a:xfrm>
            <a:custGeom>
              <a:avLst/>
              <a:gdLst>
                <a:gd name="connsiteX0" fmla="*/ 0 w 2068946"/>
                <a:gd name="connsiteY0" fmla="*/ 1016000 h 1016000"/>
                <a:gd name="connsiteX1" fmla="*/ 0 w 2068946"/>
                <a:gd name="connsiteY1" fmla="*/ 0 h 1016000"/>
                <a:gd name="connsiteX2" fmla="*/ 2068946 w 2068946"/>
                <a:gd name="connsiteY2" fmla="*/ 0 h 1016000"/>
              </a:gdLst>
              <a:ahLst/>
              <a:cxnLst>
                <a:cxn ang="0">
                  <a:pos x="connsiteX0" y="connsiteY0"/>
                </a:cxn>
                <a:cxn ang="0">
                  <a:pos x="connsiteX1" y="connsiteY1"/>
                </a:cxn>
                <a:cxn ang="0">
                  <a:pos x="connsiteX2" y="connsiteY2"/>
                </a:cxn>
              </a:cxnLst>
              <a:rect l="l" t="t" r="r" b="b"/>
              <a:pathLst>
                <a:path w="2068946" h="1016000">
                  <a:moveTo>
                    <a:pt x="0" y="1016000"/>
                  </a:moveTo>
                  <a:lnTo>
                    <a:pt x="0" y="0"/>
                  </a:lnTo>
                  <a:lnTo>
                    <a:pt x="2068946" y="0"/>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3" name="TextBox 72">
              <a:extLst>
                <a:ext uri="{FF2B5EF4-FFF2-40B4-BE49-F238E27FC236}">
                  <a16:creationId xmlns:a16="http://schemas.microsoft.com/office/drawing/2014/main" id="{42677A24-9660-4AA8-9CF3-51A86147BA98}"/>
                </a:ext>
              </a:extLst>
            </p:cNvPr>
            <p:cNvSpPr txBox="1"/>
            <p:nvPr/>
          </p:nvSpPr>
          <p:spPr>
            <a:xfrm>
              <a:off x="1447291" y="5059426"/>
              <a:ext cx="353570" cy="288147"/>
            </a:xfrm>
            <a:prstGeom prst="rect">
              <a:avLst/>
            </a:prstGeom>
            <a:noFill/>
          </p:spPr>
          <p:txBody>
            <a:bodyPr wrap="square" lIns="36000" tIns="36000" rIns="36000" bIns="36000" rtlCol="0" anchor="t">
              <a:spAutoFit/>
            </a:bodyPr>
            <a:lstStyle/>
            <a:p>
              <a:pPr algn="ctr"/>
              <a:r>
                <a:rPr lang="en-GB" sz="1400" b="1" dirty="0">
                  <a:latin typeface="+mj-lt"/>
                </a:rPr>
                <a:t>++</a:t>
              </a:r>
            </a:p>
          </p:txBody>
        </p:sp>
        <p:sp>
          <p:nvSpPr>
            <p:cNvPr id="74" name="Freeform: Shape 73">
              <a:extLst>
                <a:ext uri="{FF2B5EF4-FFF2-40B4-BE49-F238E27FC236}">
                  <a16:creationId xmlns:a16="http://schemas.microsoft.com/office/drawing/2014/main" id="{E1A73F6E-F63B-4C75-B9CF-77BCCA1FACBA}"/>
                </a:ext>
              </a:extLst>
            </p:cNvPr>
            <p:cNvSpPr/>
            <p:nvPr/>
          </p:nvSpPr>
          <p:spPr>
            <a:xfrm>
              <a:off x="1607820" y="4471848"/>
              <a:ext cx="5544820" cy="1865684"/>
            </a:xfrm>
            <a:custGeom>
              <a:avLst/>
              <a:gdLst>
                <a:gd name="connsiteX0" fmla="*/ 4617720 w 5547360"/>
                <a:gd name="connsiteY0" fmla="*/ 0 h 1325880"/>
                <a:gd name="connsiteX1" fmla="*/ 5547360 w 5547360"/>
                <a:gd name="connsiteY1" fmla="*/ 0 h 1325880"/>
                <a:gd name="connsiteX2" fmla="*/ 5547360 w 5547360"/>
                <a:gd name="connsiteY2" fmla="*/ 1325880 h 1325880"/>
                <a:gd name="connsiteX3" fmla="*/ 0 w 5547360"/>
                <a:gd name="connsiteY3" fmla="*/ 1325880 h 1325880"/>
                <a:gd name="connsiteX0" fmla="*/ 4610097 w 5547360"/>
                <a:gd name="connsiteY0" fmla="*/ 1831 h 1325880"/>
                <a:gd name="connsiteX1" fmla="*/ 5547360 w 5547360"/>
                <a:gd name="connsiteY1" fmla="*/ 0 h 1325880"/>
                <a:gd name="connsiteX2" fmla="*/ 5547360 w 5547360"/>
                <a:gd name="connsiteY2" fmla="*/ 1325880 h 1325880"/>
                <a:gd name="connsiteX3" fmla="*/ 0 w 5547360"/>
                <a:gd name="connsiteY3" fmla="*/ 1325880 h 1325880"/>
                <a:gd name="connsiteX0" fmla="*/ 4610097 w 5547360"/>
                <a:gd name="connsiteY0" fmla="*/ 0 h 1325880"/>
                <a:gd name="connsiteX1" fmla="*/ 5547360 w 5547360"/>
                <a:gd name="connsiteY1" fmla="*/ 0 h 1325880"/>
                <a:gd name="connsiteX2" fmla="*/ 5547360 w 5547360"/>
                <a:gd name="connsiteY2" fmla="*/ 1325880 h 1325880"/>
                <a:gd name="connsiteX3" fmla="*/ 0 w 5547360"/>
                <a:gd name="connsiteY3" fmla="*/ 1325880 h 1325880"/>
              </a:gdLst>
              <a:ahLst/>
              <a:cxnLst>
                <a:cxn ang="0">
                  <a:pos x="connsiteX0" y="connsiteY0"/>
                </a:cxn>
                <a:cxn ang="0">
                  <a:pos x="connsiteX1" y="connsiteY1"/>
                </a:cxn>
                <a:cxn ang="0">
                  <a:pos x="connsiteX2" y="connsiteY2"/>
                </a:cxn>
                <a:cxn ang="0">
                  <a:pos x="connsiteX3" y="connsiteY3"/>
                </a:cxn>
              </a:cxnLst>
              <a:rect l="l" t="t" r="r" b="b"/>
              <a:pathLst>
                <a:path w="5547360" h="1325880">
                  <a:moveTo>
                    <a:pt x="4610097" y="0"/>
                  </a:moveTo>
                  <a:lnTo>
                    <a:pt x="5547360" y="0"/>
                  </a:lnTo>
                  <a:lnTo>
                    <a:pt x="5547360" y="1325880"/>
                  </a:lnTo>
                  <a:lnTo>
                    <a:pt x="0" y="1325880"/>
                  </a:lnTo>
                </a:path>
              </a:pathLst>
            </a:custGeom>
            <a:noFill/>
            <a:ln w="190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cxnSp>
          <p:nvCxnSpPr>
            <p:cNvPr id="75" name="Straight Connector 74">
              <a:extLst>
                <a:ext uri="{FF2B5EF4-FFF2-40B4-BE49-F238E27FC236}">
                  <a16:creationId xmlns:a16="http://schemas.microsoft.com/office/drawing/2014/main" id="{E0759F45-C16D-4AA5-8140-68CCFCCB7DAA}"/>
                </a:ext>
              </a:extLst>
            </p:cNvPr>
            <p:cNvCxnSpPr>
              <a:cxnSpLocks/>
            </p:cNvCxnSpPr>
            <p:nvPr/>
          </p:nvCxnSpPr>
          <p:spPr>
            <a:xfrm flipV="1">
              <a:off x="1617276" y="6175988"/>
              <a:ext cx="0" cy="17044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1D7CAE1-309D-4FCC-978F-5F37AB6637C8}"/>
                </a:ext>
              </a:extLst>
            </p:cNvPr>
            <p:cNvCxnSpPr>
              <a:cxnSpLocks/>
            </p:cNvCxnSpPr>
            <p:nvPr/>
          </p:nvCxnSpPr>
          <p:spPr>
            <a:xfrm flipV="1">
              <a:off x="6461691"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1989B9C-D9B7-4FA8-9B4D-081A9A6B6ED7}"/>
                </a:ext>
              </a:extLst>
            </p:cNvPr>
            <p:cNvCxnSpPr>
              <a:cxnSpLocks/>
            </p:cNvCxnSpPr>
            <p:nvPr/>
          </p:nvCxnSpPr>
          <p:spPr>
            <a:xfrm flipV="1">
              <a:off x="4846886"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CC0895-AAAB-4D16-8CAB-87AD67AC3479}"/>
                </a:ext>
              </a:extLst>
            </p:cNvPr>
            <p:cNvCxnSpPr>
              <a:cxnSpLocks/>
            </p:cNvCxnSpPr>
            <p:nvPr/>
          </p:nvCxnSpPr>
          <p:spPr>
            <a:xfrm flipV="1">
              <a:off x="3232081"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8" name="Picture 37">
            <a:hlinkClick r:id="rId3" action="ppaction://hlinksldjump"/>
            <a:extLst>
              <a:ext uri="{FF2B5EF4-FFF2-40B4-BE49-F238E27FC236}">
                <a16:creationId xmlns:a16="http://schemas.microsoft.com/office/drawing/2014/main" id="{FA1C03AF-5D40-4225-BBAC-A3F27E36332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38554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8C224-DFBB-4C38-9D99-41D64D6F731D}"/>
              </a:ext>
            </a:extLst>
          </p:cNvPr>
          <p:cNvSpPr>
            <a:spLocks noGrp="1"/>
          </p:cNvSpPr>
          <p:nvPr>
            <p:ph type="title"/>
          </p:nvPr>
        </p:nvSpPr>
        <p:spPr/>
        <p:txBody>
          <a:bodyPr/>
          <a:lstStyle/>
          <a:p>
            <a:r>
              <a:rPr lang="en-US" altLang="de-DE" dirty="0"/>
              <a:t>Management strategies for DC</a:t>
            </a:r>
            <a:endParaRPr lang="en-GB" dirty="0"/>
          </a:p>
        </p:txBody>
      </p:sp>
      <p:sp>
        <p:nvSpPr>
          <p:cNvPr id="6" name="Text Placeholder 5">
            <a:extLst>
              <a:ext uri="{FF2B5EF4-FFF2-40B4-BE49-F238E27FC236}">
                <a16:creationId xmlns:a16="http://schemas.microsoft.com/office/drawing/2014/main" id="{945866C0-1F69-4534-BB81-91E10BBDB89E}"/>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5" name="Content Placeholder 4">
            <a:extLst>
              <a:ext uri="{FF2B5EF4-FFF2-40B4-BE49-F238E27FC236}">
                <a16:creationId xmlns:a16="http://schemas.microsoft.com/office/drawing/2014/main" id="{3EC256D1-0379-4D2D-8A9E-C3D57F70D744}"/>
              </a:ext>
            </a:extLst>
          </p:cNvPr>
          <p:cNvSpPr>
            <a:spLocks noGrp="1"/>
          </p:cNvSpPr>
          <p:nvPr>
            <p:ph sz="half" idx="1"/>
          </p:nvPr>
        </p:nvSpPr>
        <p:spPr/>
        <p:txBody>
          <a:bodyPr/>
          <a:lstStyle/>
          <a:p>
            <a:r>
              <a:rPr lang="en-GB" dirty="0">
                <a:latin typeface="+mj-lt"/>
              </a:rPr>
              <a:t>Management of DC aims to improve outcomes of complications</a:t>
            </a:r>
          </a:p>
        </p:txBody>
      </p:sp>
      <p:sp>
        <p:nvSpPr>
          <p:cNvPr id="2" name="TextBox 1">
            <a:extLst>
              <a:ext uri="{FF2B5EF4-FFF2-40B4-BE49-F238E27FC236}">
                <a16:creationId xmlns:a16="http://schemas.microsoft.com/office/drawing/2014/main" id="{1B13C642-5F8C-4593-8301-5A5955CD0475}"/>
              </a:ext>
            </a:extLst>
          </p:cNvPr>
          <p:cNvSpPr txBox="1"/>
          <p:nvPr/>
        </p:nvSpPr>
        <p:spPr>
          <a:xfrm>
            <a:off x="4769789" y="3068746"/>
            <a:ext cx="2523448" cy="400110"/>
          </a:xfrm>
          <a:prstGeom prst="rect">
            <a:avLst/>
          </a:prstGeom>
          <a:solidFill>
            <a:srgbClr val="C2B5BA">
              <a:alpha val="23922"/>
            </a:srgbClr>
          </a:solidFill>
          <a:ln w="38100">
            <a:solidFill>
              <a:schemeClr val="accent1"/>
            </a:solidFill>
          </a:ln>
        </p:spPr>
        <p:txBody>
          <a:bodyPr wrap="none" rtlCol="0">
            <a:spAutoFit/>
          </a:bodyPr>
          <a:lstStyle/>
          <a:p>
            <a:pPr algn="ctr"/>
            <a:r>
              <a:rPr lang="en-GB" sz="2000" dirty="0">
                <a:latin typeface="+mj-lt"/>
              </a:rPr>
              <a:t>Complications of DC</a:t>
            </a:r>
          </a:p>
        </p:txBody>
      </p:sp>
      <p:sp>
        <p:nvSpPr>
          <p:cNvPr id="8" name="TextBox 7">
            <a:extLst>
              <a:ext uri="{FF2B5EF4-FFF2-40B4-BE49-F238E27FC236}">
                <a16:creationId xmlns:a16="http://schemas.microsoft.com/office/drawing/2014/main" id="{8DF5DE6B-137B-4904-8BBB-88EAA0B4B578}"/>
              </a:ext>
            </a:extLst>
          </p:cNvPr>
          <p:cNvSpPr txBox="1"/>
          <p:nvPr/>
        </p:nvSpPr>
        <p:spPr>
          <a:xfrm>
            <a:off x="4032178" y="1966041"/>
            <a:ext cx="928459" cy="369332"/>
          </a:xfrm>
          <a:prstGeom prst="rect">
            <a:avLst/>
          </a:prstGeom>
          <a:noFill/>
          <a:ln>
            <a:solidFill>
              <a:srgbClr val="004B87"/>
            </a:solidFill>
          </a:ln>
        </p:spPr>
        <p:txBody>
          <a:bodyPr wrap="none" rtlCol="0">
            <a:spAutoFit/>
          </a:bodyPr>
          <a:lstStyle/>
          <a:p>
            <a:pPr algn="ctr"/>
            <a:r>
              <a:rPr lang="en-GB" dirty="0">
                <a:latin typeface="+mj-lt"/>
              </a:rPr>
              <a:t>Ascites</a:t>
            </a:r>
          </a:p>
        </p:txBody>
      </p:sp>
      <p:sp>
        <p:nvSpPr>
          <p:cNvPr id="9" name="TextBox 8">
            <a:extLst>
              <a:ext uri="{FF2B5EF4-FFF2-40B4-BE49-F238E27FC236}">
                <a16:creationId xmlns:a16="http://schemas.microsoft.com/office/drawing/2014/main" id="{0C893921-A064-4487-AD6E-4743F17CBDAA}"/>
              </a:ext>
            </a:extLst>
          </p:cNvPr>
          <p:cNvSpPr txBox="1"/>
          <p:nvPr/>
        </p:nvSpPr>
        <p:spPr>
          <a:xfrm>
            <a:off x="7816611" y="3156784"/>
            <a:ext cx="2121093" cy="369332"/>
          </a:xfrm>
          <a:prstGeom prst="rect">
            <a:avLst/>
          </a:prstGeom>
          <a:noFill/>
          <a:ln>
            <a:solidFill>
              <a:srgbClr val="004B87"/>
            </a:solidFill>
          </a:ln>
        </p:spPr>
        <p:txBody>
          <a:bodyPr wrap="none" rtlCol="0">
            <a:spAutoFit/>
          </a:bodyPr>
          <a:lstStyle/>
          <a:p>
            <a:pPr algn="ctr"/>
            <a:r>
              <a:rPr lang="en-GB" dirty="0">
                <a:latin typeface="+mj-lt"/>
              </a:rPr>
              <a:t>Bacterial infections</a:t>
            </a:r>
          </a:p>
        </p:txBody>
      </p:sp>
      <p:sp>
        <p:nvSpPr>
          <p:cNvPr id="10" name="TextBox 9">
            <a:extLst>
              <a:ext uri="{FF2B5EF4-FFF2-40B4-BE49-F238E27FC236}">
                <a16:creationId xmlns:a16="http://schemas.microsoft.com/office/drawing/2014/main" id="{91B5E063-AA69-4A08-AE89-1F8422119C1B}"/>
              </a:ext>
            </a:extLst>
          </p:cNvPr>
          <p:cNvSpPr txBox="1"/>
          <p:nvPr/>
        </p:nvSpPr>
        <p:spPr>
          <a:xfrm>
            <a:off x="4633023" y="3763894"/>
            <a:ext cx="1364476" cy="369332"/>
          </a:xfrm>
          <a:prstGeom prst="rect">
            <a:avLst/>
          </a:prstGeom>
          <a:noFill/>
          <a:ln>
            <a:solidFill>
              <a:srgbClr val="004B87"/>
            </a:solidFill>
          </a:ln>
        </p:spPr>
        <p:txBody>
          <a:bodyPr wrap="none" rtlCol="0">
            <a:spAutoFit/>
          </a:bodyPr>
          <a:lstStyle/>
          <a:p>
            <a:pPr algn="ctr"/>
            <a:r>
              <a:rPr lang="en-GB" dirty="0">
                <a:latin typeface="+mj-lt"/>
              </a:rPr>
              <a:t>GI bleeding</a:t>
            </a:r>
          </a:p>
        </p:txBody>
      </p:sp>
      <p:sp>
        <p:nvSpPr>
          <p:cNvPr id="11" name="TextBox 10">
            <a:extLst>
              <a:ext uri="{FF2B5EF4-FFF2-40B4-BE49-F238E27FC236}">
                <a16:creationId xmlns:a16="http://schemas.microsoft.com/office/drawing/2014/main" id="{7DE373C4-F5D6-495F-9AA5-A3A4578CD5E9}"/>
              </a:ext>
            </a:extLst>
          </p:cNvPr>
          <p:cNvSpPr txBox="1"/>
          <p:nvPr/>
        </p:nvSpPr>
        <p:spPr>
          <a:xfrm>
            <a:off x="2195294" y="4936460"/>
            <a:ext cx="7699544" cy="923330"/>
          </a:xfrm>
          <a:prstGeom prst="rect">
            <a:avLst/>
          </a:prstGeom>
          <a:solidFill>
            <a:srgbClr val="C2B5BA">
              <a:alpha val="23922"/>
            </a:srgbClr>
          </a:solidFill>
          <a:ln w="38100">
            <a:solidFill>
              <a:schemeClr val="accent1"/>
            </a:solidFill>
          </a:ln>
        </p:spPr>
        <p:txBody>
          <a:bodyPr wrap="none" rtlCol="0">
            <a:spAutoFit/>
          </a:bodyPr>
          <a:lstStyle/>
          <a:p>
            <a:pPr algn="ctr"/>
            <a:r>
              <a:rPr lang="en-US" dirty="0">
                <a:latin typeface="+mj-lt"/>
              </a:rPr>
              <a:t>Increased understanding of DC pathophysiology permits the development</a:t>
            </a:r>
            <a:br>
              <a:rPr lang="en-US" dirty="0">
                <a:latin typeface="+mj-lt"/>
              </a:rPr>
            </a:br>
            <a:r>
              <a:rPr lang="en-US" dirty="0">
                <a:latin typeface="+mj-lt"/>
              </a:rPr>
              <a:t>of more comprehensive therapeutic and prophylactic approaches</a:t>
            </a:r>
            <a:br>
              <a:rPr lang="en-US" dirty="0">
                <a:latin typeface="+mj-lt"/>
              </a:rPr>
            </a:br>
            <a:r>
              <a:rPr lang="en-US" dirty="0">
                <a:latin typeface="+mj-lt"/>
              </a:rPr>
              <a:t>to prevent or delay disease progression</a:t>
            </a:r>
          </a:p>
        </p:txBody>
      </p:sp>
      <p:sp>
        <p:nvSpPr>
          <p:cNvPr id="12" name="TextBox 11">
            <a:extLst>
              <a:ext uri="{FF2B5EF4-FFF2-40B4-BE49-F238E27FC236}">
                <a16:creationId xmlns:a16="http://schemas.microsoft.com/office/drawing/2014/main" id="{091831D3-F30E-467C-9DFD-35024ACB5CA6}"/>
              </a:ext>
            </a:extLst>
          </p:cNvPr>
          <p:cNvSpPr txBox="1"/>
          <p:nvPr/>
        </p:nvSpPr>
        <p:spPr>
          <a:xfrm>
            <a:off x="2060854" y="3156784"/>
            <a:ext cx="1620958" cy="369332"/>
          </a:xfrm>
          <a:prstGeom prst="rect">
            <a:avLst/>
          </a:prstGeom>
          <a:noFill/>
          <a:ln>
            <a:solidFill>
              <a:srgbClr val="004B87"/>
            </a:solidFill>
          </a:ln>
        </p:spPr>
        <p:txBody>
          <a:bodyPr wrap="none" rtlCol="0">
            <a:spAutoFit/>
          </a:bodyPr>
          <a:lstStyle/>
          <a:p>
            <a:pPr algn="ctr"/>
            <a:r>
              <a:rPr lang="en-GB" dirty="0">
                <a:latin typeface="+mj-lt"/>
              </a:rPr>
              <a:t>Hyponatremia</a:t>
            </a:r>
          </a:p>
        </p:txBody>
      </p:sp>
      <p:sp>
        <p:nvSpPr>
          <p:cNvPr id="13" name="TextBox 12">
            <a:extLst>
              <a:ext uri="{FF2B5EF4-FFF2-40B4-BE49-F238E27FC236}">
                <a16:creationId xmlns:a16="http://schemas.microsoft.com/office/drawing/2014/main" id="{6F8D65DE-4454-40A6-936E-E8E67D8BF639}"/>
              </a:ext>
            </a:extLst>
          </p:cNvPr>
          <p:cNvSpPr txBox="1"/>
          <p:nvPr/>
        </p:nvSpPr>
        <p:spPr>
          <a:xfrm>
            <a:off x="2432752" y="2507325"/>
            <a:ext cx="1249060" cy="369332"/>
          </a:xfrm>
          <a:prstGeom prst="rect">
            <a:avLst/>
          </a:prstGeom>
          <a:noFill/>
          <a:ln>
            <a:solidFill>
              <a:srgbClr val="004B87"/>
            </a:solidFill>
          </a:ln>
        </p:spPr>
        <p:txBody>
          <a:bodyPr wrap="none" rtlCol="0">
            <a:spAutoFit/>
          </a:bodyPr>
          <a:lstStyle/>
          <a:p>
            <a:pPr algn="ctr"/>
            <a:r>
              <a:rPr lang="en-GB" dirty="0">
                <a:latin typeface="+mj-lt"/>
              </a:rPr>
              <a:t>Refractory</a:t>
            </a:r>
          </a:p>
        </p:txBody>
      </p:sp>
      <p:sp>
        <p:nvSpPr>
          <p:cNvPr id="14" name="TextBox 13">
            <a:extLst>
              <a:ext uri="{FF2B5EF4-FFF2-40B4-BE49-F238E27FC236}">
                <a16:creationId xmlns:a16="http://schemas.microsoft.com/office/drawing/2014/main" id="{10BD81A6-E763-43A0-A8B3-BAD7C893B018}"/>
              </a:ext>
            </a:extLst>
          </p:cNvPr>
          <p:cNvSpPr txBox="1"/>
          <p:nvPr/>
        </p:nvSpPr>
        <p:spPr>
          <a:xfrm>
            <a:off x="5330039" y="1966042"/>
            <a:ext cx="1402948" cy="646331"/>
          </a:xfrm>
          <a:prstGeom prst="rect">
            <a:avLst/>
          </a:prstGeom>
          <a:noFill/>
          <a:ln>
            <a:solidFill>
              <a:srgbClr val="004B87"/>
            </a:solidFill>
          </a:ln>
        </p:spPr>
        <p:txBody>
          <a:bodyPr wrap="none" rtlCol="0">
            <a:spAutoFit/>
          </a:bodyPr>
          <a:lstStyle/>
          <a:p>
            <a:pPr algn="ctr"/>
            <a:r>
              <a:rPr lang="en-GB" dirty="0">
                <a:latin typeface="+mj-lt"/>
              </a:rPr>
              <a:t>Hepatic</a:t>
            </a:r>
            <a:br>
              <a:rPr lang="en-GB" dirty="0">
                <a:latin typeface="+mj-lt"/>
              </a:rPr>
            </a:br>
            <a:r>
              <a:rPr lang="en-GB" dirty="0">
                <a:latin typeface="+mj-lt"/>
              </a:rPr>
              <a:t>hydrothorax</a:t>
            </a:r>
          </a:p>
        </p:txBody>
      </p:sp>
      <p:sp>
        <p:nvSpPr>
          <p:cNvPr id="15" name="TextBox 14">
            <a:extLst>
              <a:ext uri="{FF2B5EF4-FFF2-40B4-BE49-F238E27FC236}">
                <a16:creationId xmlns:a16="http://schemas.microsoft.com/office/drawing/2014/main" id="{63392B69-744A-4020-8B6C-35F306F5B4D9}"/>
              </a:ext>
            </a:extLst>
          </p:cNvPr>
          <p:cNvSpPr txBox="1"/>
          <p:nvPr/>
        </p:nvSpPr>
        <p:spPr>
          <a:xfrm>
            <a:off x="1971088" y="1966041"/>
            <a:ext cx="1710725" cy="369332"/>
          </a:xfrm>
          <a:prstGeom prst="rect">
            <a:avLst/>
          </a:prstGeom>
          <a:noFill/>
          <a:ln>
            <a:solidFill>
              <a:srgbClr val="004B87"/>
            </a:solidFill>
          </a:ln>
        </p:spPr>
        <p:txBody>
          <a:bodyPr wrap="none" rtlCol="0">
            <a:spAutoFit/>
          </a:bodyPr>
          <a:lstStyle/>
          <a:p>
            <a:pPr algn="ctr"/>
            <a:r>
              <a:rPr lang="en-GB" dirty="0">
                <a:latin typeface="+mj-lt"/>
              </a:rPr>
              <a:t>Uncomplicated</a:t>
            </a:r>
          </a:p>
        </p:txBody>
      </p:sp>
      <p:sp>
        <p:nvSpPr>
          <p:cNvPr id="17" name="TextBox 16">
            <a:extLst>
              <a:ext uri="{FF2B5EF4-FFF2-40B4-BE49-F238E27FC236}">
                <a16:creationId xmlns:a16="http://schemas.microsoft.com/office/drawing/2014/main" id="{298E7BBD-5E90-484C-A0DF-BC083C5F290A}"/>
              </a:ext>
            </a:extLst>
          </p:cNvPr>
          <p:cNvSpPr txBox="1"/>
          <p:nvPr/>
        </p:nvSpPr>
        <p:spPr>
          <a:xfrm>
            <a:off x="7944851" y="1966041"/>
            <a:ext cx="1992853" cy="369332"/>
          </a:xfrm>
          <a:prstGeom prst="rect">
            <a:avLst/>
          </a:prstGeom>
          <a:noFill/>
          <a:ln>
            <a:solidFill>
              <a:srgbClr val="004B87"/>
            </a:solidFill>
          </a:ln>
        </p:spPr>
        <p:txBody>
          <a:bodyPr wrap="none" rtlCol="0">
            <a:spAutoFit/>
          </a:bodyPr>
          <a:lstStyle/>
          <a:p>
            <a:pPr algn="ctr"/>
            <a:r>
              <a:rPr lang="en-GB" dirty="0">
                <a:latin typeface="+mj-lt"/>
              </a:rPr>
              <a:t>Renal impairment</a:t>
            </a:r>
          </a:p>
        </p:txBody>
      </p:sp>
      <p:cxnSp>
        <p:nvCxnSpPr>
          <p:cNvPr id="18" name="Connector: Elbow 17">
            <a:extLst>
              <a:ext uri="{FF2B5EF4-FFF2-40B4-BE49-F238E27FC236}">
                <a16:creationId xmlns:a16="http://schemas.microsoft.com/office/drawing/2014/main" id="{F7AEEEE8-12A7-4C31-A2A5-9CA1C64EB28B}"/>
              </a:ext>
            </a:extLst>
          </p:cNvPr>
          <p:cNvCxnSpPr>
            <a:cxnSpLocks/>
          </p:cNvCxnSpPr>
          <p:nvPr/>
        </p:nvCxnSpPr>
        <p:spPr>
          <a:xfrm rot="10800000">
            <a:off x="3681814" y="2150707"/>
            <a:ext cx="350365" cy="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14B1151-935A-4DB9-9F48-66ACE6F0B5C5}"/>
              </a:ext>
            </a:extLst>
          </p:cNvPr>
          <p:cNvCxnSpPr>
            <a:stCxn id="8" idx="1"/>
            <a:endCxn id="13" idx="3"/>
          </p:cNvCxnSpPr>
          <p:nvPr/>
        </p:nvCxnSpPr>
        <p:spPr>
          <a:xfrm rot="10800000" flipV="1">
            <a:off x="3681814" y="2150707"/>
            <a:ext cx="350365" cy="54128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2CF7EF-49AA-4C79-B5BF-A2B8E356C52C}"/>
              </a:ext>
            </a:extLst>
          </p:cNvPr>
          <p:cNvSpPr txBox="1"/>
          <p:nvPr/>
        </p:nvSpPr>
        <p:spPr>
          <a:xfrm>
            <a:off x="8049460" y="2577785"/>
            <a:ext cx="556563" cy="369332"/>
          </a:xfrm>
          <a:prstGeom prst="rect">
            <a:avLst/>
          </a:prstGeom>
          <a:noFill/>
          <a:ln>
            <a:solidFill>
              <a:srgbClr val="004B87"/>
            </a:solidFill>
          </a:ln>
        </p:spPr>
        <p:txBody>
          <a:bodyPr wrap="none" rtlCol="0">
            <a:spAutoFit/>
          </a:bodyPr>
          <a:lstStyle/>
          <a:p>
            <a:pPr algn="ctr"/>
            <a:r>
              <a:rPr lang="en-GB" dirty="0">
                <a:latin typeface="+mj-lt"/>
              </a:rPr>
              <a:t>AKI</a:t>
            </a:r>
          </a:p>
        </p:txBody>
      </p:sp>
      <p:sp>
        <p:nvSpPr>
          <p:cNvPr id="26" name="TextBox 25">
            <a:extLst>
              <a:ext uri="{FF2B5EF4-FFF2-40B4-BE49-F238E27FC236}">
                <a16:creationId xmlns:a16="http://schemas.microsoft.com/office/drawing/2014/main" id="{575A9CAE-7E85-4380-9F96-86F0F0D48F15}"/>
              </a:ext>
            </a:extLst>
          </p:cNvPr>
          <p:cNvSpPr txBox="1"/>
          <p:nvPr/>
        </p:nvSpPr>
        <p:spPr>
          <a:xfrm>
            <a:off x="9252512" y="2577785"/>
            <a:ext cx="671979" cy="369332"/>
          </a:xfrm>
          <a:prstGeom prst="rect">
            <a:avLst/>
          </a:prstGeom>
          <a:noFill/>
          <a:ln>
            <a:solidFill>
              <a:srgbClr val="004B87"/>
            </a:solidFill>
          </a:ln>
        </p:spPr>
        <p:txBody>
          <a:bodyPr wrap="none" rtlCol="0">
            <a:spAutoFit/>
          </a:bodyPr>
          <a:lstStyle/>
          <a:p>
            <a:pPr algn="ctr"/>
            <a:r>
              <a:rPr lang="en-GB">
                <a:latin typeface="+mj-lt"/>
              </a:rPr>
              <a:t>CKD</a:t>
            </a:r>
            <a:endParaRPr lang="en-GB" dirty="0">
              <a:latin typeface="+mj-lt"/>
            </a:endParaRPr>
          </a:p>
        </p:txBody>
      </p:sp>
      <p:cxnSp>
        <p:nvCxnSpPr>
          <p:cNvPr id="28" name="Connector: Elbow 27">
            <a:extLst>
              <a:ext uri="{FF2B5EF4-FFF2-40B4-BE49-F238E27FC236}">
                <a16:creationId xmlns:a16="http://schemas.microsoft.com/office/drawing/2014/main" id="{7519E466-C8D1-4DDE-AAD4-4116AEC75612}"/>
              </a:ext>
            </a:extLst>
          </p:cNvPr>
          <p:cNvCxnSpPr>
            <a:stCxn id="17" idx="2"/>
            <a:endCxn id="25" idx="0"/>
          </p:cNvCxnSpPr>
          <p:nvPr/>
        </p:nvCxnSpPr>
        <p:spPr>
          <a:xfrm rot="5400000">
            <a:off x="8513303" y="2149811"/>
            <a:ext cx="242412" cy="61353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A83FE0B-C70A-4E02-808D-3DCFC81B9760}"/>
              </a:ext>
            </a:extLst>
          </p:cNvPr>
          <p:cNvCxnSpPr>
            <a:stCxn id="17" idx="2"/>
            <a:endCxn id="26" idx="0"/>
          </p:cNvCxnSpPr>
          <p:nvPr/>
        </p:nvCxnSpPr>
        <p:spPr>
          <a:xfrm rot="16200000" flipH="1">
            <a:off x="9143683" y="2132967"/>
            <a:ext cx="242412" cy="64722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3D9BE61-5244-46BF-9EDA-7AC8D618AF67}"/>
              </a:ext>
            </a:extLst>
          </p:cNvPr>
          <p:cNvSpPr txBox="1"/>
          <p:nvPr/>
        </p:nvSpPr>
        <p:spPr>
          <a:xfrm>
            <a:off x="2056762" y="3763894"/>
            <a:ext cx="774571" cy="369332"/>
          </a:xfrm>
          <a:prstGeom prst="rect">
            <a:avLst/>
          </a:prstGeom>
          <a:noFill/>
          <a:ln>
            <a:solidFill>
              <a:srgbClr val="004B87"/>
            </a:solidFill>
          </a:ln>
        </p:spPr>
        <p:txBody>
          <a:bodyPr wrap="none" rtlCol="0">
            <a:spAutoFit/>
          </a:bodyPr>
          <a:lstStyle/>
          <a:p>
            <a:pPr algn="ctr"/>
            <a:r>
              <a:rPr lang="en-GB" dirty="0">
                <a:latin typeface="+mj-lt"/>
              </a:rPr>
              <a:t>ACLF</a:t>
            </a:r>
          </a:p>
        </p:txBody>
      </p:sp>
      <p:sp>
        <p:nvSpPr>
          <p:cNvPr id="32" name="TextBox 31">
            <a:extLst>
              <a:ext uri="{FF2B5EF4-FFF2-40B4-BE49-F238E27FC236}">
                <a16:creationId xmlns:a16="http://schemas.microsoft.com/office/drawing/2014/main" id="{0859B999-615A-4821-BE3F-2CE592756658}"/>
              </a:ext>
            </a:extLst>
          </p:cNvPr>
          <p:cNvSpPr txBox="1"/>
          <p:nvPr/>
        </p:nvSpPr>
        <p:spPr>
          <a:xfrm>
            <a:off x="3396433" y="3763894"/>
            <a:ext cx="569387" cy="369332"/>
          </a:xfrm>
          <a:prstGeom prst="rect">
            <a:avLst/>
          </a:prstGeom>
          <a:noFill/>
          <a:ln>
            <a:solidFill>
              <a:srgbClr val="004B87"/>
            </a:solidFill>
          </a:ln>
        </p:spPr>
        <p:txBody>
          <a:bodyPr wrap="none" rtlCol="0">
            <a:spAutoFit/>
          </a:bodyPr>
          <a:lstStyle/>
          <a:p>
            <a:pPr algn="ctr"/>
            <a:r>
              <a:rPr lang="en-GB" dirty="0">
                <a:latin typeface="+mj-lt"/>
              </a:rPr>
              <a:t>RAI</a:t>
            </a:r>
          </a:p>
        </p:txBody>
      </p:sp>
      <p:sp>
        <p:nvSpPr>
          <p:cNvPr id="33" name="TextBox 32">
            <a:extLst>
              <a:ext uri="{FF2B5EF4-FFF2-40B4-BE49-F238E27FC236}">
                <a16:creationId xmlns:a16="http://schemas.microsoft.com/office/drawing/2014/main" id="{4595CD75-416A-4D4D-95C6-FF9A93B8DF80}"/>
              </a:ext>
            </a:extLst>
          </p:cNvPr>
          <p:cNvSpPr txBox="1"/>
          <p:nvPr/>
        </p:nvSpPr>
        <p:spPr>
          <a:xfrm>
            <a:off x="7036667" y="3763894"/>
            <a:ext cx="1941557" cy="369332"/>
          </a:xfrm>
          <a:prstGeom prst="rect">
            <a:avLst/>
          </a:prstGeom>
          <a:noFill/>
          <a:ln>
            <a:solidFill>
              <a:srgbClr val="004B87"/>
            </a:solidFill>
          </a:ln>
        </p:spPr>
        <p:txBody>
          <a:bodyPr wrap="none" rtlCol="0">
            <a:spAutoFit/>
          </a:bodyPr>
          <a:lstStyle/>
          <a:p>
            <a:pPr algn="ctr"/>
            <a:r>
              <a:rPr lang="en-GB" dirty="0">
                <a:latin typeface="+mj-lt"/>
              </a:rPr>
              <a:t>Cardiopulmonary</a:t>
            </a:r>
          </a:p>
        </p:txBody>
      </p:sp>
      <p:sp>
        <p:nvSpPr>
          <p:cNvPr id="34" name="TextBox 33">
            <a:extLst>
              <a:ext uri="{FF2B5EF4-FFF2-40B4-BE49-F238E27FC236}">
                <a16:creationId xmlns:a16="http://schemas.microsoft.com/office/drawing/2014/main" id="{504F9F7F-3918-4729-B8E6-2B397E5CE4C6}"/>
              </a:ext>
            </a:extLst>
          </p:cNvPr>
          <p:cNvSpPr txBox="1"/>
          <p:nvPr/>
        </p:nvSpPr>
        <p:spPr>
          <a:xfrm>
            <a:off x="8510557" y="4375030"/>
            <a:ext cx="800219" cy="369332"/>
          </a:xfrm>
          <a:prstGeom prst="rect">
            <a:avLst/>
          </a:prstGeom>
          <a:noFill/>
          <a:ln>
            <a:solidFill>
              <a:srgbClr val="004B87"/>
            </a:solidFill>
          </a:ln>
        </p:spPr>
        <p:txBody>
          <a:bodyPr wrap="none" rtlCol="0">
            <a:spAutoFit/>
          </a:bodyPr>
          <a:lstStyle/>
          <a:p>
            <a:pPr algn="ctr"/>
            <a:r>
              <a:rPr lang="en-GB" dirty="0">
                <a:latin typeface="+mj-lt"/>
              </a:rPr>
              <a:t>PPHT</a:t>
            </a:r>
          </a:p>
        </p:txBody>
      </p:sp>
      <p:sp>
        <p:nvSpPr>
          <p:cNvPr id="35" name="TextBox 34">
            <a:extLst>
              <a:ext uri="{FF2B5EF4-FFF2-40B4-BE49-F238E27FC236}">
                <a16:creationId xmlns:a16="http://schemas.microsoft.com/office/drawing/2014/main" id="{7858A536-ABDB-46C8-8216-A27A8D22C370}"/>
              </a:ext>
            </a:extLst>
          </p:cNvPr>
          <p:cNvSpPr txBox="1"/>
          <p:nvPr/>
        </p:nvSpPr>
        <p:spPr>
          <a:xfrm>
            <a:off x="6721283" y="4375030"/>
            <a:ext cx="710451" cy="369332"/>
          </a:xfrm>
          <a:prstGeom prst="rect">
            <a:avLst/>
          </a:prstGeom>
          <a:noFill/>
          <a:ln>
            <a:solidFill>
              <a:srgbClr val="004B87"/>
            </a:solidFill>
          </a:ln>
        </p:spPr>
        <p:txBody>
          <a:bodyPr wrap="none" rtlCol="0">
            <a:spAutoFit/>
          </a:bodyPr>
          <a:lstStyle/>
          <a:p>
            <a:pPr algn="ctr"/>
            <a:r>
              <a:rPr lang="en-GB" dirty="0">
                <a:latin typeface="+mj-lt"/>
              </a:rPr>
              <a:t>CCM</a:t>
            </a:r>
          </a:p>
        </p:txBody>
      </p:sp>
      <p:sp>
        <p:nvSpPr>
          <p:cNvPr id="36" name="TextBox 35">
            <a:extLst>
              <a:ext uri="{FF2B5EF4-FFF2-40B4-BE49-F238E27FC236}">
                <a16:creationId xmlns:a16="http://schemas.microsoft.com/office/drawing/2014/main" id="{80E62E97-D8B5-4DF7-B943-E9CFD1CBB87A}"/>
              </a:ext>
            </a:extLst>
          </p:cNvPr>
          <p:cNvSpPr txBox="1"/>
          <p:nvPr/>
        </p:nvSpPr>
        <p:spPr>
          <a:xfrm>
            <a:off x="7677868" y="4375030"/>
            <a:ext cx="659155" cy="369332"/>
          </a:xfrm>
          <a:prstGeom prst="rect">
            <a:avLst/>
          </a:prstGeom>
          <a:noFill/>
          <a:ln>
            <a:solidFill>
              <a:srgbClr val="004B87"/>
            </a:solidFill>
          </a:ln>
        </p:spPr>
        <p:txBody>
          <a:bodyPr wrap="none" rtlCol="0">
            <a:spAutoFit/>
          </a:bodyPr>
          <a:lstStyle/>
          <a:p>
            <a:pPr algn="ctr"/>
            <a:r>
              <a:rPr lang="en-GB" dirty="0">
                <a:latin typeface="+mj-lt"/>
              </a:rPr>
              <a:t>HPS</a:t>
            </a:r>
          </a:p>
        </p:txBody>
      </p:sp>
      <p:cxnSp>
        <p:nvCxnSpPr>
          <p:cNvPr id="38" name="Connector: Elbow 37">
            <a:extLst>
              <a:ext uri="{FF2B5EF4-FFF2-40B4-BE49-F238E27FC236}">
                <a16:creationId xmlns:a16="http://schemas.microsoft.com/office/drawing/2014/main" id="{F81A68A5-8D39-445A-A29B-B397163ECF33}"/>
              </a:ext>
            </a:extLst>
          </p:cNvPr>
          <p:cNvCxnSpPr>
            <a:stCxn id="33" idx="2"/>
            <a:endCxn id="35" idx="0"/>
          </p:cNvCxnSpPr>
          <p:nvPr/>
        </p:nvCxnSpPr>
        <p:spPr>
          <a:xfrm rot="5400000">
            <a:off x="7421075" y="3788661"/>
            <a:ext cx="241804" cy="93093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2286B49-3234-4889-902F-F67CDEAAB3FD}"/>
              </a:ext>
            </a:extLst>
          </p:cNvPr>
          <p:cNvCxnSpPr>
            <a:stCxn id="33" idx="2"/>
            <a:endCxn id="34" idx="0"/>
          </p:cNvCxnSpPr>
          <p:nvPr/>
        </p:nvCxnSpPr>
        <p:spPr>
          <a:xfrm rot="16200000" flipH="1">
            <a:off x="8338153" y="3802518"/>
            <a:ext cx="241804" cy="90322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914AF77-CDB2-4D93-904B-9B567D958547}"/>
              </a:ext>
            </a:extLst>
          </p:cNvPr>
          <p:cNvCxnSpPr>
            <a:stCxn id="33" idx="2"/>
            <a:endCxn id="36" idx="0"/>
          </p:cNvCxnSpPr>
          <p:nvPr/>
        </p:nvCxnSpPr>
        <p:spPr>
          <a:xfrm>
            <a:off x="8007445" y="4133226"/>
            <a:ext cx="0" cy="2418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hlinkClick r:id="rId3" action="ppaction://hlinksldjump"/>
            <a:extLst>
              <a:ext uri="{FF2B5EF4-FFF2-40B4-BE49-F238E27FC236}">
                <a16:creationId xmlns:a16="http://schemas.microsoft.com/office/drawing/2014/main" id="{13C1ADD5-15CD-4FE0-96AB-5CD34585836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79709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Key recommendations</a:t>
            </a:r>
          </a:p>
        </p:txBody>
      </p:sp>
      <p:sp>
        <p:nvSpPr>
          <p:cNvPr id="3" name="Text Placeholder 2">
            <a:extLst>
              <a:ext uri="{FF2B5EF4-FFF2-40B4-BE49-F238E27FC236}">
                <a16:creationId xmlns:a16="http://schemas.microsoft.com/office/drawing/2014/main" id="{EA1DBC31-55F7-48BB-B262-E9B4DCB94EE3}"/>
              </a:ext>
            </a:extLst>
          </p:cNvPr>
          <p:cNvSpPr>
            <a:spLocks noGrp="1"/>
          </p:cNvSpPr>
          <p:nvPr>
            <p:ph type="body" idx="1"/>
          </p:nvPr>
        </p:nvSpPr>
        <p:spPr/>
        <p:txBody>
          <a:bodyPr/>
          <a:lstStyle/>
          <a:p>
            <a:endParaRPr lang="en-GB" dirty="0">
              <a:latin typeface="+mj-lt"/>
            </a:endParaRPr>
          </a:p>
        </p:txBody>
      </p:sp>
    </p:spTree>
    <p:extLst>
      <p:ext uri="{BB962C8B-B14F-4D97-AF65-F5344CB8AC3E}">
        <p14:creationId xmlns:p14="http://schemas.microsoft.com/office/powerpoint/2010/main" val="114285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51E0-084F-429F-A90E-29CFC524827E}"/>
              </a:ext>
            </a:extLst>
          </p:cNvPr>
          <p:cNvSpPr>
            <a:spLocks noGrp="1"/>
          </p:cNvSpPr>
          <p:nvPr>
            <p:ph type="title"/>
          </p:nvPr>
        </p:nvSpPr>
        <p:spPr/>
        <p:txBody>
          <a:bodyPr>
            <a:normAutofit/>
          </a:bodyPr>
          <a:lstStyle/>
          <a:p>
            <a:r>
              <a:rPr lang="en-GB" dirty="0"/>
              <a:t>Topics</a:t>
            </a:r>
          </a:p>
        </p:txBody>
      </p:sp>
      <p:sp>
        <p:nvSpPr>
          <p:cNvPr id="3" name="Text Placeholder 2">
            <a:extLst>
              <a:ext uri="{FF2B5EF4-FFF2-40B4-BE49-F238E27FC236}">
                <a16:creationId xmlns:a16="http://schemas.microsoft.com/office/drawing/2014/main" id="{9A32A7B3-1990-4CA4-86C7-EB4CAD27A686}"/>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D0234D4B-812E-4DFE-8A7D-07B4CEEE0746}"/>
              </a:ext>
            </a:extLst>
          </p:cNvPr>
          <p:cNvSpPr>
            <a:spLocks noGrp="1"/>
          </p:cNvSpPr>
          <p:nvPr>
            <p:ph sz="half" idx="1"/>
          </p:nvPr>
        </p:nvSpPr>
        <p:spPr>
          <a:ln>
            <a:noFill/>
          </a:ln>
        </p:spPr>
        <p:txBody>
          <a:bodyPr>
            <a:normAutofit lnSpcReduction="10000"/>
          </a:bodyPr>
          <a:lstStyle/>
          <a:p>
            <a:pPr marL="457200" indent="-457200">
              <a:buFont typeface="+mj-lt"/>
              <a:buAutoNum type="arabicPeriod"/>
            </a:pPr>
            <a:r>
              <a:rPr lang="en-GB" dirty="0">
                <a:latin typeface="+mj-lt"/>
              </a:rPr>
              <a:t>Overall management of DC</a:t>
            </a:r>
          </a:p>
          <a:p>
            <a:pPr marL="857250" lvl="1" indent="-457200"/>
            <a:r>
              <a:rPr lang="en-GB" dirty="0">
                <a:latin typeface="+mj-lt"/>
              </a:rPr>
              <a:t>Suppression of aetiological factor(s)</a:t>
            </a:r>
          </a:p>
          <a:p>
            <a:pPr marL="857250" lvl="1" indent="-457200"/>
            <a:r>
              <a:rPr lang="en-GB" dirty="0">
                <a:latin typeface="+mj-lt"/>
              </a:rPr>
              <a:t>Treatment of key pathogenic factors</a:t>
            </a:r>
          </a:p>
          <a:p>
            <a:pPr marL="457200" indent="-457200">
              <a:buFont typeface="+mj-lt"/>
              <a:buAutoNum type="arabicPeriod"/>
              <a:defRPr/>
            </a:pPr>
            <a:r>
              <a:rPr lang="en-GB" sz="2100" dirty="0">
                <a:latin typeface="+mj-lt"/>
              </a:rPr>
              <a:t>Management of specific complications of DC</a:t>
            </a:r>
          </a:p>
          <a:p>
            <a:pPr marL="857250" lvl="1" indent="-457200"/>
            <a:r>
              <a:rPr lang="en-GB" dirty="0">
                <a:latin typeface="+mj-lt"/>
              </a:rPr>
              <a:t>Ascites</a:t>
            </a:r>
          </a:p>
          <a:p>
            <a:pPr marL="857250" lvl="1" indent="-457200"/>
            <a:r>
              <a:rPr lang="en-GB" dirty="0">
                <a:latin typeface="+mj-lt"/>
              </a:rPr>
              <a:t>Refractory ascites</a:t>
            </a:r>
          </a:p>
          <a:p>
            <a:pPr marL="857250" lvl="1" indent="-457200"/>
            <a:r>
              <a:rPr lang="en-GB" dirty="0">
                <a:latin typeface="+mj-lt"/>
              </a:rPr>
              <a:t>Hepatic hydrothorax</a:t>
            </a:r>
          </a:p>
          <a:p>
            <a:pPr marL="857250" lvl="1" indent="-457200"/>
            <a:r>
              <a:rPr lang="en-GB" dirty="0">
                <a:latin typeface="+mj-lt"/>
              </a:rPr>
              <a:t>Hyponatremia</a:t>
            </a:r>
          </a:p>
          <a:p>
            <a:pPr marL="857250" lvl="1" indent="-457200"/>
            <a:r>
              <a:rPr lang="en-GB" dirty="0">
                <a:latin typeface="+mj-lt"/>
              </a:rPr>
              <a:t>Gastrointestinal bleeding</a:t>
            </a:r>
          </a:p>
          <a:p>
            <a:pPr marL="857250" lvl="1" indent="-457200"/>
            <a:r>
              <a:rPr lang="en-GB" dirty="0">
                <a:latin typeface="+mj-lt"/>
              </a:rPr>
              <a:t>Bacterial infections</a:t>
            </a:r>
          </a:p>
          <a:p>
            <a:pPr marL="857250" lvl="1" indent="-457200"/>
            <a:r>
              <a:rPr lang="en-GB" dirty="0">
                <a:latin typeface="+mj-lt"/>
              </a:rPr>
              <a:t>Renal impairment </a:t>
            </a:r>
          </a:p>
          <a:p>
            <a:pPr marL="857250" lvl="1" indent="-457200"/>
            <a:r>
              <a:rPr lang="en-GB" dirty="0">
                <a:latin typeface="+mj-lt"/>
              </a:rPr>
              <a:t>Acute-on-chronic liver failure</a:t>
            </a:r>
          </a:p>
          <a:p>
            <a:pPr marL="857250" lvl="1" indent="-457200"/>
            <a:r>
              <a:rPr lang="en-GB" dirty="0">
                <a:latin typeface="+mj-lt"/>
              </a:rPr>
              <a:t>Relative adrenal insufficiency</a:t>
            </a:r>
          </a:p>
          <a:p>
            <a:pPr marL="857250" lvl="1" indent="-457200"/>
            <a:r>
              <a:rPr lang="en-GB" dirty="0">
                <a:latin typeface="+mj-lt"/>
              </a:rPr>
              <a:t>Cardiopulmonary complications</a:t>
            </a:r>
          </a:p>
        </p:txBody>
      </p:sp>
      <p:sp>
        <p:nvSpPr>
          <p:cNvPr id="9" name="Rectangle 8">
            <a:hlinkClick r:id="rId3" action="ppaction://hlinksldjump"/>
          </p:cNvPr>
          <p:cNvSpPr/>
          <p:nvPr/>
        </p:nvSpPr>
        <p:spPr>
          <a:xfrm>
            <a:off x="905298" y="2669402"/>
            <a:ext cx="5508000" cy="272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pic>
        <p:nvPicPr>
          <p:cNvPr id="5" name="Picture 4">
            <a:hlinkClick r:id="rId4"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9552"/>
            <a:ext cx="381237" cy="377560"/>
          </a:xfrm>
          <a:prstGeom prst="rect">
            <a:avLst/>
          </a:prstGeom>
        </p:spPr>
      </p:pic>
      <p:sp>
        <p:nvSpPr>
          <p:cNvPr id="7" name="Rectangle 6">
            <a:hlinkClick r:id="rId6" action="ppaction://hlinksldjump"/>
          </p:cNvPr>
          <p:cNvSpPr/>
          <p:nvPr/>
        </p:nvSpPr>
        <p:spPr>
          <a:xfrm>
            <a:off x="878522" y="1394558"/>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0" name="Rectangle 9">
            <a:hlinkClick r:id="rId7" action="ppaction://hlinksldjump"/>
          </p:cNvPr>
          <p:cNvSpPr/>
          <p:nvPr/>
        </p:nvSpPr>
        <p:spPr>
          <a:xfrm>
            <a:off x="905298" y="2984443"/>
            <a:ext cx="5508000" cy="25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1" name="Rectangle 10">
            <a:hlinkClick r:id="rId8" action="ppaction://hlinksldjump"/>
          </p:cNvPr>
          <p:cNvSpPr/>
          <p:nvPr/>
        </p:nvSpPr>
        <p:spPr>
          <a:xfrm>
            <a:off x="905298" y="3310468"/>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2" name="Rectangle 11">
            <a:hlinkClick r:id="rId9" action="ppaction://hlinksldjump"/>
          </p:cNvPr>
          <p:cNvSpPr/>
          <p:nvPr/>
        </p:nvSpPr>
        <p:spPr>
          <a:xfrm>
            <a:off x="878522" y="3601224"/>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Rectangle 12">
            <a:hlinkClick r:id="rId10" action="ppaction://hlinksldjump"/>
          </p:cNvPr>
          <p:cNvSpPr/>
          <p:nvPr/>
        </p:nvSpPr>
        <p:spPr>
          <a:xfrm>
            <a:off x="878522" y="3895015"/>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4" name="Rectangle 13">
            <a:hlinkClick r:id="rId11" action="ppaction://hlinksldjump"/>
          </p:cNvPr>
          <p:cNvSpPr/>
          <p:nvPr/>
        </p:nvSpPr>
        <p:spPr>
          <a:xfrm>
            <a:off x="878522" y="4196506"/>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5" name="Rectangle 14">
            <a:hlinkClick r:id="rId12" action="ppaction://hlinksldjump"/>
          </p:cNvPr>
          <p:cNvSpPr/>
          <p:nvPr/>
        </p:nvSpPr>
        <p:spPr>
          <a:xfrm>
            <a:off x="905298" y="4482647"/>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7" name="Rectangle 16">
            <a:hlinkClick r:id="rId13" action="ppaction://hlinksldjump"/>
          </p:cNvPr>
          <p:cNvSpPr/>
          <p:nvPr/>
        </p:nvSpPr>
        <p:spPr>
          <a:xfrm>
            <a:off x="878522" y="4799488"/>
            <a:ext cx="353938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9" name="Rectangle 18">
            <a:hlinkClick r:id="rId14" action="ppaction://hlinksldjump"/>
          </p:cNvPr>
          <p:cNvSpPr/>
          <p:nvPr/>
        </p:nvSpPr>
        <p:spPr>
          <a:xfrm>
            <a:off x="878522" y="1706088"/>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0" name="Rectangle 19">
            <a:hlinkClick r:id="rId15" action="ppaction://hlinksldjump"/>
            <a:extLst>
              <a:ext uri="{FF2B5EF4-FFF2-40B4-BE49-F238E27FC236}">
                <a16:creationId xmlns:a16="http://schemas.microsoft.com/office/drawing/2014/main" id="{291FB45B-F998-4F37-A9A9-0012189239FF}"/>
              </a:ext>
            </a:extLst>
          </p:cNvPr>
          <p:cNvSpPr/>
          <p:nvPr/>
        </p:nvSpPr>
        <p:spPr>
          <a:xfrm>
            <a:off x="855212" y="5424251"/>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1" name="Rectangle 20">
            <a:hlinkClick r:id="rId16" action="ppaction://hlinksldjump"/>
            <a:extLst>
              <a:ext uri="{FF2B5EF4-FFF2-40B4-BE49-F238E27FC236}">
                <a16:creationId xmlns:a16="http://schemas.microsoft.com/office/drawing/2014/main" id="{18875C17-177C-49CE-8187-3B7989070301}"/>
              </a:ext>
            </a:extLst>
          </p:cNvPr>
          <p:cNvSpPr/>
          <p:nvPr/>
        </p:nvSpPr>
        <p:spPr>
          <a:xfrm>
            <a:off x="878522" y="5127930"/>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8" name="Rectangle 7">
            <a:hlinkClick r:id="rId3" action="ppaction://hlinksldjump"/>
          </p:cNvPr>
          <p:cNvSpPr/>
          <p:nvPr/>
        </p:nvSpPr>
        <p:spPr>
          <a:xfrm>
            <a:off x="878522" y="2284544"/>
            <a:ext cx="5508000" cy="366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8" name="Rectangle 17">
            <a:hlinkClick r:id="rId17" action="ppaction://hlinksldjump"/>
          </p:cNvPr>
          <p:cNvSpPr/>
          <p:nvPr/>
        </p:nvSpPr>
        <p:spPr>
          <a:xfrm>
            <a:off x="878522" y="1995316"/>
            <a:ext cx="550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 name="TextBox 22">
            <a:extLst>
              <a:ext uri="{FF2B5EF4-FFF2-40B4-BE49-F238E27FC236}">
                <a16:creationId xmlns:a16="http://schemas.microsoft.com/office/drawing/2014/main" id="{4C16909F-79D4-419D-958D-05FF6B1A4C3A}"/>
              </a:ext>
            </a:extLst>
          </p:cNvPr>
          <p:cNvSpPr txBox="1"/>
          <p:nvPr/>
        </p:nvSpPr>
        <p:spPr>
          <a:xfrm>
            <a:off x="8974635" y="1348948"/>
            <a:ext cx="1989619" cy="523220"/>
          </a:xfrm>
          <a:prstGeom prst="rect">
            <a:avLst/>
          </a:prstGeom>
          <a:noFill/>
          <a:ln>
            <a:solidFill>
              <a:schemeClr val="accent1"/>
            </a:solidFill>
          </a:ln>
        </p:spPr>
        <p:txBody>
          <a:bodyPr wrap="square" rtlCol="0">
            <a:spAutoFit/>
          </a:bodyPr>
          <a:lstStyle/>
          <a:p>
            <a:pPr algn="ctr"/>
            <a:r>
              <a:rPr lang="en-GB" sz="1400" dirty="0">
                <a:latin typeface="+mj-lt"/>
              </a:rPr>
              <a:t>Click on a topic to skip to that section</a:t>
            </a:r>
          </a:p>
        </p:txBody>
      </p:sp>
    </p:spTree>
    <p:extLst>
      <p:ext uri="{BB962C8B-B14F-4D97-AF65-F5344CB8AC3E}">
        <p14:creationId xmlns:p14="http://schemas.microsoft.com/office/powerpoint/2010/main" val="324545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management of DC</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a:ln>
            <a:noFill/>
          </a:ln>
        </p:spPr>
        <p:txBody>
          <a:bodyPr>
            <a:normAutofit/>
          </a:bodyPr>
          <a:lstStyle/>
          <a:p>
            <a:r>
              <a:rPr lang="en-GB" dirty="0">
                <a:latin typeface="+mj-lt"/>
              </a:rPr>
              <a:t>Management should aim to </a:t>
            </a:r>
            <a:r>
              <a:rPr lang="en-GB" b="1" dirty="0">
                <a:solidFill>
                  <a:srgbClr val="004B87"/>
                </a:solidFill>
                <a:latin typeface="+mj-lt"/>
              </a:rPr>
              <a:t>prevent progression</a:t>
            </a:r>
            <a:r>
              <a:rPr lang="en-GB" dirty="0">
                <a:solidFill>
                  <a:srgbClr val="004B87"/>
                </a:solidFill>
                <a:latin typeface="+mj-lt"/>
              </a:rPr>
              <a:t>,</a:t>
            </a:r>
            <a:r>
              <a:rPr lang="en-GB" dirty="0">
                <a:latin typeface="+mj-lt"/>
              </a:rPr>
              <a:t> not treat complications</a:t>
            </a:r>
          </a:p>
          <a:p>
            <a:r>
              <a:rPr lang="en-GB" dirty="0">
                <a:latin typeface="+mj-lt"/>
              </a:rPr>
              <a:t>No treatment exists that can act on cirrhosis progression directly</a:t>
            </a:r>
          </a:p>
          <a:p>
            <a:r>
              <a:rPr lang="en-GB" dirty="0">
                <a:latin typeface="+mj-lt"/>
              </a:rPr>
              <a:t>Two alternative approaches can be taken:</a:t>
            </a:r>
          </a:p>
          <a:p>
            <a:pPr lvl="1"/>
            <a:r>
              <a:rPr lang="en-GB" b="1" dirty="0">
                <a:solidFill>
                  <a:srgbClr val="004B87"/>
                </a:solidFill>
                <a:latin typeface="+mj-lt"/>
              </a:rPr>
              <a:t>Suppress aetiological factor(s) </a:t>
            </a:r>
            <a:r>
              <a:rPr lang="en-GB" dirty="0">
                <a:latin typeface="+mj-lt"/>
              </a:rPr>
              <a:t>that cause liver inﬂammation and cirrhosis development</a:t>
            </a:r>
          </a:p>
          <a:p>
            <a:pPr lvl="1"/>
            <a:r>
              <a:rPr lang="en-GB" b="1" dirty="0">
                <a:solidFill>
                  <a:srgbClr val="004B87"/>
                </a:solidFill>
                <a:latin typeface="+mj-lt"/>
              </a:rPr>
              <a:t>Target key factors in the pathogenesis</a:t>
            </a:r>
            <a:r>
              <a:rPr lang="en-GB" dirty="0">
                <a:latin typeface="+mj-lt"/>
              </a:rPr>
              <a:t> of cirrhosis decompensation and progression</a:t>
            </a:r>
          </a:p>
        </p:txBody>
      </p:sp>
      <p:pic>
        <p:nvPicPr>
          <p:cNvPr id="6" name="Picture 5">
            <a:hlinkClick r:id="rId3" action="ppaction://hlinksldjump"/>
            <a:extLst>
              <a:ext uri="{FF2B5EF4-FFF2-40B4-BE49-F238E27FC236}">
                <a16:creationId xmlns:a16="http://schemas.microsoft.com/office/drawing/2014/main" id="{0E837A59-14E0-461A-863C-ACD6334BD73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28739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Suppression of aetiological factor(s)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Impact is variable</a:t>
            </a:r>
          </a:p>
          <a:p>
            <a:r>
              <a:rPr lang="en-GB" dirty="0">
                <a:latin typeface="+mj-lt"/>
              </a:rPr>
              <a:t>Probably depends on the status of liver disease at the time</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020328571"/>
              </p:ext>
            </p:extLst>
          </p:nvPr>
        </p:nvGraphicFramePr>
        <p:xfrm>
          <a:off x="423849" y="2375630"/>
          <a:ext cx="11342399" cy="1158240"/>
        </p:xfrm>
        <a:graphic>
          <a:graphicData uri="http://schemas.openxmlformats.org/drawingml/2006/table">
            <a:tbl>
              <a:tblPr firstRow="1" bandRow="1"/>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Arial" panose="020B0604020202020204" pitchFamily="34" charset="0"/>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600" dirty="0">
                          <a:latin typeface="Arial" panose="020B0604020202020204" pitchFamily="34" charset="0"/>
                          <a:cs typeface="Arial" panose="020B0604020202020204" pitchFamily="34" charset="0"/>
                        </a:rPr>
                        <a:t>In patients with DC the </a:t>
                      </a:r>
                      <a:r>
                        <a:rPr lang="en-GB" sz="1600" b="1" dirty="0">
                          <a:solidFill>
                            <a:schemeClr val="tx2"/>
                          </a:solidFill>
                          <a:latin typeface="Arial" panose="020B0604020202020204" pitchFamily="34" charset="0"/>
                          <a:cs typeface="Arial" panose="020B0604020202020204" pitchFamily="34" charset="0"/>
                        </a:rPr>
                        <a:t>aetiological factor should be removed</a:t>
                      </a:r>
                      <a:r>
                        <a:rPr lang="en-GB" sz="1600" dirty="0">
                          <a:latin typeface="Arial" panose="020B0604020202020204" pitchFamily="34" charset="0"/>
                          <a:cs typeface="Arial" panose="020B0604020202020204" pitchFamily="34" charset="0"/>
                        </a:rPr>
                        <a:t>, particularly alcohol consumption and hepatitis B or C virus infection, as this strategy is associated with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decreased risk of decompensation and increased survival</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12700" cap="flat" cmpd="sng" algn="ctr">
                      <a:solidFill>
                        <a:srgbClr val="437A7E"/>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2080F418-1580-4405-B042-9DD201B3AE87}"/>
              </a:ext>
            </a:extLst>
          </p:cNvPr>
          <p:cNvGrpSpPr/>
          <p:nvPr/>
        </p:nvGrpSpPr>
        <p:grpSpPr>
          <a:xfrm>
            <a:off x="8072830" y="2389131"/>
            <a:ext cx="3693418" cy="276999"/>
            <a:chOff x="4262958" y="3212976"/>
            <a:chExt cx="3693418" cy="276999"/>
          </a:xfrm>
        </p:grpSpPr>
        <p:sp>
          <p:nvSpPr>
            <p:cNvPr id="10" name="Rectangle 9">
              <a:extLst>
                <a:ext uri="{FF2B5EF4-FFF2-40B4-BE49-F238E27FC236}">
                  <a16:creationId xmlns:a16="http://schemas.microsoft.com/office/drawing/2014/main" id="{39BD8695-5840-49B0-BA29-6DEA69B00F2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554D5F2-F93B-48DB-8C16-F0C0C176BF5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35C25104-7284-4317-A864-5AD85F7744C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E6921520-F1D5-48C8-AE82-ABAA313F24D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23373A00-304E-4D56-B3B9-3D7FD1D3525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56113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of key pathogenic factors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Several strategies have been evaluated to prevent disease progression in patients with DC</a:t>
            </a:r>
          </a:p>
          <a:p>
            <a:pPr lvl="1"/>
            <a:r>
              <a:rPr lang="en-US" dirty="0">
                <a:latin typeface="+mj-lt"/>
              </a:rPr>
              <a:t>Targeting microbiome abnormalities and bacterial translocation to improve the gut–liver axis </a:t>
            </a:r>
            <a:br>
              <a:rPr lang="en-US" dirty="0">
                <a:latin typeface="+mj-lt"/>
              </a:rPr>
            </a:br>
            <a:r>
              <a:rPr lang="en-US" dirty="0">
                <a:latin typeface="+mj-lt"/>
              </a:rPr>
              <a:t>(i.e. rifaximin)</a:t>
            </a:r>
          </a:p>
          <a:p>
            <a:pPr lvl="1"/>
            <a:r>
              <a:rPr lang="en-US" dirty="0">
                <a:latin typeface="+mj-lt"/>
              </a:rPr>
              <a:t>Improving the disturbed circulatory function (i.e. long-term albumin)</a:t>
            </a:r>
          </a:p>
          <a:p>
            <a:pPr lvl="1"/>
            <a:r>
              <a:rPr lang="en-US" dirty="0">
                <a:latin typeface="+mj-lt"/>
              </a:rPr>
              <a:t>Treating the inflammatory state (i.e. statins)</a:t>
            </a:r>
          </a:p>
          <a:p>
            <a:pPr lvl="1"/>
            <a:r>
              <a:rPr lang="en-US" dirty="0">
                <a:latin typeface="+mj-lt"/>
              </a:rPr>
              <a:t>Targeting portal hypertension (i.e. </a:t>
            </a:r>
            <a:r>
              <a:rPr lang="el-GR" dirty="0">
                <a:latin typeface="+mj-lt"/>
              </a:rPr>
              <a:t>β</a:t>
            </a:r>
            <a:r>
              <a:rPr lang="en-US" dirty="0">
                <a:latin typeface="+mj-lt"/>
              </a:rPr>
              <a:t>-blockers)</a:t>
            </a:r>
            <a:endParaRPr lang="en-GB" dirty="0">
              <a:latin typeface="+mj-lt"/>
            </a:endParaRPr>
          </a:p>
        </p:txBody>
      </p:sp>
      <p:sp>
        <p:nvSpPr>
          <p:cNvPr id="13" name="TextBox 12">
            <a:extLst>
              <a:ext uri="{FF2B5EF4-FFF2-40B4-BE49-F238E27FC236}">
                <a16:creationId xmlns:a16="http://schemas.microsoft.com/office/drawing/2014/main" id="{EBCD0D76-C66B-45AC-B68F-C3918F4B7DF9}"/>
              </a:ext>
            </a:extLst>
          </p:cNvPr>
          <p:cNvSpPr txBox="1"/>
          <p:nvPr/>
        </p:nvSpPr>
        <p:spPr>
          <a:xfrm>
            <a:off x="2441575" y="4171604"/>
            <a:ext cx="7308850" cy="923330"/>
          </a:xfrm>
          <a:prstGeom prst="rect">
            <a:avLst/>
          </a:prstGeom>
          <a:solidFill>
            <a:srgbClr val="C2B5BA">
              <a:alpha val="23922"/>
            </a:srgbClr>
          </a:solidFill>
          <a:ln w="38100">
            <a:solidFill>
              <a:schemeClr val="accent1"/>
            </a:solidFill>
          </a:ln>
        </p:spPr>
        <p:txBody>
          <a:bodyPr wrap="square" rtlCol="0">
            <a:spAutoFit/>
          </a:bodyPr>
          <a:lstStyle/>
          <a:p>
            <a:pPr algn="ctr"/>
            <a:r>
              <a:rPr lang="en-US" b="1" dirty="0">
                <a:solidFill>
                  <a:srgbClr val="004B87"/>
                </a:solidFill>
                <a:latin typeface="+mj-lt"/>
              </a:rPr>
              <a:t>Further clinical research is needed </a:t>
            </a:r>
            <a:r>
              <a:rPr lang="en-US" dirty="0">
                <a:latin typeface="+mj-lt"/>
              </a:rPr>
              <a:t>to confirm the safety and potential benefits of these therapeutic approaches to</a:t>
            </a:r>
            <a:br>
              <a:rPr lang="en-US" dirty="0">
                <a:latin typeface="+mj-lt"/>
              </a:rPr>
            </a:br>
            <a:r>
              <a:rPr lang="en-US" dirty="0">
                <a:latin typeface="+mj-lt"/>
              </a:rPr>
              <a:t>prevent cirrhosis progression in patients with DC</a:t>
            </a:r>
          </a:p>
        </p:txBody>
      </p:sp>
      <p:pic>
        <p:nvPicPr>
          <p:cNvPr id="7" name="Picture 6">
            <a:hlinkClick r:id="rId3" action="ppaction://hlinksldjump"/>
            <a:extLst>
              <a:ext uri="{FF2B5EF4-FFF2-40B4-BE49-F238E27FC236}">
                <a16:creationId xmlns:a16="http://schemas.microsoft.com/office/drawing/2014/main" id="{72892C12-1B2E-4F4A-945E-F66D77CE6B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81578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Ascites</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Most common complication of decompensation in cirrhosis</a:t>
            </a:r>
          </a:p>
          <a:p>
            <a:pPr lvl="1"/>
            <a:r>
              <a:rPr lang="en-GB" dirty="0">
                <a:latin typeface="+mj-lt"/>
              </a:rPr>
              <a:t>Develops in 5</a:t>
            </a:r>
            <a:r>
              <a:rPr lang="en-GB" dirty="0">
                <a:latin typeface="+mj-lt"/>
                <a:sym typeface="Symbol" panose="05050102010706020507" pitchFamily="18" charset="2"/>
              </a:rPr>
              <a:t>–</a:t>
            </a:r>
            <a:r>
              <a:rPr lang="en-GB" dirty="0">
                <a:latin typeface="+mj-lt"/>
              </a:rPr>
              <a:t>10% of patients with compensated cirrhosis per year</a:t>
            </a:r>
          </a:p>
          <a:p>
            <a:r>
              <a:rPr lang="en-GB" dirty="0">
                <a:latin typeface="+mj-lt"/>
              </a:rPr>
              <a:t>Significant impact on patients</a:t>
            </a:r>
          </a:p>
          <a:p>
            <a:pPr lvl="1"/>
            <a:r>
              <a:rPr lang="en-GB" dirty="0">
                <a:latin typeface="+mj-lt"/>
              </a:rPr>
              <a:t>Impairs patient working and social life</a:t>
            </a:r>
          </a:p>
          <a:p>
            <a:pPr lvl="1"/>
            <a:r>
              <a:rPr lang="en-GB" dirty="0">
                <a:latin typeface="+mj-lt"/>
              </a:rPr>
              <a:t>Frequently leads to hospitalization</a:t>
            </a:r>
          </a:p>
          <a:p>
            <a:pPr lvl="1"/>
            <a:r>
              <a:rPr lang="en-GB" dirty="0">
                <a:latin typeface="+mj-lt"/>
              </a:rPr>
              <a:t>Requires chronic treatment</a:t>
            </a:r>
          </a:p>
          <a:p>
            <a:pPr lvl="1"/>
            <a:r>
              <a:rPr lang="en-GB" dirty="0">
                <a:latin typeface="+mj-lt"/>
              </a:rPr>
              <a:t>Direct cause of further complications</a:t>
            </a:r>
          </a:p>
          <a:p>
            <a:pPr lvl="1"/>
            <a:r>
              <a:rPr lang="en-GB" dirty="0">
                <a:latin typeface="+mj-lt"/>
              </a:rPr>
              <a:t>Poor prognosis (5-year survival, ~30%)</a:t>
            </a:r>
          </a:p>
          <a:p>
            <a:r>
              <a:rPr lang="en-GB" dirty="0">
                <a:latin typeface="+mj-lt"/>
              </a:rPr>
              <a:t>Ascites can be uncomplicated or refractory</a:t>
            </a:r>
          </a:p>
          <a:p>
            <a:pPr lvl="1"/>
            <a:r>
              <a:rPr lang="en-US" dirty="0">
                <a:latin typeface="+mj-lt"/>
              </a:rPr>
              <a:t>Ascites is uncomplicated when not infected, refractory or associated with impairment of renal function</a:t>
            </a:r>
          </a:p>
          <a:p>
            <a:pPr lvl="1"/>
            <a:endParaRPr lang="en-GB" dirty="0">
              <a:latin typeface="+mj-lt"/>
            </a:endParaRPr>
          </a:p>
        </p:txBody>
      </p:sp>
      <p:pic>
        <p:nvPicPr>
          <p:cNvPr id="7" name="Picture 6">
            <a:hlinkClick r:id="rId3" action="ppaction://hlinksldjump"/>
            <a:extLst>
              <a:ext uri="{FF2B5EF4-FFF2-40B4-BE49-F238E27FC236}">
                <a16:creationId xmlns:a16="http://schemas.microsoft.com/office/drawing/2014/main" id="{1681F2C2-66C6-4E80-A3D4-BEADFBE5BA5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35571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evaluation and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latin typeface="+mj-lt"/>
              </a:rPr>
              <a:t>*</a:t>
            </a:r>
            <a:r>
              <a:rPr lang="en-US" dirty="0">
                <a:latin typeface="+mj-lt"/>
              </a:rPr>
              <a:t>Ascites recurring on ≥3 occasions within a 12-month period despite dietary sodium restriction and adequate diuretic dosage are considered </a:t>
            </a:r>
            <a:r>
              <a:rPr lang="en-GB" dirty="0">
                <a:latin typeface="+mj-lt"/>
              </a:rPr>
              <a:t>recurrent</a:t>
            </a:r>
          </a:p>
          <a:p>
            <a:r>
              <a:rPr lang="en-US" dirty="0"/>
              <a:t>EASL CPG decompensated cirrhosis. J Hepatol 2018;doi: 10.1016/j.jhep.2018.03.024</a:t>
            </a:r>
          </a:p>
        </p:txBody>
      </p:sp>
      <p:sp>
        <p:nvSpPr>
          <p:cNvPr id="3" name="Content Placeholder 2"/>
          <p:cNvSpPr>
            <a:spLocks noGrp="1"/>
          </p:cNvSpPr>
          <p:nvPr>
            <p:ph sz="half" idx="1"/>
          </p:nvPr>
        </p:nvSpPr>
        <p:spPr/>
        <p:txBody>
          <a:bodyPr>
            <a:normAutofit/>
          </a:bodyPr>
          <a:lstStyle/>
          <a:p>
            <a:r>
              <a:rPr lang="en-GB" dirty="0">
                <a:latin typeface="+mj-lt"/>
              </a:rPr>
              <a:t>Cirrhosis is responsible for 80% of cases of ascites</a:t>
            </a:r>
          </a:p>
          <a:p>
            <a:r>
              <a:rPr lang="en-US" dirty="0">
                <a:latin typeface="+mj-lt"/>
              </a:rPr>
              <a:t>Initial patient evaluation:</a:t>
            </a:r>
          </a:p>
          <a:p>
            <a:pPr lvl="1"/>
            <a:r>
              <a:rPr lang="en-US" dirty="0">
                <a:latin typeface="+mj-lt"/>
              </a:rPr>
              <a:t>History</a:t>
            </a:r>
          </a:p>
          <a:p>
            <a:pPr lvl="1"/>
            <a:r>
              <a:rPr lang="en-US" dirty="0">
                <a:latin typeface="+mj-lt"/>
              </a:rPr>
              <a:t>Physical examination</a:t>
            </a:r>
          </a:p>
          <a:p>
            <a:pPr lvl="1"/>
            <a:r>
              <a:rPr lang="en-US" dirty="0">
                <a:latin typeface="+mj-lt"/>
              </a:rPr>
              <a:t>Abdominal ultrasound</a:t>
            </a:r>
          </a:p>
          <a:p>
            <a:pPr lvl="1"/>
            <a:r>
              <a:rPr lang="en-US" dirty="0">
                <a:latin typeface="+mj-lt"/>
              </a:rPr>
              <a:t>Laboratory assessment</a:t>
            </a:r>
          </a:p>
          <a:p>
            <a:pPr lvl="2"/>
            <a:r>
              <a:rPr lang="en-US" dirty="0">
                <a:latin typeface="+mj-lt"/>
              </a:rPr>
              <a:t>Liver and renal function, serum and urine electrolytes, analysis of ascitic fluid</a:t>
            </a:r>
          </a:p>
          <a:p>
            <a:r>
              <a:rPr lang="en-GB" dirty="0">
                <a:latin typeface="+mj-lt"/>
              </a:rPr>
              <a:t>Ascites is graded based on amount of fluid in the abdominal cavity</a:t>
            </a:r>
          </a:p>
          <a:p>
            <a:endParaRPr lang="en-GB" dirty="0">
              <a:latin typeface="+mj-lt"/>
            </a:endParaRPr>
          </a:p>
        </p:txBody>
      </p:sp>
      <p:graphicFrame>
        <p:nvGraphicFramePr>
          <p:cNvPr id="13" name="Table 12">
            <a:extLst>
              <a:ext uri="{FF2B5EF4-FFF2-40B4-BE49-F238E27FC236}">
                <a16:creationId xmlns:a16="http://schemas.microsoft.com/office/drawing/2014/main" id="{80F2FC1B-168C-41DC-A5F6-330ABBD86960}"/>
              </a:ext>
            </a:extLst>
          </p:cNvPr>
          <p:cNvGraphicFramePr>
            <a:graphicFrameLocks noGrp="1"/>
          </p:cNvGraphicFramePr>
          <p:nvPr>
            <p:extLst>
              <p:ext uri="{D42A27DB-BD31-4B8C-83A1-F6EECF244321}">
                <p14:modId xmlns:p14="http://schemas.microsoft.com/office/powerpoint/2010/main" val="1577723928"/>
              </p:ext>
            </p:extLst>
          </p:nvPr>
        </p:nvGraphicFramePr>
        <p:xfrm>
          <a:off x="423848" y="4321349"/>
          <a:ext cx="11352232" cy="1341120"/>
        </p:xfrm>
        <a:graphic>
          <a:graphicData uri="http://schemas.openxmlformats.org/drawingml/2006/table">
            <a:tbl>
              <a:tblPr firstRow="1" bandRow="1"/>
              <a:tblGrid>
                <a:gridCol w="1314575">
                  <a:extLst>
                    <a:ext uri="{9D8B030D-6E8A-4147-A177-3AD203B41FA5}">
                      <a16:colId xmlns:a16="http://schemas.microsoft.com/office/drawing/2014/main" val="20001"/>
                    </a:ext>
                  </a:extLst>
                </a:gridCol>
                <a:gridCol w="10037657">
                  <a:extLst>
                    <a:ext uri="{9D8B030D-6E8A-4147-A177-3AD203B41FA5}">
                      <a16:colId xmlns:a16="http://schemas.microsoft.com/office/drawing/2014/main" val="1547205102"/>
                    </a:ext>
                  </a:extLst>
                </a:gridCol>
              </a:tblGrid>
              <a:tr h="171862">
                <a:tc gridSpan="2">
                  <a:txBody>
                    <a:bodyPr/>
                    <a:lstStyle/>
                    <a:p>
                      <a:r>
                        <a:rPr lang="en-GB" sz="1600" b="1" dirty="0">
                          <a:solidFill>
                            <a:schemeClr val="bg1"/>
                          </a:solidFill>
                        </a:rPr>
                        <a:t>Grading of ascites*</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sz="1400" b="1" dirty="0">
                        <a:solidFill>
                          <a:schemeClr val="bg1"/>
                        </a:solidFill>
                      </a:endParaRPr>
                    </a:p>
                  </a:txBody>
                  <a:tcP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237292">
                <a:tc>
                  <a:txBody>
                    <a:bodyPr/>
                    <a:lstStyle/>
                    <a:p>
                      <a:r>
                        <a:rPr lang="en-GB" sz="1600" dirty="0"/>
                        <a:t>Grade 1</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Mild ascites: only detectable by ultrasound examination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237292">
                <a:tc>
                  <a:txBody>
                    <a:bodyPr/>
                    <a:lstStyle/>
                    <a:p>
                      <a:r>
                        <a:rPr lang="en-GB" sz="1600" dirty="0"/>
                        <a:t>Grade 2</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600" dirty="0"/>
                        <a:t>Moderate ascites: manifest by moderate symmetrical distension of abdomen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57772965"/>
                  </a:ext>
                </a:extLst>
              </a:tr>
              <a:tr h="237292">
                <a:tc>
                  <a:txBody>
                    <a:bodyPr/>
                    <a:lstStyle/>
                    <a:p>
                      <a:r>
                        <a:rPr lang="en-GB" sz="1600" dirty="0"/>
                        <a:t>Grade 3</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Large or gross ascites: provokes marked abdominal distension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58253718"/>
                  </a:ext>
                </a:extLst>
              </a:tr>
            </a:tbl>
          </a:graphicData>
        </a:graphic>
      </p:graphicFrame>
      <p:pic>
        <p:nvPicPr>
          <p:cNvPr id="7" name="Picture 6">
            <a:hlinkClick r:id="rId3" action="ppaction://hlinksldjump"/>
            <a:extLst>
              <a:ext uri="{FF2B5EF4-FFF2-40B4-BE49-F238E27FC236}">
                <a16:creationId xmlns:a16="http://schemas.microsoft.com/office/drawing/2014/main" id="{47D19461-4033-424E-88FA-81FFFAAB1C7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15796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1EE461F0-3376-4E4C-931C-F83501783755}"/>
              </a:ext>
            </a:extLst>
          </p:cNvPr>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p:txBody>
          <a:bodyPr>
            <a:normAutofit/>
          </a:bodyPr>
          <a:lstStyle/>
          <a:p>
            <a:pPr lvl="0"/>
            <a:r>
              <a:rPr lang="it-IT" dirty="0">
                <a:latin typeface="+mj-lt"/>
              </a:rPr>
              <a:t>These slides give a comprehensive overview of the EASL clinical practice guidelines on the management of decompensated cirrhosis</a:t>
            </a:r>
          </a:p>
          <a:p>
            <a:pPr lvl="0"/>
            <a:endParaRPr lang="it-IT" dirty="0">
              <a:latin typeface="+mj-lt"/>
            </a:endParaRPr>
          </a:p>
          <a:p>
            <a:r>
              <a:rPr lang="en-GB" dirty="0"/>
              <a:t>The guidelines were first presented at the International Liver Congress 2018 and are published in the Journal of Hepatology</a:t>
            </a:r>
          </a:p>
          <a:p>
            <a:pPr lvl="1"/>
            <a:r>
              <a:rPr lang="en-GB" dirty="0"/>
              <a:t>A full copy of the publication can be downloaded from the </a:t>
            </a:r>
            <a:r>
              <a:rPr lang="en-GB" dirty="0">
                <a:hlinkClick r:id="rId3"/>
              </a:rPr>
              <a:t>Clinical Practice Guidelines</a:t>
            </a:r>
            <a:r>
              <a:rPr lang="en-GB" dirty="0"/>
              <a:t> section of the EASL website</a:t>
            </a:r>
          </a:p>
          <a:p>
            <a:endParaRPr lang="en-US" dirty="0">
              <a:latin typeface="+mj-lt"/>
            </a:endParaRPr>
          </a:p>
          <a:p>
            <a:r>
              <a:rPr lang="en-US" altLang="en-US" dirty="0">
                <a:latin typeface="+mj-lt"/>
              </a:rPr>
              <a:t>Please feel free to use, adapt, and share these slides for your own personal use; however, please acknowledge EASL as the source</a:t>
            </a:r>
          </a:p>
        </p:txBody>
      </p:sp>
    </p:spTree>
    <p:extLst>
      <p:ext uri="{BB962C8B-B14F-4D97-AF65-F5344CB8AC3E}">
        <p14:creationId xmlns:p14="http://schemas.microsoft.com/office/powerpoint/2010/main" val="33449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evaluation and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latin typeface="+mj-lt"/>
              </a:rPr>
              <a:t>*Grade of evidence II-2, grade of recommendation 1; </a:t>
            </a:r>
            <a:r>
              <a:rPr lang="ca-ES" baseline="30000" dirty="0">
                <a:solidFill>
                  <a:srgbClr val="000000"/>
                </a:solidFill>
                <a:latin typeface="+mj-lt"/>
                <a:cs typeface="Arial" panose="020B0604020202020204" pitchFamily="34" charset="0"/>
              </a:rPr>
              <a:t>†</a:t>
            </a:r>
            <a:r>
              <a:rPr lang="en-GB" dirty="0">
                <a:latin typeface="+mj-lt"/>
              </a:rPr>
              <a:t>Bedside inoculation blood culture bottles with 10 ml fluid each; </a:t>
            </a:r>
          </a:p>
          <a:p>
            <a:r>
              <a:rPr lang="en-GB" baseline="30000" dirty="0">
                <a:latin typeface="+mj-lt"/>
              </a:rPr>
              <a:t>‡</a:t>
            </a:r>
            <a:r>
              <a:rPr lang="en-GB" dirty="0">
                <a:latin typeface="+mj-lt"/>
              </a:rPr>
              <a:t>A total protein concentration &lt;1.5 g/dl is generally considered a risk factor for SBP;</a:t>
            </a:r>
          </a:p>
          <a:p>
            <a:r>
              <a:rPr lang="en-GB" baseline="30000" dirty="0">
                <a:latin typeface="+mj-lt"/>
              </a:rPr>
              <a:t>§</a:t>
            </a:r>
            <a:r>
              <a:rPr lang="en-GB" dirty="0">
                <a:latin typeface="+mj-lt"/>
              </a:rPr>
              <a:t>SAAG ≥1.1 g/dl indicates that portal hypertension is involved in ascites formation with an accuracy of about 97%</a:t>
            </a:r>
          </a:p>
          <a:p>
            <a:r>
              <a:rPr lang="en-US" dirty="0"/>
              <a:t>EASL CPG decompensated cirrhosis. J Hepatol 2018;doi: 10.1016/j.jhep.2018.03.024</a:t>
            </a:r>
          </a:p>
        </p:txBody>
      </p:sp>
      <p:sp>
        <p:nvSpPr>
          <p:cNvPr id="3" name="Content Placeholder 2"/>
          <p:cNvSpPr>
            <a:spLocks noGrp="1"/>
          </p:cNvSpPr>
          <p:nvPr>
            <p:ph sz="half" idx="1"/>
          </p:nvPr>
        </p:nvSpPr>
        <p:spPr/>
        <p:txBody>
          <a:bodyPr>
            <a:normAutofit/>
          </a:bodyPr>
          <a:lstStyle/>
          <a:p>
            <a:r>
              <a:rPr lang="en-GB" dirty="0">
                <a:latin typeface="+mj-lt"/>
              </a:rPr>
              <a:t>Diagnostic paracentesis is </a:t>
            </a:r>
            <a:r>
              <a:rPr lang="en-US" dirty="0">
                <a:latin typeface="+mj-lt"/>
              </a:rPr>
              <a:t>indicated in:*</a:t>
            </a:r>
          </a:p>
          <a:p>
            <a:pPr lvl="1"/>
            <a:r>
              <a:rPr lang="en-US" dirty="0">
                <a:latin typeface="+mj-lt"/>
              </a:rPr>
              <a:t>All patients with new-onset grade 2 or 3 ascites</a:t>
            </a:r>
          </a:p>
          <a:p>
            <a:pPr lvl="1"/>
            <a:r>
              <a:rPr lang="en-US" sz="1600" dirty="0">
                <a:latin typeface="+mj-lt"/>
              </a:rPr>
              <a:t>P</a:t>
            </a:r>
            <a:r>
              <a:rPr lang="en-US" dirty="0">
                <a:latin typeface="+mj-lt"/>
              </a:rPr>
              <a:t>atients hospitalized for worsening ascites or any complication of cirrhosis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3382794036"/>
              </p:ext>
            </p:extLst>
          </p:nvPr>
        </p:nvGraphicFramePr>
        <p:xfrm>
          <a:off x="423848" y="2725558"/>
          <a:ext cx="11342400" cy="273298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237975">
                  <a:extLst>
                    <a:ext uri="{9D8B030D-6E8A-4147-A177-3AD203B41FA5}">
                      <a16:colId xmlns:a16="http://schemas.microsoft.com/office/drawing/2014/main" val="20002"/>
                    </a:ext>
                  </a:extLst>
                </a:gridCol>
                <a:gridCol w="1237975">
                  <a:extLst>
                    <a:ext uri="{9D8B030D-6E8A-4147-A177-3AD203B41FA5}">
                      <a16:colId xmlns:a16="http://schemas.microsoft.com/office/drawing/2014/main" val="20003"/>
                    </a:ext>
                  </a:extLst>
                </a:gridCol>
              </a:tblGrid>
              <a:tr h="249842">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99620">
                <a:tc>
                  <a:txBody>
                    <a:bodyPr/>
                    <a:lstStyle/>
                    <a:p>
                      <a:r>
                        <a:rPr lang="en-GB" sz="1600" b="1" i="0" u="none" strike="noStrike" kern="1200" baseline="0" dirty="0">
                          <a:solidFill>
                            <a:schemeClr val="tx2"/>
                          </a:solidFill>
                          <a:latin typeface="+mn-lt"/>
                          <a:ea typeface="+mn-ea"/>
                          <a:cs typeface="+mn-cs"/>
                        </a:rPr>
                        <a:t>Neutrophil count </a:t>
                      </a:r>
                      <a:r>
                        <a:rPr lang="en-GB" sz="1600" b="0" i="0" u="none" strike="noStrike" kern="1200" baseline="0" dirty="0">
                          <a:solidFill>
                            <a:schemeClr val="tx1"/>
                          </a:solidFill>
                          <a:latin typeface="+mn-lt"/>
                          <a:ea typeface="+mn-ea"/>
                          <a:cs typeface="+mn-cs"/>
                        </a:rPr>
                        <a:t>and culture of ascitic fluid culture</a:t>
                      </a:r>
                      <a:r>
                        <a:rPr lang="ca-ES" sz="1600" baseline="30000" dirty="0">
                          <a:solidFill>
                            <a:srgbClr val="000000"/>
                          </a:solidFill>
                          <a:latin typeface="Arial" panose="020B0604020202020204" pitchFamily="34" charset="0"/>
                          <a:cs typeface="Arial" panose="020B0604020202020204" pitchFamily="34" charset="0"/>
                        </a:rPr>
                        <a:t>†</a:t>
                      </a:r>
                      <a:r>
                        <a:rPr lang="en-GB" sz="1600" b="0" i="0" u="none" strike="noStrike" kern="1200" baseline="0" dirty="0">
                          <a:solidFill>
                            <a:schemeClr val="tx1"/>
                          </a:solidFill>
                          <a:latin typeface="+mn-lt"/>
                          <a:ea typeface="+mn-ea"/>
                          <a:cs typeface="+mn-cs"/>
                        </a:rPr>
                        <a:t> should be performed to exclude </a:t>
                      </a:r>
                      <a:r>
                        <a:rPr lang="en-GB" sz="1600" b="1" i="0" u="none" strike="noStrike" kern="1200" baseline="0" dirty="0">
                          <a:solidFill>
                            <a:schemeClr val="tx2"/>
                          </a:solidFill>
                          <a:latin typeface="+mn-lt"/>
                          <a:ea typeface="+mn-ea"/>
                          <a:cs typeface="+mn-cs"/>
                        </a:rPr>
                        <a:t>bacterial peritonitis</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Neutrophil count &gt;250 cells/µl denotes SBP </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37108419"/>
                  </a:ext>
                </a:extLst>
              </a:tr>
              <a:tr h="424731">
                <a:tc>
                  <a:txBody>
                    <a:bodyPr/>
                    <a:lstStyle/>
                    <a:p>
                      <a:r>
                        <a:rPr lang="en-GB" sz="1600" b="1" i="0" u="none" strike="noStrike" kern="1200" baseline="0" dirty="0">
                          <a:solidFill>
                            <a:schemeClr val="tx2"/>
                          </a:solidFill>
                          <a:latin typeface="+mn-lt"/>
                          <a:ea typeface="+mn-ea"/>
                          <a:cs typeface="+mn-cs"/>
                        </a:rPr>
                        <a:t>Ascitic total protein </a:t>
                      </a:r>
                      <a:r>
                        <a:rPr lang="en-GB" sz="1600" b="0" i="0" u="none" strike="noStrike" kern="1200" baseline="0" dirty="0">
                          <a:solidFill>
                            <a:schemeClr val="tx1"/>
                          </a:solidFill>
                          <a:latin typeface="+mn-lt"/>
                          <a:ea typeface="+mn-ea"/>
                          <a:cs typeface="+mn-cs"/>
                        </a:rPr>
                        <a:t>concentration should be performed to identify patients at higher risk of developing SBP</a:t>
                      </a:r>
                      <a:r>
                        <a:rPr lang="en-GB" sz="1600" baseline="30000" dirty="0"/>
                        <a:t>‡</a:t>
                      </a:r>
                      <a:endParaRPr lang="en-GB" sz="1600" b="0" i="0" u="none" strike="noStrike" kern="1200" baseline="0" dirty="0">
                        <a:solidFill>
                          <a:schemeClr val="tx1"/>
                        </a:solidFill>
                        <a:latin typeface="+mn-lt"/>
                        <a:ea typeface="+mn-ea"/>
                        <a:cs typeface="+mn-cs"/>
                      </a:endParaRP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464637981"/>
                  </a:ext>
                </a:extLst>
              </a:tr>
              <a:tr h="599620">
                <a:tc>
                  <a:txBody>
                    <a:bodyPr/>
                    <a:lstStyle/>
                    <a:p>
                      <a:r>
                        <a:rPr lang="en-GB" sz="1600" b="0" i="0" u="none" strike="noStrike" kern="1200" baseline="0" dirty="0">
                          <a:solidFill>
                            <a:schemeClr val="tx1"/>
                          </a:solidFill>
                          <a:latin typeface="+mn-lt"/>
                          <a:ea typeface="+mn-ea"/>
                          <a:cs typeface="+mn-cs"/>
                        </a:rPr>
                        <a:t>The SAAG should be calculated when the cause of ascites is not immediately evident, and/or when conditions other than cirrhosis are suspected</a:t>
                      </a:r>
                      <a:r>
                        <a:rPr lang="en-GB" sz="1600" baseline="30000" dirty="0"/>
                        <a:t>§</a:t>
                      </a:r>
                      <a:endParaRPr lang="en-GB" sz="1600" b="0" i="0" u="none" strike="noStrike" kern="1200" baseline="0" dirty="0">
                        <a:solidFill>
                          <a:schemeClr val="tx1"/>
                        </a:solidFill>
                        <a:latin typeface="+mn-lt"/>
                        <a:ea typeface="+mn-ea"/>
                        <a:cs typeface="+mn-cs"/>
                      </a:endParaRP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441510561"/>
                  </a:ext>
                </a:extLst>
              </a:tr>
              <a:tr h="396000">
                <a:tc>
                  <a:txBody>
                    <a:bodyPr/>
                    <a:lstStyle/>
                    <a:p>
                      <a:r>
                        <a:rPr lang="en-GB" sz="1600" b="0" i="0" u="none" strike="noStrike" kern="1200" baseline="0" dirty="0">
                          <a:solidFill>
                            <a:schemeClr val="tx1"/>
                          </a:solidFill>
                          <a:latin typeface="+mn-lt"/>
                          <a:ea typeface="+mn-ea"/>
                          <a:cs typeface="+mn-cs"/>
                        </a:rPr>
                        <a:t>Cytology should be performed to differentiate malignancy-related from non-malignant ascites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405230349"/>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30" y="2725558"/>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08F7A3C5-90A1-4E10-833E-976AF6E59E6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04859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Uncomplicated ascites: prognosis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Development of ascites in patients with cirrhosis is associated with a poor prognosis</a:t>
            </a:r>
          </a:p>
          <a:p>
            <a:pPr lvl="1"/>
            <a:r>
              <a:rPr lang="en-GB" dirty="0">
                <a:latin typeface="+mj-lt"/>
              </a:rPr>
              <a:t>1-year mortality: 40%</a:t>
            </a:r>
          </a:p>
          <a:p>
            <a:pPr lvl="1"/>
            <a:r>
              <a:rPr lang="en-GB" dirty="0">
                <a:latin typeface="+mj-lt"/>
              </a:rPr>
              <a:t>2-year mortality: 50%</a:t>
            </a:r>
          </a:p>
          <a:p>
            <a:r>
              <a:rPr lang="en-GB" dirty="0">
                <a:latin typeface="+mj-lt"/>
              </a:rPr>
              <a:t>Patients with ascites should be considered for referral for LT</a:t>
            </a: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r>
              <a:rPr lang="en-GB" dirty="0">
                <a:latin typeface="+mj-lt"/>
              </a:rPr>
              <a:t>Patients may not receive adequate priority in transplant lists</a:t>
            </a:r>
          </a:p>
          <a:p>
            <a:pPr lvl="1"/>
            <a:r>
              <a:rPr lang="en-GB" dirty="0">
                <a:latin typeface="+mj-lt"/>
              </a:rPr>
              <a:t>Most commonly used prognostic scores can underestimate mortality risk</a:t>
            </a:r>
          </a:p>
          <a:p>
            <a:r>
              <a:rPr lang="en-GB" dirty="0">
                <a:latin typeface="+mj-lt"/>
              </a:rPr>
              <a:t>Improved methods to assess prognosis in these patients are needed</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1956057265"/>
              </p:ext>
            </p:extLst>
          </p:nvPr>
        </p:nvGraphicFramePr>
        <p:xfrm>
          <a:off x="423847" y="3200368"/>
          <a:ext cx="11342399" cy="98328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237975">
                  <a:extLst>
                    <a:ext uri="{9D8B030D-6E8A-4147-A177-3AD203B41FA5}">
                      <a16:colId xmlns:a16="http://schemas.microsoft.com/office/drawing/2014/main" val="20002"/>
                    </a:ext>
                  </a:extLst>
                </a:gridCol>
                <a:gridCol w="1237975">
                  <a:extLst>
                    <a:ext uri="{9D8B030D-6E8A-4147-A177-3AD203B41FA5}">
                      <a16:colId xmlns:a16="http://schemas.microsoft.com/office/drawing/2014/main" val="20003"/>
                    </a:ext>
                  </a:extLst>
                </a:gridCol>
              </a:tblGrid>
              <a:tr h="249842">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48000">
                <a:tc>
                  <a:txBody>
                    <a:bodyPr/>
                    <a:lstStyle/>
                    <a:p>
                      <a:r>
                        <a:rPr lang="en-GB" sz="1600" b="0" i="0" u="none" strike="noStrike" kern="1200" baseline="0" dirty="0">
                          <a:solidFill>
                            <a:schemeClr val="tx1"/>
                          </a:solidFill>
                          <a:latin typeface="+mn-lt"/>
                          <a:ea typeface="+mn-ea"/>
                          <a:cs typeface="+mn-cs"/>
                        </a:rPr>
                        <a:t>Since the development of grade 2 or 3 ascites in patients with cirrhosis is associated with reduced survival, LT should be considered as a potential treatment option</a:t>
                      </a: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82662" y="3220032"/>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3CA8D87F-4E78-4F4B-A663-E963C53EA40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4316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Uncomplicated ascites: management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b="1" dirty="0">
                <a:solidFill>
                  <a:srgbClr val="004B87"/>
                </a:solidFill>
                <a:latin typeface="+mj-lt"/>
              </a:rPr>
              <a:t>Grade 1</a:t>
            </a:r>
            <a:r>
              <a:rPr lang="en-GB" dirty="0">
                <a:latin typeface="+mj-lt"/>
              </a:rPr>
              <a:t> or mild ascites</a:t>
            </a:r>
          </a:p>
          <a:p>
            <a:pPr lvl="1"/>
            <a:r>
              <a:rPr lang="en-GB" dirty="0">
                <a:latin typeface="+mj-lt"/>
              </a:rPr>
              <a:t>No data on evolution and not known if treatment modifies natural history</a:t>
            </a:r>
          </a:p>
          <a:p>
            <a:r>
              <a:rPr lang="en-GB" b="1" dirty="0">
                <a:solidFill>
                  <a:srgbClr val="004B87"/>
                </a:solidFill>
                <a:latin typeface="+mj-lt"/>
              </a:rPr>
              <a:t>Grade 2</a:t>
            </a:r>
            <a:r>
              <a:rPr lang="en-GB" dirty="0">
                <a:latin typeface="+mj-lt"/>
              </a:rPr>
              <a:t> or moderate ascites</a:t>
            </a:r>
            <a:endParaRPr lang="en-GB" b="1" dirty="0">
              <a:solidFill>
                <a:srgbClr val="004B87"/>
              </a:solidFill>
              <a:latin typeface="+mj-lt"/>
            </a:endParaRPr>
          </a:p>
          <a:p>
            <a:pPr lvl="1"/>
            <a:r>
              <a:rPr lang="en-GB" dirty="0">
                <a:latin typeface="+mj-lt"/>
              </a:rPr>
              <a:t>Hospitalization not required</a:t>
            </a:r>
          </a:p>
          <a:p>
            <a:pPr lvl="1"/>
            <a:r>
              <a:rPr lang="en-GB" dirty="0">
                <a:latin typeface="+mj-lt"/>
              </a:rPr>
              <a:t>Correct sodium imbalance:</a:t>
            </a:r>
          </a:p>
          <a:p>
            <a:pPr lvl="2"/>
            <a:r>
              <a:rPr lang="en-GB" dirty="0">
                <a:latin typeface="+mj-lt"/>
              </a:rPr>
              <a:t>Dietary restriction and increased renal excretion with diuretics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569252522"/>
              </p:ext>
            </p:extLst>
          </p:nvPr>
        </p:nvGraphicFramePr>
        <p:xfrm>
          <a:off x="423847" y="3597475"/>
          <a:ext cx="11342399" cy="216408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237975">
                  <a:extLst>
                    <a:ext uri="{9D8B030D-6E8A-4147-A177-3AD203B41FA5}">
                      <a16:colId xmlns:a16="http://schemas.microsoft.com/office/drawing/2014/main" val="20002"/>
                    </a:ext>
                  </a:extLst>
                </a:gridCol>
                <a:gridCol w="1237975">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600" b="1" i="0" u="none" strike="noStrike" kern="1200" baseline="0" dirty="0">
                          <a:solidFill>
                            <a:schemeClr val="tx2"/>
                          </a:solidFill>
                          <a:latin typeface="+mn-lt"/>
                          <a:ea typeface="+mn-ea"/>
                          <a:cs typeface="+mn-cs"/>
                        </a:rPr>
                        <a:t>Moderate restriction of sodium intake </a:t>
                      </a:r>
                      <a:r>
                        <a:rPr lang="en-GB" sz="1600" b="0" i="0" u="none" strike="noStrike" kern="1200" baseline="0" dirty="0">
                          <a:solidFill>
                            <a:schemeClr val="tx1"/>
                          </a:solidFill>
                          <a:latin typeface="+mn-lt"/>
                          <a:ea typeface="+mn-ea"/>
                          <a:cs typeface="+mn-cs"/>
                        </a:rPr>
                        <a:t>(80–120 mmol/day, corresponding to 4.6–6.9 g of salt) is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05067">
                <a:tc>
                  <a:txBody>
                    <a:bodyPr/>
                    <a:lstStyle/>
                    <a:p>
                      <a:r>
                        <a:rPr lang="en-GB" sz="1600" b="0" i="0" u="none" strike="noStrike" kern="1200" baseline="0" dirty="0">
                          <a:solidFill>
                            <a:schemeClr val="tx1"/>
                          </a:solidFill>
                          <a:latin typeface="+mn-lt"/>
                          <a:ea typeface="+mn-ea"/>
                          <a:cs typeface="+mn-cs"/>
                        </a:rPr>
                        <a:t>Generally equivalent to a no added salt diet with avoidance of pre-prepared meals. Adequate nutritional education of patients on how to manage dietary sodium is also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305067">
                <a:tc>
                  <a:txBody>
                    <a:bodyPr/>
                    <a:lstStyle/>
                    <a:p>
                      <a:r>
                        <a:rPr lang="en-GB" sz="1600" b="0" i="0" u="none" strike="noStrike" kern="1200" baseline="0" dirty="0">
                          <a:solidFill>
                            <a:schemeClr val="tx1"/>
                          </a:solidFill>
                          <a:latin typeface="+mn-lt"/>
                          <a:ea typeface="+mn-ea"/>
                          <a:cs typeface="+mn-cs"/>
                        </a:rPr>
                        <a:t>Very low sodium diets (&lt;40 mmol/day) should be avoided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305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Prolonged bed rest cannot be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0" i="0" u="none" strike="noStrike" kern="1200" baseline="0" dirty="0">
                          <a:solidFill>
                            <a:schemeClr val="tx1"/>
                          </a:solidFill>
                          <a:latin typeface="+mn-lt"/>
                          <a:ea typeface="+mn-ea"/>
                          <a:cs typeface="+mn-cs"/>
                        </a:rPr>
                        <a:t>III</a:t>
                      </a: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28" y="3603057"/>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3199525E-CD5B-4E9B-A9AA-3571252E76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54763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recommended diuretics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br>
              <a:rPr lang="en-GB" dirty="0"/>
            </a:br>
            <a:r>
              <a:rPr lang="en-GB" dirty="0"/>
              <a:t>*Spironolactone, canrenone or K-canrenoate; </a:t>
            </a:r>
            <a:r>
              <a:rPr lang="ca-ES" baseline="30000" dirty="0"/>
              <a:t>†</a:t>
            </a:r>
            <a:r>
              <a:rPr lang="en-GB" dirty="0"/>
              <a:t>Body weight reduction &lt;2 kg/week</a:t>
            </a:r>
          </a:p>
          <a:p>
            <a:r>
              <a:rPr lang="en-US" dirty="0"/>
              <a:t>EASL CPG decompensated cirrhosis. J Hepatol 2018;doi: 10.1016/j.jhep.2018.03.024</a:t>
            </a:r>
          </a:p>
        </p:txBody>
      </p:sp>
      <p:sp>
        <p:nvSpPr>
          <p:cNvPr id="3" name="Content Placeholder 2"/>
          <p:cNvSpPr>
            <a:spLocks noGrp="1"/>
          </p:cNvSpPr>
          <p:nvPr>
            <p:ph sz="half" idx="1"/>
          </p:nvPr>
        </p:nvSpPr>
        <p:spPr/>
        <p:txBody>
          <a:bodyPr/>
          <a:lstStyle/>
          <a:p>
            <a:r>
              <a:rPr lang="en-GB" dirty="0"/>
              <a:t>Mainstay of medical treatment are anti-mineralocorticoid drugs*</a:t>
            </a:r>
          </a:p>
          <a:p>
            <a:r>
              <a:rPr lang="en-GB" dirty="0"/>
              <a:t>Loop diuretics may be added in patients with long-standing ascites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1559010611"/>
              </p:ext>
            </p:extLst>
          </p:nvPr>
        </p:nvGraphicFramePr>
        <p:xfrm>
          <a:off x="423848" y="2531366"/>
          <a:ext cx="11342399" cy="3139440"/>
        </p:xfrm>
        <a:graphic>
          <a:graphicData uri="http://schemas.openxmlformats.org/drawingml/2006/table">
            <a:tbl>
              <a:tblPr firstRow="1" bandRow="1"/>
              <a:tblGrid>
                <a:gridCol w="8866451">
                  <a:extLst>
                    <a:ext uri="{9D8B030D-6E8A-4147-A177-3AD203B41FA5}">
                      <a16:colId xmlns:a16="http://schemas.microsoft.com/office/drawing/2014/main" val="20001"/>
                    </a:ext>
                  </a:extLst>
                </a:gridCol>
                <a:gridCol w="1237974">
                  <a:extLst>
                    <a:ext uri="{9D8B030D-6E8A-4147-A177-3AD203B41FA5}">
                      <a16:colId xmlns:a16="http://schemas.microsoft.com/office/drawing/2014/main" val="20002"/>
                    </a:ext>
                  </a:extLst>
                </a:gridCol>
                <a:gridCol w="1237974">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600" b="1" i="0" u="none" strike="noStrike" kern="1200" baseline="0" dirty="0">
                          <a:solidFill>
                            <a:schemeClr val="tx2"/>
                          </a:solidFill>
                          <a:latin typeface="+mn-lt"/>
                          <a:ea typeface="+mn-ea"/>
                          <a:cs typeface="+mn-cs"/>
                        </a:rPr>
                        <a:t>First episode of grade 2 ascites </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Anti-mineralocorticoid drug alone (from 100 mg/day with 100 mg stepwise increased every </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72 hours to a maximum of 400 mg/day if no response to lower doses)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In </a:t>
                      </a:r>
                      <a:r>
                        <a:rPr lang="en-GB" sz="1600" b="1" i="0" u="none" strike="noStrike" kern="1200" baseline="0" dirty="0">
                          <a:solidFill>
                            <a:schemeClr val="tx2"/>
                          </a:solidFill>
                          <a:latin typeface="+mn-lt"/>
                          <a:ea typeface="+mn-ea"/>
                          <a:cs typeface="+mn-cs"/>
                        </a:rPr>
                        <a:t>patients who do not respond to anti-mineralocorticoids</a:t>
                      </a:r>
                      <a:r>
                        <a:rPr lang="ca-ES" sz="1600" b="1" baseline="30000" dirty="0">
                          <a:solidFill>
                            <a:schemeClr val="tx2"/>
                          </a:solidFill>
                          <a:latin typeface="Arial" panose="020B0604020202020204" pitchFamily="34" charset="0"/>
                          <a:cs typeface="Arial" panose="020B0604020202020204" pitchFamily="34" charset="0"/>
                        </a:rPr>
                        <a:t>†</a:t>
                      </a:r>
                      <a:r>
                        <a:rPr lang="ca-ES" sz="1600" baseline="30000" dirty="0">
                          <a:solidFill>
                            <a:srgbClr val="000000"/>
                          </a:solidFill>
                          <a:latin typeface="Arial" panose="020B0604020202020204" pitchFamily="34" charset="0"/>
                          <a:cs typeface="Arial" panose="020B0604020202020204" pitchFamily="34" charset="0"/>
                        </a:rPr>
                        <a:t> </a:t>
                      </a:r>
                      <a:r>
                        <a:rPr lang="en-GB" sz="1600" b="0" i="0" u="none" strike="noStrike" kern="1200" baseline="0" dirty="0">
                          <a:solidFill>
                            <a:schemeClr val="tx1"/>
                          </a:solidFill>
                          <a:latin typeface="+mn-lt"/>
                          <a:ea typeface="+mn-ea"/>
                          <a:cs typeface="+mn-cs"/>
                        </a:rPr>
                        <a:t>or who develop hyperkalaemia, furosemide should be added (from 40 mg/day with 40 mg stepwise increases to a maximum of 160 mg/day)</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61221427"/>
                  </a:ext>
                </a:extLst>
              </a:tr>
              <a:tr h="0">
                <a:tc>
                  <a:txBody>
                    <a:bodyPr/>
                    <a:lstStyle/>
                    <a:p>
                      <a:r>
                        <a:rPr lang="en-GB" sz="1600" b="1" i="0" u="none" strike="noStrike" kern="1200" baseline="0" dirty="0">
                          <a:solidFill>
                            <a:schemeClr val="tx2"/>
                          </a:solidFill>
                          <a:latin typeface="+mn-lt"/>
                          <a:ea typeface="+mn-ea"/>
                          <a:cs typeface="+mn-cs"/>
                        </a:rPr>
                        <a:t>Long-standing or recurrent ascites </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Combination of an anti-mineralocorticoid drug and furosemide (dose increased sequentially according to response)</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0">
                <a:tc>
                  <a:txBody>
                    <a:bodyPr/>
                    <a:lstStyle/>
                    <a:p>
                      <a:r>
                        <a:rPr lang="en-GB" sz="1600" b="0" i="0" u="none" strike="noStrike" kern="1200" baseline="0" dirty="0">
                          <a:solidFill>
                            <a:schemeClr val="tx1"/>
                          </a:solidFill>
                          <a:latin typeface="+mn-lt"/>
                          <a:ea typeface="+mn-ea"/>
                          <a:cs typeface="+mn-cs"/>
                        </a:rPr>
                        <a:t>Torasemide can be given in patients exhibiting a weak response to furosemide</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50799657"/>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29" y="2541199"/>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18CBD64E-CA03-46F2-879A-3CC8730CECA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93688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considerations prior to initiating diuretics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dirty="0"/>
              <a:t>Patients with cirrhosis and ascites are highly susceptible to rapid reductions in extracellular </a:t>
            </a:r>
            <a:br>
              <a:rPr lang="en-GB" dirty="0"/>
            </a:br>
            <a:r>
              <a:rPr lang="en-GB" dirty="0"/>
              <a:t>fluid volume</a:t>
            </a:r>
          </a:p>
          <a:p>
            <a:pPr lvl="1"/>
            <a:r>
              <a:rPr lang="en-GB" dirty="0"/>
              <a:t>Can lead to renal failure and hepatic encephalopathy</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942777513"/>
              </p:ext>
            </p:extLst>
          </p:nvPr>
        </p:nvGraphicFramePr>
        <p:xfrm>
          <a:off x="423848" y="2838272"/>
          <a:ext cx="11342400" cy="198120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237975">
                  <a:extLst>
                    <a:ext uri="{9D8B030D-6E8A-4147-A177-3AD203B41FA5}">
                      <a16:colId xmlns:a16="http://schemas.microsoft.com/office/drawing/2014/main" val="20002"/>
                    </a:ext>
                  </a:extLst>
                </a:gridCol>
                <a:gridCol w="1237975">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600" b="0" i="0" u="none" strike="noStrike" kern="1200" baseline="0" dirty="0">
                          <a:solidFill>
                            <a:schemeClr val="tx1"/>
                          </a:solidFill>
                          <a:latin typeface="+mn-lt"/>
                          <a:ea typeface="+mn-ea"/>
                          <a:cs typeface="+mn-cs"/>
                        </a:rPr>
                        <a:t>GI haemorrhage, renal impairment, hepatic encephalopathy, hyponatraemia, or alterations in serum potassium concentration, should be corrected before starting diuretic therapy</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In these patients, cautious initiation of diuretic therapy and </a:t>
                      </a:r>
                      <a:r>
                        <a:rPr lang="en-GB" sz="1600" b="1" i="0" u="none" strike="noStrike" kern="1200" baseline="0" dirty="0">
                          <a:solidFill>
                            <a:schemeClr val="tx2"/>
                          </a:solidFill>
                          <a:latin typeface="+mn-lt"/>
                          <a:ea typeface="+mn-ea"/>
                          <a:cs typeface="+mn-cs"/>
                        </a:rPr>
                        <a:t>frequent </a:t>
                      </a:r>
                      <a:r>
                        <a:rPr lang="en-GB" sz="1600" b="0" i="0" u="none" strike="noStrike" kern="1200" baseline="0" dirty="0">
                          <a:solidFill>
                            <a:schemeClr val="tx1"/>
                          </a:solidFill>
                          <a:latin typeface="+mn-lt"/>
                          <a:ea typeface="+mn-ea"/>
                          <a:cs typeface="+mn-cs"/>
                        </a:rPr>
                        <a:t>clinical and biochemical </a:t>
                      </a:r>
                      <a:r>
                        <a:rPr lang="en-GB" sz="1600" b="1" i="0" u="none" strike="noStrike" kern="1200" baseline="0" dirty="0">
                          <a:solidFill>
                            <a:schemeClr val="tx2"/>
                          </a:solidFill>
                          <a:latin typeface="+mn-lt"/>
                          <a:ea typeface="+mn-ea"/>
                          <a:cs typeface="+mn-cs"/>
                        </a:rPr>
                        <a:t>assessments </a:t>
                      </a:r>
                      <a:r>
                        <a:rPr lang="en-GB" sz="1600" b="0" i="0" u="none" strike="noStrike" kern="1200" baseline="0" dirty="0">
                          <a:solidFill>
                            <a:schemeClr val="tx1"/>
                          </a:solidFill>
                          <a:latin typeface="+mn-lt"/>
                          <a:ea typeface="+mn-ea"/>
                          <a:cs typeface="+mn-cs"/>
                        </a:rPr>
                        <a:t>should be performed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493993904"/>
                  </a:ext>
                </a:extLst>
              </a:tr>
              <a:tr h="0">
                <a:tc>
                  <a:txBody>
                    <a:bodyPr/>
                    <a:lstStyle/>
                    <a:p>
                      <a:r>
                        <a:rPr lang="en-GB" sz="1600" b="1" i="0" u="none" strike="noStrike" kern="1200" baseline="0" dirty="0">
                          <a:solidFill>
                            <a:schemeClr val="tx2"/>
                          </a:solidFill>
                          <a:latin typeface="+mn-lt"/>
                          <a:ea typeface="+mn-ea"/>
                          <a:cs typeface="+mn-cs"/>
                        </a:rPr>
                        <a:t>Diuretic therapy </a:t>
                      </a:r>
                      <a:r>
                        <a:rPr lang="en-GB" sz="1600" b="0" i="0" u="none" strike="noStrike" kern="1200" baseline="0" dirty="0">
                          <a:solidFill>
                            <a:schemeClr val="tx1"/>
                          </a:solidFill>
                          <a:latin typeface="+mn-lt"/>
                          <a:ea typeface="+mn-ea"/>
                          <a:cs typeface="+mn-cs"/>
                        </a:rPr>
                        <a:t>is generally </a:t>
                      </a:r>
                      <a:r>
                        <a:rPr lang="en-GB" sz="1600" b="1" i="0" u="none" strike="noStrike" kern="1200" baseline="0" dirty="0">
                          <a:solidFill>
                            <a:schemeClr val="tx2"/>
                          </a:solidFill>
                          <a:latin typeface="+mn-lt"/>
                          <a:ea typeface="+mn-ea"/>
                          <a:cs typeface="+mn-cs"/>
                        </a:rPr>
                        <a:t>not recommended </a:t>
                      </a:r>
                      <a:r>
                        <a:rPr lang="en-GB" sz="1600" b="0" i="0" u="none" strike="noStrike" kern="1200" baseline="0" dirty="0">
                          <a:solidFill>
                            <a:schemeClr val="tx1"/>
                          </a:solidFill>
                          <a:latin typeface="+mn-lt"/>
                          <a:ea typeface="+mn-ea"/>
                          <a:cs typeface="+mn-cs"/>
                        </a:rPr>
                        <a:t>in patients with </a:t>
                      </a:r>
                      <a:r>
                        <a:rPr lang="en-GB" sz="1600" b="1" i="0" u="none" strike="noStrike" kern="1200" baseline="0" dirty="0">
                          <a:solidFill>
                            <a:schemeClr val="tx2"/>
                          </a:solidFill>
                          <a:latin typeface="+mn-lt"/>
                          <a:ea typeface="+mn-ea"/>
                          <a:cs typeface="+mn-cs"/>
                        </a:rPr>
                        <a:t>persistent overt hepatic encephalopathy</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050150699"/>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82662" y="2857937"/>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804E14B8-FB74-4271-A391-7E453CB3806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6400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monitoring of patients receiving diuretics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a:t>
            </a:r>
            <a:r>
              <a:rPr lang="en-GB" dirty="0"/>
              <a:t>Serum sodium &lt;125 mmol/L; </a:t>
            </a:r>
            <a:r>
              <a:rPr lang="ca-ES" baseline="30000" dirty="0"/>
              <a:t>†</a:t>
            </a:r>
            <a:r>
              <a:rPr lang="en-GB" dirty="0"/>
              <a:t>10 mg/day, with a weekly increase of 10 mg/day up to 30 mg/day </a:t>
            </a:r>
            <a:endParaRPr lang="en-US" dirty="0"/>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dirty="0"/>
              <a:t>Loop diuretics can lead to potassium and magnesium depletion and hyponatraemia</a:t>
            </a:r>
          </a:p>
          <a:p>
            <a:r>
              <a:rPr lang="en-GB" dirty="0"/>
              <a:t>Muscle cramps can impair quality of life in patients receiving diuretics</a:t>
            </a:r>
          </a:p>
          <a:p>
            <a:endParaRPr lang="en-GB" dirty="0"/>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846585608"/>
              </p:ext>
            </p:extLst>
          </p:nvPr>
        </p:nvGraphicFramePr>
        <p:xfrm>
          <a:off x="423848" y="2280892"/>
          <a:ext cx="11342400" cy="356616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237975">
                  <a:extLst>
                    <a:ext uri="{9D8B030D-6E8A-4147-A177-3AD203B41FA5}">
                      <a16:colId xmlns:a16="http://schemas.microsoft.com/office/drawing/2014/main" val="20002"/>
                    </a:ext>
                  </a:extLst>
                </a:gridCol>
                <a:gridCol w="1237975">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j-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600" b="1" i="0" u="none" strike="noStrike" kern="1200" baseline="0" dirty="0">
                          <a:solidFill>
                            <a:schemeClr val="tx2"/>
                          </a:solidFill>
                          <a:latin typeface="+mj-lt"/>
                          <a:ea typeface="+mn-ea"/>
                          <a:cs typeface="+mn-cs"/>
                        </a:rPr>
                        <a:t>Frequent</a:t>
                      </a:r>
                      <a:r>
                        <a:rPr lang="en-GB" sz="1600" b="0" i="0" u="none" strike="noStrike" kern="1200" baseline="0" dirty="0">
                          <a:solidFill>
                            <a:schemeClr val="tx1"/>
                          </a:solidFill>
                          <a:latin typeface="+mj-lt"/>
                          <a:ea typeface="+mn-ea"/>
                          <a:cs typeface="+mn-cs"/>
                        </a:rPr>
                        <a:t> clinical and biochemical </a:t>
                      </a:r>
                      <a:r>
                        <a:rPr lang="en-GB" sz="1600" b="1" i="0" u="none" strike="noStrike" kern="1200" baseline="0" dirty="0">
                          <a:solidFill>
                            <a:schemeClr val="tx2"/>
                          </a:solidFill>
                          <a:latin typeface="+mj-lt"/>
                          <a:ea typeface="+mn-ea"/>
                          <a:cs typeface="+mn-cs"/>
                        </a:rPr>
                        <a:t>monitoring</a:t>
                      </a:r>
                      <a:r>
                        <a:rPr lang="en-GB" sz="1600" b="0" i="0" u="none" strike="noStrike" kern="1200" baseline="0" dirty="0">
                          <a:solidFill>
                            <a:schemeClr val="tx1"/>
                          </a:solidFill>
                          <a:latin typeface="+mj-lt"/>
                          <a:ea typeface="+mn-ea"/>
                          <a:cs typeface="+mn-cs"/>
                        </a:rPr>
                        <a:t> during the first weeks of treatment (particularly on ﬁrst presentation)</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mj-lt"/>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30302692"/>
                  </a:ext>
                </a:extLst>
              </a:tr>
              <a:tr h="0">
                <a:tc>
                  <a:txBody>
                    <a:bodyPr/>
                    <a:lstStyle/>
                    <a:p>
                      <a:r>
                        <a:rPr lang="en-GB" sz="1600" b="0" i="0" u="none" strike="noStrike" kern="1200" baseline="0" dirty="0">
                          <a:solidFill>
                            <a:schemeClr val="tx1"/>
                          </a:solidFill>
                          <a:latin typeface="+mj-lt"/>
                          <a:ea typeface="+mn-ea"/>
                          <a:cs typeface="+mn-cs"/>
                        </a:rPr>
                        <a:t>Recommended </a:t>
                      </a:r>
                      <a:r>
                        <a:rPr lang="en-GB" sz="1600" b="1" i="0" u="none" strike="noStrike" kern="1200" baseline="0" dirty="0">
                          <a:solidFill>
                            <a:schemeClr val="tx2"/>
                          </a:solidFill>
                          <a:latin typeface="+mj-lt"/>
                          <a:ea typeface="+mn-ea"/>
                          <a:cs typeface="+mn-cs"/>
                        </a:rPr>
                        <a:t>maximum</a:t>
                      </a:r>
                      <a:r>
                        <a:rPr lang="en-GB" sz="1600" b="0" i="0" u="none" strike="noStrike" kern="1200" baseline="0" dirty="0">
                          <a:solidFill>
                            <a:schemeClr val="tx1"/>
                          </a:solidFill>
                          <a:latin typeface="+mj-lt"/>
                          <a:ea typeface="+mn-ea"/>
                          <a:cs typeface="+mn-cs"/>
                        </a:rPr>
                        <a:t> </a:t>
                      </a:r>
                      <a:r>
                        <a:rPr lang="en-GB" sz="1600" b="1" i="0" u="none" strike="noStrike" kern="1200" baseline="0" dirty="0">
                          <a:solidFill>
                            <a:schemeClr val="tx2"/>
                          </a:solidFill>
                          <a:latin typeface="+mj-lt"/>
                          <a:ea typeface="+mn-ea"/>
                          <a:cs typeface="+mn-cs"/>
                        </a:rPr>
                        <a:t>weight loss</a:t>
                      </a:r>
                      <a:r>
                        <a:rPr lang="en-GB" sz="1600" b="0" i="0" u="none" strike="noStrike" kern="1200" baseline="0" dirty="0">
                          <a:solidFill>
                            <a:schemeClr val="tx1"/>
                          </a:solidFill>
                          <a:latin typeface="+mj-lt"/>
                          <a:ea typeface="+mn-ea"/>
                          <a:cs typeface="+mn-cs"/>
                        </a:rPr>
                        <a:t>: 0.5 kg/day in patients without oedema, 1 kg/day in patients with oedema</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mj-lt"/>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50799657"/>
                  </a:ext>
                </a:extLst>
              </a:tr>
              <a:tr h="0">
                <a:tc>
                  <a:txBody>
                    <a:bodyPr/>
                    <a:lstStyle/>
                    <a:p>
                      <a:r>
                        <a:rPr lang="en-GB" sz="1600" b="0" i="0" u="none" strike="noStrike" kern="1200" baseline="0" dirty="0">
                          <a:solidFill>
                            <a:schemeClr val="tx1"/>
                          </a:solidFill>
                          <a:latin typeface="+mj-lt"/>
                          <a:ea typeface="+mn-ea"/>
                          <a:cs typeface="+mn-cs"/>
                        </a:rPr>
                        <a:t>Once ascites have largely resolved, the dose of diuretics should be reduced to the lowest effective dose</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mj-lt"/>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5199913"/>
                  </a:ext>
                </a:extLst>
              </a:tr>
              <a:tr h="0">
                <a:tc>
                  <a:txBody>
                    <a:bodyPr/>
                    <a:lstStyle/>
                    <a:p>
                      <a:pPr marL="0" indent="0">
                        <a:buFont typeface="Arial" panose="020B0604020202020204" pitchFamily="34" charset="0"/>
                        <a:buNone/>
                      </a:pPr>
                      <a:r>
                        <a:rPr lang="en-GB" sz="1600" b="0" i="0" u="none" strike="noStrike" kern="1200" baseline="0" dirty="0">
                          <a:solidFill>
                            <a:schemeClr val="tx1"/>
                          </a:solidFill>
                          <a:latin typeface="+mj-lt"/>
                          <a:ea typeface="+mn-ea"/>
                          <a:cs typeface="+mn-cs"/>
                        </a:rPr>
                        <a:t>Discontinue diuretics in case of severe hyponatraemia,* AKI, worsening hepatic encephalopathy, or incapacitating muscle cramps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mj-lt"/>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807039972"/>
                  </a:ext>
                </a:extLst>
              </a:tr>
              <a:tr h="0">
                <a:tc>
                  <a:txBody>
                    <a:bodyPr/>
                    <a:lstStyle/>
                    <a:p>
                      <a:r>
                        <a:rPr lang="en-GB" sz="1600" b="0" i="0" u="none" strike="noStrike" kern="1200" baseline="0" dirty="0">
                          <a:solidFill>
                            <a:schemeClr val="tx1"/>
                          </a:solidFill>
                          <a:latin typeface="+mj-lt"/>
                          <a:ea typeface="+mn-ea"/>
                          <a:cs typeface="+mn-cs"/>
                        </a:rPr>
                        <a:t>Discontinue </a:t>
                      </a:r>
                      <a:r>
                        <a:rPr lang="en-GB" sz="1600" b="1" i="0" u="none" strike="noStrike" kern="1200" baseline="0" dirty="0">
                          <a:solidFill>
                            <a:schemeClr val="tx2"/>
                          </a:solidFill>
                          <a:latin typeface="+mj-lt"/>
                          <a:ea typeface="+mn-ea"/>
                          <a:cs typeface="+mn-cs"/>
                        </a:rPr>
                        <a:t>furosemide</a:t>
                      </a:r>
                      <a:r>
                        <a:rPr lang="en-GB" sz="1600" b="0" i="0" u="none" strike="noStrike" kern="1200" baseline="0" dirty="0">
                          <a:solidFill>
                            <a:schemeClr val="tx1"/>
                          </a:solidFill>
                          <a:latin typeface="+mj-lt"/>
                          <a:ea typeface="+mn-ea"/>
                          <a:cs typeface="+mn-cs"/>
                        </a:rPr>
                        <a:t> for severe </a:t>
                      </a:r>
                      <a:r>
                        <a:rPr lang="en-GB" sz="1600" b="1" i="0" u="none" strike="noStrike" kern="1200" baseline="0" dirty="0">
                          <a:solidFill>
                            <a:schemeClr val="tx2"/>
                          </a:solidFill>
                          <a:latin typeface="+mj-lt"/>
                          <a:ea typeface="+mn-ea"/>
                          <a:cs typeface="+mn-cs"/>
                        </a:rPr>
                        <a:t>hypokalaemia</a:t>
                      </a:r>
                      <a:r>
                        <a:rPr lang="en-GB" sz="1600" b="0" i="0" u="none" strike="noStrike" kern="1200" baseline="0" dirty="0">
                          <a:solidFill>
                            <a:schemeClr val="tx1"/>
                          </a:solidFill>
                          <a:latin typeface="+mj-lt"/>
                          <a:ea typeface="+mn-ea"/>
                          <a:cs typeface="+mn-cs"/>
                        </a:rPr>
                        <a:t> (&lt;3 mmol/L )</a:t>
                      </a:r>
                    </a:p>
                    <a:p>
                      <a:r>
                        <a:rPr lang="en-GB" sz="1600" b="0" i="0" u="none" strike="noStrike" kern="1200" baseline="0" dirty="0">
                          <a:solidFill>
                            <a:schemeClr val="tx1"/>
                          </a:solidFill>
                          <a:latin typeface="+mj-lt"/>
                          <a:ea typeface="+mn-ea"/>
                          <a:cs typeface="+mn-cs"/>
                        </a:rPr>
                        <a:t>Discontinue </a:t>
                      </a:r>
                      <a:r>
                        <a:rPr lang="en-GB" sz="1600" b="1" i="0" u="none" strike="noStrike" kern="1200" baseline="0" dirty="0">
                          <a:solidFill>
                            <a:schemeClr val="tx2"/>
                          </a:solidFill>
                          <a:latin typeface="+mj-lt"/>
                          <a:ea typeface="+mn-ea"/>
                          <a:cs typeface="+mn-cs"/>
                        </a:rPr>
                        <a:t>anti-mineralocorticoids</a:t>
                      </a:r>
                      <a:r>
                        <a:rPr lang="en-GB" sz="1600" b="0" i="0" u="none" strike="noStrike" kern="1200" baseline="0" dirty="0">
                          <a:solidFill>
                            <a:schemeClr val="tx1"/>
                          </a:solidFill>
                          <a:latin typeface="+mj-lt"/>
                          <a:ea typeface="+mn-ea"/>
                          <a:cs typeface="+mn-cs"/>
                        </a:rPr>
                        <a:t> for </a:t>
                      </a:r>
                      <a:r>
                        <a:rPr lang="en-GB" sz="1600" b="1" i="0" u="none" strike="noStrike" kern="1200" baseline="0" dirty="0">
                          <a:solidFill>
                            <a:schemeClr val="tx2"/>
                          </a:solidFill>
                          <a:latin typeface="+mj-lt"/>
                          <a:ea typeface="+mn-ea"/>
                          <a:cs typeface="+mn-cs"/>
                        </a:rPr>
                        <a:t>hyperkalaemia </a:t>
                      </a:r>
                      <a:r>
                        <a:rPr lang="en-GB" sz="1600" b="0" i="0" u="none" strike="noStrike" kern="1200" baseline="0" dirty="0">
                          <a:solidFill>
                            <a:schemeClr val="tx1"/>
                          </a:solidFill>
                          <a:latin typeface="+mj-lt"/>
                          <a:ea typeface="+mn-ea"/>
                          <a:cs typeface="+mn-cs"/>
                        </a:rPr>
                        <a:t> (&gt;6 mmol/L)</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mj-lt"/>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416891880"/>
                  </a:ext>
                </a:extLst>
              </a:tr>
              <a:tr h="0">
                <a:tc>
                  <a:txBody>
                    <a:bodyPr/>
                    <a:lstStyle/>
                    <a:p>
                      <a:r>
                        <a:rPr lang="en-GB" sz="1600" b="0" i="0" u="none" strike="noStrike" kern="1200" baseline="0" dirty="0">
                          <a:solidFill>
                            <a:schemeClr val="tx1"/>
                          </a:solidFill>
                          <a:latin typeface="+mj-lt"/>
                          <a:ea typeface="+mn-ea"/>
                          <a:cs typeface="+mn-cs"/>
                        </a:rPr>
                        <a:t>Albumin infusion or baclofen administration</a:t>
                      </a:r>
                      <a:r>
                        <a:rPr lang="ca-ES" sz="1600" baseline="30000" dirty="0">
                          <a:solidFill>
                            <a:srgbClr val="000000"/>
                          </a:solidFill>
                          <a:latin typeface="+mj-lt"/>
                          <a:cs typeface="Arial" panose="020B0604020202020204" pitchFamily="34" charset="0"/>
                        </a:rPr>
                        <a:t>†</a:t>
                      </a:r>
                      <a:r>
                        <a:rPr lang="en-GB" sz="1600" b="0" i="0" u="none" strike="noStrike" kern="1200" baseline="0" dirty="0">
                          <a:solidFill>
                            <a:schemeClr val="tx1"/>
                          </a:solidFill>
                          <a:latin typeface="+mj-lt"/>
                          <a:ea typeface="+mn-ea"/>
                          <a:cs typeface="+mn-cs"/>
                        </a:rPr>
                        <a:t> are recommended in patients with muscle cramps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mj-lt"/>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mj-lt"/>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06235466"/>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30" y="2280697"/>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BC8E9339-8CAC-4E4A-9829-4DE06EFA855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61994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Uncomplicated ascites: management of Grade 3 ascites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a:t>
            </a:r>
            <a:r>
              <a:rPr lang="en-GB" dirty="0"/>
              <a:t>Grade of evidence I, grade of recommendation 1</a:t>
            </a:r>
            <a:endParaRPr lang="en-US" dirty="0"/>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b="1" dirty="0">
                <a:solidFill>
                  <a:schemeClr val="tx2"/>
                </a:solidFill>
              </a:rPr>
              <a:t>Grade 3 </a:t>
            </a:r>
            <a:r>
              <a:rPr lang="en-GB" dirty="0"/>
              <a:t>or large ascites</a:t>
            </a:r>
          </a:p>
          <a:p>
            <a:pPr lvl="1"/>
            <a:r>
              <a:rPr lang="en-US" dirty="0"/>
              <a:t>LVP, under strict sterile conditions, is the treatment of choice</a:t>
            </a:r>
          </a:p>
          <a:p>
            <a:pPr lvl="2"/>
            <a:r>
              <a:rPr lang="en-US" dirty="0"/>
              <a:t>Ascites should be completely removed in a single session*</a:t>
            </a:r>
          </a:p>
          <a:p>
            <a:pPr lvl="1"/>
            <a:r>
              <a:rPr lang="en-US" dirty="0"/>
              <a:t>Contraindications to LVP include:</a:t>
            </a:r>
          </a:p>
          <a:p>
            <a:pPr lvl="2"/>
            <a:r>
              <a:rPr lang="en-US" dirty="0"/>
              <a:t>Uncooperative patient, abdominal skin infection at puncture sites, pregnancy, severe coagulopathy, severe bowel distention</a:t>
            </a:r>
          </a:p>
        </p:txBody>
      </p:sp>
      <p:graphicFrame>
        <p:nvGraphicFramePr>
          <p:cNvPr id="13" name="Table 12">
            <a:extLst>
              <a:ext uri="{FF2B5EF4-FFF2-40B4-BE49-F238E27FC236}">
                <a16:creationId xmlns:a16="http://schemas.microsoft.com/office/drawing/2014/main" id="{79809645-D624-4B6E-B4C7-12859A8B0CA9}"/>
              </a:ext>
            </a:extLst>
          </p:cNvPr>
          <p:cNvGraphicFramePr>
            <a:graphicFrameLocks noGrp="1"/>
          </p:cNvGraphicFramePr>
          <p:nvPr>
            <p:extLst>
              <p:ext uri="{D42A27DB-BD31-4B8C-83A1-F6EECF244321}">
                <p14:modId xmlns:p14="http://schemas.microsoft.com/office/powerpoint/2010/main" val="344037651"/>
              </p:ext>
            </p:extLst>
          </p:nvPr>
        </p:nvGraphicFramePr>
        <p:xfrm>
          <a:off x="423848" y="3317762"/>
          <a:ext cx="11352231" cy="2651760"/>
        </p:xfrm>
        <a:graphic>
          <a:graphicData uri="http://schemas.openxmlformats.org/drawingml/2006/table">
            <a:tbl>
              <a:tblPr firstRow="1" bandRow="1"/>
              <a:tblGrid>
                <a:gridCol w="8874135">
                  <a:extLst>
                    <a:ext uri="{9D8B030D-6E8A-4147-A177-3AD203B41FA5}">
                      <a16:colId xmlns:a16="http://schemas.microsoft.com/office/drawing/2014/main" val="20001"/>
                    </a:ext>
                  </a:extLst>
                </a:gridCol>
                <a:gridCol w="1129316">
                  <a:extLst>
                    <a:ext uri="{9D8B030D-6E8A-4147-A177-3AD203B41FA5}">
                      <a16:colId xmlns:a16="http://schemas.microsoft.com/office/drawing/2014/main" val="20002"/>
                    </a:ext>
                  </a:extLst>
                </a:gridCol>
                <a:gridCol w="1348780">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600" b="0" i="0" u="none" strike="noStrike" kern="1200" baseline="0" dirty="0">
                          <a:solidFill>
                            <a:schemeClr val="tx1"/>
                          </a:solidFill>
                          <a:latin typeface="+mn-lt"/>
                          <a:ea typeface="+mn-ea"/>
                          <a:cs typeface="+mn-cs"/>
                        </a:rPr>
                        <a:t>LVP should be </a:t>
                      </a:r>
                      <a:r>
                        <a:rPr lang="en-GB" sz="1600" b="1" i="0" u="none" strike="noStrike" kern="1200" baseline="0" dirty="0">
                          <a:solidFill>
                            <a:schemeClr val="tx2"/>
                          </a:solidFill>
                          <a:latin typeface="+mn-lt"/>
                          <a:ea typeface="+mn-ea"/>
                          <a:cs typeface="+mn-cs"/>
                        </a:rPr>
                        <a:t>followed with plasma volume expansion</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305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tx2"/>
                          </a:solidFill>
                          <a:latin typeface="+mn-lt"/>
                          <a:ea typeface="+mn-ea"/>
                          <a:cs typeface="+mn-cs"/>
                        </a:rPr>
                        <a:t>Plasma volume expansion </a:t>
                      </a:r>
                      <a:r>
                        <a:rPr lang="en-GB" sz="1600" b="0" i="0" u="none" strike="noStrike" kern="1200" baseline="0" dirty="0">
                          <a:solidFill>
                            <a:schemeClr val="tx1"/>
                          </a:solidFill>
                          <a:latin typeface="+mn-lt"/>
                          <a:ea typeface="+mn-ea"/>
                          <a:cs typeface="+mn-cs"/>
                        </a:rPr>
                        <a:t>should be performed by </a:t>
                      </a:r>
                      <a:r>
                        <a:rPr lang="en-GB" sz="1600" b="1" i="0" u="none" strike="noStrike" kern="1200" baseline="0" dirty="0">
                          <a:solidFill>
                            <a:schemeClr val="tx2"/>
                          </a:solidFill>
                          <a:latin typeface="+mn-lt"/>
                          <a:ea typeface="+mn-ea"/>
                          <a:cs typeface="+mn-cs"/>
                        </a:rPr>
                        <a:t>albumin infusion </a:t>
                      </a:r>
                      <a:r>
                        <a:rPr lang="en-GB" sz="1600" b="0" i="0" u="none" strike="noStrike" kern="1200" baseline="0" dirty="0">
                          <a:solidFill>
                            <a:schemeClr val="tx1"/>
                          </a:solidFill>
                          <a:latin typeface="+mn-lt"/>
                          <a:ea typeface="+mn-ea"/>
                          <a:cs typeface="+mn-cs"/>
                        </a:rPr>
                        <a:t>(8 g/L ascites)</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For &gt;5 L of ascites: more effective than other plasma expanders </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For &lt;5 L of ascites (low risk of PPCD): treat with albumin due to concerns about use of alternative plasma expanders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I </a:t>
                      </a:r>
                    </a:p>
                    <a:p>
                      <a:pPr algn="ctr"/>
                      <a:r>
                        <a:rPr lang="en-GB" sz="16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305067">
                <a:tc>
                  <a:txBody>
                    <a:bodyPr/>
                    <a:lstStyle/>
                    <a:p>
                      <a:r>
                        <a:rPr lang="en-GB" sz="1600" b="1" i="0" u="none" strike="noStrike" kern="1200" baseline="0" dirty="0">
                          <a:solidFill>
                            <a:schemeClr val="tx2"/>
                          </a:solidFill>
                          <a:latin typeface="+mn-lt"/>
                          <a:ea typeface="+mn-ea"/>
                          <a:cs typeface="+mn-cs"/>
                        </a:rPr>
                        <a:t>After LVP</a:t>
                      </a:r>
                      <a:r>
                        <a:rPr lang="en-GB" sz="1600" b="0" i="0" u="none" strike="noStrike" kern="1200" baseline="0" dirty="0">
                          <a:solidFill>
                            <a:schemeClr val="tx1"/>
                          </a:solidFill>
                          <a:latin typeface="+mn-lt"/>
                          <a:ea typeface="+mn-ea"/>
                          <a:cs typeface="+mn-cs"/>
                        </a:rPr>
                        <a:t>, patients should receive the </a:t>
                      </a:r>
                      <a:r>
                        <a:rPr lang="en-GB" sz="1600" b="1" i="0" u="none" strike="noStrike" kern="1200" baseline="0" dirty="0">
                          <a:solidFill>
                            <a:schemeClr val="tx2"/>
                          </a:solidFill>
                          <a:latin typeface="+mn-lt"/>
                          <a:ea typeface="+mn-ea"/>
                          <a:cs typeface="+mn-cs"/>
                        </a:rPr>
                        <a:t>minimum dose of diuretics </a:t>
                      </a:r>
                      <a:r>
                        <a:rPr lang="en-GB" sz="1600" b="0" i="0" u="none" strike="noStrike" kern="1200" baseline="0" dirty="0">
                          <a:solidFill>
                            <a:schemeClr val="tx1"/>
                          </a:solidFill>
                          <a:latin typeface="+mn-lt"/>
                          <a:ea typeface="+mn-ea"/>
                          <a:cs typeface="+mn-cs"/>
                        </a:rPr>
                        <a:t>necessary to prevent </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re-accumulation of ascites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0" i="0" u="none" strike="noStrike" kern="1200" baseline="0" dirty="0">
                          <a:solidFill>
                            <a:schemeClr val="tx1"/>
                          </a:solidFill>
                          <a:latin typeface="+mn-lt"/>
                          <a:ea typeface="+mn-ea"/>
                          <a:cs typeface="+mn-cs"/>
                        </a:rPr>
                        <a:t>I</a:t>
                      </a: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r h="305067">
                <a:tc>
                  <a:txBody>
                    <a:bodyPr/>
                    <a:lstStyle/>
                    <a:p>
                      <a:r>
                        <a:rPr lang="en-GB" sz="1600" b="0" i="0" u="none" strike="noStrike" kern="1200" baseline="0" dirty="0">
                          <a:solidFill>
                            <a:schemeClr val="tx1"/>
                          </a:solidFill>
                          <a:latin typeface="+mn-lt"/>
                          <a:ea typeface="+mn-ea"/>
                          <a:cs typeface="+mn-cs"/>
                        </a:rPr>
                        <a:t>When needed, LVP should be performed in patients with AKI or SBP</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78683544"/>
                  </a:ext>
                </a:extLst>
              </a:tr>
            </a:tbl>
          </a:graphicData>
        </a:graphic>
      </p:graphicFrame>
      <p:grpSp>
        <p:nvGrpSpPr>
          <p:cNvPr id="14" name="Group 13">
            <a:extLst>
              <a:ext uri="{FF2B5EF4-FFF2-40B4-BE49-F238E27FC236}">
                <a16:creationId xmlns:a16="http://schemas.microsoft.com/office/drawing/2014/main" id="{4A45D0A0-A18A-4BA4-B99C-42202B55A711}"/>
              </a:ext>
            </a:extLst>
          </p:cNvPr>
          <p:cNvGrpSpPr/>
          <p:nvPr/>
        </p:nvGrpSpPr>
        <p:grpSpPr>
          <a:xfrm>
            <a:off x="8086625" y="3340427"/>
            <a:ext cx="3693418" cy="276999"/>
            <a:chOff x="4262958" y="3212976"/>
            <a:chExt cx="3693418" cy="276999"/>
          </a:xfrm>
        </p:grpSpPr>
        <p:sp>
          <p:nvSpPr>
            <p:cNvPr id="15" name="Rectangle 14">
              <a:extLst>
                <a:ext uri="{FF2B5EF4-FFF2-40B4-BE49-F238E27FC236}">
                  <a16:creationId xmlns:a16="http://schemas.microsoft.com/office/drawing/2014/main" id="{C0E90EB2-985D-4C9D-B986-5F02E697679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6" name="Rectangle 15">
              <a:extLst>
                <a:ext uri="{FF2B5EF4-FFF2-40B4-BE49-F238E27FC236}">
                  <a16:creationId xmlns:a16="http://schemas.microsoft.com/office/drawing/2014/main" id="{8EFD44F9-A2F2-484B-8838-0C8F1565299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7" name="TextBox 16">
              <a:extLst>
                <a:ext uri="{FF2B5EF4-FFF2-40B4-BE49-F238E27FC236}">
                  <a16:creationId xmlns:a16="http://schemas.microsoft.com/office/drawing/2014/main" id="{8B1D139F-1371-4852-8A2E-328F485A411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9" name="TextBox 18">
              <a:extLst>
                <a:ext uri="{FF2B5EF4-FFF2-40B4-BE49-F238E27FC236}">
                  <a16:creationId xmlns:a16="http://schemas.microsoft.com/office/drawing/2014/main" id="{F5293BDA-3A2D-4A64-9EEC-15F4165B16A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20" name="Picture 19">
            <a:hlinkClick r:id="rId3" action="ppaction://hlinksldjump"/>
            <a:extLst>
              <a:ext uri="{FF2B5EF4-FFF2-40B4-BE49-F238E27FC236}">
                <a16:creationId xmlns:a16="http://schemas.microsoft.com/office/drawing/2014/main" id="{68C219CF-68CF-4B21-BB9C-FE5E8C85355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601903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Uncomplicated ascites: contraindicated drugs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Patients with DC and ascites are at increased risk of renal impairment from several types </a:t>
            </a:r>
            <a:br>
              <a:rPr lang="en-GB" dirty="0">
                <a:latin typeface="+mj-lt"/>
              </a:rPr>
            </a:br>
            <a:r>
              <a:rPr lang="en-GB" dirty="0">
                <a:latin typeface="+mj-lt"/>
              </a:rPr>
              <a:t>of drug</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802049075"/>
              </p:ext>
            </p:extLst>
          </p:nvPr>
        </p:nvGraphicFramePr>
        <p:xfrm>
          <a:off x="423848" y="2279375"/>
          <a:ext cx="11352231" cy="3627120"/>
        </p:xfrm>
        <a:graphic>
          <a:graphicData uri="http://schemas.openxmlformats.org/drawingml/2006/table">
            <a:tbl>
              <a:tblPr firstRow="1" bandRow="1"/>
              <a:tblGrid>
                <a:gridCol w="8874135">
                  <a:extLst>
                    <a:ext uri="{9D8B030D-6E8A-4147-A177-3AD203B41FA5}">
                      <a16:colId xmlns:a16="http://schemas.microsoft.com/office/drawing/2014/main" val="20001"/>
                    </a:ext>
                  </a:extLst>
                </a:gridCol>
                <a:gridCol w="1129317">
                  <a:extLst>
                    <a:ext uri="{9D8B030D-6E8A-4147-A177-3AD203B41FA5}">
                      <a16:colId xmlns:a16="http://schemas.microsoft.com/office/drawing/2014/main" val="20002"/>
                    </a:ext>
                  </a:extLst>
                </a:gridCol>
                <a:gridCol w="1348779">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600" b="1" i="0" u="none" strike="noStrike" kern="1200" baseline="0" dirty="0">
                          <a:solidFill>
                            <a:schemeClr val="tx2"/>
                          </a:solidFill>
                          <a:latin typeface="+mn-lt"/>
                          <a:ea typeface="+mn-ea"/>
                          <a:cs typeface="+mn-cs"/>
                        </a:rPr>
                        <a:t>NSAIDs should not be used </a:t>
                      </a:r>
                      <a:r>
                        <a:rPr lang="en-GB" sz="1600" b="0" i="0" u="none" strike="noStrike" kern="1200" baseline="0" dirty="0">
                          <a:solidFill>
                            <a:schemeClr val="tx1"/>
                          </a:solidFill>
                          <a:latin typeface="+mn-lt"/>
                          <a:ea typeface="+mn-ea"/>
                          <a:cs typeface="+mn-cs"/>
                        </a:rPr>
                        <a:t>(high risk of developing further sodium retention, hyponatraemia, and AKI)</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05067">
                <a:tc>
                  <a:txBody>
                    <a:bodyPr/>
                    <a:lstStyle/>
                    <a:p>
                      <a:r>
                        <a:rPr lang="en-GB" sz="1600" b="1" i="0" u="none" strike="noStrike" kern="1200" baseline="0" dirty="0">
                          <a:solidFill>
                            <a:schemeClr val="tx2"/>
                          </a:solidFill>
                          <a:latin typeface="+mn-lt"/>
                          <a:ea typeface="+mn-ea"/>
                          <a:cs typeface="+mn-cs"/>
                        </a:rPr>
                        <a:t>Angiotensin-converting enyzme inhibitors, angiotensin II antagonists, or </a:t>
                      </a:r>
                      <a:r>
                        <a:rPr lang="en-GB" sz="1600" b="1" i="0" u="none" strike="noStrike" kern="1200" baseline="0" dirty="0">
                          <a:solidFill>
                            <a:schemeClr val="tx2"/>
                          </a:solidFill>
                          <a:latin typeface="+mn-lt"/>
                          <a:ea typeface="+mn-ea"/>
                          <a:cs typeface="+mn-cs"/>
                          <a:sym typeface="Symbol" panose="05050102010706020507" pitchFamily="18" charset="2"/>
                        </a:rPr>
                        <a:t></a:t>
                      </a:r>
                      <a:r>
                        <a:rPr lang="en-GB" sz="1600" b="1" i="0" u="none" strike="noStrike" kern="1200" baseline="0" dirty="0">
                          <a:solidFill>
                            <a:schemeClr val="tx2"/>
                          </a:solidFill>
                          <a:latin typeface="+mn-lt"/>
                          <a:ea typeface="+mn-ea"/>
                          <a:cs typeface="+mn-cs"/>
                        </a:rPr>
                        <a:t>1-adrenergic receptor blockers should not generally be used </a:t>
                      </a:r>
                      <a:r>
                        <a:rPr lang="en-GB" sz="1600" b="0" i="0" u="none" strike="noStrike" kern="1200" baseline="0" dirty="0">
                          <a:solidFill>
                            <a:schemeClr val="tx1"/>
                          </a:solidFill>
                          <a:latin typeface="+mn-lt"/>
                          <a:ea typeface="+mn-ea"/>
                          <a:cs typeface="+mn-cs"/>
                        </a:rPr>
                        <a:t>(increased risk of renal impairment)</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305067">
                <a:tc>
                  <a:txBody>
                    <a:bodyPr/>
                    <a:lstStyle/>
                    <a:p>
                      <a:r>
                        <a:rPr lang="en-GB" sz="1600" b="1" i="0" u="none" strike="noStrike" kern="1200" baseline="0" dirty="0">
                          <a:solidFill>
                            <a:schemeClr val="tx2"/>
                          </a:solidFill>
                          <a:latin typeface="+mn-lt"/>
                          <a:ea typeface="+mn-ea"/>
                          <a:cs typeface="+mn-cs"/>
                        </a:rPr>
                        <a:t>Aminoglycosides are discouraged </a:t>
                      </a:r>
                      <a:r>
                        <a:rPr lang="en-GB" sz="1600" b="0" i="0" u="none" strike="noStrike" kern="1200" baseline="0" dirty="0">
                          <a:solidFill>
                            <a:schemeClr val="tx1"/>
                          </a:solidFill>
                          <a:latin typeface="+mn-lt"/>
                          <a:ea typeface="+mn-ea"/>
                          <a:cs typeface="+mn-cs"/>
                        </a:rPr>
                        <a:t>(increased risk of AKI)</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Reserved for patients with severe bacterial infections that cannot be treated with </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other antibiotics</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305067">
                <a:tc>
                  <a:txBody>
                    <a:bodyPr/>
                    <a:lstStyle/>
                    <a:p>
                      <a:r>
                        <a:rPr lang="en-GB" sz="1600" b="1" i="0" u="none" strike="noStrike" kern="1200" baseline="0" dirty="0">
                          <a:solidFill>
                            <a:schemeClr val="tx2"/>
                          </a:solidFill>
                          <a:latin typeface="+mn-lt"/>
                          <a:ea typeface="+mn-ea"/>
                          <a:cs typeface="+mn-cs"/>
                        </a:rPr>
                        <a:t>Contrast media </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In patients with preserved renal function: does not appear to be associated with increased risk of renal impairment</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In patients with renal failure: insufficient data, cautious use and preventative measures recommended</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600" b="0" i="0" u="none" strike="noStrike" kern="1200" baseline="0" dirty="0">
                        <a:solidFill>
                          <a:schemeClr val="tx1"/>
                        </a:solidFill>
                        <a:latin typeface="+mn-lt"/>
                        <a:ea typeface="+mn-ea"/>
                        <a:cs typeface="+mn-cs"/>
                      </a:endParaRPr>
                    </a:p>
                    <a:p>
                      <a:pPr algn="ctr"/>
                      <a:r>
                        <a:rPr lang="en-GB" sz="1600" b="0" i="0" u="none" strike="noStrike" kern="1200" baseline="0" dirty="0">
                          <a:solidFill>
                            <a:schemeClr val="tx1"/>
                          </a:solidFill>
                          <a:latin typeface="+mn-lt"/>
                          <a:ea typeface="+mn-ea"/>
                          <a:cs typeface="+mn-cs"/>
                        </a:rPr>
                        <a:t>II</a:t>
                      </a:r>
                    </a:p>
                    <a:p>
                      <a:pPr algn="ctr"/>
                      <a:endParaRPr lang="en-GB" sz="1600" b="0" i="0" u="none" strike="noStrike" kern="1200" baseline="0" dirty="0">
                        <a:solidFill>
                          <a:schemeClr val="tx1"/>
                        </a:solidFill>
                        <a:latin typeface="+mn-lt"/>
                        <a:ea typeface="+mn-ea"/>
                        <a:cs typeface="+mn-cs"/>
                      </a:endParaRPr>
                    </a:p>
                    <a:p>
                      <a:pPr algn="ctr"/>
                      <a:r>
                        <a:rPr lang="en-GB" sz="1600" b="0" i="0" u="none" strike="noStrike" kern="1200" baseline="0" dirty="0">
                          <a:solidFill>
                            <a:schemeClr val="tx1"/>
                          </a:solidFill>
                          <a:latin typeface="+mn-lt"/>
                          <a:ea typeface="+mn-ea"/>
                          <a:cs typeface="+mn-cs"/>
                        </a:rPr>
                        <a:t>III</a:t>
                      </a:r>
                      <a:endParaRPr lang="en-GB" sz="1600" dirty="0">
                        <a:solidFill>
                          <a:schemeClr val="tx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2</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30" y="2295418"/>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BF5F6C85-62B4-47AD-B909-EDAAA58C655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885874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Autofit/>
          </a:bodyPr>
          <a:lstStyle/>
          <a:p>
            <a:r>
              <a:rPr lang="en-GB" dirty="0"/>
              <a:t>Refractory ascites: definition</a:t>
            </a:r>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a:extLst>
              <a:ext uri="{FF2B5EF4-FFF2-40B4-BE49-F238E27FC236}">
                <a16:creationId xmlns:a16="http://schemas.microsoft.com/office/drawing/2014/main" id="{4BD6F46F-DC92-492A-96A5-3F59E767D9FB}"/>
              </a:ext>
            </a:extLst>
          </p:cNvPr>
          <p:cNvSpPr>
            <a:spLocks noGrp="1"/>
          </p:cNvSpPr>
          <p:nvPr>
            <p:ph sz="half" idx="1"/>
          </p:nvPr>
        </p:nvSpPr>
        <p:spPr/>
        <p:txBody>
          <a:bodyPr>
            <a:normAutofit/>
          </a:bodyPr>
          <a:lstStyle/>
          <a:p>
            <a:r>
              <a:rPr lang="en-GB" b="1" dirty="0">
                <a:solidFill>
                  <a:schemeClr val="tx2"/>
                </a:solidFill>
                <a:latin typeface="+mj-lt"/>
              </a:rPr>
              <a:t>International Ascites Club</a:t>
            </a:r>
            <a:r>
              <a:rPr lang="en-GB" dirty="0">
                <a:latin typeface="+mj-lt"/>
              </a:rPr>
              <a:t>:</a:t>
            </a:r>
          </a:p>
          <a:p>
            <a:pPr lvl="1"/>
            <a:r>
              <a:rPr lang="en-US" sz="2000" dirty="0">
                <a:latin typeface="+mj-lt"/>
              </a:rPr>
              <a:t>“Ascites that cannot be mobilized or the early recurrence of which (after LVP) cannot be satisfactorily prevented by medical therapy”</a:t>
            </a:r>
            <a:endParaRPr lang="en-GB" sz="2000" dirty="0">
              <a:latin typeface="+mj-lt"/>
            </a:endParaRPr>
          </a:p>
        </p:txBody>
      </p:sp>
      <p:sp>
        <p:nvSpPr>
          <p:cNvPr id="2" name="TextBox 1">
            <a:extLst>
              <a:ext uri="{FF2B5EF4-FFF2-40B4-BE49-F238E27FC236}">
                <a16:creationId xmlns:a16="http://schemas.microsoft.com/office/drawing/2014/main" id="{6EDD5BD4-1D1B-4203-A76F-3200D4B84471}"/>
              </a:ext>
            </a:extLst>
          </p:cNvPr>
          <p:cNvSpPr txBox="1"/>
          <p:nvPr/>
        </p:nvSpPr>
        <p:spPr>
          <a:xfrm>
            <a:off x="5165472" y="2807832"/>
            <a:ext cx="2031325" cy="369332"/>
          </a:xfrm>
          <a:prstGeom prst="rect">
            <a:avLst/>
          </a:prstGeom>
          <a:noFill/>
          <a:ln>
            <a:solidFill>
              <a:schemeClr val="tx2"/>
            </a:solidFill>
          </a:ln>
        </p:spPr>
        <p:txBody>
          <a:bodyPr wrap="none" rtlCol="0">
            <a:spAutoFit/>
          </a:bodyPr>
          <a:lstStyle/>
          <a:p>
            <a:pPr algn="ctr"/>
            <a:r>
              <a:rPr lang="en-GB" dirty="0">
                <a:latin typeface="+mj-lt"/>
              </a:rPr>
              <a:t>Refractory ascites</a:t>
            </a:r>
          </a:p>
        </p:txBody>
      </p:sp>
      <p:sp>
        <p:nvSpPr>
          <p:cNvPr id="8" name="TextBox 7">
            <a:extLst>
              <a:ext uri="{FF2B5EF4-FFF2-40B4-BE49-F238E27FC236}">
                <a16:creationId xmlns:a16="http://schemas.microsoft.com/office/drawing/2014/main" id="{17A40B5B-4C6C-4159-AAE0-8FECD5A1866D}"/>
              </a:ext>
            </a:extLst>
          </p:cNvPr>
          <p:cNvSpPr txBox="1"/>
          <p:nvPr/>
        </p:nvSpPr>
        <p:spPr>
          <a:xfrm>
            <a:off x="7355885" y="3568903"/>
            <a:ext cx="1975221" cy="338554"/>
          </a:xfrm>
          <a:prstGeom prst="rect">
            <a:avLst/>
          </a:prstGeom>
          <a:noFill/>
          <a:ln>
            <a:solidFill>
              <a:schemeClr val="tx2"/>
            </a:solidFill>
          </a:ln>
        </p:spPr>
        <p:txBody>
          <a:bodyPr wrap="none" rtlCol="0">
            <a:spAutoFit/>
          </a:bodyPr>
          <a:lstStyle/>
          <a:p>
            <a:pPr algn="ctr"/>
            <a:r>
              <a:rPr lang="en-GB" sz="1600" dirty="0">
                <a:latin typeface="+mj-lt"/>
              </a:rPr>
              <a:t>Diuretic </a:t>
            </a:r>
            <a:r>
              <a:rPr lang="en-GB" sz="1600" b="1" dirty="0">
                <a:solidFill>
                  <a:srgbClr val="00B050"/>
                </a:solidFill>
                <a:latin typeface="+mj-lt"/>
              </a:rPr>
              <a:t>intractable</a:t>
            </a:r>
          </a:p>
        </p:txBody>
      </p:sp>
      <p:sp>
        <p:nvSpPr>
          <p:cNvPr id="10" name="TextBox 9">
            <a:extLst>
              <a:ext uri="{FF2B5EF4-FFF2-40B4-BE49-F238E27FC236}">
                <a16:creationId xmlns:a16="http://schemas.microsoft.com/office/drawing/2014/main" id="{6F51FFD2-09C6-480D-8FA5-4A508F5D2588}"/>
              </a:ext>
            </a:extLst>
          </p:cNvPr>
          <p:cNvSpPr txBox="1"/>
          <p:nvPr/>
        </p:nvSpPr>
        <p:spPr>
          <a:xfrm>
            <a:off x="2865085" y="3568903"/>
            <a:ext cx="1792478" cy="338554"/>
          </a:xfrm>
          <a:prstGeom prst="rect">
            <a:avLst/>
          </a:prstGeom>
          <a:noFill/>
          <a:ln>
            <a:solidFill>
              <a:schemeClr val="tx2"/>
            </a:solidFill>
          </a:ln>
        </p:spPr>
        <p:txBody>
          <a:bodyPr wrap="none" rtlCol="0">
            <a:spAutoFit/>
          </a:bodyPr>
          <a:lstStyle/>
          <a:p>
            <a:pPr algn="ctr"/>
            <a:r>
              <a:rPr lang="en-GB" sz="1600" dirty="0">
                <a:latin typeface="+mj-lt"/>
              </a:rPr>
              <a:t>Diuretic </a:t>
            </a:r>
            <a:r>
              <a:rPr lang="en-GB" sz="1600" b="1" dirty="0">
                <a:solidFill>
                  <a:schemeClr val="accent4"/>
                </a:solidFill>
                <a:latin typeface="+mj-lt"/>
              </a:rPr>
              <a:t>resistant</a:t>
            </a:r>
          </a:p>
        </p:txBody>
      </p:sp>
      <p:sp>
        <p:nvSpPr>
          <p:cNvPr id="4" name="TextBox 3">
            <a:extLst>
              <a:ext uri="{FF2B5EF4-FFF2-40B4-BE49-F238E27FC236}">
                <a16:creationId xmlns:a16="http://schemas.microsoft.com/office/drawing/2014/main" id="{5C902F54-9D54-42A2-88E7-57BF18355875}"/>
              </a:ext>
            </a:extLst>
          </p:cNvPr>
          <p:cNvSpPr txBox="1"/>
          <p:nvPr/>
        </p:nvSpPr>
        <p:spPr>
          <a:xfrm>
            <a:off x="2058773" y="4071869"/>
            <a:ext cx="3405098" cy="1323439"/>
          </a:xfrm>
          <a:prstGeom prst="rect">
            <a:avLst/>
          </a:prstGeom>
          <a:noFill/>
        </p:spPr>
        <p:txBody>
          <a:bodyPr wrap="none" rtlCol="0">
            <a:spAutoFit/>
          </a:bodyPr>
          <a:lstStyle/>
          <a:p>
            <a:pPr algn="ctr"/>
            <a:r>
              <a:rPr lang="en-US" sz="1600" dirty="0">
                <a:latin typeface="+mj-lt"/>
              </a:rPr>
              <a:t>Ascites that cannot be mobilized</a:t>
            </a:r>
          </a:p>
          <a:p>
            <a:pPr algn="ctr"/>
            <a:r>
              <a:rPr lang="en-US" sz="1600" dirty="0">
                <a:latin typeface="+mj-lt"/>
              </a:rPr>
              <a:t>or the early recurrence of which</a:t>
            </a:r>
          </a:p>
          <a:p>
            <a:pPr algn="ctr"/>
            <a:r>
              <a:rPr lang="en-US" sz="1600" dirty="0">
                <a:latin typeface="+mj-lt"/>
              </a:rPr>
              <a:t>cannot be prevented because of a</a:t>
            </a:r>
          </a:p>
          <a:p>
            <a:pPr algn="ctr"/>
            <a:r>
              <a:rPr lang="en-US" sz="1600" b="1" dirty="0">
                <a:solidFill>
                  <a:schemeClr val="accent4"/>
                </a:solidFill>
                <a:latin typeface="+mj-lt"/>
              </a:rPr>
              <a:t>lack of response to sodium</a:t>
            </a:r>
          </a:p>
          <a:p>
            <a:pPr algn="ctr"/>
            <a:r>
              <a:rPr lang="en-US" sz="1600" b="1" dirty="0">
                <a:solidFill>
                  <a:schemeClr val="accent4"/>
                </a:solidFill>
                <a:latin typeface="+mj-lt"/>
              </a:rPr>
              <a:t>restriction and diuretic treatment</a:t>
            </a:r>
            <a:endParaRPr lang="en-GB" sz="1600" b="1" dirty="0">
              <a:solidFill>
                <a:schemeClr val="accent4"/>
              </a:solidFill>
              <a:latin typeface="+mj-lt"/>
            </a:endParaRPr>
          </a:p>
        </p:txBody>
      </p:sp>
      <p:sp>
        <p:nvSpPr>
          <p:cNvPr id="11" name="TextBox 10">
            <a:extLst>
              <a:ext uri="{FF2B5EF4-FFF2-40B4-BE49-F238E27FC236}">
                <a16:creationId xmlns:a16="http://schemas.microsoft.com/office/drawing/2014/main" id="{3CA281DD-0430-4EE1-8757-5F598C4325D4}"/>
              </a:ext>
            </a:extLst>
          </p:cNvPr>
          <p:cNvSpPr txBox="1"/>
          <p:nvPr/>
        </p:nvSpPr>
        <p:spPr>
          <a:xfrm>
            <a:off x="6568008" y="4071868"/>
            <a:ext cx="3550972" cy="1569660"/>
          </a:xfrm>
          <a:prstGeom prst="rect">
            <a:avLst/>
          </a:prstGeom>
          <a:noFill/>
        </p:spPr>
        <p:txBody>
          <a:bodyPr wrap="none" rtlCol="0">
            <a:spAutoFit/>
          </a:bodyPr>
          <a:lstStyle/>
          <a:p>
            <a:pPr algn="ctr"/>
            <a:r>
              <a:rPr lang="en-US" sz="1600" dirty="0">
                <a:latin typeface="+mj-lt"/>
              </a:rPr>
              <a:t>Ascites that cannot be mobilized</a:t>
            </a:r>
            <a:br>
              <a:rPr lang="en-US" sz="1600" dirty="0">
                <a:latin typeface="+mj-lt"/>
              </a:rPr>
            </a:br>
            <a:r>
              <a:rPr lang="en-US" sz="1600" dirty="0">
                <a:latin typeface="+mj-lt"/>
              </a:rPr>
              <a:t>or the early recurrence of which</a:t>
            </a:r>
            <a:br>
              <a:rPr lang="en-US" sz="1600" dirty="0">
                <a:latin typeface="+mj-lt"/>
              </a:rPr>
            </a:br>
            <a:r>
              <a:rPr lang="en-US" sz="1600" dirty="0">
                <a:latin typeface="+mj-lt"/>
              </a:rPr>
              <a:t>cannot be prevented because of the</a:t>
            </a:r>
            <a:br>
              <a:rPr lang="en-US" sz="1600" dirty="0">
                <a:latin typeface="+mj-lt"/>
              </a:rPr>
            </a:br>
            <a:r>
              <a:rPr lang="en-US" sz="1600" b="1" dirty="0">
                <a:solidFill>
                  <a:srgbClr val="00B050"/>
                </a:solidFill>
                <a:latin typeface="+mj-lt"/>
              </a:rPr>
              <a:t>development of diuretic-induced</a:t>
            </a:r>
          </a:p>
          <a:p>
            <a:pPr algn="ctr"/>
            <a:r>
              <a:rPr lang="en-US" sz="1600" b="1" dirty="0">
                <a:solidFill>
                  <a:srgbClr val="00B050"/>
                </a:solidFill>
                <a:latin typeface="+mj-lt"/>
              </a:rPr>
              <a:t>complications that preclude the</a:t>
            </a:r>
            <a:br>
              <a:rPr lang="en-US" sz="1600" b="1" dirty="0">
                <a:solidFill>
                  <a:srgbClr val="00B050"/>
                </a:solidFill>
                <a:latin typeface="+mj-lt"/>
              </a:rPr>
            </a:br>
            <a:r>
              <a:rPr lang="en-US" sz="1600" b="1" dirty="0">
                <a:solidFill>
                  <a:srgbClr val="00B050"/>
                </a:solidFill>
                <a:latin typeface="+mj-lt"/>
              </a:rPr>
              <a:t>use of an effective diuretic dosage</a:t>
            </a:r>
            <a:endParaRPr lang="en-GB" sz="1600" b="1" dirty="0">
              <a:solidFill>
                <a:srgbClr val="00B050"/>
              </a:solidFill>
              <a:latin typeface="+mj-lt"/>
            </a:endParaRPr>
          </a:p>
        </p:txBody>
      </p:sp>
      <p:cxnSp>
        <p:nvCxnSpPr>
          <p:cNvPr id="12" name="Connector: Elbow 11">
            <a:extLst>
              <a:ext uri="{FF2B5EF4-FFF2-40B4-BE49-F238E27FC236}">
                <a16:creationId xmlns:a16="http://schemas.microsoft.com/office/drawing/2014/main" id="{D183CF9C-332E-4F8F-9DCF-3E0DDCF2CE54}"/>
              </a:ext>
            </a:extLst>
          </p:cNvPr>
          <p:cNvCxnSpPr>
            <a:stCxn id="2" idx="2"/>
            <a:endCxn id="10" idx="0"/>
          </p:cNvCxnSpPr>
          <p:nvPr/>
        </p:nvCxnSpPr>
        <p:spPr>
          <a:xfrm rot="5400000">
            <a:off x="4775361" y="2163128"/>
            <a:ext cx="391739" cy="241981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4830D8A-6E3E-41C4-95F4-D0C92B3A16BB}"/>
              </a:ext>
            </a:extLst>
          </p:cNvPr>
          <p:cNvCxnSpPr>
            <a:stCxn id="2" idx="2"/>
            <a:endCxn id="8" idx="0"/>
          </p:cNvCxnSpPr>
          <p:nvPr/>
        </p:nvCxnSpPr>
        <p:spPr>
          <a:xfrm rot="16200000" flipH="1">
            <a:off x="7066446" y="2291853"/>
            <a:ext cx="391739" cy="216236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hlinkClick r:id="rId3" action="ppaction://hlinksldjump"/>
            <a:extLst>
              <a:ext uri="{FF2B5EF4-FFF2-40B4-BE49-F238E27FC236}">
                <a16:creationId xmlns:a16="http://schemas.microsoft.com/office/drawing/2014/main" id="{26638434-DA94-4778-AF2A-D97D0B92815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56715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Autofit/>
          </a:bodyPr>
          <a:lstStyle/>
          <a:p>
            <a:r>
              <a:rPr lang="en-GB" dirty="0"/>
              <a:t>Refractory ascites: diagnostic criteria</a:t>
            </a:r>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p:txBody>
          <a:bodyPr/>
          <a:lstStyle/>
          <a:p>
            <a:r>
              <a:rPr lang="en-US" dirty="0">
                <a:latin typeface="+mj-lt"/>
              </a:rPr>
              <a:t>*Spironolactone 400 mg/day and furosemide 160 mg/day</a:t>
            </a:r>
          </a:p>
          <a:p>
            <a:r>
              <a:rPr lang="en-US" dirty="0"/>
              <a:t>EASL CPG decompensated cirrhosis. J Hepatol 2018;doi: 10.1016/j.jhep</a:t>
            </a:r>
            <a:r>
              <a:rPr lang="en-US"/>
              <a:t>.2018.03.024</a:t>
            </a:r>
            <a:endParaRPr lang="en-US" dirty="0"/>
          </a:p>
        </p:txBody>
      </p:sp>
      <p:graphicFrame>
        <p:nvGraphicFramePr>
          <p:cNvPr id="10" name="Content Placeholder 4">
            <a:extLst>
              <a:ext uri="{FF2B5EF4-FFF2-40B4-BE49-F238E27FC236}">
                <a16:creationId xmlns:a16="http://schemas.microsoft.com/office/drawing/2014/main" id="{8370ADAB-4662-49C4-B8F7-AC6CB7107E58}"/>
              </a:ext>
            </a:extLst>
          </p:cNvPr>
          <p:cNvGraphicFramePr>
            <a:graphicFrameLocks noGrp="1"/>
          </p:cNvGraphicFramePr>
          <p:nvPr>
            <p:ph sz="half" idx="1"/>
            <p:extLst>
              <p:ext uri="{D42A27DB-BD31-4B8C-83A1-F6EECF244321}">
                <p14:modId xmlns:p14="http://schemas.microsoft.com/office/powerpoint/2010/main" val="3747685458"/>
              </p:ext>
            </p:extLst>
          </p:nvPr>
        </p:nvGraphicFramePr>
        <p:xfrm>
          <a:off x="425450" y="1341438"/>
          <a:ext cx="11342692" cy="3383280"/>
        </p:xfrm>
        <a:graphic>
          <a:graphicData uri="http://schemas.openxmlformats.org/drawingml/2006/table">
            <a:tbl>
              <a:tblPr firstRow="1" bandRow="1">
                <a:tableStyleId>{69012ECD-51FC-41F1-AA8D-1B2483CD663E}</a:tableStyleId>
              </a:tblPr>
              <a:tblGrid>
                <a:gridCol w="2272043">
                  <a:extLst>
                    <a:ext uri="{9D8B030D-6E8A-4147-A177-3AD203B41FA5}">
                      <a16:colId xmlns:a16="http://schemas.microsoft.com/office/drawing/2014/main" val="1802909020"/>
                    </a:ext>
                  </a:extLst>
                </a:gridCol>
                <a:gridCol w="9070649">
                  <a:extLst>
                    <a:ext uri="{9D8B030D-6E8A-4147-A177-3AD203B41FA5}">
                      <a16:colId xmlns:a16="http://schemas.microsoft.com/office/drawing/2014/main" val="3567566146"/>
                    </a:ext>
                  </a:extLst>
                </a:gridCol>
              </a:tblGrid>
              <a:tr h="141270">
                <a:tc gridSpan="2">
                  <a:txBody>
                    <a:bodyPr/>
                    <a:lstStyle/>
                    <a:p>
                      <a:r>
                        <a:rPr lang="en-GB" sz="1600" b="1" dirty="0">
                          <a:solidFill>
                            <a:schemeClr val="bg1"/>
                          </a:solidFill>
                        </a:rPr>
                        <a:t>Diagnostic criteria</a:t>
                      </a:r>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hMerge="1">
                  <a:txBody>
                    <a:bodyPr/>
                    <a:lstStyle/>
                    <a:p>
                      <a:pPr marL="171450" indent="-171450">
                        <a:buFont typeface="Arial" panose="020B0604020202020204" pitchFamily="34" charset="0"/>
                        <a:buChar char="•"/>
                      </a:pP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extLst>
                  <a:ext uri="{0D108BD9-81ED-4DB2-BD59-A6C34878D82A}">
                    <a16:rowId xmlns:a16="http://schemas.microsoft.com/office/drawing/2014/main" val="2257902168"/>
                  </a:ext>
                </a:extLst>
              </a:tr>
              <a:tr h="141270">
                <a:tc>
                  <a:txBody>
                    <a:bodyPr/>
                    <a:lstStyle/>
                    <a:p>
                      <a:r>
                        <a:rPr lang="en-GB" sz="1600" dirty="0"/>
                        <a:t>Treatment duration</a:t>
                      </a:r>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600" dirty="0"/>
                        <a:t>Patients must be on intensive diuretic therapy* for at least 1 week and on a salt-restricted diet of less than 90 mmol/day</a:t>
                      </a:r>
                      <a:endParaRPr lang="en-GB" sz="1600" dirty="0"/>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1779071"/>
                  </a:ext>
                </a:extLst>
              </a:tr>
              <a:tr h="141270">
                <a:tc>
                  <a:txBody>
                    <a:bodyPr/>
                    <a:lstStyle/>
                    <a:p>
                      <a:r>
                        <a:rPr lang="en-GB" sz="1600" dirty="0"/>
                        <a:t>Lack of response</a:t>
                      </a:r>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600" dirty="0"/>
                        <a:t>Mean weight loss of &lt;0.8 kg over 4 days and urinary sodium output less than the sodium intake</a:t>
                      </a:r>
                      <a:endParaRPr lang="en-GB" sz="1600" dirty="0"/>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0024039"/>
                  </a:ext>
                </a:extLst>
              </a:tr>
              <a:tr h="141270">
                <a:tc>
                  <a:txBody>
                    <a:bodyPr/>
                    <a:lstStyle/>
                    <a:p>
                      <a:r>
                        <a:rPr lang="en-GB" sz="1600" dirty="0"/>
                        <a:t>Early ascites recurrence</a:t>
                      </a:r>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600" dirty="0"/>
                        <a:t>Reappearance of grade 2 or 3 ascites within 4 weeks of initial mobilization</a:t>
                      </a:r>
                      <a:endParaRPr lang="en-GB" sz="1600" dirty="0"/>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5478199"/>
                  </a:ext>
                </a:extLst>
              </a:tr>
              <a:tr h="141270">
                <a:tc>
                  <a:txBody>
                    <a:bodyPr/>
                    <a:lstStyle/>
                    <a:p>
                      <a:r>
                        <a:rPr lang="en-GB" sz="1600" dirty="0"/>
                        <a:t>Diuretic-induced complications</a:t>
                      </a:r>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600" b="1" i="0" dirty="0">
                          <a:solidFill>
                            <a:srgbClr val="004B87"/>
                          </a:solidFill>
                        </a:rPr>
                        <a:t>HE</a:t>
                      </a:r>
                      <a:r>
                        <a:rPr lang="en-US" sz="1600" i="0" dirty="0"/>
                        <a:t>: development of encephalopathy in the absence of any other precipitating factor</a:t>
                      </a:r>
                    </a:p>
                    <a:p>
                      <a:pPr marL="171450" indent="-171450">
                        <a:buFont typeface="Arial" panose="020B0604020202020204" pitchFamily="34" charset="0"/>
                        <a:buChar char="•"/>
                      </a:pPr>
                      <a:r>
                        <a:rPr lang="en-US" sz="1600" b="1" i="0" dirty="0">
                          <a:solidFill>
                            <a:srgbClr val="004B87"/>
                          </a:solidFill>
                        </a:rPr>
                        <a:t>Renal impairment</a:t>
                      </a:r>
                      <a:r>
                        <a:rPr lang="en-US" sz="1600" i="0" dirty="0"/>
                        <a:t>: increase of serum creatinine by &gt;100% to a value &gt;2 mg/dl (177 µmol/L) in patients with ascites responding to treatment</a:t>
                      </a:r>
                    </a:p>
                    <a:p>
                      <a:pPr marL="171450" indent="-171450">
                        <a:buFont typeface="Arial" panose="020B0604020202020204" pitchFamily="34" charset="0"/>
                        <a:buChar char="•"/>
                      </a:pPr>
                      <a:r>
                        <a:rPr lang="en-US" sz="1600" b="1" i="0" dirty="0">
                          <a:solidFill>
                            <a:srgbClr val="004B87"/>
                          </a:solidFill>
                        </a:rPr>
                        <a:t>Hyponatraemia</a:t>
                      </a:r>
                      <a:r>
                        <a:rPr lang="en-US" sz="1600" i="0" dirty="0"/>
                        <a:t>: a decrease of serum sodium by &gt;10 mmol/L to a serum sodium of &lt;125 mmol/L</a:t>
                      </a:r>
                    </a:p>
                    <a:p>
                      <a:pPr marL="171450" indent="-171450">
                        <a:buFont typeface="Arial" panose="020B0604020202020204" pitchFamily="34" charset="0"/>
                        <a:buChar char="•"/>
                      </a:pPr>
                      <a:r>
                        <a:rPr lang="en-US" sz="1600" b="1" i="0" dirty="0">
                          <a:solidFill>
                            <a:srgbClr val="004B87"/>
                          </a:solidFill>
                        </a:rPr>
                        <a:t>Hypo-</a:t>
                      </a:r>
                      <a:r>
                        <a:rPr lang="en-US" sz="1600" i="0" dirty="0"/>
                        <a:t> or </a:t>
                      </a:r>
                      <a:r>
                        <a:rPr lang="en-US" sz="1600" b="1" i="0" dirty="0">
                          <a:solidFill>
                            <a:srgbClr val="004B87"/>
                          </a:solidFill>
                        </a:rPr>
                        <a:t>hyperkalaemia</a:t>
                      </a:r>
                      <a:r>
                        <a:rPr lang="en-US" sz="1600" i="0" dirty="0"/>
                        <a:t>: a change in serum potassium to </a:t>
                      </a:r>
                      <a:br>
                        <a:rPr lang="en-US" sz="1600" i="0" dirty="0"/>
                      </a:br>
                      <a:r>
                        <a:rPr lang="en-US" sz="1600" i="0" dirty="0"/>
                        <a:t>&lt;3 mmol/L or &gt;6 mmol/L despite appropriate measures</a:t>
                      </a:r>
                    </a:p>
                    <a:p>
                      <a:pPr marL="171450" indent="-171450">
                        <a:buFont typeface="Arial" panose="020B0604020202020204" pitchFamily="34" charset="0"/>
                        <a:buChar char="•"/>
                      </a:pPr>
                      <a:r>
                        <a:rPr lang="en-US" sz="1600" b="1" i="0" dirty="0">
                          <a:solidFill>
                            <a:srgbClr val="004B87"/>
                          </a:solidFill>
                        </a:rPr>
                        <a:t>Incapacitating muscle cramps</a:t>
                      </a:r>
                      <a:endParaRPr lang="en-GB" sz="1600" b="1" i="0" dirty="0">
                        <a:solidFill>
                          <a:srgbClr val="004B87"/>
                        </a:solidFill>
                      </a:endParaRPr>
                    </a:p>
                  </a:txBody>
                  <a:tcPr marL="45688" marR="456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51707694"/>
                  </a:ext>
                </a:extLst>
              </a:tr>
            </a:tbl>
          </a:graphicData>
        </a:graphic>
      </p:graphicFrame>
      <p:pic>
        <p:nvPicPr>
          <p:cNvPr id="8" name="Picture 7">
            <a:hlinkClick r:id="rId3" action="ppaction://hlinksldjump"/>
            <a:extLst>
              <a:ext uri="{FF2B5EF4-FFF2-40B4-BE49-F238E27FC236}">
                <a16:creationId xmlns:a16="http://schemas.microsoft.com/office/drawing/2014/main" id="{5337856A-56A5-4A1D-ADEF-0EB73023CC8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13160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7" name="Text Placeholder 6">
            <a:extLst>
              <a:ext uri="{FF2B5EF4-FFF2-40B4-BE49-F238E27FC236}">
                <a16:creationId xmlns:a16="http://schemas.microsoft.com/office/drawing/2014/main" id="{5F145888-FDB8-48B4-B567-759171875859}"/>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latin typeface="+mj-lt"/>
              </a:rPr>
              <a:t>Definitions of all abbreviations shown in these slides are provided within the slide notes</a:t>
            </a:r>
          </a:p>
          <a:p>
            <a:endParaRPr lang="en-GB" dirty="0">
              <a:latin typeface="+mj-lt"/>
            </a:endParaRPr>
          </a:p>
          <a:p>
            <a:r>
              <a:rPr lang="en-US" dirty="0">
                <a:latin typeface="+mj-lt"/>
              </a:rPr>
              <a:t>When you see a home symbol like this one:</a:t>
            </a:r>
            <a:r>
              <a:rPr lang="en-GB" dirty="0">
                <a:latin typeface="+mj-lt"/>
              </a:rPr>
              <a:t>       , you can click on this to return to the outline or topics pages, depending on which section you are in</a:t>
            </a: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r>
              <a:rPr lang="en-GB" dirty="0">
                <a:latin typeface="+mj-lt"/>
              </a:rPr>
              <a:t>Please send any feedback to: </a:t>
            </a:r>
            <a:r>
              <a:rPr lang="en-GB" u="sng" dirty="0">
                <a:latin typeface="+mj-lt"/>
                <a:hlinkClick r:id="rId3"/>
              </a:rPr>
              <a:t>slidedeck_feedback@easloffice.eu</a:t>
            </a:r>
            <a:endParaRPr lang="en-GB" dirty="0">
              <a:latin typeface="+mj-lt"/>
            </a:endParaRPr>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856278" y="2053912"/>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167259" y="3245825"/>
            <a:ext cx="7857482"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mj-lt"/>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Refractory ascites: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GB" dirty="0">
                <a:latin typeface="+mj-lt"/>
              </a:rPr>
              <a:t>Refractory ascites is associated with a poor prognosis</a:t>
            </a:r>
          </a:p>
          <a:p>
            <a:pPr lvl="1"/>
            <a:r>
              <a:rPr lang="en-GB" dirty="0">
                <a:latin typeface="+mj-lt"/>
              </a:rPr>
              <a:t>Median survival around 6 months</a:t>
            </a:r>
            <a:endParaRPr lang="en-GB" sz="1600"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3776711738"/>
              </p:ext>
            </p:extLst>
          </p:nvPr>
        </p:nvGraphicFramePr>
        <p:xfrm>
          <a:off x="423848" y="2277200"/>
          <a:ext cx="11342400" cy="173736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9">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2005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05067">
                <a:tc>
                  <a:txBody>
                    <a:bodyPr/>
                    <a:lstStyle/>
                    <a:p>
                      <a:r>
                        <a:rPr lang="en-GB" sz="1600" b="0" i="0" u="none" strike="noStrike" kern="1200" baseline="0" dirty="0">
                          <a:solidFill>
                            <a:schemeClr val="tx1"/>
                          </a:solidFill>
                          <a:latin typeface="+mn-lt"/>
                          <a:ea typeface="+mn-ea"/>
                          <a:cs typeface="+mn-cs"/>
                        </a:rPr>
                        <a:t>The </a:t>
                      </a:r>
                      <a:r>
                        <a:rPr lang="en-GB" sz="1600" b="1" i="0" u="none" strike="noStrike" kern="1200" baseline="0" dirty="0">
                          <a:solidFill>
                            <a:schemeClr val="tx2"/>
                          </a:solidFill>
                          <a:latin typeface="+mn-lt"/>
                          <a:ea typeface="+mn-ea"/>
                          <a:cs typeface="+mn-cs"/>
                        </a:rPr>
                        <a:t>diagnosis</a:t>
                      </a:r>
                      <a:r>
                        <a:rPr lang="en-GB" sz="1600" b="0" i="0" u="none" strike="noStrike" kern="1200" baseline="0" dirty="0">
                          <a:solidFill>
                            <a:schemeClr val="tx1"/>
                          </a:solidFill>
                          <a:latin typeface="+mn-lt"/>
                          <a:ea typeface="+mn-ea"/>
                          <a:cs typeface="+mn-cs"/>
                        </a:rPr>
                        <a:t> of refractory ascites relies on the assessment of the </a:t>
                      </a:r>
                      <a:r>
                        <a:rPr lang="en-GB" sz="1600" b="1" i="0" u="none" strike="noStrike" kern="1200" baseline="0" dirty="0">
                          <a:solidFill>
                            <a:schemeClr val="tx2"/>
                          </a:solidFill>
                          <a:latin typeface="+mn-lt"/>
                          <a:ea typeface="+mn-ea"/>
                          <a:cs typeface="+mn-cs"/>
                        </a:rPr>
                        <a:t>response</a:t>
                      </a:r>
                      <a:r>
                        <a:rPr lang="en-GB" sz="1600" b="0" i="0" u="none" strike="noStrike" kern="1200" baseline="0" dirty="0">
                          <a:solidFill>
                            <a:schemeClr val="tx1"/>
                          </a:solidFill>
                          <a:latin typeface="+mn-lt"/>
                          <a:ea typeface="+mn-ea"/>
                          <a:cs typeface="+mn-cs"/>
                        </a:rPr>
                        <a:t> of ascites </a:t>
                      </a:r>
                      <a:r>
                        <a:rPr lang="en-GB" sz="1600" b="1" i="0" u="none" strike="noStrike" kern="1200" baseline="0" dirty="0">
                          <a:solidFill>
                            <a:schemeClr val="tx2"/>
                          </a:solidFill>
                          <a:latin typeface="+mn-lt"/>
                          <a:ea typeface="+mn-ea"/>
                          <a:cs typeface="+mn-cs"/>
                        </a:rPr>
                        <a:t>to diuretic therapy </a:t>
                      </a:r>
                      <a:r>
                        <a:rPr lang="en-GB" sz="1600" b="0" i="0" u="none" strike="noStrike" kern="1200" baseline="0" dirty="0">
                          <a:solidFill>
                            <a:schemeClr val="tx1"/>
                          </a:solidFill>
                          <a:latin typeface="+mn-lt"/>
                          <a:ea typeface="+mn-ea"/>
                          <a:cs typeface="+mn-cs"/>
                        </a:rPr>
                        <a:t>and </a:t>
                      </a:r>
                      <a:r>
                        <a:rPr lang="en-GB" sz="1600" b="1" i="0" u="none" strike="noStrike" kern="1200" baseline="0" dirty="0">
                          <a:solidFill>
                            <a:schemeClr val="tx2"/>
                          </a:solidFill>
                          <a:latin typeface="+mn-lt"/>
                          <a:ea typeface="+mn-ea"/>
                          <a:cs typeface="+mn-cs"/>
                        </a:rPr>
                        <a:t>salt restriction</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Evaluation should be done in stable patients without associated complications, such as bleeding or infection, after ascertaining patient compliance to treatment</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05067">
                <a:tc>
                  <a:txBody>
                    <a:bodyPr/>
                    <a:lstStyle/>
                    <a:p>
                      <a:r>
                        <a:rPr lang="en-GB" sz="1600" b="0" i="0" u="none" strike="noStrike" kern="1200" baseline="0" dirty="0">
                          <a:solidFill>
                            <a:schemeClr val="tx1"/>
                          </a:solidFill>
                          <a:latin typeface="+mn-lt"/>
                          <a:ea typeface="+mn-ea"/>
                          <a:cs typeface="+mn-cs"/>
                        </a:rPr>
                        <a:t>Patients with refractory ascites should be </a:t>
                      </a:r>
                      <a:r>
                        <a:rPr lang="en-GB" sz="1600" b="1" i="0" u="none" strike="noStrike" kern="1200" baseline="0" dirty="0">
                          <a:solidFill>
                            <a:schemeClr val="tx2"/>
                          </a:solidFill>
                          <a:latin typeface="+mn-lt"/>
                          <a:ea typeface="+mn-ea"/>
                          <a:cs typeface="+mn-cs"/>
                        </a:rPr>
                        <a:t>evaluated for LT</a:t>
                      </a:r>
                    </a:p>
                  </a:txBody>
                  <a:tcPr>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30" y="2281194"/>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DFDC3748-322B-43E5-8685-B39908CFE27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738901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Refractory ascites: management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latin typeface="+mj-lt"/>
              </a:rPr>
              <a:t>*See also section on gastrointestinal bleeding</a:t>
            </a:r>
            <a:br>
              <a:rPr lang="en-GB" dirty="0">
                <a:latin typeface="+mj-lt"/>
              </a:rPr>
            </a:br>
            <a:r>
              <a:rPr lang="en-US" dirty="0"/>
              <a:t>EASL CPG decompensated cirrhosis. J Hepatol 2018;doi: 10.1016/j.jhep.2018.03.024</a:t>
            </a:r>
          </a:p>
        </p:txBody>
      </p:sp>
      <p:sp>
        <p:nvSpPr>
          <p:cNvPr id="3" name="Content Placeholder 2"/>
          <p:cNvSpPr>
            <a:spLocks noGrp="1"/>
          </p:cNvSpPr>
          <p:nvPr>
            <p:ph sz="half" idx="1"/>
          </p:nvPr>
        </p:nvSpPr>
        <p:spPr/>
        <p:txBody>
          <a:bodyPr>
            <a:normAutofit/>
          </a:bodyPr>
          <a:lstStyle/>
          <a:p>
            <a:r>
              <a:rPr lang="en-GB" dirty="0">
                <a:latin typeface="+mj-lt"/>
              </a:rPr>
              <a:t>LVP is a safe and effective treatment</a:t>
            </a:r>
          </a:p>
          <a:p>
            <a:pPr lvl="1"/>
            <a:r>
              <a:rPr lang="en-GB" dirty="0">
                <a:latin typeface="+mj-lt"/>
              </a:rPr>
              <a:t>Should be associated with albumin administration to prevent PPCD</a:t>
            </a:r>
          </a:p>
          <a:p>
            <a:r>
              <a:rPr lang="en-GB" dirty="0">
                <a:latin typeface="+mj-lt"/>
              </a:rPr>
              <a:t>Drug treatments are controversial or inadequately studied</a:t>
            </a: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331400867"/>
              </p:ext>
            </p:extLst>
          </p:nvPr>
        </p:nvGraphicFramePr>
        <p:xfrm>
          <a:off x="423848" y="2605717"/>
          <a:ext cx="11352232" cy="2560320"/>
        </p:xfrm>
        <a:graphic>
          <a:graphicData uri="http://schemas.openxmlformats.org/drawingml/2006/table">
            <a:tbl>
              <a:tblPr firstRow="1" bandRow="1"/>
              <a:tblGrid>
                <a:gridCol w="8874135">
                  <a:extLst>
                    <a:ext uri="{9D8B030D-6E8A-4147-A177-3AD203B41FA5}">
                      <a16:colId xmlns:a16="http://schemas.microsoft.com/office/drawing/2014/main" val="20001"/>
                    </a:ext>
                  </a:extLst>
                </a:gridCol>
                <a:gridCol w="1129317">
                  <a:extLst>
                    <a:ext uri="{9D8B030D-6E8A-4147-A177-3AD203B41FA5}">
                      <a16:colId xmlns:a16="http://schemas.microsoft.com/office/drawing/2014/main" val="20002"/>
                    </a:ext>
                  </a:extLst>
                </a:gridCol>
                <a:gridCol w="1348780">
                  <a:extLst>
                    <a:ext uri="{9D8B030D-6E8A-4147-A177-3AD203B41FA5}">
                      <a16:colId xmlns:a16="http://schemas.microsoft.com/office/drawing/2014/main" val="20003"/>
                    </a:ext>
                  </a:extLst>
                </a:gridCol>
              </a:tblGrid>
              <a:tr h="18322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11476">
                <a:tc>
                  <a:txBody>
                    <a:bodyPr/>
                    <a:lstStyle/>
                    <a:p>
                      <a:r>
                        <a:rPr lang="en-GB" sz="1600" b="1" i="0" u="none" strike="noStrike" kern="1200" baseline="0" dirty="0">
                          <a:solidFill>
                            <a:schemeClr val="tx2"/>
                          </a:solidFill>
                          <a:latin typeface="+mn-lt"/>
                          <a:ea typeface="+mn-ea"/>
                          <a:cs typeface="+mn-cs"/>
                        </a:rPr>
                        <a:t>Repeated LVP plus albumin </a:t>
                      </a:r>
                      <a:r>
                        <a:rPr lang="en-GB" sz="1600" b="0" i="0" u="none" strike="noStrike" kern="1200" baseline="0" dirty="0">
                          <a:solidFill>
                            <a:schemeClr val="tx1"/>
                          </a:solidFill>
                          <a:latin typeface="+mn-lt"/>
                          <a:ea typeface="+mn-ea"/>
                          <a:cs typeface="+mn-cs"/>
                        </a:rPr>
                        <a:t>(8 g/L of ascites removed) are recommended as first-line treatment for </a:t>
                      </a:r>
                      <a:r>
                        <a:rPr lang="en-GB" sz="1600" b="1" i="0" u="none" strike="noStrike" kern="1200" baseline="0" dirty="0">
                          <a:solidFill>
                            <a:schemeClr val="tx2"/>
                          </a:solidFill>
                          <a:latin typeface="+mn-lt"/>
                          <a:ea typeface="+mn-ea"/>
                          <a:cs typeface="+mn-cs"/>
                        </a:rPr>
                        <a:t>refractory ascites</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11476">
                <a:tc>
                  <a:txBody>
                    <a:bodyPr/>
                    <a:lstStyle/>
                    <a:p>
                      <a:r>
                        <a:rPr lang="en-GB" sz="1600" b="0" i="0" u="none" strike="noStrike" kern="1200" baseline="0" dirty="0">
                          <a:solidFill>
                            <a:schemeClr val="tx1"/>
                          </a:solidFill>
                          <a:latin typeface="+mn-lt"/>
                          <a:ea typeface="+mn-ea"/>
                          <a:cs typeface="+mn-cs"/>
                        </a:rPr>
                        <a:t>Diuretics should be discontinued in patients with refractory ascites who do not excrete &gt;30 mmol/day of sodium under diuretic treatment</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806495">
                <a:tc>
                  <a:txBody>
                    <a:bodyPr/>
                    <a:lstStyle/>
                    <a:p>
                      <a:r>
                        <a:rPr lang="en-GB" sz="1600" b="0" i="0" u="none" strike="noStrike" kern="1200" baseline="0" dirty="0">
                          <a:solidFill>
                            <a:schemeClr val="tx1"/>
                          </a:solidFill>
                          <a:latin typeface="+mn-lt"/>
                          <a:ea typeface="+mn-ea"/>
                          <a:cs typeface="+mn-cs"/>
                        </a:rPr>
                        <a:t>Although controversial data exist on the use of NSBBs in refractory ascites, caution should be exercised in severe cases*</a:t>
                      </a:r>
                    </a:p>
                    <a:p>
                      <a:pPr marL="288925"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High doses of NSBB should be avoided (i.e. propranolol &gt;80 mg/day)</a:t>
                      </a:r>
                    </a:p>
                    <a:p>
                      <a:pPr marL="288925"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Carvedilol can not be recommended at present</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br>
                        <a:rPr lang="en-GB" sz="1600" dirty="0">
                          <a:solidFill>
                            <a:schemeClr val="tx1"/>
                          </a:solidFill>
                          <a:latin typeface="Arial" panose="020B0604020202020204" pitchFamily="34" charset="0"/>
                          <a:cs typeface="Arial" panose="020B0604020202020204" pitchFamily="34" charset="0"/>
                        </a:rPr>
                      </a:b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II-2</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br>
                        <a:rPr lang="en-GB" sz="1600" dirty="0">
                          <a:solidFill>
                            <a:schemeClr val="tx1"/>
                          </a:solidFill>
                          <a:latin typeface="Arial" panose="020B0604020202020204" pitchFamily="34" charset="0"/>
                          <a:cs typeface="Arial" panose="020B0604020202020204" pitchFamily="34" charset="0"/>
                        </a:rPr>
                      </a:b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1</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86626" y="2609713"/>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CC8AC506-66A3-4F2D-9CC2-6BC71F1A7B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6982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de-DE" dirty="0"/>
              <a:t>Refractory ascites: indications for TIPS</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latin typeface="+mj-lt"/>
              </a:rPr>
              <a:t>*By shunting an intrahepatic portal branch into a hepatic vein</a:t>
            </a:r>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GB" dirty="0">
                <a:latin typeface="+mj-lt"/>
              </a:rPr>
              <a:t>TIPS decompresses the portal system*</a:t>
            </a:r>
          </a:p>
          <a:p>
            <a:pPr lvl="1"/>
            <a:r>
              <a:rPr lang="en-GB" b="1" dirty="0">
                <a:solidFill>
                  <a:srgbClr val="004B87"/>
                </a:solidFill>
                <a:latin typeface="+mj-lt"/>
              </a:rPr>
              <a:t>Short term</a:t>
            </a:r>
            <a:r>
              <a:rPr lang="en-GB" b="1" dirty="0">
                <a:latin typeface="+mj-lt"/>
              </a:rPr>
              <a:t>: </a:t>
            </a:r>
            <a:r>
              <a:rPr lang="en-GB" dirty="0">
                <a:latin typeface="+mj-lt"/>
              </a:rPr>
              <a:t>accentuates peripheral arterial vasodilation</a:t>
            </a:r>
          </a:p>
          <a:p>
            <a:pPr lvl="1"/>
            <a:r>
              <a:rPr lang="en-GB" b="1" dirty="0">
                <a:solidFill>
                  <a:srgbClr val="004B87"/>
                </a:solidFill>
                <a:latin typeface="+mj-lt"/>
              </a:rPr>
              <a:t>Within 4</a:t>
            </a:r>
            <a:r>
              <a:rPr lang="en-GB" b="1" dirty="0">
                <a:solidFill>
                  <a:srgbClr val="004B87"/>
                </a:solidFill>
                <a:latin typeface="+mj-lt"/>
                <a:sym typeface="Symbol" panose="05050102010706020507" pitchFamily="18" charset="2"/>
              </a:rPr>
              <a:t>–6 weeks</a:t>
            </a:r>
            <a:r>
              <a:rPr lang="en-GB" b="1" dirty="0">
                <a:latin typeface="+mj-lt"/>
                <a:sym typeface="Symbol" panose="05050102010706020507" pitchFamily="18" charset="2"/>
              </a:rPr>
              <a:t>:</a:t>
            </a:r>
            <a:r>
              <a:rPr lang="en-GB" dirty="0">
                <a:latin typeface="+mj-lt"/>
                <a:sym typeface="Symbol" panose="05050102010706020507" pitchFamily="18" charset="2"/>
              </a:rPr>
              <a:t> improves effective volaemia and renal function to increase renal sodium excretion</a:t>
            </a:r>
            <a:endParaRPr lang="en-GB"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305924956"/>
              </p:ext>
            </p:extLst>
          </p:nvPr>
        </p:nvGraphicFramePr>
        <p:xfrm>
          <a:off x="423848" y="2517006"/>
          <a:ext cx="11352232" cy="3383280"/>
        </p:xfrm>
        <a:graphic>
          <a:graphicData uri="http://schemas.openxmlformats.org/drawingml/2006/table">
            <a:tbl>
              <a:tblPr firstRow="1" bandRow="1"/>
              <a:tblGrid>
                <a:gridCol w="8874136">
                  <a:extLst>
                    <a:ext uri="{9D8B030D-6E8A-4147-A177-3AD203B41FA5}">
                      <a16:colId xmlns:a16="http://schemas.microsoft.com/office/drawing/2014/main" val="20001"/>
                    </a:ext>
                  </a:extLst>
                </a:gridCol>
                <a:gridCol w="1129316">
                  <a:extLst>
                    <a:ext uri="{9D8B030D-6E8A-4147-A177-3AD203B41FA5}">
                      <a16:colId xmlns:a16="http://schemas.microsoft.com/office/drawing/2014/main" val="20002"/>
                    </a:ext>
                  </a:extLst>
                </a:gridCol>
                <a:gridCol w="1348780">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1050">
                <a:tc>
                  <a:txBody>
                    <a:bodyPr/>
                    <a:lstStyle/>
                    <a:p>
                      <a:r>
                        <a:rPr lang="en-GB" sz="1600" b="0" i="0" u="none" strike="noStrike" kern="1200" baseline="0" dirty="0">
                          <a:solidFill>
                            <a:schemeClr val="tx1"/>
                          </a:solidFill>
                          <a:latin typeface="+mn-lt"/>
                          <a:ea typeface="+mn-ea"/>
                          <a:cs typeface="+mn-cs"/>
                        </a:rPr>
                        <a:t>Patients should be </a:t>
                      </a:r>
                      <a:r>
                        <a:rPr lang="en-GB" sz="1600" b="1" i="0" u="none" strike="noStrike" kern="1200" baseline="0" dirty="0">
                          <a:solidFill>
                            <a:schemeClr val="tx2"/>
                          </a:solidFill>
                          <a:latin typeface="+mn-lt"/>
                          <a:ea typeface="+mn-ea"/>
                          <a:cs typeface="+mn-cs"/>
                        </a:rPr>
                        <a:t>evaluated for TIPS </a:t>
                      </a:r>
                      <a:r>
                        <a:rPr lang="en-GB" sz="1600" b="0" i="0" u="none" strike="noStrike" kern="1200" baseline="0" dirty="0">
                          <a:solidFill>
                            <a:schemeClr val="tx1"/>
                          </a:solidFill>
                          <a:latin typeface="+mn-lt"/>
                          <a:ea typeface="+mn-ea"/>
                          <a:cs typeface="+mn-cs"/>
                        </a:rPr>
                        <a:t>insertion when:</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There is </a:t>
                      </a:r>
                      <a:r>
                        <a:rPr lang="en-GB" sz="1600" b="1" i="0" u="none" strike="noStrike" kern="1200" baseline="0" dirty="0">
                          <a:solidFill>
                            <a:schemeClr val="tx2"/>
                          </a:solidFill>
                          <a:latin typeface="+mn-lt"/>
                          <a:ea typeface="+mn-ea"/>
                          <a:cs typeface="+mn-cs"/>
                        </a:rPr>
                        <a:t>refractory or recurrent ascites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kern="1200" baseline="0" dirty="0">
                          <a:solidFill>
                            <a:schemeClr val="tx1"/>
                          </a:solidFill>
                          <a:latin typeface="+mn-lt"/>
                          <a:ea typeface="+mn-ea"/>
                          <a:cs typeface="+mn-cs"/>
                        </a:rPr>
                        <a:t>Paracentesis is ineffective</a:t>
                      </a: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a:t>
                      </a:r>
                    </a:p>
                    <a:p>
                      <a:pPr algn="ctr"/>
                      <a:r>
                        <a:rPr lang="en-GB" sz="16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a:lnL w="9525" cap="flat" cmpd="sng" algn="ctr">
                      <a:solidFill>
                        <a:schemeClr val="bg1"/>
                      </a:solidFill>
                      <a:prstDash val="solid"/>
                      <a:round/>
                      <a:headEnd type="none" w="med" len="med"/>
                      <a:tailEnd type="none" w="med" len="med"/>
                    </a:lnL>
                    <a:lnR w="635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1539659"/>
                  </a:ext>
                </a:extLst>
              </a:tr>
              <a:tr h="749299">
                <a:tc>
                  <a:txBody>
                    <a:bodyPr/>
                    <a:lstStyle/>
                    <a:p>
                      <a:r>
                        <a:rPr lang="en-US" sz="1600" b="0" i="0" u="none" strike="noStrike" kern="1200" baseline="0" dirty="0">
                          <a:solidFill>
                            <a:schemeClr val="tx1"/>
                          </a:solidFill>
                          <a:latin typeface="+mn-lt"/>
                          <a:ea typeface="+mn-ea"/>
                          <a:cs typeface="+mn-cs"/>
                        </a:rPr>
                        <a:t>TIPS insertion is recommended in patients:</a:t>
                      </a:r>
                      <a:endParaRPr lang="en-GB" sz="1600" b="0" i="0" u="none" strike="noStrike" kern="1200" baseline="0" dirty="0">
                        <a:solidFill>
                          <a:schemeClr val="tx1"/>
                        </a:solidFill>
                        <a:latin typeface="+mn-lt"/>
                        <a:ea typeface="+mn-ea"/>
                        <a:cs typeface="+mn-cs"/>
                      </a:endParaRPr>
                    </a:p>
                    <a:p>
                      <a:pPr marL="285750" lvl="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With </a:t>
                      </a:r>
                      <a:r>
                        <a:rPr lang="en-US" sz="1600" b="1" i="0" u="none" strike="noStrike" kern="1200" baseline="0" dirty="0">
                          <a:solidFill>
                            <a:schemeClr val="tx2"/>
                          </a:solidFill>
                          <a:latin typeface="+mn-lt"/>
                          <a:ea typeface="+mn-ea"/>
                          <a:cs typeface="+mn-cs"/>
                        </a:rPr>
                        <a:t>recurrent</a:t>
                      </a:r>
                      <a:r>
                        <a:rPr lang="en-US" sz="1600" b="0" i="0" u="none" strike="noStrike" kern="1200" baseline="0" dirty="0">
                          <a:solidFill>
                            <a:schemeClr val="tx1"/>
                          </a:solidFill>
                          <a:latin typeface="+mn-lt"/>
                          <a:ea typeface="+mn-ea"/>
                          <a:cs typeface="+mn-cs"/>
                        </a:rPr>
                        <a:t> </a:t>
                      </a:r>
                      <a:r>
                        <a:rPr lang="en-US" sz="1600" b="1" i="0" u="none" strike="noStrike" kern="1200" baseline="0" dirty="0">
                          <a:solidFill>
                            <a:schemeClr val="tx2"/>
                          </a:solidFill>
                          <a:latin typeface="+mn-lt"/>
                          <a:ea typeface="+mn-ea"/>
                          <a:cs typeface="+mn-cs"/>
                        </a:rPr>
                        <a:t>ascites</a:t>
                      </a:r>
                      <a:r>
                        <a:rPr lang="en-US" sz="1600" b="0" i="0" u="none" strike="noStrike" kern="1200" baseline="0" dirty="0">
                          <a:solidFill>
                            <a:schemeClr val="tx1"/>
                          </a:solidFill>
                          <a:latin typeface="+mn-lt"/>
                          <a:ea typeface="+mn-ea"/>
                          <a:cs typeface="+mn-cs"/>
                        </a:rPr>
                        <a:t> as it improves survival</a:t>
                      </a:r>
                      <a:endParaRPr lang="en-GB" sz="1600" b="0" i="0" u="none" strike="noStrike" kern="1200" baseline="0" dirty="0">
                        <a:solidFill>
                          <a:schemeClr val="tx1"/>
                        </a:solidFill>
                        <a:latin typeface="+mn-lt"/>
                        <a:ea typeface="+mn-ea"/>
                        <a:cs typeface="+mn-cs"/>
                      </a:endParaRP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With </a:t>
                      </a:r>
                      <a:r>
                        <a:rPr lang="en-US" sz="1600" b="1" i="0" u="none" strike="noStrike" kern="1200" baseline="0" dirty="0">
                          <a:solidFill>
                            <a:schemeClr val="tx2"/>
                          </a:solidFill>
                          <a:latin typeface="+mn-lt"/>
                          <a:ea typeface="+mn-ea"/>
                          <a:cs typeface="+mn-cs"/>
                        </a:rPr>
                        <a:t>refractory</a:t>
                      </a:r>
                      <a:r>
                        <a:rPr lang="en-US" sz="1600" b="0" i="0" u="none" strike="noStrike" kern="1200" baseline="0" dirty="0">
                          <a:solidFill>
                            <a:schemeClr val="tx1"/>
                          </a:solidFill>
                          <a:latin typeface="+mn-lt"/>
                          <a:ea typeface="+mn-ea"/>
                          <a:cs typeface="+mn-cs"/>
                        </a:rPr>
                        <a:t> </a:t>
                      </a:r>
                      <a:r>
                        <a:rPr lang="en-US" sz="1600" b="1" i="0" u="none" strike="noStrike" kern="1200" baseline="0" dirty="0">
                          <a:solidFill>
                            <a:schemeClr val="tx2"/>
                          </a:solidFill>
                          <a:latin typeface="+mn-lt"/>
                          <a:ea typeface="+mn-ea"/>
                          <a:cs typeface="+mn-cs"/>
                        </a:rPr>
                        <a:t>ascites</a:t>
                      </a:r>
                      <a:r>
                        <a:rPr lang="en-US" sz="1600" b="0" i="0" u="none" strike="noStrike" kern="1200" baseline="0" dirty="0">
                          <a:solidFill>
                            <a:schemeClr val="tx1"/>
                          </a:solidFill>
                          <a:latin typeface="+mn-lt"/>
                          <a:ea typeface="+mn-ea"/>
                          <a:cs typeface="+mn-cs"/>
                        </a:rPr>
                        <a:t> as it improves the control of ascites </a:t>
                      </a:r>
                      <a:endParaRPr lang="en-GB" sz="16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a:t>
                      </a:r>
                    </a:p>
                    <a:p>
                      <a:pPr algn="ctr"/>
                      <a:r>
                        <a:rPr lang="en-GB" sz="16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940301359"/>
                  </a:ext>
                </a:extLst>
              </a:tr>
              <a:tr h="326544">
                <a:tc>
                  <a:txBody>
                    <a:bodyPr/>
                    <a:lstStyle/>
                    <a:p>
                      <a:r>
                        <a:rPr lang="en-GB" sz="1600" dirty="0"/>
                        <a:t>The use of </a:t>
                      </a:r>
                      <a:r>
                        <a:rPr lang="en-GB" sz="1600" b="1" dirty="0">
                          <a:solidFill>
                            <a:schemeClr val="tx2"/>
                          </a:solidFill>
                        </a:rPr>
                        <a:t>small-diameter PTFE-covered stents </a:t>
                      </a:r>
                      <a:r>
                        <a:rPr lang="en-GB" sz="1600" dirty="0"/>
                        <a:t>is recommended to reduce the risk of TIPS dysfunction and hepatic encephalopathy</a:t>
                      </a: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r h="653088">
                <a:tc>
                  <a:txBody>
                    <a:bodyPr/>
                    <a:lstStyle/>
                    <a:p>
                      <a:r>
                        <a:rPr lang="en-GB" sz="1600" dirty="0"/>
                        <a:t>After TIPS insertion, continue the following until ascites resolution:</a:t>
                      </a:r>
                    </a:p>
                    <a:p>
                      <a:pPr marL="285750" indent="-285750">
                        <a:buFont typeface="Arial" panose="020B0604020202020204" pitchFamily="34" charset="0"/>
                        <a:buChar char="•"/>
                      </a:pPr>
                      <a:r>
                        <a:rPr lang="en-GB" sz="1600" dirty="0"/>
                        <a:t>Diuretics and salt restriction </a:t>
                      </a:r>
                    </a:p>
                    <a:p>
                      <a:pPr marL="285750" indent="-285750">
                        <a:buFont typeface="Arial" panose="020B0604020202020204" pitchFamily="34" charset="0"/>
                        <a:buChar char="•"/>
                      </a:pPr>
                      <a:r>
                        <a:rPr lang="en-GB" sz="1600" dirty="0"/>
                        <a:t>Close clinical follow-up</a:t>
                      </a: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600" dirty="0"/>
                    </a:p>
                    <a:p>
                      <a:pPr algn="ctr"/>
                      <a:r>
                        <a:rPr lang="en-GB" sz="1600" dirty="0"/>
                        <a:t>II-2</a:t>
                      </a: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55996577"/>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30" y="2534730"/>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A81CB44C-8108-4398-9180-1A3589CD35A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989819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Hepatic hydrothorax: definition and diagnosis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latin typeface="+mj-lt"/>
              </a:rPr>
              <a:t>*</a:t>
            </a:r>
            <a:r>
              <a:rPr lang="en-GB" dirty="0">
                <a:latin typeface="+mj-lt"/>
              </a:rPr>
              <a:t>Grade of evidence III, grade of recommendation 1</a:t>
            </a:r>
            <a:endParaRPr lang="en-US" dirty="0">
              <a:latin typeface="+mj-lt"/>
            </a:endParaRPr>
          </a:p>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US" b="1" dirty="0">
                <a:solidFill>
                  <a:srgbClr val="004B87"/>
                </a:solidFill>
                <a:latin typeface="+mj-lt"/>
              </a:rPr>
              <a:t>Definition</a:t>
            </a:r>
          </a:p>
          <a:p>
            <a:pPr lvl="1"/>
            <a:r>
              <a:rPr lang="en-US" dirty="0">
                <a:latin typeface="+mj-lt"/>
              </a:rPr>
              <a:t>Accumulation of transudate in the pleural space</a:t>
            </a:r>
          </a:p>
          <a:p>
            <a:pPr lvl="2"/>
            <a:r>
              <a:rPr lang="en-US" dirty="0">
                <a:latin typeface="+mj-lt"/>
              </a:rPr>
              <a:t>In the absence of cardiac, pulmonary or pleural disease</a:t>
            </a:r>
          </a:p>
          <a:p>
            <a:pPr lvl="1"/>
            <a:r>
              <a:rPr lang="en-US" dirty="0">
                <a:latin typeface="+mj-lt"/>
              </a:rPr>
              <a:t>Ascites moves through small diaphragmatic defects</a:t>
            </a:r>
          </a:p>
          <a:p>
            <a:pPr lvl="2"/>
            <a:r>
              <a:rPr lang="en-US" dirty="0">
                <a:latin typeface="+mj-lt"/>
              </a:rPr>
              <a:t>Negative intrathoracic pressure induced by inspiration</a:t>
            </a:r>
          </a:p>
          <a:p>
            <a:pPr lvl="1"/>
            <a:r>
              <a:rPr lang="en-US" dirty="0">
                <a:latin typeface="+mj-lt"/>
              </a:rPr>
              <a:t>Can lead to respiratory failure</a:t>
            </a:r>
          </a:p>
          <a:p>
            <a:pPr lvl="1"/>
            <a:r>
              <a:rPr lang="en-US" dirty="0">
                <a:latin typeface="+mj-lt"/>
              </a:rPr>
              <a:t>Can be complicated by spontaneous bacterial infections (empyema)</a:t>
            </a:r>
          </a:p>
          <a:p>
            <a:pPr lvl="1"/>
            <a:r>
              <a:rPr lang="en-US" dirty="0">
                <a:latin typeface="+mj-lt"/>
              </a:rPr>
              <a:t>Associated with poor prognosis</a:t>
            </a:r>
          </a:p>
          <a:p>
            <a:pPr lvl="2"/>
            <a:r>
              <a:rPr lang="en-US" dirty="0">
                <a:latin typeface="+mj-lt"/>
              </a:rPr>
              <a:t>Median survival: 8</a:t>
            </a:r>
            <a:r>
              <a:rPr lang="en-US" dirty="0">
                <a:latin typeface="+mj-lt"/>
                <a:sym typeface="Symbol" panose="05050102010706020507" pitchFamily="18" charset="2"/>
              </a:rPr>
              <a:t>12 months</a:t>
            </a:r>
            <a:endParaRPr lang="en-US" dirty="0">
              <a:latin typeface="+mj-lt"/>
            </a:endParaRPr>
          </a:p>
          <a:p>
            <a:pPr lvl="1"/>
            <a:endParaRPr lang="en-US" dirty="0">
              <a:latin typeface="+mj-lt"/>
            </a:endParaRPr>
          </a:p>
          <a:p>
            <a:r>
              <a:rPr lang="en-US" b="1" dirty="0">
                <a:solidFill>
                  <a:srgbClr val="004B87"/>
                </a:solidFill>
                <a:latin typeface="+mj-lt"/>
              </a:rPr>
              <a:t>Diagnosis</a:t>
            </a:r>
          </a:p>
          <a:p>
            <a:pPr lvl="1"/>
            <a:r>
              <a:rPr lang="en-US" dirty="0">
                <a:latin typeface="+mj-lt"/>
              </a:rPr>
              <a:t>Once pleural effusion has been ascertained, cardiopulmonary and primary pleural diseases should </a:t>
            </a:r>
            <a:br>
              <a:rPr lang="en-US" dirty="0">
                <a:latin typeface="+mj-lt"/>
              </a:rPr>
            </a:br>
            <a:r>
              <a:rPr lang="en-US" dirty="0">
                <a:latin typeface="+mj-lt"/>
              </a:rPr>
              <a:t>be excluded*</a:t>
            </a:r>
          </a:p>
          <a:p>
            <a:pPr lvl="1"/>
            <a:r>
              <a:rPr lang="en-US" dirty="0">
                <a:latin typeface="+mj-lt"/>
              </a:rPr>
              <a:t>Diagnostic thoracentesis is required to rule out bacterial infection*</a:t>
            </a:r>
            <a:endParaRPr lang="en-GB" dirty="0">
              <a:latin typeface="+mj-lt"/>
            </a:endParaRPr>
          </a:p>
        </p:txBody>
      </p:sp>
      <p:pic>
        <p:nvPicPr>
          <p:cNvPr id="7" name="Picture 6">
            <a:hlinkClick r:id="rId3" action="ppaction://hlinksldjump"/>
            <a:extLst>
              <a:ext uri="{FF2B5EF4-FFF2-40B4-BE49-F238E27FC236}">
                <a16:creationId xmlns:a16="http://schemas.microsoft.com/office/drawing/2014/main" id="{3A7E4366-5BCC-4AF6-AB43-5F330EDF3F9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213243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Hepatic hydrothorax: treatment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normAutofit/>
          </a:bodyPr>
          <a:lstStyle/>
          <a:p>
            <a:r>
              <a:rPr lang="en-US" dirty="0">
                <a:latin typeface="+mj-lt"/>
              </a:rPr>
              <a:t>First-line management relies on treatment of ascites with diuretics and/or LVP</a:t>
            </a:r>
          </a:p>
          <a:p>
            <a:pPr lvl="1"/>
            <a:r>
              <a:rPr lang="en-US" dirty="0">
                <a:latin typeface="+mj-lt"/>
              </a:rPr>
              <a:t>Not rare for pleural effusion to persist (refractory hepatic hydrothorax)</a:t>
            </a:r>
          </a:p>
          <a:p>
            <a:r>
              <a:rPr lang="en-US" dirty="0">
                <a:latin typeface="+mj-lt"/>
              </a:rPr>
              <a:t>Therapeutic thoracentesis is required to relieve dyspnoea</a:t>
            </a:r>
          </a:p>
          <a:p>
            <a:endParaRPr lang="en-GB" dirty="0">
              <a:latin typeface="+mj-lt"/>
            </a:endParaRP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2013465317"/>
              </p:ext>
            </p:extLst>
          </p:nvPr>
        </p:nvGraphicFramePr>
        <p:xfrm>
          <a:off x="423848" y="3146027"/>
          <a:ext cx="11342399" cy="207264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9">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Patients with hydrothorax should be evaluated for LT</a:t>
                      </a:r>
                      <a:endParaRPr lang="en-GB" sz="1600" dirty="0"/>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Diuretics and thoracentesis are recommended as the first-line management of hepatic hydrothorax</a:t>
                      </a:r>
                      <a:endParaRPr lang="en-GB" sz="16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314665683"/>
                  </a:ext>
                </a:extLst>
              </a:tr>
              <a:tr h="326544">
                <a:tc>
                  <a:txBody>
                    <a:bodyPr/>
                    <a:lstStyle/>
                    <a:p>
                      <a:r>
                        <a:rPr lang="en-US" sz="1600" b="0" i="0" u="none" strike="noStrike" kern="1200" baseline="0" dirty="0">
                          <a:solidFill>
                            <a:schemeClr val="tx1"/>
                          </a:solidFill>
                          <a:latin typeface="+mn-lt"/>
                          <a:ea typeface="+mn-ea"/>
                          <a:cs typeface="+mn-cs"/>
                        </a:rPr>
                        <a:t>Therapeutic thoracentesis is indicated in patients with dyspnoea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Chronic pleural drainage should not be performed because of the frequent occurrence </a:t>
                      </a:r>
                      <a:br>
                        <a:rPr lang="en-US" sz="1600" b="0" i="0" u="none" strike="noStrike" kern="1200" baseline="0" dirty="0">
                          <a:solidFill>
                            <a:schemeClr val="tx1"/>
                          </a:solidFill>
                          <a:latin typeface="+mn-lt"/>
                          <a:ea typeface="+mn-ea"/>
                          <a:cs typeface="+mn-cs"/>
                        </a:rPr>
                      </a:br>
                      <a:r>
                        <a:rPr lang="en-US" sz="1600" b="0" i="0" u="none" strike="noStrike" kern="1200" baseline="0" dirty="0">
                          <a:solidFill>
                            <a:schemeClr val="tx1"/>
                          </a:solidFill>
                          <a:latin typeface="+mn-lt"/>
                          <a:ea typeface="+mn-ea"/>
                          <a:cs typeface="+mn-cs"/>
                        </a:rPr>
                        <a:t>of complications</a:t>
                      </a:r>
                      <a:endParaRPr lang="en-GB" sz="16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p>
                      <a:pPr algn="ctr"/>
                      <a:r>
                        <a:rPr lang="en-GB" sz="1600" dirty="0">
                          <a:solidFill>
                            <a:schemeClr val="tx1"/>
                          </a:solidFill>
                          <a:latin typeface="Arial" panose="020B0604020202020204" pitchFamily="34" charset="0"/>
                          <a:cs typeface="Arial" panose="020B0604020202020204" pitchFamily="34" charset="0"/>
                        </a:rPr>
                        <a:t>II-2</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29" y="3147878"/>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AC96581D-A7D1-43C0-BEEB-572012F5F6E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54066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Hepatic hydrothorax: </a:t>
            </a:r>
            <a:r>
              <a:rPr lang="en-US" dirty="0"/>
              <a:t>beyond diuretics and thoracentesis </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p:cNvSpPr>
            <a:spLocks noGrp="1"/>
          </p:cNvSpPr>
          <p:nvPr>
            <p:ph sz="half" idx="1"/>
          </p:nvPr>
        </p:nvSpPr>
        <p:spPr/>
        <p:txBody>
          <a:bodyPr/>
          <a:lstStyle/>
          <a:p>
            <a:r>
              <a:rPr lang="en-US" dirty="0"/>
              <a:t>Other treatments are appropriate in selected patients</a:t>
            </a:r>
            <a:endParaRPr lang="en-GB" dirty="0"/>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extLst>
              <p:ext uri="{D42A27DB-BD31-4B8C-83A1-F6EECF244321}">
                <p14:modId xmlns:p14="http://schemas.microsoft.com/office/powerpoint/2010/main" val="1708725784"/>
              </p:ext>
            </p:extLst>
          </p:nvPr>
        </p:nvGraphicFramePr>
        <p:xfrm>
          <a:off x="423848" y="2281709"/>
          <a:ext cx="11342399" cy="280416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9">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0" i="0" u="none" strike="noStrike" kern="1200" baseline="0" dirty="0">
                          <a:solidFill>
                            <a:schemeClr val="tx1"/>
                          </a:solidFill>
                          <a:latin typeface="+mn-lt"/>
                          <a:ea typeface="+mn-ea"/>
                          <a:cs typeface="+mn-cs"/>
                        </a:rPr>
                        <a:t>In selected patients, TIPS insertion for recurrent symptomatic </a:t>
                      </a:r>
                      <a:r>
                        <a:rPr lang="en-GB" sz="1600" b="0" i="0" u="none" strike="noStrike" kern="1200" baseline="0" dirty="0">
                          <a:solidFill>
                            <a:schemeClr val="tx1"/>
                          </a:solidFill>
                          <a:latin typeface="+mn-lt"/>
                          <a:ea typeface="+mn-ea"/>
                          <a:cs typeface="+mn-cs"/>
                        </a:rPr>
                        <a:t>hepatic hydrothorax is recommended</a:t>
                      </a:r>
                      <a:endParaRPr lang="en-GB" sz="1600" dirty="0"/>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0" i="0" u="none" strike="noStrike" kern="1200" baseline="0" dirty="0">
                          <a:solidFill>
                            <a:schemeClr val="tx1"/>
                          </a:solidFill>
                          <a:latin typeface="+mn-lt"/>
                          <a:ea typeface="+mn-ea"/>
                          <a:cs typeface="+mn-cs"/>
                        </a:rPr>
                        <a:t>Pleurodesis can be suggested to patients with refractory hepatic hydrothorax not amenable to LT or TIPS insertion</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The frequent occurrence of side effects restricts its use to selected </a:t>
                      </a:r>
                      <a:r>
                        <a:rPr lang="en-GB" sz="1600" b="0" i="0" u="none" strike="noStrike" kern="1200" baseline="0" dirty="0">
                          <a:solidFill>
                            <a:schemeClr val="tx1"/>
                          </a:solidFill>
                          <a:latin typeface="+mn-lt"/>
                          <a:ea typeface="+mn-ea"/>
                          <a:cs typeface="+mn-cs"/>
                        </a:rPr>
                        <a:t>patients</a:t>
                      </a:r>
                      <a:endParaRPr lang="en-GB" sz="1600" dirty="0"/>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US" sz="1600" b="0" i="0" u="none" strike="noStrike" kern="1200" baseline="0" dirty="0">
                          <a:solidFill>
                            <a:schemeClr val="tx1"/>
                          </a:solidFill>
                          <a:latin typeface="+mn-lt"/>
                          <a:ea typeface="+mn-ea"/>
                          <a:cs typeface="+mn-cs"/>
                        </a:rPr>
                        <a:t>Mesh repair of diaphragmatic defects is suggested for the management of hepatic hydrothorax in very selected patients</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The best results are achieved in patients with non-advanced cirrhosis without renal dysfunction</a:t>
                      </a:r>
                      <a:endParaRPr lang="en-GB" sz="1600" b="0" i="0" u="none" strike="noStrike" kern="1200" baseline="0" dirty="0">
                        <a:solidFill>
                          <a:schemeClr val="tx1"/>
                        </a:solidFill>
                        <a:latin typeface="+mn-lt"/>
                        <a:ea typeface="+mn-ea"/>
                        <a:cs typeface="+mn-cs"/>
                      </a:endParaRPr>
                    </a:p>
                  </a:txBody>
                  <a:tcPr>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8072829" y="2283560"/>
            <a:ext cx="3693418" cy="276999"/>
            <a:chOff x="4262958" y="3212976"/>
            <a:chExt cx="3693418" cy="276999"/>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7D98C71E-CDC2-445F-91E1-EBE7B38D9F0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551664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lstStyle/>
          <a:p>
            <a:r>
              <a:rPr lang="en-GB" dirty="0"/>
              <a:t>Hyponatraemia</a:t>
            </a:r>
          </a:p>
        </p:txBody>
      </p:sp>
      <p:sp>
        <p:nvSpPr>
          <p:cNvPr id="3" name="Text Placeholder 2">
            <a:extLst>
              <a:ext uri="{FF2B5EF4-FFF2-40B4-BE49-F238E27FC236}">
                <a16:creationId xmlns:a16="http://schemas.microsoft.com/office/drawing/2014/main" id="{8FA43F9C-9303-40F4-A502-66C3D1E0D5EF}"/>
              </a:ext>
            </a:extLst>
          </p:cNvPr>
          <p:cNvSpPr>
            <a:spLocks noGrp="1"/>
          </p:cNvSpPr>
          <p:nvPr>
            <p:ph type="body" sz="quarter" idx="10"/>
          </p:nvPr>
        </p:nvSpPr>
        <p:spPr/>
        <p:txBody>
          <a:bodyPr/>
          <a:lstStyle/>
          <a:p>
            <a:r>
              <a:rPr lang="en-US" dirty="0">
                <a:latin typeface="+mj-lt"/>
              </a:rPr>
              <a:t>*Beyond fluid restriction, hypertonic saline should be limited to rare patients with life-threatening complications. It can be considered in patients with severe hyponatraemia who are expected to undergo LT within days. Correction of serum sodium concentration after attenuation of symptoms should be slow (≤8 mmol/L per day) to avoid irreversible neurological sequelae (II-3;1). Albumin can be administered but data are very limited (II-3;2). Use of vaptans should be limited to clinical trials (III;1)</a:t>
            </a:r>
          </a:p>
          <a:p>
            <a:r>
              <a:rPr lang="en-US" dirty="0"/>
              <a:t>EASL CPG decompensated cirrhosis. J Hepatol 2018;doi: 10.1016/j.jhep</a:t>
            </a:r>
            <a:r>
              <a:rPr lang="en-US"/>
              <a:t>.2018.03.024</a:t>
            </a:r>
            <a:endParaRPr lang="en-US" dirty="0"/>
          </a:p>
        </p:txBody>
      </p:sp>
      <p:sp>
        <p:nvSpPr>
          <p:cNvPr id="11" name="Content Placeholder 10">
            <a:extLst>
              <a:ext uri="{FF2B5EF4-FFF2-40B4-BE49-F238E27FC236}">
                <a16:creationId xmlns:a16="http://schemas.microsoft.com/office/drawing/2014/main" id="{E0036ABF-94C1-4B0F-951B-25B519F8BA30}"/>
              </a:ext>
            </a:extLst>
          </p:cNvPr>
          <p:cNvSpPr>
            <a:spLocks noGrp="1"/>
          </p:cNvSpPr>
          <p:nvPr>
            <p:ph sz="half" idx="1"/>
          </p:nvPr>
        </p:nvSpPr>
        <p:spPr/>
        <p:txBody>
          <a:bodyPr/>
          <a:lstStyle/>
          <a:p>
            <a:r>
              <a:rPr lang="en-US" dirty="0"/>
              <a:t>Common in patients with advanced cirrhosis</a:t>
            </a:r>
          </a:p>
          <a:p>
            <a:pPr lvl="1"/>
            <a:r>
              <a:rPr lang="en-US" dirty="0"/>
              <a:t>Arbitrarily defined as serum sodium concentration &lt;130 mmol/L</a:t>
            </a:r>
          </a:p>
          <a:p>
            <a:r>
              <a:rPr lang="en-US" dirty="0"/>
              <a:t>Hypo- and </a:t>
            </a:r>
            <a:r>
              <a:rPr lang="en-US" dirty="0" err="1"/>
              <a:t>hypervolaemic</a:t>
            </a:r>
            <a:r>
              <a:rPr lang="en-US" dirty="0"/>
              <a:t> </a:t>
            </a:r>
            <a:r>
              <a:rPr lang="en-US" dirty="0" err="1"/>
              <a:t>hyponatraemia</a:t>
            </a:r>
            <a:r>
              <a:rPr lang="en-US" dirty="0"/>
              <a:t> can occur</a:t>
            </a:r>
          </a:p>
          <a:p>
            <a:r>
              <a:rPr lang="en-US" dirty="0"/>
              <a:t>Associated with:</a:t>
            </a:r>
          </a:p>
          <a:p>
            <a:pPr lvl="1"/>
            <a:r>
              <a:rPr lang="en-US" dirty="0"/>
              <a:t>Increased mortality and morbidity, particularly neurological complications</a:t>
            </a:r>
          </a:p>
          <a:p>
            <a:pPr lvl="1"/>
            <a:r>
              <a:rPr lang="en-US" dirty="0"/>
              <a:t>Reduced survival after LT</a:t>
            </a:r>
          </a:p>
          <a:p>
            <a:endParaRPr lang="en-US" dirty="0"/>
          </a:p>
          <a:p>
            <a:endParaRPr lang="en-GB" sz="1600" dirty="0"/>
          </a:p>
          <a:p>
            <a:endParaRPr lang="en-GB" dirty="0"/>
          </a:p>
        </p:txBody>
      </p:sp>
      <p:graphicFrame>
        <p:nvGraphicFramePr>
          <p:cNvPr id="5" name="Table 4">
            <a:extLst>
              <a:ext uri="{FF2B5EF4-FFF2-40B4-BE49-F238E27FC236}">
                <a16:creationId xmlns:a16="http://schemas.microsoft.com/office/drawing/2014/main" id="{5F9F8BC0-F824-4DB1-9D9A-3EFD9F060BEA}"/>
              </a:ext>
            </a:extLst>
          </p:cNvPr>
          <p:cNvGraphicFramePr>
            <a:graphicFrameLocks noGrp="1"/>
          </p:cNvGraphicFramePr>
          <p:nvPr>
            <p:extLst>
              <p:ext uri="{D42A27DB-BD31-4B8C-83A1-F6EECF244321}">
                <p14:modId xmlns:p14="http://schemas.microsoft.com/office/powerpoint/2010/main" val="1986452351"/>
              </p:ext>
            </p:extLst>
          </p:nvPr>
        </p:nvGraphicFramePr>
        <p:xfrm>
          <a:off x="423847" y="3691863"/>
          <a:ext cx="11342399" cy="182880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0" i="0" u="none" strike="noStrike" kern="1200" baseline="0" dirty="0">
                          <a:solidFill>
                            <a:schemeClr val="tx1"/>
                          </a:solidFill>
                          <a:latin typeface="+mn-lt"/>
                          <a:ea typeface="+mn-ea"/>
                          <a:cs typeface="+mn-cs"/>
                        </a:rPr>
                        <a:t>Patients with cirrhosis who develop hyponatraemia </a:t>
                      </a:r>
                      <a:r>
                        <a:rPr lang="en-US" sz="1600" b="1" i="0" u="none" strike="noStrike" kern="1200" baseline="0" dirty="0">
                          <a:solidFill>
                            <a:schemeClr val="tx2"/>
                          </a:solidFill>
                          <a:latin typeface="+mn-lt"/>
                          <a:ea typeface="+mn-ea"/>
                          <a:cs typeface="+mn-cs"/>
                        </a:rPr>
                        <a:t>should be evaluated for LT</a:t>
                      </a:r>
                      <a:endParaRPr lang="en-GB" sz="1600" b="1" dirty="0">
                        <a:solidFill>
                          <a:schemeClr val="tx2"/>
                        </a:solidFill>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dirty="0"/>
                        <a:t>Removal of the cause and administration of normal saline are recommended in the management of </a:t>
                      </a:r>
                      <a:r>
                        <a:rPr lang="en-US" sz="1600" b="1" dirty="0">
                          <a:solidFill>
                            <a:schemeClr val="tx2"/>
                          </a:solidFill>
                        </a:rPr>
                        <a:t>hypovolaemic </a:t>
                      </a:r>
                      <a:r>
                        <a:rPr lang="en-US" sz="1600" b="0" dirty="0">
                          <a:solidFill>
                            <a:schemeClr val="tx1"/>
                          </a:solidFill>
                        </a:rPr>
                        <a:t>hyponatraemia</a:t>
                      </a:r>
                      <a:endParaRPr lang="en-GB" sz="1600" b="0" dirty="0">
                        <a:solidFill>
                          <a:schemeClr val="tx1"/>
                        </a:solidFill>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US" sz="1600" b="0" i="0" u="none" strike="noStrike" kern="1200" baseline="0" dirty="0">
                          <a:solidFill>
                            <a:schemeClr val="tx1"/>
                          </a:solidFill>
                          <a:latin typeface="+mn-lt"/>
                          <a:ea typeface="+mn-ea"/>
                          <a:cs typeface="+mn-cs"/>
                        </a:rPr>
                        <a:t>Fluid restriction* to 1,000 ml/day is recommended in the management of </a:t>
                      </a:r>
                      <a:r>
                        <a:rPr lang="en-US" sz="1600" b="1" i="0" u="none" strike="noStrike" kern="1200" baseline="0" dirty="0">
                          <a:solidFill>
                            <a:schemeClr val="tx2"/>
                          </a:solidFill>
                          <a:latin typeface="+mn-lt"/>
                          <a:ea typeface="+mn-ea"/>
                          <a:cs typeface="+mn-cs"/>
                        </a:rPr>
                        <a:t>hypervolaemic</a:t>
                      </a:r>
                      <a:r>
                        <a:rPr lang="en-US" sz="1600" b="0" i="0" u="none" strike="noStrike" kern="1200" baseline="0" dirty="0">
                          <a:solidFill>
                            <a:schemeClr val="tx1"/>
                          </a:solidFill>
                          <a:latin typeface="+mn-lt"/>
                          <a:ea typeface="+mn-ea"/>
                          <a:cs typeface="+mn-cs"/>
                        </a:rPr>
                        <a:t> hyponatraemia since it may prevent a further reduction in serum sodium levels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6" name="Group 5">
            <a:extLst>
              <a:ext uri="{FF2B5EF4-FFF2-40B4-BE49-F238E27FC236}">
                <a16:creationId xmlns:a16="http://schemas.microsoft.com/office/drawing/2014/main" id="{96408CBE-F183-498A-AB76-0D542F598DF1}"/>
              </a:ext>
            </a:extLst>
          </p:cNvPr>
          <p:cNvGrpSpPr/>
          <p:nvPr/>
        </p:nvGrpSpPr>
        <p:grpSpPr>
          <a:xfrm>
            <a:off x="8072828" y="3723210"/>
            <a:ext cx="3693418" cy="276999"/>
            <a:chOff x="4262958" y="3212976"/>
            <a:chExt cx="3693418" cy="276999"/>
          </a:xfrm>
        </p:grpSpPr>
        <p:sp>
          <p:nvSpPr>
            <p:cNvPr id="7" name="Rectangle 6">
              <a:extLst>
                <a:ext uri="{FF2B5EF4-FFF2-40B4-BE49-F238E27FC236}">
                  <a16:creationId xmlns:a16="http://schemas.microsoft.com/office/drawing/2014/main" id="{7E599E8B-5879-472F-9899-FB98DF4EEA9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8" name="Rectangle 7">
              <a:extLst>
                <a:ext uri="{FF2B5EF4-FFF2-40B4-BE49-F238E27FC236}">
                  <a16:creationId xmlns:a16="http://schemas.microsoft.com/office/drawing/2014/main" id="{51857B8B-3D43-459D-9494-E53A4A0B0E4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TextBox 8">
              <a:extLst>
                <a:ext uri="{FF2B5EF4-FFF2-40B4-BE49-F238E27FC236}">
                  <a16:creationId xmlns:a16="http://schemas.microsoft.com/office/drawing/2014/main" id="{268CD41F-74A3-440A-B073-40AFAED6066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0" name="TextBox 9">
              <a:extLst>
                <a:ext uri="{FF2B5EF4-FFF2-40B4-BE49-F238E27FC236}">
                  <a16:creationId xmlns:a16="http://schemas.microsoft.com/office/drawing/2014/main" id="{7B6460A9-B4CE-43FF-9235-926B015CB3F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06B83489-E173-41FC-B07B-BCCD642C603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52440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 pathophysiology and natural history</a:t>
            </a:r>
          </a:p>
        </p:txBody>
      </p:sp>
      <p:sp>
        <p:nvSpPr>
          <p:cNvPr id="5" name="Text Placeholder 4">
            <a:extLst>
              <a:ext uri="{FF2B5EF4-FFF2-40B4-BE49-F238E27FC236}">
                <a16:creationId xmlns:a16="http://schemas.microsoft.com/office/drawing/2014/main" id="{E329DC31-C4F5-4F76-9C3B-FAE6F99221B7}"/>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757A6DAA-4F32-4B5D-B4BD-D92E30311810}"/>
              </a:ext>
            </a:extLst>
          </p:cNvPr>
          <p:cNvSpPr>
            <a:spLocks noGrp="1"/>
          </p:cNvSpPr>
          <p:nvPr>
            <p:ph sz="half" idx="1"/>
          </p:nvPr>
        </p:nvSpPr>
        <p:spPr/>
        <p:txBody>
          <a:bodyPr/>
          <a:lstStyle/>
          <a:p>
            <a:r>
              <a:rPr lang="en-US" dirty="0"/>
              <a:t>Occurs when variceal wall ruptures due to excessive wall tension</a:t>
            </a:r>
          </a:p>
          <a:p>
            <a:pPr lvl="1"/>
            <a:r>
              <a:rPr lang="en-US" dirty="0"/>
              <a:t>Portal pressure is a key factor in both rupture and severity of bleeding</a:t>
            </a:r>
          </a:p>
          <a:p>
            <a:r>
              <a:rPr lang="en-US" dirty="0"/>
              <a:t>70% of GI bleeding events result from VH in patients with portal hypertension</a:t>
            </a:r>
          </a:p>
          <a:p>
            <a:pPr lvl="1"/>
            <a:r>
              <a:rPr lang="en-US" dirty="0"/>
              <a:t>Second most common decompensating event</a:t>
            </a:r>
          </a:p>
          <a:p>
            <a:pPr lvl="1"/>
            <a:r>
              <a:rPr lang="en-US" dirty="0"/>
              <a:t>Most severe and immediate life threatening complication</a:t>
            </a:r>
          </a:p>
        </p:txBody>
      </p:sp>
      <p:graphicFrame>
        <p:nvGraphicFramePr>
          <p:cNvPr id="6" name="Table 5">
            <a:extLst>
              <a:ext uri="{FF2B5EF4-FFF2-40B4-BE49-F238E27FC236}">
                <a16:creationId xmlns:a16="http://schemas.microsoft.com/office/drawing/2014/main" id="{BCB0E276-36B9-4AEC-8770-85C4DEA90484}"/>
              </a:ext>
            </a:extLst>
          </p:cNvPr>
          <p:cNvGraphicFramePr>
            <a:graphicFrameLocks noGrp="1"/>
          </p:cNvGraphicFramePr>
          <p:nvPr>
            <p:extLst>
              <p:ext uri="{D42A27DB-BD31-4B8C-83A1-F6EECF244321}">
                <p14:modId xmlns:p14="http://schemas.microsoft.com/office/powerpoint/2010/main" val="3902253697"/>
              </p:ext>
            </p:extLst>
          </p:nvPr>
        </p:nvGraphicFramePr>
        <p:xfrm>
          <a:off x="423848" y="3512200"/>
          <a:ext cx="11352231" cy="2316480"/>
        </p:xfrm>
        <a:graphic>
          <a:graphicData uri="http://schemas.openxmlformats.org/drawingml/2006/table">
            <a:tbl>
              <a:tblPr firstRow="1" bandRow="1"/>
              <a:tblGrid>
                <a:gridCol w="8874135">
                  <a:extLst>
                    <a:ext uri="{9D8B030D-6E8A-4147-A177-3AD203B41FA5}">
                      <a16:colId xmlns:a16="http://schemas.microsoft.com/office/drawing/2014/main" val="20001"/>
                    </a:ext>
                  </a:extLst>
                </a:gridCol>
                <a:gridCol w="1129316">
                  <a:extLst>
                    <a:ext uri="{9D8B030D-6E8A-4147-A177-3AD203B41FA5}">
                      <a16:colId xmlns:a16="http://schemas.microsoft.com/office/drawing/2014/main" val="20002"/>
                    </a:ext>
                  </a:extLst>
                </a:gridCol>
                <a:gridCol w="1348780">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1" dirty="0">
                          <a:solidFill>
                            <a:schemeClr val="tx2"/>
                          </a:solidFill>
                        </a:rPr>
                        <a:t>Patients with DC are at high risk </a:t>
                      </a:r>
                      <a:r>
                        <a:rPr lang="en-US" sz="1600" b="0" dirty="0">
                          <a:solidFill>
                            <a:schemeClr val="tx1"/>
                          </a:solidFill>
                        </a:rPr>
                        <a:t>and should have an </a:t>
                      </a:r>
                      <a:r>
                        <a:rPr lang="en-US" sz="1600" b="1" dirty="0">
                          <a:solidFill>
                            <a:schemeClr val="tx2"/>
                          </a:solidFill>
                        </a:rPr>
                        <a:t>OGD</a:t>
                      </a:r>
                      <a:r>
                        <a:rPr lang="en-US" sz="1600" b="0" dirty="0">
                          <a:solidFill>
                            <a:schemeClr val="tx1"/>
                          </a:solidFill>
                        </a:rPr>
                        <a:t> to screen for varices, unless previously diagnosed and treated</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GB" sz="1600" dirty="0"/>
                        <a:t>If OGD is performed, the presence, size and presence of </a:t>
                      </a:r>
                      <a:r>
                        <a:rPr lang="en-GB" sz="1600" b="1" dirty="0">
                          <a:solidFill>
                            <a:schemeClr val="tx2"/>
                          </a:solidFill>
                        </a:rPr>
                        <a:t>red wale marks</a:t>
                      </a:r>
                      <a:r>
                        <a:rPr lang="en-GB" sz="1600" dirty="0"/>
                        <a:t> should be reported</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GB" sz="1600" dirty="0"/>
                        <a:t>In patients without varices in whom aetiological factor persists and/or remain decompensated, </a:t>
                      </a:r>
                      <a:r>
                        <a:rPr lang="en-GB" sz="1600" b="1" dirty="0">
                          <a:solidFill>
                            <a:schemeClr val="tx2"/>
                          </a:solidFill>
                        </a:rPr>
                        <a:t>screening OGD</a:t>
                      </a:r>
                      <a:r>
                        <a:rPr lang="en-GB" sz="1600" dirty="0"/>
                        <a:t> should be </a:t>
                      </a:r>
                      <a:r>
                        <a:rPr lang="en-GB" sz="1600" b="1" dirty="0">
                          <a:solidFill>
                            <a:schemeClr val="tx2"/>
                          </a:solidFill>
                        </a:rPr>
                        <a:t>repeated yearly</a:t>
                      </a:r>
                      <a:r>
                        <a:rPr lang="en-GB" sz="1600" dirty="0"/>
                        <a:t> </a:t>
                      </a:r>
                    </a:p>
                    <a:p>
                      <a:pPr marL="285750" indent="-285750">
                        <a:buFont typeface="Arial" panose="020B0604020202020204" pitchFamily="34" charset="0"/>
                        <a:buChar char="•"/>
                      </a:pPr>
                      <a:r>
                        <a:rPr lang="en-GB" sz="1600" dirty="0"/>
                        <a:t>In other patients the screening interval could be prolonged, but the exact interval is unclear and more data are required </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7" name="Group 6">
            <a:extLst>
              <a:ext uri="{FF2B5EF4-FFF2-40B4-BE49-F238E27FC236}">
                <a16:creationId xmlns:a16="http://schemas.microsoft.com/office/drawing/2014/main" id="{7876B8AA-94CD-4057-8256-78439AEEC1B6}"/>
              </a:ext>
            </a:extLst>
          </p:cNvPr>
          <p:cNvGrpSpPr/>
          <p:nvPr/>
        </p:nvGrpSpPr>
        <p:grpSpPr>
          <a:xfrm>
            <a:off x="8072830" y="3514051"/>
            <a:ext cx="3693418" cy="276999"/>
            <a:chOff x="4262958" y="3212976"/>
            <a:chExt cx="3693418" cy="276999"/>
          </a:xfrm>
        </p:grpSpPr>
        <p:sp>
          <p:nvSpPr>
            <p:cNvPr id="8" name="Rectangle 7">
              <a:extLst>
                <a:ext uri="{FF2B5EF4-FFF2-40B4-BE49-F238E27FC236}">
                  <a16:creationId xmlns:a16="http://schemas.microsoft.com/office/drawing/2014/main" id="{04203DA8-7463-4F09-9E46-6A8A0450D84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Rectangle 8">
              <a:extLst>
                <a:ext uri="{FF2B5EF4-FFF2-40B4-BE49-F238E27FC236}">
                  <a16:creationId xmlns:a16="http://schemas.microsoft.com/office/drawing/2014/main" id="{4FB768E2-6F96-4835-84DF-2186FDB49B5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TextBox 9">
              <a:extLst>
                <a:ext uri="{FF2B5EF4-FFF2-40B4-BE49-F238E27FC236}">
                  <a16:creationId xmlns:a16="http://schemas.microsoft.com/office/drawing/2014/main" id="{B7FE2E3F-51BF-4E5C-A257-735E6373659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1" name="TextBox 10">
              <a:extLst>
                <a:ext uri="{FF2B5EF4-FFF2-40B4-BE49-F238E27FC236}">
                  <a16:creationId xmlns:a16="http://schemas.microsoft.com/office/drawing/2014/main" id="{68679D3D-CCE0-4BD7-952E-81B4932A0FD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2" name="Picture 11">
            <a:hlinkClick r:id="rId3" action="ppaction://hlinksldjump"/>
            <a:extLst>
              <a:ext uri="{FF2B5EF4-FFF2-40B4-BE49-F238E27FC236}">
                <a16:creationId xmlns:a16="http://schemas.microsoft.com/office/drawing/2014/main" id="{8FE5862C-057C-4E48-8DEC-CE6E5135319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222221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 prevention and treatment</a:t>
            </a:r>
          </a:p>
        </p:txBody>
      </p:sp>
      <p:sp>
        <p:nvSpPr>
          <p:cNvPr id="6" name="Text Placeholder 5">
            <a:extLst>
              <a:ext uri="{FF2B5EF4-FFF2-40B4-BE49-F238E27FC236}">
                <a16:creationId xmlns:a16="http://schemas.microsoft.com/office/drawing/2014/main" id="{F37583CB-7B24-4497-A2FD-6D89649A1099}"/>
              </a:ext>
            </a:extLst>
          </p:cNvPr>
          <p:cNvSpPr>
            <a:spLocks noGrp="1"/>
          </p:cNvSpPr>
          <p:nvPr>
            <p:ph type="body" sz="quarter" idx="10"/>
          </p:nvPr>
        </p:nvSpPr>
        <p:spPr/>
        <p:txBody>
          <a:bodyPr/>
          <a:lstStyle/>
          <a:p>
            <a:r>
              <a:rPr lang="en-GB" dirty="0"/>
              <a:t>*High-risk = small varices with red signs, medium or large varices irrespective of Child–Pugh classiﬁcation or small varices in Child–Pugh C patients</a:t>
            </a:r>
          </a:p>
          <a:p>
            <a:r>
              <a:rPr lang="en-US" dirty="0"/>
              <a:t>EASL CPG decompensated cirrhosis. J Hepatol 2018;doi: 10.1016/j.jhep</a:t>
            </a:r>
            <a:r>
              <a:rPr lang="en-US"/>
              <a:t>.2018.03.024</a:t>
            </a:r>
            <a:endParaRPr lang="en-US" dirty="0"/>
          </a:p>
        </p:txBody>
      </p:sp>
      <p:sp>
        <p:nvSpPr>
          <p:cNvPr id="3" name="Content Placeholder 2">
            <a:extLst>
              <a:ext uri="{FF2B5EF4-FFF2-40B4-BE49-F238E27FC236}">
                <a16:creationId xmlns:a16="http://schemas.microsoft.com/office/drawing/2014/main" id="{3446DD17-46FA-4830-A2EB-26E93D5FF601}"/>
              </a:ext>
            </a:extLst>
          </p:cNvPr>
          <p:cNvSpPr>
            <a:spLocks noGrp="1"/>
          </p:cNvSpPr>
          <p:nvPr>
            <p:ph sz="half" idx="1"/>
          </p:nvPr>
        </p:nvSpPr>
        <p:spPr/>
        <p:txBody>
          <a:bodyPr/>
          <a:lstStyle/>
          <a:p>
            <a:r>
              <a:rPr lang="en-US" dirty="0"/>
              <a:t>High risk of death when VH occurs in patients with DC</a:t>
            </a:r>
          </a:p>
          <a:p>
            <a:pPr lvl="1"/>
            <a:r>
              <a:rPr lang="en-US" dirty="0"/>
              <a:t>Strategies to adequately treat VH and prevent (re)bleeding and death should be actively pursued</a:t>
            </a:r>
            <a:endParaRPr lang="en-GB" dirty="0"/>
          </a:p>
          <a:p>
            <a:endParaRPr lang="en-GB" dirty="0"/>
          </a:p>
        </p:txBody>
      </p:sp>
      <p:graphicFrame>
        <p:nvGraphicFramePr>
          <p:cNvPr id="9" name="Table 8">
            <a:extLst>
              <a:ext uri="{FF2B5EF4-FFF2-40B4-BE49-F238E27FC236}">
                <a16:creationId xmlns:a16="http://schemas.microsoft.com/office/drawing/2014/main" id="{3329C314-A2D8-4D38-B478-2E2D881C1BA4}"/>
              </a:ext>
            </a:extLst>
          </p:cNvPr>
          <p:cNvGraphicFramePr>
            <a:graphicFrameLocks noGrp="1"/>
          </p:cNvGraphicFramePr>
          <p:nvPr>
            <p:extLst>
              <p:ext uri="{D42A27DB-BD31-4B8C-83A1-F6EECF244321}">
                <p14:modId xmlns:p14="http://schemas.microsoft.com/office/powerpoint/2010/main" val="1936814160"/>
              </p:ext>
            </p:extLst>
          </p:nvPr>
        </p:nvGraphicFramePr>
        <p:xfrm>
          <a:off x="423848" y="2754781"/>
          <a:ext cx="11342400" cy="280416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GB" sz="1600" b="1" dirty="0">
                          <a:solidFill>
                            <a:schemeClr val="tx2"/>
                          </a:solidFill>
                        </a:rPr>
                        <a:t>Primary prophylaxis </a:t>
                      </a:r>
                      <a:r>
                        <a:rPr lang="en-GB" sz="1600" dirty="0"/>
                        <a:t>must be initiated upon detection of </a:t>
                      </a:r>
                      <a:r>
                        <a:rPr lang="en-GB" sz="1600" b="1" dirty="0">
                          <a:solidFill>
                            <a:schemeClr val="tx2"/>
                          </a:solidFill>
                        </a:rPr>
                        <a:t>high-risk varices</a:t>
                      </a:r>
                      <a:r>
                        <a:rPr lang="en-GB" sz="1600" dirty="0"/>
                        <a:t>* because of increased risk of VH</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Patients with </a:t>
                      </a:r>
                      <a:r>
                        <a:rPr lang="en-GB" sz="1600" b="1" dirty="0">
                          <a:solidFill>
                            <a:schemeClr val="tx2"/>
                          </a:solidFill>
                        </a:rPr>
                        <a:t>small</a:t>
                      </a:r>
                      <a:r>
                        <a:rPr lang="en-GB" sz="1600" dirty="0"/>
                        <a:t> </a:t>
                      </a:r>
                      <a:r>
                        <a:rPr lang="en-GB" sz="1600" b="1" dirty="0">
                          <a:solidFill>
                            <a:schemeClr val="tx2"/>
                          </a:solidFill>
                        </a:rPr>
                        <a:t>varices</a:t>
                      </a:r>
                      <a:r>
                        <a:rPr lang="en-GB" sz="1600" dirty="0"/>
                        <a:t> with </a:t>
                      </a:r>
                      <a:r>
                        <a:rPr lang="en-GB" sz="1600" b="1" dirty="0">
                          <a:solidFill>
                            <a:schemeClr val="tx2"/>
                          </a:solidFill>
                        </a:rPr>
                        <a:t>red wale marks </a:t>
                      </a:r>
                      <a:r>
                        <a:rPr lang="en-GB" sz="1600" dirty="0"/>
                        <a:t>or </a:t>
                      </a:r>
                      <a:r>
                        <a:rPr lang="en-GB" sz="1600" b="1" dirty="0">
                          <a:solidFill>
                            <a:schemeClr val="tx2"/>
                          </a:solidFill>
                        </a:rPr>
                        <a:t>Child–Pugh C</a:t>
                      </a:r>
                      <a:r>
                        <a:rPr lang="en-GB" sz="1600" dirty="0"/>
                        <a:t> should be treated </a:t>
                      </a:r>
                      <a:br>
                        <a:rPr lang="en-GB" sz="1600" dirty="0"/>
                      </a:br>
                      <a:r>
                        <a:rPr lang="en-GB" sz="1600" dirty="0"/>
                        <a:t>with </a:t>
                      </a:r>
                      <a:r>
                        <a:rPr lang="en-GB" sz="1600" b="1" dirty="0">
                          <a:solidFill>
                            <a:schemeClr val="tx2"/>
                          </a:solidFill>
                        </a:rPr>
                        <a:t>NSBBs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43715637"/>
                  </a:ext>
                </a:extLst>
              </a:tr>
              <a:tr h="326544">
                <a:tc>
                  <a:txBody>
                    <a:bodyPr/>
                    <a:lstStyle/>
                    <a:p>
                      <a:r>
                        <a:rPr lang="en-GB" sz="1600" dirty="0"/>
                        <a:t>Patients with </a:t>
                      </a:r>
                      <a:r>
                        <a:rPr lang="en-GB" sz="1600" b="1" dirty="0">
                          <a:solidFill>
                            <a:schemeClr val="tx2"/>
                          </a:solidFill>
                        </a:rPr>
                        <a:t>medium–large varices </a:t>
                      </a:r>
                      <a:r>
                        <a:rPr lang="en-GB" sz="1600" dirty="0"/>
                        <a:t>should be treated with either </a:t>
                      </a:r>
                      <a:r>
                        <a:rPr lang="en-GB" sz="1600" b="1" dirty="0">
                          <a:solidFill>
                            <a:schemeClr val="tx2"/>
                          </a:solidFill>
                        </a:rPr>
                        <a:t>NSBBs</a:t>
                      </a:r>
                      <a:r>
                        <a:rPr lang="en-GB" sz="1600" dirty="0"/>
                        <a:t> or </a:t>
                      </a:r>
                      <a:r>
                        <a:rPr lang="en-GB" sz="1600" b="1" dirty="0">
                          <a:solidFill>
                            <a:schemeClr val="tx2"/>
                          </a:solidFill>
                        </a:rPr>
                        <a:t>EBL</a:t>
                      </a:r>
                    </a:p>
                    <a:p>
                      <a:pPr marL="285750" indent="-285750">
                        <a:buFont typeface="Arial" panose="020B0604020202020204" pitchFamily="34" charset="0"/>
                        <a:buChar char="•"/>
                      </a:pPr>
                      <a:r>
                        <a:rPr lang="en-GB" sz="1600" b="0" dirty="0">
                          <a:solidFill>
                            <a:schemeClr val="tx1"/>
                          </a:solidFill>
                        </a:rPr>
                        <a:t>Choice of treatment can </a:t>
                      </a:r>
                      <a:r>
                        <a:rPr lang="en-GB" sz="1600" dirty="0"/>
                        <a:t>be based on local resources and expertise, patient preference, contraindications and AEs</a:t>
                      </a:r>
                    </a:p>
                    <a:p>
                      <a:pPr marL="285750" indent="-285750">
                        <a:buFont typeface="Arial" panose="020B0604020202020204" pitchFamily="34" charset="0"/>
                        <a:buChar char="•"/>
                      </a:pPr>
                      <a:r>
                        <a:rPr lang="en-GB" sz="1600" dirty="0"/>
                        <a:t>NSBBs could be preferred because in addition to lowering portal pressure, they also exert other potential beneﬁcial effects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p>
                      <a:pPr algn="ctr"/>
                      <a:r>
                        <a:rPr lang="en-GB" sz="1600" dirty="0">
                          <a:solidFill>
                            <a:schemeClr val="tx1"/>
                          </a:solidFill>
                          <a:latin typeface="Arial" panose="020B0604020202020204" pitchFamily="34" charset="0"/>
                          <a:cs typeface="Arial" panose="020B0604020202020204" pitchFamily="34" charset="0"/>
                        </a:rPr>
                        <a:t>III</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II-2</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2</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8108050"/>
                  </a:ext>
                </a:extLst>
              </a:tr>
            </a:tbl>
          </a:graphicData>
        </a:graphic>
      </p:graphicFrame>
      <p:grpSp>
        <p:nvGrpSpPr>
          <p:cNvPr id="15" name="Group 14">
            <a:extLst>
              <a:ext uri="{FF2B5EF4-FFF2-40B4-BE49-F238E27FC236}">
                <a16:creationId xmlns:a16="http://schemas.microsoft.com/office/drawing/2014/main" id="{2914576B-F2E4-4B43-8109-28E868EC10BF}"/>
              </a:ext>
            </a:extLst>
          </p:cNvPr>
          <p:cNvGrpSpPr/>
          <p:nvPr/>
        </p:nvGrpSpPr>
        <p:grpSpPr>
          <a:xfrm>
            <a:off x="8072830" y="2766464"/>
            <a:ext cx="3693418" cy="276999"/>
            <a:chOff x="4262958" y="3212976"/>
            <a:chExt cx="3693418" cy="276999"/>
          </a:xfrm>
        </p:grpSpPr>
        <p:sp>
          <p:nvSpPr>
            <p:cNvPr id="16" name="Rectangle 15">
              <a:extLst>
                <a:ext uri="{FF2B5EF4-FFF2-40B4-BE49-F238E27FC236}">
                  <a16:creationId xmlns:a16="http://schemas.microsoft.com/office/drawing/2014/main" id="{481538E6-EE73-4494-B83F-C41E3F8445D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7" name="Rectangle 16">
              <a:extLst>
                <a:ext uri="{FF2B5EF4-FFF2-40B4-BE49-F238E27FC236}">
                  <a16:creationId xmlns:a16="http://schemas.microsoft.com/office/drawing/2014/main" id="{D53C7A2B-DD21-4BC9-8AE2-78F47FDAB87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8" name="TextBox 17">
              <a:extLst>
                <a:ext uri="{FF2B5EF4-FFF2-40B4-BE49-F238E27FC236}">
                  <a16:creationId xmlns:a16="http://schemas.microsoft.com/office/drawing/2014/main" id="{01E88796-D6C9-4F51-8BE1-E70CE0162A9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9" name="TextBox 18">
              <a:extLst>
                <a:ext uri="{FF2B5EF4-FFF2-40B4-BE49-F238E27FC236}">
                  <a16:creationId xmlns:a16="http://schemas.microsoft.com/office/drawing/2014/main" id="{623B48D5-778E-482B-BDD3-42D3D22AA92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2" name="Picture 11">
            <a:hlinkClick r:id="rId3" action="ppaction://hlinksldjump"/>
            <a:extLst>
              <a:ext uri="{FF2B5EF4-FFF2-40B4-BE49-F238E27FC236}">
                <a16:creationId xmlns:a16="http://schemas.microsoft.com/office/drawing/2014/main" id="{427E572D-4E08-4AC1-8708-92D96515DD1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85905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 prophylaxis with NSBBs and EBL</a:t>
            </a:r>
          </a:p>
        </p:txBody>
      </p:sp>
      <p:sp>
        <p:nvSpPr>
          <p:cNvPr id="6" name="Text Placeholder 5">
            <a:extLst>
              <a:ext uri="{FF2B5EF4-FFF2-40B4-BE49-F238E27FC236}">
                <a16:creationId xmlns:a16="http://schemas.microsoft.com/office/drawing/2014/main" id="{F37583CB-7B24-4497-A2FD-6D89649A1099}"/>
              </a:ext>
            </a:extLst>
          </p:cNvPr>
          <p:cNvSpPr>
            <a:spLocks noGrp="1"/>
          </p:cNvSpPr>
          <p:nvPr>
            <p:ph type="body" sz="quarter" idx="10"/>
          </p:nvPr>
        </p:nvSpPr>
        <p:spPr/>
        <p:txBody>
          <a:bodyPr/>
          <a:lstStyle/>
          <a:p>
            <a:r>
              <a:rPr lang="en-US" dirty="0"/>
              <a:t>*Such as bleeding, sepsis, SBP or AKI</a:t>
            </a:r>
          </a:p>
          <a:p>
            <a:r>
              <a:rPr lang="en-US" dirty="0"/>
              <a:t>EASL CPG decompensated cirrhosis. J Hepatol 2018;doi: 10.1016/j.jhep.2018.03.024</a:t>
            </a:r>
          </a:p>
        </p:txBody>
      </p:sp>
      <p:sp>
        <p:nvSpPr>
          <p:cNvPr id="10" name="Content Placeholder 9">
            <a:extLst>
              <a:ext uri="{FF2B5EF4-FFF2-40B4-BE49-F238E27FC236}">
                <a16:creationId xmlns:a16="http://schemas.microsoft.com/office/drawing/2014/main" id="{9A2EF593-4D23-4326-97E8-43585A4EAC0A}"/>
              </a:ext>
            </a:extLst>
          </p:cNvPr>
          <p:cNvSpPr>
            <a:spLocks noGrp="1"/>
          </p:cNvSpPr>
          <p:nvPr>
            <p:ph sz="half" idx="1"/>
          </p:nvPr>
        </p:nvSpPr>
        <p:spPr/>
        <p:txBody>
          <a:bodyPr/>
          <a:lstStyle/>
          <a:p>
            <a:r>
              <a:rPr lang="en-US" dirty="0"/>
              <a:t>NSBBs and EBL are equally effective in preventing first bleeding in patients with high-risk varices</a:t>
            </a:r>
          </a:p>
          <a:p>
            <a:pPr lvl="1"/>
            <a:r>
              <a:rPr lang="en-US" dirty="0"/>
              <a:t>Choice between options depends on factors such as patient preference, </a:t>
            </a:r>
            <a:r>
              <a:rPr lang="en-GB" dirty="0"/>
              <a:t>contraindications or </a:t>
            </a:r>
            <a:br>
              <a:rPr lang="en-GB" dirty="0"/>
            </a:br>
            <a:r>
              <a:rPr lang="en-GB" dirty="0"/>
              <a:t>adverse events</a:t>
            </a:r>
          </a:p>
        </p:txBody>
      </p:sp>
      <p:sp>
        <p:nvSpPr>
          <p:cNvPr id="8" name="Content Placeholder 3">
            <a:extLst>
              <a:ext uri="{FF2B5EF4-FFF2-40B4-BE49-F238E27FC236}">
                <a16:creationId xmlns:a16="http://schemas.microsoft.com/office/drawing/2014/main" id="{E00E05E7-4465-44AD-B560-956726B3ACE9}"/>
              </a:ext>
            </a:extLst>
          </p:cNvPr>
          <p:cNvSpPr txBox="1">
            <a:spLocks/>
          </p:cNvSpPr>
          <p:nvPr/>
        </p:nvSpPr>
        <p:spPr>
          <a:xfrm>
            <a:off x="1843314" y="1340768"/>
            <a:ext cx="8506800" cy="4622400"/>
          </a:xfrm>
          <a:prstGeom prst="rect">
            <a:avLst/>
          </a:prstGeom>
        </p:spPr>
        <p:txBody>
          <a:bodyPr>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mj-lt"/>
            </a:endParaRPr>
          </a:p>
        </p:txBody>
      </p:sp>
      <p:graphicFrame>
        <p:nvGraphicFramePr>
          <p:cNvPr id="9" name="Table 8">
            <a:extLst>
              <a:ext uri="{FF2B5EF4-FFF2-40B4-BE49-F238E27FC236}">
                <a16:creationId xmlns:a16="http://schemas.microsoft.com/office/drawing/2014/main" id="{3329C314-A2D8-4D38-B478-2E2D881C1BA4}"/>
              </a:ext>
            </a:extLst>
          </p:cNvPr>
          <p:cNvGraphicFramePr>
            <a:graphicFrameLocks noGrp="1"/>
          </p:cNvGraphicFramePr>
          <p:nvPr>
            <p:extLst>
              <p:ext uri="{D42A27DB-BD31-4B8C-83A1-F6EECF244321}">
                <p14:modId xmlns:p14="http://schemas.microsoft.com/office/powerpoint/2010/main" val="1260627935"/>
              </p:ext>
            </p:extLst>
          </p:nvPr>
        </p:nvGraphicFramePr>
        <p:xfrm>
          <a:off x="423849" y="2689440"/>
          <a:ext cx="11342400" cy="271272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Ascites</a:t>
                      </a:r>
                      <a:r>
                        <a:rPr lang="en-GB" sz="1600" dirty="0"/>
                        <a:t> is not a contraindication for NSBBs. However, </a:t>
                      </a:r>
                      <a:r>
                        <a:rPr lang="en-GB" sz="1600" b="1" dirty="0">
                          <a:solidFill>
                            <a:schemeClr val="tx2"/>
                          </a:solidFill>
                        </a:rPr>
                        <a:t>caution</a:t>
                      </a:r>
                      <a:r>
                        <a:rPr lang="en-GB" sz="1600" dirty="0"/>
                        <a:t> should be exercised in cases of </a:t>
                      </a:r>
                      <a:r>
                        <a:rPr lang="en-GB" sz="1600" b="1" dirty="0">
                          <a:solidFill>
                            <a:schemeClr val="tx2"/>
                          </a:solidFill>
                        </a:rPr>
                        <a:t>severe</a:t>
                      </a:r>
                      <a:r>
                        <a:rPr lang="en-GB" sz="1600" dirty="0"/>
                        <a:t> or </a:t>
                      </a:r>
                      <a:r>
                        <a:rPr lang="en-GB" sz="1600" b="1" dirty="0">
                          <a:solidFill>
                            <a:schemeClr val="tx2"/>
                          </a:solidFill>
                        </a:rPr>
                        <a:t>refractory ascites</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1" dirty="0">
                          <a:solidFill>
                            <a:schemeClr val="tx2"/>
                          </a:solidFill>
                        </a:rPr>
                        <a:t>High doses of NSBBs should be avoided</a:t>
                      </a:r>
                      <a:endParaRPr lang="en-GB" sz="1600" b="1" kern="1200" dirty="0">
                        <a:solidFill>
                          <a:schemeClr val="tx2"/>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 use of </a:t>
                      </a:r>
                      <a:r>
                        <a:rPr lang="en-GB" sz="1600" b="1" dirty="0">
                          <a:solidFill>
                            <a:schemeClr val="tx2"/>
                          </a:solidFill>
                        </a:rPr>
                        <a:t>carvedilol</a:t>
                      </a:r>
                      <a:r>
                        <a:rPr lang="en-GB" sz="1600" dirty="0"/>
                        <a:t> can </a:t>
                      </a:r>
                      <a:r>
                        <a:rPr lang="en-GB" sz="1600" b="1" dirty="0">
                          <a:solidFill>
                            <a:schemeClr val="tx2"/>
                          </a:solidFill>
                        </a:rPr>
                        <a:t>not</a:t>
                      </a:r>
                      <a:r>
                        <a:rPr lang="en-GB" sz="1600" dirty="0"/>
                        <a:t> be recommended </a:t>
                      </a:r>
                      <a:r>
                        <a:rPr lang="en-GB" sz="1600" b="1" dirty="0">
                          <a:solidFill>
                            <a:schemeClr val="tx2"/>
                          </a:solidFill>
                        </a:rPr>
                        <a:t>at present</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II-2</a:t>
                      </a:r>
                    </a:p>
                    <a:p>
                      <a:pPr algn="ctr"/>
                      <a:r>
                        <a:rPr lang="en-GB" sz="16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4B87"/>
                          </a:solidFill>
                        </a:rPr>
                        <a:t>NSBBs should be discontinued </a:t>
                      </a:r>
                      <a:r>
                        <a:rPr lang="en-GB" sz="1600" dirty="0"/>
                        <a:t>in patients with </a:t>
                      </a:r>
                      <a:r>
                        <a:rPr lang="en-GB" sz="1600" b="1" dirty="0">
                          <a:solidFill>
                            <a:schemeClr val="tx2"/>
                          </a:solidFill>
                        </a:rPr>
                        <a:t>progressive hypotension</a:t>
                      </a:r>
                      <a:r>
                        <a:rPr lang="en-GB" sz="1600" dirty="0"/>
                        <a:t> or those who develop an </a:t>
                      </a:r>
                      <a:r>
                        <a:rPr lang="en-GB" sz="1600" b="1" dirty="0">
                          <a:solidFill>
                            <a:schemeClr val="tx2"/>
                          </a:solidFill>
                        </a:rPr>
                        <a:t>acute intercurrent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After recovery, reinstatement of NSBBs can be attempted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When </a:t>
                      </a:r>
                      <a:r>
                        <a:rPr lang="en-GB" sz="1600" b="1" dirty="0">
                          <a:solidFill>
                            <a:schemeClr val="tx2"/>
                          </a:solidFill>
                        </a:rPr>
                        <a:t>NSBB intolerance </a:t>
                      </a:r>
                      <a:r>
                        <a:rPr lang="en-GB" sz="1600" dirty="0"/>
                        <a:t>or </a:t>
                      </a:r>
                      <a:r>
                        <a:rPr lang="en-GB" sz="1600" b="1" dirty="0">
                          <a:solidFill>
                            <a:schemeClr val="tx2"/>
                          </a:solidFill>
                        </a:rPr>
                        <a:t>contraindications</a:t>
                      </a:r>
                      <a:r>
                        <a:rPr lang="en-GB" sz="1600" dirty="0"/>
                        <a:t> </a:t>
                      </a:r>
                      <a:r>
                        <a:rPr lang="en-GB" sz="1600" b="1" dirty="0">
                          <a:solidFill>
                            <a:schemeClr val="tx2"/>
                          </a:solidFill>
                        </a:rPr>
                        <a:t>persist</a:t>
                      </a:r>
                      <a:r>
                        <a:rPr lang="en-GB" sz="1600" dirty="0"/>
                        <a:t>, patient’s bleeding risk should be managed by </a:t>
                      </a:r>
                      <a:r>
                        <a:rPr lang="en-GB" sz="1600" b="1" dirty="0">
                          <a:solidFill>
                            <a:schemeClr val="tx2"/>
                          </a:solidFill>
                        </a:rPr>
                        <a:t>expeditious EBL</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III</a:t>
                      </a:r>
                    </a:p>
                    <a:p>
                      <a:pPr algn="ctr"/>
                      <a:r>
                        <a:rPr lang="en-GB" sz="1600" dirty="0">
                          <a:solidFill>
                            <a:schemeClr val="tx1"/>
                          </a:solidFill>
                          <a:latin typeface="Arial" panose="020B0604020202020204" pitchFamily="34" charset="0"/>
                          <a:cs typeface="Arial" panose="020B0604020202020204" pitchFamily="34" charset="0"/>
                        </a:rPr>
                        <a:t>III</a:t>
                      </a:r>
                    </a:p>
                    <a:p>
                      <a:pPr algn="ctr"/>
                      <a:endParaRPr lang="en-GB" sz="1600" dirty="0">
                        <a:solidFill>
                          <a:schemeClr val="tx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2</a:t>
                      </a: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2234130"/>
                  </a:ext>
                </a:extLst>
              </a:tr>
            </a:tbl>
          </a:graphicData>
        </a:graphic>
      </p:graphicFrame>
      <p:grpSp>
        <p:nvGrpSpPr>
          <p:cNvPr id="15" name="Group 14">
            <a:extLst>
              <a:ext uri="{FF2B5EF4-FFF2-40B4-BE49-F238E27FC236}">
                <a16:creationId xmlns:a16="http://schemas.microsoft.com/office/drawing/2014/main" id="{2914576B-F2E4-4B43-8109-28E868EC10BF}"/>
              </a:ext>
            </a:extLst>
          </p:cNvPr>
          <p:cNvGrpSpPr/>
          <p:nvPr/>
        </p:nvGrpSpPr>
        <p:grpSpPr>
          <a:xfrm>
            <a:off x="8082662" y="2701123"/>
            <a:ext cx="3693418" cy="276999"/>
            <a:chOff x="4262958" y="3212976"/>
            <a:chExt cx="3693418" cy="276999"/>
          </a:xfrm>
        </p:grpSpPr>
        <p:sp>
          <p:nvSpPr>
            <p:cNvPr id="16" name="Rectangle 15">
              <a:extLst>
                <a:ext uri="{FF2B5EF4-FFF2-40B4-BE49-F238E27FC236}">
                  <a16:creationId xmlns:a16="http://schemas.microsoft.com/office/drawing/2014/main" id="{481538E6-EE73-4494-B83F-C41E3F8445D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7" name="Rectangle 16">
              <a:extLst>
                <a:ext uri="{FF2B5EF4-FFF2-40B4-BE49-F238E27FC236}">
                  <a16:creationId xmlns:a16="http://schemas.microsoft.com/office/drawing/2014/main" id="{D53C7A2B-DD21-4BC9-8AE2-78F47FDAB87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8" name="TextBox 17">
              <a:extLst>
                <a:ext uri="{FF2B5EF4-FFF2-40B4-BE49-F238E27FC236}">
                  <a16:creationId xmlns:a16="http://schemas.microsoft.com/office/drawing/2014/main" id="{01E88796-D6C9-4F51-8BE1-E70CE0162A9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9" name="TextBox 18">
              <a:extLst>
                <a:ext uri="{FF2B5EF4-FFF2-40B4-BE49-F238E27FC236}">
                  <a16:creationId xmlns:a16="http://schemas.microsoft.com/office/drawing/2014/main" id="{623B48D5-778E-482B-BDD3-42D3D22AA92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sp>
        <p:nvSpPr>
          <p:cNvPr id="20" name="Content Placeholder 3">
            <a:extLst>
              <a:ext uri="{FF2B5EF4-FFF2-40B4-BE49-F238E27FC236}">
                <a16:creationId xmlns:a16="http://schemas.microsoft.com/office/drawing/2014/main" id="{F0E92B4F-B160-43C4-A291-FEBDDC2010E5}"/>
              </a:ext>
            </a:extLst>
          </p:cNvPr>
          <p:cNvSpPr txBox="1">
            <a:spLocks/>
          </p:cNvSpPr>
          <p:nvPr/>
        </p:nvSpPr>
        <p:spPr>
          <a:xfrm>
            <a:off x="1995714" y="1493168"/>
            <a:ext cx="8506800" cy="4622400"/>
          </a:xfrm>
          <a:prstGeom prst="rect">
            <a:avLst/>
          </a:prstGeom>
        </p:spPr>
        <p:txBody>
          <a:bodyPr>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mj-lt"/>
            </a:endParaRPr>
          </a:p>
        </p:txBody>
      </p:sp>
      <p:pic>
        <p:nvPicPr>
          <p:cNvPr id="21" name="Picture 20">
            <a:hlinkClick r:id="rId3" action="ppaction://hlinksldjump"/>
            <a:extLst>
              <a:ext uri="{FF2B5EF4-FFF2-40B4-BE49-F238E27FC236}">
                <a16:creationId xmlns:a16="http://schemas.microsoft.com/office/drawing/2014/main" id="{D5037F0D-171B-4F91-8077-FBAF1A00CC8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9879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 panel</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US" dirty="0">
                <a:latin typeface="+mj-lt"/>
              </a:rPr>
              <a:t>EASL CPG decompensated cirrhosis. J Hepatol </a:t>
            </a:r>
            <a:r>
              <a:rPr lang="en-US" dirty="0"/>
              <a:t>2018;doi: 10.1016/j.jhep</a:t>
            </a:r>
            <a:r>
              <a:rPr lang="en-US"/>
              <a:t>.2018.03.024</a:t>
            </a:r>
            <a:endParaRPr lang="en-US" dirty="0"/>
          </a:p>
        </p:txBody>
      </p:sp>
      <p:sp>
        <p:nvSpPr>
          <p:cNvPr id="3" name="Content Placeholder 2"/>
          <p:cNvSpPr>
            <a:spLocks noGrp="1"/>
          </p:cNvSpPr>
          <p:nvPr>
            <p:ph sz="half" idx="11"/>
          </p:nvPr>
        </p:nvSpPr>
        <p:spPr/>
        <p:txBody>
          <a:bodyPr>
            <a:normAutofit/>
          </a:bodyPr>
          <a:lstStyle/>
          <a:p>
            <a:r>
              <a:rPr lang="en-US" altLang="de-DE" b="1" dirty="0">
                <a:latin typeface="+mj-lt"/>
              </a:rPr>
              <a:t>Chair </a:t>
            </a:r>
          </a:p>
          <a:p>
            <a:pPr lvl="1"/>
            <a:r>
              <a:rPr lang="en-GB" altLang="de-DE" dirty="0">
                <a:latin typeface="+mj-lt"/>
              </a:rPr>
              <a:t>Paolo Angeli </a:t>
            </a:r>
            <a:endParaRPr lang="en-US" altLang="de-DE" dirty="0">
              <a:latin typeface="+mj-lt"/>
            </a:endParaRPr>
          </a:p>
          <a:p>
            <a:endParaRPr lang="en-US" altLang="de-DE" dirty="0">
              <a:latin typeface="+mj-lt"/>
            </a:endParaRPr>
          </a:p>
          <a:p>
            <a:r>
              <a:rPr lang="en-US" altLang="de-DE" b="1" dirty="0">
                <a:latin typeface="+mj-lt"/>
              </a:rPr>
              <a:t>Panel</a:t>
            </a:r>
          </a:p>
          <a:p>
            <a:pPr lvl="1"/>
            <a:r>
              <a:rPr lang="en-GB" altLang="de-DE" dirty="0">
                <a:latin typeface="+mj-lt"/>
              </a:rPr>
              <a:t>Càndid Villanueva, Claire Francoz, </a:t>
            </a:r>
            <a:br>
              <a:rPr lang="en-GB" altLang="de-DE" dirty="0">
                <a:latin typeface="+mj-lt"/>
              </a:rPr>
            </a:br>
            <a:r>
              <a:rPr lang="en-GB" altLang="de-DE" dirty="0">
                <a:latin typeface="+mj-lt"/>
              </a:rPr>
              <a:t>Rajeshwar P Mookerjee, </a:t>
            </a:r>
            <a:r>
              <a:rPr lang="en-GB" altLang="de-DE" dirty="0" err="1">
                <a:latin typeface="+mj-lt"/>
              </a:rPr>
              <a:t>Jonel</a:t>
            </a:r>
            <a:r>
              <a:rPr lang="en-GB" altLang="de-DE" dirty="0">
                <a:latin typeface="+mj-lt"/>
              </a:rPr>
              <a:t> Trebicka, </a:t>
            </a:r>
            <a:br>
              <a:rPr lang="en-GB" altLang="de-DE" dirty="0">
                <a:latin typeface="+mj-lt"/>
              </a:rPr>
            </a:br>
            <a:r>
              <a:rPr lang="en-GB" altLang="de-DE" dirty="0">
                <a:latin typeface="+mj-lt"/>
              </a:rPr>
              <a:t>Aleksander Krag, Wim Laleman, </a:t>
            </a:r>
            <a:br>
              <a:rPr lang="en-GB" altLang="de-DE" dirty="0">
                <a:latin typeface="+mj-lt"/>
              </a:rPr>
            </a:br>
            <a:r>
              <a:rPr lang="en-GB" altLang="de-DE" dirty="0">
                <a:latin typeface="+mj-lt"/>
              </a:rPr>
              <a:t>Pere Gines,</a:t>
            </a:r>
            <a:r>
              <a:rPr lang="it-IT" altLang="de-DE" dirty="0">
                <a:latin typeface="+mj-lt"/>
              </a:rPr>
              <a:t> Mauro Bernardi </a:t>
            </a:r>
            <a:r>
              <a:rPr lang="en-US" dirty="0">
                <a:latin typeface="+mj-lt"/>
              </a:rPr>
              <a:t>(EASL Governing Board Representative)</a:t>
            </a:r>
          </a:p>
          <a:p>
            <a:pPr lvl="1"/>
            <a:endParaRPr lang="it-IT" altLang="de-DE" dirty="0">
              <a:latin typeface="+mj-lt"/>
            </a:endParaRPr>
          </a:p>
          <a:p>
            <a:r>
              <a:rPr lang="en-US" altLang="de-DE" b="1" dirty="0">
                <a:latin typeface="+mj-lt"/>
              </a:rPr>
              <a:t>Reviewers </a:t>
            </a:r>
          </a:p>
          <a:p>
            <a:pPr lvl="1"/>
            <a:r>
              <a:rPr lang="en-US" altLang="de-DE" dirty="0">
                <a:latin typeface="+mj-lt"/>
              </a:rPr>
              <a:t>Alexander Gerbes, Thierry Gustot,</a:t>
            </a:r>
            <a:br>
              <a:rPr lang="en-US" altLang="de-DE" dirty="0">
                <a:latin typeface="+mj-lt"/>
              </a:rPr>
            </a:br>
            <a:r>
              <a:rPr lang="en-US" altLang="de-DE" dirty="0">
                <a:latin typeface="+mj-lt"/>
              </a:rPr>
              <a:t>Guadalupe Garcia-Tsao</a:t>
            </a:r>
            <a:endParaRPr lang="it-IT" altLang="de-DE" dirty="0">
              <a:latin typeface="+mj-lt"/>
            </a:endParaRPr>
          </a:p>
        </p:txBody>
      </p:sp>
      <p:pic>
        <p:nvPicPr>
          <p:cNvPr id="8" name="Content Placeholder 7">
            <a:extLst>
              <a:ext uri="{FF2B5EF4-FFF2-40B4-BE49-F238E27FC236}">
                <a16:creationId xmlns:a16="http://schemas.microsoft.com/office/drawing/2014/main" id="{273BC7C9-EB49-4412-9630-EBBA56B2C8D2}"/>
              </a:ext>
            </a:extLst>
          </p:cNvPr>
          <p:cNvPicPr>
            <a:picLocks noGrp="1" noChangeAspect="1"/>
          </p:cNvPicPr>
          <p:nvPr>
            <p:ph sz="half" idx="12"/>
          </p:nvPr>
        </p:nvPicPr>
        <p:blipFill>
          <a:blip r:embed="rId3"/>
          <a:stretch>
            <a:fillRect/>
          </a:stretch>
        </p:blipFill>
        <p:spPr>
          <a:xfrm>
            <a:off x="7232026" y="1341438"/>
            <a:ext cx="3495336"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4619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DFB7-A4DD-4CB2-881D-814487736BCA}"/>
              </a:ext>
            </a:extLst>
          </p:cNvPr>
          <p:cNvSpPr>
            <a:spLocks noGrp="1"/>
          </p:cNvSpPr>
          <p:nvPr>
            <p:ph type="title"/>
          </p:nvPr>
        </p:nvSpPr>
        <p:spPr/>
        <p:txBody>
          <a:bodyPr>
            <a:noAutofit/>
          </a:bodyPr>
          <a:lstStyle/>
          <a:p>
            <a:r>
              <a:rPr lang="en-GB" dirty="0"/>
              <a:t>Variceal haemorrhage: prevention of variceal rebleeding</a:t>
            </a:r>
          </a:p>
        </p:txBody>
      </p:sp>
      <p:sp>
        <p:nvSpPr>
          <p:cNvPr id="3" name="Text Placeholder 2">
            <a:extLst>
              <a:ext uri="{FF2B5EF4-FFF2-40B4-BE49-F238E27FC236}">
                <a16:creationId xmlns:a16="http://schemas.microsoft.com/office/drawing/2014/main" id="{5D15465D-B1EB-4686-9BA8-524601C9F3F2}"/>
              </a:ext>
            </a:extLst>
          </p:cNvPr>
          <p:cNvSpPr>
            <a:spLocks noGrp="1"/>
          </p:cNvSpPr>
          <p:nvPr>
            <p:ph type="body" sz="quarter" idx="10"/>
          </p:nvPr>
        </p:nvSpPr>
        <p:spPr/>
        <p:txBody>
          <a:bodyPr/>
          <a:lstStyle/>
          <a:p>
            <a:r>
              <a:rPr lang="en-US" dirty="0"/>
              <a:t>*Provided that there are no absolute contraindications</a:t>
            </a:r>
          </a:p>
          <a:p>
            <a:r>
              <a:rPr lang="en-US" dirty="0"/>
              <a:t>EASL CPG decompensated cirrhosis. J Hepatol 2018;doi: 10.1016/j.jhep.2018.03.024</a:t>
            </a:r>
          </a:p>
        </p:txBody>
      </p:sp>
      <p:sp>
        <p:nvSpPr>
          <p:cNvPr id="4" name="Content Placeholder 3">
            <a:extLst>
              <a:ext uri="{FF2B5EF4-FFF2-40B4-BE49-F238E27FC236}">
                <a16:creationId xmlns:a16="http://schemas.microsoft.com/office/drawing/2014/main" id="{B2C22877-FF9C-47C2-A4C9-2269367D454C}"/>
              </a:ext>
            </a:extLst>
          </p:cNvPr>
          <p:cNvSpPr>
            <a:spLocks noGrp="1"/>
          </p:cNvSpPr>
          <p:nvPr>
            <p:ph sz="half" idx="1"/>
          </p:nvPr>
        </p:nvSpPr>
        <p:spPr/>
        <p:txBody>
          <a:bodyPr/>
          <a:lstStyle/>
          <a:p>
            <a:r>
              <a:rPr lang="en-US" dirty="0"/>
              <a:t>NSBBs and EBL in combination reduces the risk of re-bleeding compared with monotherapy</a:t>
            </a:r>
          </a:p>
          <a:p>
            <a:endParaRPr lang="en-GB" dirty="0"/>
          </a:p>
        </p:txBody>
      </p:sp>
      <p:sp>
        <p:nvSpPr>
          <p:cNvPr id="6" name="Content Placeholder 9">
            <a:extLst>
              <a:ext uri="{FF2B5EF4-FFF2-40B4-BE49-F238E27FC236}">
                <a16:creationId xmlns:a16="http://schemas.microsoft.com/office/drawing/2014/main" id="{6CAAC0F6-FCAA-41EB-87CE-E3D09A231329}"/>
              </a:ext>
            </a:extLst>
          </p:cNvPr>
          <p:cNvSpPr txBox="1">
            <a:spLocks/>
          </p:cNvSpPr>
          <p:nvPr/>
        </p:nvSpPr>
        <p:spPr>
          <a:xfrm>
            <a:off x="1843314" y="1340768"/>
            <a:ext cx="8506800" cy="462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7" name="Table 6">
            <a:extLst>
              <a:ext uri="{FF2B5EF4-FFF2-40B4-BE49-F238E27FC236}">
                <a16:creationId xmlns:a16="http://schemas.microsoft.com/office/drawing/2014/main" id="{D83EC1A8-9BB0-45DE-BBDA-E20795BDB50F}"/>
              </a:ext>
            </a:extLst>
          </p:cNvPr>
          <p:cNvGraphicFramePr>
            <a:graphicFrameLocks noGrp="1"/>
          </p:cNvGraphicFramePr>
          <p:nvPr>
            <p:extLst>
              <p:ext uri="{D42A27DB-BD31-4B8C-83A1-F6EECF244321}">
                <p14:modId xmlns:p14="http://schemas.microsoft.com/office/powerpoint/2010/main" val="3941650294"/>
              </p:ext>
            </p:extLst>
          </p:nvPr>
        </p:nvGraphicFramePr>
        <p:xfrm>
          <a:off x="423849" y="2358696"/>
          <a:ext cx="11342400" cy="124968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chemeClr val="tx2"/>
                          </a:solidFill>
                        </a:rPr>
                        <a:t>Combination therapy of NSBBs + EBL is recommended</a:t>
                      </a:r>
                      <a:endParaRPr lang="en-GB" sz="1600" dirty="0"/>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803373954"/>
                  </a:ext>
                </a:extLst>
              </a:tr>
              <a:tr h="326544">
                <a:tc>
                  <a:txBody>
                    <a:bodyPr/>
                    <a:lstStyle/>
                    <a:p>
                      <a:r>
                        <a:rPr lang="en-GB" sz="1600" b="1" dirty="0">
                          <a:solidFill>
                            <a:schemeClr val="tx2"/>
                          </a:solidFill>
                        </a:rPr>
                        <a:t>Covered TIPS placement is recommended </a:t>
                      </a:r>
                      <a:r>
                        <a:rPr lang="en-GB" sz="1600" dirty="0"/>
                        <a:t>in patients who continue to be </a:t>
                      </a:r>
                      <a:r>
                        <a:rPr lang="en-GB" sz="1600" b="1" dirty="0">
                          <a:solidFill>
                            <a:schemeClr val="tx2"/>
                          </a:solidFill>
                        </a:rPr>
                        <a:t>intolerant </a:t>
                      </a:r>
                      <a:br>
                        <a:rPr lang="en-GB" sz="1600" b="1" dirty="0">
                          <a:solidFill>
                            <a:schemeClr val="tx2"/>
                          </a:solidFill>
                        </a:rPr>
                      </a:br>
                      <a:r>
                        <a:rPr lang="en-GB" sz="1600" b="1" dirty="0">
                          <a:solidFill>
                            <a:schemeClr val="tx2"/>
                          </a:solidFill>
                        </a:rPr>
                        <a:t>to NSBBs*</a:t>
                      </a:r>
                      <a:endParaRPr lang="en-GB" sz="1600" kern="120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78896598"/>
                  </a:ext>
                </a:extLst>
              </a:tr>
            </a:tbl>
          </a:graphicData>
        </a:graphic>
      </p:graphicFrame>
      <p:pic>
        <p:nvPicPr>
          <p:cNvPr id="9" name="Picture 8">
            <a:hlinkClick r:id="rId3" action="ppaction://hlinksldjump"/>
            <a:extLst>
              <a:ext uri="{FF2B5EF4-FFF2-40B4-BE49-F238E27FC236}">
                <a16:creationId xmlns:a16="http://schemas.microsoft.com/office/drawing/2014/main" id="{B5429338-C44B-45E7-ACB2-07F10388675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grpSp>
        <p:nvGrpSpPr>
          <p:cNvPr id="10" name="Group 9">
            <a:extLst>
              <a:ext uri="{FF2B5EF4-FFF2-40B4-BE49-F238E27FC236}">
                <a16:creationId xmlns:a16="http://schemas.microsoft.com/office/drawing/2014/main" id="{5FAD50AE-BB54-4C96-A57A-CC24F868CF04}"/>
              </a:ext>
            </a:extLst>
          </p:cNvPr>
          <p:cNvGrpSpPr/>
          <p:nvPr/>
        </p:nvGrpSpPr>
        <p:grpSpPr>
          <a:xfrm>
            <a:off x="8082662" y="2376655"/>
            <a:ext cx="3693418" cy="276999"/>
            <a:chOff x="4262958" y="3212976"/>
            <a:chExt cx="3693418" cy="276999"/>
          </a:xfrm>
        </p:grpSpPr>
        <p:sp>
          <p:nvSpPr>
            <p:cNvPr id="11" name="Rectangle 10">
              <a:extLst>
                <a:ext uri="{FF2B5EF4-FFF2-40B4-BE49-F238E27FC236}">
                  <a16:creationId xmlns:a16="http://schemas.microsoft.com/office/drawing/2014/main" id="{5921BABB-49FC-4AB1-8850-B1204625728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Rectangle 11">
              <a:extLst>
                <a:ext uri="{FF2B5EF4-FFF2-40B4-BE49-F238E27FC236}">
                  <a16:creationId xmlns:a16="http://schemas.microsoft.com/office/drawing/2014/main" id="{542FE26B-9845-4589-B352-8D68A835F98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3" name="TextBox 12">
              <a:extLst>
                <a:ext uri="{FF2B5EF4-FFF2-40B4-BE49-F238E27FC236}">
                  <a16:creationId xmlns:a16="http://schemas.microsoft.com/office/drawing/2014/main" id="{DFBC2D43-9910-4606-A8C0-920E472CE7E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4" name="TextBox 13">
              <a:extLst>
                <a:ext uri="{FF2B5EF4-FFF2-40B4-BE49-F238E27FC236}">
                  <a16:creationId xmlns:a16="http://schemas.microsoft.com/office/drawing/2014/main" id="{87C41A35-81D5-4462-9B62-9FAB59D07FC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spTree>
    <p:extLst>
      <p:ext uri="{BB962C8B-B14F-4D97-AF65-F5344CB8AC3E}">
        <p14:creationId xmlns:p14="http://schemas.microsoft.com/office/powerpoint/2010/main" val="1855010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CC51B9A-76D8-493D-810E-D4F95DABDC81}"/>
              </a:ext>
            </a:extLst>
          </p:cNvPr>
          <p:cNvSpPr/>
          <p:nvPr/>
        </p:nvSpPr>
        <p:spPr>
          <a:xfrm>
            <a:off x="3199669" y="3535075"/>
            <a:ext cx="3632726" cy="998526"/>
          </a:xfrm>
          <a:prstGeom prst="rect">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1200" dirty="0">
              <a:solidFill>
                <a:srgbClr val="FFFFFF"/>
              </a:solidFill>
              <a:latin typeface="+mj-lt"/>
            </a:endParaRPr>
          </a:p>
        </p:txBody>
      </p:sp>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noAutofit/>
          </a:bodyPr>
          <a:lstStyle/>
          <a:p>
            <a:r>
              <a:rPr lang="en-GB" dirty="0"/>
              <a:t>Variceal haemorrhage: management of acute GI bleeding </a:t>
            </a:r>
          </a:p>
        </p:txBody>
      </p:sp>
      <p:sp>
        <p:nvSpPr>
          <p:cNvPr id="3" name="Text Placeholder 2">
            <a:extLst>
              <a:ext uri="{FF2B5EF4-FFF2-40B4-BE49-F238E27FC236}">
                <a16:creationId xmlns:a16="http://schemas.microsoft.com/office/drawing/2014/main" id="{8FA43F9C-9303-40F4-A502-66C3D1E0D5EF}"/>
              </a:ext>
            </a:extLst>
          </p:cNvPr>
          <p:cNvSpPr>
            <a:spLocks noGrp="1"/>
          </p:cNvSpPr>
          <p:nvPr>
            <p:ph type="body" sz="quarter" idx="10"/>
          </p:nvPr>
        </p:nvSpPr>
        <p:spPr>
          <a:xfrm>
            <a:off x="6567" y="6479931"/>
            <a:ext cx="10218981" cy="376990"/>
          </a:xfrm>
        </p:spPr>
        <p:txBody>
          <a:bodyPr/>
          <a:lstStyle/>
          <a:p>
            <a:r>
              <a:rPr lang="en-US" dirty="0">
                <a:latin typeface="+mj-lt"/>
              </a:rPr>
              <a:t>*History, physical and blood exam, cultures; </a:t>
            </a:r>
            <a:r>
              <a:rPr lang="en-GB" baseline="30000" dirty="0">
                <a:latin typeface="+mj-lt"/>
              </a:rPr>
              <a:t>†</a:t>
            </a:r>
            <a:r>
              <a:rPr lang="en-GB" dirty="0">
                <a:latin typeface="+mj-lt"/>
              </a:rPr>
              <a:t>Somatostatin/terlipressin; </a:t>
            </a:r>
            <a:r>
              <a:rPr lang="en-GB" baseline="30000" dirty="0">
                <a:latin typeface="+mj-lt"/>
              </a:rPr>
              <a:t>‡</a:t>
            </a:r>
            <a:r>
              <a:rPr lang="en-US" dirty="0">
                <a:latin typeface="+mj-lt"/>
              </a:rPr>
              <a:t>Ceftriaxone (1 g/24 hours) is the first choice in patients with DC, those already on quinolone prophylaxis, and in hospital settings with high prevalence of quinolone-resistant bacterial infections. Oral quinolones (norfloxacin 400 mg BID) should be used in the remaining patients (I;1)</a:t>
            </a:r>
          </a:p>
          <a:p>
            <a:r>
              <a:rPr lang="en-US" dirty="0">
                <a:latin typeface="+mj-lt"/>
              </a:rPr>
              <a:t>Figure adapted from de Franchis R, et al. J Hepatol 2015;63:743</a:t>
            </a:r>
            <a:r>
              <a:rPr lang="en-US" dirty="0">
                <a:latin typeface="+mj-lt"/>
                <a:sym typeface="Symbol" panose="05050102010706020507" pitchFamily="18" charset="2"/>
              </a:rPr>
              <a:t>52;</a:t>
            </a:r>
            <a:endParaRPr lang="en-US" dirty="0">
              <a:latin typeface="+mj-lt"/>
            </a:endParaRPr>
          </a:p>
          <a:p>
            <a:r>
              <a:rPr lang="en-US" dirty="0"/>
              <a:t>EASL CPG decompensated cirrhosis. J Hepatol 2018;doi: 10.1016/j.jhep.2018.03.024</a:t>
            </a:r>
          </a:p>
        </p:txBody>
      </p:sp>
      <p:sp>
        <p:nvSpPr>
          <p:cNvPr id="6" name="Content Placeholder 5">
            <a:extLst>
              <a:ext uri="{FF2B5EF4-FFF2-40B4-BE49-F238E27FC236}">
                <a16:creationId xmlns:a16="http://schemas.microsoft.com/office/drawing/2014/main" id="{B4D6CEA7-4EB6-4772-BC74-D8D21BFA938A}"/>
              </a:ext>
            </a:extLst>
          </p:cNvPr>
          <p:cNvSpPr>
            <a:spLocks noGrp="1"/>
          </p:cNvSpPr>
          <p:nvPr>
            <p:ph sz="half" idx="1"/>
          </p:nvPr>
        </p:nvSpPr>
        <p:spPr/>
        <p:txBody>
          <a:bodyPr>
            <a:normAutofit/>
          </a:bodyPr>
          <a:lstStyle/>
          <a:p>
            <a:r>
              <a:rPr lang="en-US" sz="1800" b="1" dirty="0">
                <a:solidFill>
                  <a:schemeClr val="tx2"/>
                </a:solidFill>
                <a:latin typeface="+mj-lt"/>
              </a:rPr>
              <a:t>Medical emergency</a:t>
            </a:r>
            <a:r>
              <a:rPr lang="en-US" sz="1800" dirty="0">
                <a:latin typeface="+mj-lt"/>
              </a:rPr>
              <a:t>: high rate of complications and mortality in DC</a:t>
            </a:r>
          </a:p>
          <a:p>
            <a:pPr lvl="1"/>
            <a:r>
              <a:rPr lang="en-US" sz="1600" dirty="0">
                <a:latin typeface="+mj-lt"/>
              </a:rPr>
              <a:t>Requires immediate treatment and close monitoring</a:t>
            </a:r>
            <a:endParaRPr lang="en-GB" sz="1600" dirty="0">
              <a:latin typeface="+mj-lt"/>
            </a:endParaRPr>
          </a:p>
          <a:p>
            <a:pPr marL="0" indent="0">
              <a:buNone/>
            </a:pPr>
            <a:endParaRPr lang="en-GB" sz="1800" dirty="0">
              <a:latin typeface="+mj-lt"/>
            </a:endParaRPr>
          </a:p>
        </p:txBody>
      </p:sp>
      <p:sp>
        <p:nvSpPr>
          <p:cNvPr id="8" name="TextBox 7">
            <a:extLst>
              <a:ext uri="{FF2B5EF4-FFF2-40B4-BE49-F238E27FC236}">
                <a16:creationId xmlns:a16="http://schemas.microsoft.com/office/drawing/2014/main" id="{4E516E86-1265-4139-B08D-F1476B55064F}"/>
              </a:ext>
            </a:extLst>
          </p:cNvPr>
          <p:cNvSpPr txBox="1"/>
          <p:nvPr/>
        </p:nvSpPr>
        <p:spPr>
          <a:xfrm>
            <a:off x="3577177" y="2080426"/>
            <a:ext cx="2877711" cy="276999"/>
          </a:xfrm>
          <a:prstGeom prst="rect">
            <a:avLst/>
          </a:prstGeom>
          <a:noFill/>
          <a:ln>
            <a:noFill/>
          </a:ln>
        </p:spPr>
        <p:txBody>
          <a:bodyPr wrap="none" rtlCol="0">
            <a:spAutoFit/>
          </a:bodyPr>
          <a:lstStyle/>
          <a:p>
            <a:pPr algn="ctr" fontAlgn="base">
              <a:spcBef>
                <a:spcPct val="0"/>
              </a:spcBef>
              <a:spcAft>
                <a:spcPct val="0"/>
              </a:spcAft>
              <a:defRPr/>
            </a:pPr>
            <a:r>
              <a:rPr lang="en-GB" sz="1200" b="1" dirty="0">
                <a:solidFill>
                  <a:prstClr val="black"/>
                </a:solidFill>
                <a:latin typeface="+mj-lt"/>
                <a:ea typeface="MS PGothic" panose="020B0600070205080204" pitchFamily="34" charset="-128"/>
              </a:rPr>
              <a:t>Acute GI bleed + portal hypertension</a:t>
            </a:r>
          </a:p>
        </p:txBody>
      </p:sp>
      <p:sp>
        <p:nvSpPr>
          <p:cNvPr id="9" name="TextBox 8">
            <a:extLst>
              <a:ext uri="{FF2B5EF4-FFF2-40B4-BE49-F238E27FC236}">
                <a16:creationId xmlns:a16="http://schemas.microsoft.com/office/drawing/2014/main" id="{4BD9A7F2-9A10-4C51-BD6E-A39E90FA8C18}"/>
              </a:ext>
            </a:extLst>
          </p:cNvPr>
          <p:cNvSpPr txBox="1"/>
          <p:nvPr/>
        </p:nvSpPr>
        <p:spPr>
          <a:xfrm>
            <a:off x="3573170" y="2497343"/>
            <a:ext cx="2885725" cy="276999"/>
          </a:xfrm>
          <a:prstGeom prst="rect">
            <a:avLst/>
          </a:prstGeom>
          <a:noFill/>
          <a:ln>
            <a:noFill/>
          </a:ln>
        </p:spPr>
        <p:txBody>
          <a:bodyPr wrap="none" rtlCol="0">
            <a:spAutoFit/>
          </a:bodyPr>
          <a:lstStyle/>
          <a:p>
            <a:pPr algn="ctr" fontAlgn="base">
              <a:spcBef>
                <a:spcPct val="0"/>
              </a:spcBef>
              <a:spcAft>
                <a:spcPct val="0"/>
              </a:spcAft>
              <a:defRPr/>
            </a:pPr>
            <a:r>
              <a:rPr lang="en-GB" sz="1200" b="1" dirty="0">
                <a:solidFill>
                  <a:prstClr val="black"/>
                </a:solidFill>
                <a:latin typeface="+mj-lt"/>
                <a:ea typeface="MS PGothic" panose="020B0600070205080204" pitchFamily="34" charset="-128"/>
              </a:rPr>
              <a:t>Initial assessment* and resuscitation</a:t>
            </a:r>
          </a:p>
        </p:txBody>
      </p:sp>
      <p:sp>
        <p:nvSpPr>
          <p:cNvPr id="10" name="TextBox 9">
            <a:extLst>
              <a:ext uri="{FF2B5EF4-FFF2-40B4-BE49-F238E27FC236}">
                <a16:creationId xmlns:a16="http://schemas.microsoft.com/office/drawing/2014/main" id="{93E2615B-72F5-4333-A06B-627A394616C5}"/>
              </a:ext>
            </a:extLst>
          </p:cNvPr>
          <p:cNvSpPr txBox="1"/>
          <p:nvPr/>
        </p:nvSpPr>
        <p:spPr>
          <a:xfrm>
            <a:off x="3198067" y="2901366"/>
            <a:ext cx="3635931" cy="461665"/>
          </a:xfrm>
          <a:prstGeom prst="rect">
            <a:avLst/>
          </a:prstGeom>
          <a:solidFill>
            <a:srgbClr val="C2B5BA">
              <a:alpha val="23922"/>
            </a:srgbClr>
          </a:solidFill>
          <a:ln>
            <a:solidFill>
              <a:schemeClr val="tx1"/>
            </a:solidFill>
          </a:ln>
        </p:spPr>
        <p:txBody>
          <a:bodyPr wrap="square" rtlCol="0">
            <a:spAutoFit/>
          </a:bodyPr>
          <a:lstStyle/>
          <a:p>
            <a:pPr algn="ctr" fontAlgn="base">
              <a:spcBef>
                <a:spcPct val="0"/>
              </a:spcBef>
              <a:spcAft>
                <a:spcPct val="0"/>
              </a:spcAft>
              <a:defRPr/>
            </a:pPr>
            <a:r>
              <a:rPr lang="en-GB" sz="1200" b="1" dirty="0">
                <a:solidFill>
                  <a:prstClr val="black"/>
                </a:solidFill>
                <a:latin typeface="+mj-lt"/>
                <a:ea typeface="MS PGothic" panose="020B0600070205080204" pitchFamily="34" charset="-128"/>
              </a:rPr>
              <a:t>Immediate start of vasoactive drug therapy</a:t>
            </a:r>
            <a:r>
              <a:rPr lang="en-GB" sz="1200" b="1" baseline="30000" dirty="0">
                <a:solidFill>
                  <a:prstClr val="black"/>
                </a:solidFill>
                <a:latin typeface="+mj-lt"/>
                <a:ea typeface="MS PGothic" panose="020B0600070205080204" pitchFamily="34" charset="-128"/>
              </a:rPr>
              <a:t>†</a:t>
            </a:r>
          </a:p>
          <a:p>
            <a:pPr algn="ctr" fontAlgn="base">
              <a:spcBef>
                <a:spcPct val="0"/>
              </a:spcBef>
              <a:spcAft>
                <a:spcPct val="0"/>
              </a:spcAft>
              <a:defRPr/>
            </a:pPr>
            <a:r>
              <a:rPr lang="en-GB" sz="1200" b="1" dirty="0">
                <a:solidFill>
                  <a:prstClr val="black"/>
                </a:solidFill>
                <a:latin typeface="+mj-lt"/>
                <a:ea typeface="MS PGothic" panose="020B0600070205080204" pitchFamily="34" charset="-128"/>
              </a:rPr>
              <a:t>Antibiotic prophylaxis (I;1)</a:t>
            </a:r>
            <a:r>
              <a:rPr lang="en-GB" sz="1200" b="1" baseline="30000" dirty="0">
                <a:solidFill>
                  <a:prstClr val="black"/>
                </a:solidFill>
                <a:latin typeface="+mj-lt"/>
                <a:ea typeface="MS PGothic" panose="020B0600070205080204" pitchFamily="34" charset="-128"/>
              </a:rPr>
              <a:t>‡</a:t>
            </a:r>
            <a:endParaRPr lang="en-GB" sz="1200" b="1" dirty="0">
              <a:solidFill>
                <a:prstClr val="black"/>
              </a:solidFill>
              <a:latin typeface="+mj-lt"/>
              <a:ea typeface="MS PGothic" panose="020B0600070205080204" pitchFamily="34" charset="-128"/>
            </a:endParaRPr>
          </a:p>
        </p:txBody>
      </p:sp>
      <p:sp>
        <p:nvSpPr>
          <p:cNvPr id="12" name="TextBox 11">
            <a:extLst>
              <a:ext uri="{FF2B5EF4-FFF2-40B4-BE49-F238E27FC236}">
                <a16:creationId xmlns:a16="http://schemas.microsoft.com/office/drawing/2014/main" id="{0FB97467-D181-4DE8-8356-1804E1B63AAB}"/>
              </a:ext>
            </a:extLst>
          </p:cNvPr>
          <p:cNvSpPr txBox="1"/>
          <p:nvPr/>
        </p:nvSpPr>
        <p:spPr>
          <a:xfrm>
            <a:off x="3227722" y="3535075"/>
            <a:ext cx="3576620" cy="307777"/>
          </a:xfrm>
          <a:prstGeom prst="rect">
            <a:avLst/>
          </a:prstGeom>
          <a:noFill/>
          <a:ln>
            <a:noFill/>
          </a:ln>
        </p:spPr>
        <p:txBody>
          <a:bodyPr wrap="none" rtlCol="0">
            <a:spAutoFit/>
          </a:bodyPr>
          <a:lstStyle/>
          <a:p>
            <a:pPr algn="ctr" fontAlgn="base">
              <a:spcBef>
                <a:spcPct val="0"/>
              </a:spcBef>
              <a:spcAft>
                <a:spcPct val="0"/>
              </a:spcAft>
              <a:defRPr/>
            </a:pPr>
            <a:r>
              <a:rPr lang="en-GB" sz="1400" b="1" dirty="0">
                <a:solidFill>
                  <a:prstClr val="black"/>
                </a:solidFill>
                <a:latin typeface="+mj-lt"/>
                <a:ea typeface="MS PGothic" panose="020B0600070205080204" pitchFamily="34" charset="-128"/>
              </a:rPr>
              <a:t>Early diagnostic endoscopy (&lt;</a:t>
            </a:r>
            <a:r>
              <a:rPr lang="en-GB" sz="1400" b="1" dirty="0">
                <a:solidFill>
                  <a:prstClr val="black"/>
                </a:solidFill>
                <a:latin typeface="+mj-lt"/>
              </a:rPr>
              <a:t>12</a:t>
            </a:r>
            <a:r>
              <a:rPr lang="en-GB" sz="1400" b="1" dirty="0">
                <a:solidFill>
                  <a:prstClr val="black"/>
                </a:solidFill>
                <a:latin typeface="+mj-lt"/>
                <a:ea typeface="MS PGothic" panose="020B0600070205080204" pitchFamily="34" charset="-128"/>
              </a:rPr>
              <a:t> hours)</a:t>
            </a:r>
          </a:p>
        </p:txBody>
      </p:sp>
      <p:sp>
        <p:nvSpPr>
          <p:cNvPr id="13" name="TextBox 12">
            <a:extLst>
              <a:ext uri="{FF2B5EF4-FFF2-40B4-BE49-F238E27FC236}">
                <a16:creationId xmlns:a16="http://schemas.microsoft.com/office/drawing/2014/main" id="{93EED0DA-986C-4CE1-9739-300B0A206392}"/>
              </a:ext>
            </a:extLst>
          </p:cNvPr>
          <p:cNvSpPr txBox="1"/>
          <p:nvPr/>
        </p:nvSpPr>
        <p:spPr>
          <a:xfrm>
            <a:off x="3913806" y="3870821"/>
            <a:ext cx="2204450" cy="307777"/>
          </a:xfrm>
          <a:prstGeom prst="rect">
            <a:avLst/>
          </a:prstGeom>
          <a:noFill/>
          <a:ln>
            <a:noFill/>
          </a:ln>
        </p:spPr>
        <p:txBody>
          <a:bodyPr wrap="none" rtlCol="0">
            <a:spAutoFit/>
          </a:bodyPr>
          <a:lstStyle/>
          <a:p>
            <a:pPr algn="ctr" fontAlgn="base">
              <a:spcBef>
                <a:spcPct val="0"/>
              </a:spcBef>
              <a:spcAft>
                <a:spcPct val="0"/>
              </a:spcAft>
              <a:defRPr/>
            </a:pPr>
            <a:r>
              <a:rPr lang="en-GB" sz="1400" dirty="0">
                <a:solidFill>
                  <a:prstClr val="black"/>
                </a:solidFill>
                <a:latin typeface="+mj-lt"/>
                <a:ea typeface="MS PGothic" panose="020B0600070205080204" pitchFamily="34" charset="-128"/>
              </a:rPr>
              <a:t>Confirm variceal bleeding</a:t>
            </a:r>
          </a:p>
        </p:txBody>
      </p:sp>
      <p:sp>
        <p:nvSpPr>
          <p:cNvPr id="14" name="TextBox 13">
            <a:extLst>
              <a:ext uri="{FF2B5EF4-FFF2-40B4-BE49-F238E27FC236}">
                <a16:creationId xmlns:a16="http://schemas.microsoft.com/office/drawing/2014/main" id="{F573A4BD-6FA3-4D13-904E-98ED2033C3EA}"/>
              </a:ext>
            </a:extLst>
          </p:cNvPr>
          <p:cNvSpPr txBox="1"/>
          <p:nvPr/>
        </p:nvSpPr>
        <p:spPr>
          <a:xfrm>
            <a:off x="3836862" y="4225824"/>
            <a:ext cx="2358338" cy="307777"/>
          </a:xfrm>
          <a:prstGeom prst="rect">
            <a:avLst/>
          </a:prstGeom>
          <a:noFill/>
          <a:ln>
            <a:noFill/>
          </a:ln>
        </p:spPr>
        <p:txBody>
          <a:bodyPr wrap="none" rtlCol="0">
            <a:spAutoFit/>
          </a:bodyPr>
          <a:lstStyle/>
          <a:p>
            <a:pPr algn="ctr" fontAlgn="base">
              <a:spcBef>
                <a:spcPct val="0"/>
              </a:spcBef>
              <a:spcAft>
                <a:spcPct val="0"/>
              </a:spcAft>
              <a:defRPr/>
            </a:pPr>
            <a:r>
              <a:rPr lang="en-GB" sz="1400" b="1" dirty="0">
                <a:solidFill>
                  <a:prstClr val="black"/>
                </a:solidFill>
                <a:latin typeface="+mj-lt"/>
                <a:ea typeface="MS PGothic" panose="020B0600070205080204" pitchFamily="34" charset="-128"/>
              </a:rPr>
              <a:t>Endoscopic band ligation</a:t>
            </a:r>
          </a:p>
        </p:txBody>
      </p:sp>
      <p:sp>
        <p:nvSpPr>
          <p:cNvPr id="15" name="TextBox 14">
            <a:extLst>
              <a:ext uri="{FF2B5EF4-FFF2-40B4-BE49-F238E27FC236}">
                <a16:creationId xmlns:a16="http://schemas.microsoft.com/office/drawing/2014/main" id="{36578C2A-55D3-4EDF-8E7C-7591D6EA402F}"/>
              </a:ext>
            </a:extLst>
          </p:cNvPr>
          <p:cNvSpPr txBox="1"/>
          <p:nvPr/>
        </p:nvSpPr>
        <p:spPr>
          <a:xfrm>
            <a:off x="3198067" y="4702120"/>
            <a:ext cx="3635931" cy="276999"/>
          </a:xfrm>
          <a:prstGeom prst="rect">
            <a:avLst/>
          </a:prstGeom>
          <a:noFill/>
          <a:ln>
            <a:solidFill>
              <a:schemeClr val="tx1"/>
            </a:solidFill>
          </a:ln>
        </p:spPr>
        <p:txBody>
          <a:bodyPr wrap="none" rtlCol="0">
            <a:spAutoFit/>
          </a:bodyPr>
          <a:lstStyle/>
          <a:p>
            <a:pPr algn="ctr" fontAlgn="base">
              <a:spcBef>
                <a:spcPct val="0"/>
              </a:spcBef>
              <a:spcAft>
                <a:spcPct val="0"/>
              </a:spcAft>
              <a:defRPr/>
            </a:pPr>
            <a:r>
              <a:rPr lang="en-GB" sz="1200" dirty="0">
                <a:solidFill>
                  <a:prstClr val="black"/>
                </a:solidFill>
                <a:latin typeface="+mj-lt"/>
                <a:ea typeface="MS PGothic" panose="020B0600070205080204" pitchFamily="34" charset="-128"/>
              </a:rPr>
              <a:t>Maintain drug therapy for 3</a:t>
            </a:r>
            <a:r>
              <a:rPr lang="en-GB" sz="1200" dirty="0">
                <a:solidFill>
                  <a:prstClr val="black"/>
                </a:solidFill>
                <a:latin typeface="+mj-lt"/>
                <a:sym typeface="Symbol" panose="05050102010706020507" pitchFamily="18" charset="2"/>
              </a:rPr>
              <a:t>–</a:t>
            </a:r>
            <a:r>
              <a:rPr lang="en-GB" sz="1200" dirty="0">
                <a:solidFill>
                  <a:prstClr val="black"/>
                </a:solidFill>
                <a:latin typeface="+mj-lt"/>
                <a:ea typeface="MS PGothic" panose="020B0600070205080204" pitchFamily="34" charset="-128"/>
                <a:sym typeface="Symbol" panose="05050102010706020507" pitchFamily="18" charset="2"/>
              </a:rPr>
              <a:t>5 days and antibiotics</a:t>
            </a:r>
            <a:r>
              <a:rPr lang="en-GB" sz="1200" baseline="30000" dirty="0">
                <a:solidFill>
                  <a:prstClr val="black"/>
                </a:solidFill>
                <a:latin typeface="+mj-lt"/>
                <a:ea typeface="MS PGothic" panose="020B0600070205080204" pitchFamily="34" charset="-128"/>
              </a:rPr>
              <a:t>‡</a:t>
            </a:r>
            <a:endParaRPr lang="en-GB" sz="1200" dirty="0">
              <a:solidFill>
                <a:prstClr val="black"/>
              </a:solidFill>
              <a:latin typeface="+mj-lt"/>
              <a:ea typeface="MS PGothic" panose="020B0600070205080204" pitchFamily="34" charset="-128"/>
            </a:endParaRPr>
          </a:p>
        </p:txBody>
      </p:sp>
      <p:cxnSp>
        <p:nvCxnSpPr>
          <p:cNvPr id="17" name="Straight Arrow Connector 16">
            <a:extLst>
              <a:ext uri="{FF2B5EF4-FFF2-40B4-BE49-F238E27FC236}">
                <a16:creationId xmlns:a16="http://schemas.microsoft.com/office/drawing/2014/main" id="{9495A0E0-A242-427B-887F-ACE427128334}"/>
              </a:ext>
            </a:extLst>
          </p:cNvPr>
          <p:cNvCxnSpPr>
            <a:stCxn id="8" idx="2"/>
            <a:endCxn id="9" idx="0"/>
          </p:cNvCxnSpPr>
          <p:nvPr/>
        </p:nvCxnSpPr>
        <p:spPr>
          <a:xfrm>
            <a:off x="5016032" y="2357424"/>
            <a:ext cx="0" cy="139918"/>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046E42-FED3-455F-BE5A-64A2A331FC69}"/>
              </a:ext>
            </a:extLst>
          </p:cNvPr>
          <p:cNvCxnSpPr>
            <a:cxnSpLocks/>
            <a:stCxn id="9" idx="2"/>
            <a:endCxn id="10" idx="0"/>
          </p:cNvCxnSpPr>
          <p:nvPr/>
        </p:nvCxnSpPr>
        <p:spPr>
          <a:xfrm>
            <a:off x="5016032" y="2774341"/>
            <a:ext cx="0" cy="127024"/>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F63FC0C-0B86-45F3-B0B4-EB8BC972EF3F}"/>
              </a:ext>
            </a:extLst>
          </p:cNvPr>
          <p:cNvCxnSpPr>
            <a:cxnSpLocks/>
            <a:stCxn id="10" idx="2"/>
            <a:endCxn id="12" idx="0"/>
          </p:cNvCxnSpPr>
          <p:nvPr/>
        </p:nvCxnSpPr>
        <p:spPr>
          <a:xfrm>
            <a:off x="5016032" y="3363030"/>
            <a:ext cx="0" cy="172044"/>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04A4305-A6BE-45EB-9F61-61DD44FFD2C7}"/>
              </a:ext>
            </a:extLst>
          </p:cNvPr>
          <p:cNvCxnSpPr>
            <a:stCxn id="12" idx="2"/>
            <a:endCxn id="13" idx="0"/>
          </p:cNvCxnSpPr>
          <p:nvPr/>
        </p:nvCxnSpPr>
        <p:spPr>
          <a:xfrm flipH="1">
            <a:off x="5016032" y="3842852"/>
            <a:ext cx="1" cy="27969"/>
          </a:xfrm>
          <a:prstGeom prst="straightConnector1">
            <a:avLst/>
          </a:prstGeom>
          <a:ln w="1270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CF3E5C3-CFB9-4FB3-B40B-6686A660B7AC}"/>
              </a:ext>
            </a:extLst>
          </p:cNvPr>
          <p:cNvCxnSpPr>
            <a:stCxn id="13" idx="2"/>
          </p:cNvCxnSpPr>
          <p:nvPr/>
        </p:nvCxnSpPr>
        <p:spPr>
          <a:xfrm>
            <a:off x="5016031" y="4178597"/>
            <a:ext cx="0" cy="91616"/>
          </a:xfrm>
          <a:prstGeom prst="straightConnector1">
            <a:avLst/>
          </a:prstGeom>
          <a:ln w="12700">
            <a:solidFill>
              <a:srgbClr val="004B87"/>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31A9357-32F3-4056-AF33-FB1C41EF4501}"/>
              </a:ext>
            </a:extLst>
          </p:cNvPr>
          <p:cNvSpPr txBox="1"/>
          <p:nvPr/>
        </p:nvSpPr>
        <p:spPr>
          <a:xfrm>
            <a:off x="4856372" y="4430792"/>
            <a:ext cx="319318" cy="369332"/>
          </a:xfrm>
          <a:prstGeom prst="rect">
            <a:avLst/>
          </a:prstGeom>
          <a:noFill/>
        </p:spPr>
        <p:txBody>
          <a:bodyPr wrap="none" rtlCol="0">
            <a:spAutoFit/>
          </a:bodyPr>
          <a:lstStyle/>
          <a:p>
            <a:pPr fontAlgn="base">
              <a:spcBef>
                <a:spcPct val="0"/>
              </a:spcBef>
              <a:spcAft>
                <a:spcPct val="0"/>
              </a:spcAft>
              <a:defRPr/>
            </a:pPr>
            <a:r>
              <a:rPr lang="en-GB" dirty="0">
                <a:solidFill>
                  <a:prstClr val="black"/>
                </a:solidFill>
                <a:latin typeface="+mj-lt"/>
                <a:ea typeface="MS PGothic" panose="020B0600070205080204" pitchFamily="34" charset="-128"/>
              </a:rPr>
              <a:t>+</a:t>
            </a:r>
          </a:p>
        </p:txBody>
      </p:sp>
      <p:sp>
        <p:nvSpPr>
          <p:cNvPr id="30" name="TextBox 29">
            <a:extLst>
              <a:ext uri="{FF2B5EF4-FFF2-40B4-BE49-F238E27FC236}">
                <a16:creationId xmlns:a16="http://schemas.microsoft.com/office/drawing/2014/main" id="{FE7E83E6-9EC5-402A-97A9-0B212E5AFE6C}"/>
              </a:ext>
            </a:extLst>
          </p:cNvPr>
          <p:cNvSpPr txBox="1"/>
          <p:nvPr/>
        </p:nvSpPr>
        <p:spPr>
          <a:xfrm>
            <a:off x="2709630" y="5249131"/>
            <a:ext cx="1204176" cy="446276"/>
          </a:xfrm>
          <a:prstGeom prst="rect">
            <a:avLst/>
          </a:prstGeom>
          <a:noFill/>
          <a:ln>
            <a:noFill/>
          </a:ln>
        </p:spPr>
        <p:txBody>
          <a:bodyPr wrap="none" rtlCol="0">
            <a:spAutoFit/>
          </a:bodyPr>
          <a:lstStyle/>
          <a:p>
            <a:pPr algn="ctr" fontAlgn="base">
              <a:spcBef>
                <a:spcPct val="0"/>
              </a:spcBef>
              <a:spcAft>
                <a:spcPct val="0"/>
              </a:spcAft>
              <a:defRPr/>
            </a:pPr>
            <a:r>
              <a:rPr lang="en-GB" sz="1200" b="1" dirty="0">
                <a:solidFill>
                  <a:prstClr val="black"/>
                </a:solidFill>
                <a:latin typeface="+mj-lt"/>
                <a:ea typeface="MS PGothic" panose="020B0600070205080204" pitchFamily="34" charset="-128"/>
              </a:rPr>
              <a:t>Control</a:t>
            </a:r>
          </a:p>
          <a:p>
            <a:pPr algn="ctr" fontAlgn="base">
              <a:spcBef>
                <a:spcPct val="0"/>
              </a:spcBef>
              <a:spcAft>
                <a:spcPct val="0"/>
              </a:spcAft>
              <a:defRPr/>
            </a:pPr>
            <a:r>
              <a:rPr lang="en-GB" sz="1050" dirty="0">
                <a:solidFill>
                  <a:prstClr val="black"/>
                </a:solidFill>
                <a:latin typeface="+mj-lt"/>
                <a:ea typeface="MS PGothic" panose="020B0600070205080204" pitchFamily="34" charset="-128"/>
              </a:rPr>
              <a:t>(~85% of cases)</a:t>
            </a:r>
          </a:p>
        </p:txBody>
      </p:sp>
      <p:sp>
        <p:nvSpPr>
          <p:cNvPr id="31" name="TextBox 30">
            <a:extLst>
              <a:ext uri="{FF2B5EF4-FFF2-40B4-BE49-F238E27FC236}">
                <a16:creationId xmlns:a16="http://schemas.microsoft.com/office/drawing/2014/main" id="{59D0F779-E9BB-4BD1-A4FB-85EE94412BEC}"/>
              </a:ext>
            </a:extLst>
          </p:cNvPr>
          <p:cNvSpPr txBox="1"/>
          <p:nvPr/>
        </p:nvSpPr>
        <p:spPr>
          <a:xfrm>
            <a:off x="6126944" y="5249131"/>
            <a:ext cx="1401346" cy="438582"/>
          </a:xfrm>
          <a:prstGeom prst="rect">
            <a:avLst/>
          </a:prstGeom>
          <a:noFill/>
          <a:ln>
            <a:noFill/>
          </a:ln>
        </p:spPr>
        <p:txBody>
          <a:bodyPr wrap="none" rtlCol="0">
            <a:spAutoFit/>
          </a:bodyPr>
          <a:lstStyle/>
          <a:p>
            <a:pPr algn="ctr" fontAlgn="base">
              <a:spcBef>
                <a:spcPct val="0"/>
              </a:spcBef>
              <a:spcAft>
                <a:spcPct val="0"/>
              </a:spcAft>
              <a:defRPr/>
            </a:pPr>
            <a:r>
              <a:rPr lang="en-GB" sz="1200" b="1" dirty="0">
                <a:solidFill>
                  <a:prstClr val="black"/>
                </a:solidFill>
                <a:latin typeface="+mj-lt"/>
                <a:ea typeface="MS PGothic" panose="020B0600070205080204" pitchFamily="34" charset="-128"/>
              </a:rPr>
              <a:t>Further bleeding</a:t>
            </a:r>
          </a:p>
          <a:p>
            <a:pPr algn="ctr" fontAlgn="base">
              <a:spcBef>
                <a:spcPct val="0"/>
              </a:spcBef>
              <a:spcAft>
                <a:spcPct val="0"/>
              </a:spcAft>
              <a:defRPr/>
            </a:pPr>
            <a:r>
              <a:rPr lang="en-GB" sz="1050" dirty="0">
                <a:solidFill>
                  <a:prstClr val="black"/>
                </a:solidFill>
                <a:latin typeface="+mj-lt"/>
                <a:ea typeface="MS PGothic" panose="020B0600070205080204" pitchFamily="34" charset="-128"/>
              </a:rPr>
              <a:t>(~15% of cases)</a:t>
            </a:r>
          </a:p>
        </p:txBody>
      </p:sp>
      <p:cxnSp>
        <p:nvCxnSpPr>
          <p:cNvPr id="33" name="Connector: Elbow 32">
            <a:extLst>
              <a:ext uri="{FF2B5EF4-FFF2-40B4-BE49-F238E27FC236}">
                <a16:creationId xmlns:a16="http://schemas.microsoft.com/office/drawing/2014/main" id="{A5D4FBCF-8062-48A2-863E-867E50F2AEA2}"/>
              </a:ext>
            </a:extLst>
          </p:cNvPr>
          <p:cNvCxnSpPr>
            <a:stCxn id="15" idx="2"/>
            <a:endCxn id="30" idx="0"/>
          </p:cNvCxnSpPr>
          <p:nvPr/>
        </p:nvCxnSpPr>
        <p:spPr>
          <a:xfrm rot="5400000">
            <a:off x="4028870" y="4261967"/>
            <a:ext cx="270013" cy="1704314"/>
          </a:xfrm>
          <a:prstGeom prst="bentConnector3">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D6910974-877C-4CF7-B290-525FF0F82522}"/>
              </a:ext>
            </a:extLst>
          </p:cNvPr>
          <p:cNvCxnSpPr>
            <a:stCxn id="15" idx="2"/>
            <a:endCxn id="31" idx="0"/>
          </p:cNvCxnSpPr>
          <p:nvPr/>
        </p:nvCxnSpPr>
        <p:spPr>
          <a:xfrm rot="16200000" flipH="1">
            <a:off x="5786819" y="4208332"/>
            <a:ext cx="270013" cy="1811585"/>
          </a:xfrm>
          <a:prstGeom prst="bentConnector3">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F960047-86DF-4E6F-87D3-27426A66E879}"/>
              </a:ext>
            </a:extLst>
          </p:cNvPr>
          <p:cNvSpPr txBox="1"/>
          <p:nvPr/>
        </p:nvSpPr>
        <p:spPr>
          <a:xfrm>
            <a:off x="1855813" y="5773197"/>
            <a:ext cx="2911824" cy="276999"/>
          </a:xfrm>
          <a:prstGeom prst="rect">
            <a:avLst/>
          </a:prstGeom>
          <a:noFill/>
          <a:ln>
            <a:noFill/>
          </a:ln>
        </p:spPr>
        <p:txBody>
          <a:bodyPr wrap="none" rtlCol="0">
            <a:spAutoFit/>
          </a:bodyPr>
          <a:lstStyle/>
          <a:p>
            <a:pPr algn="ctr" fontAlgn="base">
              <a:spcBef>
                <a:spcPct val="0"/>
              </a:spcBef>
              <a:spcAft>
                <a:spcPct val="0"/>
              </a:spcAft>
              <a:defRPr/>
            </a:pPr>
            <a:r>
              <a:rPr lang="en-GB" sz="1200" dirty="0">
                <a:solidFill>
                  <a:prstClr val="black"/>
                </a:solidFill>
                <a:latin typeface="+mj-lt"/>
                <a:ea typeface="MS PGothic" panose="020B0600070205080204" pitchFamily="34" charset="-128"/>
              </a:rPr>
              <a:t>Consider early TIPS in high risk patients</a:t>
            </a:r>
            <a:endParaRPr lang="en-GB" sz="1050" dirty="0">
              <a:solidFill>
                <a:prstClr val="black"/>
              </a:solidFill>
              <a:latin typeface="+mj-lt"/>
              <a:ea typeface="MS PGothic" panose="020B0600070205080204" pitchFamily="34" charset="-128"/>
            </a:endParaRPr>
          </a:p>
        </p:txBody>
      </p:sp>
      <p:sp>
        <p:nvSpPr>
          <p:cNvPr id="37" name="TextBox 36">
            <a:extLst>
              <a:ext uri="{FF2B5EF4-FFF2-40B4-BE49-F238E27FC236}">
                <a16:creationId xmlns:a16="http://schemas.microsoft.com/office/drawing/2014/main" id="{4AC98CE5-91B6-4139-9F32-8F2F089EF1FD}"/>
              </a:ext>
            </a:extLst>
          </p:cNvPr>
          <p:cNvSpPr txBox="1"/>
          <p:nvPr/>
        </p:nvSpPr>
        <p:spPr>
          <a:xfrm>
            <a:off x="6093281" y="5773197"/>
            <a:ext cx="1468672" cy="276999"/>
          </a:xfrm>
          <a:prstGeom prst="rect">
            <a:avLst/>
          </a:prstGeom>
          <a:noFill/>
          <a:ln>
            <a:noFill/>
          </a:ln>
        </p:spPr>
        <p:txBody>
          <a:bodyPr wrap="none" rtlCol="0">
            <a:spAutoFit/>
          </a:bodyPr>
          <a:lstStyle/>
          <a:p>
            <a:pPr algn="ctr" fontAlgn="base">
              <a:spcBef>
                <a:spcPct val="0"/>
              </a:spcBef>
              <a:spcAft>
                <a:spcPct val="0"/>
              </a:spcAft>
              <a:defRPr/>
            </a:pPr>
            <a:r>
              <a:rPr lang="en-GB" sz="1200" b="1" dirty="0">
                <a:solidFill>
                  <a:prstClr val="black"/>
                </a:solidFill>
                <a:latin typeface="+mj-lt"/>
                <a:ea typeface="MS PGothic" panose="020B0600070205080204" pitchFamily="34" charset="-128"/>
              </a:rPr>
              <a:t>Rescue with TIPS</a:t>
            </a:r>
            <a:endParaRPr lang="en-GB" sz="1050" b="1" dirty="0">
              <a:solidFill>
                <a:prstClr val="black"/>
              </a:solidFill>
              <a:latin typeface="+mj-lt"/>
              <a:ea typeface="MS PGothic" panose="020B0600070205080204" pitchFamily="34" charset="-128"/>
            </a:endParaRPr>
          </a:p>
        </p:txBody>
      </p:sp>
      <p:cxnSp>
        <p:nvCxnSpPr>
          <p:cNvPr id="43" name="Straight Arrow Connector 42">
            <a:extLst>
              <a:ext uri="{FF2B5EF4-FFF2-40B4-BE49-F238E27FC236}">
                <a16:creationId xmlns:a16="http://schemas.microsoft.com/office/drawing/2014/main" id="{7E86EDA5-714A-403F-964B-C5A2B609D65A}"/>
              </a:ext>
            </a:extLst>
          </p:cNvPr>
          <p:cNvCxnSpPr>
            <a:cxnSpLocks/>
            <a:stCxn id="30" idx="2"/>
            <a:endCxn id="36" idx="0"/>
          </p:cNvCxnSpPr>
          <p:nvPr/>
        </p:nvCxnSpPr>
        <p:spPr>
          <a:xfrm>
            <a:off x="3311719" y="5695408"/>
            <a:ext cx="7" cy="77789"/>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088782D-D70E-4A27-81D7-5709B74FF16D}"/>
              </a:ext>
            </a:extLst>
          </p:cNvPr>
          <p:cNvCxnSpPr>
            <a:stCxn id="31" idx="2"/>
            <a:endCxn id="37" idx="0"/>
          </p:cNvCxnSpPr>
          <p:nvPr/>
        </p:nvCxnSpPr>
        <p:spPr>
          <a:xfrm>
            <a:off x="6827617" y="5687714"/>
            <a:ext cx="0" cy="85483"/>
          </a:xfrm>
          <a:prstGeom prst="straightConnector1">
            <a:avLst/>
          </a:prstGeom>
          <a:ln w="28575">
            <a:solidFill>
              <a:srgbClr val="004B87"/>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4F22CB3-3038-421A-A29A-431841E6FE38}"/>
              </a:ext>
            </a:extLst>
          </p:cNvPr>
          <p:cNvSpPr txBox="1"/>
          <p:nvPr/>
        </p:nvSpPr>
        <p:spPr>
          <a:xfrm rot="16200000">
            <a:off x="2272490" y="3881221"/>
            <a:ext cx="1334020" cy="307777"/>
          </a:xfrm>
          <a:prstGeom prst="rect">
            <a:avLst/>
          </a:prstGeom>
          <a:noFill/>
        </p:spPr>
        <p:txBody>
          <a:bodyPr wrap="none" rtlCol="0">
            <a:spAutoFit/>
          </a:bodyPr>
          <a:lstStyle/>
          <a:p>
            <a:pPr fontAlgn="base">
              <a:spcBef>
                <a:spcPct val="0"/>
              </a:spcBef>
              <a:spcAft>
                <a:spcPct val="0"/>
              </a:spcAft>
              <a:defRPr/>
            </a:pPr>
            <a:r>
              <a:rPr lang="en-GB" sz="1400" dirty="0">
                <a:solidFill>
                  <a:prstClr val="black"/>
                </a:solidFill>
                <a:latin typeface="+mj-lt"/>
                <a:ea typeface="MS PGothic" panose="020B0600070205080204" pitchFamily="34" charset="-128"/>
              </a:rPr>
              <a:t>ENDOSCOPY</a:t>
            </a:r>
          </a:p>
        </p:txBody>
      </p:sp>
      <p:sp>
        <p:nvSpPr>
          <p:cNvPr id="53" name="TextBox 52">
            <a:extLst>
              <a:ext uri="{FF2B5EF4-FFF2-40B4-BE49-F238E27FC236}">
                <a16:creationId xmlns:a16="http://schemas.microsoft.com/office/drawing/2014/main" id="{E1025943-9FA3-43C2-99A5-6B471649490C}"/>
              </a:ext>
            </a:extLst>
          </p:cNvPr>
          <p:cNvSpPr txBox="1"/>
          <p:nvPr/>
        </p:nvSpPr>
        <p:spPr>
          <a:xfrm rot="5400000">
            <a:off x="6391728" y="3881222"/>
            <a:ext cx="1334020" cy="307777"/>
          </a:xfrm>
          <a:prstGeom prst="rect">
            <a:avLst/>
          </a:prstGeom>
          <a:noFill/>
        </p:spPr>
        <p:txBody>
          <a:bodyPr wrap="none" rtlCol="0">
            <a:spAutoFit/>
          </a:bodyPr>
          <a:lstStyle/>
          <a:p>
            <a:pPr fontAlgn="base">
              <a:spcBef>
                <a:spcPct val="0"/>
              </a:spcBef>
              <a:spcAft>
                <a:spcPct val="0"/>
              </a:spcAft>
              <a:defRPr/>
            </a:pPr>
            <a:r>
              <a:rPr lang="en-GB" sz="1400" dirty="0">
                <a:solidFill>
                  <a:prstClr val="black"/>
                </a:solidFill>
                <a:latin typeface="+mj-lt"/>
                <a:ea typeface="MS PGothic" panose="020B0600070205080204" pitchFamily="34" charset="-128"/>
              </a:rPr>
              <a:t>ENDOSCOPY</a:t>
            </a:r>
          </a:p>
        </p:txBody>
      </p:sp>
      <p:sp>
        <p:nvSpPr>
          <p:cNvPr id="54" name="TextBox 53">
            <a:extLst>
              <a:ext uri="{FF2B5EF4-FFF2-40B4-BE49-F238E27FC236}">
                <a16:creationId xmlns:a16="http://schemas.microsoft.com/office/drawing/2014/main" id="{4D6EECF5-0CF2-47C9-A2EA-0EE338D280A2}"/>
              </a:ext>
            </a:extLst>
          </p:cNvPr>
          <p:cNvSpPr txBox="1"/>
          <p:nvPr/>
        </p:nvSpPr>
        <p:spPr>
          <a:xfrm rot="16200000">
            <a:off x="700637" y="3639988"/>
            <a:ext cx="3438763" cy="461665"/>
          </a:xfrm>
          <a:prstGeom prst="rect">
            <a:avLst/>
          </a:prstGeom>
          <a:noFill/>
        </p:spPr>
        <p:txBody>
          <a:bodyPr wrap="none" rtlCol="0">
            <a:spAutoFit/>
          </a:bodyPr>
          <a:lstStyle/>
          <a:p>
            <a:pPr algn="ctr" fontAlgn="base">
              <a:spcBef>
                <a:spcPct val="0"/>
              </a:spcBef>
              <a:spcAft>
                <a:spcPct val="0"/>
              </a:spcAft>
              <a:defRPr/>
            </a:pPr>
            <a:r>
              <a:rPr lang="en-GB" sz="1200" b="1" dirty="0">
                <a:solidFill>
                  <a:prstClr val="black"/>
                </a:solidFill>
                <a:latin typeface="+mj-lt"/>
                <a:ea typeface="MS PGothic" panose="020B0600070205080204" pitchFamily="34" charset="-128"/>
              </a:rPr>
              <a:t>Balloon tamponade or oesophageal stenting</a:t>
            </a:r>
          </a:p>
          <a:p>
            <a:pPr algn="ctr" fontAlgn="base">
              <a:spcBef>
                <a:spcPct val="0"/>
              </a:spcBef>
              <a:spcAft>
                <a:spcPct val="0"/>
              </a:spcAft>
              <a:defRPr/>
            </a:pPr>
            <a:r>
              <a:rPr lang="en-GB" sz="1200" dirty="0">
                <a:solidFill>
                  <a:prstClr val="black"/>
                </a:solidFill>
                <a:latin typeface="+mj-lt"/>
                <a:ea typeface="MS PGothic" panose="020B0600070205080204" pitchFamily="34" charset="-128"/>
              </a:rPr>
              <a:t>(if massive bleeding)</a:t>
            </a:r>
          </a:p>
        </p:txBody>
      </p:sp>
      <p:cxnSp>
        <p:nvCxnSpPr>
          <p:cNvPr id="56" name="Straight Connector 55">
            <a:extLst>
              <a:ext uri="{FF2B5EF4-FFF2-40B4-BE49-F238E27FC236}">
                <a16:creationId xmlns:a16="http://schemas.microsoft.com/office/drawing/2014/main" id="{4449EDF0-F921-4107-9D4D-1C7C85C23327}"/>
              </a:ext>
            </a:extLst>
          </p:cNvPr>
          <p:cNvCxnSpPr/>
          <p:nvPr/>
        </p:nvCxnSpPr>
        <p:spPr>
          <a:xfrm>
            <a:off x="2691342" y="2268930"/>
            <a:ext cx="0" cy="3203778"/>
          </a:xfrm>
          <a:prstGeom prst="line">
            <a:avLst/>
          </a:prstGeom>
          <a:ln w="12700">
            <a:solidFill>
              <a:srgbClr val="004B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379FD3B-4F64-45CD-B286-CDBB6C0CE963}"/>
              </a:ext>
            </a:extLst>
          </p:cNvPr>
          <p:cNvSpPr txBox="1"/>
          <p:nvPr/>
        </p:nvSpPr>
        <p:spPr>
          <a:xfrm>
            <a:off x="7482439" y="2128010"/>
            <a:ext cx="2969083" cy="1777410"/>
          </a:xfrm>
          <a:prstGeom prst="rect">
            <a:avLst/>
          </a:prstGeom>
          <a:noFill/>
          <a:ln>
            <a:solidFill>
              <a:schemeClr val="tx1"/>
            </a:solidFill>
          </a:ln>
        </p:spPr>
        <p:txBody>
          <a:bodyPr wrap="none" rtlCol="0">
            <a:spAutoFit/>
          </a:bodyPr>
          <a:lstStyle/>
          <a:p>
            <a:pPr fontAlgn="base">
              <a:spcBef>
                <a:spcPct val="0"/>
              </a:spcBef>
              <a:spcAft>
                <a:spcPct val="0"/>
              </a:spcAft>
              <a:defRPr/>
            </a:pPr>
            <a:r>
              <a:rPr lang="en-GB" sz="1200" b="1" dirty="0">
                <a:solidFill>
                  <a:prstClr val="black"/>
                </a:solidFill>
                <a:latin typeface="+mj-lt"/>
                <a:ea typeface="MS PGothic" panose="020B0600070205080204" pitchFamily="34" charset="-128"/>
              </a:rPr>
              <a:t>A</a:t>
            </a:r>
            <a:r>
              <a:rPr lang="en-GB" sz="1200" dirty="0">
                <a:solidFill>
                  <a:prstClr val="black"/>
                </a:solidFill>
                <a:latin typeface="+mj-lt"/>
                <a:ea typeface="MS PGothic" panose="020B0600070205080204" pitchFamily="34" charset="-128"/>
              </a:rPr>
              <a:t>irway</a:t>
            </a:r>
          </a:p>
          <a:p>
            <a:pPr fontAlgn="base">
              <a:spcBef>
                <a:spcPct val="0"/>
              </a:spcBef>
              <a:spcAft>
                <a:spcPct val="0"/>
              </a:spcAft>
              <a:defRPr/>
            </a:pPr>
            <a:r>
              <a:rPr lang="en-GB" sz="1200" b="1" dirty="0">
                <a:solidFill>
                  <a:prstClr val="black"/>
                </a:solidFill>
                <a:latin typeface="+mj-lt"/>
                <a:ea typeface="MS PGothic" panose="020B0600070205080204" pitchFamily="34" charset="-128"/>
              </a:rPr>
              <a:t>B</a:t>
            </a:r>
            <a:r>
              <a:rPr lang="en-GB" sz="1200" dirty="0">
                <a:solidFill>
                  <a:prstClr val="black"/>
                </a:solidFill>
                <a:latin typeface="+mj-lt"/>
                <a:ea typeface="MS PGothic" panose="020B0600070205080204" pitchFamily="34" charset="-128"/>
              </a:rPr>
              <a:t>reathing</a:t>
            </a:r>
          </a:p>
          <a:p>
            <a:pPr fontAlgn="base">
              <a:spcBef>
                <a:spcPct val="0"/>
              </a:spcBef>
              <a:spcAft>
                <a:spcPct val="0"/>
              </a:spcAft>
              <a:defRPr/>
            </a:pPr>
            <a:r>
              <a:rPr lang="en-GB" sz="1200" b="1" dirty="0">
                <a:solidFill>
                  <a:prstClr val="black"/>
                </a:solidFill>
                <a:latin typeface="+mj-lt"/>
                <a:ea typeface="MS PGothic" panose="020B0600070205080204" pitchFamily="34" charset="-128"/>
              </a:rPr>
              <a:t>C</a:t>
            </a:r>
            <a:r>
              <a:rPr lang="en-GB" sz="1200" dirty="0">
                <a:solidFill>
                  <a:prstClr val="black"/>
                </a:solidFill>
                <a:latin typeface="+mj-lt"/>
                <a:ea typeface="MS PGothic" panose="020B0600070205080204" pitchFamily="34" charset="-128"/>
              </a:rPr>
              <a:t>irculation</a:t>
            </a:r>
          </a:p>
          <a:p>
            <a:pPr marL="285750" indent="-285750" fontAlgn="base">
              <a:spcBef>
                <a:spcPct val="0"/>
              </a:spcBef>
              <a:spcAft>
                <a:spcPct val="0"/>
              </a:spcAft>
              <a:buFont typeface="Arial" panose="020B0604020202020204" pitchFamily="34" charset="0"/>
              <a:buChar char="•"/>
              <a:defRPr/>
            </a:pPr>
            <a:r>
              <a:rPr lang="en-GB" sz="1050" b="1" dirty="0">
                <a:solidFill>
                  <a:prstClr val="black"/>
                </a:solidFill>
                <a:latin typeface="+mj-lt"/>
                <a:ea typeface="MS PGothic" panose="020B0600070205080204" pitchFamily="34" charset="-128"/>
              </a:rPr>
              <a:t>Volume replacement</a:t>
            </a:r>
            <a:r>
              <a:rPr lang="en-GB" sz="1050" dirty="0">
                <a:solidFill>
                  <a:prstClr val="black"/>
                </a:solidFill>
                <a:latin typeface="+mj-lt"/>
                <a:ea typeface="MS PGothic" panose="020B0600070205080204" pitchFamily="34" charset="-128"/>
              </a:rPr>
              <a:t> with colloids</a:t>
            </a:r>
            <a:br>
              <a:rPr lang="en-GB" sz="1050" dirty="0">
                <a:solidFill>
                  <a:prstClr val="black"/>
                </a:solidFill>
                <a:latin typeface="+mj-lt"/>
                <a:ea typeface="MS PGothic" panose="020B0600070205080204" pitchFamily="34" charset="-128"/>
              </a:rPr>
            </a:br>
            <a:r>
              <a:rPr lang="en-GB" sz="1050" dirty="0">
                <a:solidFill>
                  <a:prstClr val="black"/>
                </a:solidFill>
                <a:latin typeface="+mj-lt"/>
                <a:ea typeface="MS PGothic" panose="020B0600070205080204" pitchFamily="34" charset="-128"/>
              </a:rPr>
              <a:t>and/or crystalloids should be initiated</a:t>
            </a:r>
            <a:br>
              <a:rPr lang="en-GB" sz="1050" dirty="0">
                <a:solidFill>
                  <a:prstClr val="black"/>
                </a:solidFill>
                <a:latin typeface="+mj-lt"/>
                <a:ea typeface="MS PGothic" panose="020B0600070205080204" pitchFamily="34" charset="-128"/>
              </a:rPr>
            </a:br>
            <a:r>
              <a:rPr lang="en-GB" sz="1050" dirty="0">
                <a:solidFill>
                  <a:prstClr val="black"/>
                </a:solidFill>
                <a:latin typeface="+mj-lt"/>
                <a:ea typeface="MS PGothic" panose="020B0600070205080204" pitchFamily="34" charset="-128"/>
              </a:rPr>
              <a:t>promptly (III;1)</a:t>
            </a:r>
            <a:br>
              <a:rPr lang="en-GB" sz="1050" dirty="0">
                <a:solidFill>
                  <a:prstClr val="black"/>
                </a:solidFill>
                <a:latin typeface="+mj-lt"/>
                <a:ea typeface="MS PGothic" panose="020B0600070205080204" pitchFamily="34" charset="-128"/>
              </a:rPr>
            </a:br>
            <a:r>
              <a:rPr lang="en-GB" sz="1050" dirty="0">
                <a:solidFill>
                  <a:prstClr val="black"/>
                </a:solidFill>
                <a:latin typeface="+mj-lt"/>
                <a:ea typeface="MS PGothic" panose="020B0600070205080204" pitchFamily="34" charset="-128"/>
              </a:rPr>
              <a:t>Starch should not be used (I;1)</a:t>
            </a:r>
          </a:p>
          <a:p>
            <a:pPr marL="285750" indent="-285750" fontAlgn="base">
              <a:spcBef>
                <a:spcPct val="0"/>
              </a:spcBef>
              <a:spcAft>
                <a:spcPct val="0"/>
              </a:spcAft>
              <a:buFont typeface="Arial" panose="020B0604020202020204" pitchFamily="34" charset="0"/>
              <a:buChar char="•"/>
              <a:defRPr/>
            </a:pPr>
            <a:r>
              <a:rPr lang="en-GB" sz="1050" b="1" dirty="0">
                <a:solidFill>
                  <a:prstClr val="black"/>
                </a:solidFill>
                <a:latin typeface="+mj-lt"/>
                <a:ea typeface="MS PGothic" panose="020B0600070205080204" pitchFamily="34" charset="-128"/>
              </a:rPr>
              <a:t>Restrictive transfusion</a:t>
            </a:r>
            <a:r>
              <a:rPr lang="en-GB" sz="1050" dirty="0">
                <a:solidFill>
                  <a:prstClr val="black"/>
                </a:solidFill>
                <a:latin typeface="+mj-lt"/>
                <a:ea typeface="MS PGothic" panose="020B0600070205080204" pitchFamily="34" charset="-128"/>
              </a:rPr>
              <a:t> is recommended</a:t>
            </a:r>
            <a:br>
              <a:rPr lang="en-GB" sz="1050" dirty="0">
                <a:solidFill>
                  <a:prstClr val="black"/>
                </a:solidFill>
                <a:latin typeface="+mj-lt"/>
                <a:ea typeface="MS PGothic" panose="020B0600070205080204" pitchFamily="34" charset="-128"/>
              </a:rPr>
            </a:br>
            <a:r>
              <a:rPr lang="en-GB" sz="1050" dirty="0">
                <a:solidFill>
                  <a:prstClr val="black"/>
                </a:solidFill>
                <a:latin typeface="+mj-lt"/>
                <a:ea typeface="MS PGothic" panose="020B0600070205080204" pitchFamily="34" charset="-128"/>
              </a:rPr>
              <a:t>in most patients (</a:t>
            </a:r>
            <a:r>
              <a:rPr lang="en-US" sz="1050" dirty="0">
                <a:solidFill>
                  <a:prstClr val="black"/>
                </a:solidFill>
                <a:latin typeface="+mj-lt"/>
                <a:ea typeface="MS PGothic" panose="020B0600070205080204" pitchFamily="34" charset="-128"/>
              </a:rPr>
              <a:t>Hb threshold, 7 g/dl; </a:t>
            </a:r>
            <a:br>
              <a:rPr lang="en-US" sz="1050" dirty="0">
                <a:solidFill>
                  <a:prstClr val="black"/>
                </a:solidFill>
                <a:latin typeface="+mj-lt"/>
                <a:ea typeface="MS PGothic" panose="020B0600070205080204" pitchFamily="34" charset="-128"/>
              </a:rPr>
            </a:br>
            <a:r>
              <a:rPr lang="en-US" sz="1050" dirty="0">
                <a:solidFill>
                  <a:prstClr val="black"/>
                </a:solidFill>
                <a:latin typeface="+mj-lt"/>
                <a:ea typeface="MS PGothic" panose="020B0600070205080204" pitchFamily="34" charset="-128"/>
              </a:rPr>
              <a:t>target range 7–9 g/dl) (I;1)</a:t>
            </a:r>
          </a:p>
        </p:txBody>
      </p:sp>
      <p:cxnSp>
        <p:nvCxnSpPr>
          <p:cNvPr id="60" name="Straight Arrow Connector 59">
            <a:extLst>
              <a:ext uri="{FF2B5EF4-FFF2-40B4-BE49-F238E27FC236}">
                <a16:creationId xmlns:a16="http://schemas.microsoft.com/office/drawing/2014/main" id="{9B369A35-D9D3-40A6-B971-883EA8F2BF37}"/>
              </a:ext>
            </a:extLst>
          </p:cNvPr>
          <p:cNvCxnSpPr>
            <a:cxnSpLocks/>
            <a:stCxn id="9" idx="3"/>
          </p:cNvCxnSpPr>
          <p:nvPr/>
        </p:nvCxnSpPr>
        <p:spPr>
          <a:xfrm>
            <a:off x="6458895" y="2635842"/>
            <a:ext cx="851757" cy="0"/>
          </a:xfrm>
          <a:prstGeom prst="straightConnector1">
            <a:avLst/>
          </a:prstGeom>
          <a:ln w="28575">
            <a:solidFill>
              <a:srgbClr val="004B8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Picture 37">
            <a:hlinkClick r:id="rId3" action="ppaction://hlinksldjump"/>
            <a:extLst>
              <a:ext uri="{FF2B5EF4-FFF2-40B4-BE49-F238E27FC236}">
                <a16:creationId xmlns:a16="http://schemas.microsoft.com/office/drawing/2014/main" id="{8842825C-30C7-48FE-A375-B6DB5A9C641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929483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ABB-0138-4DB2-ACCE-C5A2C5394F66}"/>
              </a:ext>
            </a:extLst>
          </p:cNvPr>
          <p:cNvSpPr>
            <a:spLocks noGrp="1"/>
          </p:cNvSpPr>
          <p:nvPr>
            <p:ph type="title"/>
          </p:nvPr>
        </p:nvSpPr>
        <p:spPr/>
        <p:txBody>
          <a:bodyPr/>
          <a:lstStyle/>
          <a:p>
            <a:r>
              <a:rPr lang="en-GB" dirty="0"/>
              <a:t>Acute variceal haemorrhage: treatment</a:t>
            </a:r>
          </a:p>
        </p:txBody>
      </p:sp>
      <p:sp>
        <p:nvSpPr>
          <p:cNvPr id="11" name="Text Placeholder 10">
            <a:extLst>
              <a:ext uri="{FF2B5EF4-FFF2-40B4-BE49-F238E27FC236}">
                <a16:creationId xmlns:a16="http://schemas.microsoft.com/office/drawing/2014/main" id="{8480449D-721F-4282-AF66-8BAB608FE16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0" name="Content Placeholder 9">
            <a:extLst>
              <a:ext uri="{FF2B5EF4-FFF2-40B4-BE49-F238E27FC236}">
                <a16:creationId xmlns:a16="http://schemas.microsoft.com/office/drawing/2014/main" id="{46ED4D66-99AE-409E-BB31-327A0C5F8102}"/>
              </a:ext>
            </a:extLst>
          </p:cNvPr>
          <p:cNvSpPr>
            <a:spLocks noGrp="1"/>
          </p:cNvSpPr>
          <p:nvPr>
            <p:ph sz="half" idx="1"/>
          </p:nvPr>
        </p:nvSpPr>
        <p:spPr/>
        <p:txBody>
          <a:bodyPr/>
          <a:lstStyle/>
          <a:p>
            <a:r>
              <a:rPr lang="en-US" dirty="0"/>
              <a:t>Vasoactive drugs and ligation are the primary options for acute </a:t>
            </a:r>
            <a:r>
              <a:rPr lang="en-GB" dirty="0"/>
              <a:t>VH</a:t>
            </a:r>
          </a:p>
          <a:p>
            <a:pPr lvl="1"/>
            <a:r>
              <a:rPr lang="en-GB" dirty="0"/>
              <a:t>T</a:t>
            </a:r>
            <a:r>
              <a:rPr lang="en-US" dirty="0"/>
              <a:t>here may be a role for TIPS in selected high-risk patients</a:t>
            </a:r>
            <a:endParaRPr lang="en-GB" dirty="0"/>
          </a:p>
        </p:txBody>
      </p:sp>
      <p:graphicFrame>
        <p:nvGraphicFramePr>
          <p:cNvPr id="12" name="Table 11">
            <a:extLst>
              <a:ext uri="{FF2B5EF4-FFF2-40B4-BE49-F238E27FC236}">
                <a16:creationId xmlns:a16="http://schemas.microsoft.com/office/drawing/2014/main" id="{1675F13D-0837-4E39-9C16-4A2ACCCA305B}"/>
              </a:ext>
            </a:extLst>
          </p:cNvPr>
          <p:cNvGraphicFramePr>
            <a:graphicFrameLocks noGrp="1"/>
          </p:cNvGraphicFramePr>
          <p:nvPr>
            <p:extLst>
              <p:ext uri="{D42A27DB-BD31-4B8C-83A1-F6EECF244321}">
                <p14:modId xmlns:p14="http://schemas.microsoft.com/office/powerpoint/2010/main" val="3050698686"/>
              </p:ext>
            </p:extLst>
          </p:nvPr>
        </p:nvGraphicFramePr>
        <p:xfrm>
          <a:off x="423847" y="2354393"/>
          <a:ext cx="11342399" cy="198120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0" i="0" u="none" strike="noStrike" kern="1200" baseline="0" dirty="0">
                          <a:solidFill>
                            <a:schemeClr val="tx1"/>
                          </a:solidFill>
                          <a:latin typeface="+mn-lt"/>
                          <a:ea typeface="+mn-ea"/>
                          <a:cs typeface="+mn-cs"/>
                        </a:rPr>
                        <a:t>The combination of </a:t>
                      </a:r>
                      <a:r>
                        <a:rPr lang="en-US" sz="1600" b="1" i="0" u="none" strike="noStrike" kern="1200" baseline="0" dirty="0">
                          <a:solidFill>
                            <a:schemeClr val="tx2"/>
                          </a:solidFill>
                          <a:latin typeface="+mn-lt"/>
                          <a:ea typeface="+mn-ea"/>
                          <a:cs typeface="+mn-cs"/>
                        </a:rPr>
                        <a:t>vasoactive drugs and ligation is recommended as the first therapeutic option </a:t>
                      </a:r>
                      <a:r>
                        <a:rPr lang="en-US" sz="1600" b="0" i="0" u="none" strike="noStrike" kern="1200" baseline="0" dirty="0">
                          <a:solidFill>
                            <a:schemeClr val="tx1"/>
                          </a:solidFill>
                          <a:latin typeface="+mn-lt"/>
                          <a:ea typeface="+mn-ea"/>
                          <a:cs typeface="+mn-cs"/>
                        </a:rPr>
                        <a:t>in acute variceal bleeding</a:t>
                      </a:r>
                      <a:endParaRPr lang="en-GB" sz="1600" b="0" i="0" u="none" strike="noStrike" kern="1200" baseline="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baseline="0" dirty="0">
                          <a:solidFill>
                            <a:schemeClr val="tx2"/>
                          </a:solidFill>
                          <a:latin typeface="+mn-lt"/>
                          <a:ea typeface="+mn-ea"/>
                          <a:cs typeface="+mn-cs"/>
                        </a:rPr>
                        <a:t>Early pre-emptive covered TIPS </a:t>
                      </a:r>
                      <a:r>
                        <a:rPr lang="en-US" sz="1600" b="0" i="0" u="none" strike="noStrike" kern="1200" baseline="0" dirty="0">
                          <a:solidFill>
                            <a:schemeClr val="tx1"/>
                          </a:solidFill>
                          <a:latin typeface="+mn-lt"/>
                          <a:ea typeface="+mn-ea"/>
                          <a:cs typeface="+mn-cs"/>
                        </a:rPr>
                        <a:t>(placed within 24–72 hours) can be suggested in </a:t>
                      </a:r>
                      <a:r>
                        <a:rPr lang="en-US" sz="1600" b="1" i="0" u="none" strike="noStrike" kern="1200" baseline="0" dirty="0">
                          <a:solidFill>
                            <a:schemeClr val="tx2"/>
                          </a:solidFill>
                          <a:latin typeface="+mn-lt"/>
                          <a:ea typeface="+mn-ea"/>
                          <a:cs typeface="+mn-cs"/>
                        </a:rPr>
                        <a:t>selected high-risk patients</a:t>
                      </a:r>
                      <a:r>
                        <a:rPr lang="en-US" sz="1600" b="0" i="0" u="none" strike="noStrike" kern="1200" baseline="0" dirty="0">
                          <a:solidFill>
                            <a:schemeClr val="tx1"/>
                          </a:solidFill>
                          <a:latin typeface="+mn-lt"/>
                          <a:ea typeface="+mn-ea"/>
                          <a:cs typeface="+mn-cs"/>
                        </a:rPr>
                        <a:t>, such as those with Child–Pugh class C with score &lt;14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tx1"/>
                          </a:solidFill>
                          <a:latin typeface="+mn-lt"/>
                          <a:ea typeface="+mn-ea"/>
                          <a:cs typeface="+mn-cs"/>
                        </a:rPr>
                        <a:t>However, the </a:t>
                      </a:r>
                      <a:r>
                        <a:rPr lang="en-US" sz="1600" b="1" i="0" u="none" strike="noStrike" kern="1200" baseline="0" dirty="0">
                          <a:solidFill>
                            <a:schemeClr val="tx2"/>
                          </a:solidFill>
                          <a:latin typeface="+mn-lt"/>
                          <a:ea typeface="+mn-ea"/>
                          <a:cs typeface="+mn-cs"/>
                        </a:rPr>
                        <a:t>criteria</a:t>
                      </a:r>
                      <a:r>
                        <a:rPr lang="en-US" sz="1600" b="0" i="0" u="none" strike="noStrike" kern="1200" baseline="0" dirty="0">
                          <a:solidFill>
                            <a:schemeClr val="tx1"/>
                          </a:solidFill>
                          <a:latin typeface="+mn-lt"/>
                          <a:ea typeface="+mn-ea"/>
                          <a:cs typeface="+mn-cs"/>
                        </a:rPr>
                        <a:t> for </a:t>
                      </a:r>
                      <a:r>
                        <a:rPr lang="en-US" sz="1600" b="1" i="0" u="none" strike="noStrike" kern="1200" baseline="0" dirty="0">
                          <a:solidFill>
                            <a:schemeClr val="tx2"/>
                          </a:solidFill>
                          <a:latin typeface="+mn-lt"/>
                          <a:ea typeface="+mn-ea"/>
                          <a:cs typeface="+mn-cs"/>
                        </a:rPr>
                        <a:t>high-risk</a:t>
                      </a:r>
                      <a:r>
                        <a:rPr lang="en-US" sz="1600" b="0" i="0" u="none" strike="noStrike" kern="1200" baseline="0" dirty="0">
                          <a:solidFill>
                            <a:schemeClr val="tx1"/>
                          </a:solidFill>
                          <a:latin typeface="+mn-lt"/>
                          <a:ea typeface="+mn-ea"/>
                          <a:cs typeface="+mn-cs"/>
                        </a:rPr>
                        <a:t> patients, particularly Child–Pugh B with active bleeding, </a:t>
                      </a:r>
                      <a:r>
                        <a:rPr lang="en-US" sz="1600" b="1" i="0" u="none" strike="noStrike" kern="1200" baseline="0" dirty="0">
                          <a:solidFill>
                            <a:schemeClr val="tx2"/>
                          </a:solidFill>
                          <a:latin typeface="+mn-lt"/>
                          <a:ea typeface="+mn-ea"/>
                          <a:cs typeface="+mn-cs"/>
                        </a:rPr>
                        <a:t>remains debatable </a:t>
                      </a:r>
                      <a:r>
                        <a:rPr lang="en-US" sz="1600" b="0" i="0" u="none" strike="noStrike" kern="1200" baseline="0" dirty="0">
                          <a:solidFill>
                            <a:schemeClr val="tx1"/>
                          </a:solidFill>
                          <a:latin typeface="+mn-lt"/>
                          <a:ea typeface="+mn-ea"/>
                          <a:cs typeface="+mn-cs"/>
                        </a:rPr>
                        <a:t>and needs further study</a:t>
                      </a:r>
                      <a:endParaRPr lang="en-GB" sz="1600" b="0" i="0" u="none" strike="noStrike" kern="1200" baseline="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810744534"/>
                  </a:ext>
                </a:extLst>
              </a:tr>
            </a:tbl>
          </a:graphicData>
        </a:graphic>
      </p:graphicFrame>
      <p:grpSp>
        <p:nvGrpSpPr>
          <p:cNvPr id="13" name="Group 12">
            <a:extLst>
              <a:ext uri="{FF2B5EF4-FFF2-40B4-BE49-F238E27FC236}">
                <a16:creationId xmlns:a16="http://schemas.microsoft.com/office/drawing/2014/main" id="{C077903C-0D56-46CD-8F4B-E272BBD12C6F}"/>
              </a:ext>
            </a:extLst>
          </p:cNvPr>
          <p:cNvGrpSpPr/>
          <p:nvPr/>
        </p:nvGrpSpPr>
        <p:grpSpPr>
          <a:xfrm>
            <a:off x="8082662" y="2374058"/>
            <a:ext cx="3693418" cy="276999"/>
            <a:chOff x="4262958" y="3212976"/>
            <a:chExt cx="3693418" cy="276999"/>
          </a:xfrm>
        </p:grpSpPr>
        <p:sp>
          <p:nvSpPr>
            <p:cNvPr id="14" name="Rectangle 13">
              <a:extLst>
                <a:ext uri="{FF2B5EF4-FFF2-40B4-BE49-F238E27FC236}">
                  <a16:creationId xmlns:a16="http://schemas.microsoft.com/office/drawing/2014/main" id="{DCAE8C50-5CE7-4099-8DF6-234960C6C33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5" name="Rectangle 14">
              <a:extLst>
                <a:ext uri="{FF2B5EF4-FFF2-40B4-BE49-F238E27FC236}">
                  <a16:creationId xmlns:a16="http://schemas.microsoft.com/office/drawing/2014/main" id="{A76CB6FE-EF0C-4636-9437-F47F796C730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6" name="TextBox 15">
              <a:extLst>
                <a:ext uri="{FF2B5EF4-FFF2-40B4-BE49-F238E27FC236}">
                  <a16:creationId xmlns:a16="http://schemas.microsoft.com/office/drawing/2014/main" id="{3EBFA197-B8A5-48E3-AEAA-FC425B62AF7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7" name="TextBox 16">
              <a:extLst>
                <a:ext uri="{FF2B5EF4-FFF2-40B4-BE49-F238E27FC236}">
                  <a16:creationId xmlns:a16="http://schemas.microsoft.com/office/drawing/2014/main" id="{0708C0FD-E9C6-4708-8AEC-89B949CA46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8" name="Picture 17">
            <a:hlinkClick r:id="rId3" action="ppaction://hlinksldjump"/>
            <a:extLst>
              <a:ext uri="{FF2B5EF4-FFF2-40B4-BE49-F238E27FC236}">
                <a16:creationId xmlns:a16="http://schemas.microsoft.com/office/drawing/2014/main" id="{ECA238D2-80D5-4296-811B-C60BCAD5C1E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409204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3D99-77A3-4608-A766-DAE1167FC08B}"/>
              </a:ext>
            </a:extLst>
          </p:cNvPr>
          <p:cNvSpPr>
            <a:spLocks noGrp="1"/>
          </p:cNvSpPr>
          <p:nvPr>
            <p:ph type="title"/>
          </p:nvPr>
        </p:nvSpPr>
        <p:spPr/>
        <p:txBody>
          <a:bodyPr/>
          <a:lstStyle/>
          <a:p>
            <a:r>
              <a:rPr lang="en-GB" dirty="0"/>
              <a:t>Management of persistent bleeding</a:t>
            </a:r>
          </a:p>
        </p:txBody>
      </p:sp>
      <p:sp>
        <p:nvSpPr>
          <p:cNvPr id="8" name="Text Placeholder 10">
            <a:extLst>
              <a:ext uri="{FF2B5EF4-FFF2-40B4-BE49-F238E27FC236}">
                <a16:creationId xmlns:a16="http://schemas.microsoft.com/office/drawing/2014/main" id="{7C3EE938-DC62-4ADB-ABFB-F840487EA4AD}"/>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3" name="Content Placeholder 2">
            <a:extLst>
              <a:ext uri="{FF2B5EF4-FFF2-40B4-BE49-F238E27FC236}">
                <a16:creationId xmlns:a16="http://schemas.microsoft.com/office/drawing/2014/main" id="{DCF549BD-3471-4B55-BFAC-E8FE69723633}"/>
              </a:ext>
            </a:extLst>
          </p:cNvPr>
          <p:cNvSpPr>
            <a:spLocks noGrp="1"/>
          </p:cNvSpPr>
          <p:nvPr>
            <p:ph sz="half" idx="1"/>
          </p:nvPr>
        </p:nvSpPr>
        <p:spPr/>
        <p:txBody>
          <a:bodyPr/>
          <a:lstStyle/>
          <a:p>
            <a:r>
              <a:rPr lang="en-US" sz="1800" dirty="0"/>
              <a:t>Up to 10–15% of patients have persistent bleeding or early re-bleeding</a:t>
            </a:r>
          </a:p>
          <a:p>
            <a:pPr lvl="1"/>
            <a:r>
              <a:rPr lang="en-US" sz="1600" dirty="0"/>
              <a:t>Despite treatment with vasoactive drugs and EBL, and prophylactic antibiotics</a:t>
            </a:r>
          </a:p>
        </p:txBody>
      </p:sp>
      <p:graphicFrame>
        <p:nvGraphicFramePr>
          <p:cNvPr id="10" name="Table 9">
            <a:extLst>
              <a:ext uri="{FF2B5EF4-FFF2-40B4-BE49-F238E27FC236}">
                <a16:creationId xmlns:a16="http://schemas.microsoft.com/office/drawing/2014/main" id="{EB4B5DC9-709E-45C4-9C22-F27C98AB80F6}"/>
              </a:ext>
            </a:extLst>
          </p:cNvPr>
          <p:cNvGraphicFramePr>
            <a:graphicFrameLocks noGrp="1"/>
          </p:cNvGraphicFramePr>
          <p:nvPr>
            <p:extLst>
              <p:ext uri="{D42A27DB-BD31-4B8C-83A1-F6EECF244321}">
                <p14:modId xmlns:p14="http://schemas.microsoft.com/office/powerpoint/2010/main" val="1580696781"/>
              </p:ext>
            </p:extLst>
          </p:nvPr>
        </p:nvGraphicFramePr>
        <p:xfrm>
          <a:off x="423849" y="2287230"/>
          <a:ext cx="11342400" cy="289560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600" b="1" i="0" u="none" strike="noStrike" kern="1200" baseline="0" dirty="0">
                          <a:solidFill>
                            <a:schemeClr val="tx2"/>
                          </a:solidFill>
                          <a:latin typeface="+mn-lt"/>
                          <a:ea typeface="+mn-ea"/>
                          <a:cs typeface="+mn-cs"/>
                        </a:rPr>
                        <a:t>TIPS</a:t>
                      </a:r>
                      <a:r>
                        <a:rPr lang="en-US" sz="1600" b="0" i="0" u="none" strike="noStrike" kern="1200" baseline="0" dirty="0">
                          <a:solidFill>
                            <a:schemeClr val="tx1"/>
                          </a:solidFill>
                          <a:latin typeface="+mn-lt"/>
                          <a:ea typeface="+mn-ea"/>
                          <a:cs typeface="+mn-cs"/>
                        </a:rPr>
                        <a:t> should be used as the </a:t>
                      </a:r>
                      <a:r>
                        <a:rPr lang="en-US" sz="1600" b="1" i="0" u="none" strike="noStrike" kern="1200" baseline="0" dirty="0">
                          <a:solidFill>
                            <a:schemeClr val="tx2"/>
                          </a:solidFill>
                          <a:latin typeface="+mn-lt"/>
                          <a:ea typeface="+mn-ea"/>
                          <a:cs typeface="+mn-cs"/>
                        </a:rPr>
                        <a:t>rescue therapy </a:t>
                      </a:r>
                      <a:r>
                        <a:rPr lang="en-US" sz="1600" b="0" i="0" u="none" strike="noStrike" kern="1200" baseline="0" dirty="0">
                          <a:solidFill>
                            <a:schemeClr val="tx1"/>
                          </a:solidFill>
                          <a:latin typeface="+mn-lt"/>
                          <a:ea typeface="+mn-ea"/>
                          <a:cs typeface="+mn-cs"/>
                        </a:rPr>
                        <a:t>of choice in cases of persistent bleeding or early re-bleeding</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mn-lt"/>
                          <a:ea typeface="+mn-ea"/>
                          <a:cs typeface="+mn-cs"/>
                        </a:rPr>
                        <a:t>With the pre-requisite of expertise, </a:t>
                      </a:r>
                      <a:r>
                        <a:rPr lang="en-US" sz="1600" b="1" i="0" u="none" strike="noStrike" kern="1200" baseline="0" dirty="0">
                          <a:solidFill>
                            <a:schemeClr val="tx2"/>
                          </a:solidFill>
                          <a:latin typeface="+mn-lt"/>
                          <a:ea typeface="+mn-ea"/>
                          <a:cs typeface="+mn-cs"/>
                        </a:rPr>
                        <a:t>balloon tamponade </a:t>
                      </a:r>
                      <a:r>
                        <a:rPr lang="en-US" sz="1600" b="0" i="0" u="none" strike="noStrike" kern="1200" baseline="0" dirty="0">
                          <a:solidFill>
                            <a:schemeClr val="tx1"/>
                          </a:solidFill>
                          <a:latin typeface="+mn-lt"/>
                          <a:ea typeface="+mn-ea"/>
                          <a:cs typeface="+mn-cs"/>
                        </a:rPr>
                        <a:t>should be used in case of </a:t>
                      </a:r>
                      <a:r>
                        <a:rPr lang="en-US" sz="1600" b="1" i="0" u="none" strike="noStrike" kern="1200" baseline="0" dirty="0">
                          <a:solidFill>
                            <a:schemeClr val="tx2"/>
                          </a:solidFill>
                          <a:latin typeface="+mn-lt"/>
                          <a:ea typeface="+mn-ea"/>
                          <a:cs typeface="+mn-cs"/>
                        </a:rPr>
                        <a:t>uncontrolled bleeding</a:t>
                      </a:r>
                      <a:r>
                        <a:rPr lang="en-US" sz="1600" b="0" i="0" u="none" strike="noStrike" kern="1200" baseline="0" dirty="0">
                          <a:solidFill>
                            <a:schemeClr val="tx2"/>
                          </a:solidFill>
                          <a:latin typeface="+mn-lt"/>
                          <a:ea typeface="+mn-ea"/>
                          <a:cs typeface="+mn-cs"/>
                        </a:rPr>
                        <a:t> </a:t>
                      </a:r>
                      <a:r>
                        <a:rPr lang="en-US" sz="1600" b="0" i="0" u="none" strike="noStrike" kern="1200" baseline="0" dirty="0">
                          <a:solidFill>
                            <a:schemeClr val="tx1"/>
                          </a:solidFill>
                          <a:latin typeface="+mn-lt"/>
                          <a:ea typeface="+mn-ea"/>
                          <a:cs typeface="+mn-cs"/>
                        </a:rPr>
                        <a:t>as a temporary ‘‘bridge” (max 24 hours) until definitive treatment can be instituted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tx1"/>
                          </a:solidFill>
                          <a:latin typeface="+mn-lt"/>
                          <a:ea typeface="+mn-ea"/>
                          <a:cs typeface="+mn-cs"/>
                        </a:rPr>
                        <a:t>Removable, covered and self-expanding oesophageal stents can be used as an alternative </a:t>
                      </a:r>
                      <a:br>
                        <a:rPr lang="en-US" sz="1600" b="0" i="0" u="none" strike="noStrike" kern="1200" baseline="0" dirty="0">
                          <a:solidFill>
                            <a:schemeClr val="tx1"/>
                          </a:solidFill>
                          <a:latin typeface="+mn-lt"/>
                          <a:ea typeface="+mn-ea"/>
                          <a:cs typeface="+mn-cs"/>
                        </a:rPr>
                      </a:br>
                      <a:r>
                        <a:rPr lang="en-US" sz="1600" b="0" i="0" u="none" strike="noStrike" kern="1200" baseline="0" dirty="0">
                          <a:solidFill>
                            <a:schemeClr val="tx1"/>
                          </a:solidFill>
                          <a:latin typeface="+mn-lt"/>
                          <a:ea typeface="+mn-ea"/>
                          <a:cs typeface="+mn-cs"/>
                        </a:rPr>
                        <a:t>to balloon tamponade</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810744534"/>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mn-lt"/>
                          <a:ea typeface="+mn-ea"/>
                          <a:cs typeface="+mn-cs"/>
                        </a:rPr>
                        <a:t>In the context of bleeding, where encephalopathy is commonly encountered, prophylactic lactulose may be used to prevent encephalopathy, but further studies are needed</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baseline="0" dirty="0">
                          <a:solidFill>
                            <a:schemeClr val="tx2"/>
                          </a:solidFill>
                          <a:latin typeface="+mn-lt"/>
                          <a:ea typeface="+mn-ea"/>
                          <a:cs typeface="+mn-cs"/>
                        </a:rPr>
                        <a:t>β-blockers</a:t>
                      </a:r>
                      <a:r>
                        <a:rPr lang="en-US" sz="1600" b="0" i="0" u="none" strike="noStrike" kern="1200" baseline="0" dirty="0">
                          <a:solidFill>
                            <a:schemeClr val="tx1"/>
                          </a:solidFill>
                          <a:latin typeface="+mn-lt"/>
                          <a:ea typeface="+mn-ea"/>
                          <a:cs typeface="+mn-cs"/>
                        </a:rPr>
                        <a:t> and </a:t>
                      </a:r>
                      <a:r>
                        <a:rPr lang="en-US" sz="1600" b="1" i="0" u="none" strike="noStrike" kern="1200" baseline="0" dirty="0">
                          <a:solidFill>
                            <a:schemeClr val="tx2"/>
                          </a:solidFill>
                          <a:latin typeface="+mn-lt"/>
                          <a:ea typeface="+mn-ea"/>
                          <a:cs typeface="+mn-cs"/>
                        </a:rPr>
                        <a:t>vasodilators</a:t>
                      </a:r>
                      <a:r>
                        <a:rPr lang="en-US" sz="1600" b="0" i="0" u="none" strike="noStrike" kern="1200" baseline="0" dirty="0">
                          <a:solidFill>
                            <a:schemeClr val="tx1"/>
                          </a:solidFill>
                          <a:latin typeface="+mn-lt"/>
                          <a:ea typeface="+mn-ea"/>
                          <a:cs typeface="+mn-cs"/>
                        </a:rPr>
                        <a:t> should be </a:t>
                      </a:r>
                      <a:r>
                        <a:rPr lang="en-US" sz="1600" b="1" i="0" u="none" strike="noStrike" kern="1200" baseline="0" dirty="0">
                          <a:solidFill>
                            <a:schemeClr val="tx2"/>
                          </a:solidFill>
                          <a:latin typeface="+mn-lt"/>
                          <a:ea typeface="+mn-ea"/>
                          <a:cs typeface="+mn-cs"/>
                        </a:rPr>
                        <a:t>avoided</a:t>
                      </a:r>
                      <a:r>
                        <a:rPr lang="en-US" sz="1600" b="0" i="0" u="none" strike="noStrike" kern="1200" baseline="0" dirty="0">
                          <a:solidFill>
                            <a:schemeClr val="tx1"/>
                          </a:solidFill>
                          <a:latin typeface="+mn-lt"/>
                          <a:ea typeface="+mn-ea"/>
                          <a:cs typeface="+mn-cs"/>
                        </a:rPr>
                        <a:t> during the acute bleeding episode</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78097846"/>
                  </a:ext>
                </a:extLst>
              </a:tr>
            </a:tbl>
          </a:graphicData>
        </a:graphic>
      </p:graphicFrame>
      <p:grpSp>
        <p:nvGrpSpPr>
          <p:cNvPr id="11" name="Group 10">
            <a:extLst>
              <a:ext uri="{FF2B5EF4-FFF2-40B4-BE49-F238E27FC236}">
                <a16:creationId xmlns:a16="http://schemas.microsoft.com/office/drawing/2014/main" id="{67FA1518-57B9-434D-9C89-0F23DEE97AF0}"/>
              </a:ext>
            </a:extLst>
          </p:cNvPr>
          <p:cNvGrpSpPr/>
          <p:nvPr/>
        </p:nvGrpSpPr>
        <p:grpSpPr>
          <a:xfrm>
            <a:off x="8072830" y="2308745"/>
            <a:ext cx="3693418" cy="276999"/>
            <a:chOff x="4262958" y="3212976"/>
            <a:chExt cx="3693418" cy="276999"/>
          </a:xfrm>
        </p:grpSpPr>
        <p:sp>
          <p:nvSpPr>
            <p:cNvPr id="12" name="Rectangle 11">
              <a:extLst>
                <a:ext uri="{FF2B5EF4-FFF2-40B4-BE49-F238E27FC236}">
                  <a16:creationId xmlns:a16="http://schemas.microsoft.com/office/drawing/2014/main" id="{7C04930E-A7AA-45F0-8112-3605D069AEF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3" name="Rectangle 12">
              <a:extLst>
                <a:ext uri="{FF2B5EF4-FFF2-40B4-BE49-F238E27FC236}">
                  <a16:creationId xmlns:a16="http://schemas.microsoft.com/office/drawing/2014/main" id="{7F1FEF82-5E64-4D60-B8F9-361B56F8C93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4" name="TextBox 13">
              <a:extLst>
                <a:ext uri="{FF2B5EF4-FFF2-40B4-BE49-F238E27FC236}">
                  <a16:creationId xmlns:a16="http://schemas.microsoft.com/office/drawing/2014/main" id="{C8931110-6AA6-45C7-BE72-F25D642C562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5" name="TextBox 14">
              <a:extLst>
                <a:ext uri="{FF2B5EF4-FFF2-40B4-BE49-F238E27FC236}">
                  <a16:creationId xmlns:a16="http://schemas.microsoft.com/office/drawing/2014/main" id="{ED4A742C-BF2C-46CE-AE52-72BCD7B6EF7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E86F3A65-9B99-4716-929B-ECF71919055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27770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Bacterial infections </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a:xfrm>
            <a:off x="425752" y="1340767"/>
            <a:ext cx="11342400" cy="5139164"/>
          </a:xfrm>
        </p:spPr>
        <p:txBody>
          <a:bodyPr>
            <a:normAutofit/>
          </a:bodyPr>
          <a:lstStyle/>
          <a:p>
            <a:r>
              <a:rPr lang="en-GB" dirty="0">
                <a:latin typeface="+mj-lt"/>
              </a:rPr>
              <a:t>Risk of bacterial infection in patients with cirrhosis is caused by multiple factors</a:t>
            </a:r>
          </a:p>
          <a:p>
            <a:pPr lvl="1"/>
            <a:r>
              <a:rPr lang="en-GB" dirty="0">
                <a:latin typeface="+mj-lt"/>
              </a:rPr>
              <a:t>Liver dysfunction</a:t>
            </a:r>
          </a:p>
          <a:p>
            <a:pPr lvl="1"/>
            <a:r>
              <a:rPr lang="en-GB" dirty="0">
                <a:latin typeface="+mj-lt"/>
              </a:rPr>
              <a:t>Portosystemic shunting</a:t>
            </a:r>
          </a:p>
          <a:p>
            <a:pPr lvl="1"/>
            <a:r>
              <a:rPr lang="en-GB" dirty="0">
                <a:latin typeface="+mj-lt"/>
              </a:rPr>
              <a:t>Gut dysbiosis</a:t>
            </a:r>
          </a:p>
          <a:p>
            <a:pPr lvl="1"/>
            <a:r>
              <a:rPr lang="en-GB" dirty="0">
                <a:latin typeface="+mj-lt"/>
              </a:rPr>
              <a:t>Increased BT</a:t>
            </a:r>
          </a:p>
          <a:p>
            <a:pPr lvl="1"/>
            <a:r>
              <a:rPr lang="en-GB" dirty="0">
                <a:latin typeface="+mj-lt"/>
              </a:rPr>
              <a:t>Cirrhosis-associated immune dysfunction</a:t>
            </a:r>
          </a:p>
          <a:p>
            <a:pPr lvl="1"/>
            <a:r>
              <a:rPr lang="en-GB" dirty="0">
                <a:latin typeface="+mj-lt"/>
              </a:rPr>
              <a:t>Genetic factors</a:t>
            </a:r>
          </a:p>
          <a:p>
            <a:pPr lvl="1"/>
            <a:endParaRPr lang="en-GB" dirty="0">
              <a:latin typeface="+mj-lt"/>
            </a:endParaRPr>
          </a:p>
          <a:p>
            <a:r>
              <a:rPr lang="en-GB" dirty="0">
                <a:latin typeface="+mj-lt"/>
              </a:rPr>
              <a:t>Spontaneous bacterial peritonitis</a:t>
            </a:r>
          </a:p>
          <a:p>
            <a:pPr lvl="1"/>
            <a:r>
              <a:rPr lang="en-US" b="1" dirty="0">
                <a:solidFill>
                  <a:srgbClr val="004B87"/>
                </a:solidFill>
                <a:latin typeface="+mj-lt"/>
              </a:rPr>
              <a:t>Definition</a:t>
            </a:r>
            <a:r>
              <a:rPr lang="en-US" dirty="0">
                <a:latin typeface="+mj-lt"/>
              </a:rPr>
              <a:t>: bacterial infection of ascitic fluid without any intra-abdominal surgically treatable source </a:t>
            </a:r>
            <a:br>
              <a:rPr lang="en-US" dirty="0">
                <a:latin typeface="+mj-lt"/>
              </a:rPr>
            </a:br>
            <a:r>
              <a:rPr lang="en-US" dirty="0">
                <a:latin typeface="+mj-lt"/>
              </a:rPr>
              <a:t>of infection</a:t>
            </a:r>
          </a:p>
          <a:p>
            <a:pPr lvl="1"/>
            <a:r>
              <a:rPr lang="en-US" b="1" dirty="0">
                <a:solidFill>
                  <a:srgbClr val="004B87"/>
                </a:solidFill>
                <a:latin typeface="+mj-lt"/>
              </a:rPr>
              <a:t>Prevalence</a:t>
            </a:r>
            <a:r>
              <a:rPr lang="en-US" dirty="0">
                <a:latin typeface="+mj-lt"/>
              </a:rPr>
              <a:t>: all patients with cirrhosis and ascites are at risk</a:t>
            </a:r>
          </a:p>
          <a:p>
            <a:pPr lvl="2"/>
            <a:r>
              <a:rPr lang="en-US" dirty="0">
                <a:latin typeface="+mj-lt"/>
              </a:rPr>
              <a:t>1.5–3.5% in outpatients; 10% in hospitalized patients</a:t>
            </a:r>
          </a:p>
          <a:p>
            <a:pPr lvl="1"/>
            <a:r>
              <a:rPr lang="en-US" b="1" dirty="0">
                <a:solidFill>
                  <a:srgbClr val="004B87"/>
                </a:solidFill>
                <a:latin typeface="+mj-lt"/>
              </a:rPr>
              <a:t>Prognosis</a:t>
            </a:r>
            <a:r>
              <a:rPr lang="en-US" dirty="0">
                <a:latin typeface="+mj-lt"/>
              </a:rPr>
              <a:t>: mortality exceeded 90% when first described</a:t>
            </a:r>
          </a:p>
          <a:p>
            <a:pPr lvl="2"/>
            <a:r>
              <a:rPr lang="en-US" dirty="0">
                <a:latin typeface="+mj-lt"/>
              </a:rPr>
              <a:t>Reduced to ~20% with early diagnosis and treatment</a:t>
            </a:r>
          </a:p>
          <a:p>
            <a:pPr lvl="1"/>
            <a:endParaRPr lang="en-US" dirty="0">
              <a:latin typeface="+mj-lt"/>
            </a:endParaRPr>
          </a:p>
        </p:txBody>
      </p:sp>
      <p:pic>
        <p:nvPicPr>
          <p:cNvPr id="8" name="Picture 7">
            <a:hlinkClick r:id="rId3" action="ppaction://hlinksldjump"/>
            <a:extLst>
              <a:ext uri="{FF2B5EF4-FFF2-40B4-BE49-F238E27FC236}">
                <a16:creationId xmlns:a16="http://schemas.microsoft.com/office/drawing/2014/main" id="{2F52B3BC-2128-4E57-9E2F-3D8D825062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246489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Spontaneous bacterial peritonitis: diagnosis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8" name="Content Placeholder 7">
            <a:extLst>
              <a:ext uri="{FF2B5EF4-FFF2-40B4-BE49-F238E27FC236}">
                <a16:creationId xmlns:a16="http://schemas.microsoft.com/office/drawing/2014/main" id="{CF1F4082-714F-452D-A7EA-5DA87CF19487}"/>
              </a:ext>
            </a:extLst>
          </p:cNvPr>
          <p:cNvSpPr>
            <a:spLocks noGrp="1"/>
          </p:cNvSpPr>
          <p:nvPr>
            <p:ph sz="half" idx="1"/>
          </p:nvPr>
        </p:nvSpPr>
        <p:spPr/>
        <p:txBody>
          <a:bodyPr/>
          <a:lstStyle/>
          <a:p>
            <a:r>
              <a:rPr lang="en-GB" dirty="0"/>
              <a:t>Diagnosis is based on diagnostic paracentesis</a:t>
            </a:r>
          </a:p>
          <a:p>
            <a:r>
              <a:rPr lang="en-GB" dirty="0"/>
              <a:t>50% of SBP episodes are present at hospital admission</a:t>
            </a:r>
          </a:p>
          <a:p>
            <a:pPr lvl="1"/>
            <a:r>
              <a:rPr lang="en-GB" b="1" dirty="0">
                <a:solidFill>
                  <a:srgbClr val="004B87"/>
                </a:solidFill>
              </a:rPr>
              <a:t>Signs/symptoms of peritonitis</a:t>
            </a:r>
            <a:r>
              <a:rPr lang="en-GB" dirty="0"/>
              <a:t>: abdominal pain, tenderness, vomiting or diarrhoea, ileus</a:t>
            </a:r>
          </a:p>
          <a:p>
            <a:pPr lvl="1"/>
            <a:r>
              <a:rPr lang="en-GB" b="1" dirty="0">
                <a:solidFill>
                  <a:srgbClr val="004B87"/>
                </a:solidFill>
              </a:rPr>
              <a:t>Signs of systemic inflammation</a:t>
            </a:r>
            <a:r>
              <a:rPr lang="en-GB" dirty="0"/>
              <a:t>: hyper- or hypothermia, chills, altered WBC count</a:t>
            </a:r>
          </a:p>
          <a:p>
            <a:pPr lvl="1"/>
            <a:r>
              <a:rPr lang="en-GB" b="1" dirty="0">
                <a:solidFill>
                  <a:srgbClr val="004B87"/>
                </a:solidFill>
              </a:rPr>
              <a:t>Worsening liver function</a:t>
            </a:r>
            <a:r>
              <a:rPr lang="en-GB" dirty="0"/>
              <a:t>, </a:t>
            </a:r>
            <a:r>
              <a:rPr lang="en-GB" b="1" dirty="0">
                <a:solidFill>
                  <a:srgbClr val="004B87"/>
                </a:solidFill>
              </a:rPr>
              <a:t>HE</a:t>
            </a:r>
            <a:r>
              <a:rPr lang="en-GB" dirty="0"/>
              <a:t>, </a:t>
            </a:r>
            <a:r>
              <a:rPr lang="en-GB" b="1" dirty="0">
                <a:solidFill>
                  <a:srgbClr val="004B87"/>
                </a:solidFill>
              </a:rPr>
              <a:t>shock</a:t>
            </a:r>
            <a:r>
              <a:rPr lang="en-GB" dirty="0"/>
              <a:t>, </a:t>
            </a:r>
            <a:r>
              <a:rPr lang="en-GB" b="1">
                <a:solidFill>
                  <a:srgbClr val="004B87"/>
                </a:solidFill>
              </a:rPr>
              <a:t>renal impairment</a:t>
            </a:r>
            <a:r>
              <a:rPr lang="en-GB"/>
              <a:t>, </a:t>
            </a:r>
            <a:r>
              <a:rPr lang="en-GB" b="1" dirty="0">
                <a:solidFill>
                  <a:srgbClr val="004B87"/>
                </a:solidFill>
              </a:rPr>
              <a:t>GI bleeding</a:t>
            </a:r>
          </a:p>
          <a:p>
            <a:endParaRPr lang="en-GB" dirty="0"/>
          </a:p>
        </p:txBody>
      </p:sp>
      <p:sp>
        <p:nvSpPr>
          <p:cNvPr id="3" name="TextBox 2">
            <a:extLst>
              <a:ext uri="{FF2B5EF4-FFF2-40B4-BE49-F238E27FC236}">
                <a16:creationId xmlns:a16="http://schemas.microsoft.com/office/drawing/2014/main" id="{2868701F-2EEF-461B-A1D1-30FEC13C8511}"/>
              </a:ext>
            </a:extLst>
          </p:cNvPr>
          <p:cNvSpPr txBox="1"/>
          <p:nvPr/>
        </p:nvSpPr>
        <p:spPr>
          <a:xfrm>
            <a:off x="3069772" y="3893561"/>
            <a:ext cx="5418471" cy="830997"/>
          </a:xfrm>
          <a:prstGeom prst="rect">
            <a:avLst/>
          </a:prstGeom>
          <a:solidFill>
            <a:schemeClr val="tx2">
              <a:lumMod val="20000"/>
              <a:lumOff val="80000"/>
            </a:schemeClr>
          </a:solidFill>
          <a:ln>
            <a:solidFill>
              <a:schemeClr val="tx1"/>
            </a:solidFill>
          </a:ln>
        </p:spPr>
        <p:txBody>
          <a:bodyPr wrap="none" rtlCol="0">
            <a:spAutoFit/>
          </a:bodyPr>
          <a:lstStyle/>
          <a:p>
            <a:pPr algn="ctr"/>
            <a:r>
              <a:rPr lang="en-GB" sz="2400" b="1" dirty="0">
                <a:latin typeface="+mj-lt"/>
              </a:rPr>
              <a:t>However</a:t>
            </a:r>
            <a:r>
              <a:rPr lang="en-GB" sz="2400" dirty="0">
                <a:latin typeface="+mj-lt"/>
              </a:rPr>
              <a:t>: SPB may be asymptomatic,</a:t>
            </a:r>
          </a:p>
          <a:p>
            <a:pPr algn="ctr"/>
            <a:r>
              <a:rPr lang="en-GB" sz="2400" dirty="0">
                <a:latin typeface="+mj-lt"/>
              </a:rPr>
              <a:t>particularly in outpatients</a:t>
            </a:r>
          </a:p>
        </p:txBody>
      </p:sp>
      <p:pic>
        <p:nvPicPr>
          <p:cNvPr id="9" name="Picture 8">
            <a:hlinkClick r:id="rId3" action="ppaction://hlinksldjump"/>
            <a:extLst>
              <a:ext uri="{FF2B5EF4-FFF2-40B4-BE49-F238E27FC236}">
                <a16:creationId xmlns:a16="http://schemas.microsoft.com/office/drawing/2014/main" id="{5CBD9FF8-55ED-4A95-91DC-495F217274D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958008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Spontaneous bacterial peritonitis: diagnosis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*Culture should be performed to guide antibiotic therapy (Grade of evidence II-2, grade of recommendation 1)</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GB" dirty="0">
                <a:latin typeface="+mj-lt"/>
              </a:rPr>
              <a:t>Diagnosis is based on diagnostic paracentesis</a:t>
            </a:r>
          </a:p>
          <a:p>
            <a:r>
              <a:rPr lang="en-GB" dirty="0">
                <a:latin typeface="+mj-lt"/>
              </a:rPr>
              <a:t>50% of SBP episodes are present at hospital admission</a:t>
            </a:r>
          </a:p>
          <a:p>
            <a:pPr lvl="1"/>
            <a:r>
              <a:rPr lang="en-GB" b="1" dirty="0">
                <a:solidFill>
                  <a:srgbClr val="004B87"/>
                </a:solidFill>
                <a:latin typeface="+mj-lt"/>
              </a:rPr>
              <a:t>Signs/symptoms of peritonitis</a:t>
            </a:r>
            <a:r>
              <a:rPr lang="en-GB" dirty="0">
                <a:latin typeface="+mj-lt"/>
              </a:rPr>
              <a:t>: abdominal pain, tenderness, vomiting or diarrhoea, ileus</a:t>
            </a:r>
          </a:p>
          <a:p>
            <a:pPr lvl="1"/>
            <a:r>
              <a:rPr lang="en-GB" b="1" dirty="0">
                <a:solidFill>
                  <a:srgbClr val="004B87"/>
                </a:solidFill>
                <a:latin typeface="+mj-lt"/>
              </a:rPr>
              <a:t>Signs of systemic inflammation</a:t>
            </a:r>
            <a:r>
              <a:rPr lang="en-GB" dirty="0">
                <a:latin typeface="+mj-lt"/>
              </a:rPr>
              <a:t>: hyper- or hypothermia, chills, altered WBC count</a:t>
            </a:r>
          </a:p>
          <a:p>
            <a:pPr lvl="1"/>
            <a:r>
              <a:rPr lang="en-GB" b="1" dirty="0">
                <a:solidFill>
                  <a:srgbClr val="004B87"/>
                </a:solidFill>
                <a:latin typeface="+mj-lt"/>
              </a:rPr>
              <a:t>Worsening liver function</a:t>
            </a:r>
            <a:r>
              <a:rPr lang="en-GB" dirty="0">
                <a:latin typeface="+mj-lt"/>
              </a:rPr>
              <a:t>, </a:t>
            </a:r>
            <a:r>
              <a:rPr lang="en-GB" b="1" dirty="0">
                <a:solidFill>
                  <a:srgbClr val="004B87"/>
                </a:solidFill>
                <a:latin typeface="+mj-lt"/>
              </a:rPr>
              <a:t>HE</a:t>
            </a:r>
            <a:r>
              <a:rPr lang="en-GB" dirty="0">
                <a:latin typeface="+mj-lt"/>
              </a:rPr>
              <a:t>, </a:t>
            </a:r>
            <a:r>
              <a:rPr lang="en-GB" b="1" dirty="0">
                <a:solidFill>
                  <a:srgbClr val="004B87"/>
                </a:solidFill>
                <a:latin typeface="+mj-lt"/>
              </a:rPr>
              <a:t>shock</a:t>
            </a:r>
            <a:r>
              <a:rPr lang="en-GB" dirty="0">
                <a:latin typeface="+mj-lt"/>
              </a:rPr>
              <a:t>, </a:t>
            </a:r>
            <a:r>
              <a:rPr lang="en-GB" b="1" dirty="0">
                <a:solidFill>
                  <a:srgbClr val="004B87"/>
                </a:solidFill>
                <a:latin typeface="+mj-lt"/>
              </a:rPr>
              <a:t>renal failure</a:t>
            </a:r>
            <a:r>
              <a:rPr lang="en-GB" dirty="0">
                <a:latin typeface="+mj-lt"/>
              </a:rPr>
              <a:t>, </a:t>
            </a:r>
            <a:r>
              <a:rPr lang="en-GB" b="1" dirty="0">
                <a:solidFill>
                  <a:srgbClr val="004B87"/>
                </a:solidFill>
                <a:latin typeface="+mj-lt"/>
              </a:rPr>
              <a:t>GI bleeding</a:t>
            </a:r>
          </a:p>
          <a:p>
            <a:pPr lvl="1"/>
            <a:endParaRPr lang="en-GB"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11346237"/>
              </p:ext>
            </p:extLst>
          </p:nvPr>
        </p:nvGraphicFramePr>
        <p:xfrm>
          <a:off x="423847" y="3311636"/>
          <a:ext cx="11352233" cy="2560320"/>
        </p:xfrm>
        <a:graphic>
          <a:graphicData uri="http://schemas.openxmlformats.org/drawingml/2006/table">
            <a:tbl>
              <a:tblPr firstRow="1" bandRow="1"/>
              <a:tblGrid>
                <a:gridCol w="8874135">
                  <a:extLst>
                    <a:ext uri="{9D8B030D-6E8A-4147-A177-3AD203B41FA5}">
                      <a16:colId xmlns:a16="http://schemas.microsoft.com/office/drawing/2014/main" val="20001"/>
                    </a:ext>
                  </a:extLst>
                </a:gridCol>
                <a:gridCol w="1129317">
                  <a:extLst>
                    <a:ext uri="{9D8B030D-6E8A-4147-A177-3AD203B41FA5}">
                      <a16:colId xmlns:a16="http://schemas.microsoft.com/office/drawing/2014/main" val="20002"/>
                    </a:ext>
                  </a:extLst>
                </a:gridCol>
                <a:gridCol w="134878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600" b="1" i="0" u="none" strike="noStrike" kern="1200" baseline="0" dirty="0">
                          <a:solidFill>
                            <a:schemeClr val="tx2"/>
                          </a:solidFill>
                          <a:latin typeface="+mn-lt"/>
                          <a:ea typeface="+mn-ea"/>
                          <a:cs typeface="+mn-cs"/>
                        </a:rPr>
                        <a:t>Diagnostic paracentesis </a:t>
                      </a:r>
                      <a:r>
                        <a:rPr lang="en-US" sz="1600" b="0" i="0" u="none" strike="noStrike" kern="1200" baseline="0" dirty="0">
                          <a:solidFill>
                            <a:schemeClr val="tx1"/>
                          </a:solidFill>
                          <a:latin typeface="+mn-lt"/>
                          <a:ea typeface="+mn-ea"/>
                          <a:cs typeface="+mn-cs"/>
                        </a:rPr>
                        <a:t>should be carried out in:</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Patients with cirrhosis and ascites, </a:t>
                      </a:r>
                      <a:r>
                        <a:rPr lang="en-US" sz="1600" b="1" i="0" u="none" strike="noStrike" kern="1200" baseline="0" dirty="0">
                          <a:solidFill>
                            <a:schemeClr val="tx2"/>
                          </a:solidFill>
                          <a:latin typeface="+mn-lt"/>
                          <a:ea typeface="+mn-ea"/>
                          <a:cs typeface="+mn-cs"/>
                        </a:rPr>
                        <a:t>at admission</a:t>
                      </a:r>
                      <a:r>
                        <a:rPr lang="en-US" sz="1600" b="0" i="0" u="none" strike="noStrike" kern="1200" baseline="0" dirty="0">
                          <a:solidFill>
                            <a:schemeClr val="tx1"/>
                          </a:solidFill>
                          <a:latin typeface="+mn-lt"/>
                          <a:ea typeface="+mn-ea"/>
                          <a:cs typeface="+mn-cs"/>
                        </a:rPr>
                        <a:t>, to rule out SBP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Patients with GI bleeding, shock, fever or other signs of systemic inflammation, worsening liver and/or renal function, and HE</a:t>
                      </a:r>
                      <a:endParaRPr lang="en-GB" sz="1600" b="0" i="0" u="none" strike="noStrike" kern="1200" baseline="0" dirty="0">
                        <a:solidFill>
                          <a:schemeClr val="tx1"/>
                        </a:solidFill>
                        <a:latin typeface="+mn-lt"/>
                        <a:ea typeface="+mn-ea"/>
                        <a:cs typeface="+mn-cs"/>
                      </a:endParaRPr>
                    </a:p>
                  </a:txBody>
                  <a:tcP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1" i="0" u="none" strike="noStrike" kern="1200" baseline="0" dirty="0">
                          <a:solidFill>
                            <a:schemeClr val="tx2"/>
                          </a:solidFill>
                          <a:latin typeface="+mn-lt"/>
                          <a:ea typeface="+mn-ea"/>
                          <a:cs typeface="+mn-cs"/>
                        </a:rPr>
                        <a:t>SBP diagnosed by a neutrophil count in ascitic fluid &gt;250/mm</a:t>
                      </a:r>
                      <a:r>
                        <a:rPr lang="en-US" sz="1600" b="1" i="0" u="none" strike="noStrike" kern="1200" baseline="30000" dirty="0">
                          <a:solidFill>
                            <a:schemeClr val="tx2"/>
                          </a:solidFill>
                          <a:latin typeface="+mn-lt"/>
                          <a:ea typeface="+mn-ea"/>
                          <a:cs typeface="+mn-cs"/>
                        </a:rPr>
                        <a:t>3</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Neutrophil count is determined by microscopy or flow cytometry</a:t>
                      </a:r>
                    </a:p>
                    <a:p>
                      <a:pPr marL="285750" indent="-285750">
                        <a:buFont typeface="Arial" panose="020B0604020202020204" pitchFamily="34" charset="0"/>
                        <a:buChar char="•"/>
                      </a:pPr>
                      <a:r>
                        <a:rPr lang="en-US" sz="1600" b="1" i="0" u="none" strike="noStrike" kern="1200" baseline="0" dirty="0">
                          <a:solidFill>
                            <a:srgbClr val="004B87"/>
                          </a:solidFill>
                          <a:latin typeface="+mn-lt"/>
                          <a:ea typeface="+mn-ea"/>
                          <a:cs typeface="+mn-cs"/>
                        </a:rPr>
                        <a:t>No clear evidence </a:t>
                      </a:r>
                      <a:r>
                        <a:rPr lang="en-US" sz="1600" b="0" i="0" u="none" strike="noStrike" kern="1200" baseline="0" dirty="0">
                          <a:solidFill>
                            <a:schemeClr val="tx1"/>
                          </a:solidFill>
                          <a:latin typeface="+mn-lt"/>
                          <a:ea typeface="+mn-ea"/>
                          <a:cs typeface="+mn-cs"/>
                        </a:rPr>
                        <a:t>to support routine use of </a:t>
                      </a:r>
                      <a:r>
                        <a:rPr lang="en-US" sz="1600" b="1" i="0" u="none" strike="noStrike" kern="1200" baseline="0" dirty="0">
                          <a:solidFill>
                            <a:schemeClr val="tx2"/>
                          </a:solidFill>
                          <a:latin typeface="+mn-lt"/>
                          <a:ea typeface="+mn-ea"/>
                          <a:cs typeface="+mn-cs"/>
                        </a:rPr>
                        <a:t>reagent strips</a:t>
                      </a:r>
                      <a:endParaRPr lang="en-US" sz="1600" b="0" i="0" u="none" strike="noStrike" kern="1200" baseline="0" dirty="0">
                        <a:solidFill>
                          <a:schemeClr val="tx1"/>
                        </a:solidFill>
                        <a:latin typeface="+mn-lt"/>
                        <a:ea typeface="+mn-ea"/>
                        <a:cs typeface="+mn-cs"/>
                      </a:endParaRPr>
                    </a:p>
                  </a:txBody>
                  <a:tcP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indent="0">
                        <a:buFont typeface="Arial" panose="020B0604020202020204" pitchFamily="34" charset="0"/>
                        <a:buNone/>
                      </a:pPr>
                      <a:r>
                        <a:rPr lang="en-US" sz="1600" b="1" i="0" u="none" strike="noStrike" kern="1200" baseline="0" dirty="0">
                          <a:solidFill>
                            <a:schemeClr val="tx2"/>
                          </a:solidFill>
                          <a:latin typeface="+mn-lt"/>
                          <a:ea typeface="+mn-ea"/>
                          <a:cs typeface="+mn-cs"/>
                        </a:rPr>
                        <a:t>Ascitic fluid culture </a:t>
                      </a:r>
                      <a:r>
                        <a:rPr lang="en-US" sz="1600" b="0" i="0" u="none" strike="noStrike" kern="1200" baseline="0" dirty="0">
                          <a:solidFill>
                            <a:schemeClr val="tx1"/>
                          </a:solidFill>
                          <a:latin typeface="+mn-lt"/>
                          <a:ea typeface="+mn-ea"/>
                          <a:cs typeface="+mn-cs"/>
                        </a:rPr>
                        <a:t>positivity is not a prerequisite for SBP diagnosis*</a:t>
                      </a:r>
                      <a:endParaRPr lang="en-US" sz="1600" b="1" i="0" u="none" strike="noStrike" kern="1200" baseline="0" dirty="0">
                        <a:solidFill>
                          <a:schemeClr val="tx2"/>
                        </a:solidFill>
                        <a:latin typeface="+mn-lt"/>
                        <a:ea typeface="+mn-ea"/>
                        <a:cs typeface="+mn-cs"/>
                      </a:endParaRPr>
                    </a:p>
                  </a:txBody>
                  <a:tcP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493275182"/>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30" y="3333151"/>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719F40AF-D92C-41C5-B3BC-1F98A75C3D4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912572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empirical antibiotics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*Grade of evidence II-2, grade of recommendation 1; </a:t>
            </a:r>
            <a:r>
              <a:rPr lang="en-GB" baseline="30000" dirty="0">
                <a:latin typeface="+mj-lt"/>
              </a:rPr>
              <a:t>†</a:t>
            </a:r>
            <a:r>
              <a:rPr lang="en-GB" dirty="0">
                <a:latin typeface="+mj-lt"/>
              </a:rPr>
              <a:t>Grade of evidence I, grade of recommendation 1</a:t>
            </a:r>
            <a:r>
              <a:rPr lang="en-GB" baseline="30000" dirty="0">
                <a:latin typeface="+mj-lt"/>
              </a:rPr>
              <a:t> </a:t>
            </a:r>
            <a:endParaRPr lang="en-US"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Empirical IV antibiotics should be started immediately following diagnosis*</a:t>
            </a:r>
          </a:p>
          <a:p>
            <a:r>
              <a:rPr lang="en-US" dirty="0">
                <a:latin typeface="+mj-lt"/>
              </a:rPr>
              <a:t>Several factors should guide empirical antibiotic use</a:t>
            </a:r>
            <a:r>
              <a:rPr lang="en-GB" baseline="30000" dirty="0">
                <a:latin typeface="+mj-lt"/>
              </a:rPr>
              <a:t>†</a:t>
            </a:r>
            <a:endParaRPr lang="en-US" dirty="0">
              <a:latin typeface="+mj-lt"/>
            </a:endParaRPr>
          </a:p>
          <a:p>
            <a:pPr lvl="1"/>
            <a:r>
              <a:rPr lang="en-US" dirty="0">
                <a:latin typeface="+mj-lt"/>
              </a:rPr>
              <a:t>Environment (community acquired vs. nosocomial)</a:t>
            </a:r>
          </a:p>
          <a:p>
            <a:pPr lvl="1"/>
            <a:r>
              <a:rPr lang="en-US" dirty="0">
                <a:latin typeface="+mj-lt"/>
              </a:rPr>
              <a:t>Local bacterial resistance profiles</a:t>
            </a:r>
          </a:p>
          <a:p>
            <a:pPr lvl="1"/>
            <a:r>
              <a:rPr lang="en-US" dirty="0">
                <a:latin typeface="+mj-lt"/>
              </a:rPr>
              <a:t>Severity of infection</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806791830"/>
              </p:ext>
            </p:extLst>
          </p:nvPr>
        </p:nvGraphicFramePr>
        <p:xfrm>
          <a:off x="423848" y="3201679"/>
          <a:ext cx="11342399" cy="271272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1" i="0" u="none" strike="noStrike" kern="1200" baseline="0" dirty="0">
                          <a:solidFill>
                            <a:schemeClr val="tx2"/>
                          </a:solidFill>
                          <a:latin typeface="+mn-lt"/>
                          <a:ea typeface="+mn-ea"/>
                          <a:cs typeface="+mn-cs"/>
                        </a:rPr>
                        <a:t>Third-generation cephalosporins </a:t>
                      </a:r>
                      <a:r>
                        <a:rPr lang="en-US" sz="1600" b="0" i="0" u="none" strike="noStrike" kern="1200" baseline="0" dirty="0">
                          <a:solidFill>
                            <a:schemeClr val="tx1"/>
                          </a:solidFill>
                          <a:latin typeface="+mn-lt"/>
                          <a:ea typeface="+mn-ea"/>
                          <a:cs typeface="+mn-cs"/>
                        </a:rPr>
                        <a:t>are recommended as first-line antibiotic treatment for </a:t>
                      </a:r>
                      <a:r>
                        <a:rPr lang="en-US" sz="1600" b="1" i="0" u="none" strike="noStrike" kern="1200" baseline="0" dirty="0">
                          <a:solidFill>
                            <a:schemeClr val="tx2"/>
                          </a:solidFill>
                          <a:latin typeface="+mn-lt"/>
                          <a:ea typeface="+mn-ea"/>
                          <a:cs typeface="+mn-cs"/>
                        </a:rPr>
                        <a:t>community-acquired</a:t>
                      </a:r>
                      <a:r>
                        <a:rPr lang="en-US" sz="1600" b="0" i="0" u="none" strike="noStrike" kern="1200" baseline="0" dirty="0">
                          <a:solidFill>
                            <a:schemeClr val="tx1"/>
                          </a:solidFill>
                          <a:latin typeface="+mn-lt"/>
                          <a:ea typeface="+mn-ea"/>
                          <a:cs typeface="+mn-cs"/>
                        </a:rPr>
                        <a:t> </a:t>
                      </a:r>
                      <a:r>
                        <a:rPr lang="en-US" sz="1600" b="1" i="0" u="none" strike="noStrike" kern="1200" baseline="0" dirty="0">
                          <a:solidFill>
                            <a:schemeClr val="tx2"/>
                          </a:solidFill>
                          <a:latin typeface="+mn-lt"/>
                          <a:ea typeface="+mn-ea"/>
                          <a:cs typeface="+mn-cs"/>
                        </a:rPr>
                        <a:t>SBP</a:t>
                      </a:r>
                      <a:r>
                        <a:rPr lang="en-US" sz="1600" b="0" i="0" u="none" strike="noStrike" kern="1200" baseline="0" dirty="0">
                          <a:solidFill>
                            <a:schemeClr val="tx1"/>
                          </a:solidFill>
                          <a:latin typeface="+mn-lt"/>
                          <a:ea typeface="+mn-ea"/>
                          <a:cs typeface="+mn-cs"/>
                        </a:rPr>
                        <a:t> in countries with </a:t>
                      </a:r>
                      <a:r>
                        <a:rPr lang="en-US" sz="1600" b="1" i="0" u="none" strike="noStrike" kern="1200" baseline="0" dirty="0">
                          <a:solidFill>
                            <a:schemeClr val="tx2"/>
                          </a:solidFill>
                          <a:latin typeface="+mn-lt"/>
                          <a:ea typeface="+mn-ea"/>
                          <a:cs typeface="+mn-cs"/>
                        </a:rPr>
                        <a:t>low rates of antibiotic resistance</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In countries with </a:t>
                      </a:r>
                      <a:r>
                        <a:rPr lang="en-US" sz="1600" b="1" i="0" u="none" strike="noStrike" kern="1200" baseline="0" dirty="0">
                          <a:solidFill>
                            <a:schemeClr val="tx2"/>
                          </a:solidFill>
                          <a:latin typeface="+mn-lt"/>
                          <a:ea typeface="+mn-ea"/>
                          <a:cs typeface="+mn-cs"/>
                        </a:rPr>
                        <a:t>high rates of antibiotic resistance </a:t>
                      </a:r>
                      <a:r>
                        <a:rPr lang="en-US" sz="1600" b="0" i="0" u="none" strike="noStrike" kern="1200" baseline="0" dirty="0">
                          <a:solidFill>
                            <a:schemeClr val="tx1"/>
                          </a:solidFill>
                          <a:latin typeface="+mn-lt"/>
                          <a:ea typeface="+mn-ea"/>
                          <a:cs typeface="+mn-cs"/>
                        </a:rPr>
                        <a:t>piperacillin/tazobactam or carbapenem should be considered</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p>
                      <a:pPr algn="ctr"/>
                      <a:endParaRPr lang="en-GB" sz="16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II-2</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76605842"/>
                  </a:ext>
                </a:extLst>
              </a:tr>
              <a:tr h="326544">
                <a:tc>
                  <a:txBody>
                    <a:bodyPr/>
                    <a:lstStyle/>
                    <a:p>
                      <a:r>
                        <a:rPr lang="en-US" sz="1600" b="1" i="0" u="none" strike="noStrike" kern="1200" baseline="0" dirty="0">
                          <a:solidFill>
                            <a:schemeClr val="tx2"/>
                          </a:solidFill>
                          <a:latin typeface="+mn-lt"/>
                          <a:ea typeface="+mn-ea"/>
                          <a:cs typeface="+mn-cs"/>
                        </a:rPr>
                        <a:t>Antibiotic resistance </a:t>
                      </a:r>
                      <a:r>
                        <a:rPr lang="en-US" sz="1600" b="0" i="0" u="none" strike="noStrike" kern="1200" baseline="0" dirty="0">
                          <a:solidFill>
                            <a:schemeClr val="tx1"/>
                          </a:solidFill>
                          <a:latin typeface="+mn-lt"/>
                          <a:ea typeface="+mn-ea"/>
                          <a:cs typeface="+mn-cs"/>
                        </a:rPr>
                        <a:t>is more likely in</a:t>
                      </a:r>
                      <a:r>
                        <a:rPr lang="en-US" sz="1600" b="1" i="0" u="none" strike="noStrike" kern="1200" baseline="0" dirty="0">
                          <a:solidFill>
                            <a:schemeClr val="tx2"/>
                          </a:solidFill>
                          <a:latin typeface="+mn-lt"/>
                          <a:ea typeface="+mn-ea"/>
                          <a:cs typeface="+mn-cs"/>
                        </a:rPr>
                        <a:t> healthcare-associated </a:t>
                      </a:r>
                      <a:r>
                        <a:rPr lang="en-US" sz="1600" b="0" i="0" u="none" strike="noStrike" kern="1200" baseline="0" dirty="0">
                          <a:solidFill>
                            <a:schemeClr val="tx1"/>
                          </a:solidFill>
                          <a:latin typeface="+mn-lt"/>
                          <a:ea typeface="+mn-ea"/>
                          <a:cs typeface="+mn-cs"/>
                        </a:rPr>
                        <a:t>and </a:t>
                      </a:r>
                      <a:r>
                        <a:rPr lang="en-US" sz="1600" b="1" i="0" u="none" strike="noStrike" kern="1200" baseline="0" dirty="0">
                          <a:solidFill>
                            <a:schemeClr val="tx2"/>
                          </a:solidFill>
                          <a:latin typeface="+mn-lt"/>
                          <a:ea typeface="+mn-ea"/>
                          <a:cs typeface="+mn-cs"/>
                        </a:rPr>
                        <a:t>nosocomial SBP</a:t>
                      </a:r>
                      <a:endParaRPr lang="en-US" sz="1600" b="0" i="0" u="none" strike="noStrike" kern="1200" baseline="0" dirty="0">
                        <a:solidFill>
                          <a:schemeClr val="tx1"/>
                        </a:solidFill>
                        <a:latin typeface="+mn-lt"/>
                        <a:ea typeface="+mn-ea"/>
                        <a:cs typeface="+mn-cs"/>
                      </a:endParaRP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Piperacillin/tazobactam: in areas with low prevalence of MDR bacteria</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Carbapenem: in areas with high prevalence of ESBL-producing </a:t>
                      </a:r>
                      <a:r>
                        <a:rPr lang="en-US" sz="1600" b="0" i="1" u="none" strike="noStrike" kern="1200" baseline="0" dirty="0">
                          <a:solidFill>
                            <a:schemeClr val="tx1"/>
                          </a:solidFill>
                          <a:latin typeface="+mn-lt"/>
                          <a:ea typeface="+mn-ea"/>
                          <a:cs typeface="+mn-cs"/>
                        </a:rPr>
                        <a:t>Enterobacteriaceae</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Carbapenem + glycopeptides, daptomycin linezolid in areas with high prevalence of </a:t>
                      </a:r>
                      <a:br>
                        <a:rPr lang="en-US" sz="1600" b="0" i="0" u="none" strike="noStrike" kern="1200" baseline="0" dirty="0">
                          <a:solidFill>
                            <a:schemeClr val="tx1"/>
                          </a:solidFill>
                          <a:latin typeface="+mn-lt"/>
                          <a:ea typeface="+mn-ea"/>
                          <a:cs typeface="+mn-cs"/>
                        </a:rPr>
                      </a:br>
                      <a:r>
                        <a:rPr lang="en-US" sz="1600" b="0" i="0" u="none" strike="noStrike" kern="1200" baseline="0" dirty="0">
                          <a:solidFill>
                            <a:schemeClr val="tx1"/>
                          </a:solidFill>
                          <a:latin typeface="+mn-lt"/>
                          <a:ea typeface="+mn-ea"/>
                          <a:cs typeface="+mn-cs"/>
                        </a:rPr>
                        <a:t>gram-positive MDR bacteria</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3782" y="3213362"/>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F59E3020-67BC-435F-9D51-CB40E484EED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78045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empirical antibiotics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Antibiotic therapy should be carefully controlled and monitored</a:t>
            </a:r>
            <a:endParaRPr lang="en-GB"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897021495"/>
              </p:ext>
            </p:extLst>
          </p:nvPr>
        </p:nvGraphicFramePr>
        <p:xfrm>
          <a:off x="423848" y="1969404"/>
          <a:ext cx="11342399" cy="371856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0" i="0" u="none" strike="noStrike" kern="1200" baseline="0" dirty="0">
                          <a:solidFill>
                            <a:schemeClr val="tx1"/>
                          </a:solidFill>
                          <a:latin typeface="+mn-lt"/>
                          <a:ea typeface="+mn-ea"/>
                          <a:cs typeface="+mn-cs"/>
                        </a:rPr>
                        <a:t>Severe infections by </a:t>
                      </a:r>
                      <a:r>
                        <a:rPr lang="en-US" sz="1600" b="1" i="0" u="none" strike="noStrike" kern="1200" baseline="0" dirty="0">
                          <a:solidFill>
                            <a:schemeClr val="tx2"/>
                          </a:solidFill>
                          <a:latin typeface="+mn-lt"/>
                          <a:ea typeface="+mn-ea"/>
                          <a:cs typeface="+mn-cs"/>
                        </a:rPr>
                        <a:t>XDR bacteria may require antibiotics</a:t>
                      </a:r>
                      <a:r>
                        <a:rPr lang="en-US" sz="1600" b="0" i="0" u="none" strike="noStrike" kern="1200" baseline="0" dirty="0">
                          <a:solidFill>
                            <a:schemeClr val="tx1"/>
                          </a:solidFill>
                          <a:latin typeface="+mn-lt"/>
                          <a:ea typeface="+mn-ea"/>
                          <a:cs typeface="+mn-cs"/>
                        </a:rPr>
                        <a:t> known to be highly </a:t>
                      </a:r>
                      <a:r>
                        <a:rPr lang="en-US" sz="1600" b="1" i="0" u="none" strike="noStrike" kern="1200" baseline="0" dirty="0">
                          <a:solidFill>
                            <a:schemeClr val="tx2"/>
                          </a:solidFill>
                          <a:latin typeface="+mn-lt"/>
                          <a:ea typeface="+mn-ea"/>
                          <a:cs typeface="+mn-cs"/>
                        </a:rPr>
                        <a:t>nephrotoxic in patients with cirrhosis</a:t>
                      </a:r>
                      <a:r>
                        <a:rPr lang="en-US" sz="1600" b="0" i="0" u="none" strike="noStrike" kern="1200" baseline="0" dirty="0">
                          <a:solidFill>
                            <a:schemeClr val="tx1"/>
                          </a:solidFill>
                          <a:latin typeface="+mn-lt"/>
                          <a:ea typeface="+mn-ea"/>
                          <a:cs typeface="+mn-cs"/>
                        </a:rPr>
                        <a:t> (e.g. vancomycin or aminoglycosides)</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In these cases, patients’ plasma levels should be monitored in accordance with local policy thresholds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indent="0">
                        <a:buFont typeface="Arial" panose="020B0604020202020204" pitchFamily="34" charset="0"/>
                        <a:buNone/>
                      </a:pPr>
                      <a:r>
                        <a:rPr lang="en-US" sz="1600" b="1" i="0" u="none" strike="noStrike" kern="1200" baseline="0" dirty="0">
                          <a:solidFill>
                            <a:schemeClr val="tx2"/>
                          </a:solidFill>
                          <a:latin typeface="+mn-lt"/>
                          <a:ea typeface="+mn-ea"/>
                          <a:cs typeface="+mn-cs"/>
                        </a:rPr>
                        <a:t>De-escalation</a:t>
                      </a:r>
                      <a:r>
                        <a:rPr lang="en-US" sz="1600" b="0" i="0" u="none" strike="noStrike" kern="1200" baseline="0" dirty="0">
                          <a:solidFill>
                            <a:schemeClr val="tx1"/>
                          </a:solidFill>
                          <a:latin typeface="+mn-lt"/>
                          <a:ea typeface="+mn-ea"/>
                          <a:cs typeface="+mn-cs"/>
                        </a:rPr>
                        <a:t> according to bacterial susceptibility based on positive cultures is recommended to </a:t>
                      </a:r>
                      <a:r>
                        <a:rPr lang="en-US" sz="1600" b="1" i="0" u="none" strike="noStrike" kern="1200" baseline="0" dirty="0">
                          <a:solidFill>
                            <a:schemeClr val="tx2"/>
                          </a:solidFill>
                          <a:latin typeface="+mn-lt"/>
                          <a:ea typeface="+mn-ea"/>
                          <a:cs typeface="+mn-cs"/>
                        </a:rPr>
                        <a:t>minimize resistance </a:t>
                      </a:r>
                      <a:r>
                        <a:rPr lang="en-US" sz="1600" b="0" i="0" u="none" strike="noStrike" kern="1200" baseline="0" dirty="0">
                          <a:solidFill>
                            <a:schemeClr val="tx1"/>
                          </a:solidFill>
                          <a:latin typeface="+mn-lt"/>
                          <a:ea typeface="+mn-ea"/>
                          <a:cs typeface="+mn-cs"/>
                        </a:rPr>
                        <a:t>selection pressure</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395994716"/>
                  </a:ext>
                </a:extLst>
              </a:tr>
              <a:tr h="326544">
                <a:tc>
                  <a:txBody>
                    <a:bodyPr/>
                    <a:lstStyle/>
                    <a:p>
                      <a:r>
                        <a:rPr lang="en-US" sz="1600" b="0" i="0" u="none" strike="noStrike" kern="1200" baseline="0" dirty="0">
                          <a:solidFill>
                            <a:schemeClr val="tx1"/>
                          </a:solidFill>
                          <a:latin typeface="+mn-lt"/>
                          <a:ea typeface="+mn-ea"/>
                          <a:cs typeface="+mn-cs"/>
                        </a:rPr>
                        <a:t>Antibiotic </a:t>
                      </a:r>
                      <a:r>
                        <a:rPr lang="en-US" sz="1600" b="1" i="0" u="none" strike="noStrike" kern="1200" baseline="0" dirty="0">
                          <a:solidFill>
                            <a:schemeClr val="tx2"/>
                          </a:solidFill>
                          <a:latin typeface="+mn-lt"/>
                          <a:ea typeface="+mn-ea"/>
                          <a:cs typeface="+mn-cs"/>
                        </a:rPr>
                        <a:t>efficacy</a:t>
                      </a:r>
                      <a:r>
                        <a:rPr lang="en-US" sz="1600" b="0" i="0" u="none" strike="noStrike" kern="1200" baseline="0" dirty="0">
                          <a:solidFill>
                            <a:schemeClr val="tx1"/>
                          </a:solidFill>
                          <a:latin typeface="+mn-lt"/>
                          <a:ea typeface="+mn-ea"/>
                          <a:cs typeface="+mn-cs"/>
                        </a:rPr>
                        <a:t> should be checked with a </a:t>
                      </a:r>
                      <a:r>
                        <a:rPr lang="en-US" sz="1600" b="1" i="0" u="none" strike="noStrike" kern="1200" baseline="0" dirty="0">
                          <a:solidFill>
                            <a:schemeClr val="tx2"/>
                          </a:solidFill>
                          <a:latin typeface="+mn-lt"/>
                          <a:ea typeface="+mn-ea"/>
                          <a:cs typeface="+mn-cs"/>
                        </a:rPr>
                        <a:t>second paracentesis at 48 hours </a:t>
                      </a:r>
                      <a:r>
                        <a:rPr lang="en-US" sz="1600" b="0" i="0" u="none" strike="noStrike" kern="1200" baseline="0" dirty="0">
                          <a:solidFill>
                            <a:schemeClr val="tx1"/>
                          </a:solidFill>
                          <a:latin typeface="+mn-lt"/>
                          <a:ea typeface="+mn-ea"/>
                          <a:cs typeface="+mn-cs"/>
                        </a:rPr>
                        <a:t>from starting treatment</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Suspect failure of first-line antibiotic if worsening clinical signs and symptoms and/or increase, or no marked reduction in leucocyte count (at least 25%) in 48 hours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76605842"/>
                  </a:ext>
                </a:extLst>
              </a:tr>
              <a:tr h="326544">
                <a:tc>
                  <a:txBody>
                    <a:bodyPr/>
                    <a:lstStyle/>
                    <a:p>
                      <a:r>
                        <a:rPr lang="en-US" sz="1600" b="0" i="0" u="none" strike="noStrike" kern="1200" baseline="0" dirty="0">
                          <a:solidFill>
                            <a:schemeClr val="tx1"/>
                          </a:solidFill>
                          <a:latin typeface="+mn-lt"/>
                          <a:ea typeface="+mn-ea"/>
                          <a:cs typeface="+mn-cs"/>
                        </a:rPr>
                        <a:t>The duration of treatment should be </a:t>
                      </a:r>
                      <a:r>
                        <a:rPr lang="en-US" sz="1600" b="1" i="0" u="none" strike="noStrike" kern="1200" baseline="0" dirty="0">
                          <a:solidFill>
                            <a:schemeClr val="tx2"/>
                          </a:solidFill>
                          <a:latin typeface="+mn-lt"/>
                          <a:ea typeface="+mn-ea"/>
                          <a:cs typeface="+mn-cs"/>
                        </a:rPr>
                        <a:t>at least 5–7 days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r>
                        <a:rPr lang="en-US" sz="1600" b="0" i="0" u="none" strike="noStrike" kern="1200" baseline="0" dirty="0">
                          <a:solidFill>
                            <a:schemeClr val="tx1"/>
                          </a:solidFill>
                          <a:latin typeface="+mn-lt"/>
                          <a:ea typeface="+mn-ea"/>
                          <a:cs typeface="+mn-cs"/>
                        </a:rPr>
                        <a:t>Spontaneous bacterial empyema should be managed similarly to SBP</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1981087"/>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7EA49C5B-C77A-403F-9503-FACBC0A071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641961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use of albumin</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GB" dirty="0">
                <a:latin typeface="+mj-lt"/>
              </a:rPr>
              <a:t>1. Sort P, et al.</a:t>
            </a:r>
            <a:r>
              <a:rPr lang="en-US" dirty="0">
                <a:latin typeface="+mj-lt"/>
              </a:rPr>
              <a:t> N Engl J </a:t>
            </a:r>
            <a:r>
              <a:rPr lang="en-GB" dirty="0">
                <a:latin typeface="+mj-lt"/>
              </a:rPr>
              <a:t>Med 1999;341:403–9;</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In patients with SBP treated with a third generation intravenous cephalosporin antibiotic, albumin significantly decreased the incidence of type-1 hepatorenal syndrome and </a:t>
            </a:r>
            <a:br>
              <a:rPr lang="en-US" dirty="0">
                <a:latin typeface="+mj-lt"/>
              </a:rPr>
            </a:br>
            <a:r>
              <a:rPr lang="en-US" dirty="0">
                <a:latin typeface="+mj-lt"/>
              </a:rPr>
              <a:t>reduced mortality</a:t>
            </a:r>
            <a:r>
              <a:rPr lang="en-US" baseline="30000" dirty="0">
                <a:latin typeface="+mj-lt"/>
              </a:rPr>
              <a:t>1</a:t>
            </a:r>
            <a:endParaRPr lang="en-GB"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2505376899"/>
              </p:ext>
            </p:extLst>
          </p:nvPr>
        </p:nvGraphicFramePr>
        <p:xfrm>
          <a:off x="423848" y="2527842"/>
          <a:ext cx="11342399" cy="115824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600" b="0" i="0" u="none" strike="noStrike" kern="1200" baseline="0" dirty="0">
                          <a:solidFill>
                            <a:schemeClr val="tx1"/>
                          </a:solidFill>
                          <a:latin typeface="+mn-lt"/>
                          <a:ea typeface="+mn-ea"/>
                          <a:cs typeface="+mn-cs"/>
                        </a:rPr>
                        <a:t>The administration of albumin is recommended in patients with SBP</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1.5 g/kg at diagnosis and</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1 g/kg on Day 3</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3782" y="2549357"/>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5D975237-1769-420F-A2EB-12153ACDFC6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6733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graphicFrame>
        <p:nvGraphicFramePr>
          <p:cNvPr id="6" name="Content Placeholder 4">
            <a:extLst>
              <a:ext uri="{FF2B5EF4-FFF2-40B4-BE49-F238E27FC236}">
                <a16:creationId xmlns:a16="http://schemas.microsoft.com/office/drawing/2014/main" id="{8F0BBDAF-B469-4A9E-887B-02993B1618F8}"/>
              </a:ext>
            </a:extLst>
          </p:cNvPr>
          <p:cNvGraphicFramePr>
            <a:graphicFrameLocks noGrp="1"/>
          </p:cNvGraphicFramePr>
          <p:nvPr>
            <p:ph sz="half" idx="1"/>
            <p:extLst>
              <p:ext uri="{D42A27DB-BD31-4B8C-83A1-F6EECF244321}">
                <p14:modId xmlns:p14="http://schemas.microsoft.com/office/powerpoint/2010/main" val="446977216"/>
              </p:ext>
            </p:extLst>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343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primary prophylaxis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pt-BR" dirty="0">
                <a:latin typeface="+mj-lt"/>
              </a:rPr>
              <a:t>1. Wiest R, et al.</a:t>
            </a:r>
            <a:r>
              <a:rPr lang="en-US" dirty="0">
                <a:latin typeface="+mj-lt"/>
              </a:rPr>
              <a:t> Gut 2012;61:297–310;</a:t>
            </a:r>
            <a:endParaRPr lang="en-GB"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GB" dirty="0">
                <a:latin typeface="+mj-lt"/>
              </a:rPr>
              <a:t>Patients with cirrhosis and </a:t>
            </a:r>
            <a:r>
              <a:rPr lang="en-US" dirty="0">
                <a:latin typeface="+mj-lt"/>
              </a:rPr>
              <a:t>low ascitic fluid protein concentration (&lt;10 g/L) and/or high serum bilirubin levels are at high risk of developing a first episode </a:t>
            </a:r>
            <a:r>
              <a:rPr lang="en-GB" dirty="0">
                <a:latin typeface="+mj-lt"/>
              </a:rPr>
              <a:t>of SBP</a:t>
            </a:r>
            <a:r>
              <a:rPr lang="en-GB" baseline="30000" dirty="0">
                <a:latin typeface="+mj-lt"/>
              </a:rPr>
              <a:t>1</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3007050427"/>
              </p:ext>
            </p:extLst>
          </p:nvPr>
        </p:nvGraphicFramePr>
        <p:xfrm>
          <a:off x="423848" y="2592612"/>
          <a:ext cx="11342399" cy="198120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GB" sz="1600" b="1" i="0" u="none" strike="noStrike" kern="1200" baseline="0" dirty="0">
                          <a:solidFill>
                            <a:schemeClr val="tx2"/>
                          </a:solidFill>
                          <a:latin typeface="+mn-lt"/>
                          <a:ea typeface="+mn-ea"/>
                          <a:cs typeface="+mn-cs"/>
                        </a:rPr>
                        <a:t>Primary prophylaxsis with norfloxacin </a:t>
                      </a:r>
                      <a:r>
                        <a:rPr lang="en-GB" sz="1600" b="0" i="0" u="none" strike="noStrike" kern="1200" baseline="0" dirty="0">
                          <a:solidFill>
                            <a:schemeClr val="tx1"/>
                          </a:solidFill>
                          <a:latin typeface="+mn-lt"/>
                          <a:ea typeface="+mn-ea"/>
                          <a:cs typeface="+mn-cs"/>
                        </a:rPr>
                        <a:t>(400 mg/day) is recommended in patients with:</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Child–Pugh score ≥9 and serum bilirubin level ≥3 mg/dl, and</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Either impaired renal function or hyponatraemia, and</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Ascitic fluid protein lower than 15 g/L</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0" i="0" u="none" strike="noStrike" kern="1200" baseline="0" dirty="0">
                          <a:solidFill>
                            <a:schemeClr val="tx1"/>
                          </a:solidFill>
                          <a:latin typeface="+mn-lt"/>
                          <a:ea typeface="+mn-ea"/>
                          <a:cs typeface="+mn-cs"/>
                        </a:rPr>
                        <a:t>Norfloxacin prophylaxis should be stopped in patients with long-lasting improvement of their clinical condition and disappearance of ascites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2594463"/>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Arial" panose="020B0604020202020204"/>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Arial" panose="020B0604020202020204"/>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Arial" panose="020B0604020202020204"/>
                  <a:ea typeface="MS PGothic" panose="020B0600070205080204" pitchFamily="34" charset="-128"/>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Arial" panose="020B0604020202020204"/>
                  <a:ea typeface="MS PGothic" panose="020B0600070205080204" pitchFamily="34" charset="-128"/>
                </a:rPr>
                <a:t>Grade of recommendation</a:t>
              </a:r>
            </a:p>
          </p:txBody>
        </p:sp>
      </p:grpSp>
      <p:pic>
        <p:nvPicPr>
          <p:cNvPr id="15" name="Picture 14">
            <a:hlinkClick r:id="rId3" action="ppaction://hlinksldjump"/>
            <a:extLst>
              <a:ext uri="{FF2B5EF4-FFF2-40B4-BE49-F238E27FC236}">
                <a16:creationId xmlns:a16="http://schemas.microsoft.com/office/drawing/2014/main" id="{05772D3F-6AE0-4E1C-8640-410AE435BD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492911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SBP: secondary prophylaxis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GB" dirty="0">
                <a:latin typeface="+mj-lt"/>
              </a:rPr>
              <a:t>1. </a:t>
            </a:r>
            <a:r>
              <a:rPr lang="pt-BR" dirty="0">
                <a:latin typeface="+mj-lt"/>
              </a:rPr>
              <a:t>Rimola A, </a:t>
            </a:r>
            <a:r>
              <a:rPr lang="en-US" dirty="0">
                <a:latin typeface="+mj-lt"/>
              </a:rPr>
              <a:t>et al. </a:t>
            </a:r>
            <a:r>
              <a:rPr lang="en-GB" dirty="0">
                <a:latin typeface="+mj-lt"/>
              </a:rPr>
              <a:t>J Hepatol 2000;32:142–53;</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In patients who survive an episode of SBP, the cumulative recurrence rate at 1 year is approximately 70%</a:t>
            </a:r>
            <a:r>
              <a:rPr lang="en-GB" baseline="30000" dirty="0">
                <a:latin typeface="+mj-lt"/>
              </a:rPr>
              <a:t>1</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3379049176"/>
              </p:ext>
            </p:extLst>
          </p:nvPr>
        </p:nvGraphicFramePr>
        <p:xfrm>
          <a:off x="423848" y="2277831"/>
          <a:ext cx="11342399" cy="313944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1" i="0" u="none" strike="noStrike" kern="1200" baseline="0" dirty="0">
                          <a:solidFill>
                            <a:schemeClr val="tx2"/>
                          </a:solidFill>
                          <a:latin typeface="+mn-lt"/>
                          <a:ea typeface="+mn-ea"/>
                          <a:cs typeface="+mn-cs"/>
                        </a:rPr>
                        <a:t>Prophylactic norfloxacin </a:t>
                      </a:r>
                      <a:r>
                        <a:rPr lang="en-US" sz="1600" b="0" i="0" u="none" strike="noStrike" kern="1200" baseline="0" dirty="0">
                          <a:solidFill>
                            <a:schemeClr val="tx1"/>
                          </a:solidFill>
                          <a:latin typeface="+mn-lt"/>
                          <a:ea typeface="+mn-ea"/>
                          <a:cs typeface="+mn-cs"/>
                        </a:rPr>
                        <a:t>(400 mg/day, orally) is recommended </a:t>
                      </a:r>
                      <a:r>
                        <a:rPr lang="en-US" sz="1600" b="1" i="0" u="none" strike="noStrike" kern="1200" baseline="0" dirty="0">
                          <a:solidFill>
                            <a:schemeClr val="tx2"/>
                          </a:solidFill>
                          <a:latin typeface="+mn-lt"/>
                          <a:ea typeface="+mn-ea"/>
                          <a:cs typeface="+mn-cs"/>
                        </a:rPr>
                        <a:t>in patients who recover from an episode of SBP</a:t>
                      </a:r>
                      <a:endParaRPr lang="en-GB" sz="1600" b="1" i="0" u="none" strike="noStrike" kern="1200" baseline="0" dirty="0">
                        <a:solidFill>
                          <a:schemeClr val="tx2"/>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0" i="0" u="none" strike="noStrike" kern="1200" baseline="0" dirty="0">
                          <a:solidFill>
                            <a:schemeClr val="tx1"/>
                          </a:solidFill>
                          <a:latin typeface="+mn-lt"/>
                          <a:ea typeface="+mn-ea"/>
                          <a:cs typeface="+mn-cs"/>
                        </a:rPr>
                        <a:t>At present, rifaximin cannot be recommended as an alternative to norfloxacin for secondary prophylaxis of SBP</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At present, no recommendation can be given to guide prophylaxis of SBP among patients already on rifaximin for the prevention of recurrent HE</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600" b="1" i="0" u="none" strike="noStrike" kern="1200" baseline="0" dirty="0">
                          <a:solidFill>
                            <a:schemeClr val="tx2"/>
                          </a:solidFill>
                          <a:latin typeface="+mn-lt"/>
                          <a:ea typeface="+mn-ea"/>
                          <a:cs typeface="+mn-cs"/>
                        </a:rPr>
                        <a:t>Patients who recover from SBP </a:t>
                      </a:r>
                      <a:r>
                        <a:rPr lang="en-US" sz="1600" b="0" i="0" u="none" strike="noStrike" kern="1200" baseline="0" dirty="0">
                          <a:solidFill>
                            <a:schemeClr val="tx1"/>
                          </a:solidFill>
                          <a:latin typeface="+mn-lt"/>
                          <a:ea typeface="+mn-ea"/>
                          <a:cs typeface="+mn-cs"/>
                        </a:rPr>
                        <a:t>have a poor long-term survival and</a:t>
                      </a:r>
                      <a:r>
                        <a:rPr lang="en-US" sz="1600" b="1" i="0" u="none" strike="noStrike" kern="1200" baseline="0" dirty="0">
                          <a:solidFill>
                            <a:schemeClr val="tx2"/>
                          </a:solidFill>
                          <a:latin typeface="+mn-lt"/>
                          <a:ea typeface="+mn-ea"/>
                          <a:cs typeface="+mn-cs"/>
                        </a:rPr>
                        <a:t> should be considered for LT</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600" b="1" i="0" u="none" strike="noStrike" kern="1200" baseline="0" dirty="0">
                          <a:solidFill>
                            <a:schemeClr val="tx2"/>
                          </a:solidFill>
                          <a:latin typeface="+mn-lt"/>
                          <a:ea typeface="+mn-ea"/>
                          <a:cs typeface="+mn-cs"/>
                        </a:rPr>
                        <a:t>PPIs</a:t>
                      </a:r>
                      <a:r>
                        <a:rPr lang="en-US" sz="1600" b="0" i="0" u="none" strike="noStrike" kern="1200" baseline="0" dirty="0">
                          <a:solidFill>
                            <a:schemeClr val="tx1"/>
                          </a:solidFill>
                          <a:latin typeface="+mn-lt"/>
                          <a:ea typeface="+mn-ea"/>
                          <a:cs typeface="+mn-cs"/>
                        </a:rPr>
                        <a:t> may increase the risk for the development of SBP, their use should be </a:t>
                      </a:r>
                      <a:r>
                        <a:rPr lang="en-US" sz="1600" b="1" i="0" u="none" strike="noStrike" kern="1200" baseline="0" dirty="0">
                          <a:solidFill>
                            <a:schemeClr val="tx2"/>
                          </a:solidFill>
                          <a:latin typeface="+mn-lt"/>
                          <a:ea typeface="+mn-ea"/>
                          <a:cs typeface="+mn-cs"/>
                        </a:rPr>
                        <a:t>restricted to those with a clear indication</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2289514"/>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Arial" panose="020B0604020202020204"/>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Arial" panose="020B0604020202020204"/>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Arial" panose="020B0604020202020204"/>
                  <a:ea typeface="MS PGothic" panose="020B0600070205080204" pitchFamily="34" charset="-128"/>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Arial" panose="020B0604020202020204"/>
                  <a:ea typeface="MS PGothic" panose="020B0600070205080204" pitchFamily="34" charset="-128"/>
                </a:rPr>
                <a:t>Grade of recommendation</a:t>
              </a:r>
            </a:p>
          </p:txBody>
        </p:sp>
      </p:grpSp>
      <p:pic>
        <p:nvPicPr>
          <p:cNvPr id="15" name="Picture 14">
            <a:hlinkClick r:id="rId3" action="ppaction://hlinksldjump"/>
            <a:extLst>
              <a:ext uri="{FF2B5EF4-FFF2-40B4-BE49-F238E27FC236}">
                <a16:creationId xmlns:a16="http://schemas.microsoft.com/office/drawing/2014/main" id="{FF38BC18-2434-4CA3-9CD3-0489D7AD867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991792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Management of other infections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GB" dirty="0">
                <a:latin typeface="+mj-lt"/>
              </a:rPr>
              <a:t>*</a:t>
            </a:r>
            <a:r>
              <a:rPr lang="en-US" dirty="0">
                <a:latin typeface="+mj-lt"/>
              </a:rPr>
              <a:t>Carbapenem alone or in combination with other antibiotics proved to be superior to third-generation cephalosporins in healthcare-associated infections other than SBP</a:t>
            </a:r>
            <a:endParaRPr lang="en-GB"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US" dirty="0">
                <a:latin typeface="+mj-lt"/>
              </a:rPr>
              <a:t>Non-SBP infections are frequent in patients with cirrhosis</a:t>
            </a:r>
          </a:p>
          <a:p>
            <a:pPr lvl="1"/>
            <a:r>
              <a:rPr lang="en-US" dirty="0">
                <a:latin typeface="+mj-lt"/>
              </a:rPr>
              <a:t>Associated with increased mortality</a:t>
            </a:r>
            <a:endParaRPr lang="en-GB"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2503300715"/>
              </p:ext>
            </p:extLst>
          </p:nvPr>
        </p:nvGraphicFramePr>
        <p:xfrm>
          <a:off x="423848" y="2113107"/>
          <a:ext cx="11342399" cy="381000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1" i="0" u="none" strike="noStrike" kern="1200" baseline="0" dirty="0">
                          <a:solidFill>
                            <a:schemeClr val="tx2"/>
                          </a:solidFill>
                          <a:latin typeface="+mn-lt"/>
                          <a:ea typeface="+mn-ea"/>
                          <a:cs typeface="+mn-cs"/>
                        </a:rPr>
                        <a:t>Hospitalized patients with cirrhosis should be monitored closely </a:t>
                      </a:r>
                      <a:r>
                        <a:rPr lang="en-US" sz="1600" b="0" i="0" u="none" strike="noStrike" kern="1200" baseline="0" dirty="0">
                          <a:solidFill>
                            <a:schemeClr val="tx1"/>
                          </a:solidFill>
                          <a:latin typeface="+mn-lt"/>
                          <a:ea typeface="+mn-ea"/>
                          <a:cs typeface="+mn-cs"/>
                        </a:rPr>
                        <a:t>for the presence of infections to enable early diagnosis and treatment</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0" i="0" u="none" strike="noStrike" kern="1200" baseline="0" dirty="0">
                          <a:solidFill>
                            <a:schemeClr val="tx1"/>
                          </a:solidFill>
                          <a:latin typeface="+mn-lt"/>
                          <a:ea typeface="+mn-ea"/>
                          <a:cs typeface="+mn-cs"/>
                        </a:rPr>
                        <a:t>Empirical </a:t>
                      </a:r>
                      <a:r>
                        <a:rPr lang="en-US" sz="1600" b="1" i="0" u="none" strike="noStrike" kern="1200" baseline="0" dirty="0">
                          <a:solidFill>
                            <a:schemeClr val="tx2"/>
                          </a:solidFill>
                          <a:latin typeface="+mn-lt"/>
                          <a:ea typeface="+mn-ea"/>
                          <a:cs typeface="+mn-cs"/>
                        </a:rPr>
                        <a:t>antibiotic therapy should be commenced promptly</a:t>
                      </a:r>
                      <a:endParaRPr lang="en-US"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600" b="0" i="0" u="none" strike="noStrike" kern="1200" baseline="0" dirty="0">
                          <a:solidFill>
                            <a:schemeClr val="tx1"/>
                          </a:solidFill>
                          <a:latin typeface="+mn-lt"/>
                          <a:ea typeface="+mn-ea"/>
                          <a:cs typeface="+mn-cs"/>
                        </a:rPr>
                        <a:t>Empirical antibiotic </a:t>
                      </a:r>
                      <a:r>
                        <a:rPr lang="en-US" sz="1600" b="1" i="0" u="none" strike="noStrike" kern="1200" baseline="0" dirty="0">
                          <a:solidFill>
                            <a:schemeClr val="tx2"/>
                          </a:solidFill>
                          <a:latin typeface="+mn-lt"/>
                          <a:ea typeface="+mn-ea"/>
                          <a:cs typeface="+mn-cs"/>
                        </a:rPr>
                        <a:t>therapy</a:t>
                      </a:r>
                      <a:r>
                        <a:rPr lang="en-US" sz="1600" b="0" i="0" u="none" strike="noStrike" kern="1200" baseline="0" dirty="0">
                          <a:solidFill>
                            <a:schemeClr val="tx1"/>
                          </a:solidFill>
                          <a:latin typeface="+mn-lt"/>
                          <a:ea typeface="+mn-ea"/>
                          <a:cs typeface="+mn-cs"/>
                        </a:rPr>
                        <a:t> should be </a:t>
                      </a:r>
                      <a:r>
                        <a:rPr lang="en-US" sz="1600" b="1" i="0" u="none" strike="noStrike" kern="1200" baseline="0" dirty="0">
                          <a:solidFill>
                            <a:schemeClr val="tx2"/>
                          </a:solidFill>
                          <a:latin typeface="+mn-lt"/>
                          <a:ea typeface="+mn-ea"/>
                          <a:cs typeface="+mn-cs"/>
                        </a:rPr>
                        <a:t>based on: environment</a:t>
                      </a:r>
                      <a:r>
                        <a:rPr lang="en-US" sz="1600" b="0" i="0" u="none" strike="noStrike" kern="1200" baseline="0" dirty="0">
                          <a:solidFill>
                            <a:schemeClr val="tx1"/>
                          </a:solidFill>
                          <a:latin typeface="+mn-lt"/>
                          <a:ea typeface="+mn-ea"/>
                          <a:cs typeface="+mn-cs"/>
                        </a:rPr>
                        <a:t>, </a:t>
                      </a:r>
                      <a:r>
                        <a:rPr lang="en-US" sz="1600" b="1" i="0" u="none" strike="noStrike" kern="1200" baseline="0" dirty="0">
                          <a:solidFill>
                            <a:schemeClr val="tx2"/>
                          </a:solidFill>
                          <a:latin typeface="+mn-lt"/>
                          <a:ea typeface="+mn-ea"/>
                          <a:cs typeface="+mn-cs"/>
                        </a:rPr>
                        <a:t>local resistance profiles, severity and type of infection</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600" b="0" i="0" u="none" strike="noStrike" kern="1200" baseline="0" dirty="0">
                          <a:solidFill>
                            <a:schemeClr val="tx1"/>
                          </a:solidFill>
                          <a:latin typeface="+mn-lt"/>
                          <a:ea typeface="+mn-ea"/>
                          <a:cs typeface="+mn-cs"/>
                        </a:rPr>
                        <a:t>In the context of </a:t>
                      </a:r>
                      <a:r>
                        <a:rPr lang="en-US" sz="1600" b="1" i="0" u="none" strike="noStrike" kern="1200" baseline="0" dirty="0">
                          <a:solidFill>
                            <a:schemeClr val="tx2"/>
                          </a:solidFill>
                          <a:latin typeface="+mn-lt"/>
                          <a:ea typeface="+mn-ea"/>
                          <a:cs typeface="+mn-cs"/>
                        </a:rPr>
                        <a:t>high bacterial resistance </a:t>
                      </a:r>
                      <a:r>
                        <a:rPr lang="en-US" sz="1600" b="0" i="0" u="none" strike="noStrike" kern="1200" baseline="0" dirty="0">
                          <a:solidFill>
                            <a:schemeClr val="tx1"/>
                          </a:solidFill>
                          <a:latin typeface="+mn-lt"/>
                          <a:ea typeface="+mn-ea"/>
                          <a:cs typeface="+mn-cs"/>
                        </a:rPr>
                        <a:t>to antibiotics, </a:t>
                      </a:r>
                      <a:r>
                        <a:rPr lang="en-US" sz="1600" b="1" i="0" u="none" strike="noStrike" kern="1200" baseline="0" dirty="0">
                          <a:solidFill>
                            <a:schemeClr val="tx2"/>
                          </a:solidFill>
                          <a:latin typeface="+mn-lt"/>
                          <a:ea typeface="+mn-ea"/>
                          <a:cs typeface="+mn-cs"/>
                        </a:rPr>
                        <a:t>carbapenem</a:t>
                      </a:r>
                      <a:r>
                        <a:rPr lang="en-US" sz="1600" b="0" i="0" u="none" strike="noStrike" kern="1200" baseline="0" dirty="0">
                          <a:solidFill>
                            <a:schemeClr val="tx1"/>
                          </a:solidFill>
                          <a:latin typeface="+mn-lt"/>
                          <a:ea typeface="+mn-ea"/>
                          <a:cs typeface="+mn-cs"/>
                        </a:rPr>
                        <a:t> alone or in combination with other antibiotics </a:t>
                      </a:r>
                      <a:r>
                        <a:rPr lang="en-US" sz="1600" b="1" i="0" u="none" strike="noStrike" kern="1200" baseline="0" dirty="0">
                          <a:solidFill>
                            <a:schemeClr val="tx2"/>
                          </a:solidFill>
                          <a:latin typeface="+mn-lt"/>
                          <a:ea typeface="+mn-ea"/>
                          <a:cs typeface="+mn-cs"/>
                        </a:rPr>
                        <a:t>should be preferred*</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r h="326544">
                <a:tc>
                  <a:txBody>
                    <a:bodyPr/>
                    <a:lstStyle/>
                    <a:p>
                      <a:r>
                        <a:rPr lang="en-US" sz="1600" b="0" i="0" u="none" strike="noStrike" kern="1200" baseline="0" dirty="0">
                          <a:solidFill>
                            <a:schemeClr val="tx1"/>
                          </a:solidFill>
                          <a:latin typeface="+mn-lt"/>
                          <a:ea typeface="+mn-ea"/>
                          <a:cs typeface="+mn-cs"/>
                        </a:rPr>
                        <a:t>Severe infections by </a:t>
                      </a:r>
                      <a:r>
                        <a:rPr lang="en-US" sz="1600" b="1" i="0" u="none" strike="noStrike" kern="1200" baseline="0" dirty="0">
                          <a:solidFill>
                            <a:schemeClr val="tx2"/>
                          </a:solidFill>
                          <a:latin typeface="+mn-lt"/>
                          <a:ea typeface="+mn-ea"/>
                          <a:cs typeface="+mn-cs"/>
                        </a:rPr>
                        <a:t>XDR bacteria may require antibiotics</a:t>
                      </a:r>
                      <a:r>
                        <a:rPr lang="en-US" sz="1600" b="0" i="0" u="none" strike="noStrike" kern="1200" baseline="0" dirty="0">
                          <a:solidFill>
                            <a:schemeClr val="tx1"/>
                          </a:solidFill>
                          <a:latin typeface="+mn-lt"/>
                          <a:ea typeface="+mn-ea"/>
                          <a:cs typeface="+mn-cs"/>
                        </a:rPr>
                        <a:t> known to be highly </a:t>
                      </a:r>
                      <a:r>
                        <a:rPr lang="en-US" sz="1600" b="1" i="0" u="none" strike="noStrike" kern="1200" baseline="0" dirty="0">
                          <a:solidFill>
                            <a:schemeClr val="tx2"/>
                          </a:solidFill>
                          <a:latin typeface="+mn-lt"/>
                          <a:ea typeface="+mn-ea"/>
                          <a:cs typeface="+mn-cs"/>
                        </a:rPr>
                        <a:t>nephrotoxic in patients with cirrhosis</a:t>
                      </a:r>
                      <a:r>
                        <a:rPr lang="en-US" sz="1600" b="0" i="0" u="none" strike="noStrike" kern="1200" baseline="0" dirty="0">
                          <a:solidFill>
                            <a:schemeClr val="tx1"/>
                          </a:solidFill>
                          <a:latin typeface="+mn-lt"/>
                          <a:ea typeface="+mn-ea"/>
                          <a:cs typeface="+mn-cs"/>
                        </a:rPr>
                        <a:t> (e.g. vancomycin or aminoglycosides)</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In these cases, patients’ plasma level should be monitored in accordance with local </a:t>
                      </a:r>
                      <a:br>
                        <a:rPr lang="en-US" sz="1600" b="0" i="0" u="none" strike="noStrike" kern="1200" baseline="0" dirty="0">
                          <a:solidFill>
                            <a:schemeClr val="tx1"/>
                          </a:solidFill>
                          <a:latin typeface="+mn-lt"/>
                          <a:ea typeface="+mn-ea"/>
                          <a:cs typeface="+mn-cs"/>
                        </a:rPr>
                      </a:br>
                      <a:r>
                        <a:rPr lang="en-US" sz="1600" b="0" i="0" u="none" strike="noStrike" kern="1200" baseline="0" dirty="0">
                          <a:solidFill>
                            <a:schemeClr val="tx1"/>
                          </a:solidFill>
                          <a:latin typeface="+mn-lt"/>
                          <a:ea typeface="+mn-ea"/>
                          <a:cs typeface="+mn-cs"/>
                        </a:rPr>
                        <a:t>policy thresholds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224492586"/>
                  </a:ext>
                </a:extLst>
              </a:tr>
              <a:tr h="326544">
                <a:tc>
                  <a:txBody>
                    <a:bodyPr/>
                    <a:lstStyle/>
                    <a:p>
                      <a:r>
                        <a:rPr lang="en-US" sz="1600" b="0" i="0" u="none" strike="noStrike" kern="1200" baseline="0" dirty="0">
                          <a:solidFill>
                            <a:schemeClr val="tx1"/>
                          </a:solidFill>
                          <a:latin typeface="+mn-lt"/>
                          <a:ea typeface="+mn-ea"/>
                          <a:cs typeface="+mn-cs"/>
                        </a:rPr>
                        <a:t>Routine use of albumin not recommended in infections other than SBP</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3782" y="2114958"/>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ED60F105-EC65-4F29-94F5-309A116E08E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359838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D64C-74D4-4BC3-8432-8B980951B560}"/>
              </a:ext>
            </a:extLst>
          </p:cNvPr>
          <p:cNvSpPr>
            <a:spLocks noGrp="1"/>
          </p:cNvSpPr>
          <p:nvPr>
            <p:ph type="title"/>
          </p:nvPr>
        </p:nvSpPr>
        <p:spPr/>
        <p:txBody>
          <a:bodyPr>
            <a:normAutofit/>
          </a:bodyPr>
          <a:lstStyle/>
          <a:p>
            <a:r>
              <a:rPr lang="en-GB"/>
              <a:t>Assessing </a:t>
            </a:r>
            <a:r>
              <a:rPr lang="en-GB" dirty="0"/>
              <a:t>severity of infection</a:t>
            </a:r>
          </a:p>
        </p:txBody>
      </p:sp>
      <p:sp>
        <p:nvSpPr>
          <p:cNvPr id="3" name="Text Placeholder 2">
            <a:extLst>
              <a:ext uri="{FF2B5EF4-FFF2-40B4-BE49-F238E27FC236}">
                <a16:creationId xmlns:a16="http://schemas.microsoft.com/office/drawing/2014/main" id="{F6C96D5B-B7D2-462E-9C9C-63966BC62184}"/>
              </a:ext>
            </a:extLst>
          </p:cNvPr>
          <p:cNvSpPr>
            <a:spLocks noGrp="1"/>
          </p:cNvSpPr>
          <p:nvPr>
            <p:ph type="body" sz="quarter" idx="10"/>
          </p:nvPr>
        </p:nvSpPr>
        <p:spPr/>
        <p:txBody>
          <a:bodyPr/>
          <a:lstStyle/>
          <a:p>
            <a:r>
              <a:rPr lang="en-GB" dirty="0"/>
              <a:t>1. Singer M, et al. JAMA 2016;315:801–10; Figure adapted from </a:t>
            </a:r>
            <a:r>
              <a:rPr lang="en-US" dirty="0"/>
              <a:t>Piano S, et al. Gut 2017; </a:t>
            </a:r>
            <a:r>
              <a:rPr lang="en-US" dirty="0" err="1"/>
              <a:t>doi</a:t>
            </a:r>
            <a:r>
              <a:rPr lang="en-US" dirty="0"/>
              <a:t>: 10.1136/gutjnl-2017-314324.</a:t>
            </a:r>
            <a:br>
              <a:rPr lang="en-US" dirty="0"/>
            </a:br>
            <a:r>
              <a:rPr lang="en-US" dirty="0"/>
              <a:t>[</a:t>
            </a:r>
            <a:r>
              <a:rPr lang="en-US" dirty="0" err="1"/>
              <a:t>Epub</a:t>
            </a:r>
            <a:r>
              <a:rPr lang="en-US" dirty="0"/>
              <a:t> ahead of print]; EASL CPG decompensated cirrhosis. J Hepatol 2018;doi: 10.1016/j.jhep.2018.03.024</a:t>
            </a:r>
          </a:p>
        </p:txBody>
      </p:sp>
      <p:sp>
        <p:nvSpPr>
          <p:cNvPr id="4" name="Content Placeholder 3">
            <a:extLst>
              <a:ext uri="{FF2B5EF4-FFF2-40B4-BE49-F238E27FC236}">
                <a16:creationId xmlns:a16="http://schemas.microsoft.com/office/drawing/2014/main" id="{64A2D457-F97A-4607-A9A1-CA53D89AFB35}"/>
              </a:ext>
            </a:extLst>
          </p:cNvPr>
          <p:cNvSpPr>
            <a:spLocks noGrp="1"/>
          </p:cNvSpPr>
          <p:nvPr>
            <p:ph sz="half" idx="1"/>
          </p:nvPr>
        </p:nvSpPr>
        <p:spPr/>
        <p:txBody>
          <a:bodyPr/>
          <a:lstStyle/>
          <a:p>
            <a:r>
              <a:rPr lang="en-US" dirty="0"/>
              <a:t>qSOFA and Sepsis-3 criteria have been validated in patients with cirrhosis</a:t>
            </a:r>
            <a:r>
              <a:rPr lang="en-US" baseline="30000" dirty="0"/>
              <a:t>1</a:t>
            </a:r>
          </a:p>
          <a:p>
            <a:pPr lvl="1"/>
            <a:r>
              <a:rPr lang="en-US" dirty="0"/>
              <a:t>Can be used to assess severity of infection</a:t>
            </a:r>
            <a:endParaRPr lang="en-GB" dirty="0"/>
          </a:p>
        </p:txBody>
      </p:sp>
      <p:grpSp>
        <p:nvGrpSpPr>
          <p:cNvPr id="88" name="Group 87">
            <a:extLst>
              <a:ext uri="{FF2B5EF4-FFF2-40B4-BE49-F238E27FC236}">
                <a16:creationId xmlns:a16="http://schemas.microsoft.com/office/drawing/2014/main" id="{14CAF2E1-400C-4797-A07D-35AD26E6737A}"/>
              </a:ext>
            </a:extLst>
          </p:cNvPr>
          <p:cNvGrpSpPr/>
          <p:nvPr/>
        </p:nvGrpSpPr>
        <p:grpSpPr>
          <a:xfrm>
            <a:off x="2095251" y="2313871"/>
            <a:ext cx="8309772" cy="3866038"/>
            <a:chOff x="571251" y="2717722"/>
            <a:chExt cx="8309772" cy="3579000"/>
          </a:xfrm>
        </p:grpSpPr>
        <p:sp>
          <p:nvSpPr>
            <p:cNvPr id="8" name="Rectangle 7">
              <a:extLst>
                <a:ext uri="{FF2B5EF4-FFF2-40B4-BE49-F238E27FC236}">
                  <a16:creationId xmlns:a16="http://schemas.microsoft.com/office/drawing/2014/main" id="{956BE2D1-3296-4A51-A3F1-BC5B4D3E0D9F}"/>
                </a:ext>
              </a:extLst>
            </p:cNvPr>
            <p:cNvSpPr/>
            <p:nvPr/>
          </p:nvSpPr>
          <p:spPr>
            <a:xfrm>
              <a:off x="3041716" y="2717722"/>
              <a:ext cx="3353602"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Is baseline SOFA score available?</a:t>
              </a:r>
            </a:p>
          </p:txBody>
        </p:sp>
        <p:sp>
          <p:nvSpPr>
            <p:cNvPr id="10" name="Rectangle 9">
              <a:extLst>
                <a:ext uri="{FF2B5EF4-FFF2-40B4-BE49-F238E27FC236}">
                  <a16:creationId xmlns:a16="http://schemas.microsoft.com/office/drawing/2014/main" id="{CE1CCEA3-7548-4641-84D9-367E4C968DA1}"/>
                </a:ext>
              </a:extLst>
            </p:cNvPr>
            <p:cNvSpPr/>
            <p:nvPr/>
          </p:nvSpPr>
          <p:spPr>
            <a:xfrm>
              <a:off x="4942391" y="3457074"/>
              <a:ext cx="3913232" cy="2966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400" b="1" dirty="0">
                  <a:solidFill>
                    <a:schemeClr val="bg1"/>
                  </a:solidFill>
                  <a:latin typeface="+mj-lt"/>
                </a:rPr>
                <a:t>Apply sepsis-3 criteria</a:t>
              </a:r>
            </a:p>
          </p:txBody>
        </p:sp>
        <p:sp>
          <p:nvSpPr>
            <p:cNvPr id="12" name="Rectangle 11">
              <a:extLst>
                <a:ext uri="{FF2B5EF4-FFF2-40B4-BE49-F238E27FC236}">
                  <a16:creationId xmlns:a16="http://schemas.microsoft.com/office/drawing/2014/main" id="{4E10C607-4A27-4ACA-B054-AC44EEE401F1}"/>
                </a:ext>
              </a:extLst>
            </p:cNvPr>
            <p:cNvSpPr/>
            <p:nvPr/>
          </p:nvSpPr>
          <p:spPr>
            <a:xfrm>
              <a:off x="581411" y="3457074"/>
              <a:ext cx="3913232" cy="2966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400" b="1" dirty="0">
                  <a:solidFill>
                    <a:schemeClr val="bg1"/>
                  </a:solidFill>
                  <a:latin typeface="+mj-lt"/>
                </a:rPr>
                <a:t>Apply sepsis-3 criteria and </a:t>
              </a:r>
              <a:r>
                <a:rPr lang="en-GB" sz="1400" b="1" dirty="0" err="1">
                  <a:solidFill>
                    <a:schemeClr val="bg1"/>
                  </a:solidFill>
                  <a:latin typeface="+mj-lt"/>
                </a:rPr>
                <a:t>qSOFA</a:t>
              </a:r>
              <a:endParaRPr lang="en-GB" sz="1400" b="1" dirty="0">
                <a:solidFill>
                  <a:schemeClr val="bg1"/>
                </a:solidFill>
                <a:latin typeface="+mj-lt"/>
              </a:endParaRPr>
            </a:p>
          </p:txBody>
        </p:sp>
        <p:sp>
          <p:nvSpPr>
            <p:cNvPr id="15" name="Rectangle 14">
              <a:extLst>
                <a:ext uri="{FF2B5EF4-FFF2-40B4-BE49-F238E27FC236}">
                  <a16:creationId xmlns:a16="http://schemas.microsoft.com/office/drawing/2014/main" id="{EF807219-755E-4963-AE60-4F02B42156BA}"/>
                </a:ext>
              </a:extLst>
            </p:cNvPr>
            <p:cNvSpPr/>
            <p:nvPr/>
          </p:nvSpPr>
          <p:spPr>
            <a:xfrm>
              <a:off x="1906136" y="4894120"/>
              <a:ext cx="1263784" cy="59696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Sepsis-3 positive and </a:t>
              </a:r>
              <a:r>
                <a:rPr lang="en-GB" sz="1200" dirty="0" err="1">
                  <a:solidFill>
                    <a:schemeClr val="tx1"/>
                  </a:solidFill>
                  <a:latin typeface="+mj-lt"/>
                </a:rPr>
                <a:t>qSOFA</a:t>
              </a:r>
              <a:r>
                <a:rPr lang="en-GB" sz="1200" dirty="0">
                  <a:solidFill>
                    <a:schemeClr val="tx1"/>
                  </a:solidFill>
                  <a:latin typeface="+mj-lt"/>
                </a:rPr>
                <a:t> negative</a:t>
              </a:r>
            </a:p>
          </p:txBody>
        </p:sp>
        <p:cxnSp>
          <p:nvCxnSpPr>
            <p:cNvPr id="16" name="Connector: Elbow 15">
              <a:extLst>
                <a:ext uri="{FF2B5EF4-FFF2-40B4-BE49-F238E27FC236}">
                  <a16:creationId xmlns:a16="http://schemas.microsoft.com/office/drawing/2014/main" id="{449DD978-22BB-4D3E-A4A8-988F60B7D886}"/>
                </a:ext>
              </a:extLst>
            </p:cNvPr>
            <p:cNvCxnSpPr>
              <a:cxnSpLocks/>
              <a:stCxn id="8" idx="2"/>
              <a:endCxn id="12" idx="0"/>
            </p:cNvCxnSpPr>
            <p:nvPr/>
          </p:nvCxnSpPr>
          <p:spPr>
            <a:xfrm rot="5400000">
              <a:off x="3406481" y="2145037"/>
              <a:ext cx="443582" cy="218049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5532C0A8-8EF2-4B4F-BA20-94151F92316A}"/>
                </a:ext>
              </a:extLst>
            </p:cNvPr>
            <p:cNvCxnSpPr>
              <a:cxnSpLocks/>
              <a:stCxn id="8" idx="2"/>
              <a:endCxn id="10" idx="0"/>
            </p:cNvCxnSpPr>
            <p:nvPr/>
          </p:nvCxnSpPr>
          <p:spPr>
            <a:xfrm rot="16200000" flipH="1">
              <a:off x="5586971" y="2145037"/>
              <a:ext cx="443582" cy="218049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BB7F906-4D02-4C27-BCB8-CD22229F869C}"/>
                </a:ext>
              </a:extLst>
            </p:cNvPr>
            <p:cNvCxnSpPr>
              <a:cxnSpLocks/>
              <a:stCxn id="12" idx="2"/>
              <a:endCxn id="15" idx="0"/>
            </p:cNvCxnSpPr>
            <p:nvPr/>
          </p:nvCxnSpPr>
          <p:spPr>
            <a:xfrm>
              <a:off x="2538027" y="3753685"/>
              <a:ext cx="1" cy="11404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12F1617-5133-4845-8CC2-B2B031570B3B}"/>
                </a:ext>
              </a:extLst>
            </p:cNvPr>
            <p:cNvSpPr/>
            <p:nvPr/>
          </p:nvSpPr>
          <p:spPr>
            <a:xfrm>
              <a:off x="571251" y="4894120"/>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Good outcome</a:t>
              </a:r>
            </a:p>
          </p:txBody>
        </p:sp>
        <p:sp>
          <p:nvSpPr>
            <p:cNvPr id="52" name="Rectangle 51">
              <a:extLst>
                <a:ext uri="{FF2B5EF4-FFF2-40B4-BE49-F238E27FC236}">
                  <a16:creationId xmlns:a16="http://schemas.microsoft.com/office/drawing/2014/main" id="{B66ACA3D-4B2B-4425-A1D3-45AEE4ED95C5}"/>
                </a:ext>
              </a:extLst>
            </p:cNvPr>
            <p:cNvSpPr/>
            <p:nvPr/>
          </p:nvSpPr>
          <p:spPr>
            <a:xfrm>
              <a:off x="1906136" y="5699760"/>
              <a:ext cx="1263784" cy="59696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Grey zone</a:t>
              </a:r>
              <a:br>
                <a:rPr lang="en-GB" sz="1200" dirty="0">
                  <a:solidFill>
                    <a:schemeClr val="tx1"/>
                  </a:solidFill>
                  <a:latin typeface="+mj-lt"/>
                </a:rPr>
              </a:br>
              <a:r>
                <a:rPr lang="en-GB" sz="1200" dirty="0">
                  <a:solidFill>
                    <a:schemeClr val="tx1"/>
                  </a:solidFill>
                  <a:latin typeface="+mj-lt"/>
                </a:rPr>
                <a:t>Monitoring SOFA score is required</a:t>
              </a:r>
            </a:p>
          </p:txBody>
        </p:sp>
        <p:sp>
          <p:nvSpPr>
            <p:cNvPr id="55" name="Rectangle 54">
              <a:extLst>
                <a:ext uri="{FF2B5EF4-FFF2-40B4-BE49-F238E27FC236}">
                  <a16:creationId xmlns:a16="http://schemas.microsoft.com/office/drawing/2014/main" id="{542AF98F-B8EA-4069-8D76-6B9A5FD649D1}"/>
                </a:ext>
              </a:extLst>
            </p:cNvPr>
            <p:cNvSpPr/>
            <p:nvPr/>
          </p:nvSpPr>
          <p:spPr>
            <a:xfrm>
              <a:off x="571251" y="4088479"/>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Sepsis-3 and </a:t>
              </a:r>
              <a:r>
                <a:rPr lang="en-GB" sz="1200" dirty="0" err="1">
                  <a:solidFill>
                    <a:schemeClr val="tx1"/>
                  </a:solidFill>
                  <a:latin typeface="+mj-lt"/>
                </a:rPr>
                <a:t>qSOFA</a:t>
              </a:r>
              <a:r>
                <a:rPr lang="en-GB" sz="1200" dirty="0">
                  <a:solidFill>
                    <a:schemeClr val="tx1"/>
                  </a:solidFill>
                  <a:latin typeface="+mj-lt"/>
                </a:rPr>
                <a:t> negative</a:t>
              </a:r>
            </a:p>
          </p:txBody>
        </p:sp>
        <p:sp>
          <p:nvSpPr>
            <p:cNvPr id="56" name="Rectangle 55">
              <a:extLst>
                <a:ext uri="{FF2B5EF4-FFF2-40B4-BE49-F238E27FC236}">
                  <a16:creationId xmlns:a16="http://schemas.microsoft.com/office/drawing/2014/main" id="{E838BFD7-920F-4993-BA99-B1E94C4EA73D}"/>
                </a:ext>
              </a:extLst>
            </p:cNvPr>
            <p:cNvSpPr/>
            <p:nvPr/>
          </p:nvSpPr>
          <p:spPr>
            <a:xfrm>
              <a:off x="3241019" y="4088479"/>
              <a:ext cx="1263784" cy="596962"/>
            </a:xfrm>
            <a:prstGeom prst="rect">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Sepsis-3 and </a:t>
              </a:r>
              <a:r>
                <a:rPr lang="en-GB" sz="1200" dirty="0" err="1">
                  <a:solidFill>
                    <a:schemeClr val="tx1"/>
                  </a:solidFill>
                  <a:latin typeface="+mj-lt"/>
                </a:rPr>
                <a:t>qSOFA</a:t>
              </a:r>
              <a:r>
                <a:rPr lang="en-GB" sz="1200" dirty="0">
                  <a:solidFill>
                    <a:schemeClr val="tx1"/>
                  </a:solidFill>
                  <a:latin typeface="+mj-lt"/>
                </a:rPr>
                <a:t> positive</a:t>
              </a:r>
            </a:p>
          </p:txBody>
        </p:sp>
        <p:sp>
          <p:nvSpPr>
            <p:cNvPr id="57" name="Rectangle 56">
              <a:extLst>
                <a:ext uri="{FF2B5EF4-FFF2-40B4-BE49-F238E27FC236}">
                  <a16:creationId xmlns:a16="http://schemas.microsoft.com/office/drawing/2014/main" id="{CF6AD5DC-5805-4507-8AC0-D942D11942AF}"/>
                </a:ext>
              </a:extLst>
            </p:cNvPr>
            <p:cNvSpPr/>
            <p:nvPr/>
          </p:nvSpPr>
          <p:spPr>
            <a:xfrm>
              <a:off x="4916991" y="4088479"/>
              <a:ext cx="1263784" cy="596962"/>
            </a:xfrm>
            <a:prstGeom prst="rect">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Positive</a:t>
              </a:r>
            </a:p>
          </p:txBody>
        </p:sp>
        <p:sp>
          <p:nvSpPr>
            <p:cNvPr id="58" name="Rectangle 57">
              <a:extLst>
                <a:ext uri="{FF2B5EF4-FFF2-40B4-BE49-F238E27FC236}">
                  <a16:creationId xmlns:a16="http://schemas.microsoft.com/office/drawing/2014/main" id="{CAE2D452-AFF7-4918-A764-4AE18C332100}"/>
                </a:ext>
              </a:extLst>
            </p:cNvPr>
            <p:cNvSpPr/>
            <p:nvPr/>
          </p:nvSpPr>
          <p:spPr>
            <a:xfrm>
              <a:off x="7617239" y="4088479"/>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Negative</a:t>
              </a:r>
            </a:p>
          </p:txBody>
        </p:sp>
        <p:sp>
          <p:nvSpPr>
            <p:cNvPr id="60" name="Rectangle 59">
              <a:extLst>
                <a:ext uri="{FF2B5EF4-FFF2-40B4-BE49-F238E27FC236}">
                  <a16:creationId xmlns:a16="http://schemas.microsoft.com/office/drawing/2014/main" id="{37E691B6-F42F-4461-A35A-38BD0A983F37}"/>
                </a:ext>
              </a:extLst>
            </p:cNvPr>
            <p:cNvSpPr/>
            <p:nvPr/>
          </p:nvSpPr>
          <p:spPr>
            <a:xfrm>
              <a:off x="7617239" y="4894120"/>
              <a:ext cx="1263784" cy="596962"/>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Good outcome</a:t>
              </a:r>
            </a:p>
          </p:txBody>
        </p:sp>
        <p:sp>
          <p:nvSpPr>
            <p:cNvPr id="62" name="Rectangle 61">
              <a:extLst>
                <a:ext uri="{FF2B5EF4-FFF2-40B4-BE49-F238E27FC236}">
                  <a16:creationId xmlns:a16="http://schemas.microsoft.com/office/drawing/2014/main" id="{B5C9E5AC-0D64-4F89-8A13-294F7B17A0C6}"/>
                </a:ext>
              </a:extLst>
            </p:cNvPr>
            <p:cNvSpPr/>
            <p:nvPr/>
          </p:nvSpPr>
          <p:spPr>
            <a:xfrm>
              <a:off x="3241020" y="4894120"/>
              <a:ext cx="2939118" cy="596962"/>
            </a:xfrm>
            <a:prstGeom prst="rect">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200" dirty="0">
                  <a:solidFill>
                    <a:schemeClr val="tx1"/>
                  </a:solidFill>
                  <a:latin typeface="+mj-lt"/>
                </a:rPr>
                <a:t>Poor outcome</a:t>
              </a:r>
              <a:br>
                <a:rPr lang="en-GB" sz="1200">
                  <a:solidFill>
                    <a:schemeClr val="tx1"/>
                  </a:solidFill>
                  <a:latin typeface="+mj-lt"/>
                </a:rPr>
              </a:br>
              <a:r>
                <a:rPr lang="en-GB" sz="1200">
                  <a:solidFill>
                    <a:schemeClr val="tx1"/>
                  </a:solidFill>
                  <a:latin typeface="+mj-lt"/>
                </a:rPr>
                <a:t>Patient with need for transfer </a:t>
              </a:r>
              <a:r>
                <a:rPr lang="en-GB" sz="1200" dirty="0">
                  <a:solidFill>
                    <a:schemeClr val="tx1"/>
                  </a:solidFill>
                  <a:latin typeface="+mj-lt"/>
                </a:rPr>
                <a:t>to ICU</a:t>
              </a:r>
            </a:p>
          </p:txBody>
        </p:sp>
        <p:sp>
          <p:nvSpPr>
            <p:cNvPr id="41" name="Rectangle 40">
              <a:extLst>
                <a:ext uri="{FF2B5EF4-FFF2-40B4-BE49-F238E27FC236}">
                  <a16:creationId xmlns:a16="http://schemas.microsoft.com/office/drawing/2014/main" id="{7076B3E9-F609-4191-9082-FE03F570039D}"/>
                </a:ext>
              </a:extLst>
            </p:cNvPr>
            <p:cNvSpPr/>
            <p:nvPr/>
          </p:nvSpPr>
          <p:spPr>
            <a:xfrm>
              <a:off x="4927601" y="3025140"/>
              <a:ext cx="1427118" cy="2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Yes</a:t>
              </a:r>
            </a:p>
          </p:txBody>
        </p:sp>
        <p:sp>
          <p:nvSpPr>
            <p:cNvPr id="42" name="Rectangle 41">
              <a:extLst>
                <a:ext uri="{FF2B5EF4-FFF2-40B4-BE49-F238E27FC236}">
                  <a16:creationId xmlns:a16="http://schemas.microsoft.com/office/drawing/2014/main" id="{E9F070D8-55E1-4975-B401-9AE53E6D17B6}"/>
                </a:ext>
              </a:extLst>
            </p:cNvPr>
            <p:cNvSpPr/>
            <p:nvPr/>
          </p:nvSpPr>
          <p:spPr>
            <a:xfrm>
              <a:off x="3068321" y="3025140"/>
              <a:ext cx="1427118" cy="2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a:t>
              </a:r>
            </a:p>
          </p:txBody>
        </p:sp>
        <p:cxnSp>
          <p:nvCxnSpPr>
            <p:cNvPr id="63" name="Connector: Elbow 62">
              <a:extLst>
                <a:ext uri="{FF2B5EF4-FFF2-40B4-BE49-F238E27FC236}">
                  <a16:creationId xmlns:a16="http://schemas.microsoft.com/office/drawing/2014/main" id="{38E1394E-EAE4-4DFD-9FDD-9D0B5E48ECB1}"/>
                </a:ext>
              </a:extLst>
            </p:cNvPr>
            <p:cNvCxnSpPr>
              <a:cxnSpLocks/>
              <a:stCxn id="12" idx="2"/>
              <a:endCxn id="55" idx="0"/>
            </p:cNvCxnSpPr>
            <p:nvPr/>
          </p:nvCxnSpPr>
          <p:spPr>
            <a:xfrm rot="5400000">
              <a:off x="1703188" y="3253640"/>
              <a:ext cx="334794" cy="133488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0E91526A-4443-4B8A-8F5A-D664289724D7}"/>
                </a:ext>
              </a:extLst>
            </p:cNvPr>
            <p:cNvCxnSpPr>
              <a:cxnSpLocks/>
              <a:stCxn id="12" idx="2"/>
              <a:endCxn id="56" idx="0"/>
            </p:cNvCxnSpPr>
            <p:nvPr/>
          </p:nvCxnSpPr>
          <p:spPr>
            <a:xfrm rot="16200000" flipH="1">
              <a:off x="3038072" y="3253640"/>
              <a:ext cx="334794" cy="133488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314F40F-5A88-4EA3-B34B-384C02FDCD10}"/>
                </a:ext>
              </a:extLst>
            </p:cNvPr>
            <p:cNvCxnSpPr>
              <a:cxnSpLocks/>
              <a:stCxn id="56" idx="2"/>
            </p:cNvCxnSpPr>
            <p:nvPr/>
          </p:nvCxnSpPr>
          <p:spPr>
            <a:xfrm>
              <a:off x="3872911" y="4685442"/>
              <a:ext cx="0" cy="20956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B2CBD04-EC5A-4FF0-ADE1-904CA6809390}"/>
                </a:ext>
              </a:extLst>
            </p:cNvPr>
            <p:cNvCxnSpPr>
              <a:cxnSpLocks/>
            </p:cNvCxnSpPr>
            <p:nvPr/>
          </p:nvCxnSpPr>
          <p:spPr>
            <a:xfrm flipH="1">
              <a:off x="1203371" y="4685441"/>
              <a:ext cx="0" cy="2085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F08B548-5575-4C29-97AD-81A63F363DB8}"/>
                </a:ext>
              </a:extLst>
            </p:cNvPr>
            <p:cNvCxnSpPr>
              <a:cxnSpLocks/>
              <a:stCxn id="15" idx="2"/>
              <a:endCxn id="52" idx="0"/>
            </p:cNvCxnSpPr>
            <p:nvPr/>
          </p:nvCxnSpPr>
          <p:spPr>
            <a:xfrm>
              <a:off x="2538028" y="5491082"/>
              <a:ext cx="0" cy="20867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EEBA7D0F-734A-46F3-9E08-5E5F3EE16B5E}"/>
                </a:ext>
              </a:extLst>
            </p:cNvPr>
            <p:cNvCxnSpPr>
              <a:cxnSpLocks/>
              <a:stCxn id="10" idx="2"/>
              <a:endCxn id="58" idx="0"/>
            </p:cNvCxnSpPr>
            <p:nvPr/>
          </p:nvCxnSpPr>
          <p:spPr>
            <a:xfrm rot="16200000" flipH="1">
              <a:off x="7406672" y="3246020"/>
              <a:ext cx="334794" cy="135012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8A9DE286-EE01-4449-9E84-A589E2B1C537}"/>
                </a:ext>
              </a:extLst>
            </p:cNvPr>
            <p:cNvCxnSpPr>
              <a:cxnSpLocks/>
              <a:stCxn id="10" idx="2"/>
              <a:endCxn id="57" idx="0"/>
            </p:cNvCxnSpPr>
            <p:nvPr/>
          </p:nvCxnSpPr>
          <p:spPr>
            <a:xfrm rot="5400000">
              <a:off x="6056548" y="3246020"/>
              <a:ext cx="334794" cy="135012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86F6DB8-84B8-4164-B2AE-DB0D8E933757}"/>
                </a:ext>
              </a:extLst>
            </p:cNvPr>
            <p:cNvCxnSpPr>
              <a:cxnSpLocks/>
            </p:cNvCxnSpPr>
            <p:nvPr/>
          </p:nvCxnSpPr>
          <p:spPr>
            <a:xfrm flipH="1">
              <a:off x="5553075" y="4685441"/>
              <a:ext cx="0" cy="2135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7A1FDEB-9A90-4C78-9307-989E571B8281}"/>
                </a:ext>
              </a:extLst>
            </p:cNvPr>
            <p:cNvCxnSpPr>
              <a:cxnSpLocks/>
            </p:cNvCxnSpPr>
            <p:nvPr/>
          </p:nvCxnSpPr>
          <p:spPr>
            <a:xfrm>
              <a:off x="8243888" y="4685441"/>
              <a:ext cx="0" cy="2085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33" name="Picture 32">
            <a:hlinkClick r:id="rId3" action="ppaction://hlinksldjump"/>
            <a:extLst>
              <a:ext uri="{FF2B5EF4-FFF2-40B4-BE49-F238E27FC236}">
                <a16:creationId xmlns:a16="http://schemas.microsoft.com/office/drawing/2014/main" id="{3EFE88E8-0093-4F1C-8E36-9BC0E0B9361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61936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6B45-1A00-459D-8BF9-AA8EB9CA9031}"/>
              </a:ext>
            </a:extLst>
          </p:cNvPr>
          <p:cNvSpPr>
            <a:spLocks noGrp="1"/>
          </p:cNvSpPr>
          <p:nvPr>
            <p:ph type="title"/>
          </p:nvPr>
        </p:nvSpPr>
        <p:spPr/>
        <p:txBody>
          <a:bodyPr>
            <a:noAutofit/>
          </a:bodyPr>
          <a:lstStyle/>
          <a:p>
            <a:r>
              <a:rPr lang="en-GB" dirty="0"/>
              <a:t>Other infections: recommended empirical antibiotic treatment</a:t>
            </a:r>
          </a:p>
        </p:txBody>
      </p:sp>
      <p:sp>
        <p:nvSpPr>
          <p:cNvPr id="3" name="Text Placeholder 2">
            <a:extLst>
              <a:ext uri="{FF2B5EF4-FFF2-40B4-BE49-F238E27FC236}">
                <a16:creationId xmlns:a16="http://schemas.microsoft.com/office/drawing/2014/main" id="{1B1B82AB-80E0-4494-98CD-8D24E0DAE46C}"/>
              </a:ext>
            </a:extLst>
          </p:cNvPr>
          <p:cNvSpPr>
            <a:spLocks noGrp="1"/>
          </p:cNvSpPr>
          <p:nvPr>
            <p:ph type="body" sz="quarter" idx="10"/>
          </p:nvPr>
        </p:nvSpPr>
        <p:spPr/>
        <p:txBody>
          <a:bodyPr/>
          <a:lstStyle/>
          <a:p>
            <a:r>
              <a:rPr lang="en-US" dirty="0">
                <a:latin typeface="+mj-lt"/>
              </a:rPr>
              <a:t>Adapted from Jalan R, et al. J Hepatol 2013;60:1310–24;</a:t>
            </a:r>
          </a:p>
          <a:p>
            <a:r>
              <a:rPr lang="en-US" dirty="0"/>
              <a:t>EASL CPG decompensated cirrhosis. J Hepatol 2018;doi: 10.1016/j.jhep</a:t>
            </a:r>
            <a:r>
              <a:rPr lang="en-US"/>
              <a:t>.2018.03.024</a:t>
            </a:r>
            <a:endParaRPr lang="en-US" dirty="0"/>
          </a:p>
        </p:txBody>
      </p:sp>
      <p:grpSp>
        <p:nvGrpSpPr>
          <p:cNvPr id="5" name="Group 4">
            <a:extLst>
              <a:ext uri="{FF2B5EF4-FFF2-40B4-BE49-F238E27FC236}">
                <a16:creationId xmlns:a16="http://schemas.microsoft.com/office/drawing/2014/main" id="{B1239544-EA0A-4DE5-9FBF-37E83304F284}"/>
              </a:ext>
            </a:extLst>
          </p:cNvPr>
          <p:cNvGrpSpPr/>
          <p:nvPr/>
        </p:nvGrpSpPr>
        <p:grpSpPr>
          <a:xfrm>
            <a:off x="443101" y="1130631"/>
            <a:ext cx="11305799" cy="4837550"/>
            <a:chOff x="1251293" y="1258446"/>
            <a:chExt cx="8781145" cy="4778131"/>
          </a:xfrm>
        </p:grpSpPr>
        <p:sp>
          <p:nvSpPr>
            <p:cNvPr id="7" name="Rectangle 6">
              <a:extLst>
                <a:ext uri="{FF2B5EF4-FFF2-40B4-BE49-F238E27FC236}">
                  <a16:creationId xmlns:a16="http://schemas.microsoft.com/office/drawing/2014/main" id="{C5328095-92EA-4019-A8F6-5968F5BC1ABB}"/>
                </a:ext>
              </a:extLst>
            </p:cNvPr>
            <p:cNvSpPr/>
            <p:nvPr/>
          </p:nvSpPr>
          <p:spPr>
            <a:xfrm>
              <a:off x="4959144" y="1258446"/>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Cellulitis</a:t>
              </a:r>
            </a:p>
          </p:txBody>
        </p:sp>
        <p:sp>
          <p:nvSpPr>
            <p:cNvPr id="10" name="Rectangle 9">
              <a:extLst>
                <a:ext uri="{FF2B5EF4-FFF2-40B4-BE49-F238E27FC236}">
                  <a16:creationId xmlns:a16="http://schemas.microsoft.com/office/drawing/2014/main" id="{46FECB23-5C6C-4B92-BEFE-60FA9AC501F7}"/>
                </a:ext>
              </a:extLst>
            </p:cNvPr>
            <p:cNvSpPr/>
            <p:nvPr/>
          </p:nvSpPr>
          <p:spPr>
            <a:xfrm>
              <a:off x="6429622" y="180217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11" name="Rectangle 10">
              <a:extLst>
                <a:ext uri="{FF2B5EF4-FFF2-40B4-BE49-F238E27FC236}">
                  <a16:creationId xmlns:a16="http://schemas.microsoft.com/office/drawing/2014/main" id="{FBE7AA0B-EADF-4CDB-A390-976F81718A05}"/>
                </a:ext>
              </a:extLst>
            </p:cNvPr>
            <p:cNvSpPr/>
            <p:nvPr/>
          </p:nvSpPr>
          <p:spPr>
            <a:xfrm>
              <a:off x="4959142" y="180217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12" name="Rectangle 11">
              <a:extLst>
                <a:ext uri="{FF2B5EF4-FFF2-40B4-BE49-F238E27FC236}">
                  <a16:creationId xmlns:a16="http://schemas.microsoft.com/office/drawing/2014/main" id="{ACD87C13-6577-4839-9F33-84D14C81D367}"/>
                </a:ext>
              </a:extLst>
            </p:cNvPr>
            <p:cNvSpPr/>
            <p:nvPr/>
          </p:nvSpPr>
          <p:spPr>
            <a:xfrm>
              <a:off x="3488663" y="180217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13" name="Rectangle 12">
              <a:extLst>
                <a:ext uri="{FF2B5EF4-FFF2-40B4-BE49-F238E27FC236}">
                  <a16:creationId xmlns:a16="http://schemas.microsoft.com/office/drawing/2014/main" id="{E011270A-4CD8-4D29-BFD2-C415D16CCC5E}"/>
                </a:ext>
              </a:extLst>
            </p:cNvPr>
            <p:cNvSpPr/>
            <p:nvPr/>
          </p:nvSpPr>
          <p:spPr>
            <a:xfrm>
              <a:off x="6429623" y="239557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3rd-gen</a:t>
              </a:r>
            </a:p>
            <a:p>
              <a:pPr algn="ctr"/>
              <a:r>
                <a:rPr lang="en-GB" sz="1100" dirty="0">
                  <a:solidFill>
                    <a:schemeClr val="tx1"/>
                  </a:solidFill>
                  <a:latin typeface="+mj-lt"/>
                </a:rPr>
                <a:t>cephalosporin or</a:t>
              </a:r>
            </a:p>
            <a:p>
              <a:pPr algn="ctr"/>
              <a:r>
                <a:rPr lang="en-GB" sz="1100" dirty="0">
                  <a:solidFill>
                    <a:schemeClr val="tx1"/>
                  </a:solidFill>
                  <a:latin typeface="+mj-lt"/>
                </a:rPr>
                <a:t>meropemen + oxacillin or glycopeptides or</a:t>
              </a:r>
            </a:p>
            <a:p>
              <a:pPr algn="ctr"/>
              <a:r>
                <a:rPr lang="en-GB" sz="1100" dirty="0">
                  <a:solidFill>
                    <a:schemeClr val="tx1"/>
                  </a:solidFill>
                  <a:latin typeface="+mj-lt"/>
                </a:rPr>
                <a:t>daptomycin or</a:t>
              </a:r>
            </a:p>
            <a:p>
              <a:pPr algn="ctr"/>
              <a:r>
                <a:rPr lang="en-GB" sz="1100" dirty="0">
                  <a:solidFill>
                    <a:schemeClr val="tx1"/>
                  </a:solidFill>
                  <a:latin typeface="+mj-lt"/>
                </a:rPr>
                <a:t>linezolid</a:t>
              </a:r>
            </a:p>
          </p:txBody>
        </p:sp>
        <p:sp>
          <p:nvSpPr>
            <p:cNvPr id="14" name="Rectangle 13">
              <a:extLst>
                <a:ext uri="{FF2B5EF4-FFF2-40B4-BE49-F238E27FC236}">
                  <a16:creationId xmlns:a16="http://schemas.microsoft.com/office/drawing/2014/main" id="{D6286ED7-66C4-4D3C-8224-ECA12B40BE74}"/>
                </a:ext>
              </a:extLst>
            </p:cNvPr>
            <p:cNvSpPr/>
            <p:nvPr/>
          </p:nvSpPr>
          <p:spPr>
            <a:xfrm>
              <a:off x="4959144" y="239557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15" name="Rectangle 14">
              <a:extLst>
                <a:ext uri="{FF2B5EF4-FFF2-40B4-BE49-F238E27FC236}">
                  <a16:creationId xmlns:a16="http://schemas.microsoft.com/office/drawing/2014/main" id="{CCA42CA0-6A0E-4DB3-80C9-48E7A79582DE}"/>
                </a:ext>
              </a:extLst>
            </p:cNvPr>
            <p:cNvSpPr/>
            <p:nvPr/>
          </p:nvSpPr>
          <p:spPr>
            <a:xfrm>
              <a:off x="3488664" y="239557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3rd-gen</a:t>
              </a:r>
            </a:p>
            <a:p>
              <a:pPr algn="ctr"/>
              <a:r>
                <a:rPr lang="en-GB" sz="1100" dirty="0">
                  <a:solidFill>
                    <a:schemeClr val="tx1"/>
                  </a:solidFill>
                  <a:latin typeface="+mj-lt"/>
                </a:rPr>
                <a:t>cephalosporin +</a:t>
              </a:r>
            </a:p>
            <a:p>
              <a:pPr algn="ctr"/>
              <a:r>
                <a:rPr lang="en-GB" sz="1100" dirty="0">
                  <a:solidFill>
                    <a:schemeClr val="tx1"/>
                  </a:solidFill>
                  <a:latin typeface="+mj-lt"/>
                </a:rPr>
                <a:t>oxacillin</a:t>
              </a:r>
            </a:p>
          </p:txBody>
        </p:sp>
        <p:cxnSp>
          <p:nvCxnSpPr>
            <p:cNvPr id="17" name="Connector: Elbow 16">
              <a:extLst>
                <a:ext uri="{FF2B5EF4-FFF2-40B4-BE49-F238E27FC236}">
                  <a16:creationId xmlns:a16="http://schemas.microsoft.com/office/drawing/2014/main" id="{5645EB09-B1AF-4E85-920C-4A7AFA295F5B}"/>
                </a:ext>
              </a:extLst>
            </p:cNvPr>
            <p:cNvCxnSpPr>
              <a:stCxn id="7" idx="2"/>
              <a:endCxn id="12" idx="0"/>
            </p:cNvCxnSpPr>
            <p:nvPr/>
          </p:nvCxnSpPr>
          <p:spPr>
            <a:xfrm rot="5400000">
              <a:off x="4782649" y="942953"/>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8D3CD219-08A4-48C0-8D55-6DC360346181}"/>
                </a:ext>
              </a:extLst>
            </p:cNvPr>
            <p:cNvCxnSpPr>
              <a:stCxn id="7" idx="2"/>
              <a:endCxn id="10" idx="0"/>
            </p:cNvCxnSpPr>
            <p:nvPr/>
          </p:nvCxnSpPr>
          <p:spPr>
            <a:xfrm rot="16200000" flipH="1">
              <a:off x="6253128" y="942953"/>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E1B78D-6B5F-4569-85FB-538FA60D0544}"/>
                </a:ext>
              </a:extLst>
            </p:cNvPr>
            <p:cNvCxnSpPr>
              <a:stCxn id="7" idx="2"/>
              <a:endCxn id="11" idx="0"/>
            </p:cNvCxnSpPr>
            <p:nvPr/>
          </p:nvCxnSpPr>
          <p:spPr>
            <a:xfrm flipH="1">
              <a:off x="5641864" y="1554215"/>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E47206-F95C-4C89-906D-E6BE3195226B}"/>
                </a:ext>
              </a:extLst>
            </p:cNvPr>
            <p:cNvCxnSpPr>
              <a:stCxn id="10" idx="2"/>
              <a:endCxn id="13" idx="0"/>
            </p:cNvCxnSpPr>
            <p:nvPr/>
          </p:nvCxnSpPr>
          <p:spPr>
            <a:xfrm>
              <a:off x="7112345" y="223417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344DAB-206D-44FD-9CC2-826A7CE7878E}"/>
                </a:ext>
              </a:extLst>
            </p:cNvPr>
            <p:cNvCxnSpPr>
              <a:stCxn id="11" idx="2"/>
              <a:endCxn id="14" idx="0"/>
            </p:cNvCxnSpPr>
            <p:nvPr/>
          </p:nvCxnSpPr>
          <p:spPr>
            <a:xfrm>
              <a:off x="5641864" y="2234171"/>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C536875-1D38-4C39-9235-496A4416AAF6}"/>
                </a:ext>
              </a:extLst>
            </p:cNvPr>
            <p:cNvCxnSpPr>
              <a:stCxn id="12" idx="2"/>
              <a:endCxn id="15" idx="0"/>
            </p:cNvCxnSpPr>
            <p:nvPr/>
          </p:nvCxnSpPr>
          <p:spPr>
            <a:xfrm>
              <a:off x="4171386" y="223417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F872D21-B687-4A5A-802D-C8DBB3F4F1B4}"/>
                </a:ext>
              </a:extLst>
            </p:cNvPr>
            <p:cNvSpPr/>
            <p:nvPr/>
          </p:nvSpPr>
          <p:spPr>
            <a:xfrm>
              <a:off x="2721774" y="3710730"/>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Pneumonia</a:t>
              </a:r>
            </a:p>
          </p:txBody>
        </p:sp>
        <p:sp>
          <p:nvSpPr>
            <p:cNvPr id="37" name="Rectangle 36">
              <a:extLst>
                <a:ext uri="{FF2B5EF4-FFF2-40B4-BE49-F238E27FC236}">
                  <a16:creationId xmlns:a16="http://schemas.microsoft.com/office/drawing/2014/main" id="{F7904FDE-5C75-4FDE-9D6C-EAC011ADB143}"/>
                </a:ext>
              </a:extLst>
            </p:cNvPr>
            <p:cNvSpPr/>
            <p:nvPr/>
          </p:nvSpPr>
          <p:spPr>
            <a:xfrm>
              <a:off x="419225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38" name="Rectangle 37">
              <a:extLst>
                <a:ext uri="{FF2B5EF4-FFF2-40B4-BE49-F238E27FC236}">
                  <a16:creationId xmlns:a16="http://schemas.microsoft.com/office/drawing/2014/main" id="{9E75EE7A-644E-49A1-A654-B7279CD978F8}"/>
                </a:ext>
              </a:extLst>
            </p:cNvPr>
            <p:cNvSpPr/>
            <p:nvPr/>
          </p:nvSpPr>
          <p:spPr>
            <a:xfrm>
              <a:off x="272177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39" name="Rectangle 38">
              <a:extLst>
                <a:ext uri="{FF2B5EF4-FFF2-40B4-BE49-F238E27FC236}">
                  <a16:creationId xmlns:a16="http://schemas.microsoft.com/office/drawing/2014/main" id="{F251DC08-4D3B-4FBA-A9CD-57463B5BD7D5}"/>
                </a:ext>
              </a:extLst>
            </p:cNvPr>
            <p:cNvSpPr/>
            <p:nvPr/>
          </p:nvSpPr>
          <p:spPr>
            <a:xfrm>
              <a:off x="1251293"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40" name="Rectangle 39">
              <a:extLst>
                <a:ext uri="{FF2B5EF4-FFF2-40B4-BE49-F238E27FC236}">
                  <a16:creationId xmlns:a16="http://schemas.microsoft.com/office/drawing/2014/main" id="{7A721C0A-F2A3-4280-9CCC-5072590F868F}"/>
                </a:ext>
              </a:extLst>
            </p:cNvPr>
            <p:cNvSpPr/>
            <p:nvPr/>
          </p:nvSpPr>
          <p:spPr>
            <a:xfrm>
              <a:off x="4192253"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Ceftazidime or</a:t>
              </a:r>
            </a:p>
            <a:p>
              <a:pPr algn="ctr"/>
              <a:r>
                <a:rPr lang="en-GB" sz="1100" dirty="0">
                  <a:solidFill>
                    <a:schemeClr val="tx1"/>
                  </a:solidFill>
                  <a:latin typeface="+mj-lt"/>
                </a:rPr>
                <a:t>meropemen +</a:t>
              </a:r>
            </a:p>
            <a:p>
              <a:pPr algn="ctr"/>
              <a:r>
                <a:rPr lang="en-GB" sz="1100" dirty="0">
                  <a:solidFill>
                    <a:schemeClr val="tx1"/>
                  </a:solidFill>
                  <a:latin typeface="+mj-lt"/>
                </a:rPr>
                <a:t>levofloxacin ±</a:t>
              </a:r>
            </a:p>
            <a:p>
              <a:pPr algn="ctr"/>
              <a:r>
                <a:rPr lang="en-GB" sz="1100" dirty="0">
                  <a:solidFill>
                    <a:schemeClr val="tx1"/>
                  </a:solidFill>
                  <a:latin typeface="+mj-lt"/>
                </a:rPr>
                <a:t>glycopeptides or</a:t>
              </a:r>
            </a:p>
            <a:p>
              <a:pPr algn="ctr"/>
              <a:r>
                <a:rPr lang="en-GB" sz="1100" dirty="0">
                  <a:solidFill>
                    <a:schemeClr val="tx1"/>
                  </a:solidFill>
                  <a:latin typeface="+mj-lt"/>
                </a:rPr>
                <a:t>linezolid</a:t>
              </a:r>
            </a:p>
          </p:txBody>
        </p:sp>
        <p:sp>
          <p:nvSpPr>
            <p:cNvPr id="41" name="Rectangle 40">
              <a:extLst>
                <a:ext uri="{FF2B5EF4-FFF2-40B4-BE49-F238E27FC236}">
                  <a16:creationId xmlns:a16="http://schemas.microsoft.com/office/drawing/2014/main" id="{A3E6156F-C1F3-482F-8A01-965DBC8BEC18}"/>
                </a:ext>
              </a:extLst>
            </p:cNvPr>
            <p:cNvSpPr/>
            <p:nvPr/>
          </p:nvSpPr>
          <p:spPr>
            <a:xfrm>
              <a:off x="272177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42" name="Rectangle 41">
              <a:extLst>
                <a:ext uri="{FF2B5EF4-FFF2-40B4-BE49-F238E27FC236}">
                  <a16:creationId xmlns:a16="http://schemas.microsoft.com/office/drawing/2014/main" id="{0F733D2C-35DB-49B1-8832-F949C5355BD4}"/>
                </a:ext>
              </a:extLst>
            </p:cNvPr>
            <p:cNvSpPr/>
            <p:nvPr/>
          </p:nvSpPr>
          <p:spPr>
            <a:xfrm>
              <a:off x="125129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ceftriaxone +</a:t>
              </a:r>
            </a:p>
            <a:p>
              <a:pPr algn="ctr"/>
              <a:r>
                <a:rPr lang="en-GB" sz="1100" dirty="0">
                  <a:solidFill>
                    <a:schemeClr val="tx1"/>
                  </a:solidFill>
                  <a:latin typeface="+mj-lt"/>
                </a:rPr>
                <a:t>macrolide or</a:t>
              </a:r>
            </a:p>
            <a:p>
              <a:pPr algn="ctr"/>
              <a:r>
                <a:rPr lang="en-GB" sz="1100" dirty="0">
                  <a:solidFill>
                    <a:schemeClr val="tx1"/>
                  </a:solidFill>
                  <a:latin typeface="+mj-lt"/>
                </a:rPr>
                <a:t>levofloxacin or</a:t>
              </a:r>
            </a:p>
            <a:p>
              <a:pPr algn="ctr"/>
              <a:r>
                <a:rPr lang="en-GB" sz="1100" dirty="0">
                  <a:solidFill>
                    <a:schemeClr val="tx1"/>
                  </a:solidFill>
                  <a:latin typeface="+mj-lt"/>
                </a:rPr>
                <a:t>moxifloxacin</a:t>
              </a:r>
            </a:p>
          </p:txBody>
        </p:sp>
        <p:cxnSp>
          <p:nvCxnSpPr>
            <p:cNvPr id="43" name="Connector: Elbow 42">
              <a:extLst>
                <a:ext uri="{FF2B5EF4-FFF2-40B4-BE49-F238E27FC236}">
                  <a16:creationId xmlns:a16="http://schemas.microsoft.com/office/drawing/2014/main" id="{71916F56-F0CD-4AE3-86BE-91A70CC21F37}"/>
                </a:ext>
              </a:extLst>
            </p:cNvPr>
            <p:cNvCxnSpPr>
              <a:stCxn id="36" idx="2"/>
              <a:endCxn id="39" idx="0"/>
            </p:cNvCxnSpPr>
            <p:nvPr/>
          </p:nvCxnSpPr>
          <p:spPr>
            <a:xfrm rot="5400000">
              <a:off x="2545279" y="3395237"/>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7E91C92F-752F-4D54-A90B-BD36944088D6}"/>
                </a:ext>
              </a:extLst>
            </p:cNvPr>
            <p:cNvCxnSpPr>
              <a:stCxn id="36" idx="2"/>
              <a:endCxn id="37" idx="0"/>
            </p:cNvCxnSpPr>
            <p:nvPr/>
          </p:nvCxnSpPr>
          <p:spPr>
            <a:xfrm rot="16200000" flipH="1">
              <a:off x="4015758" y="3395237"/>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2A2AE29-F235-41C2-B349-5732699D6F07}"/>
                </a:ext>
              </a:extLst>
            </p:cNvPr>
            <p:cNvCxnSpPr>
              <a:stCxn id="36" idx="2"/>
              <a:endCxn id="38" idx="0"/>
            </p:cNvCxnSpPr>
            <p:nvPr/>
          </p:nvCxnSpPr>
          <p:spPr>
            <a:xfrm flipH="1">
              <a:off x="3404494" y="4006499"/>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BB0EE0-0BAD-4AC7-A95C-7E3AF4A673BB}"/>
                </a:ext>
              </a:extLst>
            </p:cNvPr>
            <p:cNvCxnSpPr>
              <a:stCxn id="37" idx="2"/>
              <a:endCxn id="40" idx="0"/>
            </p:cNvCxnSpPr>
            <p:nvPr/>
          </p:nvCxnSpPr>
          <p:spPr>
            <a:xfrm>
              <a:off x="4874975"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1ECB39D-4A34-42A1-9F0A-F8833DFDDFAC}"/>
                </a:ext>
              </a:extLst>
            </p:cNvPr>
            <p:cNvCxnSpPr>
              <a:stCxn id="38" idx="2"/>
              <a:endCxn id="41" idx="0"/>
            </p:cNvCxnSpPr>
            <p:nvPr/>
          </p:nvCxnSpPr>
          <p:spPr>
            <a:xfrm>
              <a:off x="3404494" y="4686455"/>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F261E15-B7E8-44F1-A44C-673A4DCFE887}"/>
                </a:ext>
              </a:extLst>
            </p:cNvPr>
            <p:cNvCxnSpPr>
              <a:stCxn id="39" idx="2"/>
              <a:endCxn id="42" idx="0"/>
            </p:cNvCxnSpPr>
            <p:nvPr/>
          </p:nvCxnSpPr>
          <p:spPr>
            <a:xfrm>
              <a:off x="1934016"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DB09CD2-A4FC-402D-B7FA-37D32ACD1538}"/>
                </a:ext>
              </a:extLst>
            </p:cNvPr>
            <p:cNvSpPr/>
            <p:nvPr/>
          </p:nvSpPr>
          <p:spPr>
            <a:xfrm>
              <a:off x="7196514" y="3710730"/>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UTI</a:t>
              </a:r>
            </a:p>
          </p:txBody>
        </p:sp>
        <p:sp>
          <p:nvSpPr>
            <p:cNvPr id="51" name="Rectangle 50">
              <a:extLst>
                <a:ext uri="{FF2B5EF4-FFF2-40B4-BE49-F238E27FC236}">
                  <a16:creationId xmlns:a16="http://schemas.microsoft.com/office/drawing/2014/main" id="{2F82CD3C-788F-4395-98BA-9A7B43C4BF46}"/>
                </a:ext>
              </a:extLst>
            </p:cNvPr>
            <p:cNvSpPr/>
            <p:nvPr/>
          </p:nvSpPr>
          <p:spPr>
            <a:xfrm>
              <a:off x="866699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52" name="Rectangle 51">
              <a:extLst>
                <a:ext uri="{FF2B5EF4-FFF2-40B4-BE49-F238E27FC236}">
                  <a16:creationId xmlns:a16="http://schemas.microsoft.com/office/drawing/2014/main" id="{9BEA9583-7D51-4DC6-9134-69280E4569B8}"/>
                </a:ext>
              </a:extLst>
            </p:cNvPr>
            <p:cNvSpPr/>
            <p:nvPr/>
          </p:nvSpPr>
          <p:spPr>
            <a:xfrm>
              <a:off x="719651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53" name="Rectangle 52">
              <a:extLst>
                <a:ext uri="{FF2B5EF4-FFF2-40B4-BE49-F238E27FC236}">
                  <a16:creationId xmlns:a16="http://schemas.microsoft.com/office/drawing/2014/main" id="{4F198AEE-D942-439D-9F7F-4124F0BDAFF7}"/>
                </a:ext>
              </a:extLst>
            </p:cNvPr>
            <p:cNvSpPr/>
            <p:nvPr/>
          </p:nvSpPr>
          <p:spPr>
            <a:xfrm>
              <a:off x="5726033"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54" name="Rectangle 53">
              <a:extLst>
                <a:ext uri="{FF2B5EF4-FFF2-40B4-BE49-F238E27FC236}">
                  <a16:creationId xmlns:a16="http://schemas.microsoft.com/office/drawing/2014/main" id="{81B60E7E-F8D9-49F8-98E1-5072534BFA0B}"/>
                </a:ext>
              </a:extLst>
            </p:cNvPr>
            <p:cNvSpPr/>
            <p:nvPr/>
          </p:nvSpPr>
          <p:spPr>
            <a:xfrm>
              <a:off x="8666993"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fosfomycin or</a:t>
              </a:r>
            </a:p>
            <a:p>
              <a:pPr algn="ctr"/>
              <a:r>
                <a:rPr lang="en-GB" sz="1100" dirty="0">
                  <a:solidFill>
                    <a:schemeClr val="tx1"/>
                  </a:solidFill>
                  <a:latin typeface="+mj-lt"/>
                </a:rPr>
                <a:t>nitrofurantoin</a:t>
              </a:r>
            </a:p>
            <a:p>
              <a:pPr algn="ctr"/>
              <a:r>
                <a:rPr lang="en-GB" sz="1100" dirty="0">
                  <a:solidFill>
                    <a:schemeClr val="tx1"/>
                  </a:solidFill>
                  <a:latin typeface="+mj-lt"/>
                </a:rPr>
                <a:t>IF SEPSIS:</a:t>
              </a:r>
            </a:p>
            <a:p>
              <a:pPr algn="ctr"/>
              <a:r>
                <a:rPr lang="en-GB" sz="1100" dirty="0">
                  <a:solidFill>
                    <a:schemeClr val="tx1"/>
                  </a:solidFill>
                  <a:latin typeface="+mj-lt"/>
                </a:rPr>
                <a:t>meropemen +</a:t>
              </a:r>
            </a:p>
            <a:p>
              <a:pPr algn="ctr"/>
              <a:r>
                <a:rPr lang="en-GB" sz="1100" dirty="0">
                  <a:solidFill>
                    <a:schemeClr val="tx1"/>
                  </a:solidFill>
                  <a:latin typeface="+mj-lt"/>
                </a:rPr>
                <a:t>teicoplanin or</a:t>
              </a:r>
            </a:p>
            <a:p>
              <a:pPr algn="ctr"/>
              <a:r>
                <a:rPr lang="en-GB" sz="1100" dirty="0">
                  <a:solidFill>
                    <a:schemeClr val="tx1"/>
                  </a:solidFill>
                  <a:latin typeface="+mj-lt"/>
                </a:rPr>
                <a:t>vancomycin</a:t>
              </a:r>
            </a:p>
          </p:txBody>
        </p:sp>
        <p:sp>
          <p:nvSpPr>
            <p:cNvPr id="55" name="Rectangle 54">
              <a:extLst>
                <a:ext uri="{FF2B5EF4-FFF2-40B4-BE49-F238E27FC236}">
                  <a16:creationId xmlns:a16="http://schemas.microsoft.com/office/drawing/2014/main" id="{F67EF35D-A8AB-404D-B811-182DAB7F23FB}"/>
                </a:ext>
              </a:extLst>
            </p:cNvPr>
            <p:cNvSpPr/>
            <p:nvPr/>
          </p:nvSpPr>
          <p:spPr>
            <a:xfrm>
              <a:off x="719651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56" name="Rectangle 55">
              <a:extLst>
                <a:ext uri="{FF2B5EF4-FFF2-40B4-BE49-F238E27FC236}">
                  <a16:creationId xmlns:a16="http://schemas.microsoft.com/office/drawing/2014/main" id="{AB1D41D3-54AD-42DA-B014-3DEB125C6200}"/>
                </a:ext>
              </a:extLst>
            </p:cNvPr>
            <p:cNvSpPr/>
            <p:nvPr/>
          </p:nvSpPr>
          <p:spPr>
            <a:xfrm>
              <a:off x="572603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ciprofloxacin or</a:t>
              </a:r>
            </a:p>
            <a:p>
              <a:pPr algn="ctr"/>
              <a:r>
                <a:rPr lang="en-GB" sz="1100" dirty="0">
                  <a:solidFill>
                    <a:schemeClr val="tx1"/>
                  </a:solidFill>
                  <a:latin typeface="+mj-lt"/>
                </a:rPr>
                <a:t>cotrimoxazole</a:t>
              </a:r>
            </a:p>
            <a:p>
              <a:pPr algn="ctr"/>
              <a:r>
                <a:rPr lang="en-GB" sz="1100" dirty="0">
                  <a:solidFill>
                    <a:schemeClr val="tx1"/>
                  </a:solidFill>
                  <a:latin typeface="+mj-lt"/>
                </a:rPr>
                <a:t>IF SEPSIS: 3rd-gen cephalosporin</a:t>
              </a:r>
            </a:p>
            <a:p>
              <a:pPr algn="ctr"/>
              <a:r>
                <a:rPr lang="en-GB" sz="1100" dirty="0">
                  <a:solidFill>
                    <a:schemeClr val="tx1"/>
                  </a:solidFill>
                  <a:latin typeface="+mj-lt"/>
                </a:rPr>
                <a:t>or piperacillin-tazobactam</a:t>
              </a:r>
            </a:p>
          </p:txBody>
        </p:sp>
        <p:cxnSp>
          <p:nvCxnSpPr>
            <p:cNvPr id="57" name="Connector: Elbow 56">
              <a:extLst>
                <a:ext uri="{FF2B5EF4-FFF2-40B4-BE49-F238E27FC236}">
                  <a16:creationId xmlns:a16="http://schemas.microsoft.com/office/drawing/2014/main" id="{F746681B-230F-45A9-A2E3-9ACBDA291514}"/>
                </a:ext>
              </a:extLst>
            </p:cNvPr>
            <p:cNvCxnSpPr>
              <a:stCxn id="50" idx="2"/>
              <a:endCxn id="53" idx="0"/>
            </p:cNvCxnSpPr>
            <p:nvPr/>
          </p:nvCxnSpPr>
          <p:spPr>
            <a:xfrm rot="5400000">
              <a:off x="7020019" y="3395237"/>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85689930-086A-413F-B4EC-B61B3FDC4191}"/>
                </a:ext>
              </a:extLst>
            </p:cNvPr>
            <p:cNvCxnSpPr>
              <a:stCxn id="50" idx="2"/>
              <a:endCxn id="51" idx="0"/>
            </p:cNvCxnSpPr>
            <p:nvPr/>
          </p:nvCxnSpPr>
          <p:spPr>
            <a:xfrm rot="16200000" flipH="1">
              <a:off x="8490498" y="3395237"/>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E78ACCB-4F4C-4CB7-9BDB-C1317047EEFE}"/>
                </a:ext>
              </a:extLst>
            </p:cNvPr>
            <p:cNvCxnSpPr>
              <a:stCxn id="50" idx="2"/>
              <a:endCxn id="52" idx="0"/>
            </p:cNvCxnSpPr>
            <p:nvPr/>
          </p:nvCxnSpPr>
          <p:spPr>
            <a:xfrm flipH="1">
              <a:off x="7879234" y="4006499"/>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7B9AC2-235E-4DD1-A108-FA62D61BB197}"/>
                </a:ext>
              </a:extLst>
            </p:cNvPr>
            <p:cNvCxnSpPr>
              <a:stCxn id="51" idx="2"/>
              <a:endCxn id="54" idx="0"/>
            </p:cNvCxnSpPr>
            <p:nvPr/>
          </p:nvCxnSpPr>
          <p:spPr>
            <a:xfrm>
              <a:off x="9349715"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0188B00-7B8E-4032-9188-6FE925C87D4F}"/>
                </a:ext>
              </a:extLst>
            </p:cNvPr>
            <p:cNvCxnSpPr>
              <a:stCxn id="52" idx="2"/>
              <a:endCxn id="55" idx="0"/>
            </p:cNvCxnSpPr>
            <p:nvPr/>
          </p:nvCxnSpPr>
          <p:spPr>
            <a:xfrm>
              <a:off x="7879234" y="4686455"/>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47833B-C5AB-42F0-BF06-B22FA7630F5F}"/>
                </a:ext>
              </a:extLst>
            </p:cNvPr>
            <p:cNvCxnSpPr>
              <a:stCxn id="53" idx="2"/>
              <a:endCxn id="56" idx="0"/>
            </p:cNvCxnSpPr>
            <p:nvPr/>
          </p:nvCxnSpPr>
          <p:spPr>
            <a:xfrm>
              <a:off x="6408756"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49" name="Picture 48">
            <a:hlinkClick r:id="rId3" action="ppaction://hlinksldjump"/>
            <a:extLst>
              <a:ext uri="{FF2B5EF4-FFF2-40B4-BE49-F238E27FC236}">
                <a16:creationId xmlns:a16="http://schemas.microsoft.com/office/drawing/2014/main" id="{B633ED39-CE6F-4429-B648-ABF7592A760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073273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6B45-1A00-459D-8BF9-AA8EB9CA9031}"/>
              </a:ext>
            </a:extLst>
          </p:cNvPr>
          <p:cNvSpPr>
            <a:spLocks noGrp="1"/>
          </p:cNvSpPr>
          <p:nvPr>
            <p:ph type="title"/>
          </p:nvPr>
        </p:nvSpPr>
        <p:spPr/>
        <p:txBody>
          <a:bodyPr>
            <a:noAutofit/>
          </a:bodyPr>
          <a:lstStyle/>
          <a:p>
            <a:r>
              <a:rPr lang="en-GB" dirty="0"/>
              <a:t>Other infections: recommended empirical antibiotic treatment</a:t>
            </a:r>
          </a:p>
        </p:txBody>
      </p:sp>
      <p:sp>
        <p:nvSpPr>
          <p:cNvPr id="3" name="Text Placeholder 2">
            <a:extLst>
              <a:ext uri="{FF2B5EF4-FFF2-40B4-BE49-F238E27FC236}">
                <a16:creationId xmlns:a16="http://schemas.microsoft.com/office/drawing/2014/main" id="{1B1B82AB-80E0-4494-98CD-8D24E0DAE46C}"/>
              </a:ext>
            </a:extLst>
          </p:cNvPr>
          <p:cNvSpPr>
            <a:spLocks noGrp="1"/>
          </p:cNvSpPr>
          <p:nvPr>
            <p:ph type="body" sz="quarter" idx="10"/>
          </p:nvPr>
        </p:nvSpPr>
        <p:spPr/>
        <p:txBody>
          <a:bodyPr/>
          <a:lstStyle/>
          <a:p>
            <a:r>
              <a:rPr lang="en-US" dirty="0">
                <a:latin typeface="+mj-lt"/>
              </a:rPr>
              <a:t>Adapted from Jalan R, et al. J Hepatol 2013;60:1310–24;</a:t>
            </a:r>
          </a:p>
          <a:p>
            <a:r>
              <a:rPr lang="en-US" dirty="0"/>
              <a:t>EASL CPG decompensated cirrhosis. J Hepatol 2018;doi: 10.1016/j.jhep</a:t>
            </a:r>
            <a:r>
              <a:rPr lang="en-US"/>
              <a:t>.2018.03.024</a:t>
            </a:r>
            <a:endParaRPr lang="en-US" dirty="0"/>
          </a:p>
        </p:txBody>
      </p:sp>
      <p:sp>
        <p:nvSpPr>
          <p:cNvPr id="49" name="Rectangle 48">
            <a:extLst>
              <a:ext uri="{FF2B5EF4-FFF2-40B4-BE49-F238E27FC236}">
                <a16:creationId xmlns:a16="http://schemas.microsoft.com/office/drawing/2014/main" id="{45EBF44A-6744-4CF5-95F9-FFF113C6A587}"/>
              </a:ext>
            </a:extLst>
          </p:cNvPr>
          <p:cNvSpPr/>
          <p:nvPr/>
        </p:nvSpPr>
        <p:spPr>
          <a:xfrm>
            <a:off x="340265" y="3546999"/>
            <a:ext cx="5755733" cy="2509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64" name="TextBox 63">
            <a:extLst>
              <a:ext uri="{FF2B5EF4-FFF2-40B4-BE49-F238E27FC236}">
                <a16:creationId xmlns:a16="http://schemas.microsoft.com/office/drawing/2014/main" id="{4AB34731-306E-40B8-B41E-CA55F86D041A}"/>
              </a:ext>
            </a:extLst>
          </p:cNvPr>
          <p:cNvSpPr txBox="1"/>
          <p:nvPr/>
        </p:nvSpPr>
        <p:spPr>
          <a:xfrm>
            <a:off x="340265" y="3175399"/>
            <a:ext cx="2531042" cy="307777"/>
          </a:xfrm>
          <a:prstGeom prst="rect">
            <a:avLst/>
          </a:prstGeom>
          <a:noFill/>
        </p:spPr>
        <p:txBody>
          <a:bodyPr wrap="square" rtlCol="0">
            <a:spAutoFit/>
          </a:bodyPr>
          <a:lstStyle/>
          <a:p>
            <a:r>
              <a:rPr lang="en-GB" sz="1400" dirty="0">
                <a:solidFill>
                  <a:srgbClr val="FF0000"/>
                </a:solidFill>
                <a:latin typeface="+mj-lt"/>
              </a:rPr>
              <a:t>Most clinically relevant</a:t>
            </a:r>
          </a:p>
        </p:txBody>
      </p:sp>
      <p:pic>
        <p:nvPicPr>
          <p:cNvPr id="65" name="Picture 64">
            <a:hlinkClick r:id="rId3" action="ppaction://hlinksldjump"/>
            <a:extLst>
              <a:ext uri="{FF2B5EF4-FFF2-40B4-BE49-F238E27FC236}">
                <a16:creationId xmlns:a16="http://schemas.microsoft.com/office/drawing/2014/main" id="{20D5B0F5-4E43-4F70-9A05-DE9176B11DF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grpSp>
        <p:nvGrpSpPr>
          <p:cNvPr id="66" name="Group 65">
            <a:extLst>
              <a:ext uri="{FF2B5EF4-FFF2-40B4-BE49-F238E27FC236}">
                <a16:creationId xmlns:a16="http://schemas.microsoft.com/office/drawing/2014/main" id="{61844EC1-540A-4DDA-B10F-F69CA5FC8C0C}"/>
              </a:ext>
            </a:extLst>
          </p:cNvPr>
          <p:cNvGrpSpPr/>
          <p:nvPr/>
        </p:nvGrpSpPr>
        <p:grpSpPr>
          <a:xfrm>
            <a:off x="443101" y="1130631"/>
            <a:ext cx="11305799" cy="4837550"/>
            <a:chOff x="1251293" y="1258446"/>
            <a:chExt cx="8781145" cy="4778131"/>
          </a:xfrm>
        </p:grpSpPr>
        <p:sp>
          <p:nvSpPr>
            <p:cNvPr id="67" name="Rectangle 66">
              <a:extLst>
                <a:ext uri="{FF2B5EF4-FFF2-40B4-BE49-F238E27FC236}">
                  <a16:creationId xmlns:a16="http://schemas.microsoft.com/office/drawing/2014/main" id="{176F4D49-5B3C-4F19-8896-2094A0E7438C}"/>
                </a:ext>
              </a:extLst>
            </p:cNvPr>
            <p:cNvSpPr/>
            <p:nvPr/>
          </p:nvSpPr>
          <p:spPr>
            <a:xfrm>
              <a:off x="4959144" y="1258446"/>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Cellulitis</a:t>
              </a:r>
            </a:p>
          </p:txBody>
        </p:sp>
        <p:sp>
          <p:nvSpPr>
            <p:cNvPr id="68" name="Rectangle 67">
              <a:extLst>
                <a:ext uri="{FF2B5EF4-FFF2-40B4-BE49-F238E27FC236}">
                  <a16:creationId xmlns:a16="http://schemas.microsoft.com/office/drawing/2014/main" id="{1C6C7AD0-8E0D-42E9-A0DA-4328C5694A01}"/>
                </a:ext>
              </a:extLst>
            </p:cNvPr>
            <p:cNvSpPr/>
            <p:nvPr/>
          </p:nvSpPr>
          <p:spPr>
            <a:xfrm>
              <a:off x="6429622" y="180217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69" name="Rectangle 68">
              <a:extLst>
                <a:ext uri="{FF2B5EF4-FFF2-40B4-BE49-F238E27FC236}">
                  <a16:creationId xmlns:a16="http://schemas.microsoft.com/office/drawing/2014/main" id="{AD79BB42-B625-43DA-BB83-8B0A389CD250}"/>
                </a:ext>
              </a:extLst>
            </p:cNvPr>
            <p:cNvSpPr/>
            <p:nvPr/>
          </p:nvSpPr>
          <p:spPr>
            <a:xfrm>
              <a:off x="4959142" y="180217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70" name="Rectangle 69">
              <a:extLst>
                <a:ext uri="{FF2B5EF4-FFF2-40B4-BE49-F238E27FC236}">
                  <a16:creationId xmlns:a16="http://schemas.microsoft.com/office/drawing/2014/main" id="{9CFEB8FE-B2BC-48E4-BDEE-3BCB1ECC32B3}"/>
                </a:ext>
              </a:extLst>
            </p:cNvPr>
            <p:cNvSpPr/>
            <p:nvPr/>
          </p:nvSpPr>
          <p:spPr>
            <a:xfrm>
              <a:off x="3488663" y="1802171"/>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71" name="Rectangle 70">
              <a:extLst>
                <a:ext uri="{FF2B5EF4-FFF2-40B4-BE49-F238E27FC236}">
                  <a16:creationId xmlns:a16="http://schemas.microsoft.com/office/drawing/2014/main" id="{5D3CD81B-672E-4D8D-9597-F2C163DABD55}"/>
                </a:ext>
              </a:extLst>
            </p:cNvPr>
            <p:cNvSpPr/>
            <p:nvPr/>
          </p:nvSpPr>
          <p:spPr>
            <a:xfrm>
              <a:off x="6429623" y="239557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3rd-gen</a:t>
              </a:r>
            </a:p>
            <a:p>
              <a:pPr algn="ctr"/>
              <a:r>
                <a:rPr lang="en-GB" sz="1100" dirty="0">
                  <a:solidFill>
                    <a:schemeClr val="tx1"/>
                  </a:solidFill>
                  <a:latin typeface="+mj-lt"/>
                </a:rPr>
                <a:t>cephalosporin or</a:t>
              </a:r>
            </a:p>
            <a:p>
              <a:pPr algn="ctr"/>
              <a:r>
                <a:rPr lang="en-GB" sz="1100" dirty="0">
                  <a:solidFill>
                    <a:schemeClr val="tx1"/>
                  </a:solidFill>
                  <a:latin typeface="+mj-lt"/>
                </a:rPr>
                <a:t>meropemen + oxacillin or glycopeptides or</a:t>
              </a:r>
            </a:p>
            <a:p>
              <a:pPr algn="ctr"/>
              <a:r>
                <a:rPr lang="en-GB" sz="1100" dirty="0">
                  <a:solidFill>
                    <a:schemeClr val="tx1"/>
                  </a:solidFill>
                  <a:latin typeface="+mj-lt"/>
                </a:rPr>
                <a:t>daptomycin or</a:t>
              </a:r>
            </a:p>
            <a:p>
              <a:pPr algn="ctr"/>
              <a:r>
                <a:rPr lang="en-GB" sz="1100" dirty="0">
                  <a:solidFill>
                    <a:schemeClr val="tx1"/>
                  </a:solidFill>
                  <a:latin typeface="+mj-lt"/>
                </a:rPr>
                <a:t>linezolid</a:t>
              </a:r>
            </a:p>
          </p:txBody>
        </p:sp>
        <p:sp>
          <p:nvSpPr>
            <p:cNvPr id="72" name="Rectangle 71">
              <a:extLst>
                <a:ext uri="{FF2B5EF4-FFF2-40B4-BE49-F238E27FC236}">
                  <a16:creationId xmlns:a16="http://schemas.microsoft.com/office/drawing/2014/main" id="{8246265B-517C-47F8-B5E8-A5304703FE59}"/>
                </a:ext>
              </a:extLst>
            </p:cNvPr>
            <p:cNvSpPr/>
            <p:nvPr/>
          </p:nvSpPr>
          <p:spPr>
            <a:xfrm>
              <a:off x="4959144" y="239557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73" name="Rectangle 72">
              <a:extLst>
                <a:ext uri="{FF2B5EF4-FFF2-40B4-BE49-F238E27FC236}">
                  <a16:creationId xmlns:a16="http://schemas.microsoft.com/office/drawing/2014/main" id="{880A1879-9B89-486F-9FE6-6C8355456D28}"/>
                </a:ext>
              </a:extLst>
            </p:cNvPr>
            <p:cNvSpPr/>
            <p:nvPr/>
          </p:nvSpPr>
          <p:spPr>
            <a:xfrm>
              <a:off x="3488664" y="2395573"/>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3rd-gen</a:t>
              </a:r>
            </a:p>
            <a:p>
              <a:pPr algn="ctr"/>
              <a:r>
                <a:rPr lang="en-GB" sz="1100" dirty="0">
                  <a:solidFill>
                    <a:schemeClr val="tx1"/>
                  </a:solidFill>
                  <a:latin typeface="+mj-lt"/>
                </a:rPr>
                <a:t>cephalosporin +</a:t>
              </a:r>
            </a:p>
            <a:p>
              <a:pPr algn="ctr"/>
              <a:r>
                <a:rPr lang="en-GB" sz="1100" dirty="0">
                  <a:solidFill>
                    <a:schemeClr val="tx1"/>
                  </a:solidFill>
                  <a:latin typeface="+mj-lt"/>
                </a:rPr>
                <a:t>oxacillin</a:t>
              </a:r>
            </a:p>
          </p:txBody>
        </p:sp>
        <p:cxnSp>
          <p:nvCxnSpPr>
            <p:cNvPr id="74" name="Connector: Elbow 73">
              <a:extLst>
                <a:ext uri="{FF2B5EF4-FFF2-40B4-BE49-F238E27FC236}">
                  <a16:creationId xmlns:a16="http://schemas.microsoft.com/office/drawing/2014/main" id="{FFEC8EB8-A500-4D1F-A3D2-697309C72295}"/>
                </a:ext>
              </a:extLst>
            </p:cNvPr>
            <p:cNvCxnSpPr>
              <a:stCxn id="67" idx="2"/>
              <a:endCxn id="70" idx="0"/>
            </p:cNvCxnSpPr>
            <p:nvPr/>
          </p:nvCxnSpPr>
          <p:spPr>
            <a:xfrm rot="5400000">
              <a:off x="4782649" y="942953"/>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96825826-D290-4CCA-84FA-CA4AED709AB0}"/>
                </a:ext>
              </a:extLst>
            </p:cNvPr>
            <p:cNvCxnSpPr>
              <a:stCxn id="67" idx="2"/>
              <a:endCxn id="68" idx="0"/>
            </p:cNvCxnSpPr>
            <p:nvPr/>
          </p:nvCxnSpPr>
          <p:spPr>
            <a:xfrm rot="16200000" flipH="1">
              <a:off x="6253128" y="942953"/>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9508F60-DD34-4499-971D-F76B5175EA8B}"/>
                </a:ext>
              </a:extLst>
            </p:cNvPr>
            <p:cNvCxnSpPr>
              <a:stCxn id="67" idx="2"/>
              <a:endCxn id="69" idx="0"/>
            </p:cNvCxnSpPr>
            <p:nvPr/>
          </p:nvCxnSpPr>
          <p:spPr>
            <a:xfrm flipH="1">
              <a:off x="5641864" y="1554215"/>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3338B40-4FD7-4F66-A0EE-4A2EE3F44D27}"/>
                </a:ext>
              </a:extLst>
            </p:cNvPr>
            <p:cNvCxnSpPr>
              <a:stCxn id="68" idx="2"/>
              <a:endCxn id="71" idx="0"/>
            </p:cNvCxnSpPr>
            <p:nvPr/>
          </p:nvCxnSpPr>
          <p:spPr>
            <a:xfrm>
              <a:off x="7112345" y="223417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7922303-A152-4A76-A3AE-79CF51F8C530}"/>
                </a:ext>
              </a:extLst>
            </p:cNvPr>
            <p:cNvCxnSpPr>
              <a:stCxn id="69" idx="2"/>
              <a:endCxn id="72" idx="0"/>
            </p:cNvCxnSpPr>
            <p:nvPr/>
          </p:nvCxnSpPr>
          <p:spPr>
            <a:xfrm>
              <a:off x="5641864" y="2234171"/>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9A6318C-223E-49B5-AE44-A5F0D2889DCC}"/>
                </a:ext>
              </a:extLst>
            </p:cNvPr>
            <p:cNvCxnSpPr>
              <a:stCxn id="70" idx="2"/>
              <a:endCxn id="73" idx="0"/>
            </p:cNvCxnSpPr>
            <p:nvPr/>
          </p:nvCxnSpPr>
          <p:spPr>
            <a:xfrm>
              <a:off x="4171386" y="2234171"/>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BE91FCC8-FC5E-45C8-9404-687188D3DF93}"/>
                </a:ext>
              </a:extLst>
            </p:cNvPr>
            <p:cNvSpPr/>
            <p:nvPr/>
          </p:nvSpPr>
          <p:spPr>
            <a:xfrm>
              <a:off x="2721774" y="3710730"/>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Pneumonia</a:t>
              </a:r>
            </a:p>
          </p:txBody>
        </p:sp>
        <p:sp>
          <p:nvSpPr>
            <p:cNvPr id="81" name="Rectangle 80">
              <a:extLst>
                <a:ext uri="{FF2B5EF4-FFF2-40B4-BE49-F238E27FC236}">
                  <a16:creationId xmlns:a16="http://schemas.microsoft.com/office/drawing/2014/main" id="{BD0CC251-6106-4A95-99C4-FF17C8D8D7EE}"/>
                </a:ext>
              </a:extLst>
            </p:cNvPr>
            <p:cNvSpPr/>
            <p:nvPr/>
          </p:nvSpPr>
          <p:spPr>
            <a:xfrm>
              <a:off x="419225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82" name="Rectangle 81">
              <a:extLst>
                <a:ext uri="{FF2B5EF4-FFF2-40B4-BE49-F238E27FC236}">
                  <a16:creationId xmlns:a16="http://schemas.microsoft.com/office/drawing/2014/main" id="{594F2650-1F51-4ADC-A23E-ED6FD1FE972D}"/>
                </a:ext>
              </a:extLst>
            </p:cNvPr>
            <p:cNvSpPr/>
            <p:nvPr/>
          </p:nvSpPr>
          <p:spPr>
            <a:xfrm>
              <a:off x="272177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83" name="Rectangle 82">
              <a:extLst>
                <a:ext uri="{FF2B5EF4-FFF2-40B4-BE49-F238E27FC236}">
                  <a16:creationId xmlns:a16="http://schemas.microsoft.com/office/drawing/2014/main" id="{AE94614A-D242-4A87-97F4-2E4C5EB446A2}"/>
                </a:ext>
              </a:extLst>
            </p:cNvPr>
            <p:cNvSpPr/>
            <p:nvPr/>
          </p:nvSpPr>
          <p:spPr>
            <a:xfrm>
              <a:off x="1251293"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84" name="Rectangle 83">
              <a:extLst>
                <a:ext uri="{FF2B5EF4-FFF2-40B4-BE49-F238E27FC236}">
                  <a16:creationId xmlns:a16="http://schemas.microsoft.com/office/drawing/2014/main" id="{BACF29EE-C43C-4AAA-9A39-0D4D15E759E9}"/>
                </a:ext>
              </a:extLst>
            </p:cNvPr>
            <p:cNvSpPr/>
            <p:nvPr/>
          </p:nvSpPr>
          <p:spPr>
            <a:xfrm>
              <a:off x="4192253"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Ceftazidime or</a:t>
              </a:r>
            </a:p>
            <a:p>
              <a:pPr algn="ctr"/>
              <a:r>
                <a:rPr lang="en-GB" sz="1100" dirty="0">
                  <a:solidFill>
                    <a:schemeClr val="tx1"/>
                  </a:solidFill>
                  <a:latin typeface="+mj-lt"/>
                </a:rPr>
                <a:t>meropemen +</a:t>
              </a:r>
            </a:p>
            <a:p>
              <a:pPr algn="ctr"/>
              <a:r>
                <a:rPr lang="en-GB" sz="1100" dirty="0">
                  <a:solidFill>
                    <a:schemeClr val="tx1"/>
                  </a:solidFill>
                  <a:latin typeface="+mj-lt"/>
                </a:rPr>
                <a:t>levofloxacin ±</a:t>
              </a:r>
            </a:p>
            <a:p>
              <a:pPr algn="ctr"/>
              <a:r>
                <a:rPr lang="en-GB" sz="1100" dirty="0">
                  <a:solidFill>
                    <a:schemeClr val="tx1"/>
                  </a:solidFill>
                  <a:latin typeface="+mj-lt"/>
                </a:rPr>
                <a:t>glycopeptides or</a:t>
              </a:r>
            </a:p>
            <a:p>
              <a:pPr algn="ctr"/>
              <a:r>
                <a:rPr lang="en-GB" sz="1100" dirty="0">
                  <a:solidFill>
                    <a:schemeClr val="tx1"/>
                  </a:solidFill>
                  <a:latin typeface="+mj-lt"/>
                </a:rPr>
                <a:t>linezolid</a:t>
              </a:r>
            </a:p>
          </p:txBody>
        </p:sp>
        <p:sp>
          <p:nvSpPr>
            <p:cNvPr id="85" name="Rectangle 84">
              <a:extLst>
                <a:ext uri="{FF2B5EF4-FFF2-40B4-BE49-F238E27FC236}">
                  <a16:creationId xmlns:a16="http://schemas.microsoft.com/office/drawing/2014/main" id="{79EBFB76-DE20-400F-91A8-EE26EA60BA46}"/>
                </a:ext>
              </a:extLst>
            </p:cNvPr>
            <p:cNvSpPr/>
            <p:nvPr/>
          </p:nvSpPr>
          <p:spPr>
            <a:xfrm>
              <a:off x="272177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86" name="Rectangle 85">
              <a:extLst>
                <a:ext uri="{FF2B5EF4-FFF2-40B4-BE49-F238E27FC236}">
                  <a16:creationId xmlns:a16="http://schemas.microsoft.com/office/drawing/2014/main" id="{AC786973-1821-4B01-A8DA-F59B9D9DA151}"/>
                </a:ext>
              </a:extLst>
            </p:cNvPr>
            <p:cNvSpPr/>
            <p:nvPr/>
          </p:nvSpPr>
          <p:spPr>
            <a:xfrm>
              <a:off x="125129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Piperacillin-tazobactam</a:t>
              </a:r>
            </a:p>
            <a:p>
              <a:pPr algn="ctr"/>
              <a:r>
                <a:rPr lang="en-GB" sz="1100" dirty="0">
                  <a:solidFill>
                    <a:schemeClr val="tx1"/>
                  </a:solidFill>
                  <a:latin typeface="+mj-lt"/>
                </a:rPr>
                <a:t>or ceftriaxone +</a:t>
              </a:r>
            </a:p>
            <a:p>
              <a:pPr algn="ctr"/>
              <a:r>
                <a:rPr lang="en-GB" sz="1100" dirty="0">
                  <a:solidFill>
                    <a:schemeClr val="tx1"/>
                  </a:solidFill>
                  <a:latin typeface="+mj-lt"/>
                </a:rPr>
                <a:t>macrolide or</a:t>
              </a:r>
            </a:p>
            <a:p>
              <a:pPr algn="ctr"/>
              <a:r>
                <a:rPr lang="en-GB" sz="1100" dirty="0">
                  <a:solidFill>
                    <a:schemeClr val="tx1"/>
                  </a:solidFill>
                  <a:latin typeface="+mj-lt"/>
                </a:rPr>
                <a:t>levofloxacin or</a:t>
              </a:r>
            </a:p>
            <a:p>
              <a:pPr algn="ctr"/>
              <a:r>
                <a:rPr lang="en-GB" sz="1100" dirty="0">
                  <a:solidFill>
                    <a:schemeClr val="tx1"/>
                  </a:solidFill>
                  <a:latin typeface="+mj-lt"/>
                </a:rPr>
                <a:t>moxifloxacin</a:t>
              </a:r>
            </a:p>
          </p:txBody>
        </p:sp>
        <p:cxnSp>
          <p:nvCxnSpPr>
            <p:cNvPr id="87" name="Connector: Elbow 86">
              <a:extLst>
                <a:ext uri="{FF2B5EF4-FFF2-40B4-BE49-F238E27FC236}">
                  <a16:creationId xmlns:a16="http://schemas.microsoft.com/office/drawing/2014/main" id="{422AF4CC-B4D4-4A0A-AF72-7C12A57DA535}"/>
                </a:ext>
              </a:extLst>
            </p:cNvPr>
            <p:cNvCxnSpPr>
              <a:stCxn id="80" idx="2"/>
              <a:endCxn id="83" idx="0"/>
            </p:cNvCxnSpPr>
            <p:nvPr/>
          </p:nvCxnSpPr>
          <p:spPr>
            <a:xfrm rot="5400000">
              <a:off x="2545279" y="3395237"/>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5342F2EA-0132-4C75-A700-D9DE90D43D96}"/>
                </a:ext>
              </a:extLst>
            </p:cNvPr>
            <p:cNvCxnSpPr>
              <a:stCxn id="80" idx="2"/>
              <a:endCxn id="81" idx="0"/>
            </p:cNvCxnSpPr>
            <p:nvPr/>
          </p:nvCxnSpPr>
          <p:spPr>
            <a:xfrm rot="16200000" flipH="1">
              <a:off x="4015758" y="3395237"/>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9D86512-0BF6-48A1-AD00-F48F3FDD805E}"/>
                </a:ext>
              </a:extLst>
            </p:cNvPr>
            <p:cNvCxnSpPr>
              <a:stCxn id="80" idx="2"/>
              <a:endCxn id="82" idx="0"/>
            </p:cNvCxnSpPr>
            <p:nvPr/>
          </p:nvCxnSpPr>
          <p:spPr>
            <a:xfrm flipH="1">
              <a:off x="3404494" y="4006499"/>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CD5D673-0445-4EC2-8225-0738D4ABE08D}"/>
                </a:ext>
              </a:extLst>
            </p:cNvPr>
            <p:cNvCxnSpPr>
              <a:stCxn id="81" idx="2"/>
              <a:endCxn id="84" idx="0"/>
            </p:cNvCxnSpPr>
            <p:nvPr/>
          </p:nvCxnSpPr>
          <p:spPr>
            <a:xfrm>
              <a:off x="4874975"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E5E79AD-12DE-4CFC-ACD1-9899F9B32F1B}"/>
                </a:ext>
              </a:extLst>
            </p:cNvPr>
            <p:cNvCxnSpPr>
              <a:stCxn id="82" idx="2"/>
              <a:endCxn id="85" idx="0"/>
            </p:cNvCxnSpPr>
            <p:nvPr/>
          </p:nvCxnSpPr>
          <p:spPr>
            <a:xfrm>
              <a:off x="3404494" y="4686455"/>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3C141DD-93B2-4F93-BA1E-EA61EDDB83E0}"/>
                </a:ext>
              </a:extLst>
            </p:cNvPr>
            <p:cNvCxnSpPr>
              <a:stCxn id="83" idx="2"/>
              <a:endCxn id="86" idx="0"/>
            </p:cNvCxnSpPr>
            <p:nvPr/>
          </p:nvCxnSpPr>
          <p:spPr>
            <a:xfrm>
              <a:off x="1934016"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350DF95B-8F2B-4BB9-98C9-3DAF5E89A352}"/>
                </a:ext>
              </a:extLst>
            </p:cNvPr>
            <p:cNvSpPr/>
            <p:nvPr/>
          </p:nvSpPr>
          <p:spPr>
            <a:xfrm>
              <a:off x="7196514" y="3710730"/>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UTI</a:t>
              </a:r>
            </a:p>
          </p:txBody>
        </p:sp>
        <p:sp>
          <p:nvSpPr>
            <p:cNvPr id="94" name="Rectangle 93">
              <a:extLst>
                <a:ext uri="{FF2B5EF4-FFF2-40B4-BE49-F238E27FC236}">
                  <a16:creationId xmlns:a16="http://schemas.microsoft.com/office/drawing/2014/main" id="{DCE4BA88-615D-4B32-B4DF-FB08B134762D}"/>
                </a:ext>
              </a:extLst>
            </p:cNvPr>
            <p:cNvSpPr/>
            <p:nvPr/>
          </p:nvSpPr>
          <p:spPr>
            <a:xfrm>
              <a:off x="866699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Nosocomial</a:t>
              </a:r>
            </a:p>
          </p:txBody>
        </p:sp>
        <p:sp>
          <p:nvSpPr>
            <p:cNvPr id="95" name="Rectangle 94">
              <a:extLst>
                <a:ext uri="{FF2B5EF4-FFF2-40B4-BE49-F238E27FC236}">
                  <a16:creationId xmlns:a16="http://schemas.microsoft.com/office/drawing/2014/main" id="{7F989EE2-A04D-4804-B7C8-F587C0F539AA}"/>
                </a:ext>
              </a:extLst>
            </p:cNvPr>
            <p:cNvSpPr/>
            <p:nvPr/>
          </p:nvSpPr>
          <p:spPr>
            <a:xfrm>
              <a:off x="7196512"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Healthcare-associated</a:t>
              </a:r>
            </a:p>
          </p:txBody>
        </p:sp>
        <p:sp>
          <p:nvSpPr>
            <p:cNvPr id="96" name="Rectangle 95">
              <a:extLst>
                <a:ext uri="{FF2B5EF4-FFF2-40B4-BE49-F238E27FC236}">
                  <a16:creationId xmlns:a16="http://schemas.microsoft.com/office/drawing/2014/main" id="{BE4106D6-8B29-4287-944A-C139A5C63C9B}"/>
                </a:ext>
              </a:extLst>
            </p:cNvPr>
            <p:cNvSpPr/>
            <p:nvPr/>
          </p:nvSpPr>
          <p:spPr>
            <a:xfrm>
              <a:off x="5726033" y="4254455"/>
              <a:ext cx="1365445"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Community-acquired</a:t>
              </a:r>
            </a:p>
          </p:txBody>
        </p:sp>
        <p:sp>
          <p:nvSpPr>
            <p:cNvPr id="97" name="Rectangle 96">
              <a:extLst>
                <a:ext uri="{FF2B5EF4-FFF2-40B4-BE49-F238E27FC236}">
                  <a16:creationId xmlns:a16="http://schemas.microsoft.com/office/drawing/2014/main" id="{C2A1E4BD-F6FC-4F20-A135-11A24C7D5B62}"/>
                </a:ext>
              </a:extLst>
            </p:cNvPr>
            <p:cNvSpPr/>
            <p:nvPr/>
          </p:nvSpPr>
          <p:spPr>
            <a:xfrm>
              <a:off x="8666993"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fosfomycin or</a:t>
              </a:r>
            </a:p>
            <a:p>
              <a:pPr algn="ctr"/>
              <a:r>
                <a:rPr lang="en-GB" sz="1100" dirty="0">
                  <a:solidFill>
                    <a:schemeClr val="tx1"/>
                  </a:solidFill>
                  <a:latin typeface="+mj-lt"/>
                </a:rPr>
                <a:t>nitrofurantoin</a:t>
              </a:r>
            </a:p>
            <a:p>
              <a:pPr algn="ctr"/>
              <a:r>
                <a:rPr lang="en-GB" sz="1100" dirty="0">
                  <a:solidFill>
                    <a:schemeClr val="tx1"/>
                  </a:solidFill>
                  <a:latin typeface="+mj-lt"/>
                </a:rPr>
                <a:t>IF SEPSIS:</a:t>
              </a:r>
            </a:p>
            <a:p>
              <a:pPr algn="ctr"/>
              <a:r>
                <a:rPr lang="en-GB" sz="1100" dirty="0">
                  <a:solidFill>
                    <a:schemeClr val="tx1"/>
                  </a:solidFill>
                  <a:latin typeface="+mj-lt"/>
                </a:rPr>
                <a:t>meropemen +</a:t>
              </a:r>
            </a:p>
            <a:p>
              <a:pPr algn="ctr"/>
              <a:r>
                <a:rPr lang="en-GB" sz="1100" dirty="0">
                  <a:solidFill>
                    <a:schemeClr val="tx1"/>
                  </a:solidFill>
                  <a:latin typeface="+mj-lt"/>
                </a:rPr>
                <a:t>teicoplanin or</a:t>
              </a:r>
            </a:p>
            <a:p>
              <a:pPr algn="ctr"/>
              <a:r>
                <a:rPr lang="en-GB" sz="1100" dirty="0">
                  <a:solidFill>
                    <a:schemeClr val="tx1"/>
                  </a:solidFill>
                  <a:latin typeface="+mj-lt"/>
                </a:rPr>
                <a:t>vancomycin</a:t>
              </a:r>
            </a:p>
          </p:txBody>
        </p:sp>
        <p:sp>
          <p:nvSpPr>
            <p:cNvPr id="98" name="Rectangle 97">
              <a:extLst>
                <a:ext uri="{FF2B5EF4-FFF2-40B4-BE49-F238E27FC236}">
                  <a16:creationId xmlns:a16="http://schemas.microsoft.com/office/drawing/2014/main" id="{BF11E89B-9CF2-4502-85AF-7A1EB307784A}"/>
                </a:ext>
              </a:extLst>
            </p:cNvPr>
            <p:cNvSpPr/>
            <p:nvPr/>
          </p:nvSpPr>
          <p:spPr>
            <a:xfrm>
              <a:off x="719651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tx1"/>
                  </a:solidFill>
                  <a:latin typeface="+mj-lt"/>
                </a:rPr>
                <a:t>AREA DEPENDENT:</a:t>
              </a:r>
            </a:p>
            <a:p>
              <a:pPr algn="ctr"/>
              <a:r>
                <a:rPr lang="en-US" sz="1100" dirty="0">
                  <a:solidFill>
                    <a:schemeClr val="tx1"/>
                  </a:solidFill>
                  <a:latin typeface="+mj-lt"/>
                </a:rPr>
                <a:t>Like nosocomial</a:t>
              </a:r>
            </a:p>
            <a:p>
              <a:pPr algn="ctr"/>
              <a:r>
                <a:rPr lang="en-US" sz="1100" dirty="0">
                  <a:solidFill>
                    <a:schemeClr val="tx1"/>
                  </a:solidFill>
                  <a:latin typeface="+mj-lt"/>
                </a:rPr>
                <a:t>infections if high</a:t>
              </a:r>
            </a:p>
            <a:p>
              <a:pPr algn="ctr"/>
              <a:r>
                <a:rPr lang="en-US" sz="1100" dirty="0">
                  <a:solidFill>
                    <a:schemeClr val="tx1"/>
                  </a:solidFill>
                  <a:latin typeface="+mj-lt"/>
                </a:rPr>
                <a:t>prevalence of MDROs</a:t>
              </a:r>
            </a:p>
            <a:p>
              <a:pPr algn="ctr"/>
              <a:r>
                <a:rPr lang="en-US" sz="1100" dirty="0">
                  <a:solidFill>
                    <a:schemeClr val="tx1"/>
                  </a:solidFill>
                  <a:latin typeface="+mj-lt"/>
                </a:rPr>
                <a:t>or if sepsis</a:t>
              </a:r>
              <a:endParaRPr lang="en-GB" sz="1100" dirty="0">
                <a:solidFill>
                  <a:schemeClr val="tx1"/>
                </a:solidFill>
                <a:latin typeface="+mj-lt"/>
              </a:endParaRPr>
            </a:p>
          </p:txBody>
        </p:sp>
        <p:sp>
          <p:nvSpPr>
            <p:cNvPr id="99" name="Rectangle 98">
              <a:extLst>
                <a:ext uri="{FF2B5EF4-FFF2-40B4-BE49-F238E27FC236}">
                  <a16:creationId xmlns:a16="http://schemas.microsoft.com/office/drawing/2014/main" id="{02C9D125-0D79-45EB-9662-C397564E43B3}"/>
                </a:ext>
              </a:extLst>
            </p:cNvPr>
            <p:cNvSpPr/>
            <p:nvPr/>
          </p:nvSpPr>
          <p:spPr>
            <a:xfrm>
              <a:off x="5726034" y="4847857"/>
              <a:ext cx="1365445" cy="11887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1100" dirty="0">
                  <a:solidFill>
                    <a:schemeClr val="tx1"/>
                  </a:solidFill>
                  <a:latin typeface="+mj-lt"/>
                </a:rPr>
                <a:t>UNCOMPLICATED:</a:t>
              </a:r>
            </a:p>
            <a:p>
              <a:pPr algn="ctr"/>
              <a:r>
                <a:rPr lang="en-GB" sz="1100" dirty="0">
                  <a:solidFill>
                    <a:schemeClr val="tx1"/>
                  </a:solidFill>
                  <a:latin typeface="+mj-lt"/>
                </a:rPr>
                <a:t>ciprofloxacin or</a:t>
              </a:r>
            </a:p>
            <a:p>
              <a:pPr algn="ctr"/>
              <a:r>
                <a:rPr lang="en-GB" sz="1100" dirty="0">
                  <a:solidFill>
                    <a:schemeClr val="tx1"/>
                  </a:solidFill>
                  <a:latin typeface="+mj-lt"/>
                </a:rPr>
                <a:t>cotrimoxazole</a:t>
              </a:r>
            </a:p>
            <a:p>
              <a:pPr algn="ctr"/>
              <a:r>
                <a:rPr lang="en-GB" sz="1100" dirty="0">
                  <a:solidFill>
                    <a:schemeClr val="tx1"/>
                  </a:solidFill>
                  <a:latin typeface="+mj-lt"/>
                </a:rPr>
                <a:t>IF SEPSIS: 3rd-gen cephalosporin</a:t>
              </a:r>
            </a:p>
            <a:p>
              <a:pPr algn="ctr"/>
              <a:r>
                <a:rPr lang="en-GB" sz="1100" dirty="0">
                  <a:solidFill>
                    <a:schemeClr val="tx1"/>
                  </a:solidFill>
                  <a:latin typeface="+mj-lt"/>
                </a:rPr>
                <a:t>or piperacillin-tazobactam</a:t>
              </a:r>
            </a:p>
          </p:txBody>
        </p:sp>
        <p:cxnSp>
          <p:nvCxnSpPr>
            <p:cNvPr id="100" name="Connector: Elbow 99">
              <a:extLst>
                <a:ext uri="{FF2B5EF4-FFF2-40B4-BE49-F238E27FC236}">
                  <a16:creationId xmlns:a16="http://schemas.microsoft.com/office/drawing/2014/main" id="{7866BFA0-7E72-46A8-906E-97611CA5DFA5}"/>
                </a:ext>
              </a:extLst>
            </p:cNvPr>
            <p:cNvCxnSpPr>
              <a:stCxn id="93" idx="2"/>
              <a:endCxn id="96" idx="0"/>
            </p:cNvCxnSpPr>
            <p:nvPr/>
          </p:nvCxnSpPr>
          <p:spPr>
            <a:xfrm rot="5400000">
              <a:off x="7020019" y="3395237"/>
              <a:ext cx="247957" cy="147048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56F0BFCA-C3A3-475E-9554-E162D382D1C3}"/>
                </a:ext>
              </a:extLst>
            </p:cNvPr>
            <p:cNvCxnSpPr>
              <a:stCxn id="93" idx="2"/>
              <a:endCxn id="94" idx="0"/>
            </p:cNvCxnSpPr>
            <p:nvPr/>
          </p:nvCxnSpPr>
          <p:spPr>
            <a:xfrm rot="16200000" flipH="1">
              <a:off x="8490498" y="3395237"/>
              <a:ext cx="247957" cy="147047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21F9F48-1AC6-4A1F-ACB8-848FDD28DB0F}"/>
                </a:ext>
              </a:extLst>
            </p:cNvPr>
            <p:cNvCxnSpPr>
              <a:stCxn id="93" idx="2"/>
              <a:endCxn id="95" idx="0"/>
            </p:cNvCxnSpPr>
            <p:nvPr/>
          </p:nvCxnSpPr>
          <p:spPr>
            <a:xfrm flipH="1">
              <a:off x="7879234" y="4006499"/>
              <a:ext cx="2" cy="2479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C412A95-7F97-49C5-B6E3-CEB3907DE825}"/>
                </a:ext>
              </a:extLst>
            </p:cNvPr>
            <p:cNvCxnSpPr>
              <a:stCxn id="94" idx="2"/>
              <a:endCxn id="97" idx="0"/>
            </p:cNvCxnSpPr>
            <p:nvPr/>
          </p:nvCxnSpPr>
          <p:spPr>
            <a:xfrm>
              <a:off x="9349715"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F37B33D-F84E-407F-8312-FFCDD2A193A6}"/>
                </a:ext>
              </a:extLst>
            </p:cNvPr>
            <p:cNvCxnSpPr>
              <a:stCxn id="95" idx="2"/>
              <a:endCxn id="98" idx="0"/>
            </p:cNvCxnSpPr>
            <p:nvPr/>
          </p:nvCxnSpPr>
          <p:spPr>
            <a:xfrm>
              <a:off x="7879234" y="4686455"/>
              <a:ext cx="2"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ECEF480-695E-4070-AF3D-5220FFAA5D9D}"/>
                </a:ext>
              </a:extLst>
            </p:cNvPr>
            <p:cNvCxnSpPr>
              <a:stCxn id="96" idx="2"/>
              <a:endCxn id="99" idx="0"/>
            </p:cNvCxnSpPr>
            <p:nvPr/>
          </p:nvCxnSpPr>
          <p:spPr>
            <a:xfrm>
              <a:off x="6408756" y="4686455"/>
              <a:ext cx="1" cy="161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9811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Renal impairment: definitions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*Proteinuria/haeamaturia/ultrasonography abnormalities. </a:t>
            </a:r>
            <a:r>
              <a:rPr lang="en-US" baseline="30000" dirty="0">
                <a:latin typeface="+mj-lt"/>
              </a:rPr>
              <a:t>†</a:t>
            </a:r>
            <a:r>
              <a:rPr lang="en-US" dirty="0">
                <a:latin typeface="+mj-lt"/>
              </a:rPr>
              <a:t>Stage 1A (sCr &lt;1.5mg/dl), Stage 1B (sCr ≥1.5mg/dl)</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Definitions of renal impairment and staging of AKI have been updated  </a:t>
            </a:r>
            <a:endParaRPr lang="en-GB"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22280370"/>
              </p:ext>
            </p:extLst>
          </p:nvPr>
        </p:nvGraphicFramePr>
        <p:xfrm>
          <a:off x="423847" y="2096852"/>
          <a:ext cx="11342399" cy="381000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0" i="0" u="none" strike="noStrike" kern="1200" baseline="0" dirty="0">
                          <a:solidFill>
                            <a:schemeClr val="tx1"/>
                          </a:solidFill>
                          <a:latin typeface="+mn-lt"/>
                          <a:ea typeface="+mn-ea"/>
                          <a:cs typeface="+mn-cs"/>
                        </a:rPr>
                        <a:t>In patients </a:t>
                      </a:r>
                      <a:r>
                        <a:rPr lang="en-US" sz="1600" b="1" i="0" u="none" strike="noStrike" kern="1200" baseline="0" dirty="0">
                          <a:solidFill>
                            <a:schemeClr val="tx2"/>
                          </a:solidFill>
                          <a:latin typeface="+mn-lt"/>
                          <a:ea typeface="+mn-ea"/>
                          <a:cs typeface="+mn-cs"/>
                        </a:rPr>
                        <a:t>with liver diseases, even a mild increase in SCr </a:t>
                      </a:r>
                      <a:r>
                        <a:rPr lang="en-US" sz="1600" b="0" i="0" u="none" strike="noStrike" kern="1200" baseline="0" dirty="0">
                          <a:solidFill>
                            <a:schemeClr val="tx1"/>
                          </a:solidFill>
                          <a:latin typeface="+mn-lt"/>
                          <a:ea typeface="+mn-ea"/>
                          <a:cs typeface="+mn-cs"/>
                        </a:rPr>
                        <a:t>should be considered since it may underlie a marked decrease of GFR</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0" i="0" u="none" strike="noStrike" kern="1200" baseline="0" dirty="0">
                          <a:solidFill>
                            <a:schemeClr val="tx1"/>
                          </a:solidFill>
                          <a:latin typeface="+mn-lt"/>
                          <a:ea typeface="+mn-ea"/>
                          <a:cs typeface="+mn-cs"/>
                        </a:rPr>
                        <a:t>First step is to </a:t>
                      </a:r>
                      <a:r>
                        <a:rPr lang="en-US" sz="1600" b="1" i="0" u="none" strike="noStrike" kern="1200" baseline="0" dirty="0">
                          <a:solidFill>
                            <a:schemeClr val="tx2"/>
                          </a:solidFill>
                          <a:latin typeface="+mn-lt"/>
                          <a:ea typeface="+mn-ea"/>
                          <a:cs typeface="+mn-cs"/>
                        </a:rPr>
                        <a:t>establish CKD, AKD, AKI </a:t>
                      </a:r>
                      <a:r>
                        <a:rPr lang="en-US" sz="1600" b="0" i="0" u="none" strike="noStrike" kern="1200" baseline="0" dirty="0">
                          <a:solidFill>
                            <a:schemeClr val="tx1"/>
                          </a:solidFill>
                          <a:latin typeface="+mn-lt"/>
                          <a:ea typeface="+mn-ea"/>
                          <a:cs typeface="+mn-cs"/>
                        </a:rPr>
                        <a:t>or overlap</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600" b="1" i="0" u="none" strike="noStrike" kern="1200" baseline="0" dirty="0">
                          <a:solidFill>
                            <a:schemeClr val="tx2"/>
                          </a:solidFill>
                          <a:latin typeface="+mn-lt"/>
                          <a:ea typeface="+mn-ea"/>
                          <a:cs typeface="+mn-cs"/>
                        </a:rPr>
                        <a:t>Diagnosis of CKD </a:t>
                      </a:r>
                      <a:r>
                        <a:rPr lang="en-US" sz="1600" b="0" i="0" u="none" strike="noStrike" kern="1200" baseline="0" dirty="0">
                          <a:solidFill>
                            <a:schemeClr val="tx1"/>
                          </a:solidFill>
                          <a:latin typeface="+mn-lt"/>
                          <a:ea typeface="+mn-ea"/>
                          <a:cs typeface="+mn-cs"/>
                        </a:rPr>
                        <a:t>should be based on a </a:t>
                      </a:r>
                      <a:r>
                        <a:rPr lang="en-US" sz="1600" b="1" i="0" u="none" strike="noStrike" kern="1200" baseline="0" dirty="0">
                          <a:solidFill>
                            <a:schemeClr val="tx2"/>
                          </a:solidFill>
                          <a:latin typeface="+mn-lt"/>
                          <a:ea typeface="+mn-ea"/>
                          <a:cs typeface="+mn-cs"/>
                        </a:rPr>
                        <a:t>GFR &lt;60 ml/min/1.73 m</a:t>
                      </a:r>
                      <a:r>
                        <a:rPr lang="en-US" sz="1600" b="1" i="0" u="none" strike="noStrike" kern="1200" baseline="30000" dirty="0">
                          <a:solidFill>
                            <a:schemeClr val="tx2"/>
                          </a:solidFill>
                          <a:latin typeface="+mn-lt"/>
                          <a:ea typeface="+mn-ea"/>
                          <a:cs typeface="+mn-cs"/>
                        </a:rPr>
                        <a:t>2</a:t>
                      </a:r>
                      <a:r>
                        <a:rPr lang="en-US" sz="1600" b="1" i="0" u="none" strike="noStrike" kern="1200" baseline="0" dirty="0">
                          <a:solidFill>
                            <a:schemeClr val="tx2"/>
                          </a:solidFill>
                          <a:latin typeface="+mn-lt"/>
                          <a:ea typeface="+mn-ea"/>
                          <a:cs typeface="+mn-cs"/>
                        </a:rPr>
                        <a:t> </a:t>
                      </a:r>
                      <a:r>
                        <a:rPr lang="en-US" sz="1600" b="0" i="0" u="none" strike="noStrike" kern="1200" baseline="0" dirty="0">
                          <a:solidFill>
                            <a:schemeClr val="tx1"/>
                          </a:solidFill>
                          <a:latin typeface="+mn-lt"/>
                          <a:ea typeface="+mn-ea"/>
                          <a:cs typeface="+mn-cs"/>
                        </a:rPr>
                        <a:t>estimated by SCr-based formulas, with or without signs of renal parenchymal damage* </a:t>
                      </a:r>
                      <a:r>
                        <a:rPr lang="en-US" sz="1600" b="1" i="0" u="none" strike="noStrike" kern="1200" baseline="0" dirty="0">
                          <a:solidFill>
                            <a:schemeClr val="tx2"/>
                          </a:solidFill>
                          <a:latin typeface="+mn-lt"/>
                          <a:ea typeface="+mn-ea"/>
                          <a:cs typeface="+mn-cs"/>
                        </a:rPr>
                        <a:t>for at least 3 months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600" b="0" i="0" u="none" strike="noStrike" kern="1200" baseline="0" dirty="0">
                          <a:solidFill>
                            <a:schemeClr val="tx1"/>
                          </a:solidFill>
                          <a:latin typeface="+mn-lt"/>
                          <a:ea typeface="+mn-ea"/>
                          <a:cs typeface="+mn-cs"/>
                        </a:rPr>
                        <a:t>The diagnostic process should be completed by </a:t>
                      </a:r>
                      <a:r>
                        <a:rPr lang="en-US" sz="1600" b="1" i="0" u="none" strike="noStrike" kern="1200" baseline="0" dirty="0">
                          <a:solidFill>
                            <a:schemeClr val="tx2"/>
                          </a:solidFill>
                          <a:latin typeface="+mn-lt"/>
                          <a:ea typeface="+mn-ea"/>
                          <a:cs typeface="+mn-cs"/>
                        </a:rPr>
                        <a:t>staging CKD</a:t>
                      </a:r>
                      <a:r>
                        <a:rPr lang="en-US" sz="1600" b="0" i="0" u="none" strike="noStrike" kern="1200" baseline="0" dirty="0">
                          <a:solidFill>
                            <a:schemeClr val="tx1"/>
                          </a:solidFill>
                          <a:latin typeface="+mn-lt"/>
                          <a:ea typeface="+mn-ea"/>
                          <a:cs typeface="+mn-cs"/>
                        </a:rPr>
                        <a:t>, which </a:t>
                      </a:r>
                      <a:r>
                        <a:rPr lang="en-US" sz="1600" b="1" i="0" u="none" strike="noStrike" kern="1200" baseline="0" dirty="0">
                          <a:solidFill>
                            <a:schemeClr val="tx2"/>
                          </a:solidFill>
                          <a:latin typeface="+mn-lt"/>
                          <a:ea typeface="+mn-ea"/>
                          <a:cs typeface="+mn-cs"/>
                        </a:rPr>
                        <a:t>relies on GFR levels</a:t>
                      </a:r>
                      <a:r>
                        <a:rPr lang="en-US" sz="1600" b="0" i="0" u="none" strike="noStrike" kern="1200" baseline="0" dirty="0">
                          <a:solidFill>
                            <a:schemeClr val="tx1"/>
                          </a:solidFill>
                          <a:latin typeface="+mn-lt"/>
                          <a:ea typeface="+mn-ea"/>
                          <a:cs typeface="+mn-cs"/>
                        </a:rPr>
                        <a:t>, and by investigating its cause</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Note that SCr-based formulae overestimate GFR in cirrhosis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r h="326544">
                <a:tc>
                  <a:txBody>
                    <a:bodyPr/>
                    <a:lstStyle/>
                    <a:p>
                      <a:r>
                        <a:rPr lang="en-US" sz="1600" b="1" i="0" u="none" strike="noStrike" kern="1200" baseline="0" dirty="0">
                          <a:solidFill>
                            <a:schemeClr val="tx2"/>
                          </a:solidFill>
                          <a:latin typeface="+mn-lt"/>
                          <a:ea typeface="+mn-ea"/>
                          <a:cs typeface="+mn-cs"/>
                        </a:rPr>
                        <a:t>Diagnosis of AKI should be based on adapted KDIGO criteria</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Either an increase in SCr of &gt;0.3 mg/dl from baseline within 48 hours, or an increase of ≥50% from baseline within 3 months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224492586"/>
                  </a:ext>
                </a:extLst>
              </a:tr>
              <a:tr h="326544">
                <a:tc>
                  <a:txBody>
                    <a:bodyPr/>
                    <a:lstStyle/>
                    <a:p>
                      <a:r>
                        <a:rPr lang="en-US" sz="1600" b="1" i="0" u="none" strike="noStrike" kern="1200" baseline="0" dirty="0">
                          <a:solidFill>
                            <a:schemeClr val="tx2"/>
                          </a:solidFill>
                          <a:latin typeface="+mn-lt"/>
                          <a:ea typeface="+mn-ea"/>
                          <a:cs typeface="+mn-cs"/>
                        </a:rPr>
                        <a:t>Staging of AKI </a:t>
                      </a:r>
                      <a:r>
                        <a:rPr lang="en-US" sz="1600" b="0" i="0" u="none" strike="noStrike" kern="1200" baseline="0" dirty="0">
                          <a:solidFill>
                            <a:schemeClr val="tx1"/>
                          </a:solidFill>
                          <a:latin typeface="+mn-lt"/>
                          <a:ea typeface="+mn-ea"/>
                          <a:cs typeface="+mn-cs"/>
                        </a:rPr>
                        <a:t>should be based on an </a:t>
                      </a:r>
                      <a:r>
                        <a:rPr lang="en-US" sz="1600" b="1" i="0" u="none" strike="noStrike" kern="1200" baseline="0" dirty="0">
                          <a:solidFill>
                            <a:schemeClr val="tx2"/>
                          </a:solidFill>
                          <a:latin typeface="+mn-lt"/>
                          <a:ea typeface="+mn-ea"/>
                          <a:cs typeface="+mn-cs"/>
                        </a:rPr>
                        <a:t>adapted KDIGO </a:t>
                      </a:r>
                      <a:r>
                        <a:rPr lang="en-US" sz="1600" b="0" i="0" u="none" strike="noStrike" kern="1200" baseline="0" dirty="0">
                          <a:solidFill>
                            <a:schemeClr val="tx1"/>
                          </a:solidFill>
                          <a:latin typeface="+mn-lt"/>
                          <a:ea typeface="+mn-ea"/>
                          <a:cs typeface="+mn-cs"/>
                        </a:rPr>
                        <a:t>system</a:t>
                      </a:r>
                      <a:r>
                        <a:rPr lang="en-US" sz="1600" b="0" i="0" u="none" strike="noStrike" kern="1200" baseline="30000" dirty="0">
                          <a:solidFill>
                            <a:schemeClr val="tx1"/>
                          </a:solidFill>
                          <a:latin typeface="+mn-lt"/>
                          <a:ea typeface="+mn-ea"/>
                          <a:cs typeface="+mn-cs"/>
                        </a:rPr>
                        <a:t>†</a:t>
                      </a:r>
                      <a:endParaRPr lang="en-US"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8" y="2118367"/>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F5AB9B8D-4228-4CF5-B838-1F48905CB15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169521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Renal impairment: definitions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*Proteinuria/haeamaturia/ultrasonography abnormalities. </a:t>
            </a:r>
            <a:r>
              <a:rPr lang="en-US" baseline="30000" dirty="0">
                <a:latin typeface="+mj-lt"/>
              </a:rPr>
              <a:t>†</a:t>
            </a:r>
            <a:r>
              <a:rPr lang="en-US" dirty="0">
                <a:latin typeface="+mj-lt"/>
              </a:rPr>
              <a:t>Stage 1A (sCr &lt;1.5mg/dl), Stage 1B (sCr ≥1.5mg/dl)</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Definitions of renal impairment and staging of AKI have been updated  </a:t>
            </a:r>
            <a:endParaRPr lang="en-GB" baseline="300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559703916"/>
              </p:ext>
            </p:extLst>
          </p:nvPr>
        </p:nvGraphicFramePr>
        <p:xfrm>
          <a:off x="423848" y="2096852"/>
          <a:ext cx="11352232" cy="3810000"/>
        </p:xfrm>
        <a:graphic>
          <a:graphicData uri="http://schemas.openxmlformats.org/drawingml/2006/table">
            <a:tbl>
              <a:tblPr firstRow="1" bandRow="1"/>
              <a:tblGrid>
                <a:gridCol w="8874135">
                  <a:extLst>
                    <a:ext uri="{9D8B030D-6E8A-4147-A177-3AD203B41FA5}">
                      <a16:colId xmlns:a16="http://schemas.microsoft.com/office/drawing/2014/main" val="20001"/>
                    </a:ext>
                  </a:extLst>
                </a:gridCol>
                <a:gridCol w="1129317">
                  <a:extLst>
                    <a:ext uri="{9D8B030D-6E8A-4147-A177-3AD203B41FA5}">
                      <a16:colId xmlns:a16="http://schemas.microsoft.com/office/drawing/2014/main" val="20002"/>
                    </a:ext>
                  </a:extLst>
                </a:gridCol>
                <a:gridCol w="1348780">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r>
                        <a:rPr lang="en-US" sz="1600" b="0" i="0" u="none" strike="noStrike" kern="1200" baseline="0" dirty="0">
                          <a:solidFill>
                            <a:schemeClr val="tx1"/>
                          </a:solidFill>
                          <a:latin typeface="+mn-lt"/>
                          <a:ea typeface="+mn-ea"/>
                          <a:cs typeface="+mn-cs"/>
                        </a:rPr>
                        <a:t>In patients </a:t>
                      </a:r>
                      <a:r>
                        <a:rPr lang="en-US" sz="1600" b="1" i="0" u="none" strike="noStrike" kern="1200" baseline="0" dirty="0">
                          <a:solidFill>
                            <a:schemeClr val="tx2"/>
                          </a:solidFill>
                          <a:latin typeface="+mn-lt"/>
                          <a:ea typeface="+mn-ea"/>
                          <a:cs typeface="+mn-cs"/>
                        </a:rPr>
                        <a:t>with liver diseases, even a mild increase in SCr </a:t>
                      </a:r>
                      <a:r>
                        <a:rPr lang="en-US" sz="1600" b="0" i="0" u="none" strike="noStrike" kern="1200" baseline="0" dirty="0">
                          <a:solidFill>
                            <a:schemeClr val="tx1"/>
                          </a:solidFill>
                          <a:latin typeface="+mn-lt"/>
                          <a:ea typeface="+mn-ea"/>
                          <a:cs typeface="+mn-cs"/>
                        </a:rPr>
                        <a:t>should be considered since it may underlie a marked decrease of GFR</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0" i="0" u="none" strike="noStrike" kern="1200" baseline="0" dirty="0">
                          <a:solidFill>
                            <a:schemeClr val="tx1"/>
                          </a:solidFill>
                          <a:latin typeface="+mn-lt"/>
                          <a:ea typeface="+mn-ea"/>
                          <a:cs typeface="+mn-cs"/>
                        </a:rPr>
                        <a:t>First step is to </a:t>
                      </a:r>
                      <a:r>
                        <a:rPr lang="en-US" sz="1600" b="1" i="0" u="none" strike="noStrike" kern="1200" baseline="0" dirty="0">
                          <a:solidFill>
                            <a:schemeClr val="tx2"/>
                          </a:solidFill>
                          <a:latin typeface="+mn-lt"/>
                          <a:ea typeface="+mn-ea"/>
                          <a:cs typeface="+mn-cs"/>
                        </a:rPr>
                        <a:t>establish CKD, AKD, AKI </a:t>
                      </a:r>
                      <a:r>
                        <a:rPr lang="en-US" sz="1600" b="0" i="0" u="none" strike="noStrike" kern="1200" baseline="0" dirty="0">
                          <a:solidFill>
                            <a:schemeClr val="tx1"/>
                          </a:solidFill>
                          <a:latin typeface="+mn-lt"/>
                          <a:ea typeface="+mn-ea"/>
                          <a:cs typeface="+mn-cs"/>
                        </a:rPr>
                        <a:t>or overlap</a:t>
                      </a:r>
                    </a:p>
                  </a:txBody>
                  <a:tcPr>
                    <a:lnL w="381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p>
                      <a:r>
                        <a:rPr lang="en-US" sz="1600" b="1" i="0" u="none" strike="noStrike" kern="1200" baseline="0" dirty="0">
                          <a:solidFill>
                            <a:schemeClr val="tx2"/>
                          </a:solidFill>
                          <a:latin typeface="+mn-lt"/>
                          <a:ea typeface="+mn-ea"/>
                          <a:cs typeface="+mn-cs"/>
                        </a:rPr>
                        <a:t>Diagnosis of CKD </a:t>
                      </a:r>
                      <a:r>
                        <a:rPr lang="en-US" sz="1600" b="0" i="0" u="none" strike="noStrike" kern="1200" baseline="0" dirty="0">
                          <a:solidFill>
                            <a:schemeClr val="tx1"/>
                          </a:solidFill>
                          <a:latin typeface="+mn-lt"/>
                          <a:ea typeface="+mn-ea"/>
                          <a:cs typeface="+mn-cs"/>
                        </a:rPr>
                        <a:t>should be based on a </a:t>
                      </a:r>
                      <a:r>
                        <a:rPr lang="en-US" sz="1600" b="1" i="0" u="none" strike="noStrike" kern="1200" baseline="0" dirty="0">
                          <a:solidFill>
                            <a:schemeClr val="tx2"/>
                          </a:solidFill>
                          <a:latin typeface="+mn-lt"/>
                          <a:ea typeface="+mn-ea"/>
                          <a:cs typeface="+mn-cs"/>
                        </a:rPr>
                        <a:t>GFR &lt;60 ml/min/1.73 m</a:t>
                      </a:r>
                      <a:r>
                        <a:rPr lang="en-US" sz="1600" b="1" i="0" u="none" strike="noStrike" kern="1200" baseline="30000" dirty="0">
                          <a:solidFill>
                            <a:schemeClr val="tx2"/>
                          </a:solidFill>
                          <a:latin typeface="+mn-lt"/>
                          <a:ea typeface="+mn-ea"/>
                          <a:cs typeface="+mn-cs"/>
                        </a:rPr>
                        <a:t>2</a:t>
                      </a:r>
                      <a:r>
                        <a:rPr lang="en-US" sz="1600" b="1" i="0" u="none" strike="noStrike" kern="1200" baseline="0" dirty="0">
                          <a:solidFill>
                            <a:schemeClr val="tx2"/>
                          </a:solidFill>
                          <a:latin typeface="+mn-lt"/>
                          <a:ea typeface="+mn-ea"/>
                          <a:cs typeface="+mn-cs"/>
                        </a:rPr>
                        <a:t> </a:t>
                      </a:r>
                      <a:r>
                        <a:rPr lang="en-US" sz="1600" b="0" i="0" u="none" strike="noStrike" kern="1200" baseline="0" dirty="0">
                          <a:solidFill>
                            <a:schemeClr val="tx1"/>
                          </a:solidFill>
                          <a:latin typeface="+mn-lt"/>
                          <a:ea typeface="+mn-ea"/>
                          <a:cs typeface="+mn-cs"/>
                        </a:rPr>
                        <a:t>estimated by SCr-based formulas, with or without signs of renal parenchymal damage* </a:t>
                      </a:r>
                      <a:r>
                        <a:rPr lang="en-US" sz="1600" b="1" i="0" u="none" strike="noStrike" kern="1200" baseline="0" dirty="0">
                          <a:solidFill>
                            <a:schemeClr val="tx2"/>
                          </a:solidFill>
                          <a:latin typeface="+mn-lt"/>
                          <a:ea typeface="+mn-ea"/>
                          <a:cs typeface="+mn-cs"/>
                        </a:rPr>
                        <a:t>for at least 3 months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p>
                      <a:r>
                        <a:rPr lang="en-US" sz="1600" b="0" i="0" u="none" strike="noStrike" kern="1200" baseline="0" dirty="0">
                          <a:solidFill>
                            <a:schemeClr val="tx1"/>
                          </a:solidFill>
                          <a:latin typeface="+mn-lt"/>
                          <a:ea typeface="+mn-ea"/>
                          <a:cs typeface="+mn-cs"/>
                        </a:rPr>
                        <a:t>The diagnostic process should be completed by </a:t>
                      </a:r>
                      <a:r>
                        <a:rPr lang="en-US" sz="1600" b="1" i="0" u="none" strike="noStrike" kern="1200" baseline="0" dirty="0">
                          <a:solidFill>
                            <a:schemeClr val="tx2"/>
                          </a:solidFill>
                          <a:latin typeface="+mn-lt"/>
                          <a:ea typeface="+mn-ea"/>
                          <a:cs typeface="+mn-cs"/>
                        </a:rPr>
                        <a:t>staging CKD</a:t>
                      </a:r>
                      <a:r>
                        <a:rPr lang="en-US" sz="1600" b="0" i="0" u="none" strike="noStrike" kern="1200" baseline="0" dirty="0">
                          <a:solidFill>
                            <a:schemeClr val="tx1"/>
                          </a:solidFill>
                          <a:latin typeface="+mn-lt"/>
                          <a:ea typeface="+mn-ea"/>
                          <a:cs typeface="+mn-cs"/>
                        </a:rPr>
                        <a:t>, which </a:t>
                      </a:r>
                      <a:r>
                        <a:rPr lang="en-US" sz="1600" b="1" i="0" u="none" strike="noStrike" kern="1200" baseline="0" dirty="0">
                          <a:solidFill>
                            <a:schemeClr val="tx2"/>
                          </a:solidFill>
                          <a:latin typeface="+mn-lt"/>
                          <a:ea typeface="+mn-ea"/>
                          <a:cs typeface="+mn-cs"/>
                        </a:rPr>
                        <a:t>relies on GFR levels</a:t>
                      </a:r>
                      <a:r>
                        <a:rPr lang="en-US" sz="1600" b="0" i="0" u="none" strike="noStrike" kern="1200" baseline="0" dirty="0">
                          <a:solidFill>
                            <a:schemeClr val="tx1"/>
                          </a:solidFill>
                          <a:latin typeface="+mn-lt"/>
                          <a:ea typeface="+mn-ea"/>
                          <a:cs typeface="+mn-cs"/>
                        </a:rPr>
                        <a:t>, and by investigating its cause</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Note that SCr-based formulae overestimate GFR in cirrhosis</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r h="326544">
                <a:tc>
                  <a:txBody>
                    <a:bodyPr/>
                    <a:lstStyle/>
                    <a:p>
                      <a:r>
                        <a:rPr lang="en-US" sz="1600" b="1" i="0" u="none" strike="noStrike" kern="1200" baseline="0" dirty="0">
                          <a:solidFill>
                            <a:schemeClr val="tx2"/>
                          </a:solidFill>
                          <a:latin typeface="+mn-lt"/>
                          <a:ea typeface="+mn-ea"/>
                          <a:cs typeface="+mn-cs"/>
                        </a:rPr>
                        <a:t>Diagnosis of AKI should be based on adapted KDIGO criteria</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Either an increase in SCr of &gt;0.3 mg/dl from baseline within 48 hours, or an increase of </a:t>
                      </a:r>
                      <a:br>
                        <a:rPr lang="en-US" sz="1600" b="0" i="0" u="none" strike="noStrike" kern="1200" baseline="0" dirty="0">
                          <a:solidFill>
                            <a:schemeClr val="tx1"/>
                          </a:solidFill>
                          <a:latin typeface="+mn-lt"/>
                          <a:ea typeface="+mn-ea"/>
                          <a:cs typeface="+mn-cs"/>
                        </a:rPr>
                      </a:br>
                      <a:r>
                        <a:rPr lang="en-US" sz="1600" b="0" i="0" u="none" strike="noStrike" kern="1200" baseline="0" dirty="0">
                          <a:solidFill>
                            <a:schemeClr val="tx1"/>
                          </a:solidFill>
                          <a:latin typeface="+mn-lt"/>
                          <a:ea typeface="+mn-ea"/>
                          <a:cs typeface="+mn-cs"/>
                        </a:rPr>
                        <a:t>≥50% from baseline within 3 months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224492586"/>
                  </a:ext>
                </a:extLst>
              </a:tr>
              <a:tr h="326544">
                <a:tc>
                  <a:txBody>
                    <a:bodyPr/>
                    <a:lstStyle/>
                    <a:p>
                      <a:r>
                        <a:rPr lang="en-US" sz="1600" b="1" i="0" u="none" strike="noStrike" kern="1200" baseline="0" dirty="0">
                          <a:solidFill>
                            <a:schemeClr val="tx2"/>
                          </a:solidFill>
                          <a:latin typeface="+mn-lt"/>
                          <a:ea typeface="+mn-ea"/>
                          <a:cs typeface="+mn-cs"/>
                        </a:rPr>
                        <a:t>Staging of AKI </a:t>
                      </a:r>
                      <a:r>
                        <a:rPr lang="en-US" sz="1600" b="0" i="0" u="none" strike="noStrike" kern="1200" baseline="0" dirty="0">
                          <a:solidFill>
                            <a:schemeClr val="tx1"/>
                          </a:solidFill>
                          <a:latin typeface="+mn-lt"/>
                          <a:ea typeface="+mn-ea"/>
                          <a:cs typeface="+mn-cs"/>
                        </a:rPr>
                        <a:t>should be based on an </a:t>
                      </a:r>
                      <a:r>
                        <a:rPr lang="en-US" sz="1600" b="1" i="0" u="none" strike="noStrike" kern="1200" baseline="0" dirty="0">
                          <a:solidFill>
                            <a:schemeClr val="tx2"/>
                          </a:solidFill>
                          <a:latin typeface="+mn-lt"/>
                          <a:ea typeface="+mn-ea"/>
                          <a:cs typeface="+mn-cs"/>
                        </a:rPr>
                        <a:t>adapted KDIGO </a:t>
                      </a:r>
                      <a:r>
                        <a:rPr lang="en-US" sz="1600" b="0" i="0" u="none" strike="noStrike" kern="1200" baseline="0" dirty="0">
                          <a:solidFill>
                            <a:schemeClr val="tx1"/>
                          </a:solidFill>
                          <a:latin typeface="+mn-lt"/>
                          <a:ea typeface="+mn-ea"/>
                          <a:cs typeface="+mn-cs"/>
                        </a:rPr>
                        <a:t>system</a:t>
                      </a:r>
                      <a:r>
                        <a:rPr lang="en-US" sz="1600" b="0" i="0" u="none" strike="noStrike" kern="1200" baseline="30000" dirty="0">
                          <a:solidFill>
                            <a:schemeClr val="tx1"/>
                          </a:solidFill>
                          <a:latin typeface="+mn-lt"/>
                          <a:ea typeface="+mn-ea"/>
                          <a:cs typeface="+mn-cs"/>
                        </a:rPr>
                        <a:t>†</a:t>
                      </a:r>
                      <a:endParaRPr lang="en-US"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pic>
        <p:nvPicPr>
          <p:cNvPr id="15" name="Picture 14">
            <a:hlinkClick r:id="rId3" action="ppaction://hlinksldjump"/>
            <a:extLst>
              <a:ext uri="{FF2B5EF4-FFF2-40B4-BE49-F238E27FC236}">
                <a16:creationId xmlns:a16="http://schemas.microsoft.com/office/drawing/2014/main" id="{52A2CC24-24C1-4613-A5B6-6895B8E18FC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grpSp>
        <p:nvGrpSpPr>
          <p:cNvPr id="17" name="Group 16">
            <a:extLst>
              <a:ext uri="{FF2B5EF4-FFF2-40B4-BE49-F238E27FC236}">
                <a16:creationId xmlns:a16="http://schemas.microsoft.com/office/drawing/2014/main" id="{A4A8B1AF-55F8-4E19-BFCD-D0D1A9E573A8}"/>
              </a:ext>
            </a:extLst>
          </p:cNvPr>
          <p:cNvGrpSpPr/>
          <p:nvPr/>
        </p:nvGrpSpPr>
        <p:grpSpPr>
          <a:xfrm>
            <a:off x="8072828" y="2118367"/>
            <a:ext cx="3693418" cy="276999"/>
            <a:chOff x="4262958" y="3212976"/>
            <a:chExt cx="3693418" cy="276999"/>
          </a:xfrm>
        </p:grpSpPr>
        <p:sp>
          <p:nvSpPr>
            <p:cNvPr id="18" name="Rectangle 17">
              <a:extLst>
                <a:ext uri="{FF2B5EF4-FFF2-40B4-BE49-F238E27FC236}">
                  <a16:creationId xmlns:a16="http://schemas.microsoft.com/office/drawing/2014/main" id="{4966764A-32C4-4BE0-8CA3-3A96E71CA86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9" name="Rectangle 18">
              <a:extLst>
                <a:ext uri="{FF2B5EF4-FFF2-40B4-BE49-F238E27FC236}">
                  <a16:creationId xmlns:a16="http://schemas.microsoft.com/office/drawing/2014/main" id="{6665768C-4D68-43F8-AA5B-D8D9F654EB6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20" name="TextBox 19">
              <a:extLst>
                <a:ext uri="{FF2B5EF4-FFF2-40B4-BE49-F238E27FC236}">
                  <a16:creationId xmlns:a16="http://schemas.microsoft.com/office/drawing/2014/main" id="{C193C226-325B-498B-B4C6-76488EC778F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21" name="TextBox 20">
              <a:extLst>
                <a:ext uri="{FF2B5EF4-FFF2-40B4-BE49-F238E27FC236}">
                  <a16:creationId xmlns:a16="http://schemas.microsoft.com/office/drawing/2014/main" id="{7E86C77B-FB5B-42E7-ADC2-70247E43D31B}"/>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spTree>
    <p:extLst>
      <p:ext uri="{BB962C8B-B14F-4D97-AF65-F5344CB8AC3E}">
        <p14:creationId xmlns:p14="http://schemas.microsoft.com/office/powerpoint/2010/main" val="2492048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B5F5-7EED-4089-949F-8EC842E61BC9}"/>
              </a:ext>
            </a:extLst>
          </p:cNvPr>
          <p:cNvSpPr>
            <a:spLocks noGrp="1"/>
          </p:cNvSpPr>
          <p:nvPr>
            <p:ph type="title"/>
          </p:nvPr>
        </p:nvSpPr>
        <p:spPr/>
        <p:txBody>
          <a:bodyPr/>
          <a:lstStyle/>
          <a:p>
            <a:r>
              <a:rPr lang="en-GB" dirty="0"/>
              <a:t>Renal impairment: definitions of kidney disease</a:t>
            </a:r>
          </a:p>
        </p:txBody>
      </p:sp>
      <p:sp>
        <p:nvSpPr>
          <p:cNvPr id="3" name="Text Placeholder 2">
            <a:extLst>
              <a:ext uri="{FF2B5EF4-FFF2-40B4-BE49-F238E27FC236}">
                <a16:creationId xmlns:a16="http://schemas.microsoft.com/office/drawing/2014/main" id="{7DBB600E-B7F6-477D-93A9-69D795E5A55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AE910190-F3AD-41C4-9A9A-55F00F285D5E}"/>
              </a:ext>
            </a:extLst>
          </p:cNvPr>
          <p:cNvSpPr>
            <a:spLocks noGrp="1"/>
          </p:cNvSpPr>
          <p:nvPr>
            <p:ph sz="half" idx="1"/>
          </p:nvPr>
        </p:nvSpPr>
        <p:spPr/>
        <p:txBody>
          <a:bodyPr/>
          <a:lstStyle/>
          <a:p>
            <a:r>
              <a:rPr lang="en-GB" dirty="0">
                <a:latin typeface="+mj-lt"/>
              </a:rPr>
              <a:t>KDIGO group definitions</a:t>
            </a:r>
          </a:p>
        </p:txBody>
      </p:sp>
      <p:graphicFrame>
        <p:nvGraphicFramePr>
          <p:cNvPr id="8" name="Content Placeholder 4">
            <a:extLst>
              <a:ext uri="{FF2B5EF4-FFF2-40B4-BE49-F238E27FC236}">
                <a16:creationId xmlns:a16="http://schemas.microsoft.com/office/drawing/2014/main" id="{2431FCAB-648D-4F98-89D0-CDF203F31C6D}"/>
              </a:ext>
            </a:extLst>
          </p:cNvPr>
          <p:cNvGraphicFramePr>
            <a:graphicFrameLocks/>
          </p:cNvGraphicFramePr>
          <p:nvPr>
            <p:extLst>
              <p:ext uri="{D42A27DB-BD31-4B8C-83A1-F6EECF244321}">
                <p14:modId xmlns:p14="http://schemas.microsoft.com/office/powerpoint/2010/main" val="2140331197"/>
              </p:ext>
            </p:extLst>
          </p:nvPr>
        </p:nvGraphicFramePr>
        <p:xfrm>
          <a:off x="423848" y="2072640"/>
          <a:ext cx="11342401" cy="2804160"/>
        </p:xfrm>
        <a:graphic>
          <a:graphicData uri="http://schemas.openxmlformats.org/drawingml/2006/table">
            <a:tbl>
              <a:tblPr firstRow="1" bandRow="1">
                <a:tableStyleId>{69012ECD-51FC-41F1-AA8D-1B2483CD663E}</a:tableStyleId>
              </a:tblPr>
              <a:tblGrid>
                <a:gridCol w="1726930">
                  <a:extLst>
                    <a:ext uri="{9D8B030D-6E8A-4147-A177-3AD203B41FA5}">
                      <a16:colId xmlns:a16="http://schemas.microsoft.com/office/drawing/2014/main" val="3567566146"/>
                    </a:ext>
                  </a:extLst>
                </a:gridCol>
                <a:gridCol w="6344073">
                  <a:extLst>
                    <a:ext uri="{9D8B030D-6E8A-4147-A177-3AD203B41FA5}">
                      <a16:colId xmlns:a16="http://schemas.microsoft.com/office/drawing/2014/main" val="341730578"/>
                    </a:ext>
                  </a:extLst>
                </a:gridCol>
                <a:gridCol w="3271398">
                  <a:extLst>
                    <a:ext uri="{9D8B030D-6E8A-4147-A177-3AD203B41FA5}">
                      <a16:colId xmlns:a16="http://schemas.microsoft.com/office/drawing/2014/main" val="4280391806"/>
                    </a:ext>
                  </a:extLst>
                </a:gridCol>
              </a:tblGrid>
              <a:tr h="251557">
                <a:tc>
                  <a:txBody>
                    <a:bodyPr/>
                    <a:lstStyle/>
                    <a:p>
                      <a:r>
                        <a:rPr lang="en-GB" sz="16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600" dirty="0"/>
                        <a:t>Functional criteria</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US" sz="1600" dirty="0"/>
                        <a:t>Structural criteria</a:t>
                      </a:r>
                      <a:endParaRPr lang="en-GB" sz="16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32679">
                <a:tc>
                  <a:txBody>
                    <a:bodyPr/>
                    <a:lstStyle/>
                    <a:p>
                      <a:r>
                        <a:rPr lang="en-GB" sz="1600" b="1" dirty="0"/>
                        <a:t>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Increase in sCr ≥50% within 7 days,</a:t>
                      </a:r>
                    </a:p>
                    <a:p>
                      <a:r>
                        <a:rPr lang="en-US" sz="1600" b="1" dirty="0"/>
                        <a:t>OR</a:t>
                      </a:r>
                    </a:p>
                    <a:p>
                      <a:r>
                        <a:rPr lang="en-US" sz="1600" dirty="0"/>
                        <a:t>increase in sCr ≥0.3 mg/dl within 2 days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dirty="0"/>
                        <a:t>No criteria</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141270">
                <a:tc>
                  <a:txBody>
                    <a:bodyPr/>
                    <a:lstStyle/>
                    <a:p>
                      <a:r>
                        <a:rPr lang="en-GB" sz="1600" b="1" dirty="0"/>
                        <a:t>AKD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GFR &lt;60 ml/min per 1.73m</a:t>
                      </a:r>
                      <a:r>
                        <a:rPr lang="en-US" sz="1600" baseline="30000" dirty="0"/>
                        <a:t>2</a:t>
                      </a:r>
                      <a:r>
                        <a:rPr lang="en-US" sz="1600" dirty="0"/>
                        <a:t> for &lt;3 months,</a:t>
                      </a:r>
                    </a:p>
                    <a:p>
                      <a:r>
                        <a:rPr lang="en-US" sz="1600" b="1" dirty="0"/>
                        <a:t>OR</a:t>
                      </a:r>
                    </a:p>
                    <a:p>
                      <a:r>
                        <a:rPr lang="en-US" sz="1600" dirty="0"/>
                        <a:t>decrease in GFR ≥35% for &lt;3 months,</a:t>
                      </a:r>
                    </a:p>
                    <a:p>
                      <a:r>
                        <a:rPr lang="en-US" sz="1600" b="1" dirty="0"/>
                        <a:t>OR</a:t>
                      </a:r>
                    </a:p>
                    <a:p>
                      <a:r>
                        <a:rPr lang="en-US" sz="1600" dirty="0"/>
                        <a:t>increase in sCr ≥50 % for &lt;3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Kidney damage for &lt;3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141270">
                <a:tc>
                  <a:txBody>
                    <a:bodyPr/>
                    <a:lstStyle/>
                    <a:p>
                      <a:r>
                        <a:rPr lang="en-GB" sz="1600" b="1" dirty="0"/>
                        <a:t>CKD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GFR &lt;60 ml/min per 1.73 m</a:t>
                      </a:r>
                      <a:r>
                        <a:rPr lang="en-US" sz="1600" baseline="30000" dirty="0"/>
                        <a:t>2</a:t>
                      </a:r>
                      <a:r>
                        <a:rPr lang="en-US" sz="1600" dirty="0"/>
                        <a:t> for ≥3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Kidney damage for ≥3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bl>
          </a:graphicData>
        </a:graphic>
      </p:graphicFrame>
      <p:pic>
        <p:nvPicPr>
          <p:cNvPr id="9" name="Picture 8">
            <a:hlinkClick r:id="rId3" action="ppaction://hlinksldjump"/>
            <a:extLst>
              <a:ext uri="{FF2B5EF4-FFF2-40B4-BE49-F238E27FC236}">
                <a16:creationId xmlns:a16="http://schemas.microsoft.com/office/drawing/2014/main" id="{8C13A696-E846-4E2F-AAC6-AC6C87BB24B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298687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B5F5-7EED-4089-949F-8EC842E61BC9}"/>
              </a:ext>
            </a:extLst>
          </p:cNvPr>
          <p:cNvSpPr>
            <a:spLocks noGrp="1"/>
          </p:cNvSpPr>
          <p:nvPr>
            <p:ph type="title"/>
          </p:nvPr>
        </p:nvSpPr>
        <p:spPr/>
        <p:txBody>
          <a:bodyPr/>
          <a:lstStyle/>
          <a:p>
            <a:r>
              <a:rPr lang="en-GB" dirty="0"/>
              <a:t>Renal impairment: definitions of kidney disease</a:t>
            </a:r>
          </a:p>
        </p:txBody>
      </p:sp>
      <p:sp>
        <p:nvSpPr>
          <p:cNvPr id="3" name="Text Placeholder 2">
            <a:extLst>
              <a:ext uri="{FF2B5EF4-FFF2-40B4-BE49-F238E27FC236}">
                <a16:creationId xmlns:a16="http://schemas.microsoft.com/office/drawing/2014/main" id="{7DBB600E-B7F6-477D-93A9-69D795E5A553}"/>
              </a:ext>
            </a:extLst>
          </p:cNvPr>
          <p:cNvSpPr>
            <a:spLocks noGrp="1"/>
          </p:cNvSpPr>
          <p:nvPr>
            <p:ph type="body" sz="quarter" idx="10"/>
          </p:nvPr>
        </p:nvSpPr>
        <p:spPr/>
        <p:txBody>
          <a:bodyPr/>
          <a:lstStyle/>
          <a:p>
            <a:r>
              <a:rPr lang="en-US"/>
              <a:t>*International Club of Ascites-recommended adaptation of KDIGO group criteria</a:t>
            </a:r>
          </a:p>
          <a:p>
            <a:r>
              <a:rPr lang="en-US"/>
              <a:t>EASL </a:t>
            </a:r>
            <a:r>
              <a:rPr lang="en-US" dirty="0"/>
              <a:t>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AE910190-F3AD-41C4-9A9A-55F00F285D5E}"/>
              </a:ext>
            </a:extLst>
          </p:cNvPr>
          <p:cNvSpPr>
            <a:spLocks noGrp="1"/>
          </p:cNvSpPr>
          <p:nvPr>
            <p:ph sz="half" idx="1"/>
          </p:nvPr>
        </p:nvSpPr>
        <p:spPr/>
        <p:txBody>
          <a:bodyPr/>
          <a:lstStyle/>
          <a:p>
            <a:r>
              <a:rPr lang="en-GB" dirty="0">
                <a:latin typeface="+mj-lt"/>
              </a:rPr>
              <a:t>KDIGO group definitions</a:t>
            </a:r>
          </a:p>
        </p:txBody>
      </p:sp>
      <p:graphicFrame>
        <p:nvGraphicFramePr>
          <p:cNvPr id="8" name="Content Placeholder 4">
            <a:extLst>
              <a:ext uri="{FF2B5EF4-FFF2-40B4-BE49-F238E27FC236}">
                <a16:creationId xmlns:a16="http://schemas.microsoft.com/office/drawing/2014/main" id="{2431FCAB-648D-4F98-89D0-CDF203F31C6D}"/>
              </a:ext>
            </a:extLst>
          </p:cNvPr>
          <p:cNvGraphicFramePr>
            <a:graphicFrameLocks/>
          </p:cNvGraphicFramePr>
          <p:nvPr>
            <p:extLst>
              <p:ext uri="{D42A27DB-BD31-4B8C-83A1-F6EECF244321}">
                <p14:modId xmlns:p14="http://schemas.microsoft.com/office/powerpoint/2010/main" val="4011269483"/>
              </p:ext>
            </p:extLst>
          </p:nvPr>
        </p:nvGraphicFramePr>
        <p:xfrm>
          <a:off x="423848" y="2072640"/>
          <a:ext cx="11352232" cy="2804160"/>
        </p:xfrm>
        <a:graphic>
          <a:graphicData uri="http://schemas.openxmlformats.org/drawingml/2006/table">
            <a:tbl>
              <a:tblPr firstRow="1" bandRow="1">
                <a:tableStyleId>{69012ECD-51FC-41F1-AA8D-1B2483CD663E}</a:tableStyleId>
              </a:tblPr>
              <a:tblGrid>
                <a:gridCol w="1728427">
                  <a:extLst>
                    <a:ext uri="{9D8B030D-6E8A-4147-A177-3AD203B41FA5}">
                      <a16:colId xmlns:a16="http://schemas.microsoft.com/office/drawing/2014/main" val="3567566146"/>
                    </a:ext>
                  </a:extLst>
                </a:gridCol>
                <a:gridCol w="6349572">
                  <a:extLst>
                    <a:ext uri="{9D8B030D-6E8A-4147-A177-3AD203B41FA5}">
                      <a16:colId xmlns:a16="http://schemas.microsoft.com/office/drawing/2014/main" val="341730578"/>
                    </a:ext>
                  </a:extLst>
                </a:gridCol>
                <a:gridCol w="3274233">
                  <a:extLst>
                    <a:ext uri="{9D8B030D-6E8A-4147-A177-3AD203B41FA5}">
                      <a16:colId xmlns:a16="http://schemas.microsoft.com/office/drawing/2014/main" val="4280391806"/>
                    </a:ext>
                  </a:extLst>
                </a:gridCol>
              </a:tblGrid>
              <a:tr h="251557">
                <a:tc>
                  <a:txBody>
                    <a:bodyPr/>
                    <a:lstStyle/>
                    <a:p>
                      <a:r>
                        <a:rPr lang="en-GB" sz="16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600" dirty="0"/>
                        <a:t>Functional criteria</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US" sz="1600" dirty="0"/>
                        <a:t>Structural criteria</a:t>
                      </a:r>
                      <a:endParaRPr lang="en-GB" sz="16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32679">
                <a:tc>
                  <a:txBody>
                    <a:bodyPr/>
                    <a:lstStyle/>
                    <a:p>
                      <a:r>
                        <a:rPr lang="en-GB" sz="1600" b="1" dirty="0"/>
                        <a:t>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Increase in sCr ≥50% within 7 days,</a:t>
                      </a:r>
                    </a:p>
                    <a:p>
                      <a:r>
                        <a:rPr lang="en-US" sz="1600" b="1" dirty="0"/>
                        <a:t>OR</a:t>
                      </a:r>
                    </a:p>
                    <a:p>
                      <a:r>
                        <a:rPr lang="en-US" sz="1600" dirty="0"/>
                        <a:t>increase in sCr ≥0.3 mg/dl within 2 days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dirty="0"/>
                        <a:t>No criteria</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141270">
                <a:tc>
                  <a:txBody>
                    <a:bodyPr/>
                    <a:lstStyle/>
                    <a:p>
                      <a:r>
                        <a:rPr lang="en-GB" sz="1600" b="1" dirty="0"/>
                        <a:t>AKD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GFR &lt;60 ml/min per 1.73m</a:t>
                      </a:r>
                      <a:r>
                        <a:rPr lang="en-US" sz="1600" baseline="30000" dirty="0"/>
                        <a:t>2</a:t>
                      </a:r>
                      <a:r>
                        <a:rPr lang="en-US" sz="1600" dirty="0"/>
                        <a:t> for &lt;3 months,</a:t>
                      </a:r>
                    </a:p>
                    <a:p>
                      <a:r>
                        <a:rPr lang="en-US" sz="1600" b="1" dirty="0"/>
                        <a:t>OR</a:t>
                      </a:r>
                    </a:p>
                    <a:p>
                      <a:r>
                        <a:rPr lang="en-US" sz="1600" dirty="0"/>
                        <a:t>decrease in GFR ≥35% for &lt;3 months,</a:t>
                      </a:r>
                    </a:p>
                    <a:p>
                      <a:r>
                        <a:rPr lang="en-US" sz="1600" b="1" dirty="0"/>
                        <a:t>OR</a:t>
                      </a:r>
                    </a:p>
                    <a:p>
                      <a:r>
                        <a:rPr lang="en-US" sz="1600" dirty="0"/>
                        <a:t>increase in sCr ≥50 % for &lt;3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Kidney damage for &lt;3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141270">
                <a:tc>
                  <a:txBody>
                    <a:bodyPr/>
                    <a:lstStyle/>
                    <a:p>
                      <a:r>
                        <a:rPr lang="en-GB" sz="1600" b="1" dirty="0"/>
                        <a:t>CKD</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GFR &lt;60 ml/min per 1.73 m</a:t>
                      </a:r>
                      <a:r>
                        <a:rPr lang="en-US" sz="1600" baseline="30000" dirty="0"/>
                        <a:t>2</a:t>
                      </a:r>
                      <a:r>
                        <a:rPr lang="en-US" sz="1600" dirty="0"/>
                        <a:t> for ≥3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Kidney damage for ≥3 months</a:t>
                      </a:r>
                      <a:endParaRPr lang="en-GB" sz="16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bl>
          </a:graphicData>
        </a:graphic>
      </p:graphicFrame>
      <p:sp>
        <p:nvSpPr>
          <p:cNvPr id="9" name="Rectangle 8">
            <a:extLst>
              <a:ext uri="{FF2B5EF4-FFF2-40B4-BE49-F238E27FC236}">
                <a16:creationId xmlns:a16="http://schemas.microsoft.com/office/drawing/2014/main" id="{5F8F8D07-AE65-46EC-A4B3-30D885DE2993}"/>
              </a:ext>
            </a:extLst>
          </p:cNvPr>
          <p:cNvSpPr/>
          <p:nvPr/>
        </p:nvSpPr>
        <p:spPr>
          <a:xfrm>
            <a:off x="2153265" y="2403099"/>
            <a:ext cx="6331974" cy="831713"/>
          </a:xfrm>
          <a:prstGeom prst="rect">
            <a:avLst/>
          </a:prstGeom>
          <a:solidFill>
            <a:srgbClr val="7DCBE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solidFill>
                  <a:schemeClr val="tx1"/>
                </a:solidFill>
                <a:latin typeface="+mj-lt"/>
              </a:rPr>
              <a:t>Increase in sCr ≥50% within 3 months*</a:t>
            </a:r>
          </a:p>
        </p:txBody>
      </p:sp>
      <p:pic>
        <p:nvPicPr>
          <p:cNvPr id="10" name="Picture 9">
            <a:hlinkClick r:id="rId3" action="ppaction://hlinksldjump"/>
            <a:extLst>
              <a:ext uri="{FF2B5EF4-FFF2-40B4-BE49-F238E27FC236}">
                <a16:creationId xmlns:a16="http://schemas.microsoft.com/office/drawing/2014/main" id="{6619EAEA-B378-4879-BD71-63321677992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5618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latin typeface="+mj-lt"/>
              </a:rPr>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lstStyle/>
          <a:p>
            <a:r>
              <a:rPr lang="en-US" dirty="0"/>
              <a:t>AKI in patients with cirrhosis: ICA definitions</a:t>
            </a:r>
            <a:endParaRPr lang="en-GB" dirty="0"/>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p:txBody>
          <a:bodyPr/>
          <a:lstStyle/>
          <a:p>
            <a:endParaRPr lang="en-US" dirty="0"/>
          </a:p>
          <a:p>
            <a:r>
              <a:rPr lang="en-GB" dirty="0"/>
              <a:t>Angeli P, et al. J. Hepatol 2015;62:968</a:t>
            </a:r>
            <a:r>
              <a:rPr lang="en-GB" dirty="0">
                <a:sym typeface="Symbol" panose="05050102010706020507" pitchFamily="18" charset="2"/>
              </a:rPr>
              <a:t></a:t>
            </a:r>
            <a:r>
              <a:rPr lang="en-GB" dirty="0"/>
              <a:t>74; </a:t>
            </a:r>
            <a:br>
              <a:rPr lang="en-GB" dirty="0"/>
            </a:br>
            <a:r>
              <a:rPr lang="en-US" dirty="0"/>
              <a:t>EASL CPG decompensated cirrhosis. J Hepatol 2018;doi: 10.1016/j.jhep</a:t>
            </a:r>
            <a:r>
              <a:rPr lang="en-US"/>
              <a:t>.2018.03.024</a:t>
            </a:r>
            <a:endParaRPr lang="en-US" dirty="0"/>
          </a:p>
        </p:txBody>
      </p:sp>
      <p:graphicFrame>
        <p:nvGraphicFramePr>
          <p:cNvPr id="10" name="Content Placeholder 4">
            <a:extLst>
              <a:ext uri="{FF2B5EF4-FFF2-40B4-BE49-F238E27FC236}">
                <a16:creationId xmlns:a16="http://schemas.microsoft.com/office/drawing/2014/main" id="{D91B18F4-FBC3-4718-903D-B772D0C87974}"/>
              </a:ext>
            </a:extLst>
          </p:cNvPr>
          <p:cNvGraphicFramePr>
            <a:graphicFrameLocks noGrp="1"/>
          </p:cNvGraphicFramePr>
          <p:nvPr>
            <p:ph sz="half" idx="1"/>
            <p:extLst>
              <p:ext uri="{D42A27DB-BD31-4B8C-83A1-F6EECF244321}">
                <p14:modId xmlns:p14="http://schemas.microsoft.com/office/powerpoint/2010/main" val="3969718667"/>
              </p:ext>
            </p:extLst>
          </p:nvPr>
        </p:nvGraphicFramePr>
        <p:xfrm>
          <a:off x="425450" y="1341438"/>
          <a:ext cx="11350630" cy="4450080"/>
        </p:xfrm>
        <a:graphic>
          <a:graphicData uri="http://schemas.openxmlformats.org/drawingml/2006/table">
            <a:tbl>
              <a:tblPr firstRow="1" bandRow="1">
                <a:tableStyleId>{69012ECD-51FC-41F1-AA8D-1B2483CD663E}</a:tableStyleId>
              </a:tblPr>
              <a:tblGrid>
                <a:gridCol w="1606552">
                  <a:extLst>
                    <a:ext uri="{9D8B030D-6E8A-4147-A177-3AD203B41FA5}">
                      <a16:colId xmlns:a16="http://schemas.microsoft.com/office/drawing/2014/main" val="1802909020"/>
                    </a:ext>
                  </a:extLst>
                </a:gridCol>
                <a:gridCol w="1899925">
                  <a:extLst>
                    <a:ext uri="{9D8B030D-6E8A-4147-A177-3AD203B41FA5}">
                      <a16:colId xmlns:a16="http://schemas.microsoft.com/office/drawing/2014/main" val="3567566146"/>
                    </a:ext>
                  </a:extLst>
                </a:gridCol>
                <a:gridCol w="3432434">
                  <a:extLst>
                    <a:ext uri="{9D8B030D-6E8A-4147-A177-3AD203B41FA5}">
                      <a16:colId xmlns:a16="http://schemas.microsoft.com/office/drawing/2014/main" val="3674384576"/>
                    </a:ext>
                  </a:extLst>
                </a:gridCol>
                <a:gridCol w="1036961">
                  <a:extLst>
                    <a:ext uri="{9D8B030D-6E8A-4147-A177-3AD203B41FA5}">
                      <a16:colId xmlns:a16="http://schemas.microsoft.com/office/drawing/2014/main" val="560386137"/>
                    </a:ext>
                  </a:extLst>
                </a:gridCol>
                <a:gridCol w="3374758">
                  <a:extLst>
                    <a:ext uri="{9D8B030D-6E8A-4147-A177-3AD203B41FA5}">
                      <a16:colId xmlns:a16="http://schemas.microsoft.com/office/drawing/2014/main" val="1508257184"/>
                    </a:ext>
                  </a:extLst>
                </a:gridCol>
              </a:tblGrid>
              <a:tr h="251557">
                <a:tc>
                  <a:txBody>
                    <a:bodyPr/>
                    <a:lstStyle/>
                    <a:p>
                      <a:r>
                        <a:rPr lang="en-GB" sz="1600" dirty="0"/>
                        <a:t>Subject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4">
                  <a:txBody>
                    <a:bodyPr/>
                    <a:lstStyle/>
                    <a:p>
                      <a:r>
                        <a:rPr lang="en-GB" sz="16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699990899"/>
                  </a:ext>
                </a:extLst>
              </a:tr>
              <a:tr h="232679">
                <a:tc>
                  <a:txBody>
                    <a:bodyPr/>
                    <a:lstStyle/>
                    <a:p>
                      <a:r>
                        <a:rPr lang="en-GB" sz="1600" b="1" dirty="0"/>
                        <a:t>Baseline sCr</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600" kern="1200" dirty="0">
                          <a:solidFill>
                            <a:schemeClr val="tx1"/>
                          </a:solidFill>
                          <a:latin typeface="+mn-lt"/>
                          <a:ea typeface="+mn-ea"/>
                          <a:cs typeface="+mn-cs"/>
                        </a:rPr>
                        <a:t>sCr obtained within 3 months prior to admission</a:t>
                      </a:r>
                    </a:p>
                    <a:p>
                      <a:pPr marL="628650" lvl="1" indent="-171450">
                        <a:buFont typeface="Arial" panose="020B0604020202020204" pitchFamily="34" charset="0"/>
                        <a:buChar char="•"/>
                      </a:pPr>
                      <a:r>
                        <a:rPr lang="en-US" sz="1600" kern="1200" dirty="0">
                          <a:solidFill>
                            <a:schemeClr val="tx1"/>
                          </a:solidFill>
                          <a:latin typeface="+mn-lt"/>
                          <a:ea typeface="+mn-ea"/>
                          <a:cs typeface="+mn-cs"/>
                        </a:rPr>
                        <a:t>If &gt;1 value within the previous 3 months, the value closest to the admission</a:t>
                      </a:r>
                    </a:p>
                    <a:p>
                      <a:pPr marL="171450" indent="-171450">
                        <a:buFont typeface="Arial" panose="020B0604020202020204" pitchFamily="34" charset="0"/>
                        <a:buChar char="•"/>
                      </a:pPr>
                      <a:r>
                        <a:rPr lang="en-US" sz="1600" kern="1200" dirty="0">
                          <a:solidFill>
                            <a:schemeClr val="tx1"/>
                          </a:solidFill>
                          <a:latin typeface="+mn-lt"/>
                          <a:ea typeface="+mn-ea"/>
                          <a:cs typeface="+mn-cs"/>
                        </a:rPr>
                        <a:t>If no previous sCr, the sCr on admission should be used</a:t>
                      </a:r>
                      <a:endParaRPr lang="en-GB" sz="1600" kern="1200" dirty="0">
                        <a:solidFill>
                          <a:schemeClr val="tx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119289166"/>
                  </a:ext>
                </a:extLst>
              </a:tr>
              <a:tr h="141270">
                <a:tc>
                  <a:txBody>
                    <a:bodyPr/>
                    <a:lstStyle/>
                    <a:p>
                      <a:r>
                        <a:rPr lang="en-GB" sz="1600" b="1" dirty="0"/>
                        <a:t>Definition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600" dirty="0"/>
                        <a:t>Increase in sCr ≥0.3 mg/dl (≥26.5 µmol/L) within 48 hours or</a:t>
                      </a:r>
                      <a:endParaRPr lang="en-US" sz="1600" b="1" i="1" dirty="0"/>
                    </a:p>
                    <a:p>
                      <a:pPr marL="171450" indent="-171450">
                        <a:buFont typeface="Arial" panose="020B0604020202020204" pitchFamily="34" charset="0"/>
                        <a:buChar char="•"/>
                      </a:pPr>
                      <a:r>
                        <a:rPr lang="en-US" sz="1600" dirty="0"/>
                        <a:t>Increase sCr ≥50% within the prior 7 days</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213414523"/>
                  </a:ext>
                </a:extLst>
              </a:tr>
              <a:tr h="141270">
                <a:tc>
                  <a:txBody>
                    <a:bodyPr/>
                    <a:lstStyle/>
                    <a:p>
                      <a:r>
                        <a:rPr lang="en-GB" sz="1600" b="1" dirty="0"/>
                        <a:t>Staging </a:t>
                      </a:r>
                    </a:p>
                    <a:p>
                      <a:r>
                        <a:rPr lang="en-GB" sz="1600" b="1" dirty="0"/>
                        <a:t>of AKI</a:t>
                      </a:r>
                      <a:endParaRPr lang="en-GB" sz="1600" b="1" baseline="300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600" b="1" dirty="0"/>
                        <a:t>Stage 1</a:t>
                      </a:r>
                      <a:r>
                        <a:rPr lang="en-US" sz="1600" b="0" dirty="0"/>
                        <a:t>: increase in sCr ≥0.3 mg/dl (≥26.5 µmol/L) or an increase in sCr ≥1.5-fold to 2-fold </a:t>
                      </a:r>
                      <a:br>
                        <a:rPr lang="en-US" sz="1600" b="0" dirty="0"/>
                      </a:br>
                      <a:r>
                        <a:rPr lang="en-US" sz="1600" b="0" dirty="0"/>
                        <a:t>from baseline</a:t>
                      </a:r>
                    </a:p>
                    <a:p>
                      <a:pPr marL="171450" indent="-171450">
                        <a:buFont typeface="Arial" panose="020B0604020202020204" pitchFamily="34" charset="0"/>
                        <a:buChar char="•"/>
                      </a:pPr>
                      <a:r>
                        <a:rPr lang="en-US" sz="1600" b="1" dirty="0"/>
                        <a:t>Stage 2</a:t>
                      </a:r>
                      <a:r>
                        <a:rPr lang="en-US" sz="1600" b="0" dirty="0"/>
                        <a:t>: increase in sCr &gt;2-fold to 3-fold from baseline</a:t>
                      </a:r>
                    </a:p>
                    <a:p>
                      <a:pPr marL="171450" indent="-171450">
                        <a:buFont typeface="Arial" panose="020B0604020202020204" pitchFamily="34" charset="0"/>
                        <a:buChar char="•"/>
                      </a:pPr>
                      <a:r>
                        <a:rPr lang="en-US" sz="1600" b="1" dirty="0"/>
                        <a:t>Stage 3</a:t>
                      </a:r>
                      <a:r>
                        <a:rPr lang="en-US" sz="1600" dirty="0"/>
                        <a:t>: increase of sCr &gt;3-fold from baseline or sCr ≥4.0 mg/dl (353.6 µmol/L) with acute increase </a:t>
                      </a:r>
                      <a:br>
                        <a:rPr lang="en-US" sz="1600" dirty="0"/>
                      </a:br>
                      <a:r>
                        <a:rPr lang="en-US" sz="1600" dirty="0"/>
                        <a:t>≥0.3 mg/dl (≥26.5 µmol/L) or initiation of renal replacement therapy</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r h="141270">
                <a:tc>
                  <a:txBody>
                    <a:bodyPr/>
                    <a:lstStyle/>
                    <a:p>
                      <a:r>
                        <a:rPr lang="en-GB" sz="1600" b="1" dirty="0"/>
                        <a:t>Progression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pPr algn="l"/>
                      <a:r>
                        <a:rPr lang="en-GB" sz="1600" b="1" dirty="0"/>
                        <a:t>Progression</a:t>
                      </a:r>
                    </a:p>
                    <a:p>
                      <a:pPr algn="l"/>
                      <a:r>
                        <a:rPr lang="en-US" sz="1600" b="0" dirty="0"/>
                        <a:t>Progression of AKI to a higher stage and/or need for RRT</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gridSpan="2">
                  <a:txBody>
                    <a:bodyPr/>
                    <a:lstStyle/>
                    <a:p>
                      <a:pPr algn="l"/>
                      <a:r>
                        <a:rPr kumimoji="0" lang="en-GB" sz="1600" b="1" i="0" u="none" strike="noStrike" kern="1200" cap="none" spc="0" normalizeH="0" baseline="0" noProof="0" dirty="0">
                          <a:ln>
                            <a:noFill/>
                          </a:ln>
                          <a:solidFill>
                            <a:prstClr val="black"/>
                          </a:solidFill>
                          <a:effectLst/>
                          <a:uLnTx/>
                          <a:uFillTx/>
                          <a:latin typeface="+mn-lt"/>
                          <a:ea typeface="+mn-ea"/>
                          <a:cs typeface="+mn-cs"/>
                        </a:rPr>
                        <a:t>Regression</a:t>
                      </a:r>
                    </a:p>
                    <a:p>
                      <a:pPr algn="l"/>
                      <a:r>
                        <a:rPr lang="en-US" sz="1600" b="0" dirty="0"/>
                        <a:t>Regression of AKI to a lower stage</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133205994"/>
                  </a:ext>
                </a:extLst>
              </a:tr>
              <a:tr h="141270">
                <a:tc>
                  <a:txBody>
                    <a:bodyPr/>
                    <a:lstStyle/>
                    <a:p>
                      <a:r>
                        <a:rPr lang="en-GB" sz="1600" b="1" dirty="0"/>
                        <a:t>Response to treatment</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1" dirty="0"/>
                        <a:t>No response</a:t>
                      </a:r>
                    </a:p>
                    <a:p>
                      <a:r>
                        <a:rPr lang="en-GB" sz="1600" b="0" dirty="0"/>
                        <a:t>No regression of AKI</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r>
                        <a:rPr lang="en-GB" sz="1600" b="1" dirty="0"/>
                        <a:t>Partial response</a:t>
                      </a:r>
                    </a:p>
                    <a:p>
                      <a:r>
                        <a:rPr lang="en-US" sz="1600" b="0" dirty="0"/>
                        <a:t>Regression of AKI stage with a reduction of sCr to ≥0.3 mg/dl (≥26.5 </a:t>
                      </a:r>
                      <a:r>
                        <a:rPr lang="en-US" sz="1600" dirty="0"/>
                        <a:t>µ</a:t>
                      </a:r>
                      <a:r>
                        <a:rPr lang="en-US" sz="1600" b="0" dirty="0"/>
                        <a:t>mol/L) above baseline</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a:txBody>
                    <a:bodyPr/>
                    <a:lstStyle/>
                    <a:p>
                      <a:r>
                        <a:rPr lang="en-GB" sz="1600" b="1" dirty="0"/>
                        <a:t>Full response</a:t>
                      </a:r>
                    </a:p>
                    <a:p>
                      <a:r>
                        <a:rPr lang="en-US" sz="1600" b="0" dirty="0"/>
                        <a:t>Return of sCr to a value within </a:t>
                      </a:r>
                      <a:br>
                        <a:rPr lang="en-US" sz="1600" b="0" dirty="0"/>
                      </a:br>
                      <a:r>
                        <a:rPr lang="en-US" sz="1600" b="0" dirty="0"/>
                        <a:t>0.3 mg/dl (≥26.5 </a:t>
                      </a:r>
                      <a:r>
                        <a:rPr lang="en-US" sz="1600" dirty="0"/>
                        <a:t>µ</a:t>
                      </a:r>
                      <a:r>
                        <a:rPr lang="en-US" sz="1600" b="0" dirty="0"/>
                        <a:t>mol/L) of baseline</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66625596"/>
                  </a:ext>
                </a:extLst>
              </a:tr>
            </a:tbl>
          </a:graphicData>
        </a:graphic>
      </p:graphicFrame>
      <p:pic>
        <p:nvPicPr>
          <p:cNvPr id="8" name="Picture 7">
            <a:hlinkClick r:id="rId3" action="ppaction://hlinksldjump"/>
            <a:extLst>
              <a:ext uri="{FF2B5EF4-FFF2-40B4-BE49-F238E27FC236}">
                <a16:creationId xmlns:a16="http://schemas.microsoft.com/office/drawing/2014/main" id="{0E7FA68C-1A24-47AC-82AF-719C56B0251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42895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
            <a:extLst>
              <a:ext uri="{FF2B5EF4-FFF2-40B4-BE49-F238E27FC236}">
                <a16:creationId xmlns:a16="http://schemas.microsoft.com/office/drawing/2014/main" id="{6C40610F-0815-492C-8B90-F25D222C02E4}"/>
              </a:ext>
            </a:extLst>
          </p:cNvPr>
          <p:cNvGraphicFramePr>
            <a:graphicFrameLocks noGrp="1"/>
          </p:cNvGraphicFramePr>
          <p:nvPr>
            <p:ph sz="half" idx="1"/>
            <p:extLst>
              <p:ext uri="{D42A27DB-BD31-4B8C-83A1-F6EECF244321}">
                <p14:modId xmlns:p14="http://schemas.microsoft.com/office/powerpoint/2010/main" val="2235499223"/>
              </p:ext>
            </p:extLst>
          </p:nvPr>
        </p:nvGraphicFramePr>
        <p:xfrm>
          <a:off x="425450" y="1341438"/>
          <a:ext cx="11350630" cy="4450080"/>
        </p:xfrm>
        <a:graphic>
          <a:graphicData uri="http://schemas.openxmlformats.org/drawingml/2006/table">
            <a:tbl>
              <a:tblPr firstRow="1" bandRow="1">
                <a:tableStyleId>{69012ECD-51FC-41F1-AA8D-1B2483CD663E}</a:tableStyleId>
              </a:tblPr>
              <a:tblGrid>
                <a:gridCol w="1606552">
                  <a:extLst>
                    <a:ext uri="{9D8B030D-6E8A-4147-A177-3AD203B41FA5}">
                      <a16:colId xmlns:a16="http://schemas.microsoft.com/office/drawing/2014/main" val="1802909020"/>
                    </a:ext>
                  </a:extLst>
                </a:gridCol>
                <a:gridCol w="1899925">
                  <a:extLst>
                    <a:ext uri="{9D8B030D-6E8A-4147-A177-3AD203B41FA5}">
                      <a16:colId xmlns:a16="http://schemas.microsoft.com/office/drawing/2014/main" val="3567566146"/>
                    </a:ext>
                  </a:extLst>
                </a:gridCol>
                <a:gridCol w="3432434">
                  <a:extLst>
                    <a:ext uri="{9D8B030D-6E8A-4147-A177-3AD203B41FA5}">
                      <a16:colId xmlns:a16="http://schemas.microsoft.com/office/drawing/2014/main" val="3674384576"/>
                    </a:ext>
                  </a:extLst>
                </a:gridCol>
                <a:gridCol w="1036961">
                  <a:extLst>
                    <a:ext uri="{9D8B030D-6E8A-4147-A177-3AD203B41FA5}">
                      <a16:colId xmlns:a16="http://schemas.microsoft.com/office/drawing/2014/main" val="560386137"/>
                    </a:ext>
                  </a:extLst>
                </a:gridCol>
                <a:gridCol w="3374758">
                  <a:extLst>
                    <a:ext uri="{9D8B030D-6E8A-4147-A177-3AD203B41FA5}">
                      <a16:colId xmlns:a16="http://schemas.microsoft.com/office/drawing/2014/main" val="1508257184"/>
                    </a:ext>
                  </a:extLst>
                </a:gridCol>
              </a:tblGrid>
              <a:tr h="251557">
                <a:tc>
                  <a:txBody>
                    <a:bodyPr/>
                    <a:lstStyle/>
                    <a:p>
                      <a:r>
                        <a:rPr lang="en-GB" sz="1600" dirty="0"/>
                        <a:t>Subject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4">
                  <a:txBody>
                    <a:bodyPr/>
                    <a:lstStyle/>
                    <a:p>
                      <a:r>
                        <a:rPr lang="en-GB" sz="16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699990899"/>
                  </a:ext>
                </a:extLst>
              </a:tr>
              <a:tr h="232679">
                <a:tc>
                  <a:txBody>
                    <a:bodyPr/>
                    <a:lstStyle/>
                    <a:p>
                      <a:r>
                        <a:rPr lang="en-GB" sz="1600" b="1" dirty="0"/>
                        <a:t>Baseline sCr</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600" kern="1200" dirty="0">
                          <a:solidFill>
                            <a:schemeClr val="tx1"/>
                          </a:solidFill>
                          <a:latin typeface="+mn-lt"/>
                          <a:ea typeface="+mn-ea"/>
                          <a:cs typeface="+mn-cs"/>
                        </a:rPr>
                        <a:t>sCr obtained within 3 months prior to admission</a:t>
                      </a:r>
                    </a:p>
                    <a:p>
                      <a:pPr marL="628650" lvl="1" indent="-171450">
                        <a:buFont typeface="Arial" panose="020B0604020202020204" pitchFamily="34" charset="0"/>
                        <a:buChar char="•"/>
                      </a:pPr>
                      <a:r>
                        <a:rPr lang="en-US" sz="1600" kern="1200" dirty="0">
                          <a:solidFill>
                            <a:schemeClr val="tx1"/>
                          </a:solidFill>
                          <a:latin typeface="+mn-lt"/>
                          <a:ea typeface="+mn-ea"/>
                          <a:cs typeface="+mn-cs"/>
                        </a:rPr>
                        <a:t>If &gt;1 value within the previous 3 months, the value closest to the admission</a:t>
                      </a:r>
                    </a:p>
                    <a:p>
                      <a:pPr marL="171450" indent="-171450">
                        <a:buFont typeface="Arial" panose="020B0604020202020204" pitchFamily="34" charset="0"/>
                        <a:buChar char="•"/>
                      </a:pPr>
                      <a:r>
                        <a:rPr lang="en-US" sz="1600" kern="1200" dirty="0">
                          <a:solidFill>
                            <a:schemeClr val="tx1"/>
                          </a:solidFill>
                          <a:latin typeface="+mn-lt"/>
                          <a:ea typeface="+mn-ea"/>
                          <a:cs typeface="+mn-cs"/>
                        </a:rPr>
                        <a:t>If no previous sCr, the sCr on admission should be used</a:t>
                      </a:r>
                      <a:endParaRPr lang="en-GB" sz="1600" kern="1200" dirty="0">
                        <a:solidFill>
                          <a:schemeClr val="tx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119289166"/>
                  </a:ext>
                </a:extLst>
              </a:tr>
              <a:tr h="141270">
                <a:tc>
                  <a:txBody>
                    <a:bodyPr/>
                    <a:lstStyle/>
                    <a:p>
                      <a:r>
                        <a:rPr lang="en-GB" sz="1600" b="1" dirty="0"/>
                        <a:t>Definition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600" dirty="0"/>
                        <a:t>Increase in sCr ≥0.3 mg/dl (≥26.5 µmol/L) within 48 hours or</a:t>
                      </a:r>
                      <a:endParaRPr lang="en-US" sz="1600" b="1" i="1" dirty="0"/>
                    </a:p>
                    <a:p>
                      <a:pPr marL="171450" indent="-171450">
                        <a:buFont typeface="Arial" panose="020B0604020202020204" pitchFamily="34" charset="0"/>
                        <a:buChar char="•"/>
                      </a:pPr>
                      <a:r>
                        <a:rPr lang="en-US" sz="1600" dirty="0"/>
                        <a:t>Increase sCr ≥50% within the prior 7 days</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213414523"/>
                  </a:ext>
                </a:extLst>
              </a:tr>
              <a:tr h="141270">
                <a:tc>
                  <a:txBody>
                    <a:bodyPr/>
                    <a:lstStyle/>
                    <a:p>
                      <a:r>
                        <a:rPr lang="en-GB" sz="1600" b="1" dirty="0"/>
                        <a:t>Staging </a:t>
                      </a:r>
                    </a:p>
                    <a:p>
                      <a:r>
                        <a:rPr lang="en-GB" sz="1600" b="1" dirty="0"/>
                        <a:t>of AKI</a:t>
                      </a:r>
                      <a:endParaRPr lang="en-GB" sz="1600" b="1" baseline="30000" dirty="0"/>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4">
                  <a:txBody>
                    <a:bodyPr/>
                    <a:lstStyle/>
                    <a:p>
                      <a:pPr marL="171450" indent="-171450">
                        <a:buFont typeface="Arial" panose="020B0604020202020204" pitchFamily="34" charset="0"/>
                        <a:buChar char="•"/>
                      </a:pPr>
                      <a:r>
                        <a:rPr lang="en-US" sz="1600" b="1" dirty="0"/>
                        <a:t>Stage 1</a:t>
                      </a:r>
                      <a:r>
                        <a:rPr lang="en-US" sz="1600" b="0" dirty="0"/>
                        <a:t>: increase in sCr ≥0.3 mg/dl (≥26.5 µmol/L) or an increase in sCr ≥1.5-fold to 2-fold </a:t>
                      </a:r>
                      <a:br>
                        <a:rPr lang="en-US" sz="1600" b="0" dirty="0"/>
                      </a:br>
                      <a:r>
                        <a:rPr lang="en-US" sz="1600" b="0" dirty="0"/>
                        <a:t>from baseline</a:t>
                      </a:r>
                    </a:p>
                    <a:p>
                      <a:pPr marL="171450" indent="-171450">
                        <a:buFont typeface="Arial" panose="020B0604020202020204" pitchFamily="34" charset="0"/>
                        <a:buChar char="•"/>
                      </a:pPr>
                      <a:r>
                        <a:rPr lang="en-US" sz="1600" b="1" dirty="0"/>
                        <a:t>Stage 2</a:t>
                      </a:r>
                      <a:r>
                        <a:rPr lang="en-US" sz="1600" b="0" dirty="0"/>
                        <a:t>: increase in sCr &gt;2-fold to 3-fold from baseline</a:t>
                      </a:r>
                    </a:p>
                    <a:p>
                      <a:pPr marL="171450" indent="-171450">
                        <a:buFont typeface="Arial" panose="020B0604020202020204" pitchFamily="34" charset="0"/>
                        <a:buChar char="•"/>
                      </a:pPr>
                      <a:r>
                        <a:rPr lang="en-US" sz="1600" b="1" dirty="0"/>
                        <a:t>Stage 3</a:t>
                      </a:r>
                      <a:r>
                        <a:rPr lang="en-US" sz="1600" dirty="0"/>
                        <a:t>: increase of sCr &gt;3-fold from baseline or sCr ≥4.0 mg/dl (353.6 µmol/L) with acute increase </a:t>
                      </a:r>
                      <a:br>
                        <a:rPr lang="en-US" sz="1600" dirty="0"/>
                      </a:br>
                      <a:r>
                        <a:rPr lang="en-US" sz="1600" dirty="0"/>
                        <a:t>≥0.3 mg/dl (≥26.5 µmol/L) or initiation of renal replacement therapy</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6350" cap="flat" cmpd="sng" algn="ctr">
                      <a:solidFill>
                        <a:schemeClr val="tx2"/>
                      </a:solidFill>
                      <a:prstDash val="solid"/>
                      <a:round/>
                      <a:headEnd type="none" w="med" len="med"/>
                      <a:tailEnd type="none" w="med" len="med"/>
                    </a:lnL>
                  </a:tcPr>
                </a:tc>
                <a:tc hMerge="1">
                  <a:txBody>
                    <a:bodyPr/>
                    <a:lstStyle/>
                    <a:p>
                      <a:endParaRPr lang="en-GB"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r h="141270">
                <a:tc>
                  <a:txBody>
                    <a:bodyPr/>
                    <a:lstStyle/>
                    <a:p>
                      <a:r>
                        <a:rPr lang="en-GB" sz="1600" b="1" dirty="0"/>
                        <a:t>Progression of AKI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pPr algn="l"/>
                      <a:r>
                        <a:rPr lang="en-GB" sz="1600" b="1" dirty="0"/>
                        <a:t>Progression</a:t>
                      </a:r>
                    </a:p>
                    <a:p>
                      <a:pPr algn="l"/>
                      <a:r>
                        <a:rPr lang="en-US" sz="1600" b="0" dirty="0"/>
                        <a:t>Progression of AKI to a higher stage and/or need for RRT</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gridSpan="2">
                  <a:txBody>
                    <a:bodyPr/>
                    <a:lstStyle/>
                    <a:p>
                      <a:pPr algn="l"/>
                      <a:r>
                        <a:rPr kumimoji="0" lang="en-GB" sz="1600" b="1" i="0" u="none" strike="noStrike" kern="1200" cap="none" spc="0" normalizeH="0" baseline="0" noProof="0" dirty="0">
                          <a:ln>
                            <a:noFill/>
                          </a:ln>
                          <a:solidFill>
                            <a:prstClr val="black"/>
                          </a:solidFill>
                          <a:effectLst/>
                          <a:uLnTx/>
                          <a:uFillTx/>
                          <a:latin typeface="+mn-lt"/>
                          <a:ea typeface="+mn-ea"/>
                          <a:cs typeface="+mn-cs"/>
                        </a:rPr>
                        <a:t>Regression</a:t>
                      </a:r>
                    </a:p>
                    <a:p>
                      <a:pPr algn="l"/>
                      <a:r>
                        <a:rPr lang="en-US" sz="1600" b="0" dirty="0"/>
                        <a:t>Regression of AKI to a lower stage</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133205994"/>
                  </a:ext>
                </a:extLst>
              </a:tr>
              <a:tr h="141270">
                <a:tc>
                  <a:txBody>
                    <a:bodyPr/>
                    <a:lstStyle/>
                    <a:p>
                      <a:r>
                        <a:rPr lang="en-GB" sz="1600" b="1" dirty="0"/>
                        <a:t>Response to treatment</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1" dirty="0"/>
                        <a:t>No response</a:t>
                      </a:r>
                    </a:p>
                    <a:p>
                      <a:r>
                        <a:rPr lang="en-GB" sz="1600" b="0" dirty="0"/>
                        <a:t>No regression of AKI</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p>
                      <a:r>
                        <a:rPr lang="en-GB" sz="1600" b="1" dirty="0"/>
                        <a:t>Partial response</a:t>
                      </a:r>
                    </a:p>
                    <a:p>
                      <a:r>
                        <a:rPr lang="en-US" sz="1600" b="0" dirty="0"/>
                        <a:t>Regression of AKI stage with a reduction of sCr to ≥0.3 mg/dl (≥26.5 </a:t>
                      </a:r>
                      <a:r>
                        <a:rPr lang="en-US" sz="1600" dirty="0"/>
                        <a:t>µ</a:t>
                      </a:r>
                      <a:r>
                        <a:rPr lang="en-US" sz="1600" b="0" dirty="0"/>
                        <a:t>mol/L) above baseline</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a:txBody>
                    <a:bodyPr/>
                    <a:lstStyle/>
                    <a:p>
                      <a:r>
                        <a:rPr lang="en-GB" sz="1600" b="1" dirty="0"/>
                        <a:t>Full response</a:t>
                      </a:r>
                    </a:p>
                    <a:p>
                      <a:r>
                        <a:rPr lang="en-US" sz="1600" b="0" dirty="0"/>
                        <a:t>Return of sCr to a value within </a:t>
                      </a:r>
                      <a:br>
                        <a:rPr lang="en-US" sz="1600" b="0" dirty="0"/>
                      </a:br>
                      <a:r>
                        <a:rPr lang="en-US" sz="1600" b="0" dirty="0"/>
                        <a:t>0.3 mg/dl (≥26.5 </a:t>
                      </a:r>
                      <a:r>
                        <a:rPr lang="en-US" sz="1600" dirty="0"/>
                        <a:t>µ</a:t>
                      </a:r>
                      <a:r>
                        <a:rPr lang="en-US" sz="1600" b="0" dirty="0"/>
                        <a:t>mol/L) of baseline</a:t>
                      </a:r>
                      <a:endParaRPr lang="en-GB" sz="1600" b="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66625596"/>
                  </a:ext>
                </a:extLst>
              </a:tr>
            </a:tbl>
          </a:graphicData>
        </a:graphic>
      </p:graphicFrame>
      <p:sp>
        <p:nvSpPr>
          <p:cNvPr id="11" name="Rectangle 10">
            <a:extLst>
              <a:ext uri="{FF2B5EF4-FFF2-40B4-BE49-F238E27FC236}">
                <a16:creationId xmlns:a16="http://schemas.microsoft.com/office/drawing/2014/main" id="{3683A040-D019-44C7-80B2-A5FE6756BEED}"/>
              </a:ext>
            </a:extLst>
          </p:cNvPr>
          <p:cNvSpPr/>
          <p:nvPr/>
        </p:nvSpPr>
        <p:spPr>
          <a:xfrm>
            <a:off x="2021875" y="3067958"/>
            <a:ext cx="9754205" cy="521909"/>
          </a:xfrm>
          <a:prstGeom prst="rect">
            <a:avLst/>
          </a:prstGeom>
          <a:solidFill>
            <a:srgbClr val="7DCBE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latin typeface="+mj-lt"/>
              </a:rPr>
              <a:t>Stage </a:t>
            </a:r>
            <a:r>
              <a:rPr lang="en-US" sz="1400" b="1" dirty="0">
                <a:solidFill>
                  <a:schemeClr val="tx1"/>
                </a:solidFill>
                <a:latin typeface="+mj-lt"/>
              </a:rPr>
              <a:t>1A</a:t>
            </a:r>
            <a:r>
              <a:rPr lang="en-US" sz="1400" dirty="0">
                <a:solidFill>
                  <a:schemeClr val="tx1"/>
                </a:solidFill>
                <a:latin typeface="+mj-lt"/>
              </a:rPr>
              <a:t> (sCr &lt;1.5mg/dl)*</a:t>
            </a:r>
          </a:p>
          <a:p>
            <a:pPr algn="ctr"/>
            <a:r>
              <a:rPr lang="en-US" sz="1400" dirty="0">
                <a:solidFill>
                  <a:schemeClr val="tx1"/>
                </a:solidFill>
                <a:latin typeface="+mj-lt"/>
              </a:rPr>
              <a:t>Stage </a:t>
            </a:r>
            <a:r>
              <a:rPr lang="en-US" sz="1400" b="1" dirty="0">
                <a:solidFill>
                  <a:schemeClr val="tx1"/>
                </a:solidFill>
                <a:latin typeface="+mj-lt"/>
              </a:rPr>
              <a:t>1B</a:t>
            </a:r>
            <a:r>
              <a:rPr lang="en-US" sz="1400" dirty="0">
                <a:solidFill>
                  <a:schemeClr val="tx1"/>
                </a:solidFill>
                <a:latin typeface="+mj-lt"/>
              </a:rPr>
              <a:t> (sCr ≥1.5mg/dl)*</a:t>
            </a:r>
          </a:p>
        </p:txBody>
      </p:sp>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Autofit/>
          </a:bodyPr>
          <a:lstStyle/>
          <a:p>
            <a:r>
              <a:rPr lang="en-US" dirty="0"/>
              <a:t>AKI in patients with cirrhosis: ICA definitions</a:t>
            </a:r>
            <a:endParaRPr lang="en-GB" dirty="0"/>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p:txBody>
          <a:bodyPr/>
          <a:lstStyle/>
          <a:p>
            <a:r>
              <a:rPr lang="en-US" dirty="0">
                <a:latin typeface="+mj-lt"/>
              </a:rPr>
              <a:t>*ICA recommended adaptations of KDIGO group criteria</a:t>
            </a:r>
          </a:p>
          <a:p>
            <a:r>
              <a:rPr lang="en-GB" dirty="0">
                <a:latin typeface="+mj-lt"/>
              </a:rPr>
              <a:t>Angeli P, et al. J. Hepatol 2015;62:968</a:t>
            </a:r>
            <a:r>
              <a:rPr lang="en-GB" dirty="0">
                <a:latin typeface="+mj-lt"/>
                <a:sym typeface="Symbol" panose="05050102010706020507" pitchFamily="18" charset="2"/>
              </a:rPr>
              <a:t></a:t>
            </a:r>
            <a:r>
              <a:rPr lang="en-GB" dirty="0">
                <a:latin typeface="+mj-lt"/>
              </a:rPr>
              <a:t>74; </a:t>
            </a:r>
            <a:br>
              <a:rPr lang="en-GB" dirty="0">
                <a:latin typeface="+mj-lt"/>
              </a:rPr>
            </a:br>
            <a:r>
              <a:rPr lang="en-US" dirty="0"/>
              <a:t>EASL CPG decompensated cirrhosis. J Hepatol 2018;doi: 10.1016/j.jhep</a:t>
            </a:r>
            <a:r>
              <a:rPr lang="en-US"/>
              <a:t>.2018.03.024</a:t>
            </a:r>
            <a:endParaRPr lang="en-US" dirty="0"/>
          </a:p>
        </p:txBody>
      </p:sp>
      <p:pic>
        <p:nvPicPr>
          <p:cNvPr id="10" name="Picture 9">
            <a:hlinkClick r:id="rId3" action="ppaction://hlinksldjump"/>
            <a:extLst>
              <a:ext uri="{FF2B5EF4-FFF2-40B4-BE49-F238E27FC236}">
                <a16:creationId xmlns:a16="http://schemas.microsoft.com/office/drawing/2014/main" id="{54FE23E4-48D6-4CCD-AFF2-E211A09D4E8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060730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776-599E-4240-AFC2-0059A35B9432}"/>
              </a:ext>
            </a:extLst>
          </p:cNvPr>
          <p:cNvSpPr>
            <a:spLocks noGrp="1"/>
          </p:cNvSpPr>
          <p:nvPr>
            <p:ph type="title"/>
          </p:nvPr>
        </p:nvSpPr>
        <p:spPr/>
        <p:txBody>
          <a:bodyPr/>
          <a:lstStyle/>
          <a:p>
            <a:r>
              <a:rPr lang="en-GB" dirty="0"/>
              <a:t>ICA management algorithm for AKI in cirrhosis</a:t>
            </a:r>
          </a:p>
        </p:txBody>
      </p:sp>
      <p:sp>
        <p:nvSpPr>
          <p:cNvPr id="3" name="Text Placeholder 2">
            <a:extLst>
              <a:ext uri="{FF2B5EF4-FFF2-40B4-BE49-F238E27FC236}">
                <a16:creationId xmlns:a16="http://schemas.microsoft.com/office/drawing/2014/main" id="{9E079B0B-E8D0-4695-964C-3637E5630D8F}"/>
              </a:ext>
            </a:extLst>
          </p:cNvPr>
          <p:cNvSpPr>
            <a:spLocks noGrp="1"/>
          </p:cNvSpPr>
          <p:nvPr>
            <p:ph type="body" sz="quarter" idx="10"/>
          </p:nvPr>
        </p:nvSpPr>
        <p:spPr/>
        <p:txBody>
          <a:bodyPr/>
          <a:lstStyle/>
          <a:p>
            <a:r>
              <a:rPr lang="en-GB" dirty="0"/>
              <a:t>*Initial AKI stage is defined as AKI stage at the time of first fulfilment of the AKI criteria;</a:t>
            </a:r>
          </a:p>
          <a:p>
            <a:r>
              <a:rPr lang="en-GB" baseline="30000" dirty="0"/>
              <a:t>†</a:t>
            </a:r>
            <a:r>
              <a:rPr lang="en-GB" dirty="0"/>
              <a:t>Treatment of spontaneous bacterial peritonitis should include albumin infusion according to current guidelines</a:t>
            </a:r>
            <a:br>
              <a:rPr lang="en-GB" dirty="0"/>
            </a:br>
            <a:r>
              <a:rPr lang="en-GB" dirty="0"/>
              <a:t>Adapted from Angeli P, et al. J Hepatol 2015;62:968–74;</a:t>
            </a:r>
          </a:p>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B90146B8-9345-4763-9866-EE456423A16B}"/>
              </a:ext>
            </a:extLst>
          </p:cNvPr>
          <p:cNvSpPr>
            <a:spLocks noGrp="1"/>
          </p:cNvSpPr>
          <p:nvPr>
            <p:ph sz="half" idx="1"/>
          </p:nvPr>
        </p:nvSpPr>
        <p:spPr/>
        <p:txBody>
          <a:bodyPr/>
          <a:lstStyle/>
          <a:p>
            <a:r>
              <a:rPr lang="en-GB" dirty="0"/>
              <a:t>Investigation and management should begin immediately</a:t>
            </a:r>
          </a:p>
        </p:txBody>
      </p:sp>
      <p:grpSp>
        <p:nvGrpSpPr>
          <p:cNvPr id="45" name="Group 44">
            <a:extLst>
              <a:ext uri="{FF2B5EF4-FFF2-40B4-BE49-F238E27FC236}">
                <a16:creationId xmlns:a16="http://schemas.microsoft.com/office/drawing/2014/main" id="{D231D026-F66A-4F0C-BEF2-5E16CE0B5ED2}"/>
              </a:ext>
            </a:extLst>
          </p:cNvPr>
          <p:cNvGrpSpPr/>
          <p:nvPr/>
        </p:nvGrpSpPr>
        <p:grpSpPr>
          <a:xfrm>
            <a:off x="1638709" y="1869970"/>
            <a:ext cx="8196778" cy="4074150"/>
            <a:chOff x="114709" y="1869970"/>
            <a:chExt cx="8196778" cy="4074150"/>
          </a:xfrm>
        </p:grpSpPr>
        <p:cxnSp>
          <p:nvCxnSpPr>
            <p:cNvPr id="5" name="Straight Arrow Connector 4">
              <a:extLst>
                <a:ext uri="{FF2B5EF4-FFF2-40B4-BE49-F238E27FC236}">
                  <a16:creationId xmlns:a16="http://schemas.microsoft.com/office/drawing/2014/main" id="{09CF6605-A482-4471-B1A8-BE953A6AD121}"/>
                </a:ext>
              </a:extLst>
            </p:cNvPr>
            <p:cNvCxnSpPr>
              <a:cxnSpLocks/>
            </p:cNvCxnSpPr>
            <p:nvPr/>
          </p:nvCxnSpPr>
          <p:spPr>
            <a:xfrm flipH="1">
              <a:off x="6781727" y="2119839"/>
              <a:ext cx="1" cy="2333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077DCB26-61FF-4A32-924E-6F6046AC4220}"/>
                </a:ext>
              </a:extLst>
            </p:cNvPr>
            <p:cNvCxnSpPr>
              <a:cxnSpLocks/>
            </p:cNvCxnSpPr>
            <p:nvPr/>
          </p:nvCxnSpPr>
          <p:spPr>
            <a:xfrm rot="5400000">
              <a:off x="1542147" y="2812338"/>
              <a:ext cx="272317" cy="158114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BF9465B2-BDD4-4737-85C1-5A124B16FACD}"/>
                </a:ext>
              </a:extLst>
            </p:cNvPr>
            <p:cNvCxnSpPr>
              <a:cxnSpLocks/>
            </p:cNvCxnSpPr>
            <p:nvPr/>
          </p:nvCxnSpPr>
          <p:spPr>
            <a:xfrm rot="16200000" flipH="1">
              <a:off x="3108215" y="2827418"/>
              <a:ext cx="272317" cy="155098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D389E6-5705-494C-BCFA-419980858251}"/>
                </a:ext>
              </a:extLst>
            </p:cNvPr>
            <p:cNvCxnSpPr>
              <a:cxnSpLocks/>
            </p:cNvCxnSpPr>
            <p:nvPr/>
          </p:nvCxnSpPr>
          <p:spPr>
            <a:xfrm flipH="1">
              <a:off x="886301" y="3990866"/>
              <a:ext cx="1429" cy="181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D3580394-0AA7-4A8E-9C52-CE0254804CD1}"/>
                </a:ext>
              </a:extLst>
            </p:cNvPr>
            <p:cNvCxnSpPr>
              <a:cxnSpLocks/>
              <a:stCxn id="27" idx="3"/>
              <a:endCxn id="24" idx="1"/>
            </p:cNvCxnSpPr>
            <p:nvPr/>
          </p:nvCxnSpPr>
          <p:spPr>
            <a:xfrm flipV="1">
              <a:off x="4585649" y="2702631"/>
              <a:ext cx="678380" cy="116980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F6370F-AA91-4F26-9054-C52DDD2B7EF4}"/>
                </a:ext>
              </a:extLst>
            </p:cNvPr>
            <p:cNvCxnSpPr>
              <a:cxnSpLocks/>
            </p:cNvCxnSpPr>
            <p:nvPr/>
          </p:nvCxnSpPr>
          <p:spPr>
            <a:xfrm>
              <a:off x="6781727" y="3035866"/>
              <a:ext cx="0" cy="2269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87CF4C-263A-40AC-A40F-E314DED05127}"/>
                </a:ext>
              </a:extLst>
            </p:cNvPr>
            <p:cNvCxnSpPr>
              <a:cxnSpLocks/>
            </p:cNvCxnSpPr>
            <p:nvPr/>
          </p:nvCxnSpPr>
          <p:spPr>
            <a:xfrm>
              <a:off x="2468879" y="2119839"/>
              <a:ext cx="0" cy="2333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8255CFB-20ED-4BBC-A410-3913A0D43BAB}"/>
                </a:ext>
              </a:extLst>
            </p:cNvPr>
            <p:cNvCxnSpPr>
              <a:cxnSpLocks/>
            </p:cNvCxnSpPr>
            <p:nvPr/>
          </p:nvCxnSpPr>
          <p:spPr>
            <a:xfrm>
              <a:off x="2472055" y="3990866"/>
              <a:ext cx="0" cy="1254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3F7EF1C-581F-40A7-9E7E-BD2695719284}"/>
                </a:ext>
              </a:extLst>
            </p:cNvPr>
            <p:cNvSpPr txBox="1"/>
            <p:nvPr/>
          </p:nvSpPr>
          <p:spPr>
            <a:xfrm>
              <a:off x="346720" y="1869970"/>
              <a:ext cx="4245752"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Initial AKI* stage 1A</a:t>
              </a:r>
            </a:p>
          </p:txBody>
        </p:sp>
        <p:sp>
          <p:nvSpPr>
            <p:cNvPr id="22" name="TextBox 21">
              <a:extLst>
                <a:ext uri="{FF2B5EF4-FFF2-40B4-BE49-F238E27FC236}">
                  <a16:creationId xmlns:a16="http://schemas.microsoft.com/office/drawing/2014/main" id="{C8DA8F59-42BA-45F4-8ABD-374F2DD7793B}"/>
                </a:ext>
              </a:extLst>
            </p:cNvPr>
            <p:cNvSpPr txBox="1"/>
            <p:nvPr/>
          </p:nvSpPr>
          <p:spPr>
            <a:xfrm>
              <a:off x="5264029" y="1869970"/>
              <a:ext cx="3047458"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Initial AKI* stage &gt;1A</a:t>
              </a:r>
            </a:p>
          </p:txBody>
        </p:sp>
        <p:sp>
          <p:nvSpPr>
            <p:cNvPr id="23" name="TextBox 22">
              <a:extLst>
                <a:ext uri="{FF2B5EF4-FFF2-40B4-BE49-F238E27FC236}">
                  <a16:creationId xmlns:a16="http://schemas.microsoft.com/office/drawing/2014/main" id="{B93B0DB2-5412-4EA5-AF49-CE78270DE002}"/>
                </a:ext>
              </a:extLst>
            </p:cNvPr>
            <p:cNvSpPr txBox="1"/>
            <p:nvPr/>
          </p:nvSpPr>
          <p:spPr>
            <a:xfrm>
              <a:off x="346720" y="2361290"/>
              <a:ext cx="4245752" cy="1113570"/>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Close monitoring</a:t>
              </a:r>
            </a:p>
            <a:p>
              <a:pPr algn="ctr"/>
              <a:r>
                <a:rPr lang="en-GB" sz="1400" dirty="0"/>
                <a:t>Remove risk factors (withdrawal of nephrotoxic</a:t>
              </a:r>
              <a:br>
                <a:rPr lang="en-GB" sz="1400" dirty="0"/>
              </a:br>
              <a:r>
                <a:rPr lang="en-GB" sz="1400" dirty="0"/>
                <a:t>drugs, vasodilators and NSAIDs, taper/withdraw</a:t>
              </a:r>
              <a:br>
                <a:rPr lang="en-GB" sz="1400" dirty="0"/>
              </a:br>
              <a:r>
                <a:rPr lang="en-GB" sz="1400" dirty="0"/>
                <a:t>diuretics and </a:t>
              </a:r>
              <a:r>
                <a:rPr lang="el-GR" sz="1400" dirty="0"/>
                <a:t>β</a:t>
              </a:r>
              <a:r>
                <a:rPr lang="en-GB" sz="1400" dirty="0"/>
                <a:t>-blockers, expand plasma volume,</a:t>
              </a:r>
              <a:br>
                <a:rPr lang="en-GB" sz="1400" dirty="0"/>
              </a:br>
              <a:r>
                <a:rPr lang="en-GB" sz="1400" dirty="0"/>
                <a:t>treat infections</a:t>
              </a:r>
              <a:r>
                <a:rPr lang="en-GB" sz="1400" baseline="30000" dirty="0"/>
                <a:t>†</a:t>
              </a:r>
              <a:r>
                <a:rPr lang="en-GB" sz="1400" dirty="0"/>
                <a:t> when diagnosed)</a:t>
              </a:r>
            </a:p>
          </p:txBody>
        </p:sp>
        <p:sp>
          <p:nvSpPr>
            <p:cNvPr id="24" name="TextBox 23">
              <a:extLst>
                <a:ext uri="{FF2B5EF4-FFF2-40B4-BE49-F238E27FC236}">
                  <a16:creationId xmlns:a16="http://schemas.microsoft.com/office/drawing/2014/main" id="{EC629DAA-229C-4097-BF44-65CA9180C9CD}"/>
                </a:ext>
              </a:extLst>
            </p:cNvPr>
            <p:cNvSpPr txBox="1"/>
            <p:nvPr/>
          </p:nvSpPr>
          <p:spPr>
            <a:xfrm>
              <a:off x="5264029" y="2361290"/>
              <a:ext cx="3047458" cy="682682"/>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Withdrawal of diuretics (if not yet applied) and volume expansion with albumin (1 g/kg) for 2 days</a:t>
              </a:r>
            </a:p>
          </p:txBody>
        </p:sp>
        <p:cxnSp>
          <p:nvCxnSpPr>
            <p:cNvPr id="25" name="Straight Arrow Connector 24">
              <a:extLst>
                <a:ext uri="{FF2B5EF4-FFF2-40B4-BE49-F238E27FC236}">
                  <a16:creationId xmlns:a16="http://schemas.microsoft.com/office/drawing/2014/main" id="{22CD77AC-9451-41EC-9B2E-BADD352F9268}"/>
                </a:ext>
              </a:extLst>
            </p:cNvPr>
            <p:cNvCxnSpPr>
              <a:cxnSpLocks/>
            </p:cNvCxnSpPr>
            <p:nvPr/>
          </p:nvCxnSpPr>
          <p:spPr>
            <a:xfrm>
              <a:off x="2468879" y="3466754"/>
              <a:ext cx="3176" cy="2723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3A634AB-8BFA-430F-811F-73097B9542CB}"/>
                </a:ext>
              </a:extLst>
            </p:cNvPr>
            <p:cNvSpPr txBox="1"/>
            <p:nvPr/>
          </p:nvSpPr>
          <p:spPr>
            <a:xfrm>
              <a:off x="1909389" y="3746537"/>
              <a:ext cx="1120414" cy="251795"/>
            </a:xfrm>
            <a:prstGeom prst="rect">
              <a:avLst/>
            </a:prstGeom>
            <a:solidFill>
              <a:schemeClr val="bg1"/>
            </a:solidFill>
            <a:ln w="28575">
              <a:solidFill>
                <a:schemeClr val="tx2"/>
              </a:solidFill>
            </a:ln>
          </p:spPr>
          <p:txBody>
            <a:bodyPr wrap="square" lIns="18000" tIns="18000" rIns="18000" bIns="18000" rtlCol="0" anchor="t">
              <a:spAutoFit/>
            </a:bodyPr>
            <a:lstStyle/>
            <a:p>
              <a:pPr algn="ctr"/>
              <a:r>
                <a:rPr lang="en-GB" sz="1400" dirty="0"/>
                <a:t>Persistance</a:t>
              </a:r>
            </a:p>
          </p:txBody>
        </p:sp>
        <p:sp>
          <p:nvSpPr>
            <p:cNvPr id="27" name="TextBox 26">
              <a:extLst>
                <a:ext uri="{FF2B5EF4-FFF2-40B4-BE49-F238E27FC236}">
                  <a16:creationId xmlns:a16="http://schemas.microsoft.com/office/drawing/2014/main" id="{78E92641-B9A9-4AC9-A359-3239B7D76381}"/>
                </a:ext>
              </a:extLst>
            </p:cNvPr>
            <p:cNvSpPr txBox="1"/>
            <p:nvPr/>
          </p:nvSpPr>
          <p:spPr>
            <a:xfrm>
              <a:off x="3465235" y="3746537"/>
              <a:ext cx="1120414"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Progression</a:t>
              </a:r>
            </a:p>
          </p:txBody>
        </p:sp>
        <p:sp>
          <p:nvSpPr>
            <p:cNvPr id="28" name="TextBox 27">
              <a:extLst>
                <a:ext uri="{FF2B5EF4-FFF2-40B4-BE49-F238E27FC236}">
                  <a16:creationId xmlns:a16="http://schemas.microsoft.com/office/drawing/2014/main" id="{28906464-5C3C-4A14-BF11-F4D38FBFBB4E}"/>
                </a:ext>
              </a:extLst>
            </p:cNvPr>
            <p:cNvSpPr txBox="1"/>
            <p:nvPr/>
          </p:nvSpPr>
          <p:spPr>
            <a:xfrm>
              <a:off x="326249" y="3746537"/>
              <a:ext cx="1120414"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Resolution</a:t>
              </a:r>
            </a:p>
          </p:txBody>
        </p:sp>
        <p:sp>
          <p:nvSpPr>
            <p:cNvPr id="29" name="TextBox 28">
              <a:extLst>
                <a:ext uri="{FF2B5EF4-FFF2-40B4-BE49-F238E27FC236}">
                  <a16:creationId xmlns:a16="http://schemas.microsoft.com/office/drawing/2014/main" id="{66176BDF-4F87-4F11-841C-685F28626945}"/>
                </a:ext>
              </a:extLst>
            </p:cNvPr>
            <p:cNvSpPr txBox="1"/>
            <p:nvPr/>
          </p:nvSpPr>
          <p:spPr>
            <a:xfrm>
              <a:off x="1540899" y="5261438"/>
              <a:ext cx="1857394" cy="682682"/>
            </a:xfrm>
            <a:prstGeom prst="rect">
              <a:avLst/>
            </a:prstGeom>
            <a:solidFill>
              <a:schemeClr val="bg1"/>
            </a:solidFill>
            <a:ln w="28575">
              <a:solidFill>
                <a:schemeClr val="tx2"/>
              </a:solidFill>
            </a:ln>
          </p:spPr>
          <p:txBody>
            <a:bodyPr wrap="square" lIns="18000" tIns="18000" rIns="18000" bIns="18000" rtlCol="0" anchor="t">
              <a:spAutoFit/>
            </a:bodyPr>
            <a:lstStyle/>
            <a:p>
              <a:pPr algn="ctr"/>
              <a:r>
                <a:rPr lang="en-GB" sz="1400" dirty="0"/>
                <a:t>Further treatment of AKI decided on a case-by-case basics</a:t>
              </a:r>
            </a:p>
          </p:txBody>
        </p:sp>
        <p:sp>
          <p:nvSpPr>
            <p:cNvPr id="30" name="TextBox 29">
              <a:extLst>
                <a:ext uri="{FF2B5EF4-FFF2-40B4-BE49-F238E27FC236}">
                  <a16:creationId xmlns:a16="http://schemas.microsoft.com/office/drawing/2014/main" id="{DB58F116-D052-4DE8-8F50-0902746071E5}"/>
                </a:ext>
              </a:extLst>
            </p:cNvPr>
            <p:cNvSpPr txBox="1"/>
            <p:nvPr/>
          </p:nvSpPr>
          <p:spPr>
            <a:xfrm>
              <a:off x="114709" y="4176441"/>
              <a:ext cx="1543494"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Close follow-up</a:t>
              </a:r>
            </a:p>
          </p:txBody>
        </p:sp>
        <p:sp>
          <p:nvSpPr>
            <p:cNvPr id="31" name="TextBox 30">
              <a:extLst>
                <a:ext uri="{FF2B5EF4-FFF2-40B4-BE49-F238E27FC236}">
                  <a16:creationId xmlns:a16="http://schemas.microsoft.com/office/drawing/2014/main" id="{B0EA4760-2FFE-43FE-BD92-2267008C0E05}"/>
                </a:ext>
              </a:extLst>
            </p:cNvPr>
            <p:cNvSpPr txBox="1"/>
            <p:nvPr/>
          </p:nvSpPr>
          <p:spPr>
            <a:xfrm>
              <a:off x="5741701" y="3268866"/>
              <a:ext cx="2092114"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Response</a:t>
              </a:r>
            </a:p>
          </p:txBody>
        </p:sp>
      </p:grpSp>
      <p:grpSp>
        <p:nvGrpSpPr>
          <p:cNvPr id="46" name="Group 45">
            <a:extLst>
              <a:ext uri="{FF2B5EF4-FFF2-40B4-BE49-F238E27FC236}">
                <a16:creationId xmlns:a16="http://schemas.microsoft.com/office/drawing/2014/main" id="{30B38290-4156-44D9-B4CC-7B531B1A39DC}"/>
              </a:ext>
            </a:extLst>
          </p:cNvPr>
          <p:cNvGrpSpPr/>
          <p:nvPr/>
        </p:nvGrpSpPr>
        <p:grpSpPr>
          <a:xfrm>
            <a:off x="3182205" y="3514621"/>
            <a:ext cx="5123523" cy="787719"/>
            <a:chOff x="1658204" y="3514620"/>
            <a:chExt cx="5123523" cy="787719"/>
          </a:xfrm>
        </p:grpSpPr>
        <p:cxnSp>
          <p:nvCxnSpPr>
            <p:cNvPr id="9" name="Connector: Elbow 8">
              <a:extLst>
                <a:ext uri="{FF2B5EF4-FFF2-40B4-BE49-F238E27FC236}">
                  <a16:creationId xmlns:a16="http://schemas.microsoft.com/office/drawing/2014/main" id="{6E330C96-65CE-43AE-A824-BF6C01968964}"/>
                </a:ext>
              </a:extLst>
            </p:cNvPr>
            <p:cNvCxnSpPr>
              <a:cxnSpLocks/>
              <a:stCxn id="32" idx="1"/>
              <a:endCxn id="30" idx="3"/>
            </p:cNvCxnSpPr>
            <p:nvPr/>
          </p:nvCxnSpPr>
          <p:spPr>
            <a:xfrm rot="10800000" flipV="1">
              <a:off x="1658204" y="3899731"/>
              <a:ext cx="4076673" cy="402608"/>
            </a:xfrm>
            <a:prstGeom prst="bentConnector3">
              <a:avLst>
                <a:gd name="adj1" fmla="val 148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D66B4CBE-F075-4E49-9FAD-55E43CDB6564}"/>
                </a:ext>
              </a:extLst>
            </p:cNvPr>
            <p:cNvCxnSpPr>
              <a:cxnSpLocks/>
            </p:cNvCxnSpPr>
            <p:nvPr/>
          </p:nvCxnSpPr>
          <p:spPr>
            <a:xfrm rot="5400000">
              <a:off x="6272769" y="3261578"/>
              <a:ext cx="255916" cy="7620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AC6B03B-AB75-49CF-BE80-A1A05001FBA9}"/>
                </a:ext>
              </a:extLst>
            </p:cNvPr>
            <p:cNvSpPr txBox="1"/>
            <p:nvPr/>
          </p:nvSpPr>
          <p:spPr>
            <a:xfrm>
              <a:off x="5734876" y="3773833"/>
              <a:ext cx="570388" cy="251795"/>
            </a:xfrm>
            <a:prstGeom prst="rect">
              <a:avLst/>
            </a:prstGeom>
            <a:solidFill>
              <a:srgbClr val="D8E9B1"/>
            </a:solidFill>
            <a:ln w="28575">
              <a:solidFill>
                <a:schemeClr val="tx2"/>
              </a:solidFill>
            </a:ln>
          </p:spPr>
          <p:txBody>
            <a:bodyPr wrap="square" lIns="18000" tIns="18000" rIns="18000" bIns="18000" rtlCol="0" anchor="t">
              <a:spAutoFit/>
            </a:bodyPr>
            <a:lstStyle/>
            <a:p>
              <a:pPr algn="ctr"/>
              <a:r>
                <a:rPr lang="en-GB" sz="1400" dirty="0"/>
                <a:t>YES</a:t>
              </a:r>
            </a:p>
          </p:txBody>
        </p:sp>
      </p:grpSp>
      <p:grpSp>
        <p:nvGrpSpPr>
          <p:cNvPr id="47" name="Group 46">
            <a:extLst>
              <a:ext uri="{FF2B5EF4-FFF2-40B4-BE49-F238E27FC236}">
                <a16:creationId xmlns:a16="http://schemas.microsoft.com/office/drawing/2014/main" id="{B10EDCB5-01E4-4A6B-94A2-33CAF7331C2F}"/>
              </a:ext>
            </a:extLst>
          </p:cNvPr>
          <p:cNvGrpSpPr/>
          <p:nvPr/>
        </p:nvGrpSpPr>
        <p:grpSpPr>
          <a:xfrm>
            <a:off x="8207395" y="3514621"/>
            <a:ext cx="1730450" cy="1245067"/>
            <a:chOff x="6683395" y="3514620"/>
            <a:chExt cx="1730450" cy="1245067"/>
          </a:xfrm>
        </p:grpSpPr>
        <p:cxnSp>
          <p:nvCxnSpPr>
            <p:cNvPr id="13" name="Connector: Elbow 12">
              <a:extLst>
                <a:ext uri="{FF2B5EF4-FFF2-40B4-BE49-F238E27FC236}">
                  <a16:creationId xmlns:a16="http://schemas.microsoft.com/office/drawing/2014/main" id="{683AFD32-9FC4-44E7-BD18-3A48DED92A91}"/>
                </a:ext>
              </a:extLst>
            </p:cNvPr>
            <p:cNvCxnSpPr>
              <a:cxnSpLocks/>
            </p:cNvCxnSpPr>
            <p:nvPr/>
          </p:nvCxnSpPr>
          <p:spPr>
            <a:xfrm rot="16200000" flipH="1">
              <a:off x="7034769" y="3261578"/>
              <a:ext cx="255916" cy="7620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77B572-B73A-45B1-9E7F-FE807C0CA4FC}"/>
                </a:ext>
              </a:extLst>
            </p:cNvPr>
            <p:cNvCxnSpPr>
              <a:cxnSpLocks/>
            </p:cNvCxnSpPr>
            <p:nvPr/>
          </p:nvCxnSpPr>
          <p:spPr>
            <a:xfrm>
              <a:off x="7543727" y="4022331"/>
              <a:ext cx="1847" cy="2749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FAF280-EED0-4E7E-A12F-59D97866D95C}"/>
                </a:ext>
              </a:extLst>
            </p:cNvPr>
            <p:cNvSpPr txBox="1"/>
            <p:nvPr/>
          </p:nvSpPr>
          <p:spPr>
            <a:xfrm>
              <a:off x="7263426" y="3773833"/>
              <a:ext cx="570388" cy="251795"/>
            </a:xfrm>
            <a:prstGeom prst="rect">
              <a:avLst/>
            </a:prstGeom>
            <a:solidFill>
              <a:schemeClr val="accent2">
                <a:lumMod val="60000"/>
                <a:lumOff val="40000"/>
              </a:schemeClr>
            </a:solidFill>
            <a:ln w="28575">
              <a:solidFill>
                <a:schemeClr val="tx2"/>
              </a:solidFill>
            </a:ln>
          </p:spPr>
          <p:txBody>
            <a:bodyPr wrap="square" lIns="18000" tIns="18000" rIns="18000" bIns="18000" rtlCol="0" anchor="t">
              <a:spAutoFit/>
            </a:bodyPr>
            <a:lstStyle/>
            <a:p>
              <a:pPr algn="ctr"/>
              <a:r>
                <a:rPr lang="en-GB" sz="1400" dirty="0"/>
                <a:t>NO</a:t>
              </a:r>
            </a:p>
          </p:txBody>
        </p:sp>
        <p:sp>
          <p:nvSpPr>
            <p:cNvPr id="34" name="TextBox 33">
              <a:extLst>
                <a:ext uri="{FF2B5EF4-FFF2-40B4-BE49-F238E27FC236}">
                  <a16:creationId xmlns:a16="http://schemas.microsoft.com/office/drawing/2014/main" id="{2770AD9B-9B13-43AE-93CC-897BD77588D9}"/>
                </a:ext>
              </a:extLst>
            </p:cNvPr>
            <p:cNvSpPr txBox="1"/>
            <p:nvPr/>
          </p:nvSpPr>
          <p:spPr>
            <a:xfrm>
              <a:off x="6683395" y="4292448"/>
              <a:ext cx="1730450" cy="467239"/>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Does AKI meet criteria of HRS?</a:t>
              </a:r>
            </a:p>
          </p:txBody>
        </p:sp>
      </p:grpSp>
      <p:grpSp>
        <p:nvGrpSpPr>
          <p:cNvPr id="49" name="Group 48">
            <a:extLst>
              <a:ext uri="{FF2B5EF4-FFF2-40B4-BE49-F238E27FC236}">
                <a16:creationId xmlns:a16="http://schemas.microsoft.com/office/drawing/2014/main" id="{82F1809F-01FD-4C92-A2C4-12DE049A0A3A}"/>
              </a:ext>
            </a:extLst>
          </p:cNvPr>
          <p:cNvGrpSpPr/>
          <p:nvPr/>
        </p:nvGrpSpPr>
        <p:grpSpPr>
          <a:xfrm>
            <a:off x="6879013" y="4764536"/>
            <a:ext cx="2190563" cy="1179584"/>
            <a:chOff x="5355012" y="4764536"/>
            <a:chExt cx="2190563" cy="1179584"/>
          </a:xfrm>
        </p:grpSpPr>
        <p:cxnSp>
          <p:nvCxnSpPr>
            <p:cNvPr id="16" name="Connector: Elbow 15">
              <a:extLst>
                <a:ext uri="{FF2B5EF4-FFF2-40B4-BE49-F238E27FC236}">
                  <a16:creationId xmlns:a16="http://schemas.microsoft.com/office/drawing/2014/main" id="{0C0C3A73-00B3-4D17-934F-46DA4F2B65A8}"/>
                </a:ext>
              </a:extLst>
            </p:cNvPr>
            <p:cNvCxnSpPr>
              <a:cxnSpLocks/>
            </p:cNvCxnSpPr>
            <p:nvPr/>
          </p:nvCxnSpPr>
          <p:spPr>
            <a:xfrm rot="5400000">
              <a:off x="7126264" y="4594380"/>
              <a:ext cx="249155" cy="58946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0808B3-3669-4A9B-A5C1-3EBBD219FA14}"/>
                </a:ext>
              </a:extLst>
            </p:cNvPr>
            <p:cNvCxnSpPr>
              <a:cxnSpLocks/>
            </p:cNvCxnSpPr>
            <p:nvPr/>
          </p:nvCxnSpPr>
          <p:spPr>
            <a:xfrm flipH="1">
              <a:off x="6953668" y="5265486"/>
              <a:ext cx="273" cy="1984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E326899-39B4-4AC2-8405-5D52AB50841D}"/>
                </a:ext>
              </a:extLst>
            </p:cNvPr>
            <p:cNvSpPr txBox="1"/>
            <p:nvPr/>
          </p:nvSpPr>
          <p:spPr>
            <a:xfrm>
              <a:off x="6672022" y="5024878"/>
              <a:ext cx="570388"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NO</a:t>
              </a:r>
            </a:p>
          </p:txBody>
        </p:sp>
        <p:sp>
          <p:nvSpPr>
            <p:cNvPr id="37" name="TextBox 36">
              <a:extLst>
                <a:ext uri="{FF2B5EF4-FFF2-40B4-BE49-F238E27FC236}">
                  <a16:creationId xmlns:a16="http://schemas.microsoft.com/office/drawing/2014/main" id="{3A56CB44-C8F6-48B6-AA91-7B2E54FC0EC9}"/>
                </a:ext>
              </a:extLst>
            </p:cNvPr>
            <p:cNvSpPr txBox="1"/>
            <p:nvPr/>
          </p:nvSpPr>
          <p:spPr>
            <a:xfrm>
              <a:off x="5355012" y="5476881"/>
              <a:ext cx="1898772" cy="467239"/>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Specific treatment for other AKI phenotypes</a:t>
              </a:r>
            </a:p>
          </p:txBody>
        </p:sp>
      </p:grpSp>
      <p:grpSp>
        <p:nvGrpSpPr>
          <p:cNvPr id="48" name="Group 47">
            <a:extLst>
              <a:ext uri="{FF2B5EF4-FFF2-40B4-BE49-F238E27FC236}">
                <a16:creationId xmlns:a16="http://schemas.microsoft.com/office/drawing/2014/main" id="{39238DA4-A37F-4AF2-B5DB-6169A61DD517}"/>
              </a:ext>
            </a:extLst>
          </p:cNvPr>
          <p:cNvGrpSpPr/>
          <p:nvPr/>
        </p:nvGrpSpPr>
        <p:grpSpPr>
          <a:xfrm>
            <a:off x="8867927" y="4764535"/>
            <a:ext cx="1601290" cy="1177958"/>
            <a:chOff x="7343927" y="4764535"/>
            <a:chExt cx="1601290" cy="1177958"/>
          </a:xfrm>
        </p:grpSpPr>
        <p:cxnSp>
          <p:nvCxnSpPr>
            <p:cNvPr id="17" name="Connector: Elbow 16">
              <a:extLst>
                <a:ext uri="{FF2B5EF4-FFF2-40B4-BE49-F238E27FC236}">
                  <a16:creationId xmlns:a16="http://schemas.microsoft.com/office/drawing/2014/main" id="{4D302856-A8B1-4BC6-8BDC-AAD50EC74293}"/>
                </a:ext>
              </a:extLst>
            </p:cNvPr>
            <p:cNvCxnSpPr>
              <a:cxnSpLocks/>
            </p:cNvCxnSpPr>
            <p:nvPr/>
          </p:nvCxnSpPr>
          <p:spPr>
            <a:xfrm rot="16200000" flipH="1">
              <a:off x="7715730" y="4594379"/>
              <a:ext cx="249155" cy="58946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F52E3B-EFAE-4B63-A6B4-1031AA313F4F}"/>
                </a:ext>
              </a:extLst>
            </p:cNvPr>
            <p:cNvCxnSpPr>
              <a:cxnSpLocks/>
            </p:cNvCxnSpPr>
            <p:nvPr/>
          </p:nvCxnSpPr>
          <p:spPr>
            <a:xfrm flipH="1">
              <a:off x="8134768" y="5265486"/>
              <a:ext cx="273" cy="1984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1FBD5EB-0FD0-4401-A081-F6701A6D7623}"/>
                </a:ext>
              </a:extLst>
            </p:cNvPr>
            <p:cNvSpPr txBox="1"/>
            <p:nvPr/>
          </p:nvSpPr>
          <p:spPr>
            <a:xfrm>
              <a:off x="7859378" y="5024878"/>
              <a:ext cx="570388" cy="251795"/>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YES</a:t>
              </a:r>
            </a:p>
          </p:txBody>
        </p:sp>
        <p:sp>
          <p:nvSpPr>
            <p:cNvPr id="38" name="TextBox 37">
              <a:extLst>
                <a:ext uri="{FF2B5EF4-FFF2-40B4-BE49-F238E27FC236}">
                  <a16:creationId xmlns:a16="http://schemas.microsoft.com/office/drawing/2014/main" id="{317EF653-BDE0-42BF-9A23-DC0AEF972F47}"/>
                </a:ext>
              </a:extLst>
            </p:cNvPr>
            <p:cNvSpPr txBox="1"/>
            <p:nvPr/>
          </p:nvSpPr>
          <p:spPr>
            <a:xfrm>
              <a:off x="7343927" y="5475254"/>
              <a:ext cx="1601290" cy="467239"/>
            </a:xfrm>
            <a:prstGeom prst="rect">
              <a:avLst/>
            </a:prstGeom>
            <a:solidFill>
              <a:srgbClr val="E99797"/>
            </a:solidFill>
            <a:ln w="28575">
              <a:solidFill>
                <a:schemeClr val="tx2"/>
              </a:solidFill>
            </a:ln>
          </p:spPr>
          <p:txBody>
            <a:bodyPr wrap="square" lIns="18000" tIns="18000" rIns="18000" bIns="18000" rtlCol="0" anchor="t">
              <a:spAutoFit/>
            </a:bodyPr>
            <a:lstStyle/>
            <a:p>
              <a:pPr algn="ctr"/>
              <a:r>
                <a:rPr lang="en-GB" sz="1400" dirty="0"/>
                <a:t>Vasoconstrictors and albumin</a:t>
              </a:r>
            </a:p>
          </p:txBody>
        </p:sp>
      </p:grpSp>
      <p:pic>
        <p:nvPicPr>
          <p:cNvPr id="51" name="Picture 50">
            <a:hlinkClick r:id="rId3" action="ppaction://hlinksldjump"/>
            <a:extLst>
              <a:ext uri="{FF2B5EF4-FFF2-40B4-BE49-F238E27FC236}">
                <a16:creationId xmlns:a16="http://schemas.microsoft.com/office/drawing/2014/main" id="{05922CAD-404B-404F-9DDA-E9C29CC233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2983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US" altLang="de-DE" dirty="0"/>
              <a:t>Differentiating types of AKI</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latin typeface="+mj-lt"/>
            </a:endParaRPr>
          </a:p>
          <a:p>
            <a:r>
              <a:rPr lang="it-IT" dirty="0">
                <a:latin typeface="+mj-lt"/>
              </a:rPr>
              <a:t>1. Angeli et al. J. Hepatol 2015;62:968–74; </a:t>
            </a:r>
          </a:p>
          <a:p>
            <a:r>
              <a:rPr lang="en-US" dirty="0"/>
              <a:t>EASL CPG decompensated cirrhosis. J Hepatol 2018;doi: 10.1016/j.jhep.</a:t>
            </a:r>
            <a:r>
              <a:rPr lang="en-US"/>
              <a:t>2018.03.024 </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sz="1800" dirty="0">
                <a:latin typeface="+mj-lt"/>
              </a:rPr>
              <a:t>All types of AKI can occur in patients with cirrhosis</a:t>
            </a:r>
          </a:p>
          <a:p>
            <a:pPr lvl="1"/>
            <a:r>
              <a:rPr lang="en-US" sz="1600" dirty="0">
                <a:latin typeface="+mj-lt"/>
              </a:rPr>
              <a:t>Pre-renal, HRS, intrinsic, particularly ATN, and post-renal</a:t>
            </a:r>
          </a:p>
          <a:p>
            <a:r>
              <a:rPr lang="en-GB" sz="1800" b="1" dirty="0">
                <a:solidFill>
                  <a:srgbClr val="004B87"/>
                </a:solidFill>
                <a:latin typeface="+mj-lt"/>
              </a:rPr>
              <a:t>Key point is to differentiate HRS-AKI from ATN</a:t>
            </a:r>
          </a:p>
          <a:p>
            <a:r>
              <a:rPr lang="en-US" altLang="de-DE" sz="1800" dirty="0">
                <a:latin typeface="+mj-lt"/>
              </a:rPr>
              <a:t>Classification of HRS was recently revised by the ICA</a:t>
            </a:r>
            <a:r>
              <a:rPr lang="en-US" altLang="de-DE" sz="1800" baseline="30000" dirty="0">
                <a:latin typeface="+mj-lt"/>
              </a:rPr>
              <a:t>1</a:t>
            </a:r>
          </a:p>
          <a:p>
            <a:pPr lvl="1"/>
            <a:r>
              <a:rPr lang="en-US" altLang="de-DE" sz="1600" dirty="0">
                <a:latin typeface="+mj-lt"/>
              </a:rPr>
              <a:t>T</a:t>
            </a:r>
            <a:r>
              <a:rPr lang="en-GB" sz="1600" dirty="0">
                <a:latin typeface="+mj-lt"/>
              </a:rPr>
              <a:t>ype 1 HRS now corresponds to HRS-AKI</a:t>
            </a:r>
          </a:p>
          <a:p>
            <a:pPr lvl="1"/>
            <a:r>
              <a:rPr lang="en-GB" sz="1600" dirty="0">
                <a:latin typeface="+mj-lt"/>
              </a:rPr>
              <a:t>Type 2 HRS includes renal impairment that fulﬁlls the criteria of HRS but not of AKI (non-AKI-HRS or NAKI)</a:t>
            </a:r>
            <a:endParaRPr lang="en-US" sz="1600"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3470060377"/>
              </p:ext>
            </p:extLst>
          </p:nvPr>
        </p:nvGraphicFramePr>
        <p:xfrm>
          <a:off x="423848" y="3629220"/>
          <a:ext cx="11342399" cy="1737208"/>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cap="none" normalizeH="0" baseline="0" dirty="0">
                          <a:ln>
                            <a:noFill/>
                          </a:ln>
                          <a:solidFill>
                            <a:schemeClr val="tx2"/>
                          </a:solidFill>
                          <a:effectLst/>
                          <a:latin typeface="+mn-lt"/>
                          <a:ea typeface="MS PGothic" panose="020B0600070205080204" pitchFamily="34" charset="-128"/>
                        </a:rPr>
                        <a:t>It is important to differentiate among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types of AKI in patients with cirrhosis </a:t>
                      </a:r>
                      <a:endParaRPr kumimoji="0" lang="en-US" altLang="de-DE" sz="1600" b="0" i="0" u="none" strike="noStrike" cap="none" normalizeH="0" baseline="0" dirty="0">
                        <a:ln>
                          <a:noFill/>
                        </a:ln>
                        <a:solidFill>
                          <a:schemeClr val="tx1"/>
                        </a:solidFill>
                        <a:effectLst/>
                        <a:latin typeface="+mn-lt"/>
                        <a:ea typeface="MS PGothic" panose="020B0600070205080204" pitchFamily="34" charset="-128"/>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tx2"/>
                          </a:solidFill>
                          <a:effectLst/>
                          <a:latin typeface="+mn-lt"/>
                          <a:ea typeface="MS PGothic" panose="020B0600070205080204" pitchFamily="34" charset="-128"/>
                        </a:rPr>
                        <a:t>The diagnosis of HRS-AKI is based on revised ICA criteria (see next slide)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cap="none" normalizeH="0" baseline="0" dirty="0">
                          <a:ln>
                            <a:noFill/>
                          </a:ln>
                          <a:solidFill>
                            <a:schemeClr val="tx1"/>
                          </a:solidFill>
                          <a:effectLst/>
                          <a:latin typeface="+mn-lt"/>
                          <a:ea typeface="MS PGothic" panose="020B0600070205080204" pitchFamily="34" charset="-128"/>
                        </a:rPr>
                        <a:t>As kidney biopsy is rarely performed in the setting of AKI, biomarkers should be implemented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cap="none" normalizeH="0" baseline="0" dirty="0">
                          <a:ln>
                            <a:noFill/>
                          </a:ln>
                          <a:solidFill>
                            <a:schemeClr val="tx1"/>
                          </a:solidFill>
                          <a:effectLst/>
                          <a:latin typeface="+mn-lt"/>
                          <a:ea typeface="MS PGothic" panose="020B0600070205080204" pitchFamily="34" charset="-128"/>
                        </a:rPr>
                        <a:t>In clinical practice among the different biomarkers to date, urinary NGAL can be used to distinguish between ATN and HRS</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3631071"/>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ED8A0F1E-540D-459A-ACCB-A2F7A03866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976593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p:cNvSpPr>
            <a:spLocks noGrp="1"/>
          </p:cNvSpPr>
          <p:nvPr>
            <p:ph type="title"/>
          </p:nvPr>
        </p:nvSpPr>
        <p:spPr/>
        <p:txBody>
          <a:bodyPr/>
          <a:lstStyle/>
          <a:p>
            <a:r>
              <a:rPr lang="en-US" altLang="de-DE" dirty="0"/>
              <a:t>ICA diagnostic criteria for HRS-AKI</a:t>
            </a:r>
          </a:p>
        </p:txBody>
      </p:sp>
      <p:sp>
        <p:nvSpPr>
          <p:cNvPr id="7" name="Rectangle 65"/>
          <p:cNvSpPr>
            <a:spLocks noGrp="1" noChangeArrowheads="1"/>
          </p:cNvSpPr>
          <p:nvPr>
            <p:ph type="body" sz="quarter" idx="10"/>
          </p:nvPr>
        </p:nvSpPr>
        <p:spPr/>
        <p:txBody>
          <a:bodyPr/>
          <a:lstStyle/>
          <a:p>
            <a:r>
              <a:rPr lang="en-GB" dirty="0">
                <a:latin typeface="+mj-lt"/>
              </a:rPr>
              <a:t>*Patients who fulfil these criteria may still have structural damage such as tubular damage</a:t>
            </a:r>
          </a:p>
          <a:p>
            <a:r>
              <a:rPr lang="it-IT" dirty="0">
                <a:latin typeface="+mj-lt"/>
              </a:rPr>
              <a:t>Angeli et al. J. Hepatol 2015;62:968</a:t>
            </a:r>
            <a:r>
              <a:rPr lang="it-IT">
                <a:latin typeface="+mj-lt"/>
                <a:sym typeface="Symbol" panose="05050102010706020507" pitchFamily="18" charset="2"/>
              </a:rPr>
              <a:t></a:t>
            </a:r>
            <a:r>
              <a:rPr lang="it-IT">
                <a:latin typeface="+mj-lt"/>
              </a:rPr>
              <a:t>74;</a:t>
            </a:r>
          </a:p>
          <a:p>
            <a:r>
              <a:rPr lang="en-US"/>
              <a:t>EASL CPG decompensated cirrhosis. J Hepatol 2018;doi: 10.1016/j.jhep.2018.03.024</a:t>
            </a:r>
          </a:p>
        </p:txBody>
      </p:sp>
      <p:sp>
        <p:nvSpPr>
          <p:cNvPr id="4" name="Espace réservé du contenu 3"/>
          <p:cNvSpPr>
            <a:spLocks noGrp="1"/>
          </p:cNvSpPr>
          <p:nvPr>
            <p:ph sz="half" idx="1"/>
          </p:nvPr>
        </p:nvSpPr>
        <p:spPr/>
        <p:txBody>
          <a:bodyPr>
            <a:normAutofit/>
          </a:bodyPr>
          <a:lstStyle/>
          <a:p>
            <a:r>
              <a:rPr lang="en-US" sz="1800" dirty="0">
                <a:latin typeface="+mj-lt"/>
              </a:rPr>
              <a:t>Cirrhosis and ascites</a:t>
            </a:r>
          </a:p>
          <a:p>
            <a:r>
              <a:rPr lang="en-US" sz="1800" dirty="0">
                <a:latin typeface="+mj-lt"/>
              </a:rPr>
              <a:t>Diagnosis of AKI according to ICA-AKI criteria</a:t>
            </a:r>
          </a:p>
          <a:p>
            <a:r>
              <a:rPr lang="fr-FR" sz="1800" dirty="0">
                <a:latin typeface="+mj-lt"/>
              </a:rPr>
              <a:t>No response after 2 consecutive days of diuretic withdrawal and plasma volume expansion with </a:t>
            </a:r>
            <a:r>
              <a:rPr lang="fr-FR" sz="1800" dirty="0" err="1">
                <a:latin typeface="+mj-lt"/>
              </a:rPr>
              <a:t>albumin</a:t>
            </a:r>
            <a:r>
              <a:rPr lang="fr-FR" sz="1800" dirty="0">
                <a:latin typeface="+mj-lt"/>
              </a:rPr>
              <a:t> </a:t>
            </a:r>
            <a:br>
              <a:rPr lang="fr-FR" sz="1800" dirty="0">
                <a:latin typeface="+mj-lt"/>
              </a:rPr>
            </a:br>
            <a:r>
              <a:rPr lang="fr-FR" sz="1800" dirty="0">
                <a:latin typeface="+mj-lt"/>
              </a:rPr>
              <a:t>1 g per kg of body weight</a:t>
            </a:r>
          </a:p>
          <a:p>
            <a:r>
              <a:rPr lang="en-US" sz="1800" dirty="0">
                <a:latin typeface="+mj-lt"/>
              </a:rPr>
              <a:t>Absence of shock</a:t>
            </a:r>
          </a:p>
          <a:p>
            <a:r>
              <a:rPr lang="en-US" sz="1800" dirty="0">
                <a:latin typeface="+mj-lt"/>
              </a:rPr>
              <a:t>No current or recent use of nephrotoxic drugs (NSAIDs, aminoglycosides, iodinated contrast media, etc.)</a:t>
            </a:r>
          </a:p>
          <a:p>
            <a:r>
              <a:rPr lang="en-US" sz="1800" dirty="0">
                <a:latin typeface="+mj-lt"/>
              </a:rPr>
              <a:t>No macroscopic signs of structural kidney injury,* defined as:</a:t>
            </a:r>
          </a:p>
          <a:p>
            <a:pPr lvl="1"/>
            <a:r>
              <a:rPr lang="en-US" sz="1600" dirty="0">
                <a:latin typeface="+mj-lt"/>
              </a:rPr>
              <a:t>Absence of proteinuria (&gt;500 mg/day)</a:t>
            </a:r>
          </a:p>
          <a:p>
            <a:pPr lvl="1"/>
            <a:r>
              <a:rPr lang="en-US" sz="1600" dirty="0">
                <a:latin typeface="+mj-lt"/>
              </a:rPr>
              <a:t>Absence of microhaematuria (&gt;50 RBCs per high power field)</a:t>
            </a:r>
          </a:p>
          <a:p>
            <a:pPr lvl="1"/>
            <a:r>
              <a:rPr lang="en-US" sz="1600" dirty="0">
                <a:latin typeface="+mj-lt"/>
              </a:rPr>
              <a:t>Normal findings on renal ultrasonography</a:t>
            </a:r>
          </a:p>
        </p:txBody>
      </p:sp>
      <p:pic>
        <p:nvPicPr>
          <p:cNvPr id="8" name="Picture 7">
            <a:hlinkClick r:id="rId3" action="ppaction://hlinksldjump"/>
            <a:extLst>
              <a:ext uri="{FF2B5EF4-FFF2-40B4-BE49-F238E27FC236}">
                <a16:creationId xmlns:a16="http://schemas.microsoft.com/office/drawing/2014/main" id="{ADDBC972-0C4A-4605-B6B4-D2B3A14F975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92111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US" altLang="de-DE" dirty="0"/>
              <a:t>Management of HRS-AKI: treatment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latin typeface="+mj-lt"/>
            </a:endParaRPr>
          </a:p>
          <a:p>
            <a:r>
              <a:rPr lang="en-US" dirty="0">
                <a:latin typeface="+mj-lt"/>
              </a:rPr>
              <a:t>*Grade of evidence I, grade of recommendation 1;</a:t>
            </a:r>
          </a:p>
          <a:p>
            <a:r>
              <a:rPr lang="en-US" altLang="de-DE" baseline="30000" dirty="0">
                <a:latin typeface="+mj-lt"/>
                <a:ea typeface="MS PGothic" panose="020B0600070205080204" pitchFamily="34" charset="-128"/>
              </a:rPr>
              <a:t>†</a:t>
            </a:r>
            <a:r>
              <a:rPr lang="en-US" dirty="0">
                <a:latin typeface="+mj-lt"/>
              </a:rPr>
              <a:t>Continuous IV infusion allows for dose reduction to reduced adverse effects; </a:t>
            </a:r>
            <a:r>
              <a:rPr lang="en-GB" baseline="30000" dirty="0">
                <a:latin typeface="+mj-lt"/>
              </a:rPr>
              <a:t>‡ </a:t>
            </a:r>
            <a:r>
              <a:rPr lang="en-US" altLang="de-DE" dirty="0">
                <a:latin typeface="+mj-lt"/>
                <a:ea typeface="MS PGothic" panose="020B0600070205080204" pitchFamily="34" charset="-128"/>
              </a:rPr>
              <a:t>Limited data are available</a:t>
            </a:r>
            <a:endParaRPr lang="en-US"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First-line therapy is terlipressin plus albumin*</a:t>
            </a: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1276234956"/>
              </p:ext>
            </p:extLst>
          </p:nvPr>
        </p:nvGraphicFramePr>
        <p:xfrm>
          <a:off x="423848" y="1986504"/>
          <a:ext cx="11342399" cy="3870656"/>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All patients meeting the current definition of </a:t>
                      </a:r>
                      <a:r>
                        <a:rPr kumimoji="0" lang="en-US" altLang="de-DE" sz="1600" b="1" i="0" u="none" strike="noStrike" kern="1200" cap="none" normalizeH="0" baseline="0" dirty="0">
                          <a:ln>
                            <a:noFill/>
                          </a:ln>
                          <a:solidFill>
                            <a:schemeClr val="tx2"/>
                          </a:solidFill>
                          <a:effectLst/>
                          <a:latin typeface="+mn-lt"/>
                          <a:ea typeface="MS PGothic" panose="020B0600070205080204" pitchFamily="34" charset="-128"/>
                          <a:cs typeface="+mn-cs"/>
                        </a:rPr>
                        <a:t>HRS-AKI stage &gt;1A</a:t>
                      </a: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 should be expeditiously treated with </a:t>
                      </a:r>
                      <a:r>
                        <a:rPr kumimoji="0" lang="en-US" altLang="de-DE" sz="1600" b="1" i="0" u="none" strike="noStrike" kern="1200" cap="none" normalizeH="0" baseline="0" dirty="0">
                          <a:ln>
                            <a:noFill/>
                          </a:ln>
                          <a:solidFill>
                            <a:schemeClr val="tx2"/>
                          </a:solidFill>
                          <a:effectLst/>
                          <a:latin typeface="+mn-lt"/>
                          <a:ea typeface="MS PGothic" panose="020B0600070205080204" pitchFamily="34" charset="-128"/>
                          <a:cs typeface="+mn-cs"/>
                        </a:rPr>
                        <a:t>vasoconstrictors and albumin </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Terlipressin can be administered by IV boluses (1 mg every </a:t>
                      </a:r>
                      <a:b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b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4–6 hours) or by continuous IV infusion (2 mg/day)</a:t>
                      </a:r>
                      <a:r>
                        <a:rPr lang="en-US" altLang="de-DE" sz="1600" baseline="30000" dirty="0">
                          <a:ea typeface="MS PGothic" panose="020B0600070205080204" pitchFamily="34" charset="-128"/>
                        </a:rPr>
                        <a:t>†</a:t>
                      </a: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In case of </a:t>
                      </a:r>
                      <a:r>
                        <a:rPr kumimoji="0" lang="en-US" altLang="de-DE" sz="1600" b="1" i="0" u="none" strike="noStrike" kern="1200" cap="none" normalizeH="0" baseline="0" dirty="0">
                          <a:ln>
                            <a:noFill/>
                          </a:ln>
                          <a:solidFill>
                            <a:schemeClr val="tx2"/>
                          </a:solidFill>
                          <a:effectLst/>
                          <a:latin typeface="+mn-lt"/>
                          <a:ea typeface="MS PGothic" panose="020B0600070205080204" pitchFamily="34" charset="-128"/>
                          <a:cs typeface="+mn-cs"/>
                        </a:rPr>
                        <a:t>non-response</a:t>
                      </a: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 (decrease in SCr &lt;25% from the peak value) after 2 days, the dose of </a:t>
                      </a:r>
                      <a:r>
                        <a:rPr kumimoji="0" lang="en-US" altLang="de-DE" sz="1600" b="1" i="0" u="none" strike="noStrike" kern="1200" cap="none" normalizeH="0" baseline="0" dirty="0">
                          <a:ln>
                            <a:noFill/>
                          </a:ln>
                          <a:solidFill>
                            <a:schemeClr val="tx2"/>
                          </a:solidFill>
                          <a:effectLst/>
                          <a:latin typeface="+mn-lt"/>
                          <a:ea typeface="MS PGothic" panose="020B0600070205080204" pitchFamily="34" charset="-128"/>
                          <a:cs typeface="+mn-cs"/>
                        </a:rPr>
                        <a:t>terlipressin should be increased </a:t>
                      </a: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in a stepwise manner to a </a:t>
                      </a:r>
                      <a:r>
                        <a:rPr kumimoji="0" lang="en-US" altLang="de-DE" sz="1600" b="1" i="0" u="none" strike="noStrike" kern="1200" cap="none" normalizeH="0" baseline="0" dirty="0">
                          <a:ln>
                            <a:noFill/>
                          </a:ln>
                          <a:solidFill>
                            <a:schemeClr val="tx2"/>
                          </a:solidFill>
                          <a:effectLst/>
                          <a:latin typeface="+mn-lt"/>
                          <a:ea typeface="MS PGothic" panose="020B0600070205080204" pitchFamily="34" charset="-128"/>
                          <a:cs typeface="+mn-cs"/>
                        </a:rPr>
                        <a:t>maximum of 12 mg/day</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Albumin solution (20%) should be used at 20–40 g/day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Serial measures assessing central blood volume can help to titrate the dose of albumin to prevent circulatory overload</a:t>
                      </a:r>
                      <a:endPar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081946795"/>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Noradrenaline can be an alternative to terlipressin</a:t>
                      </a:r>
                      <a:r>
                        <a:rPr lang="en-GB" sz="1600" baseline="30000" dirty="0"/>
                        <a:t>‡</a:t>
                      </a:r>
                      <a:endPar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rPr>
                        <a:t>Requires a central venous line often in an ICU</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mn-lt"/>
                          <a:ea typeface="MS PGothic" panose="020B0600070205080204" pitchFamily="34" charset="-128"/>
                          <a:cs typeface="+mn-cs"/>
                        </a:rPr>
                        <a:t>Midodrine + octreotide can be an option when terlipressin or noradrenaline are unavailable </a:t>
                      </a:r>
                      <a:br>
                        <a:rPr kumimoji="0" lang="en-GB" altLang="de-DE" sz="1600" b="0" i="0" u="none" strike="noStrike" kern="1200" cap="none" normalizeH="0" baseline="0" dirty="0">
                          <a:ln>
                            <a:noFill/>
                          </a:ln>
                          <a:solidFill>
                            <a:schemeClr val="tx1"/>
                          </a:solidFill>
                          <a:effectLst/>
                          <a:latin typeface="+mn-lt"/>
                          <a:ea typeface="MS PGothic" panose="020B0600070205080204" pitchFamily="34" charset="-128"/>
                          <a:cs typeface="+mn-cs"/>
                        </a:rPr>
                      </a:br>
                      <a:r>
                        <a:rPr kumimoji="0" lang="en-GB" altLang="de-DE" sz="1600" b="0" i="0" u="none" strike="noStrike" kern="1200" cap="none" normalizeH="0" baseline="0" dirty="0">
                          <a:ln>
                            <a:noFill/>
                          </a:ln>
                          <a:solidFill>
                            <a:schemeClr val="tx1"/>
                          </a:solidFill>
                          <a:effectLst/>
                          <a:latin typeface="+mn-lt"/>
                          <a:ea typeface="MS PGothic" panose="020B0600070205080204" pitchFamily="34" charset="-128"/>
                          <a:cs typeface="+mn-cs"/>
                        </a:rPr>
                        <a:t>(but efﬁcacy is much lower)</a:t>
                      </a:r>
                      <a:endParaRPr kumimoji="0" lang="en-US" altLang="de-DE" sz="1600" b="0" i="0" u="none" strike="noStrike" kern="1200" cap="none" normalizeH="0" baseline="0" dirty="0">
                        <a:ln>
                          <a:noFill/>
                        </a:ln>
                        <a:solidFill>
                          <a:schemeClr val="tx1"/>
                        </a:solidFill>
                        <a:effectLst/>
                        <a:latin typeface="+mn-lt"/>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76664993"/>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1988355"/>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00A753D6-795F-45C3-AA17-05D7CA4624E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917718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Autofit/>
          </a:bodyPr>
          <a:lstStyle/>
          <a:p>
            <a:r>
              <a:rPr lang="en-US" altLang="de-DE" dirty="0"/>
              <a:t>Management of HRS-AKI: screening and monitoring</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p>
          <a:p>
            <a:r>
              <a:rPr lang="en-US" dirty="0"/>
              <a:t>*Continuous IV infusion allows for dose reduction to reduced adverse effects</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GB" altLang="de-DE" dirty="0"/>
              <a:t>Patients receiving treatment for HRS-AKI should be monitored for AEs and treatment response</a:t>
            </a:r>
          </a:p>
          <a:p>
            <a:pPr lvl="1"/>
            <a:r>
              <a:rPr lang="en-GB" altLang="de-DE" dirty="0"/>
              <a:t>AEs related to terlipressin or noradrenaline include ischaemic and cardiovascular events</a:t>
            </a:r>
            <a:endParaRPr lang="en-GB" dirty="0"/>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1640031941"/>
              </p:ext>
            </p:extLst>
          </p:nvPr>
        </p:nvGraphicFramePr>
        <p:xfrm>
          <a:off x="423848" y="2380032"/>
          <a:ext cx="11352231" cy="3047772"/>
        </p:xfrm>
        <a:graphic>
          <a:graphicData uri="http://schemas.openxmlformats.org/drawingml/2006/table">
            <a:tbl>
              <a:tblPr firstRow="1" bandRow="1"/>
              <a:tblGrid>
                <a:gridCol w="8805028">
                  <a:extLst>
                    <a:ext uri="{9D8B030D-6E8A-4147-A177-3AD203B41FA5}">
                      <a16:colId xmlns:a16="http://schemas.microsoft.com/office/drawing/2014/main" val="20001"/>
                    </a:ext>
                  </a:extLst>
                </a:gridCol>
                <a:gridCol w="1196078">
                  <a:extLst>
                    <a:ext uri="{9D8B030D-6E8A-4147-A177-3AD203B41FA5}">
                      <a16:colId xmlns:a16="http://schemas.microsoft.com/office/drawing/2014/main" val="20002"/>
                    </a:ext>
                  </a:extLst>
                </a:gridCol>
                <a:gridCol w="1351125">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Careful clinical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screening</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including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ECG</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before starting the treatment is recommended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decision to treat on a regular ward or transfer to higher dependency care should be case based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Close monitoring of patients for the duration of treatment is important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Treatment should be modiﬁed or discontinued according to the type and severity of </a:t>
                      </a:r>
                      <a:b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side effects</a:t>
                      </a:r>
                      <a:endPar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Response to treatment: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CR</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final SCr within 0.3 mg/dl (26.5 µmol/L) from baseline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regression of AKI stage to a ﬁnal SCr ≥0.3 mg/dl (26.5 µmol/L) from baseline</a:t>
                      </a:r>
                      <a:endPar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05389461"/>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case of recurrence a repeat course of therapy should be given</a:t>
                      </a:r>
                      <a:endPar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76664993"/>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86625" y="2380799"/>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5" name="Picture 14">
            <a:hlinkClick r:id="rId3" action="ppaction://hlinksldjump"/>
            <a:extLst>
              <a:ext uri="{FF2B5EF4-FFF2-40B4-BE49-F238E27FC236}">
                <a16:creationId xmlns:a16="http://schemas.microsoft.com/office/drawing/2014/main" id="{5CE8094F-422E-4AAA-BB6E-F3C43A224AA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59587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Management of HRS: TIPS and LT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latin typeface="+mj-lt"/>
            </a:endParaRP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In most patients with HRS-AKI TIPS is contraindicated because of severe degree of liver failure</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1828430817"/>
              </p:ext>
            </p:extLst>
          </p:nvPr>
        </p:nvGraphicFramePr>
        <p:xfrm>
          <a:off x="423848" y="2429191"/>
          <a:ext cx="11342399" cy="2651456"/>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195042">
                  <a:extLst>
                    <a:ext uri="{9D8B030D-6E8A-4147-A177-3AD203B41FA5}">
                      <a16:colId xmlns:a16="http://schemas.microsoft.com/office/drawing/2014/main" val="20002"/>
                    </a:ext>
                  </a:extLst>
                </a:gridCol>
                <a:gridCol w="1349955">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There is insufﬁcient data to advocate TIPS in HRS-AKI</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It could be suggested in selected patients with HRS-NAKI</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LT</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is the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best therapeutic option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for patients with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HRS</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regardless of the response to </a:t>
                      </a:r>
                      <a:b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drug therapy</a:t>
                      </a: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decision to initiate RRT should be based on the individual severity of illness</a:t>
                      </a:r>
                      <a:endPar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8773557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indication for liver-kidney transplantation remains controversial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considered in patients with signiﬁcant CKD or sustained AKI including HRS-AKI with no response to drug therapy</a:t>
                      </a:r>
                      <a:endPar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234546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2446227"/>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ED30728C-71E8-486F-A1C2-E1C055E94DA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9242788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Prevention of HRS</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Based on the use of albumin in patients who develop SBP and the prevention of SBP </a:t>
            </a:r>
            <a:br>
              <a:rPr lang="en-GB" dirty="0">
                <a:latin typeface="+mj-lt"/>
              </a:rPr>
            </a:br>
            <a:r>
              <a:rPr lang="en-GB" dirty="0">
                <a:latin typeface="+mj-lt"/>
              </a:rPr>
              <a:t>using norﬂoxacin</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3404654410"/>
              </p:ext>
            </p:extLst>
          </p:nvPr>
        </p:nvGraphicFramePr>
        <p:xfrm>
          <a:off x="423848" y="2429191"/>
          <a:ext cx="11342399" cy="1249528"/>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195042">
                  <a:extLst>
                    <a:ext uri="{9D8B030D-6E8A-4147-A177-3AD203B41FA5}">
                      <a16:colId xmlns:a16="http://schemas.microsoft.com/office/drawing/2014/main" val="20002"/>
                    </a:ext>
                  </a:extLst>
                </a:gridCol>
                <a:gridCol w="1349955">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Albumin</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(1.5 g/kg at diagnosis and 1 g/kg on Day 3) should be given in patients with SBP to prevent AKI</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Norﬂoxacin</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(400 mg/day) should be given as prophylaxis of SBP to prevent HRS-AKI</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3782" y="2446227"/>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C1ABAA0B-40BF-4176-842B-A3911D5ED9F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763978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Acute-on-chronic liver failure</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GB" dirty="0">
                <a:latin typeface="+mj-lt"/>
              </a:rPr>
              <a:t>Frequent occurrence in cirrhotic patients</a:t>
            </a:r>
          </a:p>
          <a:p>
            <a:pPr lvl="1"/>
            <a:r>
              <a:rPr lang="en-GB" dirty="0">
                <a:latin typeface="+mj-lt"/>
              </a:rPr>
              <a:t>30% of admitted patients and 25% of outpatients</a:t>
            </a:r>
          </a:p>
          <a:p>
            <a:pPr lvl="0"/>
            <a:r>
              <a:rPr lang="en-GB" dirty="0">
                <a:latin typeface="+mj-lt"/>
              </a:rPr>
              <a:t>Major cause of death in patients with cirrhosis (50% mortality rate)</a:t>
            </a:r>
          </a:p>
          <a:p>
            <a:pPr lvl="0"/>
            <a:r>
              <a:rPr lang="en-GB" dirty="0">
                <a:latin typeface="+mj-lt"/>
              </a:rPr>
              <a:t>Develops on a background of acute decompensation </a:t>
            </a:r>
          </a:p>
          <a:p>
            <a:pPr lvl="0"/>
            <a:r>
              <a:rPr lang="en-GB" dirty="0">
                <a:latin typeface="+mj-lt"/>
              </a:rPr>
              <a:t>Characterized by hepatic and extrahepatic organ failure, highly activated systemic inflammation and a high 28-day mortality</a:t>
            </a:r>
          </a:p>
          <a:p>
            <a:pPr lvl="0"/>
            <a:r>
              <a:rPr lang="en-GB" dirty="0">
                <a:latin typeface="+mj-lt"/>
              </a:rPr>
              <a:t>Precipitating events vary between populations and may include:</a:t>
            </a:r>
          </a:p>
          <a:p>
            <a:pPr lvl="1"/>
            <a:r>
              <a:rPr lang="en-GB" dirty="0">
                <a:latin typeface="+mj-lt"/>
              </a:rPr>
              <a:t>Bacterial infections (30</a:t>
            </a:r>
            <a:r>
              <a:rPr lang="en-GB" dirty="0">
                <a:latin typeface="+mj-lt"/>
                <a:sym typeface="Symbol" panose="05050102010706020507" pitchFamily="18" charset="2"/>
              </a:rPr>
              <a:t></a:t>
            </a:r>
            <a:r>
              <a:rPr lang="en-GB" dirty="0">
                <a:latin typeface="+mj-lt"/>
              </a:rPr>
              <a:t>57% of cases)</a:t>
            </a:r>
          </a:p>
          <a:p>
            <a:pPr lvl="1"/>
            <a:r>
              <a:rPr lang="en-GB" dirty="0">
                <a:latin typeface="+mj-lt"/>
              </a:rPr>
              <a:t>Active alcohol intake or alcohol binge</a:t>
            </a:r>
          </a:p>
          <a:p>
            <a:pPr lvl="1"/>
            <a:r>
              <a:rPr lang="en-GB" dirty="0">
                <a:latin typeface="+mj-lt"/>
              </a:rPr>
              <a:t>Reactivation of HBV</a:t>
            </a:r>
          </a:p>
          <a:p>
            <a:pPr lvl="1"/>
            <a:r>
              <a:rPr lang="en-GB" dirty="0">
                <a:latin typeface="+mj-lt"/>
              </a:rPr>
              <a:t>Superimposed HAV and HEV infection</a:t>
            </a:r>
          </a:p>
          <a:p>
            <a:pPr lvl="1"/>
            <a:endParaRPr lang="en-GB" dirty="0">
              <a:latin typeface="+mj-lt"/>
            </a:endParaRPr>
          </a:p>
        </p:txBody>
      </p:sp>
      <p:pic>
        <p:nvPicPr>
          <p:cNvPr id="8" name="Picture 7">
            <a:hlinkClick r:id="rId3" action="ppaction://hlinksldjump"/>
            <a:extLst>
              <a:ext uri="{FF2B5EF4-FFF2-40B4-BE49-F238E27FC236}">
                <a16:creationId xmlns:a16="http://schemas.microsoft.com/office/drawing/2014/main" id="{8E5B4EAA-BB13-4C8E-BCA8-9CEC042DC1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78671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latin typeface="+mj-lt"/>
              </a:rPr>
              <a:t>1. Guyatt GH, et al. BMJ. 2008:336:924–6;</a:t>
            </a:r>
          </a:p>
          <a:p>
            <a:r>
              <a:rPr lang="en-US" dirty="0"/>
              <a:t>EASL CPG decompensated cirrhosis. J Hepatol 2018;doi: 10.1016/j.jhep.2018.03.024</a:t>
            </a:r>
          </a:p>
        </p:txBody>
      </p:sp>
      <p:sp>
        <p:nvSpPr>
          <p:cNvPr id="3" name="Content Placeholder 2"/>
          <p:cNvSpPr>
            <a:spLocks noGrp="1"/>
          </p:cNvSpPr>
          <p:nvPr>
            <p:ph sz="half" idx="1"/>
          </p:nvPr>
        </p:nvSpPr>
        <p:spPr/>
        <p:txBody>
          <a:bodyPr/>
          <a:lstStyle/>
          <a:p>
            <a:r>
              <a:rPr lang="en-GB" dirty="0">
                <a:latin typeface="+mj-lt"/>
                <a:cs typeface="Arial" panose="020B0604020202020204" pitchFamily="34" charset="0"/>
              </a:rPr>
              <a:t>Grading is adapted from the GRADE system</a:t>
            </a:r>
            <a:r>
              <a:rPr lang="en-GB" baseline="30000" dirty="0">
                <a:latin typeface="+mj-lt"/>
                <a:cs typeface="Arial" panose="020B0604020202020204" pitchFamily="34" charset="0"/>
              </a:rPr>
              <a:t>1</a:t>
            </a:r>
          </a:p>
        </p:txBody>
      </p:sp>
      <p:graphicFrame>
        <p:nvGraphicFramePr>
          <p:cNvPr id="8" name="Table 7">
            <a:extLst>
              <a:ext uri="{FF2B5EF4-FFF2-40B4-BE49-F238E27FC236}">
                <a16:creationId xmlns:a16="http://schemas.microsoft.com/office/drawing/2014/main" id="{4EF2D259-DC1D-4160-AEAB-91BCDA4E1D66}"/>
              </a:ext>
            </a:extLst>
          </p:cNvPr>
          <p:cNvGraphicFramePr>
            <a:graphicFrameLocks noGrp="1"/>
          </p:cNvGraphicFramePr>
          <p:nvPr>
            <p:extLst>
              <p:ext uri="{D42A27DB-BD31-4B8C-83A1-F6EECF244321}">
                <p14:modId xmlns:p14="http://schemas.microsoft.com/office/powerpoint/2010/main" val="2658450202"/>
              </p:ext>
            </p:extLst>
          </p:nvPr>
        </p:nvGraphicFramePr>
        <p:xfrm>
          <a:off x="423847" y="1988840"/>
          <a:ext cx="11342399" cy="3749040"/>
        </p:xfrm>
        <a:graphic>
          <a:graphicData uri="http://schemas.openxmlformats.org/drawingml/2006/table">
            <a:tbl>
              <a:tblPr firstRow="1" bandRow="1">
                <a:tableStyleId>{5C22544A-7EE6-4342-B048-85BDC9FD1C3A}</a:tableStyleId>
              </a:tblPr>
              <a:tblGrid>
                <a:gridCol w="945200">
                  <a:extLst>
                    <a:ext uri="{9D8B030D-6E8A-4147-A177-3AD203B41FA5}">
                      <a16:colId xmlns:a16="http://schemas.microsoft.com/office/drawing/2014/main" val="20000"/>
                    </a:ext>
                  </a:extLst>
                </a:gridCol>
                <a:gridCol w="10397199">
                  <a:extLst>
                    <a:ext uri="{9D8B030D-6E8A-4147-A177-3AD203B41FA5}">
                      <a16:colId xmlns:a16="http://schemas.microsoft.com/office/drawing/2014/main" val="20001"/>
                    </a:ext>
                  </a:extLst>
                </a:gridCol>
              </a:tblGrid>
              <a:tr h="218836">
                <a:tc gridSpan="2">
                  <a:txBody>
                    <a:bodyPr/>
                    <a:lstStyle/>
                    <a:p>
                      <a:r>
                        <a:rPr lang="en-GB" sz="16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p>
                      <a:pPr algn="l"/>
                      <a:r>
                        <a:rPr lang="en-GB" sz="1600" dirty="0">
                          <a:latin typeface="Arial" panose="020B0604020202020204" pitchFamily="34" charset="0"/>
                          <a:cs typeface="Arial" panose="020B0604020202020204" pitchFamily="34" charset="0"/>
                        </a:rPr>
                        <a:t>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p>
                      <a:pPr algn="l"/>
                      <a:r>
                        <a:rPr lang="en-GB" sz="1600" dirty="0">
                          <a:latin typeface="Arial" panose="020B0604020202020204" pitchFamily="34" charset="0"/>
                          <a:cs typeface="Arial" panose="020B0604020202020204" pitchFamily="34" charset="0"/>
                        </a:rPr>
                        <a:t>II-1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p>
                      <a:pPr algn="l"/>
                      <a:r>
                        <a:rPr lang="en-GB" sz="1600" dirty="0">
                          <a:latin typeface="Arial" panose="020B0604020202020204" pitchFamily="34" charset="0"/>
                          <a:cs typeface="Arial" panose="020B0604020202020204" pitchFamily="34" charset="0"/>
                        </a:rPr>
                        <a:t>II-2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p>
                      <a:pPr algn="l"/>
                      <a:r>
                        <a:rPr lang="en-GB" sz="1600" dirty="0">
                          <a:latin typeface="Arial" panose="020B0604020202020204" pitchFamily="34" charset="0"/>
                          <a:cs typeface="Arial" panose="020B0604020202020204" pitchFamily="34" charset="0"/>
                        </a:rPr>
                        <a:t>II-3</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p>
                      <a:pPr algn="l"/>
                      <a:r>
                        <a:rPr lang="en-GB" sz="1600" dirty="0">
                          <a:latin typeface="Arial" panose="020B0604020202020204" pitchFamily="34" charset="0"/>
                          <a:cs typeface="Arial" panose="020B0604020202020204" pitchFamily="34" charset="0"/>
                        </a:rPr>
                        <a:t>III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p>
                      <a:pPr algn="l"/>
                      <a:r>
                        <a:rPr lang="en-GB" sz="1600" dirty="0">
                          <a:latin typeface="Arial" panose="020B0604020202020204" pitchFamily="34" charset="0"/>
                          <a:cs typeface="Arial" panose="020B0604020202020204" pitchFamily="34" charset="0"/>
                        </a:rPr>
                        <a:t>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p>
                      <a:pPr algn="l"/>
                      <a:r>
                        <a:rPr lang="en-GB" sz="1600" dirty="0">
                          <a:latin typeface="Arial" panose="020B0604020202020204" pitchFamily="34" charset="0"/>
                          <a:cs typeface="Arial" panose="020B0604020202020204" pitchFamily="34" charset="0"/>
                        </a:rPr>
                        <a:t>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6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7" name="Picture 6">
            <a:hlinkClick r:id="rId3" action="ppaction://hlinksldjump"/>
            <a:extLst>
              <a:ext uri="{FF2B5EF4-FFF2-40B4-BE49-F238E27FC236}">
                <a16:creationId xmlns:a16="http://schemas.microsoft.com/office/drawing/2014/main" id="{F56632D4-5E04-458B-8042-A3D4E015BA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Autofit/>
          </a:bodyPr>
          <a:lstStyle/>
          <a:p>
            <a:r>
              <a:rPr lang="en-US" altLang="de-DE" dirty="0"/>
              <a:t>EASL-CLIF prognostic and diagnostic scores for ACLF</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a:xfrm>
            <a:off x="6567" y="6479931"/>
            <a:ext cx="10238646" cy="376990"/>
          </a:xfrm>
        </p:spPr>
        <p:txBody>
          <a:bodyPr/>
          <a:lstStyle/>
          <a:p>
            <a:r>
              <a:rPr lang="en-US" dirty="0">
                <a:latin typeface="+mj-lt"/>
              </a:rPr>
              <a:t>*Age in years, creatinine in mg/dL, WBC in 10</a:t>
            </a:r>
            <a:r>
              <a:rPr lang="en-US" baseline="30000" dirty="0">
                <a:latin typeface="+mj-lt"/>
              </a:rPr>
              <a:t>6</a:t>
            </a:r>
            <a:r>
              <a:rPr lang="en-US" dirty="0">
                <a:latin typeface="+mj-lt"/>
              </a:rPr>
              <a:t> cells/L, sodium in mmol/L; </a:t>
            </a:r>
          </a:p>
          <a:p>
            <a:r>
              <a:rPr lang="en-GB" baseline="30000" dirty="0">
                <a:latin typeface="+mj-lt"/>
              </a:rPr>
              <a:t>†</a:t>
            </a:r>
            <a:r>
              <a:rPr lang="en-GB" dirty="0">
                <a:latin typeface="+mj-lt"/>
              </a:rPr>
              <a:t>Bold text indicates the diagnostic criteria for organ failures; </a:t>
            </a:r>
            <a:r>
              <a:rPr lang="en-GB" baseline="30000" dirty="0">
                <a:latin typeface="+mj-lt"/>
              </a:rPr>
              <a:t>‡</a:t>
            </a:r>
            <a:r>
              <a:rPr lang="en-GB" dirty="0">
                <a:latin typeface="+mj-lt"/>
              </a:rPr>
              <a:t>Patients submitted to mechanical ventilation due to HE and not to a respiratory failure were considered as presenting a cerebral failure (cerebral score = 3); </a:t>
            </a:r>
            <a:r>
              <a:rPr lang="en-GB" baseline="30000" dirty="0">
                <a:latin typeface="+mj-lt"/>
              </a:rPr>
              <a:t>§</a:t>
            </a:r>
            <a:r>
              <a:rPr lang="en-GB" dirty="0">
                <a:latin typeface="+mj-lt"/>
              </a:rPr>
              <a:t>Other patients enrolled in the study with mechanical ventilation were considered as presenting a respiratory failure (respiratory score = 3)</a:t>
            </a:r>
            <a:endParaRPr lang="en-US" dirty="0">
              <a:latin typeface="+mj-lt"/>
            </a:endParaRPr>
          </a:p>
          <a:p>
            <a:r>
              <a:rPr lang="en-US" dirty="0">
                <a:latin typeface="+mj-lt"/>
              </a:rPr>
              <a:t>1. Jalan R, et al. J Hepatol 2014;61:1038–47;</a:t>
            </a:r>
          </a:p>
          <a:p>
            <a:r>
              <a:rPr lang="en-US" dirty="0"/>
              <a:t>EASL CPG decompensated cirrhosis. J Hepatol 2018;doi: 10.1016/j.jhep.2018.03.024</a:t>
            </a:r>
          </a:p>
        </p:txBody>
      </p:sp>
      <p:graphicFrame>
        <p:nvGraphicFramePr>
          <p:cNvPr id="8" name="Table 7">
            <a:extLst>
              <a:ext uri="{FF2B5EF4-FFF2-40B4-BE49-F238E27FC236}">
                <a16:creationId xmlns:a16="http://schemas.microsoft.com/office/drawing/2014/main" id="{7A63E97D-2941-402B-8E5B-08D25556F4F4}"/>
              </a:ext>
            </a:extLst>
          </p:cNvPr>
          <p:cNvGraphicFramePr>
            <a:graphicFrameLocks noGrp="1"/>
          </p:cNvGraphicFramePr>
          <p:nvPr>
            <p:extLst>
              <p:ext uri="{D42A27DB-BD31-4B8C-83A1-F6EECF244321}">
                <p14:modId xmlns:p14="http://schemas.microsoft.com/office/powerpoint/2010/main" val="1875066171"/>
              </p:ext>
            </p:extLst>
          </p:nvPr>
        </p:nvGraphicFramePr>
        <p:xfrm>
          <a:off x="3048000" y="1304531"/>
          <a:ext cx="6096000" cy="7061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25995436"/>
                    </a:ext>
                  </a:extLst>
                </a:gridCol>
              </a:tblGrid>
              <a:tr h="266261">
                <a:tc>
                  <a:txBody>
                    <a:bodyPr/>
                    <a:lstStyle/>
                    <a:p>
                      <a:r>
                        <a:rPr lang="en-GB" sz="1600" dirty="0">
                          <a:solidFill>
                            <a:schemeClr val="bg1"/>
                          </a:solidFill>
                        </a:rPr>
                        <a:t>CLIF-C ACLF score for mortality prediction</a:t>
                      </a:r>
                      <a:r>
                        <a:rPr lang="en-GB" sz="1600" baseline="30000" dirty="0">
                          <a:solidFill>
                            <a:schemeClr val="bg1"/>
                          </a:solidFill>
                        </a:rPr>
                        <a:t>1</a:t>
                      </a:r>
                      <a:r>
                        <a:rPr lang="en-GB" sz="1600" baseline="0" dirty="0">
                          <a:solidFill>
                            <a:schemeClr val="bg1"/>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370840">
                <a:tc>
                  <a:txBody>
                    <a:bodyPr/>
                    <a:lstStyle/>
                    <a:p>
                      <a:pPr algn="ctr"/>
                      <a:r>
                        <a:rPr lang="en-GB" sz="1600" dirty="0"/>
                        <a:t>10 x [0.033 x Clif OFs + 0.04 x Age + 0.63 x Ln(WBC) – 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bl>
          </a:graphicData>
        </a:graphic>
      </p:graphicFrame>
      <p:graphicFrame>
        <p:nvGraphicFramePr>
          <p:cNvPr id="9" name="Table 8">
            <a:extLst>
              <a:ext uri="{FF2B5EF4-FFF2-40B4-BE49-F238E27FC236}">
                <a16:creationId xmlns:a16="http://schemas.microsoft.com/office/drawing/2014/main" id="{BD1A62C7-EA0F-4C77-A3DF-BA4E02F5327E}"/>
              </a:ext>
            </a:extLst>
          </p:cNvPr>
          <p:cNvGraphicFramePr>
            <a:graphicFrameLocks noGrp="1"/>
          </p:cNvGraphicFramePr>
          <p:nvPr>
            <p:extLst>
              <p:ext uri="{D42A27DB-BD31-4B8C-83A1-F6EECF244321}">
                <p14:modId xmlns:p14="http://schemas.microsoft.com/office/powerpoint/2010/main" val="706744071"/>
              </p:ext>
            </p:extLst>
          </p:nvPr>
        </p:nvGraphicFramePr>
        <p:xfrm>
          <a:off x="423847" y="2414575"/>
          <a:ext cx="11342400" cy="3086400"/>
        </p:xfrm>
        <a:graphic>
          <a:graphicData uri="http://schemas.openxmlformats.org/drawingml/2006/table">
            <a:tbl>
              <a:tblPr firstRow="1" bandRow="1">
                <a:tableStyleId>{5C22544A-7EE6-4342-B048-85BDC9FD1C3A}</a:tableStyleId>
              </a:tblPr>
              <a:tblGrid>
                <a:gridCol w="3858746">
                  <a:extLst>
                    <a:ext uri="{9D8B030D-6E8A-4147-A177-3AD203B41FA5}">
                      <a16:colId xmlns:a16="http://schemas.microsoft.com/office/drawing/2014/main" val="1725995436"/>
                    </a:ext>
                  </a:extLst>
                </a:gridCol>
                <a:gridCol w="2152828">
                  <a:extLst>
                    <a:ext uri="{9D8B030D-6E8A-4147-A177-3AD203B41FA5}">
                      <a16:colId xmlns:a16="http://schemas.microsoft.com/office/drawing/2014/main" val="2320778268"/>
                    </a:ext>
                  </a:extLst>
                </a:gridCol>
                <a:gridCol w="2665413">
                  <a:extLst>
                    <a:ext uri="{9D8B030D-6E8A-4147-A177-3AD203B41FA5}">
                      <a16:colId xmlns:a16="http://schemas.microsoft.com/office/drawing/2014/main" val="1766130885"/>
                    </a:ext>
                  </a:extLst>
                </a:gridCol>
                <a:gridCol w="2665413">
                  <a:extLst>
                    <a:ext uri="{9D8B030D-6E8A-4147-A177-3AD203B41FA5}">
                      <a16:colId xmlns:a16="http://schemas.microsoft.com/office/drawing/2014/main" val="305706143"/>
                    </a:ext>
                  </a:extLst>
                </a:gridCol>
              </a:tblGrid>
              <a:tr h="130450">
                <a:tc gridSpan="4">
                  <a:txBody>
                    <a:bodyPr/>
                    <a:lstStyle/>
                    <a:p>
                      <a:r>
                        <a:rPr lang="en-GB" altLang="de-DE" sz="1600" dirty="0"/>
                        <a:t>Chronic liver failure – organ failure score system</a:t>
                      </a:r>
                      <a:r>
                        <a:rPr lang="en-GB" altLang="de-DE" sz="1600" baseline="30000" dirty="0"/>
                        <a:t>1</a:t>
                      </a:r>
                      <a:r>
                        <a:rPr lang="en-GB" altLang="de-DE" sz="1600" dirty="0"/>
                        <a:t> </a:t>
                      </a:r>
                      <a:endParaRPr lang="en-GB" sz="16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06915865"/>
                  </a:ext>
                </a:extLst>
              </a:tr>
              <a:tr h="130450">
                <a:tc>
                  <a:txBody>
                    <a:bodyPr/>
                    <a:lstStyle/>
                    <a:p>
                      <a:r>
                        <a:rPr lang="en-GB" sz="1600" dirty="0">
                          <a:solidFill>
                            <a:schemeClr val="bg1"/>
                          </a:solidFill>
                        </a:rPr>
                        <a:t>Organ/system</a:t>
                      </a:r>
                      <a:r>
                        <a:rPr lang="en-GB" sz="1600" baseline="30000" dirty="0">
                          <a:solidFill>
                            <a:schemeClr val="bg1"/>
                          </a:solidFill>
                        </a:rPr>
                        <a: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aseline="0" dirty="0">
                          <a:solidFill>
                            <a:schemeClr val="bg1"/>
                          </a:solidFill>
                        </a:rPr>
                        <a:t>1 point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aseline="0" dirty="0">
                          <a:solidFill>
                            <a:schemeClr val="bg1"/>
                          </a:solidFill>
                        </a:rPr>
                        <a:t>2 points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600" baseline="0" dirty="0">
                          <a:solidFill>
                            <a:schemeClr val="bg1"/>
                          </a:solidFill>
                        </a:rPr>
                        <a:t>3 points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130450">
                <a:tc>
                  <a:txBody>
                    <a:bodyPr/>
                    <a:lstStyle/>
                    <a:p>
                      <a:pPr algn="l" fontAlgn="b"/>
                      <a:r>
                        <a:rPr lang="en-GB" sz="1600" b="0" i="0" u="none" strike="noStrike" dirty="0">
                          <a:solidFill>
                            <a:srgbClr val="000000"/>
                          </a:solidFill>
                          <a:effectLst/>
                          <a:latin typeface="+mn-lt"/>
                        </a:rPr>
                        <a:t>Liver (bilirubin,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&lt;6</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≥6–&lt;12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≥12.0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r h="227986">
                <a:tc>
                  <a:txBody>
                    <a:bodyPr/>
                    <a:lstStyle/>
                    <a:p>
                      <a:pPr algn="l" fontAlgn="b"/>
                      <a:r>
                        <a:rPr lang="en-GB" sz="1600" b="0" i="0" u="none" strike="noStrike" dirty="0">
                          <a:solidFill>
                            <a:srgbClr val="000000"/>
                          </a:solidFill>
                          <a:effectLst/>
                          <a:latin typeface="+mn-lt"/>
                        </a:rPr>
                        <a:t>Kidney (creatinine,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≥2.0–&lt;3.5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≥3.5 or renal replacement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93926508"/>
                  </a:ext>
                </a:extLst>
              </a:tr>
              <a:tr h="130450">
                <a:tc>
                  <a:txBody>
                    <a:bodyPr/>
                    <a:lstStyle/>
                    <a:p>
                      <a:pPr algn="l" fontAlgn="b"/>
                      <a:r>
                        <a:rPr lang="en-GB" sz="1600" b="0" i="0" u="none" strike="noStrike" dirty="0">
                          <a:solidFill>
                            <a:srgbClr val="000000"/>
                          </a:solidFill>
                          <a:effectLst/>
                          <a:latin typeface="+mn-lt"/>
                        </a:rPr>
                        <a:t>Brain/HE (West Haven Criteria)</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mn-lt"/>
                        </a:rPr>
                        <a:t>Grade 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mn-lt"/>
                        </a:rPr>
                        <a:t>Grades 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b="1" dirty="0">
                          <a:latin typeface="+mn-lt"/>
                        </a:rPr>
                        <a:t>Grades 3–4</a:t>
                      </a:r>
                      <a:r>
                        <a:rPr lang="en-GB" sz="1600" baseline="30000" dirty="0"/>
                        <a:t>‡</a:t>
                      </a:r>
                      <a:endParaRPr lang="en-GB" sz="1600" b="1" baseline="3000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9933979"/>
                  </a:ext>
                </a:extLst>
              </a:tr>
              <a:tr h="130450">
                <a:tc>
                  <a:txBody>
                    <a:bodyPr/>
                    <a:lstStyle/>
                    <a:p>
                      <a:pPr algn="l" fontAlgn="b"/>
                      <a:r>
                        <a:rPr lang="en-GB" sz="1600" b="0" i="0" u="none" strike="noStrike" dirty="0">
                          <a:solidFill>
                            <a:srgbClr val="000000"/>
                          </a:solidFill>
                          <a:effectLst/>
                          <a:latin typeface="+mn-lt"/>
                        </a:rPr>
                        <a:t>Coagulation (INR, PLT count)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mn-lt"/>
                        </a:rPr>
                        <a:t>≥2.0–&lt;2.5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mn-lt"/>
                        </a:rPr>
                        <a:t>≥2.5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6257157"/>
                  </a:ext>
                </a:extLst>
              </a:tr>
              <a:tr h="246540">
                <a:tc>
                  <a:txBody>
                    <a:bodyPr/>
                    <a:lstStyle/>
                    <a:p>
                      <a:pPr algn="l" fontAlgn="b"/>
                      <a:r>
                        <a:rPr lang="en-GB" sz="1600" b="0" i="0" u="none" strike="noStrike" dirty="0">
                          <a:solidFill>
                            <a:srgbClr val="000000"/>
                          </a:solidFill>
                          <a:effectLst/>
                          <a:latin typeface="+mn-lt"/>
                        </a:rPr>
                        <a:t>Circulation (MAP, mmHg and vasopressors)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b="0" i="0" u="none" strike="noStrike" dirty="0">
                          <a:solidFill>
                            <a:srgbClr val="000000"/>
                          </a:solidFill>
                          <a:effectLst/>
                          <a:latin typeface="+mn-lt"/>
                        </a:rPr>
                        <a:t>≥70</a:t>
                      </a:r>
                      <a:endParaRPr lang="en-GB" sz="160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mn-lt"/>
                        </a:rPr>
                        <a:t>&lt;70</a:t>
                      </a:r>
                      <a:endParaRPr lang="en-GB" sz="1600" b="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b="1" dirty="0">
                          <a:latin typeface="+mn-lt"/>
                        </a:rPr>
                        <a:t>Use of vasopressors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90311743"/>
                  </a:ext>
                </a:extLst>
              </a:tr>
              <a:tr h="130450">
                <a:tc>
                  <a:txBody>
                    <a:bodyPr/>
                    <a:lstStyle/>
                    <a:p>
                      <a:pPr algn="l" fontAlgn="b">
                        <a:tabLst>
                          <a:tab pos="357188" algn="l"/>
                        </a:tabLst>
                      </a:pPr>
                      <a:r>
                        <a:rPr lang="en-GB" sz="1600" b="0" i="0" u="none" strike="noStrike" dirty="0">
                          <a:solidFill>
                            <a:schemeClr val="tx1"/>
                          </a:solidFill>
                          <a:effectLst/>
                          <a:latin typeface="+mn-lt"/>
                        </a:rPr>
                        <a:t>Lungs	</a:t>
                      </a:r>
                      <a:r>
                        <a:rPr lang="en-GB" sz="1600" b="0" i="0" u="none" strike="noStrike" dirty="0">
                          <a:solidFill>
                            <a:srgbClr val="000000"/>
                          </a:solidFill>
                          <a:effectLst/>
                          <a:latin typeface="+mn-lt"/>
                        </a:rPr>
                        <a:t>PaO</a:t>
                      </a:r>
                      <a:r>
                        <a:rPr lang="en-GB" sz="1600" b="0" i="0" u="none" strike="noStrike" baseline="-25000" dirty="0">
                          <a:solidFill>
                            <a:srgbClr val="000000"/>
                          </a:solidFill>
                          <a:effectLst/>
                          <a:latin typeface="+mn-lt"/>
                        </a:rPr>
                        <a:t>2</a:t>
                      </a:r>
                      <a:r>
                        <a:rPr lang="en-GB" sz="1600" b="0" i="0" u="none" strike="noStrike" dirty="0">
                          <a:solidFill>
                            <a:srgbClr val="000000"/>
                          </a:solidFill>
                          <a:effectLst/>
                          <a:latin typeface="+mn-lt"/>
                        </a:rPr>
                        <a:t>/FiO</a:t>
                      </a:r>
                      <a:r>
                        <a:rPr lang="en-GB" sz="1600" b="0" i="0" u="none" strike="noStrike" baseline="-25000" dirty="0">
                          <a:solidFill>
                            <a:srgbClr val="000000"/>
                          </a:solidFill>
                          <a:effectLst/>
                          <a:latin typeface="+mn-lt"/>
                        </a:rPr>
                        <a:t>2</a:t>
                      </a:r>
                      <a:r>
                        <a:rPr lang="en-GB" sz="1600" b="0" i="0" u="none" strike="noStrike" dirty="0">
                          <a:solidFill>
                            <a:srgbClr val="000000"/>
                          </a:solidFill>
                          <a:effectLst/>
                          <a:latin typeface="+mn-lt"/>
                        </a:rPr>
                        <a:t>, or</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&gt;300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≤300</a:t>
                      </a:r>
                      <a:r>
                        <a:rPr lang="en-GB" sz="1600" b="0" i="0" u="none" strike="noStrike" dirty="0">
                          <a:solidFill>
                            <a:srgbClr val="000000"/>
                          </a:solidFill>
                          <a:effectLst/>
                          <a:latin typeface="+mn-lt"/>
                        </a:rPr>
                        <a:t>–</a:t>
                      </a:r>
                      <a:r>
                        <a:rPr lang="en-GB" sz="1600" b="0" i="0" u="none" strike="noStrike" kern="1200" dirty="0">
                          <a:solidFill>
                            <a:srgbClr val="000000"/>
                          </a:solidFill>
                          <a:effectLst/>
                          <a:latin typeface="+mn-lt"/>
                          <a:ea typeface="+mn-ea"/>
                          <a:cs typeface="+mn-cs"/>
                        </a:rPr>
                        <a:t>&gt;200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1" i="0" u="none" strike="noStrike" kern="1200" dirty="0">
                          <a:solidFill>
                            <a:srgbClr val="000000"/>
                          </a:solidFill>
                          <a:effectLst/>
                          <a:latin typeface="+mn-lt"/>
                          <a:ea typeface="+mn-ea"/>
                          <a:cs typeface="+mn-cs"/>
                        </a:rPr>
                        <a:t>≤200</a:t>
                      </a:r>
                      <a:r>
                        <a:rPr lang="en-GB" sz="1600" b="1" baseline="30000" dirty="0"/>
                        <a:t>§</a:t>
                      </a:r>
                      <a:endParaRPr lang="en-GB" sz="1600" b="1" i="0" u="none" strike="noStrike" kern="1200" dirty="0">
                        <a:solidFill>
                          <a:srgbClr val="000000"/>
                        </a:solidFill>
                        <a:effectLst/>
                        <a:latin typeface="+mn-lt"/>
                        <a:ea typeface="+mn-ea"/>
                        <a:cs typeface="+mn-cs"/>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13300453"/>
                  </a:ext>
                </a:extLst>
              </a:tr>
              <a:tr h="130450">
                <a:tc>
                  <a:txBody>
                    <a:bodyPr/>
                    <a:lstStyle/>
                    <a:p>
                      <a:pPr algn="l" fontAlgn="b">
                        <a:tabLst>
                          <a:tab pos="357188" algn="l"/>
                        </a:tabLst>
                      </a:pPr>
                      <a:r>
                        <a:rPr lang="en-GB" sz="1600" b="0" i="0" u="none" strike="noStrike" dirty="0">
                          <a:solidFill>
                            <a:srgbClr val="000000"/>
                          </a:solidFill>
                          <a:effectLst/>
                          <a:latin typeface="+mn-lt"/>
                        </a:rPr>
                        <a:t>		SpO</a:t>
                      </a:r>
                      <a:r>
                        <a:rPr lang="en-GB" sz="1600" b="0" i="0" u="none" strike="noStrike" baseline="-25000" dirty="0">
                          <a:solidFill>
                            <a:srgbClr val="000000"/>
                          </a:solidFill>
                          <a:effectLst/>
                          <a:latin typeface="+mn-lt"/>
                        </a:rPr>
                        <a:t>2</a:t>
                      </a:r>
                      <a:r>
                        <a:rPr lang="en-GB" sz="1600" b="0" i="0" u="none" strike="noStrike" dirty="0">
                          <a:solidFill>
                            <a:srgbClr val="000000"/>
                          </a:solidFill>
                          <a:effectLst/>
                          <a:latin typeface="+mn-lt"/>
                        </a:rPr>
                        <a:t>/FiO</a:t>
                      </a:r>
                      <a:r>
                        <a:rPr lang="en-GB" sz="1600" b="0" i="0" u="none" strike="noStrike" baseline="-25000" dirty="0">
                          <a:solidFill>
                            <a:srgbClr val="000000"/>
                          </a:solidFill>
                          <a:effectLst/>
                          <a:latin typeface="+mn-lt"/>
                        </a:rPr>
                        <a:t>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&gt;357</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0" i="0" u="none" strike="noStrike" kern="1200" dirty="0">
                          <a:solidFill>
                            <a:srgbClr val="000000"/>
                          </a:solidFill>
                          <a:effectLst/>
                          <a:latin typeface="+mn-lt"/>
                          <a:ea typeface="+mn-ea"/>
                          <a:cs typeface="+mn-cs"/>
                        </a:rPr>
                        <a:t>&gt;214</a:t>
                      </a:r>
                      <a:r>
                        <a:rPr lang="en-GB" sz="1600" b="0" i="0" u="none" strike="noStrike" dirty="0">
                          <a:solidFill>
                            <a:srgbClr val="000000"/>
                          </a:solidFill>
                          <a:effectLst/>
                          <a:latin typeface="+mn-lt"/>
                        </a:rPr>
                        <a:t>–</a:t>
                      </a:r>
                      <a:r>
                        <a:rPr lang="en-GB" sz="1600" b="0" i="0" u="none" strike="noStrike" kern="1200" dirty="0">
                          <a:solidFill>
                            <a:srgbClr val="000000"/>
                          </a:solidFill>
                          <a:effectLst/>
                          <a:latin typeface="+mn-lt"/>
                          <a:ea typeface="+mn-ea"/>
                          <a:cs typeface="+mn-cs"/>
                        </a:rPr>
                        <a:t>≤357</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600" b="1" i="0" u="none" strike="noStrike" kern="1200" dirty="0">
                          <a:solidFill>
                            <a:srgbClr val="000000"/>
                          </a:solidFill>
                          <a:effectLst/>
                          <a:latin typeface="+mn-lt"/>
                          <a:ea typeface="+mn-ea"/>
                          <a:cs typeface="+mn-cs"/>
                        </a:rPr>
                        <a:t>≤214</a:t>
                      </a:r>
                      <a:r>
                        <a:rPr lang="en-GB" sz="1600" b="1" baseline="30000" dirty="0"/>
                        <a:t>§</a:t>
                      </a:r>
                      <a:endParaRPr lang="en-GB" sz="1600" b="1" i="0" u="none" strike="noStrike" kern="1200" dirty="0">
                        <a:solidFill>
                          <a:srgbClr val="000000"/>
                        </a:solidFill>
                        <a:effectLst/>
                        <a:latin typeface="+mn-lt"/>
                        <a:ea typeface="+mn-ea"/>
                        <a:cs typeface="+mn-cs"/>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87630824"/>
                  </a:ext>
                </a:extLst>
              </a:tr>
            </a:tbl>
          </a:graphicData>
        </a:graphic>
      </p:graphicFrame>
      <p:pic>
        <p:nvPicPr>
          <p:cNvPr id="10" name="Picture 9">
            <a:hlinkClick r:id="rId3" action="ppaction://hlinksldjump"/>
            <a:extLst>
              <a:ext uri="{FF2B5EF4-FFF2-40B4-BE49-F238E27FC236}">
                <a16:creationId xmlns:a16="http://schemas.microsoft.com/office/drawing/2014/main" id="{1D3AC12A-E281-4942-AF1D-28CE9BA88F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721679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altLang="de-DE" dirty="0"/>
              <a:t>Classification and grades of ACLF</a:t>
            </a:r>
            <a:endParaRPr lang="en-GB" baseline="30000"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Moreau R, et al. Gastroenterology 2013;144:1426–37;</a:t>
            </a:r>
          </a:p>
          <a:p>
            <a:r>
              <a:rPr lang="en-US" dirty="0"/>
              <a:t>EASL CPG decompensated cirrhosis. J Hepatol 2018;doi: 10.1016/j.jhep</a:t>
            </a:r>
            <a:r>
              <a:rPr lang="en-US"/>
              <a:t>.2018.03.024</a:t>
            </a:r>
            <a:endParaRPr lang="en-US" dirty="0"/>
          </a:p>
        </p:txBody>
      </p:sp>
      <p:sp>
        <p:nvSpPr>
          <p:cNvPr id="3" name="Content Placeholder 2">
            <a:extLst>
              <a:ext uri="{FF2B5EF4-FFF2-40B4-BE49-F238E27FC236}">
                <a16:creationId xmlns:a16="http://schemas.microsoft.com/office/drawing/2014/main" id="{66AAABDA-488F-43A7-9B4B-C951DAF74454}"/>
              </a:ext>
            </a:extLst>
          </p:cNvPr>
          <p:cNvSpPr>
            <a:spLocks noGrp="1"/>
          </p:cNvSpPr>
          <p:nvPr>
            <p:ph sz="half" idx="1"/>
          </p:nvPr>
        </p:nvSpPr>
        <p:spPr/>
        <p:txBody>
          <a:bodyPr>
            <a:normAutofit/>
          </a:bodyPr>
          <a:lstStyle/>
          <a:p>
            <a:r>
              <a:rPr lang="en-GB" dirty="0">
                <a:latin typeface="+mj-lt"/>
              </a:rPr>
              <a:t>Even mild renal or brain dysfunction in the presence of another organ failure, is associated with a signiﬁcant short-term mortality and therefore deﬁnes the presence of ACLF</a:t>
            </a:r>
          </a:p>
        </p:txBody>
      </p:sp>
      <p:graphicFrame>
        <p:nvGraphicFramePr>
          <p:cNvPr id="7" name="Table 6">
            <a:extLst>
              <a:ext uri="{FF2B5EF4-FFF2-40B4-BE49-F238E27FC236}">
                <a16:creationId xmlns:a16="http://schemas.microsoft.com/office/drawing/2014/main" id="{48845D96-D345-4F00-B446-ECB922D3A586}"/>
              </a:ext>
            </a:extLst>
          </p:cNvPr>
          <p:cNvGraphicFramePr>
            <a:graphicFrameLocks noGrp="1"/>
          </p:cNvGraphicFramePr>
          <p:nvPr>
            <p:extLst>
              <p:ext uri="{D42A27DB-BD31-4B8C-83A1-F6EECF244321}">
                <p14:modId xmlns:p14="http://schemas.microsoft.com/office/powerpoint/2010/main" val="2645940512"/>
              </p:ext>
            </p:extLst>
          </p:nvPr>
        </p:nvGraphicFramePr>
        <p:xfrm>
          <a:off x="423848" y="2784661"/>
          <a:ext cx="11342399" cy="2170040"/>
        </p:xfrm>
        <a:graphic>
          <a:graphicData uri="http://schemas.openxmlformats.org/drawingml/2006/table">
            <a:tbl>
              <a:tblPr firstRow="1" bandRow="1">
                <a:tableStyleId>{5C22544A-7EE6-4342-B048-85BDC9FD1C3A}</a:tableStyleId>
              </a:tblPr>
              <a:tblGrid>
                <a:gridCol w="2493363">
                  <a:extLst>
                    <a:ext uri="{9D8B030D-6E8A-4147-A177-3AD203B41FA5}">
                      <a16:colId xmlns:a16="http://schemas.microsoft.com/office/drawing/2014/main" val="1725995436"/>
                    </a:ext>
                  </a:extLst>
                </a:gridCol>
                <a:gridCol w="8849036">
                  <a:extLst>
                    <a:ext uri="{9D8B030D-6E8A-4147-A177-3AD203B41FA5}">
                      <a16:colId xmlns:a16="http://schemas.microsoft.com/office/drawing/2014/main" val="3396145129"/>
                    </a:ext>
                  </a:extLst>
                </a:gridCol>
              </a:tblGrid>
              <a:tr h="266261">
                <a:tc>
                  <a:txBody>
                    <a:bodyPr/>
                    <a:lstStyle/>
                    <a:p>
                      <a:r>
                        <a:rPr lang="en-GB" sz="1600" dirty="0">
                          <a:solidFill>
                            <a:schemeClr val="bg1"/>
                          </a:solidFill>
                        </a:rPr>
                        <a:t>Grades of ACLF</a:t>
                      </a:r>
                      <a:endParaRPr lang="en-GB" sz="16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l"/>
                      <a:r>
                        <a:rPr lang="en-GB" sz="1600" baseline="0" dirty="0">
                          <a:solidFill>
                            <a:schemeClr val="bg1"/>
                          </a:solidFill>
                        </a:rPr>
                        <a:t>Clinical characteristics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370840">
                <a:tc>
                  <a:txBody>
                    <a:bodyPr/>
                    <a:lstStyle/>
                    <a:p>
                      <a:pPr algn="l" fontAlgn="b"/>
                      <a:r>
                        <a:rPr lang="en-GB" sz="1600" b="0" i="0" u="none" strike="noStrike" dirty="0">
                          <a:solidFill>
                            <a:srgbClr val="000000"/>
                          </a:solidFill>
                          <a:effectLst/>
                          <a:latin typeface="+mn-lt"/>
                        </a:rPr>
                        <a:t>NO ACLF</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fontAlgn="b"/>
                      <a:r>
                        <a:rPr lang="en-GB" sz="1600" b="0" i="0" u="none" strike="noStrike" dirty="0">
                          <a:solidFill>
                            <a:srgbClr val="000000"/>
                          </a:solidFill>
                          <a:effectLst/>
                          <a:latin typeface="+mn-lt"/>
                        </a:rPr>
                        <a:t>No organ failure, or single non-kidney organ failure, creatinine &lt;1.5 mg/dl, no HE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r h="370840">
                <a:tc>
                  <a:txBody>
                    <a:bodyPr/>
                    <a:lstStyle/>
                    <a:p>
                      <a:pPr algn="l" fontAlgn="b"/>
                      <a:r>
                        <a:rPr lang="en-GB" sz="1600" b="0" i="0" u="none" strike="noStrike" dirty="0">
                          <a:solidFill>
                            <a:srgbClr val="000000"/>
                          </a:solidFill>
                          <a:effectLst/>
                          <a:latin typeface="+mn-lt"/>
                        </a:rPr>
                        <a:t>ACLF 1a</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fontAlgn="b"/>
                      <a:r>
                        <a:rPr lang="en-GB" sz="1600" b="0" i="0" u="none" strike="noStrike" dirty="0">
                          <a:solidFill>
                            <a:srgbClr val="000000"/>
                          </a:solidFill>
                          <a:effectLst/>
                          <a:latin typeface="+mn-lt"/>
                        </a:rPr>
                        <a:t>Single renal failure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93926508"/>
                  </a:ext>
                </a:extLst>
              </a:tr>
              <a:tr h="370840">
                <a:tc>
                  <a:txBody>
                    <a:bodyPr/>
                    <a:lstStyle/>
                    <a:p>
                      <a:pPr algn="l" fontAlgn="b"/>
                      <a:r>
                        <a:rPr lang="en-GB" sz="1600" b="0" i="0" u="none" strike="noStrike" dirty="0">
                          <a:solidFill>
                            <a:srgbClr val="000000"/>
                          </a:solidFill>
                          <a:effectLst/>
                          <a:latin typeface="+mn-lt"/>
                        </a:rPr>
                        <a:t>ACLF 1b</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latin typeface="+mn-lt"/>
                        </a:rPr>
                        <a:t>Single non-kidney organ failure, creatinine 1.5–1.9 mg/dl and/or HE grade 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9933979"/>
                  </a:ext>
                </a:extLst>
              </a:tr>
              <a:tr h="370840">
                <a:tc>
                  <a:txBody>
                    <a:bodyPr/>
                    <a:lstStyle/>
                    <a:p>
                      <a:pPr algn="l" fontAlgn="b"/>
                      <a:r>
                        <a:rPr lang="en-GB" sz="1600" b="0" i="0" u="none" strike="noStrike" dirty="0">
                          <a:solidFill>
                            <a:srgbClr val="000000"/>
                          </a:solidFill>
                          <a:effectLst/>
                          <a:latin typeface="+mn-lt"/>
                        </a:rPr>
                        <a:t>ACLF 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fontAlgn="b"/>
                      <a:r>
                        <a:rPr lang="en-GB" sz="1600" b="0" i="0" u="none" strike="noStrike" dirty="0">
                          <a:solidFill>
                            <a:srgbClr val="000000"/>
                          </a:solidFill>
                          <a:effectLst/>
                          <a:latin typeface="+mn-lt"/>
                        </a:rPr>
                        <a:t>Two organ failures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6257157"/>
                  </a:ext>
                </a:extLst>
              </a:tr>
              <a:tr h="370840">
                <a:tc>
                  <a:txBody>
                    <a:bodyPr/>
                    <a:lstStyle/>
                    <a:p>
                      <a:pPr algn="l" fontAlgn="b"/>
                      <a:r>
                        <a:rPr lang="en-GB" sz="1600" b="0" i="0" u="none" strike="noStrike" dirty="0">
                          <a:solidFill>
                            <a:srgbClr val="000000"/>
                          </a:solidFill>
                          <a:effectLst/>
                          <a:latin typeface="+mn-lt"/>
                        </a:rPr>
                        <a:t>ACLF III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Three or more organ failures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90311743"/>
                  </a:ext>
                </a:extLst>
              </a:tr>
            </a:tbl>
          </a:graphicData>
        </a:graphic>
      </p:graphicFrame>
      <p:pic>
        <p:nvPicPr>
          <p:cNvPr id="9" name="Picture 8">
            <a:hlinkClick r:id="rId3" action="ppaction://hlinksldjump"/>
            <a:extLst>
              <a:ext uri="{FF2B5EF4-FFF2-40B4-BE49-F238E27FC236}">
                <a16:creationId xmlns:a16="http://schemas.microsoft.com/office/drawing/2014/main" id="{F4A5B7C4-8A1D-40D5-AA73-9FF3860336F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500670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Diagnosis of ACLF</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pPr fontAlgn="base">
              <a:spcBef>
                <a:spcPct val="0"/>
              </a:spcBef>
              <a:spcAft>
                <a:spcPct val="0"/>
              </a:spcAft>
              <a:buClrTx/>
            </a:pPr>
            <a:r>
              <a:rPr lang="en-GB" altLang="de-DE" dirty="0">
                <a:latin typeface="+mj-lt"/>
                <a:ea typeface="MS PGothic" panose="020B0600070205080204" pitchFamily="34" charset="-128"/>
              </a:rPr>
              <a:t>*Deﬁned as the acute development or worsening of ascites, overt encephalopathy, GI haemorrhage, non-obstructive jaundice and/or bacterial infections; </a:t>
            </a:r>
            <a:r>
              <a:rPr lang="en-GB" altLang="de-DE" baseline="30000" dirty="0">
                <a:latin typeface="+mj-lt"/>
                <a:ea typeface="MS PGothic" panose="020B0600070205080204" pitchFamily="34" charset="-128"/>
              </a:rPr>
              <a:t>†</a:t>
            </a:r>
            <a:r>
              <a:rPr lang="en-GB" altLang="de-DE" dirty="0">
                <a:latin typeface="+mj-lt"/>
                <a:ea typeface="MS PGothic" panose="020B0600070205080204" pitchFamily="34" charset="-128"/>
              </a:rPr>
              <a:t>Note that in a signiﬁcant proportion of patients, a precipitant factor may not be identiﬁed</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Diagnosis of ACLF is based on organ failure in the presence of AD in patients with cirrhosis</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3161783975"/>
              </p:ext>
            </p:extLst>
          </p:nvPr>
        </p:nvGraphicFramePr>
        <p:xfrm>
          <a:off x="423848" y="2241550"/>
          <a:ext cx="11342400" cy="1828572"/>
        </p:xfrm>
        <a:graphic>
          <a:graphicData uri="http://schemas.openxmlformats.org/drawingml/2006/table">
            <a:tbl>
              <a:tblPr firstRow="1" bandRow="1"/>
              <a:tblGrid>
                <a:gridCol w="8797403">
                  <a:extLst>
                    <a:ext uri="{9D8B030D-6E8A-4147-A177-3AD203B41FA5}">
                      <a16:colId xmlns:a16="http://schemas.microsoft.com/office/drawing/2014/main" val="20001"/>
                    </a:ext>
                  </a:extLst>
                </a:gridCol>
                <a:gridCol w="1195042">
                  <a:extLst>
                    <a:ext uri="{9D8B030D-6E8A-4147-A177-3AD203B41FA5}">
                      <a16:colId xmlns:a16="http://schemas.microsoft.com/office/drawing/2014/main" val="20002"/>
                    </a:ext>
                  </a:extLst>
                </a:gridCol>
                <a:gridCol w="1349955">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ACLF diagnosis: cirrhosis and AD* plus organ failure(s) involving high short-term mortality</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Diagnosis and grading should be based using the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CLIF-C Organ Failure score</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Potential precipitating factor(s)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investigated</a:t>
                      </a:r>
                      <a:r>
                        <a:rPr kumimoji="0" lang="en-GB" altLang="de-DE" sz="1600" b="0" i="0" u="none" strike="noStrike" kern="1200" cap="none" normalizeH="0" baseline="30000" dirty="0">
                          <a:ln>
                            <a:noFill/>
                          </a:ln>
                          <a:solidFill>
                            <a:schemeClr val="tx1"/>
                          </a:solidFill>
                          <a:effectLst/>
                          <a:latin typeface="Arial" panose="020B0604020202020204" pitchFamily="34" charset="0"/>
                          <a:ea typeface="MS PGothic" panose="020B0600070205080204" pitchFamily="34" charset="-128"/>
                          <a:cs typeface="+mn-cs"/>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Hepatic: heavy alcohol intake, viral hepatitis, DILI, autoimmune hepatitis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Extrahepatic: infections haemodynamic derangements following haemorrhage, surgery</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2904380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82662" y="2240819"/>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760C68C1-D488-4E02-BC0D-997B4B9EF8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737459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4CBC-4A06-4164-A903-6E21FD717E8C}"/>
              </a:ext>
            </a:extLst>
          </p:cNvPr>
          <p:cNvSpPr>
            <a:spLocks noGrp="1"/>
          </p:cNvSpPr>
          <p:nvPr>
            <p:ph type="title"/>
          </p:nvPr>
        </p:nvSpPr>
        <p:spPr/>
        <p:txBody>
          <a:bodyPr/>
          <a:lstStyle/>
          <a:p>
            <a:r>
              <a:rPr lang="en-GB" dirty="0"/>
              <a:t>Management of ACLF</a:t>
            </a:r>
          </a:p>
        </p:txBody>
      </p:sp>
      <p:sp>
        <p:nvSpPr>
          <p:cNvPr id="3" name="Text Placeholder 2">
            <a:extLst>
              <a:ext uri="{FF2B5EF4-FFF2-40B4-BE49-F238E27FC236}">
                <a16:creationId xmlns:a16="http://schemas.microsoft.com/office/drawing/2014/main" id="{4B94A73D-26DA-49BE-92EA-38EBFBF7333C}"/>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a:extLst>
              <a:ext uri="{FF2B5EF4-FFF2-40B4-BE49-F238E27FC236}">
                <a16:creationId xmlns:a16="http://schemas.microsoft.com/office/drawing/2014/main" id="{CDA6F82F-2816-4C01-8ADE-E86B298EA0B5}"/>
              </a:ext>
            </a:extLst>
          </p:cNvPr>
          <p:cNvSpPr>
            <a:spLocks noGrp="1"/>
          </p:cNvSpPr>
          <p:nvPr>
            <p:ph sz="half" idx="1"/>
          </p:nvPr>
        </p:nvSpPr>
        <p:spPr/>
        <p:txBody>
          <a:bodyPr/>
          <a:lstStyle/>
          <a:p>
            <a:pPr lvl="0"/>
            <a:r>
              <a:rPr lang="en-GB" dirty="0">
                <a:latin typeface="+mj-lt"/>
              </a:rPr>
              <a:t>There is no speciﬁc therapy for ACLF</a:t>
            </a:r>
          </a:p>
          <a:p>
            <a:pPr lvl="0"/>
            <a:r>
              <a:rPr lang="en-GB" dirty="0">
                <a:latin typeface="+mj-lt"/>
              </a:rPr>
              <a:t>Treatment is based on organ support and management of complications</a:t>
            </a:r>
          </a:p>
          <a:p>
            <a:pPr marL="0" indent="0">
              <a:buNone/>
            </a:pPr>
            <a:r>
              <a:rPr lang="en-GB" dirty="0">
                <a:latin typeface="+mj-lt"/>
              </a:rPr>
              <a:t> </a:t>
            </a:r>
            <a:endParaRPr lang="en-US" dirty="0">
              <a:latin typeface="+mj-lt"/>
            </a:endParaRPr>
          </a:p>
          <a:p>
            <a:endParaRPr lang="en-GB" dirty="0">
              <a:latin typeface="+mj-lt"/>
            </a:endParaRPr>
          </a:p>
        </p:txBody>
      </p:sp>
      <p:graphicFrame>
        <p:nvGraphicFramePr>
          <p:cNvPr id="5" name="Table 4">
            <a:extLst>
              <a:ext uri="{FF2B5EF4-FFF2-40B4-BE49-F238E27FC236}">
                <a16:creationId xmlns:a16="http://schemas.microsoft.com/office/drawing/2014/main" id="{79F14260-8AAC-4681-9E28-102996C41197}"/>
              </a:ext>
            </a:extLst>
          </p:cNvPr>
          <p:cNvGraphicFramePr>
            <a:graphicFrameLocks noGrp="1"/>
          </p:cNvGraphicFramePr>
          <p:nvPr>
            <p:extLst>
              <p:ext uri="{D42A27DB-BD31-4B8C-83A1-F6EECF244321}">
                <p14:modId xmlns:p14="http://schemas.microsoft.com/office/powerpoint/2010/main" val="441014767"/>
              </p:ext>
            </p:extLst>
          </p:nvPr>
        </p:nvGraphicFramePr>
        <p:xfrm>
          <a:off x="423849" y="2811232"/>
          <a:ext cx="11352232" cy="2560092"/>
        </p:xfrm>
        <a:graphic>
          <a:graphicData uri="http://schemas.openxmlformats.org/drawingml/2006/table">
            <a:tbl>
              <a:tblPr firstRow="1" bandRow="1"/>
              <a:tblGrid>
                <a:gridCol w="8805028">
                  <a:extLst>
                    <a:ext uri="{9D8B030D-6E8A-4147-A177-3AD203B41FA5}">
                      <a16:colId xmlns:a16="http://schemas.microsoft.com/office/drawing/2014/main" val="20001"/>
                    </a:ext>
                  </a:extLst>
                </a:gridCol>
                <a:gridCol w="1273602">
                  <a:extLst>
                    <a:ext uri="{9D8B030D-6E8A-4147-A177-3AD203B41FA5}">
                      <a16:colId xmlns:a16="http://schemas.microsoft.com/office/drawing/2014/main" val="20002"/>
                    </a:ext>
                  </a:extLst>
                </a:gridCol>
                <a:gridCol w="1273602">
                  <a:extLst>
                    <a:ext uri="{9D8B030D-6E8A-4147-A177-3AD203B41FA5}">
                      <a16:colId xmlns:a16="http://schemas.microsoft.com/office/drawing/2014/main" val="20003"/>
                    </a:ext>
                  </a:extLst>
                </a:gridCol>
              </a:tblGrid>
              <a:tr h="183248">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114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de-DE" sz="1600" dirty="0">
                          <a:latin typeface="Arial" panose="020B0604020202020204" pitchFamily="34" charset="0"/>
                          <a:ea typeface="MS PGothic" panose="020B0600070205080204" pitchFamily="34" charset="-128"/>
                        </a:rPr>
                        <a:t>Treatment of ACLF should be based on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organ support</a:t>
                      </a:r>
                      <a:r>
                        <a:rPr lang="en-GB" altLang="de-DE" sz="1600" dirty="0">
                          <a:latin typeface="Arial" panose="020B0604020202020204" pitchFamily="34" charset="0"/>
                          <a:ea typeface="MS PGothic" panose="020B0600070205080204" pitchFamily="34" charset="-128"/>
                        </a:rPr>
                        <a:t>, management of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precipitants and associated complications </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92921832"/>
                  </a:ext>
                </a:extLst>
              </a:tr>
              <a:tr h="311476">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Patients should be treated in intermediate care or intensive care settings</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69629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ACLF is a dynamic condition and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organ function should be monitored frequently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and carefully throughout hospitalization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Particularly, liver, kidney, brain, lung, coagulation, and circulation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Monitoring and management should be individualized, mainly according to patients’ age </a:t>
                      </a:r>
                      <a:b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and comorbidities  </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bl>
          </a:graphicData>
        </a:graphic>
      </p:graphicFrame>
      <p:grpSp>
        <p:nvGrpSpPr>
          <p:cNvPr id="6" name="Group 5">
            <a:extLst>
              <a:ext uri="{FF2B5EF4-FFF2-40B4-BE49-F238E27FC236}">
                <a16:creationId xmlns:a16="http://schemas.microsoft.com/office/drawing/2014/main" id="{E3B2B68F-AD7F-4EE9-A206-FD537D6DF837}"/>
              </a:ext>
            </a:extLst>
          </p:cNvPr>
          <p:cNvGrpSpPr/>
          <p:nvPr/>
        </p:nvGrpSpPr>
        <p:grpSpPr>
          <a:xfrm>
            <a:off x="8072830" y="2811233"/>
            <a:ext cx="3693418" cy="276999"/>
            <a:chOff x="4262958" y="3212976"/>
            <a:chExt cx="3693418" cy="276999"/>
          </a:xfrm>
        </p:grpSpPr>
        <p:sp>
          <p:nvSpPr>
            <p:cNvPr id="7" name="Rectangle 6">
              <a:extLst>
                <a:ext uri="{FF2B5EF4-FFF2-40B4-BE49-F238E27FC236}">
                  <a16:creationId xmlns:a16="http://schemas.microsoft.com/office/drawing/2014/main" id="{793CF398-69E5-4F9E-9EC0-BCAC09367FF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8" name="Rectangle 7">
              <a:extLst>
                <a:ext uri="{FF2B5EF4-FFF2-40B4-BE49-F238E27FC236}">
                  <a16:creationId xmlns:a16="http://schemas.microsoft.com/office/drawing/2014/main" id="{80A44455-B67C-4359-AE3A-4590B93A940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TextBox 8">
              <a:extLst>
                <a:ext uri="{FF2B5EF4-FFF2-40B4-BE49-F238E27FC236}">
                  <a16:creationId xmlns:a16="http://schemas.microsoft.com/office/drawing/2014/main" id="{C331120B-B099-4894-907B-018C673574F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0" name="TextBox 9">
              <a:extLst>
                <a:ext uri="{FF2B5EF4-FFF2-40B4-BE49-F238E27FC236}">
                  <a16:creationId xmlns:a16="http://schemas.microsoft.com/office/drawing/2014/main" id="{3ED04B85-C8C6-44DB-9478-C5B8A5F35D7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2" name="Picture 11">
            <a:hlinkClick r:id="rId3" action="ppaction://hlinksldjump"/>
            <a:extLst>
              <a:ext uri="{FF2B5EF4-FFF2-40B4-BE49-F238E27FC236}">
                <a16:creationId xmlns:a16="http://schemas.microsoft.com/office/drawing/2014/main" id="{609DD1C2-B39B-47C1-B996-DF653AB9497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378668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Management of ACLF</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US" sz="1800" dirty="0">
                <a:latin typeface="+mj-lt"/>
              </a:rPr>
              <a:t>The cause of liver injury can be treated in certain situations, e.g. HBV</a:t>
            </a:r>
          </a:p>
          <a:p>
            <a:pPr lvl="0"/>
            <a:r>
              <a:rPr lang="en-US" sz="1800" dirty="0">
                <a:latin typeface="+mj-lt"/>
              </a:rPr>
              <a:t>Early action is crucial to patient survival</a:t>
            </a:r>
          </a:p>
          <a:p>
            <a:pPr lvl="1"/>
            <a:r>
              <a:rPr lang="en-US" sz="1600" dirty="0">
                <a:latin typeface="+mj-lt"/>
              </a:rPr>
              <a:t>Treatment of precipitating factors</a:t>
            </a:r>
          </a:p>
          <a:p>
            <a:pPr lvl="1"/>
            <a:r>
              <a:rPr lang="en-US" sz="1600" dirty="0">
                <a:latin typeface="+mj-lt"/>
              </a:rPr>
              <a:t>Referral for LT before evolution of ACLF makes LT impossible</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648448981"/>
              </p:ext>
            </p:extLst>
          </p:nvPr>
        </p:nvGraphicFramePr>
        <p:xfrm>
          <a:off x="423849" y="2854114"/>
          <a:ext cx="11342400" cy="2986660"/>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272499">
                  <a:extLst>
                    <a:ext uri="{9D8B030D-6E8A-4147-A177-3AD203B41FA5}">
                      <a16:colId xmlns:a16="http://schemas.microsoft.com/office/drawing/2014/main" val="20002"/>
                    </a:ext>
                  </a:extLst>
                </a:gridCol>
                <a:gridCol w="1272499">
                  <a:extLst>
                    <a:ext uri="{9D8B030D-6E8A-4147-A177-3AD203B41FA5}">
                      <a16:colId xmlns:a16="http://schemas.microsoft.com/office/drawing/2014/main" val="20003"/>
                    </a:ext>
                  </a:extLst>
                </a:gridCol>
              </a:tblGrid>
              <a:tr h="183248">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6802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Early identiﬁcation and treatment of precipitating factors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ACLF, particularly bacterial infections, is recommended.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However, in some patients ACLF progresses despite treatment of precipitating factors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736776178"/>
                  </a:ext>
                </a:extLst>
              </a:tr>
              <a:tr h="3114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Nucleoside analogues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(tenofovir, entecavir) should be instituted as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early</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as possible i</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n patients with HBV-related ACLF</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2697972"/>
                  </a:ext>
                </a:extLst>
              </a:tr>
              <a:tr h="3114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Early referral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patients with ACLF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to LT centres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for immediate evaluation is recommended</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823861044"/>
                  </a:ext>
                </a:extLst>
              </a:tr>
              <a:tr h="43975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Withdrawal of intensive care support after 1 week can be suggested in patients who are not LT candidates and have ≥4 organ failures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54228525"/>
                  </a:ext>
                </a:extLst>
              </a:tr>
              <a:tr h="19632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Administration of G-CSF cannot be recommended at present</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468695310"/>
                  </a:ext>
                </a:extLst>
              </a:tr>
            </a:tbl>
          </a:graphicData>
        </a:graphic>
      </p:graphicFrame>
      <p:grpSp>
        <p:nvGrpSpPr>
          <p:cNvPr id="17" name="Group 16">
            <a:extLst>
              <a:ext uri="{FF2B5EF4-FFF2-40B4-BE49-F238E27FC236}">
                <a16:creationId xmlns:a16="http://schemas.microsoft.com/office/drawing/2014/main" id="{A7B87121-0D08-4922-AE8E-5891A77CECA5}"/>
              </a:ext>
            </a:extLst>
          </p:cNvPr>
          <p:cNvGrpSpPr/>
          <p:nvPr/>
        </p:nvGrpSpPr>
        <p:grpSpPr>
          <a:xfrm>
            <a:off x="8072830" y="2855196"/>
            <a:ext cx="3693418" cy="276999"/>
            <a:chOff x="4262958" y="3212976"/>
            <a:chExt cx="3693418" cy="276999"/>
          </a:xfrm>
        </p:grpSpPr>
        <p:sp>
          <p:nvSpPr>
            <p:cNvPr id="18" name="Rectangle 17">
              <a:extLst>
                <a:ext uri="{FF2B5EF4-FFF2-40B4-BE49-F238E27FC236}">
                  <a16:creationId xmlns:a16="http://schemas.microsoft.com/office/drawing/2014/main" id="{B9A54355-55BD-4CB4-BE18-5DFB666C5FC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9" name="Rectangle 18">
              <a:extLst>
                <a:ext uri="{FF2B5EF4-FFF2-40B4-BE49-F238E27FC236}">
                  <a16:creationId xmlns:a16="http://schemas.microsoft.com/office/drawing/2014/main" id="{5113160B-F42D-499D-A5F3-6ABAEACBDAB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20" name="TextBox 19">
              <a:extLst>
                <a:ext uri="{FF2B5EF4-FFF2-40B4-BE49-F238E27FC236}">
                  <a16:creationId xmlns:a16="http://schemas.microsoft.com/office/drawing/2014/main" id="{362E4D64-50B5-449B-AAEF-4D0B46C4D91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21" name="TextBox 20">
              <a:extLst>
                <a:ext uri="{FF2B5EF4-FFF2-40B4-BE49-F238E27FC236}">
                  <a16:creationId xmlns:a16="http://schemas.microsoft.com/office/drawing/2014/main" id="{388EE608-2FB7-4A75-A389-8D4D72E57DB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EE3C9E15-98C4-4EB4-B646-D61837F9997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816930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Relative adrenal insufﬁciency</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latin typeface="+mj-lt"/>
              </a:rPr>
              <a:t>*Also known as critical illness-related corticosteroid insufficiency (CIRCI)</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sz="1800" dirty="0">
                <a:latin typeface="+mj-lt"/>
              </a:rPr>
              <a:t>Inadequate cortisol response to stress in the setting of critical illness*</a:t>
            </a:r>
          </a:p>
          <a:p>
            <a:pPr lvl="1"/>
            <a:r>
              <a:rPr lang="en-GB" sz="1600" dirty="0">
                <a:latin typeface="+mj-lt"/>
              </a:rPr>
              <a:t>Pathophysiology in cirrhosis is not well deﬁned</a:t>
            </a:r>
          </a:p>
          <a:p>
            <a:pPr lvl="0"/>
            <a:r>
              <a:rPr lang="en-GB" sz="1800" dirty="0">
                <a:latin typeface="+mj-lt"/>
              </a:rPr>
              <a:t>Diagnosis is influenced by the method used to measure cortisol</a:t>
            </a:r>
          </a:p>
          <a:p>
            <a:pPr lvl="0"/>
            <a:r>
              <a:rPr lang="en-GB" sz="1800" dirty="0">
                <a:latin typeface="+mj-lt"/>
              </a:rPr>
              <a:t>It is not known whether cortisol supplementation in clinically stable cirrhosis with RAI is of any value</a:t>
            </a:r>
            <a:endParaRPr lang="en-US" sz="1800"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4209468759"/>
              </p:ext>
            </p:extLst>
          </p:nvPr>
        </p:nvGraphicFramePr>
        <p:xfrm>
          <a:off x="423848" y="3157862"/>
          <a:ext cx="11342398" cy="2316252"/>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272498">
                  <a:extLst>
                    <a:ext uri="{9D8B030D-6E8A-4147-A177-3AD203B41FA5}">
                      <a16:colId xmlns:a16="http://schemas.microsoft.com/office/drawing/2014/main" val="20002"/>
                    </a:ext>
                  </a:extLst>
                </a:gridCol>
                <a:gridCol w="127249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Diagnosis of RAI</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&lt;248 nmol/L (9 lg/dl) change in total serum cortisol after 250 lg corticotropin injection, or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Random total cortisol of &lt;276 nmol/L (&lt;10 lg/dl)</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Salivary cortisol determination can be preferred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Serum free cortisol concentration can be inﬂuenced by reduced serum levels of CBG and albumin, frequently seen in patients with cirrhosis</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Hydrocortisone</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treatment (at a dose of 50 mg/6 hours) of RAI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cannot</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be</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recommended</a:t>
                      </a:r>
                    </a:p>
                  </a:txBody>
                  <a:tcPr marL="91433" marR="91433" marT="45682" marB="45682" horzOverflow="overflow">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106046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82662" y="3167694"/>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23DB726A-C5C5-4E3F-987B-DBFB5B5CD15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461137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de-DE" dirty="0"/>
              <a:t>Cirrhotic cardiomyopathy</a:t>
            </a:r>
          </a:p>
        </p:txBody>
      </p:sp>
      <p:sp>
        <p:nvSpPr>
          <p:cNvPr id="5" name="Text Placeholder 4">
            <a:extLst>
              <a:ext uri="{FF2B5EF4-FFF2-40B4-BE49-F238E27FC236}">
                <a16:creationId xmlns:a16="http://schemas.microsoft.com/office/drawing/2014/main" id="{47B7C164-73FC-4325-AB9E-F99DAA815067}"/>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p:cNvSpPr>
            <a:spLocks noGrp="1"/>
          </p:cNvSpPr>
          <p:nvPr>
            <p:ph sz="half" idx="1"/>
          </p:nvPr>
        </p:nvSpPr>
        <p:spPr/>
        <p:txBody>
          <a:bodyPr>
            <a:normAutofit/>
          </a:bodyPr>
          <a:lstStyle/>
          <a:p>
            <a:r>
              <a:rPr lang="en-US" altLang="de-DE" dirty="0">
                <a:latin typeface="+mj-lt"/>
              </a:rPr>
              <a:t>CCM occurs in patients with established cirrhosis characterized by:</a:t>
            </a:r>
          </a:p>
          <a:p>
            <a:pPr lvl="1"/>
            <a:r>
              <a:rPr lang="en-US" altLang="de-DE" dirty="0">
                <a:latin typeface="+mj-lt"/>
              </a:rPr>
              <a:t>Blunted contractile response to stress (pharmacological/surgery or inflammatory)</a:t>
            </a:r>
          </a:p>
          <a:p>
            <a:pPr lvl="1"/>
            <a:r>
              <a:rPr lang="en-US" altLang="de-DE" dirty="0">
                <a:latin typeface="+mj-lt"/>
              </a:rPr>
              <a:t>Altered diastolic left ventricular relaxation or/and increased left atrial volume</a:t>
            </a:r>
          </a:p>
          <a:p>
            <a:pPr lvl="1"/>
            <a:r>
              <a:rPr lang="en-US" altLang="de-DE" dirty="0">
                <a:latin typeface="+mj-lt"/>
              </a:rPr>
              <a:t>Electrophysiological abnormalities e.g. prolonged QTc</a:t>
            </a:r>
          </a:p>
          <a:p>
            <a:pPr lvl="1"/>
            <a:r>
              <a:rPr lang="en-US" altLang="de-DE" dirty="0">
                <a:latin typeface="+mj-lt"/>
              </a:rPr>
              <a:t>Cardiac output tending to decrease with decompensation</a:t>
            </a:r>
          </a:p>
          <a:p>
            <a:pPr lvl="1"/>
            <a:r>
              <a:rPr lang="en-US" altLang="de-DE" dirty="0">
                <a:latin typeface="+mj-lt"/>
              </a:rPr>
              <a:t>Systolic dysfunction: LVEF &lt;55%</a:t>
            </a:r>
          </a:p>
          <a:p>
            <a:pPr marL="457200" lvl="1" indent="0">
              <a:buNone/>
            </a:pPr>
            <a:endParaRPr lang="en-US" altLang="de-DE" dirty="0">
              <a:latin typeface="+mj-lt"/>
            </a:endParaRPr>
          </a:p>
          <a:p>
            <a:r>
              <a:rPr lang="en-US" altLang="de-DE" dirty="0">
                <a:latin typeface="+mj-lt"/>
              </a:rPr>
              <a:t>CCM </a:t>
            </a:r>
            <a:r>
              <a:rPr lang="en-GB" altLang="de-DE" dirty="0">
                <a:latin typeface="+mj-lt"/>
              </a:rPr>
              <a:t>is largely subclinical but its presence inﬂuences prognosis in advanced disease</a:t>
            </a:r>
          </a:p>
        </p:txBody>
      </p:sp>
      <p:pic>
        <p:nvPicPr>
          <p:cNvPr id="7" name="Picture 6">
            <a:hlinkClick r:id="rId3" action="ppaction://hlinksldjump"/>
            <a:extLst>
              <a:ext uri="{FF2B5EF4-FFF2-40B4-BE49-F238E27FC236}">
                <a16:creationId xmlns:a16="http://schemas.microsoft.com/office/drawing/2014/main" id="{7F7965EA-7D9F-418B-8434-D02C2651E66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232002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de-DE" dirty="0"/>
              <a:t>Cirrhotic cardiomyopathy</a:t>
            </a:r>
          </a:p>
        </p:txBody>
      </p:sp>
      <p:sp>
        <p:nvSpPr>
          <p:cNvPr id="5" name="Text Placeholder 4">
            <a:extLst>
              <a:ext uri="{FF2B5EF4-FFF2-40B4-BE49-F238E27FC236}">
                <a16:creationId xmlns:a16="http://schemas.microsoft.com/office/drawing/2014/main" id="{47B7C164-73FC-4325-AB9E-F99DAA815067}"/>
              </a:ext>
            </a:extLst>
          </p:cNvPr>
          <p:cNvSpPr>
            <a:spLocks noGrp="1"/>
          </p:cNvSpPr>
          <p:nvPr>
            <p:ph type="body" sz="quarter" idx="10"/>
          </p:nvPr>
        </p:nvSpPr>
        <p:spPr/>
        <p:txBody>
          <a:bodyPr/>
          <a:lstStyle/>
          <a:p>
            <a:r>
              <a:rPr lang="en-GB" altLang="de-DE" dirty="0"/>
              <a:t>*Either pharmacologically, or through exercise; </a:t>
            </a:r>
            <a:r>
              <a:rPr lang="en-GB" altLang="de-DE" baseline="30000" dirty="0"/>
              <a:t>†</a:t>
            </a:r>
            <a:r>
              <a:rPr lang="en-GB" altLang="de-DE" dirty="0"/>
              <a:t>And in the absence of inﬂuence of </a:t>
            </a:r>
            <a:r>
              <a:rPr lang="el-GR" altLang="de-DE" dirty="0"/>
              <a:t>β</a:t>
            </a:r>
            <a:r>
              <a:rPr lang="en-GB" altLang="de-DE" dirty="0"/>
              <a:t>-blockade</a:t>
            </a:r>
          </a:p>
          <a:p>
            <a:r>
              <a:rPr lang="en-US" dirty="0"/>
              <a:t>EASL CPG decompensated cirrhosis. J Hepatol 2018;doi: 10.1016/j.jhep.2018.03.024 </a:t>
            </a:r>
          </a:p>
        </p:txBody>
      </p:sp>
      <p:sp>
        <p:nvSpPr>
          <p:cNvPr id="4" name="Content Placeholder 3"/>
          <p:cNvSpPr>
            <a:spLocks noGrp="1"/>
          </p:cNvSpPr>
          <p:nvPr>
            <p:ph sz="half" idx="1"/>
          </p:nvPr>
        </p:nvSpPr>
        <p:spPr/>
        <p:txBody>
          <a:bodyPr/>
          <a:lstStyle/>
          <a:p>
            <a:r>
              <a:rPr lang="en-US" altLang="de-DE" dirty="0"/>
              <a:t>Numerous electrocardiographic criteria, along with transmitral Doppler assessment, are used for the evaluation and diagnosis of diastolic dysfunction </a:t>
            </a:r>
          </a:p>
          <a:p>
            <a:pPr lvl="1"/>
            <a:r>
              <a:rPr lang="en-GB" altLang="de-DE" dirty="0"/>
              <a:t>However, there is the need for more controlled studies and correlation with clinical endpoints</a:t>
            </a:r>
          </a:p>
          <a:p>
            <a:endParaRPr lang="en-GB" altLang="de-DE" dirty="0"/>
          </a:p>
          <a:p>
            <a:pPr lvl="1"/>
            <a:endParaRPr lang="en-US" altLang="de-DE" dirty="0"/>
          </a:p>
          <a:p>
            <a:pPr lvl="1"/>
            <a:endParaRPr lang="en-US" altLang="de-DE" dirty="0"/>
          </a:p>
          <a:p>
            <a:endParaRPr lang="en-US" altLang="de-DE" dirty="0"/>
          </a:p>
        </p:txBody>
      </p:sp>
      <p:graphicFrame>
        <p:nvGraphicFramePr>
          <p:cNvPr id="7" name="Table 6">
            <a:extLst>
              <a:ext uri="{FF2B5EF4-FFF2-40B4-BE49-F238E27FC236}">
                <a16:creationId xmlns:a16="http://schemas.microsoft.com/office/drawing/2014/main" id="{5B0141D2-2F12-4D2A-889B-66CFD5A537E1}"/>
              </a:ext>
            </a:extLst>
          </p:cNvPr>
          <p:cNvGraphicFramePr>
            <a:graphicFrameLocks noGrp="1"/>
          </p:cNvGraphicFramePr>
          <p:nvPr>
            <p:extLst>
              <p:ext uri="{D42A27DB-BD31-4B8C-83A1-F6EECF244321}">
                <p14:modId xmlns:p14="http://schemas.microsoft.com/office/powerpoint/2010/main" val="2466103283"/>
              </p:ext>
            </p:extLst>
          </p:nvPr>
        </p:nvGraphicFramePr>
        <p:xfrm>
          <a:off x="423849" y="2372311"/>
          <a:ext cx="11352232" cy="3626816"/>
        </p:xfrm>
        <a:graphic>
          <a:graphicData uri="http://schemas.openxmlformats.org/drawingml/2006/table">
            <a:tbl>
              <a:tblPr firstRow="1" bandRow="1"/>
              <a:tblGrid>
                <a:gridCol w="8805028">
                  <a:extLst>
                    <a:ext uri="{9D8B030D-6E8A-4147-A177-3AD203B41FA5}">
                      <a16:colId xmlns:a16="http://schemas.microsoft.com/office/drawing/2014/main" val="20001"/>
                    </a:ext>
                  </a:extLst>
                </a:gridCol>
                <a:gridCol w="1273602">
                  <a:extLst>
                    <a:ext uri="{9D8B030D-6E8A-4147-A177-3AD203B41FA5}">
                      <a16:colId xmlns:a16="http://schemas.microsoft.com/office/drawing/2014/main" val="20002"/>
                    </a:ext>
                  </a:extLst>
                </a:gridCol>
                <a:gridCol w="127360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ECG in patients with cirrhosis should be performed with dynamic stress testing</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b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(systolic dysfunction may be masked by hyperdynamic circulation and reduced afterload)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Lack of increased CO after physiological/pharmacological stress</a:t>
                      </a:r>
                      <a:r>
                        <a:rPr lang="en-GB" altLang="de-DE" sz="1600" baseline="30000" dirty="0">
                          <a:latin typeface="Arial" panose="020B0604020202020204" pitchFamily="34" charset="0"/>
                          <a:ea typeface="MS PGothic" panose="020B0600070205080204" pitchFamily="34" charset="-128"/>
                        </a:rPr>
                        <a:t>†</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indicates systolic dysfunction</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Myocardial strain imaging and assessment of GLS may be useful in the assessment of left ventricular systolic function in patients with DC</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Cardiac MRI may identify structural changes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236651867"/>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Diastolic dysfunction may occur as an early sign of CCM in the setting of normal systolic function, and should be diagnosed using ASE criteria: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Average E/e’&gt;14</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Tricuspid velocity &gt;2.8 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LAVI &gt;34 ml/m</a:t>
                      </a:r>
                      <a:r>
                        <a:rPr kumimoji="0" lang="en-GB" altLang="de-DE" sz="1600" b="0" i="0" u="none" strike="noStrike" kern="1200" cap="none" normalizeH="0" baseline="30000" dirty="0">
                          <a:ln>
                            <a:noFill/>
                          </a:ln>
                          <a:solidFill>
                            <a:schemeClr val="tx1"/>
                          </a:solidFill>
                          <a:effectLst/>
                          <a:latin typeface="Arial" panose="020B0604020202020204" pitchFamily="34" charset="0"/>
                          <a:ea typeface="MS PGothic" panose="020B0600070205080204" pitchFamily="34" charset="-128"/>
                          <a:cs typeface="+mn-cs"/>
                        </a:rPr>
                        <a:t>2</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696733924"/>
                  </a:ext>
                </a:extLst>
              </a:tr>
            </a:tbl>
          </a:graphicData>
        </a:graphic>
      </p:graphicFrame>
      <p:grpSp>
        <p:nvGrpSpPr>
          <p:cNvPr id="8" name="Group 7">
            <a:extLst>
              <a:ext uri="{FF2B5EF4-FFF2-40B4-BE49-F238E27FC236}">
                <a16:creationId xmlns:a16="http://schemas.microsoft.com/office/drawing/2014/main" id="{66D872B9-46A2-417D-919A-409014F9151C}"/>
              </a:ext>
            </a:extLst>
          </p:cNvPr>
          <p:cNvGrpSpPr/>
          <p:nvPr/>
        </p:nvGrpSpPr>
        <p:grpSpPr>
          <a:xfrm>
            <a:off x="8086628" y="2378830"/>
            <a:ext cx="3693418" cy="276999"/>
            <a:chOff x="4262958" y="3212976"/>
            <a:chExt cx="3693418" cy="276999"/>
          </a:xfrm>
        </p:grpSpPr>
        <p:sp>
          <p:nvSpPr>
            <p:cNvPr id="9" name="Rectangle 8">
              <a:extLst>
                <a:ext uri="{FF2B5EF4-FFF2-40B4-BE49-F238E27FC236}">
                  <a16:creationId xmlns:a16="http://schemas.microsoft.com/office/drawing/2014/main" id="{A1EAD50B-7948-4F59-B734-07F03DE1BFC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Rectangle 9">
              <a:extLst>
                <a:ext uri="{FF2B5EF4-FFF2-40B4-BE49-F238E27FC236}">
                  <a16:creationId xmlns:a16="http://schemas.microsoft.com/office/drawing/2014/main" id="{7417AD18-2756-4FED-9ED3-233BB93D6A4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TextBox 10">
              <a:extLst>
                <a:ext uri="{FF2B5EF4-FFF2-40B4-BE49-F238E27FC236}">
                  <a16:creationId xmlns:a16="http://schemas.microsoft.com/office/drawing/2014/main" id="{2626B876-3AC4-4C55-901F-0C39CAC2C97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2" name="TextBox 11">
              <a:extLst>
                <a:ext uri="{FF2B5EF4-FFF2-40B4-BE49-F238E27FC236}">
                  <a16:creationId xmlns:a16="http://schemas.microsoft.com/office/drawing/2014/main" id="{0AA49196-9CE4-4845-B7AA-26FD1E05E7C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4" name="Picture 13">
            <a:hlinkClick r:id="rId3" action="ppaction://hlinksldjump"/>
            <a:extLst>
              <a:ext uri="{FF2B5EF4-FFF2-40B4-BE49-F238E27FC236}">
                <a16:creationId xmlns:a16="http://schemas.microsoft.com/office/drawing/2014/main" id="{FF845B91-C47B-4D7F-8522-D627808E48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995867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de-DE" dirty="0"/>
              <a:t>Cirrhotic cardiomyopathy</a:t>
            </a:r>
          </a:p>
        </p:txBody>
      </p:sp>
      <p:sp>
        <p:nvSpPr>
          <p:cNvPr id="5" name="Text Placeholder 4">
            <a:extLst>
              <a:ext uri="{FF2B5EF4-FFF2-40B4-BE49-F238E27FC236}">
                <a16:creationId xmlns:a16="http://schemas.microsoft.com/office/drawing/2014/main" id="{47B7C164-73FC-4325-AB9E-F99DAA815067}"/>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4" name="Content Placeholder 3"/>
          <p:cNvSpPr>
            <a:spLocks noGrp="1"/>
          </p:cNvSpPr>
          <p:nvPr>
            <p:ph sz="half" idx="1"/>
          </p:nvPr>
        </p:nvSpPr>
        <p:spPr/>
        <p:txBody>
          <a:bodyPr/>
          <a:lstStyle/>
          <a:p>
            <a:r>
              <a:rPr lang="en-GB" altLang="de-DE" dirty="0"/>
              <a:t>Cardiac evaluation in patients with cirrhosis is important since CCM can influence prognosis </a:t>
            </a:r>
          </a:p>
          <a:p>
            <a:pPr lvl="1"/>
            <a:endParaRPr lang="en-US" altLang="de-DE" dirty="0"/>
          </a:p>
          <a:p>
            <a:pPr lvl="1"/>
            <a:endParaRPr lang="en-US" altLang="de-DE" dirty="0"/>
          </a:p>
          <a:p>
            <a:endParaRPr lang="en-US" altLang="de-DE" dirty="0"/>
          </a:p>
        </p:txBody>
      </p:sp>
      <p:graphicFrame>
        <p:nvGraphicFramePr>
          <p:cNvPr id="7" name="Table 6">
            <a:extLst>
              <a:ext uri="{FF2B5EF4-FFF2-40B4-BE49-F238E27FC236}">
                <a16:creationId xmlns:a16="http://schemas.microsoft.com/office/drawing/2014/main" id="{5B0141D2-2F12-4D2A-889B-66CFD5A537E1}"/>
              </a:ext>
            </a:extLst>
          </p:cNvPr>
          <p:cNvGraphicFramePr>
            <a:graphicFrameLocks noGrp="1"/>
          </p:cNvGraphicFramePr>
          <p:nvPr>
            <p:extLst>
              <p:ext uri="{D42A27DB-BD31-4B8C-83A1-F6EECF244321}">
                <p14:modId xmlns:p14="http://schemas.microsoft.com/office/powerpoint/2010/main" val="1031950343"/>
              </p:ext>
            </p:extLst>
          </p:nvPr>
        </p:nvGraphicFramePr>
        <p:xfrm>
          <a:off x="423848" y="2276791"/>
          <a:ext cx="11342398" cy="2895296"/>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272498">
                  <a:extLst>
                    <a:ext uri="{9D8B030D-6E8A-4147-A177-3AD203B41FA5}">
                      <a16:colId xmlns:a16="http://schemas.microsoft.com/office/drawing/2014/main" val="20002"/>
                    </a:ext>
                  </a:extLst>
                </a:gridCol>
                <a:gridCol w="127249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AD, reduced CO (as a manifestation of CCM) is associated with the development of AKI (speciﬁcally hepatorenal dysfunction) after infections such as SBP</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QTc interval prolongation is common in cirrhosis and may indicate a poor outcome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Agents that can prolong the QT interval should be used cautiously</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Detailed functional cardiac characterization should be part of the assessment for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TIPS insertion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LT</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63041601"/>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Standardized criteria and protocols for the assessment of systolic and diastolic function in cirrhosis are needed</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900788187"/>
                  </a:ext>
                </a:extLst>
              </a:tr>
            </a:tbl>
          </a:graphicData>
        </a:graphic>
      </p:graphicFrame>
      <p:grpSp>
        <p:nvGrpSpPr>
          <p:cNvPr id="6" name="Group 5">
            <a:extLst>
              <a:ext uri="{FF2B5EF4-FFF2-40B4-BE49-F238E27FC236}">
                <a16:creationId xmlns:a16="http://schemas.microsoft.com/office/drawing/2014/main" id="{7D713F74-D2A6-4E45-AFF3-8AB5D937BBDF}"/>
              </a:ext>
            </a:extLst>
          </p:cNvPr>
          <p:cNvGrpSpPr/>
          <p:nvPr/>
        </p:nvGrpSpPr>
        <p:grpSpPr>
          <a:xfrm>
            <a:off x="8082662" y="2276792"/>
            <a:ext cx="3693418" cy="276999"/>
            <a:chOff x="4262958" y="3212976"/>
            <a:chExt cx="3693418" cy="276999"/>
          </a:xfrm>
        </p:grpSpPr>
        <p:sp>
          <p:nvSpPr>
            <p:cNvPr id="8" name="Rectangle 7">
              <a:extLst>
                <a:ext uri="{FF2B5EF4-FFF2-40B4-BE49-F238E27FC236}">
                  <a16:creationId xmlns:a16="http://schemas.microsoft.com/office/drawing/2014/main" id="{8CA50165-68F4-4C2D-BC67-9F0DFAA0BDD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9" name="Rectangle 8">
              <a:extLst>
                <a:ext uri="{FF2B5EF4-FFF2-40B4-BE49-F238E27FC236}">
                  <a16:creationId xmlns:a16="http://schemas.microsoft.com/office/drawing/2014/main" id="{86ED1E4F-39CC-4618-AB1E-F450D78219B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0" name="TextBox 9">
              <a:extLst>
                <a:ext uri="{FF2B5EF4-FFF2-40B4-BE49-F238E27FC236}">
                  <a16:creationId xmlns:a16="http://schemas.microsoft.com/office/drawing/2014/main" id="{82825F6D-0DA6-42ED-AA22-77218EDBF83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1" name="TextBox 10">
              <a:extLst>
                <a:ext uri="{FF2B5EF4-FFF2-40B4-BE49-F238E27FC236}">
                  <a16:creationId xmlns:a16="http://schemas.microsoft.com/office/drawing/2014/main" id="{ED3E5DA8-098C-4656-A971-C2BA2DC5E6A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3" name="Picture 12">
            <a:hlinkClick r:id="rId3" action="ppaction://hlinksldjump"/>
            <a:extLst>
              <a:ext uri="{FF2B5EF4-FFF2-40B4-BE49-F238E27FC236}">
                <a16:creationId xmlns:a16="http://schemas.microsoft.com/office/drawing/2014/main" id="{2D1253A1-B1B9-4204-BC09-432B86BE12A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7218545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Hepatopulmonary syndrome</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pPr lvl="0"/>
            <a:r>
              <a:rPr lang="en-GB" dirty="0"/>
              <a:t>Four main pulmonary complications may occur in patients with chronic liver disease</a:t>
            </a:r>
          </a:p>
          <a:p>
            <a:pPr lvl="1"/>
            <a:r>
              <a:rPr lang="en-GB" dirty="0"/>
              <a:t>Pneumonia</a:t>
            </a:r>
          </a:p>
          <a:p>
            <a:pPr lvl="1"/>
            <a:r>
              <a:rPr lang="en-GB" dirty="0"/>
              <a:t>Hepatic hydrotorax</a:t>
            </a:r>
          </a:p>
          <a:p>
            <a:pPr lvl="1"/>
            <a:r>
              <a:rPr lang="en-GB" dirty="0"/>
              <a:t>HPS</a:t>
            </a:r>
          </a:p>
          <a:p>
            <a:pPr lvl="1"/>
            <a:r>
              <a:rPr lang="en-GB" dirty="0"/>
              <a:t>Portopulmonary hypertension</a:t>
            </a:r>
          </a:p>
          <a:p>
            <a:r>
              <a:rPr lang="en-GB" dirty="0"/>
              <a:t>HPS is deﬁned as a disorder in pulmonary oxygenation, caused by intrapulmonary vasodilatation and, less commonly, by pleural and pulmonary arteriovenous communications occurring in the clinical setting of portal hypertension</a:t>
            </a:r>
          </a:p>
          <a:p>
            <a:r>
              <a:rPr lang="en-GB" dirty="0"/>
              <a:t>Clinical manifestations of HPS in patients with chronic liver disease primarily involve dyspnoea and platypnoea</a:t>
            </a:r>
            <a:endParaRPr lang="en-US" dirty="0"/>
          </a:p>
        </p:txBody>
      </p:sp>
      <p:pic>
        <p:nvPicPr>
          <p:cNvPr id="8" name="Picture 7">
            <a:hlinkClick r:id="rId3" action="ppaction://hlinksldjump"/>
            <a:extLst>
              <a:ext uri="{FF2B5EF4-FFF2-40B4-BE49-F238E27FC236}">
                <a16:creationId xmlns:a16="http://schemas.microsoft.com/office/drawing/2014/main" id="{9BFD854A-C331-40FB-920D-56A3E4C1839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40949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US" altLang="de-DE" dirty="0"/>
              <a:t>Definition and pathophysiology </a:t>
            </a:r>
            <a:r>
              <a:rPr lang="en-US" altLang="de-DE"/>
              <a:t>of decompensated cirrhosis</a:t>
            </a:r>
            <a:endParaRPr lang="en-GB" dirty="0"/>
          </a:p>
        </p:txBody>
      </p:sp>
    </p:spTree>
    <p:extLst>
      <p:ext uri="{BB962C8B-B14F-4D97-AF65-F5344CB8AC3E}">
        <p14:creationId xmlns:p14="http://schemas.microsoft.com/office/powerpoint/2010/main" val="1822230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2FB3-9AF3-4DE8-8255-AF6B7FFF6342}"/>
              </a:ext>
            </a:extLst>
          </p:cNvPr>
          <p:cNvSpPr>
            <a:spLocks noGrp="1"/>
          </p:cNvSpPr>
          <p:nvPr>
            <p:ph type="title"/>
          </p:nvPr>
        </p:nvSpPr>
        <p:spPr/>
        <p:txBody>
          <a:bodyPr/>
          <a:lstStyle/>
          <a:p>
            <a:r>
              <a:rPr lang="en-GB" dirty="0"/>
              <a:t>Pathogenesis of HPS</a:t>
            </a:r>
          </a:p>
        </p:txBody>
      </p:sp>
      <p:sp>
        <p:nvSpPr>
          <p:cNvPr id="3" name="Text Placeholder 2">
            <a:extLst>
              <a:ext uri="{FF2B5EF4-FFF2-40B4-BE49-F238E27FC236}">
                <a16:creationId xmlns:a16="http://schemas.microsoft.com/office/drawing/2014/main" id="{072F433B-C4D3-44A0-B00C-DB1EF05A066B}"/>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pic>
        <p:nvPicPr>
          <p:cNvPr id="5" name="Content Placeholder 4">
            <a:extLst>
              <a:ext uri="{FF2B5EF4-FFF2-40B4-BE49-F238E27FC236}">
                <a16:creationId xmlns:a16="http://schemas.microsoft.com/office/drawing/2014/main" id="{C6766BB1-0F6D-4489-A744-79A381E9DDC4}"/>
              </a:ext>
            </a:extLst>
          </p:cNvPr>
          <p:cNvPicPr>
            <a:picLocks noGrp="1" noChangeAspect="1"/>
          </p:cNvPicPr>
          <p:nvPr>
            <p:ph sz="half" idx="1"/>
          </p:nvPr>
        </p:nvPicPr>
        <p:blipFill>
          <a:blip r:embed="rId3">
            <a:clrChange>
              <a:clrFrom>
                <a:srgbClr val="FFFFFF"/>
              </a:clrFrom>
              <a:clrTo>
                <a:srgbClr val="FFFFFF">
                  <a:alpha val="0"/>
                </a:srgbClr>
              </a:clrTo>
            </a:clrChange>
          </a:blip>
          <a:stretch>
            <a:fillRect/>
          </a:stretch>
        </p:blipFill>
        <p:spPr>
          <a:xfrm>
            <a:off x="1919536" y="1196753"/>
            <a:ext cx="7991082" cy="4887489"/>
          </a:xfrm>
          <a:prstGeom prst="rect">
            <a:avLst/>
          </a:prstGeom>
        </p:spPr>
      </p:pic>
      <p:sp>
        <p:nvSpPr>
          <p:cNvPr id="4" name="TextBox 3">
            <a:extLst>
              <a:ext uri="{FF2B5EF4-FFF2-40B4-BE49-F238E27FC236}">
                <a16:creationId xmlns:a16="http://schemas.microsoft.com/office/drawing/2014/main" id="{F1B58B0D-0BB1-4D8F-96E8-FA6062983496}"/>
              </a:ext>
            </a:extLst>
          </p:cNvPr>
          <p:cNvSpPr txBox="1"/>
          <p:nvPr/>
        </p:nvSpPr>
        <p:spPr>
          <a:xfrm>
            <a:off x="2049050" y="2593235"/>
            <a:ext cx="1941316" cy="290996"/>
          </a:xfrm>
          <a:prstGeom prst="rect">
            <a:avLst/>
          </a:prstGeom>
          <a:solidFill>
            <a:schemeClr val="bg1"/>
          </a:solidFill>
        </p:spPr>
        <p:txBody>
          <a:bodyPr wrap="none" lIns="36000" tIns="36000" rIns="36000" bIns="36000" rtlCol="0">
            <a:spAutoFit/>
          </a:bodyPr>
          <a:lstStyle/>
          <a:p>
            <a:pPr algn="ctr"/>
            <a:r>
              <a:rPr lang="en-GB" sz="1400" dirty="0">
                <a:latin typeface="+mj-lt"/>
              </a:rPr>
              <a:t>Increased ET-1 release</a:t>
            </a:r>
          </a:p>
        </p:txBody>
      </p:sp>
      <p:sp>
        <p:nvSpPr>
          <p:cNvPr id="6" name="TextBox 5">
            <a:extLst>
              <a:ext uri="{FF2B5EF4-FFF2-40B4-BE49-F238E27FC236}">
                <a16:creationId xmlns:a16="http://schemas.microsoft.com/office/drawing/2014/main" id="{46490DE9-7DFF-4BF2-86C3-F57864B9CDD3}"/>
              </a:ext>
            </a:extLst>
          </p:cNvPr>
          <p:cNvSpPr txBox="1"/>
          <p:nvPr/>
        </p:nvSpPr>
        <p:spPr>
          <a:xfrm>
            <a:off x="6536128" y="1302330"/>
            <a:ext cx="2789603" cy="839212"/>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GB" sz="1600" dirty="0">
                <a:latin typeface="+mj-lt"/>
              </a:rPr>
              <a:t>Portosystemic shunt</a:t>
            </a:r>
          </a:p>
          <a:p>
            <a:pPr marL="285750" indent="-285750">
              <a:buFont typeface="Arial" panose="020B0604020202020204" pitchFamily="34" charset="0"/>
              <a:buChar char="•"/>
            </a:pPr>
            <a:r>
              <a:rPr lang="en-GB" sz="1600" dirty="0">
                <a:latin typeface="+mj-lt"/>
              </a:rPr>
              <a:t>Hyperdynamic circulation</a:t>
            </a:r>
          </a:p>
          <a:p>
            <a:pPr marL="285750" indent="-285750">
              <a:buFont typeface="Arial" panose="020B0604020202020204" pitchFamily="34" charset="0"/>
              <a:buChar char="•"/>
            </a:pPr>
            <a:r>
              <a:rPr lang="en-GB" sz="1600" dirty="0">
                <a:latin typeface="+mj-lt"/>
              </a:rPr>
              <a:t>Bacterial translocation</a:t>
            </a:r>
          </a:p>
        </p:txBody>
      </p:sp>
      <p:sp>
        <p:nvSpPr>
          <p:cNvPr id="9" name="TextBox 8">
            <a:extLst>
              <a:ext uri="{FF2B5EF4-FFF2-40B4-BE49-F238E27FC236}">
                <a16:creationId xmlns:a16="http://schemas.microsoft.com/office/drawing/2014/main" id="{6368955C-2C87-4AAF-A110-4410937E49DB}"/>
              </a:ext>
            </a:extLst>
          </p:cNvPr>
          <p:cNvSpPr txBox="1"/>
          <p:nvPr/>
        </p:nvSpPr>
        <p:spPr>
          <a:xfrm>
            <a:off x="7604897" y="2593235"/>
            <a:ext cx="1883296" cy="290996"/>
          </a:xfrm>
          <a:prstGeom prst="rect">
            <a:avLst/>
          </a:prstGeom>
          <a:solidFill>
            <a:schemeClr val="bg1"/>
          </a:solidFill>
        </p:spPr>
        <p:txBody>
          <a:bodyPr wrap="none" lIns="36000" tIns="36000" rIns="36000" bIns="36000" rtlCol="0">
            <a:spAutoFit/>
          </a:bodyPr>
          <a:lstStyle/>
          <a:p>
            <a:pPr algn="ctr"/>
            <a:r>
              <a:rPr lang="en-GB" sz="1400" dirty="0">
                <a:latin typeface="+mj-lt"/>
              </a:rPr>
              <a:t>Systemic inflammation</a:t>
            </a:r>
          </a:p>
        </p:txBody>
      </p:sp>
      <p:sp>
        <p:nvSpPr>
          <p:cNvPr id="10" name="TextBox 9">
            <a:extLst>
              <a:ext uri="{FF2B5EF4-FFF2-40B4-BE49-F238E27FC236}">
                <a16:creationId xmlns:a16="http://schemas.microsoft.com/office/drawing/2014/main" id="{1078A14F-60A6-4A3B-8CA3-50E08EB2FB55}"/>
              </a:ext>
            </a:extLst>
          </p:cNvPr>
          <p:cNvSpPr txBox="1"/>
          <p:nvPr/>
        </p:nvSpPr>
        <p:spPr>
          <a:xfrm>
            <a:off x="2758421" y="1426658"/>
            <a:ext cx="2352513" cy="590556"/>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GB" sz="1600" dirty="0">
                <a:latin typeface="+mj-lt"/>
              </a:rPr>
              <a:t>Hepatic injury/failure</a:t>
            </a:r>
          </a:p>
          <a:p>
            <a:pPr marL="285750" indent="-285750">
              <a:buFont typeface="Arial" panose="020B0604020202020204" pitchFamily="34" charset="0"/>
              <a:buChar char="•"/>
            </a:pPr>
            <a:r>
              <a:rPr lang="en-GB" sz="1600" dirty="0">
                <a:latin typeface="+mj-lt"/>
              </a:rPr>
              <a:t>Portal hypertension</a:t>
            </a:r>
          </a:p>
        </p:txBody>
      </p:sp>
      <p:sp>
        <p:nvSpPr>
          <p:cNvPr id="12" name="TextBox 11">
            <a:extLst>
              <a:ext uri="{FF2B5EF4-FFF2-40B4-BE49-F238E27FC236}">
                <a16:creationId xmlns:a16="http://schemas.microsoft.com/office/drawing/2014/main" id="{00DB5691-4D51-43C8-89C0-12A069FDA66E}"/>
              </a:ext>
            </a:extLst>
          </p:cNvPr>
          <p:cNvSpPr txBox="1"/>
          <p:nvPr/>
        </p:nvSpPr>
        <p:spPr>
          <a:xfrm>
            <a:off x="2063697" y="3003007"/>
            <a:ext cx="650455"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13" name="TextBox 12">
            <a:extLst>
              <a:ext uri="{FF2B5EF4-FFF2-40B4-BE49-F238E27FC236}">
                <a16:creationId xmlns:a16="http://schemas.microsoft.com/office/drawing/2014/main" id="{3E5F54D1-7B24-4BC8-8AAE-12B08C9B367B}"/>
              </a:ext>
            </a:extLst>
          </p:cNvPr>
          <p:cNvSpPr txBox="1"/>
          <p:nvPr/>
        </p:nvSpPr>
        <p:spPr>
          <a:xfrm>
            <a:off x="2053437" y="2895273"/>
            <a:ext cx="650455" cy="446405"/>
          </a:xfrm>
          <a:prstGeom prst="rect">
            <a:avLst/>
          </a:prstGeom>
          <a:noFill/>
        </p:spPr>
        <p:txBody>
          <a:bodyPr wrap="square" lIns="36000" tIns="36000" rIns="36000" bIns="36000" rtlCol="0">
            <a:spAutoFit/>
          </a:bodyPr>
          <a:lstStyle/>
          <a:p>
            <a:pPr algn="ctr"/>
            <a:r>
              <a:rPr lang="en-GB" sz="1200" dirty="0">
                <a:latin typeface="+mj-lt"/>
              </a:rPr>
              <a:t>ET</a:t>
            </a:r>
            <a:r>
              <a:rPr lang="en-GB" sz="1200" baseline="-25000" dirty="0">
                <a:latin typeface="+mj-lt"/>
              </a:rPr>
              <a:t>B</a:t>
            </a:r>
            <a:r>
              <a:rPr lang="en-GB" sz="1200" dirty="0">
                <a:latin typeface="+mj-lt"/>
              </a:rPr>
              <a:t> </a:t>
            </a:r>
            <a:br>
              <a:rPr lang="en-GB" sz="1200" dirty="0">
                <a:latin typeface="+mj-lt"/>
              </a:rPr>
            </a:br>
            <a:r>
              <a:rPr lang="en-GB" sz="1200" dirty="0">
                <a:latin typeface="+mj-lt"/>
              </a:rPr>
              <a:t>receptor</a:t>
            </a:r>
          </a:p>
        </p:txBody>
      </p:sp>
      <p:sp>
        <p:nvSpPr>
          <p:cNvPr id="14" name="TextBox 13">
            <a:extLst>
              <a:ext uri="{FF2B5EF4-FFF2-40B4-BE49-F238E27FC236}">
                <a16:creationId xmlns:a16="http://schemas.microsoft.com/office/drawing/2014/main" id="{41635622-7564-4323-9009-01FEAB9AB6EB}"/>
              </a:ext>
            </a:extLst>
          </p:cNvPr>
          <p:cNvSpPr txBox="1"/>
          <p:nvPr/>
        </p:nvSpPr>
        <p:spPr>
          <a:xfrm>
            <a:off x="2505189" y="3383289"/>
            <a:ext cx="1039302" cy="186492"/>
          </a:xfrm>
          <a:prstGeom prst="rect">
            <a:avLst/>
          </a:prstGeom>
          <a:solidFill>
            <a:srgbClr val="F3F6FC"/>
          </a:solidFill>
        </p:spPr>
        <p:txBody>
          <a:bodyPr wrap="none" lIns="0" tIns="0" rIns="0" bIns="0" rtlCol="0">
            <a:spAutoFit/>
          </a:bodyPr>
          <a:lstStyle/>
          <a:p>
            <a:pPr algn="ctr"/>
            <a:r>
              <a:rPr lang="en-GB" sz="1200" i="1" dirty="0">
                <a:latin typeface="+mj-lt"/>
              </a:rPr>
              <a:t>Endothelial cell</a:t>
            </a:r>
          </a:p>
        </p:txBody>
      </p:sp>
      <p:sp>
        <p:nvSpPr>
          <p:cNvPr id="15" name="TextBox 14">
            <a:extLst>
              <a:ext uri="{FF2B5EF4-FFF2-40B4-BE49-F238E27FC236}">
                <a16:creationId xmlns:a16="http://schemas.microsoft.com/office/drawing/2014/main" id="{B3B4BDD7-7CA7-4A12-83E3-405A85A380C2}"/>
              </a:ext>
            </a:extLst>
          </p:cNvPr>
          <p:cNvSpPr txBox="1"/>
          <p:nvPr/>
        </p:nvSpPr>
        <p:spPr>
          <a:xfrm>
            <a:off x="2241327" y="3814228"/>
            <a:ext cx="1567047" cy="372983"/>
          </a:xfrm>
          <a:prstGeom prst="rect">
            <a:avLst/>
          </a:prstGeom>
          <a:solidFill>
            <a:srgbClr val="F3F6FC"/>
          </a:solidFill>
        </p:spPr>
        <p:txBody>
          <a:bodyPr wrap="none" lIns="0" tIns="0" rIns="0" bIns="0" rtlCol="0">
            <a:spAutoFit/>
          </a:bodyPr>
          <a:lstStyle/>
          <a:p>
            <a:pPr algn="ctr"/>
            <a:r>
              <a:rPr lang="en-GB" sz="1200" dirty="0">
                <a:latin typeface="+mj-lt"/>
              </a:rPr>
              <a:t>Increased eNOS </a:t>
            </a:r>
            <a:br>
              <a:rPr lang="en-GB" sz="1200" dirty="0">
                <a:latin typeface="+mj-lt"/>
              </a:rPr>
            </a:br>
            <a:r>
              <a:rPr lang="en-GB" sz="1200" dirty="0">
                <a:latin typeface="+mj-lt"/>
              </a:rPr>
              <a:t>expression and activity</a:t>
            </a:r>
          </a:p>
        </p:txBody>
      </p:sp>
      <p:sp>
        <p:nvSpPr>
          <p:cNvPr id="16" name="TextBox 15">
            <a:extLst>
              <a:ext uri="{FF2B5EF4-FFF2-40B4-BE49-F238E27FC236}">
                <a16:creationId xmlns:a16="http://schemas.microsoft.com/office/drawing/2014/main" id="{8D2232D8-A086-49E3-B160-E9962855892E}"/>
              </a:ext>
            </a:extLst>
          </p:cNvPr>
          <p:cNvSpPr txBox="1"/>
          <p:nvPr/>
        </p:nvSpPr>
        <p:spPr>
          <a:xfrm>
            <a:off x="7929380" y="5119193"/>
            <a:ext cx="1231473" cy="372983"/>
          </a:xfrm>
          <a:prstGeom prst="rect">
            <a:avLst/>
          </a:prstGeom>
          <a:solidFill>
            <a:srgbClr val="F3F6FC"/>
          </a:solidFill>
        </p:spPr>
        <p:txBody>
          <a:bodyPr wrap="none" lIns="72000" tIns="0" rIns="72000" bIns="0" rtlCol="0">
            <a:spAutoFit/>
          </a:bodyPr>
          <a:lstStyle/>
          <a:p>
            <a:pPr algn="ctr"/>
            <a:r>
              <a:rPr lang="en-GB" sz="1200" dirty="0">
                <a:latin typeface="+mj-lt"/>
              </a:rPr>
              <a:t>Increased NO </a:t>
            </a:r>
            <a:br>
              <a:rPr lang="en-GB" sz="1200" dirty="0">
                <a:latin typeface="+mj-lt"/>
              </a:rPr>
            </a:br>
            <a:r>
              <a:rPr lang="en-GB" sz="1200" dirty="0">
                <a:latin typeface="+mj-lt"/>
              </a:rPr>
              <a:t>and CO release</a:t>
            </a:r>
          </a:p>
        </p:txBody>
      </p:sp>
      <p:sp>
        <p:nvSpPr>
          <p:cNvPr id="17" name="TextBox 16">
            <a:extLst>
              <a:ext uri="{FF2B5EF4-FFF2-40B4-BE49-F238E27FC236}">
                <a16:creationId xmlns:a16="http://schemas.microsoft.com/office/drawing/2014/main" id="{6B9CAE57-1B1C-47DD-B78D-631546828830}"/>
              </a:ext>
            </a:extLst>
          </p:cNvPr>
          <p:cNvSpPr txBox="1"/>
          <p:nvPr/>
        </p:nvSpPr>
        <p:spPr>
          <a:xfrm>
            <a:off x="2461686" y="5638021"/>
            <a:ext cx="1126332" cy="186492"/>
          </a:xfrm>
          <a:prstGeom prst="rect">
            <a:avLst/>
          </a:prstGeom>
          <a:solidFill>
            <a:srgbClr val="F3F6FC"/>
          </a:solidFill>
        </p:spPr>
        <p:txBody>
          <a:bodyPr wrap="none" lIns="0" tIns="0" rIns="0" bIns="0" rtlCol="0">
            <a:spAutoFit/>
          </a:bodyPr>
          <a:lstStyle/>
          <a:p>
            <a:pPr algn="ctr"/>
            <a:r>
              <a:rPr lang="en-GB" sz="1200" dirty="0">
                <a:latin typeface="+mj-lt"/>
              </a:rPr>
              <a:t>VASODILATION</a:t>
            </a:r>
          </a:p>
        </p:txBody>
      </p:sp>
      <p:sp>
        <p:nvSpPr>
          <p:cNvPr id="19" name="TextBox 18">
            <a:extLst>
              <a:ext uri="{FF2B5EF4-FFF2-40B4-BE49-F238E27FC236}">
                <a16:creationId xmlns:a16="http://schemas.microsoft.com/office/drawing/2014/main" id="{053F6304-D0CD-4414-BF0E-0F20A422C2D8}"/>
              </a:ext>
            </a:extLst>
          </p:cNvPr>
          <p:cNvSpPr txBox="1"/>
          <p:nvPr/>
        </p:nvSpPr>
        <p:spPr>
          <a:xfrm>
            <a:off x="4179913" y="3172304"/>
            <a:ext cx="650455"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18" name="TextBox 17">
            <a:extLst>
              <a:ext uri="{FF2B5EF4-FFF2-40B4-BE49-F238E27FC236}">
                <a16:creationId xmlns:a16="http://schemas.microsoft.com/office/drawing/2014/main" id="{004E015C-9F2A-48D5-8EC1-CC44003BD84A}"/>
              </a:ext>
            </a:extLst>
          </p:cNvPr>
          <p:cNvSpPr txBox="1"/>
          <p:nvPr/>
        </p:nvSpPr>
        <p:spPr>
          <a:xfrm>
            <a:off x="3771446" y="3021609"/>
            <a:ext cx="1461822" cy="372983"/>
          </a:xfrm>
          <a:prstGeom prst="rect">
            <a:avLst/>
          </a:prstGeom>
          <a:solidFill>
            <a:srgbClr val="F3F6FC"/>
          </a:solidFill>
        </p:spPr>
        <p:txBody>
          <a:bodyPr wrap="none" lIns="0" tIns="0" rIns="0" bIns="0" rtlCol="0">
            <a:spAutoFit/>
          </a:bodyPr>
          <a:lstStyle/>
          <a:p>
            <a:pPr algn="ctr"/>
            <a:r>
              <a:rPr lang="en-GB" sz="1200" dirty="0">
                <a:latin typeface="+mj-lt"/>
              </a:rPr>
              <a:t>Endothelial activation</a:t>
            </a:r>
            <a:br>
              <a:rPr lang="en-GB" sz="1200" dirty="0">
                <a:latin typeface="+mj-lt"/>
              </a:rPr>
            </a:br>
            <a:r>
              <a:rPr lang="en-GB" sz="1200" dirty="0">
                <a:latin typeface="+mj-lt"/>
              </a:rPr>
              <a:t>of CX3CL1</a:t>
            </a:r>
          </a:p>
        </p:txBody>
      </p:sp>
      <p:sp>
        <p:nvSpPr>
          <p:cNvPr id="20" name="TextBox 19">
            <a:extLst>
              <a:ext uri="{FF2B5EF4-FFF2-40B4-BE49-F238E27FC236}">
                <a16:creationId xmlns:a16="http://schemas.microsoft.com/office/drawing/2014/main" id="{843CFAB0-BE8D-4F05-A176-870DA50537CA}"/>
              </a:ext>
            </a:extLst>
          </p:cNvPr>
          <p:cNvSpPr txBox="1"/>
          <p:nvPr/>
        </p:nvSpPr>
        <p:spPr>
          <a:xfrm>
            <a:off x="4104441" y="3944403"/>
            <a:ext cx="856747"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21" name="TextBox 20">
            <a:extLst>
              <a:ext uri="{FF2B5EF4-FFF2-40B4-BE49-F238E27FC236}">
                <a16:creationId xmlns:a16="http://schemas.microsoft.com/office/drawing/2014/main" id="{F7CE6089-9063-4AFA-A133-471C81B86CC7}"/>
              </a:ext>
            </a:extLst>
          </p:cNvPr>
          <p:cNvSpPr txBox="1"/>
          <p:nvPr/>
        </p:nvSpPr>
        <p:spPr>
          <a:xfrm>
            <a:off x="4235248" y="3793707"/>
            <a:ext cx="534221" cy="372983"/>
          </a:xfrm>
          <a:prstGeom prst="rect">
            <a:avLst/>
          </a:prstGeom>
          <a:solidFill>
            <a:srgbClr val="F3F6FC"/>
          </a:solidFill>
        </p:spPr>
        <p:txBody>
          <a:bodyPr wrap="none" lIns="0" tIns="0" rIns="0" bIns="0" rtlCol="0">
            <a:spAutoFit/>
          </a:bodyPr>
          <a:lstStyle/>
          <a:p>
            <a:pPr algn="ctr"/>
            <a:r>
              <a:rPr lang="en-GB" sz="1200" dirty="0">
                <a:latin typeface="+mj-lt"/>
              </a:rPr>
              <a:t>Genetic</a:t>
            </a:r>
          </a:p>
          <a:p>
            <a:pPr algn="ctr"/>
            <a:r>
              <a:rPr lang="en-GB" sz="1200" dirty="0">
                <a:latin typeface="+mj-lt"/>
              </a:rPr>
              <a:t>factors</a:t>
            </a:r>
          </a:p>
        </p:txBody>
      </p:sp>
      <p:sp>
        <p:nvSpPr>
          <p:cNvPr id="24" name="TextBox 23">
            <a:extLst>
              <a:ext uri="{FF2B5EF4-FFF2-40B4-BE49-F238E27FC236}">
                <a16:creationId xmlns:a16="http://schemas.microsoft.com/office/drawing/2014/main" id="{4DB78802-6074-45DF-9514-C0676AB002E4}"/>
              </a:ext>
            </a:extLst>
          </p:cNvPr>
          <p:cNvSpPr txBox="1"/>
          <p:nvPr/>
        </p:nvSpPr>
        <p:spPr>
          <a:xfrm>
            <a:off x="5265247" y="3383289"/>
            <a:ext cx="1039302" cy="186492"/>
          </a:xfrm>
          <a:prstGeom prst="rect">
            <a:avLst/>
          </a:prstGeom>
          <a:solidFill>
            <a:srgbClr val="F3F6FC"/>
          </a:solidFill>
        </p:spPr>
        <p:txBody>
          <a:bodyPr wrap="none" lIns="0" tIns="0" rIns="0" bIns="0" rtlCol="0">
            <a:spAutoFit/>
          </a:bodyPr>
          <a:lstStyle/>
          <a:p>
            <a:pPr algn="ctr"/>
            <a:r>
              <a:rPr lang="en-GB" sz="1200" i="1" dirty="0">
                <a:latin typeface="+mj-lt"/>
              </a:rPr>
              <a:t>Endothelial cell</a:t>
            </a:r>
          </a:p>
        </p:txBody>
      </p:sp>
      <p:sp>
        <p:nvSpPr>
          <p:cNvPr id="25" name="TextBox 24">
            <a:extLst>
              <a:ext uri="{FF2B5EF4-FFF2-40B4-BE49-F238E27FC236}">
                <a16:creationId xmlns:a16="http://schemas.microsoft.com/office/drawing/2014/main" id="{CFF6B14D-59C6-4378-89F8-31933FB20EF1}"/>
              </a:ext>
            </a:extLst>
          </p:cNvPr>
          <p:cNvSpPr txBox="1"/>
          <p:nvPr/>
        </p:nvSpPr>
        <p:spPr>
          <a:xfrm>
            <a:off x="5265247" y="4182812"/>
            <a:ext cx="1039302" cy="186492"/>
          </a:xfrm>
          <a:prstGeom prst="rect">
            <a:avLst/>
          </a:prstGeom>
          <a:solidFill>
            <a:srgbClr val="F3F6FC"/>
          </a:solidFill>
        </p:spPr>
        <p:txBody>
          <a:bodyPr wrap="none" lIns="0" tIns="0" rIns="0" bIns="0" rtlCol="0">
            <a:spAutoFit/>
          </a:bodyPr>
          <a:lstStyle/>
          <a:p>
            <a:pPr algn="ctr"/>
            <a:r>
              <a:rPr lang="en-GB" sz="1200" i="1" dirty="0">
                <a:latin typeface="+mj-lt"/>
              </a:rPr>
              <a:t>Endothelial cell</a:t>
            </a:r>
          </a:p>
        </p:txBody>
      </p:sp>
      <p:sp>
        <p:nvSpPr>
          <p:cNvPr id="28" name="TextBox 27">
            <a:extLst>
              <a:ext uri="{FF2B5EF4-FFF2-40B4-BE49-F238E27FC236}">
                <a16:creationId xmlns:a16="http://schemas.microsoft.com/office/drawing/2014/main" id="{77529750-CF7F-4BB2-AD4E-54B389AFFD40}"/>
              </a:ext>
            </a:extLst>
          </p:cNvPr>
          <p:cNvSpPr txBox="1"/>
          <p:nvPr/>
        </p:nvSpPr>
        <p:spPr>
          <a:xfrm>
            <a:off x="5283716" y="4539876"/>
            <a:ext cx="1039302" cy="372983"/>
          </a:xfrm>
          <a:prstGeom prst="rect">
            <a:avLst/>
          </a:prstGeom>
          <a:solidFill>
            <a:srgbClr val="F3F6FC"/>
          </a:solidFill>
        </p:spPr>
        <p:txBody>
          <a:bodyPr wrap="none" lIns="0" tIns="0" rIns="0" bIns="0" rtlCol="0">
            <a:spAutoFit/>
          </a:bodyPr>
          <a:lstStyle/>
          <a:p>
            <a:pPr algn="ctr"/>
            <a:r>
              <a:rPr lang="en-GB" sz="1200" dirty="0">
                <a:latin typeface="+mj-lt"/>
              </a:rPr>
              <a:t>Endothelial cell</a:t>
            </a:r>
            <a:br>
              <a:rPr lang="en-GB" sz="1200" dirty="0">
                <a:latin typeface="+mj-lt"/>
              </a:rPr>
            </a:br>
            <a:r>
              <a:rPr lang="en-GB" sz="1200" dirty="0">
                <a:latin typeface="+mj-lt"/>
              </a:rPr>
              <a:t>proliferation</a:t>
            </a:r>
          </a:p>
        </p:txBody>
      </p:sp>
      <p:sp>
        <p:nvSpPr>
          <p:cNvPr id="29" name="TextBox 28">
            <a:extLst>
              <a:ext uri="{FF2B5EF4-FFF2-40B4-BE49-F238E27FC236}">
                <a16:creationId xmlns:a16="http://schemas.microsoft.com/office/drawing/2014/main" id="{91FE8577-4861-419C-A256-39000C37F0D3}"/>
              </a:ext>
            </a:extLst>
          </p:cNvPr>
          <p:cNvSpPr txBox="1"/>
          <p:nvPr/>
        </p:nvSpPr>
        <p:spPr>
          <a:xfrm>
            <a:off x="5206824" y="5137033"/>
            <a:ext cx="1193093" cy="186492"/>
          </a:xfrm>
          <a:prstGeom prst="rect">
            <a:avLst/>
          </a:prstGeom>
          <a:solidFill>
            <a:srgbClr val="F3F6FC"/>
          </a:solidFill>
        </p:spPr>
        <p:txBody>
          <a:bodyPr wrap="none" lIns="0" tIns="0" rIns="0" bIns="0" rtlCol="0">
            <a:spAutoFit/>
          </a:bodyPr>
          <a:lstStyle/>
          <a:p>
            <a:pPr algn="ctr"/>
            <a:r>
              <a:rPr lang="en-GB" sz="1200" dirty="0">
                <a:latin typeface="+mj-lt"/>
              </a:rPr>
              <a:t>ANGIOGENESIS</a:t>
            </a:r>
          </a:p>
        </p:txBody>
      </p:sp>
      <p:sp>
        <p:nvSpPr>
          <p:cNvPr id="33" name="TextBox 32">
            <a:extLst>
              <a:ext uri="{FF2B5EF4-FFF2-40B4-BE49-F238E27FC236}">
                <a16:creationId xmlns:a16="http://schemas.microsoft.com/office/drawing/2014/main" id="{B06A0474-45F9-493E-80D2-2E99D4F7BC59}"/>
              </a:ext>
            </a:extLst>
          </p:cNvPr>
          <p:cNvSpPr txBox="1"/>
          <p:nvPr/>
        </p:nvSpPr>
        <p:spPr>
          <a:xfrm flipH="1">
            <a:off x="3604245" y="5650201"/>
            <a:ext cx="4370947" cy="259913"/>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cxnSp>
        <p:nvCxnSpPr>
          <p:cNvPr id="32" name="Straight Arrow Connector 31">
            <a:extLst>
              <a:ext uri="{FF2B5EF4-FFF2-40B4-BE49-F238E27FC236}">
                <a16:creationId xmlns:a16="http://schemas.microsoft.com/office/drawing/2014/main" id="{3917C901-2DC7-422F-9FAD-67258FC58E72}"/>
              </a:ext>
            </a:extLst>
          </p:cNvPr>
          <p:cNvCxnSpPr>
            <a:cxnSpLocks/>
          </p:cNvCxnSpPr>
          <p:nvPr/>
        </p:nvCxnSpPr>
        <p:spPr>
          <a:xfrm>
            <a:off x="3670809" y="5727531"/>
            <a:ext cx="128050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106588-0248-4095-8D30-EEA7A85C8F08}"/>
              </a:ext>
            </a:extLst>
          </p:cNvPr>
          <p:cNvCxnSpPr>
            <a:cxnSpLocks/>
          </p:cNvCxnSpPr>
          <p:nvPr/>
        </p:nvCxnSpPr>
        <p:spPr>
          <a:xfrm rot="10800000">
            <a:off x="6644285" y="5727531"/>
            <a:ext cx="128050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17C8E1A-CE54-4CE6-9C3D-5D5AEFF081EA}"/>
              </a:ext>
            </a:extLst>
          </p:cNvPr>
          <p:cNvSpPr txBox="1"/>
          <p:nvPr/>
        </p:nvSpPr>
        <p:spPr>
          <a:xfrm>
            <a:off x="7981546" y="5638021"/>
            <a:ext cx="1126332" cy="186492"/>
          </a:xfrm>
          <a:prstGeom prst="rect">
            <a:avLst/>
          </a:prstGeom>
          <a:solidFill>
            <a:srgbClr val="F3F6FC"/>
          </a:solidFill>
        </p:spPr>
        <p:txBody>
          <a:bodyPr wrap="none" lIns="0" tIns="0" rIns="0" bIns="0" rtlCol="0">
            <a:spAutoFit/>
          </a:bodyPr>
          <a:lstStyle/>
          <a:p>
            <a:pPr algn="ctr"/>
            <a:r>
              <a:rPr lang="en-GB" sz="1200" dirty="0">
                <a:latin typeface="+mj-lt"/>
              </a:rPr>
              <a:t>VASODILATION</a:t>
            </a:r>
          </a:p>
        </p:txBody>
      </p:sp>
      <p:sp>
        <p:nvSpPr>
          <p:cNvPr id="30" name="TextBox 29">
            <a:extLst>
              <a:ext uri="{FF2B5EF4-FFF2-40B4-BE49-F238E27FC236}">
                <a16:creationId xmlns:a16="http://schemas.microsoft.com/office/drawing/2014/main" id="{44375402-780D-442A-9845-DD0228C81608}"/>
              </a:ext>
            </a:extLst>
          </p:cNvPr>
          <p:cNvSpPr txBox="1"/>
          <p:nvPr/>
        </p:nvSpPr>
        <p:spPr>
          <a:xfrm>
            <a:off x="4933219" y="5626072"/>
            <a:ext cx="1740310" cy="372983"/>
          </a:xfrm>
          <a:prstGeom prst="rect">
            <a:avLst/>
          </a:prstGeom>
          <a:noFill/>
        </p:spPr>
        <p:txBody>
          <a:bodyPr wrap="none" lIns="72000" tIns="0" rIns="72000" bIns="0" rtlCol="0">
            <a:spAutoFit/>
          </a:bodyPr>
          <a:lstStyle/>
          <a:p>
            <a:pPr algn="ctr"/>
            <a:r>
              <a:rPr lang="en-GB" sz="1200" dirty="0">
                <a:latin typeface="+mj-lt"/>
              </a:rPr>
              <a:t>HEPATOPULMONARY</a:t>
            </a:r>
            <a:br>
              <a:rPr lang="en-GB" sz="1200" dirty="0">
                <a:latin typeface="+mj-lt"/>
              </a:rPr>
            </a:br>
            <a:r>
              <a:rPr lang="en-GB" sz="1200" dirty="0">
                <a:latin typeface="+mj-lt"/>
              </a:rPr>
              <a:t>SYNDROME</a:t>
            </a:r>
          </a:p>
        </p:txBody>
      </p:sp>
      <p:sp>
        <p:nvSpPr>
          <p:cNvPr id="41" name="TextBox 40">
            <a:extLst>
              <a:ext uri="{FF2B5EF4-FFF2-40B4-BE49-F238E27FC236}">
                <a16:creationId xmlns:a16="http://schemas.microsoft.com/office/drawing/2014/main" id="{E9D485D8-CE20-4390-A3F6-2D21FBC3F10A}"/>
              </a:ext>
            </a:extLst>
          </p:cNvPr>
          <p:cNvSpPr txBox="1"/>
          <p:nvPr/>
        </p:nvSpPr>
        <p:spPr>
          <a:xfrm flipH="1">
            <a:off x="6609270" y="3522442"/>
            <a:ext cx="13274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2" name="TextBox 41">
            <a:extLst>
              <a:ext uri="{FF2B5EF4-FFF2-40B4-BE49-F238E27FC236}">
                <a16:creationId xmlns:a16="http://schemas.microsoft.com/office/drawing/2014/main" id="{50D46573-409C-4CA4-B8C9-26B959930B85}"/>
              </a:ext>
            </a:extLst>
          </p:cNvPr>
          <p:cNvSpPr txBox="1"/>
          <p:nvPr/>
        </p:nvSpPr>
        <p:spPr>
          <a:xfrm flipH="1">
            <a:off x="6405344" y="3673432"/>
            <a:ext cx="13274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38" name="TextBox 37">
            <a:extLst>
              <a:ext uri="{FF2B5EF4-FFF2-40B4-BE49-F238E27FC236}">
                <a16:creationId xmlns:a16="http://schemas.microsoft.com/office/drawing/2014/main" id="{41BDCD2D-2943-4DD9-B8E9-C146D8E41333}"/>
              </a:ext>
            </a:extLst>
          </p:cNvPr>
          <p:cNvSpPr txBox="1"/>
          <p:nvPr/>
        </p:nvSpPr>
        <p:spPr>
          <a:xfrm>
            <a:off x="6453821" y="3258806"/>
            <a:ext cx="1519827" cy="757225"/>
          </a:xfrm>
          <a:prstGeom prst="rect">
            <a:avLst/>
          </a:prstGeom>
          <a:noFill/>
        </p:spPr>
        <p:txBody>
          <a:bodyPr wrap="square" lIns="36000" tIns="36000" rIns="36000" bIns="36000" rtlCol="0">
            <a:spAutoFit/>
          </a:bodyPr>
          <a:lstStyle/>
          <a:p>
            <a:pPr algn="ctr"/>
            <a:r>
              <a:rPr lang="en-GB" sz="1100" dirty="0">
                <a:latin typeface="+mj-lt"/>
              </a:rPr>
              <a:t>Increased adherence of macrophages/</a:t>
            </a:r>
            <a:br>
              <a:rPr lang="en-GB" sz="1100" dirty="0">
                <a:latin typeface="+mj-lt"/>
              </a:rPr>
            </a:br>
            <a:r>
              <a:rPr lang="en-GB" sz="1100" dirty="0">
                <a:latin typeface="+mj-lt"/>
              </a:rPr>
              <a:t>monocytes to endothelial cells</a:t>
            </a:r>
          </a:p>
        </p:txBody>
      </p:sp>
      <p:sp>
        <p:nvSpPr>
          <p:cNvPr id="43" name="TextBox 42">
            <a:extLst>
              <a:ext uri="{FF2B5EF4-FFF2-40B4-BE49-F238E27FC236}">
                <a16:creationId xmlns:a16="http://schemas.microsoft.com/office/drawing/2014/main" id="{22EE1B2D-DE22-4199-93BC-A9875DDE3B64}"/>
              </a:ext>
            </a:extLst>
          </p:cNvPr>
          <p:cNvSpPr txBox="1"/>
          <p:nvPr/>
        </p:nvSpPr>
        <p:spPr>
          <a:xfrm flipH="1">
            <a:off x="6212961" y="3022111"/>
            <a:ext cx="39548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5" name="TextBox 44">
            <a:extLst>
              <a:ext uri="{FF2B5EF4-FFF2-40B4-BE49-F238E27FC236}">
                <a16:creationId xmlns:a16="http://schemas.microsoft.com/office/drawing/2014/main" id="{54CAED92-3779-4E1F-840B-7CC113A32F3B}"/>
              </a:ext>
            </a:extLst>
          </p:cNvPr>
          <p:cNvSpPr txBox="1"/>
          <p:nvPr/>
        </p:nvSpPr>
        <p:spPr>
          <a:xfrm>
            <a:off x="7687879" y="4537820"/>
            <a:ext cx="1715982" cy="372983"/>
          </a:xfrm>
          <a:prstGeom prst="rect">
            <a:avLst/>
          </a:prstGeom>
          <a:solidFill>
            <a:srgbClr val="F3F6FC"/>
          </a:solidFill>
        </p:spPr>
        <p:txBody>
          <a:bodyPr wrap="none" lIns="0" tIns="0" rIns="0" bIns="0" rtlCol="0">
            <a:spAutoFit/>
          </a:bodyPr>
          <a:lstStyle/>
          <a:p>
            <a:pPr algn="ctr"/>
            <a:r>
              <a:rPr lang="en-GB" sz="1200" dirty="0">
                <a:latin typeface="+mj-lt"/>
              </a:rPr>
              <a:t>Increased iNOS and HO </a:t>
            </a:r>
            <a:br>
              <a:rPr lang="en-GB" sz="1200" dirty="0">
                <a:latin typeface="+mj-lt"/>
              </a:rPr>
            </a:br>
            <a:r>
              <a:rPr lang="en-GB" sz="1200" dirty="0">
                <a:latin typeface="+mj-lt"/>
              </a:rPr>
              <a:t>expression and activity</a:t>
            </a:r>
          </a:p>
        </p:txBody>
      </p:sp>
      <p:sp>
        <p:nvSpPr>
          <p:cNvPr id="46" name="TextBox 45">
            <a:extLst>
              <a:ext uri="{FF2B5EF4-FFF2-40B4-BE49-F238E27FC236}">
                <a16:creationId xmlns:a16="http://schemas.microsoft.com/office/drawing/2014/main" id="{CD7B1D92-F503-4A40-A35D-107184811E8E}"/>
              </a:ext>
            </a:extLst>
          </p:cNvPr>
          <p:cNvSpPr txBox="1"/>
          <p:nvPr/>
        </p:nvSpPr>
        <p:spPr>
          <a:xfrm>
            <a:off x="8092675" y="3113298"/>
            <a:ext cx="903319" cy="559475"/>
          </a:xfrm>
          <a:prstGeom prst="rect">
            <a:avLst/>
          </a:prstGeom>
          <a:solidFill>
            <a:srgbClr val="F3F6FC"/>
          </a:solidFill>
        </p:spPr>
        <p:txBody>
          <a:bodyPr wrap="square" lIns="0" tIns="0" rIns="0" bIns="0" rtlCol="0">
            <a:spAutoFit/>
          </a:bodyPr>
          <a:lstStyle/>
          <a:p>
            <a:pPr algn="ctr"/>
            <a:r>
              <a:rPr lang="en-GB" sz="1200" dirty="0">
                <a:latin typeface="+mj-lt"/>
              </a:rPr>
              <a:t>Macrophage </a:t>
            </a:r>
            <a:br>
              <a:rPr lang="en-GB" sz="1200" dirty="0">
                <a:latin typeface="+mj-lt"/>
              </a:rPr>
            </a:br>
            <a:r>
              <a:rPr lang="en-GB" sz="1200" dirty="0">
                <a:latin typeface="+mj-lt"/>
              </a:rPr>
              <a:t>recruitment</a:t>
            </a:r>
            <a:br>
              <a:rPr lang="en-GB" sz="1200" dirty="0">
                <a:latin typeface="+mj-lt"/>
              </a:rPr>
            </a:br>
            <a:r>
              <a:rPr lang="en-GB" sz="1200" dirty="0">
                <a:latin typeface="+mj-lt"/>
              </a:rPr>
              <a:t>in the lungs</a:t>
            </a:r>
          </a:p>
        </p:txBody>
      </p:sp>
      <p:sp>
        <p:nvSpPr>
          <p:cNvPr id="49" name="TextBox 48">
            <a:extLst>
              <a:ext uri="{FF2B5EF4-FFF2-40B4-BE49-F238E27FC236}">
                <a16:creationId xmlns:a16="http://schemas.microsoft.com/office/drawing/2014/main" id="{63398214-8218-4FAC-8A1D-75BEDB73E9D3}"/>
              </a:ext>
            </a:extLst>
          </p:cNvPr>
          <p:cNvSpPr txBox="1"/>
          <p:nvPr/>
        </p:nvSpPr>
        <p:spPr>
          <a:xfrm flipH="1">
            <a:off x="5301615" y="2876034"/>
            <a:ext cx="1501963" cy="257369"/>
          </a:xfrm>
          <a:prstGeom prst="rect">
            <a:avLst/>
          </a:prstGeom>
          <a:solidFill>
            <a:schemeClr val="bg1"/>
          </a:solidFill>
        </p:spPr>
        <p:txBody>
          <a:bodyPr wrap="square" lIns="36000" tIns="36000" rIns="36000" bIns="36000" rtlCol="0">
            <a:spAutoFit/>
          </a:bodyPr>
          <a:lstStyle/>
          <a:p>
            <a:pPr algn="ctr"/>
            <a:endParaRPr lang="en-GB" sz="1200" dirty="0">
              <a:latin typeface="+mj-lt"/>
            </a:endParaRPr>
          </a:p>
        </p:txBody>
      </p:sp>
      <p:sp>
        <p:nvSpPr>
          <p:cNvPr id="48" name="TextBox 47">
            <a:extLst>
              <a:ext uri="{FF2B5EF4-FFF2-40B4-BE49-F238E27FC236}">
                <a16:creationId xmlns:a16="http://schemas.microsoft.com/office/drawing/2014/main" id="{5DC9C5CC-17C6-4AB1-ABEA-49B901066AAA}"/>
              </a:ext>
            </a:extLst>
          </p:cNvPr>
          <p:cNvSpPr txBox="1"/>
          <p:nvPr/>
        </p:nvSpPr>
        <p:spPr>
          <a:xfrm flipH="1">
            <a:off x="5233730" y="2912587"/>
            <a:ext cx="16583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7" name="TextBox 46">
            <a:extLst>
              <a:ext uri="{FF2B5EF4-FFF2-40B4-BE49-F238E27FC236}">
                <a16:creationId xmlns:a16="http://schemas.microsoft.com/office/drawing/2014/main" id="{F5424F9C-45DC-42E0-9FA2-CE7238CF7784}"/>
              </a:ext>
            </a:extLst>
          </p:cNvPr>
          <p:cNvSpPr txBox="1"/>
          <p:nvPr/>
        </p:nvSpPr>
        <p:spPr>
          <a:xfrm>
            <a:off x="5172950" y="2864876"/>
            <a:ext cx="1361177" cy="186492"/>
          </a:xfrm>
          <a:prstGeom prst="rect">
            <a:avLst/>
          </a:prstGeom>
          <a:noFill/>
        </p:spPr>
        <p:txBody>
          <a:bodyPr wrap="square" lIns="0" tIns="0" rIns="0" bIns="0" rtlCol="0">
            <a:spAutoFit/>
          </a:bodyPr>
          <a:lstStyle/>
          <a:p>
            <a:pPr algn="ctr"/>
            <a:r>
              <a:rPr lang="en-GB" sz="1200" dirty="0">
                <a:latin typeface="+mj-lt"/>
              </a:rPr>
              <a:t>Pulmonary capillary</a:t>
            </a:r>
          </a:p>
        </p:txBody>
      </p:sp>
      <p:sp>
        <p:nvSpPr>
          <p:cNvPr id="23" name="TextBox 22">
            <a:extLst>
              <a:ext uri="{FF2B5EF4-FFF2-40B4-BE49-F238E27FC236}">
                <a16:creationId xmlns:a16="http://schemas.microsoft.com/office/drawing/2014/main" id="{E7D04F18-7A1F-4B09-8B40-8E75B6ACE9BD}"/>
              </a:ext>
            </a:extLst>
          </p:cNvPr>
          <p:cNvSpPr txBox="1"/>
          <p:nvPr/>
        </p:nvSpPr>
        <p:spPr>
          <a:xfrm>
            <a:off x="6047125" y="3064183"/>
            <a:ext cx="676106" cy="186492"/>
          </a:xfrm>
          <a:prstGeom prst="rect">
            <a:avLst/>
          </a:prstGeom>
          <a:solidFill>
            <a:srgbClr val="F3F6FC"/>
          </a:solidFill>
        </p:spPr>
        <p:txBody>
          <a:bodyPr wrap="square" lIns="0" tIns="0" rIns="0" bIns="0" rtlCol="0">
            <a:spAutoFit/>
          </a:bodyPr>
          <a:lstStyle/>
          <a:p>
            <a:pPr algn="ctr"/>
            <a:r>
              <a:rPr lang="en-GB" sz="1200" dirty="0">
                <a:latin typeface="+mj-lt"/>
              </a:rPr>
              <a:t>CX3CL1</a:t>
            </a:r>
          </a:p>
        </p:txBody>
      </p:sp>
      <p:sp>
        <p:nvSpPr>
          <p:cNvPr id="52" name="TextBox 51">
            <a:extLst>
              <a:ext uri="{FF2B5EF4-FFF2-40B4-BE49-F238E27FC236}">
                <a16:creationId xmlns:a16="http://schemas.microsoft.com/office/drawing/2014/main" id="{1890A3D2-0C09-46C6-BC95-89F5AF3F5D04}"/>
              </a:ext>
            </a:extLst>
          </p:cNvPr>
          <p:cNvSpPr txBox="1"/>
          <p:nvPr/>
        </p:nvSpPr>
        <p:spPr>
          <a:xfrm flipH="1">
            <a:off x="6609270" y="3954242"/>
            <a:ext cx="1327444" cy="257369"/>
          </a:xfrm>
          <a:prstGeom prst="rect">
            <a:avLst/>
          </a:prstGeom>
          <a:solidFill>
            <a:srgbClr val="F3F6FC"/>
          </a:solidFill>
        </p:spPr>
        <p:txBody>
          <a:bodyPr wrap="square" lIns="36000" tIns="36000" rIns="36000" bIns="36000" rtlCol="0">
            <a:spAutoFit/>
          </a:bodyPr>
          <a:lstStyle/>
          <a:p>
            <a:pPr algn="ctr"/>
            <a:endParaRPr lang="en-GB" sz="1200" dirty="0">
              <a:latin typeface="+mj-lt"/>
            </a:endParaRPr>
          </a:p>
        </p:txBody>
      </p:sp>
      <p:sp>
        <p:nvSpPr>
          <p:cNvPr id="44" name="TextBox 43">
            <a:extLst>
              <a:ext uri="{FF2B5EF4-FFF2-40B4-BE49-F238E27FC236}">
                <a16:creationId xmlns:a16="http://schemas.microsoft.com/office/drawing/2014/main" id="{D204B244-994C-4B02-B3E9-B852A535BDAC}"/>
              </a:ext>
            </a:extLst>
          </p:cNvPr>
          <p:cNvSpPr txBox="1"/>
          <p:nvPr/>
        </p:nvSpPr>
        <p:spPr>
          <a:xfrm>
            <a:off x="6546165" y="4001856"/>
            <a:ext cx="1519827" cy="244372"/>
          </a:xfrm>
          <a:prstGeom prst="rect">
            <a:avLst/>
          </a:prstGeom>
          <a:noFill/>
        </p:spPr>
        <p:txBody>
          <a:bodyPr wrap="square" lIns="36000" tIns="36000" rIns="36000" bIns="36000" rtlCol="0">
            <a:spAutoFit/>
          </a:bodyPr>
          <a:lstStyle/>
          <a:p>
            <a:pPr algn="ctr"/>
            <a:r>
              <a:rPr lang="en-GB" sz="1100" dirty="0">
                <a:latin typeface="+mj-lt"/>
              </a:rPr>
              <a:t>VFG-A release</a:t>
            </a:r>
          </a:p>
        </p:txBody>
      </p:sp>
      <p:pic>
        <p:nvPicPr>
          <p:cNvPr id="51" name="Picture 50">
            <a:hlinkClick r:id="rId4" action="ppaction://hlinksldjump"/>
            <a:extLst>
              <a:ext uri="{FF2B5EF4-FFF2-40B4-BE49-F238E27FC236}">
                <a16:creationId xmlns:a16="http://schemas.microsoft.com/office/drawing/2014/main" id="{740CFF65-F852-46C5-BD61-93A1292F0F8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011068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D4C4-D0FD-4797-B208-7B6C3E2B384C}"/>
              </a:ext>
            </a:extLst>
          </p:cNvPr>
          <p:cNvSpPr>
            <a:spLocks noGrp="1"/>
          </p:cNvSpPr>
          <p:nvPr>
            <p:ph type="title"/>
          </p:nvPr>
        </p:nvSpPr>
        <p:spPr/>
        <p:txBody>
          <a:bodyPr/>
          <a:lstStyle/>
          <a:p>
            <a:r>
              <a:rPr lang="en-GB" dirty="0"/>
              <a:t>Diagnostic criteria for HPS</a:t>
            </a:r>
          </a:p>
        </p:txBody>
      </p:sp>
      <p:sp>
        <p:nvSpPr>
          <p:cNvPr id="3" name="Text Placeholder 2">
            <a:extLst>
              <a:ext uri="{FF2B5EF4-FFF2-40B4-BE49-F238E27FC236}">
                <a16:creationId xmlns:a16="http://schemas.microsoft.com/office/drawing/2014/main" id="{2A394674-BA03-44B0-9E25-4D79FE2AD3D5}"/>
              </a:ext>
            </a:extLst>
          </p:cNvPr>
          <p:cNvSpPr>
            <a:spLocks noGrp="1"/>
          </p:cNvSpPr>
          <p:nvPr>
            <p:ph type="body" sz="quarter" idx="10"/>
          </p:nvPr>
        </p:nvSpPr>
        <p:spPr/>
        <p:txBody>
          <a:bodyPr/>
          <a:lstStyle/>
          <a:p>
            <a:r>
              <a:rPr lang="en-US" dirty="0"/>
              <a:t>EASL CPG decompensated cirrhosis. J Hepatol 2018;doi: 10.1016/j.jhep.</a:t>
            </a:r>
            <a:r>
              <a:rPr lang="en-US"/>
              <a:t>2018.03.024 </a:t>
            </a:r>
            <a:endParaRPr lang="en-US" dirty="0"/>
          </a:p>
        </p:txBody>
      </p:sp>
      <p:sp>
        <p:nvSpPr>
          <p:cNvPr id="4" name="Content Placeholder 3">
            <a:extLst>
              <a:ext uri="{FF2B5EF4-FFF2-40B4-BE49-F238E27FC236}">
                <a16:creationId xmlns:a16="http://schemas.microsoft.com/office/drawing/2014/main" id="{118646CE-AE60-4213-86EB-CF7E1F5A1236}"/>
              </a:ext>
            </a:extLst>
          </p:cNvPr>
          <p:cNvSpPr>
            <a:spLocks noGrp="1"/>
          </p:cNvSpPr>
          <p:nvPr>
            <p:ph sz="half" idx="1"/>
          </p:nvPr>
        </p:nvSpPr>
        <p:spPr/>
        <p:txBody>
          <a:bodyPr/>
          <a:lstStyle/>
          <a:p>
            <a:r>
              <a:rPr lang="en-GB" dirty="0"/>
              <a:t>Hypoxia with partial pressure of oxygen &lt;80 mmHg or alveolar–arterial oxygen gradient </a:t>
            </a:r>
            <a:br>
              <a:rPr lang="en-GB" dirty="0"/>
            </a:br>
            <a:r>
              <a:rPr lang="en-GB" dirty="0"/>
              <a:t>≥15 mmHg in ambient air (≥20 mmHg in patients older than 65 years)</a:t>
            </a:r>
          </a:p>
          <a:p>
            <a:r>
              <a:rPr lang="en-GB" dirty="0"/>
              <a:t>Pulmonary vascular defect with positive ﬁndings on contrast-enhanced echocardiography or abnormal uptake in the brain (&gt;6%) with radioactive lung-perfusion scanning</a:t>
            </a:r>
          </a:p>
          <a:p>
            <a:r>
              <a:rPr lang="en-GB" dirty="0"/>
              <a:t>Commonly in presence of portal hypertension, and in particular:</a:t>
            </a:r>
          </a:p>
          <a:p>
            <a:pPr lvl="1"/>
            <a:r>
              <a:rPr lang="en-GB" dirty="0"/>
              <a:t>Hepatic portal hypertension with underlying cirrhosis</a:t>
            </a:r>
          </a:p>
          <a:p>
            <a:pPr lvl="1"/>
            <a:r>
              <a:rPr lang="en-GB" dirty="0"/>
              <a:t>Pre-hepatic or hepatic portal hypertension in patients without underlying cirrhosis</a:t>
            </a:r>
          </a:p>
          <a:p>
            <a:r>
              <a:rPr lang="en-GB" dirty="0"/>
              <a:t>Less commonly in presence of:</a:t>
            </a:r>
          </a:p>
          <a:p>
            <a:pPr lvl="1"/>
            <a:r>
              <a:rPr lang="en-GB" dirty="0"/>
              <a:t>Acute liver failure, chronic hepatitis</a:t>
            </a:r>
          </a:p>
        </p:txBody>
      </p:sp>
      <p:pic>
        <p:nvPicPr>
          <p:cNvPr id="6" name="Picture 5">
            <a:hlinkClick r:id="rId3" action="ppaction://hlinksldjump"/>
            <a:extLst>
              <a:ext uri="{FF2B5EF4-FFF2-40B4-BE49-F238E27FC236}">
                <a16:creationId xmlns:a16="http://schemas.microsoft.com/office/drawing/2014/main" id="{0AA608BF-B358-496F-8646-79CFFE0FF9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07712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Diagnosis of HPS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GB" altLang="de-DE" dirty="0">
                <a:latin typeface="+mj-lt"/>
                <a:ea typeface="MS PGothic" panose="020B0600070205080204" pitchFamily="34" charset="-128"/>
              </a:rPr>
              <a:t>*For adults ≥65 years a P[A-a]O2 ≥20 mmHg cut-off should be used</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In patients with portal hypertension and the clinical suspicion of HPS partial pressure of oxygen (PaO</a:t>
            </a:r>
            <a:r>
              <a:rPr lang="en-GB" baseline="-25000" dirty="0">
                <a:latin typeface="+mj-lt"/>
              </a:rPr>
              <a:t>2</a:t>
            </a:r>
            <a:r>
              <a:rPr lang="en-GB" dirty="0">
                <a:latin typeface="+mj-lt"/>
              </a:rPr>
              <a:t>) in ABG should be assessed</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2049756750"/>
              </p:ext>
            </p:extLst>
          </p:nvPr>
        </p:nvGraphicFramePr>
        <p:xfrm>
          <a:off x="423848" y="2281875"/>
          <a:ext cx="11342398" cy="2316252"/>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272498">
                  <a:extLst>
                    <a:ext uri="{9D8B030D-6E8A-4147-A177-3AD203B41FA5}">
                      <a16:colId xmlns:a16="http://schemas.microsoft.com/office/drawing/2014/main" val="20002"/>
                    </a:ext>
                  </a:extLst>
                </a:gridCol>
                <a:gridCol w="127249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chronic liver disease, HPS should be suspected and investigated in presence of tachypnoea and polypnoea, digital clubbing and/or cyanosis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Screening in adults: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If pulse oximetry SpO</a:t>
                      </a:r>
                      <a:r>
                        <a:rPr kumimoji="0" lang="en-GB" altLang="de-DE" sz="16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&lt;96% – ABG analysis should be performed</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If ABG PaO</a:t>
                      </a:r>
                      <a:r>
                        <a:rPr kumimoji="0" lang="en-GB" altLang="de-DE" sz="16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&lt;80mmHg and/or P[A-a]O</a:t>
                      </a:r>
                      <a:r>
                        <a:rPr kumimoji="0" lang="en-GB" altLang="de-DE" sz="16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≥15 mmHg* (in ambient air) – further investigations should be performed</a:t>
                      </a:r>
                      <a:endParaRPr kumimoji="0" lang="en-GB" altLang="de-DE" sz="16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 use of contrast (microbubble) echocardiography to characterize HPS is recommended</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8196889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82662" y="2289079"/>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306D0C24-192C-4EA7-A8F3-37502FE8BE5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3394276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Diagnosis of HPS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GB" dirty="0">
                <a:latin typeface="+mj-lt"/>
              </a:rPr>
              <a:t>When PaO</a:t>
            </a:r>
            <a:r>
              <a:rPr lang="en-GB" baseline="-25000" dirty="0">
                <a:latin typeface="+mj-lt"/>
              </a:rPr>
              <a:t>2 </a:t>
            </a:r>
            <a:r>
              <a:rPr lang="en-GB" dirty="0">
                <a:latin typeface="+mj-lt"/>
              </a:rPr>
              <a:t>suggests HPS, further investigations are needed to determine the </a:t>
            </a:r>
            <a:br>
              <a:rPr lang="en-GB" dirty="0">
                <a:latin typeface="+mj-lt"/>
              </a:rPr>
            </a:br>
            <a:r>
              <a:rPr lang="en-GB" dirty="0">
                <a:latin typeface="+mj-lt"/>
              </a:rPr>
              <a:t>underlying mechanism</a:t>
            </a:r>
            <a:endParaRPr lang="en-US" dirty="0">
              <a:latin typeface="+mj-lt"/>
            </a:endParaRP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4162100133"/>
              </p:ext>
            </p:extLst>
          </p:nvPr>
        </p:nvGraphicFramePr>
        <p:xfrm>
          <a:off x="423848" y="2204687"/>
          <a:ext cx="11342398" cy="3291612"/>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272498">
                  <a:extLst>
                    <a:ext uri="{9D8B030D-6E8A-4147-A177-3AD203B41FA5}">
                      <a16:colId xmlns:a16="http://schemas.microsoft.com/office/drawing/2014/main" val="20002"/>
                    </a:ext>
                  </a:extLst>
                </a:gridCol>
                <a:gridCol w="127249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MAA scan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performed to quantify the </a:t>
                      </a:r>
                      <a:r>
                        <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degree of shunting </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severe hypoxaemia and coexistent intrinsic lung disease, or to assess the prognosis in patients with HPS and very severe hypoxaemia (PaO</a:t>
                      </a:r>
                      <a:r>
                        <a:rPr kumimoji="0" lang="en-GB" altLang="de-DE" sz="16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&lt;50 mmHg)</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636550261"/>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Neither contrast echocardiography nor MAA scan can definitively differentiate discrete arteriovenous communications from diffuse precapillary and capillary dilatations or cardiac shunts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Pulmonary angiography should be performed only in patients with the severe hypoxaemia (PaO</a:t>
                      </a:r>
                      <a:r>
                        <a:rPr kumimoji="0" lang="en-US" altLang="de-DE" sz="16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&lt;60 mmHg), poorly responsive to administration of 100% oxygen, and in whom there is a strong suspicion of arteriovenous communications that are amenable to embolization</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03273283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Trans-oesophageal contrast-enhanced echocardiography (although associated with risks) can deﬁnitively exclude intra-cardiac shunts</a:t>
                      </a: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003478007"/>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8" y="2231555"/>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E325BFFA-AAC5-44D6-809B-BD373E6229C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078599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GB" dirty="0"/>
              <a:t>Management of HPS</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GB" altLang="de-DE" dirty="0"/>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US" dirty="0"/>
              <a:t>There is no established medical therapy currently available for HPS, the only successful treatment for HPS is </a:t>
            </a:r>
            <a:r>
              <a:rPr lang="en-GB" dirty="0"/>
              <a:t>LT</a:t>
            </a:r>
            <a:endParaRPr lang="en-US" dirty="0"/>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2584225935"/>
              </p:ext>
            </p:extLst>
          </p:nvPr>
        </p:nvGraphicFramePr>
        <p:xfrm>
          <a:off x="423848" y="2169852"/>
          <a:ext cx="11352230" cy="3230500"/>
        </p:xfrm>
        <a:graphic>
          <a:graphicData uri="http://schemas.openxmlformats.org/drawingml/2006/table">
            <a:tbl>
              <a:tblPr firstRow="1" bandRow="1"/>
              <a:tblGrid>
                <a:gridCol w="8805028">
                  <a:extLst>
                    <a:ext uri="{9D8B030D-6E8A-4147-A177-3AD203B41FA5}">
                      <a16:colId xmlns:a16="http://schemas.microsoft.com/office/drawing/2014/main" val="20001"/>
                    </a:ext>
                  </a:extLst>
                </a:gridCol>
                <a:gridCol w="1273601">
                  <a:extLst>
                    <a:ext uri="{9D8B030D-6E8A-4147-A177-3AD203B41FA5}">
                      <a16:colId xmlns:a16="http://schemas.microsoft.com/office/drawing/2014/main" val="20002"/>
                    </a:ext>
                  </a:extLst>
                </a:gridCol>
                <a:gridCol w="127360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Recommendations for medical treatment</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Long-term oxygen therapy is recommended in patients with HPS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and severe hypoxaemia despite the lack of available data concerning effectiveness, tolerance, cost effectiveness, compliance and effects on survival rates of this therapy </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94739575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No recommendation can be proposed regarding the use of drugs or the placement of TIPS for the treatment of HPS</a:t>
                      </a:r>
                      <a:endPar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636550261"/>
                  </a:ext>
                </a:extLst>
              </a:tr>
              <a:tr h="326544">
                <a:tc gridSpan="3">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1" i="0" u="none" strike="noStrike" kern="1200" cap="none" normalizeH="0" baseline="0" dirty="0">
                          <a:ln>
                            <a:noFill/>
                          </a:ln>
                          <a:solidFill>
                            <a:schemeClr val="bg1"/>
                          </a:solidFill>
                          <a:effectLst/>
                          <a:latin typeface="Arial" panose="020B0604020202020204" pitchFamily="34" charset="0"/>
                          <a:ea typeface="MS PGothic" panose="020B0600070205080204" pitchFamily="34" charset="-128"/>
                          <a:cs typeface="+mn-cs"/>
                        </a:rPr>
                        <a:t>Recommendations for liver transplantation </a:t>
                      </a:r>
                    </a:p>
                  </a:txBody>
                  <a:tcPr marL="91433" marR="91433" marT="45682" marB="45682" horzOverflow="overflow">
                    <a:lnL w="6350" cap="flat" cmpd="sng" algn="ctr">
                      <a:solidFill>
                        <a:srgbClr val="004B87"/>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4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endParaRP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03273283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Patients with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HPS and PaO</a:t>
                      </a:r>
                      <a:r>
                        <a:rPr kumimoji="0" lang="en-US" altLang="de-DE" sz="1600" b="1" i="0" u="none" strike="noStrike" kern="1200" cap="none" normalizeH="0" baseline="-25000" dirty="0">
                          <a:ln>
                            <a:noFill/>
                          </a:ln>
                          <a:solidFill>
                            <a:schemeClr val="tx2"/>
                          </a:solidFill>
                          <a:effectLst/>
                          <a:latin typeface="Arial" panose="020B0604020202020204" pitchFamily="34" charset="0"/>
                          <a:ea typeface="MS PGothic" panose="020B0600070205080204" pitchFamily="34" charset="-128"/>
                          <a:cs typeface="+mn-cs"/>
                        </a:rPr>
                        <a:t>2</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 &lt;60 mmHg should be evaluated for LT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since it is the only treatment for HPS that has been proven to be effective to date</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0648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Severe hypoxaemia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(PaO</a:t>
                      </a:r>
                      <a:r>
                        <a:rPr kumimoji="0" lang="en-US" altLang="de-DE" sz="1600" b="0" i="0" u="none" strike="noStrike" kern="1200" cap="none" normalizeH="0" baseline="-25000" dirty="0">
                          <a:ln>
                            <a:noFill/>
                          </a:ln>
                          <a:solidFill>
                            <a:schemeClr val="tx1"/>
                          </a:solidFill>
                          <a:effectLst/>
                          <a:latin typeface="Arial" panose="020B0604020202020204" pitchFamily="34" charset="0"/>
                          <a:ea typeface="MS PGothic" panose="020B0600070205080204" pitchFamily="34" charset="-128"/>
                          <a:cs typeface="+mn-cs"/>
                        </a:rPr>
                        <a:t>2</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&lt;45–50 mmHg) is associated with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increased post-LT mortality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ABG analysis should be carried out every 6 months to facilitate prioritization to LT</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858354360"/>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86623" y="2177056"/>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950DBC66-7F6D-451E-99AA-59D1F2329C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198895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altLang="de-DE" dirty="0"/>
              <a:t>Portopulmonary hypertension</a:t>
            </a:r>
          </a:p>
        </p:txBody>
      </p:sp>
      <p:sp>
        <p:nvSpPr>
          <p:cNvPr id="114690" name="Text Placeholder 2"/>
          <p:cNvSpPr>
            <a:spLocks noGrp="1"/>
          </p:cNvSpPr>
          <p:nvPr>
            <p:ph type="body" sz="quarter" idx="10"/>
          </p:nvPr>
        </p:nvSpPr>
        <p:spPr/>
        <p:txBody>
          <a:bodyPr/>
          <a:lstStyle/>
          <a:p>
            <a:r>
              <a:rPr lang="en-US"/>
              <a:t>EASL CPG decompensated cirrhosis. J Hepatol 2018;doi: 10.1016/j.jhep.2018.03.024</a:t>
            </a:r>
            <a:endParaRPr lang="en-US" dirty="0"/>
          </a:p>
        </p:txBody>
      </p:sp>
      <p:sp>
        <p:nvSpPr>
          <p:cNvPr id="4" name="Content Placeholder 3"/>
          <p:cNvSpPr>
            <a:spLocks noGrp="1"/>
          </p:cNvSpPr>
          <p:nvPr>
            <p:ph sz="half" idx="1"/>
          </p:nvPr>
        </p:nvSpPr>
        <p:spPr/>
        <p:txBody>
          <a:bodyPr/>
          <a:lstStyle/>
          <a:p>
            <a:r>
              <a:rPr lang="en-US" altLang="de-DE" dirty="0"/>
              <a:t>PPHT occurs in patients with portal hypertension in the absence of other causes of arterial or venous hypertension</a:t>
            </a:r>
          </a:p>
          <a:p>
            <a:r>
              <a:rPr lang="en-US" altLang="de-DE" dirty="0"/>
              <a:t>Classification is based on mean pulmonary arterial pressure (mPAP), and assumes high pulmonary vascular resistance (PVR) and normal pulmonary occlusion pressures</a:t>
            </a:r>
          </a:p>
          <a:p>
            <a:pPr lvl="1"/>
            <a:r>
              <a:rPr lang="en-US" altLang="de-DE" dirty="0"/>
              <a:t>Mild: </a:t>
            </a:r>
            <a:r>
              <a:rPr lang="en-GB" altLang="de-DE" dirty="0"/>
              <a:t>mPAP ≥25 and &lt;35 mmHg</a:t>
            </a:r>
          </a:p>
          <a:p>
            <a:pPr lvl="1"/>
            <a:r>
              <a:rPr lang="en-GB" altLang="de-DE" dirty="0"/>
              <a:t>Moderate: mPAP ≥35 and &lt;45 mmHg</a:t>
            </a:r>
          </a:p>
          <a:p>
            <a:pPr lvl="1"/>
            <a:r>
              <a:rPr lang="en-GB" altLang="de-DE" dirty="0"/>
              <a:t>Severe: mPAP ≥45 mmHg</a:t>
            </a:r>
          </a:p>
          <a:p>
            <a:r>
              <a:rPr lang="en-GB" altLang="de-DE" dirty="0"/>
              <a:t>Incidence between 3–10% cirrhosis patients based on haemodynamic criteria; women are at 3x greater risk and it is more common in autoimmune liver disease</a:t>
            </a:r>
          </a:p>
          <a:p>
            <a:r>
              <a:rPr lang="en-GB" altLang="de-DE" dirty="0"/>
              <a:t>There is no clear association between the severity of liver disease or portal hypertension and the development of severe PPHT </a:t>
            </a:r>
            <a:endParaRPr lang="en-US" altLang="de-DE" dirty="0"/>
          </a:p>
        </p:txBody>
      </p:sp>
      <p:pic>
        <p:nvPicPr>
          <p:cNvPr id="6" name="Picture 5">
            <a:hlinkClick r:id="rId3" action="ppaction://hlinksldjump"/>
            <a:extLst>
              <a:ext uri="{FF2B5EF4-FFF2-40B4-BE49-F238E27FC236}">
                <a16:creationId xmlns:a16="http://schemas.microsoft.com/office/drawing/2014/main" id="{3561EA8A-A350-4AF6-B3A6-E5BDCE047EF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772937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Monitoring and medical management of PPHT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a:xfrm>
            <a:off x="425752" y="1340768"/>
            <a:ext cx="11340494" cy="4622400"/>
          </a:xfrm>
        </p:spPr>
        <p:txBody>
          <a:bodyPr/>
          <a:lstStyle/>
          <a:p>
            <a:r>
              <a:rPr lang="en-US" dirty="0">
                <a:latin typeface="+mj-lt"/>
              </a:rPr>
              <a:t>The evidence base for pharmacological therapies in PPHT is limited</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3699483945"/>
              </p:ext>
            </p:extLst>
          </p:nvPr>
        </p:nvGraphicFramePr>
        <p:xfrm>
          <a:off x="423848" y="2167931"/>
          <a:ext cx="11342398" cy="3718180"/>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272498">
                  <a:extLst>
                    <a:ext uri="{9D8B030D-6E8A-4147-A177-3AD203B41FA5}">
                      <a16:colId xmlns:a16="http://schemas.microsoft.com/office/drawing/2014/main" val="20002"/>
                    </a:ext>
                  </a:extLst>
                </a:gridCol>
                <a:gridCol w="127249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Screening for PPHT</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should be via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TDE</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in patients deemed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potential recipients for TIPS </a:t>
                      </a:r>
                      <a:b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b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or LT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those with a positive screening test, right heart catheterization should be performed</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II-1</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PPHT who are listed for LT,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echocardiography should be repeated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on the waitlist (the specific interval is unclear)</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l-GR"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β</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-blockers should be stopped and varices managed by endoscopic therapy</a:t>
                      </a:r>
                      <a:r>
                        <a:rPr kumimoji="0" lang="en-US" altLang="de-DE" sz="1600" b="1"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cases of proven PPHT</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452162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Therapies approved for primary pulmonary arterial hypertension may improve exercise tolerance and haemodynamics in PPHT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However,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endothelin antagonists should be used with caution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because of concerns over hepatic impairment</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632914968"/>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TIPS should not be used in patients with PPHT</a:t>
                      </a:r>
                      <a:endParaRPr kumimoji="0" lang="en-GB"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1749875"/>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58843" y="2184967"/>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75B78B9F-788C-427A-8CA3-D508669AE9D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755687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Liver transplantation in PPHT</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lstStyle/>
          <a:p>
            <a:r>
              <a:rPr lang="en-US" dirty="0"/>
              <a:t>Although severe PPHT has, historically, been a contraindication for LT, the advent of improved haemodynamic control (with agents such as IV prostacyclin) allows LT to be considered</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411409790"/>
              </p:ext>
            </p:extLst>
          </p:nvPr>
        </p:nvGraphicFramePr>
        <p:xfrm>
          <a:off x="423848" y="2345194"/>
          <a:ext cx="11352230" cy="3626816"/>
        </p:xfrm>
        <a:graphic>
          <a:graphicData uri="http://schemas.openxmlformats.org/drawingml/2006/table">
            <a:tbl>
              <a:tblPr firstRow="1" bandRow="1"/>
              <a:tblGrid>
                <a:gridCol w="8805028">
                  <a:extLst>
                    <a:ext uri="{9D8B030D-6E8A-4147-A177-3AD203B41FA5}">
                      <a16:colId xmlns:a16="http://schemas.microsoft.com/office/drawing/2014/main" val="20001"/>
                    </a:ext>
                  </a:extLst>
                </a:gridCol>
                <a:gridCol w="1273601">
                  <a:extLst>
                    <a:ext uri="{9D8B030D-6E8A-4147-A177-3AD203B41FA5}">
                      <a16:colId xmlns:a16="http://schemas.microsoft.com/office/drawing/2014/main" val="20002"/>
                    </a:ext>
                  </a:extLst>
                </a:gridCol>
                <a:gridCol w="1273601">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If mPAP &lt;35 mmHg and right ventricular function is preserved,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LT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should be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considered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mPAP of ≥45 mmHg should be considered an absolute contraindication to LT irrespective of therapy applied</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33" marR="91433" marT="45682" marB="45682"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Therapy to lower mPAP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and improve right ventricular function should be commenced in patients with mPAP ≥35 mmHg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Right ventricular function should be periodically evaluated</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819208222"/>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MELD exception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can be considered in patients with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proven PPHT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whom targeted therapy fails to decrease mPAP &lt;35 mmHg but does facilitate normalization of PVR to &lt;240 dyn.s/cm</a:t>
                      </a:r>
                      <a:r>
                        <a:rPr kumimoji="0" lang="en-US" altLang="de-DE" sz="1600" b="0" i="0" u="none" strike="noStrike" kern="1200" cap="none" normalizeH="0" baseline="30000" dirty="0">
                          <a:ln>
                            <a:noFill/>
                          </a:ln>
                          <a:solidFill>
                            <a:schemeClr val="tx1"/>
                          </a:solidFill>
                          <a:effectLst/>
                          <a:latin typeface="Arial" panose="020B0604020202020204" pitchFamily="34" charset="0"/>
                          <a:ea typeface="MS PGothic" panose="020B0600070205080204" pitchFamily="34" charset="-128"/>
                          <a:cs typeface="+mn-cs"/>
                        </a:rPr>
                        <a:t>-5</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 and right ventricular function</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II-3</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2</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45216200"/>
                  </a:ext>
                </a:extLst>
              </a:tr>
              <a:tr h="32654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MELD exception should be advocated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in patients with </a:t>
                      </a:r>
                      <a:r>
                        <a:rPr kumimoji="0" lang="en-US" altLang="de-DE" sz="1600" b="1"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mn-cs"/>
                        </a:rPr>
                        <a:t>proven PPHT </a:t>
                      </a:r>
                      <a:r>
                        <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moderate severity (mPAP ≥35 mmHg) in whom targeted treatment lowers mPAP &lt;35 mmHg and PVR &lt;400 dyn.s</a:t>
                      </a:r>
                      <a:r>
                        <a:rPr kumimoji="0" lang="en-US" altLang="de-DE" sz="1600" b="0" i="0" u="none" strike="noStrike" kern="1200" cap="none" normalizeH="0" baseline="0">
                          <a:ln>
                            <a:noFill/>
                          </a:ln>
                          <a:solidFill>
                            <a:schemeClr val="tx1"/>
                          </a:solidFill>
                          <a:effectLst/>
                          <a:latin typeface="Arial" panose="020B0604020202020204" pitchFamily="34" charset="0"/>
                          <a:ea typeface="MS PGothic" panose="020B0600070205080204" pitchFamily="34" charset="-128"/>
                          <a:cs typeface="+mn-cs"/>
                        </a:rPr>
                        <a:t>/cm</a:t>
                      </a:r>
                      <a:r>
                        <a:rPr kumimoji="0" lang="en-US" altLang="de-DE" sz="1600" b="0" i="0" u="none" strike="noStrike" kern="1200" cap="none" normalizeH="0" baseline="30000">
                          <a:ln>
                            <a:noFill/>
                          </a:ln>
                          <a:solidFill>
                            <a:schemeClr val="tx1"/>
                          </a:solidFill>
                          <a:effectLst/>
                          <a:latin typeface="Arial" panose="020B0604020202020204" pitchFamily="34" charset="0"/>
                          <a:ea typeface="MS PGothic" panose="020B0600070205080204" pitchFamily="34" charset="-128"/>
                          <a:cs typeface="+mn-cs"/>
                        </a:rPr>
                        <a:t>-5</a:t>
                      </a:r>
                      <a:r>
                        <a:rPr kumimoji="0" lang="en-US" altLang="de-DE" sz="1600" b="0" i="0" u="none" strike="noStrike" kern="1200" cap="none" normalizeH="0" baseline="0">
                          <a:ln>
                            <a:noFill/>
                          </a:ln>
                          <a:solidFill>
                            <a:schemeClr val="tx1"/>
                          </a:solidFill>
                          <a:effectLst/>
                          <a:latin typeface="Arial" panose="020B0604020202020204" pitchFamily="34" charset="0"/>
                          <a:ea typeface="MS PGothic" panose="020B0600070205080204" pitchFamily="34" charset="-128"/>
                          <a:cs typeface="+mn-cs"/>
                        </a:rPr>
                        <a:t> </a:t>
                      </a: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1749875"/>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30" y="2352398"/>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latin typeface="+mj-lt"/>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latin typeface="+mj-lt"/>
                </a:rPr>
                <a:t>Grade of recommendation</a:t>
              </a:r>
            </a:p>
          </p:txBody>
        </p:sp>
      </p:grpSp>
      <p:pic>
        <p:nvPicPr>
          <p:cNvPr id="16" name="Picture 15">
            <a:hlinkClick r:id="rId3" action="ppaction://hlinksldjump"/>
            <a:extLst>
              <a:ext uri="{FF2B5EF4-FFF2-40B4-BE49-F238E27FC236}">
                <a16:creationId xmlns:a16="http://schemas.microsoft.com/office/drawing/2014/main" id="{66AED3D5-1724-411F-BD6C-9EE94DAAD05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973767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Additional recommendations</a:t>
            </a:r>
          </a:p>
        </p:txBody>
      </p:sp>
      <p:sp>
        <p:nvSpPr>
          <p:cNvPr id="5" name="Text Placeholder 4">
            <a:extLst>
              <a:ext uri="{FF2B5EF4-FFF2-40B4-BE49-F238E27FC236}">
                <a16:creationId xmlns:a16="http://schemas.microsoft.com/office/drawing/2014/main" id="{8B64C062-5FEC-465C-952C-00B027C3009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215843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3D99-77A3-4608-A766-DAE1167FC08B}"/>
              </a:ext>
            </a:extLst>
          </p:cNvPr>
          <p:cNvSpPr>
            <a:spLocks noGrp="1"/>
          </p:cNvSpPr>
          <p:nvPr>
            <p:ph type="title"/>
          </p:nvPr>
        </p:nvSpPr>
        <p:spPr/>
        <p:txBody>
          <a:bodyPr/>
          <a:lstStyle/>
          <a:p>
            <a:r>
              <a:rPr lang="en-GB" dirty="0"/>
              <a:t>Portal hypertension gastropathy</a:t>
            </a:r>
          </a:p>
        </p:txBody>
      </p:sp>
      <p:sp>
        <p:nvSpPr>
          <p:cNvPr id="8" name="Text Placeholder 10">
            <a:extLst>
              <a:ext uri="{FF2B5EF4-FFF2-40B4-BE49-F238E27FC236}">
                <a16:creationId xmlns:a16="http://schemas.microsoft.com/office/drawing/2014/main" id="{7C3EE938-DC62-4ADB-ABFB-F840487EA4AD}"/>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6" name="Content Placeholder 5">
            <a:extLst>
              <a:ext uri="{FF2B5EF4-FFF2-40B4-BE49-F238E27FC236}">
                <a16:creationId xmlns:a16="http://schemas.microsoft.com/office/drawing/2014/main" id="{92B06FA3-1DD7-4D15-A57B-CFB21EFD324A}"/>
              </a:ext>
            </a:extLst>
          </p:cNvPr>
          <p:cNvSpPr>
            <a:spLocks noGrp="1"/>
          </p:cNvSpPr>
          <p:nvPr>
            <p:ph sz="half" idx="1"/>
          </p:nvPr>
        </p:nvSpPr>
        <p:spPr/>
        <p:txBody>
          <a:bodyPr/>
          <a:lstStyle/>
          <a:p>
            <a:r>
              <a:rPr lang="en-US" dirty="0"/>
              <a:t>Often presents in patients with DC</a:t>
            </a:r>
          </a:p>
          <a:p>
            <a:pPr lvl="1"/>
            <a:r>
              <a:rPr lang="en-US" dirty="0"/>
              <a:t>Natural history significantly influenced by the severity of liver disease and portal hypertension</a:t>
            </a:r>
          </a:p>
        </p:txBody>
      </p:sp>
      <p:graphicFrame>
        <p:nvGraphicFramePr>
          <p:cNvPr id="10" name="Table 9">
            <a:extLst>
              <a:ext uri="{FF2B5EF4-FFF2-40B4-BE49-F238E27FC236}">
                <a16:creationId xmlns:a16="http://schemas.microsoft.com/office/drawing/2014/main" id="{EB4B5DC9-709E-45C4-9C22-F27C98AB80F6}"/>
              </a:ext>
            </a:extLst>
          </p:cNvPr>
          <p:cNvGraphicFramePr>
            <a:graphicFrameLocks noGrp="1"/>
          </p:cNvGraphicFramePr>
          <p:nvPr>
            <p:extLst>
              <p:ext uri="{D42A27DB-BD31-4B8C-83A1-F6EECF244321}">
                <p14:modId xmlns:p14="http://schemas.microsoft.com/office/powerpoint/2010/main" val="2771952034"/>
              </p:ext>
            </p:extLst>
          </p:nvPr>
        </p:nvGraphicFramePr>
        <p:xfrm>
          <a:off x="423849" y="2439633"/>
          <a:ext cx="11342400" cy="2072640"/>
        </p:xfrm>
        <a:graphic>
          <a:graphicData uri="http://schemas.openxmlformats.org/drawingml/2006/table">
            <a:tbl>
              <a:tblPr firstRow="1" bandRow="1"/>
              <a:tblGrid>
                <a:gridCol w="8866450">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600" b="1" i="0" u="none" strike="noStrike" kern="1200" baseline="0" dirty="0">
                          <a:solidFill>
                            <a:schemeClr val="tx2"/>
                          </a:solidFill>
                          <a:latin typeface="+mn-lt"/>
                          <a:ea typeface="+mn-ea"/>
                          <a:cs typeface="+mn-cs"/>
                        </a:rPr>
                        <a:t>NSBB</a:t>
                      </a:r>
                      <a:r>
                        <a:rPr lang="en-US" sz="1600" b="0" i="0" u="none" strike="noStrike" kern="1200" baseline="0" dirty="0">
                          <a:solidFill>
                            <a:schemeClr val="tx1"/>
                          </a:solidFill>
                          <a:latin typeface="+mn-lt"/>
                          <a:ea typeface="+mn-ea"/>
                          <a:cs typeface="+mn-cs"/>
                        </a:rPr>
                        <a:t> and </a:t>
                      </a:r>
                      <a:r>
                        <a:rPr lang="en-US" sz="1600" b="1" i="0" u="none" strike="noStrike" kern="1200" baseline="0" dirty="0">
                          <a:solidFill>
                            <a:schemeClr val="tx2"/>
                          </a:solidFill>
                          <a:latin typeface="+mn-lt"/>
                          <a:ea typeface="+mn-ea"/>
                          <a:cs typeface="+mn-cs"/>
                        </a:rPr>
                        <a:t>iron supplementation </a:t>
                      </a:r>
                      <a:r>
                        <a:rPr lang="en-US" sz="1600" b="0" i="0" u="none" strike="noStrike" kern="1200" baseline="0" dirty="0">
                          <a:solidFill>
                            <a:schemeClr val="tx1"/>
                          </a:solidFill>
                          <a:latin typeface="+mn-lt"/>
                          <a:ea typeface="+mn-ea"/>
                          <a:cs typeface="+mn-cs"/>
                        </a:rPr>
                        <a:t>and/or </a:t>
                      </a:r>
                      <a:r>
                        <a:rPr lang="en-US" sz="1600" b="1" i="0" u="none" strike="noStrike" kern="1200" baseline="0" dirty="0">
                          <a:solidFill>
                            <a:schemeClr val="tx2"/>
                          </a:solidFill>
                          <a:latin typeface="+mn-lt"/>
                          <a:ea typeface="+mn-ea"/>
                          <a:cs typeface="+mn-cs"/>
                        </a:rPr>
                        <a:t>blood transfusion</a:t>
                      </a:r>
                      <a:r>
                        <a:rPr lang="en-US" sz="1600" b="0" i="0" u="none" strike="noStrike" kern="1200" baseline="0" dirty="0">
                          <a:solidFill>
                            <a:schemeClr val="tx1"/>
                          </a:solidFill>
                          <a:latin typeface="+mn-lt"/>
                          <a:ea typeface="+mn-ea"/>
                          <a:cs typeface="+mn-cs"/>
                        </a:rPr>
                        <a:t>, when indicated, are recommended as </a:t>
                      </a:r>
                      <a:r>
                        <a:rPr lang="en-US" sz="1600" b="1" i="0" u="none" strike="noStrike" kern="1200" baseline="0" dirty="0">
                          <a:solidFill>
                            <a:schemeClr val="tx2"/>
                          </a:solidFill>
                          <a:latin typeface="+mn-lt"/>
                          <a:ea typeface="+mn-ea"/>
                          <a:cs typeface="+mn-cs"/>
                        </a:rPr>
                        <a:t>first-line therapy </a:t>
                      </a:r>
                      <a:r>
                        <a:rPr lang="en-US" sz="1600" b="0" i="0" u="none" strike="noStrike" kern="1200" baseline="0" dirty="0">
                          <a:solidFill>
                            <a:schemeClr val="tx1"/>
                          </a:solidFill>
                          <a:latin typeface="+mn-lt"/>
                          <a:ea typeface="+mn-ea"/>
                          <a:cs typeface="+mn-cs"/>
                        </a:rPr>
                        <a:t>for chronic </a:t>
                      </a:r>
                      <a:r>
                        <a:rPr lang="en-US" sz="1600" b="1" i="0" u="none" strike="noStrike" kern="1200" baseline="0" dirty="0">
                          <a:solidFill>
                            <a:schemeClr val="tx2"/>
                          </a:solidFill>
                          <a:latin typeface="+mn-lt"/>
                          <a:ea typeface="+mn-ea"/>
                          <a:cs typeface="+mn-cs"/>
                        </a:rPr>
                        <a:t>haemorrhage from PHG</a:t>
                      </a:r>
                      <a:endParaRPr lang="en-GB" sz="1600" b="1" i="0" u="none" strike="noStrike" kern="1200" baseline="0" dirty="0">
                        <a:solidFill>
                          <a:schemeClr val="tx2"/>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mn-lt"/>
                          <a:ea typeface="+mn-ea"/>
                          <a:cs typeface="+mn-cs"/>
                        </a:rPr>
                        <a:t>In patients with transfusion-dependent PHG in whom NSBBs fail or are not tolerated, covered TIPS placement may be used in the absence of contraindications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mn-lt"/>
                          <a:ea typeface="+mn-ea"/>
                          <a:cs typeface="+mn-cs"/>
                        </a:rPr>
                        <a:t>Acute PHG bleeding may be treated with somatostatin analogues or terlipressin but substantiating data are limited</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78097846"/>
                  </a:ext>
                </a:extLst>
              </a:tr>
            </a:tbl>
          </a:graphicData>
        </a:graphic>
      </p:graphicFrame>
      <p:grpSp>
        <p:nvGrpSpPr>
          <p:cNvPr id="11" name="Group 10">
            <a:extLst>
              <a:ext uri="{FF2B5EF4-FFF2-40B4-BE49-F238E27FC236}">
                <a16:creationId xmlns:a16="http://schemas.microsoft.com/office/drawing/2014/main" id="{67FA1518-57B9-434D-9C89-0F23DEE97AF0}"/>
              </a:ext>
            </a:extLst>
          </p:cNvPr>
          <p:cNvGrpSpPr/>
          <p:nvPr/>
        </p:nvGrpSpPr>
        <p:grpSpPr>
          <a:xfrm>
            <a:off x="8082662" y="2451316"/>
            <a:ext cx="3693418" cy="276999"/>
            <a:chOff x="4262958" y="3212976"/>
            <a:chExt cx="3693418" cy="276999"/>
          </a:xfrm>
        </p:grpSpPr>
        <p:sp>
          <p:nvSpPr>
            <p:cNvPr id="12" name="Rectangle 11">
              <a:extLst>
                <a:ext uri="{FF2B5EF4-FFF2-40B4-BE49-F238E27FC236}">
                  <a16:creationId xmlns:a16="http://schemas.microsoft.com/office/drawing/2014/main" id="{7C04930E-A7AA-45F0-8112-3605D069AEF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3" name="Rectangle 12">
              <a:extLst>
                <a:ext uri="{FF2B5EF4-FFF2-40B4-BE49-F238E27FC236}">
                  <a16:creationId xmlns:a16="http://schemas.microsoft.com/office/drawing/2014/main" id="{7F1FEF82-5E64-4D60-B8F9-361B56F8C93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4" name="TextBox 13">
              <a:extLst>
                <a:ext uri="{FF2B5EF4-FFF2-40B4-BE49-F238E27FC236}">
                  <a16:creationId xmlns:a16="http://schemas.microsoft.com/office/drawing/2014/main" id="{C8931110-6AA6-45C7-BE72-F25D642C5627}"/>
                </a:ext>
              </a:extLst>
            </p:cNvPr>
            <p:cNvSpPr txBox="1"/>
            <p:nvPr/>
          </p:nvSpPr>
          <p:spPr>
            <a:xfrm>
              <a:off x="4406957" y="3212976"/>
              <a:ext cx="1438214"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evidence</a:t>
              </a:r>
            </a:p>
          </p:txBody>
        </p:sp>
        <p:sp>
          <p:nvSpPr>
            <p:cNvPr id="15" name="TextBox 14">
              <a:extLst>
                <a:ext uri="{FF2B5EF4-FFF2-40B4-BE49-F238E27FC236}">
                  <a16:creationId xmlns:a16="http://schemas.microsoft.com/office/drawing/2014/main" id="{ED4A742C-BF2C-46CE-AE52-72BCD7B6EF73}"/>
                </a:ext>
              </a:extLst>
            </p:cNvPr>
            <p:cNvSpPr txBox="1"/>
            <p:nvPr/>
          </p:nvSpPr>
          <p:spPr>
            <a:xfrm>
              <a:off x="5989171" y="3212976"/>
              <a:ext cx="1967205"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recommendation</a:t>
              </a:r>
            </a:p>
          </p:txBody>
        </p:sp>
      </p:grpSp>
      <p:pic>
        <p:nvPicPr>
          <p:cNvPr id="16" name="Picture 15">
            <a:hlinkClick r:id="rId3" action="ppaction://hlinksldjump"/>
            <a:extLst>
              <a:ext uri="{FF2B5EF4-FFF2-40B4-BE49-F238E27FC236}">
                <a16:creationId xmlns:a16="http://schemas.microsoft.com/office/drawing/2014/main" id="{0F1DA9FD-BAB1-4DB3-8540-0D7AD1047B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20148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p:txBody>
          <a:bodyPr>
            <a:normAutofit/>
          </a:bodyPr>
          <a:lstStyle/>
          <a:p>
            <a:r>
              <a:rPr lang="en-GB" altLang="de-DE" dirty="0"/>
              <a:t>Multi-stage model for the clinical course of cirrhosis</a:t>
            </a:r>
          </a:p>
        </p:txBody>
      </p:sp>
      <p:sp>
        <p:nvSpPr>
          <p:cNvPr id="31" name="Text Placeholder 30">
            <a:extLst>
              <a:ext uri="{FF2B5EF4-FFF2-40B4-BE49-F238E27FC236}">
                <a16:creationId xmlns:a16="http://schemas.microsoft.com/office/drawing/2014/main" id="{7796F450-1618-4A49-8A7C-615D50B10223}"/>
              </a:ext>
            </a:extLst>
          </p:cNvPr>
          <p:cNvSpPr>
            <a:spLocks noGrp="1"/>
          </p:cNvSpPr>
          <p:nvPr>
            <p:ph type="body" sz="quarter" idx="10"/>
          </p:nvPr>
        </p:nvSpPr>
        <p:spPr/>
        <p:txBody>
          <a:bodyPr/>
          <a:lstStyle/>
          <a:p>
            <a:r>
              <a:rPr lang="en-US" dirty="0"/>
              <a:t>D’Amico G, et al. J Hepatol 2018;68:563</a:t>
            </a:r>
            <a:r>
              <a:rPr lang="en-US" dirty="0">
                <a:sym typeface="Symbol" panose="05050102010706020507" pitchFamily="18" charset="2"/>
              </a:rPr>
              <a:t>76;</a:t>
            </a:r>
            <a:endParaRPr lang="en-US" dirty="0"/>
          </a:p>
          <a:p>
            <a:r>
              <a:rPr lang="en-US" dirty="0"/>
              <a:t>EASL CPG decompensated cirrhosis. J Hepatol 2018;doi: 10.1016/j.jhep</a:t>
            </a:r>
            <a:r>
              <a:rPr lang="en-US"/>
              <a:t>.2018.03.024</a:t>
            </a:r>
            <a:endParaRPr lang="en-US" dirty="0"/>
          </a:p>
        </p:txBody>
      </p:sp>
      <p:sp>
        <p:nvSpPr>
          <p:cNvPr id="2" name="Content Placeholder 1">
            <a:extLst>
              <a:ext uri="{FF2B5EF4-FFF2-40B4-BE49-F238E27FC236}">
                <a16:creationId xmlns:a16="http://schemas.microsoft.com/office/drawing/2014/main" id="{DFD324E2-A503-4259-AB80-69D0B0BEB541}"/>
              </a:ext>
            </a:extLst>
          </p:cNvPr>
          <p:cNvSpPr>
            <a:spLocks noGrp="1"/>
          </p:cNvSpPr>
          <p:nvPr>
            <p:ph sz="half" idx="1"/>
          </p:nvPr>
        </p:nvSpPr>
        <p:spPr/>
        <p:txBody>
          <a:bodyPr>
            <a:normAutofit/>
          </a:bodyPr>
          <a:lstStyle/>
          <a:p>
            <a:r>
              <a:rPr lang="en-GB" dirty="0"/>
              <a:t>Transition from compensated cirrhosis to DC occurs at a rate of ~5</a:t>
            </a:r>
            <a:r>
              <a:rPr lang="en-GB" dirty="0">
                <a:sym typeface="Symbol" panose="05050102010706020507" pitchFamily="18" charset="2"/>
              </a:rPr>
              <a:t>–</a:t>
            </a:r>
            <a:r>
              <a:rPr lang="en-GB" dirty="0"/>
              <a:t>7% per year</a:t>
            </a:r>
          </a:p>
          <a:p>
            <a:r>
              <a:rPr lang="en-GB" dirty="0"/>
              <a:t>DC is a systemic disease, with multi-organ/system dysfunction</a:t>
            </a:r>
          </a:p>
        </p:txBody>
      </p:sp>
      <p:sp>
        <p:nvSpPr>
          <p:cNvPr id="9" name="Rectangle 8"/>
          <p:cNvSpPr/>
          <p:nvPr/>
        </p:nvSpPr>
        <p:spPr>
          <a:xfrm>
            <a:off x="2298700" y="1749426"/>
            <a:ext cx="2490788" cy="35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mj-lt"/>
            </a:endParaRPr>
          </a:p>
        </p:txBody>
      </p:sp>
      <p:cxnSp>
        <p:nvCxnSpPr>
          <p:cNvPr id="29" name="Straight Arrow Connector 28">
            <a:extLst>
              <a:ext uri="{FF2B5EF4-FFF2-40B4-BE49-F238E27FC236}">
                <a16:creationId xmlns:a16="http://schemas.microsoft.com/office/drawing/2014/main" id="{9B8785E0-3358-48CF-8C95-97E5922CA7C4}"/>
              </a:ext>
            </a:extLst>
          </p:cNvPr>
          <p:cNvCxnSpPr>
            <a:cxnSpLocks/>
          </p:cNvCxnSpPr>
          <p:nvPr/>
        </p:nvCxnSpPr>
        <p:spPr>
          <a:xfrm>
            <a:off x="4529894"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EE95F721-9F48-44DE-900B-804616BC9E67}"/>
              </a:ext>
            </a:extLst>
          </p:cNvPr>
          <p:cNvGraphicFramePr>
            <a:graphicFrameLocks noGrp="1"/>
          </p:cNvGraphicFramePr>
          <p:nvPr/>
        </p:nvGraphicFramePr>
        <p:xfrm>
          <a:off x="6824751" y="2435343"/>
          <a:ext cx="3348000" cy="1645920"/>
        </p:xfrm>
        <a:graphic>
          <a:graphicData uri="http://schemas.openxmlformats.org/drawingml/2006/table">
            <a:tbl>
              <a:tblPr firstRow="1" bandRow="1">
                <a:tableStyleId>{5C22544A-7EE6-4342-B048-85BDC9FD1C3A}</a:tableStyleId>
              </a:tblPr>
              <a:tblGrid>
                <a:gridCol w="3348000">
                  <a:extLst>
                    <a:ext uri="{9D8B030D-6E8A-4147-A177-3AD203B41FA5}">
                      <a16:colId xmlns:a16="http://schemas.microsoft.com/office/drawing/2014/main" val="3776395734"/>
                    </a:ext>
                  </a:extLst>
                </a:gridCol>
              </a:tblGrid>
              <a:tr h="0">
                <a:tc>
                  <a:txBody>
                    <a:bodyPr/>
                    <a:lstStyle/>
                    <a:p>
                      <a:pPr algn="ctr"/>
                      <a:r>
                        <a:rPr lang="en-GB" sz="1400" dirty="0"/>
                        <a:t>Decompensated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0">
                <a:tc>
                  <a:txBody>
                    <a:bodyPr/>
                    <a:lstStyle/>
                    <a:p>
                      <a:r>
                        <a:rPr lang="en-GB" sz="1400" b="1"/>
                        <a:t>Stage </a:t>
                      </a:r>
                      <a:r>
                        <a:rPr lang="en-GB" sz="1400" b="1" dirty="0"/>
                        <a:t>3: </a:t>
                      </a:r>
                      <a:r>
                        <a:rPr lang="en-GB" sz="1400" dirty="0"/>
                        <a:t>Bleeding</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0">
                <a:tc>
                  <a:txBody>
                    <a:bodyPr/>
                    <a:lstStyle/>
                    <a:p>
                      <a:r>
                        <a:rPr lang="en-GB" sz="1400" b="1" dirty="0"/>
                        <a:t>Stage 4: </a:t>
                      </a:r>
                      <a:br>
                        <a:rPr lang="en-GB" sz="1400" dirty="0"/>
                      </a:br>
                      <a:r>
                        <a:rPr lang="en-GB" sz="1400" dirty="0"/>
                        <a:t>First non-bleeding decompensation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dirty="0"/>
                        <a:t>Stage 5: </a:t>
                      </a:r>
                      <a:br>
                        <a:rPr lang="en-GB" sz="1400" dirty="0"/>
                      </a:br>
                      <a:r>
                        <a:rPr lang="en-GB" sz="1400" dirty="0"/>
                        <a:t>Second decompensating event</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33" name="Table 32">
            <a:extLst>
              <a:ext uri="{FF2B5EF4-FFF2-40B4-BE49-F238E27FC236}">
                <a16:creationId xmlns:a16="http://schemas.microsoft.com/office/drawing/2014/main" id="{617FB9D2-C733-4C79-ABF4-127E9FB1D859}"/>
              </a:ext>
            </a:extLst>
          </p:cNvPr>
          <p:cNvGraphicFramePr>
            <a:graphicFrameLocks noGrp="1"/>
          </p:cNvGraphicFramePr>
          <p:nvPr/>
        </p:nvGraphicFramePr>
        <p:xfrm>
          <a:off x="1867802" y="2437228"/>
          <a:ext cx="3969118" cy="1645920"/>
        </p:xfrm>
        <a:graphic>
          <a:graphicData uri="http://schemas.openxmlformats.org/drawingml/2006/table">
            <a:tbl>
              <a:tblPr firstRow="1" bandRow="1">
                <a:tableStyleId>{5C22544A-7EE6-4342-B048-85BDC9FD1C3A}</a:tableStyleId>
              </a:tblPr>
              <a:tblGrid>
                <a:gridCol w="3969118">
                  <a:extLst>
                    <a:ext uri="{9D8B030D-6E8A-4147-A177-3AD203B41FA5}">
                      <a16:colId xmlns:a16="http://schemas.microsoft.com/office/drawing/2014/main" val="3776395734"/>
                    </a:ext>
                  </a:extLst>
                </a:gridCol>
              </a:tblGrid>
              <a:tr h="0">
                <a:tc>
                  <a:txBody>
                    <a:bodyPr/>
                    <a:lstStyle/>
                    <a:p>
                      <a:pPr algn="ctr"/>
                      <a:r>
                        <a:rPr lang="en-GB" sz="1400" dirty="0"/>
                        <a:t>Compensated</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0: no varices</a:t>
                      </a:r>
                      <a:r>
                        <a:rPr lang="en-GB" sz="1400" b="1"/>
                        <a:t>, mild PH</a:t>
                      </a:r>
                      <a:endParaRPr lang="en-GB" sz="1400" b="1" dirty="0"/>
                    </a:p>
                    <a:p>
                      <a:r>
                        <a:rPr lang="en-GB" sz="1400" dirty="0"/>
                        <a:t>LSM &gt;15 and &lt;20 or HVPG &gt;5 and &lt;10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135587">
                <a:tc>
                  <a:txBody>
                    <a:bodyPr/>
                    <a:lstStyle/>
                    <a:p>
                      <a:r>
                        <a:rPr lang="en-GB" sz="1400" b="1"/>
                        <a:t>Stage </a:t>
                      </a:r>
                      <a:r>
                        <a:rPr lang="en-GB" sz="1400" b="1" dirty="0"/>
                        <a:t>1: no varices, CSPH</a:t>
                      </a:r>
                      <a:br>
                        <a:rPr lang="en-GB" sz="1400" dirty="0"/>
                      </a:br>
                      <a:r>
                        <a:rPr lang="en-GB" sz="1400" dirty="0"/>
                        <a:t>LSM ≥20 or HVPG ≥10 mmHg</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0">
                <a:tc>
                  <a:txBody>
                    <a:bodyPr/>
                    <a:lstStyle/>
                    <a:p>
                      <a:r>
                        <a:rPr lang="en-GB" sz="1400" b="1"/>
                        <a:t>Stage </a:t>
                      </a:r>
                      <a:r>
                        <a:rPr lang="en-GB" sz="1400" b="1" dirty="0"/>
                        <a:t>2:</a:t>
                      </a:r>
                      <a:r>
                        <a:rPr lang="en-GB" sz="1400" dirty="0"/>
                        <a:t> varices (=CSPH)</a:t>
                      </a:r>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34" name="Table 33">
            <a:extLst>
              <a:ext uri="{FF2B5EF4-FFF2-40B4-BE49-F238E27FC236}">
                <a16:creationId xmlns:a16="http://schemas.microsoft.com/office/drawing/2014/main" id="{458D07FE-4088-40ED-88CC-2EFBC7931DAE}"/>
              </a:ext>
            </a:extLst>
          </p:cNvPr>
          <p:cNvGraphicFramePr>
            <a:graphicFrameLocks noGrp="1"/>
          </p:cNvGraphicFramePr>
          <p:nvPr/>
        </p:nvGraphicFramePr>
        <p:xfrm>
          <a:off x="4177050" y="4215403"/>
          <a:ext cx="3862050" cy="1036320"/>
        </p:xfrm>
        <a:graphic>
          <a:graphicData uri="http://schemas.openxmlformats.org/drawingml/2006/table">
            <a:tbl>
              <a:tblPr firstRow="1" bandRow="1">
                <a:tableStyleId>{5C22544A-7EE6-4342-B048-85BDC9FD1C3A}</a:tableStyleId>
              </a:tblPr>
              <a:tblGrid>
                <a:gridCol w="3862050">
                  <a:extLst>
                    <a:ext uri="{9D8B030D-6E8A-4147-A177-3AD203B41FA5}">
                      <a16:colId xmlns:a16="http://schemas.microsoft.com/office/drawing/2014/main" val="3776395734"/>
                    </a:ext>
                  </a:extLst>
                </a:gridCol>
              </a:tblGrid>
              <a:tr h="0">
                <a:tc>
                  <a:txBody>
                    <a:bodyPr/>
                    <a:lstStyle/>
                    <a:p>
                      <a:pPr algn="ctr"/>
                      <a:r>
                        <a:rPr lang="en-GB" sz="1400"/>
                        <a:t>End stage</a:t>
                      </a:r>
                      <a:endParaRPr lang="en-GB" sz="1400" dirty="0"/>
                    </a:p>
                  </a:txBody>
                  <a:tcP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135587">
                <a:tc>
                  <a:txBody>
                    <a:bodyPr/>
                    <a:lstStyle/>
                    <a:p>
                      <a:r>
                        <a:rPr lang="en-GB" sz="1400" b="1"/>
                        <a:t>Stage </a:t>
                      </a:r>
                      <a:r>
                        <a:rPr lang="en-GB" sz="1400" b="1" dirty="0"/>
                        <a:t>6: late decompensation:</a:t>
                      </a:r>
                    </a:p>
                    <a:p>
                      <a:r>
                        <a:rPr lang="en-GB" sz="1400" dirty="0"/>
                        <a:t>Refractory ascites, persistent PSE or jaundice, infections, renal and other organ dysfunction</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bl>
          </a:graphicData>
        </a:graphic>
      </p:graphicFrame>
      <p:cxnSp>
        <p:nvCxnSpPr>
          <p:cNvPr id="35" name="Straight Arrow Connector 34">
            <a:extLst>
              <a:ext uri="{FF2B5EF4-FFF2-40B4-BE49-F238E27FC236}">
                <a16:creationId xmlns:a16="http://schemas.microsoft.com/office/drawing/2014/main" id="{7725B0D3-9B78-4795-A3CB-937DC6B31339}"/>
              </a:ext>
            </a:extLst>
          </p:cNvPr>
          <p:cNvCxnSpPr>
            <a:cxnSpLocks/>
            <a:stCxn id="33" idx="3"/>
            <a:endCxn id="32" idx="1"/>
          </p:cNvCxnSpPr>
          <p:nvPr/>
        </p:nvCxnSpPr>
        <p:spPr>
          <a:xfrm flipV="1">
            <a:off x="5836921" y="3258303"/>
            <a:ext cx="987831" cy="0"/>
          </a:xfrm>
          <a:prstGeom prst="straightConnector1">
            <a:avLst/>
          </a:prstGeom>
          <a:ln w="19050" cmpd="sng">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D56FF57-4DAE-485A-9A0A-FD58A8194A2E}"/>
              </a:ext>
            </a:extLst>
          </p:cNvPr>
          <p:cNvCxnSpPr>
            <a:cxnSpLocks/>
          </p:cNvCxnSpPr>
          <p:nvPr/>
        </p:nvCxnSpPr>
        <p:spPr>
          <a:xfrm>
            <a:off x="5821681" y="3424018"/>
            <a:ext cx="1003071" cy="0"/>
          </a:xfrm>
          <a:prstGeom prst="straightConnector1">
            <a:avLst/>
          </a:prstGeom>
          <a:ln w="19050" cmpd="sng">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A71F600-372B-408A-9CA2-A12B73DFEE0D}"/>
              </a:ext>
            </a:extLst>
          </p:cNvPr>
          <p:cNvSpPr/>
          <p:nvPr/>
        </p:nvSpPr>
        <p:spPr>
          <a:xfrm>
            <a:off x="1961694" y="2732503"/>
            <a:ext cx="3276688"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8" name="Rectangle 37">
            <a:extLst>
              <a:ext uri="{FF2B5EF4-FFF2-40B4-BE49-F238E27FC236}">
                <a16:creationId xmlns:a16="http://schemas.microsoft.com/office/drawing/2014/main" id="{25509E4D-C5E2-4636-AE04-F9AC530F83F4}"/>
              </a:ext>
            </a:extLst>
          </p:cNvPr>
          <p:cNvSpPr/>
          <p:nvPr/>
        </p:nvSpPr>
        <p:spPr>
          <a:xfrm>
            <a:off x="6931287" y="2732503"/>
            <a:ext cx="2549089" cy="1261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9" name="TextBox 38">
            <a:extLst>
              <a:ext uri="{FF2B5EF4-FFF2-40B4-BE49-F238E27FC236}">
                <a16:creationId xmlns:a16="http://schemas.microsoft.com/office/drawing/2014/main" id="{074D0664-B5C8-456F-9E46-8EADBA460BC8}"/>
              </a:ext>
            </a:extLst>
          </p:cNvPr>
          <p:cNvSpPr txBox="1"/>
          <p:nvPr/>
        </p:nvSpPr>
        <p:spPr>
          <a:xfrm>
            <a:off x="4198715" y="5401748"/>
            <a:ext cx="662361" cy="307777"/>
          </a:xfrm>
          <a:prstGeom prst="rect">
            <a:avLst/>
          </a:prstGeom>
          <a:solidFill>
            <a:schemeClr val="tx2"/>
          </a:solidFill>
        </p:spPr>
        <p:txBody>
          <a:bodyPr wrap="none" rtlCol="0">
            <a:spAutoFit/>
          </a:bodyPr>
          <a:lstStyle/>
          <a:p>
            <a:r>
              <a:rPr lang="en-GB" sz="1400" b="1" dirty="0">
                <a:solidFill>
                  <a:schemeClr val="bg1"/>
                </a:solidFill>
                <a:latin typeface="+mj-lt"/>
              </a:rPr>
              <a:t>ACLF</a:t>
            </a:r>
          </a:p>
        </p:txBody>
      </p:sp>
      <p:sp>
        <p:nvSpPr>
          <p:cNvPr id="40" name="TextBox 39">
            <a:extLst>
              <a:ext uri="{FF2B5EF4-FFF2-40B4-BE49-F238E27FC236}">
                <a16:creationId xmlns:a16="http://schemas.microsoft.com/office/drawing/2014/main" id="{A2E330F1-7318-4762-97C1-FFADE1734E11}"/>
              </a:ext>
            </a:extLst>
          </p:cNvPr>
          <p:cNvSpPr txBox="1"/>
          <p:nvPr/>
        </p:nvSpPr>
        <p:spPr>
          <a:xfrm>
            <a:off x="4198714" y="5822988"/>
            <a:ext cx="2907381" cy="307777"/>
          </a:xfrm>
          <a:prstGeom prst="rect">
            <a:avLst/>
          </a:prstGeom>
          <a:solidFill>
            <a:schemeClr val="tx2"/>
          </a:solidFill>
        </p:spPr>
        <p:txBody>
          <a:bodyPr wrap="square" rtlCol="0">
            <a:spAutoFit/>
          </a:bodyPr>
          <a:lstStyle/>
          <a:p>
            <a:r>
              <a:rPr lang="en-GB" sz="1400" b="1" dirty="0">
                <a:solidFill>
                  <a:schemeClr val="bg1"/>
                </a:solidFill>
                <a:latin typeface="+mj-lt"/>
              </a:rPr>
              <a:t>Death</a:t>
            </a:r>
          </a:p>
        </p:txBody>
      </p:sp>
      <p:cxnSp>
        <p:nvCxnSpPr>
          <p:cNvPr id="41" name="Connector: Elbow 40">
            <a:extLst>
              <a:ext uri="{FF2B5EF4-FFF2-40B4-BE49-F238E27FC236}">
                <a16:creationId xmlns:a16="http://schemas.microsoft.com/office/drawing/2014/main" id="{3DFE6919-9C9F-4963-B902-FC63CB04B7EB}"/>
              </a:ext>
            </a:extLst>
          </p:cNvPr>
          <p:cNvCxnSpPr>
            <a:cxnSpLocks/>
            <a:stCxn id="33" idx="2"/>
            <a:endCxn id="34" idx="1"/>
          </p:cNvCxnSpPr>
          <p:nvPr/>
        </p:nvCxnSpPr>
        <p:spPr>
          <a:xfrm rot="16200000" flipH="1">
            <a:off x="3689499" y="4246011"/>
            <a:ext cx="650415" cy="324689"/>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72A36891-4573-4746-A416-BA18617BE52A}"/>
              </a:ext>
            </a:extLst>
          </p:cNvPr>
          <p:cNvCxnSpPr>
            <a:cxnSpLocks/>
            <a:stCxn id="33" idx="2"/>
            <a:endCxn id="39" idx="1"/>
          </p:cNvCxnSpPr>
          <p:nvPr/>
        </p:nvCxnSpPr>
        <p:spPr>
          <a:xfrm rot="16200000" flipH="1">
            <a:off x="3289293" y="4646216"/>
            <a:ext cx="1472488" cy="346353"/>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4B039A29-4582-43FB-81AB-81AE9199796F}"/>
              </a:ext>
            </a:extLst>
          </p:cNvPr>
          <p:cNvCxnSpPr>
            <a:cxnSpLocks/>
            <a:stCxn id="33" idx="2"/>
            <a:endCxn id="40" idx="1"/>
          </p:cNvCxnSpPr>
          <p:nvPr/>
        </p:nvCxnSpPr>
        <p:spPr>
          <a:xfrm rot="16200000" flipH="1">
            <a:off x="3078673" y="4856836"/>
            <a:ext cx="1893728" cy="346352"/>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4895197-4E54-4ADB-B3C8-0DC572B5D0EA}"/>
              </a:ext>
            </a:extLst>
          </p:cNvPr>
          <p:cNvCxnSpPr>
            <a:cxnSpLocks/>
            <a:stCxn id="32" idx="2"/>
            <a:endCxn id="39" idx="3"/>
          </p:cNvCxnSpPr>
          <p:nvPr/>
        </p:nvCxnSpPr>
        <p:spPr>
          <a:xfrm rot="5400000">
            <a:off x="5942728" y="2999611"/>
            <a:ext cx="1474373" cy="363767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ED2D64D-6275-4EB7-B90B-267EDCEE84A5}"/>
              </a:ext>
            </a:extLst>
          </p:cNvPr>
          <p:cNvCxnSpPr>
            <a:cxnSpLocks/>
            <a:stCxn id="32" idx="2"/>
            <a:endCxn id="34" idx="3"/>
          </p:cNvCxnSpPr>
          <p:nvPr/>
        </p:nvCxnSpPr>
        <p:spPr>
          <a:xfrm rot="5400000">
            <a:off x="7942776" y="4177589"/>
            <a:ext cx="652300" cy="459651"/>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08D8D42-432E-428B-AB69-1CDB6FDBEEF2}"/>
              </a:ext>
            </a:extLst>
          </p:cNvPr>
          <p:cNvCxnSpPr>
            <a:cxnSpLocks/>
            <a:endCxn id="40" idx="3"/>
          </p:cNvCxnSpPr>
          <p:nvPr/>
        </p:nvCxnSpPr>
        <p:spPr>
          <a:xfrm rot="5400000">
            <a:off x="6942202" y="4245158"/>
            <a:ext cx="1895611" cy="1567824"/>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F28E15B7-8ADC-48CB-B943-CA5936354AD3}"/>
              </a:ext>
            </a:extLst>
          </p:cNvPr>
          <p:cNvSpPr/>
          <p:nvPr/>
        </p:nvSpPr>
        <p:spPr>
          <a:xfrm>
            <a:off x="4894522" y="4085778"/>
            <a:ext cx="3700839" cy="1584251"/>
          </a:xfrm>
          <a:custGeom>
            <a:avLst/>
            <a:gdLst>
              <a:gd name="connsiteX0" fmla="*/ 0 w 3806456"/>
              <a:gd name="connsiteY0" fmla="*/ 1584251 h 1584251"/>
              <a:gd name="connsiteX1" fmla="*/ 3806456 w 3806456"/>
              <a:gd name="connsiteY1" fmla="*/ 1562986 h 1584251"/>
              <a:gd name="connsiteX2" fmla="*/ 3806456 w 3806456"/>
              <a:gd name="connsiteY2" fmla="*/ 0 h 1584251"/>
            </a:gdLst>
            <a:ahLst/>
            <a:cxnLst>
              <a:cxn ang="0">
                <a:pos x="connsiteX0" y="connsiteY0"/>
              </a:cxn>
              <a:cxn ang="0">
                <a:pos x="connsiteX1" y="connsiteY1"/>
              </a:cxn>
              <a:cxn ang="0">
                <a:pos x="connsiteX2" y="connsiteY2"/>
              </a:cxn>
            </a:cxnLst>
            <a:rect l="l" t="t" r="r" b="b"/>
            <a:pathLst>
              <a:path w="3806456" h="1584251">
                <a:moveTo>
                  <a:pt x="0" y="1584251"/>
                </a:moveTo>
                <a:lnTo>
                  <a:pt x="3806456" y="1562986"/>
                </a:lnTo>
                <a:lnTo>
                  <a:pt x="3806456" y="0"/>
                </a:lnTo>
              </a:path>
            </a:pathLst>
          </a:custGeom>
          <a:noFill/>
          <a:ln>
            <a:solidFill>
              <a:schemeClr val="tx2"/>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cxnSp>
        <p:nvCxnSpPr>
          <p:cNvPr id="50" name="Straight Arrow Connector 49">
            <a:extLst>
              <a:ext uri="{FF2B5EF4-FFF2-40B4-BE49-F238E27FC236}">
                <a16:creationId xmlns:a16="http://schemas.microsoft.com/office/drawing/2014/main" id="{82550C1D-BE82-4847-B3DA-4AE50FB39E5C}"/>
              </a:ext>
            </a:extLst>
          </p:cNvPr>
          <p:cNvCxnSpPr/>
          <p:nvPr/>
        </p:nvCxnSpPr>
        <p:spPr>
          <a:xfrm>
            <a:off x="6244856" y="5231524"/>
            <a:ext cx="0" cy="612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93E0AD4-C2EE-4718-8732-046747823F87}"/>
              </a:ext>
            </a:extLst>
          </p:cNvPr>
          <p:cNvCxnSpPr>
            <a:cxnSpLocks/>
          </p:cNvCxnSpPr>
          <p:nvPr/>
        </p:nvCxnSpPr>
        <p:spPr>
          <a:xfrm>
            <a:off x="4629129" y="5256329"/>
            <a:ext cx="0" cy="180000"/>
          </a:xfrm>
          <a:prstGeom prst="straightConnector1">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Picture 25">
            <a:hlinkClick r:id="rId3" action="ppaction://hlinksldjump"/>
            <a:extLst>
              <a:ext uri="{FF2B5EF4-FFF2-40B4-BE49-F238E27FC236}">
                <a16:creationId xmlns:a16="http://schemas.microsoft.com/office/drawing/2014/main" id="{C2CD6BA4-D2D7-4AAA-BFE7-4762177D45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487597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p:txBody>
          <a:bodyPr>
            <a:normAutofit/>
          </a:bodyPr>
          <a:lstStyle/>
          <a:p>
            <a:r>
              <a:rPr lang="en-US" dirty="0"/>
              <a:t>Gastric varices: classification, prevalence and risk</a:t>
            </a:r>
            <a:endParaRPr lang="en-GB" dirty="0"/>
          </a:p>
        </p:txBody>
      </p:sp>
      <p:sp>
        <p:nvSpPr>
          <p:cNvPr id="9" name="Text Placeholder 8">
            <a:extLst>
              <a:ext uri="{FF2B5EF4-FFF2-40B4-BE49-F238E27FC236}">
                <a16:creationId xmlns:a16="http://schemas.microsoft.com/office/drawing/2014/main" id="{12311099-7B24-4EBE-92FB-8ED996A3E92D}"/>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5" name="Content Placeholder 4">
            <a:extLst>
              <a:ext uri="{FF2B5EF4-FFF2-40B4-BE49-F238E27FC236}">
                <a16:creationId xmlns:a16="http://schemas.microsoft.com/office/drawing/2014/main" id="{C632E424-0D81-4E3D-8BF5-54F7C18B49E2}"/>
              </a:ext>
            </a:extLst>
          </p:cNvPr>
          <p:cNvSpPr>
            <a:spLocks noGrp="1"/>
          </p:cNvSpPr>
          <p:nvPr>
            <p:ph sz="half" idx="1"/>
          </p:nvPr>
        </p:nvSpPr>
        <p:spPr/>
        <p:txBody>
          <a:bodyPr/>
          <a:lstStyle/>
          <a:p>
            <a:r>
              <a:rPr lang="en-US" dirty="0"/>
              <a:t>The Sarin classification is most commonly used for risk stratification and management of </a:t>
            </a:r>
            <a:br>
              <a:rPr lang="en-US" dirty="0"/>
            </a:br>
            <a:r>
              <a:rPr lang="en-US" dirty="0"/>
              <a:t>gastric varices </a:t>
            </a:r>
          </a:p>
        </p:txBody>
      </p:sp>
      <p:graphicFrame>
        <p:nvGraphicFramePr>
          <p:cNvPr id="13" name="Content Placeholder 4">
            <a:extLst>
              <a:ext uri="{FF2B5EF4-FFF2-40B4-BE49-F238E27FC236}">
                <a16:creationId xmlns:a16="http://schemas.microsoft.com/office/drawing/2014/main" id="{82461154-ABB7-4EF4-8B84-4E7A3E91B8D6}"/>
              </a:ext>
            </a:extLst>
          </p:cNvPr>
          <p:cNvGraphicFramePr>
            <a:graphicFrameLocks/>
          </p:cNvGraphicFramePr>
          <p:nvPr>
            <p:extLst>
              <p:ext uri="{D42A27DB-BD31-4B8C-83A1-F6EECF244321}">
                <p14:modId xmlns:p14="http://schemas.microsoft.com/office/powerpoint/2010/main" val="3415723323"/>
              </p:ext>
            </p:extLst>
          </p:nvPr>
        </p:nvGraphicFramePr>
        <p:xfrm>
          <a:off x="423847" y="2129292"/>
          <a:ext cx="11342399" cy="2590800"/>
        </p:xfrm>
        <a:graphic>
          <a:graphicData uri="http://schemas.openxmlformats.org/drawingml/2006/table">
            <a:tbl>
              <a:tblPr firstRow="1" bandRow="1">
                <a:tableStyleId>{69012ECD-51FC-41F1-AA8D-1B2483CD663E}</a:tableStyleId>
              </a:tblPr>
              <a:tblGrid>
                <a:gridCol w="1429542">
                  <a:extLst>
                    <a:ext uri="{9D8B030D-6E8A-4147-A177-3AD203B41FA5}">
                      <a16:colId xmlns:a16="http://schemas.microsoft.com/office/drawing/2014/main" val="1802909020"/>
                    </a:ext>
                  </a:extLst>
                </a:gridCol>
                <a:gridCol w="224588">
                  <a:extLst>
                    <a:ext uri="{9D8B030D-6E8A-4147-A177-3AD203B41FA5}">
                      <a16:colId xmlns:a16="http://schemas.microsoft.com/office/drawing/2014/main" val="3567566146"/>
                    </a:ext>
                  </a:extLst>
                </a:gridCol>
                <a:gridCol w="5192179">
                  <a:extLst>
                    <a:ext uri="{9D8B030D-6E8A-4147-A177-3AD203B41FA5}">
                      <a16:colId xmlns:a16="http://schemas.microsoft.com/office/drawing/2014/main" val="3914513918"/>
                    </a:ext>
                  </a:extLst>
                </a:gridCol>
                <a:gridCol w="1711523">
                  <a:extLst>
                    <a:ext uri="{9D8B030D-6E8A-4147-A177-3AD203B41FA5}">
                      <a16:colId xmlns:a16="http://schemas.microsoft.com/office/drawing/2014/main" val="341730578"/>
                    </a:ext>
                  </a:extLst>
                </a:gridCol>
                <a:gridCol w="2784567">
                  <a:extLst>
                    <a:ext uri="{9D8B030D-6E8A-4147-A177-3AD203B41FA5}">
                      <a16:colId xmlns:a16="http://schemas.microsoft.com/office/drawing/2014/main" val="4280391806"/>
                    </a:ext>
                  </a:extLst>
                </a:gridCol>
              </a:tblGrid>
              <a:tr h="251557">
                <a:tc>
                  <a:txBody>
                    <a:bodyPr/>
                    <a:lstStyle/>
                    <a:p>
                      <a:r>
                        <a:rPr lang="en-GB" sz="1600" dirty="0"/>
                        <a:t>Type</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2">
                  <a:txBody>
                    <a:bodyPr/>
                    <a:lstStyle/>
                    <a:p>
                      <a:r>
                        <a:rPr lang="en-GB" sz="1600" dirty="0"/>
                        <a:t>Definition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6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600" dirty="0"/>
                        <a:t>Relative </a:t>
                      </a:r>
                      <a:br>
                        <a:rPr lang="en-GB" sz="1600" dirty="0"/>
                      </a:br>
                      <a:r>
                        <a:rPr lang="en-GB" sz="1600" dirty="0"/>
                        <a:t>frequency</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600" dirty="0"/>
                        <a:t>Overall bleeding risk </a:t>
                      </a:r>
                      <a:br>
                        <a:rPr lang="en-US" sz="1600" dirty="0"/>
                      </a:br>
                      <a:r>
                        <a:rPr lang="en-US" sz="1600" dirty="0"/>
                        <a:t>without treatment</a:t>
                      </a:r>
                      <a:endParaRPr lang="en-GB" sz="1600" dirty="0"/>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32679">
                <a:tc gridSpan="3">
                  <a:txBody>
                    <a:bodyPr/>
                    <a:lstStyle/>
                    <a:p>
                      <a:r>
                        <a:rPr lang="en-US" sz="1600" b="1" dirty="0"/>
                        <a:t>Gastro-oesophageal varices (GOV) </a:t>
                      </a:r>
                      <a:endParaRPr lang="en-GB" sz="16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sz="14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25667375"/>
                  </a:ext>
                </a:extLst>
              </a:tr>
              <a:tr h="232679">
                <a:tc gridSpan="2">
                  <a:txBody>
                    <a:bodyPr/>
                    <a:lstStyle/>
                    <a:p>
                      <a:r>
                        <a:rPr lang="en-GB" sz="1600" dirty="0"/>
                        <a:t>GOV type 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OV extending below cardia into lesser curvature</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OV extending below cardia into lesser curvature</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70%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28%</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141270">
                <a:tc gridSpan="2">
                  <a:txBody>
                    <a:bodyPr/>
                    <a:lstStyle/>
                    <a:p>
                      <a:r>
                        <a:rPr lang="en-GB" sz="1600" dirty="0"/>
                        <a:t>GOV type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OV extending below cardia into fundus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OV extending below cardia into fundus</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21%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55%</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141270">
                <a:tc gridSpan="3">
                  <a:txBody>
                    <a:bodyPr/>
                    <a:lstStyle/>
                    <a:p>
                      <a:r>
                        <a:rPr lang="en-US" sz="1600" b="1" dirty="0"/>
                        <a:t>Isolated gastric varices (IGV) </a:t>
                      </a:r>
                      <a:endParaRPr lang="en-GB" sz="16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sz="1400" b="1"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gn="ct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54001645"/>
                  </a:ext>
                </a:extLst>
              </a:tr>
              <a:tr h="141270">
                <a:tc gridSpan="2">
                  <a:txBody>
                    <a:bodyPr/>
                    <a:lstStyle/>
                    <a:p>
                      <a:r>
                        <a:rPr lang="en-GB" sz="1600" dirty="0"/>
                        <a:t>IGV type 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Isolated varices in the fundus</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Isolated varices in the fundus</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7%</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78%</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3941215"/>
                  </a:ext>
                </a:extLst>
              </a:tr>
              <a:tr h="141270">
                <a:tc gridSpan="2">
                  <a:txBody>
                    <a:bodyPr/>
                    <a:lstStyle/>
                    <a:p>
                      <a:r>
                        <a:rPr lang="en-GB" sz="1600" dirty="0"/>
                        <a:t>IGV type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r>
                        <a:rPr lang="en-US" sz="1400" dirty="0"/>
                        <a:t>Isolated varices else in the stomach </a:t>
                      </a:r>
                      <a:endParaRPr lang="en-GB" sz="14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dirty="0"/>
                        <a:t>Isolated varices else in the stomach </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dirty="0"/>
                        <a:t>9%</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bl>
          </a:graphicData>
        </a:graphic>
      </p:graphicFrame>
      <p:pic>
        <p:nvPicPr>
          <p:cNvPr id="10" name="Picture 9">
            <a:hlinkClick r:id="rId3" action="ppaction://hlinksldjump"/>
            <a:extLst>
              <a:ext uri="{FF2B5EF4-FFF2-40B4-BE49-F238E27FC236}">
                <a16:creationId xmlns:a16="http://schemas.microsoft.com/office/drawing/2014/main" id="{3499D6F4-4B06-4497-B0CB-936E3A59A62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985784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3D99-77A3-4608-A766-DAE1167FC08B}"/>
              </a:ext>
            </a:extLst>
          </p:cNvPr>
          <p:cNvSpPr>
            <a:spLocks noGrp="1"/>
          </p:cNvSpPr>
          <p:nvPr>
            <p:ph type="title"/>
          </p:nvPr>
        </p:nvSpPr>
        <p:spPr/>
        <p:txBody>
          <a:bodyPr/>
          <a:lstStyle/>
          <a:p>
            <a:r>
              <a:rPr lang="en-GB" dirty="0"/>
              <a:t>Management of gastric varices</a:t>
            </a:r>
          </a:p>
        </p:txBody>
      </p:sp>
      <p:sp>
        <p:nvSpPr>
          <p:cNvPr id="8" name="Text Placeholder 10">
            <a:extLst>
              <a:ext uri="{FF2B5EF4-FFF2-40B4-BE49-F238E27FC236}">
                <a16:creationId xmlns:a16="http://schemas.microsoft.com/office/drawing/2014/main" id="{7C3EE938-DC62-4ADB-ABFB-F840487EA4AD}"/>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3" name="Content Placeholder 2">
            <a:extLst>
              <a:ext uri="{FF2B5EF4-FFF2-40B4-BE49-F238E27FC236}">
                <a16:creationId xmlns:a16="http://schemas.microsoft.com/office/drawing/2014/main" id="{ED44B80A-CFEE-4F5B-A641-68F74A9E6B83}"/>
              </a:ext>
            </a:extLst>
          </p:cNvPr>
          <p:cNvSpPr>
            <a:spLocks noGrp="1"/>
          </p:cNvSpPr>
          <p:nvPr>
            <p:ph sz="half" idx="1"/>
          </p:nvPr>
        </p:nvSpPr>
        <p:spPr/>
        <p:txBody>
          <a:bodyPr/>
          <a:lstStyle/>
          <a:p>
            <a:r>
              <a:rPr lang="en-US" dirty="0"/>
              <a:t>Gastric varices are present in about 20% of patients with cirrhosis</a:t>
            </a:r>
          </a:p>
          <a:p>
            <a:endParaRPr lang="en-GB" dirty="0"/>
          </a:p>
        </p:txBody>
      </p:sp>
      <p:graphicFrame>
        <p:nvGraphicFramePr>
          <p:cNvPr id="10" name="Table 9">
            <a:extLst>
              <a:ext uri="{FF2B5EF4-FFF2-40B4-BE49-F238E27FC236}">
                <a16:creationId xmlns:a16="http://schemas.microsoft.com/office/drawing/2014/main" id="{EB4B5DC9-709E-45C4-9C22-F27C98AB80F6}"/>
              </a:ext>
            </a:extLst>
          </p:cNvPr>
          <p:cNvGraphicFramePr>
            <a:graphicFrameLocks noGrp="1"/>
          </p:cNvGraphicFramePr>
          <p:nvPr>
            <p:extLst>
              <p:ext uri="{D42A27DB-BD31-4B8C-83A1-F6EECF244321}">
                <p14:modId xmlns:p14="http://schemas.microsoft.com/office/powerpoint/2010/main" val="3049212661"/>
              </p:ext>
            </p:extLst>
          </p:nvPr>
        </p:nvGraphicFramePr>
        <p:xfrm>
          <a:off x="423848" y="2008515"/>
          <a:ext cx="11352232" cy="2987040"/>
        </p:xfrm>
        <a:graphic>
          <a:graphicData uri="http://schemas.openxmlformats.org/drawingml/2006/table">
            <a:tbl>
              <a:tblPr firstRow="1" bandRow="1"/>
              <a:tblGrid>
                <a:gridCol w="8874136">
                  <a:extLst>
                    <a:ext uri="{9D8B030D-6E8A-4147-A177-3AD203B41FA5}">
                      <a16:colId xmlns:a16="http://schemas.microsoft.com/office/drawing/2014/main" val="20001"/>
                    </a:ext>
                  </a:extLst>
                </a:gridCol>
                <a:gridCol w="1129317">
                  <a:extLst>
                    <a:ext uri="{9D8B030D-6E8A-4147-A177-3AD203B41FA5}">
                      <a16:colId xmlns:a16="http://schemas.microsoft.com/office/drawing/2014/main" val="20002"/>
                    </a:ext>
                  </a:extLst>
                </a:gridCol>
                <a:gridCol w="1348779">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600" b="0" i="0" u="none" strike="noStrike" kern="1200" baseline="0" dirty="0">
                          <a:solidFill>
                            <a:schemeClr val="tx1"/>
                          </a:solidFill>
                          <a:latin typeface="+mn-lt"/>
                          <a:ea typeface="+mn-ea"/>
                          <a:cs typeface="+mn-cs"/>
                        </a:rPr>
                        <a:t>NSBBs are suggested for primary prevention of VH from GOV type 2 or IGV type 1</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0" i="0" u="none" strike="noStrike" kern="1200" baseline="0" dirty="0">
                          <a:solidFill>
                            <a:schemeClr val="tx1"/>
                          </a:solidFill>
                          <a:latin typeface="+mn-lt"/>
                          <a:ea typeface="+mn-ea"/>
                          <a:cs typeface="+mn-cs"/>
                        </a:rPr>
                        <a:t>Primary prevention for GOV type 1 follows the recommendations of oesophageal varices </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i="0" u="none" strike="noStrike" kern="1200" baseline="0" dirty="0">
                          <a:solidFill>
                            <a:schemeClr val="tx2"/>
                          </a:solidFill>
                          <a:latin typeface="+mn-lt"/>
                          <a:ea typeface="+mn-ea"/>
                          <a:cs typeface="+mn-cs"/>
                        </a:rPr>
                        <a:t>Acute gastric VH should be treated medically</a:t>
                      </a:r>
                      <a:r>
                        <a:rPr lang="en-GB" sz="1600" b="0" i="0" u="none" strike="noStrike" kern="1200" baseline="0" dirty="0">
                          <a:solidFill>
                            <a:schemeClr val="tx1"/>
                          </a:solidFill>
                          <a:latin typeface="+mn-lt"/>
                          <a:ea typeface="+mn-ea"/>
                          <a:cs typeface="+mn-cs"/>
                        </a:rPr>
                        <a:t>, like oesophageal VH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0" u="none" strike="noStrike" kern="1200" baseline="0" dirty="0">
                          <a:solidFill>
                            <a:schemeClr val="tx2"/>
                          </a:solidFill>
                          <a:latin typeface="+mn-lt"/>
                          <a:ea typeface="+mn-ea"/>
                          <a:cs typeface="+mn-cs"/>
                        </a:rPr>
                        <a:t>Cyanoacrylate</a:t>
                      </a:r>
                      <a:r>
                        <a:rPr lang="en-GB" sz="1600" b="0" i="0" u="none" strike="noStrike" kern="1200" baseline="0" dirty="0">
                          <a:solidFill>
                            <a:schemeClr val="tx1"/>
                          </a:solidFill>
                          <a:latin typeface="+mn-lt"/>
                          <a:ea typeface="+mn-ea"/>
                          <a:cs typeface="+mn-cs"/>
                        </a:rPr>
                        <a:t> is the recommended endoscopic haemostatic treatment for </a:t>
                      </a:r>
                      <a:r>
                        <a:rPr lang="en-GB" sz="1600" b="1" i="0" u="none" strike="noStrike" kern="1200" baseline="0" dirty="0">
                          <a:solidFill>
                            <a:schemeClr val="tx2"/>
                          </a:solidFill>
                          <a:latin typeface="+mn-lt"/>
                          <a:ea typeface="+mn-ea"/>
                          <a:cs typeface="+mn-cs"/>
                        </a:rPr>
                        <a:t>cardiofundal varices </a:t>
                      </a:r>
                      <a:r>
                        <a:rPr lang="en-GB" sz="1600" b="0" i="0" u="none" strike="noStrike" kern="1200" baseline="0" dirty="0">
                          <a:solidFill>
                            <a:schemeClr val="tx1"/>
                          </a:solidFill>
                          <a:latin typeface="+mn-lt"/>
                          <a:ea typeface="+mn-ea"/>
                          <a:cs typeface="+mn-cs"/>
                        </a:rPr>
                        <a:t>(GOV type 2 or IGV type 1)</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p>
                      <a:pPr algn="ctr"/>
                      <a:r>
                        <a:rPr lang="en-GB" sz="1600" dirty="0">
                          <a:solidFill>
                            <a:schemeClr val="tx1"/>
                          </a:solidFill>
                          <a:latin typeface="Arial" panose="020B0604020202020204" pitchFamily="34" charset="0"/>
                          <a:cs typeface="Arial" panose="020B0604020202020204" pitchFamily="34" charset="0"/>
                        </a:rPr>
                        <a:t>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2</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978097846"/>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baseline="0" dirty="0">
                          <a:solidFill>
                            <a:schemeClr val="tx2"/>
                          </a:solidFill>
                          <a:latin typeface="+mn-lt"/>
                          <a:ea typeface="+mn-ea"/>
                          <a:cs typeface="+mn-cs"/>
                        </a:rPr>
                        <a:t>TIPS</a:t>
                      </a:r>
                      <a:r>
                        <a:rPr lang="en-US" sz="1600" b="0" i="0" u="none" strike="noStrike" kern="1200" baseline="0" dirty="0">
                          <a:solidFill>
                            <a:schemeClr val="tx1"/>
                          </a:solidFill>
                          <a:latin typeface="+mn-lt"/>
                          <a:ea typeface="+mn-ea"/>
                          <a:cs typeface="+mn-cs"/>
                        </a:rPr>
                        <a:t> with </a:t>
                      </a:r>
                      <a:r>
                        <a:rPr lang="en-US" sz="1600" b="1" i="0" u="none" strike="noStrike" kern="1200" baseline="0" dirty="0">
                          <a:solidFill>
                            <a:schemeClr val="tx2"/>
                          </a:solidFill>
                          <a:latin typeface="+mn-lt"/>
                          <a:ea typeface="+mn-ea"/>
                          <a:cs typeface="+mn-cs"/>
                        </a:rPr>
                        <a:t>potential embolization </a:t>
                      </a:r>
                      <a:r>
                        <a:rPr lang="en-US" sz="1600" b="0" i="0" u="none" strike="noStrike" kern="1200" baseline="0" dirty="0">
                          <a:solidFill>
                            <a:schemeClr val="tx1"/>
                          </a:solidFill>
                          <a:latin typeface="+mn-lt"/>
                          <a:ea typeface="+mn-ea"/>
                          <a:cs typeface="+mn-cs"/>
                        </a:rPr>
                        <a:t>efficiently controls bleeding and prevents re-bleeding in </a:t>
                      </a:r>
                      <a:r>
                        <a:rPr lang="en-US" sz="1600" b="1" i="0" u="none" strike="noStrike" kern="1200" baseline="0" dirty="0">
                          <a:solidFill>
                            <a:schemeClr val="tx2"/>
                          </a:solidFill>
                          <a:latin typeface="+mn-lt"/>
                          <a:ea typeface="+mn-ea"/>
                          <a:cs typeface="+mn-cs"/>
                        </a:rPr>
                        <a:t>fundal VH </a:t>
                      </a:r>
                      <a:r>
                        <a:rPr lang="en-US" sz="1600" b="0" i="0" u="none" strike="noStrike" kern="1200" baseline="0" dirty="0">
                          <a:solidFill>
                            <a:schemeClr val="tx1"/>
                          </a:solidFill>
                          <a:latin typeface="+mn-lt"/>
                          <a:ea typeface="+mn-ea"/>
                          <a:cs typeface="+mn-cs"/>
                        </a:rPr>
                        <a:t>(GOV type 2 or IGV type 1) and should be considered in appropriate candidates</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690710687"/>
                  </a:ext>
                </a:extLst>
              </a:tr>
              <a:tr h="326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mn-lt"/>
                          <a:ea typeface="+mn-ea"/>
                          <a:cs typeface="+mn-cs"/>
                        </a:rPr>
                        <a:t>Selective embolization (BRTO/BATO) may also be used to treat bleeding from fundal varices associated with large gastro/splenorenal collaterals, although more data is required</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423508322"/>
                  </a:ext>
                </a:extLst>
              </a:tr>
            </a:tbl>
          </a:graphicData>
        </a:graphic>
      </p:graphicFrame>
      <p:grpSp>
        <p:nvGrpSpPr>
          <p:cNvPr id="11" name="Group 10">
            <a:extLst>
              <a:ext uri="{FF2B5EF4-FFF2-40B4-BE49-F238E27FC236}">
                <a16:creationId xmlns:a16="http://schemas.microsoft.com/office/drawing/2014/main" id="{67FA1518-57B9-434D-9C89-0F23DEE97AF0}"/>
              </a:ext>
            </a:extLst>
          </p:cNvPr>
          <p:cNvGrpSpPr/>
          <p:nvPr/>
        </p:nvGrpSpPr>
        <p:grpSpPr>
          <a:xfrm>
            <a:off x="8086626" y="2020198"/>
            <a:ext cx="3693418" cy="276999"/>
            <a:chOff x="4262958" y="3212976"/>
            <a:chExt cx="3693418" cy="276999"/>
          </a:xfrm>
        </p:grpSpPr>
        <p:sp>
          <p:nvSpPr>
            <p:cNvPr id="12" name="Rectangle 11">
              <a:extLst>
                <a:ext uri="{FF2B5EF4-FFF2-40B4-BE49-F238E27FC236}">
                  <a16:creationId xmlns:a16="http://schemas.microsoft.com/office/drawing/2014/main" id="{7C04930E-A7AA-45F0-8112-3605D069AEF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3" name="Rectangle 12">
              <a:extLst>
                <a:ext uri="{FF2B5EF4-FFF2-40B4-BE49-F238E27FC236}">
                  <a16:creationId xmlns:a16="http://schemas.microsoft.com/office/drawing/2014/main" id="{7F1FEF82-5E64-4D60-B8F9-361B56F8C93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4" name="TextBox 13">
              <a:extLst>
                <a:ext uri="{FF2B5EF4-FFF2-40B4-BE49-F238E27FC236}">
                  <a16:creationId xmlns:a16="http://schemas.microsoft.com/office/drawing/2014/main" id="{C8931110-6AA6-45C7-BE72-F25D642C5627}"/>
                </a:ext>
              </a:extLst>
            </p:cNvPr>
            <p:cNvSpPr txBox="1"/>
            <p:nvPr/>
          </p:nvSpPr>
          <p:spPr>
            <a:xfrm>
              <a:off x="4406957" y="3212976"/>
              <a:ext cx="1438214"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evidence</a:t>
              </a:r>
            </a:p>
          </p:txBody>
        </p:sp>
        <p:sp>
          <p:nvSpPr>
            <p:cNvPr id="15" name="TextBox 14">
              <a:extLst>
                <a:ext uri="{FF2B5EF4-FFF2-40B4-BE49-F238E27FC236}">
                  <a16:creationId xmlns:a16="http://schemas.microsoft.com/office/drawing/2014/main" id="{ED4A742C-BF2C-46CE-AE52-72BCD7B6EF73}"/>
                </a:ext>
              </a:extLst>
            </p:cNvPr>
            <p:cNvSpPr txBox="1"/>
            <p:nvPr/>
          </p:nvSpPr>
          <p:spPr>
            <a:xfrm>
              <a:off x="5989171" y="3212976"/>
              <a:ext cx="1967205"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recommendation</a:t>
              </a:r>
            </a:p>
          </p:txBody>
        </p:sp>
      </p:grpSp>
      <p:pic>
        <p:nvPicPr>
          <p:cNvPr id="16" name="Picture 15">
            <a:hlinkClick r:id="rId3" action="ppaction://hlinksldjump"/>
            <a:extLst>
              <a:ext uri="{FF2B5EF4-FFF2-40B4-BE49-F238E27FC236}">
                <a16:creationId xmlns:a16="http://schemas.microsoft.com/office/drawing/2014/main" id="{380B7EAE-9E91-4C4B-AC83-68834E7F681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31190296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rmAutofit/>
          </a:bodyPr>
          <a:lstStyle/>
          <a:p>
            <a:r>
              <a:rPr lang="en-GB" dirty="0"/>
              <a:t>Diagnosis of SBP</a:t>
            </a:r>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r>
              <a:rPr lang="en-US" dirty="0">
                <a:latin typeface="+mj-lt"/>
              </a:rPr>
              <a:t>Both neutrophil count and culture results should be taken into account</a:t>
            </a:r>
            <a:endParaRPr lang="en-GB" dirty="0">
              <a:latin typeface="+mj-lt"/>
            </a:endParaRPr>
          </a:p>
        </p:txBody>
      </p:sp>
      <p:graphicFrame>
        <p:nvGraphicFramePr>
          <p:cNvPr id="8" name="Table 7">
            <a:extLst>
              <a:ext uri="{FF2B5EF4-FFF2-40B4-BE49-F238E27FC236}">
                <a16:creationId xmlns:a16="http://schemas.microsoft.com/office/drawing/2014/main" id="{E6B5E47A-2B12-4D87-9BC6-832FC2455669}"/>
              </a:ext>
            </a:extLst>
          </p:cNvPr>
          <p:cNvGraphicFramePr>
            <a:graphicFrameLocks noGrp="1"/>
          </p:cNvGraphicFramePr>
          <p:nvPr>
            <p:extLst>
              <p:ext uri="{D42A27DB-BD31-4B8C-83A1-F6EECF244321}">
                <p14:modId xmlns:p14="http://schemas.microsoft.com/office/powerpoint/2010/main" val="3328974250"/>
              </p:ext>
            </p:extLst>
          </p:nvPr>
        </p:nvGraphicFramePr>
        <p:xfrm>
          <a:off x="423848" y="1992537"/>
          <a:ext cx="11342399" cy="3779520"/>
        </p:xfrm>
        <a:graphic>
          <a:graphicData uri="http://schemas.openxmlformats.org/drawingml/2006/table">
            <a:tbl>
              <a:tblPr firstRow="1" bandRow="1"/>
              <a:tblGrid>
                <a:gridCol w="8866449">
                  <a:extLst>
                    <a:ext uri="{9D8B030D-6E8A-4147-A177-3AD203B41FA5}">
                      <a16:colId xmlns:a16="http://schemas.microsoft.com/office/drawing/2014/main" val="20001"/>
                    </a:ext>
                  </a:extLst>
                </a:gridCol>
                <a:gridCol w="1128338">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p>
                      <a:pPr marL="0" indent="0">
                        <a:buFont typeface="Arial" panose="020B0604020202020204" pitchFamily="34" charset="0"/>
                        <a:buNone/>
                      </a:pPr>
                      <a:r>
                        <a:rPr lang="en-US" sz="1600" b="0" i="0" u="none" strike="noStrike" kern="1200" baseline="0" dirty="0">
                          <a:solidFill>
                            <a:schemeClr val="tx1"/>
                          </a:solidFill>
                          <a:latin typeface="+mn-lt"/>
                          <a:ea typeface="+mn-ea"/>
                          <a:cs typeface="+mn-cs"/>
                        </a:rPr>
                        <a:t>Patients with </a:t>
                      </a:r>
                      <a:r>
                        <a:rPr lang="en-US" sz="1600" b="1" i="0" u="none" strike="noStrike" kern="1200" baseline="0" dirty="0">
                          <a:solidFill>
                            <a:schemeClr val="tx2"/>
                          </a:solidFill>
                          <a:latin typeface="+mn-lt"/>
                          <a:ea typeface="+mn-ea"/>
                          <a:cs typeface="+mn-cs"/>
                        </a:rPr>
                        <a:t>bacterascites</a:t>
                      </a:r>
                      <a:r>
                        <a:rPr lang="en-US" sz="1600" b="0" i="0" u="none" strike="noStrike" kern="1200" baseline="0" dirty="0">
                          <a:solidFill>
                            <a:schemeClr val="tx1"/>
                          </a:solidFill>
                          <a:latin typeface="+mn-lt"/>
                          <a:ea typeface="+mn-ea"/>
                          <a:cs typeface="+mn-cs"/>
                        </a:rPr>
                        <a:t> (neutrophil count &lt;250/mm</a:t>
                      </a:r>
                      <a:r>
                        <a:rPr lang="en-US" sz="1600" b="0" i="0" u="none" strike="noStrike" kern="1200" baseline="30000" dirty="0">
                          <a:solidFill>
                            <a:schemeClr val="tx1"/>
                          </a:solidFill>
                          <a:latin typeface="+mn-lt"/>
                          <a:ea typeface="+mn-ea"/>
                          <a:cs typeface="+mn-cs"/>
                        </a:rPr>
                        <a:t>3</a:t>
                      </a:r>
                      <a:r>
                        <a:rPr lang="en-US" sz="1600" b="0" i="0" u="none" strike="noStrike" kern="1200" baseline="0" dirty="0">
                          <a:solidFill>
                            <a:schemeClr val="tx1"/>
                          </a:solidFill>
                          <a:latin typeface="+mn-lt"/>
                          <a:ea typeface="+mn-ea"/>
                          <a:cs typeface="+mn-cs"/>
                        </a:rPr>
                        <a:t> but positive bacterial culture) </a:t>
                      </a:r>
                      <a:r>
                        <a:rPr lang="en-US" sz="1600" b="1" i="0" u="none" strike="noStrike" kern="1200" baseline="0" dirty="0">
                          <a:solidFill>
                            <a:schemeClr val="tx2"/>
                          </a:solidFill>
                          <a:latin typeface="+mn-lt"/>
                          <a:ea typeface="+mn-ea"/>
                          <a:cs typeface="+mn-cs"/>
                        </a:rPr>
                        <a:t>exhibiting signs of systemic inflammation or infection </a:t>
                      </a:r>
                      <a:r>
                        <a:rPr lang="en-US" sz="1600" b="0" i="0" u="none" strike="noStrike" kern="1200" baseline="0" dirty="0">
                          <a:solidFill>
                            <a:schemeClr val="tx1"/>
                          </a:solidFill>
                          <a:latin typeface="+mn-lt"/>
                          <a:ea typeface="+mn-ea"/>
                          <a:cs typeface="+mn-cs"/>
                        </a:rPr>
                        <a:t>should be treated with antibiotics</a:t>
                      </a:r>
                    </a:p>
                    <a:p>
                      <a:pPr marL="285750" indent="-285750">
                        <a:buFont typeface="Arial" panose="020B0604020202020204" pitchFamily="34" charset="0"/>
                        <a:buChar char="•"/>
                      </a:pPr>
                      <a:r>
                        <a:rPr lang="en-US" sz="1600" b="1" i="0" u="none" strike="noStrike" kern="1200" baseline="0" dirty="0">
                          <a:solidFill>
                            <a:schemeClr val="tx2"/>
                          </a:solidFill>
                          <a:latin typeface="+mn-lt"/>
                          <a:ea typeface="+mn-ea"/>
                          <a:cs typeface="+mn-cs"/>
                        </a:rPr>
                        <a:t>Otherwise</a:t>
                      </a:r>
                      <a:r>
                        <a:rPr lang="en-US" sz="1600" b="0" i="0" u="none" strike="noStrike" kern="1200" baseline="0" dirty="0">
                          <a:solidFill>
                            <a:schemeClr val="tx1"/>
                          </a:solidFill>
                          <a:latin typeface="+mn-lt"/>
                          <a:ea typeface="+mn-ea"/>
                          <a:cs typeface="+mn-cs"/>
                        </a:rPr>
                        <a:t>, the patient should undergo a </a:t>
                      </a:r>
                      <a:r>
                        <a:rPr lang="en-US" sz="1600" b="1" i="0" u="none" strike="noStrike" kern="1200" baseline="0" dirty="0">
                          <a:solidFill>
                            <a:schemeClr val="tx2"/>
                          </a:solidFill>
                          <a:latin typeface="+mn-lt"/>
                          <a:ea typeface="+mn-ea"/>
                          <a:cs typeface="+mn-cs"/>
                        </a:rPr>
                        <a:t>second paracentesis</a:t>
                      </a:r>
                      <a:endParaRPr lang="en-US" sz="1600" b="0" i="0" u="none" strike="noStrike" kern="1200" baseline="0" dirty="0">
                        <a:solidFill>
                          <a:schemeClr val="tx1"/>
                        </a:solidFill>
                        <a:latin typeface="+mn-lt"/>
                        <a:ea typeface="+mn-ea"/>
                        <a:cs typeface="+mn-cs"/>
                      </a:endParaRPr>
                    </a:p>
                    <a:p>
                      <a:pPr marL="742950" lvl="1"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If the culture results come back positive again, regardless of the neutrophil count, the patient should be treated</a:t>
                      </a:r>
                      <a:endParaRPr lang="en-GB" sz="1600" b="0" i="0" u="none" strike="noStrike" kern="1200" baseline="0" dirty="0">
                        <a:solidFill>
                          <a:schemeClr val="tx1"/>
                        </a:solidFill>
                        <a:latin typeface="+mn-lt"/>
                        <a:ea typeface="+mn-ea"/>
                        <a:cs typeface="+mn-cs"/>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p>
                      <a:pPr algn="ctr"/>
                      <a:endParaRPr lang="en-GB" sz="1600" dirty="0">
                        <a:solidFill>
                          <a:schemeClr val="tx1"/>
                        </a:solidFill>
                        <a:latin typeface="Arial" panose="020B0604020202020204" pitchFamily="34" charset="0"/>
                        <a:cs typeface="Arial" panose="020B0604020202020204" pitchFamily="34" charset="0"/>
                      </a:endParaRP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III</a:t>
                      </a:r>
                    </a:p>
                  </a:txBody>
                  <a:tcP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p>
                      <a:pPr algn="ctr"/>
                      <a:endParaRPr lang="en-GB" sz="1600" dirty="0">
                        <a:solidFill>
                          <a:schemeClr val="tx1"/>
                        </a:solidFill>
                        <a:latin typeface="Arial" panose="020B0604020202020204" pitchFamily="34" charset="0"/>
                        <a:cs typeface="Arial" panose="020B0604020202020204" pitchFamily="34" charset="0"/>
                      </a:endParaRP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txBody>
                  <a:tcP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p>
                      <a:r>
                        <a:rPr lang="en-US" sz="1600" b="1" i="0" u="none" strike="noStrike" kern="1200" baseline="0" dirty="0">
                          <a:solidFill>
                            <a:schemeClr val="tx2"/>
                          </a:solidFill>
                          <a:latin typeface="+mn-lt"/>
                          <a:ea typeface="+mn-ea"/>
                          <a:cs typeface="+mn-cs"/>
                        </a:rPr>
                        <a:t>Spontaneous bacterial pleural empyema </a:t>
                      </a:r>
                      <a:r>
                        <a:rPr lang="en-US" sz="1600" b="0" i="0" u="none" strike="noStrike" kern="1200" baseline="0" dirty="0">
                          <a:solidFill>
                            <a:schemeClr val="tx1"/>
                          </a:solidFill>
                          <a:latin typeface="+mn-lt"/>
                          <a:ea typeface="+mn-ea"/>
                          <a:cs typeface="+mn-cs"/>
                        </a:rPr>
                        <a:t>diagnosed by:</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Positive pleural fluid culture and neutrophil count &gt;250/mm</a:t>
                      </a:r>
                      <a:r>
                        <a:rPr lang="en-US" sz="1600" b="0" i="0" u="none" strike="noStrike" kern="1200" baseline="30000" dirty="0">
                          <a:solidFill>
                            <a:schemeClr val="tx1"/>
                          </a:solidFill>
                          <a:latin typeface="+mn-lt"/>
                          <a:ea typeface="+mn-ea"/>
                          <a:cs typeface="+mn-cs"/>
                        </a:rPr>
                        <a:t>3</a:t>
                      </a:r>
                      <a:r>
                        <a:rPr lang="en-US" sz="1600" b="0" i="0" u="none" strike="noStrike" kern="1200" baseline="0" dirty="0">
                          <a:solidFill>
                            <a:schemeClr val="tx1"/>
                          </a:solidFill>
                          <a:latin typeface="+mn-lt"/>
                          <a:ea typeface="+mn-ea"/>
                          <a:cs typeface="+mn-cs"/>
                        </a:rPr>
                        <a:t> or</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Negative pleural fluid culture and neutrophil count &gt;500/mm</a:t>
                      </a:r>
                      <a:r>
                        <a:rPr lang="en-US" sz="1600" b="0" i="0" u="none" strike="noStrike" kern="1200" baseline="30000" dirty="0">
                          <a:solidFill>
                            <a:schemeClr val="tx1"/>
                          </a:solidFill>
                          <a:latin typeface="+mn-lt"/>
                          <a:ea typeface="+mn-ea"/>
                          <a:cs typeface="+mn-cs"/>
                        </a:rPr>
                        <a:t>3</a:t>
                      </a:r>
                      <a:r>
                        <a:rPr lang="en-US" sz="1600" b="0" i="0" u="none" strike="noStrike" kern="1200" baseline="0" dirty="0">
                          <a:solidFill>
                            <a:schemeClr val="tx1"/>
                          </a:solidFill>
                          <a:latin typeface="+mn-lt"/>
                          <a:ea typeface="+mn-ea"/>
                          <a:cs typeface="+mn-cs"/>
                        </a:rPr>
                        <a:t> in the absence of pneumonia</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1037341"/>
                  </a:ext>
                </a:extLst>
              </a:tr>
              <a:tr h="326544">
                <a:tc>
                  <a:txBody>
                    <a:bodyPr/>
                    <a:lstStyle/>
                    <a:p>
                      <a:pPr marL="0" indent="0">
                        <a:buFont typeface="Arial" panose="020B0604020202020204" pitchFamily="34" charset="0"/>
                        <a:buNone/>
                      </a:pPr>
                      <a:r>
                        <a:rPr lang="en-US" sz="1600" b="1" i="0" u="none" strike="noStrike" kern="1200" baseline="0" dirty="0">
                          <a:solidFill>
                            <a:schemeClr val="tx2"/>
                          </a:solidFill>
                          <a:latin typeface="+mn-lt"/>
                          <a:ea typeface="+mn-ea"/>
                          <a:cs typeface="+mn-cs"/>
                        </a:rPr>
                        <a:t>Secondary bacterial peritonitis </a:t>
                      </a:r>
                      <a:r>
                        <a:rPr lang="en-US" sz="1600" b="0" i="0" u="none" strike="noStrike" kern="1200" baseline="0" dirty="0">
                          <a:solidFill>
                            <a:schemeClr val="tx1"/>
                          </a:solidFill>
                          <a:latin typeface="+mn-lt"/>
                          <a:ea typeface="+mn-ea"/>
                          <a:cs typeface="+mn-cs"/>
                        </a:rPr>
                        <a:t>should be suspected in case of multiple organisms on ascitic culture, very high ascitic neutrophil count and/or high ascitic protein concentration, or in those patients with an inadequate response to therapy</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Patients with suspected secondary bacterial peritonitis should undergo prompt CT scanning and early considerations for surgery</a:t>
                      </a: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264573866"/>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2004220"/>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recommendation</a:t>
              </a:r>
            </a:p>
          </p:txBody>
        </p:sp>
      </p:grpSp>
      <p:pic>
        <p:nvPicPr>
          <p:cNvPr id="15" name="Picture 14">
            <a:hlinkClick r:id="rId3" action="ppaction://hlinksldjump"/>
            <a:extLst>
              <a:ext uri="{FF2B5EF4-FFF2-40B4-BE49-F238E27FC236}">
                <a16:creationId xmlns:a16="http://schemas.microsoft.com/office/drawing/2014/main" id="{049B7D1B-7096-44D4-A5DD-9CDC13B6FE6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1203339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D64C-74D4-4BC3-8432-8B980951B560}"/>
              </a:ext>
            </a:extLst>
          </p:cNvPr>
          <p:cNvSpPr>
            <a:spLocks noGrp="1"/>
          </p:cNvSpPr>
          <p:nvPr>
            <p:ph type="title"/>
          </p:nvPr>
        </p:nvSpPr>
        <p:spPr/>
        <p:txBody>
          <a:bodyPr>
            <a:normAutofit/>
          </a:bodyPr>
          <a:lstStyle/>
          <a:p>
            <a:r>
              <a:rPr lang="en-US" dirty="0"/>
              <a:t>Empirical antibiotic treatment of SBP or SBE</a:t>
            </a:r>
            <a:endParaRPr lang="en-GB" dirty="0"/>
          </a:p>
        </p:txBody>
      </p:sp>
      <p:sp>
        <p:nvSpPr>
          <p:cNvPr id="3" name="Text Placeholder 2">
            <a:extLst>
              <a:ext uri="{FF2B5EF4-FFF2-40B4-BE49-F238E27FC236}">
                <a16:creationId xmlns:a16="http://schemas.microsoft.com/office/drawing/2014/main" id="{F6C96D5B-B7D2-462E-9C9C-63966BC62184}"/>
              </a:ext>
            </a:extLst>
          </p:cNvPr>
          <p:cNvSpPr>
            <a:spLocks noGrp="1"/>
          </p:cNvSpPr>
          <p:nvPr>
            <p:ph type="body" sz="quarter" idx="10"/>
          </p:nvPr>
        </p:nvSpPr>
        <p:spPr/>
        <p:txBody>
          <a:bodyPr/>
          <a:lstStyle/>
          <a:p>
            <a:r>
              <a:rPr lang="en-US" dirty="0">
                <a:latin typeface="+mj-lt"/>
              </a:rPr>
              <a:t>*I</a:t>
            </a:r>
            <a:r>
              <a:rPr lang="en-GB" dirty="0">
                <a:latin typeface="+mj-lt"/>
              </a:rPr>
              <a:t>n areas with a high prevalence of vancomycin-resistant enterococci</a:t>
            </a:r>
            <a:endParaRPr lang="en-US" dirty="0">
              <a:latin typeface="+mj-lt"/>
            </a:endParaRPr>
          </a:p>
          <a:p>
            <a:r>
              <a:rPr lang="en-US" dirty="0">
                <a:latin typeface="+mj-lt"/>
              </a:rPr>
              <a:t>Adapted from Jalan R, et al. J Hepatol 2014;60:1310–24;</a:t>
            </a:r>
          </a:p>
          <a:p>
            <a:r>
              <a:rPr lang="en-US" dirty="0"/>
              <a:t>EASL CPG decompensated cirrhosis. J Hepatol 2018;doi: 10.1016/j.jhep</a:t>
            </a:r>
            <a:r>
              <a:rPr lang="en-US"/>
              <a:t>.2018.03.024</a:t>
            </a:r>
            <a:endParaRPr lang="en-US" dirty="0"/>
          </a:p>
        </p:txBody>
      </p:sp>
      <p:grpSp>
        <p:nvGrpSpPr>
          <p:cNvPr id="4" name="Group 3">
            <a:extLst>
              <a:ext uri="{FF2B5EF4-FFF2-40B4-BE49-F238E27FC236}">
                <a16:creationId xmlns:a16="http://schemas.microsoft.com/office/drawing/2014/main" id="{C6EBC35E-563F-48E8-B699-F9758F85674F}"/>
              </a:ext>
            </a:extLst>
          </p:cNvPr>
          <p:cNvGrpSpPr/>
          <p:nvPr/>
        </p:nvGrpSpPr>
        <p:grpSpPr>
          <a:xfrm>
            <a:off x="2038152" y="1804247"/>
            <a:ext cx="8115697" cy="3386878"/>
            <a:chOff x="2931676" y="1804248"/>
            <a:chExt cx="6261003" cy="2830173"/>
          </a:xfrm>
        </p:grpSpPr>
        <p:sp>
          <p:nvSpPr>
            <p:cNvPr id="7" name="Rectangle 6">
              <a:extLst>
                <a:ext uri="{FF2B5EF4-FFF2-40B4-BE49-F238E27FC236}">
                  <a16:creationId xmlns:a16="http://schemas.microsoft.com/office/drawing/2014/main" id="{5CC61E11-63FE-47BB-889E-DA7A9FB1A9B7}"/>
                </a:ext>
              </a:extLst>
            </p:cNvPr>
            <p:cNvSpPr/>
            <p:nvPr/>
          </p:nvSpPr>
          <p:spPr>
            <a:xfrm>
              <a:off x="5378709" y="1804248"/>
              <a:ext cx="1365445" cy="295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b="1" dirty="0">
                  <a:solidFill>
                    <a:srgbClr val="FFFFFF"/>
                  </a:solidFill>
                  <a:latin typeface="+mj-lt"/>
                </a:rPr>
                <a:t>SBP or SBE</a:t>
              </a:r>
            </a:p>
          </p:txBody>
        </p:sp>
        <p:sp>
          <p:nvSpPr>
            <p:cNvPr id="8" name="Rectangle 7">
              <a:extLst>
                <a:ext uri="{FF2B5EF4-FFF2-40B4-BE49-F238E27FC236}">
                  <a16:creationId xmlns:a16="http://schemas.microsoft.com/office/drawing/2014/main" id="{F722DA54-F24F-4529-B88E-10A48C25E251}"/>
                </a:ext>
              </a:extLst>
            </p:cNvPr>
            <p:cNvSpPr/>
            <p:nvPr/>
          </p:nvSpPr>
          <p:spPr>
            <a:xfrm>
              <a:off x="7248678" y="2335155"/>
              <a:ext cx="1944000" cy="5486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defRPr/>
              </a:pPr>
              <a:r>
                <a:rPr lang="en-GB" sz="1600" dirty="0">
                  <a:solidFill>
                    <a:prstClr val="black"/>
                  </a:solidFill>
                  <a:latin typeface="+mj-lt"/>
                </a:rPr>
                <a:t>Nosocomial</a:t>
              </a:r>
            </a:p>
            <a:p>
              <a:pPr algn="ctr" fontAlgn="base">
                <a:spcBef>
                  <a:spcPct val="0"/>
                </a:spcBef>
                <a:spcAft>
                  <a:spcPct val="0"/>
                </a:spcAft>
                <a:defRPr/>
              </a:pPr>
              <a:r>
                <a:rPr lang="en-GB" sz="1600" dirty="0">
                  <a:solidFill>
                    <a:prstClr val="black"/>
                  </a:solidFill>
                  <a:latin typeface="+mj-lt"/>
                </a:rPr>
                <a:t>SBP or SBE</a:t>
              </a:r>
            </a:p>
          </p:txBody>
        </p:sp>
        <p:sp>
          <p:nvSpPr>
            <p:cNvPr id="9" name="Rectangle 8">
              <a:extLst>
                <a:ext uri="{FF2B5EF4-FFF2-40B4-BE49-F238E27FC236}">
                  <a16:creationId xmlns:a16="http://schemas.microsoft.com/office/drawing/2014/main" id="{8C802D40-3BA8-42BB-B886-8C8E7781B457}"/>
                </a:ext>
              </a:extLst>
            </p:cNvPr>
            <p:cNvSpPr/>
            <p:nvPr/>
          </p:nvSpPr>
          <p:spPr>
            <a:xfrm>
              <a:off x="5090177" y="2335155"/>
              <a:ext cx="1944000" cy="5486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defRPr/>
              </a:pPr>
              <a:r>
                <a:rPr lang="en-GB" sz="1600" dirty="0">
                  <a:solidFill>
                    <a:prstClr val="black"/>
                  </a:solidFill>
                  <a:latin typeface="+mj-lt"/>
                </a:rPr>
                <a:t>Healthcare-associated</a:t>
              </a:r>
            </a:p>
            <a:p>
              <a:pPr algn="ctr" fontAlgn="base">
                <a:spcBef>
                  <a:spcPct val="0"/>
                </a:spcBef>
                <a:spcAft>
                  <a:spcPct val="0"/>
                </a:spcAft>
                <a:defRPr/>
              </a:pPr>
              <a:r>
                <a:rPr lang="en-GB" sz="1600" dirty="0">
                  <a:solidFill>
                    <a:prstClr val="black"/>
                  </a:solidFill>
                  <a:latin typeface="+mj-lt"/>
                </a:rPr>
                <a:t>SBP or SBE</a:t>
              </a:r>
            </a:p>
          </p:txBody>
        </p:sp>
        <p:sp>
          <p:nvSpPr>
            <p:cNvPr id="10" name="Rectangle 9">
              <a:extLst>
                <a:ext uri="{FF2B5EF4-FFF2-40B4-BE49-F238E27FC236}">
                  <a16:creationId xmlns:a16="http://schemas.microsoft.com/office/drawing/2014/main" id="{229D3276-20EC-4CA1-89A6-D90819A4FAC0}"/>
                </a:ext>
              </a:extLst>
            </p:cNvPr>
            <p:cNvSpPr/>
            <p:nvPr/>
          </p:nvSpPr>
          <p:spPr>
            <a:xfrm>
              <a:off x="2931676" y="2335155"/>
              <a:ext cx="1944000" cy="5486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defRPr/>
              </a:pPr>
              <a:r>
                <a:rPr lang="en-GB" sz="1600" dirty="0">
                  <a:solidFill>
                    <a:prstClr val="black"/>
                  </a:solidFill>
                  <a:latin typeface="+mj-lt"/>
                </a:rPr>
                <a:t>Community-acquired SBP or SBE</a:t>
              </a:r>
            </a:p>
          </p:txBody>
        </p:sp>
        <p:sp>
          <p:nvSpPr>
            <p:cNvPr id="11" name="Rectangle 10">
              <a:extLst>
                <a:ext uri="{FF2B5EF4-FFF2-40B4-BE49-F238E27FC236}">
                  <a16:creationId xmlns:a16="http://schemas.microsoft.com/office/drawing/2014/main" id="{A1F9882E-3E13-44DF-A5BB-FE1AFF0DFA3D}"/>
                </a:ext>
              </a:extLst>
            </p:cNvPr>
            <p:cNvSpPr/>
            <p:nvPr/>
          </p:nvSpPr>
          <p:spPr>
            <a:xfrm>
              <a:off x="7248679" y="3231132"/>
              <a:ext cx="1944000" cy="140328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algn="ctr" fontAlgn="base">
                <a:spcBef>
                  <a:spcPct val="0"/>
                </a:spcBef>
                <a:spcAft>
                  <a:spcPct val="0"/>
                </a:spcAft>
                <a:defRPr/>
              </a:pPr>
              <a:r>
                <a:rPr lang="en-GB" sz="1600" dirty="0">
                  <a:solidFill>
                    <a:prstClr val="black"/>
                  </a:solidFill>
                  <a:latin typeface="+mj-lt"/>
                </a:rPr>
                <a:t>Carbapenem alone </a:t>
              </a:r>
              <a:br>
                <a:rPr lang="en-GB" sz="1600" dirty="0">
                  <a:solidFill>
                    <a:prstClr val="black"/>
                  </a:solidFill>
                  <a:latin typeface="+mj-lt"/>
                </a:rPr>
              </a:br>
              <a:r>
                <a:rPr lang="en-GB" sz="1600" dirty="0">
                  <a:solidFill>
                    <a:prstClr val="black"/>
                  </a:solidFill>
                  <a:latin typeface="+mj-lt"/>
                </a:rPr>
                <a:t>or + daptomycin, vancomycin (or linezolid*) if high prevalence of MDR Gram+ bacteria or sepsis</a:t>
              </a:r>
            </a:p>
          </p:txBody>
        </p:sp>
        <p:sp>
          <p:nvSpPr>
            <p:cNvPr id="12" name="Rectangle 11">
              <a:extLst>
                <a:ext uri="{FF2B5EF4-FFF2-40B4-BE49-F238E27FC236}">
                  <a16:creationId xmlns:a16="http://schemas.microsoft.com/office/drawing/2014/main" id="{D206DF3E-090C-4C18-88AD-CB4C9BC83399}"/>
                </a:ext>
              </a:extLst>
            </p:cNvPr>
            <p:cNvSpPr/>
            <p:nvPr/>
          </p:nvSpPr>
          <p:spPr>
            <a:xfrm>
              <a:off x="5090177" y="3231132"/>
              <a:ext cx="1944000" cy="140328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fontAlgn="base">
                <a:spcBef>
                  <a:spcPct val="0"/>
                </a:spcBef>
                <a:spcAft>
                  <a:spcPct val="0"/>
                </a:spcAft>
                <a:defRPr/>
              </a:pPr>
              <a:r>
                <a:rPr lang="en-US" sz="1600" dirty="0">
                  <a:solidFill>
                    <a:prstClr val="black"/>
                  </a:solidFill>
                  <a:latin typeface="+mj-lt"/>
                </a:rPr>
                <a:t>AREA DEPENDENT:</a:t>
              </a:r>
            </a:p>
            <a:p>
              <a:pPr algn="ctr" fontAlgn="base">
                <a:spcBef>
                  <a:spcPct val="0"/>
                </a:spcBef>
                <a:spcAft>
                  <a:spcPct val="0"/>
                </a:spcAft>
                <a:defRPr/>
              </a:pPr>
              <a:r>
                <a:rPr lang="en-US" sz="1600" dirty="0">
                  <a:solidFill>
                    <a:prstClr val="black"/>
                  </a:solidFill>
                  <a:latin typeface="+mj-lt"/>
                </a:rPr>
                <a:t>Like nosocomial</a:t>
              </a:r>
            </a:p>
            <a:p>
              <a:pPr algn="ctr" fontAlgn="base">
                <a:spcBef>
                  <a:spcPct val="0"/>
                </a:spcBef>
                <a:spcAft>
                  <a:spcPct val="0"/>
                </a:spcAft>
                <a:defRPr/>
              </a:pPr>
              <a:r>
                <a:rPr lang="en-US" sz="1600" dirty="0">
                  <a:solidFill>
                    <a:prstClr val="black"/>
                  </a:solidFill>
                  <a:latin typeface="+mj-lt"/>
                </a:rPr>
                <a:t>infections if high</a:t>
              </a:r>
            </a:p>
            <a:p>
              <a:pPr algn="ctr" fontAlgn="base">
                <a:spcBef>
                  <a:spcPct val="0"/>
                </a:spcBef>
                <a:spcAft>
                  <a:spcPct val="0"/>
                </a:spcAft>
                <a:defRPr/>
              </a:pPr>
              <a:r>
                <a:rPr lang="en-US" sz="1600" dirty="0">
                  <a:solidFill>
                    <a:prstClr val="black"/>
                  </a:solidFill>
                  <a:latin typeface="+mj-lt"/>
                </a:rPr>
                <a:t>prevalence of MDROs</a:t>
              </a:r>
            </a:p>
            <a:p>
              <a:pPr algn="ctr" fontAlgn="base">
                <a:spcBef>
                  <a:spcPct val="0"/>
                </a:spcBef>
                <a:spcAft>
                  <a:spcPct val="0"/>
                </a:spcAft>
                <a:defRPr/>
              </a:pPr>
              <a:r>
                <a:rPr lang="en-US" sz="1600" dirty="0">
                  <a:solidFill>
                    <a:prstClr val="black"/>
                  </a:solidFill>
                  <a:latin typeface="+mj-lt"/>
                </a:rPr>
                <a:t>or if sepsis</a:t>
              </a:r>
              <a:endParaRPr lang="en-GB" sz="1600" dirty="0">
                <a:solidFill>
                  <a:prstClr val="black"/>
                </a:solidFill>
                <a:latin typeface="+mj-lt"/>
              </a:endParaRPr>
            </a:p>
          </p:txBody>
        </p:sp>
        <p:sp>
          <p:nvSpPr>
            <p:cNvPr id="13" name="Rectangle 12">
              <a:extLst>
                <a:ext uri="{FF2B5EF4-FFF2-40B4-BE49-F238E27FC236}">
                  <a16:creationId xmlns:a16="http://schemas.microsoft.com/office/drawing/2014/main" id="{61894362-2225-4ACA-BE0D-3CDEA04FFF52}"/>
                </a:ext>
              </a:extLst>
            </p:cNvPr>
            <p:cNvSpPr/>
            <p:nvPr/>
          </p:nvSpPr>
          <p:spPr>
            <a:xfrm>
              <a:off x="2931677" y="3231132"/>
              <a:ext cx="1944000" cy="140328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fontAlgn="base">
                <a:spcBef>
                  <a:spcPct val="0"/>
                </a:spcBef>
                <a:spcAft>
                  <a:spcPct val="0"/>
                </a:spcAft>
                <a:defRPr/>
              </a:pPr>
              <a:r>
                <a:rPr lang="en-GB" sz="1600" dirty="0">
                  <a:solidFill>
                    <a:prstClr val="black"/>
                  </a:solidFill>
                  <a:latin typeface="+mj-lt"/>
                </a:rPr>
                <a:t>3rd-gen</a:t>
              </a:r>
            </a:p>
            <a:p>
              <a:pPr algn="ctr" fontAlgn="base">
                <a:spcBef>
                  <a:spcPct val="0"/>
                </a:spcBef>
                <a:spcAft>
                  <a:spcPct val="0"/>
                </a:spcAft>
                <a:defRPr/>
              </a:pPr>
              <a:r>
                <a:rPr lang="en-GB" sz="1600" dirty="0">
                  <a:solidFill>
                    <a:prstClr val="black"/>
                  </a:solidFill>
                  <a:latin typeface="+mj-lt"/>
                </a:rPr>
                <a:t>cephalosporin or piperacillin-tazobactam</a:t>
              </a:r>
            </a:p>
          </p:txBody>
        </p:sp>
        <p:cxnSp>
          <p:nvCxnSpPr>
            <p:cNvPr id="14" name="Connector: Elbow 13">
              <a:extLst>
                <a:ext uri="{FF2B5EF4-FFF2-40B4-BE49-F238E27FC236}">
                  <a16:creationId xmlns:a16="http://schemas.microsoft.com/office/drawing/2014/main" id="{B0756E50-7E8D-48E9-9F91-F5F60BD18A8F}"/>
                </a:ext>
              </a:extLst>
            </p:cNvPr>
            <p:cNvCxnSpPr>
              <a:cxnSpLocks/>
              <a:stCxn id="7" idx="2"/>
              <a:endCxn id="10" idx="0"/>
            </p:cNvCxnSpPr>
            <p:nvPr/>
          </p:nvCxnSpPr>
          <p:spPr>
            <a:xfrm rot="5400000">
              <a:off x="4864986" y="1138709"/>
              <a:ext cx="235139" cy="215775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A124620B-1581-4612-9740-0034543A489C}"/>
                </a:ext>
              </a:extLst>
            </p:cNvPr>
            <p:cNvCxnSpPr>
              <a:stCxn id="7" idx="2"/>
              <a:endCxn id="8" idx="0"/>
            </p:cNvCxnSpPr>
            <p:nvPr/>
          </p:nvCxnSpPr>
          <p:spPr>
            <a:xfrm rot="16200000" flipH="1">
              <a:off x="7023486" y="1137962"/>
              <a:ext cx="235139" cy="2159247"/>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E057D5-8BC5-4477-BBB4-C6699D5612A0}"/>
                </a:ext>
              </a:extLst>
            </p:cNvPr>
            <p:cNvCxnSpPr>
              <a:stCxn id="7" idx="2"/>
              <a:endCxn id="9" idx="0"/>
            </p:cNvCxnSpPr>
            <p:nvPr/>
          </p:nvCxnSpPr>
          <p:spPr>
            <a:xfrm>
              <a:off x="6061431" y="2100017"/>
              <a:ext cx="746"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50D31A-669E-4084-833C-04F035981C45}"/>
                </a:ext>
              </a:extLst>
            </p:cNvPr>
            <p:cNvCxnSpPr>
              <a:cxnSpLocks/>
              <a:stCxn id="8" idx="2"/>
              <a:endCxn id="11" idx="0"/>
            </p:cNvCxnSpPr>
            <p:nvPr/>
          </p:nvCxnSpPr>
          <p:spPr>
            <a:xfrm>
              <a:off x="8220678" y="2883794"/>
              <a:ext cx="2" cy="347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EF26CF-F79E-42E2-B8D8-AB6EF3750CA6}"/>
                </a:ext>
              </a:extLst>
            </p:cNvPr>
            <p:cNvCxnSpPr>
              <a:cxnSpLocks/>
              <a:stCxn id="9" idx="2"/>
              <a:endCxn id="12" idx="0"/>
            </p:cNvCxnSpPr>
            <p:nvPr/>
          </p:nvCxnSpPr>
          <p:spPr>
            <a:xfrm>
              <a:off x="6062177" y="2883794"/>
              <a:ext cx="0" cy="347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B9C9268-FA63-4585-BBD4-FBB9C177C24F}"/>
                </a:ext>
              </a:extLst>
            </p:cNvPr>
            <p:cNvCxnSpPr>
              <a:cxnSpLocks/>
              <a:stCxn id="10" idx="2"/>
              <a:endCxn id="13" idx="0"/>
            </p:cNvCxnSpPr>
            <p:nvPr/>
          </p:nvCxnSpPr>
          <p:spPr>
            <a:xfrm>
              <a:off x="3903676" y="2883794"/>
              <a:ext cx="1" cy="347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a:hlinkClick r:id="rId3" action="ppaction://hlinksldjump"/>
            <a:extLst>
              <a:ext uri="{FF2B5EF4-FFF2-40B4-BE49-F238E27FC236}">
                <a16:creationId xmlns:a16="http://schemas.microsoft.com/office/drawing/2014/main" id="{68454B1C-BB72-4B51-9567-7F40BD9E3C7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909397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re 1"/>
          <p:cNvSpPr>
            <a:spLocks noGrp="1"/>
          </p:cNvSpPr>
          <p:nvPr>
            <p:ph type="title"/>
          </p:nvPr>
        </p:nvSpPr>
        <p:spPr/>
        <p:txBody>
          <a:bodyPr/>
          <a:lstStyle/>
          <a:p>
            <a:pPr eaLnBrk="1" hangingPunct="1"/>
            <a:r>
              <a:rPr lang="en-US" altLang="de-DE" dirty="0"/>
              <a:t>AKI management</a:t>
            </a:r>
          </a:p>
        </p:txBody>
      </p:sp>
      <p:sp>
        <p:nvSpPr>
          <p:cNvPr id="4" name="Text Placeholder 3">
            <a:extLst>
              <a:ext uri="{FF2B5EF4-FFF2-40B4-BE49-F238E27FC236}">
                <a16:creationId xmlns:a16="http://schemas.microsoft.com/office/drawing/2014/main" id="{09A4A5DB-9ECA-4ACE-A8A6-A213E731F7C1}"/>
              </a:ext>
            </a:extLst>
          </p:cNvPr>
          <p:cNvSpPr>
            <a:spLocks noGrp="1"/>
          </p:cNvSpPr>
          <p:nvPr>
            <p:ph type="body" sz="quarter" idx="10"/>
          </p:nvPr>
        </p:nvSpPr>
        <p:spPr/>
        <p:txBody>
          <a:bodyPr/>
          <a:lstStyle/>
          <a:p>
            <a:r>
              <a:rPr lang="en-US"/>
              <a:t>EASL CPG decompensated cirrhosis. J Hepatol 2018;doi: 10.1016/j.jhep.2018.03.024</a:t>
            </a:r>
            <a:endParaRPr lang="en-US" dirty="0"/>
          </a:p>
        </p:txBody>
      </p:sp>
      <p:sp>
        <p:nvSpPr>
          <p:cNvPr id="3" name="Content Placeholder 2">
            <a:extLst>
              <a:ext uri="{FF2B5EF4-FFF2-40B4-BE49-F238E27FC236}">
                <a16:creationId xmlns:a16="http://schemas.microsoft.com/office/drawing/2014/main" id="{A14A7189-F117-4EFA-81F7-420AAE2FE435}"/>
              </a:ext>
            </a:extLst>
          </p:cNvPr>
          <p:cNvSpPr>
            <a:spLocks noGrp="1"/>
          </p:cNvSpPr>
          <p:nvPr>
            <p:ph sz="half" idx="1"/>
          </p:nvPr>
        </p:nvSpPr>
        <p:spPr/>
        <p:txBody>
          <a:bodyPr>
            <a:normAutofit/>
          </a:bodyPr>
          <a:lstStyle/>
          <a:p>
            <a:r>
              <a:rPr lang="en-GB" dirty="0">
                <a:latin typeface="+mj-lt"/>
              </a:rPr>
              <a:t>Investigation and management should begin immediately</a:t>
            </a:r>
          </a:p>
        </p:txBody>
      </p:sp>
      <p:graphicFrame>
        <p:nvGraphicFramePr>
          <p:cNvPr id="13" name="Table 12">
            <a:extLst>
              <a:ext uri="{FF2B5EF4-FFF2-40B4-BE49-F238E27FC236}">
                <a16:creationId xmlns:a16="http://schemas.microsoft.com/office/drawing/2014/main" id="{56FC73DA-8D42-4528-BCED-AE96B4DDA9EB}"/>
              </a:ext>
            </a:extLst>
          </p:cNvPr>
          <p:cNvGraphicFramePr>
            <a:graphicFrameLocks noGrp="1"/>
          </p:cNvGraphicFramePr>
          <p:nvPr>
            <p:extLst>
              <p:ext uri="{D42A27DB-BD31-4B8C-83A1-F6EECF244321}">
                <p14:modId xmlns:p14="http://schemas.microsoft.com/office/powerpoint/2010/main" val="888014355"/>
              </p:ext>
            </p:extLst>
          </p:nvPr>
        </p:nvGraphicFramePr>
        <p:xfrm>
          <a:off x="423848" y="1912071"/>
          <a:ext cx="11352231" cy="3474590"/>
        </p:xfrm>
        <a:graphic>
          <a:graphicData uri="http://schemas.openxmlformats.org/drawingml/2006/table">
            <a:tbl>
              <a:tblPr firstRow="1" bandRow="1"/>
              <a:tblGrid>
                <a:gridCol w="9244349">
                  <a:extLst>
                    <a:ext uri="{9D8B030D-6E8A-4147-A177-3AD203B41FA5}">
                      <a16:colId xmlns:a16="http://schemas.microsoft.com/office/drawing/2014/main" val="20001"/>
                    </a:ext>
                  </a:extLst>
                </a:gridCol>
                <a:gridCol w="1009964">
                  <a:extLst>
                    <a:ext uri="{9D8B030D-6E8A-4147-A177-3AD203B41FA5}">
                      <a16:colId xmlns:a16="http://schemas.microsoft.com/office/drawing/2014/main" val="20002"/>
                    </a:ext>
                  </a:extLst>
                </a:gridCol>
                <a:gridCol w="1097918">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tx2"/>
                          </a:solidFill>
                          <a:effectLst/>
                          <a:latin typeface="+mn-lt"/>
                          <a:ea typeface="MS PGothic" panose="020B0600070205080204" pitchFamily="34" charset="-128"/>
                        </a:rPr>
                        <a:t>Investigate AKI cause </a:t>
                      </a: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as soon as possible to prevent AKI progression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Management should begin immediately (even </a:t>
                      </a:r>
                      <a:r>
                        <a:rPr kumimoji="0" lang="en-US" altLang="de-DE" sz="1600" b="0" i="0" u="none" strike="noStrike" kern="1200" cap="none" normalizeH="0" baseline="0" dirty="0">
                          <a:ln>
                            <a:noFill/>
                          </a:ln>
                          <a:solidFill>
                            <a:srgbClr val="000000"/>
                          </a:solidFill>
                          <a:effectLst/>
                          <a:latin typeface="Arial" panose="020B0604020202020204" pitchFamily="34" charset="0"/>
                          <a:ea typeface="MS PGothic" panose="020B0600070205080204" pitchFamily="34" charset="-128"/>
                          <a:cs typeface="+mn-cs"/>
                        </a:rPr>
                        <a:t>absent obvious cause)</a:t>
                      </a: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 </a:t>
                      </a:r>
                    </a:p>
                    <a:p>
                      <a:pPr marL="285750" marR="0" lvl="0" indent="-285750"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altLang="de-DE" sz="1600" b="1" i="0" u="none" strike="noStrike" cap="none" normalizeH="0" baseline="0" dirty="0">
                          <a:ln>
                            <a:noFill/>
                          </a:ln>
                          <a:solidFill>
                            <a:schemeClr val="tx2"/>
                          </a:solidFill>
                          <a:effectLst/>
                          <a:latin typeface="+mn-lt"/>
                          <a:ea typeface="MS PGothic" panose="020B0600070205080204" pitchFamily="34" charset="-128"/>
                        </a:rPr>
                        <a:t>Screening and treatment of infection are most important</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87365649"/>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tx2"/>
                          </a:solidFill>
                          <a:effectLst/>
                          <a:latin typeface="+mn-lt"/>
                          <a:ea typeface="MS PGothic" panose="020B0600070205080204" pitchFamily="34" charset="-128"/>
                        </a:rPr>
                        <a:t>Diuretics and/or β-blockers </a:t>
                      </a: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as well as other drugs that could be associated with the occurrence of AKI such as vasodilators, NSAIDs and nephrotoxic drugs </a:t>
                      </a:r>
                      <a:r>
                        <a:rPr kumimoji="0" lang="en-US" altLang="de-DE" sz="1600" b="1" i="0" u="none" strike="noStrike" cap="none" normalizeH="0" baseline="0" dirty="0">
                          <a:ln>
                            <a:noFill/>
                          </a:ln>
                          <a:solidFill>
                            <a:schemeClr val="tx2"/>
                          </a:solidFill>
                          <a:effectLst/>
                          <a:latin typeface="+mn-lt"/>
                          <a:ea typeface="MS PGothic" panose="020B0600070205080204" pitchFamily="34" charset="-128"/>
                        </a:rPr>
                        <a:t>should be immediately stopped</a:t>
                      </a:r>
                      <a:endParaRPr kumimoji="0" lang="fr-FR" altLang="de-DE" sz="1600" b="0" i="0" u="none" strike="noStrike" cap="none" normalizeH="0" baseline="0" dirty="0">
                        <a:ln>
                          <a:noFill/>
                        </a:ln>
                        <a:solidFill>
                          <a:srgbClr val="000000"/>
                        </a:solidFill>
                        <a:effectLst/>
                        <a:latin typeface="+mn-lt"/>
                        <a:ea typeface="MS PGothic" panose="020B0600070205080204" pitchFamily="34" charset="-128"/>
                      </a:endParaRP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719377661"/>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Volume replacement should be used in accordance with the cause and severity of fluid losses</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II-2</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760138903"/>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In case of no obvious cause of AKI, AKI stage &gt;1A or infection-induced AKI: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20% albumin solution should be used at a dose of 1 g /kg of body weight (maximum of 100 g of albumin) for 2 consecutive days</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7856779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rgbClr val="000000"/>
                          </a:solidFill>
                          <a:effectLst/>
                          <a:latin typeface="+mn-lt"/>
                          <a:ea typeface="MS PGothic" panose="020B0600070205080204" pitchFamily="34" charset="-128"/>
                        </a:rPr>
                        <a:t>In patients with AKI and tense ascites, therapeutic paracentesis should be associated with albumin infusion even when a low volume of ascitic fluid is removed</a:t>
                      </a:r>
                    </a:p>
                  </a:txBody>
                  <a:tcPr marL="91450" marR="91450" marT="45707" marB="45707"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III</a:t>
                      </a:r>
                    </a:p>
                  </a:txBody>
                  <a:tcPr marL="91450" marR="91450" marT="45707" marB="45707"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50" marR="91450" marT="45707" marB="45707"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14338395"/>
                  </a:ext>
                </a:extLst>
              </a:tr>
            </a:tbl>
          </a:graphicData>
        </a:graphic>
      </p:graphicFrame>
      <p:grpSp>
        <p:nvGrpSpPr>
          <p:cNvPr id="19" name="Group 18">
            <a:extLst>
              <a:ext uri="{FF2B5EF4-FFF2-40B4-BE49-F238E27FC236}">
                <a16:creationId xmlns:a16="http://schemas.microsoft.com/office/drawing/2014/main" id="{43C183AB-7752-46D4-86AD-7A059C4F1874}"/>
              </a:ext>
            </a:extLst>
          </p:cNvPr>
          <p:cNvGrpSpPr/>
          <p:nvPr/>
        </p:nvGrpSpPr>
        <p:grpSpPr>
          <a:xfrm>
            <a:off x="8072830" y="1923754"/>
            <a:ext cx="3693418" cy="276999"/>
            <a:chOff x="4262958" y="3212976"/>
            <a:chExt cx="3693418" cy="276999"/>
          </a:xfrm>
        </p:grpSpPr>
        <p:sp>
          <p:nvSpPr>
            <p:cNvPr id="20" name="Rectangle 19">
              <a:extLst>
                <a:ext uri="{FF2B5EF4-FFF2-40B4-BE49-F238E27FC236}">
                  <a16:creationId xmlns:a16="http://schemas.microsoft.com/office/drawing/2014/main" id="{05C552E7-B917-4352-B5EC-C08B1F113FD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21" name="Rectangle 20">
              <a:extLst>
                <a:ext uri="{FF2B5EF4-FFF2-40B4-BE49-F238E27FC236}">
                  <a16:creationId xmlns:a16="http://schemas.microsoft.com/office/drawing/2014/main" id="{FBD8B5B9-5536-454A-AF57-6FC693E3182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22" name="TextBox 21">
              <a:extLst>
                <a:ext uri="{FF2B5EF4-FFF2-40B4-BE49-F238E27FC236}">
                  <a16:creationId xmlns:a16="http://schemas.microsoft.com/office/drawing/2014/main" id="{0BAB5231-A383-456D-A256-5C01C6BF9C78}"/>
                </a:ext>
              </a:extLst>
            </p:cNvPr>
            <p:cNvSpPr txBox="1"/>
            <p:nvPr/>
          </p:nvSpPr>
          <p:spPr>
            <a:xfrm>
              <a:off x="4406957" y="3212976"/>
              <a:ext cx="1438214"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evidence</a:t>
              </a:r>
            </a:p>
          </p:txBody>
        </p:sp>
        <p:sp>
          <p:nvSpPr>
            <p:cNvPr id="23" name="TextBox 22">
              <a:extLst>
                <a:ext uri="{FF2B5EF4-FFF2-40B4-BE49-F238E27FC236}">
                  <a16:creationId xmlns:a16="http://schemas.microsoft.com/office/drawing/2014/main" id="{B203BDB1-A3E8-46A9-BB8D-E409C2A6B375}"/>
                </a:ext>
              </a:extLst>
            </p:cNvPr>
            <p:cNvSpPr txBox="1"/>
            <p:nvPr/>
          </p:nvSpPr>
          <p:spPr>
            <a:xfrm>
              <a:off x="5989171" y="3212976"/>
              <a:ext cx="1967205"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recommendation</a:t>
              </a:r>
            </a:p>
          </p:txBody>
        </p:sp>
      </p:grpSp>
      <p:pic>
        <p:nvPicPr>
          <p:cNvPr id="14" name="Picture 13">
            <a:hlinkClick r:id="rId3" action="ppaction://hlinksldjump"/>
            <a:extLst>
              <a:ext uri="{FF2B5EF4-FFF2-40B4-BE49-F238E27FC236}">
                <a16:creationId xmlns:a16="http://schemas.microsoft.com/office/drawing/2014/main" id="{1E0E0F84-8481-49F6-835B-478D7789167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21991939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lstStyle/>
          <a:p>
            <a:r>
              <a:rPr lang="en-US" altLang="de-DE" dirty="0"/>
              <a:t>HRS outside AKI criteria</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endParaRPr lang="en-US" dirty="0">
              <a:latin typeface="+mj-lt"/>
            </a:endParaRPr>
          </a:p>
          <a:p>
            <a:pPr lvl="0"/>
            <a:r>
              <a:rPr lang="en-US" dirty="0">
                <a:latin typeface="+mj-lt"/>
              </a:rPr>
              <a:t>*</a:t>
            </a:r>
            <a:r>
              <a:rPr lang="en-GB" dirty="0">
                <a:latin typeface="+mj-lt"/>
              </a:rPr>
              <a:t>F</a:t>
            </a:r>
            <a:r>
              <a:rPr lang="en-GB" altLang="de-DE" dirty="0">
                <a:latin typeface="+mj-lt"/>
              </a:rPr>
              <a:t>ormerly known as HRS type II</a:t>
            </a:r>
          </a:p>
          <a:p>
            <a:r>
              <a:rPr lang="en-US" dirty="0"/>
              <a:t>EASL CPG decompensated cirrhosis. J Hepatol 2018;doi: 10.1016/j.jhep</a:t>
            </a:r>
            <a:r>
              <a:rPr lang="en-US"/>
              <a:t>.2018.03.024</a:t>
            </a:r>
            <a:endParaRPr lang="en-US" dirty="0"/>
          </a:p>
        </p:txBody>
      </p:sp>
      <p:sp>
        <p:nvSpPr>
          <p:cNvPr id="14" name="Content Placeholder 13">
            <a:extLst>
              <a:ext uri="{FF2B5EF4-FFF2-40B4-BE49-F238E27FC236}">
                <a16:creationId xmlns:a16="http://schemas.microsoft.com/office/drawing/2014/main" id="{E3C6A6D1-274F-4EB9-BA2D-B34AECF7F856}"/>
              </a:ext>
            </a:extLst>
          </p:cNvPr>
          <p:cNvSpPr>
            <a:spLocks noGrp="1"/>
          </p:cNvSpPr>
          <p:nvPr>
            <p:ph sz="half" idx="1"/>
          </p:nvPr>
        </p:nvSpPr>
        <p:spPr/>
        <p:txBody>
          <a:bodyPr>
            <a:normAutofit/>
          </a:bodyPr>
          <a:lstStyle/>
          <a:p>
            <a:pPr lvl="0"/>
            <a:r>
              <a:rPr lang="en-US" dirty="0">
                <a:latin typeface="+mj-lt"/>
              </a:rPr>
              <a:t>HRS-NAKI has an impaired response to vasorestrictors </a:t>
            </a:r>
          </a:p>
        </p:txBody>
      </p:sp>
      <p:graphicFrame>
        <p:nvGraphicFramePr>
          <p:cNvPr id="15" name="Table 14">
            <a:extLst>
              <a:ext uri="{FF2B5EF4-FFF2-40B4-BE49-F238E27FC236}">
                <a16:creationId xmlns:a16="http://schemas.microsoft.com/office/drawing/2014/main" id="{C640B802-A4BC-4B5C-9925-4C85E6651DD9}"/>
              </a:ext>
            </a:extLst>
          </p:cNvPr>
          <p:cNvGraphicFramePr>
            <a:graphicFrameLocks noGrp="1"/>
          </p:cNvGraphicFramePr>
          <p:nvPr>
            <p:extLst>
              <p:ext uri="{D42A27DB-BD31-4B8C-83A1-F6EECF244321}">
                <p14:modId xmlns:p14="http://schemas.microsoft.com/office/powerpoint/2010/main" val="3477614842"/>
              </p:ext>
            </p:extLst>
          </p:nvPr>
        </p:nvGraphicFramePr>
        <p:xfrm>
          <a:off x="423848" y="2180994"/>
          <a:ext cx="11342399" cy="1889684"/>
        </p:xfrm>
        <a:graphic>
          <a:graphicData uri="http://schemas.openxmlformats.org/drawingml/2006/table">
            <a:tbl>
              <a:tblPr firstRow="1" bandRow="1"/>
              <a:tblGrid>
                <a:gridCol w="8797402">
                  <a:extLst>
                    <a:ext uri="{9D8B030D-6E8A-4147-A177-3AD203B41FA5}">
                      <a16:colId xmlns:a16="http://schemas.microsoft.com/office/drawing/2014/main" val="20001"/>
                    </a:ext>
                  </a:extLst>
                </a:gridCol>
                <a:gridCol w="1195042">
                  <a:extLst>
                    <a:ext uri="{9D8B030D-6E8A-4147-A177-3AD203B41FA5}">
                      <a16:colId xmlns:a16="http://schemas.microsoft.com/office/drawing/2014/main" val="20002"/>
                    </a:ext>
                  </a:extLst>
                </a:gridCol>
                <a:gridCol w="1349955">
                  <a:extLst>
                    <a:ext uri="{9D8B030D-6E8A-4147-A177-3AD203B41FA5}">
                      <a16:colId xmlns:a16="http://schemas.microsoft.com/office/drawing/2014/main" val="20003"/>
                    </a:ext>
                  </a:extLst>
                </a:gridCol>
              </a:tblGrid>
              <a:tr h="1920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600" dirty="0">
                          <a:solidFill>
                            <a:schemeClr val="bg1"/>
                          </a:solidFill>
                          <a:latin typeface="+mn-lt"/>
                          <a:cs typeface="Arial" panose="020B0604020202020204" pitchFamily="34" charset="0"/>
                        </a:rPr>
                        <a:t>Recommendation</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6544">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Vasoconstrictors and albumin are not recommended the treatment of HRS outside the criteria </a:t>
                      </a:r>
                      <a:b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b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of AKI (HRS-NAKI)*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rPr>
                        <a:t>Terlipressin plus albumin is effective in the treatment of HRS-NAKI, but recurrence after withdrawal of treatment is the norm, and controversial data exist on the impact of the treatment on long-term clinical outcome, particularly from the perspective of LT</a:t>
                      </a:r>
                      <a:endParaRPr kumimoji="0" lang="en-US" altLang="de-DE" sz="16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mn-cs"/>
                      </a:endParaRPr>
                    </a:p>
                  </a:txBody>
                  <a:tcPr marL="91433" marR="91433" marT="45682" marB="45682" horzOverflow="overflow">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I</a:t>
                      </a:r>
                    </a:p>
                  </a:txBody>
                  <a:tcPr marL="91433" marR="91433" marT="45682" marB="45682"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004B87"/>
                        </a:buClr>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rgbClr val="004B87"/>
                        </a:buClr>
                        <a:buFont typeface="Arial" panose="020B0604020202020204" pitchFamily="34" charset="0"/>
                        <a:defRPr sz="1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4B87"/>
                        </a:buClr>
                        <a:buFont typeface="Arial" panose="020B0604020202020204" pitchFamily="34" charset="0"/>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mn-lt"/>
                          <a:ea typeface="MS PGothic" panose="020B0600070205080204" pitchFamily="34" charset="-128"/>
                          <a:cs typeface="Arial" panose="020B0604020202020204" pitchFamily="34" charset="0"/>
                        </a:rPr>
                        <a:t>1</a:t>
                      </a:r>
                    </a:p>
                  </a:txBody>
                  <a:tcPr marL="91433" marR="91433" marT="45682" marB="45682" anchor="ctr" horzOverflow="overflow">
                    <a:lnL w="6350" cap="flat" cmpd="sng" algn="ctr">
                      <a:solidFill>
                        <a:srgbClr val="FFFFFF"/>
                      </a:solid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6919414"/>
                  </a:ext>
                </a:extLst>
              </a:tr>
            </a:tbl>
          </a:graphicData>
        </a:graphic>
      </p:graphicFrame>
      <p:grpSp>
        <p:nvGrpSpPr>
          <p:cNvPr id="9" name="Group 8">
            <a:extLst>
              <a:ext uri="{FF2B5EF4-FFF2-40B4-BE49-F238E27FC236}">
                <a16:creationId xmlns:a16="http://schemas.microsoft.com/office/drawing/2014/main" id="{E1B29429-A228-45DD-936C-FDC63F38C53F}"/>
              </a:ext>
            </a:extLst>
          </p:cNvPr>
          <p:cNvGrpSpPr/>
          <p:nvPr/>
        </p:nvGrpSpPr>
        <p:grpSpPr>
          <a:xfrm>
            <a:off x="8072829" y="2198030"/>
            <a:ext cx="3693418" cy="276999"/>
            <a:chOff x="4262958" y="3212976"/>
            <a:chExt cx="3693418" cy="276999"/>
          </a:xfrm>
        </p:grpSpPr>
        <p:sp>
          <p:nvSpPr>
            <p:cNvPr id="10" name="Rectangle 9">
              <a:extLst>
                <a:ext uri="{FF2B5EF4-FFF2-40B4-BE49-F238E27FC236}">
                  <a16:creationId xmlns:a16="http://schemas.microsoft.com/office/drawing/2014/main" id="{F773D632-2BDD-41B0-A9FF-361A3673DAB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1" name="Rectangle 10">
              <a:extLst>
                <a:ext uri="{FF2B5EF4-FFF2-40B4-BE49-F238E27FC236}">
                  <a16:creationId xmlns:a16="http://schemas.microsoft.com/office/drawing/2014/main" id="{91E23B9B-F2CF-4BFA-8797-93930DC0480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dirty="0">
                <a:solidFill>
                  <a:srgbClr val="FFFFFF"/>
                </a:solidFill>
                <a:latin typeface="+mj-lt"/>
              </a:endParaRPr>
            </a:p>
          </p:txBody>
        </p:sp>
        <p:sp>
          <p:nvSpPr>
            <p:cNvPr id="12" name="TextBox 11">
              <a:extLst>
                <a:ext uri="{FF2B5EF4-FFF2-40B4-BE49-F238E27FC236}">
                  <a16:creationId xmlns:a16="http://schemas.microsoft.com/office/drawing/2014/main" id="{5508B26A-42BA-495F-B08B-17C6F39745FF}"/>
                </a:ext>
              </a:extLst>
            </p:cNvPr>
            <p:cNvSpPr txBox="1"/>
            <p:nvPr/>
          </p:nvSpPr>
          <p:spPr>
            <a:xfrm>
              <a:off x="4406957" y="3212976"/>
              <a:ext cx="1438214"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evidence</a:t>
              </a:r>
            </a:p>
          </p:txBody>
        </p:sp>
        <p:sp>
          <p:nvSpPr>
            <p:cNvPr id="13" name="TextBox 12">
              <a:extLst>
                <a:ext uri="{FF2B5EF4-FFF2-40B4-BE49-F238E27FC236}">
                  <a16:creationId xmlns:a16="http://schemas.microsoft.com/office/drawing/2014/main" id="{FDB8371A-4392-4CF3-B1C8-B44A5B2AEF18}"/>
                </a:ext>
              </a:extLst>
            </p:cNvPr>
            <p:cNvSpPr txBox="1"/>
            <p:nvPr/>
          </p:nvSpPr>
          <p:spPr>
            <a:xfrm>
              <a:off x="5989171" y="3212976"/>
              <a:ext cx="1967205" cy="276999"/>
            </a:xfrm>
            <a:prstGeom prst="rect">
              <a:avLst/>
            </a:prstGeom>
            <a:noFill/>
          </p:spPr>
          <p:txBody>
            <a:bodyPr wrap="none" rtlCol="0">
              <a:spAutoFit/>
            </a:bodyPr>
            <a:lstStyle/>
            <a:p>
              <a:pPr fontAlgn="base">
                <a:spcBef>
                  <a:spcPct val="0"/>
                </a:spcBef>
                <a:spcAft>
                  <a:spcPct val="0"/>
                </a:spcAft>
                <a:defRPr/>
              </a:pPr>
              <a:r>
                <a:rPr lang="en-GB" sz="1200" dirty="0">
                  <a:solidFill>
                    <a:srgbClr val="FFFFFF"/>
                  </a:solidFill>
                  <a:latin typeface="+mj-lt"/>
                  <a:ea typeface="MS PGothic" panose="020B0600070205080204" pitchFamily="34" charset="-128"/>
                </a:rPr>
                <a:t>Grade of recommendation</a:t>
              </a:r>
            </a:p>
          </p:txBody>
        </p:sp>
      </p:grpSp>
      <p:pic>
        <p:nvPicPr>
          <p:cNvPr id="16" name="Picture 15">
            <a:hlinkClick r:id="rId3" action="ppaction://hlinksldjump"/>
            <a:extLst>
              <a:ext uri="{FF2B5EF4-FFF2-40B4-BE49-F238E27FC236}">
                <a16:creationId xmlns:a16="http://schemas.microsoft.com/office/drawing/2014/main" id="{A5374554-A537-4866-AA89-1B47DA54506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4097053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A33B-126C-443C-BA98-8F51D76042C3}"/>
              </a:ext>
            </a:extLst>
          </p:cNvPr>
          <p:cNvSpPr>
            <a:spLocks noGrp="1"/>
          </p:cNvSpPr>
          <p:nvPr>
            <p:ph type="title"/>
          </p:nvPr>
        </p:nvSpPr>
        <p:spPr/>
        <p:txBody>
          <a:bodyPr>
            <a:noAutofit/>
          </a:bodyPr>
          <a:lstStyle/>
          <a:p>
            <a:r>
              <a:rPr lang="en-GB" altLang="de-DE" dirty="0"/>
              <a:t>Previous CLIF prognostic and diagnostic scores </a:t>
            </a:r>
            <a:endParaRPr lang="en-GB" dirty="0"/>
          </a:p>
        </p:txBody>
      </p:sp>
      <p:sp>
        <p:nvSpPr>
          <p:cNvPr id="6" name="Text Placeholder 10">
            <a:extLst>
              <a:ext uri="{FF2B5EF4-FFF2-40B4-BE49-F238E27FC236}">
                <a16:creationId xmlns:a16="http://schemas.microsoft.com/office/drawing/2014/main" id="{39DBBC1E-9F19-48EF-9A6A-FFFEBD32B843}"/>
              </a:ext>
            </a:extLst>
          </p:cNvPr>
          <p:cNvSpPr>
            <a:spLocks noGrp="1"/>
          </p:cNvSpPr>
          <p:nvPr>
            <p:ph type="body" sz="quarter" idx="10"/>
          </p:nvPr>
        </p:nvSpPr>
        <p:spPr/>
        <p:txBody>
          <a:bodyPr/>
          <a:lstStyle/>
          <a:p>
            <a:r>
              <a:rPr lang="en-US" dirty="0"/>
              <a:t>*</a:t>
            </a:r>
            <a:r>
              <a:rPr lang="en-GB" dirty="0"/>
              <a:t>Bold text indicates the diagnostic criteria for organ failures; </a:t>
            </a:r>
            <a:r>
              <a:rPr lang="en-GB" baseline="30000" dirty="0"/>
              <a:t>†</a:t>
            </a:r>
            <a:r>
              <a:rPr lang="el-GR" dirty="0"/>
              <a:t>μ</a:t>
            </a:r>
            <a:r>
              <a:rPr lang="en-GB" dirty="0"/>
              <a:t>g/kg/min</a:t>
            </a:r>
            <a:endParaRPr lang="en-US" dirty="0"/>
          </a:p>
          <a:p>
            <a:r>
              <a:rPr lang="en-US" dirty="0"/>
              <a:t>1. Jalan R, et al. J Hepatol 2015;62:831–40;</a:t>
            </a:r>
          </a:p>
          <a:p>
            <a:r>
              <a:rPr lang="en-US" dirty="0"/>
              <a:t>EASL CPG decompensated cirrhosis. J Hepatol 2018;doi: 10.1016/j.jhep.2018.03.024</a:t>
            </a:r>
          </a:p>
        </p:txBody>
      </p:sp>
      <p:graphicFrame>
        <p:nvGraphicFramePr>
          <p:cNvPr id="7" name="Table 6">
            <a:extLst>
              <a:ext uri="{FF2B5EF4-FFF2-40B4-BE49-F238E27FC236}">
                <a16:creationId xmlns:a16="http://schemas.microsoft.com/office/drawing/2014/main" id="{48845D96-D345-4F00-B446-ECB922D3A586}"/>
              </a:ext>
            </a:extLst>
          </p:cNvPr>
          <p:cNvGraphicFramePr>
            <a:graphicFrameLocks noGrp="1"/>
          </p:cNvGraphicFramePr>
          <p:nvPr>
            <p:extLst>
              <p:ext uri="{D42A27DB-BD31-4B8C-83A1-F6EECF244321}">
                <p14:modId xmlns:p14="http://schemas.microsoft.com/office/powerpoint/2010/main" val="317202774"/>
              </p:ext>
            </p:extLst>
          </p:nvPr>
        </p:nvGraphicFramePr>
        <p:xfrm>
          <a:off x="423848" y="2267397"/>
          <a:ext cx="11342400" cy="3564676"/>
        </p:xfrm>
        <a:graphic>
          <a:graphicData uri="http://schemas.openxmlformats.org/drawingml/2006/table">
            <a:tbl>
              <a:tblPr firstRow="1" bandRow="1">
                <a:tableStyleId>{5C22544A-7EE6-4342-B048-85BDC9FD1C3A}</a:tableStyleId>
              </a:tblPr>
              <a:tblGrid>
                <a:gridCol w="2708272">
                  <a:extLst>
                    <a:ext uri="{9D8B030D-6E8A-4147-A177-3AD203B41FA5}">
                      <a16:colId xmlns:a16="http://schemas.microsoft.com/office/drawing/2014/main" val="1725995436"/>
                    </a:ext>
                  </a:extLst>
                </a:gridCol>
                <a:gridCol w="1510969">
                  <a:extLst>
                    <a:ext uri="{9D8B030D-6E8A-4147-A177-3AD203B41FA5}">
                      <a16:colId xmlns:a16="http://schemas.microsoft.com/office/drawing/2014/main" val="3396145129"/>
                    </a:ext>
                  </a:extLst>
                </a:gridCol>
                <a:gridCol w="1510969">
                  <a:extLst>
                    <a:ext uri="{9D8B030D-6E8A-4147-A177-3AD203B41FA5}">
                      <a16:colId xmlns:a16="http://schemas.microsoft.com/office/drawing/2014/main" val="2320778268"/>
                    </a:ext>
                  </a:extLst>
                </a:gridCol>
                <a:gridCol w="1870730">
                  <a:extLst>
                    <a:ext uri="{9D8B030D-6E8A-4147-A177-3AD203B41FA5}">
                      <a16:colId xmlns:a16="http://schemas.microsoft.com/office/drawing/2014/main" val="1766130885"/>
                    </a:ext>
                  </a:extLst>
                </a:gridCol>
                <a:gridCol w="1870730">
                  <a:extLst>
                    <a:ext uri="{9D8B030D-6E8A-4147-A177-3AD203B41FA5}">
                      <a16:colId xmlns:a16="http://schemas.microsoft.com/office/drawing/2014/main" val="305706143"/>
                    </a:ext>
                  </a:extLst>
                </a:gridCol>
                <a:gridCol w="1870730">
                  <a:extLst>
                    <a:ext uri="{9D8B030D-6E8A-4147-A177-3AD203B41FA5}">
                      <a16:colId xmlns:a16="http://schemas.microsoft.com/office/drawing/2014/main" val="782939441"/>
                    </a:ext>
                  </a:extLst>
                </a:gridCol>
              </a:tblGrid>
              <a:tr h="203902">
                <a:tc gridSpan="6">
                  <a:txBody>
                    <a:bodyPr/>
                    <a:lstStyle/>
                    <a:p>
                      <a:r>
                        <a:rPr lang="en-GB" altLang="de-DE" sz="1400" dirty="0"/>
                        <a:t>Sequential Organ Failure Assessment (SOFA) score</a:t>
                      </a:r>
                      <a:endParaRPr lang="en-GB" sz="1400"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400" baseline="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06915865"/>
                  </a:ext>
                </a:extLst>
              </a:tr>
              <a:tr h="203902">
                <a:tc>
                  <a:txBody>
                    <a:bodyPr/>
                    <a:lstStyle/>
                    <a:p>
                      <a:r>
                        <a:rPr lang="en-GB" sz="1400" b="1" dirty="0">
                          <a:solidFill>
                            <a:schemeClr val="bg1"/>
                          </a:solidFill>
                        </a:rPr>
                        <a:t>Organ/system*</a:t>
                      </a:r>
                      <a:endParaRPr lang="en-GB" sz="1400" b="1" baseline="30000" dirty="0">
                        <a:solidFill>
                          <a:schemeClr val="bg1"/>
                        </a:solidFill>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3</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baseline="0" dirty="0">
                          <a:solidFill>
                            <a:schemeClr val="bg1"/>
                          </a:solidFill>
                        </a:rPr>
                        <a:t>4</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203902">
                <a:tc>
                  <a:txBody>
                    <a:bodyPr/>
                    <a:lstStyle/>
                    <a:p>
                      <a:pPr algn="l" fontAlgn="b"/>
                      <a:r>
                        <a:rPr lang="en-GB" sz="1400" b="0" i="0" u="none" strike="noStrike" dirty="0">
                          <a:solidFill>
                            <a:srgbClr val="000000"/>
                          </a:solidFill>
                          <a:effectLst/>
                          <a:latin typeface="+mn-lt"/>
                        </a:rPr>
                        <a:t>Liver (bilirubin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&lt;1.2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≥1.2–&lt;2.0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≥2.0–&lt;6.0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≥6.0–&lt;12.0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≥12.0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r h="356356">
                <a:tc>
                  <a:txBody>
                    <a:bodyPr/>
                    <a:lstStyle/>
                    <a:p>
                      <a:pPr algn="l" fontAlgn="b"/>
                      <a:r>
                        <a:rPr lang="en-GB" sz="1400" b="0" i="0" u="none" strike="noStrike" dirty="0">
                          <a:solidFill>
                            <a:srgbClr val="000000"/>
                          </a:solidFill>
                          <a:effectLst/>
                          <a:latin typeface="+mn-lt"/>
                        </a:rPr>
                        <a:t>Kidney (creatinine mg/dl)</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&lt;1.2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≥1.2–&lt;2.0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≥2.0–&lt;3.5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≥3.5–&lt;5.0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≥5.0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93926508"/>
                  </a:ext>
                </a:extLst>
              </a:tr>
              <a:tr h="203902">
                <a:tc>
                  <a:txBody>
                    <a:bodyPr/>
                    <a:lstStyle/>
                    <a:p>
                      <a:pPr algn="l" fontAlgn="b"/>
                      <a:r>
                        <a:rPr lang="en-GB" sz="1400" b="0" i="0" u="none" strike="noStrike" dirty="0">
                          <a:solidFill>
                            <a:srgbClr val="000000"/>
                          </a:solidFill>
                          <a:effectLst/>
                          <a:latin typeface="+mn-lt"/>
                        </a:rPr>
                        <a:t>Cerebral (HE grade)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NO HE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Grade 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Grade 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Grade III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Grade IV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59933979"/>
                  </a:ext>
                </a:extLst>
              </a:tr>
              <a:tr h="356356">
                <a:tc>
                  <a:txBody>
                    <a:bodyPr/>
                    <a:lstStyle/>
                    <a:p>
                      <a:pPr algn="l" fontAlgn="b"/>
                      <a:r>
                        <a:rPr lang="en-GB" sz="1400" b="0" i="0" u="none" strike="noStrike" dirty="0">
                          <a:solidFill>
                            <a:srgbClr val="000000"/>
                          </a:solidFill>
                          <a:effectLst/>
                          <a:latin typeface="+mn-lt"/>
                        </a:rPr>
                        <a:t>Coagulation (INR and PLT count)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&lt;1.1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≥1.1–&lt;1.25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≥1.25–&lt;1.5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≥1.5–&lt;2.5</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mn-lt"/>
                        </a:rPr>
                        <a:t>≥2.5 or PLT</a:t>
                      </a:r>
                      <a:br>
                        <a:rPr lang="en-GB" sz="1400" b="1" i="0" u="none" strike="noStrike" dirty="0">
                          <a:solidFill>
                            <a:srgbClr val="000000"/>
                          </a:solidFill>
                          <a:effectLst/>
                          <a:latin typeface="+mn-lt"/>
                        </a:rPr>
                      </a:br>
                      <a:r>
                        <a:rPr lang="en-GB" sz="1400" b="1" i="0" u="none" strike="noStrike" dirty="0">
                          <a:solidFill>
                            <a:srgbClr val="000000"/>
                          </a:solidFill>
                          <a:effectLst/>
                          <a:latin typeface="+mn-lt"/>
                        </a:rPr>
                        <a:t>≤20,000/mm</a:t>
                      </a:r>
                      <a:r>
                        <a:rPr lang="en-GB" sz="1400" b="1" i="0" u="none" strike="noStrike" baseline="30000" dirty="0">
                          <a:solidFill>
                            <a:srgbClr val="000000"/>
                          </a:solidFill>
                          <a:effectLst/>
                          <a:latin typeface="+mn-lt"/>
                        </a:rPr>
                        <a:t>3</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6257157"/>
                  </a:ext>
                </a:extLst>
              </a:tr>
              <a:tr h="508811">
                <a:tc>
                  <a:txBody>
                    <a:bodyPr/>
                    <a:lstStyle/>
                    <a:p>
                      <a:pPr algn="l" fontAlgn="b"/>
                      <a:r>
                        <a:rPr lang="en-GB" sz="1400" b="0" i="0" u="none" strike="noStrike" dirty="0">
                          <a:solidFill>
                            <a:srgbClr val="000000"/>
                          </a:solidFill>
                          <a:effectLst/>
                          <a:latin typeface="+mn-lt"/>
                        </a:rPr>
                        <a:t>Circulation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(MAP mmHg and vasopressors</a:t>
                      </a:r>
                      <a:r>
                        <a:rPr lang="en-GB" sz="1400" baseline="30000" dirty="0"/>
                        <a:t>†</a:t>
                      </a:r>
                      <a:r>
                        <a:rPr lang="en-GB" sz="1400" b="0" i="0" u="none" strike="noStrike" dirty="0">
                          <a:solidFill>
                            <a:srgbClr val="000000"/>
                          </a:solidFill>
                          <a:effectLst/>
                          <a:latin typeface="+mn-lt"/>
                        </a:rPr>
                        <a: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n-lt"/>
                        </a:rPr>
                        <a:t>≥70</a:t>
                      </a:r>
                      <a:endParaRPr lang="en-GB" sz="1400" dirty="0">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mn-lt"/>
                        </a:rPr>
                        <a:t>&lt;70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Dopamine ≤5 </a:t>
                      </a:r>
                      <a:br>
                        <a:rPr lang="en-GB" sz="1400" b="1" dirty="0">
                          <a:latin typeface="+mn-lt"/>
                        </a:rPr>
                      </a:br>
                      <a:r>
                        <a:rPr lang="en-GB" sz="1400" b="1" dirty="0">
                          <a:latin typeface="+mn-lt"/>
                        </a:rPr>
                        <a:t>or dobutamine</a:t>
                      </a:r>
                      <a:br>
                        <a:rPr lang="en-GB" sz="1400" b="1" dirty="0">
                          <a:latin typeface="+mn-lt"/>
                        </a:rPr>
                      </a:br>
                      <a:r>
                        <a:rPr lang="en-GB" sz="1400" b="1" dirty="0">
                          <a:latin typeface="+mn-lt"/>
                        </a:rPr>
                        <a:t> or terlipressin</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Dopamine &gt;5 </a:t>
                      </a:r>
                      <a:br>
                        <a:rPr lang="en-GB" sz="1400" b="1" dirty="0">
                          <a:latin typeface="+mn-lt"/>
                        </a:rPr>
                      </a:br>
                      <a:r>
                        <a:rPr lang="en-GB" sz="1400" b="1" dirty="0">
                          <a:latin typeface="+mn-lt"/>
                        </a:rPr>
                        <a:t>or A ≤0.1 </a:t>
                      </a:r>
                      <a:br>
                        <a:rPr lang="en-GB" sz="1400" b="1" dirty="0">
                          <a:latin typeface="+mn-lt"/>
                        </a:rPr>
                      </a:br>
                      <a:r>
                        <a:rPr lang="en-GB" sz="1400" b="1" dirty="0">
                          <a:latin typeface="+mn-lt"/>
                        </a:rPr>
                        <a:t>or NA ≤0.1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latin typeface="+mn-lt"/>
                        </a:rPr>
                        <a:t>Dopamine &gt;15</a:t>
                      </a:r>
                    </a:p>
                    <a:p>
                      <a:pPr algn="ctr"/>
                      <a:r>
                        <a:rPr lang="en-GB" sz="1400" b="1" dirty="0">
                          <a:latin typeface="+mn-lt"/>
                        </a:rPr>
                        <a:t>or A &gt;0.1 </a:t>
                      </a:r>
                      <a:br>
                        <a:rPr lang="en-GB" sz="1400" b="1" dirty="0">
                          <a:latin typeface="+mn-lt"/>
                        </a:rPr>
                      </a:br>
                      <a:r>
                        <a:rPr lang="en-GB" sz="1400" b="1" dirty="0">
                          <a:latin typeface="+mn-lt"/>
                        </a:rPr>
                        <a:t>or NA &gt;0.1</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90311743"/>
                  </a:ext>
                </a:extLst>
              </a:tr>
              <a:tr h="203902">
                <a:tc>
                  <a:txBody>
                    <a:bodyPr/>
                    <a:lstStyle/>
                    <a:p>
                      <a:pPr algn="l" fontAlgn="b"/>
                      <a:r>
                        <a:rPr lang="en-GB" sz="1400" b="1" i="0" u="none" strike="noStrike" dirty="0">
                          <a:solidFill>
                            <a:schemeClr val="bg1"/>
                          </a:solidFill>
                          <a:effectLst/>
                          <a:latin typeface="+mn-lt"/>
                        </a:rPr>
                        <a:t>Lungs</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endParaRPr lang="en-GB" sz="1400" b="1" dirty="0">
                        <a:solidFill>
                          <a:schemeClr val="bg1"/>
                        </a:solidFill>
                        <a:latin typeface="+mn-lt"/>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05552907"/>
                  </a:ext>
                </a:extLst>
              </a:tr>
              <a:tr h="203902">
                <a:tc>
                  <a:txBody>
                    <a:bodyPr/>
                    <a:lstStyle/>
                    <a:p>
                      <a:pPr algn="l" fontAlgn="b"/>
                      <a:r>
                        <a:rPr lang="en-GB" sz="1400" b="0" i="0" u="none" strike="noStrike" dirty="0">
                          <a:solidFill>
                            <a:srgbClr val="000000"/>
                          </a:solidFill>
                          <a:effectLst/>
                          <a:latin typeface="+mn-lt"/>
                        </a:rPr>
                        <a:t>PaO</a:t>
                      </a:r>
                      <a:r>
                        <a:rPr lang="en-GB" sz="1400" b="0" i="0" u="none" strike="noStrike" baseline="-25000" dirty="0">
                          <a:solidFill>
                            <a:srgbClr val="000000"/>
                          </a:solidFill>
                          <a:effectLst/>
                          <a:latin typeface="+mn-lt"/>
                        </a:rPr>
                        <a:t>2</a:t>
                      </a:r>
                      <a:r>
                        <a:rPr lang="en-GB" sz="1400" b="0" i="0" u="none" strike="noStrike" dirty="0">
                          <a:solidFill>
                            <a:srgbClr val="000000"/>
                          </a:solidFill>
                          <a:effectLst/>
                          <a:latin typeface="+mn-lt"/>
                        </a:rPr>
                        <a:t>/FiO</a:t>
                      </a:r>
                      <a:r>
                        <a:rPr lang="en-GB" sz="1400" b="0" i="0" u="none" strike="noStrike" baseline="-25000" dirty="0">
                          <a:solidFill>
                            <a:srgbClr val="000000"/>
                          </a:solidFill>
                          <a:effectLst/>
                          <a:latin typeface="+mn-lt"/>
                        </a:rPr>
                        <a:t>2</a:t>
                      </a:r>
                      <a:r>
                        <a:rPr lang="en-GB" sz="1400" b="0" i="0" u="none" strike="noStrike" dirty="0">
                          <a:solidFill>
                            <a:srgbClr val="000000"/>
                          </a:solidFill>
                          <a:effectLst/>
                          <a:latin typeface="+mn-lt"/>
                        </a:rPr>
                        <a:t>, or</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&gt;400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&gt;300–≤400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&gt;200–≤300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&gt;100–≤200</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1" i="0" u="none" strike="noStrike" kern="1200" dirty="0">
                          <a:solidFill>
                            <a:srgbClr val="000000"/>
                          </a:solidFill>
                          <a:effectLst/>
                          <a:latin typeface="+mn-lt"/>
                          <a:ea typeface="+mn-ea"/>
                          <a:cs typeface="+mn-cs"/>
                        </a:rPr>
                        <a:t>≤100</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13300453"/>
                  </a:ext>
                </a:extLst>
              </a:tr>
              <a:tr h="203902">
                <a:tc>
                  <a:txBody>
                    <a:bodyPr/>
                    <a:lstStyle/>
                    <a:p>
                      <a:pPr algn="l" fontAlgn="b"/>
                      <a:r>
                        <a:rPr lang="en-GB" sz="1400" b="0" i="0" u="none" strike="noStrike" dirty="0">
                          <a:solidFill>
                            <a:srgbClr val="000000"/>
                          </a:solidFill>
                          <a:effectLst/>
                          <a:latin typeface="+mn-lt"/>
                        </a:rPr>
                        <a:t>SpO</a:t>
                      </a:r>
                      <a:r>
                        <a:rPr lang="en-GB" sz="1400" b="0" i="0" u="none" strike="noStrike" baseline="-25000" dirty="0">
                          <a:solidFill>
                            <a:srgbClr val="000000"/>
                          </a:solidFill>
                          <a:effectLst/>
                          <a:latin typeface="+mn-lt"/>
                        </a:rPr>
                        <a:t>2</a:t>
                      </a:r>
                      <a:r>
                        <a:rPr lang="en-GB" sz="1400" b="0" i="0" u="none" strike="noStrike" dirty="0">
                          <a:solidFill>
                            <a:srgbClr val="000000"/>
                          </a:solidFill>
                          <a:effectLst/>
                          <a:latin typeface="+mn-lt"/>
                        </a:rPr>
                        <a:t>/FiO</a:t>
                      </a:r>
                      <a:r>
                        <a:rPr lang="en-GB" sz="1400" b="0" i="0" u="none" strike="noStrike" baseline="-25000" dirty="0">
                          <a:solidFill>
                            <a:srgbClr val="000000"/>
                          </a:solidFill>
                          <a:effectLst/>
                          <a:latin typeface="+mn-lt"/>
                        </a:rPr>
                        <a:t>2</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&gt;512</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&gt;357–≤512</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&gt;214–≤357</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0" i="0" u="none" strike="noStrike" kern="1200" dirty="0">
                          <a:solidFill>
                            <a:srgbClr val="000000"/>
                          </a:solidFill>
                          <a:effectLst/>
                          <a:latin typeface="+mn-lt"/>
                          <a:ea typeface="+mn-ea"/>
                          <a:cs typeface="+mn-cs"/>
                        </a:rPr>
                        <a:t>&gt;89- ≤214</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400" b="1" i="0" u="none" strike="noStrike" kern="1200" dirty="0">
                          <a:solidFill>
                            <a:srgbClr val="000000"/>
                          </a:solidFill>
                          <a:effectLst/>
                          <a:latin typeface="+mn-lt"/>
                          <a:ea typeface="+mn-ea"/>
                          <a:cs typeface="+mn-cs"/>
                        </a:rPr>
                        <a:t>≤89</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87630824"/>
                  </a:ext>
                </a:extLst>
              </a:tr>
            </a:tbl>
          </a:graphicData>
        </a:graphic>
      </p:graphicFrame>
      <p:graphicFrame>
        <p:nvGraphicFramePr>
          <p:cNvPr id="10" name="Table 9">
            <a:extLst>
              <a:ext uri="{FF2B5EF4-FFF2-40B4-BE49-F238E27FC236}">
                <a16:creationId xmlns:a16="http://schemas.microsoft.com/office/drawing/2014/main" id="{259E4D3F-B6B1-4B9F-89C0-FA444CAC769C}"/>
              </a:ext>
            </a:extLst>
          </p:cNvPr>
          <p:cNvGraphicFramePr>
            <a:graphicFrameLocks noGrp="1"/>
          </p:cNvGraphicFramePr>
          <p:nvPr>
            <p:extLst>
              <p:ext uri="{D42A27DB-BD31-4B8C-83A1-F6EECF244321}">
                <p14:modId xmlns:p14="http://schemas.microsoft.com/office/powerpoint/2010/main" val="3759886763"/>
              </p:ext>
            </p:extLst>
          </p:nvPr>
        </p:nvGraphicFramePr>
        <p:xfrm>
          <a:off x="423848" y="1341134"/>
          <a:ext cx="6096000" cy="822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25995436"/>
                    </a:ext>
                  </a:extLst>
                </a:gridCol>
              </a:tblGrid>
              <a:tr h="266261">
                <a:tc>
                  <a:txBody>
                    <a:bodyPr/>
                    <a:lstStyle/>
                    <a:p>
                      <a:r>
                        <a:rPr lang="en-GB" sz="1400" dirty="0">
                          <a:solidFill>
                            <a:schemeClr val="bg1"/>
                          </a:solidFill>
                        </a:rPr>
                        <a:t>CLIF-C Acute decompensation score</a:t>
                      </a:r>
                      <a:r>
                        <a:rPr lang="en-GB" sz="1400" baseline="30000" dirty="0">
                          <a:solidFill>
                            <a:schemeClr val="bg1"/>
                          </a:solidFill>
                        </a:rPr>
                        <a:t>1</a:t>
                      </a:r>
                      <a:r>
                        <a:rPr lang="en-GB" sz="1400" baseline="0" dirty="0">
                          <a:solidFill>
                            <a:schemeClr val="bg1"/>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53426432"/>
                  </a:ext>
                </a:extLst>
              </a:tr>
              <a:tr h="370840">
                <a:tc>
                  <a:txBody>
                    <a:bodyPr/>
                    <a:lstStyle/>
                    <a:p>
                      <a:pPr algn="ctr"/>
                      <a:r>
                        <a:rPr lang="en-GB" sz="1400" dirty="0"/>
                        <a:t>10 x [0.03 x Age + 0.66 x Ln(Creatinine) + 1.71 x Ln(INR) + 0.88 x Ln(WBC) 0.05 x Sodium + 8]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79971226"/>
                  </a:ext>
                </a:extLst>
              </a:tr>
            </a:tbl>
          </a:graphicData>
        </a:graphic>
      </p:graphicFrame>
      <p:pic>
        <p:nvPicPr>
          <p:cNvPr id="9" name="Picture 8">
            <a:hlinkClick r:id="rId3" action="ppaction://hlinksldjump"/>
            <a:extLst>
              <a:ext uri="{FF2B5EF4-FFF2-40B4-BE49-F238E27FC236}">
                <a16:creationId xmlns:a16="http://schemas.microsoft.com/office/drawing/2014/main" id="{9A5E0BFD-9501-4C22-82D0-668D34D3DD5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94843" y="456277"/>
            <a:ext cx="381237" cy="377560"/>
          </a:xfrm>
          <a:prstGeom prst="rect">
            <a:avLst/>
          </a:prstGeom>
        </p:spPr>
      </p:pic>
    </p:spTree>
    <p:extLst>
      <p:ext uri="{BB962C8B-B14F-4D97-AF65-F5344CB8AC3E}">
        <p14:creationId xmlns:p14="http://schemas.microsoft.com/office/powerpoint/2010/main" val="500677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blank">
  <a:themeElements>
    <a:clrScheme name="ILC 19 Cirrhosis">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610D7A-ACAE-4BAA-A621-83E62018829F}"/>
</file>

<file path=customXml/itemProps2.xml><?xml version="1.0" encoding="utf-8"?>
<ds:datastoreItem xmlns:ds="http://schemas.openxmlformats.org/officeDocument/2006/customXml" ds:itemID="{DC655285-0295-4DC9-BB3C-AA4FB57D4246}">
  <ds:schemaRefs>
    <ds:schemaRef ds:uri="http://purl.org/dc/terms/"/>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7a3f0d49-cb9d-4d28-b6b4-cb24b886583f"/>
    <ds:schemaRef ds:uri="http://www.w3.org/XML/1998/namespace"/>
    <ds:schemaRef ds:uri="http://purl.org/dc/dcmitype/"/>
  </ds:schemaRefs>
</ds:datastoreItem>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6662</TotalTime>
  <Words>14262</Words>
  <Application>Microsoft Office PowerPoint</Application>
  <PresentationFormat>Widescreen</PresentationFormat>
  <Paragraphs>2113</Paragraphs>
  <Slides>96</Slides>
  <Notes>95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96</vt:i4>
      </vt:variant>
    </vt:vector>
  </HeadingPairs>
  <TitlesOfParts>
    <vt:vector size="104" baseType="lpstr">
      <vt:lpstr>Arial</vt:lpstr>
      <vt:lpstr>Calibri</vt:lpstr>
      <vt:lpstr>4_blank</vt:lpstr>
      <vt:lpstr>3_blank</vt:lpstr>
      <vt:lpstr>2_blank</vt:lpstr>
      <vt:lpstr>1_blank</vt:lpstr>
      <vt:lpstr>5_blank</vt:lpstr>
      <vt:lpstr>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Multi-stage model for the clinical course of cirrhosis</vt:lpstr>
      <vt:lpstr>Multi-stage model for the clinical course of cirrhosis</vt:lpstr>
      <vt:lpstr>Pathophysiology of DC</vt:lpstr>
      <vt:lpstr>Management strategies for DC</vt:lpstr>
      <vt:lpstr>Key recommendations</vt:lpstr>
      <vt:lpstr>Topics</vt:lpstr>
      <vt:lpstr>Overall management of DC</vt:lpstr>
      <vt:lpstr>Suppression of aetiological factor(s)</vt:lpstr>
      <vt:lpstr>Treatment of key pathogenic factors</vt:lpstr>
      <vt:lpstr>Ascites</vt:lpstr>
      <vt:lpstr>Uncomplicated ascites: evaluation and diagnosis</vt:lpstr>
      <vt:lpstr>Uncomplicated ascites: evaluation and diagnosis</vt:lpstr>
      <vt:lpstr>Uncomplicated ascites: prognosis</vt:lpstr>
      <vt:lpstr>Uncomplicated ascites: management</vt:lpstr>
      <vt:lpstr>Uncomplicated ascites: recommended diuretics</vt:lpstr>
      <vt:lpstr>Uncomplicated ascites: considerations prior to initiating diuretics</vt:lpstr>
      <vt:lpstr>Uncomplicated ascites: monitoring of patients receiving diuretics </vt:lpstr>
      <vt:lpstr>Uncomplicated ascites: management of Grade 3 ascites</vt:lpstr>
      <vt:lpstr>Uncomplicated ascites: contraindicated drugs</vt:lpstr>
      <vt:lpstr>Refractory ascites: definition</vt:lpstr>
      <vt:lpstr>Refractory ascites: diagnostic criteria</vt:lpstr>
      <vt:lpstr>Refractory ascites: diagnosis</vt:lpstr>
      <vt:lpstr>Refractory ascites: management</vt:lpstr>
      <vt:lpstr>Refractory ascites: indications for TIPS</vt:lpstr>
      <vt:lpstr>Hepatic hydrothorax: definition and diagnosis</vt:lpstr>
      <vt:lpstr>Hepatic hydrothorax: treatment</vt:lpstr>
      <vt:lpstr>Hepatic hydrothorax: beyond diuretics and thoracentesis </vt:lpstr>
      <vt:lpstr>Hyponatraemia</vt:lpstr>
      <vt:lpstr>Variceal haemorrhage: pathophysiology and natural history</vt:lpstr>
      <vt:lpstr>Variceal haemorrhage: prevention and treatment</vt:lpstr>
      <vt:lpstr>Variceal haemorrhage: prophylaxis with NSBBs and EBL</vt:lpstr>
      <vt:lpstr>Variceal haemorrhage: prevention of variceal rebleeding</vt:lpstr>
      <vt:lpstr>Variceal haemorrhage: management of acute GI bleeding </vt:lpstr>
      <vt:lpstr>Acute variceal haemorrhage: treatment</vt:lpstr>
      <vt:lpstr>Management of persistent bleeding</vt:lpstr>
      <vt:lpstr>Bacterial infections </vt:lpstr>
      <vt:lpstr>Spontaneous bacterial peritonitis: diagnosis</vt:lpstr>
      <vt:lpstr>Spontaneous bacterial peritonitis: diagnosis</vt:lpstr>
      <vt:lpstr>Management of SBP: empirical antibiotics</vt:lpstr>
      <vt:lpstr>Management of SBP: empirical antibiotics</vt:lpstr>
      <vt:lpstr>Management of SBP: use of albumin</vt:lpstr>
      <vt:lpstr>Management of SBP: primary prophylaxis</vt:lpstr>
      <vt:lpstr>Management of SBP: secondary prophylaxis</vt:lpstr>
      <vt:lpstr>Management of other infections</vt:lpstr>
      <vt:lpstr>Assessing severity of infection</vt:lpstr>
      <vt:lpstr>Other infections: recommended empirical antibiotic treatment</vt:lpstr>
      <vt:lpstr>Other infections: recommended empirical antibiotic treatment</vt:lpstr>
      <vt:lpstr>Renal impairment: definitions</vt:lpstr>
      <vt:lpstr>Renal impairment: definitions</vt:lpstr>
      <vt:lpstr>Renal impairment: definitions of kidney disease</vt:lpstr>
      <vt:lpstr>Renal impairment: definitions of kidney disease</vt:lpstr>
      <vt:lpstr>AKI in patients with cirrhosis: ICA definitions</vt:lpstr>
      <vt:lpstr>AKI in patients with cirrhosis: ICA definitions</vt:lpstr>
      <vt:lpstr>ICA management algorithm for AKI in cirrhosis</vt:lpstr>
      <vt:lpstr>Differentiating types of AKI</vt:lpstr>
      <vt:lpstr>ICA diagnostic criteria for HRS-AKI</vt:lpstr>
      <vt:lpstr>Management of HRS-AKI: treatment</vt:lpstr>
      <vt:lpstr>Management of HRS-AKI: screening and monitoring</vt:lpstr>
      <vt:lpstr>Management of HRS: TIPS and LT</vt:lpstr>
      <vt:lpstr>Prevention of HRS</vt:lpstr>
      <vt:lpstr>Acute-on-chronic liver failure</vt:lpstr>
      <vt:lpstr>EASL-CLIF prognostic and diagnostic scores for ACLF</vt:lpstr>
      <vt:lpstr>Classification and grades of ACLF</vt:lpstr>
      <vt:lpstr>Diagnosis of ACLF</vt:lpstr>
      <vt:lpstr>Management of ACLF</vt:lpstr>
      <vt:lpstr>Management of ACLF</vt:lpstr>
      <vt:lpstr>Relative adrenal insufﬁciency</vt:lpstr>
      <vt:lpstr>Cirrhotic cardiomyopathy</vt:lpstr>
      <vt:lpstr>Cirrhotic cardiomyopathy</vt:lpstr>
      <vt:lpstr>Cirrhotic cardiomyopathy</vt:lpstr>
      <vt:lpstr>Hepatopulmonary syndrome</vt:lpstr>
      <vt:lpstr>Pathogenesis of HPS</vt:lpstr>
      <vt:lpstr>Diagnostic criteria for HPS</vt:lpstr>
      <vt:lpstr>Diagnosis of HPS</vt:lpstr>
      <vt:lpstr>Diagnosis of HPS</vt:lpstr>
      <vt:lpstr>Management of HPS</vt:lpstr>
      <vt:lpstr>Portopulmonary hypertension</vt:lpstr>
      <vt:lpstr>Monitoring and medical management of PPHT</vt:lpstr>
      <vt:lpstr>Liver transplantation in PPHT</vt:lpstr>
      <vt:lpstr>Additional recommendations</vt:lpstr>
      <vt:lpstr>Portal hypertension gastropathy</vt:lpstr>
      <vt:lpstr>Gastric varices: classification, prevalence and risk</vt:lpstr>
      <vt:lpstr>Management of gastric varices</vt:lpstr>
      <vt:lpstr>Diagnosis of SBP</vt:lpstr>
      <vt:lpstr>Empirical antibiotic treatment of SBP or SBE</vt:lpstr>
      <vt:lpstr>AKI management</vt:lpstr>
      <vt:lpstr>HRS outside AKI criteria</vt:lpstr>
      <vt:lpstr>Previous CLIF prognostic and diagnostic scores </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Jamil Bacha</cp:lastModifiedBy>
  <cp:revision>433</cp:revision>
  <dcterms:created xsi:type="dcterms:W3CDTF">2016-10-10T16:35:57Z</dcterms:created>
  <dcterms:modified xsi:type="dcterms:W3CDTF">2020-05-04T17:19:00Z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