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tiff" ContentType="image/tiff"/>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2.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charts/chart6.xml" ContentType="application/vnd.openxmlformats-officedocument.drawingml.chart+xml"/>
  <Override PartName="/ppt/theme/themeOverride6.xml" ContentType="application/vnd.openxmlformats-officedocument.themeOverride+xml"/>
  <Override PartName="/ppt/ink/ink1.xml" ContentType="application/inkml+xml"/>
  <Override PartName="/ppt/tags/tag2.xml" ContentType="application/vnd.openxmlformats-officedocument.presentationml.tags+xml"/>
  <Override PartName="/ppt/tags/tag3.xml" ContentType="application/vnd.openxmlformats-officedocument.presentationml.tags+xml"/>
  <Override PartName="/ppt/notesSlides/notesSlide3.xml" ContentType="application/vnd.openxmlformats-officedocument.presentationml.notesSlide+xml"/>
  <Override PartName="/ppt/charts/chart7.xml" ContentType="application/vnd.openxmlformats-officedocument.drawingml.chart+xml"/>
  <Override PartName="/ppt/theme/themeOverride7.xml" ContentType="application/vnd.openxmlformats-officedocument.themeOverride+xml"/>
  <Override PartName="/ppt/charts/chart8.xml" ContentType="application/vnd.openxmlformats-officedocument.drawingml.chart+xml"/>
  <Override PartName="/ppt/theme/themeOverride8.xml" ContentType="application/vnd.openxmlformats-officedocument.themeOverride+xml"/>
  <Override PartName="/ppt/notesSlides/notesSlide4.xml" ContentType="application/vnd.openxmlformats-officedocument.presentationml.notesSlide+xml"/>
  <Override PartName="/ppt/charts/chart9.xml" ContentType="application/vnd.openxmlformats-officedocument.drawingml.chart+xml"/>
  <Override PartName="/ppt/theme/themeOverride9.xml" ContentType="application/vnd.openxmlformats-officedocument.themeOverride+xml"/>
  <Override PartName="/ppt/charts/chart10.xml" ContentType="application/vnd.openxmlformats-officedocument.drawingml.chart+xml"/>
  <Override PartName="/ppt/theme/themeOverride10.xml" ContentType="application/vnd.openxmlformats-officedocument.themeOverride+xml"/>
  <Override PartName="/ppt/charts/chart11.xml" ContentType="application/vnd.openxmlformats-officedocument.drawingml.chart+xml"/>
  <Override PartName="/ppt/theme/themeOverride1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2.xml" ContentType="application/vnd.openxmlformats-officedocument.drawingml.chart+xml"/>
  <Override PartName="/ppt/notesSlides/notesSlide9.xml" ContentType="application/vnd.openxmlformats-officedocument.presentationml.notesSlide+xml"/>
  <Override PartName="/ppt/charts/chart13.xml" ContentType="application/vnd.openxmlformats-officedocument.drawingml.chart+xml"/>
  <Override PartName="/ppt/theme/themeOverride12.xml" ContentType="application/vnd.openxmlformats-officedocument.themeOverride+xml"/>
  <Override PartName="/ppt/charts/chart14.xml" ContentType="application/vnd.openxmlformats-officedocument.drawingml.chart+xml"/>
  <Override PartName="/ppt/theme/themeOverride13.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5.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4.xml" ContentType="application/vnd.openxmlformats-officedocument.themeOverride+xml"/>
  <Override PartName="/ppt/drawings/drawing1.xml" ContentType="application/vnd.openxmlformats-officedocument.drawingml.chartshape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6.xml" ContentType="application/vnd.openxmlformats-officedocument.drawingml.chart+xml"/>
  <Override PartName="/ppt/theme/themeOverride15.xml" ContentType="application/vnd.openxmlformats-officedocument.themeOverride+xml"/>
  <Override PartName="/ppt/drawings/drawing2.xml" ContentType="application/vnd.openxmlformats-officedocument.drawingml.chartshapes+xml"/>
  <Override PartName="/ppt/charts/chart17.xml" ContentType="application/vnd.openxmlformats-officedocument.drawingml.chart+xml"/>
  <Override PartName="/ppt/theme/themeOverride16.xml" ContentType="application/vnd.openxmlformats-officedocument.themeOverride+xml"/>
  <Override PartName="/ppt/drawings/drawing3.xml" ContentType="application/vnd.openxmlformats-officedocument.drawingml.chartshapes+xml"/>
  <Override PartName="/ppt/notesSlides/notesSlide16.xml" ContentType="application/vnd.openxmlformats-officedocument.presentationml.notesSlide+xml"/>
  <Override PartName="/ppt/charts/chart18.xml" ContentType="application/vnd.openxmlformats-officedocument.drawingml.chart+xml"/>
  <Override PartName="/ppt/theme/themeOverride17.xml" ContentType="application/vnd.openxmlformats-officedocument.themeOverride+xml"/>
  <Override PartName="/ppt/charts/chart19.xml" ContentType="application/vnd.openxmlformats-officedocument.drawingml.chart+xml"/>
  <Override PartName="/ppt/theme/themeOverride18.xml" ContentType="application/vnd.openxmlformats-officedocument.themeOverride+xml"/>
  <Override PartName="/ppt/drawings/drawing4.xml" ContentType="application/vnd.openxmlformats-officedocument.drawingml.chartshapes+xml"/>
  <Override PartName="/ppt/charts/chart20.xml" ContentType="application/vnd.openxmlformats-officedocument.drawingml.chart+xml"/>
  <Override PartName="/ppt/theme/themeOverride19.xml" ContentType="application/vnd.openxmlformats-officedocument.themeOverride+xml"/>
  <Override PartName="/ppt/notesSlides/notesSlide17.xml" ContentType="application/vnd.openxmlformats-officedocument.presentationml.notesSlide+xml"/>
  <Override PartName="/ppt/charts/chart21.xml" ContentType="application/vnd.openxmlformats-officedocument.drawingml.chart+xml"/>
  <Override PartName="/ppt/theme/themeOverride20.xml" ContentType="application/vnd.openxmlformats-officedocument.themeOverride+xml"/>
  <Override PartName="/ppt/drawings/drawing5.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1"/>
  </p:notesMasterIdLst>
  <p:sldIdLst>
    <p:sldId id="260" r:id="rId5"/>
    <p:sldId id="400" r:id="rId6"/>
    <p:sldId id="283" r:id="rId7"/>
    <p:sldId id="401" r:id="rId8"/>
    <p:sldId id="284" r:id="rId9"/>
    <p:sldId id="279" r:id="rId10"/>
    <p:sldId id="258" r:id="rId11"/>
    <p:sldId id="304" r:id="rId12"/>
    <p:sldId id="305" r:id="rId13"/>
    <p:sldId id="316" r:id="rId14"/>
    <p:sldId id="399" r:id="rId15"/>
    <p:sldId id="306" r:id="rId16"/>
    <p:sldId id="307" r:id="rId17"/>
    <p:sldId id="285" r:id="rId18"/>
    <p:sldId id="308" r:id="rId19"/>
    <p:sldId id="309" r:id="rId20"/>
    <p:sldId id="310" r:id="rId21"/>
    <p:sldId id="398" r:id="rId22"/>
    <p:sldId id="402" r:id="rId23"/>
    <p:sldId id="286" r:id="rId24"/>
    <p:sldId id="311" r:id="rId25"/>
    <p:sldId id="312" r:id="rId26"/>
    <p:sldId id="287" r:id="rId27"/>
    <p:sldId id="313" r:id="rId28"/>
    <p:sldId id="314" r:id="rId29"/>
    <p:sldId id="403" r:id="rId30"/>
  </p:sldIdLst>
  <p:sldSz cx="9144000" cy="6858000" type="screen4x3"/>
  <p:notesSz cx="6807200" cy="9939338"/>
  <p:custDataLst>
    <p:tags r:id="rId3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F4307E1-4032-4AE8-BA3D-7B3BE86A9A70}">
          <p14:sldIdLst>
            <p14:sldId id="260"/>
            <p14:sldId id="400"/>
            <p14:sldId id="283"/>
            <p14:sldId id="401"/>
            <p14:sldId id="284"/>
            <p14:sldId id="279"/>
          </p14:sldIdLst>
        </p14:section>
        <p14:section name="Untitled Section" id="{5D1F4AB0-53B0-4970-92EC-588AF05475A9}">
          <p14:sldIdLst>
            <p14:sldId id="258"/>
            <p14:sldId id="304"/>
            <p14:sldId id="305"/>
            <p14:sldId id="316"/>
            <p14:sldId id="399"/>
            <p14:sldId id="306"/>
            <p14:sldId id="307"/>
            <p14:sldId id="285"/>
            <p14:sldId id="308"/>
            <p14:sldId id="309"/>
            <p14:sldId id="310"/>
            <p14:sldId id="398"/>
            <p14:sldId id="402"/>
            <p14:sldId id="286"/>
            <p14:sldId id="311"/>
            <p14:sldId id="312"/>
            <p14:sldId id="287"/>
            <p14:sldId id="313"/>
            <p14:sldId id="314"/>
            <p14:sldId id="403"/>
          </p14:sldIdLst>
        </p14:section>
      </p14:sectionLst>
    </p:ext>
    <p:ext uri="{EFAFB233-063F-42B5-8137-9DF3F51BA10A}">
      <p15:sldGuideLst xmlns:p15="http://schemas.microsoft.com/office/powerpoint/2012/main">
        <p15:guide id="1" orient="horz" pos="890" userDrawn="1">
          <p15:clr>
            <a:srgbClr val="A4A3A4"/>
          </p15:clr>
        </p15:guide>
        <p15:guide id="2" pos="2880">
          <p15:clr>
            <a:srgbClr val="A4A3A4"/>
          </p15:clr>
        </p15:guide>
        <p15:guide id="3" orient="horz" pos="2341" userDrawn="1">
          <p15:clr>
            <a:srgbClr val="A4A3A4"/>
          </p15:clr>
        </p15:guide>
        <p15:guide id="4" pos="508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mon Lott (Obsidian)" initials="SL(" lastIdx="1" clrIdx="0">
    <p:extLst>
      <p:ext uri="{19B8F6BF-5375-455C-9EA6-DF929625EA0E}">
        <p15:presenceInfo xmlns:p15="http://schemas.microsoft.com/office/powerpoint/2012/main" userId="Simon Lott (Obsidian)" providerId="None"/>
      </p:ext>
    </p:extLst>
  </p:cmAuthor>
  <p:cmAuthor id="2" name="Kate Thomas" initials="KT" lastIdx="13" clrIdx="1">
    <p:extLst>
      <p:ext uri="{19B8F6BF-5375-455C-9EA6-DF929625EA0E}">
        <p15:presenceInfo xmlns:p15="http://schemas.microsoft.com/office/powerpoint/2012/main" userId="Kate Thomas" providerId="None"/>
      </p:ext>
    </p:extLst>
  </p:cmAuthor>
  <p:cmAuthor id="3" name="Simon Lott" initials="SL" lastIdx="11" clrIdx="2">
    <p:extLst>
      <p:ext uri="{19B8F6BF-5375-455C-9EA6-DF929625EA0E}">
        <p15:presenceInfo xmlns:p15="http://schemas.microsoft.com/office/powerpoint/2012/main" userId="Simon Lott" providerId="None"/>
      </p:ext>
    </p:extLst>
  </p:cmAuthor>
  <p:cmAuthor id="4" name="Medical Writer" initials="MW" lastIdx="1" clrIdx="3">
    <p:extLst>
      <p:ext uri="{19B8F6BF-5375-455C-9EA6-DF929625EA0E}">
        <p15:presenceInfo xmlns:p15="http://schemas.microsoft.com/office/powerpoint/2012/main" userId="Medical Writ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A9390"/>
    <a:srgbClr val="FEFCFC"/>
    <a:srgbClr val="84C9C7"/>
    <a:srgbClr val="6692B6"/>
    <a:srgbClr val="FF9900"/>
    <a:srgbClr val="CC6600"/>
    <a:srgbClr val="008000"/>
    <a:srgbClr val="004A86"/>
    <a:srgbClr val="FFA0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4807" autoAdjust="0"/>
    <p:restoredTop sz="96459" autoAdjust="0"/>
  </p:normalViewPr>
  <p:slideViewPr>
    <p:cSldViewPr>
      <p:cViewPr varScale="1">
        <p:scale>
          <a:sx n="98" d="100"/>
          <a:sy n="98" d="100"/>
        </p:scale>
        <p:origin x="2163" y="98"/>
      </p:cViewPr>
      <p:guideLst>
        <p:guide orient="horz" pos="890"/>
        <p:guide pos="2880"/>
        <p:guide orient="horz" pos="2341"/>
        <p:guide pos="5088"/>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4299"/>
    </p:cViewPr>
  </p:sorterViewPr>
  <p:notesViewPr>
    <p:cSldViewPr>
      <p:cViewPr varScale="1">
        <p:scale>
          <a:sx n="78" d="100"/>
          <a:sy n="78" d="100"/>
        </p:scale>
        <p:origin x="3974" y="91"/>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gs" Target="tags/tag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10.xml"/></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Excel_Worksheet10.xlsx"/><Relationship Id="rId1" Type="http://schemas.openxmlformats.org/officeDocument/2006/relationships/themeOverride" Target="../theme/themeOverride11.xml"/></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2" Type="http://schemas.openxmlformats.org/officeDocument/2006/relationships/package" Target="../embeddings/Microsoft_Excel_Worksheet12.xlsx"/><Relationship Id="rId1" Type="http://schemas.openxmlformats.org/officeDocument/2006/relationships/themeOverride" Target="../theme/themeOverride12.xml"/></Relationships>
</file>

<file path=ppt/charts/_rels/chart14.xml.rels><?xml version="1.0" encoding="UTF-8" standalone="yes"?>
<Relationships xmlns="http://schemas.openxmlformats.org/package/2006/relationships"><Relationship Id="rId2" Type="http://schemas.openxmlformats.org/officeDocument/2006/relationships/package" Target="../embeddings/Microsoft_Excel_Worksheet13.xlsx"/><Relationship Id="rId1" Type="http://schemas.openxmlformats.org/officeDocument/2006/relationships/themeOverride" Target="../theme/themeOverrid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1.xml"/><Relationship Id="rId4" Type="http://schemas.openxmlformats.org/officeDocument/2006/relationships/oleObject" Target="Chart%20in%20Microsoft%20PowerPoint" TargetMode="External"/></Relationships>
</file>

<file path=ppt/charts/_rels/chart16.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package" Target="../embeddings/Microsoft_Excel_Worksheet14.xlsx"/><Relationship Id="rId1" Type="http://schemas.openxmlformats.org/officeDocument/2006/relationships/themeOverride" Target="../theme/themeOverride15.xml"/></Relationships>
</file>

<file path=ppt/charts/_rels/chart17.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package" Target="../embeddings/Microsoft_Excel_Worksheet15.xlsx"/><Relationship Id="rId1" Type="http://schemas.openxmlformats.org/officeDocument/2006/relationships/themeOverride" Target="../theme/themeOverride16.xml"/></Relationships>
</file>

<file path=ppt/charts/_rels/chart18.xml.rels><?xml version="1.0" encoding="UTF-8" standalone="yes"?>
<Relationships xmlns="http://schemas.openxmlformats.org/package/2006/relationships"><Relationship Id="rId2" Type="http://schemas.openxmlformats.org/officeDocument/2006/relationships/package" Target="../embeddings/Microsoft_Excel_Worksheet16.xlsx"/><Relationship Id="rId1" Type="http://schemas.openxmlformats.org/officeDocument/2006/relationships/themeOverride" Target="../theme/themeOverride17.xml"/></Relationships>
</file>

<file path=ppt/charts/_rels/chart19.xml.rels><?xml version="1.0" encoding="UTF-8" standalone="yes"?>
<Relationships xmlns="http://schemas.openxmlformats.org/package/2006/relationships"><Relationship Id="rId3" Type="http://schemas.openxmlformats.org/officeDocument/2006/relationships/chartUserShapes" Target="../drawings/drawing4.xml"/><Relationship Id="rId2" Type="http://schemas.openxmlformats.org/officeDocument/2006/relationships/package" Target="../embeddings/Microsoft_Excel_Worksheet17.xlsx"/><Relationship Id="rId1" Type="http://schemas.openxmlformats.org/officeDocument/2006/relationships/themeOverride" Target="../theme/themeOverride18.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2" Type="http://schemas.openxmlformats.org/officeDocument/2006/relationships/package" Target="../embeddings/Microsoft_Excel_Worksheet18.xlsx"/><Relationship Id="rId1" Type="http://schemas.openxmlformats.org/officeDocument/2006/relationships/themeOverride" Target="../theme/themeOverride19.xml"/></Relationships>
</file>

<file path=ppt/charts/_rels/chart21.xml.rels><?xml version="1.0" encoding="UTF-8" standalone="yes"?>
<Relationships xmlns="http://schemas.openxmlformats.org/package/2006/relationships"><Relationship Id="rId3" Type="http://schemas.openxmlformats.org/officeDocument/2006/relationships/chartUserShapes" Target="../drawings/drawing5.xml"/><Relationship Id="rId2" Type="http://schemas.openxmlformats.org/officeDocument/2006/relationships/oleObject" Target="file:///E:\Test%20activit&#233;%20101117.xls" TargetMode="External"/><Relationship Id="rId1" Type="http://schemas.openxmlformats.org/officeDocument/2006/relationships/themeOverride" Target="../theme/themeOverride20.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8.xml"/></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8.xlsx"/><Relationship Id="rId1" Type="http://schemas.openxmlformats.org/officeDocument/2006/relationships/themeOverride" Target="../theme/themeOverrid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837541260002899"/>
          <c:y val="3.8132877642514301E-2"/>
          <c:w val="0.84522801105670797"/>
          <c:h val="0.82018287148283797"/>
        </c:manualLayout>
      </c:layout>
      <c:barChart>
        <c:barDir val="col"/>
        <c:grouping val="percentStacked"/>
        <c:varyColors val="0"/>
        <c:ser>
          <c:idx val="0"/>
          <c:order val="0"/>
          <c:tx>
            <c:strRef>
              <c:f>Sheet1!$B$1</c:f>
              <c:strCache>
                <c:ptCount val="1"/>
                <c:pt idx="0">
                  <c:v>Maintain at least 1 stage improvement</c:v>
                </c:pt>
              </c:strCache>
            </c:strRef>
          </c:tx>
          <c:spPr>
            <a:solidFill>
              <a:srgbClr val="0B9490"/>
            </a:solidFill>
            <a:ln>
              <a:noFill/>
            </a:ln>
            <a:effectLst/>
          </c:spPr>
          <c:invertIfNegative val="0"/>
          <c:dPt>
            <c:idx val="0"/>
            <c:invertIfNegative val="0"/>
            <c:bubble3D val="0"/>
            <c:spPr>
              <a:solidFill>
                <a:srgbClr val="004B87"/>
              </a:solidFill>
              <a:ln>
                <a:noFill/>
              </a:ln>
              <a:effectLst/>
            </c:spPr>
            <c:extLst>
              <c:ext xmlns:c16="http://schemas.microsoft.com/office/drawing/2014/chart" uri="{C3380CC4-5D6E-409C-BE32-E72D297353CC}">
                <c16:uniqueId val="{00000001-6053-49F4-94DD-EB1CE335DFA6}"/>
              </c:ext>
            </c:extLst>
          </c:dPt>
          <c:dPt>
            <c:idx val="1"/>
            <c:invertIfNegative val="0"/>
            <c:bubble3D val="0"/>
            <c:spPr>
              <a:solidFill>
                <a:srgbClr val="0B9490"/>
              </a:solidFill>
              <a:ln>
                <a:noFill/>
              </a:ln>
              <a:effectLst/>
            </c:spPr>
            <c:extLst>
              <c:ext xmlns:c16="http://schemas.microsoft.com/office/drawing/2014/chart" uri="{C3380CC4-5D6E-409C-BE32-E72D297353CC}">
                <c16:uniqueId val="{00000003-6053-49F4-94DD-EB1CE335DFA6}"/>
              </c:ext>
            </c:extLst>
          </c:dPt>
          <c:dLbls>
            <c:dLbl>
              <c:idx val="0"/>
              <c:layout>
                <c:manualLayout>
                  <c:x val="0"/>
                  <c:y val="-4.688754322281003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053-49F4-94DD-EB1CE335DFA6}"/>
                </c:ext>
              </c:extLst>
            </c:dLbl>
            <c:dLbl>
              <c:idx val="2"/>
              <c:layout>
                <c:manualLayout>
                  <c:x val="4.7993775169570133E-3"/>
                  <c:y val="-3.7977306127560811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053-49F4-94DD-EB1CE335DFA6}"/>
                </c:ext>
              </c:extLst>
            </c:dLbl>
            <c:dLbl>
              <c:idx val="3"/>
              <c:layout>
                <c:manualLayout>
                  <c:x val="7.1990662754355195E-3"/>
                  <c:y val="-2.8657691788367946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053-49F4-94DD-EB1CE335DFA6}"/>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Arm C</c:v>
                </c:pt>
                <c:pt idx="1">
                  <c:v>Arm A</c:v>
                </c:pt>
              </c:strCache>
            </c:strRef>
          </c:cat>
          <c:val>
            <c:numRef>
              <c:f>Sheet1!$B$2:$B$3</c:f>
              <c:numCache>
                <c:formatCode>0%</c:formatCode>
                <c:ptCount val="2"/>
                <c:pt idx="0">
                  <c:v>0.3</c:v>
                </c:pt>
                <c:pt idx="1">
                  <c:v>0.6</c:v>
                </c:pt>
              </c:numCache>
            </c:numRef>
          </c:val>
          <c:extLst>
            <c:ext xmlns:c16="http://schemas.microsoft.com/office/drawing/2014/chart" uri="{C3380CC4-5D6E-409C-BE32-E72D297353CC}">
              <c16:uniqueId val="{00000006-6053-49F4-94DD-EB1CE335DFA6}"/>
            </c:ext>
          </c:extLst>
        </c:ser>
        <c:ser>
          <c:idx val="1"/>
          <c:order val="1"/>
          <c:tx>
            <c:strRef>
              <c:f>Sheet1!$C$1</c:f>
              <c:strCache>
                <c:ptCount val="1"/>
                <c:pt idx="0">
                  <c:v>No change from BL</c:v>
                </c:pt>
              </c:strCache>
            </c:strRef>
          </c:tx>
          <c:spPr>
            <a:solidFill>
              <a:srgbClr val="FFFFFF">
                <a:lumMod val="75000"/>
              </a:srgbClr>
            </a:solidFill>
            <a:ln>
              <a:noFill/>
            </a:ln>
            <a:effectLst/>
          </c:spPr>
          <c:invertIfNegative val="0"/>
          <c:cat>
            <c:strRef>
              <c:f>Sheet1!$A$2:$A$3</c:f>
              <c:strCache>
                <c:ptCount val="2"/>
                <c:pt idx="0">
                  <c:v>Arm C</c:v>
                </c:pt>
                <c:pt idx="1">
                  <c:v>Arm A</c:v>
                </c:pt>
              </c:strCache>
            </c:strRef>
          </c:cat>
          <c:val>
            <c:numRef>
              <c:f>Sheet1!$C$2:$C$3</c:f>
              <c:numCache>
                <c:formatCode>0%</c:formatCode>
                <c:ptCount val="2"/>
                <c:pt idx="0">
                  <c:v>0.6</c:v>
                </c:pt>
                <c:pt idx="1">
                  <c:v>0.37</c:v>
                </c:pt>
              </c:numCache>
            </c:numRef>
          </c:val>
          <c:extLst>
            <c:ext xmlns:c16="http://schemas.microsoft.com/office/drawing/2014/chart" uri="{C3380CC4-5D6E-409C-BE32-E72D297353CC}">
              <c16:uniqueId val="{00000007-6053-49F4-94DD-EB1CE335DFA6}"/>
            </c:ext>
          </c:extLst>
        </c:ser>
        <c:ser>
          <c:idx val="2"/>
          <c:order val="2"/>
          <c:tx>
            <c:strRef>
              <c:f>Sheet1!$D$1</c:f>
              <c:strCache>
                <c:ptCount val="1"/>
                <c:pt idx="0">
                  <c:v>Worsened</c:v>
                </c:pt>
              </c:strCache>
            </c:strRef>
          </c:tx>
          <c:spPr>
            <a:solidFill>
              <a:srgbClr val="A22222"/>
            </a:solidFill>
            <a:ln>
              <a:noFill/>
            </a:ln>
            <a:effectLst/>
          </c:spPr>
          <c:invertIfNegative val="0"/>
          <c:cat>
            <c:strRef>
              <c:f>Sheet1!$A$2:$A$3</c:f>
              <c:strCache>
                <c:ptCount val="2"/>
                <c:pt idx="0">
                  <c:v>Arm C</c:v>
                </c:pt>
                <c:pt idx="1">
                  <c:v>Arm A</c:v>
                </c:pt>
              </c:strCache>
            </c:strRef>
          </c:cat>
          <c:val>
            <c:numRef>
              <c:f>Sheet1!$D$2:$D$3</c:f>
              <c:numCache>
                <c:formatCode>0%</c:formatCode>
                <c:ptCount val="2"/>
                <c:pt idx="0">
                  <c:v>0.1</c:v>
                </c:pt>
                <c:pt idx="1">
                  <c:v>0.03</c:v>
                </c:pt>
              </c:numCache>
            </c:numRef>
          </c:val>
          <c:extLst>
            <c:ext xmlns:c16="http://schemas.microsoft.com/office/drawing/2014/chart" uri="{C3380CC4-5D6E-409C-BE32-E72D297353CC}">
              <c16:uniqueId val="{00000008-6053-49F4-94DD-EB1CE335DFA6}"/>
            </c:ext>
          </c:extLst>
        </c:ser>
        <c:dLbls>
          <c:showLegendKey val="0"/>
          <c:showVal val="0"/>
          <c:showCatName val="0"/>
          <c:showSerName val="0"/>
          <c:showPercent val="0"/>
          <c:showBubbleSize val="0"/>
        </c:dLbls>
        <c:gapWidth val="97"/>
        <c:overlap val="100"/>
        <c:axId val="771399744"/>
        <c:axId val="771404624"/>
      </c:barChart>
      <c:catAx>
        <c:axId val="771399744"/>
        <c:scaling>
          <c:orientation val="minMax"/>
        </c:scaling>
        <c:delete val="0"/>
        <c:axPos val="b"/>
        <c:numFmt formatCode="General" sourceLinked="1"/>
        <c:majorTickMark val="none"/>
        <c:minorTickMark val="none"/>
        <c:tickLblPos val="none"/>
        <c:spPr>
          <a:noFill/>
          <a:ln w="9525" cap="flat" cmpd="sng" algn="ctr">
            <a:solidFill>
              <a:sysClr val="windowText" lastClr="000000"/>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en-US"/>
          </a:p>
        </c:txPr>
        <c:crossAx val="771404624"/>
        <c:crosses val="autoZero"/>
        <c:auto val="1"/>
        <c:lblAlgn val="ctr"/>
        <c:lblOffset val="100"/>
        <c:noMultiLvlLbl val="0"/>
      </c:catAx>
      <c:valAx>
        <c:axId val="771404624"/>
        <c:scaling>
          <c:orientation val="minMax"/>
        </c:scaling>
        <c:delete val="0"/>
        <c:axPos val="l"/>
        <c:numFmt formatCode="0%" sourceLinked="1"/>
        <c:majorTickMark val="out"/>
        <c:minorTickMark val="none"/>
        <c:tickLblPos val="nextTo"/>
        <c:spPr>
          <a:noFill/>
          <a:ln>
            <a:solidFill>
              <a:srgbClr val="44546A"/>
            </a:solidFill>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71399744"/>
        <c:crosses val="autoZero"/>
        <c:crossBetween val="between"/>
        <c:majorUnit val="0.2"/>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680924929896102"/>
          <c:y val="8.402708672119609E-2"/>
          <c:w val="0.77912909260594909"/>
          <c:h val="0.71547486399685389"/>
        </c:manualLayout>
      </c:layout>
      <c:barChart>
        <c:barDir val="col"/>
        <c:grouping val="clustered"/>
        <c:varyColors val="0"/>
        <c:ser>
          <c:idx val="0"/>
          <c:order val="0"/>
          <c:tx>
            <c:strRef>
              <c:f>Sheet1!$A$2</c:f>
              <c:strCache>
                <c:ptCount val="1"/>
                <c:pt idx="0">
                  <c:v>Total population</c:v>
                </c:pt>
              </c:strCache>
            </c:strRef>
          </c:tx>
          <c:spPr>
            <a:solidFill>
              <a:srgbClr val="FFFFFF">
                <a:lumMod val="65000"/>
              </a:srgbClr>
            </a:solidFill>
          </c:spPr>
          <c:invertIfNegative val="0"/>
          <c:dPt>
            <c:idx val="2"/>
            <c:invertIfNegative val="0"/>
            <c:bubble3D val="0"/>
            <c:spPr>
              <a:solidFill>
                <a:srgbClr val="004B87"/>
              </a:solidFill>
            </c:spPr>
            <c:extLst>
              <c:ext xmlns:c16="http://schemas.microsoft.com/office/drawing/2014/chart" uri="{C3380CC4-5D6E-409C-BE32-E72D297353CC}">
                <c16:uniqueId val="{0000000F-5F02-48E3-8423-903BBFE249E7}"/>
              </c:ext>
            </c:extLst>
          </c:dPt>
          <c:dPt>
            <c:idx val="3"/>
            <c:invertIfNegative val="0"/>
            <c:bubble3D val="0"/>
            <c:spPr>
              <a:solidFill>
                <a:srgbClr val="84C9C7"/>
              </a:solidFill>
            </c:spPr>
            <c:extLst>
              <c:ext xmlns:c16="http://schemas.microsoft.com/office/drawing/2014/chart" uri="{C3380CC4-5D6E-409C-BE32-E72D297353CC}">
                <c16:uniqueId val="{00000001-4767-4210-86FD-8FA1A4128928}"/>
              </c:ext>
            </c:extLst>
          </c:dPt>
          <c:dLbls>
            <c:dLbl>
              <c:idx val="0"/>
              <c:layout>
                <c:manualLayout>
                  <c:x val="-4.752172341458946E-3"/>
                  <c:y val="1.4678330738620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F02-48E3-8423-903BBFE249E7}"/>
                </c:ext>
              </c:extLst>
            </c:dLbl>
            <c:dLbl>
              <c:idx val="1"/>
              <c:layout>
                <c:manualLayout>
                  <c:x val="0"/>
                  <c:y val="-5.8713322954482151E-2"/>
                </c:manualLayout>
              </c:layout>
              <c:spPr>
                <a:noFill/>
                <a:ln>
                  <a:noFill/>
                </a:ln>
                <a:effectLst/>
              </c:spPr>
              <c:txPr>
                <a:bodyPr wrap="square" lIns="38100" tIns="19050" rIns="38100" bIns="19050" anchor="ctr">
                  <a:noAutofit/>
                </a:bodyPr>
                <a:lstStyle/>
                <a:p>
                  <a:pPr>
                    <a:defRPr sz="1000"/>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E-5F02-48E3-8423-903BBFE249E7}"/>
                </c:ext>
              </c:extLst>
            </c:dLbl>
            <c:dLbl>
              <c:idx val="2"/>
              <c:layout>
                <c:manualLayout>
                  <c:x val="-1.4256704117776131E-2"/>
                  <c:y val="1.1008748053965404E-2"/>
                </c:manualLayout>
              </c:layout>
              <c:spPr>
                <a:noFill/>
                <a:ln>
                  <a:noFill/>
                </a:ln>
                <a:effectLst/>
              </c:spPr>
              <c:txPr>
                <a:bodyPr wrap="square" lIns="38100" tIns="19050" rIns="38100" bIns="19050" anchor="ctr">
                  <a:noAutofit/>
                </a:bodyPr>
                <a:lstStyle/>
                <a:p>
                  <a:pPr>
                    <a:defRPr sz="1000"/>
                  </a:pPr>
                  <a:endParaRPr lang="en-US"/>
                </a:p>
              </c:txPr>
              <c:showLegendKey val="0"/>
              <c:showVal val="1"/>
              <c:showCatName val="0"/>
              <c:showSerName val="0"/>
              <c:showPercent val="0"/>
              <c:showBubbleSize val="0"/>
              <c:extLst>
                <c:ext xmlns:c15="http://schemas.microsoft.com/office/drawing/2012/chart" uri="{CE6537A1-D6FC-4f65-9D91-7224C49458BB}">
                  <c15:layout>
                    <c:manualLayout>
                      <c:w val="8.1357190485776776E-2"/>
                      <c:h val="8.4400401747068088E-2"/>
                    </c:manualLayout>
                  </c15:layout>
                </c:ext>
                <c:ext xmlns:c16="http://schemas.microsoft.com/office/drawing/2014/chart" uri="{C3380CC4-5D6E-409C-BE32-E72D297353CC}">
                  <c16:uniqueId val="{0000000F-5F02-48E3-8423-903BBFE249E7}"/>
                </c:ext>
              </c:extLst>
            </c:dLbl>
            <c:spPr>
              <a:noFill/>
              <a:ln>
                <a:noFill/>
              </a:ln>
              <a:effectLst/>
            </c:spPr>
            <c:txPr>
              <a:bodyPr wrap="square" lIns="38100" tIns="19050" rIns="38100" bIns="19050" anchor="ctr">
                <a:spAutoFit/>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Sheet1!$B$1:$E$1</c:f>
              <c:strCache>
                <c:ptCount val="4"/>
                <c:pt idx="0">
                  <c:v>PBO</c:v>
                </c:pt>
                <c:pt idx="1">
                  <c:v>GR2</c:v>
                </c:pt>
                <c:pt idx="2">
                  <c:v>GR8</c:v>
                </c:pt>
                <c:pt idx="3">
                  <c:v>GR2 + GR8</c:v>
                </c:pt>
              </c:strCache>
            </c:strRef>
          </c:cat>
          <c:val>
            <c:numRef>
              <c:f>Sheet1!$B$2:$E$2</c:f>
              <c:numCache>
                <c:formatCode>General</c:formatCode>
                <c:ptCount val="4"/>
                <c:pt idx="0">
                  <c:v>18</c:v>
                </c:pt>
                <c:pt idx="1">
                  <c:v>0</c:v>
                </c:pt>
                <c:pt idx="2">
                  <c:v>4</c:v>
                </c:pt>
                <c:pt idx="3">
                  <c:v>2</c:v>
                </c:pt>
              </c:numCache>
            </c:numRef>
          </c:val>
          <c:extLst>
            <c:ext xmlns:c16="http://schemas.microsoft.com/office/drawing/2014/chart" uri="{C3380CC4-5D6E-409C-BE32-E72D297353CC}">
              <c16:uniqueId val="{00000000-5F02-48E3-8423-903BBFE249E7}"/>
            </c:ext>
          </c:extLst>
        </c:ser>
        <c:dLbls>
          <c:showLegendKey val="0"/>
          <c:showVal val="0"/>
          <c:showCatName val="0"/>
          <c:showSerName val="0"/>
          <c:showPercent val="0"/>
          <c:showBubbleSize val="0"/>
        </c:dLbls>
        <c:gapWidth val="86"/>
        <c:axId val="223810936"/>
        <c:axId val="223811328"/>
      </c:barChart>
      <c:catAx>
        <c:axId val="223810936"/>
        <c:scaling>
          <c:orientation val="minMax"/>
        </c:scaling>
        <c:delete val="0"/>
        <c:axPos val="b"/>
        <c:numFmt formatCode="General" sourceLinked="0"/>
        <c:majorTickMark val="out"/>
        <c:minorTickMark val="none"/>
        <c:tickLblPos val="nextTo"/>
        <c:spPr>
          <a:ln w="12700">
            <a:solidFill>
              <a:sysClr val="windowText" lastClr="000000"/>
            </a:solidFill>
          </a:ln>
        </c:spPr>
        <c:txPr>
          <a:bodyPr/>
          <a:lstStyle/>
          <a:p>
            <a:pPr>
              <a:defRPr sz="1000"/>
            </a:pPr>
            <a:endParaRPr lang="en-US"/>
          </a:p>
        </c:txPr>
        <c:crossAx val="223811328"/>
        <c:crosses val="autoZero"/>
        <c:auto val="1"/>
        <c:lblAlgn val="ctr"/>
        <c:lblOffset val="0"/>
        <c:noMultiLvlLbl val="0"/>
      </c:catAx>
      <c:valAx>
        <c:axId val="223811328"/>
        <c:scaling>
          <c:orientation val="minMax"/>
        </c:scaling>
        <c:delete val="0"/>
        <c:axPos val="l"/>
        <c:numFmt formatCode="General" sourceLinked="1"/>
        <c:majorTickMark val="out"/>
        <c:minorTickMark val="none"/>
        <c:tickLblPos val="nextTo"/>
        <c:spPr>
          <a:ln w="12700">
            <a:solidFill>
              <a:sysClr val="windowText" lastClr="000000"/>
            </a:solidFill>
          </a:ln>
        </c:spPr>
        <c:txPr>
          <a:bodyPr/>
          <a:lstStyle/>
          <a:p>
            <a:pPr>
              <a:defRPr sz="1050"/>
            </a:pPr>
            <a:endParaRPr lang="en-US"/>
          </a:p>
        </c:txPr>
        <c:crossAx val="223810936"/>
        <c:crosses val="autoZero"/>
        <c:crossBetween val="between"/>
      </c:valAx>
    </c:plotArea>
    <c:plotVisOnly val="1"/>
    <c:dispBlanksAs val="gap"/>
    <c:showDLblsOverMax val="0"/>
  </c:chart>
  <c:txPr>
    <a:bodyPr/>
    <a:lstStyle/>
    <a:p>
      <a:pPr>
        <a:defRPr sz="1200">
          <a:solidFill>
            <a:schemeClr val="tx1"/>
          </a:solidFill>
          <a:latin typeface="Arial" panose="020B0604020202020204" pitchFamily="34" charset="0"/>
          <a:cs typeface="Arial" panose="020B0604020202020204" pitchFamily="34" charset="0"/>
        </a:defRPr>
      </a:pPr>
      <a:endParaRPr lang="en-US"/>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680924929896102"/>
          <c:y val="8.402708672119609E-2"/>
          <c:w val="0.77912909260594909"/>
          <c:h val="0.71547486399685389"/>
        </c:manualLayout>
      </c:layout>
      <c:barChart>
        <c:barDir val="col"/>
        <c:grouping val="clustered"/>
        <c:varyColors val="0"/>
        <c:ser>
          <c:idx val="0"/>
          <c:order val="0"/>
          <c:tx>
            <c:strRef>
              <c:f>Sheet1!$A$2</c:f>
              <c:strCache>
                <c:ptCount val="1"/>
                <c:pt idx="0">
                  <c:v>BL</c:v>
                </c:pt>
              </c:strCache>
            </c:strRef>
          </c:tx>
          <c:spPr>
            <a:solidFill>
              <a:srgbClr val="FFFFFF">
                <a:lumMod val="65000"/>
              </a:srgbClr>
            </a:solidFill>
          </c:spPr>
          <c:invertIfNegative val="0"/>
          <c:dPt>
            <c:idx val="1"/>
            <c:invertIfNegative val="0"/>
            <c:bubble3D val="0"/>
            <c:spPr>
              <a:solidFill>
                <a:srgbClr val="0B9490"/>
              </a:solidFill>
            </c:spPr>
            <c:extLst>
              <c:ext xmlns:c16="http://schemas.microsoft.com/office/drawing/2014/chart" uri="{C3380CC4-5D6E-409C-BE32-E72D297353CC}">
                <c16:uniqueId val="{0000000E-5F02-48E3-8423-903BBFE249E7}"/>
              </c:ext>
            </c:extLst>
          </c:dPt>
          <c:dPt>
            <c:idx val="2"/>
            <c:invertIfNegative val="0"/>
            <c:bubble3D val="0"/>
            <c:spPr>
              <a:solidFill>
                <a:srgbClr val="004B87"/>
              </a:solidFill>
            </c:spPr>
            <c:extLst>
              <c:ext xmlns:c16="http://schemas.microsoft.com/office/drawing/2014/chart" uri="{C3380CC4-5D6E-409C-BE32-E72D297353CC}">
                <c16:uniqueId val="{0000000F-5F02-48E3-8423-903BBFE249E7}"/>
              </c:ext>
            </c:extLst>
          </c:dPt>
          <c:dPt>
            <c:idx val="3"/>
            <c:invertIfNegative val="0"/>
            <c:bubble3D val="0"/>
            <c:spPr>
              <a:solidFill>
                <a:srgbClr val="84C9C7"/>
              </a:solidFill>
            </c:spPr>
            <c:extLst>
              <c:ext xmlns:c16="http://schemas.microsoft.com/office/drawing/2014/chart" uri="{C3380CC4-5D6E-409C-BE32-E72D297353CC}">
                <c16:uniqueId val="{00000001-4767-4210-86FD-8FA1A4128928}"/>
              </c:ext>
            </c:extLst>
          </c:dPt>
          <c:cat>
            <c:strRef>
              <c:f>Sheet1!$B$1:$D$1</c:f>
              <c:strCache>
                <c:ptCount val="3"/>
                <c:pt idx="0">
                  <c:v>PBO</c:v>
                </c:pt>
                <c:pt idx="1">
                  <c:v>GR2</c:v>
                </c:pt>
                <c:pt idx="2">
                  <c:v>GR8</c:v>
                </c:pt>
              </c:strCache>
            </c:strRef>
          </c:cat>
          <c:val>
            <c:numRef>
              <c:f>Sheet1!$B$2:$D$2</c:f>
              <c:numCache>
                <c:formatCode>General</c:formatCode>
                <c:ptCount val="3"/>
                <c:pt idx="0">
                  <c:v>10.8</c:v>
                </c:pt>
                <c:pt idx="1">
                  <c:v>10.4</c:v>
                </c:pt>
                <c:pt idx="2">
                  <c:v>10.7</c:v>
                </c:pt>
              </c:numCache>
            </c:numRef>
          </c:val>
          <c:extLst>
            <c:ext xmlns:c16="http://schemas.microsoft.com/office/drawing/2014/chart" uri="{C3380CC4-5D6E-409C-BE32-E72D297353CC}">
              <c16:uniqueId val="{00000000-5F02-48E3-8423-903BBFE249E7}"/>
            </c:ext>
          </c:extLst>
        </c:ser>
        <c:ser>
          <c:idx val="1"/>
          <c:order val="1"/>
          <c:tx>
            <c:strRef>
              <c:f>Sheet1!$A$3</c:f>
              <c:strCache>
                <c:ptCount val="1"/>
                <c:pt idx="0">
                  <c:v>Wk 54</c:v>
                </c:pt>
              </c:strCache>
            </c:strRef>
          </c:tx>
          <c:spPr>
            <a:pattFill prst="wdUpDiag">
              <a:fgClr>
                <a:srgbClr val="FFFFFF">
                  <a:lumMod val="65000"/>
                </a:srgbClr>
              </a:fgClr>
              <a:bgClr>
                <a:srgbClr val="FFFFFF"/>
              </a:bgClr>
            </a:pattFill>
          </c:spPr>
          <c:invertIfNegative val="0"/>
          <c:dPt>
            <c:idx val="0"/>
            <c:invertIfNegative val="0"/>
            <c:bubble3D val="0"/>
            <c:spPr>
              <a:pattFill prst="wdUpDiag">
                <a:fgClr>
                  <a:srgbClr val="FFFFFF">
                    <a:lumMod val="65000"/>
                  </a:srgbClr>
                </a:fgClr>
                <a:bgClr>
                  <a:srgbClr val="FFFFFF"/>
                </a:bgClr>
              </a:pattFill>
              <a:ln>
                <a:solidFill>
                  <a:srgbClr val="FFFFFF">
                    <a:lumMod val="65000"/>
                  </a:srgbClr>
                </a:solidFill>
              </a:ln>
            </c:spPr>
            <c:extLst>
              <c:ext xmlns:c16="http://schemas.microsoft.com/office/drawing/2014/chart" uri="{C3380CC4-5D6E-409C-BE32-E72D297353CC}">
                <c16:uniqueId val="{00000007-2460-4604-B81C-6E029643F31A}"/>
              </c:ext>
            </c:extLst>
          </c:dPt>
          <c:dPt>
            <c:idx val="1"/>
            <c:invertIfNegative val="0"/>
            <c:bubble3D val="0"/>
            <c:spPr>
              <a:pattFill prst="wdUpDiag">
                <a:fgClr>
                  <a:srgbClr val="0B9490"/>
                </a:fgClr>
                <a:bgClr>
                  <a:srgbClr val="FFFFFF"/>
                </a:bgClr>
              </a:pattFill>
              <a:ln>
                <a:solidFill>
                  <a:srgbClr val="0B9490"/>
                </a:solidFill>
              </a:ln>
            </c:spPr>
            <c:extLst>
              <c:ext xmlns:c16="http://schemas.microsoft.com/office/drawing/2014/chart" uri="{C3380CC4-5D6E-409C-BE32-E72D297353CC}">
                <c16:uniqueId val="{00000005-2460-4604-B81C-6E029643F31A}"/>
              </c:ext>
            </c:extLst>
          </c:dPt>
          <c:dPt>
            <c:idx val="2"/>
            <c:invertIfNegative val="0"/>
            <c:bubble3D val="0"/>
            <c:spPr>
              <a:pattFill prst="wdUpDiag">
                <a:fgClr>
                  <a:srgbClr val="004B87"/>
                </a:fgClr>
                <a:bgClr>
                  <a:srgbClr val="FFFFFF"/>
                </a:bgClr>
              </a:pattFill>
              <a:ln>
                <a:solidFill>
                  <a:sysClr val="windowText" lastClr="000000"/>
                </a:solidFill>
              </a:ln>
            </c:spPr>
            <c:extLst>
              <c:ext xmlns:c16="http://schemas.microsoft.com/office/drawing/2014/chart" uri="{C3380CC4-5D6E-409C-BE32-E72D297353CC}">
                <c16:uniqueId val="{00000006-2460-4604-B81C-6E029643F31A}"/>
              </c:ext>
            </c:extLst>
          </c:dPt>
          <c:cat>
            <c:strRef>
              <c:f>Sheet1!$B$1:$D$1</c:f>
              <c:strCache>
                <c:ptCount val="3"/>
                <c:pt idx="0">
                  <c:v>PBO</c:v>
                </c:pt>
                <c:pt idx="1">
                  <c:v>GR2</c:v>
                </c:pt>
                <c:pt idx="2">
                  <c:v>GR8</c:v>
                </c:pt>
              </c:strCache>
            </c:strRef>
          </c:cat>
          <c:val>
            <c:numRef>
              <c:f>Sheet1!$B$3:$D$3</c:f>
              <c:numCache>
                <c:formatCode>General</c:formatCode>
                <c:ptCount val="3"/>
                <c:pt idx="0">
                  <c:v>11.6</c:v>
                </c:pt>
                <c:pt idx="1">
                  <c:v>9.3000000000000007</c:v>
                </c:pt>
                <c:pt idx="2">
                  <c:v>10.55</c:v>
                </c:pt>
              </c:numCache>
            </c:numRef>
          </c:val>
          <c:extLst>
            <c:ext xmlns:c16="http://schemas.microsoft.com/office/drawing/2014/chart" uri="{C3380CC4-5D6E-409C-BE32-E72D297353CC}">
              <c16:uniqueId val="{00000004-2460-4604-B81C-6E029643F31A}"/>
            </c:ext>
          </c:extLst>
        </c:ser>
        <c:dLbls>
          <c:showLegendKey val="0"/>
          <c:showVal val="0"/>
          <c:showCatName val="0"/>
          <c:showSerName val="0"/>
          <c:showPercent val="0"/>
          <c:showBubbleSize val="0"/>
        </c:dLbls>
        <c:gapWidth val="86"/>
        <c:axId val="223810936"/>
        <c:axId val="223811328"/>
      </c:barChart>
      <c:catAx>
        <c:axId val="223810936"/>
        <c:scaling>
          <c:orientation val="minMax"/>
        </c:scaling>
        <c:delete val="0"/>
        <c:axPos val="b"/>
        <c:numFmt formatCode="General" sourceLinked="0"/>
        <c:majorTickMark val="out"/>
        <c:minorTickMark val="none"/>
        <c:tickLblPos val="nextTo"/>
        <c:spPr>
          <a:ln w="12700">
            <a:solidFill>
              <a:sysClr val="windowText" lastClr="000000"/>
            </a:solidFill>
          </a:ln>
        </c:spPr>
        <c:txPr>
          <a:bodyPr/>
          <a:lstStyle/>
          <a:p>
            <a:pPr>
              <a:defRPr sz="1000"/>
            </a:pPr>
            <a:endParaRPr lang="en-US"/>
          </a:p>
        </c:txPr>
        <c:crossAx val="223811328"/>
        <c:crosses val="autoZero"/>
        <c:auto val="1"/>
        <c:lblAlgn val="ctr"/>
        <c:lblOffset val="400"/>
        <c:noMultiLvlLbl val="0"/>
      </c:catAx>
      <c:valAx>
        <c:axId val="223811328"/>
        <c:scaling>
          <c:orientation val="minMax"/>
        </c:scaling>
        <c:delete val="0"/>
        <c:axPos val="l"/>
        <c:numFmt formatCode="General" sourceLinked="1"/>
        <c:majorTickMark val="out"/>
        <c:minorTickMark val="none"/>
        <c:tickLblPos val="nextTo"/>
        <c:spPr>
          <a:ln w="12700">
            <a:solidFill>
              <a:sysClr val="windowText" lastClr="000000"/>
            </a:solidFill>
          </a:ln>
        </c:spPr>
        <c:txPr>
          <a:bodyPr/>
          <a:lstStyle/>
          <a:p>
            <a:pPr>
              <a:defRPr sz="1000"/>
            </a:pPr>
            <a:endParaRPr lang="en-US"/>
          </a:p>
        </c:txPr>
        <c:crossAx val="223810936"/>
        <c:crosses val="autoZero"/>
        <c:crossBetween val="between"/>
      </c:valAx>
    </c:plotArea>
    <c:plotVisOnly val="1"/>
    <c:dispBlanksAs val="gap"/>
    <c:showDLblsOverMax val="0"/>
  </c:chart>
  <c:txPr>
    <a:bodyPr/>
    <a:lstStyle/>
    <a:p>
      <a:pPr>
        <a:defRPr sz="1200">
          <a:solidFill>
            <a:schemeClr val="tx1"/>
          </a:solidFill>
          <a:latin typeface="Arial" panose="020B0604020202020204" pitchFamily="34" charset="0"/>
          <a:cs typeface="Arial" panose="020B0604020202020204" pitchFamily="34" charset="0"/>
        </a:defRPr>
      </a:pPr>
      <a:endParaRPr lang="en-US"/>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15618683506841874"/>
          <c:y val="0.12505310315529292"/>
          <c:w val="0.78867369195437675"/>
          <c:h val="0.62296952051972099"/>
        </c:manualLayout>
      </c:layout>
      <c:lineChart>
        <c:grouping val="standard"/>
        <c:varyColors val="0"/>
        <c:ser>
          <c:idx val="0"/>
          <c:order val="0"/>
          <c:tx>
            <c:strRef>
              <c:f>Foglio1!$B$1</c:f>
              <c:strCache>
                <c:ptCount val="1"/>
                <c:pt idx="0">
                  <c:v>WC</c:v>
                </c:pt>
              </c:strCache>
            </c:strRef>
          </c:tx>
          <c:spPr>
            <a:ln w="19050"/>
            <a:effectLst/>
          </c:spPr>
          <c:marker>
            <c:symbol val="square"/>
            <c:size val="7"/>
            <c:spPr>
              <a:solidFill>
                <a:schemeClr val="accent1"/>
              </a:solidFill>
              <a:ln w="9525">
                <a:noFill/>
              </a:ln>
              <a:effectLst/>
            </c:spPr>
          </c:marker>
          <c:cat>
            <c:numRef>
              <c:f>Foglio1!$A$2:$A$5</c:f>
              <c:numCache>
                <c:formatCode>General</c:formatCode>
                <c:ptCount val="4"/>
                <c:pt idx="0">
                  <c:v>0</c:v>
                </c:pt>
                <c:pt idx="1">
                  <c:v>6</c:v>
                </c:pt>
                <c:pt idx="2">
                  <c:v>12</c:v>
                </c:pt>
                <c:pt idx="3">
                  <c:v>24</c:v>
                </c:pt>
              </c:numCache>
            </c:numRef>
          </c:cat>
          <c:val>
            <c:numRef>
              <c:f>Foglio1!$B$2:$B$5</c:f>
              <c:numCache>
                <c:formatCode>General</c:formatCode>
                <c:ptCount val="4"/>
                <c:pt idx="0">
                  <c:v>0</c:v>
                </c:pt>
                <c:pt idx="1">
                  <c:v>-3.4</c:v>
                </c:pt>
                <c:pt idx="2">
                  <c:v>-4.9000000000000004</c:v>
                </c:pt>
                <c:pt idx="3">
                  <c:v>-5.5</c:v>
                </c:pt>
              </c:numCache>
            </c:numRef>
          </c:val>
          <c:smooth val="0"/>
          <c:extLst>
            <c:ext xmlns:c16="http://schemas.microsoft.com/office/drawing/2014/chart" uri="{C3380CC4-5D6E-409C-BE32-E72D297353CC}">
              <c16:uniqueId val="{00000000-1355-497D-B082-7FA211014FB9}"/>
            </c:ext>
          </c:extLst>
        </c:ser>
        <c:ser>
          <c:idx val="1"/>
          <c:order val="1"/>
          <c:tx>
            <c:strRef>
              <c:f>Foglio1!$C$1</c:f>
              <c:strCache>
                <c:ptCount val="1"/>
                <c:pt idx="0">
                  <c:v>GC</c:v>
                </c:pt>
              </c:strCache>
            </c:strRef>
          </c:tx>
          <c:spPr>
            <a:ln w="19050"/>
            <a:effectLst/>
          </c:spPr>
          <c:marker>
            <c:symbol val="circle"/>
            <c:size val="8"/>
            <c:spPr>
              <a:solidFill>
                <a:schemeClr val="accent2"/>
              </a:solidFill>
              <a:effectLst/>
            </c:spPr>
          </c:marker>
          <c:cat>
            <c:numRef>
              <c:f>Foglio1!$A$2:$A$5</c:f>
              <c:numCache>
                <c:formatCode>General</c:formatCode>
                <c:ptCount val="4"/>
                <c:pt idx="0">
                  <c:v>0</c:v>
                </c:pt>
                <c:pt idx="1">
                  <c:v>6</c:v>
                </c:pt>
                <c:pt idx="2">
                  <c:v>12</c:v>
                </c:pt>
                <c:pt idx="3">
                  <c:v>24</c:v>
                </c:pt>
              </c:numCache>
            </c:numRef>
          </c:cat>
          <c:val>
            <c:numRef>
              <c:f>Foglio1!$C$2:$C$5</c:f>
              <c:numCache>
                <c:formatCode>General</c:formatCode>
                <c:ptCount val="4"/>
                <c:pt idx="0">
                  <c:v>0</c:v>
                </c:pt>
                <c:pt idx="1">
                  <c:v>-3.1</c:v>
                </c:pt>
                <c:pt idx="2">
                  <c:v>-4</c:v>
                </c:pt>
                <c:pt idx="3">
                  <c:v>-4.22</c:v>
                </c:pt>
              </c:numCache>
            </c:numRef>
          </c:val>
          <c:smooth val="0"/>
          <c:extLst>
            <c:ext xmlns:c16="http://schemas.microsoft.com/office/drawing/2014/chart" uri="{C3380CC4-5D6E-409C-BE32-E72D297353CC}">
              <c16:uniqueId val="{00000001-1355-497D-B082-7FA211014FB9}"/>
            </c:ext>
          </c:extLst>
        </c:ser>
        <c:dLbls>
          <c:showLegendKey val="0"/>
          <c:showVal val="0"/>
          <c:showCatName val="0"/>
          <c:showSerName val="0"/>
          <c:showPercent val="0"/>
          <c:showBubbleSize val="0"/>
        </c:dLbls>
        <c:marker val="1"/>
        <c:smooth val="0"/>
        <c:axId val="-2129218152"/>
        <c:axId val="2102869864"/>
      </c:lineChart>
      <c:catAx>
        <c:axId val="-2129218152"/>
        <c:scaling>
          <c:orientation val="minMax"/>
        </c:scaling>
        <c:delete val="0"/>
        <c:axPos val="b"/>
        <c:numFmt formatCode="General" sourceLinked="0"/>
        <c:majorTickMark val="out"/>
        <c:minorTickMark val="none"/>
        <c:tickLblPos val="low"/>
        <c:spPr>
          <a:ln>
            <a:solidFill>
              <a:schemeClr val="tx1"/>
            </a:solidFill>
          </a:ln>
        </c:spPr>
        <c:crossAx val="2102869864"/>
        <c:crossesAt val="-7"/>
        <c:auto val="1"/>
        <c:lblAlgn val="ctr"/>
        <c:lblOffset val="100"/>
        <c:noMultiLvlLbl val="0"/>
      </c:catAx>
      <c:valAx>
        <c:axId val="2102869864"/>
        <c:scaling>
          <c:orientation val="minMax"/>
          <c:min val="-7"/>
        </c:scaling>
        <c:delete val="0"/>
        <c:axPos val="l"/>
        <c:numFmt formatCode="General" sourceLinked="1"/>
        <c:majorTickMark val="out"/>
        <c:minorTickMark val="none"/>
        <c:tickLblPos val="nextTo"/>
        <c:spPr>
          <a:ln>
            <a:solidFill>
              <a:schemeClr val="tx1"/>
            </a:solidFill>
          </a:ln>
        </c:spPr>
        <c:crossAx val="-2129218152"/>
        <c:crosses val="autoZero"/>
        <c:crossBetween val="between"/>
      </c:valAx>
    </c:plotArea>
    <c:legend>
      <c:legendPos val="r"/>
      <c:layout>
        <c:manualLayout>
          <c:xMode val="edge"/>
          <c:yMode val="edge"/>
          <c:x val="0.42613140168974739"/>
          <c:y val="7.3947830795801917E-3"/>
          <c:w val="0.46940673714584941"/>
          <c:h val="9.3976022340438906E-2"/>
        </c:manualLayout>
      </c:layout>
      <c:overlay val="0"/>
    </c:legend>
    <c:plotVisOnly val="1"/>
    <c:dispBlanksAs val="gap"/>
    <c:showDLblsOverMax val="0"/>
  </c:chart>
  <c:txPr>
    <a:bodyPr/>
    <a:lstStyle/>
    <a:p>
      <a:pPr>
        <a:defRPr sz="12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564274534798278"/>
          <c:y val="0.16419529633507515"/>
          <c:w val="0.85029562992026231"/>
          <c:h val="0.57384448865950921"/>
        </c:manualLayout>
      </c:layout>
      <c:barChart>
        <c:barDir val="col"/>
        <c:grouping val="clustered"/>
        <c:varyColors val="0"/>
        <c:ser>
          <c:idx val="0"/>
          <c:order val="0"/>
          <c:tx>
            <c:strRef>
              <c:f>Sheet1!$B$1</c:f>
              <c:strCache>
                <c:ptCount val="1"/>
                <c:pt idx="0">
                  <c:v>Baveno VI</c:v>
                </c:pt>
              </c:strCache>
            </c:strRef>
          </c:tx>
          <c:spPr>
            <a:solidFill>
              <a:srgbClr val="FFFFFF">
                <a:lumMod val="65000"/>
              </a:srgbClr>
            </a:solidFill>
          </c:spPr>
          <c:invertIfNegative val="0"/>
          <c:dLbls>
            <c:numFmt formatCode="#,##0" sourceLinked="0"/>
            <c:spPr>
              <a:noFill/>
              <a:ln>
                <a:noFill/>
              </a:ln>
              <a:effectLst/>
            </c:spPr>
            <c:txPr>
              <a:bodyPr wrap="square" lIns="38100" tIns="19050" rIns="38100" bIns="19050" anchor="ctr">
                <a:spAutoFit/>
              </a:bodyPr>
              <a:lstStyle/>
              <a:p>
                <a:pPr>
                  <a:defRPr sz="8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Spared OGD</c:v>
                </c:pt>
                <c:pt idx="1">
                  <c:v>Missed OVNT</c:v>
                </c:pt>
                <c:pt idx="2">
                  <c:v>Missed small OV</c:v>
                </c:pt>
                <c:pt idx="4">
                  <c:v>Spared OGD</c:v>
                </c:pt>
                <c:pt idx="5">
                  <c:v>Missed OVNT</c:v>
                </c:pt>
                <c:pt idx="6">
                  <c:v>Missed small OV</c:v>
                </c:pt>
              </c:strCache>
            </c:strRef>
          </c:cat>
          <c:val>
            <c:numRef>
              <c:f>Sheet1!$B$2:$B$8</c:f>
              <c:numCache>
                <c:formatCode>General</c:formatCode>
                <c:ptCount val="7"/>
                <c:pt idx="0">
                  <c:v>33.799999999999997</c:v>
                </c:pt>
                <c:pt idx="1">
                  <c:v>0.9</c:v>
                </c:pt>
                <c:pt idx="2">
                  <c:v>9.5</c:v>
                </c:pt>
                <c:pt idx="4">
                  <c:v>33.4</c:v>
                </c:pt>
                <c:pt idx="5">
                  <c:v>4.4000000000000004</c:v>
                </c:pt>
                <c:pt idx="6">
                  <c:v>14.2</c:v>
                </c:pt>
              </c:numCache>
            </c:numRef>
          </c:val>
          <c:extLst>
            <c:ext xmlns:c16="http://schemas.microsoft.com/office/drawing/2014/chart" uri="{C3380CC4-5D6E-409C-BE32-E72D297353CC}">
              <c16:uniqueId val="{00000003-E4C4-4595-8DD7-91C110750FA6}"/>
            </c:ext>
          </c:extLst>
        </c:ser>
        <c:ser>
          <c:idx val="1"/>
          <c:order val="1"/>
          <c:tx>
            <c:strRef>
              <c:f>Sheet1!$C$1</c:f>
              <c:strCache>
                <c:ptCount val="1"/>
                <c:pt idx="0">
                  <c:v>Expanded Baveno VI</c:v>
                </c:pt>
              </c:strCache>
            </c:strRef>
          </c:tx>
          <c:spPr>
            <a:solidFill>
              <a:srgbClr val="0B9490"/>
            </a:solidFill>
          </c:spPr>
          <c:invertIfNegative val="0"/>
          <c:dLbls>
            <c:numFmt formatCode="#,##0" sourceLinked="0"/>
            <c:spPr>
              <a:noFill/>
              <a:ln>
                <a:noFill/>
              </a:ln>
              <a:effectLst/>
            </c:spPr>
            <c:txPr>
              <a:bodyPr wrap="square" lIns="38100" tIns="19050" rIns="38100" bIns="19050" anchor="ctr">
                <a:spAutoFit/>
              </a:bodyPr>
              <a:lstStyle/>
              <a:p>
                <a:pPr>
                  <a:defRPr sz="8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Spared OGD</c:v>
                </c:pt>
                <c:pt idx="1">
                  <c:v>Missed OVNT</c:v>
                </c:pt>
                <c:pt idx="2">
                  <c:v>Missed small OV</c:v>
                </c:pt>
                <c:pt idx="4">
                  <c:v>Spared OGD</c:v>
                </c:pt>
                <c:pt idx="5">
                  <c:v>Missed OVNT</c:v>
                </c:pt>
                <c:pt idx="6">
                  <c:v>Missed small OV</c:v>
                </c:pt>
              </c:strCache>
            </c:strRef>
          </c:cat>
          <c:val>
            <c:numRef>
              <c:f>Sheet1!$C$2:$C$8</c:f>
              <c:numCache>
                <c:formatCode>General</c:formatCode>
                <c:ptCount val="7"/>
                <c:pt idx="0">
                  <c:v>58</c:v>
                </c:pt>
                <c:pt idx="1">
                  <c:v>3.8</c:v>
                </c:pt>
                <c:pt idx="2">
                  <c:v>12.7</c:v>
                </c:pt>
                <c:pt idx="4">
                  <c:v>54.1</c:v>
                </c:pt>
                <c:pt idx="5">
                  <c:v>4.4000000000000004</c:v>
                </c:pt>
                <c:pt idx="6">
                  <c:v>16.899999999999999</c:v>
                </c:pt>
              </c:numCache>
            </c:numRef>
          </c:val>
          <c:extLst>
            <c:ext xmlns:c16="http://schemas.microsoft.com/office/drawing/2014/chart" uri="{C3380CC4-5D6E-409C-BE32-E72D297353CC}">
              <c16:uniqueId val="{00000007-E4C4-4595-8DD7-91C110750FA6}"/>
            </c:ext>
          </c:extLst>
        </c:ser>
        <c:ser>
          <c:idx val="2"/>
          <c:order val="2"/>
          <c:tx>
            <c:strRef>
              <c:f>Sheet1!$D$1</c:f>
              <c:strCache>
                <c:ptCount val="1"/>
                <c:pt idx="0">
                  <c:v>NAFLD Cirrhosis Criteria</c:v>
                </c:pt>
              </c:strCache>
            </c:strRef>
          </c:tx>
          <c:spPr>
            <a:solidFill>
              <a:srgbClr val="004B87"/>
            </a:solidFill>
          </c:spPr>
          <c:invertIfNegative val="0"/>
          <c:dLbls>
            <c:numFmt formatCode="#,##0" sourceLinked="0"/>
            <c:spPr>
              <a:noFill/>
              <a:ln>
                <a:noFill/>
              </a:ln>
              <a:effectLst/>
            </c:spPr>
            <c:txPr>
              <a:bodyPr wrap="square" lIns="38100" tIns="19050" rIns="38100" bIns="19050" anchor="ctr">
                <a:spAutoFit/>
              </a:bodyPr>
              <a:lstStyle/>
              <a:p>
                <a:pPr>
                  <a:defRPr sz="8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Spared OGD</c:v>
                </c:pt>
                <c:pt idx="1">
                  <c:v>Missed OVNT</c:v>
                </c:pt>
                <c:pt idx="2">
                  <c:v>Missed small OV</c:v>
                </c:pt>
                <c:pt idx="4">
                  <c:v>Spared OGD</c:v>
                </c:pt>
                <c:pt idx="5">
                  <c:v>Missed OVNT</c:v>
                </c:pt>
                <c:pt idx="6">
                  <c:v>Missed small OV</c:v>
                </c:pt>
              </c:strCache>
            </c:strRef>
          </c:cat>
          <c:val>
            <c:numRef>
              <c:f>Sheet1!$D$2:$D$8</c:f>
              <c:numCache>
                <c:formatCode>General</c:formatCode>
                <c:ptCount val="7"/>
                <c:pt idx="0">
                  <c:v>68.5</c:v>
                </c:pt>
                <c:pt idx="1">
                  <c:v>4.2</c:v>
                </c:pt>
                <c:pt idx="2">
                  <c:v>13.5</c:v>
                </c:pt>
                <c:pt idx="4">
                  <c:v>61.8</c:v>
                </c:pt>
                <c:pt idx="5">
                  <c:v>4.8</c:v>
                </c:pt>
                <c:pt idx="6">
                  <c:v>17.7</c:v>
                </c:pt>
              </c:numCache>
            </c:numRef>
          </c:val>
          <c:extLst>
            <c:ext xmlns:c16="http://schemas.microsoft.com/office/drawing/2014/chart" uri="{C3380CC4-5D6E-409C-BE32-E72D297353CC}">
              <c16:uniqueId val="{0000000B-E4C4-4595-8DD7-91C110750FA6}"/>
            </c:ext>
          </c:extLst>
        </c:ser>
        <c:dLbls>
          <c:dLblPos val="outEnd"/>
          <c:showLegendKey val="0"/>
          <c:showVal val="1"/>
          <c:showCatName val="0"/>
          <c:showSerName val="0"/>
          <c:showPercent val="0"/>
          <c:showBubbleSize val="0"/>
        </c:dLbls>
        <c:gapWidth val="29"/>
        <c:overlap val="-8"/>
        <c:axId val="223810936"/>
        <c:axId val="223811328"/>
      </c:barChart>
      <c:catAx>
        <c:axId val="223810936"/>
        <c:scaling>
          <c:orientation val="minMax"/>
        </c:scaling>
        <c:delete val="0"/>
        <c:axPos val="b"/>
        <c:numFmt formatCode="General" sourceLinked="0"/>
        <c:majorTickMark val="out"/>
        <c:minorTickMark val="none"/>
        <c:tickLblPos val="nextTo"/>
        <c:spPr>
          <a:ln w="12700">
            <a:solidFill>
              <a:sysClr val="windowText" lastClr="000000"/>
            </a:solidFill>
          </a:ln>
        </c:spPr>
        <c:txPr>
          <a:bodyPr/>
          <a:lstStyle/>
          <a:p>
            <a:pPr>
              <a:defRPr sz="1000"/>
            </a:pPr>
            <a:endParaRPr lang="en-US"/>
          </a:p>
        </c:txPr>
        <c:crossAx val="223811328"/>
        <c:crosses val="autoZero"/>
        <c:auto val="1"/>
        <c:lblAlgn val="ctr"/>
        <c:lblOffset val="100"/>
        <c:noMultiLvlLbl val="0"/>
      </c:catAx>
      <c:valAx>
        <c:axId val="223811328"/>
        <c:scaling>
          <c:orientation val="minMax"/>
          <c:max val="100"/>
        </c:scaling>
        <c:delete val="0"/>
        <c:axPos val="l"/>
        <c:numFmt formatCode="General" sourceLinked="1"/>
        <c:majorTickMark val="out"/>
        <c:minorTickMark val="none"/>
        <c:tickLblPos val="nextTo"/>
        <c:spPr>
          <a:ln w="12700">
            <a:solidFill>
              <a:sysClr val="windowText" lastClr="000000"/>
            </a:solidFill>
          </a:ln>
        </c:spPr>
        <c:txPr>
          <a:bodyPr/>
          <a:lstStyle/>
          <a:p>
            <a:pPr>
              <a:defRPr sz="1000"/>
            </a:pPr>
            <a:endParaRPr lang="en-US"/>
          </a:p>
        </c:txPr>
        <c:crossAx val="223810936"/>
        <c:crosses val="autoZero"/>
        <c:crossBetween val="between"/>
        <c:majorUnit val="25"/>
      </c:valAx>
    </c:plotArea>
    <c:legend>
      <c:legendPos val="t"/>
      <c:layout>
        <c:manualLayout>
          <c:xMode val="edge"/>
          <c:yMode val="edge"/>
          <c:x val="1.5963869511574736E-2"/>
          <c:y val="1.5331214594350547E-2"/>
          <c:w val="0.98044905341901578"/>
          <c:h val="0.10253121974499482"/>
        </c:manualLayout>
      </c:layout>
      <c:overlay val="0"/>
      <c:txPr>
        <a:bodyPr/>
        <a:lstStyle/>
        <a:p>
          <a:pPr>
            <a:defRPr sz="1000"/>
          </a:pPr>
          <a:endParaRPr lang="en-US"/>
        </a:p>
      </c:txPr>
    </c:legend>
    <c:plotVisOnly val="1"/>
    <c:dispBlanksAs val="gap"/>
    <c:showDLblsOverMax val="0"/>
  </c:chart>
  <c:txPr>
    <a:bodyPr/>
    <a:lstStyle/>
    <a:p>
      <a:pPr>
        <a:defRPr sz="1200">
          <a:solidFill>
            <a:schemeClr val="tx1"/>
          </a:solidFill>
          <a:latin typeface="Arial" panose="020B0604020202020204" pitchFamily="34" charset="0"/>
          <a:cs typeface="Arial" panose="020B0604020202020204" pitchFamily="34" charset="0"/>
        </a:defRPr>
      </a:pPr>
      <a:endParaRPr lang="en-US"/>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564274534798278"/>
          <c:y val="0.16419513993394672"/>
          <c:w val="0.85029562992026231"/>
          <c:h val="0.57384448865950921"/>
        </c:manualLayout>
      </c:layout>
      <c:barChart>
        <c:barDir val="col"/>
        <c:grouping val="clustered"/>
        <c:varyColors val="0"/>
        <c:ser>
          <c:idx val="0"/>
          <c:order val="0"/>
          <c:tx>
            <c:strRef>
              <c:f>Sheet1!$B$1</c:f>
              <c:strCache>
                <c:ptCount val="1"/>
                <c:pt idx="0">
                  <c:v>NAFLD Cirrhosis Criteria</c:v>
                </c:pt>
              </c:strCache>
            </c:strRef>
          </c:tx>
          <c:spPr>
            <a:solidFill>
              <a:srgbClr val="004B87"/>
            </a:solidFill>
          </c:spPr>
          <c:invertIfNegative val="0"/>
          <c:dLbls>
            <c:numFmt formatCode="#,##0" sourceLinked="0"/>
            <c:spPr>
              <a:noFill/>
              <a:ln>
                <a:noFill/>
              </a:ln>
              <a:effectLst/>
            </c:spPr>
            <c:txPr>
              <a:bodyPr wrap="square" lIns="38100" tIns="19050" rIns="38100" bIns="19050" anchor="ctr">
                <a:spAutoFit/>
              </a:bodyPr>
              <a:lstStyle/>
              <a:p>
                <a:pPr>
                  <a:defRPr sz="8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Spared OGD</c:v>
                </c:pt>
                <c:pt idx="1">
                  <c:v>Missed OVNT</c:v>
                </c:pt>
                <c:pt idx="2">
                  <c:v>Missed small OV</c:v>
                </c:pt>
                <c:pt idx="4">
                  <c:v>Spared OGD</c:v>
                </c:pt>
                <c:pt idx="5">
                  <c:v>Missed OVNT</c:v>
                </c:pt>
                <c:pt idx="6">
                  <c:v>Missed small OV</c:v>
                </c:pt>
              </c:strCache>
            </c:strRef>
          </c:cat>
          <c:val>
            <c:numRef>
              <c:f>Sheet1!$B$2:$B$8</c:f>
              <c:numCache>
                <c:formatCode>General</c:formatCode>
                <c:ptCount val="7"/>
                <c:pt idx="0">
                  <c:v>65</c:v>
                </c:pt>
                <c:pt idx="1">
                  <c:v>4.9000000000000004</c:v>
                </c:pt>
                <c:pt idx="2">
                  <c:v>13.2</c:v>
                </c:pt>
                <c:pt idx="4">
                  <c:v>46.4</c:v>
                </c:pt>
                <c:pt idx="5">
                  <c:v>1.6</c:v>
                </c:pt>
                <c:pt idx="6">
                  <c:v>15.6</c:v>
                </c:pt>
              </c:numCache>
            </c:numRef>
          </c:val>
          <c:extLst>
            <c:ext xmlns:c16="http://schemas.microsoft.com/office/drawing/2014/chart" uri="{C3380CC4-5D6E-409C-BE32-E72D297353CC}">
              <c16:uniqueId val="{00000003-E4C4-4595-8DD7-91C110750FA6}"/>
            </c:ext>
          </c:extLst>
        </c:ser>
        <c:dLbls>
          <c:dLblPos val="outEnd"/>
          <c:showLegendKey val="0"/>
          <c:showVal val="1"/>
          <c:showCatName val="0"/>
          <c:showSerName val="0"/>
          <c:showPercent val="0"/>
          <c:showBubbleSize val="0"/>
        </c:dLbls>
        <c:gapWidth val="29"/>
        <c:overlap val="-8"/>
        <c:axId val="223810936"/>
        <c:axId val="223811328"/>
      </c:barChart>
      <c:catAx>
        <c:axId val="223810936"/>
        <c:scaling>
          <c:orientation val="minMax"/>
        </c:scaling>
        <c:delete val="0"/>
        <c:axPos val="b"/>
        <c:numFmt formatCode="General" sourceLinked="0"/>
        <c:majorTickMark val="out"/>
        <c:minorTickMark val="none"/>
        <c:tickLblPos val="nextTo"/>
        <c:spPr>
          <a:ln w="12700">
            <a:solidFill>
              <a:sysClr val="windowText" lastClr="000000"/>
            </a:solidFill>
          </a:ln>
        </c:spPr>
        <c:txPr>
          <a:bodyPr/>
          <a:lstStyle/>
          <a:p>
            <a:pPr>
              <a:defRPr sz="1000"/>
            </a:pPr>
            <a:endParaRPr lang="en-US"/>
          </a:p>
        </c:txPr>
        <c:crossAx val="223811328"/>
        <c:crosses val="autoZero"/>
        <c:auto val="1"/>
        <c:lblAlgn val="ctr"/>
        <c:lblOffset val="100"/>
        <c:noMultiLvlLbl val="0"/>
      </c:catAx>
      <c:valAx>
        <c:axId val="223811328"/>
        <c:scaling>
          <c:orientation val="minMax"/>
          <c:max val="100"/>
        </c:scaling>
        <c:delete val="0"/>
        <c:axPos val="l"/>
        <c:numFmt formatCode="General" sourceLinked="1"/>
        <c:majorTickMark val="out"/>
        <c:minorTickMark val="none"/>
        <c:tickLblPos val="nextTo"/>
        <c:spPr>
          <a:ln w="12700">
            <a:solidFill>
              <a:sysClr val="windowText" lastClr="000000"/>
            </a:solidFill>
          </a:ln>
        </c:spPr>
        <c:txPr>
          <a:bodyPr/>
          <a:lstStyle/>
          <a:p>
            <a:pPr>
              <a:defRPr sz="1000"/>
            </a:pPr>
            <a:endParaRPr lang="en-US"/>
          </a:p>
        </c:txPr>
        <c:crossAx val="223810936"/>
        <c:crosses val="autoZero"/>
        <c:crossBetween val="between"/>
        <c:majorUnit val="25"/>
      </c:valAx>
    </c:plotArea>
    <c:legend>
      <c:legendPos val="t"/>
      <c:layout>
        <c:manualLayout>
          <c:xMode val="edge"/>
          <c:yMode val="edge"/>
          <c:x val="1.5963869511574736E-2"/>
          <c:y val="1.5331214594350547E-2"/>
          <c:w val="0.98044905341901578"/>
          <c:h val="0.10253121974499482"/>
        </c:manualLayout>
      </c:layout>
      <c:overlay val="0"/>
      <c:txPr>
        <a:bodyPr/>
        <a:lstStyle/>
        <a:p>
          <a:pPr>
            <a:defRPr sz="1000"/>
          </a:pPr>
          <a:endParaRPr lang="en-US"/>
        </a:p>
      </c:txPr>
    </c:legend>
    <c:plotVisOnly val="1"/>
    <c:dispBlanksAs val="gap"/>
    <c:showDLblsOverMax val="0"/>
  </c:chart>
  <c:txPr>
    <a:bodyPr/>
    <a:lstStyle/>
    <a:p>
      <a:pPr>
        <a:defRPr sz="1200">
          <a:solidFill>
            <a:schemeClr val="tx1"/>
          </a:solidFill>
          <a:latin typeface="Arial" panose="020B0604020202020204" pitchFamily="34" charset="0"/>
          <a:cs typeface="Arial" panose="020B0604020202020204" pitchFamily="34" charset="0"/>
        </a:defRPr>
      </a:pPr>
      <a:endParaRPr lang="en-US"/>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049415516331518"/>
          <c:y val="8.5407456133641327E-2"/>
          <c:w val="0.82368083233807354"/>
          <c:h val="0.51572570613303748"/>
        </c:manualLayout>
      </c:layout>
      <c:barChart>
        <c:barDir val="col"/>
        <c:grouping val="clustered"/>
        <c:varyColors val="0"/>
        <c:ser>
          <c:idx val="0"/>
          <c:order val="0"/>
          <c:tx>
            <c:strRef>
              <c:f>'[Chart in Microsoft PowerPoint]AAR and Hemin'!$C$26:$C$27</c:f>
              <c:strCache>
                <c:ptCount val="2"/>
                <c:pt idx="0">
                  <c:v>Mean AAR</c:v>
                </c:pt>
                <c:pt idx="1">
                  <c:v>Placebo (N=4)</c:v>
                </c:pt>
              </c:strCache>
            </c:strRef>
          </c:tx>
          <c:spPr>
            <a:solidFill>
              <a:srgbClr val="002060"/>
            </a:solidFill>
            <a:ln>
              <a:noFill/>
            </a:ln>
            <a:effectLst/>
          </c:spPr>
          <c:invertIfNegative val="0"/>
          <c:dPt>
            <c:idx val="0"/>
            <c:invertIfNegative val="0"/>
            <c:bubble3D val="0"/>
            <c:spPr>
              <a:solidFill>
                <a:schemeClr val="bg2">
                  <a:lumMod val="75000"/>
                </a:schemeClr>
              </a:solidFill>
              <a:ln>
                <a:noFill/>
              </a:ln>
              <a:effectLst/>
            </c:spPr>
            <c:extLst>
              <c:ext xmlns:c16="http://schemas.microsoft.com/office/drawing/2014/chart" uri="{C3380CC4-5D6E-409C-BE32-E72D297353CC}">
                <c16:uniqueId val="{00000001-0583-4DB0-8B75-7E15C3287A80}"/>
              </c:ext>
            </c:extLst>
          </c:dPt>
          <c:dPt>
            <c:idx val="1"/>
            <c:invertIfNegative val="0"/>
            <c:bubble3D val="0"/>
            <c:spPr>
              <a:solidFill>
                <a:srgbClr val="0B9490"/>
              </a:solidFill>
              <a:ln>
                <a:noFill/>
              </a:ln>
              <a:effectLst/>
            </c:spPr>
            <c:extLst>
              <c:ext xmlns:c16="http://schemas.microsoft.com/office/drawing/2014/chart" uri="{C3380CC4-5D6E-409C-BE32-E72D297353CC}">
                <c16:uniqueId val="{00000002-68C9-4BA6-98C2-273F390A99D1}"/>
              </c:ext>
            </c:extLst>
          </c:dPt>
          <c:dPt>
            <c:idx val="3"/>
            <c:invertIfNegative val="0"/>
            <c:bubble3D val="0"/>
            <c:spPr>
              <a:solidFill>
                <a:srgbClr val="0B9490"/>
              </a:solidFill>
              <a:ln>
                <a:noFill/>
              </a:ln>
              <a:effectLst/>
            </c:spPr>
            <c:extLst>
              <c:ext xmlns:c16="http://schemas.microsoft.com/office/drawing/2014/chart" uri="{C3380CC4-5D6E-409C-BE32-E72D297353CC}">
                <c16:uniqueId val="{00000003-68C9-4BA6-98C2-273F390A99D1}"/>
              </c:ext>
            </c:extLst>
          </c:dPt>
          <c:dLbls>
            <c:dLbl>
              <c:idx val="0"/>
              <c:layout>
                <c:manualLayout>
                  <c:x val="0"/>
                  <c:y val="1.0446566020446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583-4DB0-8B75-7E15C3287A80}"/>
                </c:ext>
              </c:extLst>
            </c:dLbl>
            <c:dLbl>
              <c:idx val="1"/>
              <c:layout>
                <c:manualLayout>
                  <c:x val="0"/>
                  <c:y val="1.0446566020446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8C9-4BA6-98C2-273F390A99D1}"/>
                </c:ext>
              </c:extLst>
            </c:dLbl>
            <c:dLbl>
              <c:idx val="2"/>
              <c:layout>
                <c:manualLayout>
                  <c:x val="-5.6973291816298435E-17"/>
                  <c:y val="2.08931320408929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507-46D8-8883-52926B227F8D}"/>
                </c:ext>
              </c:extLst>
            </c:dLbl>
            <c:dLbl>
              <c:idx val="3"/>
              <c:layout>
                <c:manualLayout>
                  <c:x val="9.3230099961753628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8C9-4BA6-98C2-273F390A99D1}"/>
                </c:ext>
              </c:extLst>
            </c:dLbl>
            <c:dLbl>
              <c:idx val="4"/>
              <c:layout>
                <c:manualLayout>
                  <c:x val="9.3230099961753628E-3"/>
                  <c:y val="1.04465660204464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507-46D8-8883-52926B227F8D}"/>
                </c:ext>
              </c:extLst>
            </c:dLbl>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'[Chart in Microsoft PowerPoint]AAR and Hemin'!$A$27:$C$31</c:f>
              <c:multiLvlStrCache>
                <c:ptCount val="5"/>
                <c:lvl>
                  <c:pt idx="0">
                    <c:v>Placebo (N=4)</c:v>
                  </c:pt>
                  <c:pt idx="1">
                    <c:v>2.5 mg/kg (N=3)</c:v>
                  </c:pt>
                  <c:pt idx="2">
                    <c:v>5 mg/kg (N=4)</c:v>
                  </c:pt>
                  <c:pt idx="3">
                    <c:v>2.5 mg/kg (N=3)</c:v>
                  </c:pt>
                  <c:pt idx="4">
                    <c:v>5 mg/kg (N=3)</c:v>
                  </c:pt>
                </c:lvl>
                <c:lvl>
                  <c:pt idx="1">
                    <c:v>Quarterly</c:v>
                  </c:pt>
                  <c:pt idx="3">
                    <c:v>Monthly</c:v>
                  </c:pt>
                </c:lvl>
                <c:lvl>
                  <c:pt idx="0">
                    <c:v> </c:v>
                  </c:pt>
                  <c:pt idx="1">
                    <c:v>Givosiran</c:v>
                  </c:pt>
                </c:lvl>
              </c:multiLvlStrCache>
            </c:multiLvlStrRef>
          </c:cat>
          <c:val>
            <c:numRef>
              <c:f>'[Chart in Microsoft PowerPoint]AAR and Hemin'!$D$27:$D$31</c:f>
              <c:numCache>
                <c:formatCode>0.0</c:formatCode>
                <c:ptCount val="5"/>
                <c:pt idx="0">
                  <c:v>16.7</c:v>
                </c:pt>
                <c:pt idx="1">
                  <c:v>10.1</c:v>
                </c:pt>
                <c:pt idx="2">
                  <c:v>10.1</c:v>
                </c:pt>
                <c:pt idx="3">
                  <c:v>2.9</c:v>
                </c:pt>
                <c:pt idx="4">
                  <c:v>4.0999999999999996</c:v>
                </c:pt>
              </c:numCache>
            </c:numRef>
          </c:val>
          <c:extLst>
            <c:ext xmlns:c16="http://schemas.microsoft.com/office/drawing/2014/chart" uri="{C3380CC4-5D6E-409C-BE32-E72D297353CC}">
              <c16:uniqueId val="{00000002-0583-4DB0-8B75-7E15C3287A80}"/>
            </c:ext>
          </c:extLst>
        </c:ser>
        <c:dLbls>
          <c:showLegendKey val="0"/>
          <c:showVal val="0"/>
          <c:showCatName val="0"/>
          <c:showSerName val="0"/>
          <c:showPercent val="0"/>
          <c:showBubbleSize val="0"/>
        </c:dLbls>
        <c:gapWidth val="50"/>
        <c:axId val="2085951144"/>
        <c:axId val="2085947496"/>
      </c:barChart>
      <c:catAx>
        <c:axId val="2085951144"/>
        <c:scaling>
          <c:orientation val="minMax"/>
        </c:scaling>
        <c:delete val="0"/>
        <c:axPos val="b"/>
        <c:numFmt formatCode="General" sourceLinked="1"/>
        <c:majorTickMark val="out"/>
        <c:minorTickMark val="none"/>
        <c:tickLblPos val="none"/>
        <c:spPr>
          <a:noFill/>
          <a:ln w="9525" cap="flat" cmpd="sng" algn="ctr">
            <a:solidFill>
              <a:sysClr val="windowText" lastClr="000000"/>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085947496"/>
        <c:crosses val="autoZero"/>
        <c:auto val="1"/>
        <c:lblAlgn val="ctr"/>
        <c:lblOffset val="0"/>
        <c:noMultiLvlLbl val="1"/>
      </c:catAx>
      <c:valAx>
        <c:axId val="2085947496"/>
        <c:scaling>
          <c:orientation val="minMax"/>
          <c:max val="20"/>
        </c:scaling>
        <c:delete val="0"/>
        <c:axPos val="l"/>
        <c:title>
          <c:tx>
            <c:rich>
              <a:bodyPr rot="-5400000" spcFirstLastPara="1" vertOverflow="ellipsis" vert="horz" wrap="square" anchor="ctr" anchorCtr="1"/>
              <a:lstStyle/>
              <a:p>
                <a:pPr>
                  <a:defRPr sz="1200" b="0" i="0" u="none" strike="noStrike" kern="1200" baseline="0">
                    <a:solidFill>
                      <a:srgbClr val="000000"/>
                    </a:solidFill>
                    <a:latin typeface="Arial" panose="020B0604020202020204" pitchFamily="34" charset="0"/>
                    <a:ea typeface="+mn-ea"/>
                    <a:cs typeface="Arial" panose="020B0604020202020204" pitchFamily="34" charset="0"/>
                  </a:defRPr>
                </a:pPr>
                <a:r>
                  <a:rPr lang="en-US">
                    <a:solidFill>
                      <a:srgbClr val="000000"/>
                    </a:solidFill>
                  </a:rPr>
                  <a:t>Mean AAR</a:t>
                </a:r>
              </a:p>
            </c:rich>
          </c:tx>
          <c:overlay val="0"/>
          <c:spPr>
            <a:noFill/>
            <a:ln>
              <a:noFill/>
            </a:ln>
            <a:effectLst/>
          </c:spPr>
          <c:txPr>
            <a:bodyPr rot="-5400000" spcFirstLastPara="1" vertOverflow="ellipsis" vert="horz" wrap="square" anchor="ctr" anchorCtr="1"/>
            <a:lstStyle/>
            <a:p>
              <a:pPr>
                <a:defRPr sz="1200" b="0" i="0" u="none" strike="noStrike" kern="1200" baseline="0">
                  <a:solidFill>
                    <a:srgbClr val="000000"/>
                  </a:solidFill>
                  <a:latin typeface="Arial" panose="020B0604020202020204" pitchFamily="34" charset="0"/>
                  <a:ea typeface="+mn-ea"/>
                  <a:cs typeface="Arial" panose="020B0604020202020204" pitchFamily="34" charset="0"/>
                </a:defRPr>
              </a:pPr>
              <a:endParaRPr lang="en-US"/>
            </a:p>
          </c:txPr>
        </c:title>
        <c:numFmt formatCode="0" sourceLinked="0"/>
        <c:majorTickMark val="out"/>
        <c:minorTickMark val="none"/>
        <c:tickLblPos val="nextTo"/>
        <c:spPr>
          <a:noFill/>
          <a:ln>
            <a:solidFill>
              <a:schemeClr val="tx2"/>
            </a:solidFill>
          </a:ln>
          <a:effectLst/>
        </c:spPr>
        <c:txPr>
          <a:bodyPr rot="-60000000" spcFirstLastPara="1" vertOverflow="ellipsis" vert="horz" wrap="square" anchor="ctr" anchorCtr="1"/>
          <a:lstStyle/>
          <a:p>
            <a:pPr>
              <a:defRPr sz="1200" b="0" i="0" u="none" strike="noStrike" kern="1200" baseline="0">
                <a:solidFill>
                  <a:srgbClr val="000000"/>
                </a:solidFill>
                <a:latin typeface="Arial" panose="020B0604020202020204" pitchFamily="34" charset="0"/>
                <a:ea typeface="+mn-ea"/>
                <a:cs typeface="Arial" panose="020B0604020202020204" pitchFamily="34" charset="0"/>
              </a:defRPr>
            </a:pPr>
            <a:endParaRPr lang="en-US"/>
          </a:p>
        </c:txPr>
        <c:crossAx val="2085951144"/>
        <c:crosses val="autoZero"/>
        <c:crossBetween val="between"/>
        <c:majorUnit val="5"/>
      </c:valAx>
      <c:spPr>
        <a:noFill/>
        <a:ln>
          <a:noFill/>
        </a:ln>
        <a:effectLst/>
      </c:spPr>
    </c:plotArea>
    <c:plotVisOnly val="1"/>
    <c:dispBlanksAs val="gap"/>
    <c:showDLblsOverMax val="0"/>
  </c:chart>
  <c:spPr>
    <a:noFill/>
    <a:ln>
      <a:noFill/>
    </a:ln>
    <a:effectLst/>
  </c:spPr>
  <c:txPr>
    <a:bodyPr/>
    <a:lstStyle/>
    <a:p>
      <a:pPr>
        <a:defRPr sz="1200">
          <a:solidFill>
            <a:schemeClr val="tx1"/>
          </a:solidFill>
          <a:latin typeface="Arial" panose="020B0604020202020204" pitchFamily="34" charset="0"/>
          <a:cs typeface="Arial" panose="020B0604020202020204" pitchFamily="34" charset="0"/>
        </a:defRPr>
      </a:pPr>
      <a:endParaRPr lang="en-US"/>
    </a:p>
  </c:txPr>
  <c:externalData r:id="rId4">
    <c:autoUpdate val="0"/>
  </c:externalData>
  <c:userShapes r:id="rId5"/>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377727981322767"/>
          <c:y val="0.20965154611953826"/>
          <c:w val="0.84474876491036188"/>
          <c:h val="0.71656692075485928"/>
        </c:manualLayout>
      </c:layout>
      <c:barChart>
        <c:barDir val="col"/>
        <c:grouping val="clustered"/>
        <c:varyColors val="0"/>
        <c:ser>
          <c:idx val="0"/>
          <c:order val="0"/>
          <c:tx>
            <c:strRef>
              <c:f>Sheet1!$B$1</c:f>
              <c:strCache>
                <c:ptCount val="1"/>
                <c:pt idx="0">
                  <c:v>Series 1</c:v>
                </c:pt>
              </c:strCache>
            </c:strRef>
          </c:tx>
          <c:spPr>
            <a:solidFill>
              <a:schemeClr val="accent1"/>
            </a:solidFill>
          </c:spPr>
          <c:invertIfNegative val="0"/>
          <c:dPt>
            <c:idx val="1"/>
            <c:invertIfNegative val="0"/>
            <c:bubble3D val="0"/>
            <c:spPr>
              <a:solidFill>
                <a:srgbClr val="004B87"/>
              </a:solidFill>
            </c:spPr>
            <c:extLst>
              <c:ext xmlns:c16="http://schemas.microsoft.com/office/drawing/2014/chart" uri="{C3380CC4-5D6E-409C-BE32-E72D297353CC}">
                <c16:uniqueId val="{00000009-C413-4202-B98D-37446CA03EB7}"/>
              </c:ext>
            </c:extLst>
          </c:dPt>
          <c:dPt>
            <c:idx val="2"/>
            <c:invertIfNegative val="0"/>
            <c:bubble3D val="0"/>
            <c:spPr>
              <a:solidFill>
                <a:srgbClr val="84C9C7"/>
              </a:solidFill>
            </c:spPr>
            <c:extLst>
              <c:ext xmlns:c16="http://schemas.microsoft.com/office/drawing/2014/chart" uri="{C3380CC4-5D6E-409C-BE32-E72D297353CC}">
                <c16:uniqueId val="{0000000A-C413-4202-B98D-37446CA03EB7}"/>
              </c:ext>
            </c:extLst>
          </c:dPt>
          <c:cat>
            <c:strRef>
              <c:f>Sheet1!$A$2:$A$4</c:f>
              <c:strCache>
                <c:ptCount val="3"/>
                <c:pt idx="0">
                  <c:v>Category 1</c:v>
                </c:pt>
                <c:pt idx="1">
                  <c:v>Category 2</c:v>
                </c:pt>
                <c:pt idx="2">
                  <c:v>Category 3</c:v>
                </c:pt>
              </c:strCache>
            </c:strRef>
          </c:cat>
          <c:val>
            <c:numRef>
              <c:f>Sheet1!$B$2:$B$4</c:f>
              <c:numCache>
                <c:formatCode>General</c:formatCode>
                <c:ptCount val="3"/>
                <c:pt idx="0">
                  <c:v>19.5</c:v>
                </c:pt>
                <c:pt idx="1">
                  <c:v>32.5</c:v>
                </c:pt>
                <c:pt idx="2">
                  <c:v>28.5</c:v>
                </c:pt>
              </c:numCache>
            </c:numRef>
          </c:val>
          <c:extLst>
            <c:ext xmlns:c16="http://schemas.microsoft.com/office/drawing/2014/chart" uri="{C3380CC4-5D6E-409C-BE32-E72D297353CC}">
              <c16:uniqueId val="{00000000-6793-4681-99E1-F288C99E335A}"/>
            </c:ext>
          </c:extLst>
        </c:ser>
        <c:dLbls>
          <c:showLegendKey val="0"/>
          <c:showVal val="0"/>
          <c:showCatName val="0"/>
          <c:showSerName val="0"/>
          <c:showPercent val="0"/>
          <c:showBubbleSize val="0"/>
        </c:dLbls>
        <c:gapWidth val="70"/>
        <c:overlap val="-20"/>
        <c:axId val="223810936"/>
        <c:axId val="223811328"/>
      </c:barChart>
      <c:catAx>
        <c:axId val="223810936"/>
        <c:scaling>
          <c:orientation val="minMax"/>
        </c:scaling>
        <c:delete val="0"/>
        <c:axPos val="b"/>
        <c:numFmt formatCode="General" sourceLinked="0"/>
        <c:majorTickMark val="out"/>
        <c:minorTickMark val="none"/>
        <c:tickLblPos val="none"/>
        <c:spPr>
          <a:ln w="19050">
            <a:solidFill>
              <a:schemeClr val="tx1"/>
            </a:solidFill>
          </a:ln>
        </c:spPr>
        <c:crossAx val="223811328"/>
        <c:crosses val="autoZero"/>
        <c:auto val="1"/>
        <c:lblAlgn val="ctr"/>
        <c:lblOffset val="100"/>
        <c:noMultiLvlLbl val="0"/>
      </c:catAx>
      <c:valAx>
        <c:axId val="223811328"/>
        <c:scaling>
          <c:orientation val="minMax"/>
          <c:max val="40"/>
        </c:scaling>
        <c:delete val="0"/>
        <c:axPos val="l"/>
        <c:numFmt formatCode="General" sourceLinked="1"/>
        <c:majorTickMark val="out"/>
        <c:minorTickMark val="none"/>
        <c:tickLblPos val="nextTo"/>
        <c:spPr>
          <a:ln w="19050">
            <a:solidFill>
              <a:schemeClr val="tx1"/>
            </a:solidFill>
          </a:ln>
        </c:spPr>
        <c:crossAx val="223810936"/>
        <c:crosses val="autoZero"/>
        <c:crossBetween val="between"/>
        <c:majorUnit val="10"/>
      </c:valAx>
    </c:plotArea>
    <c:plotVisOnly val="1"/>
    <c:dispBlanksAs val="gap"/>
    <c:showDLblsOverMax val="0"/>
  </c:chart>
  <c:txPr>
    <a:bodyPr/>
    <a:lstStyle/>
    <a:p>
      <a:pPr>
        <a:defRPr sz="1200">
          <a:solidFill>
            <a:schemeClr val="tx1"/>
          </a:solidFill>
          <a:latin typeface="Arial" panose="020B0604020202020204" pitchFamily="34" charset="0"/>
          <a:cs typeface="Arial" panose="020B0604020202020204" pitchFamily="34" charset="0"/>
        </a:defRPr>
      </a:pPr>
      <a:endParaRPr lang="en-US"/>
    </a:p>
  </c:txPr>
  <c:externalData r:id="rId2">
    <c:autoUpdate val="0"/>
  </c:externalData>
  <c:userShapes r:id="rId3"/>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377727981322767"/>
          <c:y val="0.20965154611953826"/>
          <c:w val="0.84474876491036188"/>
          <c:h val="0.71656692075485928"/>
        </c:manualLayout>
      </c:layout>
      <c:barChart>
        <c:barDir val="col"/>
        <c:grouping val="clustered"/>
        <c:varyColors val="0"/>
        <c:ser>
          <c:idx val="0"/>
          <c:order val="0"/>
          <c:tx>
            <c:strRef>
              <c:f>Sheet1!$B$1</c:f>
              <c:strCache>
                <c:ptCount val="1"/>
                <c:pt idx="0">
                  <c:v>Series 1</c:v>
                </c:pt>
              </c:strCache>
            </c:strRef>
          </c:tx>
          <c:spPr>
            <a:solidFill>
              <a:schemeClr val="accent1"/>
            </a:solidFill>
          </c:spPr>
          <c:invertIfNegative val="0"/>
          <c:dPt>
            <c:idx val="1"/>
            <c:invertIfNegative val="0"/>
            <c:bubble3D val="0"/>
            <c:spPr>
              <a:solidFill>
                <a:srgbClr val="84C9C7"/>
              </a:solidFill>
            </c:spPr>
            <c:extLst>
              <c:ext xmlns:c16="http://schemas.microsoft.com/office/drawing/2014/chart" uri="{C3380CC4-5D6E-409C-BE32-E72D297353CC}">
                <c16:uniqueId val="{00000009-C413-4202-B98D-37446CA03EB7}"/>
              </c:ext>
            </c:extLst>
          </c:dPt>
          <c:dPt>
            <c:idx val="2"/>
            <c:invertIfNegative val="0"/>
            <c:bubble3D val="0"/>
            <c:spPr>
              <a:solidFill>
                <a:srgbClr val="84C9C7"/>
              </a:solidFill>
            </c:spPr>
            <c:extLst>
              <c:ext xmlns:c16="http://schemas.microsoft.com/office/drawing/2014/chart" uri="{C3380CC4-5D6E-409C-BE32-E72D297353CC}">
                <c16:uniqueId val="{0000000A-C413-4202-B98D-37446CA03EB7}"/>
              </c:ext>
            </c:extLst>
          </c:dPt>
          <c:cat>
            <c:strRef>
              <c:f>Sheet1!$A$2:$A$3</c:f>
              <c:strCache>
                <c:ptCount val="2"/>
                <c:pt idx="0">
                  <c:v>Category 1</c:v>
                </c:pt>
                <c:pt idx="1">
                  <c:v>Category 2</c:v>
                </c:pt>
              </c:strCache>
            </c:strRef>
          </c:cat>
          <c:val>
            <c:numRef>
              <c:f>Sheet1!$B$2:$B$3</c:f>
              <c:numCache>
                <c:formatCode>General</c:formatCode>
                <c:ptCount val="2"/>
                <c:pt idx="0">
                  <c:v>27</c:v>
                </c:pt>
                <c:pt idx="1">
                  <c:v>73</c:v>
                </c:pt>
              </c:numCache>
            </c:numRef>
          </c:val>
          <c:extLst>
            <c:ext xmlns:c16="http://schemas.microsoft.com/office/drawing/2014/chart" uri="{C3380CC4-5D6E-409C-BE32-E72D297353CC}">
              <c16:uniqueId val="{00000000-6793-4681-99E1-F288C99E335A}"/>
            </c:ext>
          </c:extLst>
        </c:ser>
        <c:dLbls>
          <c:showLegendKey val="0"/>
          <c:showVal val="0"/>
          <c:showCatName val="0"/>
          <c:showSerName val="0"/>
          <c:showPercent val="0"/>
          <c:showBubbleSize val="0"/>
        </c:dLbls>
        <c:gapWidth val="70"/>
        <c:overlap val="-20"/>
        <c:axId val="223810936"/>
        <c:axId val="223811328"/>
      </c:barChart>
      <c:catAx>
        <c:axId val="223810936"/>
        <c:scaling>
          <c:orientation val="minMax"/>
        </c:scaling>
        <c:delete val="0"/>
        <c:axPos val="b"/>
        <c:numFmt formatCode="General" sourceLinked="0"/>
        <c:majorTickMark val="out"/>
        <c:minorTickMark val="none"/>
        <c:tickLblPos val="none"/>
        <c:spPr>
          <a:ln w="19050">
            <a:solidFill>
              <a:schemeClr val="tx1"/>
            </a:solidFill>
          </a:ln>
        </c:spPr>
        <c:crossAx val="223811328"/>
        <c:crosses val="autoZero"/>
        <c:auto val="1"/>
        <c:lblAlgn val="ctr"/>
        <c:lblOffset val="100"/>
        <c:noMultiLvlLbl val="0"/>
      </c:catAx>
      <c:valAx>
        <c:axId val="223811328"/>
        <c:scaling>
          <c:orientation val="minMax"/>
          <c:max val="80"/>
        </c:scaling>
        <c:delete val="0"/>
        <c:axPos val="l"/>
        <c:numFmt formatCode="General" sourceLinked="1"/>
        <c:majorTickMark val="out"/>
        <c:minorTickMark val="none"/>
        <c:tickLblPos val="nextTo"/>
        <c:spPr>
          <a:ln w="19050">
            <a:solidFill>
              <a:schemeClr val="tx1"/>
            </a:solidFill>
          </a:ln>
        </c:spPr>
        <c:crossAx val="223810936"/>
        <c:crosses val="autoZero"/>
        <c:crossBetween val="between"/>
        <c:majorUnit val="20"/>
      </c:valAx>
    </c:plotArea>
    <c:plotVisOnly val="1"/>
    <c:dispBlanksAs val="gap"/>
    <c:showDLblsOverMax val="0"/>
  </c:chart>
  <c:txPr>
    <a:bodyPr/>
    <a:lstStyle/>
    <a:p>
      <a:pPr>
        <a:defRPr sz="1200">
          <a:solidFill>
            <a:schemeClr val="tx1"/>
          </a:solidFill>
          <a:latin typeface="Arial" panose="020B0604020202020204" pitchFamily="34" charset="0"/>
          <a:cs typeface="Arial" panose="020B0604020202020204" pitchFamily="34" charset="0"/>
        </a:defRPr>
      </a:pPr>
      <a:endParaRPr lang="en-US"/>
    </a:p>
  </c:txPr>
  <c:externalData r:id="rId2">
    <c:autoUpdate val="0"/>
  </c:externalData>
  <c:userShapes r:id="rId3"/>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564274534798278"/>
          <c:y val="0.16419529633507515"/>
          <c:w val="0.85029562992026231"/>
          <c:h val="0.55626332842129889"/>
        </c:manualLayout>
      </c:layout>
      <c:barChart>
        <c:barDir val="col"/>
        <c:grouping val="clustered"/>
        <c:varyColors val="0"/>
        <c:ser>
          <c:idx val="0"/>
          <c:order val="0"/>
          <c:tx>
            <c:strRef>
              <c:f>Sheet1!$B$1</c:f>
              <c:strCache>
                <c:ptCount val="1"/>
                <c:pt idx="0">
                  <c:v>Caspase-1 activity</c:v>
                </c:pt>
              </c:strCache>
            </c:strRef>
          </c:tx>
          <c:spPr>
            <a:solidFill>
              <a:srgbClr val="0B9490"/>
            </a:solidFill>
          </c:spPr>
          <c:invertIfNegative val="0"/>
          <c:dLbls>
            <c:delete val="1"/>
          </c:dLbls>
          <c:cat>
            <c:strRef>
              <c:f>Sheet1!$A$2:$A$5</c:f>
              <c:strCache>
                <c:ptCount val="4"/>
                <c:pt idx="0">
                  <c:v>Control</c:v>
                </c:pt>
                <c:pt idx="1">
                  <c:v>LPS</c:v>
                </c:pt>
                <c:pt idx="2">
                  <c:v>Nig</c:v>
                </c:pt>
                <c:pt idx="3">
                  <c:v>PA</c:v>
                </c:pt>
              </c:strCache>
            </c:strRef>
          </c:cat>
          <c:val>
            <c:numRef>
              <c:f>Sheet1!$B$2:$B$5</c:f>
              <c:numCache>
                <c:formatCode>General</c:formatCode>
                <c:ptCount val="4"/>
                <c:pt idx="0">
                  <c:v>100</c:v>
                </c:pt>
                <c:pt idx="1">
                  <c:v>110</c:v>
                </c:pt>
                <c:pt idx="2">
                  <c:v>500</c:v>
                </c:pt>
                <c:pt idx="3">
                  <c:v>380</c:v>
                </c:pt>
              </c:numCache>
            </c:numRef>
          </c:val>
          <c:extLst>
            <c:ext xmlns:c16="http://schemas.microsoft.com/office/drawing/2014/chart" uri="{C3380CC4-5D6E-409C-BE32-E72D297353CC}">
              <c16:uniqueId val="{00000000-A7BB-475A-A61E-8DBFE815A896}"/>
            </c:ext>
          </c:extLst>
        </c:ser>
        <c:ser>
          <c:idx val="1"/>
          <c:order val="1"/>
          <c:tx>
            <c:strRef>
              <c:f>Sheet1!$C$1</c:f>
              <c:strCache>
                <c:ptCount val="1"/>
                <c:pt idx="0">
                  <c:v>PI</c:v>
                </c:pt>
              </c:strCache>
            </c:strRef>
          </c:tx>
          <c:spPr>
            <a:solidFill>
              <a:srgbClr val="84C9C7"/>
            </a:solidFill>
          </c:spPr>
          <c:invertIfNegative val="0"/>
          <c:dLbls>
            <c:delete val="1"/>
          </c:dLbls>
          <c:cat>
            <c:strRef>
              <c:f>Sheet1!$A$2:$A$5</c:f>
              <c:strCache>
                <c:ptCount val="4"/>
                <c:pt idx="0">
                  <c:v>Control</c:v>
                </c:pt>
                <c:pt idx="1">
                  <c:v>LPS</c:v>
                </c:pt>
                <c:pt idx="2">
                  <c:v>Nig</c:v>
                </c:pt>
                <c:pt idx="3">
                  <c:v>PA</c:v>
                </c:pt>
              </c:strCache>
            </c:strRef>
          </c:cat>
          <c:val>
            <c:numRef>
              <c:f>Sheet1!$C$2:$C$5</c:f>
              <c:numCache>
                <c:formatCode>General</c:formatCode>
                <c:ptCount val="4"/>
                <c:pt idx="0">
                  <c:v>100</c:v>
                </c:pt>
                <c:pt idx="1">
                  <c:v>148</c:v>
                </c:pt>
                <c:pt idx="2">
                  <c:v>275</c:v>
                </c:pt>
                <c:pt idx="3">
                  <c:v>230</c:v>
                </c:pt>
              </c:numCache>
            </c:numRef>
          </c:val>
          <c:extLst>
            <c:ext xmlns:c16="http://schemas.microsoft.com/office/drawing/2014/chart" uri="{C3380CC4-5D6E-409C-BE32-E72D297353CC}">
              <c16:uniqueId val="{00000001-A7BB-475A-A61E-8DBFE815A896}"/>
            </c:ext>
          </c:extLst>
        </c:ser>
        <c:dLbls>
          <c:dLblPos val="outEnd"/>
          <c:showLegendKey val="0"/>
          <c:showVal val="1"/>
          <c:showCatName val="0"/>
          <c:showSerName val="0"/>
          <c:showPercent val="0"/>
          <c:showBubbleSize val="0"/>
        </c:dLbls>
        <c:gapWidth val="29"/>
        <c:overlap val="-8"/>
        <c:axId val="223810936"/>
        <c:axId val="223811328"/>
      </c:barChart>
      <c:catAx>
        <c:axId val="223810936"/>
        <c:scaling>
          <c:orientation val="minMax"/>
        </c:scaling>
        <c:delete val="0"/>
        <c:axPos val="b"/>
        <c:numFmt formatCode="General" sourceLinked="0"/>
        <c:majorTickMark val="out"/>
        <c:minorTickMark val="none"/>
        <c:tickLblPos val="none"/>
        <c:spPr>
          <a:ln w="12700">
            <a:solidFill>
              <a:sysClr val="windowText" lastClr="000000"/>
            </a:solidFill>
          </a:ln>
        </c:spPr>
        <c:crossAx val="223811328"/>
        <c:crosses val="autoZero"/>
        <c:auto val="1"/>
        <c:lblAlgn val="ctr"/>
        <c:lblOffset val="0"/>
        <c:noMultiLvlLbl val="0"/>
      </c:catAx>
      <c:valAx>
        <c:axId val="223811328"/>
        <c:scaling>
          <c:orientation val="minMax"/>
          <c:max val="600"/>
        </c:scaling>
        <c:delete val="0"/>
        <c:axPos val="l"/>
        <c:numFmt formatCode="General" sourceLinked="1"/>
        <c:majorTickMark val="out"/>
        <c:minorTickMark val="none"/>
        <c:tickLblPos val="nextTo"/>
        <c:spPr>
          <a:ln w="12700">
            <a:solidFill>
              <a:sysClr val="windowText" lastClr="000000"/>
            </a:solidFill>
          </a:ln>
        </c:spPr>
        <c:txPr>
          <a:bodyPr/>
          <a:lstStyle/>
          <a:p>
            <a:pPr>
              <a:defRPr sz="800"/>
            </a:pPr>
            <a:endParaRPr lang="en-US"/>
          </a:p>
        </c:txPr>
        <c:crossAx val="223810936"/>
        <c:crosses val="autoZero"/>
        <c:crossBetween val="between"/>
        <c:majorUnit val="200"/>
      </c:valAx>
    </c:plotArea>
    <c:legend>
      <c:legendPos val="t"/>
      <c:layout>
        <c:manualLayout>
          <c:xMode val="edge"/>
          <c:yMode val="edge"/>
          <c:x val="0.18411286193143889"/>
          <c:y val="6.1533094630147341E-2"/>
          <c:w val="0.66834877675417392"/>
          <c:h val="8.4950278629327816E-2"/>
        </c:manualLayout>
      </c:layout>
      <c:overlay val="0"/>
      <c:txPr>
        <a:bodyPr/>
        <a:lstStyle/>
        <a:p>
          <a:pPr>
            <a:defRPr sz="800"/>
          </a:pPr>
          <a:endParaRPr lang="en-US"/>
        </a:p>
      </c:txPr>
    </c:legend>
    <c:plotVisOnly val="1"/>
    <c:dispBlanksAs val="gap"/>
    <c:showDLblsOverMax val="0"/>
  </c:chart>
  <c:txPr>
    <a:bodyPr/>
    <a:lstStyle/>
    <a:p>
      <a:pPr>
        <a:defRPr sz="900">
          <a:solidFill>
            <a:schemeClr val="tx1"/>
          </a:solidFill>
          <a:latin typeface="Arial" panose="020B0604020202020204" pitchFamily="34" charset="0"/>
          <a:cs typeface="Arial" panose="020B0604020202020204" pitchFamily="34" charset="0"/>
        </a:defRPr>
      </a:pPr>
      <a:endParaRPr lang="en-US"/>
    </a:p>
  </c:txPr>
  <c:externalData r:id="rId2">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564274534798278"/>
          <c:y val="0.16419529633507515"/>
          <c:w val="0.85029562992026231"/>
          <c:h val="0.55626332842129889"/>
        </c:manualLayout>
      </c:layout>
      <c:barChart>
        <c:barDir val="col"/>
        <c:grouping val="clustered"/>
        <c:varyColors val="0"/>
        <c:ser>
          <c:idx val="0"/>
          <c:order val="0"/>
          <c:tx>
            <c:strRef>
              <c:f>Sheet1!$B$1</c:f>
              <c:strCache>
                <c:ptCount val="1"/>
                <c:pt idx="0">
                  <c:v>Control</c:v>
                </c:pt>
              </c:strCache>
            </c:strRef>
          </c:tx>
          <c:spPr>
            <a:solidFill>
              <a:srgbClr val="FFFFFF">
                <a:lumMod val="65000"/>
              </a:srgbClr>
            </a:solidFill>
          </c:spPr>
          <c:invertIfNegative val="0"/>
          <c:dLbls>
            <c:delete val="1"/>
          </c:dLbls>
          <c:cat>
            <c:strRef>
              <c:f>Sheet1!$A$2:$A$5</c:f>
              <c:strCache>
                <c:ptCount val="4"/>
                <c:pt idx="0">
                  <c:v>Control</c:v>
                </c:pt>
                <c:pt idx="1">
                  <c:v>LPS</c:v>
                </c:pt>
                <c:pt idx="2">
                  <c:v>Nig</c:v>
                </c:pt>
                <c:pt idx="3">
                  <c:v>PA</c:v>
                </c:pt>
              </c:strCache>
            </c:strRef>
          </c:cat>
          <c:val>
            <c:numRef>
              <c:f>Sheet1!$B$2:$B$5</c:f>
              <c:numCache>
                <c:formatCode>General</c:formatCode>
                <c:ptCount val="4"/>
                <c:pt idx="0">
                  <c:v>1</c:v>
                </c:pt>
                <c:pt idx="1">
                  <c:v>1.05</c:v>
                </c:pt>
                <c:pt idx="2">
                  <c:v>1.8</c:v>
                </c:pt>
                <c:pt idx="3">
                  <c:v>2.1800000000000002</c:v>
                </c:pt>
              </c:numCache>
            </c:numRef>
          </c:val>
          <c:extLst>
            <c:ext xmlns:c16="http://schemas.microsoft.com/office/drawing/2014/chart" uri="{C3380CC4-5D6E-409C-BE32-E72D297353CC}">
              <c16:uniqueId val="{00000000-A7BB-475A-A61E-8DBFE815A896}"/>
            </c:ext>
          </c:extLst>
        </c:ser>
        <c:ser>
          <c:idx val="1"/>
          <c:order val="1"/>
          <c:tx>
            <c:strRef>
              <c:f>Sheet1!$C$1</c:f>
              <c:strCache>
                <c:ptCount val="1"/>
                <c:pt idx="0">
                  <c:v>  Caspase-1 inhibitor</c:v>
                </c:pt>
              </c:strCache>
            </c:strRef>
          </c:tx>
          <c:spPr>
            <a:solidFill>
              <a:srgbClr val="0B9490"/>
            </a:solidFill>
          </c:spPr>
          <c:invertIfNegative val="0"/>
          <c:dLbls>
            <c:delete val="1"/>
          </c:dLbls>
          <c:cat>
            <c:strRef>
              <c:f>Sheet1!$A$2:$A$5</c:f>
              <c:strCache>
                <c:ptCount val="4"/>
                <c:pt idx="0">
                  <c:v>Control</c:v>
                </c:pt>
                <c:pt idx="1">
                  <c:v>LPS</c:v>
                </c:pt>
                <c:pt idx="2">
                  <c:v>Nig</c:v>
                </c:pt>
                <c:pt idx="3">
                  <c:v>PA</c:v>
                </c:pt>
              </c:strCache>
            </c:strRef>
          </c:cat>
          <c:val>
            <c:numRef>
              <c:f>Sheet1!$C$2:$C$5</c:f>
              <c:numCache>
                <c:formatCode>General</c:formatCode>
                <c:ptCount val="4"/>
                <c:pt idx="0">
                  <c:v>1</c:v>
                </c:pt>
                <c:pt idx="1">
                  <c:v>1.1000000000000001</c:v>
                </c:pt>
                <c:pt idx="2">
                  <c:v>1.1299999999999999</c:v>
                </c:pt>
                <c:pt idx="3">
                  <c:v>1.1000000000000001</c:v>
                </c:pt>
              </c:numCache>
            </c:numRef>
          </c:val>
          <c:extLst>
            <c:ext xmlns:c16="http://schemas.microsoft.com/office/drawing/2014/chart" uri="{C3380CC4-5D6E-409C-BE32-E72D297353CC}">
              <c16:uniqueId val="{00000001-A7BB-475A-A61E-8DBFE815A896}"/>
            </c:ext>
          </c:extLst>
        </c:ser>
        <c:dLbls>
          <c:dLblPos val="outEnd"/>
          <c:showLegendKey val="0"/>
          <c:showVal val="1"/>
          <c:showCatName val="0"/>
          <c:showSerName val="0"/>
          <c:showPercent val="0"/>
          <c:showBubbleSize val="0"/>
        </c:dLbls>
        <c:gapWidth val="29"/>
        <c:overlap val="-8"/>
        <c:axId val="223810936"/>
        <c:axId val="223811328"/>
      </c:barChart>
      <c:catAx>
        <c:axId val="223810936"/>
        <c:scaling>
          <c:orientation val="minMax"/>
        </c:scaling>
        <c:delete val="0"/>
        <c:axPos val="b"/>
        <c:numFmt formatCode="General" sourceLinked="0"/>
        <c:majorTickMark val="out"/>
        <c:minorTickMark val="none"/>
        <c:tickLblPos val="nextTo"/>
        <c:spPr>
          <a:ln w="12700">
            <a:solidFill>
              <a:sysClr val="windowText" lastClr="000000"/>
            </a:solidFill>
          </a:ln>
        </c:spPr>
        <c:txPr>
          <a:bodyPr/>
          <a:lstStyle/>
          <a:p>
            <a:pPr>
              <a:defRPr sz="900"/>
            </a:pPr>
            <a:endParaRPr lang="en-US"/>
          </a:p>
        </c:txPr>
        <c:crossAx val="223811328"/>
        <c:crosses val="autoZero"/>
        <c:auto val="1"/>
        <c:lblAlgn val="ctr"/>
        <c:lblOffset val="0"/>
        <c:noMultiLvlLbl val="0"/>
      </c:catAx>
      <c:valAx>
        <c:axId val="223811328"/>
        <c:scaling>
          <c:orientation val="minMax"/>
          <c:max val="3"/>
        </c:scaling>
        <c:delete val="0"/>
        <c:axPos val="l"/>
        <c:numFmt formatCode="General" sourceLinked="1"/>
        <c:majorTickMark val="out"/>
        <c:minorTickMark val="none"/>
        <c:tickLblPos val="nextTo"/>
        <c:spPr>
          <a:ln w="12700">
            <a:solidFill>
              <a:sysClr val="windowText" lastClr="000000"/>
            </a:solidFill>
          </a:ln>
        </c:spPr>
        <c:txPr>
          <a:bodyPr/>
          <a:lstStyle/>
          <a:p>
            <a:pPr>
              <a:defRPr sz="800"/>
            </a:pPr>
            <a:endParaRPr lang="en-US"/>
          </a:p>
        </c:txPr>
        <c:crossAx val="223810936"/>
        <c:crosses val="autoZero"/>
        <c:crossBetween val="between"/>
        <c:majorUnit val="1"/>
      </c:valAx>
    </c:plotArea>
    <c:legend>
      <c:legendPos val="t"/>
      <c:layout>
        <c:manualLayout>
          <c:xMode val="edge"/>
          <c:yMode val="edge"/>
          <c:x val="0.13120220829358453"/>
          <c:y val="0.10548530508025258"/>
          <c:w val="0.78643576639632629"/>
          <c:h val="7.6159836539306761E-2"/>
        </c:manualLayout>
      </c:layout>
      <c:overlay val="0"/>
      <c:txPr>
        <a:bodyPr/>
        <a:lstStyle/>
        <a:p>
          <a:pPr>
            <a:defRPr sz="800"/>
          </a:pPr>
          <a:endParaRPr lang="en-US"/>
        </a:p>
      </c:txPr>
    </c:legend>
    <c:plotVisOnly val="1"/>
    <c:dispBlanksAs val="gap"/>
    <c:showDLblsOverMax val="0"/>
  </c:chart>
  <c:txPr>
    <a:bodyPr/>
    <a:lstStyle/>
    <a:p>
      <a:pPr>
        <a:defRPr sz="1000">
          <a:solidFill>
            <a:schemeClr val="tx1"/>
          </a:solidFill>
          <a:latin typeface="Arial" panose="020B0604020202020204" pitchFamily="34" charset="0"/>
          <a:cs typeface="Arial" panose="020B0604020202020204" pitchFamily="34" charset="0"/>
        </a:defRPr>
      </a:pPr>
      <a:endParaRPr lang="en-US"/>
    </a:p>
  </c:tx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101146268358871"/>
          <c:y val="0.12843741463980785"/>
          <c:w val="0.76713668101885601"/>
          <c:h val="0.75047391392527341"/>
        </c:manualLayout>
      </c:layout>
      <c:barChart>
        <c:barDir val="col"/>
        <c:grouping val="clustered"/>
        <c:varyColors val="0"/>
        <c:ser>
          <c:idx val="0"/>
          <c:order val="0"/>
          <c:tx>
            <c:strRef>
              <c:f>Sheet1!$B$1</c:f>
              <c:strCache>
                <c:ptCount val="1"/>
                <c:pt idx="0">
                  <c:v>Arm C</c:v>
                </c:pt>
              </c:strCache>
            </c:strRef>
          </c:tx>
          <c:spPr>
            <a:solidFill>
              <a:srgbClr val="FFFFFF">
                <a:lumMod val="65000"/>
              </a:srgbClr>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0-AD09-452F-814C-CB22E16176F3}"/>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0%</c:formatCode>
                <c:ptCount val="1"/>
                <c:pt idx="0">
                  <c:v>0.03</c:v>
                </c:pt>
              </c:numCache>
            </c:numRef>
          </c:val>
          <c:extLst>
            <c:ext xmlns:c16="http://schemas.microsoft.com/office/drawing/2014/chart" uri="{C3380CC4-5D6E-409C-BE32-E72D297353CC}">
              <c16:uniqueId val="{00000001-AD09-452F-814C-CB22E16176F3}"/>
            </c:ext>
          </c:extLst>
        </c:ser>
        <c:ser>
          <c:idx val="1"/>
          <c:order val="1"/>
          <c:tx>
            <c:strRef>
              <c:f>Sheet1!$C$1</c:f>
              <c:strCache>
                <c:ptCount val="1"/>
                <c:pt idx="0">
                  <c:v>Arm A+B</c:v>
                </c:pt>
              </c:strCache>
            </c:strRef>
          </c:tx>
          <c:spPr>
            <a:solidFill>
              <a:srgbClr val="0B9490"/>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2-AD09-452F-814C-CB22E16176F3}"/>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c:formatCode>
                <c:ptCount val="1"/>
                <c:pt idx="0">
                  <c:v>0.11</c:v>
                </c:pt>
              </c:numCache>
            </c:numRef>
          </c:val>
          <c:extLst>
            <c:ext xmlns:c16="http://schemas.microsoft.com/office/drawing/2014/chart" uri="{C3380CC4-5D6E-409C-BE32-E72D297353CC}">
              <c16:uniqueId val="{00000003-AD09-452F-814C-CB22E16176F3}"/>
            </c:ext>
          </c:extLst>
        </c:ser>
        <c:dLbls>
          <c:showLegendKey val="0"/>
          <c:showVal val="0"/>
          <c:showCatName val="0"/>
          <c:showSerName val="0"/>
          <c:showPercent val="0"/>
          <c:showBubbleSize val="0"/>
        </c:dLbls>
        <c:gapWidth val="130"/>
        <c:overlap val="-50"/>
        <c:axId val="845870568"/>
        <c:axId val="845877456"/>
      </c:barChart>
      <c:catAx>
        <c:axId val="845870568"/>
        <c:scaling>
          <c:orientation val="minMax"/>
        </c:scaling>
        <c:delete val="0"/>
        <c:axPos val="b"/>
        <c:numFmt formatCode="General" sourceLinked="1"/>
        <c:majorTickMark val="out"/>
        <c:minorTickMark val="none"/>
        <c:tickLblPos val="nextTo"/>
        <c:spPr>
          <a:noFill/>
          <a:ln w="12700" cap="flat" cmpd="sng" algn="ctr">
            <a:solidFill>
              <a:sysClr val="windowText" lastClr="000000"/>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45877456"/>
        <c:crosses val="autoZero"/>
        <c:auto val="1"/>
        <c:lblAlgn val="ctr"/>
        <c:lblOffset val="100"/>
        <c:noMultiLvlLbl val="0"/>
      </c:catAx>
      <c:valAx>
        <c:axId val="845877456"/>
        <c:scaling>
          <c:orientation val="minMax"/>
          <c:max val="0.12000000000000001"/>
          <c:min val="0"/>
        </c:scaling>
        <c:delete val="0"/>
        <c:axPos val="l"/>
        <c:numFmt formatCode="0%" sourceLinked="0"/>
        <c:majorTickMark val="out"/>
        <c:minorTickMark val="none"/>
        <c:tickLblPos val="nextTo"/>
        <c:spPr>
          <a:noFill/>
          <a:ln w="12700">
            <a:solidFill>
              <a:sysClr val="windowText" lastClr="000000"/>
            </a:solidFill>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45870568"/>
        <c:crosses val="autoZero"/>
        <c:crossBetween val="between"/>
        <c:majorUnit val="4.0000000000000008E-2"/>
      </c:valAx>
      <c:spPr>
        <a:noFill/>
        <a:ln>
          <a:noFill/>
        </a:ln>
        <a:effectLst/>
      </c:spPr>
    </c:plotArea>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4">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564274534798278"/>
          <c:y val="0.16419529633507515"/>
          <c:w val="0.85029562992026231"/>
          <c:h val="0.55626332842129889"/>
        </c:manualLayout>
      </c:layout>
      <c:barChart>
        <c:barDir val="col"/>
        <c:grouping val="clustered"/>
        <c:varyColors val="0"/>
        <c:ser>
          <c:idx val="0"/>
          <c:order val="0"/>
          <c:tx>
            <c:strRef>
              <c:f>Sheet1!$B$1</c:f>
              <c:strCache>
                <c:ptCount val="1"/>
                <c:pt idx="0">
                  <c:v>Control</c:v>
                </c:pt>
              </c:strCache>
            </c:strRef>
          </c:tx>
          <c:spPr>
            <a:solidFill>
              <a:srgbClr val="FFFFFF">
                <a:lumMod val="65000"/>
              </a:srgbClr>
            </a:solidFill>
          </c:spPr>
          <c:invertIfNegative val="0"/>
          <c:dPt>
            <c:idx val="1"/>
            <c:invertIfNegative val="0"/>
            <c:bubble3D val="0"/>
            <c:spPr>
              <a:solidFill>
                <a:srgbClr val="0B9490"/>
              </a:solidFill>
            </c:spPr>
            <c:extLst>
              <c:ext xmlns:c16="http://schemas.microsoft.com/office/drawing/2014/chart" uri="{C3380CC4-5D6E-409C-BE32-E72D297353CC}">
                <c16:uniqueId val="{00000000-31EB-4D78-9062-23607406FF5F}"/>
              </c:ext>
            </c:extLst>
          </c:dPt>
          <c:dLbls>
            <c:delete val="1"/>
          </c:dLbls>
          <c:cat>
            <c:strRef>
              <c:f>Sheet1!$A$2:$A$3</c:f>
              <c:strCache>
                <c:ptCount val="2"/>
                <c:pt idx="0">
                  <c:v>WT</c:v>
                </c:pt>
                <c:pt idx="1">
                  <c:v>NLRP3 CreA</c:v>
                </c:pt>
              </c:strCache>
            </c:strRef>
          </c:cat>
          <c:val>
            <c:numRef>
              <c:f>Sheet1!$B$2:$B$3</c:f>
              <c:numCache>
                <c:formatCode>General</c:formatCode>
                <c:ptCount val="2"/>
                <c:pt idx="0">
                  <c:v>0.55000000000000004</c:v>
                </c:pt>
                <c:pt idx="1">
                  <c:v>1</c:v>
                </c:pt>
              </c:numCache>
            </c:numRef>
          </c:val>
          <c:extLst>
            <c:ext xmlns:c16="http://schemas.microsoft.com/office/drawing/2014/chart" uri="{C3380CC4-5D6E-409C-BE32-E72D297353CC}">
              <c16:uniqueId val="{00000000-A7BB-475A-A61E-8DBFE815A896}"/>
            </c:ext>
          </c:extLst>
        </c:ser>
        <c:dLbls>
          <c:dLblPos val="outEnd"/>
          <c:showLegendKey val="0"/>
          <c:showVal val="1"/>
          <c:showCatName val="0"/>
          <c:showSerName val="0"/>
          <c:showPercent val="0"/>
          <c:showBubbleSize val="0"/>
        </c:dLbls>
        <c:gapWidth val="29"/>
        <c:overlap val="-8"/>
        <c:axId val="223810936"/>
        <c:axId val="223811328"/>
      </c:barChart>
      <c:catAx>
        <c:axId val="223810936"/>
        <c:scaling>
          <c:orientation val="minMax"/>
        </c:scaling>
        <c:delete val="0"/>
        <c:axPos val="b"/>
        <c:numFmt formatCode="General" sourceLinked="0"/>
        <c:majorTickMark val="out"/>
        <c:minorTickMark val="none"/>
        <c:tickLblPos val="nextTo"/>
        <c:spPr>
          <a:ln w="12700">
            <a:solidFill>
              <a:sysClr val="windowText" lastClr="000000"/>
            </a:solidFill>
          </a:ln>
        </c:spPr>
        <c:txPr>
          <a:bodyPr/>
          <a:lstStyle/>
          <a:p>
            <a:pPr>
              <a:defRPr sz="900"/>
            </a:pPr>
            <a:endParaRPr lang="en-US"/>
          </a:p>
        </c:txPr>
        <c:crossAx val="223811328"/>
        <c:crosses val="autoZero"/>
        <c:auto val="1"/>
        <c:lblAlgn val="ctr"/>
        <c:lblOffset val="0"/>
        <c:noMultiLvlLbl val="0"/>
      </c:catAx>
      <c:valAx>
        <c:axId val="223811328"/>
        <c:scaling>
          <c:orientation val="minMax"/>
          <c:max val="1.5"/>
        </c:scaling>
        <c:delete val="0"/>
        <c:axPos val="l"/>
        <c:numFmt formatCode="General" sourceLinked="1"/>
        <c:majorTickMark val="out"/>
        <c:minorTickMark val="none"/>
        <c:tickLblPos val="nextTo"/>
        <c:spPr>
          <a:ln w="12700">
            <a:solidFill>
              <a:sysClr val="windowText" lastClr="000000"/>
            </a:solidFill>
          </a:ln>
        </c:spPr>
        <c:txPr>
          <a:bodyPr/>
          <a:lstStyle/>
          <a:p>
            <a:pPr>
              <a:defRPr sz="800"/>
            </a:pPr>
            <a:endParaRPr lang="en-US"/>
          </a:p>
        </c:txPr>
        <c:crossAx val="223810936"/>
        <c:crosses val="autoZero"/>
        <c:crossBetween val="between"/>
        <c:majorUnit val="0.5"/>
      </c:valAx>
    </c:plotArea>
    <c:legend>
      <c:legendPos val="t"/>
      <c:layout>
        <c:manualLayout>
          <c:xMode val="edge"/>
          <c:yMode val="edge"/>
          <c:x val="0.13595709054276653"/>
          <c:y val="0.13707678890606245"/>
          <c:w val="0.3694981039549971"/>
          <c:h val="0.19963489363416831"/>
        </c:manualLayout>
      </c:layout>
      <c:overlay val="0"/>
      <c:txPr>
        <a:bodyPr/>
        <a:lstStyle/>
        <a:p>
          <a:pPr>
            <a:defRPr sz="800"/>
          </a:pPr>
          <a:endParaRPr lang="en-US"/>
        </a:p>
      </c:txPr>
    </c:legend>
    <c:plotVisOnly val="1"/>
    <c:dispBlanksAs val="gap"/>
    <c:showDLblsOverMax val="0"/>
  </c:chart>
  <c:txPr>
    <a:bodyPr/>
    <a:lstStyle/>
    <a:p>
      <a:pPr>
        <a:defRPr sz="1000">
          <a:solidFill>
            <a:schemeClr val="tx1"/>
          </a:solidFill>
          <a:latin typeface="Arial" panose="020B0604020202020204" pitchFamily="34" charset="0"/>
          <a:cs typeface="Arial" panose="020B0604020202020204" pitchFamily="34" charset="0"/>
        </a:defRPr>
      </a:pPr>
      <a:endParaRPr lang="en-US"/>
    </a:p>
  </c:txPr>
  <c:externalData r:id="rId2">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1409968969449334"/>
          <c:y val="0.31513030753909499"/>
          <c:w val="0.57227179935841366"/>
          <c:h val="0.50380414588637534"/>
        </c:manualLayout>
      </c:layout>
      <c:barChart>
        <c:barDir val="col"/>
        <c:grouping val="clustered"/>
        <c:varyColors val="0"/>
        <c:ser>
          <c:idx val="0"/>
          <c:order val="0"/>
          <c:tx>
            <c:v>HB-iHeps</c:v>
          </c:tx>
          <c:invertIfNegative val="0"/>
          <c:cat>
            <c:strLit>
              <c:ptCount val="1"/>
              <c:pt idx="0">
                <c:v>J30</c:v>
              </c:pt>
            </c:strLit>
          </c:cat>
          <c:val>
            <c:numRef>
              <c:f>'Dosage Anne Dubard'!$U$27</c:f>
              <c:numCache>
                <c:formatCode>General</c:formatCode>
                <c:ptCount val="1"/>
              </c:numCache>
            </c:numRef>
          </c:val>
          <c:extLst>
            <c:ext xmlns:c16="http://schemas.microsoft.com/office/drawing/2014/chart" uri="{C3380CC4-5D6E-409C-BE32-E72D297353CC}">
              <c16:uniqueId val="{00000000-21FE-4A0F-91BF-19A55C52F696}"/>
            </c:ext>
          </c:extLst>
        </c:ser>
        <c:ser>
          <c:idx val="1"/>
          <c:order val="1"/>
          <c:tx>
            <c:v>Corr-HB-iHeps</c:v>
          </c:tx>
          <c:spPr>
            <a:solidFill>
              <a:srgbClr val="0B9490"/>
            </a:solidFill>
          </c:spPr>
          <c:invertIfNegative val="0"/>
          <c:cat>
            <c:strLit>
              <c:ptCount val="1"/>
              <c:pt idx="0">
                <c:v>J30</c:v>
              </c:pt>
            </c:strLit>
          </c:cat>
          <c:val>
            <c:numRef>
              <c:f>'Dosage Anne Dubard'!$Y$25</c:f>
              <c:numCache>
                <c:formatCode>General</c:formatCode>
                <c:ptCount val="1"/>
                <c:pt idx="0">
                  <c:v>1.116776127826087</c:v>
                </c:pt>
              </c:numCache>
            </c:numRef>
          </c:val>
          <c:extLst>
            <c:ext xmlns:c16="http://schemas.microsoft.com/office/drawing/2014/chart" uri="{C3380CC4-5D6E-409C-BE32-E72D297353CC}">
              <c16:uniqueId val="{00000001-21FE-4A0F-91BF-19A55C52F696}"/>
            </c:ext>
          </c:extLst>
        </c:ser>
        <c:dLbls>
          <c:showLegendKey val="0"/>
          <c:showVal val="0"/>
          <c:showCatName val="0"/>
          <c:showSerName val="0"/>
          <c:showPercent val="0"/>
          <c:showBubbleSize val="0"/>
        </c:dLbls>
        <c:gapWidth val="150"/>
        <c:axId val="64247680"/>
        <c:axId val="64249216"/>
      </c:barChart>
      <c:catAx>
        <c:axId val="64247680"/>
        <c:scaling>
          <c:orientation val="minMax"/>
        </c:scaling>
        <c:delete val="0"/>
        <c:axPos val="b"/>
        <c:numFmt formatCode="General" sourceLinked="1"/>
        <c:majorTickMark val="out"/>
        <c:minorTickMark val="none"/>
        <c:tickLblPos val="none"/>
        <c:spPr>
          <a:ln>
            <a:solidFill>
              <a:sysClr val="windowText" lastClr="000000"/>
            </a:solidFill>
          </a:ln>
        </c:spPr>
        <c:crossAx val="64249216"/>
        <c:crosses val="autoZero"/>
        <c:auto val="1"/>
        <c:lblAlgn val="ctr"/>
        <c:lblOffset val="100"/>
        <c:noMultiLvlLbl val="0"/>
      </c:catAx>
      <c:valAx>
        <c:axId val="64249216"/>
        <c:scaling>
          <c:orientation val="minMax"/>
        </c:scaling>
        <c:delete val="0"/>
        <c:axPos val="l"/>
        <c:title>
          <c:tx>
            <c:rich>
              <a:bodyPr/>
              <a:lstStyle/>
              <a:p>
                <a:pPr>
                  <a:defRPr/>
                </a:pPr>
                <a:r>
                  <a:rPr lang="fr-FR"/>
                  <a:t>Coagulant FIX (µg/ml)</a:t>
                </a:r>
              </a:p>
            </c:rich>
          </c:tx>
          <c:layout>
            <c:manualLayout>
              <c:xMode val="edge"/>
              <c:yMode val="edge"/>
              <c:x val="0.12728787641590697"/>
              <c:y val="0.29526800212967885"/>
            </c:manualLayout>
          </c:layout>
          <c:overlay val="0"/>
        </c:title>
        <c:numFmt formatCode="#,##0.0" sourceLinked="0"/>
        <c:majorTickMark val="out"/>
        <c:minorTickMark val="none"/>
        <c:tickLblPos val="nextTo"/>
        <c:spPr>
          <a:ln>
            <a:solidFill>
              <a:sysClr val="windowText" lastClr="000000"/>
            </a:solidFill>
          </a:ln>
        </c:spPr>
        <c:crossAx val="64247680"/>
        <c:crosses val="autoZero"/>
        <c:crossBetween val="between"/>
      </c:valAx>
    </c:plotArea>
    <c:plotVisOnly val="1"/>
    <c:dispBlanksAs val="gap"/>
    <c:showDLblsOverMax val="0"/>
  </c:chart>
  <c:txPr>
    <a:bodyPr/>
    <a:lstStyle/>
    <a:p>
      <a:pPr>
        <a:defRPr sz="700"/>
      </a:pPr>
      <a:endParaRPr lang="en-US"/>
    </a:p>
  </c:txPr>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Sheet1!$A$2</c:f>
              <c:strCache>
                <c:ptCount val="1"/>
                <c:pt idx="0">
                  <c:v>Category 1</c:v>
                </c:pt>
              </c:strCache>
            </c:strRef>
          </c:tx>
          <c:spPr>
            <a:solidFill>
              <a:schemeClr val="accent1"/>
            </a:solidFill>
          </c:spPr>
          <c:invertIfNegative val="0"/>
          <c:dPt>
            <c:idx val="0"/>
            <c:invertIfNegative val="0"/>
            <c:bubble3D val="0"/>
            <c:spPr>
              <a:solidFill>
                <a:srgbClr val="FFFFFF">
                  <a:lumMod val="65000"/>
                </a:srgbClr>
              </a:solidFill>
            </c:spPr>
            <c:extLst>
              <c:ext xmlns:c16="http://schemas.microsoft.com/office/drawing/2014/chart" uri="{C3380CC4-5D6E-409C-BE32-E72D297353CC}">
                <c16:uniqueId val="{0000000A-A00A-45DD-A747-3ED50FB8513D}"/>
              </c:ext>
            </c:extLst>
          </c:dPt>
          <c:dPt>
            <c:idx val="2"/>
            <c:invertIfNegative val="0"/>
            <c:bubble3D val="0"/>
            <c:spPr>
              <a:solidFill>
                <a:srgbClr val="004B87"/>
              </a:solidFill>
            </c:spPr>
            <c:extLst>
              <c:ext xmlns:c16="http://schemas.microsoft.com/office/drawing/2014/chart" uri="{C3380CC4-5D6E-409C-BE32-E72D297353CC}">
                <c16:uniqueId val="{0000000B-A00A-45DD-A747-3ED50FB8513D}"/>
              </c:ext>
            </c:extLst>
          </c:dPt>
          <c:dPt>
            <c:idx val="3"/>
            <c:invertIfNegative val="0"/>
            <c:bubble3D val="0"/>
            <c:spPr>
              <a:solidFill>
                <a:srgbClr val="84C9C7"/>
              </a:solidFill>
            </c:spPr>
            <c:extLst>
              <c:ext xmlns:c16="http://schemas.microsoft.com/office/drawing/2014/chart" uri="{C3380CC4-5D6E-409C-BE32-E72D297353CC}">
                <c16:uniqueId val="{0000000C-A00A-45DD-A747-3ED50FB8513D}"/>
              </c:ext>
            </c:extLst>
          </c:dPt>
          <c:cat>
            <c:strRef>
              <c:f>Sheet1!$B$1:$E$1</c:f>
              <c:strCache>
                <c:ptCount val="4"/>
                <c:pt idx="0">
                  <c:v>PBO</c:v>
                </c:pt>
                <c:pt idx="1">
                  <c:v>All</c:v>
                </c:pt>
                <c:pt idx="2">
                  <c:v>High</c:v>
                </c:pt>
                <c:pt idx="3">
                  <c:v>Low</c:v>
                </c:pt>
              </c:strCache>
            </c:strRef>
          </c:cat>
          <c:val>
            <c:numRef>
              <c:f>Sheet1!$B$2:$E$2</c:f>
              <c:numCache>
                <c:formatCode>General</c:formatCode>
                <c:ptCount val="4"/>
                <c:pt idx="0">
                  <c:v>-9.6</c:v>
                </c:pt>
                <c:pt idx="1">
                  <c:v>-36.299999999999997</c:v>
                </c:pt>
                <c:pt idx="2">
                  <c:v>-42</c:v>
                </c:pt>
                <c:pt idx="3">
                  <c:v>-22.5</c:v>
                </c:pt>
              </c:numCache>
            </c:numRef>
          </c:val>
          <c:extLst>
            <c:ext xmlns:c16="http://schemas.microsoft.com/office/drawing/2014/chart" uri="{C3380CC4-5D6E-409C-BE32-E72D297353CC}">
              <c16:uniqueId val="{00000000-6793-4681-99E1-F288C99E335A}"/>
            </c:ext>
          </c:extLst>
        </c:ser>
        <c:dLbls>
          <c:showLegendKey val="0"/>
          <c:showVal val="0"/>
          <c:showCatName val="0"/>
          <c:showSerName val="0"/>
          <c:showPercent val="0"/>
          <c:showBubbleSize val="0"/>
        </c:dLbls>
        <c:gapWidth val="38"/>
        <c:overlap val="-7"/>
        <c:axId val="223810936"/>
        <c:axId val="223811328"/>
      </c:barChart>
      <c:catAx>
        <c:axId val="223810936"/>
        <c:scaling>
          <c:orientation val="minMax"/>
        </c:scaling>
        <c:delete val="0"/>
        <c:axPos val="b"/>
        <c:numFmt formatCode="General" sourceLinked="0"/>
        <c:majorTickMark val="out"/>
        <c:minorTickMark val="none"/>
        <c:tickLblPos val="low"/>
        <c:spPr>
          <a:ln w="12700">
            <a:solidFill>
              <a:sysClr val="windowText" lastClr="000000"/>
            </a:solidFill>
          </a:ln>
        </c:spPr>
        <c:crossAx val="223811328"/>
        <c:crosses val="autoZero"/>
        <c:auto val="1"/>
        <c:lblAlgn val="ctr"/>
        <c:lblOffset val="0"/>
        <c:noMultiLvlLbl val="0"/>
      </c:catAx>
      <c:valAx>
        <c:axId val="223811328"/>
        <c:scaling>
          <c:orientation val="minMax"/>
          <c:min val="-50"/>
        </c:scaling>
        <c:delete val="0"/>
        <c:axPos val="l"/>
        <c:numFmt formatCode="General" sourceLinked="1"/>
        <c:majorTickMark val="out"/>
        <c:minorTickMark val="none"/>
        <c:tickLblPos val="nextTo"/>
        <c:spPr>
          <a:ln w="12700">
            <a:solidFill>
              <a:sysClr val="windowText" lastClr="000000"/>
            </a:solidFill>
          </a:ln>
        </c:spPr>
        <c:txPr>
          <a:bodyPr/>
          <a:lstStyle/>
          <a:p>
            <a:pPr>
              <a:defRPr sz="800"/>
            </a:pPr>
            <a:endParaRPr lang="en-US"/>
          </a:p>
        </c:txPr>
        <c:crossAx val="223810936"/>
        <c:crosses val="autoZero"/>
        <c:crossBetween val="between"/>
        <c:majorUnit val="10"/>
      </c:valAx>
    </c:plotArea>
    <c:plotVisOnly val="1"/>
    <c:dispBlanksAs val="gap"/>
    <c:showDLblsOverMax val="0"/>
  </c:chart>
  <c:txPr>
    <a:bodyPr/>
    <a:lstStyle/>
    <a:p>
      <a:pPr>
        <a:defRPr sz="1050">
          <a:solidFill>
            <a:schemeClr val="tx1"/>
          </a:solidFill>
          <a:latin typeface="Arial" panose="020B0604020202020204" pitchFamily="34" charset="0"/>
          <a:cs typeface="Arial" panose="020B0604020202020204" pitchFamily="34" charset="0"/>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Sheet1!$A$2</c:f>
              <c:strCache>
                <c:ptCount val="1"/>
                <c:pt idx="0">
                  <c:v>Category 1</c:v>
                </c:pt>
              </c:strCache>
            </c:strRef>
          </c:tx>
          <c:spPr>
            <a:solidFill>
              <a:schemeClr val="accent1"/>
            </a:solidFill>
          </c:spPr>
          <c:invertIfNegative val="0"/>
          <c:dPt>
            <c:idx val="0"/>
            <c:invertIfNegative val="0"/>
            <c:bubble3D val="0"/>
            <c:spPr>
              <a:solidFill>
                <a:srgbClr val="FFFFFF">
                  <a:lumMod val="65000"/>
                </a:srgbClr>
              </a:solidFill>
            </c:spPr>
            <c:extLst>
              <c:ext xmlns:c16="http://schemas.microsoft.com/office/drawing/2014/chart" uri="{C3380CC4-5D6E-409C-BE32-E72D297353CC}">
                <c16:uniqueId val="{0000000A-A00A-45DD-A747-3ED50FB8513D}"/>
              </c:ext>
            </c:extLst>
          </c:dPt>
          <c:dPt>
            <c:idx val="2"/>
            <c:invertIfNegative val="0"/>
            <c:bubble3D val="0"/>
            <c:spPr>
              <a:solidFill>
                <a:srgbClr val="004B87"/>
              </a:solidFill>
            </c:spPr>
            <c:extLst>
              <c:ext xmlns:c16="http://schemas.microsoft.com/office/drawing/2014/chart" uri="{C3380CC4-5D6E-409C-BE32-E72D297353CC}">
                <c16:uniqueId val="{0000000B-A00A-45DD-A747-3ED50FB8513D}"/>
              </c:ext>
            </c:extLst>
          </c:dPt>
          <c:dPt>
            <c:idx val="3"/>
            <c:invertIfNegative val="0"/>
            <c:bubble3D val="0"/>
            <c:spPr>
              <a:solidFill>
                <a:srgbClr val="84C9C7"/>
              </a:solidFill>
            </c:spPr>
            <c:extLst>
              <c:ext xmlns:c16="http://schemas.microsoft.com/office/drawing/2014/chart" uri="{C3380CC4-5D6E-409C-BE32-E72D297353CC}">
                <c16:uniqueId val="{0000000C-A00A-45DD-A747-3ED50FB8513D}"/>
              </c:ext>
            </c:extLst>
          </c:dPt>
          <c:cat>
            <c:strRef>
              <c:f>Sheet1!$B$1:$E$1</c:f>
              <c:strCache>
                <c:ptCount val="4"/>
                <c:pt idx="0">
                  <c:v>PBO</c:v>
                </c:pt>
                <c:pt idx="1">
                  <c:v>All</c:v>
                </c:pt>
                <c:pt idx="2">
                  <c:v>High</c:v>
                </c:pt>
                <c:pt idx="3">
                  <c:v>Low</c:v>
                </c:pt>
              </c:strCache>
            </c:strRef>
          </c:cat>
          <c:val>
            <c:numRef>
              <c:f>Sheet1!$B$2:$E$2</c:f>
              <c:numCache>
                <c:formatCode>General</c:formatCode>
                <c:ptCount val="4"/>
                <c:pt idx="0">
                  <c:v>18.399999999999999</c:v>
                </c:pt>
                <c:pt idx="1">
                  <c:v>60.3</c:v>
                </c:pt>
                <c:pt idx="2">
                  <c:v>75</c:v>
                </c:pt>
                <c:pt idx="3">
                  <c:v>41.2</c:v>
                </c:pt>
              </c:numCache>
            </c:numRef>
          </c:val>
          <c:extLst>
            <c:ext xmlns:c16="http://schemas.microsoft.com/office/drawing/2014/chart" uri="{C3380CC4-5D6E-409C-BE32-E72D297353CC}">
              <c16:uniqueId val="{00000000-6793-4681-99E1-F288C99E335A}"/>
            </c:ext>
          </c:extLst>
        </c:ser>
        <c:dLbls>
          <c:showLegendKey val="0"/>
          <c:showVal val="0"/>
          <c:showCatName val="0"/>
          <c:showSerName val="0"/>
          <c:showPercent val="0"/>
          <c:showBubbleSize val="0"/>
        </c:dLbls>
        <c:gapWidth val="38"/>
        <c:overlap val="-7"/>
        <c:axId val="223810936"/>
        <c:axId val="223811328"/>
      </c:barChart>
      <c:catAx>
        <c:axId val="223810936"/>
        <c:scaling>
          <c:orientation val="minMax"/>
        </c:scaling>
        <c:delete val="0"/>
        <c:axPos val="b"/>
        <c:numFmt formatCode="General" sourceLinked="0"/>
        <c:majorTickMark val="out"/>
        <c:minorTickMark val="none"/>
        <c:tickLblPos val="low"/>
        <c:spPr>
          <a:ln w="12700">
            <a:solidFill>
              <a:sysClr val="windowText" lastClr="000000"/>
            </a:solidFill>
          </a:ln>
        </c:spPr>
        <c:crossAx val="223811328"/>
        <c:crosses val="autoZero"/>
        <c:auto val="1"/>
        <c:lblAlgn val="ctr"/>
        <c:lblOffset val="0"/>
        <c:noMultiLvlLbl val="0"/>
      </c:catAx>
      <c:valAx>
        <c:axId val="223811328"/>
        <c:scaling>
          <c:orientation val="minMax"/>
          <c:max val="100"/>
          <c:min val="0"/>
        </c:scaling>
        <c:delete val="0"/>
        <c:axPos val="l"/>
        <c:numFmt formatCode="General" sourceLinked="1"/>
        <c:majorTickMark val="out"/>
        <c:minorTickMark val="none"/>
        <c:tickLblPos val="nextTo"/>
        <c:spPr>
          <a:ln w="12700">
            <a:solidFill>
              <a:sysClr val="windowText" lastClr="000000"/>
            </a:solidFill>
          </a:ln>
        </c:spPr>
        <c:txPr>
          <a:bodyPr/>
          <a:lstStyle/>
          <a:p>
            <a:pPr>
              <a:defRPr sz="800"/>
            </a:pPr>
            <a:endParaRPr lang="en-US"/>
          </a:p>
        </c:txPr>
        <c:crossAx val="223810936"/>
        <c:crosses val="autoZero"/>
        <c:crossBetween val="between"/>
        <c:majorUnit val="25"/>
      </c:valAx>
    </c:plotArea>
    <c:plotVisOnly val="1"/>
    <c:dispBlanksAs val="gap"/>
    <c:showDLblsOverMax val="0"/>
  </c:chart>
  <c:txPr>
    <a:bodyPr/>
    <a:lstStyle/>
    <a:p>
      <a:pPr>
        <a:defRPr sz="1050">
          <a:solidFill>
            <a:schemeClr val="tx1"/>
          </a:solidFill>
          <a:latin typeface="Arial" panose="020B0604020202020204" pitchFamily="34" charset="0"/>
          <a:cs typeface="Arial" panose="020B0604020202020204" pitchFamily="34" charset="0"/>
        </a:defRPr>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PBO</c:v>
                </c:pt>
              </c:strCache>
            </c:strRef>
          </c:tx>
          <c:spPr>
            <a:solidFill>
              <a:srgbClr val="FFFFFF">
                <a:lumMod val="65000"/>
              </a:srgbClr>
            </a:solidFill>
          </c:spPr>
          <c:invertIfNegative val="0"/>
          <c:dPt>
            <c:idx val="0"/>
            <c:invertIfNegative val="0"/>
            <c:bubble3D val="0"/>
            <c:extLst>
              <c:ext xmlns:c16="http://schemas.microsoft.com/office/drawing/2014/chart" uri="{C3380CC4-5D6E-409C-BE32-E72D297353CC}">
                <c16:uniqueId val="{0000000A-A00A-45DD-A747-3ED50FB8513D}"/>
              </c:ext>
            </c:extLst>
          </c:dPt>
          <c:dPt>
            <c:idx val="2"/>
            <c:invertIfNegative val="0"/>
            <c:bubble3D val="0"/>
            <c:extLst>
              <c:ext xmlns:c16="http://schemas.microsoft.com/office/drawing/2014/chart" uri="{C3380CC4-5D6E-409C-BE32-E72D297353CC}">
                <c16:uniqueId val="{0000000B-A00A-45DD-A747-3ED50FB8513D}"/>
              </c:ext>
            </c:extLst>
          </c:dPt>
          <c:dPt>
            <c:idx val="3"/>
            <c:invertIfNegative val="0"/>
            <c:bubble3D val="0"/>
            <c:extLst>
              <c:ext xmlns:c16="http://schemas.microsoft.com/office/drawing/2014/chart" uri="{C3380CC4-5D6E-409C-BE32-E72D297353CC}">
                <c16:uniqueId val="{0000000C-A00A-45DD-A747-3ED50FB8513D}"/>
              </c:ext>
            </c:extLst>
          </c:dPt>
          <c:cat>
            <c:strRef>
              <c:f>Sheet1!$A$2:$A$6</c:f>
              <c:strCache>
                <c:ptCount val="5"/>
                <c:pt idx="0">
                  <c:v>LDL-C</c:v>
                </c:pt>
                <c:pt idx="1">
                  <c:v>Lp(a)</c:v>
                </c:pt>
                <c:pt idx="2">
                  <c:v>non-HDL-C</c:v>
                </c:pt>
                <c:pt idx="3">
                  <c:v>ApoB</c:v>
                </c:pt>
                <c:pt idx="4">
                  <c:v>TGs</c:v>
                </c:pt>
              </c:strCache>
            </c:strRef>
          </c:cat>
          <c:val>
            <c:numRef>
              <c:f>Sheet1!$B$2:$B$6</c:f>
              <c:numCache>
                <c:formatCode>General</c:formatCode>
                <c:ptCount val="5"/>
                <c:pt idx="0">
                  <c:v>1.5</c:v>
                </c:pt>
                <c:pt idx="1">
                  <c:v>11</c:v>
                </c:pt>
                <c:pt idx="2">
                  <c:v>3</c:v>
                </c:pt>
                <c:pt idx="3">
                  <c:v>1.5</c:v>
                </c:pt>
                <c:pt idx="4">
                  <c:v>9</c:v>
                </c:pt>
              </c:numCache>
            </c:numRef>
          </c:val>
          <c:extLst>
            <c:ext xmlns:c16="http://schemas.microsoft.com/office/drawing/2014/chart" uri="{C3380CC4-5D6E-409C-BE32-E72D297353CC}">
              <c16:uniqueId val="{00000000-6793-4681-99E1-F288C99E335A}"/>
            </c:ext>
          </c:extLst>
        </c:ser>
        <c:ser>
          <c:idx val="1"/>
          <c:order val="1"/>
          <c:tx>
            <c:strRef>
              <c:f>Sheet1!$C$1</c:f>
              <c:strCache>
                <c:ptCount val="1"/>
                <c:pt idx="0">
                  <c:v>All</c:v>
                </c:pt>
              </c:strCache>
            </c:strRef>
          </c:tx>
          <c:spPr>
            <a:solidFill>
              <a:srgbClr val="0B9490"/>
            </a:solidFill>
          </c:spPr>
          <c:invertIfNegative val="0"/>
          <c:cat>
            <c:strRef>
              <c:f>Sheet1!$A$2:$A$6</c:f>
              <c:strCache>
                <c:ptCount val="5"/>
                <c:pt idx="0">
                  <c:v>LDL-C</c:v>
                </c:pt>
                <c:pt idx="1">
                  <c:v>Lp(a)</c:v>
                </c:pt>
                <c:pt idx="2">
                  <c:v>non-HDL-C</c:v>
                </c:pt>
                <c:pt idx="3">
                  <c:v>ApoB</c:v>
                </c:pt>
                <c:pt idx="4">
                  <c:v>TGs</c:v>
                </c:pt>
              </c:strCache>
            </c:strRef>
          </c:cat>
          <c:val>
            <c:numRef>
              <c:f>Sheet1!$C$2:$C$6</c:f>
              <c:numCache>
                <c:formatCode>General</c:formatCode>
                <c:ptCount val="5"/>
                <c:pt idx="0">
                  <c:v>-19</c:v>
                </c:pt>
                <c:pt idx="1">
                  <c:v>-32</c:v>
                </c:pt>
                <c:pt idx="2">
                  <c:v>-19</c:v>
                </c:pt>
                <c:pt idx="3">
                  <c:v>-12.5</c:v>
                </c:pt>
                <c:pt idx="4">
                  <c:v>-27</c:v>
                </c:pt>
              </c:numCache>
            </c:numRef>
          </c:val>
          <c:extLst>
            <c:ext xmlns:c16="http://schemas.microsoft.com/office/drawing/2014/chart" uri="{C3380CC4-5D6E-409C-BE32-E72D297353CC}">
              <c16:uniqueId val="{00000006-6369-4342-9B85-F245D6BB698C}"/>
            </c:ext>
          </c:extLst>
        </c:ser>
        <c:ser>
          <c:idx val="2"/>
          <c:order val="2"/>
          <c:tx>
            <c:strRef>
              <c:f>Sheet1!$D$1</c:f>
              <c:strCache>
                <c:ptCount val="1"/>
                <c:pt idx="0">
                  <c:v>High</c:v>
                </c:pt>
              </c:strCache>
            </c:strRef>
          </c:tx>
          <c:spPr>
            <a:solidFill>
              <a:srgbClr val="004B87"/>
            </a:solidFill>
          </c:spPr>
          <c:invertIfNegative val="0"/>
          <c:cat>
            <c:strRef>
              <c:f>Sheet1!$A$2:$A$6</c:f>
              <c:strCache>
                <c:ptCount val="5"/>
                <c:pt idx="0">
                  <c:v>LDL-C</c:v>
                </c:pt>
                <c:pt idx="1">
                  <c:v>Lp(a)</c:v>
                </c:pt>
                <c:pt idx="2">
                  <c:v>non-HDL-C</c:v>
                </c:pt>
                <c:pt idx="3">
                  <c:v>ApoB</c:v>
                </c:pt>
                <c:pt idx="4">
                  <c:v>TGs</c:v>
                </c:pt>
              </c:strCache>
            </c:strRef>
          </c:cat>
          <c:val>
            <c:numRef>
              <c:f>Sheet1!$D$2:$D$6</c:f>
              <c:numCache>
                <c:formatCode>General</c:formatCode>
                <c:ptCount val="5"/>
                <c:pt idx="0">
                  <c:v>-22</c:v>
                </c:pt>
                <c:pt idx="1">
                  <c:v>-35</c:v>
                </c:pt>
                <c:pt idx="2">
                  <c:v>0</c:v>
                </c:pt>
                <c:pt idx="3">
                  <c:v>0</c:v>
                </c:pt>
                <c:pt idx="4">
                  <c:v>0</c:v>
                </c:pt>
              </c:numCache>
            </c:numRef>
          </c:val>
          <c:extLst>
            <c:ext xmlns:c16="http://schemas.microsoft.com/office/drawing/2014/chart" uri="{C3380CC4-5D6E-409C-BE32-E72D297353CC}">
              <c16:uniqueId val="{00000007-6369-4342-9B85-F245D6BB698C}"/>
            </c:ext>
          </c:extLst>
        </c:ser>
        <c:dLbls>
          <c:showLegendKey val="0"/>
          <c:showVal val="0"/>
          <c:showCatName val="0"/>
          <c:showSerName val="0"/>
          <c:showPercent val="0"/>
          <c:showBubbleSize val="0"/>
        </c:dLbls>
        <c:gapWidth val="38"/>
        <c:overlap val="-7"/>
        <c:axId val="223810936"/>
        <c:axId val="223811328"/>
      </c:barChart>
      <c:catAx>
        <c:axId val="223810936"/>
        <c:scaling>
          <c:orientation val="minMax"/>
        </c:scaling>
        <c:delete val="0"/>
        <c:axPos val="b"/>
        <c:numFmt formatCode="General" sourceLinked="0"/>
        <c:majorTickMark val="out"/>
        <c:minorTickMark val="none"/>
        <c:tickLblPos val="low"/>
        <c:spPr>
          <a:ln w="12700">
            <a:solidFill>
              <a:sysClr val="windowText" lastClr="000000"/>
            </a:solidFill>
          </a:ln>
        </c:spPr>
        <c:crossAx val="223811328"/>
        <c:crosses val="autoZero"/>
        <c:auto val="1"/>
        <c:lblAlgn val="ctr"/>
        <c:lblOffset val="0"/>
        <c:noMultiLvlLbl val="0"/>
      </c:catAx>
      <c:valAx>
        <c:axId val="223811328"/>
        <c:scaling>
          <c:orientation val="minMax"/>
          <c:min val="-40"/>
        </c:scaling>
        <c:delete val="0"/>
        <c:axPos val="l"/>
        <c:numFmt formatCode="General" sourceLinked="1"/>
        <c:majorTickMark val="out"/>
        <c:minorTickMark val="none"/>
        <c:tickLblPos val="nextTo"/>
        <c:spPr>
          <a:ln w="12700">
            <a:solidFill>
              <a:sysClr val="windowText" lastClr="000000"/>
            </a:solidFill>
          </a:ln>
        </c:spPr>
        <c:txPr>
          <a:bodyPr/>
          <a:lstStyle/>
          <a:p>
            <a:pPr>
              <a:defRPr sz="1000"/>
            </a:pPr>
            <a:endParaRPr lang="en-US"/>
          </a:p>
        </c:txPr>
        <c:crossAx val="223810936"/>
        <c:crosses val="autoZero"/>
        <c:crossBetween val="between"/>
        <c:majorUnit val="20"/>
      </c:valAx>
    </c:plotArea>
    <c:plotVisOnly val="1"/>
    <c:dispBlanksAs val="gap"/>
    <c:showDLblsOverMax val="0"/>
  </c:chart>
  <c:txPr>
    <a:bodyPr/>
    <a:lstStyle/>
    <a:p>
      <a:pPr>
        <a:defRPr sz="1050">
          <a:solidFill>
            <a:schemeClr val="tx1"/>
          </a:solidFill>
          <a:latin typeface="Arial" panose="020B0604020202020204" pitchFamily="34" charset="0"/>
          <a:cs typeface="Arial" panose="020B0604020202020204" pitchFamily="34" charset="0"/>
        </a:defRPr>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1531392437623748"/>
          <c:y val="8.9463195212918567E-2"/>
          <c:w val="0.70411500726985199"/>
          <c:h val="0.64449170560268854"/>
        </c:manualLayout>
      </c:layout>
      <c:barChart>
        <c:barDir val="col"/>
        <c:grouping val="clustered"/>
        <c:varyColors val="0"/>
        <c:ser>
          <c:idx val="0"/>
          <c:order val="0"/>
          <c:tx>
            <c:strRef>
              <c:f>Sheet1!$A$2</c:f>
              <c:strCache>
                <c:ptCount val="1"/>
                <c:pt idx="0">
                  <c:v>Category 1</c:v>
                </c:pt>
              </c:strCache>
            </c:strRef>
          </c:tx>
          <c:spPr>
            <a:solidFill>
              <a:schemeClr val="accent1"/>
            </a:solidFill>
          </c:spPr>
          <c:invertIfNegative val="0"/>
          <c:dPt>
            <c:idx val="0"/>
            <c:invertIfNegative val="0"/>
            <c:bubble3D val="0"/>
            <c:spPr>
              <a:solidFill>
                <a:srgbClr val="FFFFFF">
                  <a:lumMod val="65000"/>
                </a:srgbClr>
              </a:solidFill>
            </c:spPr>
            <c:extLst>
              <c:ext xmlns:c16="http://schemas.microsoft.com/office/drawing/2014/chart" uri="{C3380CC4-5D6E-409C-BE32-E72D297353CC}">
                <c16:uniqueId val="{0000000A-A00A-45DD-A747-3ED50FB8513D}"/>
              </c:ext>
            </c:extLst>
          </c:dPt>
          <c:dPt>
            <c:idx val="2"/>
            <c:invertIfNegative val="0"/>
            <c:bubble3D val="0"/>
            <c:spPr>
              <a:solidFill>
                <a:srgbClr val="004B87"/>
              </a:solidFill>
            </c:spPr>
            <c:extLst>
              <c:ext xmlns:c16="http://schemas.microsoft.com/office/drawing/2014/chart" uri="{C3380CC4-5D6E-409C-BE32-E72D297353CC}">
                <c16:uniqueId val="{0000000B-A00A-45DD-A747-3ED50FB8513D}"/>
              </c:ext>
            </c:extLst>
          </c:dPt>
          <c:dPt>
            <c:idx val="3"/>
            <c:invertIfNegative val="0"/>
            <c:bubble3D val="0"/>
            <c:spPr>
              <a:solidFill>
                <a:srgbClr val="84C9C7"/>
              </a:solidFill>
            </c:spPr>
            <c:extLst>
              <c:ext xmlns:c16="http://schemas.microsoft.com/office/drawing/2014/chart" uri="{C3380CC4-5D6E-409C-BE32-E72D297353CC}">
                <c16:uniqueId val="{0000000C-A00A-45DD-A747-3ED50FB8513D}"/>
              </c:ext>
            </c:extLst>
          </c:dPt>
          <c:cat>
            <c:strRef>
              <c:f>Sheet1!$B$1:$C$1</c:f>
              <c:strCache>
                <c:ptCount val="2"/>
                <c:pt idx="0">
                  <c:v>PBO</c:v>
                </c:pt>
                <c:pt idx="1">
                  <c:v>MGL-3196</c:v>
                </c:pt>
              </c:strCache>
            </c:strRef>
          </c:cat>
          <c:val>
            <c:numRef>
              <c:f>Sheet1!$B$2:$C$2</c:f>
              <c:numCache>
                <c:formatCode>General</c:formatCode>
                <c:ptCount val="2"/>
                <c:pt idx="0">
                  <c:v>-18.8</c:v>
                </c:pt>
                <c:pt idx="1">
                  <c:v>-95.3</c:v>
                </c:pt>
              </c:numCache>
            </c:numRef>
          </c:val>
          <c:extLst>
            <c:ext xmlns:c16="http://schemas.microsoft.com/office/drawing/2014/chart" uri="{C3380CC4-5D6E-409C-BE32-E72D297353CC}">
              <c16:uniqueId val="{00000000-6793-4681-99E1-F288C99E335A}"/>
            </c:ext>
          </c:extLst>
        </c:ser>
        <c:dLbls>
          <c:showLegendKey val="0"/>
          <c:showVal val="0"/>
          <c:showCatName val="0"/>
          <c:showSerName val="0"/>
          <c:showPercent val="0"/>
          <c:showBubbleSize val="0"/>
        </c:dLbls>
        <c:gapWidth val="38"/>
        <c:overlap val="-7"/>
        <c:axId val="223810936"/>
        <c:axId val="223811328"/>
      </c:barChart>
      <c:catAx>
        <c:axId val="223810936"/>
        <c:scaling>
          <c:orientation val="minMax"/>
        </c:scaling>
        <c:delete val="0"/>
        <c:axPos val="b"/>
        <c:numFmt formatCode="General" sourceLinked="0"/>
        <c:majorTickMark val="out"/>
        <c:minorTickMark val="none"/>
        <c:tickLblPos val="low"/>
        <c:spPr>
          <a:ln w="12700">
            <a:solidFill>
              <a:sysClr val="windowText" lastClr="000000"/>
            </a:solidFill>
          </a:ln>
        </c:spPr>
        <c:txPr>
          <a:bodyPr/>
          <a:lstStyle/>
          <a:p>
            <a:pPr>
              <a:defRPr sz="1000"/>
            </a:pPr>
            <a:endParaRPr lang="en-US"/>
          </a:p>
        </c:txPr>
        <c:crossAx val="223811328"/>
        <c:crosses val="autoZero"/>
        <c:auto val="1"/>
        <c:lblAlgn val="ctr"/>
        <c:lblOffset val="300"/>
        <c:noMultiLvlLbl val="0"/>
      </c:catAx>
      <c:valAx>
        <c:axId val="223811328"/>
        <c:scaling>
          <c:orientation val="minMax"/>
          <c:min val="-100"/>
        </c:scaling>
        <c:delete val="0"/>
        <c:axPos val="l"/>
        <c:numFmt formatCode="General" sourceLinked="1"/>
        <c:majorTickMark val="out"/>
        <c:minorTickMark val="none"/>
        <c:tickLblPos val="nextTo"/>
        <c:spPr>
          <a:ln w="12700">
            <a:solidFill>
              <a:sysClr val="windowText" lastClr="000000"/>
            </a:solidFill>
          </a:ln>
        </c:spPr>
        <c:txPr>
          <a:bodyPr/>
          <a:lstStyle/>
          <a:p>
            <a:pPr>
              <a:defRPr sz="800"/>
            </a:pPr>
            <a:endParaRPr lang="en-US"/>
          </a:p>
        </c:txPr>
        <c:crossAx val="223810936"/>
        <c:crosses val="autoZero"/>
        <c:crossBetween val="between"/>
        <c:majorUnit val="20"/>
      </c:valAx>
    </c:plotArea>
    <c:plotVisOnly val="1"/>
    <c:dispBlanksAs val="gap"/>
    <c:showDLblsOverMax val="0"/>
  </c:chart>
  <c:txPr>
    <a:bodyPr/>
    <a:lstStyle/>
    <a:p>
      <a:pPr>
        <a:defRPr sz="1050">
          <a:solidFill>
            <a:schemeClr val="tx1"/>
          </a:solidFill>
          <a:latin typeface="Arial" panose="020B0604020202020204" pitchFamily="34" charset="0"/>
          <a:cs typeface="Arial" panose="020B0604020202020204" pitchFamily="34" charset="0"/>
        </a:defRPr>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680936618070478"/>
          <c:y val="8.4027003998164776E-2"/>
          <c:w val="0.77912909260594909"/>
          <c:h val="0.71547486399685389"/>
        </c:manualLayout>
      </c:layout>
      <c:barChart>
        <c:barDir val="col"/>
        <c:grouping val="clustered"/>
        <c:varyColors val="0"/>
        <c:ser>
          <c:idx val="0"/>
          <c:order val="0"/>
          <c:tx>
            <c:strRef>
              <c:f>Sheet1!$A$2</c:f>
              <c:strCache>
                <c:ptCount val="1"/>
                <c:pt idx="0">
                  <c:v>3 mg (SBC)</c:v>
                </c:pt>
              </c:strCache>
            </c:strRef>
          </c:tx>
          <c:spPr>
            <a:solidFill>
              <a:schemeClr val="accent1"/>
            </a:solidFill>
          </c:spPr>
          <c:invertIfNegative val="0"/>
          <c:errBars>
            <c:errBarType val="plus"/>
            <c:errValType val="cust"/>
            <c:noEndCap val="0"/>
            <c:plus>
              <c:numRef>
                <c:f>Sheet1!$B$4</c:f>
                <c:numCache>
                  <c:formatCode>General</c:formatCode>
                  <c:ptCount val="1"/>
                  <c:pt idx="0">
                    <c:v>5.6</c:v>
                  </c:pt>
                </c:numCache>
              </c:numRef>
            </c:plus>
            <c:minus>
              <c:numLit>
                <c:formatCode>General</c:formatCode>
                <c:ptCount val="1"/>
                <c:pt idx="0">
                  <c:v>1</c:v>
                </c:pt>
              </c:numLit>
            </c:minus>
          </c:errBars>
          <c:cat>
            <c:strRef>
              <c:f>Sheet1!$B$1:$D$1</c:f>
              <c:strCache>
                <c:ptCount val="3"/>
                <c:pt idx="0">
                  <c:v>Day 1</c:v>
                </c:pt>
                <c:pt idx="1">
                  <c:v>Wk 6</c:v>
                </c:pt>
                <c:pt idx="2">
                  <c:v>Wk 12</c:v>
                </c:pt>
              </c:strCache>
            </c:strRef>
          </c:cat>
          <c:val>
            <c:numRef>
              <c:f>Sheet1!$B$2:$D$2</c:f>
              <c:numCache>
                <c:formatCode>General</c:formatCode>
                <c:ptCount val="3"/>
                <c:pt idx="0">
                  <c:v>17.100000000000001</c:v>
                </c:pt>
                <c:pt idx="1">
                  <c:v>7.2</c:v>
                </c:pt>
                <c:pt idx="2">
                  <c:v>5.9</c:v>
                </c:pt>
              </c:numCache>
            </c:numRef>
          </c:val>
          <c:extLst>
            <c:ext xmlns:c16="http://schemas.microsoft.com/office/drawing/2014/chart" uri="{C3380CC4-5D6E-409C-BE32-E72D297353CC}">
              <c16:uniqueId val="{00000000-6793-4681-99E1-F288C99E335A}"/>
            </c:ext>
          </c:extLst>
        </c:ser>
        <c:dLbls>
          <c:showLegendKey val="0"/>
          <c:showVal val="0"/>
          <c:showCatName val="0"/>
          <c:showSerName val="0"/>
          <c:showPercent val="0"/>
          <c:showBubbleSize val="0"/>
        </c:dLbls>
        <c:gapWidth val="86"/>
        <c:axId val="223810936"/>
        <c:axId val="223811328"/>
      </c:barChart>
      <c:catAx>
        <c:axId val="223810936"/>
        <c:scaling>
          <c:orientation val="minMax"/>
        </c:scaling>
        <c:delete val="0"/>
        <c:axPos val="b"/>
        <c:numFmt formatCode="General" sourceLinked="0"/>
        <c:majorTickMark val="out"/>
        <c:minorTickMark val="none"/>
        <c:tickLblPos val="nextTo"/>
        <c:spPr>
          <a:ln w="12700">
            <a:solidFill>
              <a:sysClr val="windowText" lastClr="000000"/>
            </a:solidFill>
          </a:ln>
        </c:spPr>
        <c:crossAx val="223811328"/>
        <c:crosses val="autoZero"/>
        <c:auto val="1"/>
        <c:lblAlgn val="ctr"/>
        <c:lblOffset val="100"/>
        <c:noMultiLvlLbl val="0"/>
      </c:catAx>
      <c:valAx>
        <c:axId val="223811328"/>
        <c:scaling>
          <c:orientation val="minMax"/>
        </c:scaling>
        <c:delete val="0"/>
        <c:axPos val="l"/>
        <c:numFmt formatCode="General" sourceLinked="1"/>
        <c:majorTickMark val="out"/>
        <c:minorTickMark val="none"/>
        <c:tickLblPos val="nextTo"/>
        <c:spPr>
          <a:ln w="12700">
            <a:solidFill>
              <a:sysClr val="windowText" lastClr="000000"/>
            </a:solidFill>
          </a:ln>
        </c:spPr>
        <c:txPr>
          <a:bodyPr/>
          <a:lstStyle/>
          <a:p>
            <a:pPr>
              <a:defRPr sz="1050"/>
            </a:pPr>
            <a:endParaRPr lang="en-US"/>
          </a:p>
        </c:txPr>
        <c:crossAx val="223810936"/>
        <c:crosses val="autoZero"/>
        <c:crossBetween val="between"/>
      </c:valAx>
    </c:plotArea>
    <c:plotVisOnly val="1"/>
    <c:dispBlanksAs val="gap"/>
    <c:showDLblsOverMax val="0"/>
  </c:chart>
  <c:txPr>
    <a:bodyPr/>
    <a:lstStyle/>
    <a:p>
      <a:pPr>
        <a:defRPr sz="1200">
          <a:solidFill>
            <a:schemeClr val="tx1"/>
          </a:solidFill>
          <a:latin typeface="Arial" panose="020B0604020202020204" pitchFamily="34" charset="0"/>
          <a:cs typeface="Arial" panose="020B0604020202020204" pitchFamily="34" charset="0"/>
        </a:defRPr>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680936618070478"/>
          <c:y val="8.4027003998164776E-2"/>
          <c:w val="0.77912909260594909"/>
          <c:h val="0.71547486399685389"/>
        </c:manualLayout>
      </c:layout>
      <c:barChart>
        <c:barDir val="col"/>
        <c:grouping val="stacked"/>
        <c:varyColors val="0"/>
        <c:ser>
          <c:idx val="0"/>
          <c:order val="0"/>
          <c:tx>
            <c:strRef>
              <c:f>Sheet1!$A$2</c:f>
              <c:strCache>
                <c:ptCount val="1"/>
                <c:pt idx="0">
                  <c:v>Worsened</c:v>
                </c:pt>
              </c:strCache>
            </c:strRef>
          </c:tx>
          <c:spPr>
            <a:solidFill>
              <a:srgbClr val="004B87"/>
            </a:solidFill>
          </c:spPr>
          <c:invertIfNegative val="0"/>
          <c:cat>
            <c:strRef>
              <c:f>Sheet1!$B$1:$F$1</c:f>
              <c:strCache>
                <c:ptCount val="5"/>
                <c:pt idx="0">
                  <c:v>NAS</c:v>
                </c:pt>
                <c:pt idx="1">
                  <c:v>Steatosis</c:v>
                </c:pt>
                <c:pt idx="2">
                  <c:v>Inflammation</c:v>
                </c:pt>
                <c:pt idx="3">
                  <c:v>Ballooning</c:v>
                </c:pt>
                <c:pt idx="4">
                  <c:v>Fibrosis</c:v>
                </c:pt>
              </c:strCache>
            </c:strRef>
          </c:cat>
          <c:val>
            <c:numRef>
              <c:f>Sheet1!$B$2:$F$2</c:f>
              <c:numCache>
                <c:formatCode>0</c:formatCode>
                <c:ptCount val="5"/>
                <c:pt idx="0">
                  <c:v>5</c:v>
                </c:pt>
                <c:pt idx="1">
                  <c:v>0</c:v>
                </c:pt>
                <c:pt idx="2">
                  <c:v>5</c:v>
                </c:pt>
                <c:pt idx="3">
                  <c:v>5</c:v>
                </c:pt>
                <c:pt idx="4">
                  <c:v>11</c:v>
                </c:pt>
              </c:numCache>
            </c:numRef>
          </c:val>
          <c:extLst>
            <c:ext xmlns:c16="http://schemas.microsoft.com/office/drawing/2014/chart" uri="{C3380CC4-5D6E-409C-BE32-E72D297353CC}">
              <c16:uniqueId val="{00000000-6793-4681-99E1-F288C99E335A}"/>
            </c:ext>
          </c:extLst>
        </c:ser>
        <c:ser>
          <c:idx val="1"/>
          <c:order val="1"/>
          <c:tx>
            <c:strRef>
              <c:f>Sheet1!$A$3</c:f>
              <c:strCache>
                <c:ptCount val="1"/>
                <c:pt idx="0">
                  <c:v>No change</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Sheet1!$B$1:$F$1</c:f>
              <c:strCache>
                <c:ptCount val="5"/>
                <c:pt idx="0">
                  <c:v>NAS</c:v>
                </c:pt>
                <c:pt idx="1">
                  <c:v>Steatosis</c:v>
                </c:pt>
                <c:pt idx="2">
                  <c:v>Inflammation</c:v>
                </c:pt>
                <c:pt idx="3">
                  <c:v>Ballooning</c:v>
                </c:pt>
                <c:pt idx="4">
                  <c:v>Fibrosis</c:v>
                </c:pt>
              </c:strCache>
            </c:strRef>
          </c:cat>
          <c:val>
            <c:numRef>
              <c:f>Sheet1!$B$3:$F$3</c:f>
              <c:numCache>
                <c:formatCode>0</c:formatCode>
                <c:ptCount val="5"/>
                <c:pt idx="0">
                  <c:v>11</c:v>
                </c:pt>
                <c:pt idx="1">
                  <c:v>26</c:v>
                </c:pt>
                <c:pt idx="2">
                  <c:v>53</c:v>
                </c:pt>
                <c:pt idx="3">
                  <c:v>42</c:v>
                </c:pt>
                <c:pt idx="4">
                  <c:v>47</c:v>
                </c:pt>
              </c:numCache>
            </c:numRef>
          </c:val>
          <c:extLst>
            <c:ext xmlns:c16="http://schemas.microsoft.com/office/drawing/2014/chart" uri="{C3380CC4-5D6E-409C-BE32-E72D297353CC}">
              <c16:uniqueId val="{00000000-D5D5-4EE4-92F1-F6D4901FECD1}"/>
            </c:ext>
          </c:extLst>
        </c:ser>
        <c:ser>
          <c:idx val="2"/>
          <c:order val="2"/>
          <c:tx>
            <c:strRef>
              <c:f>Sheet1!$A$4</c:f>
              <c:strCache>
                <c:ptCount val="1"/>
                <c:pt idx="0">
                  <c:v>Improved</c:v>
                </c:pt>
              </c:strCache>
            </c:strRef>
          </c:tx>
          <c:spPr>
            <a:solidFill>
              <a:srgbClr val="0B9490"/>
            </a:solidFill>
          </c:spPr>
          <c:invertIfNegative val="0"/>
          <c:dLbls>
            <c:spPr>
              <a:noFill/>
              <a:ln>
                <a:noFill/>
              </a:ln>
              <a:effectLst/>
            </c:spPr>
            <c:txPr>
              <a:bodyPr wrap="square" lIns="38100" tIns="19050" rIns="38100" bIns="19050" anchor="ctr">
                <a:spAutoFit/>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Sheet1!$B$1:$F$1</c:f>
              <c:strCache>
                <c:ptCount val="5"/>
                <c:pt idx="0">
                  <c:v>NAS</c:v>
                </c:pt>
                <c:pt idx="1">
                  <c:v>Steatosis</c:v>
                </c:pt>
                <c:pt idx="2">
                  <c:v>Inflammation</c:v>
                </c:pt>
                <c:pt idx="3">
                  <c:v>Ballooning</c:v>
                </c:pt>
                <c:pt idx="4">
                  <c:v>Fibrosis</c:v>
                </c:pt>
              </c:strCache>
            </c:strRef>
          </c:cat>
          <c:val>
            <c:numRef>
              <c:f>Sheet1!$B$4:$F$4</c:f>
              <c:numCache>
                <c:formatCode>0</c:formatCode>
                <c:ptCount val="5"/>
                <c:pt idx="0">
                  <c:v>84</c:v>
                </c:pt>
                <c:pt idx="1">
                  <c:v>74</c:v>
                </c:pt>
                <c:pt idx="2">
                  <c:v>42</c:v>
                </c:pt>
                <c:pt idx="3">
                  <c:v>53</c:v>
                </c:pt>
                <c:pt idx="4">
                  <c:v>42</c:v>
                </c:pt>
              </c:numCache>
            </c:numRef>
          </c:val>
          <c:extLst>
            <c:ext xmlns:c16="http://schemas.microsoft.com/office/drawing/2014/chart" uri="{C3380CC4-5D6E-409C-BE32-E72D297353CC}">
              <c16:uniqueId val="{00000002-D5D5-4EE4-92F1-F6D4901FECD1}"/>
            </c:ext>
          </c:extLst>
        </c:ser>
        <c:dLbls>
          <c:showLegendKey val="0"/>
          <c:showVal val="0"/>
          <c:showCatName val="0"/>
          <c:showSerName val="0"/>
          <c:showPercent val="0"/>
          <c:showBubbleSize val="0"/>
        </c:dLbls>
        <c:gapWidth val="86"/>
        <c:overlap val="100"/>
        <c:axId val="223810936"/>
        <c:axId val="223811328"/>
      </c:barChart>
      <c:catAx>
        <c:axId val="223810936"/>
        <c:scaling>
          <c:orientation val="minMax"/>
        </c:scaling>
        <c:delete val="0"/>
        <c:axPos val="b"/>
        <c:numFmt formatCode="General" sourceLinked="0"/>
        <c:majorTickMark val="out"/>
        <c:minorTickMark val="none"/>
        <c:tickLblPos val="nextTo"/>
        <c:spPr>
          <a:ln w="12700">
            <a:solidFill>
              <a:sysClr val="windowText" lastClr="000000"/>
            </a:solidFill>
          </a:ln>
        </c:spPr>
        <c:txPr>
          <a:bodyPr/>
          <a:lstStyle/>
          <a:p>
            <a:pPr>
              <a:defRPr sz="1000"/>
            </a:pPr>
            <a:endParaRPr lang="en-US"/>
          </a:p>
        </c:txPr>
        <c:crossAx val="223811328"/>
        <c:crosses val="autoZero"/>
        <c:auto val="1"/>
        <c:lblAlgn val="ctr"/>
        <c:lblOffset val="100"/>
        <c:noMultiLvlLbl val="0"/>
      </c:catAx>
      <c:valAx>
        <c:axId val="223811328"/>
        <c:scaling>
          <c:orientation val="minMax"/>
          <c:max val="100"/>
        </c:scaling>
        <c:delete val="0"/>
        <c:axPos val="l"/>
        <c:numFmt formatCode="General" sourceLinked="0"/>
        <c:majorTickMark val="out"/>
        <c:minorTickMark val="none"/>
        <c:tickLblPos val="nextTo"/>
        <c:spPr>
          <a:ln w="12700">
            <a:solidFill>
              <a:sysClr val="windowText" lastClr="000000"/>
            </a:solidFill>
          </a:ln>
        </c:spPr>
        <c:txPr>
          <a:bodyPr/>
          <a:lstStyle/>
          <a:p>
            <a:pPr>
              <a:defRPr sz="1050"/>
            </a:pPr>
            <a:endParaRPr lang="en-US"/>
          </a:p>
        </c:txPr>
        <c:crossAx val="223810936"/>
        <c:crosses val="autoZero"/>
        <c:crossBetween val="between"/>
        <c:majorUnit val="25"/>
      </c:valAx>
    </c:plotArea>
    <c:plotVisOnly val="1"/>
    <c:dispBlanksAs val="gap"/>
    <c:showDLblsOverMax val="0"/>
  </c:chart>
  <c:txPr>
    <a:bodyPr/>
    <a:lstStyle/>
    <a:p>
      <a:pPr>
        <a:defRPr sz="1200">
          <a:solidFill>
            <a:schemeClr val="tx1"/>
          </a:solidFill>
          <a:latin typeface="Arial" panose="020B0604020202020204" pitchFamily="34" charset="0"/>
          <a:cs typeface="Arial" panose="020B0604020202020204" pitchFamily="34" charset="0"/>
        </a:defRPr>
      </a:pPr>
      <a:endParaRPr lang="en-US"/>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680924929896102"/>
          <c:y val="8.402708672119609E-2"/>
          <c:w val="0.77912909260594909"/>
          <c:h val="0.71547486399685389"/>
        </c:manualLayout>
      </c:layout>
      <c:barChart>
        <c:barDir val="col"/>
        <c:grouping val="clustered"/>
        <c:varyColors val="0"/>
        <c:ser>
          <c:idx val="0"/>
          <c:order val="0"/>
          <c:tx>
            <c:strRef>
              <c:f>Sheet1!$B$1</c:f>
              <c:strCache>
                <c:ptCount val="1"/>
                <c:pt idx="0">
                  <c:v>PBO</c:v>
                </c:pt>
              </c:strCache>
            </c:strRef>
          </c:tx>
          <c:spPr>
            <a:solidFill>
              <a:srgbClr val="FFFFFF">
                <a:lumMod val="65000"/>
              </a:srgbClr>
            </a:solidFill>
          </c:spPr>
          <c:invertIfNegative val="0"/>
          <c:dLbls>
            <c:dLbl>
              <c:idx val="0"/>
              <c:layout>
                <c:manualLayout>
                  <c:x val="-4.752172341458946E-3"/>
                  <c:y val="1.4678330738620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F02-48E3-8423-903BBFE249E7}"/>
                </c:ext>
              </c:extLst>
            </c:dLbl>
            <c:dLbl>
              <c:idx val="1"/>
              <c:spPr>
                <a:noFill/>
                <a:ln>
                  <a:noFill/>
                </a:ln>
                <a:effectLst/>
              </c:spPr>
              <c:txPr>
                <a:bodyPr wrap="square" lIns="38100" tIns="19050" rIns="38100" bIns="19050" anchor="ctr">
                  <a:noAutofit/>
                </a:bodyPr>
                <a:lstStyle/>
                <a:p>
                  <a:pPr>
                    <a:defRPr sz="1000"/>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E-5F02-48E3-8423-903BBFE249E7}"/>
                </c:ext>
              </c:extLst>
            </c:dLbl>
            <c:dLbl>
              <c:idx val="2"/>
              <c:layout>
                <c:manualLayout>
                  <c:x val="-1.4256704117776131E-2"/>
                  <c:y val="1.1008748053965404E-2"/>
                </c:manualLayout>
              </c:layout>
              <c:spPr>
                <a:noFill/>
                <a:ln>
                  <a:noFill/>
                </a:ln>
                <a:effectLst/>
              </c:spPr>
              <c:txPr>
                <a:bodyPr wrap="square" lIns="38100" tIns="19050" rIns="38100" bIns="19050" anchor="ctr">
                  <a:noAutofit/>
                </a:bodyPr>
                <a:lstStyle/>
                <a:p>
                  <a:pPr>
                    <a:defRPr sz="1000"/>
                  </a:pPr>
                  <a:endParaRPr lang="en-US"/>
                </a:p>
              </c:txPr>
              <c:showLegendKey val="0"/>
              <c:showVal val="1"/>
              <c:showCatName val="0"/>
              <c:showSerName val="0"/>
              <c:showPercent val="0"/>
              <c:showBubbleSize val="0"/>
              <c:extLst>
                <c:ext xmlns:c15="http://schemas.microsoft.com/office/drawing/2012/chart" uri="{CE6537A1-D6FC-4f65-9D91-7224C49458BB}">
                  <c15:layout>
                    <c:manualLayout>
                      <c:w val="8.1357190485776776E-2"/>
                      <c:h val="8.4400401747068088E-2"/>
                    </c:manualLayout>
                  </c15:layout>
                </c:ext>
                <c:ext xmlns:c16="http://schemas.microsoft.com/office/drawing/2014/chart" uri="{C3380CC4-5D6E-409C-BE32-E72D297353CC}">
                  <c16:uniqueId val="{0000000F-5F02-48E3-8423-903BBFE249E7}"/>
                </c:ext>
              </c:extLst>
            </c:dLbl>
            <c:spPr>
              <a:noFill/>
              <a:ln>
                <a:noFill/>
              </a:ln>
              <a:effectLst/>
            </c:spPr>
            <c:txPr>
              <a:bodyPr wrap="square" lIns="38100" tIns="19050" rIns="38100" bIns="19050" anchor="ctr">
                <a:spAutoFit/>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Total population</c:v>
                </c:pt>
                <c:pt idx="1">
                  <c:v>No OV</c:v>
                </c:pt>
                <c:pt idx="2">
                  <c:v>OV</c:v>
                </c:pt>
              </c:strCache>
            </c:strRef>
          </c:cat>
          <c:val>
            <c:numRef>
              <c:f>Sheet1!$B$2:$B$4</c:f>
              <c:numCache>
                <c:formatCode>General</c:formatCode>
                <c:ptCount val="3"/>
                <c:pt idx="0">
                  <c:v>17</c:v>
                </c:pt>
                <c:pt idx="1">
                  <c:v>12</c:v>
                </c:pt>
                <c:pt idx="2">
                  <c:v>22</c:v>
                </c:pt>
              </c:numCache>
            </c:numRef>
          </c:val>
          <c:extLst>
            <c:ext xmlns:c16="http://schemas.microsoft.com/office/drawing/2014/chart" uri="{C3380CC4-5D6E-409C-BE32-E72D297353CC}">
              <c16:uniqueId val="{00000000-5F02-48E3-8423-903BBFE249E7}"/>
            </c:ext>
          </c:extLst>
        </c:ser>
        <c:ser>
          <c:idx val="1"/>
          <c:order val="1"/>
          <c:tx>
            <c:strRef>
              <c:f>Sheet1!$C$1</c:f>
              <c:strCache>
                <c:ptCount val="1"/>
                <c:pt idx="0">
                  <c:v>GR2</c:v>
                </c:pt>
              </c:strCache>
            </c:strRef>
          </c:tx>
          <c:spPr>
            <a:solidFill>
              <a:srgbClr val="0B9490"/>
            </a:solidFill>
          </c:spPr>
          <c:invertIfNegative val="0"/>
          <c:dLbls>
            <c:dLbl>
              <c:idx val="0"/>
              <c:layout>
                <c:manualLayout>
                  <c:x val="-1.6733292400450087E-2"/>
                  <c:y val="1.4678330738620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F02-48E3-8423-903BBFE249E7}"/>
                </c:ext>
              </c:extLst>
            </c:dLbl>
            <c:dLbl>
              <c:idx val="1"/>
              <c:layout>
                <c:manualLayout>
                  <c:x val="-2.4767424195367418E-3"/>
                  <c:y val="2.20174961079308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F02-48E3-8423-903BBFE249E7}"/>
                </c:ext>
              </c:extLst>
            </c:dLbl>
            <c:dLbl>
              <c:idx val="2"/>
              <c:layout>
                <c:manualLayout>
                  <c:x val="-1.6733292400450087E-2"/>
                  <c:y val="2.93566614772410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F02-48E3-8423-903BBFE249E7}"/>
                </c:ext>
              </c:extLst>
            </c:dLbl>
            <c:spPr>
              <a:noFill/>
              <a:ln>
                <a:noFill/>
              </a:ln>
              <a:effectLst/>
            </c:spPr>
            <c:txPr>
              <a:bodyPr wrap="square" lIns="38100" tIns="19050" rIns="38100" bIns="19050" anchor="ctr">
                <a:spAutoFit/>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Total population</c:v>
                </c:pt>
                <c:pt idx="1">
                  <c:v>No OV</c:v>
                </c:pt>
                <c:pt idx="2">
                  <c:v>OV</c:v>
                </c:pt>
              </c:strCache>
            </c:strRef>
          </c:cat>
          <c:val>
            <c:numRef>
              <c:f>Sheet1!$C$2:$C$4</c:f>
              <c:numCache>
                <c:formatCode>General</c:formatCode>
                <c:ptCount val="3"/>
                <c:pt idx="0">
                  <c:v>30</c:v>
                </c:pt>
                <c:pt idx="1">
                  <c:v>43</c:v>
                </c:pt>
                <c:pt idx="2">
                  <c:v>22</c:v>
                </c:pt>
              </c:numCache>
            </c:numRef>
          </c:val>
          <c:extLst>
            <c:ext xmlns:c16="http://schemas.microsoft.com/office/drawing/2014/chart" uri="{C3380CC4-5D6E-409C-BE32-E72D297353CC}">
              <c16:uniqueId val="{00000001-5F02-48E3-8423-903BBFE249E7}"/>
            </c:ext>
          </c:extLst>
        </c:ser>
        <c:ser>
          <c:idx val="2"/>
          <c:order val="2"/>
          <c:tx>
            <c:strRef>
              <c:f>Sheet1!$D$1</c:f>
              <c:strCache>
                <c:ptCount val="1"/>
                <c:pt idx="0">
                  <c:v>GR8</c:v>
                </c:pt>
              </c:strCache>
            </c:strRef>
          </c:tx>
          <c:spPr>
            <a:solidFill>
              <a:srgbClr val="004B87"/>
            </a:solidFill>
          </c:spPr>
          <c:invertIfNegative val="0"/>
          <c:dLbls>
            <c:dLbl>
              <c:idx val="0"/>
              <c:layout>
                <c:manualLayout>
                  <c:x val="0"/>
                  <c:y val="1.46783307386205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F02-48E3-8423-903BBFE249E7}"/>
                </c:ext>
              </c:extLst>
            </c:dLbl>
            <c:dLbl>
              <c:idx val="1"/>
              <c:layout>
                <c:manualLayout>
                  <c:x val="0"/>
                  <c:y val="2.20174961079308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F02-48E3-8423-903BBFE249E7}"/>
                </c:ext>
              </c:extLst>
            </c:dLbl>
            <c:dLbl>
              <c:idx val="2"/>
              <c:layout>
                <c:manualLayout>
                  <c:x val="0"/>
                  <c:y val="1.46783307386205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F02-48E3-8423-903BBFE249E7}"/>
                </c:ext>
              </c:extLst>
            </c:dLbl>
            <c:spPr>
              <a:noFill/>
              <a:ln>
                <a:noFill/>
              </a:ln>
              <a:effectLst/>
            </c:spPr>
            <c:txPr>
              <a:bodyPr wrap="square" lIns="38100" tIns="19050" rIns="38100" bIns="19050" anchor="ctr">
                <a:spAutoFit/>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Total population</c:v>
                </c:pt>
                <c:pt idx="1">
                  <c:v>No OV</c:v>
                </c:pt>
                <c:pt idx="2">
                  <c:v>OV</c:v>
                </c:pt>
              </c:strCache>
            </c:strRef>
          </c:cat>
          <c:val>
            <c:numRef>
              <c:f>Sheet1!$D$2:$D$4</c:f>
              <c:numCache>
                <c:formatCode>General</c:formatCode>
                <c:ptCount val="3"/>
                <c:pt idx="0">
                  <c:v>22</c:v>
                </c:pt>
                <c:pt idx="1">
                  <c:v>18</c:v>
                </c:pt>
                <c:pt idx="2">
                  <c:v>24</c:v>
                </c:pt>
              </c:numCache>
            </c:numRef>
          </c:val>
          <c:extLst>
            <c:ext xmlns:c16="http://schemas.microsoft.com/office/drawing/2014/chart" uri="{C3380CC4-5D6E-409C-BE32-E72D297353CC}">
              <c16:uniqueId val="{00000002-5F02-48E3-8423-903BBFE249E7}"/>
            </c:ext>
          </c:extLst>
        </c:ser>
        <c:dLbls>
          <c:showLegendKey val="0"/>
          <c:showVal val="0"/>
          <c:showCatName val="0"/>
          <c:showSerName val="0"/>
          <c:showPercent val="0"/>
          <c:showBubbleSize val="0"/>
        </c:dLbls>
        <c:gapWidth val="86"/>
        <c:axId val="223810936"/>
        <c:axId val="223811328"/>
      </c:barChart>
      <c:catAx>
        <c:axId val="223810936"/>
        <c:scaling>
          <c:orientation val="minMax"/>
        </c:scaling>
        <c:delete val="0"/>
        <c:axPos val="b"/>
        <c:numFmt formatCode="General" sourceLinked="0"/>
        <c:majorTickMark val="out"/>
        <c:minorTickMark val="none"/>
        <c:tickLblPos val="nextTo"/>
        <c:spPr>
          <a:ln w="12700">
            <a:solidFill>
              <a:sysClr val="windowText" lastClr="000000"/>
            </a:solidFill>
          </a:ln>
        </c:spPr>
        <c:txPr>
          <a:bodyPr/>
          <a:lstStyle/>
          <a:p>
            <a:pPr>
              <a:defRPr sz="1000"/>
            </a:pPr>
            <a:endParaRPr lang="en-US"/>
          </a:p>
        </c:txPr>
        <c:crossAx val="223811328"/>
        <c:crosses val="autoZero"/>
        <c:auto val="1"/>
        <c:lblAlgn val="ctr"/>
        <c:lblOffset val="0"/>
        <c:noMultiLvlLbl val="0"/>
      </c:catAx>
      <c:valAx>
        <c:axId val="223811328"/>
        <c:scaling>
          <c:orientation val="minMax"/>
        </c:scaling>
        <c:delete val="0"/>
        <c:axPos val="l"/>
        <c:numFmt formatCode="General" sourceLinked="1"/>
        <c:majorTickMark val="out"/>
        <c:minorTickMark val="none"/>
        <c:tickLblPos val="nextTo"/>
        <c:spPr>
          <a:ln w="12700">
            <a:solidFill>
              <a:sysClr val="windowText" lastClr="000000"/>
            </a:solidFill>
          </a:ln>
        </c:spPr>
        <c:txPr>
          <a:bodyPr/>
          <a:lstStyle/>
          <a:p>
            <a:pPr>
              <a:defRPr sz="1050"/>
            </a:pPr>
            <a:endParaRPr lang="en-US"/>
          </a:p>
        </c:txPr>
        <c:crossAx val="223810936"/>
        <c:crosses val="autoZero"/>
        <c:crossBetween val="between"/>
      </c:valAx>
    </c:plotArea>
    <c:plotVisOnly val="1"/>
    <c:dispBlanksAs val="gap"/>
    <c:showDLblsOverMax val="0"/>
  </c:chart>
  <c:txPr>
    <a:bodyPr/>
    <a:lstStyle/>
    <a:p>
      <a:pPr>
        <a:defRPr sz="1200">
          <a:solidFill>
            <a:schemeClr val="tx1"/>
          </a:solidFill>
          <a:latin typeface="Arial" panose="020B0604020202020204" pitchFamily="34" charset="0"/>
          <a:cs typeface="Arial" panose="020B0604020202020204" pitchFamily="34" charset="0"/>
        </a:defRPr>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drawing1.xml><?xml version="1.0" encoding="utf-8"?>
<c:userShapes xmlns:c="http://schemas.openxmlformats.org/drawingml/2006/chart">
  <cdr:relSizeAnchor xmlns:cdr="http://schemas.openxmlformats.org/drawingml/2006/chartDrawing">
    <cdr:from>
      <cdr:x>0.13661</cdr:x>
      <cdr:y>0.60186</cdr:y>
    </cdr:from>
    <cdr:to>
      <cdr:x>0.96476</cdr:x>
      <cdr:y>0.60186</cdr:y>
    </cdr:to>
    <cdr:cxnSp macro="">
      <cdr:nvCxnSpPr>
        <cdr:cNvPr id="3" name="Straight Connector 2">
          <a:extLst xmlns:a="http://schemas.openxmlformats.org/drawingml/2006/main">
            <a:ext uri="{FF2B5EF4-FFF2-40B4-BE49-F238E27FC236}">
              <a16:creationId xmlns:a16="http://schemas.microsoft.com/office/drawing/2014/main" id="{F7A6840B-ABF9-4295-9CA0-E73C1D349542}"/>
            </a:ext>
          </a:extLst>
        </cdr:cNvPr>
        <cdr:cNvCxnSpPr/>
      </cdr:nvCxnSpPr>
      <cdr:spPr>
        <a:xfrm xmlns:a="http://schemas.openxmlformats.org/drawingml/2006/main">
          <a:off x="558272" y="1463367"/>
          <a:ext cx="3384376" cy="0"/>
        </a:xfrm>
        <a:prstGeom xmlns:a="http://schemas.openxmlformats.org/drawingml/2006/main" prst="line">
          <a:avLst/>
        </a:prstGeom>
        <a:ln xmlns:a="http://schemas.openxmlformats.org/drawingml/2006/main">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0.20689</cdr:x>
      <cdr:y>0.54533</cdr:y>
    </cdr:from>
    <cdr:to>
      <cdr:x>0.2924</cdr:x>
      <cdr:y>0.58252</cdr:y>
    </cdr:to>
    <cdr:grpSp>
      <cdr:nvGrpSpPr>
        <cdr:cNvPr id="6" name="Group 5">
          <a:extLst xmlns:a="http://schemas.openxmlformats.org/drawingml/2006/main">
            <a:ext uri="{FF2B5EF4-FFF2-40B4-BE49-F238E27FC236}">
              <a16:creationId xmlns:a16="http://schemas.microsoft.com/office/drawing/2014/main" id="{9B8F0B4E-55A7-4022-8F22-6AA4FF4EC0BD}"/>
            </a:ext>
          </a:extLst>
        </cdr:cNvPr>
        <cdr:cNvGrpSpPr/>
      </cdr:nvGrpSpPr>
      <cdr:grpSpPr>
        <a:xfrm xmlns:a="http://schemas.openxmlformats.org/drawingml/2006/main">
          <a:off x="696884" y="1098723"/>
          <a:ext cx="288030" cy="74930"/>
          <a:chOff x="696876" y="1067401"/>
          <a:chExt cx="288032" cy="74917"/>
        </a:xfrm>
      </cdr:grpSpPr>
      <cdr:cxnSp macro="">
        <cdr:nvCxnSpPr>
          <cdr:cNvPr id="3" name="Straight Connector 2">
            <a:extLst xmlns:a="http://schemas.openxmlformats.org/drawingml/2006/main">
              <a:ext uri="{FF2B5EF4-FFF2-40B4-BE49-F238E27FC236}">
                <a16:creationId xmlns:a16="http://schemas.microsoft.com/office/drawing/2014/main" id="{C3FBD7F6-F24F-4EC7-ABA3-EC01B721281F}"/>
              </a:ext>
            </a:extLst>
          </cdr:cNvPr>
          <cdr:cNvCxnSpPr/>
        </cdr:nvCxnSpPr>
        <cdr:spPr>
          <a:xfrm xmlns:a="http://schemas.openxmlformats.org/drawingml/2006/main" flipV="1">
            <a:off x="840892" y="1067401"/>
            <a:ext cx="0" cy="74917"/>
          </a:xfrm>
          <a:prstGeom xmlns:a="http://schemas.openxmlformats.org/drawingml/2006/main" prst="line">
            <a:avLst/>
          </a:prstGeom>
          <a:ln xmlns:a="http://schemas.openxmlformats.org/drawingml/2006/main" w="1270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cxnSp macro="">
        <cdr:nvCxnSpPr>
          <cdr:cNvPr id="5" name="Straight Connector 4">
            <a:extLst xmlns:a="http://schemas.openxmlformats.org/drawingml/2006/main">
              <a:ext uri="{FF2B5EF4-FFF2-40B4-BE49-F238E27FC236}">
                <a16:creationId xmlns:a16="http://schemas.microsoft.com/office/drawing/2014/main" id="{E51CDE76-BD9D-4C83-B7AC-6E38D591FEA7}"/>
              </a:ext>
            </a:extLst>
          </cdr:cNvPr>
          <cdr:cNvCxnSpPr/>
        </cdr:nvCxnSpPr>
        <cdr:spPr>
          <a:xfrm xmlns:a="http://schemas.openxmlformats.org/drawingml/2006/main">
            <a:off x="696876" y="1067401"/>
            <a:ext cx="288032" cy="0"/>
          </a:xfrm>
          <a:prstGeom xmlns:a="http://schemas.openxmlformats.org/drawingml/2006/main" prst="line">
            <a:avLst/>
          </a:prstGeom>
          <a:ln xmlns:a="http://schemas.openxmlformats.org/drawingml/2006/main" w="1270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relSizeAnchor>
  <cdr:relSizeAnchor xmlns:cdr="http://schemas.openxmlformats.org/drawingml/2006/chartDrawing">
    <cdr:from>
      <cdr:x>0.49267</cdr:x>
      <cdr:y>0.27018</cdr:y>
    </cdr:from>
    <cdr:to>
      <cdr:x>0.57818</cdr:x>
      <cdr:y>0.34987</cdr:y>
    </cdr:to>
    <cdr:grpSp>
      <cdr:nvGrpSpPr>
        <cdr:cNvPr id="7" name="Group 6">
          <a:extLst xmlns:a="http://schemas.openxmlformats.org/drawingml/2006/main">
            <a:ext uri="{FF2B5EF4-FFF2-40B4-BE49-F238E27FC236}">
              <a16:creationId xmlns:a16="http://schemas.microsoft.com/office/drawing/2014/main" id="{84028756-41BD-4E01-AF29-9A6A9FE28103}"/>
            </a:ext>
          </a:extLst>
        </cdr:cNvPr>
        <cdr:cNvGrpSpPr/>
      </cdr:nvGrpSpPr>
      <cdr:grpSpPr>
        <a:xfrm xmlns:a="http://schemas.openxmlformats.org/drawingml/2006/main">
          <a:off x="1659499" y="544355"/>
          <a:ext cx="288030" cy="160558"/>
          <a:chOff x="696876" y="1067401"/>
          <a:chExt cx="288032" cy="74917"/>
        </a:xfrm>
      </cdr:grpSpPr>
      <cdr:cxnSp macro="">
        <cdr:nvCxnSpPr>
          <cdr:cNvPr id="8" name="Straight Connector 7">
            <a:extLst xmlns:a="http://schemas.openxmlformats.org/drawingml/2006/main">
              <a:ext uri="{FF2B5EF4-FFF2-40B4-BE49-F238E27FC236}">
                <a16:creationId xmlns:a16="http://schemas.microsoft.com/office/drawing/2014/main" id="{1EA78E2C-5B2A-44FB-81E7-AF0F4D403A2D}"/>
              </a:ext>
            </a:extLst>
          </cdr:cNvPr>
          <cdr:cNvCxnSpPr/>
        </cdr:nvCxnSpPr>
        <cdr:spPr>
          <a:xfrm xmlns:a="http://schemas.openxmlformats.org/drawingml/2006/main" flipV="1">
            <a:off x="840892" y="1067401"/>
            <a:ext cx="0" cy="74917"/>
          </a:xfrm>
          <a:prstGeom xmlns:a="http://schemas.openxmlformats.org/drawingml/2006/main" prst="line">
            <a:avLst/>
          </a:prstGeom>
          <a:ln xmlns:a="http://schemas.openxmlformats.org/drawingml/2006/main" w="1270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cxnSp macro="">
        <cdr:nvCxnSpPr>
          <cdr:cNvPr id="9" name="Straight Connector 8">
            <a:extLst xmlns:a="http://schemas.openxmlformats.org/drawingml/2006/main">
              <a:ext uri="{FF2B5EF4-FFF2-40B4-BE49-F238E27FC236}">
                <a16:creationId xmlns:a16="http://schemas.microsoft.com/office/drawing/2014/main" id="{AB4DE612-70BA-4080-9BE7-84CC9E25C19C}"/>
              </a:ext>
            </a:extLst>
          </cdr:cNvPr>
          <cdr:cNvCxnSpPr/>
        </cdr:nvCxnSpPr>
        <cdr:spPr>
          <a:xfrm xmlns:a="http://schemas.openxmlformats.org/drawingml/2006/main">
            <a:off x="696876" y="1067401"/>
            <a:ext cx="288032" cy="0"/>
          </a:xfrm>
          <a:prstGeom xmlns:a="http://schemas.openxmlformats.org/drawingml/2006/main" prst="line">
            <a:avLst/>
          </a:prstGeom>
          <a:ln xmlns:a="http://schemas.openxmlformats.org/drawingml/2006/main" w="1270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relSizeAnchor>
  <cdr:relSizeAnchor xmlns:cdr="http://schemas.openxmlformats.org/drawingml/2006/chartDrawing">
    <cdr:from>
      <cdr:x>0.77403</cdr:x>
      <cdr:y>0.40378</cdr:y>
    </cdr:from>
    <cdr:to>
      <cdr:x>0.85955</cdr:x>
      <cdr:y>0.42647</cdr:y>
    </cdr:to>
    <cdr:grpSp>
      <cdr:nvGrpSpPr>
        <cdr:cNvPr id="10" name="Group 9">
          <a:extLst xmlns:a="http://schemas.openxmlformats.org/drawingml/2006/main">
            <a:ext uri="{FF2B5EF4-FFF2-40B4-BE49-F238E27FC236}">
              <a16:creationId xmlns:a16="http://schemas.microsoft.com/office/drawing/2014/main" id="{3031B833-280F-4D12-8929-CB4F0FF13423}"/>
            </a:ext>
          </a:extLst>
        </cdr:cNvPr>
        <cdr:cNvGrpSpPr/>
      </cdr:nvGrpSpPr>
      <cdr:grpSpPr>
        <a:xfrm xmlns:a="http://schemas.openxmlformats.org/drawingml/2006/main">
          <a:off x="2607226" y="813530"/>
          <a:ext cx="288064" cy="45716"/>
          <a:chOff x="696876" y="1067401"/>
          <a:chExt cx="288032" cy="74917"/>
        </a:xfrm>
      </cdr:grpSpPr>
      <cdr:cxnSp macro="">
        <cdr:nvCxnSpPr>
          <cdr:cNvPr id="11" name="Straight Connector 10">
            <a:extLst xmlns:a="http://schemas.openxmlformats.org/drawingml/2006/main">
              <a:ext uri="{FF2B5EF4-FFF2-40B4-BE49-F238E27FC236}">
                <a16:creationId xmlns:a16="http://schemas.microsoft.com/office/drawing/2014/main" id="{7EA7E957-3BED-4473-A66F-187E3AA6A552}"/>
              </a:ext>
            </a:extLst>
          </cdr:cNvPr>
          <cdr:cNvCxnSpPr/>
        </cdr:nvCxnSpPr>
        <cdr:spPr>
          <a:xfrm xmlns:a="http://schemas.openxmlformats.org/drawingml/2006/main" flipV="1">
            <a:off x="840892" y="1067401"/>
            <a:ext cx="0" cy="74917"/>
          </a:xfrm>
          <a:prstGeom xmlns:a="http://schemas.openxmlformats.org/drawingml/2006/main" prst="line">
            <a:avLst/>
          </a:prstGeom>
          <a:ln xmlns:a="http://schemas.openxmlformats.org/drawingml/2006/main" w="1270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cxnSp macro="">
        <cdr:nvCxnSpPr>
          <cdr:cNvPr id="12" name="Straight Connector 11">
            <a:extLst xmlns:a="http://schemas.openxmlformats.org/drawingml/2006/main">
              <a:ext uri="{FF2B5EF4-FFF2-40B4-BE49-F238E27FC236}">
                <a16:creationId xmlns:a16="http://schemas.microsoft.com/office/drawing/2014/main" id="{E670C0B4-9763-4201-9A1B-0DDBC001EEB6}"/>
              </a:ext>
            </a:extLst>
          </cdr:cNvPr>
          <cdr:cNvCxnSpPr/>
        </cdr:nvCxnSpPr>
        <cdr:spPr>
          <a:xfrm xmlns:a="http://schemas.openxmlformats.org/drawingml/2006/main">
            <a:off x="696876" y="1067401"/>
            <a:ext cx="288032" cy="0"/>
          </a:xfrm>
          <a:prstGeom xmlns:a="http://schemas.openxmlformats.org/drawingml/2006/main" prst="line">
            <a:avLst/>
          </a:prstGeom>
          <a:ln xmlns:a="http://schemas.openxmlformats.org/drawingml/2006/main" w="1270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relSizeAnchor>
  <cdr:relSizeAnchor xmlns:cdr="http://schemas.openxmlformats.org/drawingml/2006/chartDrawing">
    <cdr:from>
      <cdr:x>0.76094</cdr:x>
      <cdr:y>0.27861</cdr:y>
    </cdr:from>
    <cdr:to>
      <cdr:x>0.86783</cdr:x>
      <cdr:y>0.39518</cdr:y>
    </cdr:to>
    <cdr:sp macro="" textlink="">
      <cdr:nvSpPr>
        <cdr:cNvPr id="13" name="TextBox 12">
          <a:extLst xmlns:a="http://schemas.openxmlformats.org/drawingml/2006/main">
            <a:ext uri="{FF2B5EF4-FFF2-40B4-BE49-F238E27FC236}">
              <a16:creationId xmlns:a16="http://schemas.microsoft.com/office/drawing/2014/main" id="{A4BC9A7E-4507-433B-87EA-2371CD70BE82}"/>
            </a:ext>
          </a:extLst>
        </cdr:cNvPr>
        <cdr:cNvSpPr txBox="1"/>
      </cdr:nvSpPr>
      <cdr:spPr>
        <a:xfrm xmlns:a="http://schemas.openxmlformats.org/drawingml/2006/main">
          <a:off x="2563129" y="561330"/>
          <a:ext cx="360040" cy="2348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400" dirty="0"/>
            <a:t>*</a:t>
          </a:r>
        </a:p>
      </cdr:txBody>
    </cdr:sp>
  </cdr:relSizeAnchor>
  <cdr:relSizeAnchor xmlns:cdr="http://schemas.openxmlformats.org/drawingml/2006/chartDrawing">
    <cdr:from>
      <cdr:x>0.48382</cdr:x>
      <cdr:y>0.15332</cdr:y>
    </cdr:from>
    <cdr:to>
      <cdr:x>0.59071</cdr:x>
      <cdr:y>0.2699</cdr:y>
    </cdr:to>
    <cdr:sp macro="" textlink="">
      <cdr:nvSpPr>
        <cdr:cNvPr id="14" name="TextBox 13">
          <a:extLst xmlns:a="http://schemas.openxmlformats.org/drawingml/2006/main">
            <a:ext uri="{FF2B5EF4-FFF2-40B4-BE49-F238E27FC236}">
              <a16:creationId xmlns:a16="http://schemas.microsoft.com/office/drawing/2014/main" id="{AF2FC972-8075-46EF-A98E-3E9296E42A97}"/>
            </a:ext>
          </a:extLst>
        </cdr:cNvPr>
        <cdr:cNvSpPr txBox="1"/>
      </cdr:nvSpPr>
      <cdr:spPr>
        <a:xfrm xmlns:a="http://schemas.openxmlformats.org/drawingml/2006/main">
          <a:off x="1629679" y="308917"/>
          <a:ext cx="360040" cy="2348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400" dirty="0"/>
            <a:t>*</a:t>
          </a:r>
        </a:p>
      </cdr:txBody>
    </cdr:sp>
  </cdr:relSizeAnchor>
</c:userShapes>
</file>

<file path=ppt/drawings/drawing3.xml><?xml version="1.0" encoding="utf-8"?>
<c:userShapes xmlns:c="http://schemas.openxmlformats.org/drawingml/2006/chart">
  <cdr:relSizeAnchor xmlns:cdr="http://schemas.openxmlformats.org/drawingml/2006/chartDrawing">
    <cdr:from>
      <cdr:x>0.30022</cdr:x>
      <cdr:y>0.65643</cdr:y>
    </cdr:from>
    <cdr:to>
      <cdr:x>0.38573</cdr:x>
      <cdr:y>0.69362</cdr:y>
    </cdr:to>
    <cdr:grpSp>
      <cdr:nvGrpSpPr>
        <cdr:cNvPr id="6" name="Group 5">
          <a:extLst xmlns:a="http://schemas.openxmlformats.org/drawingml/2006/main">
            <a:ext uri="{FF2B5EF4-FFF2-40B4-BE49-F238E27FC236}">
              <a16:creationId xmlns:a16="http://schemas.microsoft.com/office/drawing/2014/main" id="{9B8F0B4E-55A7-4022-8F22-6AA4FF4EC0BD}"/>
            </a:ext>
          </a:extLst>
        </cdr:cNvPr>
        <cdr:cNvGrpSpPr/>
      </cdr:nvGrpSpPr>
      <cdr:grpSpPr>
        <a:xfrm xmlns:a="http://schemas.openxmlformats.org/drawingml/2006/main">
          <a:off x="674070" y="1322566"/>
          <a:ext cx="191992" cy="74930"/>
          <a:chOff x="696876" y="1067401"/>
          <a:chExt cx="288032" cy="74917"/>
        </a:xfrm>
      </cdr:grpSpPr>
      <cdr:cxnSp macro="">
        <cdr:nvCxnSpPr>
          <cdr:cNvPr id="3" name="Straight Connector 2">
            <a:extLst xmlns:a="http://schemas.openxmlformats.org/drawingml/2006/main">
              <a:ext uri="{FF2B5EF4-FFF2-40B4-BE49-F238E27FC236}">
                <a16:creationId xmlns:a16="http://schemas.microsoft.com/office/drawing/2014/main" id="{C3FBD7F6-F24F-4EC7-ABA3-EC01B721281F}"/>
              </a:ext>
            </a:extLst>
          </cdr:cNvPr>
          <cdr:cNvCxnSpPr/>
        </cdr:nvCxnSpPr>
        <cdr:spPr>
          <a:xfrm xmlns:a="http://schemas.openxmlformats.org/drawingml/2006/main" flipV="1">
            <a:off x="840892" y="1067401"/>
            <a:ext cx="0" cy="74917"/>
          </a:xfrm>
          <a:prstGeom xmlns:a="http://schemas.openxmlformats.org/drawingml/2006/main" prst="line">
            <a:avLst/>
          </a:prstGeom>
          <a:ln xmlns:a="http://schemas.openxmlformats.org/drawingml/2006/main" w="1270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cxnSp macro="">
        <cdr:nvCxnSpPr>
          <cdr:cNvPr id="5" name="Straight Connector 4">
            <a:extLst xmlns:a="http://schemas.openxmlformats.org/drawingml/2006/main">
              <a:ext uri="{FF2B5EF4-FFF2-40B4-BE49-F238E27FC236}">
                <a16:creationId xmlns:a16="http://schemas.microsoft.com/office/drawing/2014/main" id="{E51CDE76-BD9D-4C83-B7AC-6E38D591FEA7}"/>
              </a:ext>
            </a:extLst>
          </cdr:cNvPr>
          <cdr:cNvCxnSpPr/>
        </cdr:nvCxnSpPr>
        <cdr:spPr>
          <a:xfrm xmlns:a="http://schemas.openxmlformats.org/drawingml/2006/main">
            <a:off x="696876" y="1067401"/>
            <a:ext cx="288032" cy="0"/>
          </a:xfrm>
          <a:prstGeom xmlns:a="http://schemas.openxmlformats.org/drawingml/2006/main" prst="line">
            <a:avLst/>
          </a:prstGeom>
          <a:ln xmlns:a="http://schemas.openxmlformats.org/drawingml/2006/main" w="1270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relSizeAnchor>
  <cdr:relSizeAnchor xmlns:cdr="http://schemas.openxmlformats.org/drawingml/2006/chartDrawing">
    <cdr:from>
      <cdr:x>0.73677</cdr:x>
      <cdr:y>0.24831</cdr:y>
    </cdr:from>
    <cdr:to>
      <cdr:x>0.82228</cdr:x>
      <cdr:y>0.28405</cdr:y>
    </cdr:to>
    <cdr:grpSp>
      <cdr:nvGrpSpPr>
        <cdr:cNvPr id="7" name="Group 6">
          <a:extLst xmlns:a="http://schemas.openxmlformats.org/drawingml/2006/main">
            <a:ext uri="{FF2B5EF4-FFF2-40B4-BE49-F238E27FC236}">
              <a16:creationId xmlns:a16="http://schemas.microsoft.com/office/drawing/2014/main" id="{84028756-41BD-4E01-AF29-9A6A9FE28103}"/>
            </a:ext>
          </a:extLst>
        </cdr:cNvPr>
        <cdr:cNvGrpSpPr/>
      </cdr:nvGrpSpPr>
      <cdr:grpSpPr>
        <a:xfrm xmlns:a="http://schemas.openxmlformats.org/drawingml/2006/main">
          <a:off x="1654236" y="500292"/>
          <a:ext cx="191991" cy="72008"/>
          <a:chOff x="696876" y="1067401"/>
          <a:chExt cx="288032" cy="74917"/>
        </a:xfrm>
      </cdr:grpSpPr>
      <cdr:cxnSp macro="">
        <cdr:nvCxnSpPr>
          <cdr:cNvPr id="8" name="Straight Connector 7">
            <a:extLst xmlns:a="http://schemas.openxmlformats.org/drawingml/2006/main">
              <a:ext uri="{FF2B5EF4-FFF2-40B4-BE49-F238E27FC236}">
                <a16:creationId xmlns:a16="http://schemas.microsoft.com/office/drawing/2014/main" id="{1EA78E2C-5B2A-44FB-81E7-AF0F4D403A2D}"/>
              </a:ext>
            </a:extLst>
          </cdr:cNvPr>
          <cdr:cNvCxnSpPr/>
        </cdr:nvCxnSpPr>
        <cdr:spPr>
          <a:xfrm xmlns:a="http://schemas.openxmlformats.org/drawingml/2006/main" flipV="1">
            <a:off x="840892" y="1067401"/>
            <a:ext cx="0" cy="74917"/>
          </a:xfrm>
          <a:prstGeom xmlns:a="http://schemas.openxmlformats.org/drawingml/2006/main" prst="line">
            <a:avLst/>
          </a:prstGeom>
          <a:ln xmlns:a="http://schemas.openxmlformats.org/drawingml/2006/main" w="1270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cxnSp macro="">
        <cdr:nvCxnSpPr>
          <cdr:cNvPr id="9" name="Straight Connector 8">
            <a:extLst xmlns:a="http://schemas.openxmlformats.org/drawingml/2006/main">
              <a:ext uri="{FF2B5EF4-FFF2-40B4-BE49-F238E27FC236}">
                <a16:creationId xmlns:a16="http://schemas.microsoft.com/office/drawing/2014/main" id="{AB4DE612-70BA-4080-9BE7-84CC9E25C19C}"/>
              </a:ext>
            </a:extLst>
          </cdr:cNvPr>
          <cdr:cNvCxnSpPr/>
        </cdr:nvCxnSpPr>
        <cdr:spPr>
          <a:xfrm xmlns:a="http://schemas.openxmlformats.org/drawingml/2006/main">
            <a:off x="696876" y="1067401"/>
            <a:ext cx="288032" cy="0"/>
          </a:xfrm>
          <a:prstGeom xmlns:a="http://schemas.openxmlformats.org/drawingml/2006/main" prst="line">
            <a:avLst/>
          </a:prstGeom>
          <a:ln xmlns:a="http://schemas.openxmlformats.org/drawingml/2006/main" w="1270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relSizeAnchor>
  <cdr:relSizeAnchor xmlns:cdr="http://schemas.openxmlformats.org/drawingml/2006/chartDrawing">
    <cdr:from>
      <cdr:x>0.72636</cdr:x>
      <cdr:y>0.11959</cdr:y>
    </cdr:from>
    <cdr:to>
      <cdr:x>0.83325</cdr:x>
      <cdr:y>0.23616</cdr:y>
    </cdr:to>
    <cdr:sp macro="" textlink="">
      <cdr:nvSpPr>
        <cdr:cNvPr id="13" name="TextBox 12">
          <a:extLst xmlns:a="http://schemas.openxmlformats.org/drawingml/2006/main">
            <a:ext uri="{FF2B5EF4-FFF2-40B4-BE49-F238E27FC236}">
              <a16:creationId xmlns:a16="http://schemas.microsoft.com/office/drawing/2014/main" id="{A4BC9A7E-4507-433B-87EA-2371CD70BE82}"/>
            </a:ext>
          </a:extLst>
        </cdr:cNvPr>
        <cdr:cNvSpPr txBox="1"/>
      </cdr:nvSpPr>
      <cdr:spPr>
        <a:xfrm xmlns:a="http://schemas.openxmlformats.org/drawingml/2006/main">
          <a:off x="1630870" y="240946"/>
          <a:ext cx="239995" cy="23486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400" baseline="30000" dirty="0">
              <a:solidFill>
                <a:prstClr val="black"/>
              </a:solidFill>
            </a:rPr>
            <a:t>†</a:t>
          </a:r>
          <a:endParaRPr lang="en-US" sz="1400" dirty="0"/>
        </a:p>
      </cdr:txBody>
    </cdr:sp>
  </cdr:relSizeAnchor>
</c:userShapes>
</file>

<file path=ppt/drawings/drawing4.xml><?xml version="1.0" encoding="utf-8"?>
<c:userShapes xmlns:c="http://schemas.openxmlformats.org/drawingml/2006/chart">
  <cdr:relSizeAnchor xmlns:cdr="http://schemas.openxmlformats.org/drawingml/2006/chartDrawing">
    <cdr:from>
      <cdr:x>0.40502</cdr:x>
      <cdr:y>0.07032</cdr:y>
    </cdr:from>
    <cdr:to>
      <cdr:x>0.52187</cdr:x>
      <cdr:y>0.20943</cdr:y>
    </cdr:to>
    <cdr:sp macro="" textlink="">
      <cdr:nvSpPr>
        <cdr:cNvPr id="2" name="TextBox 1">
          <a:extLst xmlns:a="http://schemas.openxmlformats.org/drawingml/2006/main">
            <a:ext uri="{FF2B5EF4-FFF2-40B4-BE49-F238E27FC236}">
              <a16:creationId xmlns:a16="http://schemas.microsoft.com/office/drawing/2014/main" id="{79581B9E-159C-4BAD-AD06-E1D5ACECC279}"/>
            </a:ext>
          </a:extLst>
        </cdr:cNvPr>
        <cdr:cNvSpPr txBox="1"/>
      </cdr:nvSpPr>
      <cdr:spPr>
        <a:xfrm xmlns:a="http://schemas.openxmlformats.org/drawingml/2006/main">
          <a:off x="855819" y="101600"/>
          <a:ext cx="246905" cy="20097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800" dirty="0"/>
            <a:t>+</a:t>
          </a:r>
          <a:endParaRPr lang="en-US" sz="1100" dirty="0"/>
        </a:p>
      </cdr:txBody>
    </cdr:sp>
  </cdr:relSizeAnchor>
</c:userShapes>
</file>

<file path=ppt/drawings/drawing5.xml><?xml version="1.0" encoding="utf-8"?>
<c:userShapes xmlns:c="http://schemas.openxmlformats.org/drawingml/2006/chart">
  <cdr:relSizeAnchor xmlns:cdr="http://schemas.openxmlformats.org/drawingml/2006/chartDrawing">
    <cdr:from>
      <cdr:x>0.10213</cdr:x>
      <cdr:y>0.17997</cdr:y>
    </cdr:from>
    <cdr:to>
      <cdr:x>0.51792</cdr:x>
      <cdr:y>0.35304</cdr:y>
    </cdr:to>
    <cdr:sp macro="" textlink="">
      <cdr:nvSpPr>
        <cdr:cNvPr id="3" name="ZoneTexte 1"/>
        <cdr:cNvSpPr txBox="1"/>
      </cdr:nvSpPr>
      <cdr:spPr>
        <a:xfrm xmlns:a="http://schemas.openxmlformats.org/drawingml/2006/main">
          <a:off x="137650" y="324838"/>
          <a:ext cx="560406" cy="31238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fr-FR" sz="800" dirty="0"/>
            <a:t>(x10</a:t>
          </a:r>
          <a:r>
            <a:rPr lang="fr-FR" sz="800" baseline="30000" dirty="0"/>
            <a:t>-5</a:t>
          </a:r>
          <a:r>
            <a:rPr lang="fr-FR" sz="800" dirty="0"/>
            <a:t>)</a:t>
          </a:r>
        </a:p>
      </cdr:txBody>
    </cdr:sp>
  </cdr:relSizeAnchor>
</c:userShapes>
</file>

<file path=ppt/ink/ink1.xml><?xml version="1.0" encoding="utf-8"?>
<inkml:ink xmlns:inkml="http://www.w3.org/2003/InkML">
  <inkml:definitions>
    <inkml:context xml:id="ctx0">
      <inkml:inkSource xml:id="inkSrc0">
        <inkml:traceFormat>
          <inkml:channel name="X" type="integer" max="3840" units="cm"/>
          <inkml:channel name="Y" type="integer" max="2160" units="cm"/>
          <inkml:channel name="T" type="integer" max="2.14748E9" units="dev"/>
        </inkml:traceFormat>
        <inkml:channelProperties>
          <inkml:channelProperty channel="X" name="resolution" value="100.52356" units="1/cm"/>
          <inkml:channelProperty channel="Y" name="resolution" value="100.93458" units="1/cm"/>
          <inkml:channelProperty channel="T" name="resolution" value="1" units="1/dev"/>
        </inkml:channelProperties>
      </inkml:inkSource>
      <inkml:timestamp xml:id="ts0" timeString="2018-04-04T07:49:11.454"/>
    </inkml:context>
    <inkml:brush xml:id="br0">
      <inkml:brushProperty name="width" value="0.03528" units="cm"/>
      <inkml:brushProperty name="height" value="0.03528" units="cm"/>
      <inkml:brushProperty name="fitToCurve" value="1"/>
    </inkml:brush>
  </inkml:definitions>
  <inkml:trace contextRef="#ctx0" brushRef="#br0">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fld id="{30E894B1-E518-44F2-8168-3C4520859ED9}" type="datetimeFigureOut">
              <a:rPr lang="en-GB" smtClean="0"/>
              <a:pPr/>
              <a:t>20/04/2018</a:t>
            </a:fld>
            <a:endParaRPr lang="en-GB"/>
          </a:p>
        </p:txBody>
      </p:sp>
      <p:sp>
        <p:nvSpPr>
          <p:cNvPr id="4" name="Slide Image Placeholder 3"/>
          <p:cNvSpPr>
            <a:spLocks noGrp="1" noRot="1" noChangeAspect="1"/>
          </p:cNvSpPr>
          <p:nvPr>
            <p:ph type="sldImg" idx="2"/>
          </p:nvPr>
        </p:nvSpPr>
        <p:spPr>
          <a:xfrm>
            <a:off x="1168400" y="1243013"/>
            <a:ext cx="4470400"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endParaRPr lang="en-GB"/>
          </a:p>
        </p:txBody>
      </p:sp>
      <p:sp>
        <p:nvSpPr>
          <p:cNvPr id="7" name="Slide Number Placeholder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defRPr>
            </a:lvl1pPr>
          </a:lstStyle>
          <a:p>
            <a:fld id="{9BC1133C-0A91-4C56-9DB7-B268BA704BC5}" type="slidenum">
              <a:rPr lang="en-GB" smtClean="0"/>
              <a:pPr/>
              <a:t>‹#›</a:t>
            </a:fld>
            <a:endParaRPr lang="en-GB"/>
          </a:p>
        </p:txBody>
      </p:sp>
    </p:spTree>
    <p:extLst>
      <p:ext uri="{BB962C8B-B14F-4D97-AF65-F5344CB8AC3E}">
        <p14:creationId xmlns:p14="http://schemas.microsoft.com/office/powerpoint/2010/main" val="1934940821"/>
      </p:ext>
    </p:extLst>
  </p:cSld>
  <p:clrMap bg1="lt1" tx1="dk1" bg2="lt2" tx2="dk2" accent1="accent1" accent2="accent2" accent3="accent3" accent4="accent4" accent5="accent5" accent6="accent6" hlink="hlink" folHlink="folHlink"/>
  <p:notesStyle>
    <a:lvl1pPr marL="0" indent="0" algn="l" defTabSz="914400" rtl="0" eaLnBrk="1" latinLnBrk="0" hangingPunct="1">
      <a:buFont typeface="Arial" panose="020B0604020202020204" pitchFamily="34" charset="0"/>
      <a:buNone/>
      <a:defRPr sz="1200" i="1"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buFont typeface="Arial" panose="020B0604020202020204" pitchFamily="34" charset="0"/>
      <a:buNone/>
      <a:defRPr sz="1200" i="1"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buFont typeface="Arial" panose="020B0604020202020204" pitchFamily="34" charset="0"/>
      <a:buNone/>
      <a:defRPr sz="1200" i="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buFont typeface="Arial" panose="020B0604020202020204" pitchFamily="34" charset="0"/>
      <a:buNone/>
      <a:defRPr sz="1200" i="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buFont typeface="Arial" panose="020B0604020202020204" pitchFamily="34" charset="0"/>
      <a:buNone/>
      <a:defRPr sz="1200" i="1"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kern="1200" dirty="0">
                <a:solidFill>
                  <a:schemeClr val="tx1"/>
                </a:solidFill>
                <a:effectLst/>
                <a:latin typeface="Arial" panose="020B0604020202020204" pitchFamily="34" charset="0"/>
                <a:ea typeface="+mn-ea"/>
                <a:cs typeface="Arial" panose="020B0604020202020204" pitchFamily="34" charset="0"/>
              </a:rPr>
              <a:t>Abbreviations: </a:t>
            </a:r>
            <a:r>
              <a:rPr lang="en-GB" sz="1200" kern="1300" dirty="0"/>
              <a:t>CCR, C-C chemokine receptor; </a:t>
            </a:r>
            <a:r>
              <a:rPr lang="en-GB" sz="1200" kern="1300" dirty="0" err="1"/>
              <a:t>MoA</a:t>
            </a:r>
            <a:r>
              <a:rPr lang="en-GB" sz="1200" kern="1300" dirty="0"/>
              <a:t>, mode of action; NAS, </a:t>
            </a:r>
            <a:r>
              <a:rPr lang="en-GB" sz="1200" kern="1300" dirty="0" err="1"/>
              <a:t>Nonalcoholic</a:t>
            </a:r>
            <a:r>
              <a:rPr lang="en-GB" sz="1200" kern="1300" dirty="0"/>
              <a:t> fatty liver disease Activity Score; NASH, </a:t>
            </a:r>
            <a:r>
              <a:rPr lang="en-GB" sz="1200" kern="1300" dirty="0" err="1"/>
              <a:t>nonalcoholic</a:t>
            </a:r>
            <a:r>
              <a:rPr lang="en-GB" sz="1200" kern="1300" dirty="0"/>
              <a:t> steatohepatitis; NS, not significant; PBO, placebo; </a:t>
            </a:r>
            <a:r>
              <a:rPr lang="en-GB" sz="1200" kern="1300" dirty="0" err="1"/>
              <a:t>qd</a:t>
            </a:r>
            <a:r>
              <a:rPr lang="en-GB" sz="1200" kern="1300" dirty="0"/>
              <a:t>, once daily</a:t>
            </a:r>
            <a:endParaRPr lang="en-US"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7</a:t>
            </a:fld>
            <a:endParaRPr lang="en-GB"/>
          </a:p>
        </p:txBody>
      </p:sp>
    </p:spTree>
    <p:extLst>
      <p:ext uri="{BB962C8B-B14F-4D97-AF65-F5344CB8AC3E}">
        <p14:creationId xmlns:p14="http://schemas.microsoft.com/office/powerpoint/2010/main" val="4892207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1" kern="1200" dirty="0">
                <a:solidFill>
                  <a:schemeClr val="tx1"/>
                </a:solidFill>
                <a:effectLst/>
                <a:latin typeface="Arial" panose="020B0604020202020204" pitchFamily="34" charset="0"/>
                <a:ea typeface="+mn-ea"/>
                <a:cs typeface="Arial" panose="020B0604020202020204" pitchFamily="34" charset="0"/>
              </a:rPr>
              <a:t>Abbreviations: </a:t>
            </a:r>
            <a:r>
              <a:rPr lang="en-GB" sz="1200" i="1" kern="1300" dirty="0"/>
              <a:t>CTRL, control; NAFLD, </a:t>
            </a:r>
            <a:r>
              <a:rPr lang="en-GB" sz="1200" i="1" kern="1300" dirty="0" err="1"/>
              <a:t>nonalcoholic</a:t>
            </a:r>
            <a:r>
              <a:rPr lang="en-GB" sz="1200" i="1" kern="1300" dirty="0"/>
              <a:t> fatty liver disease</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245603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kern="1200" dirty="0">
                <a:solidFill>
                  <a:schemeClr val="tx1"/>
                </a:solidFill>
                <a:effectLst/>
                <a:latin typeface="Arial" panose="020B0604020202020204" pitchFamily="34" charset="0"/>
                <a:ea typeface="+mn-ea"/>
                <a:cs typeface="Arial" panose="020B0604020202020204" pitchFamily="34" charset="0"/>
              </a:rPr>
              <a:t>Abbreviations: </a:t>
            </a:r>
            <a:r>
              <a:rPr lang="en-US" dirty="0"/>
              <a:t>ARLD, alcohol-related liver disease; BMI, body mass index; ELTR, </a:t>
            </a:r>
            <a:r>
              <a:rPr lang="en-US" sz="1200" dirty="0"/>
              <a:t>European Liver Transplant Registry; HCC, hepatocellular carcinoma; MELD, Model for End-Stage Liver Disease; </a:t>
            </a:r>
            <a:r>
              <a:rPr lang="en-US" dirty="0"/>
              <a:t>NASH, nonalcoholic steatohepatitis; </a:t>
            </a:r>
            <a:r>
              <a:rPr lang="en-US" dirty="0" err="1"/>
              <a:t>LTx</a:t>
            </a:r>
            <a:r>
              <a:rPr lang="en-US" dirty="0"/>
              <a:t>, liver transplantation </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18</a:t>
            </a:fld>
            <a:endParaRPr lang="en-GB"/>
          </a:p>
        </p:txBody>
      </p:sp>
    </p:spTree>
    <p:extLst>
      <p:ext uri="{BB962C8B-B14F-4D97-AF65-F5344CB8AC3E}">
        <p14:creationId xmlns:p14="http://schemas.microsoft.com/office/powerpoint/2010/main" val="2691895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Abbreviations: BMI, boy mass index; HCC, hepatocellular carcinoma; NAFLD, </a:t>
            </a:r>
            <a:r>
              <a:rPr lang="en-GB" dirty="0" err="1"/>
              <a:t>nonalcoholic</a:t>
            </a:r>
            <a:r>
              <a:rPr lang="en-GB" dirty="0"/>
              <a:t> fatty liver disease; NASH, </a:t>
            </a:r>
            <a:r>
              <a:rPr lang="en-GB" dirty="0" err="1"/>
              <a:t>nonalcoholic</a:t>
            </a:r>
            <a:r>
              <a:rPr lang="en-GB" dirty="0"/>
              <a:t> steatohepatitis</a:t>
            </a:r>
          </a:p>
          <a:p>
            <a:endParaRPr lang="en-GB" dirty="0"/>
          </a:p>
          <a:p>
            <a:r>
              <a:rPr lang="en-GB" dirty="0"/>
              <a:t>Abstract 4096 title: Non-alcoholic fatty liver disease and relative risk of incident steatohepatitis, cirrhosis and hepatocellular carcinoma events in four European primary care databases</a:t>
            </a:r>
          </a:p>
          <a:p>
            <a:r>
              <a:rPr lang="fr-FR" dirty="0" err="1"/>
              <a:t>Alazawi</a:t>
            </a:r>
            <a:r>
              <a:rPr lang="fr-FR" dirty="0"/>
              <a:t>, et al. ILC 2018, abstract 4096.</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19</a:t>
            </a:fld>
            <a:endParaRPr lang="en-GB"/>
          </a:p>
        </p:txBody>
      </p:sp>
    </p:spTree>
    <p:extLst>
      <p:ext uri="{BB962C8B-B14F-4D97-AF65-F5344CB8AC3E}">
        <p14:creationId xmlns:p14="http://schemas.microsoft.com/office/powerpoint/2010/main" val="22987709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kern="1200" dirty="0">
                <a:solidFill>
                  <a:schemeClr val="tx1"/>
                </a:solidFill>
                <a:effectLst/>
                <a:latin typeface="Arial" panose="020B0604020202020204" pitchFamily="34" charset="0"/>
                <a:ea typeface="+mn-ea"/>
                <a:cs typeface="Arial" panose="020B0604020202020204" pitchFamily="34" charset="0"/>
              </a:rPr>
              <a:t>Abbreviations: </a:t>
            </a:r>
            <a:r>
              <a:rPr lang="en-US" sz="1200" i="1" dirty="0"/>
              <a:t>ALA, </a:t>
            </a:r>
            <a:r>
              <a:rPr lang="en-US" sz="1200" i="1" dirty="0" err="1">
                <a:solidFill>
                  <a:prstClr val="black"/>
                </a:solidFill>
              </a:rPr>
              <a:t>aminolevulinic</a:t>
            </a:r>
            <a:r>
              <a:rPr lang="en-US" sz="1200" i="1" dirty="0">
                <a:solidFill>
                  <a:prstClr val="black"/>
                </a:solidFill>
              </a:rPr>
              <a:t> acid; </a:t>
            </a:r>
            <a:r>
              <a:rPr lang="en-US" sz="1200" i="1" dirty="0"/>
              <a:t>ALAS1, </a:t>
            </a:r>
            <a:r>
              <a:rPr lang="en-US" sz="1200" b="0" i="1" u="none" strike="noStrike" kern="1200" baseline="0" dirty="0" err="1">
                <a:solidFill>
                  <a:schemeClr val="tx1"/>
                </a:solidFill>
                <a:latin typeface="Arial" panose="020B0604020202020204" pitchFamily="34" charset="0"/>
                <a:ea typeface="+mn-ea"/>
                <a:cs typeface="Arial" panose="020B0604020202020204" pitchFamily="34" charset="0"/>
              </a:rPr>
              <a:t>aminolevulinic</a:t>
            </a: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 acid synthase 1; </a:t>
            </a:r>
            <a:r>
              <a:rPr lang="en-US" sz="1200" i="1" dirty="0"/>
              <a:t>OLE, open-label extension; PBG, </a:t>
            </a: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porphobilinogen; PBO, placebo; </a:t>
            </a:r>
            <a:r>
              <a:rPr lang="en-US" sz="1200" i="1" dirty="0"/>
              <a:t>PK-PD, pharmacokinetics and pharmacodynamics; </a:t>
            </a:r>
            <a:r>
              <a:rPr kumimoji="0" lang="en-US" sz="1200" b="0" i="1" u="none" strike="noStrike" kern="1200" cap="none" spc="0" normalizeH="0" baseline="0" noProof="0" dirty="0">
                <a:ln>
                  <a:noFill/>
                </a:ln>
                <a:solidFill>
                  <a:prstClr val="black"/>
                </a:solidFill>
                <a:effectLst/>
                <a:uLnTx/>
                <a:uFillTx/>
                <a:latin typeface="Arial"/>
                <a:ea typeface="+mn-ea"/>
                <a:cs typeface="Arial" panose="020B0604020202020204" pitchFamily="34" charset="0"/>
              </a:rPr>
              <a:t>SAE, serious adverse event; SC, </a:t>
            </a:r>
            <a:r>
              <a:rPr kumimoji="0" lang="en-US" sz="1200" b="0" i="1" u="none" strike="noStrike" kern="1200" cap="none" spc="0" normalizeH="0" baseline="0" noProof="0" dirty="0" err="1">
                <a:ln>
                  <a:noFill/>
                </a:ln>
                <a:solidFill>
                  <a:prstClr val="black"/>
                </a:solidFill>
                <a:effectLst/>
                <a:uLnTx/>
                <a:uFillTx/>
                <a:latin typeface="Arial"/>
                <a:ea typeface="+mn-ea"/>
                <a:cs typeface="Arial" panose="020B0604020202020204" pitchFamily="34" charset="0"/>
              </a:rPr>
              <a:t>subcutaeneous</a:t>
            </a:r>
            <a:endParaRPr lang="en-US" i="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948953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1" kern="1200" dirty="0">
                <a:solidFill>
                  <a:schemeClr val="tx1"/>
                </a:solidFill>
                <a:effectLst/>
                <a:latin typeface="Arial" panose="020B0604020202020204" pitchFamily="34" charset="0"/>
                <a:ea typeface="+mn-ea"/>
                <a:cs typeface="Arial" panose="020B0604020202020204" pitchFamily="34" charset="0"/>
              </a:rPr>
              <a:t>Abbreviations: </a:t>
            </a: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AAT, alpha-1 antitrypsin; </a:t>
            </a:r>
            <a:r>
              <a:rPr lang="en-US" i="1" dirty="0"/>
              <a:t>NHP, n</a:t>
            </a:r>
            <a:r>
              <a:rPr lang="en-GB" i="1" dirty="0" err="1"/>
              <a:t>onhuman</a:t>
            </a:r>
            <a:r>
              <a:rPr lang="en-GB" i="1" dirty="0"/>
              <a:t> primate; PAS-D, </a:t>
            </a:r>
            <a:r>
              <a:rPr lang="en-GB" sz="1200" b="0" i="1" kern="1200" dirty="0">
                <a:solidFill>
                  <a:schemeClr val="tx1"/>
                </a:solidFill>
                <a:effectLst/>
                <a:latin typeface="Arial" panose="020B0604020202020204" pitchFamily="34" charset="0"/>
                <a:ea typeface="+mn-ea"/>
                <a:cs typeface="Arial" panose="020B0604020202020204" pitchFamily="34" charset="0"/>
              </a:rPr>
              <a:t>Periodic acid–Schiff–diastase;</a:t>
            </a:r>
            <a:r>
              <a:rPr lang="en-US" sz="1200" i="1" dirty="0"/>
              <a:t> PK, pharmacokinetics;</a:t>
            </a:r>
            <a:r>
              <a:rPr lang="en-GB" i="1" dirty="0"/>
              <a:t> q2w; every 2 weeks; RNAi, RNA interference; siRNA, small interfering RNA</a:t>
            </a:r>
            <a:endParaRPr lang="en-US" i="1" dirty="0"/>
          </a:p>
          <a:p>
            <a:pPr marL="0" indent="0">
              <a:buNone/>
            </a:pPr>
            <a:endParaRPr lang="en-US"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22</a:t>
            </a:fld>
            <a:endParaRPr lang="en-GB"/>
          </a:p>
        </p:txBody>
      </p:sp>
    </p:spTree>
    <p:extLst>
      <p:ext uri="{BB962C8B-B14F-4D97-AF65-F5344CB8AC3E}">
        <p14:creationId xmlns:p14="http://schemas.microsoft.com/office/powerpoint/2010/main" val="5881496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r>
              <a:rPr lang="en-GB" sz="1200" b="0" i="1" kern="1200" dirty="0">
                <a:solidFill>
                  <a:schemeClr val="tx1"/>
                </a:solidFill>
                <a:effectLst/>
                <a:latin typeface="Arial" panose="020B0604020202020204" pitchFamily="34" charset="0"/>
                <a:ea typeface="+mn-ea"/>
                <a:cs typeface="Arial" panose="020B0604020202020204" pitchFamily="34" charset="0"/>
              </a:rPr>
              <a:t>Abbreviations: </a:t>
            </a:r>
            <a:r>
              <a:rPr lang="de-DE" i="1" dirty="0"/>
              <a:t>DILI, </a:t>
            </a:r>
            <a:r>
              <a:rPr lang="en-GB" sz="1200" i="1" dirty="0"/>
              <a:t>drug-induced liver injury; FMT, faecal microbiota transfer; </a:t>
            </a:r>
            <a:r>
              <a:rPr lang="en-GB" sz="1200" i="1" dirty="0" err="1"/>
              <a:t>MoMF</a:t>
            </a:r>
            <a:r>
              <a:rPr lang="en-GB" sz="1200" i="1" dirty="0"/>
              <a:t>, </a:t>
            </a: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monocyte-derived macrophage; WT, wild type</a:t>
            </a:r>
            <a:endParaRPr lang="de-DE" i="1"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5329844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kern="1200" dirty="0">
                <a:solidFill>
                  <a:schemeClr val="tx1"/>
                </a:solidFill>
                <a:effectLst/>
                <a:latin typeface="Arial" panose="020B0604020202020204" pitchFamily="34" charset="0"/>
                <a:ea typeface="+mn-ea"/>
                <a:cs typeface="Arial" panose="020B0604020202020204" pitchFamily="34" charset="0"/>
              </a:rPr>
              <a:t>Abbreviations: </a:t>
            </a:r>
            <a:r>
              <a:rPr lang="en-US" i="1" dirty="0"/>
              <a:t>FAM-FLICA, </a:t>
            </a:r>
            <a:r>
              <a:rPr lang="en-GB" sz="1200" b="0" i="1" kern="1200" dirty="0">
                <a:solidFill>
                  <a:schemeClr val="tx1"/>
                </a:solidFill>
                <a:effectLst/>
                <a:latin typeface="Arial" panose="020B0604020202020204" pitchFamily="34" charset="0"/>
                <a:ea typeface="+mn-ea"/>
                <a:cs typeface="Arial" panose="020B0604020202020204" pitchFamily="34" charset="0"/>
              </a:rPr>
              <a:t>fluorochrome inhibitor of caspases; </a:t>
            </a:r>
            <a:r>
              <a:rPr lang="en-US" i="1" dirty="0"/>
              <a:t>LDH, lactate dehydrogenase; PI, </a:t>
            </a:r>
            <a:r>
              <a:rPr lang="en-US" sz="1200" b="0" i="1" u="none" strike="noStrike" kern="1200" baseline="0" dirty="0" err="1">
                <a:solidFill>
                  <a:schemeClr val="tx1"/>
                </a:solidFill>
                <a:latin typeface="Arial" panose="020B0604020202020204" pitchFamily="34" charset="0"/>
                <a:ea typeface="+mn-ea"/>
                <a:cs typeface="Arial" panose="020B0604020202020204" pitchFamily="34" charset="0"/>
              </a:rPr>
              <a:t>Propidium</a:t>
            </a: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 iodide; WT, wild type</a:t>
            </a:r>
            <a:endParaRPr lang="en-US"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25</a:t>
            </a:fld>
            <a:endParaRPr lang="en-GB"/>
          </a:p>
        </p:txBody>
      </p:sp>
    </p:spTree>
    <p:extLst>
      <p:ext uri="{BB962C8B-B14F-4D97-AF65-F5344CB8AC3E}">
        <p14:creationId xmlns:p14="http://schemas.microsoft.com/office/powerpoint/2010/main" val="4933829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kern="1200" dirty="0">
                <a:solidFill>
                  <a:schemeClr val="tx1"/>
                </a:solidFill>
                <a:effectLst/>
                <a:latin typeface="Arial" panose="020B0604020202020204" pitchFamily="34" charset="0"/>
                <a:ea typeface="+mn-ea"/>
                <a:cs typeface="Arial" panose="020B0604020202020204" pitchFamily="34" charset="0"/>
              </a:rPr>
              <a:t>Abbreviations: </a:t>
            </a:r>
            <a:r>
              <a:rPr lang="en-US" i="1" dirty="0"/>
              <a:t>CRISPR, </a:t>
            </a:r>
            <a:r>
              <a:rPr lang="en-GB" i="1" dirty="0"/>
              <a:t>clustered regularly interspaced short palindromic repeats; FIX, factor IX; </a:t>
            </a:r>
            <a:r>
              <a:rPr lang="en-US" i="1" dirty="0"/>
              <a:t>IHC, </a:t>
            </a:r>
            <a:r>
              <a:rPr kumimoji="0" lang="en-US" sz="1200" b="0" i="1" u="none" strike="noStrike" kern="1200" cap="none" spc="0" normalizeH="0" baseline="0" noProof="0" dirty="0">
                <a:ln>
                  <a:noFill/>
                </a:ln>
                <a:solidFill>
                  <a:prstClr val="black"/>
                </a:solidFill>
                <a:effectLst/>
                <a:uLnTx/>
                <a:uFillTx/>
                <a:latin typeface="Arial"/>
                <a:ea typeface="+mn-ea"/>
                <a:cs typeface="Arial" panose="020B0604020202020204" pitchFamily="34" charset="0"/>
              </a:rPr>
              <a:t>immunohistochemistry</a:t>
            </a:r>
            <a:endParaRPr lang="en-US" i="1" dirty="0"/>
          </a:p>
        </p:txBody>
      </p:sp>
      <p:sp>
        <p:nvSpPr>
          <p:cNvPr id="4" name="Slide Number Placeholder 3"/>
          <p:cNvSpPr>
            <a:spLocks noGrp="1"/>
          </p:cNvSpPr>
          <p:nvPr>
            <p:ph type="sldNum" sz="quarter" idx="10"/>
          </p:nvPr>
        </p:nvSpPr>
        <p:spPr/>
        <p:txBody>
          <a:bodyPr/>
          <a:lstStyle/>
          <a:p>
            <a:fld id="{9BC1133C-0A91-4C56-9DB7-B268BA704BC5}" type="slidenum">
              <a:rPr lang="en-GB" smtClean="0">
                <a:solidFill>
                  <a:prstClr val="black"/>
                </a:solidFill>
              </a:rPr>
              <a:pPr/>
              <a:t>26</a:t>
            </a:fld>
            <a:endParaRPr lang="en-GB">
              <a:solidFill>
                <a:prstClr val="black"/>
              </a:solidFill>
            </a:endParaRPr>
          </a:p>
        </p:txBody>
      </p:sp>
    </p:spTree>
    <p:extLst>
      <p:ext uri="{BB962C8B-B14F-4D97-AF65-F5344CB8AC3E}">
        <p14:creationId xmlns:p14="http://schemas.microsoft.com/office/powerpoint/2010/main" val="3707234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1" kern="1200" dirty="0">
                <a:solidFill>
                  <a:schemeClr val="tx1"/>
                </a:solidFill>
                <a:effectLst/>
                <a:latin typeface="Arial" panose="020B0604020202020204" pitchFamily="34" charset="0"/>
                <a:ea typeface="+mn-ea"/>
                <a:cs typeface="Arial" panose="020B0604020202020204" pitchFamily="34" charset="0"/>
              </a:rPr>
              <a:t>Abbreviations: AE, adverse event; ALT, alanine aminotransferase; </a:t>
            </a:r>
            <a:r>
              <a:rPr lang="en-GB" sz="1200" b="0" i="1" kern="1200" dirty="0" err="1">
                <a:solidFill>
                  <a:schemeClr val="tx1"/>
                </a:solidFill>
                <a:effectLst/>
                <a:latin typeface="Arial" panose="020B0604020202020204" pitchFamily="34" charset="0"/>
                <a:ea typeface="+mn-ea"/>
                <a:cs typeface="Arial" panose="020B0604020202020204" pitchFamily="34" charset="0"/>
              </a:rPr>
              <a:t>ApoB</a:t>
            </a:r>
            <a:r>
              <a:rPr lang="en-GB" sz="1200" b="0" i="1" kern="1200" dirty="0">
                <a:solidFill>
                  <a:schemeClr val="tx1"/>
                </a:solidFill>
                <a:effectLst/>
                <a:latin typeface="Arial" panose="020B0604020202020204" pitchFamily="34" charset="0"/>
                <a:ea typeface="+mn-ea"/>
                <a:cs typeface="Arial" panose="020B0604020202020204" pitchFamily="34" charset="0"/>
              </a:rPr>
              <a:t>, apolipoprotein B; AST, aspartate aminotransferase; BL, baseline; cT1, corrected T1; ELF™, </a:t>
            </a:r>
            <a:r>
              <a:rPr lang="en-GB" i="1" dirty="0"/>
              <a:t>Enhanced Liver Fibrosis; HDL-C, high-density lipoprotein cholesterol; LDL-C, low-density lipoprotein cholesterol; </a:t>
            </a:r>
            <a:r>
              <a:rPr lang="en-GB" i="1" dirty="0" err="1"/>
              <a:t>Lp</a:t>
            </a:r>
            <a:r>
              <a:rPr lang="en-GB" i="1" dirty="0"/>
              <a:t>(a), lipoprotein(a); </a:t>
            </a:r>
            <a:r>
              <a:rPr lang="en-GB" sz="1200" b="0" i="1" kern="1200" dirty="0">
                <a:solidFill>
                  <a:schemeClr val="tx1"/>
                </a:solidFill>
                <a:effectLst/>
                <a:latin typeface="Arial" panose="020B0604020202020204" pitchFamily="34" charset="0"/>
                <a:ea typeface="+mn-ea"/>
                <a:cs typeface="Arial" panose="020B0604020202020204" pitchFamily="34" charset="0"/>
              </a:rPr>
              <a:t>MRI-PDFF, magnetic resonance imaging-based proton density fat fraction; </a:t>
            </a:r>
            <a:r>
              <a:rPr lang="en-GB" sz="1200" i="1" kern="1300" dirty="0"/>
              <a:t>NAS, </a:t>
            </a:r>
            <a:r>
              <a:rPr lang="en-GB" sz="1200" i="1" kern="1300" dirty="0" err="1"/>
              <a:t>Nonalcoholic</a:t>
            </a:r>
            <a:r>
              <a:rPr lang="en-GB" sz="1200" i="1" kern="1300" dirty="0"/>
              <a:t> fatty liver disease Activity Score; NASH, </a:t>
            </a:r>
            <a:r>
              <a:rPr lang="en-GB" sz="1200" i="1" kern="1300" dirty="0" err="1"/>
              <a:t>nonalcoholic</a:t>
            </a:r>
            <a:r>
              <a:rPr lang="en-GB" sz="1200" i="1" kern="1300" dirty="0"/>
              <a:t> steatohepatitis; PBO, placebo; </a:t>
            </a:r>
            <a:r>
              <a:rPr lang="en-GB" i="1" dirty="0" err="1"/>
              <a:t>qd</a:t>
            </a:r>
            <a:r>
              <a:rPr lang="en-GB" i="1" dirty="0"/>
              <a:t>, once daily; SAE, serious adverse event; </a:t>
            </a:r>
            <a:r>
              <a:rPr lang="en-GB" sz="1200" i="1" dirty="0"/>
              <a:t>S/DBP, systolic/diastolic blood pressure; </a:t>
            </a:r>
            <a:r>
              <a:rPr lang="en-GB" i="1" dirty="0"/>
              <a:t>TG, triglyceride</a:t>
            </a:r>
            <a:endParaRPr lang="en-US"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8</a:t>
            </a:fld>
            <a:endParaRPr lang="en-GB"/>
          </a:p>
        </p:txBody>
      </p:sp>
    </p:spTree>
    <p:extLst>
      <p:ext uri="{BB962C8B-B14F-4D97-AF65-F5344CB8AC3E}">
        <p14:creationId xmlns:p14="http://schemas.microsoft.com/office/powerpoint/2010/main" val="16045282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kern="1200" dirty="0">
                <a:solidFill>
                  <a:schemeClr val="tx1"/>
                </a:solidFill>
                <a:effectLst/>
                <a:latin typeface="Arial" panose="020B0604020202020204" pitchFamily="34" charset="0"/>
                <a:ea typeface="+mn-ea"/>
                <a:cs typeface="Arial" panose="020B0604020202020204" pitchFamily="34" charset="0"/>
              </a:rPr>
              <a:t>Abbreviations: AE, adverse event; ALT, alanine aminotransferase; AST, aspartate aminotransferase; </a:t>
            </a:r>
            <a:r>
              <a:rPr kumimoji="0" lang="en-US"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FGF19, fibroblast growth factor 19; </a:t>
            </a:r>
            <a:r>
              <a:rPr lang="en-GB" i="1" dirty="0"/>
              <a:t>LDL-C, LDL-cholesterol; </a:t>
            </a:r>
            <a:r>
              <a:rPr kumimoji="0" lang="en-US"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LIF, l</a:t>
            </a:r>
            <a:r>
              <a:rPr lang="en-US" sz="1200" i="1" dirty="0" err="1">
                <a:latin typeface="Calibri" panose="020F0502020204030204" pitchFamily="34" charset="0"/>
                <a:cs typeface="Calibri" panose="020F0502020204030204" pitchFamily="34" charset="0"/>
              </a:rPr>
              <a:t>iver</a:t>
            </a:r>
            <a:r>
              <a:rPr lang="en-US" sz="1200" i="1" dirty="0">
                <a:latin typeface="Calibri" panose="020F0502020204030204" pitchFamily="34" charset="0"/>
                <a:cs typeface="Calibri" panose="020F0502020204030204" pitchFamily="34" charset="0"/>
              </a:rPr>
              <a:t>-inflammation-fibrosis; </a:t>
            </a:r>
            <a:r>
              <a:rPr kumimoji="0" lang="en-US"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LFC, liver fat content; </a:t>
            </a:r>
            <a:r>
              <a:rPr lang="en-GB" sz="1200" b="0" i="1" kern="1200" dirty="0">
                <a:solidFill>
                  <a:schemeClr val="tx1"/>
                </a:solidFill>
                <a:effectLst/>
                <a:latin typeface="Arial" panose="020B0604020202020204" pitchFamily="34" charset="0"/>
                <a:ea typeface="+mn-ea"/>
                <a:cs typeface="Arial" panose="020B0604020202020204" pitchFamily="34" charset="0"/>
              </a:rPr>
              <a:t>MRI-PDFF, magnetic resonance imaging-based proton density fat fraction; </a:t>
            </a:r>
            <a:r>
              <a:rPr lang="en-GB" sz="1200" i="1" kern="1300" dirty="0"/>
              <a:t>NAS, </a:t>
            </a:r>
            <a:r>
              <a:rPr lang="en-GB" sz="1200" i="1" kern="1300" dirty="0" err="1"/>
              <a:t>Nonalcoholic</a:t>
            </a:r>
            <a:r>
              <a:rPr lang="en-GB" sz="1200" i="1" kern="1300" dirty="0"/>
              <a:t> fatty liver disease Activity Score; NASH, </a:t>
            </a:r>
            <a:r>
              <a:rPr lang="en-GB" sz="1200" i="1" kern="1300" dirty="0" err="1"/>
              <a:t>nonalcoholic</a:t>
            </a:r>
            <a:r>
              <a:rPr lang="en-GB" sz="1200" i="1" kern="1300" dirty="0"/>
              <a:t> steatohepatitis</a:t>
            </a:r>
            <a:endParaRPr lang="en-US" i="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847950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kern="1200" dirty="0">
                <a:solidFill>
                  <a:schemeClr val="tx1"/>
                </a:solidFill>
                <a:effectLst/>
                <a:latin typeface="Arial" panose="020B0604020202020204" pitchFamily="34" charset="0"/>
                <a:ea typeface="+mn-ea"/>
                <a:cs typeface="Arial" panose="020B0604020202020204" pitchFamily="34" charset="0"/>
              </a:rPr>
              <a:t>Abbreviations: AE, adverse event; EOT, end of treatment; HVPG, hepatic venous pressure gradient; IV, intravenous; </a:t>
            </a:r>
            <a:r>
              <a:rPr lang="en-GB" sz="1200" i="1" kern="1300" dirty="0"/>
              <a:t>NAS, </a:t>
            </a:r>
            <a:r>
              <a:rPr lang="en-GB" sz="1200" i="1" kern="1300" dirty="0" err="1"/>
              <a:t>Nonalcoholic</a:t>
            </a:r>
            <a:r>
              <a:rPr lang="en-GB" sz="1200" i="1" kern="1300" dirty="0"/>
              <a:t> fatty liver disease Activity Score; NASH, </a:t>
            </a:r>
            <a:r>
              <a:rPr lang="en-GB" sz="1200" i="1" kern="1300" dirty="0" err="1"/>
              <a:t>nonalcoholic</a:t>
            </a:r>
            <a:r>
              <a:rPr lang="en-GB" sz="1200" i="1" kern="1300" dirty="0"/>
              <a:t> steatohepatitis; PBO, placebo; </a:t>
            </a:r>
            <a:r>
              <a:rPr lang="en-US" i="1" dirty="0"/>
              <a:t>q2w, every other week; SAE, serious adverse event</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10</a:t>
            </a:fld>
            <a:endParaRPr lang="en-GB"/>
          </a:p>
        </p:txBody>
      </p:sp>
    </p:spTree>
    <p:extLst>
      <p:ext uri="{BB962C8B-B14F-4D97-AF65-F5344CB8AC3E}">
        <p14:creationId xmlns:p14="http://schemas.microsoft.com/office/powerpoint/2010/main" val="2332130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1" kern="1200" dirty="0">
                <a:solidFill>
                  <a:schemeClr val="tx1"/>
                </a:solidFill>
                <a:effectLst/>
                <a:latin typeface="Arial" panose="020B0604020202020204" pitchFamily="34" charset="0"/>
                <a:ea typeface="+mn-ea"/>
                <a:cs typeface="Arial" panose="020B0604020202020204" pitchFamily="34" charset="0"/>
              </a:rPr>
              <a:t>Abbreviations: AE, adverse event; ALT, alanine aminotransferase; BL, baseline; </a:t>
            </a:r>
            <a:r>
              <a:rPr kumimoji="0" lang="en-US"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LFC, liver fat content; </a:t>
            </a:r>
            <a:r>
              <a:rPr lang="en-GB" sz="1200" b="0" i="1" kern="1200" dirty="0">
                <a:solidFill>
                  <a:schemeClr val="tx1"/>
                </a:solidFill>
                <a:effectLst/>
                <a:latin typeface="Arial" panose="020B0604020202020204" pitchFamily="34" charset="0"/>
                <a:ea typeface="+mn-ea"/>
                <a:cs typeface="Arial" panose="020B0604020202020204" pitchFamily="34" charset="0"/>
              </a:rPr>
              <a:t>MRI-PDFF, magnetic resonance imaging-based proton density fat fraction; </a:t>
            </a:r>
            <a:r>
              <a:rPr lang="en-GB" sz="1200" i="1" kern="1300" dirty="0"/>
              <a:t>NAFLD, </a:t>
            </a:r>
            <a:r>
              <a:rPr lang="en-GB" sz="1200" i="1" kern="1300" dirty="0" err="1"/>
              <a:t>nonalcoholic</a:t>
            </a:r>
            <a:r>
              <a:rPr lang="en-GB" sz="1200" i="1" kern="1300" dirty="0"/>
              <a:t> fatty liver disease; NAS, NAFLD Activity Score; NASH, </a:t>
            </a:r>
            <a:r>
              <a:rPr lang="en-GB" sz="1200" i="1" kern="1300" dirty="0" err="1"/>
              <a:t>nonalcoholic</a:t>
            </a:r>
            <a:r>
              <a:rPr lang="en-GB" sz="1200" i="1" kern="1300" dirty="0"/>
              <a:t> steatohepatitis; </a:t>
            </a:r>
            <a:r>
              <a:rPr lang="en-GB" sz="1200" kern="1300" dirty="0"/>
              <a:t>NS, not significant; </a:t>
            </a:r>
            <a:r>
              <a:rPr lang="en-GB" sz="1200" i="1" kern="1300" dirty="0"/>
              <a:t>PBO, placebo; </a:t>
            </a:r>
            <a:r>
              <a:rPr lang="en-US" dirty="0"/>
              <a:t>TLR-4, toll-like receptor 4</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11</a:t>
            </a:fld>
            <a:endParaRPr lang="en-GB"/>
          </a:p>
        </p:txBody>
      </p:sp>
    </p:spTree>
    <p:extLst>
      <p:ext uri="{BB962C8B-B14F-4D97-AF65-F5344CB8AC3E}">
        <p14:creationId xmlns:p14="http://schemas.microsoft.com/office/powerpoint/2010/main" val="21203947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kern="1200" dirty="0">
                <a:solidFill>
                  <a:schemeClr val="tx1"/>
                </a:solidFill>
                <a:effectLst/>
                <a:latin typeface="Arial" panose="020B0604020202020204" pitchFamily="34" charset="0"/>
                <a:ea typeface="+mn-ea"/>
                <a:cs typeface="Arial" panose="020B0604020202020204" pitchFamily="34" charset="0"/>
              </a:rPr>
              <a:t>Abbreviations: </a:t>
            </a:r>
            <a:r>
              <a:rPr lang="en-GB" i="1" dirty="0"/>
              <a:t>ACC, acetyl-CoA carboxylase; </a:t>
            </a:r>
            <a:r>
              <a:rPr lang="en-GB" sz="1200" b="0" i="1" kern="1200" dirty="0">
                <a:solidFill>
                  <a:schemeClr val="tx1"/>
                </a:solidFill>
                <a:effectLst/>
                <a:latin typeface="Arial" panose="020B0604020202020204" pitchFamily="34" charset="0"/>
                <a:ea typeface="+mn-ea"/>
                <a:cs typeface="Arial" panose="020B0604020202020204" pitchFamily="34" charset="0"/>
              </a:rPr>
              <a:t>ALT, alanine aminotransferase; </a:t>
            </a:r>
            <a:r>
              <a:rPr lang="en-GB" i="1" dirty="0"/>
              <a:t>ASK1, apoptosis signal-regulating kinase 1; BL, baseline; DNL, de novo </a:t>
            </a:r>
            <a:r>
              <a:rPr lang="en-GB" i="1" dirty="0" err="1"/>
              <a:t>lipogensis</a:t>
            </a:r>
            <a:r>
              <a:rPr lang="en-GB" i="1" dirty="0"/>
              <a:t> by deuterated water labelling; GGT, gamma-</a:t>
            </a:r>
            <a:r>
              <a:rPr lang="en-GB" i="1" dirty="0" err="1"/>
              <a:t>glutamyltransferase</a:t>
            </a:r>
            <a:r>
              <a:rPr lang="en-GB" i="1" dirty="0"/>
              <a:t>; FXR, </a:t>
            </a:r>
            <a:r>
              <a:rPr lang="en-GB" i="1" dirty="0" err="1"/>
              <a:t>farnesoid</a:t>
            </a:r>
            <a:r>
              <a:rPr lang="en-GB" i="1" dirty="0"/>
              <a:t> X receptor; </a:t>
            </a:r>
            <a:r>
              <a:rPr lang="en-US" i="1" dirty="0"/>
              <a:t>MRE, </a:t>
            </a:r>
            <a:r>
              <a:rPr lang="en-GB" sz="1200" b="0" i="1" kern="1200" dirty="0">
                <a:solidFill>
                  <a:schemeClr val="tx1"/>
                </a:solidFill>
                <a:effectLst/>
                <a:latin typeface="Arial" panose="020B0604020202020204" pitchFamily="34" charset="0"/>
                <a:ea typeface="+mn-ea"/>
                <a:cs typeface="Arial" panose="020B0604020202020204" pitchFamily="34" charset="0"/>
              </a:rPr>
              <a:t>magnetic resonance elastography</a:t>
            </a:r>
            <a:r>
              <a:rPr lang="en-US" i="1" dirty="0"/>
              <a:t>; </a:t>
            </a:r>
            <a:r>
              <a:rPr lang="en-GB" sz="1200" b="0" i="1" kern="1200" dirty="0">
                <a:solidFill>
                  <a:schemeClr val="tx1"/>
                </a:solidFill>
                <a:effectLst/>
                <a:latin typeface="Arial" panose="020B0604020202020204" pitchFamily="34" charset="0"/>
                <a:ea typeface="+mn-ea"/>
                <a:cs typeface="Arial" panose="020B0604020202020204" pitchFamily="34" charset="0"/>
              </a:rPr>
              <a:t>MRI-PDFF, magnetic resonance imaging-based proton density fat fraction; </a:t>
            </a:r>
            <a:r>
              <a:rPr lang="en-GB" sz="1200" i="1" kern="1300" dirty="0"/>
              <a:t>NASH, </a:t>
            </a:r>
            <a:r>
              <a:rPr lang="en-GB" sz="1200" i="1" kern="1300" dirty="0" err="1"/>
              <a:t>nonalcoholic</a:t>
            </a:r>
            <a:r>
              <a:rPr lang="en-GB" sz="1200" i="1" kern="1300" dirty="0"/>
              <a:t> steatohepatitis; </a:t>
            </a:r>
            <a:r>
              <a:rPr lang="en-GB" sz="1200" i="1" kern="1300" dirty="0" err="1"/>
              <a:t>qd</a:t>
            </a:r>
            <a:r>
              <a:rPr lang="en-GB" sz="1200" i="1" kern="1300" dirty="0"/>
              <a:t>, once daily; </a:t>
            </a:r>
            <a:r>
              <a:rPr lang="en-GB" i="1" dirty="0"/>
              <a:t>SEL, </a:t>
            </a:r>
            <a:r>
              <a:rPr lang="en-GB" i="1" dirty="0" err="1"/>
              <a:t>selonsertib</a:t>
            </a:r>
            <a:r>
              <a:rPr lang="en-GB" i="1" dirty="0"/>
              <a:t>; TIMP-1, tissue inhibitor of matrix metalloproteinases 1</a:t>
            </a:r>
          </a:p>
          <a:p>
            <a:pPr marL="0" indent="0">
              <a:buNone/>
            </a:pPr>
            <a:endParaRPr lang="en-US"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12</a:t>
            </a:fld>
            <a:endParaRPr lang="en-GB"/>
          </a:p>
        </p:txBody>
      </p:sp>
    </p:spTree>
    <p:extLst>
      <p:ext uri="{BB962C8B-B14F-4D97-AF65-F5344CB8AC3E}">
        <p14:creationId xmlns:p14="http://schemas.microsoft.com/office/powerpoint/2010/main" val="2266650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1" kern="1200" dirty="0">
                <a:solidFill>
                  <a:schemeClr val="tx1"/>
                </a:solidFill>
                <a:effectLst/>
                <a:latin typeface="Arial" panose="020B0604020202020204" pitchFamily="34" charset="0"/>
                <a:ea typeface="+mn-ea"/>
                <a:cs typeface="Arial" panose="020B0604020202020204" pitchFamily="34" charset="0"/>
              </a:rPr>
              <a:t>Abbreviations: </a:t>
            </a:r>
            <a:r>
              <a:rPr lang="en-US" dirty="0"/>
              <a:t>bid, twice daily; CC</a:t>
            </a:r>
            <a:r>
              <a:rPr lang="en-US" baseline="0" dirty="0"/>
              <a:t>l</a:t>
            </a:r>
            <a:r>
              <a:rPr lang="en-US" baseline="-25000" dirty="0"/>
              <a:t>4</a:t>
            </a:r>
            <a:r>
              <a:rPr lang="en-US" dirty="0"/>
              <a:t>, carbon tetrachloride; NASH, nonalcoholic steatohepatitis; NHP, non-human primate; OCA: </a:t>
            </a:r>
            <a:r>
              <a:rPr lang="en-US" dirty="0" err="1"/>
              <a:t>obeticholic</a:t>
            </a:r>
            <a:r>
              <a:rPr lang="en-US" dirty="0"/>
              <a:t> acid; </a:t>
            </a:r>
            <a:r>
              <a:rPr kumimoji="0" lang="el-GR"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α</a:t>
            </a: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-SMA </a:t>
            </a:r>
            <a:r>
              <a:rPr lang="en-US" dirty="0"/>
              <a:t>: alpha-smooth muscle actin</a:t>
            </a:r>
          </a:p>
          <a:p>
            <a:pPr marL="0" indent="0">
              <a:buNone/>
            </a:pPr>
            <a:endParaRPr lang="en-US"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13</a:t>
            </a:fld>
            <a:endParaRPr lang="en-GB"/>
          </a:p>
        </p:txBody>
      </p:sp>
    </p:spTree>
    <p:extLst>
      <p:ext uri="{BB962C8B-B14F-4D97-AF65-F5344CB8AC3E}">
        <p14:creationId xmlns:p14="http://schemas.microsoft.com/office/powerpoint/2010/main" val="36374570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kern="1200" dirty="0">
                <a:solidFill>
                  <a:schemeClr val="tx1"/>
                </a:solidFill>
                <a:effectLst/>
                <a:latin typeface="Arial" panose="020B0604020202020204" pitchFamily="34" charset="0"/>
                <a:ea typeface="+mn-ea"/>
                <a:cs typeface="Arial" panose="020B0604020202020204" pitchFamily="34" charset="0"/>
              </a:rPr>
              <a:t>Abbreviations: </a:t>
            </a:r>
            <a:r>
              <a:rPr lang="en-US" i="1" dirty="0"/>
              <a:t>ANOVA, analysis of variance; BMI, body mass index; ITT, </a:t>
            </a:r>
            <a:r>
              <a:rPr kumimoji="0" lang="en-GB" sz="1200" b="0" i="1" u="none" strike="noStrike" kern="1200" cap="none" spc="0" normalizeH="0" baseline="0" noProof="0" dirty="0">
                <a:ln>
                  <a:noFill/>
                </a:ln>
                <a:solidFill>
                  <a:prstClr val="black"/>
                </a:solidFill>
                <a:effectLst/>
                <a:uLnTx/>
                <a:uFillTx/>
                <a:latin typeface="Arial"/>
                <a:ea typeface="+mn-ea"/>
                <a:cs typeface="Arial" panose="020B0604020202020204" pitchFamily="34" charset="0"/>
              </a:rPr>
              <a:t>intention-to treat; </a:t>
            </a:r>
            <a:r>
              <a:rPr lang="en-GB" sz="1200" i="1" kern="1300" dirty="0"/>
              <a:t>NAFLD, </a:t>
            </a:r>
            <a:r>
              <a:rPr lang="en-GB" sz="1200" i="1" kern="1300" dirty="0" err="1"/>
              <a:t>nonalcoholic</a:t>
            </a:r>
            <a:r>
              <a:rPr lang="en-GB" sz="1200" i="1" kern="1300" dirty="0"/>
              <a:t> fatty liver disease; </a:t>
            </a:r>
            <a:r>
              <a:rPr kumimoji="0" lang="en-GB" sz="1200" b="0" i="1" u="none" strike="noStrike" kern="1200" cap="none" spc="0" normalizeH="0" baseline="0" noProof="0" dirty="0">
                <a:ln>
                  <a:noFill/>
                </a:ln>
                <a:solidFill>
                  <a:prstClr val="black"/>
                </a:solidFill>
                <a:effectLst/>
                <a:uLnTx/>
                <a:uFillTx/>
                <a:latin typeface="Arial"/>
                <a:ea typeface="+mn-ea"/>
                <a:cs typeface="Arial" panose="020B0604020202020204" pitchFamily="34" charset="0"/>
              </a:rPr>
              <a:t>NS, not significant </a:t>
            </a:r>
          </a:p>
          <a:p>
            <a:pPr marL="0" indent="0">
              <a:buNone/>
            </a:pPr>
            <a:endParaRPr kumimoji="0" lang="en-GB" sz="1200" b="0" i="0" u="none" strike="noStrike" kern="1200" cap="none" spc="0" normalizeH="0" baseline="0" noProof="0" dirty="0">
              <a:ln>
                <a:noFill/>
              </a:ln>
              <a:solidFill>
                <a:prstClr val="black"/>
              </a:solidFill>
              <a:effectLst/>
              <a:uLnTx/>
              <a:uFillTx/>
              <a:latin typeface="Arial"/>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dirty="0"/>
              <a:t>secondary outcomes were changes in BMI, ALT, surrogate markers (FLI, FIB-4, NFS).</a:t>
            </a:r>
            <a:endParaRPr lang="en-US" sz="1200" dirty="0"/>
          </a:p>
          <a:p>
            <a:pPr marL="0" indent="0">
              <a:buNone/>
            </a:pPr>
            <a:endParaRPr lang="en-US"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15</a:t>
            </a:fld>
            <a:endParaRPr lang="en-GB"/>
          </a:p>
        </p:txBody>
      </p:sp>
    </p:spTree>
    <p:extLst>
      <p:ext uri="{BB962C8B-B14F-4D97-AF65-F5344CB8AC3E}">
        <p14:creationId xmlns:p14="http://schemas.microsoft.com/office/powerpoint/2010/main" val="35695089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kern="1200" dirty="0">
                <a:solidFill>
                  <a:schemeClr val="tx1"/>
                </a:solidFill>
                <a:effectLst/>
                <a:latin typeface="Arial" panose="020B0604020202020204" pitchFamily="34" charset="0"/>
                <a:ea typeface="+mn-ea"/>
                <a:cs typeface="Arial" panose="020B0604020202020204" pitchFamily="34" charset="0"/>
              </a:rPr>
              <a:t>Abbreviations: </a:t>
            </a:r>
            <a:r>
              <a:rPr lang="en-US" i="1" dirty="0"/>
              <a:t>LS, liver stiffness; LSM, liver stiffness measurement; </a:t>
            </a:r>
            <a:r>
              <a:rPr lang="en-GB" sz="1200" i="1" kern="1300" dirty="0"/>
              <a:t>NAFLD, </a:t>
            </a:r>
            <a:r>
              <a:rPr lang="en-GB" sz="1200" i="1" kern="1300" dirty="0" err="1"/>
              <a:t>nonalcoholic</a:t>
            </a:r>
            <a:r>
              <a:rPr lang="en-GB" sz="1200" i="1" kern="1300" dirty="0"/>
              <a:t> fatty liver disease; </a:t>
            </a:r>
            <a:r>
              <a:rPr lang="en-US" i="1" dirty="0"/>
              <a:t>OV, </a:t>
            </a:r>
            <a:r>
              <a:rPr lang="en-US" i="1" dirty="0" err="1"/>
              <a:t>oesophageal</a:t>
            </a:r>
            <a:r>
              <a:rPr lang="en-US" i="1" dirty="0"/>
              <a:t> varices; OGD, </a:t>
            </a:r>
            <a:r>
              <a:rPr lang="en-US" sz="1200" b="0" i="1" u="none" strike="noStrike" kern="1200" baseline="0" dirty="0" err="1">
                <a:solidFill>
                  <a:schemeClr val="tx1"/>
                </a:solidFill>
                <a:latin typeface="Arial" panose="020B0604020202020204" pitchFamily="34" charset="0"/>
                <a:ea typeface="+mn-ea"/>
                <a:cs typeface="Arial" panose="020B0604020202020204" pitchFamily="34" charset="0"/>
              </a:rPr>
              <a:t>oesophagogastroduodenoscopy</a:t>
            </a: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 PLT, platelet</a:t>
            </a:r>
            <a:endParaRPr lang="en-US"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16</a:t>
            </a:fld>
            <a:endParaRPr lang="en-GB"/>
          </a:p>
        </p:txBody>
      </p:sp>
    </p:spTree>
    <p:extLst>
      <p:ext uri="{BB962C8B-B14F-4D97-AF65-F5344CB8AC3E}">
        <p14:creationId xmlns:p14="http://schemas.microsoft.com/office/powerpoint/2010/main" val="2061923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6242F5-33D5-46AE-8F99-DC80DDEFDA0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4925" y="6479931"/>
            <a:ext cx="4567075"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3347864" y="1266475"/>
            <a:ext cx="5464992"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323528" y="260648"/>
            <a:ext cx="8489328" cy="943200"/>
          </a:xfrm>
        </p:spPr>
        <p:txBody>
          <a:bodyPr anchor="b">
            <a:normAutofit/>
          </a:bodyPr>
          <a:lstStyle>
            <a:lvl1pPr algn="r">
              <a:defRPr sz="3200" b="0">
                <a:solidFill>
                  <a:schemeClr val="tx2"/>
                </a:solidFill>
              </a:defRPr>
            </a:lvl1pPr>
          </a:lstStyle>
          <a:p>
            <a:r>
              <a:rPr lang="en-GB" dirty="0"/>
              <a:t>Presentation title to go here</a:t>
            </a:r>
          </a:p>
        </p:txBody>
      </p:sp>
      <p:pic>
        <p:nvPicPr>
          <p:cNvPr id="16" name="Picture 15">
            <a:extLst>
              <a:ext uri="{FF2B5EF4-FFF2-40B4-BE49-F238E27FC236}">
                <a16:creationId xmlns:a16="http://schemas.microsoft.com/office/drawing/2014/main" id="{28B87EDD-07BB-467B-A483-F687D9428D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95395" y="5733256"/>
            <a:ext cx="1918843" cy="972343"/>
          </a:xfrm>
          <a:prstGeom prst="rect">
            <a:avLst/>
          </a:prstGeom>
        </p:spPr>
      </p:pic>
    </p:spTree>
    <p:extLst>
      <p:ext uri="{BB962C8B-B14F-4D97-AF65-F5344CB8AC3E}">
        <p14:creationId xmlns:p14="http://schemas.microsoft.com/office/powerpoint/2010/main" val="381462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048" y="3032384"/>
            <a:ext cx="8498632"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033384" y="4509213"/>
            <a:ext cx="6836296"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6" name="Straight Connector 5">
            <a:extLst>
              <a:ext uri="{FF2B5EF4-FFF2-40B4-BE49-F238E27FC236}">
                <a16:creationId xmlns:a16="http://schemas.microsoft.com/office/drawing/2014/main" id="{51AAE498-473E-420D-BBF6-000ECD735FF3}"/>
              </a:ext>
            </a:extLst>
          </p:cNvPr>
          <p:cNvCxnSpPr>
            <a:cxnSpLocks/>
          </p:cNvCxnSpPr>
          <p:nvPr userDrawn="1"/>
        </p:nvCxnSpPr>
        <p:spPr>
          <a:xfrm>
            <a:off x="274320" y="4459976"/>
            <a:ext cx="8595360" cy="0"/>
          </a:xfrm>
          <a:prstGeom prst="line">
            <a:avLst/>
          </a:prstGeom>
          <a:ln w="889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4898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4925" y="6479931"/>
            <a:ext cx="7519403"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C657FAC6-2395-4983-BCEC-E661BAE01A28}"/>
              </a:ext>
            </a:extLst>
          </p:cNvPr>
          <p:cNvSpPr>
            <a:spLocks noGrp="1"/>
          </p:cNvSpPr>
          <p:nvPr>
            <p:ph sz="half" idx="1"/>
          </p:nvPr>
        </p:nvSpPr>
        <p:spPr>
          <a:xfrm>
            <a:off x="319314" y="1340768"/>
            <a:ext cx="8506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410911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319314" y="140970"/>
            <a:ext cx="7637062"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4925" y="6479931"/>
            <a:ext cx="7519403"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627C0A3-B31C-459A-B3C8-9B3F90900348}"/>
              </a:ext>
            </a:extLst>
          </p:cNvPr>
          <p:cNvSpPr>
            <a:spLocks noGrp="1"/>
          </p:cNvSpPr>
          <p:nvPr>
            <p:ph sz="half" idx="11"/>
          </p:nvPr>
        </p:nvSpPr>
        <p:spPr>
          <a:xfrm>
            <a:off x="319314" y="1340768"/>
            <a:ext cx="41796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E2F1DD51-3C50-491A-A440-B86443B20BF0}"/>
              </a:ext>
            </a:extLst>
          </p:cNvPr>
          <p:cNvSpPr>
            <a:spLocks noGrp="1"/>
          </p:cNvSpPr>
          <p:nvPr>
            <p:ph sz="half" idx="12"/>
          </p:nvPr>
        </p:nvSpPr>
        <p:spPr>
          <a:xfrm>
            <a:off x="4645086" y="1340768"/>
            <a:ext cx="41796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368856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4925" y="6479931"/>
            <a:ext cx="7519403"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320864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4925" y="6479931"/>
            <a:ext cx="7519403"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2012625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5677EF-CF78-4B9B-8ADE-2B3C0E502A96}"/>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5" y="138043"/>
            <a:ext cx="9014227" cy="1042270"/>
          </a:xfrm>
          <a:prstGeom prst="rect">
            <a:avLst/>
          </a:prstGeom>
        </p:spPr>
      </p:pic>
      <p:sp>
        <p:nvSpPr>
          <p:cNvPr id="2" name="Title Placeholder 1"/>
          <p:cNvSpPr>
            <a:spLocks noGrp="1"/>
          </p:cNvSpPr>
          <p:nvPr>
            <p:ph type="title"/>
          </p:nvPr>
        </p:nvSpPr>
        <p:spPr>
          <a:xfrm>
            <a:off x="319314" y="140970"/>
            <a:ext cx="7637062"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319314" y="1340768"/>
            <a:ext cx="8505372"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8" name="Picture 7">
            <a:extLst>
              <a:ext uri="{FF2B5EF4-FFF2-40B4-BE49-F238E27FC236}">
                <a16:creationId xmlns:a16="http://schemas.microsoft.com/office/drawing/2014/main" id="{C9949B95-F696-4035-B757-1DADB4EE655A}"/>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663802" y="6021288"/>
            <a:ext cx="1350435" cy="684311"/>
          </a:xfrm>
          <a:prstGeom prst="rect">
            <a:avLst/>
          </a:prstGeom>
        </p:spPr>
      </p:pic>
    </p:spTree>
    <p:extLst>
      <p:ext uri="{BB962C8B-B14F-4D97-AF65-F5344CB8AC3E}">
        <p14:creationId xmlns:p14="http://schemas.microsoft.com/office/powerpoint/2010/main" val="3316182413"/>
      </p:ext>
    </p:extLst>
  </p:cSld>
  <p:clrMap bg1="lt1" tx1="dk1" bg2="lt2" tx2="dk2" accent1="accent1" accent2="accent2" accent3="accent3" accent4="accent4" accent5="accent5" accent6="accent6" hlink="hlink" folHlink="folHlink"/>
  <p:sldLayoutIdLst>
    <p:sldLayoutId id="2147483660" r:id="rId1"/>
    <p:sldLayoutId id="2147483651" r:id="rId2"/>
    <p:sldLayoutId id="2147483650"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chart" Target="../charts/chart11.xml"/><Relationship Id="rId4" Type="http://schemas.openxmlformats.org/officeDocument/2006/relationships/chart" Target="../charts/chart10.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chart" Target="../charts/chart14.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chart" Target="../charts/chart17.xml"/></Relationships>
</file>

<file path=ppt/slides/_rels/slide2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chart" Target="../charts/chart20.xml"/><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15.png"/><Relationship Id="rId11" Type="http://schemas.openxmlformats.org/officeDocument/2006/relationships/chart" Target="../charts/chart19.xml"/><Relationship Id="rId5" Type="http://schemas.openxmlformats.org/officeDocument/2006/relationships/image" Target="../media/image14.png"/><Relationship Id="rId10" Type="http://schemas.openxmlformats.org/officeDocument/2006/relationships/chart" Target="../charts/chart18.xml"/><Relationship Id="rId4" Type="http://schemas.openxmlformats.org/officeDocument/2006/relationships/image" Target="../media/image13.png"/><Relationship Id="rId9" Type="http://schemas.openxmlformats.org/officeDocument/2006/relationships/image" Target="../media/image18.png"/></Relationships>
</file>

<file path=ppt/slides/_rels/slide26.xml.rels><?xml version="1.0" encoding="UTF-8" standalone="yes"?>
<Relationships xmlns="http://schemas.openxmlformats.org/package/2006/relationships"><Relationship Id="rId8" Type="http://schemas.openxmlformats.org/officeDocument/2006/relationships/image" Target="../media/image23.tiff"/><Relationship Id="rId13" Type="http://schemas.openxmlformats.org/officeDocument/2006/relationships/image" Target="../media/image28.jpeg"/><Relationship Id="rId18" Type="http://schemas.microsoft.com/office/2007/relationships/hdphoto" Target="../media/hdphoto4.wdp"/><Relationship Id="rId26" Type="http://schemas.openxmlformats.org/officeDocument/2006/relationships/image" Target="../media/image37.png"/><Relationship Id="rId39" Type="http://schemas.microsoft.com/office/2007/relationships/hdphoto" Target="../media/hdphoto10.wdp"/><Relationship Id="rId3" Type="http://schemas.openxmlformats.org/officeDocument/2006/relationships/image" Target="../media/image19.png"/><Relationship Id="rId21" Type="http://schemas.openxmlformats.org/officeDocument/2006/relationships/image" Target="../media/image34.jpeg"/><Relationship Id="rId34" Type="http://schemas.openxmlformats.org/officeDocument/2006/relationships/image" Target="../media/image44.png"/><Relationship Id="rId7" Type="http://schemas.openxmlformats.org/officeDocument/2006/relationships/image" Target="../media/image22.tiff"/><Relationship Id="rId12" Type="http://schemas.openxmlformats.org/officeDocument/2006/relationships/image" Target="../media/image27.jpeg"/><Relationship Id="rId17" Type="http://schemas.openxmlformats.org/officeDocument/2006/relationships/image" Target="../media/image31.png"/><Relationship Id="rId25" Type="http://schemas.microsoft.com/office/2007/relationships/hdphoto" Target="../media/hdphoto6.wdp"/><Relationship Id="rId33" Type="http://schemas.openxmlformats.org/officeDocument/2006/relationships/image" Target="../media/image43.png"/><Relationship Id="rId38" Type="http://schemas.openxmlformats.org/officeDocument/2006/relationships/image" Target="../media/image46.png"/><Relationship Id="rId2" Type="http://schemas.openxmlformats.org/officeDocument/2006/relationships/notesSlide" Target="../notesSlides/notesSlide17.xml"/><Relationship Id="rId16" Type="http://schemas.openxmlformats.org/officeDocument/2006/relationships/image" Target="../media/image30.jpeg"/><Relationship Id="rId20" Type="http://schemas.openxmlformats.org/officeDocument/2006/relationships/image" Target="../media/image33.jpeg"/><Relationship Id="rId29" Type="http://schemas.openxmlformats.org/officeDocument/2006/relationships/image" Target="../media/image40.tiff"/><Relationship Id="rId1" Type="http://schemas.openxmlformats.org/officeDocument/2006/relationships/slideLayout" Target="../slideLayouts/slideLayout5.xml"/><Relationship Id="rId6" Type="http://schemas.microsoft.com/office/2007/relationships/hdphoto" Target="../media/hdphoto2.wdp"/><Relationship Id="rId11" Type="http://schemas.openxmlformats.org/officeDocument/2006/relationships/image" Target="../media/image26.jpeg"/><Relationship Id="rId24" Type="http://schemas.openxmlformats.org/officeDocument/2006/relationships/image" Target="../media/image36.png"/><Relationship Id="rId32" Type="http://schemas.openxmlformats.org/officeDocument/2006/relationships/image" Target="../media/image42.png"/><Relationship Id="rId37" Type="http://schemas.microsoft.com/office/2007/relationships/hdphoto" Target="../media/hdphoto9.wdp"/><Relationship Id="rId40" Type="http://schemas.openxmlformats.org/officeDocument/2006/relationships/chart" Target="../charts/chart21.xml"/><Relationship Id="rId5" Type="http://schemas.openxmlformats.org/officeDocument/2006/relationships/image" Target="../media/image21.png"/><Relationship Id="rId15" Type="http://schemas.microsoft.com/office/2007/relationships/hdphoto" Target="../media/hdphoto3.wdp"/><Relationship Id="rId23" Type="http://schemas.microsoft.com/office/2007/relationships/hdphoto" Target="../media/hdphoto5.wdp"/><Relationship Id="rId28" Type="http://schemas.openxmlformats.org/officeDocument/2006/relationships/image" Target="../media/image39.jpeg"/><Relationship Id="rId36" Type="http://schemas.openxmlformats.org/officeDocument/2006/relationships/image" Target="../media/image45.png"/><Relationship Id="rId10" Type="http://schemas.openxmlformats.org/officeDocument/2006/relationships/image" Target="../media/image25.tiff"/><Relationship Id="rId19" Type="http://schemas.openxmlformats.org/officeDocument/2006/relationships/image" Target="../media/image32.jpeg"/><Relationship Id="rId31" Type="http://schemas.microsoft.com/office/2007/relationships/hdphoto" Target="../media/hdphoto7.wdp"/><Relationship Id="rId4" Type="http://schemas.openxmlformats.org/officeDocument/2006/relationships/image" Target="../media/image20.tiff"/><Relationship Id="rId9" Type="http://schemas.openxmlformats.org/officeDocument/2006/relationships/image" Target="../media/image24.tiff"/><Relationship Id="rId14" Type="http://schemas.openxmlformats.org/officeDocument/2006/relationships/image" Target="../media/image29.png"/><Relationship Id="rId22" Type="http://schemas.openxmlformats.org/officeDocument/2006/relationships/image" Target="../media/image35.png"/><Relationship Id="rId27" Type="http://schemas.openxmlformats.org/officeDocument/2006/relationships/image" Target="../media/image38.jpeg"/><Relationship Id="rId30" Type="http://schemas.openxmlformats.org/officeDocument/2006/relationships/image" Target="../media/image41.png"/><Relationship Id="rId35" Type="http://schemas.microsoft.com/office/2007/relationships/hdphoto" Target="../media/hdphoto8.wdp"/></Relationships>
</file>

<file path=ppt/slides/_rels/slide3.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slide" Target="slide1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slide" Target="slide20.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8" Type="http://schemas.openxmlformats.org/officeDocument/2006/relationships/customXml" Target="../ink/ink1.xml"/><Relationship Id="rId13" Type="http://schemas.openxmlformats.org/officeDocument/2006/relationships/image" Target="../media/image10.emf"/><Relationship Id="rId3" Type="http://schemas.openxmlformats.org/officeDocument/2006/relationships/image" Target="../media/image5.emf"/><Relationship Id="rId7" Type="http://schemas.openxmlformats.org/officeDocument/2006/relationships/chart" Target="../charts/chart6.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9.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tags" Target="../tags/tag3.xml"/><Relationship Id="rId7" Type="http://schemas.openxmlformats.org/officeDocument/2006/relationships/oleObject" Target="../embeddings/oleObject1.bin"/><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chart" Target="../charts/chart7.xml"/><Relationship Id="rId5" Type="http://schemas.openxmlformats.org/officeDocument/2006/relationships/notesSlide" Target="../notesSlides/notesSlide3.xml"/><Relationship Id="rId4" Type="http://schemas.openxmlformats.org/officeDocument/2006/relationships/slideLayout" Target="../slideLayouts/slideLayout5.xml"/><Relationship Id="rId9" Type="http://schemas.openxmlformats.org/officeDocument/2006/relationships/chart" Target="../charts/char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E4EFA6F-E55B-4502-BF56-6868369632F7}"/>
              </a:ext>
            </a:extLst>
          </p:cNvPr>
          <p:cNvSpPr>
            <a:spLocks noGrp="1"/>
          </p:cNvSpPr>
          <p:nvPr>
            <p:ph type="body" sz="quarter" idx="11"/>
          </p:nvPr>
        </p:nvSpPr>
        <p:spPr/>
        <p:txBody>
          <a:bodyPr/>
          <a:lstStyle/>
          <a:p>
            <a:endParaRPr lang="en-GB"/>
          </a:p>
        </p:txBody>
      </p:sp>
      <p:sp>
        <p:nvSpPr>
          <p:cNvPr id="8" name="Subtitle 7">
            <a:extLst>
              <a:ext uri="{FF2B5EF4-FFF2-40B4-BE49-F238E27FC236}">
                <a16:creationId xmlns:a16="http://schemas.microsoft.com/office/drawing/2014/main" id="{2A5023BA-F0E0-4C90-A896-D588B5EFA9DE}"/>
              </a:ext>
            </a:extLst>
          </p:cNvPr>
          <p:cNvSpPr>
            <a:spLocks noGrp="1"/>
          </p:cNvSpPr>
          <p:nvPr>
            <p:ph type="subTitle" idx="1"/>
          </p:nvPr>
        </p:nvSpPr>
        <p:spPr/>
        <p:txBody>
          <a:bodyPr/>
          <a:lstStyle/>
          <a:p>
            <a:r>
              <a:rPr lang="en-US"/>
              <a:t>Metabolism, alcohol and toxicity</a:t>
            </a:r>
            <a:endParaRPr lang="en-GB" dirty="0"/>
          </a:p>
        </p:txBody>
      </p:sp>
      <p:sp>
        <p:nvSpPr>
          <p:cNvPr id="7" name="Title 6">
            <a:extLst>
              <a:ext uri="{FF2B5EF4-FFF2-40B4-BE49-F238E27FC236}">
                <a16:creationId xmlns:a16="http://schemas.microsoft.com/office/drawing/2014/main" id="{EF89CA09-772E-4495-BCB3-7847A1367372}"/>
              </a:ext>
            </a:extLst>
          </p:cNvPr>
          <p:cNvSpPr>
            <a:spLocks noGrp="1"/>
          </p:cNvSpPr>
          <p:nvPr>
            <p:ph type="ctrTitle"/>
          </p:nvPr>
        </p:nvSpPr>
        <p:spPr/>
        <p:txBody>
          <a:bodyPr/>
          <a:lstStyle/>
          <a:p>
            <a:r>
              <a:rPr lang="en-GB"/>
              <a:t>Best of ILC 2018</a:t>
            </a:r>
            <a:endParaRPr lang="en-GB" dirty="0"/>
          </a:p>
        </p:txBody>
      </p:sp>
    </p:spTree>
    <p:extLst>
      <p:ext uri="{BB962C8B-B14F-4D97-AF65-F5344CB8AC3E}">
        <p14:creationId xmlns:p14="http://schemas.microsoft.com/office/powerpoint/2010/main" val="1800892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Autofit/>
          </a:bodyPr>
          <a:lstStyle/>
          <a:p>
            <a:r>
              <a:rPr lang="en-US" sz="2000" dirty="0"/>
              <a:t>GR-MD-02, a Galectin-3 inhibitor, is better in patients with NASH cirrhosis without varices and mild portal hypertension (PH)</a:t>
            </a:r>
            <a:endParaRPr lang="en-GB" sz="2000" dirty="0"/>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p:txBody>
          <a:bodyPr/>
          <a:lstStyle/>
          <a:p>
            <a:r>
              <a:rPr lang="en-GB" baseline="30000" dirty="0" err="1"/>
              <a:t>a</a:t>
            </a:r>
            <a:r>
              <a:rPr lang="en-GB" dirty="0" err="1"/>
              <a:t>HVPG</a:t>
            </a:r>
            <a:r>
              <a:rPr lang="en-GB" dirty="0"/>
              <a:t> between ≥6 and &lt;10 mmHg at baseline; </a:t>
            </a:r>
            <a:r>
              <a:rPr lang="en-US" b="1" baseline="30000" dirty="0">
                <a:cs typeface="Calibri" panose="020F0502020204030204" pitchFamily="34" charset="0"/>
              </a:rPr>
              <a:t>b</a:t>
            </a:r>
            <a:r>
              <a:rPr lang="en-GB" dirty="0"/>
              <a:t>HVPG decrease from baseline of both ≥2 mmHg and ≥20%</a:t>
            </a:r>
          </a:p>
          <a:p>
            <a:r>
              <a:rPr lang="en-GB" dirty="0" err="1"/>
              <a:t>Chalasani</a:t>
            </a:r>
            <a:r>
              <a:rPr lang="en-GB" dirty="0"/>
              <a:t> N, et al. ILC 2018, LBO-001</a:t>
            </a:r>
          </a:p>
        </p:txBody>
      </p:sp>
      <p:sp>
        <p:nvSpPr>
          <p:cNvPr id="5" name="Content Placeholder 4">
            <a:extLst>
              <a:ext uri="{FF2B5EF4-FFF2-40B4-BE49-F238E27FC236}">
                <a16:creationId xmlns:a16="http://schemas.microsoft.com/office/drawing/2014/main" id="{0B116B6D-310F-4A71-9A0A-A18C355AB4A5}"/>
              </a:ext>
            </a:extLst>
          </p:cNvPr>
          <p:cNvSpPr>
            <a:spLocks noGrp="1"/>
          </p:cNvSpPr>
          <p:nvPr>
            <p:ph sz="half" idx="1"/>
          </p:nvPr>
        </p:nvSpPr>
        <p:spPr>
          <a:xfrm>
            <a:off x="234780" y="1122973"/>
            <a:ext cx="8933920" cy="1866976"/>
          </a:xfrm>
        </p:spPr>
        <p:txBody>
          <a:bodyPr>
            <a:normAutofit/>
          </a:bodyPr>
          <a:lstStyle/>
          <a:p>
            <a:pPr marL="0" indent="0">
              <a:buNone/>
            </a:pPr>
            <a:r>
              <a:rPr lang="en-US" sz="1200" b="1" dirty="0"/>
              <a:t>Background:</a:t>
            </a:r>
            <a:r>
              <a:rPr lang="en-US" sz="1200" dirty="0"/>
              <a:t> Galectin-3 protein is implicated in the pathogenesis of NASH</a:t>
            </a:r>
          </a:p>
          <a:p>
            <a:pPr marL="0" indent="0">
              <a:buNone/>
            </a:pPr>
            <a:r>
              <a:rPr lang="en-US" sz="1200" b="1" dirty="0"/>
              <a:t>Methods: </a:t>
            </a:r>
            <a:r>
              <a:rPr lang="en-US" sz="1200" dirty="0"/>
              <a:t>162 patients with NASH cirrhosis and PH, with no or small </a:t>
            </a:r>
            <a:r>
              <a:rPr lang="en-US" sz="1200" dirty="0" err="1"/>
              <a:t>oesophageal</a:t>
            </a:r>
            <a:r>
              <a:rPr lang="en-US" sz="1200" dirty="0"/>
              <a:t> varices (OVs), randomized 1:1:1 to </a:t>
            </a:r>
            <a:br>
              <a:rPr lang="en-US" sz="1200" dirty="0"/>
            </a:br>
            <a:r>
              <a:rPr lang="en-US" sz="1200" dirty="0"/>
              <a:t>26 q2w IV infusions of GR-MD-02 2 mg/kg (GR2; n=54), 8 mg/kg (GR8; n=54), or PBO (n=54) over 52 weeks </a:t>
            </a:r>
          </a:p>
          <a:p>
            <a:pPr marL="0" indent="0">
              <a:buNone/>
            </a:pPr>
            <a:r>
              <a:rPr lang="en-US" sz="1200" b="1" dirty="0"/>
              <a:t>Results:</a:t>
            </a:r>
            <a:r>
              <a:rPr lang="en-US" sz="1200" dirty="0"/>
              <a:t> </a:t>
            </a:r>
          </a:p>
          <a:p>
            <a:pPr marL="180975" indent="-180975"/>
            <a:r>
              <a:rPr lang="en-US" sz="1200" dirty="0"/>
              <a:t>No significant differences in </a:t>
            </a:r>
            <a:r>
              <a:rPr lang="en-US" sz="1200" b="1" dirty="0">
                <a:solidFill>
                  <a:schemeClr val="tx2"/>
                </a:solidFill>
              </a:rPr>
              <a:t>ΔHVPG</a:t>
            </a:r>
            <a:r>
              <a:rPr lang="en-US" sz="1200" dirty="0"/>
              <a:t> (primary endpoint), fibrosis, or NAS between PBO and GR in total population, only improvement in hepatocyte ballooning vs PBO with GR2 (p=0.03); trend with GR8 (p=0.08)</a:t>
            </a:r>
          </a:p>
          <a:p>
            <a:pPr marL="180975" indent="-180975"/>
            <a:r>
              <a:rPr lang="en-US" sz="1100" b="1" dirty="0">
                <a:solidFill>
                  <a:schemeClr val="tx2"/>
                </a:solidFill>
              </a:rPr>
              <a:t>Mild PH </a:t>
            </a:r>
            <a:r>
              <a:rPr lang="en-US" sz="1100" b="1" dirty="0" err="1">
                <a:solidFill>
                  <a:schemeClr val="tx2"/>
                </a:solidFill>
              </a:rPr>
              <a:t>subgroup</a:t>
            </a:r>
            <a:r>
              <a:rPr lang="en-US" sz="1100" b="1" baseline="30000" dirty="0" err="1">
                <a:solidFill>
                  <a:schemeClr val="tx2"/>
                </a:solidFill>
              </a:rPr>
              <a:t>a</a:t>
            </a:r>
            <a:r>
              <a:rPr lang="en-US" sz="1100" b="1" dirty="0">
                <a:solidFill>
                  <a:schemeClr val="tx2"/>
                </a:solidFill>
              </a:rPr>
              <a:t> </a:t>
            </a:r>
            <a:r>
              <a:rPr lang="en-US" sz="1100" dirty="0"/>
              <a:t>(n=53; 20 PBO, 17 GR2, 16 GR8): Significant difference in ΔHVPG between PBO and GR8 (p=0.036)</a:t>
            </a:r>
          </a:p>
          <a:p>
            <a:pPr marL="180975" indent="-180975"/>
            <a:r>
              <a:rPr lang="en-US" sz="1100" b="1" dirty="0">
                <a:solidFill>
                  <a:schemeClr val="tx2"/>
                </a:solidFill>
              </a:rPr>
              <a:t>Safety: </a:t>
            </a:r>
            <a:r>
              <a:rPr lang="en-US" sz="1100" dirty="0"/>
              <a:t>GR-MD-02 well tolerated; similar rate of AEs and SAEs. More patients discontinued GR8 due to AEs (n=5; PBO and GR2, n=0)</a:t>
            </a:r>
          </a:p>
        </p:txBody>
      </p:sp>
      <p:sp>
        <p:nvSpPr>
          <p:cNvPr id="7" name="Content Placeholder 1"/>
          <p:cNvSpPr txBox="1">
            <a:spLocks/>
          </p:cNvSpPr>
          <p:nvPr/>
        </p:nvSpPr>
        <p:spPr>
          <a:xfrm>
            <a:off x="319314" y="1412776"/>
            <a:ext cx="8065107" cy="93610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100" dirty="0"/>
          </a:p>
        </p:txBody>
      </p:sp>
      <p:sp>
        <p:nvSpPr>
          <p:cNvPr id="8" name="Content Placeholder 1"/>
          <p:cNvSpPr txBox="1">
            <a:spLocks/>
          </p:cNvSpPr>
          <p:nvPr/>
        </p:nvSpPr>
        <p:spPr>
          <a:xfrm>
            <a:off x="319314" y="1052736"/>
            <a:ext cx="7997102" cy="4453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100" dirty="0"/>
          </a:p>
        </p:txBody>
      </p:sp>
      <p:sp>
        <p:nvSpPr>
          <p:cNvPr id="10" name="Content Placeholder 1"/>
          <p:cNvSpPr txBox="1">
            <a:spLocks/>
          </p:cNvSpPr>
          <p:nvPr/>
        </p:nvSpPr>
        <p:spPr>
          <a:xfrm>
            <a:off x="317886" y="5237080"/>
            <a:ext cx="8646602" cy="82420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b="1" dirty="0"/>
              <a:t>Conclusions</a:t>
            </a:r>
            <a:r>
              <a:rPr lang="en-US" sz="1200" dirty="0"/>
              <a:t> </a:t>
            </a:r>
          </a:p>
          <a:p>
            <a:pPr marL="179388" indent="-179388"/>
            <a:r>
              <a:rPr lang="en-US" sz="1200" dirty="0"/>
              <a:t>GR-MD-02 did not improve HVPG or liver fibrosis in total population, but significantly improved hepatocyte ballooning</a:t>
            </a:r>
          </a:p>
          <a:p>
            <a:pPr marL="179388" indent="-179388"/>
            <a:r>
              <a:rPr lang="en-US" sz="1200" dirty="0"/>
              <a:t>Significant and clinically relevant beneficial effects in </a:t>
            </a:r>
            <a:r>
              <a:rPr lang="en-US" sz="1200" b="1" dirty="0">
                <a:solidFill>
                  <a:schemeClr val="tx2"/>
                </a:solidFill>
              </a:rPr>
              <a:t>patients with NASH cirrhosis with no OV</a:t>
            </a:r>
            <a:r>
              <a:rPr lang="en-US" sz="1200" dirty="0">
                <a:solidFill>
                  <a:schemeClr val="tx2"/>
                </a:solidFill>
              </a:rPr>
              <a:t> </a:t>
            </a:r>
            <a:r>
              <a:rPr lang="en-US" sz="1200" dirty="0"/>
              <a:t>and </a:t>
            </a:r>
            <a:r>
              <a:rPr lang="en-US" sz="1200" b="1" dirty="0">
                <a:solidFill>
                  <a:schemeClr val="tx2"/>
                </a:solidFill>
              </a:rPr>
              <a:t>mild PH</a:t>
            </a:r>
            <a:r>
              <a:rPr lang="en-US" sz="1200" b="1" dirty="0">
                <a:solidFill>
                  <a:schemeClr val="accent1"/>
                </a:solidFill>
              </a:rPr>
              <a:t> </a:t>
            </a:r>
            <a:r>
              <a:rPr lang="en-US" sz="1200" dirty="0"/>
              <a:t>with GR2</a:t>
            </a:r>
          </a:p>
          <a:p>
            <a:pPr marL="179388" indent="-179388"/>
            <a:r>
              <a:rPr lang="en-US" sz="1200" dirty="0"/>
              <a:t>Significantly fewer GR2 patients developed new OVs at end-of-study</a:t>
            </a:r>
          </a:p>
          <a:p>
            <a:pPr marL="179388" indent="-179388"/>
            <a:r>
              <a:rPr lang="en-US" sz="1200" dirty="0"/>
              <a:t>These data warrant further investigating GR-MD-02 in NASH cirrhosis without varices</a:t>
            </a:r>
          </a:p>
        </p:txBody>
      </p:sp>
      <p:sp>
        <p:nvSpPr>
          <p:cNvPr id="17" name="Rectangle 16">
            <a:extLst>
              <a:ext uri="{FF2B5EF4-FFF2-40B4-BE49-F238E27FC236}">
                <a16:creationId xmlns:a16="http://schemas.microsoft.com/office/drawing/2014/main" id="{99662DE2-0F6C-473D-B8B5-1CFA0CF928B7}"/>
              </a:ext>
            </a:extLst>
          </p:cNvPr>
          <p:cNvSpPr/>
          <p:nvPr/>
        </p:nvSpPr>
        <p:spPr>
          <a:xfrm>
            <a:off x="315362" y="2843778"/>
            <a:ext cx="2705514" cy="461665"/>
          </a:xfrm>
          <a:prstGeom prst="rect">
            <a:avLst/>
          </a:prstGeom>
        </p:spPr>
        <p:txBody>
          <a:bodyPr wrap="square">
            <a:spAutoFit/>
          </a:bodyPr>
          <a:lstStyle/>
          <a:p>
            <a:pPr algn="ctr"/>
            <a:r>
              <a:rPr lang="en-GB" sz="1200" b="1" dirty="0"/>
              <a:t>HVPG decrease greater in patients with </a:t>
            </a:r>
            <a:r>
              <a:rPr lang="en-GB" sz="1200" b="1" u="sng" dirty="0"/>
              <a:t>no OV</a:t>
            </a:r>
            <a:r>
              <a:rPr lang="en-GB" sz="1200" b="1" dirty="0"/>
              <a:t> with GR2 but not GR8 </a:t>
            </a:r>
            <a:endParaRPr lang="en-US" sz="1200" b="1" dirty="0"/>
          </a:p>
        </p:txBody>
      </p:sp>
      <p:sp>
        <p:nvSpPr>
          <p:cNvPr id="22" name="Rectangle 21">
            <a:extLst>
              <a:ext uri="{FF2B5EF4-FFF2-40B4-BE49-F238E27FC236}">
                <a16:creationId xmlns:a16="http://schemas.microsoft.com/office/drawing/2014/main" id="{235199E7-0BD2-44E7-B673-67637F9E2364}"/>
              </a:ext>
            </a:extLst>
          </p:cNvPr>
          <p:cNvSpPr/>
          <p:nvPr/>
        </p:nvSpPr>
        <p:spPr>
          <a:xfrm>
            <a:off x="3050704" y="2842796"/>
            <a:ext cx="3042592" cy="461665"/>
          </a:xfrm>
          <a:prstGeom prst="rect">
            <a:avLst/>
          </a:prstGeom>
        </p:spPr>
        <p:txBody>
          <a:bodyPr wrap="square">
            <a:spAutoFit/>
          </a:bodyPr>
          <a:lstStyle/>
          <a:p>
            <a:pPr algn="ctr"/>
            <a:r>
              <a:rPr lang="en-US" sz="1200" b="1" dirty="0"/>
              <a:t>Fewer GR-MD-02-treated patients developed </a:t>
            </a:r>
            <a:r>
              <a:rPr lang="en-US" sz="1200" b="1" u="sng" dirty="0"/>
              <a:t>new OVs</a:t>
            </a:r>
            <a:r>
              <a:rPr lang="en-US" sz="1200" b="1" dirty="0"/>
              <a:t> at EOT </a:t>
            </a:r>
          </a:p>
        </p:txBody>
      </p:sp>
      <p:sp>
        <p:nvSpPr>
          <p:cNvPr id="24" name="Rectangle 23">
            <a:extLst>
              <a:ext uri="{FF2B5EF4-FFF2-40B4-BE49-F238E27FC236}">
                <a16:creationId xmlns:a16="http://schemas.microsoft.com/office/drawing/2014/main" id="{A672BDD7-8136-4987-BF97-0C877FD7E6B5}"/>
              </a:ext>
            </a:extLst>
          </p:cNvPr>
          <p:cNvSpPr/>
          <p:nvPr/>
        </p:nvSpPr>
        <p:spPr>
          <a:xfrm>
            <a:off x="6068191" y="2844375"/>
            <a:ext cx="2912274" cy="276999"/>
          </a:xfrm>
          <a:prstGeom prst="rect">
            <a:avLst/>
          </a:prstGeom>
        </p:spPr>
        <p:txBody>
          <a:bodyPr wrap="square">
            <a:spAutoFit/>
          </a:bodyPr>
          <a:lstStyle/>
          <a:p>
            <a:pPr algn="ctr"/>
            <a:r>
              <a:rPr lang="en-US" sz="1200" b="1" dirty="0"/>
              <a:t>ΔHVPG in p</a:t>
            </a:r>
            <a:r>
              <a:rPr lang="en-GB" sz="1200" b="1" dirty="0" err="1"/>
              <a:t>atients</a:t>
            </a:r>
            <a:r>
              <a:rPr lang="en-GB" sz="1200" b="1" dirty="0"/>
              <a:t> with no OVs at BL</a:t>
            </a:r>
            <a:endParaRPr lang="en-US" sz="1200" b="1" dirty="0"/>
          </a:p>
        </p:txBody>
      </p:sp>
      <p:sp>
        <p:nvSpPr>
          <p:cNvPr id="26" name="Rectangle: Rounded Corners 25">
            <a:extLst>
              <a:ext uri="{FF2B5EF4-FFF2-40B4-BE49-F238E27FC236}">
                <a16:creationId xmlns:a16="http://schemas.microsoft.com/office/drawing/2014/main" id="{AD6C8515-1713-455F-9F57-861DE79D53DD}"/>
              </a:ext>
            </a:extLst>
          </p:cNvPr>
          <p:cNvSpPr/>
          <p:nvPr/>
        </p:nvSpPr>
        <p:spPr>
          <a:xfrm>
            <a:off x="7394450" y="3170674"/>
            <a:ext cx="720080" cy="205852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9" name="Content Placeholder 6">
            <a:extLst>
              <a:ext uri="{FF2B5EF4-FFF2-40B4-BE49-F238E27FC236}">
                <a16:creationId xmlns:a16="http://schemas.microsoft.com/office/drawing/2014/main" id="{2B57B60D-A30D-41EC-8C64-0F5C7428C893}"/>
              </a:ext>
            </a:extLst>
          </p:cNvPr>
          <p:cNvGraphicFramePr>
            <a:graphicFrameLocks/>
          </p:cNvGraphicFramePr>
          <p:nvPr>
            <p:extLst>
              <p:ext uri="{D42A27DB-BD31-4B8C-83A1-F6EECF244321}">
                <p14:modId xmlns:p14="http://schemas.microsoft.com/office/powerpoint/2010/main" val="771182901"/>
              </p:ext>
            </p:extLst>
          </p:nvPr>
        </p:nvGraphicFramePr>
        <p:xfrm>
          <a:off x="315362" y="3446915"/>
          <a:ext cx="2672462" cy="1730442"/>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D988EEA4-794B-4F36-9770-8533BA3DAD8C}"/>
              </a:ext>
            </a:extLst>
          </p:cNvPr>
          <p:cNvSpPr txBox="1"/>
          <p:nvPr/>
        </p:nvSpPr>
        <p:spPr>
          <a:xfrm>
            <a:off x="1425873" y="3394076"/>
            <a:ext cx="560653" cy="215444"/>
          </a:xfrm>
          <a:prstGeom prst="rect">
            <a:avLst/>
          </a:prstGeom>
          <a:noFill/>
        </p:spPr>
        <p:txBody>
          <a:bodyPr wrap="square" rtlCol="0">
            <a:spAutoFit/>
          </a:bodyPr>
          <a:lstStyle/>
          <a:p>
            <a:pPr algn="ctr"/>
            <a:r>
              <a:rPr lang="en-US" sz="800" dirty="0"/>
              <a:t>p=0.01</a:t>
            </a:r>
          </a:p>
        </p:txBody>
      </p:sp>
      <p:cxnSp>
        <p:nvCxnSpPr>
          <p:cNvPr id="23" name="Straight Connector 22">
            <a:extLst>
              <a:ext uri="{FF2B5EF4-FFF2-40B4-BE49-F238E27FC236}">
                <a16:creationId xmlns:a16="http://schemas.microsoft.com/office/drawing/2014/main" id="{B454C46C-AB06-4E2D-9FD3-73F4C46EFE6E}"/>
              </a:ext>
            </a:extLst>
          </p:cNvPr>
          <p:cNvCxnSpPr/>
          <p:nvPr/>
        </p:nvCxnSpPr>
        <p:spPr>
          <a:xfrm>
            <a:off x="1566069" y="3575198"/>
            <a:ext cx="28803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6EE9FA1E-F448-4296-8C4F-B86188540D54}"/>
              </a:ext>
            </a:extLst>
          </p:cNvPr>
          <p:cNvSpPr txBox="1"/>
          <p:nvPr/>
        </p:nvSpPr>
        <p:spPr>
          <a:xfrm>
            <a:off x="869403" y="4633639"/>
            <a:ext cx="170022" cy="196977"/>
          </a:xfrm>
          <a:prstGeom prst="rect">
            <a:avLst/>
          </a:prstGeom>
          <a:noFill/>
        </p:spPr>
        <p:txBody>
          <a:bodyPr wrap="square" lIns="0" tIns="0" rIns="0" bIns="0" rtlCol="0">
            <a:spAutoFit/>
          </a:bodyPr>
          <a:lstStyle/>
          <a:p>
            <a:pPr algn="ctr">
              <a:lnSpc>
                <a:spcPct val="80000"/>
              </a:lnSpc>
            </a:pPr>
            <a:r>
              <a:rPr lang="en-US" sz="800" dirty="0">
                <a:solidFill>
                  <a:schemeClr val="bg1"/>
                </a:solidFill>
              </a:rPr>
              <a:t>9/</a:t>
            </a:r>
            <a:br>
              <a:rPr lang="en-US" sz="800" dirty="0">
                <a:solidFill>
                  <a:schemeClr val="bg1"/>
                </a:solidFill>
              </a:rPr>
            </a:br>
            <a:r>
              <a:rPr lang="en-US" sz="800" dirty="0">
                <a:solidFill>
                  <a:schemeClr val="bg1"/>
                </a:solidFill>
              </a:rPr>
              <a:t>52</a:t>
            </a:r>
          </a:p>
        </p:txBody>
      </p:sp>
      <p:sp>
        <p:nvSpPr>
          <p:cNvPr id="25" name="TextBox 24">
            <a:extLst>
              <a:ext uri="{FF2B5EF4-FFF2-40B4-BE49-F238E27FC236}">
                <a16:creationId xmlns:a16="http://schemas.microsoft.com/office/drawing/2014/main" id="{706625E3-C11F-4F0E-A8BD-1461C0B7A63C}"/>
              </a:ext>
            </a:extLst>
          </p:cNvPr>
          <p:cNvSpPr txBox="1"/>
          <p:nvPr/>
        </p:nvSpPr>
        <p:spPr>
          <a:xfrm>
            <a:off x="1055231" y="4633639"/>
            <a:ext cx="170022" cy="196977"/>
          </a:xfrm>
          <a:prstGeom prst="rect">
            <a:avLst/>
          </a:prstGeom>
          <a:noFill/>
        </p:spPr>
        <p:txBody>
          <a:bodyPr wrap="square" lIns="0" tIns="0" rIns="0" bIns="0" rtlCol="0">
            <a:spAutoFit/>
          </a:bodyPr>
          <a:lstStyle/>
          <a:p>
            <a:pPr algn="ctr">
              <a:lnSpc>
                <a:spcPct val="80000"/>
              </a:lnSpc>
            </a:pPr>
            <a:r>
              <a:rPr lang="en-US" sz="800" dirty="0">
                <a:solidFill>
                  <a:schemeClr val="bg1"/>
                </a:solidFill>
              </a:rPr>
              <a:t>15/</a:t>
            </a:r>
            <a:br>
              <a:rPr lang="en-US" sz="800" dirty="0">
                <a:solidFill>
                  <a:schemeClr val="bg1"/>
                </a:solidFill>
              </a:rPr>
            </a:br>
            <a:r>
              <a:rPr lang="en-US" sz="800" dirty="0">
                <a:solidFill>
                  <a:schemeClr val="bg1"/>
                </a:solidFill>
              </a:rPr>
              <a:t>50</a:t>
            </a:r>
          </a:p>
        </p:txBody>
      </p:sp>
      <p:sp>
        <p:nvSpPr>
          <p:cNvPr id="27" name="TextBox 26">
            <a:extLst>
              <a:ext uri="{FF2B5EF4-FFF2-40B4-BE49-F238E27FC236}">
                <a16:creationId xmlns:a16="http://schemas.microsoft.com/office/drawing/2014/main" id="{61A2665C-646C-4BF3-9472-A1E7D9160A8D}"/>
              </a:ext>
            </a:extLst>
          </p:cNvPr>
          <p:cNvSpPr txBox="1"/>
          <p:nvPr/>
        </p:nvSpPr>
        <p:spPr>
          <a:xfrm>
            <a:off x="1241027" y="4633639"/>
            <a:ext cx="170022" cy="196977"/>
          </a:xfrm>
          <a:prstGeom prst="rect">
            <a:avLst/>
          </a:prstGeom>
          <a:noFill/>
        </p:spPr>
        <p:txBody>
          <a:bodyPr wrap="square" lIns="0" tIns="0" rIns="0" bIns="0" rtlCol="0">
            <a:spAutoFit/>
          </a:bodyPr>
          <a:lstStyle/>
          <a:p>
            <a:pPr algn="ctr">
              <a:lnSpc>
                <a:spcPct val="80000"/>
              </a:lnSpc>
            </a:pPr>
            <a:r>
              <a:rPr lang="en-US" sz="800" dirty="0">
                <a:solidFill>
                  <a:schemeClr val="bg1"/>
                </a:solidFill>
              </a:rPr>
              <a:t>1/</a:t>
            </a:r>
            <a:br>
              <a:rPr lang="en-US" sz="800" dirty="0">
                <a:solidFill>
                  <a:schemeClr val="bg1"/>
                </a:solidFill>
              </a:rPr>
            </a:br>
            <a:r>
              <a:rPr lang="en-US" sz="800" dirty="0">
                <a:solidFill>
                  <a:schemeClr val="bg1"/>
                </a:solidFill>
              </a:rPr>
              <a:t>42</a:t>
            </a:r>
          </a:p>
        </p:txBody>
      </p:sp>
      <p:sp>
        <p:nvSpPr>
          <p:cNvPr id="29" name="TextBox 28">
            <a:extLst>
              <a:ext uri="{FF2B5EF4-FFF2-40B4-BE49-F238E27FC236}">
                <a16:creationId xmlns:a16="http://schemas.microsoft.com/office/drawing/2014/main" id="{1A5D94C5-4A4D-481A-8C34-0EB46AC1D990}"/>
              </a:ext>
            </a:extLst>
          </p:cNvPr>
          <p:cNvSpPr txBox="1"/>
          <p:nvPr/>
        </p:nvSpPr>
        <p:spPr>
          <a:xfrm>
            <a:off x="1572795" y="4633639"/>
            <a:ext cx="170022" cy="196977"/>
          </a:xfrm>
          <a:prstGeom prst="rect">
            <a:avLst/>
          </a:prstGeom>
          <a:noFill/>
        </p:spPr>
        <p:txBody>
          <a:bodyPr wrap="square" lIns="0" tIns="0" rIns="0" bIns="0" rtlCol="0">
            <a:spAutoFit/>
          </a:bodyPr>
          <a:lstStyle/>
          <a:p>
            <a:pPr algn="ctr">
              <a:lnSpc>
                <a:spcPct val="80000"/>
              </a:lnSpc>
            </a:pPr>
            <a:r>
              <a:rPr lang="en-US" sz="800" dirty="0">
                <a:solidFill>
                  <a:schemeClr val="bg1"/>
                </a:solidFill>
              </a:rPr>
              <a:t>4/</a:t>
            </a:r>
            <a:br>
              <a:rPr lang="en-US" sz="800" dirty="0">
                <a:solidFill>
                  <a:schemeClr val="bg1"/>
                </a:solidFill>
              </a:rPr>
            </a:br>
            <a:r>
              <a:rPr lang="en-US" sz="800" dirty="0">
                <a:solidFill>
                  <a:schemeClr val="bg1"/>
                </a:solidFill>
              </a:rPr>
              <a:t>33</a:t>
            </a:r>
          </a:p>
        </p:txBody>
      </p:sp>
      <p:sp>
        <p:nvSpPr>
          <p:cNvPr id="30" name="TextBox 29">
            <a:extLst>
              <a:ext uri="{FF2B5EF4-FFF2-40B4-BE49-F238E27FC236}">
                <a16:creationId xmlns:a16="http://schemas.microsoft.com/office/drawing/2014/main" id="{299F5BF4-3C08-432A-9DF7-1C32A531F7A6}"/>
              </a:ext>
            </a:extLst>
          </p:cNvPr>
          <p:cNvSpPr txBox="1"/>
          <p:nvPr/>
        </p:nvSpPr>
        <p:spPr>
          <a:xfrm>
            <a:off x="1758623" y="4633639"/>
            <a:ext cx="170022" cy="196977"/>
          </a:xfrm>
          <a:prstGeom prst="rect">
            <a:avLst/>
          </a:prstGeom>
          <a:noFill/>
        </p:spPr>
        <p:txBody>
          <a:bodyPr wrap="square" lIns="0" tIns="0" rIns="0" bIns="0" rtlCol="0">
            <a:spAutoFit/>
          </a:bodyPr>
          <a:lstStyle/>
          <a:p>
            <a:pPr algn="ctr">
              <a:lnSpc>
                <a:spcPct val="80000"/>
              </a:lnSpc>
            </a:pPr>
            <a:r>
              <a:rPr lang="en-US" sz="800" dirty="0">
                <a:solidFill>
                  <a:schemeClr val="bg1"/>
                </a:solidFill>
              </a:rPr>
              <a:t>10/</a:t>
            </a:r>
            <a:br>
              <a:rPr lang="en-US" sz="800" dirty="0">
                <a:solidFill>
                  <a:schemeClr val="bg1"/>
                </a:solidFill>
              </a:rPr>
            </a:br>
            <a:r>
              <a:rPr lang="en-US" sz="800" dirty="0">
                <a:solidFill>
                  <a:schemeClr val="bg1"/>
                </a:solidFill>
              </a:rPr>
              <a:t>23</a:t>
            </a:r>
          </a:p>
        </p:txBody>
      </p:sp>
      <p:sp>
        <p:nvSpPr>
          <p:cNvPr id="31" name="TextBox 30">
            <a:extLst>
              <a:ext uri="{FF2B5EF4-FFF2-40B4-BE49-F238E27FC236}">
                <a16:creationId xmlns:a16="http://schemas.microsoft.com/office/drawing/2014/main" id="{CC5FFBE7-4298-4430-8D43-0037E1165946}"/>
              </a:ext>
            </a:extLst>
          </p:cNvPr>
          <p:cNvSpPr txBox="1"/>
          <p:nvPr/>
        </p:nvSpPr>
        <p:spPr>
          <a:xfrm>
            <a:off x="1944419" y="4633639"/>
            <a:ext cx="170022" cy="196977"/>
          </a:xfrm>
          <a:prstGeom prst="rect">
            <a:avLst/>
          </a:prstGeom>
          <a:noFill/>
        </p:spPr>
        <p:txBody>
          <a:bodyPr wrap="square" lIns="0" tIns="0" rIns="0" bIns="0" rtlCol="0">
            <a:spAutoFit/>
          </a:bodyPr>
          <a:lstStyle/>
          <a:p>
            <a:pPr algn="ctr">
              <a:lnSpc>
                <a:spcPct val="80000"/>
              </a:lnSpc>
            </a:pPr>
            <a:r>
              <a:rPr lang="en-US" sz="800" dirty="0">
                <a:solidFill>
                  <a:schemeClr val="bg1"/>
                </a:solidFill>
              </a:rPr>
              <a:t>4/</a:t>
            </a:r>
            <a:br>
              <a:rPr lang="en-US" sz="800" dirty="0">
                <a:solidFill>
                  <a:schemeClr val="bg1"/>
                </a:solidFill>
              </a:rPr>
            </a:br>
            <a:r>
              <a:rPr lang="en-US" sz="800" dirty="0">
                <a:solidFill>
                  <a:schemeClr val="bg1"/>
                </a:solidFill>
              </a:rPr>
              <a:t>22</a:t>
            </a:r>
          </a:p>
        </p:txBody>
      </p:sp>
      <p:sp>
        <p:nvSpPr>
          <p:cNvPr id="32" name="TextBox 31">
            <a:extLst>
              <a:ext uri="{FF2B5EF4-FFF2-40B4-BE49-F238E27FC236}">
                <a16:creationId xmlns:a16="http://schemas.microsoft.com/office/drawing/2014/main" id="{7F376C3A-E3B9-499B-9EF0-FBC48647C668}"/>
              </a:ext>
            </a:extLst>
          </p:cNvPr>
          <p:cNvSpPr txBox="1"/>
          <p:nvPr/>
        </p:nvSpPr>
        <p:spPr>
          <a:xfrm>
            <a:off x="2262679" y="4633639"/>
            <a:ext cx="170022" cy="196977"/>
          </a:xfrm>
          <a:prstGeom prst="rect">
            <a:avLst/>
          </a:prstGeom>
          <a:noFill/>
        </p:spPr>
        <p:txBody>
          <a:bodyPr wrap="square" lIns="0" tIns="0" rIns="0" bIns="0" rtlCol="0">
            <a:spAutoFit/>
          </a:bodyPr>
          <a:lstStyle/>
          <a:p>
            <a:pPr algn="ctr">
              <a:lnSpc>
                <a:spcPct val="80000"/>
              </a:lnSpc>
            </a:pPr>
            <a:r>
              <a:rPr lang="en-US" sz="800" dirty="0">
                <a:solidFill>
                  <a:schemeClr val="bg1"/>
                </a:solidFill>
              </a:rPr>
              <a:t>5/</a:t>
            </a:r>
            <a:br>
              <a:rPr lang="en-US" sz="800" dirty="0">
                <a:solidFill>
                  <a:schemeClr val="bg1"/>
                </a:solidFill>
              </a:rPr>
            </a:br>
            <a:r>
              <a:rPr lang="en-US" sz="800" dirty="0">
                <a:solidFill>
                  <a:schemeClr val="bg1"/>
                </a:solidFill>
              </a:rPr>
              <a:t>23</a:t>
            </a:r>
          </a:p>
        </p:txBody>
      </p:sp>
      <p:sp>
        <p:nvSpPr>
          <p:cNvPr id="33" name="TextBox 32">
            <a:extLst>
              <a:ext uri="{FF2B5EF4-FFF2-40B4-BE49-F238E27FC236}">
                <a16:creationId xmlns:a16="http://schemas.microsoft.com/office/drawing/2014/main" id="{55130D11-8BBF-46F2-86F8-9AC13824C7B1}"/>
              </a:ext>
            </a:extLst>
          </p:cNvPr>
          <p:cNvSpPr txBox="1"/>
          <p:nvPr/>
        </p:nvSpPr>
        <p:spPr>
          <a:xfrm>
            <a:off x="2448507" y="4633639"/>
            <a:ext cx="170022" cy="196977"/>
          </a:xfrm>
          <a:prstGeom prst="rect">
            <a:avLst/>
          </a:prstGeom>
          <a:noFill/>
        </p:spPr>
        <p:txBody>
          <a:bodyPr wrap="square" lIns="0" tIns="0" rIns="0" bIns="0" rtlCol="0">
            <a:spAutoFit/>
          </a:bodyPr>
          <a:lstStyle/>
          <a:p>
            <a:pPr algn="ctr">
              <a:lnSpc>
                <a:spcPct val="80000"/>
              </a:lnSpc>
            </a:pPr>
            <a:r>
              <a:rPr lang="en-US" sz="800" dirty="0">
                <a:solidFill>
                  <a:schemeClr val="bg1"/>
                </a:solidFill>
              </a:rPr>
              <a:t>5/</a:t>
            </a:r>
            <a:br>
              <a:rPr lang="en-US" sz="800" dirty="0">
                <a:solidFill>
                  <a:schemeClr val="bg1"/>
                </a:solidFill>
              </a:rPr>
            </a:br>
            <a:r>
              <a:rPr lang="en-US" sz="800" dirty="0">
                <a:solidFill>
                  <a:schemeClr val="bg1"/>
                </a:solidFill>
              </a:rPr>
              <a:t>23</a:t>
            </a:r>
          </a:p>
        </p:txBody>
      </p:sp>
      <p:sp>
        <p:nvSpPr>
          <p:cNvPr id="34" name="TextBox 33">
            <a:extLst>
              <a:ext uri="{FF2B5EF4-FFF2-40B4-BE49-F238E27FC236}">
                <a16:creationId xmlns:a16="http://schemas.microsoft.com/office/drawing/2014/main" id="{E4C59B5A-DD70-48B8-BF25-A7976539C255}"/>
              </a:ext>
            </a:extLst>
          </p:cNvPr>
          <p:cNvSpPr txBox="1"/>
          <p:nvPr/>
        </p:nvSpPr>
        <p:spPr>
          <a:xfrm>
            <a:off x="2634303" y="4633639"/>
            <a:ext cx="170022" cy="196977"/>
          </a:xfrm>
          <a:prstGeom prst="rect">
            <a:avLst/>
          </a:prstGeom>
          <a:noFill/>
        </p:spPr>
        <p:txBody>
          <a:bodyPr wrap="square" lIns="0" tIns="0" rIns="0" bIns="0" rtlCol="0">
            <a:spAutoFit/>
          </a:bodyPr>
          <a:lstStyle/>
          <a:p>
            <a:pPr algn="ctr">
              <a:lnSpc>
                <a:spcPct val="80000"/>
              </a:lnSpc>
            </a:pPr>
            <a:r>
              <a:rPr lang="en-US" sz="800" dirty="0">
                <a:solidFill>
                  <a:schemeClr val="bg1"/>
                </a:solidFill>
              </a:rPr>
              <a:t>7/</a:t>
            </a:r>
            <a:br>
              <a:rPr lang="en-US" sz="800" dirty="0">
                <a:solidFill>
                  <a:schemeClr val="bg1"/>
                </a:solidFill>
              </a:rPr>
            </a:br>
            <a:r>
              <a:rPr lang="en-US" sz="800" dirty="0">
                <a:solidFill>
                  <a:schemeClr val="bg1"/>
                </a:solidFill>
              </a:rPr>
              <a:t>29</a:t>
            </a:r>
          </a:p>
        </p:txBody>
      </p:sp>
      <p:graphicFrame>
        <p:nvGraphicFramePr>
          <p:cNvPr id="35" name="Content Placeholder 6">
            <a:extLst>
              <a:ext uri="{FF2B5EF4-FFF2-40B4-BE49-F238E27FC236}">
                <a16:creationId xmlns:a16="http://schemas.microsoft.com/office/drawing/2014/main" id="{9E339AC5-9859-47C9-A97F-58FF0347C8E4}"/>
              </a:ext>
            </a:extLst>
          </p:cNvPr>
          <p:cNvGraphicFramePr>
            <a:graphicFrameLocks/>
          </p:cNvGraphicFramePr>
          <p:nvPr>
            <p:extLst>
              <p:ext uri="{D42A27DB-BD31-4B8C-83A1-F6EECF244321}">
                <p14:modId xmlns:p14="http://schemas.microsoft.com/office/powerpoint/2010/main" val="764543997"/>
              </p:ext>
            </p:extLst>
          </p:nvPr>
        </p:nvGraphicFramePr>
        <p:xfrm>
          <a:off x="3318927" y="3446915"/>
          <a:ext cx="2672462" cy="1730442"/>
        </p:xfrm>
        <a:graphic>
          <a:graphicData uri="http://schemas.openxmlformats.org/drawingml/2006/chart">
            <c:chart xmlns:c="http://schemas.openxmlformats.org/drawingml/2006/chart" xmlns:r="http://schemas.openxmlformats.org/officeDocument/2006/relationships" r:id="rId4"/>
          </a:graphicData>
        </a:graphic>
      </p:graphicFrame>
      <p:sp>
        <p:nvSpPr>
          <p:cNvPr id="36" name="TextBox 35">
            <a:extLst>
              <a:ext uri="{FF2B5EF4-FFF2-40B4-BE49-F238E27FC236}">
                <a16:creationId xmlns:a16="http://schemas.microsoft.com/office/drawing/2014/main" id="{62C7E419-D82C-47E5-9307-2CA76C4931F4}"/>
              </a:ext>
            </a:extLst>
          </p:cNvPr>
          <p:cNvSpPr txBox="1"/>
          <p:nvPr/>
        </p:nvSpPr>
        <p:spPr>
          <a:xfrm rot="16200000">
            <a:off x="2644881" y="3969146"/>
            <a:ext cx="1368153" cy="430887"/>
          </a:xfrm>
          <a:prstGeom prst="rect">
            <a:avLst/>
          </a:prstGeom>
          <a:noFill/>
        </p:spPr>
        <p:txBody>
          <a:bodyPr wrap="square" rtlCol="0">
            <a:spAutoFit/>
          </a:bodyPr>
          <a:lstStyle/>
          <a:p>
            <a:pPr algn="ctr"/>
            <a:r>
              <a:rPr lang="en-US" sz="1100" dirty="0"/>
              <a:t>Patients with new OVs (%)</a:t>
            </a:r>
            <a:endParaRPr lang="en-US" sz="1100" baseline="30000" dirty="0"/>
          </a:p>
        </p:txBody>
      </p:sp>
      <p:sp>
        <p:nvSpPr>
          <p:cNvPr id="37" name="TextBox 36">
            <a:extLst>
              <a:ext uri="{FF2B5EF4-FFF2-40B4-BE49-F238E27FC236}">
                <a16:creationId xmlns:a16="http://schemas.microsoft.com/office/drawing/2014/main" id="{F618BACC-8553-4112-877A-1FC99E77028D}"/>
              </a:ext>
            </a:extLst>
          </p:cNvPr>
          <p:cNvSpPr txBox="1"/>
          <p:nvPr/>
        </p:nvSpPr>
        <p:spPr>
          <a:xfrm>
            <a:off x="5310808" y="4262627"/>
            <a:ext cx="670195" cy="215444"/>
          </a:xfrm>
          <a:prstGeom prst="rect">
            <a:avLst/>
          </a:prstGeom>
          <a:noFill/>
        </p:spPr>
        <p:txBody>
          <a:bodyPr wrap="square" rtlCol="0">
            <a:spAutoFit/>
          </a:bodyPr>
          <a:lstStyle/>
          <a:p>
            <a:pPr algn="ctr"/>
            <a:r>
              <a:rPr lang="en-US" sz="800" dirty="0"/>
              <a:t>p=0.01</a:t>
            </a:r>
          </a:p>
        </p:txBody>
      </p:sp>
      <p:sp>
        <p:nvSpPr>
          <p:cNvPr id="39" name="TextBox 38">
            <a:extLst>
              <a:ext uri="{FF2B5EF4-FFF2-40B4-BE49-F238E27FC236}">
                <a16:creationId xmlns:a16="http://schemas.microsoft.com/office/drawing/2014/main" id="{3024122B-FCFC-4452-8BE8-A55064C5294B}"/>
              </a:ext>
            </a:extLst>
          </p:cNvPr>
          <p:cNvSpPr txBox="1"/>
          <p:nvPr/>
        </p:nvSpPr>
        <p:spPr>
          <a:xfrm>
            <a:off x="4240565" y="4262627"/>
            <a:ext cx="670195" cy="215444"/>
          </a:xfrm>
          <a:prstGeom prst="rect">
            <a:avLst/>
          </a:prstGeom>
          <a:noFill/>
        </p:spPr>
        <p:txBody>
          <a:bodyPr wrap="square" rtlCol="0">
            <a:spAutoFit/>
          </a:bodyPr>
          <a:lstStyle/>
          <a:p>
            <a:pPr algn="ctr"/>
            <a:r>
              <a:rPr lang="en-US" sz="800" dirty="0"/>
              <a:t>p=0.02</a:t>
            </a:r>
          </a:p>
        </p:txBody>
      </p:sp>
      <p:sp>
        <p:nvSpPr>
          <p:cNvPr id="40" name="TextBox 39">
            <a:extLst>
              <a:ext uri="{FF2B5EF4-FFF2-40B4-BE49-F238E27FC236}">
                <a16:creationId xmlns:a16="http://schemas.microsoft.com/office/drawing/2014/main" id="{1EFB2F0E-05F2-488D-9A3D-7C239BD9C719}"/>
              </a:ext>
            </a:extLst>
          </p:cNvPr>
          <p:cNvSpPr txBox="1"/>
          <p:nvPr/>
        </p:nvSpPr>
        <p:spPr>
          <a:xfrm>
            <a:off x="3952233" y="4633639"/>
            <a:ext cx="170022" cy="196977"/>
          </a:xfrm>
          <a:prstGeom prst="rect">
            <a:avLst/>
          </a:prstGeom>
          <a:noFill/>
        </p:spPr>
        <p:txBody>
          <a:bodyPr wrap="square" lIns="0" tIns="0" rIns="0" bIns="0" rtlCol="0">
            <a:spAutoFit/>
          </a:bodyPr>
          <a:lstStyle/>
          <a:p>
            <a:pPr algn="ctr">
              <a:lnSpc>
                <a:spcPct val="80000"/>
              </a:lnSpc>
            </a:pPr>
            <a:r>
              <a:rPr lang="en-US" sz="800" dirty="0">
                <a:solidFill>
                  <a:schemeClr val="bg1"/>
                </a:solidFill>
              </a:rPr>
              <a:t>6/</a:t>
            </a:r>
            <a:br>
              <a:rPr lang="en-US" sz="800" dirty="0">
                <a:solidFill>
                  <a:schemeClr val="bg1"/>
                </a:solidFill>
              </a:rPr>
            </a:br>
            <a:r>
              <a:rPr lang="en-US" sz="800" dirty="0">
                <a:solidFill>
                  <a:schemeClr val="bg1"/>
                </a:solidFill>
              </a:rPr>
              <a:t>33</a:t>
            </a:r>
          </a:p>
        </p:txBody>
      </p:sp>
      <p:sp>
        <p:nvSpPr>
          <p:cNvPr id="43" name="TextBox 42">
            <a:extLst>
              <a:ext uri="{FF2B5EF4-FFF2-40B4-BE49-F238E27FC236}">
                <a16:creationId xmlns:a16="http://schemas.microsoft.com/office/drawing/2014/main" id="{F3555B95-78D0-4023-9045-5491669B8A35}"/>
              </a:ext>
            </a:extLst>
          </p:cNvPr>
          <p:cNvSpPr txBox="1"/>
          <p:nvPr/>
        </p:nvSpPr>
        <p:spPr>
          <a:xfrm>
            <a:off x="4990452" y="4633639"/>
            <a:ext cx="170022" cy="196977"/>
          </a:xfrm>
          <a:prstGeom prst="rect">
            <a:avLst/>
          </a:prstGeom>
          <a:noFill/>
        </p:spPr>
        <p:txBody>
          <a:bodyPr wrap="square" lIns="0" tIns="0" rIns="0" bIns="0" rtlCol="0">
            <a:spAutoFit/>
          </a:bodyPr>
          <a:lstStyle/>
          <a:p>
            <a:pPr algn="ctr">
              <a:lnSpc>
                <a:spcPct val="80000"/>
              </a:lnSpc>
            </a:pPr>
            <a:r>
              <a:rPr lang="en-US" sz="800" dirty="0">
                <a:solidFill>
                  <a:schemeClr val="bg1"/>
                </a:solidFill>
              </a:rPr>
              <a:t>1/</a:t>
            </a:r>
            <a:br>
              <a:rPr lang="en-US" sz="800" dirty="0">
                <a:solidFill>
                  <a:schemeClr val="bg1"/>
                </a:solidFill>
              </a:rPr>
            </a:br>
            <a:r>
              <a:rPr lang="en-US" sz="800" dirty="0">
                <a:solidFill>
                  <a:schemeClr val="bg1"/>
                </a:solidFill>
              </a:rPr>
              <a:t>23</a:t>
            </a:r>
          </a:p>
        </p:txBody>
      </p:sp>
      <p:sp>
        <p:nvSpPr>
          <p:cNvPr id="45" name="TextBox 44">
            <a:extLst>
              <a:ext uri="{FF2B5EF4-FFF2-40B4-BE49-F238E27FC236}">
                <a16:creationId xmlns:a16="http://schemas.microsoft.com/office/drawing/2014/main" id="{D15C7422-1E76-4AAC-B81A-7BF7783A72B3}"/>
              </a:ext>
            </a:extLst>
          </p:cNvPr>
          <p:cNvSpPr txBox="1"/>
          <p:nvPr/>
        </p:nvSpPr>
        <p:spPr>
          <a:xfrm>
            <a:off x="5393641" y="4729224"/>
            <a:ext cx="411920" cy="98489"/>
          </a:xfrm>
          <a:prstGeom prst="rect">
            <a:avLst/>
          </a:prstGeom>
          <a:noFill/>
        </p:spPr>
        <p:txBody>
          <a:bodyPr wrap="square" lIns="0" tIns="0" rIns="0" bIns="0" rtlCol="0">
            <a:spAutoFit/>
          </a:bodyPr>
          <a:lstStyle/>
          <a:p>
            <a:pPr algn="ctr">
              <a:lnSpc>
                <a:spcPct val="80000"/>
              </a:lnSpc>
            </a:pPr>
            <a:r>
              <a:rPr lang="en-US" sz="800" dirty="0"/>
              <a:t>1/48</a:t>
            </a:r>
          </a:p>
        </p:txBody>
      </p:sp>
      <p:sp>
        <p:nvSpPr>
          <p:cNvPr id="46" name="TextBox 45">
            <a:extLst>
              <a:ext uri="{FF2B5EF4-FFF2-40B4-BE49-F238E27FC236}">
                <a16:creationId xmlns:a16="http://schemas.microsoft.com/office/drawing/2014/main" id="{42BCDA89-DF76-41A1-98F5-7C4649755370}"/>
              </a:ext>
            </a:extLst>
          </p:cNvPr>
          <p:cNvSpPr txBox="1"/>
          <p:nvPr/>
        </p:nvSpPr>
        <p:spPr>
          <a:xfrm>
            <a:off x="4355422" y="4727224"/>
            <a:ext cx="471754" cy="98489"/>
          </a:xfrm>
          <a:prstGeom prst="rect">
            <a:avLst/>
          </a:prstGeom>
          <a:noFill/>
        </p:spPr>
        <p:txBody>
          <a:bodyPr wrap="square" lIns="0" tIns="0" rIns="0" bIns="0" rtlCol="0">
            <a:spAutoFit/>
          </a:bodyPr>
          <a:lstStyle/>
          <a:p>
            <a:pPr algn="ctr">
              <a:lnSpc>
                <a:spcPct val="80000"/>
              </a:lnSpc>
            </a:pPr>
            <a:r>
              <a:rPr lang="en-US" sz="800" dirty="0"/>
              <a:t>0/25</a:t>
            </a:r>
          </a:p>
        </p:txBody>
      </p:sp>
      <p:graphicFrame>
        <p:nvGraphicFramePr>
          <p:cNvPr id="47" name="Content Placeholder 6">
            <a:extLst>
              <a:ext uri="{FF2B5EF4-FFF2-40B4-BE49-F238E27FC236}">
                <a16:creationId xmlns:a16="http://schemas.microsoft.com/office/drawing/2014/main" id="{49ACC0FB-9A08-4264-9EB2-C4979FB96F85}"/>
              </a:ext>
            </a:extLst>
          </p:cNvPr>
          <p:cNvGraphicFramePr>
            <a:graphicFrameLocks/>
          </p:cNvGraphicFramePr>
          <p:nvPr>
            <p:extLst>
              <p:ext uri="{D42A27DB-BD31-4B8C-83A1-F6EECF244321}">
                <p14:modId xmlns:p14="http://schemas.microsoft.com/office/powerpoint/2010/main" val="1695748863"/>
              </p:ext>
            </p:extLst>
          </p:nvPr>
        </p:nvGraphicFramePr>
        <p:xfrm>
          <a:off x="6248649" y="3446915"/>
          <a:ext cx="2672462" cy="1730442"/>
        </p:xfrm>
        <a:graphic>
          <a:graphicData uri="http://schemas.openxmlformats.org/drawingml/2006/chart">
            <c:chart xmlns:c="http://schemas.openxmlformats.org/drawingml/2006/chart" xmlns:r="http://schemas.openxmlformats.org/officeDocument/2006/relationships" r:id="rId5"/>
          </a:graphicData>
        </a:graphic>
      </p:graphicFrame>
      <p:sp>
        <p:nvSpPr>
          <p:cNvPr id="48" name="TextBox 47">
            <a:extLst>
              <a:ext uri="{FF2B5EF4-FFF2-40B4-BE49-F238E27FC236}">
                <a16:creationId xmlns:a16="http://schemas.microsoft.com/office/drawing/2014/main" id="{EABAF967-0F4A-475B-A181-B52BA6B59CC3}"/>
              </a:ext>
            </a:extLst>
          </p:cNvPr>
          <p:cNvSpPr txBox="1"/>
          <p:nvPr/>
        </p:nvSpPr>
        <p:spPr>
          <a:xfrm rot="16200000">
            <a:off x="5655441" y="4053784"/>
            <a:ext cx="1368153" cy="261610"/>
          </a:xfrm>
          <a:prstGeom prst="rect">
            <a:avLst/>
          </a:prstGeom>
          <a:noFill/>
        </p:spPr>
        <p:txBody>
          <a:bodyPr wrap="square" rtlCol="0">
            <a:spAutoFit/>
          </a:bodyPr>
          <a:lstStyle/>
          <a:p>
            <a:pPr algn="ctr"/>
            <a:r>
              <a:rPr lang="en-US" sz="1100" dirty="0"/>
              <a:t>HVPG (mmHg)</a:t>
            </a:r>
            <a:endParaRPr lang="en-US" sz="1100" baseline="30000" dirty="0"/>
          </a:p>
        </p:txBody>
      </p:sp>
      <p:sp>
        <p:nvSpPr>
          <p:cNvPr id="50" name="TextBox 49">
            <a:extLst>
              <a:ext uri="{FF2B5EF4-FFF2-40B4-BE49-F238E27FC236}">
                <a16:creationId xmlns:a16="http://schemas.microsoft.com/office/drawing/2014/main" id="{FD15BFB0-3570-441C-834A-707F31CBAB1D}"/>
              </a:ext>
            </a:extLst>
          </p:cNvPr>
          <p:cNvSpPr txBox="1"/>
          <p:nvPr/>
        </p:nvSpPr>
        <p:spPr>
          <a:xfrm>
            <a:off x="7400088" y="3498539"/>
            <a:ext cx="669855" cy="338554"/>
          </a:xfrm>
          <a:prstGeom prst="rect">
            <a:avLst/>
          </a:prstGeom>
          <a:noFill/>
        </p:spPr>
        <p:txBody>
          <a:bodyPr wrap="square" rtlCol="0">
            <a:spAutoFit/>
          </a:bodyPr>
          <a:lstStyle/>
          <a:p>
            <a:pPr algn="ctr"/>
            <a:r>
              <a:rPr lang="en-US" sz="800" dirty="0"/>
              <a:t>p=0.01 vs PBO</a:t>
            </a:r>
          </a:p>
        </p:txBody>
      </p:sp>
      <p:sp>
        <p:nvSpPr>
          <p:cNvPr id="51" name="TextBox 50">
            <a:extLst>
              <a:ext uri="{FF2B5EF4-FFF2-40B4-BE49-F238E27FC236}">
                <a16:creationId xmlns:a16="http://schemas.microsoft.com/office/drawing/2014/main" id="{82104875-9CA4-4E46-9D64-036CFEBF4226}"/>
              </a:ext>
            </a:extLst>
          </p:cNvPr>
          <p:cNvSpPr txBox="1"/>
          <p:nvPr/>
        </p:nvSpPr>
        <p:spPr>
          <a:xfrm>
            <a:off x="6860997" y="4630464"/>
            <a:ext cx="170022" cy="196977"/>
          </a:xfrm>
          <a:prstGeom prst="rect">
            <a:avLst/>
          </a:prstGeom>
          <a:noFill/>
        </p:spPr>
        <p:txBody>
          <a:bodyPr wrap="square" lIns="0" tIns="0" rIns="0" bIns="0" rtlCol="0">
            <a:spAutoFit/>
          </a:bodyPr>
          <a:lstStyle/>
          <a:p>
            <a:pPr algn="ctr">
              <a:lnSpc>
                <a:spcPct val="80000"/>
              </a:lnSpc>
            </a:pPr>
            <a:br>
              <a:rPr lang="en-US" sz="800" dirty="0">
                <a:solidFill>
                  <a:schemeClr val="bg1"/>
                </a:solidFill>
              </a:rPr>
            </a:br>
            <a:r>
              <a:rPr lang="en-US" sz="800" dirty="0">
                <a:solidFill>
                  <a:schemeClr val="bg1"/>
                </a:solidFill>
              </a:rPr>
              <a:t>33</a:t>
            </a:r>
          </a:p>
        </p:txBody>
      </p:sp>
      <p:sp>
        <p:nvSpPr>
          <p:cNvPr id="54" name="TextBox 53">
            <a:extLst>
              <a:ext uri="{FF2B5EF4-FFF2-40B4-BE49-F238E27FC236}">
                <a16:creationId xmlns:a16="http://schemas.microsoft.com/office/drawing/2014/main" id="{B2936585-22A7-4314-8730-20FCE2CB76DA}"/>
              </a:ext>
            </a:extLst>
          </p:cNvPr>
          <p:cNvSpPr txBox="1"/>
          <p:nvPr/>
        </p:nvSpPr>
        <p:spPr>
          <a:xfrm>
            <a:off x="7119484" y="4722144"/>
            <a:ext cx="141424" cy="98490"/>
          </a:xfrm>
          <a:prstGeom prst="rect">
            <a:avLst/>
          </a:prstGeom>
          <a:solidFill>
            <a:schemeClr val="bg2"/>
          </a:solidFill>
        </p:spPr>
        <p:txBody>
          <a:bodyPr wrap="square" lIns="0" tIns="0" rIns="0" bIns="0" rtlCol="0">
            <a:spAutoFit/>
          </a:bodyPr>
          <a:lstStyle/>
          <a:p>
            <a:pPr algn="ctr">
              <a:lnSpc>
                <a:spcPct val="80000"/>
              </a:lnSpc>
            </a:pPr>
            <a:r>
              <a:rPr lang="en-US" sz="800" dirty="0"/>
              <a:t>31</a:t>
            </a:r>
          </a:p>
        </p:txBody>
      </p:sp>
      <p:sp>
        <p:nvSpPr>
          <p:cNvPr id="55" name="TextBox 54">
            <a:extLst>
              <a:ext uri="{FF2B5EF4-FFF2-40B4-BE49-F238E27FC236}">
                <a16:creationId xmlns:a16="http://schemas.microsoft.com/office/drawing/2014/main" id="{12954D4D-2AC9-4CB2-B3AE-0A8857FD73AD}"/>
              </a:ext>
            </a:extLst>
          </p:cNvPr>
          <p:cNvSpPr txBox="1"/>
          <p:nvPr/>
        </p:nvSpPr>
        <p:spPr>
          <a:xfrm>
            <a:off x="7556322" y="4630464"/>
            <a:ext cx="170022" cy="196977"/>
          </a:xfrm>
          <a:prstGeom prst="rect">
            <a:avLst/>
          </a:prstGeom>
          <a:noFill/>
        </p:spPr>
        <p:txBody>
          <a:bodyPr wrap="square" lIns="0" tIns="0" rIns="0" bIns="0" rtlCol="0">
            <a:spAutoFit/>
          </a:bodyPr>
          <a:lstStyle/>
          <a:p>
            <a:pPr algn="ctr">
              <a:lnSpc>
                <a:spcPct val="80000"/>
              </a:lnSpc>
            </a:pPr>
            <a:br>
              <a:rPr lang="en-US" sz="800" dirty="0">
                <a:solidFill>
                  <a:schemeClr val="bg1"/>
                </a:solidFill>
              </a:rPr>
            </a:br>
            <a:r>
              <a:rPr lang="en-US" sz="800" dirty="0">
                <a:solidFill>
                  <a:schemeClr val="bg1"/>
                </a:solidFill>
              </a:rPr>
              <a:t>25</a:t>
            </a:r>
          </a:p>
        </p:txBody>
      </p:sp>
      <p:sp>
        <p:nvSpPr>
          <p:cNvPr id="56" name="TextBox 55">
            <a:extLst>
              <a:ext uri="{FF2B5EF4-FFF2-40B4-BE49-F238E27FC236}">
                <a16:creationId xmlns:a16="http://schemas.microsoft.com/office/drawing/2014/main" id="{61438367-2423-4708-AFDF-212F76353E7C}"/>
              </a:ext>
            </a:extLst>
          </p:cNvPr>
          <p:cNvSpPr txBox="1"/>
          <p:nvPr/>
        </p:nvSpPr>
        <p:spPr>
          <a:xfrm>
            <a:off x="7820440" y="4722144"/>
            <a:ext cx="130162" cy="98490"/>
          </a:xfrm>
          <a:prstGeom prst="rect">
            <a:avLst/>
          </a:prstGeom>
          <a:solidFill>
            <a:schemeClr val="bg2"/>
          </a:solidFill>
        </p:spPr>
        <p:txBody>
          <a:bodyPr wrap="square" lIns="0" tIns="0" rIns="0" bIns="0" rtlCol="0">
            <a:spAutoFit/>
          </a:bodyPr>
          <a:lstStyle/>
          <a:p>
            <a:pPr algn="ctr">
              <a:lnSpc>
                <a:spcPct val="80000"/>
              </a:lnSpc>
            </a:pPr>
            <a:r>
              <a:rPr lang="en-US" sz="800" dirty="0"/>
              <a:t>23</a:t>
            </a:r>
          </a:p>
        </p:txBody>
      </p:sp>
      <p:sp>
        <p:nvSpPr>
          <p:cNvPr id="59" name="TextBox 58">
            <a:extLst>
              <a:ext uri="{FF2B5EF4-FFF2-40B4-BE49-F238E27FC236}">
                <a16:creationId xmlns:a16="http://schemas.microsoft.com/office/drawing/2014/main" id="{B62BF4DD-7ED3-46C8-95E5-2DA23453092C}"/>
              </a:ext>
            </a:extLst>
          </p:cNvPr>
          <p:cNvSpPr txBox="1"/>
          <p:nvPr/>
        </p:nvSpPr>
        <p:spPr>
          <a:xfrm>
            <a:off x="8246016" y="4630464"/>
            <a:ext cx="170022" cy="196977"/>
          </a:xfrm>
          <a:prstGeom prst="rect">
            <a:avLst/>
          </a:prstGeom>
          <a:noFill/>
        </p:spPr>
        <p:txBody>
          <a:bodyPr wrap="square" lIns="0" tIns="0" rIns="0" bIns="0" rtlCol="0">
            <a:spAutoFit/>
          </a:bodyPr>
          <a:lstStyle/>
          <a:p>
            <a:pPr algn="ctr">
              <a:lnSpc>
                <a:spcPct val="80000"/>
              </a:lnSpc>
            </a:pPr>
            <a:br>
              <a:rPr lang="en-US" sz="800" dirty="0">
                <a:solidFill>
                  <a:schemeClr val="bg1"/>
                </a:solidFill>
              </a:rPr>
            </a:br>
            <a:r>
              <a:rPr lang="en-US" sz="800" dirty="0">
                <a:solidFill>
                  <a:schemeClr val="bg1"/>
                </a:solidFill>
              </a:rPr>
              <a:t>23</a:t>
            </a:r>
          </a:p>
        </p:txBody>
      </p:sp>
      <p:sp>
        <p:nvSpPr>
          <p:cNvPr id="60" name="TextBox 59">
            <a:extLst>
              <a:ext uri="{FF2B5EF4-FFF2-40B4-BE49-F238E27FC236}">
                <a16:creationId xmlns:a16="http://schemas.microsoft.com/office/drawing/2014/main" id="{FDD44823-C1CF-4440-8E2C-5A2F196A09F5}"/>
              </a:ext>
            </a:extLst>
          </p:cNvPr>
          <p:cNvSpPr txBox="1"/>
          <p:nvPr/>
        </p:nvSpPr>
        <p:spPr>
          <a:xfrm>
            <a:off x="8495977" y="4722144"/>
            <a:ext cx="157558" cy="98490"/>
          </a:xfrm>
          <a:prstGeom prst="rect">
            <a:avLst/>
          </a:prstGeom>
          <a:solidFill>
            <a:schemeClr val="bg2"/>
          </a:solidFill>
        </p:spPr>
        <p:txBody>
          <a:bodyPr wrap="square" lIns="0" tIns="0" rIns="0" bIns="0" rtlCol="0">
            <a:spAutoFit/>
          </a:bodyPr>
          <a:lstStyle/>
          <a:p>
            <a:pPr algn="ctr">
              <a:lnSpc>
                <a:spcPct val="80000"/>
              </a:lnSpc>
            </a:pPr>
            <a:r>
              <a:rPr lang="en-US" sz="800" dirty="0"/>
              <a:t>22</a:t>
            </a:r>
          </a:p>
        </p:txBody>
      </p:sp>
      <p:grpSp>
        <p:nvGrpSpPr>
          <p:cNvPr id="65" name="Group 64">
            <a:extLst>
              <a:ext uri="{FF2B5EF4-FFF2-40B4-BE49-F238E27FC236}">
                <a16:creationId xmlns:a16="http://schemas.microsoft.com/office/drawing/2014/main" id="{2AEA39CA-78EF-4884-82AC-007A3942CD5A}"/>
              </a:ext>
            </a:extLst>
          </p:cNvPr>
          <p:cNvGrpSpPr/>
          <p:nvPr/>
        </p:nvGrpSpPr>
        <p:grpSpPr>
          <a:xfrm>
            <a:off x="6895479" y="3817145"/>
            <a:ext cx="104551" cy="62306"/>
            <a:chOff x="6948264" y="3645024"/>
            <a:chExt cx="72008" cy="144016"/>
          </a:xfrm>
        </p:grpSpPr>
        <p:cxnSp>
          <p:nvCxnSpPr>
            <p:cNvPr id="18" name="Straight Connector 17">
              <a:extLst>
                <a:ext uri="{FF2B5EF4-FFF2-40B4-BE49-F238E27FC236}">
                  <a16:creationId xmlns:a16="http://schemas.microsoft.com/office/drawing/2014/main" id="{4A1100F4-12DD-49D6-B0DD-457521EE11F3}"/>
                </a:ext>
              </a:extLst>
            </p:cNvPr>
            <p:cNvCxnSpPr>
              <a:cxnSpLocks/>
            </p:cNvCxnSpPr>
            <p:nvPr/>
          </p:nvCxnSpPr>
          <p:spPr>
            <a:xfrm flipV="1">
              <a:off x="6984268" y="3645024"/>
              <a:ext cx="0"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9A9FA8A4-95AC-43D2-AD40-96AEF2084240}"/>
                </a:ext>
              </a:extLst>
            </p:cNvPr>
            <p:cNvCxnSpPr/>
            <p:nvPr/>
          </p:nvCxnSpPr>
          <p:spPr>
            <a:xfrm>
              <a:off x="6948264" y="3645024"/>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id="{024BBCB1-F568-4204-B849-0802A30A44A6}"/>
              </a:ext>
            </a:extLst>
          </p:cNvPr>
          <p:cNvGrpSpPr/>
          <p:nvPr/>
        </p:nvGrpSpPr>
        <p:grpSpPr>
          <a:xfrm>
            <a:off x="7133604" y="3744120"/>
            <a:ext cx="104551" cy="62306"/>
            <a:chOff x="6948264" y="3645024"/>
            <a:chExt cx="72008" cy="144016"/>
          </a:xfrm>
        </p:grpSpPr>
        <p:cxnSp>
          <p:nvCxnSpPr>
            <p:cNvPr id="67" name="Straight Connector 66">
              <a:extLst>
                <a:ext uri="{FF2B5EF4-FFF2-40B4-BE49-F238E27FC236}">
                  <a16:creationId xmlns:a16="http://schemas.microsoft.com/office/drawing/2014/main" id="{1E5C1837-CF12-455C-827F-881C62D772DC}"/>
                </a:ext>
              </a:extLst>
            </p:cNvPr>
            <p:cNvCxnSpPr>
              <a:cxnSpLocks/>
            </p:cNvCxnSpPr>
            <p:nvPr/>
          </p:nvCxnSpPr>
          <p:spPr>
            <a:xfrm flipV="1">
              <a:off x="6984268" y="3645024"/>
              <a:ext cx="0"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AFAAA010-BA52-4EA9-897C-41FB7C42F164}"/>
                </a:ext>
              </a:extLst>
            </p:cNvPr>
            <p:cNvCxnSpPr/>
            <p:nvPr/>
          </p:nvCxnSpPr>
          <p:spPr>
            <a:xfrm>
              <a:off x="6948264" y="3645024"/>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9" name="Group 68">
            <a:extLst>
              <a:ext uri="{FF2B5EF4-FFF2-40B4-BE49-F238E27FC236}">
                <a16:creationId xmlns:a16="http://schemas.microsoft.com/office/drawing/2014/main" id="{DFB937A0-F18B-4B25-A56E-EF6B7695B47E}"/>
              </a:ext>
            </a:extLst>
          </p:cNvPr>
          <p:cNvGrpSpPr/>
          <p:nvPr/>
        </p:nvGrpSpPr>
        <p:grpSpPr>
          <a:xfrm>
            <a:off x="7587629" y="3851672"/>
            <a:ext cx="104551" cy="50004"/>
            <a:chOff x="6948264" y="3645024"/>
            <a:chExt cx="72008" cy="144016"/>
          </a:xfrm>
        </p:grpSpPr>
        <p:cxnSp>
          <p:nvCxnSpPr>
            <p:cNvPr id="70" name="Straight Connector 69">
              <a:extLst>
                <a:ext uri="{FF2B5EF4-FFF2-40B4-BE49-F238E27FC236}">
                  <a16:creationId xmlns:a16="http://schemas.microsoft.com/office/drawing/2014/main" id="{EB48FDEF-6A18-4F1D-B3C3-791C5572F1E2}"/>
                </a:ext>
              </a:extLst>
            </p:cNvPr>
            <p:cNvCxnSpPr>
              <a:cxnSpLocks/>
            </p:cNvCxnSpPr>
            <p:nvPr/>
          </p:nvCxnSpPr>
          <p:spPr>
            <a:xfrm flipV="1">
              <a:off x="6984268" y="3645024"/>
              <a:ext cx="0"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1D8E51EB-5DA6-4C8E-97AC-81058966DEF3}"/>
                </a:ext>
              </a:extLst>
            </p:cNvPr>
            <p:cNvCxnSpPr/>
            <p:nvPr/>
          </p:nvCxnSpPr>
          <p:spPr>
            <a:xfrm>
              <a:off x="6948264" y="3645024"/>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2" name="Group 71">
            <a:extLst>
              <a:ext uri="{FF2B5EF4-FFF2-40B4-BE49-F238E27FC236}">
                <a16:creationId xmlns:a16="http://schemas.microsoft.com/office/drawing/2014/main" id="{47B0F4B8-0A25-4E15-8287-A61E68B665C9}"/>
              </a:ext>
            </a:extLst>
          </p:cNvPr>
          <p:cNvGrpSpPr/>
          <p:nvPr/>
        </p:nvGrpSpPr>
        <p:grpSpPr>
          <a:xfrm>
            <a:off x="7825754" y="3946922"/>
            <a:ext cx="104551" cy="50004"/>
            <a:chOff x="6948264" y="3645024"/>
            <a:chExt cx="72008" cy="144016"/>
          </a:xfrm>
        </p:grpSpPr>
        <p:cxnSp>
          <p:nvCxnSpPr>
            <p:cNvPr id="73" name="Straight Connector 72">
              <a:extLst>
                <a:ext uri="{FF2B5EF4-FFF2-40B4-BE49-F238E27FC236}">
                  <a16:creationId xmlns:a16="http://schemas.microsoft.com/office/drawing/2014/main" id="{063020B1-0993-479E-A693-E1909327E2F6}"/>
                </a:ext>
              </a:extLst>
            </p:cNvPr>
            <p:cNvCxnSpPr>
              <a:cxnSpLocks/>
            </p:cNvCxnSpPr>
            <p:nvPr/>
          </p:nvCxnSpPr>
          <p:spPr>
            <a:xfrm flipV="1">
              <a:off x="6984268" y="3645024"/>
              <a:ext cx="0"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4E179C8D-19BA-4368-8818-4825FD8E9A53}"/>
                </a:ext>
              </a:extLst>
            </p:cNvPr>
            <p:cNvCxnSpPr/>
            <p:nvPr/>
          </p:nvCxnSpPr>
          <p:spPr>
            <a:xfrm>
              <a:off x="6948264" y="3645024"/>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5" name="Group 74">
            <a:extLst>
              <a:ext uri="{FF2B5EF4-FFF2-40B4-BE49-F238E27FC236}">
                <a16:creationId xmlns:a16="http://schemas.microsoft.com/office/drawing/2014/main" id="{0D8DC62F-E53A-49A1-BAF1-C9AF7EA9F699}"/>
              </a:ext>
            </a:extLst>
          </p:cNvPr>
          <p:cNvGrpSpPr/>
          <p:nvPr/>
        </p:nvGrpSpPr>
        <p:grpSpPr>
          <a:xfrm>
            <a:off x="8286130" y="3820716"/>
            <a:ext cx="102294" cy="63497"/>
            <a:chOff x="6948264" y="3645024"/>
            <a:chExt cx="72008" cy="144016"/>
          </a:xfrm>
        </p:grpSpPr>
        <p:cxnSp>
          <p:nvCxnSpPr>
            <p:cNvPr id="76" name="Straight Connector 75">
              <a:extLst>
                <a:ext uri="{FF2B5EF4-FFF2-40B4-BE49-F238E27FC236}">
                  <a16:creationId xmlns:a16="http://schemas.microsoft.com/office/drawing/2014/main" id="{AFB61F40-CECE-4098-A4FB-73492319387E}"/>
                </a:ext>
              </a:extLst>
            </p:cNvPr>
            <p:cNvCxnSpPr>
              <a:cxnSpLocks/>
            </p:cNvCxnSpPr>
            <p:nvPr/>
          </p:nvCxnSpPr>
          <p:spPr>
            <a:xfrm flipV="1">
              <a:off x="6984268" y="3645024"/>
              <a:ext cx="0"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3C81085D-615C-4AE8-B4AE-441C5DC4A31D}"/>
                </a:ext>
              </a:extLst>
            </p:cNvPr>
            <p:cNvCxnSpPr/>
            <p:nvPr/>
          </p:nvCxnSpPr>
          <p:spPr>
            <a:xfrm>
              <a:off x="6948264" y="3645024"/>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2" name="Group 81">
            <a:extLst>
              <a:ext uri="{FF2B5EF4-FFF2-40B4-BE49-F238E27FC236}">
                <a16:creationId xmlns:a16="http://schemas.microsoft.com/office/drawing/2014/main" id="{8273F605-0D1C-4555-83D5-174FDDB09F90}"/>
              </a:ext>
            </a:extLst>
          </p:cNvPr>
          <p:cNvGrpSpPr/>
          <p:nvPr/>
        </p:nvGrpSpPr>
        <p:grpSpPr>
          <a:xfrm>
            <a:off x="8523609" y="3810000"/>
            <a:ext cx="102294" cy="82752"/>
            <a:chOff x="6948264" y="3645024"/>
            <a:chExt cx="72008" cy="144016"/>
          </a:xfrm>
        </p:grpSpPr>
        <p:cxnSp>
          <p:nvCxnSpPr>
            <p:cNvPr id="83" name="Straight Connector 82">
              <a:extLst>
                <a:ext uri="{FF2B5EF4-FFF2-40B4-BE49-F238E27FC236}">
                  <a16:creationId xmlns:a16="http://schemas.microsoft.com/office/drawing/2014/main" id="{596C02DD-3A33-4DF9-BAF9-5A5E40771B93}"/>
                </a:ext>
              </a:extLst>
            </p:cNvPr>
            <p:cNvCxnSpPr>
              <a:cxnSpLocks/>
            </p:cNvCxnSpPr>
            <p:nvPr/>
          </p:nvCxnSpPr>
          <p:spPr>
            <a:xfrm flipV="1">
              <a:off x="6984268" y="3645024"/>
              <a:ext cx="0"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361ADFD3-C0D0-4968-BF45-25C74A54640B}"/>
                </a:ext>
              </a:extLst>
            </p:cNvPr>
            <p:cNvCxnSpPr/>
            <p:nvPr/>
          </p:nvCxnSpPr>
          <p:spPr>
            <a:xfrm>
              <a:off x="6948264" y="3645024"/>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6" name="TextBox 85">
            <a:extLst>
              <a:ext uri="{FF2B5EF4-FFF2-40B4-BE49-F238E27FC236}">
                <a16:creationId xmlns:a16="http://schemas.microsoft.com/office/drawing/2014/main" id="{07C2F700-7DAF-4326-BC92-3728FCC2104D}"/>
              </a:ext>
            </a:extLst>
          </p:cNvPr>
          <p:cNvSpPr txBox="1"/>
          <p:nvPr/>
        </p:nvSpPr>
        <p:spPr>
          <a:xfrm>
            <a:off x="6805690" y="4819594"/>
            <a:ext cx="330125" cy="215444"/>
          </a:xfrm>
          <a:prstGeom prst="rect">
            <a:avLst/>
          </a:prstGeom>
          <a:noFill/>
        </p:spPr>
        <p:txBody>
          <a:bodyPr wrap="square" rtlCol="0">
            <a:spAutoFit/>
          </a:bodyPr>
          <a:lstStyle/>
          <a:p>
            <a:r>
              <a:rPr lang="en-US" sz="800" dirty="0"/>
              <a:t>BL</a:t>
            </a:r>
          </a:p>
        </p:txBody>
      </p:sp>
      <p:sp>
        <p:nvSpPr>
          <p:cNvPr id="89" name="TextBox 88">
            <a:extLst>
              <a:ext uri="{FF2B5EF4-FFF2-40B4-BE49-F238E27FC236}">
                <a16:creationId xmlns:a16="http://schemas.microsoft.com/office/drawing/2014/main" id="{423F628A-6415-4C3F-9607-885F6E856DE0}"/>
              </a:ext>
            </a:extLst>
          </p:cNvPr>
          <p:cNvSpPr txBox="1"/>
          <p:nvPr/>
        </p:nvSpPr>
        <p:spPr>
          <a:xfrm>
            <a:off x="6931365" y="4819594"/>
            <a:ext cx="567036" cy="215444"/>
          </a:xfrm>
          <a:prstGeom prst="rect">
            <a:avLst/>
          </a:prstGeom>
          <a:noFill/>
        </p:spPr>
        <p:txBody>
          <a:bodyPr wrap="square" rtlCol="0">
            <a:spAutoFit/>
          </a:bodyPr>
          <a:lstStyle/>
          <a:p>
            <a:pPr algn="ctr"/>
            <a:r>
              <a:rPr lang="en-US" sz="800" dirty="0" err="1"/>
              <a:t>Wk</a:t>
            </a:r>
            <a:r>
              <a:rPr lang="en-US" sz="800" dirty="0"/>
              <a:t> 54</a:t>
            </a:r>
          </a:p>
        </p:txBody>
      </p:sp>
      <p:sp>
        <p:nvSpPr>
          <p:cNvPr id="90" name="TextBox 89">
            <a:extLst>
              <a:ext uri="{FF2B5EF4-FFF2-40B4-BE49-F238E27FC236}">
                <a16:creationId xmlns:a16="http://schemas.microsoft.com/office/drawing/2014/main" id="{31ACB14C-7EFC-4F4F-B24E-1A2A2275849B}"/>
              </a:ext>
            </a:extLst>
          </p:cNvPr>
          <p:cNvSpPr txBox="1"/>
          <p:nvPr/>
        </p:nvSpPr>
        <p:spPr>
          <a:xfrm>
            <a:off x="7498686" y="4819594"/>
            <a:ext cx="330125" cy="215444"/>
          </a:xfrm>
          <a:prstGeom prst="rect">
            <a:avLst/>
          </a:prstGeom>
          <a:noFill/>
        </p:spPr>
        <p:txBody>
          <a:bodyPr wrap="square" rtlCol="0">
            <a:spAutoFit/>
          </a:bodyPr>
          <a:lstStyle/>
          <a:p>
            <a:r>
              <a:rPr lang="en-US" sz="800" dirty="0"/>
              <a:t>BL</a:t>
            </a:r>
          </a:p>
        </p:txBody>
      </p:sp>
      <p:sp>
        <p:nvSpPr>
          <p:cNvPr id="91" name="TextBox 90">
            <a:extLst>
              <a:ext uri="{FF2B5EF4-FFF2-40B4-BE49-F238E27FC236}">
                <a16:creationId xmlns:a16="http://schemas.microsoft.com/office/drawing/2014/main" id="{EBCAD9B1-66EA-4F44-98F2-750734FBFBD3}"/>
              </a:ext>
            </a:extLst>
          </p:cNvPr>
          <p:cNvSpPr txBox="1"/>
          <p:nvPr/>
        </p:nvSpPr>
        <p:spPr>
          <a:xfrm>
            <a:off x="7624361" y="4819594"/>
            <a:ext cx="567036" cy="215444"/>
          </a:xfrm>
          <a:prstGeom prst="rect">
            <a:avLst/>
          </a:prstGeom>
          <a:noFill/>
        </p:spPr>
        <p:txBody>
          <a:bodyPr wrap="square" rtlCol="0">
            <a:spAutoFit/>
          </a:bodyPr>
          <a:lstStyle/>
          <a:p>
            <a:pPr algn="ctr"/>
            <a:r>
              <a:rPr lang="en-US" sz="800" dirty="0" err="1"/>
              <a:t>Wk</a:t>
            </a:r>
            <a:r>
              <a:rPr lang="en-US" sz="800" dirty="0"/>
              <a:t> 54</a:t>
            </a:r>
          </a:p>
        </p:txBody>
      </p:sp>
      <p:sp>
        <p:nvSpPr>
          <p:cNvPr id="95" name="TextBox 94">
            <a:extLst>
              <a:ext uri="{FF2B5EF4-FFF2-40B4-BE49-F238E27FC236}">
                <a16:creationId xmlns:a16="http://schemas.microsoft.com/office/drawing/2014/main" id="{B7BA5569-11E9-44A1-9408-ECD333A2A289}"/>
              </a:ext>
            </a:extLst>
          </p:cNvPr>
          <p:cNvSpPr txBox="1"/>
          <p:nvPr/>
        </p:nvSpPr>
        <p:spPr>
          <a:xfrm>
            <a:off x="8187129" y="4819594"/>
            <a:ext cx="330125" cy="215444"/>
          </a:xfrm>
          <a:prstGeom prst="rect">
            <a:avLst/>
          </a:prstGeom>
          <a:noFill/>
        </p:spPr>
        <p:txBody>
          <a:bodyPr wrap="square" rtlCol="0">
            <a:spAutoFit/>
          </a:bodyPr>
          <a:lstStyle/>
          <a:p>
            <a:r>
              <a:rPr lang="en-US" sz="800" dirty="0"/>
              <a:t>BL</a:t>
            </a:r>
          </a:p>
        </p:txBody>
      </p:sp>
      <p:sp>
        <p:nvSpPr>
          <p:cNvPr id="96" name="TextBox 95">
            <a:extLst>
              <a:ext uri="{FF2B5EF4-FFF2-40B4-BE49-F238E27FC236}">
                <a16:creationId xmlns:a16="http://schemas.microsoft.com/office/drawing/2014/main" id="{8E8B296B-EEB5-40AE-A7C9-4F9BEB8CEAAE}"/>
              </a:ext>
            </a:extLst>
          </p:cNvPr>
          <p:cNvSpPr txBox="1"/>
          <p:nvPr/>
        </p:nvSpPr>
        <p:spPr>
          <a:xfrm>
            <a:off x="8312804" y="4819594"/>
            <a:ext cx="567036" cy="215444"/>
          </a:xfrm>
          <a:prstGeom prst="rect">
            <a:avLst/>
          </a:prstGeom>
          <a:noFill/>
        </p:spPr>
        <p:txBody>
          <a:bodyPr wrap="square" rtlCol="0">
            <a:spAutoFit/>
          </a:bodyPr>
          <a:lstStyle/>
          <a:p>
            <a:pPr algn="ctr"/>
            <a:r>
              <a:rPr lang="en-US" sz="800" dirty="0" err="1"/>
              <a:t>Wk</a:t>
            </a:r>
            <a:r>
              <a:rPr lang="en-US" sz="800" dirty="0"/>
              <a:t> 54</a:t>
            </a:r>
          </a:p>
        </p:txBody>
      </p:sp>
      <p:graphicFrame>
        <p:nvGraphicFramePr>
          <p:cNvPr id="97" name="Table 96">
            <a:extLst>
              <a:ext uri="{FF2B5EF4-FFF2-40B4-BE49-F238E27FC236}">
                <a16:creationId xmlns:a16="http://schemas.microsoft.com/office/drawing/2014/main" id="{11692271-D123-40F9-A5EB-4BBC08CD7EA8}"/>
              </a:ext>
            </a:extLst>
          </p:cNvPr>
          <p:cNvGraphicFramePr>
            <a:graphicFrameLocks noGrp="1"/>
          </p:cNvGraphicFramePr>
          <p:nvPr>
            <p:extLst>
              <p:ext uri="{D42A27DB-BD31-4B8C-83A1-F6EECF244321}">
                <p14:modId xmlns:p14="http://schemas.microsoft.com/office/powerpoint/2010/main" val="909434017"/>
              </p:ext>
            </p:extLst>
          </p:nvPr>
        </p:nvGraphicFramePr>
        <p:xfrm>
          <a:off x="6340717" y="3134751"/>
          <a:ext cx="2437845" cy="365760"/>
        </p:xfrm>
        <a:graphic>
          <a:graphicData uri="http://schemas.openxmlformats.org/drawingml/2006/table">
            <a:tbl>
              <a:tblPr firstRow="1" bandRow="1">
                <a:tableStyleId>{2D5ABB26-0587-4C30-8999-92F81FD0307C}</a:tableStyleId>
              </a:tblPr>
              <a:tblGrid>
                <a:gridCol w="493629">
                  <a:extLst>
                    <a:ext uri="{9D8B030D-6E8A-4147-A177-3AD203B41FA5}">
                      <a16:colId xmlns:a16="http://schemas.microsoft.com/office/drawing/2014/main" val="2343355709"/>
                    </a:ext>
                  </a:extLst>
                </a:gridCol>
                <a:gridCol w="432048">
                  <a:extLst>
                    <a:ext uri="{9D8B030D-6E8A-4147-A177-3AD203B41FA5}">
                      <a16:colId xmlns:a16="http://schemas.microsoft.com/office/drawing/2014/main" val="1533627490"/>
                    </a:ext>
                  </a:extLst>
                </a:gridCol>
                <a:gridCol w="874523">
                  <a:extLst>
                    <a:ext uri="{9D8B030D-6E8A-4147-A177-3AD203B41FA5}">
                      <a16:colId xmlns:a16="http://schemas.microsoft.com/office/drawing/2014/main" val="62003346"/>
                    </a:ext>
                  </a:extLst>
                </a:gridCol>
                <a:gridCol w="637645">
                  <a:extLst>
                    <a:ext uri="{9D8B030D-6E8A-4147-A177-3AD203B41FA5}">
                      <a16:colId xmlns:a16="http://schemas.microsoft.com/office/drawing/2014/main" val="2924882257"/>
                    </a:ext>
                  </a:extLst>
                </a:gridCol>
              </a:tblGrid>
              <a:tr h="120223">
                <a:tc>
                  <a:txBody>
                    <a:bodyPr/>
                    <a:lstStyle/>
                    <a:p>
                      <a:pPr algn="ctr"/>
                      <a:r>
                        <a:rPr lang="en-US" sz="800" b="1" dirty="0"/>
                        <a:t>ΔHVPG</a:t>
                      </a:r>
                    </a:p>
                  </a:txBody>
                  <a:tcPr marL="0" marR="0" marT="0" marB="0" anchor="ctr"/>
                </a:tc>
                <a:tc>
                  <a:txBody>
                    <a:bodyPr/>
                    <a:lstStyle/>
                    <a:p>
                      <a:pPr algn="ctr"/>
                      <a:endParaRPr lang="en-US" sz="800" dirty="0"/>
                    </a:p>
                  </a:txBody>
                  <a:tcPr marL="0" marR="0" marT="0" marB="0" anchor="ctr"/>
                </a:tc>
                <a:tc>
                  <a:txBody>
                    <a:bodyPr/>
                    <a:lstStyle/>
                    <a:p>
                      <a:pPr algn="ctr"/>
                      <a:endParaRPr lang="en-US" sz="800" dirty="0"/>
                    </a:p>
                  </a:txBody>
                  <a:tcPr marL="0" marR="0" marT="0" marB="0" anchor="ctr"/>
                </a:tc>
                <a:tc>
                  <a:txBody>
                    <a:bodyPr/>
                    <a:lstStyle/>
                    <a:p>
                      <a:pPr algn="ctr"/>
                      <a:endParaRPr lang="en-US" sz="800"/>
                    </a:p>
                  </a:txBody>
                  <a:tcPr marL="0" marR="0" marT="0" marB="0" anchor="ctr"/>
                </a:tc>
                <a:extLst>
                  <a:ext uri="{0D108BD9-81ED-4DB2-BD59-A6C34878D82A}">
                    <a16:rowId xmlns:a16="http://schemas.microsoft.com/office/drawing/2014/main" val="2407196658"/>
                  </a:ext>
                </a:extLst>
              </a:tr>
              <a:tr h="120223">
                <a:tc>
                  <a:txBody>
                    <a:bodyPr/>
                    <a:lstStyle/>
                    <a:p>
                      <a:pPr algn="ctr"/>
                      <a:r>
                        <a:rPr lang="en-US" sz="800" dirty="0"/>
                        <a:t>%</a:t>
                      </a:r>
                    </a:p>
                  </a:txBody>
                  <a:tcPr marL="0" marR="0" marT="0" marB="0" anchor="ctr"/>
                </a:tc>
                <a:tc>
                  <a:txBody>
                    <a:bodyPr/>
                    <a:lstStyle/>
                    <a:p>
                      <a:pPr algn="ctr"/>
                      <a:r>
                        <a:rPr lang="en-US" sz="800" dirty="0"/>
                        <a:t>12</a:t>
                      </a:r>
                    </a:p>
                  </a:txBody>
                  <a:tcPr marL="0" marR="0" marT="0" marB="0" anchor="ctr"/>
                </a:tc>
                <a:tc>
                  <a:txBody>
                    <a:bodyPr/>
                    <a:lstStyle/>
                    <a:p>
                      <a:pPr algn="ctr"/>
                      <a:r>
                        <a:rPr lang="en-US" sz="800" dirty="0"/>
                        <a:t>–9</a:t>
                      </a:r>
                    </a:p>
                  </a:txBody>
                  <a:tcPr marL="0" marR="0" marT="0" marB="0" anchor="ctr"/>
                </a:tc>
                <a:tc>
                  <a:txBody>
                    <a:bodyPr/>
                    <a:lstStyle/>
                    <a:p>
                      <a:pPr algn="ctr"/>
                      <a:r>
                        <a:rPr lang="en-US" sz="800" dirty="0"/>
                        <a:t>0.5</a:t>
                      </a:r>
                    </a:p>
                  </a:txBody>
                  <a:tcPr marL="0" marR="0" marT="0" marB="0" anchor="ctr"/>
                </a:tc>
                <a:extLst>
                  <a:ext uri="{0D108BD9-81ED-4DB2-BD59-A6C34878D82A}">
                    <a16:rowId xmlns:a16="http://schemas.microsoft.com/office/drawing/2014/main" val="521749778"/>
                  </a:ext>
                </a:extLst>
              </a:tr>
              <a:tr h="120223">
                <a:tc>
                  <a:txBody>
                    <a:bodyPr/>
                    <a:lstStyle/>
                    <a:p>
                      <a:pPr algn="ctr"/>
                      <a:r>
                        <a:rPr lang="en-US" sz="800" dirty="0"/>
                        <a:t>mmHg</a:t>
                      </a:r>
                    </a:p>
                  </a:txBody>
                  <a:tcPr marL="0" marR="0" marT="0" marB="0" anchor="ctr"/>
                </a:tc>
                <a:tc>
                  <a:txBody>
                    <a:bodyPr/>
                    <a:lstStyle/>
                    <a:p>
                      <a:pPr algn="ctr"/>
                      <a:r>
                        <a:rPr lang="en-US" sz="800" dirty="0"/>
                        <a:t>0.8</a:t>
                      </a:r>
                    </a:p>
                  </a:txBody>
                  <a:tcPr marL="0" marR="0" marT="0" marB="0" anchor="ctr"/>
                </a:tc>
                <a:tc>
                  <a:txBody>
                    <a:bodyPr/>
                    <a:lstStyle/>
                    <a:p>
                      <a:pPr algn="ctr"/>
                      <a:r>
                        <a:rPr lang="en-US" sz="800" dirty="0"/>
                        <a:t>–1.08</a:t>
                      </a:r>
                    </a:p>
                  </a:txBody>
                  <a:tcPr marL="0" marR="0" marT="0" marB="0" anchor="ctr"/>
                </a:tc>
                <a:tc>
                  <a:txBody>
                    <a:bodyPr/>
                    <a:lstStyle/>
                    <a:p>
                      <a:pPr algn="ctr"/>
                      <a:r>
                        <a:rPr lang="en-US" sz="800" dirty="0"/>
                        <a:t>0.15</a:t>
                      </a:r>
                    </a:p>
                  </a:txBody>
                  <a:tcPr marL="0" marR="0" marT="0" marB="0" anchor="ctr"/>
                </a:tc>
                <a:extLst>
                  <a:ext uri="{0D108BD9-81ED-4DB2-BD59-A6C34878D82A}">
                    <a16:rowId xmlns:a16="http://schemas.microsoft.com/office/drawing/2014/main" val="2080542495"/>
                  </a:ext>
                </a:extLst>
              </a:tr>
            </a:tbl>
          </a:graphicData>
        </a:graphic>
      </p:graphicFrame>
      <p:sp>
        <p:nvSpPr>
          <p:cNvPr id="98" name="Rectangle: Rounded Corners 97">
            <a:extLst>
              <a:ext uri="{FF2B5EF4-FFF2-40B4-BE49-F238E27FC236}">
                <a16:creationId xmlns:a16="http://schemas.microsoft.com/office/drawing/2014/main" id="{66F79D3D-4F47-47F8-A110-B7BF48A8883C}"/>
              </a:ext>
            </a:extLst>
          </p:cNvPr>
          <p:cNvSpPr/>
          <p:nvPr/>
        </p:nvSpPr>
        <p:spPr>
          <a:xfrm>
            <a:off x="1462196" y="3356104"/>
            <a:ext cx="720080" cy="168766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F6095676-7571-4009-8A82-4781B97480EB}"/>
              </a:ext>
            </a:extLst>
          </p:cNvPr>
          <p:cNvSpPr txBox="1"/>
          <p:nvPr/>
        </p:nvSpPr>
        <p:spPr>
          <a:xfrm rot="16200000">
            <a:off x="-331927" y="4053783"/>
            <a:ext cx="1368153" cy="261610"/>
          </a:xfrm>
          <a:prstGeom prst="rect">
            <a:avLst/>
          </a:prstGeom>
          <a:noFill/>
        </p:spPr>
        <p:txBody>
          <a:bodyPr wrap="square" rtlCol="0">
            <a:spAutoFit/>
          </a:bodyPr>
          <a:lstStyle/>
          <a:p>
            <a:pPr algn="ctr"/>
            <a:r>
              <a:rPr lang="en-US" sz="1100" dirty="0"/>
              <a:t>Responders (%)</a:t>
            </a:r>
            <a:r>
              <a:rPr lang="en-US" sz="1100" baseline="30000" dirty="0"/>
              <a:t>b</a:t>
            </a:r>
          </a:p>
        </p:txBody>
      </p:sp>
    </p:spTree>
    <p:extLst>
      <p:ext uri="{BB962C8B-B14F-4D97-AF65-F5344CB8AC3E}">
        <p14:creationId xmlns:p14="http://schemas.microsoft.com/office/powerpoint/2010/main" val="21388930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98FBA17-2E8C-425F-9405-E058D59E708E}"/>
              </a:ext>
            </a:extLst>
          </p:cNvPr>
          <p:cNvSpPr>
            <a:spLocks noGrp="1"/>
          </p:cNvSpPr>
          <p:nvPr>
            <p:ph sz="half" idx="1"/>
          </p:nvPr>
        </p:nvSpPr>
        <p:spPr>
          <a:xfrm>
            <a:off x="200696" y="1101216"/>
            <a:ext cx="8506800" cy="5263528"/>
          </a:xfrm>
        </p:spPr>
        <p:txBody>
          <a:bodyPr>
            <a:noAutofit/>
          </a:bodyPr>
          <a:lstStyle/>
          <a:p>
            <a:pPr marL="0" indent="0">
              <a:buNone/>
            </a:pPr>
            <a:r>
              <a:rPr lang="en-GB" sz="1200" b="1" dirty="0"/>
              <a:t>Background: </a:t>
            </a:r>
            <a:r>
              <a:rPr lang="en-US" sz="1200" dirty="0"/>
              <a:t>TLR-4 is a mediator of insulin resistance, hepatic inflammation and fibrosis. JKB-121 prevents NASH in </a:t>
            </a:r>
            <a:br>
              <a:rPr lang="en-US" sz="1200" dirty="0"/>
            </a:br>
            <a:r>
              <a:rPr lang="en-US" sz="1200" dirty="0"/>
              <a:t>a methionine/choline deficient-diet-fed rat model of NAFLD, decreases NASH and fibrosis in the STAM model and inhibits hepatic stellate cell activation and collagen expression </a:t>
            </a:r>
            <a:r>
              <a:rPr lang="en-US" sz="1200" i="1" dirty="0"/>
              <a:t>in vitro</a:t>
            </a:r>
            <a:endParaRPr lang="en-GB" sz="1200" i="1" dirty="0"/>
          </a:p>
          <a:p>
            <a:pPr marL="0" indent="0">
              <a:spcBef>
                <a:spcPts val="600"/>
              </a:spcBef>
              <a:buNone/>
            </a:pPr>
            <a:r>
              <a:rPr lang="en-GB" sz="1200" b="1" dirty="0"/>
              <a:t>Study design:</a:t>
            </a:r>
            <a:r>
              <a:rPr lang="en-GB" sz="1200" dirty="0"/>
              <a:t> Multicentre, randomized, double-blind, placebo-controlled, 24-week study of </a:t>
            </a:r>
            <a:r>
              <a:rPr lang="en-GB" sz="1200" b="1" dirty="0">
                <a:solidFill>
                  <a:schemeClr val="tx2"/>
                </a:solidFill>
              </a:rPr>
              <a:t>adults with NASH </a:t>
            </a:r>
            <a:r>
              <a:rPr lang="en-GB" sz="1200" dirty="0"/>
              <a:t>(NAS ≥4, F1–3), ALT &gt;40 U/L for women or &gt;60 U/L for men, MRI-PDFF &gt;6%, randomized to </a:t>
            </a:r>
            <a:r>
              <a:rPr lang="en-GB" sz="1200" b="1" dirty="0">
                <a:solidFill>
                  <a:schemeClr val="tx2"/>
                </a:solidFill>
              </a:rPr>
              <a:t>JKB-121 5 mg</a:t>
            </a:r>
            <a:r>
              <a:rPr lang="en-GB" sz="1200" dirty="0"/>
              <a:t>, </a:t>
            </a:r>
            <a:r>
              <a:rPr lang="en-GB" sz="1200" b="1" dirty="0">
                <a:solidFill>
                  <a:schemeClr val="tx2"/>
                </a:solidFill>
              </a:rPr>
              <a:t>JKB-121 10 mg</a:t>
            </a:r>
            <a:r>
              <a:rPr lang="en-GB" sz="1200" dirty="0"/>
              <a:t> or </a:t>
            </a:r>
            <a:r>
              <a:rPr lang="en-GB" sz="1200" b="1" dirty="0">
                <a:solidFill>
                  <a:schemeClr val="tx2"/>
                </a:solidFill>
              </a:rPr>
              <a:t>placebo</a:t>
            </a:r>
            <a:r>
              <a:rPr lang="en-GB" sz="1200" dirty="0"/>
              <a:t> twice daily. Randomization stratified by diabetes status</a:t>
            </a:r>
          </a:p>
          <a:p>
            <a:pPr marL="0" indent="0">
              <a:spcBef>
                <a:spcPts val="600"/>
              </a:spcBef>
              <a:buNone/>
            </a:pPr>
            <a:r>
              <a:rPr lang="en-GB" sz="1200" b="1" dirty="0"/>
              <a:t>Results </a:t>
            </a:r>
            <a:br>
              <a:rPr lang="en-GB" sz="1200" b="1" dirty="0"/>
            </a:br>
            <a:endParaRPr lang="en-GB" sz="1600" b="1" dirty="0"/>
          </a:p>
          <a:p>
            <a:pPr marL="180975" indent="-180975"/>
            <a:endParaRPr lang="en-GB" sz="100" b="1" dirty="0"/>
          </a:p>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p>
            <a:pPr marL="0" indent="0">
              <a:buNone/>
            </a:pPr>
            <a:r>
              <a:rPr lang="en-GB" sz="1200" b="1" dirty="0"/>
              <a:t>Conclusions</a:t>
            </a:r>
            <a:endParaRPr lang="en-GB" sz="1200" dirty="0"/>
          </a:p>
          <a:p>
            <a:pPr marL="177800" indent="-177800">
              <a:spcBef>
                <a:spcPts val="0"/>
              </a:spcBef>
            </a:pPr>
            <a:r>
              <a:rPr lang="en-US" sz="1200" dirty="0"/>
              <a:t>Notable improvements in LFC, ALT and FIB-4 observed in the placebo group at 24 weeks </a:t>
            </a:r>
          </a:p>
          <a:p>
            <a:pPr marL="177800" indent="-177800">
              <a:spcBef>
                <a:spcPts val="300"/>
              </a:spcBef>
            </a:pPr>
            <a:r>
              <a:rPr lang="en-US" sz="1200" dirty="0"/>
              <a:t>JKB-121 did not further improve response rate in patients with NASH (F1–3) vs. placebo </a:t>
            </a:r>
          </a:p>
          <a:p>
            <a:pPr marL="177800" indent="-177800">
              <a:spcBef>
                <a:spcPts val="300"/>
              </a:spcBef>
            </a:pPr>
            <a:r>
              <a:rPr lang="en-US" sz="1200" dirty="0"/>
              <a:t>Given the multiple relevant biological pathways of TLR-4 in NASH pathogenesis, further preclinical </a:t>
            </a:r>
            <a:br>
              <a:rPr lang="en-US" sz="1200" dirty="0"/>
            </a:br>
            <a:r>
              <a:rPr lang="en-US" sz="1200" dirty="0"/>
              <a:t>investigation of TLR-4 inhibition and factors contributing to higher PBO response rates is warranted</a:t>
            </a:r>
            <a:endParaRPr lang="en-GB" sz="1200" dirty="0"/>
          </a:p>
        </p:txBody>
      </p:sp>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a:xfrm>
            <a:off x="319314" y="140970"/>
            <a:ext cx="7709070" cy="769620"/>
          </a:xfrm>
        </p:spPr>
        <p:txBody>
          <a:bodyPr>
            <a:noAutofit/>
          </a:bodyPr>
          <a:lstStyle/>
          <a:p>
            <a:r>
              <a:rPr lang="en-US" sz="2400" dirty="0"/>
              <a:t>JKB-121, a TLR-4 receptor antagonist: Phase 2 trial for the treatment of NASH</a:t>
            </a:r>
            <a:endParaRPr lang="en-GB" sz="2400" dirty="0"/>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a:xfrm>
            <a:off x="4925" y="6479931"/>
            <a:ext cx="8239483" cy="376990"/>
          </a:xfrm>
        </p:spPr>
        <p:txBody>
          <a:bodyPr/>
          <a:lstStyle/>
          <a:p>
            <a:r>
              <a:rPr lang="en-GB" dirty="0"/>
              <a:t>*p&lt;0.05; </a:t>
            </a:r>
            <a:r>
              <a:rPr lang="en-GB" baseline="30000" dirty="0"/>
              <a:t>†</a:t>
            </a:r>
            <a:r>
              <a:rPr lang="en-GB" dirty="0"/>
              <a:t>Normal ALT: &lt;40 U/L on two consecutive measures</a:t>
            </a:r>
            <a:r>
              <a:rPr lang="en-US" dirty="0"/>
              <a:t> </a:t>
            </a:r>
          </a:p>
          <a:p>
            <a:r>
              <a:rPr lang="en-GB" dirty="0"/>
              <a:t>Diehl AM, et al. ILC 2018, LBO-006</a:t>
            </a:r>
          </a:p>
        </p:txBody>
      </p:sp>
      <p:pic>
        <p:nvPicPr>
          <p:cNvPr id="19" name="Picture 18"/>
          <p:cNvPicPr>
            <a:picLocks noChangeAspect="1"/>
          </p:cNvPicPr>
          <p:nvPr/>
        </p:nvPicPr>
        <p:blipFill>
          <a:blip r:embed="rId3"/>
          <a:stretch>
            <a:fillRect/>
          </a:stretch>
        </p:blipFill>
        <p:spPr>
          <a:xfrm>
            <a:off x="4560412" y="3426100"/>
            <a:ext cx="23175" cy="5800"/>
          </a:xfrm>
          <a:prstGeom prst="rect">
            <a:avLst/>
          </a:prstGeom>
        </p:spPr>
      </p:pic>
      <p:sp>
        <p:nvSpPr>
          <p:cNvPr id="21" name="TextBox 20"/>
          <p:cNvSpPr txBox="1"/>
          <p:nvPr/>
        </p:nvSpPr>
        <p:spPr>
          <a:xfrm>
            <a:off x="6444208" y="2384659"/>
            <a:ext cx="2248768" cy="276999"/>
          </a:xfrm>
          <a:prstGeom prst="rect">
            <a:avLst/>
          </a:prstGeom>
          <a:solidFill>
            <a:schemeClr val="bg2"/>
          </a:solidFill>
        </p:spPr>
        <p:txBody>
          <a:bodyPr wrap="square" rtlCol="0">
            <a:spAutoFit/>
          </a:bodyPr>
          <a:lstStyle/>
          <a:p>
            <a:pPr algn="ctr"/>
            <a:r>
              <a:rPr lang="en-US" sz="1200" b="1" dirty="0"/>
              <a:t>Change in MRI-PDFF</a:t>
            </a:r>
          </a:p>
        </p:txBody>
      </p:sp>
      <p:graphicFrame>
        <p:nvGraphicFramePr>
          <p:cNvPr id="2" name="Table 1">
            <a:extLst>
              <a:ext uri="{FF2B5EF4-FFF2-40B4-BE49-F238E27FC236}">
                <a16:creationId xmlns:a16="http://schemas.microsoft.com/office/drawing/2014/main" id="{743CEA3F-A5E0-4C8D-B867-E06B909C7B16}"/>
              </a:ext>
            </a:extLst>
          </p:cNvPr>
          <p:cNvGraphicFramePr>
            <a:graphicFrameLocks noGrp="1"/>
          </p:cNvGraphicFramePr>
          <p:nvPr>
            <p:extLst>
              <p:ext uri="{D42A27DB-BD31-4B8C-83A1-F6EECF244321}">
                <p14:modId xmlns:p14="http://schemas.microsoft.com/office/powerpoint/2010/main" val="1544625137"/>
              </p:ext>
            </p:extLst>
          </p:nvPr>
        </p:nvGraphicFramePr>
        <p:xfrm>
          <a:off x="279116" y="2622093"/>
          <a:ext cx="5625255" cy="2535096"/>
        </p:xfrm>
        <a:graphic>
          <a:graphicData uri="http://schemas.openxmlformats.org/drawingml/2006/table">
            <a:tbl>
              <a:tblPr firstRow="1" bandRow="1">
                <a:tableStyleId>{F2DE63D5-997A-4646-A377-4702673A728D}</a:tableStyleId>
              </a:tblPr>
              <a:tblGrid>
                <a:gridCol w="3068748">
                  <a:extLst>
                    <a:ext uri="{9D8B030D-6E8A-4147-A177-3AD203B41FA5}">
                      <a16:colId xmlns:a16="http://schemas.microsoft.com/office/drawing/2014/main" val="617690946"/>
                    </a:ext>
                  </a:extLst>
                </a:gridCol>
                <a:gridCol w="852169">
                  <a:extLst>
                    <a:ext uri="{9D8B030D-6E8A-4147-A177-3AD203B41FA5}">
                      <a16:colId xmlns:a16="http://schemas.microsoft.com/office/drawing/2014/main" val="166592038"/>
                    </a:ext>
                  </a:extLst>
                </a:gridCol>
                <a:gridCol w="852169">
                  <a:extLst>
                    <a:ext uri="{9D8B030D-6E8A-4147-A177-3AD203B41FA5}">
                      <a16:colId xmlns:a16="http://schemas.microsoft.com/office/drawing/2014/main" val="303973425"/>
                    </a:ext>
                  </a:extLst>
                </a:gridCol>
                <a:gridCol w="852169">
                  <a:extLst>
                    <a:ext uri="{9D8B030D-6E8A-4147-A177-3AD203B41FA5}">
                      <a16:colId xmlns:a16="http://schemas.microsoft.com/office/drawing/2014/main" val="740352417"/>
                    </a:ext>
                  </a:extLst>
                </a:gridCol>
              </a:tblGrid>
              <a:tr h="381392">
                <a:tc>
                  <a:txBody>
                    <a:bodyPr/>
                    <a:lstStyle/>
                    <a:p>
                      <a:pPr algn="l"/>
                      <a:r>
                        <a:rPr lang="en-US" sz="1000" dirty="0"/>
                        <a:t>Outcome</a:t>
                      </a:r>
                    </a:p>
                  </a:txBody>
                  <a:tcPr marL="36000" marR="36000" marT="0" marB="0" anchor="b"/>
                </a:tc>
                <a:tc>
                  <a:txBody>
                    <a:bodyPr/>
                    <a:lstStyle/>
                    <a:p>
                      <a:pPr algn="ctr"/>
                      <a:r>
                        <a:rPr lang="en-US" sz="1000" dirty="0"/>
                        <a:t>PBO </a:t>
                      </a:r>
                      <a:br>
                        <a:rPr lang="en-US" sz="1000" dirty="0"/>
                      </a:br>
                      <a:r>
                        <a:rPr lang="en-US" sz="1000" dirty="0"/>
                        <a:t>(n=22)</a:t>
                      </a:r>
                    </a:p>
                  </a:txBody>
                  <a:tcPr marL="36000" marR="36000" marT="0" marB="0" anchor="b">
                    <a:solidFill>
                      <a:schemeClr val="bg1">
                        <a:lumMod val="65000"/>
                      </a:schemeClr>
                    </a:solidFill>
                  </a:tcPr>
                </a:tc>
                <a:tc>
                  <a:txBody>
                    <a:bodyPr/>
                    <a:lstStyle/>
                    <a:p>
                      <a:pPr algn="ctr"/>
                      <a:r>
                        <a:rPr lang="en-US" sz="1000" dirty="0"/>
                        <a:t>JKB-121 </a:t>
                      </a:r>
                      <a:br>
                        <a:rPr lang="en-US" sz="1000" dirty="0"/>
                      </a:br>
                      <a:r>
                        <a:rPr lang="en-US" sz="1000" dirty="0"/>
                        <a:t>5 mg (n=21)</a:t>
                      </a:r>
                    </a:p>
                  </a:txBody>
                  <a:tcPr marL="36000" marR="36000" marT="0" marB="0" anchor="b">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t>JKB-121 </a:t>
                      </a:r>
                      <a:br>
                        <a:rPr lang="en-US" sz="1000" dirty="0"/>
                      </a:br>
                      <a:r>
                        <a:rPr lang="en-US" sz="1000" dirty="0"/>
                        <a:t>10 mg (n=22)</a:t>
                      </a:r>
                    </a:p>
                  </a:txBody>
                  <a:tcPr marL="36000" marR="36000" marT="0" marB="0" anchor="b"/>
                </a:tc>
                <a:extLst>
                  <a:ext uri="{0D108BD9-81ED-4DB2-BD59-A6C34878D82A}">
                    <a16:rowId xmlns:a16="http://schemas.microsoft.com/office/drawing/2014/main" val="1425074576"/>
                  </a:ext>
                </a:extLst>
              </a:tr>
              <a:tr h="218720">
                <a:tc>
                  <a:txBody>
                    <a:bodyPr/>
                    <a:lstStyle/>
                    <a:p>
                      <a:pPr algn="l"/>
                      <a:r>
                        <a:rPr lang="en-US" sz="1000" dirty="0"/>
                        <a:t>Median relative LFC </a:t>
                      </a:r>
                      <a:r>
                        <a:rPr lang="el-GR" sz="1000" dirty="0"/>
                        <a:t>Δ </a:t>
                      </a:r>
                      <a:r>
                        <a:rPr lang="en-US" sz="1000" dirty="0"/>
                        <a:t>(SE) from BL to </a:t>
                      </a:r>
                      <a:r>
                        <a:rPr lang="en-US" sz="1000" dirty="0" err="1"/>
                        <a:t>Wk</a:t>
                      </a:r>
                      <a:r>
                        <a:rPr lang="en-US" sz="1000" dirty="0"/>
                        <a:t> 24 </a:t>
                      </a:r>
                    </a:p>
                  </a:txBody>
                  <a:tcPr marL="36000" marR="36000" marT="0" marB="0" anchor="ctr">
                    <a:solidFill>
                      <a:schemeClr val="bg1"/>
                    </a:solidFill>
                  </a:tcPr>
                </a:tc>
                <a:tc>
                  <a:txBody>
                    <a:bodyPr/>
                    <a:lstStyle/>
                    <a:p>
                      <a:pPr algn="ctr"/>
                      <a:r>
                        <a:rPr lang="en-US" sz="1000" dirty="0"/>
                        <a:t>–2.3 (4.3)*</a:t>
                      </a:r>
                    </a:p>
                  </a:txBody>
                  <a:tcPr marL="36000" marR="36000" marT="0" marB="0" anchor="ctr">
                    <a:solidFill>
                      <a:schemeClr val="bg1"/>
                    </a:solidFill>
                  </a:tcPr>
                </a:tc>
                <a:tc>
                  <a:txBody>
                    <a:bodyPr/>
                    <a:lstStyle/>
                    <a:p>
                      <a:pPr algn="ctr"/>
                      <a:r>
                        <a:rPr lang="en-US" sz="1000" dirty="0"/>
                        <a:t>1.1 (4.8)</a:t>
                      </a:r>
                    </a:p>
                  </a:txBody>
                  <a:tcPr marL="36000" marR="36000" marT="0" marB="0" anchor="ctr">
                    <a:solidFill>
                      <a:schemeClr val="bg1"/>
                    </a:solidFill>
                  </a:tcPr>
                </a:tc>
                <a:tc>
                  <a:txBody>
                    <a:bodyPr/>
                    <a:lstStyle/>
                    <a:p>
                      <a:pPr algn="ctr"/>
                      <a:r>
                        <a:rPr lang="en-US" sz="1000" dirty="0"/>
                        <a:t>–2.4 (5.2)</a:t>
                      </a:r>
                    </a:p>
                  </a:txBody>
                  <a:tcPr marL="36000" marR="36000" marT="0" marB="0" anchor="ctr">
                    <a:solidFill>
                      <a:schemeClr val="bg1"/>
                    </a:solidFill>
                  </a:tcPr>
                </a:tc>
                <a:extLst>
                  <a:ext uri="{0D108BD9-81ED-4DB2-BD59-A6C34878D82A}">
                    <a16:rowId xmlns:a16="http://schemas.microsoft.com/office/drawing/2014/main" val="538019821"/>
                  </a:ext>
                </a:extLst>
              </a:tr>
              <a:tr h="2187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Median absolute LFC </a:t>
                      </a:r>
                      <a:r>
                        <a:rPr lang="el-GR" sz="1000" dirty="0"/>
                        <a:t>Δ </a:t>
                      </a:r>
                      <a:r>
                        <a:rPr lang="en-US" sz="1000" dirty="0"/>
                        <a:t>(SE) from BL to </a:t>
                      </a:r>
                      <a:r>
                        <a:rPr lang="en-US" sz="1000" dirty="0" err="1"/>
                        <a:t>Wk</a:t>
                      </a:r>
                      <a:r>
                        <a:rPr lang="en-US" sz="1000" dirty="0"/>
                        <a:t> 24 </a:t>
                      </a:r>
                    </a:p>
                  </a:txBody>
                  <a:tcPr marL="36000" marR="36000" marT="0" marB="0" anchor="ctr">
                    <a:solidFill>
                      <a:schemeClr val="bg1"/>
                    </a:solidFill>
                  </a:tcPr>
                </a:tc>
                <a:tc>
                  <a:txBody>
                    <a:bodyPr/>
                    <a:lstStyle/>
                    <a:p>
                      <a:pPr algn="ctr"/>
                      <a:r>
                        <a:rPr lang="en-US" sz="1000" dirty="0"/>
                        <a:t>3.3 (3.3)*</a:t>
                      </a:r>
                    </a:p>
                  </a:txBody>
                  <a:tcPr marL="36000" marR="36000" marT="0" marB="0" anchor="ctr">
                    <a:solidFill>
                      <a:schemeClr val="bg1"/>
                    </a:solidFill>
                  </a:tcPr>
                </a:tc>
                <a:tc>
                  <a:txBody>
                    <a:bodyPr/>
                    <a:lstStyle/>
                    <a:p>
                      <a:pPr algn="ctr"/>
                      <a:r>
                        <a:rPr lang="en-US" sz="1000" dirty="0"/>
                        <a:t>3.2 (2.9)*</a:t>
                      </a:r>
                    </a:p>
                  </a:txBody>
                  <a:tcPr marL="36000" marR="36000" marT="0" marB="0" anchor="ctr">
                    <a:solidFill>
                      <a:schemeClr val="bg1"/>
                    </a:solidFill>
                  </a:tcPr>
                </a:tc>
                <a:tc>
                  <a:txBody>
                    <a:bodyPr/>
                    <a:lstStyle/>
                    <a:p>
                      <a:pPr algn="ctr"/>
                      <a:r>
                        <a:rPr lang="en-US" sz="1000" dirty="0"/>
                        <a:t>4.4 (2.6)*</a:t>
                      </a:r>
                    </a:p>
                  </a:txBody>
                  <a:tcPr marL="36000" marR="36000" marT="0" marB="0" anchor="ctr">
                    <a:solidFill>
                      <a:schemeClr val="bg1"/>
                    </a:solidFill>
                  </a:tcPr>
                </a:tc>
                <a:extLst>
                  <a:ext uri="{0D108BD9-81ED-4DB2-BD59-A6C34878D82A}">
                    <a16:rowId xmlns:a16="http://schemas.microsoft.com/office/drawing/2014/main" val="1853787079"/>
                  </a:ext>
                </a:extLst>
              </a:tr>
              <a:tr h="190696">
                <a:tc>
                  <a:txBody>
                    <a:bodyPr/>
                    <a:lstStyle/>
                    <a:p>
                      <a:pPr algn="l"/>
                      <a:r>
                        <a:rPr lang="en-US" sz="1000" dirty="0"/>
                        <a:t>Patients with &gt;5% relative reduction in LFC, %</a:t>
                      </a:r>
                    </a:p>
                  </a:txBody>
                  <a:tcPr marL="36000" marR="36000" marT="0" marB="0" anchor="ctr">
                    <a:solidFill>
                      <a:schemeClr val="bg1"/>
                    </a:solidFill>
                  </a:tcPr>
                </a:tc>
                <a:tc>
                  <a:txBody>
                    <a:bodyPr/>
                    <a:lstStyle/>
                    <a:p>
                      <a:pPr algn="ctr"/>
                      <a:r>
                        <a:rPr lang="en-US" sz="1000" dirty="0"/>
                        <a:t>63</a:t>
                      </a:r>
                    </a:p>
                  </a:txBody>
                  <a:tcPr marL="36000" marR="36000" marT="0" marB="0" anchor="ctr">
                    <a:solidFill>
                      <a:schemeClr val="bg1"/>
                    </a:solidFill>
                  </a:tcPr>
                </a:tc>
                <a:tc>
                  <a:txBody>
                    <a:bodyPr/>
                    <a:lstStyle/>
                    <a:p>
                      <a:pPr algn="ctr"/>
                      <a:r>
                        <a:rPr lang="en-US" sz="1000" dirty="0"/>
                        <a:t>41</a:t>
                      </a:r>
                    </a:p>
                  </a:txBody>
                  <a:tcPr marL="36000" marR="36000" marT="0" marB="0" anchor="ctr">
                    <a:solidFill>
                      <a:schemeClr val="bg1"/>
                    </a:solidFill>
                  </a:tcPr>
                </a:tc>
                <a:tc>
                  <a:txBody>
                    <a:bodyPr/>
                    <a:lstStyle/>
                    <a:p>
                      <a:pPr algn="ctr"/>
                      <a:r>
                        <a:rPr lang="en-US" sz="1000" dirty="0"/>
                        <a:t>64</a:t>
                      </a:r>
                    </a:p>
                  </a:txBody>
                  <a:tcPr marL="36000" marR="36000" marT="0" marB="0" anchor="ctr">
                    <a:solidFill>
                      <a:schemeClr val="bg1"/>
                    </a:solidFill>
                  </a:tcPr>
                </a:tc>
                <a:extLst>
                  <a:ext uri="{0D108BD9-81ED-4DB2-BD59-A6C34878D82A}">
                    <a16:rowId xmlns:a16="http://schemas.microsoft.com/office/drawing/2014/main" val="3516918496"/>
                  </a:ext>
                </a:extLst>
              </a:tr>
              <a:tr h="1906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Patients with &gt;30% relative reduction in LFC, %</a:t>
                      </a:r>
                    </a:p>
                  </a:txBody>
                  <a:tcPr marL="36000" marR="36000" marT="0" marB="0" anchor="ctr">
                    <a:solidFill>
                      <a:schemeClr val="bg1"/>
                    </a:solidFill>
                  </a:tcPr>
                </a:tc>
                <a:tc>
                  <a:txBody>
                    <a:bodyPr/>
                    <a:lstStyle/>
                    <a:p>
                      <a:pPr algn="ctr"/>
                      <a:r>
                        <a:rPr lang="en-US" sz="1000" dirty="0"/>
                        <a:t>42</a:t>
                      </a:r>
                    </a:p>
                  </a:txBody>
                  <a:tcPr marL="36000" marR="36000" marT="0" marB="0" anchor="ctr">
                    <a:solidFill>
                      <a:schemeClr val="bg1"/>
                    </a:solidFill>
                  </a:tcPr>
                </a:tc>
                <a:tc>
                  <a:txBody>
                    <a:bodyPr/>
                    <a:lstStyle/>
                    <a:p>
                      <a:pPr algn="ctr"/>
                      <a:r>
                        <a:rPr lang="en-US" sz="1000" dirty="0"/>
                        <a:t>12</a:t>
                      </a:r>
                    </a:p>
                  </a:txBody>
                  <a:tcPr marL="36000" marR="36000" marT="0" marB="0" anchor="ctr">
                    <a:solidFill>
                      <a:schemeClr val="bg1"/>
                    </a:solidFill>
                  </a:tcPr>
                </a:tc>
                <a:tc>
                  <a:txBody>
                    <a:bodyPr/>
                    <a:lstStyle/>
                    <a:p>
                      <a:pPr algn="ctr"/>
                      <a:r>
                        <a:rPr lang="en-US" sz="1000" dirty="0"/>
                        <a:t>27</a:t>
                      </a:r>
                    </a:p>
                  </a:txBody>
                  <a:tcPr marL="36000" marR="36000" marT="0" marB="0" anchor="ctr">
                    <a:solidFill>
                      <a:schemeClr val="bg1"/>
                    </a:solidFill>
                  </a:tcPr>
                </a:tc>
                <a:extLst>
                  <a:ext uri="{0D108BD9-81ED-4DB2-BD59-A6C34878D82A}">
                    <a16:rowId xmlns:a16="http://schemas.microsoft.com/office/drawing/2014/main" val="2764338560"/>
                  </a:ext>
                </a:extLst>
              </a:tr>
              <a:tr h="190696">
                <a:tc>
                  <a:txBody>
                    <a:bodyPr/>
                    <a:lstStyle/>
                    <a:p>
                      <a:pPr algn="l"/>
                      <a:r>
                        <a:rPr lang="en-US" sz="1000" dirty="0"/>
                        <a:t>Patients with 20% reduction in ALT, %</a:t>
                      </a:r>
                    </a:p>
                  </a:txBody>
                  <a:tcPr marL="36000" marR="36000" marT="0" marB="0" anchor="ctr">
                    <a:solidFill>
                      <a:schemeClr val="bg1"/>
                    </a:solidFill>
                  </a:tcPr>
                </a:tc>
                <a:tc>
                  <a:txBody>
                    <a:bodyPr/>
                    <a:lstStyle/>
                    <a:p>
                      <a:pPr algn="ctr"/>
                      <a:r>
                        <a:rPr lang="en-US" sz="1000" dirty="0"/>
                        <a:t>91</a:t>
                      </a:r>
                    </a:p>
                  </a:txBody>
                  <a:tcPr marL="36000" marR="36000" marT="0" marB="0" anchor="ctr">
                    <a:solidFill>
                      <a:schemeClr val="bg1"/>
                    </a:solidFill>
                  </a:tcPr>
                </a:tc>
                <a:tc>
                  <a:txBody>
                    <a:bodyPr/>
                    <a:lstStyle/>
                    <a:p>
                      <a:pPr algn="ctr"/>
                      <a:r>
                        <a:rPr lang="en-US" sz="1000" dirty="0"/>
                        <a:t>57</a:t>
                      </a:r>
                    </a:p>
                  </a:txBody>
                  <a:tcPr marL="36000" marR="36000" marT="0" marB="0" anchor="ctr">
                    <a:solidFill>
                      <a:schemeClr val="bg1"/>
                    </a:solidFill>
                  </a:tcPr>
                </a:tc>
                <a:tc>
                  <a:txBody>
                    <a:bodyPr/>
                    <a:lstStyle/>
                    <a:p>
                      <a:pPr algn="ctr"/>
                      <a:r>
                        <a:rPr lang="en-US" sz="1000" dirty="0"/>
                        <a:t>41</a:t>
                      </a:r>
                    </a:p>
                  </a:txBody>
                  <a:tcPr marL="36000" marR="36000" marT="0" marB="0" anchor="ctr">
                    <a:solidFill>
                      <a:schemeClr val="bg1"/>
                    </a:solidFill>
                  </a:tcPr>
                </a:tc>
                <a:extLst>
                  <a:ext uri="{0D108BD9-81ED-4DB2-BD59-A6C34878D82A}">
                    <a16:rowId xmlns:a16="http://schemas.microsoft.com/office/drawing/2014/main" val="3978660603"/>
                  </a:ext>
                </a:extLst>
              </a:tr>
              <a:tr h="190696">
                <a:tc>
                  <a:txBody>
                    <a:bodyPr/>
                    <a:lstStyle/>
                    <a:p>
                      <a:pPr algn="l"/>
                      <a:r>
                        <a:rPr lang="en-US" sz="1000" dirty="0"/>
                        <a:t>Patients with biochemical remission</a:t>
                      </a:r>
                      <a:r>
                        <a:rPr lang="en-US" sz="1000" baseline="30000" dirty="0"/>
                        <a:t> </a:t>
                      </a:r>
                      <a:r>
                        <a:rPr lang="en-US" sz="1000" baseline="0" dirty="0"/>
                        <a:t>(normal ALT</a:t>
                      </a:r>
                      <a:r>
                        <a:rPr lang="en-GB" sz="1000" baseline="30000" dirty="0"/>
                        <a:t>†</a:t>
                      </a:r>
                      <a:r>
                        <a:rPr lang="en-US" sz="1000" baseline="0" dirty="0"/>
                        <a:t>), %</a:t>
                      </a:r>
                    </a:p>
                  </a:txBody>
                  <a:tcPr marL="36000" marR="0" marT="0" marB="0" anchor="ctr">
                    <a:solidFill>
                      <a:schemeClr val="bg1"/>
                    </a:solidFill>
                  </a:tcPr>
                </a:tc>
                <a:tc>
                  <a:txBody>
                    <a:bodyPr/>
                    <a:lstStyle/>
                    <a:p>
                      <a:pPr algn="ctr"/>
                      <a:r>
                        <a:rPr lang="en-US" sz="1000" dirty="0"/>
                        <a:t>33.3</a:t>
                      </a:r>
                    </a:p>
                  </a:txBody>
                  <a:tcPr marL="36000" marR="36000" marT="0" marB="0" anchor="ctr">
                    <a:solidFill>
                      <a:schemeClr val="bg1"/>
                    </a:solidFill>
                  </a:tcPr>
                </a:tc>
                <a:tc>
                  <a:txBody>
                    <a:bodyPr/>
                    <a:lstStyle/>
                    <a:p>
                      <a:pPr algn="ctr"/>
                      <a:r>
                        <a:rPr lang="en-US" sz="1000" dirty="0"/>
                        <a:t>27.8</a:t>
                      </a:r>
                    </a:p>
                  </a:txBody>
                  <a:tcPr marL="36000" marR="36000" marT="0" marB="0" anchor="ctr">
                    <a:solidFill>
                      <a:schemeClr val="bg1"/>
                    </a:solidFill>
                  </a:tcPr>
                </a:tc>
                <a:tc>
                  <a:txBody>
                    <a:bodyPr/>
                    <a:lstStyle/>
                    <a:p>
                      <a:pPr algn="ctr"/>
                      <a:r>
                        <a:rPr lang="en-US" sz="1000" dirty="0"/>
                        <a:t>30.8</a:t>
                      </a:r>
                    </a:p>
                  </a:txBody>
                  <a:tcPr marL="36000" marR="36000" marT="0" marB="0" anchor="ctr">
                    <a:solidFill>
                      <a:schemeClr val="bg1"/>
                    </a:solidFill>
                  </a:tcPr>
                </a:tc>
                <a:extLst>
                  <a:ext uri="{0D108BD9-81ED-4DB2-BD59-A6C34878D82A}">
                    <a16:rowId xmlns:a16="http://schemas.microsoft.com/office/drawing/2014/main" val="1104062867"/>
                  </a:ext>
                </a:extLst>
              </a:tr>
              <a:tr h="190696">
                <a:tc>
                  <a:txBody>
                    <a:bodyPr/>
                    <a:lstStyle/>
                    <a:p>
                      <a:pPr algn="l"/>
                      <a:r>
                        <a:rPr lang="el-GR" sz="1000" dirty="0"/>
                        <a:t>Δ</a:t>
                      </a:r>
                      <a:r>
                        <a:rPr lang="en-GB" sz="1000" dirty="0"/>
                        <a:t> in </a:t>
                      </a:r>
                      <a:r>
                        <a:rPr lang="en-GB" sz="1000" dirty="0" err="1"/>
                        <a:t>FibroTest</a:t>
                      </a:r>
                      <a:r>
                        <a:rPr lang="en-GB" sz="1000" dirty="0"/>
                        <a:t> (SE) from BL to </a:t>
                      </a:r>
                      <a:r>
                        <a:rPr lang="en-GB" sz="1000" dirty="0" err="1"/>
                        <a:t>Wk</a:t>
                      </a:r>
                      <a:r>
                        <a:rPr lang="en-GB" sz="1000" dirty="0"/>
                        <a:t> 24</a:t>
                      </a:r>
                      <a:endParaRPr lang="en-US" sz="1000" dirty="0"/>
                    </a:p>
                  </a:txBody>
                  <a:tcPr marL="36000" marR="36000" marT="0" marB="0" anchor="ctr">
                    <a:solidFill>
                      <a:schemeClr val="bg1"/>
                    </a:solidFill>
                  </a:tcPr>
                </a:tc>
                <a:tc>
                  <a:txBody>
                    <a:bodyPr/>
                    <a:lstStyle/>
                    <a:p>
                      <a:pPr algn="ctr"/>
                      <a:r>
                        <a:rPr lang="en-US" sz="1000" dirty="0"/>
                        <a:t>–0.81 (0.60)</a:t>
                      </a:r>
                    </a:p>
                  </a:txBody>
                  <a:tcPr marL="0" marR="0" marT="0" marB="0" anchor="ctr">
                    <a:solidFill>
                      <a:schemeClr val="bg1"/>
                    </a:solidFill>
                  </a:tcPr>
                </a:tc>
                <a:tc>
                  <a:txBody>
                    <a:bodyPr/>
                    <a:lstStyle/>
                    <a:p>
                      <a:pPr algn="ctr"/>
                      <a:r>
                        <a:rPr lang="en-US" sz="1000" dirty="0"/>
                        <a:t>–0.09 (0.35)</a:t>
                      </a:r>
                    </a:p>
                  </a:txBody>
                  <a:tcPr marL="36000" marR="36000" marT="0" marB="0" anchor="ctr">
                    <a:solidFill>
                      <a:schemeClr val="bg1"/>
                    </a:solidFill>
                  </a:tcPr>
                </a:tc>
                <a:tc>
                  <a:txBody>
                    <a:bodyPr/>
                    <a:lstStyle/>
                    <a:p>
                      <a:pPr algn="ctr"/>
                      <a:r>
                        <a:rPr lang="en-US" sz="1000" dirty="0"/>
                        <a:t>0.38 (0.54)</a:t>
                      </a:r>
                    </a:p>
                  </a:txBody>
                  <a:tcPr marL="36000" marR="36000" marT="0" marB="0" anchor="ctr">
                    <a:solidFill>
                      <a:schemeClr val="bg1"/>
                    </a:solidFill>
                  </a:tcPr>
                </a:tc>
                <a:extLst>
                  <a:ext uri="{0D108BD9-81ED-4DB2-BD59-A6C34878D82A}">
                    <a16:rowId xmlns:a16="http://schemas.microsoft.com/office/drawing/2014/main" val="153143715"/>
                  </a:ext>
                </a:extLst>
              </a:tr>
              <a:tr h="1906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000" dirty="0"/>
                        <a:t>Δ</a:t>
                      </a:r>
                      <a:r>
                        <a:rPr lang="en-GB" sz="1000" dirty="0"/>
                        <a:t> in FIB-4 (SE) from BL to </a:t>
                      </a:r>
                      <a:r>
                        <a:rPr lang="en-GB" sz="1000" dirty="0" err="1"/>
                        <a:t>Wk</a:t>
                      </a:r>
                      <a:r>
                        <a:rPr lang="en-GB" sz="1000" dirty="0"/>
                        <a:t> 24</a:t>
                      </a:r>
                      <a:endParaRPr lang="en-US" sz="1000" dirty="0"/>
                    </a:p>
                  </a:txBody>
                  <a:tcPr marL="36000" marR="36000" marT="0" marB="0" anchor="ctr">
                    <a:solidFill>
                      <a:schemeClr val="bg1"/>
                    </a:solidFill>
                  </a:tcPr>
                </a:tc>
                <a:tc>
                  <a:txBody>
                    <a:bodyPr/>
                    <a:lstStyle/>
                    <a:p>
                      <a:pPr algn="ctr"/>
                      <a:r>
                        <a:rPr lang="en-US" sz="1000" dirty="0"/>
                        <a:t>–0.38 (0.67)*</a:t>
                      </a:r>
                    </a:p>
                  </a:txBody>
                  <a:tcPr marL="36000" marR="36000" marT="0" marB="0" anchor="ctr">
                    <a:solidFill>
                      <a:schemeClr val="bg1"/>
                    </a:solidFill>
                  </a:tcPr>
                </a:tc>
                <a:tc>
                  <a:txBody>
                    <a:bodyPr/>
                    <a:lstStyle/>
                    <a:p>
                      <a:pPr algn="ctr"/>
                      <a:r>
                        <a:rPr lang="en-US" sz="1000" dirty="0"/>
                        <a:t>–0.09 (0.61)</a:t>
                      </a:r>
                    </a:p>
                  </a:txBody>
                  <a:tcPr marL="36000" marR="36000" marT="0" marB="0" anchor="ctr">
                    <a:solidFill>
                      <a:schemeClr val="bg1"/>
                    </a:solidFill>
                  </a:tcPr>
                </a:tc>
                <a:tc>
                  <a:txBody>
                    <a:bodyPr/>
                    <a:lstStyle/>
                    <a:p>
                      <a:pPr algn="ctr"/>
                      <a:r>
                        <a:rPr lang="en-US" sz="1000" dirty="0"/>
                        <a:t>0.08 (0.80)</a:t>
                      </a:r>
                    </a:p>
                  </a:txBody>
                  <a:tcPr marL="36000" marR="36000" marT="0" marB="0" anchor="ctr">
                    <a:solidFill>
                      <a:schemeClr val="bg1"/>
                    </a:solidFill>
                  </a:tcPr>
                </a:tc>
                <a:extLst>
                  <a:ext uri="{0D108BD9-81ED-4DB2-BD59-A6C34878D82A}">
                    <a16:rowId xmlns:a16="http://schemas.microsoft.com/office/drawing/2014/main" val="137855957"/>
                  </a:ext>
                </a:extLst>
              </a:tr>
              <a:tr h="1906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Completed study</a:t>
                      </a:r>
                    </a:p>
                  </a:txBody>
                  <a:tcPr marL="36000" marR="36000" marT="0" marB="0" anchor="ctr">
                    <a:solidFill>
                      <a:schemeClr val="bg1"/>
                    </a:solidFill>
                  </a:tcPr>
                </a:tc>
                <a:tc>
                  <a:txBody>
                    <a:bodyPr/>
                    <a:lstStyle/>
                    <a:p>
                      <a:pPr algn="ctr"/>
                      <a:r>
                        <a:rPr lang="en-US" sz="1000" dirty="0"/>
                        <a:t>21 (95.5)</a:t>
                      </a:r>
                    </a:p>
                  </a:txBody>
                  <a:tcPr marL="36000" marR="36000" marT="0" marB="0" anchor="ctr">
                    <a:solidFill>
                      <a:schemeClr val="bg1"/>
                    </a:solidFill>
                  </a:tcPr>
                </a:tc>
                <a:tc>
                  <a:txBody>
                    <a:bodyPr/>
                    <a:lstStyle/>
                    <a:p>
                      <a:pPr algn="ctr"/>
                      <a:r>
                        <a:rPr lang="en-US" sz="1000" dirty="0"/>
                        <a:t>18 (85.7)</a:t>
                      </a:r>
                    </a:p>
                  </a:txBody>
                  <a:tcPr marL="36000" marR="36000" marT="0" marB="0" anchor="ctr">
                    <a:solidFill>
                      <a:schemeClr val="bg1"/>
                    </a:solidFill>
                  </a:tcPr>
                </a:tc>
                <a:tc>
                  <a:txBody>
                    <a:bodyPr/>
                    <a:lstStyle/>
                    <a:p>
                      <a:pPr algn="ctr"/>
                      <a:r>
                        <a:rPr lang="en-US" sz="1000" dirty="0"/>
                        <a:t>13 (59.1)</a:t>
                      </a:r>
                    </a:p>
                  </a:txBody>
                  <a:tcPr marL="36000" marR="36000" marT="0" marB="0" anchor="ctr">
                    <a:solidFill>
                      <a:schemeClr val="bg1"/>
                    </a:solidFill>
                  </a:tcPr>
                </a:tc>
                <a:extLst>
                  <a:ext uri="{0D108BD9-81ED-4DB2-BD59-A6C34878D82A}">
                    <a16:rowId xmlns:a16="http://schemas.microsoft.com/office/drawing/2014/main" val="1063907615"/>
                  </a:ext>
                </a:extLst>
              </a:tr>
              <a:tr h="1906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Drug-related AEs</a:t>
                      </a:r>
                    </a:p>
                  </a:txBody>
                  <a:tcPr marL="36000" marR="36000" marT="0" marB="0" anchor="ctr">
                    <a:solidFill>
                      <a:schemeClr val="bg1"/>
                    </a:solidFill>
                  </a:tcPr>
                </a:tc>
                <a:tc>
                  <a:txBody>
                    <a:bodyPr/>
                    <a:lstStyle/>
                    <a:p>
                      <a:pPr algn="ctr"/>
                      <a:r>
                        <a:rPr lang="en-US" sz="1000" dirty="0"/>
                        <a:t>0</a:t>
                      </a:r>
                    </a:p>
                  </a:txBody>
                  <a:tcPr marL="36000" marR="36000" marT="0" marB="0" anchor="ctr">
                    <a:solidFill>
                      <a:schemeClr val="bg1"/>
                    </a:solidFill>
                  </a:tcPr>
                </a:tc>
                <a:tc>
                  <a:txBody>
                    <a:bodyPr/>
                    <a:lstStyle/>
                    <a:p>
                      <a:pPr algn="ctr"/>
                      <a:r>
                        <a:rPr lang="en-US" sz="1000" dirty="0"/>
                        <a:t>2 (9.5)</a:t>
                      </a:r>
                    </a:p>
                  </a:txBody>
                  <a:tcPr marL="36000" marR="36000" marT="0" marB="0" anchor="ctr">
                    <a:solidFill>
                      <a:schemeClr val="bg1"/>
                    </a:solidFill>
                  </a:tcPr>
                </a:tc>
                <a:tc>
                  <a:txBody>
                    <a:bodyPr/>
                    <a:lstStyle/>
                    <a:p>
                      <a:pPr algn="ctr"/>
                      <a:r>
                        <a:rPr lang="en-US" sz="1000" dirty="0"/>
                        <a:t>6 (27.3)</a:t>
                      </a:r>
                    </a:p>
                  </a:txBody>
                  <a:tcPr marL="36000" marR="36000" marT="0" marB="0" anchor="ctr">
                    <a:solidFill>
                      <a:schemeClr val="bg1"/>
                    </a:solidFill>
                  </a:tcPr>
                </a:tc>
                <a:extLst>
                  <a:ext uri="{0D108BD9-81ED-4DB2-BD59-A6C34878D82A}">
                    <a16:rowId xmlns:a16="http://schemas.microsoft.com/office/drawing/2014/main" val="4230148565"/>
                  </a:ext>
                </a:extLst>
              </a:tr>
              <a:tr h="1906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Withdrawal/lost to follow-up</a:t>
                      </a:r>
                    </a:p>
                  </a:txBody>
                  <a:tcPr marL="36000" marR="36000" marT="0" marB="0" anchor="ctr">
                    <a:solidFill>
                      <a:schemeClr val="bg1"/>
                    </a:solidFill>
                  </a:tcPr>
                </a:tc>
                <a:tc>
                  <a:txBody>
                    <a:bodyPr/>
                    <a:lstStyle/>
                    <a:p>
                      <a:pPr algn="ctr"/>
                      <a:r>
                        <a:rPr lang="en-US" sz="1000" dirty="0"/>
                        <a:t>1 (4.8)</a:t>
                      </a:r>
                    </a:p>
                  </a:txBody>
                  <a:tcPr marL="36000" marR="36000" marT="0" marB="0" anchor="ctr">
                    <a:solidFill>
                      <a:schemeClr val="bg1"/>
                    </a:solidFill>
                  </a:tcPr>
                </a:tc>
                <a:tc>
                  <a:txBody>
                    <a:bodyPr/>
                    <a:lstStyle/>
                    <a:p>
                      <a:pPr algn="ctr"/>
                      <a:r>
                        <a:rPr lang="en-US" sz="1000" dirty="0"/>
                        <a:t>1 (4.8)</a:t>
                      </a:r>
                    </a:p>
                  </a:txBody>
                  <a:tcPr marL="36000" marR="36000" marT="0" marB="0" anchor="ctr">
                    <a:solidFill>
                      <a:schemeClr val="bg1"/>
                    </a:solidFill>
                  </a:tcPr>
                </a:tc>
                <a:tc>
                  <a:txBody>
                    <a:bodyPr/>
                    <a:lstStyle/>
                    <a:p>
                      <a:pPr algn="ctr"/>
                      <a:r>
                        <a:rPr lang="en-US" sz="1000" dirty="0"/>
                        <a:t>3 (13.6)</a:t>
                      </a:r>
                    </a:p>
                  </a:txBody>
                  <a:tcPr marL="36000" marR="36000" marT="0" marB="0" anchor="ctr">
                    <a:solidFill>
                      <a:schemeClr val="bg1"/>
                    </a:solidFill>
                  </a:tcPr>
                </a:tc>
                <a:extLst>
                  <a:ext uri="{0D108BD9-81ED-4DB2-BD59-A6C34878D82A}">
                    <a16:rowId xmlns:a16="http://schemas.microsoft.com/office/drawing/2014/main" val="1697481994"/>
                  </a:ext>
                </a:extLst>
              </a:tr>
            </a:tbl>
          </a:graphicData>
        </a:graphic>
      </p:graphicFrame>
      <p:grpSp>
        <p:nvGrpSpPr>
          <p:cNvPr id="138" name="Group 137">
            <a:extLst>
              <a:ext uri="{FF2B5EF4-FFF2-40B4-BE49-F238E27FC236}">
                <a16:creationId xmlns:a16="http://schemas.microsoft.com/office/drawing/2014/main" id="{68B43F85-443D-45C4-89A7-6053F17917BD}"/>
              </a:ext>
            </a:extLst>
          </p:cNvPr>
          <p:cNvGrpSpPr/>
          <p:nvPr/>
        </p:nvGrpSpPr>
        <p:grpSpPr>
          <a:xfrm>
            <a:off x="5970447" y="2994237"/>
            <a:ext cx="2965323" cy="2378979"/>
            <a:chOff x="5948010" y="2651769"/>
            <a:chExt cx="2965323" cy="2378979"/>
          </a:xfrm>
        </p:grpSpPr>
        <p:grpSp>
          <p:nvGrpSpPr>
            <p:cNvPr id="39" name="Group 38">
              <a:extLst>
                <a:ext uri="{FF2B5EF4-FFF2-40B4-BE49-F238E27FC236}">
                  <a16:creationId xmlns:a16="http://schemas.microsoft.com/office/drawing/2014/main" id="{F16C3931-5FE3-44B6-AABC-15CFC49E09F4}"/>
                </a:ext>
              </a:extLst>
            </p:cNvPr>
            <p:cNvGrpSpPr/>
            <p:nvPr/>
          </p:nvGrpSpPr>
          <p:grpSpPr>
            <a:xfrm>
              <a:off x="6621840" y="2883695"/>
              <a:ext cx="87742" cy="1532768"/>
              <a:chOff x="6618209" y="2883695"/>
              <a:chExt cx="87742" cy="1532768"/>
            </a:xfrm>
          </p:grpSpPr>
          <p:cxnSp>
            <p:nvCxnSpPr>
              <p:cNvPr id="33" name="Straight Connector 32">
                <a:extLst>
                  <a:ext uri="{FF2B5EF4-FFF2-40B4-BE49-F238E27FC236}">
                    <a16:creationId xmlns:a16="http://schemas.microsoft.com/office/drawing/2014/main" id="{4D3C8A40-5BD1-48C9-ADFA-3875A5BABA95}"/>
                  </a:ext>
                </a:extLst>
              </p:cNvPr>
              <p:cNvCxnSpPr>
                <a:cxnSpLocks/>
              </p:cNvCxnSpPr>
              <p:nvPr/>
            </p:nvCxnSpPr>
            <p:spPr>
              <a:xfrm>
                <a:off x="6663928" y="2883695"/>
                <a:ext cx="0" cy="15327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4B05E817-C0C7-4EC9-9C1D-6E7D8CBC731D}"/>
                  </a:ext>
                </a:extLst>
              </p:cNvPr>
              <p:cNvCxnSpPr/>
              <p:nvPr/>
            </p:nvCxnSpPr>
            <p:spPr>
              <a:xfrm>
                <a:off x="6618209" y="2883695"/>
                <a:ext cx="877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9E27C05-01B1-46E9-B07A-6F36579FDEE5}"/>
                  </a:ext>
                </a:extLst>
              </p:cNvPr>
              <p:cNvCxnSpPr/>
              <p:nvPr/>
            </p:nvCxnSpPr>
            <p:spPr>
              <a:xfrm>
                <a:off x="6618209" y="4416462"/>
                <a:ext cx="877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9" name="Group 48">
              <a:extLst>
                <a:ext uri="{FF2B5EF4-FFF2-40B4-BE49-F238E27FC236}">
                  <a16:creationId xmlns:a16="http://schemas.microsoft.com/office/drawing/2014/main" id="{95A07085-EF1C-4D08-87D8-442CE49AE76C}"/>
                </a:ext>
              </a:extLst>
            </p:cNvPr>
            <p:cNvGrpSpPr/>
            <p:nvPr/>
          </p:nvGrpSpPr>
          <p:grpSpPr>
            <a:xfrm>
              <a:off x="6807136" y="3040856"/>
              <a:ext cx="87742" cy="1308932"/>
              <a:chOff x="6618209" y="2883695"/>
              <a:chExt cx="87742" cy="1532768"/>
            </a:xfrm>
          </p:grpSpPr>
          <p:cxnSp>
            <p:nvCxnSpPr>
              <p:cNvPr id="50" name="Straight Connector 49">
                <a:extLst>
                  <a:ext uri="{FF2B5EF4-FFF2-40B4-BE49-F238E27FC236}">
                    <a16:creationId xmlns:a16="http://schemas.microsoft.com/office/drawing/2014/main" id="{75DFF48A-5A9A-4C20-8D9C-694D03D76C6A}"/>
                  </a:ext>
                </a:extLst>
              </p:cNvPr>
              <p:cNvCxnSpPr>
                <a:cxnSpLocks/>
              </p:cNvCxnSpPr>
              <p:nvPr/>
            </p:nvCxnSpPr>
            <p:spPr>
              <a:xfrm>
                <a:off x="6663928" y="2883695"/>
                <a:ext cx="0" cy="15327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270878E1-D672-43AB-9381-0ED6A2D9FFD9}"/>
                  </a:ext>
                </a:extLst>
              </p:cNvPr>
              <p:cNvCxnSpPr/>
              <p:nvPr/>
            </p:nvCxnSpPr>
            <p:spPr>
              <a:xfrm>
                <a:off x="6618209" y="2883695"/>
                <a:ext cx="877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1C5D4CA0-D652-430B-88AE-77A17911D7B2}"/>
                  </a:ext>
                </a:extLst>
              </p:cNvPr>
              <p:cNvCxnSpPr/>
              <p:nvPr/>
            </p:nvCxnSpPr>
            <p:spPr>
              <a:xfrm>
                <a:off x="6618209" y="4416462"/>
                <a:ext cx="877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49045A28-070B-4F7F-A686-AF1C4B805B68}"/>
                </a:ext>
              </a:extLst>
            </p:cNvPr>
            <p:cNvGrpSpPr/>
            <p:nvPr/>
          </p:nvGrpSpPr>
          <p:grpSpPr>
            <a:xfrm>
              <a:off x="7000869" y="3138336"/>
              <a:ext cx="87742" cy="1197920"/>
              <a:chOff x="6618209" y="2883695"/>
              <a:chExt cx="87742" cy="1532768"/>
            </a:xfrm>
          </p:grpSpPr>
          <p:cxnSp>
            <p:nvCxnSpPr>
              <p:cNvPr id="54" name="Straight Connector 53">
                <a:extLst>
                  <a:ext uri="{FF2B5EF4-FFF2-40B4-BE49-F238E27FC236}">
                    <a16:creationId xmlns:a16="http://schemas.microsoft.com/office/drawing/2014/main" id="{D045F228-4205-4673-8F66-1E817089117A}"/>
                  </a:ext>
                </a:extLst>
              </p:cNvPr>
              <p:cNvCxnSpPr>
                <a:cxnSpLocks/>
              </p:cNvCxnSpPr>
              <p:nvPr/>
            </p:nvCxnSpPr>
            <p:spPr>
              <a:xfrm>
                <a:off x="6663928" y="2883695"/>
                <a:ext cx="0" cy="15327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8C970702-31BD-477D-93E7-5F83DF4F6C72}"/>
                  </a:ext>
                </a:extLst>
              </p:cNvPr>
              <p:cNvCxnSpPr/>
              <p:nvPr/>
            </p:nvCxnSpPr>
            <p:spPr>
              <a:xfrm>
                <a:off x="6618209" y="2883695"/>
                <a:ext cx="877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98F96823-DCD6-4757-A2B1-08B7CF94124D}"/>
                  </a:ext>
                </a:extLst>
              </p:cNvPr>
              <p:cNvCxnSpPr/>
              <p:nvPr/>
            </p:nvCxnSpPr>
            <p:spPr>
              <a:xfrm>
                <a:off x="6618209" y="4416462"/>
                <a:ext cx="877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7" name="Group 56">
              <a:extLst>
                <a:ext uri="{FF2B5EF4-FFF2-40B4-BE49-F238E27FC236}">
                  <a16:creationId xmlns:a16="http://schemas.microsoft.com/office/drawing/2014/main" id="{4EA9996F-3F47-4312-A47C-FF1B47278D3E}"/>
                </a:ext>
              </a:extLst>
            </p:cNvPr>
            <p:cNvGrpSpPr/>
            <p:nvPr/>
          </p:nvGrpSpPr>
          <p:grpSpPr>
            <a:xfrm>
              <a:off x="7428961" y="3366179"/>
              <a:ext cx="87742" cy="1178871"/>
              <a:chOff x="6618209" y="2883695"/>
              <a:chExt cx="87742" cy="1532768"/>
            </a:xfrm>
          </p:grpSpPr>
          <p:cxnSp>
            <p:nvCxnSpPr>
              <p:cNvPr id="58" name="Straight Connector 57">
                <a:extLst>
                  <a:ext uri="{FF2B5EF4-FFF2-40B4-BE49-F238E27FC236}">
                    <a16:creationId xmlns:a16="http://schemas.microsoft.com/office/drawing/2014/main" id="{D05F399B-593D-4F6C-8FAE-3C55DEB0F841}"/>
                  </a:ext>
                </a:extLst>
              </p:cNvPr>
              <p:cNvCxnSpPr>
                <a:cxnSpLocks/>
              </p:cNvCxnSpPr>
              <p:nvPr/>
            </p:nvCxnSpPr>
            <p:spPr>
              <a:xfrm>
                <a:off x="6663928" y="2883695"/>
                <a:ext cx="0" cy="15327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779A2BDD-87A9-428A-ADAD-4450FBE20A00}"/>
                  </a:ext>
                </a:extLst>
              </p:cNvPr>
              <p:cNvCxnSpPr/>
              <p:nvPr/>
            </p:nvCxnSpPr>
            <p:spPr>
              <a:xfrm>
                <a:off x="6618209" y="2883695"/>
                <a:ext cx="877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346FF9DC-D6B4-48B3-9C0A-E03540468D3D}"/>
                  </a:ext>
                </a:extLst>
              </p:cNvPr>
              <p:cNvCxnSpPr/>
              <p:nvPr/>
            </p:nvCxnSpPr>
            <p:spPr>
              <a:xfrm>
                <a:off x="6618209" y="4416462"/>
                <a:ext cx="877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2" name="Group 61">
              <a:extLst>
                <a:ext uri="{FF2B5EF4-FFF2-40B4-BE49-F238E27FC236}">
                  <a16:creationId xmlns:a16="http://schemas.microsoft.com/office/drawing/2014/main" id="{3D37AC98-4E9A-48C0-AEEA-480FC053C365}"/>
                </a:ext>
              </a:extLst>
            </p:cNvPr>
            <p:cNvGrpSpPr/>
            <p:nvPr/>
          </p:nvGrpSpPr>
          <p:grpSpPr>
            <a:xfrm>
              <a:off x="7605403" y="3120475"/>
              <a:ext cx="87742" cy="1352879"/>
              <a:chOff x="6618209" y="2883695"/>
              <a:chExt cx="87742" cy="1532768"/>
            </a:xfrm>
          </p:grpSpPr>
          <p:cxnSp>
            <p:nvCxnSpPr>
              <p:cNvPr id="63" name="Straight Connector 62">
                <a:extLst>
                  <a:ext uri="{FF2B5EF4-FFF2-40B4-BE49-F238E27FC236}">
                    <a16:creationId xmlns:a16="http://schemas.microsoft.com/office/drawing/2014/main" id="{2A7560A8-4AA8-4F0A-8481-60DF56A1304D}"/>
                  </a:ext>
                </a:extLst>
              </p:cNvPr>
              <p:cNvCxnSpPr>
                <a:cxnSpLocks/>
              </p:cNvCxnSpPr>
              <p:nvPr/>
            </p:nvCxnSpPr>
            <p:spPr>
              <a:xfrm>
                <a:off x="6663928" y="2883695"/>
                <a:ext cx="0" cy="15327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1623D727-786F-41BD-BD47-B984BD2AD3AD}"/>
                  </a:ext>
                </a:extLst>
              </p:cNvPr>
              <p:cNvCxnSpPr/>
              <p:nvPr/>
            </p:nvCxnSpPr>
            <p:spPr>
              <a:xfrm>
                <a:off x="6618209" y="2883695"/>
                <a:ext cx="877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68AADC09-7F2C-4DBD-9ABD-9AF0D39AFC58}"/>
                  </a:ext>
                </a:extLst>
              </p:cNvPr>
              <p:cNvCxnSpPr/>
              <p:nvPr/>
            </p:nvCxnSpPr>
            <p:spPr>
              <a:xfrm>
                <a:off x="6618209" y="4416462"/>
                <a:ext cx="877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2" name="Group 71">
              <a:extLst>
                <a:ext uri="{FF2B5EF4-FFF2-40B4-BE49-F238E27FC236}">
                  <a16:creationId xmlns:a16="http://schemas.microsoft.com/office/drawing/2014/main" id="{03D9D3BD-19E1-4370-8C7F-F6348FE84170}"/>
                </a:ext>
              </a:extLst>
            </p:cNvPr>
            <p:cNvGrpSpPr/>
            <p:nvPr/>
          </p:nvGrpSpPr>
          <p:grpSpPr>
            <a:xfrm>
              <a:off x="7778465" y="3376460"/>
              <a:ext cx="87742" cy="1091825"/>
              <a:chOff x="6618209" y="2883695"/>
              <a:chExt cx="87742" cy="1532768"/>
            </a:xfrm>
          </p:grpSpPr>
          <p:cxnSp>
            <p:nvCxnSpPr>
              <p:cNvPr id="73" name="Straight Connector 72">
                <a:extLst>
                  <a:ext uri="{FF2B5EF4-FFF2-40B4-BE49-F238E27FC236}">
                    <a16:creationId xmlns:a16="http://schemas.microsoft.com/office/drawing/2014/main" id="{3463A1B8-57E3-416E-9CA8-F7F11591EDEA}"/>
                  </a:ext>
                </a:extLst>
              </p:cNvPr>
              <p:cNvCxnSpPr>
                <a:cxnSpLocks/>
              </p:cNvCxnSpPr>
              <p:nvPr/>
            </p:nvCxnSpPr>
            <p:spPr>
              <a:xfrm>
                <a:off x="6663928" y="2883695"/>
                <a:ext cx="0" cy="15327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35D1D9A1-F20D-4886-B112-07D48BB82065}"/>
                  </a:ext>
                </a:extLst>
              </p:cNvPr>
              <p:cNvCxnSpPr/>
              <p:nvPr/>
            </p:nvCxnSpPr>
            <p:spPr>
              <a:xfrm>
                <a:off x="6618209" y="2883695"/>
                <a:ext cx="877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CBD30274-92EF-4D86-B4D7-40B94D198D29}"/>
                  </a:ext>
                </a:extLst>
              </p:cNvPr>
              <p:cNvCxnSpPr/>
              <p:nvPr/>
            </p:nvCxnSpPr>
            <p:spPr>
              <a:xfrm>
                <a:off x="6618209" y="4416462"/>
                <a:ext cx="877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C75A0908-9AB6-4C18-97CC-BF076C01A691}"/>
                </a:ext>
              </a:extLst>
            </p:cNvPr>
            <p:cNvGrpSpPr/>
            <p:nvPr/>
          </p:nvGrpSpPr>
          <p:grpSpPr>
            <a:xfrm>
              <a:off x="8219062" y="3320501"/>
              <a:ext cx="87742" cy="1256444"/>
              <a:chOff x="6618209" y="2883695"/>
              <a:chExt cx="87742" cy="1532768"/>
            </a:xfrm>
          </p:grpSpPr>
          <p:cxnSp>
            <p:nvCxnSpPr>
              <p:cNvPr id="77" name="Straight Connector 76">
                <a:extLst>
                  <a:ext uri="{FF2B5EF4-FFF2-40B4-BE49-F238E27FC236}">
                    <a16:creationId xmlns:a16="http://schemas.microsoft.com/office/drawing/2014/main" id="{C0EDAA5D-E292-463D-97CA-44F7AF4174DB}"/>
                  </a:ext>
                </a:extLst>
              </p:cNvPr>
              <p:cNvCxnSpPr>
                <a:cxnSpLocks/>
              </p:cNvCxnSpPr>
              <p:nvPr/>
            </p:nvCxnSpPr>
            <p:spPr>
              <a:xfrm>
                <a:off x="6663928" y="2883695"/>
                <a:ext cx="0" cy="15327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60D219E6-613D-4102-97EC-BF0A875BACE3}"/>
                  </a:ext>
                </a:extLst>
              </p:cNvPr>
              <p:cNvCxnSpPr/>
              <p:nvPr/>
            </p:nvCxnSpPr>
            <p:spPr>
              <a:xfrm>
                <a:off x="6618209" y="2883695"/>
                <a:ext cx="877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A8440BC8-2DF9-4E82-B62F-D6D4F1CED42D}"/>
                  </a:ext>
                </a:extLst>
              </p:cNvPr>
              <p:cNvCxnSpPr/>
              <p:nvPr/>
            </p:nvCxnSpPr>
            <p:spPr>
              <a:xfrm>
                <a:off x="6618209" y="4416462"/>
                <a:ext cx="877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4" name="Group 83">
              <a:extLst>
                <a:ext uri="{FF2B5EF4-FFF2-40B4-BE49-F238E27FC236}">
                  <a16:creationId xmlns:a16="http://schemas.microsoft.com/office/drawing/2014/main" id="{05CF1DE8-31B8-414F-ACB9-8D9084811384}"/>
                </a:ext>
              </a:extLst>
            </p:cNvPr>
            <p:cNvGrpSpPr/>
            <p:nvPr/>
          </p:nvGrpSpPr>
          <p:grpSpPr>
            <a:xfrm>
              <a:off x="8591861" y="3257550"/>
              <a:ext cx="87742" cy="1287066"/>
              <a:chOff x="6618209" y="2883695"/>
              <a:chExt cx="87742" cy="1532768"/>
            </a:xfrm>
          </p:grpSpPr>
          <p:cxnSp>
            <p:nvCxnSpPr>
              <p:cNvPr id="85" name="Straight Connector 84">
                <a:extLst>
                  <a:ext uri="{FF2B5EF4-FFF2-40B4-BE49-F238E27FC236}">
                    <a16:creationId xmlns:a16="http://schemas.microsoft.com/office/drawing/2014/main" id="{993A567D-8FC1-4F25-985A-43FE257FE1C9}"/>
                  </a:ext>
                </a:extLst>
              </p:cNvPr>
              <p:cNvCxnSpPr>
                <a:cxnSpLocks/>
              </p:cNvCxnSpPr>
              <p:nvPr/>
            </p:nvCxnSpPr>
            <p:spPr>
              <a:xfrm>
                <a:off x="6663928" y="2883695"/>
                <a:ext cx="0" cy="15327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B45D2028-0A52-4CB7-B551-676C07E58DA8}"/>
                  </a:ext>
                </a:extLst>
              </p:cNvPr>
              <p:cNvCxnSpPr/>
              <p:nvPr/>
            </p:nvCxnSpPr>
            <p:spPr>
              <a:xfrm>
                <a:off x="6618209" y="2883695"/>
                <a:ext cx="877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4B6EA2A9-FF23-4E15-AE57-A407F833A7FA}"/>
                  </a:ext>
                </a:extLst>
              </p:cNvPr>
              <p:cNvCxnSpPr/>
              <p:nvPr/>
            </p:nvCxnSpPr>
            <p:spPr>
              <a:xfrm>
                <a:off x="6618209" y="4416462"/>
                <a:ext cx="877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7" name="Rectangle 16">
              <a:extLst>
                <a:ext uri="{FF2B5EF4-FFF2-40B4-BE49-F238E27FC236}">
                  <a16:creationId xmlns:a16="http://schemas.microsoft.com/office/drawing/2014/main" id="{8FCAB9D2-25CE-4AA3-99B2-27B68EC21E59}"/>
                </a:ext>
              </a:extLst>
            </p:cNvPr>
            <p:cNvSpPr/>
            <p:nvPr/>
          </p:nvSpPr>
          <p:spPr>
            <a:xfrm>
              <a:off x="6593711" y="3671888"/>
              <a:ext cx="144000" cy="66436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1D9E26D-01FB-42E2-8DE0-DD2C08660B76}"/>
                </a:ext>
              </a:extLst>
            </p:cNvPr>
            <p:cNvSpPr/>
            <p:nvPr/>
          </p:nvSpPr>
          <p:spPr>
            <a:xfrm>
              <a:off x="6779007" y="3569187"/>
              <a:ext cx="144000" cy="39678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8887B002-04B3-4214-A208-D5FF3081DFF8}"/>
                </a:ext>
              </a:extLst>
            </p:cNvPr>
            <p:cNvSpPr/>
            <p:nvPr/>
          </p:nvSpPr>
          <p:spPr>
            <a:xfrm>
              <a:off x="6972740" y="3619192"/>
              <a:ext cx="144000" cy="44079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2B9E9B98-8777-43D1-97C8-3F34637C4F17}"/>
                </a:ext>
              </a:extLst>
            </p:cNvPr>
            <p:cNvSpPr/>
            <p:nvPr/>
          </p:nvSpPr>
          <p:spPr>
            <a:xfrm>
              <a:off x="7400832" y="3964781"/>
              <a:ext cx="144000" cy="41548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73270AE8-6B62-47E9-87DD-D4DAEB0930E4}"/>
                </a:ext>
              </a:extLst>
            </p:cNvPr>
            <p:cNvSpPr/>
            <p:nvPr/>
          </p:nvSpPr>
          <p:spPr>
            <a:xfrm>
              <a:off x="7577274" y="3632595"/>
              <a:ext cx="144000" cy="5715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09303568-2801-4744-8A6F-6447B447F1AA}"/>
                </a:ext>
              </a:extLst>
            </p:cNvPr>
            <p:cNvSpPr/>
            <p:nvPr/>
          </p:nvSpPr>
          <p:spPr>
            <a:xfrm>
              <a:off x="7750336" y="3640399"/>
              <a:ext cx="144000" cy="5715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C1C73177-33F0-4DC7-9640-5AF6EEA84205}"/>
                </a:ext>
              </a:extLst>
            </p:cNvPr>
            <p:cNvSpPr/>
            <p:nvPr/>
          </p:nvSpPr>
          <p:spPr>
            <a:xfrm>
              <a:off x="8190933" y="3969570"/>
              <a:ext cx="144000" cy="45644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C4ED37F9-13F2-4F8C-8CE3-4ECDD09129A2}"/>
                </a:ext>
              </a:extLst>
            </p:cNvPr>
            <p:cNvSpPr/>
            <p:nvPr/>
          </p:nvSpPr>
          <p:spPr>
            <a:xfrm>
              <a:off x="8563732" y="3657600"/>
              <a:ext cx="144000" cy="41238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67963B0B-37D6-4FB7-AA24-CF4D391A6DCC}"/>
                </a:ext>
              </a:extLst>
            </p:cNvPr>
            <p:cNvCxnSpPr/>
            <p:nvPr/>
          </p:nvCxnSpPr>
          <p:spPr>
            <a:xfrm>
              <a:off x="6410299" y="2780928"/>
              <a:ext cx="0" cy="18722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539C729-92D3-4DF3-BE2B-E25F3A7DB6B2}"/>
                </a:ext>
              </a:extLst>
            </p:cNvPr>
            <p:cNvCxnSpPr/>
            <p:nvPr/>
          </p:nvCxnSpPr>
          <p:spPr>
            <a:xfrm>
              <a:off x="6372200" y="4615040"/>
              <a:ext cx="25289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1C89DE95-949D-42C8-B050-F5F354FA8F03}"/>
                </a:ext>
              </a:extLst>
            </p:cNvPr>
            <p:cNvGrpSpPr/>
            <p:nvPr/>
          </p:nvGrpSpPr>
          <p:grpSpPr>
            <a:xfrm>
              <a:off x="6372200" y="2780928"/>
              <a:ext cx="45719" cy="1441028"/>
              <a:chOff x="6372200" y="2780928"/>
              <a:chExt cx="38099" cy="457200"/>
            </a:xfrm>
          </p:grpSpPr>
          <p:cxnSp>
            <p:nvCxnSpPr>
              <p:cNvPr id="14" name="Straight Connector 13">
                <a:extLst>
                  <a:ext uri="{FF2B5EF4-FFF2-40B4-BE49-F238E27FC236}">
                    <a16:creationId xmlns:a16="http://schemas.microsoft.com/office/drawing/2014/main" id="{DD046097-A919-4E56-B90B-ACA81FCD8BFE}"/>
                  </a:ext>
                </a:extLst>
              </p:cNvPr>
              <p:cNvCxnSpPr/>
              <p:nvPr/>
            </p:nvCxnSpPr>
            <p:spPr>
              <a:xfrm flipH="1">
                <a:off x="6372200" y="2780928"/>
                <a:ext cx="3809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2021B1C-1438-4F1F-BE33-6E6134C429AC}"/>
                  </a:ext>
                </a:extLst>
              </p:cNvPr>
              <p:cNvCxnSpPr/>
              <p:nvPr/>
            </p:nvCxnSpPr>
            <p:spPr>
              <a:xfrm flipH="1">
                <a:off x="6372200" y="2933328"/>
                <a:ext cx="3809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DD0E0A2-B5F9-4FC7-9EBC-F5387FDB7B1B}"/>
                  </a:ext>
                </a:extLst>
              </p:cNvPr>
              <p:cNvCxnSpPr/>
              <p:nvPr/>
            </p:nvCxnSpPr>
            <p:spPr>
              <a:xfrm flipH="1">
                <a:off x="6372200" y="3085728"/>
                <a:ext cx="3809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690F86F-2E74-4B79-8CFB-B9478D3AF99F}"/>
                  </a:ext>
                </a:extLst>
              </p:cNvPr>
              <p:cNvCxnSpPr/>
              <p:nvPr/>
            </p:nvCxnSpPr>
            <p:spPr>
              <a:xfrm flipH="1">
                <a:off x="6372200" y="3238128"/>
                <a:ext cx="3809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8" name="Oval 87">
              <a:extLst>
                <a:ext uri="{FF2B5EF4-FFF2-40B4-BE49-F238E27FC236}">
                  <a16:creationId xmlns:a16="http://schemas.microsoft.com/office/drawing/2014/main" id="{4A2914B5-9DD4-4C86-9013-18980221D4DA}"/>
                </a:ext>
              </a:extLst>
            </p:cNvPr>
            <p:cNvSpPr/>
            <p:nvPr/>
          </p:nvSpPr>
          <p:spPr>
            <a:xfrm>
              <a:off x="7449973" y="2842976"/>
              <a:ext cx="45719" cy="45719"/>
            </a:xfrm>
            <a:prstGeom prst="ellipse">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D806597C-F3B4-4053-8DEF-BF6228F3B719}"/>
                </a:ext>
              </a:extLst>
            </p:cNvPr>
            <p:cNvSpPr/>
            <p:nvPr/>
          </p:nvSpPr>
          <p:spPr>
            <a:xfrm>
              <a:off x="8236342" y="2845358"/>
              <a:ext cx="45719" cy="45719"/>
            </a:xfrm>
            <a:prstGeom prst="ellipse">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a:extLst>
                <a:ext uri="{FF2B5EF4-FFF2-40B4-BE49-F238E27FC236}">
                  <a16:creationId xmlns:a16="http://schemas.microsoft.com/office/drawing/2014/main" id="{79E1E737-3637-47D7-A8D7-F41040A3FB81}"/>
                </a:ext>
              </a:extLst>
            </p:cNvPr>
            <p:cNvSpPr/>
            <p:nvPr/>
          </p:nvSpPr>
          <p:spPr>
            <a:xfrm>
              <a:off x="8236342" y="2763205"/>
              <a:ext cx="45719" cy="45719"/>
            </a:xfrm>
            <a:prstGeom prst="ellipse">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a:extLst>
                <a:ext uri="{FF2B5EF4-FFF2-40B4-BE49-F238E27FC236}">
                  <a16:creationId xmlns:a16="http://schemas.microsoft.com/office/drawing/2014/main" id="{017A632C-1504-41AA-BE5F-2D6AE8929190}"/>
                </a:ext>
              </a:extLst>
            </p:cNvPr>
            <p:cNvSpPr/>
            <p:nvPr/>
          </p:nvSpPr>
          <p:spPr>
            <a:xfrm>
              <a:off x="6642852" y="3920782"/>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5690B65C-F3F2-45E7-8AB5-7E15CFB502E9}"/>
                </a:ext>
              </a:extLst>
            </p:cNvPr>
            <p:cNvSpPr/>
            <p:nvPr/>
          </p:nvSpPr>
          <p:spPr>
            <a:xfrm>
              <a:off x="6828148" y="3745760"/>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D8F1087F-D5D1-4D61-9806-F4B2BC96F8CD}"/>
                </a:ext>
              </a:extLst>
            </p:cNvPr>
            <p:cNvSpPr/>
            <p:nvPr/>
          </p:nvSpPr>
          <p:spPr>
            <a:xfrm>
              <a:off x="7021881" y="3780288"/>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a:extLst>
                <a:ext uri="{FF2B5EF4-FFF2-40B4-BE49-F238E27FC236}">
                  <a16:creationId xmlns:a16="http://schemas.microsoft.com/office/drawing/2014/main" id="{83E9AD8E-CAB5-409A-A3F6-8A35AB053D21}"/>
                </a:ext>
              </a:extLst>
            </p:cNvPr>
            <p:cNvSpPr/>
            <p:nvPr/>
          </p:nvSpPr>
          <p:spPr>
            <a:xfrm>
              <a:off x="7449973" y="4033891"/>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a:extLst>
                <a:ext uri="{FF2B5EF4-FFF2-40B4-BE49-F238E27FC236}">
                  <a16:creationId xmlns:a16="http://schemas.microsoft.com/office/drawing/2014/main" id="{CF3AA30F-A6B8-4E9C-8596-49594EDE7400}"/>
                </a:ext>
              </a:extLst>
            </p:cNvPr>
            <p:cNvSpPr/>
            <p:nvPr/>
          </p:nvSpPr>
          <p:spPr>
            <a:xfrm>
              <a:off x="7626415" y="3833866"/>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A5B3C5DC-8D7F-4D20-A5A6-A8CC11999630}"/>
                </a:ext>
              </a:extLst>
            </p:cNvPr>
            <p:cNvSpPr/>
            <p:nvPr/>
          </p:nvSpPr>
          <p:spPr>
            <a:xfrm>
              <a:off x="7799477" y="3919591"/>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a16="http://schemas.microsoft.com/office/drawing/2014/main" id="{4E96D549-E69D-449F-9427-15289AA34CCB}"/>
                </a:ext>
              </a:extLst>
            </p:cNvPr>
            <p:cNvSpPr/>
            <p:nvPr/>
          </p:nvSpPr>
          <p:spPr>
            <a:xfrm>
              <a:off x="8240074" y="4054131"/>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a:extLst>
                <a:ext uri="{FF2B5EF4-FFF2-40B4-BE49-F238E27FC236}">
                  <a16:creationId xmlns:a16="http://schemas.microsoft.com/office/drawing/2014/main" id="{C3720277-13FD-405A-80BD-D25BF505A670}"/>
                </a:ext>
              </a:extLst>
            </p:cNvPr>
            <p:cNvSpPr/>
            <p:nvPr/>
          </p:nvSpPr>
          <p:spPr>
            <a:xfrm>
              <a:off x="8612873" y="3874347"/>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1" name="Straight Connector 100">
              <a:extLst>
                <a:ext uri="{FF2B5EF4-FFF2-40B4-BE49-F238E27FC236}">
                  <a16:creationId xmlns:a16="http://schemas.microsoft.com/office/drawing/2014/main" id="{B5958AEF-35B1-4DF6-9850-6CCD0A5BE515}"/>
                </a:ext>
              </a:extLst>
            </p:cNvPr>
            <p:cNvCxnSpPr/>
            <p:nvPr/>
          </p:nvCxnSpPr>
          <p:spPr>
            <a:xfrm>
              <a:off x="6593711" y="4084881"/>
              <a:ext cx="14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B9875EF4-8D42-4CEE-B44E-E8A43B68100F}"/>
                </a:ext>
              </a:extLst>
            </p:cNvPr>
            <p:cNvCxnSpPr/>
            <p:nvPr/>
          </p:nvCxnSpPr>
          <p:spPr>
            <a:xfrm>
              <a:off x="6779007" y="3833866"/>
              <a:ext cx="14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2C114EC7-4C51-4DF0-AA33-C982F26592D3}"/>
                </a:ext>
              </a:extLst>
            </p:cNvPr>
            <p:cNvCxnSpPr/>
            <p:nvPr/>
          </p:nvCxnSpPr>
          <p:spPr>
            <a:xfrm>
              <a:off x="6972740" y="3761238"/>
              <a:ext cx="14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0FDA55ED-34F0-416A-8136-F80A36ACC775}"/>
                </a:ext>
              </a:extLst>
            </p:cNvPr>
            <p:cNvCxnSpPr/>
            <p:nvPr/>
          </p:nvCxnSpPr>
          <p:spPr>
            <a:xfrm>
              <a:off x="7400832" y="4291066"/>
              <a:ext cx="14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3F5A1029-31E1-4EEC-8CB4-6182819C06DE}"/>
                </a:ext>
              </a:extLst>
            </p:cNvPr>
            <p:cNvCxnSpPr/>
            <p:nvPr/>
          </p:nvCxnSpPr>
          <p:spPr>
            <a:xfrm>
              <a:off x="7577274" y="3829104"/>
              <a:ext cx="14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219B5261-CB16-481F-9B5F-E213B4C4A741}"/>
                </a:ext>
              </a:extLst>
            </p:cNvPr>
            <p:cNvCxnSpPr/>
            <p:nvPr/>
          </p:nvCxnSpPr>
          <p:spPr>
            <a:xfrm>
              <a:off x="7750336" y="4068419"/>
              <a:ext cx="14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38C80350-5862-4A7B-B248-60BFFC96CFEE}"/>
                </a:ext>
              </a:extLst>
            </p:cNvPr>
            <p:cNvCxnSpPr/>
            <p:nvPr/>
          </p:nvCxnSpPr>
          <p:spPr>
            <a:xfrm>
              <a:off x="8190933" y="4287494"/>
              <a:ext cx="14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21" name="Group 120">
              <a:extLst>
                <a:ext uri="{FF2B5EF4-FFF2-40B4-BE49-F238E27FC236}">
                  <a16:creationId xmlns:a16="http://schemas.microsoft.com/office/drawing/2014/main" id="{C6DD9A78-E163-44F0-BF0F-739F21DA5D7F}"/>
                </a:ext>
              </a:extLst>
            </p:cNvPr>
            <p:cNvGrpSpPr/>
            <p:nvPr/>
          </p:nvGrpSpPr>
          <p:grpSpPr>
            <a:xfrm>
              <a:off x="8371526" y="3120628"/>
              <a:ext cx="144000" cy="1096748"/>
              <a:chOff x="8371526" y="3120628"/>
              <a:chExt cx="144000" cy="1096748"/>
            </a:xfrm>
          </p:grpSpPr>
          <p:grpSp>
            <p:nvGrpSpPr>
              <p:cNvPr id="80" name="Group 79">
                <a:extLst>
                  <a:ext uri="{FF2B5EF4-FFF2-40B4-BE49-F238E27FC236}">
                    <a16:creationId xmlns:a16="http://schemas.microsoft.com/office/drawing/2014/main" id="{31DC7309-296D-45C0-B9E1-3C40ADB1AEA3}"/>
                  </a:ext>
                </a:extLst>
              </p:cNvPr>
              <p:cNvGrpSpPr/>
              <p:nvPr/>
            </p:nvGrpSpPr>
            <p:grpSpPr>
              <a:xfrm>
                <a:off x="8399655" y="3120628"/>
                <a:ext cx="87742" cy="1096748"/>
                <a:chOff x="6618209" y="2883695"/>
                <a:chExt cx="87742" cy="1532768"/>
              </a:xfrm>
            </p:grpSpPr>
            <p:cxnSp>
              <p:nvCxnSpPr>
                <p:cNvPr id="81" name="Straight Connector 80">
                  <a:extLst>
                    <a:ext uri="{FF2B5EF4-FFF2-40B4-BE49-F238E27FC236}">
                      <a16:creationId xmlns:a16="http://schemas.microsoft.com/office/drawing/2014/main" id="{2F5CB107-1452-42E0-9D06-DE97269F9535}"/>
                    </a:ext>
                  </a:extLst>
                </p:cNvPr>
                <p:cNvCxnSpPr>
                  <a:cxnSpLocks/>
                </p:cNvCxnSpPr>
                <p:nvPr/>
              </p:nvCxnSpPr>
              <p:spPr>
                <a:xfrm>
                  <a:off x="6663928" y="2883695"/>
                  <a:ext cx="0" cy="15327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9C750837-05E8-40DA-8DDA-A11D5EC9DD1C}"/>
                    </a:ext>
                  </a:extLst>
                </p:cNvPr>
                <p:cNvCxnSpPr/>
                <p:nvPr/>
              </p:nvCxnSpPr>
              <p:spPr>
                <a:xfrm>
                  <a:off x="6618209" y="2883695"/>
                  <a:ext cx="877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2EB79213-E3D0-49D1-80C1-CC8ABEA3FEA9}"/>
                    </a:ext>
                  </a:extLst>
                </p:cNvPr>
                <p:cNvCxnSpPr/>
                <p:nvPr/>
              </p:nvCxnSpPr>
              <p:spPr>
                <a:xfrm>
                  <a:off x="6618209" y="4416462"/>
                  <a:ext cx="877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1" name="Rectangle 30">
                <a:extLst>
                  <a:ext uri="{FF2B5EF4-FFF2-40B4-BE49-F238E27FC236}">
                    <a16:creationId xmlns:a16="http://schemas.microsoft.com/office/drawing/2014/main" id="{1411D356-38D6-4538-910C-33761AC93A28}"/>
                  </a:ext>
                </a:extLst>
              </p:cNvPr>
              <p:cNvSpPr/>
              <p:nvPr/>
            </p:nvSpPr>
            <p:spPr>
              <a:xfrm>
                <a:off x="8371526" y="3546872"/>
                <a:ext cx="144000" cy="51478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a:extLst>
                  <a:ext uri="{FF2B5EF4-FFF2-40B4-BE49-F238E27FC236}">
                    <a16:creationId xmlns:a16="http://schemas.microsoft.com/office/drawing/2014/main" id="{ED9EA9FE-CD6E-477C-9FCE-78C435BBA898}"/>
                  </a:ext>
                </a:extLst>
              </p:cNvPr>
              <p:cNvSpPr/>
              <p:nvPr/>
            </p:nvSpPr>
            <p:spPr>
              <a:xfrm>
                <a:off x="8420667" y="3749331"/>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8" name="Straight Connector 107">
                <a:extLst>
                  <a:ext uri="{FF2B5EF4-FFF2-40B4-BE49-F238E27FC236}">
                    <a16:creationId xmlns:a16="http://schemas.microsoft.com/office/drawing/2014/main" id="{8CB81B1A-513F-4755-A1F5-841BA183282F}"/>
                  </a:ext>
                </a:extLst>
              </p:cNvPr>
              <p:cNvCxnSpPr/>
              <p:nvPr/>
            </p:nvCxnSpPr>
            <p:spPr>
              <a:xfrm>
                <a:off x="8371526" y="3842200"/>
                <a:ext cx="14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09" name="Straight Connector 108">
              <a:extLst>
                <a:ext uri="{FF2B5EF4-FFF2-40B4-BE49-F238E27FC236}">
                  <a16:creationId xmlns:a16="http://schemas.microsoft.com/office/drawing/2014/main" id="{459CB259-A3E8-43D0-8743-4D9DB3015675}"/>
                </a:ext>
              </a:extLst>
            </p:cNvPr>
            <p:cNvCxnSpPr/>
            <p:nvPr/>
          </p:nvCxnSpPr>
          <p:spPr>
            <a:xfrm>
              <a:off x="8564417" y="3921866"/>
              <a:ext cx="14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0" name="TextBox 109">
              <a:extLst>
                <a:ext uri="{FF2B5EF4-FFF2-40B4-BE49-F238E27FC236}">
                  <a16:creationId xmlns:a16="http://schemas.microsoft.com/office/drawing/2014/main" id="{5DBD3FD0-66F3-490F-B967-3F9C6F235F57}"/>
                </a:ext>
              </a:extLst>
            </p:cNvPr>
            <p:cNvSpPr txBox="1"/>
            <p:nvPr/>
          </p:nvSpPr>
          <p:spPr>
            <a:xfrm>
              <a:off x="6399183" y="4630638"/>
              <a:ext cx="916608" cy="246221"/>
            </a:xfrm>
            <a:prstGeom prst="rect">
              <a:avLst/>
            </a:prstGeom>
            <a:noFill/>
          </p:spPr>
          <p:txBody>
            <a:bodyPr wrap="square" rtlCol="0">
              <a:spAutoFit/>
            </a:bodyPr>
            <a:lstStyle/>
            <a:p>
              <a:pPr algn="ctr"/>
              <a:r>
                <a:rPr lang="en-US" sz="1000" dirty="0"/>
                <a:t>Baseline</a:t>
              </a:r>
            </a:p>
          </p:txBody>
        </p:sp>
        <p:sp>
          <p:nvSpPr>
            <p:cNvPr id="111" name="TextBox 110">
              <a:extLst>
                <a:ext uri="{FF2B5EF4-FFF2-40B4-BE49-F238E27FC236}">
                  <a16:creationId xmlns:a16="http://schemas.microsoft.com/office/drawing/2014/main" id="{C84C9A5B-1883-4147-850F-4BB71B64C3F0}"/>
                </a:ext>
              </a:extLst>
            </p:cNvPr>
            <p:cNvSpPr txBox="1"/>
            <p:nvPr/>
          </p:nvSpPr>
          <p:spPr>
            <a:xfrm>
              <a:off x="7213830" y="4622499"/>
              <a:ext cx="916608" cy="400110"/>
            </a:xfrm>
            <a:prstGeom prst="rect">
              <a:avLst/>
            </a:prstGeom>
            <a:noFill/>
          </p:spPr>
          <p:txBody>
            <a:bodyPr wrap="square" rtlCol="0">
              <a:spAutoFit/>
            </a:bodyPr>
            <a:lstStyle/>
            <a:p>
              <a:pPr algn="ctr"/>
              <a:r>
                <a:rPr lang="en-US" sz="1000" dirty="0"/>
                <a:t>Observed </a:t>
              </a:r>
              <a:r>
                <a:rPr lang="en-US" sz="1000" dirty="0" err="1"/>
                <a:t>Wk</a:t>
              </a:r>
              <a:r>
                <a:rPr lang="en-US" sz="1000" dirty="0"/>
                <a:t> 12</a:t>
              </a:r>
            </a:p>
          </p:txBody>
        </p:sp>
        <p:sp>
          <p:nvSpPr>
            <p:cNvPr id="112" name="TextBox 111">
              <a:extLst>
                <a:ext uri="{FF2B5EF4-FFF2-40B4-BE49-F238E27FC236}">
                  <a16:creationId xmlns:a16="http://schemas.microsoft.com/office/drawing/2014/main" id="{AC9288E3-5230-4CFD-B8FC-00C269775A9E}"/>
                </a:ext>
              </a:extLst>
            </p:cNvPr>
            <p:cNvSpPr txBox="1"/>
            <p:nvPr/>
          </p:nvSpPr>
          <p:spPr>
            <a:xfrm>
              <a:off x="7996725" y="4630638"/>
              <a:ext cx="916608" cy="400110"/>
            </a:xfrm>
            <a:prstGeom prst="rect">
              <a:avLst/>
            </a:prstGeom>
            <a:noFill/>
          </p:spPr>
          <p:txBody>
            <a:bodyPr wrap="square" rtlCol="0">
              <a:spAutoFit/>
            </a:bodyPr>
            <a:lstStyle/>
            <a:p>
              <a:pPr algn="ctr"/>
              <a:r>
                <a:rPr lang="en-US" sz="1000" dirty="0"/>
                <a:t>Observed </a:t>
              </a:r>
              <a:r>
                <a:rPr lang="en-US" sz="1000" dirty="0" err="1"/>
                <a:t>Wk</a:t>
              </a:r>
              <a:r>
                <a:rPr lang="en-US" sz="1000" dirty="0"/>
                <a:t> 24</a:t>
              </a:r>
            </a:p>
          </p:txBody>
        </p:sp>
        <p:sp>
          <p:nvSpPr>
            <p:cNvPr id="113" name="TextBox 112">
              <a:extLst>
                <a:ext uri="{FF2B5EF4-FFF2-40B4-BE49-F238E27FC236}">
                  <a16:creationId xmlns:a16="http://schemas.microsoft.com/office/drawing/2014/main" id="{A3B8352B-2E4E-44EC-83AE-412C0CC3E297}"/>
                </a:ext>
              </a:extLst>
            </p:cNvPr>
            <p:cNvSpPr txBox="1"/>
            <p:nvPr/>
          </p:nvSpPr>
          <p:spPr>
            <a:xfrm rot="16200000">
              <a:off x="5178852" y="3588186"/>
              <a:ext cx="1792231" cy="253916"/>
            </a:xfrm>
            <a:prstGeom prst="rect">
              <a:avLst/>
            </a:prstGeom>
            <a:noFill/>
          </p:spPr>
          <p:txBody>
            <a:bodyPr wrap="square" rtlCol="0">
              <a:spAutoFit/>
            </a:bodyPr>
            <a:lstStyle/>
            <a:p>
              <a:pPr algn="ctr"/>
              <a:r>
                <a:rPr lang="en-US" sz="1050" dirty="0"/>
                <a:t>Mean PDFF (%) </a:t>
              </a:r>
            </a:p>
          </p:txBody>
        </p:sp>
        <p:sp>
          <p:nvSpPr>
            <p:cNvPr id="114" name="TextBox 113">
              <a:extLst>
                <a:ext uri="{FF2B5EF4-FFF2-40B4-BE49-F238E27FC236}">
                  <a16:creationId xmlns:a16="http://schemas.microsoft.com/office/drawing/2014/main" id="{F5CA52BB-384B-4971-8355-771786901424}"/>
                </a:ext>
              </a:extLst>
            </p:cNvPr>
            <p:cNvSpPr txBox="1"/>
            <p:nvPr/>
          </p:nvSpPr>
          <p:spPr>
            <a:xfrm>
              <a:off x="6080369" y="2651769"/>
              <a:ext cx="370052" cy="246221"/>
            </a:xfrm>
            <a:prstGeom prst="rect">
              <a:avLst/>
            </a:prstGeom>
            <a:noFill/>
          </p:spPr>
          <p:txBody>
            <a:bodyPr wrap="square" rtlCol="0">
              <a:spAutoFit/>
            </a:bodyPr>
            <a:lstStyle/>
            <a:p>
              <a:pPr algn="r"/>
              <a:r>
                <a:rPr lang="en-US" sz="1000" dirty="0"/>
                <a:t>40</a:t>
              </a:r>
            </a:p>
          </p:txBody>
        </p:sp>
        <p:sp>
          <p:nvSpPr>
            <p:cNvPr id="115" name="TextBox 114">
              <a:extLst>
                <a:ext uri="{FF2B5EF4-FFF2-40B4-BE49-F238E27FC236}">
                  <a16:creationId xmlns:a16="http://schemas.microsoft.com/office/drawing/2014/main" id="{54BA4F7D-A53C-4720-8996-A8DFBE769E5C}"/>
                </a:ext>
              </a:extLst>
            </p:cNvPr>
            <p:cNvSpPr txBox="1"/>
            <p:nvPr/>
          </p:nvSpPr>
          <p:spPr>
            <a:xfrm>
              <a:off x="6080369" y="3130607"/>
              <a:ext cx="370052" cy="246221"/>
            </a:xfrm>
            <a:prstGeom prst="rect">
              <a:avLst/>
            </a:prstGeom>
            <a:noFill/>
          </p:spPr>
          <p:txBody>
            <a:bodyPr wrap="square" rtlCol="0">
              <a:spAutoFit/>
            </a:bodyPr>
            <a:lstStyle/>
            <a:p>
              <a:pPr algn="r"/>
              <a:r>
                <a:rPr lang="en-US" sz="1000" dirty="0"/>
                <a:t>30</a:t>
              </a:r>
            </a:p>
          </p:txBody>
        </p:sp>
        <p:sp>
          <p:nvSpPr>
            <p:cNvPr id="118" name="TextBox 117">
              <a:extLst>
                <a:ext uri="{FF2B5EF4-FFF2-40B4-BE49-F238E27FC236}">
                  <a16:creationId xmlns:a16="http://schemas.microsoft.com/office/drawing/2014/main" id="{75FBDD41-1C98-4C02-B211-FB2C9A680406}"/>
                </a:ext>
              </a:extLst>
            </p:cNvPr>
            <p:cNvSpPr txBox="1"/>
            <p:nvPr/>
          </p:nvSpPr>
          <p:spPr>
            <a:xfrm>
              <a:off x="6080369" y="4105510"/>
              <a:ext cx="370052" cy="246221"/>
            </a:xfrm>
            <a:prstGeom prst="rect">
              <a:avLst/>
            </a:prstGeom>
            <a:noFill/>
          </p:spPr>
          <p:txBody>
            <a:bodyPr wrap="square" rtlCol="0">
              <a:spAutoFit/>
            </a:bodyPr>
            <a:lstStyle/>
            <a:p>
              <a:pPr algn="r"/>
              <a:r>
                <a:rPr lang="en-US" sz="1000" dirty="0"/>
                <a:t>10</a:t>
              </a:r>
            </a:p>
          </p:txBody>
        </p:sp>
        <p:sp>
          <p:nvSpPr>
            <p:cNvPr id="122" name="TextBox 121">
              <a:extLst>
                <a:ext uri="{FF2B5EF4-FFF2-40B4-BE49-F238E27FC236}">
                  <a16:creationId xmlns:a16="http://schemas.microsoft.com/office/drawing/2014/main" id="{01AD74EB-C913-4C6B-9404-7A719E38FF9E}"/>
                </a:ext>
              </a:extLst>
            </p:cNvPr>
            <p:cNvSpPr txBox="1"/>
            <p:nvPr/>
          </p:nvSpPr>
          <p:spPr>
            <a:xfrm>
              <a:off x="6080369" y="3628743"/>
              <a:ext cx="370052" cy="246221"/>
            </a:xfrm>
            <a:prstGeom prst="rect">
              <a:avLst/>
            </a:prstGeom>
            <a:noFill/>
          </p:spPr>
          <p:txBody>
            <a:bodyPr wrap="square" rtlCol="0">
              <a:spAutoFit/>
            </a:bodyPr>
            <a:lstStyle/>
            <a:p>
              <a:pPr algn="r"/>
              <a:r>
                <a:rPr lang="en-US" sz="1000" dirty="0"/>
                <a:t>20</a:t>
              </a:r>
            </a:p>
          </p:txBody>
        </p:sp>
        <p:cxnSp>
          <p:nvCxnSpPr>
            <p:cNvPr id="124" name="Straight Connector 123">
              <a:extLst>
                <a:ext uri="{FF2B5EF4-FFF2-40B4-BE49-F238E27FC236}">
                  <a16:creationId xmlns:a16="http://schemas.microsoft.com/office/drawing/2014/main" id="{C2CB6998-195C-400D-A56D-047475D32834}"/>
                </a:ext>
              </a:extLst>
            </p:cNvPr>
            <p:cNvCxnSpPr>
              <a:cxnSpLocks/>
              <a:stCxn id="110" idx="0"/>
              <a:endCxn id="110" idx="0"/>
            </p:cNvCxnSpPr>
            <p:nvPr/>
          </p:nvCxnSpPr>
          <p:spPr>
            <a:xfrm>
              <a:off x="6857487" y="4630638"/>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6B854916-CDB8-460A-AAC2-810B72F9732A}"/>
                </a:ext>
              </a:extLst>
            </p:cNvPr>
            <p:cNvCxnSpPr>
              <a:cxnSpLocks/>
            </p:cNvCxnSpPr>
            <p:nvPr/>
          </p:nvCxnSpPr>
          <p:spPr>
            <a:xfrm>
              <a:off x="6846002" y="4611261"/>
              <a:ext cx="0" cy="489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5968D2FF-C8BA-4AB9-AD0E-40B1D628450B}"/>
                </a:ext>
              </a:extLst>
            </p:cNvPr>
            <p:cNvCxnSpPr>
              <a:cxnSpLocks/>
            </p:cNvCxnSpPr>
            <p:nvPr/>
          </p:nvCxnSpPr>
          <p:spPr>
            <a:xfrm>
              <a:off x="7657214" y="4611261"/>
              <a:ext cx="0" cy="489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3BE95FBB-497F-443E-B907-A290404695C1}"/>
                </a:ext>
              </a:extLst>
            </p:cNvPr>
            <p:cNvCxnSpPr>
              <a:cxnSpLocks/>
            </p:cNvCxnSpPr>
            <p:nvPr/>
          </p:nvCxnSpPr>
          <p:spPr>
            <a:xfrm>
              <a:off x="8443027" y="4611261"/>
              <a:ext cx="0" cy="489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7" name="Group 136">
            <a:extLst>
              <a:ext uri="{FF2B5EF4-FFF2-40B4-BE49-F238E27FC236}">
                <a16:creationId xmlns:a16="http://schemas.microsoft.com/office/drawing/2014/main" id="{8D9FA37E-202E-4B1A-99B3-CD4228B321A1}"/>
              </a:ext>
            </a:extLst>
          </p:cNvPr>
          <p:cNvGrpSpPr/>
          <p:nvPr/>
        </p:nvGrpSpPr>
        <p:grpSpPr>
          <a:xfrm>
            <a:off x="6233046" y="2707151"/>
            <a:ext cx="2880428" cy="246221"/>
            <a:chOff x="6080369" y="4958180"/>
            <a:chExt cx="2880428" cy="246221"/>
          </a:xfrm>
        </p:grpSpPr>
        <p:sp>
          <p:nvSpPr>
            <p:cNvPr id="119" name="TextBox 118">
              <a:extLst>
                <a:ext uri="{FF2B5EF4-FFF2-40B4-BE49-F238E27FC236}">
                  <a16:creationId xmlns:a16="http://schemas.microsoft.com/office/drawing/2014/main" id="{A2A89761-A5AA-4C85-8835-9E6AF8ABA489}"/>
                </a:ext>
              </a:extLst>
            </p:cNvPr>
            <p:cNvSpPr txBox="1"/>
            <p:nvPr/>
          </p:nvSpPr>
          <p:spPr>
            <a:xfrm>
              <a:off x="6111941" y="4958180"/>
              <a:ext cx="2848856" cy="246221"/>
            </a:xfrm>
            <a:prstGeom prst="rect">
              <a:avLst/>
            </a:prstGeom>
            <a:noFill/>
          </p:spPr>
          <p:txBody>
            <a:bodyPr wrap="square" rtlCol="0">
              <a:spAutoFit/>
            </a:bodyPr>
            <a:lstStyle/>
            <a:p>
              <a:pPr>
                <a:tabLst>
                  <a:tab pos="536575" algn="l"/>
                  <a:tab pos="1703388" algn="l"/>
                </a:tabLst>
              </a:pPr>
              <a:r>
                <a:rPr lang="en-US" sz="1000" dirty="0"/>
                <a:t>PBO 	JKB-121 5 mg 	JKB-121 10 mg</a:t>
              </a:r>
            </a:p>
          </p:txBody>
        </p:sp>
        <p:sp>
          <p:nvSpPr>
            <p:cNvPr id="134" name="Rectangle 133">
              <a:extLst>
                <a:ext uri="{FF2B5EF4-FFF2-40B4-BE49-F238E27FC236}">
                  <a16:creationId xmlns:a16="http://schemas.microsoft.com/office/drawing/2014/main" id="{DE998AFC-B106-4DB5-A9BC-63667AC21376}"/>
                </a:ext>
              </a:extLst>
            </p:cNvPr>
            <p:cNvSpPr/>
            <p:nvPr/>
          </p:nvSpPr>
          <p:spPr>
            <a:xfrm>
              <a:off x="6080369" y="5038887"/>
              <a:ext cx="75807" cy="758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134">
              <a:extLst>
                <a:ext uri="{FF2B5EF4-FFF2-40B4-BE49-F238E27FC236}">
                  <a16:creationId xmlns:a16="http://schemas.microsoft.com/office/drawing/2014/main" id="{B1C1BB8A-4D31-466C-A445-A29831EB017D}"/>
                </a:ext>
              </a:extLst>
            </p:cNvPr>
            <p:cNvSpPr/>
            <p:nvPr/>
          </p:nvSpPr>
          <p:spPr>
            <a:xfrm>
              <a:off x="6627807" y="5038887"/>
              <a:ext cx="75807" cy="758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135">
              <a:extLst>
                <a:ext uri="{FF2B5EF4-FFF2-40B4-BE49-F238E27FC236}">
                  <a16:creationId xmlns:a16="http://schemas.microsoft.com/office/drawing/2014/main" id="{FF8F8CA7-CA66-43E2-9990-FB50C19604F2}"/>
                </a:ext>
              </a:extLst>
            </p:cNvPr>
            <p:cNvSpPr/>
            <p:nvPr/>
          </p:nvSpPr>
          <p:spPr>
            <a:xfrm>
              <a:off x="7778465" y="5038887"/>
              <a:ext cx="75807" cy="7580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8730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Autofit/>
          </a:bodyPr>
          <a:lstStyle/>
          <a:p>
            <a:r>
              <a:rPr lang="en-US" sz="2000" dirty="0" err="1"/>
              <a:t>Selonsertib</a:t>
            </a:r>
            <a:r>
              <a:rPr lang="en-US" sz="2000" dirty="0"/>
              <a:t> (ASK1 inhibitor) combined with GS-0976 (ACC inhibitor) or GS-9674 (FXR agonist): NASH proof-of-concept study</a:t>
            </a:r>
            <a:endParaRPr lang="en-GB" sz="2000" dirty="0"/>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a:xfrm>
            <a:off x="23774" y="6504938"/>
            <a:ext cx="8023459" cy="376990"/>
          </a:xfrm>
        </p:spPr>
        <p:txBody>
          <a:bodyPr/>
          <a:lstStyle/>
          <a:p>
            <a:r>
              <a:rPr lang="en-US" dirty="0"/>
              <a:t>*p&lt;0.05 vs. BL</a:t>
            </a:r>
          </a:p>
          <a:p>
            <a:r>
              <a:rPr lang="en-US" dirty="0" err="1"/>
              <a:t>Lawitz</a:t>
            </a:r>
            <a:r>
              <a:rPr lang="en-GB" dirty="0"/>
              <a:t> E, et al. ILC 2018, PS-105</a:t>
            </a:r>
          </a:p>
        </p:txBody>
      </p:sp>
      <p:sp>
        <p:nvSpPr>
          <p:cNvPr id="5" name="Content Placeholder 4">
            <a:extLst>
              <a:ext uri="{FF2B5EF4-FFF2-40B4-BE49-F238E27FC236}">
                <a16:creationId xmlns:a16="http://schemas.microsoft.com/office/drawing/2014/main" id="{698FBA17-2E8C-425F-9405-E058D59E708E}"/>
              </a:ext>
            </a:extLst>
          </p:cNvPr>
          <p:cNvSpPr>
            <a:spLocks noGrp="1"/>
          </p:cNvSpPr>
          <p:nvPr>
            <p:ph sz="half" idx="1"/>
          </p:nvPr>
        </p:nvSpPr>
        <p:spPr>
          <a:xfrm>
            <a:off x="195556" y="2990602"/>
            <a:ext cx="2850530" cy="2448272"/>
          </a:xfrm>
        </p:spPr>
        <p:txBody>
          <a:bodyPr>
            <a:normAutofit/>
          </a:bodyPr>
          <a:lstStyle/>
          <a:p>
            <a:pPr marL="0" indent="0">
              <a:buNone/>
            </a:pPr>
            <a:r>
              <a:rPr lang="en-GB" sz="1600" b="1" dirty="0"/>
              <a:t>Results</a:t>
            </a:r>
          </a:p>
          <a:p>
            <a:pPr marL="233363" lvl="1" indent="-233363">
              <a:buFont typeface="Arial" panose="020B0604020202020204" pitchFamily="34" charset="0"/>
              <a:buChar char="•"/>
            </a:pPr>
            <a:r>
              <a:rPr lang="en-GB" sz="1400" dirty="0"/>
              <a:t>All regimens were safe and well-tolerated</a:t>
            </a:r>
          </a:p>
          <a:p>
            <a:pPr marL="233363" lvl="1" indent="-233363">
              <a:buFont typeface="Arial" panose="020B0604020202020204" pitchFamily="34" charset="0"/>
              <a:buChar char="•"/>
            </a:pPr>
            <a:r>
              <a:rPr lang="en-US" altLang="en-US" sz="1400" dirty="0"/>
              <a:t>Combinations demonstrated beneficial effects on:</a:t>
            </a:r>
          </a:p>
          <a:p>
            <a:pPr marL="457200" lvl="1" indent="-223838">
              <a:spcBef>
                <a:spcPts val="400"/>
              </a:spcBef>
            </a:pPr>
            <a:r>
              <a:rPr lang="en-US" altLang="en-US" sz="1200" dirty="0"/>
              <a:t>Hepatic DNL and steatosis,</a:t>
            </a:r>
          </a:p>
          <a:p>
            <a:pPr marL="457200" lvl="1" indent="-223838">
              <a:spcBef>
                <a:spcPts val="400"/>
              </a:spcBef>
            </a:pPr>
            <a:r>
              <a:rPr lang="en-US" altLang="en-US" sz="1200" dirty="0"/>
              <a:t>Liver biochemistry, and/or</a:t>
            </a:r>
          </a:p>
          <a:p>
            <a:pPr marL="457200" lvl="1" indent="-223838">
              <a:spcBef>
                <a:spcPts val="400"/>
              </a:spcBef>
            </a:pPr>
            <a:r>
              <a:rPr lang="en-US" altLang="en-US" sz="1200" dirty="0"/>
              <a:t>Markers of fibrosis, including reduced </a:t>
            </a:r>
            <a:r>
              <a:rPr lang="en-US" altLang="en-US" sz="1200" dirty="0" err="1"/>
              <a:t>lumican</a:t>
            </a:r>
            <a:r>
              <a:rPr lang="en-US" altLang="en-US" sz="1200" dirty="0"/>
              <a:t> synthesis in SEL + ACC arm</a:t>
            </a:r>
          </a:p>
        </p:txBody>
      </p:sp>
      <p:sp>
        <p:nvSpPr>
          <p:cNvPr id="45" name="Content Placeholder 4">
            <a:extLst>
              <a:ext uri="{FF2B5EF4-FFF2-40B4-BE49-F238E27FC236}">
                <a16:creationId xmlns:a16="http://schemas.microsoft.com/office/drawing/2014/main" id="{698FBA17-2E8C-425F-9405-E058D59E708E}"/>
              </a:ext>
            </a:extLst>
          </p:cNvPr>
          <p:cNvSpPr txBox="1">
            <a:spLocks/>
          </p:cNvSpPr>
          <p:nvPr/>
        </p:nvSpPr>
        <p:spPr>
          <a:xfrm>
            <a:off x="407346" y="5795204"/>
            <a:ext cx="8541098" cy="6703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233363" marR="0" lvl="0" indent="-233363" algn="l" defTabSz="914400" rtl="0" eaLnBrk="1" fontAlgn="auto" latinLnBrk="0" hangingPunct="1">
              <a:lnSpc>
                <a:spcPct val="100000"/>
              </a:lnSpc>
              <a:spcBef>
                <a:spcPct val="20000"/>
              </a:spcBef>
              <a:spcAft>
                <a:spcPts val="600"/>
              </a:spcAft>
              <a:buClr>
                <a:srgbClr val="004B87"/>
              </a:buClr>
              <a:buSzTx/>
              <a:buFont typeface="Arial" panose="020B0604020202020204" pitchFamily="34" charset="0"/>
              <a:buChar char="•"/>
              <a:tabLst/>
              <a:defRPr/>
            </a:pPr>
            <a:endParaRPr kumimoji="0" lang="en-GB" altLang="en-US" sz="1600" b="0" i="0" u="sng"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6" name="Content Placeholder 4">
            <a:extLst>
              <a:ext uri="{FF2B5EF4-FFF2-40B4-BE49-F238E27FC236}">
                <a16:creationId xmlns:a16="http://schemas.microsoft.com/office/drawing/2014/main" id="{698FBA17-2E8C-425F-9405-E058D59E708E}"/>
              </a:ext>
            </a:extLst>
          </p:cNvPr>
          <p:cNvSpPr txBox="1">
            <a:spLocks/>
          </p:cNvSpPr>
          <p:nvPr/>
        </p:nvSpPr>
        <p:spPr>
          <a:xfrm>
            <a:off x="195556" y="5453257"/>
            <a:ext cx="7260998" cy="124017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1600" b="1" i="0" strike="noStrike" kern="1200" cap="none" spc="0" normalizeH="0" baseline="0" noProof="0" dirty="0">
                <a:ln>
                  <a:noFill/>
                </a:ln>
                <a:solidFill>
                  <a:prstClr val="black"/>
                </a:solidFill>
                <a:effectLst/>
                <a:uLnTx/>
                <a:uFillTx/>
                <a:latin typeface="Arial" panose="020B0604020202020204"/>
                <a:ea typeface="+mn-ea"/>
                <a:cs typeface="+mn-cs"/>
              </a:rPr>
              <a:t>Conclusions</a:t>
            </a:r>
          </a:p>
          <a:p>
            <a:pPr marL="168275" marR="0" lvl="0" indent="-168275"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rPr>
              <a:t>12-week treatment with combinations (SEL + GS-0976, SEL + GS-9674) was safe and led to improvements in noninvasive markers of disease severity</a:t>
            </a:r>
          </a:p>
          <a:p>
            <a:pPr marL="168275" marR="0" lvl="0" indent="-168275"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a:ea typeface="+mn-ea"/>
                <a:cs typeface="+mn-cs"/>
              </a:rPr>
              <a:t>Phase 2, 48-week study with histological assessment is ongoing</a:t>
            </a:r>
            <a:endParaRPr kumimoji="0" lang="en-GB" altLang="en-US" sz="1800" b="0" i="0" u="sng"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 name="Rectangle: Rounded Corners 1">
            <a:extLst>
              <a:ext uri="{FF2B5EF4-FFF2-40B4-BE49-F238E27FC236}">
                <a16:creationId xmlns:a16="http://schemas.microsoft.com/office/drawing/2014/main" id="{175F870A-7208-463C-8ACA-22755C27EECC}"/>
              </a:ext>
            </a:extLst>
          </p:cNvPr>
          <p:cNvSpPr/>
          <p:nvPr/>
        </p:nvSpPr>
        <p:spPr>
          <a:xfrm>
            <a:off x="361267" y="1423966"/>
            <a:ext cx="3886123" cy="1089660"/>
          </a:xfrm>
          <a:prstGeom prst="roundRect">
            <a:avLst/>
          </a:prstGeom>
          <a:ln>
            <a:solidFill>
              <a:srgbClr val="0A9390"/>
            </a:solidFill>
          </a:ln>
        </p:spPr>
        <p:txBody>
          <a:bodyPr wrap="square">
            <a:spAutoFit/>
          </a:bodyPr>
          <a:lstStyle/>
          <a:p>
            <a:pPr>
              <a:spcBef>
                <a:spcPts val="600"/>
              </a:spcBef>
            </a:pPr>
            <a:r>
              <a:rPr lang="en-GB" sz="1200" b="1" dirty="0"/>
              <a:t>Study design</a:t>
            </a:r>
          </a:p>
          <a:p>
            <a:pPr marL="177800" indent="-177800">
              <a:spcBef>
                <a:spcPts val="600"/>
              </a:spcBef>
              <a:buFont typeface="Arial" panose="020B0604020202020204" pitchFamily="34" charset="0"/>
              <a:buChar char="•"/>
            </a:pPr>
            <a:r>
              <a:rPr lang="en-GB" sz="1200" dirty="0"/>
              <a:t>Open-label, 12-wk study, n=70 patients with NASH</a:t>
            </a:r>
          </a:p>
          <a:p>
            <a:pPr marL="171450" indent="-171450">
              <a:spcBef>
                <a:spcPts val="600"/>
              </a:spcBef>
              <a:buFont typeface="Arial" panose="020B0604020202020204" pitchFamily="34" charset="0"/>
              <a:buChar char="•"/>
            </a:pPr>
            <a:r>
              <a:rPr lang="en-GB" sz="1200" b="1" dirty="0">
                <a:solidFill>
                  <a:schemeClr val="tx2"/>
                </a:solidFill>
              </a:rPr>
              <a:t>Inclusion criteria: </a:t>
            </a:r>
            <a:r>
              <a:rPr lang="en-US" sz="1200" dirty="0">
                <a:cs typeface="Arial" charset="0"/>
              </a:rPr>
              <a:t>MRI-PDFF ≥10% and MRE-stiffness ≥2.88 kPa, or NASH with F2–3 on biopsy</a:t>
            </a:r>
            <a:endParaRPr lang="en-GB" sz="1200" u="sng" dirty="0"/>
          </a:p>
        </p:txBody>
      </p:sp>
      <p:graphicFrame>
        <p:nvGraphicFramePr>
          <p:cNvPr id="12" name="Table 11">
            <a:extLst>
              <a:ext uri="{FF2B5EF4-FFF2-40B4-BE49-F238E27FC236}">
                <a16:creationId xmlns:a16="http://schemas.microsoft.com/office/drawing/2014/main" id="{9A7C648B-BC50-401C-99EC-05E42D6B0145}"/>
              </a:ext>
            </a:extLst>
          </p:cNvPr>
          <p:cNvGraphicFramePr>
            <a:graphicFrameLocks noGrp="1"/>
          </p:cNvGraphicFramePr>
          <p:nvPr>
            <p:extLst>
              <p:ext uri="{D42A27DB-BD31-4B8C-83A1-F6EECF244321}">
                <p14:modId xmlns:p14="http://schemas.microsoft.com/office/powerpoint/2010/main" val="1453905069"/>
              </p:ext>
            </p:extLst>
          </p:nvPr>
        </p:nvGraphicFramePr>
        <p:xfrm>
          <a:off x="3059832" y="3158255"/>
          <a:ext cx="5714028" cy="2550600"/>
        </p:xfrm>
        <a:graphic>
          <a:graphicData uri="http://schemas.openxmlformats.org/drawingml/2006/table">
            <a:tbl>
              <a:tblPr firstRow="1" bandRow="1">
                <a:tableStyleId>{5C22544A-7EE6-4342-B048-85BDC9FD1C3A}</a:tableStyleId>
              </a:tblPr>
              <a:tblGrid>
                <a:gridCol w="1254298">
                  <a:extLst>
                    <a:ext uri="{9D8B030D-6E8A-4147-A177-3AD203B41FA5}">
                      <a16:colId xmlns:a16="http://schemas.microsoft.com/office/drawing/2014/main" val="20001"/>
                    </a:ext>
                  </a:extLst>
                </a:gridCol>
                <a:gridCol w="929666">
                  <a:extLst>
                    <a:ext uri="{9D8B030D-6E8A-4147-A177-3AD203B41FA5}">
                      <a16:colId xmlns:a16="http://schemas.microsoft.com/office/drawing/2014/main" val="373718488"/>
                    </a:ext>
                  </a:extLst>
                </a:gridCol>
                <a:gridCol w="882516">
                  <a:extLst>
                    <a:ext uri="{9D8B030D-6E8A-4147-A177-3AD203B41FA5}">
                      <a16:colId xmlns:a16="http://schemas.microsoft.com/office/drawing/2014/main" val="1143173196"/>
                    </a:ext>
                  </a:extLst>
                </a:gridCol>
                <a:gridCol w="882516">
                  <a:extLst>
                    <a:ext uri="{9D8B030D-6E8A-4147-A177-3AD203B41FA5}">
                      <a16:colId xmlns:a16="http://schemas.microsoft.com/office/drawing/2014/main" val="3426183997"/>
                    </a:ext>
                  </a:extLst>
                </a:gridCol>
                <a:gridCol w="882516">
                  <a:extLst>
                    <a:ext uri="{9D8B030D-6E8A-4147-A177-3AD203B41FA5}">
                      <a16:colId xmlns:a16="http://schemas.microsoft.com/office/drawing/2014/main" val="3005437522"/>
                    </a:ext>
                  </a:extLst>
                </a:gridCol>
                <a:gridCol w="882516">
                  <a:extLst>
                    <a:ext uri="{9D8B030D-6E8A-4147-A177-3AD203B41FA5}">
                      <a16:colId xmlns:a16="http://schemas.microsoft.com/office/drawing/2014/main" val="848932144"/>
                    </a:ext>
                  </a:extLst>
                </a:gridCol>
              </a:tblGrid>
              <a:tr h="304622">
                <a:tc>
                  <a:txBody>
                    <a:bodyPr/>
                    <a:lstStyle/>
                    <a:p>
                      <a:r>
                        <a:rPr lang="en-GB" sz="1100" dirty="0">
                          <a:latin typeface="Arial" panose="020B0604020202020204" pitchFamily="34" charset="0"/>
                          <a:cs typeface="Arial" panose="020B0604020202020204" pitchFamily="34" charset="0"/>
                        </a:rPr>
                        <a:t>% relative change  from BL – </a:t>
                      </a:r>
                      <a:r>
                        <a:rPr lang="en-GB" sz="1100" dirty="0" err="1">
                          <a:latin typeface="Arial" panose="020B0604020202020204" pitchFamily="34" charset="0"/>
                          <a:cs typeface="Arial" panose="020B0604020202020204" pitchFamily="34" charset="0"/>
                        </a:rPr>
                        <a:t>Wk</a:t>
                      </a:r>
                      <a:r>
                        <a:rPr lang="en-GB" sz="1100" dirty="0">
                          <a:latin typeface="Arial" panose="020B0604020202020204" pitchFamily="34" charset="0"/>
                          <a:cs typeface="Arial" panose="020B0604020202020204" pitchFamily="34" charset="0"/>
                        </a:rPr>
                        <a:t> 12, median (IQR)</a:t>
                      </a:r>
                    </a:p>
                  </a:txBody>
                  <a:tcPr marL="36000" marR="0" marT="0" marB="36000" anchor="b">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r>
                        <a:rPr lang="en-GB" sz="1100" dirty="0">
                          <a:latin typeface="Arial" panose="020B0604020202020204" pitchFamily="34" charset="0"/>
                          <a:cs typeface="Arial" panose="020B0604020202020204" pitchFamily="34" charset="0"/>
                        </a:rPr>
                        <a:t>SEL </a:t>
                      </a:r>
                      <a:br>
                        <a:rPr lang="en-GB" sz="1100" dirty="0">
                          <a:latin typeface="Arial" panose="020B0604020202020204" pitchFamily="34" charset="0"/>
                          <a:cs typeface="Arial" panose="020B0604020202020204" pitchFamily="34" charset="0"/>
                        </a:rPr>
                      </a:br>
                      <a:r>
                        <a:rPr lang="en-GB" sz="1100" dirty="0">
                          <a:latin typeface="Arial" panose="020B0604020202020204" pitchFamily="34" charset="0"/>
                          <a:cs typeface="Arial" panose="020B0604020202020204" pitchFamily="34" charset="0"/>
                        </a:rPr>
                        <a:t>(n=10)</a:t>
                      </a:r>
                    </a:p>
                  </a:txBody>
                  <a:tcPr marL="0" marR="0" marT="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r>
                        <a:rPr lang="en-GB" sz="1100" dirty="0">
                          <a:latin typeface="Arial" panose="020B0604020202020204" pitchFamily="34" charset="0"/>
                          <a:cs typeface="Arial" panose="020B0604020202020204" pitchFamily="34" charset="0"/>
                        </a:rPr>
                        <a:t>ACC </a:t>
                      </a:r>
                      <a:br>
                        <a:rPr lang="en-GB" sz="1100" dirty="0">
                          <a:latin typeface="Arial" panose="020B0604020202020204" pitchFamily="34" charset="0"/>
                          <a:cs typeface="Arial" panose="020B0604020202020204" pitchFamily="34" charset="0"/>
                        </a:rPr>
                      </a:br>
                      <a:r>
                        <a:rPr lang="en-GB" sz="1100" dirty="0">
                          <a:latin typeface="Arial" panose="020B0604020202020204" pitchFamily="34" charset="0"/>
                          <a:cs typeface="Arial" panose="020B0604020202020204" pitchFamily="34" charset="0"/>
                        </a:rPr>
                        <a:t>(n=10)</a:t>
                      </a:r>
                    </a:p>
                  </a:txBody>
                  <a:tcPr marL="0" marR="0" marT="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100" dirty="0">
                          <a:latin typeface="Arial" panose="020B0604020202020204" pitchFamily="34" charset="0"/>
                          <a:cs typeface="Arial" panose="020B0604020202020204" pitchFamily="34" charset="0"/>
                        </a:rPr>
                        <a:t>FXR </a:t>
                      </a:r>
                      <a:br>
                        <a:rPr lang="en-GB" sz="1100" dirty="0">
                          <a:latin typeface="Arial" panose="020B0604020202020204" pitchFamily="34" charset="0"/>
                          <a:cs typeface="Arial" panose="020B0604020202020204" pitchFamily="34" charset="0"/>
                        </a:rPr>
                      </a:br>
                      <a:r>
                        <a:rPr lang="en-GB" sz="1100" dirty="0">
                          <a:latin typeface="Arial" panose="020B0604020202020204" pitchFamily="34" charset="0"/>
                          <a:cs typeface="Arial" panose="020B0604020202020204" pitchFamily="34" charset="0"/>
                        </a:rPr>
                        <a:t>(n=10)</a:t>
                      </a:r>
                    </a:p>
                  </a:txBody>
                  <a:tcPr marL="0" marR="0" marT="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solidFill>
                  </a:tcPr>
                </a:tc>
                <a:tc>
                  <a:txBody>
                    <a:bodyPr/>
                    <a:lstStyle/>
                    <a:p>
                      <a:pPr algn="ctr"/>
                      <a:r>
                        <a:rPr lang="en-GB" sz="1100" dirty="0">
                          <a:latin typeface="Arial" panose="020B0604020202020204" pitchFamily="34" charset="0"/>
                          <a:cs typeface="Arial" panose="020B0604020202020204" pitchFamily="34" charset="0"/>
                        </a:rPr>
                        <a:t>SEL+ACC (n=20)</a:t>
                      </a:r>
                    </a:p>
                  </a:txBody>
                  <a:tcPr marL="0" marR="0" marT="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gradFill flip="none" rotWithShape="1">
                      <a:gsLst>
                        <a:gs pos="0">
                          <a:schemeClr val="tx2"/>
                        </a:gs>
                        <a:gs pos="49000">
                          <a:schemeClr val="tx2"/>
                        </a:gs>
                        <a:gs pos="50000">
                          <a:schemeClr val="accent1"/>
                        </a:gs>
                      </a:gsLst>
                      <a:lin ang="2700000" scaled="1"/>
                      <a:tileRect/>
                    </a:gradFill>
                  </a:tcPr>
                </a:tc>
                <a:tc>
                  <a:txBody>
                    <a:bodyPr/>
                    <a:lstStyle/>
                    <a:p>
                      <a:pPr algn="ctr"/>
                      <a:r>
                        <a:rPr lang="en-GB" sz="1100" dirty="0">
                          <a:latin typeface="Arial" panose="020B0604020202020204" pitchFamily="34" charset="0"/>
                          <a:cs typeface="Arial" panose="020B0604020202020204" pitchFamily="34" charset="0"/>
                        </a:rPr>
                        <a:t>SEL+FXR (n=20</a:t>
                      </a:r>
                    </a:p>
                  </a:txBody>
                  <a:tcPr marL="0" marR="0" marT="0" marB="36000" anchor="b">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gradFill>
                      <a:gsLst>
                        <a:gs pos="0">
                          <a:schemeClr val="tx2"/>
                        </a:gs>
                        <a:gs pos="49000">
                          <a:schemeClr val="tx2"/>
                        </a:gs>
                        <a:gs pos="50000">
                          <a:schemeClr val="accent5"/>
                        </a:gs>
                      </a:gsLst>
                      <a:lin ang="2700000" scaled="1"/>
                    </a:gradFill>
                  </a:tcPr>
                </a:tc>
                <a:extLst>
                  <a:ext uri="{0D108BD9-81ED-4DB2-BD59-A6C34878D82A}">
                    <a16:rowId xmlns:a16="http://schemas.microsoft.com/office/drawing/2014/main" val="10000"/>
                  </a:ext>
                </a:extLst>
              </a:tr>
              <a:tr h="215798">
                <a:tc>
                  <a:txBody>
                    <a:bodyPr/>
                    <a:lstStyle/>
                    <a:p>
                      <a:pPr algn="l"/>
                      <a:r>
                        <a:rPr lang="en-GB" sz="1100" b="1" dirty="0">
                          <a:latin typeface="Arial" panose="020B0604020202020204" pitchFamily="34" charset="0"/>
                          <a:cs typeface="Arial" panose="020B0604020202020204" pitchFamily="34" charset="0"/>
                        </a:rPr>
                        <a:t>MRI-PDFF</a:t>
                      </a:r>
                    </a:p>
                  </a:txBody>
                  <a:tcPr marL="36000" marR="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100" dirty="0">
                          <a:latin typeface="Arial" panose="020B0604020202020204" pitchFamily="34" charset="0"/>
                          <a:cs typeface="Arial" panose="020B0604020202020204" pitchFamily="34" charset="0"/>
                        </a:rPr>
                        <a:t>7.1</a:t>
                      </a:r>
                    </a:p>
                    <a:p>
                      <a:pPr algn="ctr"/>
                      <a:r>
                        <a:rPr lang="en-GB" sz="1100" dirty="0">
                          <a:latin typeface="Arial" panose="020B0604020202020204" pitchFamily="34" charset="0"/>
                          <a:cs typeface="Arial" panose="020B0604020202020204" pitchFamily="34" charset="0"/>
                        </a:rPr>
                        <a:t>(-16.3, 28.9)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100" dirty="0">
                          <a:latin typeface="Arial" panose="020B0604020202020204" pitchFamily="34" charset="0"/>
                          <a:cs typeface="Arial" panose="020B0604020202020204" pitchFamily="34" charset="0"/>
                        </a:rPr>
                        <a:t>-42.7*</a:t>
                      </a:r>
                    </a:p>
                    <a:p>
                      <a:pPr algn="ctr"/>
                      <a:r>
                        <a:rPr lang="en-GB" sz="1100" dirty="0">
                          <a:latin typeface="Arial" panose="020B0604020202020204" pitchFamily="34" charset="0"/>
                          <a:cs typeface="Arial" panose="020B0604020202020204" pitchFamily="34" charset="0"/>
                        </a:rPr>
                        <a:t>(-52.3, -19.4)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100" dirty="0">
                          <a:latin typeface="Arial" panose="020B0604020202020204" pitchFamily="34" charset="0"/>
                          <a:cs typeface="Arial" panose="020B0604020202020204" pitchFamily="34" charset="0"/>
                        </a:rPr>
                        <a:t>-15.6*</a:t>
                      </a:r>
                    </a:p>
                    <a:p>
                      <a:pPr algn="ctr"/>
                      <a:r>
                        <a:rPr lang="en-GB" sz="1100" dirty="0">
                          <a:latin typeface="Arial" panose="020B0604020202020204" pitchFamily="34" charset="0"/>
                          <a:cs typeface="Arial" panose="020B0604020202020204" pitchFamily="34" charset="0"/>
                        </a:rPr>
                        <a:t>(-17.3, -12.7)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100" dirty="0">
                          <a:latin typeface="Arial" panose="020B0604020202020204" pitchFamily="34" charset="0"/>
                          <a:cs typeface="Arial" panose="020B0604020202020204" pitchFamily="34" charset="0"/>
                        </a:rPr>
                        <a:t>–32.0*</a:t>
                      </a:r>
                    </a:p>
                    <a:p>
                      <a:pPr algn="ctr"/>
                      <a:r>
                        <a:rPr lang="en-GB" sz="1100" dirty="0">
                          <a:latin typeface="Arial" panose="020B0604020202020204" pitchFamily="34" charset="0"/>
                          <a:cs typeface="Arial" panose="020B0604020202020204" pitchFamily="34" charset="0"/>
                        </a:rPr>
                        <a:t>(-45.3, -2.6)</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100" dirty="0">
                          <a:latin typeface="Arial" panose="020B0604020202020204" pitchFamily="34" charset="0"/>
                          <a:cs typeface="Arial" panose="020B0604020202020204" pitchFamily="34" charset="0"/>
                        </a:rPr>
                        <a:t>-9.4</a:t>
                      </a:r>
                    </a:p>
                    <a:p>
                      <a:pPr algn="ctr"/>
                      <a:r>
                        <a:rPr lang="en-GB" sz="1100" dirty="0">
                          <a:latin typeface="Arial" panose="020B0604020202020204" pitchFamily="34" charset="0"/>
                          <a:cs typeface="Arial" panose="020B0604020202020204" pitchFamily="34" charset="0"/>
                        </a:rPr>
                        <a:t>(-25.0, 18.7)</a:t>
                      </a:r>
                    </a:p>
                  </a:txBody>
                  <a:tcPr marL="0" marR="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0001"/>
                  </a:ext>
                </a:extLst>
              </a:tr>
              <a:tr h="2157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solidFill>
                            <a:schemeClr val="tx1"/>
                          </a:solidFill>
                          <a:latin typeface="Arial" panose="020B0604020202020204" pitchFamily="34" charset="0"/>
                          <a:cs typeface="Arial" panose="020B0604020202020204" pitchFamily="34" charset="0"/>
                        </a:rPr>
                        <a:t>≥30% reduction in MRI-PDFF, % (n)</a:t>
                      </a:r>
                    </a:p>
                  </a:txBody>
                  <a:tcPr marL="36000" marR="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10 (1)</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70 (7)</a:t>
                      </a:r>
                      <a:endParaRPr lang="en-GB" sz="1100" b="1" dirty="0">
                        <a:solidFill>
                          <a:schemeClr val="tx2"/>
                        </a:solidFill>
                        <a:latin typeface="Arial" panose="020B0604020202020204" pitchFamily="34" charset="0"/>
                        <a:cs typeface="Arial" panose="020B0604020202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0</a:t>
                      </a:r>
                      <a:endParaRPr lang="en-GB" sz="1100" b="1" dirty="0">
                        <a:solidFill>
                          <a:schemeClr val="tx2"/>
                        </a:solidFill>
                        <a:latin typeface="Arial" panose="020B0604020202020204" pitchFamily="34" charset="0"/>
                        <a:cs typeface="Arial" panose="020B0604020202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50 (10)</a:t>
                      </a:r>
                      <a:endParaRPr lang="en-GB" sz="1100" b="1" dirty="0">
                        <a:solidFill>
                          <a:schemeClr val="tx2"/>
                        </a:solidFill>
                        <a:latin typeface="Arial" panose="020B0604020202020204" pitchFamily="34" charset="0"/>
                        <a:cs typeface="Arial" panose="020B0604020202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15 (3)</a:t>
                      </a:r>
                      <a:endParaRPr lang="en-GB" sz="1100" b="1" dirty="0">
                        <a:solidFill>
                          <a:schemeClr val="tx2"/>
                        </a:solidFill>
                        <a:latin typeface="Arial" panose="020B0604020202020204" pitchFamily="34" charset="0"/>
                        <a:cs typeface="Arial" panose="020B0604020202020204" pitchFamily="34" charset="0"/>
                      </a:endParaRPr>
                    </a:p>
                  </a:txBody>
                  <a:tcPr marL="0" marR="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0002"/>
                  </a:ext>
                </a:extLst>
              </a:tr>
              <a:tr h="2157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solidFill>
                            <a:schemeClr val="tx1"/>
                          </a:solidFill>
                          <a:latin typeface="Arial" panose="020B0604020202020204" pitchFamily="34" charset="0"/>
                          <a:cs typeface="Arial" panose="020B0604020202020204" pitchFamily="34" charset="0"/>
                        </a:rPr>
                        <a:t>MRE</a:t>
                      </a:r>
                    </a:p>
                  </a:txBody>
                  <a:tcPr marL="36000" marR="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-8.6</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(-15.6, 13.6)</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-8.9</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(-15.1, -6.3)</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-8.3</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(-14.7, 6.7)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-4.5</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(-17.7, 9.3)</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-5.2</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(-15.3, 13.8)</a:t>
                      </a:r>
                    </a:p>
                  </a:txBody>
                  <a:tcPr marL="0" marR="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0003"/>
                  </a:ext>
                </a:extLst>
              </a:tr>
              <a:tr h="2532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solidFill>
                            <a:schemeClr val="tx1"/>
                          </a:solidFill>
                          <a:latin typeface="Arial" panose="020B0604020202020204" pitchFamily="34" charset="0"/>
                          <a:cs typeface="Arial" panose="020B0604020202020204" pitchFamily="34" charset="0"/>
                        </a:rPr>
                        <a:t>ALT</a:t>
                      </a:r>
                    </a:p>
                  </a:txBody>
                  <a:tcPr marL="36000" marR="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-1.2</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(-24.0, 11.4)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-33.5</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(-39.8, -17.9)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-29.7</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(-44.6, 12.1)</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–27.2*</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(-42.8, -10.4)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-3.0</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(-25.4, 8.8)</a:t>
                      </a:r>
                    </a:p>
                  </a:txBody>
                  <a:tcPr marL="0" marR="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0004"/>
                  </a:ext>
                </a:extLst>
              </a:tr>
              <a:tr h="2157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solidFill>
                            <a:schemeClr val="tx1"/>
                          </a:solidFill>
                          <a:latin typeface="Arial" panose="020B0604020202020204" pitchFamily="34" charset="0"/>
                          <a:cs typeface="Arial" panose="020B0604020202020204" pitchFamily="34" charset="0"/>
                        </a:rPr>
                        <a:t>GGT</a:t>
                      </a:r>
                    </a:p>
                  </a:txBody>
                  <a:tcPr marL="36000" marR="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-4.4</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(-17.3, 6.5)</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-1.6</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(-19.5, 11.5)</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-19.3*</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(-42.5, -8.2)</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10.1</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(-21.5, 19.2)</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-14.7*</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(-34.8, 0.3)</a:t>
                      </a:r>
                    </a:p>
                  </a:txBody>
                  <a:tcPr marL="0" marR="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3136835355"/>
                  </a:ext>
                </a:extLst>
              </a:tr>
              <a:tr h="2157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solidFill>
                            <a:schemeClr val="tx1"/>
                          </a:solidFill>
                          <a:latin typeface="Arial" panose="020B0604020202020204" pitchFamily="34" charset="0"/>
                          <a:cs typeface="Arial" panose="020B0604020202020204" pitchFamily="34" charset="0"/>
                        </a:rPr>
                        <a:t>TIMP-1</a:t>
                      </a:r>
                    </a:p>
                  </a:txBody>
                  <a:tcPr marL="36000" marR="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2.6</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(-4.0, 16.7)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-11.6*</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(-17.1, 1.8)</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6.6*</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(-0.8, 8.6)</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-1.9</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(-11.3, 11.3)</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8.1</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Arial" panose="020B0604020202020204" pitchFamily="34" charset="0"/>
                          <a:cs typeface="Arial" panose="020B0604020202020204" pitchFamily="34" charset="0"/>
                        </a:rPr>
                        <a:t>(-4.4, 27.8)</a:t>
                      </a:r>
                    </a:p>
                  </a:txBody>
                  <a:tcPr marL="0" marR="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352281380"/>
                  </a:ext>
                </a:extLst>
              </a:tr>
            </a:tbl>
          </a:graphicData>
        </a:graphic>
      </p:graphicFrame>
      <p:grpSp>
        <p:nvGrpSpPr>
          <p:cNvPr id="39" name="Group 38">
            <a:extLst>
              <a:ext uri="{FF2B5EF4-FFF2-40B4-BE49-F238E27FC236}">
                <a16:creationId xmlns:a16="http://schemas.microsoft.com/office/drawing/2014/main" id="{730287F2-7E5E-4862-9CF7-FE637A3597EA}"/>
              </a:ext>
            </a:extLst>
          </p:cNvPr>
          <p:cNvGrpSpPr/>
          <p:nvPr/>
        </p:nvGrpSpPr>
        <p:grpSpPr>
          <a:xfrm>
            <a:off x="3059832" y="1059556"/>
            <a:ext cx="4993332" cy="2000589"/>
            <a:chOff x="3221186" y="995524"/>
            <a:chExt cx="4993332" cy="2000589"/>
          </a:xfrm>
        </p:grpSpPr>
        <p:sp>
          <p:nvSpPr>
            <p:cNvPr id="7" name="Rectangle: Rounded Corners 6">
              <a:extLst>
                <a:ext uri="{FF2B5EF4-FFF2-40B4-BE49-F238E27FC236}">
                  <a16:creationId xmlns:a16="http://schemas.microsoft.com/office/drawing/2014/main" id="{97E9CD2E-122A-40F2-8A39-6787FD57BBB1}"/>
                </a:ext>
              </a:extLst>
            </p:cNvPr>
            <p:cNvSpPr/>
            <p:nvPr/>
          </p:nvSpPr>
          <p:spPr>
            <a:xfrm>
              <a:off x="4671459" y="1252537"/>
              <a:ext cx="3384376" cy="216024"/>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t>SEL 18 mg </a:t>
              </a:r>
              <a:r>
                <a:rPr lang="en-US" sz="1200" b="1" dirty="0" err="1"/>
                <a:t>qd</a:t>
              </a:r>
              <a:endParaRPr lang="en-US" sz="1200" b="1" dirty="0"/>
            </a:p>
          </p:txBody>
        </p:sp>
        <p:sp>
          <p:nvSpPr>
            <p:cNvPr id="14" name="Rectangle: Rounded Corners 13">
              <a:extLst>
                <a:ext uri="{FF2B5EF4-FFF2-40B4-BE49-F238E27FC236}">
                  <a16:creationId xmlns:a16="http://schemas.microsoft.com/office/drawing/2014/main" id="{80F337E1-8877-4D33-A9B7-6E141ABF1E66}"/>
                </a:ext>
              </a:extLst>
            </p:cNvPr>
            <p:cNvSpPr/>
            <p:nvPr/>
          </p:nvSpPr>
          <p:spPr>
            <a:xfrm>
              <a:off x="4671459" y="1519553"/>
              <a:ext cx="3384376" cy="216024"/>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t>GS-0976 (ACC) 20 mg </a:t>
              </a:r>
              <a:r>
                <a:rPr lang="en-US" sz="1200" b="1" dirty="0" err="1"/>
                <a:t>qd</a:t>
              </a:r>
              <a:endParaRPr lang="en-US" sz="1200" b="1" dirty="0"/>
            </a:p>
          </p:txBody>
        </p:sp>
        <p:sp>
          <p:nvSpPr>
            <p:cNvPr id="15" name="Rectangle: Rounded Corners 14">
              <a:extLst>
                <a:ext uri="{FF2B5EF4-FFF2-40B4-BE49-F238E27FC236}">
                  <a16:creationId xmlns:a16="http://schemas.microsoft.com/office/drawing/2014/main" id="{42114CB3-5AA4-4AE7-8D31-2BA9595CA03B}"/>
                </a:ext>
              </a:extLst>
            </p:cNvPr>
            <p:cNvSpPr/>
            <p:nvPr/>
          </p:nvSpPr>
          <p:spPr>
            <a:xfrm>
              <a:off x="4671459" y="1786569"/>
              <a:ext cx="3384376" cy="216024"/>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t>GS-9674 (FXR) 30 mg </a:t>
              </a:r>
              <a:r>
                <a:rPr lang="en-US" sz="1200" b="1" dirty="0" err="1"/>
                <a:t>qd</a:t>
              </a:r>
              <a:endParaRPr lang="en-US" sz="1200" b="1" dirty="0"/>
            </a:p>
          </p:txBody>
        </p:sp>
        <p:sp>
          <p:nvSpPr>
            <p:cNvPr id="16" name="Rectangle: Rounded Corners 15">
              <a:extLst>
                <a:ext uri="{FF2B5EF4-FFF2-40B4-BE49-F238E27FC236}">
                  <a16:creationId xmlns:a16="http://schemas.microsoft.com/office/drawing/2014/main" id="{012780EF-B7F3-4378-B6E2-A19646E9C8A1}"/>
                </a:ext>
              </a:extLst>
            </p:cNvPr>
            <p:cNvSpPr/>
            <p:nvPr/>
          </p:nvSpPr>
          <p:spPr>
            <a:xfrm>
              <a:off x="4671459" y="2053585"/>
              <a:ext cx="3384376" cy="216024"/>
            </a:xfrm>
            <a:prstGeom prst="roundRect">
              <a:avLst/>
            </a:prstGeom>
            <a:gradFill>
              <a:gsLst>
                <a:gs pos="0">
                  <a:schemeClr val="tx2"/>
                </a:gs>
                <a:gs pos="49000">
                  <a:schemeClr val="tx2"/>
                </a:gs>
                <a:gs pos="50000">
                  <a:schemeClr val="accent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t>SEL 18 mg </a:t>
              </a:r>
              <a:r>
                <a:rPr lang="en-US" sz="1200" b="1" dirty="0" err="1"/>
                <a:t>qd</a:t>
              </a:r>
              <a:r>
                <a:rPr lang="en-US" sz="1200" b="1" dirty="0"/>
                <a:t> + ACC 20 mg </a:t>
              </a:r>
              <a:r>
                <a:rPr lang="en-US" sz="1200" b="1" dirty="0" err="1"/>
                <a:t>qd</a:t>
              </a:r>
              <a:endParaRPr lang="en-US" sz="1200" b="1" dirty="0"/>
            </a:p>
          </p:txBody>
        </p:sp>
        <p:sp>
          <p:nvSpPr>
            <p:cNvPr id="17" name="Rectangle: Rounded Corners 16">
              <a:extLst>
                <a:ext uri="{FF2B5EF4-FFF2-40B4-BE49-F238E27FC236}">
                  <a16:creationId xmlns:a16="http://schemas.microsoft.com/office/drawing/2014/main" id="{238191FF-73A6-4B58-8490-1C9BC52CA474}"/>
                </a:ext>
              </a:extLst>
            </p:cNvPr>
            <p:cNvSpPr/>
            <p:nvPr/>
          </p:nvSpPr>
          <p:spPr>
            <a:xfrm>
              <a:off x="4671459" y="2320603"/>
              <a:ext cx="3384376" cy="216024"/>
            </a:xfrm>
            <a:prstGeom prst="roundRect">
              <a:avLst/>
            </a:prstGeom>
            <a:gradFill>
              <a:gsLst>
                <a:gs pos="0">
                  <a:schemeClr val="tx2"/>
                </a:gs>
                <a:gs pos="49000">
                  <a:schemeClr val="tx2"/>
                </a:gs>
                <a:gs pos="50000">
                  <a:schemeClr val="accent5"/>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t>SEL 18 mg </a:t>
              </a:r>
              <a:r>
                <a:rPr lang="en-US" sz="1200" b="1" dirty="0" err="1"/>
                <a:t>qd</a:t>
              </a:r>
              <a:r>
                <a:rPr lang="en-US" sz="1200" b="1" dirty="0"/>
                <a:t> + FXR 30 mg </a:t>
              </a:r>
              <a:r>
                <a:rPr lang="en-US" sz="1200" b="1" dirty="0" err="1"/>
                <a:t>qd</a:t>
              </a:r>
              <a:endParaRPr lang="en-US" sz="1200" b="1" dirty="0"/>
            </a:p>
          </p:txBody>
        </p:sp>
        <p:grpSp>
          <p:nvGrpSpPr>
            <p:cNvPr id="20" name="Group 19">
              <a:extLst>
                <a:ext uri="{FF2B5EF4-FFF2-40B4-BE49-F238E27FC236}">
                  <a16:creationId xmlns:a16="http://schemas.microsoft.com/office/drawing/2014/main" id="{9EA39576-4EFC-46B0-ABCC-5260B79FE73F}"/>
                </a:ext>
              </a:extLst>
            </p:cNvPr>
            <p:cNvGrpSpPr/>
            <p:nvPr/>
          </p:nvGrpSpPr>
          <p:grpSpPr>
            <a:xfrm>
              <a:off x="4408744" y="1357758"/>
              <a:ext cx="262718" cy="1062038"/>
              <a:chOff x="4381293" y="1373981"/>
              <a:chExt cx="262718" cy="1062038"/>
            </a:xfrm>
          </p:grpSpPr>
          <p:sp>
            <p:nvSpPr>
              <p:cNvPr id="9" name="Freeform: Shape 8">
                <a:extLst>
                  <a:ext uri="{FF2B5EF4-FFF2-40B4-BE49-F238E27FC236}">
                    <a16:creationId xmlns:a16="http://schemas.microsoft.com/office/drawing/2014/main" id="{4A6D14CD-4BF6-4CE7-9630-350BA906F9C0}"/>
                  </a:ext>
                </a:extLst>
              </p:cNvPr>
              <p:cNvSpPr/>
              <p:nvPr/>
            </p:nvSpPr>
            <p:spPr>
              <a:xfrm>
                <a:off x="4514849" y="1373981"/>
                <a:ext cx="128587" cy="1062038"/>
              </a:xfrm>
              <a:custGeom>
                <a:avLst/>
                <a:gdLst>
                  <a:gd name="connsiteX0" fmla="*/ 128587 w 128587"/>
                  <a:gd name="connsiteY0" fmla="*/ 0 h 1062038"/>
                  <a:gd name="connsiteX1" fmla="*/ 0 w 128587"/>
                  <a:gd name="connsiteY1" fmla="*/ 0 h 1062038"/>
                  <a:gd name="connsiteX2" fmla="*/ 0 w 128587"/>
                  <a:gd name="connsiteY2" fmla="*/ 1062038 h 1062038"/>
                  <a:gd name="connsiteX3" fmla="*/ 121444 w 128587"/>
                  <a:gd name="connsiteY3" fmla="*/ 1062038 h 1062038"/>
                </a:gdLst>
                <a:ahLst/>
                <a:cxnLst>
                  <a:cxn ang="0">
                    <a:pos x="connsiteX0" y="connsiteY0"/>
                  </a:cxn>
                  <a:cxn ang="0">
                    <a:pos x="connsiteX1" y="connsiteY1"/>
                  </a:cxn>
                  <a:cxn ang="0">
                    <a:pos x="connsiteX2" y="connsiteY2"/>
                  </a:cxn>
                  <a:cxn ang="0">
                    <a:pos x="connsiteX3" y="connsiteY3"/>
                  </a:cxn>
                </a:cxnLst>
                <a:rect l="l" t="t" r="r" b="b"/>
                <a:pathLst>
                  <a:path w="128587" h="1062038">
                    <a:moveTo>
                      <a:pt x="128587" y="0"/>
                    </a:moveTo>
                    <a:lnTo>
                      <a:pt x="0" y="0"/>
                    </a:lnTo>
                    <a:lnTo>
                      <a:pt x="0" y="1062038"/>
                    </a:lnTo>
                    <a:lnTo>
                      <a:pt x="121444" y="1062038"/>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8C1459C1-1BA6-4ACF-B6D9-C58F2EB96A57}"/>
                  </a:ext>
                </a:extLst>
              </p:cNvPr>
              <p:cNvCxnSpPr>
                <a:cxnSpLocks/>
              </p:cNvCxnSpPr>
              <p:nvPr/>
            </p:nvCxnSpPr>
            <p:spPr>
              <a:xfrm flipH="1">
                <a:off x="4514451" y="1638995"/>
                <a:ext cx="12915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5F884A9-A14F-4E9F-8DA5-5370F4BD06E6}"/>
                  </a:ext>
                </a:extLst>
              </p:cNvPr>
              <p:cNvCxnSpPr>
                <a:cxnSpLocks/>
                <a:endCxn id="2" idx="3"/>
              </p:cNvCxnSpPr>
              <p:nvPr/>
            </p:nvCxnSpPr>
            <p:spPr>
              <a:xfrm flipH="1">
                <a:off x="4381293" y="1905000"/>
                <a:ext cx="262718" cy="159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53899BB-D6E1-4B59-A9AB-F37430A1848B}"/>
                  </a:ext>
                </a:extLst>
              </p:cNvPr>
              <p:cNvCxnSpPr>
                <a:cxnSpLocks/>
              </p:cNvCxnSpPr>
              <p:nvPr/>
            </p:nvCxnSpPr>
            <p:spPr>
              <a:xfrm flipH="1">
                <a:off x="4514849" y="2177820"/>
                <a:ext cx="12915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2" name="Straight Connector 21">
              <a:extLst>
                <a:ext uri="{FF2B5EF4-FFF2-40B4-BE49-F238E27FC236}">
                  <a16:creationId xmlns:a16="http://schemas.microsoft.com/office/drawing/2014/main" id="{6825FA43-62A8-4E9F-B794-4A825AF71EA7}"/>
                </a:ext>
              </a:extLst>
            </p:cNvPr>
            <p:cNvCxnSpPr/>
            <p:nvPr/>
          </p:nvCxnSpPr>
          <p:spPr>
            <a:xfrm>
              <a:off x="4670887" y="2692697"/>
              <a:ext cx="3384948"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5" name="Diamond 24">
              <a:extLst>
                <a:ext uri="{FF2B5EF4-FFF2-40B4-BE49-F238E27FC236}">
                  <a16:creationId xmlns:a16="http://schemas.microsoft.com/office/drawing/2014/main" id="{BB2FADD7-57D4-4FE6-B182-22E812414580}"/>
                </a:ext>
              </a:extLst>
            </p:cNvPr>
            <p:cNvSpPr/>
            <p:nvPr/>
          </p:nvSpPr>
          <p:spPr>
            <a:xfrm>
              <a:off x="4627890" y="2598049"/>
              <a:ext cx="108000" cy="180000"/>
            </a:xfrm>
            <a:prstGeom prst="diamond">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Diamond 29">
              <a:extLst>
                <a:ext uri="{FF2B5EF4-FFF2-40B4-BE49-F238E27FC236}">
                  <a16:creationId xmlns:a16="http://schemas.microsoft.com/office/drawing/2014/main" id="{23DC9386-F96F-4770-A508-322E2BE30E99}"/>
                </a:ext>
              </a:extLst>
            </p:cNvPr>
            <p:cNvSpPr/>
            <p:nvPr/>
          </p:nvSpPr>
          <p:spPr>
            <a:xfrm>
              <a:off x="5719892" y="2598049"/>
              <a:ext cx="108000" cy="180000"/>
            </a:xfrm>
            <a:prstGeom prst="diamond">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iamond 30">
              <a:extLst>
                <a:ext uri="{FF2B5EF4-FFF2-40B4-BE49-F238E27FC236}">
                  <a16:creationId xmlns:a16="http://schemas.microsoft.com/office/drawing/2014/main" id="{1FF53D9D-B88D-44EE-AE5F-3A6C2317C282}"/>
                </a:ext>
              </a:extLst>
            </p:cNvPr>
            <p:cNvSpPr/>
            <p:nvPr/>
          </p:nvSpPr>
          <p:spPr>
            <a:xfrm>
              <a:off x="7970267" y="2598049"/>
              <a:ext cx="108000" cy="180000"/>
            </a:xfrm>
            <a:prstGeom prst="diamond">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a:extLst>
                <a:ext uri="{FF2B5EF4-FFF2-40B4-BE49-F238E27FC236}">
                  <a16:creationId xmlns:a16="http://schemas.microsoft.com/office/drawing/2014/main" id="{6ED6152F-5F94-4F4B-9B09-1800B93CA0BF}"/>
                </a:ext>
              </a:extLst>
            </p:cNvPr>
            <p:cNvCxnSpPr/>
            <p:nvPr/>
          </p:nvCxnSpPr>
          <p:spPr>
            <a:xfrm>
              <a:off x="4670887" y="2874751"/>
              <a:ext cx="3384948"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33" name="Diamond 32">
              <a:extLst>
                <a:ext uri="{FF2B5EF4-FFF2-40B4-BE49-F238E27FC236}">
                  <a16:creationId xmlns:a16="http://schemas.microsoft.com/office/drawing/2014/main" id="{7447FBC1-C851-43F1-AE33-92982CDB6C07}"/>
                </a:ext>
              </a:extLst>
            </p:cNvPr>
            <p:cNvSpPr/>
            <p:nvPr/>
          </p:nvSpPr>
          <p:spPr>
            <a:xfrm>
              <a:off x="4627890" y="2785058"/>
              <a:ext cx="108000" cy="180000"/>
            </a:xfrm>
            <a:prstGeom prst="diamond">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Diamond 33">
              <a:extLst>
                <a:ext uri="{FF2B5EF4-FFF2-40B4-BE49-F238E27FC236}">
                  <a16:creationId xmlns:a16="http://schemas.microsoft.com/office/drawing/2014/main" id="{C31970DD-5BF2-4C5F-85EB-C78361369F3D}"/>
                </a:ext>
              </a:extLst>
            </p:cNvPr>
            <p:cNvSpPr/>
            <p:nvPr/>
          </p:nvSpPr>
          <p:spPr>
            <a:xfrm>
              <a:off x="5719892" y="2785058"/>
              <a:ext cx="108000" cy="180000"/>
            </a:xfrm>
            <a:prstGeom prst="diamond">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Diamond 34">
              <a:extLst>
                <a:ext uri="{FF2B5EF4-FFF2-40B4-BE49-F238E27FC236}">
                  <a16:creationId xmlns:a16="http://schemas.microsoft.com/office/drawing/2014/main" id="{89419243-E679-4A96-B341-B5E71588040D}"/>
                </a:ext>
              </a:extLst>
            </p:cNvPr>
            <p:cNvSpPr/>
            <p:nvPr/>
          </p:nvSpPr>
          <p:spPr>
            <a:xfrm>
              <a:off x="7970267" y="2785058"/>
              <a:ext cx="108000" cy="180000"/>
            </a:xfrm>
            <a:prstGeom prst="diamond">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a:extLst>
                <a:ext uri="{FF2B5EF4-FFF2-40B4-BE49-F238E27FC236}">
                  <a16:creationId xmlns:a16="http://schemas.microsoft.com/office/drawing/2014/main" id="{FE0C424B-05F1-48FC-98E5-AA9E7755F037}"/>
                </a:ext>
              </a:extLst>
            </p:cNvPr>
            <p:cNvCxnSpPr/>
            <p:nvPr/>
          </p:nvCxnSpPr>
          <p:spPr>
            <a:xfrm>
              <a:off x="4670887" y="1199359"/>
              <a:ext cx="3384948"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37" name="Group 36">
              <a:extLst>
                <a:ext uri="{FF2B5EF4-FFF2-40B4-BE49-F238E27FC236}">
                  <a16:creationId xmlns:a16="http://schemas.microsoft.com/office/drawing/2014/main" id="{9C517A64-96EC-4B1B-8D20-4E6F92EC23C3}"/>
                </a:ext>
              </a:extLst>
            </p:cNvPr>
            <p:cNvGrpSpPr/>
            <p:nvPr/>
          </p:nvGrpSpPr>
          <p:grpSpPr>
            <a:xfrm>
              <a:off x="4670887" y="1163131"/>
              <a:ext cx="3384376" cy="82740"/>
              <a:chOff x="4670887" y="1163130"/>
              <a:chExt cx="457201" cy="61733"/>
            </a:xfrm>
          </p:grpSpPr>
          <p:cxnSp>
            <p:nvCxnSpPr>
              <p:cNvPr id="27" name="Straight Connector 26">
                <a:extLst>
                  <a:ext uri="{FF2B5EF4-FFF2-40B4-BE49-F238E27FC236}">
                    <a16:creationId xmlns:a16="http://schemas.microsoft.com/office/drawing/2014/main" id="{B678C8C5-A773-4FC2-BA4E-C811B36DF487}"/>
                  </a:ext>
                </a:extLst>
              </p:cNvPr>
              <p:cNvCxnSpPr>
                <a:cxnSpLocks/>
              </p:cNvCxnSpPr>
              <p:nvPr/>
            </p:nvCxnSpPr>
            <p:spPr>
              <a:xfrm>
                <a:off x="4670887" y="1163130"/>
                <a:ext cx="1" cy="61733"/>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531B08D-8831-4299-873A-0E02D1BAE9B7}"/>
                  </a:ext>
                </a:extLst>
              </p:cNvPr>
              <p:cNvCxnSpPr>
                <a:cxnSpLocks/>
              </p:cNvCxnSpPr>
              <p:nvPr/>
            </p:nvCxnSpPr>
            <p:spPr>
              <a:xfrm>
                <a:off x="4823287" y="1163130"/>
                <a:ext cx="1" cy="61733"/>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111CA2E5-A2A2-4BF9-AA5C-804D7D1F0E6C}"/>
                  </a:ext>
                </a:extLst>
              </p:cNvPr>
              <p:cNvCxnSpPr>
                <a:cxnSpLocks/>
              </p:cNvCxnSpPr>
              <p:nvPr/>
            </p:nvCxnSpPr>
            <p:spPr>
              <a:xfrm>
                <a:off x="4975687" y="1163130"/>
                <a:ext cx="1" cy="61733"/>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079CFFC-771C-4115-802A-93FABA1D5BE8}"/>
                  </a:ext>
                </a:extLst>
              </p:cNvPr>
              <p:cNvCxnSpPr>
                <a:cxnSpLocks/>
              </p:cNvCxnSpPr>
              <p:nvPr/>
            </p:nvCxnSpPr>
            <p:spPr>
              <a:xfrm>
                <a:off x="5128087" y="1163130"/>
                <a:ext cx="1" cy="61733"/>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8" name="TextBox 37">
              <a:extLst>
                <a:ext uri="{FF2B5EF4-FFF2-40B4-BE49-F238E27FC236}">
                  <a16:creationId xmlns:a16="http://schemas.microsoft.com/office/drawing/2014/main" id="{049BA7E8-E37C-4B3F-9834-6FE9FCF510F0}"/>
                </a:ext>
              </a:extLst>
            </p:cNvPr>
            <p:cNvSpPr txBox="1"/>
            <p:nvPr/>
          </p:nvSpPr>
          <p:spPr>
            <a:xfrm>
              <a:off x="5631864" y="995524"/>
              <a:ext cx="288032" cy="215444"/>
            </a:xfrm>
            <a:prstGeom prst="rect">
              <a:avLst/>
            </a:prstGeom>
            <a:noFill/>
          </p:spPr>
          <p:txBody>
            <a:bodyPr wrap="square" rtlCol="0">
              <a:spAutoFit/>
            </a:bodyPr>
            <a:lstStyle/>
            <a:p>
              <a:pPr algn="ctr"/>
              <a:r>
                <a:rPr lang="en-US" sz="800" b="1" dirty="0"/>
                <a:t>4</a:t>
              </a:r>
            </a:p>
          </p:txBody>
        </p:sp>
        <p:sp>
          <p:nvSpPr>
            <p:cNvPr id="47" name="TextBox 46">
              <a:extLst>
                <a:ext uri="{FF2B5EF4-FFF2-40B4-BE49-F238E27FC236}">
                  <a16:creationId xmlns:a16="http://schemas.microsoft.com/office/drawing/2014/main" id="{7751E1F6-1239-4709-961B-85C6251C2897}"/>
                </a:ext>
              </a:extLst>
            </p:cNvPr>
            <p:cNvSpPr txBox="1"/>
            <p:nvPr/>
          </p:nvSpPr>
          <p:spPr>
            <a:xfrm>
              <a:off x="4207846" y="995524"/>
              <a:ext cx="608328" cy="215444"/>
            </a:xfrm>
            <a:prstGeom prst="rect">
              <a:avLst/>
            </a:prstGeom>
            <a:noFill/>
          </p:spPr>
          <p:txBody>
            <a:bodyPr wrap="square" rtlCol="0">
              <a:spAutoFit/>
            </a:bodyPr>
            <a:lstStyle/>
            <a:p>
              <a:pPr algn="ctr"/>
              <a:r>
                <a:rPr lang="en-US" sz="800" b="1" dirty="0"/>
                <a:t>Week 0</a:t>
              </a:r>
            </a:p>
          </p:txBody>
        </p:sp>
        <p:sp>
          <p:nvSpPr>
            <p:cNvPr id="48" name="TextBox 47">
              <a:extLst>
                <a:ext uri="{FF2B5EF4-FFF2-40B4-BE49-F238E27FC236}">
                  <a16:creationId xmlns:a16="http://schemas.microsoft.com/office/drawing/2014/main" id="{9F139D60-0D5E-4427-9B96-CA200867DC6F}"/>
                </a:ext>
              </a:extLst>
            </p:cNvPr>
            <p:cNvSpPr txBox="1"/>
            <p:nvPr/>
          </p:nvSpPr>
          <p:spPr>
            <a:xfrm>
              <a:off x="6759980" y="995524"/>
              <a:ext cx="288032" cy="215444"/>
            </a:xfrm>
            <a:prstGeom prst="rect">
              <a:avLst/>
            </a:prstGeom>
            <a:noFill/>
          </p:spPr>
          <p:txBody>
            <a:bodyPr wrap="square" rtlCol="0">
              <a:spAutoFit/>
            </a:bodyPr>
            <a:lstStyle/>
            <a:p>
              <a:pPr algn="ctr"/>
              <a:r>
                <a:rPr lang="en-US" sz="800" b="1" dirty="0"/>
                <a:t>8</a:t>
              </a:r>
            </a:p>
          </p:txBody>
        </p:sp>
        <p:sp>
          <p:nvSpPr>
            <p:cNvPr id="49" name="TextBox 48">
              <a:extLst>
                <a:ext uri="{FF2B5EF4-FFF2-40B4-BE49-F238E27FC236}">
                  <a16:creationId xmlns:a16="http://schemas.microsoft.com/office/drawing/2014/main" id="{552CF575-20EB-47F9-A422-133722962695}"/>
                </a:ext>
              </a:extLst>
            </p:cNvPr>
            <p:cNvSpPr txBox="1"/>
            <p:nvPr/>
          </p:nvSpPr>
          <p:spPr>
            <a:xfrm>
              <a:off x="7888096" y="995524"/>
              <a:ext cx="326422" cy="215444"/>
            </a:xfrm>
            <a:prstGeom prst="rect">
              <a:avLst/>
            </a:prstGeom>
            <a:noFill/>
          </p:spPr>
          <p:txBody>
            <a:bodyPr wrap="square" rtlCol="0">
              <a:spAutoFit/>
            </a:bodyPr>
            <a:lstStyle/>
            <a:p>
              <a:pPr algn="ctr"/>
              <a:r>
                <a:rPr lang="en-US" sz="800" b="1" dirty="0"/>
                <a:t>12</a:t>
              </a:r>
            </a:p>
          </p:txBody>
        </p:sp>
        <p:sp>
          <p:nvSpPr>
            <p:cNvPr id="50" name="TextBox 49">
              <a:extLst>
                <a:ext uri="{FF2B5EF4-FFF2-40B4-BE49-F238E27FC236}">
                  <a16:creationId xmlns:a16="http://schemas.microsoft.com/office/drawing/2014/main" id="{AB3A7379-57C9-4C1D-8357-1DD05E1DC653}"/>
                </a:ext>
              </a:extLst>
            </p:cNvPr>
            <p:cNvSpPr txBox="1"/>
            <p:nvPr/>
          </p:nvSpPr>
          <p:spPr>
            <a:xfrm>
              <a:off x="3404550" y="2554225"/>
              <a:ext cx="1215339" cy="246221"/>
            </a:xfrm>
            <a:prstGeom prst="rect">
              <a:avLst/>
            </a:prstGeom>
            <a:noFill/>
          </p:spPr>
          <p:txBody>
            <a:bodyPr wrap="square" rtlCol="0" anchor="ctr">
              <a:spAutoFit/>
            </a:bodyPr>
            <a:lstStyle/>
            <a:p>
              <a:pPr algn="r"/>
              <a:r>
                <a:rPr lang="en-US" sz="1000" b="1" dirty="0">
                  <a:solidFill>
                    <a:schemeClr val="bg1">
                      <a:lumMod val="50000"/>
                    </a:schemeClr>
                  </a:solidFill>
                </a:rPr>
                <a:t>MRI-PDFF, MRE</a:t>
              </a:r>
            </a:p>
          </p:txBody>
        </p:sp>
        <p:sp>
          <p:nvSpPr>
            <p:cNvPr id="51" name="TextBox 50">
              <a:extLst>
                <a:ext uri="{FF2B5EF4-FFF2-40B4-BE49-F238E27FC236}">
                  <a16:creationId xmlns:a16="http://schemas.microsoft.com/office/drawing/2014/main" id="{D31AE539-1F7C-48CC-ABC1-6863A0F28168}"/>
                </a:ext>
              </a:extLst>
            </p:cNvPr>
            <p:cNvSpPr txBox="1"/>
            <p:nvPr/>
          </p:nvSpPr>
          <p:spPr>
            <a:xfrm>
              <a:off x="3221186" y="2749892"/>
              <a:ext cx="1398703" cy="246221"/>
            </a:xfrm>
            <a:prstGeom prst="rect">
              <a:avLst/>
            </a:prstGeom>
            <a:noFill/>
          </p:spPr>
          <p:txBody>
            <a:bodyPr wrap="square" rtlCol="0" anchor="ctr">
              <a:spAutoFit/>
            </a:bodyPr>
            <a:lstStyle/>
            <a:p>
              <a:pPr algn="r"/>
              <a:r>
                <a:rPr lang="en-US" sz="1000" b="1" dirty="0">
                  <a:solidFill>
                    <a:schemeClr val="accent6"/>
                  </a:solidFill>
                </a:rPr>
                <a:t>DNL, </a:t>
              </a:r>
              <a:r>
                <a:rPr lang="en-US" sz="1000" b="1" dirty="0" err="1">
                  <a:solidFill>
                    <a:schemeClr val="accent6"/>
                  </a:solidFill>
                </a:rPr>
                <a:t>fibrogenesis</a:t>
              </a:r>
              <a:endParaRPr lang="en-US" sz="1000" b="1" dirty="0">
                <a:solidFill>
                  <a:schemeClr val="accent6"/>
                </a:solidFill>
              </a:endParaRPr>
            </a:p>
          </p:txBody>
        </p:sp>
      </p:grpSp>
    </p:spTree>
    <p:extLst>
      <p:ext uri="{BB962C8B-B14F-4D97-AF65-F5344CB8AC3E}">
        <p14:creationId xmlns:p14="http://schemas.microsoft.com/office/powerpoint/2010/main" val="8105236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a:xfrm>
            <a:off x="319314" y="140970"/>
            <a:ext cx="7781078" cy="769620"/>
          </a:xfrm>
        </p:spPr>
        <p:txBody>
          <a:bodyPr>
            <a:noAutofit/>
          </a:bodyPr>
          <a:lstStyle/>
          <a:p>
            <a:r>
              <a:rPr lang="en-GB" sz="1900" dirty="0"/>
              <a:t>SGM-1019, a first-in-class novel small molecule modulator of inflammasome activity for NASH: preclinical and first-in-human studies</a:t>
            </a:r>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p:txBody>
          <a:bodyPr/>
          <a:lstStyle/>
          <a:p>
            <a:endParaRPr lang="en-US" dirty="0"/>
          </a:p>
          <a:p>
            <a:endParaRPr lang="en-US" dirty="0"/>
          </a:p>
          <a:p>
            <a:r>
              <a:rPr lang="en-US" dirty="0"/>
              <a:t>*p≤0.01 vs. normal; </a:t>
            </a:r>
            <a:r>
              <a:rPr lang="en-US" baseline="30000" dirty="0"/>
              <a:t>†</a:t>
            </a:r>
            <a:r>
              <a:rPr lang="en-US" dirty="0"/>
              <a:t>p≤0.01 vs. vehicle</a:t>
            </a:r>
          </a:p>
          <a:p>
            <a:r>
              <a:rPr lang="en-US" dirty="0" err="1"/>
              <a:t>Dabbagh</a:t>
            </a:r>
            <a:r>
              <a:rPr lang="en-GB" dirty="0"/>
              <a:t> K, et al. ILC 2018, PS-111</a:t>
            </a:r>
          </a:p>
        </p:txBody>
      </p:sp>
      <p:sp>
        <p:nvSpPr>
          <p:cNvPr id="5" name="Content Placeholder 4">
            <a:extLst>
              <a:ext uri="{FF2B5EF4-FFF2-40B4-BE49-F238E27FC236}">
                <a16:creationId xmlns:a16="http://schemas.microsoft.com/office/drawing/2014/main" id="{698FBA17-2E8C-425F-9405-E058D59E708E}"/>
              </a:ext>
            </a:extLst>
          </p:cNvPr>
          <p:cNvSpPr>
            <a:spLocks noGrp="1"/>
          </p:cNvSpPr>
          <p:nvPr>
            <p:ph sz="half" idx="1"/>
          </p:nvPr>
        </p:nvSpPr>
        <p:spPr>
          <a:xfrm>
            <a:off x="318600" y="1185219"/>
            <a:ext cx="8506800" cy="1549762"/>
          </a:xfrm>
        </p:spPr>
        <p:txBody>
          <a:bodyPr>
            <a:normAutofit/>
          </a:bodyPr>
          <a:lstStyle/>
          <a:p>
            <a:pPr marL="0" indent="0">
              <a:buNone/>
            </a:pPr>
            <a:r>
              <a:rPr lang="en-US" sz="1400" b="1" dirty="0"/>
              <a:t>Background</a:t>
            </a:r>
          </a:p>
          <a:p>
            <a:pPr marL="266700" indent="-266700"/>
            <a:r>
              <a:rPr lang="en-US" sz="1400" dirty="0"/>
              <a:t>The NLRP3 inflammasome drives </a:t>
            </a:r>
            <a:r>
              <a:rPr lang="en-US" sz="1400" dirty="0" err="1"/>
              <a:t>fibrogenesis</a:t>
            </a:r>
            <a:r>
              <a:rPr lang="en-US" sz="1400" dirty="0"/>
              <a:t> in NASH; P2X7 is a NLRP3 inflammasome activator </a:t>
            </a:r>
          </a:p>
          <a:p>
            <a:pPr marL="266700" indent="-266700"/>
            <a:r>
              <a:rPr lang="en-US" sz="1400" dirty="0"/>
              <a:t>P2X7 knockout mice have less fibrosis than wild-type mice in NASH models </a:t>
            </a:r>
          </a:p>
          <a:p>
            <a:pPr lvl="1"/>
            <a:r>
              <a:rPr lang="en-US" sz="1200" dirty="0"/>
              <a:t>P2X7 inhibitors (</a:t>
            </a:r>
            <a:r>
              <a:rPr lang="en-US" sz="1200" b="1" dirty="0">
                <a:solidFill>
                  <a:schemeClr val="tx2"/>
                </a:solidFill>
              </a:rPr>
              <a:t>A438079</a:t>
            </a:r>
            <a:r>
              <a:rPr lang="en-US" sz="1200" dirty="0"/>
              <a:t> in rodents, </a:t>
            </a:r>
            <a:r>
              <a:rPr lang="en-US" sz="1200" b="1" dirty="0">
                <a:solidFill>
                  <a:schemeClr val="tx2"/>
                </a:solidFill>
              </a:rPr>
              <a:t>SGM-1019</a:t>
            </a:r>
            <a:r>
              <a:rPr lang="en-US" sz="1200" dirty="0"/>
              <a:t> in primates) decrease inflammation, fibrosis in streptozotocin (STZ)/high-fat diet mouse, and CCl</a:t>
            </a:r>
            <a:r>
              <a:rPr lang="en-US" sz="1200" baseline="-25000" dirty="0"/>
              <a:t>4</a:t>
            </a:r>
            <a:r>
              <a:rPr lang="en-US" sz="1200" dirty="0"/>
              <a:t>-induced liver injury in NHP models</a:t>
            </a:r>
          </a:p>
          <a:p>
            <a:pPr marL="0" indent="0">
              <a:buNone/>
            </a:pPr>
            <a:r>
              <a:rPr lang="en-US" sz="1400" b="1" dirty="0"/>
              <a:t>Results</a:t>
            </a:r>
          </a:p>
        </p:txBody>
      </p:sp>
      <p:sp>
        <p:nvSpPr>
          <p:cNvPr id="249" name="Rectangle 248">
            <a:extLst>
              <a:ext uri="{FF2B5EF4-FFF2-40B4-BE49-F238E27FC236}">
                <a16:creationId xmlns:a16="http://schemas.microsoft.com/office/drawing/2014/main" id="{578B8013-4BDC-4CAF-A270-30BCFCC3F210}"/>
              </a:ext>
            </a:extLst>
          </p:cNvPr>
          <p:cNvSpPr/>
          <p:nvPr/>
        </p:nvSpPr>
        <p:spPr>
          <a:xfrm>
            <a:off x="605878" y="2623220"/>
            <a:ext cx="3574503" cy="461665"/>
          </a:xfrm>
          <a:prstGeom prst="rect">
            <a:avLst/>
          </a:prstGeom>
        </p:spPr>
        <p:txBody>
          <a:bodyPr wrap="square">
            <a:spAutoFit/>
          </a:bodyPr>
          <a:lstStyle/>
          <a:p>
            <a:pPr algn="ctr"/>
            <a:r>
              <a:rPr lang="en-US" sz="1200" b="1" dirty="0"/>
              <a:t>A438079 decreases inflammation and fibrosis in STZ-high-fat diet NASH mouse model</a:t>
            </a:r>
          </a:p>
        </p:txBody>
      </p:sp>
      <p:sp>
        <p:nvSpPr>
          <p:cNvPr id="224" name="Rectangle 223">
            <a:extLst>
              <a:ext uri="{FF2B5EF4-FFF2-40B4-BE49-F238E27FC236}">
                <a16:creationId xmlns:a16="http://schemas.microsoft.com/office/drawing/2014/main" id="{98C87C95-3FC1-48C1-BEF7-EC614AE02037}"/>
              </a:ext>
            </a:extLst>
          </p:cNvPr>
          <p:cNvSpPr/>
          <p:nvPr/>
        </p:nvSpPr>
        <p:spPr>
          <a:xfrm>
            <a:off x="395536" y="5477805"/>
            <a:ext cx="7851951" cy="781752"/>
          </a:xfrm>
          <a:prstGeom prst="rect">
            <a:avLst/>
          </a:prstGeom>
        </p:spPr>
        <p:txBody>
          <a:bodyPr wrap="square">
            <a:spAutoFit/>
          </a:bodyPr>
          <a:lstStyle/>
          <a:p>
            <a:pPr marL="266700" lvl="0" indent="-266700">
              <a:spcBef>
                <a:spcPct val="20000"/>
              </a:spcBef>
              <a:buClr>
                <a:srgbClr val="004B87"/>
              </a:buClr>
              <a:buFont typeface="Arial" panose="020B0604020202020204" pitchFamily="34" charset="0"/>
              <a:buChar char="•"/>
            </a:pPr>
            <a:r>
              <a:rPr lang="en-US" sz="1400" b="1" dirty="0">
                <a:solidFill>
                  <a:schemeClr val="tx2"/>
                </a:solidFill>
              </a:rPr>
              <a:t>First-in human study: </a:t>
            </a:r>
            <a:r>
              <a:rPr lang="en-US" sz="1400" dirty="0">
                <a:solidFill>
                  <a:prstClr val="black"/>
                </a:solidFill>
              </a:rPr>
              <a:t>SGM-1019 was well tolerated and substantially inhibited P2X7 at all doses in a 14-day study in healthy volunteers</a:t>
            </a:r>
          </a:p>
          <a:p>
            <a:pPr marL="266700" lvl="0" indent="-266700">
              <a:spcBef>
                <a:spcPct val="20000"/>
              </a:spcBef>
              <a:buClr>
                <a:srgbClr val="004B87"/>
              </a:buClr>
              <a:buFont typeface="Arial" panose="020B0604020202020204" pitchFamily="34" charset="0"/>
              <a:buChar char="•"/>
            </a:pPr>
            <a:r>
              <a:rPr lang="en-US" sz="1400" dirty="0">
                <a:solidFill>
                  <a:prstClr val="black"/>
                </a:solidFill>
              </a:rPr>
              <a:t>A Phase 2a study of SGM-1019 in NASH is currently being initiated</a:t>
            </a:r>
          </a:p>
        </p:txBody>
      </p:sp>
      <p:grpSp>
        <p:nvGrpSpPr>
          <p:cNvPr id="336" name="Group 335">
            <a:extLst>
              <a:ext uri="{FF2B5EF4-FFF2-40B4-BE49-F238E27FC236}">
                <a16:creationId xmlns:a16="http://schemas.microsoft.com/office/drawing/2014/main" id="{79B9014D-C78E-4D0B-89C0-9B1D173006A7}"/>
              </a:ext>
            </a:extLst>
          </p:cNvPr>
          <p:cNvGrpSpPr/>
          <p:nvPr/>
        </p:nvGrpSpPr>
        <p:grpSpPr>
          <a:xfrm>
            <a:off x="779446" y="3214848"/>
            <a:ext cx="2688812" cy="2109360"/>
            <a:chOff x="443028" y="3239960"/>
            <a:chExt cx="2688812" cy="2109360"/>
          </a:xfrm>
        </p:grpSpPr>
        <p:cxnSp>
          <p:nvCxnSpPr>
            <p:cNvPr id="221" name="Straight Connector 220">
              <a:extLst>
                <a:ext uri="{FF2B5EF4-FFF2-40B4-BE49-F238E27FC236}">
                  <a16:creationId xmlns:a16="http://schemas.microsoft.com/office/drawing/2014/main" id="{BFAAA811-3AFA-422A-8BE1-FAB30FF01385}"/>
                </a:ext>
              </a:extLst>
            </p:cNvPr>
            <p:cNvCxnSpPr>
              <a:cxnSpLocks/>
            </p:cNvCxnSpPr>
            <p:nvPr/>
          </p:nvCxnSpPr>
          <p:spPr bwMode="auto">
            <a:xfrm>
              <a:off x="1096738" y="3322006"/>
              <a:ext cx="0" cy="15424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FA4B36F3-8A66-472E-8B1C-E1A4CFB29F79}"/>
                </a:ext>
              </a:extLst>
            </p:cNvPr>
            <p:cNvCxnSpPr>
              <a:cxnSpLocks/>
            </p:cNvCxnSpPr>
            <p:nvPr/>
          </p:nvCxnSpPr>
          <p:spPr bwMode="auto">
            <a:xfrm>
              <a:off x="1101688" y="4862513"/>
              <a:ext cx="20301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3" name="TextBox 17">
              <a:extLst>
                <a:ext uri="{FF2B5EF4-FFF2-40B4-BE49-F238E27FC236}">
                  <a16:creationId xmlns:a16="http://schemas.microsoft.com/office/drawing/2014/main" id="{D418E2BF-C993-49DB-98AC-C0E532F10140}"/>
                </a:ext>
              </a:extLst>
            </p:cNvPr>
            <p:cNvSpPr txBox="1">
              <a:spLocks noChangeArrowheads="1"/>
            </p:cNvSpPr>
            <p:nvPr/>
          </p:nvSpPr>
          <p:spPr bwMode="auto">
            <a:xfrm rot="16200000">
              <a:off x="-133168" y="3911299"/>
              <a:ext cx="15217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Mouse liver </a:t>
              </a:r>
              <a:b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b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fibrosis (0–4)</a:t>
              </a:r>
            </a:p>
          </p:txBody>
        </p:sp>
        <p:cxnSp>
          <p:nvCxnSpPr>
            <p:cNvPr id="303" name="Straight Connector 302">
              <a:extLst>
                <a:ext uri="{FF2B5EF4-FFF2-40B4-BE49-F238E27FC236}">
                  <a16:creationId xmlns:a16="http://schemas.microsoft.com/office/drawing/2014/main" id="{BB3A172A-38DA-45EE-915E-2421BCA6B856}"/>
                </a:ext>
              </a:extLst>
            </p:cNvPr>
            <p:cNvCxnSpPr/>
            <p:nvPr/>
          </p:nvCxnSpPr>
          <p:spPr bwMode="auto">
            <a:xfrm>
              <a:off x="2520762" y="4856825"/>
              <a:ext cx="0"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7" name="TextBox 17">
              <a:extLst>
                <a:ext uri="{FF2B5EF4-FFF2-40B4-BE49-F238E27FC236}">
                  <a16:creationId xmlns:a16="http://schemas.microsoft.com/office/drawing/2014/main" id="{07CA3871-62A7-4810-BB3B-D5EFF7F583B7}"/>
                </a:ext>
              </a:extLst>
            </p:cNvPr>
            <p:cNvSpPr txBox="1">
              <a:spLocks noChangeArrowheads="1"/>
            </p:cNvSpPr>
            <p:nvPr/>
          </p:nvSpPr>
          <p:spPr bwMode="auto">
            <a:xfrm>
              <a:off x="1256458" y="4973638"/>
              <a:ext cx="73466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Control</a:t>
              </a:r>
            </a:p>
          </p:txBody>
        </p:sp>
        <p:grpSp>
          <p:nvGrpSpPr>
            <p:cNvPr id="258" name="Group 257">
              <a:extLst>
                <a:ext uri="{FF2B5EF4-FFF2-40B4-BE49-F238E27FC236}">
                  <a16:creationId xmlns:a16="http://schemas.microsoft.com/office/drawing/2014/main" id="{12D49C9E-9CDE-4D3F-84BC-C9D96A6BB0E8}"/>
                </a:ext>
              </a:extLst>
            </p:cNvPr>
            <p:cNvGrpSpPr/>
            <p:nvPr/>
          </p:nvGrpSpPr>
          <p:grpSpPr>
            <a:xfrm>
              <a:off x="801911" y="4000159"/>
              <a:ext cx="295363" cy="184666"/>
              <a:chOff x="5007232" y="3034518"/>
              <a:chExt cx="350586" cy="278771"/>
            </a:xfrm>
          </p:grpSpPr>
          <p:sp>
            <p:nvSpPr>
              <p:cNvPr id="292" name="TextBox 13">
                <a:extLst>
                  <a:ext uri="{FF2B5EF4-FFF2-40B4-BE49-F238E27FC236}">
                    <a16:creationId xmlns:a16="http://schemas.microsoft.com/office/drawing/2014/main" id="{BEE8024E-7B48-49DB-BD45-C856AADF3623}"/>
                  </a:ext>
                </a:extLst>
              </p:cNvPr>
              <p:cNvSpPr txBox="1">
                <a:spLocks noChangeArrowheads="1"/>
              </p:cNvSpPr>
              <p:nvPr/>
            </p:nvSpPr>
            <p:spPr bwMode="auto">
              <a:xfrm>
                <a:off x="5007232" y="3034518"/>
                <a:ext cx="234364" cy="278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cxnSp>
            <p:nvCxnSpPr>
              <p:cNvPr id="293" name="Straight Connector 292">
                <a:extLst>
                  <a:ext uri="{FF2B5EF4-FFF2-40B4-BE49-F238E27FC236}">
                    <a16:creationId xmlns:a16="http://schemas.microsoft.com/office/drawing/2014/main" id="{3A86521A-E87B-49D8-9A49-9B2CDC35A57D}"/>
                  </a:ext>
                </a:extLst>
              </p:cNvPr>
              <p:cNvCxnSpPr/>
              <p:nvPr/>
            </p:nvCxnSpPr>
            <p:spPr bwMode="auto">
              <a:xfrm flipH="1">
                <a:off x="5294714" y="3174345"/>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60" name="Group 259">
              <a:extLst>
                <a:ext uri="{FF2B5EF4-FFF2-40B4-BE49-F238E27FC236}">
                  <a16:creationId xmlns:a16="http://schemas.microsoft.com/office/drawing/2014/main" id="{8F64F1D0-1B71-470C-97D8-F3026EB40621}"/>
                </a:ext>
              </a:extLst>
            </p:cNvPr>
            <p:cNvGrpSpPr/>
            <p:nvPr/>
          </p:nvGrpSpPr>
          <p:grpSpPr>
            <a:xfrm>
              <a:off x="668556" y="3239960"/>
              <a:ext cx="419376" cy="184666"/>
              <a:chOff x="4860033" y="1897474"/>
              <a:chExt cx="497785" cy="278771"/>
            </a:xfrm>
          </p:grpSpPr>
          <p:sp>
            <p:nvSpPr>
              <p:cNvPr id="288" name="TextBox 29">
                <a:extLst>
                  <a:ext uri="{FF2B5EF4-FFF2-40B4-BE49-F238E27FC236}">
                    <a16:creationId xmlns:a16="http://schemas.microsoft.com/office/drawing/2014/main" id="{7BEA97C1-5A95-43FD-BB08-E554A595C2DB}"/>
                  </a:ext>
                </a:extLst>
              </p:cNvPr>
              <p:cNvSpPr txBox="1">
                <a:spLocks noChangeArrowheads="1"/>
              </p:cNvSpPr>
              <p:nvPr/>
            </p:nvSpPr>
            <p:spPr bwMode="auto">
              <a:xfrm>
                <a:off x="4860033" y="1897474"/>
                <a:ext cx="381564" cy="278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cxnSp>
            <p:nvCxnSpPr>
              <p:cNvPr id="289" name="Straight Connector 288">
                <a:extLst>
                  <a:ext uri="{FF2B5EF4-FFF2-40B4-BE49-F238E27FC236}">
                    <a16:creationId xmlns:a16="http://schemas.microsoft.com/office/drawing/2014/main" id="{7A6FDBD7-A194-4D0D-A64C-2D87AAAC27FC}"/>
                  </a:ext>
                </a:extLst>
              </p:cNvPr>
              <p:cNvCxnSpPr/>
              <p:nvPr/>
            </p:nvCxnSpPr>
            <p:spPr bwMode="auto">
              <a:xfrm flipH="1">
                <a:off x="5292085" y="2024892"/>
                <a:ext cx="6573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61" name="Group 260">
              <a:extLst>
                <a:ext uri="{FF2B5EF4-FFF2-40B4-BE49-F238E27FC236}">
                  <a16:creationId xmlns:a16="http://schemas.microsoft.com/office/drawing/2014/main" id="{E20E2E34-0C05-441B-8FB8-45856E445A0B}"/>
                </a:ext>
              </a:extLst>
            </p:cNvPr>
            <p:cNvGrpSpPr/>
            <p:nvPr/>
          </p:nvGrpSpPr>
          <p:grpSpPr>
            <a:xfrm>
              <a:off x="801911" y="3625352"/>
              <a:ext cx="295363" cy="184666"/>
              <a:chOff x="5007232" y="2600833"/>
              <a:chExt cx="350586" cy="278771"/>
            </a:xfrm>
          </p:grpSpPr>
          <p:sp>
            <p:nvSpPr>
              <p:cNvPr id="286" name="TextBox 74">
                <a:extLst>
                  <a:ext uri="{FF2B5EF4-FFF2-40B4-BE49-F238E27FC236}">
                    <a16:creationId xmlns:a16="http://schemas.microsoft.com/office/drawing/2014/main" id="{CC3AE353-9112-4FD3-97F4-E63C78C1CD56}"/>
                  </a:ext>
                </a:extLst>
              </p:cNvPr>
              <p:cNvSpPr txBox="1">
                <a:spLocks noChangeArrowheads="1"/>
              </p:cNvSpPr>
              <p:nvPr/>
            </p:nvSpPr>
            <p:spPr bwMode="auto">
              <a:xfrm>
                <a:off x="5007232" y="2600833"/>
                <a:ext cx="234364" cy="278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cxnSp>
            <p:nvCxnSpPr>
              <p:cNvPr id="287" name="Straight Connector 286">
                <a:extLst>
                  <a:ext uri="{FF2B5EF4-FFF2-40B4-BE49-F238E27FC236}">
                    <a16:creationId xmlns:a16="http://schemas.microsoft.com/office/drawing/2014/main" id="{955B71F9-9DE9-4243-B67E-B7D2964F1183}"/>
                  </a:ext>
                </a:extLst>
              </p:cNvPr>
              <p:cNvCxnSpPr/>
              <p:nvPr/>
            </p:nvCxnSpPr>
            <p:spPr bwMode="auto">
              <a:xfrm flipH="1">
                <a:off x="5292085" y="2725149"/>
                <a:ext cx="6573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64" name="Group 263">
              <a:extLst>
                <a:ext uri="{FF2B5EF4-FFF2-40B4-BE49-F238E27FC236}">
                  <a16:creationId xmlns:a16="http://schemas.microsoft.com/office/drawing/2014/main" id="{A8F230D5-E6ED-445F-8A76-6580AC275D95}"/>
                </a:ext>
              </a:extLst>
            </p:cNvPr>
            <p:cNvGrpSpPr/>
            <p:nvPr/>
          </p:nvGrpSpPr>
          <p:grpSpPr>
            <a:xfrm>
              <a:off x="801909" y="4396356"/>
              <a:ext cx="295365" cy="184666"/>
              <a:chOff x="5007230" y="3725091"/>
              <a:chExt cx="350588" cy="278771"/>
            </a:xfrm>
          </p:grpSpPr>
          <p:sp>
            <p:nvSpPr>
              <p:cNvPr id="280" name="TextBox 83">
                <a:extLst>
                  <a:ext uri="{FF2B5EF4-FFF2-40B4-BE49-F238E27FC236}">
                    <a16:creationId xmlns:a16="http://schemas.microsoft.com/office/drawing/2014/main" id="{21B8A8A3-CFC4-4D66-8C0C-92E958515CC8}"/>
                  </a:ext>
                </a:extLst>
              </p:cNvPr>
              <p:cNvSpPr txBox="1">
                <a:spLocks noChangeArrowheads="1"/>
              </p:cNvSpPr>
              <p:nvPr/>
            </p:nvSpPr>
            <p:spPr bwMode="auto">
              <a:xfrm>
                <a:off x="5007230" y="3725091"/>
                <a:ext cx="234367" cy="278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cxnSp>
            <p:nvCxnSpPr>
              <p:cNvPr id="281" name="Straight Connector 280">
                <a:extLst>
                  <a:ext uri="{FF2B5EF4-FFF2-40B4-BE49-F238E27FC236}">
                    <a16:creationId xmlns:a16="http://schemas.microsoft.com/office/drawing/2014/main" id="{6B2FA805-A3CE-493A-800C-3275C0E44225}"/>
                  </a:ext>
                </a:extLst>
              </p:cNvPr>
              <p:cNvCxnSpPr/>
              <p:nvPr/>
            </p:nvCxnSpPr>
            <p:spPr bwMode="auto">
              <a:xfrm flipH="1">
                <a:off x="5294714" y="3848139"/>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73" name="Straight Connector 272">
              <a:extLst>
                <a:ext uri="{FF2B5EF4-FFF2-40B4-BE49-F238E27FC236}">
                  <a16:creationId xmlns:a16="http://schemas.microsoft.com/office/drawing/2014/main" id="{54A9E575-8350-4A27-8D17-34FBFECFBEBC}"/>
                </a:ext>
              </a:extLst>
            </p:cNvPr>
            <p:cNvCxnSpPr/>
            <p:nvPr/>
          </p:nvCxnSpPr>
          <p:spPr bwMode="auto">
            <a:xfrm>
              <a:off x="1626148" y="4859137"/>
              <a:ext cx="0"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69" name="Group 268">
              <a:extLst>
                <a:ext uri="{FF2B5EF4-FFF2-40B4-BE49-F238E27FC236}">
                  <a16:creationId xmlns:a16="http://schemas.microsoft.com/office/drawing/2014/main" id="{F8FB1C16-DDD3-4441-A25F-AE1A37A78E8B}"/>
                </a:ext>
              </a:extLst>
            </p:cNvPr>
            <p:cNvGrpSpPr/>
            <p:nvPr/>
          </p:nvGrpSpPr>
          <p:grpSpPr>
            <a:xfrm>
              <a:off x="801933" y="4769152"/>
              <a:ext cx="295365" cy="122328"/>
              <a:chOff x="5007230" y="3931144"/>
              <a:chExt cx="350588" cy="184666"/>
            </a:xfrm>
          </p:grpSpPr>
          <p:sp>
            <p:nvSpPr>
              <p:cNvPr id="270" name="TextBox 85">
                <a:extLst>
                  <a:ext uri="{FF2B5EF4-FFF2-40B4-BE49-F238E27FC236}">
                    <a16:creationId xmlns:a16="http://schemas.microsoft.com/office/drawing/2014/main" id="{858A8834-755E-4D66-9F06-CECBCEBC10F7}"/>
                  </a:ext>
                </a:extLst>
              </p:cNvPr>
              <p:cNvSpPr txBox="1">
                <a:spLocks noChangeArrowheads="1"/>
              </p:cNvSpPr>
              <p:nvPr/>
            </p:nvSpPr>
            <p:spPr bwMode="auto">
              <a:xfrm>
                <a:off x="5007230" y="3931144"/>
                <a:ext cx="2343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cxnSp>
            <p:nvCxnSpPr>
              <p:cNvPr id="271" name="Straight Connector 270">
                <a:extLst>
                  <a:ext uri="{FF2B5EF4-FFF2-40B4-BE49-F238E27FC236}">
                    <a16:creationId xmlns:a16="http://schemas.microsoft.com/office/drawing/2014/main" id="{548C4E42-DC14-4523-AD0A-D86F31FF32FD}"/>
                  </a:ext>
                </a:extLst>
              </p:cNvPr>
              <p:cNvCxnSpPr/>
              <p:nvPr/>
            </p:nvCxnSpPr>
            <p:spPr bwMode="auto">
              <a:xfrm flipH="1">
                <a:off x="5294714" y="4072737"/>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14" name="TextBox 17">
              <a:extLst>
                <a:ext uri="{FF2B5EF4-FFF2-40B4-BE49-F238E27FC236}">
                  <a16:creationId xmlns:a16="http://schemas.microsoft.com/office/drawing/2014/main" id="{2A816584-BE34-4B41-B6A7-070493D78BBD}"/>
                </a:ext>
              </a:extLst>
            </p:cNvPr>
            <p:cNvSpPr txBox="1">
              <a:spLocks noChangeArrowheads="1"/>
            </p:cNvSpPr>
            <p:nvPr/>
          </p:nvSpPr>
          <p:spPr bwMode="auto">
            <a:xfrm>
              <a:off x="2138446" y="4979988"/>
              <a:ext cx="9213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A438079 </a:t>
              </a:r>
              <a:b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b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 mg/kg bid</a:t>
              </a:r>
            </a:p>
          </p:txBody>
        </p:sp>
        <p:sp>
          <p:nvSpPr>
            <p:cNvPr id="48" name="Oval 47">
              <a:extLst>
                <a:ext uri="{FF2B5EF4-FFF2-40B4-BE49-F238E27FC236}">
                  <a16:creationId xmlns:a16="http://schemas.microsoft.com/office/drawing/2014/main" id="{1FBC2808-D089-47CB-9C03-4429C674AF00}"/>
                </a:ext>
              </a:extLst>
            </p:cNvPr>
            <p:cNvSpPr/>
            <p:nvPr/>
          </p:nvSpPr>
          <p:spPr>
            <a:xfrm>
              <a:off x="1557798" y="4441824"/>
              <a:ext cx="76768" cy="7676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8775996A-CC39-453E-83A6-14A2C0F7FEF8}"/>
                </a:ext>
              </a:extLst>
            </p:cNvPr>
            <p:cNvSpPr/>
            <p:nvPr/>
          </p:nvSpPr>
          <p:spPr>
            <a:xfrm>
              <a:off x="1557798" y="3668935"/>
              <a:ext cx="76768" cy="7676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42DE2F61-0B1F-4950-94B9-FB3D130AF8E1}"/>
                </a:ext>
              </a:extLst>
            </p:cNvPr>
            <p:cNvSpPr/>
            <p:nvPr/>
          </p:nvSpPr>
          <p:spPr>
            <a:xfrm>
              <a:off x="1550412" y="4053552"/>
              <a:ext cx="76768" cy="7676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05475AFC-CFF6-4B4C-B6D6-05D97487EA87}"/>
                </a:ext>
              </a:extLst>
            </p:cNvPr>
            <p:cNvSpPr/>
            <p:nvPr/>
          </p:nvSpPr>
          <p:spPr>
            <a:xfrm>
              <a:off x="1437817" y="4053552"/>
              <a:ext cx="76768" cy="7676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DFDF754B-0F9E-4462-B499-A36279232E32}"/>
                </a:ext>
              </a:extLst>
            </p:cNvPr>
            <p:cNvSpPr/>
            <p:nvPr/>
          </p:nvSpPr>
          <p:spPr>
            <a:xfrm>
              <a:off x="1325222" y="4053552"/>
              <a:ext cx="76768" cy="7676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F2FB00A8-7C62-4811-A233-F552410E9A9B}"/>
                </a:ext>
              </a:extLst>
            </p:cNvPr>
            <p:cNvSpPr/>
            <p:nvPr/>
          </p:nvSpPr>
          <p:spPr>
            <a:xfrm>
              <a:off x="1212627" y="4053552"/>
              <a:ext cx="76768" cy="7676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CB5268BE-636F-40C9-8FDF-27BE38297242}"/>
                </a:ext>
              </a:extLst>
            </p:cNvPr>
            <p:cNvSpPr/>
            <p:nvPr/>
          </p:nvSpPr>
          <p:spPr>
            <a:xfrm>
              <a:off x="1663007" y="4053552"/>
              <a:ext cx="76768" cy="7676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0F2237CE-BE02-4439-9AFE-A9BD7FFEF26F}"/>
                </a:ext>
              </a:extLst>
            </p:cNvPr>
            <p:cNvSpPr/>
            <p:nvPr/>
          </p:nvSpPr>
          <p:spPr>
            <a:xfrm>
              <a:off x="1775602" y="4053552"/>
              <a:ext cx="76768" cy="7676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308DDB5B-42AE-45BF-9520-10A2C608C5E5}"/>
                </a:ext>
              </a:extLst>
            </p:cNvPr>
            <p:cNvSpPr/>
            <p:nvPr/>
          </p:nvSpPr>
          <p:spPr>
            <a:xfrm>
              <a:off x="1888195" y="4053552"/>
              <a:ext cx="76768" cy="7676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4" name="Straight Connector 323">
              <a:extLst>
                <a:ext uri="{FF2B5EF4-FFF2-40B4-BE49-F238E27FC236}">
                  <a16:creationId xmlns:a16="http://schemas.microsoft.com/office/drawing/2014/main" id="{D5E3836F-1F55-4610-BE3B-95DEFADAA3A6}"/>
                </a:ext>
              </a:extLst>
            </p:cNvPr>
            <p:cNvCxnSpPr/>
            <p:nvPr/>
          </p:nvCxnSpPr>
          <p:spPr>
            <a:xfrm>
              <a:off x="1150541" y="4092784"/>
              <a:ext cx="900000"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325" name="Oval 324">
              <a:extLst>
                <a:ext uri="{FF2B5EF4-FFF2-40B4-BE49-F238E27FC236}">
                  <a16:creationId xmlns:a16="http://schemas.microsoft.com/office/drawing/2014/main" id="{732111AE-5D56-4EE4-A922-49529BAE9C63}"/>
                </a:ext>
              </a:extLst>
            </p:cNvPr>
            <p:cNvSpPr/>
            <p:nvPr/>
          </p:nvSpPr>
          <p:spPr>
            <a:xfrm>
              <a:off x="2491701" y="4441824"/>
              <a:ext cx="76768" cy="767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53E5EB0B-9A5D-4FFE-A6A2-1CBBFBD9FF5D}"/>
                </a:ext>
              </a:extLst>
            </p:cNvPr>
            <p:cNvSpPr/>
            <p:nvPr/>
          </p:nvSpPr>
          <p:spPr>
            <a:xfrm>
              <a:off x="2547942" y="4048188"/>
              <a:ext cx="76768" cy="767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8C2DD391-D024-4ABF-994A-DA101FD8ABF1}"/>
                </a:ext>
              </a:extLst>
            </p:cNvPr>
            <p:cNvSpPr/>
            <p:nvPr/>
          </p:nvSpPr>
          <p:spPr>
            <a:xfrm>
              <a:off x="2447141" y="4048188"/>
              <a:ext cx="76768" cy="767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68096A14-C4D1-4A81-A144-233B69F92386}"/>
                </a:ext>
              </a:extLst>
            </p:cNvPr>
            <p:cNvSpPr/>
            <p:nvPr/>
          </p:nvSpPr>
          <p:spPr>
            <a:xfrm>
              <a:off x="2598204" y="4441824"/>
              <a:ext cx="76768" cy="767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B6B80457-63C3-4AF3-87E9-ED5740123D0D}"/>
                </a:ext>
              </a:extLst>
            </p:cNvPr>
            <p:cNvSpPr/>
            <p:nvPr/>
          </p:nvSpPr>
          <p:spPr>
            <a:xfrm>
              <a:off x="2704708" y="4441824"/>
              <a:ext cx="76768" cy="767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25CBABED-412C-44EE-850E-176B61677A74}"/>
                </a:ext>
              </a:extLst>
            </p:cNvPr>
            <p:cNvSpPr/>
            <p:nvPr/>
          </p:nvSpPr>
          <p:spPr>
            <a:xfrm>
              <a:off x="2385198" y="4441824"/>
              <a:ext cx="76768" cy="767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D0E48ADE-CE5A-468B-A588-2EE5B643EB31}"/>
                </a:ext>
              </a:extLst>
            </p:cNvPr>
            <p:cNvSpPr/>
            <p:nvPr/>
          </p:nvSpPr>
          <p:spPr>
            <a:xfrm>
              <a:off x="2278695" y="4441824"/>
              <a:ext cx="76768" cy="767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2" name="Straight Connector 331">
              <a:extLst>
                <a:ext uri="{FF2B5EF4-FFF2-40B4-BE49-F238E27FC236}">
                  <a16:creationId xmlns:a16="http://schemas.microsoft.com/office/drawing/2014/main" id="{11983A59-45F5-4B39-BB31-BD21771D548D}"/>
                </a:ext>
              </a:extLst>
            </p:cNvPr>
            <p:cNvCxnSpPr/>
            <p:nvPr/>
          </p:nvCxnSpPr>
          <p:spPr>
            <a:xfrm>
              <a:off x="2213769" y="4480133"/>
              <a:ext cx="648000"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333" name="Oval 332">
              <a:extLst>
                <a:ext uri="{FF2B5EF4-FFF2-40B4-BE49-F238E27FC236}">
                  <a16:creationId xmlns:a16="http://schemas.microsoft.com/office/drawing/2014/main" id="{94477331-7190-4F4C-B150-0487B480E928}"/>
                </a:ext>
              </a:extLst>
            </p:cNvPr>
            <p:cNvSpPr/>
            <p:nvPr/>
          </p:nvSpPr>
          <p:spPr>
            <a:xfrm>
              <a:off x="2482066" y="4822888"/>
              <a:ext cx="76768" cy="767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TextBox 333">
              <a:extLst>
                <a:ext uri="{FF2B5EF4-FFF2-40B4-BE49-F238E27FC236}">
                  <a16:creationId xmlns:a16="http://schemas.microsoft.com/office/drawing/2014/main" id="{A87B5372-C37F-49FB-9BA5-56C9158C897F}"/>
                </a:ext>
              </a:extLst>
            </p:cNvPr>
            <p:cNvSpPr txBox="1"/>
            <p:nvPr/>
          </p:nvSpPr>
          <p:spPr>
            <a:xfrm>
              <a:off x="1657787" y="3320971"/>
              <a:ext cx="895825" cy="246221"/>
            </a:xfrm>
            <a:prstGeom prst="rect">
              <a:avLst/>
            </a:prstGeom>
            <a:noFill/>
          </p:spPr>
          <p:txBody>
            <a:bodyPr wrap="square" rtlCol="0">
              <a:spAutoFit/>
            </a:bodyPr>
            <a:lstStyle/>
            <a:p>
              <a:pPr algn="ctr"/>
              <a:r>
                <a:rPr lang="en-US" sz="1000" dirty="0"/>
                <a:t>p=0.011</a:t>
              </a:r>
            </a:p>
          </p:txBody>
        </p:sp>
      </p:grpSp>
      <p:sp>
        <p:nvSpPr>
          <p:cNvPr id="370" name="TextBox 369">
            <a:extLst>
              <a:ext uri="{FF2B5EF4-FFF2-40B4-BE49-F238E27FC236}">
                <a16:creationId xmlns:a16="http://schemas.microsoft.com/office/drawing/2014/main" id="{455D38EE-C031-4E14-B7D2-62E4835104B2}"/>
              </a:ext>
            </a:extLst>
          </p:cNvPr>
          <p:cNvSpPr txBox="1"/>
          <p:nvPr/>
        </p:nvSpPr>
        <p:spPr>
          <a:xfrm>
            <a:off x="5506469" y="3376190"/>
            <a:ext cx="332986" cy="246221"/>
          </a:xfrm>
          <a:prstGeom prst="rect">
            <a:avLst/>
          </a:prstGeom>
          <a:noFill/>
        </p:spPr>
        <p:txBody>
          <a:bodyPr wrap="square" rtlCol="0">
            <a:spAutoFit/>
          </a:bodyPr>
          <a:lstStyle/>
          <a:p>
            <a:pPr algn="ctr"/>
            <a:r>
              <a:rPr lang="en-US" sz="1000" dirty="0"/>
              <a:t>*</a:t>
            </a:r>
          </a:p>
        </p:txBody>
      </p:sp>
      <p:grpSp>
        <p:nvGrpSpPr>
          <p:cNvPr id="213" name="Group 212">
            <a:extLst>
              <a:ext uri="{FF2B5EF4-FFF2-40B4-BE49-F238E27FC236}">
                <a16:creationId xmlns:a16="http://schemas.microsoft.com/office/drawing/2014/main" id="{153167CB-543E-4E8D-8C0B-6E081DE8866B}"/>
              </a:ext>
            </a:extLst>
          </p:cNvPr>
          <p:cNvGrpSpPr/>
          <p:nvPr/>
        </p:nvGrpSpPr>
        <p:grpSpPr>
          <a:xfrm>
            <a:off x="4410653" y="2639394"/>
            <a:ext cx="3828276" cy="2720751"/>
            <a:chOff x="4437244" y="2664940"/>
            <a:chExt cx="3828276" cy="2720751"/>
          </a:xfrm>
        </p:grpSpPr>
        <p:cxnSp>
          <p:nvCxnSpPr>
            <p:cNvPr id="417" name="Straight Connector 416">
              <a:extLst>
                <a:ext uri="{FF2B5EF4-FFF2-40B4-BE49-F238E27FC236}">
                  <a16:creationId xmlns:a16="http://schemas.microsoft.com/office/drawing/2014/main" id="{7FDCDE24-E601-4B44-9BA0-CB59F7A259AD}"/>
                </a:ext>
              </a:extLst>
            </p:cNvPr>
            <p:cNvCxnSpPr>
              <a:cxnSpLocks/>
            </p:cNvCxnSpPr>
            <p:nvPr/>
          </p:nvCxnSpPr>
          <p:spPr>
            <a:xfrm>
              <a:off x="7551579" y="4458050"/>
              <a:ext cx="344781" cy="1841"/>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grpSp>
          <p:nvGrpSpPr>
            <p:cNvPr id="435" name="Group 434">
              <a:extLst>
                <a:ext uri="{FF2B5EF4-FFF2-40B4-BE49-F238E27FC236}">
                  <a16:creationId xmlns:a16="http://schemas.microsoft.com/office/drawing/2014/main" id="{EC24679E-56A0-4E2D-AA2B-805A4130C7E0}"/>
                </a:ext>
              </a:extLst>
            </p:cNvPr>
            <p:cNvGrpSpPr/>
            <p:nvPr/>
          </p:nvGrpSpPr>
          <p:grpSpPr>
            <a:xfrm>
              <a:off x="7624555" y="4322337"/>
              <a:ext cx="181793" cy="256419"/>
              <a:chOff x="6147480" y="3882977"/>
              <a:chExt cx="181793" cy="647921"/>
            </a:xfrm>
          </p:grpSpPr>
          <p:cxnSp>
            <p:nvCxnSpPr>
              <p:cNvPr id="436" name="Straight Connector 435">
                <a:extLst>
                  <a:ext uri="{FF2B5EF4-FFF2-40B4-BE49-F238E27FC236}">
                    <a16:creationId xmlns:a16="http://schemas.microsoft.com/office/drawing/2014/main" id="{3BB8C49C-70D0-4E8C-990D-1271226AE841}"/>
                  </a:ext>
                </a:extLst>
              </p:cNvPr>
              <p:cNvCxnSpPr/>
              <p:nvPr/>
            </p:nvCxnSpPr>
            <p:spPr>
              <a:xfrm>
                <a:off x="6147480" y="3884817"/>
                <a:ext cx="1817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7" name="Straight Connector 436">
                <a:extLst>
                  <a:ext uri="{FF2B5EF4-FFF2-40B4-BE49-F238E27FC236}">
                    <a16:creationId xmlns:a16="http://schemas.microsoft.com/office/drawing/2014/main" id="{2CC2F297-BD31-4E0E-B430-888BD8326DC4}"/>
                  </a:ext>
                </a:extLst>
              </p:cNvPr>
              <p:cNvCxnSpPr/>
              <p:nvPr/>
            </p:nvCxnSpPr>
            <p:spPr>
              <a:xfrm>
                <a:off x="6238376" y="3882977"/>
                <a:ext cx="0" cy="64424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8" name="Straight Connector 437">
                <a:extLst>
                  <a:ext uri="{FF2B5EF4-FFF2-40B4-BE49-F238E27FC236}">
                    <a16:creationId xmlns:a16="http://schemas.microsoft.com/office/drawing/2014/main" id="{9097E2A6-6324-497D-B642-9E82484DE853}"/>
                  </a:ext>
                </a:extLst>
              </p:cNvPr>
              <p:cNvCxnSpPr/>
              <p:nvPr/>
            </p:nvCxnSpPr>
            <p:spPr>
              <a:xfrm>
                <a:off x="6147480" y="4530898"/>
                <a:ext cx="1817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16" name="Straight Connector 415">
              <a:extLst>
                <a:ext uri="{FF2B5EF4-FFF2-40B4-BE49-F238E27FC236}">
                  <a16:creationId xmlns:a16="http://schemas.microsoft.com/office/drawing/2014/main" id="{B4A8E6F5-6FE2-411A-91E9-16D277B69EF0}"/>
                </a:ext>
              </a:extLst>
            </p:cNvPr>
            <p:cNvCxnSpPr>
              <a:cxnSpLocks/>
            </p:cNvCxnSpPr>
            <p:nvPr/>
          </p:nvCxnSpPr>
          <p:spPr>
            <a:xfrm>
              <a:off x="7030085" y="4562825"/>
              <a:ext cx="344781" cy="1841"/>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grpSp>
          <p:nvGrpSpPr>
            <p:cNvPr id="431" name="Group 430">
              <a:extLst>
                <a:ext uri="{FF2B5EF4-FFF2-40B4-BE49-F238E27FC236}">
                  <a16:creationId xmlns:a16="http://schemas.microsoft.com/office/drawing/2014/main" id="{E11B3125-EF75-44C9-90DB-30A39E1A6761}"/>
                </a:ext>
              </a:extLst>
            </p:cNvPr>
            <p:cNvGrpSpPr/>
            <p:nvPr/>
          </p:nvGrpSpPr>
          <p:grpSpPr>
            <a:xfrm>
              <a:off x="7125929" y="4477746"/>
              <a:ext cx="181793" cy="141573"/>
              <a:chOff x="6147480" y="3882977"/>
              <a:chExt cx="181793" cy="647921"/>
            </a:xfrm>
          </p:grpSpPr>
          <p:cxnSp>
            <p:nvCxnSpPr>
              <p:cNvPr id="432" name="Straight Connector 431">
                <a:extLst>
                  <a:ext uri="{FF2B5EF4-FFF2-40B4-BE49-F238E27FC236}">
                    <a16:creationId xmlns:a16="http://schemas.microsoft.com/office/drawing/2014/main" id="{48BEC1E4-9612-49C4-82BA-CDCF635AC371}"/>
                  </a:ext>
                </a:extLst>
              </p:cNvPr>
              <p:cNvCxnSpPr/>
              <p:nvPr/>
            </p:nvCxnSpPr>
            <p:spPr>
              <a:xfrm>
                <a:off x="6147480" y="3884817"/>
                <a:ext cx="1817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3" name="Straight Connector 432">
                <a:extLst>
                  <a:ext uri="{FF2B5EF4-FFF2-40B4-BE49-F238E27FC236}">
                    <a16:creationId xmlns:a16="http://schemas.microsoft.com/office/drawing/2014/main" id="{F5F8B1F8-3E4F-4A7F-8A45-135DFBC4CE45}"/>
                  </a:ext>
                </a:extLst>
              </p:cNvPr>
              <p:cNvCxnSpPr/>
              <p:nvPr/>
            </p:nvCxnSpPr>
            <p:spPr>
              <a:xfrm>
                <a:off x="6238376" y="3882977"/>
                <a:ext cx="0" cy="64424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4" name="Straight Connector 433">
                <a:extLst>
                  <a:ext uri="{FF2B5EF4-FFF2-40B4-BE49-F238E27FC236}">
                    <a16:creationId xmlns:a16="http://schemas.microsoft.com/office/drawing/2014/main" id="{023711F6-AF8B-4E0D-A28E-DCC81F0ED3BC}"/>
                  </a:ext>
                </a:extLst>
              </p:cNvPr>
              <p:cNvCxnSpPr/>
              <p:nvPr/>
            </p:nvCxnSpPr>
            <p:spPr>
              <a:xfrm>
                <a:off x="6147480" y="4530898"/>
                <a:ext cx="1817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23" name="Group 422">
              <a:extLst>
                <a:ext uri="{FF2B5EF4-FFF2-40B4-BE49-F238E27FC236}">
                  <a16:creationId xmlns:a16="http://schemas.microsoft.com/office/drawing/2014/main" id="{27225C26-DCAD-4A79-99D3-E8B35111BD5D}"/>
                </a:ext>
              </a:extLst>
            </p:cNvPr>
            <p:cNvGrpSpPr/>
            <p:nvPr/>
          </p:nvGrpSpPr>
          <p:grpSpPr>
            <a:xfrm>
              <a:off x="6117274" y="4188399"/>
              <a:ext cx="181793" cy="467873"/>
              <a:chOff x="6147480" y="3882977"/>
              <a:chExt cx="181793" cy="647921"/>
            </a:xfrm>
          </p:grpSpPr>
          <p:cxnSp>
            <p:nvCxnSpPr>
              <p:cNvPr id="424" name="Straight Connector 423">
                <a:extLst>
                  <a:ext uri="{FF2B5EF4-FFF2-40B4-BE49-F238E27FC236}">
                    <a16:creationId xmlns:a16="http://schemas.microsoft.com/office/drawing/2014/main" id="{698EBE20-9586-4955-BB60-99B38DB55D46}"/>
                  </a:ext>
                </a:extLst>
              </p:cNvPr>
              <p:cNvCxnSpPr/>
              <p:nvPr/>
            </p:nvCxnSpPr>
            <p:spPr>
              <a:xfrm>
                <a:off x="6147480" y="3884817"/>
                <a:ext cx="1817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5" name="Straight Connector 424">
                <a:extLst>
                  <a:ext uri="{FF2B5EF4-FFF2-40B4-BE49-F238E27FC236}">
                    <a16:creationId xmlns:a16="http://schemas.microsoft.com/office/drawing/2014/main" id="{316F2B71-7E52-4756-A15C-5EC84A567E5C}"/>
                  </a:ext>
                </a:extLst>
              </p:cNvPr>
              <p:cNvCxnSpPr/>
              <p:nvPr/>
            </p:nvCxnSpPr>
            <p:spPr>
              <a:xfrm>
                <a:off x="6238376" y="3882977"/>
                <a:ext cx="0" cy="64424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6" name="Straight Connector 425">
                <a:extLst>
                  <a:ext uri="{FF2B5EF4-FFF2-40B4-BE49-F238E27FC236}">
                    <a16:creationId xmlns:a16="http://schemas.microsoft.com/office/drawing/2014/main" id="{7149E1BC-2B64-4CD0-8F26-60AEB98D865E}"/>
                  </a:ext>
                </a:extLst>
              </p:cNvPr>
              <p:cNvCxnSpPr/>
              <p:nvPr/>
            </p:nvCxnSpPr>
            <p:spPr>
              <a:xfrm>
                <a:off x="6147480" y="4530898"/>
                <a:ext cx="1817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44" name="Straight Connector 443">
              <a:extLst>
                <a:ext uri="{FF2B5EF4-FFF2-40B4-BE49-F238E27FC236}">
                  <a16:creationId xmlns:a16="http://schemas.microsoft.com/office/drawing/2014/main" id="{0C688ACF-FA33-4F1B-9B2B-2DBC16AA21AC}"/>
                </a:ext>
              </a:extLst>
            </p:cNvPr>
            <p:cNvCxnSpPr>
              <a:cxnSpLocks/>
            </p:cNvCxnSpPr>
            <p:nvPr/>
          </p:nvCxnSpPr>
          <p:spPr>
            <a:xfrm>
              <a:off x="5532170" y="4206083"/>
              <a:ext cx="344781" cy="1841"/>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13" name="Straight Connector 412">
              <a:extLst>
                <a:ext uri="{FF2B5EF4-FFF2-40B4-BE49-F238E27FC236}">
                  <a16:creationId xmlns:a16="http://schemas.microsoft.com/office/drawing/2014/main" id="{667DE092-2C72-4363-B88B-2B65F79A416D}"/>
                </a:ext>
              </a:extLst>
            </p:cNvPr>
            <p:cNvCxnSpPr>
              <a:cxnSpLocks/>
            </p:cNvCxnSpPr>
            <p:nvPr/>
          </p:nvCxnSpPr>
          <p:spPr>
            <a:xfrm>
              <a:off x="5022692" y="4598543"/>
              <a:ext cx="344781" cy="1841"/>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grpSp>
          <p:nvGrpSpPr>
            <p:cNvPr id="203" name="Group 202">
              <a:extLst>
                <a:ext uri="{FF2B5EF4-FFF2-40B4-BE49-F238E27FC236}">
                  <a16:creationId xmlns:a16="http://schemas.microsoft.com/office/drawing/2014/main" id="{0FE420C2-1FD9-49AB-B21C-9C5C3893E6F5}"/>
                </a:ext>
              </a:extLst>
            </p:cNvPr>
            <p:cNvGrpSpPr/>
            <p:nvPr/>
          </p:nvGrpSpPr>
          <p:grpSpPr>
            <a:xfrm>
              <a:off x="5613516" y="3882977"/>
              <a:ext cx="181793" cy="647921"/>
              <a:chOff x="6147480" y="3882977"/>
              <a:chExt cx="181793" cy="647921"/>
            </a:xfrm>
          </p:grpSpPr>
          <p:cxnSp>
            <p:nvCxnSpPr>
              <p:cNvPr id="200" name="Straight Connector 199">
                <a:extLst>
                  <a:ext uri="{FF2B5EF4-FFF2-40B4-BE49-F238E27FC236}">
                    <a16:creationId xmlns:a16="http://schemas.microsoft.com/office/drawing/2014/main" id="{3DC79E9C-2D4D-41CC-9227-D17C78D74487}"/>
                  </a:ext>
                </a:extLst>
              </p:cNvPr>
              <p:cNvCxnSpPr/>
              <p:nvPr/>
            </p:nvCxnSpPr>
            <p:spPr>
              <a:xfrm>
                <a:off x="6147480" y="3884817"/>
                <a:ext cx="1817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2A38419E-3F13-487E-8E72-3124EBCD0CCB}"/>
                  </a:ext>
                </a:extLst>
              </p:cNvPr>
              <p:cNvCxnSpPr/>
              <p:nvPr/>
            </p:nvCxnSpPr>
            <p:spPr>
              <a:xfrm>
                <a:off x="6238376" y="3882977"/>
                <a:ext cx="0" cy="64424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8" name="Straight Connector 417">
                <a:extLst>
                  <a:ext uri="{FF2B5EF4-FFF2-40B4-BE49-F238E27FC236}">
                    <a16:creationId xmlns:a16="http://schemas.microsoft.com/office/drawing/2014/main" id="{E80A7634-BD79-45FD-946B-31853BAC6882}"/>
                  </a:ext>
                </a:extLst>
              </p:cNvPr>
              <p:cNvCxnSpPr/>
              <p:nvPr/>
            </p:nvCxnSpPr>
            <p:spPr>
              <a:xfrm>
                <a:off x="6147480" y="4530898"/>
                <a:ext cx="1817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50" name="Rectangle 249">
              <a:extLst>
                <a:ext uri="{FF2B5EF4-FFF2-40B4-BE49-F238E27FC236}">
                  <a16:creationId xmlns:a16="http://schemas.microsoft.com/office/drawing/2014/main" id="{62C0E252-E9FA-4526-B596-3F31F82C42C4}"/>
                </a:ext>
              </a:extLst>
            </p:cNvPr>
            <p:cNvSpPr/>
            <p:nvPr/>
          </p:nvSpPr>
          <p:spPr>
            <a:xfrm>
              <a:off x="4622915" y="2664940"/>
              <a:ext cx="3642605" cy="461665"/>
            </a:xfrm>
            <a:prstGeom prst="rect">
              <a:avLst/>
            </a:prstGeom>
          </p:spPr>
          <p:txBody>
            <a:bodyPr wrap="square">
              <a:spAutoFit/>
            </a:bodyPr>
            <a:lstStyle/>
            <a:p>
              <a:pPr algn="ctr"/>
              <a:r>
                <a:rPr lang="en-US" sz="1200" b="1" dirty="0"/>
                <a:t>SGM-1019 decreases </a:t>
              </a:r>
              <a:r>
                <a:rPr lang="en-GB" sz="1200" b="1" dirty="0"/>
                <a:t>CCl</a:t>
              </a:r>
              <a:r>
                <a:rPr lang="en-GB" sz="1200" b="1" baseline="-25000" dirty="0"/>
                <a:t>4</a:t>
              </a:r>
              <a:r>
                <a:rPr lang="en-GB" sz="1200" b="1" dirty="0"/>
                <a:t>-induced liver fibrosis NHP model</a:t>
              </a:r>
            </a:p>
          </p:txBody>
        </p:sp>
        <p:cxnSp>
          <p:nvCxnSpPr>
            <p:cNvPr id="339" name="Straight Connector 338">
              <a:extLst>
                <a:ext uri="{FF2B5EF4-FFF2-40B4-BE49-F238E27FC236}">
                  <a16:creationId xmlns:a16="http://schemas.microsoft.com/office/drawing/2014/main" id="{F42B3EEC-C96D-4D2F-93E0-A97A5FE2BC05}"/>
                </a:ext>
              </a:extLst>
            </p:cNvPr>
            <p:cNvCxnSpPr>
              <a:cxnSpLocks/>
            </p:cNvCxnSpPr>
            <p:nvPr/>
          </p:nvCxnSpPr>
          <p:spPr bwMode="auto">
            <a:xfrm>
              <a:off x="4941786" y="3322006"/>
              <a:ext cx="0" cy="15424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0A171762-1EF2-402F-A71B-1833C85AA294}"/>
                </a:ext>
              </a:extLst>
            </p:cNvPr>
            <p:cNvCxnSpPr>
              <a:cxnSpLocks/>
            </p:cNvCxnSpPr>
            <p:nvPr/>
          </p:nvCxnSpPr>
          <p:spPr bwMode="auto">
            <a:xfrm>
              <a:off x="4946736" y="4862513"/>
              <a:ext cx="31237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41" name="TextBox 17">
              <a:extLst>
                <a:ext uri="{FF2B5EF4-FFF2-40B4-BE49-F238E27FC236}">
                  <a16:creationId xmlns:a16="http://schemas.microsoft.com/office/drawing/2014/main" id="{AD43780B-7EAC-4A3F-8C79-F12E675965A0}"/>
                </a:ext>
              </a:extLst>
            </p:cNvPr>
            <p:cNvSpPr txBox="1">
              <a:spLocks noChangeArrowheads="1"/>
            </p:cNvSpPr>
            <p:nvPr/>
          </p:nvSpPr>
          <p:spPr bwMode="auto">
            <a:xfrm rot="16200000">
              <a:off x="3664279" y="4016007"/>
              <a:ext cx="173059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α</a:t>
              </a: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-SMA positive area (%)</a:t>
              </a:r>
            </a:p>
          </p:txBody>
        </p:sp>
        <p:cxnSp>
          <p:nvCxnSpPr>
            <p:cNvPr id="342" name="Straight Connector 341">
              <a:extLst>
                <a:ext uri="{FF2B5EF4-FFF2-40B4-BE49-F238E27FC236}">
                  <a16:creationId xmlns:a16="http://schemas.microsoft.com/office/drawing/2014/main" id="{CBF305C3-53FA-4A38-AFC8-CC78240494D9}"/>
                </a:ext>
              </a:extLst>
            </p:cNvPr>
            <p:cNvCxnSpPr/>
            <p:nvPr/>
          </p:nvCxnSpPr>
          <p:spPr bwMode="auto">
            <a:xfrm>
              <a:off x="6205457" y="4856825"/>
              <a:ext cx="0"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43" name="TextBox 17">
              <a:extLst>
                <a:ext uri="{FF2B5EF4-FFF2-40B4-BE49-F238E27FC236}">
                  <a16:creationId xmlns:a16="http://schemas.microsoft.com/office/drawing/2014/main" id="{275C4082-9F09-4528-8102-BA3B38BA2AF7}"/>
                </a:ext>
              </a:extLst>
            </p:cNvPr>
            <p:cNvSpPr txBox="1">
              <a:spLocks noChangeArrowheads="1"/>
            </p:cNvSpPr>
            <p:nvPr/>
          </p:nvSpPr>
          <p:spPr bwMode="auto">
            <a:xfrm>
              <a:off x="4808607" y="4973638"/>
              <a:ext cx="73466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Normal</a:t>
              </a:r>
            </a:p>
          </p:txBody>
        </p:sp>
        <p:grpSp>
          <p:nvGrpSpPr>
            <p:cNvPr id="344" name="Group 343">
              <a:extLst>
                <a:ext uri="{FF2B5EF4-FFF2-40B4-BE49-F238E27FC236}">
                  <a16:creationId xmlns:a16="http://schemas.microsoft.com/office/drawing/2014/main" id="{30226723-BF50-4111-8586-0468C13035DA}"/>
                </a:ext>
              </a:extLst>
            </p:cNvPr>
            <p:cNvGrpSpPr/>
            <p:nvPr/>
          </p:nvGrpSpPr>
          <p:grpSpPr>
            <a:xfrm>
              <a:off x="4646959" y="4000159"/>
              <a:ext cx="295363" cy="184666"/>
              <a:chOff x="5007232" y="3034518"/>
              <a:chExt cx="350586" cy="278771"/>
            </a:xfrm>
          </p:grpSpPr>
          <p:sp>
            <p:nvSpPr>
              <p:cNvPr id="379" name="TextBox 13">
                <a:extLst>
                  <a:ext uri="{FF2B5EF4-FFF2-40B4-BE49-F238E27FC236}">
                    <a16:creationId xmlns:a16="http://schemas.microsoft.com/office/drawing/2014/main" id="{D38ADC75-FBB9-41BA-B3DB-C5191DDDAEB5}"/>
                  </a:ext>
                </a:extLst>
              </p:cNvPr>
              <p:cNvSpPr txBox="1">
                <a:spLocks noChangeArrowheads="1"/>
              </p:cNvSpPr>
              <p:nvPr/>
            </p:nvSpPr>
            <p:spPr bwMode="auto">
              <a:xfrm>
                <a:off x="5007232" y="3034518"/>
                <a:ext cx="234364" cy="278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cxnSp>
            <p:nvCxnSpPr>
              <p:cNvPr id="380" name="Straight Connector 379">
                <a:extLst>
                  <a:ext uri="{FF2B5EF4-FFF2-40B4-BE49-F238E27FC236}">
                    <a16:creationId xmlns:a16="http://schemas.microsoft.com/office/drawing/2014/main" id="{6EEDBBEA-673B-40B3-B84A-DD62EADA0D3B}"/>
                  </a:ext>
                </a:extLst>
              </p:cNvPr>
              <p:cNvCxnSpPr/>
              <p:nvPr/>
            </p:nvCxnSpPr>
            <p:spPr bwMode="auto">
              <a:xfrm flipH="1">
                <a:off x="5294714" y="3174345"/>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45" name="Group 344">
              <a:extLst>
                <a:ext uri="{FF2B5EF4-FFF2-40B4-BE49-F238E27FC236}">
                  <a16:creationId xmlns:a16="http://schemas.microsoft.com/office/drawing/2014/main" id="{CE49BA24-7061-424F-B767-878E1F664364}"/>
                </a:ext>
              </a:extLst>
            </p:cNvPr>
            <p:cNvGrpSpPr/>
            <p:nvPr/>
          </p:nvGrpSpPr>
          <p:grpSpPr>
            <a:xfrm>
              <a:off x="4513604" y="3239960"/>
              <a:ext cx="419376" cy="184666"/>
              <a:chOff x="4860033" y="1897474"/>
              <a:chExt cx="497785" cy="278771"/>
            </a:xfrm>
          </p:grpSpPr>
          <p:sp>
            <p:nvSpPr>
              <p:cNvPr id="377" name="TextBox 29">
                <a:extLst>
                  <a:ext uri="{FF2B5EF4-FFF2-40B4-BE49-F238E27FC236}">
                    <a16:creationId xmlns:a16="http://schemas.microsoft.com/office/drawing/2014/main" id="{F57AE112-2AEF-4523-9936-27C1AB35E0EC}"/>
                  </a:ext>
                </a:extLst>
              </p:cNvPr>
              <p:cNvSpPr txBox="1">
                <a:spLocks noChangeArrowheads="1"/>
              </p:cNvSpPr>
              <p:nvPr/>
            </p:nvSpPr>
            <p:spPr bwMode="auto">
              <a:xfrm>
                <a:off x="4860033" y="1897474"/>
                <a:ext cx="381564" cy="278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cxnSp>
            <p:nvCxnSpPr>
              <p:cNvPr id="378" name="Straight Connector 377">
                <a:extLst>
                  <a:ext uri="{FF2B5EF4-FFF2-40B4-BE49-F238E27FC236}">
                    <a16:creationId xmlns:a16="http://schemas.microsoft.com/office/drawing/2014/main" id="{06583872-6524-473F-8749-191CBFD1D0D1}"/>
                  </a:ext>
                </a:extLst>
              </p:cNvPr>
              <p:cNvCxnSpPr/>
              <p:nvPr/>
            </p:nvCxnSpPr>
            <p:spPr bwMode="auto">
              <a:xfrm flipH="1">
                <a:off x="5292085" y="2024892"/>
                <a:ext cx="6573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46" name="Group 345">
              <a:extLst>
                <a:ext uri="{FF2B5EF4-FFF2-40B4-BE49-F238E27FC236}">
                  <a16:creationId xmlns:a16="http://schemas.microsoft.com/office/drawing/2014/main" id="{79863567-4F65-49AC-A326-3D821BE258B1}"/>
                </a:ext>
              </a:extLst>
            </p:cNvPr>
            <p:cNvGrpSpPr/>
            <p:nvPr/>
          </p:nvGrpSpPr>
          <p:grpSpPr>
            <a:xfrm>
              <a:off x="4646959" y="3625352"/>
              <a:ext cx="295363" cy="184666"/>
              <a:chOff x="5007232" y="2600833"/>
              <a:chExt cx="350586" cy="278771"/>
            </a:xfrm>
          </p:grpSpPr>
          <p:sp>
            <p:nvSpPr>
              <p:cNvPr id="375" name="TextBox 74">
                <a:extLst>
                  <a:ext uri="{FF2B5EF4-FFF2-40B4-BE49-F238E27FC236}">
                    <a16:creationId xmlns:a16="http://schemas.microsoft.com/office/drawing/2014/main" id="{2C5625D6-4207-41E9-BF4F-4E7029030C66}"/>
                  </a:ext>
                </a:extLst>
              </p:cNvPr>
              <p:cNvSpPr txBox="1">
                <a:spLocks noChangeArrowheads="1"/>
              </p:cNvSpPr>
              <p:nvPr/>
            </p:nvSpPr>
            <p:spPr bwMode="auto">
              <a:xfrm>
                <a:off x="5007232" y="2600833"/>
                <a:ext cx="234364" cy="278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cxnSp>
            <p:nvCxnSpPr>
              <p:cNvPr id="376" name="Straight Connector 375">
                <a:extLst>
                  <a:ext uri="{FF2B5EF4-FFF2-40B4-BE49-F238E27FC236}">
                    <a16:creationId xmlns:a16="http://schemas.microsoft.com/office/drawing/2014/main" id="{8303AD66-AB89-4CAA-92FB-6FD8CE6DC44D}"/>
                  </a:ext>
                </a:extLst>
              </p:cNvPr>
              <p:cNvCxnSpPr/>
              <p:nvPr/>
            </p:nvCxnSpPr>
            <p:spPr bwMode="auto">
              <a:xfrm flipH="1">
                <a:off x="5292085" y="2725149"/>
                <a:ext cx="6573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47" name="Group 346">
              <a:extLst>
                <a:ext uri="{FF2B5EF4-FFF2-40B4-BE49-F238E27FC236}">
                  <a16:creationId xmlns:a16="http://schemas.microsoft.com/office/drawing/2014/main" id="{EEC67ABF-B17F-4231-99F3-5B59DE7EF827}"/>
                </a:ext>
              </a:extLst>
            </p:cNvPr>
            <p:cNvGrpSpPr/>
            <p:nvPr/>
          </p:nvGrpSpPr>
          <p:grpSpPr>
            <a:xfrm>
              <a:off x="4646957" y="4396356"/>
              <a:ext cx="295365" cy="184666"/>
              <a:chOff x="5007230" y="3725091"/>
              <a:chExt cx="350588" cy="278771"/>
            </a:xfrm>
          </p:grpSpPr>
          <p:sp>
            <p:nvSpPr>
              <p:cNvPr id="373" name="TextBox 83">
                <a:extLst>
                  <a:ext uri="{FF2B5EF4-FFF2-40B4-BE49-F238E27FC236}">
                    <a16:creationId xmlns:a16="http://schemas.microsoft.com/office/drawing/2014/main" id="{74B2E193-CFAB-4650-8CAE-2D94375F9636}"/>
                  </a:ext>
                </a:extLst>
              </p:cNvPr>
              <p:cNvSpPr txBox="1">
                <a:spLocks noChangeArrowheads="1"/>
              </p:cNvSpPr>
              <p:nvPr/>
            </p:nvSpPr>
            <p:spPr bwMode="auto">
              <a:xfrm>
                <a:off x="5007230" y="3725091"/>
                <a:ext cx="234367" cy="278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cxnSp>
            <p:nvCxnSpPr>
              <p:cNvPr id="374" name="Straight Connector 373">
                <a:extLst>
                  <a:ext uri="{FF2B5EF4-FFF2-40B4-BE49-F238E27FC236}">
                    <a16:creationId xmlns:a16="http://schemas.microsoft.com/office/drawing/2014/main" id="{05EB6821-B43A-4689-B84C-9DFBB8DF1968}"/>
                  </a:ext>
                </a:extLst>
              </p:cNvPr>
              <p:cNvCxnSpPr/>
              <p:nvPr/>
            </p:nvCxnSpPr>
            <p:spPr bwMode="auto">
              <a:xfrm flipH="1">
                <a:off x="5294714" y="3848139"/>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48" name="Straight Connector 347">
              <a:extLst>
                <a:ext uri="{FF2B5EF4-FFF2-40B4-BE49-F238E27FC236}">
                  <a16:creationId xmlns:a16="http://schemas.microsoft.com/office/drawing/2014/main" id="{F848A5E1-285E-4A75-BFC1-596D236FFF6B}"/>
                </a:ext>
              </a:extLst>
            </p:cNvPr>
            <p:cNvCxnSpPr/>
            <p:nvPr/>
          </p:nvCxnSpPr>
          <p:spPr bwMode="auto">
            <a:xfrm>
              <a:off x="5191610" y="4859137"/>
              <a:ext cx="0"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49" name="Group 348">
              <a:extLst>
                <a:ext uri="{FF2B5EF4-FFF2-40B4-BE49-F238E27FC236}">
                  <a16:creationId xmlns:a16="http://schemas.microsoft.com/office/drawing/2014/main" id="{F52796C1-57AA-4CA5-98D8-D8ED7B9E445D}"/>
                </a:ext>
              </a:extLst>
            </p:cNvPr>
            <p:cNvGrpSpPr/>
            <p:nvPr/>
          </p:nvGrpSpPr>
          <p:grpSpPr>
            <a:xfrm>
              <a:off x="4646981" y="4769152"/>
              <a:ext cx="295365" cy="122328"/>
              <a:chOff x="5007230" y="3931144"/>
              <a:chExt cx="350588" cy="184666"/>
            </a:xfrm>
          </p:grpSpPr>
          <p:sp>
            <p:nvSpPr>
              <p:cNvPr id="371" name="TextBox 85">
                <a:extLst>
                  <a:ext uri="{FF2B5EF4-FFF2-40B4-BE49-F238E27FC236}">
                    <a16:creationId xmlns:a16="http://schemas.microsoft.com/office/drawing/2014/main" id="{380F3400-3E31-4660-8CFE-D9B1FEBE49B3}"/>
                  </a:ext>
                </a:extLst>
              </p:cNvPr>
              <p:cNvSpPr txBox="1">
                <a:spLocks noChangeArrowheads="1"/>
              </p:cNvSpPr>
              <p:nvPr/>
            </p:nvSpPr>
            <p:spPr bwMode="auto">
              <a:xfrm>
                <a:off x="5007230" y="3931144"/>
                <a:ext cx="2343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cxnSp>
            <p:nvCxnSpPr>
              <p:cNvPr id="372" name="Straight Connector 371">
                <a:extLst>
                  <a:ext uri="{FF2B5EF4-FFF2-40B4-BE49-F238E27FC236}">
                    <a16:creationId xmlns:a16="http://schemas.microsoft.com/office/drawing/2014/main" id="{45616A22-686C-4965-B8A0-5F000418E5CE}"/>
                  </a:ext>
                </a:extLst>
              </p:cNvPr>
              <p:cNvCxnSpPr/>
              <p:nvPr/>
            </p:nvCxnSpPr>
            <p:spPr bwMode="auto">
              <a:xfrm flipH="1">
                <a:off x="5294714" y="4072737"/>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50" name="TextBox 17">
              <a:extLst>
                <a:ext uri="{FF2B5EF4-FFF2-40B4-BE49-F238E27FC236}">
                  <a16:creationId xmlns:a16="http://schemas.microsoft.com/office/drawing/2014/main" id="{D1E85878-5049-4A75-A452-0F9DFBB96E02}"/>
                </a:ext>
              </a:extLst>
            </p:cNvPr>
            <p:cNvSpPr txBox="1">
              <a:spLocks noChangeArrowheads="1"/>
            </p:cNvSpPr>
            <p:nvPr/>
          </p:nvSpPr>
          <p:spPr bwMode="auto">
            <a:xfrm>
              <a:off x="5347122" y="4977887"/>
              <a:ext cx="73466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Vehicle</a:t>
              </a:r>
            </a:p>
          </p:txBody>
        </p:sp>
        <p:sp>
          <p:nvSpPr>
            <p:cNvPr id="351" name="Oval 350">
              <a:extLst>
                <a:ext uri="{FF2B5EF4-FFF2-40B4-BE49-F238E27FC236}">
                  <a16:creationId xmlns:a16="http://schemas.microsoft.com/office/drawing/2014/main" id="{24C67C8C-EEC4-48B8-8DE5-7742D66CF17E}"/>
                </a:ext>
              </a:extLst>
            </p:cNvPr>
            <p:cNvSpPr/>
            <p:nvPr/>
          </p:nvSpPr>
          <p:spPr>
            <a:xfrm>
              <a:off x="5606798" y="4537336"/>
              <a:ext cx="76768" cy="7676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115BCEFC-35F6-4E11-B8E9-E5473E4A0C64}"/>
                </a:ext>
              </a:extLst>
            </p:cNvPr>
            <p:cNvSpPr/>
            <p:nvPr/>
          </p:nvSpPr>
          <p:spPr>
            <a:xfrm>
              <a:off x="5679556" y="3654476"/>
              <a:ext cx="76768" cy="7676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FEB947FB-7CEA-47FA-9F24-72FD77C7C50C}"/>
                </a:ext>
              </a:extLst>
            </p:cNvPr>
            <p:cNvSpPr/>
            <p:nvPr/>
          </p:nvSpPr>
          <p:spPr>
            <a:xfrm>
              <a:off x="5724081" y="4236392"/>
              <a:ext cx="76768" cy="7676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45AA26D3-91C5-4B96-9519-5DAE82F27283}"/>
                </a:ext>
              </a:extLst>
            </p:cNvPr>
            <p:cNvSpPr/>
            <p:nvPr/>
          </p:nvSpPr>
          <p:spPr>
            <a:xfrm>
              <a:off x="5601741" y="4265709"/>
              <a:ext cx="76768" cy="7676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30006516-5BD5-407A-A808-05AEC20CE1CF}"/>
                </a:ext>
              </a:extLst>
            </p:cNvPr>
            <p:cNvSpPr/>
            <p:nvPr/>
          </p:nvSpPr>
          <p:spPr>
            <a:xfrm>
              <a:off x="5668633" y="4363938"/>
              <a:ext cx="76768" cy="7676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9AC1F073-6E34-47B0-8332-41C837ACA3D0}"/>
                </a:ext>
              </a:extLst>
            </p:cNvPr>
            <p:cNvSpPr/>
            <p:nvPr/>
          </p:nvSpPr>
          <p:spPr>
            <a:xfrm>
              <a:off x="5721304" y="4489952"/>
              <a:ext cx="76768" cy="7676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5B08A95E-E1B3-4C51-A85E-AC14CFF75E36}"/>
                </a:ext>
              </a:extLst>
            </p:cNvPr>
            <p:cNvSpPr/>
            <p:nvPr/>
          </p:nvSpPr>
          <p:spPr>
            <a:xfrm>
              <a:off x="5665705" y="4003383"/>
              <a:ext cx="76768" cy="7676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22EA49B2-0366-47A5-AFAA-282BC0224A20}"/>
                </a:ext>
              </a:extLst>
            </p:cNvPr>
            <p:cNvSpPr/>
            <p:nvPr/>
          </p:nvSpPr>
          <p:spPr>
            <a:xfrm>
              <a:off x="5045982" y="4465477"/>
              <a:ext cx="76768" cy="7676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2995A935-8055-4140-A3A8-676B8630D5DB}"/>
                </a:ext>
              </a:extLst>
            </p:cNvPr>
            <p:cNvSpPr/>
            <p:nvPr/>
          </p:nvSpPr>
          <p:spPr>
            <a:xfrm>
              <a:off x="6211919" y="4572900"/>
              <a:ext cx="76768" cy="7676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DC98B41B-2921-4B6E-A43A-8CAAA5B2FDB8}"/>
                </a:ext>
              </a:extLst>
            </p:cNvPr>
            <p:cNvSpPr/>
            <p:nvPr/>
          </p:nvSpPr>
          <p:spPr>
            <a:xfrm>
              <a:off x="6226302" y="4126769"/>
              <a:ext cx="76768" cy="7676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4902F747-A502-48AF-BE52-D8F45D244E28}"/>
                </a:ext>
              </a:extLst>
            </p:cNvPr>
            <p:cNvSpPr/>
            <p:nvPr/>
          </p:nvSpPr>
          <p:spPr>
            <a:xfrm>
              <a:off x="6177461" y="4041088"/>
              <a:ext cx="76768" cy="7676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364" name="Oval 363">
              <a:extLst>
                <a:ext uri="{FF2B5EF4-FFF2-40B4-BE49-F238E27FC236}">
                  <a16:creationId xmlns:a16="http://schemas.microsoft.com/office/drawing/2014/main" id="{892E8C39-1EF2-463F-98C4-24C14FA92E89}"/>
                </a:ext>
              </a:extLst>
            </p:cNvPr>
            <p:cNvSpPr/>
            <p:nvPr/>
          </p:nvSpPr>
          <p:spPr>
            <a:xfrm>
              <a:off x="6300658" y="4544147"/>
              <a:ext cx="76768" cy="7676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5F4E1771-7940-4696-A625-71D071D0D891}"/>
                </a:ext>
              </a:extLst>
            </p:cNvPr>
            <p:cNvSpPr/>
            <p:nvPr/>
          </p:nvSpPr>
          <p:spPr>
            <a:xfrm>
              <a:off x="6126603" y="4589336"/>
              <a:ext cx="76768" cy="7676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ACB93598-FF9E-41FD-A7AE-96D3D721A744}"/>
                </a:ext>
              </a:extLst>
            </p:cNvPr>
            <p:cNvSpPr/>
            <p:nvPr/>
          </p:nvSpPr>
          <p:spPr>
            <a:xfrm>
              <a:off x="6054866" y="4549576"/>
              <a:ext cx="76768" cy="7676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0E5C88DD-F4DE-47B7-9AE8-7A72042F23D8}"/>
                </a:ext>
              </a:extLst>
            </p:cNvPr>
            <p:cNvSpPr/>
            <p:nvPr/>
          </p:nvSpPr>
          <p:spPr>
            <a:xfrm>
              <a:off x="6173748" y="4477746"/>
              <a:ext cx="76768" cy="7676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12A6305F-B59E-4C1E-AD4C-79479EF31D33}"/>
                </a:ext>
              </a:extLst>
            </p:cNvPr>
            <p:cNvSpPr/>
            <p:nvPr/>
          </p:nvSpPr>
          <p:spPr>
            <a:xfrm>
              <a:off x="6109617" y="4175792"/>
              <a:ext cx="76768" cy="7676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199C7384-AC04-4F5C-B71D-CD4D59C301BE}"/>
                </a:ext>
              </a:extLst>
            </p:cNvPr>
            <p:cNvSpPr/>
            <p:nvPr/>
          </p:nvSpPr>
          <p:spPr>
            <a:xfrm>
              <a:off x="5674794" y="3794969"/>
              <a:ext cx="76768" cy="7676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3A2281FF-D269-4513-8084-F943E1F7A032}"/>
                </a:ext>
              </a:extLst>
            </p:cNvPr>
            <p:cNvSpPr/>
            <p:nvPr/>
          </p:nvSpPr>
          <p:spPr>
            <a:xfrm>
              <a:off x="5076939" y="4575014"/>
              <a:ext cx="76768" cy="7676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E7E47052-D930-40EF-871A-53A5A3EE9019}"/>
                </a:ext>
              </a:extLst>
            </p:cNvPr>
            <p:cNvSpPr/>
            <p:nvPr/>
          </p:nvSpPr>
          <p:spPr>
            <a:xfrm>
              <a:off x="5115039" y="4541677"/>
              <a:ext cx="76768" cy="7676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AF88BF23-433E-49A7-94CD-DC6745DE74CE}"/>
                </a:ext>
              </a:extLst>
            </p:cNvPr>
            <p:cNvSpPr/>
            <p:nvPr/>
          </p:nvSpPr>
          <p:spPr>
            <a:xfrm>
              <a:off x="5138851" y="4622639"/>
              <a:ext cx="76768" cy="7676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D1732FFD-C8F3-4612-8086-D34660BC4F0E}"/>
                </a:ext>
              </a:extLst>
            </p:cNvPr>
            <p:cNvSpPr/>
            <p:nvPr/>
          </p:nvSpPr>
          <p:spPr>
            <a:xfrm>
              <a:off x="5191610" y="4601337"/>
              <a:ext cx="76768" cy="7676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92BE236B-1250-4128-91DA-88FD3268204A}"/>
                </a:ext>
              </a:extLst>
            </p:cNvPr>
            <p:cNvSpPr/>
            <p:nvPr/>
          </p:nvSpPr>
          <p:spPr>
            <a:xfrm>
              <a:off x="5253151" y="4577395"/>
              <a:ext cx="76768" cy="7676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F86C294E-E471-4F97-A203-90647DCD1977}"/>
                </a:ext>
              </a:extLst>
            </p:cNvPr>
            <p:cNvSpPr/>
            <p:nvPr/>
          </p:nvSpPr>
          <p:spPr>
            <a:xfrm>
              <a:off x="5215051" y="4539295"/>
              <a:ext cx="76768" cy="7676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8" name="Oval 387">
              <a:extLst>
                <a:ext uri="{FF2B5EF4-FFF2-40B4-BE49-F238E27FC236}">
                  <a16:creationId xmlns:a16="http://schemas.microsoft.com/office/drawing/2014/main" id="{C479A57F-DEEA-418B-A504-CB8EC1791826}"/>
                </a:ext>
              </a:extLst>
            </p:cNvPr>
            <p:cNvSpPr/>
            <p:nvPr/>
          </p:nvSpPr>
          <p:spPr>
            <a:xfrm>
              <a:off x="5288870" y="4496433"/>
              <a:ext cx="76768" cy="7676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8D41EF1B-A7DC-4E93-AC66-1C462D6F9A11}"/>
                </a:ext>
              </a:extLst>
            </p:cNvPr>
            <p:cNvSpPr/>
            <p:nvPr/>
          </p:nvSpPr>
          <p:spPr>
            <a:xfrm>
              <a:off x="6576079" y="4626615"/>
              <a:ext cx="76768" cy="767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B0BCE49B-BD1C-4854-B1E7-180655166FB1}"/>
                </a:ext>
              </a:extLst>
            </p:cNvPr>
            <p:cNvSpPr/>
            <p:nvPr/>
          </p:nvSpPr>
          <p:spPr>
            <a:xfrm>
              <a:off x="6673710" y="4655190"/>
              <a:ext cx="76768" cy="767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538655FF-393C-4893-B2E4-269673381626}"/>
                </a:ext>
              </a:extLst>
            </p:cNvPr>
            <p:cNvSpPr/>
            <p:nvPr/>
          </p:nvSpPr>
          <p:spPr>
            <a:xfrm>
              <a:off x="6795154" y="4638521"/>
              <a:ext cx="76768" cy="767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69D9C486-156D-448A-9963-E275B8692393}"/>
                </a:ext>
              </a:extLst>
            </p:cNvPr>
            <p:cNvSpPr/>
            <p:nvPr/>
          </p:nvSpPr>
          <p:spPr>
            <a:xfrm>
              <a:off x="6673710" y="4505171"/>
              <a:ext cx="76768" cy="767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C79C14AA-08E0-4748-AF4C-4449E46DDC36}"/>
                </a:ext>
              </a:extLst>
            </p:cNvPr>
            <p:cNvSpPr/>
            <p:nvPr/>
          </p:nvSpPr>
          <p:spPr>
            <a:xfrm>
              <a:off x="6571316" y="4450402"/>
              <a:ext cx="76768" cy="767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C3B1D02C-AA9C-4969-BCE9-FBA584B19FE1}"/>
                </a:ext>
              </a:extLst>
            </p:cNvPr>
            <p:cNvSpPr/>
            <p:nvPr/>
          </p:nvSpPr>
          <p:spPr>
            <a:xfrm>
              <a:off x="6611798" y="4409921"/>
              <a:ext cx="76768" cy="767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B9780458-CF4F-4C59-920F-C9343D4569E9}"/>
                </a:ext>
              </a:extLst>
            </p:cNvPr>
            <p:cNvSpPr/>
            <p:nvPr/>
          </p:nvSpPr>
          <p:spPr>
            <a:xfrm>
              <a:off x="6726098" y="4374202"/>
              <a:ext cx="76768" cy="767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B5344E25-7F9D-4531-B9B0-3E0179060C3B}"/>
                </a:ext>
              </a:extLst>
            </p:cNvPr>
            <p:cNvSpPr/>
            <p:nvPr/>
          </p:nvSpPr>
          <p:spPr>
            <a:xfrm>
              <a:off x="6778485" y="4440877"/>
              <a:ext cx="76768" cy="767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CE35FA6B-8493-4411-86E5-E379AA595A5C}"/>
                </a:ext>
              </a:extLst>
            </p:cNvPr>
            <p:cNvSpPr/>
            <p:nvPr/>
          </p:nvSpPr>
          <p:spPr>
            <a:xfrm>
              <a:off x="7052329" y="4455165"/>
              <a:ext cx="76768" cy="7676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5F7C42FF-4633-4DB7-B5D7-5FABB6661CFA}"/>
                </a:ext>
              </a:extLst>
            </p:cNvPr>
            <p:cNvSpPr/>
            <p:nvPr/>
          </p:nvSpPr>
          <p:spPr>
            <a:xfrm>
              <a:off x="7164248" y="4390871"/>
              <a:ext cx="76768" cy="7676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665890D2-C329-4E5E-A65B-EB6C39796B4D}"/>
                </a:ext>
              </a:extLst>
            </p:cNvPr>
            <p:cNvSpPr/>
            <p:nvPr/>
          </p:nvSpPr>
          <p:spPr>
            <a:xfrm>
              <a:off x="7068998" y="4543271"/>
              <a:ext cx="76768" cy="7676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F27ED52D-C229-4FB5-93DE-C8EC30980F3A}"/>
                </a:ext>
              </a:extLst>
            </p:cNvPr>
            <p:cNvSpPr/>
            <p:nvPr/>
          </p:nvSpPr>
          <p:spPr>
            <a:xfrm>
              <a:off x="7123766" y="4514696"/>
              <a:ext cx="76768" cy="7676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36EA16EE-E4E1-4E1A-B8D4-5855B18DE546}"/>
                </a:ext>
              </a:extLst>
            </p:cNvPr>
            <p:cNvSpPr/>
            <p:nvPr/>
          </p:nvSpPr>
          <p:spPr>
            <a:xfrm>
              <a:off x="7226160" y="4521840"/>
              <a:ext cx="76768" cy="7676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5EB04E61-7F94-448C-A43D-21C5E4C00917}"/>
                </a:ext>
              </a:extLst>
            </p:cNvPr>
            <p:cNvSpPr/>
            <p:nvPr/>
          </p:nvSpPr>
          <p:spPr>
            <a:xfrm>
              <a:off x="7311885" y="4509934"/>
              <a:ext cx="76768" cy="7676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5CE823C5-BBA1-45BB-A824-AB57A01B692E}"/>
                </a:ext>
              </a:extLst>
            </p:cNvPr>
            <p:cNvSpPr/>
            <p:nvPr/>
          </p:nvSpPr>
          <p:spPr>
            <a:xfrm>
              <a:off x="7290454" y="4586134"/>
              <a:ext cx="76768" cy="7676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5F3AD02A-7172-411D-B303-34FB7DFE8D3D}"/>
                </a:ext>
              </a:extLst>
            </p:cNvPr>
            <p:cNvSpPr/>
            <p:nvPr/>
          </p:nvSpPr>
          <p:spPr>
            <a:xfrm>
              <a:off x="7183298" y="4626615"/>
              <a:ext cx="76768" cy="7676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071EA2AF-1B9E-49A2-A590-5D6D54813CD5}"/>
                </a:ext>
              </a:extLst>
            </p:cNvPr>
            <p:cNvSpPr/>
            <p:nvPr/>
          </p:nvSpPr>
          <p:spPr>
            <a:xfrm>
              <a:off x="7676216" y="4581371"/>
              <a:ext cx="76768" cy="7676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B9A5F8E1-ABA7-4CDB-ADEC-E2551C350450}"/>
                </a:ext>
              </a:extLst>
            </p:cNvPr>
            <p:cNvSpPr/>
            <p:nvPr/>
          </p:nvSpPr>
          <p:spPr>
            <a:xfrm>
              <a:off x="7797660" y="4548034"/>
              <a:ext cx="76768" cy="7676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21E1B241-0851-45DF-B16D-BE4F120EB67E}"/>
                </a:ext>
              </a:extLst>
            </p:cNvPr>
            <p:cNvSpPr/>
            <p:nvPr/>
          </p:nvSpPr>
          <p:spPr>
            <a:xfrm>
              <a:off x="7738129" y="4457546"/>
              <a:ext cx="76768" cy="7676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4CCF2826-6D47-4939-A343-C20DDACD735F}"/>
                </a:ext>
              </a:extLst>
            </p:cNvPr>
            <p:cNvSpPr/>
            <p:nvPr/>
          </p:nvSpPr>
          <p:spPr>
            <a:xfrm>
              <a:off x="7621448" y="4395634"/>
              <a:ext cx="76768" cy="7676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19B44AC0-D43C-4B5E-A75C-EC5CD52F741A}"/>
                </a:ext>
              </a:extLst>
            </p:cNvPr>
            <p:cNvSpPr/>
            <p:nvPr/>
          </p:nvSpPr>
          <p:spPr>
            <a:xfrm>
              <a:off x="7571441" y="4488502"/>
              <a:ext cx="76768" cy="7676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A9BFCE0A-AEAB-4347-962C-5F0143A928D9}"/>
                </a:ext>
              </a:extLst>
            </p:cNvPr>
            <p:cNvSpPr/>
            <p:nvPr/>
          </p:nvSpPr>
          <p:spPr>
            <a:xfrm>
              <a:off x="7561916" y="4345627"/>
              <a:ext cx="76768" cy="7676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0AFAF8C7-8428-4292-B8E8-7EE644D40C73}"/>
                </a:ext>
              </a:extLst>
            </p:cNvPr>
            <p:cNvSpPr/>
            <p:nvPr/>
          </p:nvSpPr>
          <p:spPr>
            <a:xfrm>
              <a:off x="7676216" y="4183702"/>
              <a:ext cx="76768" cy="7676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66A84DFD-68CE-4E8F-894B-F63CAA222A18}"/>
                </a:ext>
              </a:extLst>
            </p:cNvPr>
            <p:cNvSpPr/>
            <p:nvPr/>
          </p:nvSpPr>
          <p:spPr>
            <a:xfrm>
              <a:off x="7742891" y="4302765"/>
              <a:ext cx="76768" cy="7676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5" name="Straight Connector 414">
              <a:extLst>
                <a:ext uri="{FF2B5EF4-FFF2-40B4-BE49-F238E27FC236}">
                  <a16:creationId xmlns:a16="http://schemas.microsoft.com/office/drawing/2014/main" id="{CA1AEF8D-0D4B-461E-9BB8-5B61D966D972}"/>
                </a:ext>
              </a:extLst>
            </p:cNvPr>
            <p:cNvCxnSpPr>
              <a:cxnSpLocks/>
            </p:cNvCxnSpPr>
            <p:nvPr/>
          </p:nvCxnSpPr>
          <p:spPr>
            <a:xfrm>
              <a:off x="6530023" y="4543775"/>
              <a:ext cx="344781" cy="1841"/>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14" name="Straight Connector 413">
              <a:extLst>
                <a:ext uri="{FF2B5EF4-FFF2-40B4-BE49-F238E27FC236}">
                  <a16:creationId xmlns:a16="http://schemas.microsoft.com/office/drawing/2014/main" id="{056B31F3-8DE8-4F18-9F1D-E88A66C821B7}"/>
                </a:ext>
              </a:extLst>
            </p:cNvPr>
            <p:cNvCxnSpPr>
              <a:cxnSpLocks/>
            </p:cNvCxnSpPr>
            <p:nvPr/>
          </p:nvCxnSpPr>
          <p:spPr>
            <a:xfrm>
              <a:off x="6049010" y="4424712"/>
              <a:ext cx="344781" cy="1841"/>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grpSp>
          <p:nvGrpSpPr>
            <p:cNvPr id="427" name="Group 426">
              <a:extLst>
                <a:ext uri="{FF2B5EF4-FFF2-40B4-BE49-F238E27FC236}">
                  <a16:creationId xmlns:a16="http://schemas.microsoft.com/office/drawing/2014/main" id="{641B1910-5CCF-4B78-B2BE-76A288DC9393}"/>
                </a:ext>
              </a:extLst>
            </p:cNvPr>
            <p:cNvGrpSpPr/>
            <p:nvPr/>
          </p:nvGrpSpPr>
          <p:grpSpPr>
            <a:xfrm>
              <a:off x="6614582" y="4422839"/>
              <a:ext cx="181793" cy="235405"/>
              <a:chOff x="6147480" y="3882977"/>
              <a:chExt cx="181793" cy="647921"/>
            </a:xfrm>
          </p:grpSpPr>
          <p:cxnSp>
            <p:nvCxnSpPr>
              <p:cNvPr id="428" name="Straight Connector 427">
                <a:extLst>
                  <a:ext uri="{FF2B5EF4-FFF2-40B4-BE49-F238E27FC236}">
                    <a16:creationId xmlns:a16="http://schemas.microsoft.com/office/drawing/2014/main" id="{BA06685A-9AE4-4FA6-9861-C1DD06C4B694}"/>
                  </a:ext>
                </a:extLst>
              </p:cNvPr>
              <p:cNvCxnSpPr/>
              <p:nvPr/>
            </p:nvCxnSpPr>
            <p:spPr>
              <a:xfrm>
                <a:off x="6147480" y="3884817"/>
                <a:ext cx="1817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9" name="Straight Connector 428">
                <a:extLst>
                  <a:ext uri="{FF2B5EF4-FFF2-40B4-BE49-F238E27FC236}">
                    <a16:creationId xmlns:a16="http://schemas.microsoft.com/office/drawing/2014/main" id="{C40EEB8F-1C67-40FF-87E3-7E04586579CF}"/>
                  </a:ext>
                </a:extLst>
              </p:cNvPr>
              <p:cNvCxnSpPr/>
              <p:nvPr/>
            </p:nvCxnSpPr>
            <p:spPr>
              <a:xfrm>
                <a:off x="6238376" y="3882977"/>
                <a:ext cx="0" cy="64424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0" name="Straight Connector 429">
                <a:extLst>
                  <a:ext uri="{FF2B5EF4-FFF2-40B4-BE49-F238E27FC236}">
                    <a16:creationId xmlns:a16="http://schemas.microsoft.com/office/drawing/2014/main" id="{8672DADE-0375-47ED-BF07-BFF82B960347}"/>
                  </a:ext>
                </a:extLst>
              </p:cNvPr>
              <p:cNvCxnSpPr/>
              <p:nvPr/>
            </p:nvCxnSpPr>
            <p:spPr>
              <a:xfrm>
                <a:off x="6147480" y="4530898"/>
                <a:ext cx="1817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19" name="Group 418">
              <a:extLst>
                <a:ext uri="{FF2B5EF4-FFF2-40B4-BE49-F238E27FC236}">
                  <a16:creationId xmlns:a16="http://schemas.microsoft.com/office/drawing/2014/main" id="{85B3598D-AEAA-475F-8D6E-80EA12130D85}"/>
                </a:ext>
              </a:extLst>
            </p:cNvPr>
            <p:cNvGrpSpPr/>
            <p:nvPr/>
          </p:nvGrpSpPr>
          <p:grpSpPr>
            <a:xfrm>
              <a:off x="5118618" y="4542750"/>
              <a:ext cx="181793" cy="110386"/>
              <a:chOff x="6147480" y="547626"/>
              <a:chExt cx="181793" cy="110386"/>
            </a:xfrm>
          </p:grpSpPr>
          <p:cxnSp>
            <p:nvCxnSpPr>
              <p:cNvPr id="422" name="Straight Connector 421">
                <a:extLst>
                  <a:ext uri="{FF2B5EF4-FFF2-40B4-BE49-F238E27FC236}">
                    <a16:creationId xmlns:a16="http://schemas.microsoft.com/office/drawing/2014/main" id="{DACF418E-EB1E-4498-B8AA-181D00E7AE08}"/>
                  </a:ext>
                </a:extLst>
              </p:cNvPr>
              <p:cNvCxnSpPr/>
              <p:nvPr/>
            </p:nvCxnSpPr>
            <p:spPr>
              <a:xfrm>
                <a:off x="6147480" y="658012"/>
                <a:ext cx="1817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0" name="Straight Connector 419">
                <a:extLst>
                  <a:ext uri="{FF2B5EF4-FFF2-40B4-BE49-F238E27FC236}">
                    <a16:creationId xmlns:a16="http://schemas.microsoft.com/office/drawing/2014/main" id="{A956B229-C9D3-462B-9763-70D0D3CEA7BC}"/>
                  </a:ext>
                </a:extLst>
              </p:cNvPr>
              <p:cNvCxnSpPr/>
              <p:nvPr/>
            </p:nvCxnSpPr>
            <p:spPr>
              <a:xfrm>
                <a:off x="6147480" y="547886"/>
                <a:ext cx="1817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1" name="Straight Connector 420">
                <a:extLst>
                  <a:ext uri="{FF2B5EF4-FFF2-40B4-BE49-F238E27FC236}">
                    <a16:creationId xmlns:a16="http://schemas.microsoft.com/office/drawing/2014/main" id="{3E98F7F7-FBBE-45F4-9D83-4885BDA31EBB}"/>
                  </a:ext>
                </a:extLst>
              </p:cNvPr>
              <p:cNvCxnSpPr/>
              <p:nvPr/>
            </p:nvCxnSpPr>
            <p:spPr>
              <a:xfrm>
                <a:off x="6238376" y="547626"/>
                <a:ext cx="0" cy="9085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45" name="Straight Connector 444">
              <a:extLst>
                <a:ext uri="{FF2B5EF4-FFF2-40B4-BE49-F238E27FC236}">
                  <a16:creationId xmlns:a16="http://schemas.microsoft.com/office/drawing/2014/main" id="{CBF46740-427A-4511-A4EF-F76E6F8AFF4C}"/>
                </a:ext>
              </a:extLst>
            </p:cNvPr>
            <p:cNvCxnSpPr/>
            <p:nvPr/>
          </p:nvCxnSpPr>
          <p:spPr bwMode="auto">
            <a:xfrm>
              <a:off x="5713178" y="4856825"/>
              <a:ext cx="0"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6" name="Straight Connector 445">
              <a:extLst>
                <a:ext uri="{FF2B5EF4-FFF2-40B4-BE49-F238E27FC236}">
                  <a16:creationId xmlns:a16="http://schemas.microsoft.com/office/drawing/2014/main" id="{1220E3D1-7593-45F5-AEE7-C9CBECA66E98}"/>
                </a:ext>
              </a:extLst>
            </p:cNvPr>
            <p:cNvCxnSpPr/>
            <p:nvPr/>
          </p:nvCxnSpPr>
          <p:spPr bwMode="auto">
            <a:xfrm>
              <a:off x="6702413" y="4856825"/>
              <a:ext cx="0"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7" name="Straight Connector 446">
              <a:extLst>
                <a:ext uri="{FF2B5EF4-FFF2-40B4-BE49-F238E27FC236}">
                  <a16:creationId xmlns:a16="http://schemas.microsoft.com/office/drawing/2014/main" id="{F5C96EF9-D276-4189-B58F-5E1A6F9EDC4D}"/>
                </a:ext>
              </a:extLst>
            </p:cNvPr>
            <p:cNvCxnSpPr/>
            <p:nvPr/>
          </p:nvCxnSpPr>
          <p:spPr bwMode="auto">
            <a:xfrm>
              <a:off x="7200534" y="4856825"/>
              <a:ext cx="0"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8" name="Straight Connector 447">
              <a:extLst>
                <a:ext uri="{FF2B5EF4-FFF2-40B4-BE49-F238E27FC236}">
                  <a16:creationId xmlns:a16="http://schemas.microsoft.com/office/drawing/2014/main" id="{2D361F01-CA2D-4A7E-BBD5-5B0EFEB84B68}"/>
                </a:ext>
              </a:extLst>
            </p:cNvPr>
            <p:cNvCxnSpPr/>
            <p:nvPr/>
          </p:nvCxnSpPr>
          <p:spPr bwMode="auto">
            <a:xfrm>
              <a:off x="7714600" y="4856825"/>
              <a:ext cx="0"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49" name="TextBox 17">
              <a:extLst>
                <a:ext uri="{FF2B5EF4-FFF2-40B4-BE49-F238E27FC236}">
                  <a16:creationId xmlns:a16="http://schemas.microsoft.com/office/drawing/2014/main" id="{2E4A6A8B-BC05-4A12-B8F9-9417C533646E}"/>
                </a:ext>
              </a:extLst>
            </p:cNvPr>
            <p:cNvSpPr txBox="1">
              <a:spLocks noChangeArrowheads="1"/>
            </p:cNvSpPr>
            <p:nvPr/>
          </p:nvSpPr>
          <p:spPr bwMode="auto">
            <a:xfrm>
              <a:off x="5852128" y="4977887"/>
              <a:ext cx="7346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OCA</a:t>
              </a:r>
              <a:b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b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(15)</a:t>
              </a:r>
            </a:p>
          </p:txBody>
        </p:sp>
        <p:sp>
          <p:nvSpPr>
            <p:cNvPr id="450" name="TextBox 17">
              <a:extLst>
                <a:ext uri="{FF2B5EF4-FFF2-40B4-BE49-F238E27FC236}">
                  <a16:creationId xmlns:a16="http://schemas.microsoft.com/office/drawing/2014/main" id="{600D822E-3F83-4E46-BE4D-1C06B56837A0}"/>
                </a:ext>
              </a:extLst>
            </p:cNvPr>
            <p:cNvSpPr txBox="1">
              <a:spLocks noChangeArrowheads="1"/>
            </p:cNvSpPr>
            <p:nvPr/>
          </p:nvSpPr>
          <p:spPr bwMode="auto">
            <a:xfrm>
              <a:off x="6455949" y="4977887"/>
              <a:ext cx="46523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
          <p:nvSpPr>
            <p:cNvPr id="451" name="TextBox 17">
              <a:extLst>
                <a:ext uri="{FF2B5EF4-FFF2-40B4-BE49-F238E27FC236}">
                  <a16:creationId xmlns:a16="http://schemas.microsoft.com/office/drawing/2014/main" id="{16EEF064-69F7-4E47-A4A8-5EEF77072D23}"/>
                </a:ext>
              </a:extLst>
            </p:cNvPr>
            <p:cNvSpPr txBox="1">
              <a:spLocks noChangeArrowheads="1"/>
            </p:cNvSpPr>
            <p:nvPr/>
          </p:nvSpPr>
          <p:spPr bwMode="auto">
            <a:xfrm>
              <a:off x="6472234" y="4977887"/>
              <a:ext cx="1481148" cy="407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endParaRPr lang="en-GB" altLang="en-US" sz="1200" dirty="0">
                <a:solidFill>
                  <a:srgbClr val="000000"/>
                </a:solidFill>
              </a:endParaRPr>
            </a:p>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SGM-1019 mg/kg bid</a:t>
              </a:r>
            </a:p>
          </p:txBody>
        </p:sp>
        <p:sp>
          <p:nvSpPr>
            <p:cNvPr id="452" name="TextBox 17">
              <a:extLst>
                <a:ext uri="{FF2B5EF4-FFF2-40B4-BE49-F238E27FC236}">
                  <a16:creationId xmlns:a16="http://schemas.microsoft.com/office/drawing/2014/main" id="{4F444EB8-C3F9-42D3-82AD-AE887CB2ADC0}"/>
                </a:ext>
              </a:extLst>
            </p:cNvPr>
            <p:cNvSpPr txBox="1">
              <a:spLocks noChangeArrowheads="1"/>
            </p:cNvSpPr>
            <p:nvPr/>
          </p:nvSpPr>
          <p:spPr bwMode="auto">
            <a:xfrm>
              <a:off x="7475453" y="4977887"/>
              <a:ext cx="46523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(15)</a:t>
              </a:r>
            </a:p>
          </p:txBody>
        </p:sp>
        <p:cxnSp>
          <p:nvCxnSpPr>
            <p:cNvPr id="207" name="Straight Connector 206">
              <a:extLst>
                <a:ext uri="{FF2B5EF4-FFF2-40B4-BE49-F238E27FC236}">
                  <a16:creationId xmlns:a16="http://schemas.microsoft.com/office/drawing/2014/main" id="{E5631390-169B-4E3A-AC23-10FB03278343}"/>
                </a:ext>
              </a:extLst>
            </p:cNvPr>
            <p:cNvCxnSpPr>
              <a:cxnSpLocks/>
            </p:cNvCxnSpPr>
            <p:nvPr/>
          </p:nvCxnSpPr>
          <p:spPr>
            <a:xfrm flipV="1">
              <a:off x="6551074" y="5184775"/>
              <a:ext cx="1300137" cy="241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0" name="Straight Connector 209">
              <a:extLst>
                <a:ext uri="{FF2B5EF4-FFF2-40B4-BE49-F238E27FC236}">
                  <a16:creationId xmlns:a16="http://schemas.microsoft.com/office/drawing/2014/main" id="{1C893C7F-FE43-4F1D-975B-7886C29703FE}"/>
                </a:ext>
              </a:extLst>
            </p:cNvPr>
            <p:cNvCxnSpPr/>
            <p:nvPr/>
          </p:nvCxnSpPr>
          <p:spPr>
            <a:xfrm>
              <a:off x="5543275" y="3403121"/>
              <a:ext cx="252720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1" name="TextBox 210">
              <a:extLst>
                <a:ext uri="{FF2B5EF4-FFF2-40B4-BE49-F238E27FC236}">
                  <a16:creationId xmlns:a16="http://schemas.microsoft.com/office/drawing/2014/main" id="{6C3B47D3-3264-4F76-9740-3031EF0D3F15}"/>
                </a:ext>
              </a:extLst>
            </p:cNvPr>
            <p:cNvSpPr txBox="1"/>
            <p:nvPr/>
          </p:nvSpPr>
          <p:spPr>
            <a:xfrm>
              <a:off x="5915830" y="3124256"/>
              <a:ext cx="1707129" cy="276999"/>
            </a:xfrm>
            <a:prstGeom prst="rect">
              <a:avLst/>
            </a:prstGeom>
            <a:noFill/>
          </p:spPr>
          <p:txBody>
            <a:bodyPr wrap="square" rtlCol="0">
              <a:spAutoFit/>
            </a:bodyPr>
            <a:lstStyle/>
            <a:p>
              <a:pPr algn="ctr"/>
              <a:r>
                <a:rPr lang="en-US" sz="1200" dirty="0"/>
                <a:t>CCl</a:t>
              </a:r>
              <a:r>
                <a:rPr lang="en-US" sz="1200" baseline="-25000" dirty="0"/>
                <a:t>4</a:t>
              </a:r>
              <a:r>
                <a:rPr lang="en-US" sz="1200" dirty="0"/>
                <a:t>-treated animals</a:t>
              </a:r>
            </a:p>
          </p:txBody>
        </p:sp>
      </p:grpSp>
      <p:sp>
        <p:nvSpPr>
          <p:cNvPr id="453" name="TextBox 452">
            <a:extLst>
              <a:ext uri="{FF2B5EF4-FFF2-40B4-BE49-F238E27FC236}">
                <a16:creationId xmlns:a16="http://schemas.microsoft.com/office/drawing/2014/main" id="{4D8BF4E4-CE8A-4FE1-B490-4D635C7811E8}"/>
              </a:ext>
            </a:extLst>
          </p:cNvPr>
          <p:cNvSpPr txBox="1"/>
          <p:nvPr/>
        </p:nvSpPr>
        <p:spPr>
          <a:xfrm>
            <a:off x="6521282" y="3391752"/>
            <a:ext cx="332986" cy="246221"/>
          </a:xfrm>
          <a:prstGeom prst="rect">
            <a:avLst/>
          </a:prstGeom>
          <a:noFill/>
        </p:spPr>
        <p:txBody>
          <a:bodyPr wrap="square" rtlCol="0">
            <a:spAutoFit/>
          </a:bodyPr>
          <a:lstStyle/>
          <a:p>
            <a:pPr algn="ctr"/>
            <a:r>
              <a:rPr lang="en-US" sz="1000" dirty="0"/>
              <a:t>†</a:t>
            </a:r>
          </a:p>
        </p:txBody>
      </p:sp>
      <p:sp>
        <p:nvSpPr>
          <p:cNvPr id="455" name="TextBox 454">
            <a:extLst>
              <a:ext uri="{FF2B5EF4-FFF2-40B4-BE49-F238E27FC236}">
                <a16:creationId xmlns:a16="http://schemas.microsoft.com/office/drawing/2014/main" id="{17B68CDF-D53B-4F73-AAC4-A600B4C801DB}"/>
              </a:ext>
            </a:extLst>
          </p:cNvPr>
          <p:cNvSpPr txBox="1"/>
          <p:nvPr/>
        </p:nvSpPr>
        <p:spPr>
          <a:xfrm>
            <a:off x="7007068" y="3391752"/>
            <a:ext cx="332986" cy="246221"/>
          </a:xfrm>
          <a:prstGeom prst="rect">
            <a:avLst/>
          </a:prstGeom>
          <a:noFill/>
        </p:spPr>
        <p:txBody>
          <a:bodyPr wrap="square" rtlCol="0">
            <a:spAutoFit/>
          </a:bodyPr>
          <a:lstStyle/>
          <a:p>
            <a:pPr algn="ctr"/>
            <a:r>
              <a:rPr lang="en-US" sz="1000" dirty="0"/>
              <a:t>†</a:t>
            </a:r>
          </a:p>
        </p:txBody>
      </p:sp>
    </p:spTree>
    <p:extLst>
      <p:ext uri="{BB962C8B-B14F-4D97-AF65-F5344CB8AC3E}">
        <p14:creationId xmlns:p14="http://schemas.microsoft.com/office/powerpoint/2010/main" val="856396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71048" y="3032384"/>
            <a:ext cx="8498632" cy="1362075"/>
          </a:xfrm>
        </p:spPr>
        <p:txBody>
          <a:bodyPr/>
          <a:lstStyle/>
          <a:p>
            <a:r>
              <a:rPr lang="en-GB" dirty="0">
                <a:latin typeface="Arial" panose="020B0604020202020204" pitchFamily="34" charset="0"/>
                <a:cs typeface="Arial" panose="020B0604020202020204" pitchFamily="34" charset="0"/>
              </a:rPr>
              <a:t>2. NAFLD – other aspects of disease</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304951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rmAutofit fontScale="90000"/>
          </a:bodyPr>
          <a:lstStyle/>
          <a:p>
            <a:r>
              <a:rPr lang="en-GB" dirty="0"/>
              <a:t>Feasibility and effectiveness of </a:t>
            </a:r>
            <a:r>
              <a:rPr lang="it-IT" dirty="0"/>
              <a:t>web-based vs. standard counselling programmes for NAFLD</a:t>
            </a:r>
            <a:endParaRPr lang="en-GB" dirty="0"/>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p:txBody>
          <a:bodyPr/>
          <a:lstStyle/>
          <a:p>
            <a:r>
              <a:rPr lang="en-GB" dirty="0"/>
              <a:t>*Funded by FP7-HEALTH 2009-13 241762 contract; </a:t>
            </a:r>
            <a:r>
              <a:rPr lang="en-GB" baseline="30000" dirty="0">
                <a:solidFill>
                  <a:prstClr val="black"/>
                </a:solidFill>
              </a:rPr>
              <a:t>†</a:t>
            </a:r>
            <a:r>
              <a:rPr lang="en-GB" dirty="0">
                <a:solidFill>
                  <a:prstClr val="black"/>
                </a:solidFill>
              </a:rPr>
              <a:t>Associated with improvement in NAFLD histology in other studies</a:t>
            </a:r>
            <a:endParaRPr lang="en-GB" dirty="0"/>
          </a:p>
          <a:p>
            <a:r>
              <a:rPr lang="en-US" dirty="0" err="1"/>
              <a:t>Mazzotti</a:t>
            </a:r>
            <a:r>
              <a:rPr lang="en-GB" dirty="0"/>
              <a:t> A, et al. ILC 2018, PS-112</a:t>
            </a:r>
          </a:p>
        </p:txBody>
      </p:sp>
      <p:sp>
        <p:nvSpPr>
          <p:cNvPr id="5" name="Content Placeholder 4">
            <a:extLst>
              <a:ext uri="{FF2B5EF4-FFF2-40B4-BE49-F238E27FC236}">
                <a16:creationId xmlns:a16="http://schemas.microsoft.com/office/drawing/2014/main" id="{698FBA17-2E8C-425F-9405-E058D59E708E}"/>
              </a:ext>
            </a:extLst>
          </p:cNvPr>
          <p:cNvSpPr>
            <a:spLocks noGrp="1"/>
          </p:cNvSpPr>
          <p:nvPr>
            <p:ph sz="half" idx="1"/>
          </p:nvPr>
        </p:nvSpPr>
        <p:spPr>
          <a:xfrm>
            <a:off x="319314" y="1087673"/>
            <a:ext cx="4828750" cy="2078648"/>
          </a:xfrm>
        </p:spPr>
        <p:txBody>
          <a:bodyPr>
            <a:noAutofit/>
          </a:bodyPr>
          <a:lstStyle/>
          <a:p>
            <a:pPr marL="0" indent="0">
              <a:buNone/>
            </a:pPr>
            <a:r>
              <a:rPr lang="en-GB" sz="1400" b="1" dirty="0"/>
              <a:t>Methods </a:t>
            </a:r>
          </a:p>
          <a:p>
            <a:pPr marL="268288" indent="-268288">
              <a:spcBef>
                <a:spcPts val="0"/>
              </a:spcBef>
            </a:pPr>
            <a:r>
              <a:rPr lang="en-GB" sz="1400" dirty="0"/>
              <a:t>Multidisciplinary, 5-week, group-based lifestyle modification programme aimed at healthy diet and habitual physical activity (Italy, 2010 to 2015)* </a:t>
            </a:r>
          </a:p>
          <a:p>
            <a:pPr marL="268288" indent="-268288"/>
            <a:r>
              <a:rPr lang="en-GB" sz="1400" dirty="0"/>
              <a:t>716 patients with NAFLD </a:t>
            </a:r>
          </a:p>
          <a:p>
            <a:pPr marL="268288" indent="-268288"/>
            <a:r>
              <a:rPr lang="en-GB" sz="1400" dirty="0"/>
              <a:t>Equal treatment provided for comorbidities, </a:t>
            </a:r>
            <a:br>
              <a:rPr lang="en-GB" sz="1400" dirty="0"/>
            </a:br>
            <a:r>
              <a:rPr lang="en-GB" sz="1400" dirty="0"/>
              <a:t>but no specific therapy for liver disease</a:t>
            </a:r>
          </a:p>
          <a:p>
            <a:pPr marL="268288" indent="-268288"/>
            <a:r>
              <a:rPr lang="en-GB" sz="1400" dirty="0"/>
              <a:t>Routine observations every 6 months</a:t>
            </a:r>
          </a:p>
        </p:txBody>
      </p:sp>
      <p:sp>
        <p:nvSpPr>
          <p:cNvPr id="3" name="CasellaDiTesto 2"/>
          <p:cNvSpPr txBox="1"/>
          <p:nvPr/>
        </p:nvSpPr>
        <p:spPr>
          <a:xfrm>
            <a:off x="319315" y="3020528"/>
            <a:ext cx="4615358" cy="333937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336"/>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a:ea typeface="+mn-ea"/>
                <a:cs typeface="+mn-cs"/>
              </a:rPr>
              <a:t>Results </a:t>
            </a:r>
          </a:p>
          <a:p>
            <a:pPr marL="268288" indent="-268288">
              <a:buClr>
                <a:schemeClr val="tx2"/>
              </a:buClr>
              <a:buFont typeface="Arial" panose="020B0604020202020204" pitchFamily="34" charset="0"/>
              <a:buChar char="•"/>
              <a:defRPr/>
            </a:pPr>
            <a:r>
              <a:rPr lang="en-GB" sz="1400" dirty="0"/>
              <a:t>Baseline: Mean ± SD age, 52 ± 13; similar BMI </a:t>
            </a:r>
            <a:br>
              <a:rPr lang="en-GB" sz="1400" dirty="0"/>
            </a:br>
            <a:r>
              <a:rPr lang="en-GB" sz="1400" dirty="0"/>
              <a:t>(33 kg/m</a:t>
            </a:r>
            <a:r>
              <a:rPr lang="en-GB" sz="1400" baseline="30000" dirty="0"/>
              <a:t>2</a:t>
            </a:r>
            <a:r>
              <a:rPr lang="en-GB" sz="1400" dirty="0"/>
              <a:t>); more males (67% vs. 45%), younger </a:t>
            </a:r>
            <a:br>
              <a:rPr lang="en-GB" sz="1400" dirty="0"/>
            </a:br>
            <a:r>
              <a:rPr lang="en-GB" sz="1400" dirty="0"/>
              <a:t>age and higher education in WC</a:t>
            </a:r>
            <a:endParaRPr lang="en-GB" sz="1400" dirty="0">
              <a:solidFill>
                <a:prstClr val="black"/>
              </a:solidFill>
              <a:latin typeface="Arial"/>
            </a:endParaRPr>
          </a:p>
          <a:p>
            <a:pPr marL="268288" lvl="0" indent="-268288">
              <a:spcBef>
                <a:spcPts val="336"/>
              </a:spcBef>
              <a:buClr>
                <a:schemeClr val="tx2"/>
              </a:buClr>
              <a:buFont typeface="Arial" panose="020B0604020202020204" pitchFamily="34" charset="0"/>
              <a:buChar char="•"/>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Attrition higher in WC (OR 2.46)</a:t>
            </a:r>
          </a:p>
          <a:p>
            <a:pPr marL="268288" lvl="0" indent="-268288">
              <a:spcBef>
                <a:spcPts val="336"/>
              </a:spcBef>
              <a:buClr>
                <a:schemeClr val="tx2"/>
              </a:buClr>
              <a:buFont typeface="Arial" panose="020B0604020202020204" pitchFamily="34" charset="0"/>
              <a:buChar char="•"/>
              <a:defRPr/>
            </a:pPr>
            <a:r>
              <a:rPr lang="en-GB" sz="1400" b="1" dirty="0">
                <a:solidFill>
                  <a:prstClr val="black"/>
                </a:solidFill>
              </a:rPr>
              <a:t>Primary outcome:</a:t>
            </a:r>
            <a:r>
              <a:rPr lang="en-GB" sz="1400" dirty="0">
                <a:solidFill>
                  <a:prstClr val="black"/>
                </a:solidFill>
              </a:rPr>
              <a:t> 10% weight loss target</a:t>
            </a:r>
            <a:r>
              <a:rPr lang="en-GB" sz="1400" baseline="30000" dirty="0">
                <a:solidFill>
                  <a:prstClr val="black"/>
                </a:solidFill>
              </a:rPr>
              <a:t>†</a:t>
            </a:r>
            <a:r>
              <a:rPr lang="en-GB" sz="1400" dirty="0">
                <a:solidFill>
                  <a:prstClr val="black"/>
                </a:solidFill>
              </a:rPr>
              <a:t> achieved in WC 8.6% </a:t>
            </a:r>
            <a:r>
              <a:rPr lang="en-GB" sz="1400" dirty="0" err="1">
                <a:solidFill>
                  <a:prstClr val="black"/>
                </a:solidFill>
              </a:rPr>
              <a:t>v.s</a:t>
            </a:r>
            <a:r>
              <a:rPr lang="en-GB" sz="1400" dirty="0">
                <a:solidFill>
                  <a:prstClr val="black"/>
                </a:solidFill>
              </a:rPr>
              <a:t> GC 10% (NS; ITT)</a:t>
            </a:r>
          </a:p>
          <a:p>
            <a:pPr marL="268288" lvl="0" indent="-268288">
              <a:spcBef>
                <a:spcPts val="336"/>
              </a:spcBef>
              <a:buClr>
                <a:schemeClr val="tx2"/>
              </a:buClr>
              <a:buFont typeface="Arial" panose="020B0604020202020204" pitchFamily="34" charset="0"/>
              <a:buChar char="•"/>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BMI decreased similarly; weight loss accompanied </a:t>
            </a:r>
            <a:br>
              <a:rPr kumimoji="0" lang="en-GB" sz="1400" b="0" i="0" u="none" strike="noStrike" kern="1200" cap="none" spc="0" normalizeH="0" baseline="0" noProof="0" dirty="0">
                <a:ln>
                  <a:noFill/>
                </a:ln>
                <a:solidFill>
                  <a:prstClr val="black"/>
                </a:solidFill>
                <a:effectLst/>
                <a:uLnTx/>
                <a:uFillTx/>
                <a:latin typeface="Arial"/>
                <a:ea typeface="+mn-ea"/>
                <a:cs typeface="+mn-cs"/>
              </a:rPr>
            </a:br>
            <a:r>
              <a:rPr kumimoji="0" lang="en-GB" sz="1400" b="0" i="0" u="none" strike="noStrike" kern="1200" cap="none" spc="0" normalizeH="0" baseline="0" noProof="0" dirty="0">
                <a:ln>
                  <a:noFill/>
                </a:ln>
                <a:solidFill>
                  <a:prstClr val="black"/>
                </a:solidFill>
                <a:effectLst/>
                <a:uLnTx/>
                <a:uFillTx/>
                <a:latin typeface="Arial"/>
                <a:ea typeface="+mn-ea"/>
                <a:cs typeface="+mn-cs"/>
              </a:rPr>
              <a:t>by </a:t>
            </a:r>
            <a:r>
              <a:rPr kumimoji="0" lang="en-GB" sz="1400" b="0" i="0" u="none" strike="noStrike" kern="1200" cap="none" spc="0" normalizeH="0" baseline="0" noProof="0" dirty="0">
                <a:ln>
                  <a:noFill/>
                </a:ln>
                <a:solidFill>
                  <a:prstClr val="black"/>
                </a:solidFill>
                <a:effectLst/>
                <a:uLnTx/>
                <a:uFillTx/>
                <a:latin typeface="Arial"/>
                <a:ea typeface="+mn-ea"/>
                <a:cs typeface="+mn-cs"/>
                <a:sym typeface="Wingdings" panose="05000000000000000000" pitchFamily="2" charset="2"/>
              </a:rPr>
              <a:t></a:t>
            </a:r>
            <a:r>
              <a:rPr kumimoji="0" lang="en-GB" sz="1400" b="0" i="0" u="none" strike="noStrike" kern="1200" cap="none" spc="0" normalizeH="0" baseline="0" noProof="0" dirty="0">
                <a:ln>
                  <a:noFill/>
                </a:ln>
                <a:solidFill>
                  <a:prstClr val="black"/>
                </a:solidFill>
                <a:effectLst/>
                <a:uLnTx/>
                <a:uFillTx/>
                <a:latin typeface="Arial"/>
                <a:ea typeface="+mn-ea"/>
                <a:cs typeface="+mn-cs"/>
              </a:rPr>
              <a:t> </a:t>
            </a:r>
            <a:r>
              <a:rPr kumimoji="0" lang="en-US" sz="1400" b="0" i="0" u="none" strike="noStrike" kern="1200" cap="none" spc="0" normalizeH="0" baseline="0" noProof="0" dirty="0">
                <a:ln>
                  <a:noFill/>
                </a:ln>
                <a:solidFill>
                  <a:prstClr val="black"/>
                </a:solidFill>
                <a:effectLst/>
                <a:uLnTx/>
                <a:uFillTx/>
                <a:latin typeface="Arial"/>
                <a:ea typeface="+mn-ea"/>
                <a:cs typeface="+mn-cs"/>
              </a:rPr>
              <a:t>calorie intake and </a:t>
            </a:r>
            <a:r>
              <a:rPr lang="en-US" sz="1400" dirty="0">
                <a:solidFill>
                  <a:prstClr val="black"/>
                </a:solidFill>
                <a:sym typeface="Wingdings" panose="05000000000000000000" pitchFamily="2" charset="2"/>
              </a:rPr>
              <a:t></a:t>
            </a:r>
            <a:r>
              <a:rPr kumimoji="0" lang="en-US" sz="1400" b="0" i="0" u="none" strike="noStrike" kern="1200" cap="none" spc="0" normalizeH="0" baseline="0" noProof="0" dirty="0">
                <a:ln>
                  <a:noFill/>
                </a:ln>
                <a:solidFill>
                  <a:prstClr val="black"/>
                </a:solidFill>
                <a:effectLst/>
                <a:uLnTx/>
                <a:uFillTx/>
                <a:latin typeface="Arial"/>
                <a:ea typeface="+mn-ea"/>
                <a:cs typeface="+mn-cs"/>
              </a:rPr>
              <a:t> physical activity</a:t>
            </a:r>
            <a:endParaRPr lang="en-US" sz="1400" dirty="0">
              <a:solidFill>
                <a:prstClr val="black"/>
              </a:solidFill>
              <a:latin typeface="Arial"/>
            </a:endParaRPr>
          </a:p>
          <a:p>
            <a:pPr marL="268288" lvl="0" indent="-268288">
              <a:spcBef>
                <a:spcPts val="336"/>
              </a:spcBef>
              <a:buClr>
                <a:schemeClr val="tx2"/>
              </a:buClr>
              <a:buFont typeface="Arial" panose="020B0604020202020204" pitchFamily="34" charset="0"/>
              <a:buChar char="•"/>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Liver enzymes and surrogate markers of steatosis and fibrosis </a:t>
            </a:r>
            <a:r>
              <a:rPr lang="en-US" sz="1400" dirty="0">
                <a:solidFill>
                  <a:prstClr val="black"/>
                </a:solidFill>
              </a:rPr>
              <a:t>improved similarly in </a:t>
            </a:r>
            <a:r>
              <a:rPr kumimoji="0" lang="en-US" sz="1400" b="0" i="0" u="none" strike="noStrike" kern="1200" cap="none" spc="0" normalizeH="0" baseline="0" noProof="0" dirty="0">
                <a:ln>
                  <a:noFill/>
                </a:ln>
                <a:solidFill>
                  <a:prstClr val="black"/>
                </a:solidFill>
                <a:effectLst/>
                <a:uLnTx/>
                <a:uFillTx/>
                <a:latin typeface="Arial"/>
                <a:ea typeface="+mn-ea"/>
                <a:cs typeface="+mn-cs"/>
              </a:rPr>
              <a:t>both groups </a:t>
            </a:r>
          </a:p>
          <a:p>
            <a:pPr marL="0" marR="0" lvl="0" indent="0" defTabSz="914400" rtl="0" eaLnBrk="1" fontAlgn="auto" latinLnBrk="0" hangingPunct="1">
              <a:lnSpc>
                <a:spcPct val="100000"/>
              </a:lnSpc>
              <a:spcBef>
                <a:spcPts val="60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a:ea typeface="+mn-ea"/>
                <a:cs typeface="+mn-cs"/>
              </a:rPr>
              <a:t>Conclusion: </a:t>
            </a:r>
            <a:r>
              <a:rPr kumimoji="0" lang="en-US" sz="1400" b="0" i="0" u="none" strike="noStrike" kern="1200" cap="none" spc="0" normalizeH="0" baseline="0" noProof="0" dirty="0">
                <a:ln>
                  <a:noFill/>
                </a:ln>
                <a:solidFill>
                  <a:prstClr val="black"/>
                </a:solidFill>
                <a:effectLst/>
                <a:uLnTx/>
                <a:uFillTx/>
                <a:latin typeface="Arial"/>
                <a:ea typeface="+mn-ea"/>
                <a:cs typeface="+mn-cs"/>
              </a:rPr>
              <a:t>Structured web-based intervention as effective as group-counselling in achieving </a:t>
            </a:r>
            <a:r>
              <a:rPr kumimoji="0" lang="en-GB" sz="1400" b="0" i="0" u="none" strike="noStrike" kern="1200" cap="none" spc="0" normalizeH="0" baseline="0" noProof="0" dirty="0">
                <a:ln>
                  <a:noFill/>
                </a:ln>
                <a:solidFill>
                  <a:prstClr val="black"/>
                </a:solidFill>
                <a:effectLst/>
                <a:uLnTx/>
                <a:uFillTx/>
                <a:latin typeface="Arial"/>
                <a:ea typeface="+mn-ea"/>
                <a:cs typeface="+mn-cs"/>
              </a:rPr>
              <a:t>10% weight loss in </a:t>
            </a:r>
            <a:r>
              <a:rPr kumimoji="0" lang="en-GB" sz="1400" b="0" i="0" u="sng" strike="noStrike" kern="1200" cap="none" spc="0" normalizeH="0" baseline="0" noProof="0" dirty="0">
                <a:ln>
                  <a:noFill/>
                </a:ln>
                <a:solidFill>
                  <a:prstClr val="black"/>
                </a:solidFill>
                <a:effectLst/>
                <a:uLnTx/>
                <a:uFillTx/>
                <a:latin typeface="Arial"/>
                <a:ea typeface="+mn-ea"/>
                <a:cs typeface="+mn-cs"/>
              </a:rPr>
              <a:t>motivated patients</a:t>
            </a:r>
            <a:endParaRPr kumimoji="0" lang="it-IT" sz="1400" b="0" i="0" u="none" strike="noStrike" kern="1200" cap="none" spc="0" normalizeH="0" baseline="0" noProof="0" dirty="0">
              <a:ln>
                <a:noFill/>
              </a:ln>
              <a:solidFill>
                <a:prstClr val="black"/>
              </a:solidFill>
              <a:effectLst/>
              <a:uLnTx/>
              <a:uFillTx/>
              <a:latin typeface="Arial"/>
              <a:ea typeface="+mn-ea"/>
              <a:cs typeface="+mn-cs"/>
            </a:endParaRPr>
          </a:p>
        </p:txBody>
      </p:sp>
      <p:sp>
        <p:nvSpPr>
          <p:cNvPr id="15" name="Rectangle: Rounded Corners 14">
            <a:extLst>
              <a:ext uri="{FF2B5EF4-FFF2-40B4-BE49-F238E27FC236}">
                <a16:creationId xmlns:a16="http://schemas.microsoft.com/office/drawing/2014/main" id="{7877453B-1EED-4BAC-AE2A-31CD2F8C8AEA}"/>
              </a:ext>
            </a:extLst>
          </p:cNvPr>
          <p:cNvSpPr/>
          <p:nvPr/>
        </p:nvSpPr>
        <p:spPr>
          <a:xfrm>
            <a:off x="4832896" y="1320486"/>
            <a:ext cx="3890014" cy="1711069"/>
          </a:xfrm>
          <a:prstGeom prst="roundRect">
            <a:avLst>
              <a:gd name="adj" fmla="val 5757"/>
            </a:avLst>
          </a:prstGeom>
          <a:ln>
            <a:solidFill>
              <a:schemeClr val="accent1"/>
            </a:solidFill>
          </a:ln>
        </p:spPr>
        <p:txBody>
          <a:bodyPr wrap="square" lIns="36000" tIns="36000" rIns="36000" bIns="36000">
            <a:noAutofit/>
          </a:bodyPr>
          <a:lstStyle/>
          <a:p>
            <a:pPr marL="171450" indent="-171450">
              <a:buFont typeface="Arial" panose="020B0604020202020204" pitchFamily="34" charset="0"/>
              <a:buChar char="•"/>
            </a:pPr>
            <a:r>
              <a:rPr lang="en-GB" sz="1400" b="1" dirty="0">
                <a:solidFill>
                  <a:schemeClr val="tx2"/>
                </a:solidFill>
              </a:rPr>
              <a:t>Standard programme </a:t>
            </a:r>
            <a:r>
              <a:rPr lang="en-GB" sz="1400" dirty="0"/>
              <a:t>(</a:t>
            </a:r>
            <a:r>
              <a:rPr lang="en-GB" sz="1400" b="1" dirty="0"/>
              <a:t>Group Cohort, GC</a:t>
            </a:r>
            <a:r>
              <a:rPr lang="en-GB" sz="1400" dirty="0"/>
              <a:t>) </a:t>
            </a:r>
            <a:r>
              <a:rPr lang="en-GB" sz="1200" dirty="0"/>
              <a:t>(N=438; completed within 3 months) </a:t>
            </a:r>
          </a:p>
          <a:p>
            <a:pPr marL="171450" indent="-171450">
              <a:spcBef>
                <a:spcPts val="600"/>
              </a:spcBef>
              <a:buFont typeface="Arial" panose="020B0604020202020204" pitchFamily="34" charset="0"/>
              <a:buChar char="•"/>
            </a:pPr>
            <a:r>
              <a:rPr lang="en-GB" sz="1400" b="1" dirty="0">
                <a:solidFill>
                  <a:schemeClr val="tx2"/>
                </a:solidFill>
              </a:rPr>
              <a:t>Web-based intervention</a:t>
            </a:r>
            <a:r>
              <a:rPr lang="en-GB" sz="1400" dirty="0"/>
              <a:t> (</a:t>
            </a:r>
            <a:r>
              <a:rPr lang="en-GB" sz="1400" b="1" dirty="0"/>
              <a:t>Web Cohort, WC</a:t>
            </a:r>
            <a:r>
              <a:rPr lang="en-GB" sz="1400" dirty="0"/>
              <a:t>) </a:t>
            </a:r>
            <a:r>
              <a:rPr lang="en-GB" sz="1200" dirty="0"/>
              <a:t>(N=278; designed for people who could not enter GC because of logistical, job or time constraints; included 5 modules with interactive games, offline contact with centre, and questionnaires to investigate motivation, competence, and learning)</a:t>
            </a:r>
          </a:p>
        </p:txBody>
      </p:sp>
      <p:grpSp>
        <p:nvGrpSpPr>
          <p:cNvPr id="55" name="Group 54">
            <a:extLst>
              <a:ext uri="{FF2B5EF4-FFF2-40B4-BE49-F238E27FC236}">
                <a16:creationId xmlns:a16="http://schemas.microsoft.com/office/drawing/2014/main" id="{1AB1C4F9-8AB4-4434-BC32-8833B67B012F}"/>
              </a:ext>
            </a:extLst>
          </p:cNvPr>
          <p:cNvGrpSpPr/>
          <p:nvPr/>
        </p:nvGrpSpPr>
        <p:grpSpPr>
          <a:xfrm>
            <a:off x="5148064" y="3303269"/>
            <a:ext cx="3897172" cy="2408049"/>
            <a:chOff x="5179514" y="3576092"/>
            <a:chExt cx="3897172" cy="2408049"/>
          </a:xfrm>
        </p:grpSpPr>
        <p:sp>
          <p:nvSpPr>
            <p:cNvPr id="13" name="TextBox 12">
              <a:extLst>
                <a:ext uri="{FF2B5EF4-FFF2-40B4-BE49-F238E27FC236}">
                  <a16:creationId xmlns:a16="http://schemas.microsoft.com/office/drawing/2014/main" id="{64180890-A8A5-4ACA-94BF-1B646E848571}"/>
                </a:ext>
              </a:extLst>
            </p:cNvPr>
            <p:cNvSpPr txBox="1"/>
            <p:nvPr/>
          </p:nvSpPr>
          <p:spPr>
            <a:xfrm>
              <a:off x="8226936" y="5416280"/>
              <a:ext cx="685229" cy="276999"/>
            </a:xfrm>
            <a:prstGeom prst="rect">
              <a:avLst/>
            </a:prstGeom>
            <a:noFill/>
          </p:spPr>
          <p:txBody>
            <a:bodyPr wrap="square" rtlCol="0">
              <a:spAutoFit/>
            </a:bodyPr>
            <a:lstStyle/>
            <a:p>
              <a:r>
                <a:rPr lang="en-US" sz="1200" dirty="0"/>
                <a:t>Months</a:t>
              </a:r>
            </a:p>
          </p:txBody>
        </p:sp>
        <p:sp>
          <p:nvSpPr>
            <p:cNvPr id="14" name="TextBox 13">
              <a:extLst>
                <a:ext uri="{FF2B5EF4-FFF2-40B4-BE49-F238E27FC236}">
                  <a16:creationId xmlns:a16="http://schemas.microsoft.com/office/drawing/2014/main" id="{D6D8EC84-ED75-4431-BBA9-9D2EF8990E0E}"/>
                </a:ext>
              </a:extLst>
            </p:cNvPr>
            <p:cNvSpPr txBox="1"/>
            <p:nvPr/>
          </p:nvSpPr>
          <p:spPr>
            <a:xfrm>
              <a:off x="6689912" y="3883496"/>
              <a:ext cx="2386774" cy="461665"/>
            </a:xfrm>
            <a:prstGeom prst="rect">
              <a:avLst/>
            </a:prstGeom>
            <a:noFill/>
          </p:spPr>
          <p:txBody>
            <a:bodyPr wrap="square" rtlCol="0">
              <a:spAutoFit/>
            </a:bodyPr>
            <a:lstStyle/>
            <a:p>
              <a:pPr>
                <a:tabLst>
                  <a:tab pos="628650" algn="l"/>
                </a:tabLst>
              </a:pPr>
              <a:r>
                <a:rPr lang="en-US" sz="1200" dirty="0"/>
                <a:t>ANOVA: 	Time, p&lt;0.001</a:t>
              </a:r>
            </a:p>
            <a:p>
              <a:pPr>
                <a:tabLst>
                  <a:tab pos="628650" algn="l"/>
                </a:tabLst>
              </a:pPr>
              <a:r>
                <a:rPr lang="en-US" sz="1200" dirty="0"/>
                <a:t>	Time x treatment, NS</a:t>
              </a:r>
            </a:p>
          </p:txBody>
        </p:sp>
        <p:grpSp>
          <p:nvGrpSpPr>
            <p:cNvPr id="31" name="Group 30">
              <a:extLst>
                <a:ext uri="{FF2B5EF4-FFF2-40B4-BE49-F238E27FC236}">
                  <a16:creationId xmlns:a16="http://schemas.microsoft.com/office/drawing/2014/main" id="{783D5EC6-09EB-42AD-ABD5-3C6BFBD5ED6C}"/>
                </a:ext>
              </a:extLst>
            </p:cNvPr>
            <p:cNvGrpSpPr/>
            <p:nvPr/>
          </p:nvGrpSpPr>
          <p:grpSpPr>
            <a:xfrm>
              <a:off x="8057232" y="4650954"/>
              <a:ext cx="69974" cy="278234"/>
              <a:chOff x="8964488" y="4581128"/>
              <a:chExt cx="72008" cy="288032"/>
            </a:xfrm>
          </p:grpSpPr>
          <p:cxnSp>
            <p:nvCxnSpPr>
              <p:cNvPr id="32" name="Straight Connector 31">
                <a:extLst>
                  <a:ext uri="{FF2B5EF4-FFF2-40B4-BE49-F238E27FC236}">
                    <a16:creationId xmlns:a16="http://schemas.microsoft.com/office/drawing/2014/main" id="{A533136C-717F-4337-B087-8B55084706F8}"/>
                  </a:ext>
                </a:extLst>
              </p:cNvPr>
              <p:cNvCxnSpPr/>
              <p:nvPr/>
            </p:nvCxnSpPr>
            <p:spPr>
              <a:xfrm>
                <a:off x="9000492" y="4581128"/>
                <a:ext cx="0"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4B8CC9A-6DE4-4B20-8657-42F3FE8D10CB}"/>
                  </a:ext>
                </a:extLst>
              </p:cNvPr>
              <p:cNvCxnSpPr/>
              <p:nvPr/>
            </p:nvCxnSpPr>
            <p:spPr>
              <a:xfrm>
                <a:off x="8964488" y="4581128"/>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D30F3D8-2822-49AF-951C-674E416949A4}"/>
                  </a:ext>
                </a:extLst>
              </p:cNvPr>
              <p:cNvCxnSpPr/>
              <p:nvPr/>
            </p:nvCxnSpPr>
            <p:spPr>
              <a:xfrm>
                <a:off x="8964488" y="4869160"/>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95AE7B00-D1B7-4671-9528-D2C0903FEF70}"/>
                </a:ext>
              </a:extLst>
            </p:cNvPr>
            <p:cNvGrpSpPr/>
            <p:nvPr/>
          </p:nvGrpSpPr>
          <p:grpSpPr>
            <a:xfrm>
              <a:off x="8057232" y="4831556"/>
              <a:ext cx="69974" cy="457200"/>
              <a:chOff x="8964488" y="4581128"/>
              <a:chExt cx="72008" cy="288032"/>
            </a:xfrm>
          </p:grpSpPr>
          <p:cxnSp>
            <p:nvCxnSpPr>
              <p:cNvPr id="36" name="Straight Connector 35">
                <a:extLst>
                  <a:ext uri="{FF2B5EF4-FFF2-40B4-BE49-F238E27FC236}">
                    <a16:creationId xmlns:a16="http://schemas.microsoft.com/office/drawing/2014/main" id="{3888F29F-50CE-45A5-8F86-6CB7347794C5}"/>
                  </a:ext>
                </a:extLst>
              </p:cNvPr>
              <p:cNvCxnSpPr/>
              <p:nvPr/>
            </p:nvCxnSpPr>
            <p:spPr>
              <a:xfrm>
                <a:off x="9000492" y="4581128"/>
                <a:ext cx="0"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B8E9A60-E473-4D3A-9B7E-4E9B0F7DAB8F}"/>
                  </a:ext>
                </a:extLst>
              </p:cNvPr>
              <p:cNvCxnSpPr/>
              <p:nvPr/>
            </p:nvCxnSpPr>
            <p:spPr>
              <a:xfrm>
                <a:off x="8964488" y="4581128"/>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E0BB835B-B1C1-4DC5-A593-7A78380B92E1}"/>
                  </a:ext>
                </a:extLst>
              </p:cNvPr>
              <p:cNvCxnSpPr/>
              <p:nvPr/>
            </p:nvCxnSpPr>
            <p:spPr>
              <a:xfrm>
                <a:off x="8964488" y="4869160"/>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7486A125-60D0-4C4D-B2FD-3F82E6047542}"/>
                </a:ext>
              </a:extLst>
            </p:cNvPr>
            <p:cNvGrpSpPr/>
            <p:nvPr/>
          </p:nvGrpSpPr>
          <p:grpSpPr>
            <a:xfrm>
              <a:off x="7408342" y="4627958"/>
              <a:ext cx="69974" cy="240507"/>
              <a:chOff x="8964488" y="4581128"/>
              <a:chExt cx="72008" cy="288032"/>
            </a:xfrm>
          </p:grpSpPr>
          <p:cxnSp>
            <p:nvCxnSpPr>
              <p:cNvPr id="40" name="Straight Connector 39">
                <a:extLst>
                  <a:ext uri="{FF2B5EF4-FFF2-40B4-BE49-F238E27FC236}">
                    <a16:creationId xmlns:a16="http://schemas.microsoft.com/office/drawing/2014/main" id="{996D46B0-7F9A-4297-90FD-0ED2DC706282}"/>
                  </a:ext>
                </a:extLst>
              </p:cNvPr>
              <p:cNvCxnSpPr/>
              <p:nvPr/>
            </p:nvCxnSpPr>
            <p:spPr>
              <a:xfrm>
                <a:off x="9000492" y="4581128"/>
                <a:ext cx="0"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6F191EF1-FE3A-49EA-87D4-3CF7C9421DE5}"/>
                  </a:ext>
                </a:extLst>
              </p:cNvPr>
              <p:cNvCxnSpPr/>
              <p:nvPr/>
            </p:nvCxnSpPr>
            <p:spPr>
              <a:xfrm>
                <a:off x="8964488" y="4581128"/>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DD1FA86-A1C8-4E66-8791-99E8583FC1CF}"/>
                  </a:ext>
                </a:extLst>
              </p:cNvPr>
              <p:cNvCxnSpPr/>
              <p:nvPr/>
            </p:nvCxnSpPr>
            <p:spPr>
              <a:xfrm>
                <a:off x="8964488" y="4869160"/>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CCAC4EEA-58FD-4C0B-958E-E99EF0CA3F91}"/>
                </a:ext>
              </a:extLst>
            </p:cNvPr>
            <p:cNvGrpSpPr/>
            <p:nvPr/>
          </p:nvGrpSpPr>
          <p:grpSpPr>
            <a:xfrm>
              <a:off x="7408342" y="4725144"/>
              <a:ext cx="69974" cy="365093"/>
              <a:chOff x="8964488" y="4581128"/>
              <a:chExt cx="72008" cy="288032"/>
            </a:xfrm>
          </p:grpSpPr>
          <p:cxnSp>
            <p:nvCxnSpPr>
              <p:cNvPr id="44" name="Straight Connector 43">
                <a:extLst>
                  <a:ext uri="{FF2B5EF4-FFF2-40B4-BE49-F238E27FC236}">
                    <a16:creationId xmlns:a16="http://schemas.microsoft.com/office/drawing/2014/main" id="{F0AFB2F9-26D6-42D9-BC28-3022730ADF8E}"/>
                  </a:ext>
                </a:extLst>
              </p:cNvPr>
              <p:cNvCxnSpPr/>
              <p:nvPr/>
            </p:nvCxnSpPr>
            <p:spPr>
              <a:xfrm>
                <a:off x="9000492" y="4581128"/>
                <a:ext cx="0"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B5F7D40-DB7D-4BAC-B3ED-BEBC9B5C29EA}"/>
                  </a:ext>
                </a:extLst>
              </p:cNvPr>
              <p:cNvCxnSpPr/>
              <p:nvPr/>
            </p:nvCxnSpPr>
            <p:spPr>
              <a:xfrm>
                <a:off x="8964488" y="4581128"/>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BBE4AB17-971B-4C62-B235-B1FC61E389EA}"/>
                  </a:ext>
                </a:extLst>
              </p:cNvPr>
              <p:cNvCxnSpPr/>
              <p:nvPr/>
            </p:nvCxnSpPr>
            <p:spPr>
              <a:xfrm>
                <a:off x="8964488" y="4869160"/>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7" name="Group 46">
              <a:extLst>
                <a:ext uri="{FF2B5EF4-FFF2-40B4-BE49-F238E27FC236}">
                  <a16:creationId xmlns:a16="http://schemas.microsoft.com/office/drawing/2014/main" id="{DBD0023B-5AB1-45DC-A80A-F0C793DDA65A}"/>
                </a:ext>
              </a:extLst>
            </p:cNvPr>
            <p:cNvGrpSpPr/>
            <p:nvPr/>
          </p:nvGrpSpPr>
          <p:grpSpPr>
            <a:xfrm>
              <a:off x="6739379" y="4451746"/>
              <a:ext cx="69974" cy="176212"/>
              <a:chOff x="8964488" y="4581128"/>
              <a:chExt cx="72008" cy="288032"/>
            </a:xfrm>
          </p:grpSpPr>
          <p:cxnSp>
            <p:nvCxnSpPr>
              <p:cNvPr id="48" name="Straight Connector 47">
                <a:extLst>
                  <a:ext uri="{FF2B5EF4-FFF2-40B4-BE49-F238E27FC236}">
                    <a16:creationId xmlns:a16="http://schemas.microsoft.com/office/drawing/2014/main" id="{649B7A5A-2EB6-4A78-A01A-82F85B7D168A}"/>
                  </a:ext>
                </a:extLst>
              </p:cNvPr>
              <p:cNvCxnSpPr/>
              <p:nvPr/>
            </p:nvCxnSpPr>
            <p:spPr>
              <a:xfrm>
                <a:off x="9000492" y="4581128"/>
                <a:ext cx="0"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BB6C7D9B-1209-4ED0-86F9-6310DC44B9A4}"/>
                  </a:ext>
                </a:extLst>
              </p:cNvPr>
              <p:cNvCxnSpPr/>
              <p:nvPr/>
            </p:nvCxnSpPr>
            <p:spPr>
              <a:xfrm>
                <a:off x="8964488" y="4581128"/>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429F2B8-2191-4400-8503-97999E24F298}"/>
                  </a:ext>
                </a:extLst>
              </p:cNvPr>
              <p:cNvCxnSpPr/>
              <p:nvPr/>
            </p:nvCxnSpPr>
            <p:spPr>
              <a:xfrm>
                <a:off x="8964488" y="4869160"/>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1" name="Group 50">
              <a:extLst>
                <a:ext uri="{FF2B5EF4-FFF2-40B4-BE49-F238E27FC236}">
                  <a16:creationId xmlns:a16="http://schemas.microsoft.com/office/drawing/2014/main" id="{046345C8-E211-4957-980C-C56CBA1286AE}"/>
                </a:ext>
              </a:extLst>
            </p:cNvPr>
            <p:cNvGrpSpPr/>
            <p:nvPr/>
          </p:nvGrpSpPr>
          <p:grpSpPr>
            <a:xfrm>
              <a:off x="6739379" y="4542631"/>
              <a:ext cx="69974" cy="176212"/>
              <a:chOff x="8964488" y="4581128"/>
              <a:chExt cx="72008" cy="288032"/>
            </a:xfrm>
          </p:grpSpPr>
          <p:cxnSp>
            <p:nvCxnSpPr>
              <p:cNvPr id="52" name="Straight Connector 51">
                <a:extLst>
                  <a:ext uri="{FF2B5EF4-FFF2-40B4-BE49-F238E27FC236}">
                    <a16:creationId xmlns:a16="http://schemas.microsoft.com/office/drawing/2014/main" id="{6889E6C4-61D9-4E82-A23B-044E3BE76432}"/>
                  </a:ext>
                </a:extLst>
              </p:cNvPr>
              <p:cNvCxnSpPr/>
              <p:nvPr/>
            </p:nvCxnSpPr>
            <p:spPr>
              <a:xfrm>
                <a:off x="9000492" y="4581128"/>
                <a:ext cx="0"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5CA06387-F870-44F9-A631-808DDAE04127}"/>
                  </a:ext>
                </a:extLst>
              </p:cNvPr>
              <p:cNvCxnSpPr/>
              <p:nvPr/>
            </p:nvCxnSpPr>
            <p:spPr>
              <a:xfrm>
                <a:off x="8964488" y="4581128"/>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8662BF2C-0A46-44A3-B4D3-E96FCA5E7204}"/>
                  </a:ext>
                </a:extLst>
              </p:cNvPr>
              <p:cNvCxnSpPr/>
              <p:nvPr/>
            </p:nvCxnSpPr>
            <p:spPr>
              <a:xfrm>
                <a:off x="8964488" y="4869160"/>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aphicFrame>
          <p:nvGraphicFramePr>
            <p:cNvPr id="10" name="Segnaposto contenuto 2">
              <a:extLst>
                <a:ext uri="{FF2B5EF4-FFF2-40B4-BE49-F238E27FC236}">
                  <a16:creationId xmlns:a16="http://schemas.microsoft.com/office/drawing/2014/main" id="{B6C0406F-A7EF-45F8-9FF2-8021E44750AC}"/>
                </a:ext>
              </a:extLst>
            </p:cNvPr>
            <p:cNvGraphicFramePr>
              <a:graphicFrameLocks/>
            </p:cNvGraphicFramePr>
            <p:nvPr>
              <p:extLst>
                <p:ext uri="{D42A27DB-BD31-4B8C-83A1-F6EECF244321}">
                  <p14:modId xmlns:p14="http://schemas.microsoft.com/office/powerpoint/2010/main" val="2624489693"/>
                </p:ext>
              </p:extLst>
            </p:nvPr>
          </p:nvGraphicFramePr>
          <p:xfrm>
            <a:off x="5276850" y="3576092"/>
            <a:ext cx="3327598" cy="2408049"/>
          </p:xfrm>
          <a:graphic>
            <a:graphicData uri="http://schemas.openxmlformats.org/drawingml/2006/chart">
              <c:chart xmlns:c="http://schemas.openxmlformats.org/drawingml/2006/chart" xmlns:r="http://schemas.openxmlformats.org/officeDocument/2006/relationships" r:id="rId3"/>
            </a:graphicData>
          </a:graphic>
        </p:graphicFrame>
        <p:sp>
          <p:nvSpPr>
            <p:cNvPr id="16" name="Rectangle 15">
              <a:extLst>
                <a:ext uri="{FF2B5EF4-FFF2-40B4-BE49-F238E27FC236}">
                  <a16:creationId xmlns:a16="http://schemas.microsoft.com/office/drawing/2014/main" id="{63A3B0B9-E644-4C13-8529-17D91B64FC6A}"/>
                </a:ext>
              </a:extLst>
            </p:cNvPr>
            <p:cNvSpPr/>
            <p:nvPr/>
          </p:nvSpPr>
          <p:spPr>
            <a:xfrm rot="16200000">
              <a:off x="4689252" y="4389764"/>
              <a:ext cx="1257524" cy="276999"/>
            </a:xfrm>
            <a:prstGeom prst="rect">
              <a:avLst/>
            </a:prstGeom>
          </p:spPr>
          <p:txBody>
            <a:bodyPr wrap="none">
              <a:spAutoFit/>
            </a:bodyPr>
            <a:lstStyle/>
            <a:p>
              <a:pPr algn="ctr">
                <a:defRPr sz="1200" b="0" i="0" u="none" strike="noStrike" kern="1200" baseline="0">
                  <a:solidFill>
                    <a:prstClr val="black"/>
                  </a:solidFill>
                  <a:latin typeface="+mn-lt"/>
                  <a:ea typeface="+mn-ea"/>
                  <a:cs typeface="+mn-cs"/>
                </a:defRPr>
              </a:pPr>
              <a:r>
                <a:rPr lang="en-US" dirty="0"/>
                <a:t>Weight loss (%)</a:t>
              </a:r>
            </a:p>
          </p:txBody>
        </p:sp>
      </p:grpSp>
      <p:graphicFrame>
        <p:nvGraphicFramePr>
          <p:cNvPr id="12" name="Table 11">
            <a:extLst>
              <a:ext uri="{FF2B5EF4-FFF2-40B4-BE49-F238E27FC236}">
                <a16:creationId xmlns:a16="http://schemas.microsoft.com/office/drawing/2014/main" id="{99192B94-47EA-4895-8D57-00C79D215D56}"/>
              </a:ext>
            </a:extLst>
          </p:cNvPr>
          <p:cNvGraphicFramePr>
            <a:graphicFrameLocks noGrp="1"/>
          </p:cNvGraphicFramePr>
          <p:nvPr>
            <p:extLst>
              <p:ext uri="{D42A27DB-BD31-4B8C-83A1-F6EECF244321}">
                <p14:modId xmlns:p14="http://schemas.microsoft.com/office/powerpoint/2010/main" val="3679427545"/>
              </p:ext>
            </p:extLst>
          </p:nvPr>
        </p:nvGraphicFramePr>
        <p:xfrm>
          <a:off x="5407775" y="5424441"/>
          <a:ext cx="3096344" cy="432049"/>
        </p:xfrm>
        <a:graphic>
          <a:graphicData uri="http://schemas.openxmlformats.org/drawingml/2006/table">
            <a:tbl>
              <a:tblPr firstRow="1" bandRow="1">
                <a:tableStyleId>{2D5ABB26-0587-4C30-8999-92F81FD0307C}</a:tableStyleId>
              </a:tblPr>
              <a:tblGrid>
                <a:gridCol w="451550">
                  <a:extLst>
                    <a:ext uri="{9D8B030D-6E8A-4147-A177-3AD203B41FA5}">
                      <a16:colId xmlns:a16="http://schemas.microsoft.com/office/drawing/2014/main" val="1650366025"/>
                    </a:ext>
                  </a:extLst>
                </a:gridCol>
                <a:gridCol w="467676">
                  <a:extLst>
                    <a:ext uri="{9D8B030D-6E8A-4147-A177-3AD203B41FA5}">
                      <a16:colId xmlns:a16="http://schemas.microsoft.com/office/drawing/2014/main" val="597007471"/>
                    </a:ext>
                  </a:extLst>
                </a:gridCol>
                <a:gridCol w="725706">
                  <a:extLst>
                    <a:ext uri="{9D8B030D-6E8A-4147-A177-3AD203B41FA5}">
                      <a16:colId xmlns:a16="http://schemas.microsoft.com/office/drawing/2014/main" val="3080401506"/>
                    </a:ext>
                  </a:extLst>
                </a:gridCol>
                <a:gridCol w="725706">
                  <a:extLst>
                    <a:ext uri="{9D8B030D-6E8A-4147-A177-3AD203B41FA5}">
                      <a16:colId xmlns:a16="http://schemas.microsoft.com/office/drawing/2014/main" val="3154083646"/>
                    </a:ext>
                  </a:extLst>
                </a:gridCol>
                <a:gridCol w="725706">
                  <a:extLst>
                    <a:ext uri="{9D8B030D-6E8A-4147-A177-3AD203B41FA5}">
                      <a16:colId xmlns:a16="http://schemas.microsoft.com/office/drawing/2014/main" val="3453348583"/>
                    </a:ext>
                  </a:extLst>
                </a:gridCol>
              </a:tblGrid>
              <a:tr h="117134">
                <a:tc gridSpan="5">
                  <a:txBody>
                    <a:bodyPr/>
                    <a:lstStyle/>
                    <a:p>
                      <a:pPr algn="l"/>
                      <a:r>
                        <a:rPr lang="en-US" sz="900" b="1" dirty="0"/>
                        <a:t>Patients, n/N (%)</a:t>
                      </a:r>
                    </a:p>
                  </a:txBody>
                  <a:tcPr marL="0" marR="0" marT="0" marB="0" anchor="ctr"/>
                </a:tc>
                <a:tc hMerge="1">
                  <a:txBody>
                    <a:bodyPr/>
                    <a:lstStyle/>
                    <a:p>
                      <a:pPr algn="ctr"/>
                      <a:endParaRPr lang="en-US" sz="1000" dirty="0"/>
                    </a:p>
                  </a:txBody>
                  <a:tcPr anchor="ctr"/>
                </a:tc>
                <a:tc hMerge="1">
                  <a:txBody>
                    <a:bodyPr/>
                    <a:lstStyle/>
                    <a:p>
                      <a:pPr algn="ctr"/>
                      <a:endParaRPr lang="en-US" sz="1000" dirty="0"/>
                    </a:p>
                  </a:txBody>
                  <a:tcPr anchor="ctr"/>
                </a:tc>
                <a:tc hMerge="1">
                  <a:txBody>
                    <a:bodyPr/>
                    <a:lstStyle/>
                    <a:p>
                      <a:pPr algn="ctr"/>
                      <a:endParaRPr lang="en-US" sz="1000" dirty="0"/>
                    </a:p>
                  </a:txBody>
                  <a:tcPr anchor="ctr"/>
                </a:tc>
                <a:tc hMerge="1">
                  <a:txBody>
                    <a:bodyPr/>
                    <a:lstStyle/>
                    <a:p>
                      <a:pPr algn="ctr"/>
                      <a:endParaRPr lang="en-US" sz="1000" dirty="0"/>
                    </a:p>
                  </a:txBody>
                  <a:tcPr anchor="ctr"/>
                </a:tc>
                <a:extLst>
                  <a:ext uri="{0D108BD9-81ED-4DB2-BD59-A6C34878D82A}">
                    <a16:rowId xmlns:a16="http://schemas.microsoft.com/office/drawing/2014/main" val="42443952"/>
                  </a:ext>
                </a:extLst>
              </a:tr>
              <a:tr h="153888">
                <a:tc>
                  <a:txBody>
                    <a:bodyPr/>
                    <a:lstStyle/>
                    <a:p>
                      <a:pPr algn="ctr"/>
                      <a:r>
                        <a:rPr lang="en-US" sz="900" dirty="0"/>
                        <a:t>GC</a:t>
                      </a:r>
                    </a:p>
                  </a:txBody>
                  <a:tcPr marL="0" marR="0" marT="0" marB="0" anchor="ctr"/>
                </a:tc>
                <a:tc>
                  <a:txBody>
                    <a:bodyPr/>
                    <a:lstStyle/>
                    <a:p>
                      <a:pPr algn="ctr"/>
                      <a:r>
                        <a:rPr lang="en-US" sz="900" dirty="0"/>
                        <a:t>–</a:t>
                      </a:r>
                    </a:p>
                  </a:txBody>
                  <a:tcPr marL="0" marR="0" marT="0" marB="0" anchor="ctr"/>
                </a:tc>
                <a:tc>
                  <a:txBody>
                    <a:bodyPr/>
                    <a:lstStyle/>
                    <a:p>
                      <a:pPr algn="ctr"/>
                      <a:r>
                        <a:rPr lang="en-US" sz="900" dirty="0"/>
                        <a:t>28/383 (7)</a:t>
                      </a:r>
                    </a:p>
                  </a:txBody>
                  <a:tcPr marL="0" marR="0" marT="0" marB="0" anchor="ctr"/>
                </a:tc>
                <a:tc>
                  <a:txBody>
                    <a:bodyPr/>
                    <a:lstStyle/>
                    <a:p>
                      <a:pPr algn="ctr"/>
                      <a:r>
                        <a:rPr lang="en-US" sz="900" dirty="0"/>
                        <a:t>38/352 (11)</a:t>
                      </a:r>
                    </a:p>
                  </a:txBody>
                  <a:tcPr marL="0" marR="0" marT="0" marB="0" anchor="ctr"/>
                </a:tc>
                <a:tc>
                  <a:txBody>
                    <a:bodyPr/>
                    <a:lstStyle/>
                    <a:p>
                      <a:pPr algn="ctr"/>
                      <a:r>
                        <a:rPr lang="en-US" sz="900" dirty="0"/>
                        <a:t>44/301 (15)</a:t>
                      </a:r>
                    </a:p>
                  </a:txBody>
                  <a:tcPr marL="0" marR="0" marT="0" marB="0" anchor="ctr"/>
                </a:tc>
                <a:extLst>
                  <a:ext uri="{0D108BD9-81ED-4DB2-BD59-A6C34878D82A}">
                    <a16:rowId xmlns:a16="http://schemas.microsoft.com/office/drawing/2014/main" val="2782199986"/>
                  </a:ext>
                </a:extLst>
              </a:tr>
              <a:tr h="141001">
                <a:tc>
                  <a:txBody>
                    <a:bodyPr/>
                    <a:lstStyle/>
                    <a:p>
                      <a:pPr algn="ctr"/>
                      <a:r>
                        <a:rPr lang="en-US" sz="900" dirty="0"/>
                        <a:t>WC</a:t>
                      </a:r>
                    </a:p>
                  </a:txBody>
                  <a:tcPr marL="0" marR="0" marT="0" marB="0" anchor="ctr"/>
                </a:tc>
                <a:tc>
                  <a:txBody>
                    <a:bodyPr/>
                    <a:lstStyle/>
                    <a:p>
                      <a:pPr algn="ctr"/>
                      <a:r>
                        <a:rPr lang="en-US" sz="900" dirty="0"/>
                        <a:t>–</a:t>
                      </a:r>
                    </a:p>
                  </a:txBody>
                  <a:tcPr marL="0" marR="0" marT="0" marB="0" anchor="ctr"/>
                </a:tc>
                <a:tc>
                  <a:txBody>
                    <a:bodyPr/>
                    <a:lstStyle/>
                    <a:p>
                      <a:pPr algn="ctr"/>
                      <a:r>
                        <a:rPr lang="en-US" sz="900" dirty="0"/>
                        <a:t>11/211 (5)</a:t>
                      </a:r>
                    </a:p>
                  </a:txBody>
                  <a:tcPr marL="0" marR="0" marT="0" marB="0" anchor="ctr"/>
                </a:tc>
                <a:tc>
                  <a:txBody>
                    <a:bodyPr/>
                    <a:lstStyle/>
                    <a:p>
                      <a:pPr algn="ctr"/>
                      <a:r>
                        <a:rPr lang="en-US" sz="900" dirty="0"/>
                        <a:t>21/160 (13)</a:t>
                      </a:r>
                    </a:p>
                  </a:txBody>
                  <a:tcPr marL="0" marR="0" marT="0" marB="0" anchor="ctr"/>
                </a:tc>
                <a:tc>
                  <a:txBody>
                    <a:bodyPr/>
                    <a:lstStyle/>
                    <a:p>
                      <a:pPr algn="ctr"/>
                      <a:r>
                        <a:rPr lang="en-US" sz="900" dirty="0"/>
                        <a:t>24/118 (20)</a:t>
                      </a:r>
                    </a:p>
                  </a:txBody>
                  <a:tcPr marL="0" marR="0" marT="0" marB="0" anchor="ctr"/>
                </a:tc>
                <a:extLst>
                  <a:ext uri="{0D108BD9-81ED-4DB2-BD59-A6C34878D82A}">
                    <a16:rowId xmlns:a16="http://schemas.microsoft.com/office/drawing/2014/main" val="2709280074"/>
                  </a:ext>
                </a:extLst>
              </a:tr>
            </a:tbl>
          </a:graphicData>
        </a:graphic>
      </p:graphicFrame>
    </p:spTree>
    <p:extLst>
      <p:ext uri="{BB962C8B-B14F-4D97-AF65-F5344CB8AC3E}">
        <p14:creationId xmlns:p14="http://schemas.microsoft.com/office/powerpoint/2010/main" val="35023698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2"/>
          <p:cNvSpPr/>
          <p:nvPr/>
        </p:nvSpPr>
        <p:spPr>
          <a:xfrm>
            <a:off x="216024" y="5692851"/>
            <a:ext cx="7740352" cy="523220"/>
          </a:xfrm>
          <a:prstGeom prst="rect">
            <a:avLst/>
          </a:prstGeom>
        </p:spPr>
        <p:txBody>
          <a:bodyPr wrap="square">
            <a:spAutoFit/>
          </a:bodyPr>
          <a:lstStyle/>
          <a:p>
            <a:pPr marL="171450" marR="0" lvl="0" indent="-171450" defTabSz="9144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Arial" panose="020B0604020202020204"/>
                <a:ea typeface="+mn-ea"/>
                <a:cs typeface="+mn-cs"/>
              </a:rPr>
              <a:t>Conclusions </a:t>
            </a:r>
            <a:r>
              <a:rPr kumimoji="0" lang="en-US" sz="1400" i="0" u="none" strike="noStrike" kern="1200" cap="none" spc="0" normalizeH="0" baseline="0" noProof="0" dirty="0">
                <a:ln>
                  <a:noFill/>
                </a:ln>
                <a:solidFill>
                  <a:prstClr val="black"/>
                </a:solidFill>
                <a:effectLst/>
                <a:uLnTx/>
                <a:uFillTx/>
                <a:latin typeface="Arial" panose="020B0604020202020204"/>
                <a:ea typeface="+mn-ea"/>
                <a:cs typeface="+mn-cs"/>
              </a:rPr>
              <a:t>The accuracy of noninvasive criteria in non-obese patients is worse </a:t>
            </a:r>
            <a:br>
              <a:rPr kumimoji="0" lang="en-US" sz="140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1400" i="0" u="none" strike="noStrike" kern="1200" cap="none" spc="0" normalizeH="0" baseline="0" noProof="0" dirty="0">
                <a:ln>
                  <a:noFill/>
                </a:ln>
                <a:solidFill>
                  <a:prstClr val="black"/>
                </a:solidFill>
                <a:effectLst/>
                <a:uLnTx/>
                <a:uFillTx/>
                <a:latin typeface="Arial" panose="020B0604020202020204"/>
                <a:ea typeface="+mn-ea"/>
                <a:cs typeface="+mn-cs"/>
                <a:sym typeface="Wingdings" panose="05000000000000000000" pitchFamily="2" charset="2"/>
              </a:rPr>
              <a:t> </a:t>
            </a:r>
            <a:r>
              <a:rPr kumimoji="0" lang="en-US" sz="1400" i="0" u="none" strike="noStrike" kern="1200" cap="none" spc="0" normalizeH="0" baseline="0" noProof="0" dirty="0">
                <a:ln>
                  <a:noFill/>
                </a:ln>
                <a:solidFill>
                  <a:prstClr val="black"/>
                </a:solidFill>
                <a:effectLst/>
                <a:uLnTx/>
                <a:uFillTx/>
                <a:latin typeface="Arial" panose="020B0604020202020204"/>
                <a:ea typeface="+mn-ea"/>
                <a:cs typeface="+mn-cs"/>
              </a:rPr>
              <a:t>further validation is required and caution is suggested in interpretation of this result</a:t>
            </a:r>
          </a:p>
        </p:txBody>
      </p:sp>
      <p:sp>
        <p:nvSpPr>
          <p:cNvPr id="2" name="Title 1">
            <a:extLst>
              <a:ext uri="{FF2B5EF4-FFF2-40B4-BE49-F238E27FC236}">
                <a16:creationId xmlns:a16="http://schemas.microsoft.com/office/drawing/2014/main" id="{3256275E-B6DD-4657-A75D-9185F5D74B14}"/>
              </a:ext>
            </a:extLst>
          </p:cNvPr>
          <p:cNvSpPr>
            <a:spLocks noGrp="1"/>
          </p:cNvSpPr>
          <p:nvPr>
            <p:ph type="title"/>
          </p:nvPr>
        </p:nvSpPr>
        <p:spPr/>
        <p:txBody>
          <a:bodyPr>
            <a:noAutofit/>
          </a:bodyPr>
          <a:lstStyle/>
          <a:p>
            <a:r>
              <a:rPr lang="en-GB" sz="2000" dirty="0"/>
              <a:t>Noninvasive prediction of oesophageal varices by LSM and platelet values in patients with liver cirrhosis due to NAFLD</a:t>
            </a:r>
            <a:endParaRPr lang="en-US" sz="2000" dirty="0"/>
          </a:p>
        </p:txBody>
      </p:sp>
      <p:sp>
        <p:nvSpPr>
          <p:cNvPr id="5" name="Text Placeholder 4">
            <a:extLst>
              <a:ext uri="{FF2B5EF4-FFF2-40B4-BE49-F238E27FC236}">
                <a16:creationId xmlns:a16="http://schemas.microsoft.com/office/drawing/2014/main" id="{B4378B5F-8E07-40D1-B366-180412436AD5}"/>
              </a:ext>
            </a:extLst>
          </p:cNvPr>
          <p:cNvSpPr>
            <a:spLocks noGrp="1"/>
          </p:cNvSpPr>
          <p:nvPr>
            <p:ph type="body" sz="quarter" idx="10"/>
          </p:nvPr>
        </p:nvSpPr>
        <p:spPr/>
        <p:txBody>
          <a:bodyPr/>
          <a:lstStyle/>
          <a:p>
            <a:r>
              <a:rPr lang="en-GB" altLang="it-IT" dirty="0">
                <a:latin typeface="Arial" panose="020B0604020202020204" pitchFamily="34" charset="0"/>
              </a:rPr>
              <a:t>*Histology and/or LSM &gt;11.5 KPa for M and &gt;11 KPa for XL probe; </a:t>
            </a:r>
            <a:br>
              <a:rPr lang="en-GB" altLang="it-IT" dirty="0">
                <a:latin typeface="Arial" panose="020B0604020202020204" pitchFamily="34" charset="0"/>
              </a:rPr>
            </a:br>
            <a:r>
              <a:rPr lang="en-US" b="1" baseline="30000" dirty="0"/>
              <a:t>†</a:t>
            </a:r>
            <a:r>
              <a:rPr lang="en-US" dirty="0"/>
              <a:t>Similar results in patients with LSM ≥13 KPa and considering each </a:t>
            </a:r>
            <a:r>
              <a:rPr lang="en-US" dirty="0" err="1"/>
              <a:t>centre</a:t>
            </a:r>
            <a:r>
              <a:rPr lang="en-US" dirty="0"/>
              <a:t> separately</a:t>
            </a:r>
          </a:p>
          <a:p>
            <a:r>
              <a:rPr lang="en-US" dirty="0" err="1"/>
              <a:t>Petta</a:t>
            </a:r>
            <a:r>
              <a:rPr lang="en-US" dirty="0"/>
              <a:t> S</a:t>
            </a:r>
            <a:r>
              <a:rPr lang="en-GB" dirty="0"/>
              <a:t>, et al. ILC 2018, PS-177</a:t>
            </a:r>
          </a:p>
        </p:txBody>
      </p:sp>
      <p:sp>
        <p:nvSpPr>
          <p:cNvPr id="4" name="Content Placeholder 3">
            <a:extLst>
              <a:ext uri="{FF2B5EF4-FFF2-40B4-BE49-F238E27FC236}">
                <a16:creationId xmlns:a16="http://schemas.microsoft.com/office/drawing/2014/main" id="{5A785748-C871-43F1-B8FB-CE451631A4D2}"/>
              </a:ext>
            </a:extLst>
          </p:cNvPr>
          <p:cNvSpPr>
            <a:spLocks noGrp="1"/>
          </p:cNvSpPr>
          <p:nvPr>
            <p:ph sz="half" idx="1"/>
          </p:nvPr>
        </p:nvSpPr>
        <p:spPr>
          <a:xfrm>
            <a:off x="319314" y="1149817"/>
            <a:ext cx="8429150" cy="1910526"/>
          </a:xfrm>
        </p:spPr>
        <p:txBody>
          <a:bodyPr>
            <a:normAutofit/>
          </a:bodyPr>
          <a:lstStyle/>
          <a:p>
            <a:pPr marL="180975" indent="-180975"/>
            <a:r>
              <a:rPr lang="en-US" altLang="it-IT" sz="1200" b="1" dirty="0">
                <a:latin typeface="Arial" panose="020B0604020202020204" pitchFamily="34" charset="0"/>
              </a:rPr>
              <a:t>Aim </a:t>
            </a:r>
            <a:r>
              <a:rPr lang="en-US" altLang="it-IT" sz="1200" dirty="0">
                <a:latin typeface="Arial" panose="020B0604020202020204" pitchFamily="34" charset="0"/>
              </a:rPr>
              <a:t>To validate the noninvasive </a:t>
            </a:r>
            <a:r>
              <a:rPr lang="en-US" altLang="it-IT" sz="1200" b="1" dirty="0" err="1">
                <a:solidFill>
                  <a:schemeClr val="tx2"/>
                </a:solidFill>
                <a:latin typeface="Arial" panose="020B0604020202020204" pitchFamily="34" charset="0"/>
              </a:rPr>
              <a:t>Baveno</a:t>
            </a:r>
            <a:r>
              <a:rPr lang="en-US" altLang="it-IT" sz="1200" b="1" dirty="0">
                <a:solidFill>
                  <a:schemeClr val="tx2"/>
                </a:solidFill>
                <a:latin typeface="Arial" panose="020B0604020202020204" pitchFamily="34" charset="0"/>
              </a:rPr>
              <a:t> </a:t>
            </a:r>
            <a:r>
              <a:rPr lang="en-GB" altLang="it-IT" sz="1200" b="1" dirty="0">
                <a:solidFill>
                  <a:schemeClr val="tx2"/>
                </a:solidFill>
                <a:latin typeface="Arial" panose="020B0604020202020204" pitchFamily="34" charset="0"/>
              </a:rPr>
              <a:t>VI </a:t>
            </a:r>
            <a:r>
              <a:rPr lang="en-GB" altLang="it-IT" sz="1200" dirty="0">
                <a:latin typeface="Arial" panose="020B0604020202020204" pitchFamily="34" charset="0"/>
              </a:rPr>
              <a:t>(LS &lt;20 and PLT &gt;150,000)</a:t>
            </a:r>
            <a:r>
              <a:rPr lang="en-US" altLang="it-IT" sz="1200" dirty="0">
                <a:latin typeface="Arial" panose="020B0604020202020204" pitchFamily="34" charset="0"/>
              </a:rPr>
              <a:t> and </a:t>
            </a:r>
            <a:r>
              <a:rPr lang="en-US" altLang="it-IT" sz="1200" b="1" dirty="0">
                <a:solidFill>
                  <a:schemeClr val="tx2"/>
                </a:solidFill>
                <a:latin typeface="Arial" panose="020B0604020202020204" pitchFamily="34" charset="0"/>
              </a:rPr>
              <a:t>extended </a:t>
            </a:r>
            <a:r>
              <a:rPr lang="en-US" altLang="it-IT" sz="1200" b="1" dirty="0" err="1">
                <a:solidFill>
                  <a:schemeClr val="tx2"/>
                </a:solidFill>
                <a:latin typeface="Arial" panose="020B0604020202020204" pitchFamily="34" charset="0"/>
              </a:rPr>
              <a:t>Baveno</a:t>
            </a:r>
            <a:r>
              <a:rPr lang="en-US" altLang="it-IT" sz="1200" b="1" dirty="0">
                <a:solidFill>
                  <a:schemeClr val="tx2"/>
                </a:solidFill>
                <a:latin typeface="Arial" panose="020B0604020202020204" pitchFamily="34" charset="0"/>
              </a:rPr>
              <a:t> VI </a:t>
            </a:r>
            <a:r>
              <a:rPr lang="en-US" altLang="it-IT" sz="1200" dirty="0">
                <a:latin typeface="Arial" panose="020B0604020202020204" pitchFamily="34" charset="0"/>
              </a:rPr>
              <a:t>(LSM &lt;25 and </a:t>
            </a:r>
            <a:br>
              <a:rPr lang="en-US" altLang="it-IT" sz="1200" dirty="0">
                <a:latin typeface="Arial" panose="020B0604020202020204" pitchFamily="34" charset="0"/>
              </a:rPr>
            </a:br>
            <a:r>
              <a:rPr lang="en-US" altLang="it-IT" sz="1200" dirty="0">
                <a:latin typeface="Arial" panose="020B0604020202020204" pitchFamily="34" charset="0"/>
              </a:rPr>
              <a:t>PLT &gt;110,000) criteria in patients with compensated cirrhosis due to NAFLD to screen for varices, and the potential differences in LSM from M and XL probes</a:t>
            </a:r>
          </a:p>
          <a:p>
            <a:pPr marL="180975" indent="-180975"/>
            <a:r>
              <a:rPr lang="en-GB" altLang="it-IT" sz="1200" b="1" dirty="0">
                <a:latin typeface="Arial" panose="020B0604020202020204" pitchFamily="34" charset="0"/>
              </a:rPr>
              <a:t>Methods</a:t>
            </a:r>
            <a:r>
              <a:rPr lang="en-GB" altLang="it-IT" sz="1200" dirty="0">
                <a:latin typeface="Arial" panose="020B0604020202020204" pitchFamily="34" charset="0"/>
              </a:rPr>
              <a:t> M</a:t>
            </a:r>
            <a:r>
              <a:rPr lang="en-GB" sz="1200" dirty="0"/>
              <a:t>ulticentre, cross-sectional study. </a:t>
            </a:r>
            <a:r>
              <a:rPr lang="en-GB" altLang="it-IT" sz="1200" dirty="0">
                <a:latin typeface="Arial" panose="020B0604020202020204" pitchFamily="34" charset="0"/>
              </a:rPr>
              <a:t>Retrospective review of 790 patients prospectively recruited at first diagnosis of NAFLD-related compensated Child–Pugh A cirrhosis* and with LSM by </a:t>
            </a:r>
            <a:r>
              <a:rPr lang="en-GB" altLang="it-IT" sz="1200" dirty="0" err="1">
                <a:latin typeface="Arial" panose="020B0604020202020204" pitchFamily="34" charset="0"/>
              </a:rPr>
              <a:t>FibroScan</a:t>
            </a:r>
            <a:r>
              <a:rPr lang="en-GB" altLang="it-IT" sz="1200" dirty="0">
                <a:latin typeface="Arial" panose="020B0604020202020204" pitchFamily="34" charset="0"/>
              </a:rPr>
              <a:t> (M or XL probes), </a:t>
            </a:r>
            <a:r>
              <a:rPr lang="en-GB" altLang="it-IT" sz="1200" dirty="0" err="1">
                <a:latin typeface="Arial" panose="020B0604020202020204" pitchFamily="34" charset="0"/>
              </a:rPr>
              <a:t>endocopy</a:t>
            </a:r>
            <a:r>
              <a:rPr lang="en-GB" altLang="it-IT" sz="1200" dirty="0">
                <a:latin typeface="Arial" panose="020B0604020202020204" pitchFamily="34" charset="0"/>
              </a:rPr>
              <a:t> (OGD) evaluation of </a:t>
            </a:r>
            <a:r>
              <a:rPr lang="en-GB" altLang="it-IT" sz="1200" dirty="0" err="1">
                <a:latin typeface="Arial" panose="020B0604020202020204" pitchFamily="34" charset="0"/>
              </a:rPr>
              <a:t>Ovs</a:t>
            </a:r>
            <a:r>
              <a:rPr lang="en-GB" altLang="it-IT" sz="1200" dirty="0">
                <a:latin typeface="Arial" panose="020B0604020202020204" pitchFamily="34" charset="0"/>
              </a:rPr>
              <a:t>, and OVs needing of treatment (OVNT)</a:t>
            </a:r>
          </a:p>
          <a:p>
            <a:pPr marL="180975" indent="-180975"/>
            <a:r>
              <a:rPr lang="en-GB" altLang="it-IT" sz="1200" b="1" dirty="0">
                <a:latin typeface="Arial" panose="020B0604020202020204" pitchFamily="34" charset="0"/>
              </a:rPr>
              <a:t>Results </a:t>
            </a:r>
            <a:r>
              <a:rPr lang="en-GB" altLang="it-IT" sz="1200" dirty="0">
                <a:latin typeface="Arial" panose="020B0604020202020204" pitchFamily="34" charset="0"/>
              </a:rPr>
              <a:t>n=314 had LSM by both M and XL probe (</a:t>
            </a:r>
            <a:r>
              <a:rPr lang="en-GB" altLang="it-IT" sz="1200" b="1" dirty="0">
                <a:solidFill>
                  <a:schemeClr val="tx2"/>
                </a:solidFill>
                <a:latin typeface="Arial" panose="020B0604020202020204" pitchFamily="34" charset="0"/>
              </a:rPr>
              <a:t>Training set</a:t>
            </a:r>
            <a:r>
              <a:rPr lang="en-GB" altLang="it-IT" sz="1200" dirty="0">
                <a:latin typeface="Arial" panose="020B0604020202020204" pitchFamily="34" charset="0"/>
              </a:rPr>
              <a:t>); n=339 by only M probe (</a:t>
            </a:r>
            <a:r>
              <a:rPr lang="en-GB" altLang="it-IT" sz="1200" b="1" dirty="0">
                <a:solidFill>
                  <a:schemeClr val="tx2"/>
                </a:solidFill>
                <a:latin typeface="Arial" panose="020B0604020202020204" pitchFamily="34" charset="0"/>
              </a:rPr>
              <a:t>Validation set</a:t>
            </a:r>
            <a:r>
              <a:rPr lang="en-GB" altLang="it-IT" sz="1200" dirty="0">
                <a:latin typeface="Arial" panose="020B0604020202020204" pitchFamily="34" charset="0"/>
              </a:rPr>
              <a:t>); </a:t>
            </a:r>
            <a:br>
              <a:rPr lang="en-GB" altLang="it-IT" sz="1200" dirty="0">
                <a:latin typeface="Arial" panose="020B0604020202020204" pitchFamily="34" charset="0"/>
              </a:rPr>
            </a:br>
            <a:r>
              <a:rPr lang="en-GB" altLang="it-IT" sz="1200" dirty="0">
                <a:latin typeface="Arial" panose="020B0604020202020204" pitchFamily="34" charset="0"/>
              </a:rPr>
              <a:t>n=138 by only XL probe (</a:t>
            </a:r>
            <a:r>
              <a:rPr lang="en-GB" altLang="it-IT" sz="1200" b="1" dirty="0">
                <a:solidFill>
                  <a:schemeClr val="tx2"/>
                </a:solidFill>
                <a:latin typeface="Arial" panose="020B0604020202020204" pitchFamily="34" charset="0"/>
              </a:rPr>
              <a:t>Validation set</a:t>
            </a:r>
            <a:r>
              <a:rPr lang="en-GB" altLang="it-IT" sz="1200" dirty="0">
                <a:latin typeface="Arial" panose="020B0604020202020204" pitchFamily="34" charset="0"/>
              </a:rPr>
              <a:t>)</a:t>
            </a:r>
          </a:p>
        </p:txBody>
      </p:sp>
      <p:graphicFrame>
        <p:nvGraphicFramePr>
          <p:cNvPr id="10" name="Content Placeholder 6">
            <a:extLst>
              <a:ext uri="{FF2B5EF4-FFF2-40B4-BE49-F238E27FC236}">
                <a16:creationId xmlns:a16="http://schemas.microsoft.com/office/drawing/2014/main" id="{EB5A8570-2C62-4DE6-BF11-4802DCFB5CCE}"/>
              </a:ext>
            </a:extLst>
          </p:cNvPr>
          <p:cNvGraphicFramePr>
            <a:graphicFrameLocks/>
          </p:cNvGraphicFramePr>
          <p:nvPr>
            <p:extLst>
              <p:ext uri="{D42A27DB-BD31-4B8C-83A1-F6EECF244321}">
                <p14:modId xmlns:p14="http://schemas.microsoft.com/office/powerpoint/2010/main" val="1759160687"/>
              </p:ext>
            </p:extLst>
          </p:nvPr>
        </p:nvGraphicFramePr>
        <p:xfrm>
          <a:off x="410315" y="3271675"/>
          <a:ext cx="4437123" cy="2485126"/>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CA07FB58-3256-43B4-B384-2DFD412994CB}"/>
              </a:ext>
            </a:extLst>
          </p:cNvPr>
          <p:cNvSpPr txBox="1"/>
          <p:nvPr/>
        </p:nvSpPr>
        <p:spPr>
          <a:xfrm>
            <a:off x="1239905" y="3579067"/>
            <a:ext cx="1080106" cy="430887"/>
          </a:xfrm>
          <a:prstGeom prst="rect">
            <a:avLst/>
          </a:prstGeom>
          <a:noFill/>
        </p:spPr>
        <p:txBody>
          <a:bodyPr wrap="square" rtlCol="0">
            <a:spAutoFit/>
          </a:bodyPr>
          <a:lstStyle/>
          <a:p>
            <a:pPr algn="ctr"/>
            <a:r>
              <a:rPr lang="en-US" sz="1050" b="1" dirty="0"/>
              <a:t>Training set (n=314)</a:t>
            </a:r>
          </a:p>
        </p:txBody>
      </p:sp>
      <p:sp>
        <p:nvSpPr>
          <p:cNvPr id="14" name="TextBox 13">
            <a:extLst>
              <a:ext uri="{FF2B5EF4-FFF2-40B4-BE49-F238E27FC236}">
                <a16:creationId xmlns:a16="http://schemas.microsoft.com/office/drawing/2014/main" id="{D66A0293-F6A5-49BF-BBAD-492B07B9D030}"/>
              </a:ext>
            </a:extLst>
          </p:cNvPr>
          <p:cNvSpPr txBox="1"/>
          <p:nvPr/>
        </p:nvSpPr>
        <p:spPr>
          <a:xfrm>
            <a:off x="3242520" y="3579662"/>
            <a:ext cx="1220542" cy="430887"/>
          </a:xfrm>
          <a:prstGeom prst="rect">
            <a:avLst/>
          </a:prstGeom>
          <a:noFill/>
        </p:spPr>
        <p:txBody>
          <a:bodyPr wrap="square" rtlCol="0">
            <a:spAutoFit/>
          </a:bodyPr>
          <a:lstStyle/>
          <a:p>
            <a:pPr algn="ctr"/>
            <a:r>
              <a:rPr lang="en-US" sz="1050" b="1" dirty="0"/>
              <a:t>Validation set (n=338)</a:t>
            </a:r>
          </a:p>
        </p:txBody>
      </p:sp>
      <p:sp>
        <p:nvSpPr>
          <p:cNvPr id="8" name="TextBox 7">
            <a:extLst>
              <a:ext uri="{FF2B5EF4-FFF2-40B4-BE49-F238E27FC236}">
                <a16:creationId xmlns:a16="http://schemas.microsoft.com/office/drawing/2014/main" id="{D1A2D296-922C-4243-8517-53BCD57E8220}"/>
              </a:ext>
            </a:extLst>
          </p:cNvPr>
          <p:cNvSpPr txBox="1"/>
          <p:nvPr/>
        </p:nvSpPr>
        <p:spPr>
          <a:xfrm rot="16200000">
            <a:off x="-129744" y="4210942"/>
            <a:ext cx="1080120" cy="261610"/>
          </a:xfrm>
          <a:prstGeom prst="rect">
            <a:avLst/>
          </a:prstGeom>
          <a:noFill/>
        </p:spPr>
        <p:txBody>
          <a:bodyPr wrap="square" rtlCol="0">
            <a:spAutoFit/>
          </a:bodyPr>
          <a:lstStyle/>
          <a:p>
            <a:pPr algn="ctr"/>
            <a:r>
              <a:rPr lang="en-US" sz="1050" dirty="0"/>
              <a:t>Patients (%)</a:t>
            </a:r>
          </a:p>
        </p:txBody>
      </p:sp>
      <p:sp>
        <p:nvSpPr>
          <p:cNvPr id="11" name="Rectangle 10">
            <a:extLst>
              <a:ext uri="{FF2B5EF4-FFF2-40B4-BE49-F238E27FC236}">
                <a16:creationId xmlns:a16="http://schemas.microsoft.com/office/drawing/2014/main" id="{BE2401A7-DF29-420D-A9EF-CE53E54FC649}"/>
              </a:ext>
            </a:extLst>
          </p:cNvPr>
          <p:cNvSpPr/>
          <p:nvPr/>
        </p:nvSpPr>
        <p:spPr>
          <a:xfrm>
            <a:off x="502909" y="2834874"/>
            <a:ext cx="4164594" cy="461665"/>
          </a:xfrm>
          <a:prstGeom prst="rect">
            <a:avLst/>
          </a:prstGeom>
        </p:spPr>
        <p:txBody>
          <a:bodyPr wrap="square">
            <a:spAutoFit/>
          </a:bodyPr>
          <a:lstStyle/>
          <a:p>
            <a:pPr algn="ctr"/>
            <a:r>
              <a:rPr lang="en-US" sz="1200" b="1" dirty="0">
                <a:latin typeface="+mj-lt"/>
              </a:rPr>
              <a:t>NAFLD cirrhosis criteria: </a:t>
            </a:r>
            <a:br>
              <a:rPr lang="en-US" sz="1200" b="1" dirty="0">
                <a:latin typeface="+mj-lt"/>
              </a:rPr>
            </a:br>
            <a:r>
              <a:rPr lang="en-US" sz="1200" b="1" dirty="0">
                <a:latin typeface="+mj-lt"/>
              </a:rPr>
              <a:t>PLT &gt;110,000 </a:t>
            </a:r>
            <a:r>
              <a:rPr lang="en-US" sz="1200" b="1" dirty="0">
                <a:solidFill>
                  <a:schemeClr val="tx2"/>
                </a:solidFill>
                <a:latin typeface="+mj-lt"/>
              </a:rPr>
              <a:t>and LSM &lt;30 KPa for M probe</a:t>
            </a:r>
            <a:r>
              <a:rPr lang="en-US" sz="1200" b="1" baseline="30000" dirty="0">
                <a:solidFill>
                  <a:schemeClr val="tx2"/>
                </a:solidFill>
                <a:latin typeface="+mj-lt"/>
              </a:rPr>
              <a:t>†</a:t>
            </a:r>
            <a:r>
              <a:rPr lang="en-GB" altLang="it-IT" sz="1200" b="1" dirty="0">
                <a:latin typeface="+mj-lt"/>
              </a:rPr>
              <a:t> </a:t>
            </a:r>
            <a:endParaRPr lang="en-US" sz="1200" b="1" dirty="0">
              <a:latin typeface="+mj-lt"/>
            </a:endParaRPr>
          </a:p>
        </p:txBody>
      </p:sp>
      <p:cxnSp>
        <p:nvCxnSpPr>
          <p:cNvPr id="18" name="Straight Connector 17">
            <a:extLst>
              <a:ext uri="{FF2B5EF4-FFF2-40B4-BE49-F238E27FC236}">
                <a16:creationId xmlns:a16="http://schemas.microsoft.com/office/drawing/2014/main" id="{C12FE414-4740-4A20-A0D2-34193F86FA5F}"/>
              </a:ext>
            </a:extLst>
          </p:cNvPr>
          <p:cNvCxnSpPr/>
          <p:nvPr/>
        </p:nvCxnSpPr>
        <p:spPr>
          <a:xfrm flipV="1">
            <a:off x="2771800" y="3543352"/>
            <a:ext cx="0" cy="1945271"/>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9" name="Content Placeholder 6">
            <a:extLst>
              <a:ext uri="{FF2B5EF4-FFF2-40B4-BE49-F238E27FC236}">
                <a16:creationId xmlns:a16="http://schemas.microsoft.com/office/drawing/2014/main" id="{5E839588-594A-49BD-BA64-FF82ECE5EC7C}"/>
              </a:ext>
            </a:extLst>
          </p:cNvPr>
          <p:cNvGraphicFramePr>
            <a:graphicFrameLocks/>
          </p:cNvGraphicFramePr>
          <p:nvPr>
            <p:extLst>
              <p:ext uri="{D42A27DB-BD31-4B8C-83A1-F6EECF244321}">
                <p14:modId xmlns:p14="http://schemas.microsoft.com/office/powerpoint/2010/main" val="3166868853"/>
              </p:ext>
            </p:extLst>
          </p:nvPr>
        </p:nvGraphicFramePr>
        <p:xfrm>
          <a:off x="5201056" y="3271675"/>
          <a:ext cx="3714914" cy="2485126"/>
        </p:xfrm>
        <a:graphic>
          <a:graphicData uri="http://schemas.openxmlformats.org/drawingml/2006/chart">
            <c:chart xmlns:c="http://schemas.openxmlformats.org/drawingml/2006/chart" xmlns:r="http://schemas.openxmlformats.org/officeDocument/2006/relationships" r:id="rId4"/>
          </a:graphicData>
        </a:graphic>
      </p:graphicFrame>
      <p:sp>
        <p:nvSpPr>
          <p:cNvPr id="20" name="TextBox 19">
            <a:extLst>
              <a:ext uri="{FF2B5EF4-FFF2-40B4-BE49-F238E27FC236}">
                <a16:creationId xmlns:a16="http://schemas.microsoft.com/office/drawing/2014/main" id="{A465A78C-BF12-4F04-82E9-58713C45AEB5}"/>
              </a:ext>
            </a:extLst>
          </p:cNvPr>
          <p:cNvSpPr txBox="1"/>
          <p:nvPr/>
        </p:nvSpPr>
        <p:spPr>
          <a:xfrm>
            <a:off x="5787701" y="3521956"/>
            <a:ext cx="1080106" cy="430887"/>
          </a:xfrm>
          <a:prstGeom prst="rect">
            <a:avLst/>
          </a:prstGeom>
          <a:noFill/>
        </p:spPr>
        <p:txBody>
          <a:bodyPr wrap="square" rtlCol="0">
            <a:spAutoFit/>
          </a:bodyPr>
          <a:lstStyle/>
          <a:p>
            <a:pPr algn="ctr"/>
            <a:r>
              <a:rPr lang="en-US" sz="1050" b="1" dirty="0"/>
              <a:t>Training set (n=314)</a:t>
            </a:r>
          </a:p>
        </p:txBody>
      </p:sp>
      <p:sp>
        <p:nvSpPr>
          <p:cNvPr id="21" name="TextBox 20">
            <a:extLst>
              <a:ext uri="{FF2B5EF4-FFF2-40B4-BE49-F238E27FC236}">
                <a16:creationId xmlns:a16="http://schemas.microsoft.com/office/drawing/2014/main" id="{493260A7-98C3-4E5B-8C04-48C75D88A94E}"/>
              </a:ext>
            </a:extLst>
          </p:cNvPr>
          <p:cNvSpPr txBox="1"/>
          <p:nvPr/>
        </p:nvSpPr>
        <p:spPr>
          <a:xfrm>
            <a:off x="7392608" y="3568050"/>
            <a:ext cx="1220542" cy="430887"/>
          </a:xfrm>
          <a:prstGeom prst="rect">
            <a:avLst/>
          </a:prstGeom>
          <a:noFill/>
        </p:spPr>
        <p:txBody>
          <a:bodyPr wrap="square" rtlCol="0">
            <a:spAutoFit/>
          </a:bodyPr>
          <a:lstStyle/>
          <a:p>
            <a:pPr algn="ctr"/>
            <a:r>
              <a:rPr lang="en-US" sz="1050" b="1" dirty="0"/>
              <a:t>Validation set (n=338)</a:t>
            </a:r>
          </a:p>
        </p:txBody>
      </p:sp>
      <p:sp>
        <p:nvSpPr>
          <p:cNvPr id="22" name="TextBox 21">
            <a:extLst>
              <a:ext uri="{FF2B5EF4-FFF2-40B4-BE49-F238E27FC236}">
                <a16:creationId xmlns:a16="http://schemas.microsoft.com/office/drawing/2014/main" id="{89F05317-FB8C-4AF1-B6D7-FA3E30599591}"/>
              </a:ext>
            </a:extLst>
          </p:cNvPr>
          <p:cNvSpPr txBox="1"/>
          <p:nvPr/>
        </p:nvSpPr>
        <p:spPr>
          <a:xfrm rot="16200000">
            <a:off x="4609096" y="4210942"/>
            <a:ext cx="1080120" cy="261610"/>
          </a:xfrm>
          <a:prstGeom prst="rect">
            <a:avLst/>
          </a:prstGeom>
          <a:noFill/>
        </p:spPr>
        <p:txBody>
          <a:bodyPr wrap="square" rtlCol="0">
            <a:spAutoFit/>
          </a:bodyPr>
          <a:lstStyle/>
          <a:p>
            <a:pPr algn="ctr"/>
            <a:r>
              <a:rPr lang="en-US" sz="1050" dirty="0"/>
              <a:t>Patients (%)</a:t>
            </a:r>
          </a:p>
        </p:txBody>
      </p:sp>
      <p:sp>
        <p:nvSpPr>
          <p:cNvPr id="24" name="Rectangle 23">
            <a:extLst>
              <a:ext uri="{FF2B5EF4-FFF2-40B4-BE49-F238E27FC236}">
                <a16:creationId xmlns:a16="http://schemas.microsoft.com/office/drawing/2014/main" id="{8B32C150-321D-4EB5-AE64-3672BFA49D8A}"/>
              </a:ext>
            </a:extLst>
          </p:cNvPr>
          <p:cNvSpPr/>
          <p:nvPr/>
        </p:nvSpPr>
        <p:spPr>
          <a:xfrm>
            <a:off x="4940032" y="2816681"/>
            <a:ext cx="4164594" cy="461665"/>
          </a:xfrm>
          <a:prstGeom prst="rect">
            <a:avLst/>
          </a:prstGeom>
        </p:spPr>
        <p:txBody>
          <a:bodyPr wrap="square">
            <a:spAutoFit/>
          </a:bodyPr>
          <a:lstStyle/>
          <a:p>
            <a:pPr algn="ctr"/>
            <a:r>
              <a:rPr lang="en-US" sz="1200" b="1" dirty="0">
                <a:latin typeface="+mj-lt"/>
              </a:rPr>
              <a:t>NAFLD cirrhosis criteria: </a:t>
            </a:r>
            <a:br>
              <a:rPr lang="en-US" sz="1200" b="1" dirty="0">
                <a:latin typeface="+mj-lt"/>
              </a:rPr>
            </a:br>
            <a:r>
              <a:rPr lang="en-US" sz="1200" b="1" dirty="0">
                <a:latin typeface="+mj-lt"/>
              </a:rPr>
              <a:t>PLT &gt;110,000 and </a:t>
            </a:r>
            <a:r>
              <a:rPr lang="en-US" sz="1200" b="1" dirty="0">
                <a:solidFill>
                  <a:schemeClr val="tx2"/>
                </a:solidFill>
                <a:latin typeface="+mj-lt"/>
              </a:rPr>
              <a:t>LSM &lt;25 KPa for XL probe</a:t>
            </a:r>
            <a:r>
              <a:rPr lang="en-US" sz="1200" b="1" baseline="30000" dirty="0">
                <a:solidFill>
                  <a:schemeClr val="tx2"/>
                </a:solidFill>
              </a:rPr>
              <a:t>†</a:t>
            </a:r>
            <a:r>
              <a:rPr lang="en-GB" altLang="it-IT" sz="1200" b="1" dirty="0">
                <a:latin typeface="+mj-lt"/>
              </a:rPr>
              <a:t> </a:t>
            </a:r>
            <a:endParaRPr lang="en-US" sz="1200" b="1" dirty="0">
              <a:latin typeface="+mj-lt"/>
            </a:endParaRPr>
          </a:p>
        </p:txBody>
      </p:sp>
      <p:cxnSp>
        <p:nvCxnSpPr>
          <p:cNvPr id="25" name="Straight Connector 24">
            <a:extLst>
              <a:ext uri="{FF2B5EF4-FFF2-40B4-BE49-F238E27FC236}">
                <a16:creationId xmlns:a16="http://schemas.microsoft.com/office/drawing/2014/main" id="{238DE264-4FD9-4233-94E7-014E4D662DFB}"/>
              </a:ext>
            </a:extLst>
          </p:cNvPr>
          <p:cNvCxnSpPr/>
          <p:nvPr/>
        </p:nvCxnSpPr>
        <p:spPr>
          <a:xfrm flipV="1">
            <a:off x="7164288" y="3543352"/>
            <a:ext cx="0" cy="1945271"/>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89340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89321" y="3416744"/>
            <a:ext cx="4228038" cy="1354217"/>
          </a:xfrm>
          <a:prstGeom prst="rect">
            <a:avLst/>
          </a:prstGeom>
          <a:noFill/>
        </p:spPr>
        <p:txBody>
          <a:bodyPr wrap="square" rtlCol="0">
            <a:spAutoFit/>
          </a:bodyPr>
          <a:lstStyle/>
          <a:p>
            <a:pPr>
              <a:spcAft>
                <a:spcPts val="600"/>
              </a:spcAft>
              <a:defRPr/>
            </a:pPr>
            <a:r>
              <a:rPr lang="en-GB" sz="1200" b="1" dirty="0">
                <a:solidFill>
                  <a:prstClr val="black"/>
                </a:solidFill>
              </a:rPr>
              <a:t>Methods</a:t>
            </a:r>
          </a:p>
          <a:p>
            <a:pPr marL="171450" marR="0" lvl="0" indent="-171450" defTabSz="914400" rtl="0" eaLnBrk="1" fontAlgn="auto" latinLnBrk="0" hangingPunct="1">
              <a:lnSpc>
                <a:spcPct val="100000"/>
              </a:lnSpc>
              <a:spcBef>
                <a:spcPts val="0"/>
              </a:spcBef>
              <a:spcAft>
                <a:spcPts val="600"/>
              </a:spcAft>
              <a:buClr>
                <a:schemeClr val="tx2"/>
              </a:buClr>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rial" panose="020B0604020202020204"/>
                <a:ea typeface="+mn-ea"/>
                <a:cs typeface="+mn-cs"/>
              </a:rPr>
              <a:t>Liver cell types </a:t>
            </a: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generated from </a:t>
            </a:r>
            <a:r>
              <a:rPr kumimoji="0" lang="en-GB" sz="1200" b="0" i="0" u="none" strike="noStrike" kern="1200" cap="none" spc="0" normalizeH="0" baseline="0" noProof="0" dirty="0" err="1">
                <a:ln>
                  <a:noFill/>
                </a:ln>
                <a:solidFill>
                  <a:prstClr val="black"/>
                </a:solidFill>
                <a:effectLst/>
                <a:uLnTx/>
                <a:uFillTx/>
                <a:latin typeface="Arial" panose="020B0604020202020204"/>
                <a:ea typeface="+mn-ea"/>
                <a:cs typeface="+mn-cs"/>
              </a:rPr>
              <a:t>hIPSCs</a:t>
            </a: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 </a:t>
            </a:r>
            <a:b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alternatively, primary cultures or cell lines used</a:t>
            </a:r>
          </a:p>
          <a:p>
            <a:pPr marL="171450" marR="0" lvl="0" indent="-171450" defTabSz="914400" rtl="0" eaLnBrk="1" fontAlgn="auto" latinLnBrk="0" hangingPunct="1">
              <a:lnSpc>
                <a:spcPct val="100000"/>
              </a:lnSpc>
              <a:spcBef>
                <a:spcPts val="0"/>
              </a:spcBef>
              <a:spcAft>
                <a:spcPts val="600"/>
              </a:spcAft>
              <a:buClr>
                <a:schemeClr val="tx2"/>
              </a:buClr>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Hepatic microenvironment reproduced by co-culturing cells in a </a:t>
            </a:r>
            <a:r>
              <a:rPr kumimoji="0" lang="en-GB" sz="1200" b="1" i="0" u="none" strike="noStrike" kern="1200" cap="none" spc="0" normalizeH="0" baseline="0" noProof="0" dirty="0">
                <a:ln>
                  <a:noFill/>
                </a:ln>
                <a:solidFill>
                  <a:prstClr val="black"/>
                </a:solidFill>
                <a:effectLst/>
                <a:uLnTx/>
                <a:uFillTx/>
                <a:latin typeface="Arial" panose="020B0604020202020204"/>
                <a:ea typeface="+mn-ea"/>
                <a:cs typeface="+mn-cs"/>
              </a:rPr>
              <a:t>3D matrix</a:t>
            </a: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 taking advantage of fluorescent reporter cell lines to monitor cellular interactions</a:t>
            </a: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rmAutofit fontScale="90000"/>
          </a:bodyPr>
          <a:lstStyle/>
          <a:p>
            <a:r>
              <a:rPr lang="en-GB" dirty="0"/>
              <a:t>Modelling NAFLD using human induced pluripotent stem cells (</a:t>
            </a:r>
            <a:r>
              <a:rPr lang="en-GB" dirty="0" err="1"/>
              <a:t>hIPSCs</a:t>
            </a:r>
            <a:r>
              <a:rPr lang="en-GB" dirty="0"/>
              <a:t>)</a:t>
            </a:r>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p:txBody>
          <a:bodyPr/>
          <a:lstStyle/>
          <a:p>
            <a:r>
              <a:rPr lang="en-GB" dirty="0"/>
              <a:t>Morell CM, et al. </a:t>
            </a:r>
            <a:r>
              <a:rPr lang="en-US" dirty="0"/>
              <a:t>ILC</a:t>
            </a:r>
            <a:r>
              <a:rPr lang="en-GB" dirty="0"/>
              <a:t> 2018. PS-052 </a:t>
            </a:r>
          </a:p>
        </p:txBody>
      </p:sp>
      <p:sp>
        <p:nvSpPr>
          <p:cNvPr id="12" name="TextBox 11"/>
          <p:cNvSpPr txBox="1"/>
          <p:nvPr/>
        </p:nvSpPr>
        <p:spPr>
          <a:xfrm>
            <a:off x="171892" y="1221237"/>
            <a:ext cx="3968060" cy="2169825"/>
          </a:xfrm>
          <a:prstGeom prst="rect">
            <a:avLst/>
          </a:prstGeom>
          <a:noFill/>
        </p:spPr>
        <p:txBody>
          <a:bodyPr wrap="square" rtlCol="0">
            <a:spAutoFit/>
          </a:bodyPr>
          <a:lstStyle/>
          <a:p>
            <a:pPr marR="0" lvl="0" defTabSz="914400" rtl="0" eaLnBrk="1" fontAlgn="auto" latinLnBrk="0" hangingPunct="1">
              <a:lnSpc>
                <a:spcPct val="100000"/>
              </a:lnSpc>
              <a:spcBef>
                <a:spcPts val="0"/>
              </a:spcBef>
              <a:spcAft>
                <a:spcPts val="600"/>
              </a:spcAft>
              <a:buClrTx/>
              <a:buSzTx/>
              <a:tabLst/>
              <a:defRPr/>
            </a:pPr>
            <a:r>
              <a:rPr kumimoji="0" lang="en-US" sz="1200" b="1" i="0" u="none" strike="noStrike" kern="1200" cap="none" spc="0" normalizeH="0" baseline="0" noProof="0" dirty="0">
                <a:ln>
                  <a:noFill/>
                </a:ln>
                <a:solidFill>
                  <a:prstClr val="black"/>
                </a:solidFill>
                <a:effectLst/>
                <a:uLnTx/>
                <a:uFillTx/>
                <a:latin typeface="Arial" panose="020B0604020202020204"/>
                <a:ea typeface="+mn-ea"/>
                <a:cs typeface="+mn-cs"/>
              </a:rPr>
              <a:t>Background</a:t>
            </a:r>
          </a:p>
          <a:p>
            <a:pPr marL="171450" marR="0" lvl="0" indent="-171450" defTabSz="914400" rtl="0" eaLnBrk="1" fontAlgn="auto" latinLnBrk="0" hangingPunct="1">
              <a:lnSpc>
                <a:spcPct val="100000"/>
              </a:lnSpc>
              <a:spcBef>
                <a:spcPts val="0"/>
              </a:spcBef>
              <a:spcAft>
                <a:spcPts val="600"/>
              </a:spcAft>
              <a:buClr>
                <a:schemeClr val="tx2"/>
              </a:buClr>
              <a:buSzTx/>
              <a:buFont typeface="Arial" panose="020B0604020202020204" pitchFamily="34" charset="0"/>
              <a:buChar char="•"/>
              <a:tabLst/>
              <a:defRPr/>
            </a:pPr>
            <a:r>
              <a:rPr kumimoji="0" lang="en-US" sz="1200" i="0" u="none" strike="noStrike" kern="1200" cap="none" spc="0" normalizeH="0" baseline="0" noProof="0" dirty="0">
                <a:ln>
                  <a:noFill/>
                </a:ln>
                <a:solidFill>
                  <a:prstClr val="black"/>
                </a:solidFill>
                <a:effectLst/>
                <a:uLnTx/>
                <a:uFillTx/>
                <a:latin typeface="Arial" panose="020B0604020202020204"/>
                <a:ea typeface="+mn-ea"/>
                <a:cs typeface="+mn-cs"/>
              </a:rPr>
              <a:t>Therapies</a:t>
            </a:r>
            <a:r>
              <a:rPr kumimoji="0" lang="en-US" sz="1200" b="1"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targeting </a:t>
            </a:r>
            <a:r>
              <a:rPr kumimoji="0" lang="en-US" sz="1200" b="1" i="0" u="none" strike="noStrike" kern="1200" cap="none" spc="0" normalizeH="0" baseline="0" noProof="0" dirty="0">
                <a:ln>
                  <a:noFill/>
                </a:ln>
                <a:solidFill>
                  <a:prstClr val="black"/>
                </a:solidFill>
                <a:effectLst/>
                <a:uLnTx/>
                <a:uFillTx/>
                <a:latin typeface="Arial" panose="020B0604020202020204"/>
                <a:ea typeface="+mn-ea"/>
                <a:cs typeface="+mn-cs"/>
              </a:rPr>
              <a:t>NAFLD</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remain elusive due to lack of a suitable tool to faithfully recapitulate the human pathology</a:t>
            </a:r>
            <a:endParaRPr lang="en-US" sz="1200" dirty="0">
              <a:solidFill>
                <a:prstClr val="black"/>
              </a:solidFill>
              <a:latin typeface="Arial" panose="020B0604020202020204"/>
            </a:endParaRPr>
          </a:p>
          <a:p>
            <a:pPr marL="171450" marR="0" lvl="0" indent="-171450" defTabSz="914400" rtl="0" eaLnBrk="1" fontAlgn="auto" latinLnBrk="0" hangingPunct="1">
              <a:lnSpc>
                <a:spcPct val="100000"/>
              </a:lnSpc>
              <a:spcBef>
                <a:spcPts val="0"/>
              </a:spcBef>
              <a:spcAft>
                <a:spcPts val="600"/>
              </a:spcAft>
              <a:buClr>
                <a:schemeClr val="tx2"/>
              </a:buClr>
              <a:buSzTx/>
              <a:buFont typeface="Arial" panose="020B0604020202020204" pitchFamily="34" charset="0"/>
              <a:buChar char="•"/>
              <a:tabLst/>
              <a:defRPr/>
            </a:pPr>
            <a:r>
              <a:rPr kumimoji="0" lang="en-US" sz="1200" b="1" i="0" u="none" strike="noStrike" kern="1200" cap="none" spc="0" normalizeH="0" baseline="0" noProof="0" dirty="0" err="1">
                <a:ln>
                  <a:noFill/>
                </a:ln>
                <a:solidFill>
                  <a:prstClr val="black"/>
                </a:solidFill>
                <a:effectLst/>
                <a:uLnTx/>
                <a:uFillTx/>
                <a:latin typeface="Arial" panose="020B0604020202020204"/>
                <a:ea typeface="+mn-ea"/>
                <a:cs typeface="+mn-cs"/>
              </a:rPr>
              <a:t>hIPSCs</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are </a:t>
            </a: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proven </a:t>
            </a:r>
            <a:r>
              <a:rPr kumimoji="0" lang="en-GB" sz="1200" b="1" i="0" u="none" strike="noStrike" kern="1200" cap="none" spc="0" normalizeH="0" baseline="0" noProof="0" dirty="0">
                <a:ln>
                  <a:noFill/>
                </a:ln>
                <a:solidFill>
                  <a:prstClr val="black"/>
                </a:solidFill>
                <a:effectLst/>
                <a:uLnTx/>
                <a:uFillTx/>
                <a:latin typeface="Arial" panose="020B0604020202020204"/>
                <a:ea typeface="+mn-ea"/>
                <a:cs typeface="+mn-cs"/>
              </a:rPr>
              <a:t>to model disorders affecting the liver</a:t>
            </a:r>
          </a:p>
          <a:p>
            <a:pPr marL="171450" lvl="0" indent="-171450">
              <a:spcAft>
                <a:spcPts val="600"/>
              </a:spcAft>
              <a:buClr>
                <a:schemeClr val="tx2"/>
              </a:buClr>
              <a:buFont typeface="Arial" panose="020B0604020202020204" pitchFamily="34" charset="0"/>
              <a:buChar char="•"/>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A </a:t>
            </a:r>
            <a:r>
              <a:rPr kumimoji="0" lang="en-GB" sz="1200" b="1" i="0" u="none" strike="noStrike" kern="1200" cap="none" spc="0" normalizeH="0" baseline="0" noProof="0" dirty="0" err="1">
                <a:ln>
                  <a:noFill/>
                </a:ln>
                <a:solidFill>
                  <a:prstClr val="black"/>
                </a:solidFill>
                <a:effectLst/>
                <a:uLnTx/>
                <a:uFillTx/>
                <a:latin typeface="Arial" panose="020B0604020202020204"/>
                <a:ea typeface="+mn-ea"/>
                <a:cs typeface="+mn-cs"/>
              </a:rPr>
              <a:t>hIPSC</a:t>
            </a:r>
            <a:r>
              <a:rPr kumimoji="0" lang="en-GB" sz="1200" b="1" i="0" u="none" strike="noStrike" kern="1200" cap="none" spc="0" normalizeH="0" baseline="0" noProof="0" dirty="0">
                <a:ln>
                  <a:noFill/>
                </a:ln>
                <a:solidFill>
                  <a:prstClr val="black"/>
                </a:solidFill>
                <a:effectLst/>
                <a:uLnTx/>
                <a:uFillTx/>
                <a:latin typeface="Arial" panose="020B0604020202020204"/>
                <a:ea typeface="+mn-ea"/>
                <a:cs typeface="+mn-cs"/>
              </a:rPr>
              <a:t>-based platform </a:t>
            </a:r>
            <a:r>
              <a:rPr lang="en-GB" sz="1200" dirty="0">
                <a:solidFill>
                  <a:prstClr val="black"/>
                </a:solidFill>
              </a:rPr>
              <a:t>is being developed </a:t>
            </a:r>
            <a:r>
              <a:rPr lang="en-GB" sz="1200" b="1" dirty="0">
                <a:solidFill>
                  <a:prstClr val="black"/>
                </a:solidFill>
              </a:rPr>
              <a:t>to </a:t>
            </a:r>
            <a:r>
              <a:rPr kumimoji="0" lang="en-GB" sz="1200" b="1" i="0" u="none" strike="noStrike" kern="1200" cap="none" spc="0" normalizeH="0" baseline="0" noProof="0" dirty="0">
                <a:ln>
                  <a:noFill/>
                </a:ln>
                <a:solidFill>
                  <a:prstClr val="black"/>
                </a:solidFill>
                <a:effectLst/>
                <a:uLnTx/>
                <a:uFillTx/>
                <a:latin typeface="Arial" panose="020B0604020202020204"/>
                <a:ea typeface="+mn-ea"/>
                <a:cs typeface="+mn-cs"/>
              </a:rPr>
              <a:t>model </a:t>
            </a: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the different aspects of </a:t>
            </a:r>
            <a:r>
              <a:rPr kumimoji="0" lang="en-GB" sz="1200" i="0" u="none" strike="noStrike" kern="1200" cap="none" spc="0" normalizeH="0" baseline="0" noProof="0" dirty="0">
                <a:ln>
                  <a:noFill/>
                </a:ln>
                <a:solidFill>
                  <a:prstClr val="black"/>
                </a:solidFill>
                <a:effectLst/>
                <a:uLnTx/>
                <a:uFillTx/>
                <a:latin typeface="Arial" panose="020B0604020202020204"/>
                <a:ea typeface="+mn-ea"/>
                <a:cs typeface="+mn-cs"/>
              </a:rPr>
              <a:t>NAFLD </a:t>
            </a:r>
            <a:r>
              <a:rPr kumimoji="0" lang="en-GB" sz="1200" i="1" u="none" strike="noStrike" kern="1200" cap="none" spc="0" normalizeH="0" baseline="0" noProof="0" dirty="0">
                <a:ln>
                  <a:noFill/>
                </a:ln>
                <a:solidFill>
                  <a:prstClr val="black"/>
                </a:solidFill>
                <a:effectLst/>
                <a:uLnTx/>
                <a:uFillTx/>
                <a:latin typeface="Arial" panose="020B0604020202020204"/>
                <a:ea typeface="+mn-ea"/>
                <a:cs typeface="+mn-cs"/>
              </a:rPr>
              <a:t>in vitro </a:t>
            </a:r>
            <a:r>
              <a:rPr kumimoji="0" lang="en-GB" sz="1200" i="0" u="none" strike="noStrike" kern="1200" cap="none" spc="0" normalizeH="0" baseline="0" noProof="0" dirty="0">
                <a:ln>
                  <a:noFill/>
                </a:ln>
                <a:solidFill>
                  <a:prstClr val="black"/>
                </a:solidFill>
                <a:effectLst/>
                <a:uLnTx/>
                <a:uFillTx/>
                <a:latin typeface="Arial" panose="020B0604020202020204"/>
                <a:ea typeface="+mn-ea"/>
                <a:cs typeface="+mn-cs"/>
              </a:rPr>
              <a:t>by reproducing </a:t>
            </a: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the complexity of liver architecture and its multicellularity</a:t>
            </a: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6" name="TextBox 15"/>
          <p:cNvSpPr txBox="1"/>
          <p:nvPr/>
        </p:nvSpPr>
        <p:spPr>
          <a:xfrm>
            <a:off x="4499992" y="4955627"/>
            <a:ext cx="4472116" cy="1015663"/>
          </a:xfrm>
          <a:prstGeom prst="rect">
            <a:avLst/>
          </a:prstGeom>
          <a:noFill/>
        </p:spPr>
        <p:txBody>
          <a:bodyPr wrap="square" rtlCol="0">
            <a:spAutoFit/>
          </a:bodyPr>
          <a:lstStyle/>
          <a:p>
            <a:pPr>
              <a:defRPr/>
            </a:pPr>
            <a:r>
              <a:rPr lang="en-GB" sz="1200" b="1" dirty="0">
                <a:solidFill>
                  <a:prstClr val="black"/>
                </a:solidFill>
              </a:rPr>
              <a:t>Conclusions</a:t>
            </a:r>
          </a:p>
          <a:p>
            <a:pPr marL="171450" marR="0" lvl="0" indent="-171450" defTabSz="9144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The system mimics the mechanisms of hepatocyte steatosis and lipotoxicity, including the inflammatory and fibrotic response associated with NAFLD progression </a:t>
            </a: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sym typeface="Wingdings" panose="05000000000000000000" pitchFamily="2" charset="2"/>
              </a:rPr>
              <a:t></a:t>
            </a: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represents </a:t>
            </a:r>
            <a:r>
              <a:rPr kumimoji="0" lang="en-US" sz="1200" b="1" i="0" u="none" strike="noStrike" kern="1200" cap="none" spc="0" normalizeH="0" baseline="0" noProof="0" dirty="0">
                <a:ln>
                  <a:noFill/>
                </a:ln>
                <a:solidFill>
                  <a:prstClr val="black"/>
                </a:solidFill>
                <a:effectLst/>
                <a:uLnTx/>
                <a:uFillTx/>
                <a:latin typeface="Arial" panose="020B0604020202020204"/>
                <a:ea typeface="+mn-ea"/>
                <a:cs typeface="+mn-cs"/>
              </a:rPr>
              <a:t>an important step forward to model NAFLD </a:t>
            </a:r>
            <a:r>
              <a:rPr kumimoji="0" lang="en-US" sz="1200" b="1" i="1" u="none" strike="noStrike" kern="1200" cap="none" spc="0" normalizeH="0" baseline="0" noProof="0" dirty="0">
                <a:ln>
                  <a:noFill/>
                </a:ln>
                <a:solidFill>
                  <a:prstClr val="black"/>
                </a:solidFill>
                <a:effectLst/>
                <a:uLnTx/>
                <a:uFillTx/>
                <a:latin typeface="Arial" panose="020B0604020202020204"/>
                <a:ea typeface="+mn-ea"/>
                <a:cs typeface="+mn-cs"/>
              </a:rPr>
              <a:t>in vitro</a:t>
            </a:r>
            <a:endParaRPr kumimoji="0" lang="en-GB" sz="1200" b="1"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2" name="Picture 1"/>
          <p:cNvPicPr>
            <a:picLocks noChangeAspect="1"/>
          </p:cNvPicPr>
          <p:nvPr/>
        </p:nvPicPr>
        <p:blipFill>
          <a:blip r:embed="rId3"/>
          <a:stretch>
            <a:fillRect/>
          </a:stretch>
        </p:blipFill>
        <p:spPr>
          <a:xfrm>
            <a:off x="171892" y="4955627"/>
            <a:ext cx="4142088" cy="1269983"/>
          </a:xfrm>
          <a:prstGeom prst="rect">
            <a:avLst/>
          </a:prstGeom>
        </p:spPr>
      </p:pic>
      <p:sp>
        <p:nvSpPr>
          <p:cNvPr id="17" name="TextBox 16"/>
          <p:cNvSpPr txBox="1"/>
          <p:nvPr/>
        </p:nvSpPr>
        <p:spPr>
          <a:xfrm>
            <a:off x="4497363" y="1221237"/>
            <a:ext cx="4323107" cy="1985159"/>
          </a:xfrm>
          <a:prstGeom prst="rect">
            <a:avLst/>
          </a:prstGeom>
          <a:noFill/>
        </p:spPr>
        <p:txBody>
          <a:bodyPr wrap="square" rtlCol="0">
            <a:spAutoFit/>
          </a:bodyPr>
          <a:lstStyle/>
          <a:p>
            <a:pPr lvl="0">
              <a:spcAft>
                <a:spcPts val="600"/>
              </a:spcAft>
              <a:defRPr/>
            </a:pPr>
            <a:r>
              <a:rPr lang="en-GB" sz="1200" b="1" dirty="0">
                <a:solidFill>
                  <a:prstClr val="black"/>
                </a:solidFill>
                <a:latin typeface="+mj-lt"/>
              </a:rPr>
              <a:t>Results </a:t>
            </a:r>
          </a:p>
          <a:p>
            <a:pPr marL="171450" lvl="0" indent="-171450">
              <a:spcAft>
                <a:spcPts val="600"/>
              </a:spcAft>
              <a:buClr>
                <a:schemeClr val="tx2"/>
              </a:buClr>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latin typeface="+mj-lt"/>
                <a:ea typeface="+mn-ea"/>
                <a:cs typeface="+mn-cs"/>
              </a:rPr>
              <a:t>In the 3D environment, the different cell types retained proper phenotype and functional characteristics for &gt;4 weeks, allowing for </a:t>
            </a:r>
            <a:r>
              <a:rPr kumimoji="0" lang="en-US" sz="1200" b="1" i="0" u="none" strike="noStrike" kern="1200" cap="none" spc="0" normalizeH="0" baseline="0" noProof="0" dirty="0">
                <a:ln>
                  <a:noFill/>
                </a:ln>
                <a:solidFill>
                  <a:prstClr val="black"/>
                </a:solidFill>
                <a:effectLst/>
                <a:uLnTx/>
                <a:uFillTx/>
                <a:latin typeface="+mj-lt"/>
                <a:ea typeface="+mn-ea"/>
                <a:cs typeface="+mn-cs"/>
              </a:rPr>
              <a:t>long-term cultures</a:t>
            </a:r>
          </a:p>
          <a:p>
            <a:pPr marL="171450" lvl="0" indent="-171450">
              <a:spcAft>
                <a:spcPts val="600"/>
              </a:spcAft>
              <a:buClr>
                <a:schemeClr val="tx2"/>
              </a:buClr>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latin typeface="+mj-lt"/>
                <a:ea typeface="+mn-ea"/>
                <a:cs typeface="+mn-cs"/>
              </a:rPr>
              <a:t>Co-cultured cells </a:t>
            </a:r>
            <a:r>
              <a:rPr kumimoji="0" lang="en-US" sz="1200" b="1" i="0" u="none" strike="noStrike" kern="1200" cap="none" spc="0" normalizeH="0" baseline="0" noProof="0" dirty="0">
                <a:ln>
                  <a:noFill/>
                </a:ln>
                <a:solidFill>
                  <a:prstClr val="black"/>
                </a:solidFill>
                <a:effectLst/>
                <a:uLnTx/>
                <a:uFillTx/>
                <a:latin typeface="+mj-lt"/>
                <a:ea typeface="+mn-ea"/>
                <a:cs typeface="+mn-cs"/>
              </a:rPr>
              <a:t>spontaneously rearranged </a:t>
            </a:r>
            <a:r>
              <a:rPr kumimoji="0" lang="en-US" sz="1200" b="0" i="0" u="none" strike="noStrike" kern="1200" cap="none" spc="0" normalizeH="0" baseline="0" noProof="0" dirty="0">
                <a:ln>
                  <a:noFill/>
                </a:ln>
                <a:solidFill>
                  <a:prstClr val="black"/>
                </a:solidFill>
                <a:effectLst/>
                <a:uLnTx/>
                <a:uFillTx/>
                <a:latin typeface="+mj-lt"/>
                <a:ea typeface="+mn-ea"/>
                <a:cs typeface="+mn-cs"/>
              </a:rPr>
              <a:t>to model physiological cellular interactions</a:t>
            </a:r>
          </a:p>
          <a:p>
            <a:pPr marL="171450" marR="0" lvl="0" indent="-171450" defTabSz="914400" rtl="0" eaLnBrk="1" fontAlgn="auto" latinLnBrk="0" hangingPunct="1">
              <a:lnSpc>
                <a:spcPct val="100000"/>
              </a:lnSpc>
              <a:spcBef>
                <a:spcPts val="0"/>
              </a:spcBef>
              <a:spcAft>
                <a:spcPts val="600"/>
              </a:spcAft>
              <a:buClr>
                <a:schemeClr val="tx2"/>
              </a:buClr>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j-lt"/>
                <a:ea typeface="+mn-ea"/>
                <a:cs typeface="+mn-cs"/>
              </a:rPr>
              <a:t>Fatty acid treatment led to steatosis and lipotoxicity in hepatocytes; the presence of nonparenchymal cells sustained </a:t>
            </a:r>
            <a:r>
              <a:rPr kumimoji="0" lang="en-GB" sz="1200" b="1" i="0" u="none" strike="noStrike" kern="1200" cap="none" spc="0" normalizeH="0" baseline="0" noProof="0" dirty="0">
                <a:ln>
                  <a:noFill/>
                </a:ln>
                <a:solidFill>
                  <a:prstClr val="black"/>
                </a:solidFill>
                <a:effectLst/>
                <a:uLnTx/>
                <a:uFillTx/>
                <a:latin typeface="+mj-lt"/>
                <a:ea typeface="+mn-ea"/>
                <a:cs typeface="+mn-cs"/>
              </a:rPr>
              <a:t>fatty acid-induced hepatocyte damage</a:t>
            </a:r>
            <a:endParaRPr kumimoji="0" lang="en-US" sz="1200" b="0" i="0" u="none" strike="noStrike" kern="1200" cap="none" spc="0" normalizeH="0" baseline="0" noProof="0" dirty="0">
              <a:ln>
                <a:noFill/>
              </a:ln>
              <a:solidFill>
                <a:prstClr val="black"/>
              </a:solidFill>
              <a:effectLst/>
              <a:uLnTx/>
              <a:uFillTx/>
              <a:latin typeface="+mj-lt"/>
              <a:ea typeface="+mn-ea"/>
              <a:cs typeface="+mn-cs"/>
            </a:endParaRPr>
          </a:p>
        </p:txBody>
      </p:sp>
      <p:pic>
        <p:nvPicPr>
          <p:cNvPr id="3" name="Picture 2"/>
          <p:cNvPicPr>
            <a:picLocks noChangeAspect="1"/>
          </p:cNvPicPr>
          <p:nvPr/>
        </p:nvPicPr>
        <p:blipFill>
          <a:blip r:embed="rId4"/>
          <a:stretch>
            <a:fillRect/>
          </a:stretch>
        </p:blipFill>
        <p:spPr>
          <a:xfrm>
            <a:off x="4716016" y="3143832"/>
            <a:ext cx="3805797" cy="1851904"/>
          </a:xfrm>
          <a:prstGeom prst="rect">
            <a:avLst/>
          </a:prstGeom>
        </p:spPr>
      </p:pic>
    </p:spTree>
    <p:extLst>
      <p:ext uri="{BB962C8B-B14F-4D97-AF65-F5344CB8AC3E}">
        <p14:creationId xmlns:p14="http://schemas.microsoft.com/office/powerpoint/2010/main" val="27000516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rmAutofit fontScale="90000"/>
          </a:bodyPr>
          <a:lstStyle/>
          <a:p>
            <a:r>
              <a:rPr lang="en-GB" dirty="0"/>
              <a:t>Frequency and outcomes of liver transplantation for NASH in Europe</a:t>
            </a:r>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p:txBody>
          <a:bodyPr/>
          <a:lstStyle/>
          <a:p>
            <a:r>
              <a:rPr lang="en-GB" dirty="0"/>
              <a:t>*Multivariable Cox regression; adjusted for donor and recipient factors</a:t>
            </a:r>
            <a:endParaRPr lang="en-US" dirty="0"/>
          </a:p>
          <a:p>
            <a:r>
              <a:rPr lang="en-US" dirty="0" err="1"/>
              <a:t>Haldar</a:t>
            </a:r>
            <a:r>
              <a:rPr lang="en-US" dirty="0"/>
              <a:t> D, et al. ILC 2018, </a:t>
            </a:r>
            <a:r>
              <a:rPr lang="en-GB" dirty="0"/>
              <a:t>PS-041</a:t>
            </a:r>
            <a:endParaRPr lang="en-US" dirty="0"/>
          </a:p>
        </p:txBody>
      </p:sp>
      <p:sp>
        <p:nvSpPr>
          <p:cNvPr id="10" name="Content Placeholder 9">
            <a:extLst>
              <a:ext uri="{FF2B5EF4-FFF2-40B4-BE49-F238E27FC236}">
                <a16:creationId xmlns:a16="http://schemas.microsoft.com/office/drawing/2014/main" id="{6AACA688-4B60-4FC7-AD67-1FC89A790CB2}"/>
              </a:ext>
            </a:extLst>
          </p:cNvPr>
          <p:cNvSpPr>
            <a:spLocks noGrp="1"/>
          </p:cNvSpPr>
          <p:nvPr>
            <p:ph sz="half" idx="11"/>
          </p:nvPr>
        </p:nvSpPr>
        <p:spPr>
          <a:xfrm>
            <a:off x="319314" y="1156357"/>
            <a:ext cx="3820638" cy="4622400"/>
          </a:xfrm>
        </p:spPr>
        <p:txBody>
          <a:bodyPr>
            <a:normAutofit/>
          </a:bodyPr>
          <a:lstStyle/>
          <a:p>
            <a:pPr marL="0" indent="0">
              <a:buNone/>
            </a:pPr>
            <a:r>
              <a:rPr lang="en-US" sz="1400" b="1" dirty="0"/>
              <a:t>Aim: </a:t>
            </a:r>
            <a:r>
              <a:rPr lang="en-US" sz="1200" dirty="0"/>
              <a:t>To describe the changing frequency of </a:t>
            </a:r>
            <a:r>
              <a:rPr lang="en-US" sz="1200" dirty="0" err="1"/>
              <a:t>LTx</a:t>
            </a:r>
            <a:r>
              <a:rPr lang="en-US" sz="1200" dirty="0"/>
              <a:t> </a:t>
            </a:r>
            <a:br>
              <a:rPr lang="en-US" sz="1200" dirty="0"/>
            </a:br>
            <a:r>
              <a:rPr lang="en-US" sz="1200" dirty="0"/>
              <a:t>for NASH in Europe, determine clinical outcomes </a:t>
            </a:r>
            <a:br>
              <a:rPr lang="en-US" sz="1200" dirty="0"/>
            </a:br>
            <a:r>
              <a:rPr lang="en-US" sz="1200" dirty="0"/>
              <a:t>and prognostic factors </a:t>
            </a:r>
            <a:endParaRPr lang="en-US" sz="1600" dirty="0"/>
          </a:p>
          <a:p>
            <a:pPr marL="0" indent="0">
              <a:spcBef>
                <a:spcPts val="1200"/>
              </a:spcBef>
              <a:buNone/>
            </a:pPr>
            <a:r>
              <a:rPr lang="en-GB" sz="1400" b="1" dirty="0"/>
              <a:t>Methods</a:t>
            </a:r>
            <a:endParaRPr lang="en-GB" sz="1600" b="1" dirty="0"/>
          </a:p>
          <a:p>
            <a:pPr marL="180975" indent="-180975"/>
            <a:r>
              <a:rPr lang="en-US" sz="1200" dirty="0"/>
              <a:t>Retrospective cohort analysis of 68,950 adult patients who underwent primary </a:t>
            </a:r>
            <a:r>
              <a:rPr lang="en-US" sz="1200" dirty="0" err="1"/>
              <a:t>LTx</a:t>
            </a:r>
            <a:r>
              <a:rPr lang="en-US" sz="1200" dirty="0"/>
              <a:t> for chronic liver disease between 01/01/2002 and 31/12/2016 using the ELTR database; data prospectively collected from 174 </a:t>
            </a:r>
            <a:r>
              <a:rPr lang="en-US" sz="1200" dirty="0" err="1"/>
              <a:t>centres</a:t>
            </a:r>
            <a:r>
              <a:rPr lang="en-US" sz="1200" dirty="0"/>
              <a:t> in 33 countries</a:t>
            </a:r>
          </a:p>
          <a:p>
            <a:endParaRPr lang="en-US" sz="1200" dirty="0"/>
          </a:p>
          <a:p>
            <a:pPr marL="0" lvl="0" indent="0">
              <a:buClr>
                <a:srgbClr val="004B87"/>
              </a:buClr>
              <a:buNone/>
            </a:pPr>
            <a:r>
              <a:rPr lang="en-GB" sz="1400" b="1" dirty="0">
                <a:solidFill>
                  <a:prstClr val="black"/>
                </a:solidFill>
              </a:rPr>
              <a:t>Conclusions</a:t>
            </a:r>
          </a:p>
          <a:p>
            <a:pPr marL="171450" lvl="0" indent="-171450">
              <a:buClr>
                <a:srgbClr val="004B87"/>
              </a:buClr>
            </a:pPr>
            <a:r>
              <a:rPr lang="en-US" sz="1200" dirty="0">
                <a:solidFill>
                  <a:prstClr val="black"/>
                </a:solidFill>
              </a:rPr>
              <a:t>The proportion of </a:t>
            </a:r>
            <a:r>
              <a:rPr lang="en-US" sz="1200" dirty="0" err="1">
                <a:solidFill>
                  <a:prstClr val="black"/>
                </a:solidFill>
              </a:rPr>
              <a:t>LTxs</a:t>
            </a:r>
            <a:r>
              <a:rPr lang="en-US" sz="1200" dirty="0">
                <a:solidFill>
                  <a:prstClr val="black"/>
                </a:solidFill>
              </a:rPr>
              <a:t> performed for patients with NASH has risen more than for any other indication</a:t>
            </a:r>
          </a:p>
          <a:p>
            <a:pPr marL="171450" lvl="0" indent="-171450">
              <a:buClr>
                <a:srgbClr val="004B87"/>
              </a:buClr>
            </a:pPr>
            <a:r>
              <a:rPr lang="en-GB" sz="1200" dirty="0">
                <a:solidFill>
                  <a:prstClr val="black"/>
                </a:solidFill>
              </a:rPr>
              <a:t>Significantly higher proportion of NASH recipients with concomitant HCC than for other indications</a:t>
            </a:r>
            <a:r>
              <a:rPr lang="en-US" sz="1200" dirty="0">
                <a:solidFill>
                  <a:prstClr val="black"/>
                </a:solidFill>
              </a:rPr>
              <a:t>.</a:t>
            </a:r>
          </a:p>
          <a:p>
            <a:pPr marL="171450" lvl="0" indent="-171450">
              <a:buClr>
                <a:srgbClr val="004B87"/>
              </a:buClr>
            </a:pPr>
            <a:r>
              <a:rPr lang="en-GB" sz="1200" dirty="0">
                <a:solidFill>
                  <a:prstClr val="black"/>
                </a:solidFill>
              </a:rPr>
              <a:t>NASH is not an independent predictor of post-</a:t>
            </a:r>
            <a:r>
              <a:rPr lang="en-GB" sz="1200" dirty="0" err="1">
                <a:solidFill>
                  <a:prstClr val="black"/>
                </a:solidFill>
              </a:rPr>
              <a:t>LTx</a:t>
            </a:r>
            <a:r>
              <a:rPr lang="en-GB" sz="1200" dirty="0">
                <a:solidFill>
                  <a:prstClr val="black"/>
                </a:solidFill>
              </a:rPr>
              <a:t> patient or graft survival</a:t>
            </a:r>
          </a:p>
          <a:p>
            <a:pPr marL="171450" lvl="0" indent="-171450">
              <a:buClr>
                <a:srgbClr val="004B87"/>
              </a:buClr>
            </a:pPr>
            <a:r>
              <a:rPr lang="en-GB" sz="1200" dirty="0">
                <a:solidFill>
                  <a:prstClr val="black"/>
                </a:solidFill>
              </a:rPr>
              <a:t>Amongst NASH recipients, older age, higher MELD and extremes of BMI carry a post-</a:t>
            </a:r>
            <a:r>
              <a:rPr lang="en-GB" sz="1200" dirty="0" err="1">
                <a:solidFill>
                  <a:prstClr val="black"/>
                </a:solidFill>
              </a:rPr>
              <a:t>LTx</a:t>
            </a:r>
            <a:r>
              <a:rPr lang="en-GB" sz="1200" dirty="0">
                <a:solidFill>
                  <a:prstClr val="black"/>
                </a:solidFill>
              </a:rPr>
              <a:t> mortality risk, </a:t>
            </a:r>
            <a:r>
              <a:rPr lang="en-GB" sz="1200" dirty="0">
                <a:solidFill>
                  <a:prstClr val="black"/>
                </a:solidFill>
                <a:sym typeface="Wingdings" panose="05000000000000000000" pitchFamily="2" charset="2"/>
              </a:rPr>
              <a:t></a:t>
            </a:r>
            <a:r>
              <a:rPr lang="en-GB" sz="1200" dirty="0">
                <a:solidFill>
                  <a:prstClr val="black"/>
                </a:solidFill>
              </a:rPr>
              <a:t> can aid risk stratification and careful selection of patients with NASH for </a:t>
            </a:r>
            <a:r>
              <a:rPr lang="en-GB" sz="1200" dirty="0" err="1">
                <a:solidFill>
                  <a:prstClr val="black"/>
                </a:solidFill>
              </a:rPr>
              <a:t>LTx</a:t>
            </a:r>
            <a:endParaRPr lang="en-US" sz="1400" dirty="0">
              <a:solidFill>
                <a:prstClr val="black"/>
              </a:solidFill>
            </a:endParaRPr>
          </a:p>
        </p:txBody>
      </p:sp>
      <p:sp>
        <p:nvSpPr>
          <p:cNvPr id="18" name="Content Placeholder 17">
            <a:extLst>
              <a:ext uri="{FF2B5EF4-FFF2-40B4-BE49-F238E27FC236}">
                <a16:creationId xmlns:a16="http://schemas.microsoft.com/office/drawing/2014/main" id="{D68D5C96-D133-4226-AA75-9EF079226036}"/>
              </a:ext>
            </a:extLst>
          </p:cNvPr>
          <p:cNvSpPr>
            <a:spLocks noGrp="1"/>
          </p:cNvSpPr>
          <p:nvPr>
            <p:ph sz="half" idx="12"/>
          </p:nvPr>
        </p:nvSpPr>
        <p:spPr>
          <a:xfrm>
            <a:off x="4139953" y="1156357"/>
            <a:ext cx="4975444" cy="4622400"/>
          </a:xfrm>
        </p:spPr>
        <p:txBody>
          <a:bodyPr/>
          <a:lstStyle/>
          <a:p>
            <a:pPr marL="0" indent="0">
              <a:buNone/>
            </a:pPr>
            <a:r>
              <a:rPr lang="en-US" sz="1400" b="1" dirty="0"/>
              <a:t>Results</a:t>
            </a:r>
            <a:endParaRPr lang="en-US" sz="1600" b="1" dirty="0"/>
          </a:p>
          <a:p>
            <a:pPr marL="180975" indent="-180975" algn="just"/>
            <a:r>
              <a:rPr lang="en-US" sz="1200" b="1" dirty="0">
                <a:solidFill>
                  <a:schemeClr val="tx2"/>
                </a:solidFill>
              </a:rPr>
              <a:t>Changing indications for </a:t>
            </a:r>
            <a:r>
              <a:rPr lang="en-US" sz="1200" b="1" dirty="0" err="1">
                <a:solidFill>
                  <a:schemeClr val="tx2"/>
                </a:solidFill>
              </a:rPr>
              <a:t>LTx</a:t>
            </a:r>
            <a:endParaRPr lang="en-US" sz="1200" b="1" dirty="0">
              <a:solidFill>
                <a:schemeClr val="tx2"/>
              </a:solidFill>
            </a:endParaRPr>
          </a:p>
          <a:p>
            <a:pPr marL="449263" lvl="1" indent="-168275"/>
            <a:r>
              <a:rPr lang="en-GB" sz="1200" dirty="0"/>
              <a:t>Primary indication was NASH (2,741 [4%] pts)</a:t>
            </a:r>
          </a:p>
          <a:p>
            <a:pPr marL="449263" lvl="1" indent="-168275"/>
            <a:r>
              <a:rPr lang="en-GB" sz="1200" dirty="0">
                <a:sym typeface="Wingdings" panose="05000000000000000000" pitchFamily="2" charset="2"/>
              </a:rPr>
              <a:t></a:t>
            </a:r>
            <a:r>
              <a:rPr lang="en-GB" sz="1200" dirty="0"/>
              <a:t> proportion of </a:t>
            </a:r>
            <a:r>
              <a:rPr lang="en-GB" sz="1200" dirty="0" err="1"/>
              <a:t>LTx</a:t>
            </a:r>
            <a:r>
              <a:rPr lang="en-GB" sz="1200" dirty="0"/>
              <a:t> performed for patients with NASH: 1.2% (2002) </a:t>
            </a:r>
            <a:r>
              <a:rPr lang="en-GB" sz="1200" dirty="0">
                <a:sym typeface="Wingdings" panose="05000000000000000000" pitchFamily="2" charset="2"/>
              </a:rPr>
              <a:t></a:t>
            </a:r>
            <a:r>
              <a:rPr lang="en-GB" sz="1200" dirty="0"/>
              <a:t> 8.4% (2016)</a:t>
            </a:r>
          </a:p>
          <a:p>
            <a:pPr marL="449263" lvl="1" indent="-168275"/>
            <a:r>
              <a:rPr lang="en-GB" sz="1200" dirty="0"/>
              <a:t>ARLD was the most common indication (n=22,226; 32.3%)</a:t>
            </a:r>
          </a:p>
          <a:p>
            <a:pPr marL="49213" indent="-168275">
              <a:spcBef>
                <a:spcPts val="600"/>
              </a:spcBef>
            </a:pPr>
            <a:r>
              <a:rPr lang="en-US" sz="1200" b="1" dirty="0">
                <a:solidFill>
                  <a:schemeClr val="tx2"/>
                </a:solidFill>
              </a:rPr>
              <a:t>Recipient differences</a:t>
            </a:r>
            <a:endParaRPr lang="en-US" sz="1200" dirty="0">
              <a:solidFill>
                <a:schemeClr val="tx2"/>
              </a:solidFill>
            </a:endParaRPr>
          </a:p>
          <a:p>
            <a:pPr marL="49213" indent="-168275"/>
            <a:endParaRPr lang="en-GB" sz="900" dirty="0"/>
          </a:p>
          <a:p>
            <a:pPr lvl="1"/>
            <a:endParaRPr lang="en-GB" sz="1200" dirty="0"/>
          </a:p>
          <a:p>
            <a:pPr lvl="1"/>
            <a:endParaRPr lang="en-GB" sz="1200" dirty="0"/>
          </a:p>
          <a:p>
            <a:endParaRPr lang="en-GB" sz="1400" b="1" dirty="0">
              <a:solidFill>
                <a:schemeClr val="tx2"/>
              </a:solidFill>
            </a:endParaRPr>
          </a:p>
          <a:p>
            <a:pPr marL="180975" indent="-180975"/>
            <a:r>
              <a:rPr lang="en-GB" sz="1200" b="1" dirty="0">
                <a:solidFill>
                  <a:schemeClr val="tx2"/>
                </a:solidFill>
              </a:rPr>
              <a:t>Patient and graft outcomes after </a:t>
            </a:r>
            <a:r>
              <a:rPr lang="en-GB" sz="1200" b="1" dirty="0" err="1">
                <a:solidFill>
                  <a:schemeClr val="tx2"/>
                </a:solidFill>
              </a:rPr>
              <a:t>LTx</a:t>
            </a:r>
            <a:endParaRPr lang="en-GB" sz="1200" b="1" dirty="0">
              <a:solidFill>
                <a:schemeClr val="tx2"/>
              </a:solidFill>
            </a:endParaRPr>
          </a:p>
          <a:p>
            <a:pPr marL="449263" lvl="1" indent="-168275"/>
            <a:r>
              <a:rPr lang="en-GB" sz="1200" dirty="0"/>
              <a:t>NASH not an independent predictor of post-</a:t>
            </a:r>
            <a:r>
              <a:rPr lang="en-GB" sz="1200" dirty="0" err="1"/>
              <a:t>LTx</a:t>
            </a:r>
            <a:r>
              <a:rPr lang="en-GB" sz="1200" dirty="0"/>
              <a:t> patient survival* </a:t>
            </a:r>
            <a:br>
              <a:rPr lang="en-GB" sz="1400" dirty="0"/>
            </a:br>
            <a:br>
              <a:rPr lang="en-GB" sz="1100" dirty="0"/>
            </a:br>
            <a:br>
              <a:rPr lang="en-GB" sz="1600" dirty="0"/>
            </a:br>
            <a:endParaRPr lang="en-GB" sz="200" dirty="0"/>
          </a:p>
          <a:p>
            <a:endParaRPr lang="en-GB" sz="600" b="1" dirty="0"/>
          </a:p>
          <a:p>
            <a:pPr marL="180975" indent="-180975"/>
            <a:r>
              <a:rPr lang="en-GB" sz="1200" b="1" dirty="0">
                <a:solidFill>
                  <a:schemeClr val="tx2"/>
                </a:solidFill>
              </a:rPr>
              <a:t>Key determinants of post-LT survival in NASH recipients</a:t>
            </a:r>
          </a:p>
          <a:p>
            <a:endParaRPr lang="en-US" dirty="0"/>
          </a:p>
        </p:txBody>
      </p:sp>
      <p:graphicFrame>
        <p:nvGraphicFramePr>
          <p:cNvPr id="32" name="Table 31">
            <a:extLst>
              <a:ext uri="{FF2B5EF4-FFF2-40B4-BE49-F238E27FC236}">
                <a16:creationId xmlns:a16="http://schemas.microsoft.com/office/drawing/2014/main" id="{6341774F-9556-43A3-9C5B-8C1554C480FF}"/>
              </a:ext>
            </a:extLst>
          </p:cNvPr>
          <p:cNvGraphicFramePr>
            <a:graphicFrameLocks noGrp="1"/>
          </p:cNvGraphicFramePr>
          <p:nvPr>
            <p:extLst>
              <p:ext uri="{D42A27DB-BD31-4B8C-83A1-F6EECF244321}">
                <p14:modId xmlns:p14="http://schemas.microsoft.com/office/powerpoint/2010/main" val="1522587348"/>
              </p:ext>
            </p:extLst>
          </p:nvPr>
        </p:nvGraphicFramePr>
        <p:xfrm>
          <a:off x="4482541" y="2762585"/>
          <a:ext cx="3820824" cy="791268"/>
        </p:xfrm>
        <a:graphic>
          <a:graphicData uri="http://schemas.openxmlformats.org/drawingml/2006/table">
            <a:tbl>
              <a:tblPr firstRow="1" bandRow="1">
                <a:tableStyleId>{F2DE63D5-997A-4646-A377-4702673A728D}</a:tableStyleId>
              </a:tblPr>
              <a:tblGrid>
                <a:gridCol w="1380282">
                  <a:extLst>
                    <a:ext uri="{9D8B030D-6E8A-4147-A177-3AD203B41FA5}">
                      <a16:colId xmlns:a16="http://schemas.microsoft.com/office/drawing/2014/main" val="4123754111"/>
                    </a:ext>
                  </a:extLst>
                </a:gridCol>
                <a:gridCol w="1144841">
                  <a:extLst>
                    <a:ext uri="{9D8B030D-6E8A-4147-A177-3AD203B41FA5}">
                      <a16:colId xmlns:a16="http://schemas.microsoft.com/office/drawing/2014/main" val="1136116420"/>
                    </a:ext>
                  </a:extLst>
                </a:gridCol>
                <a:gridCol w="1295701">
                  <a:extLst>
                    <a:ext uri="{9D8B030D-6E8A-4147-A177-3AD203B41FA5}">
                      <a16:colId xmlns:a16="http://schemas.microsoft.com/office/drawing/2014/main" val="1932049274"/>
                    </a:ext>
                  </a:extLst>
                </a:gridCol>
              </a:tblGrid>
              <a:tr h="1978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p>
                  </a:txBody>
                  <a:tcPr marL="36000" marR="0" marT="0" marB="0" anchor="ctr"/>
                </a:tc>
                <a:tc>
                  <a:txBody>
                    <a:bodyPr/>
                    <a:lstStyle/>
                    <a:p>
                      <a:pPr algn="ctr"/>
                      <a:r>
                        <a:rPr lang="en-GB" sz="1000" dirty="0"/>
                        <a:t>NASH</a:t>
                      </a:r>
                      <a:endParaRPr lang="en-US" sz="1000" dirty="0">
                        <a:solidFill>
                          <a:schemeClr val="tx1"/>
                        </a:solidFill>
                      </a:endParaRPr>
                    </a:p>
                  </a:txBody>
                  <a:tcPr marL="36000" marR="0" marT="0" marB="0" anchor="ctr"/>
                </a:tc>
                <a:tc>
                  <a:txBody>
                    <a:bodyPr/>
                    <a:lstStyle/>
                    <a:p>
                      <a:pPr algn="ctr"/>
                      <a:r>
                        <a:rPr lang="en-GB" sz="1000" dirty="0"/>
                        <a:t>Non-NASH</a:t>
                      </a:r>
                      <a:endParaRPr lang="en-US" sz="1000" dirty="0">
                        <a:solidFill>
                          <a:schemeClr val="tx1"/>
                        </a:solidFill>
                      </a:endParaRPr>
                    </a:p>
                  </a:txBody>
                  <a:tcPr marL="36000" marR="0" marT="0" marB="0" anchor="ctr"/>
                </a:tc>
                <a:extLst>
                  <a:ext uri="{0D108BD9-81ED-4DB2-BD59-A6C34878D82A}">
                    <a16:rowId xmlns:a16="http://schemas.microsoft.com/office/drawing/2014/main" val="2361716154"/>
                  </a:ext>
                </a:extLst>
              </a:tr>
              <a:tr h="197817">
                <a:tc>
                  <a:txBody>
                    <a:bodyPr/>
                    <a:lstStyle/>
                    <a:p>
                      <a:r>
                        <a:rPr lang="en-GB" sz="1000" dirty="0"/>
                        <a:t>Age years;</a:t>
                      </a:r>
                      <a:r>
                        <a:rPr lang="en-GB" sz="1000" baseline="0" dirty="0"/>
                        <a:t> </a:t>
                      </a:r>
                      <a:r>
                        <a:rPr lang="en-GB" sz="1000" dirty="0"/>
                        <a:t>(IQR)</a:t>
                      </a:r>
                      <a:endParaRPr lang="en-US" sz="1000" dirty="0"/>
                    </a:p>
                  </a:txBody>
                  <a:tcPr marL="36000" marR="0" marT="0" marB="0" anchor="ctr"/>
                </a:tc>
                <a:tc>
                  <a:txBody>
                    <a:bodyPr/>
                    <a:lstStyle/>
                    <a:p>
                      <a:pPr algn="ctr"/>
                      <a:r>
                        <a:rPr lang="en-GB" sz="1000" dirty="0"/>
                        <a:t>60 (54–64)</a:t>
                      </a:r>
                      <a:endParaRPr lang="en-US" sz="1000" dirty="0"/>
                    </a:p>
                  </a:txBody>
                  <a:tcPr marL="36000" marR="0" marT="0" marB="0" anchor="ctr"/>
                </a:tc>
                <a:tc>
                  <a:txBody>
                    <a:bodyPr/>
                    <a:lstStyle/>
                    <a:p>
                      <a:pPr algn="ctr"/>
                      <a:r>
                        <a:rPr lang="en-GB" sz="1000" dirty="0"/>
                        <a:t>55 (48–61)</a:t>
                      </a:r>
                      <a:endParaRPr lang="en-US" sz="1000" dirty="0"/>
                    </a:p>
                  </a:txBody>
                  <a:tcPr marL="36000" marR="0" marT="0" marB="0" anchor="ctr"/>
                </a:tc>
                <a:extLst>
                  <a:ext uri="{0D108BD9-81ED-4DB2-BD59-A6C34878D82A}">
                    <a16:rowId xmlns:a16="http://schemas.microsoft.com/office/drawing/2014/main" val="3509116529"/>
                  </a:ext>
                </a:extLst>
              </a:tr>
              <a:tr h="197817">
                <a:tc>
                  <a:txBody>
                    <a:bodyPr/>
                    <a:lstStyle/>
                    <a:p>
                      <a:r>
                        <a:rPr lang="en-GB" sz="1000" dirty="0"/>
                        <a:t>BMI </a:t>
                      </a:r>
                      <a:r>
                        <a:rPr lang="en-US" sz="1000" dirty="0"/>
                        <a:t>kg/m</a:t>
                      </a:r>
                      <a:r>
                        <a:rPr lang="en-US" sz="1000" baseline="30000" dirty="0"/>
                        <a:t>–2</a:t>
                      </a:r>
                      <a:r>
                        <a:rPr lang="en-GB" sz="1000" dirty="0"/>
                        <a:t> (SD)</a:t>
                      </a:r>
                    </a:p>
                  </a:txBody>
                  <a:tcPr marL="36000" marR="0" marT="0" marB="0" anchor="ctr"/>
                </a:tc>
                <a:tc>
                  <a:txBody>
                    <a:bodyPr/>
                    <a:lstStyle/>
                    <a:p>
                      <a:pPr algn="ctr"/>
                      <a:r>
                        <a:rPr lang="en-GB" sz="1000" dirty="0"/>
                        <a:t>32.6 (4.57)</a:t>
                      </a:r>
                      <a:endParaRPr lang="en-US" sz="1000" dirty="0"/>
                    </a:p>
                  </a:txBody>
                  <a:tcPr marL="36000" marR="0" marT="0" marB="0" anchor="ctr"/>
                </a:tc>
                <a:tc>
                  <a:txBody>
                    <a:bodyPr/>
                    <a:lstStyle/>
                    <a:p>
                      <a:pPr algn="ctr"/>
                      <a:r>
                        <a:rPr lang="en-GB" sz="1000" dirty="0"/>
                        <a:t>25.8 (4.45)</a:t>
                      </a:r>
                      <a:endParaRPr lang="en-US" sz="1000" dirty="0"/>
                    </a:p>
                  </a:txBody>
                  <a:tcPr marL="36000" marR="0" marT="0" marB="0" anchor="ctr"/>
                </a:tc>
                <a:extLst>
                  <a:ext uri="{0D108BD9-81ED-4DB2-BD59-A6C34878D82A}">
                    <a16:rowId xmlns:a16="http://schemas.microsoft.com/office/drawing/2014/main" val="564481665"/>
                  </a:ext>
                </a:extLst>
              </a:tr>
              <a:tr h="197817">
                <a:tc>
                  <a:txBody>
                    <a:bodyPr/>
                    <a:lstStyle/>
                    <a:p>
                      <a:r>
                        <a:rPr lang="en-GB" sz="1000" dirty="0"/>
                        <a:t>HCC (%)</a:t>
                      </a:r>
                      <a:endParaRPr lang="en-US" sz="1000" dirty="0"/>
                    </a:p>
                  </a:txBody>
                  <a:tcPr marL="36000" marR="0" marT="0" marB="0" anchor="ctr"/>
                </a:tc>
                <a:tc>
                  <a:txBody>
                    <a:bodyPr/>
                    <a:lstStyle/>
                    <a:p>
                      <a:pPr algn="ctr"/>
                      <a:r>
                        <a:rPr lang="en-GB" sz="1000" dirty="0"/>
                        <a:t>39.1</a:t>
                      </a:r>
                      <a:endParaRPr lang="en-US" sz="1000" dirty="0"/>
                    </a:p>
                  </a:txBody>
                  <a:tcPr marL="36000" marR="0" marT="0" marB="0" anchor="ctr"/>
                </a:tc>
                <a:tc>
                  <a:txBody>
                    <a:bodyPr/>
                    <a:lstStyle/>
                    <a:p>
                      <a:pPr algn="ctr"/>
                      <a:r>
                        <a:rPr lang="en-GB" sz="1000" dirty="0"/>
                        <a:t>28.9</a:t>
                      </a:r>
                      <a:endParaRPr lang="en-US" sz="1000" dirty="0"/>
                    </a:p>
                  </a:txBody>
                  <a:tcPr marL="36000" marR="0" marT="0" marB="0" anchor="ctr"/>
                </a:tc>
                <a:extLst>
                  <a:ext uri="{0D108BD9-81ED-4DB2-BD59-A6C34878D82A}">
                    <a16:rowId xmlns:a16="http://schemas.microsoft.com/office/drawing/2014/main" val="2203684686"/>
                  </a:ext>
                </a:extLst>
              </a:tr>
            </a:tbl>
          </a:graphicData>
        </a:graphic>
      </p:graphicFrame>
      <p:graphicFrame>
        <p:nvGraphicFramePr>
          <p:cNvPr id="38" name="Table 37">
            <a:extLst>
              <a:ext uri="{FF2B5EF4-FFF2-40B4-BE49-F238E27FC236}">
                <a16:creationId xmlns:a16="http://schemas.microsoft.com/office/drawing/2014/main" id="{2481765D-DFBB-46AB-90F9-9EF4860762AE}"/>
              </a:ext>
            </a:extLst>
          </p:cNvPr>
          <p:cNvGraphicFramePr>
            <a:graphicFrameLocks noGrp="1"/>
          </p:cNvGraphicFramePr>
          <p:nvPr>
            <p:extLst>
              <p:ext uri="{D42A27DB-BD31-4B8C-83A1-F6EECF244321}">
                <p14:modId xmlns:p14="http://schemas.microsoft.com/office/powerpoint/2010/main" val="3685123218"/>
              </p:ext>
            </p:extLst>
          </p:nvPr>
        </p:nvGraphicFramePr>
        <p:xfrm>
          <a:off x="4482541" y="4083877"/>
          <a:ext cx="3820824" cy="426955"/>
        </p:xfrm>
        <a:graphic>
          <a:graphicData uri="http://schemas.openxmlformats.org/drawingml/2006/table">
            <a:tbl>
              <a:tblPr firstRow="1" bandRow="1">
                <a:tableStyleId>{F2DE63D5-997A-4646-A377-4702673A728D}</a:tableStyleId>
              </a:tblPr>
              <a:tblGrid>
                <a:gridCol w="401073">
                  <a:extLst>
                    <a:ext uri="{9D8B030D-6E8A-4147-A177-3AD203B41FA5}">
                      <a16:colId xmlns:a16="http://schemas.microsoft.com/office/drawing/2014/main" val="4123754111"/>
                    </a:ext>
                  </a:extLst>
                </a:gridCol>
                <a:gridCol w="1793515">
                  <a:extLst>
                    <a:ext uri="{9D8B030D-6E8A-4147-A177-3AD203B41FA5}">
                      <a16:colId xmlns:a16="http://schemas.microsoft.com/office/drawing/2014/main" val="1136116420"/>
                    </a:ext>
                  </a:extLst>
                </a:gridCol>
                <a:gridCol w="1626236">
                  <a:extLst>
                    <a:ext uri="{9D8B030D-6E8A-4147-A177-3AD203B41FA5}">
                      <a16:colId xmlns:a16="http://schemas.microsoft.com/office/drawing/2014/main" val="1932049274"/>
                    </a:ext>
                  </a:extLst>
                </a:gridCol>
              </a:tblGrid>
              <a:tr h="211989">
                <a:tc>
                  <a:txBody>
                    <a:bodyPr/>
                    <a:lstStyle/>
                    <a:p>
                      <a:endParaRPr lang="en-US" sz="1000" dirty="0"/>
                    </a:p>
                  </a:txBody>
                  <a:tcPr marL="36000" marR="0" marT="0" marB="0" anchor="ctr"/>
                </a:tc>
                <a:tc>
                  <a:txBody>
                    <a:bodyPr/>
                    <a:lstStyle/>
                    <a:p>
                      <a:pPr algn="ctr"/>
                      <a:r>
                        <a:rPr lang="en-US" sz="1000" dirty="0"/>
                        <a:t>For patient survival </a:t>
                      </a:r>
                      <a:endParaRPr lang="en-US" sz="1000" dirty="0">
                        <a:solidFill>
                          <a:schemeClr val="tx1"/>
                        </a:solidFill>
                      </a:endParaRPr>
                    </a:p>
                  </a:txBody>
                  <a:tcPr marL="36000" marR="0" marT="0" marB="0" anchor="ctr"/>
                </a:tc>
                <a:tc>
                  <a:txBody>
                    <a:bodyPr/>
                    <a:lstStyle/>
                    <a:p>
                      <a:pPr algn="ctr"/>
                      <a:r>
                        <a:rPr lang="en-US" sz="1000" dirty="0"/>
                        <a:t>For graft survival </a:t>
                      </a:r>
                      <a:endParaRPr lang="en-US" sz="1000" dirty="0">
                        <a:solidFill>
                          <a:schemeClr val="tx1"/>
                        </a:solidFill>
                      </a:endParaRPr>
                    </a:p>
                  </a:txBody>
                  <a:tcPr marL="36000" marR="0" marT="0" marB="0" anchor="ctr"/>
                </a:tc>
                <a:extLst>
                  <a:ext uri="{0D108BD9-81ED-4DB2-BD59-A6C34878D82A}">
                    <a16:rowId xmlns:a16="http://schemas.microsoft.com/office/drawing/2014/main" val="2361716154"/>
                  </a:ext>
                </a:extLst>
              </a:tr>
              <a:tr h="214966">
                <a:tc>
                  <a:txBody>
                    <a:bodyPr/>
                    <a:lstStyle/>
                    <a:p>
                      <a:r>
                        <a:rPr lang="en-US" sz="1000" dirty="0"/>
                        <a:t>HR</a:t>
                      </a:r>
                    </a:p>
                  </a:txBody>
                  <a:tcPr marL="36000" marR="0" marT="0" marB="0" anchor="ctr"/>
                </a:tc>
                <a:tc>
                  <a:txBody>
                    <a:bodyPr/>
                    <a:lstStyle/>
                    <a:p>
                      <a:pPr algn="ctr"/>
                      <a:r>
                        <a:rPr lang="en-US" sz="1000" dirty="0"/>
                        <a:t>1.06 (0.97–1.17)</a:t>
                      </a:r>
                    </a:p>
                  </a:txBody>
                  <a:tcPr marL="36000" marR="0" marT="0" marB="0" anchor="ctr"/>
                </a:tc>
                <a:tc>
                  <a:txBody>
                    <a:bodyPr/>
                    <a:lstStyle/>
                    <a:p>
                      <a:pPr algn="ctr"/>
                      <a:r>
                        <a:rPr lang="en-US" sz="1000" dirty="0"/>
                        <a:t>0.90 (0.79–1.04)</a:t>
                      </a:r>
                    </a:p>
                  </a:txBody>
                  <a:tcPr marL="36000" marR="0" marT="0" marB="0" anchor="ctr"/>
                </a:tc>
                <a:extLst>
                  <a:ext uri="{0D108BD9-81ED-4DB2-BD59-A6C34878D82A}">
                    <a16:rowId xmlns:a16="http://schemas.microsoft.com/office/drawing/2014/main" val="3509116529"/>
                  </a:ext>
                </a:extLst>
              </a:tr>
            </a:tbl>
          </a:graphicData>
        </a:graphic>
      </p:graphicFrame>
      <p:graphicFrame>
        <p:nvGraphicFramePr>
          <p:cNvPr id="39" name="Table 38">
            <a:extLst>
              <a:ext uri="{FF2B5EF4-FFF2-40B4-BE49-F238E27FC236}">
                <a16:creationId xmlns:a16="http://schemas.microsoft.com/office/drawing/2014/main" id="{0C0F4F42-14E4-4BFF-8A1A-8B82FFEDF19B}"/>
              </a:ext>
            </a:extLst>
          </p:cNvPr>
          <p:cNvGraphicFramePr>
            <a:graphicFrameLocks noGrp="1"/>
          </p:cNvGraphicFramePr>
          <p:nvPr>
            <p:extLst>
              <p:ext uri="{D42A27DB-BD31-4B8C-83A1-F6EECF244321}">
                <p14:modId xmlns:p14="http://schemas.microsoft.com/office/powerpoint/2010/main" val="2983617974"/>
              </p:ext>
            </p:extLst>
          </p:nvPr>
        </p:nvGraphicFramePr>
        <p:xfrm>
          <a:off x="4482541" y="4869160"/>
          <a:ext cx="2762295" cy="1686797"/>
        </p:xfrm>
        <a:graphic>
          <a:graphicData uri="http://schemas.openxmlformats.org/drawingml/2006/table">
            <a:tbl>
              <a:tblPr firstRow="1" bandRow="1">
                <a:tableStyleId>{F2DE63D5-997A-4646-A377-4702673A728D}</a:tableStyleId>
              </a:tblPr>
              <a:tblGrid>
                <a:gridCol w="1723553">
                  <a:extLst>
                    <a:ext uri="{9D8B030D-6E8A-4147-A177-3AD203B41FA5}">
                      <a16:colId xmlns:a16="http://schemas.microsoft.com/office/drawing/2014/main" val="4123754111"/>
                    </a:ext>
                  </a:extLst>
                </a:gridCol>
                <a:gridCol w="1038742">
                  <a:extLst>
                    <a:ext uri="{9D8B030D-6E8A-4147-A177-3AD203B41FA5}">
                      <a16:colId xmlns:a16="http://schemas.microsoft.com/office/drawing/2014/main" val="3340032486"/>
                    </a:ext>
                  </a:extLst>
                </a:gridCol>
              </a:tblGrid>
              <a:tr h="1940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i="0" dirty="0"/>
                        <a:t>For recipients without HCC</a:t>
                      </a:r>
                    </a:p>
                  </a:txBody>
                  <a:tcPr marL="0" marR="0" marT="0" marB="0" anchor="ctr">
                    <a:lnB w="12700" cap="flat" cmpd="sng" algn="ctr">
                      <a:solidFill>
                        <a:schemeClr val="tx2"/>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i="0" dirty="0"/>
                        <a:t>HR</a:t>
                      </a:r>
                    </a:p>
                  </a:txBody>
                  <a:tcPr marL="0" marR="0" marT="0" marB="0" anchor="ctr">
                    <a:lnB w="1270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361716154"/>
                  </a:ext>
                </a:extLst>
              </a:tr>
              <a:tr h="4710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t>Recipient age </a:t>
                      </a:r>
                      <a:r>
                        <a:rPr lang="en-US" sz="1000" dirty="0"/>
                        <a:t>(years)</a:t>
                      </a:r>
                    </a:p>
                    <a:p>
                      <a:pPr marL="180975" marR="0" lvl="0" indent="0" algn="l" defTabSz="914400" rtl="0" eaLnBrk="1" fontAlgn="auto" latinLnBrk="0" hangingPunct="1">
                        <a:lnSpc>
                          <a:spcPct val="100000"/>
                        </a:lnSpc>
                        <a:spcBef>
                          <a:spcPts val="0"/>
                        </a:spcBef>
                        <a:spcAft>
                          <a:spcPts val="0"/>
                        </a:spcAft>
                        <a:buClrTx/>
                        <a:buSzTx/>
                        <a:buFontTx/>
                        <a:buNone/>
                        <a:tabLst/>
                        <a:defRPr/>
                      </a:pPr>
                      <a:r>
                        <a:rPr lang="en-US" sz="1000" b="0" dirty="0"/>
                        <a:t>61–65</a:t>
                      </a:r>
                    </a:p>
                    <a:p>
                      <a:pPr marL="180975" marR="0" lvl="0" indent="0" algn="l" defTabSz="914400" rtl="0" eaLnBrk="1" fontAlgn="auto" latinLnBrk="0" hangingPunct="1">
                        <a:lnSpc>
                          <a:spcPct val="100000"/>
                        </a:lnSpc>
                        <a:spcBef>
                          <a:spcPts val="0"/>
                        </a:spcBef>
                        <a:spcAft>
                          <a:spcPts val="0"/>
                        </a:spcAft>
                        <a:buClrTx/>
                        <a:buSzTx/>
                        <a:buFontTx/>
                        <a:buNone/>
                        <a:tabLst/>
                        <a:defRPr/>
                      </a:pPr>
                      <a:r>
                        <a:rPr lang="en-US" sz="1000" b="0" dirty="0"/>
                        <a:t>&gt;65</a:t>
                      </a:r>
                    </a:p>
                  </a:txBody>
                  <a:tcPr marL="36000" marR="0" marT="0" marB="0" anchor="ctr">
                    <a:lnL w="12700" cap="flat" cmpd="sng" algn="ctr">
                      <a:solidFill>
                        <a:schemeClr val="tx2"/>
                      </a:solid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tcPr>
                </a:tc>
                <a:tc>
                  <a:txBody>
                    <a:bodyPr/>
                    <a:lstStyle/>
                    <a:p>
                      <a:pPr algn="ctr"/>
                      <a:endParaRPr lang="en-GB" sz="1000" dirty="0"/>
                    </a:p>
                    <a:p>
                      <a:pPr algn="ctr"/>
                      <a:r>
                        <a:rPr lang="en-GB" sz="1000" dirty="0"/>
                        <a:t>1.96 (1.29–2.98)</a:t>
                      </a:r>
                      <a:endParaRPr lang="en-US" sz="1800" dirty="0"/>
                    </a:p>
                    <a:p>
                      <a:pPr algn="ctr"/>
                      <a:r>
                        <a:rPr lang="en-GB" sz="1000" dirty="0"/>
                        <a:t>1.77 (1.11–2.82)</a:t>
                      </a:r>
                      <a:endParaRPr lang="en-US" sz="1800" dirty="0"/>
                    </a:p>
                  </a:txBody>
                  <a:tcPr marL="0" marR="0" marT="0" marB="0" anchor="ctr">
                    <a:lnL w="9525" cap="flat" cmpd="sng" algn="ctr">
                      <a:noFill/>
                      <a:prstDash val="solid"/>
                      <a:round/>
                      <a:headEnd type="none" w="med" len="med"/>
                      <a:tailEnd type="none" w="med" len="med"/>
                    </a:lnL>
                    <a:lnR w="9525"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509116529"/>
                  </a:ext>
                </a:extLst>
              </a:tr>
              <a:tr h="1898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MELD &gt;23</a:t>
                      </a:r>
                    </a:p>
                  </a:txBody>
                  <a:tcPr marL="36000" marR="0" marT="0" marB="0" anchor="ctr">
                    <a:lnL w="12700" cap="flat" cmpd="sng" algn="ctr">
                      <a:solidFill>
                        <a:schemeClr val="tx2"/>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tcPr>
                </a:tc>
                <a:tc>
                  <a:txBody>
                    <a:bodyPr/>
                    <a:lstStyle/>
                    <a:p>
                      <a:pPr algn="ctr"/>
                      <a:r>
                        <a:rPr lang="en-GB" sz="1000" dirty="0"/>
                        <a:t>1.54 (1.04–2.30)</a:t>
                      </a:r>
                      <a:endParaRPr lang="en-US" sz="1800" dirty="0"/>
                    </a:p>
                  </a:txBody>
                  <a:tcPr marL="0" marR="0" marT="0" marB="0" anchor="ctr">
                    <a:lnL w="9525" cap="flat" cmpd="sng" algn="ctr">
                      <a:no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203684686"/>
                  </a:ext>
                </a:extLst>
              </a:tr>
              <a:tr h="6280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Recipient BMI</a:t>
                      </a:r>
                      <a:r>
                        <a:rPr lang="en-GB" sz="1000" dirty="0"/>
                        <a:t> (</a:t>
                      </a:r>
                      <a:r>
                        <a:rPr lang="en-US" sz="1000" dirty="0"/>
                        <a:t>kg/m</a:t>
                      </a:r>
                      <a:r>
                        <a:rPr lang="en-US" sz="1000" baseline="30000" dirty="0"/>
                        <a:t>2</a:t>
                      </a:r>
                      <a:r>
                        <a:rPr lang="en-GB" sz="1000" dirty="0"/>
                        <a:t>)</a:t>
                      </a:r>
                    </a:p>
                    <a:p>
                      <a:pPr marL="180975" marR="0" lvl="0" indent="0" algn="l" defTabSz="914400" rtl="0" eaLnBrk="1" fontAlgn="auto" latinLnBrk="0" hangingPunct="1">
                        <a:lnSpc>
                          <a:spcPct val="100000"/>
                        </a:lnSpc>
                        <a:spcBef>
                          <a:spcPts val="0"/>
                        </a:spcBef>
                        <a:spcAft>
                          <a:spcPts val="0"/>
                        </a:spcAft>
                        <a:buClrTx/>
                        <a:buSzTx/>
                        <a:buFontTx/>
                        <a:buNone/>
                        <a:tabLst/>
                        <a:defRPr/>
                      </a:pPr>
                      <a:r>
                        <a:rPr lang="en-GB" sz="1000" dirty="0"/>
                        <a:t>&lt;18.5</a:t>
                      </a:r>
                    </a:p>
                    <a:p>
                      <a:pPr marL="180975" marR="0" lvl="0" indent="0" algn="l" defTabSz="914400" rtl="0" eaLnBrk="1" fontAlgn="auto" latinLnBrk="0" hangingPunct="1">
                        <a:lnSpc>
                          <a:spcPct val="100000"/>
                        </a:lnSpc>
                        <a:spcBef>
                          <a:spcPts val="0"/>
                        </a:spcBef>
                        <a:spcAft>
                          <a:spcPts val="0"/>
                        </a:spcAft>
                        <a:buClrTx/>
                        <a:buSzTx/>
                        <a:buFontTx/>
                        <a:buNone/>
                        <a:tabLst/>
                        <a:defRPr/>
                      </a:pPr>
                      <a:r>
                        <a:rPr lang="en-GB" sz="1000" dirty="0"/>
                        <a:t>18.5–25</a:t>
                      </a:r>
                    </a:p>
                    <a:p>
                      <a:pPr marL="180975" marR="0" lvl="0" indent="0" algn="l" defTabSz="914400" rtl="0" eaLnBrk="1" fontAlgn="auto" latinLnBrk="0" hangingPunct="1">
                        <a:lnSpc>
                          <a:spcPct val="100000"/>
                        </a:lnSpc>
                        <a:spcBef>
                          <a:spcPts val="0"/>
                        </a:spcBef>
                        <a:spcAft>
                          <a:spcPts val="0"/>
                        </a:spcAft>
                        <a:buClrTx/>
                        <a:buSzTx/>
                        <a:buFontTx/>
                        <a:buNone/>
                        <a:tabLst/>
                        <a:defRPr/>
                      </a:pPr>
                      <a:r>
                        <a:rPr lang="en-GB" sz="1000" dirty="0"/>
                        <a:t>&gt;40</a:t>
                      </a:r>
                    </a:p>
                  </a:txBody>
                  <a:tcPr marL="36000" marR="0" marT="0" marB="0" anchor="ctr">
                    <a:lnL w="12700" cap="flat" cmpd="sng" algn="ctr">
                      <a:solidFill>
                        <a:schemeClr val="tx2"/>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tcPr>
                </a:tc>
                <a:tc>
                  <a:txBody>
                    <a:bodyPr/>
                    <a:lstStyle/>
                    <a:p>
                      <a:pPr algn="ctr"/>
                      <a:endParaRPr lang="en-US" sz="1000" dirty="0"/>
                    </a:p>
                    <a:p>
                      <a:pPr algn="ctr"/>
                      <a:r>
                        <a:rPr lang="en-US" sz="1000" dirty="0"/>
                        <a:t>5.04 (1.18–21.56)</a:t>
                      </a:r>
                    </a:p>
                    <a:p>
                      <a:pPr algn="ctr"/>
                      <a:r>
                        <a:rPr lang="en-US" sz="1000" dirty="0"/>
                        <a:t>2.34 (1.28–4.26)</a:t>
                      </a:r>
                    </a:p>
                    <a:p>
                      <a:pPr algn="ctr"/>
                      <a:r>
                        <a:rPr lang="en-US" sz="1000" dirty="0"/>
                        <a:t>2.24 (1.30–3.87)</a:t>
                      </a:r>
                    </a:p>
                  </a:txBody>
                  <a:tcPr marL="0" marR="0" marT="0" marB="0" anchor="ctr">
                    <a:lnL w="9525" cap="flat" cmpd="sng" algn="ctr">
                      <a:no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865612484"/>
                  </a:ext>
                </a:extLst>
              </a:tr>
              <a:tr h="2037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Donor blood group B</a:t>
                      </a:r>
                    </a:p>
                  </a:txBody>
                  <a:tcPr marL="36000" marR="0" marT="0" marB="0" anchor="ctr">
                    <a:lnL w="12700" cap="flat" cmpd="sng" algn="ctr">
                      <a:solidFill>
                        <a:schemeClr val="tx2"/>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en-US" sz="1000" dirty="0"/>
                        <a:t>0.41 (0.23–0.72)</a:t>
                      </a:r>
                    </a:p>
                  </a:txBody>
                  <a:tcPr marL="0" marR="0" marT="0" marB="0" anchor="ctr">
                    <a:lnL w="9525" cap="flat" cmpd="sng" algn="ctr">
                      <a:no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107841980"/>
                  </a:ext>
                </a:extLst>
              </a:tr>
            </a:tbl>
          </a:graphicData>
        </a:graphic>
      </p:graphicFrame>
    </p:spTree>
    <p:extLst>
      <p:ext uri="{BB962C8B-B14F-4D97-AF65-F5344CB8AC3E}">
        <p14:creationId xmlns:p14="http://schemas.microsoft.com/office/powerpoint/2010/main" val="2531590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5" name="Table 84">
            <a:extLst>
              <a:ext uri="{FF2B5EF4-FFF2-40B4-BE49-F238E27FC236}">
                <a16:creationId xmlns:a16="http://schemas.microsoft.com/office/drawing/2014/main" id="{D963F1B4-A948-4D39-8BC3-F5726F9A9CA7}"/>
              </a:ext>
            </a:extLst>
          </p:cNvPr>
          <p:cNvGraphicFramePr>
            <a:graphicFrameLocks noGrp="1"/>
          </p:cNvGraphicFramePr>
          <p:nvPr>
            <p:extLst/>
          </p:nvPr>
        </p:nvGraphicFramePr>
        <p:xfrm>
          <a:off x="4758772" y="3106936"/>
          <a:ext cx="4176000" cy="2345400"/>
        </p:xfrm>
        <a:graphic>
          <a:graphicData uri="http://schemas.openxmlformats.org/drawingml/2006/table">
            <a:tbl>
              <a:tblPr firstRow="1" bandRow="1">
                <a:tableStyleId>{2D5ABB26-0587-4C30-8999-92F81FD0307C}</a:tableStyleId>
              </a:tblPr>
              <a:tblGrid>
                <a:gridCol w="2016000">
                  <a:extLst>
                    <a:ext uri="{9D8B030D-6E8A-4147-A177-3AD203B41FA5}">
                      <a16:colId xmlns:a16="http://schemas.microsoft.com/office/drawing/2014/main" val="641820314"/>
                    </a:ext>
                  </a:extLst>
                </a:gridCol>
                <a:gridCol w="1116000">
                  <a:extLst>
                    <a:ext uri="{9D8B030D-6E8A-4147-A177-3AD203B41FA5}">
                      <a16:colId xmlns:a16="http://schemas.microsoft.com/office/drawing/2014/main" val="465882018"/>
                    </a:ext>
                  </a:extLst>
                </a:gridCol>
                <a:gridCol w="1044000">
                  <a:extLst>
                    <a:ext uri="{9D8B030D-6E8A-4147-A177-3AD203B41FA5}">
                      <a16:colId xmlns:a16="http://schemas.microsoft.com/office/drawing/2014/main" val="153942997"/>
                    </a:ext>
                  </a:extLst>
                </a:gridCol>
              </a:tblGrid>
              <a:tr h="0">
                <a:tc>
                  <a:txBody>
                    <a:bodyPr/>
                    <a:lstStyle/>
                    <a:p>
                      <a:r>
                        <a:rPr lang="en-GB" sz="900" b="1" dirty="0"/>
                        <a:t>Exposure database</a:t>
                      </a:r>
                    </a:p>
                  </a:txBody>
                  <a:tcPr marL="0" marR="0" marT="36000" marB="36000">
                    <a:lnB w="12700" cap="flat" cmpd="sng" algn="ctr">
                      <a:solidFill>
                        <a:schemeClr val="tx1"/>
                      </a:solidFill>
                      <a:prstDash val="solid"/>
                      <a:round/>
                      <a:headEnd type="none" w="med" len="med"/>
                      <a:tailEnd type="none" w="med" len="med"/>
                    </a:lnB>
                  </a:tcPr>
                </a:tc>
                <a:tc>
                  <a:txBody>
                    <a:bodyPr/>
                    <a:lstStyle/>
                    <a:p>
                      <a:endParaRPr lang="en-GB" sz="900" b="0" dirty="0"/>
                    </a:p>
                  </a:txBody>
                  <a:tcPr marL="0" marR="0" marT="36000" marB="36000">
                    <a:lnB w="12700" cap="flat" cmpd="sng" algn="ctr">
                      <a:solidFill>
                        <a:schemeClr val="tx1"/>
                      </a:solidFill>
                      <a:prstDash val="solid"/>
                      <a:round/>
                      <a:headEnd type="none" w="med" len="med"/>
                      <a:tailEnd type="none" w="med" len="med"/>
                    </a:lnB>
                  </a:tcPr>
                </a:tc>
                <a:tc>
                  <a:txBody>
                    <a:bodyPr/>
                    <a:lstStyle/>
                    <a:p>
                      <a:r>
                        <a:rPr lang="en-GB" sz="900" b="1" dirty="0"/>
                        <a:t>HR (95% CI)</a:t>
                      </a:r>
                    </a:p>
                  </a:txBody>
                  <a:tcPr marL="0" marR="0" marT="36000" marB="3600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0479503"/>
                  </a:ext>
                </a:extLst>
              </a:tr>
              <a:tr h="0">
                <a:tc>
                  <a:txBody>
                    <a:bodyPr/>
                    <a:lstStyle/>
                    <a:p>
                      <a:r>
                        <a:rPr lang="en-GB" sz="900" b="1" dirty="0"/>
                        <a:t>NAFLD/NASH</a:t>
                      </a:r>
                    </a:p>
                    <a:p>
                      <a:pPr marL="108000"/>
                      <a:r>
                        <a:rPr lang="en-GB" sz="900" dirty="0"/>
                        <a:t>HSD</a:t>
                      </a:r>
                    </a:p>
                    <a:p>
                      <a:pPr marL="108000"/>
                      <a:r>
                        <a:rPr lang="en-GB" sz="900" dirty="0"/>
                        <a:t>IPCI</a:t>
                      </a:r>
                    </a:p>
                    <a:p>
                      <a:pPr marL="108000"/>
                      <a:r>
                        <a:rPr lang="en-GB" sz="900" dirty="0"/>
                        <a:t>SIDIAP</a:t>
                      </a:r>
                    </a:p>
                    <a:p>
                      <a:pPr marL="108000"/>
                      <a:r>
                        <a:rPr lang="en-GB" sz="900" dirty="0"/>
                        <a:t>THIN</a:t>
                      </a:r>
                    </a:p>
                    <a:p>
                      <a:pPr marL="108000"/>
                      <a:r>
                        <a:rPr lang="en-GB" sz="900" dirty="0"/>
                        <a:t>Subtotal (I-squared=92.0%, p=0.000)</a:t>
                      </a:r>
                      <a:endParaRPr lang="en-GB" sz="900" b="0" dirty="0"/>
                    </a:p>
                  </a:txBody>
                  <a:tcPr marL="0" marR="0" marT="36000" marB="3600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en-GB" sz="900" b="0" dirty="0"/>
                    </a:p>
                  </a:txBody>
                  <a:tcPr marL="0" marR="0" marT="36000" marB="3600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endParaRPr lang="en-GB" sz="900" b="0" dirty="0"/>
                    </a:p>
                    <a:p>
                      <a:r>
                        <a:rPr lang="en-GB" sz="900" b="0" dirty="0"/>
                        <a:t>1.63 (1.00, 2.65)</a:t>
                      </a:r>
                    </a:p>
                    <a:p>
                      <a:r>
                        <a:rPr lang="en-GB" sz="900" b="0" dirty="0"/>
                        <a:t>7.92 (4.02, 15.57)</a:t>
                      </a:r>
                    </a:p>
                    <a:p>
                      <a:r>
                        <a:rPr lang="en-GB" sz="900" b="0" dirty="0"/>
                        <a:t>2.11 (1.59, 2.80)</a:t>
                      </a:r>
                    </a:p>
                    <a:p>
                      <a:r>
                        <a:rPr lang="en-GB" sz="900" b="0" dirty="0"/>
                        <a:t>6.07 (4.38, 8.43)</a:t>
                      </a:r>
                    </a:p>
                    <a:p>
                      <a:r>
                        <a:rPr lang="en-GB" sz="900" b="0" dirty="0"/>
                        <a:t>3.51 (1.72, 7.16)</a:t>
                      </a:r>
                    </a:p>
                  </a:txBody>
                  <a:tcPr marL="0" marR="0" marT="36000" marB="36000">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488296625"/>
                  </a:ext>
                </a:extLst>
              </a:tr>
              <a:tr h="0">
                <a:tc>
                  <a:txBody>
                    <a:bodyPr/>
                    <a:lstStyle/>
                    <a:p>
                      <a:r>
                        <a:rPr lang="en-GB" sz="900" b="1" dirty="0"/>
                        <a:t>NAFLD</a:t>
                      </a:r>
                    </a:p>
                    <a:p>
                      <a:pPr marL="108000"/>
                      <a:r>
                        <a:rPr lang="en-GB" sz="900" dirty="0"/>
                        <a:t>SIDIAP</a:t>
                      </a:r>
                    </a:p>
                    <a:p>
                      <a:pPr marL="108000"/>
                      <a:r>
                        <a:rPr lang="en-GB" sz="900" dirty="0"/>
                        <a:t>THIN</a:t>
                      </a:r>
                    </a:p>
                    <a:p>
                      <a:pPr marL="108000"/>
                      <a:r>
                        <a:rPr lang="en-GB" sz="900" dirty="0"/>
                        <a:t>Subtotal (I-squared=94.8%, p=0.000)</a:t>
                      </a:r>
                      <a:endParaRPr lang="en-GB" sz="900" b="0" dirty="0"/>
                    </a:p>
                  </a:txBody>
                  <a:tcPr marL="0" marR="0" marT="36000" marB="36000">
                    <a:lnR w="12700" cap="flat" cmpd="sng" algn="ctr">
                      <a:solidFill>
                        <a:schemeClr val="tx1"/>
                      </a:solidFill>
                      <a:prstDash val="solid"/>
                      <a:round/>
                      <a:headEnd type="none" w="med" len="med"/>
                      <a:tailEnd type="none" w="med" len="med"/>
                    </a:lnR>
                  </a:tcPr>
                </a:tc>
                <a:tc>
                  <a:txBody>
                    <a:bodyPr/>
                    <a:lstStyle/>
                    <a:p>
                      <a:endParaRPr lang="en-GB" sz="900" b="0" dirty="0"/>
                    </a:p>
                  </a:txBody>
                  <a:tcPr marL="0" marR="0" marT="36000" marB="36000">
                    <a:lnL w="12700" cap="flat" cmpd="sng" algn="ctr">
                      <a:solidFill>
                        <a:schemeClr val="tx1"/>
                      </a:solidFill>
                      <a:prstDash val="solid"/>
                      <a:round/>
                      <a:headEnd type="none" w="med" len="med"/>
                      <a:tailEnd type="none" w="med" len="med"/>
                    </a:lnL>
                  </a:tcPr>
                </a:tc>
                <a:tc>
                  <a:txBody>
                    <a:bodyPr/>
                    <a:lstStyle/>
                    <a:p>
                      <a:endParaRPr lang="en-GB" sz="900" b="0" dirty="0"/>
                    </a:p>
                    <a:p>
                      <a:r>
                        <a:rPr lang="en-GB" sz="900" b="0" dirty="0"/>
                        <a:t>1.90 (1.39, 2.58)</a:t>
                      </a:r>
                    </a:p>
                    <a:p>
                      <a:r>
                        <a:rPr lang="en-GB" sz="900" b="0" dirty="0"/>
                        <a:t>5.26 (3.76, 7.36)</a:t>
                      </a:r>
                    </a:p>
                    <a:p>
                      <a:r>
                        <a:rPr lang="en-GB" sz="900" b="0" dirty="0"/>
                        <a:t>3.15 (1.16, 8.56)</a:t>
                      </a:r>
                    </a:p>
                  </a:txBody>
                  <a:tcPr marL="0" marR="0" marT="36000" marB="36000"/>
                </a:tc>
                <a:extLst>
                  <a:ext uri="{0D108BD9-81ED-4DB2-BD59-A6C34878D82A}">
                    <a16:rowId xmlns:a16="http://schemas.microsoft.com/office/drawing/2014/main" val="4256266236"/>
                  </a:ext>
                </a:extLst>
              </a:tr>
              <a:tr h="0">
                <a:tc>
                  <a:txBody>
                    <a:bodyPr/>
                    <a:lstStyle/>
                    <a:p>
                      <a:r>
                        <a:rPr lang="en-GB" sz="900" b="1" dirty="0"/>
                        <a:t>NASH</a:t>
                      </a:r>
                    </a:p>
                    <a:p>
                      <a:pPr marL="108000"/>
                      <a:r>
                        <a:rPr lang="en-GB" sz="900" dirty="0"/>
                        <a:t>SIDIAP</a:t>
                      </a:r>
                    </a:p>
                    <a:p>
                      <a:pPr marL="108000"/>
                      <a:r>
                        <a:rPr lang="en-GB" sz="900" dirty="0"/>
                        <a:t>THIN</a:t>
                      </a:r>
                    </a:p>
                    <a:p>
                      <a:pPr marL="108000"/>
                      <a:r>
                        <a:rPr lang="en-GB" sz="900" dirty="0"/>
                        <a:t>Subtotal (I-squared=0.0%, p=0.506)</a:t>
                      </a:r>
                      <a:endParaRPr lang="en-GB" sz="900" b="0" dirty="0"/>
                    </a:p>
                  </a:txBody>
                  <a:tcPr marL="0" marR="0" marT="36000" marB="3600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endParaRPr lang="en-GB" sz="900" b="0" dirty="0"/>
                    </a:p>
                  </a:txBody>
                  <a:tcPr marL="0" marR="0" marT="36000" marB="3600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endParaRPr lang="en-GB" sz="900" b="0" dirty="0"/>
                    </a:p>
                    <a:p>
                      <a:r>
                        <a:rPr lang="en-GB" sz="900" b="0" dirty="0"/>
                        <a:t>6.99 (3.18, 15.38)</a:t>
                      </a:r>
                    </a:p>
                    <a:p>
                      <a:r>
                        <a:rPr lang="en-GB" sz="900" b="0" dirty="0"/>
                        <a:t>11.75 (3.16, 43.64)</a:t>
                      </a:r>
                    </a:p>
                    <a:p>
                      <a:r>
                        <a:rPr lang="en-GB" sz="900" b="0" dirty="0"/>
                        <a:t>8.02 (4.08, 15.77)</a:t>
                      </a:r>
                    </a:p>
                  </a:txBody>
                  <a:tcPr marL="0" marR="0" marT="36000" marB="3600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22707794"/>
                  </a:ext>
                </a:extLst>
              </a:tr>
            </a:tbl>
          </a:graphicData>
        </a:graphic>
      </p:graphicFrame>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Autofit/>
          </a:bodyPr>
          <a:lstStyle/>
          <a:p>
            <a:r>
              <a:rPr lang="en-GB" sz="2400" dirty="0"/>
              <a:t>NAFLD and risk of incident NASH, cirrhosis and HCC in 18 million European electronic healthcare records </a:t>
            </a:r>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p:txBody>
          <a:bodyPr/>
          <a:lstStyle/>
          <a:p>
            <a:r>
              <a:rPr lang="en-GB" dirty="0"/>
              <a:t>HR values adjusted for age, smoking status and BMI</a:t>
            </a:r>
          </a:p>
          <a:p>
            <a:r>
              <a:rPr lang="en-GB" dirty="0"/>
              <a:t>Alexander M, et al. ILC 2018, PS-106</a:t>
            </a:r>
            <a:endParaRPr lang="en-GB" dirty="0">
              <a:highlight>
                <a:srgbClr val="FFFF00"/>
              </a:highlight>
            </a:endParaRPr>
          </a:p>
        </p:txBody>
      </p:sp>
      <p:sp>
        <p:nvSpPr>
          <p:cNvPr id="5" name="Content Placeholder 4">
            <a:extLst>
              <a:ext uri="{FF2B5EF4-FFF2-40B4-BE49-F238E27FC236}">
                <a16:creationId xmlns:a16="http://schemas.microsoft.com/office/drawing/2014/main" id="{698FBA17-2E8C-425F-9405-E058D59E708E}"/>
              </a:ext>
            </a:extLst>
          </p:cNvPr>
          <p:cNvSpPr>
            <a:spLocks noGrp="1"/>
          </p:cNvSpPr>
          <p:nvPr>
            <p:ph sz="half" idx="1"/>
          </p:nvPr>
        </p:nvSpPr>
        <p:spPr>
          <a:xfrm>
            <a:off x="319314" y="1340768"/>
            <a:ext cx="8506800" cy="4622400"/>
          </a:xfrm>
        </p:spPr>
        <p:txBody>
          <a:bodyPr>
            <a:normAutofit/>
          </a:bodyPr>
          <a:lstStyle/>
          <a:p>
            <a:r>
              <a:rPr lang="en-GB" sz="1600" dirty="0"/>
              <a:t>134,854 NAFLD or NASH patients </a:t>
            </a:r>
          </a:p>
          <a:p>
            <a:pPr lvl="1"/>
            <a:r>
              <a:rPr lang="en-GB" sz="1400" dirty="0"/>
              <a:t>From Italy, Spain, the Netherlands, and UK</a:t>
            </a:r>
          </a:p>
          <a:p>
            <a:r>
              <a:rPr lang="en-GB" sz="1600" dirty="0"/>
              <a:t>Matching 100:1 by practice site, gender, age ±5 years, and visit</a:t>
            </a:r>
          </a:p>
          <a:p>
            <a:r>
              <a:rPr lang="en-GB" sz="1600" dirty="0"/>
              <a:t>Mean follow-up 3.5 years (&gt;500,000 person years)</a:t>
            </a:r>
          </a:p>
        </p:txBody>
      </p:sp>
      <p:grpSp>
        <p:nvGrpSpPr>
          <p:cNvPr id="223" name="Group 222">
            <a:extLst>
              <a:ext uri="{FF2B5EF4-FFF2-40B4-BE49-F238E27FC236}">
                <a16:creationId xmlns:a16="http://schemas.microsoft.com/office/drawing/2014/main" id="{56A097C8-FAC0-4E64-A101-93A60E67003E}"/>
              </a:ext>
            </a:extLst>
          </p:cNvPr>
          <p:cNvGrpSpPr/>
          <p:nvPr/>
        </p:nvGrpSpPr>
        <p:grpSpPr>
          <a:xfrm>
            <a:off x="973690" y="2741596"/>
            <a:ext cx="6913569" cy="307777"/>
            <a:chOff x="489747" y="2741596"/>
            <a:chExt cx="6913569" cy="307777"/>
          </a:xfrm>
        </p:grpSpPr>
        <p:sp>
          <p:nvSpPr>
            <p:cNvPr id="10" name="TextBox 9"/>
            <p:cNvSpPr txBox="1"/>
            <p:nvPr/>
          </p:nvSpPr>
          <p:spPr>
            <a:xfrm>
              <a:off x="489747" y="2741596"/>
              <a:ext cx="2411238" cy="307777"/>
            </a:xfrm>
            <a:prstGeom prst="rect">
              <a:avLst/>
            </a:prstGeom>
            <a:noFill/>
          </p:spPr>
          <p:txBody>
            <a:bodyPr wrap="none" rtlCol="0">
              <a:spAutoFit/>
            </a:bodyPr>
            <a:lstStyle/>
            <a:p>
              <a:pPr algn="ctr"/>
              <a:r>
                <a:rPr lang="en-US" sz="1400" b="1" dirty="0">
                  <a:solidFill>
                    <a:srgbClr val="000063"/>
                  </a:solidFill>
                </a:rPr>
                <a:t>Association with cirrhosis</a:t>
              </a:r>
            </a:p>
          </p:txBody>
        </p:sp>
        <p:sp>
          <p:nvSpPr>
            <p:cNvPr id="11" name="TextBox 10"/>
            <p:cNvSpPr txBox="1"/>
            <p:nvPr/>
          </p:nvSpPr>
          <p:spPr>
            <a:xfrm>
              <a:off x="5359167" y="2741596"/>
              <a:ext cx="2044149" cy="307777"/>
            </a:xfrm>
            <a:prstGeom prst="rect">
              <a:avLst/>
            </a:prstGeom>
            <a:noFill/>
          </p:spPr>
          <p:txBody>
            <a:bodyPr wrap="none" rtlCol="0">
              <a:spAutoFit/>
            </a:bodyPr>
            <a:lstStyle/>
            <a:p>
              <a:pPr algn="ctr"/>
              <a:r>
                <a:rPr lang="en-US" sz="1400" b="1" dirty="0">
                  <a:solidFill>
                    <a:srgbClr val="000063"/>
                  </a:solidFill>
                </a:rPr>
                <a:t>Association with HCC</a:t>
              </a:r>
            </a:p>
          </p:txBody>
        </p:sp>
      </p:grpSp>
      <p:graphicFrame>
        <p:nvGraphicFramePr>
          <p:cNvPr id="2" name="Table 1">
            <a:extLst>
              <a:ext uri="{FF2B5EF4-FFF2-40B4-BE49-F238E27FC236}">
                <a16:creationId xmlns:a16="http://schemas.microsoft.com/office/drawing/2014/main" id="{BE9B4849-FFE8-4619-94AB-D63BA623265A}"/>
              </a:ext>
            </a:extLst>
          </p:cNvPr>
          <p:cNvGraphicFramePr>
            <a:graphicFrameLocks noGrp="1"/>
          </p:cNvGraphicFramePr>
          <p:nvPr>
            <p:extLst/>
          </p:nvPr>
        </p:nvGraphicFramePr>
        <p:xfrm>
          <a:off x="222268" y="3106936"/>
          <a:ext cx="4176000" cy="2345400"/>
        </p:xfrm>
        <a:graphic>
          <a:graphicData uri="http://schemas.openxmlformats.org/drawingml/2006/table">
            <a:tbl>
              <a:tblPr firstRow="1" bandRow="1">
                <a:tableStyleId>{2D5ABB26-0587-4C30-8999-92F81FD0307C}</a:tableStyleId>
              </a:tblPr>
              <a:tblGrid>
                <a:gridCol w="2016000">
                  <a:extLst>
                    <a:ext uri="{9D8B030D-6E8A-4147-A177-3AD203B41FA5}">
                      <a16:colId xmlns:a16="http://schemas.microsoft.com/office/drawing/2014/main" val="641820314"/>
                    </a:ext>
                  </a:extLst>
                </a:gridCol>
                <a:gridCol w="1116000">
                  <a:extLst>
                    <a:ext uri="{9D8B030D-6E8A-4147-A177-3AD203B41FA5}">
                      <a16:colId xmlns:a16="http://schemas.microsoft.com/office/drawing/2014/main" val="465882018"/>
                    </a:ext>
                  </a:extLst>
                </a:gridCol>
                <a:gridCol w="1044000">
                  <a:extLst>
                    <a:ext uri="{9D8B030D-6E8A-4147-A177-3AD203B41FA5}">
                      <a16:colId xmlns:a16="http://schemas.microsoft.com/office/drawing/2014/main" val="153942997"/>
                    </a:ext>
                  </a:extLst>
                </a:gridCol>
              </a:tblGrid>
              <a:tr h="0">
                <a:tc>
                  <a:txBody>
                    <a:bodyPr/>
                    <a:lstStyle/>
                    <a:p>
                      <a:r>
                        <a:rPr lang="en-GB" sz="900" b="1" dirty="0"/>
                        <a:t>Exposure database</a:t>
                      </a:r>
                    </a:p>
                  </a:txBody>
                  <a:tcPr marL="0" marR="0" marT="36000" marB="36000">
                    <a:lnB w="12700" cap="flat" cmpd="sng" algn="ctr">
                      <a:solidFill>
                        <a:schemeClr val="tx1"/>
                      </a:solidFill>
                      <a:prstDash val="solid"/>
                      <a:round/>
                      <a:headEnd type="none" w="med" len="med"/>
                      <a:tailEnd type="none" w="med" len="med"/>
                    </a:lnB>
                  </a:tcPr>
                </a:tc>
                <a:tc>
                  <a:txBody>
                    <a:bodyPr/>
                    <a:lstStyle/>
                    <a:p>
                      <a:endParaRPr lang="en-GB" sz="900" b="0" dirty="0"/>
                    </a:p>
                  </a:txBody>
                  <a:tcPr marL="0" marR="0" marT="36000" marB="36000">
                    <a:lnB w="12700" cap="flat" cmpd="sng" algn="ctr">
                      <a:solidFill>
                        <a:schemeClr val="tx1"/>
                      </a:solidFill>
                      <a:prstDash val="solid"/>
                      <a:round/>
                      <a:headEnd type="none" w="med" len="med"/>
                      <a:tailEnd type="none" w="med" len="med"/>
                    </a:lnB>
                  </a:tcPr>
                </a:tc>
                <a:tc>
                  <a:txBody>
                    <a:bodyPr/>
                    <a:lstStyle/>
                    <a:p>
                      <a:r>
                        <a:rPr lang="en-GB" sz="900" b="1" dirty="0"/>
                        <a:t>HR (95% CI)</a:t>
                      </a:r>
                    </a:p>
                  </a:txBody>
                  <a:tcPr marL="0" marR="0" marT="36000" marB="3600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0479503"/>
                  </a:ext>
                </a:extLst>
              </a:tr>
              <a:tr h="0">
                <a:tc>
                  <a:txBody>
                    <a:bodyPr/>
                    <a:lstStyle/>
                    <a:p>
                      <a:r>
                        <a:rPr lang="en-GB" sz="900" b="1" dirty="0"/>
                        <a:t>NAFLD/NASH</a:t>
                      </a:r>
                    </a:p>
                    <a:p>
                      <a:pPr marL="108000"/>
                      <a:r>
                        <a:rPr lang="en-GB" sz="900" dirty="0"/>
                        <a:t>HSD</a:t>
                      </a:r>
                    </a:p>
                    <a:p>
                      <a:pPr marL="108000"/>
                      <a:r>
                        <a:rPr lang="en-GB" sz="900" dirty="0"/>
                        <a:t>IPCI</a:t>
                      </a:r>
                    </a:p>
                    <a:p>
                      <a:pPr marL="108000"/>
                      <a:r>
                        <a:rPr lang="en-GB" sz="900" dirty="0"/>
                        <a:t>SIDIAP</a:t>
                      </a:r>
                    </a:p>
                    <a:p>
                      <a:pPr marL="108000"/>
                      <a:r>
                        <a:rPr lang="en-GB" sz="900" dirty="0"/>
                        <a:t>THIN</a:t>
                      </a:r>
                    </a:p>
                    <a:p>
                      <a:pPr marL="108000"/>
                      <a:r>
                        <a:rPr lang="en-GB" sz="900" dirty="0"/>
                        <a:t>Subtotal (I-squared=96.6%, p=0.000)</a:t>
                      </a:r>
                      <a:endParaRPr lang="en-GB" sz="900" b="0" dirty="0"/>
                    </a:p>
                  </a:txBody>
                  <a:tcPr marL="0" marR="0" marT="36000" marB="3600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en-GB" sz="900" b="0" dirty="0"/>
                    </a:p>
                  </a:txBody>
                  <a:tcPr marL="0" marR="0" marT="36000" marB="3600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endParaRPr lang="en-GB" sz="900" dirty="0"/>
                    </a:p>
                    <a:p>
                      <a:r>
                        <a:rPr lang="en-GB" sz="900" dirty="0"/>
                        <a:t>2.45 (1.68, 3.58)</a:t>
                      </a:r>
                    </a:p>
                    <a:p>
                      <a:r>
                        <a:rPr lang="en-GB" sz="900" dirty="0"/>
                        <a:t>5.20 (3.60, 7.42)</a:t>
                      </a:r>
                    </a:p>
                    <a:p>
                      <a:r>
                        <a:rPr lang="en-GB" sz="900" dirty="0"/>
                        <a:t>3.62 (3.03, 4.32)</a:t>
                      </a:r>
                    </a:p>
                    <a:p>
                      <a:r>
                        <a:rPr lang="en-GB" sz="900" dirty="0"/>
                        <a:t>10.47 (8.76, 12.52)</a:t>
                      </a:r>
                    </a:p>
                    <a:p>
                      <a:r>
                        <a:rPr lang="en-GB" sz="900" dirty="0"/>
                        <a:t>4.73 (2.43, 9.19)</a:t>
                      </a:r>
                      <a:endParaRPr lang="en-GB" sz="900" b="0" dirty="0"/>
                    </a:p>
                  </a:txBody>
                  <a:tcPr marL="0" marR="0" marT="36000" marB="36000">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488296625"/>
                  </a:ext>
                </a:extLst>
              </a:tr>
              <a:tr h="0">
                <a:tc>
                  <a:txBody>
                    <a:bodyPr/>
                    <a:lstStyle/>
                    <a:p>
                      <a:r>
                        <a:rPr lang="en-GB" sz="900" b="1" dirty="0"/>
                        <a:t>NAFLD</a:t>
                      </a:r>
                    </a:p>
                    <a:p>
                      <a:pPr marL="108000"/>
                      <a:r>
                        <a:rPr lang="en-GB" sz="900" dirty="0"/>
                        <a:t>SIDIAP</a:t>
                      </a:r>
                    </a:p>
                    <a:p>
                      <a:pPr marL="108000"/>
                      <a:r>
                        <a:rPr lang="en-GB" sz="900" dirty="0"/>
                        <a:t>THIN</a:t>
                      </a:r>
                    </a:p>
                    <a:p>
                      <a:pPr marL="108000"/>
                      <a:r>
                        <a:rPr lang="en-GB" sz="900" dirty="0"/>
                        <a:t>Subtotal (I-squared=98.6%, p=0.000)</a:t>
                      </a:r>
                      <a:endParaRPr lang="en-GB" sz="900" b="0" dirty="0"/>
                    </a:p>
                  </a:txBody>
                  <a:tcPr marL="0" marR="0" marT="36000" marB="36000">
                    <a:lnR w="12700" cap="flat" cmpd="sng" algn="ctr">
                      <a:solidFill>
                        <a:schemeClr val="tx1"/>
                      </a:solidFill>
                      <a:prstDash val="solid"/>
                      <a:round/>
                      <a:headEnd type="none" w="med" len="med"/>
                      <a:tailEnd type="none" w="med" len="med"/>
                    </a:lnR>
                  </a:tcPr>
                </a:tc>
                <a:tc>
                  <a:txBody>
                    <a:bodyPr/>
                    <a:lstStyle/>
                    <a:p>
                      <a:endParaRPr lang="en-GB" sz="900" b="0" dirty="0"/>
                    </a:p>
                  </a:txBody>
                  <a:tcPr marL="0" marR="0" marT="36000" marB="36000">
                    <a:lnL w="12700" cap="flat" cmpd="sng" algn="ctr">
                      <a:solidFill>
                        <a:schemeClr val="tx1"/>
                      </a:solidFill>
                      <a:prstDash val="solid"/>
                      <a:round/>
                      <a:headEnd type="none" w="med" len="med"/>
                      <a:tailEnd type="none" w="med" len="med"/>
                    </a:lnL>
                  </a:tcPr>
                </a:tc>
                <a:tc>
                  <a:txBody>
                    <a:bodyPr/>
                    <a:lstStyle/>
                    <a:p>
                      <a:endParaRPr lang="en-GB" sz="900" b="0" dirty="0"/>
                    </a:p>
                    <a:p>
                      <a:r>
                        <a:rPr lang="en-GB" sz="900" b="0" dirty="0"/>
                        <a:t>3.26 (2.70, 3.94)</a:t>
                      </a:r>
                    </a:p>
                    <a:p>
                      <a:r>
                        <a:rPr lang="en-GB" sz="900" b="0" dirty="0"/>
                        <a:t>10.40 (8.62, 12.54)</a:t>
                      </a:r>
                    </a:p>
                    <a:p>
                      <a:r>
                        <a:rPr lang="en-GB" sz="900" b="0" dirty="0"/>
                        <a:t>5.83 (1.87, 18.13)</a:t>
                      </a:r>
                    </a:p>
                  </a:txBody>
                  <a:tcPr marL="0" marR="0" marT="36000" marB="36000"/>
                </a:tc>
                <a:extLst>
                  <a:ext uri="{0D108BD9-81ED-4DB2-BD59-A6C34878D82A}">
                    <a16:rowId xmlns:a16="http://schemas.microsoft.com/office/drawing/2014/main" val="4256266236"/>
                  </a:ext>
                </a:extLst>
              </a:tr>
              <a:tr h="0">
                <a:tc>
                  <a:txBody>
                    <a:bodyPr/>
                    <a:lstStyle/>
                    <a:p>
                      <a:r>
                        <a:rPr lang="en-GB" sz="900" b="1" dirty="0"/>
                        <a:t>NASH</a:t>
                      </a:r>
                    </a:p>
                    <a:p>
                      <a:pPr marL="108000"/>
                      <a:r>
                        <a:rPr lang="en-GB" sz="900" dirty="0"/>
                        <a:t>SIDIAP</a:t>
                      </a:r>
                    </a:p>
                    <a:p>
                      <a:pPr marL="108000"/>
                      <a:r>
                        <a:rPr lang="en-GB" sz="900" dirty="0"/>
                        <a:t>THIN</a:t>
                      </a:r>
                    </a:p>
                    <a:p>
                      <a:pPr marL="108000"/>
                      <a:r>
                        <a:rPr lang="en-GB" sz="900" dirty="0"/>
                        <a:t>Subtotal (I-squared=90.2%, p=0.001)</a:t>
                      </a:r>
                      <a:endParaRPr lang="en-GB" sz="900" b="0" dirty="0"/>
                    </a:p>
                  </a:txBody>
                  <a:tcPr marL="0" marR="0" marT="36000" marB="3600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endParaRPr lang="en-GB" sz="900" b="0" dirty="0"/>
                    </a:p>
                  </a:txBody>
                  <a:tcPr marL="0" marR="0" marT="36000" marB="3600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endParaRPr lang="en-GB" sz="900" b="0" dirty="0"/>
                    </a:p>
                    <a:p>
                      <a:r>
                        <a:rPr lang="en-GB" sz="900" b="0" dirty="0"/>
                        <a:t>11.56 (6.63, 20.15)</a:t>
                      </a:r>
                    </a:p>
                    <a:p>
                      <a:r>
                        <a:rPr lang="en-GB" sz="900" b="0" dirty="0"/>
                        <a:t>45.19 (24.14, 84.59)</a:t>
                      </a:r>
                    </a:p>
                    <a:p>
                      <a:r>
                        <a:rPr lang="en-GB" sz="900" b="0" dirty="0"/>
                        <a:t>22.67 (5.96, 86.23)</a:t>
                      </a:r>
                    </a:p>
                  </a:txBody>
                  <a:tcPr marL="0" marR="0" marT="36000" marB="3600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22707794"/>
                  </a:ext>
                </a:extLst>
              </a:tr>
            </a:tbl>
          </a:graphicData>
        </a:graphic>
      </p:graphicFrame>
      <p:grpSp>
        <p:nvGrpSpPr>
          <p:cNvPr id="225" name="Group 224">
            <a:extLst>
              <a:ext uri="{FF2B5EF4-FFF2-40B4-BE49-F238E27FC236}">
                <a16:creationId xmlns:a16="http://schemas.microsoft.com/office/drawing/2014/main" id="{AE9E7640-6CB5-4FC0-B635-8DB1A2ACD369}"/>
              </a:ext>
            </a:extLst>
          </p:cNvPr>
          <p:cNvGrpSpPr/>
          <p:nvPr/>
        </p:nvGrpSpPr>
        <p:grpSpPr>
          <a:xfrm>
            <a:off x="2004249" y="3536186"/>
            <a:ext cx="2239955" cy="2225157"/>
            <a:chOff x="1889949" y="3536186"/>
            <a:chExt cx="2239955" cy="2225157"/>
          </a:xfrm>
        </p:grpSpPr>
        <p:sp>
          <p:nvSpPr>
            <p:cNvPr id="48" name="Rectangle 47">
              <a:extLst>
                <a:ext uri="{FF2B5EF4-FFF2-40B4-BE49-F238E27FC236}">
                  <a16:creationId xmlns:a16="http://schemas.microsoft.com/office/drawing/2014/main" id="{9C1CE0DE-2AB4-4D72-99AD-CBE3B52D8DC9}"/>
                </a:ext>
              </a:extLst>
            </p:cNvPr>
            <p:cNvSpPr/>
            <p:nvPr/>
          </p:nvSpPr>
          <p:spPr>
            <a:xfrm>
              <a:off x="3193904" y="4038654"/>
              <a:ext cx="936000" cy="14400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nvGrpSpPr>
            <p:cNvPr id="84" name="Group 83">
              <a:extLst>
                <a:ext uri="{FF2B5EF4-FFF2-40B4-BE49-F238E27FC236}">
                  <a16:creationId xmlns:a16="http://schemas.microsoft.com/office/drawing/2014/main" id="{3055BD7D-6233-4E1E-882A-B23EA1EA8A15}"/>
                </a:ext>
              </a:extLst>
            </p:cNvPr>
            <p:cNvGrpSpPr/>
            <p:nvPr/>
          </p:nvGrpSpPr>
          <p:grpSpPr>
            <a:xfrm>
              <a:off x="1889949" y="3536186"/>
              <a:ext cx="1521750" cy="2051938"/>
              <a:chOff x="1949557" y="3536186"/>
              <a:chExt cx="1521750" cy="2051938"/>
            </a:xfrm>
          </p:grpSpPr>
          <p:sp>
            <p:nvSpPr>
              <p:cNvPr id="24" name="Diamond 23">
                <a:extLst>
                  <a:ext uri="{FF2B5EF4-FFF2-40B4-BE49-F238E27FC236}">
                    <a16:creationId xmlns:a16="http://schemas.microsoft.com/office/drawing/2014/main" id="{9733D07F-708D-40B8-BA96-088E6FFDE884}"/>
                  </a:ext>
                </a:extLst>
              </p:cNvPr>
              <p:cNvSpPr/>
              <p:nvPr/>
            </p:nvSpPr>
            <p:spPr>
              <a:xfrm>
                <a:off x="2378427" y="4045575"/>
                <a:ext cx="324227" cy="118266"/>
              </a:xfrm>
              <a:prstGeom prst="diamond">
                <a:avLst/>
              </a:prstGeom>
              <a:noFill/>
              <a:ln w="12700">
                <a:solidFill>
                  <a:srgbClr val="00006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5" name="Diamond 24">
                <a:extLst>
                  <a:ext uri="{FF2B5EF4-FFF2-40B4-BE49-F238E27FC236}">
                    <a16:creationId xmlns:a16="http://schemas.microsoft.com/office/drawing/2014/main" id="{108C6EF0-20A5-4B0D-92C5-4A8F24C06AAC}"/>
                  </a:ext>
                </a:extLst>
              </p:cNvPr>
              <p:cNvSpPr/>
              <p:nvPr/>
            </p:nvSpPr>
            <p:spPr>
              <a:xfrm>
                <a:off x="2325525" y="4668119"/>
                <a:ext cx="540000" cy="118266"/>
              </a:xfrm>
              <a:prstGeom prst="diamond">
                <a:avLst/>
              </a:prstGeom>
              <a:noFill/>
              <a:ln w="12700">
                <a:solidFill>
                  <a:srgbClr val="00006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6" name="Diamond 25">
                <a:extLst>
                  <a:ext uri="{FF2B5EF4-FFF2-40B4-BE49-F238E27FC236}">
                    <a16:creationId xmlns:a16="http://schemas.microsoft.com/office/drawing/2014/main" id="{2880EB3D-5B8B-4D59-B0C6-C1A3CEF82EF1}"/>
                  </a:ext>
                </a:extLst>
              </p:cNvPr>
              <p:cNvSpPr/>
              <p:nvPr/>
            </p:nvSpPr>
            <p:spPr>
              <a:xfrm>
                <a:off x="2597579" y="5282015"/>
                <a:ext cx="648000" cy="118266"/>
              </a:xfrm>
              <a:prstGeom prst="diamond">
                <a:avLst/>
              </a:prstGeom>
              <a:noFill/>
              <a:ln w="12700">
                <a:solidFill>
                  <a:srgbClr val="00006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nvGrpSpPr>
              <p:cNvPr id="40" name="Group 39">
                <a:extLst>
                  <a:ext uri="{FF2B5EF4-FFF2-40B4-BE49-F238E27FC236}">
                    <a16:creationId xmlns:a16="http://schemas.microsoft.com/office/drawing/2014/main" id="{A6AA7865-45D1-47E9-AF20-A2E08606B480}"/>
                  </a:ext>
                </a:extLst>
              </p:cNvPr>
              <p:cNvGrpSpPr/>
              <p:nvPr/>
            </p:nvGrpSpPr>
            <p:grpSpPr>
              <a:xfrm>
                <a:off x="2282915" y="3536186"/>
                <a:ext cx="180000" cy="39422"/>
                <a:chOff x="1213647" y="3644627"/>
                <a:chExt cx="180000" cy="39422"/>
              </a:xfrm>
            </p:grpSpPr>
            <p:sp>
              <p:nvSpPr>
                <p:cNvPr id="16" name="Oval 15">
                  <a:extLst>
                    <a:ext uri="{FF2B5EF4-FFF2-40B4-BE49-F238E27FC236}">
                      <a16:creationId xmlns:a16="http://schemas.microsoft.com/office/drawing/2014/main" id="{09F54421-1D27-4D34-9A65-020972FF7C73}"/>
                    </a:ext>
                  </a:extLst>
                </p:cNvPr>
                <p:cNvSpPr/>
                <p:nvPr/>
              </p:nvSpPr>
              <p:spPr>
                <a:xfrm>
                  <a:off x="1286494" y="3644627"/>
                  <a:ext cx="36000" cy="39422"/>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28" name="Straight Connector 27">
                  <a:extLst>
                    <a:ext uri="{FF2B5EF4-FFF2-40B4-BE49-F238E27FC236}">
                      <a16:creationId xmlns:a16="http://schemas.microsoft.com/office/drawing/2014/main" id="{CA0C7306-C1C5-4D29-A003-4FEB85963373}"/>
                    </a:ext>
                  </a:extLst>
                </p:cNvPr>
                <p:cNvCxnSpPr/>
                <p:nvPr/>
              </p:nvCxnSpPr>
              <p:spPr>
                <a:xfrm>
                  <a:off x="1213647" y="3664142"/>
                  <a:ext cx="18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02F83C47-0EF2-4B88-84DA-349B599E517A}"/>
                  </a:ext>
                </a:extLst>
              </p:cNvPr>
              <p:cNvGrpSpPr/>
              <p:nvPr/>
            </p:nvGrpSpPr>
            <p:grpSpPr>
              <a:xfrm>
                <a:off x="2470289" y="3685664"/>
                <a:ext cx="180000" cy="39422"/>
                <a:chOff x="1401021" y="3794729"/>
                <a:chExt cx="180000" cy="39422"/>
              </a:xfrm>
            </p:grpSpPr>
            <p:sp>
              <p:nvSpPr>
                <p:cNvPr id="17" name="Oval 16">
                  <a:extLst>
                    <a:ext uri="{FF2B5EF4-FFF2-40B4-BE49-F238E27FC236}">
                      <a16:creationId xmlns:a16="http://schemas.microsoft.com/office/drawing/2014/main" id="{96933D66-060E-4C2B-BB95-39C29C7686B5}"/>
                    </a:ext>
                  </a:extLst>
                </p:cNvPr>
                <p:cNvSpPr/>
                <p:nvPr/>
              </p:nvSpPr>
              <p:spPr>
                <a:xfrm>
                  <a:off x="1473021" y="3794729"/>
                  <a:ext cx="36000" cy="39422"/>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30" name="Straight Connector 29">
                  <a:extLst>
                    <a:ext uri="{FF2B5EF4-FFF2-40B4-BE49-F238E27FC236}">
                      <a16:creationId xmlns:a16="http://schemas.microsoft.com/office/drawing/2014/main" id="{631FC55E-0637-4330-83CD-3E41C4A45EF4}"/>
                    </a:ext>
                  </a:extLst>
                </p:cNvPr>
                <p:cNvCxnSpPr/>
                <p:nvPr/>
              </p:nvCxnSpPr>
              <p:spPr>
                <a:xfrm>
                  <a:off x="1401021" y="3813290"/>
                  <a:ext cx="18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2AF23199-5960-4510-9A36-C91D2F07C75E}"/>
                  </a:ext>
                </a:extLst>
              </p:cNvPr>
              <p:cNvGrpSpPr/>
              <p:nvPr/>
            </p:nvGrpSpPr>
            <p:grpSpPr>
              <a:xfrm>
                <a:off x="2428657" y="3814032"/>
                <a:ext cx="82800" cy="39422"/>
                <a:chOff x="1359389" y="3952434"/>
                <a:chExt cx="82800" cy="39422"/>
              </a:xfrm>
            </p:grpSpPr>
            <p:sp>
              <p:nvSpPr>
                <p:cNvPr id="18" name="Oval 17">
                  <a:extLst>
                    <a:ext uri="{FF2B5EF4-FFF2-40B4-BE49-F238E27FC236}">
                      <a16:creationId xmlns:a16="http://schemas.microsoft.com/office/drawing/2014/main" id="{6DEE17EB-1C2F-472E-B429-C95F846FCE44}"/>
                    </a:ext>
                  </a:extLst>
                </p:cNvPr>
                <p:cNvSpPr/>
                <p:nvPr/>
              </p:nvSpPr>
              <p:spPr>
                <a:xfrm>
                  <a:off x="1383267" y="3952434"/>
                  <a:ext cx="36000" cy="39422"/>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31" name="Straight Connector 30">
                  <a:extLst>
                    <a:ext uri="{FF2B5EF4-FFF2-40B4-BE49-F238E27FC236}">
                      <a16:creationId xmlns:a16="http://schemas.microsoft.com/office/drawing/2014/main" id="{C5FDAB6E-CBD1-45EB-B1A7-D3190914DCF9}"/>
                    </a:ext>
                  </a:extLst>
                </p:cNvPr>
                <p:cNvCxnSpPr/>
                <p:nvPr/>
              </p:nvCxnSpPr>
              <p:spPr>
                <a:xfrm>
                  <a:off x="1359389" y="3971209"/>
                  <a:ext cx="82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38BCD83A-A35F-4C34-9A8B-31840CF8C54E}"/>
                  </a:ext>
                </a:extLst>
              </p:cNvPr>
              <p:cNvGrpSpPr/>
              <p:nvPr/>
            </p:nvGrpSpPr>
            <p:grpSpPr>
              <a:xfrm>
                <a:off x="2691224" y="3945287"/>
                <a:ext cx="82800" cy="39422"/>
                <a:chOff x="1621956" y="4102739"/>
                <a:chExt cx="82800" cy="39422"/>
              </a:xfrm>
            </p:grpSpPr>
            <p:sp>
              <p:nvSpPr>
                <p:cNvPr id="19" name="Oval 18">
                  <a:extLst>
                    <a:ext uri="{FF2B5EF4-FFF2-40B4-BE49-F238E27FC236}">
                      <a16:creationId xmlns:a16="http://schemas.microsoft.com/office/drawing/2014/main" id="{AF52E642-7945-48C0-B0C5-C65BAEE9B6A4}"/>
                    </a:ext>
                  </a:extLst>
                </p:cNvPr>
                <p:cNvSpPr/>
                <p:nvPr/>
              </p:nvSpPr>
              <p:spPr>
                <a:xfrm>
                  <a:off x="1645009" y="4102739"/>
                  <a:ext cx="36000" cy="39422"/>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32" name="Straight Connector 31">
                  <a:extLst>
                    <a:ext uri="{FF2B5EF4-FFF2-40B4-BE49-F238E27FC236}">
                      <a16:creationId xmlns:a16="http://schemas.microsoft.com/office/drawing/2014/main" id="{C7F44634-7E87-45E4-AB95-0BAD0915848C}"/>
                    </a:ext>
                  </a:extLst>
                </p:cNvPr>
                <p:cNvCxnSpPr/>
                <p:nvPr/>
              </p:nvCxnSpPr>
              <p:spPr>
                <a:xfrm>
                  <a:off x="1621956" y="4123156"/>
                  <a:ext cx="82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4456E56D-4D2D-4B4B-9283-043FA836AF9E}"/>
                  </a:ext>
                </a:extLst>
              </p:cNvPr>
              <p:cNvGrpSpPr/>
              <p:nvPr/>
            </p:nvGrpSpPr>
            <p:grpSpPr>
              <a:xfrm>
                <a:off x="2618369" y="5047112"/>
                <a:ext cx="270000" cy="39422"/>
                <a:chOff x="1280494" y="5647560"/>
                <a:chExt cx="270000" cy="39422"/>
              </a:xfrm>
            </p:grpSpPr>
            <p:sp>
              <p:nvSpPr>
                <p:cNvPr id="22" name="Oval 21">
                  <a:extLst>
                    <a:ext uri="{FF2B5EF4-FFF2-40B4-BE49-F238E27FC236}">
                      <a16:creationId xmlns:a16="http://schemas.microsoft.com/office/drawing/2014/main" id="{219183D3-DC9D-4418-B41D-EE91E5AA7FD5}"/>
                    </a:ext>
                  </a:extLst>
                </p:cNvPr>
                <p:cNvSpPr/>
                <p:nvPr/>
              </p:nvSpPr>
              <p:spPr>
                <a:xfrm>
                  <a:off x="1398874" y="5647560"/>
                  <a:ext cx="36000" cy="39422"/>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33" name="Straight Connector 32">
                  <a:extLst>
                    <a:ext uri="{FF2B5EF4-FFF2-40B4-BE49-F238E27FC236}">
                      <a16:creationId xmlns:a16="http://schemas.microsoft.com/office/drawing/2014/main" id="{EE8E0A91-6681-4DD5-B115-9D8CB27E3E91}"/>
                    </a:ext>
                  </a:extLst>
                </p:cNvPr>
                <p:cNvCxnSpPr/>
                <p:nvPr/>
              </p:nvCxnSpPr>
              <p:spPr>
                <a:xfrm>
                  <a:off x="1280494" y="5668207"/>
                  <a:ext cx="27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6" name="Group 45">
                <a:extLst>
                  <a:ext uri="{FF2B5EF4-FFF2-40B4-BE49-F238E27FC236}">
                    <a16:creationId xmlns:a16="http://schemas.microsoft.com/office/drawing/2014/main" id="{2383F8B5-552D-41E6-B227-3E7C1FF94C5B}"/>
                  </a:ext>
                </a:extLst>
              </p:cNvPr>
              <p:cNvGrpSpPr/>
              <p:nvPr/>
            </p:nvGrpSpPr>
            <p:grpSpPr>
              <a:xfrm>
                <a:off x="2935304" y="5173160"/>
                <a:ext cx="306000" cy="39422"/>
                <a:chOff x="1597429" y="5799008"/>
                <a:chExt cx="306000" cy="39422"/>
              </a:xfrm>
            </p:grpSpPr>
            <p:sp>
              <p:nvSpPr>
                <p:cNvPr id="23" name="Oval 22">
                  <a:extLst>
                    <a:ext uri="{FF2B5EF4-FFF2-40B4-BE49-F238E27FC236}">
                      <a16:creationId xmlns:a16="http://schemas.microsoft.com/office/drawing/2014/main" id="{B6907704-4FC4-404A-ACC7-23CE87867A71}"/>
                    </a:ext>
                  </a:extLst>
                </p:cNvPr>
                <p:cNvSpPr/>
                <p:nvPr/>
              </p:nvSpPr>
              <p:spPr>
                <a:xfrm>
                  <a:off x="1729922" y="5799008"/>
                  <a:ext cx="36000" cy="39422"/>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34" name="Straight Connector 33">
                  <a:extLst>
                    <a:ext uri="{FF2B5EF4-FFF2-40B4-BE49-F238E27FC236}">
                      <a16:creationId xmlns:a16="http://schemas.microsoft.com/office/drawing/2014/main" id="{ACB90273-0567-48B9-BBE6-A8F8AFA69DEE}"/>
                    </a:ext>
                  </a:extLst>
                </p:cNvPr>
                <p:cNvCxnSpPr/>
                <p:nvPr/>
              </p:nvCxnSpPr>
              <p:spPr>
                <a:xfrm>
                  <a:off x="1597429" y="5817569"/>
                  <a:ext cx="306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7C27E627-FED0-4720-80A8-60974825B58E}"/>
                  </a:ext>
                </a:extLst>
              </p:cNvPr>
              <p:cNvGrpSpPr/>
              <p:nvPr/>
            </p:nvGrpSpPr>
            <p:grpSpPr>
              <a:xfrm>
                <a:off x="2401610" y="4431144"/>
                <a:ext cx="90000" cy="39422"/>
                <a:chOff x="1063735" y="4796868"/>
                <a:chExt cx="90000" cy="39422"/>
              </a:xfrm>
            </p:grpSpPr>
            <p:sp>
              <p:nvSpPr>
                <p:cNvPr id="20" name="Oval 19">
                  <a:extLst>
                    <a:ext uri="{FF2B5EF4-FFF2-40B4-BE49-F238E27FC236}">
                      <a16:creationId xmlns:a16="http://schemas.microsoft.com/office/drawing/2014/main" id="{F7590878-6302-40FD-97A2-5F495D73FD6F}"/>
                    </a:ext>
                  </a:extLst>
                </p:cNvPr>
                <p:cNvSpPr/>
                <p:nvPr/>
              </p:nvSpPr>
              <p:spPr>
                <a:xfrm>
                  <a:off x="1089403" y="4796868"/>
                  <a:ext cx="36000" cy="39422"/>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36" name="Straight Connector 35">
                  <a:extLst>
                    <a:ext uri="{FF2B5EF4-FFF2-40B4-BE49-F238E27FC236}">
                      <a16:creationId xmlns:a16="http://schemas.microsoft.com/office/drawing/2014/main" id="{46DA877D-BE17-4563-9041-4F933A2E90C2}"/>
                    </a:ext>
                  </a:extLst>
                </p:cNvPr>
                <p:cNvCxnSpPr/>
                <p:nvPr/>
              </p:nvCxnSpPr>
              <p:spPr>
                <a:xfrm>
                  <a:off x="1063735" y="4817729"/>
                  <a:ext cx="9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4" name="Group 43">
                <a:extLst>
                  <a:ext uri="{FF2B5EF4-FFF2-40B4-BE49-F238E27FC236}">
                    <a16:creationId xmlns:a16="http://schemas.microsoft.com/office/drawing/2014/main" id="{2D487FAD-0D02-4AAD-BE2A-E4752345D529}"/>
                  </a:ext>
                </a:extLst>
              </p:cNvPr>
              <p:cNvGrpSpPr/>
              <p:nvPr/>
            </p:nvGrpSpPr>
            <p:grpSpPr>
              <a:xfrm>
                <a:off x="2681909" y="4563450"/>
                <a:ext cx="93600" cy="39422"/>
                <a:chOff x="1344034" y="4954574"/>
                <a:chExt cx="93600" cy="39422"/>
              </a:xfrm>
            </p:grpSpPr>
            <p:sp>
              <p:nvSpPr>
                <p:cNvPr id="21" name="Oval 20">
                  <a:extLst>
                    <a:ext uri="{FF2B5EF4-FFF2-40B4-BE49-F238E27FC236}">
                      <a16:creationId xmlns:a16="http://schemas.microsoft.com/office/drawing/2014/main" id="{A7753717-8CDA-4E8E-9244-43083708EE6A}"/>
                    </a:ext>
                  </a:extLst>
                </p:cNvPr>
                <p:cNvSpPr/>
                <p:nvPr/>
              </p:nvSpPr>
              <p:spPr>
                <a:xfrm>
                  <a:off x="1376209" y="4954574"/>
                  <a:ext cx="36000" cy="39422"/>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37" name="Straight Connector 36">
                  <a:extLst>
                    <a:ext uri="{FF2B5EF4-FFF2-40B4-BE49-F238E27FC236}">
                      <a16:creationId xmlns:a16="http://schemas.microsoft.com/office/drawing/2014/main" id="{BDB4DEB2-0941-4CEC-A679-E22AA98A2FBC}"/>
                    </a:ext>
                  </a:extLst>
                </p:cNvPr>
                <p:cNvCxnSpPr/>
                <p:nvPr/>
              </p:nvCxnSpPr>
              <p:spPr>
                <a:xfrm>
                  <a:off x="1344034" y="4973348"/>
                  <a:ext cx="936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3" name="Group 82">
                <a:extLst>
                  <a:ext uri="{FF2B5EF4-FFF2-40B4-BE49-F238E27FC236}">
                    <a16:creationId xmlns:a16="http://schemas.microsoft.com/office/drawing/2014/main" id="{9ACF7247-41AD-44DC-BDB2-5432BDB43F1F}"/>
                  </a:ext>
                </a:extLst>
              </p:cNvPr>
              <p:cNvGrpSpPr/>
              <p:nvPr/>
            </p:nvGrpSpPr>
            <p:grpSpPr>
              <a:xfrm>
                <a:off x="1949557" y="5450830"/>
                <a:ext cx="1521750" cy="137294"/>
                <a:chOff x="1949557" y="5677014"/>
                <a:chExt cx="1521750" cy="137294"/>
              </a:xfrm>
            </p:grpSpPr>
            <p:cxnSp>
              <p:nvCxnSpPr>
                <p:cNvPr id="56" name="Straight Connector 55">
                  <a:extLst>
                    <a:ext uri="{FF2B5EF4-FFF2-40B4-BE49-F238E27FC236}">
                      <a16:creationId xmlns:a16="http://schemas.microsoft.com/office/drawing/2014/main" id="{A1823B17-02CB-4828-83DB-6E700520065E}"/>
                    </a:ext>
                  </a:extLst>
                </p:cNvPr>
                <p:cNvCxnSpPr/>
                <p:nvPr/>
              </p:nvCxnSpPr>
              <p:spPr>
                <a:xfrm>
                  <a:off x="2061448" y="5677541"/>
                  <a:ext cx="0" cy="3442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16F70AAA-7501-4D2A-97FB-3557C39A0B9A}"/>
                    </a:ext>
                  </a:extLst>
                </p:cNvPr>
                <p:cNvCxnSpPr/>
                <p:nvPr/>
              </p:nvCxnSpPr>
              <p:spPr>
                <a:xfrm>
                  <a:off x="2182604" y="5677541"/>
                  <a:ext cx="0" cy="3442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F4822760-781B-4E46-B02A-EC3955982D38}"/>
                    </a:ext>
                  </a:extLst>
                </p:cNvPr>
                <p:cNvCxnSpPr/>
                <p:nvPr/>
              </p:nvCxnSpPr>
              <p:spPr>
                <a:xfrm>
                  <a:off x="2347575" y="5678067"/>
                  <a:ext cx="0" cy="3442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459207A2-3DEE-4B15-B4CE-9564C11D4F95}"/>
                    </a:ext>
                  </a:extLst>
                </p:cNvPr>
                <p:cNvCxnSpPr/>
                <p:nvPr/>
              </p:nvCxnSpPr>
              <p:spPr>
                <a:xfrm>
                  <a:off x="2518261" y="5678067"/>
                  <a:ext cx="0" cy="3442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8E0A0208-CF6D-4E75-8FAA-D32A56587FF4}"/>
                    </a:ext>
                  </a:extLst>
                </p:cNvPr>
                <p:cNvCxnSpPr/>
                <p:nvPr/>
              </p:nvCxnSpPr>
              <p:spPr>
                <a:xfrm>
                  <a:off x="2686660" y="5677541"/>
                  <a:ext cx="0" cy="3442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A441F3DE-6243-4A0D-A684-1F3AA39AD967}"/>
                    </a:ext>
                  </a:extLst>
                </p:cNvPr>
                <p:cNvCxnSpPr/>
                <p:nvPr/>
              </p:nvCxnSpPr>
              <p:spPr>
                <a:xfrm>
                  <a:off x="2856964" y="5677541"/>
                  <a:ext cx="0" cy="3442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F294F9FA-268C-4B58-9564-8ECDC502F1C4}"/>
                    </a:ext>
                  </a:extLst>
                </p:cNvPr>
                <p:cNvCxnSpPr/>
                <p:nvPr/>
              </p:nvCxnSpPr>
              <p:spPr>
                <a:xfrm>
                  <a:off x="3021935" y="5677541"/>
                  <a:ext cx="0" cy="3442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150DCB54-550F-4C88-A818-F64AD7EC547E}"/>
                    </a:ext>
                  </a:extLst>
                </p:cNvPr>
                <p:cNvCxnSpPr/>
                <p:nvPr/>
              </p:nvCxnSpPr>
              <p:spPr>
                <a:xfrm>
                  <a:off x="3194144" y="5677014"/>
                  <a:ext cx="0" cy="3442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D0B5EA87-914E-405F-97F9-F117CE1A85D1}"/>
                    </a:ext>
                  </a:extLst>
                </p:cNvPr>
                <p:cNvCxnSpPr/>
                <p:nvPr/>
              </p:nvCxnSpPr>
              <p:spPr>
                <a:xfrm>
                  <a:off x="3363307" y="5677014"/>
                  <a:ext cx="0" cy="3442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C473542D-FE3B-4B36-9F1E-A8D7115C9AC8}"/>
                    </a:ext>
                  </a:extLst>
                </p:cNvPr>
                <p:cNvSpPr txBox="1"/>
                <p:nvPr/>
              </p:nvSpPr>
              <p:spPr>
                <a:xfrm>
                  <a:off x="3255307" y="5706586"/>
                  <a:ext cx="216000" cy="107722"/>
                </a:xfrm>
                <a:prstGeom prst="rect">
                  <a:avLst/>
                </a:prstGeom>
                <a:noFill/>
              </p:spPr>
              <p:txBody>
                <a:bodyPr wrap="square" lIns="0" tIns="0" rIns="0" bIns="0" rtlCol="0" anchor="ctr">
                  <a:spAutoFit/>
                </a:bodyPr>
                <a:lstStyle/>
                <a:p>
                  <a:pPr algn="ctr"/>
                  <a:r>
                    <a:rPr lang="en-GB" sz="700" dirty="0"/>
                    <a:t>128</a:t>
                  </a:r>
                </a:p>
              </p:txBody>
            </p:sp>
            <p:sp>
              <p:nvSpPr>
                <p:cNvPr id="69" name="TextBox 68">
                  <a:extLst>
                    <a:ext uri="{FF2B5EF4-FFF2-40B4-BE49-F238E27FC236}">
                      <a16:creationId xmlns:a16="http://schemas.microsoft.com/office/drawing/2014/main" id="{16A75F49-4B96-428E-8622-AB295005468A}"/>
                    </a:ext>
                  </a:extLst>
                </p:cNvPr>
                <p:cNvSpPr txBox="1"/>
                <p:nvPr/>
              </p:nvSpPr>
              <p:spPr>
                <a:xfrm>
                  <a:off x="3086144" y="5706586"/>
                  <a:ext cx="216000" cy="107722"/>
                </a:xfrm>
                <a:prstGeom prst="rect">
                  <a:avLst/>
                </a:prstGeom>
                <a:noFill/>
              </p:spPr>
              <p:txBody>
                <a:bodyPr wrap="square" lIns="0" tIns="0" rIns="0" bIns="0" rtlCol="0" anchor="ctr">
                  <a:spAutoFit/>
                </a:bodyPr>
                <a:lstStyle/>
                <a:p>
                  <a:pPr algn="ctr"/>
                  <a:r>
                    <a:rPr lang="en-GB" sz="700" dirty="0"/>
                    <a:t>64</a:t>
                  </a:r>
                </a:p>
              </p:txBody>
            </p:sp>
            <p:sp>
              <p:nvSpPr>
                <p:cNvPr id="70" name="TextBox 69">
                  <a:extLst>
                    <a:ext uri="{FF2B5EF4-FFF2-40B4-BE49-F238E27FC236}">
                      <a16:creationId xmlns:a16="http://schemas.microsoft.com/office/drawing/2014/main" id="{EA71CE6B-849E-4DD7-820F-3A1B432A5478}"/>
                    </a:ext>
                  </a:extLst>
                </p:cNvPr>
                <p:cNvSpPr txBox="1"/>
                <p:nvPr/>
              </p:nvSpPr>
              <p:spPr>
                <a:xfrm>
                  <a:off x="2907661" y="5706586"/>
                  <a:ext cx="216000" cy="107722"/>
                </a:xfrm>
                <a:prstGeom prst="rect">
                  <a:avLst/>
                </a:prstGeom>
                <a:noFill/>
              </p:spPr>
              <p:txBody>
                <a:bodyPr wrap="square" lIns="0" tIns="0" rIns="0" bIns="0" rtlCol="0" anchor="ctr">
                  <a:spAutoFit/>
                </a:bodyPr>
                <a:lstStyle/>
                <a:p>
                  <a:pPr algn="ctr"/>
                  <a:r>
                    <a:rPr lang="en-GB" sz="700" dirty="0"/>
                    <a:t>32</a:t>
                  </a:r>
                </a:p>
              </p:txBody>
            </p:sp>
            <p:sp>
              <p:nvSpPr>
                <p:cNvPr id="71" name="TextBox 70">
                  <a:extLst>
                    <a:ext uri="{FF2B5EF4-FFF2-40B4-BE49-F238E27FC236}">
                      <a16:creationId xmlns:a16="http://schemas.microsoft.com/office/drawing/2014/main" id="{769B3FC4-F558-4B8E-86CC-673CED43E193}"/>
                    </a:ext>
                  </a:extLst>
                </p:cNvPr>
                <p:cNvSpPr txBox="1"/>
                <p:nvPr/>
              </p:nvSpPr>
              <p:spPr>
                <a:xfrm>
                  <a:off x="2747939" y="5706586"/>
                  <a:ext cx="216000" cy="107722"/>
                </a:xfrm>
                <a:prstGeom prst="rect">
                  <a:avLst/>
                </a:prstGeom>
                <a:noFill/>
              </p:spPr>
              <p:txBody>
                <a:bodyPr wrap="square" lIns="0" tIns="0" rIns="0" bIns="0" rtlCol="0" anchor="ctr">
                  <a:spAutoFit/>
                </a:bodyPr>
                <a:lstStyle/>
                <a:p>
                  <a:pPr algn="ctr"/>
                  <a:r>
                    <a:rPr lang="en-GB" sz="700" dirty="0"/>
                    <a:t>16</a:t>
                  </a:r>
                </a:p>
              </p:txBody>
            </p:sp>
            <p:sp>
              <p:nvSpPr>
                <p:cNvPr id="72" name="TextBox 71">
                  <a:extLst>
                    <a:ext uri="{FF2B5EF4-FFF2-40B4-BE49-F238E27FC236}">
                      <a16:creationId xmlns:a16="http://schemas.microsoft.com/office/drawing/2014/main" id="{7C5DC04D-4F09-4364-A506-DDA8D0D610B3}"/>
                    </a:ext>
                  </a:extLst>
                </p:cNvPr>
                <p:cNvSpPr txBox="1"/>
                <p:nvPr/>
              </p:nvSpPr>
              <p:spPr>
                <a:xfrm>
                  <a:off x="2579424" y="5706586"/>
                  <a:ext cx="216000" cy="107722"/>
                </a:xfrm>
                <a:prstGeom prst="rect">
                  <a:avLst/>
                </a:prstGeom>
                <a:noFill/>
              </p:spPr>
              <p:txBody>
                <a:bodyPr wrap="square" lIns="0" tIns="0" rIns="0" bIns="0" rtlCol="0" anchor="ctr">
                  <a:spAutoFit/>
                </a:bodyPr>
                <a:lstStyle/>
                <a:p>
                  <a:pPr algn="ctr"/>
                  <a:r>
                    <a:rPr lang="en-GB" sz="700" dirty="0"/>
                    <a:t>8</a:t>
                  </a:r>
                </a:p>
              </p:txBody>
            </p:sp>
            <p:sp>
              <p:nvSpPr>
                <p:cNvPr id="73" name="TextBox 72">
                  <a:extLst>
                    <a:ext uri="{FF2B5EF4-FFF2-40B4-BE49-F238E27FC236}">
                      <a16:creationId xmlns:a16="http://schemas.microsoft.com/office/drawing/2014/main" id="{F5C8EBC7-1228-4105-8D1C-82618349E4CD}"/>
                    </a:ext>
                  </a:extLst>
                </p:cNvPr>
                <p:cNvSpPr txBox="1"/>
                <p:nvPr/>
              </p:nvSpPr>
              <p:spPr>
                <a:xfrm>
                  <a:off x="2410261" y="5706586"/>
                  <a:ext cx="216000" cy="107722"/>
                </a:xfrm>
                <a:prstGeom prst="rect">
                  <a:avLst/>
                </a:prstGeom>
                <a:noFill/>
              </p:spPr>
              <p:txBody>
                <a:bodyPr wrap="square" lIns="0" tIns="0" rIns="0" bIns="0" rtlCol="0" anchor="ctr">
                  <a:spAutoFit/>
                </a:bodyPr>
                <a:lstStyle/>
                <a:p>
                  <a:pPr algn="ctr"/>
                  <a:r>
                    <a:rPr lang="en-GB" sz="700" dirty="0"/>
                    <a:t>4</a:t>
                  </a:r>
                </a:p>
              </p:txBody>
            </p:sp>
            <p:sp>
              <p:nvSpPr>
                <p:cNvPr id="74" name="TextBox 73">
                  <a:extLst>
                    <a:ext uri="{FF2B5EF4-FFF2-40B4-BE49-F238E27FC236}">
                      <a16:creationId xmlns:a16="http://schemas.microsoft.com/office/drawing/2014/main" id="{23A00409-0CFE-4C53-A97C-2DB9D5E02C35}"/>
                    </a:ext>
                  </a:extLst>
                </p:cNvPr>
                <p:cNvSpPr txBox="1"/>
                <p:nvPr/>
              </p:nvSpPr>
              <p:spPr>
                <a:xfrm>
                  <a:off x="2236438" y="5706586"/>
                  <a:ext cx="216000" cy="107722"/>
                </a:xfrm>
                <a:prstGeom prst="rect">
                  <a:avLst/>
                </a:prstGeom>
                <a:noFill/>
              </p:spPr>
              <p:txBody>
                <a:bodyPr wrap="square" lIns="0" tIns="0" rIns="0" bIns="0" rtlCol="0" anchor="ctr">
                  <a:spAutoFit/>
                </a:bodyPr>
                <a:lstStyle/>
                <a:p>
                  <a:pPr algn="ctr"/>
                  <a:r>
                    <a:rPr lang="en-GB" sz="700" dirty="0"/>
                    <a:t>2</a:t>
                  </a:r>
                </a:p>
              </p:txBody>
            </p:sp>
            <p:sp>
              <p:nvSpPr>
                <p:cNvPr id="75" name="TextBox 74">
                  <a:extLst>
                    <a:ext uri="{FF2B5EF4-FFF2-40B4-BE49-F238E27FC236}">
                      <a16:creationId xmlns:a16="http://schemas.microsoft.com/office/drawing/2014/main" id="{FF410C4A-A513-40DF-B7FE-1068C61A60DC}"/>
                    </a:ext>
                  </a:extLst>
                </p:cNvPr>
                <p:cNvSpPr txBox="1"/>
                <p:nvPr/>
              </p:nvSpPr>
              <p:spPr>
                <a:xfrm>
                  <a:off x="2072056" y="5706586"/>
                  <a:ext cx="216000" cy="107722"/>
                </a:xfrm>
                <a:prstGeom prst="rect">
                  <a:avLst/>
                </a:prstGeom>
                <a:noFill/>
              </p:spPr>
              <p:txBody>
                <a:bodyPr wrap="square" lIns="0" tIns="0" rIns="0" bIns="0" rtlCol="0" anchor="ctr">
                  <a:spAutoFit/>
                </a:bodyPr>
                <a:lstStyle/>
                <a:p>
                  <a:pPr algn="ctr"/>
                  <a:r>
                    <a:rPr lang="en-GB" sz="700" dirty="0"/>
                    <a:t>1</a:t>
                  </a:r>
                </a:p>
              </p:txBody>
            </p:sp>
            <p:sp>
              <p:nvSpPr>
                <p:cNvPr id="76" name="TextBox 75">
                  <a:extLst>
                    <a:ext uri="{FF2B5EF4-FFF2-40B4-BE49-F238E27FC236}">
                      <a16:creationId xmlns:a16="http://schemas.microsoft.com/office/drawing/2014/main" id="{63DB3319-3747-47AE-ABFD-A03973BB1F6B}"/>
                    </a:ext>
                  </a:extLst>
                </p:cNvPr>
                <p:cNvSpPr txBox="1"/>
                <p:nvPr/>
              </p:nvSpPr>
              <p:spPr>
                <a:xfrm>
                  <a:off x="1949557" y="5706586"/>
                  <a:ext cx="216000" cy="107722"/>
                </a:xfrm>
                <a:prstGeom prst="rect">
                  <a:avLst/>
                </a:prstGeom>
                <a:noFill/>
              </p:spPr>
              <p:txBody>
                <a:bodyPr wrap="square" lIns="0" tIns="0" rIns="0" bIns="0" rtlCol="0" anchor="ctr">
                  <a:spAutoFit/>
                </a:bodyPr>
                <a:lstStyle/>
                <a:p>
                  <a:pPr algn="ctr"/>
                  <a:r>
                    <a:rPr lang="en-GB" sz="700" dirty="0"/>
                    <a:t>.6</a:t>
                  </a:r>
                </a:p>
              </p:txBody>
            </p:sp>
          </p:grpSp>
        </p:grpSp>
        <p:sp>
          <p:nvSpPr>
            <p:cNvPr id="80" name="TextBox 79">
              <a:extLst>
                <a:ext uri="{FF2B5EF4-FFF2-40B4-BE49-F238E27FC236}">
                  <a16:creationId xmlns:a16="http://schemas.microsoft.com/office/drawing/2014/main" id="{C2F244A1-8D87-47C0-A8AD-ABA45C7D5D59}"/>
                </a:ext>
              </a:extLst>
            </p:cNvPr>
            <p:cNvSpPr txBox="1"/>
            <p:nvPr/>
          </p:nvSpPr>
          <p:spPr>
            <a:xfrm>
              <a:off x="2165526" y="5592066"/>
              <a:ext cx="1110330" cy="169277"/>
            </a:xfrm>
            <a:prstGeom prst="rect">
              <a:avLst/>
            </a:prstGeom>
            <a:noFill/>
          </p:spPr>
          <p:txBody>
            <a:bodyPr wrap="square" lIns="0" tIns="0" rIns="0" bIns="0" rtlCol="0" anchor="ctr">
              <a:spAutoFit/>
            </a:bodyPr>
            <a:lstStyle/>
            <a:p>
              <a:pPr algn="ctr"/>
              <a:r>
                <a:rPr lang="en-GB" sz="1100" b="1" dirty="0"/>
                <a:t>HR (95% CI)</a:t>
              </a:r>
            </a:p>
          </p:txBody>
        </p:sp>
      </p:grpSp>
      <p:sp>
        <p:nvSpPr>
          <p:cNvPr id="86" name="Rectangle 85">
            <a:extLst>
              <a:ext uri="{FF2B5EF4-FFF2-40B4-BE49-F238E27FC236}">
                <a16:creationId xmlns:a16="http://schemas.microsoft.com/office/drawing/2014/main" id="{615ED73A-7370-438A-9C06-F79D1BC627D7}"/>
              </a:ext>
            </a:extLst>
          </p:cNvPr>
          <p:cNvSpPr/>
          <p:nvPr/>
        </p:nvSpPr>
        <p:spPr>
          <a:xfrm>
            <a:off x="7844708" y="4038654"/>
            <a:ext cx="936000" cy="14400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nvGrpSpPr>
          <p:cNvPr id="224" name="Group 223">
            <a:extLst>
              <a:ext uri="{FF2B5EF4-FFF2-40B4-BE49-F238E27FC236}">
                <a16:creationId xmlns:a16="http://schemas.microsoft.com/office/drawing/2014/main" id="{227B00CC-B4CB-413A-826E-3E2E3AC9F1A9}"/>
              </a:ext>
            </a:extLst>
          </p:cNvPr>
          <p:cNvGrpSpPr/>
          <p:nvPr/>
        </p:nvGrpSpPr>
        <p:grpSpPr>
          <a:xfrm>
            <a:off x="6540753" y="3536186"/>
            <a:ext cx="1352587" cy="2225157"/>
            <a:chOff x="6426453" y="3536186"/>
            <a:chExt cx="1352587" cy="2225157"/>
          </a:xfrm>
        </p:grpSpPr>
        <p:grpSp>
          <p:nvGrpSpPr>
            <p:cNvPr id="193" name="Group 192">
              <a:extLst>
                <a:ext uri="{FF2B5EF4-FFF2-40B4-BE49-F238E27FC236}">
                  <a16:creationId xmlns:a16="http://schemas.microsoft.com/office/drawing/2014/main" id="{A0982548-D229-4929-BE7F-387A46074401}"/>
                </a:ext>
              </a:extLst>
            </p:cNvPr>
            <p:cNvGrpSpPr/>
            <p:nvPr/>
          </p:nvGrpSpPr>
          <p:grpSpPr>
            <a:xfrm>
              <a:off x="6656361" y="3536186"/>
              <a:ext cx="930162" cy="1864095"/>
              <a:chOff x="6545834" y="3536186"/>
              <a:chExt cx="930162" cy="1864095"/>
            </a:xfrm>
          </p:grpSpPr>
          <p:sp>
            <p:nvSpPr>
              <p:cNvPr id="88" name="Diamond 87">
                <a:extLst>
                  <a:ext uri="{FF2B5EF4-FFF2-40B4-BE49-F238E27FC236}">
                    <a16:creationId xmlns:a16="http://schemas.microsoft.com/office/drawing/2014/main" id="{B1B84276-E726-4E36-92DE-481B19B3F679}"/>
                  </a:ext>
                </a:extLst>
              </p:cNvPr>
              <p:cNvSpPr/>
              <p:nvPr/>
            </p:nvSpPr>
            <p:spPr>
              <a:xfrm>
                <a:off x="6672972" y="4045575"/>
                <a:ext cx="360000" cy="118266"/>
              </a:xfrm>
              <a:prstGeom prst="diamond">
                <a:avLst/>
              </a:prstGeom>
              <a:noFill/>
              <a:ln w="12700">
                <a:solidFill>
                  <a:srgbClr val="00006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9" name="Diamond 88">
                <a:extLst>
                  <a:ext uri="{FF2B5EF4-FFF2-40B4-BE49-F238E27FC236}">
                    <a16:creationId xmlns:a16="http://schemas.microsoft.com/office/drawing/2014/main" id="{EAAB7045-14C3-482F-BFAD-CE253053F2AC}"/>
                  </a:ext>
                </a:extLst>
              </p:cNvPr>
              <p:cNvSpPr/>
              <p:nvPr/>
            </p:nvSpPr>
            <p:spPr>
              <a:xfrm>
                <a:off x="6580504" y="4668119"/>
                <a:ext cx="504000" cy="118266"/>
              </a:xfrm>
              <a:prstGeom prst="diamond">
                <a:avLst/>
              </a:prstGeom>
              <a:noFill/>
              <a:ln w="12700">
                <a:solidFill>
                  <a:srgbClr val="00006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90" name="Diamond 89">
                <a:extLst>
                  <a:ext uri="{FF2B5EF4-FFF2-40B4-BE49-F238E27FC236}">
                    <a16:creationId xmlns:a16="http://schemas.microsoft.com/office/drawing/2014/main" id="{E251024B-EF20-4B80-844B-A2CF712AFBA7}"/>
                  </a:ext>
                </a:extLst>
              </p:cNvPr>
              <p:cNvSpPr/>
              <p:nvPr/>
            </p:nvSpPr>
            <p:spPr>
              <a:xfrm>
                <a:off x="6893246" y="5282015"/>
                <a:ext cx="324000" cy="118266"/>
              </a:xfrm>
              <a:prstGeom prst="diamond">
                <a:avLst/>
              </a:prstGeom>
              <a:noFill/>
              <a:ln w="12700">
                <a:solidFill>
                  <a:srgbClr val="00006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nvGrpSpPr>
              <p:cNvPr id="91" name="Group 90">
                <a:extLst>
                  <a:ext uri="{FF2B5EF4-FFF2-40B4-BE49-F238E27FC236}">
                    <a16:creationId xmlns:a16="http://schemas.microsoft.com/office/drawing/2014/main" id="{C3DE55D8-6F9A-40B0-AB85-BB54473DE956}"/>
                  </a:ext>
                </a:extLst>
              </p:cNvPr>
              <p:cNvGrpSpPr/>
              <p:nvPr/>
            </p:nvGrpSpPr>
            <p:grpSpPr>
              <a:xfrm>
                <a:off x="6545834" y="3536186"/>
                <a:ext cx="239580" cy="39422"/>
                <a:chOff x="1183857" y="3644627"/>
                <a:chExt cx="239580" cy="39422"/>
              </a:xfrm>
            </p:grpSpPr>
            <p:sp>
              <p:nvSpPr>
                <p:cNvPr id="134" name="Oval 133">
                  <a:extLst>
                    <a:ext uri="{FF2B5EF4-FFF2-40B4-BE49-F238E27FC236}">
                      <a16:creationId xmlns:a16="http://schemas.microsoft.com/office/drawing/2014/main" id="{92C92E2D-FD76-489E-B77C-02BAC27AAFB1}"/>
                    </a:ext>
                  </a:extLst>
                </p:cNvPr>
                <p:cNvSpPr/>
                <p:nvPr/>
              </p:nvSpPr>
              <p:spPr>
                <a:xfrm>
                  <a:off x="1286494" y="3644627"/>
                  <a:ext cx="36000" cy="39422"/>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135" name="Straight Connector 134">
                  <a:extLst>
                    <a:ext uri="{FF2B5EF4-FFF2-40B4-BE49-F238E27FC236}">
                      <a16:creationId xmlns:a16="http://schemas.microsoft.com/office/drawing/2014/main" id="{A04AFA50-0CC1-451F-ACC3-0EE82C5F116D}"/>
                    </a:ext>
                  </a:extLst>
                </p:cNvPr>
                <p:cNvCxnSpPr/>
                <p:nvPr/>
              </p:nvCxnSpPr>
              <p:spPr>
                <a:xfrm>
                  <a:off x="1183857" y="3664142"/>
                  <a:ext cx="2395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2" name="Group 91">
                <a:extLst>
                  <a:ext uri="{FF2B5EF4-FFF2-40B4-BE49-F238E27FC236}">
                    <a16:creationId xmlns:a16="http://schemas.microsoft.com/office/drawing/2014/main" id="{2A85785C-0E7C-4E8B-9987-5B8A8286AFC4}"/>
                  </a:ext>
                </a:extLst>
              </p:cNvPr>
              <p:cNvGrpSpPr/>
              <p:nvPr/>
            </p:nvGrpSpPr>
            <p:grpSpPr>
              <a:xfrm>
                <a:off x="6878584" y="3685664"/>
                <a:ext cx="350769" cy="39422"/>
                <a:chOff x="1315637" y="3794729"/>
                <a:chExt cx="350769" cy="39422"/>
              </a:xfrm>
            </p:grpSpPr>
            <p:sp>
              <p:nvSpPr>
                <p:cNvPr id="132" name="Oval 131">
                  <a:extLst>
                    <a:ext uri="{FF2B5EF4-FFF2-40B4-BE49-F238E27FC236}">
                      <a16:creationId xmlns:a16="http://schemas.microsoft.com/office/drawing/2014/main" id="{71D1EEA5-0B9F-4E6E-AA67-A7DCF0125D5A}"/>
                    </a:ext>
                  </a:extLst>
                </p:cNvPr>
                <p:cNvSpPr/>
                <p:nvPr/>
              </p:nvSpPr>
              <p:spPr>
                <a:xfrm>
                  <a:off x="1473021" y="3794729"/>
                  <a:ext cx="36000" cy="39422"/>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133" name="Straight Connector 132">
                  <a:extLst>
                    <a:ext uri="{FF2B5EF4-FFF2-40B4-BE49-F238E27FC236}">
                      <a16:creationId xmlns:a16="http://schemas.microsoft.com/office/drawing/2014/main" id="{FEA38942-13C2-484A-B224-559C2E7AD5D1}"/>
                    </a:ext>
                  </a:extLst>
                </p:cNvPr>
                <p:cNvCxnSpPr/>
                <p:nvPr/>
              </p:nvCxnSpPr>
              <p:spPr>
                <a:xfrm>
                  <a:off x="1315637" y="3813290"/>
                  <a:ext cx="35076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3" name="Group 92">
                <a:extLst>
                  <a:ext uri="{FF2B5EF4-FFF2-40B4-BE49-F238E27FC236}">
                    <a16:creationId xmlns:a16="http://schemas.microsoft.com/office/drawing/2014/main" id="{E6549565-8026-4FF8-AC16-5293A42C4522}"/>
                  </a:ext>
                </a:extLst>
              </p:cNvPr>
              <p:cNvGrpSpPr/>
              <p:nvPr/>
            </p:nvGrpSpPr>
            <p:grpSpPr>
              <a:xfrm>
                <a:off x="6658769" y="3814032"/>
                <a:ext cx="146686" cy="39422"/>
                <a:chOff x="1334518" y="3952434"/>
                <a:chExt cx="133351" cy="39422"/>
              </a:xfrm>
            </p:grpSpPr>
            <p:sp>
              <p:nvSpPr>
                <p:cNvPr id="130" name="Oval 129">
                  <a:extLst>
                    <a:ext uri="{FF2B5EF4-FFF2-40B4-BE49-F238E27FC236}">
                      <a16:creationId xmlns:a16="http://schemas.microsoft.com/office/drawing/2014/main" id="{F07B4CBB-DB39-4D20-9A13-4134000EF71E}"/>
                    </a:ext>
                  </a:extLst>
                </p:cNvPr>
                <p:cNvSpPr/>
                <p:nvPr/>
              </p:nvSpPr>
              <p:spPr>
                <a:xfrm>
                  <a:off x="1383267" y="3952434"/>
                  <a:ext cx="36000" cy="39422"/>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131" name="Straight Connector 130">
                  <a:extLst>
                    <a:ext uri="{FF2B5EF4-FFF2-40B4-BE49-F238E27FC236}">
                      <a16:creationId xmlns:a16="http://schemas.microsoft.com/office/drawing/2014/main" id="{CE900648-352F-44E2-B1A9-DB8330CC82CF}"/>
                    </a:ext>
                  </a:extLst>
                </p:cNvPr>
                <p:cNvCxnSpPr/>
                <p:nvPr/>
              </p:nvCxnSpPr>
              <p:spPr>
                <a:xfrm>
                  <a:off x="1334518" y="3971209"/>
                  <a:ext cx="13335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4" name="Group 93">
                <a:extLst>
                  <a:ext uri="{FF2B5EF4-FFF2-40B4-BE49-F238E27FC236}">
                    <a16:creationId xmlns:a16="http://schemas.microsoft.com/office/drawing/2014/main" id="{130CD860-610A-4614-AFF7-6689F0433757}"/>
                  </a:ext>
                </a:extLst>
              </p:cNvPr>
              <p:cNvGrpSpPr/>
              <p:nvPr/>
            </p:nvGrpSpPr>
            <p:grpSpPr>
              <a:xfrm>
                <a:off x="6908456" y="3945287"/>
                <a:ext cx="166044" cy="39422"/>
                <a:chOff x="1582148" y="4102739"/>
                <a:chExt cx="166044" cy="39422"/>
              </a:xfrm>
            </p:grpSpPr>
            <p:sp>
              <p:nvSpPr>
                <p:cNvPr id="128" name="Oval 127">
                  <a:extLst>
                    <a:ext uri="{FF2B5EF4-FFF2-40B4-BE49-F238E27FC236}">
                      <a16:creationId xmlns:a16="http://schemas.microsoft.com/office/drawing/2014/main" id="{52484491-7D00-4695-B847-4FDA405CB00C}"/>
                    </a:ext>
                  </a:extLst>
                </p:cNvPr>
                <p:cNvSpPr/>
                <p:nvPr/>
              </p:nvSpPr>
              <p:spPr>
                <a:xfrm>
                  <a:off x="1645009" y="4102739"/>
                  <a:ext cx="36000" cy="39422"/>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129" name="Straight Connector 128">
                  <a:extLst>
                    <a:ext uri="{FF2B5EF4-FFF2-40B4-BE49-F238E27FC236}">
                      <a16:creationId xmlns:a16="http://schemas.microsoft.com/office/drawing/2014/main" id="{55C74691-8B20-4858-B159-EB90E726FE7C}"/>
                    </a:ext>
                  </a:extLst>
                </p:cNvPr>
                <p:cNvCxnSpPr>
                  <a:cxnSpLocks/>
                </p:cNvCxnSpPr>
                <p:nvPr/>
              </p:nvCxnSpPr>
              <p:spPr>
                <a:xfrm>
                  <a:off x="1582148" y="4123156"/>
                  <a:ext cx="16604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5" name="Group 94">
                <a:extLst>
                  <a:ext uri="{FF2B5EF4-FFF2-40B4-BE49-F238E27FC236}">
                    <a16:creationId xmlns:a16="http://schemas.microsoft.com/office/drawing/2014/main" id="{D8535198-B80F-4E40-A7CC-02BECDA22F49}"/>
                  </a:ext>
                </a:extLst>
              </p:cNvPr>
              <p:cNvGrpSpPr/>
              <p:nvPr/>
            </p:nvGrpSpPr>
            <p:grpSpPr>
              <a:xfrm>
                <a:off x="6831981" y="5059784"/>
                <a:ext cx="382725" cy="39422"/>
                <a:chOff x="1228599" y="5647560"/>
                <a:chExt cx="382725" cy="39422"/>
              </a:xfrm>
            </p:grpSpPr>
            <p:sp>
              <p:nvSpPr>
                <p:cNvPr id="126" name="Oval 125">
                  <a:extLst>
                    <a:ext uri="{FF2B5EF4-FFF2-40B4-BE49-F238E27FC236}">
                      <a16:creationId xmlns:a16="http://schemas.microsoft.com/office/drawing/2014/main" id="{7A7015A1-EAF2-4F20-A831-01517529D723}"/>
                    </a:ext>
                  </a:extLst>
                </p:cNvPr>
                <p:cNvSpPr/>
                <p:nvPr/>
              </p:nvSpPr>
              <p:spPr>
                <a:xfrm>
                  <a:off x="1398874" y="5647560"/>
                  <a:ext cx="36000" cy="39422"/>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127" name="Straight Connector 126">
                  <a:extLst>
                    <a:ext uri="{FF2B5EF4-FFF2-40B4-BE49-F238E27FC236}">
                      <a16:creationId xmlns:a16="http://schemas.microsoft.com/office/drawing/2014/main" id="{5A096396-D45E-4209-BA13-7E92D753EF8D}"/>
                    </a:ext>
                  </a:extLst>
                </p:cNvPr>
                <p:cNvCxnSpPr>
                  <a:cxnSpLocks/>
                </p:cNvCxnSpPr>
                <p:nvPr/>
              </p:nvCxnSpPr>
              <p:spPr>
                <a:xfrm>
                  <a:off x="1228599" y="5668207"/>
                  <a:ext cx="38272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6" name="Group 95">
                <a:extLst>
                  <a:ext uri="{FF2B5EF4-FFF2-40B4-BE49-F238E27FC236}">
                    <a16:creationId xmlns:a16="http://schemas.microsoft.com/office/drawing/2014/main" id="{F48C85EF-4534-4FCF-855B-BCFC40AF0A09}"/>
                  </a:ext>
                </a:extLst>
              </p:cNvPr>
              <p:cNvGrpSpPr/>
              <p:nvPr/>
            </p:nvGrpSpPr>
            <p:grpSpPr>
              <a:xfrm>
                <a:off x="6827996" y="5185925"/>
                <a:ext cx="648000" cy="39422"/>
                <a:chOff x="1408900" y="5799008"/>
                <a:chExt cx="688500" cy="39422"/>
              </a:xfrm>
            </p:grpSpPr>
            <p:sp>
              <p:nvSpPr>
                <p:cNvPr id="124" name="Oval 123">
                  <a:extLst>
                    <a:ext uri="{FF2B5EF4-FFF2-40B4-BE49-F238E27FC236}">
                      <a16:creationId xmlns:a16="http://schemas.microsoft.com/office/drawing/2014/main" id="{B8217360-FADE-4728-BF66-FDEFA050B39D}"/>
                    </a:ext>
                  </a:extLst>
                </p:cNvPr>
                <p:cNvSpPr/>
                <p:nvPr/>
              </p:nvSpPr>
              <p:spPr>
                <a:xfrm>
                  <a:off x="1729922" y="5799008"/>
                  <a:ext cx="36000" cy="39422"/>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125" name="Straight Connector 124">
                  <a:extLst>
                    <a:ext uri="{FF2B5EF4-FFF2-40B4-BE49-F238E27FC236}">
                      <a16:creationId xmlns:a16="http://schemas.microsoft.com/office/drawing/2014/main" id="{188BCC59-B41B-44E6-AB88-D5A0EDD91692}"/>
                    </a:ext>
                  </a:extLst>
                </p:cNvPr>
                <p:cNvCxnSpPr/>
                <p:nvPr/>
              </p:nvCxnSpPr>
              <p:spPr>
                <a:xfrm>
                  <a:off x="1408900" y="5817569"/>
                  <a:ext cx="6885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7" name="Group 96">
                <a:extLst>
                  <a:ext uri="{FF2B5EF4-FFF2-40B4-BE49-F238E27FC236}">
                    <a16:creationId xmlns:a16="http://schemas.microsoft.com/office/drawing/2014/main" id="{F1772586-BF1F-4CFD-853B-060FB0EF56AF}"/>
                  </a:ext>
                </a:extLst>
              </p:cNvPr>
              <p:cNvGrpSpPr/>
              <p:nvPr/>
            </p:nvGrpSpPr>
            <p:grpSpPr>
              <a:xfrm>
                <a:off x="6630452" y="4431144"/>
                <a:ext cx="158400" cy="39422"/>
                <a:chOff x="1031415" y="4796868"/>
                <a:chExt cx="158400" cy="39422"/>
              </a:xfrm>
            </p:grpSpPr>
            <p:sp>
              <p:nvSpPr>
                <p:cNvPr id="122" name="Oval 121">
                  <a:extLst>
                    <a:ext uri="{FF2B5EF4-FFF2-40B4-BE49-F238E27FC236}">
                      <a16:creationId xmlns:a16="http://schemas.microsoft.com/office/drawing/2014/main" id="{5065AB09-35C5-4220-94C1-CA9240860D0B}"/>
                    </a:ext>
                  </a:extLst>
                </p:cNvPr>
                <p:cNvSpPr/>
                <p:nvPr/>
              </p:nvSpPr>
              <p:spPr>
                <a:xfrm>
                  <a:off x="1089403" y="4796868"/>
                  <a:ext cx="36000" cy="39422"/>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123" name="Straight Connector 122">
                  <a:extLst>
                    <a:ext uri="{FF2B5EF4-FFF2-40B4-BE49-F238E27FC236}">
                      <a16:creationId xmlns:a16="http://schemas.microsoft.com/office/drawing/2014/main" id="{ADCA0192-B0B7-40D7-8A92-9EAE8A3908B8}"/>
                    </a:ext>
                  </a:extLst>
                </p:cNvPr>
                <p:cNvCxnSpPr>
                  <a:cxnSpLocks/>
                </p:cNvCxnSpPr>
                <p:nvPr/>
              </p:nvCxnSpPr>
              <p:spPr>
                <a:xfrm>
                  <a:off x="1031415" y="4817729"/>
                  <a:ext cx="1584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8" name="Group 97">
                <a:extLst>
                  <a:ext uri="{FF2B5EF4-FFF2-40B4-BE49-F238E27FC236}">
                    <a16:creationId xmlns:a16="http://schemas.microsoft.com/office/drawing/2014/main" id="{CBB7187B-CA0D-428E-B8C8-B6E83EBFBEC8}"/>
                  </a:ext>
                </a:extLst>
              </p:cNvPr>
              <p:cNvGrpSpPr/>
              <p:nvPr/>
            </p:nvGrpSpPr>
            <p:grpSpPr>
              <a:xfrm>
                <a:off x="6875921" y="4563450"/>
                <a:ext cx="162335" cy="39422"/>
                <a:chOff x="1315759" y="4954574"/>
                <a:chExt cx="162335" cy="39422"/>
              </a:xfrm>
            </p:grpSpPr>
            <p:sp>
              <p:nvSpPr>
                <p:cNvPr id="120" name="Oval 119">
                  <a:extLst>
                    <a:ext uri="{FF2B5EF4-FFF2-40B4-BE49-F238E27FC236}">
                      <a16:creationId xmlns:a16="http://schemas.microsoft.com/office/drawing/2014/main" id="{F0A2400D-87BA-4C67-8F00-DD655485BE7E}"/>
                    </a:ext>
                  </a:extLst>
                </p:cNvPr>
                <p:cNvSpPr/>
                <p:nvPr/>
              </p:nvSpPr>
              <p:spPr>
                <a:xfrm>
                  <a:off x="1376209" y="4954574"/>
                  <a:ext cx="36000" cy="39422"/>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121" name="Straight Connector 120">
                  <a:extLst>
                    <a:ext uri="{FF2B5EF4-FFF2-40B4-BE49-F238E27FC236}">
                      <a16:creationId xmlns:a16="http://schemas.microsoft.com/office/drawing/2014/main" id="{872038EC-3C10-4929-AF5A-5B504C28ACA9}"/>
                    </a:ext>
                  </a:extLst>
                </p:cNvPr>
                <p:cNvCxnSpPr>
                  <a:cxnSpLocks/>
                </p:cNvCxnSpPr>
                <p:nvPr/>
              </p:nvCxnSpPr>
              <p:spPr>
                <a:xfrm>
                  <a:off x="1315759" y="4973348"/>
                  <a:ext cx="16233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99" name="Group 98">
              <a:extLst>
                <a:ext uri="{FF2B5EF4-FFF2-40B4-BE49-F238E27FC236}">
                  <a16:creationId xmlns:a16="http://schemas.microsoft.com/office/drawing/2014/main" id="{DD009253-4F4D-4DB8-B678-09A1174AE525}"/>
                </a:ext>
              </a:extLst>
            </p:cNvPr>
            <p:cNvGrpSpPr/>
            <p:nvPr/>
          </p:nvGrpSpPr>
          <p:grpSpPr>
            <a:xfrm>
              <a:off x="6426453" y="5450830"/>
              <a:ext cx="1352587" cy="137294"/>
              <a:chOff x="1949557" y="5677014"/>
              <a:chExt cx="1352587" cy="137294"/>
            </a:xfrm>
          </p:grpSpPr>
          <p:cxnSp>
            <p:nvCxnSpPr>
              <p:cNvPr id="100" name="Straight Connector 99">
                <a:extLst>
                  <a:ext uri="{FF2B5EF4-FFF2-40B4-BE49-F238E27FC236}">
                    <a16:creationId xmlns:a16="http://schemas.microsoft.com/office/drawing/2014/main" id="{2A3508CD-DF6D-426F-AF5C-0E9D39B466C5}"/>
                  </a:ext>
                </a:extLst>
              </p:cNvPr>
              <p:cNvCxnSpPr/>
              <p:nvPr/>
            </p:nvCxnSpPr>
            <p:spPr>
              <a:xfrm>
                <a:off x="2061448" y="5677541"/>
                <a:ext cx="0" cy="3442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8F2D2561-19EE-4280-9C6A-696B397E1C7F}"/>
                  </a:ext>
                </a:extLst>
              </p:cNvPr>
              <p:cNvCxnSpPr/>
              <p:nvPr/>
            </p:nvCxnSpPr>
            <p:spPr>
              <a:xfrm>
                <a:off x="2182604" y="5677541"/>
                <a:ext cx="0" cy="3442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C6AD09CC-4DCB-4BF4-83A8-40BC451B8E79}"/>
                  </a:ext>
                </a:extLst>
              </p:cNvPr>
              <p:cNvCxnSpPr/>
              <p:nvPr/>
            </p:nvCxnSpPr>
            <p:spPr>
              <a:xfrm>
                <a:off x="2347575" y="5678067"/>
                <a:ext cx="0" cy="3442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7D2608EB-2FFB-49B7-B986-4EB3EA1A7AC7}"/>
                  </a:ext>
                </a:extLst>
              </p:cNvPr>
              <p:cNvCxnSpPr/>
              <p:nvPr/>
            </p:nvCxnSpPr>
            <p:spPr>
              <a:xfrm>
                <a:off x="2518261" y="5678067"/>
                <a:ext cx="0" cy="3442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B6D72DF4-FE59-4248-B3FC-EE7C0711357B}"/>
                  </a:ext>
                </a:extLst>
              </p:cNvPr>
              <p:cNvCxnSpPr/>
              <p:nvPr/>
            </p:nvCxnSpPr>
            <p:spPr>
              <a:xfrm>
                <a:off x="2686660" y="5677541"/>
                <a:ext cx="0" cy="3442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DA4526A7-064D-4A0E-B69F-656B7B836122}"/>
                  </a:ext>
                </a:extLst>
              </p:cNvPr>
              <p:cNvCxnSpPr/>
              <p:nvPr/>
            </p:nvCxnSpPr>
            <p:spPr>
              <a:xfrm>
                <a:off x="2856964" y="5677541"/>
                <a:ext cx="0" cy="3442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8ABD458E-5ACF-43E7-8F7B-2A6337FB2070}"/>
                  </a:ext>
                </a:extLst>
              </p:cNvPr>
              <p:cNvCxnSpPr/>
              <p:nvPr/>
            </p:nvCxnSpPr>
            <p:spPr>
              <a:xfrm>
                <a:off x="3021935" y="5677541"/>
                <a:ext cx="0" cy="3442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1C5DD447-160A-4B4A-8D60-20529372655C}"/>
                  </a:ext>
                </a:extLst>
              </p:cNvPr>
              <p:cNvCxnSpPr/>
              <p:nvPr/>
            </p:nvCxnSpPr>
            <p:spPr>
              <a:xfrm>
                <a:off x="3194144" y="5677014"/>
                <a:ext cx="0" cy="3442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2" name="TextBox 111">
                <a:extLst>
                  <a:ext uri="{FF2B5EF4-FFF2-40B4-BE49-F238E27FC236}">
                    <a16:creationId xmlns:a16="http://schemas.microsoft.com/office/drawing/2014/main" id="{DA0A3F4E-3388-4B1A-848D-E7640F198039}"/>
                  </a:ext>
                </a:extLst>
              </p:cNvPr>
              <p:cNvSpPr txBox="1"/>
              <p:nvPr/>
            </p:nvSpPr>
            <p:spPr>
              <a:xfrm>
                <a:off x="3086144" y="5706586"/>
                <a:ext cx="216000" cy="107722"/>
              </a:xfrm>
              <a:prstGeom prst="rect">
                <a:avLst/>
              </a:prstGeom>
              <a:noFill/>
            </p:spPr>
            <p:txBody>
              <a:bodyPr wrap="square" lIns="0" tIns="0" rIns="0" bIns="0" rtlCol="0" anchor="ctr">
                <a:spAutoFit/>
              </a:bodyPr>
              <a:lstStyle/>
              <a:p>
                <a:pPr algn="ctr"/>
                <a:r>
                  <a:rPr lang="en-GB" sz="700" dirty="0"/>
                  <a:t>64</a:t>
                </a:r>
              </a:p>
            </p:txBody>
          </p:sp>
          <p:sp>
            <p:nvSpPr>
              <p:cNvPr id="113" name="TextBox 112">
                <a:extLst>
                  <a:ext uri="{FF2B5EF4-FFF2-40B4-BE49-F238E27FC236}">
                    <a16:creationId xmlns:a16="http://schemas.microsoft.com/office/drawing/2014/main" id="{3706C80E-2AF1-431C-BEDC-783264407724}"/>
                  </a:ext>
                </a:extLst>
              </p:cNvPr>
              <p:cNvSpPr txBox="1"/>
              <p:nvPr/>
            </p:nvSpPr>
            <p:spPr>
              <a:xfrm>
                <a:off x="2907661" y="5706586"/>
                <a:ext cx="216000" cy="107722"/>
              </a:xfrm>
              <a:prstGeom prst="rect">
                <a:avLst/>
              </a:prstGeom>
              <a:noFill/>
            </p:spPr>
            <p:txBody>
              <a:bodyPr wrap="square" lIns="0" tIns="0" rIns="0" bIns="0" rtlCol="0" anchor="ctr">
                <a:spAutoFit/>
              </a:bodyPr>
              <a:lstStyle/>
              <a:p>
                <a:pPr algn="ctr"/>
                <a:r>
                  <a:rPr lang="en-GB" sz="700" dirty="0"/>
                  <a:t>32</a:t>
                </a:r>
              </a:p>
            </p:txBody>
          </p:sp>
          <p:sp>
            <p:nvSpPr>
              <p:cNvPr id="114" name="TextBox 113">
                <a:extLst>
                  <a:ext uri="{FF2B5EF4-FFF2-40B4-BE49-F238E27FC236}">
                    <a16:creationId xmlns:a16="http://schemas.microsoft.com/office/drawing/2014/main" id="{07A317B8-80B4-47A7-8BDC-8EF8C02680F4}"/>
                  </a:ext>
                </a:extLst>
              </p:cNvPr>
              <p:cNvSpPr txBox="1"/>
              <p:nvPr/>
            </p:nvSpPr>
            <p:spPr>
              <a:xfrm>
                <a:off x="2747939" y="5706586"/>
                <a:ext cx="216000" cy="107722"/>
              </a:xfrm>
              <a:prstGeom prst="rect">
                <a:avLst/>
              </a:prstGeom>
              <a:noFill/>
            </p:spPr>
            <p:txBody>
              <a:bodyPr wrap="square" lIns="0" tIns="0" rIns="0" bIns="0" rtlCol="0" anchor="ctr">
                <a:spAutoFit/>
              </a:bodyPr>
              <a:lstStyle/>
              <a:p>
                <a:pPr algn="ctr"/>
                <a:r>
                  <a:rPr lang="en-GB" sz="700" dirty="0"/>
                  <a:t>16</a:t>
                </a:r>
              </a:p>
            </p:txBody>
          </p:sp>
          <p:sp>
            <p:nvSpPr>
              <p:cNvPr id="115" name="TextBox 114">
                <a:extLst>
                  <a:ext uri="{FF2B5EF4-FFF2-40B4-BE49-F238E27FC236}">
                    <a16:creationId xmlns:a16="http://schemas.microsoft.com/office/drawing/2014/main" id="{78987786-617F-462A-A96A-DB8055445D9D}"/>
                  </a:ext>
                </a:extLst>
              </p:cNvPr>
              <p:cNvSpPr txBox="1"/>
              <p:nvPr/>
            </p:nvSpPr>
            <p:spPr>
              <a:xfrm>
                <a:off x="2579424" y="5706586"/>
                <a:ext cx="216000" cy="107722"/>
              </a:xfrm>
              <a:prstGeom prst="rect">
                <a:avLst/>
              </a:prstGeom>
              <a:noFill/>
            </p:spPr>
            <p:txBody>
              <a:bodyPr wrap="square" lIns="0" tIns="0" rIns="0" bIns="0" rtlCol="0" anchor="ctr">
                <a:spAutoFit/>
              </a:bodyPr>
              <a:lstStyle/>
              <a:p>
                <a:pPr algn="ctr"/>
                <a:r>
                  <a:rPr lang="en-GB" sz="700" dirty="0"/>
                  <a:t>8</a:t>
                </a:r>
              </a:p>
            </p:txBody>
          </p:sp>
          <p:sp>
            <p:nvSpPr>
              <p:cNvPr id="116" name="TextBox 115">
                <a:extLst>
                  <a:ext uri="{FF2B5EF4-FFF2-40B4-BE49-F238E27FC236}">
                    <a16:creationId xmlns:a16="http://schemas.microsoft.com/office/drawing/2014/main" id="{544F0E4D-54FE-42EC-9DF2-7056E5684817}"/>
                  </a:ext>
                </a:extLst>
              </p:cNvPr>
              <p:cNvSpPr txBox="1"/>
              <p:nvPr/>
            </p:nvSpPr>
            <p:spPr>
              <a:xfrm>
                <a:off x="2410261" y="5706586"/>
                <a:ext cx="216000" cy="107722"/>
              </a:xfrm>
              <a:prstGeom prst="rect">
                <a:avLst/>
              </a:prstGeom>
              <a:noFill/>
            </p:spPr>
            <p:txBody>
              <a:bodyPr wrap="square" lIns="0" tIns="0" rIns="0" bIns="0" rtlCol="0" anchor="ctr">
                <a:spAutoFit/>
              </a:bodyPr>
              <a:lstStyle/>
              <a:p>
                <a:pPr algn="ctr"/>
                <a:r>
                  <a:rPr lang="en-GB" sz="700" dirty="0"/>
                  <a:t>4</a:t>
                </a:r>
              </a:p>
            </p:txBody>
          </p:sp>
          <p:sp>
            <p:nvSpPr>
              <p:cNvPr id="117" name="TextBox 116">
                <a:extLst>
                  <a:ext uri="{FF2B5EF4-FFF2-40B4-BE49-F238E27FC236}">
                    <a16:creationId xmlns:a16="http://schemas.microsoft.com/office/drawing/2014/main" id="{2B9CEBFB-ECBF-467B-87AA-2A355F9142A5}"/>
                  </a:ext>
                </a:extLst>
              </p:cNvPr>
              <p:cNvSpPr txBox="1"/>
              <p:nvPr/>
            </p:nvSpPr>
            <p:spPr>
              <a:xfrm>
                <a:off x="2236438" y="5706586"/>
                <a:ext cx="216000" cy="107722"/>
              </a:xfrm>
              <a:prstGeom prst="rect">
                <a:avLst/>
              </a:prstGeom>
              <a:noFill/>
            </p:spPr>
            <p:txBody>
              <a:bodyPr wrap="square" lIns="0" tIns="0" rIns="0" bIns="0" rtlCol="0" anchor="ctr">
                <a:spAutoFit/>
              </a:bodyPr>
              <a:lstStyle/>
              <a:p>
                <a:pPr algn="ctr"/>
                <a:r>
                  <a:rPr lang="en-GB" sz="700" dirty="0"/>
                  <a:t>2</a:t>
                </a:r>
              </a:p>
            </p:txBody>
          </p:sp>
          <p:sp>
            <p:nvSpPr>
              <p:cNvPr id="118" name="TextBox 117">
                <a:extLst>
                  <a:ext uri="{FF2B5EF4-FFF2-40B4-BE49-F238E27FC236}">
                    <a16:creationId xmlns:a16="http://schemas.microsoft.com/office/drawing/2014/main" id="{5D8D86AB-EC67-4BF9-9A6B-2B5764AC9B0C}"/>
                  </a:ext>
                </a:extLst>
              </p:cNvPr>
              <p:cNvSpPr txBox="1"/>
              <p:nvPr/>
            </p:nvSpPr>
            <p:spPr>
              <a:xfrm>
                <a:off x="2072056" y="5706586"/>
                <a:ext cx="216000" cy="107722"/>
              </a:xfrm>
              <a:prstGeom prst="rect">
                <a:avLst/>
              </a:prstGeom>
              <a:noFill/>
            </p:spPr>
            <p:txBody>
              <a:bodyPr wrap="square" lIns="0" tIns="0" rIns="0" bIns="0" rtlCol="0" anchor="ctr">
                <a:spAutoFit/>
              </a:bodyPr>
              <a:lstStyle/>
              <a:p>
                <a:pPr algn="ctr"/>
                <a:r>
                  <a:rPr lang="en-GB" sz="700" dirty="0"/>
                  <a:t>1</a:t>
                </a:r>
              </a:p>
            </p:txBody>
          </p:sp>
          <p:sp>
            <p:nvSpPr>
              <p:cNvPr id="119" name="TextBox 118">
                <a:extLst>
                  <a:ext uri="{FF2B5EF4-FFF2-40B4-BE49-F238E27FC236}">
                    <a16:creationId xmlns:a16="http://schemas.microsoft.com/office/drawing/2014/main" id="{27686C5D-FB65-49B5-8F36-2A9083593027}"/>
                  </a:ext>
                </a:extLst>
              </p:cNvPr>
              <p:cNvSpPr txBox="1"/>
              <p:nvPr/>
            </p:nvSpPr>
            <p:spPr>
              <a:xfrm>
                <a:off x="1949557" y="5706586"/>
                <a:ext cx="216000" cy="107722"/>
              </a:xfrm>
              <a:prstGeom prst="rect">
                <a:avLst/>
              </a:prstGeom>
              <a:noFill/>
            </p:spPr>
            <p:txBody>
              <a:bodyPr wrap="square" lIns="0" tIns="0" rIns="0" bIns="0" rtlCol="0" anchor="ctr">
                <a:spAutoFit/>
              </a:bodyPr>
              <a:lstStyle/>
              <a:p>
                <a:pPr algn="ctr"/>
                <a:r>
                  <a:rPr lang="en-GB" sz="700" dirty="0"/>
                  <a:t>.6</a:t>
                </a:r>
              </a:p>
            </p:txBody>
          </p:sp>
        </p:grpSp>
        <p:sp>
          <p:nvSpPr>
            <p:cNvPr id="136" name="TextBox 135">
              <a:extLst>
                <a:ext uri="{FF2B5EF4-FFF2-40B4-BE49-F238E27FC236}">
                  <a16:creationId xmlns:a16="http://schemas.microsoft.com/office/drawing/2014/main" id="{744FEE56-D40F-4A71-A8B2-ED96C3D69DBD}"/>
                </a:ext>
              </a:extLst>
            </p:cNvPr>
            <p:cNvSpPr txBox="1"/>
            <p:nvPr/>
          </p:nvSpPr>
          <p:spPr>
            <a:xfrm>
              <a:off x="6804248" y="5592066"/>
              <a:ext cx="905894" cy="169277"/>
            </a:xfrm>
            <a:prstGeom prst="rect">
              <a:avLst/>
            </a:prstGeom>
            <a:noFill/>
          </p:spPr>
          <p:txBody>
            <a:bodyPr wrap="square" lIns="0" tIns="0" rIns="0" bIns="0" rtlCol="0" anchor="ctr">
              <a:spAutoFit/>
            </a:bodyPr>
            <a:lstStyle/>
            <a:p>
              <a:pPr algn="ctr"/>
              <a:r>
                <a:rPr lang="en-GB" sz="1100" b="1" dirty="0"/>
                <a:t>HR (95% CI)</a:t>
              </a:r>
            </a:p>
          </p:txBody>
        </p:sp>
      </p:grpSp>
    </p:spTree>
    <p:extLst>
      <p:ext uri="{BB962C8B-B14F-4D97-AF65-F5344CB8AC3E}">
        <p14:creationId xmlns:p14="http://schemas.microsoft.com/office/powerpoint/2010/main" val="3182291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About these slides</a:t>
            </a:r>
            <a:endParaRPr lang="en-GB" dirty="0"/>
          </a:p>
        </p:txBody>
      </p:sp>
      <p:sp>
        <p:nvSpPr>
          <p:cNvPr id="11" name="Text Placeholder 10">
            <a:extLst>
              <a:ext uri="{FF2B5EF4-FFF2-40B4-BE49-F238E27FC236}">
                <a16:creationId xmlns:a16="http://schemas.microsoft.com/office/drawing/2014/main" id="{3FCBCEC3-C0D8-4566-8485-772338F9F226}"/>
              </a:ext>
            </a:extLst>
          </p:cNvPr>
          <p:cNvSpPr>
            <a:spLocks noGrp="1"/>
          </p:cNvSpPr>
          <p:nvPr>
            <p:ph type="body" sz="quarter" idx="10"/>
          </p:nvPr>
        </p:nvSpPr>
        <p:spPr/>
        <p:txBody>
          <a:bodyPr/>
          <a:lstStyle/>
          <a:p>
            <a:endParaRPr lang="en-GB"/>
          </a:p>
        </p:txBody>
      </p:sp>
      <p:sp>
        <p:nvSpPr>
          <p:cNvPr id="3" name="Content Placeholder 2"/>
          <p:cNvSpPr>
            <a:spLocks noGrp="1"/>
          </p:cNvSpPr>
          <p:nvPr>
            <p:ph idx="1"/>
          </p:nvPr>
        </p:nvSpPr>
        <p:spPr>
          <a:xfrm>
            <a:off x="319314" y="1340768"/>
            <a:ext cx="7997102" cy="4622400"/>
          </a:xfrm>
        </p:spPr>
        <p:txBody>
          <a:bodyPr/>
          <a:lstStyle/>
          <a:p>
            <a:pPr lvl="0"/>
            <a:r>
              <a:rPr lang="it-IT" dirty="0"/>
              <a:t>These slides provide highlights of new data presented at the International Liver Congress 2018</a:t>
            </a:r>
          </a:p>
          <a:p>
            <a:pPr lvl="0"/>
            <a:endParaRPr lang="en-GB" dirty="0"/>
          </a:p>
          <a:p>
            <a:r>
              <a:rPr lang="en-US" altLang="en-US" dirty="0"/>
              <a:t>Please feel free to use, adapt, and share these slides for your own personal use; however, please acknowledge EASL as the source</a:t>
            </a:r>
          </a:p>
          <a:p>
            <a:endParaRPr lang="en-US" altLang="en-US" dirty="0"/>
          </a:p>
          <a:p>
            <a:r>
              <a:rPr lang="en-GB" dirty="0"/>
              <a:t>Definitions of all abbreviations shown in these slides are provided within the slide notes</a:t>
            </a:r>
          </a:p>
          <a:p>
            <a:endParaRPr lang="en-US" altLang="en-US" dirty="0"/>
          </a:p>
        </p:txBody>
      </p:sp>
      <p:sp>
        <p:nvSpPr>
          <p:cNvPr id="5" name="TextBox 4">
            <a:extLst>
              <a:ext uri="{FF2B5EF4-FFF2-40B4-BE49-F238E27FC236}">
                <a16:creationId xmlns:a16="http://schemas.microsoft.com/office/drawing/2014/main" id="{A36DBDB3-C5DF-470E-94A1-685594144E61}"/>
              </a:ext>
            </a:extLst>
          </p:cNvPr>
          <p:cNvSpPr txBox="1"/>
          <p:nvPr/>
        </p:nvSpPr>
        <p:spPr>
          <a:xfrm>
            <a:off x="755576" y="4365104"/>
            <a:ext cx="7416824" cy="1323439"/>
          </a:xfrm>
          <a:prstGeom prst="rect">
            <a:avLst/>
          </a:prstGeom>
          <a:noFill/>
          <a:ln w="28575">
            <a:solidFill>
              <a:schemeClr val="tx2"/>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These slides are intended for use as an educational resource and should not be used to make patient management decisions. All information included should be verified before treating patients or using any therapies described in these materials</a:t>
            </a:r>
          </a:p>
        </p:txBody>
      </p:sp>
    </p:spTree>
    <p:extLst>
      <p:ext uri="{BB962C8B-B14F-4D97-AF65-F5344CB8AC3E}">
        <p14:creationId xmlns:p14="http://schemas.microsoft.com/office/powerpoint/2010/main" val="30050951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71048" y="3032384"/>
            <a:ext cx="8498632" cy="1362075"/>
          </a:xfrm>
        </p:spPr>
        <p:txBody>
          <a:bodyPr/>
          <a:lstStyle/>
          <a:p>
            <a:r>
              <a:rPr lang="en-GB" dirty="0">
                <a:latin typeface="Arial" panose="020B0604020202020204" pitchFamily="34" charset="0"/>
                <a:cs typeface="Arial" panose="020B0604020202020204" pitchFamily="34" charset="0"/>
              </a:rPr>
              <a:t>3. Rare metabolic diseases</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7937708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7305" y="1212380"/>
            <a:ext cx="4374695" cy="2877711"/>
          </a:xfrm>
          <a:prstGeom prst="rect">
            <a:avLst/>
          </a:prstGeom>
        </p:spPr>
        <p:txBody>
          <a:bodyPr wrap="square">
            <a:spAutoFit/>
          </a:bodyPr>
          <a:lstStyle/>
          <a:p>
            <a:pPr lvl="0">
              <a:defRPr/>
            </a:pPr>
            <a:r>
              <a:rPr lang="en-US" sz="1200" b="1" dirty="0">
                <a:solidFill>
                  <a:prstClr val="black"/>
                </a:solidFill>
                <a:latin typeface="Arial" panose="020B0604020202020204" pitchFamily="34" charset="0"/>
                <a:ea typeface="Calibri" panose="020F0502020204030204" pitchFamily="34" charset="0"/>
              </a:rPr>
              <a:t>Background </a:t>
            </a:r>
            <a:r>
              <a:rPr lang="en-US" sz="1200" dirty="0" err="1">
                <a:solidFill>
                  <a:prstClr val="black"/>
                </a:solidFill>
                <a:latin typeface="Arial" panose="020B0604020202020204" pitchFamily="34" charset="0"/>
                <a:ea typeface="Calibri" panose="020F0502020204030204" pitchFamily="34" charset="0"/>
              </a:rPr>
              <a:t>Givosiran</a:t>
            </a:r>
            <a:r>
              <a:rPr lang="en-US" sz="1200" dirty="0">
                <a:solidFill>
                  <a:prstClr val="black"/>
                </a:solidFill>
                <a:latin typeface="Arial" panose="020B0604020202020204" pitchFamily="34" charset="0"/>
                <a:ea typeface="Calibri" panose="020F0502020204030204" pitchFamily="34" charset="0"/>
              </a:rPr>
              <a:t> targets liver </a:t>
            </a:r>
            <a:r>
              <a:rPr lang="en-US" sz="1200" dirty="0">
                <a:solidFill>
                  <a:prstClr val="black"/>
                </a:solidFill>
              </a:rPr>
              <a:t>ALAS1 (</a:t>
            </a:r>
            <a:r>
              <a:rPr lang="en-GB" sz="1200" dirty="0">
                <a:solidFill>
                  <a:prstClr val="black"/>
                </a:solidFill>
              </a:rPr>
              <a:t>rate limiting </a:t>
            </a:r>
            <a:r>
              <a:rPr lang="en-US" sz="1200" dirty="0">
                <a:solidFill>
                  <a:prstClr val="black"/>
                </a:solidFill>
              </a:rPr>
              <a:t>enzyme</a:t>
            </a:r>
            <a:r>
              <a:rPr lang="en-GB" sz="1200" dirty="0">
                <a:solidFill>
                  <a:prstClr val="black"/>
                </a:solidFill>
              </a:rPr>
              <a:t> in haem synthesis)</a:t>
            </a:r>
            <a:r>
              <a:rPr lang="en-US" sz="1200" dirty="0">
                <a:solidFill>
                  <a:prstClr val="black"/>
                </a:solidFill>
              </a:rPr>
              <a:t> to reduce neurotoxic ALA and PBG accumulation in patients with AIP</a:t>
            </a:r>
            <a:endParaRPr lang="en-US" sz="1200" b="1" dirty="0">
              <a:solidFill>
                <a:prstClr val="black"/>
              </a:solidFill>
              <a:latin typeface="Arial" panose="020B0604020202020204" pitchFamily="34" charset="0"/>
              <a:ea typeface="Calibri" panose="020F0502020204030204" pitchFamily="34" charset="0"/>
            </a:endParaRPr>
          </a:p>
          <a:p>
            <a:pPr>
              <a:spcBef>
                <a:spcPts val="1200"/>
              </a:spcBef>
              <a:defRPr/>
            </a:pPr>
            <a:r>
              <a:rPr lang="en-US" sz="1200" b="1" dirty="0">
                <a:solidFill>
                  <a:prstClr val="black"/>
                </a:solidFill>
                <a:latin typeface="Arial" panose="020B0604020202020204" pitchFamily="34" charset="0"/>
                <a:ea typeface="Calibri" panose="020F0502020204030204" pitchFamily="34" charset="0"/>
              </a:rPr>
              <a:t>Methods </a:t>
            </a:r>
            <a:r>
              <a:rPr lang="en-US" sz="1200" dirty="0">
                <a:solidFill>
                  <a:prstClr val="black"/>
                </a:solidFill>
                <a:latin typeface="Arial" panose="020B0604020202020204" pitchFamily="34" charset="0"/>
                <a:ea typeface="Calibri" panose="020F0502020204030204" pitchFamily="34" charset="0"/>
              </a:rPr>
              <a:t>Safety, tolerability, PK-PD, and clinical activity of </a:t>
            </a:r>
            <a:r>
              <a:rPr lang="en-US" sz="1200" dirty="0" err="1">
                <a:solidFill>
                  <a:prstClr val="black"/>
                </a:solidFill>
                <a:latin typeface="Arial" panose="020B0604020202020204" pitchFamily="34" charset="0"/>
                <a:ea typeface="Calibri" panose="020F0502020204030204" pitchFamily="34" charset="0"/>
              </a:rPr>
              <a:t>givosiran</a:t>
            </a:r>
            <a:r>
              <a:rPr lang="en-US" sz="1200" dirty="0">
                <a:solidFill>
                  <a:prstClr val="black"/>
                </a:solidFill>
                <a:latin typeface="Arial" panose="020B0604020202020204" pitchFamily="34" charset="0"/>
                <a:ea typeface="Calibri" panose="020F0502020204030204" pitchFamily="34" charset="0"/>
              </a:rPr>
              <a:t> SC in patients with AIP</a:t>
            </a:r>
          </a:p>
          <a:p>
            <a:pPr marL="171450" indent="-171450">
              <a:spcBef>
                <a:spcPts val="600"/>
              </a:spcBef>
              <a:buFont typeface="Arial" panose="020B0604020202020204" pitchFamily="34" charset="0"/>
              <a:buChar char="•"/>
              <a:defRPr/>
            </a:pPr>
            <a:r>
              <a:rPr kumimoji="0" lang="en-US" sz="1200" b="1" i="0" u="none" strike="noStrike" kern="1200" cap="none" spc="0" normalizeH="0" baseline="0" noProof="0" dirty="0">
                <a:ln>
                  <a:noFill/>
                </a:ln>
                <a:solidFill>
                  <a:schemeClr val="tx2"/>
                </a:solidFill>
                <a:effectLst/>
                <a:uLnTx/>
                <a:uFillTx/>
                <a:latin typeface="Arial" panose="020B0604020202020204" pitchFamily="34" charset="0"/>
                <a:ea typeface="Calibri" panose="020F0502020204030204" pitchFamily="34" charset="0"/>
                <a:cs typeface="+mn-cs"/>
              </a:rPr>
              <a:t>Part A: Single ascending </a:t>
            </a:r>
            <a:r>
              <a:rPr kumimoji="0" lang="en-US" sz="1200" b="1" i="0" u="none" strike="noStrike" kern="1200" cap="none" spc="0" normalizeH="0" baseline="0" noProof="0" dirty="0">
                <a:ln>
                  <a:noFill/>
                </a:ln>
                <a:solidFill>
                  <a:schemeClr val="tx2"/>
                </a:solidFill>
                <a:effectLst/>
                <a:uLnTx/>
                <a:uFillTx/>
                <a:latin typeface="Arial" panose="020B0604020202020204" pitchFamily="34" charset="0"/>
                <a:ea typeface="Calibri" panose="020F0502020204030204" pitchFamily="34" charset="0"/>
              </a:rPr>
              <a:t>dose</a:t>
            </a:r>
            <a:endParaRPr lang="en-US" sz="1200" b="1" dirty="0">
              <a:solidFill>
                <a:schemeClr val="tx2"/>
              </a:solidFill>
              <a:latin typeface="Arial" panose="020B0604020202020204" pitchFamily="34" charset="0"/>
              <a:ea typeface="Calibri" panose="020F0502020204030204" pitchFamily="34" charset="0"/>
            </a:endParaRPr>
          </a:p>
          <a:p>
            <a:pPr marL="177800" indent="-177800">
              <a:spcBef>
                <a:spcPts val="600"/>
              </a:spcBef>
              <a:buFont typeface="Arial" panose="020B0604020202020204" pitchFamily="34" charset="0"/>
              <a:buChar char="•"/>
              <a:defRPr/>
            </a:pPr>
            <a:r>
              <a:rPr kumimoji="0" lang="en-US" sz="1200" b="1" i="0" u="none" strike="noStrike" kern="1200" cap="none" spc="0" normalizeH="0" baseline="0" noProof="0" dirty="0">
                <a:ln>
                  <a:noFill/>
                </a:ln>
                <a:solidFill>
                  <a:schemeClr val="tx2"/>
                </a:solidFill>
                <a:effectLst/>
                <a:uLnTx/>
                <a:uFillTx/>
                <a:latin typeface="Arial" panose="020B0604020202020204" pitchFamily="34" charset="0"/>
                <a:ea typeface="Calibri" panose="020F0502020204030204" pitchFamily="34" charset="0"/>
                <a:cs typeface="+mn-cs"/>
              </a:rPr>
              <a:t>Part B: Multiple ascending </a:t>
            </a:r>
            <a:r>
              <a:rPr kumimoji="0" lang="en-US" sz="1200" b="1" i="0" u="none" strike="noStrike" kern="1200" cap="none" spc="0" normalizeH="0" baseline="0" noProof="0" dirty="0">
                <a:ln>
                  <a:noFill/>
                </a:ln>
                <a:solidFill>
                  <a:schemeClr val="tx2"/>
                </a:solidFill>
                <a:effectLst/>
                <a:uLnTx/>
                <a:uFillTx/>
                <a:latin typeface="Arial" panose="020B0604020202020204" pitchFamily="34" charset="0"/>
                <a:ea typeface="Calibri" panose="020F0502020204030204" pitchFamily="34" charset="0"/>
              </a:rPr>
              <a:t>dose</a:t>
            </a:r>
            <a:endParaRPr lang="en-US" sz="1200" b="1" dirty="0">
              <a:solidFill>
                <a:schemeClr val="tx2"/>
              </a:solidFill>
              <a:latin typeface="Arial" panose="020B0604020202020204" pitchFamily="34" charset="0"/>
              <a:ea typeface="Calibri" panose="020F0502020204030204" pitchFamily="34" charset="0"/>
            </a:endParaRPr>
          </a:p>
          <a:p>
            <a:pPr marL="177800" indent="-177800">
              <a:spcBef>
                <a:spcPts val="600"/>
              </a:spcBef>
              <a:buFont typeface="Arial" panose="020B0604020202020204" pitchFamily="34" charset="0"/>
              <a:buChar char="•"/>
              <a:defRPr/>
            </a:pPr>
            <a:r>
              <a:rPr kumimoji="0" lang="en-US" sz="1200" b="1" i="0" u="none" strike="noStrike" kern="1200" cap="none" spc="0" normalizeH="0" baseline="0" noProof="0" dirty="0">
                <a:ln>
                  <a:noFill/>
                </a:ln>
                <a:solidFill>
                  <a:schemeClr val="tx2"/>
                </a:solidFill>
                <a:effectLst/>
                <a:uLnTx/>
                <a:uFillTx/>
                <a:latin typeface="Arial" panose="020B0604020202020204" pitchFamily="34" charset="0"/>
                <a:ea typeface="Calibri" panose="020F0502020204030204" pitchFamily="34" charset="0"/>
                <a:cs typeface="+mn-cs"/>
              </a:rPr>
              <a:t>Part C: </a:t>
            </a:r>
            <a:r>
              <a:rPr kumimoji="0" lang="en-US" sz="1200" b="1" i="0" u="none" strike="noStrike" kern="1200" cap="none" spc="0" normalizeH="0" baseline="0" noProof="0" dirty="0">
                <a:ln>
                  <a:noFill/>
                </a:ln>
                <a:solidFill>
                  <a:schemeClr val="tx2"/>
                </a:solidFill>
                <a:effectLst/>
                <a:uLnTx/>
                <a:uFillTx/>
                <a:latin typeface="Arial" panose="020B0604020202020204" pitchFamily="34" charset="0"/>
                <a:ea typeface="Calibri" panose="020F0502020204030204" pitchFamily="34" charset="0"/>
              </a:rPr>
              <a:t>Multiple dose (6 months)</a:t>
            </a:r>
            <a:r>
              <a:rPr lang="en-US" sz="1200" b="1" dirty="0">
                <a:solidFill>
                  <a:schemeClr val="tx2"/>
                </a:solidFill>
                <a:latin typeface="Arial" panose="020B0604020202020204" pitchFamily="34" charset="0"/>
                <a:ea typeface="Calibri" panose="020F0502020204030204" pitchFamily="34" charset="0"/>
              </a:rPr>
              <a:t>:</a:t>
            </a:r>
            <a:r>
              <a:rPr kumimoji="0" lang="en-US" sz="1200" b="1" i="0" u="none" strike="noStrike" kern="1200" cap="none" spc="0" normalizeH="0" baseline="0" noProof="0" dirty="0">
                <a:ln>
                  <a:noFill/>
                </a:ln>
                <a:solidFill>
                  <a:schemeClr val="tx2"/>
                </a:solidFill>
                <a:effectLst/>
                <a:uLnTx/>
                <a:uFillTx/>
                <a:latin typeface="Arial" panose="020B0604020202020204" pitchFamily="34" charset="0"/>
                <a:ea typeface="Calibri" panose="020F0502020204030204" pitchFamily="34" charset="0"/>
              </a:rPr>
              <a:t> </a:t>
            </a:r>
            <a:r>
              <a:rPr kumimoji="0" lang="en-US" sz="1200" i="0" u="none" strike="noStrike" kern="1200" cap="none" spc="0" normalizeH="0" baseline="0" noProof="0" dirty="0">
                <a:ln>
                  <a:noFill/>
                </a:ln>
                <a:effectLst/>
                <a:uLnTx/>
                <a:uFillTx/>
                <a:latin typeface="Arial" panose="020B0604020202020204" pitchFamily="34" charset="0"/>
                <a:ea typeface="Calibri" panose="020F0502020204030204" pitchFamily="34" charset="0"/>
              </a:rPr>
              <a:t>p</a:t>
            </a:r>
            <a:r>
              <a:rPr lang="en-US" sz="1200" dirty="0" err="1">
                <a:solidFill>
                  <a:prstClr val="black"/>
                </a:solidFill>
              </a:rPr>
              <a:t>atients</a:t>
            </a:r>
            <a:r>
              <a:rPr lang="en-US" sz="1200" dirty="0">
                <a:solidFill>
                  <a:prstClr val="black"/>
                </a:solidFill>
              </a:rPr>
              <a:t> completing Part C </a:t>
            </a:r>
            <a:r>
              <a:rPr lang="en-US" sz="1200" dirty="0">
                <a:solidFill>
                  <a:prstClr val="black"/>
                </a:solidFill>
                <a:sym typeface="Wingdings" panose="05000000000000000000" pitchFamily="2" charset="2"/>
              </a:rPr>
              <a:t></a:t>
            </a:r>
            <a:r>
              <a:rPr lang="en-US" sz="1200" dirty="0">
                <a:solidFill>
                  <a:prstClr val="black"/>
                </a:solidFill>
              </a:rPr>
              <a:t> </a:t>
            </a:r>
            <a:r>
              <a:rPr lang="en-US" sz="1200" b="1" dirty="0">
                <a:solidFill>
                  <a:schemeClr val="tx2"/>
                </a:solidFill>
              </a:rPr>
              <a:t>OLE (42 months)</a:t>
            </a:r>
            <a:endParaRPr lang="en-US" sz="1200" b="1" dirty="0">
              <a:solidFill>
                <a:schemeClr val="tx2"/>
              </a:solidFill>
              <a:latin typeface="Arial" panose="020B0604020202020204" pitchFamily="34" charset="0"/>
              <a:ea typeface="Calibri" panose="020F0502020204030204" pitchFamily="34" charset="0"/>
            </a:endParaRPr>
          </a:p>
          <a:p>
            <a:pPr marL="360363" lvl="2" indent="-171450">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AIP patients with recurrent attacks* (≥2 attacks in </a:t>
            </a:r>
            <a:br>
              <a:rPr kumimoji="0" lang="en-US" sz="1200" b="0" i="0" u="none" strike="noStrike" kern="1200" cap="none" spc="0" normalizeH="0" baseline="0" noProof="0" dirty="0">
                <a:ln>
                  <a:noFill/>
                </a:ln>
                <a:solidFill>
                  <a:prstClr val="black"/>
                </a:solidFill>
                <a:effectLst/>
                <a:uLnTx/>
                <a:uFillTx/>
                <a:latin typeface="Arial"/>
                <a:ea typeface="+mn-ea"/>
                <a:cs typeface="+mn-cs"/>
              </a:rPr>
            </a:br>
            <a:r>
              <a:rPr kumimoji="0" lang="en-US" sz="1200" b="0" i="0" u="none" strike="noStrike" kern="1200" cap="none" spc="0" normalizeH="0" baseline="0" noProof="0" dirty="0">
                <a:ln>
                  <a:noFill/>
                </a:ln>
                <a:solidFill>
                  <a:prstClr val="black"/>
                </a:solidFill>
                <a:effectLst/>
                <a:uLnTx/>
                <a:uFillTx/>
                <a:latin typeface="Arial"/>
                <a:ea typeface="+mn-ea"/>
                <a:cs typeface="+mn-cs"/>
              </a:rPr>
              <a:t>past 6 months or on </a:t>
            </a:r>
            <a:r>
              <a:rPr kumimoji="0" lang="en-US" sz="1200" b="0" i="0" u="none" strike="noStrike" kern="1200" cap="none" spc="0" normalizeH="0" baseline="0" noProof="0" dirty="0" err="1">
                <a:ln>
                  <a:noFill/>
                </a:ln>
                <a:solidFill>
                  <a:prstClr val="black"/>
                </a:solidFill>
                <a:effectLst/>
                <a:uLnTx/>
                <a:uFillTx/>
                <a:latin typeface="Arial"/>
                <a:ea typeface="+mn-ea"/>
                <a:cs typeface="+mn-cs"/>
              </a:rPr>
              <a:t>haemin</a:t>
            </a:r>
            <a:r>
              <a:rPr kumimoji="0" lang="en-US" sz="1200" b="0" i="0" u="none" strike="noStrike" kern="1200" cap="none" spc="0" normalizeH="0" baseline="0" noProof="0" dirty="0">
                <a:ln>
                  <a:noFill/>
                </a:ln>
                <a:solidFill>
                  <a:prstClr val="black"/>
                </a:solidFill>
                <a:effectLst/>
                <a:uLnTx/>
                <a:uFillTx/>
                <a:latin typeface="Arial"/>
                <a:ea typeface="+mn-ea"/>
                <a:cs typeface="+mn-cs"/>
              </a:rPr>
              <a:t> prophylaxis) randomized 3:1 </a:t>
            </a:r>
            <a:r>
              <a:rPr kumimoji="0" lang="en-US" sz="1200" b="0" i="0" u="none" strike="noStrike" kern="1200" cap="none" spc="0" normalizeH="0" baseline="0" noProof="0" dirty="0" err="1">
                <a:ln>
                  <a:noFill/>
                </a:ln>
                <a:solidFill>
                  <a:prstClr val="black"/>
                </a:solidFill>
                <a:effectLst/>
                <a:uLnTx/>
                <a:uFillTx/>
                <a:latin typeface="Arial"/>
                <a:ea typeface="+mn-ea"/>
                <a:cs typeface="+mn-cs"/>
              </a:rPr>
              <a:t>givosiran:PBO</a:t>
            </a:r>
            <a:r>
              <a:rPr kumimoji="0" lang="en-US" sz="1200" b="0" i="0" u="none" strike="noStrike" kern="1200" cap="none" spc="0" normalizeH="0" baseline="0" noProof="0" dirty="0">
                <a:ln>
                  <a:noFill/>
                </a:ln>
                <a:solidFill>
                  <a:prstClr val="black"/>
                </a:solidFill>
                <a:effectLst/>
                <a:uLnTx/>
                <a:uFillTx/>
                <a:latin typeface="Arial"/>
                <a:ea typeface="+mn-ea"/>
                <a:cs typeface="+mn-cs"/>
              </a:rPr>
              <a:t> after experiencing 1 attack in observational run-in</a:t>
            </a:r>
            <a:endParaRPr kumimoji="0" lang="en-US" sz="11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a:xfrm>
            <a:off x="319314" y="140970"/>
            <a:ext cx="7925094" cy="769620"/>
          </a:xfrm>
        </p:spPr>
        <p:txBody>
          <a:bodyPr>
            <a:noAutofit/>
          </a:bodyPr>
          <a:lstStyle/>
          <a:p>
            <a:r>
              <a:rPr lang="en-US" sz="2000" dirty="0" err="1"/>
              <a:t>Givosiran</a:t>
            </a:r>
            <a:r>
              <a:rPr lang="en-US" sz="2000" dirty="0"/>
              <a:t>, an RNA interference therapeutic: Phase 1/2 and OLE studies in patients with acute intermittent porphyria (AIP)</a:t>
            </a:r>
            <a:endParaRPr lang="en-GB" sz="2000" dirty="0"/>
          </a:p>
        </p:txBody>
      </p:sp>
      <p:sp>
        <p:nvSpPr>
          <p:cNvPr id="2" name="Rectangle 1"/>
          <p:cNvSpPr/>
          <p:nvPr/>
        </p:nvSpPr>
        <p:spPr>
          <a:xfrm>
            <a:off x="4572000" y="4937800"/>
            <a:ext cx="4158672" cy="861774"/>
          </a:xfrm>
          <a:custGeom>
            <a:avLst/>
            <a:gdLst>
              <a:gd name="connsiteX0" fmla="*/ 0 w 4726290"/>
              <a:gd name="connsiteY0" fmla="*/ 0 h 892552"/>
              <a:gd name="connsiteX1" fmla="*/ 4726290 w 4726290"/>
              <a:gd name="connsiteY1" fmla="*/ 0 h 892552"/>
              <a:gd name="connsiteX2" fmla="*/ 4726290 w 4726290"/>
              <a:gd name="connsiteY2" fmla="*/ 892552 h 892552"/>
              <a:gd name="connsiteX3" fmla="*/ 0 w 4726290"/>
              <a:gd name="connsiteY3" fmla="*/ 892552 h 892552"/>
              <a:gd name="connsiteX4" fmla="*/ 0 w 4726290"/>
              <a:gd name="connsiteY4" fmla="*/ 0 h 892552"/>
              <a:gd name="connsiteX0" fmla="*/ 0 w 4726290"/>
              <a:gd name="connsiteY0" fmla="*/ 0 h 1296590"/>
              <a:gd name="connsiteX1" fmla="*/ 4726290 w 4726290"/>
              <a:gd name="connsiteY1" fmla="*/ 0 h 1296590"/>
              <a:gd name="connsiteX2" fmla="*/ 2610411 w 4726290"/>
              <a:gd name="connsiteY2" fmla="*/ 1296590 h 1296590"/>
              <a:gd name="connsiteX3" fmla="*/ 0 w 4726290"/>
              <a:gd name="connsiteY3" fmla="*/ 892552 h 1296590"/>
              <a:gd name="connsiteX4" fmla="*/ 0 w 4726290"/>
              <a:gd name="connsiteY4" fmla="*/ 0 h 1296590"/>
              <a:gd name="connsiteX0" fmla="*/ 0 w 4726290"/>
              <a:gd name="connsiteY0" fmla="*/ 0 h 1094571"/>
              <a:gd name="connsiteX1" fmla="*/ 4726290 w 4726290"/>
              <a:gd name="connsiteY1" fmla="*/ 0 h 1094571"/>
              <a:gd name="connsiteX2" fmla="*/ 2248904 w 4726290"/>
              <a:gd name="connsiteY2" fmla="*/ 1094571 h 1094571"/>
              <a:gd name="connsiteX3" fmla="*/ 0 w 4726290"/>
              <a:gd name="connsiteY3" fmla="*/ 892552 h 1094571"/>
              <a:gd name="connsiteX4" fmla="*/ 0 w 4726290"/>
              <a:gd name="connsiteY4" fmla="*/ 0 h 1094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6290" h="1094571">
                <a:moveTo>
                  <a:pt x="0" y="0"/>
                </a:moveTo>
                <a:lnTo>
                  <a:pt x="4726290" y="0"/>
                </a:lnTo>
                <a:lnTo>
                  <a:pt x="2248904" y="1094571"/>
                </a:lnTo>
                <a:lnTo>
                  <a:pt x="0" y="892552"/>
                </a:lnTo>
                <a:lnTo>
                  <a:pt x="0" y="0"/>
                </a:lnTo>
                <a:close/>
              </a:path>
            </a:pathLst>
          </a:cu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effectLst/>
                <a:uLnTx/>
                <a:uFillTx/>
                <a:latin typeface="Arial"/>
                <a:ea typeface="+mn-ea"/>
                <a:cs typeface="+mn-cs"/>
              </a:rPr>
              <a:t>Conclusions: </a:t>
            </a:r>
            <a:r>
              <a:rPr kumimoji="0" lang="en-US" sz="1200" b="0" i="0" u="none" strike="noStrike" kern="1200" cap="none" spc="0" normalizeH="0" baseline="0" noProof="0" dirty="0">
                <a:ln>
                  <a:noFill/>
                </a:ln>
                <a:solidFill>
                  <a:prstClr val="black"/>
                </a:solidFill>
                <a:effectLst/>
                <a:uLnTx/>
                <a:uFillTx/>
                <a:latin typeface="Arial"/>
                <a:ea typeface="+mn-ea"/>
                <a:cs typeface="+mn-cs"/>
              </a:rPr>
              <a:t>Givosiran was generally well tolerated and resulted in durable lowering of ALAS1 and ALA towards normal levels, which was associated with clinically meaningful reductions in AAR and </a:t>
            </a:r>
            <a:r>
              <a:rPr kumimoji="0" lang="en-US" sz="1200" b="0" i="0" u="none" strike="noStrike" kern="1200" cap="none" spc="0" normalizeH="0" baseline="0" noProof="0" dirty="0" err="1">
                <a:ln>
                  <a:noFill/>
                </a:ln>
                <a:solidFill>
                  <a:prstClr val="black"/>
                </a:solidFill>
                <a:effectLst/>
                <a:uLnTx/>
                <a:uFillTx/>
                <a:latin typeface="Arial"/>
                <a:ea typeface="+mn-ea"/>
                <a:cs typeface="+mn-cs"/>
              </a:rPr>
              <a:t>haemin</a:t>
            </a:r>
            <a:r>
              <a:rPr kumimoji="0" lang="en-US" sz="1200" b="0" i="0" u="none" strike="noStrike" kern="1200" cap="none" spc="0" normalizeH="0" baseline="0" noProof="0" dirty="0">
                <a:ln>
                  <a:noFill/>
                </a:ln>
                <a:solidFill>
                  <a:prstClr val="black"/>
                </a:solidFill>
                <a:effectLst/>
                <a:uLnTx/>
                <a:uFillTx/>
                <a:latin typeface="Arial"/>
                <a:ea typeface="+mn-ea"/>
                <a:cs typeface="+mn-cs"/>
              </a:rPr>
              <a:t> use  </a:t>
            </a:r>
          </a:p>
        </p:txBody>
      </p:sp>
      <p:sp>
        <p:nvSpPr>
          <p:cNvPr id="724" name="Rectangle 723"/>
          <p:cNvSpPr/>
          <p:nvPr/>
        </p:nvSpPr>
        <p:spPr>
          <a:xfrm>
            <a:off x="4572000" y="1239568"/>
            <a:ext cx="4464496" cy="364715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effectLst/>
                <a:uLnTx/>
                <a:uFillTx/>
                <a:latin typeface="Arial"/>
                <a:ea typeface="+mn-ea"/>
                <a:cs typeface="+mn-cs"/>
              </a:rPr>
              <a:t>Safety  </a:t>
            </a:r>
          </a:p>
          <a:p>
            <a:pPr marL="173736" marR="0" lvl="0"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8 SAEs</a:t>
            </a:r>
            <a:r>
              <a:rPr kumimoji="0" lang="en-US" sz="1200" b="0" i="0" u="none" strike="noStrike" kern="1200" cap="none" spc="0" normalizeH="0" baseline="30000" noProof="0" dirty="0">
                <a:ln>
                  <a:noFill/>
                </a:ln>
                <a:solidFill>
                  <a:prstClr val="black"/>
                </a:solidFill>
                <a:effectLst/>
                <a:uLnTx/>
                <a:uFillTx/>
                <a:latin typeface="Arial"/>
                <a:ea typeface="+mn-ea"/>
                <a:cs typeface="+mn-cs"/>
              </a:rPr>
              <a:t>†</a:t>
            </a:r>
            <a:r>
              <a:rPr kumimoji="0" lang="en-US" sz="1200" b="0" i="0" u="none" strike="noStrike" kern="1200" cap="none" spc="0" normalizeH="0" baseline="0" noProof="0" dirty="0">
                <a:ln>
                  <a:noFill/>
                </a:ln>
                <a:solidFill>
                  <a:prstClr val="black"/>
                </a:solidFill>
                <a:effectLst/>
                <a:uLnTx/>
                <a:uFillTx/>
                <a:latin typeface="Arial"/>
                <a:ea typeface="+mn-ea"/>
                <a:cs typeface="+mn-cs"/>
              </a:rPr>
              <a:t> in 6 patients</a:t>
            </a:r>
            <a:r>
              <a:rPr lang="en-US" sz="1200" dirty="0">
                <a:solidFill>
                  <a:prstClr val="black"/>
                </a:solidFill>
                <a:latin typeface="Arial"/>
              </a:rPr>
              <a:t>; </a:t>
            </a:r>
            <a:r>
              <a:rPr kumimoji="0" lang="en-US" sz="1200" b="0" i="0" u="none" strike="noStrike" kern="1200" cap="none" spc="0" normalizeH="0" baseline="0" noProof="0" dirty="0">
                <a:ln>
                  <a:noFill/>
                </a:ln>
                <a:solidFill>
                  <a:prstClr val="black"/>
                </a:solidFill>
                <a:effectLst/>
                <a:uLnTx/>
                <a:uFillTx/>
                <a:latin typeface="Arial"/>
                <a:ea typeface="+mn-ea"/>
                <a:cs typeface="+mn-cs"/>
              </a:rPr>
              <a:t>none related to givosiran in Phase 1</a:t>
            </a:r>
          </a:p>
          <a:p>
            <a:pPr marL="173736" lvl="1" indent="-173736">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2 SAEs</a:t>
            </a:r>
            <a:r>
              <a:rPr lang="en-US" sz="1200" baseline="30000" dirty="0">
                <a:solidFill>
                  <a:prstClr val="black"/>
                </a:solidFill>
              </a:rPr>
              <a:t>†</a:t>
            </a:r>
            <a:r>
              <a:rPr kumimoji="0" lang="en-US" sz="1200" b="0" i="0" u="none" strike="noStrike" kern="1200" cap="none" spc="0" normalizeH="0" baseline="0" noProof="0" dirty="0">
                <a:ln>
                  <a:noFill/>
                </a:ln>
                <a:solidFill>
                  <a:prstClr val="black"/>
                </a:solidFill>
                <a:effectLst/>
                <a:uLnTx/>
                <a:uFillTx/>
                <a:latin typeface="Arial"/>
                <a:ea typeface="+mn-ea"/>
                <a:cs typeface="+mn-cs"/>
              </a:rPr>
              <a:t> in 2 patients in OLE, with one related case of anaphylaxis in a patient with asthma and atopy </a:t>
            </a:r>
          </a:p>
          <a:p>
            <a:pPr marL="173736" marR="0" lvl="1"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No clinically significant changes in laboratory or physical examination with ongoing dosing in the OLE </a:t>
            </a:r>
          </a:p>
          <a:p>
            <a:pPr marL="0" marR="0" lvl="1" indent="0" algn="l" defTabSz="914400" rtl="0" eaLnBrk="1" fontAlgn="auto" latinLnBrk="0" hangingPunct="1">
              <a:lnSpc>
                <a:spcPct val="100000"/>
              </a:lnSpc>
              <a:spcBef>
                <a:spcPts val="1200"/>
              </a:spcBef>
              <a:spcAft>
                <a:spcPts val="0"/>
              </a:spcAft>
              <a:buClrTx/>
              <a:buSzTx/>
              <a:buFontTx/>
              <a:buNone/>
              <a:tabLst/>
              <a:defRPr/>
            </a:pPr>
            <a:r>
              <a:rPr kumimoji="0" lang="en-US" sz="1400" b="1" i="0" u="none" strike="noStrike" kern="1200" cap="none" spc="0" normalizeH="0" baseline="0" noProof="0" dirty="0">
                <a:ln>
                  <a:noFill/>
                </a:ln>
                <a:effectLst/>
                <a:uLnTx/>
                <a:uFillTx/>
                <a:latin typeface="Arial"/>
                <a:ea typeface="+mn-ea"/>
                <a:cs typeface="+mn-cs"/>
              </a:rPr>
              <a:t>Efficacy </a:t>
            </a:r>
            <a:endParaRPr kumimoji="0" lang="en-US" sz="1200" b="0" i="0" u="none" strike="noStrike" kern="1200" cap="none" spc="0" normalizeH="0" baseline="0" noProof="0" dirty="0">
              <a:ln>
                <a:noFill/>
              </a:ln>
              <a:effectLst/>
              <a:uLnTx/>
              <a:uFillTx/>
              <a:latin typeface="Arial"/>
              <a:ea typeface="+mn-ea"/>
              <a:cs typeface="+mn-cs"/>
            </a:endParaRPr>
          </a:p>
          <a:p>
            <a:pPr marL="171450" lvl="0" indent="-171450">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Durable lowering of induced ALAS1 and </a:t>
            </a:r>
            <a:r>
              <a:rPr lang="en-US" sz="1200" dirty="0">
                <a:solidFill>
                  <a:prstClr val="black"/>
                </a:solidFill>
              </a:rPr>
              <a:t>ALA with </a:t>
            </a:r>
            <a:r>
              <a:rPr lang="en-US" sz="1200" dirty="0" err="1">
                <a:solidFill>
                  <a:prstClr val="black"/>
                </a:solidFill>
              </a:rPr>
              <a:t>givosiran</a:t>
            </a:r>
            <a:endParaRPr kumimoji="0" lang="en-US" sz="1200" b="0" i="0" u="none" strike="noStrike" kern="1200" cap="none" spc="0" normalizeH="0" baseline="0" noProof="0" dirty="0">
              <a:ln>
                <a:noFill/>
              </a:ln>
              <a:solidFill>
                <a:srgbClr val="FF0000"/>
              </a:solidFill>
              <a:effectLst/>
              <a:uLnTx/>
              <a:uFillTx/>
              <a:latin typeface="Arial"/>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Monthly dosing led to mean reductions in AAR and annualized </a:t>
            </a:r>
            <a:r>
              <a:rPr kumimoji="0" lang="en-US" sz="1200" b="0" i="0" u="none" strike="noStrike" kern="1200" cap="none" spc="0" normalizeH="0" baseline="0" noProof="0" dirty="0" err="1">
                <a:ln>
                  <a:noFill/>
                </a:ln>
                <a:solidFill>
                  <a:prstClr val="black"/>
                </a:solidFill>
                <a:effectLst/>
                <a:uLnTx/>
                <a:uFillTx/>
                <a:latin typeface="Arial"/>
                <a:ea typeface="+mn-ea"/>
                <a:cs typeface="+mn-cs"/>
              </a:rPr>
              <a:t>haemin</a:t>
            </a:r>
            <a:r>
              <a:rPr kumimoji="0" lang="en-US" sz="1200" b="0" i="0" u="none" strike="noStrike" kern="1200" cap="none" spc="0" normalizeH="0" baseline="0" noProof="0" dirty="0">
                <a:ln>
                  <a:noFill/>
                </a:ln>
                <a:solidFill>
                  <a:prstClr val="black"/>
                </a:solidFill>
                <a:effectLst/>
                <a:uLnTx/>
                <a:uFillTx/>
                <a:latin typeface="Arial"/>
                <a:ea typeface="+mn-ea"/>
                <a:cs typeface="+mn-cs"/>
              </a:rPr>
              <a:t> doses vs. PBO, up to 83% and 88%, respectively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Interim OLE results demonstrate maintenance, and potential enhancement, of clinical activity with extended dosing</a:t>
            </a:r>
          </a:p>
          <a:p>
            <a:pPr marL="400050" lvl="1" indent="-217488">
              <a:buFont typeface="Arial" panose="020B0604020202020204" pitchFamily="34" charset="0"/>
              <a:buChar char="−"/>
              <a:defRPr/>
            </a:pPr>
            <a:r>
              <a:rPr lang="en-US" sz="1200" dirty="0">
                <a:solidFill>
                  <a:prstClr val="black"/>
                </a:solidFill>
              </a:rPr>
              <a:t>In patients treated </a:t>
            </a:r>
            <a:r>
              <a:rPr lang="en-US" sz="1200" dirty="0" err="1">
                <a:solidFill>
                  <a:prstClr val="black"/>
                </a:solidFill>
              </a:rPr>
              <a:t>wth</a:t>
            </a:r>
            <a:r>
              <a:rPr lang="en-US" sz="1200" dirty="0">
                <a:solidFill>
                  <a:prstClr val="black"/>
                </a:solidFill>
              </a:rPr>
              <a:t> </a:t>
            </a:r>
            <a:r>
              <a:rPr lang="en-US" sz="1200" dirty="0" err="1">
                <a:solidFill>
                  <a:prstClr val="black"/>
                </a:solidFill>
              </a:rPr>
              <a:t>givosiran</a:t>
            </a:r>
            <a:r>
              <a:rPr lang="en-US" sz="1200" dirty="0">
                <a:solidFill>
                  <a:prstClr val="black"/>
                </a:solidFill>
              </a:rPr>
              <a:t>, f</a:t>
            </a:r>
            <a:r>
              <a:rPr kumimoji="0" lang="en-US" sz="1200" b="0" i="0" u="none" strike="noStrike" kern="1200" cap="none" spc="0" normalizeH="0" baseline="0" noProof="0" dirty="0" err="1">
                <a:ln>
                  <a:noFill/>
                </a:ln>
                <a:solidFill>
                  <a:prstClr val="black"/>
                </a:solidFill>
                <a:effectLst/>
                <a:uLnTx/>
                <a:uFillTx/>
                <a:latin typeface="Arial"/>
                <a:ea typeface="+mn-ea"/>
                <a:cs typeface="+mn-cs"/>
              </a:rPr>
              <a:t>urther</a:t>
            </a:r>
            <a:r>
              <a:rPr kumimoji="0" lang="en-US" sz="1200" b="0" i="0" u="none" strike="noStrike" kern="1200" cap="none" spc="0" normalizeH="0" baseline="0" noProof="0" dirty="0">
                <a:ln>
                  <a:noFill/>
                </a:ln>
                <a:solidFill>
                  <a:prstClr val="black"/>
                </a:solidFill>
                <a:effectLst/>
                <a:uLnTx/>
                <a:uFillTx/>
                <a:latin typeface="Arial"/>
                <a:ea typeface="+mn-ea"/>
                <a:cs typeface="+mn-cs"/>
              </a:rPr>
              <a:t> reductions in AAR by 93% in OLE relative to run-in</a:t>
            </a:r>
            <a:endParaRPr lang="en-US" sz="1200" dirty="0">
              <a:solidFill>
                <a:prstClr val="black"/>
              </a:solidFill>
            </a:endParaRPr>
          </a:p>
          <a:p>
            <a:pPr marL="400050" lvl="1" indent="-217488">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PBO-treated patients crossing over to givosiran in OLE had &gt;90% reductions in AAR relative to run-in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prstClr val="black"/>
                </a:solidFill>
                <a:effectLst/>
                <a:uLnTx/>
                <a:uFillTx/>
                <a:latin typeface="Arial"/>
                <a:ea typeface="+mn-ea"/>
                <a:cs typeface="+mn-cs"/>
              </a:rPr>
              <a:t>ALA lowering was correlated with AAR</a:t>
            </a:r>
          </a:p>
        </p:txBody>
      </p:sp>
      <p:grpSp>
        <p:nvGrpSpPr>
          <p:cNvPr id="25" name="Group 24">
            <a:extLst>
              <a:ext uri="{FF2B5EF4-FFF2-40B4-BE49-F238E27FC236}">
                <a16:creationId xmlns:a16="http://schemas.microsoft.com/office/drawing/2014/main" id="{5CFF82AE-3831-4659-87A7-F07439246DBC}"/>
              </a:ext>
            </a:extLst>
          </p:cNvPr>
          <p:cNvGrpSpPr/>
          <p:nvPr/>
        </p:nvGrpSpPr>
        <p:grpSpPr>
          <a:xfrm>
            <a:off x="197304" y="4136324"/>
            <a:ext cx="4086663" cy="2431421"/>
            <a:chOff x="197304" y="4053865"/>
            <a:chExt cx="4086663" cy="2431421"/>
          </a:xfrm>
        </p:grpSpPr>
        <p:graphicFrame>
          <p:nvGraphicFramePr>
            <p:cNvPr id="10" name="Chart 9"/>
            <p:cNvGraphicFramePr>
              <a:graphicFrameLocks/>
            </p:cNvGraphicFramePr>
            <p:nvPr>
              <p:extLst>
                <p:ext uri="{D42A27DB-BD31-4B8C-83A1-F6EECF244321}">
                  <p14:modId xmlns:p14="http://schemas.microsoft.com/office/powerpoint/2010/main" val="3474083083"/>
                </p:ext>
              </p:extLst>
            </p:nvPr>
          </p:nvGraphicFramePr>
          <p:xfrm>
            <a:off x="197304" y="4053865"/>
            <a:ext cx="4086663" cy="2431421"/>
          </p:xfrm>
          <a:graphic>
            <a:graphicData uri="http://schemas.openxmlformats.org/drawingml/2006/chart">
              <c:chart xmlns:c="http://schemas.openxmlformats.org/drawingml/2006/chart" xmlns:r="http://schemas.openxmlformats.org/officeDocument/2006/relationships" r:id="rId3"/>
            </a:graphicData>
          </a:graphic>
        </p:graphicFrame>
        <p:sp>
          <p:nvSpPr>
            <p:cNvPr id="31" name="Down Arrow 30"/>
            <p:cNvSpPr/>
            <p:nvPr/>
          </p:nvSpPr>
          <p:spPr>
            <a:xfrm>
              <a:off x="2859737" y="4489449"/>
              <a:ext cx="159688" cy="832037"/>
            </a:xfrm>
            <a:prstGeom prst="down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2" name="TextBox 11"/>
            <p:cNvSpPr txBox="1"/>
            <p:nvPr/>
          </p:nvSpPr>
          <p:spPr>
            <a:xfrm>
              <a:off x="2768382" y="4763809"/>
              <a:ext cx="391133" cy="184666"/>
            </a:xfrm>
            <a:prstGeom prst="rect">
              <a:avLst/>
            </a:prstGeom>
            <a:solidFill>
              <a:schemeClr val="bg1"/>
            </a:solid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99DC"/>
                  </a:solidFill>
                  <a:effectLst/>
                  <a:uLnTx/>
                  <a:uFillTx/>
                  <a:latin typeface="Arial"/>
                  <a:ea typeface="+mn-ea"/>
                  <a:cs typeface="+mn-cs"/>
                </a:rPr>
                <a:t>–83%</a:t>
              </a:r>
            </a:p>
          </p:txBody>
        </p:sp>
        <p:sp>
          <p:nvSpPr>
            <p:cNvPr id="33" name="Down Arrow 32"/>
            <p:cNvSpPr/>
            <p:nvPr/>
          </p:nvSpPr>
          <p:spPr>
            <a:xfrm>
              <a:off x="3549077" y="4492624"/>
              <a:ext cx="124397" cy="743727"/>
            </a:xfrm>
            <a:prstGeom prst="down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5" name="TextBox 14"/>
            <p:cNvSpPr txBox="1"/>
            <p:nvPr/>
          </p:nvSpPr>
          <p:spPr>
            <a:xfrm>
              <a:off x="3452779" y="4720801"/>
              <a:ext cx="391133" cy="184666"/>
            </a:xfrm>
            <a:prstGeom prst="rect">
              <a:avLst/>
            </a:prstGeom>
            <a:solidFill>
              <a:schemeClr val="bg1"/>
            </a:solid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99DC"/>
                  </a:solidFill>
                  <a:effectLst/>
                  <a:uLnTx/>
                  <a:uFillTx/>
                  <a:latin typeface="Arial"/>
                  <a:ea typeface="+mn-ea"/>
                  <a:cs typeface="+mn-cs"/>
                </a:rPr>
                <a:t>–75%</a:t>
              </a:r>
            </a:p>
          </p:txBody>
        </p:sp>
        <p:cxnSp>
          <p:nvCxnSpPr>
            <p:cNvPr id="8" name="Straight Connector 7"/>
            <p:cNvCxnSpPr>
              <a:cxnSpLocks/>
            </p:cNvCxnSpPr>
            <p:nvPr/>
          </p:nvCxnSpPr>
          <p:spPr>
            <a:xfrm>
              <a:off x="1320615" y="4478647"/>
              <a:ext cx="2348847" cy="0"/>
            </a:xfrm>
            <a:prstGeom prst="line">
              <a:avLst/>
            </a:prstGeom>
            <a:ln w="15875">
              <a:solidFill>
                <a:schemeClr val="bg2">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8F2DC01-712A-40B7-83AB-93B37D03D32C}"/>
                </a:ext>
              </a:extLst>
            </p:cNvPr>
            <p:cNvSpPr txBox="1"/>
            <p:nvPr/>
          </p:nvSpPr>
          <p:spPr>
            <a:xfrm>
              <a:off x="822900" y="5506598"/>
              <a:ext cx="576064" cy="461665"/>
            </a:xfrm>
            <a:prstGeom prst="rect">
              <a:avLst/>
            </a:prstGeom>
            <a:noFill/>
          </p:spPr>
          <p:txBody>
            <a:bodyPr wrap="square" rtlCol="0">
              <a:spAutoFit/>
            </a:bodyPr>
            <a:lstStyle/>
            <a:p>
              <a:pPr algn="ctr"/>
              <a:r>
                <a:rPr lang="en-US" sz="1200" dirty="0"/>
                <a:t>PBO</a:t>
              </a:r>
            </a:p>
            <a:p>
              <a:pPr algn="ctr"/>
              <a:r>
                <a:rPr lang="en-US" sz="1200" dirty="0"/>
                <a:t>(n=4)</a:t>
              </a:r>
            </a:p>
          </p:txBody>
        </p:sp>
        <p:sp>
          <p:nvSpPr>
            <p:cNvPr id="18" name="TextBox 17">
              <a:extLst>
                <a:ext uri="{FF2B5EF4-FFF2-40B4-BE49-F238E27FC236}">
                  <a16:creationId xmlns:a16="http://schemas.microsoft.com/office/drawing/2014/main" id="{2A3F74AF-8B50-48EA-8558-7E54FAC0D860}"/>
                </a:ext>
              </a:extLst>
            </p:cNvPr>
            <p:cNvSpPr txBox="1"/>
            <p:nvPr/>
          </p:nvSpPr>
          <p:spPr>
            <a:xfrm>
              <a:off x="1475656" y="5506598"/>
              <a:ext cx="576064" cy="461665"/>
            </a:xfrm>
            <a:prstGeom prst="rect">
              <a:avLst/>
            </a:prstGeom>
            <a:noFill/>
          </p:spPr>
          <p:txBody>
            <a:bodyPr wrap="square" rtlCol="0">
              <a:spAutoFit/>
            </a:bodyPr>
            <a:lstStyle/>
            <a:p>
              <a:pPr algn="ctr"/>
              <a:r>
                <a:rPr lang="en-US" sz="1200" dirty="0"/>
                <a:t>2.5</a:t>
              </a:r>
            </a:p>
            <a:p>
              <a:pPr algn="ctr"/>
              <a:r>
                <a:rPr lang="en-US" sz="1200" dirty="0"/>
                <a:t>(n=3)</a:t>
              </a:r>
            </a:p>
          </p:txBody>
        </p:sp>
        <p:sp>
          <p:nvSpPr>
            <p:cNvPr id="19" name="TextBox 18">
              <a:extLst>
                <a:ext uri="{FF2B5EF4-FFF2-40B4-BE49-F238E27FC236}">
                  <a16:creationId xmlns:a16="http://schemas.microsoft.com/office/drawing/2014/main" id="{A95868B2-B5FF-4C65-BF68-F867A808A3F9}"/>
                </a:ext>
              </a:extLst>
            </p:cNvPr>
            <p:cNvSpPr txBox="1"/>
            <p:nvPr/>
          </p:nvSpPr>
          <p:spPr>
            <a:xfrm>
              <a:off x="2129082" y="5506598"/>
              <a:ext cx="576064" cy="461665"/>
            </a:xfrm>
            <a:prstGeom prst="rect">
              <a:avLst/>
            </a:prstGeom>
            <a:noFill/>
          </p:spPr>
          <p:txBody>
            <a:bodyPr wrap="square" rtlCol="0">
              <a:spAutoFit/>
            </a:bodyPr>
            <a:lstStyle/>
            <a:p>
              <a:pPr algn="ctr"/>
              <a:r>
                <a:rPr lang="en-US" sz="1200" dirty="0"/>
                <a:t>5</a:t>
              </a:r>
            </a:p>
            <a:p>
              <a:pPr algn="ctr"/>
              <a:r>
                <a:rPr lang="en-US" sz="1200" dirty="0"/>
                <a:t>(n=4)</a:t>
              </a:r>
            </a:p>
          </p:txBody>
        </p:sp>
        <p:sp>
          <p:nvSpPr>
            <p:cNvPr id="20" name="TextBox 19">
              <a:extLst>
                <a:ext uri="{FF2B5EF4-FFF2-40B4-BE49-F238E27FC236}">
                  <a16:creationId xmlns:a16="http://schemas.microsoft.com/office/drawing/2014/main" id="{B5A4DED9-C0AE-4DF0-B8E2-E1BA0837737C}"/>
                </a:ext>
              </a:extLst>
            </p:cNvPr>
            <p:cNvSpPr txBox="1"/>
            <p:nvPr/>
          </p:nvSpPr>
          <p:spPr>
            <a:xfrm>
              <a:off x="2852023" y="5506598"/>
              <a:ext cx="576064" cy="461665"/>
            </a:xfrm>
            <a:prstGeom prst="rect">
              <a:avLst/>
            </a:prstGeom>
            <a:noFill/>
          </p:spPr>
          <p:txBody>
            <a:bodyPr wrap="square" rtlCol="0">
              <a:spAutoFit/>
            </a:bodyPr>
            <a:lstStyle/>
            <a:p>
              <a:pPr algn="ctr"/>
              <a:r>
                <a:rPr lang="en-US" sz="1200" dirty="0"/>
                <a:t>2.5</a:t>
              </a:r>
            </a:p>
            <a:p>
              <a:pPr algn="ctr"/>
              <a:r>
                <a:rPr lang="en-US" sz="1200" dirty="0"/>
                <a:t>(n=3)</a:t>
              </a:r>
            </a:p>
          </p:txBody>
        </p:sp>
        <p:sp>
          <p:nvSpPr>
            <p:cNvPr id="21" name="TextBox 20">
              <a:extLst>
                <a:ext uri="{FF2B5EF4-FFF2-40B4-BE49-F238E27FC236}">
                  <a16:creationId xmlns:a16="http://schemas.microsoft.com/office/drawing/2014/main" id="{F02CAD5D-BEC2-4C07-94E2-57D01FC865B1}"/>
                </a:ext>
              </a:extLst>
            </p:cNvPr>
            <p:cNvSpPr txBox="1"/>
            <p:nvPr/>
          </p:nvSpPr>
          <p:spPr>
            <a:xfrm>
              <a:off x="3505449" y="5506598"/>
              <a:ext cx="576064" cy="461665"/>
            </a:xfrm>
            <a:prstGeom prst="rect">
              <a:avLst/>
            </a:prstGeom>
            <a:noFill/>
          </p:spPr>
          <p:txBody>
            <a:bodyPr wrap="square" rtlCol="0">
              <a:spAutoFit/>
            </a:bodyPr>
            <a:lstStyle/>
            <a:p>
              <a:pPr algn="ctr"/>
              <a:r>
                <a:rPr lang="en-US" sz="1200" dirty="0"/>
                <a:t>5</a:t>
              </a:r>
            </a:p>
            <a:p>
              <a:pPr algn="ctr"/>
              <a:r>
                <a:rPr lang="en-US" sz="1200" dirty="0"/>
                <a:t>(n=3)</a:t>
              </a:r>
            </a:p>
          </p:txBody>
        </p:sp>
        <p:sp>
          <p:nvSpPr>
            <p:cNvPr id="22" name="TextBox 21">
              <a:extLst>
                <a:ext uri="{FF2B5EF4-FFF2-40B4-BE49-F238E27FC236}">
                  <a16:creationId xmlns:a16="http://schemas.microsoft.com/office/drawing/2014/main" id="{988E7533-6E4A-46A9-9B26-87EB02888D9D}"/>
                </a:ext>
              </a:extLst>
            </p:cNvPr>
            <p:cNvSpPr txBox="1"/>
            <p:nvPr/>
          </p:nvSpPr>
          <p:spPr>
            <a:xfrm>
              <a:off x="1578762" y="5892862"/>
              <a:ext cx="1121030" cy="276999"/>
            </a:xfrm>
            <a:prstGeom prst="rect">
              <a:avLst/>
            </a:prstGeom>
            <a:noFill/>
          </p:spPr>
          <p:txBody>
            <a:bodyPr wrap="square" rtlCol="0">
              <a:spAutoFit/>
            </a:bodyPr>
            <a:lstStyle/>
            <a:p>
              <a:pPr algn="ctr"/>
              <a:r>
                <a:rPr lang="en-US" sz="1200" dirty="0"/>
                <a:t>Quarterly</a:t>
              </a:r>
            </a:p>
          </p:txBody>
        </p:sp>
        <p:sp>
          <p:nvSpPr>
            <p:cNvPr id="23" name="TextBox 22">
              <a:extLst>
                <a:ext uri="{FF2B5EF4-FFF2-40B4-BE49-F238E27FC236}">
                  <a16:creationId xmlns:a16="http://schemas.microsoft.com/office/drawing/2014/main" id="{8F817290-DBD0-4EE8-A02F-C2AA790A5A99}"/>
                </a:ext>
              </a:extLst>
            </p:cNvPr>
            <p:cNvSpPr txBox="1"/>
            <p:nvPr/>
          </p:nvSpPr>
          <p:spPr>
            <a:xfrm>
              <a:off x="2949570" y="5892862"/>
              <a:ext cx="1121030" cy="276999"/>
            </a:xfrm>
            <a:prstGeom prst="rect">
              <a:avLst/>
            </a:prstGeom>
            <a:noFill/>
          </p:spPr>
          <p:txBody>
            <a:bodyPr wrap="square" rtlCol="0">
              <a:spAutoFit/>
            </a:bodyPr>
            <a:lstStyle/>
            <a:p>
              <a:pPr algn="ctr"/>
              <a:r>
                <a:rPr lang="en-US" sz="1200" dirty="0"/>
                <a:t>Monthly</a:t>
              </a:r>
            </a:p>
          </p:txBody>
        </p:sp>
        <p:sp>
          <p:nvSpPr>
            <p:cNvPr id="24" name="TextBox 23">
              <a:extLst>
                <a:ext uri="{FF2B5EF4-FFF2-40B4-BE49-F238E27FC236}">
                  <a16:creationId xmlns:a16="http://schemas.microsoft.com/office/drawing/2014/main" id="{94052660-5A09-4C72-8842-34CEB679D4D0}"/>
                </a:ext>
              </a:extLst>
            </p:cNvPr>
            <p:cNvSpPr txBox="1"/>
            <p:nvPr/>
          </p:nvSpPr>
          <p:spPr>
            <a:xfrm>
              <a:off x="1926831" y="6077594"/>
              <a:ext cx="1759290" cy="276999"/>
            </a:xfrm>
            <a:prstGeom prst="rect">
              <a:avLst/>
            </a:prstGeom>
            <a:noFill/>
          </p:spPr>
          <p:txBody>
            <a:bodyPr wrap="square" rtlCol="0">
              <a:spAutoFit/>
            </a:bodyPr>
            <a:lstStyle/>
            <a:p>
              <a:pPr algn="ctr"/>
              <a:r>
                <a:rPr lang="en-US" sz="1200" b="1" dirty="0" err="1"/>
                <a:t>Givosiran</a:t>
              </a:r>
              <a:r>
                <a:rPr lang="en-US" sz="1200" b="1" dirty="0"/>
                <a:t> (mg/kg)</a:t>
              </a:r>
            </a:p>
          </p:txBody>
        </p:sp>
        <p:cxnSp>
          <p:nvCxnSpPr>
            <p:cNvPr id="11" name="Straight Connector 10">
              <a:extLst>
                <a:ext uri="{FF2B5EF4-FFF2-40B4-BE49-F238E27FC236}">
                  <a16:creationId xmlns:a16="http://schemas.microsoft.com/office/drawing/2014/main" id="{7568799E-558D-468B-9D18-3EFC56A7A699}"/>
                </a:ext>
              </a:extLst>
            </p:cNvPr>
            <p:cNvCxnSpPr>
              <a:cxnSpLocks/>
            </p:cNvCxnSpPr>
            <p:nvPr/>
          </p:nvCxnSpPr>
          <p:spPr>
            <a:xfrm>
              <a:off x="1475656" y="5939189"/>
              <a:ext cx="1296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B74AF4A-B75E-493C-9EE9-16D5ABB7CC73}"/>
                </a:ext>
              </a:extLst>
            </p:cNvPr>
            <p:cNvCxnSpPr>
              <a:cxnSpLocks/>
            </p:cNvCxnSpPr>
            <p:nvPr/>
          </p:nvCxnSpPr>
          <p:spPr>
            <a:xfrm>
              <a:off x="2859737" y="5939189"/>
              <a:ext cx="1296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3" name="TextBox 1"/>
          <p:cNvSpPr txBox="1"/>
          <p:nvPr/>
        </p:nvSpPr>
        <p:spPr>
          <a:xfrm>
            <a:off x="807025" y="4035581"/>
            <a:ext cx="3097270" cy="221861"/>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effectLst/>
                <a:uLnTx/>
                <a:uFillTx/>
                <a:latin typeface="Arial"/>
                <a:ea typeface="+mn-ea"/>
                <a:cs typeface="+mn-cs"/>
              </a:rPr>
              <a:t> Part C: Annualized attack rate (AAR)</a:t>
            </a:r>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p:txBody>
          <a:bodyPr/>
          <a:lstStyle/>
          <a:p>
            <a:r>
              <a:rPr lang="en-US" dirty="0"/>
              <a:t>*Attacks requiring hospitalization, urgent health care visit, or </a:t>
            </a:r>
            <a:r>
              <a:rPr lang="en-US" dirty="0" err="1"/>
              <a:t>haemin</a:t>
            </a:r>
            <a:r>
              <a:rPr lang="en-US" dirty="0"/>
              <a:t>; </a:t>
            </a:r>
            <a:r>
              <a:rPr lang="en-US" baseline="30000" dirty="0">
                <a:solidFill>
                  <a:prstClr val="black"/>
                </a:solidFill>
              </a:rPr>
              <a:t>†</a:t>
            </a:r>
            <a:r>
              <a:rPr lang="en-US" dirty="0"/>
              <a:t>SAEs other than porphyria attacks</a:t>
            </a:r>
          </a:p>
          <a:p>
            <a:r>
              <a:rPr lang="en-US" dirty="0" err="1"/>
              <a:t>Sardh</a:t>
            </a:r>
            <a:r>
              <a:rPr lang="en-US" dirty="0"/>
              <a:t> E, et al. ILC 2018, GS-016</a:t>
            </a:r>
            <a:endParaRPr lang="en-GB" dirty="0"/>
          </a:p>
        </p:txBody>
      </p:sp>
    </p:spTree>
    <p:extLst>
      <p:ext uri="{BB962C8B-B14F-4D97-AF65-F5344CB8AC3E}">
        <p14:creationId xmlns:p14="http://schemas.microsoft.com/office/powerpoint/2010/main" val="40907138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rmAutofit fontScale="90000"/>
          </a:bodyPr>
          <a:lstStyle/>
          <a:p>
            <a:r>
              <a:rPr lang="en-GB" dirty="0"/>
              <a:t>ARO-AAT, an RNAi therapeutic, for alpha-1 antitrypsin (AAT) liver disease</a:t>
            </a:r>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p:txBody>
          <a:bodyPr/>
          <a:lstStyle/>
          <a:p>
            <a:r>
              <a:rPr lang="en-US" dirty="0" err="1"/>
              <a:t>Wooddell</a:t>
            </a:r>
            <a:r>
              <a:rPr lang="en-GB" dirty="0"/>
              <a:t> C, et al. ILC 2018, PS-147</a:t>
            </a:r>
          </a:p>
        </p:txBody>
      </p:sp>
      <p:sp>
        <p:nvSpPr>
          <p:cNvPr id="5" name="Content Placeholder 4">
            <a:extLst>
              <a:ext uri="{FF2B5EF4-FFF2-40B4-BE49-F238E27FC236}">
                <a16:creationId xmlns:a16="http://schemas.microsoft.com/office/drawing/2014/main" id="{698FBA17-2E8C-425F-9405-E058D59E708E}"/>
              </a:ext>
            </a:extLst>
          </p:cNvPr>
          <p:cNvSpPr>
            <a:spLocks noGrp="1"/>
          </p:cNvSpPr>
          <p:nvPr>
            <p:ph sz="half" idx="1"/>
          </p:nvPr>
        </p:nvSpPr>
        <p:spPr>
          <a:xfrm>
            <a:off x="319314" y="1237302"/>
            <a:ext cx="8717182" cy="4968552"/>
          </a:xfrm>
        </p:spPr>
        <p:txBody>
          <a:bodyPr>
            <a:normAutofit/>
          </a:bodyPr>
          <a:lstStyle/>
          <a:p>
            <a:pPr marL="177800" indent="-177800"/>
            <a:r>
              <a:rPr lang="en-GB" sz="1400" b="1" dirty="0"/>
              <a:t>Background: </a:t>
            </a:r>
            <a:r>
              <a:rPr lang="en-GB" sz="1400" dirty="0"/>
              <a:t>ARO-AAT is subcutaneously administered, liver-targeted, and provides deep and durable AAT reduction (stops Z-AAT production by silencing AAT gene) </a:t>
            </a:r>
          </a:p>
          <a:p>
            <a:pPr marL="177800" indent="-177800"/>
            <a:r>
              <a:rPr lang="en-GB" sz="1400" b="1" dirty="0"/>
              <a:t>Methods: </a:t>
            </a:r>
            <a:r>
              <a:rPr lang="en-GB" sz="1400" dirty="0"/>
              <a:t>ARO-AAT PK, biodistribution, AAT reduction, liver exposure efficacy, AAT mRNA and Z-AAT proteins were evaluated in rats, NHPs and </a:t>
            </a:r>
            <a:r>
              <a:rPr lang="en-GB" sz="1400" dirty="0" err="1"/>
              <a:t>PiZ</a:t>
            </a:r>
            <a:r>
              <a:rPr lang="en-GB" sz="1400" dirty="0"/>
              <a:t> mice</a:t>
            </a:r>
          </a:p>
          <a:p>
            <a:pPr marL="177800" indent="-177800"/>
            <a:r>
              <a:rPr lang="en-GB" sz="1400" b="1" dirty="0"/>
              <a:t>Results</a:t>
            </a:r>
          </a:p>
          <a:p>
            <a:pPr marL="449263" lvl="1" indent="-177800"/>
            <a:r>
              <a:rPr lang="en-GB" sz="1200" b="1" dirty="0">
                <a:solidFill>
                  <a:schemeClr val="tx2"/>
                </a:solidFill>
              </a:rPr>
              <a:t>Single-dose</a:t>
            </a:r>
            <a:r>
              <a:rPr lang="en-GB" sz="1200" dirty="0"/>
              <a:t> ARO-AAT durably reduced Z-AAT liver mRNA and serum protein in </a:t>
            </a:r>
            <a:r>
              <a:rPr lang="en-GB" sz="1200" dirty="0" err="1"/>
              <a:t>PiZ</a:t>
            </a:r>
            <a:r>
              <a:rPr lang="en-GB" sz="1200" dirty="0"/>
              <a:t> mice. The degree of mRNA reduction correlated with amount of siRNA in the liver</a:t>
            </a:r>
          </a:p>
          <a:p>
            <a:pPr marL="449263" lvl="1" indent="-177800"/>
            <a:r>
              <a:rPr lang="en-GB" sz="1200" b="1" dirty="0">
                <a:solidFill>
                  <a:schemeClr val="tx2"/>
                </a:solidFill>
              </a:rPr>
              <a:t>Repeat dosing </a:t>
            </a:r>
            <a:r>
              <a:rPr lang="en-GB" sz="1200" dirty="0"/>
              <a:t>(4 x q2w, 4 mg/kg) of young </a:t>
            </a:r>
            <a:r>
              <a:rPr lang="en-GB" sz="1200" dirty="0" err="1"/>
              <a:t>PiZ</a:t>
            </a:r>
            <a:r>
              <a:rPr lang="en-GB" sz="1200" dirty="0"/>
              <a:t> mice:</a:t>
            </a:r>
          </a:p>
          <a:p>
            <a:pPr marL="714375" lvl="2" indent="-176213"/>
            <a:r>
              <a:rPr lang="en-GB" sz="1200" dirty="0"/>
              <a:t>Reduced Z-AAT liver mRNA (95%), plasma Z-AAT (96%), monomeric liver Z-AAT (98%) and polymeric Z-AAT (41%)</a:t>
            </a:r>
          </a:p>
          <a:p>
            <a:pPr marL="714375" lvl="2" indent="-176213"/>
            <a:r>
              <a:rPr lang="en-GB" sz="1200" dirty="0"/>
              <a:t>ARO-AAT prevented increases of Z-AAT polymer globules that were observed in untreated controls of same age: 2.6-fold increase in number, 8-fold increase in affected area of liver, 3.3-fold increase in globule size</a:t>
            </a:r>
          </a:p>
          <a:p>
            <a:pPr marL="577850" lvl="1" indent="-177800"/>
            <a:endParaRPr lang="en-GB" sz="1200" dirty="0"/>
          </a:p>
          <a:p>
            <a:pPr marL="577850" lvl="1" indent="-177800"/>
            <a:endParaRPr lang="en-GB" sz="1200" dirty="0"/>
          </a:p>
          <a:p>
            <a:pPr marL="577850" lvl="1" indent="-177800"/>
            <a:endParaRPr lang="en-GB" sz="1200" dirty="0"/>
          </a:p>
          <a:p>
            <a:pPr marL="577850" lvl="1" indent="-177800"/>
            <a:endParaRPr lang="en-GB" sz="1200" dirty="0"/>
          </a:p>
          <a:p>
            <a:pPr marL="400050" lvl="1" indent="0">
              <a:buNone/>
            </a:pPr>
            <a:br>
              <a:rPr lang="en-GB" sz="1200" dirty="0"/>
            </a:br>
            <a:endParaRPr lang="en-GB" sz="900" dirty="0"/>
          </a:p>
          <a:p>
            <a:pPr marL="400050" lvl="1" indent="0">
              <a:buNone/>
            </a:pPr>
            <a:endParaRPr lang="en-GB" dirty="0"/>
          </a:p>
          <a:p>
            <a:pPr marL="577850" lvl="1" indent="-177800"/>
            <a:r>
              <a:rPr lang="en-GB" sz="1200" dirty="0"/>
              <a:t>NHPs given </a:t>
            </a:r>
            <a:r>
              <a:rPr lang="en-GB" sz="1200" b="1" dirty="0">
                <a:solidFill>
                  <a:schemeClr val="tx2"/>
                </a:solidFill>
              </a:rPr>
              <a:t>2 doses </a:t>
            </a:r>
            <a:r>
              <a:rPr lang="en-GB" sz="1200" dirty="0"/>
              <a:t>(3 mg/kg), 4 weeks apart, had mean 89–91% reduction of serum AAT sustained more than </a:t>
            </a:r>
            <a:br>
              <a:rPr lang="en-GB" sz="1200" dirty="0"/>
            </a:br>
            <a:r>
              <a:rPr lang="en-GB" sz="1200" dirty="0"/>
              <a:t>7 weeks after second dose</a:t>
            </a:r>
          </a:p>
        </p:txBody>
      </p:sp>
      <p:pic>
        <p:nvPicPr>
          <p:cNvPr id="2" name="Picture 1"/>
          <p:cNvPicPr>
            <a:picLocks noChangeAspect="1"/>
          </p:cNvPicPr>
          <p:nvPr/>
        </p:nvPicPr>
        <p:blipFill>
          <a:blip r:embed="rId3"/>
          <a:stretch>
            <a:fillRect/>
          </a:stretch>
        </p:blipFill>
        <p:spPr>
          <a:xfrm>
            <a:off x="1104997" y="3932092"/>
            <a:ext cx="6480720" cy="1301122"/>
          </a:xfrm>
          <a:prstGeom prst="rect">
            <a:avLst/>
          </a:prstGeom>
        </p:spPr>
      </p:pic>
      <p:sp>
        <p:nvSpPr>
          <p:cNvPr id="3" name="TextBox 2"/>
          <p:cNvSpPr txBox="1"/>
          <p:nvPr/>
        </p:nvSpPr>
        <p:spPr>
          <a:xfrm>
            <a:off x="1979712" y="3717032"/>
            <a:ext cx="4731295" cy="276999"/>
          </a:xfrm>
          <a:prstGeom prst="rect">
            <a:avLst/>
          </a:prstGeom>
          <a:noFill/>
        </p:spPr>
        <p:txBody>
          <a:bodyPr wrap="none" rtlCol="0">
            <a:spAutoFit/>
          </a:bodyPr>
          <a:lstStyle/>
          <a:p>
            <a:pPr lvl="0" algn="ctr">
              <a:defRPr/>
            </a:pPr>
            <a:r>
              <a:rPr lang="en-US" sz="1200" b="1" dirty="0">
                <a:solidFill>
                  <a:prstClr val="black"/>
                </a:solidFill>
              </a:rPr>
              <a:t>Globule formation and accumulation prevented with ARO-AAT</a:t>
            </a:r>
            <a:endParaRPr kumimoji="0" lang="en-US" sz="120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8" name="Rectangle 7">
            <a:extLst>
              <a:ext uri="{FF2B5EF4-FFF2-40B4-BE49-F238E27FC236}">
                <a16:creationId xmlns:a16="http://schemas.microsoft.com/office/drawing/2014/main" id="{7E2DD34D-DF76-4C54-8F64-E5168150CE7B}"/>
              </a:ext>
            </a:extLst>
          </p:cNvPr>
          <p:cNvSpPr/>
          <p:nvPr/>
        </p:nvSpPr>
        <p:spPr>
          <a:xfrm>
            <a:off x="329219" y="5706483"/>
            <a:ext cx="7200800" cy="824841"/>
          </a:xfrm>
          <a:prstGeom prst="rect">
            <a:avLst/>
          </a:prstGeom>
        </p:spPr>
        <p:txBody>
          <a:bodyPr wrap="square">
            <a:spAutoFit/>
          </a:bodyPr>
          <a:lstStyle/>
          <a:p>
            <a:pPr marL="177800" indent="-177800">
              <a:spcBef>
                <a:spcPct val="20000"/>
              </a:spcBef>
              <a:buClr>
                <a:srgbClr val="004B87"/>
              </a:buClr>
              <a:buFont typeface="Arial" panose="020B0604020202020204" pitchFamily="34" charset="0"/>
              <a:buChar char="•"/>
            </a:pPr>
            <a:r>
              <a:rPr lang="en-GB" sz="1400" b="1" dirty="0"/>
              <a:t>Conclusions </a:t>
            </a:r>
          </a:p>
          <a:p>
            <a:pPr marL="577850" lvl="1" indent="-177800">
              <a:spcBef>
                <a:spcPct val="20000"/>
              </a:spcBef>
              <a:buClr>
                <a:schemeClr val="tx2"/>
              </a:buClr>
              <a:buFont typeface="Arial" panose="020B0604020202020204" pitchFamily="34" charset="0"/>
              <a:buChar char="–"/>
            </a:pPr>
            <a:r>
              <a:rPr lang="en-GB" sz="1400" dirty="0"/>
              <a:t>These results support monthly or less frequent dosing</a:t>
            </a:r>
          </a:p>
          <a:p>
            <a:pPr marL="577850" lvl="1" indent="-177800">
              <a:spcBef>
                <a:spcPct val="20000"/>
              </a:spcBef>
              <a:buClr>
                <a:schemeClr val="tx2"/>
              </a:buClr>
              <a:buFont typeface="Arial" panose="020B0604020202020204" pitchFamily="34" charset="0"/>
              <a:buChar char="–"/>
            </a:pPr>
            <a:r>
              <a:rPr lang="en-GB" sz="1400" dirty="0"/>
              <a:t>Clinical trials with ARO-AAT began in March 2018</a:t>
            </a:r>
          </a:p>
        </p:txBody>
      </p:sp>
      <p:sp>
        <p:nvSpPr>
          <p:cNvPr id="10" name="Rectangle 9">
            <a:extLst>
              <a:ext uri="{FF2B5EF4-FFF2-40B4-BE49-F238E27FC236}">
                <a16:creationId xmlns:a16="http://schemas.microsoft.com/office/drawing/2014/main" id="{A229F36D-24BF-4E38-9CCD-44DC9C2C35E1}"/>
              </a:ext>
            </a:extLst>
          </p:cNvPr>
          <p:cNvSpPr/>
          <p:nvPr/>
        </p:nvSpPr>
        <p:spPr>
          <a:xfrm>
            <a:off x="7528519" y="4805309"/>
            <a:ext cx="1706115" cy="400110"/>
          </a:xfrm>
          <a:prstGeom prst="rect">
            <a:avLst/>
          </a:prstGeom>
        </p:spPr>
        <p:txBody>
          <a:bodyPr wrap="square">
            <a:spAutoFit/>
          </a:bodyPr>
          <a:lstStyle/>
          <a:p>
            <a:r>
              <a:rPr lang="en-US" sz="1000" dirty="0"/>
              <a:t>PAS-D-stained Z-AAT globules in </a:t>
            </a:r>
            <a:r>
              <a:rPr lang="en-US" sz="1000" dirty="0" err="1"/>
              <a:t>PiZ</a:t>
            </a:r>
            <a:r>
              <a:rPr lang="en-US" sz="1000" dirty="0"/>
              <a:t> mice</a:t>
            </a:r>
          </a:p>
        </p:txBody>
      </p:sp>
    </p:spTree>
    <p:extLst>
      <p:ext uri="{BB962C8B-B14F-4D97-AF65-F5344CB8AC3E}">
        <p14:creationId xmlns:p14="http://schemas.microsoft.com/office/powerpoint/2010/main" val="30510828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71048" y="3032384"/>
            <a:ext cx="8498632" cy="1362075"/>
          </a:xfrm>
        </p:spPr>
        <p:txBody>
          <a:bodyPr/>
          <a:lstStyle/>
          <a:p>
            <a:r>
              <a:rPr lang="en-GB" dirty="0">
                <a:latin typeface="Arial" panose="020B0604020202020204" pitchFamily="34" charset="0"/>
                <a:cs typeface="Arial" panose="020B0604020202020204" pitchFamily="34" charset="0"/>
              </a:rPr>
              <a:t>4. Basic science and preclinical</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2017735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rmAutofit fontScale="90000"/>
          </a:bodyPr>
          <a:lstStyle/>
          <a:p>
            <a:r>
              <a:rPr lang="de-DE" dirty="0"/>
              <a:t>Intestinal microbiota modulates susceptibility to paracetamol-induced acute liver injury</a:t>
            </a:r>
            <a:endParaRPr lang="en-GB" dirty="0"/>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p:txBody>
          <a:bodyPr/>
          <a:lstStyle/>
          <a:p>
            <a:r>
              <a:rPr lang="en-GB" dirty="0"/>
              <a:t>*p&lt;0.05 vs. WT untreated; </a:t>
            </a:r>
            <a:r>
              <a:rPr lang="en-US" baseline="30000" dirty="0">
                <a:solidFill>
                  <a:prstClr val="black"/>
                </a:solidFill>
              </a:rPr>
              <a:t>†</a:t>
            </a:r>
            <a:r>
              <a:rPr lang="en-GB" dirty="0"/>
              <a:t>p&lt;0.001 vs. WT</a:t>
            </a:r>
            <a:r>
              <a:rPr lang="en-GB" baseline="30000" dirty="0"/>
              <a:t>FMT (WT)</a:t>
            </a:r>
            <a:r>
              <a:rPr lang="en-GB" dirty="0"/>
              <a:t> </a:t>
            </a:r>
            <a:endParaRPr lang="en-GB" baseline="30000" dirty="0"/>
          </a:p>
          <a:p>
            <a:r>
              <a:rPr lang="en-GB" dirty="0"/>
              <a:t>Elfers C, et. al. ILC 2018, PS-127</a:t>
            </a:r>
          </a:p>
        </p:txBody>
      </p:sp>
      <p:sp>
        <p:nvSpPr>
          <p:cNvPr id="9" name="Content Placeholder 8">
            <a:extLst>
              <a:ext uri="{FF2B5EF4-FFF2-40B4-BE49-F238E27FC236}">
                <a16:creationId xmlns:a16="http://schemas.microsoft.com/office/drawing/2014/main" id="{D01141A6-2ED1-4045-8BC5-A6A00A11C9A1}"/>
              </a:ext>
            </a:extLst>
          </p:cNvPr>
          <p:cNvSpPr>
            <a:spLocks noGrp="1"/>
          </p:cNvSpPr>
          <p:nvPr>
            <p:ph sz="half" idx="1"/>
          </p:nvPr>
        </p:nvSpPr>
        <p:spPr>
          <a:xfrm>
            <a:off x="318600" y="1124744"/>
            <a:ext cx="8506800" cy="5277427"/>
          </a:xfrm>
        </p:spPr>
        <p:txBody>
          <a:bodyPr>
            <a:noAutofit/>
          </a:bodyPr>
          <a:lstStyle/>
          <a:p>
            <a:pPr marL="0" indent="0">
              <a:buNone/>
            </a:pPr>
            <a:r>
              <a:rPr lang="en-GB" sz="1600" b="1" dirty="0"/>
              <a:t>Study design</a:t>
            </a:r>
          </a:p>
          <a:p>
            <a:pPr marL="179388" lvl="1" indent="-179388">
              <a:lnSpc>
                <a:spcPct val="110000"/>
              </a:lnSpc>
              <a:spcBef>
                <a:spcPts val="0"/>
              </a:spcBef>
              <a:buFont typeface="Arial" panose="020B0604020202020204" pitchFamily="34" charset="0"/>
              <a:buChar char="•"/>
            </a:pPr>
            <a:r>
              <a:rPr lang="en-GB" sz="1400" dirty="0"/>
              <a:t>DILI with </a:t>
            </a:r>
            <a:r>
              <a:rPr lang="de-DE" sz="1400" dirty="0"/>
              <a:t>paracetamol</a:t>
            </a:r>
            <a:r>
              <a:rPr lang="en-GB" sz="1400" dirty="0"/>
              <a:t> was studied in WT and </a:t>
            </a:r>
            <a:r>
              <a:rPr lang="en-GB" sz="1400" i="1" dirty="0"/>
              <a:t>Nlrp6</a:t>
            </a:r>
            <a:r>
              <a:rPr lang="en-GB" sz="1400" baseline="30000" dirty="0"/>
              <a:t>–/– </a:t>
            </a:r>
            <a:r>
              <a:rPr lang="en-GB" sz="1400" dirty="0"/>
              <a:t>mice</a:t>
            </a:r>
          </a:p>
          <a:p>
            <a:pPr marL="179388" lvl="1" indent="-179388">
              <a:lnSpc>
                <a:spcPct val="110000"/>
              </a:lnSpc>
              <a:spcBef>
                <a:spcPts val="0"/>
              </a:spcBef>
              <a:buFont typeface="Arial" panose="020B0604020202020204" pitchFamily="34" charset="0"/>
              <a:buChar char="•"/>
            </a:pPr>
            <a:r>
              <a:rPr lang="en-GB" sz="1400" dirty="0"/>
              <a:t>The impact of intestinal microbiota was tested by FMT</a:t>
            </a:r>
          </a:p>
          <a:p>
            <a:pPr marL="0" indent="0">
              <a:buNone/>
            </a:pPr>
            <a:r>
              <a:rPr lang="en-GB" sz="1600" b="1" dirty="0"/>
              <a:t>Results</a:t>
            </a:r>
          </a:p>
          <a:p>
            <a:pPr marL="179388" lvl="1" indent="-179388">
              <a:lnSpc>
                <a:spcPct val="110000"/>
              </a:lnSpc>
              <a:spcBef>
                <a:spcPts val="0"/>
              </a:spcBef>
              <a:buFont typeface="Arial" panose="020B0604020202020204" pitchFamily="34" charset="0"/>
              <a:buChar char="•"/>
            </a:pPr>
            <a:r>
              <a:rPr lang="en-US" sz="1400" dirty="0"/>
              <a:t>Necrosis and inflammation were aggravated in </a:t>
            </a:r>
            <a:r>
              <a:rPr lang="en-US" sz="1400" dirty="0" err="1"/>
              <a:t>dysbiotic</a:t>
            </a:r>
            <a:r>
              <a:rPr lang="en-US" sz="1400" dirty="0"/>
              <a:t> </a:t>
            </a:r>
            <a:r>
              <a:rPr lang="en-GB" sz="1400" i="1" dirty="0"/>
              <a:t>Nlrp6</a:t>
            </a:r>
            <a:r>
              <a:rPr lang="en-GB" sz="1400" baseline="30000" dirty="0"/>
              <a:t>–/– </a:t>
            </a:r>
            <a:r>
              <a:rPr lang="en-GB" sz="1400" dirty="0"/>
              <a:t>mice</a:t>
            </a:r>
          </a:p>
          <a:p>
            <a:pPr marL="179388" lvl="1" indent="-179388">
              <a:lnSpc>
                <a:spcPct val="110000"/>
              </a:lnSpc>
              <a:spcBef>
                <a:spcPts val="0"/>
              </a:spcBef>
              <a:buFont typeface="Arial" panose="020B0604020202020204" pitchFamily="34" charset="0"/>
              <a:buChar char="•"/>
            </a:pPr>
            <a:r>
              <a:rPr lang="en-US" sz="1400" dirty="0"/>
              <a:t>FMT from </a:t>
            </a:r>
            <a:r>
              <a:rPr lang="en-GB" sz="1400" i="1" dirty="0"/>
              <a:t>Nlrp6</a:t>
            </a:r>
            <a:r>
              <a:rPr lang="en-GB" sz="1400" baseline="30000" dirty="0"/>
              <a:t>–/–</a:t>
            </a:r>
            <a:r>
              <a:rPr lang="en-US" sz="1400" baseline="30000" dirty="0"/>
              <a:t> </a:t>
            </a:r>
            <a:r>
              <a:rPr lang="en-US" sz="1400" dirty="0"/>
              <a:t>mice into WT mice augmented liver injury upon </a:t>
            </a:r>
            <a:r>
              <a:rPr lang="de-DE" sz="1400" dirty="0"/>
              <a:t>paracetamol</a:t>
            </a:r>
            <a:r>
              <a:rPr lang="en-US" sz="1400" dirty="0"/>
              <a:t> treatment in recipient WT mice and skewed monocyte polarization towards a Ly6C</a:t>
            </a:r>
            <a:r>
              <a:rPr lang="en-US" sz="1400" baseline="30000" dirty="0"/>
              <a:t>hi </a:t>
            </a:r>
            <a:r>
              <a:rPr lang="de-DE" sz="1400" dirty="0"/>
              <a:t>inflammatory phenotype</a:t>
            </a:r>
          </a:p>
          <a:p>
            <a:pPr marL="179388" lvl="1" indent="-179388">
              <a:lnSpc>
                <a:spcPct val="110000"/>
              </a:lnSpc>
              <a:spcBef>
                <a:spcPts val="0"/>
              </a:spcBef>
              <a:buFont typeface="Arial" panose="020B0604020202020204" pitchFamily="34" charset="0"/>
              <a:buChar char="•"/>
            </a:pPr>
            <a:endParaRPr lang="de-DE" sz="1400" dirty="0"/>
          </a:p>
          <a:p>
            <a:pPr marL="0" lvl="1" indent="0">
              <a:lnSpc>
                <a:spcPct val="110000"/>
              </a:lnSpc>
              <a:spcBef>
                <a:spcPts val="0"/>
              </a:spcBef>
              <a:buNone/>
            </a:pPr>
            <a:br>
              <a:rPr lang="de-DE" sz="1400" dirty="0"/>
            </a:br>
            <a:endParaRPr lang="de-DE" sz="1400" dirty="0"/>
          </a:p>
          <a:p>
            <a:pPr marL="0" lvl="1" indent="0">
              <a:lnSpc>
                <a:spcPct val="110000"/>
              </a:lnSpc>
              <a:spcBef>
                <a:spcPts val="0"/>
              </a:spcBef>
              <a:buNone/>
            </a:pPr>
            <a:endParaRPr lang="de-DE" sz="1400" dirty="0"/>
          </a:p>
          <a:p>
            <a:pPr marL="179388" lvl="1" indent="-179388">
              <a:lnSpc>
                <a:spcPct val="110000"/>
              </a:lnSpc>
              <a:spcBef>
                <a:spcPts val="0"/>
              </a:spcBef>
              <a:buFont typeface="Arial" panose="020B0604020202020204" pitchFamily="34" charset="0"/>
              <a:buChar char="•"/>
            </a:pPr>
            <a:endParaRPr lang="de-DE" sz="1400" dirty="0"/>
          </a:p>
          <a:p>
            <a:pPr marL="342900" lvl="1" indent="-342900">
              <a:lnSpc>
                <a:spcPct val="110000"/>
              </a:lnSpc>
              <a:buFont typeface="Arial" panose="020B0604020202020204" pitchFamily="34" charset="0"/>
              <a:buChar char="•"/>
            </a:pPr>
            <a:endParaRPr lang="de-DE" sz="1400" dirty="0"/>
          </a:p>
          <a:p>
            <a:pPr marL="457200" lvl="1" indent="0">
              <a:buNone/>
            </a:pPr>
            <a:endParaRPr lang="de-DE" sz="1400" dirty="0"/>
          </a:p>
          <a:p>
            <a:pPr marL="457200" lvl="1" indent="0">
              <a:buNone/>
            </a:pPr>
            <a:endParaRPr lang="de-DE" sz="1400" dirty="0"/>
          </a:p>
          <a:p>
            <a:pPr marL="457200" lvl="1" indent="0">
              <a:buNone/>
            </a:pPr>
            <a:endParaRPr lang="de-DE" sz="1600" dirty="0"/>
          </a:p>
          <a:p>
            <a:pPr marL="0" indent="0">
              <a:lnSpc>
                <a:spcPct val="110000"/>
              </a:lnSpc>
              <a:buNone/>
            </a:pPr>
            <a:r>
              <a:rPr lang="en-GB" sz="1600" b="1" dirty="0"/>
              <a:t>Conclusions</a:t>
            </a:r>
          </a:p>
          <a:p>
            <a:pPr marL="179388" indent="-179388">
              <a:lnSpc>
                <a:spcPct val="110000"/>
              </a:lnSpc>
              <a:spcBef>
                <a:spcPts val="0"/>
              </a:spcBef>
            </a:pPr>
            <a:r>
              <a:rPr lang="en-US" sz="1400" dirty="0"/>
              <a:t>Intestinal dysbiosis, e.g. as seen in </a:t>
            </a:r>
            <a:r>
              <a:rPr lang="en-GB" sz="1400" i="1" dirty="0"/>
              <a:t>Nlrp6</a:t>
            </a:r>
            <a:r>
              <a:rPr lang="en-GB" sz="1400" i="1" baseline="30000" dirty="0"/>
              <a:t>-/-</a:t>
            </a:r>
            <a:r>
              <a:rPr lang="en-GB" sz="1400" i="1" dirty="0"/>
              <a:t> </a:t>
            </a:r>
            <a:r>
              <a:rPr lang="en-GB" sz="1400" dirty="0"/>
              <a:t>mice, </a:t>
            </a:r>
            <a:r>
              <a:rPr lang="en-US" sz="1400" dirty="0"/>
              <a:t>controls monocyte polarization and modulates </a:t>
            </a:r>
            <a:br>
              <a:rPr lang="en-US" sz="1400" dirty="0"/>
            </a:br>
            <a:r>
              <a:rPr lang="de-DE" sz="1400" dirty="0"/>
              <a:t>paracetamol</a:t>
            </a:r>
            <a:r>
              <a:rPr lang="en-US" sz="1400" dirty="0"/>
              <a:t>-induced DILI </a:t>
            </a:r>
          </a:p>
          <a:p>
            <a:pPr marL="179388" indent="-179388">
              <a:lnSpc>
                <a:spcPct val="110000"/>
              </a:lnSpc>
              <a:spcBef>
                <a:spcPts val="0"/>
              </a:spcBef>
            </a:pPr>
            <a:r>
              <a:rPr lang="en-US" sz="1400" dirty="0"/>
              <a:t>Monocytes are sensors of gut-derived signals orchestrating the inflammatory response</a:t>
            </a:r>
            <a:endParaRPr lang="en-GB" sz="1400" dirty="0"/>
          </a:p>
          <a:p>
            <a:pPr marL="179388" indent="-179388">
              <a:lnSpc>
                <a:spcPct val="110000"/>
              </a:lnSpc>
              <a:spcBef>
                <a:spcPts val="0"/>
              </a:spcBef>
            </a:pPr>
            <a:r>
              <a:rPr lang="en-US" sz="1400" dirty="0"/>
              <a:t>Microbiota are potentially druggable disease modifiers in acute liver injury</a:t>
            </a:r>
          </a:p>
        </p:txBody>
      </p:sp>
      <p:graphicFrame>
        <p:nvGraphicFramePr>
          <p:cNvPr id="12" name="Chart 11">
            <a:extLst>
              <a:ext uri="{FF2B5EF4-FFF2-40B4-BE49-F238E27FC236}">
                <a16:creationId xmlns:a16="http://schemas.microsoft.com/office/drawing/2014/main" id="{36D13158-895A-46F7-BB53-F5A09FD123DC}"/>
              </a:ext>
            </a:extLst>
          </p:cNvPr>
          <p:cNvGraphicFramePr/>
          <p:nvPr>
            <p:extLst>
              <p:ext uri="{D42A27DB-BD31-4B8C-83A1-F6EECF244321}">
                <p14:modId xmlns:p14="http://schemas.microsoft.com/office/powerpoint/2010/main" val="2311182630"/>
              </p:ext>
            </p:extLst>
          </p:nvPr>
        </p:nvGraphicFramePr>
        <p:xfrm>
          <a:off x="2825272" y="2926041"/>
          <a:ext cx="3368379" cy="2014786"/>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a:extLst>
              <a:ext uri="{FF2B5EF4-FFF2-40B4-BE49-F238E27FC236}">
                <a16:creationId xmlns:a16="http://schemas.microsoft.com/office/drawing/2014/main" id="{E02C4E76-BCA7-4AE8-A663-80FE29AB3937}"/>
              </a:ext>
            </a:extLst>
          </p:cNvPr>
          <p:cNvSpPr txBox="1"/>
          <p:nvPr/>
        </p:nvSpPr>
        <p:spPr>
          <a:xfrm rot="16200000">
            <a:off x="1676583" y="3910702"/>
            <a:ext cx="2160240" cy="276999"/>
          </a:xfrm>
          <a:prstGeom prst="rect">
            <a:avLst/>
          </a:prstGeom>
          <a:noFill/>
        </p:spPr>
        <p:txBody>
          <a:bodyPr wrap="square" rtlCol="0">
            <a:spAutoFit/>
          </a:bodyPr>
          <a:lstStyle/>
          <a:p>
            <a:pPr algn="ctr"/>
            <a:r>
              <a:rPr lang="en-US" sz="1200" dirty="0" err="1"/>
              <a:t>Nectrotic</a:t>
            </a:r>
            <a:r>
              <a:rPr lang="en-US" sz="1200" dirty="0"/>
              <a:t> areas (%)</a:t>
            </a:r>
          </a:p>
        </p:txBody>
      </p:sp>
      <p:sp>
        <p:nvSpPr>
          <p:cNvPr id="16" name="TextBox 15">
            <a:extLst>
              <a:ext uri="{FF2B5EF4-FFF2-40B4-BE49-F238E27FC236}">
                <a16:creationId xmlns:a16="http://schemas.microsoft.com/office/drawing/2014/main" id="{95C03B7D-A630-44A9-A791-DF4AB7A39CA1}"/>
              </a:ext>
            </a:extLst>
          </p:cNvPr>
          <p:cNvSpPr txBox="1"/>
          <p:nvPr/>
        </p:nvSpPr>
        <p:spPr>
          <a:xfrm>
            <a:off x="3423377" y="2941525"/>
            <a:ext cx="2376264" cy="276999"/>
          </a:xfrm>
          <a:prstGeom prst="rect">
            <a:avLst/>
          </a:prstGeom>
          <a:noFill/>
        </p:spPr>
        <p:txBody>
          <a:bodyPr wrap="square" rtlCol="0">
            <a:spAutoFit/>
          </a:bodyPr>
          <a:lstStyle/>
          <a:p>
            <a:pPr algn="ctr"/>
            <a:r>
              <a:rPr lang="en-US" sz="1200" b="1" dirty="0"/>
              <a:t>Necrotic areas in the liver</a:t>
            </a:r>
          </a:p>
        </p:txBody>
      </p:sp>
      <p:sp>
        <p:nvSpPr>
          <p:cNvPr id="18" name="TextBox 17">
            <a:extLst>
              <a:ext uri="{FF2B5EF4-FFF2-40B4-BE49-F238E27FC236}">
                <a16:creationId xmlns:a16="http://schemas.microsoft.com/office/drawing/2014/main" id="{86D2482F-49A6-4BCD-A545-43F5529A54B7}"/>
              </a:ext>
            </a:extLst>
          </p:cNvPr>
          <p:cNvSpPr txBox="1"/>
          <p:nvPr/>
        </p:nvSpPr>
        <p:spPr>
          <a:xfrm>
            <a:off x="3683848" y="5084715"/>
            <a:ext cx="842368" cy="276999"/>
          </a:xfrm>
          <a:prstGeom prst="rect">
            <a:avLst/>
          </a:prstGeom>
          <a:noFill/>
        </p:spPr>
        <p:txBody>
          <a:bodyPr wrap="square" rtlCol="0">
            <a:spAutoFit/>
          </a:bodyPr>
          <a:lstStyle/>
          <a:p>
            <a:pPr algn="ctr"/>
            <a:r>
              <a:rPr lang="en-US" sz="1200" b="1" dirty="0"/>
              <a:t>–FMT</a:t>
            </a:r>
          </a:p>
        </p:txBody>
      </p:sp>
      <p:sp>
        <p:nvSpPr>
          <p:cNvPr id="20" name="TextBox 19">
            <a:extLst>
              <a:ext uri="{FF2B5EF4-FFF2-40B4-BE49-F238E27FC236}">
                <a16:creationId xmlns:a16="http://schemas.microsoft.com/office/drawing/2014/main" id="{985B6093-AC0E-427B-8390-F1BE3AF5B4F3}"/>
              </a:ext>
            </a:extLst>
          </p:cNvPr>
          <p:cNvSpPr txBox="1"/>
          <p:nvPr/>
        </p:nvSpPr>
        <p:spPr>
          <a:xfrm>
            <a:off x="5190609" y="5084714"/>
            <a:ext cx="842368" cy="276999"/>
          </a:xfrm>
          <a:prstGeom prst="rect">
            <a:avLst/>
          </a:prstGeom>
          <a:noFill/>
        </p:spPr>
        <p:txBody>
          <a:bodyPr wrap="square" rtlCol="0">
            <a:spAutoFit/>
          </a:bodyPr>
          <a:lstStyle/>
          <a:p>
            <a:pPr algn="ctr"/>
            <a:r>
              <a:rPr lang="en-US" sz="1200" b="1" dirty="0"/>
              <a:t>+FMT</a:t>
            </a:r>
          </a:p>
        </p:txBody>
      </p:sp>
      <p:cxnSp>
        <p:nvCxnSpPr>
          <p:cNvPr id="21" name="Straight Connector 20">
            <a:extLst>
              <a:ext uri="{FF2B5EF4-FFF2-40B4-BE49-F238E27FC236}">
                <a16:creationId xmlns:a16="http://schemas.microsoft.com/office/drawing/2014/main" id="{705A1D93-2872-40FC-A12D-B68A7EA5212F}"/>
              </a:ext>
            </a:extLst>
          </p:cNvPr>
          <p:cNvCxnSpPr/>
          <p:nvPr/>
        </p:nvCxnSpPr>
        <p:spPr>
          <a:xfrm>
            <a:off x="3436912" y="5086978"/>
            <a:ext cx="1402979"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3644CE0A-061A-4360-898C-441044429227}"/>
              </a:ext>
            </a:extLst>
          </p:cNvPr>
          <p:cNvSpPr/>
          <p:nvPr/>
        </p:nvSpPr>
        <p:spPr>
          <a:xfrm>
            <a:off x="3428674" y="4826584"/>
            <a:ext cx="451214" cy="276999"/>
          </a:xfrm>
          <a:prstGeom prst="rect">
            <a:avLst/>
          </a:prstGeom>
        </p:spPr>
        <p:txBody>
          <a:bodyPr wrap="none">
            <a:spAutoFit/>
          </a:bodyPr>
          <a:lstStyle/>
          <a:p>
            <a:pPr algn="ctr"/>
            <a:r>
              <a:rPr lang="en-GB" sz="1200" dirty="0"/>
              <a:t>WT</a:t>
            </a:r>
            <a:r>
              <a:rPr lang="en-GB" sz="1200" baseline="30000" dirty="0"/>
              <a:t> </a:t>
            </a:r>
            <a:endParaRPr lang="en-US" sz="1200" dirty="0"/>
          </a:p>
        </p:txBody>
      </p:sp>
      <p:sp>
        <p:nvSpPr>
          <p:cNvPr id="24" name="Rectangle 23">
            <a:extLst>
              <a:ext uri="{FF2B5EF4-FFF2-40B4-BE49-F238E27FC236}">
                <a16:creationId xmlns:a16="http://schemas.microsoft.com/office/drawing/2014/main" id="{6B6B6F0B-EE54-44FB-8644-6235689FCB6F}"/>
              </a:ext>
            </a:extLst>
          </p:cNvPr>
          <p:cNvSpPr/>
          <p:nvPr/>
        </p:nvSpPr>
        <p:spPr>
          <a:xfrm>
            <a:off x="4293673" y="4826584"/>
            <a:ext cx="723275" cy="276999"/>
          </a:xfrm>
          <a:prstGeom prst="rect">
            <a:avLst/>
          </a:prstGeom>
        </p:spPr>
        <p:txBody>
          <a:bodyPr wrap="none">
            <a:spAutoFit/>
          </a:bodyPr>
          <a:lstStyle/>
          <a:p>
            <a:pPr algn="ctr"/>
            <a:r>
              <a:rPr lang="en-GB" sz="1200" i="1" dirty="0"/>
              <a:t>Nlrp6</a:t>
            </a:r>
            <a:r>
              <a:rPr lang="en-GB" sz="1200" baseline="30000" dirty="0"/>
              <a:t>–/– </a:t>
            </a:r>
            <a:endParaRPr lang="en-US" sz="1200" dirty="0"/>
          </a:p>
        </p:txBody>
      </p:sp>
      <p:sp>
        <p:nvSpPr>
          <p:cNvPr id="25" name="Rectangle 24">
            <a:extLst>
              <a:ext uri="{FF2B5EF4-FFF2-40B4-BE49-F238E27FC236}">
                <a16:creationId xmlns:a16="http://schemas.microsoft.com/office/drawing/2014/main" id="{B8BB9C55-B327-49A1-9EE3-A3A3498F9C56}"/>
              </a:ext>
            </a:extLst>
          </p:cNvPr>
          <p:cNvSpPr/>
          <p:nvPr/>
        </p:nvSpPr>
        <p:spPr>
          <a:xfrm>
            <a:off x="5070526" y="4826584"/>
            <a:ext cx="1120820" cy="276999"/>
          </a:xfrm>
          <a:prstGeom prst="rect">
            <a:avLst/>
          </a:prstGeom>
        </p:spPr>
        <p:txBody>
          <a:bodyPr wrap="none">
            <a:spAutoFit/>
          </a:bodyPr>
          <a:lstStyle/>
          <a:p>
            <a:pPr algn="ctr"/>
            <a:r>
              <a:rPr lang="en-GB" sz="1200" dirty="0"/>
              <a:t>WT</a:t>
            </a:r>
            <a:r>
              <a:rPr lang="en-GB" sz="1200" baseline="30000" dirty="0"/>
              <a:t>FMT(</a:t>
            </a:r>
            <a:r>
              <a:rPr lang="en-GB" sz="1200" i="1" baseline="30000" dirty="0"/>
              <a:t>Nlrp6</a:t>
            </a:r>
            <a:r>
              <a:rPr lang="en-GB" sz="1200" baseline="30000" dirty="0"/>
              <a:t>–/– )</a:t>
            </a:r>
            <a:endParaRPr lang="en-US" sz="1200" dirty="0"/>
          </a:p>
        </p:txBody>
      </p:sp>
      <p:graphicFrame>
        <p:nvGraphicFramePr>
          <p:cNvPr id="26" name="Chart 25">
            <a:extLst>
              <a:ext uri="{FF2B5EF4-FFF2-40B4-BE49-F238E27FC236}">
                <a16:creationId xmlns:a16="http://schemas.microsoft.com/office/drawing/2014/main" id="{08AAE6B6-994C-4854-9514-8CD78FEE6D31}"/>
              </a:ext>
            </a:extLst>
          </p:cNvPr>
          <p:cNvGraphicFramePr/>
          <p:nvPr>
            <p:extLst>
              <p:ext uri="{D42A27DB-BD31-4B8C-83A1-F6EECF244321}">
                <p14:modId xmlns:p14="http://schemas.microsoft.com/office/powerpoint/2010/main" val="3410378449"/>
              </p:ext>
            </p:extLst>
          </p:nvPr>
        </p:nvGraphicFramePr>
        <p:xfrm>
          <a:off x="6524207" y="2926041"/>
          <a:ext cx="2245254" cy="2014786"/>
        </p:xfrm>
        <a:graphic>
          <a:graphicData uri="http://schemas.openxmlformats.org/drawingml/2006/chart">
            <c:chart xmlns:c="http://schemas.openxmlformats.org/drawingml/2006/chart" xmlns:r="http://schemas.openxmlformats.org/officeDocument/2006/relationships" r:id="rId4"/>
          </a:graphicData>
        </a:graphic>
      </p:graphicFrame>
      <p:sp>
        <p:nvSpPr>
          <p:cNvPr id="27" name="TextBox 26">
            <a:extLst>
              <a:ext uri="{FF2B5EF4-FFF2-40B4-BE49-F238E27FC236}">
                <a16:creationId xmlns:a16="http://schemas.microsoft.com/office/drawing/2014/main" id="{64F0DEAD-DC07-4493-8379-2312A2D712F9}"/>
              </a:ext>
            </a:extLst>
          </p:cNvPr>
          <p:cNvSpPr txBox="1"/>
          <p:nvPr/>
        </p:nvSpPr>
        <p:spPr>
          <a:xfrm rot="16200000">
            <a:off x="5256660" y="3910702"/>
            <a:ext cx="2160240" cy="276999"/>
          </a:xfrm>
          <a:prstGeom prst="rect">
            <a:avLst/>
          </a:prstGeom>
          <a:noFill/>
        </p:spPr>
        <p:txBody>
          <a:bodyPr wrap="square" rtlCol="0">
            <a:spAutoFit/>
          </a:bodyPr>
          <a:lstStyle/>
          <a:p>
            <a:pPr algn="ctr"/>
            <a:r>
              <a:rPr lang="en-US" sz="1200" dirty="0"/>
              <a:t>% of </a:t>
            </a:r>
            <a:r>
              <a:rPr lang="en-US" sz="1200" dirty="0" err="1"/>
              <a:t>MoMFs</a:t>
            </a:r>
            <a:endParaRPr lang="en-US" sz="1200" dirty="0"/>
          </a:p>
        </p:txBody>
      </p:sp>
      <p:sp>
        <p:nvSpPr>
          <p:cNvPr id="28" name="TextBox 27">
            <a:extLst>
              <a:ext uri="{FF2B5EF4-FFF2-40B4-BE49-F238E27FC236}">
                <a16:creationId xmlns:a16="http://schemas.microsoft.com/office/drawing/2014/main" id="{D062EAEF-D922-4508-A30E-B4BB48755092}"/>
              </a:ext>
            </a:extLst>
          </p:cNvPr>
          <p:cNvSpPr txBox="1"/>
          <p:nvPr/>
        </p:nvSpPr>
        <p:spPr>
          <a:xfrm>
            <a:off x="7131930" y="2932638"/>
            <a:ext cx="1130006" cy="276999"/>
          </a:xfrm>
          <a:prstGeom prst="rect">
            <a:avLst/>
          </a:prstGeom>
          <a:noFill/>
        </p:spPr>
        <p:txBody>
          <a:bodyPr wrap="square" rtlCol="0">
            <a:spAutoFit/>
          </a:bodyPr>
          <a:lstStyle/>
          <a:p>
            <a:pPr algn="ctr"/>
            <a:r>
              <a:rPr lang="en-US" sz="1200" b="1" dirty="0"/>
              <a:t>Ly6C</a:t>
            </a:r>
            <a:r>
              <a:rPr lang="en-US" sz="1200" b="1" baseline="30000" dirty="0"/>
              <a:t>hi</a:t>
            </a:r>
            <a:endParaRPr lang="en-US" sz="1200" b="1" dirty="0"/>
          </a:p>
        </p:txBody>
      </p:sp>
      <p:sp>
        <p:nvSpPr>
          <p:cNvPr id="29" name="TextBox 28">
            <a:extLst>
              <a:ext uri="{FF2B5EF4-FFF2-40B4-BE49-F238E27FC236}">
                <a16:creationId xmlns:a16="http://schemas.microsoft.com/office/drawing/2014/main" id="{71271F08-9B38-4805-ACBA-C0419DF62087}"/>
              </a:ext>
            </a:extLst>
          </p:cNvPr>
          <p:cNvSpPr txBox="1"/>
          <p:nvPr/>
        </p:nvSpPr>
        <p:spPr>
          <a:xfrm>
            <a:off x="6790749" y="5051922"/>
            <a:ext cx="1978712" cy="276999"/>
          </a:xfrm>
          <a:prstGeom prst="rect">
            <a:avLst/>
          </a:prstGeom>
          <a:noFill/>
        </p:spPr>
        <p:txBody>
          <a:bodyPr wrap="square" rtlCol="0">
            <a:spAutoFit/>
          </a:bodyPr>
          <a:lstStyle/>
          <a:p>
            <a:pPr algn="ctr"/>
            <a:r>
              <a:rPr lang="en-US" sz="1200" b="1" dirty="0"/>
              <a:t>12-hour paracetamol</a:t>
            </a:r>
          </a:p>
        </p:txBody>
      </p:sp>
      <p:sp>
        <p:nvSpPr>
          <p:cNvPr id="35" name="Rectangle 34">
            <a:extLst>
              <a:ext uri="{FF2B5EF4-FFF2-40B4-BE49-F238E27FC236}">
                <a16:creationId xmlns:a16="http://schemas.microsoft.com/office/drawing/2014/main" id="{8BFD8A81-C7FA-4B52-8CA7-8B64B02DDE74}"/>
              </a:ext>
            </a:extLst>
          </p:cNvPr>
          <p:cNvSpPr/>
          <p:nvPr/>
        </p:nvSpPr>
        <p:spPr>
          <a:xfrm>
            <a:off x="7716806" y="4826584"/>
            <a:ext cx="1120820" cy="276999"/>
          </a:xfrm>
          <a:prstGeom prst="rect">
            <a:avLst/>
          </a:prstGeom>
        </p:spPr>
        <p:txBody>
          <a:bodyPr wrap="none">
            <a:spAutoFit/>
          </a:bodyPr>
          <a:lstStyle/>
          <a:p>
            <a:pPr algn="ctr"/>
            <a:r>
              <a:rPr lang="en-GB" sz="1200" dirty="0"/>
              <a:t>WT</a:t>
            </a:r>
            <a:r>
              <a:rPr lang="en-GB" sz="1200" baseline="30000" dirty="0"/>
              <a:t>FMT(</a:t>
            </a:r>
            <a:r>
              <a:rPr lang="en-GB" sz="1200" i="1" baseline="30000" dirty="0"/>
              <a:t>Nlrp6</a:t>
            </a:r>
            <a:r>
              <a:rPr lang="en-GB" sz="1200" baseline="30000" dirty="0"/>
              <a:t>–/– )</a:t>
            </a:r>
            <a:endParaRPr lang="en-US" sz="1200" dirty="0"/>
          </a:p>
        </p:txBody>
      </p:sp>
      <p:sp>
        <p:nvSpPr>
          <p:cNvPr id="36" name="Rectangle 35">
            <a:extLst>
              <a:ext uri="{FF2B5EF4-FFF2-40B4-BE49-F238E27FC236}">
                <a16:creationId xmlns:a16="http://schemas.microsoft.com/office/drawing/2014/main" id="{493D77C9-2F9D-43C5-9103-130F9CE9723E}"/>
              </a:ext>
            </a:extLst>
          </p:cNvPr>
          <p:cNvSpPr/>
          <p:nvPr/>
        </p:nvSpPr>
        <p:spPr>
          <a:xfrm>
            <a:off x="6866349" y="4822201"/>
            <a:ext cx="889988" cy="276999"/>
          </a:xfrm>
          <a:prstGeom prst="rect">
            <a:avLst/>
          </a:prstGeom>
        </p:spPr>
        <p:txBody>
          <a:bodyPr wrap="none">
            <a:spAutoFit/>
          </a:bodyPr>
          <a:lstStyle/>
          <a:p>
            <a:pPr algn="ctr"/>
            <a:r>
              <a:rPr lang="en-GB" sz="1200" dirty="0"/>
              <a:t>WT</a:t>
            </a:r>
            <a:r>
              <a:rPr lang="en-GB" sz="1200" baseline="30000" dirty="0"/>
              <a:t>FMT(WT)</a:t>
            </a:r>
            <a:endParaRPr lang="en-US" sz="1200" dirty="0"/>
          </a:p>
        </p:txBody>
      </p:sp>
      <p:grpSp>
        <p:nvGrpSpPr>
          <p:cNvPr id="1029" name="Group 1028">
            <a:extLst>
              <a:ext uri="{FF2B5EF4-FFF2-40B4-BE49-F238E27FC236}">
                <a16:creationId xmlns:a16="http://schemas.microsoft.com/office/drawing/2014/main" id="{FBDEAE2A-7B72-4367-901B-764A7FA83D0A}"/>
              </a:ext>
            </a:extLst>
          </p:cNvPr>
          <p:cNvGrpSpPr/>
          <p:nvPr/>
        </p:nvGrpSpPr>
        <p:grpSpPr>
          <a:xfrm>
            <a:off x="112064" y="3299324"/>
            <a:ext cx="2512651" cy="1713980"/>
            <a:chOff x="42022" y="3222797"/>
            <a:chExt cx="2512651" cy="1713980"/>
          </a:xfrm>
        </p:grpSpPr>
        <p:grpSp>
          <p:nvGrpSpPr>
            <p:cNvPr id="39" name="Group 38">
              <a:extLst>
                <a:ext uri="{FF2B5EF4-FFF2-40B4-BE49-F238E27FC236}">
                  <a16:creationId xmlns:a16="http://schemas.microsoft.com/office/drawing/2014/main" id="{FA1E2767-B2D3-4282-9491-673968C328ED}"/>
                </a:ext>
              </a:extLst>
            </p:cNvPr>
            <p:cNvGrpSpPr/>
            <p:nvPr/>
          </p:nvGrpSpPr>
          <p:grpSpPr>
            <a:xfrm>
              <a:off x="333082" y="3222797"/>
              <a:ext cx="458740" cy="443684"/>
              <a:chOff x="408035" y="3249901"/>
              <a:chExt cx="458740" cy="443684"/>
            </a:xfrm>
          </p:grpSpPr>
          <p:sp>
            <p:nvSpPr>
              <p:cNvPr id="23" name="Rectangle: Rounded Corners 22">
                <a:extLst>
                  <a:ext uri="{FF2B5EF4-FFF2-40B4-BE49-F238E27FC236}">
                    <a16:creationId xmlns:a16="http://schemas.microsoft.com/office/drawing/2014/main" id="{9E25F3EC-1CC8-4F93-91DF-AB4A953D93AF}"/>
                  </a:ext>
                </a:extLst>
              </p:cNvPr>
              <p:cNvSpPr/>
              <p:nvPr/>
            </p:nvSpPr>
            <p:spPr>
              <a:xfrm>
                <a:off x="408035" y="3249901"/>
                <a:ext cx="458740" cy="443684"/>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Bild 6">
                <a:extLst>
                  <a:ext uri="{FF2B5EF4-FFF2-40B4-BE49-F238E27FC236}">
                    <a16:creationId xmlns:a16="http://schemas.microsoft.com/office/drawing/2014/main" id="{8D6AC42F-ABA6-4EE0-8AD8-75337F26044C}"/>
                  </a:ext>
                </a:extLst>
              </p:cNvPr>
              <p:cNvPicPr>
                <a:picLocks noChangeAspect="1"/>
              </p:cNvPicPr>
              <p:nvPr/>
            </p:nvPicPr>
            <p:blipFill rotWithShape="1">
              <a:blip r:embed="rId5" cstate="hqprint">
                <a:clrChange>
                  <a:clrFrom>
                    <a:srgbClr val="ACB7D2"/>
                  </a:clrFrom>
                  <a:clrTo>
                    <a:srgbClr val="ACB7D2">
                      <a:alpha val="0"/>
                    </a:srgbClr>
                  </a:clrTo>
                </a:clrChange>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a:ext>
                </a:extLst>
              </a:blip>
              <a:srcRect/>
              <a:stretch/>
            </p:blipFill>
            <p:spPr>
              <a:xfrm>
                <a:off x="458017" y="3298844"/>
                <a:ext cx="358775" cy="378619"/>
              </a:xfrm>
              <a:prstGeom prst="rect">
                <a:avLst/>
              </a:prstGeom>
            </p:spPr>
          </p:pic>
        </p:grpSp>
        <p:grpSp>
          <p:nvGrpSpPr>
            <p:cNvPr id="41" name="Group 40">
              <a:extLst>
                <a:ext uri="{FF2B5EF4-FFF2-40B4-BE49-F238E27FC236}">
                  <a16:creationId xmlns:a16="http://schemas.microsoft.com/office/drawing/2014/main" id="{320F1560-773F-4651-BF97-48B4B349CB62}"/>
                </a:ext>
              </a:extLst>
            </p:cNvPr>
            <p:cNvGrpSpPr/>
            <p:nvPr/>
          </p:nvGrpSpPr>
          <p:grpSpPr>
            <a:xfrm>
              <a:off x="329413" y="4086397"/>
              <a:ext cx="458740" cy="443684"/>
              <a:chOff x="408035" y="3249901"/>
              <a:chExt cx="458740" cy="443684"/>
            </a:xfrm>
          </p:grpSpPr>
          <p:sp>
            <p:nvSpPr>
              <p:cNvPr id="42" name="Rectangle: Rounded Corners 41">
                <a:extLst>
                  <a:ext uri="{FF2B5EF4-FFF2-40B4-BE49-F238E27FC236}">
                    <a16:creationId xmlns:a16="http://schemas.microsoft.com/office/drawing/2014/main" id="{765EDEC2-4859-4C29-BE94-886A6CB836D7}"/>
                  </a:ext>
                </a:extLst>
              </p:cNvPr>
              <p:cNvSpPr/>
              <p:nvPr/>
            </p:nvSpPr>
            <p:spPr>
              <a:xfrm>
                <a:off x="408035" y="3249901"/>
                <a:ext cx="458740" cy="443684"/>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3" name="Bild 6">
                <a:extLst>
                  <a:ext uri="{FF2B5EF4-FFF2-40B4-BE49-F238E27FC236}">
                    <a16:creationId xmlns:a16="http://schemas.microsoft.com/office/drawing/2014/main" id="{FEBA2BE4-68C0-4DA9-BD4A-1F4BE88150FD}"/>
                  </a:ext>
                </a:extLst>
              </p:cNvPr>
              <p:cNvPicPr>
                <a:picLocks noChangeAspect="1"/>
              </p:cNvPicPr>
              <p:nvPr/>
            </p:nvPicPr>
            <p:blipFill rotWithShape="1">
              <a:blip r:embed="rId5" cstate="hqprint">
                <a:clrChange>
                  <a:clrFrom>
                    <a:srgbClr val="ACB7D2"/>
                  </a:clrFrom>
                  <a:clrTo>
                    <a:srgbClr val="ACB7D2">
                      <a:alpha val="0"/>
                    </a:srgbClr>
                  </a:clrTo>
                </a:clrChange>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a:ext>
                </a:extLst>
              </a:blip>
              <a:srcRect/>
              <a:stretch/>
            </p:blipFill>
            <p:spPr>
              <a:xfrm>
                <a:off x="458017" y="3298844"/>
                <a:ext cx="358775" cy="378619"/>
              </a:xfrm>
              <a:prstGeom prst="rect">
                <a:avLst/>
              </a:prstGeom>
            </p:spPr>
          </p:pic>
        </p:grpSp>
        <p:grpSp>
          <p:nvGrpSpPr>
            <p:cNvPr id="51" name="Group 50">
              <a:extLst>
                <a:ext uri="{FF2B5EF4-FFF2-40B4-BE49-F238E27FC236}">
                  <a16:creationId xmlns:a16="http://schemas.microsoft.com/office/drawing/2014/main" id="{2513931D-04DE-4B62-A9DA-367F85E7BCBB}"/>
                </a:ext>
              </a:extLst>
            </p:cNvPr>
            <p:cNvGrpSpPr/>
            <p:nvPr/>
          </p:nvGrpSpPr>
          <p:grpSpPr>
            <a:xfrm>
              <a:off x="903829" y="3222797"/>
              <a:ext cx="458740" cy="443684"/>
              <a:chOff x="408035" y="3249901"/>
              <a:chExt cx="458740" cy="443684"/>
            </a:xfrm>
            <a:solidFill>
              <a:schemeClr val="tx2"/>
            </a:solidFill>
          </p:grpSpPr>
          <p:sp>
            <p:nvSpPr>
              <p:cNvPr id="52" name="Rectangle: Rounded Corners 51">
                <a:extLst>
                  <a:ext uri="{FF2B5EF4-FFF2-40B4-BE49-F238E27FC236}">
                    <a16:creationId xmlns:a16="http://schemas.microsoft.com/office/drawing/2014/main" id="{E2E82990-4990-49C6-867F-716C7EC7E5E3}"/>
                  </a:ext>
                </a:extLst>
              </p:cNvPr>
              <p:cNvSpPr/>
              <p:nvPr/>
            </p:nvSpPr>
            <p:spPr>
              <a:xfrm>
                <a:off x="408035" y="3249901"/>
                <a:ext cx="458740" cy="44368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3" name="Bild 6">
                <a:extLst>
                  <a:ext uri="{FF2B5EF4-FFF2-40B4-BE49-F238E27FC236}">
                    <a16:creationId xmlns:a16="http://schemas.microsoft.com/office/drawing/2014/main" id="{98813801-A737-409F-B141-F82E61E57F73}"/>
                  </a:ext>
                </a:extLst>
              </p:cNvPr>
              <p:cNvPicPr>
                <a:picLocks noChangeAspect="1"/>
              </p:cNvPicPr>
              <p:nvPr/>
            </p:nvPicPr>
            <p:blipFill rotWithShape="1">
              <a:blip r:embed="rId5" cstate="hqprint">
                <a:clrChange>
                  <a:clrFrom>
                    <a:srgbClr val="ACB7D2"/>
                  </a:clrFrom>
                  <a:clrTo>
                    <a:srgbClr val="ACB7D2">
                      <a:alpha val="0"/>
                    </a:srgbClr>
                  </a:clrTo>
                </a:clrChange>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a:ext>
                </a:extLst>
              </a:blip>
              <a:srcRect/>
              <a:stretch/>
            </p:blipFill>
            <p:spPr>
              <a:xfrm>
                <a:off x="458017" y="3298844"/>
                <a:ext cx="358775" cy="378619"/>
              </a:xfrm>
              <a:prstGeom prst="rect">
                <a:avLst/>
              </a:prstGeom>
              <a:grpFill/>
            </p:spPr>
          </p:pic>
        </p:grpSp>
        <p:grpSp>
          <p:nvGrpSpPr>
            <p:cNvPr id="54" name="Group 53">
              <a:extLst>
                <a:ext uri="{FF2B5EF4-FFF2-40B4-BE49-F238E27FC236}">
                  <a16:creationId xmlns:a16="http://schemas.microsoft.com/office/drawing/2014/main" id="{1D1E1480-E695-4856-BF8C-1EAC6E4C24DB}"/>
                </a:ext>
              </a:extLst>
            </p:cNvPr>
            <p:cNvGrpSpPr/>
            <p:nvPr/>
          </p:nvGrpSpPr>
          <p:grpSpPr>
            <a:xfrm>
              <a:off x="900160" y="4086397"/>
              <a:ext cx="458740" cy="443684"/>
              <a:chOff x="408035" y="3249901"/>
              <a:chExt cx="458740" cy="443684"/>
            </a:xfrm>
            <a:solidFill>
              <a:schemeClr val="tx2"/>
            </a:solidFill>
          </p:grpSpPr>
          <p:sp>
            <p:nvSpPr>
              <p:cNvPr id="55" name="Rectangle: Rounded Corners 54">
                <a:extLst>
                  <a:ext uri="{FF2B5EF4-FFF2-40B4-BE49-F238E27FC236}">
                    <a16:creationId xmlns:a16="http://schemas.microsoft.com/office/drawing/2014/main" id="{003B70C6-56A1-4DA7-A61F-EBDA634E3D80}"/>
                  </a:ext>
                </a:extLst>
              </p:cNvPr>
              <p:cNvSpPr/>
              <p:nvPr/>
            </p:nvSpPr>
            <p:spPr>
              <a:xfrm>
                <a:off x="408035" y="3249901"/>
                <a:ext cx="458740" cy="44368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6" name="Bild 6">
                <a:extLst>
                  <a:ext uri="{FF2B5EF4-FFF2-40B4-BE49-F238E27FC236}">
                    <a16:creationId xmlns:a16="http://schemas.microsoft.com/office/drawing/2014/main" id="{C77FF96D-1FF2-41D2-B2D6-6521BD22E0C9}"/>
                  </a:ext>
                </a:extLst>
              </p:cNvPr>
              <p:cNvPicPr>
                <a:picLocks noChangeAspect="1"/>
              </p:cNvPicPr>
              <p:nvPr/>
            </p:nvPicPr>
            <p:blipFill rotWithShape="1">
              <a:blip r:embed="rId5" cstate="hqprint">
                <a:clrChange>
                  <a:clrFrom>
                    <a:srgbClr val="ACB7D2"/>
                  </a:clrFrom>
                  <a:clrTo>
                    <a:srgbClr val="ACB7D2">
                      <a:alpha val="0"/>
                    </a:srgbClr>
                  </a:clrTo>
                </a:clrChange>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a:ext>
                </a:extLst>
              </a:blip>
              <a:srcRect/>
              <a:stretch/>
            </p:blipFill>
            <p:spPr>
              <a:xfrm>
                <a:off x="458017" y="3298844"/>
                <a:ext cx="358775" cy="378619"/>
              </a:xfrm>
              <a:prstGeom prst="rect">
                <a:avLst/>
              </a:prstGeom>
              <a:grpFill/>
            </p:spPr>
          </p:pic>
        </p:grpSp>
        <p:grpSp>
          <p:nvGrpSpPr>
            <p:cNvPr id="57" name="Group 56">
              <a:extLst>
                <a:ext uri="{FF2B5EF4-FFF2-40B4-BE49-F238E27FC236}">
                  <a16:creationId xmlns:a16="http://schemas.microsoft.com/office/drawing/2014/main" id="{F27FC8DC-CF14-43A4-BA2D-79C7F3653F90}"/>
                </a:ext>
              </a:extLst>
            </p:cNvPr>
            <p:cNvGrpSpPr/>
            <p:nvPr/>
          </p:nvGrpSpPr>
          <p:grpSpPr>
            <a:xfrm>
              <a:off x="1919624" y="4086397"/>
              <a:ext cx="458740" cy="443684"/>
              <a:chOff x="408035" y="3249901"/>
              <a:chExt cx="458740" cy="443684"/>
            </a:xfrm>
            <a:solidFill>
              <a:schemeClr val="accent2"/>
            </a:solidFill>
          </p:grpSpPr>
          <p:sp>
            <p:nvSpPr>
              <p:cNvPr id="58" name="Rectangle: Rounded Corners 57">
                <a:extLst>
                  <a:ext uri="{FF2B5EF4-FFF2-40B4-BE49-F238E27FC236}">
                    <a16:creationId xmlns:a16="http://schemas.microsoft.com/office/drawing/2014/main" id="{ADE23027-95E6-4B5D-9B0D-2E1F7456F99D}"/>
                  </a:ext>
                </a:extLst>
              </p:cNvPr>
              <p:cNvSpPr/>
              <p:nvPr/>
            </p:nvSpPr>
            <p:spPr>
              <a:xfrm>
                <a:off x="408035" y="3249901"/>
                <a:ext cx="458740" cy="44368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9" name="Bild 6">
                <a:extLst>
                  <a:ext uri="{FF2B5EF4-FFF2-40B4-BE49-F238E27FC236}">
                    <a16:creationId xmlns:a16="http://schemas.microsoft.com/office/drawing/2014/main" id="{720E66CF-0BF8-4C2D-A81A-A393F988D3B1}"/>
                  </a:ext>
                </a:extLst>
              </p:cNvPr>
              <p:cNvPicPr>
                <a:picLocks noChangeAspect="1"/>
              </p:cNvPicPr>
              <p:nvPr/>
            </p:nvPicPr>
            <p:blipFill rotWithShape="1">
              <a:blip r:embed="rId5" cstate="hqprint">
                <a:clrChange>
                  <a:clrFrom>
                    <a:srgbClr val="ACB7D2"/>
                  </a:clrFrom>
                  <a:clrTo>
                    <a:srgbClr val="ACB7D2">
                      <a:alpha val="0"/>
                    </a:srgbClr>
                  </a:clrTo>
                </a:clrChange>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a:ext>
                </a:extLst>
              </a:blip>
              <a:srcRect/>
              <a:stretch/>
            </p:blipFill>
            <p:spPr>
              <a:xfrm>
                <a:off x="458017" y="3298844"/>
                <a:ext cx="358775" cy="378619"/>
              </a:xfrm>
              <a:prstGeom prst="rect">
                <a:avLst/>
              </a:prstGeom>
              <a:grpFill/>
            </p:spPr>
          </p:pic>
        </p:grpSp>
        <p:cxnSp>
          <p:nvCxnSpPr>
            <p:cNvPr id="60" name="Straight Arrow Connector 59">
              <a:extLst>
                <a:ext uri="{FF2B5EF4-FFF2-40B4-BE49-F238E27FC236}">
                  <a16:creationId xmlns:a16="http://schemas.microsoft.com/office/drawing/2014/main" id="{A26BA8DF-47CC-4496-B567-C245B7FDB193}"/>
                </a:ext>
              </a:extLst>
            </p:cNvPr>
            <p:cNvCxnSpPr>
              <a:cxnSpLocks/>
              <a:stCxn id="23" idx="2"/>
              <a:endCxn id="42" idx="0"/>
            </p:cNvCxnSpPr>
            <p:nvPr/>
          </p:nvCxnSpPr>
          <p:spPr>
            <a:xfrm flipH="1">
              <a:off x="558783" y="3666481"/>
              <a:ext cx="3669" cy="41991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73D28C8F-6C83-45C3-B813-058B5F73CB42}"/>
                </a:ext>
              </a:extLst>
            </p:cNvPr>
            <p:cNvCxnSpPr>
              <a:cxnSpLocks/>
            </p:cNvCxnSpPr>
            <p:nvPr/>
          </p:nvCxnSpPr>
          <p:spPr>
            <a:xfrm flipH="1">
              <a:off x="1142256" y="3666481"/>
              <a:ext cx="3669" cy="419916"/>
            </a:xfrm>
            <a:prstGeom prst="straightConnector1">
              <a:avLst/>
            </a:prstGeom>
            <a:ln w="285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393DB146-4C14-44D0-B2AF-258CBDCD5942}"/>
                </a:ext>
              </a:extLst>
            </p:cNvPr>
            <p:cNvCxnSpPr>
              <a:cxnSpLocks/>
            </p:cNvCxnSpPr>
            <p:nvPr/>
          </p:nvCxnSpPr>
          <p:spPr>
            <a:xfrm>
              <a:off x="1337820" y="3626449"/>
              <a:ext cx="585473" cy="504865"/>
            </a:xfrm>
            <a:prstGeom prst="straightConnector1">
              <a:avLst/>
            </a:prstGeom>
            <a:ln w="285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024" name="TextBox 1023">
              <a:extLst>
                <a:ext uri="{FF2B5EF4-FFF2-40B4-BE49-F238E27FC236}">
                  <a16:creationId xmlns:a16="http://schemas.microsoft.com/office/drawing/2014/main" id="{F84A00E0-337F-4579-BC48-F9C1BA2A9837}"/>
                </a:ext>
              </a:extLst>
            </p:cNvPr>
            <p:cNvSpPr txBox="1"/>
            <p:nvPr/>
          </p:nvSpPr>
          <p:spPr>
            <a:xfrm>
              <a:off x="563813" y="3740823"/>
              <a:ext cx="566101" cy="276999"/>
            </a:xfrm>
            <a:prstGeom prst="rect">
              <a:avLst/>
            </a:prstGeom>
            <a:noFill/>
          </p:spPr>
          <p:txBody>
            <a:bodyPr wrap="square" rtlCol="0">
              <a:spAutoFit/>
            </a:bodyPr>
            <a:lstStyle/>
            <a:p>
              <a:pPr algn="ctr"/>
              <a:r>
                <a:rPr lang="en-US" sz="1200" b="1" dirty="0"/>
                <a:t>FMT</a:t>
              </a:r>
            </a:p>
          </p:txBody>
        </p:sp>
        <p:sp>
          <p:nvSpPr>
            <p:cNvPr id="66" name="Rectangle 65">
              <a:extLst>
                <a:ext uri="{FF2B5EF4-FFF2-40B4-BE49-F238E27FC236}">
                  <a16:creationId xmlns:a16="http://schemas.microsoft.com/office/drawing/2014/main" id="{86EEFD81-854D-4EA4-A1AA-AD6363178576}"/>
                </a:ext>
              </a:extLst>
            </p:cNvPr>
            <p:cNvSpPr/>
            <p:nvPr/>
          </p:nvSpPr>
          <p:spPr>
            <a:xfrm>
              <a:off x="42022" y="4530081"/>
              <a:ext cx="986626" cy="338554"/>
            </a:xfrm>
            <a:prstGeom prst="rect">
              <a:avLst/>
            </a:prstGeom>
          </p:spPr>
          <p:txBody>
            <a:bodyPr wrap="square">
              <a:spAutoFit/>
            </a:bodyPr>
            <a:lstStyle/>
            <a:p>
              <a:pPr algn="ctr"/>
              <a:r>
                <a:rPr lang="en-GB" sz="800" dirty="0"/>
                <a:t>WT</a:t>
              </a:r>
              <a:r>
                <a:rPr lang="en-GB" sz="800" baseline="30000" dirty="0"/>
                <a:t>FMT(</a:t>
              </a:r>
              <a:r>
                <a:rPr lang="en-GB" sz="800" i="1" baseline="30000" dirty="0"/>
                <a:t>Nlrp6</a:t>
              </a:r>
              <a:r>
                <a:rPr lang="en-GB" sz="800" baseline="30000" dirty="0"/>
                <a:t>–/– )</a:t>
              </a:r>
              <a:endParaRPr lang="en-US" sz="800" dirty="0"/>
            </a:p>
            <a:p>
              <a:pPr algn="ctr"/>
              <a:r>
                <a:rPr lang="en-GB" sz="800" baseline="30000" dirty="0"/>
                <a:t> </a:t>
              </a:r>
              <a:endParaRPr lang="en-US" sz="800" dirty="0"/>
            </a:p>
          </p:txBody>
        </p:sp>
        <p:sp>
          <p:nvSpPr>
            <p:cNvPr id="67" name="Rectangle 66">
              <a:extLst>
                <a:ext uri="{FF2B5EF4-FFF2-40B4-BE49-F238E27FC236}">
                  <a16:creationId xmlns:a16="http://schemas.microsoft.com/office/drawing/2014/main" id="{95C4F04B-98AA-4BDD-BF37-8E418F952AA6}"/>
                </a:ext>
              </a:extLst>
            </p:cNvPr>
            <p:cNvSpPr/>
            <p:nvPr/>
          </p:nvSpPr>
          <p:spPr>
            <a:xfrm>
              <a:off x="812449" y="4521829"/>
              <a:ext cx="1010213" cy="215444"/>
            </a:xfrm>
            <a:prstGeom prst="rect">
              <a:avLst/>
            </a:prstGeom>
          </p:spPr>
          <p:txBody>
            <a:bodyPr wrap="none">
              <a:spAutoFit/>
            </a:bodyPr>
            <a:lstStyle/>
            <a:p>
              <a:pPr algn="ctr"/>
              <a:r>
                <a:rPr lang="en-GB" sz="800" i="1" dirty="0"/>
                <a:t>Nlrp6</a:t>
              </a:r>
              <a:r>
                <a:rPr lang="en-GB" sz="800" baseline="30000" dirty="0"/>
                <a:t>–/–FMT(</a:t>
              </a:r>
              <a:r>
                <a:rPr lang="en-GB" sz="800" i="1" baseline="30000" dirty="0"/>
                <a:t>Nlrp6</a:t>
              </a:r>
              <a:r>
                <a:rPr lang="en-GB" sz="800" baseline="30000" dirty="0"/>
                <a:t>–/– ) </a:t>
              </a:r>
              <a:endParaRPr lang="en-US" sz="800" dirty="0"/>
            </a:p>
          </p:txBody>
        </p:sp>
        <p:sp>
          <p:nvSpPr>
            <p:cNvPr id="68" name="Rectangle 67">
              <a:extLst>
                <a:ext uri="{FF2B5EF4-FFF2-40B4-BE49-F238E27FC236}">
                  <a16:creationId xmlns:a16="http://schemas.microsoft.com/office/drawing/2014/main" id="{CBB058B3-F9B5-4C98-9F19-8E8B3C5E2D69}"/>
                </a:ext>
              </a:extLst>
            </p:cNvPr>
            <p:cNvSpPr/>
            <p:nvPr/>
          </p:nvSpPr>
          <p:spPr>
            <a:xfrm>
              <a:off x="1746439" y="4517803"/>
              <a:ext cx="808234" cy="215444"/>
            </a:xfrm>
            <a:prstGeom prst="rect">
              <a:avLst/>
            </a:prstGeom>
          </p:spPr>
          <p:txBody>
            <a:bodyPr wrap="none">
              <a:spAutoFit/>
            </a:bodyPr>
            <a:lstStyle/>
            <a:p>
              <a:pPr algn="ctr"/>
              <a:r>
                <a:rPr lang="en-GB" sz="800" dirty="0"/>
                <a:t>WT</a:t>
              </a:r>
              <a:r>
                <a:rPr lang="en-GB" sz="800" baseline="30000" dirty="0"/>
                <a:t>FMT(</a:t>
              </a:r>
              <a:r>
                <a:rPr lang="en-GB" sz="800" i="1" baseline="30000" dirty="0"/>
                <a:t>Nlrp6</a:t>
              </a:r>
              <a:r>
                <a:rPr lang="en-GB" sz="800" baseline="30000" dirty="0"/>
                <a:t>–/– )</a:t>
              </a:r>
              <a:endParaRPr lang="en-US" sz="800" dirty="0"/>
            </a:p>
          </p:txBody>
        </p:sp>
        <p:sp>
          <p:nvSpPr>
            <p:cNvPr id="71" name="TextBox 70">
              <a:extLst>
                <a:ext uri="{FF2B5EF4-FFF2-40B4-BE49-F238E27FC236}">
                  <a16:creationId xmlns:a16="http://schemas.microsoft.com/office/drawing/2014/main" id="{DA0C0A5B-8899-43F5-AD5A-E530E61BC742}"/>
                </a:ext>
              </a:extLst>
            </p:cNvPr>
            <p:cNvSpPr txBox="1"/>
            <p:nvPr/>
          </p:nvSpPr>
          <p:spPr>
            <a:xfrm>
              <a:off x="444635" y="4690556"/>
              <a:ext cx="842368" cy="246221"/>
            </a:xfrm>
            <a:prstGeom prst="rect">
              <a:avLst/>
            </a:prstGeom>
            <a:noFill/>
          </p:spPr>
          <p:txBody>
            <a:bodyPr wrap="square" rtlCol="0">
              <a:spAutoFit/>
            </a:bodyPr>
            <a:lstStyle/>
            <a:p>
              <a:pPr algn="ctr"/>
              <a:r>
                <a:rPr lang="en-US" sz="1000" b="1" dirty="0"/>
                <a:t>Control</a:t>
              </a:r>
            </a:p>
          </p:txBody>
        </p:sp>
        <p:cxnSp>
          <p:nvCxnSpPr>
            <p:cNvPr id="72" name="Straight Connector 71">
              <a:extLst>
                <a:ext uri="{FF2B5EF4-FFF2-40B4-BE49-F238E27FC236}">
                  <a16:creationId xmlns:a16="http://schemas.microsoft.com/office/drawing/2014/main" id="{C21046A0-F5F5-4D20-A1B4-BA2DF32F4038}"/>
                </a:ext>
              </a:extLst>
            </p:cNvPr>
            <p:cNvCxnSpPr>
              <a:cxnSpLocks/>
            </p:cNvCxnSpPr>
            <p:nvPr/>
          </p:nvCxnSpPr>
          <p:spPr>
            <a:xfrm>
              <a:off x="179512" y="4733247"/>
              <a:ext cx="1512168" cy="0"/>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590325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Autofit/>
          </a:bodyPr>
          <a:lstStyle/>
          <a:p>
            <a:r>
              <a:rPr lang="en-GB" sz="2000" dirty="0"/>
              <a:t>NLRP3 inflammasome activation in hepatocytes results in pyroptotic cell death, release of NLRP3 particles and liver fibrosis</a:t>
            </a:r>
          </a:p>
        </p:txBody>
      </p:sp>
      <p:sp>
        <p:nvSpPr>
          <p:cNvPr id="6" name="Text Placeholder 5">
            <a:extLst>
              <a:ext uri="{FF2B5EF4-FFF2-40B4-BE49-F238E27FC236}">
                <a16:creationId xmlns:a16="http://schemas.microsoft.com/office/drawing/2014/main" id="{323D452F-63F8-44F5-A120-C3682ECC37F9}"/>
              </a:ext>
            </a:extLst>
          </p:cNvPr>
          <p:cNvSpPr>
            <a:spLocks noGrp="1"/>
          </p:cNvSpPr>
          <p:nvPr>
            <p:ph type="body" sz="quarter" idx="10"/>
          </p:nvPr>
        </p:nvSpPr>
        <p:spPr/>
        <p:txBody>
          <a:bodyPr/>
          <a:lstStyle/>
          <a:p>
            <a:r>
              <a:rPr lang="en-US" dirty="0"/>
              <a:t>Schuster S, et al. ILC 2018, </a:t>
            </a:r>
            <a:r>
              <a:rPr lang="en-GB" dirty="0"/>
              <a:t>PS-056</a:t>
            </a:r>
            <a:endParaRPr lang="en-US" dirty="0"/>
          </a:p>
        </p:txBody>
      </p:sp>
      <p:pic>
        <p:nvPicPr>
          <p:cNvPr id="1034" name="Picture 10"/>
          <p:cNvPicPr>
            <a:picLocks noGrp="1" noChangeAspect="1" noChangeArrowheads="1"/>
          </p:cNvPicPr>
          <p:nvPr>
            <p:ph sz="half" idx="4294967295"/>
          </p:nvPr>
        </p:nvPicPr>
        <p:blipFill>
          <a:blip r:embed="rId3" cstate="print">
            <a:extLst>
              <a:ext uri="{28A0092B-C50C-407E-A947-70E740481C1C}">
                <a14:useLocalDpi xmlns:a14="http://schemas.microsoft.com/office/drawing/2010/main" val="0"/>
              </a:ext>
            </a:extLst>
          </a:blip>
          <a:srcRect/>
          <a:stretch>
            <a:fillRect/>
          </a:stretch>
        </p:blipFill>
        <p:spPr bwMode="auto">
          <a:xfrm>
            <a:off x="71275" y="2568028"/>
            <a:ext cx="3353471" cy="1721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1221" r="35007"/>
          <a:stretch/>
        </p:blipFill>
        <p:spPr bwMode="auto">
          <a:xfrm>
            <a:off x="4072891" y="1409628"/>
            <a:ext cx="2311937" cy="11767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feld 1"/>
          <p:cNvSpPr txBox="1"/>
          <p:nvPr/>
        </p:nvSpPr>
        <p:spPr>
          <a:xfrm>
            <a:off x="151484" y="1131166"/>
            <a:ext cx="3384680" cy="138499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j-lt"/>
                <a:ea typeface="+mn-ea"/>
                <a:cs typeface="+mn-cs"/>
              </a:rPr>
              <a:t>Hypothesis: </a:t>
            </a:r>
            <a:r>
              <a:rPr kumimoji="0" lang="en-US" altLang="de-DE" sz="1200" b="0" i="0" u="none" strike="noStrike" kern="1200" cap="none" spc="0" normalizeH="0" baseline="0" noProof="0" dirty="0">
                <a:ln>
                  <a:noFill/>
                </a:ln>
                <a:solidFill>
                  <a:prstClr val="black"/>
                </a:solidFill>
                <a:effectLst/>
                <a:uLnTx/>
                <a:uFillTx/>
                <a:latin typeface="+mj-lt"/>
                <a:ea typeface="+mn-ea"/>
                <a:cs typeface="+mn-cs"/>
              </a:rPr>
              <a:t>NLRP3 activation in hepatocytes leads to pyroptotic cell death, and release of NLRP3 inflammasomes that is sufficient to induce hepatic stellate cell (HSC) activation and liver fibrosis </a:t>
            </a:r>
            <a:r>
              <a:rPr kumimoji="0" lang="en-US" altLang="de-DE" sz="1200" b="0" i="1" u="none" strike="noStrike" kern="1200" cap="none" spc="0" normalizeH="0" baseline="0" noProof="0" dirty="0">
                <a:ln>
                  <a:noFill/>
                </a:ln>
                <a:solidFill>
                  <a:prstClr val="black"/>
                </a:solidFill>
                <a:effectLst/>
                <a:uLnTx/>
                <a:uFillTx/>
                <a:latin typeface="+mj-lt"/>
                <a:ea typeface="+mn-ea"/>
                <a:cs typeface="+mn-cs"/>
              </a:rPr>
              <a:t>in</a:t>
            </a:r>
            <a:r>
              <a:rPr kumimoji="0" lang="en-US" altLang="de-DE" sz="1200" b="0" i="1" u="none" strike="noStrike" kern="1200" cap="none" spc="0" normalizeH="0" baseline="0" noProof="0" dirty="0">
                <a:ln>
                  <a:noFill/>
                </a:ln>
                <a:solidFill>
                  <a:srgbClr val="FFFFFF"/>
                </a:solidFill>
                <a:effectLst/>
                <a:uLnTx/>
                <a:uFillTx/>
                <a:latin typeface="+mj-lt"/>
                <a:ea typeface="+mn-ea"/>
                <a:cs typeface="+mn-cs"/>
              </a:rPr>
              <a:t>-</a:t>
            </a:r>
            <a:r>
              <a:rPr kumimoji="0" lang="en-US" altLang="de-DE" sz="1200" b="0" i="1" u="none" strike="noStrike" kern="1200" cap="none" spc="0" normalizeH="0" baseline="0" noProof="0" dirty="0">
                <a:ln>
                  <a:noFill/>
                </a:ln>
                <a:solidFill>
                  <a:prstClr val="black"/>
                </a:solidFill>
                <a:effectLst/>
                <a:uLnTx/>
                <a:uFillTx/>
                <a:latin typeface="+mj-lt"/>
                <a:ea typeface="+mn-ea"/>
                <a:cs typeface="+mn-cs"/>
              </a:rPr>
              <a:t>vivo</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altLang="de-DE" sz="1200" b="0" i="0" u="none" strike="noStrike" kern="1200" cap="none" spc="0" normalizeH="0" baseline="0" noProof="0" dirty="0">
              <a:ln>
                <a:noFill/>
              </a:ln>
              <a:solidFill>
                <a:prstClr val="black"/>
              </a:solidFill>
              <a:effectLst/>
              <a:uLnTx/>
              <a:uFillTx/>
              <a:latin typeface="+mj-lt"/>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de-DE" sz="1200" b="1" i="0" u="none" strike="noStrike" kern="1200" cap="none" spc="0" normalizeH="0" baseline="0" noProof="0" dirty="0">
                <a:ln>
                  <a:noFill/>
                </a:ln>
                <a:solidFill>
                  <a:prstClr val="black"/>
                </a:solidFill>
                <a:effectLst/>
                <a:uLnTx/>
                <a:uFillTx/>
                <a:latin typeface="+mj-lt"/>
                <a:ea typeface="+mn-ea"/>
                <a:cs typeface="+mn-cs"/>
              </a:rPr>
              <a:t>Methods</a:t>
            </a:r>
          </a:p>
        </p:txBody>
      </p:sp>
      <p:sp>
        <p:nvSpPr>
          <p:cNvPr id="13" name="Textfeld 12"/>
          <p:cNvSpPr txBox="1"/>
          <p:nvPr/>
        </p:nvSpPr>
        <p:spPr>
          <a:xfrm>
            <a:off x="148745" y="4474991"/>
            <a:ext cx="3343135" cy="2015936"/>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j-lt"/>
                <a:ea typeface="+mn-ea"/>
                <a:cs typeface="+mn-cs"/>
              </a:rPr>
              <a:t>Conclusions </a:t>
            </a:r>
            <a:endParaRPr kumimoji="0" lang="en-GB" sz="1200" i="0" u="none" strike="noStrike" kern="1200" cap="none" spc="0" normalizeH="0" baseline="0" noProof="0" dirty="0">
              <a:ln>
                <a:noFill/>
              </a:ln>
              <a:solidFill>
                <a:prstClr val="black"/>
              </a:solidFill>
              <a:effectLst/>
              <a:uLnTx/>
              <a:uFillTx/>
              <a:latin typeface="+mj-lt"/>
              <a:ea typeface="+mn-ea"/>
              <a:cs typeface="+mn-cs"/>
            </a:endParaRPr>
          </a:p>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prstClr val="black"/>
                </a:solidFill>
                <a:latin typeface="+mj-lt"/>
              </a:rPr>
              <a:t>I</a:t>
            </a:r>
            <a:r>
              <a:rPr kumimoji="0" lang="en-GB" sz="1200" i="0" u="none" strike="noStrike" kern="1200" cap="none" spc="0" normalizeH="0" baseline="0" noProof="0" dirty="0" err="1">
                <a:ln>
                  <a:noFill/>
                </a:ln>
                <a:solidFill>
                  <a:prstClr val="black"/>
                </a:solidFill>
                <a:effectLst/>
                <a:uLnTx/>
                <a:uFillTx/>
                <a:latin typeface="+mj-lt"/>
                <a:ea typeface="+mn-ea"/>
                <a:cs typeface="+mn-cs"/>
              </a:rPr>
              <a:t>nflammasome</a:t>
            </a:r>
            <a:r>
              <a:rPr kumimoji="0" lang="en-GB" sz="1200" i="0" u="none" strike="noStrike" kern="1200" cap="none" spc="0" normalizeH="0" baseline="0" noProof="0" dirty="0">
                <a:ln>
                  <a:noFill/>
                </a:ln>
                <a:solidFill>
                  <a:prstClr val="black"/>
                </a:solidFill>
                <a:effectLst/>
                <a:uLnTx/>
                <a:uFillTx/>
                <a:latin typeface="+mj-lt"/>
                <a:ea typeface="+mn-ea"/>
                <a:cs typeface="+mn-cs"/>
              </a:rPr>
              <a:t> activation in hepatocytes induces caspase-1-dependent </a:t>
            </a:r>
            <a:r>
              <a:rPr kumimoji="0" lang="en-GB" sz="1200" i="0" u="none" strike="noStrike" kern="1200" cap="none" spc="0" normalizeH="0" baseline="0" noProof="0" dirty="0" err="1">
                <a:ln>
                  <a:noFill/>
                </a:ln>
                <a:solidFill>
                  <a:prstClr val="black"/>
                </a:solidFill>
                <a:effectLst/>
                <a:uLnTx/>
                <a:uFillTx/>
                <a:latin typeface="+mj-lt"/>
                <a:ea typeface="+mn-ea"/>
                <a:cs typeface="+mn-cs"/>
              </a:rPr>
              <a:t>pyroptosis</a:t>
            </a:r>
            <a:r>
              <a:rPr kumimoji="0" lang="en-GB" sz="1200" i="0" u="none" strike="noStrike" kern="1200" cap="none" spc="0" normalizeH="0" baseline="0" noProof="0" dirty="0">
                <a:ln>
                  <a:noFill/>
                </a:ln>
                <a:solidFill>
                  <a:prstClr val="black"/>
                </a:solidFill>
                <a:effectLst/>
                <a:uLnTx/>
                <a:uFillTx/>
                <a:latin typeface="+mj-lt"/>
                <a:ea typeface="+mn-ea"/>
                <a:cs typeface="+mn-cs"/>
              </a:rPr>
              <a:t> and release of NLRP3 inflammasome particles that are engulfed by HSCs</a:t>
            </a:r>
          </a:p>
          <a:p>
            <a:pPr marL="171450" marR="0" lvl="0" indent="-171450"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200" i="0" u="none" strike="noStrike" kern="1200" cap="none" spc="0" normalizeH="0" baseline="0" noProof="0" dirty="0">
                <a:ln>
                  <a:noFill/>
                </a:ln>
                <a:solidFill>
                  <a:prstClr val="black"/>
                </a:solidFill>
                <a:effectLst/>
                <a:uLnTx/>
                <a:uFillTx/>
                <a:latin typeface="+mj-lt"/>
                <a:ea typeface="+mn-ea"/>
                <a:cs typeface="+mn-cs"/>
              </a:rPr>
              <a:t>Hepatocyte-specific NLRP3 mutant mice showed HSC activation and liver fibrosis, demonstrating a novel crosstalk between hepatocytes and HSC to propagate liver injury and liver fibrosis development</a:t>
            </a:r>
            <a:endParaRPr kumimoji="0" lang="en-US" altLang="de-DE" sz="1200" i="0" u="none" strike="noStrike" kern="1200" cap="none" spc="0" normalizeH="0" baseline="0" noProof="0" dirty="0">
              <a:ln>
                <a:noFill/>
              </a:ln>
              <a:solidFill>
                <a:prstClr val="black"/>
              </a:solidFill>
              <a:effectLst/>
              <a:uLnTx/>
              <a:uFillTx/>
              <a:latin typeface="+mj-lt"/>
              <a:ea typeface="+mn-ea"/>
              <a:cs typeface="+mn-cs"/>
            </a:endParaRPr>
          </a:p>
        </p:txBody>
      </p:sp>
      <p:sp>
        <p:nvSpPr>
          <p:cNvPr id="5" name="Textfeld 4"/>
          <p:cNvSpPr txBox="1"/>
          <p:nvPr/>
        </p:nvSpPr>
        <p:spPr>
          <a:xfrm>
            <a:off x="3630567" y="1020887"/>
            <a:ext cx="37702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schemeClr val="tx2"/>
                </a:solidFill>
                <a:effectLst/>
                <a:uLnTx/>
                <a:uFillTx/>
                <a:latin typeface="Arial" panose="020B0604020202020204"/>
                <a:ea typeface="+mn-ea"/>
                <a:cs typeface="+mn-cs"/>
              </a:rPr>
              <a:t>1.</a:t>
            </a:r>
          </a:p>
        </p:txBody>
      </p:sp>
      <p:sp>
        <p:nvSpPr>
          <p:cNvPr id="7" name="Textfeld 6"/>
          <p:cNvSpPr txBox="1"/>
          <p:nvPr/>
        </p:nvSpPr>
        <p:spPr>
          <a:xfrm>
            <a:off x="7344167" y="1103794"/>
            <a:ext cx="106471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strike="noStrike" kern="1200" cap="none" spc="0" normalizeH="0" baseline="0" noProof="0" dirty="0">
                <a:ln>
                  <a:noFill/>
                </a:ln>
                <a:solidFill>
                  <a:prstClr val="black"/>
                </a:solidFill>
                <a:effectLst/>
                <a:uLnTx/>
                <a:uFillTx/>
                <a:ea typeface="+mn-ea"/>
                <a:cs typeface="+mn-cs"/>
              </a:rPr>
              <a:t>HepG2 </a:t>
            </a:r>
            <a:r>
              <a:rPr kumimoji="0" lang="de-DE" sz="1200" b="1" i="0" strike="noStrike" kern="1200" cap="none" spc="0" normalizeH="0" baseline="0" noProof="0" dirty="0" err="1">
                <a:ln>
                  <a:noFill/>
                </a:ln>
                <a:solidFill>
                  <a:prstClr val="black"/>
                </a:solidFill>
                <a:effectLst/>
                <a:uLnTx/>
                <a:uFillTx/>
                <a:ea typeface="+mn-ea"/>
                <a:cs typeface="+mn-cs"/>
              </a:rPr>
              <a:t>cells</a:t>
            </a:r>
            <a:endParaRPr kumimoji="0" lang="de-DE" sz="1200" b="1" i="0" strike="noStrike" kern="1200" cap="none" spc="0" normalizeH="0" baseline="0" noProof="0" dirty="0">
              <a:ln>
                <a:noFill/>
              </a:ln>
              <a:solidFill>
                <a:prstClr val="black"/>
              </a:solidFill>
              <a:effectLst/>
              <a:uLnTx/>
              <a:uFillTx/>
              <a:ea typeface="+mn-ea"/>
              <a:cs typeface="+mn-cs"/>
            </a:endParaRPr>
          </a:p>
        </p:txBody>
      </p:sp>
      <p:sp>
        <p:nvSpPr>
          <p:cNvPr id="16" name="Textfeld 15"/>
          <p:cNvSpPr txBox="1"/>
          <p:nvPr/>
        </p:nvSpPr>
        <p:spPr>
          <a:xfrm>
            <a:off x="3989680" y="1082230"/>
            <a:ext cx="231185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strike="noStrike" kern="1200" cap="none" spc="0" normalizeH="0" baseline="0" noProof="0" dirty="0" err="1">
                <a:ln>
                  <a:noFill/>
                </a:ln>
                <a:solidFill>
                  <a:prstClr val="black"/>
                </a:solidFill>
                <a:effectLst/>
                <a:uLnTx/>
                <a:uFillTx/>
                <a:latin typeface="+mj-lt"/>
                <a:ea typeface="+mn-ea"/>
                <a:cs typeface="+mn-cs"/>
              </a:rPr>
              <a:t>Isolated</a:t>
            </a:r>
            <a:r>
              <a:rPr kumimoji="0" lang="de-DE" sz="1200" b="1" i="0" strike="noStrike" kern="1200" cap="none" spc="0" normalizeH="0" baseline="0" noProof="0" dirty="0">
                <a:ln>
                  <a:noFill/>
                </a:ln>
                <a:solidFill>
                  <a:prstClr val="black"/>
                </a:solidFill>
                <a:effectLst/>
                <a:uLnTx/>
                <a:uFillTx/>
                <a:latin typeface="+mj-lt"/>
                <a:ea typeface="+mn-ea"/>
                <a:cs typeface="+mn-cs"/>
              </a:rPr>
              <a:t> </a:t>
            </a:r>
            <a:r>
              <a:rPr kumimoji="0" lang="de-DE" sz="1200" b="1" i="0" strike="noStrike" kern="1200" cap="none" spc="0" normalizeH="0" baseline="0" noProof="0" dirty="0" err="1">
                <a:ln>
                  <a:noFill/>
                </a:ln>
                <a:solidFill>
                  <a:prstClr val="black"/>
                </a:solidFill>
                <a:effectLst/>
                <a:uLnTx/>
                <a:uFillTx/>
                <a:latin typeface="+mj-lt"/>
                <a:ea typeface="+mn-ea"/>
                <a:cs typeface="+mn-cs"/>
              </a:rPr>
              <a:t>primary</a:t>
            </a:r>
            <a:r>
              <a:rPr kumimoji="0" lang="de-DE" sz="1200" b="1" i="0" strike="noStrike" kern="1200" cap="none" spc="0" normalizeH="0" baseline="0" noProof="0" dirty="0">
                <a:ln>
                  <a:noFill/>
                </a:ln>
                <a:solidFill>
                  <a:prstClr val="black"/>
                </a:solidFill>
                <a:effectLst/>
                <a:uLnTx/>
                <a:uFillTx/>
                <a:latin typeface="+mj-lt"/>
                <a:ea typeface="+mn-ea"/>
                <a:cs typeface="+mn-cs"/>
              </a:rPr>
              <a:t> </a:t>
            </a:r>
            <a:r>
              <a:rPr kumimoji="0" lang="de-DE" sz="1200" b="1" i="0" strike="noStrike" kern="1200" cap="none" spc="0" normalizeH="0" baseline="0" noProof="0" dirty="0" err="1">
                <a:ln>
                  <a:noFill/>
                </a:ln>
                <a:solidFill>
                  <a:prstClr val="black"/>
                </a:solidFill>
                <a:effectLst/>
                <a:uLnTx/>
                <a:uFillTx/>
                <a:latin typeface="+mj-lt"/>
                <a:ea typeface="+mn-ea"/>
                <a:cs typeface="+mn-cs"/>
              </a:rPr>
              <a:t>hepatocytes</a:t>
            </a:r>
            <a:endParaRPr kumimoji="0" lang="de-DE" sz="1200" b="1" i="0" strike="noStrike" kern="1200" cap="none" spc="0" normalizeH="0" baseline="0" noProof="0" dirty="0">
              <a:ln>
                <a:noFill/>
              </a:ln>
              <a:solidFill>
                <a:prstClr val="black"/>
              </a:solidFill>
              <a:effectLst/>
              <a:uLnTx/>
              <a:uFillTx/>
              <a:latin typeface="+mj-lt"/>
              <a:ea typeface="+mn-ea"/>
              <a:cs typeface="+mn-cs"/>
            </a:endParaRPr>
          </a:p>
        </p:txBody>
      </p:sp>
      <p:grpSp>
        <p:nvGrpSpPr>
          <p:cNvPr id="10" name="Group 9">
            <a:extLst>
              <a:ext uri="{FF2B5EF4-FFF2-40B4-BE49-F238E27FC236}">
                <a16:creationId xmlns:a16="http://schemas.microsoft.com/office/drawing/2014/main" id="{6215D541-8F44-4805-9B72-E6E8DCA714B1}"/>
              </a:ext>
            </a:extLst>
          </p:cNvPr>
          <p:cNvGrpSpPr/>
          <p:nvPr/>
        </p:nvGrpSpPr>
        <p:grpSpPr>
          <a:xfrm>
            <a:off x="3634569" y="3000471"/>
            <a:ext cx="2750259" cy="1535310"/>
            <a:chOff x="4249307" y="2909239"/>
            <a:chExt cx="2978042" cy="1662468"/>
          </a:xfrm>
        </p:grpSpPr>
        <p:pic>
          <p:nvPicPr>
            <p:cNvPr id="25" name="Picture 10"/>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64086" t="76618" r="21033"/>
            <a:stretch/>
          </p:blipFill>
          <p:spPr bwMode="auto">
            <a:xfrm>
              <a:off x="4287258" y="3566904"/>
              <a:ext cx="551528" cy="499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14188"/>
            <a:stretch/>
          </p:blipFill>
          <p:spPr bwMode="auto">
            <a:xfrm>
              <a:off x="4849693" y="3384942"/>
              <a:ext cx="2377656" cy="1186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feld 16"/>
            <p:cNvSpPr txBox="1"/>
            <p:nvPr/>
          </p:nvSpPr>
          <p:spPr>
            <a:xfrm>
              <a:off x="4249307" y="2909239"/>
              <a:ext cx="498382" cy="3999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schemeClr val="tx2"/>
                  </a:solidFill>
                  <a:effectLst/>
                  <a:uLnTx/>
                  <a:uFillTx/>
                  <a:latin typeface="Arial" panose="020B0604020202020204"/>
                  <a:ea typeface="+mn-ea"/>
                  <a:cs typeface="+mn-cs"/>
                </a:rPr>
                <a:t>2.</a:t>
              </a:r>
            </a:p>
          </p:txBody>
        </p:sp>
        <p:sp>
          <p:nvSpPr>
            <p:cNvPr id="19" name="Textfeld 18"/>
            <p:cNvSpPr txBox="1"/>
            <p:nvPr/>
          </p:nvSpPr>
          <p:spPr>
            <a:xfrm>
              <a:off x="4622330" y="2927271"/>
              <a:ext cx="2296739" cy="49990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strike="noStrike" kern="1200" cap="none" spc="0" normalizeH="0" baseline="0" noProof="0" dirty="0">
                  <a:ln>
                    <a:noFill/>
                  </a:ln>
                  <a:solidFill>
                    <a:prstClr val="black"/>
                  </a:solidFill>
                  <a:effectLst/>
                  <a:uLnTx/>
                  <a:uFillTx/>
                  <a:latin typeface="+mj-lt"/>
                  <a:ea typeface="+mn-ea"/>
                  <a:cs typeface="+mn-cs"/>
                </a:rPr>
                <a:t>LX2 cells stimulated with NLRP3 particles</a:t>
              </a:r>
            </a:p>
          </p:txBody>
        </p:sp>
      </p:grpSp>
      <p:pic>
        <p:nvPicPr>
          <p:cNvPr id="24" name="Picture 10"/>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76842" t="3840" r="6623" b="73883"/>
          <a:stretch/>
        </p:blipFill>
        <p:spPr bwMode="auto">
          <a:xfrm>
            <a:off x="6799321" y="1110360"/>
            <a:ext cx="5020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1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688268" y="1477732"/>
            <a:ext cx="460263" cy="590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Group 10">
            <a:extLst>
              <a:ext uri="{FF2B5EF4-FFF2-40B4-BE49-F238E27FC236}">
                <a16:creationId xmlns:a16="http://schemas.microsoft.com/office/drawing/2014/main" id="{D5FD281A-FFC7-4E31-9AD8-38B6F13F9F0D}"/>
              </a:ext>
            </a:extLst>
          </p:cNvPr>
          <p:cNvGrpSpPr/>
          <p:nvPr/>
        </p:nvGrpSpPr>
        <p:grpSpPr>
          <a:xfrm>
            <a:off x="3623629" y="4663329"/>
            <a:ext cx="2772244" cy="1270377"/>
            <a:chOff x="4249307" y="4620346"/>
            <a:chExt cx="2772244" cy="1270377"/>
          </a:xfrm>
        </p:grpSpPr>
        <p:pic>
          <p:nvPicPr>
            <p:cNvPr id="20" name="Picture 1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00544" y="5208784"/>
              <a:ext cx="460263" cy="590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21169" r="26009"/>
            <a:stretch/>
          </p:blipFill>
          <p:spPr bwMode="auto">
            <a:xfrm>
              <a:off x="4825756" y="5192824"/>
              <a:ext cx="2195795" cy="697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extfeld 17"/>
            <p:cNvSpPr txBox="1"/>
            <p:nvPr/>
          </p:nvSpPr>
          <p:spPr>
            <a:xfrm>
              <a:off x="4249307" y="4698157"/>
              <a:ext cx="37702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schemeClr val="tx2"/>
                  </a:solidFill>
                  <a:effectLst/>
                  <a:uLnTx/>
                  <a:uFillTx/>
                  <a:latin typeface="Arial" panose="020B0604020202020204"/>
                  <a:ea typeface="+mn-ea"/>
                  <a:cs typeface="+mn-cs"/>
                </a:rPr>
                <a:t>3.</a:t>
              </a:r>
            </a:p>
          </p:txBody>
        </p:sp>
        <p:sp>
          <p:nvSpPr>
            <p:cNvPr id="8" name="Rechteck 7"/>
            <p:cNvSpPr/>
            <p:nvPr/>
          </p:nvSpPr>
          <p:spPr>
            <a:xfrm>
              <a:off x="5107031" y="4620346"/>
              <a:ext cx="617097" cy="2973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1" name="Textfeld 20"/>
            <p:cNvSpPr txBox="1"/>
            <p:nvPr/>
          </p:nvSpPr>
          <p:spPr>
            <a:xfrm>
              <a:off x="4539378" y="4733372"/>
              <a:ext cx="234711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strike="noStrike" kern="1200" cap="none" spc="0" normalizeH="0" baseline="0" noProof="0" dirty="0">
                  <a:ln>
                    <a:noFill/>
                  </a:ln>
                  <a:solidFill>
                    <a:prstClr val="black"/>
                  </a:solidFill>
                  <a:effectLst/>
                  <a:uLnTx/>
                  <a:uFillTx/>
                  <a:latin typeface="+mj-lt"/>
                  <a:ea typeface="+mn-ea"/>
                  <a:cs typeface="+mn-cs"/>
                </a:rPr>
                <a:t>Livers of hepatocyte-specific </a:t>
              </a:r>
              <a:br>
                <a:rPr kumimoji="0" lang="de-DE" sz="1200" b="1" strike="noStrike" kern="1200" cap="none" spc="0" normalizeH="0" baseline="0" noProof="0" dirty="0">
                  <a:ln>
                    <a:noFill/>
                  </a:ln>
                  <a:solidFill>
                    <a:prstClr val="black"/>
                  </a:solidFill>
                  <a:effectLst/>
                  <a:uLnTx/>
                  <a:uFillTx/>
                  <a:latin typeface="+mj-lt"/>
                  <a:ea typeface="+mn-ea"/>
                  <a:cs typeface="+mn-cs"/>
                </a:rPr>
              </a:br>
              <a:r>
                <a:rPr kumimoji="0" lang="de-DE" sz="1200" b="1" i="1" strike="noStrike" kern="1200" cap="none" spc="0" normalizeH="0" baseline="0" noProof="0" dirty="0">
                  <a:ln>
                    <a:noFill/>
                  </a:ln>
                  <a:solidFill>
                    <a:prstClr val="black"/>
                  </a:solidFill>
                  <a:effectLst/>
                  <a:uLnTx/>
                  <a:uFillTx/>
                  <a:latin typeface="+mj-lt"/>
                  <a:ea typeface="+mn-ea"/>
                  <a:cs typeface="+mn-cs"/>
                </a:rPr>
                <a:t>NLRP3</a:t>
              </a:r>
              <a:r>
                <a:rPr kumimoji="0" lang="de-DE" sz="1200" b="1" i="1" strike="noStrike" kern="1200" cap="none" spc="0" normalizeH="0" baseline="30000" noProof="0" dirty="0">
                  <a:ln>
                    <a:noFill/>
                  </a:ln>
                  <a:solidFill>
                    <a:prstClr val="black"/>
                  </a:solidFill>
                  <a:effectLst/>
                  <a:uLnTx/>
                  <a:uFillTx/>
                  <a:latin typeface="+mj-lt"/>
                  <a:ea typeface="+mn-ea"/>
                  <a:cs typeface="+mn-cs"/>
                </a:rPr>
                <a:t>KI</a:t>
              </a:r>
              <a:r>
                <a:rPr kumimoji="0" lang="de-DE" sz="1200" b="1" i="1" strike="noStrike" kern="1200" cap="none" spc="0" normalizeH="0" baseline="0" noProof="0" dirty="0">
                  <a:ln>
                    <a:noFill/>
                  </a:ln>
                  <a:solidFill>
                    <a:prstClr val="black"/>
                  </a:solidFill>
                  <a:effectLst/>
                  <a:uLnTx/>
                  <a:uFillTx/>
                  <a:latin typeface="+mj-lt"/>
                  <a:ea typeface="+mn-ea"/>
                  <a:cs typeface="+mn-cs"/>
                </a:rPr>
                <a:t> </a:t>
              </a:r>
              <a:r>
                <a:rPr kumimoji="0" lang="de-DE" sz="1200" b="1" strike="noStrike" kern="1200" cap="none" spc="0" normalizeH="0" baseline="0" noProof="0" dirty="0">
                  <a:ln>
                    <a:noFill/>
                  </a:ln>
                  <a:solidFill>
                    <a:prstClr val="black"/>
                  </a:solidFill>
                  <a:effectLst/>
                  <a:uLnTx/>
                  <a:uFillTx/>
                  <a:latin typeface="+mj-lt"/>
                  <a:ea typeface="+mn-ea"/>
                  <a:cs typeface="+mn-cs"/>
                </a:rPr>
                <a:t>CreA mice</a:t>
              </a:r>
            </a:p>
          </p:txBody>
        </p:sp>
      </p:grpSp>
      <p:grpSp>
        <p:nvGrpSpPr>
          <p:cNvPr id="3" name="Group 2">
            <a:extLst>
              <a:ext uri="{FF2B5EF4-FFF2-40B4-BE49-F238E27FC236}">
                <a16:creationId xmlns:a16="http://schemas.microsoft.com/office/drawing/2014/main" id="{E9339EA7-11F0-4AB8-A5A9-7FB48E8DB070}"/>
              </a:ext>
            </a:extLst>
          </p:cNvPr>
          <p:cNvGrpSpPr/>
          <p:nvPr/>
        </p:nvGrpSpPr>
        <p:grpSpPr>
          <a:xfrm>
            <a:off x="6832424" y="1431476"/>
            <a:ext cx="2106540" cy="1373988"/>
            <a:chOff x="6832424" y="1431476"/>
            <a:chExt cx="2106540" cy="1373988"/>
          </a:xfrm>
        </p:grpSpPr>
        <p:graphicFrame>
          <p:nvGraphicFramePr>
            <p:cNvPr id="29" name="Content Placeholder 6">
              <a:extLst>
                <a:ext uri="{FF2B5EF4-FFF2-40B4-BE49-F238E27FC236}">
                  <a16:creationId xmlns:a16="http://schemas.microsoft.com/office/drawing/2014/main" id="{CB09894C-1A6F-4385-89C5-4F4C62A958A6}"/>
                </a:ext>
              </a:extLst>
            </p:cNvPr>
            <p:cNvGraphicFramePr>
              <a:graphicFrameLocks/>
            </p:cNvGraphicFramePr>
            <p:nvPr>
              <p:extLst>
                <p:ext uri="{D42A27DB-BD31-4B8C-83A1-F6EECF244321}">
                  <p14:modId xmlns:p14="http://schemas.microsoft.com/office/powerpoint/2010/main" val="1232975854"/>
                </p:ext>
              </p:extLst>
            </p:nvPr>
          </p:nvGraphicFramePr>
          <p:xfrm>
            <a:off x="6832424" y="1431476"/>
            <a:ext cx="2106540" cy="1373988"/>
          </p:xfrm>
          <a:graphic>
            <a:graphicData uri="http://schemas.openxmlformats.org/drawingml/2006/chart">
              <c:chart xmlns:c="http://schemas.openxmlformats.org/drawingml/2006/chart" xmlns:r="http://schemas.openxmlformats.org/officeDocument/2006/relationships" r:id="rId10"/>
            </a:graphicData>
          </a:graphic>
        </p:graphicFrame>
        <p:grpSp>
          <p:nvGrpSpPr>
            <p:cNvPr id="23" name="Group 22">
              <a:extLst>
                <a:ext uri="{FF2B5EF4-FFF2-40B4-BE49-F238E27FC236}">
                  <a16:creationId xmlns:a16="http://schemas.microsoft.com/office/drawing/2014/main" id="{6615DDCE-B581-4D49-A3D5-36B8E3084929}"/>
                </a:ext>
              </a:extLst>
            </p:cNvPr>
            <p:cNvGrpSpPr/>
            <p:nvPr/>
          </p:nvGrpSpPr>
          <p:grpSpPr>
            <a:xfrm>
              <a:off x="7200158" y="2281151"/>
              <a:ext cx="67776" cy="17118"/>
              <a:chOff x="7020272" y="2399061"/>
              <a:chExt cx="72008" cy="72008"/>
            </a:xfrm>
          </p:grpSpPr>
          <p:cxnSp>
            <p:nvCxnSpPr>
              <p:cNvPr id="14" name="Straight Connector 13">
                <a:extLst>
                  <a:ext uri="{FF2B5EF4-FFF2-40B4-BE49-F238E27FC236}">
                    <a16:creationId xmlns:a16="http://schemas.microsoft.com/office/drawing/2014/main" id="{72A07407-7938-4AF3-8307-3EDE93009973}"/>
                  </a:ext>
                </a:extLst>
              </p:cNvPr>
              <p:cNvCxnSpPr/>
              <p:nvPr/>
            </p:nvCxnSpPr>
            <p:spPr>
              <a:xfrm>
                <a:off x="7020272" y="2399061"/>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D16014E-2825-4FD1-A398-9CF4ED8CFD0B}"/>
                  </a:ext>
                </a:extLst>
              </p:cNvPr>
              <p:cNvCxnSpPr/>
              <p:nvPr/>
            </p:nvCxnSpPr>
            <p:spPr>
              <a:xfrm>
                <a:off x="7056276" y="2399061"/>
                <a:ext cx="0"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9174372F-5750-4AD0-91C7-68FEF3E34CF6}"/>
                </a:ext>
              </a:extLst>
            </p:cNvPr>
            <p:cNvGrpSpPr/>
            <p:nvPr/>
          </p:nvGrpSpPr>
          <p:grpSpPr>
            <a:xfrm>
              <a:off x="8298042" y="2044850"/>
              <a:ext cx="67776" cy="34237"/>
              <a:chOff x="7020272" y="2399061"/>
              <a:chExt cx="72008" cy="72008"/>
            </a:xfrm>
          </p:grpSpPr>
          <p:cxnSp>
            <p:nvCxnSpPr>
              <p:cNvPr id="36" name="Straight Connector 35">
                <a:extLst>
                  <a:ext uri="{FF2B5EF4-FFF2-40B4-BE49-F238E27FC236}">
                    <a16:creationId xmlns:a16="http://schemas.microsoft.com/office/drawing/2014/main" id="{D6B78C2B-CC64-495F-8EA7-170ACA3D237C}"/>
                  </a:ext>
                </a:extLst>
              </p:cNvPr>
              <p:cNvCxnSpPr/>
              <p:nvPr/>
            </p:nvCxnSpPr>
            <p:spPr>
              <a:xfrm>
                <a:off x="7020272" y="2399061"/>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89E6F405-0744-49F8-B8ED-0859D141249E}"/>
                  </a:ext>
                </a:extLst>
              </p:cNvPr>
              <p:cNvCxnSpPr/>
              <p:nvPr/>
            </p:nvCxnSpPr>
            <p:spPr>
              <a:xfrm>
                <a:off x="7056276" y="2399061"/>
                <a:ext cx="0"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8" name="Group 37">
              <a:extLst>
                <a:ext uri="{FF2B5EF4-FFF2-40B4-BE49-F238E27FC236}">
                  <a16:creationId xmlns:a16="http://schemas.microsoft.com/office/drawing/2014/main" id="{341F73DE-0B86-4407-A843-920CF38CF043}"/>
                </a:ext>
              </a:extLst>
            </p:cNvPr>
            <p:cNvGrpSpPr/>
            <p:nvPr/>
          </p:nvGrpSpPr>
          <p:grpSpPr>
            <a:xfrm>
              <a:off x="8539344" y="1897298"/>
              <a:ext cx="67776" cy="43480"/>
              <a:chOff x="7020272" y="2399061"/>
              <a:chExt cx="72008" cy="72008"/>
            </a:xfrm>
          </p:grpSpPr>
          <p:cxnSp>
            <p:nvCxnSpPr>
              <p:cNvPr id="39" name="Straight Connector 38">
                <a:extLst>
                  <a:ext uri="{FF2B5EF4-FFF2-40B4-BE49-F238E27FC236}">
                    <a16:creationId xmlns:a16="http://schemas.microsoft.com/office/drawing/2014/main" id="{231BB42E-7052-418E-8557-4C5114352FBC}"/>
                  </a:ext>
                </a:extLst>
              </p:cNvPr>
              <p:cNvCxnSpPr/>
              <p:nvPr/>
            </p:nvCxnSpPr>
            <p:spPr>
              <a:xfrm>
                <a:off x="7020272" y="2399061"/>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05ECAF79-6719-4813-AB23-80DADFA9D67E}"/>
                  </a:ext>
                </a:extLst>
              </p:cNvPr>
              <p:cNvCxnSpPr/>
              <p:nvPr/>
            </p:nvCxnSpPr>
            <p:spPr>
              <a:xfrm>
                <a:off x="7056276" y="2399061"/>
                <a:ext cx="0"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DC5E29EA-EDCA-42E7-9145-F429F3685B90}"/>
                </a:ext>
              </a:extLst>
            </p:cNvPr>
            <p:cNvGrpSpPr/>
            <p:nvPr/>
          </p:nvGrpSpPr>
          <p:grpSpPr>
            <a:xfrm>
              <a:off x="8746665" y="2111305"/>
              <a:ext cx="67776" cy="17118"/>
              <a:chOff x="7020272" y="2399061"/>
              <a:chExt cx="72008" cy="72008"/>
            </a:xfrm>
          </p:grpSpPr>
          <p:cxnSp>
            <p:nvCxnSpPr>
              <p:cNvPr id="42" name="Straight Connector 41">
                <a:extLst>
                  <a:ext uri="{FF2B5EF4-FFF2-40B4-BE49-F238E27FC236}">
                    <a16:creationId xmlns:a16="http://schemas.microsoft.com/office/drawing/2014/main" id="{6EA93FB6-A928-4F9E-AF68-AB0311476BB9}"/>
                  </a:ext>
                </a:extLst>
              </p:cNvPr>
              <p:cNvCxnSpPr/>
              <p:nvPr/>
            </p:nvCxnSpPr>
            <p:spPr>
              <a:xfrm>
                <a:off x="7020272" y="2399061"/>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E6E8F18-543C-4A04-AD5D-1A2AC1DA84AD}"/>
                  </a:ext>
                </a:extLst>
              </p:cNvPr>
              <p:cNvCxnSpPr/>
              <p:nvPr/>
            </p:nvCxnSpPr>
            <p:spPr>
              <a:xfrm>
                <a:off x="7056276" y="2399061"/>
                <a:ext cx="0"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4" name="Group 43">
              <a:extLst>
                <a:ext uri="{FF2B5EF4-FFF2-40B4-BE49-F238E27FC236}">
                  <a16:creationId xmlns:a16="http://schemas.microsoft.com/office/drawing/2014/main" id="{9328249F-54C2-4297-803A-451DC29FB1EC}"/>
                </a:ext>
              </a:extLst>
            </p:cNvPr>
            <p:cNvGrpSpPr/>
            <p:nvPr/>
          </p:nvGrpSpPr>
          <p:grpSpPr>
            <a:xfrm>
              <a:off x="7654024" y="2266431"/>
              <a:ext cx="67776" cy="17118"/>
              <a:chOff x="7020272" y="2399061"/>
              <a:chExt cx="72008" cy="72008"/>
            </a:xfrm>
          </p:grpSpPr>
          <p:cxnSp>
            <p:nvCxnSpPr>
              <p:cNvPr id="45" name="Straight Connector 44">
                <a:extLst>
                  <a:ext uri="{FF2B5EF4-FFF2-40B4-BE49-F238E27FC236}">
                    <a16:creationId xmlns:a16="http://schemas.microsoft.com/office/drawing/2014/main" id="{BBB42EA0-371A-45F6-A3FF-69BEF0B3CBA1}"/>
                  </a:ext>
                </a:extLst>
              </p:cNvPr>
              <p:cNvCxnSpPr/>
              <p:nvPr/>
            </p:nvCxnSpPr>
            <p:spPr>
              <a:xfrm>
                <a:off x="7020272" y="2399061"/>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6A5966F-38F3-436E-92C9-91C060F0C46D}"/>
                  </a:ext>
                </a:extLst>
              </p:cNvPr>
              <p:cNvCxnSpPr/>
              <p:nvPr/>
            </p:nvCxnSpPr>
            <p:spPr>
              <a:xfrm>
                <a:off x="7056276" y="2399061"/>
                <a:ext cx="0"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8" name="Group 47">
              <a:extLst>
                <a:ext uri="{FF2B5EF4-FFF2-40B4-BE49-F238E27FC236}">
                  <a16:creationId xmlns:a16="http://schemas.microsoft.com/office/drawing/2014/main" id="{6F57C723-0199-44F8-BDF3-39914DAAC88F}"/>
                </a:ext>
              </a:extLst>
            </p:cNvPr>
            <p:cNvGrpSpPr/>
            <p:nvPr/>
          </p:nvGrpSpPr>
          <p:grpSpPr>
            <a:xfrm>
              <a:off x="7853500" y="2218874"/>
              <a:ext cx="67776" cy="17118"/>
              <a:chOff x="7020272" y="2399061"/>
              <a:chExt cx="72008" cy="72008"/>
            </a:xfrm>
          </p:grpSpPr>
          <p:cxnSp>
            <p:nvCxnSpPr>
              <p:cNvPr id="49" name="Straight Connector 48">
                <a:extLst>
                  <a:ext uri="{FF2B5EF4-FFF2-40B4-BE49-F238E27FC236}">
                    <a16:creationId xmlns:a16="http://schemas.microsoft.com/office/drawing/2014/main" id="{1696D753-655B-4DBD-89E1-567045B47A4A}"/>
                  </a:ext>
                </a:extLst>
              </p:cNvPr>
              <p:cNvCxnSpPr/>
              <p:nvPr/>
            </p:nvCxnSpPr>
            <p:spPr>
              <a:xfrm>
                <a:off x="7020272" y="2399061"/>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B454999F-2E2D-43EF-8767-3BE696D0E9AD}"/>
                  </a:ext>
                </a:extLst>
              </p:cNvPr>
              <p:cNvCxnSpPr/>
              <p:nvPr/>
            </p:nvCxnSpPr>
            <p:spPr>
              <a:xfrm>
                <a:off x="7056276" y="2399061"/>
                <a:ext cx="0"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1" name="Group 50">
              <a:extLst>
                <a:ext uri="{FF2B5EF4-FFF2-40B4-BE49-F238E27FC236}">
                  <a16:creationId xmlns:a16="http://schemas.microsoft.com/office/drawing/2014/main" id="{58B63DAB-EEC6-4D18-9B47-2BB96CBE52DF}"/>
                </a:ext>
              </a:extLst>
            </p:cNvPr>
            <p:cNvGrpSpPr/>
            <p:nvPr/>
          </p:nvGrpSpPr>
          <p:grpSpPr>
            <a:xfrm>
              <a:off x="8092962" y="1749318"/>
              <a:ext cx="67776" cy="43480"/>
              <a:chOff x="7020272" y="2399061"/>
              <a:chExt cx="72008" cy="72008"/>
            </a:xfrm>
          </p:grpSpPr>
          <p:cxnSp>
            <p:nvCxnSpPr>
              <p:cNvPr id="52" name="Straight Connector 51">
                <a:extLst>
                  <a:ext uri="{FF2B5EF4-FFF2-40B4-BE49-F238E27FC236}">
                    <a16:creationId xmlns:a16="http://schemas.microsoft.com/office/drawing/2014/main" id="{A78D767B-38B0-40AA-B15D-FBE132A74587}"/>
                  </a:ext>
                </a:extLst>
              </p:cNvPr>
              <p:cNvCxnSpPr/>
              <p:nvPr/>
            </p:nvCxnSpPr>
            <p:spPr>
              <a:xfrm>
                <a:off x="7020272" y="2399061"/>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B29A094E-8886-4002-902C-F8321206D804}"/>
                  </a:ext>
                </a:extLst>
              </p:cNvPr>
              <p:cNvCxnSpPr/>
              <p:nvPr/>
            </p:nvCxnSpPr>
            <p:spPr>
              <a:xfrm>
                <a:off x="7056276" y="2399061"/>
                <a:ext cx="0"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32" name="Group 31">
            <a:extLst>
              <a:ext uri="{FF2B5EF4-FFF2-40B4-BE49-F238E27FC236}">
                <a16:creationId xmlns:a16="http://schemas.microsoft.com/office/drawing/2014/main" id="{D0577E96-82D8-47EF-AA3D-3D65612ABB15}"/>
              </a:ext>
            </a:extLst>
          </p:cNvPr>
          <p:cNvGrpSpPr/>
          <p:nvPr/>
        </p:nvGrpSpPr>
        <p:grpSpPr>
          <a:xfrm>
            <a:off x="6884250" y="2636912"/>
            <a:ext cx="2113035" cy="1349253"/>
            <a:chOff x="6732240" y="2930407"/>
            <a:chExt cx="2160240" cy="1444751"/>
          </a:xfrm>
        </p:grpSpPr>
        <p:graphicFrame>
          <p:nvGraphicFramePr>
            <p:cNvPr id="54" name="Content Placeholder 6">
              <a:extLst>
                <a:ext uri="{FF2B5EF4-FFF2-40B4-BE49-F238E27FC236}">
                  <a16:creationId xmlns:a16="http://schemas.microsoft.com/office/drawing/2014/main" id="{863C6B30-C20E-4E21-A4A7-84E3C9DFAE0A}"/>
                </a:ext>
              </a:extLst>
            </p:cNvPr>
            <p:cNvGraphicFramePr>
              <a:graphicFrameLocks/>
            </p:cNvGraphicFramePr>
            <p:nvPr>
              <p:extLst>
                <p:ext uri="{D42A27DB-BD31-4B8C-83A1-F6EECF244321}">
                  <p14:modId xmlns:p14="http://schemas.microsoft.com/office/powerpoint/2010/main" val="3505621161"/>
                </p:ext>
              </p:extLst>
            </p:nvPr>
          </p:nvGraphicFramePr>
          <p:xfrm>
            <a:off x="6732240" y="2930407"/>
            <a:ext cx="2160240" cy="1444751"/>
          </p:xfrm>
          <a:graphic>
            <a:graphicData uri="http://schemas.openxmlformats.org/drawingml/2006/chart">
              <c:chart xmlns:c="http://schemas.openxmlformats.org/drawingml/2006/chart" xmlns:r="http://schemas.openxmlformats.org/officeDocument/2006/relationships" r:id="rId11"/>
            </a:graphicData>
          </a:graphic>
        </p:graphicFrame>
        <p:grpSp>
          <p:nvGrpSpPr>
            <p:cNvPr id="55" name="Group 54">
              <a:extLst>
                <a:ext uri="{FF2B5EF4-FFF2-40B4-BE49-F238E27FC236}">
                  <a16:creationId xmlns:a16="http://schemas.microsoft.com/office/drawing/2014/main" id="{DF2160F0-A345-446D-B389-3B188277BEFF}"/>
                </a:ext>
              </a:extLst>
            </p:cNvPr>
            <p:cNvGrpSpPr/>
            <p:nvPr/>
          </p:nvGrpSpPr>
          <p:grpSpPr>
            <a:xfrm>
              <a:off x="7052022" y="3696824"/>
              <a:ext cx="72008" cy="0"/>
              <a:chOff x="7020272" y="2399061"/>
              <a:chExt cx="72008" cy="72008"/>
            </a:xfrm>
          </p:grpSpPr>
          <p:cxnSp>
            <p:nvCxnSpPr>
              <p:cNvPr id="56" name="Straight Connector 55">
                <a:extLst>
                  <a:ext uri="{FF2B5EF4-FFF2-40B4-BE49-F238E27FC236}">
                    <a16:creationId xmlns:a16="http://schemas.microsoft.com/office/drawing/2014/main" id="{3F6FB2C8-E7E2-4752-A824-5E8A00F15205}"/>
                  </a:ext>
                </a:extLst>
              </p:cNvPr>
              <p:cNvCxnSpPr/>
              <p:nvPr/>
            </p:nvCxnSpPr>
            <p:spPr>
              <a:xfrm>
                <a:off x="7020272" y="2399061"/>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D583F1D-7BA2-4BEE-B7AD-FA3643C338DA}"/>
                  </a:ext>
                </a:extLst>
              </p:cNvPr>
              <p:cNvCxnSpPr/>
              <p:nvPr/>
            </p:nvCxnSpPr>
            <p:spPr>
              <a:xfrm>
                <a:off x="7056276" y="2399061"/>
                <a:ext cx="0"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8" name="Group 57">
              <a:extLst>
                <a:ext uri="{FF2B5EF4-FFF2-40B4-BE49-F238E27FC236}">
                  <a16:creationId xmlns:a16="http://schemas.microsoft.com/office/drawing/2014/main" id="{DB28B4E8-081D-431A-9F62-5F10F0C9AD67}"/>
                </a:ext>
              </a:extLst>
            </p:cNvPr>
            <p:cNvGrpSpPr/>
            <p:nvPr/>
          </p:nvGrpSpPr>
          <p:grpSpPr>
            <a:xfrm>
              <a:off x="7218904" y="3696824"/>
              <a:ext cx="72008" cy="0"/>
              <a:chOff x="7020272" y="2399061"/>
              <a:chExt cx="72008" cy="72008"/>
            </a:xfrm>
          </p:grpSpPr>
          <p:cxnSp>
            <p:nvCxnSpPr>
              <p:cNvPr id="59" name="Straight Connector 58">
                <a:extLst>
                  <a:ext uri="{FF2B5EF4-FFF2-40B4-BE49-F238E27FC236}">
                    <a16:creationId xmlns:a16="http://schemas.microsoft.com/office/drawing/2014/main" id="{F76F8FB5-18D9-49D1-8D6E-BFE997F07219}"/>
                  </a:ext>
                </a:extLst>
              </p:cNvPr>
              <p:cNvCxnSpPr/>
              <p:nvPr/>
            </p:nvCxnSpPr>
            <p:spPr>
              <a:xfrm>
                <a:off x="7020272" y="2399061"/>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4F731BD1-08EB-4A3A-B49F-CD045551DD67}"/>
                  </a:ext>
                </a:extLst>
              </p:cNvPr>
              <p:cNvCxnSpPr/>
              <p:nvPr/>
            </p:nvCxnSpPr>
            <p:spPr>
              <a:xfrm>
                <a:off x="7056276" y="2399061"/>
                <a:ext cx="0"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1" name="Group 60">
              <a:extLst>
                <a:ext uri="{FF2B5EF4-FFF2-40B4-BE49-F238E27FC236}">
                  <a16:creationId xmlns:a16="http://schemas.microsoft.com/office/drawing/2014/main" id="{E194F28B-3E03-4537-8C66-846F577FB546}"/>
                </a:ext>
              </a:extLst>
            </p:cNvPr>
            <p:cNvGrpSpPr/>
            <p:nvPr/>
          </p:nvGrpSpPr>
          <p:grpSpPr>
            <a:xfrm>
              <a:off x="7498382" y="3677260"/>
              <a:ext cx="72008" cy="10800"/>
              <a:chOff x="7020272" y="2399061"/>
              <a:chExt cx="72008" cy="72008"/>
            </a:xfrm>
          </p:grpSpPr>
          <p:cxnSp>
            <p:nvCxnSpPr>
              <p:cNvPr id="62" name="Straight Connector 61">
                <a:extLst>
                  <a:ext uri="{FF2B5EF4-FFF2-40B4-BE49-F238E27FC236}">
                    <a16:creationId xmlns:a16="http://schemas.microsoft.com/office/drawing/2014/main" id="{83919B0D-DB4D-43A5-85C7-B02E593B2073}"/>
                  </a:ext>
                </a:extLst>
              </p:cNvPr>
              <p:cNvCxnSpPr/>
              <p:nvPr/>
            </p:nvCxnSpPr>
            <p:spPr>
              <a:xfrm>
                <a:off x="7020272" y="2399061"/>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D9544D27-8FD2-4240-B9FE-0D743D517F14}"/>
                  </a:ext>
                </a:extLst>
              </p:cNvPr>
              <p:cNvCxnSpPr/>
              <p:nvPr/>
            </p:nvCxnSpPr>
            <p:spPr>
              <a:xfrm>
                <a:off x="7056276" y="2399061"/>
                <a:ext cx="0"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4" name="Group 63">
              <a:extLst>
                <a:ext uri="{FF2B5EF4-FFF2-40B4-BE49-F238E27FC236}">
                  <a16:creationId xmlns:a16="http://schemas.microsoft.com/office/drawing/2014/main" id="{CEB49B06-6FEB-4C15-AF2C-F710E2B7C979}"/>
                </a:ext>
              </a:extLst>
            </p:cNvPr>
            <p:cNvGrpSpPr/>
            <p:nvPr/>
          </p:nvGrpSpPr>
          <p:grpSpPr>
            <a:xfrm>
              <a:off x="7707932" y="3664560"/>
              <a:ext cx="72008" cy="10800"/>
              <a:chOff x="7020272" y="2399061"/>
              <a:chExt cx="72008" cy="72008"/>
            </a:xfrm>
          </p:grpSpPr>
          <p:cxnSp>
            <p:nvCxnSpPr>
              <p:cNvPr id="65" name="Straight Connector 64">
                <a:extLst>
                  <a:ext uri="{FF2B5EF4-FFF2-40B4-BE49-F238E27FC236}">
                    <a16:creationId xmlns:a16="http://schemas.microsoft.com/office/drawing/2014/main" id="{DC961ED7-6249-40DB-B684-68AC3956D8E8}"/>
                  </a:ext>
                </a:extLst>
              </p:cNvPr>
              <p:cNvCxnSpPr/>
              <p:nvPr/>
            </p:nvCxnSpPr>
            <p:spPr>
              <a:xfrm>
                <a:off x="7020272" y="2399061"/>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060A1F9-C3CF-4345-9F5E-11AECA6495E7}"/>
                  </a:ext>
                </a:extLst>
              </p:cNvPr>
              <p:cNvCxnSpPr/>
              <p:nvPr/>
            </p:nvCxnSpPr>
            <p:spPr>
              <a:xfrm>
                <a:off x="7056276" y="2399061"/>
                <a:ext cx="0"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7" name="Group 66">
              <a:extLst>
                <a:ext uri="{FF2B5EF4-FFF2-40B4-BE49-F238E27FC236}">
                  <a16:creationId xmlns:a16="http://schemas.microsoft.com/office/drawing/2014/main" id="{01A96D72-0671-4050-A195-A03013068D33}"/>
                </a:ext>
              </a:extLst>
            </p:cNvPr>
            <p:cNvGrpSpPr/>
            <p:nvPr/>
          </p:nvGrpSpPr>
          <p:grpSpPr>
            <a:xfrm>
              <a:off x="7960839" y="3458322"/>
              <a:ext cx="76673" cy="45719"/>
              <a:chOff x="7020272" y="2399061"/>
              <a:chExt cx="72008" cy="72008"/>
            </a:xfrm>
          </p:grpSpPr>
          <p:cxnSp>
            <p:nvCxnSpPr>
              <p:cNvPr id="68" name="Straight Connector 67">
                <a:extLst>
                  <a:ext uri="{FF2B5EF4-FFF2-40B4-BE49-F238E27FC236}">
                    <a16:creationId xmlns:a16="http://schemas.microsoft.com/office/drawing/2014/main" id="{B77A936C-284E-4664-84BD-219FEE431D3A}"/>
                  </a:ext>
                </a:extLst>
              </p:cNvPr>
              <p:cNvCxnSpPr/>
              <p:nvPr/>
            </p:nvCxnSpPr>
            <p:spPr>
              <a:xfrm>
                <a:off x="7020272" y="2399061"/>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86A8D051-97A0-4CC5-B376-42C3A363F1B7}"/>
                  </a:ext>
                </a:extLst>
              </p:cNvPr>
              <p:cNvCxnSpPr/>
              <p:nvPr/>
            </p:nvCxnSpPr>
            <p:spPr>
              <a:xfrm>
                <a:off x="7056276" y="2399061"/>
                <a:ext cx="0"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0" name="Group 69">
              <a:extLst>
                <a:ext uri="{FF2B5EF4-FFF2-40B4-BE49-F238E27FC236}">
                  <a16:creationId xmlns:a16="http://schemas.microsoft.com/office/drawing/2014/main" id="{958D6FCA-96DF-4A29-8DF2-F3422370B929}"/>
                </a:ext>
              </a:extLst>
            </p:cNvPr>
            <p:cNvGrpSpPr/>
            <p:nvPr/>
          </p:nvGrpSpPr>
          <p:grpSpPr>
            <a:xfrm>
              <a:off x="8410102" y="3323385"/>
              <a:ext cx="76673" cy="45719"/>
              <a:chOff x="7020272" y="2399061"/>
              <a:chExt cx="72008" cy="72008"/>
            </a:xfrm>
          </p:grpSpPr>
          <p:cxnSp>
            <p:nvCxnSpPr>
              <p:cNvPr id="71" name="Straight Connector 70">
                <a:extLst>
                  <a:ext uri="{FF2B5EF4-FFF2-40B4-BE49-F238E27FC236}">
                    <a16:creationId xmlns:a16="http://schemas.microsoft.com/office/drawing/2014/main" id="{00B86F1E-0FAF-425E-8BE0-DCEDA41969F9}"/>
                  </a:ext>
                </a:extLst>
              </p:cNvPr>
              <p:cNvCxnSpPr/>
              <p:nvPr/>
            </p:nvCxnSpPr>
            <p:spPr>
              <a:xfrm>
                <a:off x="7020272" y="2399061"/>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2E02EA0C-53B2-4AFD-A399-627F8A13454E}"/>
                  </a:ext>
                </a:extLst>
              </p:cNvPr>
              <p:cNvCxnSpPr/>
              <p:nvPr/>
            </p:nvCxnSpPr>
            <p:spPr>
              <a:xfrm>
                <a:off x="7056276" y="2399061"/>
                <a:ext cx="0"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3" name="Group 72">
              <a:extLst>
                <a:ext uri="{FF2B5EF4-FFF2-40B4-BE49-F238E27FC236}">
                  <a16:creationId xmlns:a16="http://schemas.microsoft.com/office/drawing/2014/main" id="{EF070BE6-4A31-48E9-87B9-0D206F18D8DB}"/>
                </a:ext>
              </a:extLst>
            </p:cNvPr>
            <p:cNvGrpSpPr/>
            <p:nvPr/>
          </p:nvGrpSpPr>
          <p:grpSpPr>
            <a:xfrm>
              <a:off x="8627713" y="3652924"/>
              <a:ext cx="76673" cy="36000"/>
              <a:chOff x="7020272" y="2399061"/>
              <a:chExt cx="72008" cy="72008"/>
            </a:xfrm>
          </p:grpSpPr>
          <p:cxnSp>
            <p:nvCxnSpPr>
              <p:cNvPr id="74" name="Straight Connector 73">
                <a:extLst>
                  <a:ext uri="{FF2B5EF4-FFF2-40B4-BE49-F238E27FC236}">
                    <a16:creationId xmlns:a16="http://schemas.microsoft.com/office/drawing/2014/main" id="{F18956DB-BCAC-4DE5-99FD-75D96ECE195D}"/>
                  </a:ext>
                </a:extLst>
              </p:cNvPr>
              <p:cNvCxnSpPr/>
              <p:nvPr/>
            </p:nvCxnSpPr>
            <p:spPr>
              <a:xfrm>
                <a:off x="7020272" y="2399061"/>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1C8620FA-302C-490D-9AB3-AC839952168C}"/>
                  </a:ext>
                </a:extLst>
              </p:cNvPr>
              <p:cNvCxnSpPr/>
              <p:nvPr/>
            </p:nvCxnSpPr>
            <p:spPr>
              <a:xfrm>
                <a:off x="7056276" y="2399061"/>
                <a:ext cx="0"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D319468B-C5E9-49F7-A75D-F433AED9831D}"/>
                </a:ext>
              </a:extLst>
            </p:cNvPr>
            <p:cNvGrpSpPr/>
            <p:nvPr/>
          </p:nvGrpSpPr>
          <p:grpSpPr>
            <a:xfrm>
              <a:off x="8161673" y="3660315"/>
              <a:ext cx="72008" cy="10800"/>
              <a:chOff x="7020272" y="2399061"/>
              <a:chExt cx="72008" cy="72008"/>
            </a:xfrm>
          </p:grpSpPr>
          <p:cxnSp>
            <p:nvCxnSpPr>
              <p:cNvPr id="77" name="Straight Connector 76">
                <a:extLst>
                  <a:ext uri="{FF2B5EF4-FFF2-40B4-BE49-F238E27FC236}">
                    <a16:creationId xmlns:a16="http://schemas.microsoft.com/office/drawing/2014/main" id="{B05FDABD-05A2-42EE-A415-482625D51661}"/>
                  </a:ext>
                </a:extLst>
              </p:cNvPr>
              <p:cNvCxnSpPr/>
              <p:nvPr/>
            </p:nvCxnSpPr>
            <p:spPr>
              <a:xfrm>
                <a:off x="7020272" y="2399061"/>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FD14510A-4B34-4F80-BB84-27F572C63985}"/>
                  </a:ext>
                </a:extLst>
              </p:cNvPr>
              <p:cNvCxnSpPr/>
              <p:nvPr/>
            </p:nvCxnSpPr>
            <p:spPr>
              <a:xfrm>
                <a:off x="7056276" y="2399061"/>
                <a:ext cx="0"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30" name="TextBox 29">
            <a:extLst>
              <a:ext uri="{FF2B5EF4-FFF2-40B4-BE49-F238E27FC236}">
                <a16:creationId xmlns:a16="http://schemas.microsoft.com/office/drawing/2014/main" id="{AA07B7D4-77BF-4718-9FF5-9B99FED1CBCC}"/>
              </a:ext>
            </a:extLst>
          </p:cNvPr>
          <p:cNvSpPr txBox="1"/>
          <p:nvPr/>
        </p:nvSpPr>
        <p:spPr>
          <a:xfrm rot="16200000">
            <a:off x="5881253" y="1831462"/>
            <a:ext cx="1464584" cy="400110"/>
          </a:xfrm>
          <a:prstGeom prst="rect">
            <a:avLst/>
          </a:prstGeom>
          <a:noFill/>
        </p:spPr>
        <p:txBody>
          <a:bodyPr wrap="square" rtlCol="0">
            <a:spAutoFit/>
          </a:bodyPr>
          <a:lstStyle/>
          <a:p>
            <a:pPr algn="ctr"/>
            <a:r>
              <a:rPr lang="en-US" sz="1000" dirty="0"/>
              <a:t>Relative fluorescence </a:t>
            </a:r>
            <a:br>
              <a:rPr lang="en-US" sz="1000" dirty="0"/>
            </a:br>
            <a:r>
              <a:rPr lang="en-US" sz="1000" dirty="0"/>
              <a:t>(% of control)</a:t>
            </a:r>
          </a:p>
        </p:txBody>
      </p:sp>
      <p:sp>
        <p:nvSpPr>
          <p:cNvPr id="83" name="TextBox 82">
            <a:extLst>
              <a:ext uri="{FF2B5EF4-FFF2-40B4-BE49-F238E27FC236}">
                <a16:creationId xmlns:a16="http://schemas.microsoft.com/office/drawing/2014/main" id="{9065D74B-8E9C-4B34-A5D3-7F6BAFA94B11}"/>
              </a:ext>
            </a:extLst>
          </p:cNvPr>
          <p:cNvSpPr txBox="1"/>
          <p:nvPr/>
        </p:nvSpPr>
        <p:spPr>
          <a:xfrm rot="16200000">
            <a:off x="6043401" y="3032023"/>
            <a:ext cx="1401950" cy="400110"/>
          </a:xfrm>
          <a:prstGeom prst="rect">
            <a:avLst/>
          </a:prstGeom>
          <a:noFill/>
        </p:spPr>
        <p:txBody>
          <a:bodyPr wrap="square" rtlCol="0">
            <a:spAutoFit/>
          </a:bodyPr>
          <a:lstStyle/>
          <a:p>
            <a:pPr algn="ctr"/>
            <a:r>
              <a:rPr lang="en-US" sz="1000" dirty="0"/>
              <a:t>LDH release </a:t>
            </a:r>
            <a:br>
              <a:rPr lang="en-US" sz="1000" dirty="0"/>
            </a:br>
            <a:r>
              <a:rPr lang="en-US" sz="1000" dirty="0"/>
              <a:t>(fold over control)</a:t>
            </a:r>
          </a:p>
        </p:txBody>
      </p:sp>
      <p:cxnSp>
        <p:nvCxnSpPr>
          <p:cNvPr id="34" name="Straight Connector 33">
            <a:extLst>
              <a:ext uri="{FF2B5EF4-FFF2-40B4-BE49-F238E27FC236}">
                <a16:creationId xmlns:a16="http://schemas.microsoft.com/office/drawing/2014/main" id="{D54C7FC4-C0CB-4591-8C98-592F0304991B}"/>
              </a:ext>
            </a:extLst>
          </p:cNvPr>
          <p:cNvCxnSpPr>
            <a:cxnSpLocks/>
          </p:cNvCxnSpPr>
          <p:nvPr/>
        </p:nvCxnSpPr>
        <p:spPr>
          <a:xfrm>
            <a:off x="8026131" y="3799551"/>
            <a:ext cx="86409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0ADABB15-06BF-40D2-BAAC-26BEE1F8A813}"/>
              </a:ext>
            </a:extLst>
          </p:cNvPr>
          <p:cNvSpPr txBox="1"/>
          <p:nvPr/>
        </p:nvSpPr>
        <p:spPr>
          <a:xfrm>
            <a:off x="8147270" y="3803439"/>
            <a:ext cx="643018" cy="246221"/>
          </a:xfrm>
          <a:prstGeom prst="rect">
            <a:avLst/>
          </a:prstGeom>
          <a:noFill/>
        </p:spPr>
        <p:txBody>
          <a:bodyPr wrap="square" rtlCol="0">
            <a:spAutoFit/>
          </a:bodyPr>
          <a:lstStyle/>
          <a:p>
            <a:pPr algn="ctr"/>
            <a:r>
              <a:rPr lang="en-US" sz="1000" b="1" dirty="0"/>
              <a:t>LPS</a:t>
            </a:r>
          </a:p>
        </p:txBody>
      </p:sp>
      <p:grpSp>
        <p:nvGrpSpPr>
          <p:cNvPr id="86" name="Group 85">
            <a:extLst>
              <a:ext uri="{FF2B5EF4-FFF2-40B4-BE49-F238E27FC236}">
                <a16:creationId xmlns:a16="http://schemas.microsoft.com/office/drawing/2014/main" id="{E38F5BA6-CD13-4115-9F81-1EDF6A73A1D3}"/>
              </a:ext>
            </a:extLst>
          </p:cNvPr>
          <p:cNvGrpSpPr/>
          <p:nvPr/>
        </p:nvGrpSpPr>
        <p:grpSpPr>
          <a:xfrm>
            <a:off x="6493508" y="4839166"/>
            <a:ext cx="2360326" cy="1389732"/>
            <a:chOff x="6453111" y="4824853"/>
            <a:chExt cx="2514677" cy="1444751"/>
          </a:xfrm>
        </p:grpSpPr>
        <p:graphicFrame>
          <p:nvGraphicFramePr>
            <p:cNvPr id="117" name="Content Placeholder 6">
              <a:extLst>
                <a:ext uri="{FF2B5EF4-FFF2-40B4-BE49-F238E27FC236}">
                  <a16:creationId xmlns:a16="http://schemas.microsoft.com/office/drawing/2014/main" id="{CDA9C1B7-FA97-413F-9E5A-ECF453EB30A8}"/>
                </a:ext>
              </a:extLst>
            </p:cNvPr>
            <p:cNvGraphicFramePr>
              <a:graphicFrameLocks/>
            </p:cNvGraphicFramePr>
            <p:nvPr>
              <p:extLst>
                <p:ext uri="{D42A27DB-BD31-4B8C-83A1-F6EECF244321}">
                  <p14:modId xmlns:p14="http://schemas.microsoft.com/office/powerpoint/2010/main" val="3932190766"/>
                </p:ext>
              </p:extLst>
            </p:nvPr>
          </p:nvGraphicFramePr>
          <p:xfrm>
            <a:off x="6854753" y="4824853"/>
            <a:ext cx="2113035" cy="1444751"/>
          </p:xfrm>
          <a:graphic>
            <a:graphicData uri="http://schemas.openxmlformats.org/drawingml/2006/chart">
              <c:chart xmlns:c="http://schemas.openxmlformats.org/drawingml/2006/chart" xmlns:r="http://schemas.openxmlformats.org/officeDocument/2006/relationships" r:id="rId12"/>
            </a:graphicData>
          </a:graphic>
        </p:graphicFrame>
        <p:grpSp>
          <p:nvGrpSpPr>
            <p:cNvPr id="118" name="Group 117">
              <a:extLst>
                <a:ext uri="{FF2B5EF4-FFF2-40B4-BE49-F238E27FC236}">
                  <a16:creationId xmlns:a16="http://schemas.microsoft.com/office/drawing/2014/main" id="{D8381472-E17F-4DE2-AA2B-1993CCCA345E}"/>
                </a:ext>
              </a:extLst>
            </p:cNvPr>
            <p:cNvGrpSpPr/>
            <p:nvPr/>
          </p:nvGrpSpPr>
          <p:grpSpPr>
            <a:xfrm>
              <a:off x="7167547" y="5574093"/>
              <a:ext cx="70435" cy="0"/>
              <a:chOff x="7020272" y="2399061"/>
              <a:chExt cx="72008" cy="72008"/>
            </a:xfrm>
          </p:grpSpPr>
          <p:cxnSp>
            <p:nvCxnSpPr>
              <p:cNvPr id="140" name="Straight Connector 139">
                <a:extLst>
                  <a:ext uri="{FF2B5EF4-FFF2-40B4-BE49-F238E27FC236}">
                    <a16:creationId xmlns:a16="http://schemas.microsoft.com/office/drawing/2014/main" id="{6DF768EF-616A-467D-98CE-D80A474F3868}"/>
                  </a:ext>
                </a:extLst>
              </p:cNvPr>
              <p:cNvCxnSpPr/>
              <p:nvPr/>
            </p:nvCxnSpPr>
            <p:spPr>
              <a:xfrm>
                <a:off x="7020272" y="2399061"/>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7482EFB1-B8FB-4FDE-B302-7FD3020A0C06}"/>
                  </a:ext>
                </a:extLst>
              </p:cNvPr>
              <p:cNvCxnSpPr/>
              <p:nvPr/>
            </p:nvCxnSpPr>
            <p:spPr>
              <a:xfrm>
                <a:off x="7056276" y="2399061"/>
                <a:ext cx="0"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0" name="Group 119">
              <a:extLst>
                <a:ext uri="{FF2B5EF4-FFF2-40B4-BE49-F238E27FC236}">
                  <a16:creationId xmlns:a16="http://schemas.microsoft.com/office/drawing/2014/main" id="{2B7341A9-F698-4532-B977-DA7D5D8099DA}"/>
                </a:ext>
              </a:extLst>
            </p:cNvPr>
            <p:cNvGrpSpPr/>
            <p:nvPr/>
          </p:nvGrpSpPr>
          <p:grpSpPr>
            <a:xfrm>
              <a:off x="7517976" y="5526999"/>
              <a:ext cx="68764" cy="45719"/>
              <a:chOff x="7020272" y="2399061"/>
              <a:chExt cx="72008" cy="72008"/>
            </a:xfrm>
          </p:grpSpPr>
          <p:cxnSp>
            <p:nvCxnSpPr>
              <p:cNvPr id="136" name="Straight Connector 135">
                <a:extLst>
                  <a:ext uri="{FF2B5EF4-FFF2-40B4-BE49-F238E27FC236}">
                    <a16:creationId xmlns:a16="http://schemas.microsoft.com/office/drawing/2014/main" id="{1C89C9B6-A159-4117-BE85-274FF5D73AC7}"/>
                  </a:ext>
                </a:extLst>
              </p:cNvPr>
              <p:cNvCxnSpPr/>
              <p:nvPr/>
            </p:nvCxnSpPr>
            <p:spPr>
              <a:xfrm>
                <a:off x="7020272" y="2399061"/>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F95231A5-5C56-4C62-8BEE-0E6AFDE54076}"/>
                  </a:ext>
                </a:extLst>
              </p:cNvPr>
              <p:cNvCxnSpPr/>
              <p:nvPr/>
            </p:nvCxnSpPr>
            <p:spPr>
              <a:xfrm>
                <a:off x="7056276" y="2399061"/>
                <a:ext cx="0"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3" name="Group 122">
              <a:extLst>
                <a:ext uri="{FF2B5EF4-FFF2-40B4-BE49-F238E27FC236}">
                  <a16:creationId xmlns:a16="http://schemas.microsoft.com/office/drawing/2014/main" id="{9BEB75E2-DDC8-4434-91DC-8F918C0FED87}"/>
                </a:ext>
              </a:extLst>
            </p:cNvPr>
            <p:cNvGrpSpPr/>
            <p:nvPr/>
          </p:nvGrpSpPr>
          <p:grpSpPr>
            <a:xfrm>
              <a:off x="8391183" y="5247719"/>
              <a:ext cx="69249" cy="87870"/>
              <a:chOff x="7020272" y="2399061"/>
              <a:chExt cx="72008" cy="72008"/>
            </a:xfrm>
          </p:grpSpPr>
          <p:cxnSp>
            <p:nvCxnSpPr>
              <p:cNvPr id="130" name="Straight Connector 129">
                <a:extLst>
                  <a:ext uri="{FF2B5EF4-FFF2-40B4-BE49-F238E27FC236}">
                    <a16:creationId xmlns:a16="http://schemas.microsoft.com/office/drawing/2014/main" id="{FFDAB816-C801-4C0E-8DC3-31D419227358}"/>
                  </a:ext>
                </a:extLst>
              </p:cNvPr>
              <p:cNvCxnSpPr/>
              <p:nvPr/>
            </p:nvCxnSpPr>
            <p:spPr>
              <a:xfrm>
                <a:off x="7020272" y="2399061"/>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1A48F474-7C6C-42A1-8A04-1339023A761B}"/>
                  </a:ext>
                </a:extLst>
              </p:cNvPr>
              <p:cNvCxnSpPr/>
              <p:nvPr/>
            </p:nvCxnSpPr>
            <p:spPr>
              <a:xfrm>
                <a:off x="7056276" y="2399061"/>
                <a:ext cx="0"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1" name="TextBox 150">
              <a:extLst>
                <a:ext uri="{FF2B5EF4-FFF2-40B4-BE49-F238E27FC236}">
                  <a16:creationId xmlns:a16="http://schemas.microsoft.com/office/drawing/2014/main" id="{9C9FEA7F-D113-46D8-AEAD-985726D4573E}"/>
                </a:ext>
              </a:extLst>
            </p:cNvPr>
            <p:cNvSpPr txBox="1"/>
            <p:nvPr/>
          </p:nvSpPr>
          <p:spPr>
            <a:xfrm rot="16200000">
              <a:off x="6108880" y="5248076"/>
              <a:ext cx="1114736" cy="426274"/>
            </a:xfrm>
            <a:prstGeom prst="rect">
              <a:avLst/>
            </a:prstGeom>
            <a:noFill/>
          </p:spPr>
          <p:txBody>
            <a:bodyPr wrap="square" rtlCol="0">
              <a:spAutoFit/>
            </a:bodyPr>
            <a:lstStyle/>
            <a:p>
              <a:pPr algn="ctr"/>
              <a:r>
                <a:rPr lang="en-US" sz="1000" dirty="0" err="1"/>
                <a:t>Sirus</a:t>
              </a:r>
              <a:r>
                <a:rPr lang="en-US" sz="1000" dirty="0"/>
                <a:t> red+ cells </a:t>
              </a:r>
              <a:br>
                <a:rPr lang="en-US" sz="1000" dirty="0"/>
              </a:br>
              <a:r>
                <a:rPr lang="en-US" sz="1000" dirty="0"/>
                <a:t>(% of area)</a:t>
              </a:r>
            </a:p>
          </p:txBody>
        </p:sp>
        <p:sp>
          <p:nvSpPr>
            <p:cNvPr id="85" name="TextBox 84">
              <a:extLst>
                <a:ext uri="{FF2B5EF4-FFF2-40B4-BE49-F238E27FC236}">
                  <a16:creationId xmlns:a16="http://schemas.microsoft.com/office/drawing/2014/main" id="{E42F23AC-CFEB-4468-AD9C-7B2AA4FD1A2C}"/>
                </a:ext>
              </a:extLst>
            </p:cNvPr>
            <p:cNvSpPr txBox="1"/>
            <p:nvPr/>
          </p:nvSpPr>
          <p:spPr>
            <a:xfrm>
              <a:off x="8317393" y="5071074"/>
              <a:ext cx="196092" cy="276999"/>
            </a:xfrm>
            <a:prstGeom prst="rect">
              <a:avLst/>
            </a:prstGeom>
            <a:noFill/>
          </p:spPr>
          <p:txBody>
            <a:bodyPr wrap="square" rtlCol="0">
              <a:spAutoFit/>
            </a:bodyPr>
            <a:lstStyle/>
            <a:p>
              <a:pPr algn="ctr"/>
              <a:r>
                <a:rPr lang="en-US" sz="1200" dirty="0"/>
                <a:t>*</a:t>
              </a:r>
              <a:endParaRPr lang="en-US" dirty="0"/>
            </a:p>
          </p:txBody>
        </p:sp>
      </p:grpSp>
      <p:sp>
        <p:nvSpPr>
          <p:cNvPr id="154" name="Textfeld 8">
            <a:extLst>
              <a:ext uri="{FF2B5EF4-FFF2-40B4-BE49-F238E27FC236}">
                <a16:creationId xmlns:a16="http://schemas.microsoft.com/office/drawing/2014/main" id="{1A8A5783-36CB-410A-8713-C011BD8E8A77}"/>
              </a:ext>
            </a:extLst>
          </p:cNvPr>
          <p:cNvSpPr txBox="1"/>
          <p:nvPr/>
        </p:nvSpPr>
        <p:spPr>
          <a:xfrm>
            <a:off x="7425442" y="4807538"/>
            <a:ext cx="1032737"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000" b="1" i="0" u="none" strike="noStrike" kern="1200" cap="none" spc="0" normalizeH="0" baseline="0" noProof="0" dirty="0">
                <a:ln>
                  <a:noFill/>
                </a:ln>
                <a:solidFill>
                  <a:prstClr val="black"/>
                </a:solidFill>
                <a:effectLst/>
                <a:uLnTx/>
                <a:uFillTx/>
                <a:ea typeface="+mn-ea"/>
                <a:cs typeface="+mn-cs"/>
              </a:rPr>
              <a:t>Sirius </a:t>
            </a:r>
            <a:r>
              <a:rPr kumimoji="0" lang="de-DE" sz="1000" b="1" i="0" u="none" strike="noStrike" kern="1200" cap="none" spc="0" normalizeH="0" baseline="0" noProof="0" dirty="0" err="1">
                <a:ln>
                  <a:noFill/>
                </a:ln>
                <a:solidFill>
                  <a:prstClr val="black"/>
                </a:solidFill>
                <a:effectLst/>
                <a:uLnTx/>
                <a:uFillTx/>
                <a:ea typeface="+mn-ea"/>
                <a:cs typeface="+mn-cs"/>
              </a:rPr>
              <a:t>Red</a:t>
            </a:r>
            <a:endParaRPr kumimoji="0" lang="de-DE" sz="1000" b="1"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17981565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7"/>
          <p:cNvSpPr txBox="1"/>
          <p:nvPr/>
        </p:nvSpPr>
        <p:spPr>
          <a:xfrm>
            <a:off x="292629" y="3296017"/>
            <a:ext cx="4791059" cy="276999"/>
          </a:xfrm>
          <a:prstGeom prst="rect">
            <a:avLst/>
          </a:prstGeom>
          <a:noFill/>
        </p:spPr>
        <p:txBody>
          <a:bodyPr wrap="square" rtlCol="0">
            <a:spAutoFit/>
          </a:bodyPr>
          <a:lstStyle/>
          <a:p>
            <a:pPr algn="ctr">
              <a:defRPr/>
            </a:pPr>
            <a:r>
              <a:rPr lang="fr-FR" sz="1200" b="1" dirty="0" err="1">
                <a:solidFill>
                  <a:srgbClr val="004B87">
                    <a:lumMod val="75000"/>
                  </a:srgbClr>
                </a:solidFill>
              </a:rPr>
              <a:t>Hepatocyte</a:t>
            </a:r>
            <a:r>
              <a:rPr lang="fr-FR" sz="1200" b="1" dirty="0">
                <a:solidFill>
                  <a:srgbClr val="004B87">
                    <a:lumMod val="75000"/>
                  </a:srgbClr>
                </a:solidFill>
              </a:rPr>
              <a:t> </a:t>
            </a:r>
            <a:r>
              <a:rPr lang="fr-FR" sz="1200" b="1" dirty="0" err="1">
                <a:solidFill>
                  <a:srgbClr val="004B87">
                    <a:lumMod val="75000"/>
                  </a:srgbClr>
                </a:solidFill>
              </a:rPr>
              <a:t>differentiation</a:t>
            </a:r>
            <a:endParaRPr lang="fr-FR" sz="1200" b="1" dirty="0">
              <a:solidFill>
                <a:srgbClr val="004B87">
                  <a:lumMod val="75000"/>
                </a:srgbClr>
              </a:solidFill>
            </a:endParaRPr>
          </a:p>
        </p:txBody>
      </p:sp>
      <p:sp>
        <p:nvSpPr>
          <p:cNvPr id="23" name="ZoneTexte 22"/>
          <p:cNvSpPr txBox="1"/>
          <p:nvPr/>
        </p:nvSpPr>
        <p:spPr>
          <a:xfrm>
            <a:off x="3571997" y="1269411"/>
            <a:ext cx="1341647" cy="461665"/>
          </a:xfrm>
          <a:prstGeom prst="rect">
            <a:avLst/>
          </a:prstGeom>
          <a:noFill/>
        </p:spPr>
        <p:txBody>
          <a:bodyPr wrap="square" rtlCol="0">
            <a:spAutoFit/>
          </a:bodyPr>
          <a:lstStyle/>
          <a:p>
            <a:pPr algn="ctr">
              <a:defRPr/>
            </a:pPr>
            <a:r>
              <a:rPr lang="fr-FR" sz="1200" b="1" dirty="0" err="1">
                <a:solidFill>
                  <a:srgbClr val="004B87">
                    <a:lumMod val="75000"/>
                  </a:srgbClr>
                </a:solidFill>
              </a:rPr>
              <a:t>Autologous</a:t>
            </a:r>
            <a:r>
              <a:rPr lang="fr-FR" sz="1200" b="1" dirty="0">
                <a:solidFill>
                  <a:srgbClr val="004B87">
                    <a:lumMod val="75000"/>
                  </a:srgbClr>
                </a:solidFill>
              </a:rPr>
              <a:t> transplantation</a:t>
            </a:r>
          </a:p>
        </p:txBody>
      </p:sp>
      <p:sp>
        <p:nvSpPr>
          <p:cNvPr id="34" name="ZoneTexte 33"/>
          <p:cNvSpPr txBox="1"/>
          <p:nvPr/>
        </p:nvSpPr>
        <p:spPr>
          <a:xfrm>
            <a:off x="1759958" y="1361744"/>
            <a:ext cx="1485932" cy="276999"/>
          </a:xfrm>
          <a:prstGeom prst="rect">
            <a:avLst/>
          </a:prstGeom>
          <a:noFill/>
        </p:spPr>
        <p:txBody>
          <a:bodyPr wrap="square" rtlCol="0">
            <a:spAutoFit/>
          </a:bodyPr>
          <a:lstStyle/>
          <a:p>
            <a:pPr algn="ctr">
              <a:defRPr/>
            </a:pPr>
            <a:r>
              <a:rPr lang="fr-FR" sz="1200" b="1" dirty="0">
                <a:solidFill>
                  <a:srgbClr val="004B87">
                    <a:lumMod val="75000"/>
                  </a:srgbClr>
                </a:solidFill>
              </a:rPr>
              <a:t>Reprogramming</a:t>
            </a:r>
          </a:p>
        </p:txBody>
      </p:sp>
      <p:grpSp>
        <p:nvGrpSpPr>
          <p:cNvPr id="240" name="Groupe 239"/>
          <p:cNvGrpSpPr/>
          <p:nvPr/>
        </p:nvGrpSpPr>
        <p:grpSpPr>
          <a:xfrm>
            <a:off x="2721963" y="1124744"/>
            <a:ext cx="1339865" cy="1052760"/>
            <a:chOff x="2915393" y="1182301"/>
            <a:chExt cx="1339865" cy="1052760"/>
          </a:xfrm>
        </p:grpSpPr>
        <p:pic>
          <p:nvPicPr>
            <p:cNvPr id="3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66895" y="1182301"/>
              <a:ext cx="429544" cy="841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ZoneTexte 39"/>
            <p:cNvSpPr txBox="1"/>
            <p:nvPr/>
          </p:nvSpPr>
          <p:spPr>
            <a:xfrm>
              <a:off x="2915393" y="1988840"/>
              <a:ext cx="1339865" cy="246221"/>
            </a:xfrm>
            <a:prstGeom prst="rect">
              <a:avLst/>
            </a:prstGeom>
            <a:noFill/>
          </p:spPr>
          <p:txBody>
            <a:bodyPr wrap="square" rtlCol="0">
              <a:spAutoFit/>
            </a:bodyPr>
            <a:lstStyle/>
            <a:p>
              <a:pPr algn="ctr">
                <a:defRPr/>
              </a:pPr>
              <a:r>
                <a:rPr lang="fr-FR" sz="1000" dirty="0">
                  <a:solidFill>
                    <a:prstClr val="black"/>
                  </a:solidFill>
                </a:rPr>
                <a:t>HB patient</a:t>
              </a:r>
            </a:p>
          </p:txBody>
        </p:sp>
      </p:grpSp>
      <p:grpSp>
        <p:nvGrpSpPr>
          <p:cNvPr id="3" name="Groupe 2"/>
          <p:cNvGrpSpPr/>
          <p:nvPr/>
        </p:nvGrpSpPr>
        <p:grpSpPr>
          <a:xfrm>
            <a:off x="286653" y="1244918"/>
            <a:ext cx="1580553" cy="1300683"/>
            <a:chOff x="1115615" y="2719794"/>
            <a:chExt cx="1869983" cy="1532245"/>
          </a:xfrm>
        </p:grpSpPr>
        <p:sp>
          <p:nvSpPr>
            <p:cNvPr id="2" name="Rectangle 1"/>
            <p:cNvSpPr/>
            <p:nvPr/>
          </p:nvSpPr>
          <p:spPr>
            <a:xfrm>
              <a:off x="1115615" y="2719794"/>
              <a:ext cx="1869983" cy="1532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solidFill>
                  <a:srgbClr val="FFFFFF"/>
                </a:solidFill>
              </a:endParaRPr>
            </a:p>
          </p:txBody>
        </p:sp>
        <p:grpSp>
          <p:nvGrpSpPr>
            <p:cNvPr id="41" name="Groupe 40"/>
            <p:cNvGrpSpPr/>
            <p:nvPr/>
          </p:nvGrpSpPr>
          <p:grpSpPr>
            <a:xfrm>
              <a:off x="1227405" y="2772983"/>
              <a:ext cx="1656000" cy="1339836"/>
              <a:chOff x="401508" y="1988840"/>
              <a:chExt cx="2522810" cy="2120012"/>
            </a:xfrm>
          </p:grpSpPr>
          <p:pic>
            <p:nvPicPr>
              <p:cNvPr id="42" name="Picture 2" descr="E:\HB1 poly 2\Pluri HB1 poly2\1 Oct4 10X.tif"/>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02718" y="1988840"/>
                <a:ext cx="1224839" cy="1020416"/>
              </a:xfrm>
              <a:prstGeom prst="rect">
                <a:avLst/>
              </a:prstGeom>
              <a:noFill/>
            </p:spPr>
          </p:pic>
          <p:pic>
            <p:nvPicPr>
              <p:cNvPr id="43" name="Picture 3" descr="E:\HB1 poly 2\Pluri HB1 poly2\1 nanog 10X.tif"/>
              <p:cNvPicPr>
                <a:picLocks noChangeAspect="1" noChangeArrowheads="1"/>
              </p:cNvPicPr>
              <p:nvPr/>
            </p:nvPicPr>
            <p:blipFill>
              <a:blip r:embed="rId5" cstate="print">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a:ext>
                </a:extLst>
              </a:blip>
              <a:srcRect/>
              <a:stretch>
                <a:fillRect/>
              </a:stretch>
            </p:blipFill>
            <p:spPr bwMode="auto">
              <a:xfrm>
                <a:off x="1697444" y="1988840"/>
                <a:ext cx="1224839" cy="1020416"/>
              </a:xfrm>
              <a:prstGeom prst="rect">
                <a:avLst/>
              </a:prstGeom>
              <a:noFill/>
            </p:spPr>
          </p:pic>
          <p:pic>
            <p:nvPicPr>
              <p:cNvPr id="44" name="Picture 6" descr="E:\HB1 poly 2\Pluri HB1 poly2\2 tra1-60 4X.tif"/>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402718" y="3068960"/>
                <a:ext cx="1224839" cy="1020416"/>
              </a:xfrm>
              <a:prstGeom prst="rect">
                <a:avLst/>
              </a:prstGeom>
              <a:noFill/>
            </p:spPr>
          </p:pic>
          <p:pic>
            <p:nvPicPr>
              <p:cNvPr id="45" name="Picture 9" descr="E:\HB1 poly 2\Pluri HB1 poly2\3 ssea4.tif"/>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1697444" y="3068960"/>
                <a:ext cx="1224839" cy="1020416"/>
              </a:xfrm>
              <a:prstGeom prst="rect">
                <a:avLst/>
              </a:prstGeom>
              <a:noFill/>
            </p:spPr>
          </p:pic>
          <p:sp>
            <p:nvSpPr>
              <p:cNvPr id="46" name="ZoneTexte 45"/>
              <p:cNvSpPr txBox="1"/>
              <p:nvPr/>
            </p:nvSpPr>
            <p:spPr>
              <a:xfrm>
                <a:off x="401508" y="2689202"/>
                <a:ext cx="1227258" cy="316545"/>
              </a:xfrm>
              <a:prstGeom prst="rect">
                <a:avLst/>
              </a:prstGeom>
              <a:noFill/>
            </p:spPr>
            <p:txBody>
              <a:bodyPr wrap="square" rtlCol="0">
                <a:spAutoFit/>
              </a:bodyPr>
              <a:lstStyle/>
              <a:p>
                <a:pPr algn="ctr">
                  <a:defRPr/>
                </a:pPr>
                <a:r>
                  <a:rPr lang="fr-FR" sz="700" b="1" dirty="0">
                    <a:solidFill>
                      <a:srgbClr val="92D050"/>
                    </a:solidFill>
                  </a:rPr>
                  <a:t>OCT4</a:t>
                </a:r>
              </a:p>
            </p:txBody>
          </p:sp>
          <p:sp>
            <p:nvSpPr>
              <p:cNvPr id="47" name="ZoneTexte 46"/>
              <p:cNvSpPr txBox="1"/>
              <p:nvPr/>
            </p:nvSpPr>
            <p:spPr>
              <a:xfrm>
                <a:off x="1697445" y="2689202"/>
                <a:ext cx="1224838" cy="316545"/>
              </a:xfrm>
              <a:prstGeom prst="rect">
                <a:avLst/>
              </a:prstGeom>
              <a:noFill/>
            </p:spPr>
            <p:txBody>
              <a:bodyPr wrap="square" rtlCol="0">
                <a:spAutoFit/>
              </a:bodyPr>
              <a:lstStyle/>
              <a:p>
                <a:pPr algn="ctr">
                  <a:defRPr/>
                </a:pPr>
                <a:r>
                  <a:rPr lang="fr-FR" sz="700" b="1" dirty="0">
                    <a:solidFill>
                      <a:srgbClr val="FF0000"/>
                    </a:solidFill>
                  </a:rPr>
                  <a:t>NANOG</a:t>
                </a:r>
              </a:p>
            </p:txBody>
          </p:sp>
          <p:sp>
            <p:nvSpPr>
              <p:cNvPr id="48" name="ZoneTexte 47"/>
              <p:cNvSpPr txBox="1"/>
              <p:nvPr/>
            </p:nvSpPr>
            <p:spPr>
              <a:xfrm>
                <a:off x="403268" y="3792307"/>
                <a:ext cx="1223741" cy="316545"/>
              </a:xfrm>
              <a:prstGeom prst="rect">
                <a:avLst/>
              </a:prstGeom>
              <a:noFill/>
            </p:spPr>
            <p:txBody>
              <a:bodyPr wrap="square" rtlCol="0">
                <a:spAutoFit/>
              </a:bodyPr>
              <a:lstStyle/>
              <a:p>
                <a:pPr algn="ctr">
                  <a:defRPr/>
                </a:pPr>
                <a:r>
                  <a:rPr lang="fr-FR" sz="700" b="1" dirty="0">
                    <a:solidFill>
                      <a:srgbClr val="92D050"/>
                    </a:solidFill>
                  </a:rPr>
                  <a:t>SSEA4</a:t>
                </a:r>
              </a:p>
            </p:txBody>
          </p:sp>
          <p:sp>
            <p:nvSpPr>
              <p:cNvPr id="49" name="ZoneTexte 48"/>
              <p:cNvSpPr txBox="1"/>
              <p:nvPr/>
            </p:nvSpPr>
            <p:spPr>
              <a:xfrm>
                <a:off x="1695408" y="3792306"/>
                <a:ext cx="1228910" cy="316545"/>
              </a:xfrm>
              <a:prstGeom prst="rect">
                <a:avLst/>
              </a:prstGeom>
              <a:noFill/>
            </p:spPr>
            <p:txBody>
              <a:bodyPr wrap="square" rtlCol="0">
                <a:spAutoFit/>
              </a:bodyPr>
              <a:lstStyle/>
              <a:p>
                <a:pPr algn="ctr">
                  <a:defRPr/>
                </a:pPr>
                <a:r>
                  <a:rPr lang="fr-FR" sz="700" b="1" dirty="0">
                    <a:solidFill>
                      <a:srgbClr val="92D050"/>
                    </a:solidFill>
                  </a:rPr>
                  <a:t>TRA1-60</a:t>
                </a:r>
              </a:p>
            </p:txBody>
          </p:sp>
        </p:grpSp>
      </p:grpSp>
      <p:cxnSp>
        <p:nvCxnSpPr>
          <p:cNvPr id="8" name="Connecteur droit avec flèche 7"/>
          <p:cNvCxnSpPr/>
          <p:nvPr/>
        </p:nvCxnSpPr>
        <p:spPr>
          <a:xfrm flipH="1">
            <a:off x="1964955" y="1744764"/>
            <a:ext cx="972000" cy="0"/>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54" name="Connecteur droit avec flèche 53"/>
          <p:cNvCxnSpPr>
            <a:cxnSpLocks/>
          </p:cNvCxnSpPr>
          <p:nvPr/>
        </p:nvCxnSpPr>
        <p:spPr>
          <a:xfrm>
            <a:off x="511200" y="2448000"/>
            <a:ext cx="0" cy="504000"/>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9" name="ZoneTexte 8"/>
          <p:cNvSpPr txBox="1"/>
          <p:nvPr/>
        </p:nvSpPr>
        <p:spPr>
          <a:xfrm>
            <a:off x="539552" y="2398335"/>
            <a:ext cx="1998338" cy="600164"/>
          </a:xfrm>
          <a:prstGeom prst="rect">
            <a:avLst/>
          </a:prstGeom>
          <a:noFill/>
        </p:spPr>
        <p:txBody>
          <a:bodyPr wrap="square" rtlCol="0">
            <a:spAutoFit/>
          </a:bodyPr>
          <a:lstStyle/>
          <a:p>
            <a:pPr algn="ctr">
              <a:defRPr/>
            </a:pPr>
            <a:r>
              <a:rPr lang="fr-FR" sz="1100" b="1" dirty="0" err="1">
                <a:solidFill>
                  <a:srgbClr val="004B87">
                    <a:lumMod val="75000"/>
                  </a:srgbClr>
                </a:solidFill>
              </a:rPr>
              <a:t>Targeted</a:t>
            </a:r>
            <a:r>
              <a:rPr lang="fr-FR" sz="1100" b="1" dirty="0">
                <a:solidFill>
                  <a:srgbClr val="004B87">
                    <a:lumMod val="75000"/>
                  </a:srgbClr>
                </a:solidFill>
              </a:rPr>
              <a:t> </a:t>
            </a:r>
            <a:r>
              <a:rPr lang="fr-FR" sz="1100" b="1" dirty="0" err="1">
                <a:solidFill>
                  <a:srgbClr val="004B87">
                    <a:lumMod val="75000"/>
                  </a:srgbClr>
                </a:solidFill>
              </a:rPr>
              <a:t>genome</a:t>
            </a:r>
            <a:r>
              <a:rPr lang="fr-FR" sz="1100" b="1" dirty="0">
                <a:solidFill>
                  <a:srgbClr val="004B87">
                    <a:lumMod val="75000"/>
                  </a:srgbClr>
                </a:solidFill>
              </a:rPr>
              <a:t> insertion at the AAVS1 site</a:t>
            </a:r>
          </a:p>
          <a:p>
            <a:pPr algn="ctr">
              <a:defRPr/>
            </a:pPr>
            <a:r>
              <a:rPr lang="fr-FR" sz="1100" dirty="0">
                <a:solidFill>
                  <a:srgbClr val="004B87">
                    <a:lumMod val="75000"/>
                  </a:srgbClr>
                </a:solidFill>
              </a:rPr>
              <a:t>(CRISPR/Cas9)</a:t>
            </a:r>
          </a:p>
        </p:txBody>
      </p:sp>
      <p:pic>
        <p:nvPicPr>
          <p:cNvPr id="156" name="Image 15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7923" y="2996952"/>
            <a:ext cx="3318257" cy="261595"/>
          </a:xfrm>
          <a:prstGeom prst="rect">
            <a:avLst/>
          </a:prstGeom>
        </p:spPr>
      </p:pic>
      <p:cxnSp>
        <p:nvCxnSpPr>
          <p:cNvPr id="158" name="Connecteur droit avec flèche 157"/>
          <p:cNvCxnSpPr/>
          <p:nvPr/>
        </p:nvCxnSpPr>
        <p:spPr>
          <a:xfrm>
            <a:off x="862832" y="3307223"/>
            <a:ext cx="758762" cy="145326"/>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61" name="Connecteur droit avec flèche 160"/>
          <p:cNvCxnSpPr/>
          <p:nvPr/>
        </p:nvCxnSpPr>
        <p:spPr>
          <a:xfrm flipH="1">
            <a:off x="3936263" y="1744764"/>
            <a:ext cx="561496" cy="0"/>
          </a:xfrm>
          <a:prstGeom prst="straightConnector1">
            <a:avLst/>
          </a:prstGeom>
          <a:ln w="12700">
            <a:solidFill>
              <a:schemeClr val="tx2"/>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183" name="ZoneTexte 182"/>
          <p:cNvSpPr txBox="1"/>
          <p:nvPr/>
        </p:nvSpPr>
        <p:spPr>
          <a:xfrm>
            <a:off x="2756251" y="2204005"/>
            <a:ext cx="1339860" cy="657225"/>
          </a:xfrm>
          <a:prstGeom prst="roundRect">
            <a:avLst>
              <a:gd name="adj" fmla="val 11237"/>
            </a:avLst>
          </a:prstGeom>
          <a:solidFill>
            <a:schemeClr val="accent1"/>
          </a:solidFill>
          <a:ln>
            <a:solidFill>
              <a:schemeClr val="tx2">
                <a:lumMod val="60000"/>
                <a:lumOff val="40000"/>
              </a:schemeClr>
            </a:solidFill>
          </a:ln>
        </p:spPr>
        <p:style>
          <a:lnRef idx="1">
            <a:schemeClr val="accent5"/>
          </a:lnRef>
          <a:fillRef idx="3">
            <a:schemeClr val="accent5"/>
          </a:fillRef>
          <a:effectRef idx="2">
            <a:schemeClr val="accent5"/>
          </a:effectRef>
          <a:fontRef idx="minor">
            <a:schemeClr val="lt1"/>
          </a:fontRef>
        </p:style>
        <p:txBody>
          <a:bodyPr wrap="square" lIns="0" tIns="0" rIns="0" bIns="0" rtlCol="0">
            <a:spAutoFit/>
          </a:bodyPr>
          <a:lstStyle/>
          <a:p>
            <a:pPr algn="ctr">
              <a:defRPr/>
            </a:pPr>
            <a:r>
              <a:rPr lang="en-US" sz="1000" u="sng" dirty="0">
                <a:solidFill>
                  <a:srgbClr val="FFFFFF"/>
                </a:solidFill>
              </a:rPr>
              <a:t>FIX patient’s mutation</a:t>
            </a:r>
            <a:r>
              <a:rPr lang="en-US" sz="1000" dirty="0">
                <a:solidFill>
                  <a:srgbClr val="FFFFFF"/>
                </a:solidFill>
              </a:rPr>
              <a:t>:</a:t>
            </a:r>
          </a:p>
          <a:p>
            <a:pPr algn="ctr">
              <a:defRPr/>
            </a:pPr>
            <a:r>
              <a:rPr lang="en-US" sz="1000" dirty="0">
                <a:solidFill>
                  <a:srgbClr val="FFFFFF"/>
                </a:solidFill>
              </a:rPr>
              <a:t>mRNA : yes</a:t>
            </a:r>
          </a:p>
          <a:p>
            <a:pPr algn="ctr">
              <a:defRPr/>
            </a:pPr>
            <a:r>
              <a:rPr lang="en-US" sz="1000" dirty="0">
                <a:solidFill>
                  <a:srgbClr val="FFFFFF"/>
                </a:solidFill>
              </a:rPr>
              <a:t>Protein : yes</a:t>
            </a:r>
          </a:p>
          <a:p>
            <a:pPr algn="ctr">
              <a:defRPr/>
            </a:pPr>
            <a:r>
              <a:rPr lang="en-US" sz="1000" dirty="0">
                <a:solidFill>
                  <a:srgbClr val="FFFFFF"/>
                </a:solidFill>
              </a:rPr>
              <a:t>Activity : no</a:t>
            </a:r>
          </a:p>
        </p:txBody>
      </p:sp>
      <p:cxnSp>
        <p:nvCxnSpPr>
          <p:cNvPr id="188" name="Connecteur droit avec flèche 187"/>
          <p:cNvCxnSpPr>
            <a:cxnSpLocks/>
          </p:cNvCxnSpPr>
          <p:nvPr/>
        </p:nvCxnSpPr>
        <p:spPr>
          <a:xfrm>
            <a:off x="5138894" y="4736255"/>
            <a:ext cx="396000" cy="0"/>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192" name="ZoneTexte 191"/>
          <p:cNvSpPr txBox="1"/>
          <p:nvPr/>
        </p:nvSpPr>
        <p:spPr>
          <a:xfrm>
            <a:off x="5607365" y="2809166"/>
            <a:ext cx="3038687" cy="461665"/>
          </a:xfrm>
          <a:prstGeom prst="rect">
            <a:avLst/>
          </a:prstGeom>
          <a:noFill/>
        </p:spPr>
        <p:txBody>
          <a:bodyPr wrap="square" rtlCol="0">
            <a:spAutoFit/>
          </a:bodyPr>
          <a:lstStyle/>
          <a:p>
            <a:pPr algn="ctr">
              <a:defRPr/>
            </a:pPr>
            <a:r>
              <a:rPr lang="fr-FR" sz="1200" b="1" i="1" dirty="0">
                <a:solidFill>
                  <a:srgbClr val="004B87">
                    <a:lumMod val="75000"/>
                  </a:srgbClr>
                </a:solidFill>
              </a:rPr>
              <a:t>In vitro </a:t>
            </a:r>
            <a:r>
              <a:rPr lang="fr-FR" sz="1200" b="1" dirty="0">
                <a:solidFill>
                  <a:srgbClr val="004B87">
                    <a:lumMod val="75000"/>
                  </a:srgbClr>
                </a:solidFill>
              </a:rPr>
              <a:t>validation of the correction </a:t>
            </a:r>
            <a:r>
              <a:rPr lang="fr-FR" sz="1200" b="1" dirty="0" err="1">
                <a:solidFill>
                  <a:srgbClr val="004B87">
                    <a:lumMod val="75000"/>
                  </a:srgbClr>
                </a:solidFill>
              </a:rPr>
              <a:t>after</a:t>
            </a:r>
            <a:r>
              <a:rPr lang="fr-FR" sz="1200" b="1" dirty="0">
                <a:solidFill>
                  <a:srgbClr val="004B87">
                    <a:lumMod val="75000"/>
                  </a:srgbClr>
                </a:solidFill>
              </a:rPr>
              <a:t> 3D </a:t>
            </a:r>
            <a:r>
              <a:rPr lang="fr-FR" sz="1200" b="1" dirty="0" err="1">
                <a:solidFill>
                  <a:srgbClr val="004B87">
                    <a:lumMod val="75000"/>
                  </a:srgbClr>
                </a:solidFill>
              </a:rPr>
              <a:t>differentiation</a:t>
            </a:r>
            <a:endParaRPr lang="fr-FR" sz="1200" b="1" dirty="0">
              <a:solidFill>
                <a:srgbClr val="004B87">
                  <a:lumMod val="75000"/>
                </a:srgbClr>
              </a:solidFill>
            </a:endParaRPr>
          </a:p>
        </p:txBody>
      </p:sp>
      <p:sp>
        <p:nvSpPr>
          <p:cNvPr id="194" name="ZoneTexte 193"/>
          <p:cNvSpPr txBox="1"/>
          <p:nvPr/>
        </p:nvSpPr>
        <p:spPr>
          <a:xfrm>
            <a:off x="5397512" y="2219137"/>
            <a:ext cx="1694767" cy="461665"/>
          </a:xfrm>
          <a:prstGeom prst="rect">
            <a:avLst/>
          </a:prstGeom>
          <a:noFill/>
        </p:spPr>
        <p:txBody>
          <a:bodyPr wrap="square" rtlCol="0">
            <a:spAutoFit/>
          </a:bodyPr>
          <a:lstStyle/>
          <a:p>
            <a:pPr algn="ctr">
              <a:defRPr/>
            </a:pPr>
            <a:r>
              <a:rPr lang="en-US" sz="800" dirty="0">
                <a:solidFill>
                  <a:prstClr val="black"/>
                </a:solidFill>
              </a:rPr>
              <a:t>Intrahepatic transplantation of 10</a:t>
            </a:r>
            <a:r>
              <a:rPr lang="en-US" sz="800" baseline="30000" dirty="0">
                <a:solidFill>
                  <a:prstClr val="black"/>
                </a:solidFill>
              </a:rPr>
              <a:t>5</a:t>
            </a:r>
            <a:r>
              <a:rPr lang="en-US" sz="800" dirty="0">
                <a:solidFill>
                  <a:prstClr val="black"/>
                </a:solidFill>
              </a:rPr>
              <a:t> 2D-Corr-HB-iHeps into newborn (24-48h) </a:t>
            </a:r>
            <a:r>
              <a:rPr lang="en-US" sz="800" i="1" dirty="0">
                <a:solidFill>
                  <a:prstClr val="black"/>
                </a:solidFill>
              </a:rPr>
              <a:t>F9</a:t>
            </a:r>
            <a:r>
              <a:rPr lang="en-US" sz="800" dirty="0">
                <a:solidFill>
                  <a:prstClr val="black"/>
                </a:solidFill>
              </a:rPr>
              <a:t>KO mouse</a:t>
            </a:r>
          </a:p>
        </p:txBody>
      </p:sp>
      <p:cxnSp>
        <p:nvCxnSpPr>
          <p:cNvPr id="195" name="Connecteur droit 194"/>
          <p:cNvCxnSpPr/>
          <p:nvPr/>
        </p:nvCxnSpPr>
        <p:spPr>
          <a:xfrm flipH="1" flipV="1">
            <a:off x="5758384" y="1660427"/>
            <a:ext cx="350972" cy="331264"/>
          </a:xfrm>
          <a:prstGeom prst="line">
            <a:avLst/>
          </a:prstGeom>
        </p:spPr>
        <p:style>
          <a:lnRef idx="1">
            <a:schemeClr val="dk1"/>
          </a:lnRef>
          <a:fillRef idx="0">
            <a:schemeClr val="dk1"/>
          </a:fillRef>
          <a:effectRef idx="0">
            <a:schemeClr val="dk1"/>
          </a:effectRef>
          <a:fontRef idx="minor">
            <a:schemeClr val="tx1"/>
          </a:fontRef>
        </p:style>
      </p:cxnSp>
      <p:cxnSp>
        <p:nvCxnSpPr>
          <p:cNvPr id="207" name="Connecteur droit avec flèche 206"/>
          <p:cNvCxnSpPr>
            <a:cxnSpLocks/>
          </p:cNvCxnSpPr>
          <p:nvPr/>
        </p:nvCxnSpPr>
        <p:spPr>
          <a:xfrm flipV="1">
            <a:off x="4512327" y="1739618"/>
            <a:ext cx="0" cy="1746186"/>
          </a:xfrm>
          <a:prstGeom prst="straightConnector1">
            <a:avLst/>
          </a:prstGeom>
          <a:ln w="12700">
            <a:solidFill>
              <a:schemeClr val="tx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08" name="Connecteur droit 207"/>
          <p:cNvCxnSpPr/>
          <p:nvPr/>
        </p:nvCxnSpPr>
        <p:spPr>
          <a:xfrm>
            <a:off x="6744039" y="1954291"/>
            <a:ext cx="514822" cy="2592"/>
          </a:xfrm>
          <a:prstGeom prst="line">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209" name="Rectangle 208"/>
          <p:cNvSpPr/>
          <p:nvPr/>
        </p:nvSpPr>
        <p:spPr>
          <a:xfrm>
            <a:off x="6598457" y="1667014"/>
            <a:ext cx="768906" cy="246221"/>
          </a:xfrm>
          <a:prstGeom prst="rect">
            <a:avLst/>
          </a:prstGeom>
        </p:spPr>
        <p:txBody>
          <a:bodyPr wrap="square">
            <a:spAutoFit/>
          </a:bodyPr>
          <a:lstStyle/>
          <a:p>
            <a:pPr algn="ctr">
              <a:defRPr/>
            </a:pPr>
            <a:r>
              <a:rPr lang="en-US" sz="1000" dirty="0">
                <a:solidFill>
                  <a:prstClr val="black"/>
                </a:solidFill>
              </a:rPr>
              <a:t>&lt;3 weeks</a:t>
            </a:r>
          </a:p>
        </p:txBody>
      </p:sp>
      <p:pic>
        <p:nvPicPr>
          <p:cNvPr id="210" name="Image 20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471585" y="2042479"/>
            <a:ext cx="1113595" cy="628181"/>
          </a:xfrm>
          <a:prstGeom prst="rect">
            <a:avLst/>
          </a:prstGeom>
          <a:ln w="6350">
            <a:noFill/>
          </a:ln>
        </p:spPr>
      </p:pic>
      <p:grpSp>
        <p:nvGrpSpPr>
          <p:cNvPr id="212" name="Groupe 211"/>
          <p:cNvGrpSpPr/>
          <p:nvPr/>
        </p:nvGrpSpPr>
        <p:grpSpPr>
          <a:xfrm>
            <a:off x="7473600" y="1374083"/>
            <a:ext cx="582731" cy="608083"/>
            <a:chOff x="1127051" y="1275907"/>
            <a:chExt cx="5092996" cy="4544820"/>
          </a:xfrm>
        </p:grpSpPr>
        <p:pic>
          <p:nvPicPr>
            <p:cNvPr id="213" name="Image 212"/>
            <p:cNvPicPr>
              <a:picLocks noChangeAspect="1"/>
            </p:cNvPicPr>
            <p:nvPr/>
          </p:nvPicPr>
          <p:blipFill rotWithShape="1">
            <a:blip r:embed="rId11" cstate="print">
              <a:extLst>
                <a:ext uri="{28A0092B-C50C-407E-A947-70E740481C1C}">
                  <a14:useLocalDpi xmlns:a14="http://schemas.microsoft.com/office/drawing/2010/main" val="0"/>
                </a:ext>
              </a:extLst>
            </a:blip>
            <a:srcRect l="12325" t="4989" r="31977"/>
            <a:stretch/>
          </p:blipFill>
          <p:spPr>
            <a:xfrm>
              <a:off x="1127051" y="1275907"/>
              <a:ext cx="5092996" cy="4544820"/>
            </a:xfrm>
            <a:prstGeom prst="rect">
              <a:avLst/>
            </a:prstGeom>
            <a:ln w="3175">
              <a:solidFill>
                <a:schemeClr val="tx1"/>
              </a:solidFill>
            </a:ln>
          </p:spPr>
        </p:pic>
        <p:pic>
          <p:nvPicPr>
            <p:cNvPr id="214" name="Image 213"/>
            <p:cNvPicPr>
              <a:picLocks noChangeAspect="1"/>
            </p:cNvPicPr>
            <p:nvPr/>
          </p:nvPicPr>
          <p:blipFill rotWithShape="1">
            <a:blip r:embed="rId12" cstate="print">
              <a:extLst>
                <a:ext uri="{28A0092B-C50C-407E-A947-70E740481C1C}">
                  <a14:useLocalDpi xmlns:a14="http://schemas.microsoft.com/office/drawing/2010/main" val="0"/>
                </a:ext>
              </a:extLst>
            </a:blip>
            <a:srcRect t="93478" r="89664"/>
            <a:stretch/>
          </p:blipFill>
          <p:spPr>
            <a:xfrm>
              <a:off x="1127051" y="5475767"/>
              <a:ext cx="945194" cy="311997"/>
            </a:xfrm>
            <a:prstGeom prst="rect">
              <a:avLst/>
            </a:prstGeom>
            <a:ln>
              <a:noFill/>
            </a:ln>
          </p:spPr>
        </p:pic>
      </p:grpSp>
      <p:sp>
        <p:nvSpPr>
          <p:cNvPr id="215" name="Rectangle à coins arrondis 214"/>
          <p:cNvSpPr/>
          <p:nvPr/>
        </p:nvSpPr>
        <p:spPr>
          <a:xfrm>
            <a:off x="5358882" y="1311263"/>
            <a:ext cx="3403000" cy="1440048"/>
          </a:xfrm>
          <a:prstGeom prst="roundRect">
            <a:avLst>
              <a:gd name="adj" fmla="val 10384"/>
            </a:avLst>
          </a:prstGeom>
          <a:no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solidFill>
                <a:srgbClr val="FFFFFF"/>
              </a:solidFill>
            </a:endParaRPr>
          </a:p>
        </p:txBody>
      </p:sp>
      <p:cxnSp>
        <p:nvCxnSpPr>
          <p:cNvPr id="216" name="Connecteur droit avec flèche 215"/>
          <p:cNvCxnSpPr>
            <a:cxnSpLocks/>
          </p:cNvCxnSpPr>
          <p:nvPr/>
        </p:nvCxnSpPr>
        <p:spPr>
          <a:xfrm flipV="1">
            <a:off x="5035173" y="2805713"/>
            <a:ext cx="412864" cy="680091"/>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grpSp>
        <p:nvGrpSpPr>
          <p:cNvPr id="224" name="Groupe 223"/>
          <p:cNvGrpSpPr/>
          <p:nvPr/>
        </p:nvGrpSpPr>
        <p:grpSpPr>
          <a:xfrm>
            <a:off x="286653" y="3573016"/>
            <a:ext cx="4852243" cy="1707603"/>
            <a:chOff x="286653" y="3573016"/>
            <a:chExt cx="4852243" cy="1707603"/>
          </a:xfrm>
        </p:grpSpPr>
        <p:sp>
          <p:nvSpPr>
            <p:cNvPr id="115" name="ZoneTexte 114"/>
            <p:cNvSpPr txBox="1"/>
            <p:nvPr/>
          </p:nvSpPr>
          <p:spPr>
            <a:xfrm>
              <a:off x="1882815" y="4378209"/>
              <a:ext cx="742323" cy="167817"/>
            </a:xfrm>
            <a:prstGeom prst="rect">
              <a:avLst/>
            </a:prstGeom>
            <a:noFill/>
          </p:spPr>
          <p:txBody>
            <a:bodyPr wrap="square" rtlCol="0">
              <a:spAutoFit/>
            </a:bodyPr>
            <a:lstStyle/>
            <a:p>
              <a:pPr algn="ctr">
                <a:defRPr/>
              </a:pPr>
              <a:r>
                <a:rPr lang="fr-FR" sz="600" b="1" dirty="0">
                  <a:solidFill>
                    <a:srgbClr val="FF0000"/>
                  </a:solidFill>
                </a:rPr>
                <a:t>ALB</a:t>
              </a:r>
              <a:r>
                <a:rPr lang="fr-FR" sz="600" b="1" dirty="0">
                  <a:solidFill>
                    <a:prstClr val="black"/>
                  </a:solidFill>
                </a:rPr>
                <a:t>/</a:t>
              </a:r>
              <a:r>
                <a:rPr lang="fr-FR" sz="600" b="1" dirty="0">
                  <a:solidFill>
                    <a:srgbClr val="00B0F0"/>
                  </a:solidFill>
                </a:rPr>
                <a:t>DAPI</a:t>
              </a:r>
            </a:p>
          </p:txBody>
        </p:sp>
        <p:grpSp>
          <p:nvGrpSpPr>
            <p:cNvPr id="116" name="Groupe 115"/>
            <p:cNvGrpSpPr/>
            <p:nvPr/>
          </p:nvGrpSpPr>
          <p:grpSpPr>
            <a:xfrm>
              <a:off x="1882815" y="3828979"/>
              <a:ext cx="742323" cy="600859"/>
              <a:chOff x="395537" y="3233618"/>
              <a:chExt cx="1844853" cy="1382905"/>
            </a:xfrm>
          </p:grpSpPr>
          <p:pic>
            <p:nvPicPr>
              <p:cNvPr id="117" name="Image 116"/>
              <p:cNvPicPr preferRelativeResize="0">
                <a:picLocks/>
              </p:cNvPicPr>
              <p:nvPr/>
            </p:nvPicPr>
            <p:blipFill>
              <a:blip r:embed="rId13" cstate="print">
                <a:extLst>
                  <a:ext uri="{28A0092B-C50C-407E-A947-70E740481C1C}">
                    <a14:useLocalDpi xmlns:a14="http://schemas.microsoft.com/office/drawing/2010/main" val="0"/>
                  </a:ext>
                </a:extLst>
              </a:blip>
              <a:stretch>
                <a:fillRect/>
              </a:stretch>
            </p:blipFill>
            <p:spPr>
              <a:xfrm>
                <a:off x="395537" y="3233618"/>
                <a:ext cx="1844853" cy="1382905"/>
              </a:xfrm>
              <a:prstGeom prst="rect">
                <a:avLst/>
              </a:prstGeom>
            </p:spPr>
          </p:pic>
          <p:grpSp>
            <p:nvGrpSpPr>
              <p:cNvPr id="118" name="Groupe 117"/>
              <p:cNvGrpSpPr/>
              <p:nvPr/>
            </p:nvGrpSpPr>
            <p:grpSpPr>
              <a:xfrm>
                <a:off x="1430863" y="4239164"/>
                <a:ext cx="645700" cy="321865"/>
                <a:chOff x="1615241" y="7538819"/>
                <a:chExt cx="378001" cy="201092"/>
              </a:xfrm>
            </p:grpSpPr>
            <p:sp>
              <p:nvSpPr>
                <p:cNvPr id="119" name="ZoneTexte 118"/>
                <p:cNvSpPr txBox="1"/>
                <p:nvPr/>
              </p:nvSpPr>
              <p:spPr>
                <a:xfrm>
                  <a:off x="1615241" y="7538819"/>
                  <a:ext cx="378001" cy="201092"/>
                </a:xfrm>
                <a:prstGeom prst="rect">
                  <a:avLst/>
                </a:prstGeom>
                <a:noFill/>
              </p:spPr>
              <p:txBody>
                <a:bodyPr wrap="square" lIns="0" rIns="0" rtlCol="0">
                  <a:spAutoFit/>
                </a:bodyPr>
                <a:lstStyle/>
                <a:p>
                  <a:pPr algn="ctr">
                    <a:defRPr/>
                  </a:pPr>
                  <a:r>
                    <a:rPr lang="fr-FR" sz="400" dirty="0">
                      <a:solidFill>
                        <a:srgbClr val="FFFFFF"/>
                      </a:solidFill>
                    </a:rPr>
                    <a:t>400µm</a:t>
                  </a:r>
                </a:p>
              </p:txBody>
            </p:sp>
            <p:cxnSp>
              <p:nvCxnSpPr>
                <p:cNvPr id="120" name="Connecteur droit 119"/>
                <p:cNvCxnSpPr/>
                <p:nvPr/>
              </p:nvCxnSpPr>
              <p:spPr>
                <a:xfrm>
                  <a:off x="1615242" y="7675200"/>
                  <a:ext cx="378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121" name="Groupe 120"/>
            <p:cNvGrpSpPr/>
            <p:nvPr/>
          </p:nvGrpSpPr>
          <p:grpSpPr>
            <a:xfrm>
              <a:off x="312698" y="4517121"/>
              <a:ext cx="742323" cy="600859"/>
              <a:chOff x="395536" y="4967780"/>
              <a:chExt cx="1844853" cy="1382905"/>
            </a:xfrm>
          </p:grpSpPr>
          <p:pic>
            <p:nvPicPr>
              <p:cNvPr id="122" name="Image 121"/>
              <p:cNvPicPr preferRelativeResize="0">
                <a:picLocks/>
              </p:cNvPicPr>
              <p:nvPr/>
            </p:nvPicPr>
            <p:blipFill>
              <a:blip r:embed="rId14" cstate="print">
                <a:extLst>
                  <a:ext uri="{BEBA8EAE-BF5A-486C-A8C5-ECC9F3942E4B}">
                    <a14:imgProps xmlns:a14="http://schemas.microsoft.com/office/drawing/2010/main">
                      <a14:imgLayer r:embed="rId15">
                        <a14:imgEffect>
                          <a14:brightnessContrast bright="48000" contrast="36000"/>
                        </a14:imgEffect>
                      </a14:imgLayer>
                    </a14:imgProps>
                  </a:ext>
                  <a:ext uri="{28A0092B-C50C-407E-A947-70E740481C1C}">
                    <a14:useLocalDpi xmlns:a14="http://schemas.microsoft.com/office/drawing/2010/main" val="0"/>
                  </a:ext>
                </a:extLst>
              </a:blip>
              <a:stretch>
                <a:fillRect/>
              </a:stretch>
            </p:blipFill>
            <p:spPr>
              <a:xfrm>
                <a:off x="395536" y="4967780"/>
                <a:ext cx="1844853" cy="1382905"/>
              </a:xfrm>
              <a:prstGeom prst="rect">
                <a:avLst/>
              </a:prstGeom>
            </p:spPr>
          </p:pic>
          <p:sp>
            <p:nvSpPr>
              <p:cNvPr id="123" name="ZoneTexte 122"/>
              <p:cNvSpPr txBox="1"/>
              <p:nvPr/>
            </p:nvSpPr>
            <p:spPr>
              <a:xfrm>
                <a:off x="1439903" y="5968340"/>
                <a:ext cx="645701" cy="321865"/>
              </a:xfrm>
              <a:prstGeom prst="rect">
                <a:avLst/>
              </a:prstGeom>
              <a:noFill/>
            </p:spPr>
            <p:txBody>
              <a:bodyPr wrap="square" lIns="0" rIns="0" rtlCol="0">
                <a:spAutoFit/>
              </a:bodyPr>
              <a:lstStyle/>
              <a:p>
                <a:pPr algn="ctr">
                  <a:defRPr/>
                </a:pPr>
                <a:r>
                  <a:rPr lang="fr-FR" sz="400" dirty="0">
                    <a:solidFill>
                      <a:srgbClr val="FFFFFF"/>
                    </a:solidFill>
                  </a:rPr>
                  <a:t>200µm</a:t>
                </a:r>
              </a:p>
            </p:txBody>
          </p:sp>
          <p:cxnSp>
            <p:nvCxnSpPr>
              <p:cNvPr id="124" name="Connecteur droit 123"/>
              <p:cNvCxnSpPr/>
              <p:nvPr/>
            </p:nvCxnSpPr>
            <p:spPr>
              <a:xfrm>
                <a:off x="1442632" y="6198059"/>
                <a:ext cx="6456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5" name="ZoneTexte 124"/>
            <p:cNvSpPr txBox="1"/>
            <p:nvPr/>
          </p:nvSpPr>
          <p:spPr>
            <a:xfrm>
              <a:off x="311523" y="5095952"/>
              <a:ext cx="744673" cy="167817"/>
            </a:xfrm>
            <a:prstGeom prst="rect">
              <a:avLst/>
            </a:prstGeom>
            <a:noFill/>
          </p:spPr>
          <p:txBody>
            <a:bodyPr wrap="square" rtlCol="0">
              <a:spAutoFit/>
            </a:bodyPr>
            <a:lstStyle/>
            <a:p>
              <a:pPr algn="ctr">
                <a:defRPr/>
              </a:pPr>
              <a:r>
                <a:rPr lang="fr-FR" sz="600" b="1" dirty="0">
                  <a:solidFill>
                    <a:srgbClr val="00B050"/>
                  </a:solidFill>
                </a:rPr>
                <a:t>ZO-1</a:t>
              </a:r>
              <a:r>
                <a:rPr lang="fr-FR" sz="600" b="1" dirty="0">
                  <a:solidFill>
                    <a:prstClr val="black"/>
                  </a:solidFill>
                </a:rPr>
                <a:t>/</a:t>
              </a:r>
              <a:r>
                <a:rPr lang="fr-FR" sz="600" b="1" dirty="0">
                  <a:solidFill>
                    <a:srgbClr val="00B0F0"/>
                  </a:solidFill>
                </a:rPr>
                <a:t>DAPI</a:t>
              </a:r>
            </a:p>
          </p:txBody>
        </p:sp>
        <p:grpSp>
          <p:nvGrpSpPr>
            <p:cNvPr id="126" name="Groupe 125"/>
            <p:cNvGrpSpPr/>
            <p:nvPr/>
          </p:nvGrpSpPr>
          <p:grpSpPr>
            <a:xfrm>
              <a:off x="312698" y="3828979"/>
              <a:ext cx="742323" cy="600859"/>
              <a:chOff x="2042568" y="1473369"/>
              <a:chExt cx="1089546" cy="864000"/>
            </a:xfrm>
          </p:grpSpPr>
          <p:pic>
            <p:nvPicPr>
              <p:cNvPr id="127" name="Image 126"/>
              <p:cNvPicPr preferRelativeResize="0">
                <a:picLocks/>
              </p:cNvPicPr>
              <p:nvPr/>
            </p:nvPicPr>
            <p:blipFill>
              <a:blip r:embed="rId16" cstate="print">
                <a:extLst>
                  <a:ext uri="{28A0092B-C50C-407E-A947-70E740481C1C}">
                    <a14:useLocalDpi xmlns:a14="http://schemas.microsoft.com/office/drawing/2010/main" val="0"/>
                  </a:ext>
                </a:extLst>
              </a:blip>
              <a:stretch>
                <a:fillRect/>
              </a:stretch>
            </p:blipFill>
            <p:spPr>
              <a:xfrm>
                <a:off x="2042568" y="1473369"/>
                <a:ext cx="1089546" cy="864000"/>
              </a:xfrm>
              <a:prstGeom prst="rect">
                <a:avLst/>
              </a:prstGeom>
            </p:spPr>
          </p:pic>
          <p:grpSp>
            <p:nvGrpSpPr>
              <p:cNvPr id="128" name="Groupe 127"/>
              <p:cNvGrpSpPr/>
              <p:nvPr/>
            </p:nvGrpSpPr>
            <p:grpSpPr>
              <a:xfrm>
                <a:off x="2666720" y="2101606"/>
                <a:ext cx="378001" cy="201092"/>
                <a:chOff x="1615241" y="7538400"/>
                <a:chExt cx="378001" cy="201092"/>
              </a:xfrm>
            </p:grpSpPr>
            <p:sp>
              <p:nvSpPr>
                <p:cNvPr id="129" name="ZoneTexte 128"/>
                <p:cNvSpPr txBox="1"/>
                <p:nvPr/>
              </p:nvSpPr>
              <p:spPr>
                <a:xfrm>
                  <a:off x="1615241" y="7538400"/>
                  <a:ext cx="378001" cy="201092"/>
                </a:xfrm>
                <a:prstGeom prst="rect">
                  <a:avLst/>
                </a:prstGeom>
                <a:noFill/>
              </p:spPr>
              <p:txBody>
                <a:bodyPr wrap="square" lIns="0" rIns="0" rtlCol="0">
                  <a:spAutoFit/>
                </a:bodyPr>
                <a:lstStyle/>
                <a:p>
                  <a:pPr algn="ctr">
                    <a:defRPr/>
                  </a:pPr>
                  <a:r>
                    <a:rPr lang="fr-FR" sz="400" dirty="0">
                      <a:solidFill>
                        <a:srgbClr val="FFFFFF"/>
                      </a:solidFill>
                    </a:rPr>
                    <a:t>200µm</a:t>
                  </a:r>
                </a:p>
              </p:txBody>
            </p:sp>
            <p:cxnSp>
              <p:nvCxnSpPr>
                <p:cNvPr id="130" name="Connecteur droit 129"/>
                <p:cNvCxnSpPr/>
                <p:nvPr/>
              </p:nvCxnSpPr>
              <p:spPr>
                <a:xfrm>
                  <a:off x="1615242" y="7675200"/>
                  <a:ext cx="378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131" name="ZoneTexte 130"/>
            <p:cNvSpPr txBox="1"/>
            <p:nvPr/>
          </p:nvSpPr>
          <p:spPr>
            <a:xfrm>
              <a:off x="1111570" y="4378209"/>
              <a:ext cx="733122" cy="167817"/>
            </a:xfrm>
            <a:prstGeom prst="rect">
              <a:avLst/>
            </a:prstGeom>
            <a:noFill/>
          </p:spPr>
          <p:txBody>
            <a:bodyPr wrap="square" rtlCol="0">
              <a:spAutoFit/>
            </a:bodyPr>
            <a:lstStyle/>
            <a:p>
              <a:pPr algn="ctr">
                <a:defRPr/>
              </a:pPr>
              <a:r>
                <a:rPr lang="fr-FR" sz="600" b="1" dirty="0">
                  <a:solidFill>
                    <a:srgbClr val="00B050"/>
                  </a:solidFill>
                </a:rPr>
                <a:t>HNF4</a:t>
              </a:r>
              <a:r>
                <a:rPr lang="el-GR" sz="600" b="1" dirty="0">
                  <a:solidFill>
                    <a:srgbClr val="00B050"/>
                  </a:solidFill>
                </a:rPr>
                <a:t>α</a:t>
              </a:r>
              <a:r>
                <a:rPr lang="fr-FR" sz="600" b="1" dirty="0">
                  <a:solidFill>
                    <a:prstClr val="black"/>
                  </a:solidFill>
                </a:rPr>
                <a:t>/</a:t>
              </a:r>
              <a:r>
                <a:rPr lang="fr-FR" sz="600" b="1" dirty="0">
                  <a:solidFill>
                    <a:srgbClr val="FF0000"/>
                  </a:solidFill>
                </a:rPr>
                <a:t>AFP</a:t>
              </a:r>
            </a:p>
          </p:txBody>
        </p:sp>
        <p:grpSp>
          <p:nvGrpSpPr>
            <p:cNvPr id="132" name="Groupe 131"/>
            <p:cNvGrpSpPr/>
            <p:nvPr/>
          </p:nvGrpSpPr>
          <p:grpSpPr>
            <a:xfrm>
              <a:off x="1106969" y="3828979"/>
              <a:ext cx="742323" cy="600859"/>
              <a:chOff x="2390488" y="1556792"/>
              <a:chExt cx="1846801" cy="1373687"/>
            </a:xfrm>
          </p:grpSpPr>
          <p:pic>
            <p:nvPicPr>
              <p:cNvPr id="133" name="Image 132"/>
              <p:cNvPicPr preferRelativeResize="0">
                <a:picLocks/>
              </p:cNvPicPr>
              <p:nvPr/>
            </p:nvPicPr>
            <p:blipFill>
              <a:blip r:embed="rId17" cstate="print">
                <a:extLst>
                  <a:ext uri="{BEBA8EAE-BF5A-486C-A8C5-ECC9F3942E4B}">
                    <a14:imgProps xmlns:a14="http://schemas.microsoft.com/office/drawing/2010/main">
                      <a14:imgLayer r:embed="rId1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2390488" y="1556792"/>
                <a:ext cx="1846801" cy="1373687"/>
              </a:xfrm>
              <a:prstGeom prst="rect">
                <a:avLst/>
              </a:prstGeom>
            </p:spPr>
          </p:pic>
          <p:grpSp>
            <p:nvGrpSpPr>
              <p:cNvPr id="134" name="Groupe 133"/>
              <p:cNvGrpSpPr/>
              <p:nvPr/>
            </p:nvGrpSpPr>
            <p:grpSpPr>
              <a:xfrm>
                <a:off x="3476382" y="2555635"/>
                <a:ext cx="652474" cy="319719"/>
                <a:chOff x="1608738" y="7539643"/>
                <a:chExt cx="384504" cy="201092"/>
              </a:xfrm>
            </p:grpSpPr>
            <p:sp>
              <p:nvSpPr>
                <p:cNvPr id="135" name="ZoneTexte 134"/>
                <p:cNvSpPr txBox="1"/>
                <p:nvPr/>
              </p:nvSpPr>
              <p:spPr>
                <a:xfrm>
                  <a:off x="1608738" y="7539643"/>
                  <a:ext cx="378001" cy="201092"/>
                </a:xfrm>
                <a:prstGeom prst="rect">
                  <a:avLst/>
                </a:prstGeom>
                <a:noFill/>
              </p:spPr>
              <p:txBody>
                <a:bodyPr wrap="square" lIns="0" rIns="0" rtlCol="0">
                  <a:spAutoFit/>
                </a:bodyPr>
                <a:lstStyle/>
                <a:p>
                  <a:pPr algn="ctr">
                    <a:defRPr/>
                  </a:pPr>
                  <a:r>
                    <a:rPr lang="fr-FR" sz="400" dirty="0">
                      <a:solidFill>
                        <a:srgbClr val="FFFFFF"/>
                      </a:solidFill>
                    </a:rPr>
                    <a:t>400µm</a:t>
                  </a:r>
                </a:p>
              </p:txBody>
            </p:sp>
            <p:cxnSp>
              <p:nvCxnSpPr>
                <p:cNvPr id="136" name="Connecteur droit 135"/>
                <p:cNvCxnSpPr/>
                <p:nvPr/>
              </p:nvCxnSpPr>
              <p:spPr>
                <a:xfrm>
                  <a:off x="1615242" y="7675200"/>
                  <a:ext cx="378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137" name="Groupe 136"/>
            <p:cNvGrpSpPr/>
            <p:nvPr/>
          </p:nvGrpSpPr>
          <p:grpSpPr>
            <a:xfrm>
              <a:off x="1095740" y="4515226"/>
              <a:ext cx="742638" cy="604648"/>
              <a:chOff x="2396352" y="4533174"/>
              <a:chExt cx="1774439" cy="1368001"/>
            </a:xfrm>
          </p:grpSpPr>
          <p:pic>
            <p:nvPicPr>
              <p:cNvPr id="138" name="Image 137"/>
              <p:cNvPicPr preferRelativeResize="0">
                <a:picLocks/>
              </p:cNvPicPr>
              <p:nvPr/>
            </p:nvPicPr>
            <p:blipFill>
              <a:blip r:embed="rId19" cstate="print">
                <a:extLst>
                  <a:ext uri="{28A0092B-C50C-407E-A947-70E740481C1C}">
                    <a14:useLocalDpi xmlns:a14="http://schemas.microsoft.com/office/drawing/2010/main" val="0"/>
                  </a:ext>
                </a:extLst>
              </a:blip>
              <a:stretch>
                <a:fillRect/>
              </a:stretch>
            </p:blipFill>
            <p:spPr>
              <a:xfrm>
                <a:off x="2396352" y="4533174"/>
                <a:ext cx="1774439" cy="1361927"/>
              </a:xfrm>
              <a:prstGeom prst="rect">
                <a:avLst/>
              </a:prstGeom>
            </p:spPr>
          </p:pic>
          <p:pic>
            <p:nvPicPr>
              <p:cNvPr id="139" name="Image 138"/>
              <p:cNvPicPr preferRelativeResize="0">
                <a:picLocks/>
              </p:cNvPicPr>
              <p:nvPr/>
            </p:nvPicPr>
            <p:blipFill>
              <a:blip r:embed="rId20" cstate="print">
                <a:extLst>
                  <a:ext uri="{28A0092B-C50C-407E-A947-70E740481C1C}">
                    <a14:useLocalDpi xmlns:a14="http://schemas.microsoft.com/office/drawing/2010/main" val="0"/>
                  </a:ext>
                </a:extLst>
              </a:blip>
              <a:stretch>
                <a:fillRect/>
              </a:stretch>
            </p:blipFill>
            <p:spPr>
              <a:xfrm>
                <a:off x="3392058" y="5207682"/>
                <a:ext cx="761764" cy="693493"/>
              </a:xfrm>
              <a:prstGeom prst="rect">
                <a:avLst/>
              </a:prstGeom>
              <a:ln>
                <a:solidFill>
                  <a:schemeClr val="bg1"/>
                </a:solidFill>
              </a:ln>
            </p:spPr>
          </p:pic>
        </p:grpSp>
        <p:grpSp>
          <p:nvGrpSpPr>
            <p:cNvPr id="140" name="Groupe 139"/>
            <p:cNvGrpSpPr/>
            <p:nvPr/>
          </p:nvGrpSpPr>
          <p:grpSpPr>
            <a:xfrm>
              <a:off x="1882658" y="4516568"/>
              <a:ext cx="742638" cy="601963"/>
              <a:chOff x="2748173" y="4191905"/>
              <a:chExt cx="1037992" cy="819461"/>
            </a:xfrm>
          </p:grpSpPr>
          <p:pic>
            <p:nvPicPr>
              <p:cNvPr id="141" name="Image 140"/>
              <p:cNvPicPr preferRelativeResize="0">
                <a:picLocks/>
              </p:cNvPicPr>
              <p:nvPr/>
            </p:nvPicPr>
            <p:blipFill>
              <a:blip r:embed="rId21" cstate="print">
                <a:extLst>
                  <a:ext uri="{28A0092B-C50C-407E-A947-70E740481C1C}">
                    <a14:useLocalDpi xmlns:a14="http://schemas.microsoft.com/office/drawing/2010/main" val="0"/>
                  </a:ext>
                </a:extLst>
              </a:blip>
              <a:stretch>
                <a:fillRect/>
              </a:stretch>
            </p:blipFill>
            <p:spPr>
              <a:xfrm>
                <a:off x="2748173" y="4191905"/>
                <a:ext cx="1037992" cy="819461"/>
              </a:xfrm>
              <a:prstGeom prst="rect">
                <a:avLst/>
              </a:prstGeom>
            </p:spPr>
          </p:pic>
          <p:sp>
            <p:nvSpPr>
              <p:cNvPr id="142" name="ZoneTexte 141"/>
              <p:cNvSpPr txBox="1"/>
              <p:nvPr/>
            </p:nvSpPr>
            <p:spPr>
              <a:xfrm>
                <a:off x="3408164" y="4795096"/>
                <a:ext cx="378001" cy="190376"/>
              </a:xfrm>
              <a:prstGeom prst="rect">
                <a:avLst/>
              </a:prstGeom>
              <a:noFill/>
            </p:spPr>
            <p:txBody>
              <a:bodyPr wrap="square" lIns="0" rIns="0" rtlCol="0">
                <a:spAutoFit/>
              </a:bodyPr>
              <a:lstStyle/>
              <a:p>
                <a:pPr algn="ctr">
                  <a:defRPr/>
                </a:pPr>
                <a:r>
                  <a:rPr lang="fr-FR" sz="400" dirty="0">
                    <a:solidFill>
                      <a:srgbClr val="FFFFFF"/>
                    </a:solidFill>
                  </a:rPr>
                  <a:t>100µm</a:t>
                </a:r>
              </a:p>
            </p:txBody>
          </p:sp>
        </p:grpSp>
        <p:sp>
          <p:nvSpPr>
            <p:cNvPr id="143" name="ZoneTexte 142"/>
            <p:cNvSpPr txBox="1"/>
            <p:nvPr/>
          </p:nvSpPr>
          <p:spPr>
            <a:xfrm>
              <a:off x="1095739" y="5093878"/>
              <a:ext cx="764785" cy="171968"/>
            </a:xfrm>
            <a:prstGeom prst="rect">
              <a:avLst/>
            </a:prstGeom>
            <a:noFill/>
          </p:spPr>
          <p:txBody>
            <a:bodyPr wrap="square" rtlCol="0">
              <a:spAutoFit/>
            </a:bodyPr>
            <a:lstStyle/>
            <a:p>
              <a:pPr algn="ctr">
                <a:defRPr/>
              </a:pPr>
              <a:r>
                <a:rPr lang="fr-FR" sz="600" b="1" dirty="0" err="1">
                  <a:solidFill>
                    <a:prstClr val="black"/>
                  </a:solidFill>
                </a:rPr>
                <a:t>Lipid</a:t>
              </a:r>
              <a:r>
                <a:rPr lang="fr-FR" sz="600" b="1" dirty="0">
                  <a:solidFill>
                    <a:prstClr val="black"/>
                  </a:solidFill>
                </a:rPr>
                <a:t> </a:t>
              </a:r>
              <a:r>
                <a:rPr lang="fr-FR" sz="600" b="1" dirty="0" err="1">
                  <a:solidFill>
                    <a:prstClr val="black"/>
                  </a:solidFill>
                </a:rPr>
                <a:t>storage</a:t>
              </a:r>
              <a:endParaRPr lang="fr-FR" sz="600" b="1" dirty="0">
                <a:solidFill>
                  <a:prstClr val="black"/>
                </a:solidFill>
              </a:endParaRPr>
            </a:p>
          </p:txBody>
        </p:sp>
        <p:sp>
          <p:nvSpPr>
            <p:cNvPr id="144" name="ZoneTexte 143"/>
            <p:cNvSpPr txBox="1"/>
            <p:nvPr/>
          </p:nvSpPr>
          <p:spPr>
            <a:xfrm>
              <a:off x="1785686" y="5095952"/>
              <a:ext cx="936582" cy="184667"/>
            </a:xfrm>
            <a:prstGeom prst="rect">
              <a:avLst/>
            </a:prstGeom>
            <a:noFill/>
          </p:spPr>
          <p:txBody>
            <a:bodyPr wrap="square" rtlCol="0">
              <a:spAutoFit/>
            </a:bodyPr>
            <a:lstStyle/>
            <a:p>
              <a:pPr algn="ctr">
                <a:defRPr/>
              </a:pPr>
              <a:r>
                <a:rPr lang="en-US" sz="600" b="1" dirty="0">
                  <a:solidFill>
                    <a:prstClr val="black"/>
                  </a:solidFill>
                </a:rPr>
                <a:t>Glycogen storage</a:t>
              </a:r>
            </a:p>
          </p:txBody>
        </p:sp>
        <p:pic>
          <p:nvPicPr>
            <p:cNvPr id="145" name="Image 144"/>
            <p:cNvPicPr preferRelativeResize="0">
              <a:picLocks/>
            </p:cNvPicPr>
            <p:nvPr/>
          </p:nvPicPr>
          <p:blipFill>
            <a:blip r:embed="rId22" cstate="print">
              <a:extLst>
                <a:ext uri="{BEBA8EAE-BF5A-486C-A8C5-ECC9F3942E4B}">
                  <a14:imgProps xmlns:a14="http://schemas.microsoft.com/office/drawing/2010/main">
                    <a14:imgLayer r:embed="rId23">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543059" y="3828426"/>
              <a:ext cx="742638" cy="601963"/>
            </a:xfrm>
            <a:prstGeom prst="rect">
              <a:avLst/>
            </a:prstGeom>
          </p:spPr>
        </p:pic>
        <p:sp>
          <p:nvSpPr>
            <p:cNvPr id="146" name="ZoneTexte 145"/>
            <p:cNvSpPr txBox="1"/>
            <p:nvPr/>
          </p:nvSpPr>
          <p:spPr>
            <a:xfrm>
              <a:off x="3549858" y="4378209"/>
              <a:ext cx="729040" cy="167817"/>
            </a:xfrm>
            <a:prstGeom prst="rect">
              <a:avLst/>
            </a:prstGeom>
            <a:noFill/>
          </p:spPr>
          <p:txBody>
            <a:bodyPr wrap="square" rtlCol="0">
              <a:spAutoFit/>
            </a:bodyPr>
            <a:lstStyle/>
            <a:p>
              <a:pPr algn="ctr">
                <a:defRPr/>
              </a:pPr>
              <a:r>
                <a:rPr lang="fr-FR" sz="600" b="1" dirty="0">
                  <a:solidFill>
                    <a:srgbClr val="FF0000"/>
                  </a:solidFill>
                </a:rPr>
                <a:t>ALB</a:t>
              </a:r>
            </a:p>
          </p:txBody>
        </p:sp>
        <p:pic>
          <p:nvPicPr>
            <p:cNvPr id="147" name="Image 146"/>
            <p:cNvPicPr>
              <a:picLocks noChangeAspect="1"/>
            </p:cNvPicPr>
            <p:nvPr/>
          </p:nvPicPr>
          <p:blipFill>
            <a:blip r:embed="rId24" cstate="print">
              <a:extLst>
                <a:ext uri="{BEBA8EAE-BF5A-486C-A8C5-ECC9F3942E4B}">
                  <a14:imgProps xmlns:a14="http://schemas.microsoft.com/office/drawing/2010/main">
                    <a14:imgLayer r:embed="rId25">
                      <a14:imgEffect>
                        <a14:brightnessContrast bright="40000"/>
                      </a14:imgEffect>
                    </a14:imgLayer>
                  </a14:imgProps>
                </a:ext>
                <a:ext uri="{28A0092B-C50C-407E-A947-70E740481C1C}">
                  <a14:useLocalDpi xmlns:a14="http://schemas.microsoft.com/office/drawing/2010/main" val="0"/>
                </a:ext>
              </a:extLst>
            </a:blip>
            <a:stretch>
              <a:fillRect/>
            </a:stretch>
          </p:blipFill>
          <p:spPr>
            <a:xfrm>
              <a:off x="2764511" y="4516568"/>
              <a:ext cx="747027" cy="601963"/>
            </a:xfrm>
            <a:prstGeom prst="rect">
              <a:avLst/>
            </a:prstGeom>
          </p:spPr>
        </p:pic>
        <p:sp>
          <p:nvSpPr>
            <p:cNvPr id="148" name="ZoneTexte 147"/>
            <p:cNvSpPr txBox="1"/>
            <p:nvPr/>
          </p:nvSpPr>
          <p:spPr>
            <a:xfrm>
              <a:off x="2773505" y="5095952"/>
              <a:ext cx="729040" cy="167817"/>
            </a:xfrm>
            <a:prstGeom prst="rect">
              <a:avLst/>
            </a:prstGeom>
            <a:noFill/>
          </p:spPr>
          <p:txBody>
            <a:bodyPr wrap="square" rtlCol="0">
              <a:spAutoFit/>
            </a:bodyPr>
            <a:lstStyle/>
            <a:p>
              <a:pPr algn="ctr">
                <a:defRPr/>
              </a:pPr>
              <a:r>
                <a:rPr lang="fr-FR" sz="600" b="1" dirty="0">
                  <a:solidFill>
                    <a:srgbClr val="00B050"/>
                  </a:solidFill>
                </a:rPr>
                <a:t>ZO-1</a:t>
              </a:r>
            </a:p>
          </p:txBody>
        </p:sp>
        <p:pic>
          <p:nvPicPr>
            <p:cNvPr id="149" name="Image 148"/>
            <p:cNvPicPr preferRelativeResize="0">
              <a:picLocks/>
            </p:cNvPicPr>
            <p:nvPr/>
          </p:nvPicPr>
          <p:blipFill>
            <a:blip r:embed="rId26" cstate="print">
              <a:extLst>
                <a:ext uri="{28A0092B-C50C-407E-A947-70E740481C1C}">
                  <a14:useLocalDpi xmlns:a14="http://schemas.microsoft.com/office/drawing/2010/main" val="0"/>
                </a:ext>
              </a:extLst>
            </a:blip>
            <a:stretch>
              <a:fillRect/>
            </a:stretch>
          </p:blipFill>
          <p:spPr>
            <a:xfrm>
              <a:off x="4315950" y="3828426"/>
              <a:ext cx="742638" cy="601963"/>
            </a:xfrm>
            <a:prstGeom prst="rect">
              <a:avLst/>
            </a:prstGeom>
          </p:spPr>
        </p:pic>
        <p:sp>
          <p:nvSpPr>
            <p:cNvPr id="150" name="ZoneTexte 149"/>
            <p:cNvSpPr txBox="1"/>
            <p:nvPr/>
          </p:nvSpPr>
          <p:spPr>
            <a:xfrm>
              <a:off x="4322749" y="4378209"/>
              <a:ext cx="729040" cy="167817"/>
            </a:xfrm>
            <a:prstGeom prst="rect">
              <a:avLst/>
            </a:prstGeom>
            <a:noFill/>
          </p:spPr>
          <p:txBody>
            <a:bodyPr wrap="square" rtlCol="0">
              <a:spAutoFit/>
            </a:bodyPr>
            <a:lstStyle/>
            <a:p>
              <a:pPr algn="ctr">
                <a:defRPr/>
              </a:pPr>
              <a:r>
                <a:rPr lang="fr-FR" sz="600" b="1" dirty="0">
                  <a:solidFill>
                    <a:srgbClr val="FF0000"/>
                  </a:solidFill>
                </a:rPr>
                <a:t>AFP</a:t>
              </a:r>
              <a:endParaRPr lang="fr-FR" sz="600" b="1" dirty="0">
                <a:solidFill>
                  <a:srgbClr val="00B0F0"/>
                </a:solidFill>
              </a:endParaRPr>
            </a:p>
          </p:txBody>
        </p:sp>
        <p:pic>
          <p:nvPicPr>
            <p:cNvPr id="151" name="Image 150"/>
            <p:cNvPicPr preferRelativeResize="0">
              <a:picLocks/>
            </p:cNvPicPr>
            <p:nvPr/>
          </p:nvPicPr>
          <p:blipFill>
            <a:blip r:embed="rId27" cstate="print">
              <a:extLst>
                <a:ext uri="{28A0092B-C50C-407E-A947-70E740481C1C}">
                  <a14:useLocalDpi xmlns:a14="http://schemas.microsoft.com/office/drawing/2010/main" val="0"/>
                </a:ext>
              </a:extLst>
            </a:blip>
            <a:stretch>
              <a:fillRect/>
            </a:stretch>
          </p:blipFill>
          <p:spPr>
            <a:xfrm>
              <a:off x="3543059" y="4516568"/>
              <a:ext cx="742638" cy="601963"/>
            </a:xfrm>
            <a:prstGeom prst="rect">
              <a:avLst/>
            </a:prstGeom>
          </p:spPr>
        </p:pic>
        <p:pic>
          <p:nvPicPr>
            <p:cNvPr id="152" name="Image 151"/>
            <p:cNvPicPr preferRelativeResize="0">
              <a:picLocks/>
            </p:cNvPicPr>
            <p:nvPr/>
          </p:nvPicPr>
          <p:blipFill>
            <a:blip r:embed="rId28" cstate="print">
              <a:extLst>
                <a:ext uri="{28A0092B-C50C-407E-A947-70E740481C1C}">
                  <a14:useLocalDpi xmlns:a14="http://schemas.microsoft.com/office/drawing/2010/main" val="0"/>
                </a:ext>
              </a:extLst>
            </a:blip>
            <a:stretch>
              <a:fillRect/>
            </a:stretch>
          </p:blipFill>
          <p:spPr>
            <a:xfrm>
              <a:off x="4315950" y="4516568"/>
              <a:ext cx="742638" cy="601963"/>
            </a:xfrm>
            <a:prstGeom prst="rect">
              <a:avLst/>
            </a:prstGeom>
          </p:spPr>
        </p:pic>
        <p:sp>
          <p:nvSpPr>
            <p:cNvPr id="153" name="ZoneTexte 152"/>
            <p:cNvSpPr txBox="1"/>
            <p:nvPr/>
          </p:nvSpPr>
          <p:spPr>
            <a:xfrm>
              <a:off x="3553518" y="5095952"/>
              <a:ext cx="721718" cy="167817"/>
            </a:xfrm>
            <a:prstGeom prst="rect">
              <a:avLst/>
            </a:prstGeom>
            <a:noFill/>
          </p:spPr>
          <p:txBody>
            <a:bodyPr wrap="square" rtlCol="0">
              <a:spAutoFit/>
            </a:bodyPr>
            <a:lstStyle/>
            <a:p>
              <a:pPr algn="ctr">
                <a:defRPr/>
              </a:pPr>
              <a:r>
                <a:rPr lang="fr-FR" sz="600" b="1" dirty="0" err="1">
                  <a:solidFill>
                    <a:prstClr val="black"/>
                  </a:solidFill>
                </a:rPr>
                <a:t>Lipid</a:t>
              </a:r>
              <a:r>
                <a:rPr lang="fr-FR" sz="600" b="1" dirty="0">
                  <a:solidFill>
                    <a:prstClr val="black"/>
                  </a:solidFill>
                </a:rPr>
                <a:t> </a:t>
              </a:r>
              <a:r>
                <a:rPr lang="fr-FR" sz="600" b="1" dirty="0" err="1">
                  <a:solidFill>
                    <a:prstClr val="black"/>
                  </a:solidFill>
                </a:rPr>
                <a:t>storage</a:t>
              </a:r>
              <a:endParaRPr lang="fr-FR" sz="600" b="1" dirty="0">
                <a:solidFill>
                  <a:prstClr val="black"/>
                </a:solidFill>
              </a:endParaRPr>
            </a:p>
          </p:txBody>
        </p:sp>
        <p:sp>
          <p:nvSpPr>
            <p:cNvPr id="154" name="ZoneTexte 153"/>
            <p:cNvSpPr txBox="1"/>
            <p:nvPr/>
          </p:nvSpPr>
          <p:spPr>
            <a:xfrm>
              <a:off x="4235642" y="5095952"/>
              <a:ext cx="903254" cy="184667"/>
            </a:xfrm>
            <a:prstGeom prst="rect">
              <a:avLst/>
            </a:prstGeom>
            <a:noFill/>
          </p:spPr>
          <p:txBody>
            <a:bodyPr wrap="square" rtlCol="0">
              <a:spAutoFit/>
            </a:bodyPr>
            <a:lstStyle/>
            <a:p>
              <a:pPr algn="ctr">
                <a:defRPr/>
              </a:pPr>
              <a:r>
                <a:rPr lang="en-US" sz="600" b="1" dirty="0">
                  <a:solidFill>
                    <a:prstClr val="black"/>
                  </a:solidFill>
                </a:rPr>
                <a:t>Glycogen storage</a:t>
              </a:r>
            </a:p>
          </p:txBody>
        </p:sp>
        <p:pic>
          <p:nvPicPr>
            <p:cNvPr id="155" name="Image 154"/>
            <p:cNvPicPr preferRelativeResize="0">
              <a:picLocks/>
            </p:cNvPicPr>
            <p:nvPr/>
          </p:nvPicPr>
          <p:blipFill rotWithShape="1">
            <a:blip r:embed="rId29" cstate="print">
              <a:extLst>
                <a:ext uri="{28A0092B-C50C-407E-A947-70E740481C1C}">
                  <a14:useLocalDpi xmlns:a14="http://schemas.microsoft.com/office/drawing/2010/main" val="0"/>
                </a:ext>
              </a:extLst>
            </a:blip>
            <a:srcRect l="66998" t="59724"/>
            <a:stretch/>
          </p:blipFill>
          <p:spPr>
            <a:xfrm>
              <a:off x="2766705" y="3828426"/>
              <a:ext cx="742638" cy="601963"/>
            </a:xfrm>
            <a:prstGeom prst="rect">
              <a:avLst/>
            </a:prstGeom>
          </p:spPr>
        </p:pic>
        <p:sp>
          <p:nvSpPr>
            <p:cNvPr id="13" name="Rectangle 12"/>
            <p:cNvSpPr/>
            <p:nvPr/>
          </p:nvSpPr>
          <p:spPr>
            <a:xfrm>
              <a:off x="1058543" y="3578762"/>
              <a:ext cx="851030" cy="251726"/>
            </a:xfrm>
            <a:prstGeom prst="rect">
              <a:avLst/>
            </a:prstGeom>
          </p:spPr>
          <p:txBody>
            <a:bodyPr wrap="none">
              <a:spAutoFit/>
            </a:bodyPr>
            <a:lstStyle/>
            <a:p>
              <a:pPr>
                <a:defRPr/>
              </a:pPr>
              <a:r>
                <a:rPr lang="fr-FR" sz="1200" b="1" dirty="0">
                  <a:solidFill>
                    <a:srgbClr val="004B87">
                      <a:lumMod val="75000"/>
                    </a:srgbClr>
                  </a:solidFill>
                </a:rPr>
                <a:t>2D culture</a:t>
              </a:r>
              <a:endParaRPr lang="fr-FR" sz="1200" dirty="0">
                <a:solidFill>
                  <a:prstClr val="black"/>
                </a:solidFill>
              </a:endParaRPr>
            </a:p>
          </p:txBody>
        </p:sp>
        <p:sp>
          <p:nvSpPr>
            <p:cNvPr id="16" name="Rectangle 15"/>
            <p:cNvSpPr/>
            <p:nvPr/>
          </p:nvSpPr>
          <p:spPr>
            <a:xfrm>
              <a:off x="3475113" y="3573016"/>
              <a:ext cx="890361" cy="251726"/>
            </a:xfrm>
            <a:prstGeom prst="rect">
              <a:avLst/>
            </a:prstGeom>
          </p:spPr>
          <p:txBody>
            <a:bodyPr wrap="none">
              <a:spAutoFit/>
            </a:bodyPr>
            <a:lstStyle/>
            <a:p>
              <a:pPr>
                <a:defRPr/>
              </a:pPr>
              <a:r>
                <a:rPr lang="fr-FR" sz="1200" b="1" dirty="0">
                  <a:solidFill>
                    <a:srgbClr val="004B87">
                      <a:lumMod val="75000"/>
                    </a:srgbClr>
                  </a:solidFill>
                </a:rPr>
                <a:t>3D culture </a:t>
              </a:r>
              <a:endParaRPr lang="fr-FR" sz="1200" dirty="0">
                <a:solidFill>
                  <a:prstClr val="black"/>
                </a:solidFill>
              </a:endParaRPr>
            </a:p>
          </p:txBody>
        </p:sp>
        <p:sp>
          <p:nvSpPr>
            <p:cNvPr id="219" name="Rectangle à coins arrondis 218"/>
            <p:cNvSpPr/>
            <p:nvPr/>
          </p:nvSpPr>
          <p:spPr>
            <a:xfrm>
              <a:off x="286653" y="3582368"/>
              <a:ext cx="4797035" cy="1698251"/>
            </a:xfrm>
            <a:prstGeom prst="roundRect">
              <a:avLst>
                <a:gd name="adj" fmla="val 10384"/>
              </a:avLst>
            </a:prstGeom>
            <a:no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solidFill>
                  <a:srgbClr val="FFFFFF"/>
                </a:solidFill>
              </a:endParaRPr>
            </a:p>
          </p:txBody>
        </p:sp>
      </p:grpSp>
      <p:sp>
        <p:nvSpPr>
          <p:cNvPr id="223" name="ZoneTexte 222"/>
          <p:cNvSpPr txBox="1"/>
          <p:nvPr/>
        </p:nvSpPr>
        <p:spPr>
          <a:xfrm>
            <a:off x="5358882" y="1049105"/>
            <a:ext cx="3403000" cy="276999"/>
          </a:xfrm>
          <a:prstGeom prst="rect">
            <a:avLst/>
          </a:prstGeom>
          <a:noFill/>
        </p:spPr>
        <p:txBody>
          <a:bodyPr wrap="square" rtlCol="0">
            <a:spAutoFit/>
          </a:bodyPr>
          <a:lstStyle/>
          <a:p>
            <a:pPr algn="ctr">
              <a:defRPr/>
            </a:pPr>
            <a:r>
              <a:rPr lang="fr-FR" sz="1200" b="1" i="1" dirty="0">
                <a:solidFill>
                  <a:srgbClr val="004B87">
                    <a:lumMod val="75000"/>
                  </a:srgbClr>
                </a:solidFill>
              </a:rPr>
              <a:t>In vivo </a:t>
            </a:r>
            <a:r>
              <a:rPr lang="fr-FR" sz="1200" b="1" dirty="0">
                <a:solidFill>
                  <a:srgbClr val="004B87">
                    <a:lumMod val="75000"/>
                  </a:srgbClr>
                </a:solidFill>
              </a:rPr>
              <a:t>validation of the correction</a:t>
            </a:r>
          </a:p>
        </p:txBody>
      </p:sp>
      <p:sp>
        <p:nvSpPr>
          <p:cNvPr id="243" name="Rectangle 242"/>
          <p:cNvSpPr/>
          <p:nvPr/>
        </p:nvSpPr>
        <p:spPr>
          <a:xfrm>
            <a:off x="144787" y="5330166"/>
            <a:ext cx="8854426" cy="1277273"/>
          </a:xfrm>
          <a:prstGeom prst="rect">
            <a:avLst/>
          </a:prstGeom>
        </p:spPr>
        <p:txBody>
          <a:bodyPr wrap="square">
            <a:spAutoFit/>
          </a:bodyPr>
          <a:lstStyle/>
          <a:p>
            <a:pPr marL="171450" indent="-171450">
              <a:spcBef>
                <a:spcPts val="300"/>
              </a:spcBef>
              <a:buFont typeface="Arial" panose="020B0604020202020204" pitchFamily="34" charset="0"/>
              <a:buChar char="•"/>
              <a:defRPr/>
            </a:pPr>
            <a:r>
              <a:rPr lang="en-US" sz="1200" dirty="0">
                <a:solidFill>
                  <a:prstClr val="black"/>
                </a:solidFill>
              </a:rPr>
              <a:t>HB-iPSCs derived from a severe HB patient’s skin fibroblasts were genetically corrected using CRISPR/Cas9 technology</a:t>
            </a:r>
          </a:p>
          <a:p>
            <a:pPr marL="171450" indent="-171450">
              <a:spcBef>
                <a:spcPts val="300"/>
              </a:spcBef>
              <a:buFont typeface="Arial" panose="020B0604020202020204" pitchFamily="34" charset="0"/>
              <a:buChar char="•"/>
              <a:defRPr/>
            </a:pPr>
            <a:r>
              <a:rPr lang="en-US" sz="1200" dirty="0">
                <a:solidFill>
                  <a:prstClr val="black"/>
                </a:solidFill>
              </a:rPr>
              <a:t>Correction of the phenotype was validated </a:t>
            </a:r>
            <a:r>
              <a:rPr lang="en-US" sz="1200" i="1" dirty="0">
                <a:solidFill>
                  <a:prstClr val="black"/>
                </a:solidFill>
              </a:rPr>
              <a:t>in vitro </a:t>
            </a:r>
            <a:r>
              <a:rPr lang="en-US" sz="1200" dirty="0">
                <a:solidFill>
                  <a:prstClr val="black"/>
                </a:solidFill>
              </a:rPr>
              <a:t>by detection of FIX clotting activity in the supernatant of corrected cells </a:t>
            </a:r>
            <a:br>
              <a:rPr lang="en-US" sz="1200" dirty="0">
                <a:solidFill>
                  <a:prstClr val="black"/>
                </a:solidFill>
              </a:rPr>
            </a:br>
            <a:r>
              <a:rPr lang="en-US" sz="1200" dirty="0">
                <a:solidFill>
                  <a:prstClr val="black"/>
                </a:solidFill>
              </a:rPr>
              <a:t>after 3D differentiation into hepatocyte-like cells (3D-corr-HB-iHeps)</a:t>
            </a:r>
          </a:p>
          <a:p>
            <a:pPr marL="171450" indent="-171450">
              <a:spcBef>
                <a:spcPts val="300"/>
              </a:spcBef>
              <a:buFont typeface="Arial" panose="020B0604020202020204" pitchFamily="34" charset="0"/>
              <a:buChar char="•"/>
              <a:defRPr/>
            </a:pPr>
            <a:r>
              <a:rPr lang="en-US" sz="1200" dirty="0">
                <a:solidFill>
                  <a:prstClr val="black"/>
                </a:solidFill>
              </a:rPr>
              <a:t>Liver IHC analyses after transplantation of </a:t>
            </a:r>
            <a:r>
              <a:rPr lang="en-US" sz="1200" dirty="0" err="1">
                <a:solidFill>
                  <a:prstClr val="black"/>
                </a:solidFill>
              </a:rPr>
              <a:t>corr</a:t>
            </a:r>
            <a:r>
              <a:rPr lang="en-US" sz="1200" dirty="0">
                <a:solidFill>
                  <a:prstClr val="black"/>
                </a:solidFill>
              </a:rPr>
              <a:t>-HB-</a:t>
            </a:r>
            <a:r>
              <a:rPr lang="en-US" sz="1200" dirty="0" err="1">
                <a:solidFill>
                  <a:prstClr val="black"/>
                </a:solidFill>
              </a:rPr>
              <a:t>iHeps</a:t>
            </a:r>
            <a:r>
              <a:rPr lang="en-US" sz="1200" dirty="0">
                <a:solidFill>
                  <a:prstClr val="black"/>
                </a:solidFill>
              </a:rPr>
              <a:t> into the liver of newborn HB mice showed </a:t>
            </a:r>
            <a:br>
              <a:rPr lang="en-US" sz="1200" dirty="0">
                <a:solidFill>
                  <a:prstClr val="black"/>
                </a:solidFill>
              </a:rPr>
            </a:br>
            <a:r>
              <a:rPr lang="en-US" sz="1200" dirty="0">
                <a:solidFill>
                  <a:prstClr val="black"/>
                </a:solidFill>
              </a:rPr>
              <a:t>the cell engraftment into mouse livers. Further experiments are ongoing to evaluate FIX activity in </a:t>
            </a:r>
            <a:br>
              <a:rPr lang="en-US" sz="1200" dirty="0">
                <a:solidFill>
                  <a:prstClr val="black"/>
                </a:solidFill>
              </a:rPr>
            </a:br>
            <a:r>
              <a:rPr lang="en-US" sz="1200" dirty="0">
                <a:solidFill>
                  <a:prstClr val="black"/>
                </a:solidFill>
              </a:rPr>
              <a:t>animal plasma to assess the efficacy of our cell/gene therapy approach</a:t>
            </a:r>
          </a:p>
        </p:txBody>
      </p:sp>
      <p:sp>
        <p:nvSpPr>
          <p:cNvPr id="211" name="Title 3">
            <a:extLst>
              <a:ext uri="{FF2B5EF4-FFF2-40B4-BE49-F238E27FC236}">
                <a16:creationId xmlns:a16="http://schemas.microsoft.com/office/drawing/2014/main" id="{CCA0FB5B-663D-4A9C-9FE3-CE42674BFF47}"/>
              </a:ext>
            </a:extLst>
          </p:cNvPr>
          <p:cNvSpPr>
            <a:spLocks noGrp="1"/>
          </p:cNvSpPr>
          <p:nvPr>
            <p:ph type="title"/>
          </p:nvPr>
        </p:nvSpPr>
        <p:spPr>
          <a:xfrm>
            <a:off x="351034" y="142699"/>
            <a:ext cx="7677349" cy="769620"/>
          </a:xfrm>
        </p:spPr>
        <p:txBody>
          <a:bodyPr>
            <a:noAutofit/>
          </a:bodyPr>
          <a:lstStyle/>
          <a:p>
            <a:r>
              <a:rPr lang="en-US" sz="2000" dirty="0"/>
              <a:t>Autologous cell/gene therapy approach of </a:t>
            </a:r>
            <a:r>
              <a:rPr lang="en-US" sz="2000" dirty="0" err="1"/>
              <a:t>haemophilia</a:t>
            </a:r>
            <a:r>
              <a:rPr lang="en-US" sz="2000" dirty="0"/>
              <a:t> B (HB) using patient-specific induced pluripotent stem cells (iPSCs)</a:t>
            </a:r>
            <a:endParaRPr lang="fr-FR" sz="900" dirty="0"/>
          </a:p>
        </p:txBody>
      </p:sp>
      <p:sp>
        <p:nvSpPr>
          <p:cNvPr id="4" name="Text Placeholder 3">
            <a:extLst>
              <a:ext uri="{FF2B5EF4-FFF2-40B4-BE49-F238E27FC236}">
                <a16:creationId xmlns:a16="http://schemas.microsoft.com/office/drawing/2014/main" id="{45B5356C-9326-4A28-AE2C-90363E9D3B70}"/>
              </a:ext>
            </a:extLst>
          </p:cNvPr>
          <p:cNvSpPr>
            <a:spLocks noGrp="1"/>
          </p:cNvSpPr>
          <p:nvPr>
            <p:ph type="body" sz="quarter" idx="10"/>
          </p:nvPr>
        </p:nvSpPr>
        <p:spPr/>
        <p:txBody>
          <a:bodyPr/>
          <a:lstStyle/>
          <a:p>
            <a:r>
              <a:rPr lang="en-GB" dirty="0" err="1"/>
              <a:t>Luce</a:t>
            </a:r>
            <a:r>
              <a:rPr lang="en-GB" dirty="0"/>
              <a:t> E, et al. ILC 2018, PS-145</a:t>
            </a:r>
            <a:endParaRPr lang="en-US" dirty="0"/>
          </a:p>
        </p:txBody>
      </p:sp>
      <p:sp>
        <p:nvSpPr>
          <p:cNvPr id="14" name="ZoneTexte 13"/>
          <p:cNvSpPr txBox="1"/>
          <p:nvPr/>
        </p:nvSpPr>
        <p:spPr>
          <a:xfrm>
            <a:off x="227059" y="1066454"/>
            <a:ext cx="1699739" cy="261610"/>
          </a:xfrm>
          <a:prstGeom prst="rect">
            <a:avLst/>
          </a:prstGeom>
          <a:noFill/>
        </p:spPr>
        <p:txBody>
          <a:bodyPr wrap="square" rtlCol="0">
            <a:spAutoFit/>
          </a:bodyPr>
          <a:lstStyle/>
          <a:p>
            <a:pPr algn="ctr">
              <a:defRPr/>
            </a:pPr>
            <a:r>
              <a:rPr lang="fr-FR" sz="1050" b="1" dirty="0">
                <a:solidFill>
                  <a:prstClr val="black"/>
                </a:solidFill>
              </a:rPr>
              <a:t>Patient </a:t>
            </a:r>
            <a:r>
              <a:rPr lang="fr-FR" sz="1050" b="1" dirty="0" err="1">
                <a:solidFill>
                  <a:prstClr val="black"/>
                </a:solidFill>
              </a:rPr>
              <a:t>specific</a:t>
            </a:r>
            <a:r>
              <a:rPr lang="fr-FR" sz="1050" b="1" dirty="0">
                <a:solidFill>
                  <a:prstClr val="black"/>
                </a:solidFill>
              </a:rPr>
              <a:t> </a:t>
            </a:r>
            <a:r>
              <a:rPr lang="fr-FR" sz="1050" b="1" dirty="0" err="1">
                <a:solidFill>
                  <a:prstClr val="black"/>
                </a:solidFill>
              </a:rPr>
              <a:t>iPSCs</a:t>
            </a:r>
            <a:endParaRPr lang="fr-FR" sz="1050" b="1" dirty="0">
              <a:solidFill>
                <a:prstClr val="black"/>
              </a:solidFill>
            </a:endParaRPr>
          </a:p>
        </p:txBody>
      </p:sp>
      <p:pic>
        <p:nvPicPr>
          <p:cNvPr id="196" name="Image 195"/>
          <p:cNvPicPr preferRelativeResize="0">
            <a:picLocks/>
          </p:cNvPicPr>
          <p:nvPr/>
        </p:nvPicPr>
        <p:blipFill rotWithShape="1">
          <a:blip r:embed="rId30" cstate="print">
            <a:extLst>
              <a:ext uri="{BEBA8EAE-BF5A-486C-A8C5-ECC9F3942E4B}">
                <a14:imgProps xmlns:a14="http://schemas.microsoft.com/office/drawing/2010/main">
                  <a14:imgLayer r:embed="rId31">
                    <a14:imgEffect>
                      <a14:sharpenSoften amount="50000"/>
                    </a14:imgEffect>
                    <a14:imgEffect>
                      <a14:brightnessContrast bright="4000" contrast="21000"/>
                    </a14:imgEffect>
                  </a14:imgLayer>
                </a14:imgProps>
              </a:ext>
              <a:ext uri="{28A0092B-C50C-407E-A947-70E740481C1C}">
                <a14:useLocalDpi xmlns:a14="http://schemas.microsoft.com/office/drawing/2010/main" val="0"/>
              </a:ext>
            </a:extLst>
          </a:blip>
          <a:srcRect l="15409" t="31139" r="30905" b="19446"/>
          <a:stretch/>
        </p:blipFill>
        <p:spPr>
          <a:xfrm>
            <a:off x="5717881" y="1405329"/>
            <a:ext cx="366732" cy="286890"/>
          </a:xfrm>
          <a:prstGeom prst="ellipse">
            <a:avLst/>
          </a:prstGeom>
          <a:ln w="9525"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197" name="Picture 2"/>
          <p:cNvPicPr>
            <a:picLocks noChangeAspect="1" noChangeArrowheads="1"/>
          </p:cNvPicPr>
          <p:nvPr/>
        </p:nvPicPr>
        <p:blipFill>
          <a:blip r:embed="rId32" cstate="print">
            <a:extLst>
              <a:ext uri="{28A0092B-C50C-407E-A947-70E740481C1C}">
                <a14:useLocalDpi xmlns:a14="http://schemas.microsoft.com/office/drawing/2010/main" val="0"/>
              </a:ext>
            </a:extLst>
          </a:blip>
          <a:srcRect/>
          <a:stretch>
            <a:fillRect/>
          </a:stretch>
        </p:blipFill>
        <p:spPr bwMode="auto">
          <a:xfrm>
            <a:off x="6136394" y="1656218"/>
            <a:ext cx="469972" cy="529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8" name="Picture 4" descr="Afficher l'image d'origine"/>
          <p:cNvPicPr>
            <a:picLocks noChangeAspect="1" noChangeArrowheads="1"/>
          </p:cNvPicPr>
          <p:nvPr/>
        </p:nvPicPr>
        <p:blipFill>
          <a:blip r:embed="rId3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779929">
            <a:off x="5656986" y="1839332"/>
            <a:ext cx="729964" cy="208561"/>
          </a:xfrm>
          <a:prstGeom prst="rect">
            <a:avLst/>
          </a:prstGeom>
          <a:noFill/>
          <a:extLst>
            <a:ext uri="{909E8E84-426E-40DD-AFC4-6F175D3DCCD1}">
              <a14:hiddenFill xmlns:a14="http://schemas.microsoft.com/office/drawing/2010/main">
                <a:solidFill>
                  <a:srgbClr val="FFFFFF"/>
                </a:solidFill>
              </a14:hiddenFill>
            </a:ext>
          </a:extLst>
        </p:spPr>
      </p:pic>
      <p:cxnSp>
        <p:nvCxnSpPr>
          <p:cNvPr id="199" name="Connecteur droit 198"/>
          <p:cNvCxnSpPr/>
          <p:nvPr/>
        </p:nvCxnSpPr>
        <p:spPr>
          <a:xfrm flipH="1" flipV="1">
            <a:off x="6087552" y="1510056"/>
            <a:ext cx="43609" cy="467699"/>
          </a:xfrm>
          <a:prstGeom prst="line">
            <a:avLst/>
          </a:prstGeom>
        </p:spPr>
        <p:style>
          <a:lnRef idx="1">
            <a:schemeClr val="dk1"/>
          </a:lnRef>
          <a:fillRef idx="0">
            <a:schemeClr val="dk1"/>
          </a:fillRef>
          <a:effectRef idx="0">
            <a:schemeClr val="dk1"/>
          </a:effectRef>
          <a:fontRef idx="minor">
            <a:schemeClr val="tx1"/>
          </a:fontRef>
        </p:style>
      </p:cxnSp>
      <p:grpSp>
        <p:nvGrpSpPr>
          <p:cNvPr id="225" name="Groupe 224"/>
          <p:cNvGrpSpPr/>
          <p:nvPr/>
        </p:nvGrpSpPr>
        <p:grpSpPr>
          <a:xfrm>
            <a:off x="5593804" y="3233771"/>
            <a:ext cx="3096572" cy="2043968"/>
            <a:chOff x="5593804" y="3233771"/>
            <a:chExt cx="3096572" cy="2043968"/>
          </a:xfrm>
        </p:grpSpPr>
        <p:sp>
          <p:nvSpPr>
            <p:cNvPr id="185" name="ZoneTexte 184"/>
            <p:cNvSpPr txBox="1"/>
            <p:nvPr/>
          </p:nvSpPr>
          <p:spPr>
            <a:xfrm>
              <a:off x="8028384" y="4787148"/>
              <a:ext cx="348172" cy="200055"/>
            </a:xfrm>
            <a:prstGeom prst="rect">
              <a:avLst/>
            </a:prstGeom>
            <a:solidFill>
              <a:schemeClr val="bg1"/>
            </a:solidFill>
          </p:spPr>
          <p:txBody>
            <a:bodyPr wrap="none" rtlCol="0">
              <a:spAutoFit/>
            </a:bodyPr>
            <a:lstStyle/>
            <a:p>
              <a:pPr>
                <a:defRPr/>
              </a:pPr>
              <a:r>
                <a:rPr lang="fr-FR" sz="700" dirty="0">
                  <a:solidFill>
                    <a:prstClr val="black"/>
                  </a:solidFill>
                </a:rPr>
                <a:t>D30</a:t>
              </a:r>
            </a:p>
          </p:txBody>
        </p:sp>
        <p:grpSp>
          <p:nvGrpSpPr>
            <p:cNvPr id="186" name="Groupe 185"/>
            <p:cNvGrpSpPr/>
            <p:nvPr/>
          </p:nvGrpSpPr>
          <p:grpSpPr>
            <a:xfrm>
              <a:off x="5593804" y="3307223"/>
              <a:ext cx="1779476" cy="1113771"/>
              <a:chOff x="5733024" y="3759933"/>
              <a:chExt cx="1711259" cy="1165266"/>
            </a:xfrm>
          </p:grpSpPr>
          <p:cxnSp>
            <p:nvCxnSpPr>
              <p:cNvPr id="163" name="Connecteur droit 162"/>
              <p:cNvCxnSpPr/>
              <p:nvPr/>
            </p:nvCxnSpPr>
            <p:spPr>
              <a:xfrm>
                <a:off x="5971408" y="4031582"/>
                <a:ext cx="78505" cy="0"/>
              </a:xfrm>
              <a:prstGeom prst="line">
                <a:avLst/>
              </a:prstGeom>
            </p:spPr>
            <p:style>
              <a:lnRef idx="1">
                <a:schemeClr val="dk1"/>
              </a:lnRef>
              <a:fillRef idx="0">
                <a:schemeClr val="dk1"/>
              </a:fillRef>
              <a:effectRef idx="0">
                <a:schemeClr val="dk1"/>
              </a:effectRef>
              <a:fontRef idx="minor">
                <a:schemeClr val="tx1"/>
              </a:fontRef>
            </p:style>
          </p:cxnSp>
          <p:cxnSp>
            <p:nvCxnSpPr>
              <p:cNvPr id="164" name="Connecteur droit 163"/>
              <p:cNvCxnSpPr/>
              <p:nvPr/>
            </p:nvCxnSpPr>
            <p:spPr>
              <a:xfrm>
                <a:off x="5971408" y="4162794"/>
                <a:ext cx="78505" cy="0"/>
              </a:xfrm>
              <a:prstGeom prst="line">
                <a:avLst/>
              </a:prstGeom>
            </p:spPr>
            <p:style>
              <a:lnRef idx="1">
                <a:schemeClr val="dk1"/>
              </a:lnRef>
              <a:fillRef idx="0">
                <a:schemeClr val="dk1"/>
              </a:fillRef>
              <a:effectRef idx="0">
                <a:schemeClr val="dk1"/>
              </a:effectRef>
              <a:fontRef idx="minor">
                <a:schemeClr val="tx1"/>
              </a:fontRef>
            </p:style>
          </p:cxnSp>
          <p:sp>
            <p:nvSpPr>
              <p:cNvPr id="165" name="ZoneTexte 164"/>
              <p:cNvSpPr txBox="1"/>
              <p:nvPr/>
            </p:nvSpPr>
            <p:spPr>
              <a:xfrm>
                <a:off x="5737913" y="3911978"/>
                <a:ext cx="284052" cy="200055"/>
              </a:xfrm>
              <a:prstGeom prst="rect">
                <a:avLst/>
              </a:prstGeom>
              <a:noFill/>
            </p:spPr>
            <p:txBody>
              <a:bodyPr wrap="none" rtlCol="0">
                <a:spAutoFit/>
              </a:bodyPr>
              <a:lstStyle/>
              <a:p>
                <a:pPr>
                  <a:defRPr/>
                </a:pPr>
                <a:r>
                  <a:rPr lang="en-US" sz="700" dirty="0">
                    <a:solidFill>
                      <a:prstClr val="black"/>
                    </a:solidFill>
                  </a:rPr>
                  <a:t>70</a:t>
                </a:r>
              </a:p>
            </p:txBody>
          </p:sp>
          <p:sp>
            <p:nvSpPr>
              <p:cNvPr id="166" name="ZoneTexte 165"/>
              <p:cNvSpPr txBox="1"/>
              <p:nvPr/>
            </p:nvSpPr>
            <p:spPr>
              <a:xfrm>
                <a:off x="5736518" y="4037627"/>
                <a:ext cx="284052" cy="200055"/>
              </a:xfrm>
              <a:prstGeom prst="rect">
                <a:avLst/>
              </a:prstGeom>
              <a:noFill/>
            </p:spPr>
            <p:txBody>
              <a:bodyPr wrap="none" rtlCol="0">
                <a:spAutoFit/>
              </a:bodyPr>
              <a:lstStyle/>
              <a:p>
                <a:pPr>
                  <a:defRPr/>
                </a:pPr>
                <a:r>
                  <a:rPr lang="en-US" sz="700" dirty="0">
                    <a:solidFill>
                      <a:prstClr val="black"/>
                    </a:solidFill>
                  </a:rPr>
                  <a:t>50</a:t>
                </a:r>
              </a:p>
            </p:txBody>
          </p:sp>
          <p:sp>
            <p:nvSpPr>
              <p:cNvPr id="167" name="ZoneTexte 166"/>
              <p:cNvSpPr txBox="1"/>
              <p:nvPr/>
            </p:nvSpPr>
            <p:spPr>
              <a:xfrm rot="19028367">
                <a:off x="6631240" y="4366453"/>
                <a:ext cx="813043" cy="200055"/>
              </a:xfrm>
              <a:prstGeom prst="rect">
                <a:avLst/>
              </a:prstGeom>
              <a:noFill/>
            </p:spPr>
            <p:txBody>
              <a:bodyPr wrap="none" rtlCol="0">
                <a:spAutoFit/>
              </a:bodyPr>
              <a:lstStyle/>
              <a:p>
                <a:pPr>
                  <a:defRPr/>
                </a:pPr>
                <a:r>
                  <a:rPr lang="en-US" sz="700" dirty="0">
                    <a:solidFill>
                      <a:prstClr val="black"/>
                    </a:solidFill>
                  </a:rPr>
                  <a:t>Human plasma </a:t>
                </a:r>
              </a:p>
            </p:txBody>
          </p:sp>
          <p:sp>
            <p:nvSpPr>
              <p:cNvPr id="168" name="ZoneTexte 167"/>
              <p:cNvSpPr txBox="1"/>
              <p:nvPr/>
            </p:nvSpPr>
            <p:spPr>
              <a:xfrm rot="19028367">
                <a:off x="5733024" y="4292003"/>
                <a:ext cx="566181" cy="200055"/>
              </a:xfrm>
              <a:prstGeom prst="rect">
                <a:avLst/>
              </a:prstGeom>
              <a:noFill/>
            </p:spPr>
            <p:txBody>
              <a:bodyPr wrap="none" rtlCol="0">
                <a:spAutoFit/>
              </a:bodyPr>
              <a:lstStyle/>
              <a:p>
                <a:pPr>
                  <a:defRPr/>
                </a:pPr>
                <a:r>
                  <a:rPr lang="en-US" sz="700" dirty="0">
                    <a:solidFill>
                      <a:prstClr val="black"/>
                    </a:solidFill>
                  </a:rPr>
                  <a:t>HB-</a:t>
                </a:r>
                <a:r>
                  <a:rPr lang="en-US" sz="700" dirty="0" err="1">
                    <a:solidFill>
                      <a:prstClr val="black"/>
                    </a:solidFill>
                  </a:rPr>
                  <a:t>iHeps</a:t>
                </a:r>
                <a:endParaRPr lang="en-US" sz="700" dirty="0">
                  <a:solidFill>
                    <a:prstClr val="black"/>
                  </a:solidFill>
                </a:endParaRPr>
              </a:p>
            </p:txBody>
          </p:sp>
          <p:sp>
            <p:nvSpPr>
              <p:cNvPr id="169" name="ZoneTexte 168"/>
              <p:cNvSpPr txBox="1"/>
              <p:nvPr/>
            </p:nvSpPr>
            <p:spPr>
              <a:xfrm rot="19028367">
                <a:off x="5782935" y="4354188"/>
                <a:ext cx="771365" cy="200055"/>
              </a:xfrm>
              <a:prstGeom prst="rect">
                <a:avLst/>
              </a:prstGeom>
              <a:noFill/>
            </p:spPr>
            <p:txBody>
              <a:bodyPr wrap="none" rtlCol="0">
                <a:spAutoFit/>
              </a:bodyPr>
              <a:lstStyle/>
              <a:p>
                <a:pPr>
                  <a:defRPr/>
                </a:pPr>
                <a:r>
                  <a:rPr lang="en-US" sz="700" dirty="0" err="1">
                    <a:solidFill>
                      <a:prstClr val="black"/>
                    </a:solidFill>
                  </a:rPr>
                  <a:t>Corr</a:t>
                </a:r>
                <a:r>
                  <a:rPr lang="en-US" sz="700" dirty="0">
                    <a:solidFill>
                      <a:prstClr val="black"/>
                    </a:solidFill>
                  </a:rPr>
                  <a:t>-HB-</a:t>
                </a:r>
                <a:r>
                  <a:rPr lang="en-US" sz="700" dirty="0" err="1">
                    <a:solidFill>
                      <a:prstClr val="black"/>
                    </a:solidFill>
                  </a:rPr>
                  <a:t>iHeps</a:t>
                </a:r>
                <a:endParaRPr lang="en-US" sz="700" dirty="0">
                  <a:solidFill>
                    <a:prstClr val="black"/>
                  </a:solidFill>
                </a:endParaRPr>
              </a:p>
            </p:txBody>
          </p:sp>
          <p:sp>
            <p:nvSpPr>
              <p:cNvPr id="170" name="ZoneTexte 169"/>
              <p:cNvSpPr txBox="1"/>
              <p:nvPr/>
            </p:nvSpPr>
            <p:spPr>
              <a:xfrm rot="19028367">
                <a:off x="6164854" y="4292003"/>
                <a:ext cx="566181" cy="200055"/>
              </a:xfrm>
              <a:prstGeom prst="rect">
                <a:avLst/>
              </a:prstGeom>
              <a:noFill/>
            </p:spPr>
            <p:txBody>
              <a:bodyPr wrap="none" rtlCol="0">
                <a:spAutoFit/>
              </a:bodyPr>
              <a:lstStyle/>
              <a:p>
                <a:pPr>
                  <a:defRPr/>
                </a:pPr>
                <a:r>
                  <a:rPr lang="en-US" sz="700" dirty="0">
                    <a:solidFill>
                      <a:prstClr val="black"/>
                    </a:solidFill>
                  </a:rPr>
                  <a:t>HB-</a:t>
                </a:r>
                <a:r>
                  <a:rPr lang="en-US" sz="700" dirty="0" err="1">
                    <a:solidFill>
                      <a:prstClr val="black"/>
                    </a:solidFill>
                  </a:rPr>
                  <a:t>iHeps</a:t>
                </a:r>
                <a:endParaRPr lang="en-US" sz="700" dirty="0">
                  <a:solidFill>
                    <a:prstClr val="black"/>
                  </a:solidFill>
                </a:endParaRPr>
              </a:p>
            </p:txBody>
          </p:sp>
          <p:sp>
            <p:nvSpPr>
              <p:cNvPr id="171" name="ZoneTexte 170"/>
              <p:cNvSpPr txBox="1"/>
              <p:nvPr/>
            </p:nvSpPr>
            <p:spPr>
              <a:xfrm rot="19028367">
                <a:off x="6175507" y="4354188"/>
                <a:ext cx="771365" cy="200055"/>
              </a:xfrm>
              <a:prstGeom prst="rect">
                <a:avLst/>
              </a:prstGeom>
              <a:noFill/>
            </p:spPr>
            <p:txBody>
              <a:bodyPr wrap="none" rtlCol="0">
                <a:spAutoFit/>
              </a:bodyPr>
              <a:lstStyle/>
              <a:p>
                <a:pPr>
                  <a:defRPr/>
                </a:pPr>
                <a:r>
                  <a:rPr lang="en-US" sz="700" dirty="0" err="1">
                    <a:solidFill>
                      <a:prstClr val="black"/>
                    </a:solidFill>
                  </a:rPr>
                  <a:t>Corr</a:t>
                </a:r>
                <a:r>
                  <a:rPr lang="en-US" sz="700" dirty="0">
                    <a:solidFill>
                      <a:prstClr val="black"/>
                    </a:solidFill>
                  </a:rPr>
                  <a:t>-HB-</a:t>
                </a:r>
                <a:r>
                  <a:rPr lang="en-US" sz="700" dirty="0" err="1">
                    <a:solidFill>
                      <a:prstClr val="black"/>
                    </a:solidFill>
                  </a:rPr>
                  <a:t>iHeps</a:t>
                </a:r>
                <a:endParaRPr lang="en-US" sz="700" dirty="0">
                  <a:solidFill>
                    <a:prstClr val="black"/>
                  </a:solidFill>
                </a:endParaRPr>
              </a:p>
            </p:txBody>
          </p:sp>
          <p:pic>
            <p:nvPicPr>
              <p:cNvPr id="172" name="Image 171"/>
              <p:cNvPicPr>
                <a:picLocks noChangeAspect="1"/>
              </p:cNvPicPr>
              <p:nvPr/>
            </p:nvPicPr>
            <p:blipFill rotWithShape="1">
              <a:blip r:embed="rId34" cstate="print">
                <a:extLst>
                  <a:ext uri="{BEBA8EAE-BF5A-486C-A8C5-ECC9F3942E4B}">
                    <a14:imgProps xmlns:a14="http://schemas.microsoft.com/office/drawing/2010/main">
                      <a14:imgLayer r:embed="rId35">
                        <a14:imgEffect>
                          <a14:sharpenSoften amount="61000"/>
                        </a14:imgEffect>
                        <a14:imgEffect>
                          <a14:brightnessContrast bright="4000" contrast="35000"/>
                        </a14:imgEffect>
                      </a14:imgLayer>
                    </a14:imgProps>
                  </a:ext>
                  <a:ext uri="{28A0092B-C50C-407E-A947-70E740481C1C}">
                    <a14:useLocalDpi xmlns:a14="http://schemas.microsoft.com/office/drawing/2010/main" val="0"/>
                  </a:ext>
                </a:extLst>
              </a:blip>
              <a:srcRect l="13483" t="39774" r="42579" b="451"/>
              <a:stretch/>
            </p:blipFill>
            <p:spPr>
              <a:xfrm>
                <a:off x="6057874" y="3878768"/>
                <a:ext cx="1276376" cy="358914"/>
              </a:xfrm>
              <a:prstGeom prst="rect">
                <a:avLst/>
              </a:prstGeom>
              <a:ln>
                <a:solidFill>
                  <a:schemeClr val="tx1"/>
                </a:solidFill>
              </a:ln>
            </p:spPr>
          </p:pic>
          <p:sp>
            <p:nvSpPr>
              <p:cNvPr id="173" name="ZoneTexte 172"/>
              <p:cNvSpPr txBox="1"/>
              <p:nvPr/>
            </p:nvSpPr>
            <p:spPr>
              <a:xfrm>
                <a:off x="5771492" y="3759933"/>
                <a:ext cx="348172" cy="200055"/>
              </a:xfrm>
              <a:prstGeom prst="rect">
                <a:avLst/>
              </a:prstGeom>
              <a:noFill/>
            </p:spPr>
            <p:txBody>
              <a:bodyPr wrap="none" rtlCol="0">
                <a:spAutoFit/>
              </a:bodyPr>
              <a:lstStyle/>
              <a:p>
                <a:pPr>
                  <a:defRPr/>
                </a:pPr>
                <a:r>
                  <a:rPr lang="en-US" sz="700" b="1" dirty="0" err="1">
                    <a:solidFill>
                      <a:prstClr val="black"/>
                    </a:solidFill>
                  </a:rPr>
                  <a:t>kDa</a:t>
                </a:r>
                <a:endParaRPr lang="en-US" sz="700" b="1" dirty="0">
                  <a:solidFill>
                    <a:prstClr val="black"/>
                  </a:solidFill>
                </a:endParaRPr>
              </a:p>
            </p:txBody>
          </p:sp>
          <p:cxnSp>
            <p:nvCxnSpPr>
              <p:cNvPr id="174" name="Connecteur droit 173"/>
              <p:cNvCxnSpPr/>
              <p:nvPr/>
            </p:nvCxnSpPr>
            <p:spPr>
              <a:xfrm>
                <a:off x="5802051" y="4753966"/>
                <a:ext cx="366567" cy="0"/>
              </a:xfrm>
              <a:prstGeom prst="line">
                <a:avLst/>
              </a:prstGeom>
            </p:spPr>
            <p:style>
              <a:lnRef idx="1">
                <a:schemeClr val="dk1"/>
              </a:lnRef>
              <a:fillRef idx="0">
                <a:schemeClr val="dk1"/>
              </a:fillRef>
              <a:effectRef idx="0">
                <a:schemeClr val="dk1"/>
              </a:effectRef>
              <a:fontRef idx="minor">
                <a:schemeClr val="tx1"/>
              </a:fontRef>
            </p:style>
          </p:cxnSp>
          <p:sp>
            <p:nvSpPr>
              <p:cNvPr id="175" name="ZoneTexte 174"/>
              <p:cNvSpPr txBox="1"/>
              <p:nvPr/>
            </p:nvSpPr>
            <p:spPr>
              <a:xfrm>
                <a:off x="5879939" y="4725144"/>
                <a:ext cx="298480" cy="200055"/>
              </a:xfrm>
              <a:prstGeom prst="rect">
                <a:avLst/>
              </a:prstGeom>
              <a:noFill/>
            </p:spPr>
            <p:txBody>
              <a:bodyPr wrap="none" rtlCol="0">
                <a:spAutoFit/>
              </a:bodyPr>
              <a:lstStyle/>
              <a:p>
                <a:pPr>
                  <a:defRPr/>
                </a:pPr>
                <a:r>
                  <a:rPr lang="fr-FR" sz="700" dirty="0">
                    <a:solidFill>
                      <a:prstClr val="black"/>
                    </a:solidFill>
                  </a:rPr>
                  <a:t>2D</a:t>
                </a:r>
              </a:p>
            </p:txBody>
          </p:sp>
          <p:cxnSp>
            <p:nvCxnSpPr>
              <p:cNvPr id="176" name="Connecteur droit 175"/>
              <p:cNvCxnSpPr/>
              <p:nvPr/>
            </p:nvCxnSpPr>
            <p:spPr>
              <a:xfrm>
                <a:off x="6249781" y="4753966"/>
                <a:ext cx="366567" cy="0"/>
              </a:xfrm>
              <a:prstGeom prst="line">
                <a:avLst/>
              </a:prstGeom>
            </p:spPr>
            <p:style>
              <a:lnRef idx="1">
                <a:schemeClr val="dk1"/>
              </a:lnRef>
              <a:fillRef idx="0">
                <a:schemeClr val="dk1"/>
              </a:fillRef>
              <a:effectRef idx="0">
                <a:schemeClr val="dk1"/>
              </a:effectRef>
              <a:fontRef idx="minor">
                <a:schemeClr val="tx1"/>
              </a:fontRef>
            </p:style>
          </p:cxnSp>
          <p:sp>
            <p:nvSpPr>
              <p:cNvPr id="177" name="ZoneTexte 176"/>
              <p:cNvSpPr txBox="1"/>
              <p:nvPr/>
            </p:nvSpPr>
            <p:spPr>
              <a:xfrm>
                <a:off x="6327669" y="4725144"/>
                <a:ext cx="298480" cy="200055"/>
              </a:xfrm>
              <a:prstGeom prst="rect">
                <a:avLst/>
              </a:prstGeom>
              <a:noFill/>
            </p:spPr>
            <p:txBody>
              <a:bodyPr wrap="none" rtlCol="0">
                <a:spAutoFit/>
              </a:bodyPr>
              <a:lstStyle/>
              <a:p>
                <a:pPr>
                  <a:defRPr/>
                </a:pPr>
                <a:r>
                  <a:rPr lang="fr-FR" sz="700" dirty="0">
                    <a:solidFill>
                      <a:prstClr val="black"/>
                    </a:solidFill>
                  </a:rPr>
                  <a:t>3D</a:t>
                </a:r>
              </a:p>
            </p:txBody>
          </p:sp>
        </p:grpSp>
        <p:grpSp>
          <p:nvGrpSpPr>
            <p:cNvPr id="6" name="Groupe 5"/>
            <p:cNvGrpSpPr/>
            <p:nvPr/>
          </p:nvGrpSpPr>
          <p:grpSpPr>
            <a:xfrm>
              <a:off x="5886797" y="4393830"/>
              <a:ext cx="1159920" cy="838533"/>
              <a:chOff x="6280851" y="4940879"/>
              <a:chExt cx="1115454" cy="877302"/>
            </a:xfrm>
          </p:grpSpPr>
          <p:grpSp>
            <p:nvGrpSpPr>
              <p:cNvPr id="5" name="Groupe 4"/>
              <p:cNvGrpSpPr/>
              <p:nvPr/>
            </p:nvGrpSpPr>
            <p:grpSpPr>
              <a:xfrm>
                <a:off x="6433690" y="4940879"/>
                <a:ext cx="809779" cy="692635"/>
                <a:chOff x="6469816" y="4940879"/>
                <a:chExt cx="809779" cy="692635"/>
              </a:xfrm>
            </p:grpSpPr>
            <p:pic>
              <p:nvPicPr>
                <p:cNvPr id="180" name="Image 179"/>
                <p:cNvPicPr preferRelativeResize="0">
                  <a:picLocks/>
                </p:cNvPicPr>
                <p:nvPr/>
              </p:nvPicPr>
              <p:blipFill>
                <a:blip r:embed="rId36" cstate="print">
                  <a:extLst>
                    <a:ext uri="{BEBA8EAE-BF5A-486C-A8C5-ECC9F3942E4B}">
                      <a14:imgProps xmlns:a14="http://schemas.microsoft.com/office/drawing/2010/main">
                        <a14:imgLayer r:embed="rId37">
                          <a14:imgEffect>
                            <a14:sharpenSoften amount="100000"/>
                          </a14:imgEffect>
                        </a14:imgLayer>
                      </a14:imgProps>
                    </a:ext>
                    <a:ext uri="{28A0092B-C50C-407E-A947-70E740481C1C}">
                      <a14:useLocalDpi xmlns:a14="http://schemas.microsoft.com/office/drawing/2010/main" val="0"/>
                    </a:ext>
                  </a:extLst>
                </a:blip>
                <a:stretch>
                  <a:fillRect/>
                </a:stretch>
              </p:blipFill>
              <p:spPr>
                <a:xfrm>
                  <a:off x="6469816" y="4940879"/>
                  <a:ext cx="809779" cy="692635"/>
                </a:xfrm>
                <a:prstGeom prst="rect">
                  <a:avLst/>
                </a:prstGeom>
              </p:spPr>
            </p:pic>
            <p:pic>
              <p:nvPicPr>
                <p:cNvPr id="181" name="Image 180"/>
                <p:cNvPicPr preferRelativeResize="0">
                  <a:picLocks noChangeAspect="1"/>
                </p:cNvPicPr>
                <p:nvPr/>
              </p:nvPicPr>
              <p:blipFill>
                <a:blip r:embed="rId38" cstate="print">
                  <a:extLst>
                    <a:ext uri="{BEBA8EAE-BF5A-486C-A8C5-ECC9F3942E4B}">
                      <a14:imgProps xmlns:a14="http://schemas.microsoft.com/office/drawing/2010/main">
                        <a14:imgLayer r:embed="rId39">
                          <a14:imgEffect>
                            <a14:sharpenSoften amount="100000"/>
                          </a14:imgEffect>
                        </a14:imgLayer>
                      </a14:imgProps>
                    </a:ext>
                    <a:ext uri="{28A0092B-C50C-407E-A947-70E740481C1C}">
                      <a14:useLocalDpi xmlns:a14="http://schemas.microsoft.com/office/drawing/2010/main" val="0"/>
                    </a:ext>
                  </a:extLst>
                </a:blip>
                <a:stretch>
                  <a:fillRect/>
                </a:stretch>
              </p:blipFill>
              <p:spPr>
                <a:xfrm>
                  <a:off x="6469816" y="4940879"/>
                  <a:ext cx="385668" cy="257852"/>
                </a:xfrm>
                <a:prstGeom prst="rect">
                  <a:avLst/>
                </a:prstGeom>
                <a:ln w="6350">
                  <a:solidFill>
                    <a:schemeClr val="bg1"/>
                  </a:solidFill>
                </a:ln>
              </p:spPr>
            </p:pic>
          </p:grpSp>
          <p:sp>
            <p:nvSpPr>
              <p:cNvPr id="182" name="ZoneTexte 181"/>
              <p:cNvSpPr txBox="1"/>
              <p:nvPr/>
            </p:nvSpPr>
            <p:spPr>
              <a:xfrm>
                <a:off x="6280851" y="5633515"/>
                <a:ext cx="1115454" cy="184666"/>
              </a:xfrm>
              <a:prstGeom prst="rect">
                <a:avLst/>
              </a:prstGeom>
              <a:noFill/>
            </p:spPr>
            <p:txBody>
              <a:bodyPr wrap="square" rtlCol="0">
                <a:spAutoFit/>
              </a:bodyPr>
              <a:lstStyle/>
              <a:p>
                <a:pPr algn="ctr">
                  <a:defRPr/>
                </a:pPr>
                <a:r>
                  <a:rPr lang="fr-FR" sz="600" b="1" dirty="0">
                    <a:solidFill>
                      <a:prstClr val="black"/>
                    </a:solidFill>
                  </a:rPr>
                  <a:t>FIX in 3D-Corr-HB-iHeps</a:t>
                </a:r>
              </a:p>
            </p:txBody>
          </p:sp>
        </p:grpSp>
        <p:graphicFrame>
          <p:nvGraphicFramePr>
            <p:cNvPr id="184" name="Graphique 183"/>
            <p:cNvGraphicFramePr>
              <a:graphicFrameLocks/>
            </p:cNvGraphicFramePr>
            <p:nvPr>
              <p:extLst/>
            </p:nvPr>
          </p:nvGraphicFramePr>
          <p:xfrm>
            <a:off x="7237369" y="3340349"/>
            <a:ext cx="1347811" cy="1804966"/>
          </p:xfrm>
          <a:graphic>
            <a:graphicData uri="http://schemas.openxmlformats.org/drawingml/2006/chart">
              <c:chart xmlns:c="http://schemas.openxmlformats.org/drawingml/2006/chart" xmlns:r="http://schemas.openxmlformats.org/officeDocument/2006/relationships" r:id="rId40"/>
            </a:graphicData>
          </a:graphic>
        </p:graphicFrame>
        <p:sp>
          <p:nvSpPr>
            <p:cNvPr id="190" name="Rectangle à coins arrondis 189"/>
            <p:cNvSpPr/>
            <p:nvPr/>
          </p:nvSpPr>
          <p:spPr>
            <a:xfrm>
              <a:off x="5597437" y="3250960"/>
              <a:ext cx="3048615" cy="2026779"/>
            </a:xfrm>
            <a:prstGeom prst="roundRect">
              <a:avLst>
                <a:gd name="adj" fmla="val 10384"/>
              </a:avLst>
            </a:prstGeom>
            <a:no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dirty="0">
                <a:solidFill>
                  <a:srgbClr val="FFFFFF"/>
                </a:solidFill>
              </a:endParaRPr>
            </a:p>
          </p:txBody>
        </p:sp>
        <p:sp>
          <p:nvSpPr>
            <p:cNvPr id="25" name="Rectangle 24">
              <a:extLst>
                <a:ext uri="{FF2B5EF4-FFF2-40B4-BE49-F238E27FC236}">
                  <a16:creationId xmlns:a16="http://schemas.microsoft.com/office/drawing/2014/main" id="{26175D39-0C20-4EB7-8CA1-6EF7D5D2337F}"/>
                </a:ext>
              </a:extLst>
            </p:cNvPr>
            <p:cNvSpPr/>
            <p:nvPr/>
          </p:nvSpPr>
          <p:spPr>
            <a:xfrm>
              <a:off x="7442082" y="3233771"/>
              <a:ext cx="1248294" cy="507831"/>
            </a:xfrm>
            <a:prstGeom prst="rect">
              <a:avLst/>
            </a:prstGeom>
          </p:spPr>
          <p:txBody>
            <a:bodyPr wrap="square">
              <a:spAutoFit/>
            </a:bodyPr>
            <a:lstStyle/>
            <a:p>
              <a:pPr algn="ctr"/>
              <a:r>
                <a:rPr lang="en-GB" sz="900" b="1" dirty="0">
                  <a:solidFill>
                    <a:prstClr val="black"/>
                  </a:solidFill>
                </a:rPr>
                <a:t>Concentration in coagulant FIX in 3D-iHeps </a:t>
              </a:r>
            </a:p>
          </p:txBody>
        </p:sp>
        <p:grpSp>
          <p:nvGrpSpPr>
            <p:cNvPr id="27" name="Groupe 26"/>
            <p:cNvGrpSpPr/>
            <p:nvPr/>
          </p:nvGrpSpPr>
          <p:grpSpPr>
            <a:xfrm>
              <a:off x="7376327" y="4914000"/>
              <a:ext cx="910272" cy="351250"/>
              <a:chOff x="7376327" y="4914000"/>
              <a:chExt cx="910272" cy="351250"/>
            </a:xfrm>
          </p:grpSpPr>
          <p:sp>
            <p:nvSpPr>
              <p:cNvPr id="159" name="ZoneTexte 158"/>
              <p:cNvSpPr txBox="1"/>
              <p:nvPr/>
            </p:nvSpPr>
            <p:spPr>
              <a:xfrm>
                <a:off x="7430274" y="5049806"/>
                <a:ext cx="856325" cy="215444"/>
              </a:xfrm>
              <a:prstGeom prst="rect">
                <a:avLst/>
              </a:prstGeom>
              <a:noFill/>
            </p:spPr>
            <p:txBody>
              <a:bodyPr wrap="none" rtlCol="0">
                <a:spAutoFit/>
              </a:bodyPr>
              <a:lstStyle/>
              <a:p>
                <a:pPr>
                  <a:defRPr/>
                </a:pPr>
                <a:r>
                  <a:rPr lang="en-US" sz="800" dirty="0" err="1">
                    <a:solidFill>
                      <a:prstClr val="black"/>
                    </a:solidFill>
                  </a:rPr>
                  <a:t>Corr</a:t>
                </a:r>
                <a:r>
                  <a:rPr lang="en-US" sz="800" dirty="0">
                    <a:solidFill>
                      <a:prstClr val="black"/>
                    </a:solidFill>
                  </a:rPr>
                  <a:t>-HB-</a:t>
                </a:r>
                <a:r>
                  <a:rPr lang="en-US" sz="800" dirty="0" err="1">
                    <a:solidFill>
                      <a:prstClr val="black"/>
                    </a:solidFill>
                  </a:rPr>
                  <a:t>iHeps</a:t>
                </a:r>
                <a:endParaRPr lang="en-US" sz="800" dirty="0">
                  <a:solidFill>
                    <a:prstClr val="black"/>
                  </a:solidFill>
                </a:endParaRPr>
              </a:p>
            </p:txBody>
          </p:sp>
          <p:grpSp>
            <p:nvGrpSpPr>
              <p:cNvPr id="24" name="Groupe 23"/>
              <p:cNvGrpSpPr/>
              <p:nvPr/>
            </p:nvGrpSpPr>
            <p:grpSpPr>
              <a:xfrm>
                <a:off x="7376327" y="4914000"/>
                <a:ext cx="690422" cy="215444"/>
                <a:chOff x="7376327" y="4941748"/>
                <a:chExt cx="690422" cy="215444"/>
              </a:xfrm>
            </p:grpSpPr>
            <p:sp>
              <p:nvSpPr>
                <p:cNvPr id="157" name="ZoneTexte 156"/>
                <p:cNvSpPr txBox="1"/>
                <p:nvPr/>
              </p:nvSpPr>
              <p:spPr>
                <a:xfrm>
                  <a:off x="7442860" y="4941748"/>
                  <a:ext cx="623889" cy="215444"/>
                </a:xfrm>
                <a:prstGeom prst="rect">
                  <a:avLst/>
                </a:prstGeom>
                <a:noFill/>
              </p:spPr>
              <p:txBody>
                <a:bodyPr wrap="none" rtlCol="0">
                  <a:spAutoFit/>
                </a:bodyPr>
                <a:lstStyle/>
                <a:p>
                  <a:pPr>
                    <a:defRPr/>
                  </a:pPr>
                  <a:r>
                    <a:rPr lang="en-US" sz="800" dirty="0">
                      <a:solidFill>
                        <a:prstClr val="black"/>
                      </a:solidFill>
                    </a:rPr>
                    <a:t>HB-</a:t>
                  </a:r>
                  <a:r>
                    <a:rPr lang="en-US" sz="800" dirty="0" err="1">
                      <a:solidFill>
                        <a:prstClr val="black"/>
                      </a:solidFill>
                    </a:rPr>
                    <a:t>iHeps</a:t>
                  </a:r>
                  <a:endParaRPr lang="en-US" sz="800" dirty="0">
                    <a:solidFill>
                      <a:prstClr val="black"/>
                    </a:solidFill>
                  </a:endParaRPr>
                </a:p>
              </p:txBody>
            </p:sp>
            <p:sp>
              <p:nvSpPr>
                <p:cNvPr id="10" name="Rectangle 9">
                  <a:extLst>
                    <a:ext uri="{FF2B5EF4-FFF2-40B4-BE49-F238E27FC236}">
                      <a16:creationId xmlns:a16="http://schemas.microsoft.com/office/drawing/2014/main" id="{6A80A2D6-EB5C-47F7-A6E9-081457E5CE2E}"/>
                    </a:ext>
                  </a:extLst>
                </p:cNvPr>
                <p:cNvSpPr/>
                <p:nvPr/>
              </p:nvSpPr>
              <p:spPr>
                <a:xfrm>
                  <a:off x="7376327" y="5014508"/>
                  <a:ext cx="69924" cy="6992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sp>
            <p:nvSpPr>
              <p:cNvPr id="160" name="Rectangle 159">
                <a:extLst>
                  <a:ext uri="{FF2B5EF4-FFF2-40B4-BE49-F238E27FC236}">
                    <a16:creationId xmlns:a16="http://schemas.microsoft.com/office/drawing/2014/main" id="{42F61063-BB8F-4627-A127-9FB91EE43A58}"/>
                  </a:ext>
                </a:extLst>
              </p:cNvPr>
              <p:cNvSpPr/>
              <p:nvPr/>
            </p:nvSpPr>
            <p:spPr>
              <a:xfrm>
                <a:off x="7376327" y="5122566"/>
                <a:ext cx="69924" cy="699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grpSp>
    </p:spTree>
    <p:extLst>
      <p:ext uri="{BB962C8B-B14F-4D97-AF65-F5344CB8AC3E}">
        <p14:creationId xmlns:p14="http://schemas.microsoft.com/office/powerpoint/2010/main" val="3766389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07D37E-AD84-4D62-B1E7-063D6CF0E040}"/>
              </a:ext>
            </a:extLst>
          </p:cNvPr>
          <p:cNvSpPr>
            <a:spLocks noGrp="1"/>
          </p:cNvSpPr>
          <p:nvPr>
            <p:ph type="title"/>
          </p:nvPr>
        </p:nvSpPr>
        <p:spPr/>
        <p:txBody>
          <a:bodyPr/>
          <a:lstStyle/>
          <a:p>
            <a:r>
              <a:rPr lang="en-GB" dirty="0"/>
              <a:t>Contents – section 1</a:t>
            </a:r>
          </a:p>
        </p:txBody>
      </p:sp>
      <p:sp>
        <p:nvSpPr>
          <p:cNvPr id="6" name="Text Placeholder 5">
            <a:extLst>
              <a:ext uri="{FF2B5EF4-FFF2-40B4-BE49-F238E27FC236}">
                <a16:creationId xmlns:a16="http://schemas.microsoft.com/office/drawing/2014/main" id="{6BAF401A-216F-4956-B1D7-28A56A19DDE3}"/>
              </a:ext>
            </a:extLst>
          </p:cNvPr>
          <p:cNvSpPr>
            <a:spLocks noGrp="1"/>
          </p:cNvSpPr>
          <p:nvPr>
            <p:ph type="body" sz="quarter" idx="10"/>
          </p:nvPr>
        </p:nvSpPr>
        <p:spPr/>
        <p:txBody>
          <a:bodyPr/>
          <a:lstStyle/>
          <a:p>
            <a:endParaRPr lang="en-GB"/>
          </a:p>
        </p:txBody>
      </p:sp>
      <p:graphicFrame>
        <p:nvGraphicFramePr>
          <p:cNvPr id="10" name="Content Placeholder 10">
            <a:extLst>
              <a:ext uri="{FF2B5EF4-FFF2-40B4-BE49-F238E27FC236}">
                <a16:creationId xmlns:a16="http://schemas.microsoft.com/office/drawing/2014/main" id="{80066FB5-C914-4E9E-AE87-193E980BC2E7}"/>
              </a:ext>
            </a:extLst>
          </p:cNvPr>
          <p:cNvGraphicFramePr>
            <a:graphicFrameLocks noGrp="1"/>
          </p:cNvGraphicFramePr>
          <p:nvPr>
            <p:ph sz="half" idx="1"/>
            <p:extLst>
              <p:ext uri="{D42A27DB-BD31-4B8C-83A1-F6EECF244321}">
                <p14:modId xmlns:p14="http://schemas.microsoft.com/office/powerpoint/2010/main" val="2378066319"/>
              </p:ext>
            </p:extLst>
          </p:nvPr>
        </p:nvGraphicFramePr>
        <p:xfrm>
          <a:off x="683568" y="1412776"/>
          <a:ext cx="7403157" cy="3300915"/>
        </p:xfrm>
        <a:graphic>
          <a:graphicData uri="http://schemas.openxmlformats.org/drawingml/2006/table">
            <a:tbl>
              <a:tblPr firstRow="1" bandRow="1">
                <a:tableStyleId>{5C22544A-7EE6-4342-B048-85BDC9FD1C3A}</a:tableStyleId>
              </a:tblPr>
              <a:tblGrid>
                <a:gridCol w="616930">
                  <a:extLst>
                    <a:ext uri="{9D8B030D-6E8A-4147-A177-3AD203B41FA5}">
                      <a16:colId xmlns:a16="http://schemas.microsoft.com/office/drawing/2014/main" val="20001"/>
                    </a:ext>
                  </a:extLst>
                </a:gridCol>
                <a:gridCol w="6786227">
                  <a:extLst>
                    <a:ext uri="{9D8B030D-6E8A-4147-A177-3AD203B41FA5}">
                      <a16:colId xmlns:a16="http://schemas.microsoft.com/office/drawing/2014/main" val="20002"/>
                    </a:ext>
                  </a:extLst>
                </a:gridCol>
              </a:tblGrid>
              <a:tr h="357573">
                <a:tc gridSpan="2">
                  <a:txBody>
                    <a:bodyPr/>
                    <a:lstStyle/>
                    <a:p>
                      <a:r>
                        <a:rPr lang="en-GB" sz="1400" dirty="0">
                          <a:latin typeface="+mj-lt"/>
                          <a:cs typeface="Arial" panose="020B0604020202020204" pitchFamily="34" charset="0"/>
                        </a:rPr>
                        <a:t>1. NAFLD – Phase 1/2/3 clinical trials</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398918">
                <a:tc>
                  <a:txBody>
                    <a:bodyPr/>
                    <a:lstStyle/>
                    <a:p>
                      <a:pPr marL="36000" algn="l" fontAlgn="t"/>
                      <a:r>
                        <a:rPr lang="en-GB" sz="1100" b="0" i="0" u="none" strike="noStrike" dirty="0">
                          <a:solidFill>
                            <a:srgbClr val="000000"/>
                          </a:solidFill>
                          <a:effectLst/>
                          <a:latin typeface="+mj-lt"/>
                        </a:rPr>
                        <a:t>GS-002</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err="1">
                          <a:solidFill>
                            <a:srgbClr val="000000"/>
                          </a:solidFill>
                          <a:effectLst/>
                          <a:latin typeface="+mj-lt"/>
                        </a:rPr>
                        <a:t>Cenicriviroc</a:t>
                      </a:r>
                      <a:r>
                        <a:rPr lang="en-GB" sz="1100" b="0" i="0" u="none" strike="noStrike" dirty="0">
                          <a:solidFill>
                            <a:srgbClr val="000000"/>
                          </a:solidFill>
                          <a:effectLst/>
                          <a:latin typeface="+mj-lt"/>
                        </a:rPr>
                        <a:t> treatment for adults with non-alcoholic steatohepatitis: Year 2 analysis of the Phase 2b CENTAUR study</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752190097"/>
                  </a:ext>
                </a:extLst>
              </a:tr>
              <a:tr h="431412">
                <a:tc>
                  <a:txBody>
                    <a:bodyPr/>
                    <a:lstStyle/>
                    <a:p>
                      <a:pPr marL="36000" algn="l" fontAlgn="t"/>
                      <a:r>
                        <a:rPr lang="en-GB" sz="1100" b="0" i="0" u="none" strike="noStrike" kern="1200" dirty="0">
                          <a:solidFill>
                            <a:srgbClr val="000000"/>
                          </a:solidFill>
                          <a:effectLst/>
                          <a:latin typeface="+mn-lt"/>
                          <a:ea typeface="+mn-ea"/>
                          <a:cs typeface="+mn-cs"/>
                        </a:rPr>
                        <a:t>GS-009</a:t>
                      </a:r>
                      <a:endParaRPr lang="en-GB" sz="1100" b="0" i="0" u="none" strike="noStrike" dirty="0">
                        <a:solidFill>
                          <a:srgbClr val="000000"/>
                        </a:solidFill>
                        <a:effectLst/>
                        <a:latin typeface="+mj-lt"/>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mj-lt"/>
                        </a:rPr>
                        <a:t>MGL-3196, a selective thyroid hormone receptor-beta agonist significantly decreases hepatic fat in NASH patients at 12 weeks, the primary endpoint in a 36 week serial liver biopsy study</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944602494"/>
                  </a:ext>
                </a:extLst>
              </a:tr>
              <a:tr h="539307">
                <a:tc>
                  <a:txBody>
                    <a:bodyPr/>
                    <a:lstStyle/>
                    <a:p>
                      <a:pPr marL="36000" algn="l" fontAlgn="t"/>
                      <a:r>
                        <a:rPr lang="en-GB" sz="1100" b="0" i="0" u="none" strike="noStrike" kern="1200" dirty="0">
                          <a:solidFill>
                            <a:srgbClr val="000000"/>
                          </a:solidFill>
                          <a:effectLst/>
                          <a:latin typeface="+mn-lt"/>
                          <a:ea typeface="+mn-ea"/>
                          <a:cs typeface="+mn-cs"/>
                        </a:rPr>
                        <a:t>GS-014</a:t>
                      </a:r>
                      <a:endParaRPr lang="en-GB" sz="1100" b="0" i="0" u="none" strike="noStrike" dirty="0">
                        <a:solidFill>
                          <a:srgbClr val="000000"/>
                        </a:solidFill>
                        <a:effectLst/>
                        <a:latin typeface="+mj-lt"/>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mj-lt"/>
                        </a:rPr>
                        <a:t>NGM282 improves fibrosis and NASH-related histology in 12 weeks in patients with biopsy-confirmed NASH, which is preceded by significant decreases in hepatic steatosis, liver transaminases and fibrosis markers at 6 weeks</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844112342"/>
                  </a:ext>
                </a:extLst>
              </a:tr>
              <a:tr h="398918">
                <a:tc>
                  <a:txBody>
                    <a:bodyPr/>
                    <a:lstStyle/>
                    <a:p>
                      <a:pPr marL="36000" algn="l" fontAlgn="t"/>
                      <a:r>
                        <a:rPr lang="en-GB" sz="1100" b="0" i="0" u="none" strike="noStrike" dirty="0">
                          <a:solidFill>
                            <a:srgbClr val="000000"/>
                          </a:solidFill>
                          <a:effectLst/>
                          <a:latin typeface="+mj-lt"/>
                        </a:rPr>
                        <a:t>LBO-001</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mj-lt"/>
                        </a:rPr>
                        <a:t>A </a:t>
                      </a:r>
                      <a:r>
                        <a:rPr lang="en-GB" sz="1100" b="0" i="0" u="none" strike="noStrike" dirty="0" err="1">
                          <a:solidFill>
                            <a:srgbClr val="000000"/>
                          </a:solidFill>
                          <a:effectLst/>
                          <a:latin typeface="+mj-lt"/>
                        </a:rPr>
                        <a:t>multicenter</a:t>
                      </a:r>
                      <a:r>
                        <a:rPr lang="en-GB" sz="1100" b="0" i="0" u="none" strike="noStrike" dirty="0">
                          <a:solidFill>
                            <a:srgbClr val="000000"/>
                          </a:solidFill>
                          <a:effectLst/>
                          <a:latin typeface="+mj-lt"/>
                        </a:rPr>
                        <a:t>, randomized, double-blind, PLB-controlled trial of Galectin-3 inhibitor (GR-MD-02) in patients with NASH cirrhosis and portal hypertension</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911698779"/>
                  </a:ext>
                </a:extLst>
              </a:tr>
              <a:tr h="381039">
                <a:tc>
                  <a:txBody>
                    <a:bodyPr/>
                    <a:lstStyle/>
                    <a:p>
                      <a:pPr marL="36000" algn="l" fontAlgn="t"/>
                      <a:r>
                        <a:rPr lang="en-GB" sz="1100" b="0" i="0" u="none" strike="noStrike" dirty="0">
                          <a:solidFill>
                            <a:srgbClr val="000000"/>
                          </a:solidFill>
                          <a:effectLst/>
                          <a:latin typeface="+mj-lt"/>
                        </a:rPr>
                        <a:t>LBO-006</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mj-lt"/>
                        </a:rPr>
                        <a:t>JKB-121 in patients with </a:t>
                      </a:r>
                      <a:r>
                        <a:rPr lang="en-GB" sz="1100" b="0" i="0" u="none" strike="noStrike" dirty="0" err="1">
                          <a:solidFill>
                            <a:srgbClr val="000000"/>
                          </a:solidFill>
                          <a:effectLst/>
                          <a:latin typeface="+mj-lt"/>
                        </a:rPr>
                        <a:t>nonalcoholic</a:t>
                      </a:r>
                      <a:r>
                        <a:rPr lang="en-GB" sz="1100" b="0" i="0" u="none" strike="noStrike" dirty="0">
                          <a:solidFill>
                            <a:srgbClr val="000000"/>
                          </a:solidFill>
                          <a:effectLst/>
                          <a:latin typeface="+mj-lt"/>
                        </a:rPr>
                        <a:t> steatohepatitis: A phase 2 double blind randomized placebo</a:t>
                      </a:r>
                      <a:br>
                        <a:rPr lang="en-GB" sz="1100" b="0" i="0" u="none" strike="noStrike" dirty="0">
                          <a:solidFill>
                            <a:srgbClr val="000000"/>
                          </a:solidFill>
                          <a:effectLst/>
                          <a:latin typeface="+mj-lt"/>
                        </a:rPr>
                      </a:br>
                      <a:r>
                        <a:rPr lang="en-GB" sz="1100" b="0" i="0" u="none" strike="noStrike" dirty="0">
                          <a:solidFill>
                            <a:srgbClr val="000000"/>
                          </a:solidFill>
                          <a:effectLst/>
                          <a:latin typeface="+mj-lt"/>
                        </a:rPr>
                        <a:t>control study</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0573327"/>
                  </a:ext>
                </a:extLst>
              </a:tr>
              <a:tr h="412748">
                <a:tc>
                  <a:txBody>
                    <a:bodyPr/>
                    <a:lstStyle/>
                    <a:p>
                      <a:pPr marL="36000" algn="l" fontAlgn="t"/>
                      <a:r>
                        <a:rPr lang="en-GB" sz="1100" b="0" i="0" u="none" strike="noStrike" dirty="0">
                          <a:solidFill>
                            <a:srgbClr val="000000"/>
                          </a:solidFill>
                          <a:effectLst/>
                          <a:latin typeface="+mj-lt"/>
                        </a:rPr>
                        <a:t>PS-105</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mj-lt"/>
                        </a:rPr>
                        <a:t>Proof of concept study of an apoptosis-signal regulating kinase (ASK1) inhibitor (</a:t>
                      </a:r>
                      <a:r>
                        <a:rPr lang="en-GB" sz="1100" b="0" i="0" u="none" strike="noStrike" dirty="0" err="1">
                          <a:solidFill>
                            <a:srgbClr val="000000"/>
                          </a:solidFill>
                          <a:effectLst/>
                          <a:latin typeface="+mj-lt"/>
                        </a:rPr>
                        <a:t>selonsertib</a:t>
                      </a:r>
                      <a:r>
                        <a:rPr lang="en-GB" sz="1100" b="0" i="0" u="none" strike="noStrike" dirty="0">
                          <a:solidFill>
                            <a:srgbClr val="000000"/>
                          </a:solidFill>
                          <a:effectLst/>
                          <a:latin typeface="+mj-lt"/>
                        </a:rPr>
                        <a:t>) in combination with an acetyl-CoA carboxylase inhibitor (GS-0976) or a </a:t>
                      </a:r>
                      <a:r>
                        <a:rPr lang="en-GB" sz="1100" b="0" i="0" u="none" strike="noStrike" dirty="0" err="1">
                          <a:solidFill>
                            <a:srgbClr val="000000"/>
                          </a:solidFill>
                          <a:effectLst/>
                          <a:latin typeface="+mj-lt"/>
                        </a:rPr>
                        <a:t>farnesoid</a:t>
                      </a:r>
                      <a:r>
                        <a:rPr lang="en-GB" sz="1100" b="0" i="0" u="none" strike="noStrike" dirty="0">
                          <a:solidFill>
                            <a:srgbClr val="000000"/>
                          </a:solidFill>
                          <a:effectLst/>
                          <a:latin typeface="+mj-lt"/>
                        </a:rPr>
                        <a:t> X receptor agonist (GS-9674) in NASH</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908119096"/>
                  </a:ext>
                </a:extLst>
              </a:tr>
              <a:tr h="381000">
                <a:tc>
                  <a:txBody>
                    <a:bodyPr/>
                    <a:lstStyle/>
                    <a:p>
                      <a:pPr marL="36000" algn="l" fontAlgn="t"/>
                      <a:r>
                        <a:rPr lang="en-GB" sz="1100" b="0" i="0" u="none" strike="noStrike" kern="1200" dirty="0">
                          <a:solidFill>
                            <a:srgbClr val="000000"/>
                          </a:solidFill>
                          <a:effectLst/>
                          <a:latin typeface="+mn-lt"/>
                          <a:ea typeface="+mn-ea"/>
                          <a:cs typeface="+mn-cs"/>
                        </a:rPr>
                        <a:t>PS-111</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mj-lt"/>
                        </a:rPr>
                        <a:t>Preclinical and first-in human development of SGM-1019, a first-in-class novel small molecule modulator of inflammasome activity for the treatment of </a:t>
                      </a:r>
                      <a:r>
                        <a:rPr lang="en-GB" sz="1100" b="0" i="0" u="none" strike="noStrike" dirty="0" err="1">
                          <a:solidFill>
                            <a:srgbClr val="000000"/>
                          </a:solidFill>
                          <a:effectLst/>
                          <a:latin typeface="+mj-lt"/>
                        </a:rPr>
                        <a:t>nonalcoholic</a:t>
                      </a:r>
                      <a:r>
                        <a:rPr lang="en-GB" sz="1100" b="0" i="0" u="none" strike="noStrike" dirty="0">
                          <a:solidFill>
                            <a:srgbClr val="000000"/>
                          </a:solidFill>
                          <a:effectLst/>
                          <a:latin typeface="+mj-lt"/>
                        </a:rPr>
                        <a:t> steatohepatitis (NASH)</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545096629"/>
                  </a:ext>
                </a:extLst>
              </a:tr>
            </a:tbl>
          </a:graphicData>
        </a:graphic>
      </p:graphicFrame>
      <p:sp>
        <p:nvSpPr>
          <p:cNvPr id="7" name="TextBox 6">
            <a:hlinkClick r:id="rId2" action="ppaction://hlinksldjump"/>
            <a:extLst>
              <a:ext uri="{FF2B5EF4-FFF2-40B4-BE49-F238E27FC236}">
                <a16:creationId xmlns:a16="http://schemas.microsoft.com/office/drawing/2014/main" id="{645F6C6C-C013-41EB-A4F8-A17C2686E3AB}"/>
              </a:ext>
            </a:extLst>
          </p:cNvPr>
          <p:cNvSpPr txBox="1">
            <a:spLocks/>
          </p:cNvSpPr>
          <p:nvPr/>
        </p:nvSpPr>
        <p:spPr>
          <a:xfrm>
            <a:off x="2820053" y="5085184"/>
            <a:ext cx="3503894" cy="504056"/>
          </a:xfrm>
          <a:prstGeom prst="rect">
            <a:avLst/>
          </a:prstGeom>
          <a:noFill/>
          <a:ln w="38100">
            <a:solidFill>
              <a:schemeClr val="accent1"/>
            </a:solidFill>
          </a:ln>
        </p:spPr>
        <p:txBody>
          <a:bodyPr wrap="square" rtlCol="0" anchor="ctr" anchorCtr="0">
            <a:noAutofit/>
          </a:bodyPr>
          <a:lstStyle/>
          <a:p>
            <a:pPr algn="ctr"/>
            <a:r>
              <a:rPr lang="en-GB" sz="1600" b="1" dirty="0"/>
              <a:t>Click here to skip to this section</a:t>
            </a:r>
          </a:p>
        </p:txBody>
      </p:sp>
    </p:spTree>
    <p:extLst>
      <p:ext uri="{BB962C8B-B14F-4D97-AF65-F5344CB8AC3E}">
        <p14:creationId xmlns:p14="http://schemas.microsoft.com/office/powerpoint/2010/main" val="1567730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07D37E-AD84-4D62-B1E7-063D6CF0E040}"/>
              </a:ext>
            </a:extLst>
          </p:cNvPr>
          <p:cNvSpPr>
            <a:spLocks noGrp="1"/>
          </p:cNvSpPr>
          <p:nvPr>
            <p:ph type="title"/>
          </p:nvPr>
        </p:nvSpPr>
        <p:spPr/>
        <p:txBody>
          <a:bodyPr/>
          <a:lstStyle/>
          <a:p>
            <a:r>
              <a:rPr lang="en-GB" dirty="0"/>
              <a:t>Contents – section 2</a:t>
            </a:r>
          </a:p>
        </p:txBody>
      </p:sp>
      <p:sp>
        <p:nvSpPr>
          <p:cNvPr id="6" name="Text Placeholder 5">
            <a:extLst>
              <a:ext uri="{FF2B5EF4-FFF2-40B4-BE49-F238E27FC236}">
                <a16:creationId xmlns:a16="http://schemas.microsoft.com/office/drawing/2014/main" id="{6BAF401A-216F-4956-B1D7-28A56A19DDE3}"/>
              </a:ext>
            </a:extLst>
          </p:cNvPr>
          <p:cNvSpPr>
            <a:spLocks noGrp="1"/>
          </p:cNvSpPr>
          <p:nvPr>
            <p:ph type="body" sz="quarter" idx="10"/>
          </p:nvPr>
        </p:nvSpPr>
        <p:spPr/>
        <p:txBody>
          <a:bodyPr/>
          <a:lstStyle/>
          <a:p>
            <a:endParaRPr lang="en-GB"/>
          </a:p>
        </p:txBody>
      </p:sp>
      <p:graphicFrame>
        <p:nvGraphicFramePr>
          <p:cNvPr id="11" name="Content Placeholder 10">
            <a:extLst>
              <a:ext uri="{FF2B5EF4-FFF2-40B4-BE49-F238E27FC236}">
                <a16:creationId xmlns:a16="http://schemas.microsoft.com/office/drawing/2014/main" id="{A2068916-4B63-4354-9F1C-02E624A0A504}"/>
              </a:ext>
            </a:extLst>
          </p:cNvPr>
          <p:cNvGraphicFramePr>
            <a:graphicFrameLocks/>
          </p:cNvGraphicFramePr>
          <p:nvPr>
            <p:extLst>
              <p:ext uri="{D42A27DB-BD31-4B8C-83A1-F6EECF244321}">
                <p14:modId xmlns:p14="http://schemas.microsoft.com/office/powerpoint/2010/main" val="2366869755"/>
              </p:ext>
            </p:extLst>
          </p:nvPr>
        </p:nvGraphicFramePr>
        <p:xfrm>
          <a:off x="683568" y="1412776"/>
          <a:ext cx="7393632" cy="2088152"/>
        </p:xfrm>
        <a:graphic>
          <a:graphicData uri="http://schemas.openxmlformats.org/drawingml/2006/table">
            <a:tbl>
              <a:tblPr firstRow="1" bandRow="1">
                <a:tableStyleId>{5C22544A-7EE6-4342-B048-85BDC9FD1C3A}</a:tableStyleId>
              </a:tblPr>
              <a:tblGrid>
                <a:gridCol w="609040">
                  <a:extLst>
                    <a:ext uri="{9D8B030D-6E8A-4147-A177-3AD203B41FA5}">
                      <a16:colId xmlns:a16="http://schemas.microsoft.com/office/drawing/2014/main" val="20001"/>
                    </a:ext>
                  </a:extLst>
                </a:gridCol>
                <a:gridCol w="6784592">
                  <a:extLst>
                    <a:ext uri="{9D8B030D-6E8A-4147-A177-3AD203B41FA5}">
                      <a16:colId xmlns:a16="http://schemas.microsoft.com/office/drawing/2014/main" val="20002"/>
                    </a:ext>
                  </a:extLst>
                </a:gridCol>
              </a:tblGrid>
              <a:tr h="376445">
                <a:tc gridSpan="2">
                  <a:txBody>
                    <a:bodyPr/>
                    <a:lstStyle/>
                    <a:p>
                      <a:r>
                        <a:rPr lang="en-GB" sz="1400" dirty="0">
                          <a:latin typeface="+mj-lt"/>
                          <a:cs typeface="Arial" panose="020B0604020202020204" pitchFamily="34" charset="0"/>
                        </a:rPr>
                        <a:t>2. NAFLD – other aspects of disease</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71627">
                <a:tc>
                  <a:txBody>
                    <a:bodyPr/>
                    <a:lstStyle/>
                    <a:p>
                      <a:pPr marL="36000" algn="l" fontAlgn="t"/>
                      <a:r>
                        <a:rPr lang="en-GB" sz="1100" b="0" i="0" u="none" strike="noStrike" kern="1200" dirty="0">
                          <a:solidFill>
                            <a:srgbClr val="000000"/>
                          </a:solidFill>
                          <a:effectLst/>
                          <a:latin typeface="+mn-lt"/>
                          <a:ea typeface="+mn-ea"/>
                          <a:cs typeface="+mn-cs"/>
                        </a:rPr>
                        <a:t>PS-112</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mj-lt"/>
                        </a:rPr>
                        <a:t>Web-based counselling for NAFLD. Final results</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752190097"/>
                  </a:ext>
                </a:extLst>
              </a:tr>
              <a:tr h="419973">
                <a:tc>
                  <a:txBody>
                    <a:bodyPr/>
                    <a:lstStyle/>
                    <a:p>
                      <a:pPr marL="36000" algn="l" fontAlgn="t"/>
                      <a:r>
                        <a:rPr lang="en-GB" sz="1100" b="0" i="0" u="none" strike="noStrike" kern="1200" dirty="0">
                          <a:solidFill>
                            <a:srgbClr val="000000"/>
                          </a:solidFill>
                          <a:effectLst/>
                          <a:latin typeface="+mn-lt"/>
                          <a:ea typeface="+mn-ea"/>
                          <a:cs typeface="+mn-cs"/>
                        </a:rPr>
                        <a:t>PS-177</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err="1">
                          <a:solidFill>
                            <a:srgbClr val="000000"/>
                          </a:solidFill>
                          <a:effectLst/>
                          <a:latin typeface="+mj-lt"/>
                        </a:rPr>
                        <a:t>Noninvasive</a:t>
                      </a:r>
                      <a:r>
                        <a:rPr lang="en-GB" sz="1100" b="0" i="0" u="none" strike="noStrike" dirty="0">
                          <a:solidFill>
                            <a:srgbClr val="000000"/>
                          </a:solidFill>
                          <a:effectLst/>
                          <a:latin typeface="+mj-lt"/>
                        </a:rPr>
                        <a:t> prediction of oesophageal varices by liver stiffness measurement and platelet values in patients with liver cirrhosis due to </a:t>
                      </a:r>
                      <a:r>
                        <a:rPr lang="en-GB" sz="1100" b="0" i="0" u="none" strike="noStrike" dirty="0" err="1">
                          <a:solidFill>
                            <a:srgbClr val="000000"/>
                          </a:solidFill>
                          <a:effectLst/>
                          <a:latin typeface="+mj-lt"/>
                        </a:rPr>
                        <a:t>nonalcoholic</a:t>
                      </a:r>
                      <a:r>
                        <a:rPr lang="en-GB" sz="1100" b="0" i="0" u="none" strike="noStrike" dirty="0">
                          <a:solidFill>
                            <a:srgbClr val="000000"/>
                          </a:solidFill>
                          <a:effectLst/>
                          <a:latin typeface="+mj-lt"/>
                        </a:rPr>
                        <a:t> fatty liver disease: a </a:t>
                      </a:r>
                      <a:r>
                        <a:rPr lang="en-GB" sz="1100" b="0" i="0" u="none" strike="noStrike" dirty="0" err="1">
                          <a:solidFill>
                            <a:srgbClr val="000000"/>
                          </a:solidFill>
                          <a:effectLst/>
                          <a:latin typeface="+mj-lt"/>
                        </a:rPr>
                        <a:t>multicenter</a:t>
                      </a:r>
                      <a:r>
                        <a:rPr lang="en-GB" sz="1100" b="0" i="0" u="none" strike="noStrike" dirty="0">
                          <a:solidFill>
                            <a:srgbClr val="000000"/>
                          </a:solidFill>
                          <a:effectLst/>
                          <a:latin typeface="+mj-lt"/>
                        </a:rPr>
                        <a:t> cross-sectional study</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80842911"/>
                  </a:ext>
                </a:extLst>
              </a:tr>
              <a:tr h="300107">
                <a:tc>
                  <a:txBody>
                    <a:bodyPr/>
                    <a:lstStyle/>
                    <a:p>
                      <a:pPr marL="36000" algn="l" fontAlgn="t"/>
                      <a:r>
                        <a:rPr lang="en-GB" sz="1100" b="0" i="0" u="none" strike="noStrike" kern="1200" dirty="0">
                          <a:solidFill>
                            <a:srgbClr val="000000"/>
                          </a:solidFill>
                          <a:effectLst/>
                          <a:latin typeface="+mn-lt"/>
                          <a:ea typeface="+mn-ea"/>
                          <a:cs typeface="+mn-cs"/>
                        </a:rPr>
                        <a:t>PS-052</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mj-lt"/>
                        </a:rPr>
                        <a:t>Modelling non-alcoholic fatty liver disease using human induced pluripotent stem cells</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822286968"/>
                  </a:ext>
                </a:extLst>
              </a:tr>
              <a:tr h="288000">
                <a:tc>
                  <a:txBody>
                    <a:bodyPr/>
                    <a:lstStyle/>
                    <a:p>
                      <a:pPr marL="36000" algn="l" fontAlgn="t"/>
                      <a:r>
                        <a:rPr lang="en-GB" sz="1100" b="0" i="0" u="none" strike="noStrike" kern="1200" dirty="0">
                          <a:solidFill>
                            <a:srgbClr val="000000"/>
                          </a:solidFill>
                          <a:effectLst/>
                          <a:latin typeface="+mn-lt"/>
                          <a:ea typeface="+mn-ea"/>
                          <a:cs typeface="+mn-cs"/>
                        </a:rPr>
                        <a:t>PS-041</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mj-lt"/>
                        </a:rPr>
                        <a:t>Frequency and outcomes of liver transplantation for </a:t>
                      </a:r>
                      <a:r>
                        <a:rPr lang="en-GB" sz="1100" b="0" i="0" u="none" strike="noStrike" dirty="0" err="1">
                          <a:solidFill>
                            <a:srgbClr val="000000"/>
                          </a:solidFill>
                          <a:effectLst/>
                          <a:latin typeface="+mj-lt"/>
                        </a:rPr>
                        <a:t>nonalcoholic</a:t>
                      </a:r>
                      <a:r>
                        <a:rPr lang="en-GB" sz="1100" b="0" i="0" u="none" strike="noStrike" dirty="0">
                          <a:solidFill>
                            <a:srgbClr val="000000"/>
                          </a:solidFill>
                          <a:effectLst/>
                          <a:latin typeface="+mj-lt"/>
                        </a:rPr>
                        <a:t> steatohepatitis in Europe</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509703458"/>
                  </a:ext>
                </a:extLst>
              </a:tr>
              <a:tr h="432000">
                <a:tc>
                  <a:txBody>
                    <a:bodyPr/>
                    <a:lstStyle/>
                    <a:p>
                      <a:pPr marL="36000" algn="l" fontAlgn="t"/>
                      <a:r>
                        <a:rPr lang="en-GB" sz="1100" b="0" i="0" u="none" strike="noStrike" kern="1200" dirty="0">
                          <a:solidFill>
                            <a:srgbClr val="000000"/>
                          </a:solidFill>
                          <a:effectLst/>
                          <a:latin typeface="+mn-lt"/>
                          <a:ea typeface="+mn-ea"/>
                          <a:cs typeface="+mn-cs"/>
                        </a:rPr>
                        <a:t>PS-106</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dirty="0"/>
                        <a:t>Non-alcoholic fatty liver disease and relative risk of incident steatohepatitis, cirrhosis and hepatocellular carcinoma events in four European primary care databases</a:t>
                      </a:r>
                      <a:endParaRPr lang="en-GB" sz="1100" b="0" i="0" u="none" strike="noStrike" dirty="0">
                        <a:solidFill>
                          <a:srgbClr val="000000"/>
                        </a:solidFill>
                        <a:effectLst/>
                        <a:latin typeface="+mj-lt"/>
                      </a:endParaRP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801354014"/>
                  </a:ext>
                </a:extLst>
              </a:tr>
            </a:tbl>
          </a:graphicData>
        </a:graphic>
      </p:graphicFrame>
      <p:sp>
        <p:nvSpPr>
          <p:cNvPr id="8" name="TextBox 7">
            <a:hlinkClick r:id="rId2" action="ppaction://hlinksldjump"/>
            <a:extLst>
              <a:ext uri="{FF2B5EF4-FFF2-40B4-BE49-F238E27FC236}">
                <a16:creationId xmlns:a16="http://schemas.microsoft.com/office/drawing/2014/main" id="{EB9D5F88-F2EC-4F6B-85DF-04777DA95354}"/>
              </a:ext>
            </a:extLst>
          </p:cNvPr>
          <p:cNvSpPr txBox="1">
            <a:spLocks/>
          </p:cNvSpPr>
          <p:nvPr/>
        </p:nvSpPr>
        <p:spPr>
          <a:xfrm>
            <a:off x="2820053" y="4005064"/>
            <a:ext cx="3503894" cy="504056"/>
          </a:xfrm>
          <a:prstGeom prst="rect">
            <a:avLst/>
          </a:prstGeom>
          <a:noFill/>
          <a:ln w="38100">
            <a:solidFill>
              <a:schemeClr val="accent1"/>
            </a:solidFill>
          </a:ln>
        </p:spPr>
        <p:txBody>
          <a:bodyPr wrap="square" rtlCol="0" anchor="ctr" anchorCtr="0">
            <a:noAutofit/>
          </a:bodyPr>
          <a:lstStyle/>
          <a:p>
            <a:pPr algn="ctr"/>
            <a:r>
              <a:rPr lang="en-GB" sz="1600" b="1" dirty="0"/>
              <a:t>Click here to skip to this section</a:t>
            </a:r>
          </a:p>
        </p:txBody>
      </p:sp>
    </p:spTree>
    <p:extLst>
      <p:ext uri="{BB962C8B-B14F-4D97-AF65-F5344CB8AC3E}">
        <p14:creationId xmlns:p14="http://schemas.microsoft.com/office/powerpoint/2010/main" val="3808892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07D37E-AD84-4D62-B1E7-063D6CF0E040}"/>
              </a:ext>
            </a:extLst>
          </p:cNvPr>
          <p:cNvSpPr>
            <a:spLocks noGrp="1"/>
          </p:cNvSpPr>
          <p:nvPr>
            <p:ph type="title"/>
          </p:nvPr>
        </p:nvSpPr>
        <p:spPr/>
        <p:txBody>
          <a:bodyPr/>
          <a:lstStyle/>
          <a:p>
            <a:r>
              <a:rPr lang="en-GB" dirty="0"/>
              <a:t>Contents – sections 3 and 4</a:t>
            </a:r>
          </a:p>
        </p:txBody>
      </p:sp>
      <p:sp>
        <p:nvSpPr>
          <p:cNvPr id="2" name="Text Placeholder 1">
            <a:extLst>
              <a:ext uri="{FF2B5EF4-FFF2-40B4-BE49-F238E27FC236}">
                <a16:creationId xmlns:a16="http://schemas.microsoft.com/office/drawing/2014/main" id="{B8638785-B605-4DFB-BA27-53093F21971E}"/>
              </a:ext>
            </a:extLst>
          </p:cNvPr>
          <p:cNvSpPr>
            <a:spLocks noGrp="1"/>
          </p:cNvSpPr>
          <p:nvPr>
            <p:ph type="body" sz="quarter" idx="10"/>
          </p:nvPr>
        </p:nvSpPr>
        <p:spPr/>
        <p:txBody>
          <a:bodyPr/>
          <a:lstStyle/>
          <a:p>
            <a:endParaRPr lang="en-GB"/>
          </a:p>
        </p:txBody>
      </p:sp>
      <p:graphicFrame>
        <p:nvGraphicFramePr>
          <p:cNvPr id="14" name="Content Placeholder 10">
            <a:extLst>
              <a:ext uri="{FF2B5EF4-FFF2-40B4-BE49-F238E27FC236}">
                <a16:creationId xmlns:a16="http://schemas.microsoft.com/office/drawing/2014/main" id="{1371159E-6D0D-4C75-8ADB-40700DBC8240}"/>
              </a:ext>
            </a:extLst>
          </p:cNvPr>
          <p:cNvGraphicFramePr>
            <a:graphicFrameLocks noGrp="1"/>
          </p:cNvGraphicFramePr>
          <p:nvPr>
            <p:ph sz="half" idx="1"/>
            <p:extLst>
              <p:ext uri="{D42A27DB-BD31-4B8C-83A1-F6EECF244321}">
                <p14:modId xmlns:p14="http://schemas.microsoft.com/office/powerpoint/2010/main" val="1542589887"/>
              </p:ext>
            </p:extLst>
          </p:nvPr>
        </p:nvGraphicFramePr>
        <p:xfrm>
          <a:off x="681033" y="1412776"/>
          <a:ext cx="7396167" cy="1224135"/>
        </p:xfrm>
        <a:graphic>
          <a:graphicData uri="http://schemas.openxmlformats.org/drawingml/2006/table">
            <a:tbl>
              <a:tblPr firstRow="1" bandRow="1">
                <a:tableStyleId>{5C22544A-7EE6-4342-B048-85BDC9FD1C3A}</a:tableStyleId>
              </a:tblPr>
              <a:tblGrid>
                <a:gridCol w="552086">
                  <a:extLst>
                    <a:ext uri="{9D8B030D-6E8A-4147-A177-3AD203B41FA5}">
                      <a16:colId xmlns:a16="http://schemas.microsoft.com/office/drawing/2014/main" val="20001"/>
                    </a:ext>
                  </a:extLst>
                </a:gridCol>
                <a:gridCol w="6844081">
                  <a:extLst>
                    <a:ext uri="{9D8B030D-6E8A-4147-A177-3AD203B41FA5}">
                      <a16:colId xmlns:a16="http://schemas.microsoft.com/office/drawing/2014/main" val="20002"/>
                    </a:ext>
                  </a:extLst>
                </a:gridCol>
              </a:tblGrid>
              <a:tr h="378843">
                <a:tc gridSpan="2">
                  <a:txBody>
                    <a:bodyPr/>
                    <a:lstStyle/>
                    <a:p>
                      <a:r>
                        <a:rPr lang="en-GB" sz="1400" dirty="0">
                          <a:latin typeface="+mj-lt"/>
                          <a:cs typeface="Arial" panose="020B0604020202020204" pitchFamily="34" charset="0"/>
                        </a:rPr>
                        <a:t>3. Rare metabolic diseases</a:t>
                      </a:r>
                    </a:p>
                  </a:txBody>
                  <a:tcPr marL="100026" marR="100026"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422646">
                <a:tc>
                  <a:txBody>
                    <a:bodyPr/>
                    <a:lstStyle/>
                    <a:p>
                      <a:pPr marL="36000" algn="l" fontAlgn="t"/>
                      <a:r>
                        <a:rPr lang="en-GB" sz="1100" b="0" i="0" u="none" strike="noStrike" dirty="0">
                          <a:solidFill>
                            <a:srgbClr val="000000"/>
                          </a:solidFill>
                          <a:effectLst/>
                          <a:latin typeface="+mj-lt"/>
                        </a:rPr>
                        <a:t>GS-016</a:t>
                      </a:r>
                    </a:p>
                  </a:txBody>
                  <a:tcPr marL="5210" marR="5210"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mj-lt"/>
                        </a:rPr>
                        <a:t>A Phase 1/2, randomized, placebo controlled and open label extension studies of </a:t>
                      </a:r>
                      <a:r>
                        <a:rPr lang="en-GB" sz="1100" b="0" i="0" u="none" strike="noStrike" dirty="0" err="1">
                          <a:solidFill>
                            <a:srgbClr val="000000"/>
                          </a:solidFill>
                          <a:effectLst/>
                          <a:latin typeface="+mj-lt"/>
                        </a:rPr>
                        <a:t>givosiran</a:t>
                      </a:r>
                      <a:r>
                        <a:rPr lang="en-GB" sz="1100" b="0" i="0" u="none" strike="noStrike" dirty="0">
                          <a:solidFill>
                            <a:srgbClr val="000000"/>
                          </a:solidFill>
                          <a:effectLst/>
                          <a:latin typeface="+mj-lt"/>
                        </a:rPr>
                        <a:t> and investigational RNA interference (RNAi) therapeutic, in patients with acute intermittent porphyria</a:t>
                      </a:r>
                    </a:p>
                  </a:txBody>
                  <a:tcPr marL="5210" marR="5210"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752190097"/>
                  </a:ext>
                </a:extLst>
              </a:tr>
              <a:tr h="422646">
                <a:tc>
                  <a:txBody>
                    <a:bodyPr/>
                    <a:lstStyle/>
                    <a:p>
                      <a:pPr marL="36000" algn="l" fontAlgn="t"/>
                      <a:r>
                        <a:rPr lang="en-GB" sz="1100" b="0" i="0" u="none" strike="noStrike" kern="1200" dirty="0">
                          <a:solidFill>
                            <a:srgbClr val="000000"/>
                          </a:solidFill>
                          <a:effectLst/>
                          <a:latin typeface="+mn-lt"/>
                          <a:ea typeface="+mn-ea"/>
                          <a:cs typeface="+mn-cs"/>
                        </a:rPr>
                        <a:t>PS-147</a:t>
                      </a:r>
                    </a:p>
                  </a:txBody>
                  <a:tcPr marL="5210" marR="5210"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mj-lt"/>
                        </a:rPr>
                        <a:t>ARO-AAT, a subcutaneous RNAi-based therapeutic for alpha-1 antitrypsin-related liver disease, demonstrates liver exposure-response and efficacy in preclinical studies</a:t>
                      </a:r>
                    </a:p>
                  </a:txBody>
                  <a:tcPr marL="5210" marR="5210"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773688949"/>
                  </a:ext>
                </a:extLst>
              </a:tr>
            </a:tbl>
          </a:graphicData>
        </a:graphic>
      </p:graphicFrame>
      <p:graphicFrame>
        <p:nvGraphicFramePr>
          <p:cNvPr id="6" name="Content Placeholder 10">
            <a:extLst>
              <a:ext uri="{FF2B5EF4-FFF2-40B4-BE49-F238E27FC236}">
                <a16:creationId xmlns:a16="http://schemas.microsoft.com/office/drawing/2014/main" id="{AAD4DA57-5901-4C81-AEA1-7E10CBBBE08A}"/>
              </a:ext>
            </a:extLst>
          </p:cNvPr>
          <p:cNvGraphicFramePr>
            <a:graphicFrameLocks/>
          </p:cNvGraphicFramePr>
          <p:nvPr>
            <p:extLst>
              <p:ext uri="{D42A27DB-BD31-4B8C-83A1-F6EECF244321}">
                <p14:modId xmlns:p14="http://schemas.microsoft.com/office/powerpoint/2010/main" val="3040214213"/>
              </p:ext>
            </p:extLst>
          </p:nvPr>
        </p:nvGraphicFramePr>
        <p:xfrm>
          <a:off x="683568" y="3887643"/>
          <a:ext cx="7393632" cy="1284432"/>
        </p:xfrm>
        <a:graphic>
          <a:graphicData uri="http://schemas.openxmlformats.org/drawingml/2006/table">
            <a:tbl>
              <a:tblPr firstRow="1" bandRow="1">
                <a:tableStyleId>{5C22544A-7EE6-4342-B048-85BDC9FD1C3A}</a:tableStyleId>
              </a:tblPr>
              <a:tblGrid>
                <a:gridCol w="551898">
                  <a:extLst>
                    <a:ext uri="{9D8B030D-6E8A-4147-A177-3AD203B41FA5}">
                      <a16:colId xmlns:a16="http://schemas.microsoft.com/office/drawing/2014/main" val="20001"/>
                    </a:ext>
                  </a:extLst>
                </a:gridCol>
                <a:gridCol w="6841734">
                  <a:extLst>
                    <a:ext uri="{9D8B030D-6E8A-4147-A177-3AD203B41FA5}">
                      <a16:colId xmlns:a16="http://schemas.microsoft.com/office/drawing/2014/main" val="20002"/>
                    </a:ext>
                  </a:extLst>
                </a:gridCol>
              </a:tblGrid>
              <a:tr h="334366">
                <a:tc gridSpan="2">
                  <a:txBody>
                    <a:bodyPr/>
                    <a:lstStyle/>
                    <a:p>
                      <a:r>
                        <a:rPr lang="en-GB" sz="1400" dirty="0">
                          <a:latin typeface="+mj-lt"/>
                          <a:cs typeface="Arial" panose="020B0604020202020204" pitchFamily="34" charset="0"/>
                        </a:rPr>
                        <a:t>4. Basic science and preclinical</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87111">
                <a:tc>
                  <a:txBody>
                    <a:bodyPr/>
                    <a:lstStyle/>
                    <a:p>
                      <a:pPr marL="36000" algn="l" fontAlgn="t"/>
                      <a:r>
                        <a:rPr lang="en-GB" sz="1100" b="0" i="0" u="none" strike="noStrike" kern="1200" dirty="0">
                          <a:solidFill>
                            <a:srgbClr val="000000"/>
                          </a:solidFill>
                          <a:effectLst/>
                          <a:latin typeface="+mn-lt"/>
                          <a:ea typeface="+mn-ea"/>
                          <a:cs typeface="+mn-cs"/>
                        </a:rPr>
                        <a:t>PS-127</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algn="l" fontAlgn="t"/>
                      <a:r>
                        <a:rPr lang="en-GB" sz="1100" b="0" i="0" u="none" strike="noStrike" dirty="0">
                          <a:solidFill>
                            <a:srgbClr val="000000"/>
                          </a:solidFill>
                          <a:effectLst/>
                          <a:latin typeface="+mj-lt"/>
                        </a:rPr>
                        <a:t>Intestinal microbiota modulates susceptibility to acetaminophen induced acute liver injury</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752190097"/>
                  </a:ext>
                </a:extLst>
              </a:tr>
              <a:tr h="432048">
                <a:tc>
                  <a:txBody>
                    <a:bodyPr/>
                    <a:lstStyle/>
                    <a:p>
                      <a:pPr marL="36000" algn="l" fontAlgn="t"/>
                      <a:r>
                        <a:rPr lang="en-GB" sz="1100" b="0" i="0" u="none" strike="noStrike" kern="1200" dirty="0">
                          <a:solidFill>
                            <a:srgbClr val="000000"/>
                          </a:solidFill>
                          <a:effectLst/>
                          <a:latin typeface="+mn-lt"/>
                          <a:ea typeface="+mn-ea"/>
                          <a:cs typeface="+mn-cs"/>
                        </a:rPr>
                        <a:t>PS-056</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algn="l" fontAlgn="t"/>
                      <a:r>
                        <a:rPr lang="en-GB" sz="1100" b="0" i="0" u="none" strike="noStrike" dirty="0">
                          <a:solidFill>
                            <a:srgbClr val="000000"/>
                          </a:solidFill>
                          <a:effectLst/>
                          <a:latin typeface="+mj-lt"/>
                        </a:rPr>
                        <a:t>NLRP3 inflammasome activation in hepatocytes results in pyroptotic cell death, release of NLRP3 particles and liver fibrosis</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4105266861"/>
                  </a:ext>
                </a:extLst>
              </a:tr>
              <a:tr h="230907">
                <a:tc>
                  <a:txBody>
                    <a:bodyPr/>
                    <a:lstStyle/>
                    <a:p>
                      <a:pPr marL="36000" algn="l" fontAlgn="t"/>
                      <a:r>
                        <a:rPr lang="en-GB" sz="1100" b="0" i="0" u="none" strike="noStrike" kern="1200" dirty="0">
                          <a:solidFill>
                            <a:srgbClr val="000000"/>
                          </a:solidFill>
                          <a:effectLst/>
                          <a:latin typeface="+mn-lt"/>
                          <a:ea typeface="+mn-ea"/>
                          <a:cs typeface="+mn-cs"/>
                        </a:rPr>
                        <a:t>PS-145</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algn="l" fontAlgn="t"/>
                      <a:r>
                        <a:rPr lang="en-GB" sz="1100" b="0" i="0" u="none" strike="noStrike" dirty="0">
                          <a:solidFill>
                            <a:srgbClr val="000000"/>
                          </a:solidFill>
                          <a:effectLst/>
                          <a:latin typeface="+mj-lt"/>
                        </a:rPr>
                        <a:t>Autologous cell/gene therapy approach of </a:t>
                      </a:r>
                      <a:r>
                        <a:rPr lang="en-GB" sz="1100" b="0" i="0" u="none" strike="noStrike" dirty="0" err="1">
                          <a:solidFill>
                            <a:srgbClr val="000000"/>
                          </a:solidFill>
                          <a:effectLst/>
                          <a:latin typeface="+mj-lt"/>
                        </a:rPr>
                        <a:t>hemophilia</a:t>
                      </a:r>
                      <a:r>
                        <a:rPr lang="en-GB" sz="1100" b="0" i="0" u="none" strike="noStrike" dirty="0">
                          <a:solidFill>
                            <a:srgbClr val="000000"/>
                          </a:solidFill>
                          <a:effectLst/>
                          <a:latin typeface="+mj-lt"/>
                        </a:rPr>
                        <a:t> B using patient specific induced pluripotent stem cells</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518050507"/>
                  </a:ext>
                </a:extLst>
              </a:tr>
            </a:tbl>
          </a:graphicData>
        </a:graphic>
      </p:graphicFrame>
      <p:sp>
        <p:nvSpPr>
          <p:cNvPr id="7" name="TextBox 6">
            <a:hlinkClick r:id="rId2" action="ppaction://hlinksldjump"/>
            <a:extLst>
              <a:ext uri="{FF2B5EF4-FFF2-40B4-BE49-F238E27FC236}">
                <a16:creationId xmlns:a16="http://schemas.microsoft.com/office/drawing/2014/main" id="{EE3B9713-7570-44C1-9B95-E4FA74210869}"/>
              </a:ext>
            </a:extLst>
          </p:cNvPr>
          <p:cNvSpPr txBox="1">
            <a:spLocks/>
          </p:cNvSpPr>
          <p:nvPr/>
        </p:nvSpPr>
        <p:spPr>
          <a:xfrm>
            <a:off x="2820053" y="2862461"/>
            <a:ext cx="3503894" cy="504056"/>
          </a:xfrm>
          <a:prstGeom prst="rect">
            <a:avLst/>
          </a:prstGeom>
          <a:noFill/>
          <a:ln w="38100">
            <a:solidFill>
              <a:schemeClr val="accent1"/>
            </a:solidFill>
          </a:ln>
        </p:spPr>
        <p:txBody>
          <a:bodyPr wrap="square" rtlCol="0" anchor="ctr" anchorCtr="0">
            <a:noAutofit/>
          </a:bodyPr>
          <a:lstStyle/>
          <a:p>
            <a:pPr algn="ctr"/>
            <a:r>
              <a:rPr lang="en-GB" sz="1600" b="1" dirty="0"/>
              <a:t>Click here to skip to this section</a:t>
            </a:r>
          </a:p>
        </p:txBody>
      </p:sp>
      <p:sp>
        <p:nvSpPr>
          <p:cNvPr id="8" name="TextBox 7">
            <a:hlinkClick r:id="rId3" action="ppaction://hlinksldjump"/>
            <a:extLst>
              <a:ext uri="{FF2B5EF4-FFF2-40B4-BE49-F238E27FC236}">
                <a16:creationId xmlns:a16="http://schemas.microsoft.com/office/drawing/2014/main" id="{24DD4036-4A5E-49E3-9A63-07CE68147D1D}"/>
              </a:ext>
            </a:extLst>
          </p:cNvPr>
          <p:cNvSpPr txBox="1">
            <a:spLocks/>
          </p:cNvSpPr>
          <p:nvPr/>
        </p:nvSpPr>
        <p:spPr>
          <a:xfrm>
            <a:off x="2815233" y="5445224"/>
            <a:ext cx="3503894" cy="504056"/>
          </a:xfrm>
          <a:prstGeom prst="rect">
            <a:avLst/>
          </a:prstGeom>
          <a:noFill/>
          <a:ln w="38100">
            <a:solidFill>
              <a:schemeClr val="accent1"/>
            </a:solidFill>
          </a:ln>
        </p:spPr>
        <p:txBody>
          <a:bodyPr wrap="square" rtlCol="0" anchor="ctr" anchorCtr="0">
            <a:noAutofit/>
          </a:bodyPr>
          <a:lstStyle/>
          <a:p>
            <a:pPr algn="ctr"/>
            <a:r>
              <a:rPr lang="en-GB" sz="1600" b="1" dirty="0"/>
              <a:t>Click here to skip to this section</a:t>
            </a:r>
          </a:p>
        </p:txBody>
      </p:sp>
    </p:spTree>
    <p:extLst>
      <p:ext uri="{BB962C8B-B14F-4D97-AF65-F5344CB8AC3E}">
        <p14:creationId xmlns:p14="http://schemas.microsoft.com/office/powerpoint/2010/main" val="383292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71048" y="3032384"/>
            <a:ext cx="8498632" cy="1362075"/>
          </a:xfrm>
        </p:spPr>
        <p:txBody>
          <a:bodyPr/>
          <a:lstStyle/>
          <a:p>
            <a:r>
              <a:rPr lang="en-GB" dirty="0">
                <a:latin typeface="Arial" panose="020B0604020202020204" pitchFamily="34" charset="0"/>
                <a:cs typeface="Arial" panose="020B0604020202020204" pitchFamily="34" charset="0"/>
              </a:rPr>
              <a:t>1. NAFLD – Phase 1/2/3 clinical trials</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8671496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E06BDBFB-03F8-4846-B4FD-A6D454B319FC}"/>
              </a:ext>
            </a:extLst>
          </p:cNvPr>
          <p:cNvSpPr>
            <a:spLocks noGrp="1"/>
          </p:cNvSpPr>
          <p:nvPr>
            <p:ph sz="half" idx="1"/>
          </p:nvPr>
        </p:nvSpPr>
        <p:spPr>
          <a:xfrm>
            <a:off x="251520" y="1072160"/>
            <a:ext cx="8157452" cy="5480129"/>
          </a:xfrm>
        </p:spPr>
        <p:txBody>
          <a:bodyPr>
            <a:noAutofit/>
          </a:bodyPr>
          <a:lstStyle/>
          <a:p>
            <a:pPr marL="0" indent="0">
              <a:buNone/>
            </a:pPr>
            <a:r>
              <a:rPr lang="en-GB" sz="1400" b="1" kern="1300" dirty="0"/>
              <a:t>Study design</a:t>
            </a:r>
          </a:p>
          <a:p>
            <a:pPr>
              <a:spcBef>
                <a:spcPts val="300"/>
              </a:spcBef>
            </a:pPr>
            <a:r>
              <a:rPr lang="en-GB" sz="1400" kern="1300" dirty="0"/>
              <a:t>Randomized, double-blind, placebo-controlled; </a:t>
            </a:r>
            <a:br>
              <a:rPr lang="en-GB" sz="1400" kern="1300" dirty="0"/>
            </a:br>
            <a:r>
              <a:rPr lang="en-GB" sz="1400" kern="1300" dirty="0"/>
              <a:t>3 serial biopsies: Screening, Year 1 and 2</a:t>
            </a:r>
          </a:p>
          <a:p>
            <a:pPr>
              <a:spcBef>
                <a:spcPts val="300"/>
              </a:spcBef>
            </a:pPr>
            <a:r>
              <a:rPr lang="en-US" sz="1400" kern="1300" dirty="0"/>
              <a:t>N=289 adults with NASH (NAS ≥4; F1–3)</a:t>
            </a:r>
          </a:p>
          <a:p>
            <a:pPr marL="0" indent="0">
              <a:spcBef>
                <a:spcPts val="600"/>
              </a:spcBef>
              <a:buNone/>
            </a:pPr>
            <a:r>
              <a:rPr lang="en-GB" sz="1400" b="1" dirty="0"/>
              <a:t>Results</a:t>
            </a:r>
          </a:p>
        </p:txBody>
      </p:sp>
      <p:grpSp>
        <p:nvGrpSpPr>
          <p:cNvPr id="2" name="Group 1">
            <a:extLst>
              <a:ext uri="{FF2B5EF4-FFF2-40B4-BE49-F238E27FC236}">
                <a16:creationId xmlns:a16="http://schemas.microsoft.com/office/drawing/2014/main" id="{F618AFA6-CB4C-4A0D-8F25-696917801973}"/>
              </a:ext>
            </a:extLst>
          </p:cNvPr>
          <p:cNvGrpSpPr/>
          <p:nvPr/>
        </p:nvGrpSpPr>
        <p:grpSpPr>
          <a:xfrm>
            <a:off x="226908" y="2327432"/>
            <a:ext cx="4387891" cy="2540736"/>
            <a:chOff x="532735" y="1754676"/>
            <a:chExt cx="4870681" cy="3719135"/>
          </a:xfrm>
        </p:grpSpPr>
        <p:grpSp>
          <p:nvGrpSpPr>
            <p:cNvPr id="12" name="Group 11">
              <a:extLst>
                <a:ext uri="{FF2B5EF4-FFF2-40B4-BE49-F238E27FC236}">
                  <a16:creationId xmlns:a16="http://schemas.microsoft.com/office/drawing/2014/main" id="{9C409A86-391F-494C-AD39-57C511F5299C}"/>
                </a:ext>
              </a:extLst>
            </p:cNvPr>
            <p:cNvGrpSpPr/>
            <p:nvPr/>
          </p:nvGrpSpPr>
          <p:grpSpPr>
            <a:xfrm>
              <a:off x="532735" y="1754676"/>
              <a:ext cx="4262997" cy="3391893"/>
              <a:chOff x="133202" y="996732"/>
              <a:chExt cx="6288557" cy="5298882"/>
            </a:xfrm>
          </p:grpSpPr>
          <p:grpSp>
            <p:nvGrpSpPr>
              <p:cNvPr id="13" name="Group 12">
                <a:extLst>
                  <a:ext uri="{FF2B5EF4-FFF2-40B4-BE49-F238E27FC236}">
                    <a16:creationId xmlns:a16="http://schemas.microsoft.com/office/drawing/2014/main" id="{461565A5-A87F-41E2-A797-20CE9624717E}"/>
                  </a:ext>
                </a:extLst>
              </p:cNvPr>
              <p:cNvGrpSpPr/>
              <p:nvPr/>
            </p:nvGrpSpPr>
            <p:grpSpPr>
              <a:xfrm>
                <a:off x="133202" y="996732"/>
                <a:ext cx="6288557" cy="4814916"/>
                <a:chOff x="5711486" y="814668"/>
                <a:chExt cx="6288557" cy="4814916"/>
              </a:xfrm>
            </p:grpSpPr>
            <p:graphicFrame>
              <p:nvGraphicFramePr>
                <p:cNvPr id="15" name="Content Placeholder 8">
                  <a:extLst>
                    <a:ext uri="{FF2B5EF4-FFF2-40B4-BE49-F238E27FC236}">
                      <a16:creationId xmlns:a16="http://schemas.microsoft.com/office/drawing/2014/main" id="{13F6FF4F-E933-4B97-950D-73308284D0CC}"/>
                    </a:ext>
                  </a:extLst>
                </p:cNvPr>
                <p:cNvGraphicFramePr>
                  <a:graphicFrameLocks/>
                </p:cNvGraphicFramePr>
                <p:nvPr>
                  <p:extLst>
                    <p:ext uri="{D42A27DB-BD31-4B8C-83A1-F6EECF244321}">
                      <p14:modId xmlns:p14="http://schemas.microsoft.com/office/powerpoint/2010/main" val="975855821"/>
                    </p:ext>
                  </p:extLst>
                </p:nvPr>
              </p:nvGraphicFramePr>
              <p:xfrm>
                <a:off x="6580630" y="2043165"/>
                <a:ext cx="4066347" cy="3586419"/>
              </p:xfrm>
              <a:graphic>
                <a:graphicData uri="http://schemas.openxmlformats.org/drawingml/2006/chart">
                  <c:chart xmlns:c="http://schemas.openxmlformats.org/drawingml/2006/chart" xmlns:r="http://schemas.openxmlformats.org/officeDocument/2006/relationships" r:id="rId3"/>
                </a:graphicData>
              </a:graphic>
            </p:graphicFrame>
            <p:sp>
              <p:nvSpPr>
                <p:cNvPr id="22" name="TextBox 21">
                  <a:extLst>
                    <a:ext uri="{FF2B5EF4-FFF2-40B4-BE49-F238E27FC236}">
                      <a16:creationId xmlns:a16="http://schemas.microsoft.com/office/drawing/2014/main" id="{DF266CCD-014D-4554-921A-4A27BC8CDFAF}"/>
                    </a:ext>
                  </a:extLst>
                </p:cNvPr>
                <p:cNvSpPr txBox="1"/>
                <p:nvPr/>
              </p:nvSpPr>
              <p:spPr>
                <a:xfrm>
                  <a:off x="5711486" y="814668"/>
                  <a:ext cx="6288557" cy="1055727"/>
                </a:xfrm>
                <a:prstGeom prst="rect">
                  <a:avLst/>
                </a:prstGeom>
                <a:noFill/>
              </p:spPr>
              <p:txBody>
                <a:bodyPr wrap="square" rtlCol="0">
                  <a:spAutoFit/>
                </a:bodyPr>
                <a:lstStyle/>
                <a:p>
                  <a:pPr marL="0" marR="0" lvl="0" indent="0" algn="ctr" defTabSz="457200" eaLnBrk="0" fontAlgn="base" latinLnBrk="0" hangingPunct="0">
                    <a:lnSpc>
                      <a:spcPct val="100000"/>
                    </a:lnSpc>
                    <a:spcBef>
                      <a:spcPct val="0"/>
                    </a:spcBef>
                    <a:spcAft>
                      <a:spcPct val="0"/>
                    </a:spcAft>
                    <a:buClrTx/>
                    <a:buSzTx/>
                    <a:buFontTx/>
                    <a:buNone/>
                    <a:tabLst/>
                    <a:defRPr/>
                  </a:pPr>
                  <a:r>
                    <a:rPr kumimoji="0" lang="en-US" sz="1200" b="1" i="0" u="none" strike="noStrike" kern="0" cap="none" spc="0" normalizeH="0" baseline="0" noProof="0" dirty="0">
                      <a:ln>
                        <a:noFill/>
                      </a:ln>
                      <a:solidFill>
                        <a:srgbClr val="264B96"/>
                      </a:solidFill>
                      <a:effectLst/>
                      <a:uLnTx/>
                      <a:uFillTx/>
                      <a:cs typeface="Arial" panose="020B0604020202020204" pitchFamily="34" charset="0"/>
                    </a:rPr>
                    <a:t>Durability of antifibrotic response</a:t>
                  </a:r>
                </a:p>
                <a:p>
                  <a:pPr marL="0" marR="0" lvl="0" indent="0" algn="ctr" defTabSz="457200" eaLnBrk="0" fontAlgn="base" latinLnBrk="0" hangingPunct="0">
                    <a:lnSpc>
                      <a:spcPct val="100000"/>
                    </a:lnSpc>
                    <a:spcBef>
                      <a:spcPct val="0"/>
                    </a:spcBef>
                    <a:spcAft>
                      <a:spcPct val="0"/>
                    </a:spcAft>
                    <a:buClrTx/>
                    <a:buSzTx/>
                    <a:buFontTx/>
                    <a:buNone/>
                    <a:tabLst/>
                    <a:defRPr/>
                  </a:pPr>
                  <a:r>
                    <a:rPr lang="en-US" sz="1200" kern="0" dirty="0">
                      <a:solidFill>
                        <a:srgbClr val="264B96"/>
                      </a:solidFill>
                      <a:cs typeface="Arial" panose="020B0604020202020204" pitchFamily="34" charset="0"/>
                    </a:rPr>
                    <a:t>(</a:t>
                  </a:r>
                  <a:r>
                    <a:rPr lang="en-US" sz="1200" kern="0" dirty="0" err="1">
                      <a:solidFill>
                        <a:srgbClr val="264B96"/>
                      </a:solidFill>
                      <a:cs typeface="Arial" panose="020B0604020202020204" pitchFamily="34" charset="0"/>
                    </a:rPr>
                    <a:t>Response</a:t>
                  </a:r>
                  <a:r>
                    <a:rPr lang="en-US" sz="1200" kern="0" baseline="30000" dirty="0" err="1">
                      <a:solidFill>
                        <a:srgbClr val="264B96"/>
                      </a:solidFill>
                      <a:cs typeface="Arial" panose="020B0604020202020204" pitchFamily="34" charset="0"/>
                    </a:rPr>
                    <a:t>a</a:t>
                  </a:r>
                  <a:r>
                    <a:rPr lang="en-US" sz="1200" kern="0" dirty="0">
                      <a:solidFill>
                        <a:srgbClr val="264B96"/>
                      </a:solidFill>
                      <a:cs typeface="Arial" panose="020B0604020202020204" pitchFamily="34" charset="0"/>
                    </a:rPr>
                    <a:t> from Year 1 to Year 2) (</a:t>
                  </a:r>
                  <a:r>
                    <a:rPr lang="en-US" sz="1200" kern="0" dirty="0" err="1">
                      <a:solidFill>
                        <a:srgbClr val="264B96"/>
                      </a:solidFill>
                      <a:cs typeface="Arial" panose="020B0604020202020204" pitchFamily="34" charset="0"/>
                    </a:rPr>
                    <a:t>mITT</a:t>
                  </a:r>
                  <a:r>
                    <a:rPr lang="en-US" sz="1200" kern="0" dirty="0">
                      <a:solidFill>
                        <a:srgbClr val="264B96"/>
                      </a:solidFill>
                      <a:cs typeface="Arial" panose="020B0604020202020204" pitchFamily="34" charset="0"/>
                    </a:rPr>
                    <a:t>)</a:t>
                  </a:r>
                  <a:endParaRPr kumimoji="0" lang="en-US" sz="1200" i="0" u="none" strike="noStrike" kern="0" cap="none" spc="0" normalizeH="0" baseline="0" noProof="0" dirty="0">
                    <a:ln>
                      <a:noFill/>
                    </a:ln>
                    <a:solidFill>
                      <a:srgbClr val="264B96"/>
                    </a:solidFill>
                    <a:effectLst/>
                    <a:uLnTx/>
                    <a:uFillTx/>
                    <a:cs typeface="Arial" panose="020B0604020202020204" pitchFamily="34" charset="0"/>
                  </a:endParaRPr>
                </a:p>
              </p:txBody>
            </p:sp>
          </p:grpSp>
          <p:sp>
            <p:nvSpPr>
              <p:cNvPr id="14" name="TextBox 13">
                <a:extLst>
                  <a:ext uri="{FF2B5EF4-FFF2-40B4-BE49-F238E27FC236}">
                    <a16:creationId xmlns:a16="http://schemas.microsoft.com/office/drawing/2014/main" id="{A6679936-2DAD-40DF-B0C9-5B6FCE2CC79E}"/>
                  </a:ext>
                </a:extLst>
              </p:cNvPr>
              <p:cNvSpPr txBox="1"/>
              <p:nvPr/>
            </p:nvSpPr>
            <p:spPr>
              <a:xfrm rot="16200000">
                <a:off x="-1733338" y="3617055"/>
                <a:ext cx="4853146" cy="503972"/>
              </a:xfrm>
              <a:prstGeom prst="rect">
                <a:avLst/>
              </a:prstGeom>
              <a:noFill/>
            </p:spPr>
            <p:txBody>
              <a:bodyPr wrap="square" rtlCol="0">
                <a:spAutoFit/>
              </a:bodyPr>
              <a:lstStyle/>
              <a:p>
                <a:pPr marL="0" marR="0" lvl="0" indent="0" algn="ctr" defTabSz="457200" eaLnBrk="0" fontAlgn="base" latinLnBrk="0" hangingPunct="0">
                  <a:lnSpc>
                    <a:spcPct val="100000"/>
                  </a:lnSpc>
                  <a:spcBef>
                    <a:spcPct val="0"/>
                  </a:spcBef>
                  <a:spcAft>
                    <a:spcPct val="0"/>
                  </a:spcAft>
                  <a:buClrTx/>
                  <a:buSzTx/>
                  <a:buFontTx/>
                  <a:buNone/>
                  <a:tabLst/>
                  <a:defRPr/>
                </a:pPr>
                <a:r>
                  <a:rPr kumimoji="0" lang="en-US" sz="1400" i="0" u="none" strike="noStrike" kern="0" cap="none" spc="0" normalizeH="0" baseline="0" noProof="0" dirty="0">
                    <a:ln>
                      <a:noFill/>
                    </a:ln>
                    <a:solidFill>
                      <a:prstClr val="black"/>
                    </a:solidFill>
                    <a:effectLst/>
                    <a:uLnTx/>
                    <a:uFillTx/>
                    <a:cs typeface="Arial" panose="020B0604020202020204" pitchFamily="34" charset="0"/>
                  </a:rPr>
                  <a:t>Patients</a:t>
                </a:r>
                <a:r>
                  <a:rPr lang="en-US" sz="1400" kern="0" dirty="0">
                    <a:solidFill>
                      <a:prstClr val="black"/>
                    </a:solidFill>
                    <a:cs typeface="Arial" panose="020B0604020202020204" pitchFamily="34" charset="0"/>
                  </a:rPr>
                  <a:t> (</a:t>
                </a:r>
                <a:r>
                  <a:rPr kumimoji="0" lang="en-US" sz="1400" i="0" u="none" strike="noStrike" kern="0" cap="none" spc="0" normalizeH="0" baseline="0" noProof="0" dirty="0">
                    <a:ln>
                      <a:noFill/>
                    </a:ln>
                    <a:solidFill>
                      <a:prstClr val="black"/>
                    </a:solidFill>
                    <a:effectLst/>
                    <a:uLnTx/>
                    <a:uFillTx/>
                    <a:cs typeface="Arial" panose="020B0604020202020204" pitchFamily="34" charset="0"/>
                  </a:rPr>
                  <a:t>%)</a:t>
                </a:r>
              </a:p>
            </p:txBody>
          </p:sp>
        </p:grpSp>
        <p:sp>
          <p:nvSpPr>
            <p:cNvPr id="36" name="TextBox 35">
              <a:extLst>
                <a:ext uri="{FF2B5EF4-FFF2-40B4-BE49-F238E27FC236}">
                  <a16:creationId xmlns:a16="http://schemas.microsoft.com/office/drawing/2014/main" id="{9D2C9FFA-7B56-4967-8B76-37956246AEFB}"/>
                </a:ext>
              </a:extLst>
            </p:cNvPr>
            <p:cNvSpPr txBox="1"/>
            <p:nvPr/>
          </p:nvSpPr>
          <p:spPr>
            <a:xfrm>
              <a:off x="1856866" y="4527710"/>
              <a:ext cx="707436" cy="946101"/>
            </a:xfrm>
            <a:prstGeom prst="rect">
              <a:avLst/>
            </a:prstGeom>
            <a:noFill/>
          </p:spPr>
          <p:txBody>
            <a:bodyPr wrap="square" rtlCol="0">
              <a:spAutoFit/>
            </a:bodyPr>
            <a:lstStyle/>
            <a:p>
              <a:pPr algn="ctr"/>
              <a:r>
                <a:rPr lang="en-US" sz="1200" dirty="0">
                  <a:latin typeface="Arial" panose="020B0604020202020204" pitchFamily="34" charset="0"/>
                  <a:cs typeface="Arial" panose="020B0604020202020204" pitchFamily="34" charset="0"/>
                </a:rPr>
                <a:t>PBO</a:t>
              </a:r>
            </a:p>
            <a:p>
              <a:pPr algn="ctr"/>
              <a:r>
                <a:rPr lang="en-US" sz="1200" dirty="0">
                  <a:latin typeface="Arial" panose="020B0604020202020204" pitchFamily="34" charset="0"/>
                  <a:cs typeface="Arial" panose="020B0604020202020204" pitchFamily="34" charset="0"/>
                </a:rPr>
                <a:t>(n=10) </a:t>
              </a:r>
            </a:p>
            <a:p>
              <a:pPr algn="ctr"/>
              <a:endParaRPr lang="en-US" sz="1200" dirty="0">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C58B797A-8069-4198-BAC7-203B09D57712}"/>
                </a:ext>
              </a:extLst>
            </p:cNvPr>
            <p:cNvSpPr txBox="1"/>
            <p:nvPr/>
          </p:nvSpPr>
          <p:spPr>
            <a:xfrm>
              <a:off x="2574811" y="4527710"/>
              <a:ext cx="1440392" cy="946101"/>
            </a:xfrm>
            <a:prstGeom prst="rect">
              <a:avLst/>
            </a:prstGeom>
            <a:noFill/>
          </p:spPr>
          <p:txBody>
            <a:bodyPr wrap="square" rtlCol="0">
              <a:spAutoFit/>
            </a:bodyPr>
            <a:lstStyle/>
            <a:p>
              <a:pPr algn="ctr"/>
              <a:r>
                <a:rPr lang="en-US" sz="1200" dirty="0">
                  <a:solidFill>
                    <a:prstClr val="black"/>
                  </a:solidFill>
                </a:rPr>
                <a:t>CVC (Arm A)</a:t>
              </a:r>
              <a:br>
                <a:rPr lang="en-US" sz="1200" dirty="0">
                  <a:solidFill>
                    <a:prstClr val="black"/>
                  </a:solidFill>
                </a:rPr>
              </a:br>
              <a:r>
                <a:rPr lang="en-US" sz="1200" dirty="0">
                  <a:solidFill>
                    <a:prstClr val="black"/>
                  </a:solidFill>
                </a:rPr>
                <a:t>(n=30) </a:t>
              </a:r>
            </a:p>
            <a:p>
              <a:pPr algn="ctr"/>
              <a:endParaRPr lang="en-US" sz="1200" dirty="0">
                <a:latin typeface="Arial" panose="020B0604020202020204" pitchFamily="34" charset="0"/>
                <a:cs typeface="Arial" panose="020B0604020202020204" pitchFamily="34" charset="0"/>
              </a:endParaRPr>
            </a:p>
          </p:txBody>
        </p:sp>
        <p:grpSp>
          <p:nvGrpSpPr>
            <p:cNvPr id="38" name="Group 37">
              <a:extLst>
                <a:ext uri="{FF2B5EF4-FFF2-40B4-BE49-F238E27FC236}">
                  <a16:creationId xmlns:a16="http://schemas.microsoft.com/office/drawing/2014/main" id="{38C03E7A-06D2-493E-A5DD-0BC530836D8E}"/>
                </a:ext>
              </a:extLst>
            </p:cNvPr>
            <p:cNvGrpSpPr/>
            <p:nvPr/>
          </p:nvGrpSpPr>
          <p:grpSpPr>
            <a:xfrm>
              <a:off x="3747112" y="2830136"/>
              <a:ext cx="1656304" cy="1350262"/>
              <a:chOff x="3720231" y="3779506"/>
              <a:chExt cx="1656304" cy="1350261"/>
            </a:xfrm>
          </p:grpSpPr>
          <p:grpSp>
            <p:nvGrpSpPr>
              <p:cNvPr id="39" name="Group 38">
                <a:extLst>
                  <a:ext uri="{FF2B5EF4-FFF2-40B4-BE49-F238E27FC236}">
                    <a16:creationId xmlns:a16="http://schemas.microsoft.com/office/drawing/2014/main" id="{DC5FC54D-423A-4E23-96C6-754C1795969F}"/>
                  </a:ext>
                </a:extLst>
              </p:cNvPr>
              <p:cNvGrpSpPr/>
              <p:nvPr/>
            </p:nvGrpSpPr>
            <p:grpSpPr>
              <a:xfrm>
                <a:off x="3720231" y="3779506"/>
                <a:ext cx="1656304" cy="1350261"/>
                <a:chOff x="6668632" y="4252639"/>
                <a:chExt cx="813272" cy="1059854"/>
              </a:xfrm>
            </p:grpSpPr>
            <p:sp>
              <p:nvSpPr>
                <p:cNvPr id="48" name="TextBox 47">
                  <a:extLst>
                    <a:ext uri="{FF2B5EF4-FFF2-40B4-BE49-F238E27FC236}">
                      <a16:creationId xmlns:a16="http://schemas.microsoft.com/office/drawing/2014/main" id="{187EF0B1-2B3A-41D5-8206-76CC724BF223}"/>
                    </a:ext>
                  </a:extLst>
                </p:cNvPr>
                <p:cNvSpPr txBox="1"/>
                <p:nvPr/>
              </p:nvSpPr>
              <p:spPr>
                <a:xfrm>
                  <a:off x="6714814" y="4252639"/>
                  <a:ext cx="388044" cy="265220"/>
                </a:xfrm>
                <a:prstGeom prst="rect">
                  <a:avLst/>
                </a:prstGeom>
                <a:noFill/>
              </p:spPr>
              <p:txBody>
                <a:bodyPr wrap="square" rtlCol="0">
                  <a:spAutoFit/>
                </a:bodyPr>
                <a:lstStyle/>
                <a:p>
                  <a:r>
                    <a:rPr lang="en-US" sz="900" dirty="0">
                      <a:latin typeface="Arial" panose="020B0604020202020204" pitchFamily="34" charset="0"/>
                      <a:cs typeface="Arial" panose="020B0604020202020204" pitchFamily="34" charset="0"/>
                    </a:rPr>
                    <a:t>Worsened</a:t>
                  </a:r>
                </a:p>
              </p:txBody>
            </p:sp>
            <p:grpSp>
              <p:nvGrpSpPr>
                <p:cNvPr id="42" name="Group 41">
                  <a:extLst>
                    <a:ext uri="{FF2B5EF4-FFF2-40B4-BE49-F238E27FC236}">
                      <a16:creationId xmlns:a16="http://schemas.microsoft.com/office/drawing/2014/main" id="{77687C18-F6DC-4EC4-9BF4-A5A1AD35DA99}"/>
                    </a:ext>
                  </a:extLst>
                </p:cNvPr>
                <p:cNvGrpSpPr/>
                <p:nvPr/>
              </p:nvGrpSpPr>
              <p:grpSpPr>
                <a:xfrm>
                  <a:off x="6668632" y="4334996"/>
                  <a:ext cx="813272" cy="977497"/>
                  <a:chOff x="6236561" y="4373993"/>
                  <a:chExt cx="813272" cy="977497"/>
                </a:xfrm>
              </p:grpSpPr>
              <p:sp>
                <p:nvSpPr>
                  <p:cNvPr id="46" name="TextBox 45">
                    <a:extLst>
                      <a:ext uri="{FF2B5EF4-FFF2-40B4-BE49-F238E27FC236}">
                        <a16:creationId xmlns:a16="http://schemas.microsoft.com/office/drawing/2014/main" id="{EE26E1CD-88E8-4502-B86E-B4CECF093165}"/>
                      </a:ext>
                    </a:extLst>
                  </p:cNvPr>
                  <p:cNvSpPr txBox="1"/>
                  <p:nvPr/>
                </p:nvSpPr>
                <p:spPr>
                  <a:xfrm>
                    <a:off x="6282743" y="4927137"/>
                    <a:ext cx="767090" cy="424353"/>
                  </a:xfrm>
                  <a:prstGeom prst="rect">
                    <a:avLst/>
                  </a:prstGeom>
                  <a:noFill/>
                </p:spPr>
                <p:txBody>
                  <a:bodyPr wrap="square" rtlCol="0">
                    <a:spAutoFit/>
                  </a:bodyPr>
                  <a:lstStyle/>
                  <a:p>
                    <a:r>
                      <a:rPr lang="en-US" sz="900" dirty="0">
                        <a:latin typeface="Arial" panose="020B0604020202020204" pitchFamily="34" charset="0"/>
                        <a:cs typeface="Arial" panose="020B0604020202020204" pitchFamily="34" charset="0"/>
                      </a:rPr>
                      <a:t>Maintained ≥1-stage improvement</a:t>
                    </a:r>
                  </a:p>
                </p:txBody>
              </p:sp>
              <p:sp>
                <p:nvSpPr>
                  <p:cNvPr id="47" name="Rectangle 46">
                    <a:extLst>
                      <a:ext uri="{FF2B5EF4-FFF2-40B4-BE49-F238E27FC236}">
                        <a16:creationId xmlns:a16="http://schemas.microsoft.com/office/drawing/2014/main" id="{2F120CCC-FF7E-466C-AFCB-2D90EF64A126}"/>
                      </a:ext>
                    </a:extLst>
                  </p:cNvPr>
                  <p:cNvSpPr/>
                  <p:nvPr/>
                </p:nvSpPr>
                <p:spPr>
                  <a:xfrm>
                    <a:off x="6236561" y="5015224"/>
                    <a:ext cx="58865" cy="124089"/>
                  </a:xfrm>
                  <a:prstGeom prst="rect">
                    <a:avLst/>
                  </a:prstGeom>
                  <a:solidFill>
                    <a:schemeClr val="tx2"/>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56" name="Rectangle 55">
                    <a:extLst>
                      <a:ext uri="{FF2B5EF4-FFF2-40B4-BE49-F238E27FC236}">
                        <a16:creationId xmlns:a16="http://schemas.microsoft.com/office/drawing/2014/main" id="{5E0E7D15-863D-47E4-8ECC-C3F86AB14AF6}"/>
                      </a:ext>
                    </a:extLst>
                  </p:cNvPr>
                  <p:cNvSpPr/>
                  <p:nvPr/>
                </p:nvSpPr>
                <p:spPr>
                  <a:xfrm>
                    <a:off x="6240017" y="4682861"/>
                    <a:ext cx="58865" cy="124089"/>
                  </a:xfrm>
                  <a:prstGeom prst="rect">
                    <a:avLst/>
                  </a:prstGeom>
                  <a:solidFill>
                    <a:schemeClr val="bg1">
                      <a:lumMod val="75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57" name="Rectangle 56">
                    <a:extLst>
                      <a:ext uri="{FF2B5EF4-FFF2-40B4-BE49-F238E27FC236}">
                        <a16:creationId xmlns:a16="http://schemas.microsoft.com/office/drawing/2014/main" id="{37604BCD-AA40-4EB2-8CF1-B87915FD92F2}"/>
                      </a:ext>
                    </a:extLst>
                  </p:cNvPr>
                  <p:cNvSpPr/>
                  <p:nvPr/>
                </p:nvSpPr>
                <p:spPr>
                  <a:xfrm>
                    <a:off x="6240017" y="4373993"/>
                    <a:ext cx="58865" cy="124089"/>
                  </a:xfrm>
                  <a:prstGeom prst="rect">
                    <a:avLst/>
                  </a:prstGeom>
                  <a:solidFill>
                    <a:schemeClr val="accent6"/>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grpSp>
            <p:sp>
              <p:nvSpPr>
                <p:cNvPr id="44" name="TextBox 43">
                  <a:extLst>
                    <a:ext uri="{FF2B5EF4-FFF2-40B4-BE49-F238E27FC236}">
                      <a16:creationId xmlns:a16="http://schemas.microsoft.com/office/drawing/2014/main" id="{E9F05F8B-9263-47E0-813B-1C75D301BC21}"/>
                    </a:ext>
                  </a:extLst>
                </p:cNvPr>
                <p:cNvSpPr txBox="1"/>
                <p:nvPr/>
              </p:nvSpPr>
              <p:spPr>
                <a:xfrm>
                  <a:off x="6714814" y="4567889"/>
                  <a:ext cx="401020" cy="265220"/>
                </a:xfrm>
                <a:prstGeom prst="rect">
                  <a:avLst/>
                </a:prstGeom>
                <a:noFill/>
              </p:spPr>
              <p:txBody>
                <a:bodyPr wrap="square" rtlCol="0">
                  <a:spAutoFit/>
                </a:bodyPr>
                <a:lstStyle/>
                <a:p>
                  <a:r>
                    <a:rPr lang="en-US" sz="900" dirty="0">
                      <a:latin typeface="Arial" panose="020B0604020202020204" pitchFamily="34" charset="0"/>
                      <a:cs typeface="Arial" panose="020B0604020202020204" pitchFamily="34" charset="0"/>
                    </a:rPr>
                    <a:t>No change</a:t>
                  </a:r>
                </a:p>
              </p:txBody>
            </p:sp>
          </p:grpSp>
          <p:sp>
            <p:nvSpPr>
              <p:cNvPr id="40" name="Right Triangle 39">
                <a:extLst>
                  <a:ext uri="{FF2B5EF4-FFF2-40B4-BE49-F238E27FC236}">
                    <a16:creationId xmlns:a16="http://schemas.microsoft.com/office/drawing/2014/main" id="{2E401294-34D6-4739-AC32-BFCB49266BF6}"/>
                  </a:ext>
                </a:extLst>
              </p:cNvPr>
              <p:cNvSpPr/>
              <p:nvPr/>
            </p:nvSpPr>
            <p:spPr>
              <a:xfrm>
                <a:off x="3720233" y="4701363"/>
                <a:ext cx="119883" cy="158091"/>
              </a:xfrm>
              <a:prstGeom prst="rtTriangle">
                <a:avLst/>
              </a:prstGeom>
              <a:solidFill>
                <a:schemeClr val="accent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200" dirty="0">
                  <a:solidFill>
                    <a:schemeClr val="tx1"/>
                  </a:solidFill>
                </a:endParaRPr>
              </a:p>
            </p:txBody>
          </p:sp>
        </p:grpSp>
      </p:grpSp>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Autofit/>
          </a:bodyPr>
          <a:lstStyle/>
          <a:p>
            <a:r>
              <a:rPr lang="en-GB" sz="2000" dirty="0" err="1"/>
              <a:t>Cenicriviroc</a:t>
            </a:r>
            <a:r>
              <a:rPr lang="en-GB" sz="2000" dirty="0"/>
              <a:t> (CVC), a CCR2 and CCR5 inhibitor, in patients with NASH: Phase 2b CENTAUR study Year 2 analysis </a:t>
            </a:r>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p:txBody>
          <a:bodyPr/>
          <a:lstStyle/>
          <a:p>
            <a:r>
              <a:rPr lang="en-US" baseline="30000" dirty="0"/>
              <a:t>a </a:t>
            </a:r>
            <a:r>
              <a:rPr lang="en-US" dirty="0"/>
              <a:t>≥1-stage fibrosis improvement</a:t>
            </a:r>
            <a:endParaRPr lang="en-GB" dirty="0"/>
          </a:p>
          <a:p>
            <a:r>
              <a:rPr lang="en-GB" dirty="0" err="1"/>
              <a:t>Ratziu</a:t>
            </a:r>
            <a:r>
              <a:rPr lang="en-GB" dirty="0"/>
              <a:t> V, et al. ILC 2018, GS-002</a:t>
            </a:r>
          </a:p>
        </p:txBody>
      </p:sp>
      <p:grpSp>
        <p:nvGrpSpPr>
          <p:cNvPr id="3" name="Group 2">
            <a:extLst>
              <a:ext uri="{FF2B5EF4-FFF2-40B4-BE49-F238E27FC236}">
                <a16:creationId xmlns:a16="http://schemas.microsoft.com/office/drawing/2014/main" id="{9B172512-237A-4643-B2B2-374B53206EC0}"/>
              </a:ext>
            </a:extLst>
          </p:cNvPr>
          <p:cNvGrpSpPr/>
          <p:nvPr/>
        </p:nvGrpSpPr>
        <p:grpSpPr>
          <a:xfrm>
            <a:off x="4822053" y="2327432"/>
            <a:ext cx="3945984" cy="2279177"/>
            <a:chOff x="4123219" y="1558787"/>
            <a:chExt cx="5290737" cy="3745517"/>
          </a:xfrm>
        </p:grpSpPr>
        <p:graphicFrame>
          <p:nvGraphicFramePr>
            <p:cNvPr id="7" name="Chart 6">
              <a:extLst>
                <a:ext uri="{FF2B5EF4-FFF2-40B4-BE49-F238E27FC236}">
                  <a16:creationId xmlns:a16="http://schemas.microsoft.com/office/drawing/2014/main" id="{C2E30AAF-9A51-46BF-99A7-2872BBB34DD6}"/>
                </a:ext>
              </a:extLst>
            </p:cNvPr>
            <p:cNvGraphicFramePr/>
            <p:nvPr>
              <p:extLst>
                <p:ext uri="{D42A27DB-BD31-4B8C-83A1-F6EECF244321}">
                  <p14:modId xmlns:p14="http://schemas.microsoft.com/office/powerpoint/2010/main" val="852199344"/>
                </p:ext>
              </p:extLst>
            </p:nvPr>
          </p:nvGraphicFramePr>
          <p:xfrm>
            <a:off x="4529429" y="2390468"/>
            <a:ext cx="3643645" cy="2803587"/>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a:extLst>
                <a:ext uri="{FF2B5EF4-FFF2-40B4-BE49-F238E27FC236}">
                  <a16:creationId xmlns:a16="http://schemas.microsoft.com/office/drawing/2014/main" id="{67D69F35-9849-4790-B402-B5D561C6D62D}"/>
                </a:ext>
              </a:extLst>
            </p:cNvPr>
            <p:cNvSpPr txBox="1"/>
            <p:nvPr/>
          </p:nvSpPr>
          <p:spPr>
            <a:xfrm>
              <a:off x="4123219" y="1558787"/>
              <a:ext cx="5290737" cy="1062155"/>
            </a:xfrm>
            <a:prstGeom prst="rect">
              <a:avLst/>
            </a:prstGeom>
            <a:noFill/>
          </p:spPr>
          <p:txBody>
            <a:bodyPr wrap="square" rtlCol="0">
              <a:spAutoFit/>
            </a:bodyPr>
            <a:lstStyle/>
            <a:p>
              <a:pPr algn="ctr"/>
              <a:r>
                <a:rPr lang="en-US" sz="1200" b="1" dirty="0">
                  <a:solidFill>
                    <a:srgbClr val="264B96"/>
                  </a:solidFill>
                  <a:latin typeface="Arial" panose="020B0604020202020204" pitchFamily="34" charset="0"/>
                  <a:cs typeface="Arial" panose="020B0604020202020204" pitchFamily="34" charset="0"/>
                </a:rPr>
                <a:t>More CVC-treated patients achieved improvement in fibrosis by ≥2 stages AND no worsening of NASH</a:t>
              </a:r>
            </a:p>
            <a:p>
              <a:pPr algn="ctr"/>
              <a:r>
                <a:rPr lang="en-US" sz="1200" dirty="0">
                  <a:solidFill>
                    <a:srgbClr val="264B96"/>
                  </a:solidFill>
                  <a:latin typeface="Arial" panose="020B0604020202020204" pitchFamily="34" charset="0"/>
                  <a:cs typeface="Arial" panose="020B0604020202020204" pitchFamily="34" charset="0"/>
                </a:rPr>
                <a:t>(Response from baseline to Year 2)</a:t>
              </a:r>
            </a:p>
          </p:txBody>
        </p:sp>
        <p:sp>
          <p:nvSpPr>
            <p:cNvPr id="10" name="TextBox 9">
              <a:extLst>
                <a:ext uri="{FF2B5EF4-FFF2-40B4-BE49-F238E27FC236}">
                  <a16:creationId xmlns:a16="http://schemas.microsoft.com/office/drawing/2014/main" id="{A8B6039A-F78B-4C9B-9FE0-3AE755045914}"/>
                </a:ext>
              </a:extLst>
            </p:cNvPr>
            <p:cNvSpPr txBox="1"/>
            <p:nvPr/>
          </p:nvSpPr>
          <p:spPr>
            <a:xfrm>
              <a:off x="5640758" y="4849094"/>
              <a:ext cx="999390" cy="455210"/>
            </a:xfrm>
            <a:prstGeom prst="rect">
              <a:avLst/>
            </a:prstGeom>
            <a:noFill/>
          </p:spPr>
          <p:txBody>
            <a:bodyPr wrap="square" rtlCol="0">
              <a:spAutoFit/>
            </a:bodyPr>
            <a:lstStyle/>
            <a:p>
              <a:pPr algn="ctr"/>
              <a:endParaRPr lang="en-US" sz="12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46BD7EB7-76F3-4BB1-BAAB-7B4AF9648869}"/>
                </a:ext>
              </a:extLst>
            </p:cNvPr>
            <p:cNvSpPr txBox="1"/>
            <p:nvPr/>
          </p:nvSpPr>
          <p:spPr>
            <a:xfrm>
              <a:off x="6934581" y="4848861"/>
              <a:ext cx="721502" cy="455210"/>
            </a:xfrm>
            <a:prstGeom prst="rect">
              <a:avLst/>
            </a:prstGeom>
            <a:noFill/>
          </p:spPr>
          <p:txBody>
            <a:bodyPr wrap="square" rtlCol="0">
              <a:spAutoFit/>
            </a:bodyPr>
            <a:lstStyle/>
            <a:p>
              <a:pPr algn="ctr"/>
              <a:endParaRPr lang="en-US" sz="1200" dirty="0">
                <a:latin typeface="Arial" panose="020B0604020202020204" pitchFamily="34" charset="0"/>
                <a:cs typeface="Arial" panose="020B0604020202020204" pitchFamily="34" charset="0"/>
              </a:endParaRPr>
            </a:p>
          </p:txBody>
        </p:sp>
      </p:grpSp>
      <p:sp>
        <p:nvSpPr>
          <p:cNvPr id="58" name="Rectangle: Rounded Corners 57">
            <a:extLst>
              <a:ext uri="{FF2B5EF4-FFF2-40B4-BE49-F238E27FC236}">
                <a16:creationId xmlns:a16="http://schemas.microsoft.com/office/drawing/2014/main" id="{08514632-EEF8-479F-B325-F69D95524AF1}"/>
              </a:ext>
            </a:extLst>
          </p:cNvPr>
          <p:cNvSpPr/>
          <p:nvPr/>
        </p:nvSpPr>
        <p:spPr>
          <a:xfrm>
            <a:off x="4547484" y="1239193"/>
            <a:ext cx="3701317" cy="871414"/>
          </a:xfrm>
          <a:prstGeom prst="roundRect">
            <a:avLst>
              <a:gd name="adj" fmla="val 5757"/>
            </a:avLst>
          </a:prstGeom>
          <a:ln>
            <a:solidFill>
              <a:schemeClr val="accent1"/>
            </a:solidFill>
          </a:ln>
        </p:spPr>
        <p:txBody>
          <a:bodyPr wrap="square" lIns="36000" tIns="36000" rIns="36000" bIns="36000" anchor="ctr">
            <a:noAutofit/>
          </a:bodyPr>
          <a:lstStyle/>
          <a:p>
            <a:pPr marL="171450" indent="-171450">
              <a:buFont typeface="Arial" panose="020B0604020202020204" pitchFamily="34" charset="0"/>
              <a:buChar char="•"/>
            </a:pPr>
            <a:r>
              <a:rPr lang="en-GB" sz="1200" b="1" dirty="0">
                <a:solidFill>
                  <a:schemeClr val="tx2"/>
                </a:solidFill>
              </a:rPr>
              <a:t>Arm A: </a:t>
            </a:r>
            <a:r>
              <a:rPr lang="en-GB" sz="1200" dirty="0"/>
              <a:t>CVC (150 mg </a:t>
            </a:r>
            <a:r>
              <a:rPr lang="en-GB" sz="1200" dirty="0" err="1"/>
              <a:t>qd</a:t>
            </a:r>
            <a:r>
              <a:rPr lang="en-GB" sz="1200" dirty="0"/>
              <a:t>) for 2 years (n=121)</a:t>
            </a:r>
          </a:p>
          <a:p>
            <a:pPr marL="171450" indent="-171450">
              <a:buFont typeface="Arial" panose="020B0604020202020204" pitchFamily="34" charset="0"/>
              <a:buChar char="•"/>
            </a:pPr>
            <a:r>
              <a:rPr lang="en-GB" sz="1200" b="1" dirty="0">
                <a:solidFill>
                  <a:schemeClr val="tx2"/>
                </a:solidFill>
              </a:rPr>
              <a:t>Arm B: </a:t>
            </a:r>
            <a:r>
              <a:rPr lang="en-GB" sz="1200" dirty="0"/>
              <a:t>Placebo Year 1; cenicriviroc Year 2 (n=61)</a:t>
            </a:r>
          </a:p>
          <a:p>
            <a:pPr marL="171450" indent="-171450">
              <a:buFont typeface="Arial" panose="020B0604020202020204" pitchFamily="34" charset="0"/>
              <a:buChar char="•"/>
            </a:pPr>
            <a:r>
              <a:rPr lang="en-GB" sz="1200" b="1" dirty="0">
                <a:solidFill>
                  <a:schemeClr val="tx2"/>
                </a:solidFill>
              </a:rPr>
              <a:t>Arm C: </a:t>
            </a:r>
            <a:r>
              <a:rPr lang="en-GB" sz="1200" dirty="0"/>
              <a:t>Placebo for 2 years (n=60)</a:t>
            </a:r>
          </a:p>
          <a:p>
            <a:pPr algn="r"/>
            <a:r>
              <a:rPr lang="en-GB" sz="1000" i="1" dirty="0"/>
              <a:t>n for patients who entered Year 2</a:t>
            </a:r>
          </a:p>
        </p:txBody>
      </p:sp>
      <p:sp>
        <p:nvSpPr>
          <p:cNvPr id="17" name="Rectangle 16">
            <a:extLst>
              <a:ext uri="{FF2B5EF4-FFF2-40B4-BE49-F238E27FC236}">
                <a16:creationId xmlns:a16="http://schemas.microsoft.com/office/drawing/2014/main" id="{519FCDCA-0E25-41B3-8CD1-E1F1CECF0694}"/>
              </a:ext>
            </a:extLst>
          </p:cNvPr>
          <p:cNvSpPr/>
          <p:nvPr/>
        </p:nvSpPr>
        <p:spPr>
          <a:xfrm>
            <a:off x="251520" y="5304931"/>
            <a:ext cx="7509296" cy="1208023"/>
          </a:xfrm>
          <a:prstGeom prst="rect">
            <a:avLst/>
          </a:prstGeom>
        </p:spPr>
        <p:txBody>
          <a:bodyPr wrap="square">
            <a:spAutoFit/>
          </a:bodyPr>
          <a:lstStyle/>
          <a:p>
            <a:pPr lvl="0">
              <a:spcBef>
                <a:spcPts val="300"/>
              </a:spcBef>
              <a:buClr>
                <a:srgbClr val="004B87"/>
              </a:buClr>
            </a:pPr>
            <a:r>
              <a:rPr lang="en-US" sz="1400" b="1" dirty="0">
                <a:solidFill>
                  <a:prstClr val="black"/>
                </a:solidFill>
              </a:rPr>
              <a:t>Conclusions</a:t>
            </a:r>
          </a:p>
          <a:p>
            <a:pPr marL="231775" lvl="0" indent="-231775">
              <a:buClr>
                <a:srgbClr val="004B87"/>
              </a:buClr>
              <a:buFont typeface="Arial" panose="020B0604020202020204" pitchFamily="34" charset="0"/>
              <a:buChar char="•"/>
            </a:pPr>
            <a:r>
              <a:rPr lang="en-US" sz="1400" dirty="0">
                <a:solidFill>
                  <a:prstClr val="black"/>
                </a:solidFill>
              </a:rPr>
              <a:t>Cenicriviroc was well tolerated and provided antifibrotic activity in adults with NASH </a:t>
            </a:r>
            <a:br>
              <a:rPr lang="en-US" sz="1400" dirty="0">
                <a:solidFill>
                  <a:prstClr val="black"/>
                </a:solidFill>
              </a:rPr>
            </a:br>
            <a:r>
              <a:rPr lang="en-US" sz="1400" dirty="0">
                <a:solidFill>
                  <a:prstClr val="black"/>
                </a:solidFill>
              </a:rPr>
              <a:t>and liver fibrosis; Year 2 exploratory analyses supported Year 1 primary endpoint findings</a:t>
            </a:r>
          </a:p>
          <a:p>
            <a:pPr marL="231775" lvl="0" indent="-231775">
              <a:spcBef>
                <a:spcPts val="300"/>
              </a:spcBef>
              <a:buClr>
                <a:srgbClr val="004B87"/>
              </a:buClr>
              <a:buFont typeface="Arial" panose="020B0604020202020204" pitchFamily="34" charset="0"/>
              <a:buChar char="•"/>
            </a:pPr>
            <a:r>
              <a:rPr lang="en-US" sz="1400" dirty="0">
                <a:solidFill>
                  <a:prstClr val="black"/>
                </a:solidFill>
              </a:rPr>
              <a:t>Phase 3 evaluation of cenicriviroc for treatment of liver fibrosis associated with NASH </a:t>
            </a:r>
            <a:br>
              <a:rPr lang="en-US" sz="1400" dirty="0">
                <a:solidFill>
                  <a:prstClr val="black"/>
                </a:solidFill>
              </a:rPr>
            </a:br>
            <a:r>
              <a:rPr lang="en-US" sz="1400" dirty="0">
                <a:solidFill>
                  <a:prstClr val="black"/>
                </a:solidFill>
              </a:rPr>
              <a:t>is underway (NCT03028740)</a:t>
            </a:r>
            <a:endParaRPr lang="en-US" sz="1600" dirty="0">
              <a:solidFill>
                <a:prstClr val="black"/>
              </a:solidFill>
            </a:endParaRPr>
          </a:p>
        </p:txBody>
      </p:sp>
      <p:sp>
        <p:nvSpPr>
          <p:cNvPr id="20" name="Rectangle 19">
            <a:extLst>
              <a:ext uri="{FF2B5EF4-FFF2-40B4-BE49-F238E27FC236}">
                <a16:creationId xmlns:a16="http://schemas.microsoft.com/office/drawing/2014/main" id="{5FC914FA-7D1F-480E-9DDB-A49A6230B943}"/>
              </a:ext>
            </a:extLst>
          </p:cNvPr>
          <p:cNvSpPr/>
          <p:nvPr/>
        </p:nvSpPr>
        <p:spPr>
          <a:xfrm>
            <a:off x="251520" y="4641817"/>
            <a:ext cx="4572000" cy="738664"/>
          </a:xfrm>
          <a:prstGeom prst="rect">
            <a:avLst/>
          </a:prstGeom>
        </p:spPr>
        <p:txBody>
          <a:bodyPr>
            <a:spAutoFit/>
          </a:bodyPr>
          <a:lstStyle/>
          <a:p>
            <a:pPr marL="231775" lvl="0" indent="-231775">
              <a:spcBef>
                <a:spcPts val="300"/>
              </a:spcBef>
              <a:buClr>
                <a:srgbClr val="004B87"/>
              </a:buClr>
              <a:buFont typeface="Arial" panose="020B0604020202020204" pitchFamily="34" charset="0"/>
              <a:buChar char="•"/>
            </a:pPr>
            <a:r>
              <a:rPr lang="en-US" sz="1400" dirty="0">
                <a:solidFill>
                  <a:prstClr val="black"/>
                </a:solidFill>
              </a:rPr>
              <a:t>2x CVC-treated patients achieving ≥1-stage fibrosis improvement at Year 1 maintained benefit at Year 2 vs. placebo, particularly in Stage 3 fibrosis </a:t>
            </a:r>
          </a:p>
        </p:txBody>
      </p:sp>
      <p:grpSp>
        <p:nvGrpSpPr>
          <p:cNvPr id="50" name="Group 49">
            <a:extLst>
              <a:ext uri="{FF2B5EF4-FFF2-40B4-BE49-F238E27FC236}">
                <a16:creationId xmlns:a16="http://schemas.microsoft.com/office/drawing/2014/main" id="{F6AD3408-6B85-4A02-B28D-FDB1B2D2FE6A}"/>
              </a:ext>
            </a:extLst>
          </p:cNvPr>
          <p:cNvGrpSpPr/>
          <p:nvPr/>
        </p:nvGrpSpPr>
        <p:grpSpPr>
          <a:xfrm>
            <a:off x="7665883" y="3360596"/>
            <a:ext cx="1197939" cy="790182"/>
            <a:chOff x="4159803" y="1135135"/>
            <a:chExt cx="832026" cy="259447"/>
          </a:xfrm>
        </p:grpSpPr>
        <p:sp>
          <p:nvSpPr>
            <p:cNvPr id="51" name="Rectangle 50">
              <a:extLst>
                <a:ext uri="{FF2B5EF4-FFF2-40B4-BE49-F238E27FC236}">
                  <a16:creationId xmlns:a16="http://schemas.microsoft.com/office/drawing/2014/main" id="{595A7E51-FBDF-407F-8989-1B62DE5879AE}"/>
                </a:ext>
              </a:extLst>
            </p:cNvPr>
            <p:cNvSpPr>
              <a:spLocks/>
            </p:cNvSpPr>
            <p:nvPr/>
          </p:nvSpPr>
          <p:spPr>
            <a:xfrm>
              <a:off x="4159803" y="1298522"/>
              <a:ext cx="88314" cy="45035"/>
            </a:xfrm>
            <a:prstGeom prst="rect">
              <a:avLst/>
            </a:prstGeom>
            <a:solidFill>
              <a:schemeClr val="accent1"/>
            </a:solidFill>
            <a:ln w="9525" cap="flat" cmpd="sng" algn="ctr">
              <a:noFill/>
              <a:prstDash val="solid"/>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fontAlgn="auto">
                <a:spcBef>
                  <a:spcPts val="0"/>
                </a:spcBef>
                <a:spcAft>
                  <a:spcPts val="0"/>
                </a:spcAft>
              </a:pPr>
              <a:endParaRPr lang="en-US" b="1" dirty="0">
                <a:solidFill>
                  <a:prstClr val="white">
                    <a:lumMod val="50000"/>
                  </a:prstClr>
                </a:solidFill>
                <a:latin typeface="Arial"/>
              </a:endParaRPr>
            </a:p>
          </p:txBody>
        </p:sp>
        <p:sp>
          <p:nvSpPr>
            <p:cNvPr id="52" name="TextBox 11">
              <a:extLst>
                <a:ext uri="{FF2B5EF4-FFF2-40B4-BE49-F238E27FC236}">
                  <a16:creationId xmlns:a16="http://schemas.microsoft.com/office/drawing/2014/main" id="{C458BA67-3E35-46F6-8D6B-A4F644BEAC19}"/>
                </a:ext>
              </a:extLst>
            </p:cNvPr>
            <p:cNvSpPr txBox="1"/>
            <p:nvPr/>
          </p:nvSpPr>
          <p:spPr>
            <a:xfrm>
              <a:off x="4293024" y="1283422"/>
              <a:ext cx="632277" cy="111160"/>
            </a:xfrm>
            <a:prstGeom prst="rect">
              <a:avLst/>
            </a:prstGeom>
            <a:noFill/>
          </p:spPr>
          <p:txBody>
            <a:bodyPr wrap="square" lIns="0" tIns="0" rIns="0" bIns="0" rtlCol="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100" dirty="0">
                  <a:solidFill>
                    <a:srgbClr val="000000"/>
                  </a:solidFill>
                  <a:latin typeface="Arial"/>
                </a:rPr>
                <a:t>CVC (Arm A) (</a:t>
              </a:r>
              <a:r>
                <a:rPr lang="en-US" sz="1100" dirty="0">
                  <a:latin typeface="Arial" panose="020B0604020202020204" pitchFamily="34" charset="0"/>
                  <a:cs typeface="Arial" panose="020B0604020202020204" pitchFamily="34" charset="0"/>
                </a:rPr>
                <a:t>n=65</a:t>
              </a:r>
              <a:r>
                <a:rPr lang="en-US" sz="1100" dirty="0">
                  <a:solidFill>
                    <a:srgbClr val="000000"/>
                  </a:solidFill>
                  <a:latin typeface="Arial"/>
                </a:rPr>
                <a:t>)</a:t>
              </a:r>
            </a:p>
          </p:txBody>
        </p:sp>
        <p:sp>
          <p:nvSpPr>
            <p:cNvPr id="53" name="Rectangle 52">
              <a:extLst>
                <a:ext uri="{FF2B5EF4-FFF2-40B4-BE49-F238E27FC236}">
                  <a16:creationId xmlns:a16="http://schemas.microsoft.com/office/drawing/2014/main" id="{03B9EC9A-029C-4245-89D6-23E15379EDBC}"/>
                </a:ext>
              </a:extLst>
            </p:cNvPr>
            <p:cNvSpPr>
              <a:spLocks/>
            </p:cNvSpPr>
            <p:nvPr/>
          </p:nvSpPr>
          <p:spPr>
            <a:xfrm>
              <a:off x="4170266" y="1155103"/>
              <a:ext cx="88314" cy="45035"/>
            </a:xfrm>
            <a:prstGeom prst="rect">
              <a:avLst/>
            </a:prstGeom>
            <a:solidFill>
              <a:schemeClr val="bg1">
                <a:lumMod val="65000"/>
              </a:schemeClr>
            </a:solidFill>
            <a:ln w="9525" cap="flat" cmpd="sng" algn="ctr">
              <a:noFill/>
              <a:prstDash val="solid"/>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fontAlgn="auto">
                <a:spcBef>
                  <a:spcPts val="0"/>
                </a:spcBef>
                <a:spcAft>
                  <a:spcPts val="0"/>
                </a:spcAft>
              </a:pPr>
              <a:endParaRPr lang="en-US" b="1" dirty="0">
                <a:solidFill>
                  <a:prstClr val="white">
                    <a:lumMod val="50000"/>
                  </a:prstClr>
                </a:solidFill>
                <a:latin typeface="Arial"/>
              </a:endParaRPr>
            </a:p>
          </p:txBody>
        </p:sp>
        <p:sp>
          <p:nvSpPr>
            <p:cNvPr id="54" name="TextBox 29">
              <a:extLst>
                <a:ext uri="{FF2B5EF4-FFF2-40B4-BE49-F238E27FC236}">
                  <a16:creationId xmlns:a16="http://schemas.microsoft.com/office/drawing/2014/main" id="{253EC7E7-3D6B-4630-B515-41E0CEA952C9}"/>
                </a:ext>
              </a:extLst>
            </p:cNvPr>
            <p:cNvSpPr txBox="1"/>
            <p:nvPr/>
          </p:nvSpPr>
          <p:spPr>
            <a:xfrm>
              <a:off x="4295889" y="1135135"/>
              <a:ext cx="695940" cy="111160"/>
            </a:xfrm>
            <a:prstGeom prst="rect">
              <a:avLst/>
            </a:prstGeom>
            <a:noFill/>
          </p:spPr>
          <p:txBody>
            <a:bodyPr wrap="square" lIns="0" tIns="0" rIns="0" bIns="0" rtlCol="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100" dirty="0">
                  <a:solidFill>
                    <a:srgbClr val="000000"/>
                  </a:solidFill>
                  <a:latin typeface="Arial"/>
                </a:rPr>
                <a:t>Placebo </a:t>
              </a:r>
              <a:br>
                <a:rPr lang="en-US" sz="1100" dirty="0">
                  <a:solidFill>
                    <a:srgbClr val="000000"/>
                  </a:solidFill>
                  <a:latin typeface="Arial"/>
                </a:rPr>
              </a:br>
              <a:r>
                <a:rPr lang="en-US" sz="1100" dirty="0">
                  <a:solidFill>
                    <a:srgbClr val="000000"/>
                  </a:solidFill>
                  <a:latin typeface="Arial"/>
                </a:rPr>
                <a:t>(Arm C) (</a:t>
              </a:r>
              <a:r>
                <a:rPr lang="en-US" sz="1100" dirty="0">
                  <a:latin typeface="Arial" panose="020B0604020202020204" pitchFamily="34" charset="0"/>
                  <a:cs typeface="Arial" panose="020B0604020202020204" pitchFamily="34" charset="0"/>
                </a:rPr>
                <a:t>n=34</a:t>
              </a:r>
              <a:r>
                <a:rPr lang="en-US" sz="1100" dirty="0">
                  <a:solidFill>
                    <a:srgbClr val="000000"/>
                  </a:solidFill>
                  <a:latin typeface="Arial"/>
                  <a:cs typeface="Arial" panose="020B0604020202020204" pitchFamily="34" charset="0"/>
                </a:rPr>
                <a:t>)</a:t>
              </a:r>
              <a:endParaRPr lang="en-US" sz="1100" dirty="0">
                <a:latin typeface="Arial" panose="020B0604020202020204" pitchFamily="34" charset="0"/>
                <a:cs typeface="Arial" panose="020B0604020202020204" pitchFamily="34" charset="0"/>
              </a:endParaRPr>
            </a:p>
          </p:txBody>
        </p:sp>
      </p:grpSp>
      <p:sp>
        <p:nvSpPr>
          <p:cNvPr id="60" name="Rectangle 59">
            <a:extLst>
              <a:ext uri="{FF2B5EF4-FFF2-40B4-BE49-F238E27FC236}">
                <a16:creationId xmlns:a16="http://schemas.microsoft.com/office/drawing/2014/main" id="{4306DFC5-CBE9-4CCF-9C9E-DEBFDABF8667}"/>
              </a:ext>
            </a:extLst>
          </p:cNvPr>
          <p:cNvSpPr/>
          <p:nvPr/>
        </p:nvSpPr>
        <p:spPr>
          <a:xfrm>
            <a:off x="5226440" y="4641817"/>
            <a:ext cx="3551152" cy="523220"/>
          </a:xfrm>
          <a:prstGeom prst="rect">
            <a:avLst/>
          </a:prstGeom>
        </p:spPr>
        <p:txBody>
          <a:bodyPr wrap="square">
            <a:spAutoFit/>
          </a:bodyPr>
          <a:lstStyle/>
          <a:p>
            <a:pPr marL="231775" lvl="0" indent="-231775">
              <a:spcBef>
                <a:spcPts val="300"/>
              </a:spcBef>
              <a:buClr>
                <a:srgbClr val="004B87"/>
              </a:buClr>
              <a:buFont typeface="Arial" panose="020B0604020202020204" pitchFamily="34" charset="0"/>
              <a:buChar char="•"/>
            </a:pPr>
            <a:r>
              <a:rPr lang="en-GB" sz="1400" dirty="0">
                <a:solidFill>
                  <a:prstClr val="black"/>
                </a:solidFill>
              </a:rPr>
              <a:t>Further supports </a:t>
            </a:r>
            <a:r>
              <a:rPr lang="en-GB" sz="1400" dirty="0" err="1">
                <a:solidFill>
                  <a:prstClr val="black"/>
                </a:solidFill>
              </a:rPr>
              <a:t>Cenicriviroc’s</a:t>
            </a:r>
            <a:r>
              <a:rPr lang="en-GB" sz="1400" dirty="0">
                <a:solidFill>
                  <a:prstClr val="black"/>
                </a:solidFill>
              </a:rPr>
              <a:t> antifibrotic MoA</a:t>
            </a:r>
          </a:p>
        </p:txBody>
      </p:sp>
      <p:sp>
        <p:nvSpPr>
          <p:cNvPr id="24" name="TextBox 23">
            <a:extLst>
              <a:ext uri="{FF2B5EF4-FFF2-40B4-BE49-F238E27FC236}">
                <a16:creationId xmlns:a16="http://schemas.microsoft.com/office/drawing/2014/main" id="{45A4C039-8238-4123-A3A9-163BB196A9C1}"/>
              </a:ext>
            </a:extLst>
          </p:cNvPr>
          <p:cNvSpPr txBox="1"/>
          <p:nvPr/>
        </p:nvSpPr>
        <p:spPr>
          <a:xfrm>
            <a:off x="6380652" y="3537143"/>
            <a:ext cx="476227" cy="276999"/>
          </a:xfrm>
          <a:prstGeom prst="rect">
            <a:avLst/>
          </a:prstGeom>
          <a:noFill/>
        </p:spPr>
        <p:txBody>
          <a:bodyPr wrap="square" rtlCol="0">
            <a:spAutoFit/>
          </a:bodyPr>
          <a:lstStyle/>
          <a:p>
            <a:pPr algn="ctr"/>
            <a:r>
              <a:rPr lang="en-US" sz="1200" dirty="0"/>
              <a:t>NS</a:t>
            </a:r>
          </a:p>
        </p:txBody>
      </p:sp>
      <p:sp>
        <p:nvSpPr>
          <p:cNvPr id="62" name="TextBox 61">
            <a:extLst>
              <a:ext uri="{FF2B5EF4-FFF2-40B4-BE49-F238E27FC236}">
                <a16:creationId xmlns:a16="http://schemas.microsoft.com/office/drawing/2014/main" id="{9545B9E6-75A0-4524-9024-97A9DF21948C}"/>
              </a:ext>
            </a:extLst>
          </p:cNvPr>
          <p:cNvSpPr txBox="1"/>
          <p:nvPr/>
        </p:nvSpPr>
        <p:spPr>
          <a:xfrm rot="16200000">
            <a:off x="4467252" y="3533197"/>
            <a:ext cx="1376986" cy="307777"/>
          </a:xfrm>
          <a:prstGeom prst="rect">
            <a:avLst/>
          </a:prstGeom>
          <a:noFill/>
        </p:spPr>
        <p:txBody>
          <a:bodyPr wrap="square" rtlCol="0">
            <a:spAutoFit/>
          </a:bodyPr>
          <a:lstStyle/>
          <a:p>
            <a:pPr marL="0" marR="0" lvl="0" indent="0" algn="ctr" defTabSz="457200" eaLnBrk="0" fontAlgn="base" latinLnBrk="0" hangingPunct="0">
              <a:lnSpc>
                <a:spcPct val="100000"/>
              </a:lnSpc>
              <a:spcBef>
                <a:spcPct val="0"/>
              </a:spcBef>
              <a:spcAft>
                <a:spcPct val="0"/>
              </a:spcAft>
              <a:buClrTx/>
              <a:buSzTx/>
              <a:buFontTx/>
              <a:buNone/>
              <a:tabLst/>
              <a:defRPr/>
            </a:pPr>
            <a:r>
              <a:rPr kumimoji="0" lang="en-US" sz="1400" i="0" u="none" strike="noStrike" kern="0" cap="none" spc="0" normalizeH="0" baseline="0" noProof="0" dirty="0">
                <a:ln>
                  <a:noFill/>
                </a:ln>
                <a:solidFill>
                  <a:prstClr val="black"/>
                </a:solidFill>
                <a:effectLst/>
                <a:uLnTx/>
                <a:uFillTx/>
                <a:cs typeface="Arial" panose="020B0604020202020204" pitchFamily="34" charset="0"/>
              </a:rPr>
              <a:t>Patients</a:t>
            </a:r>
            <a:r>
              <a:rPr lang="en-US" sz="1400" kern="0" dirty="0">
                <a:solidFill>
                  <a:prstClr val="black"/>
                </a:solidFill>
                <a:cs typeface="Arial" panose="020B0604020202020204" pitchFamily="34" charset="0"/>
              </a:rPr>
              <a:t> (</a:t>
            </a:r>
            <a:r>
              <a:rPr kumimoji="0" lang="en-US" sz="1400" i="0" u="none" strike="noStrike" kern="0" cap="none" spc="0" normalizeH="0" baseline="0" noProof="0" dirty="0">
                <a:ln>
                  <a:noFill/>
                </a:ln>
                <a:solidFill>
                  <a:prstClr val="black"/>
                </a:solidFill>
                <a:effectLst/>
                <a:uLnTx/>
                <a:uFillTx/>
                <a:cs typeface="Arial" panose="020B0604020202020204" pitchFamily="34" charset="0"/>
              </a:rPr>
              <a:t>%)</a:t>
            </a:r>
          </a:p>
        </p:txBody>
      </p:sp>
    </p:spTree>
    <p:extLst>
      <p:ext uri="{BB962C8B-B14F-4D97-AF65-F5344CB8AC3E}">
        <p14:creationId xmlns:p14="http://schemas.microsoft.com/office/powerpoint/2010/main" val="2723092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rmAutofit fontScale="90000"/>
          </a:bodyPr>
          <a:lstStyle/>
          <a:p>
            <a:r>
              <a:rPr lang="en-GB" dirty="0"/>
              <a:t>MGL-3196, a selective thyroid hormone receptor beta (THR-</a:t>
            </a:r>
            <a:r>
              <a:rPr lang="el-GR" dirty="0"/>
              <a:t>β</a:t>
            </a:r>
            <a:r>
              <a:rPr lang="en-GB" dirty="0"/>
              <a:t>) agonist: Phase 2 NASH study</a:t>
            </a:r>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a:xfrm>
            <a:off x="4925" y="6479931"/>
            <a:ext cx="5143139" cy="376990"/>
          </a:xfrm>
        </p:spPr>
        <p:txBody>
          <a:bodyPr/>
          <a:lstStyle/>
          <a:p>
            <a:r>
              <a:rPr lang="en-GB" dirty="0"/>
              <a:t>*NAS ≥4, F1</a:t>
            </a:r>
            <a:r>
              <a:rPr lang="en-GB" altLang="ja-JP" dirty="0"/>
              <a:t>–</a:t>
            </a:r>
            <a:r>
              <a:rPr lang="en-GB" dirty="0"/>
              <a:t>3 </a:t>
            </a:r>
          </a:p>
          <a:p>
            <a:r>
              <a:rPr lang="en-GB" dirty="0"/>
              <a:t>Harrison A, et al. ILC 2018, GS-009</a:t>
            </a:r>
          </a:p>
        </p:txBody>
      </p:sp>
      <p:sp>
        <p:nvSpPr>
          <p:cNvPr id="5" name="Content Placeholder 4">
            <a:extLst>
              <a:ext uri="{FF2B5EF4-FFF2-40B4-BE49-F238E27FC236}">
                <a16:creationId xmlns:a16="http://schemas.microsoft.com/office/drawing/2014/main" id="{698FBA17-2E8C-425F-9405-E058D59E708E}"/>
              </a:ext>
            </a:extLst>
          </p:cNvPr>
          <p:cNvSpPr>
            <a:spLocks noGrp="1"/>
          </p:cNvSpPr>
          <p:nvPr>
            <p:ph sz="half" idx="11"/>
          </p:nvPr>
        </p:nvSpPr>
        <p:spPr>
          <a:xfrm>
            <a:off x="166406" y="1060418"/>
            <a:ext cx="3973546" cy="5269684"/>
          </a:xfrm>
        </p:spPr>
        <p:txBody>
          <a:bodyPr>
            <a:noAutofit/>
          </a:bodyPr>
          <a:lstStyle/>
          <a:p>
            <a:pPr marL="0" indent="0">
              <a:buNone/>
            </a:pPr>
            <a:r>
              <a:rPr lang="en-GB" sz="1100" b="1" dirty="0"/>
              <a:t>Background</a:t>
            </a:r>
          </a:p>
          <a:p>
            <a:pPr marL="228600" indent="-228600"/>
            <a:r>
              <a:rPr lang="en-GB" sz="1100" dirty="0"/>
              <a:t>MGL-3196 lowers LDL-C and TGs; and could reduce NASH by increased </a:t>
            </a:r>
            <a:r>
              <a:rPr lang="el-GR" sz="1100" dirty="0"/>
              <a:t>β</a:t>
            </a:r>
            <a:r>
              <a:rPr lang="en-GB" sz="1100" dirty="0"/>
              <a:t>-oxidation of liver lipids and improved mitochondrial function </a:t>
            </a:r>
          </a:p>
          <a:p>
            <a:pPr marL="228600" indent="-228600"/>
            <a:r>
              <a:rPr lang="en-GB" sz="1100" dirty="0"/>
              <a:t>Safe and well tolerated in &gt;300 dosed subjects (Phase 1)</a:t>
            </a:r>
          </a:p>
          <a:p>
            <a:pPr marL="0" indent="0">
              <a:buNone/>
            </a:pPr>
            <a:r>
              <a:rPr lang="en-GB" sz="1050" b="1" dirty="0"/>
              <a:t>Methods</a:t>
            </a:r>
          </a:p>
          <a:p>
            <a:pPr marL="228600" indent="-228600"/>
            <a:r>
              <a:rPr lang="en-GB" sz="1100" dirty="0"/>
              <a:t>125 patients with biopsy-proven NASH*</a:t>
            </a:r>
            <a:r>
              <a:rPr lang="en-GB" sz="1100" baseline="30000" dirty="0"/>
              <a:t>  </a:t>
            </a:r>
            <a:r>
              <a:rPr lang="en-GB" sz="1100" dirty="0"/>
              <a:t>and</a:t>
            </a:r>
            <a:r>
              <a:rPr lang="en-GB" sz="1100" baseline="30000" dirty="0"/>
              <a:t> </a:t>
            </a:r>
            <a:r>
              <a:rPr lang="en-GB" sz="1100" dirty="0"/>
              <a:t>≥10% liver fat on baseline MRI-PDFF randomized 2:1 to oral </a:t>
            </a:r>
            <a:br>
              <a:rPr lang="en-GB" sz="1100" dirty="0"/>
            </a:br>
            <a:r>
              <a:rPr lang="en-GB" sz="1100" dirty="0"/>
              <a:t>MGL-3196 </a:t>
            </a:r>
            <a:r>
              <a:rPr lang="en-GB" sz="1100" dirty="0" err="1"/>
              <a:t>qd</a:t>
            </a:r>
            <a:r>
              <a:rPr lang="en-GB" sz="1100" dirty="0"/>
              <a:t> or placebo for 36 weeks; blinded increase or decrease in dose possible based on exposure</a:t>
            </a:r>
          </a:p>
          <a:p>
            <a:pPr marL="228600" indent="-228600"/>
            <a:r>
              <a:rPr lang="en-GB" sz="1100" dirty="0"/>
              <a:t>Serial liver biopsies performed</a:t>
            </a:r>
          </a:p>
          <a:p>
            <a:pPr marL="0" indent="0">
              <a:buNone/>
            </a:pPr>
            <a:r>
              <a:rPr lang="en-GB" sz="1050" b="1" dirty="0"/>
              <a:t>Results (Week 12)</a:t>
            </a:r>
          </a:p>
          <a:p>
            <a:pPr marL="228600" indent="-228600"/>
            <a:r>
              <a:rPr lang="en-GB" sz="1050" b="1" dirty="0">
                <a:solidFill>
                  <a:schemeClr val="tx2"/>
                </a:solidFill>
              </a:rPr>
              <a:t>Liver enzymes:</a:t>
            </a:r>
            <a:r>
              <a:rPr lang="en-GB" sz="1050" dirty="0">
                <a:solidFill>
                  <a:schemeClr val="tx2"/>
                </a:solidFill>
              </a:rPr>
              <a:t> </a:t>
            </a:r>
            <a:r>
              <a:rPr lang="en-GB" sz="1050" dirty="0"/>
              <a:t>D</a:t>
            </a:r>
            <a:r>
              <a:rPr lang="en-GB" sz="1000" dirty="0"/>
              <a:t>ecreases in ALT and AST in high-exposure MGL-3196 vs. PBO (p=0.04, 0.02, respectively)</a:t>
            </a:r>
          </a:p>
          <a:p>
            <a:pPr marL="228600" indent="-228600"/>
            <a:r>
              <a:rPr lang="en-GB" sz="1050" b="1" dirty="0">
                <a:solidFill>
                  <a:schemeClr val="tx2"/>
                </a:solidFill>
              </a:rPr>
              <a:t>Fibrosis biomarkers</a:t>
            </a:r>
            <a:r>
              <a:rPr lang="en-GB" sz="1050" dirty="0">
                <a:solidFill>
                  <a:schemeClr val="tx2"/>
                </a:solidFill>
              </a:rPr>
              <a:t>: </a:t>
            </a:r>
            <a:r>
              <a:rPr lang="en-GB" sz="1000" dirty="0"/>
              <a:t>MGL-3196 significantly decreased ELF™ and Pro-C3 (up to 40% vs. PBO; p=0.009, 0.002, respectively) in patients with &gt;ULN levels at baseline </a:t>
            </a:r>
            <a:br>
              <a:rPr lang="en-GB" sz="1000" dirty="0"/>
            </a:br>
            <a:r>
              <a:rPr lang="en-GB" sz="1000" dirty="0"/>
              <a:t>(reflective of more advanced fibrosis stage)</a:t>
            </a:r>
          </a:p>
          <a:p>
            <a:pPr marL="228600" indent="-228600"/>
            <a:r>
              <a:rPr lang="en-GB" sz="1050" b="1" dirty="0">
                <a:solidFill>
                  <a:schemeClr val="tx2"/>
                </a:solidFill>
              </a:rPr>
              <a:t>Safety</a:t>
            </a:r>
          </a:p>
          <a:p>
            <a:pPr marL="357188" lvl="1" indent="-104775"/>
            <a:r>
              <a:rPr lang="en-GB" sz="1000" dirty="0"/>
              <a:t>Study still blinded; MGL-3196 shows very good tolerability: mostly mild–moderate AEs, balanced between all groups</a:t>
            </a:r>
          </a:p>
          <a:p>
            <a:pPr marL="357188" lvl="1" indent="-104775"/>
            <a:r>
              <a:rPr lang="en-GB" sz="1000" dirty="0"/>
              <a:t>Three SAEs, all unrelated to drug</a:t>
            </a:r>
          </a:p>
          <a:p>
            <a:pPr marL="357188" lvl="1" indent="-104775"/>
            <a:r>
              <a:rPr lang="en-GB" sz="1000" dirty="0"/>
              <a:t>No change in thyroid axis, heart rate or vital signs</a:t>
            </a:r>
          </a:p>
          <a:p>
            <a:pPr marL="357188" lvl="1" indent="-104775"/>
            <a:r>
              <a:rPr lang="en-GB" sz="1000" dirty="0"/>
              <a:t>Significant decreases in S/DBP for MGL-3196 vs. PBO</a:t>
            </a:r>
          </a:p>
          <a:p>
            <a:pPr marL="0" indent="0">
              <a:buNone/>
            </a:pPr>
            <a:r>
              <a:rPr lang="en-GB" sz="1050" b="1" dirty="0"/>
              <a:t>Conclusions</a:t>
            </a:r>
          </a:p>
          <a:p>
            <a:pPr marL="228600" indent="-228600"/>
            <a:r>
              <a:rPr lang="en-GB" sz="1100" dirty="0"/>
              <a:t>MGL-3196 reduced NASH and liver fibrosis</a:t>
            </a:r>
          </a:p>
          <a:p>
            <a:pPr marL="228600" indent="-228600"/>
            <a:r>
              <a:rPr lang="en-GB" sz="1100" dirty="0"/>
              <a:t>Histopathological assessment (36-week liver biopsy) will allow for correlations with baseline biopsy and multiple </a:t>
            </a:r>
            <a:br>
              <a:rPr lang="en-GB" sz="1100" dirty="0"/>
            </a:br>
            <a:r>
              <a:rPr lang="en-GB" sz="1100" dirty="0"/>
              <a:t>12- and 36-week non-invasive imaging and biomarkers</a:t>
            </a:r>
          </a:p>
          <a:p>
            <a:endParaRPr lang="en-GB" sz="1050" dirty="0"/>
          </a:p>
        </p:txBody>
      </p:sp>
      <p:sp>
        <p:nvSpPr>
          <p:cNvPr id="15" name="TextBox 14">
            <a:extLst>
              <a:ext uri="{FF2B5EF4-FFF2-40B4-BE49-F238E27FC236}">
                <a16:creationId xmlns:a16="http://schemas.microsoft.com/office/drawing/2014/main" id="{303F4C08-877D-844B-B065-E539D6BA4C95}"/>
              </a:ext>
            </a:extLst>
          </p:cNvPr>
          <p:cNvSpPr txBox="1"/>
          <p:nvPr/>
        </p:nvSpPr>
        <p:spPr>
          <a:xfrm>
            <a:off x="4139953" y="1084668"/>
            <a:ext cx="2705220" cy="430887"/>
          </a:xfrm>
          <a:prstGeom prst="rect">
            <a:avLst/>
          </a:prstGeom>
          <a:noFill/>
        </p:spPr>
        <p:txBody>
          <a:bodyPr wrap="square" rtlCol="0">
            <a:spAutoFit/>
          </a:bodyPr>
          <a:lstStyle/>
          <a:p>
            <a:pPr marL="171450" lvl="0" indent="-171450">
              <a:buFont typeface="Arial" panose="020B0604020202020204" pitchFamily="34" charset="0"/>
              <a:buChar char="•"/>
              <a:defRPr/>
            </a:pPr>
            <a:r>
              <a:rPr kumimoji="0" lang="en-US" sz="1100" b="1" i="0" u="none" strike="noStrike" kern="1200" cap="none" spc="0" normalizeH="0" baseline="0" noProof="0" dirty="0">
                <a:ln>
                  <a:noFill/>
                </a:ln>
                <a:solidFill>
                  <a:schemeClr val="tx2"/>
                </a:solidFill>
                <a:effectLst/>
                <a:uLnTx/>
                <a:uFillTx/>
                <a:latin typeface="+mj-lt"/>
                <a:ea typeface="+mn-ea"/>
                <a:cs typeface="+mn-cs"/>
              </a:rPr>
              <a:t>Primary endpoint: </a:t>
            </a:r>
            <a:r>
              <a:rPr lang="en-US" sz="1100" dirty="0">
                <a:latin typeface="+mj-lt"/>
              </a:rPr>
              <a:t>R</a:t>
            </a:r>
            <a:r>
              <a:rPr lang="en-GB" sz="1100" dirty="0">
                <a:latin typeface="+mj-lt"/>
              </a:rPr>
              <a:t>elative change in liver fat on MRI-PDFF at 12 weeks</a:t>
            </a:r>
            <a:endParaRPr kumimoji="0" lang="en-US" sz="1100" i="0" u="none" strike="noStrike" kern="1200" cap="none" spc="0" normalizeH="0" baseline="0" noProof="0" dirty="0">
              <a:ln>
                <a:noFill/>
              </a:ln>
              <a:effectLst/>
              <a:uLnTx/>
              <a:uFillTx/>
              <a:latin typeface="+mj-lt"/>
            </a:endParaRPr>
          </a:p>
        </p:txBody>
      </p:sp>
      <p:sp>
        <p:nvSpPr>
          <p:cNvPr id="17" name="TextBox 16">
            <a:extLst>
              <a:ext uri="{FF2B5EF4-FFF2-40B4-BE49-F238E27FC236}">
                <a16:creationId xmlns:a16="http://schemas.microsoft.com/office/drawing/2014/main" id="{20DE5CFA-D929-BD4C-B22B-9318CC0F0076}"/>
              </a:ext>
            </a:extLst>
          </p:cNvPr>
          <p:cNvSpPr txBox="1"/>
          <p:nvPr/>
        </p:nvSpPr>
        <p:spPr>
          <a:xfrm>
            <a:off x="4139953" y="3176959"/>
            <a:ext cx="4860650" cy="261610"/>
          </a:xfrm>
          <a:prstGeom prst="rect">
            <a:avLst/>
          </a:prstGeom>
          <a:noFill/>
        </p:spPr>
        <p:txBody>
          <a:bodyPr wrap="square" rtlCol="0">
            <a:spAutoFit/>
          </a:bodyPr>
          <a:lstStyle/>
          <a:p>
            <a:pPr marL="171450" lvl="0" indent="-171450">
              <a:buFont typeface="Arial" panose="020B0604020202020204" pitchFamily="34" charset="0"/>
              <a:buChar char="•"/>
              <a:defRPr/>
            </a:pPr>
            <a:r>
              <a:rPr lang="en-GB" sz="1100" b="1" dirty="0">
                <a:solidFill>
                  <a:schemeClr val="tx2"/>
                </a:solidFill>
              </a:rPr>
              <a:t>Lipids: </a:t>
            </a:r>
            <a:r>
              <a:rPr lang="en-GB" sz="1100" dirty="0"/>
              <a:t>meaningful reductions in atherogenic lipids (p&lt;0.0001)</a:t>
            </a:r>
            <a:endParaRPr kumimoji="0" lang="en-US" sz="110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8" name="TextBox 17">
            <a:extLst>
              <a:ext uri="{FF2B5EF4-FFF2-40B4-BE49-F238E27FC236}">
                <a16:creationId xmlns:a16="http://schemas.microsoft.com/office/drawing/2014/main" id="{816D8499-5540-E344-A653-12A15630259D}"/>
              </a:ext>
            </a:extLst>
          </p:cNvPr>
          <p:cNvSpPr txBox="1"/>
          <p:nvPr/>
        </p:nvSpPr>
        <p:spPr>
          <a:xfrm>
            <a:off x="4139953" y="4797726"/>
            <a:ext cx="4761157" cy="430887"/>
          </a:xfrm>
          <a:prstGeom prst="rect">
            <a:avLst/>
          </a:prstGeom>
          <a:noFill/>
        </p:spPr>
        <p:txBody>
          <a:bodyPr wrap="square" rtlCol="0">
            <a:spAutoFit/>
          </a:bodyPr>
          <a:lstStyle/>
          <a:p>
            <a:pPr marL="171450" indent="-171450">
              <a:buFont typeface="Arial" panose="020B0604020202020204" pitchFamily="34" charset="0"/>
              <a:buChar char="•"/>
            </a:pPr>
            <a:r>
              <a:rPr lang="en-GB" sz="1100" b="1" dirty="0">
                <a:solidFill>
                  <a:schemeClr val="tx2"/>
                </a:solidFill>
              </a:rPr>
              <a:t>Multiparametric MRI-PDFF substudy: </a:t>
            </a:r>
            <a:r>
              <a:rPr lang="en-GB" sz="1100" dirty="0"/>
              <a:t>Statistically sig. improvements in cT1 (shown to correlate with inflammation on liver biopsy)</a:t>
            </a:r>
          </a:p>
        </p:txBody>
      </p:sp>
      <p:sp>
        <p:nvSpPr>
          <p:cNvPr id="16" name="TextBox 15">
            <a:extLst>
              <a:ext uri="{FF2B5EF4-FFF2-40B4-BE49-F238E27FC236}">
                <a16:creationId xmlns:a16="http://schemas.microsoft.com/office/drawing/2014/main" id="{7526731D-67AD-0C48-A7EE-10178B91975F}"/>
              </a:ext>
            </a:extLst>
          </p:cNvPr>
          <p:cNvSpPr txBox="1"/>
          <p:nvPr/>
        </p:nvSpPr>
        <p:spPr>
          <a:xfrm>
            <a:off x="6951298" y="1079649"/>
            <a:ext cx="1672141" cy="430887"/>
          </a:xfrm>
          <a:prstGeom prst="rect">
            <a:avLst/>
          </a:prstGeom>
          <a:noFill/>
        </p:spPr>
        <p:txBody>
          <a:bodyPr wrap="square" rtlCol="0">
            <a:spAutoFit/>
          </a:bodyPr>
          <a:lstStyle/>
          <a:p>
            <a:pPr marL="171450" lvl="1" indent="-171450">
              <a:buFont typeface="Arial" panose="020B0604020202020204" pitchFamily="34" charset="0"/>
              <a:buChar char="•"/>
            </a:pPr>
            <a:r>
              <a:rPr lang="en-GB" sz="1100" dirty="0"/>
              <a:t>Patients achieving </a:t>
            </a:r>
            <a:br>
              <a:rPr lang="en-GB" sz="1100" dirty="0"/>
            </a:br>
            <a:r>
              <a:rPr lang="en-GB" sz="1100" dirty="0"/>
              <a:t>≥30% fat </a:t>
            </a:r>
            <a:r>
              <a:rPr lang="en-GB" sz="1100" dirty="0">
                <a:sym typeface="Wingdings" panose="05000000000000000000" pitchFamily="2" charset="2"/>
              </a:rPr>
              <a:t></a:t>
            </a:r>
            <a:endParaRPr lang="en-GB" sz="1100" dirty="0"/>
          </a:p>
        </p:txBody>
      </p:sp>
      <p:pic>
        <p:nvPicPr>
          <p:cNvPr id="23" name="Picture 22">
            <a:extLst>
              <a:ext uri="{FF2B5EF4-FFF2-40B4-BE49-F238E27FC236}">
                <a16:creationId xmlns:a16="http://schemas.microsoft.com/office/drawing/2014/main" id="{86BD9D0A-F0F9-FA42-A484-8FE2E1D02B5B}"/>
              </a:ext>
            </a:extLst>
          </p:cNvPr>
          <p:cNvPicPr>
            <a:picLocks noChangeAspect="1"/>
          </p:cNvPicPr>
          <p:nvPr/>
        </p:nvPicPr>
        <p:blipFill rotWithShape="1">
          <a:blip r:embed="rId3"/>
          <a:srcRect t="12303" b="15542"/>
          <a:stretch/>
        </p:blipFill>
        <p:spPr>
          <a:xfrm>
            <a:off x="6159409" y="5343330"/>
            <a:ext cx="1737450" cy="700676"/>
          </a:xfrm>
          <a:prstGeom prst="rect">
            <a:avLst/>
          </a:prstGeom>
        </p:spPr>
      </p:pic>
      <p:graphicFrame>
        <p:nvGraphicFramePr>
          <p:cNvPr id="7" name="Chart 6">
            <a:extLst>
              <a:ext uri="{FF2B5EF4-FFF2-40B4-BE49-F238E27FC236}">
                <a16:creationId xmlns:a16="http://schemas.microsoft.com/office/drawing/2014/main" id="{B768874B-D266-4E91-9E09-05AB37C64B1A}"/>
              </a:ext>
            </a:extLst>
          </p:cNvPr>
          <p:cNvGraphicFramePr/>
          <p:nvPr>
            <p:extLst>
              <p:ext uri="{D42A27DB-BD31-4B8C-83A1-F6EECF244321}">
                <p14:modId xmlns:p14="http://schemas.microsoft.com/office/powerpoint/2010/main" val="1825692300"/>
              </p:ext>
            </p:extLst>
          </p:nvPr>
        </p:nvGraphicFramePr>
        <p:xfrm>
          <a:off x="4592116" y="1384093"/>
          <a:ext cx="2206472" cy="1321638"/>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a:extLst>
              <a:ext uri="{FF2B5EF4-FFF2-40B4-BE49-F238E27FC236}">
                <a16:creationId xmlns:a16="http://schemas.microsoft.com/office/drawing/2014/main" id="{0685B6A0-3814-4F35-A839-2F70993EF60A}"/>
              </a:ext>
            </a:extLst>
          </p:cNvPr>
          <p:cNvSpPr txBox="1"/>
          <p:nvPr/>
        </p:nvSpPr>
        <p:spPr>
          <a:xfrm rot="16200000">
            <a:off x="3958888" y="1780367"/>
            <a:ext cx="1003358" cy="400110"/>
          </a:xfrm>
          <a:prstGeom prst="rect">
            <a:avLst/>
          </a:prstGeom>
          <a:noFill/>
        </p:spPr>
        <p:txBody>
          <a:bodyPr wrap="square" rtlCol="0">
            <a:spAutoFit/>
          </a:bodyPr>
          <a:lstStyle/>
          <a:p>
            <a:pPr algn="ctr"/>
            <a:r>
              <a:rPr lang="en-US" sz="1000" dirty="0"/>
              <a:t>Change from </a:t>
            </a:r>
            <a:br>
              <a:rPr lang="en-US" sz="1000" dirty="0"/>
            </a:br>
            <a:r>
              <a:rPr lang="en-US" sz="1000" dirty="0"/>
              <a:t>BL (%)</a:t>
            </a:r>
          </a:p>
        </p:txBody>
      </p:sp>
      <p:sp>
        <p:nvSpPr>
          <p:cNvPr id="11" name="TextBox 10">
            <a:extLst>
              <a:ext uri="{FF2B5EF4-FFF2-40B4-BE49-F238E27FC236}">
                <a16:creationId xmlns:a16="http://schemas.microsoft.com/office/drawing/2014/main" id="{DEE06C7A-EFD9-4701-B3DE-692BC0927585}"/>
              </a:ext>
            </a:extLst>
          </p:cNvPr>
          <p:cNvSpPr txBox="1"/>
          <p:nvPr/>
        </p:nvSpPr>
        <p:spPr>
          <a:xfrm>
            <a:off x="4614672" y="2804339"/>
            <a:ext cx="2310384" cy="230832"/>
          </a:xfrm>
          <a:prstGeom prst="rect">
            <a:avLst/>
          </a:prstGeom>
          <a:noFill/>
        </p:spPr>
        <p:txBody>
          <a:bodyPr wrap="square" rtlCol="0">
            <a:spAutoFit/>
          </a:bodyPr>
          <a:lstStyle/>
          <a:p>
            <a:pPr>
              <a:tabLst>
                <a:tab pos="419100" algn="ctr"/>
                <a:tab pos="838200" algn="ctr"/>
                <a:tab pos="1247775" algn="ctr"/>
                <a:tab pos="1681163" algn="ctr"/>
              </a:tabLst>
            </a:pPr>
            <a:r>
              <a:rPr lang="en-US" sz="900" dirty="0"/>
              <a:t>n=	38	  78	   44	   34</a:t>
            </a:r>
          </a:p>
        </p:txBody>
      </p:sp>
      <p:cxnSp>
        <p:nvCxnSpPr>
          <p:cNvPr id="13" name="Straight Connector 12">
            <a:extLst>
              <a:ext uri="{FF2B5EF4-FFF2-40B4-BE49-F238E27FC236}">
                <a16:creationId xmlns:a16="http://schemas.microsoft.com/office/drawing/2014/main" id="{36FB9243-AD3A-427C-8FD4-BC19A02FEFBA}"/>
              </a:ext>
            </a:extLst>
          </p:cNvPr>
          <p:cNvCxnSpPr>
            <a:cxnSpLocks/>
          </p:cNvCxnSpPr>
          <p:nvPr/>
        </p:nvCxnSpPr>
        <p:spPr>
          <a:xfrm>
            <a:off x="5567412" y="2640230"/>
            <a:ext cx="1008112" cy="0"/>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A2C5C869-C1D1-4F7C-BEE2-D4204F13DCC0}"/>
              </a:ext>
            </a:extLst>
          </p:cNvPr>
          <p:cNvSpPr txBox="1"/>
          <p:nvPr/>
        </p:nvSpPr>
        <p:spPr>
          <a:xfrm>
            <a:off x="5386825" y="2616319"/>
            <a:ext cx="1368152" cy="246221"/>
          </a:xfrm>
          <a:prstGeom prst="rect">
            <a:avLst/>
          </a:prstGeom>
          <a:noFill/>
        </p:spPr>
        <p:txBody>
          <a:bodyPr wrap="square" rtlCol="0">
            <a:spAutoFit/>
          </a:bodyPr>
          <a:lstStyle/>
          <a:p>
            <a:pPr algn="ctr"/>
            <a:r>
              <a:rPr lang="en-US" sz="1000" b="1" dirty="0"/>
              <a:t>MGL-3196</a:t>
            </a:r>
          </a:p>
        </p:txBody>
      </p:sp>
      <p:grpSp>
        <p:nvGrpSpPr>
          <p:cNvPr id="31" name="Group 30">
            <a:extLst>
              <a:ext uri="{FF2B5EF4-FFF2-40B4-BE49-F238E27FC236}">
                <a16:creationId xmlns:a16="http://schemas.microsoft.com/office/drawing/2014/main" id="{A162D0CD-CE1E-45DB-985A-6007F072B673}"/>
              </a:ext>
            </a:extLst>
          </p:cNvPr>
          <p:cNvGrpSpPr/>
          <p:nvPr/>
        </p:nvGrpSpPr>
        <p:grpSpPr>
          <a:xfrm>
            <a:off x="5106072" y="1675651"/>
            <a:ext cx="72008" cy="95461"/>
            <a:chOff x="7164288" y="1679124"/>
            <a:chExt cx="72008" cy="95461"/>
          </a:xfrm>
        </p:grpSpPr>
        <p:cxnSp>
          <p:nvCxnSpPr>
            <p:cNvPr id="28" name="Straight Connector 27">
              <a:extLst>
                <a:ext uri="{FF2B5EF4-FFF2-40B4-BE49-F238E27FC236}">
                  <a16:creationId xmlns:a16="http://schemas.microsoft.com/office/drawing/2014/main" id="{8CA3FC66-E878-42B7-A104-F250E9F71A7F}"/>
                </a:ext>
              </a:extLst>
            </p:cNvPr>
            <p:cNvCxnSpPr/>
            <p:nvPr/>
          </p:nvCxnSpPr>
          <p:spPr>
            <a:xfrm>
              <a:off x="7200292" y="1679124"/>
              <a:ext cx="0" cy="95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0BE15653-E931-4135-BD01-417A5D622C25}"/>
                </a:ext>
              </a:extLst>
            </p:cNvPr>
            <p:cNvCxnSpPr/>
            <p:nvPr/>
          </p:nvCxnSpPr>
          <p:spPr>
            <a:xfrm>
              <a:off x="7164288" y="1772816"/>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B5684140-DA1C-400C-BCF6-A896504E550E}"/>
              </a:ext>
            </a:extLst>
          </p:cNvPr>
          <p:cNvGrpSpPr/>
          <p:nvPr/>
        </p:nvGrpSpPr>
        <p:grpSpPr>
          <a:xfrm>
            <a:off x="5533351" y="2162175"/>
            <a:ext cx="72008" cy="75126"/>
            <a:chOff x="7164288" y="1679124"/>
            <a:chExt cx="72008" cy="95461"/>
          </a:xfrm>
        </p:grpSpPr>
        <p:cxnSp>
          <p:nvCxnSpPr>
            <p:cNvPr id="33" name="Straight Connector 32">
              <a:extLst>
                <a:ext uri="{FF2B5EF4-FFF2-40B4-BE49-F238E27FC236}">
                  <a16:creationId xmlns:a16="http://schemas.microsoft.com/office/drawing/2014/main" id="{CB287485-A6F0-4F1F-A53A-A212D2F88A97}"/>
                </a:ext>
              </a:extLst>
            </p:cNvPr>
            <p:cNvCxnSpPr/>
            <p:nvPr/>
          </p:nvCxnSpPr>
          <p:spPr>
            <a:xfrm>
              <a:off x="7200292" y="1679124"/>
              <a:ext cx="0" cy="95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C5F1018-E92E-4B82-AA65-2C686176F678}"/>
                </a:ext>
              </a:extLst>
            </p:cNvPr>
            <p:cNvCxnSpPr/>
            <p:nvPr/>
          </p:nvCxnSpPr>
          <p:spPr>
            <a:xfrm>
              <a:off x="7164288" y="1772816"/>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F7CD2280-5B9E-4BAA-A7E3-A742B5D693CF}"/>
              </a:ext>
            </a:extLst>
          </p:cNvPr>
          <p:cNvGrpSpPr/>
          <p:nvPr/>
        </p:nvGrpSpPr>
        <p:grpSpPr>
          <a:xfrm>
            <a:off x="5976861" y="2267098"/>
            <a:ext cx="72008" cy="90340"/>
            <a:chOff x="7164288" y="1679124"/>
            <a:chExt cx="72008" cy="95461"/>
          </a:xfrm>
        </p:grpSpPr>
        <p:cxnSp>
          <p:nvCxnSpPr>
            <p:cNvPr id="36" name="Straight Connector 35">
              <a:extLst>
                <a:ext uri="{FF2B5EF4-FFF2-40B4-BE49-F238E27FC236}">
                  <a16:creationId xmlns:a16="http://schemas.microsoft.com/office/drawing/2014/main" id="{7794B75B-0CA1-4145-8CF7-98311CC7AA99}"/>
                </a:ext>
              </a:extLst>
            </p:cNvPr>
            <p:cNvCxnSpPr/>
            <p:nvPr/>
          </p:nvCxnSpPr>
          <p:spPr>
            <a:xfrm>
              <a:off x="7200292" y="1679124"/>
              <a:ext cx="0" cy="95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C766A42-873B-443B-9683-71CE7B8D19B9}"/>
                </a:ext>
              </a:extLst>
            </p:cNvPr>
            <p:cNvCxnSpPr/>
            <p:nvPr/>
          </p:nvCxnSpPr>
          <p:spPr>
            <a:xfrm>
              <a:off x="7164288" y="1772816"/>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8" name="Group 37">
            <a:extLst>
              <a:ext uri="{FF2B5EF4-FFF2-40B4-BE49-F238E27FC236}">
                <a16:creationId xmlns:a16="http://schemas.microsoft.com/office/drawing/2014/main" id="{A324B623-EC50-4B33-8E5F-5FE3C275617A}"/>
              </a:ext>
            </a:extLst>
          </p:cNvPr>
          <p:cNvGrpSpPr/>
          <p:nvPr/>
        </p:nvGrpSpPr>
        <p:grpSpPr>
          <a:xfrm>
            <a:off x="6407868" y="1916832"/>
            <a:ext cx="72008" cy="78656"/>
            <a:chOff x="7164288" y="1679124"/>
            <a:chExt cx="72008" cy="95461"/>
          </a:xfrm>
        </p:grpSpPr>
        <p:cxnSp>
          <p:nvCxnSpPr>
            <p:cNvPr id="39" name="Straight Connector 38">
              <a:extLst>
                <a:ext uri="{FF2B5EF4-FFF2-40B4-BE49-F238E27FC236}">
                  <a16:creationId xmlns:a16="http://schemas.microsoft.com/office/drawing/2014/main" id="{39424EF7-E006-4098-ACAB-8518CB45953F}"/>
                </a:ext>
              </a:extLst>
            </p:cNvPr>
            <p:cNvCxnSpPr/>
            <p:nvPr/>
          </p:nvCxnSpPr>
          <p:spPr>
            <a:xfrm>
              <a:off x="7200292" y="1679124"/>
              <a:ext cx="0" cy="95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43E2B00-903B-43D3-8926-2F1965E7A34C}"/>
                </a:ext>
              </a:extLst>
            </p:cNvPr>
            <p:cNvCxnSpPr/>
            <p:nvPr/>
          </p:nvCxnSpPr>
          <p:spPr>
            <a:xfrm>
              <a:off x="7164288" y="1772816"/>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1" name="TextBox 40">
            <a:extLst>
              <a:ext uri="{FF2B5EF4-FFF2-40B4-BE49-F238E27FC236}">
                <a16:creationId xmlns:a16="http://schemas.microsoft.com/office/drawing/2014/main" id="{D1B670BB-B1F0-4879-A60A-62A1DDBF0EE9}"/>
              </a:ext>
            </a:extLst>
          </p:cNvPr>
          <p:cNvSpPr txBox="1"/>
          <p:nvPr/>
        </p:nvSpPr>
        <p:spPr>
          <a:xfrm>
            <a:off x="5455536" y="2220700"/>
            <a:ext cx="222639" cy="215444"/>
          </a:xfrm>
          <a:prstGeom prst="rect">
            <a:avLst/>
          </a:prstGeom>
          <a:noFill/>
        </p:spPr>
        <p:txBody>
          <a:bodyPr wrap="square" rtlCol="0">
            <a:spAutoFit/>
          </a:bodyPr>
          <a:lstStyle/>
          <a:p>
            <a:pPr algn="ctr"/>
            <a:r>
              <a:rPr lang="en-US" sz="800" dirty="0"/>
              <a:t>†</a:t>
            </a:r>
          </a:p>
        </p:txBody>
      </p:sp>
      <p:graphicFrame>
        <p:nvGraphicFramePr>
          <p:cNvPr id="42" name="Chart 41">
            <a:extLst>
              <a:ext uri="{FF2B5EF4-FFF2-40B4-BE49-F238E27FC236}">
                <a16:creationId xmlns:a16="http://schemas.microsoft.com/office/drawing/2014/main" id="{4639F6BB-BC7D-475D-B098-86E18ABD0F85}"/>
              </a:ext>
            </a:extLst>
          </p:cNvPr>
          <p:cNvGraphicFramePr/>
          <p:nvPr>
            <p:extLst>
              <p:ext uri="{D42A27DB-BD31-4B8C-83A1-F6EECF244321}">
                <p14:modId xmlns:p14="http://schemas.microsoft.com/office/powerpoint/2010/main" val="2588832662"/>
              </p:ext>
            </p:extLst>
          </p:nvPr>
        </p:nvGraphicFramePr>
        <p:xfrm>
          <a:off x="6798588" y="1368535"/>
          <a:ext cx="2196542" cy="1321638"/>
        </p:xfrm>
        <a:graphic>
          <a:graphicData uri="http://schemas.openxmlformats.org/drawingml/2006/chart">
            <c:chart xmlns:c="http://schemas.openxmlformats.org/drawingml/2006/chart" xmlns:r="http://schemas.openxmlformats.org/officeDocument/2006/relationships" r:id="rId5"/>
          </a:graphicData>
        </a:graphic>
      </p:graphicFrame>
      <p:sp>
        <p:nvSpPr>
          <p:cNvPr id="43" name="TextBox 42">
            <a:extLst>
              <a:ext uri="{FF2B5EF4-FFF2-40B4-BE49-F238E27FC236}">
                <a16:creationId xmlns:a16="http://schemas.microsoft.com/office/drawing/2014/main" id="{1DE4DAD6-4376-4526-A464-0A9F6FCE9F72}"/>
              </a:ext>
            </a:extLst>
          </p:cNvPr>
          <p:cNvSpPr txBox="1"/>
          <p:nvPr/>
        </p:nvSpPr>
        <p:spPr>
          <a:xfrm rot="16200000">
            <a:off x="6311382" y="1833496"/>
            <a:ext cx="1003358" cy="246221"/>
          </a:xfrm>
          <a:prstGeom prst="rect">
            <a:avLst/>
          </a:prstGeom>
          <a:noFill/>
        </p:spPr>
        <p:txBody>
          <a:bodyPr wrap="square" rtlCol="0">
            <a:spAutoFit/>
          </a:bodyPr>
          <a:lstStyle/>
          <a:p>
            <a:pPr algn="ctr"/>
            <a:r>
              <a:rPr lang="en-US" sz="1000" dirty="0"/>
              <a:t>Patients (%)</a:t>
            </a:r>
          </a:p>
        </p:txBody>
      </p:sp>
      <p:sp>
        <p:nvSpPr>
          <p:cNvPr id="44" name="TextBox 43">
            <a:extLst>
              <a:ext uri="{FF2B5EF4-FFF2-40B4-BE49-F238E27FC236}">
                <a16:creationId xmlns:a16="http://schemas.microsoft.com/office/drawing/2014/main" id="{C37E9BB5-FB9D-49DA-A317-062E09E6CA9B}"/>
              </a:ext>
            </a:extLst>
          </p:cNvPr>
          <p:cNvSpPr txBox="1"/>
          <p:nvPr/>
        </p:nvSpPr>
        <p:spPr>
          <a:xfrm>
            <a:off x="6902023" y="2804339"/>
            <a:ext cx="2108578" cy="230832"/>
          </a:xfrm>
          <a:prstGeom prst="rect">
            <a:avLst/>
          </a:prstGeom>
          <a:noFill/>
        </p:spPr>
        <p:txBody>
          <a:bodyPr wrap="square" rtlCol="0">
            <a:spAutoFit/>
          </a:bodyPr>
          <a:lstStyle/>
          <a:p>
            <a:pPr>
              <a:tabLst>
                <a:tab pos="419100" algn="ctr"/>
                <a:tab pos="838200" algn="ctr"/>
                <a:tab pos="1247775" algn="ctr"/>
                <a:tab pos="1681163" algn="ctr"/>
              </a:tabLst>
            </a:pPr>
            <a:r>
              <a:rPr lang="en-US" sz="900" dirty="0"/>
              <a:t>n=     38	         78          44          34</a:t>
            </a:r>
          </a:p>
        </p:txBody>
      </p:sp>
      <p:cxnSp>
        <p:nvCxnSpPr>
          <p:cNvPr id="45" name="Straight Connector 44">
            <a:extLst>
              <a:ext uri="{FF2B5EF4-FFF2-40B4-BE49-F238E27FC236}">
                <a16:creationId xmlns:a16="http://schemas.microsoft.com/office/drawing/2014/main" id="{F2D94250-1038-4E70-965D-615A4A644B48}"/>
              </a:ext>
            </a:extLst>
          </p:cNvPr>
          <p:cNvCxnSpPr>
            <a:cxnSpLocks/>
          </p:cNvCxnSpPr>
          <p:nvPr/>
        </p:nvCxnSpPr>
        <p:spPr>
          <a:xfrm>
            <a:off x="7773884" y="2640230"/>
            <a:ext cx="1008112" cy="0"/>
          </a:xfrm>
          <a:prstGeom prst="line">
            <a:avLst/>
          </a:prstGeom>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5CD88BB6-4099-4568-BDF3-1EF46221FFAB}"/>
              </a:ext>
            </a:extLst>
          </p:cNvPr>
          <p:cNvSpPr txBox="1"/>
          <p:nvPr/>
        </p:nvSpPr>
        <p:spPr>
          <a:xfrm>
            <a:off x="7593297" y="2616319"/>
            <a:ext cx="1368152" cy="246221"/>
          </a:xfrm>
          <a:prstGeom prst="rect">
            <a:avLst/>
          </a:prstGeom>
          <a:noFill/>
        </p:spPr>
        <p:txBody>
          <a:bodyPr wrap="square" rtlCol="0">
            <a:spAutoFit/>
          </a:bodyPr>
          <a:lstStyle/>
          <a:p>
            <a:pPr algn="ctr"/>
            <a:r>
              <a:rPr lang="en-US" sz="1000" b="1" dirty="0"/>
              <a:t>MGL-3196</a:t>
            </a:r>
          </a:p>
        </p:txBody>
      </p:sp>
      <p:sp>
        <p:nvSpPr>
          <p:cNvPr id="47" name="TextBox 46">
            <a:extLst>
              <a:ext uri="{FF2B5EF4-FFF2-40B4-BE49-F238E27FC236}">
                <a16:creationId xmlns:a16="http://schemas.microsoft.com/office/drawing/2014/main" id="{7E0B6332-B0F3-4489-9B0A-925FC1930DDA}"/>
              </a:ext>
            </a:extLst>
          </p:cNvPr>
          <p:cNvSpPr txBox="1"/>
          <p:nvPr/>
        </p:nvSpPr>
        <p:spPr>
          <a:xfrm>
            <a:off x="4348763" y="2979742"/>
            <a:ext cx="2205207" cy="215444"/>
          </a:xfrm>
          <a:prstGeom prst="rect">
            <a:avLst/>
          </a:prstGeom>
          <a:noFill/>
        </p:spPr>
        <p:txBody>
          <a:bodyPr wrap="square" rtlCol="0">
            <a:spAutoFit/>
          </a:bodyPr>
          <a:lstStyle/>
          <a:p>
            <a:r>
              <a:rPr lang="en-US" sz="800" dirty="0"/>
              <a:t>*p&lt;0.05 vs PBO; </a:t>
            </a:r>
            <a:r>
              <a:rPr lang="en-US" sz="800" baseline="30000" dirty="0"/>
              <a:t>†</a:t>
            </a:r>
            <a:r>
              <a:rPr lang="en-US" sz="800" dirty="0"/>
              <a:t>p&lt;0.0001</a:t>
            </a:r>
          </a:p>
        </p:txBody>
      </p:sp>
      <p:sp>
        <p:nvSpPr>
          <p:cNvPr id="48" name="TextBox 47">
            <a:extLst>
              <a:ext uri="{FF2B5EF4-FFF2-40B4-BE49-F238E27FC236}">
                <a16:creationId xmlns:a16="http://schemas.microsoft.com/office/drawing/2014/main" id="{7EB9A2D2-DDA0-4E0E-A8E2-6D154CD2ABD1}"/>
              </a:ext>
            </a:extLst>
          </p:cNvPr>
          <p:cNvSpPr txBox="1"/>
          <p:nvPr/>
        </p:nvSpPr>
        <p:spPr>
          <a:xfrm>
            <a:off x="5907014" y="2309370"/>
            <a:ext cx="222639" cy="215444"/>
          </a:xfrm>
          <a:prstGeom prst="rect">
            <a:avLst/>
          </a:prstGeom>
          <a:noFill/>
        </p:spPr>
        <p:txBody>
          <a:bodyPr wrap="square" rtlCol="0">
            <a:spAutoFit/>
          </a:bodyPr>
          <a:lstStyle/>
          <a:p>
            <a:pPr algn="ctr"/>
            <a:r>
              <a:rPr lang="en-US" sz="800" dirty="0"/>
              <a:t>†</a:t>
            </a:r>
          </a:p>
        </p:txBody>
      </p:sp>
      <p:sp>
        <p:nvSpPr>
          <p:cNvPr id="49" name="TextBox 48">
            <a:extLst>
              <a:ext uri="{FF2B5EF4-FFF2-40B4-BE49-F238E27FC236}">
                <a16:creationId xmlns:a16="http://schemas.microsoft.com/office/drawing/2014/main" id="{32733BAE-4EEB-4F37-A8F2-41B3236D0256}"/>
              </a:ext>
            </a:extLst>
          </p:cNvPr>
          <p:cNvSpPr txBox="1"/>
          <p:nvPr/>
        </p:nvSpPr>
        <p:spPr>
          <a:xfrm>
            <a:off x="6331331" y="1973752"/>
            <a:ext cx="222639" cy="246221"/>
          </a:xfrm>
          <a:prstGeom prst="rect">
            <a:avLst/>
          </a:prstGeom>
          <a:noFill/>
        </p:spPr>
        <p:txBody>
          <a:bodyPr wrap="square" rtlCol="0">
            <a:spAutoFit/>
          </a:bodyPr>
          <a:lstStyle/>
          <a:p>
            <a:pPr algn="ctr"/>
            <a:r>
              <a:rPr lang="en-US" sz="1000" dirty="0"/>
              <a:t>*</a:t>
            </a:r>
          </a:p>
        </p:txBody>
      </p:sp>
      <p:sp>
        <p:nvSpPr>
          <p:cNvPr id="50" name="TextBox 49">
            <a:extLst>
              <a:ext uri="{FF2B5EF4-FFF2-40B4-BE49-F238E27FC236}">
                <a16:creationId xmlns:a16="http://schemas.microsoft.com/office/drawing/2014/main" id="{F96E1558-7E19-4574-806F-704CBFF9BE53}"/>
              </a:ext>
            </a:extLst>
          </p:cNvPr>
          <p:cNvSpPr txBox="1"/>
          <p:nvPr/>
        </p:nvSpPr>
        <p:spPr>
          <a:xfrm>
            <a:off x="7697121" y="1661621"/>
            <a:ext cx="222639" cy="215444"/>
          </a:xfrm>
          <a:prstGeom prst="rect">
            <a:avLst/>
          </a:prstGeom>
          <a:noFill/>
        </p:spPr>
        <p:txBody>
          <a:bodyPr wrap="square" rtlCol="0">
            <a:spAutoFit/>
          </a:bodyPr>
          <a:lstStyle/>
          <a:p>
            <a:pPr algn="ctr"/>
            <a:r>
              <a:rPr lang="en-US" sz="800" dirty="0"/>
              <a:t>†</a:t>
            </a:r>
          </a:p>
        </p:txBody>
      </p:sp>
      <p:sp>
        <p:nvSpPr>
          <p:cNvPr id="51" name="TextBox 50">
            <a:extLst>
              <a:ext uri="{FF2B5EF4-FFF2-40B4-BE49-F238E27FC236}">
                <a16:creationId xmlns:a16="http://schemas.microsoft.com/office/drawing/2014/main" id="{F804E04F-3E01-4947-9AAB-C4EBBB47AE6C}"/>
              </a:ext>
            </a:extLst>
          </p:cNvPr>
          <p:cNvSpPr txBox="1"/>
          <p:nvPr/>
        </p:nvSpPr>
        <p:spPr>
          <a:xfrm>
            <a:off x="8116651" y="1515013"/>
            <a:ext cx="222639" cy="215444"/>
          </a:xfrm>
          <a:prstGeom prst="rect">
            <a:avLst/>
          </a:prstGeom>
          <a:noFill/>
        </p:spPr>
        <p:txBody>
          <a:bodyPr wrap="square" rtlCol="0">
            <a:spAutoFit/>
          </a:bodyPr>
          <a:lstStyle/>
          <a:p>
            <a:pPr algn="ctr"/>
            <a:r>
              <a:rPr lang="en-US" sz="800" dirty="0"/>
              <a:t>†</a:t>
            </a:r>
          </a:p>
        </p:txBody>
      </p:sp>
      <p:sp>
        <p:nvSpPr>
          <p:cNvPr id="52" name="TextBox 51">
            <a:extLst>
              <a:ext uri="{FF2B5EF4-FFF2-40B4-BE49-F238E27FC236}">
                <a16:creationId xmlns:a16="http://schemas.microsoft.com/office/drawing/2014/main" id="{C7B952A2-542E-4921-8A81-F71219C6FE26}"/>
              </a:ext>
            </a:extLst>
          </p:cNvPr>
          <p:cNvSpPr txBox="1"/>
          <p:nvPr/>
        </p:nvSpPr>
        <p:spPr>
          <a:xfrm>
            <a:off x="8536864" y="1822459"/>
            <a:ext cx="222639" cy="246221"/>
          </a:xfrm>
          <a:prstGeom prst="rect">
            <a:avLst/>
          </a:prstGeom>
          <a:noFill/>
        </p:spPr>
        <p:txBody>
          <a:bodyPr wrap="square" rtlCol="0">
            <a:spAutoFit/>
          </a:bodyPr>
          <a:lstStyle/>
          <a:p>
            <a:pPr algn="ctr"/>
            <a:r>
              <a:rPr lang="en-US" sz="1000" dirty="0"/>
              <a:t>*</a:t>
            </a:r>
          </a:p>
        </p:txBody>
      </p:sp>
      <p:grpSp>
        <p:nvGrpSpPr>
          <p:cNvPr id="77" name="Group 76">
            <a:extLst>
              <a:ext uri="{FF2B5EF4-FFF2-40B4-BE49-F238E27FC236}">
                <a16:creationId xmlns:a16="http://schemas.microsoft.com/office/drawing/2014/main" id="{B5D83341-28F0-41EC-A96A-9D1F838E76FA}"/>
              </a:ext>
            </a:extLst>
          </p:cNvPr>
          <p:cNvGrpSpPr/>
          <p:nvPr/>
        </p:nvGrpSpPr>
        <p:grpSpPr>
          <a:xfrm>
            <a:off x="4257518" y="3514839"/>
            <a:ext cx="4415944" cy="1321638"/>
            <a:chOff x="4260512" y="3401397"/>
            <a:chExt cx="4415944" cy="1321638"/>
          </a:xfrm>
        </p:grpSpPr>
        <p:graphicFrame>
          <p:nvGraphicFramePr>
            <p:cNvPr id="53" name="Chart 52">
              <a:extLst>
                <a:ext uri="{FF2B5EF4-FFF2-40B4-BE49-F238E27FC236}">
                  <a16:creationId xmlns:a16="http://schemas.microsoft.com/office/drawing/2014/main" id="{8858B329-7870-45E7-871F-E6C31C42C9A8}"/>
                </a:ext>
              </a:extLst>
            </p:cNvPr>
            <p:cNvGraphicFramePr/>
            <p:nvPr>
              <p:extLst>
                <p:ext uri="{D42A27DB-BD31-4B8C-83A1-F6EECF244321}">
                  <p14:modId xmlns:p14="http://schemas.microsoft.com/office/powerpoint/2010/main" val="716754949"/>
                </p:ext>
              </p:extLst>
            </p:nvPr>
          </p:nvGraphicFramePr>
          <p:xfrm>
            <a:off x="4592116" y="3401397"/>
            <a:ext cx="4084340" cy="1321638"/>
          </p:xfrm>
          <a:graphic>
            <a:graphicData uri="http://schemas.openxmlformats.org/drawingml/2006/chart">
              <c:chart xmlns:c="http://schemas.openxmlformats.org/drawingml/2006/chart" xmlns:r="http://schemas.openxmlformats.org/officeDocument/2006/relationships" r:id="rId6"/>
            </a:graphicData>
          </a:graphic>
        </p:graphicFrame>
        <p:sp>
          <p:nvSpPr>
            <p:cNvPr id="54" name="TextBox 53">
              <a:extLst>
                <a:ext uri="{FF2B5EF4-FFF2-40B4-BE49-F238E27FC236}">
                  <a16:creationId xmlns:a16="http://schemas.microsoft.com/office/drawing/2014/main" id="{5A18603A-8401-497B-98FC-A91E208B2588}"/>
                </a:ext>
              </a:extLst>
            </p:cNvPr>
            <p:cNvSpPr txBox="1"/>
            <p:nvPr/>
          </p:nvSpPr>
          <p:spPr>
            <a:xfrm rot="16200000">
              <a:off x="3964522" y="3807595"/>
              <a:ext cx="992089" cy="400110"/>
            </a:xfrm>
            <a:prstGeom prst="rect">
              <a:avLst/>
            </a:prstGeom>
            <a:noFill/>
          </p:spPr>
          <p:txBody>
            <a:bodyPr wrap="square" rtlCol="0">
              <a:spAutoFit/>
            </a:bodyPr>
            <a:lstStyle/>
            <a:p>
              <a:pPr algn="ctr"/>
              <a:r>
                <a:rPr lang="en-US" sz="1000" dirty="0"/>
                <a:t>Change from </a:t>
              </a:r>
              <a:br>
                <a:rPr lang="en-US" sz="1000" dirty="0"/>
              </a:br>
              <a:r>
                <a:rPr lang="en-US" sz="1000" dirty="0"/>
                <a:t>BL (%)</a:t>
              </a:r>
            </a:p>
          </p:txBody>
        </p:sp>
        <p:cxnSp>
          <p:nvCxnSpPr>
            <p:cNvPr id="67" name="Straight Connector 66">
              <a:extLst>
                <a:ext uri="{FF2B5EF4-FFF2-40B4-BE49-F238E27FC236}">
                  <a16:creationId xmlns:a16="http://schemas.microsoft.com/office/drawing/2014/main" id="{26112BCE-036E-42E1-996F-50060B399E20}"/>
                </a:ext>
              </a:extLst>
            </p:cNvPr>
            <p:cNvCxnSpPr>
              <a:cxnSpLocks/>
            </p:cNvCxnSpPr>
            <p:nvPr/>
          </p:nvCxnSpPr>
          <p:spPr>
            <a:xfrm>
              <a:off x="5815600" y="3656140"/>
              <a:ext cx="0" cy="1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CE2D36C0-68A8-4D97-B545-992E128DAB5D}"/>
                </a:ext>
              </a:extLst>
            </p:cNvPr>
            <p:cNvCxnSpPr>
              <a:cxnSpLocks/>
            </p:cNvCxnSpPr>
            <p:nvPr/>
          </p:nvCxnSpPr>
          <p:spPr>
            <a:xfrm>
              <a:off x="6035980" y="4331225"/>
              <a:ext cx="0" cy="1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2D64D98C-E0E4-4FE1-BE71-6E1232595C57}"/>
                </a:ext>
              </a:extLst>
            </p:cNvPr>
            <p:cNvCxnSpPr>
              <a:cxnSpLocks/>
            </p:cNvCxnSpPr>
            <p:nvPr/>
          </p:nvCxnSpPr>
          <p:spPr>
            <a:xfrm>
              <a:off x="6248828" y="4373044"/>
              <a:ext cx="0" cy="1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05D42F30-B121-4F7B-8B9F-7C963172FCD4}"/>
                </a:ext>
              </a:extLst>
            </p:cNvPr>
            <p:cNvCxnSpPr>
              <a:cxnSpLocks/>
            </p:cNvCxnSpPr>
            <p:nvPr/>
          </p:nvCxnSpPr>
          <p:spPr>
            <a:xfrm>
              <a:off x="6516216" y="3779965"/>
              <a:ext cx="0" cy="1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AE2CD123-873F-4437-B68D-70FA9C36DA77}"/>
                </a:ext>
              </a:extLst>
            </p:cNvPr>
            <p:cNvCxnSpPr>
              <a:cxnSpLocks/>
            </p:cNvCxnSpPr>
            <p:nvPr/>
          </p:nvCxnSpPr>
          <p:spPr>
            <a:xfrm>
              <a:off x="6744816" y="4139555"/>
              <a:ext cx="0" cy="1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0F15944A-E546-462F-B5DB-76032821E3E9}"/>
                </a:ext>
              </a:extLst>
            </p:cNvPr>
            <p:cNvCxnSpPr>
              <a:cxnSpLocks/>
            </p:cNvCxnSpPr>
            <p:nvPr/>
          </p:nvCxnSpPr>
          <p:spPr>
            <a:xfrm>
              <a:off x="7465020" y="4033639"/>
              <a:ext cx="0" cy="1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82E89582-3634-4F6C-807F-4B3F50871612}"/>
                </a:ext>
              </a:extLst>
            </p:cNvPr>
            <p:cNvCxnSpPr>
              <a:cxnSpLocks/>
            </p:cNvCxnSpPr>
            <p:nvPr/>
          </p:nvCxnSpPr>
          <p:spPr>
            <a:xfrm>
              <a:off x="5548362" y="4177655"/>
              <a:ext cx="0" cy="1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1" name="Rectangle 80">
            <a:extLst>
              <a:ext uri="{FF2B5EF4-FFF2-40B4-BE49-F238E27FC236}">
                <a16:creationId xmlns:a16="http://schemas.microsoft.com/office/drawing/2014/main" id="{F670F0D7-E31D-4F4A-B879-2A01EF9712C1}"/>
              </a:ext>
            </a:extLst>
          </p:cNvPr>
          <p:cNvSpPr/>
          <p:nvPr/>
        </p:nvSpPr>
        <p:spPr>
          <a:xfrm>
            <a:off x="5041480" y="3476088"/>
            <a:ext cx="89366" cy="89366"/>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TextBox 83">
            <a:extLst>
              <a:ext uri="{FF2B5EF4-FFF2-40B4-BE49-F238E27FC236}">
                <a16:creationId xmlns:a16="http://schemas.microsoft.com/office/drawing/2014/main" id="{9D1759DE-0BF1-4490-84F5-998CBE431C6B}"/>
              </a:ext>
            </a:extLst>
          </p:cNvPr>
          <p:cNvSpPr txBox="1"/>
          <p:nvPr/>
        </p:nvSpPr>
        <p:spPr>
          <a:xfrm>
            <a:off x="5100148" y="3386639"/>
            <a:ext cx="978777" cy="246221"/>
          </a:xfrm>
          <a:prstGeom prst="rect">
            <a:avLst/>
          </a:prstGeom>
          <a:noFill/>
        </p:spPr>
        <p:txBody>
          <a:bodyPr wrap="square" rtlCol="0">
            <a:spAutoFit/>
          </a:bodyPr>
          <a:lstStyle/>
          <a:p>
            <a:r>
              <a:rPr lang="en-US" sz="1000" dirty="0"/>
              <a:t>PBO (n=38)</a:t>
            </a:r>
          </a:p>
        </p:txBody>
      </p:sp>
      <p:grpSp>
        <p:nvGrpSpPr>
          <p:cNvPr id="87" name="Group 86">
            <a:extLst>
              <a:ext uri="{FF2B5EF4-FFF2-40B4-BE49-F238E27FC236}">
                <a16:creationId xmlns:a16="http://schemas.microsoft.com/office/drawing/2014/main" id="{1310D4E3-5037-41EE-BA9F-7036468C3F21}"/>
              </a:ext>
            </a:extLst>
          </p:cNvPr>
          <p:cNvGrpSpPr/>
          <p:nvPr/>
        </p:nvGrpSpPr>
        <p:grpSpPr>
          <a:xfrm>
            <a:off x="6078925" y="3370992"/>
            <a:ext cx="1489288" cy="246221"/>
            <a:chOff x="8339290" y="4157555"/>
            <a:chExt cx="1489288" cy="246221"/>
          </a:xfrm>
        </p:grpSpPr>
        <p:sp>
          <p:nvSpPr>
            <p:cNvPr id="82" name="Rectangle 81">
              <a:extLst>
                <a:ext uri="{FF2B5EF4-FFF2-40B4-BE49-F238E27FC236}">
                  <a16:creationId xmlns:a16="http://schemas.microsoft.com/office/drawing/2014/main" id="{7CB13F9F-898B-4644-8CC0-C2DA2244C47A}"/>
                </a:ext>
              </a:extLst>
            </p:cNvPr>
            <p:cNvSpPr/>
            <p:nvPr/>
          </p:nvSpPr>
          <p:spPr>
            <a:xfrm>
              <a:off x="8339290" y="4237721"/>
              <a:ext cx="89366" cy="8936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TextBox 84">
              <a:extLst>
                <a:ext uri="{FF2B5EF4-FFF2-40B4-BE49-F238E27FC236}">
                  <a16:creationId xmlns:a16="http://schemas.microsoft.com/office/drawing/2014/main" id="{F31C71E2-CB4D-4E97-A60B-0F09145B65E4}"/>
                </a:ext>
              </a:extLst>
            </p:cNvPr>
            <p:cNvSpPr txBox="1"/>
            <p:nvPr/>
          </p:nvSpPr>
          <p:spPr>
            <a:xfrm>
              <a:off x="8397958" y="4157555"/>
              <a:ext cx="1430620" cy="246221"/>
            </a:xfrm>
            <a:prstGeom prst="rect">
              <a:avLst/>
            </a:prstGeom>
            <a:noFill/>
          </p:spPr>
          <p:txBody>
            <a:bodyPr wrap="square" rtlCol="0">
              <a:spAutoFit/>
            </a:bodyPr>
            <a:lstStyle/>
            <a:p>
              <a:r>
                <a:rPr lang="en-US" sz="1000" dirty="0"/>
                <a:t>MGL-3196 (n=78)</a:t>
              </a:r>
            </a:p>
          </p:txBody>
        </p:sp>
      </p:grpSp>
      <p:grpSp>
        <p:nvGrpSpPr>
          <p:cNvPr id="88" name="Group 87">
            <a:extLst>
              <a:ext uri="{FF2B5EF4-FFF2-40B4-BE49-F238E27FC236}">
                <a16:creationId xmlns:a16="http://schemas.microsoft.com/office/drawing/2014/main" id="{101AD427-1D4A-4174-B4E3-A909C5F8558B}"/>
              </a:ext>
            </a:extLst>
          </p:cNvPr>
          <p:cNvGrpSpPr/>
          <p:nvPr/>
        </p:nvGrpSpPr>
        <p:grpSpPr>
          <a:xfrm>
            <a:off x="7317967" y="3373978"/>
            <a:ext cx="1705318" cy="246221"/>
            <a:chOff x="8339290" y="4410187"/>
            <a:chExt cx="1705318" cy="246221"/>
          </a:xfrm>
        </p:grpSpPr>
        <p:sp>
          <p:nvSpPr>
            <p:cNvPr id="83" name="Rectangle 82">
              <a:extLst>
                <a:ext uri="{FF2B5EF4-FFF2-40B4-BE49-F238E27FC236}">
                  <a16:creationId xmlns:a16="http://schemas.microsoft.com/office/drawing/2014/main" id="{DE9D4DC9-360A-4EA3-BDE8-1E018B983AE6}"/>
                </a:ext>
              </a:extLst>
            </p:cNvPr>
            <p:cNvSpPr/>
            <p:nvPr/>
          </p:nvSpPr>
          <p:spPr>
            <a:xfrm>
              <a:off x="8339290" y="4488615"/>
              <a:ext cx="89366" cy="893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TextBox 85">
              <a:extLst>
                <a:ext uri="{FF2B5EF4-FFF2-40B4-BE49-F238E27FC236}">
                  <a16:creationId xmlns:a16="http://schemas.microsoft.com/office/drawing/2014/main" id="{65092B9D-E03F-49A7-8A65-F244C2FFD6E4}"/>
                </a:ext>
              </a:extLst>
            </p:cNvPr>
            <p:cNvSpPr txBox="1"/>
            <p:nvPr/>
          </p:nvSpPr>
          <p:spPr>
            <a:xfrm>
              <a:off x="8397958" y="4410187"/>
              <a:ext cx="1646650" cy="246221"/>
            </a:xfrm>
            <a:prstGeom prst="rect">
              <a:avLst/>
            </a:prstGeom>
            <a:noFill/>
          </p:spPr>
          <p:txBody>
            <a:bodyPr wrap="square" rtlCol="0">
              <a:spAutoFit/>
            </a:bodyPr>
            <a:lstStyle/>
            <a:p>
              <a:r>
                <a:rPr lang="en-US" sz="1000" dirty="0"/>
                <a:t>High MGL-3196 (n=44)</a:t>
              </a:r>
            </a:p>
          </p:txBody>
        </p:sp>
      </p:grpSp>
      <p:graphicFrame>
        <p:nvGraphicFramePr>
          <p:cNvPr id="89" name="Chart 88">
            <a:extLst>
              <a:ext uri="{FF2B5EF4-FFF2-40B4-BE49-F238E27FC236}">
                <a16:creationId xmlns:a16="http://schemas.microsoft.com/office/drawing/2014/main" id="{78B23A11-A1A2-4061-8995-927C13F9305F}"/>
              </a:ext>
            </a:extLst>
          </p:cNvPr>
          <p:cNvGraphicFramePr/>
          <p:nvPr>
            <p:extLst>
              <p:ext uri="{D42A27DB-BD31-4B8C-83A1-F6EECF244321}">
                <p14:modId xmlns:p14="http://schemas.microsoft.com/office/powerpoint/2010/main" val="630915595"/>
              </p:ext>
            </p:extLst>
          </p:nvPr>
        </p:nvGraphicFramePr>
        <p:xfrm>
          <a:off x="4427984" y="5179832"/>
          <a:ext cx="1733873" cy="1561536"/>
        </p:xfrm>
        <a:graphic>
          <a:graphicData uri="http://schemas.openxmlformats.org/drawingml/2006/chart">
            <c:chart xmlns:c="http://schemas.openxmlformats.org/drawingml/2006/chart" xmlns:r="http://schemas.openxmlformats.org/officeDocument/2006/relationships" r:id="rId7"/>
          </a:graphicData>
        </a:graphic>
      </p:graphicFrame>
      <p:grpSp>
        <p:nvGrpSpPr>
          <p:cNvPr id="90" name="Group 89">
            <a:extLst>
              <a:ext uri="{FF2B5EF4-FFF2-40B4-BE49-F238E27FC236}">
                <a16:creationId xmlns:a16="http://schemas.microsoft.com/office/drawing/2014/main" id="{83CEA25F-AB1D-44B6-B7DA-DD6D783ED824}"/>
              </a:ext>
            </a:extLst>
          </p:cNvPr>
          <p:cNvGrpSpPr/>
          <p:nvPr/>
        </p:nvGrpSpPr>
        <p:grpSpPr>
          <a:xfrm>
            <a:off x="5076056" y="5501433"/>
            <a:ext cx="84907" cy="124667"/>
            <a:chOff x="7164288" y="1679124"/>
            <a:chExt cx="72008" cy="95461"/>
          </a:xfrm>
        </p:grpSpPr>
        <p:cxnSp>
          <p:nvCxnSpPr>
            <p:cNvPr id="91" name="Straight Connector 90">
              <a:extLst>
                <a:ext uri="{FF2B5EF4-FFF2-40B4-BE49-F238E27FC236}">
                  <a16:creationId xmlns:a16="http://schemas.microsoft.com/office/drawing/2014/main" id="{729534EF-1AA4-4C4C-84FE-CC2DC8AD17DE}"/>
                </a:ext>
              </a:extLst>
            </p:cNvPr>
            <p:cNvCxnSpPr/>
            <p:nvPr/>
          </p:nvCxnSpPr>
          <p:spPr>
            <a:xfrm>
              <a:off x="7200292" y="1679124"/>
              <a:ext cx="0" cy="95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88A302A5-7714-466C-9E30-6F46ADC2766A}"/>
                </a:ext>
              </a:extLst>
            </p:cNvPr>
            <p:cNvCxnSpPr/>
            <p:nvPr/>
          </p:nvCxnSpPr>
          <p:spPr>
            <a:xfrm>
              <a:off x="7164288" y="1772816"/>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6" name="Group 95">
            <a:extLst>
              <a:ext uri="{FF2B5EF4-FFF2-40B4-BE49-F238E27FC236}">
                <a16:creationId xmlns:a16="http://schemas.microsoft.com/office/drawing/2014/main" id="{A74D51B6-DDC3-497A-90F0-B669BC981561}"/>
              </a:ext>
            </a:extLst>
          </p:cNvPr>
          <p:cNvGrpSpPr/>
          <p:nvPr/>
        </p:nvGrpSpPr>
        <p:grpSpPr>
          <a:xfrm>
            <a:off x="5680894" y="6276133"/>
            <a:ext cx="84907" cy="157426"/>
            <a:chOff x="7164288" y="1679124"/>
            <a:chExt cx="72008" cy="95461"/>
          </a:xfrm>
        </p:grpSpPr>
        <p:cxnSp>
          <p:nvCxnSpPr>
            <p:cNvPr id="97" name="Straight Connector 96">
              <a:extLst>
                <a:ext uri="{FF2B5EF4-FFF2-40B4-BE49-F238E27FC236}">
                  <a16:creationId xmlns:a16="http://schemas.microsoft.com/office/drawing/2014/main" id="{D0706E13-3138-4263-AA7C-2166CE3A830C}"/>
                </a:ext>
              </a:extLst>
            </p:cNvPr>
            <p:cNvCxnSpPr/>
            <p:nvPr/>
          </p:nvCxnSpPr>
          <p:spPr>
            <a:xfrm>
              <a:off x="7200292" y="1679124"/>
              <a:ext cx="0" cy="95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1B14724F-1602-428B-8DBB-F9993B37E58F}"/>
                </a:ext>
              </a:extLst>
            </p:cNvPr>
            <p:cNvCxnSpPr/>
            <p:nvPr/>
          </p:nvCxnSpPr>
          <p:spPr>
            <a:xfrm>
              <a:off x="7164288" y="1772816"/>
              <a:ext cx="720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9" name="TextBox 98">
            <a:extLst>
              <a:ext uri="{FF2B5EF4-FFF2-40B4-BE49-F238E27FC236}">
                <a16:creationId xmlns:a16="http://schemas.microsoft.com/office/drawing/2014/main" id="{04DEC084-AD04-472C-8472-8777AE39CA18}"/>
              </a:ext>
            </a:extLst>
          </p:cNvPr>
          <p:cNvSpPr txBox="1"/>
          <p:nvPr/>
        </p:nvSpPr>
        <p:spPr>
          <a:xfrm>
            <a:off x="4949473" y="6095678"/>
            <a:ext cx="570504" cy="215444"/>
          </a:xfrm>
          <a:prstGeom prst="rect">
            <a:avLst/>
          </a:prstGeom>
          <a:noFill/>
        </p:spPr>
        <p:txBody>
          <a:bodyPr wrap="square" rtlCol="0">
            <a:spAutoFit/>
          </a:bodyPr>
          <a:lstStyle/>
          <a:p>
            <a:pPr algn="ctr"/>
            <a:r>
              <a:rPr lang="en-US" sz="800" dirty="0"/>
              <a:t>p=0.03</a:t>
            </a:r>
          </a:p>
        </p:txBody>
      </p:sp>
      <p:sp>
        <p:nvSpPr>
          <p:cNvPr id="100" name="TextBox 99">
            <a:extLst>
              <a:ext uri="{FF2B5EF4-FFF2-40B4-BE49-F238E27FC236}">
                <a16:creationId xmlns:a16="http://schemas.microsoft.com/office/drawing/2014/main" id="{8477D639-BF5F-4657-9829-E0A713030B84}"/>
              </a:ext>
            </a:extLst>
          </p:cNvPr>
          <p:cNvSpPr txBox="1"/>
          <p:nvPr/>
        </p:nvSpPr>
        <p:spPr>
          <a:xfrm rot="16200000">
            <a:off x="3786723" y="5753945"/>
            <a:ext cx="1282522" cy="246221"/>
          </a:xfrm>
          <a:prstGeom prst="rect">
            <a:avLst/>
          </a:prstGeom>
          <a:noFill/>
        </p:spPr>
        <p:txBody>
          <a:bodyPr wrap="square" rtlCol="0">
            <a:spAutoFit/>
          </a:bodyPr>
          <a:lstStyle/>
          <a:p>
            <a:pPr algn="ctr"/>
            <a:r>
              <a:rPr lang="en-US" sz="1000" dirty="0"/>
              <a:t>Change in cT1</a:t>
            </a:r>
          </a:p>
        </p:txBody>
      </p:sp>
      <p:sp>
        <p:nvSpPr>
          <p:cNvPr id="101" name="TextBox 100">
            <a:extLst>
              <a:ext uri="{FF2B5EF4-FFF2-40B4-BE49-F238E27FC236}">
                <a16:creationId xmlns:a16="http://schemas.microsoft.com/office/drawing/2014/main" id="{E90E2FBA-3FF7-4C80-B5B1-A25BE29CEA43}"/>
              </a:ext>
            </a:extLst>
          </p:cNvPr>
          <p:cNvSpPr txBox="1"/>
          <p:nvPr/>
        </p:nvSpPr>
        <p:spPr>
          <a:xfrm>
            <a:off x="6090318" y="5178507"/>
            <a:ext cx="1030878" cy="215444"/>
          </a:xfrm>
          <a:prstGeom prst="rect">
            <a:avLst/>
          </a:prstGeom>
          <a:noFill/>
        </p:spPr>
        <p:txBody>
          <a:bodyPr wrap="square" rtlCol="0">
            <a:spAutoFit/>
          </a:bodyPr>
          <a:lstStyle/>
          <a:p>
            <a:pPr algn="ctr"/>
            <a:r>
              <a:rPr lang="en-US" sz="800" dirty="0"/>
              <a:t>BL cT1 926 </a:t>
            </a:r>
            <a:r>
              <a:rPr lang="en-US" sz="800" dirty="0" err="1"/>
              <a:t>ms</a:t>
            </a:r>
            <a:endParaRPr lang="en-US" sz="800" dirty="0"/>
          </a:p>
        </p:txBody>
      </p:sp>
      <p:sp>
        <p:nvSpPr>
          <p:cNvPr id="102" name="TextBox 101">
            <a:extLst>
              <a:ext uri="{FF2B5EF4-FFF2-40B4-BE49-F238E27FC236}">
                <a16:creationId xmlns:a16="http://schemas.microsoft.com/office/drawing/2014/main" id="{24DA842C-B6DC-482C-8E02-820A3CD57C70}"/>
              </a:ext>
            </a:extLst>
          </p:cNvPr>
          <p:cNvSpPr txBox="1"/>
          <p:nvPr/>
        </p:nvSpPr>
        <p:spPr>
          <a:xfrm>
            <a:off x="6919634" y="5163228"/>
            <a:ext cx="1170054" cy="215444"/>
          </a:xfrm>
          <a:prstGeom prst="rect">
            <a:avLst/>
          </a:prstGeom>
          <a:noFill/>
        </p:spPr>
        <p:txBody>
          <a:bodyPr wrap="square" rtlCol="0">
            <a:spAutoFit/>
          </a:bodyPr>
          <a:lstStyle/>
          <a:p>
            <a:pPr algn="ctr"/>
            <a:r>
              <a:rPr lang="en-US" sz="800" dirty="0"/>
              <a:t>Week 12 cT1 840 </a:t>
            </a:r>
            <a:r>
              <a:rPr lang="en-US" sz="800" dirty="0" err="1"/>
              <a:t>ms</a:t>
            </a:r>
            <a:endParaRPr lang="en-US" sz="800" dirty="0"/>
          </a:p>
        </p:txBody>
      </p:sp>
      <p:sp>
        <p:nvSpPr>
          <p:cNvPr id="103" name="TextBox 102">
            <a:extLst>
              <a:ext uri="{FF2B5EF4-FFF2-40B4-BE49-F238E27FC236}">
                <a16:creationId xmlns:a16="http://schemas.microsoft.com/office/drawing/2014/main" id="{2DB0F676-1EE2-4224-AC93-D0ABB6E8E926}"/>
              </a:ext>
            </a:extLst>
          </p:cNvPr>
          <p:cNvSpPr txBox="1"/>
          <p:nvPr/>
        </p:nvSpPr>
        <p:spPr>
          <a:xfrm>
            <a:off x="6321331" y="6034123"/>
            <a:ext cx="1448840" cy="338554"/>
          </a:xfrm>
          <a:prstGeom prst="rect">
            <a:avLst/>
          </a:prstGeom>
          <a:noFill/>
        </p:spPr>
        <p:txBody>
          <a:bodyPr wrap="square" rtlCol="0">
            <a:spAutoFit/>
          </a:bodyPr>
          <a:lstStyle/>
          <a:p>
            <a:pPr algn="ctr"/>
            <a:r>
              <a:rPr lang="en-US" sz="800" b="1" dirty="0"/>
              <a:t>MGL-3196-treated patient</a:t>
            </a:r>
            <a:r>
              <a:rPr lang="en-US" sz="800" dirty="0"/>
              <a:t> (</a:t>
            </a:r>
            <a:r>
              <a:rPr lang="en-US" sz="800" dirty="0" err="1"/>
              <a:t>nl</a:t>
            </a:r>
            <a:r>
              <a:rPr lang="en-US" sz="800" dirty="0"/>
              <a:t> cT1 826 </a:t>
            </a:r>
            <a:r>
              <a:rPr lang="en-US" sz="800" dirty="0" err="1"/>
              <a:t>ms</a:t>
            </a:r>
            <a:r>
              <a:rPr lang="en-US" sz="800" dirty="0"/>
              <a:t>)</a:t>
            </a:r>
          </a:p>
        </p:txBody>
      </p:sp>
      <mc:AlternateContent xmlns:mc="http://schemas.openxmlformats.org/markup-compatibility/2006" xmlns:p14="http://schemas.microsoft.com/office/powerpoint/2010/main">
        <mc:Choice Requires="p14">
          <p:contentPart p14:bwMode="auto" r:id="rId8">
            <p14:nvContentPartPr>
              <p14:cNvPr id="61" name="Ink 60">
                <a:extLst>
                  <a:ext uri="{FF2B5EF4-FFF2-40B4-BE49-F238E27FC236}">
                    <a16:creationId xmlns:a16="http://schemas.microsoft.com/office/drawing/2014/main" id="{3E10554B-1963-4077-8548-9A12DC5031D2}"/>
                  </a:ext>
                </a:extLst>
              </p14:cNvPr>
              <p14:cNvContentPartPr/>
              <p14:nvPr/>
            </p14:nvContentPartPr>
            <p14:xfrm>
              <a:off x="3048009" y="3009866"/>
              <a:ext cx="360" cy="360"/>
            </p14:xfrm>
          </p:contentPart>
        </mc:Choice>
        <mc:Fallback xmlns="">
          <p:pic>
            <p:nvPicPr>
              <p:cNvPr id="61" name="Ink 60">
                <a:extLst>
                  <a:ext uri="{FF2B5EF4-FFF2-40B4-BE49-F238E27FC236}">
                    <a16:creationId xmlns:a16="http://schemas.microsoft.com/office/drawing/2014/main" id="{3E10554B-1963-4077-8548-9A12DC5031D2}"/>
                  </a:ext>
                </a:extLst>
              </p:cNvPr>
              <p:cNvPicPr/>
              <p:nvPr/>
            </p:nvPicPr>
            <p:blipFill>
              <a:blip r:embed="rId13"/>
              <a:stretch>
                <a:fillRect/>
              </a:stretch>
            </p:blipFill>
            <p:spPr>
              <a:xfrm>
                <a:off x="3041529" y="3003386"/>
                <a:ext cx="12600" cy="12600"/>
              </a:xfrm>
              <a:prstGeom prst="rect">
                <a:avLst/>
              </a:prstGeom>
            </p:spPr>
          </p:pic>
        </mc:Fallback>
      </mc:AlternateContent>
    </p:spTree>
    <p:extLst>
      <p:ext uri="{BB962C8B-B14F-4D97-AF65-F5344CB8AC3E}">
        <p14:creationId xmlns:p14="http://schemas.microsoft.com/office/powerpoint/2010/main" val="3288163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 name="Content Placeholder 6"/>
          <p:cNvGraphicFramePr>
            <a:graphicFrameLocks/>
          </p:cNvGraphicFramePr>
          <p:nvPr>
            <p:extLst>
              <p:ext uri="{D42A27DB-BD31-4B8C-83A1-F6EECF244321}">
                <p14:modId xmlns:p14="http://schemas.microsoft.com/office/powerpoint/2010/main" val="4043712155"/>
              </p:ext>
            </p:extLst>
          </p:nvPr>
        </p:nvGraphicFramePr>
        <p:xfrm>
          <a:off x="580506" y="2756218"/>
          <a:ext cx="2276898" cy="173044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7" name="Object 6"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26" name="think-cell Slide" r:id="rId7" imgW="408" imgH="408" progId="TCLayout.ActiveDocument.1">
                  <p:embed/>
                </p:oleObj>
              </mc:Choice>
              <mc:Fallback>
                <p:oleObj name="think-cell Slide" r:id="rId7" imgW="408" imgH="408" progId="TCLayout.ActiveDocument.1">
                  <p:embed/>
                  <p:pic>
                    <p:nvPicPr>
                      <p:cNvPr id="7" name="Object 6" hidden="1"/>
                      <p:cNvPicPr/>
                      <p:nvPr/>
                    </p:nvPicPr>
                    <p:blipFill>
                      <a:blip r:embed="rId8"/>
                      <a:stretch>
                        <a:fillRect/>
                      </a:stretch>
                    </p:blipFill>
                    <p:spPr>
                      <a:xfrm>
                        <a:off x="1588" y="1588"/>
                        <a:ext cx="1587" cy="1587"/>
                      </a:xfrm>
                      <a:prstGeom prst="rect">
                        <a:avLst/>
                      </a:prstGeom>
                    </p:spPr>
                  </p:pic>
                </p:oleObj>
              </mc:Fallback>
            </mc:AlternateContent>
          </a:graphicData>
        </a:graphic>
      </p:graphicFrame>
      <p:sp>
        <p:nvSpPr>
          <p:cNvPr id="5" name="Rectangle 4" hidden="1"/>
          <p:cNvSpPr/>
          <p:nvPr>
            <p:custDataLst>
              <p:tags r:id="rId3"/>
            </p:custDataLst>
          </p:nvPr>
        </p:nvSpPr>
        <p:spPr bwMode="auto">
          <a:xfrm>
            <a:off x="0" y="0"/>
            <a:ext cx="158750" cy="1587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sym typeface="+mn-lt"/>
            </a:endParaRPr>
          </a:p>
        </p:txBody>
      </p:sp>
      <p:sp>
        <p:nvSpPr>
          <p:cNvPr id="75" name="Title 74">
            <a:extLst>
              <a:ext uri="{FF2B5EF4-FFF2-40B4-BE49-F238E27FC236}">
                <a16:creationId xmlns:a16="http://schemas.microsoft.com/office/drawing/2014/main" id="{42CE1172-0CB4-43CB-8AA4-875078CEA260}"/>
              </a:ext>
            </a:extLst>
          </p:cNvPr>
          <p:cNvSpPr>
            <a:spLocks noGrp="1"/>
          </p:cNvSpPr>
          <p:nvPr>
            <p:ph type="title"/>
          </p:nvPr>
        </p:nvSpPr>
        <p:spPr>
          <a:xfrm>
            <a:off x="319313" y="140970"/>
            <a:ext cx="7781069" cy="769620"/>
          </a:xfrm>
        </p:spPr>
        <p:txBody>
          <a:bodyPr>
            <a:noAutofit/>
          </a:bodyPr>
          <a:lstStyle/>
          <a:p>
            <a:r>
              <a:rPr lang="en-GB" sz="2400" dirty="0"/>
              <a:t>NGM282, a non-</a:t>
            </a:r>
            <a:r>
              <a:rPr lang="en-GB" sz="2400" dirty="0" err="1"/>
              <a:t>tumourigenic</a:t>
            </a:r>
            <a:r>
              <a:rPr lang="en-GB" sz="2400" dirty="0"/>
              <a:t> FGF19 analogue: </a:t>
            </a:r>
            <a:br>
              <a:rPr lang="en-GB" sz="2400" dirty="0"/>
            </a:br>
            <a:r>
              <a:rPr lang="en-GB" sz="2400" dirty="0"/>
              <a:t>Phase 2 trial in NASH</a:t>
            </a:r>
            <a:endParaRPr lang="en-US" sz="2000" dirty="0"/>
          </a:p>
        </p:txBody>
      </p:sp>
      <p:sp>
        <p:nvSpPr>
          <p:cNvPr id="3" name="Content Placeholder 2"/>
          <p:cNvSpPr>
            <a:spLocks noGrp="1"/>
          </p:cNvSpPr>
          <p:nvPr>
            <p:ph type="body" sz="quarter" idx="10"/>
          </p:nvPr>
        </p:nvSpPr>
        <p:spPr>
          <a:xfrm>
            <a:off x="4925" y="6237312"/>
            <a:ext cx="7519403" cy="619609"/>
          </a:xfrm>
        </p:spPr>
        <p:txBody>
          <a:bodyPr/>
          <a:lstStyle/>
          <a:p>
            <a:pPr marL="0" lvl="1" indent="0">
              <a:spcBef>
                <a:spcPts val="0"/>
              </a:spcBef>
              <a:buNone/>
              <a:defRPr/>
            </a:pPr>
            <a:r>
              <a:rPr lang="en-US" sz="1100" dirty="0">
                <a:solidFill>
                  <a:prstClr val="black"/>
                </a:solidFill>
                <a:cs typeface="Calibri" panose="020F0502020204030204" pitchFamily="34" charset="0"/>
              </a:rPr>
              <a:t>*NAS ≥4 (≥1 in each component), stage 1–3 fibrosis , absolute LFC ≥8% (MRI-PDFF)</a:t>
            </a:r>
          </a:p>
          <a:p>
            <a:pPr marL="0" lvl="1" indent="0">
              <a:spcBef>
                <a:spcPts val="0"/>
              </a:spcBef>
              <a:buNone/>
              <a:defRPr/>
            </a:pPr>
            <a:r>
              <a:rPr lang="en-US" sz="1100" b="1" baseline="30000" dirty="0">
                <a:cs typeface="Calibri" panose="020F0502020204030204" pitchFamily="34" charset="0"/>
              </a:rPr>
              <a:t>†</a:t>
            </a:r>
            <a:r>
              <a:rPr lang="en-GB" sz="1100" dirty="0">
                <a:latin typeface="+mj-lt"/>
                <a:cs typeface="Calibri" panose="020F0502020204030204" pitchFamily="34" charset="0"/>
              </a:rPr>
              <a:t>Defined </a:t>
            </a:r>
            <a:r>
              <a:rPr lang="en-GB" sz="1100" dirty="0">
                <a:solidFill>
                  <a:prstClr val="black"/>
                </a:solidFill>
                <a:latin typeface="+mj-lt"/>
                <a:cs typeface="Calibri" panose="020F0502020204030204" pitchFamily="34" charset="0"/>
              </a:rPr>
              <a:t>as ≥1 stage fibrosis improvement, ≥2-point decrease in NAS or resolution of NASH</a:t>
            </a:r>
            <a:endParaRPr lang="en-GB" sz="1600" dirty="0">
              <a:latin typeface="+mj-lt"/>
            </a:endParaRPr>
          </a:p>
          <a:p>
            <a:r>
              <a:rPr lang="en-GB" dirty="0">
                <a:latin typeface="+mj-lt"/>
              </a:rPr>
              <a:t>Harrison S, et al. ILC 2018, </a:t>
            </a:r>
            <a:r>
              <a:rPr lang="en-GB" dirty="0"/>
              <a:t>GS-014</a:t>
            </a:r>
            <a:endParaRPr lang="en-GB" dirty="0">
              <a:latin typeface="+mj-lt"/>
            </a:endParaRPr>
          </a:p>
        </p:txBody>
      </p:sp>
      <p:grpSp>
        <p:nvGrpSpPr>
          <p:cNvPr id="8" name="Group 7">
            <a:extLst>
              <a:ext uri="{FF2B5EF4-FFF2-40B4-BE49-F238E27FC236}">
                <a16:creationId xmlns:a16="http://schemas.microsoft.com/office/drawing/2014/main" id="{0953850F-0621-47AE-8CA0-083FD9F777C7}"/>
              </a:ext>
            </a:extLst>
          </p:cNvPr>
          <p:cNvGrpSpPr/>
          <p:nvPr/>
        </p:nvGrpSpPr>
        <p:grpSpPr>
          <a:xfrm>
            <a:off x="2090049" y="1164878"/>
            <a:ext cx="5670153" cy="1497482"/>
            <a:chOff x="2090049" y="1164878"/>
            <a:chExt cx="5670153" cy="1497482"/>
          </a:xfrm>
        </p:grpSpPr>
        <p:sp>
          <p:nvSpPr>
            <p:cNvPr id="97" name="TextBox 96"/>
            <p:cNvSpPr txBox="1"/>
            <p:nvPr/>
          </p:nvSpPr>
          <p:spPr>
            <a:xfrm>
              <a:off x="2313803" y="2051351"/>
              <a:ext cx="1227334" cy="408808"/>
            </a:xfrm>
            <a:prstGeom prst="rect">
              <a:avLst/>
            </a:prstGeom>
            <a:noFill/>
            <a:ln>
              <a:noFill/>
            </a:ln>
          </p:spPr>
          <p:txBody>
            <a:bodyPr wrap="square" rtlCol="0">
              <a:spAutoFit/>
            </a:bodyPr>
            <a:lstStyle/>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1100" b="1" i="0" u="none" strike="noStrike" kern="0" cap="none" spc="0" normalizeH="0" baseline="0" noProof="0" dirty="0">
                  <a:ln>
                    <a:noFill/>
                  </a:ln>
                  <a:solidFill>
                    <a:srgbClr val="007833"/>
                  </a:solidFill>
                  <a:effectLst/>
                  <a:uLnTx/>
                  <a:uFillTx/>
                  <a:latin typeface="+mj-lt"/>
                  <a:ea typeface="+mn-ea"/>
                  <a:cs typeface="+mn-cs"/>
                </a:rPr>
                <a:t>MRI-PDFF</a:t>
              </a:r>
            </a:p>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1100" b="1" i="0" u="none" strike="noStrike" kern="0" cap="none" spc="0" normalizeH="0" baseline="0" noProof="0" dirty="0">
                  <a:ln>
                    <a:noFill/>
                  </a:ln>
                  <a:solidFill>
                    <a:srgbClr val="004B87">
                      <a:lumMod val="60000"/>
                      <a:lumOff val="40000"/>
                    </a:srgbClr>
                  </a:solidFill>
                  <a:effectLst/>
                  <a:uLnTx/>
                  <a:uFillTx/>
                  <a:latin typeface="+mj-lt"/>
                  <a:ea typeface="+mn-ea"/>
                  <a:cs typeface="+mn-cs"/>
                </a:rPr>
                <a:t>Liver biopsy</a:t>
              </a:r>
            </a:p>
          </p:txBody>
        </p:sp>
        <p:sp>
          <p:nvSpPr>
            <p:cNvPr id="98" name="TextBox 97"/>
            <p:cNvSpPr txBox="1"/>
            <p:nvPr/>
          </p:nvSpPr>
          <p:spPr>
            <a:xfrm>
              <a:off x="4384436" y="1960629"/>
              <a:ext cx="859531" cy="244681"/>
            </a:xfrm>
            <a:prstGeom prst="rect">
              <a:avLst/>
            </a:prstGeom>
            <a:noFill/>
            <a:ln>
              <a:noFill/>
            </a:ln>
          </p:spPr>
          <p:txBody>
            <a:bodyPr wrap="non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100" b="1" i="0" u="none" strike="noStrike" kern="0" cap="none" spc="0" normalizeH="0" baseline="0" noProof="0" dirty="0">
                  <a:ln>
                    <a:noFill/>
                  </a:ln>
                  <a:solidFill>
                    <a:srgbClr val="007833"/>
                  </a:solidFill>
                  <a:effectLst/>
                  <a:uLnTx/>
                  <a:uFillTx/>
                  <a:latin typeface="+mj-lt"/>
                  <a:ea typeface="+mn-ea"/>
                  <a:cs typeface="+mn-cs"/>
                </a:rPr>
                <a:t>MRI-PDFF</a:t>
              </a:r>
            </a:p>
          </p:txBody>
        </p:sp>
        <p:sp>
          <p:nvSpPr>
            <p:cNvPr id="100" name="TextBox 99"/>
            <p:cNvSpPr txBox="1"/>
            <p:nvPr/>
          </p:nvSpPr>
          <p:spPr>
            <a:xfrm>
              <a:off x="6900671" y="1960629"/>
              <a:ext cx="859531" cy="244681"/>
            </a:xfrm>
            <a:prstGeom prst="rect">
              <a:avLst/>
            </a:prstGeom>
            <a:noFill/>
            <a:ln>
              <a:noFill/>
            </a:ln>
          </p:spPr>
          <p:txBody>
            <a:bodyPr wrap="non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100" b="1" i="0" u="none" strike="noStrike" kern="0" cap="none" spc="0" normalizeH="0" baseline="0" noProof="0" dirty="0">
                  <a:ln>
                    <a:noFill/>
                  </a:ln>
                  <a:solidFill>
                    <a:srgbClr val="007833"/>
                  </a:solidFill>
                  <a:effectLst/>
                  <a:uLnTx/>
                  <a:uFillTx/>
                  <a:latin typeface="+mj-lt"/>
                  <a:ea typeface="+mn-ea"/>
                  <a:cs typeface="+mn-cs"/>
                </a:rPr>
                <a:t>MRI-PDFF</a:t>
              </a:r>
            </a:p>
          </p:txBody>
        </p:sp>
        <p:sp>
          <p:nvSpPr>
            <p:cNvPr id="102" name="TextBox 101"/>
            <p:cNvSpPr txBox="1"/>
            <p:nvPr/>
          </p:nvSpPr>
          <p:spPr>
            <a:xfrm>
              <a:off x="5509691" y="1960629"/>
              <a:ext cx="1874231" cy="701731"/>
            </a:xfrm>
            <a:prstGeom prst="rect">
              <a:avLst/>
            </a:prstGeom>
            <a:noFill/>
            <a:ln>
              <a:noFill/>
            </a:ln>
          </p:spPr>
          <p:txBody>
            <a:bodyPr wrap="non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100" b="1" i="0" u="none" strike="noStrike" kern="0" cap="none" spc="0" normalizeH="0" baseline="0" noProof="0" dirty="0">
                  <a:ln>
                    <a:noFill/>
                  </a:ln>
                  <a:solidFill>
                    <a:srgbClr val="007833"/>
                  </a:solidFill>
                  <a:effectLst/>
                  <a:uLnTx/>
                  <a:uFillTx/>
                  <a:latin typeface="+mj-lt"/>
                  <a:ea typeface="+mn-ea"/>
                  <a:cs typeface="+mn-cs"/>
                </a:rPr>
                <a:t>MRI-PDFF</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100" b="1" i="0" u="none" strike="noStrike" kern="0" cap="none" spc="0" normalizeH="0" baseline="0" noProof="0" dirty="0">
                  <a:ln>
                    <a:noFill/>
                  </a:ln>
                  <a:solidFill>
                    <a:srgbClr val="004B87">
                      <a:lumMod val="60000"/>
                      <a:lumOff val="40000"/>
                    </a:srgbClr>
                  </a:solidFill>
                  <a:effectLst/>
                  <a:uLnTx/>
                  <a:uFillTx/>
                  <a:latin typeface="+mj-lt"/>
                  <a:ea typeface="+mn-ea"/>
                  <a:cs typeface="+mn-cs"/>
                </a:rPr>
                <a:t>Liver biopsy</a:t>
              </a:r>
            </a:p>
            <a:p>
              <a:pPr algn="ctr">
                <a:lnSpc>
                  <a:spcPct val="90000"/>
                </a:lnSpc>
                <a:defRPr/>
              </a:pPr>
              <a:r>
                <a:rPr lang="en-US" sz="1100" dirty="0">
                  <a:solidFill>
                    <a:prstClr val="black"/>
                  </a:solidFill>
                  <a:cs typeface="Calibri" panose="020F0502020204030204" pitchFamily="34" charset="0"/>
                </a:rPr>
                <a:t>(n=19 with paired biopsies)</a:t>
              </a:r>
            </a:p>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1100" b="1" i="0" u="none" strike="noStrike" kern="0" cap="none" spc="0" normalizeH="0" baseline="0" noProof="0" dirty="0">
                <a:ln>
                  <a:noFill/>
                </a:ln>
                <a:solidFill>
                  <a:srgbClr val="004B87">
                    <a:lumMod val="60000"/>
                    <a:lumOff val="40000"/>
                  </a:srgbClr>
                </a:solidFill>
                <a:effectLst/>
                <a:uLnTx/>
                <a:uFillTx/>
                <a:latin typeface="+mj-lt"/>
                <a:ea typeface="+mn-ea"/>
                <a:cs typeface="+mn-cs"/>
              </a:endParaRPr>
            </a:p>
          </p:txBody>
        </p:sp>
        <p:sp>
          <p:nvSpPr>
            <p:cNvPr id="78" name="TextBox 77"/>
            <p:cNvSpPr txBox="1"/>
            <p:nvPr/>
          </p:nvSpPr>
          <p:spPr>
            <a:xfrm>
              <a:off x="2090049" y="1725665"/>
              <a:ext cx="801468" cy="26161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kern="0" dirty="0">
                  <a:solidFill>
                    <a:srgbClr val="000000"/>
                  </a:solidFill>
                  <a:latin typeface="+mj-lt"/>
                </a:rPr>
                <a:t>Day –</a:t>
              </a:r>
              <a:r>
                <a:rPr kumimoji="0" lang="en-US" sz="1100" b="1" i="0" u="none" strike="noStrike" kern="0" cap="none" spc="0" normalizeH="0" baseline="0" noProof="0" dirty="0">
                  <a:ln>
                    <a:noFill/>
                  </a:ln>
                  <a:solidFill>
                    <a:srgbClr val="000000"/>
                  </a:solidFill>
                  <a:effectLst/>
                  <a:uLnTx/>
                  <a:uFillTx/>
                  <a:latin typeface="+mj-lt"/>
                  <a:ea typeface="+mn-ea"/>
                  <a:cs typeface="+mn-cs"/>
                </a:rPr>
                <a:t>28</a:t>
              </a:r>
            </a:p>
          </p:txBody>
        </p:sp>
        <p:sp>
          <p:nvSpPr>
            <p:cNvPr id="79" name="TextBox 78"/>
            <p:cNvSpPr txBox="1"/>
            <p:nvPr/>
          </p:nvSpPr>
          <p:spPr>
            <a:xfrm>
              <a:off x="2927470" y="1725665"/>
              <a:ext cx="561372" cy="261610"/>
            </a:xfrm>
            <a:prstGeom prst="rect">
              <a:avLst/>
            </a:prstGeom>
            <a:noFill/>
            <a:ln>
              <a:no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srgbClr val="000000"/>
                  </a:solidFill>
                  <a:effectLst/>
                  <a:uLnTx/>
                  <a:uFillTx/>
                  <a:latin typeface="+mj-lt"/>
                  <a:ea typeface="+mn-ea"/>
                  <a:cs typeface="+mn-cs"/>
                </a:rPr>
                <a:t>Day 1</a:t>
              </a:r>
            </a:p>
          </p:txBody>
        </p:sp>
        <p:sp>
          <p:nvSpPr>
            <p:cNvPr id="80" name="TextBox 79"/>
            <p:cNvSpPr txBox="1"/>
            <p:nvPr/>
          </p:nvSpPr>
          <p:spPr>
            <a:xfrm>
              <a:off x="3442196" y="1725665"/>
              <a:ext cx="513282" cy="261610"/>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err="1">
                  <a:ln>
                    <a:noFill/>
                  </a:ln>
                  <a:solidFill>
                    <a:srgbClr val="000000"/>
                  </a:solidFill>
                  <a:effectLst/>
                  <a:uLnTx/>
                  <a:uFillTx/>
                  <a:latin typeface="+mj-lt"/>
                  <a:ea typeface="+mn-ea"/>
                  <a:cs typeface="+mn-cs"/>
                </a:rPr>
                <a:t>Wk</a:t>
              </a:r>
              <a:r>
                <a:rPr kumimoji="0" lang="en-US" sz="1100" b="1" i="0" u="none" strike="noStrike" kern="0" cap="none" spc="0" normalizeH="0" baseline="0" noProof="0" dirty="0">
                  <a:ln>
                    <a:noFill/>
                  </a:ln>
                  <a:solidFill>
                    <a:srgbClr val="000000"/>
                  </a:solidFill>
                  <a:effectLst/>
                  <a:uLnTx/>
                  <a:uFillTx/>
                  <a:latin typeface="+mj-lt"/>
                  <a:ea typeface="+mn-ea"/>
                  <a:cs typeface="+mn-cs"/>
                </a:rPr>
                <a:t> 2</a:t>
              </a:r>
            </a:p>
          </p:txBody>
        </p:sp>
        <p:sp>
          <p:nvSpPr>
            <p:cNvPr id="82" name="TextBox 81"/>
            <p:cNvSpPr txBox="1"/>
            <p:nvPr/>
          </p:nvSpPr>
          <p:spPr>
            <a:xfrm>
              <a:off x="4036857" y="1725665"/>
              <a:ext cx="513282" cy="261610"/>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err="1">
                  <a:ln>
                    <a:noFill/>
                  </a:ln>
                  <a:solidFill>
                    <a:srgbClr val="000000"/>
                  </a:solidFill>
                  <a:effectLst/>
                  <a:uLnTx/>
                  <a:uFillTx/>
                  <a:latin typeface="+mj-lt"/>
                  <a:ea typeface="+mn-ea"/>
                  <a:cs typeface="+mn-cs"/>
                </a:rPr>
                <a:t>Wk</a:t>
              </a:r>
              <a:r>
                <a:rPr kumimoji="0" lang="en-US" sz="1100" b="1" i="0" u="none" strike="noStrike" kern="0" cap="none" spc="0" normalizeH="0" baseline="0" noProof="0" dirty="0">
                  <a:ln>
                    <a:noFill/>
                  </a:ln>
                  <a:solidFill>
                    <a:srgbClr val="000000"/>
                  </a:solidFill>
                  <a:effectLst/>
                  <a:uLnTx/>
                  <a:uFillTx/>
                  <a:latin typeface="+mj-lt"/>
                  <a:ea typeface="+mn-ea"/>
                  <a:cs typeface="+mn-cs"/>
                </a:rPr>
                <a:t> 4</a:t>
              </a:r>
            </a:p>
          </p:txBody>
        </p:sp>
        <p:sp>
          <p:nvSpPr>
            <p:cNvPr id="87" name="TextBox 86"/>
            <p:cNvSpPr txBox="1"/>
            <p:nvPr/>
          </p:nvSpPr>
          <p:spPr>
            <a:xfrm>
              <a:off x="5074663" y="1725665"/>
              <a:ext cx="513282" cy="261610"/>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err="1">
                  <a:ln>
                    <a:noFill/>
                  </a:ln>
                  <a:solidFill>
                    <a:srgbClr val="000000"/>
                  </a:solidFill>
                  <a:effectLst/>
                  <a:uLnTx/>
                  <a:uFillTx/>
                  <a:latin typeface="+mj-lt"/>
                  <a:ea typeface="+mn-ea"/>
                  <a:cs typeface="+mn-cs"/>
                </a:rPr>
                <a:t>Wk</a:t>
              </a:r>
              <a:r>
                <a:rPr kumimoji="0" lang="en-US" sz="1100" b="1" i="0" u="none" strike="noStrike" kern="0" cap="none" spc="0" normalizeH="0" baseline="0" noProof="0" dirty="0">
                  <a:ln>
                    <a:noFill/>
                  </a:ln>
                  <a:solidFill>
                    <a:srgbClr val="000000"/>
                  </a:solidFill>
                  <a:effectLst/>
                  <a:uLnTx/>
                  <a:uFillTx/>
                  <a:latin typeface="+mj-lt"/>
                  <a:ea typeface="+mn-ea"/>
                  <a:cs typeface="+mn-cs"/>
                </a:rPr>
                <a:t> 8</a:t>
              </a:r>
            </a:p>
          </p:txBody>
        </p:sp>
        <p:sp>
          <p:nvSpPr>
            <p:cNvPr id="88" name="TextBox 87"/>
            <p:cNvSpPr txBox="1"/>
            <p:nvPr/>
          </p:nvSpPr>
          <p:spPr>
            <a:xfrm>
              <a:off x="6171276" y="1725665"/>
              <a:ext cx="591829" cy="261610"/>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err="1">
                  <a:ln>
                    <a:noFill/>
                  </a:ln>
                  <a:solidFill>
                    <a:srgbClr val="000000"/>
                  </a:solidFill>
                  <a:effectLst/>
                  <a:uLnTx/>
                  <a:uFillTx/>
                  <a:latin typeface="+mj-lt"/>
                  <a:ea typeface="+mn-ea"/>
                  <a:cs typeface="+mn-cs"/>
                </a:rPr>
                <a:t>Wk</a:t>
              </a:r>
              <a:r>
                <a:rPr kumimoji="0" lang="en-US" sz="1100" b="1" i="0" u="none" strike="noStrike" kern="0" cap="none" spc="0" normalizeH="0" baseline="0" noProof="0" dirty="0">
                  <a:ln>
                    <a:noFill/>
                  </a:ln>
                  <a:solidFill>
                    <a:srgbClr val="000000"/>
                  </a:solidFill>
                  <a:effectLst/>
                  <a:uLnTx/>
                  <a:uFillTx/>
                  <a:latin typeface="+mj-lt"/>
                  <a:ea typeface="+mn-ea"/>
                  <a:cs typeface="+mn-cs"/>
                </a:rPr>
                <a:t> 12</a:t>
              </a:r>
            </a:p>
          </p:txBody>
        </p:sp>
        <p:sp>
          <p:nvSpPr>
            <p:cNvPr id="89" name="TextBox 88"/>
            <p:cNvSpPr txBox="1"/>
            <p:nvPr/>
          </p:nvSpPr>
          <p:spPr>
            <a:xfrm>
              <a:off x="7034523" y="1725665"/>
              <a:ext cx="591829" cy="261610"/>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err="1">
                  <a:ln>
                    <a:noFill/>
                  </a:ln>
                  <a:solidFill>
                    <a:srgbClr val="000000"/>
                  </a:solidFill>
                  <a:effectLst/>
                  <a:uLnTx/>
                  <a:uFillTx/>
                  <a:latin typeface="+mj-lt"/>
                  <a:ea typeface="+mn-ea"/>
                  <a:cs typeface="+mn-cs"/>
                </a:rPr>
                <a:t>Wk</a:t>
              </a:r>
              <a:r>
                <a:rPr kumimoji="0" lang="en-US" sz="1100" b="1" i="0" u="none" strike="noStrike" kern="0" cap="none" spc="0" normalizeH="0" baseline="0" noProof="0" dirty="0">
                  <a:ln>
                    <a:noFill/>
                  </a:ln>
                  <a:solidFill>
                    <a:srgbClr val="000000"/>
                  </a:solidFill>
                  <a:effectLst/>
                  <a:uLnTx/>
                  <a:uFillTx/>
                  <a:latin typeface="+mj-lt"/>
                  <a:ea typeface="+mn-ea"/>
                  <a:cs typeface="+mn-cs"/>
                </a:rPr>
                <a:t> 18</a:t>
              </a:r>
            </a:p>
          </p:txBody>
        </p:sp>
        <p:sp>
          <p:nvSpPr>
            <p:cNvPr id="90" name="TextBox 89"/>
            <p:cNvSpPr txBox="1"/>
            <p:nvPr/>
          </p:nvSpPr>
          <p:spPr>
            <a:xfrm>
              <a:off x="4566349" y="1725665"/>
              <a:ext cx="513282" cy="261610"/>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err="1">
                  <a:ln>
                    <a:noFill/>
                  </a:ln>
                  <a:solidFill>
                    <a:srgbClr val="000000"/>
                  </a:solidFill>
                  <a:effectLst/>
                  <a:uLnTx/>
                  <a:uFillTx/>
                  <a:latin typeface="+mj-lt"/>
                  <a:ea typeface="+mn-ea"/>
                  <a:cs typeface="+mn-cs"/>
                </a:rPr>
                <a:t>Wk</a:t>
              </a:r>
              <a:r>
                <a:rPr kumimoji="0" lang="en-US" sz="1100" b="1" i="0" u="none" strike="noStrike" kern="0" cap="none" spc="0" normalizeH="0" baseline="0" noProof="0" dirty="0">
                  <a:ln>
                    <a:noFill/>
                  </a:ln>
                  <a:solidFill>
                    <a:srgbClr val="000000"/>
                  </a:solidFill>
                  <a:effectLst/>
                  <a:uLnTx/>
                  <a:uFillTx/>
                  <a:latin typeface="+mj-lt"/>
                  <a:ea typeface="+mn-ea"/>
                  <a:cs typeface="+mn-cs"/>
                </a:rPr>
                <a:t> 6</a:t>
              </a:r>
            </a:p>
          </p:txBody>
        </p:sp>
        <p:sp>
          <p:nvSpPr>
            <p:cNvPr id="95" name="TextBox 94"/>
            <p:cNvSpPr txBox="1"/>
            <p:nvPr/>
          </p:nvSpPr>
          <p:spPr>
            <a:xfrm>
              <a:off x="2276763" y="1193216"/>
              <a:ext cx="986168" cy="253915"/>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srgbClr val="000000"/>
                  </a:solidFill>
                  <a:effectLst/>
                  <a:uLnTx/>
                  <a:uFillTx/>
                  <a:latin typeface="+mj-lt"/>
                  <a:ea typeface="+mn-ea"/>
                  <a:cs typeface="+mn-cs"/>
                </a:rPr>
                <a:t>SCREENING</a:t>
              </a:r>
            </a:p>
          </p:txBody>
        </p:sp>
        <p:sp>
          <p:nvSpPr>
            <p:cNvPr id="96" name="TextBox 95"/>
            <p:cNvSpPr txBox="1"/>
            <p:nvPr/>
          </p:nvSpPr>
          <p:spPr>
            <a:xfrm>
              <a:off x="6450133" y="1246506"/>
              <a:ext cx="816250" cy="253916"/>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srgbClr val="000000"/>
                  </a:solidFill>
                  <a:effectLst/>
                  <a:uLnTx/>
                  <a:uFillTx/>
                  <a:latin typeface="+mj-lt"/>
                  <a:ea typeface="+mn-ea"/>
                  <a:cs typeface="+mn-cs"/>
                </a:rPr>
                <a:t>Follow-up</a:t>
              </a:r>
            </a:p>
          </p:txBody>
        </p:sp>
        <p:sp>
          <p:nvSpPr>
            <p:cNvPr id="99" name="Left Brace 98"/>
            <p:cNvSpPr/>
            <p:nvPr/>
          </p:nvSpPr>
          <p:spPr>
            <a:xfrm rot="16200000">
              <a:off x="2838487" y="1692519"/>
              <a:ext cx="117157" cy="682575"/>
            </a:xfrm>
            <a:prstGeom prst="leftBrace">
              <a:avLst>
                <a:gd name="adj1" fmla="val 53547"/>
                <a:gd name="adj2" fmla="val 50000"/>
              </a:avLst>
            </a:prstGeom>
            <a:noFill/>
            <a:ln w="12700" cap="flat" cmpd="sng" algn="ctr">
              <a:solidFill>
                <a:srgbClr val="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srgbClr val="000000"/>
                </a:solidFill>
                <a:effectLst/>
                <a:uLnTx/>
                <a:uFillTx/>
                <a:latin typeface="+mj-lt"/>
                <a:ea typeface="+mn-ea"/>
                <a:cs typeface="+mn-cs"/>
              </a:endParaRPr>
            </a:p>
          </p:txBody>
        </p:sp>
        <p:grpSp>
          <p:nvGrpSpPr>
            <p:cNvPr id="111" name="Group 110"/>
            <p:cNvGrpSpPr/>
            <p:nvPr/>
          </p:nvGrpSpPr>
          <p:grpSpPr>
            <a:xfrm>
              <a:off x="2492219" y="1204463"/>
              <a:ext cx="4829786" cy="703706"/>
              <a:chOff x="261964" y="1475055"/>
              <a:chExt cx="7169012" cy="703706"/>
            </a:xfrm>
          </p:grpSpPr>
          <p:cxnSp>
            <p:nvCxnSpPr>
              <p:cNvPr id="76" name="Straight Connector 75"/>
              <p:cNvCxnSpPr/>
              <p:nvPr/>
            </p:nvCxnSpPr>
            <p:spPr>
              <a:xfrm>
                <a:off x="261964" y="2005573"/>
                <a:ext cx="7169012" cy="0"/>
              </a:xfrm>
              <a:prstGeom prst="line">
                <a:avLst/>
              </a:prstGeom>
              <a:noFill/>
              <a:ln w="19050" cap="flat" cmpd="sng" algn="ctr">
                <a:solidFill>
                  <a:srgbClr val="000000"/>
                </a:solidFill>
                <a:prstDash val="solid"/>
              </a:ln>
              <a:effectLst/>
            </p:spPr>
          </p:cxnSp>
          <p:cxnSp>
            <p:nvCxnSpPr>
              <p:cNvPr id="77" name="Straight Connector 76"/>
              <p:cNvCxnSpPr/>
              <p:nvPr/>
            </p:nvCxnSpPr>
            <p:spPr>
              <a:xfrm flipV="1">
                <a:off x="277290" y="1834750"/>
                <a:ext cx="0" cy="344011"/>
              </a:xfrm>
              <a:prstGeom prst="line">
                <a:avLst/>
              </a:prstGeom>
              <a:noFill/>
              <a:ln w="19050" cap="flat" cmpd="sng" algn="ctr">
                <a:solidFill>
                  <a:srgbClr val="000000"/>
                </a:solidFill>
                <a:prstDash val="solid"/>
              </a:ln>
              <a:effectLst/>
            </p:spPr>
          </p:cxnSp>
          <p:cxnSp>
            <p:nvCxnSpPr>
              <p:cNvPr id="81" name="Straight Connector 80"/>
              <p:cNvCxnSpPr/>
              <p:nvPr/>
            </p:nvCxnSpPr>
            <p:spPr>
              <a:xfrm flipV="1">
                <a:off x="7430975" y="1834750"/>
                <a:ext cx="0" cy="344011"/>
              </a:xfrm>
              <a:prstGeom prst="line">
                <a:avLst/>
              </a:prstGeom>
              <a:noFill/>
              <a:ln w="19050" cap="flat" cmpd="sng" algn="ctr">
                <a:solidFill>
                  <a:srgbClr val="000000"/>
                </a:solidFill>
                <a:prstDash val="solid"/>
              </a:ln>
              <a:effectLst/>
            </p:spPr>
          </p:cxnSp>
          <p:sp>
            <p:nvSpPr>
              <p:cNvPr id="83" name="Flowchart: Merge 82"/>
              <p:cNvSpPr/>
              <p:nvPr/>
            </p:nvSpPr>
            <p:spPr>
              <a:xfrm>
                <a:off x="1297907" y="2007286"/>
                <a:ext cx="124508" cy="101804"/>
              </a:xfrm>
              <a:prstGeom prst="flowChartMerge">
                <a:avLst/>
              </a:prstGeom>
              <a:solidFill>
                <a:srgbClr val="646464"/>
              </a:solidFill>
              <a:ln w="25400" cap="flat" cmpd="sng" algn="ctr">
                <a:solidFill>
                  <a:srgbClr val="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00000"/>
                  </a:solidFill>
                  <a:effectLst/>
                  <a:uLnTx/>
                  <a:uFillTx/>
                  <a:latin typeface="+mj-lt"/>
                  <a:ea typeface="+mn-ea"/>
                  <a:cs typeface="+mn-cs"/>
                </a:endParaRPr>
              </a:p>
            </p:txBody>
          </p:sp>
          <p:sp>
            <p:nvSpPr>
              <p:cNvPr id="84" name="Flowchart: Merge 83"/>
              <p:cNvSpPr/>
              <p:nvPr/>
            </p:nvSpPr>
            <p:spPr>
              <a:xfrm>
                <a:off x="2012978" y="2008813"/>
                <a:ext cx="124508" cy="101804"/>
              </a:xfrm>
              <a:prstGeom prst="flowChartMerge">
                <a:avLst/>
              </a:prstGeom>
              <a:solidFill>
                <a:srgbClr val="646464"/>
              </a:solidFill>
              <a:ln w="25400" cap="flat" cmpd="sng" algn="ctr">
                <a:solidFill>
                  <a:srgbClr val="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00000"/>
                  </a:solidFill>
                  <a:effectLst/>
                  <a:uLnTx/>
                  <a:uFillTx/>
                  <a:latin typeface="+mj-lt"/>
                  <a:ea typeface="+mn-ea"/>
                  <a:cs typeface="+mn-cs"/>
                </a:endParaRPr>
              </a:p>
            </p:txBody>
          </p:sp>
          <p:sp>
            <p:nvSpPr>
              <p:cNvPr id="85" name="Flowchart: Merge 84"/>
              <p:cNvSpPr/>
              <p:nvPr/>
            </p:nvSpPr>
            <p:spPr>
              <a:xfrm>
                <a:off x="2856250" y="2005573"/>
                <a:ext cx="124508" cy="101804"/>
              </a:xfrm>
              <a:prstGeom prst="flowChartMerge">
                <a:avLst/>
              </a:prstGeom>
              <a:solidFill>
                <a:srgbClr val="646464"/>
              </a:solidFill>
              <a:ln w="25400" cap="flat" cmpd="sng" algn="ctr">
                <a:solidFill>
                  <a:srgbClr val="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00000"/>
                  </a:solidFill>
                  <a:effectLst/>
                  <a:uLnTx/>
                  <a:uFillTx/>
                  <a:latin typeface="+mj-lt"/>
                  <a:ea typeface="+mn-ea"/>
                  <a:cs typeface="+mn-cs"/>
                </a:endParaRPr>
              </a:p>
            </p:txBody>
          </p:sp>
          <p:sp>
            <p:nvSpPr>
              <p:cNvPr id="86" name="Flowchart: Merge 85"/>
              <p:cNvSpPr/>
              <p:nvPr/>
            </p:nvSpPr>
            <p:spPr>
              <a:xfrm>
                <a:off x="6089153" y="2007332"/>
                <a:ext cx="124508" cy="101804"/>
              </a:xfrm>
              <a:prstGeom prst="flowChartMerge">
                <a:avLst/>
              </a:prstGeom>
              <a:solidFill>
                <a:srgbClr val="646464"/>
              </a:solidFill>
              <a:ln w="25400" cap="flat" cmpd="sng" algn="ctr">
                <a:solidFill>
                  <a:srgbClr val="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00000"/>
                  </a:solidFill>
                  <a:effectLst/>
                  <a:uLnTx/>
                  <a:uFillTx/>
                  <a:latin typeface="+mj-lt"/>
                  <a:ea typeface="+mn-ea"/>
                  <a:cs typeface="+mn-cs"/>
                </a:endParaRPr>
              </a:p>
            </p:txBody>
          </p:sp>
          <p:sp>
            <p:nvSpPr>
              <p:cNvPr id="91" name="Rectangle: Rounded Corners 90"/>
              <p:cNvSpPr/>
              <p:nvPr/>
            </p:nvSpPr>
            <p:spPr>
              <a:xfrm>
                <a:off x="1327933" y="1475056"/>
                <a:ext cx="747299" cy="453951"/>
              </a:xfrm>
              <a:prstGeom prst="roundRect">
                <a:avLst/>
              </a:prstGeom>
              <a:solidFill>
                <a:schemeClr val="bg2">
                  <a:lumMod val="50000"/>
                </a:schemeClr>
              </a:solidFill>
              <a:ln w="9525" cap="flat" cmpd="sng" algn="ctr">
                <a:noFill/>
                <a:prstDash val="solid"/>
              </a:ln>
              <a:effectLst/>
            </p:spPr>
            <p:txBody>
              <a:bodyPr rtlCol="0" anchor="ctr"/>
              <a:lstStyle/>
              <a:p>
                <a:pPr marL="0" marR="0" lvl="0" indent="0" algn="ctr" defTabSz="457200" rtl="0" eaLnBrk="1" fontAlgn="auto" latinLnBrk="0" hangingPunct="1">
                  <a:lnSpc>
                    <a:spcPct val="85000"/>
                  </a:lnSpc>
                  <a:spcBef>
                    <a:spcPts val="0"/>
                  </a:spcBef>
                  <a:spcAft>
                    <a:spcPts val="0"/>
                  </a:spcAft>
                  <a:buClrTx/>
                  <a:buSzTx/>
                  <a:buFontTx/>
                  <a:buNone/>
                  <a:tabLst/>
                  <a:defRPr/>
                </a:pPr>
                <a:endParaRPr kumimoji="0" lang="en-US" sz="1100" b="1" i="0" u="none" strike="noStrike" kern="0" cap="none" spc="0" normalizeH="0" baseline="0" noProof="0" dirty="0">
                  <a:ln>
                    <a:noFill/>
                  </a:ln>
                  <a:solidFill>
                    <a:schemeClr val="bg1"/>
                  </a:solidFill>
                  <a:effectLst/>
                  <a:uLnTx/>
                  <a:uFillTx/>
                  <a:latin typeface="+mj-lt"/>
                  <a:ea typeface="+mn-ea"/>
                  <a:cs typeface="+mn-cs"/>
                </a:endParaRPr>
              </a:p>
            </p:txBody>
          </p:sp>
          <p:sp>
            <p:nvSpPr>
              <p:cNvPr id="92" name="Rectangle: Rounded Corners 91"/>
              <p:cNvSpPr/>
              <p:nvPr/>
            </p:nvSpPr>
            <p:spPr>
              <a:xfrm>
                <a:off x="2097764" y="1475055"/>
                <a:ext cx="4042996" cy="453950"/>
              </a:xfrm>
              <a:prstGeom prst="roundRect">
                <a:avLst/>
              </a:prstGeom>
              <a:solidFill>
                <a:schemeClr val="accent1"/>
              </a:solidFill>
              <a:ln w="9525" cap="flat" cmpd="sng" algn="ctr">
                <a:noFill/>
                <a:prstDash val="solid"/>
              </a:ln>
              <a:effectLst/>
            </p:spPr>
            <p:txBody>
              <a:bodyPr rtlCol="0" anchor="ctr"/>
              <a:lstStyle/>
              <a:p>
                <a:pPr marL="0" marR="0" lvl="0" indent="0" algn="ctr" defTabSz="457200" rtl="0" eaLnBrk="1" fontAlgn="auto" latinLnBrk="0" hangingPunct="1">
                  <a:lnSpc>
                    <a:spcPct val="85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FFFFFF"/>
                    </a:solidFill>
                    <a:effectLst/>
                    <a:uLnTx/>
                    <a:uFillTx/>
                    <a:latin typeface="+mj-lt"/>
                    <a:ea typeface="+mn-ea"/>
                    <a:cs typeface="+mn-cs"/>
                  </a:rPr>
                  <a:t>NGM282 3 mg</a:t>
                </a:r>
              </a:p>
              <a:p>
                <a:pPr marL="0" marR="0" lvl="0" indent="0" algn="ctr" defTabSz="457200" rtl="0" eaLnBrk="1" fontAlgn="auto" latinLnBrk="0" hangingPunct="1">
                  <a:lnSpc>
                    <a:spcPct val="85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FFFFFF"/>
                    </a:solidFill>
                    <a:effectLst/>
                    <a:uLnTx/>
                    <a:uFillTx/>
                    <a:latin typeface="+mj-lt"/>
                    <a:ea typeface="+mn-ea"/>
                    <a:cs typeface="+mn-cs"/>
                  </a:rPr>
                  <a:t>+ rosuvastatin</a:t>
                </a:r>
              </a:p>
            </p:txBody>
          </p:sp>
          <p:sp>
            <p:nvSpPr>
              <p:cNvPr id="104" name="Flowchart: Merge 16"/>
              <p:cNvSpPr/>
              <p:nvPr/>
            </p:nvSpPr>
            <p:spPr>
              <a:xfrm>
                <a:off x="4411138" y="2007332"/>
                <a:ext cx="124508" cy="101804"/>
              </a:xfrm>
              <a:prstGeom prst="flowChartMerge">
                <a:avLst/>
              </a:prstGeom>
              <a:solidFill>
                <a:srgbClr val="646464"/>
              </a:solidFill>
              <a:ln w="25400" cap="flat" cmpd="sng" algn="ctr">
                <a:solidFill>
                  <a:srgbClr val="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00000"/>
                  </a:solidFill>
                  <a:effectLst/>
                  <a:uLnTx/>
                  <a:uFillTx/>
                  <a:latin typeface="+mj-lt"/>
                  <a:ea typeface="+mn-ea"/>
                  <a:cs typeface="+mn-cs"/>
                </a:endParaRPr>
              </a:p>
            </p:txBody>
          </p:sp>
          <p:sp>
            <p:nvSpPr>
              <p:cNvPr id="105" name="Flowchart: Merge 16"/>
              <p:cNvSpPr/>
              <p:nvPr/>
            </p:nvSpPr>
            <p:spPr>
              <a:xfrm>
                <a:off x="3644317" y="2007332"/>
                <a:ext cx="124508" cy="101804"/>
              </a:xfrm>
              <a:prstGeom prst="flowChartMerge">
                <a:avLst/>
              </a:prstGeom>
              <a:solidFill>
                <a:srgbClr val="646464"/>
              </a:solidFill>
              <a:ln w="25400" cap="flat" cmpd="sng" algn="ctr">
                <a:solidFill>
                  <a:srgbClr val="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00000"/>
                  </a:solidFill>
                  <a:effectLst/>
                  <a:uLnTx/>
                  <a:uFillTx/>
                  <a:latin typeface="+mj-lt"/>
                  <a:ea typeface="+mn-ea"/>
                  <a:cs typeface="+mn-cs"/>
                </a:endParaRPr>
              </a:p>
            </p:txBody>
          </p:sp>
        </p:grpSp>
        <p:sp>
          <p:nvSpPr>
            <p:cNvPr id="112" name="Rectangle 111"/>
            <p:cNvSpPr/>
            <p:nvPr/>
          </p:nvSpPr>
          <p:spPr>
            <a:xfrm>
              <a:off x="3119207" y="1164878"/>
              <a:ext cx="686459" cy="3643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chemeClr val="bg1"/>
                  </a:solidFill>
                  <a:effectLst/>
                  <a:uLnTx/>
                  <a:uFillTx/>
                  <a:latin typeface="+mj-lt"/>
                  <a:ea typeface="+mn-ea"/>
                  <a:cs typeface="Calibri" panose="020F0502020204030204" pitchFamily="34" charset="0"/>
                </a:rPr>
                <a:t>NGM282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chemeClr val="bg1"/>
                  </a:solidFill>
                  <a:effectLst/>
                  <a:uLnTx/>
                  <a:uFillTx/>
                  <a:latin typeface="+mj-lt"/>
                  <a:ea typeface="+mn-ea"/>
                  <a:cs typeface="Calibri" panose="020F0502020204030204" pitchFamily="34" charset="0"/>
                </a:rPr>
                <a:t>3 mg</a:t>
              </a:r>
            </a:p>
          </p:txBody>
        </p:sp>
      </p:grpSp>
      <p:sp>
        <p:nvSpPr>
          <p:cNvPr id="122" name="TextBox 121"/>
          <p:cNvSpPr txBox="1"/>
          <p:nvPr/>
        </p:nvSpPr>
        <p:spPr>
          <a:xfrm>
            <a:off x="306686" y="2538024"/>
            <a:ext cx="3317371" cy="276999"/>
          </a:xfrm>
          <a:prstGeom prst="rect">
            <a:avLst/>
          </a:prstGeom>
          <a:noFill/>
        </p:spPr>
        <p:txBody>
          <a:bodyPr wrap="square" rtlCol="0">
            <a:spAutoFit/>
          </a:bodyPr>
          <a:lstStyle/>
          <a:p>
            <a:pPr algn="ctr">
              <a:defRPr/>
            </a:pPr>
            <a:r>
              <a:rPr kumimoji="0" lang="en-US" sz="1200" b="1" i="0" strike="noStrike" kern="1200" cap="none" spc="0" normalizeH="0" baseline="0" noProof="0" dirty="0">
                <a:ln>
                  <a:noFill/>
                </a:ln>
                <a:effectLst/>
                <a:uLnTx/>
                <a:uFillTx/>
                <a:latin typeface="+mj-lt"/>
                <a:cs typeface="Calibri" panose="020F0502020204030204" pitchFamily="34" charset="0"/>
              </a:rPr>
              <a:t>Change in absolute LFC at Week 12 </a:t>
            </a:r>
            <a:r>
              <a:rPr lang="en-US" sz="1200" b="1" dirty="0">
                <a:solidFill>
                  <a:prstClr val="black"/>
                </a:solidFill>
                <a:latin typeface="+mj-lt"/>
                <a:cs typeface="Calibri" panose="020F0502020204030204" pitchFamily="34" charset="0"/>
              </a:rPr>
              <a:t>(n=19)</a:t>
            </a:r>
          </a:p>
        </p:txBody>
      </p:sp>
      <p:sp>
        <p:nvSpPr>
          <p:cNvPr id="124" name="TextBox 123"/>
          <p:cNvSpPr txBox="1"/>
          <p:nvPr/>
        </p:nvSpPr>
        <p:spPr>
          <a:xfrm>
            <a:off x="4490589" y="2538024"/>
            <a:ext cx="3609793" cy="276999"/>
          </a:xfrm>
          <a:prstGeom prst="rect">
            <a:avLst/>
          </a:prstGeom>
          <a:noFill/>
        </p:spPr>
        <p:txBody>
          <a:bodyPr wrap="square" rtlCol="0">
            <a:spAutoFit/>
          </a:bodyPr>
          <a:lstStyle/>
          <a:p>
            <a:pPr lvl="0" algn="ctr">
              <a:defRPr/>
            </a:pPr>
            <a:r>
              <a:rPr kumimoji="0" lang="en-US" sz="1200" b="1" i="0" strike="noStrike" kern="1200" cap="none" spc="0" normalizeH="0" baseline="0" noProof="0" dirty="0">
                <a:ln>
                  <a:noFill/>
                </a:ln>
                <a:effectLst/>
                <a:uLnTx/>
                <a:uFillTx/>
                <a:latin typeface="+mj-lt"/>
                <a:ea typeface="+mn-ea"/>
                <a:cs typeface="Calibri" panose="020F0502020204030204" pitchFamily="34" charset="0"/>
              </a:rPr>
              <a:t>12-week histology </a:t>
            </a:r>
            <a:r>
              <a:rPr lang="en-US" sz="1200" b="1" dirty="0">
                <a:latin typeface="+mj-lt"/>
                <a:cs typeface="Calibri" panose="020F0502020204030204" pitchFamily="34" charset="0"/>
              </a:rPr>
              <a:t>endpoints (n=19)</a:t>
            </a:r>
            <a:endParaRPr kumimoji="0" lang="en-US" sz="1200" b="1" i="0" strike="noStrike" kern="1200" cap="none" spc="0" normalizeH="0" baseline="0" noProof="0" dirty="0">
              <a:ln>
                <a:noFill/>
              </a:ln>
              <a:effectLst/>
              <a:uLnTx/>
              <a:uFillTx/>
              <a:latin typeface="+mj-lt"/>
              <a:ea typeface="+mn-ea"/>
              <a:cs typeface="Calibri" panose="020F0502020204030204" pitchFamily="34" charset="0"/>
            </a:endParaRPr>
          </a:p>
        </p:txBody>
      </p:sp>
      <p:sp>
        <p:nvSpPr>
          <p:cNvPr id="125" name="Content Placeholder 2"/>
          <p:cNvSpPr txBox="1">
            <a:spLocks/>
          </p:cNvSpPr>
          <p:nvPr/>
        </p:nvSpPr>
        <p:spPr>
          <a:xfrm>
            <a:off x="3805665" y="4440555"/>
            <a:ext cx="5166167" cy="172304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169863" marR="0" lvl="0" indent="-169863" algn="l" defTabSz="914400" rtl="0" eaLnBrk="1" fontAlgn="auto" latinLnBrk="0" hangingPunct="1">
              <a:lnSpc>
                <a:spcPct val="100000"/>
              </a:lnSpc>
              <a:spcBef>
                <a:spcPts val="0"/>
              </a:spcBef>
              <a:spcAft>
                <a:spcPts val="100"/>
              </a:spcAft>
              <a:buClr>
                <a:srgbClr val="004B87"/>
              </a:buClr>
              <a:buSzTx/>
              <a:buFont typeface="Arial" panose="020B0604020202020204" pitchFamily="34" charset="0"/>
              <a:buChar char="•"/>
              <a:tabLst/>
              <a:defRPr/>
            </a:pPr>
            <a:r>
              <a:rPr kumimoji="0" lang="en-US" sz="1200" b="1" i="0" u="none" strike="noStrike" kern="1200" cap="none" spc="0" normalizeH="0" baseline="0" noProof="0" dirty="0">
                <a:ln>
                  <a:noFill/>
                </a:ln>
                <a:solidFill>
                  <a:schemeClr val="tx2"/>
                </a:solidFill>
                <a:effectLst/>
                <a:uLnTx/>
                <a:uFillTx/>
                <a:latin typeface="+mj-lt"/>
                <a:ea typeface="+mn-ea"/>
                <a:cs typeface="Calibri" panose="020F0502020204030204" pitchFamily="34" charset="0"/>
              </a:rPr>
              <a:t>68% patients (n=13) were early histological responders</a:t>
            </a:r>
            <a:r>
              <a:rPr lang="en-US" sz="1200" b="1" baseline="30000" dirty="0">
                <a:solidFill>
                  <a:schemeClr val="tx2"/>
                </a:solidFill>
                <a:latin typeface="+mj-lt"/>
                <a:cs typeface="Calibri" panose="020F0502020204030204" pitchFamily="34" charset="0"/>
              </a:rPr>
              <a:t>†</a:t>
            </a:r>
            <a:endParaRPr kumimoji="0" lang="en-US" sz="1200" b="1" i="0" u="none" strike="noStrike" kern="1200" cap="none" spc="0" normalizeH="0" baseline="0" noProof="0" dirty="0">
              <a:ln>
                <a:noFill/>
              </a:ln>
              <a:solidFill>
                <a:schemeClr val="tx2"/>
              </a:solidFill>
              <a:effectLst/>
              <a:uLnTx/>
              <a:uFillTx/>
              <a:latin typeface="+mj-lt"/>
              <a:ea typeface="+mn-ea"/>
              <a:cs typeface="Calibri" panose="020F0502020204030204" pitchFamily="34" charset="0"/>
            </a:endParaRPr>
          </a:p>
          <a:p>
            <a:pPr marL="169863" marR="0" lvl="0" indent="-169863" algn="l" defTabSz="914400" rtl="0" eaLnBrk="1" fontAlgn="auto" latinLnBrk="0" hangingPunct="1">
              <a:lnSpc>
                <a:spcPct val="100000"/>
              </a:lnSpc>
              <a:spcBef>
                <a:spcPts val="0"/>
              </a:spcBef>
              <a:spcAft>
                <a:spcPts val="100"/>
              </a:spcAft>
              <a:buClr>
                <a:srgbClr val="004B87"/>
              </a:buClr>
              <a:buSzTx/>
              <a:buFont typeface="Arial" panose="020B0604020202020204" pitchFamily="34" charset="0"/>
              <a:buChar char="•"/>
              <a:tabLst/>
              <a:defRPr/>
            </a:pPr>
            <a:r>
              <a:rPr kumimoji="0" lang="en-US" sz="1200" b="1" i="0" u="none" strike="noStrike" kern="1200" cap="none" spc="0" normalizeH="0" baseline="0" noProof="0" dirty="0">
                <a:ln>
                  <a:noFill/>
                </a:ln>
                <a:solidFill>
                  <a:schemeClr val="tx2"/>
                </a:solidFill>
                <a:effectLst/>
                <a:uLnTx/>
                <a:uFillTx/>
                <a:latin typeface="+mj-lt"/>
                <a:ea typeface="+mn-ea"/>
                <a:cs typeface="Calibri" panose="020F0502020204030204" pitchFamily="34" charset="0"/>
              </a:rPr>
              <a:t>42% patients improved fibrosis ≥1 stage (3 patients F3</a:t>
            </a:r>
            <a:r>
              <a:rPr lang="en-US" sz="1200" b="1" dirty="0">
                <a:solidFill>
                  <a:schemeClr val="tx2"/>
                </a:solidFill>
                <a:latin typeface="+mj-lt"/>
                <a:cs typeface="Calibri" panose="020F0502020204030204" pitchFamily="34" charset="0"/>
                <a:sym typeface="Wingdings" panose="05000000000000000000" pitchFamily="2" charset="2"/>
              </a:rPr>
              <a:t></a:t>
            </a:r>
            <a:r>
              <a:rPr kumimoji="0" lang="en-US" sz="1200" b="1" i="0" u="none" strike="noStrike" kern="1200" cap="none" spc="0" normalizeH="0" baseline="0" noProof="0" dirty="0">
                <a:ln>
                  <a:noFill/>
                </a:ln>
                <a:solidFill>
                  <a:schemeClr val="tx2"/>
                </a:solidFill>
                <a:effectLst/>
                <a:uLnTx/>
                <a:uFillTx/>
                <a:latin typeface="+mj-lt"/>
                <a:ea typeface="+mn-ea"/>
                <a:cs typeface="Calibri" panose="020F0502020204030204" pitchFamily="34" charset="0"/>
              </a:rPr>
              <a:t>F1)</a:t>
            </a:r>
          </a:p>
          <a:p>
            <a:pPr marL="169863" marR="0" lvl="0" indent="-169863" algn="l" defTabSz="914400" rtl="0" eaLnBrk="1" fontAlgn="auto" latinLnBrk="0" hangingPunct="1">
              <a:lnSpc>
                <a:spcPct val="100000"/>
              </a:lnSpc>
              <a:spcBef>
                <a:spcPts val="0"/>
              </a:spcBef>
              <a:spcAft>
                <a:spcPts val="100"/>
              </a:spcAft>
              <a:buClr>
                <a:srgbClr val="004B87"/>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j-lt"/>
                <a:ea typeface="+mn-ea"/>
                <a:cs typeface="Calibri" panose="020F0502020204030204" pitchFamily="34" charset="0"/>
              </a:rPr>
              <a:t>Elevations in LDL-C managed by rosuvastatin back to baseline or below target of 100 mg/dl</a:t>
            </a:r>
          </a:p>
          <a:p>
            <a:pPr marL="169863" lvl="0" indent="-169863">
              <a:spcBef>
                <a:spcPts val="0"/>
              </a:spcBef>
              <a:spcAft>
                <a:spcPts val="100"/>
              </a:spcAft>
              <a:buClr>
                <a:srgbClr val="004B87"/>
              </a:buClr>
              <a:defRPr/>
            </a:pPr>
            <a:r>
              <a:rPr lang="en-US" sz="1200" b="1" dirty="0">
                <a:solidFill>
                  <a:schemeClr val="tx2"/>
                </a:solidFill>
                <a:cs typeface="Calibri" panose="020F0502020204030204" pitchFamily="34" charset="0"/>
              </a:rPr>
              <a:t>Safety and tolerability </a:t>
            </a:r>
            <a:r>
              <a:rPr lang="en-US" sz="1200" dirty="0">
                <a:solidFill>
                  <a:prstClr val="black"/>
                </a:solidFill>
                <a:cs typeface="Calibri" panose="020F0502020204030204" pitchFamily="34" charset="0"/>
              </a:rPr>
              <a:t>f</a:t>
            </a:r>
            <a:r>
              <a:rPr kumimoji="0" lang="en-US" sz="1200" b="0" i="0" u="none" strike="noStrike" kern="1200" cap="none" spc="0" normalizeH="0" baseline="0" noProof="0" dirty="0" err="1">
                <a:ln>
                  <a:noFill/>
                </a:ln>
                <a:solidFill>
                  <a:prstClr val="black"/>
                </a:solidFill>
                <a:effectLst/>
                <a:uLnTx/>
                <a:uFillTx/>
                <a:latin typeface="+mj-lt"/>
                <a:ea typeface="+mn-ea"/>
                <a:cs typeface="Calibri" panose="020F0502020204030204" pitchFamily="34" charset="0"/>
              </a:rPr>
              <a:t>avourable</a:t>
            </a:r>
            <a:r>
              <a:rPr kumimoji="0" lang="en-US" sz="1200" b="0" i="0" u="none" strike="noStrike" kern="1200" cap="none" spc="0" normalizeH="0" baseline="0" noProof="0" dirty="0">
                <a:ln>
                  <a:noFill/>
                </a:ln>
                <a:solidFill>
                  <a:prstClr val="black"/>
                </a:solidFill>
                <a:effectLst/>
                <a:uLnTx/>
                <a:uFillTx/>
                <a:latin typeface="+mj-lt"/>
                <a:ea typeface="+mn-ea"/>
                <a:cs typeface="Calibri" panose="020F0502020204030204" pitchFamily="34" charset="0"/>
              </a:rPr>
              <a:t>: most common AEs were mild loose/frequent stools and injection site reactions</a:t>
            </a:r>
          </a:p>
          <a:p>
            <a:pPr marL="0" lvl="0" indent="0">
              <a:spcBef>
                <a:spcPts val="0"/>
              </a:spcBef>
              <a:spcAft>
                <a:spcPts val="100"/>
              </a:spcAft>
              <a:buClr>
                <a:srgbClr val="004B87"/>
              </a:buClr>
              <a:buNone/>
              <a:defRPr/>
            </a:pPr>
            <a:endParaRPr kumimoji="0" lang="en-US" sz="1200" b="0" i="0" u="none" strike="noStrike" kern="1200" cap="none" spc="0" normalizeH="0" baseline="0" noProof="0" dirty="0">
              <a:ln>
                <a:noFill/>
              </a:ln>
              <a:solidFill>
                <a:prstClr val="black"/>
              </a:solidFill>
              <a:effectLst/>
              <a:uLnTx/>
              <a:uFillTx/>
              <a:latin typeface="+mj-lt"/>
              <a:ea typeface="+mn-ea"/>
              <a:cs typeface="Calibri" panose="020F0502020204030204" pitchFamily="34" charset="0"/>
            </a:endParaRPr>
          </a:p>
        </p:txBody>
      </p:sp>
      <p:sp>
        <p:nvSpPr>
          <p:cNvPr id="2" name="TextBox 1"/>
          <p:cNvSpPr txBox="1"/>
          <p:nvPr/>
        </p:nvSpPr>
        <p:spPr>
          <a:xfrm>
            <a:off x="2090693" y="3055451"/>
            <a:ext cx="579238" cy="184666"/>
          </a:xfrm>
          <a:prstGeom prst="rect">
            <a:avLst/>
          </a:prstGeom>
          <a:noFill/>
          <a:ln>
            <a:solidFill>
              <a:schemeClr val="tx2"/>
            </a:solidFill>
          </a:ln>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i="0" u="none" strike="noStrike" kern="1200" cap="none" spc="0" normalizeH="0" baseline="0" noProof="0" dirty="0">
                <a:ln>
                  <a:noFill/>
                </a:ln>
                <a:solidFill>
                  <a:prstClr val="black"/>
                </a:solidFill>
                <a:effectLst/>
                <a:uLnTx/>
                <a:uFillTx/>
                <a:latin typeface="+mj-lt"/>
                <a:ea typeface="+mn-ea"/>
                <a:cs typeface="+mn-cs"/>
              </a:rPr>
              <a:t>–11.2%</a:t>
            </a:r>
          </a:p>
        </p:txBody>
      </p:sp>
      <p:sp>
        <p:nvSpPr>
          <p:cNvPr id="128" name="Text Placeholder 2"/>
          <p:cNvSpPr>
            <a:spLocks noGrp="1"/>
          </p:cNvSpPr>
          <p:nvPr/>
        </p:nvSpPr>
        <p:spPr bwMode="auto">
          <a:xfrm>
            <a:off x="5387756" y="4322952"/>
            <a:ext cx="1225320" cy="198438"/>
          </a:xfrm>
          <a:prstGeom prst="rect">
            <a:avLst/>
          </a:prstGeom>
          <a:noFill/>
          <a:extLst>
            <a:ext uri="{909E8E84-426E-40DD-AFC4-6F175D3DCCD1}">
              <a14:hiddenFill xmlns:a14="http://schemas.microsoft.com/office/drawing/2010/main">
                <a:solidFill>
                  <a:scrgbClr r="0" g="0" b="0"/>
                </a:solidFill>
              </a14:hiddenFill>
            </a:ext>
          </a:extLst>
        </p:spPr>
        <p:txBody>
          <a:bodyPr vert="horz" lIns="0" tIns="0" rIns="0" bIns="0" numCol="1" spcCol="0"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en-US" sz="1100" b="1" i="0" u="none" strike="noStrike" kern="1200" cap="none" spc="0" normalizeH="0" baseline="0" noProof="0" dirty="0">
              <a:ln>
                <a:noFill/>
              </a:ln>
              <a:solidFill>
                <a:prstClr val="black"/>
              </a:solidFill>
              <a:effectLst/>
              <a:uLnTx/>
              <a:uFillTx/>
              <a:latin typeface="+mj-lt"/>
              <a:ea typeface="+mn-ea"/>
              <a:cs typeface="Calibri" panose="020F0502020204030204" pitchFamily="34" charset="0"/>
              <a:sym typeface="Calibri" panose="020F0502020204030204" pitchFamily="34" charset="0"/>
            </a:endParaRPr>
          </a:p>
        </p:txBody>
      </p:sp>
      <p:sp>
        <p:nvSpPr>
          <p:cNvPr id="131" name="Text Placeholder 2"/>
          <p:cNvSpPr>
            <a:spLocks noGrp="1"/>
          </p:cNvSpPr>
          <p:nvPr/>
        </p:nvSpPr>
        <p:spPr bwMode="auto">
          <a:xfrm>
            <a:off x="7190973" y="4322952"/>
            <a:ext cx="699576" cy="198438"/>
          </a:xfrm>
          <a:prstGeom prst="rect">
            <a:avLst/>
          </a:prstGeom>
          <a:noFill/>
          <a:extLst>
            <a:ext uri="{909E8E84-426E-40DD-AFC4-6F175D3DCCD1}">
              <a14:hiddenFill xmlns:a14="http://schemas.microsoft.com/office/drawing/2010/main">
                <a:solidFill>
                  <a:scrgbClr r="0" g="0" b="0"/>
                </a:solidFill>
              </a14:hiddenFill>
            </a:ext>
          </a:extLst>
        </p:spPr>
        <p:txBody>
          <a:bodyPr vert="horz" lIns="0" tIns="0" rIns="0" bIns="0" numCol="1" spcCol="0"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en-US" sz="1100" b="1" i="0" u="none" strike="noStrike" kern="1200" cap="none" spc="0" normalizeH="0" baseline="0" noProof="0" dirty="0">
              <a:ln>
                <a:noFill/>
              </a:ln>
              <a:solidFill>
                <a:prstClr val="black"/>
              </a:solidFill>
              <a:effectLst/>
              <a:uLnTx/>
              <a:uFillTx/>
              <a:latin typeface="+mj-lt"/>
              <a:ea typeface="+mn-ea"/>
              <a:cs typeface="Calibri" panose="020F0502020204030204" pitchFamily="34" charset="0"/>
              <a:sym typeface="Calibri" panose="020F0502020204030204" pitchFamily="34" charset="0"/>
            </a:endParaRPr>
          </a:p>
        </p:txBody>
      </p:sp>
      <p:sp>
        <p:nvSpPr>
          <p:cNvPr id="133" name="Text Placeholder 2"/>
          <p:cNvSpPr>
            <a:spLocks noGrp="1"/>
          </p:cNvSpPr>
          <p:nvPr/>
        </p:nvSpPr>
        <p:spPr bwMode="auto">
          <a:xfrm>
            <a:off x="6329021" y="4322952"/>
            <a:ext cx="966688" cy="198438"/>
          </a:xfrm>
          <a:prstGeom prst="rect">
            <a:avLst/>
          </a:prstGeom>
          <a:noFill/>
          <a:extLst>
            <a:ext uri="{909E8E84-426E-40DD-AFC4-6F175D3DCCD1}">
              <a14:hiddenFill xmlns:a14="http://schemas.microsoft.com/office/drawing/2010/main">
                <a:solidFill>
                  <a:scrgbClr r="0" g="0" b="0"/>
                </a:solidFill>
              </a14:hiddenFill>
            </a:ext>
          </a:extLst>
        </p:spPr>
        <p:txBody>
          <a:bodyPr vert="horz" lIns="0" tIns="0" rIns="0" bIns="0" numCol="1" spcCol="0"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en-US" sz="1100" b="1" i="0" u="none" strike="noStrike" kern="1200" cap="none" spc="0" normalizeH="0" baseline="0" noProof="0" dirty="0">
              <a:ln>
                <a:noFill/>
              </a:ln>
              <a:solidFill>
                <a:prstClr val="black"/>
              </a:solidFill>
              <a:effectLst/>
              <a:uLnTx/>
              <a:uFillTx/>
              <a:latin typeface="+mj-lt"/>
              <a:ea typeface="+mn-ea"/>
              <a:cs typeface="Calibri" panose="020F0502020204030204" pitchFamily="34" charset="0"/>
              <a:sym typeface="Calibri" panose="020F0502020204030204" pitchFamily="34" charset="0"/>
            </a:endParaRPr>
          </a:p>
        </p:txBody>
      </p:sp>
      <p:sp>
        <p:nvSpPr>
          <p:cNvPr id="135" name="Text Placeholder 2"/>
          <p:cNvSpPr>
            <a:spLocks noGrp="1"/>
          </p:cNvSpPr>
          <p:nvPr/>
        </p:nvSpPr>
        <p:spPr bwMode="auto">
          <a:xfrm>
            <a:off x="4771958" y="4322952"/>
            <a:ext cx="818293" cy="198438"/>
          </a:xfrm>
          <a:prstGeom prst="rect">
            <a:avLst/>
          </a:prstGeom>
          <a:noFill/>
          <a:extLst>
            <a:ext uri="{909E8E84-426E-40DD-AFC4-6F175D3DCCD1}">
              <a14:hiddenFill xmlns:a14="http://schemas.microsoft.com/office/drawing/2010/main">
                <a:solidFill>
                  <a:scrgbClr r="0" g="0" b="0"/>
                </a:solidFill>
              </a14:hiddenFill>
            </a:ext>
          </a:extLst>
        </p:spPr>
        <p:txBody>
          <a:bodyPr vert="horz" lIns="0" tIns="0" rIns="0" bIns="0" numCol="1" spcCol="0"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en-US" sz="1100" b="1" i="0" u="none" strike="noStrike" kern="1200" cap="none" spc="0" normalizeH="0" baseline="0" noProof="0" dirty="0">
              <a:ln>
                <a:noFill/>
              </a:ln>
              <a:solidFill>
                <a:prstClr val="black"/>
              </a:solidFill>
              <a:effectLst/>
              <a:uLnTx/>
              <a:uFillTx/>
              <a:latin typeface="+mj-lt"/>
              <a:ea typeface="+mn-ea"/>
              <a:cs typeface="Calibri" panose="020F0502020204030204" pitchFamily="34" charset="0"/>
              <a:sym typeface="Calibri" panose="020F0502020204030204" pitchFamily="34" charset="0"/>
            </a:endParaRPr>
          </a:p>
        </p:txBody>
      </p:sp>
      <p:sp>
        <p:nvSpPr>
          <p:cNvPr id="11" name="Rectangle 10"/>
          <p:cNvSpPr/>
          <p:nvPr/>
        </p:nvSpPr>
        <p:spPr>
          <a:xfrm>
            <a:off x="3818007" y="3996741"/>
            <a:ext cx="163240" cy="2191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mj-lt"/>
              <a:ea typeface="+mn-ea"/>
              <a:cs typeface="+mn-cs"/>
            </a:endParaRPr>
          </a:p>
        </p:txBody>
      </p:sp>
      <p:sp>
        <p:nvSpPr>
          <p:cNvPr id="9" name="Rectangle 8">
            <a:extLst>
              <a:ext uri="{FF2B5EF4-FFF2-40B4-BE49-F238E27FC236}">
                <a16:creationId xmlns:a16="http://schemas.microsoft.com/office/drawing/2014/main" id="{C327C6AD-62AB-44F2-BA28-652949218572}"/>
              </a:ext>
            </a:extLst>
          </p:cNvPr>
          <p:cNvSpPr/>
          <p:nvPr/>
        </p:nvSpPr>
        <p:spPr>
          <a:xfrm>
            <a:off x="257011" y="4440555"/>
            <a:ext cx="3431483" cy="1225977"/>
          </a:xfrm>
          <a:prstGeom prst="rect">
            <a:avLst/>
          </a:prstGeom>
        </p:spPr>
        <p:txBody>
          <a:bodyPr wrap="square">
            <a:spAutoFit/>
          </a:bodyPr>
          <a:lstStyle/>
          <a:p>
            <a:pPr marL="171450" indent="-171450">
              <a:spcBef>
                <a:spcPts val="0"/>
              </a:spcBef>
              <a:spcAft>
                <a:spcPts val="100"/>
              </a:spcAft>
              <a:buFont typeface="Arial" panose="020B0604020202020204" pitchFamily="34" charset="0"/>
              <a:buChar char="•"/>
            </a:pPr>
            <a:r>
              <a:rPr lang="en-US" sz="1200" b="1" dirty="0">
                <a:solidFill>
                  <a:schemeClr val="tx2"/>
                </a:solidFill>
                <a:latin typeface="+mj-lt"/>
                <a:cs typeface="Calibri" panose="020F0502020204030204" pitchFamily="34" charset="0"/>
              </a:rPr>
              <a:t>Primary endpoint: </a:t>
            </a:r>
            <a:r>
              <a:rPr lang="en-US" sz="1200" dirty="0">
                <a:latin typeface="+mj-lt"/>
                <a:cs typeface="Calibri" panose="020F0502020204030204" pitchFamily="34" charset="0"/>
              </a:rPr>
              <a:t>100% patients had decrease in absolute LFC ≥5% </a:t>
            </a:r>
          </a:p>
          <a:p>
            <a:pPr marL="171450" indent="-171450">
              <a:spcBef>
                <a:spcPts val="0"/>
              </a:spcBef>
              <a:spcAft>
                <a:spcPts val="100"/>
              </a:spcAft>
              <a:buFont typeface="Arial" panose="020B0604020202020204" pitchFamily="34" charset="0"/>
              <a:buChar char="•"/>
            </a:pPr>
            <a:r>
              <a:rPr lang="en-US" sz="1200" b="1" dirty="0">
                <a:solidFill>
                  <a:schemeClr val="tx2"/>
                </a:solidFill>
                <a:latin typeface="+mj-lt"/>
                <a:cs typeface="Calibri" panose="020F0502020204030204" pitchFamily="34" charset="0"/>
              </a:rPr>
              <a:t>Mean decrease in relative LFC was 67%; </a:t>
            </a:r>
            <a:br>
              <a:rPr lang="en-US" sz="1200" b="1" dirty="0">
                <a:solidFill>
                  <a:schemeClr val="tx2"/>
                </a:solidFill>
                <a:latin typeface="+mj-lt"/>
                <a:cs typeface="Calibri" panose="020F0502020204030204" pitchFamily="34" charset="0"/>
              </a:rPr>
            </a:br>
            <a:r>
              <a:rPr lang="en-US" sz="1200" dirty="0">
                <a:latin typeface="+mj-lt"/>
                <a:cs typeface="Calibri" panose="020F0502020204030204" pitchFamily="34" charset="0"/>
              </a:rPr>
              <a:t>100% patients had relative LFC ≥30%</a:t>
            </a:r>
          </a:p>
          <a:p>
            <a:pPr marL="171450" indent="-171450">
              <a:spcBef>
                <a:spcPts val="0"/>
              </a:spcBef>
              <a:spcAft>
                <a:spcPts val="100"/>
              </a:spcAft>
              <a:buFont typeface="Arial" panose="020B0604020202020204" pitchFamily="34" charset="0"/>
              <a:buChar char="•"/>
            </a:pPr>
            <a:r>
              <a:rPr lang="en-US" sz="1200" dirty="0">
                <a:latin typeface="+mj-lt"/>
                <a:cs typeface="Calibri" panose="020F0502020204030204" pitchFamily="34" charset="0"/>
              </a:rPr>
              <a:t>Rapid and significant reductions in: (C4), ALT and AST, fibrosis markers (PRO-C3), and LIF</a:t>
            </a:r>
          </a:p>
        </p:txBody>
      </p:sp>
      <p:sp>
        <p:nvSpPr>
          <p:cNvPr id="4" name="TextBox 3">
            <a:extLst>
              <a:ext uri="{FF2B5EF4-FFF2-40B4-BE49-F238E27FC236}">
                <a16:creationId xmlns:a16="http://schemas.microsoft.com/office/drawing/2014/main" id="{E8BA7C8A-1492-4251-955A-2E95336D9CF5}"/>
              </a:ext>
            </a:extLst>
          </p:cNvPr>
          <p:cNvSpPr txBox="1"/>
          <p:nvPr/>
        </p:nvSpPr>
        <p:spPr>
          <a:xfrm rot="16200000">
            <a:off x="-263999" y="3291788"/>
            <a:ext cx="1451296" cy="461665"/>
          </a:xfrm>
          <a:prstGeom prst="rect">
            <a:avLst/>
          </a:prstGeom>
          <a:noFill/>
        </p:spPr>
        <p:txBody>
          <a:bodyPr wrap="square" rtlCol="0">
            <a:spAutoFit/>
          </a:bodyPr>
          <a:lstStyle/>
          <a:p>
            <a:pPr algn="ctr"/>
            <a:r>
              <a:rPr lang="en-US" sz="1200" dirty="0">
                <a:latin typeface="+mj-lt"/>
              </a:rPr>
              <a:t>Change in absolute LFC (%)</a:t>
            </a:r>
          </a:p>
        </p:txBody>
      </p:sp>
      <p:sp>
        <p:nvSpPr>
          <p:cNvPr id="6" name="Rectangle 5">
            <a:extLst>
              <a:ext uri="{FF2B5EF4-FFF2-40B4-BE49-F238E27FC236}">
                <a16:creationId xmlns:a16="http://schemas.microsoft.com/office/drawing/2014/main" id="{A879E6CC-2ABF-409C-ABD0-C318BE32656B}"/>
              </a:ext>
            </a:extLst>
          </p:cNvPr>
          <p:cNvSpPr/>
          <p:nvPr/>
        </p:nvSpPr>
        <p:spPr>
          <a:xfrm>
            <a:off x="493988" y="1324963"/>
            <a:ext cx="1416608" cy="646331"/>
          </a:xfrm>
          <a:prstGeom prst="rect">
            <a:avLst/>
          </a:prstGeom>
          <a:ln>
            <a:solidFill>
              <a:schemeClr val="tx2"/>
            </a:solidFill>
          </a:ln>
        </p:spPr>
        <p:txBody>
          <a:bodyPr wrap="square">
            <a:spAutoFit/>
          </a:bodyPr>
          <a:lstStyle/>
          <a:p>
            <a:pPr lvl="0" algn="ctr">
              <a:spcAft>
                <a:spcPts val="200"/>
              </a:spcAft>
              <a:buClr>
                <a:srgbClr val="004B87"/>
              </a:buClr>
              <a:defRPr/>
            </a:pPr>
            <a:r>
              <a:rPr lang="en-US" sz="1200" dirty="0">
                <a:solidFill>
                  <a:prstClr val="black"/>
                </a:solidFill>
                <a:cs typeface="Calibri" panose="020F0502020204030204" pitchFamily="34" charset="0"/>
              </a:rPr>
              <a:t>n=22 biopsy-confirmed NASH* patients </a:t>
            </a:r>
          </a:p>
        </p:txBody>
      </p:sp>
      <p:cxnSp>
        <p:nvCxnSpPr>
          <p:cNvPr id="14" name="Straight Arrow Connector 13">
            <a:extLst>
              <a:ext uri="{FF2B5EF4-FFF2-40B4-BE49-F238E27FC236}">
                <a16:creationId xmlns:a16="http://schemas.microsoft.com/office/drawing/2014/main" id="{3BE2CF74-DEE7-4B9C-B6B4-9B7A8A54E003}"/>
              </a:ext>
            </a:extLst>
          </p:cNvPr>
          <p:cNvCxnSpPr/>
          <p:nvPr/>
        </p:nvCxnSpPr>
        <p:spPr>
          <a:xfrm>
            <a:off x="2411760" y="3309526"/>
            <a:ext cx="0" cy="536574"/>
          </a:xfrm>
          <a:prstGeom prst="straightConnector1">
            <a:avLst/>
          </a:prstGeom>
          <a:ln w="1905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AA73FC2-17D8-424C-AC8C-EDC102E09CC4}"/>
              </a:ext>
            </a:extLst>
          </p:cNvPr>
          <p:cNvCxnSpPr/>
          <p:nvPr/>
        </p:nvCxnSpPr>
        <p:spPr>
          <a:xfrm>
            <a:off x="1474069" y="3296402"/>
            <a:ext cx="936104"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94" name="Content Placeholder 6">
            <a:extLst>
              <a:ext uri="{FF2B5EF4-FFF2-40B4-BE49-F238E27FC236}">
                <a16:creationId xmlns:a16="http://schemas.microsoft.com/office/drawing/2014/main" id="{6AC75254-8140-4C8F-8C8B-E07E0451C10A}"/>
              </a:ext>
            </a:extLst>
          </p:cNvPr>
          <p:cNvGraphicFramePr>
            <a:graphicFrameLocks/>
          </p:cNvGraphicFramePr>
          <p:nvPr>
            <p:extLst>
              <p:ext uri="{D42A27DB-BD31-4B8C-83A1-F6EECF244321}">
                <p14:modId xmlns:p14="http://schemas.microsoft.com/office/powerpoint/2010/main" val="1742402841"/>
              </p:ext>
            </p:extLst>
          </p:nvPr>
        </p:nvGraphicFramePr>
        <p:xfrm>
          <a:off x="3624057" y="2756218"/>
          <a:ext cx="4748377" cy="1599908"/>
        </p:xfrm>
        <a:graphic>
          <a:graphicData uri="http://schemas.openxmlformats.org/drawingml/2006/chart">
            <c:chart xmlns:c="http://schemas.openxmlformats.org/drawingml/2006/chart" xmlns:r="http://schemas.openxmlformats.org/officeDocument/2006/relationships" r:id="rId9"/>
          </a:graphicData>
        </a:graphic>
      </p:graphicFrame>
      <p:sp>
        <p:nvSpPr>
          <p:cNvPr id="107" name="TextBox 106">
            <a:extLst>
              <a:ext uri="{FF2B5EF4-FFF2-40B4-BE49-F238E27FC236}">
                <a16:creationId xmlns:a16="http://schemas.microsoft.com/office/drawing/2014/main" id="{C789A1EB-70B5-40DA-B590-1B851AB1C3FC}"/>
              </a:ext>
            </a:extLst>
          </p:cNvPr>
          <p:cNvSpPr txBox="1"/>
          <p:nvPr/>
        </p:nvSpPr>
        <p:spPr>
          <a:xfrm rot="16200000">
            <a:off x="3193685" y="3242797"/>
            <a:ext cx="1451296" cy="461665"/>
          </a:xfrm>
          <a:prstGeom prst="rect">
            <a:avLst/>
          </a:prstGeom>
          <a:noFill/>
        </p:spPr>
        <p:txBody>
          <a:bodyPr wrap="square" rtlCol="0">
            <a:spAutoFit/>
          </a:bodyPr>
          <a:lstStyle/>
          <a:p>
            <a:pPr algn="ctr"/>
            <a:r>
              <a:rPr lang="en-US" sz="1200" dirty="0">
                <a:latin typeface="+mj-lt"/>
              </a:rPr>
              <a:t>Change in absolute LFC (%)</a:t>
            </a:r>
          </a:p>
        </p:txBody>
      </p:sp>
      <p:sp>
        <p:nvSpPr>
          <p:cNvPr id="113" name="TextBox 112">
            <a:extLst>
              <a:ext uri="{FF2B5EF4-FFF2-40B4-BE49-F238E27FC236}">
                <a16:creationId xmlns:a16="http://schemas.microsoft.com/office/drawing/2014/main" id="{29B59A6C-9E81-4471-8DC6-417067E84175}"/>
              </a:ext>
            </a:extLst>
          </p:cNvPr>
          <p:cNvSpPr txBox="1"/>
          <p:nvPr/>
        </p:nvSpPr>
        <p:spPr>
          <a:xfrm>
            <a:off x="8225968" y="3090027"/>
            <a:ext cx="885906" cy="730969"/>
          </a:xfrm>
          <a:prstGeom prst="rect">
            <a:avLst/>
          </a:prstGeom>
          <a:noFill/>
        </p:spPr>
        <p:txBody>
          <a:bodyPr wrap="square" rtlCol="0">
            <a:spAutoFit/>
          </a:bodyPr>
          <a:lstStyle/>
          <a:p>
            <a:pPr>
              <a:spcBef>
                <a:spcPts val="600"/>
              </a:spcBef>
            </a:pPr>
            <a:r>
              <a:rPr lang="en-US" sz="1050" dirty="0"/>
              <a:t>Improved</a:t>
            </a:r>
          </a:p>
          <a:p>
            <a:pPr>
              <a:spcBef>
                <a:spcPts val="600"/>
              </a:spcBef>
            </a:pPr>
            <a:r>
              <a:rPr lang="en-US" sz="1050" dirty="0"/>
              <a:t>No change</a:t>
            </a:r>
          </a:p>
          <a:p>
            <a:pPr>
              <a:spcBef>
                <a:spcPts val="600"/>
              </a:spcBef>
            </a:pPr>
            <a:r>
              <a:rPr lang="en-US" sz="1050" dirty="0"/>
              <a:t>Worsened</a:t>
            </a:r>
          </a:p>
        </p:txBody>
      </p:sp>
      <p:sp>
        <p:nvSpPr>
          <p:cNvPr id="114" name="Rectangle 113">
            <a:extLst>
              <a:ext uri="{FF2B5EF4-FFF2-40B4-BE49-F238E27FC236}">
                <a16:creationId xmlns:a16="http://schemas.microsoft.com/office/drawing/2014/main" id="{62E9D1DA-7C1D-4909-87E1-DA7567B27722}"/>
              </a:ext>
            </a:extLst>
          </p:cNvPr>
          <p:cNvSpPr/>
          <p:nvPr/>
        </p:nvSpPr>
        <p:spPr>
          <a:xfrm>
            <a:off x="8142428" y="3147784"/>
            <a:ext cx="128529" cy="12852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114">
            <a:extLst>
              <a:ext uri="{FF2B5EF4-FFF2-40B4-BE49-F238E27FC236}">
                <a16:creationId xmlns:a16="http://schemas.microsoft.com/office/drawing/2014/main" id="{941F00C4-A2FD-40E2-8484-519359778FE7}"/>
              </a:ext>
            </a:extLst>
          </p:cNvPr>
          <p:cNvSpPr/>
          <p:nvPr/>
        </p:nvSpPr>
        <p:spPr>
          <a:xfrm>
            <a:off x="8142428" y="3373203"/>
            <a:ext cx="128529" cy="1285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9A0A65E3-87A5-495A-88EE-7619C34F5288}"/>
              </a:ext>
            </a:extLst>
          </p:cNvPr>
          <p:cNvSpPr/>
          <p:nvPr/>
        </p:nvSpPr>
        <p:spPr>
          <a:xfrm>
            <a:off x="8142428" y="3629495"/>
            <a:ext cx="128529" cy="12852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AC42EB0-FEFD-4EC2-A5F8-1886768B5697}"/>
              </a:ext>
            </a:extLst>
          </p:cNvPr>
          <p:cNvSpPr/>
          <p:nvPr/>
        </p:nvSpPr>
        <p:spPr>
          <a:xfrm>
            <a:off x="282802" y="5636610"/>
            <a:ext cx="7343550" cy="677108"/>
          </a:xfrm>
          <a:prstGeom prst="rect">
            <a:avLst/>
          </a:prstGeom>
        </p:spPr>
        <p:txBody>
          <a:bodyPr wrap="square">
            <a:spAutoFit/>
          </a:bodyPr>
          <a:lstStyle/>
          <a:p>
            <a:pPr lvl="0">
              <a:spcBef>
                <a:spcPts val="600"/>
              </a:spcBef>
              <a:buClr>
                <a:srgbClr val="004B87"/>
              </a:buClr>
              <a:defRPr/>
            </a:pPr>
            <a:r>
              <a:rPr lang="en-US" sz="1400" b="1" dirty="0">
                <a:solidFill>
                  <a:prstClr val="black"/>
                </a:solidFill>
                <a:cs typeface="Calibri" panose="020F0502020204030204" pitchFamily="34" charset="0"/>
              </a:rPr>
              <a:t>Conclusions</a:t>
            </a:r>
          </a:p>
          <a:p>
            <a:pPr marL="180975" lvl="0" indent="-180975">
              <a:spcAft>
                <a:spcPts val="100"/>
              </a:spcAft>
              <a:buClr>
                <a:srgbClr val="004B87"/>
              </a:buClr>
              <a:buFont typeface="Arial" panose="020B0604020202020204" pitchFamily="34" charset="0"/>
              <a:buChar char="•"/>
              <a:defRPr/>
            </a:pPr>
            <a:r>
              <a:rPr lang="en-US" sz="1200" dirty="0">
                <a:solidFill>
                  <a:prstClr val="black"/>
                </a:solidFill>
                <a:cs typeface="Calibri" panose="020F0502020204030204" pitchFamily="34" charset="0"/>
              </a:rPr>
              <a:t>Unprecedented improvements in </a:t>
            </a:r>
            <a:r>
              <a:rPr lang="en-GB" sz="1200" dirty="0"/>
              <a:t>fibrosis and NASH-related histology, with earlier decreases in hepatic steatosis, liver transaminases and fibrosis markers </a:t>
            </a:r>
            <a:endParaRPr lang="en-US" sz="1200" dirty="0">
              <a:solidFill>
                <a:prstClr val="black"/>
              </a:solidFill>
              <a:cs typeface="Calibri" panose="020F0502020204030204" pitchFamily="34" charset="0"/>
            </a:endParaRPr>
          </a:p>
        </p:txBody>
      </p:sp>
    </p:spTree>
    <p:extLst>
      <p:ext uri="{BB962C8B-B14F-4D97-AF65-F5344CB8AC3E}">
        <p14:creationId xmlns:p14="http://schemas.microsoft.com/office/powerpoint/2010/main" val="211422227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8830bc4f-1568-49c0-9832-80503b1f4de8"/>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86xv_BfNRHSwVuUZZBAcsw"/>
</p:tagLst>
</file>

<file path=ppt/theme/theme1.xml><?xml version="1.0" encoding="utf-8"?>
<a:theme xmlns:a="http://schemas.openxmlformats.org/drawingml/2006/main" name="blank">
  <a:themeElements>
    <a:clrScheme name="Custom 8">
      <a:dk1>
        <a:sysClr val="windowText" lastClr="000000"/>
      </a:dk1>
      <a:lt1>
        <a:srgbClr val="FFFFFF"/>
      </a:lt1>
      <a:dk2>
        <a:srgbClr val="004B87"/>
      </a:dk2>
      <a:lt2>
        <a:srgbClr val="FFFFFF"/>
      </a:lt2>
      <a:accent1>
        <a:srgbClr val="0B9490"/>
      </a:accent1>
      <a:accent2>
        <a:srgbClr val="84C9C7"/>
      </a:accent2>
      <a:accent3>
        <a:srgbClr val="004B87"/>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Custom 48">
    <a:dk1>
      <a:sysClr val="windowText" lastClr="000000"/>
    </a:dk1>
    <a:lt1>
      <a:srgbClr val="FFFFFF"/>
    </a:lt1>
    <a:dk2>
      <a:srgbClr val="004B87"/>
    </a:dk2>
    <a:lt2>
      <a:srgbClr val="FFFFFF"/>
    </a:lt2>
    <a:accent1>
      <a:srgbClr val="0B9490"/>
    </a:accent1>
    <a:accent2>
      <a:srgbClr val="84C9C7"/>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Custom 48">
    <a:dk1>
      <a:sysClr val="windowText" lastClr="000000"/>
    </a:dk1>
    <a:lt1>
      <a:srgbClr val="FFFFFF"/>
    </a:lt1>
    <a:dk2>
      <a:srgbClr val="004B87"/>
    </a:dk2>
    <a:lt2>
      <a:srgbClr val="FFFFFF"/>
    </a:lt2>
    <a:accent1>
      <a:srgbClr val="0B9490"/>
    </a:accent1>
    <a:accent2>
      <a:srgbClr val="84C9C7"/>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Custom 48">
    <a:dk1>
      <a:sysClr val="windowText" lastClr="000000"/>
    </a:dk1>
    <a:lt1>
      <a:srgbClr val="FFFFFF"/>
    </a:lt1>
    <a:dk2>
      <a:srgbClr val="004B87"/>
    </a:dk2>
    <a:lt2>
      <a:srgbClr val="FFFFFF"/>
    </a:lt2>
    <a:accent1>
      <a:srgbClr val="0B9490"/>
    </a:accent1>
    <a:accent2>
      <a:srgbClr val="84C9C7"/>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Custom 48">
    <a:dk1>
      <a:sysClr val="windowText" lastClr="000000"/>
    </a:dk1>
    <a:lt1>
      <a:srgbClr val="FFFFFF"/>
    </a:lt1>
    <a:dk2>
      <a:srgbClr val="004B87"/>
    </a:dk2>
    <a:lt2>
      <a:srgbClr val="FFFFFF"/>
    </a:lt2>
    <a:accent1>
      <a:srgbClr val="0B9490"/>
    </a:accent1>
    <a:accent2>
      <a:srgbClr val="84C9C7"/>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ALNY 2018">
    <a:dk1>
      <a:srgbClr val="002060"/>
    </a:dk1>
    <a:lt1>
      <a:sysClr val="window" lastClr="FFFFFF"/>
    </a:lt1>
    <a:dk2>
      <a:srgbClr val="404040"/>
    </a:dk2>
    <a:lt2>
      <a:srgbClr val="D8DAD9"/>
    </a:lt2>
    <a:accent1>
      <a:srgbClr val="0099DC"/>
    </a:accent1>
    <a:accent2>
      <a:srgbClr val="AF1F65"/>
    </a:accent2>
    <a:accent3>
      <a:srgbClr val="682666"/>
    </a:accent3>
    <a:accent4>
      <a:srgbClr val="00BED4"/>
    </a:accent4>
    <a:accent5>
      <a:srgbClr val="3DD5AE"/>
    </a:accent5>
    <a:accent6>
      <a:srgbClr val="EDAA00"/>
    </a:accent6>
    <a:hlink>
      <a:srgbClr val="002060"/>
    </a:hlink>
    <a:folHlink>
      <a:srgbClr val="0070C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Custom 48">
    <a:dk1>
      <a:sysClr val="windowText" lastClr="000000"/>
    </a:dk1>
    <a:lt1>
      <a:srgbClr val="FFFFFF"/>
    </a:lt1>
    <a:dk2>
      <a:srgbClr val="004B87"/>
    </a:dk2>
    <a:lt2>
      <a:srgbClr val="FFFFFF"/>
    </a:lt2>
    <a:accent1>
      <a:srgbClr val="0B9490"/>
    </a:accent1>
    <a:accent2>
      <a:srgbClr val="84C9C7"/>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Custom 48">
    <a:dk1>
      <a:sysClr val="windowText" lastClr="000000"/>
    </a:dk1>
    <a:lt1>
      <a:srgbClr val="FFFFFF"/>
    </a:lt1>
    <a:dk2>
      <a:srgbClr val="004B87"/>
    </a:dk2>
    <a:lt2>
      <a:srgbClr val="FFFFFF"/>
    </a:lt2>
    <a:accent1>
      <a:srgbClr val="0B9490"/>
    </a:accent1>
    <a:accent2>
      <a:srgbClr val="84C9C7"/>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Custom 48">
    <a:dk1>
      <a:sysClr val="windowText" lastClr="000000"/>
    </a:dk1>
    <a:lt1>
      <a:srgbClr val="FFFFFF"/>
    </a:lt1>
    <a:dk2>
      <a:srgbClr val="004B87"/>
    </a:dk2>
    <a:lt2>
      <a:srgbClr val="FFFFFF"/>
    </a:lt2>
    <a:accent1>
      <a:srgbClr val="0B9490"/>
    </a:accent1>
    <a:accent2>
      <a:srgbClr val="84C9C7"/>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8.xml><?xml version="1.0" encoding="utf-8"?>
<a:themeOverride xmlns:a="http://schemas.openxmlformats.org/drawingml/2006/main">
  <a:clrScheme name="Custom 48">
    <a:dk1>
      <a:sysClr val="windowText" lastClr="000000"/>
    </a:dk1>
    <a:lt1>
      <a:srgbClr val="FFFFFF"/>
    </a:lt1>
    <a:dk2>
      <a:srgbClr val="004B87"/>
    </a:dk2>
    <a:lt2>
      <a:srgbClr val="FFFFFF"/>
    </a:lt2>
    <a:accent1>
      <a:srgbClr val="0B9490"/>
    </a:accent1>
    <a:accent2>
      <a:srgbClr val="84C9C7"/>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9.xml><?xml version="1.0" encoding="utf-8"?>
<a:themeOverride xmlns:a="http://schemas.openxmlformats.org/drawingml/2006/main">
  <a:clrScheme name="Custom 48">
    <a:dk1>
      <a:sysClr val="windowText" lastClr="000000"/>
    </a:dk1>
    <a:lt1>
      <a:srgbClr val="FFFFFF"/>
    </a:lt1>
    <a:dk2>
      <a:srgbClr val="004B87"/>
    </a:dk2>
    <a:lt2>
      <a:srgbClr val="FFFFFF"/>
    </a:lt2>
    <a:accent1>
      <a:srgbClr val="0B9490"/>
    </a:accent1>
    <a:accent2>
      <a:srgbClr val="84C9C7"/>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xml><?xml version="1.0" encoding="utf-8"?>
<a:themeOverride xmlns:a="http://schemas.openxmlformats.org/drawingml/2006/main">
  <a:clrScheme name="Custom 44">
    <a:dk1>
      <a:sysClr val="windowText" lastClr="000000"/>
    </a:dk1>
    <a:lt1>
      <a:srgbClr val="FFFFFF"/>
    </a:lt1>
    <a:dk2>
      <a:srgbClr val="004B87"/>
    </a:dk2>
    <a:lt2>
      <a:srgbClr val="FFFFFF"/>
    </a:lt2>
    <a:accent1>
      <a:srgbClr val="EB6018"/>
    </a:accent1>
    <a:accent2>
      <a:srgbClr val="F5AF8B"/>
    </a:accent2>
    <a:accent3>
      <a:srgbClr val="253746"/>
    </a:accent3>
    <a:accent4>
      <a:srgbClr val="976CA4"/>
    </a:accent4>
    <a:accent5>
      <a:srgbClr val="25AD4F"/>
    </a:accent5>
    <a:accent6>
      <a:srgbClr val="FFA015"/>
    </a:accent6>
    <a:hlink>
      <a:srgbClr val="0000FF"/>
    </a:hlink>
    <a:folHlink>
      <a:srgbClr val="80008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Custom 48">
    <a:dk1>
      <a:sysClr val="windowText" lastClr="000000"/>
    </a:dk1>
    <a:lt1>
      <a:srgbClr val="FFFFFF"/>
    </a:lt1>
    <a:dk2>
      <a:srgbClr val="004B87"/>
    </a:dk2>
    <a:lt2>
      <a:srgbClr val="FFFFFF"/>
    </a:lt2>
    <a:accent1>
      <a:srgbClr val="0B9490"/>
    </a:accent1>
    <a:accent2>
      <a:srgbClr val="84C9C7"/>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Custom 48">
    <a:dk1>
      <a:sysClr val="windowText" lastClr="000000"/>
    </a:dk1>
    <a:lt1>
      <a:srgbClr val="FFFFFF"/>
    </a:lt1>
    <a:dk2>
      <a:srgbClr val="004B87"/>
    </a:dk2>
    <a:lt2>
      <a:srgbClr val="FFFFFF"/>
    </a:lt2>
    <a:accent1>
      <a:srgbClr val="0B9490"/>
    </a:accent1>
    <a:accent2>
      <a:srgbClr val="84C9C7"/>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Custom 48">
    <a:dk1>
      <a:sysClr val="windowText" lastClr="000000"/>
    </a:dk1>
    <a:lt1>
      <a:srgbClr val="FFFFFF"/>
    </a:lt1>
    <a:dk2>
      <a:srgbClr val="004B87"/>
    </a:dk2>
    <a:lt2>
      <a:srgbClr val="FFFFFF"/>
    </a:lt2>
    <a:accent1>
      <a:srgbClr val="0B9490"/>
    </a:accent1>
    <a:accent2>
      <a:srgbClr val="84C9C7"/>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Custom 48">
    <a:dk1>
      <a:sysClr val="windowText" lastClr="000000"/>
    </a:dk1>
    <a:lt1>
      <a:srgbClr val="FFFFFF"/>
    </a:lt1>
    <a:dk2>
      <a:srgbClr val="004B87"/>
    </a:dk2>
    <a:lt2>
      <a:srgbClr val="FFFFFF"/>
    </a:lt2>
    <a:accent1>
      <a:srgbClr val="0B9490"/>
    </a:accent1>
    <a:accent2>
      <a:srgbClr val="84C9C7"/>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Custom 48">
    <a:dk1>
      <a:sysClr val="windowText" lastClr="000000"/>
    </a:dk1>
    <a:lt1>
      <a:srgbClr val="FFFFFF"/>
    </a:lt1>
    <a:dk2>
      <a:srgbClr val="004B87"/>
    </a:dk2>
    <a:lt2>
      <a:srgbClr val="FFFFFF"/>
    </a:lt2>
    <a:accent1>
      <a:srgbClr val="0B9490"/>
    </a:accent1>
    <a:accent2>
      <a:srgbClr val="84C9C7"/>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Custom 48">
    <a:dk1>
      <a:sysClr val="windowText" lastClr="000000"/>
    </a:dk1>
    <a:lt1>
      <a:srgbClr val="FFFFFF"/>
    </a:lt1>
    <a:dk2>
      <a:srgbClr val="004B87"/>
    </a:dk2>
    <a:lt2>
      <a:srgbClr val="FFFFFF"/>
    </a:lt2>
    <a:accent1>
      <a:srgbClr val="0B9490"/>
    </a:accent1>
    <a:accent2>
      <a:srgbClr val="84C9C7"/>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Custom 48">
    <a:dk1>
      <a:sysClr val="windowText" lastClr="000000"/>
    </a:dk1>
    <a:lt1>
      <a:srgbClr val="FFFFFF"/>
    </a:lt1>
    <a:dk2>
      <a:srgbClr val="004B87"/>
    </a:dk2>
    <a:lt2>
      <a:srgbClr val="FFFFFF"/>
    </a:lt2>
    <a:accent1>
      <a:srgbClr val="0B9490"/>
    </a:accent1>
    <a:accent2>
      <a:srgbClr val="84C9C7"/>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21C146104FD2B43B3AB0F7892A0F721" ma:contentTypeVersion="8" ma:contentTypeDescription="Create a new document." ma:contentTypeScope="" ma:versionID="74b5ca052197365383259fe8b79e4dc7">
  <xsd:schema xmlns:xsd="http://www.w3.org/2001/XMLSchema" xmlns:xs="http://www.w3.org/2001/XMLSchema" xmlns:p="http://schemas.microsoft.com/office/2006/metadata/properties" xmlns:ns2="7a3f0d49-cb9d-4d28-b6b4-cb24b886583f" xmlns:ns3="8b4f0aa6-f811-4d6e-9450-92a67e22359a" targetNamespace="http://schemas.microsoft.com/office/2006/metadata/properties" ma:root="true" ma:fieldsID="cd4e90a16da8c7cbf406d34fbf7b73dc" ns2:_="" ns3:_="">
    <xsd:import namespace="7a3f0d49-cb9d-4d28-b6b4-cb24b886583f"/>
    <xsd:import namespace="8b4f0aa6-f811-4d6e-9450-92a67e22359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3f0d49-cb9d-4d28-b6b4-cb24b886583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b4f0aa6-f811-4d6e-9450-92a67e22359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26403D2-14CA-4A53-A7B3-5F56C39BB055}">
  <ds:schemaRef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8b4f0aa6-f811-4d6e-9450-92a67e22359a"/>
    <ds:schemaRef ds:uri="http://schemas.openxmlformats.org/package/2006/metadata/core-properties"/>
    <ds:schemaRef ds:uri="7a3f0d49-cb9d-4d28-b6b4-cb24b886583f"/>
    <ds:schemaRef ds:uri="http://www.w3.org/XML/1998/namespace"/>
    <ds:schemaRef ds:uri="http://purl.org/dc/terms/"/>
  </ds:schemaRefs>
</ds:datastoreItem>
</file>

<file path=customXml/itemProps2.xml><?xml version="1.0" encoding="utf-8"?>
<ds:datastoreItem xmlns:ds="http://schemas.openxmlformats.org/officeDocument/2006/customXml" ds:itemID="{41622C6E-3102-422A-B5F1-A0F69F3EAB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a3f0d49-cb9d-4d28-b6b4-cb24b886583f"/>
    <ds:schemaRef ds:uri="8b4f0aa6-f811-4d6e-9450-92a67e22359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6058357-3504-4839-8EB1-C4FC2E5FC2C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20224</TotalTime>
  <Words>5351</Words>
  <Application>Microsoft Office PowerPoint</Application>
  <PresentationFormat>On-screen Show (4:3)</PresentationFormat>
  <Paragraphs>902</Paragraphs>
  <Slides>26</Slides>
  <Notes>17</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32" baseType="lpstr">
      <vt:lpstr>ＭＳ Ｐゴシック</vt:lpstr>
      <vt:lpstr>Arial</vt:lpstr>
      <vt:lpstr>Calibri</vt:lpstr>
      <vt:lpstr>Wingdings</vt:lpstr>
      <vt:lpstr>blank</vt:lpstr>
      <vt:lpstr>think-cell Slide</vt:lpstr>
      <vt:lpstr>Best of ILC 2018</vt:lpstr>
      <vt:lpstr>About these slides</vt:lpstr>
      <vt:lpstr>Contents – section 1</vt:lpstr>
      <vt:lpstr>Contents – section 2</vt:lpstr>
      <vt:lpstr>Contents – sections 3 and 4</vt:lpstr>
      <vt:lpstr>1. NAFLD – Phase 1/2/3 clinical trials</vt:lpstr>
      <vt:lpstr>Cenicriviroc (CVC), a CCR2 and CCR5 inhibitor, in patients with NASH: Phase 2b CENTAUR study Year 2 analysis </vt:lpstr>
      <vt:lpstr>MGL-3196, a selective thyroid hormone receptor beta (THR-β) agonist: Phase 2 NASH study</vt:lpstr>
      <vt:lpstr>NGM282, a non-tumourigenic FGF19 analogue:  Phase 2 trial in NASH</vt:lpstr>
      <vt:lpstr>GR-MD-02, a Galectin-3 inhibitor, is better in patients with NASH cirrhosis without varices and mild portal hypertension (PH)</vt:lpstr>
      <vt:lpstr>JKB-121, a TLR-4 receptor antagonist: Phase 2 trial for the treatment of NASH</vt:lpstr>
      <vt:lpstr>Selonsertib (ASK1 inhibitor) combined with GS-0976 (ACC inhibitor) or GS-9674 (FXR agonist): NASH proof-of-concept study</vt:lpstr>
      <vt:lpstr>SGM-1019, a first-in-class novel small molecule modulator of inflammasome activity for NASH: preclinical and first-in-human studies</vt:lpstr>
      <vt:lpstr>2. NAFLD – other aspects of disease</vt:lpstr>
      <vt:lpstr>Feasibility and effectiveness of web-based vs. standard counselling programmes for NAFLD</vt:lpstr>
      <vt:lpstr>Noninvasive prediction of oesophageal varices by LSM and platelet values in patients with liver cirrhosis due to NAFLD</vt:lpstr>
      <vt:lpstr>Modelling NAFLD using human induced pluripotent stem cells (hIPSCs)</vt:lpstr>
      <vt:lpstr>Frequency and outcomes of liver transplantation for NASH in Europe</vt:lpstr>
      <vt:lpstr>NAFLD and risk of incident NASH, cirrhosis and HCC in 18 million European electronic healthcare records </vt:lpstr>
      <vt:lpstr>3. Rare metabolic diseases</vt:lpstr>
      <vt:lpstr>Givosiran, an RNA interference therapeutic: Phase 1/2 and OLE studies in patients with acute intermittent porphyria (AIP)</vt:lpstr>
      <vt:lpstr>ARO-AAT, an RNAi therapeutic, for alpha-1 antitrypsin (AAT) liver disease</vt:lpstr>
      <vt:lpstr>4. Basic science and preclinical</vt:lpstr>
      <vt:lpstr>Intestinal microbiota modulates susceptibility to paracetamol-induced acute liver injury</vt:lpstr>
      <vt:lpstr>NLRP3 inflammasome activation in hepatocytes results in pyroptotic cell death, release of NLRP3 particles and liver fibrosis</vt:lpstr>
      <vt:lpstr>Autologous cell/gene therapy approach of haemophilia B (HB) using patient-specific induced pluripotent stem cells (iPSCs)</vt:lpstr>
    </vt:vector>
  </TitlesOfParts>
  <Company>Elements Communications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Jenkins</dc:creator>
  <cp:lastModifiedBy>Madeleine Watt</cp:lastModifiedBy>
  <cp:revision>106</cp:revision>
  <cp:lastPrinted>2018-03-15T16:10:34Z</cp:lastPrinted>
  <dcterms:created xsi:type="dcterms:W3CDTF">2016-10-10T16:35:57Z</dcterms:created>
  <dcterms:modified xsi:type="dcterms:W3CDTF">2018-04-20T08:12:11Z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0x010100B21C146104FD2B43B3AB0F7892A0F721</vt:lpwstr>
  </property>
</Properties>
</file>