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60" r:id="rId5"/>
    <p:sldId id="312" r:id="rId6"/>
    <p:sldId id="268" r:id="rId7"/>
    <p:sldId id="313" r:id="rId8"/>
    <p:sldId id="282" r:id="rId9"/>
    <p:sldId id="314" r:id="rId10"/>
    <p:sldId id="269" r:id="rId11"/>
    <p:sldId id="295" r:id="rId12"/>
    <p:sldId id="297" r:id="rId13"/>
    <p:sldId id="305" r:id="rId14"/>
    <p:sldId id="310" r:id="rId15"/>
    <p:sldId id="306" r:id="rId16"/>
    <p:sldId id="285" r:id="rId17"/>
    <p:sldId id="286" r:id="rId18"/>
    <p:sldId id="281" r:id="rId19"/>
    <p:sldId id="262" r:id="rId20"/>
    <p:sldId id="276" r:id="rId21"/>
    <p:sldId id="288" r:id="rId22"/>
    <p:sldId id="290" r:id="rId23"/>
    <p:sldId id="278" r:id="rId24"/>
    <p:sldId id="311" r:id="rId25"/>
    <p:sldId id="277" r:id="rId26"/>
    <p:sldId id="315" r:id="rId27"/>
    <p:sldId id="280" r:id="rId28"/>
    <p:sldId id="270" r:id="rId29"/>
    <p:sldId id="263"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5080" userDrawn="1">
          <p15:clr>
            <a:srgbClr val="A4A3A4"/>
          </p15:clr>
        </p15:guide>
        <p15:guide id="3" pos="431" userDrawn="1">
          <p15:clr>
            <a:srgbClr val="A4A3A4"/>
          </p15:clr>
        </p15:guide>
        <p15:guide id="4" orient="horz" pos="2908" userDrawn="1">
          <p15:clr>
            <a:srgbClr val="A4A3A4"/>
          </p15:clr>
        </p15:guide>
        <p15:guide id="5" orient="horz" pos="1366" userDrawn="1">
          <p15:clr>
            <a:srgbClr val="A4A3A4"/>
          </p15:clr>
        </p15:guide>
        <p15:guide id="6"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16" clrIdx="1">
    <p:extLst>
      <p:ext uri="{19B8F6BF-5375-455C-9EA6-DF929625EA0E}">
        <p15:presenceInfo xmlns:p15="http://schemas.microsoft.com/office/powerpoint/2012/main" userId="Medical Writer" providerId="None"/>
      </p:ext>
    </p:extLst>
  </p:cmAuthor>
  <p:cmAuthor id="3" name="Writer" initials="Wr" lastIdx="10" clrIdx="2">
    <p:extLst>
      <p:ext uri="{19B8F6BF-5375-455C-9EA6-DF929625EA0E}">
        <p15:presenceInfo xmlns:p15="http://schemas.microsoft.com/office/powerpoint/2012/main" userId="Writer" providerId="None"/>
      </p:ext>
    </p:extLst>
  </p:cmAuthor>
  <p:cmAuthor id="4" name="Simon Lott" initials="SL" lastIdx="3" clrIdx="3">
    <p:extLst>
      <p:ext uri="{19B8F6BF-5375-455C-9EA6-DF929625EA0E}">
        <p15:presenceInfo xmlns:p15="http://schemas.microsoft.com/office/powerpoint/2012/main" userId="Simon L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a:srgbClr val="DC204E"/>
    <a:srgbClr val="BEE5F5"/>
    <a:srgbClr val="4F81BD"/>
    <a:srgbClr val="004B87"/>
    <a:srgbClr val="00A8DF"/>
    <a:srgbClr val="ED8FA6"/>
    <a:srgbClr val="4646CB"/>
    <a:srgbClr val="8383DC"/>
    <a:srgbClr val="FE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69BB7-92C4-4BD4-AB9D-2476C7F735F1}" v="29" dt="2018-04-20T08:27:02.07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538" autoAdjust="0"/>
    <p:restoredTop sz="96272" autoAdjust="0"/>
  </p:normalViewPr>
  <p:slideViewPr>
    <p:cSldViewPr snapToGrid="0">
      <p:cViewPr>
        <p:scale>
          <a:sx n="66" d="100"/>
          <a:sy n="66" d="100"/>
        </p:scale>
        <p:origin x="3614" y="1080"/>
      </p:cViewPr>
      <p:guideLst>
        <p:guide orient="horz" pos="867"/>
        <p:guide pos="5080"/>
        <p:guide pos="431"/>
        <p:guide orient="horz" pos="2908"/>
        <p:guide orient="horz" pos="1366"/>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530"/>
    </p:cViewPr>
  </p:sorterViewPr>
  <p:notesViewPr>
    <p:cSldViewPr snapToGrid="0">
      <p:cViewPr varScale="1">
        <p:scale>
          <a:sx n="63" d="100"/>
          <a:sy n="63" d="100"/>
        </p:scale>
        <p:origin x="3134" y="67"/>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20/04/2018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88767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Abbreviations: </a:t>
            </a:r>
            <a:r>
              <a:rPr lang="en-GB" i="1" dirty="0"/>
              <a:t>ALC, alcoholic liver cirrhosis;</a:t>
            </a:r>
            <a:r>
              <a:rPr lang="en-GB" altLang="ko-KR" i="1" dirty="0"/>
              <a:t> AST, aspartate aminotransferase; BMI, body mass index; FU, follow-up; HCC, hepatocellular carcinoma; </a:t>
            </a:r>
          </a:p>
          <a:p>
            <a:pPr marL="0" indent="0">
              <a:buNone/>
            </a:pPr>
            <a:endParaRPr lang="en-GB" b="1" dirty="0"/>
          </a:p>
          <a:p>
            <a:pPr marL="171450" indent="-171450"/>
            <a:r>
              <a:rPr lang="en-US" b="1" dirty="0"/>
              <a:t>Full Title: </a:t>
            </a:r>
            <a:r>
              <a:rPr lang="en-US" dirty="0"/>
              <a:t>Analysis of the influence of alcohol abstinence on the risk of developing hepatocellular carcinoma (HCC) in patients with alcoholic liver cirrhosis (ALC)</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115661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1985871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US" i="1" dirty="0"/>
              <a:t>DAA, direct-acting antiviral; HCC, hepatocellular carcinoma; HCV, hepatitis C virus; IFN, interferon; IPTW, inverse probability of treatment weighting; PH, portal hypertension; SVR, sustained </a:t>
            </a:r>
            <a:r>
              <a:rPr lang="en-US" i="1" dirty="0" err="1"/>
              <a:t>virological</a:t>
            </a:r>
            <a:r>
              <a:rPr lang="en-US" i="1" dirty="0"/>
              <a:t> response</a:t>
            </a:r>
            <a:endParaRPr lang="en-GB" i="1" dirty="0"/>
          </a:p>
          <a:p>
            <a:pPr marL="0" indent="0">
              <a:buNone/>
            </a:pPr>
            <a:endParaRPr lang="en-US" b="1" dirty="0"/>
          </a:p>
          <a:p>
            <a:pPr marL="0" indent="0">
              <a:buNone/>
            </a:pPr>
            <a:endParaRPr lang="en-US" b="1" dirty="0"/>
          </a:p>
          <a:p>
            <a:pPr marL="0" indent="0">
              <a:buNone/>
            </a:pPr>
            <a:r>
              <a:rPr lang="en-US" b="1" dirty="0"/>
              <a:t>Full Title: </a:t>
            </a:r>
            <a:r>
              <a:rPr lang="en-US" dirty="0"/>
              <a:t>Lower compliance to prior HCC surveillance and liver function impairment explain the apparent higher HCC incidence under direct antivirals in HCV compensated cirrhotic patients: the French multicenter prospective ANRS CO12 </a:t>
            </a:r>
            <a:r>
              <a:rPr lang="en-US" dirty="0" err="1"/>
              <a:t>CirVir</a:t>
            </a:r>
            <a:r>
              <a:rPr lang="en-US" dirty="0"/>
              <a:t> cohort experience.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1832217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DAA, direct-acting antiviral; HCC, </a:t>
            </a:r>
            <a:r>
              <a:rPr lang="fr-FR" dirty="0" err="1"/>
              <a:t>hepatocellular</a:t>
            </a:r>
            <a:r>
              <a:rPr lang="fr-FR" dirty="0"/>
              <a:t> </a:t>
            </a:r>
            <a:r>
              <a:rPr lang="fr-FR" dirty="0" err="1"/>
              <a:t>carcinoma</a:t>
            </a:r>
            <a:r>
              <a:rPr lang="fr-FR" dirty="0"/>
              <a:t>; HCV, </a:t>
            </a:r>
            <a:r>
              <a:rPr lang="fr-FR" dirty="0" err="1"/>
              <a:t>hepatitis</a:t>
            </a:r>
            <a:r>
              <a:rPr lang="fr-FR" dirty="0"/>
              <a:t> C virus; SVR, </a:t>
            </a:r>
            <a:r>
              <a:rPr lang="fr-FR" dirty="0" err="1"/>
              <a:t>sustained</a:t>
            </a:r>
            <a:r>
              <a:rPr lang="fr-FR" dirty="0"/>
              <a:t> </a:t>
            </a:r>
            <a:r>
              <a:rPr lang="fr-FR" dirty="0" err="1"/>
              <a:t>virological</a:t>
            </a:r>
            <a:r>
              <a:rPr lang="fr-FR" dirty="0"/>
              <a:t> </a:t>
            </a:r>
            <a:r>
              <a:rPr lang="fr-FR" dirty="0" err="1"/>
              <a:t>response</a:t>
            </a:r>
            <a:endParaRPr lang="fr-FR"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823962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a:t>
            </a:r>
            <a:r>
              <a:rPr lang="en-GB" i="1" dirty="0"/>
              <a:t>DAA, direct-acting antiviral; HCC, hepatocellular carcinoma; HCV, hepatitis C virus</a:t>
            </a:r>
          </a:p>
          <a:p>
            <a:endParaRPr lang="en-GB" dirty="0"/>
          </a:p>
          <a:p>
            <a:r>
              <a:rPr lang="en-GB" sz="1300" b="1" dirty="0"/>
              <a:t>Full title</a:t>
            </a:r>
            <a:r>
              <a:rPr lang="en-GB" sz="1300" dirty="0"/>
              <a:t>: Pathological characteristics and early post-hepatic-resection outcome of patients with hepatocellular carcinoma occurred after hepatitis C treatment with new direct-acting antivirals: a </a:t>
            </a:r>
            <a:r>
              <a:rPr lang="en-GB" sz="1300" dirty="0" err="1"/>
              <a:t>multicenter</a:t>
            </a:r>
            <a:r>
              <a:rPr lang="en-GB" sz="1300" dirty="0"/>
              <a:t> cohort study.</a:t>
            </a:r>
            <a:br>
              <a:rPr lang="it-IT" sz="1300" dirty="0"/>
            </a:br>
            <a:endParaRPr lang="en-GB" b="0"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1676858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US" i="1" dirty="0">
                <a:ea typeface="Calibri" panose="020F0502020204030204" pitchFamily="34" charset="0"/>
                <a:cs typeface="Times New Roman" panose="02020603050405020304" pitchFamily="18" charset="0"/>
              </a:rPr>
              <a:t>AFP,</a:t>
            </a:r>
            <a:r>
              <a:rPr lang="en-US" i="1" baseline="30000" dirty="0">
                <a:ea typeface="Calibri" panose="020F0502020204030204" pitchFamily="34" charset="0"/>
                <a:cs typeface="Times New Roman" panose="02020603050405020304" pitchFamily="18" charset="0"/>
              </a:rPr>
              <a:t> </a:t>
            </a:r>
            <a:r>
              <a:rPr lang="en-GB" i="1" dirty="0"/>
              <a:t>alpha fetoprotein; DAA, direct-acting antiviral; HCC, hepatocellular carcinoma; HCV, hepatitis C virus; LSM, liver stiffness measurement; SVR, sustained </a:t>
            </a:r>
            <a:r>
              <a:rPr lang="en-GB" i="1" dirty="0" err="1"/>
              <a:t>virological</a:t>
            </a:r>
            <a:r>
              <a:rPr lang="en-GB" i="1" dirty="0"/>
              <a:t> response</a:t>
            </a:r>
          </a:p>
          <a:p>
            <a:pPr marL="0" indent="0">
              <a:buNone/>
            </a:pPr>
            <a:endParaRPr lang="en-GB" b="1" dirty="0"/>
          </a:p>
          <a:p>
            <a:pPr marL="171450" indent="-171450"/>
            <a:r>
              <a:rPr lang="en-GB" b="1" dirty="0"/>
              <a:t>Full </a:t>
            </a:r>
            <a:r>
              <a:rPr lang="en-US" b="1" dirty="0"/>
              <a:t>Title: </a:t>
            </a:r>
            <a:r>
              <a:rPr lang="en-US" dirty="0"/>
              <a:t>SVR is the strongest predictor of occurrence and recurrence of hepatocellular carcinoma in HCV cirrhotic patients after treatment with DAAs: A prospective multi-centric Italian study</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4260895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AFP, alpha fetoprotein; </a:t>
            </a:r>
            <a:r>
              <a:rPr lang="en-US" dirty="0"/>
              <a:t>BCLC, </a:t>
            </a:r>
            <a:r>
              <a:rPr lang="en-GB" dirty="0"/>
              <a:t>Barcelona Clinic Liver Cancer; CTP, Child–Turcotte</a:t>
            </a:r>
            <a:r>
              <a:rPr lang="en-GB" altLang="ja-JP" dirty="0"/>
              <a:t>–Pugh; </a:t>
            </a:r>
            <a:r>
              <a:rPr lang="en-US" dirty="0"/>
              <a:t>DAA, direct-acting antiviral; GT, genotype; HCC, hepatocellular carcinoma; </a:t>
            </a:r>
            <a:r>
              <a:rPr lang="en-US" i="1" dirty="0"/>
              <a:t>HCV, hepatitis C virus; </a:t>
            </a:r>
            <a:r>
              <a:rPr lang="en-US" dirty="0"/>
              <a:t>IFN, interferon; MVI, microvascular invasion; </a:t>
            </a:r>
            <a:r>
              <a:rPr lang="en-GB" i="1" dirty="0"/>
              <a:t>SVR, sustained </a:t>
            </a:r>
            <a:r>
              <a:rPr lang="en-GB" i="1" dirty="0" err="1"/>
              <a:t>virological</a:t>
            </a:r>
            <a:r>
              <a:rPr lang="en-GB" i="1" dirty="0"/>
              <a:t> response; </a:t>
            </a:r>
            <a:r>
              <a:rPr lang="en-GB" i="1" dirty="0" err="1"/>
              <a:t>Tx</a:t>
            </a:r>
            <a:r>
              <a:rPr lang="en-GB" i="1" dirty="0"/>
              <a:t>, transplant</a:t>
            </a:r>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2409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Abbreviations: AFP, </a:t>
            </a:r>
            <a:r>
              <a:rPr lang="en-GB" sz="1200" b="0" i="1" kern="1200" dirty="0">
                <a:solidFill>
                  <a:schemeClr val="tx1"/>
                </a:solidFill>
                <a:effectLst/>
                <a:latin typeface="Arial" panose="020B0604020202020204" pitchFamily="34" charset="0"/>
                <a:ea typeface="+mn-ea"/>
                <a:cs typeface="Arial" panose="020B0604020202020204" pitchFamily="34" charset="0"/>
              </a:rPr>
              <a:t>alpha-fetoprotein; </a:t>
            </a:r>
            <a:r>
              <a:rPr lang="en-GB" i="1" dirty="0"/>
              <a:t>DAA, direct-acting antiviral; HCC, hepatocellular carcinoma; </a:t>
            </a:r>
            <a:r>
              <a:rPr lang="en-US" i="1" dirty="0"/>
              <a:t>HCV, hepatitis C virus; </a:t>
            </a:r>
            <a:r>
              <a:rPr lang="en-GB" i="1" dirty="0"/>
              <a:t>IFN, interferon; SVR, sustained </a:t>
            </a:r>
            <a:r>
              <a:rPr lang="en-GB" i="1" dirty="0" err="1"/>
              <a:t>virological</a:t>
            </a:r>
            <a:r>
              <a:rPr lang="en-GB" i="1" dirty="0"/>
              <a:t> response; US, ultrasound</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4233239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a:t>
            </a:r>
            <a:r>
              <a:rPr lang="en-GB" dirty="0" err="1"/>
              <a:t>eCCA</a:t>
            </a:r>
            <a:r>
              <a:rPr lang="en-GB" dirty="0"/>
              <a:t>, </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extrahepatic cholangiocarcinoma; GSEA, gene set enrichment analysis; IPNB, papillary neoplasm of the bile duct; NMF,</a:t>
            </a:r>
            <a:r>
              <a:rPr lang="en-GB" sz="1200" b="0" i="0" kern="1200" dirty="0">
                <a:solidFill>
                  <a:schemeClr val="tx1"/>
                </a:solidFill>
                <a:effectLst/>
                <a:latin typeface="Arial" panose="020B0604020202020204" pitchFamily="34" charset="0"/>
                <a:ea typeface="+mn-ea"/>
                <a:cs typeface="Arial" panose="020B0604020202020204" pitchFamily="34" charset="0"/>
              </a:rPr>
              <a:t> non-negative matrix factorization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393310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GB" i="1" dirty="0"/>
              <a:t>HCC, hepatocellular carcinoma; ITT, intention-to-treat; OS, overall survival; PP, per protocol; SIRT, selective internal radiation therapy; SOR, sorafenib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a:p>
            <a:pPr rtl="0" eaLnBrk="1" fontAlgn="t" latinLnBrk="0" hangingPunct="1"/>
            <a:r>
              <a:rPr lang="en-GB" sz="1200" b="1" i="0" u="none" strike="noStrike" kern="1200" dirty="0">
                <a:solidFill>
                  <a:schemeClr val="tx1"/>
                </a:solidFill>
                <a:effectLst/>
                <a:latin typeface="Arial" panose="020B0604020202020204" pitchFamily="34" charset="0"/>
                <a:ea typeface="+mn-ea"/>
                <a:cs typeface="Arial" panose="020B0604020202020204" pitchFamily="34" charset="0"/>
              </a:rPr>
              <a:t>Full title: </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The impact of combining Selective Internal Radiation Therapy (SIRT) with Sorafenib on overall survival in patients with advanced hepatocellular carcinoma: The SORAMIC trial palliative cohort</a:t>
            </a:r>
            <a:endParaRPr lang="en-GB" sz="12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84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US" altLang="ko-KR" i="1" dirty="0"/>
              <a:t>AFP, alpha fetoprotein; CIK, cytokine-induced killer cells; CSS, </a:t>
            </a:r>
            <a:r>
              <a:rPr lang="en-GB" altLang="ko-KR" i="1" dirty="0"/>
              <a:t>cancer-specific survival; HCC, hepatocellular carcinoma; </a:t>
            </a:r>
            <a:r>
              <a:rPr lang="en-US" altLang="ko-KR" i="1" dirty="0"/>
              <a:t>OS, overall survival; RFS, recurrence-free survival</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u="none" strike="noStrike" dirty="0">
                <a:solidFill>
                  <a:srgbClr val="000000"/>
                </a:solidFill>
                <a:effectLst/>
                <a:latin typeface="Calibri" panose="020F0502020204030204" pitchFamily="34" charset="0"/>
              </a:rPr>
              <a:t>Full title: </a:t>
            </a:r>
            <a:r>
              <a:rPr lang="en-GB" sz="1200" b="0" i="0" u="none" strike="noStrike" dirty="0">
                <a:solidFill>
                  <a:srgbClr val="000000"/>
                </a:solidFill>
                <a:effectLst/>
                <a:latin typeface="Calibri" panose="020F0502020204030204" pitchFamily="34" charset="0"/>
              </a:rPr>
              <a:t>Sustained efficacy of adjuvant immunotherapy with cytokine-induced killer cells for hepatocellular carcinoma: an extended 5-year follow-up</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a:p>
        </p:txBody>
      </p:sp>
    </p:spTree>
    <p:extLst>
      <p:ext uri="{BB962C8B-B14F-4D97-AF65-F5344CB8AC3E}">
        <p14:creationId xmlns:p14="http://schemas.microsoft.com/office/powerpoint/2010/main" val="175315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a:t>
            </a:r>
            <a:r>
              <a:rPr lang="en-GB" i="1" dirty="0"/>
              <a:t>AE, adverse event; </a:t>
            </a:r>
            <a:r>
              <a:rPr lang="en-US" altLang="ko-KR" i="1" dirty="0"/>
              <a:t>AFP, alpha fetoprotein; </a:t>
            </a:r>
            <a:r>
              <a:rPr lang="en-GB" i="1" dirty="0"/>
              <a:t>ALT, alanine aminotransferase; </a:t>
            </a:r>
            <a:r>
              <a:rPr lang="en-GB" i="1" dirty="0" err="1"/>
              <a:t>cTACE</a:t>
            </a:r>
            <a:r>
              <a:rPr lang="en-GB" i="1" dirty="0"/>
              <a:t>, conventional </a:t>
            </a:r>
            <a:r>
              <a:rPr lang="en-GB" i="1" dirty="0" err="1">
                <a:solidFill>
                  <a:srgbClr val="000000"/>
                </a:solidFill>
              </a:rPr>
              <a:t>transarterial</a:t>
            </a:r>
            <a:r>
              <a:rPr lang="en-GB" i="1" dirty="0">
                <a:solidFill>
                  <a:srgbClr val="000000"/>
                </a:solidFill>
              </a:rPr>
              <a:t> chemoembolization</a:t>
            </a:r>
            <a:r>
              <a:rPr lang="en-GB" i="1" dirty="0"/>
              <a:t>; ECOG, </a:t>
            </a:r>
            <a:r>
              <a:rPr lang="en-GB" sz="1200" b="0" i="1" kern="1200" dirty="0">
                <a:solidFill>
                  <a:schemeClr val="tx1"/>
                </a:solidFill>
                <a:effectLst/>
                <a:latin typeface="Arial" panose="020B0604020202020204" pitchFamily="34" charset="0"/>
                <a:ea typeface="+mn-ea"/>
                <a:cs typeface="Arial" panose="020B0604020202020204" pitchFamily="34" charset="0"/>
              </a:rPr>
              <a:t>Eastern Cooperative Oncology Group; </a:t>
            </a:r>
            <a:r>
              <a:rPr lang="en-GB" altLang="ko-KR" i="1" dirty="0"/>
              <a:t>HCC, hepatocellular carcinoma; </a:t>
            </a:r>
            <a:r>
              <a:rPr lang="en-GB" i="1" dirty="0"/>
              <a:t>ITT, intention-to-treat; </a:t>
            </a:r>
            <a:r>
              <a:rPr lang="en-GB" i="1" dirty="0" err="1"/>
              <a:t>mICC</a:t>
            </a:r>
            <a:r>
              <a:rPr lang="en-GB" i="1" dirty="0"/>
              <a:t>, modified Union for International Cancer Control; OS, overall survival; PFS, progression-free survival; SAE, serious adverse event; SOR, sorafenib; TRR, tumour response rate; TTP, time to progression</a:t>
            </a:r>
          </a:p>
          <a:p>
            <a:pPr marL="0" indent="0">
              <a:buNone/>
            </a:pPr>
            <a:endParaRPr lang="en-GB" i="1" dirty="0"/>
          </a:p>
          <a:p>
            <a:pPr marL="171450" marR="0" lvl="0" indent="-171450" algn="l" defTabSz="914400" rtl="0" eaLnBrk="1" fontAlgn="auto" latinLnBrk="0" hangingPunct="1">
              <a:lnSpc>
                <a:spcPct val="100000"/>
              </a:lnSpc>
              <a:spcBef>
                <a:spcPts val="0"/>
              </a:spcBef>
              <a:spcAft>
                <a:spcPts val="0"/>
              </a:spcAft>
              <a:buClrTx/>
              <a:buSzTx/>
              <a:tabLst/>
              <a:defRPr/>
            </a:pPr>
            <a:r>
              <a:rPr lang="en-GB" sz="1200" b="1" i="0" u="none" strike="noStrike" dirty="0">
                <a:solidFill>
                  <a:srgbClr val="000000"/>
                </a:solidFill>
                <a:effectLst/>
                <a:latin typeface="Calibri" panose="020F0502020204030204" pitchFamily="34" charset="0"/>
              </a:rPr>
              <a:t>Full title: </a:t>
            </a:r>
            <a:r>
              <a:rPr lang="en-GB" sz="1200" b="0" i="0" u="none" strike="noStrike" dirty="0">
                <a:solidFill>
                  <a:srgbClr val="000000"/>
                </a:solidFill>
                <a:effectLst/>
                <a:latin typeface="Calibri" panose="020F0502020204030204" pitchFamily="34" charset="0"/>
              </a:rPr>
              <a:t>Sorafenib with versus without concurrent conventional </a:t>
            </a:r>
            <a:r>
              <a:rPr lang="en-GB" sz="1200" b="0" i="0" u="none" strike="noStrike" dirty="0" err="1">
                <a:solidFill>
                  <a:srgbClr val="000000"/>
                </a:solidFill>
                <a:effectLst/>
                <a:latin typeface="Calibri" panose="020F0502020204030204" pitchFamily="34" charset="0"/>
              </a:rPr>
              <a:t>transarterial</a:t>
            </a:r>
            <a:r>
              <a:rPr lang="en-GB" sz="1200" b="0" i="0" u="none" strike="noStrike" dirty="0">
                <a:solidFill>
                  <a:srgbClr val="000000"/>
                </a:solidFill>
                <a:effectLst/>
                <a:latin typeface="Calibri" panose="020F0502020204030204" pitchFamily="34" charset="0"/>
              </a:rPr>
              <a:t> chemoembolization (</a:t>
            </a:r>
            <a:r>
              <a:rPr lang="en-GB" sz="1200" b="0" i="0" u="none" strike="noStrike" dirty="0" err="1">
                <a:solidFill>
                  <a:srgbClr val="000000"/>
                </a:solidFill>
                <a:effectLst/>
                <a:latin typeface="Calibri" panose="020F0502020204030204" pitchFamily="34" charset="0"/>
              </a:rPr>
              <a:t>cTACE</a:t>
            </a:r>
            <a:r>
              <a:rPr lang="en-GB" sz="1200" b="0" i="0" u="none" strike="noStrike" dirty="0">
                <a:solidFill>
                  <a:srgbClr val="000000"/>
                </a:solidFill>
                <a:effectLst/>
                <a:latin typeface="Calibri" panose="020F0502020204030204" pitchFamily="34" charset="0"/>
              </a:rPr>
              <a:t>) in patients with advanced hepatocellular carcinoma (HCC): Results from a </a:t>
            </a:r>
            <a:r>
              <a:rPr lang="en-GB" sz="1200" b="0" i="0" u="none" strike="noStrike" dirty="0" err="1">
                <a:solidFill>
                  <a:srgbClr val="000000"/>
                </a:solidFill>
                <a:effectLst/>
                <a:latin typeface="Calibri" panose="020F0502020204030204" pitchFamily="34" charset="0"/>
              </a:rPr>
              <a:t>multicenter</a:t>
            </a:r>
            <a:r>
              <a:rPr lang="en-GB" sz="1200" b="0" i="0" u="none" strike="noStrike" dirty="0">
                <a:solidFill>
                  <a:srgbClr val="000000"/>
                </a:solidFill>
                <a:effectLst/>
                <a:latin typeface="Calibri" panose="020F0502020204030204" pitchFamily="34" charset="0"/>
              </a:rPr>
              <a:t>, open-label, randomized, controlled phase III STAH trial</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56123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GB" i="1" dirty="0"/>
              <a:t>HBV, hepatitis B virus; </a:t>
            </a:r>
            <a:r>
              <a:rPr lang="en-GB" altLang="ko-KR" i="1" dirty="0"/>
              <a:t>HCC, hepatocellular carcinoma; </a:t>
            </a:r>
            <a:r>
              <a:rPr lang="en-GB" i="1" dirty="0"/>
              <a:t>HLA, human leukocyte antigen; TCR, T cell receptor</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238051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Abbreviations: </a:t>
            </a:r>
            <a:r>
              <a:rPr lang="en-GB" i="1" dirty="0">
                <a:solidFill>
                  <a:srgbClr val="000000"/>
                </a:solidFill>
              </a:rPr>
              <a:t>CT, computed tomography; DC, disease control; MAA, macroaggregated albumin; OS, overall survival; PET, positron emission tomography; SIRT, selective intraarterial radiation therapy, SOR, sorafenib; SPECT, single-photon emission computed tomography TR, tumour response; </a:t>
            </a:r>
            <a:r>
              <a:rPr lang="en-GB" i="1" baseline="30000" dirty="0">
                <a:solidFill>
                  <a:srgbClr val="000000"/>
                </a:solidFill>
              </a:rPr>
              <a:t>90</a:t>
            </a:r>
            <a:r>
              <a:rPr lang="en-GB" i="1" dirty="0">
                <a:solidFill>
                  <a:srgbClr val="000000"/>
                </a:solidFill>
              </a:rPr>
              <a:t>Y, yittrium-90</a:t>
            </a:r>
          </a:p>
          <a:p>
            <a:pPr marL="0" indent="0">
              <a:buNone/>
            </a:pPr>
            <a:endParaRPr lang="en-GB" b="1" dirty="0"/>
          </a:p>
          <a:p>
            <a:pPr marL="171450" indent="-171450"/>
            <a:r>
              <a:rPr lang="en-GB" b="1" dirty="0"/>
              <a:t>Full Title: </a:t>
            </a:r>
            <a:r>
              <a:rPr lang="en-GB" dirty="0"/>
              <a:t>Role of 99mTc-Macroaggregated Albumin SPECT/CT based dosimetry in predicting survival and </a:t>
            </a:r>
            <a:r>
              <a:rPr lang="en-GB" dirty="0" err="1"/>
              <a:t>tumor</a:t>
            </a:r>
            <a:r>
              <a:rPr lang="en-GB" dirty="0"/>
              <a:t> response of patients with locally advanced and inoperable hepatocellular carcinoma (HCC) treated by selective intra-arterial radiation therapy (SIRT) with yttrium-90 resin  microspheres, a cohort from SARAH study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423525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US" altLang="ko-KR" i="1" dirty="0"/>
              <a:t>AE, adverse event; AFP, alpha fetoprotein; </a:t>
            </a:r>
            <a:r>
              <a:rPr lang="en-GB" i="1" dirty="0" err="1">
                <a:solidFill>
                  <a:srgbClr val="000000"/>
                </a:solidFill>
              </a:rPr>
              <a:t>aHCC</a:t>
            </a:r>
            <a:r>
              <a:rPr lang="en-GB" i="1" dirty="0">
                <a:solidFill>
                  <a:srgbClr val="000000"/>
                </a:solidFill>
              </a:rPr>
              <a:t>, advanced </a:t>
            </a:r>
            <a:r>
              <a:rPr lang="en-GB" i="1" dirty="0"/>
              <a:t>hepatocellular carcinoma; CR, complete response; HBV, hepatitis B virus; HCV, hepatitis C virus; PR, </a:t>
            </a:r>
            <a:r>
              <a:rPr lang="en-US" i="1" dirty="0"/>
              <a:t>partial response; </a:t>
            </a:r>
            <a:r>
              <a:rPr lang="en-GB" i="1" dirty="0">
                <a:solidFill>
                  <a:srgbClr val="000000"/>
                </a:solidFill>
              </a:rPr>
              <a:t>SOR, sorafenib; TRAE, treatment-related adverse event</a:t>
            </a:r>
            <a:endParaRPr lang="en-GB" i="1" dirty="0"/>
          </a:p>
          <a:p>
            <a:pPr marL="0" indent="0">
              <a:buNone/>
            </a:pPr>
            <a:endParaRPr lang="en-US" b="1" dirty="0"/>
          </a:p>
          <a:p>
            <a:pPr marL="171450" indent="-171450"/>
            <a:r>
              <a:rPr lang="en-US" b="1" dirty="0"/>
              <a:t>Full Title:</a:t>
            </a:r>
            <a:r>
              <a:rPr lang="en-US" dirty="0"/>
              <a:t> Hepatic safety and biomarker assessments in sorafenib-experienced patients with advanced hepatocellular carcinoma treated with nivolumab in the CheckMate-040 study</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a:p>
        </p:txBody>
      </p:sp>
    </p:spTree>
    <p:extLst>
      <p:ext uri="{BB962C8B-B14F-4D97-AF65-F5344CB8AC3E}">
        <p14:creationId xmlns:p14="http://schemas.microsoft.com/office/powerpoint/2010/main" val="416000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US" i="1" dirty="0"/>
              <a:t>AE, adverse event; DAE60, dermatological adverse effects &gt;grade 2 in the first 60 days; HFS, </a:t>
            </a:r>
            <a:r>
              <a:rPr lang="en-US" sz="1200" dirty="0">
                <a:solidFill>
                  <a:schemeClr val="tx2">
                    <a:lumMod val="75000"/>
                  </a:schemeClr>
                </a:solidFill>
              </a:rPr>
              <a:t>hand-foot syndrome; </a:t>
            </a:r>
            <a:r>
              <a:rPr lang="en-US" i="1" dirty="0" err="1"/>
              <a:t>LTx</a:t>
            </a:r>
            <a:r>
              <a:rPr lang="en-US" i="1" dirty="0"/>
              <a:t>, liver transplantation; NPV, negative predictive value; REGO, regorafenib; SOR, sorafenib</a:t>
            </a:r>
            <a:endParaRPr lang="en-GB"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a:p>
        </p:txBody>
      </p:sp>
    </p:spTree>
    <p:extLst>
      <p:ext uri="{BB962C8B-B14F-4D97-AF65-F5344CB8AC3E}">
        <p14:creationId xmlns:p14="http://schemas.microsoft.com/office/powerpoint/2010/main" val="1124892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GB" altLang="ko-KR" i="1" dirty="0"/>
              <a:t>APRI, aspartate aminotransferase to platelet ratio index; CHC, chronic hepatitis C; HCC, hepatocellular carcinoma; </a:t>
            </a:r>
            <a:r>
              <a:rPr lang="en-GB" i="1" dirty="0"/>
              <a:t>ICER, incremental cost-effectiveness ratio; q6/12m, every 6/12 months; QALY, quality-adjusted life year; SVR, sustained </a:t>
            </a:r>
            <a:r>
              <a:rPr lang="en-GB" i="1" dirty="0" err="1"/>
              <a:t>virological</a:t>
            </a:r>
            <a:r>
              <a:rPr lang="en-GB" i="1" dirty="0"/>
              <a:t> response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2451501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FCF7D4-06CF-475B-BAFF-E1E9F7084D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4925" y="6479931"/>
            <a:ext cx="4567075"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3347864" y="1266475"/>
            <a:ext cx="5464992"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0648"/>
            <a:ext cx="8489328"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38146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89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319314"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4645086"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0126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F0709-4EAE-4267-AECC-BFFB35566CA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 y="138043"/>
            <a:ext cx="9014227" cy="1042269"/>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14.jpeg"/><Relationship Id="rId9" Type="http://schemas.openxmlformats.org/officeDocument/2006/relationships/image" Target="../media/image18.emf"/></Relationships>
</file>

<file path=ppt/slides/_rels/slide3.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lstStyle/>
          <a:p>
            <a:r>
              <a:rPr lang="en-US"/>
              <a:t>Liver tumours</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a:t>Best of ILC 2018</a:t>
            </a:r>
            <a:endParaRPr lang="en-GB" dirty="0"/>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3D467-07DF-41C4-88A4-E1116BBA1FB5}"/>
              </a:ext>
            </a:extLst>
          </p:cNvPr>
          <p:cNvSpPr>
            <a:spLocks noGrp="1"/>
          </p:cNvSpPr>
          <p:nvPr>
            <p:ph type="title"/>
          </p:nvPr>
        </p:nvSpPr>
        <p:spPr/>
        <p:txBody>
          <a:bodyPr>
            <a:noAutofit/>
          </a:bodyPr>
          <a:lstStyle/>
          <a:p>
            <a:r>
              <a:rPr lang="en-GB" sz="2000" dirty="0"/>
              <a:t>Sorafenib with versus without concurrent </a:t>
            </a:r>
            <a:r>
              <a:rPr lang="en-GB" sz="2000" dirty="0" err="1"/>
              <a:t>cTACE</a:t>
            </a:r>
            <a:r>
              <a:rPr lang="en-GB" sz="2000" dirty="0"/>
              <a:t> in patients with advanced HCC: Results from the STAH trial</a:t>
            </a:r>
          </a:p>
        </p:txBody>
      </p:sp>
      <p:sp>
        <p:nvSpPr>
          <p:cNvPr id="6" name="Text Placeholder 5">
            <a:extLst>
              <a:ext uri="{FF2B5EF4-FFF2-40B4-BE49-F238E27FC236}">
                <a16:creationId xmlns:a16="http://schemas.microsoft.com/office/drawing/2014/main" id="{96B43117-529F-4304-A25B-51104CE63F7C}"/>
              </a:ext>
            </a:extLst>
          </p:cNvPr>
          <p:cNvSpPr>
            <a:spLocks noGrp="1"/>
          </p:cNvSpPr>
          <p:nvPr>
            <p:ph type="body" sz="quarter" idx="10"/>
          </p:nvPr>
        </p:nvSpPr>
        <p:spPr/>
        <p:txBody>
          <a:bodyPr/>
          <a:lstStyle/>
          <a:p>
            <a:endParaRPr lang="en-GB" dirty="0"/>
          </a:p>
          <a:p>
            <a:r>
              <a:rPr lang="en-GB" dirty="0"/>
              <a:t>Park J-W, et al. ILC 2018, GS-003</a:t>
            </a:r>
          </a:p>
        </p:txBody>
      </p:sp>
      <p:sp>
        <p:nvSpPr>
          <p:cNvPr id="5" name="Content Placeholder 4">
            <a:extLst>
              <a:ext uri="{FF2B5EF4-FFF2-40B4-BE49-F238E27FC236}">
                <a16:creationId xmlns:a16="http://schemas.microsoft.com/office/drawing/2014/main" id="{43E9BFAF-71B1-4B27-BCC5-A67FC789DF7E}"/>
              </a:ext>
            </a:extLst>
          </p:cNvPr>
          <p:cNvSpPr>
            <a:spLocks noGrp="1"/>
          </p:cNvSpPr>
          <p:nvPr>
            <p:ph sz="half" idx="4294967295"/>
          </p:nvPr>
        </p:nvSpPr>
        <p:spPr>
          <a:xfrm>
            <a:off x="270606" y="1297235"/>
            <a:ext cx="8507412" cy="4484963"/>
          </a:xfrm>
        </p:spPr>
        <p:txBody>
          <a:bodyPr>
            <a:normAutofit/>
          </a:bodyPr>
          <a:lstStyle/>
          <a:p>
            <a:pPr marL="0" indent="0">
              <a:buNone/>
            </a:pPr>
            <a:r>
              <a:rPr lang="en-US" sz="1400" b="1" dirty="0"/>
              <a:t>Methods: </a:t>
            </a:r>
            <a:r>
              <a:rPr lang="en-US" sz="1400" dirty="0"/>
              <a:t>randomized, </a:t>
            </a:r>
            <a:r>
              <a:rPr lang="en-US" sz="1400" dirty="0" err="1"/>
              <a:t>multicentre</a:t>
            </a:r>
            <a:r>
              <a:rPr lang="en-US" sz="1400" dirty="0"/>
              <a:t>, open-label, controlled Phase 3 trial (NCT01829035)</a:t>
            </a:r>
            <a:endParaRPr lang="en-GB" sz="1400" dirty="0"/>
          </a:p>
        </p:txBody>
      </p:sp>
      <p:graphicFrame>
        <p:nvGraphicFramePr>
          <p:cNvPr id="11" name="Table 10">
            <a:extLst>
              <a:ext uri="{FF2B5EF4-FFF2-40B4-BE49-F238E27FC236}">
                <a16:creationId xmlns:a16="http://schemas.microsoft.com/office/drawing/2014/main" id="{6BC657E7-3902-49C6-8B00-C4542DE5DE70}"/>
              </a:ext>
            </a:extLst>
          </p:cNvPr>
          <p:cNvGraphicFramePr>
            <a:graphicFrameLocks noGrp="1"/>
          </p:cNvGraphicFramePr>
          <p:nvPr>
            <p:extLst>
              <p:ext uri="{D42A27DB-BD31-4B8C-83A1-F6EECF244321}">
                <p14:modId xmlns:p14="http://schemas.microsoft.com/office/powerpoint/2010/main" val="708032886"/>
              </p:ext>
            </p:extLst>
          </p:nvPr>
        </p:nvGraphicFramePr>
        <p:xfrm>
          <a:off x="4893757" y="2558763"/>
          <a:ext cx="3975352" cy="1115568"/>
        </p:xfrm>
        <a:graphic>
          <a:graphicData uri="http://schemas.openxmlformats.org/drawingml/2006/table">
            <a:tbl>
              <a:tblPr firstRow="1" bandRow="1">
                <a:tableStyleId>{5C22544A-7EE6-4342-B048-85BDC9FD1C3A}</a:tableStyleId>
              </a:tblPr>
              <a:tblGrid>
                <a:gridCol w="1104265">
                  <a:extLst>
                    <a:ext uri="{9D8B030D-6E8A-4147-A177-3AD203B41FA5}">
                      <a16:colId xmlns:a16="http://schemas.microsoft.com/office/drawing/2014/main" val="377152049"/>
                    </a:ext>
                  </a:extLst>
                </a:gridCol>
                <a:gridCol w="993838">
                  <a:extLst>
                    <a:ext uri="{9D8B030D-6E8A-4147-A177-3AD203B41FA5}">
                      <a16:colId xmlns:a16="http://schemas.microsoft.com/office/drawing/2014/main" val="3074384166"/>
                    </a:ext>
                  </a:extLst>
                </a:gridCol>
                <a:gridCol w="441705">
                  <a:extLst>
                    <a:ext uri="{9D8B030D-6E8A-4147-A177-3AD203B41FA5}">
                      <a16:colId xmlns:a16="http://schemas.microsoft.com/office/drawing/2014/main" val="648997386"/>
                    </a:ext>
                  </a:extLst>
                </a:gridCol>
                <a:gridCol w="883412">
                  <a:extLst>
                    <a:ext uri="{9D8B030D-6E8A-4147-A177-3AD203B41FA5}">
                      <a16:colId xmlns:a16="http://schemas.microsoft.com/office/drawing/2014/main" val="3088546069"/>
                    </a:ext>
                  </a:extLst>
                </a:gridCol>
                <a:gridCol w="552132">
                  <a:extLst>
                    <a:ext uri="{9D8B030D-6E8A-4147-A177-3AD203B41FA5}">
                      <a16:colId xmlns:a16="http://schemas.microsoft.com/office/drawing/2014/main" val="4241272119"/>
                    </a:ext>
                  </a:extLst>
                </a:gridCol>
              </a:tblGrid>
              <a:tr h="371237">
                <a:tc>
                  <a:txBody>
                    <a:bodyPr/>
                    <a:lstStyle/>
                    <a:p>
                      <a:pPr>
                        <a:lnSpc>
                          <a:spcPct val="90000"/>
                        </a:lnSpc>
                      </a:pPr>
                      <a:r>
                        <a:rPr lang="en-GB" sz="1200" dirty="0"/>
                        <a:t>Secondary outcomes</a:t>
                      </a:r>
                    </a:p>
                  </a:txBody>
                  <a:tcPr marL="45720" marR="45720" marB="27432"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algn="ctr">
                        <a:lnSpc>
                          <a:spcPct val="90000"/>
                        </a:lnSpc>
                      </a:pPr>
                      <a:r>
                        <a:rPr lang="en-GB" sz="1200" dirty="0"/>
                        <a:t>Median</a:t>
                      </a:r>
                    </a:p>
                  </a:txBody>
                  <a:tcPr marL="45720" marR="45720" marB="27432"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algn="ctr">
                        <a:lnSpc>
                          <a:spcPct val="90000"/>
                        </a:lnSpc>
                      </a:pPr>
                      <a:r>
                        <a:rPr lang="en-GB" sz="1200" dirty="0"/>
                        <a:t>HR</a:t>
                      </a:r>
                    </a:p>
                  </a:txBody>
                  <a:tcPr marL="45720" marR="45720" marB="27432"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algn="ctr">
                        <a:lnSpc>
                          <a:spcPct val="90000"/>
                        </a:lnSpc>
                      </a:pPr>
                      <a:r>
                        <a:rPr lang="en-GB" sz="1200" dirty="0"/>
                        <a:t>95% CI</a:t>
                      </a:r>
                    </a:p>
                  </a:txBody>
                  <a:tcPr marL="45720" marR="45720" marB="27432"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algn="ctr">
                        <a:lnSpc>
                          <a:spcPct val="90000"/>
                        </a:lnSpc>
                      </a:pPr>
                      <a:r>
                        <a:rPr lang="en-GB" sz="1200" dirty="0"/>
                        <a:t>p</a:t>
                      </a:r>
                    </a:p>
                  </a:txBody>
                  <a:tcPr marL="45720" marR="45720" marB="27432"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1356926086"/>
                  </a:ext>
                </a:extLst>
              </a:tr>
              <a:tr h="216555">
                <a:tc>
                  <a:txBody>
                    <a:bodyPr/>
                    <a:lstStyle/>
                    <a:p>
                      <a:pPr>
                        <a:lnSpc>
                          <a:spcPct val="90000"/>
                        </a:lnSpc>
                      </a:pPr>
                      <a:r>
                        <a:rPr lang="en-GB" sz="1200" dirty="0"/>
                        <a:t>TTP, months</a:t>
                      </a:r>
                    </a:p>
                  </a:txBody>
                  <a:tcPr marL="45720" marR="45720" marB="2743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90000"/>
                        </a:lnSpc>
                      </a:pPr>
                      <a:r>
                        <a:rPr lang="en-GB" sz="1200" dirty="0"/>
                        <a:t>5.3 vs. 3.5 </a:t>
                      </a:r>
                    </a:p>
                  </a:txBody>
                  <a:tcPr marL="45720" marR="45720"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90000"/>
                        </a:lnSpc>
                      </a:pPr>
                      <a:r>
                        <a:rPr lang="en-GB" sz="1200" dirty="0"/>
                        <a:t>0.67</a:t>
                      </a:r>
                    </a:p>
                  </a:txBody>
                  <a:tcPr marL="45720" marR="45720"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90000"/>
                        </a:lnSpc>
                      </a:pPr>
                      <a:r>
                        <a:rPr lang="en-GB" sz="1200" dirty="0"/>
                        <a:t>0.53, 0.85</a:t>
                      </a:r>
                    </a:p>
                  </a:txBody>
                  <a:tcPr marL="45720" marR="45720"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90000"/>
                        </a:lnSpc>
                      </a:pPr>
                      <a:r>
                        <a:rPr lang="en-GB" sz="1200" dirty="0"/>
                        <a:t>0.003</a:t>
                      </a:r>
                    </a:p>
                  </a:txBody>
                  <a:tcPr marL="45720" marR="45720"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64759582"/>
                  </a:ext>
                </a:extLst>
              </a:tr>
              <a:tr h="216555">
                <a:tc>
                  <a:txBody>
                    <a:bodyPr/>
                    <a:lstStyle/>
                    <a:p>
                      <a:pPr>
                        <a:lnSpc>
                          <a:spcPct val="90000"/>
                        </a:lnSpc>
                      </a:pPr>
                      <a:r>
                        <a:rPr lang="en-GB" sz="1200" dirty="0"/>
                        <a:t>PFS, months</a:t>
                      </a:r>
                    </a:p>
                  </a:txBody>
                  <a:tcPr marL="45720" marR="45720" marB="2743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90000"/>
                        </a:lnSpc>
                      </a:pPr>
                      <a:r>
                        <a:rPr lang="en-GB" sz="1200" dirty="0"/>
                        <a:t>5.2 vs. 3.6</a:t>
                      </a:r>
                    </a:p>
                  </a:txBody>
                  <a:tcPr marL="45720" marR="45720"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90000"/>
                        </a:lnSpc>
                      </a:pPr>
                      <a:r>
                        <a:rPr lang="en-GB" sz="1200" dirty="0"/>
                        <a:t>0.73</a:t>
                      </a:r>
                    </a:p>
                  </a:txBody>
                  <a:tcPr marL="45720" marR="45720"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90000"/>
                        </a:lnSpc>
                      </a:pPr>
                      <a:r>
                        <a:rPr lang="en-GB" sz="1200" dirty="0"/>
                        <a:t>0.59, </a:t>
                      </a:r>
                      <a:r>
                        <a:rPr lang="en-US" sz="1200" dirty="0"/>
                        <a:t>0.91</a:t>
                      </a:r>
                      <a:endParaRPr lang="en-GB" sz="1200" dirty="0"/>
                    </a:p>
                  </a:txBody>
                  <a:tcPr marL="45720" marR="45720"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90000"/>
                        </a:lnSpc>
                      </a:pPr>
                      <a:r>
                        <a:rPr lang="en-US" sz="1200" dirty="0"/>
                        <a:t>0.01</a:t>
                      </a:r>
                      <a:endParaRPr lang="en-GB" sz="1200" dirty="0"/>
                    </a:p>
                  </a:txBody>
                  <a:tcPr marL="45720" marR="45720"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04992501"/>
                  </a:ext>
                </a:extLst>
              </a:tr>
              <a:tr h="216555">
                <a:tc>
                  <a:txBody>
                    <a:bodyPr/>
                    <a:lstStyle/>
                    <a:p>
                      <a:pPr>
                        <a:lnSpc>
                          <a:spcPct val="90000"/>
                        </a:lnSpc>
                      </a:pPr>
                      <a:r>
                        <a:rPr lang="en-GB" sz="1200" dirty="0"/>
                        <a:t>TRR</a:t>
                      </a:r>
                    </a:p>
                  </a:txBody>
                  <a:tcPr marL="45720" marR="45720" marB="2743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gridSpan="3">
                  <a:txBody>
                    <a:bodyPr/>
                    <a:lstStyle/>
                    <a:p>
                      <a:pPr algn="ctr">
                        <a:lnSpc>
                          <a:spcPct val="90000"/>
                        </a:lnSpc>
                      </a:pPr>
                      <a:r>
                        <a:rPr lang="en-US" sz="1200" dirty="0"/>
                        <a:t>60.6% vs. 47.3% </a:t>
                      </a:r>
                      <a:endParaRPr lang="en-GB" sz="1200" dirty="0"/>
                    </a:p>
                  </a:txBody>
                  <a:tcPr marL="45720" marR="45720"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endParaRPr lang="en-GB" dirty="0"/>
                    </a:p>
                  </a:txBody>
                  <a:tcPr>
                    <a:lnT w="28575" cap="flat" cmpd="sng" algn="ctr">
                      <a:solidFill>
                        <a:schemeClr val="bg2"/>
                      </a:solidFill>
                      <a:prstDash val="solid"/>
                      <a:round/>
                      <a:headEnd type="none" w="med" len="med"/>
                      <a:tailEnd type="none" w="med" len="med"/>
                    </a:lnT>
                    <a:solidFill>
                      <a:schemeClr val="tx2">
                        <a:lumMod val="20000"/>
                        <a:lumOff val="80000"/>
                      </a:schemeClr>
                    </a:solidFill>
                  </a:tcPr>
                </a:tc>
                <a:tc hMerge="1">
                  <a:txBody>
                    <a:bodyPr/>
                    <a:lstStyle/>
                    <a:p>
                      <a:endParaRPr lang="en-GB" dirty="0"/>
                    </a:p>
                  </a:txBody>
                  <a:tcPr>
                    <a:lnT w="28575" cap="flat" cmpd="sng" algn="ctr">
                      <a:solidFill>
                        <a:schemeClr val="bg2"/>
                      </a:solidFill>
                      <a:prstDash val="solid"/>
                      <a:round/>
                      <a:headEnd type="none" w="med" len="med"/>
                      <a:tailEnd type="none" w="med" len="med"/>
                    </a:lnT>
                    <a:solidFill>
                      <a:schemeClr val="tx2">
                        <a:lumMod val="20000"/>
                        <a:lumOff val="80000"/>
                      </a:schemeClr>
                    </a:solidFill>
                  </a:tcPr>
                </a:tc>
                <a:tc>
                  <a:txBody>
                    <a:bodyPr/>
                    <a:lstStyle/>
                    <a:p>
                      <a:pPr algn="ctr">
                        <a:lnSpc>
                          <a:spcPct val="90000"/>
                        </a:lnSpc>
                      </a:pPr>
                      <a:r>
                        <a:rPr lang="en-US" sz="1200" dirty="0"/>
                        <a:t>0.005</a:t>
                      </a:r>
                      <a:endParaRPr lang="en-GB" sz="1200" dirty="0"/>
                    </a:p>
                  </a:txBody>
                  <a:tcPr marL="45720" marR="45720"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2993007"/>
                  </a:ext>
                </a:extLst>
              </a:tr>
            </a:tbl>
          </a:graphicData>
        </a:graphic>
      </p:graphicFrame>
      <p:sp>
        <p:nvSpPr>
          <p:cNvPr id="13" name="직사각형 4">
            <a:extLst>
              <a:ext uri="{FF2B5EF4-FFF2-40B4-BE49-F238E27FC236}">
                <a16:creationId xmlns:a16="http://schemas.microsoft.com/office/drawing/2014/main" id="{EA94E1D4-8FD2-401C-B77D-8674F05CE863}"/>
              </a:ext>
            </a:extLst>
          </p:cNvPr>
          <p:cNvSpPr/>
          <p:nvPr/>
        </p:nvSpPr>
        <p:spPr>
          <a:xfrm>
            <a:off x="4891925" y="4904565"/>
            <a:ext cx="3975352" cy="1188720"/>
          </a:xfrm>
          <a:prstGeom prst="rect">
            <a:avLst/>
          </a:prstGeom>
          <a:noFill/>
          <a:ln w="63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Arial" panose="020B0604020202020204"/>
                <a:ea typeface="+mn-ea"/>
                <a:cs typeface="+mn-cs"/>
              </a:rPr>
              <a:t>Conclusions:</a:t>
            </a:r>
            <a:r>
              <a:rPr kumimoji="0" lang="en-US" sz="1200" b="0" i="0" u="none" strike="noStrike" kern="0" cap="none" spc="0" normalizeH="0" baseline="0" noProof="0" dirty="0">
                <a:ln>
                  <a:noFill/>
                </a:ln>
                <a:effectLst/>
                <a:uLnTx/>
                <a:uFillTx/>
                <a:latin typeface="Arial" panose="020B060402020202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Arial" panose="020B0604020202020204"/>
                <a:ea typeface="+mn-ea"/>
                <a:cs typeface="+mn-cs"/>
              </a:rPr>
              <a:t>SOR + </a:t>
            </a:r>
            <a:r>
              <a:rPr kumimoji="0" lang="en-US" sz="1200" b="0" i="0" u="none" strike="noStrike" kern="0" cap="none" spc="0" normalizeH="0" baseline="0" noProof="0" dirty="0" err="1">
                <a:ln>
                  <a:noFill/>
                </a:ln>
                <a:effectLst/>
                <a:uLnTx/>
                <a:uFillTx/>
                <a:latin typeface="Arial" panose="020B0604020202020204"/>
                <a:ea typeface="+mn-ea"/>
                <a:cs typeface="+mn-cs"/>
              </a:rPr>
              <a:t>cTACE</a:t>
            </a:r>
            <a:r>
              <a:rPr kumimoji="0" lang="en-US" sz="1200" b="0" i="0" u="none" strike="noStrike" kern="0" cap="none" spc="0" normalizeH="0" baseline="0" noProof="0" dirty="0">
                <a:ln>
                  <a:noFill/>
                </a:ln>
                <a:effectLst/>
                <a:uLnTx/>
                <a:uFillTx/>
                <a:latin typeface="Arial" panose="020B0604020202020204"/>
                <a:ea typeface="+mn-ea"/>
                <a:cs typeface="+mn-cs"/>
              </a:rPr>
              <a:t> did not improve OS vs. SOR alone in patients with advanced HCC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Arial" panose="020B0604020202020204"/>
                <a:ea typeface="+mn-ea"/>
                <a:cs typeface="+mn-cs"/>
              </a:rPr>
              <a:t>SOR + </a:t>
            </a:r>
            <a:r>
              <a:rPr kumimoji="0" lang="en-US" sz="1200" b="0" i="0" u="none" strike="noStrike" kern="0" cap="none" spc="0" normalizeH="0" baseline="0" noProof="0" dirty="0" err="1">
                <a:ln>
                  <a:noFill/>
                </a:ln>
                <a:effectLst/>
                <a:uLnTx/>
                <a:uFillTx/>
                <a:latin typeface="Arial" panose="020B0604020202020204"/>
                <a:ea typeface="+mn-ea"/>
                <a:cs typeface="+mn-cs"/>
              </a:rPr>
              <a:t>cTACE</a:t>
            </a:r>
            <a:r>
              <a:rPr kumimoji="0" lang="en-US" sz="1200" b="0" i="0" u="none" strike="noStrike" kern="0" cap="none" spc="0" normalizeH="0" baseline="0" noProof="0" dirty="0">
                <a:ln>
                  <a:noFill/>
                </a:ln>
                <a:effectLst/>
                <a:uLnTx/>
                <a:uFillTx/>
                <a:latin typeface="Arial" panose="020B0604020202020204"/>
                <a:ea typeface="+mn-ea"/>
                <a:cs typeface="+mn-cs"/>
              </a:rPr>
              <a:t> significantly improved TTP, PFS, and TRR, and a survival benefit was observed in the patients who received </a:t>
            </a:r>
            <a:r>
              <a:rPr kumimoji="0" lang="en-US" sz="1200" b="0" i="0" u="none" strike="noStrike" kern="0" cap="none" spc="0" normalizeH="0" baseline="0" noProof="0" dirty="0" err="1">
                <a:ln>
                  <a:noFill/>
                </a:ln>
                <a:effectLst/>
                <a:uLnTx/>
                <a:uFillTx/>
                <a:latin typeface="Arial" panose="020B0604020202020204"/>
                <a:ea typeface="+mn-ea"/>
                <a:cs typeface="+mn-cs"/>
              </a:rPr>
              <a:t>SOR+cTACE</a:t>
            </a:r>
            <a:r>
              <a:rPr kumimoji="0" lang="en-US" sz="1200" b="0" i="0" u="none" strike="noStrike" kern="0" cap="none" spc="0" normalizeH="0" baseline="0" noProof="0" dirty="0">
                <a:ln>
                  <a:noFill/>
                </a:ln>
                <a:effectLst/>
                <a:uLnTx/>
                <a:uFillTx/>
                <a:latin typeface="Arial" panose="020B0604020202020204"/>
                <a:ea typeface="+mn-ea"/>
                <a:cs typeface="+mn-cs"/>
              </a:rPr>
              <a:t> ≥2 sessions</a:t>
            </a:r>
          </a:p>
        </p:txBody>
      </p:sp>
      <p:graphicFrame>
        <p:nvGraphicFramePr>
          <p:cNvPr id="15" name="Table 14">
            <a:extLst>
              <a:ext uri="{FF2B5EF4-FFF2-40B4-BE49-F238E27FC236}">
                <a16:creationId xmlns:a16="http://schemas.microsoft.com/office/drawing/2014/main" id="{1E0A0D92-A8CA-4E03-A7C5-4A5F4C09BDCE}"/>
              </a:ext>
            </a:extLst>
          </p:cNvPr>
          <p:cNvGraphicFramePr>
            <a:graphicFrameLocks noGrp="1"/>
          </p:cNvGraphicFramePr>
          <p:nvPr>
            <p:extLst>
              <p:ext uri="{D42A27DB-BD31-4B8C-83A1-F6EECF244321}">
                <p14:modId xmlns:p14="http://schemas.microsoft.com/office/powerpoint/2010/main" val="2297099042"/>
              </p:ext>
            </p:extLst>
          </p:nvPr>
        </p:nvGraphicFramePr>
        <p:xfrm>
          <a:off x="4891925" y="3708738"/>
          <a:ext cx="3975352" cy="1207008"/>
        </p:xfrm>
        <a:graphic>
          <a:graphicData uri="http://schemas.openxmlformats.org/drawingml/2006/table">
            <a:tbl>
              <a:tblPr firstRow="1" bandRow="1">
                <a:tableStyleId>{5C22544A-7EE6-4342-B048-85BDC9FD1C3A}</a:tableStyleId>
              </a:tblPr>
              <a:tblGrid>
                <a:gridCol w="688187">
                  <a:extLst>
                    <a:ext uri="{9D8B030D-6E8A-4147-A177-3AD203B41FA5}">
                      <a16:colId xmlns:a16="http://schemas.microsoft.com/office/drawing/2014/main" val="377152049"/>
                    </a:ext>
                  </a:extLst>
                </a:gridCol>
                <a:gridCol w="1728193">
                  <a:extLst>
                    <a:ext uri="{9D8B030D-6E8A-4147-A177-3AD203B41FA5}">
                      <a16:colId xmlns:a16="http://schemas.microsoft.com/office/drawing/2014/main" val="835461144"/>
                    </a:ext>
                  </a:extLst>
                </a:gridCol>
                <a:gridCol w="864096">
                  <a:extLst>
                    <a:ext uri="{9D8B030D-6E8A-4147-A177-3AD203B41FA5}">
                      <a16:colId xmlns:a16="http://schemas.microsoft.com/office/drawing/2014/main" val="4241272119"/>
                    </a:ext>
                  </a:extLst>
                </a:gridCol>
                <a:gridCol w="694876">
                  <a:extLst>
                    <a:ext uri="{9D8B030D-6E8A-4147-A177-3AD203B41FA5}">
                      <a16:colId xmlns:a16="http://schemas.microsoft.com/office/drawing/2014/main" val="1271724575"/>
                    </a:ext>
                  </a:extLst>
                </a:gridCol>
              </a:tblGrid>
              <a:tr h="190713">
                <a:tc gridSpan="2">
                  <a:txBody>
                    <a:bodyPr/>
                    <a:lstStyle/>
                    <a:p>
                      <a:pPr>
                        <a:lnSpc>
                          <a:spcPct val="90000"/>
                        </a:lnSpc>
                        <a:spcBef>
                          <a:spcPts val="0"/>
                        </a:spcBef>
                        <a:spcAft>
                          <a:spcPts val="0"/>
                        </a:spcAft>
                      </a:pPr>
                      <a:r>
                        <a:rPr lang="en-GB" sz="1200" dirty="0"/>
                        <a:t>Safety outcomes</a:t>
                      </a:r>
                    </a:p>
                  </a:txBody>
                  <a:tcPr marL="45720" marR="27432"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a:p>
                  </a:txBody>
                  <a:tcPr/>
                </a:tc>
                <a:tc>
                  <a:txBody>
                    <a:bodyPr/>
                    <a:lstStyle/>
                    <a:p>
                      <a:pPr algn="ctr">
                        <a:lnSpc>
                          <a:spcPct val="90000"/>
                        </a:lnSpc>
                        <a:spcBef>
                          <a:spcPts val="0"/>
                        </a:spcBef>
                        <a:spcAft>
                          <a:spcPts val="0"/>
                        </a:spcAft>
                      </a:pPr>
                      <a:r>
                        <a:rPr lang="en-GB" sz="1200" dirty="0"/>
                        <a:t>Arm C</a:t>
                      </a:r>
                    </a:p>
                  </a:txBody>
                  <a:tcPr marL="45720" marR="27432"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algn="ctr">
                        <a:lnSpc>
                          <a:spcPct val="90000"/>
                        </a:lnSpc>
                        <a:spcBef>
                          <a:spcPts val="0"/>
                        </a:spcBef>
                        <a:spcAft>
                          <a:spcPts val="0"/>
                        </a:spcAft>
                      </a:pPr>
                      <a:r>
                        <a:rPr lang="en-GB" sz="1200" dirty="0"/>
                        <a:t>Arm S</a:t>
                      </a:r>
                    </a:p>
                  </a:txBody>
                  <a:tcPr marL="45720" marR="27432"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1356926086"/>
                  </a:ext>
                </a:extLst>
              </a:tr>
              <a:tr h="165721">
                <a:tc gridSpan="2">
                  <a:txBody>
                    <a:bodyPr/>
                    <a:lstStyle/>
                    <a:p>
                      <a:pPr>
                        <a:lnSpc>
                          <a:spcPct val="90000"/>
                        </a:lnSpc>
                        <a:spcBef>
                          <a:spcPts val="0"/>
                        </a:spcBef>
                        <a:spcAft>
                          <a:spcPts val="0"/>
                        </a:spcAft>
                      </a:pPr>
                      <a:r>
                        <a:rPr kumimoji="0" lang="en-US" sz="1200" b="0" i="0" u="none" strike="noStrike" kern="1200" cap="none" spc="0" normalizeH="0" baseline="0" noProof="0" dirty="0">
                          <a:ln>
                            <a:noFill/>
                          </a:ln>
                          <a:solidFill>
                            <a:prstClr val="black"/>
                          </a:solidFill>
                          <a:effectLst/>
                          <a:uLnTx/>
                          <a:uFillTx/>
                          <a:latin typeface="+mn-lt"/>
                          <a:ea typeface="+mn-ea"/>
                          <a:cs typeface="+mn-cs"/>
                        </a:rPr>
                        <a:t>SAEs</a:t>
                      </a:r>
                      <a:endParaRPr lang="en-GB" sz="1200" dirty="0"/>
                    </a:p>
                  </a:txBody>
                  <a:tcPr marL="45720" marR="27432" marB="2743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endParaRPr lang="en-GB"/>
                    </a:p>
                  </a:txBody>
                  <a:tcPr/>
                </a:tc>
                <a:tc>
                  <a:txBody>
                    <a:bodyPr/>
                    <a:lstStyle/>
                    <a:p>
                      <a:pPr algn="ctr">
                        <a:lnSpc>
                          <a:spcPct val="90000"/>
                        </a:lnSpc>
                        <a:spcBef>
                          <a:spcPts val="0"/>
                        </a:spcBef>
                        <a:spcAft>
                          <a:spcPts val="0"/>
                        </a:spcAft>
                      </a:pPr>
                      <a:r>
                        <a:rPr lang="en-GB" sz="1200" dirty="0"/>
                        <a:t>33.3%</a:t>
                      </a:r>
                    </a:p>
                  </a:txBody>
                  <a:tcPr marL="45720" marR="27432"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90000"/>
                        </a:lnSpc>
                        <a:spcBef>
                          <a:spcPts val="0"/>
                        </a:spcBef>
                        <a:spcAft>
                          <a:spcPts val="0"/>
                        </a:spcAft>
                      </a:pPr>
                      <a:r>
                        <a:rPr kumimoji="0" lang="en-US" sz="1200" b="0" i="0" u="none" strike="noStrike" kern="1200" cap="none" spc="0" normalizeH="0" baseline="0" noProof="0" dirty="0">
                          <a:ln>
                            <a:noFill/>
                          </a:ln>
                          <a:solidFill>
                            <a:prstClr val="black"/>
                          </a:solidFill>
                          <a:effectLst/>
                          <a:uLnTx/>
                          <a:uFillTx/>
                          <a:latin typeface="+mn-lt"/>
                          <a:ea typeface="+mn-ea"/>
                          <a:cs typeface="+mn-cs"/>
                        </a:rPr>
                        <a:t>19.8%</a:t>
                      </a:r>
                      <a:endParaRPr lang="en-GB" sz="1200" dirty="0"/>
                    </a:p>
                  </a:txBody>
                  <a:tcPr marL="45720" marR="27432" marB="27432"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64759582"/>
                  </a:ext>
                </a:extLst>
              </a:tr>
              <a:tr h="165721">
                <a:tc>
                  <a:txBody>
                    <a:bodyPr/>
                    <a:lstStyle/>
                    <a:p>
                      <a:pPr algn="ctr">
                        <a:lnSpc>
                          <a:spcPct val="90000"/>
                        </a:lnSpc>
                        <a:spcBef>
                          <a:spcPts val="0"/>
                        </a:spcBef>
                        <a:spcAft>
                          <a:spcPts val="0"/>
                        </a:spcAft>
                      </a:pPr>
                      <a:r>
                        <a:rPr lang="en-GB" sz="1200" dirty="0"/>
                        <a:t>Grade 3+ AEs </a:t>
                      </a:r>
                      <a:br>
                        <a:rPr lang="en-GB" sz="1200" dirty="0"/>
                      </a:br>
                      <a:r>
                        <a:rPr lang="en-GB" sz="1200" dirty="0"/>
                        <a:t>in &gt;10%</a:t>
                      </a:r>
                    </a:p>
                  </a:txBody>
                  <a:tcPr marL="45720" marR="27432" marB="27432" vert="vert27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GB" sz="1200" dirty="0"/>
                        <a:t>Increased ALT</a:t>
                      </a:r>
                    </a:p>
                    <a:p>
                      <a:pPr algn="r">
                        <a:lnSpc>
                          <a:spcPct val="90000"/>
                        </a:lnSpc>
                        <a:spcBef>
                          <a:spcPts val="0"/>
                        </a:spcBef>
                        <a:spcAft>
                          <a:spcPts val="0"/>
                        </a:spcAft>
                      </a:pPr>
                      <a:r>
                        <a:rPr lang="en-GB" sz="1200" dirty="0" err="1"/>
                        <a:t>Hyperbilirubinaemia</a:t>
                      </a:r>
                      <a:endParaRPr lang="en-GB" sz="1200" dirty="0"/>
                    </a:p>
                    <a:p>
                      <a:pPr algn="r">
                        <a:lnSpc>
                          <a:spcPct val="90000"/>
                        </a:lnSpc>
                        <a:spcBef>
                          <a:spcPts val="0"/>
                        </a:spcBef>
                        <a:spcAft>
                          <a:spcPts val="0"/>
                        </a:spcAft>
                      </a:pPr>
                      <a:r>
                        <a:rPr lang="en-GB" sz="1200" dirty="0"/>
                        <a:t>Ascites </a:t>
                      </a:r>
                    </a:p>
                    <a:p>
                      <a:pPr algn="r">
                        <a:lnSpc>
                          <a:spcPct val="90000"/>
                        </a:lnSpc>
                        <a:spcBef>
                          <a:spcPts val="0"/>
                        </a:spcBef>
                        <a:spcAft>
                          <a:spcPts val="0"/>
                        </a:spcAft>
                      </a:pPr>
                      <a:r>
                        <a:rPr lang="en-GB" sz="1200" dirty="0"/>
                        <a:t>Hand-foot skin reaction</a:t>
                      </a:r>
                    </a:p>
                  </a:txBody>
                  <a:tcPr marL="45720" marR="27432" marB="2743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90000"/>
                        </a:lnSpc>
                        <a:spcBef>
                          <a:spcPts val="0"/>
                        </a:spcBef>
                        <a:spcAft>
                          <a:spcPts val="0"/>
                        </a:spcAft>
                      </a:pPr>
                      <a:r>
                        <a:rPr lang="en-US" sz="1200" dirty="0"/>
                        <a:t>20.3%</a:t>
                      </a:r>
                    </a:p>
                    <a:p>
                      <a:pPr algn="ctr">
                        <a:lnSpc>
                          <a:spcPct val="90000"/>
                        </a:lnSpc>
                        <a:spcBef>
                          <a:spcPts val="0"/>
                        </a:spcBef>
                        <a:spcAft>
                          <a:spcPts val="0"/>
                        </a:spcAft>
                      </a:pPr>
                      <a:r>
                        <a:rPr lang="en-US" sz="1200" dirty="0"/>
                        <a:t>11.8%</a:t>
                      </a:r>
                    </a:p>
                    <a:p>
                      <a:pPr algn="ctr">
                        <a:lnSpc>
                          <a:spcPct val="90000"/>
                        </a:lnSpc>
                        <a:spcBef>
                          <a:spcPts val="0"/>
                        </a:spcBef>
                        <a:spcAft>
                          <a:spcPts val="0"/>
                        </a:spcAft>
                      </a:pPr>
                      <a:r>
                        <a:rPr lang="en-US" sz="1200" dirty="0"/>
                        <a:t>11.8%</a:t>
                      </a:r>
                    </a:p>
                    <a:p>
                      <a:pPr algn="ctr">
                        <a:lnSpc>
                          <a:spcPct val="90000"/>
                        </a:lnSpc>
                        <a:spcBef>
                          <a:spcPts val="0"/>
                        </a:spcBef>
                        <a:spcAft>
                          <a:spcPts val="0"/>
                        </a:spcAft>
                      </a:pPr>
                      <a:r>
                        <a:rPr lang="en-GB" sz="1200" dirty="0"/>
                        <a:t>10.5%</a:t>
                      </a:r>
                    </a:p>
                  </a:txBody>
                  <a:tcPr marL="45720" marR="27432" marB="2743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90000"/>
                        </a:lnSpc>
                        <a:spcBef>
                          <a:spcPts val="0"/>
                        </a:spcBef>
                        <a:spcAft>
                          <a:spcPts val="0"/>
                        </a:spcAft>
                      </a:pPr>
                      <a:r>
                        <a:rPr lang="en-GB" sz="1200" dirty="0"/>
                        <a:t>3.6%</a:t>
                      </a:r>
                    </a:p>
                    <a:p>
                      <a:pPr algn="ctr">
                        <a:lnSpc>
                          <a:spcPct val="90000"/>
                        </a:lnSpc>
                        <a:spcBef>
                          <a:spcPts val="0"/>
                        </a:spcBef>
                        <a:spcAft>
                          <a:spcPts val="0"/>
                        </a:spcAft>
                      </a:pPr>
                      <a:r>
                        <a:rPr lang="en-GB" sz="1200" dirty="0"/>
                        <a:t>3.0%</a:t>
                      </a:r>
                    </a:p>
                    <a:p>
                      <a:pPr algn="ctr">
                        <a:lnSpc>
                          <a:spcPct val="90000"/>
                        </a:lnSpc>
                        <a:spcBef>
                          <a:spcPts val="0"/>
                        </a:spcBef>
                        <a:spcAft>
                          <a:spcPts val="0"/>
                        </a:spcAft>
                      </a:pPr>
                      <a:r>
                        <a:rPr lang="en-GB" sz="1200" dirty="0"/>
                        <a:t>4.2%</a:t>
                      </a:r>
                    </a:p>
                    <a:p>
                      <a:pPr algn="ctr">
                        <a:lnSpc>
                          <a:spcPct val="90000"/>
                        </a:lnSpc>
                        <a:spcBef>
                          <a:spcPts val="0"/>
                        </a:spcBef>
                        <a:spcAft>
                          <a:spcPts val="0"/>
                        </a:spcAft>
                      </a:pPr>
                      <a:r>
                        <a:rPr lang="en-GB" sz="1200" dirty="0"/>
                        <a:t>11.4%</a:t>
                      </a:r>
                    </a:p>
                  </a:txBody>
                  <a:tcPr marL="45720" marR="27432" marB="2743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04992501"/>
                  </a:ext>
                </a:extLst>
              </a:tr>
            </a:tbl>
          </a:graphicData>
        </a:graphic>
      </p:graphicFrame>
      <p:grpSp>
        <p:nvGrpSpPr>
          <p:cNvPr id="32" name="Group 31">
            <a:extLst>
              <a:ext uri="{FF2B5EF4-FFF2-40B4-BE49-F238E27FC236}">
                <a16:creationId xmlns:a16="http://schemas.microsoft.com/office/drawing/2014/main" id="{9A8B2249-901B-4351-8EBF-CB185512BDF4}"/>
              </a:ext>
            </a:extLst>
          </p:cNvPr>
          <p:cNvGrpSpPr/>
          <p:nvPr/>
        </p:nvGrpSpPr>
        <p:grpSpPr>
          <a:xfrm>
            <a:off x="270606" y="1341180"/>
            <a:ext cx="8596671" cy="1188720"/>
            <a:chOff x="179512" y="1087756"/>
            <a:chExt cx="8056211" cy="1188720"/>
          </a:xfrm>
        </p:grpSpPr>
        <p:grpSp>
          <p:nvGrpSpPr>
            <p:cNvPr id="22" name="Group 21">
              <a:extLst>
                <a:ext uri="{FF2B5EF4-FFF2-40B4-BE49-F238E27FC236}">
                  <a16:creationId xmlns:a16="http://schemas.microsoft.com/office/drawing/2014/main" id="{4C6B9011-14F9-4DCF-838A-DD02DDE004BB}"/>
                </a:ext>
              </a:extLst>
            </p:cNvPr>
            <p:cNvGrpSpPr/>
            <p:nvPr/>
          </p:nvGrpSpPr>
          <p:grpSpPr>
            <a:xfrm>
              <a:off x="3922894" y="1580269"/>
              <a:ext cx="611419" cy="473901"/>
              <a:chOff x="3922894" y="1562011"/>
              <a:chExt cx="611419" cy="473901"/>
            </a:xfrm>
          </p:grpSpPr>
          <p:sp>
            <p:nvSpPr>
              <p:cNvPr id="20" name="Arrow: Right 19">
                <a:extLst>
                  <a:ext uri="{FF2B5EF4-FFF2-40B4-BE49-F238E27FC236}">
                    <a16:creationId xmlns:a16="http://schemas.microsoft.com/office/drawing/2014/main" id="{25A431CC-A467-442E-BC6C-D00E8F7572AD}"/>
                  </a:ext>
                </a:extLst>
              </p:cNvPr>
              <p:cNvSpPr/>
              <p:nvPr/>
            </p:nvSpPr>
            <p:spPr>
              <a:xfrm rot="20647905">
                <a:off x="3922894" y="1562011"/>
                <a:ext cx="611419" cy="141390"/>
              </a:xfrm>
              <a:prstGeom prst="rightArrow">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defTabSz="457200"/>
                <a:endParaRPr lang="en-GB" sz="1200" dirty="0"/>
              </a:p>
            </p:txBody>
          </p:sp>
          <p:sp>
            <p:nvSpPr>
              <p:cNvPr id="21" name="Arrow: Right 20">
                <a:extLst>
                  <a:ext uri="{FF2B5EF4-FFF2-40B4-BE49-F238E27FC236}">
                    <a16:creationId xmlns:a16="http://schemas.microsoft.com/office/drawing/2014/main" id="{AFACBA20-C72C-47D9-AE7A-E88482E6878A}"/>
                  </a:ext>
                </a:extLst>
              </p:cNvPr>
              <p:cNvSpPr/>
              <p:nvPr/>
            </p:nvSpPr>
            <p:spPr>
              <a:xfrm rot="952095" flipV="1">
                <a:off x="3922894" y="1894522"/>
                <a:ext cx="611419" cy="141390"/>
              </a:xfrm>
              <a:prstGeom prst="rightArrow">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defTabSz="457200"/>
                <a:endParaRPr lang="en-GB" sz="1200" dirty="0"/>
              </a:p>
            </p:txBody>
          </p:sp>
        </p:grpSp>
        <p:sp>
          <p:nvSpPr>
            <p:cNvPr id="9" name="Rectangle 8">
              <a:extLst>
                <a:ext uri="{FF2B5EF4-FFF2-40B4-BE49-F238E27FC236}">
                  <a16:creationId xmlns:a16="http://schemas.microsoft.com/office/drawing/2014/main" id="{DD3C6154-C8F1-4B2B-B4CB-245951034FC6}"/>
                </a:ext>
              </a:extLst>
            </p:cNvPr>
            <p:cNvSpPr/>
            <p:nvPr/>
          </p:nvSpPr>
          <p:spPr>
            <a:xfrm>
              <a:off x="273305" y="1446164"/>
              <a:ext cx="1382372" cy="742110"/>
            </a:xfrm>
            <a:prstGeom prst="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pPr marL="171450" indent="-171450">
                <a:buFont typeface="Arial" panose="020B0604020202020204" pitchFamily="34" charset="0"/>
                <a:buChar char="•"/>
              </a:pPr>
              <a:r>
                <a:rPr lang="en-GB" sz="1100" dirty="0">
                  <a:solidFill>
                    <a:schemeClr val="tx1"/>
                  </a:solidFill>
                </a:rPr>
                <a:t>Advanced HCC</a:t>
              </a:r>
            </a:p>
            <a:p>
              <a:pPr marL="171450" indent="-171450">
                <a:buFont typeface="Arial" panose="020B0604020202020204" pitchFamily="34" charset="0"/>
                <a:buChar char="•"/>
              </a:pPr>
              <a:r>
                <a:rPr lang="en-GB" sz="1100" dirty="0">
                  <a:solidFill>
                    <a:schemeClr val="tx1"/>
                  </a:solidFill>
                </a:rPr>
                <a:t>Child–Pugh A–B7</a:t>
              </a:r>
            </a:p>
            <a:p>
              <a:pPr marL="171450" indent="-171450">
                <a:buFont typeface="Arial" panose="020B0604020202020204" pitchFamily="34" charset="0"/>
                <a:buChar char="•"/>
              </a:pPr>
              <a:r>
                <a:rPr lang="en-GB" sz="1100" dirty="0">
                  <a:solidFill>
                    <a:schemeClr val="tx1"/>
                  </a:solidFill>
                </a:rPr>
                <a:t>ECOG 0–2</a:t>
              </a:r>
            </a:p>
            <a:p>
              <a:pPr marL="171450" indent="-171450">
                <a:buFont typeface="Arial" panose="020B0604020202020204" pitchFamily="34" charset="0"/>
                <a:buChar char="•"/>
              </a:pPr>
              <a:r>
                <a:rPr lang="en-GB" sz="1100" dirty="0">
                  <a:solidFill>
                    <a:schemeClr val="tx1"/>
                  </a:solidFill>
                </a:rPr>
                <a:t>TACE refractory</a:t>
              </a:r>
            </a:p>
          </p:txBody>
        </p:sp>
        <p:sp>
          <p:nvSpPr>
            <p:cNvPr id="16" name="Arrow: Right 15">
              <a:extLst>
                <a:ext uri="{FF2B5EF4-FFF2-40B4-BE49-F238E27FC236}">
                  <a16:creationId xmlns:a16="http://schemas.microsoft.com/office/drawing/2014/main" id="{2176BA1B-DF52-447A-9A30-B121D99B67EA}"/>
                </a:ext>
              </a:extLst>
            </p:cNvPr>
            <p:cNvSpPr/>
            <p:nvPr/>
          </p:nvSpPr>
          <p:spPr>
            <a:xfrm>
              <a:off x="1665663" y="1737017"/>
              <a:ext cx="180020" cy="160405"/>
            </a:xfrm>
            <a:prstGeom prst="rightArrow">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defTabSz="457200"/>
              <a:endParaRPr lang="en-GB" sz="1200" dirty="0"/>
            </a:p>
          </p:txBody>
        </p:sp>
        <p:sp>
          <p:nvSpPr>
            <p:cNvPr id="17" name="Rectangle 16">
              <a:extLst>
                <a:ext uri="{FF2B5EF4-FFF2-40B4-BE49-F238E27FC236}">
                  <a16:creationId xmlns:a16="http://schemas.microsoft.com/office/drawing/2014/main" id="{D8FA369F-0E23-46CC-99C1-26016EA51987}"/>
                </a:ext>
              </a:extLst>
            </p:cNvPr>
            <p:cNvSpPr/>
            <p:nvPr/>
          </p:nvSpPr>
          <p:spPr>
            <a:xfrm>
              <a:off x="1845683" y="1405739"/>
              <a:ext cx="1382372" cy="822960"/>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r>
                <a:rPr lang="en-GB" sz="1100" dirty="0">
                  <a:solidFill>
                    <a:schemeClr val="tx1"/>
                  </a:solidFill>
                </a:rPr>
                <a:t>Stratification by:</a:t>
              </a:r>
            </a:p>
            <a:p>
              <a:pPr marL="171450" indent="-171450">
                <a:buFont typeface="Arial" panose="020B0604020202020204" pitchFamily="34" charset="0"/>
                <a:buChar char="•"/>
              </a:pPr>
              <a:r>
                <a:rPr lang="en-GB" sz="1100" dirty="0" err="1">
                  <a:solidFill>
                    <a:schemeClr val="tx1"/>
                  </a:solidFill>
                </a:rPr>
                <a:t>mUICC</a:t>
              </a:r>
              <a:r>
                <a:rPr lang="en-GB" sz="1100" dirty="0">
                  <a:solidFill>
                    <a:schemeClr val="tx1"/>
                  </a:solidFill>
                </a:rPr>
                <a:t> stage</a:t>
              </a:r>
            </a:p>
            <a:p>
              <a:pPr marL="171450" indent="-171450">
                <a:buFont typeface="Arial" panose="020B0604020202020204" pitchFamily="34" charset="0"/>
                <a:buChar char="•"/>
              </a:pPr>
              <a:r>
                <a:rPr lang="en-GB" sz="1100" dirty="0">
                  <a:solidFill>
                    <a:schemeClr val="tx1"/>
                  </a:solidFill>
                </a:rPr>
                <a:t>Vascular invasion</a:t>
              </a:r>
            </a:p>
            <a:p>
              <a:pPr marL="171450" indent="-171450">
                <a:buFont typeface="Arial" panose="020B0604020202020204" pitchFamily="34" charset="0"/>
                <a:buChar char="•"/>
              </a:pPr>
              <a:r>
                <a:rPr lang="en-GB" sz="1100" dirty="0">
                  <a:solidFill>
                    <a:schemeClr val="tx1"/>
                  </a:solidFill>
                </a:rPr>
                <a:t>Child–Pugh score</a:t>
              </a:r>
            </a:p>
            <a:p>
              <a:pPr marL="171450" indent="-171450">
                <a:buFont typeface="Arial" panose="020B0604020202020204" pitchFamily="34" charset="0"/>
                <a:buChar char="•"/>
              </a:pPr>
              <a:r>
                <a:rPr lang="en-GB" sz="1100" dirty="0">
                  <a:solidFill>
                    <a:schemeClr val="tx1"/>
                  </a:solidFill>
                </a:rPr>
                <a:t>AFP</a:t>
              </a:r>
            </a:p>
          </p:txBody>
        </p:sp>
        <p:sp>
          <p:nvSpPr>
            <p:cNvPr id="18" name="Arrow: Right 17">
              <a:extLst>
                <a:ext uri="{FF2B5EF4-FFF2-40B4-BE49-F238E27FC236}">
                  <a16:creationId xmlns:a16="http://schemas.microsoft.com/office/drawing/2014/main" id="{F7543281-8029-4A0F-BE3E-ABE827407AAD}"/>
                </a:ext>
              </a:extLst>
            </p:cNvPr>
            <p:cNvSpPr/>
            <p:nvPr/>
          </p:nvSpPr>
          <p:spPr>
            <a:xfrm>
              <a:off x="3238041" y="1737017"/>
              <a:ext cx="180020" cy="160405"/>
            </a:xfrm>
            <a:prstGeom prst="rightArrow">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defTabSz="457200"/>
              <a:endParaRPr lang="en-GB" sz="1200" dirty="0"/>
            </a:p>
          </p:txBody>
        </p:sp>
        <p:sp>
          <p:nvSpPr>
            <p:cNvPr id="19" name="Rectangle 18">
              <a:extLst>
                <a:ext uri="{FF2B5EF4-FFF2-40B4-BE49-F238E27FC236}">
                  <a16:creationId xmlns:a16="http://schemas.microsoft.com/office/drawing/2014/main" id="{8938C330-53E0-4653-B8C0-07D13368721E}"/>
                </a:ext>
              </a:extLst>
            </p:cNvPr>
            <p:cNvSpPr/>
            <p:nvPr/>
          </p:nvSpPr>
          <p:spPr>
            <a:xfrm>
              <a:off x="3436477" y="1704518"/>
              <a:ext cx="985366" cy="225403"/>
            </a:xfrm>
            <a:prstGeom prst="rect">
              <a:avLst/>
            </a:prstGeom>
            <a:solidFill>
              <a:schemeClr val="accent5">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r>
                <a:rPr lang="en-GB" sz="1100" dirty="0">
                  <a:solidFill>
                    <a:schemeClr val="tx1"/>
                  </a:solidFill>
                </a:rPr>
                <a:t>Randomization</a:t>
              </a:r>
            </a:p>
          </p:txBody>
        </p:sp>
        <p:grpSp>
          <p:nvGrpSpPr>
            <p:cNvPr id="30" name="Group 29">
              <a:extLst>
                <a:ext uri="{FF2B5EF4-FFF2-40B4-BE49-F238E27FC236}">
                  <a16:creationId xmlns:a16="http://schemas.microsoft.com/office/drawing/2014/main" id="{BAA06B25-BEF1-43A8-AF00-0C82001B8CC9}"/>
                </a:ext>
              </a:extLst>
            </p:cNvPr>
            <p:cNvGrpSpPr/>
            <p:nvPr/>
          </p:nvGrpSpPr>
          <p:grpSpPr>
            <a:xfrm>
              <a:off x="4568637" y="1424556"/>
              <a:ext cx="1202994" cy="785327"/>
              <a:chOff x="4568637" y="1398669"/>
              <a:chExt cx="1202994" cy="785327"/>
            </a:xfrm>
          </p:grpSpPr>
          <p:grpSp>
            <p:nvGrpSpPr>
              <p:cNvPr id="29" name="Group 28">
                <a:extLst>
                  <a:ext uri="{FF2B5EF4-FFF2-40B4-BE49-F238E27FC236}">
                    <a16:creationId xmlns:a16="http://schemas.microsoft.com/office/drawing/2014/main" id="{B7B6221E-8E4E-4A40-808E-5241581440B7}"/>
                  </a:ext>
                </a:extLst>
              </p:cNvPr>
              <p:cNvGrpSpPr/>
              <p:nvPr/>
            </p:nvGrpSpPr>
            <p:grpSpPr>
              <a:xfrm>
                <a:off x="4568637" y="1398669"/>
                <a:ext cx="1202994" cy="365760"/>
                <a:chOff x="4568637" y="1398669"/>
                <a:chExt cx="1202994" cy="365760"/>
              </a:xfrm>
            </p:grpSpPr>
            <p:sp>
              <p:nvSpPr>
                <p:cNvPr id="23" name="Rectangle 22">
                  <a:extLst>
                    <a:ext uri="{FF2B5EF4-FFF2-40B4-BE49-F238E27FC236}">
                      <a16:creationId xmlns:a16="http://schemas.microsoft.com/office/drawing/2014/main" id="{C9B9D256-A13A-470E-8FEC-1F00F2468BC5}"/>
                    </a:ext>
                  </a:extLst>
                </p:cNvPr>
                <p:cNvSpPr/>
                <p:nvPr/>
              </p:nvSpPr>
              <p:spPr>
                <a:xfrm>
                  <a:off x="4568637" y="1398669"/>
                  <a:ext cx="1005840" cy="365760"/>
                </a:xfrm>
                <a:prstGeom prst="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pPr algn="ctr"/>
                  <a:r>
                    <a:rPr lang="en-GB" sz="1100" dirty="0">
                      <a:solidFill>
                        <a:schemeClr val="tx1"/>
                      </a:solidFill>
                    </a:rPr>
                    <a:t>SOR + </a:t>
                  </a:r>
                  <a:r>
                    <a:rPr lang="en-GB" sz="1100" dirty="0" err="1">
                      <a:solidFill>
                        <a:schemeClr val="tx1"/>
                      </a:solidFill>
                    </a:rPr>
                    <a:t>cTACE</a:t>
                  </a:r>
                  <a:br>
                    <a:rPr lang="en-GB" sz="1100" dirty="0">
                      <a:solidFill>
                        <a:schemeClr val="tx1"/>
                      </a:solidFill>
                    </a:rPr>
                  </a:br>
                  <a:r>
                    <a:rPr lang="en-GB" sz="1100" dirty="0">
                      <a:solidFill>
                        <a:schemeClr val="tx1"/>
                      </a:solidFill>
                    </a:rPr>
                    <a:t>(n=169)</a:t>
                  </a:r>
                </a:p>
              </p:txBody>
            </p:sp>
            <p:sp>
              <p:nvSpPr>
                <p:cNvPr id="25" name="Arrow: Right 24">
                  <a:extLst>
                    <a:ext uri="{FF2B5EF4-FFF2-40B4-BE49-F238E27FC236}">
                      <a16:creationId xmlns:a16="http://schemas.microsoft.com/office/drawing/2014/main" id="{6F1F306E-55A2-4D34-BE99-16270EB3B237}"/>
                    </a:ext>
                  </a:extLst>
                </p:cNvPr>
                <p:cNvSpPr/>
                <p:nvPr/>
              </p:nvSpPr>
              <p:spPr>
                <a:xfrm>
                  <a:off x="5591611" y="1501347"/>
                  <a:ext cx="180020" cy="160405"/>
                </a:xfrm>
                <a:prstGeom prst="rightArrow">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defTabSz="457200"/>
                  <a:endParaRPr lang="en-GB" sz="1200" dirty="0"/>
                </a:p>
              </p:txBody>
            </p:sp>
          </p:grpSp>
          <p:grpSp>
            <p:nvGrpSpPr>
              <p:cNvPr id="28" name="Group 27">
                <a:extLst>
                  <a:ext uri="{FF2B5EF4-FFF2-40B4-BE49-F238E27FC236}">
                    <a16:creationId xmlns:a16="http://schemas.microsoft.com/office/drawing/2014/main" id="{15AD6C25-E61C-4232-9257-DAC4502A69D3}"/>
                  </a:ext>
                </a:extLst>
              </p:cNvPr>
              <p:cNvGrpSpPr/>
              <p:nvPr/>
            </p:nvGrpSpPr>
            <p:grpSpPr>
              <a:xfrm>
                <a:off x="4571999" y="1818236"/>
                <a:ext cx="1199632" cy="365760"/>
                <a:chOff x="4571999" y="1818236"/>
                <a:chExt cx="1199632" cy="365760"/>
              </a:xfrm>
            </p:grpSpPr>
            <p:sp>
              <p:nvSpPr>
                <p:cNvPr id="24" name="Rectangle 23">
                  <a:extLst>
                    <a:ext uri="{FF2B5EF4-FFF2-40B4-BE49-F238E27FC236}">
                      <a16:creationId xmlns:a16="http://schemas.microsoft.com/office/drawing/2014/main" id="{AFEABCA5-6989-45D8-8C2F-844DE16CED46}"/>
                    </a:ext>
                  </a:extLst>
                </p:cNvPr>
                <p:cNvSpPr/>
                <p:nvPr/>
              </p:nvSpPr>
              <p:spPr>
                <a:xfrm>
                  <a:off x="4571999" y="1818236"/>
                  <a:ext cx="1005840" cy="365760"/>
                </a:xfrm>
                <a:prstGeom prst="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pPr algn="ctr"/>
                  <a:r>
                    <a:rPr lang="en-GB" sz="1100" dirty="0">
                      <a:solidFill>
                        <a:schemeClr val="tx1"/>
                      </a:solidFill>
                    </a:rPr>
                    <a:t>SOR</a:t>
                  </a:r>
                  <a:br>
                    <a:rPr lang="en-GB" sz="1100" dirty="0">
                      <a:solidFill>
                        <a:schemeClr val="tx1"/>
                      </a:solidFill>
                    </a:rPr>
                  </a:br>
                  <a:r>
                    <a:rPr lang="en-GB" sz="1100" dirty="0">
                      <a:solidFill>
                        <a:schemeClr val="tx1"/>
                      </a:solidFill>
                    </a:rPr>
                    <a:t>(n=169)</a:t>
                  </a:r>
                </a:p>
              </p:txBody>
            </p:sp>
            <p:sp>
              <p:nvSpPr>
                <p:cNvPr id="26" name="Arrow: Right 25">
                  <a:extLst>
                    <a:ext uri="{FF2B5EF4-FFF2-40B4-BE49-F238E27FC236}">
                      <a16:creationId xmlns:a16="http://schemas.microsoft.com/office/drawing/2014/main" id="{360966C8-2CE8-41C5-BCCF-3B13376824C6}"/>
                    </a:ext>
                  </a:extLst>
                </p:cNvPr>
                <p:cNvSpPr/>
                <p:nvPr/>
              </p:nvSpPr>
              <p:spPr>
                <a:xfrm>
                  <a:off x="5591611" y="1920914"/>
                  <a:ext cx="180020" cy="160405"/>
                </a:xfrm>
                <a:prstGeom prst="rightArrow">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defTabSz="457200"/>
                  <a:endParaRPr lang="en-GB" sz="1200" dirty="0"/>
                </a:p>
              </p:txBody>
            </p:sp>
          </p:grpSp>
        </p:grpSp>
        <p:sp>
          <p:nvSpPr>
            <p:cNvPr id="27" name="Rectangle 26">
              <a:extLst>
                <a:ext uri="{FF2B5EF4-FFF2-40B4-BE49-F238E27FC236}">
                  <a16:creationId xmlns:a16="http://schemas.microsoft.com/office/drawing/2014/main" id="{A2CCA921-8346-4BFB-8093-AAA42E7ADAC3}"/>
                </a:ext>
              </a:extLst>
            </p:cNvPr>
            <p:cNvSpPr/>
            <p:nvPr/>
          </p:nvSpPr>
          <p:spPr>
            <a:xfrm>
              <a:off x="5809590" y="1537434"/>
              <a:ext cx="2366120" cy="559570"/>
            </a:xfrm>
            <a:prstGeom prst="rect">
              <a:avLst/>
            </a:prstGeom>
            <a:solidFill>
              <a:schemeClr val="accent5">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r>
                <a:rPr lang="en-GB" sz="1100" dirty="0">
                  <a:solidFill>
                    <a:schemeClr val="tx1"/>
                  </a:solidFill>
                </a:rPr>
                <a:t>Endpoints</a:t>
              </a:r>
            </a:p>
            <a:p>
              <a:pPr marL="171450" indent="-171450">
                <a:buFont typeface="Arial" panose="020B0604020202020204" pitchFamily="34" charset="0"/>
                <a:buChar char="•"/>
              </a:pPr>
              <a:r>
                <a:rPr lang="en-GB" sz="1100" dirty="0">
                  <a:solidFill>
                    <a:schemeClr val="tx1"/>
                  </a:solidFill>
                </a:rPr>
                <a:t>Primary: OS</a:t>
              </a:r>
            </a:p>
            <a:p>
              <a:pPr marL="171450" indent="-171450">
                <a:buFont typeface="Arial" panose="020B0604020202020204" pitchFamily="34" charset="0"/>
                <a:buChar char="•"/>
              </a:pPr>
              <a:r>
                <a:rPr lang="en-GB" sz="1100" dirty="0">
                  <a:solidFill>
                    <a:schemeClr val="tx1"/>
                  </a:solidFill>
                </a:rPr>
                <a:t>Secondary: TTP, PFS, TRR, AEs</a:t>
              </a:r>
            </a:p>
          </p:txBody>
        </p:sp>
        <p:sp>
          <p:nvSpPr>
            <p:cNvPr id="31" name="Rectangle 30">
              <a:extLst>
                <a:ext uri="{FF2B5EF4-FFF2-40B4-BE49-F238E27FC236}">
                  <a16:creationId xmlns:a16="http://schemas.microsoft.com/office/drawing/2014/main" id="{FC5E10EB-04AD-4723-9C80-E035AD8A1DCD}"/>
                </a:ext>
              </a:extLst>
            </p:cNvPr>
            <p:cNvSpPr/>
            <p:nvPr/>
          </p:nvSpPr>
          <p:spPr>
            <a:xfrm>
              <a:off x="179512" y="1087756"/>
              <a:ext cx="8056211" cy="118872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defTabSz="457200"/>
              <a:endParaRPr lang="en-GB" sz="1200" dirty="0"/>
            </a:p>
          </p:txBody>
        </p:sp>
      </p:grpSp>
      <p:sp>
        <p:nvSpPr>
          <p:cNvPr id="34" name="Rectangle 33">
            <a:extLst>
              <a:ext uri="{FF2B5EF4-FFF2-40B4-BE49-F238E27FC236}">
                <a16:creationId xmlns:a16="http://schemas.microsoft.com/office/drawing/2014/main" id="{A08F91B1-D391-4CD7-A092-B53B67AB7A94}"/>
              </a:ext>
            </a:extLst>
          </p:cNvPr>
          <p:cNvSpPr/>
          <p:nvPr/>
        </p:nvSpPr>
        <p:spPr>
          <a:xfrm>
            <a:off x="319314" y="5590770"/>
            <a:ext cx="4501164" cy="646331"/>
          </a:xfrm>
          <a:prstGeom prst="rect">
            <a:avLst/>
          </a:prstGeom>
          <a:ln w="6350">
            <a:noFill/>
          </a:ln>
        </p:spPr>
        <p:txBody>
          <a:bodyPr wrap="square">
            <a:spAutoFit/>
          </a:bodyPr>
          <a:lstStyle/>
          <a:p>
            <a:pPr lvl="0">
              <a:defRPr/>
            </a:pPr>
            <a:r>
              <a:rPr kumimoji="0" lang="en-US" sz="1200" b="1" i="0" u="none" strike="noStrike" kern="1200" cap="none" spc="0" normalizeH="0" baseline="0" noProof="0" dirty="0">
                <a:ln>
                  <a:noFill/>
                </a:ln>
                <a:solidFill>
                  <a:srgbClr val="DC204E"/>
                </a:solidFill>
                <a:effectLst/>
                <a:uLnTx/>
                <a:uFillTx/>
                <a:latin typeface="Arial" panose="020B0604020202020204"/>
                <a:ea typeface="+mn-ea"/>
                <a:cs typeface="+mn-cs"/>
              </a:rPr>
              <a:t>Subgroup analysis: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survival benefit </a:t>
            </a:r>
            <a:r>
              <a:rPr lang="en-US" sz="1200" dirty="0">
                <a:solidFill>
                  <a:prstClr val="black"/>
                </a:solidFill>
                <a:latin typeface="Arial" panose="020B0604020202020204"/>
              </a:rPr>
              <a:t>for the 46% of  patients in the </a:t>
            </a:r>
            <a:r>
              <a:rPr lang="en-US" sz="1200" dirty="0" err="1">
                <a:solidFill>
                  <a:prstClr val="black"/>
                </a:solidFill>
                <a:latin typeface="Arial" panose="020B0604020202020204"/>
              </a:rPr>
              <a:t>SOR+cTACE</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arm who received ≥2 </a:t>
            </a:r>
            <a:r>
              <a:rPr kumimoji="0" lang="en-US" sz="1200" b="0" i="0" u="none" strike="noStrike" kern="1200" cap="none" spc="0" normalizeH="0" baseline="0" noProof="0" dirty="0" err="1">
                <a:ln>
                  <a:noFill/>
                </a:ln>
                <a:solidFill>
                  <a:prstClr val="black"/>
                </a:solidFill>
                <a:effectLst/>
                <a:uLnTx/>
                <a:uFillTx/>
                <a:latin typeface="Arial" panose="020B0604020202020204"/>
                <a:ea typeface="+mn-ea"/>
                <a:cs typeface="+mn-cs"/>
              </a:rPr>
              <a:t>cTACE</a:t>
            </a:r>
            <a:r>
              <a:rPr lang="en-US" sz="1200" dirty="0">
                <a:solidFill>
                  <a:prstClr val="black"/>
                </a:solidFill>
              </a:rPr>
              <a:t> vs</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18.6 vs. 10.8 months; HR, 0.58; 95% CI, 0.40–0.82; p=0.006</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DB863D01-DB89-4C99-9602-E2D44CBDE2FF}"/>
              </a:ext>
            </a:extLst>
          </p:cNvPr>
          <p:cNvSpPr/>
          <p:nvPr/>
        </p:nvSpPr>
        <p:spPr>
          <a:xfrm>
            <a:off x="273303" y="2420213"/>
            <a:ext cx="4467661" cy="381688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Table 35">
            <a:extLst>
              <a:ext uri="{FF2B5EF4-FFF2-40B4-BE49-F238E27FC236}">
                <a16:creationId xmlns:a16="http://schemas.microsoft.com/office/drawing/2014/main" id="{F12300F7-3D8F-4B8F-82B9-EF0BA6691F72}"/>
              </a:ext>
            </a:extLst>
          </p:cNvPr>
          <p:cNvGraphicFramePr>
            <a:graphicFrameLocks noGrp="1"/>
          </p:cNvGraphicFramePr>
          <p:nvPr>
            <p:extLst>
              <p:ext uri="{D42A27DB-BD31-4B8C-83A1-F6EECF244321}">
                <p14:modId xmlns:p14="http://schemas.microsoft.com/office/powerpoint/2010/main" val="755976145"/>
              </p:ext>
            </p:extLst>
          </p:nvPr>
        </p:nvGraphicFramePr>
        <p:xfrm>
          <a:off x="2079184" y="2734421"/>
          <a:ext cx="2539436" cy="1176435"/>
        </p:xfrm>
        <a:graphic>
          <a:graphicData uri="http://schemas.openxmlformats.org/drawingml/2006/table">
            <a:tbl>
              <a:tblPr firstRow="1" bandRow="1">
                <a:tableStyleId>{5C22544A-7EE6-4342-B048-85BDC9FD1C3A}</a:tableStyleId>
              </a:tblPr>
              <a:tblGrid>
                <a:gridCol w="810700">
                  <a:extLst>
                    <a:ext uri="{9D8B030D-6E8A-4147-A177-3AD203B41FA5}">
                      <a16:colId xmlns:a16="http://schemas.microsoft.com/office/drawing/2014/main" val="20001"/>
                    </a:ext>
                  </a:extLst>
                </a:gridCol>
                <a:gridCol w="918650">
                  <a:extLst>
                    <a:ext uri="{9D8B030D-6E8A-4147-A177-3AD203B41FA5}">
                      <a16:colId xmlns:a16="http://schemas.microsoft.com/office/drawing/2014/main" val="1099376876"/>
                    </a:ext>
                  </a:extLst>
                </a:gridCol>
                <a:gridCol w="810086">
                  <a:extLst>
                    <a:ext uri="{9D8B030D-6E8A-4147-A177-3AD203B41FA5}">
                      <a16:colId xmlns:a16="http://schemas.microsoft.com/office/drawing/2014/main" val="3495809918"/>
                    </a:ext>
                  </a:extLst>
                </a:gridCol>
              </a:tblGrid>
              <a:tr h="392145">
                <a:tc>
                  <a:txBody>
                    <a:bodyPr/>
                    <a:lstStyle/>
                    <a:p>
                      <a:pPr marL="36000"/>
                      <a:r>
                        <a:rPr lang="en-GB" sz="1100" dirty="0">
                          <a:solidFill>
                            <a:schemeClr val="bg1"/>
                          </a:solidFill>
                          <a:latin typeface="Arial" panose="020B0604020202020204" pitchFamily="34" charset="0"/>
                          <a:cs typeface="Arial" panose="020B0604020202020204" pitchFamily="34" charset="0"/>
                        </a:rPr>
                        <a:t>Overall survival</a:t>
                      </a:r>
                    </a:p>
                  </a:txBody>
                  <a:tcPr marL="18000" marR="18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100" dirty="0" err="1">
                          <a:latin typeface="Arial" panose="020B0604020202020204" pitchFamily="34" charset="0"/>
                          <a:cs typeface="Arial" panose="020B0604020202020204" pitchFamily="34" charset="0"/>
                        </a:rPr>
                        <a:t>SOR+cTACE</a:t>
                      </a:r>
                      <a:endParaRPr lang="en-GB" sz="11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(n=170)</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100" dirty="0">
                          <a:latin typeface="Arial" panose="020B0604020202020204" pitchFamily="34" charset="0"/>
                          <a:cs typeface="Arial" panose="020B0604020202020204" pitchFamily="34" charset="0"/>
                        </a:rPr>
                        <a:t>SOR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(n=169)</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92145">
                <a:tc rowSpan="2">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Arial" panose="020B0604020202020204" pitchFamily="34" charset="0"/>
                          <a:ea typeface="+mn-ea"/>
                          <a:cs typeface="Arial" panose="020B0604020202020204" pitchFamily="34" charset="0"/>
                        </a:rPr>
                        <a:t>Median OS,</a:t>
                      </a:r>
                      <a:br>
                        <a:rPr lang="en-GB" sz="1100" kern="1200" dirty="0">
                          <a:solidFill>
                            <a:schemeClr val="dk1"/>
                          </a:solidFill>
                          <a:latin typeface="Arial" panose="020B0604020202020204" pitchFamily="34" charset="0"/>
                          <a:ea typeface="+mn-ea"/>
                          <a:cs typeface="Arial" panose="020B0604020202020204" pitchFamily="34" charset="0"/>
                        </a:rPr>
                      </a:br>
                      <a:r>
                        <a:rPr lang="en-GB" sz="1100" kern="1200" dirty="0">
                          <a:solidFill>
                            <a:schemeClr val="dk1"/>
                          </a:solidFill>
                          <a:latin typeface="Arial" panose="020B0604020202020204" pitchFamily="34" charset="0"/>
                          <a:ea typeface="+mn-ea"/>
                          <a:cs typeface="Arial" panose="020B0604020202020204" pitchFamily="34" charset="0"/>
                        </a:rPr>
                        <a:t>months </a:t>
                      </a:r>
                      <a:br>
                        <a:rPr lang="en-GB" sz="1100" kern="1200" dirty="0">
                          <a:solidFill>
                            <a:schemeClr val="dk1"/>
                          </a:solidFill>
                          <a:latin typeface="Arial" panose="020B0604020202020204" pitchFamily="34" charset="0"/>
                          <a:ea typeface="+mn-ea"/>
                          <a:cs typeface="Arial" panose="020B0604020202020204" pitchFamily="34" charset="0"/>
                        </a:rPr>
                      </a:br>
                      <a:r>
                        <a:rPr lang="en-GB" sz="1100" kern="1200" dirty="0">
                          <a:solidFill>
                            <a:schemeClr val="dk1"/>
                          </a:solidFill>
                          <a:latin typeface="Arial" panose="020B0604020202020204" pitchFamily="34" charset="0"/>
                          <a:ea typeface="+mn-ea"/>
                          <a:cs typeface="Arial" panose="020B0604020202020204" pitchFamily="34" charset="0"/>
                        </a:rPr>
                        <a:t>(90% CI)</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u="none" strike="noStrike" dirty="0">
                          <a:effectLst/>
                        </a:rPr>
                        <a:t>12.8 </a:t>
                      </a:r>
                      <a:br>
                        <a:rPr lang="en-US" altLang="ko-KR" sz="1100" u="none" strike="noStrike" dirty="0">
                          <a:effectLst/>
                        </a:rPr>
                      </a:br>
                      <a:r>
                        <a:rPr lang="en-US" altLang="ko-KR" sz="1100" u="none" strike="noStrike" dirty="0">
                          <a:effectLst/>
                        </a:rPr>
                        <a:t>(11.5, 15)</a:t>
                      </a:r>
                      <a:endParaRPr lang="en-US" altLang="ko-KR" sz="11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fontAlgn="ctr" latinLnBrk="0"/>
                      <a:r>
                        <a:rPr lang="en-US" altLang="ko-KR" sz="1100" u="none" strike="noStrike" dirty="0">
                          <a:effectLst/>
                        </a:rPr>
                        <a:t>10.8 </a:t>
                      </a:r>
                      <a:br>
                        <a:rPr lang="en-US" altLang="ko-KR" sz="1100" u="none" strike="noStrike" dirty="0">
                          <a:effectLst/>
                        </a:rPr>
                      </a:br>
                      <a:r>
                        <a:rPr lang="en-US" altLang="ko-KR" sz="1100" u="none" strike="noStrike" dirty="0">
                          <a:effectLst/>
                        </a:rPr>
                        <a:t>(8.7, 12.7)</a:t>
                      </a:r>
                      <a:endParaRPr lang="en-US" altLang="ko-KR" sz="11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2"/>
                  </a:ext>
                </a:extLst>
              </a:tr>
              <a:tr h="39214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u="none" strike="noStrike" dirty="0">
                          <a:effectLst/>
                        </a:rPr>
                        <a:t>0.91 (0.687, 1.205)</a:t>
                      </a:r>
                      <a:br>
                        <a:rPr lang="en-US" altLang="ko-KR" sz="1100" u="none" strike="noStrike" dirty="0">
                          <a:effectLst/>
                        </a:rPr>
                      </a:br>
                      <a:r>
                        <a:rPr lang="en-US" altLang="ko-KR" sz="1100" u="none" strike="noStrike" dirty="0">
                          <a:effectLst/>
                        </a:rPr>
                        <a:t>p=0.2898</a:t>
                      </a:r>
                      <a:endParaRPr lang="en-GB" sz="1100" b="1" dirty="0">
                        <a:solidFill>
                          <a:schemeClr val="tx2"/>
                        </a:solidFill>
                        <a:latin typeface="Arial" panose="020B0604020202020204" pitchFamily="34" charset="0"/>
                        <a:cs typeface="Arial" panose="020B0604020202020204" pitchFamily="34" charset="0"/>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3"/>
                  </a:ext>
                </a:extLst>
              </a:tr>
            </a:tbl>
          </a:graphicData>
        </a:graphic>
      </p:graphicFrame>
      <p:grpSp>
        <p:nvGrpSpPr>
          <p:cNvPr id="37" name="Axes">
            <a:extLst>
              <a:ext uri="{FF2B5EF4-FFF2-40B4-BE49-F238E27FC236}">
                <a16:creationId xmlns:a16="http://schemas.microsoft.com/office/drawing/2014/main" id="{69435733-A4AC-4AF0-A0B2-A4FB2CF25BCD}"/>
              </a:ext>
            </a:extLst>
          </p:cNvPr>
          <p:cNvGrpSpPr>
            <a:grpSpLocks noChangeAspect="1"/>
          </p:cNvGrpSpPr>
          <p:nvPr/>
        </p:nvGrpSpPr>
        <p:grpSpPr>
          <a:xfrm>
            <a:off x="366512" y="2946550"/>
            <a:ext cx="3348779" cy="2677937"/>
            <a:chOff x="9190293" y="2508673"/>
            <a:chExt cx="3348779" cy="2677937"/>
          </a:xfrm>
        </p:grpSpPr>
        <p:cxnSp>
          <p:nvCxnSpPr>
            <p:cNvPr id="38" name="Straight Connector 37">
              <a:extLst>
                <a:ext uri="{FF2B5EF4-FFF2-40B4-BE49-F238E27FC236}">
                  <a16:creationId xmlns:a16="http://schemas.microsoft.com/office/drawing/2014/main" id="{DDB1ECD1-B2B0-44B7-B3F9-033AF6C7BA3C}"/>
                </a:ext>
              </a:extLst>
            </p:cNvPr>
            <p:cNvCxnSpPr>
              <a:cxnSpLocks/>
            </p:cNvCxnSpPr>
            <p:nvPr/>
          </p:nvCxnSpPr>
          <p:spPr>
            <a:xfrm>
              <a:off x="9700346" y="4265586"/>
              <a:ext cx="272703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AE00DD6-06F6-4099-AEBD-935EAEF3B031}"/>
                </a:ext>
              </a:extLst>
            </p:cNvPr>
            <p:cNvCxnSpPr>
              <a:cxnSpLocks/>
            </p:cNvCxnSpPr>
            <p:nvPr/>
          </p:nvCxnSpPr>
          <p:spPr>
            <a:xfrm>
              <a:off x="9757392" y="2578249"/>
              <a:ext cx="0" cy="174240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9789A8B-0BA1-4BF9-B57F-ACFA162E493B}"/>
                </a:ext>
              </a:extLst>
            </p:cNvPr>
            <p:cNvSpPr txBox="1"/>
            <p:nvPr/>
          </p:nvSpPr>
          <p:spPr>
            <a:xfrm>
              <a:off x="9683369" y="4322509"/>
              <a:ext cx="148044" cy="161583"/>
            </a:xfrm>
            <a:prstGeom prst="rect">
              <a:avLst/>
            </a:prstGeom>
            <a:noFill/>
          </p:spPr>
          <p:txBody>
            <a:bodyPr wrap="none" lIns="36000" tIns="0" rIns="36000" bIns="0" rtlCol="0">
              <a:spAutoFit/>
            </a:bodyPr>
            <a:lstStyle/>
            <a:p>
              <a:pPr algn="ctr"/>
              <a:r>
                <a:rPr lang="en-GB" sz="1050" dirty="0"/>
                <a:t>0</a:t>
              </a:r>
              <a:endParaRPr lang="en-US" sz="1050" dirty="0"/>
            </a:p>
          </p:txBody>
        </p:sp>
        <p:sp>
          <p:nvSpPr>
            <p:cNvPr id="41" name="TextBox 40">
              <a:extLst>
                <a:ext uri="{FF2B5EF4-FFF2-40B4-BE49-F238E27FC236}">
                  <a16:creationId xmlns:a16="http://schemas.microsoft.com/office/drawing/2014/main" id="{96C21A5F-B7F6-4285-BA22-D549484F59A9}"/>
                </a:ext>
              </a:extLst>
            </p:cNvPr>
            <p:cNvSpPr txBox="1"/>
            <p:nvPr/>
          </p:nvSpPr>
          <p:spPr>
            <a:xfrm>
              <a:off x="9392263" y="4177719"/>
              <a:ext cx="319567" cy="153888"/>
            </a:xfrm>
            <a:prstGeom prst="rect">
              <a:avLst/>
            </a:prstGeom>
            <a:noFill/>
          </p:spPr>
          <p:txBody>
            <a:bodyPr wrap="none" lIns="36000" tIns="0" rIns="36000" bIns="0" rtlCol="0" anchor="ctr">
              <a:spAutoFit/>
            </a:bodyPr>
            <a:lstStyle/>
            <a:p>
              <a:pPr algn="r"/>
              <a:r>
                <a:rPr lang="en-GB" sz="1000" dirty="0"/>
                <a:t>0.00</a:t>
              </a:r>
              <a:endParaRPr lang="en-US" sz="1000" dirty="0"/>
            </a:p>
          </p:txBody>
        </p:sp>
        <p:cxnSp>
          <p:nvCxnSpPr>
            <p:cNvPr id="42" name="Straight Connector 41">
              <a:extLst>
                <a:ext uri="{FF2B5EF4-FFF2-40B4-BE49-F238E27FC236}">
                  <a16:creationId xmlns:a16="http://schemas.microsoft.com/office/drawing/2014/main" id="{60E58FBE-FAB2-4C08-B47B-6613F267847D}"/>
                </a:ext>
              </a:extLst>
            </p:cNvPr>
            <p:cNvCxnSpPr/>
            <p:nvPr/>
          </p:nvCxnSpPr>
          <p:spPr>
            <a:xfrm>
              <a:off x="9701278" y="3417404"/>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90F2132C-A858-4692-AC58-22EFB550A191}"/>
                </a:ext>
              </a:extLst>
            </p:cNvPr>
            <p:cNvSpPr txBox="1"/>
            <p:nvPr/>
          </p:nvSpPr>
          <p:spPr>
            <a:xfrm>
              <a:off x="9392263" y="3331918"/>
              <a:ext cx="319567" cy="153888"/>
            </a:xfrm>
            <a:prstGeom prst="rect">
              <a:avLst/>
            </a:prstGeom>
            <a:noFill/>
          </p:spPr>
          <p:txBody>
            <a:bodyPr wrap="none" lIns="36000" tIns="0" rIns="36000" bIns="0" rtlCol="0" anchor="ctr">
              <a:spAutoFit/>
            </a:bodyPr>
            <a:lstStyle/>
            <a:p>
              <a:pPr algn="r"/>
              <a:r>
                <a:rPr lang="en-GB" sz="1000" dirty="0"/>
                <a:t>0.50</a:t>
              </a:r>
              <a:endParaRPr lang="en-US" sz="1000" dirty="0"/>
            </a:p>
          </p:txBody>
        </p:sp>
        <p:cxnSp>
          <p:nvCxnSpPr>
            <p:cNvPr id="44" name="Straight Connector 43">
              <a:extLst>
                <a:ext uri="{FF2B5EF4-FFF2-40B4-BE49-F238E27FC236}">
                  <a16:creationId xmlns:a16="http://schemas.microsoft.com/office/drawing/2014/main" id="{7D707557-7C81-4A96-B2F7-71798D3FA225}"/>
                </a:ext>
              </a:extLst>
            </p:cNvPr>
            <p:cNvCxnSpPr/>
            <p:nvPr/>
          </p:nvCxnSpPr>
          <p:spPr>
            <a:xfrm>
              <a:off x="9701278" y="3003238"/>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EAD8CC9F-C5B6-43BB-BA4C-9C2483B6CC08}"/>
                </a:ext>
              </a:extLst>
            </p:cNvPr>
            <p:cNvSpPr txBox="1"/>
            <p:nvPr/>
          </p:nvSpPr>
          <p:spPr>
            <a:xfrm>
              <a:off x="9392263" y="2917754"/>
              <a:ext cx="319567" cy="153888"/>
            </a:xfrm>
            <a:prstGeom prst="rect">
              <a:avLst/>
            </a:prstGeom>
            <a:noFill/>
          </p:spPr>
          <p:txBody>
            <a:bodyPr wrap="none" lIns="36000" tIns="0" rIns="36000" bIns="0" rtlCol="0" anchor="ctr">
              <a:spAutoFit/>
            </a:bodyPr>
            <a:lstStyle/>
            <a:p>
              <a:pPr algn="r"/>
              <a:r>
                <a:rPr lang="en-GB" sz="1000" dirty="0"/>
                <a:t>0.75</a:t>
              </a:r>
              <a:endParaRPr lang="en-US" sz="1000" dirty="0"/>
            </a:p>
          </p:txBody>
        </p:sp>
        <p:cxnSp>
          <p:nvCxnSpPr>
            <p:cNvPr id="46" name="Straight Connector 45">
              <a:extLst>
                <a:ext uri="{FF2B5EF4-FFF2-40B4-BE49-F238E27FC236}">
                  <a16:creationId xmlns:a16="http://schemas.microsoft.com/office/drawing/2014/main" id="{92C3F80E-18E0-4CF1-A204-8771C20B57FA}"/>
                </a:ext>
              </a:extLst>
            </p:cNvPr>
            <p:cNvCxnSpPr/>
            <p:nvPr/>
          </p:nvCxnSpPr>
          <p:spPr>
            <a:xfrm>
              <a:off x="9701278" y="258787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04BB1C54-05AC-4DA4-AD34-C2F6B3D643AB}"/>
                </a:ext>
              </a:extLst>
            </p:cNvPr>
            <p:cNvSpPr txBox="1"/>
            <p:nvPr/>
          </p:nvSpPr>
          <p:spPr>
            <a:xfrm>
              <a:off x="9392263" y="2508673"/>
              <a:ext cx="319567" cy="153888"/>
            </a:xfrm>
            <a:prstGeom prst="rect">
              <a:avLst/>
            </a:prstGeom>
            <a:noFill/>
          </p:spPr>
          <p:txBody>
            <a:bodyPr wrap="none" lIns="36000" tIns="0" rIns="36000" bIns="0" rtlCol="0" anchor="ctr">
              <a:spAutoFit/>
            </a:bodyPr>
            <a:lstStyle/>
            <a:p>
              <a:pPr algn="r"/>
              <a:r>
                <a:rPr lang="en-GB" sz="1000" dirty="0"/>
                <a:t>1.00</a:t>
              </a:r>
              <a:endParaRPr lang="en-US" sz="1000" dirty="0"/>
            </a:p>
          </p:txBody>
        </p:sp>
        <p:cxnSp>
          <p:nvCxnSpPr>
            <p:cNvPr id="48" name="Straight Connector 47">
              <a:extLst>
                <a:ext uri="{FF2B5EF4-FFF2-40B4-BE49-F238E27FC236}">
                  <a16:creationId xmlns:a16="http://schemas.microsoft.com/office/drawing/2014/main" id="{C9C67781-02EF-4B4E-A3BA-476B5403F71C}"/>
                </a:ext>
              </a:extLst>
            </p:cNvPr>
            <p:cNvCxnSpPr/>
            <p:nvPr/>
          </p:nvCxnSpPr>
          <p:spPr>
            <a:xfrm>
              <a:off x="10302735"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1D95E1F-E0EC-489E-BAEC-B4FA91375D5B}"/>
                </a:ext>
              </a:extLst>
            </p:cNvPr>
            <p:cNvSpPr txBox="1"/>
            <p:nvPr/>
          </p:nvSpPr>
          <p:spPr>
            <a:xfrm>
              <a:off x="10186231" y="4322509"/>
              <a:ext cx="223385" cy="161583"/>
            </a:xfrm>
            <a:prstGeom prst="rect">
              <a:avLst/>
            </a:prstGeom>
            <a:noFill/>
          </p:spPr>
          <p:txBody>
            <a:bodyPr wrap="none" lIns="36000" tIns="0" rIns="36000" bIns="0" rtlCol="0">
              <a:spAutoFit/>
            </a:bodyPr>
            <a:lstStyle/>
            <a:p>
              <a:pPr algn="ctr"/>
              <a:r>
                <a:rPr lang="en-GB" sz="1050" dirty="0"/>
                <a:t>12</a:t>
              </a:r>
              <a:endParaRPr lang="en-US" sz="1050" dirty="0"/>
            </a:p>
          </p:txBody>
        </p:sp>
        <p:sp>
          <p:nvSpPr>
            <p:cNvPr id="50" name="TextBox 49">
              <a:extLst>
                <a:ext uri="{FF2B5EF4-FFF2-40B4-BE49-F238E27FC236}">
                  <a16:creationId xmlns:a16="http://schemas.microsoft.com/office/drawing/2014/main" id="{797C5B28-8DAA-420E-B1D2-3793DC412704}"/>
                </a:ext>
              </a:extLst>
            </p:cNvPr>
            <p:cNvSpPr txBox="1"/>
            <p:nvPr/>
          </p:nvSpPr>
          <p:spPr>
            <a:xfrm>
              <a:off x="11319281" y="4500762"/>
              <a:ext cx="503343" cy="184666"/>
            </a:xfrm>
            <a:prstGeom prst="rect">
              <a:avLst/>
            </a:prstGeom>
            <a:noFill/>
          </p:spPr>
          <p:txBody>
            <a:bodyPr wrap="none" lIns="0" tIns="0" rIns="0" bIns="0" rtlCol="0">
              <a:spAutoFit/>
            </a:bodyPr>
            <a:lstStyle/>
            <a:p>
              <a:pPr algn="ctr"/>
              <a:r>
                <a:rPr lang="en-GB" sz="1200" dirty="0"/>
                <a:t>Months</a:t>
              </a:r>
              <a:endParaRPr lang="en-US" sz="1200" dirty="0"/>
            </a:p>
          </p:txBody>
        </p:sp>
        <p:sp>
          <p:nvSpPr>
            <p:cNvPr id="51" name="TextBox 50">
              <a:extLst>
                <a:ext uri="{FF2B5EF4-FFF2-40B4-BE49-F238E27FC236}">
                  <a16:creationId xmlns:a16="http://schemas.microsoft.com/office/drawing/2014/main" id="{FC250861-A1AB-47B8-B8A1-4948A6A742E7}"/>
                </a:ext>
              </a:extLst>
            </p:cNvPr>
            <p:cNvSpPr txBox="1"/>
            <p:nvPr/>
          </p:nvSpPr>
          <p:spPr>
            <a:xfrm rot="16200000">
              <a:off x="8639822" y="3275443"/>
              <a:ext cx="1285608" cy="184666"/>
            </a:xfrm>
            <a:prstGeom prst="rect">
              <a:avLst/>
            </a:prstGeom>
            <a:noFill/>
          </p:spPr>
          <p:txBody>
            <a:bodyPr wrap="none" lIns="0" tIns="0" rIns="0" bIns="0" rtlCol="0">
              <a:spAutoFit/>
            </a:bodyPr>
            <a:lstStyle/>
            <a:p>
              <a:pPr algn="ctr"/>
              <a:r>
                <a:rPr lang="en-GB" sz="1200" dirty="0"/>
                <a:t>Survival probability</a:t>
              </a:r>
              <a:endParaRPr lang="en-US" sz="1200" dirty="0"/>
            </a:p>
          </p:txBody>
        </p:sp>
        <p:sp>
          <p:nvSpPr>
            <p:cNvPr id="52" name="TextBox 51">
              <a:extLst>
                <a:ext uri="{FF2B5EF4-FFF2-40B4-BE49-F238E27FC236}">
                  <a16:creationId xmlns:a16="http://schemas.microsoft.com/office/drawing/2014/main" id="{EED6BA79-D717-4299-84AB-68DAA4236CDE}"/>
                </a:ext>
              </a:extLst>
            </p:cNvPr>
            <p:cNvSpPr txBox="1"/>
            <p:nvPr/>
          </p:nvSpPr>
          <p:spPr>
            <a:xfrm>
              <a:off x="10183025" y="4803973"/>
              <a:ext cx="229797" cy="169277"/>
            </a:xfrm>
            <a:prstGeom prst="rect">
              <a:avLst/>
            </a:prstGeom>
            <a:noFill/>
          </p:spPr>
          <p:txBody>
            <a:bodyPr wrap="none" lIns="36000" tIns="0" rIns="36000" bIns="0" rtlCol="0">
              <a:spAutoFit/>
            </a:bodyPr>
            <a:lstStyle/>
            <a:p>
              <a:pPr algn="ctr"/>
              <a:r>
                <a:rPr lang="en-US" sz="1100" dirty="0"/>
                <a:t>46</a:t>
              </a:r>
            </a:p>
          </p:txBody>
        </p:sp>
        <p:cxnSp>
          <p:nvCxnSpPr>
            <p:cNvPr id="53" name="Straight Connector 52">
              <a:extLst>
                <a:ext uri="{FF2B5EF4-FFF2-40B4-BE49-F238E27FC236}">
                  <a16:creationId xmlns:a16="http://schemas.microsoft.com/office/drawing/2014/main" id="{5B595892-D62E-4010-94D9-F08208434028}"/>
                </a:ext>
              </a:extLst>
            </p:cNvPr>
            <p:cNvCxnSpPr/>
            <p:nvPr/>
          </p:nvCxnSpPr>
          <p:spPr>
            <a:xfrm>
              <a:off x="9701278" y="3834164"/>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CA5DA16E-E898-4CCD-9FE6-2650E02303F8}"/>
                </a:ext>
              </a:extLst>
            </p:cNvPr>
            <p:cNvSpPr txBox="1"/>
            <p:nvPr/>
          </p:nvSpPr>
          <p:spPr>
            <a:xfrm>
              <a:off x="9392263" y="3748678"/>
              <a:ext cx="319567" cy="153888"/>
            </a:xfrm>
            <a:prstGeom prst="rect">
              <a:avLst/>
            </a:prstGeom>
            <a:noFill/>
          </p:spPr>
          <p:txBody>
            <a:bodyPr wrap="none" lIns="36000" tIns="0" rIns="36000" bIns="0" rtlCol="0" anchor="ctr">
              <a:spAutoFit/>
            </a:bodyPr>
            <a:lstStyle/>
            <a:p>
              <a:pPr algn="r"/>
              <a:r>
                <a:rPr lang="en-GB" sz="1000" dirty="0"/>
                <a:t>0.25</a:t>
              </a:r>
              <a:endParaRPr lang="en-US" sz="1000" dirty="0"/>
            </a:p>
          </p:txBody>
        </p:sp>
        <p:sp>
          <p:nvSpPr>
            <p:cNvPr id="55" name="TextBox 54">
              <a:extLst>
                <a:ext uri="{FF2B5EF4-FFF2-40B4-BE49-F238E27FC236}">
                  <a16:creationId xmlns:a16="http://schemas.microsoft.com/office/drawing/2014/main" id="{397713CD-C962-47D1-91CF-62AA13811CC9}"/>
                </a:ext>
              </a:extLst>
            </p:cNvPr>
            <p:cNvSpPr txBox="1"/>
            <p:nvPr/>
          </p:nvSpPr>
          <p:spPr>
            <a:xfrm>
              <a:off x="9342818" y="4652760"/>
              <a:ext cx="1026490" cy="169277"/>
            </a:xfrm>
            <a:prstGeom prst="rect">
              <a:avLst/>
            </a:prstGeom>
            <a:noFill/>
          </p:spPr>
          <p:txBody>
            <a:bodyPr wrap="none" lIns="36000" tIns="0" rIns="36000" bIns="0" rtlCol="0">
              <a:spAutoFit/>
            </a:bodyPr>
            <a:lstStyle/>
            <a:p>
              <a:r>
                <a:rPr lang="en-GB" sz="1100" dirty="0"/>
                <a:t>Number at risk:</a:t>
              </a:r>
              <a:endParaRPr lang="en-US" sz="1100" dirty="0"/>
            </a:p>
          </p:txBody>
        </p:sp>
        <p:cxnSp>
          <p:nvCxnSpPr>
            <p:cNvPr id="56" name="Straight Connector 55">
              <a:extLst>
                <a:ext uri="{FF2B5EF4-FFF2-40B4-BE49-F238E27FC236}">
                  <a16:creationId xmlns:a16="http://schemas.microsoft.com/office/drawing/2014/main" id="{DA22B403-D6E3-47D0-9B78-9B2808D5E5E4}"/>
                </a:ext>
              </a:extLst>
            </p:cNvPr>
            <p:cNvCxnSpPr/>
            <p:nvPr/>
          </p:nvCxnSpPr>
          <p:spPr>
            <a:xfrm>
              <a:off x="10830287"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10FBE222-CB8A-45E0-B0B6-35F4300AFE6D}"/>
                </a:ext>
              </a:extLst>
            </p:cNvPr>
            <p:cNvSpPr txBox="1"/>
            <p:nvPr/>
          </p:nvSpPr>
          <p:spPr>
            <a:xfrm>
              <a:off x="10718595" y="4322509"/>
              <a:ext cx="223385" cy="161583"/>
            </a:xfrm>
            <a:prstGeom prst="rect">
              <a:avLst/>
            </a:prstGeom>
            <a:noFill/>
          </p:spPr>
          <p:txBody>
            <a:bodyPr wrap="none" lIns="36000" tIns="0" rIns="36000" bIns="0" rtlCol="0">
              <a:spAutoFit/>
            </a:bodyPr>
            <a:lstStyle/>
            <a:p>
              <a:pPr algn="ctr"/>
              <a:r>
                <a:rPr lang="en-GB" sz="1050" dirty="0"/>
                <a:t>24</a:t>
              </a:r>
              <a:endParaRPr lang="en-US" sz="1050" dirty="0"/>
            </a:p>
          </p:txBody>
        </p:sp>
        <p:sp>
          <p:nvSpPr>
            <p:cNvPr id="58" name="TextBox 57">
              <a:extLst>
                <a:ext uri="{FF2B5EF4-FFF2-40B4-BE49-F238E27FC236}">
                  <a16:creationId xmlns:a16="http://schemas.microsoft.com/office/drawing/2014/main" id="{27594F85-CA1D-474F-9651-EB60860064A8}"/>
                </a:ext>
              </a:extLst>
            </p:cNvPr>
            <p:cNvSpPr txBox="1"/>
            <p:nvPr/>
          </p:nvSpPr>
          <p:spPr>
            <a:xfrm>
              <a:off x="10715389" y="4803973"/>
              <a:ext cx="229797" cy="169277"/>
            </a:xfrm>
            <a:prstGeom prst="rect">
              <a:avLst/>
            </a:prstGeom>
            <a:noFill/>
          </p:spPr>
          <p:txBody>
            <a:bodyPr wrap="none" lIns="36000" tIns="0" rIns="36000" bIns="0" rtlCol="0">
              <a:spAutoFit/>
            </a:bodyPr>
            <a:lstStyle/>
            <a:p>
              <a:pPr algn="ctr"/>
              <a:r>
                <a:rPr lang="en-US" sz="1100" dirty="0"/>
                <a:t>13</a:t>
              </a:r>
            </a:p>
          </p:txBody>
        </p:sp>
        <p:cxnSp>
          <p:nvCxnSpPr>
            <p:cNvPr id="59" name="Straight Connector 58">
              <a:extLst>
                <a:ext uri="{FF2B5EF4-FFF2-40B4-BE49-F238E27FC236}">
                  <a16:creationId xmlns:a16="http://schemas.microsoft.com/office/drawing/2014/main" id="{1486AAA4-9273-42F5-860D-6DF50FC9CE82}"/>
                </a:ext>
              </a:extLst>
            </p:cNvPr>
            <p:cNvCxnSpPr/>
            <p:nvPr/>
          </p:nvCxnSpPr>
          <p:spPr>
            <a:xfrm>
              <a:off x="11362651"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8678894F-A7C4-4147-A10B-23AEC8186AA0}"/>
                </a:ext>
              </a:extLst>
            </p:cNvPr>
            <p:cNvSpPr txBox="1"/>
            <p:nvPr/>
          </p:nvSpPr>
          <p:spPr>
            <a:xfrm>
              <a:off x="11250959" y="4322509"/>
              <a:ext cx="223385" cy="161583"/>
            </a:xfrm>
            <a:prstGeom prst="rect">
              <a:avLst/>
            </a:prstGeom>
            <a:noFill/>
          </p:spPr>
          <p:txBody>
            <a:bodyPr wrap="none" lIns="36000" tIns="0" rIns="36000" bIns="0" rtlCol="0">
              <a:spAutoFit/>
            </a:bodyPr>
            <a:lstStyle/>
            <a:p>
              <a:pPr algn="ctr"/>
              <a:r>
                <a:rPr lang="en-GB" sz="1050" dirty="0"/>
                <a:t>36</a:t>
              </a:r>
              <a:endParaRPr lang="en-US" sz="1050" dirty="0"/>
            </a:p>
          </p:txBody>
        </p:sp>
        <p:sp>
          <p:nvSpPr>
            <p:cNvPr id="61" name="TextBox 60">
              <a:extLst>
                <a:ext uri="{FF2B5EF4-FFF2-40B4-BE49-F238E27FC236}">
                  <a16:creationId xmlns:a16="http://schemas.microsoft.com/office/drawing/2014/main" id="{AFD0C845-0BF6-44CC-981F-48E0D0EB3C1E}"/>
                </a:ext>
              </a:extLst>
            </p:cNvPr>
            <p:cNvSpPr txBox="1"/>
            <p:nvPr/>
          </p:nvSpPr>
          <p:spPr>
            <a:xfrm>
              <a:off x="11287026" y="4803973"/>
              <a:ext cx="151250" cy="169277"/>
            </a:xfrm>
            <a:prstGeom prst="rect">
              <a:avLst/>
            </a:prstGeom>
            <a:noFill/>
          </p:spPr>
          <p:txBody>
            <a:bodyPr wrap="none" lIns="36000" tIns="0" rIns="36000" bIns="0" rtlCol="0">
              <a:spAutoFit/>
            </a:bodyPr>
            <a:lstStyle/>
            <a:p>
              <a:pPr algn="ctr"/>
              <a:r>
                <a:rPr lang="en-GB" sz="1100" dirty="0"/>
                <a:t>3</a:t>
              </a:r>
              <a:endParaRPr lang="en-US" sz="1100" dirty="0"/>
            </a:p>
          </p:txBody>
        </p:sp>
        <p:cxnSp>
          <p:nvCxnSpPr>
            <p:cNvPr id="62" name="Straight Connector 61">
              <a:extLst>
                <a:ext uri="{FF2B5EF4-FFF2-40B4-BE49-F238E27FC236}">
                  <a16:creationId xmlns:a16="http://schemas.microsoft.com/office/drawing/2014/main" id="{E5E58E2A-E967-438D-B0CD-91D51E031A63}"/>
                </a:ext>
              </a:extLst>
            </p:cNvPr>
            <p:cNvCxnSpPr/>
            <p:nvPr/>
          </p:nvCxnSpPr>
          <p:spPr>
            <a:xfrm>
              <a:off x="11891626"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25B48C72-F349-40C0-BDF6-DAA1CD9D155E}"/>
                </a:ext>
              </a:extLst>
            </p:cNvPr>
            <p:cNvSpPr txBox="1"/>
            <p:nvPr/>
          </p:nvSpPr>
          <p:spPr>
            <a:xfrm>
              <a:off x="11779934" y="4322509"/>
              <a:ext cx="223385" cy="161583"/>
            </a:xfrm>
            <a:prstGeom prst="rect">
              <a:avLst/>
            </a:prstGeom>
            <a:noFill/>
          </p:spPr>
          <p:txBody>
            <a:bodyPr wrap="none" lIns="36000" tIns="0" rIns="36000" bIns="0" rtlCol="0">
              <a:spAutoFit/>
            </a:bodyPr>
            <a:lstStyle/>
            <a:p>
              <a:pPr algn="ctr"/>
              <a:r>
                <a:rPr lang="en-GB" sz="1050" dirty="0"/>
                <a:t>48</a:t>
              </a:r>
              <a:endParaRPr lang="en-US" sz="1050" dirty="0"/>
            </a:p>
          </p:txBody>
        </p:sp>
        <p:sp>
          <p:nvSpPr>
            <p:cNvPr id="64" name="TextBox 63">
              <a:extLst>
                <a:ext uri="{FF2B5EF4-FFF2-40B4-BE49-F238E27FC236}">
                  <a16:creationId xmlns:a16="http://schemas.microsoft.com/office/drawing/2014/main" id="{4EF30930-F3EE-4460-A0DF-CEE69E5B5C8E}"/>
                </a:ext>
              </a:extLst>
            </p:cNvPr>
            <p:cNvSpPr txBox="1"/>
            <p:nvPr/>
          </p:nvSpPr>
          <p:spPr>
            <a:xfrm>
              <a:off x="11816001" y="4803973"/>
              <a:ext cx="151251" cy="169277"/>
            </a:xfrm>
            <a:prstGeom prst="rect">
              <a:avLst/>
            </a:prstGeom>
            <a:noFill/>
          </p:spPr>
          <p:txBody>
            <a:bodyPr wrap="none" lIns="36000" tIns="0" rIns="36000" bIns="0" rtlCol="0">
              <a:spAutoFit/>
            </a:bodyPr>
            <a:lstStyle/>
            <a:p>
              <a:pPr algn="ctr"/>
              <a:r>
                <a:rPr lang="en-US" sz="1100" dirty="0"/>
                <a:t>0</a:t>
              </a:r>
            </a:p>
          </p:txBody>
        </p:sp>
        <p:cxnSp>
          <p:nvCxnSpPr>
            <p:cNvPr id="65" name="Straight Connector 64">
              <a:extLst>
                <a:ext uri="{FF2B5EF4-FFF2-40B4-BE49-F238E27FC236}">
                  <a16:creationId xmlns:a16="http://schemas.microsoft.com/office/drawing/2014/main" id="{D20FD14D-5596-40A4-B620-D7DE16B5E211}"/>
                </a:ext>
              </a:extLst>
            </p:cNvPr>
            <p:cNvCxnSpPr/>
            <p:nvPr/>
          </p:nvCxnSpPr>
          <p:spPr>
            <a:xfrm>
              <a:off x="12418880"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545B880E-44F2-499C-BE23-5D43C5EF9158}"/>
                </a:ext>
              </a:extLst>
            </p:cNvPr>
            <p:cNvSpPr txBox="1"/>
            <p:nvPr/>
          </p:nvSpPr>
          <p:spPr>
            <a:xfrm>
              <a:off x="12315687" y="4322509"/>
              <a:ext cx="223385" cy="161583"/>
            </a:xfrm>
            <a:prstGeom prst="rect">
              <a:avLst/>
            </a:prstGeom>
            <a:noFill/>
          </p:spPr>
          <p:txBody>
            <a:bodyPr wrap="none" lIns="36000" tIns="0" rIns="36000" bIns="0" rtlCol="0">
              <a:spAutoFit/>
            </a:bodyPr>
            <a:lstStyle/>
            <a:p>
              <a:pPr algn="ctr"/>
              <a:r>
                <a:rPr lang="en-GB" sz="1050" dirty="0"/>
                <a:t>60</a:t>
              </a:r>
              <a:endParaRPr lang="en-US" sz="1050" dirty="0"/>
            </a:p>
          </p:txBody>
        </p:sp>
        <p:sp>
          <p:nvSpPr>
            <p:cNvPr id="67" name="TextBox 66">
              <a:extLst>
                <a:ext uri="{FF2B5EF4-FFF2-40B4-BE49-F238E27FC236}">
                  <a16:creationId xmlns:a16="http://schemas.microsoft.com/office/drawing/2014/main" id="{6D4DFE21-250C-46BC-8A4C-47B215B3BE40}"/>
                </a:ext>
              </a:extLst>
            </p:cNvPr>
            <p:cNvSpPr txBox="1"/>
            <p:nvPr/>
          </p:nvSpPr>
          <p:spPr>
            <a:xfrm>
              <a:off x="12351753" y="4803973"/>
              <a:ext cx="151251" cy="169277"/>
            </a:xfrm>
            <a:prstGeom prst="rect">
              <a:avLst/>
            </a:prstGeom>
            <a:noFill/>
          </p:spPr>
          <p:txBody>
            <a:bodyPr wrap="none" lIns="36000" tIns="0" rIns="36000" bIns="0" rtlCol="0">
              <a:spAutoFit/>
            </a:bodyPr>
            <a:lstStyle/>
            <a:p>
              <a:pPr algn="ctr"/>
              <a:r>
                <a:rPr lang="en-GB" sz="1100" dirty="0"/>
                <a:t>0</a:t>
              </a:r>
              <a:endParaRPr lang="en-US" sz="1100" dirty="0"/>
            </a:p>
          </p:txBody>
        </p:sp>
        <p:sp>
          <p:nvSpPr>
            <p:cNvPr id="68" name="TextBox 67">
              <a:extLst>
                <a:ext uri="{FF2B5EF4-FFF2-40B4-BE49-F238E27FC236}">
                  <a16:creationId xmlns:a16="http://schemas.microsoft.com/office/drawing/2014/main" id="{D0CEEEE2-323F-4992-98E7-19E7D1F169FB}"/>
                </a:ext>
              </a:extLst>
            </p:cNvPr>
            <p:cNvSpPr txBox="1"/>
            <p:nvPr/>
          </p:nvSpPr>
          <p:spPr>
            <a:xfrm>
              <a:off x="9603221" y="4803973"/>
              <a:ext cx="308344" cy="169277"/>
            </a:xfrm>
            <a:prstGeom prst="rect">
              <a:avLst/>
            </a:prstGeom>
            <a:noFill/>
          </p:spPr>
          <p:txBody>
            <a:bodyPr wrap="none" lIns="36000" tIns="0" rIns="36000" bIns="0" rtlCol="0">
              <a:spAutoFit/>
            </a:bodyPr>
            <a:lstStyle/>
            <a:p>
              <a:pPr algn="ctr"/>
              <a:r>
                <a:rPr lang="en-GB" sz="1100" dirty="0"/>
                <a:t>153</a:t>
              </a:r>
              <a:endParaRPr lang="en-US" sz="1100" dirty="0"/>
            </a:p>
          </p:txBody>
        </p:sp>
        <p:sp>
          <p:nvSpPr>
            <p:cNvPr id="69" name="TextBox 68">
              <a:extLst>
                <a:ext uri="{FF2B5EF4-FFF2-40B4-BE49-F238E27FC236}">
                  <a16:creationId xmlns:a16="http://schemas.microsoft.com/office/drawing/2014/main" id="{F66FF941-F43F-4EC8-89D2-EB908F4157CD}"/>
                </a:ext>
              </a:extLst>
            </p:cNvPr>
            <p:cNvSpPr txBox="1"/>
            <p:nvPr/>
          </p:nvSpPr>
          <p:spPr>
            <a:xfrm>
              <a:off x="9423609" y="5017333"/>
              <a:ext cx="72768" cy="169277"/>
            </a:xfrm>
            <a:prstGeom prst="rect">
              <a:avLst/>
            </a:prstGeom>
            <a:noFill/>
          </p:spPr>
          <p:txBody>
            <a:bodyPr wrap="none" lIns="36000" tIns="0" rIns="36000" bIns="0" rtlCol="0">
              <a:spAutoFit/>
            </a:bodyPr>
            <a:lstStyle/>
            <a:p>
              <a:pPr algn="r"/>
              <a:endParaRPr lang="en-US" sz="1100" dirty="0"/>
            </a:p>
          </p:txBody>
        </p:sp>
        <p:sp>
          <p:nvSpPr>
            <p:cNvPr id="70" name="TextBox 69">
              <a:extLst>
                <a:ext uri="{FF2B5EF4-FFF2-40B4-BE49-F238E27FC236}">
                  <a16:creationId xmlns:a16="http://schemas.microsoft.com/office/drawing/2014/main" id="{AEFCAE45-4DEF-4278-9473-B4BC888F261F}"/>
                </a:ext>
              </a:extLst>
            </p:cNvPr>
            <p:cNvSpPr txBox="1"/>
            <p:nvPr/>
          </p:nvSpPr>
          <p:spPr>
            <a:xfrm>
              <a:off x="10183025" y="4945705"/>
              <a:ext cx="229797" cy="169277"/>
            </a:xfrm>
            <a:prstGeom prst="rect">
              <a:avLst/>
            </a:prstGeom>
            <a:noFill/>
          </p:spPr>
          <p:txBody>
            <a:bodyPr wrap="none" lIns="36000" tIns="0" rIns="36000" bIns="0" rtlCol="0">
              <a:spAutoFit/>
            </a:bodyPr>
            <a:lstStyle/>
            <a:p>
              <a:pPr algn="ctr"/>
              <a:r>
                <a:rPr lang="en-US" sz="1100" dirty="0"/>
                <a:t>44</a:t>
              </a:r>
            </a:p>
          </p:txBody>
        </p:sp>
        <p:sp>
          <p:nvSpPr>
            <p:cNvPr id="71" name="TextBox 70">
              <a:extLst>
                <a:ext uri="{FF2B5EF4-FFF2-40B4-BE49-F238E27FC236}">
                  <a16:creationId xmlns:a16="http://schemas.microsoft.com/office/drawing/2014/main" id="{ECA33FD5-ED05-4976-B1AB-3B9CF2FC97F5}"/>
                </a:ext>
              </a:extLst>
            </p:cNvPr>
            <p:cNvSpPr txBox="1"/>
            <p:nvPr/>
          </p:nvSpPr>
          <p:spPr>
            <a:xfrm>
              <a:off x="10715389" y="4945705"/>
              <a:ext cx="229797" cy="169277"/>
            </a:xfrm>
            <a:prstGeom prst="rect">
              <a:avLst/>
            </a:prstGeom>
            <a:noFill/>
          </p:spPr>
          <p:txBody>
            <a:bodyPr wrap="none" lIns="36000" tIns="0" rIns="36000" bIns="0" rtlCol="0">
              <a:spAutoFit/>
            </a:bodyPr>
            <a:lstStyle/>
            <a:p>
              <a:pPr algn="ctr"/>
              <a:r>
                <a:rPr lang="en-US" sz="1100" dirty="0"/>
                <a:t>12</a:t>
              </a:r>
            </a:p>
          </p:txBody>
        </p:sp>
        <p:sp>
          <p:nvSpPr>
            <p:cNvPr id="72" name="TextBox 71">
              <a:extLst>
                <a:ext uri="{FF2B5EF4-FFF2-40B4-BE49-F238E27FC236}">
                  <a16:creationId xmlns:a16="http://schemas.microsoft.com/office/drawing/2014/main" id="{8977AF31-C16F-4CCD-AFD8-518E0EA0F25A}"/>
                </a:ext>
              </a:extLst>
            </p:cNvPr>
            <p:cNvSpPr txBox="1"/>
            <p:nvPr/>
          </p:nvSpPr>
          <p:spPr>
            <a:xfrm>
              <a:off x="11287026" y="4945705"/>
              <a:ext cx="151251" cy="169277"/>
            </a:xfrm>
            <a:prstGeom prst="rect">
              <a:avLst/>
            </a:prstGeom>
            <a:noFill/>
          </p:spPr>
          <p:txBody>
            <a:bodyPr wrap="none" lIns="36000" tIns="0" rIns="36000" bIns="0" rtlCol="0">
              <a:spAutoFit/>
            </a:bodyPr>
            <a:lstStyle/>
            <a:p>
              <a:pPr algn="ctr"/>
              <a:r>
                <a:rPr lang="en-US" sz="1100" dirty="0"/>
                <a:t>3</a:t>
              </a:r>
            </a:p>
          </p:txBody>
        </p:sp>
        <p:sp>
          <p:nvSpPr>
            <p:cNvPr id="73" name="TextBox 72">
              <a:extLst>
                <a:ext uri="{FF2B5EF4-FFF2-40B4-BE49-F238E27FC236}">
                  <a16:creationId xmlns:a16="http://schemas.microsoft.com/office/drawing/2014/main" id="{DE5F0242-ED38-4B3D-9A3F-C656EDA51065}"/>
                </a:ext>
              </a:extLst>
            </p:cNvPr>
            <p:cNvSpPr txBox="1"/>
            <p:nvPr/>
          </p:nvSpPr>
          <p:spPr>
            <a:xfrm>
              <a:off x="11816001" y="4945705"/>
              <a:ext cx="151250" cy="169277"/>
            </a:xfrm>
            <a:prstGeom prst="rect">
              <a:avLst/>
            </a:prstGeom>
            <a:noFill/>
          </p:spPr>
          <p:txBody>
            <a:bodyPr wrap="none" lIns="36000" tIns="0" rIns="36000" bIns="0" rtlCol="0">
              <a:spAutoFit/>
            </a:bodyPr>
            <a:lstStyle/>
            <a:p>
              <a:pPr algn="ctr"/>
              <a:r>
                <a:rPr lang="en-GB" sz="1100" dirty="0"/>
                <a:t>1</a:t>
              </a:r>
              <a:endParaRPr lang="en-US" sz="1100" dirty="0"/>
            </a:p>
          </p:txBody>
        </p:sp>
        <p:sp>
          <p:nvSpPr>
            <p:cNvPr id="74" name="TextBox 73">
              <a:extLst>
                <a:ext uri="{FF2B5EF4-FFF2-40B4-BE49-F238E27FC236}">
                  <a16:creationId xmlns:a16="http://schemas.microsoft.com/office/drawing/2014/main" id="{345764AB-4608-48E3-AA1F-9A0237125E31}"/>
                </a:ext>
              </a:extLst>
            </p:cNvPr>
            <p:cNvSpPr txBox="1"/>
            <p:nvPr/>
          </p:nvSpPr>
          <p:spPr>
            <a:xfrm>
              <a:off x="12351753" y="4945705"/>
              <a:ext cx="151251" cy="169277"/>
            </a:xfrm>
            <a:prstGeom prst="rect">
              <a:avLst/>
            </a:prstGeom>
            <a:noFill/>
          </p:spPr>
          <p:txBody>
            <a:bodyPr wrap="none" lIns="36000" tIns="0" rIns="36000" bIns="0" rtlCol="0">
              <a:spAutoFit/>
            </a:bodyPr>
            <a:lstStyle/>
            <a:p>
              <a:pPr algn="ctr"/>
              <a:r>
                <a:rPr lang="en-GB" sz="1100" dirty="0"/>
                <a:t>0</a:t>
              </a:r>
              <a:endParaRPr lang="en-US" sz="1100" dirty="0"/>
            </a:p>
          </p:txBody>
        </p:sp>
        <p:sp>
          <p:nvSpPr>
            <p:cNvPr id="75" name="TextBox 74">
              <a:extLst>
                <a:ext uri="{FF2B5EF4-FFF2-40B4-BE49-F238E27FC236}">
                  <a16:creationId xmlns:a16="http://schemas.microsoft.com/office/drawing/2014/main" id="{5B1522A6-ED0F-4EE5-834F-E0C688E0BA72}"/>
                </a:ext>
              </a:extLst>
            </p:cNvPr>
            <p:cNvSpPr txBox="1"/>
            <p:nvPr/>
          </p:nvSpPr>
          <p:spPr>
            <a:xfrm>
              <a:off x="9603221" y="4945705"/>
              <a:ext cx="308344" cy="169277"/>
            </a:xfrm>
            <a:prstGeom prst="rect">
              <a:avLst/>
            </a:prstGeom>
            <a:noFill/>
          </p:spPr>
          <p:txBody>
            <a:bodyPr wrap="none" lIns="36000" tIns="0" rIns="36000" bIns="0" rtlCol="0">
              <a:spAutoFit/>
            </a:bodyPr>
            <a:lstStyle/>
            <a:p>
              <a:pPr algn="ctr"/>
              <a:r>
                <a:rPr lang="en-GB" sz="1100" dirty="0"/>
                <a:t>167</a:t>
              </a:r>
              <a:endParaRPr lang="en-US" sz="1100" dirty="0"/>
            </a:p>
          </p:txBody>
        </p:sp>
        <p:cxnSp>
          <p:nvCxnSpPr>
            <p:cNvPr id="76" name="Straight Connector 75">
              <a:extLst>
                <a:ext uri="{FF2B5EF4-FFF2-40B4-BE49-F238E27FC236}">
                  <a16:creationId xmlns:a16="http://schemas.microsoft.com/office/drawing/2014/main" id="{206DF855-2FAC-48B6-927C-69A0A0091C13}"/>
                </a:ext>
              </a:extLst>
            </p:cNvPr>
            <p:cNvCxnSpPr>
              <a:cxnSpLocks/>
            </p:cNvCxnSpPr>
            <p:nvPr/>
          </p:nvCxnSpPr>
          <p:spPr>
            <a:xfrm>
              <a:off x="9446008" y="4894553"/>
              <a:ext cx="13614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CD0C798-B44D-46C9-86A7-791AC34F3D4F}"/>
                </a:ext>
              </a:extLst>
            </p:cNvPr>
            <p:cNvCxnSpPr>
              <a:cxnSpLocks/>
            </p:cNvCxnSpPr>
            <p:nvPr/>
          </p:nvCxnSpPr>
          <p:spPr>
            <a:xfrm>
              <a:off x="9446008" y="5035523"/>
              <a:ext cx="136142"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a:extLst>
              <a:ext uri="{FF2B5EF4-FFF2-40B4-BE49-F238E27FC236}">
                <a16:creationId xmlns:a16="http://schemas.microsoft.com/office/drawing/2014/main" id="{9E5FFC02-7268-444C-AC6C-F9ED8BE4FFDD}"/>
              </a:ext>
            </a:extLst>
          </p:cNvPr>
          <p:cNvGrpSpPr/>
          <p:nvPr/>
        </p:nvGrpSpPr>
        <p:grpSpPr>
          <a:xfrm>
            <a:off x="1004474" y="4160293"/>
            <a:ext cx="845468" cy="507831"/>
            <a:chOff x="5330065" y="3621857"/>
            <a:chExt cx="845468" cy="507831"/>
          </a:xfrm>
        </p:grpSpPr>
        <p:sp>
          <p:nvSpPr>
            <p:cNvPr id="79" name="TextBox 78">
              <a:extLst>
                <a:ext uri="{FF2B5EF4-FFF2-40B4-BE49-F238E27FC236}">
                  <a16:creationId xmlns:a16="http://schemas.microsoft.com/office/drawing/2014/main" id="{E578CC1C-F5EF-498D-A421-FA7EBF109CDE}"/>
                </a:ext>
              </a:extLst>
            </p:cNvPr>
            <p:cNvSpPr txBox="1"/>
            <p:nvPr/>
          </p:nvSpPr>
          <p:spPr>
            <a:xfrm>
              <a:off x="5487277" y="3621857"/>
              <a:ext cx="688256" cy="507831"/>
            </a:xfrm>
            <a:prstGeom prst="rect">
              <a:avLst/>
            </a:prstGeom>
            <a:noFill/>
          </p:spPr>
          <p:txBody>
            <a:bodyPr wrap="none" lIns="36000" tIns="0" rIns="36000" bIns="0" rtlCol="0">
              <a:spAutoFit/>
            </a:bodyPr>
            <a:lstStyle/>
            <a:p>
              <a:r>
                <a:rPr lang="en-GB" sz="1100" dirty="0"/>
                <a:t>Arm C</a:t>
              </a:r>
            </a:p>
            <a:p>
              <a:r>
                <a:rPr lang="en-GB" sz="1100" dirty="0"/>
                <a:t>Arm S</a:t>
              </a:r>
            </a:p>
            <a:p>
              <a:r>
                <a:rPr lang="en-GB" sz="1100" dirty="0"/>
                <a:t>Censored</a:t>
              </a:r>
            </a:p>
          </p:txBody>
        </p:sp>
        <p:cxnSp>
          <p:nvCxnSpPr>
            <p:cNvPr id="80" name="Straight Connector 79">
              <a:extLst>
                <a:ext uri="{FF2B5EF4-FFF2-40B4-BE49-F238E27FC236}">
                  <a16:creationId xmlns:a16="http://schemas.microsoft.com/office/drawing/2014/main" id="{4CCA9E1E-839D-4974-B7B6-67871BBA9666}"/>
                </a:ext>
              </a:extLst>
            </p:cNvPr>
            <p:cNvCxnSpPr>
              <a:cxnSpLocks/>
            </p:cNvCxnSpPr>
            <p:nvPr/>
          </p:nvCxnSpPr>
          <p:spPr>
            <a:xfrm>
              <a:off x="5330065" y="3712437"/>
              <a:ext cx="13614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5C29E842-C420-42BB-9911-DAA54C8499A8}"/>
                </a:ext>
              </a:extLst>
            </p:cNvPr>
            <p:cNvCxnSpPr>
              <a:cxnSpLocks/>
            </p:cNvCxnSpPr>
            <p:nvPr/>
          </p:nvCxnSpPr>
          <p:spPr>
            <a:xfrm>
              <a:off x="5330065" y="3874362"/>
              <a:ext cx="136142"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3CD25DA-CDD2-4852-AEEF-48624EEDE23E}"/>
                </a:ext>
              </a:extLst>
            </p:cNvPr>
            <p:cNvCxnSpPr>
              <a:cxnSpLocks/>
            </p:cNvCxnSpPr>
            <p:nvPr/>
          </p:nvCxnSpPr>
          <p:spPr>
            <a:xfrm>
              <a:off x="5398136" y="402145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4EDAA0ED-6F86-494A-A3E5-A7BE38D30D60}"/>
              </a:ext>
            </a:extLst>
          </p:cNvPr>
          <p:cNvGrpSpPr/>
          <p:nvPr/>
        </p:nvGrpSpPr>
        <p:grpSpPr>
          <a:xfrm>
            <a:off x="947408" y="2988579"/>
            <a:ext cx="2196000" cy="1597080"/>
            <a:chOff x="947408" y="2753046"/>
            <a:chExt cx="2196000" cy="1597080"/>
          </a:xfrm>
        </p:grpSpPr>
        <p:grpSp>
          <p:nvGrpSpPr>
            <p:cNvPr id="84" name="Group 83">
              <a:extLst>
                <a:ext uri="{FF2B5EF4-FFF2-40B4-BE49-F238E27FC236}">
                  <a16:creationId xmlns:a16="http://schemas.microsoft.com/office/drawing/2014/main" id="{B176E420-5DC6-4706-BBBB-83549BF69D62}"/>
                </a:ext>
              </a:extLst>
            </p:cNvPr>
            <p:cNvGrpSpPr/>
            <p:nvPr/>
          </p:nvGrpSpPr>
          <p:grpSpPr>
            <a:xfrm>
              <a:off x="1074067" y="2823826"/>
              <a:ext cx="1717043" cy="1526300"/>
              <a:chOff x="1074067" y="2823826"/>
              <a:chExt cx="1717043" cy="1526300"/>
            </a:xfrm>
          </p:grpSpPr>
          <p:cxnSp>
            <p:nvCxnSpPr>
              <p:cNvPr id="154" name="Straight Connector 153">
                <a:extLst>
                  <a:ext uri="{FF2B5EF4-FFF2-40B4-BE49-F238E27FC236}">
                    <a16:creationId xmlns:a16="http://schemas.microsoft.com/office/drawing/2014/main" id="{6EA66B99-BFFE-49B1-BE2E-A20CCDF7E73F}"/>
                  </a:ext>
                </a:extLst>
              </p:cNvPr>
              <p:cNvCxnSpPr/>
              <p:nvPr/>
            </p:nvCxnSpPr>
            <p:spPr>
              <a:xfrm>
                <a:off x="2791110" y="4296126"/>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F55AF8D-7AB6-4274-A7F4-E1FBFCDC8394}"/>
                  </a:ext>
                </a:extLst>
              </p:cNvPr>
              <p:cNvCxnSpPr/>
              <p:nvPr/>
            </p:nvCxnSpPr>
            <p:spPr>
              <a:xfrm>
                <a:off x="2479576" y="407228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D2EE673-7EDC-4FEE-84B5-D87DF4F8603F}"/>
                  </a:ext>
                </a:extLst>
              </p:cNvPr>
              <p:cNvCxnSpPr/>
              <p:nvPr/>
            </p:nvCxnSpPr>
            <p:spPr>
              <a:xfrm>
                <a:off x="2457653" y="407228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B691243-3F9A-4BA4-A52A-49F1D52FCB98}"/>
                  </a:ext>
                </a:extLst>
              </p:cNvPr>
              <p:cNvCxnSpPr/>
              <p:nvPr/>
            </p:nvCxnSpPr>
            <p:spPr>
              <a:xfrm>
                <a:off x="2431115" y="407228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F8B6543-4AF9-44C0-B06A-C6BDFC42A0E7}"/>
                  </a:ext>
                </a:extLst>
              </p:cNvPr>
              <p:cNvCxnSpPr/>
              <p:nvPr/>
            </p:nvCxnSpPr>
            <p:spPr>
              <a:xfrm>
                <a:off x="2352655" y="40157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AB84B07-C40C-47B2-9F85-FACA2C3D89E1}"/>
                  </a:ext>
                </a:extLst>
              </p:cNvPr>
              <p:cNvCxnSpPr/>
              <p:nvPr/>
            </p:nvCxnSpPr>
            <p:spPr>
              <a:xfrm>
                <a:off x="2285733" y="40157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C2523A0-1C2F-49C5-BC01-938D241381B3}"/>
                  </a:ext>
                </a:extLst>
              </p:cNvPr>
              <p:cNvCxnSpPr/>
              <p:nvPr/>
            </p:nvCxnSpPr>
            <p:spPr>
              <a:xfrm>
                <a:off x="2151889" y="397189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F774067-D8BD-4960-ACCE-B005FE8F0578}"/>
                  </a:ext>
                </a:extLst>
              </p:cNvPr>
              <p:cNvCxnSpPr/>
              <p:nvPr/>
            </p:nvCxnSpPr>
            <p:spPr>
              <a:xfrm>
                <a:off x="2041121" y="3936128"/>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581AD0A-FB83-448E-BBD6-FEBBA7807873}"/>
                  </a:ext>
                </a:extLst>
              </p:cNvPr>
              <p:cNvCxnSpPr/>
              <p:nvPr/>
            </p:nvCxnSpPr>
            <p:spPr>
              <a:xfrm>
                <a:off x="1969584" y="3861128"/>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62E00DD-E120-41D9-AFE5-06199B7FA39B}"/>
                  </a:ext>
                </a:extLst>
              </p:cNvPr>
              <p:cNvCxnSpPr/>
              <p:nvPr/>
            </p:nvCxnSpPr>
            <p:spPr>
              <a:xfrm>
                <a:off x="1918815" y="382766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D0ABDF6-05DE-422B-AACE-D1D9DE137542}"/>
                  </a:ext>
                </a:extLst>
              </p:cNvPr>
              <p:cNvCxnSpPr/>
              <p:nvPr/>
            </p:nvCxnSpPr>
            <p:spPr>
              <a:xfrm>
                <a:off x="1902662" y="382766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31018E3-F1D8-4635-AD8E-28935465B98C}"/>
                  </a:ext>
                </a:extLst>
              </p:cNvPr>
              <p:cNvCxnSpPr/>
              <p:nvPr/>
            </p:nvCxnSpPr>
            <p:spPr>
              <a:xfrm>
                <a:off x="1899200" y="382766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DCF0EBB-4382-4469-B04D-7639C9BCA7C8}"/>
                  </a:ext>
                </a:extLst>
              </p:cNvPr>
              <p:cNvCxnSpPr/>
              <p:nvPr/>
            </p:nvCxnSpPr>
            <p:spPr>
              <a:xfrm>
                <a:off x="1895739" y="382766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CA66083-8FFC-4A41-AE6E-9E349B4CBF7E}"/>
                  </a:ext>
                </a:extLst>
              </p:cNvPr>
              <p:cNvCxnSpPr/>
              <p:nvPr/>
            </p:nvCxnSpPr>
            <p:spPr>
              <a:xfrm>
                <a:off x="1857662" y="379276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641A0F9-50F4-42CD-BCE9-1D3001F9A812}"/>
                  </a:ext>
                </a:extLst>
              </p:cNvPr>
              <p:cNvCxnSpPr/>
              <p:nvPr/>
            </p:nvCxnSpPr>
            <p:spPr>
              <a:xfrm>
                <a:off x="1846124" y="379276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813E348-CFA9-4726-84E3-1AD54AA365A3}"/>
                  </a:ext>
                </a:extLst>
              </p:cNvPr>
              <p:cNvCxnSpPr/>
              <p:nvPr/>
            </p:nvCxnSpPr>
            <p:spPr>
              <a:xfrm>
                <a:off x="1835740" y="379276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E9F69EE8-DDA0-43CA-AE7D-84A5D1E01716}"/>
                  </a:ext>
                </a:extLst>
              </p:cNvPr>
              <p:cNvCxnSpPr/>
              <p:nvPr/>
            </p:nvCxnSpPr>
            <p:spPr>
              <a:xfrm>
                <a:off x="1818432" y="379276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4EB4FB3-4370-4D4A-9A76-343BC2B4A9F0}"/>
                  </a:ext>
                </a:extLst>
              </p:cNvPr>
              <p:cNvCxnSpPr/>
              <p:nvPr/>
            </p:nvCxnSpPr>
            <p:spPr>
              <a:xfrm>
                <a:off x="1696126" y="3747768"/>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6DB7472-B113-476D-9CEC-BCB9BC7C2273}"/>
                  </a:ext>
                </a:extLst>
              </p:cNvPr>
              <p:cNvCxnSpPr/>
              <p:nvPr/>
            </p:nvCxnSpPr>
            <p:spPr>
              <a:xfrm>
                <a:off x="1584205" y="3655460"/>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EC7C31B-1828-4B27-8E0B-0FE69C5164C2}"/>
                  </a:ext>
                </a:extLst>
              </p:cNvPr>
              <p:cNvCxnSpPr/>
              <p:nvPr/>
            </p:nvCxnSpPr>
            <p:spPr>
              <a:xfrm>
                <a:off x="1573820" y="363353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0164D73-E31F-47C0-BBD0-1AD9DB3288DB}"/>
                  </a:ext>
                </a:extLst>
              </p:cNvPr>
              <p:cNvCxnSpPr/>
              <p:nvPr/>
            </p:nvCxnSpPr>
            <p:spPr>
              <a:xfrm>
                <a:off x="1524206" y="3572384"/>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87EE319-BC8C-4082-9CC1-27EEF9621BE4}"/>
                  </a:ext>
                </a:extLst>
              </p:cNvPr>
              <p:cNvCxnSpPr/>
              <p:nvPr/>
            </p:nvCxnSpPr>
            <p:spPr>
              <a:xfrm>
                <a:off x="1496514" y="3527384"/>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7079175-B01D-447B-951C-F6881745394A}"/>
                  </a:ext>
                </a:extLst>
              </p:cNvPr>
              <p:cNvCxnSpPr/>
              <p:nvPr/>
            </p:nvCxnSpPr>
            <p:spPr>
              <a:xfrm>
                <a:off x="1474591" y="344892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77EBE2F-1F18-4B8F-9E6C-87CCCA4B19EC}"/>
                  </a:ext>
                </a:extLst>
              </p:cNvPr>
              <p:cNvCxnSpPr/>
              <p:nvPr/>
            </p:nvCxnSpPr>
            <p:spPr>
              <a:xfrm>
                <a:off x="1446899" y="3387769"/>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0C08934-04A2-4DBF-819A-07E189FDD2E4}"/>
                  </a:ext>
                </a:extLst>
              </p:cNvPr>
              <p:cNvCxnSpPr/>
              <p:nvPr/>
            </p:nvCxnSpPr>
            <p:spPr>
              <a:xfrm>
                <a:off x="1443438" y="3387769"/>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E02E5E02-A8CD-4815-8ABA-C3B323A5E0B5}"/>
                  </a:ext>
                </a:extLst>
              </p:cNvPr>
              <p:cNvCxnSpPr/>
              <p:nvPr/>
            </p:nvCxnSpPr>
            <p:spPr>
              <a:xfrm>
                <a:off x="1446501" y="3387769"/>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AC063A7-7C32-4E8E-94FA-613B858CDF77}"/>
                  </a:ext>
                </a:extLst>
              </p:cNvPr>
              <p:cNvCxnSpPr/>
              <p:nvPr/>
            </p:nvCxnSpPr>
            <p:spPr>
              <a:xfrm>
                <a:off x="1442641" y="3387769"/>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F95EFE9-7296-4327-A85D-526924C21B30}"/>
                  </a:ext>
                </a:extLst>
              </p:cNvPr>
              <p:cNvCxnSpPr/>
              <p:nvPr/>
            </p:nvCxnSpPr>
            <p:spPr>
              <a:xfrm>
                <a:off x="1374565" y="330613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C95A727-CEC6-4D04-B4F7-F7708BABE41D}"/>
                  </a:ext>
                </a:extLst>
              </p:cNvPr>
              <p:cNvCxnSpPr/>
              <p:nvPr/>
            </p:nvCxnSpPr>
            <p:spPr>
              <a:xfrm>
                <a:off x="1371104" y="330613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F3953F6-8B17-41F5-9075-129A3562EE2D}"/>
                  </a:ext>
                </a:extLst>
              </p:cNvPr>
              <p:cNvCxnSpPr/>
              <p:nvPr/>
            </p:nvCxnSpPr>
            <p:spPr>
              <a:xfrm>
                <a:off x="1374565" y="330613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4C10453-7D51-439A-8292-6932DF05E4E7}"/>
                  </a:ext>
                </a:extLst>
              </p:cNvPr>
              <p:cNvCxnSpPr/>
              <p:nvPr/>
            </p:nvCxnSpPr>
            <p:spPr>
              <a:xfrm>
                <a:off x="1368755" y="330613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E24BC0F-D51D-44B6-AFAB-6A4A2286837B}"/>
                  </a:ext>
                </a:extLst>
              </p:cNvPr>
              <p:cNvCxnSpPr/>
              <p:nvPr/>
            </p:nvCxnSpPr>
            <p:spPr>
              <a:xfrm>
                <a:off x="1335294" y="325190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089C1F2-E201-4974-8CB8-361DDAE4EB14}"/>
                  </a:ext>
                </a:extLst>
              </p:cNvPr>
              <p:cNvCxnSpPr/>
              <p:nvPr/>
            </p:nvCxnSpPr>
            <p:spPr>
              <a:xfrm>
                <a:off x="1313371" y="3217286"/>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4C37AB33-1384-4330-90F1-0FD0D43DC375}"/>
                  </a:ext>
                </a:extLst>
              </p:cNvPr>
              <p:cNvCxnSpPr/>
              <p:nvPr/>
            </p:nvCxnSpPr>
            <p:spPr>
              <a:xfrm>
                <a:off x="1301833" y="3217286"/>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CBA03E0-EA49-464F-8507-B8421C081BB3}"/>
                  </a:ext>
                </a:extLst>
              </p:cNvPr>
              <p:cNvCxnSpPr/>
              <p:nvPr/>
            </p:nvCxnSpPr>
            <p:spPr>
              <a:xfrm>
                <a:off x="1290295" y="3217286"/>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1A04775-FBD1-482D-89F3-79CB9D03DBBE}"/>
                  </a:ext>
                </a:extLst>
              </p:cNvPr>
              <p:cNvCxnSpPr/>
              <p:nvPr/>
            </p:nvCxnSpPr>
            <p:spPr>
              <a:xfrm>
                <a:off x="1279910" y="319536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323288EB-C64E-47D3-B234-98FC79641D2E}"/>
                  </a:ext>
                </a:extLst>
              </p:cNvPr>
              <p:cNvCxnSpPr/>
              <p:nvPr/>
            </p:nvCxnSpPr>
            <p:spPr>
              <a:xfrm>
                <a:off x="1262603" y="3103055"/>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1F41F70-92FC-4264-832E-E7F637D0703A}"/>
                  </a:ext>
                </a:extLst>
              </p:cNvPr>
              <p:cNvCxnSpPr/>
              <p:nvPr/>
            </p:nvCxnSpPr>
            <p:spPr>
              <a:xfrm>
                <a:off x="1279910" y="3182386"/>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58D6A70-8B0E-4E8D-B367-BD12E77003A8}"/>
                  </a:ext>
                </a:extLst>
              </p:cNvPr>
              <p:cNvCxnSpPr/>
              <p:nvPr/>
            </p:nvCxnSpPr>
            <p:spPr>
              <a:xfrm>
                <a:off x="1213911" y="302228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73EDF6B8-22C3-4ED7-A609-53CB7A881472}"/>
                  </a:ext>
                </a:extLst>
              </p:cNvPr>
              <p:cNvCxnSpPr/>
              <p:nvPr/>
            </p:nvCxnSpPr>
            <p:spPr>
              <a:xfrm>
                <a:off x="1210219" y="302228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6A31B544-E287-4850-803F-A7EB8383B31A}"/>
                  </a:ext>
                </a:extLst>
              </p:cNvPr>
              <p:cNvCxnSpPr/>
              <p:nvPr/>
            </p:nvCxnSpPr>
            <p:spPr>
              <a:xfrm>
                <a:off x="1205604" y="302228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C5BBF4AD-5629-4EFF-B012-6E68C569C39A}"/>
                  </a:ext>
                </a:extLst>
              </p:cNvPr>
              <p:cNvCxnSpPr/>
              <p:nvPr/>
            </p:nvCxnSpPr>
            <p:spPr>
              <a:xfrm>
                <a:off x="1195219" y="302228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709F330-520D-42CD-814C-67213AB8CD5E}"/>
                  </a:ext>
                </a:extLst>
              </p:cNvPr>
              <p:cNvCxnSpPr/>
              <p:nvPr/>
            </p:nvCxnSpPr>
            <p:spPr>
              <a:xfrm>
                <a:off x="1168681" y="2958825"/>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FB2CF902-3DB6-42FD-BDE2-16255E4B89AB}"/>
                  </a:ext>
                </a:extLst>
              </p:cNvPr>
              <p:cNvCxnSpPr/>
              <p:nvPr/>
            </p:nvCxnSpPr>
            <p:spPr>
              <a:xfrm>
                <a:off x="1157143" y="2958825"/>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308A77E-14CD-4C54-9B5E-A4F8A9B94736}"/>
                  </a:ext>
                </a:extLst>
              </p:cNvPr>
              <p:cNvCxnSpPr/>
              <p:nvPr/>
            </p:nvCxnSpPr>
            <p:spPr>
              <a:xfrm>
                <a:off x="1145604" y="2958825"/>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A94622D8-8EBB-4EE2-B532-EE7BFF4EFF2D}"/>
                  </a:ext>
                </a:extLst>
              </p:cNvPr>
              <p:cNvCxnSpPr/>
              <p:nvPr/>
            </p:nvCxnSpPr>
            <p:spPr>
              <a:xfrm>
                <a:off x="1140989" y="293228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C2F0818-6CD6-4ED4-9B96-F7E8CAF83CD4}"/>
                  </a:ext>
                </a:extLst>
              </p:cNvPr>
              <p:cNvCxnSpPr/>
              <p:nvPr/>
            </p:nvCxnSpPr>
            <p:spPr>
              <a:xfrm>
                <a:off x="1129451" y="293228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02E1A75D-79DF-4651-82C2-68B1721B76A3}"/>
                  </a:ext>
                </a:extLst>
              </p:cNvPr>
              <p:cNvCxnSpPr/>
              <p:nvPr/>
            </p:nvCxnSpPr>
            <p:spPr>
              <a:xfrm>
                <a:off x="1074067" y="2823826"/>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C39E6358-18A9-4EEF-A799-63165A4A9BA0}"/>
                </a:ext>
              </a:extLst>
            </p:cNvPr>
            <p:cNvGrpSpPr/>
            <p:nvPr/>
          </p:nvGrpSpPr>
          <p:grpSpPr>
            <a:xfrm>
              <a:off x="968748" y="2753046"/>
              <a:ext cx="2174660" cy="1351597"/>
              <a:chOff x="968748" y="2753046"/>
              <a:chExt cx="2174660" cy="1351597"/>
            </a:xfrm>
          </p:grpSpPr>
          <p:cxnSp>
            <p:nvCxnSpPr>
              <p:cNvPr id="96" name="Straight Connector 95">
                <a:extLst>
                  <a:ext uri="{FF2B5EF4-FFF2-40B4-BE49-F238E27FC236}">
                    <a16:creationId xmlns:a16="http://schemas.microsoft.com/office/drawing/2014/main" id="{3B50C9A8-04B2-4146-95B8-298437D363B1}"/>
                  </a:ext>
                </a:extLst>
              </p:cNvPr>
              <p:cNvCxnSpPr/>
              <p:nvPr/>
            </p:nvCxnSpPr>
            <p:spPr>
              <a:xfrm>
                <a:off x="3143408" y="40506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792AB7-0F0C-4DA3-900A-6FBE6C77C2A0}"/>
                  </a:ext>
                </a:extLst>
              </p:cNvPr>
              <p:cNvCxnSpPr/>
              <p:nvPr/>
            </p:nvCxnSpPr>
            <p:spPr>
              <a:xfrm>
                <a:off x="2931386" y="40506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858023D-29AC-4D98-9839-F66ABD16A320}"/>
                  </a:ext>
                </a:extLst>
              </p:cNvPr>
              <p:cNvCxnSpPr/>
              <p:nvPr/>
            </p:nvCxnSpPr>
            <p:spPr>
              <a:xfrm>
                <a:off x="2637139" y="40506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FBCEC89-1772-4453-BD5A-894291873CBE}"/>
                  </a:ext>
                </a:extLst>
              </p:cNvPr>
              <p:cNvCxnSpPr/>
              <p:nvPr/>
            </p:nvCxnSpPr>
            <p:spPr>
              <a:xfrm>
                <a:off x="2541321" y="40506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C79A807-2FEB-4B43-97A9-426F1909C364}"/>
                  </a:ext>
                </a:extLst>
              </p:cNvPr>
              <p:cNvCxnSpPr/>
              <p:nvPr/>
            </p:nvCxnSpPr>
            <p:spPr>
              <a:xfrm>
                <a:off x="2442106" y="40506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8469C45-B94A-4560-B5CE-DC5FD5E2A20D}"/>
                  </a:ext>
                </a:extLst>
              </p:cNvPr>
              <p:cNvCxnSpPr/>
              <p:nvPr/>
            </p:nvCxnSpPr>
            <p:spPr>
              <a:xfrm>
                <a:off x="2336775" y="40506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B44F2BB-724B-4105-8D2E-E55AE0FB2C45}"/>
                  </a:ext>
                </a:extLst>
              </p:cNvPr>
              <p:cNvCxnSpPr/>
              <p:nvPr/>
            </p:nvCxnSpPr>
            <p:spPr>
              <a:xfrm>
                <a:off x="2308913" y="40506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744C2D1-F481-489E-ACDF-D633AEC4C1C2}"/>
                  </a:ext>
                </a:extLst>
              </p:cNvPr>
              <p:cNvCxnSpPr/>
              <p:nvPr/>
            </p:nvCxnSpPr>
            <p:spPr>
              <a:xfrm>
                <a:off x="2285813" y="40506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D73FA44-32E4-47B0-8CD2-5C5F24CF5971}"/>
                  </a:ext>
                </a:extLst>
              </p:cNvPr>
              <p:cNvCxnSpPr/>
              <p:nvPr/>
            </p:nvCxnSpPr>
            <p:spPr>
              <a:xfrm>
                <a:off x="2219897" y="40506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F05D6B6-D8BA-4FDE-AE6D-B3A0F629E86B}"/>
                  </a:ext>
                </a:extLst>
              </p:cNvPr>
              <p:cNvCxnSpPr/>
              <p:nvPr/>
            </p:nvCxnSpPr>
            <p:spPr>
              <a:xfrm>
                <a:off x="2152568" y="40506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E8638D4-1E54-404D-A1D5-E67AF5D425EE}"/>
                  </a:ext>
                </a:extLst>
              </p:cNvPr>
              <p:cNvCxnSpPr/>
              <p:nvPr/>
            </p:nvCxnSpPr>
            <p:spPr>
              <a:xfrm>
                <a:off x="2086651" y="40506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4DB083A-B6B3-4FB4-B0A5-A3BAA4CF9867}"/>
                  </a:ext>
                </a:extLst>
              </p:cNvPr>
              <p:cNvCxnSpPr/>
              <p:nvPr/>
            </p:nvCxnSpPr>
            <p:spPr>
              <a:xfrm>
                <a:off x="2058789" y="40506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BB3315E-C252-4017-9BC2-16767E752CBD}"/>
                  </a:ext>
                </a:extLst>
              </p:cNvPr>
              <p:cNvCxnSpPr/>
              <p:nvPr/>
            </p:nvCxnSpPr>
            <p:spPr>
              <a:xfrm>
                <a:off x="1986756" y="4020742"/>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F498BE1-5A53-423D-B193-D2D2E94E1009}"/>
                  </a:ext>
                </a:extLst>
              </p:cNvPr>
              <p:cNvCxnSpPr/>
              <p:nvPr/>
            </p:nvCxnSpPr>
            <p:spPr>
              <a:xfrm>
                <a:off x="1983358" y="4020742"/>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A83F382-79CA-4717-9D93-37272236FB19}"/>
                  </a:ext>
                </a:extLst>
              </p:cNvPr>
              <p:cNvCxnSpPr/>
              <p:nvPr/>
            </p:nvCxnSpPr>
            <p:spPr>
              <a:xfrm>
                <a:off x="1980640" y="4020742"/>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50E785D-9C16-412F-8839-C1A0AE90D194}"/>
                  </a:ext>
                </a:extLst>
              </p:cNvPr>
              <p:cNvCxnSpPr/>
              <p:nvPr/>
            </p:nvCxnSpPr>
            <p:spPr>
              <a:xfrm>
                <a:off x="1847516" y="3971708"/>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3A24C54-9CD4-4E09-8C05-9E7AAEC4ECC7}"/>
                  </a:ext>
                </a:extLst>
              </p:cNvPr>
              <p:cNvCxnSpPr/>
              <p:nvPr/>
            </p:nvCxnSpPr>
            <p:spPr>
              <a:xfrm>
                <a:off x="1813098" y="3930934"/>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FBE1E9E-ED55-4D50-93EF-1FC976DD07FC}"/>
                  </a:ext>
                </a:extLst>
              </p:cNvPr>
              <p:cNvCxnSpPr/>
              <p:nvPr/>
            </p:nvCxnSpPr>
            <p:spPr>
              <a:xfrm>
                <a:off x="1791352" y="3909868"/>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3DB99FE-8285-4CE8-B012-A54171573997}"/>
                  </a:ext>
                </a:extLst>
              </p:cNvPr>
              <p:cNvCxnSpPr/>
              <p:nvPr/>
            </p:nvCxnSpPr>
            <p:spPr>
              <a:xfrm>
                <a:off x="1779799" y="3886345"/>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83F33FE-1828-479B-8AB7-6F0E0DCB2F64}"/>
                  </a:ext>
                </a:extLst>
              </p:cNvPr>
              <p:cNvCxnSpPr/>
              <p:nvPr/>
            </p:nvCxnSpPr>
            <p:spPr>
              <a:xfrm>
                <a:off x="1758054" y="3886345"/>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3066C69-02A3-4187-838F-14DE0DACBECB}"/>
                  </a:ext>
                </a:extLst>
              </p:cNvPr>
              <p:cNvCxnSpPr/>
              <p:nvPr/>
            </p:nvCxnSpPr>
            <p:spPr>
              <a:xfrm>
                <a:off x="1658159" y="383062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4ABD9D4-BE19-4E7E-9262-D7F12B4E1EFD}"/>
                  </a:ext>
                </a:extLst>
              </p:cNvPr>
              <p:cNvCxnSpPr/>
              <p:nvPr/>
            </p:nvCxnSpPr>
            <p:spPr>
              <a:xfrm>
                <a:off x="1535839" y="3739559"/>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722128F-ED1A-47AE-8480-46A992BB2E39}"/>
                  </a:ext>
                </a:extLst>
              </p:cNvPr>
              <p:cNvCxnSpPr/>
              <p:nvPr/>
            </p:nvCxnSpPr>
            <p:spPr>
              <a:xfrm>
                <a:off x="1525564" y="3723929"/>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8D1F685-2B05-48EB-AF71-758BC87CA828}"/>
                  </a:ext>
                </a:extLst>
              </p:cNvPr>
              <p:cNvCxnSpPr/>
              <p:nvPr/>
            </p:nvCxnSpPr>
            <p:spPr>
              <a:xfrm>
                <a:off x="1446760" y="359854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160CCD6-4B8D-43A4-86D5-2C70584DCAF2}"/>
                  </a:ext>
                </a:extLst>
              </p:cNvPr>
              <p:cNvCxnSpPr/>
              <p:nvPr/>
            </p:nvCxnSpPr>
            <p:spPr>
              <a:xfrm>
                <a:off x="1431131" y="358291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4437C58-96E6-43FF-9845-DF139E64C0AE}"/>
                  </a:ext>
                </a:extLst>
              </p:cNvPr>
              <p:cNvCxnSpPr/>
              <p:nvPr/>
            </p:nvCxnSpPr>
            <p:spPr>
              <a:xfrm>
                <a:off x="1397832" y="3500005"/>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FED5F5E-D5FD-44E0-999B-8D7BF83C1700}"/>
                  </a:ext>
                </a:extLst>
              </p:cNvPr>
              <p:cNvCxnSpPr/>
              <p:nvPr/>
            </p:nvCxnSpPr>
            <p:spPr>
              <a:xfrm>
                <a:off x="1296680" y="33061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38D880D-4449-4EC6-AA5A-64DEF013F233}"/>
                  </a:ext>
                </a:extLst>
              </p:cNvPr>
              <p:cNvCxnSpPr/>
              <p:nvPr/>
            </p:nvCxnSpPr>
            <p:spPr>
              <a:xfrm>
                <a:off x="1286216" y="3290046"/>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25401C0-2186-41B2-AE55-3336F47F6CAB}"/>
                  </a:ext>
                </a:extLst>
              </p:cNvPr>
              <p:cNvCxnSpPr/>
              <p:nvPr/>
            </p:nvCxnSpPr>
            <p:spPr>
              <a:xfrm>
                <a:off x="1274664" y="324247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F9049D6-83C6-4AAD-9D23-CC8E79ACFA83}"/>
                  </a:ext>
                </a:extLst>
              </p:cNvPr>
              <p:cNvCxnSpPr/>
              <p:nvPr/>
            </p:nvCxnSpPr>
            <p:spPr>
              <a:xfrm>
                <a:off x="1247482" y="321304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716CD84-CEE6-4A04-B325-3C16E6E91E4C}"/>
                  </a:ext>
                </a:extLst>
              </p:cNvPr>
              <p:cNvCxnSpPr/>
              <p:nvPr/>
            </p:nvCxnSpPr>
            <p:spPr>
              <a:xfrm>
                <a:off x="1218737" y="316630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644875B-BB62-43AE-A46F-B49D56AED9E4}"/>
                  </a:ext>
                </a:extLst>
              </p:cNvPr>
              <p:cNvCxnSpPr/>
              <p:nvPr/>
            </p:nvCxnSpPr>
            <p:spPr>
              <a:xfrm>
                <a:off x="1208321" y="316630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596DBDA-CE99-408B-B1DD-B4D74F980F7D}"/>
                  </a:ext>
                </a:extLst>
              </p:cNvPr>
              <p:cNvCxnSpPr>
                <a:cxnSpLocks/>
              </p:cNvCxnSpPr>
              <p:nvPr/>
            </p:nvCxnSpPr>
            <p:spPr>
              <a:xfrm>
                <a:off x="1197257" y="3153773"/>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26EC4AC-4186-4DF8-BB8E-088FE0AEB10D}"/>
                  </a:ext>
                </a:extLst>
              </p:cNvPr>
              <p:cNvCxnSpPr/>
              <p:nvPr/>
            </p:nvCxnSpPr>
            <p:spPr>
              <a:xfrm>
                <a:off x="1169360" y="3083572"/>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A707438-46A5-4F06-BD25-97E969DA1118}"/>
                  </a:ext>
                </a:extLst>
              </p:cNvPr>
              <p:cNvCxnSpPr/>
              <p:nvPr/>
            </p:nvCxnSpPr>
            <p:spPr>
              <a:xfrm>
                <a:off x="1157822" y="3068167"/>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3AE5431-1090-45E6-BF6B-2121922BB29A}"/>
                  </a:ext>
                </a:extLst>
              </p:cNvPr>
              <p:cNvCxnSpPr/>
              <p:nvPr/>
            </p:nvCxnSpPr>
            <p:spPr>
              <a:xfrm>
                <a:off x="1145761" y="3011575"/>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E71A66-D807-4C32-9F85-F74EDFAB18E2}"/>
                  </a:ext>
                </a:extLst>
              </p:cNvPr>
              <p:cNvCxnSpPr/>
              <p:nvPr/>
            </p:nvCxnSpPr>
            <p:spPr>
              <a:xfrm>
                <a:off x="1119609" y="2907602"/>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7304FCB-677C-4499-96A7-34253A4C87B9}"/>
                  </a:ext>
                </a:extLst>
              </p:cNvPr>
              <p:cNvCxnSpPr/>
              <p:nvPr/>
            </p:nvCxnSpPr>
            <p:spPr>
              <a:xfrm>
                <a:off x="1091068" y="2877022"/>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E20C12A-5335-4AA9-A26B-12B4521B33AF}"/>
                  </a:ext>
                </a:extLst>
              </p:cNvPr>
              <p:cNvCxnSpPr/>
              <p:nvPr/>
            </p:nvCxnSpPr>
            <p:spPr>
              <a:xfrm>
                <a:off x="1064565" y="2834889"/>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2CB4BDF-1B47-420B-8EEE-BDC28740AE92}"/>
                  </a:ext>
                </a:extLst>
              </p:cNvPr>
              <p:cNvCxnSpPr>
                <a:cxnSpLocks/>
              </p:cNvCxnSpPr>
              <p:nvPr/>
            </p:nvCxnSpPr>
            <p:spPr>
              <a:xfrm>
                <a:off x="1057770" y="2818579"/>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4F40B73-6771-4055-953F-6772976F2FA3}"/>
                  </a:ext>
                </a:extLst>
              </p:cNvPr>
              <p:cNvCxnSpPr/>
              <p:nvPr/>
            </p:nvCxnSpPr>
            <p:spPr>
              <a:xfrm>
                <a:off x="1052333" y="2801135"/>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B34ED63-C8DF-41DC-8B56-50BF12EA55B1}"/>
                  </a:ext>
                </a:extLst>
              </p:cNvPr>
              <p:cNvCxnSpPr/>
              <p:nvPr/>
            </p:nvCxnSpPr>
            <p:spPr>
              <a:xfrm>
                <a:off x="1048256" y="280000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3AF63B8-908D-4DAD-BFBB-CF8A5B00B5DF}"/>
                  </a:ext>
                </a:extLst>
              </p:cNvPr>
              <p:cNvCxnSpPr/>
              <p:nvPr/>
            </p:nvCxnSpPr>
            <p:spPr>
              <a:xfrm>
                <a:off x="1042140" y="2795244"/>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386BEE6-B8DD-4C05-A6B8-8D02C60E06FD}"/>
                  </a:ext>
                </a:extLst>
              </p:cNvPr>
              <p:cNvCxnSpPr/>
              <p:nvPr/>
            </p:nvCxnSpPr>
            <p:spPr>
              <a:xfrm>
                <a:off x="1037383" y="2795244"/>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5EA2B05-7E0B-4415-95D4-9A386E3231CD}"/>
                  </a:ext>
                </a:extLst>
              </p:cNvPr>
              <p:cNvCxnSpPr/>
              <p:nvPr/>
            </p:nvCxnSpPr>
            <p:spPr>
              <a:xfrm>
                <a:off x="1034665" y="2795244"/>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4637250-8D7D-44DA-981B-246F73D061DF}"/>
                  </a:ext>
                </a:extLst>
              </p:cNvPr>
              <p:cNvCxnSpPr/>
              <p:nvPr/>
            </p:nvCxnSpPr>
            <p:spPr>
              <a:xfrm>
                <a:off x="1030587" y="277049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3D45A0C-A6BC-4747-95BE-BA4E69803D03}"/>
                  </a:ext>
                </a:extLst>
              </p:cNvPr>
              <p:cNvCxnSpPr/>
              <p:nvPr/>
            </p:nvCxnSpPr>
            <p:spPr>
              <a:xfrm>
                <a:off x="1025831" y="2770491"/>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D6CB3B8-7BC6-42DD-AB60-AC58CB98CB80}"/>
                  </a:ext>
                </a:extLst>
              </p:cNvPr>
              <p:cNvCxnSpPr>
                <a:cxnSpLocks/>
              </p:cNvCxnSpPr>
              <p:nvPr/>
            </p:nvCxnSpPr>
            <p:spPr>
              <a:xfrm>
                <a:off x="1021074" y="2770490"/>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628EA63-6A8C-43C0-9E69-1C2E2C029DEF}"/>
                  </a:ext>
                </a:extLst>
              </p:cNvPr>
              <p:cNvCxnSpPr>
                <a:cxnSpLocks/>
              </p:cNvCxnSpPr>
              <p:nvPr/>
            </p:nvCxnSpPr>
            <p:spPr>
              <a:xfrm>
                <a:off x="1016996" y="2770490"/>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AB5ED27-FC07-4757-9949-752139AFCD69}"/>
                  </a:ext>
                </a:extLst>
              </p:cNvPr>
              <p:cNvCxnSpPr>
                <a:cxnSpLocks/>
              </p:cNvCxnSpPr>
              <p:nvPr/>
            </p:nvCxnSpPr>
            <p:spPr>
              <a:xfrm>
                <a:off x="1012919" y="2770490"/>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93A0B95-F540-4FB3-9D2B-8CE0455CF06D}"/>
                  </a:ext>
                </a:extLst>
              </p:cNvPr>
              <p:cNvCxnSpPr>
                <a:cxnSpLocks/>
              </p:cNvCxnSpPr>
              <p:nvPr/>
            </p:nvCxnSpPr>
            <p:spPr>
              <a:xfrm>
                <a:off x="1008162" y="2770490"/>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51FE268-27AC-4730-AFAD-31154E047E7B}"/>
                  </a:ext>
                </a:extLst>
              </p:cNvPr>
              <p:cNvCxnSpPr>
                <a:cxnSpLocks/>
              </p:cNvCxnSpPr>
              <p:nvPr/>
            </p:nvCxnSpPr>
            <p:spPr>
              <a:xfrm>
                <a:off x="1004085" y="2770490"/>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F8D57FE-8C8C-4490-80E8-EE17C5B49202}"/>
                  </a:ext>
                </a:extLst>
              </p:cNvPr>
              <p:cNvCxnSpPr>
                <a:cxnSpLocks/>
              </p:cNvCxnSpPr>
              <p:nvPr/>
            </p:nvCxnSpPr>
            <p:spPr>
              <a:xfrm>
                <a:off x="1000008" y="2770490"/>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6617BBA-7ABA-4795-BF0D-551AD6E6BF01}"/>
                  </a:ext>
                </a:extLst>
              </p:cNvPr>
              <p:cNvCxnSpPr/>
              <p:nvPr/>
            </p:nvCxnSpPr>
            <p:spPr>
              <a:xfrm>
                <a:off x="996610" y="2764216"/>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9457F0D-C8B5-436B-863E-F770437B95E8}"/>
                  </a:ext>
                </a:extLst>
              </p:cNvPr>
              <p:cNvCxnSpPr/>
              <p:nvPr/>
            </p:nvCxnSpPr>
            <p:spPr>
              <a:xfrm>
                <a:off x="992532" y="2764216"/>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EFC1D882-BE1D-4AE1-A140-60310C1F43D5}"/>
                  </a:ext>
                </a:extLst>
              </p:cNvPr>
              <p:cNvCxnSpPr>
                <a:cxnSpLocks/>
              </p:cNvCxnSpPr>
              <p:nvPr/>
            </p:nvCxnSpPr>
            <p:spPr>
              <a:xfrm>
                <a:off x="980300" y="2753046"/>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736C956-843A-4435-934B-5343E1AE20C2}"/>
                  </a:ext>
                </a:extLst>
              </p:cNvPr>
              <p:cNvCxnSpPr>
                <a:cxnSpLocks/>
              </p:cNvCxnSpPr>
              <p:nvPr/>
            </p:nvCxnSpPr>
            <p:spPr>
              <a:xfrm>
                <a:off x="968748" y="2753046"/>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69E7D5A-80EC-4F7F-B7A2-72191DA341E3}"/>
                  </a:ext>
                </a:extLst>
              </p:cNvPr>
              <p:cNvCxnSpPr>
                <a:cxnSpLocks/>
              </p:cNvCxnSpPr>
              <p:nvPr/>
            </p:nvCxnSpPr>
            <p:spPr>
              <a:xfrm>
                <a:off x="974185" y="2764215"/>
                <a:ext cx="0" cy="5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321C7220-0BD3-4226-899E-486D6E089A15}"/>
                </a:ext>
              </a:extLst>
            </p:cNvPr>
            <p:cNvGrpSpPr/>
            <p:nvPr/>
          </p:nvGrpSpPr>
          <p:grpSpPr>
            <a:xfrm>
              <a:off x="947408" y="2796455"/>
              <a:ext cx="2192081" cy="1302231"/>
              <a:chOff x="7722454" y="-16904874"/>
              <a:chExt cx="18095899" cy="10749963"/>
            </a:xfrm>
          </p:grpSpPr>
          <p:sp>
            <p:nvSpPr>
              <p:cNvPr id="92" name="Freeform: Shape 91">
                <a:extLst>
                  <a:ext uri="{FF2B5EF4-FFF2-40B4-BE49-F238E27FC236}">
                    <a16:creationId xmlns:a16="http://schemas.microsoft.com/office/drawing/2014/main" id="{9A282861-CADA-4785-97C4-BE5B288C2168}"/>
                  </a:ext>
                </a:extLst>
              </p:cNvPr>
              <p:cNvSpPr/>
              <p:nvPr/>
            </p:nvSpPr>
            <p:spPr>
              <a:xfrm>
                <a:off x="13731368" y="-7999079"/>
                <a:ext cx="12086985" cy="1844168"/>
              </a:xfrm>
              <a:custGeom>
                <a:avLst/>
                <a:gdLst>
                  <a:gd name="connsiteX0" fmla="*/ 12086985 w 12086985"/>
                  <a:gd name="connsiteY0" fmla="*/ 1844168 h 1844168"/>
                  <a:gd name="connsiteX1" fmla="*/ 2635624 w 12086985"/>
                  <a:gd name="connsiteY1" fmla="*/ 1844168 h 1844168"/>
                  <a:gd name="connsiteX2" fmla="*/ 2635624 w 12086985"/>
                  <a:gd name="connsiteY2" fmla="*/ 1590595 h 1844168"/>
                  <a:gd name="connsiteX3" fmla="*/ 1721224 w 12086985"/>
                  <a:gd name="connsiteY3" fmla="*/ 1590595 h 1844168"/>
                  <a:gd name="connsiteX4" fmla="*/ 1721224 w 12086985"/>
                  <a:gd name="connsiteY4" fmla="*/ 1375442 h 1844168"/>
                  <a:gd name="connsiteX5" fmla="*/ 1644383 w 12086985"/>
                  <a:gd name="connsiteY5" fmla="*/ 1375442 h 1844168"/>
                  <a:gd name="connsiteX6" fmla="*/ 1644383 w 12086985"/>
                  <a:gd name="connsiteY6" fmla="*/ 1206393 h 1844168"/>
                  <a:gd name="connsiteX7" fmla="*/ 1313970 w 12086985"/>
                  <a:gd name="connsiteY7" fmla="*/ 1206393 h 1844168"/>
                  <a:gd name="connsiteX8" fmla="*/ 1313970 w 12086985"/>
                  <a:gd name="connsiteY8" fmla="*/ 983556 h 1844168"/>
                  <a:gd name="connsiteX9" fmla="*/ 1121869 w 12086985"/>
                  <a:gd name="connsiteY9" fmla="*/ 983556 h 1844168"/>
                  <a:gd name="connsiteX10" fmla="*/ 1121869 w 12086985"/>
                  <a:gd name="connsiteY10" fmla="*/ 822192 h 1844168"/>
                  <a:gd name="connsiteX11" fmla="*/ 922084 w 12086985"/>
                  <a:gd name="connsiteY11" fmla="*/ 822192 h 1844168"/>
                  <a:gd name="connsiteX12" fmla="*/ 922084 w 12086985"/>
                  <a:gd name="connsiteY12" fmla="*/ 599355 h 1844168"/>
                  <a:gd name="connsiteX13" fmla="*/ 745351 w 12086985"/>
                  <a:gd name="connsiteY13" fmla="*/ 599355 h 1844168"/>
                  <a:gd name="connsiteX14" fmla="*/ 745351 w 12086985"/>
                  <a:gd name="connsiteY14" fmla="*/ 484094 h 1844168"/>
                  <a:gd name="connsiteX15" fmla="*/ 338098 w 12086985"/>
                  <a:gd name="connsiteY15" fmla="*/ 484094 h 1844168"/>
                  <a:gd name="connsiteX16" fmla="*/ 338098 w 12086985"/>
                  <a:gd name="connsiteY16" fmla="*/ 199785 h 1844168"/>
                  <a:gd name="connsiteX17" fmla="*/ 0 w 12086985"/>
                  <a:gd name="connsiteY17" fmla="*/ 199785 h 1844168"/>
                  <a:gd name="connsiteX18" fmla="*/ 0 w 12086985"/>
                  <a:gd name="connsiteY18" fmla="*/ 0 h 1844168"/>
                  <a:gd name="connsiteX0" fmla="*/ 12086985 w 12086985"/>
                  <a:gd name="connsiteY0" fmla="*/ 1844168 h 1844168"/>
                  <a:gd name="connsiteX1" fmla="*/ 2635624 w 12086985"/>
                  <a:gd name="connsiteY1" fmla="*/ 1844168 h 1844168"/>
                  <a:gd name="connsiteX2" fmla="*/ 2635624 w 12086985"/>
                  <a:gd name="connsiteY2" fmla="*/ 1590595 h 1844168"/>
                  <a:gd name="connsiteX3" fmla="*/ 1721224 w 12086985"/>
                  <a:gd name="connsiteY3" fmla="*/ 1590595 h 1844168"/>
                  <a:gd name="connsiteX4" fmla="*/ 1721224 w 12086985"/>
                  <a:gd name="connsiteY4" fmla="*/ 1375442 h 1844168"/>
                  <a:gd name="connsiteX5" fmla="*/ 1644383 w 12086985"/>
                  <a:gd name="connsiteY5" fmla="*/ 1375442 h 1844168"/>
                  <a:gd name="connsiteX6" fmla="*/ 1644383 w 12086985"/>
                  <a:gd name="connsiteY6" fmla="*/ 1206393 h 1844168"/>
                  <a:gd name="connsiteX7" fmla="*/ 1313970 w 12086985"/>
                  <a:gd name="connsiteY7" fmla="*/ 1206393 h 1844168"/>
                  <a:gd name="connsiteX8" fmla="*/ 1313970 w 12086985"/>
                  <a:gd name="connsiteY8" fmla="*/ 983556 h 1844168"/>
                  <a:gd name="connsiteX9" fmla="*/ 1121869 w 12086985"/>
                  <a:gd name="connsiteY9" fmla="*/ 983556 h 1844168"/>
                  <a:gd name="connsiteX10" fmla="*/ 1121869 w 12086985"/>
                  <a:gd name="connsiteY10" fmla="*/ 822192 h 1844168"/>
                  <a:gd name="connsiteX11" fmla="*/ 922084 w 12086985"/>
                  <a:gd name="connsiteY11" fmla="*/ 822192 h 1844168"/>
                  <a:gd name="connsiteX12" fmla="*/ 933304 w 12086985"/>
                  <a:gd name="connsiteY12" fmla="*/ 503988 h 1844168"/>
                  <a:gd name="connsiteX13" fmla="*/ 745351 w 12086985"/>
                  <a:gd name="connsiteY13" fmla="*/ 599355 h 1844168"/>
                  <a:gd name="connsiteX14" fmla="*/ 745351 w 12086985"/>
                  <a:gd name="connsiteY14" fmla="*/ 484094 h 1844168"/>
                  <a:gd name="connsiteX15" fmla="*/ 338098 w 12086985"/>
                  <a:gd name="connsiteY15" fmla="*/ 484094 h 1844168"/>
                  <a:gd name="connsiteX16" fmla="*/ 338098 w 12086985"/>
                  <a:gd name="connsiteY16" fmla="*/ 199785 h 1844168"/>
                  <a:gd name="connsiteX17" fmla="*/ 0 w 12086985"/>
                  <a:gd name="connsiteY17" fmla="*/ 199785 h 1844168"/>
                  <a:gd name="connsiteX18" fmla="*/ 0 w 12086985"/>
                  <a:gd name="connsiteY18" fmla="*/ 0 h 1844168"/>
                  <a:gd name="connsiteX0" fmla="*/ 12086985 w 12086985"/>
                  <a:gd name="connsiteY0" fmla="*/ 1844168 h 1844168"/>
                  <a:gd name="connsiteX1" fmla="*/ 2635624 w 12086985"/>
                  <a:gd name="connsiteY1" fmla="*/ 1844168 h 1844168"/>
                  <a:gd name="connsiteX2" fmla="*/ 2635624 w 12086985"/>
                  <a:gd name="connsiteY2" fmla="*/ 1590595 h 1844168"/>
                  <a:gd name="connsiteX3" fmla="*/ 1721224 w 12086985"/>
                  <a:gd name="connsiteY3" fmla="*/ 1590595 h 1844168"/>
                  <a:gd name="connsiteX4" fmla="*/ 1721224 w 12086985"/>
                  <a:gd name="connsiteY4" fmla="*/ 1375442 h 1844168"/>
                  <a:gd name="connsiteX5" fmla="*/ 1644383 w 12086985"/>
                  <a:gd name="connsiteY5" fmla="*/ 1375442 h 1844168"/>
                  <a:gd name="connsiteX6" fmla="*/ 1644383 w 12086985"/>
                  <a:gd name="connsiteY6" fmla="*/ 1206393 h 1844168"/>
                  <a:gd name="connsiteX7" fmla="*/ 1313970 w 12086985"/>
                  <a:gd name="connsiteY7" fmla="*/ 1206393 h 1844168"/>
                  <a:gd name="connsiteX8" fmla="*/ 1313970 w 12086985"/>
                  <a:gd name="connsiteY8" fmla="*/ 983556 h 1844168"/>
                  <a:gd name="connsiteX9" fmla="*/ 1121869 w 12086985"/>
                  <a:gd name="connsiteY9" fmla="*/ 983556 h 1844168"/>
                  <a:gd name="connsiteX10" fmla="*/ 1121869 w 12086985"/>
                  <a:gd name="connsiteY10" fmla="*/ 822192 h 1844168"/>
                  <a:gd name="connsiteX11" fmla="*/ 922084 w 12086985"/>
                  <a:gd name="connsiteY11" fmla="*/ 822192 h 1844168"/>
                  <a:gd name="connsiteX12" fmla="*/ 933304 w 12086985"/>
                  <a:gd name="connsiteY12" fmla="*/ 503988 h 1844168"/>
                  <a:gd name="connsiteX13" fmla="*/ 756571 w 12086985"/>
                  <a:gd name="connsiteY13" fmla="*/ 492769 h 1844168"/>
                  <a:gd name="connsiteX14" fmla="*/ 745351 w 12086985"/>
                  <a:gd name="connsiteY14" fmla="*/ 484094 h 1844168"/>
                  <a:gd name="connsiteX15" fmla="*/ 338098 w 12086985"/>
                  <a:gd name="connsiteY15" fmla="*/ 484094 h 1844168"/>
                  <a:gd name="connsiteX16" fmla="*/ 338098 w 12086985"/>
                  <a:gd name="connsiteY16" fmla="*/ 199785 h 1844168"/>
                  <a:gd name="connsiteX17" fmla="*/ 0 w 12086985"/>
                  <a:gd name="connsiteY17" fmla="*/ 199785 h 1844168"/>
                  <a:gd name="connsiteX18" fmla="*/ 0 w 12086985"/>
                  <a:gd name="connsiteY18" fmla="*/ 0 h 1844168"/>
                  <a:gd name="connsiteX0" fmla="*/ 12086985 w 12086985"/>
                  <a:gd name="connsiteY0" fmla="*/ 1844168 h 1844168"/>
                  <a:gd name="connsiteX1" fmla="*/ 2635624 w 12086985"/>
                  <a:gd name="connsiteY1" fmla="*/ 1844168 h 1844168"/>
                  <a:gd name="connsiteX2" fmla="*/ 2635624 w 12086985"/>
                  <a:gd name="connsiteY2" fmla="*/ 1590595 h 1844168"/>
                  <a:gd name="connsiteX3" fmla="*/ 1721224 w 12086985"/>
                  <a:gd name="connsiteY3" fmla="*/ 1590595 h 1844168"/>
                  <a:gd name="connsiteX4" fmla="*/ 1721224 w 12086985"/>
                  <a:gd name="connsiteY4" fmla="*/ 1375442 h 1844168"/>
                  <a:gd name="connsiteX5" fmla="*/ 1644383 w 12086985"/>
                  <a:gd name="connsiteY5" fmla="*/ 1375442 h 1844168"/>
                  <a:gd name="connsiteX6" fmla="*/ 1644383 w 12086985"/>
                  <a:gd name="connsiteY6" fmla="*/ 1206393 h 1844168"/>
                  <a:gd name="connsiteX7" fmla="*/ 1313970 w 12086985"/>
                  <a:gd name="connsiteY7" fmla="*/ 1206393 h 1844168"/>
                  <a:gd name="connsiteX8" fmla="*/ 1313970 w 12086985"/>
                  <a:gd name="connsiteY8" fmla="*/ 983556 h 1844168"/>
                  <a:gd name="connsiteX9" fmla="*/ 1121869 w 12086985"/>
                  <a:gd name="connsiteY9" fmla="*/ 983556 h 1844168"/>
                  <a:gd name="connsiteX10" fmla="*/ 1121869 w 12086985"/>
                  <a:gd name="connsiteY10" fmla="*/ 822192 h 1844168"/>
                  <a:gd name="connsiteX11" fmla="*/ 922084 w 12086985"/>
                  <a:gd name="connsiteY11" fmla="*/ 822192 h 1844168"/>
                  <a:gd name="connsiteX12" fmla="*/ 927694 w 12086985"/>
                  <a:gd name="connsiteY12" fmla="*/ 492768 h 1844168"/>
                  <a:gd name="connsiteX13" fmla="*/ 756571 w 12086985"/>
                  <a:gd name="connsiteY13" fmla="*/ 492769 h 1844168"/>
                  <a:gd name="connsiteX14" fmla="*/ 745351 w 12086985"/>
                  <a:gd name="connsiteY14" fmla="*/ 484094 h 1844168"/>
                  <a:gd name="connsiteX15" fmla="*/ 338098 w 12086985"/>
                  <a:gd name="connsiteY15" fmla="*/ 484094 h 1844168"/>
                  <a:gd name="connsiteX16" fmla="*/ 338098 w 12086985"/>
                  <a:gd name="connsiteY16" fmla="*/ 199785 h 1844168"/>
                  <a:gd name="connsiteX17" fmla="*/ 0 w 12086985"/>
                  <a:gd name="connsiteY17" fmla="*/ 199785 h 1844168"/>
                  <a:gd name="connsiteX18" fmla="*/ 0 w 12086985"/>
                  <a:gd name="connsiteY18" fmla="*/ 0 h 184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86985" h="1844168">
                    <a:moveTo>
                      <a:pt x="12086985" y="1844168"/>
                    </a:moveTo>
                    <a:lnTo>
                      <a:pt x="2635624" y="1844168"/>
                    </a:lnTo>
                    <a:lnTo>
                      <a:pt x="2635624" y="1590595"/>
                    </a:lnTo>
                    <a:lnTo>
                      <a:pt x="1721224" y="1590595"/>
                    </a:lnTo>
                    <a:lnTo>
                      <a:pt x="1721224" y="1375442"/>
                    </a:lnTo>
                    <a:lnTo>
                      <a:pt x="1644383" y="1375442"/>
                    </a:lnTo>
                    <a:lnTo>
                      <a:pt x="1644383" y="1206393"/>
                    </a:lnTo>
                    <a:lnTo>
                      <a:pt x="1313970" y="1206393"/>
                    </a:lnTo>
                    <a:lnTo>
                      <a:pt x="1313970" y="983556"/>
                    </a:lnTo>
                    <a:lnTo>
                      <a:pt x="1121869" y="983556"/>
                    </a:lnTo>
                    <a:lnTo>
                      <a:pt x="1121869" y="822192"/>
                    </a:lnTo>
                    <a:lnTo>
                      <a:pt x="922084" y="822192"/>
                    </a:lnTo>
                    <a:lnTo>
                      <a:pt x="927694" y="492768"/>
                    </a:lnTo>
                    <a:lnTo>
                      <a:pt x="756571" y="492769"/>
                    </a:lnTo>
                    <a:lnTo>
                      <a:pt x="745351" y="484094"/>
                    </a:lnTo>
                    <a:lnTo>
                      <a:pt x="338098" y="484094"/>
                    </a:lnTo>
                    <a:lnTo>
                      <a:pt x="338098" y="199785"/>
                    </a:lnTo>
                    <a:lnTo>
                      <a:pt x="0" y="199785"/>
                    </a:lnTo>
                    <a:lnTo>
                      <a:pt x="0" y="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78136DEB-B191-4FA2-A893-C2BE289E08AD}"/>
                  </a:ext>
                </a:extLst>
              </p:cNvPr>
              <p:cNvSpPr/>
              <p:nvPr/>
            </p:nvSpPr>
            <p:spPr>
              <a:xfrm>
                <a:off x="10872908" y="-11134165"/>
                <a:ext cx="2858460" cy="3150454"/>
              </a:xfrm>
              <a:custGeom>
                <a:avLst/>
                <a:gdLst>
                  <a:gd name="connsiteX0" fmla="*/ 2858460 w 2858460"/>
                  <a:gd name="connsiteY0" fmla="*/ 3150454 h 3150454"/>
                  <a:gd name="connsiteX1" fmla="*/ 2174581 w 2858460"/>
                  <a:gd name="connsiteY1" fmla="*/ 3150454 h 3150454"/>
                  <a:gd name="connsiteX2" fmla="*/ 2174581 w 2858460"/>
                  <a:gd name="connsiteY2" fmla="*/ 3081298 h 3150454"/>
                  <a:gd name="connsiteX3" fmla="*/ 2090057 w 2858460"/>
                  <a:gd name="connsiteY3" fmla="*/ 3081298 h 3150454"/>
                  <a:gd name="connsiteX4" fmla="*/ 2090057 w 2858460"/>
                  <a:gd name="connsiteY4" fmla="*/ 3004457 h 3150454"/>
                  <a:gd name="connsiteX5" fmla="*/ 1905640 w 2858460"/>
                  <a:gd name="connsiteY5" fmla="*/ 3004457 h 3150454"/>
                  <a:gd name="connsiteX6" fmla="*/ 1905640 w 2858460"/>
                  <a:gd name="connsiteY6" fmla="*/ 2850777 h 3150454"/>
                  <a:gd name="connsiteX7" fmla="*/ 1782695 w 2858460"/>
                  <a:gd name="connsiteY7" fmla="*/ 2850777 h 3150454"/>
                  <a:gd name="connsiteX8" fmla="*/ 1782695 w 2858460"/>
                  <a:gd name="connsiteY8" fmla="*/ 2589520 h 3150454"/>
                  <a:gd name="connsiteX9" fmla="*/ 1736591 w 2858460"/>
                  <a:gd name="connsiteY9" fmla="*/ 2589520 h 3150454"/>
                  <a:gd name="connsiteX10" fmla="*/ 1736591 w 2858460"/>
                  <a:gd name="connsiteY10" fmla="*/ 2435839 h 3150454"/>
                  <a:gd name="connsiteX11" fmla="*/ 1713539 w 2858460"/>
                  <a:gd name="connsiteY11" fmla="*/ 2435839 h 3150454"/>
                  <a:gd name="connsiteX12" fmla="*/ 1713539 w 2858460"/>
                  <a:gd name="connsiteY12" fmla="*/ 2335947 h 3150454"/>
                  <a:gd name="connsiteX13" fmla="*/ 1636699 w 2858460"/>
                  <a:gd name="connsiteY13" fmla="*/ 2335947 h 3150454"/>
                  <a:gd name="connsiteX14" fmla="*/ 1636699 w 2858460"/>
                  <a:gd name="connsiteY14" fmla="*/ 2243738 h 3150454"/>
                  <a:gd name="connsiteX15" fmla="*/ 1544490 w 2858460"/>
                  <a:gd name="connsiteY15" fmla="*/ 2243738 h 3150454"/>
                  <a:gd name="connsiteX16" fmla="*/ 1544490 w 2858460"/>
                  <a:gd name="connsiteY16" fmla="*/ 2097741 h 3150454"/>
                  <a:gd name="connsiteX17" fmla="*/ 1467650 w 2858460"/>
                  <a:gd name="connsiteY17" fmla="*/ 2097741 h 3150454"/>
                  <a:gd name="connsiteX18" fmla="*/ 1467650 w 2858460"/>
                  <a:gd name="connsiteY18" fmla="*/ 1759644 h 3150454"/>
                  <a:gd name="connsiteX19" fmla="*/ 1383126 w 2858460"/>
                  <a:gd name="connsiteY19" fmla="*/ 1759644 h 3150454"/>
                  <a:gd name="connsiteX20" fmla="*/ 1383126 w 2858460"/>
                  <a:gd name="connsiteY20" fmla="*/ 1621331 h 3150454"/>
                  <a:gd name="connsiteX21" fmla="*/ 1137237 w 2858460"/>
                  <a:gd name="connsiteY21" fmla="*/ 1621331 h 3150454"/>
                  <a:gd name="connsiteX22" fmla="*/ 1137237 w 2858460"/>
                  <a:gd name="connsiteY22" fmla="*/ 1313970 h 3150454"/>
                  <a:gd name="connsiteX23" fmla="*/ 1037344 w 2858460"/>
                  <a:gd name="connsiteY23" fmla="*/ 1313970 h 3150454"/>
                  <a:gd name="connsiteX24" fmla="*/ 1037344 w 2858460"/>
                  <a:gd name="connsiteY24" fmla="*/ 1237130 h 3150454"/>
                  <a:gd name="connsiteX25" fmla="*/ 822191 w 2858460"/>
                  <a:gd name="connsiteY25" fmla="*/ 1237130 h 3150454"/>
                  <a:gd name="connsiteX26" fmla="*/ 822191 w 2858460"/>
                  <a:gd name="connsiteY26" fmla="*/ 1052713 h 3150454"/>
                  <a:gd name="connsiteX27" fmla="*/ 745351 w 2858460"/>
                  <a:gd name="connsiteY27" fmla="*/ 1052713 h 3150454"/>
                  <a:gd name="connsiteX28" fmla="*/ 745351 w 2858460"/>
                  <a:gd name="connsiteY28" fmla="*/ 706931 h 3150454"/>
                  <a:gd name="connsiteX29" fmla="*/ 645458 w 2858460"/>
                  <a:gd name="connsiteY29" fmla="*/ 706931 h 3150454"/>
                  <a:gd name="connsiteX30" fmla="*/ 645458 w 2858460"/>
                  <a:gd name="connsiteY30" fmla="*/ 430306 h 3150454"/>
                  <a:gd name="connsiteX31" fmla="*/ 576302 w 2858460"/>
                  <a:gd name="connsiteY31" fmla="*/ 430306 h 3150454"/>
                  <a:gd name="connsiteX32" fmla="*/ 576302 w 2858460"/>
                  <a:gd name="connsiteY32" fmla="*/ 368834 h 3150454"/>
                  <a:gd name="connsiteX33" fmla="*/ 461042 w 2858460"/>
                  <a:gd name="connsiteY33" fmla="*/ 368834 h 3150454"/>
                  <a:gd name="connsiteX34" fmla="*/ 461042 w 2858460"/>
                  <a:gd name="connsiteY34" fmla="*/ 291994 h 3150454"/>
                  <a:gd name="connsiteX35" fmla="*/ 230521 w 2858460"/>
                  <a:gd name="connsiteY35" fmla="*/ 291994 h 3150454"/>
                  <a:gd name="connsiteX36" fmla="*/ 230521 w 2858460"/>
                  <a:gd name="connsiteY36" fmla="*/ 0 h 3150454"/>
                  <a:gd name="connsiteX37" fmla="*/ 0 w 2858460"/>
                  <a:gd name="connsiteY37" fmla="*/ 0 h 315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58460" h="3150454">
                    <a:moveTo>
                      <a:pt x="2858460" y="3150454"/>
                    </a:moveTo>
                    <a:lnTo>
                      <a:pt x="2174581" y="3150454"/>
                    </a:lnTo>
                    <a:lnTo>
                      <a:pt x="2174581" y="3081298"/>
                    </a:lnTo>
                    <a:lnTo>
                      <a:pt x="2090057" y="3081298"/>
                    </a:lnTo>
                    <a:lnTo>
                      <a:pt x="2090057" y="3004457"/>
                    </a:lnTo>
                    <a:lnTo>
                      <a:pt x="1905640" y="3004457"/>
                    </a:lnTo>
                    <a:lnTo>
                      <a:pt x="1905640" y="2850777"/>
                    </a:lnTo>
                    <a:lnTo>
                      <a:pt x="1782695" y="2850777"/>
                    </a:lnTo>
                    <a:lnTo>
                      <a:pt x="1782695" y="2589520"/>
                    </a:lnTo>
                    <a:lnTo>
                      <a:pt x="1736591" y="2589520"/>
                    </a:lnTo>
                    <a:lnTo>
                      <a:pt x="1736591" y="2435839"/>
                    </a:lnTo>
                    <a:lnTo>
                      <a:pt x="1713539" y="2435839"/>
                    </a:lnTo>
                    <a:lnTo>
                      <a:pt x="1713539" y="2335947"/>
                    </a:lnTo>
                    <a:lnTo>
                      <a:pt x="1636699" y="2335947"/>
                    </a:lnTo>
                    <a:lnTo>
                      <a:pt x="1636699" y="2243738"/>
                    </a:lnTo>
                    <a:lnTo>
                      <a:pt x="1544490" y="2243738"/>
                    </a:lnTo>
                    <a:lnTo>
                      <a:pt x="1544490" y="2097741"/>
                    </a:lnTo>
                    <a:lnTo>
                      <a:pt x="1467650" y="2097741"/>
                    </a:lnTo>
                    <a:lnTo>
                      <a:pt x="1467650" y="1759644"/>
                    </a:lnTo>
                    <a:lnTo>
                      <a:pt x="1383126" y="1759644"/>
                    </a:lnTo>
                    <a:lnTo>
                      <a:pt x="1383126" y="1621331"/>
                    </a:lnTo>
                    <a:lnTo>
                      <a:pt x="1137237" y="1621331"/>
                    </a:lnTo>
                    <a:lnTo>
                      <a:pt x="1137237" y="1313970"/>
                    </a:lnTo>
                    <a:lnTo>
                      <a:pt x="1037344" y="1313970"/>
                    </a:lnTo>
                    <a:lnTo>
                      <a:pt x="1037344" y="1237130"/>
                    </a:lnTo>
                    <a:lnTo>
                      <a:pt x="822191" y="1237130"/>
                    </a:lnTo>
                    <a:lnTo>
                      <a:pt x="822191" y="1052713"/>
                    </a:lnTo>
                    <a:lnTo>
                      <a:pt x="745351" y="1052713"/>
                    </a:lnTo>
                    <a:lnTo>
                      <a:pt x="745351" y="706931"/>
                    </a:lnTo>
                    <a:lnTo>
                      <a:pt x="645458" y="706931"/>
                    </a:lnTo>
                    <a:lnTo>
                      <a:pt x="645458" y="430306"/>
                    </a:lnTo>
                    <a:lnTo>
                      <a:pt x="576302" y="430306"/>
                    </a:lnTo>
                    <a:lnTo>
                      <a:pt x="576302" y="368834"/>
                    </a:lnTo>
                    <a:lnTo>
                      <a:pt x="461042" y="368834"/>
                    </a:lnTo>
                    <a:lnTo>
                      <a:pt x="461042" y="291994"/>
                    </a:lnTo>
                    <a:lnTo>
                      <a:pt x="230521" y="291994"/>
                    </a:lnTo>
                    <a:lnTo>
                      <a:pt x="230521" y="0"/>
                    </a:lnTo>
                    <a:lnTo>
                      <a:pt x="0" y="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0BD9EF02-1250-418E-B97F-27A90E2F08AF}"/>
                  </a:ext>
                </a:extLst>
              </p:cNvPr>
              <p:cNvSpPr/>
              <p:nvPr/>
            </p:nvSpPr>
            <p:spPr>
              <a:xfrm>
                <a:off x="9205472" y="-15006918"/>
                <a:ext cx="1667436" cy="3872753"/>
              </a:xfrm>
              <a:custGeom>
                <a:avLst/>
                <a:gdLst>
                  <a:gd name="connsiteX0" fmla="*/ 1667436 w 1667436"/>
                  <a:gd name="connsiteY0" fmla="*/ 3872753 h 3872753"/>
                  <a:gd name="connsiteX1" fmla="*/ 1667436 w 1667436"/>
                  <a:gd name="connsiteY1" fmla="*/ 3542340 h 3872753"/>
                  <a:gd name="connsiteX2" fmla="*/ 1613647 w 1667436"/>
                  <a:gd name="connsiteY2" fmla="*/ 3542340 h 3872753"/>
                  <a:gd name="connsiteX3" fmla="*/ 1613647 w 1667436"/>
                  <a:gd name="connsiteY3" fmla="*/ 3219610 h 3872753"/>
                  <a:gd name="connsiteX4" fmla="*/ 1529123 w 1667436"/>
                  <a:gd name="connsiteY4" fmla="*/ 3219610 h 3872753"/>
                  <a:gd name="connsiteX5" fmla="*/ 1529123 w 1667436"/>
                  <a:gd name="connsiteY5" fmla="*/ 2889197 h 3872753"/>
                  <a:gd name="connsiteX6" fmla="*/ 1459967 w 1667436"/>
                  <a:gd name="connsiteY6" fmla="*/ 2889197 h 3872753"/>
                  <a:gd name="connsiteX7" fmla="*/ 1459967 w 1667436"/>
                  <a:gd name="connsiteY7" fmla="*/ 2843093 h 3872753"/>
                  <a:gd name="connsiteX8" fmla="*/ 1383126 w 1667436"/>
                  <a:gd name="connsiteY8" fmla="*/ 2843093 h 3872753"/>
                  <a:gd name="connsiteX9" fmla="*/ 1383126 w 1667436"/>
                  <a:gd name="connsiteY9" fmla="*/ 2620256 h 3872753"/>
                  <a:gd name="connsiteX10" fmla="*/ 1321654 w 1667436"/>
                  <a:gd name="connsiteY10" fmla="*/ 2620256 h 3872753"/>
                  <a:gd name="connsiteX11" fmla="*/ 1321654 w 1667436"/>
                  <a:gd name="connsiteY11" fmla="*/ 2574152 h 3872753"/>
                  <a:gd name="connsiteX12" fmla="*/ 1267866 w 1667436"/>
                  <a:gd name="connsiteY12" fmla="*/ 2574152 h 3872753"/>
                  <a:gd name="connsiteX13" fmla="*/ 1267866 w 1667436"/>
                  <a:gd name="connsiteY13" fmla="*/ 2351315 h 3872753"/>
                  <a:gd name="connsiteX14" fmla="*/ 1198710 w 1667436"/>
                  <a:gd name="connsiteY14" fmla="*/ 2351315 h 3872753"/>
                  <a:gd name="connsiteX15" fmla="*/ 1198710 w 1667436"/>
                  <a:gd name="connsiteY15" fmla="*/ 2128478 h 3872753"/>
                  <a:gd name="connsiteX16" fmla="*/ 1068081 w 1667436"/>
                  <a:gd name="connsiteY16" fmla="*/ 2128478 h 3872753"/>
                  <a:gd name="connsiteX17" fmla="*/ 1068081 w 1667436"/>
                  <a:gd name="connsiteY17" fmla="*/ 2082373 h 3872753"/>
                  <a:gd name="connsiteX18" fmla="*/ 1029661 w 1667436"/>
                  <a:gd name="connsiteY18" fmla="*/ 2082373 h 3872753"/>
                  <a:gd name="connsiteX19" fmla="*/ 1029661 w 1667436"/>
                  <a:gd name="connsiteY19" fmla="*/ 2051637 h 3872753"/>
                  <a:gd name="connsiteX20" fmla="*/ 983557 w 1667436"/>
                  <a:gd name="connsiteY20" fmla="*/ 2051637 h 3872753"/>
                  <a:gd name="connsiteX21" fmla="*/ 983557 w 1667436"/>
                  <a:gd name="connsiteY21" fmla="*/ 1897957 h 3872753"/>
                  <a:gd name="connsiteX22" fmla="*/ 891348 w 1667436"/>
                  <a:gd name="connsiteY22" fmla="*/ 1897957 h 3872753"/>
                  <a:gd name="connsiteX23" fmla="*/ 891348 w 1667436"/>
                  <a:gd name="connsiteY23" fmla="*/ 1613647 h 3872753"/>
                  <a:gd name="connsiteX24" fmla="*/ 768404 w 1667436"/>
                  <a:gd name="connsiteY24" fmla="*/ 1613647 h 3872753"/>
                  <a:gd name="connsiteX25" fmla="*/ 768404 w 1667436"/>
                  <a:gd name="connsiteY25" fmla="*/ 1559859 h 3872753"/>
                  <a:gd name="connsiteX26" fmla="*/ 676195 w 1667436"/>
                  <a:gd name="connsiteY26" fmla="*/ 1559859 h 3872753"/>
                  <a:gd name="connsiteX27" fmla="*/ 676195 w 1667436"/>
                  <a:gd name="connsiteY27" fmla="*/ 1390810 h 3872753"/>
                  <a:gd name="connsiteX28" fmla="*/ 560935 w 1667436"/>
                  <a:gd name="connsiteY28" fmla="*/ 1390810 h 3872753"/>
                  <a:gd name="connsiteX29" fmla="*/ 560935 w 1667436"/>
                  <a:gd name="connsiteY29" fmla="*/ 1098817 h 3872753"/>
                  <a:gd name="connsiteX30" fmla="*/ 453358 w 1667436"/>
                  <a:gd name="connsiteY30" fmla="*/ 1098817 h 3872753"/>
                  <a:gd name="connsiteX31" fmla="*/ 453358 w 1667436"/>
                  <a:gd name="connsiteY31" fmla="*/ 860612 h 3872753"/>
                  <a:gd name="connsiteX32" fmla="*/ 307362 w 1667436"/>
                  <a:gd name="connsiteY32" fmla="*/ 860612 h 3872753"/>
                  <a:gd name="connsiteX33" fmla="*/ 307362 w 1667436"/>
                  <a:gd name="connsiteY33" fmla="*/ 783772 h 3872753"/>
                  <a:gd name="connsiteX34" fmla="*/ 253573 w 1667436"/>
                  <a:gd name="connsiteY34" fmla="*/ 783772 h 3872753"/>
                  <a:gd name="connsiteX35" fmla="*/ 253573 w 1667436"/>
                  <a:gd name="connsiteY35" fmla="*/ 553251 h 3872753"/>
                  <a:gd name="connsiteX36" fmla="*/ 169049 w 1667436"/>
                  <a:gd name="connsiteY36" fmla="*/ 553251 h 3872753"/>
                  <a:gd name="connsiteX37" fmla="*/ 169049 w 1667436"/>
                  <a:gd name="connsiteY37" fmla="*/ 476410 h 3872753"/>
                  <a:gd name="connsiteX38" fmla="*/ 84525 w 1667436"/>
                  <a:gd name="connsiteY38" fmla="*/ 476410 h 3872753"/>
                  <a:gd name="connsiteX39" fmla="*/ 84525 w 1667436"/>
                  <a:gd name="connsiteY39" fmla="*/ 307362 h 3872753"/>
                  <a:gd name="connsiteX40" fmla="*/ 38420 w 1667436"/>
                  <a:gd name="connsiteY40" fmla="*/ 307362 h 3872753"/>
                  <a:gd name="connsiteX41" fmla="*/ 38420 w 1667436"/>
                  <a:gd name="connsiteY41" fmla="*/ 0 h 3872753"/>
                  <a:gd name="connsiteX42" fmla="*/ 0 w 1667436"/>
                  <a:gd name="connsiteY42" fmla="*/ 0 h 3872753"/>
                  <a:gd name="connsiteX0" fmla="*/ 1667436 w 1667436"/>
                  <a:gd name="connsiteY0" fmla="*/ 3872753 h 3872753"/>
                  <a:gd name="connsiteX1" fmla="*/ 1667436 w 1667436"/>
                  <a:gd name="connsiteY1" fmla="*/ 3542340 h 3872753"/>
                  <a:gd name="connsiteX2" fmla="*/ 1613647 w 1667436"/>
                  <a:gd name="connsiteY2" fmla="*/ 3542340 h 3872753"/>
                  <a:gd name="connsiteX3" fmla="*/ 1613647 w 1667436"/>
                  <a:gd name="connsiteY3" fmla="*/ 3219610 h 3872753"/>
                  <a:gd name="connsiteX4" fmla="*/ 1529123 w 1667436"/>
                  <a:gd name="connsiteY4" fmla="*/ 3219610 h 3872753"/>
                  <a:gd name="connsiteX5" fmla="*/ 1529123 w 1667436"/>
                  <a:gd name="connsiteY5" fmla="*/ 2889197 h 3872753"/>
                  <a:gd name="connsiteX6" fmla="*/ 1459967 w 1667436"/>
                  <a:gd name="connsiteY6" fmla="*/ 2889197 h 3872753"/>
                  <a:gd name="connsiteX7" fmla="*/ 1459967 w 1667436"/>
                  <a:gd name="connsiteY7" fmla="*/ 2843093 h 3872753"/>
                  <a:gd name="connsiteX8" fmla="*/ 1383126 w 1667436"/>
                  <a:gd name="connsiteY8" fmla="*/ 2843093 h 3872753"/>
                  <a:gd name="connsiteX9" fmla="*/ 1383126 w 1667436"/>
                  <a:gd name="connsiteY9" fmla="*/ 2620256 h 3872753"/>
                  <a:gd name="connsiteX10" fmla="*/ 1321654 w 1667436"/>
                  <a:gd name="connsiteY10" fmla="*/ 2620256 h 3872753"/>
                  <a:gd name="connsiteX11" fmla="*/ 1321654 w 1667436"/>
                  <a:gd name="connsiteY11" fmla="*/ 2574152 h 3872753"/>
                  <a:gd name="connsiteX12" fmla="*/ 1267866 w 1667436"/>
                  <a:gd name="connsiteY12" fmla="*/ 2574152 h 3872753"/>
                  <a:gd name="connsiteX13" fmla="*/ 1267866 w 1667436"/>
                  <a:gd name="connsiteY13" fmla="*/ 2351315 h 3872753"/>
                  <a:gd name="connsiteX14" fmla="*/ 1198710 w 1667436"/>
                  <a:gd name="connsiteY14" fmla="*/ 2351315 h 3872753"/>
                  <a:gd name="connsiteX15" fmla="*/ 1198710 w 1667436"/>
                  <a:gd name="connsiteY15" fmla="*/ 2128478 h 3872753"/>
                  <a:gd name="connsiteX16" fmla="*/ 1068081 w 1667436"/>
                  <a:gd name="connsiteY16" fmla="*/ 2128478 h 3872753"/>
                  <a:gd name="connsiteX17" fmla="*/ 1068081 w 1667436"/>
                  <a:gd name="connsiteY17" fmla="*/ 2082373 h 3872753"/>
                  <a:gd name="connsiteX18" fmla="*/ 1029661 w 1667436"/>
                  <a:gd name="connsiteY18" fmla="*/ 2082373 h 3872753"/>
                  <a:gd name="connsiteX19" fmla="*/ 1029661 w 1667436"/>
                  <a:gd name="connsiteY19" fmla="*/ 2051637 h 3872753"/>
                  <a:gd name="connsiteX20" fmla="*/ 983557 w 1667436"/>
                  <a:gd name="connsiteY20" fmla="*/ 2051637 h 3872753"/>
                  <a:gd name="connsiteX21" fmla="*/ 983557 w 1667436"/>
                  <a:gd name="connsiteY21" fmla="*/ 1897957 h 3872753"/>
                  <a:gd name="connsiteX22" fmla="*/ 891348 w 1667436"/>
                  <a:gd name="connsiteY22" fmla="*/ 1897957 h 3872753"/>
                  <a:gd name="connsiteX23" fmla="*/ 891348 w 1667436"/>
                  <a:gd name="connsiteY23" fmla="*/ 1613647 h 3872753"/>
                  <a:gd name="connsiteX24" fmla="*/ 768404 w 1667436"/>
                  <a:gd name="connsiteY24" fmla="*/ 1613647 h 3872753"/>
                  <a:gd name="connsiteX25" fmla="*/ 768404 w 1667436"/>
                  <a:gd name="connsiteY25" fmla="*/ 1559859 h 3872753"/>
                  <a:gd name="connsiteX26" fmla="*/ 676195 w 1667436"/>
                  <a:gd name="connsiteY26" fmla="*/ 1559859 h 3872753"/>
                  <a:gd name="connsiteX27" fmla="*/ 676195 w 1667436"/>
                  <a:gd name="connsiteY27" fmla="*/ 1390810 h 3872753"/>
                  <a:gd name="connsiteX28" fmla="*/ 560935 w 1667436"/>
                  <a:gd name="connsiteY28" fmla="*/ 1390810 h 3872753"/>
                  <a:gd name="connsiteX29" fmla="*/ 560935 w 1667436"/>
                  <a:gd name="connsiteY29" fmla="*/ 1098817 h 3872753"/>
                  <a:gd name="connsiteX30" fmla="*/ 453358 w 1667436"/>
                  <a:gd name="connsiteY30" fmla="*/ 1098817 h 3872753"/>
                  <a:gd name="connsiteX31" fmla="*/ 453358 w 1667436"/>
                  <a:gd name="connsiteY31" fmla="*/ 860612 h 3872753"/>
                  <a:gd name="connsiteX32" fmla="*/ 307362 w 1667436"/>
                  <a:gd name="connsiteY32" fmla="*/ 860612 h 3872753"/>
                  <a:gd name="connsiteX33" fmla="*/ 307362 w 1667436"/>
                  <a:gd name="connsiteY33" fmla="*/ 783772 h 3872753"/>
                  <a:gd name="connsiteX34" fmla="*/ 253573 w 1667436"/>
                  <a:gd name="connsiteY34" fmla="*/ 783772 h 3872753"/>
                  <a:gd name="connsiteX35" fmla="*/ 253573 w 1667436"/>
                  <a:gd name="connsiteY35" fmla="*/ 553251 h 3872753"/>
                  <a:gd name="connsiteX36" fmla="*/ 169049 w 1667436"/>
                  <a:gd name="connsiteY36" fmla="*/ 553251 h 3872753"/>
                  <a:gd name="connsiteX37" fmla="*/ 169049 w 1667436"/>
                  <a:gd name="connsiteY37" fmla="*/ 476410 h 3872753"/>
                  <a:gd name="connsiteX38" fmla="*/ 135014 w 1667436"/>
                  <a:gd name="connsiteY38" fmla="*/ 476410 h 3872753"/>
                  <a:gd name="connsiteX39" fmla="*/ 84525 w 1667436"/>
                  <a:gd name="connsiteY39" fmla="*/ 307362 h 3872753"/>
                  <a:gd name="connsiteX40" fmla="*/ 38420 w 1667436"/>
                  <a:gd name="connsiteY40" fmla="*/ 307362 h 3872753"/>
                  <a:gd name="connsiteX41" fmla="*/ 38420 w 1667436"/>
                  <a:gd name="connsiteY41" fmla="*/ 0 h 3872753"/>
                  <a:gd name="connsiteX42" fmla="*/ 0 w 1667436"/>
                  <a:gd name="connsiteY42" fmla="*/ 0 h 3872753"/>
                  <a:gd name="connsiteX0" fmla="*/ 1667436 w 1667436"/>
                  <a:gd name="connsiteY0" fmla="*/ 3872753 h 3872753"/>
                  <a:gd name="connsiteX1" fmla="*/ 1667436 w 1667436"/>
                  <a:gd name="connsiteY1" fmla="*/ 3542340 h 3872753"/>
                  <a:gd name="connsiteX2" fmla="*/ 1613647 w 1667436"/>
                  <a:gd name="connsiteY2" fmla="*/ 3542340 h 3872753"/>
                  <a:gd name="connsiteX3" fmla="*/ 1613647 w 1667436"/>
                  <a:gd name="connsiteY3" fmla="*/ 3219610 h 3872753"/>
                  <a:gd name="connsiteX4" fmla="*/ 1529123 w 1667436"/>
                  <a:gd name="connsiteY4" fmla="*/ 3219610 h 3872753"/>
                  <a:gd name="connsiteX5" fmla="*/ 1529123 w 1667436"/>
                  <a:gd name="connsiteY5" fmla="*/ 2889197 h 3872753"/>
                  <a:gd name="connsiteX6" fmla="*/ 1459967 w 1667436"/>
                  <a:gd name="connsiteY6" fmla="*/ 2889197 h 3872753"/>
                  <a:gd name="connsiteX7" fmla="*/ 1459967 w 1667436"/>
                  <a:gd name="connsiteY7" fmla="*/ 2843093 h 3872753"/>
                  <a:gd name="connsiteX8" fmla="*/ 1383126 w 1667436"/>
                  <a:gd name="connsiteY8" fmla="*/ 2843093 h 3872753"/>
                  <a:gd name="connsiteX9" fmla="*/ 1383126 w 1667436"/>
                  <a:gd name="connsiteY9" fmla="*/ 2620256 h 3872753"/>
                  <a:gd name="connsiteX10" fmla="*/ 1321654 w 1667436"/>
                  <a:gd name="connsiteY10" fmla="*/ 2620256 h 3872753"/>
                  <a:gd name="connsiteX11" fmla="*/ 1321654 w 1667436"/>
                  <a:gd name="connsiteY11" fmla="*/ 2574152 h 3872753"/>
                  <a:gd name="connsiteX12" fmla="*/ 1267866 w 1667436"/>
                  <a:gd name="connsiteY12" fmla="*/ 2574152 h 3872753"/>
                  <a:gd name="connsiteX13" fmla="*/ 1267866 w 1667436"/>
                  <a:gd name="connsiteY13" fmla="*/ 2351315 h 3872753"/>
                  <a:gd name="connsiteX14" fmla="*/ 1198710 w 1667436"/>
                  <a:gd name="connsiteY14" fmla="*/ 2351315 h 3872753"/>
                  <a:gd name="connsiteX15" fmla="*/ 1198710 w 1667436"/>
                  <a:gd name="connsiteY15" fmla="*/ 2128478 h 3872753"/>
                  <a:gd name="connsiteX16" fmla="*/ 1068081 w 1667436"/>
                  <a:gd name="connsiteY16" fmla="*/ 2128478 h 3872753"/>
                  <a:gd name="connsiteX17" fmla="*/ 1068081 w 1667436"/>
                  <a:gd name="connsiteY17" fmla="*/ 2082373 h 3872753"/>
                  <a:gd name="connsiteX18" fmla="*/ 1029661 w 1667436"/>
                  <a:gd name="connsiteY18" fmla="*/ 2082373 h 3872753"/>
                  <a:gd name="connsiteX19" fmla="*/ 1029661 w 1667436"/>
                  <a:gd name="connsiteY19" fmla="*/ 2051637 h 3872753"/>
                  <a:gd name="connsiteX20" fmla="*/ 983557 w 1667436"/>
                  <a:gd name="connsiteY20" fmla="*/ 2051637 h 3872753"/>
                  <a:gd name="connsiteX21" fmla="*/ 983557 w 1667436"/>
                  <a:gd name="connsiteY21" fmla="*/ 1897957 h 3872753"/>
                  <a:gd name="connsiteX22" fmla="*/ 891348 w 1667436"/>
                  <a:gd name="connsiteY22" fmla="*/ 1897957 h 3872753"/>
                  <a:gd name="connsiteX23" fmla="*/ 891348 w 1667436"/>
                  <a:gd name="connsiteY23" fmla="*/ 1613647 h 3872753"/>
                  <a:gd name="connsiteX24" fmla="*/ 768404 w 1667436"/>
                  <a:gd name="connsiteY24" fmla="*/ 1613647 h 3872753"/>
                  <a:gd name="connsiteX25" fmla="*/ 768404 w 1667436"/>
                  <a:gd name="connsiteY25" fmla="*/ 1559859 h 3872753"/>
                  <a:gd name="connsiteX26" fmla="*/ 676195 w 1667436"/>
                  <a:gd name="connsiteY26" fmla="*/ 1559859 h 3872753"/>
                  <a:gd name="connsiteX27" fmla="*/ 676195 w 1667436"/>
                  <a:gd name="connsiteY27" fmla="*/ 1390810 h 3872753"/>
                  <a:gd name="connsiteX28" fmla="*/ 560935 w 1667436"/>
                  <a:gd name="connsiteY28" fmla="*/ 1390810 h 3872753"/>
                  <a:gd name="connsiteX29" fmla="*/ 560935 w 1667436"/>
                  <a:gd name="connsiteY29" fmla="*/ 1098817 h 3872753"/>
                  <a:gd name="connsiteX30" fmla="*/ 453358 w 1667436"/>
                  <a:gd name="connsiteY30" fmla="*/ 1098817 h 3872753"/>
                  <a:gd name="connsiteX31" fmla="*/ 453358 w 1667436"/>
                  <a:gd name="connsiteY31" fmla="*/ 860612 h 3872753"/>
                  <a:gd name="connsiteX32" fmla="*/ 307362 w 1667436"/>
                  <a:gd name="connsiteY32" fmla="*/ 860612 h 3872753"/>
                  <a:gd name="connsiteX33" fmla="*/ 307362 w 1667436"/>
                  <a:gd name="connsiteY33" fmla="*/ 783772 h 3872753"/>
                  <a:gd name="connsiteX34" fmla="*/ 253573 w 1667436"/>
                  <a:gd name="connsiteY34" fmla="*/ 783772 h 3872753"/>
                  <a:gd name="connsiteX35" fmla="*/ 253573 w 1667436"/>
                  <a:gd name="connsiteY35" fmla="*/ 553251 h 3872753"/>
                  <a:gd name="connsiteX36" fmla="*/ 169049 w 1667436"/>
                  <a:gd name="connsiteY36" fmla="*/ 553251 h 3872753"/>
                  <a:gd name="connsiteX37" fmla="*/ 169049 w 1667436"/>
                  <a:gd name="connsiteY37" fmla="*/ 476410 h 3872753"/>
                  <a:gd name="connsiteX38" fmla="*/ 135014 w 1667436"/>
                  <a:gd name="connsiteY38" fmla="*/ 476410 h 3872753"/>
                  <a:gd name="connsiteX39" fmla="*/ 157453 w 1667436"/>
                  <a:gd name="connsiteY39" fmla="*/ 296142 h 3872753"/>
                  <a:gd name="connsiteX40" fmla="*/ 38420 w 1667436"/>
                  <a:gd name="connsiteY40" fmla="*/ 307362 h 3872753"/>
                  <a:gd name="connsiteX41" fmla="*/ 38420 w 1667436"/>
                  <a:gd name="connsiteY41" fmla="*/ 0 h 3872753"/>
                  <a:gd name="connsiteX42" fmla="*/ 0 w 1667436"/>
                  <a:gd name="connsiteY42" fmla="*/ 0 h 3872753"/>
                  <a:gd name="connsiteX0" fmla="*/ 1667436 w 1667436"/>
                  <a:gd name="connsiteY0" fmla="*/ 3872753 h 3872753"/>
                  <a:gd name="connsiteX1" fmla="*/ 1667436 w 1667436"/>
                  <a:gd name="connsiteY1" fmla="*/ 3542340 h 3872753"/>
                  <a:gd name="connsiteX2" fmla="*/ 1613647 w 1667436"/>
                  <a:gd name="connsiteY2" fmla="*/ 3542340 h 3872753"/>
                  <a:gd name="connsiteX3" fmla="*/ 1613647 w 1667436"/>
                  <a:gd name="connsiteY3" fmla="*/ 3219610 h 3872753"/>
                  <a:gd name="connsiteX4" fmla="*/ 1529123 w 1667436"/>
                  <a:gd name="connsiteY4" fmla="*/ 3219610 h 3872753"/>
                  <a:gd name="connsiteX5" fmla="*/ 1529123 w 1667436"/>
                  <a:gd name="connsiteY5" fmla="*/ 2889197 h 3872753"/>
                  <a:gd name="connsiteX6" fmla="*/ 1459967 w 1667436"/>
                  <a:gd name="connsiteY6" fmla="*/ 2889197 h 3872753"/>
                  <a:gd name="connsiteX7" fmla="*/ 1459967 w 1667436"/>
                  <a:gd name="connsiteY7" fmla="*/ 2843093 h 3872753"/>
                  <a:gd name="connsiteX8" fmla="*/ 1383126 w 1667436"/>
                  <a:gd name="connsiteY8" fmla="*/ 2843093 h 3872753"/>
                  <a:gd name="connsiteX9" fmla="*/ 1383126 w 1667436"/>
                  <a:gd name="connsiteY9" fmla="*/ 2620256 h 3872753"/>
                  <a:gd name="connsiteX10" fmla="*/ 1321654 w 1667436"/>
                  <a:gd name="connsiteY10" fmla="*/ 2620256 h 3872753"/>
                  <a:gd name="connsiteX11" fmla="*/ 1321654 w 1667436"/>
                  <a:gd name="connsiteY11" fmla="*/ 2574152 h 3872753"/>
                  <a:gd name="connsiteX12" fmla="*/ 1267866 w 1667436"/>
                  <a:gd name="connsiteY12" fmla="*/ 2574152 h 3872753"/>
                  <a:gd name="connsiteX13" fmla="*/ 1267866 w 1667436"/>
                  <a:gd name="connsiteY13" fmla="*/ 2351315 h 3872753"/>
                  <a:gd name="connsiteX14" fmla="*/ 1198710 w 1667436"/>
                  <a:gd name="connsiteY14" fmla="*/ 2351315 h 3872753"/>
                  <a:gd name="connsiteX15" fmla="*/ 1198710 w 1667436"/>
                  <a:gd name="connsiteY15" fmla="*/ 2128478 h 3872753"/>
                  <a:gd name="connsiteX16" fmla="*/ 1068081 w 1667436"/>
                  <a:gd name="connsiteY16" fmla="*/ 2128478 h 3872753"/>
                  <a:gd name="connsiteX17" fmla="*/ 1068081 w 1667436"/>
                  <a:gd name="connsiteY17" fmla="*/ 2082373 h 3872753"/>
                  <a:gd name="connsiteX18" fmla="*/ 1029661 w 1667436"/>
                  <a:gd name="connsiteY18" fmla="*/ 2082373 h 3872753"/>
                  <a:gd name="connsiteX19" fmla="*/ 1029661 w 1667436"/>
                  <a:gd name="connsiteY19" fmla="*/ 2051637 h 3872753"/>
                  <a:gd name="connsiteX20" fmla="*/ 983557 w 1667436"/>
                  <a:gd name="connsiteY20" fmla="*/ 2051637 h 3872753"/>
                  <a:gd name="connsiteX21" fmla="*/ 983557 w 1667436"/>
                  <a:gd name="connsiteY21" fmla="*/ 1897957 h 3872753"/>
                  <a:gd name="connsiteX22" fmla="*/ 891348 w 1667436"/>
                  <a:gd name="connsiteY22" fmla="*/ 1897957 h 3872753"/>
                  <a:gd name="connsiteX23" fmla="*/ 891348 w 1667436"/>
                  <a:gd name="connsiteY23" fmla="*/ 1613647 h 3872753"/>
                  <a:gd name="connsiteX24" fmla="*/ 768404 w 1667436"/>
                  <a:gd name="connsiteY24" fmla="*/ 1613647 h 3872753"/>
                  <a:gd name="connsiteX25" fmla="*/ 768404 w 1667436"/>
                  <a:gd name="connsiteY25" fmla="*/ 1559859 h 3872753"/>
                  <a:gd name="connsiteX26" fmla="*/ 676195 w 1667436"/>
                  <a:gd name="connsiteY26" fmla="*/ 1559859 h 3872753"/>
                  <a:gd name="connsiteX27" fmla="*/ 676195 w 1667436"/>
                  <a:gd name="connsiteY27" fmla="*/ 1390810 h 3872753"/>
                  <a:gd name="connsiteX28" fmla="*/ 560935 w 1667436"/>
                  <a:gd name="connsiteY28" fmla="*/ 1390810 h 3872753"/>
                  <a:gd name="connsiteX29" fmla="*/ 560935 w 1667436"/>
                  <a:gd name="connsiteY29" fmla="*/ 1098817 h 3872753"/>
                  <a:gd name="connsiteX30" fmla="*/ 453358 w 1667436"/>
                  <a:gd name="connsiteY30" fmla="*/ 1098817 h 3872753"/>
                  <a:gd name="connsiteX31" fmla="*/ 453358 w 1667436"/>
                  <a:gd name="connsiteY31" fmla="*/ 860612 h 3872753"/>
                  <a:gd name="connsiteX32" fmla="*/ 307362 w 1667436"/>
                  <a:gd name="connsiteY32" fmla="*/ 860612 h 3872753"/>
                  <a:gd name="connsiteX33" fmla="*/ 307362 w 1667436"/>
                  <a:gd name="connsiteY33" fmla="*/ 783772 h 3872753"/>
                  <a:gd name="connsiteX34" fmla="*/ 253573 w 1667436"/>
                  <a:gd name="connsiteY34" fmla="*/ 783772 h 3872753"/>
                  <a:gd name="connsiteX35" fmla="*/ 253573 w 1667436"/>
                  <a:gd name="connsiteY35" fmla="*/ 553251 h 3872753"/>
                  <a:gd name="connsiteX36" fmla="*/ 169049 w 1667436"/>
                  <a:gd name="connsiteY36" fmla="*/ 553251 h 3872753"/>
                  <a:gd name="connsiteX37" fmla="*/ 169049 w 1667436"/>
                  <a:gd name="connsiteY37" fmla="*/ 476410 h 3872753"/>
                  <a:gd name="connsiteX38" fmla="*/ 135014 w 1667436"/>
                  <a:gd name="connsiteY38" fmla="*/ 476410 h 3872753"/>
                  <a:gd name="connsiteX39" fmla="*/ 146233 w 1667436"/>
                  <a:gd name="connsiteY39" fmla="*/ 296142 h 3872753"/>
                  <a:gd name="connsiteX40" fmla="*/ 38420 w 1667436"/>
                  <a:gd name="connsiteY40" fmla="*/ 307362 h 3872753"/>
                  <a:gd name="connsiteX41" fmla="*/ 38420 w 1667436"/>
                  <a:gd name="connsiteY41" fmla="*/ 0 h 3872753"/>
                  <a:gd name="connsiteX42" fmla="*/ 0 w 1667436"/>
                  <a:gd name="connsiteY42" fmla="*/ 0 h 3872753"/>
                  <a:gd name="connsiteX0" fmla="*/ 1667436 w 1667436"/>
                  <a:gd name="connsiteY0" fmla="*/ 3872753 h 3872753"/>
                  <a:gd name="connsiteX1" fmla="*/ 1667436 w 1667436"/>
                  <a:gd name="connsiteY1" fmla="*/ 3542340 h 3872753"/>
                  <a:gd name="connsiteX2" fmla="*/ 1613647 w 1667436"/>
                  <a:gd name="connsiteY2" fmla="*/ 3542340 h 3872753"/>
                  <a:gd name="connsiteX3" fmla="*/ 1613647 w 1667436"/>
                  <a:gd name="connsiteY3" fmla="*/ 3219610 h 3872753"/>
                  <a:gd name="connsiteX4" fmla="*/ 1529123 w 1667436"/>
                  <a:gd name="connsiteY4" fmla="*/ 3219610 h 3872753"/>
                  <a:gd name="connsiteX5" fmla="*/ 1529123 w 1667436"/>
                  <a:gd name="connsiteY5" fmla="*/ 2889197 h 3872753"/>
                  <a:gd name="connsiteX6" fmla="*/ 1459967 w 1667436"/>
                  <a:gd name="connsiteY6" fmla="*/ 2889197 h 3872753"/>
                  <a:gd name="connsiteX7" fmla="*/ 1459967 w 1667436"/>
                  <a:gd name="connsiteY7" fmla="*/ 2843093 h 3872753"/>
                  <a:gd name="connsiteX8" fmla="*/ 1383126 w 1667436"/>
                  <a:gd name="connsiteY8" fmla="*/ 2843093 h 3872753"/>
                  <a:gd name="connsiteX9" fmla="*/ 1383126 w 1667436"/>
                  <a:gd name="connsiteY9" fmla="*/ 2620256 h 3872753"/>
                  <a:gd name="connsiteX10" fmla="*/ 1321654 w 1667436"/>
                  <a:gd name="connsiteY10" fmla="*/ 2620256 h 3872753"/>
                  <a:gd name="connsiteX11" fmla="*/ 1321654 w 1667436"/>
                  <a:gd name="connsiteY11" fmla="*/ 2574152 h 3872753"/>
                  <a:gd name="connsiteX12" fmla="*/ 1267866 w 1667436"/>
                  <a:gd name="connsiteY12" fmla="*/ 2574152 h 3872753"/>
                  <a:gd name="connsiteX13" fmla="*/ 1267866 w 1667436"/>
                  <a:gd name="connsiteY13" fmla="*/ 2351315 h 3872753"/>
                  <a:gd name="connsiteX14" fmla="*/ 1198710 w 1667436"/>
                  <a:gd name="connsiteY14" fmla="*/ 2351315 h 3872753"/>
                  <a:gd name="connsiteX15" fmla="*/ 1198710 w 1667436"/>
                  <a:gd name="connsiteY15" fmla="*/ 2128478 h 3872753"/>
                  <a:gd name="connsiteX16" fmla="*/ 1068081 w 1667436"/>
                  <a:gd name="connsiteY16" fmla="*/ 2128478 h 3872753"/>
                  <a:gd name="connsiteX17" fmla="*/ 1068081 w 1667436"/>
                  <a:gd name="connsiteY17" fmla="*/ 2082373 h 3872753"/>
                  <a:gd name="connsiteX18" fmla="*/ 1029661 w 1667436"/>
                  <a:gd name="connsiteY18" fmla="*/ 2082373 h 3872753"/>
                  <a:gd name="connsiteX19" fmla="*/ 1029661 w 1667436"/>
                  <a:gd name="connsiteY19" fmla="*/ 2051637 h 3872753"/>
                  <a:gd name="connsiteX20" fmla="*/ 983557 w 1667436"/>
                  <a:gd name="connsiteY20" fmla="*/ 2051637 h 3872753"/>
                  <a:gd name="connsiteX21" fmla="*/ 983557 w 1667436"/>
                  <a:gd name="connsiteY21" fmla="*/ 1897957 h 3872753"/>
                  <a:gd name="connsiteX22" fmla="*/ 891348 w 1667436"/>
                  <a:gd name="connsiteY22" fmla="*/ 1897957 h 3872753"/>
                  <a:gd name="connsiteX23" fmla="*/ 891348 w 1667436"/>
                  <a:gd name="connsiteY23" fmla="*/ 1613647 h 3872753"/>
                  <a:gd name="connsiteX24" fmla="*/ 768404 w 1667436"/>
                  <a:gd name="connsiteY24" fmla="*/ 1613647 h 3872753"/>
                  <a:gd name="connsiteX25" fmla="*/ 768404 w 1667436"/>
                  <a:gd name="connsiteY25" fmla="*/ 1559859 h 3872753"/>
                  <a:gd name="connsiteX26" fmla="*/ 676195 w 1667436"/>
                  <a:gd name="connsiteY26" fmla="*/ 1559859 h 3872753"/>
                  <a:gd name="connsiteX27" fmla="*/ 676195 w 1667436"/>
                  <a:gd name="connsiteY27" fmla="*/ 1390810 h 3872753"/>
                  <a:gd name="connsiteX28" fmla="*/ 560935 w 1667436"/>
                  <a:gd name="connsiteY28" fmla="*/ 1390810 h 3872753"/>
                  <a:gd name="connsiteX29" fmla="*/ 560935 w 1667436"/>
                  <a:gd name="connsiteY29" fmla="*/ 1098817 h 3872753"/>
                  <a:gd name="connsiteX30" fmla="*/ 453358 w 1667436"/>
                  <a:gd name="connsiteY30" fmla="*/ 1098817 h 3872753"/>
                  <a:gd name="connsiteX31" fmla="*/ 453358 w 1667436"/>
                  <a:gd name="connsiteY31" fmla="*/ 860612 h 3872753"/>
                  <a:gd name="connsiteX32" fmla="*/ 307362 w 1667436"/>
                  <a:gd name="connsiteY32" fmla="*/ 860612 h 3872753"/>
                  <a:gd name="connsiteX33" fmla="*/ 307362 w 1667436"/>
                  <a:gd name="connsiteY33" fmla="*/ 783772 h 3872753"/>
                  <a:gd name="connsiteX34" fmla="*/ 253573 w 1667436"/>
                  <a:gd name="connsiteY34" fmla="*/ 783772 h 3872753"/>
                  <a:gd name="connsiteX35" fmla="*/ 253573 w 1667436"/>
                  <a:gd name="connsiteY35" fmla="*/ 553251 h 3872753"/>
                  <a:gd name="connsiteX36" fmla="*/ 169049 w 1667436"/>
                  <a:gd name="connsiteY36" fmla="*/ 553251 h 3872753"/>
                  <a:gd name="connsiteX37" fmla="*/ 169049 w 1667436"/>
                  <a:gd name="connsiteY37" fmla="*/ 476410 h 3872753"/>
                  <a:gd name="connsiteX38" fmla="*/ 135014 w 1667436"/>
                  <a:gd name="connsiteY38" fmla="*/ 476410 h 3872753"/>
                  <a:gd name="connsiteX39" fmla="*/ 123794 w 1667436"/>
                  <a:gd name="connsiteY39" fmla="*/ 290532 h 3872753"/>
                  <a:gd name="connsiteX40" fmla="*/ 38420 w 1667436"/>
                  <a:gd name="connsiteY40" fmla="*/ 307362 h 3872753"/>
                  <a:gd name="connsiteX41" fmla="*/ 38420 w 1667436"/>
                  <a:gd name="connsiteY41" fmla="*/ 0 h 3872753"/>
                  <a:gd name="connsiteX42" fmla="*/ 0 w 1667436"/>
                  <a:gd name="connsiteY42" fmla="*/ 0 h 3872753"/>
                  <a:gd name="connsiteX0" fmla="*/ 1667436 w 1667436"/>
                  <a:gd name="connsiteY0" fmla="*/ 3872753 h 3872753"/>
                  <a:gd name="connsiteX1" fmla="*/ 1667436 w 1667436"/>
                  <a:gd name="connsiteY1" fmla="*/ 3542340 h 3872753"/>
                  <a:gd name="connsiteX2" fmla="*/ 1613647 w 1667436"/>
                  <a:gd name="connsiteY2" fmla="*/ 3542340 h 3872753"/>
                  <a:gd name="connsiteX3" fmla="*/ 1613647 w 1667436"/>
                  <a:gd name="connsiteY3" fmla="*/ 3219610 h 3872753"/>
                  <a:gd name="connsiteX4" fmla="*/ 1529123 w 1667436"/>
                  <a:gd name="connsiteY4" fmla="*/ 3219610 h 3872753"/>
                  <a:gd name="connsiteX5" fmla="*/ 1529123 w 1667436"/>
                  <a:gd name="connsiteY5" fmla="*/ 2889197 h 3872753"/>
                  <a:gd name="connsiteX6" fmla="*/ 1459967 w 1667436"/>
                  <a:gd name="connsiteY6" fmla="*/ 2889197 h 3872753"/>
                  <a:gd name="connsiteX7" fmla="*/ 1459967 w 1667436"/>
                  <a:gd name="connsiteY7" fmla="*/ 2843093 h 3872753"/>
                  <a:gd name="connsiteX8" fmla="*/ 1383126 w 1667436"/>
                  <a:gd name="connsiteY8" fmla="*/ 2843093 h 3872753"/>
                  <a:gd name="connsiteX9" fmla="*/ 1383126 w 1667436"/>
                  <a:gd name="connsiteY9" fmla="*/ 2620256 h 3872753"/>
                  <a:gd name="connsiteX10" fmla="*/ 1321654 w 1667436"/>
                  <a:gd name="connsiteY10" fmla="*/ 2620256 h 3872753"/>
                  <a:gd name="connsiteX11" fmla="*/ 1321654 w 1667436"/>
                  <a:gd name="connsiteY11" fmla="*/ 2574152 h 3872753"/>
                  <a:gd name="connsiteX12" fmla="*/ 1267866 w 1667436"/>
                  <a:gd name="connsiteY12" fmla="*/ 2574152 h 3872753"/>
                  <a:gd name="connsiteX13" fmla="*/ 1267866 w 1667436"/>
                  <a:gd name="connsiteY13" fmla="*/ 2351315 h 3872753"/>
                  <a:gd name="connsiteX14" fmla="*/ 1198710 w 1667436"/>
                  <a:gd name="connsiteY14" fmla="*/ 2351315 h 3872753"/>
                  <a:gd name="connsiteX15" fmla="*/ 1198710 w 1667436"/>
                  <a:gd name="connsiteY15" fmla="*/ 2128478 h 3872753"/>
                  <a:gd name="connsiteX16" fmla="*/ 1068081 w 1667436"/>
                  <a:gd name="connsiteY16" fmla="*/ 2128478 h 3872753"/>
                  <a:gd name="connsiteX17" fmla="*/ 1068081 w 1667436"/>
                  <a:gd name="connsiteY17" fmla="*/ 2082373 h 3872753"/>
                  <a:gd name="connsiteX18" fmla="*/ 1029661 w 1667436"/>
                  <a:gd name="connsiteY18" fmla="*/ 2082373 h 3872753"/>
                  <a:gd name="connsiteX19" fmla="*/ 1029661 w 1667436"/>
                  <a:gd name="connsiteY19" fmla="*/ 2051637 h 3872753"/>
                  <a:gd name="connsiteX20" fmla="*/ 983557 w 1667436"/>
                  <a:gd name="connsiteY20" fmla="*/ 2051637 h 3872753"/>
                  <a:gd name="connsiteX21" fmla="*/ 983557 w 1667436"/>
                  <a:gd name="connsiteY21" fmla="*/ 1897957 h 3872753"/>
                  <a:gd name="connsiteX22" fmla="*/ 891348 w 1667436"/>
                  <a:gd name="connsiteY22" fmla="*/ 1897957 h 3872753"/>
                  <a:gd name="connsiteX23" fmla="*/ 891348 w 1667436"/>
                  <a:gd name="connsiteY23" fmla="*/ 1613647 h 3872753"/>
                  <a:gd name="connsiteX24" fmla="*/ 768404 w 1667436"/>
                  <a:gd name="connsiteY24" fmla="*/ 1613647 h 3872753"/>
                  <a:gd name="connsiteX25" fmla="*/ 768404 w 1667436"/>
                  <a:gd name="connsiteY25" fmla="*/ 1559859 h 3872753"/>
                  <a:gd name="connsiteX26" fmla="*/ 676195 w 1667436"/>
                  <a:gd name="connsiteY26" fmla="*/ 1559859 h 3872753"/>
                  <a:gd name="connsiteX27" fmla="*/ 676195 w 1667436"/>
                  <a:gd name="connsiteY27" fmla="*/ 1390810 h 3872753"/>
                  <a:gd name="connsiteX28" fmla="*/ 560935 w 1667436"/>
                  <a:gd name="connsiteY28" fmla="*/ 1390810 h 3872753"/>
                  <a:gd name="connsiteX29" fmla="*/ 560935 w 1667436"/>
                  <a:gd name="connsiteY29" fmla="*/ 1098817 h 3872753"/>
                  <a:gd name="connsiteX30" fmla="*/ 453358 w 1667436"/>
                  <a:gd name="connsiteY30" fmla="*/ 1098817 h 3872753"/>
                  <a:gd name="connsiteX31" fmla="*/ 453358 w 1667436"/>
                  <a:gd name="connsiteY31" fmla="*/ 860612 h 3872753"/>
                  <a:gd name="connsiteX32" fmla="*/ 307362 w 1667436"/>
                  <a:gd name="connsiteY32" fmla="*/ 860612 h 3872753"/>
                  <a:gd name="connsiteX33" fmla="*/ 307362 w 1667436"/>
                  <a:gd name="connsiteY33" fmla="*/ 783772 h 3872753"/>
                  <a:gd name="connsiteX34" fmla="*/ 253573 w 1667436"/>
                  <a:gd name="connsiteY34" fmla="*/ 783772 h 3872753"/>
                  <a:gd name="connsiteX35" fmla="*/ 253573 w 1667436"/>
                  <a:gd name="connsiteY35" fmla="*/ 553251 h 3872753"/>
                  <a:gd name="connsiteX36" fmla="*/ 169049 w 1667436"/>
                  <a:gd name="connsiteY36" fmla="*/ 553251 h 3872753"/>
                  <a:gd name="connsiteX37" fmla="*/ 169049 w 1667436"/>
                  <a:gd name="connsiteY37" fmla="*/ 476410 h 3872753"/>
                  <a:gd name="connsiteX38" fmla="*/ 135014 w 1667436"/>
                  <a:gd name="connsiteY38" fmla="*/ 476410 h 3872753"/>
                  <a:gd name="connsiteX39" fmla="*/ 135014 w 1667436"/>
                  <a:gd name="connsiteY39" fmla="*/ 296142 h 3872753"/>
                  <a:gd name="connsiteX40" fmla="*/ 38420 w 1667436"/>
                  <a:gd name="connsiteY40" fmla="*/ 307362 h 3872753"/>
                  <a:gd name="connsiteX41" fmla="*/ 38420 w 1667436"/>
                  <a:gd name="connsiteY41" fmla="*/ 0 h 3872753"/>
                  <a:gd name="connsiteX42" fmla="*/ 0 w 1667436"/>
                  <a:gd name="connsiteY42" fmla="*/ 0 h 38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67436" h="3872753">
                    <a:moveTo>
                      <a:pt x="1667436" y="3872753"/>
                    </a:moveTo>
                    <a:lnTo>
                      <a:pt x="1667436" y="3542340"/>
                    </a:lnTo>
                    <a:lnTo>
                      <a:pt x="1613647" y="3542340"/>
                    </a:lnTo>
                    <a:lnTo>
                      <a:pt x="1613647" y="3219610"/>
                    </a:lnTo>
                    <a:lnTo>
                      <a:pt x="1529123" y="3219610"/>
                    </a:lnTo>
                    <a:lnTo>
                      <a:pt x="1529123" y="2889197"/>
                    </a:lnTo>
                    <a:lnTo>
                      <a:pt x="1459967" y="2889197"/>
                    </a:lnTo>
                    <a:lnTo>
                      <a:pt x="1459967" y="2843093"/>
                    </a:lnTo>
                    <a:lnTo>
                      <a:pt x="1383126" y="2843093"/>
                    </a:lnTo>
                    <a:lnTo>
                      <a:pt x="1383126" y="2620256"/>
                    </a:lnTo>
                    <a:lnTo>
                      <a:pt x="1321654" y="2620256"/>
                    </a:lnTo>
                    <a:lnTo>
                      <a:pt x="1321654" y="2574152"/>
                    </a:lnTo>
                    <a:lnTo>
                      <a:pt x="1267866" y="2574152"/>
                    </a:lnTo>
                    <a:lnTo>
                      <a:pt x="1267866" y="2351315"/>
                    </a:lnTo>
                    <a:lnTo>
                      <a:pt x="1198710" y="2351315"/>
                    </a:lnTo>
                    <a:lnTo>
                      <a:pt x="1198710" y="2128478"/>
                    </a:lnTo>
                    <a:lnTo>
                      <a:pt x="1068081" y="2128478"/>
                    </a:lnTo>
                    <a:lnTo>
                      <a:pt x="1068081" y="2082373"/>
                    </a:lnTo>
                    <a:lnTo>
                      <a:pt x="1029661" y="2082373"/>
                    </a:lnTo>
                    <a:lnTo>
                      <a:pt x="1029661" y="2051637"/>
                    </a:lnTo>
                    <a:lnTo>
                      <a:pt x="983557" y="2051637"/>
                    </a:lnTo>
                    <a:lnTo>
                      <a:pt x="983557" y="1897957"/>
                    </a:lnTo>
                    <a:lnTo>
                      <a:pt x="891348" y="1897957"/>
                    </a:lnTo>
                    <a:lnTo>
                      <a:pt x="891348" y="1613647"/>
                    </a:lnTo>
                    <a:lnTo>
                      <a:pt x="768404" y="1613647"/>
                    </a:lnTo>
                    <a:lnTo>
                      <a:pt x="768404" y="1559859"/>
                    </a:lnTo>
                    <a:lnTo>
                      <a:pt x="676195" y="1559859"/>
                    </a:lnTo>
                    <a:lnTo>
                      <a:pt x="676195" y="1390810"/>
                    </a:lnTo>
                    <a:lnTo>
                      <a:pt x="560935" y="1390810"/>
                    </a:lnTo>
                    <a:lnTo>
                      <a:pt x="560935" y="1098817"/>
                    </a:lnTo>
                    <a:lnTo>
                      <a:pt x="453358" y="1098817"/>
                    </a:lnTo>
                    <a:lnTo>
                      <a:pt x="453358" y="860612"/>
                    </a:lnTo>
                    <a:lnTo>
                      <a:pt x="307362" y="860612"/>
                    </a:lnTo>
                    <a:lnTo>
                      <a:pt x="307362" y="783772"/>
                    </a:lnTo>
                    <a:lnTo>
                      <a:pt x="253573" y="783772"/>
                    </a:lnTo>
                    <a:lnTo>
                      <a:pt x="253573" y="553251"/>
                    </a:lnTo>
                    <a:lnTo>
                      <a:pt x="169049" y="553251"/>
                    </a:lnTo>
                    <a:lnTo>
                      <a:pt x="169049" y="476410"/>
                    </a:lnTo>
                    <a:lnTo>
                      <a:pt x="135014" y="476410"/>
                    </a:lnTo>
                    <a:lnTo>
                      <a:pt x="135014" y="296142"/>
                    </a:lnTo>
                    <a:lnTo>
                      <a:pt x="38420" y="307362"/>
                    </a:lnTo>
                    <a:lnTo>
                      <a:pt x="38420" y="0"/>
                    </a:lnTo>
                    <a:lnTo>
                      <a:pt x="0" y="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Freeform: Shape 94">
                <a:extLst>
                  <a:ext uri="{FF2B5EF4-FFF2-40B4-BE49-F238E27FC236}">
                    <a16:creationId xmlns:a16="http://schemas.microsoft.com/office/drawing/2014/main" id="{6F6E0945-5FAD-4986-BB2F-1FBBB510C4D2}"/>
                  </a:ext>
                </a:extLst>
              </p:cNvPr>
              <p:cNvSpPr/>
              <p:nvPr/>
            </p:nvSpPr>
            <p:spPr>
              <a:xfrm>
                <a:off x="7722454" y="-16904874"/>
                <a:ext cx="1521438" cy="1890272"/>
              </a:xfrm>
              <a:custGeom>
                <a:avLst/>
                <a:gdLst>
                  <a:gd name="connsiteX0" fmla="*/ 1521438 w 1521438"/>
                  <a:gd name="connsiteY0" fmla="*/ 1890272 h 1890272"/>
                  <a:gd name="connsiteX1" fmla="*/ 1452282 w 1521438"/>
                  <a:gd name="connsiteY1" fmla="*/ 1890272 h 1890272"/>
                  <a:gd name="connsiteX2" fmla="*/ 1452282 w 1521438"/>
                  <a:gd name="connsiteY2" fmla="*/ 1329338 h 1890272"/>
                  <a:gd name="connsiteX3" fmla="*/ 1344706 w 1521438"/>
                  <a:gd name="connsiteY3" fmla="*/ 1329338 h 1890272"/>
                  <a:gd name="connsiteX4" fmla="*/ 1344706 w 1521438"/>
                  <a:gd name="connsiteY4" fmla="*/ 1221761 h 1890272"/>
                  <a:gd name="connsiteX5" fmla="*/ 1183341 w 1521438"/>
                  <a:gd name="connsiteY5" fmla="*/ 1221761 h 1890272"/>
                  <a:gd name="connsiteX6" fmla="*/ 1183341 w 1521438"/>
                  <a:gd name="connsiteY6" fmla="*/ 1029661 h 1890272"/>
                  <a:gd name="connsiteX7" fmla="*/ 983556 w 1521438"/>
                  <a:gd name="connsiteY7" fmla="*/ 1029661 h 1890272"/>
                  <a:gd name="connsiteX8" fmla="*/ 983556 w 1521438"/>
                  <a:gd name="connsiteY8" fmla="*/ 553250 h 1890272"/>
                  <a:gd name="connsiteX9" fmla="*/ 845243 w 1521438"/>
                  <a:gd name="connsiteY9" fmla="*/ 553250 h 1890272"/>
                  <a:gd name="connsiteX10" fmla="*/ 845243 w 1521438"/>
                  <a:gd name="connsiteY10" fmla="*/ 499462 h 1890272"/>
                  <a:gd name="connsiteX11" fmla="*/ 783771 w 1521438"/>
                  <a:gd name="connsiteY11" fmla="*/ 499462 h 1890272"/>
                  <a:gd name="connsiteX12" fmla="*/ 783771 w 1521438"/>
                  <a:gd name="connsiteY12" fmla="*/ 353466 h 1890272"/>
                  <a:gd name="connsiteX13" fmla="*/ 653143 w 1521438"/>
                  <a:gd name="connsiteY13" fmla="*/ 353466 h 1890272"/>
                  <a:gd name="connsiteX14" fmla="*/ 653143 w 1521438"/>
                  <a:gd name="connsiteY14" fmla="*/ 161365 h 1890272"/>
                  <a:gd name="connsiteX15" fmla="*/ 299677 w 1521438"/>
                  <a:gd name="connsiteY15" fmla="*/ 161365 h 1890272"/>
                  <a:gd name="connsiteX16" fmla="*/ 299677 w 1521438"/>
                  <a:gd name="connsiteY16" fmla="*/ 0 h 1890272"/>
                  <a:gd name="connsiteX17" fmla="*/ 0 w 1521438"/>
                  <a:gd name="connsiteY17" fmla="*/ 0 h 189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1438" h="1890272">
                    <a:moveTo>
                      <a:pt x="1521438" y="1890272"/>
                    </a:moveTo>
                    <a:lnTo>
                      <a:pt x="1452282" y="1890272"/>
                    </a:lnTo>
                    <a:lnTo>
                      <a:pt x="1452282" y="1329338"/>
                    </a:lnTo>
                    <a:lnTo>
                      <a:pt x="1344706" y="1329338"/>
                    </a:lnTo>
                    <a:lnTo>
                      <a:pt x="1344706" y="1221761"/>
                    </a:lnTo>
                    <a:lnTo>
                      <a:pt x="1183341" y="1221761"/>
                    </a:lnTo>
                    <a:lnTo>
                      <a:pt x="1183341" y="1029661"/>
                    </a:lnTo>
                    <a:lnTo>
                      <a:pt x="983556" y="1029661"/>
                    </a:lnTo>
                    <a:lnTo>
                      <a:pt x="983556" y="553250"/>
                    </a:lnTo>
                    <a:lnTo>
                      <a:pt x="845243" y="553250"/>
                    </a:lnTo>
                    <a:lnTo>
                      <a:pt x="845243" y="499462"/>
                    </a:lnTo>
                    <a:lnTo>
                      <a:pt x="783771" y="499462"/>
                    </a:lnTo>
                    <a:lnTo>
                      <a:pt x="783771" y="353466"/>
                    </a:lnTo>
                    <a:lnTo>
                      <a:pt x="653143" y="353466"/>
                    </a:lnTo>
                    <a:lnTo>
                      <a:pt x="653143" y="161365"/>
                    </a:lnTo>
                    <a:lnTo>
                      <a:pt x="299677" y="161365"/>
                    </a:lnTo>
                    <a:lnTo>
                      <a:pt x="299677" y="0"/>
                    </a:lnTo>
                    <a:lnTo>
                      <a:pt x="0" y="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7" name="Group 86">
              <a:extLst>
                <a:ext uri="{FF2B5EF4-FFF2-40B4-BE49-F238E27FC236}">
                  <a16:creationId xmlns:a16="http://schemas.microsoft.com/office/drawing/2014/main" id="{3360DAAF-7477-442A-B15D-40D1E445B02F}"/>
                </a:ext>
              </a:extLst>
            </p:cNvPr>
            <p:cNvGrpSpPr/>
            <p:nvPr/>
          </p:nvGrpSpPr>
          <p:grpSpPr>
            <a:xfrm>
              <a:off x="950227" y="2797828"/>
              <a:ext cx="1841973" cy="1547993"/>
              <a:chOff x="7745730" y="-16893540"/>
              <a:chExt cx="15205710" cy="12778740"/>
            </a:xfrm>
          </p:grpSpPr>
          <p:sp>
            <p:nvSpPr>
              <p:cNvPr id="88" name="Freeform: Shape 87">
                <a:extLst>
                  <a:ext uri="{FF2B5EF4-FFF2-40B4-BE49-F238E27FC236}">
                    <a16:creationId xmlns:a16="http://schemas.microsoft.com/office/drawing/2014/main" id="{30F2DB2E-3154-4BF0-B0A9-5C77C0D22AA7}"/>
                  </a:ext>
                </a:extLst>
              </p:cNvPr>
              <p:cNvSpPr/>
              <p:nvPr/>
            </p:nvSpPr>
            <p:spPr>
              <a:xfrm>
                <a:off x="14370148" y="-8459079"/>
                <a:ext cx="8581292" cy="4344279"/>
              </a:xfrm>
              <a:custGeom>
                <a:avLst/>
                <a:gdLst>
                  <a:gd name="connsiteX0" fmla="*/ 8581292 w 8581292"/>
                  <a:gd name="connsiteY0" fmla="*/ 4332849 h 4332849"/>
                  <a:gd name="connsiteX1" fmla="*/ 7462910 w 8581292"/>
                  <a:gd name="connsiteY1" fmla="*/ 4332849 h 4332849"/>
                  <a:gd name="connsiteX2" fmla="*/ 7462910 w 8581292"/>
                  <a:gd name="connsiteY2" fmla="*/ 3418449 h 4332849"/>
                  <a:gd name="connsiteX3" fmla="*/ 7371470 w 8581292"/>
                  <a:gd name="connsiteY3" fmla="*/ 3418449 h 4332849"/>
                  <a:gd name="connsiteX4" fmla="*/ 7371470 w 8581292"/>
                  <a:gd name="connsiteY4" fmla="*/ 2468880 h 4332849"/>
                  <a:gd name="connsiteX5" fmla="*/ 5493434 w 8581292"/>
                  <a:gd name="connsiteY5" fmla="*/ 2468880 h 4332849"/>
                  <a:gd name="connsiteX6" fmla="*/ 5493434 w 8581292"/>
                  <a:gd name="connsiteY6" fmla="*/ 2004646 h 4332849"/>
                  <a:gd name="connsiteX7" fmla="*/ 3383280 w 8581292"/>
                  <a:gd name="connsiteY7" fmla="*/ 2004646 h 4332849"/>
                  <a:gd name="connsiteX8" fmla="*/ 3383280 w 8581292"/>
                  <a:gd name="connsiteY8" fmla="*/ 1659987 h 4332849"/>
                  <a:gd name="connsiteX9" fmla="*/ 2461846 w 8581292"/>
                  <a:gd name="connsiteY9" fmla="*/ 1659987 h 4332849"/>
                  <a:gd name="connsiteX10" fmla="*/ 2461846 w 8581292"/>
                  <a:gd name="connsiteY10" fmla="*/ 1336431 h 4332849"/>
                  <a:gd name="connsiteX11" fmla="*/ 1913206 w 8581292"/>
                  <a:gd name="connsiteY11" fmla="*/ 1336431 h 4332849"/>
                  <a:gd name="connsiteX12" fmla="*/ 1913206 w 8581292"/>
                  <a:gd name="connsiteY12" fmla="*/ 1026941 h 4332849"/>
                  <a:gd name="connsiteX13" fmla="*/ 1807698 w 8581292"/>
                  <a:gd name="connsiteY13" fmla="*/ 1026941 h 4332849"/>
                  <a:gd name="connsiteX14" fmla="*/ 1807698 w 8581292"/>
                  <a:gd name="connsiteY14" fmla="*/ 717452 h 4332849"/>
                  <a:gd name="connsiteX15" fmla="*/ 1540412 w 8581292"/>
                  <a:gd name="connsiteY15" fmla="*/ 717452 h 4332849"/>
                  <a:gd name="connsiteX16" fmla="*/ 1540412 w 8581292"/>
                  <a:gd name="connsiteY16" fmla="*/ 429064 h 4332849"/>
                  <a:gd name="connsiteX17" fmla="*/ 1083212 w 8581292"/>
                  <a:gd name="connsiteY17" fmla="*/ 429064 h 4332849"/>
                  <a:gd name="connsiteX18" fmla="*/ 1083212 w 8581292"/>
                  <a:gd name="connsiteY18" fmla="*/ 203981 h 4332849"/>
                  <a:gd name="connsiteX19" fmla="*/ 112541 w 8581292"/>
                  <a:gd name="connsiteY19" fmla="*/ 203981 h 4332849"/>
                  <a:gd name="connsiteX20" fmla="*/ 112541 w 8581292"/>
                  <a:gd name="connsiteY20" fmla="*/ 0 h 4332849"/>
                  <a:gd name="connsiteX21" fmla="*/ 0 w 8581292"/>
                  <a:gd name="connsiteY21" fmla="*/ 0 h 4332849"/>
                  <a:gd name="connsiteX0" fmla="*/ 8581292 w 8581292"/>
                  <a:gd name="connsiteY0" fmla="*/ 4348089 h 4348089"/>
                  <a:gd name="connsiteX1" fmla="*/ 7462910 w 8581292"/>
                  <a:gd name="connsiteY1" fmla="*/ 4348089 h 4348089"/>
                  <a:gd name="connsiteX2" fmla="*/ 7462910 w 8581292"/>
                  <a:gd name="connsiteY2" fmla="*/ 3433689 h 4348089"/>
                  <a:gd name="connsiteX3" fmla="*/ 7371470 w 8581292"/>
                  <a:gd name="connsiteY3" fmla="*/ 3433689 h 4348089"/>
                  <a:gd name="connsiteX4" fmla="*/ 7371470 w 8581292"/>
                  <a:gd name="connsiteY4" fmla="*/ 2484120 h 4348089"/>
                  <a:gd name="connsiteX5" fmla="*/ 5493434 w 8581292"/>
                  <a:gd name="connsiteY5" fmla="*/ 2484120 h 4348089"/>
                  <a:gd name="connsiteX6" fmla="*/ 5493434 w 8581292"/>
                  <a:gd name="connsiteY6" fmla="*/ 2019886 h 4348089"/>
                  <a:gd name="connsiteX7" fmla="*/ 3383280 w 8581292"/>
                  <a:gd name="connsiteY7" fmla="*/ 2019886 h 4348089"/>
                  <a:gd name="connsiteX8" fmla="*/ 3383280 w 8581292"/>
                  <a:gd name="connsiteY8" fmla="*/ 1675227 h 4348089"/>
                  <a:gd name="connsiteX9" fmla="*/ 2461846 w 8581292"/>
                  <a:gd name="connsiteY9" fmla="*/ 1675227 h 4348089"/>
                  <a:gd name="connsiteX10" fmla="*/ 2461846 w 8581292"/>
                  <a:gd name="connsiteY10" fmla="*/ 1351671 h 4348089"/>
                  <a:gd name="connsiteX11" fmla="*/ 1913206 w 8581292"/>
                  <a:gd name="connsiteY11" fmla="*/ 1351671 h 4348089"/>
                  <a:gd name="connsiteX12" fmla="*/ 1913206 w 8581292"/>
                  <a:gd name="connsiteY12" fmla="*/ 1042181 h 4348089"/>
                  <a:gd name="connsiteX13" fmla="*/ 1807698 w 8581292"/>
                  <a:gd name="connsiteY13" fmla="*/ 1042181 h 4348089"/>
                  <a:gd name="connsiteX14" fmla="*/ 1807698 w 8581292"/>
                  <a:gd name="connsiteY14" fmla="*/ 732692 h 4348089"/>
                  <a:gd name="connsiteX15" fmla="*/ 1540412 w 8581292"/>
                  <a:gd name="connsiteY15" fmla="*/ 732692 h 4348089"/>
                  <a:gd name="connsiteX16" fmla="*/ 1540412 w 8581292"/>
                  <a:gd name="connsiteY16" fmla="*/ 444304 h 4348089"/>
                  <a:gd name="connsiteX17" fmla="*/ 1083212 w 8581292"/>
                  <a:gd name="connsiteY17" fmla="*/ 444304 h 4348089"/>
                  <a:gd name="connsiteX18" fmla="*/ 1083212 w 8581292"/>
                  <a:gd name="connsiteY18" fmla="*/ 219221 h 4348089"/>
                  <a:gd name="connsiteX19" fmla="*/ 112541 w 8581292"/>
                  <a:gd name="connsiteY19" fmla="*/ 219221 h 4348089"/>
                  <a:gd name="connsiteX20" fmla="*/ 116351 w 8581292"/>
                  <a:gd name="connsiteY20" fmla="*/ 0 h 4348089"/>
                  <a:gd name="connsiteX21" fmla="*/ 0 w 8581292"/>
                  <a:gd name="connsiteY21" fmla="*/ 15240 h 4348089"/>
                  <a:gd name="connsiteX0" fmla="*/ 8581292 w 8581292"/>
                  <a:gd name="connsiteY0" fmla="*/ 4348089 h 4348089"/>
                  <a:gd name="connsiteX1" fmla="*/ 7462910 w 8581292"/>
                  <a:gd name="connsiteY1" fmla="*/ 4348089 h 4348089"/>
                  <a:gd name="connsiteX2" fmla="*/ 7462910 w 8581292"/>
                  <a:gd name="connsiteY2" fmla="*/ 3433689 h 4348089"/>
                  <a:gd name="connsiteX3" fmla="*/ 7371470 w 8581292"/>
                  <a:gd name="connsiteY3" fmla="*/ 3433689 h 4348089"/>
                  <a:gd name="connsiteX4" fmla="*/ 7371470 w 8581292"/>
                  <a:gd name="connsiteY4" fmla="*/ 2484120 h 4348089"/>
                  <a:gd name="connsiteX5" fmla="*/ 5493434 w 8581292"/>
                  <a:gd name="connsiteY5" fmla="*/ 2484120 h 4348089"/>
                  <a:gd name="connsiteX6" fmla="*/ 5493434 w 8581292"/>
                  <a:gd name="connsiteY6" fmla="*/ 2019886 h 4348089"/>
                  <a:gd name="connsiteX7" fmla="*/ 3383280 w 8581292"/>
                  <a:gd name="connsiteY7" fmla="*/ 2019886 h 4348089"/>
                  <a:gd name="connsiteX8" fmla="*/ 3383280 w 8581292"/>
                  <a:gd name="connsiteY8" fmla="*/ 1675227 h 4348089"/>
                  <a:gd name="connsiteX9" fmla="*/ 2461846 w 8581292"/>
                  <a:gd name="connsiteY9" fmla="*/ 1675227 h 4348089"/>
                  <a:gd name="connsiteX10" fmla="*/ 2461846 w 8581292"/>
                  <a:gd name="connsiteY10" fmla="*/ 1351671 h 4348089"/>
                  <a:gd name="connsiteX11" fmla="*/ 1913206 w 8581292"/>
                  <a:gd name="connsiteY11" fmla="*/ 1351671 h 4348089"/>
                  <a:gd name="connsiteX12" fmla="*/ 1913206 w 8581292"/>
                  <a:gd name="connsiteY12" fmla="*/ 1042181 h 4348089"/>
                  <a:gd name="connsiteX13" fmla="*/ 1807698 w 8581292"/>
                  <a:gd name="connsiteY13" fmla="*/ 1042181 h 4348089"/>
                  <a:gd name="connsiteX14" fmla="*/ 1807698 w 8581292"/>
                  <a:gd name="connsiteY14" fmla="*/ 732692 h 4348089"/>
                  <a:gd name="connsiteX15" fmla="*/ 1540412 w 8581292"/>
                  <a:gd name="connsiteY15" fmla="*/ 732692 h 4348089"/>
                  <a:gd name="connsiteX16" fmla="*/ 1540412 w 8581292"/>
                  <a:gd name="connsiteY16" fmla="*/ 444304 h 4348089"/>
                  <a:gd name="connsiteX17" fmla="*/ 1083212 w 8581292"/>
                  <a:gd name="connsiteY17" fmla="*/ 444304 h 4348089"/>
                  <a:gd name="connsiteX18" fmla="*/ 1083212 w 8581292"/>
                  <a:gd name="connsiteY18" fmla="*/ 219221 h 4348089"/>
                  <a:gd name="connsiteX19" fmla="*/ 112541 w 8581292"/>
                  <a:gd name="connsiteY19" fmla="*/ 219221 h 4348089"/>
                  <a:gd name="connsiteX20" fmla="*/ 116351 w 8581292"/>
                  <a:gd name="connsiteY20" fmla="*/ 0 h 4348089"/>
                  <a:gd name="connsiteX21" fmla="*/ 0 w 8581292"/>
                  <a:gd name="connsiteY21" fmla="*/ 0 h 4348089"/>
                  <a:gd name="connsiteX0" fmla="*/ 8581292 w 8581292"/>
                  <a:gd name="connsiteY0" fmla="*/ 4348089 h 4348089"/>
                  <a:gd name="connsiteX1" fmla="*/ 7462910 w 8581292"/>
                  <a:gd name="connsiteY1" fmla="*/ 4348089 h 4348089"/>
                  <a:gd name="connsiteX2" fmla="*/ 7462910 w 8581292"/>
                  <a:gd name="connsiteY2" fmla="*/ 3433689 h 4348089"/>
                  <a:gd name="connsiteX3" fmla="*/ 7371470 w 8581292"/>
                  <a:gd name="connsiteY3" fmla="*/ 3433689 h 4348089"/>
                  <a:gd name="connsiteX4" fmla="*/ 7371470 w 8581292"/>
                  <a:gd name="connsiteY4" fmla="*/ 2484120 h 4348089"/>
                  <a:gd name="connsiteX5" fmla="*/ 5493434 w 8581292"/>
                  <a:gd name="connsiteY5" fmla="*/ 2484120 h 4348089"/>
                  <a:gd name="connsiteX6" fmla="*/ 5493434 w 8581292"/>
                  <a:gd name="connsiteY6" fmla="*/ 2019886 h 4348089"/>
                  <a:gd name="connsiteX7" fmla="*/ 3383280 w 8581292"/>
                  <a:gd name="connsiteY7" fmla="*/ 2019886 h 4348089"/>
                  <a:gd name="connsiteX8" fmla="*/ 3383280 w 8581292"/>
                  <a:gd name="connsiteY8" fmla="*/ 1675227 h 4348089"/>
                  <a:gd name="connsiteX9" fmla="*/ 2461846 w 8581292"/>
                  <a:gd name="connsiteY9" fmla="*/ 1675227 h 4348089"/>
                  <a:gd name="connsiteX10" fmla="*/ 2461846 w 8581292"/>
                  <a:gd name="connsiteY10" fmla="*/ 1351671 h 4348089"/>
                  <a:gd name="connsiteX11" fmla="*/ 1913206 w 8581292"/>
                  <a:gd name="connsiteY11" fmla="*/ 1351671 h 4348089"/>
                  <a:gd name="connsiteX12" fmla="*/ 1913206 w 8581292"/>
                  <a:gd name="connsiteY12" fmla="*/ 1042181 h 4348089"/>
                  <a:gd name="connsiteX13" fmla="*/ 1807698 w 8581292"/>
                  <a:gd name="connsiteY13" fmla="*/ 1042181 h 4348089"/>
                  <a:gd name="connsiteX14" fmla="*/ 1807698 w 8581292"/>
                  <a:gd name="connsiteY14" fmla="*/ 732692 h 4348089"/>
                  <a:gd name="connsiteX15" fmla="*/ 1540412 w 8581292"/>
                  <a:gd name="connsiteY15" fmla="*/ 732692 h 4348089"/>
                  <a:gd name="connsiteX16" fmla="*/ 1540412 w 8581292"/>
                  <a:gd name="connsiteY16" fmla="*/ 444304 h 4348089"/>
                  <a:gd name="connsiteX17" fmla="*/ 1083212 w 8581292"/>
                  <a:gd name="connsiteY17" fmla="*/ 444304 h 4348089"/>
                  <a:gd name="connsiteX18" fmla="*/ 1083212 w 8581292"/>
                  <a:gd name="connsiteY18" fmla="*/ 219221 h 4348089"/>
                  <a:gd name="connsiteX19" fmla="*/ 112541 w 8581292"/>
                  <a:gd name="connsiteY19" fmla="*/ 219221 h 4348089"/>
                  <a:gd name="connsiteX20" fmla="*/ 112541 w 8581292"/>
                  <a:gd name="connsiteY20" fmla="*/ 3810 h 4348089"/>
                  <a:gd name="connsiteX21" fmla="*/ 0 w 8581292"/>
                  <a:gd name="connsiteY21" fmla="*/ 0 h 4348089"/>
                  <a:gd name="connsiteX0" fmla="*/ 8581292 w 8581292"/>
                  <a:gd name="connsiteY0" fmla="*/ 4344279 h 4344279"/>
                  <a:gd name="connsiteX1" fmla="*/ 7462910 w 8581292"/>
                  <a:gd name="connsiteY1" fmla="*/ 4344279 h 4344279"/>
                  <a:gd name="connsiteX2" fmla="*/ 7462910 w 8581292"/>
                  <a:gd name="connsiteY2" fmla="*/ 3429879 h 4344279"/>
                  <a:gd name="connsiteX3" fmla="*/ 7371470 w 8581292"/>
                  <a:gd name="connsiteY3" fmla="*/ 3429879 h 4344279"/>
                  <a:gd name="connsiteX4" fmla="*/ 7371470 w 8581292"/>
                  <a:gd name="connsiteY4" fmla="*/ 2480310 h 4344279"/>
                  <a:gd name="connsiteX5" fmla="*/ 5493434 w 8581292"/>
                  <a:gd name="connsiteY5" fmla="*/ 2480310 h 4344279"/>
                  <a:gd name="connsiteX6" fmla="*/ 5493434 w 8581292"/>
                  <a:gd name="connsiteY6" fmla="*/ 2016076 h 4344279"/>
                  <a:gd name="connsiteX7" fmla="*/ 3383280 w 8581292"/>
                  <a:gd name="connsiteY7" fmla="*/ 2016076 h 4344279"/>
                  <a:gd name="connsiteX8" fmla="*/ 3383280 w 8581292"/>
                  <a:gd name="connsiteY8" fmla="*/ 1671417 h 4344279"/>
                  <a:gd name="connsiteX9" fmla="*/ 2461846 w 8581292"/>
                  <a:gd name="connsiteY9" fmla="*/ 1671417 h 4344279"/>
                  <a:gd name="connsiteX10" fmla="*/ 2461846 w 8581292"/>
                  <a:gd name="connsiteY10" fmla="*/ 1347861 h 4344279"/>
                  <a:gd name="connsiteX11" fmla="*/ 1913206 w 8581292"/>
                  <a:gd name="connsiteY11" fmla="*/ 1347861 h 4344279"/>
                  <a:gd name="connsiteX12" fmla="*/ 1913206 w 8581292"/>
                  <a:gd name="connsiteY12" fmla="*/ 1038371 h 4344279"/>
                  <a:gd name="connsiteX13" fmla="*/ 1807698 w 8581292"/>
                  <a:gd name="connsiteY13" fmla="*/ 1038371 h 4344279"/>
                  <a:gd name="connsiteX14" fmla="*/ 1807698 w 8581292"/>
                  <a:gd name="connsiteY14" fmla="*/ 728882 h 4344279"/>
                  <a:gd name="connsiteX15" fmla="*/ 1540412 w 8581292"/>
                  <a:gd name="connsiteY15" fmla="*/ 728882 h 4344279"/>
                  <a:gd name="connsiteX16" fmla="*/ 1540412 w 8581292"/>
                  <a:gd name="connsiteY16" fmla="*/ 440494 h 4344279"/>
                  <a:gd name="connsiteX17" fmla="*/ 1083212 w 8581292"/>
                  <a:gd name="connsiteY17" fmla="*/ 440494 h 4344279"/>
                  <a:gd name="connsiteX18" fmla="*/ 1083212 w 8581292"/>
                  <a:gd name="connsiteY18" fmla="*/ 215411 h 4344279"/>
                  <a:gd name="connsiteX19" fmla="*/ 112541 w 8581292"/>
                  <a:gd name="connsiteY19" fmla="*/ 215411 h 4344279"/>
                  <a:gd name="connsiteX20" fmla="*/ 112541 w 8581292"/>
                  <a:gd name="connsiteY20" fmla="*/ 0 h 4344279"/>
                  <a:gd name="connsiteX21" fmla="*/ 0 w 8581292"/>
                  <a:gd name="connsiteY21" fmla="*/ 0 h 434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81292" h="4344279">
                    <a:moveTo>
                      <a:pt x="8581292" y="4344279"/>
                    </a:moveTo>
                    <a:lnTo>
                      <a:pt x="7462910" y="4344279"/>
                    </a:lnTo>
                    <a:lnTo>
                      <a:pt x="7462910" y="3429879"/>
                    </a:lnTo>
                    <a:lnTo>
                      <a:pt x="7371470" y="3429879"/>
                    </a:lnTo>
                    <a:lnTo>
                      <a:pt x="7371470" y="2480310"/>
                    </a:lnTo>
                    <a:lnTo>
                      <a:pt x="5493434" y="2480310"/>
                    </a:lnTo>
                    <a:lnTo>
                      <a:pt x="5493434" y="2016076"/>
                    </a:lnTo>
                    <a:lnTo>
                      <a:pt x="3383280" y="2016076"/>
                    </a:lnTo>
                    <a:lnTo>
                      <a:pt x="3383280" y="1671417"/>
                    </a:lnTo>
                    <a:lnTo>
                      <a:pt x="2461846" y="1671417"/>
                    </a:lnTo>
                    <a:lnTo>
                      <a:pt x="2461846" y="1347861"/>
                    </a:lnTo>
                    <a:lnTo>
                      <a:pt x="1913206" y="1347861"/>
                    </a:lnTo>
                    <a:lnTo>
                      <a:pt x="1913206" y="1038371"/>
                    </a:lnTo>
                    <a:lnTo>
                      <a:pt x="1807698" y="1038371"/>
                    </a:lnTo>
                    <a:lnTo>
                      <a:pt x="1807698" y="728882"/>
                    </a:lnTo>
                    <a:lnTo>
                      <a:pt x="1540412" y="728882"/>
                    </a:lnTo>
                    <a:lnTo>
                      <a:pt x="1540412" y="440494"/>
                    </a:lnTo>
                    <a:lnTo>
                      <a:pt x="1083212" y="440494"/>
                    </a:lnTo>
                    <a:lnTo>
                      <a:pt x="1083212" y="215411"/>
                    </a:lnTo>
                    <a:lnTo>
                      <a:pt x="112541" y="215411"/>
                    </a:lnTo>
                    <a:lnTo>
                      <a:pt x="112541" y="0"/>
                    </a:lnTo>
                    <a:lnTo>
                      <a:pt x="0"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311F6C6C-CA24-4136-A1A5-CE60BDBA373E}"/>
                  </a:ext>
                </a:extLst>
              </p:cNvPr>
              <p:cNvSpPr/>
              <p:nvPr/>
            </p:nvSpPr>
            <p:spPr>
              <a:xfrm>
                <a:off x="11338560" y="-12295163"/>
                <a:ext cx="3115994" cy="3840480"/>
              </a:xfrm>
              <a:custGeom>
                <a:avLst/>
                <a:gdLst>
                  <a:gd name="connsiteX0" fmla="*/ 3115994 w 3115994"/>
                  <a:gd name="connsiteY0" fmla="*/ 3840480 h 3840480"/>
                  <a:gd name="connsiteX1" fmla="*/ 2560320 w 3115994"/>
                  <a:gd name="connsiteY1" fmla="*/ 3840480 h 3840480"/>
                  <a:gd name="connsiteX2" fmla="*/ 2560320 w 3115994"/>
                  <a:gd name="connsiteY2" fmla="*/ 3678701 h 3840480"/>
                  <a:gd name="connsiteX3" fmla="*/ 2321169 w 3115994"/>
                  <a:gd name="connsiteY3" fmla="*/ 3678701 h 3840480"/>
                  <a:gd name="connsiteX4" fmla="*/ 2321169 w 3115994"/>
                  <a:gd name="connsiteY4" fmla="*/ 3467686 h 3840480"/>
                  <a:gd name="connsiteX5" fmla="*/ 1871003 w 3115994"/>
                  <a:gd name="connsiteY5" fmla="*/ 3467686 h 3840480"/>
                  <a:gd name="connsiteX6" fmla="*/ 1871003 w 3115994"/>
                  <a:gd name="connsiteY6" fmla="*/ 3298874 h 3840480"/>
                  <a:gd name="connsiteX7" fmla="*/ 1772529 w 3115994"/>
                  <a:gd name="connsiteY7" fmla="*/ 3298874 h 3840480"/>
                  <a:gd name="connsiteX8" fmla="*/ 1772529 w 3115994"/>
                  <a:gd name="connsiteY8" fmla="*/ 3094892 h 3840480"/>
                  <a:gd name="connsiteX9" fmla="*/ 1681089 w 3115994"/>
                  <a:gd name="connsiteY9" fmla="*/ 3094892 h 3840480"/>
                  <a:gd name="connsiteX10" fmla="*/ 1681089 w 3115994"/>
                  <a:gd name="connsiteY10" fmla="*/ 2904978 h 3840480"/>
                  <a:gd name="connsiteX11" fmla="*/ 1589649 w 3115994"/>
                  <a:gd name="connsiteY11" fmla="*/ 2904978 h 3840480"/>
                  <a:gd name="connsiteX12" fmla="*/ 1589649 w 3115994"/>
                  <a:gd name="connsiteY12" fmla="*/ 2743200 h 3840480"/>
                  <a:gd name="connsiteX13" fmla="*/ 1301262 w 3115994"/>
                  <a:gd name="connsiteY13" fmla="*/ 2743200 h 3840480"/>
                  <a:gd name="connsiteX14" fmla="*/ 1301262 w 3115994"/>
                  <a:gd name="connsiteY14" fmla="*/ 2511083 h 3840480"/>
                  <a:gd name="connsiteX15" fmla="*/ 1202788 w 3115994"/>
                  <a:gd name="connsiteY15" fmla="*/ 2511083 h 3840480"/>
                  <a:gd name="connsiteX16" fmla="*/ 1202788 w 3115994"/>
                  <a:gd name="connsiteY16" fmla="*/ 2187526 h 3840480"/>
                  <a:gd name="connsiteX17" fmla="*/ 1033975 w 3115994"/>
                  <a:gd name="connsiteY17" fmla="*/ 2187526 h 3840480"/>
                  <a:gd name="connsiteX18" fmla="*/ 1033975 w 3115994"/>
                  <a:gd name="connsiteY18" fmla="*/ 2018714 h 3840480"/>
                  <a:gd name="connsiteX19" fmla="*/ 949569 w 3115994"/>
                  <a:gd name="connsiteY19" fmla="*/ 2018714 h 3840480"/>
                  <a:gd name="connsiteX20" fmla="*/ 949569 w 3115994"/>
                  <a:gd name="connsiteY20" fmla="*/ 1821766 h 3840480"/>
                  <a:gd name="connsiteX21" fmla="*/ 858129 w 3115994"/>
                  <a:gd name="connsiteY21" fmla="*/ 1821766 h 3840480"/>
                  <a:gd name="connsiteX22" fmla="*/ 858129 w 3115994"/>
                  <a:gd name="connsiteY22" fmla="*/ 1667021 h 3840480"/>
                  <a:gd name="connsiteX23" fmla="*/ 801858 w 3115994"/>
                  <a:gd name="connsiteY23" fmla="*/ 1667021 h 3840480"/>
                  <a:gd name="connsiteX24" fmla="*/ 801858 w 3115994"/>
                  <a:gd name="connsiteY24" fmla="*/ 1491175 h 3840480"/>
                  <a:gd name="connsiteX25" fmla="*/ 745588 w 3115994"/>
                  <a:gd name="connsiteY25" fmla="*/ 1491175 h 3840480"/>
                  <a:gd name="connsiteX26" fmla="*/ 745588 w 3115994"/>
                  <a:gd name="connsiteY26" fmla="*/ 1336431 h 3840480"/>
                  <a:gd name="connsiteX27" fmla="*/ 717452 w 3115994"/>
                  <a:gd name="connsiteY27" fmla="*/ 1336431 h 3840480"/>
                  <a:gd name="connsiteX28" fmla="*/ 717452 w 3115994"/>
                  <a:gd name="connsiteY28" fmla="*/ 1167618 h 3840480"/>
                  <a:gd name="connsiteX29" fmla="*/ 626012 w 3115994"/>
                  <a:gd name="connsiteY29" fmla="*/ 1167618 h 3840480"/>
                  <a:gd name="connsiteX30" fmla="*/ 626012 w 3115994"/>
                  <a:gd name="connsiteY30" fmla="*/ 998806 h 3840480"/>
                  <a:gd name="connsiteX31" fmla="*/ 569742 w 3115994"/>
                  <a:gd name="connsiteY31" fmla="*/ 998806 h 3840480"/>
                  <a:gd name="connsiteX32" fmla="*/ 569742 w 3115994"/>
                  <a:gd name="connsiteY32" fmla="*/ 815926 h 3840480"/>
                  <a:gd name="connsiteX33" fmla="*/ 520505 w 3115994"/>
                  <a:gd name="connsiteY33" fmla="*/ 815926 h 3840480"/>
                  <a:gd name="connsiteX34" fmla="*/ 520505 w 3115994"/>
                  <a:gd name="connsiteY34" fmla="*/ 633046 h 3840480"/>
                  <a:gd name="connsiteX35" fmla="*/ 253218 w 3115994"/>
                  <a:gd name="connsiteY35" fmla="*/ 633046 h 3840480"/>
                  <a:gd name="connsiteX36" fmla="*/ 253218 w 3115994"/>
                  <a:gd name="connsiteY36" fmla="*/ 527538 h 3840480"/>
                  <a:gd name="connsiteX37" fmla="*/ 168812 w 3115994"/>
                  <a:gd name="connsiteY37" fmla="*/ 527538 h 3840480"/>
                  <a:gd name="connsiteX38" fmla="*/ 168812 w 3115994"/>
                  <a:gd name="connsiteY38" fmla="*/ 351692 h 3840480"/>
                  <a:gd name="connsiteX39" fmla="*/ 105508 w 3115994"/>
                  <a:gd name="connsiteY39" fmla="*/ 351692 h 3840480"/>
                  <a:gd name="connsiteX40" fmla="*/ 105508 w 3115994"/>
                  <a:gd name="connsiteY40" fmla="*/ 182880 h 3840480"/>
                  <a:gd name="connsiteX41" fmla="*/ 63305 w 3115994"/>
                  <a:gd name="connsiteY41" fmla="*/ 182880 h 3840480"/>
                  <a:gd name="connsiteX42" fmla="*/ 63305 w 3115994"/>
                  <a:gd name="connsiteY42" fmla="*/ 0 h 3840480"/>
                  <a:gd name="connsiteX43" fmla="*/ 0 w 3115994"/>
                  <a:gd name="connsiteY43"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15994" h="3840480">
                    <a:moveTo>
                      <a:pt x="3115994" y="3840480"/>
                    </a:moveTo>
                    <a:lnTo>
                      <a:pt x="2560320" y="3840480"/>
                    </a:lnTo>
                    <a:lnTo>
                      <a:pt x="2560320" y="3678701"/>
                    </a:lnTo>
                    <a:lnTo>
                      <a:pt x="2321169" y="3678701"/>
                    </a:lnTo>
                    <a:lnTo>
                      <a:pt x="2321169" y="3467686"/>
                    </a:lnTo>
                    <a:lnTo>
                      <a:pt x="1871003" y="3467686"/>
                    </a:lnTo>
                    <a:lnTo>
                      <a:pt x="1871003" y="3298874"/>
                    </a:lnTo>
                    <a:lnTo>
                      <a:pt x="1772529" y="3298874"/>
                    </a:lnTo>
                    <a:lnTo>
                      <a:pt x="1772529" y="3094892"/>
                    </a:lnTo>
                    <a:lnTo>
                      <a:pt x="1681089" y="3094892"/>
                    </a:lnTo>
                    <a:lnTo>
                      <a:pt x="1681089" y="2904978"/>
                    </a:lnTo>
                    <a:lnTo>
                      <a:pt x="1589649" y="2904978"/>
                    </a:lnTo>
                    <a:lnTo>
                      <a:pt x="1589649" y="2743200"/>
                    </a:lnTo>
                    <a:lnTo>
                      <a:pt x="1301262" y="2743200"/>
                    </a:lnTo>
                    <a:lnTo>
                      <a:pt x="1301262" y="2511083"/>
                    </a:lnTo>
                    <a:lnTo>
                      <a:pt x="1202788" y="2511083"/>
                    </a:lnTo>
                    <a:lnTo>
                      <a:pt x="1202788" y="2187526"/>
                    </a:lnTo>
                    <a:lnTo>
                      <a:pt x="1033975" y="2187526"/>
                    </a:lnTo>
                    <a:lnTo>
                      <a:pt x="1033975" y="2018714"/>
                    </a:lnTo>
                    <a:lnTo>
                      <a:pt x="949569" y="2018714"/>
                    </a:lnTo>
                    <a:lnTo>
                      <a:pt x="949569" y="1821766"/>
                    </a:lnTo>
                    <a:lnTo>
                      <a:pt x="858129" y="1821766"/>
                    </a:lnTo>
                    <a:lnTo>
                      <a:pt x="858129" y="1667021"/>
                    </a:lnTo>
                    <a:lnTo>
                      <a:pt x="801858" y="1667021"/>
                    </a:lnTo>
                    <a:lnTo>
                      <a:pt x="801858" y="1491175"/>
                    </a:lnTo>
                    <a:lnTo>
                      <a:pt x="745588" y="1491175"/>
                    </a:lnTo>
                    <a:lnTo>
                      <a:pt x="745588" y="1336431"/>
                    </a:lnTo>
                    <a:lnTo>
                      <a:pt x="717452" y="1336431"/>
                    </a:lnTo>
                    <a:lnTo>
                      <a:pt x="717452" y="1167618"/>
                    </a:lnTo>
                    <a:lnTo>
                      <a:pt x="626012" y="1167618"/>
                    </a:lnTo>
                    <a:lnTo>
                      <a:pt x="626012" y="998806"/>
                    </a:lnTo>
                    <a:lnTo>
                      <a:pt x="569742" y="998806"/>
                    </a:lnTo>
                    <a:lnTo>
                      <a:pt x="569742" y="815926"/>
                    </a:lnTo>
                    <a:lnTo>
                      <a:pt x="520505" y="815926"/>
                    </a:lnTo>
                    <a:lnTo>
                      <a:pt x="520505" y="633046"/>
                    </a:lnTo>
                    <a:lnTo>
                      <a:pt x="253218" y="633046"/>
                    </a:lnTo>
                    <a:lnTo>
                      <a:pt x="253218" y="527538"/>
                    </a:lnTo>
                    <a:lnTo>
                      <a:pt x="168812" y="527538"/>
                    </a:lnTo>
                    <a:lnTo>
                      <a:pt x="168812" y="351692"/>
                    </a:lnTo>
                    <a:lnTo>
                      <a:pt x="105508" y="351692"/>
                    </a:lnTo>
                    <a:lnTo>
                      <a:pt x="105508" y="182880"/>
                    </a:lnTo>
                    <a:lnTo>
                      <a:pt x="63305" y="182880"/>
                    </a:lnTo>
                    <a:lnTo>
                      <a:pt x="63305" y="0"/>
                    </a:lnTo>
                    <a:lnTo>
                      <a:pt x="0"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EF12B026-43CA-4A6A-B007-FDDD46E9B9BA}"/>
                  </a:ext>
                </a:extLst>
              </p:cNvPr>
              <p:cNvSpPr/>
              <p:nvPr/>
            </p:nvSpPr>
            <p:spPr>
              <a:xfrm>
                <a:off x="9951720" y="-14630400"/>
                <a:ext cx="1432560" cy="2343150"/>
              </a:xfrm>
              <a:custGeom>
                <a:avLst/>
                <a:gdLst>
                  <a:gd name="connsiteX0" fmla="*/ 1436370 w 1436370"/>
                  <a:gd name="connsiteY0" fmla="*/ 2327910 h 2327910"/>
                  <a:gd name="connsiteX1" fmla="*/ 1139190 w 1436370"/>
                  <a:gd name="connsiteY1" fmla="*/ 2327910 h 2327910"/>
                  <a:gd name="connsiteX2" fmla="*/ 1139190 w 1436370"/>
                  <a:gd name="connsiteY2" fmla="*/ 2049780 h 2327910"/>
                  <a:gd name="connsiteX3" fmla="*/ 990600 w 1436370"/>
                  <a:gd name="connsiteY3" fmla="*/ 2049780 h 2327910"/>
                  <a:gd name="connsiteX4" fmla="*/ 990600 w 1436370"/>
                  <a:gd name="connsiteY4" fmla="*/ 1920240 h 2327910"/>
                  <a:gd name="connsiteX5" fmla="*/ 914400 w 1436370"/>
                  <a:gd name="connsiteY5" fmla="*/ 1920240 h 2327910"/>
                  <a:gd name="connsiteX6" fmla="*/ 914400 w 1436370"/>
                  <a:gd name="connsiteY6" fmla="*/ 1748790 h 2327910"/>
                  <a:gd name="connsiteX7" fmla="*/ 811530 w 1436370"/>
                  <a:gd name="connsiteY7" fmla="*/ 1748790 h 2327910"/>
                  <a:gd name="connsiteX8" fmla="*/ 811530 w 1436370"/>
                  <a:gd name="connsiteY8" fmla="*/ 1623060 h 2327910"/>
                  <a:gd name="connsiteX9" fmla="*/ 537210 w 1436370"/>
                  <a:gd name="connsiteY9" fmla="*/ 1623060 h 2327910"/>
                  <a:gd name="connsiteX10" fmla="*/ 537210 w 1436370"/>
                  <a:gd name="connsiteY10" fmla="*/ 1451610 h 2327910"/>
                  <a:gd name="connsiteX11" fmla="*/ 487680 w 1436370"/>
                  <a:gd name="connsiteY11" fmla="*/ 1451610 h 2327910"/>
                  <a:gd name="connsiteX12" fmla="*/ 487680 w 1436370"/>
                  <a:gd name="connsiteY12" fmla="*/ 1329690 h 2327910"/>
                  <a:gd name="connsiteX13" fmla="*/ 407670 w 1436370"/>
                  <a:gd name="connsiteY13" fmla="*/ 1329690 h 2327910"/>
                  <a:gd name="connsiteX14" fmla="*/ 407670 w 1436370"/>
                  <a:gd name="connsiteY14" fmla="*/ 941070 h 2327910"/>
                  <a:gd name="connsiteX15" fmla="*/ 346710 w 1436370"/>
                  <a:gd name="connsiteY15" fmla="*/ 941070 h 2327910"/>
                  <a:gd name="connsiteX16" fmla="*/ 346710 w 1436370"/>
                  <a:gd name="connsiteY16" fmla="*/ 651510 h 2327910"/>
                  <a:gd name="connsiteX17" fmla="*/ 262890 w 1436370"/>
                  <a:gd name="connsiteY17" fmla="*/ 651510 h 2327910"/>
                  <a:gd name="connsiteX18" fmla="*/ 262890 w 1436370"/>
                  <a:gd name="connsiteY18" fmla="*/ 514350 h 2327910"/>
                  <a:gd name="connsiteX19" fmla="*/ 217170 w 1436370"/>
                  <a:gd name="connsiteY19" fmla="*/ 514350 h 2327910"/>
                  <a:gd name="connsiteX20" fmla="*/ 217170 w 1436370"/>
                  <a:gd name="connsiteY20" fmla="*/ 392430 h 2327910"/>
                  <a:gd name="connsiteX21" fmla="*/ 137160 w 1436370"/>
                  <a:gd name="connsiteY21" fmla="*/ 392430 h 2327910"/>
                  <a:gd name="connsiteX22" fmla="*/ 137160 w 1436370"/>
                  <a:gd name="connsiteY22" fmla="*/ 266700 h 2327910"/>
                  <a:gd name="connsiteX23" fmla="*/ 80010 w 1436370"/>
                  <a:gd name="connsiteY23" fmla="*/ 266700 h 2327910"/>
                  <a:gd name="connsiteX24" fmla="*/ 80010 w 1436370"/>
                  <a:gd name="connsiteY24" fmla="*/ 133350 h 2327910"/>
                  <a:gd name="connsiteX25" fmla="*/ 0 w 1436370"/>
                  <a:gd name="connsiteY25" fmla="*/ 133350 h 2327910"/>
                  <a:gd name="connsiteX26" fmla="*/ 0 w 1436370"/>
                  <a:gd name="connsiteY26" fmla="*/ 0 h 2327910"/>
                  <a:gd name="connsiteX0" fmla="*/ 1432560 w 1432560"/>
                  <a:gd name="connsiteY0" fmla="*/ 2339340 h 2339340"/>
                  <a:gd name="connsiteX1" fmla="*/ 1139190 w 1432560"/>
                  <a:gd name="connsiteY1" fmla="*/ 2327910 h 2339340"/>
                  <a:gd name="connsiteX2" fmla="*/ 1139190 w 1432560"/>
                  <a:gd name="connsiteY2" fmla="*/ 2049780 h 2339340"/>
                  <a:gd name="connsiteX3" fmla="*/ 990600 w 1432560"/>
                  <a:gd name="connsiteY3" fmla="*/ 2049780 h 2339340"/>
                  <a:gd name="connsiteX4" fmla="*/ 990600 w 1432560"/>
                  <a:gd name="connsiteY4" fmla="*/ 1920240 h 2339340"/>
                  <a:gd name="connsiteX5" fmla="*/ 914400 w 1432560"/>
                  <a:gd name="connsiteY5" fmla="*/ 1920240 h 2339340"/>
                  <a:gd name="connsiteX6" fmla="*/ 914400 w 1432560"/>
                  <a:gd name="connsiteY6" fmla="*/ 1748790 h 2339340"/>
                  <a:gd name="connsiteX7" fmla="*/ 811530 w 1432560"/>
                  <a:gd name="connsiteY7" fmla="*/ 1748790 h 2339340"/>
                  <a:gd name="connsiteX8" fmla="*/ 811530 w 1432560"/>
                  <a:gd name="connsiteY8" fmla="*/ 1623060 h 2339340"/>
                  <a:gd name="connsiteX9" fmla="*/ 537210 w 1432560"/>
                  <a:gd name="connsiteY9" fmla="*/ 1623060 h 2339340"/>
                  <a:gd name="connsiteX10" fmla="*/ 537210 w 1432560"/>
                  <a:gd name="connsiteY10" fmla="*/ 1451610 h 2339340"/>
                  <a:gd name="connsiteX11" fmla="*/ 487680 w 1432560"/>
                  <a:gd name="connsiteY11" fmla="*/ 1451610 h 2339340"/>
                  <a:gd name="connsiteX12" fmla="*/ 487680 w 1432560"/>
                  <a:gd name="connsiteY12" fmla="*/ 1329690 h 2339340"/>
                  <a:gd name="connsiteX13" fmla="*/ 407670 w 1432560"/>
                  <a:gd name="connsiteY13" fmla="*/ 1329690 h 2339340"/>
                  <a:gd name="connsiteX14" fmla="*/ 407670 w 1432560"/>
                  <a:gd name="connsiteY14" fmla="*/ 941070 h 2339340"/>
                  <a:gd name="connsiteX15" fmla="*/ 346710 w 1432560"/>
                  <a:gd name="connsiteY15" fmla="*/ 941070 h 2339340"/>
                  <a:gd name="connsiteX16" fmla="*/ 346710 w 1432560"/>
                  <a:gd name="connsiteY16" fmla="*/ 651510 h 2339340"/>
                  <a:gd name="connsiteX17" fmla="*/ 262890 w 1432560"/>
                  <a:gd name="connsiteY17" fmla="*/ 651510 h 2339340"/>
                  <a:gd name="connsiteX18" fmla="*/ 262890 w 1432560"/>
                  <a:gd name="connsiteY18" fmla="*/ 514350 h 2339340"/>
                  <a:gd name="connsiteX19" fmla="*/ 217170 w 1432560"/>
                  <a:gd name="connsiteY19" fmla="*/ 514350 h 2339340"/>
                  <a:gd name="connsiteX20" fmla="*/ 217170 w 1432560"/>
                  <a:gd name="connsiteY20" fmla="*/ 392430 h 2339340"/>
                  <a:gd name="connsiteX21" fmla="*/ 137160 w 1432560"/>
                  <a:gd name="connsiteY21" fmla="*/ 392430 h 2339340"/>
                  <a:gd name="connsiteX22" fmla="*/ 137160 w 1432560"/>
                  <a:gd name="connsiteY22" fmla="*/ 266700 h 2339340"/>
                  <a:gd name="connsiteX23" fmla="*/ 80010 w 1432560"/>
                  <a:gd name="connsiteY23" fmla="*/ 266700 h 2339340"/>
                  <a:gd name="connsiteX24" fmla="*/ 80010 w 1432560"/>
                  <a:gd name="connsiteY24" fmla="*/ 133350 h 2339340"/>
                  <a:gd name="connsiteX25" fmla="*/ 0 w 1432560"/>
                  <a:gd name="connsiteY25" fmla="*/ 133350 h 2339340"/>
                  <a:gd name="connsiteX26" fmla="*/ 0 w 1432560"/>
                  <a:gd name="connsiteY26" fmla="*/ 0 h 2339340"/>
                  <a:gd name="connsiteX0" fmla="*/ 1432560 w 1432560"/>
                  <a:gd name="connsiteY0" fmla="*/ 2339340 h 2343150"/>
                  <a:gd name="connsiteX1" fmla="*/ 1143000 w 1432560"/>
                  <a:gd name="connsiteY1" fmla="*/ 2343150 h 2343150"/>
                  <a:gd name="connsiteX2" fmla="*/ 1139190 w 1432560"/>
                  <a:gd name="connsiteY2" fmla="*/ 2049780 h 2343150"/>
                  <a:gd name="connsiteX3" fmla="*/ 990600 w 1432560"/>
                  <a:gd name="connsiteY3" fmla="*/ 2049780 h 2343150"/>
                  <a:gd name="connsiteX4" fmla="*/ 990600 w 1432560"/>
                  <a:gd name="connsiteY4" fmla="*/ 1920240 h 2343150"/>
                  <a:gd name="connsiteX5" fmla="*/ 914400 w 1432560"/>
                  <a:gd name="connsiteY5" fmla="*/ 1920240 h 2343150"/>
                  <a:gd name="connsiteX6" fmla="*/ 914400 w 1432560"/>
                  <a:gd name="connsiteY6" fmla="*/ 1748790 h 2343150"/>
                  <a:gd name="connsiteX7" fmla="*/ 811530 w 1432560"/>
                  <a:gd name="connsiteY7" fmla="*/ 1748790 h 2343150"/>
                  <a:gd name="connsiteX8" fmla="*/ 811530 w 1432560"/>
                  <a:gd name="connsiteY8" fmla="*/ 1623060 h 2343150"/>
                  <a:gd name="connsiteX9" fmla="*/ 537210 w 1432560"/>
                  <a:gd name="connsiteY9" fmla="*/ 1623060 h 2343150"/>
                  <a:gd name="connsiteX10" fmla="*/ 537210 w 1432560"/>
                  <a:gd name="connsiteY10" fmla="*/ 1451610 h 2343150"/>
                  <a:gd name="connsiteX11" fmla="*/ 487680 w 1432560"/>
                  <a:gd name="connsiteY11" fmla="*/ 1451610 h 2343150"/>
                  <a:gd name="connsiteX12" fmla="*/ 487680 w 1432560"/>
                  <a:gd name="connsiteY12" fmla="*/ 1329690 h 2343150"/>
                  <a:gd name="connsiteX13" fmla="*/ 407670 w 1432560"/>
                  <a:gd name="connsiteY13" fmla="*/ 1329690 h 2343150"/>
                  <a:gd name="connsiteX14" fmla="*/ 407670 w 1432560"/>
                  <a:gd name="connsiteY14" fmla="*/ 941070 h 2343150"/>
                  <a:gd name="connsiteX15" fmla="*/ 346710 w 1432560"/>
                  <a:gd name="connsiteY15" fmla="*/ 941070 h 2343150"/>
                  <a:gd name="connsiteX16" fmla="*/ 346710 w 1432560"/>
                  <a:gd name="connsiteY16" fmla="*/ 651510 h 2343150"/>
                  <a:gd name="connsiteX17" fmla="*/ 262890 w 1432560"/>
                  <a:gd name="connsiteY17" fmla="*/ 651510 h 2343150"/>
                  <a:gd name="connsiteX18" fmla="*/ 262890 w 1432560"/>
                  <a:gd name="connsiteY18" fmla="*/ 514350 h 2343150"/>
                  <a:gd name="connsiteX19" fmla="*/ 217170 w 1432560"/>
                  <a:gd name="connsiteY19" fmla="*/ 514350 h 2343150"/>
                  <a:gd name="connsiteX20" fmla="*/ 217170 w 1432560"/>
                  <a:gd name="connsiteY20" fmla="*/ 392430 h 2343150"/>
                  <a:gd name="connsiteX21" fmla="*/ 137160 w 1432560"/>
                  <a:gd name="connsiteY21" fmla="*/ 392430 h 2343150"/>
                  <a:gd name="connsiteX22" fmla="*/ 137160 w 1432560"/>
                  <a:gd name="connsiteY22" fmla="*/ 266700 h 2343150"/>
                  <a:gd name="connsiteX23" fmla="*/ 80010 w 1432560"/>
                  <a:gd name="connsiteY23" fmla="*/ 266700 h 2343150"/>
                  <a:gd name="connsiteX24" fmla="*/ 80010 w 1432560"/>
                  <a:gd name="connsiteY24" fmla="*/ 133350 h 2343150"/>
                  <a:gd name="connsiteX25" fmla="*/ 0 w 1432560"/>
                  <a:gd name="connsiteY25" fmla="*/ 133350 h 2343150"/>
                  <a:gd name="connsiteX26" fmla="*/ 0 w 1432560"/>
                  <a:gd name="connsiteY26" fmla="*/ 0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32560" h="2343150">
                    <a:moveTo>
                      <a:pt x="1432560" y="2339340"/>
                    </a:moveTo>
                    <a:lnTo>
                      <a:pt x="1143000" y="2343150"/>
                    </a:lnTo>
                    <a:lnTo>
                      <a:pt x="1139190" y="2049780"/>
                    </a:lnTo>
                    <a:lnTo>
                      <a:pt x="990600" y="2049780"/>
                    </a:lnTo>
                    <a:lnTo>
                      <a:pt x="990600" y="1920240"/>
                    </a:lnTo>
                    <a:lnTo>
                      <a:pt x="914400" y="1920240"/>
                    </a:lnTo>
                    <a:lnTo>
                      <a:pt x="914400" y="1748790"/>
                    </a:lnTo>
                    <a:lnTo>
                      <a:pt x="811530" y="1748790"/>
                    </a:lnTo>
                    <a:lnTo>
                      <a:pt x="811530" y="1623060"/>
                    </a:lnTo>
                    <a:lnTo>
                      <a:pt x="537210" y="1623060"/>
                    </a:lnTo>
                    <a:lnTo>
                      <a:pt x="537210" y="1451610"/>
                    </a:lnTo>
                    <a:lnTo>
                      <a:pt x="487680" y="1451610"/>
                    </a:lnTo>
                    <a:lnTo>
                      <a:pt x="487680" y="1329690"/>
                    </a:lnTo>
                    <a:lnTo>
                      <a:pt x="407670" y="1329690"/>
                    </a:lnTo>
                    <a:lnTo>
                      <a:pt x="407670" y="941070"/>
                    </a:lnTo>
                    <a:lnTo>
                      <a:pt x="346710" y="941070"/>
                    </a:lnTo>
                    <a:lnTo>
                      <a:pt x="346710" y="651510"/>
                    </a:lnTo>
                    <a:lnTo>
                      <a:pt x="262890" y="651510"/>
                    </a:lnTo>
                    <a:lnTo>
                      <a:pt x="262890" y="514350"/>
                    </a:lnTo>
                    <a:lnTo>
                      <a:pt x="217170" y="514350"/>
                    </a:lnTo>
                    <a:lnTo>
                      <a:pt x="217170" y="392430"/>
                    </a:lnTo>
                    <a:lnTo>
                      <a:pt x="137160" y="392430"/>
                    </a:lnTo>
                    <a:lnTo>
                      <a:pt x="137160" y="266700"/>
                    </a:lnTo>
                    <a:lnTo>
                      <a:pt x="80010" y="266700"/>
                    </a:lnTo>
                    <a:lnTo>
                      <a:pt x="80010" y="133350"/>
                    </a:lnTo>
                    <a:lnTo>
                      <a:pt x="0" y="133350"/>
                    </a:lnTo>
                    <a:lnTo>
                      <a:pt x="0"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1ECD5072-A03C-485A-BAAF-2DCD1D52AA98}"/>
                  </a:ext>
                </a:extLst>
              </p:cNvPr>
              <p:cNvSpPr/>
              <p:nvPr/>
            </p:nvSpPr>
            <p:spPr>
              <a:xfrm>
                <a:off x="7745730" y="-16893540"/>
                <a:ext cx="2221231" cy="2266950"/>
              </a:xfrm>
              <a:custGeom>
                <a:avLst/>
                <a:gdLst>
                  <a:gd name="connsiteX0" fmla="*/ 2202180 w 2202180"/>
                  <a:gd name="connsiteY0" fmla="*/ 2266950 h 2266950"/>
                  <a:gd name="connsiteX1" fmla="*/ 1924050 w 2202180"/>
                  <a:gd name="connsiteY1" fmla="*/ 2266950 h 2266950"/>
                  <a:gd name="connsiteX2" fmla="*/ 1924050 w 2202180"/>
                  <a:gd name="connsiteY2" fmla="*/ 2137410 h 2266950"/>
                  <a:gd name="connsiteX3" fmla="*/ 1874520 w 2202180"/>
                  <a:gd name="connsiteY3" fmla="*/ 2137410 h 2266950"/>
                  <a:gd name="connsiteX4" fmla="*/ 1874520 w 2202180"/>
                  <a:gd name="connsiteY4" fmla="*/ 1893570 h 2266950"/>
                  <a:gd name="connsiteX5" fmla="*/ 1786890 w 2202180"/>
                  <a:gd name="connsiteY5" fmla="*/ 1893570 h 2266950"/>
                  <a:gd name="connsiteX6" fmla="*/ 1786890 w 2202180"/>
                  <a:gd name="connsiteY6" fmla="*/ 1752600 h 2266950"/>
                  <a:gd name="connsiteX7" fmla="*/ 1550670 w 2202180"/>
                  <a:gd name="connsiteY7" fmla="*/ 1752600 h 2266950"/>
                  <a:gd name="connsiteX8" fmla="*/ 1550670 w 2202180"/>
                  <a:gd name="connsiteY8" fmla="*/ 1493520 h 2266950"/>
                  <a:gd name="connsiteX9" fmla="*/ 1318260 w 2202180"/>
                  <a:gd name="connsiteY9" fmla="*/ 1493520 h 2266950"/>
                  <a:gd name="connsiteX10" fmla="*/ 1318260 w 2202180"/>
                  <a:gd name="connsiteY10" fmla="*/ 1363980 h 2266950"/>
                  <a:gd name="connsiteX11" fmla="*/ 1184910 w 2202180"/>
                  <a:gd name="connsiteY11" fmla="*/ 1363980 h 2266950"/>
                  <a:gd name="connsiteX12" fmla="*/ 1184910 w 2202180"/>
                  <a:gd name="connsiteY12" fmla="*/ 1074420 h 2266950"/>
                  <a:gd name="connsiteX13" fmla="*/ 1123950 w 2202180"/>
                  <a:gd name="connsiteY13" fmla="*/ 1074420 h 2266950"/>
                  <a:gd name="connsiteX14" fmla="*/ 1123950 w 2202180"/>
                  <a:gd name="connsiteY14" fmla="*/ 1021080 h 2266950"/>
                  <a:gd name="connsiteX15" fmla="*/ 1085850 w 2202180"/>
                  <a:gd name="connsiteY15" fmla="*/ 1021080 h 2266950"/>
                  <a:gd name="connsiteX16" fmla="*/ 1085850 w 2202180"/>
                  <a:gd name="connsiteY16" fmla="*/ 731520 h 2266950"/>
                  <a:gd name="connsiteX17" fmla="*/ 1043940 w 2202180"/>
                  <a:gd name="connsiteY17" fmla="*/ 731520 h 2266950"/>
                  <a:gd name="connsiteX18" fmla="*/ 1043940 w 2202180"/>
                  <a:gd name="connsiteY18" fmla="*/ 609600 h 2266950"/>
                  <a:gd name="connsiteX19" fmla="*/ 849630 w 2202180"/>
                  <a:gd name="connsiteY19" fmla="*/ 609600 h 2266950"/>
                  <a:gd name="connsiteX20" fmla="*/ 849630 w 2202180"/>
                  <a:gd name="connsiteY20" fmla="*/ 441960 h 2266950"/>
                  <a:gd name="connsiteX21" fmla="*/ 773430 w 2202180"/>
                  <a:gd name="connsiteY21" fmla="*/ 441960 h 2266950"/>
                  <a:gd name="connsiteX22" fmla="*/ 773430 w 2202180"/>
                  <a:gd name="connsiteY22" fmla="*/ 396240 h 2266950"/>
                  <a:gd name="connsiteX23" fmla="*/ 628650 w 2202180"/>
                  <a:gd name="connsiteY23" fmla="*/ 396240 h 2266950"/>
                  <a:gd name="connsiteX24" fmla="*/ 628650 w 2202180"/>
                  <a:gd name="connsiteY24" fmla="*/ 228600 h 2266950"/>
                  <a:gd name="connsiteX25" fmla="*/ 346710 w 2202180"/>
                  <a:gd name="connsiteY25" fmla="*/ 228600 h 2266950"/>
                  <a:gd name="connsiteX26" fmla="*/ 346710 w 2202180"/>
                  <a:gd name="connsiteY26" fmla="*/ 99060 h 2266950"/>
                  <a:gd name="connsiteX27" fmla="*/ 198120 w 2202180"/>
                  <a:gd name="connsiteY27" fmla="*/ 99060 h 2266950"/>
                  <a:gd name="connsiteX28" fmla="*/ 198120 w 2202180"/>
                  <a:gd name="connsiteY28" fmla="*/ 0 h 2266950"/>
                  <a:gd name="connsiteX29" fmla="*/ 0 w 2202180"/>
                  <a:gd name="connsiteY29" fmla="*/ 0 h 2266950"/>
                  <a:gd name="connsiteX0" fmla="*/ 2216468 w 2216468"/>
                  <a:gd name="connsiteY0" fmla="*/ 2266950 h 2266950"/>
                  <a:gd name="connsiteX1" fmla="*/ 1924050 w 2216468"/>
                  <a:gd name="connsiteY1" fmla="*/ 2266950 h 2266950"/>
                  <a:gd name="connsiteX2" fmla="*/ 1924050 w 2216468"/>
                  <a:gd name="connsiteY2" fmla="*/ 2137410 h 2266950"/>
                  <a:gd name="connsiteX3" fmla="*/ 1874520 w 2216468"/>
                  <a:gd name="connsiteY3" fmla="*/ 2137410 h 2266950"/>
                  <a:gd name="connsiteX4" fmla="*/ 1874520 w 2216468"/>
                  <a:gd name="connsiteY4" fmla="*/ 1893570 h 2266950"/>
                  <a:gd name="connsiteX5" fmla="*/ 1786890 w 2216468"/>
                  <a:gd name="connsiteY5" fmla="*/ 1893570 h 2266950"/>
                  <a:gd name="connsiteX6" fmla="*/ 1786890 w 2216468"/>
                  <a:gd name="connsiteY6" fmla="*/ 1752600 h 2266950"/>
                  <a:gd name="connsiteX7" fmla="*/ 1550670 w 2216468"/>
                  <a:gd name="connsiteY7" fmla="*/ 1752600 h 2266950"/>
                  <a:gd name="connsiteX8" fmla="*/ 1550670 w 2216468"/>
                  <a:gd name="connsiteY8" fmla="*/ 1493520 h 2266950"/>
                  <a:gd name="connsiteX9" fmla="*/ 1318260 w 2216468"/>
                  <a:gd name="connsiteY9" fmla="*/ 1493520 h 2266950"/>
                  <a:gd name="connsiteX10" fmla="*/ 1318260 w 2216468"/>
                  <a:gd name="connsiteY10" fmla="*/ 1363980 h 2266950"/>
                  <a:gd name="connsiteX11" fmla="*/ 1184910 w 2216468"/>
                  <a:gd name="connsiteY11" fmla="*/ 1363980 h 2266950"/>
                  <a:gd name="connsiteX12" fmla="*/ 1184910 w 2216468"/>
                  <a:gd name="connsiteY12" fmla="*/ 1074420 h 2266950"/>
                  <a:gd name="connsiteX13" fmla="*/ 1123950 w 2216468"/>
                  <a:gd name="connsiteY13" fmla="*/ 1074420 h 2266950"/>
                  <a:gd name="connsiteX14" fmla="*/ 1123950 w 2216468"/>
                  <a:gd name="connsiteY14" fmla="*/ 1021080 h 2266950"/>
                  <a:gd name="connsiteX15" fmla="*/ 1085850 w 2216468"/>
                  <a:gd name="connsiteY15" fmla="*/ 1021080 h 2266950"/>
                  <a:gd name="connsiteX16" fmla="*/ 1085850 w 2216468"/>
                  <a:gd name="connsiteY16" fmla="*/ 731520 h 2266950"/>
                  <a:gd name="connsiteX17" fmla="*/ 1043940 w 2216468"/>
                  <a:gd name="connsiteY17" fmla="*/ 731520 h 2266950"/>
                  <a:gd name="connsiteX18" fmla="*/ 1043940 w 2216468"/>
                  <a:gd name="connsiteY18" fmla="*/ 609600 h 2266950"/>
                  <a:gd name="connsiteX19" fmla="*/ 849630 w 2216468"/>
                  <a:gd name="connsiteY19" fmla="*/ 609600 h 2266950"/>
                  <a:gd name="connsiteX20" fmla="*/ 849630 w 2216468"/>
                  <a:gd name="connsiteY20" fmla="*/ 441960 h 2266950"/>
                  <a:gd name="connsiteX21" fmla="*/ 773430 w 2216468"/>
                  <a:gd name="connsiteY21" fmla="*/ 441960 h 2266950"/>
                  <a:gd name="connsiteX22" fmla="*/ 773430 w 2216468"/>
                  <a:gd name="connsiteY22" fmla="*/ 396240 h 2266950"/>
                  <a:gd name="connsiteX23" fmla="*/ 628650 w 2216468"/>
                  <a:gd name="connsiteY23" fmla="*/ 396240 h 2266950"/>
                  <a:gd name="connsiteX24" fmla="*/ 628650 w 2216468"/>
                  <a:gd name="connsiteY24" fmla="*/ 228600 h 2266950"/>
                  <a:gd name="connsiteX25" fmla="*/ 346710 w 2216468"/>
                  <a:gd name="connsiteY25" fmla="*/ 228600 h 2266950"/>
                  <a:gd name="connsiteX26" fmla="*/ 346710 w 2216468"/>
                  <a:gd name="connsiteY26" fmla="*/ 99060 h 2266950"/>
                  <a:gd name="connsiteX27" fmla="*/ 198120 w 2216468"/>
                  <a:gd name="connsiteY27" fmla="*/ 99060 h 2266950"/>
                  <a:gd name="connsiteX28" fmla="*/ 198120 w 2216468"/>
                  <a:gd name="connsiteY28" fmla="*/ 0 h 2266950"/>
                  <a:gd name="connsiteX29" fmla="*/ 0 w 2216468"/>
                  <a:gd name="connsiteY29" fmla="*/ 0 h 2266950"/>
                  <a:gd name="connsiteX0" fmla="*/ 2221231 w 2221231"/>
                  <a:gd name="connsiteY0" fmla="*/ 2264569 h 2266950"/>
                  <a:gd name="connsiteX1" fmla="*/ 1924050 w 2221231"/>
                  <a:gd name="connsiteY1" fmla="*/ 2266950 h 2266950"/>
                  <a:gd name="connsiteX2" fmla="*/ 1924050 w 2221231"/>
                  <a:gd name="connsiteY2" fmla="*/ 2137410 h 2266950"/>
                  <a:gd name="connsiteX3" fmla="*/ 1874520 w 2221231"/>
                  <a:gd name="connsiteY3" fmla="*/ 2137410 h 2266950"/>
                  <a:gd name="connsiteX4" fmla="*/ 1874520 w 2221231"/>
                  <a:gd name="connsiteY4" fmla="*/ 1893570 h 2266950"/>
                  <a:gd name="connsiteX5" fmla="*/ 1786890 w 2221231"/>
                  <a:gd name="connsiteY5" fmla="*/ 1893570 h 2266950"/>
                  <a:gd name="connsiteX6" fmla="*/ 1786890 w 2221231"/>
                  <a:gd name="connsiteY6" fmla="*/ 1752600 h 2266950"/>
                  <a:gd name="connsiteX7" fmla="*/ 1550670 w 2221231"/>
                  <a:gd name="connsiteY7" fmla="*/ 1752600 h 2266950"/>
                  <a:gd name="connsiteX8" fmla="*/ 1550670 w 2221231"/>
                  <a:gd name="connsiteY8" fmla="*/ 1493520 h 2266950"/>
                  <a:gd name="connsiteX9" fmla="*/ 1318260 w 2221231"/>
                  <a:gd name="connsiteY9" fmla="*/ 1493520 h 2266950"/>
                  <a:gd name="connsiteX10" fmla="*/ 1318260 w 2221231"/>
                  <a:gd name="connsiteY10" fmla="*/ 1363980 h 2266950"/>
                  <a:gd name="connsiteX11" fmla="*/ 1184910 w 2221231"/>
                  <a:gd name="connsiteY11" fmla="*/ 1363980 h 2266950"/>
                  <a:gd name="connsiteX12" fmla="*/ 1184910 w 2221231"/>
                  <a:gd name="connsiteY12" fmla="*/ 1074420 h 2266950"/>
                  <a:gd name="connsiteX13" fmla="*/ 1123950 w 2221231"/>
                  <a:gd name="connsiteY13" fmla="*/ 1074420 h 2266950"/>
                  <a:gd name="connsiteX14" fmla="*/ 1123950 w 2221231"/>
                  <a:gd name="connsiteY14" fmla="*/ 1021080 h 2266950"/>
                  <a:gd name="connsiteX15" fmla="*/ 1085850 w 2221231"/>
                  <a:gd name="connsiteY15" fmla="*/ 1021080 h 2266950"/>
                  <a:gd name="connsiteX16" fmla="*/ 1085850 w 2221231"/>
                  <a:gd name="connsiteY16" fmla="*/ 731520 h 2266950"/>
                  <a:gd name="connsiteX17" fmla="*/ 1043940 w 2221231"/>
                  <a:gd name="connsiteY17" fmla="*/ 731520 h 2266950"/>
                  <a:gd name="connsiteX18" fmla="*/ 1043940 w 2221231"/>
                  <a:gd name="connsiteY18" fmla="*/ 609600 h 2266950"/>
                  <a:gd name="connsiteX19" fmla="*/ 849630 w 2221231"/>
                  <a:gd name="connsiteY19" fmla="*/ 609600 h 2266950"/>
                  <a:gd name="connsiteX20" fmla="*/ 849630 w 2221231"/>
                  <a:gd name="connsiteY20" fmla="*/ 441960 h 2266950"/>
                  <a:gd name="connsiteX21" fmla="*/ 773430 w 2221231"/>
                  <a:gd name="connsiteY21" fmla="*/ 441960 h 2266950"/>
                  <a:gd name="connsiteX22" fmla="*/ 773430 w 2221231"/>
                  <a:gd name="connsiteY22" fmla="*/ 396240 h 2266950"/>
                  <a:gd name="connsiteX23" fmla="*/ 628650 w 2221231"/>
                  <a:gd name="connsiteY23" fmla="*/ 396240 h 2266950"/>
                  <a:gd name="connsiteX24" fmla="*/ 628650 w 2221231"/>
                  <a:gd name="connsiteY24" fmla="*/ 228600 h 2266950"/>
                  <a:gd name="connsiteX25" fmla="*/ 346710 w 2221231"/>
                  <a:gd name="connsiteY25" fmla="*/ 228600 h 2266950"/>
                  <a:gd name="connsiteX26" fmla="*/ 346710 w 2221231"/>
                  <a:gd name="connsiteY26" fmla="*/ 99060 h 2266950"/>
                  <a:gd name="connsiteX27" fmla="*/ 198120 w 2221231"/>
                  <a:gd name="connsiteY27" fmla="*/ 99060 h 2266950"/>
                  <a:gd name="connsiteX28" fmla="*/ 198120 w 2221231"/>
                  <a:gd name="connsiteY28" fmla="*/ 0 h 2266950"/>
                  <a:gd name="connsiteX29" fmla="*/ 0 w 2221231"/>
                  <a:gd name="connsiteY29" fmla="*/ 0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21231" h="2266950">
                    <a:moveTo>
                      <a:pt x="2221231" y="2264569"/>
                    </a:moveTo>
                    <a:lnTo>
                      <a:pt x="1924050" y="2266950"/>
                    </a:lnTo>
                    <a:lnTo>
                      <a:pt x="1924050" y="2137410"/>
                    </a:lnTo>
                    <a:lnTo>
                      <a:pt x="1874520" y="2137410"/>
                    </a:lnTo>
                    <a:lnTo>
                      <a:pt x="1874520" y="1893570"/>
                    </a:lnTo>
                    <a:lnTo>
                      <a:pt x="1786890" y="1893570"/>
                    </a:lnTo>
                    <a:lnTo>
                      <a:pt x="1786890" y="1752600"/>
                    </a:lnTo>
                    <a:lnTo>
                      <a:pt x="1550670" y="1752600"/>
                    </a:lnTo>
                    <a:lnTo>
                      <a:pt x="1550670" y="1493520"/>
                    </a:lnTo>
                    <a:lnTo>
                      <a:pt x="1318260" y="1493520"/>
                    </a:lnTo>
                    <a:lnTo>
                      <a:pt x="1318260" y="1363980"/>
                    </a:lnTo>
                    <a:lnTo>
                      <a:pt x="1184910" y="1363980"/>
                    </a:lnTo>
                    <a:lnTo>
                      <a:pt x="1184910" y="1074420"/>
                    </a:lnTo>
                    <a:lnTo>
                      <a:pt x="1123950" y="1074420"/>
                    </a:lnTo>
                    <a:lnTo>
                      <a:pt x="1123950" y="1021080"/>
                    </a:lnTo>
                    <a:lnTo>
                      <a:pt x="1085850" y="1021080"/>
                    </a:lnTo>
                    <a:lnTo>
                      <a:pt x="1085850" y="731520"/>
                    </a:lnTo>
                    <a:lnTo>
                      <a:pt x="1043940" y="731520"/>
                    </a:lnTo>
                    <a:lnTo>
                      <a:pt x="1043940" y="609600"/>
                    </a:lnTo>
                    <a:lnTo>
                      <a:pt x="849630" y="609600"/>
                    </a:lnTo>
                    <a:lnTo>
                      <a:pt x="849630" y="441960"/>
                    </a:lnTo>
                    <a:lnTo>
                      <a:pt x="773430" y="441960"/>
                    </a:lnTo>
                    <a:lnTo>
                      <a:pt x="773430" y="396240"/>
                    </a:lnTo>
                    <a:lnTo>
                      <a:pt x="628650" y="396240"/>
                    </a:lnTo>
                    <a:lnTo>
                      <a:pt x="628650" y="228600"/>
                    </a:lnTo>
                    <a:lnTo>
                      <a:pt x="346710" y="228600"/>
                    </a:lnTo>
                    <a:lnTo>
                      <a:pt x="346710" y="99060"/>
                    </a:lnTo>
                    <a:lnTo>
                      <a:pt x="198120" y="99060"/>
                    </a:lnTo>
                    <a:lnTo>
                      <a:pt x="198120" y="0"/>
                    </a:lnTo>
                    <a:lnTo>
                      <a:pt x="0"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811313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C5CB3-2BBC-45AB-B37F-B843A787396B}"/>
              </a:ext>
            </a:extLst>
          </p:cNvPr>
          <p:cNvSpPr/>
          <p:nvPr/>
        </p:nvSpPr>
        <p:spPr>
          <a:xfrm>
            <a:off x="2410087" y="1627980"/>
            <a:ext cx="1298195" cy="53152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j-lt"/>
              <a:ea typeface="+mn-ea"/>
              <a:cs typeface="+mn-cs"/>
            </a:endParaRPr>
          </a:p>
        </p:txBody>
      </p:sp>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US" dirty="0"/>
              <a:t>Personalized T cell therapy against HBV-related hepatocellular carcinoma</a:t>
            </a:r>
            <a:endParaRPr lang="en-GB" dirty="0"/>
          </a:p>
        </p:txBody>
      </p:sp>
      <p:sp>
        <p:nvSpPr>
          <p:cNvPr id="70" name="Text Placeholder 6">
            <a:extLst>
              <a:ext uri="{FF2B5EF4-FFF2-40B4-BE49-F238E27FC236}">
                <a16:creationId xmlns:a16="http://schemas.microsoft.com/office/drawing/2014/main" id="{20900AD5-E755-467B-805A-EBFC9504D5ED}"/>
              </a:ext>
            </a:extLst>
          </p:cNvPr>
          <p:cNvSpPr>
            <a:spLocks noGrp="1"/>
          </p:cNvSpPr>
          <p:nvPr>
            <p:ph type="body" sz="quarter" idx="10"/>
          </p:nvPr>
        </p:nvSpPr>
        <p:spPr>
          <a:xfrm>
            <a:off x="4925" y="6479931"/>
            <a:ext cx="7519403" cy="376990"/>
          </a:xfrm>
        </p:spPr>
        <p:txBody>
          <a:bodyPr/>
          <a:lstStyle/>
          <a:p>
            <a:r>
              <a:rPr lang="en-GB" dirty="0">
                <a:latin typeface="+mj-lt"/>
              </a:rPr>
              <a:t>Tan A, et al. ILC 2018, PS-017</a:t>
            </a:r>
          </a:p>
        </p:txBody>
      </p:sp>
      <p:pic>
        <p:nvPicPr>
          <p:cNvPr id="89" name="Picture 88">
            <a:extLst>
              <a:ext uri="{FF2B5EF4-FFF2-40B4-BE49-F238E27FC236}">
                <a16:creationId xmlns:a16="http://schemas.microsoft.com/office/drawing/2014/main" id="{00DE466F-C285-4DA9-94E8-A34E2E75AAC8}"/>
              </a:ext>
            </a:extLst>
          </p:cNvPr>
          <p:cNvPicPr>
            <a:picLocks noChangeAspect="1"/>
          </p:cNvPicPr>
          <p:nvPr/>
        </p:nvPicPr>
        <p:blipFill>
          <a:blip r:embed="rId3"/>
          <a:stretch>
            <a:fillRect/>
          </a:stretch>
        </p:blipFill>
        <p:spPr>
          <a:xfrm>
            <a:off x="2537780" y="1640598"/>
            <a:ext cx="1298195" cy="2546459"/>
          </a:xfrm>
          <a:prstGeom prst="rect">
            <a:avLst/>
          </a:prstGeom>
        </p:spPr>
      </p:pic>
      <p:grpSp>
        <p:nvGrpSpPr>
          <p:cNvPr id="6" name="Group 5">
            <a:extLst>
              <a:ext uri="{FF2B5EF4-FFF2-40B4-BE49-F238E27FC236}">
                <a16:creationId xmlns:a16="http://schemas.microsoft.com/office/drawing/2014/main" id="{FBDC0EB6-08D1-442D-A58B-42D050558497}"/>
              </a:ext>
            </a:extLst>
          </p:cNvPr>
          <p:cNvGrpSpPr/>
          <p:nvPr/>
        </p:nvGrpSpPr>
        <p:grpSpPr>
          <a:xfrm>
            <a:off x="4196015" y="2098825"/>
            <a:ext cx="2928815" cy="2618064"/>
            <a:chOff x="4644008" y="2539128"/>
            <a:chExt cx="2928815" cy="2618064"/>
          </a:xfrm>
        </p:grpSpPr>
        <p:pic>
          <p:nvPicPr>
            <p:cNvPr id="90" name="Picture 89">
              <a:extLst>
                <a:ext uri="{FF2B5EF4-FFF2-40B4-BE49-F238E27FC236}">
                  <a16:creationId xmlns:a16="http://schemas.microsoft.com/office/drawing/2014/main" id="{E7F8B613-2651-42FD-BD71-308EA2BD7BB5}"/>
                </a:ext>
              </a:extLst>
            </p:cNvPr>
            <p:cNvPicPr>
              <a:picLocks noChangeAspect="1"/>
            </p:cNvPicPr>
            <p:nvPr/>
          </p:nvPicPr>
          <p:blipFill>
            <a:blip r:embed="rId4"/>
            <a:stretch>
              <a:fillRect/>
            </a:stretch>
          </p:blipFill>
          <p:spPr>
            <a:xfrm>
              <a:off x="4644008" y="2539128"/>
              <a:ext cx="2448272" cy="2618064"/>
            </a:xfrm>
            <a:prstGeom prst="rect">
              <a:avLst/>
            </a:prstGeom>
          </p:spPr>
        </p:pic>
        <p:sp>
          <p:nvSpPr>
            <p:cNvPr id="91" name="TextBox 90">
              <a:extLst>
                <a:ext uri="{FF2B5EF4-FFF2-40B4-BE49-F238E27FC236}">
                  <a16:creationId xmlns:a16="http://schemas.microsoft.com/office/drawing/2014/main" id="{17871ABD-58F2-4201-96A3-328F90DE3896}"/>
                </a:ext>
              </a:extLst>
            </p:cNvPr>
            <p:cNvSpPr txBox="1"/>
            <p:nvPr/>
          </p:nvSpPr>
          <p:spPr>
            <a:xfrm>
              <a:off x="6022398" y="4149080"/>
              <a:ext cx="1550425" cy="415498"/>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j-lt"/>
                  <a:ea typeface="+mn-ea"/>
                  <a:cs typeface="+mn-cs"/>
                </a:rPr>
                <a:t>mRNA </a:t>
              </a:r>
              <a:r>
                <a:rPr kumimoji="0" lang="en-US" sz="1050" b="0" i="0" u="none" strike="noStrike" kern="1200" cap="none" spc="0" normalizeH="0" baseline="0" noProof="0" dirty="0" err="1">
                  <a:ln>
                    <a:noFill/>
                  </a:ln>
                  <a:solidFill>
                    <a:prstClr val="black"/>
                  </a:solidFill>
                  <a:effectLst/>
                  <a:uLnTx/>
                  <a:uFillTx/>
                  <a:latin typeface="+mj-lt"/>
                  <a:ea typeface="+mn-ea"/>
                  <a:cs typeface="+mn-cs"/>
                </a:rPr>
                <a:t>electroporation</a:t>
              </a:r>
              <a:r>
                <a:rPr kumimoji="0" lang="en-US" sz="1050" b="0" i="0" u="none" strike="noStrike" kern="1200" cap="none" spc="0" normalizeH="0" baseline="0" noProof="0" dirty="0">
                  <a:ln>
                    <a:noFill/>
                  </a:ln>
                  <a:solidFill>
                    <a:prstClr val="black"/>
                  </a:solidFill>
                  <a:effectLst/>
                  <a:uLnTx/>
                  <a:uFillTx/>
                  <a:latin typeface="+mj-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j-lt"/>
                  <a:ea typeface="+mn-ea"/>
                  <a:cs typeface="+mn-cs"/>
                </a:rPr>
                <a:t>of TCR</a:t>
              </a:r>
              <a:endParaRPr kumimoji="0" lang="en-SG" sz="1050" b="0" i="0" u="none" strike="noStrike" kern="1200" cap="none" spc="0" normalizeH="0" baseline="0" noProof="0" dirty="0">
                <a:ln>
                  <a:noFill/>
                </a:ln>
                <a:solidFill>
                  <a:prstClr val="black"/>
                </a:solidFill>
                <a:effectLst/>
                <a:uLnTx/>
                <a:uFillTx/>
                <a:latin typeface="+mj-lt"/>
                <a:ea typeface="+mn-ea"/>
                <a:cs typeface="+mn-cs"/>
              </a:endParaRPr>
            </a:p>
          </p:txBody>
        </p:sp>
        <p:sp>
          <p:nvSpPr>
            <p:cNvPr id="92" name="TextBox 91">
              <a:extLst>
                <a:ext uri="{FF2B5EF4-FFF2-40B4-BE49-F238E27FC236}">
                  <a16:creationId xmlns:a16="http://schemas.microsoft.com/office/drawing/2014/main" id="{792E7FE3-DEAD-4F1E-ABF7-BC03AAC41169}"/>
                </a:ext>
              </a:extLst>
            </p:cNvPr>
            <p:cNvSpPr txBox="1"/>
            <p:nvPr/>
          </p:nvSpPr>
          <p:spPr>
            <a:xfrm>
              <a:off x="4902622" y="4145302"/>
              <a:ext cx="1254282"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j-lt"/>
                  <a:ea typeface="+mn-ea"/>
                  <a:cs typeface="+mn-cs"/>
                </a:rPr>
                <a:t>Retroviral vector encoding TCR</a:t>
              </a:r>
              <a:endParaRPr kumimoji="0" lang="en-SG" sz="1050" b="0" i="0" u="none" strike="noStrike" kern="1200" cap="none" spc="0" normalizeH="0" baseline="0" noProof="0" dirty="0">
                <a:ln>
                  <a:noFill/>
                </a:ln>
                <a:solidFill>
                  <a:prstClr val="black"/>
                </a:solidFill>
                <a:effectLst/>
                <a:uLnTx/>
                <a:uFillTx/>
                <a:latin typeface="+mj-lt"/>
                <a:ea typeface="+mn-ea"/>
                <a:cs typeface="+mn-cs"/>
              </a:endParaRPr>
            </a:p>
          </p:txBody>
        </p:sp>
        <p:pic>
          <p:nvPicPr>
            <p:cNvPr id="93" name="Picture 2" descr="http://www.councilforresponsiblegenetics.org/geneticprivacy/images/DNARNA.png">
              <a:extLst>
                <a:ext uri="{FF2B5EF4-FFF2-40B4-BE49-F238E27FC236}">
                  <a16:creationId xmlns:a16="http://schemas.microsoft.com/office/drawing/2014/main" id="{1F267841-F26D-4034-AF59-032C4147DB2F}"/>
                </a:ext>
              </a:extLst>
            </p:cNvPr>
            <p:cNvPicPr>
              <a:picLocks noChangeAspect="1" noChangeArrowheads="1"/>
            </p:cNvPicPr>
            <p:nvPr/>
          </p:nvPicPr>
          <p:blipFill>
            <a:blip r:embed="rId5" cstate="print"/>
            <a:srcRect l="52580" t="4526" r="27699" b="16412"/>
            <a:stretch>
              <a:fillRect/>
            </a:stretch>
          </p:blipFill>
          <p:spPr bwMode="auto">
            <a:xfrm rot="5400000">
              <a:off x="6454567" y="4185857"/>
              <a:ext cx="526942" cy="1282743"/>
            </a:xfrm>
            <a:prstGeom prst="rect">
              <a:avLst/>
            </a:prstGeom>
            <a:noFill/>
          </p:spPr>
        </p:pic>
      </p:grpSp>
      <p:sp>
        <p:nvSpPr>
          <p:cNvPr id="94" name="TextBox 93">
            <a:extLst>
              <a:ext uri="{FF2B5EF4-FFF2-40B4-BE49-F238E27FC236}">
                <a16:creationId xmlns:a16="http://schemas.microsoft.com/office/drawing/2014/main" id="{391811F4-1671-4474-A627-B5FDBF6D05C2}"/>
              </a:ext>
            </a:extLst>
          </p:cNvPr>
          <p:cNvSpPr txBox="1"/>
          <p:nvPr/>
        </p:nvSpPr>
        <p:spPr>
          <a:xfrm>
            <a:off x="4788024" y="4689140"/>
            <a:ext cx="174592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Engineer antigen </a:t>
            </a:r>
            <a:br>
              <a:rPr kumimoji="0" lang="en-US" sz="1400" b="0" i="0" u="none" strike="noStrike" kern="1200" cap="none" spc="0" normalizeH="0" baseline="0" noProof="0" dirty="0">
                <a:ln>
                  <a:noFill/>
                </a:ln>
                <a:solidFill>
                  <a:prstClr val="black"/>
                </a:solidFill>
                <a:effectLst/>
                <a:uLnTx/>
                <a:uFillTx/>
                <a:latin typeface="+mj-lt"/>
                <a:ea typeface="+mn-ea"/>
                <a:cs typeface="+mn-cs"/>
              </a:rPr>
            </a:br>
            <a:r>
              <a:rPr kumimoji="0" lang="en-US" sz="1400" b="0" i="0" u="none" strike="noStrike" kern="1200" cap="none" spc="0" normalizeH="0" baseline="0" noProof="0" dirty="0">
                <a:ln>
                  <a:noFill/>
                </a:ln>
                <a:solidFill>
                  <a:prstClr val="black"/>
                </a:solidFill>
                <a:effectLst/>
                <a:uLnTx/>
                <a:uFillTx/>
                <a:latin typeface="+mj-lt"/>
                <a:ea typeface="+mn-ea"/>
                <a:cs typeface="+mn-cs"/>
              </a:rPr>
              <a:t>specificity with TCR</a:t>
            </a:r>
            <a:endParaRPr kumimoji="0" lang="en-SG" sz="1400" b="0" i="0" u="none" strike="noStrike" kern="1200" cap="none" spc="0" normalizeH="0" baseline="0" noProof="0" dirty="0">
              <a:ln>
                <a:noFill/>
              </a:ln>
              <a:solidFill>
                <a:prstClr val="black"/>
              </a:solidFill>
              <a:effectLst/>
              <a:uLnTx/>
              <a:uFillTx/>
              <a:latin typeface="+mj-lt"/>
              <a:ea typeface="+mn-ea"/>
              <a:cs typeface="+mn-cs"/>
            </a:endParaRPr>
          </a:p>
        </p:txBody>
      </p:sp>
      <p:sp>
        <p:nvSpPr>
          <p:cNvPr id="95" name="TextBox 94">
            <a:extLst>
              <a:ext uri="{FF2B5EF4-FFF2-40B4-BE49-F238E27FC236}">
                <a16:creationId xmlns:a16="http://schemas.microsoft.com/office/drawing/2014/main" id="{E1E825B9-1F7D-4F17-987C-7817B233DE29}"/>
              </a:ext>
            </a:extLst>
          </p:cNvPr>
          <p:cNvSpPr txBox="1"/>
          <p:nvPr/>
        </p:nvSpPr>
        <p:spPr>
          <a:xfrm>
            <a:off x="1829989" y="5068441"/>
            <a:ext cx="2984047" cy="984885"/>
          </a:xfrm>
          <a:prstGeom prst="rect">
            <a:avLst/>
          </a:prstGeom>
          <a:noFill/>
        </p:spPr>
        <p:txBody>
          <a:bodyPr wrap="square" rtlCol="0">
            <a:spAutoFit/>
          </a:bodyPr>
          <a:lstStyle/>
          <a:p>
            <a:pPr algn="ctr"/>
            <a:r>
              <a:rPr lang="en-US" sz="1600" b="1" u="sng" dirty="0">
                <a:solidFill>
                  <a:schemeClr val="accent1"/>
                </a:solidFill>
                <a:latin typeface="+mj-lt"/>
              </a:rPr>
              <a:t>Selection of TCR</a:t>
            </a:r>
          </a:p>
          <a:p>
            <a:pPr marL="182563" indent="-182563" algn="ctr">
              <a:buFont typeface="Arial" panose="020B0604020202020204" pitchFamily="34" charset="0"/>
              <a:buChar char="•"/>
            </a:pPr>
            <a:r>
              <a:rPr lang="en-US" sz="1400" b="1" dirty="0">
                <a:solidFill>
                  <a:schemeClr val="accent1"/>
                </a:solidFill>
                <a:latin typeface="+mj-lt"/>
              </a:rPr>
              <a:t>HLA specific to </a:t>
            </a:r>
            <a:r>
              <a:rPr lang="en-US" sz="1400" b="1" dirty="0" err="1">
                <a:solidFill>
                  <a:schemeClr val="accent1"/>
                </a:solidFill>
                <a:latin typeface="+mj-lt"/>
              </a:rPr>
              <a:t>tumour</a:t>
            </a:r>
            <a:endParaRPr lang="en-SG" sz="1400" b="1" dirty="0">
              <a:solidFill>
                <a:schemeClr val="accent1"/>
              </a:solidFill>
              <a:latin typeface="+mj-lt"/>
            </a:endParaRPr>
          </a:p>
          <a:p>
            <a:pPr marL="182563" indent="-182563" algn="ctr">
              <a:buFont typeface="Arial" panose="020B0604020202020204" pitchFamily="34" charset="0"/>
              <a:buChar char="•"/>
            </a:pPr>
            <a:r>
              <a:rPr lang="en-US" sz="1400" b="1" dirty="0">
                <a:solidFill>
                  <a:schemeClr val="accent1"/>
                </a:solidFill>
                <a:latin typeface="+mj-lt"/>
              </a:rPr>
              <a:t>HBV-specific T cell epitopes expressed in HCC</a:t>
            </a:r>
          </a:p>
        </p:txBody>
      </p:sp>
      <p:sp>
        <p:nvSpPr>
          <p:cNvPr id="96" name="TextBox 95">
            <a:extLst>
              <a:ext uri="{FF2B5EF4-FFF2-40B4-BE49-F238E27FC236}">
                <a16:creationId xmlns:a16="http://schemas.microsoft.com/office/drawing/2014/main" id="{C3ADC4A5-E3C8-4FB6-81D5-67B7BFF9C60D}"/>
              </a:ext>
            </a:extLst>
          </p:cNvPr>
          <p:cNvSpPr txBox="1"/>
          <p:nvPr/>
        </p:nvSpPr>
        <p:spPr>
          <a:xfrm>
            <a:off x="173805" y="2579192"/>
            <a:ext cx="185588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HLA profile of patient and donor liver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a:t>
            </a:r>
          </a:p>
          <a:p>
            <a:pPr algn="ctr"/>
            <a:r>
              <a:rPr lang="en-US" sz="1400" dirty="0">
                <a:latin typeface="+mj-lt"/>
              </a:rPr>
              <a:t>Detection of HBV transcripts in HCC metastases</a:t>
            </a:r>
            <a:endParaRPr lang="en-SG" sz="1400" dirty="0">
              <a:latin typeface="+mj-lt"/>
            </a:endParaRPr>
          </a:p>
        </p:txBody>
      </p:sp>
      <p:sp>
        <p:nvSpPr>
          <p:cNvPr id="97" name="TextBox 96">
            <a:extLst>
              <a:ext uri="{FF2B5EF4-FFF2-40B4-BE49-F238E27FC236}">
                <a16:creationId xmlns:a16="http://schemas.microsoft.com/office/drawing/2014/main" id="{54DD4516-0699-459F-9C19-A6BF8C3F0329}"/>
              </a:ext>
            </a:extLst>
          </p:cNvPr>
          <p:cNvSpPr txBox="1"/>
          <p:nvPr/>
        </p:nvSpPr>
        <p:spPr>
          <a:xfrm>
            <a:off x="4093658" y="1401903"/>
            <a:ext cx="127624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HBV-specific </a:t>
            </a:r>
            <a:br>
              <a:rPr kumimoji="0" lang="en-US" sz="1400" b="0" i="0" u="none" strike="noStrike" kern="1200" cap="none" spc="0" normalizeH="0" baseline="0" noProof="0" dirty="0">
                <a:ln>
                  <a:noFill/>
                </a:ln>
                <a:solidFill>
                  <a:prstClr val="black"/>
                </a:solidFill>
                <a:effectLst/>
                <a:uLnTx/>
                <a:uFillTx/>
                <a:latin typeface="+mj-lt"/>
                <a:ea typeface="+mn-ea"/>
                <a:cs typeface="+mn-cs"/>
              </a:rPr>
            </a:br>
            <a:r>
              <a:rPr kumimoji="0" lang="en-US" sz="1400" b="0" i="0" u="none" strike="noStrike" kern="1200" cap="none" spc="0" normalizeH="0" baseline="0" noProof="0" dirty="0">
                <a:ln>
                  <a:noFill/>
                </a:ln>
                <a:solidFill>
                  <a:prstClr val="black"/>
                </a:solidFill>
                <a:effectLst/>
                <a:uLnTx/>
                <a:uFillTx/>
                <a:latin typeface="+mj-lt"/>
                <a:ea typeface="+mn-ea"/>
                <a:cs typeface="+mn-cs"/>
              </a:rPr>
              <a:t>T cell infusion</a:t>
            </a:r>
            <a:endParaRPr kumimoji="0" lang="en-SG" sz="1400" b="0" i="0" u="none" strike="noStrike" kern="1200" cap="none" spc="0" normalizeH="0" baseline="0" noProof="0" dirty="0">
              <a:ln>
                <a:noFill/>
              </a:ln>
              <a:solidFill>
                <a:prstClr val="black"/>
              </a:solidFill>
              <a:effectLst/>
              <a:uLnTx/>
              <a:uFillTx/>
              <a:latin typeface="+mj-lt"/>
              <a:ea typeface="+mn-ea"/>
              <a:cs typeface="+mn-cs"/>
            </a:endParaRPr>
          </a:p>
        </p:txBody>
      </p:sp>
      <p:sp>
        <p:nvSpPr>
          <p:cNvPr id="98" name="TextBox 97">
            <a:extLst>
              <a:ext uri="{FF2B5EF4-FFF2-40B4-BE49-F238E27FC236}">
                <a16:creationId xmlns:a16="http://schemas.microsoft.com/office/drawing/2014/main" id="{3F224757-F0B6-4596-9883-72D42A5E2ECD}"/>
              </a:ext>
            </a:extLst>
          </p:cNvPr>
          <p:cNvSpPr txBox="1"/>
          <p:nvPr/>
        </p:nvSpPr>
        <p:spPr>
          <a:xfrm>
            <a:off x="3532137" y="2099144"/>
            <a:ext cx="170896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mj-lt"/>
                <a:ea typeface="+mn-ea"/>
                <a:cs typeface="+mn-cs"/>
              </a:rPr>
              <a:t>Treatment</a:t>
            </a:r>
            <a:endParaRPr kumimoji="0" lang="en-SG" sz="1800" b="1" i="0" u="sng" strike="noStrike" kern="1200" cap="none" spc="0" normalizeH="0" baseline="0" noProof="0" dirty="0">
              <a:ln>
                <a:noFill/>
              </a:ln>
              <a:solidFill>
                <a:prstClr val="black"/>
              </a:solidFill>
              <a:effectLst/>
              <a:uLnTx/>
              <a:uFillTx/>
              <a:latin typeface="+mj-lt"/>
              <a:ea typeface="+mn-ea"/>
              <a:cs typeface="+mn-cs"/>
            </a:endParaRPr>
          </a:p>
        </p:txBody>
      </p:sp>
      <p:cxnSp>
        <p:nvCxnSpPr>
          <p:cNvPr id="10" name="Connector: Elbow 9">
            <a:extLst>
              <a:ext uri="{FF2B5EF4-FFF2-40B4-BE49-F238E27FC236}">
                <a16:creationId xmlns:a16="http://schemas.microsoft.com/office/drawing/2014/main" id="{C67202CD-A3D8-4F73-AFB5-F71704163565}"/>
              </a:ext>
            </a:extLst>
          </p:cNvPr>
          <p:cNvCxnSpPr>
            <a:cxnSpLocks/>
            <a:stCxn id="90" idx="0"/>
            <a:endCxn id="13" idx="3"/>
          </p:cNvCxnSpPr>
          <p:nvPr/>
        </p:nvCxnSpPr>
        <p:spPr>
          <a:xfrm rot="16200000" flipV="1">
            <a:off x="4461675" y="1140348"/>
            <a:ext cx="205084" cy="171186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3203BA9-8FC9-47E3-B884-D2F42F11C9FD}"/>
              </a:ext>
            </a:extLst>
          </p:cNvPr>
          <p:cNvSpPr txBox="1"/>
          <p:nvPr/>
        </p:nvSpPr>
        <p:spPr>
          <a:xfrm>
            <a:off x="955236" y="4412666"/>
            <a:ext cx="214890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mj-lt"/>
                <a:ea typeface="+mn-ea"/>
                <a:cs typeface="+mn-cs"/>
              </a:rPr>
              <a:t>Personalization</a:t>
            </a:r>
            <a:endParaRPr kumimoji="0" lang="en-SG" sz="1800" b="1" i="0" u="sng" strike="noStrike" kern="1200" cap="none" spc="0" normalizeH="0" baseline="0" noProof="0" dirty="0">
              <a:ln>
                <a:noFill/>
              </a:ln>
              <a:solidFill>
                <a:prstClr val="black"/>
              </a:solidFill>
              <a:effectLst/>
              <a:uLnTx/>
              <a:uFillTx/>
              <a:latin typeface="+mj-lt"/>
              <a:ea typeface="+mn-ea"/>
              <a:cs typeface="+mn-cs"/>
            </a:endParaRPr>
          </a:p>
        </p:txBody>
      </p:sp>
      <p:cxnSp>
        <p:nvCxnSpPr>
          <p:cNvPr id="100" name="Connector: Elbow 99">
            <a:extLst>
              <a:ext uri="{FF2B5EF4-FFF2-40B4-BE49-F238E27FC236}">
                <a16:creationId xmlns:a16="http://schemas.microsoft.com/office/drawing/2014/main" id="{A71FAD17-E08E-4C08-AE5D-59C2B4D60D4F}"/>
              </a:ext>
            </a:extLst>
          </p:cNvPr>
          <p:cNvCxnSpPr>
            <a:cxnSpLocks/>
            <a:stCxn id="13" idx="1"/>
            <a:endCxn id="96" idx="0"/>
          </p:cNvCxnSpPr>
          <p:nvPr/>
        </p:nvCxnSpPr>
        <p:spPr>
          <a:xfrm rot="10800000" flipV="1">
            <a:off x="1101747" y="1893740"/>
            <a:ext cx="1308340" cy="68545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8A805E85-5E02-4E29-A536-E8E0D923CDA3}"/>
              </a:ext>
            </a:extLst>
          </p:cNvPr>
          <p:cNvCxnSpPr>
            <a:cxnSpLocks/>
            <a:stCxn id="96" idx="2"/>
            <a:endCxn id="95" idx="1"/>
          </p:cNvCxnSpPr>
          <p:nvPr/>
        </p:nvCxnSpPr>
        <p:spPr>
          <a:xfrm rot="16200000" flipH="1">
            <a:off x="667520" y="4398414"/>
            <a:ext cx="1596697" cy="72824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D2D509D6-6AD0-454F-AEE5-CD7E8999A3CB}"/>
              </a:ext>
            </a:extLst>
          </p:cNvPr>
          <p:cNvCxnSpPr>
            <a:cxnSpLocks/>
            <a:stCxn id="95" idx="3"/>
            <a:endCxn id="94" idx="2"/>
          </p:cNvCxnSpPr>
          <p:nvPr/>
        </p:nvCxnSpPr>
        <p:spPr>
          <a:xfrm flipV="1">
            <a:off x="4814036" y="5212360"/>
            <a:ext cx="846952" cy="34852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8C0251E2-A6FF-465A-B033-B1287DD4A0A2}"/>
              </a:ext>
            </a:extLst>
          </p:cNvPr>
          <p:cNvGrpSpPr/>
          <p:nvPr/>
        </p:nvGrpSpPr>
        <p:grpSpPr>
          <a:xfrm>
            <a:off x="7212839" y="2708856"/>
            <a:ext cx="1412566" cy="1226528"/>
            <a:chOff x="7605214" y="1327983"/>
            <a:chExt cx="1412566" cy="1226528"/>
          </a:xfrm>
        </p:grpSpPr>
        <p:grpSp>
          <p:nvGrpSpPr>
            <p:cNvPr id="130" name="Group 129">
              <a:extLst>
                <a:ext uri="{FF2B5EF4-FFF2-40B4-BE49-F238E27FC236}">
                  <a16:creationId xmlns:a16="http://schemas.microsoft.com/office/drawing/2014/main" id="{F180D976-5939-4E49-A565-6EA98315656E}"/>
                </a:ext>
              </a:extLst>
            </p:cNvPr>
            <p:cNvGrpSpPr>
              <a:grpSpLocks noChangeAspect="1"/>
            </p:cNvGrpSpPr>
            <p:nvPr/>
          </p:nvGrpSpPr>
          <p:grpSpPr>
            <a:xfrm>
              <a:off x="7612214" y="1592047"/>
              <a:ext cx="1234886" cy="962464"/>
              <a:chOff x="4043284" y="1395895"/>
              <a:chExt cx="1624842" cy="1266400"/>
            </a:xfrm>
          </p:grpSpPr>
          <p:pic>
            <p:nvPicPr>
              <p:cNvPr id="132" name="Picture 131">
                <a:extLst>
                  <a:ext uri="{FF2B5EF4-FFF2-40B4-BE49-F238E27FC236}">
                    <a16:creationId xmlns:a16="http://schemas.microsoft.com/office/drawing/2014/main" id="{0BC54CC2-8800-4175-9393-128A910AF387}"/>
                  </a:ext>
                </a:extLst>
              </p:cNvPr>
              <p:cNvPicPr>
                <a:picLocks noChangeAspect="1"/>
              </p:cNvPicPr>
              <p:nvPr/>
            </p:nvPicPr>
            <p:blipFill rotWithShape="1">
              <a:blip r:embed="rId6">
                <a:extLst>
                  <a:ext uri="{28A0092B-C50C-407E-A947-70E740481C1C}">
                    <a14:useLocalDpi xmlns:a14="http://schemas.microsoft.com/office/drawing/2010/main" val="0"/>
                  </a:ext>
                </a:extLst>
              </a:blip>
              <a:srcRect l="51899" t="61330" r="21157" b="10345"/>
              <a:stretch/>
            </p:blipFill>
            <p:spPr>
              <a:xfrm>
                <a:off x="4043284" y="1395895"/>
                <a:ext cx="1624842" cy="1266400"/>
              </a:xfrm>
              <a:prstGeom prst="rect">
                <a:avLst/>
              </a:prstGeom>
              <a:ln w="12700">
                <a:solidFill>
                  <a:schemeClr val="accent2"/>
                </a:solidFill>
              </a:ln>
            </p:spPr>
          </p:pic>
          <p:sp>
            <p:nvSpPr>
              <p:cNvPr id="133" name="Isosceles Triangle 132">
                <a:extLst>
                  <a:ext uri="{FF2B5EF4-FFF2-40B4-BE49-F238E27FC236}">
                    <a16:creationId xmlns:a16="http://schemas.microsoft.com/office/drawing/2014/main" id="{3A1C934F-4451-4D27-AAB9-9D698121717C}"/>
                  </a:ext>
                </a:extLst>
              </p:cNvPr>
              <p:cNvSpPr>
                <a:spLocks noChangeAspect="1"/>
              </p:cNvSpPr>
              <p:nvPr/>
            </p:nvSpPr>
            <p:spPr>
              <a:xfrm rot="14653533" flipV="1">
                <a:off x="5051031" y="1816370"/>
                <a:ext cx="88255" cy="250062"/>
              </a:xfrm>
              <a:prstGeom prst="triangl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uLnTx/>
                  <a:uFillTx/>
                  <a:latin typeface="+mj-lt"/>
                  <a:ea typeface="+mn-ea"/>
                  <a:cs typeface="+mn-cs"/>
                </a:endParaRPr>
              </a:p>
            </p:txBody>
          </p:sp>
        </p:grpSp>
        <p:sp>
          <p:nvSpPr>
            <p:cNvPr id="131" name="TextBox 130">
              <a:extLst>
                <a:ext uri="{FF2B5EF4-FFF2-40B4-BE49-F238E27FC236}">
                  <a16:creationId xmlns:a16="http://schemas.microsoft.com/office/drawing/2014/main" id="{3A2AD747-EC32-43DB-A1B6-B742A25CA600}"/>
                </a:ext>
              </a:extLst>
            </p:cNvPr>
            <p:cNvSpPr txBox="1"/>
            <p:nvPr/>
          </p:nvSpPr>
          <p:spPr>
            <a:xfrm>
              <a:off x="7605214" y="1327983"/>
              <a:ext cx="14125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j-lt"/>
                  <a:ea typeface="+mn-ea"/>
                  <a:cs typeface="+mn-cs"/>
                </a:rPr>
                <a:t>Before treatment</a:t>
              </a:r>
            </a:p>
          </p:txBody>
        </p:sp>
      </p:grpSp>
      <p:grpSp>
        <p:nvGrpSpPr>
          <p:cNvPr id="134" name="Group 133">
            <a:extLst>
              <a:ext uri="{FF2B5EF4-FFF2-40B4-BE49-F238E27FC236}">
                <a16:creationId xmlns:a16="http://schemas.microsoft.com/office/drawing/2014/main" id="{6199A5A7-CCA8-4A18-923B-8B3D96E198A4}"/>
              </a:ext>
            </a:extLst>
          </p:cNvPr>
          <p:cNvGrpSpPr/>
          <p:nvPr/>
        </p:nvGrpSpPr>
        <p:grpSpPr>
          <a:xfrm>
            <a:off x="7211359" y="4007392"/>
            <a:ext cx="1243366" cy="1230031"/>
            <a:chOff x="7603734" y="2443109"/>
            <a:chExt cx="1243366" cy="1230031"/>
          </a:xfrm>
        </p:grpSpPr>
        <p:grpSp>
          <p:nvGrpSpPr>
            <p:cNvPr id="135" name="Group 134">
              <a:extLst>
                <a:ext uri="{FF2B5EF4-FFF2-40B4-BE49-F238E27FC236}">
                  <a16:creationId xmlns:a16="http://schemas.microsoft.com/office/drawing/2014/main" id="{A3AF1E35-C78C-4520-8826-8750146E00BC}"/>
                </a:ext>
              </a:extLst>
            </p:cNvPr>
            <p:cNvGrpSpPr>
              <a:grpSpLocks noChangeAspect="1"/>
            </p:cNvGrpSpPr>
            <p:nvPr/>
          </p:nvGrpSpPr>
          <p:grpSpPr>
            <a:xfrm>
              <a:off x="7612214" y="2710676"/>
              <a:ext cx="1234886" cy="962464"/>
              <a:chOff x="7496275" y="1395894"/>
              <a:chExt cx="1624842" cy="1266400"/>
            </a:xfrm>
          </p:grpSpPr>
          <p:pic>
            <p:nvPicPr>
              <p:cNvPr id="137" name="Picture 136">
                <a:extLst>
                  <a:ext uri="{FF2B5EF4-FFF2-40B4-BE49-F238E27FC236}">
                    <a16:creationId xmlns:a16="http://schemas.microsoft.com/office/drawing/2014/main" id="{93216CD4-E62C-4DB8-B6C5-DE0FDA528D2E}"/>
                  </a:ext>
                </a:extLst>
              </p:cNvPr>
              <p:cNvPicPr>
                <a:picLocks noChangeAspect="1"/>
              </p:cNvPicPr>
              <p:nvPr/>
            </p:nvPicPr>
            <p:blipFill rotWithShape="1">
              <a:blip r:embed="rId7">
                <a:extLst>
                  <a:ext uri="{28A0092B-C50C-407E-A947-70E740481C1C}">
                    <a14:useLocalDpi xmlns:a14="http://schemas.microsoft.com/office/drawing/2010/main" val="0"/>
                  </a:ext>
                </a:extLst>
              </a:blip>
              <a:srcRect l="51539" t="61664" r="21517" b="9863"/>
              <a:stretch/>
            </p:blipFill>
            <p:spPr>
              <a:xfrm>
                <a:off x="7496275" y="1395894"/>
                <a:ext cx="1624842" cy="1266400"/>
              </a:xfrm>
              <a:prstGeom prst="rect">
                <a:avLst/>
              </a:prstGeom>
              <a:ln w="12700">
                <a:solidFill>
                  <a:schemeClr val="accent6"/>
                </a:solidFill>
              </a:ln>
            </p:spPr>
          </p:pic>
          <p:sp>
            <p:nvSpPr>
              <p:cNvPr id="138" name="Isosceles Triangle 137">
                <a:extLst>
                  <a:ext uri="{FF2B5EF4-FFF2-40B4-BE49-F238E27FC236}">
                    <a16:creationId xmlns:a16="http://schemas.microsoft.com/office/drawing/2014/main" id="{84248A25-223A-4E53-8AFF-B560F851A3E1}"/>
                  </a:ext>
                </a:extLst>
              </p:cNvPr>
              <p:cNvSpPr>
                <a:spLocks noChangeAspect="1"/>
              </p:cNvSpPr>
              <p:nvPr/>
            </p:nvSpPr>
            <p:spPr>
              <a:xfrm rot="14653533" flipV="1">
                <a:off x="8570887" y="1816368"/>
                <a:ext cx="88255" cy="250062"/>
              </a:xfrm>
              <a:prstGeom prst="triangl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uLnTx/>
                  <a:uFillTx/>
                  <a:latin typeface="+mj-lt"/>
                  <a:ea typeface="+mn-ea"/>
                  <a:cs typeface="+mn-cs"/>
                </a:endParaRPr>
              </a:p>
            </p:txBody>
          </p:sp>
        </p:grpSp>
        <p:sp>
          <p:nvSpPr>
            <p:cNvPr id="136" name="TextBox 135">
              <a:extLst>
                <a:ext uri="{FF2B5EF4-FFF2-40B4-BE49-F238E27FC236}">
                  <a16:creationId xmlns:a16="http://schemas.microsoft.com/office/drawing/2014/main" id="{33F14684-2528-43EF-AD2F-A521EC001FD6}"/>
                </a:ext>
              </a:extLst>
            </p:cNvPr>
            <p:cNvSpPr txBox="1"/>
            <p:nvPr/>
          </p:nvSpPr>
          <p:spPr>
            <a:xfrm>
              <a:off x="7603734" y="2443109"/>
              <a:ext cx="7168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j-lt"/>
                  <a:ea typeface="+mn-ea"/>
                  <a:cs typeface="+mn-cs"/>
                </a:rPr>
                <a:t>~1 year</a:t>
              </a:r>
            </a:p>
          </p:txBody>
        </p:sp>
      </p:grpSp>
      <p:sp>
        <p:nvSpPr>
          <p:cNvPr id="2" name="Rectangle 1">
            <a:extLst>
              <a:ext uri="{FF2B5EF4-FFF2-40B4-BE49-F238E27FC236}">
                <a16:creationId xmlns:a16="http://schemas.microsoft.com/office/drawing/2014/main" id="{83FEF734-30FD-4946-ADA5-E7F8181F9744}"/>
              </a:ext>
            </a:extLst>
          </p:cNvPr>
          <p:cNvSpPr/>
          <p:nvPr/>
        </p:nvSpPr>
        <p:spPr>
          <a:xfrm>
            <a:off x="6125860" y="1543380"/>
            <a:ext cx="2353384" cy="830997"/>
          </a:xfrm>
          <a:prstGeom prst="rect">
            <a:avLst/>
          </a:prstGeom>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j-lt"/>
                <a:ea typeface="+mn-ea"/>
                <a:cs typeface="+mn-cs"/>
              </a:rPr>
              <a:t>Therapy with T cells engineered </a:t>
            </a:r>
            <a:br>
              <a:rPr kumimoji="0" lang="en-GB" sz="1200" b="0" i="0" u="none" strike="noStrike" kern="1200" cap="none" spc="0" normalizeH="0" baseline="0" noProof="0" dirty="0">
                <a:ln>
                  <a:noFill/>
                </a:ln>
                <a:solidFill>
                  <a:prstClr val="black"/>
                </a:solidFill>
                <a:effectLst/>
                <a:uLnTx/>
                <a:uFillTx/>
                <a:latin typeface="+mj-lt"/>
                <a:ea typeface="+mn-ea"/>
                <a:cs typeface="+mn-cs"/>
              </a:rPr>
            </a:br>
            <a:r>
              <a:rPr kumimoji="0" lang="en-GB" sz="1200" b="0" i="0" u="none" strike="noStrike" kern="1200" cap="none" spc="0" normalizeH="0" baseline="0" noProof="0" dirty="0">
                <a:ln>
                  <a:noFill/>
                </a:ln>
                <a:solidFill>
                  <a:prstClr val="black"/>
                </a:solidFill>
                <a:effectLst/>
                <a:uLnTx/>
                <a:uFillTx/>
                <a:latin typeface="+mj-lt"/>
                <a:ea typeface="+mn-ea"/>
                <a:cs typeface="+mn-cs"/>
              </a:rPr>
              <a:t>with selected HBV-specific TCRs demonstrated objective signs of clinical effectiveness</a:t>
            </a:r>
          </a:p>
        </p:txBody>
      </p:sp>
      <p:sp>
        <p:nvSpPr>
          <p:cNvPr id="33" name="TextBox 32">
            <a:extLst>
              <a:ext uri="{FF2B5EF4-FFF2-40B4-BE49-F238E27FC236}">
                <a16:creationId xmlns:a16="http://schemas.microsoft.com/office/drawing/2014/main" id="{5FC49BFE-9032-4383-A01A-3866FE9A1AD5}"/>
              </a:ext>
            </a:extLst>
          </p:cNvPr>
          <p:cNvSpPr txBox="1"/>
          <p:nvPr/>
        </p:nvSpPr>
        <p:spPr>
          <a:xfrm>
            <a:off x="2241778" y="3799643"/>
            <a:ext cx="1465466" cy="415498"/>
          </a:xfrm>
          <a:prstGeom prst="rect">
            <a:avLst/>
          </a:prstGeom>
          <a:noFill/>
        </p:spPr>
        <p:txBody>
          <a:bodyPr wrap="none" rtlCol="0">
            <a:spAutoFit/>
          </a:bodyPr>
          <a:lstStyle/>
          <a:p>
            <a:pPr algn="ctr"/>
            <a:r>
              <a:rPr lang="da-DK" sz="700" b="1" dirty="0">
                <a:latin typeface="+mj-lt"/>
              </a:rPr>
              <a:t>Adapted from Klebanoff et al. </a:t>
            </a:r>
          </a:p>
          <a:p>
            <a:pPr algn="ctr"/>
            <a:r>
              <a:rPr lang="da-DK" sz="700" b="1" dirty="0">
                <a:latin typeface="+mj-lt"/>
              </a:rPr>
              <a:t>2016 Nature Medicine</a:t>
            </a:r>
          </a:p>
          <a:p>
            <a:pPr algn="ctr"/>
            <a:endParaRPr lang="en-US" sz="700" dirty="0">
              <a:latin typeface="+mj-lt"/>
            </a:endParaRPr>
          </a:p>
        </p:txBody>
      </p:sp>
    </p:spTree>
    <p:extLst>
      <p:ext uri="{BB962C8B-B14F-4D97-AF65-F5344CB8AC3E}">
        <p14:creationId xmlns:p14="http://schemas.microsoft.com/office/powerpoint/2010/main" val="268002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3D467-07DF-41C4-88A4-E1116BBA1FB5}"/>
              </a:ext>
            </a:extLst>
          </p:cNvPr>
          <p:cNvSpPr>
            <a:spLocks noGrp="1"/>
          </p:cNvSpPr>
          <p:nvPr>
            <p:ph type="title"/>
          </p:nvPr>
        </p:nvSpPr>
        <p:spPr/>
        <p:txBody>
          <a:bodyPr>
            <a:noAutofit/>
          </a:bodyPr>
          <a:lstStyle/>
          <a:p>
            <a:r>
              <a:rPr lang="en-US" sz="2400" dirty="0"/>
              <a:t>Role of </a:t>
            </a:r>
            <a:r>
              <a:rPr lang="en-US" sz="2400" baseline="30000" dirty="0">
                <a:solidFill>
                  <a:schemeClr val="bg2"/>
                </a:solidFill>
                <a:ea typeface="Times New Roman" panose="02020603050405020304" pitchFamily="18" charset="0"/>
              </a:rPr>
              <a:t>99m</a:t>
            </a:r>
            <a:r>
              <a:rPr lang="en-US" sz="2400" dirty="0">
                <a:solidFill>
                  <a:schemeClr val="bg2"/>
                </a:solidFill>
                <a:ea typeface="Times New Roman" panose="02020603050405020304" pitchFamily="18" charset="0"/>
              </a:rPr>
              <a:t>Tc-MAA</a:t>
            </a:r>
            <a:r>
              <a:rPr lang="en-US" sz="2400" dirty="0"/>
              <a:t> SPECT/CT dosimetry in predicting OS/TR of patients treated by </a:t>
            </a:r>
            <a:r>
              <a:rPr lang="en-US" sz="2400" baseline="30000" dirty="0"/>
              <a:t>90</a:t>
            </a:r>
            <a:r>
              <a:rPr lang="en-US" sz="2400" dirty="0"/>
              <a:t>Y-SIRT, from SARAH</a:t>
            </a:r>
            <a:endParaRPr lang="en-GB" sz="2400" dirty="0"/>
          </a:p>
        </p:txBody>
      </p:sp>
      <p:sp>
        <p:nvSpPr>
          <p:cNvPr id="6" name="Text Placeholder 5">
            <a:extLst>
              <a:ext uri="{FF2B5EF4-FFF2-40B4-BE49-F238E27FC236}">
                <a16:creationId xmlns:a16="http://schemas.microsoft.com/office/drawing/2014/main" id="{96B43117-529F-4304-A25B-51104CE63F7C}"/>
              </a:ext>
            </a:extLst>
          </p:cNvPr>
          <p:cNvSpPr>
            <a:spLocks noGrp="1"/>
          </p:cNvSpPr>
          <p:nvPr>
            <p:ph type="body" sz="quarter" idx="10"/>
          </p:nvPr>
        </p:nvSpPr>
        <p:spPr>
          <a:xfrm>
            <a:off x="4925" y="6157673"/>
            <a:ext cx="7519403" cy="699248"/>
          </a:xfrm>
        </p:spPr>
        <p:txBody>
          <a:bodyPr/>
          <a:lstStyle/>
          <a:p>
            <a:r>
              <a:rPr lang="en-GB" dirty="0">
                <a:solidFill>
                  <a:srgbClr val="000000"/>
                </a:solidFill>
              </a:rPr>
              <a:t>*Using SIR-Spheres: Yittrium-90 resin microspheres</a:t>
            </a:r>
            <a:endParaRPr lang="en-GB" dirty="0"/>
          </a:p>
          <a:p>
            <a:r>
              <a:rPr lang="en-GB" dirty="0"/>
              <a:t>Hermann A-L, et al. ILC 2018, PS-018 </a:t>
            </a:r>
          </a:p>
        </p:txBody>
      </p:sp>
      <p:sp>
        <p:nvSpPr>
          <p:cNvPr id="5" name="Content Placeholder 4">
            <a:extLst>
              <a:ext uri="{FF2B5EF4-FFF2-40B4-BE49-F238E27FC236}">
                <a16:creationId xmlns:a16="http://schemas.microsoft.com/office/drawing/2014/main" id="{43E9BFAF-71B1-4B27-BCC5-A67FC789DF7E}"/>
              </a:ext>
            </a:extLst>
          </p:cNvPr>
          <p:cNvSpPr>
            <a:spLocks noGrp="1"/>
          </p:cNvSpPr>
          <p:nvPr>
            <p:ph sz="half" idx="1"/>
          </p:nvPr>
        </p:nvSpPr>
        <p:spPr>
          <a:xfrm>
            <a:off x="319314" y="1340768"/>
            <a:ext cx="5303520" cy="874172"/>
          </a:xfrm>
        </p:spPr>
        <p:txBody>
          <a:bodyPr>
            <a:noAutofit/>
          </a:bodyPr>
          <a:lstStyle/>
          <a:p>
            <a:pPr marL="0" indent="0">
              <a:buNone/>
            </a:pPr>
            <a:r>
              <a:rPr lang="en-US" sz="1300" b="1" dirty="0"/>
              <a:t>Methods:</a:t>
            </a:r>
          </a:p>
          <a:p>
            <a:pPr marL="179388" indent="-179388"/>
            <a:r>
              <a:rPr lang="en-US" sz="1300" dirty="0" err="1"/>
              <a:t>Tumour</a:t>
            </a:r>
            <a:r>
              <a:rPr lang="en-US" sz="1300" dirty="0"/>
              <a:t>-absorbed dose computed using MAA-SPECT/CT</a:t>
            </a:r>
          </a:p>
          <a:p>
            <a:pPr marL="179388" indent="-179388"/>
            <a:r>
              <a:rPr lang="en-US" sz="1300" dirty="0"/>
              <a:t>Visual agreement between CT, MAA-SPECT/CT and </a:t>
            </a:r>
            <a:br>
              <a:rPr lang="en-US" sz="1300" dirty="0"/>
            </a:br>
            <a:r>
              <a:rPr lang="en-US" sz="1300" baseline="30000" dirty="0"/>
              <a:t>90</a:t>
            </a:r>
            <a:r>
              <a:rPr lang="en-US" sz="1300" dirty="0"/>
              <a:t>Y-SPECT/PET rated as optimal, suboptimal or not optimal </a:t>
            </a:r>
          </a:p>
          <a:p>
            <a:pPr marL="179388" indent="-179388"/>
            <a:r>
              <a:rPr lang="en-US" sz="1300" dirty="0" err="1"/>
              <a:t>Tumour</a:t>
            </a:r>
            <a:r>
              <a:rPr lang="en-US" sz="1300" dirty="0"/>
              <a:t> response assessed on CT at 6 months (RECIST 1.1)</a:t>
            </a:r>
            <a:endParaRPr lang="en-GB" sz="1300" dirty="0"/>
          </a:p>
        </p:txBody>
      </p:sp>
      <p:sp>
        <p:nvSpPr>
          <p:cNvPr id="36" name="Content Placeholder 4">
            <a:extLst>
              <a:ext uri="{FF2B5EF4-FFF2-40B4-BE49-F238E27FC236}">
                <a16:creationId xmlns:a16="http://schemas.microsoft.com/office/drawing/2014/main" id="{C2F2E191-5576-4F72-91ED-9E9D6EA60C03}"/>
              </a:ext>
            </a:extLst>
          </p:cNvPr>
          <p:cNvSpPr txBox="1">
            <a:spLocks/>
          </p:cNvSpPr>
          <p:nvPr/>
        </p:nvSpPr>
        <p:spPr>
          <a:xfrm>
            <a:off x="391293" y="3409259"/>
            <a:ext cx="5332806" cy="18751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 b="1" dirty="0"/>
              <a:t>Results:</a:t>
            </a:r>
          </a:p>
          <a:p>
            <a:pPr marL="0" indent="0">
              <a:buNone/>
            </a:pPr>
            <a:r>
              <a:rPr lang="en-US" sz="1300" dirty="0"/>
              <a:t>In the dose/response population: </a:t>
            </a:r>
          </a:p>
          <a:p>
            <a:pPr marL="180975" indent="-180975"/>
            <a:r>
              <a:rPr lang="en-US" sz="1300" dirty="0"/>
              <a:t>DC rate was 63.7%</a:t>
            </a:r>
          </a:p>
          <a:p>
            <a:pPr marL="180975" indent="-180975"/>
            <a:r>
              <a:rPr lang="en-US" sz="1300" dirty="0" err="1"/>
              <a:t>Tumour</a:t>
            </a:r>
            <a:r>
              <a:rPr lang="en-US" sz="1300" dirty="0"/>
              <a:t>-absorbed dose was significantly higher in treatments leading to DC (93 treatments) vs. no-DC, median (IQR):</a:t>
            </a:r>
          </a:p>
          <a:p>
            <a:pPr marL="627063" lvl="1" indent="-169863"/>
            <a:r>
              <a:rPr lang="en-US" sz="1300" dirty="0"/>
              <a:t> 121.4 </a:t>
            </a:r>
            <a:r>
              <a:rPr lang="en-US" sz="1300" dirty="0" err="1"/>
              <a:t>Gy</a:t>
            </a:r>
            <a:r>
              <a:rPr lang="en-US" sz="1300" dirty="0"/>
              <a:t> (86.0–189.8) vs. 85.1 </a:t>
            </a:r>
            <a:r>
              <a:rPr lang="en-US" sz="1300" dirty="0" err="1"/>
              <a:t>Gy</a:t>
            </a:r>
            <a:r>
              <a:rPr lang="en-US" sz="1300" dirty="0"/>
              <a:t> (58.4–164.3), p=0.0204)</a:t>
            </a:r>
          </a:p>
          <a:p>
            <a:pPr marL="180975" indent="-180975"/>
            <a:r>
              <a:rPr lang="en-US" sz="1300" dirty="0"/>
              <a:t>Highest DC rate (70.5%) was observed after treatments receiving </a:t>
            </a:r>
            <a:br>
              <a:rPr lang="en-US" sz="1300" dirty="0"/>
            </a:br>
            <a:r>
              <a:rPr lang="en-US" sz="1300" dirty="0">
                <a:sym typeface="Symbol" pitchFamily="2" charset="2"/>
              </a:rPr>
              <a:t></a:t>
            </a:r>
            <a:r>
              <a:rPr lang="en-US" sz="1300" dirty="0"/>
              <a:t>100 </a:t>
            </a:r>
            <a:r>
              <a:rPr lang="en-US" sz="1300" dirty="0" err="1"/>
              <a:t>Gy</a:t>
            </a:r>
            <a:r>
              <a:rPr lang="en-US" sz="1300" dirty="0"/>
              <a:t> with optimal visual agreement (40 treatments)</a:t>
            </a:r>
          </a:p>
          <a:p>
            <a:pPr marL="0" lvl="0" indent="0">
              <a:buNone/>
              <a:defRPr/>
            </a:pPr>
            <a:r>
              <a:rPr lang="en-US" sz="1300" b="1" kern="0" dirty="0"/>
              <a:t>Conclusions</a:t>
            </a:r>
            <a:r>
              <a:rPr lang="en-US" sz="1300" kern="0" dirty="0">
                <a:solidFill>
                  <a:prstClr val="black"/>
                </a:solidFill>
              </a:rPr>
              <a:t>:</a:t>
            </a:r>
          </a:p>
          <a:p>
            <a:pPr marL="180975" lvl="0" indent="-180975">
              <a:defRPr/>
            </a:pPr>
            <a:r>
              <a:rPr lang="en-US" sz="1300" dirty="0" err="1"/>
              <a:t>Tumour</a:t>
            </a:r>
            <a:r>
              <a:rPr lang="en-US" sz="1300" dirty="0"/>
              <a:t>-absorbed dose is significantly associated with OS </a:t>
            </a:r>
            <a:br>
              <a:rPr lang="en-US" sz="1300" dirty="0"/>
            </a:br>
            <a:r>
              <a:rPr lang="en-US" sz="1300" dirty="0"/>
              <a:t>and DC</a:t>
            </a:r>
          </a:p>
          <a:p>
            <a:pPr marL="180975" lvl="0" indent="-180975">
              <a:defRPr/>
            </a:pPr>
            <a:r>
              <a:rPr lang="en-US" sz="1300" dirty="0"/>
              <a:t>Highest OS and DC rates with both </a:t>
            </a:r>
            <a:r>
              <a:rPr lang="en-US" sz="1300" dirty="0" err="1"/>
              <a:t>tumour</a:t>
            </a:r>
            <a:r>
              <a:rPr lang="en-US" sz="1300" dirty="0"/>
              <a:t>-absorbed dose ≥100 </a:t>
            </a:r>
            <a:r>
              <a:rPr lang="en-US" sz="1300" dirty="0" err="1"/>
              <a:t>Gy</a:t>
            </a:r>
            <a:r>
              <a:rPr lang="en-US" sz="1300" dirty="0"/>
              <a:t> and optimal CT-MAA-</a:t>
            </a:r>
            <a:r>
              <a:rPr lang="en-US" sz="1300" baseline="30000" dirty="0"/>
              <a:t>90</a:t>
            </a:r>
            <a:r>
              <a:rPr lang="en-US" sz="1300" dirty="0"/>
              <a:t>Y agreement</a:t>
            </a:r>
          </a:p>
          <a:p>
            <a:pPr marL="180975" indent="-180975"/>
            <a:endParaRPr lang="en-GB" sz="1300" dirty="0"/>
          </a:p>
        </p:txBody>
      </p:sp>
      <p:grpSp>
        <p:nvGrpSpPr>
          <p:cNvPr id="44" name="Group 43">
            <a:extLst>
              <a:ext uri="{FF2B5EF4-FFF2-40B4-BE49-F238E27FC236}">
                <a16:creationId xmlns:a16="http://schemas.microsoft.com/office/drawing/2014/main" id="{D5F00EE1-990E-466C-8437-550FB43F44A4}"/>
              </a:ext>
            </a:extLst>
          </p:cNvPr>
          <p:cNvGrpSpPr/>
          <p:nvPr/>
        </p:nvGrpSpPr>
        <p:grpSpPr>
          <a:xfrm>
            <a:off x="314580" y="2555492"/>
            <a:ext cx="5303520" cy="982200"/>
            <a:chOff x="314580" y="2594318"/>
            <a:chExt cx="5303520" cy="982200"/>
          </a:xfrm>
        </p:grpSpPr>
        <p:grpSp>
          <p:nvGrpSpPr>
            <p:cNvPr id="38" name="Group 37">
              <a:extLst>
                <a:ext uri="{FF2B5EF4-FFF2-40B4-BE49-F238E27FC236}">
                  <a16:creationId xmlns:a16="http://schemas.microsoft.com/office/drawing/2014/main" id="{1254F397-E356-4DF5-A70A-B6F208F28A8E}"/>
                </a:ext>
              </a:extLst>
            </p:cNvPr>
            <p:cNvGrpSpPr/>
            <p:nvPr/>
          </p:nvGrpSpPr>
          <p:grpSpPr>
            <a:xfrm>
              <a:off x="314580" y="2594318"/>
              <a:ext cx="5303520" cy="982200"/>
              <a:chOff x="314580" y="2496398"/>
              <a:chExt cx="5303520" cy="982200"/>
            </a:xfrm>
          </p:grpSpPr>
          <p:grpSp>
            <p:nvGrpSpPr>
              <p:cNvPr id="34" name="Group 33">
                <a:extLst>
                  <a:ext uri="{FF2B5EF4-FFF2-40B4-BE49-F238E27FC236}">
                    <a16:creationId xmlns:a16="http://schemas.microsoft.com/office/drawing/2014/main" id="{647869D4-E521-4EBD-B514-796FA30DD690}"/>
                  </a:ext>
                </a:extLst>
              </p:cNvPr>
              <p:cNvGrpSpPr/>
              <p:nvPr/>
            </p:nvGrpSpPr>
            <p:grpSpPr>
              <a:xfrm>
                <a:off x="380859" y="2512586"/>
                <a:ext cx="5175646" cy="943150"/>
                <a:chOff x="242353" y="1559368"/>
                <a:chExt cx="5175646" cy="943150"/>
              </a:xfrm>
            </p:grpSpPr>
            <p:sp>
              <p:nvSpPr>
                <p:cNvPr id="33" name="Right Arrow 78">
                  <a:extLst>
                    <a:ext uri="{FF2B5EF4-FFF2-40B4-BE49-F238E27FC236}">
                      <a16:creationId xmlns:a16="http://schemas.microsoft.com/office/drawing/2014/main" id="{BB356282-4299-4C6C-91F0-707B724027B4}"/>
                    </a:ext>
                  </a:extLst>
                </p:cNvPr>
                <p:cNvSpPr/>
                <p:nvPr/>
              </p:nvSpPr>
              <p:spPr bwMode="auto">
                <a:xfrm>
                  <a:off x="3938797" y="2269602"/>
                  <a:ext cx="182880" cy="139050"/>
                </a:xfrm>
                <a:prstGeom prst="rightArrow">
                  <a:avLst/>
                </a:prstGeom>
                <a:gradFill flip="none" rotWithShape="1">
                  <a:gsLst>
                    <a:gs pos="0">
                      <a:srgbClr val="F4941E"/>
                    </a:gs>
                    <a:gs pos="100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sz="1200" b="1" dirty="0">
                      <a:solidFill>
                        <a:srgbClr val="002060"/>
                      </a:solidFill>
                      <a:latin typeface="Arial" panose="020B0604020202020204" pitchFamily="34" charset="0"/>
                      <a:cs typeface="Arial" panose="020B0604020202020204" pitchFamily="34" charset="0"/>
                    </a:rPr>
                    <a:t>  </a:t>
                  </a:r>
                  <a:endParaRPr lang="en-US" sz="1200" b="1" baseline="30000" dirty="0">
                    <a:solidFill>
                      <a:srgbClr val="002060"/>
                    </a:solidFill>
                    <a:latin typeface="Arial" panose="020B0604020202020204" pitchFamily="34" charset="0"/>
                    <a:cs typeface="Arial" panose="020B0604020202020204" pitchFamily="34" charset="0"/>
                  </a:endParaRPr>
                </a:p>
              </p:txBody>
            </p:sp>
            <p:sp>
              <p:nvSpPr>
                <p:cNvPr id="14" name="Right Arrow 78">
                  <a:extLst>
                    <a:ext uri="{FF2B5EF4-FFF2-40B4-BE49-F238E27FC236}">
                      <a16:creationId xmlns:a16="http://schemas.microsoft.com/office/drawing/2014/main" id="{ECD60BB1-BA19-47E0-864C-456EBB7A94F4}"/>
                    </a:ext>
                  </a:extLst>
                </p:cNvPr>
                <p:cNvSpPr/>
                <p:nvPr/>
              </p:nvSpPr>
              <p:spPr bwMode="auto">
                <a:xfrm>
                  <a:off x="3779912" y="1638837"/>
                  <a:ext cx="341765" cy="139050"/>
                </a:xfrm>
                <a:prstGeom prst="rightArrow">
                  <a:avLst/>
                </a:prstGeom>
                <a:gradFill flip="none" rotWithShape="1">
                  <a:gsLst>
                    <a:gs pos="0">
                      <a:srgbClr val="F4941E"/>
                    </a:gs>
                    <a:gs pos="100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sz="1200" b="1" dirty="0">
                      <a:solidFill>
                        <a:srgbClr val="002060"/>
                      </a:solidFill>
                      <a:latin typeface="Arial" panose="020B0604020202020204" pitchFamily="34" charset="0"/>
                      <a:cs typeface="Arial" panose="020B0604020202020204" pitchFamily="34" charset="0"/>
                    </a:rPr>
                    <a:t>  </a:t>
                  </a:r>
                  <a:endParaRPr lang="en-US" sz="1200" b="1" baseline="30000" dirty="0">
                    <a:solidFill>
                      <a:srgbClr val="002060"/>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4C48EF0-336C-4AF3-9755-37B31D796BF6}"/>
                    </a:ext>
                  </a:extLst>
                </p:cNvPr>
                <p:cNvSpPr/>
                <p:nvPr/>
              </p:nvSpPr>
              <p:spPr>
                <a:xfrm>
                  <a:off x="2551610" y="1828357"/>
                  <a:ext cx="1463040" cy="3741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defTabSz="457200">
                    <a:defRPr/>
                  </a:pPr>
                  <a:r>
                    <a:rPr lang="en-US" sz="1200" dirty="0"/>
                    <a:t>184 patients received </a:t>
                  </a:r>
                  <a:r>
                    <a:rPr lang="en-US" sz="1200" baseline="30000" dirty="0"/>
                    <a:t>90</a:t>
                  </a:r>
                  <a:r>
                    <a:rPr lang="en-US" sz="1200" dirty="0"/>
                    <a:t>Y-SIRT</a:t>
                  </a:r>
                  <a:endParaRPr lang="en-US" sz="1200" b="1" baseline="30000" dirty="0">
                    <a:solidFill>
                      <a:srgbClr val="FFFFFF"/>
                    </a:solidFill>
                    <a:effectLst>
                      <a:outerShdw blurRad="38100" dist="38100" dir="2700000" algn="tl">
                        <a:srgbClr val="000000"/>
                      </a:outerShdw>
                    </a:effectLst>
                    <a:latin typeface="Helvetica" charset="0"/>
                    <a:ea typeface="Tahoma" charset="0"/>
                    <a:cs typeface="Helvetica" charset="0"/>
                  </a:endParaRPr>
                </a:p>
              </p:txBody>
            </p:sp>
            <p:sp>
              <p:nvSpPr>
                <p:cNvPr id="24" name="Rectangle 23">
                  <a:extLst>
                    <a:ext uri="{FF2B5EF4-FFF2-40B4-BE49-F238E27FC236}">
                      <a16:creationId xmlns:a16="http://schemas.microsoft.com/office/drawing/2014/main" id="{9D06EC41-6361-422C-84B2-27F7932208AB}"/>
                    </a:ext>
                  </a:extLst>
                </p:cNvPr>
                <p:cNvSpPr/>
                <p:nvPr/>
              </p:nvSpPr>
              <p:spPr>
                <a:xfrm>
                  <a:off x="4137839" y="1563029"/>
                  <a:ext cx="1280160"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defTabSz="457200"/>
                  <a:r>
                    <a:rPr lang="fr-FR" sz="1200" dirty="0"/>
                    <a:t>Dose/</a:t>
                  </a:r>
                  <a:r>
                    <a:rPr lang="fr-FR" sz="1200" dirty="0" err="1"/>
                    <a:t>survival</a:t>
                  </a:r>
                  <a:r>
                    <a:rPr lang="fr-FR" sz="1200" dirty="0"/>
                    <a:t> </a:t>
                  </a:r>
                </a:p>
                <a:p>
                  <a:pPr algn="ctr" defTabSz="457200"/>
                  <a:r>
                    <a:rPr lang="fr-FR" sz="1200" dirty="0"/>
                    <a:t>population: n=121</a:t>
                  </a:r>
                </a:p>
              </p:txBody>
            </p:sp>
            <p:sp>
              <p:nvSpPr>
                <p:cNvPr id="26" name="TextBox 25">
                  <a:extLst>
                    <a:ext uri="{FF2B5EF4-FFF2-40B4-BE49-F238E27FC236}">
                      <a16:creationId xmlns:a16="http://schemas.microsoft.com/office/drawing/2014/main" id="{46E8F7FE-8FD0-4842-AA78-6736760C2B61}"/>
                    </a:ext>
                  </a:extLst>
                </p:cNvPr>
                <p:cNvSpPr txBox="1"/>
                <p:nvPr/>
              </p:nvSpPr>
              <p:spPr>
                <a:xfrm>
                  <a:off x="2447764" y="1559368"/>
                  <a:ext cx="1258678" cy="276999"/>
                </a:xfrm>
                <a:prstGeom prst="rect">
                  <a:avLst/>
                </a:prstGeom>
                <a:noFill/>
                <a:ln>
                  <a:noFill/>
                </a:ln>
              </p:spPr>
              <p:txBody>
                <a:bodyPr wrap="none" rtlCol="0">
                  <a:spAutoFit/>
                </a:bodyPr>
                <a:lstStyle/>
                <a:p>
                  <a:r>
                    <a:rPr lang="en-GB" sz="1200" dirty="0"/>
                    <a:t>Dose measures</a:t>
                  </a:r>
                </a:p>
              </p:txBody>
            </p:sp>
            <p:sp>
              <p:nvSpPr>
                <p:cNvPr id="27" name="TextBox 26">
                  <a:extLst>
                    <a:ext uri="{FF2B5EF4-FFF2-40B4-BE49-F238E27FC236}">
                      <a16:creationId xmlns:a16="http://schemas.microsoft.com/office/drawing/2014/main" id="{65390ECD-3688-43E2-B37A-832F3F21FEC0}"/>
                    </a:ext>
                  </a:extLst>
                </p:cNvPr>
                <p:cNvSpPr txBox="1"/>
                <p:nvPr/>
              </p:nvSpPr>
              <p:spPr>
                <a:xfrm>
                  <a:off x="2447764" y="2198783"/>
                  <a:ext cx="1590500" cy="276999"/>
                </a:xfrm>
                <a:prstGeom prst="rect">
                  <a:avLst/>
                </a:prstGeom>
                <a:noFill/>
                <a:ln>
                  <a:noFill/>
                </a:ln>
              </p:spPr>
              <p:txBody>
                <a:bodyPr wrap="none" rtlCol="0">
                  <a:spAutoFit/>
                </a:bodyPr>
                <a:lstStyle/>
                <a:p>
                  <a:r>
                    <a:rPr lang="en-GB" sz="1200" dirty="0"/>
                    <a:t>Response measures</a:t>
                  </a:r>
                </a:p>
              </p:txBody>
            </p:sp>
            <p:sp>
              <p:nvSpPr>
                <p:cNvPr id="28" name="Rectangle 27">
                  <a:extLst>
                    <a:ext uri="{FF2B5EF4-FFF2-40B4-BE49-F238E27FC236}">
                      <a16:creationId xmlns:a16="http://schemas.microsoft.com/office/drawing/2014/main" id="{E0A8896E-CF31-47EF-B9F5-63C4E177FB1C}"/>
                    </a:ext>
                  </a:extLst>
                </p:cNvPr>
                <p:cNvSpPr/>
                <p:nvPr/>
              </p:nvSpPr>
              <p:spPr>
                <a:xfrm>
                  <a:off x="4137839" y="1970944"/>
                  <a:ext cx="1280160" cy="5315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defTabSz="457200"/>
                  <a:r>
                    <a:rPr lang="fr-FR" sz="1200" dirty="0"/>
                    <a:t>Dose/</a:t>
                  </a:r>
                  <a:r>
                    <a:rPr lang="fr-FR" sz="1200" dirty="0" err="1"/>
                    <a:t>response</a:t>
                  </a:r>
                  <a:endParaRPr lang="fr-FR" sz="1200" dirty="0"/>
                </a:p>
                <a:p>
                  <a:pPr algn="ctr" defTabSz="457200"/>
                  <a:r>
                    <a:rPr lang="fr-FR" sz="1200" dirty="0"/>
                    <a:t>population: n=109 (146 </a:t>
                  </a:r>
                  <a:r>
                    <a:rPr lang="fr-FR" sz="1200" dirty="0" err="1"/>
                    <a:t>treatments</a:t>
                  </a:r>
                  <a:r>
                    <a:rPr lang="fr-FR" sz="1200" dirty="0"/>
                    <a:t>)</a:t>
                  </a:r>
                </a:p>
              </p:txBody>
            </p:sp>
            <p:grpSp>
              <p:nvGrpSpPr>
                <p:cNvPr id="30" name="Group 29">
                  <a:extLst>
                    <a:ext uri="{FF2B5EF4-FFF2-40B4-BE49-F238E27FC236}">
                      <a16:creationId xmlns:a16="http://schemas.microsoft.com/office/drawing/2014/main" id="{F46F4BAD-6D5F-4A3C-98DA-0AB2F5C14BC3}"/>
                    </a:ext>
                  </a:extLst>
                </p:cNvPr>
                <p:cNvGrpSpPr/>
                <p:nvPr/>
              </p:nvGrpSpPr>
              <p:grpSpPr>
                <a:xfrm>
                  <a:off x="242353" y="1701556"/>
                  <a:ext cx="2298890" cy="640080"/>
                  <a:chOff x="742564" y="1763787"/>
                  <a:chExt cx="2298890" cy="640080"/>
                </a:xfrm>
              </p:grpSpPr>
              <p:sp>
                <p:nvSpPr>
                  <p:cNvPr id="10" name="Right Arrow 78">
                    <a:extLst>
                      <a:ext uri="{FF2B5EF4-FFF2-40B4-BE49-F238E27FC236}">
                        <a16:creationId xmlns:a16="http://schemas.microsoft.com/office/drawing/2014/main" id="{24A7184E-D851-460E-80E4-1284FC4D15C7}"/>
                      </a:ext>
                    </a:extLst>
                  </p:cNvPr>
                  <p:cNvSpPr/>
                  <p:nvPr/>
                </p:nvSpPr>
                <p:spPr bwMode="auto">
                  <a:xfrm flipH="1">
                    <a:off x="742564" y="1898598"/>
                    <a:ext cx="698753" cy="358096"/>
                  </a:xfrm>
                  <a:prstGeom prst="rightArrow">
                    <a:avLst/>
                  </a:prstGeom>
                  <a:gradFill flip="none" rotWithShape="1">
                    <a:gsLst>
                      <a:gs pos="0">
                        <a:srgbClr val="F4941E"/>
                      </a:gs>
                      <a:gs pos="100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lstStyle/>
                  <a:p>
                    <a:pPr defTabSz="457200">
                      <a:defRPr/>
                    </a:pPr>
                    <a:r>
                      <a:rPr lang="en-US" sz="1200" b="1" dirty="0">
                        <a:solidFill>
                          <a:srgbClr val="002060"/>
                        </a:solidFill>
                        <a:latin typeface="Arial" panose="020B0604020202020204" pitchFamily="34" charset="0"/>
                        <a:cs typeface="Arial" panose="020B0604020202020204" pitchFamily="34" charset="0"/>
                      </a:rPr>
                      <a:t>  </a:t>
                    </a:r>
                    <a:endParaRPr lang="en-US" sz="1200" b="1" baseline="30000" dirty="0">
                      <a:solidFill>
                        <a:srgbClr val="002060"/>
                      </a:solidFill>
                      <a:latin typeface="Arial" panose="020B0604020202020204" pitchFamily="34" charset="0"/>
                      <a:cs typeface="Arial" panose="020B0604020202020204" pitchFamily="34" charset="0"/>
                    </a:endParaRPr>
                  </a:p>
                </p:txBody>
              </p:sp>
              <p:sp>
                <p:nvSpPr>
                  <p:cNvPr id="29" name="Right Arrow 78">
                    <a:extLst>
                      <a:ext uri="{FF2B5EF4-FFF2-40B4-BE49-F238E27FC236}">
                        <a16:creationId xmlns:a16="http://schemas.microsoft.com/office/drawing/2014/main" id="{22C0E59A-4E9D-462F-A891-D53175C60300}"/>
                      </a:ext>
                    </a:extLst>
                  </p:cNvPr>
                  <p:cNvSpPr/>
                  <p:nvPr/>
                </p:nvSpPr>
                <p:spPr bwMode="auto">
                  <a:xfrm>
                    <a:off x="2464748" y="1898598"/>
                    <a:ext cx="576706" cy="358096"/>
                  </a:xfrm>
                  <a:prstGeom prst="rightArrow">
                    <a:avLst/>
                  </a:prstGeom>
                  <a:gradFill flip="none" rotWithShape="1">
                    <a:gsLst>
                      <a:gs pos="0">
                        <a:srgbClr val="F4941E"/>
                      </a:gs>
                      <a:gs pos="100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lstStyle/>
                  <a:p>
                    <a:pPr defTabSz="457200">
                      <a:defRPr/>
                    </a:pPr>
                    <a:r>
                      <a:rPr lang="en-US" sz="1200" b="1" dirty="0">
                        <a:solidFill>
                          <a:srgbClr val="002060"/>
                        </a:solidFill>
                        <a:latin typeface="Arial" panose="020B0604020202020204" pitchFamily="34" charset="0"/>
                        <a:cs typeface="Arial" panose="020B0604020202020204" pitchFamily="34" charset="0"/>
                      </a:rPr>
                      <a:t>  SIRT</a:t>
                    </a:r>
                    <a:endParaRPr lang="en-US" sz="1200" b="1" baseline="30000" dirty="0">
                      <a:solidFill>
                        <a:srgbClr val="002060"/>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281D3E99-729A-409D-AEC3-78B23353B549}"/>
                      </a:ext>
                    </a:extLst>
                  </p:cNvPr>
                  <p:cNvGrpSpPr/>
                  <p:nvPr/>
                </p:nvGrpSpPr>
                <p:grpSpPr>
                  <a:xfrm>
                    <a:off x="1184368" y="1763787"/>
                    <a:ext cx="1335404" cy="640080"/>
                    <a:chOff x="2912561" y="1577146"/>
                    <a:chExt cx="1335404" cy="640080"/>
                  </a:xfrm>
                </p:grpSpPr>
                <p:sp>
                  <p:nvSpPr>
                    <p:cNvPr id="3" name="Rectangle 2">
                      <a:extLst>
                        <a:ext uri="{FF2B5EF4-FFF2-40B4-BE49-F238E27FC236}">
                          <a16:creationId xmlns:a16="http://schemas.microsoft.com/office/drawing/2014/main" id="{7827416C-CA56-44DF-94E2-DB5582FA2516}"/>
                        </a:ext>
                      </a:extLst>
                    </p:cNvPr>
                    <p:cNvSpPr/>
                    <p:nvPr/>
                  </p:nvSpPr>
                  <p:spPr>
                    <a:xfrm>
                      <a:off x="2912561" y="1577146"/>
                      <a:ext cx="1335404" cy="640080"/>
                    </a:xfrm>
                    <a:prstGeom prst="rect">
                      <a:avLst/>
                    </a:prstGeom>
                    <a:solidFill>
                      <a:srgbClr val="00A8D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b"/>
                    <a:lstStyle/>
                    <a:p>
                      <a:pPr algn="ctr"/>
                      <a:r>
                        <a:rPr lang="en-GB" sz="1200" dirty="0"/>
                        <a:t>Randomization 1:1 n=460</a:t>
                      </a:r>
                    </a:p>
                  </p:txBody>
                </p:sp>
                <p:pic>
                  <p:nvPicPr>
                    <p:cNvPr id="21" name="image2.jpeg">
                      <a:extLst>
                        <a:ext uri="{FF2B5EF4-FFF2-40B4-BE49-F238E27FC236}">
                          <a16:creationId xmlns:a16="http://schemas.microsoft.com/office/drawing/2014/main" id="{20A41303-37C8-47CC-9FB9-76A7D01408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1909" y="1613800"/>
                      <a:ext cx="576707" cy="198411"/>
                    </a:xfrm>
                    <a:prstGeom prst="rect">
                      <a:avLst/>
                    </a:prstGeom>
                    <a:ln w="12700">
                      <a:noFill/>
                      <a:miter lim="400000"/>
                    </a:ln>
                  </p:spPr>
                </p:pic>
              </p:grpSp>
            </p:grpSp>
          </p:grpSp>
          <p:sp>
            <p:nvSpPr>
              <p:cNvPr id="37" name="Rectangle 36">
                <a:extLst>
                  <a:ext uri="{FF2B5EF4-FFF2-40B4-BE49-F238E27FC236}">
                    <a16:creationId xmlns:a16="http://schemas.microsoft.com/office/drawing/2014/main" id="{F8AC09B3-3471-4E62-B32E-5255BA2D22FF}"/>
                  </a:ext>
                </a:extLst>
              </p:cNvPr>
              <p:cNvSpPr/>
              <p:nvPr/>
            </p:nvSpPr>
            <p:spPr>
              <a:xfrm>
                <a:off x="314580" y="2496398"/>
                <a:ext cx="5303520" cy="982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defTabSz="457200"/>
                <a:endParaRPr lang="en-GB" sz="1200" dirty="0"/>
              </a:p>
            </p:txBody>
          </p:sp>
        </p:grpSp>
        <p:sp>
          <p:nvSpPr>
            <p:cNvPr id="43" name="Rectangle 42">
              <a:extLst>
                <a:ext uri="{FF2B5EF4-FFF2-40B4-BE49-F238E27FC236}">
                  <a16:creationId xmlns:a16="http://schemas.microsoft.com/office/drawing/2014/main" id="{BA2A0142-A25B-452D-8686-74149BFB44B9}"/>
                </a:ext>
              </a:extLst>
            </p:cNvPr>
            <p:cNvSpPr/>
            <p:nvPr/>
          </p:nvSpPr>
          <p:spPr>
            <a:xfrm>
              <a:off x="372952" y="2924944"/>
              <a:ext cx="518091" cy="276999"/>
            </a:xfrm>
            <a:prstGeom prst="rect">
              <a:avLst/>
            </a:prstGeom>
            <a:ln>
              <a:noFill/>
            </a:ln>
          </p:spPr>
          <p:txBody>
            <a:bodyPr wrap="none">
              <a:spAutoFit/>
            </a:bodyPr>
            <a:lstStyle/>
            <a:p>
              <a:r>
                <a:rPr lang="en-US" sz="1200" b="1" dirty="0">
                  <a:solidFill>
                    <a:srgbClr val="002060"/>
                  </a:solidFill>
                  <a:latin typeface="Arial" panose="020B0604020202020204" pitchFamily="34" charset="0"/>
                  <a:cs typeface="Arial" panose="020B0604020202020204" pitchFamily="34" charset="0"/>
                </a:rPr>
                <a:t>SOR</a:t>
              </a:r>
              <a:endParaRPr lang="en-GB" sz="1200" dirty="0"/>
            </a:p>
          </p:txBody>
        </p:sp>
      </p:grpSp>
      <p:sp>
        <p:nvSpPr>
          <p:cNvPr id="32" name="Rectangle 31">
            <a:extLst>
              <a:ext uri="{FF2B5EF4-FFF2-40B4-BE49-F238E27FC236}">
                <a16:creationId xmlns:a16="http://schemas.microsoft.com/office/drawing/2014/main" id="{01B5D5A9-6FC4-45B2-B6EF-B6D2D4C77276}"/>
              </a:ext>
            </a:extLst>
          </p:cNvPr>
          <p:cNvSpPr/>
          <p:nvPr/>
        </p:nvSpPr>
        <p:spPr>
          <a:xfrm>
            <a:off x="5724100" y="5425860"/>
            <a:ext cx="3276392" cy="646331"/>
          </a:xfrm>
          <a:prstGeom prst="rect">
            <a:avLst/>
          </a:prstGeom>
        </p:spPr>
        <p:txBody>
          <a:bodyPr wrap="square">
            <a:spAutoFit/>
          </a:bodyPr>
          <a:lstStyle/>
          <a:p>
            <a:r>
              <a:rPr lang="en-US" sz="1200" dirty="0"/>
              <a:t>Within the ≥100 </a:t>
            </a:r>
            <a:r>
              <a:rPr lang="en-US" sz="1200" dirty="0" err="1"/>
              <a:t>Gy</a:t>
            </a:r>
            <a:r>
              <a:rPr lang="en-US" sz="1200" dirty="0"/>
              <a:t> group, those with optimal visual agreement (n=24) had the longest median OS (24.9months, 95% CI 9.6–33.9)</a:t>
            </a:r>
            <a:endParaRPr lang="en-GB" sz="1200" dirty="0"/>
          </a:p>
        </p:txBody>
      </p:sp>
      <p:sp>
        <p:nvSpPr>
          <p:cNvPr id="45" name="Rectangle 44">
            <a:extLst>
              <a:ext uri="{FF2B5EF4-FFF2-40B4-BE49-F238E27FC236}">
                <a16:creationId xmlns:a16="http://schemas.microsoft.com/office/drawing/2014/main" id="{295C30E7-921A-4511-8282-6156D68E4F8F}"/>
              </a:ext>
            </a:extLst>
          </p:cNvPr>
          <p:cNvSpPr/>
          <p:nvPr/>
        </p:nvSpPr>
        <p:spPr>
          <a:xfrm>
            <a:off x="5691814" y="1340767"/>
            <a:ext cx="3312900" cy="4721385"/>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defTabSz="457200"/>
            <a:endParaRPr lang="en-GB" sz="1200" dirty="0"/>
          </a:p>
        </p:txBody>
      </p:sp>
      <p:sp>
        <p:nvSpPr>
          <p:cNvPr id="46" name="TextBox 45">
            <a:extLst>
              <a:ext uri="{FF2B5EF4-FFF2-40B4-BE49-F238E27FC236}">
                <a16:creationId xmlns:a16="http://schemas.microsoft.com/office/drawing/2014/main" id="{C2E3F55D-27FB-4CEC-B10D-064BF5A69653}"/>
              </a:ext>
            </a:extLst>
          </p:cNvPr>
          <p:cNvSpPr txBox="1"/>
          <p:nvPr/>
        </p:nvSpPr>
        <p:spPr>
          <a:xfrm>
            <a:off x="5718781" y="5059250"/>
            <a:ext cx="465439" cy="123111"/>
          </a:xfrm>
          <a:prstGeom prst="rect">
            <a:avLst/>
          </a:prstGeom>
          <a:noFill/>
        </p:spPr>
        <p:txBody>
          <a:bodyPr wrap="square" lIns="36000" tIns="0" rIns="36000" bIns="0" rtlCol="0">
            <a:spAutoFit/>
          </a:bodyPr>
          <a:lstStyle/>
          <a:p>
            <a:pPr algn="ctr"/>
            <a:r>
              <a:rPr lang="en-GB" sz="800" dirty="0"/>
              <a:t>&lt;100 </a:t>
            </a:r>
            <a:r>
              <a:rPr lang="en-GB" sz="800" dirty="0" err="1"/>
              <a:t>Gy</a:t>
            </a:r>
            <a:endParaRPr lang="en-US" sz="800" dirty="0"/>
          </a:p>
        </p:txBody>
      </p:sp>
      <p:sp>
        <p:nvSpPr>
          <p:cNvPr id="47" name="TextBox 46">
            <a:extLst>
              <a:ext uri="{FF2B5EF4-FFF2-40B4-BE49-F238E27FC236}">
                <a16:creationId xmlns:a16="http://schemas.microsoft.com/office/drawing/2014/main" id="{4F579C1B-7D3E-4A04-A7E2-E7203030F4D8}"/>
              </a:ext>
            </a:extLst>
          </p:cNvPr>
          <p:cNvSpPr txBox="1"/>
          <p:nvPr/>
        </p:nvSpPr>
        <p:spPr>
          <a:xfrm>
            <a:off x="5720385" y="5200982"/>
            <a:ext cx="462233" cy="123111"/>
          </a:xfrm>
          <a:prstGeom prst="rect">
            <a:avLst/>
          </a:prstGeom>
          <a:noFill/>
        </p:spPr>
        <p:txBody>
          <a:bodyPr wrap="square" lIns="36000" tIns="0" rIns="36000" bIns="0" rtlCol="0">
            <a:spAutoFit/>
          </a:bodyPr>
          <a:lstStyle/>
          <a:p>
            <a:pPr algn="ctr"/>
            <a:r>
              <a:rPr lang="en-US" sz="800" dirty="0"/>
              <a:t>≥100 </a:t>
            </a:r>
            <a:r>
              <a:rPr lang="en-US" sz="800" dirty="0" err="1"/>
              <a:t>Gy</a:t>
            </a:r>
            <a:endParaRPr lang="en-US" sz="800" dirty="0"/>
          </a:p>
        </p:txBody>
      </p:sp>
      <p:sp>
        <p:nvSpPr>
          <p:cNvPr id="48" name="TextBox 47">
            <a:extLst>
              <a:ext uri="{FF2B5EF4-FFF2-40B4-BE49-F238E27FC236}">
                <a16:creationId xmlns:a16="http://schemas.microsoft.com/office/drawing/2014/main" id="{5FC3539A-CFF1-4D09-90CE-96B7F35BD054}"/>
              </a:ext>
            </a:extLst>
          </p:cNvPr>
          <p:cNvSpPr txBox="1"/>
          <p:nvPr/>
        </p:nvSpPr>
        <p:spPr>
          <a:xfrm>
            <a:off x="6474760" y="5063497"/>
            <a:ext cx="342008" cy="123111"/>
          </a:xfrm>
          <a:prstGeom prst="rect">
            <a:avLst/>
          </a:prstGeom>
          <a:noFill/>
        </p:spPr>
        <p:txBody>
          <a:bodyPr wrap="square" lIns="36000" tIns="0" rIns="36000" bIns="0" rtlCol="0">
            <a:spAutoFit/>
          </a:bodyPr>
          <a:lstStyle/>
          <a:p>
            <a:pPr algn="ctr"/>
            <a:r>
              <a:rPr lang="en-US" sz="800" dirty="0"/>
              <a:t>28 (0)</a:t>
            </a:r>
          </a:p>
        </p:txBody>
      </p:sp>
      <p:sp>
        <p:nvSpPr>
          <p:cNvPr id="49" name="TextBox 48">
            <a:extLst>
              <a:ext uri="{FF2B5EF4-FFF2-40B4-BE49-F238E27FC236}">
                <a16:creationId xmlns:a16="http://schemas.microsoft.com/office/drawing/2014/main" id="{309394DC-3924-49A7-9DD4-E84CA98690FB}"/>
              </a:ext>
            </a:extLst>
          </p:cNvPr>
          <p:cNvSpPr txBox="1"/>
          <p:nvPr/>
        </p:nvSpPr>
        <p:spPr>
          <a:xfrm>
            <a:off x="6474760" y="5205229"/>
            <a:ext cx="342008" cy="123111"/>
          </a:xfrm>
          <a:prstGeom prst="rect">
            <a:avLst/>
          </a:prstGeom>
          <a:noFill/>
        </p:spPr>
        <p:txBody>
          <a:bodyPr wrap="square" lIns="36000" tIns="0" rIns="36000" bIns="0" rtlCol="0">
            <a:spAutoFit/>
          </a:bodyPr>
          <a:lstStyle/>
          <a:p>
            <a:pPr algn="ctr"/>
            <a:r>
              <a:rPr lang="en-US" sz="800" dirty="0"/>
              <a:t>52 (0)</a:t>
            </a:r>
          </a:p>
        </p:txBody>
      </p:sp>
      <p:sp>
        <p:nvSpPr>
          <p:cNvPr id="50" name="TextBox 49">
            <a:extLst>
              <a:ext uri="{FF2B5EF4-FFF2-40B4-BE49-F238E27FC236}">
                <a16:creationId xmlns:a16="http://schemas.microsoft.com/office/drawing/2014/main" id="{9AC40C16-390D-443F-8FD0-E4F983CA46A4}"/>
              </a:ext>
            </a:extLst>
          </p:cNvPr>
          <p:cNvSpPr txBox="1"/>
          <p:nvPr/>
        </p:nvSpPr>
        <p:spPr>
          <a:xfrm>
            <a:off x="6821892" y="5063497"/>
            <a:ext cx="342008" cy="123111"/>
          </a:xfrm>
          <a:prstGeom prst="rect">
            <a:avLst/>
          </a:prstGeom>
          <a:noFill/>
        </p:spPr>
        <p:txBody>
          <a:bodyPr wrap="square" lIns="36000" tIns="0" rIns="36000" bIns="0" rtlCol="0">
            <a:spAutoFit/>
          </a:bodyPr>
          <a:lstStyle/>
          <a:p>
            <a:pPr algn="ctr"/>
            <a:r>
              <a:rPr lang="en-US" sz="800" dirty="0"/>
              <a:t>14 (0)</a:t>
            </a:r>
          </a:p>
        </p:txBody>
      </p:sp>
      <p:sp>
        <p:nvSpPr>
          <p:cNvPr id="51" name="TextBox 50">
            <a:extLst>
              <a:ext uri="{FF2B5EF4-FFF2-40B4-BE49-F238E27FC236}">
                <a16:creationId xmlns:a16="http://schemas.microsoft.com/office/drawing/2014/main" id="{A8DC7EA6-21D2-4FB0-93A1-CE3EFD51796C}"/>
              </a:ext>
            </a:extLst>
          </p:cNvPr>
          <p:cNvSpPr txBox="1"/>
          <p:nvPr/>
        </p:nvSpPr>
        <p:spPr>
          <a:xfrm>
            <a:off x="6821892" y="5205229"/>
            <a:ext cx="342008" cy="123111"/>
          </a:xfrm>
          <a:prstGeom prst="rect">
            <a:avLst/>
          </a:prstGeom>
          <a:noFill/>
        </p:spPr>
        <p:txBody>
          <a:bodyPr wrap="square" lIns="36000" tIns="0" rIns="36000" bIns="0" rtlCol="0">
            <a:spAutoFit/>
          </a:bodyPr>
          <a:lstStyle/>
          <a:p>
            <a:pPr algn="ctr"/>
            <a:r>
              <a:rPr lang="en-US" sz="800" dirty="0"/>
              <a:t>34 (1)</a:t>
            </a:r>
          </a:p>
        </p:txBody>
      </p:sp>
      <p:sp>
        <p:nvSpPr>
          <p:cNvPr id="52" name="TextBox 51">
            <a:extLst>
              <a:ext uri="{FF2B5EF4-FFF2-40B4-BE49-F238E27FC236}">
                <a16:creationId xmlns:a16="http://schemas.microsoft.com/office/drawing/2014/main" id="{F1C128BD-1659-4895-A68C-0D58D90DA8F1}"/>
              </a:ext>
            </a:extLst>
          </p:cNvPr>
          <p:cNvSpPr txBox="1"/>
          <p:nvPr/>
        </p:nvSpPr>
        <p:spPr>
          <a:xfrm>
            <a:off x="7221582" y="5063497"/>
            <a:ext cx="284300" cy="123111"/>
          </a:xfrm>
          <a:prstGeom prst="rect">
            <a:avLst/>
          </a:prstGeom>
          <a:noFill/>
        </p:spPr>
        <p:txBody>
          <a:bodyPr wrap="square" lIns="36000" tIns="0" rIns="36000" bIns="0" rtlCol="0">
            <a:spAutoFit/>
          </a:bodyPr>
          <a:lstStyle/>
          <a:p>
            <a:pPr algn="ctr"/>
            <a:r>
              <a:rPr lang="en-US" sz="800" dirty="0"/>
              <a:t>7 (1)</a:t>
            </a:r>
          </a:p>
        </p:txBody>
      </p:sp>
      <p:sp>
        <p:nvSpPr>
          <p:cNvPr id="53" name="TextBox 52">
            <a:extLst>
              <a:ext uri="{FF2B5EF4-FFF2-40B4-BE49-F238E27FC236}">
                <a16:creationId xmlns:a16="http://schemas.microsoft.com/office/drawing/2014/main" id="{63B7BF26-0218-4B20-B3EF-FFAA3145FFC2}"/>
              </a:ext>
            </a:extLst>
          </p:cNvPr>
          <p:cNvSpPr txBox="1"/>
          <p:nvPr/>
        </p:nvSpPr>
        <p:spPr>
          <a:xfrm>
            <a:off x="7163098" y="5205229"/>
            <a:ext cx="342008" cy="123111"/>
          </a:xfrm>
          <a:prstGeom prst="rect">
            <a:avLst/>
          </a:prstGeom>
          <a:noFill/>
        </p:spPr>
        <p:txBody>
          <a:bodyPr wrap="square" lIns="36000" tIns="0" rIns="36000" bIns="0" rtlCol="0">
            <a:spAutoFit/>
          </a:bodyPr>
          <a:lstStyle/>
          <a:p>
            <a:pPr algn="ctr"/>
            <a:r>
              <a:rPr lang="en-US" sz="800" dirty="0"/>
              <a:t>22 (5)</a:t>
            </a:r>
          </a:p>
        </p:txBody>
      </p:sp>
      <p:sp>
        <p:nvSpPr>
          <p:cNvPr id="54" name="TextBox 53">
            <a:extLst>
              <a:ext uri="{FF2B5EF4-FFF2-40B4-BE49-F238E27FC236}">
                <a16:creationId xmlns:a16="http://schemas.microsoft.com/office/drawing/2014/main" id="{3ADBA22D-3439-401C-BB15-5FEC1501205B}"/>
              </a:ext>
            </a:extLst>
          </p:cNvPr>
          <p:cNvSpPr txBox="1"/>
          <p:nvPr/>
        </p:nvSpPr>
        <p:spPr>
          <a:xfrm>
            <a:off x="7561939" y="5063494"/>
            <a:ext cx="284300" cy="123111"/>
          </a:xfrm>
          <a:prstGeom prst="rect">
            <a:avLst/>
          </a:prstGeom>
          <a:noFill/>
        </p:spPr>
        <p:txBody>
          <a:bodyPr wrap="square" lIns="36000" tIns="0" rIns="36000" bIns="0" rtlCol="0">
            <a:spAutoFit/>
          </a:bodyPr>
          <a:lstStyle/>
          <a:p>
            <a:pPr algn="ctr"/>
            <a:r>
              <a:rPr lang="en-US" sz="800" dirty="0"/>
              <a:t>3 (1)</a:t>
            </a:r>
          </a:p>
        </p:txBody>
      </p:sp>
      <p:sp>
        <p:nvSpPr>
          <p:cNvPr id="55" name="TextBox 54">
            <a:extLst>
              <a:ext uri="{FF2B5EF4-FFF2-40B4-BE49-F238E27FC236}">
                <a16:creationId xmlns:a16="http://schemas.microsoft.com/office/drawing/2014/main" id="{D972700D-E4E8-408B-A46E-330FE919D6DF}"/>
              </a:ext>
            </a:extLst>
          </p:cNvPr>
          <p:cNvSpPr txBox="1"/>
          <p:nvPr/>
        </p:nvSpPr>
        <p:spPr>
          <a:xfrm>
            <a:off x="7499222" y="5205226"/>
            <a:ext cx="342008" cy="123111"/>
          </a:xfrm>
          <a:prstGeom prst="rect">
            <a:avLst/>
          </a:prstGeom>
          <a:noFill/>
        </p:spPr>
        <p:txBody>
          <a:bodyPr wrap="square" lIns="36000" tIns="0" rIns="36000" bIns="0" rtlCol="0">
            <a:spAutoFit/>
          </a:bodyPr>
          <a:lstStyle/>
          <a:p>
            <a:pPr algn="ctr"/>
            <a:r>
              <a:rPr lang="en-US" sz="800" dirty="0"/>
              <a:t>18 (8)</a:t>
            </a:r>
          </a:p>
        </p:txBody>
      </p:sp>
      <p:sp>
        <p:nvSpPr>
          <p:cNvPr id="56" name="TextBox 55">
            <a:extLst>
              <a:ext uri="{FF2B5EF4-FFF2-40B4-BE49-F238E27FC236}">
                <a16:creationId xmlns:a16="http://schemas.microsoft.com/office/drawing/2014/main" id="{4480E42C-58C4-4304-828B-035D2F86FDCE}"/>
              </a:ext>
            </a:extLst>
          </p:cNvPr>
          <p:cNvSpPr txBox="1"/>
          <p:nvPr/>
        </p:nvSpPr>
        <p:spPr>
          <a:xfrm>
            <a:off x="7918240" y="5063499"/>
            <a:ext cx="284300" cy="123111"/>
          </a:xfrm>
          <a:prstGeom prst="rect">
            <a:avLst/>
          </a:prstGeom>
          <a:noFill/>
        </p:spPr>
        <p:txBody>
          <a:bodyPr wrap="square" lIns="36000" tIns="0" rIns="36000" bIns="0" rtlCol="0">
            <a:spAutoFit/>
          </a:bodyPr>
          <a:lstStyle/>
          <a:p>
            <a:pPr algn="ctr"/>
            <a:r>
              <a:rPr lang="en-US" sz="800" dirty="0"/>
              <a:t>1 (2)</a:t>
            </a:r>
          </a:p>
        </p:txBody>
      </p:sp>
      <p:sp>
        <p:nvSpPr>
          <p:cNvPr id="57" name="TextBox 56">
            <a:extLst>
              <a:ext uri="{FF2B5EF4-FFF2-40B4-BE49-F238E27FC236}">
                <a16:creationId xmlns:a16="http://schemas.microsoft.com/office/drawing/2014/main" id="{C516C129-04DE-49DC-A382-D990AF6706B7}"/>
              </a:ext>
            </a:extLst>
          </p:cNvPr>
          <p:cNvSpPr txBox="1"/>
          <p:nvPr/>
        </p:nvSpPr>
        <p:spPr>
          <a:xfrm>
            <a:off x="7851289" y="5205231"/>
            <a:ext cx="342008" cy="123111"/>
          </a:xfrm>
          <a:prstGeom prst="rect">
            <a:avLst/>
          </a:prstGeom>
          <a:noFill/>
        </p:spPr>
        <p:txBody>
          <a:bodyPr wrap="square" lIns="36000" tIns="0" rIns="36000" bIns="0" rtlCol="0">
            <a:spAutoFit/>
          </a:bodyPr>
          <a:lstStyle/>
          <a:p>
            <a:pPr algn="ctr"/>
            <a:r>
              <a:rPr lang="en-US" sz="800" dirty="0"/>
              <a:t>9 (15)</a:t>
            </a:r>
          </a:p>
        </p:txBody>
      </p:sp>
      <p:sp>
        <p:nvSpPr>
          <p:cNvPr id="58" name="TextBox 57">
            <a:extLst>
              <a:ext uri="{FF2B5EF4-FFF2-40B4-BE49-F238E27FC236}">
                <a16:creationId xmlns:a16="http://schemas.microsoft.com/office/drawing/2014/main" id="{0B185931-3AF5-42D3-9CE4-E444303321B7}"/>
              </a:ext>
            </a:extLst>
          </p:cNvPr>
          <p:cNvSpPr txBox="1"/>
          <p:nvPr/>
        </p:nvSpPr>
        <p:spPr>
          <a:xfrm>
            <a:off x="8290777" y="5059269"/>
            <a:ext cx="284300" cy="123111"/>
          </a:xfrm>
          <a:prstGeom prst="rect">
            <a:avLst/>
          </a:prstGeom>
          <a:noFill/>
        </p:spPr>
        <p:txBody>
          <a:bodyPr wrap="square" lIns="36000" tIns="0" rIns="36000" bIns="0" rtlCol="0">
            <a:spAutoFit/>
          </a:bodyPr>
          <a:lstStyle/>
          <a:p>
            <a:pPr algn="ctr"/>
            <a:r>
              <a:rPr lang="en-US" sz="800" dirty="0"/>
              <a:t>0 (2)</a:t>
            </a:r>
          </a:p>
        </p:txBody>
      </p:sp>
      <p:sp>
        <p:nvSpPr>
          <p:cNvPr id="59" name="TextBox 58">
            <a:extLst>
              <a:ext uri="{FF2B5EF4-FFF2-40B4-BE49-F238E27FC236}">
                <a16:creationId xmlns:a16="http://schemas.microsoft.com/office/drawing/2014/main" id="{F867DBE9-32F7-4214-8BC5-BBA970BCA5A2}"/>
              </a:ext>
            </a:extLst>
          </p:cNvPr>
          <p:cNvSpPr txBox="1"/>
          <p:nvPr/>
        </p:nvSpPr>
        <p:spPr>
          <a:xfrm>
            <a:off x="8223826" y="5201001"/>
            <a:ext cx="342008" cy="123111"/>
          </a:xfrm>
          <a:prstGeom prst="rect">
            <a:avLst/>
          </a:prstGeom>
          <a:noFill/>
        </p:spPr>
        <p:txBody>
          <a:bodyPr wrap="square" lIns="36000" tIns="0" rIns="36000" bIns="0" rtlCol="0">
            <a:spAutoFit/>
          </a:bodyPr>
          <a:lstStyle/>
          <a:p>
            <a:pPr algn="ctr"/>
            <a:r>
              <a:rPr lang="en-US" sz="800" dirty="0"/>
              <a:t>2 (19)</a:t>
            </a:r>
          </a:p>
        </p:txBody>
      </p:sp>
      <p:sp>
        <p:nvSpPr>
          <p:cNvPr id="60" name="TextBox 59">
            <a:extLst>
              <a:ext uri="{FF2B5EF4-FFF2-40B4-BE49-F238E27FC236}">
                <a16:creationId xmlns:a16="http://schemas.microsoft.com/office/drawing/2014/main" id="{73D25C74-C8DE-4556-8A38-AB168D40B4A4}"/>
              </a:ext>
            </a:extLst>
          </p:cNvPr>
          <p:cNvSpPr txBox="1"/>
          <p:nvPr/>
        </p:nvSpPr>
        <p:spPr>
          <a:xfrm>
            <a:off x="8602285" y="5205233"/>
            <a:ext cx="342008" cy="123111"/>
          </a:xfrm>
          <a:prstGeom prst="rect">
            <a:avLst/>
          </a:prstGeom>
          <a:noFill/>
        </p:spPr>
        <p:txBody>
          <a:bodyPr wrap="square" lIns="36000" tIns="0" rIns="36000" bIns="0" rtlCol="0">
            <a:spAutoFit/>
          </a:bodyPr>
          <a:lstStyle/>
          <a:p>
            <a:pPr algn="ctr"/>
            <a:r>
              <a:rPr lang="en-US" sz="800" dirty="0"/>
              <a:t>0 (21)</a:t>
            </a:r>
          </a:p>
        </p:txBody>
      </p:sp>
      <p:cxnSp>
        <p:nvCxnSpPr>
          <p:cNvPr id="62" name="Straight Connector 61">
            <a:extLst>
              <a:ext uri="{FF2B5EF4-FFF2-40B4-BE49-F238E27FC236}">
                <a16:creationId xmlns:a16="http://schemas.microsoft.com/office/drawing/2014/main" id="{58279B89-E003-4556-9998-6635677EE1D7}"/>
              </a:ext>
            </a:extLst>
          </p:cNvPr>
          <p:cNvCxnSpPr>
            <a:cxnSpLocks/>
          </p:cNvCxnSpPr>
          <p:nvPr/>
        </p:nvCxnSpPr>
        <p:spPr>
          <a:xfrm>
            <a:off x="6292730" y="2160262"/>
            <a:ext cx="4701" cy="230443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4F622761-EDC4-44DC-89CA-EBCBCE624A64}"/>
              </a:ext>
            </a:extLst>
          </p:cNvPr>
          <p:cNvSpPr txBox="1"/>
          <p:nvPr/>
        </p:nvSpPr>
        <p:spPr>
          <a:xfrm>
            <a:off x="6218600" y="4464137"/>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64" name="TextBox 63">
            <a:extLst>
              <a:ext uri="{FF2B5EF4-FFF2-40B4-BE49-F238E27FC236}">
                <a16:creationId xmlns:a16="http://schemas.microsoft.com/office/drawing/2014/main" id="{C283C853-E0E6-49B2-9A9F-96D75BAED89A}"/>
              </a:ext>
            </a:extLst>
          </p:cNvPr>
          <p:cNvSpPr txBox="1"/>
          <p:nvPr/>
        </p:nvSpPr>
        <p:spPr>
          <a:xfrm>
            <a:off x="5952551" y="4315989"/>
            <a:ext cx="285902" cy="184666"/>
          </a:xfrm>
          <a:prstGeom prst="rect">
            <a:avLst/>
          </a:prstGeom>
          <a:noFill/>
        </p:spPr>
        <p:txBody>
          <a:bodyPr wrap="none" lIns="36000" tIns="0" rIns="36000" bIns="0" rtlCol="0" anchor="ctr">
            <a:spAutoFit/>
          </a:bodyPr>
          <a:lstStyle/>
          <a:p>
            <a:pPr algn="r"/>
            <a:r>
              <a:rPr lang="en-GB" sz="1200" dirty="0"/>
              <a:t>0.0</a:t>
            </a:r>
            <a:endParaRPr lang="en-US" sz="1200" dirty="0"/>
          </a:p>
        </p:txBody>
      </p:sp>
      <p:cxnSp>
        <p:nvCxnSpPr>
          <p:cNvPr id="65" name="Straight Connector 64">
            <a:extLst>
              <a:ext uri="{FF2B5EF4-FFF2-40B4-BE49-F238E27FC236}">
                <a16:creationId xmlns:a16="http://schemas.microsoft.com/office/drawing/2014/main" id="{760F2789-C2E2-4FB5-BAA8-A312C5C8E2B2}"/>
              </a:ext>
            </a:extLst>
          </p:cNvPr>
          <p:cNvCxnSpPr/>
          <p:nvPr/>
        </p:nvCxnSpPr>
        <p:spPr>
          <a:xfrm>
            <a:off x="6241317" y="351950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23E29088-5BBE-44D3-ABF5-D13C168844E8}"/>
              </a:ext>
            </a:extLst>
          </p:cNvPr>
          <p:cNvSpPr txBox="1"/>
          <p:nvPr/>
        </p:nvSpPr>
        <p:spPr>
          <a:xfrm>
            <a:off x="5952551" y="3428257"/>
            <a:ext cx="285902" cy="184666"/>
          </a:xfrm>
          <a:prstGeom prst="rect">
            <a:avLst/>
          </a:prstGeom>
          <a:noFill/>
        </p:spPr>
        <p:txBody>
          <a:bodyPr wrap="none" lIns="36000" tIns="0" rIns="36000" bIns="0" rtlCol="0" anchor="ctr">
            <a:spAutoFit/>
          </a:bodyPr>
          <a:lstStyle/>
          <a:p>
            <a:pPr algn="r"/>
            <a:r>
              <a:rPr lang="en-GB" sz="1200" dirty="0"/>
              <a:t>0.4</a:t>
            </a:r>
            <a:endParaRPr lang="en-US" sz="1200" dirty="0"/>
          </a:p>
        </p:txBody>
      </p:sp>
      <p:cxnSp>
        <p:nvCxnSpPr>
          <p:cNvPr id="67" name="Straight Connector 66">
            <a:extLst>
              <a:ext uri="{FF2B5EF4-FFF2-40B4-BE49-F238E27FC236}">
                <a16:creationId xmlns:a16="http://schemas.microsoft.com/office/drawing/2014/main" id="{20CC3C90-6DDF-4BFB-BD24-2D16CEDD9707}"/>
              </a:ext>
            </a:extLst>
          </p:cNvPr>
          <p:cNvCxnSpPr/>
          <p:nvPr/>
        </p:nvCxnSpPr>
        <p:spPr>
          <a:xfrm>
            <a:off x="6241317" y="306818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DAF56BE3-D43E-4912-B8D2-4F1E1D193B03}"/>
              </a:ext>
            </a:extLst>
          </p:cNvPr>
          <p:cNvSpPr txBox="1"/>
          <p:nvPr/>
        </p:nvSpPr>
        <p:spPr>
          <a:xfrm>
            <a:off x="5952551" y="2976935"/>
            <a:ext cx="285902" cy="184666"/>
          </a:xfrm>
          <a:prstGeom prst="rect">
            <a:avLst/>
          </a:prstGeom>
          <a:noFill/>
        </p:spPr>
        <p:txBody>
          <a:bodyPr wrap="none" lIns="36000" tIns="0" rIns="36000" bIns="0" rtlCol="0" anchor="ctr">
            <a:spAutoFit/>
          </a:bodyPr>
          <a:lstStyle/>
          <a:p>
            <a:pPr algn="r"/>
            <a:r>
              <a:rPr lang="en-GB" sz="1200" dirty="0"/>
              <a:t>0.6</a:t>
            </a:r>
            <a:endParaRPr lang="en-US" sz="1200" dirty="0"/>
          </a:p>
        </p:txBody>
      </p:sp>
      <p:cxnSp>
        <p:nvCxnSpPr>
          <p:cNvPr id="69" name="Straight Connector 68">
            <a:extLst>
              <a:ext uri="{FF2B5EF4-FFF2-40B4-BE49-F238E27FC236}">
                <a16:creationId xmlns:a16="http://schemas.microsoft.com/office/drawing/2014/main" id="{3E15F82D-B3FB-405B-A4C1-18B09EF76367}"/>
              </a:ext>
            </a:extLst>
          </p:cNvPr>
          <p:cNvCxnSpPr/>
          <p:nvPr/>
        </p:nvCxnSpPr>
        <p:spPr>
          <a:xfrm>
            <a:off x="6241317" y="261860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C274C41B-4C04-4A96-AAF8-8EEABAA9A30C}"/>
              </a:ext>
            </a:extLst>
          </p:cNvPr>
          <p:cNvSpPr txBox="1"/>
          <p:nvPr/>
        </p:nvSpPr>
        <p:spPr>
          <a:xfrm>
            <a:off x="5952551" y="2524974"/>
            <a:ext cx="285902" cy="184666"/>
          </a:xfrm>
          <a:prstGeom prst="rect">
            <a:avLst/>
          </a:prstGeom>
          <a:noFill/>
        </p:spPr>
        <p:txBody>
          <a:bodyPr wrap="none" lIns="36000" tIns="0" rIns="36000" bIns="0" rtlCol="0" anchor="ctr">
            <a:spAutoFit/>
          </a:bodyPr>
          <a:lstStyle/>
          <a:p>
            <a:pPr algn="r"/>
            <a:r>
              <a:rPr lang="en-GB" sz="1200" dirty="0"/>
              <a:t>0.8</a:t>
            </a:r>
            <a:endParaRPr lang="en-US" sz="1200" dirty="0"/>
          </a:p>
        </p:txBody>
      </p:sp>
      <p:cxnSp>
        <p:nvCxnSpPr>
          <p:cNvPr id="71" name="Straight Connector 70">
            <a:extLst>
              <a:ext uri="{FF2B5EF4-FFF2-40B4-BE49-F238E27FC236}">
                <a16:creationId xmlns:a16="http://schemas.microsoft.com/office/drawing/2014/main" id="{C6723D51-E43F-4859-B883-BCE49E4D8168}"/>
              </a:ext>
            </a:extLst>
          </p:cNvPr>
          <p:cNvCxnSpPr/>
          <p:nvPr/>
        </p:nvCxnSpPr>
        <p:spPr>
          <a:xfrm>
            <a:off x="6241317" y="216810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AE922E3B-BF6B-4C6F-A0E6-A101ECD5BCDF}"/>
              </a:ext>
            </a:extLst>
          </p:cNvPr>
          <p:cNvSpPr txBox="1"/>
          <p:nvPr/>
        </p:nvSpPr>
        <p:spPr>
          <a:xfrm>
            <a:off x="5952551" y="2079834"/>
            <a:ext cx="285902" cy="184666"/>
          </a:xfrm>
          <a:prstGeom prst="rect">
            <a:avLst/>
          </a:prstGeom>
          <a:noFill/>
        </p:spPr>
        <p:txBody>
          <a:bodyPr wrap="none" lIns="36000" tIns="0" rIns="36000" bIns="0" rtlCol="0" anchor="ctr">
            <a:spAutoFit/>
          </a:bodyPr>
          <a:lstStyle/>
          <a:p>
            <a:pPr algn="r"/>
            <a:r>
              <a:rPr lang="en-GB" sz="1200" dirty="0"/>
              <a:t>1.0</a:t>
            </a:r>
            <a:endParaRPr lang="en-US" sz="1200" dirty="0"/>
          </a:p>
        </p:txBody>
      </p:sp>
      <p:cxnSp>
        <p:nvCxnSpPr>
          <p:cNvPr id="73" name="Straight Connector 72">
            <a:extLst>
              <a:ext uri="{FF2B5EF4-FFF2-40B4-BE49-F238E27FC236}">
                <a16:creationId xmlns:a16="http://schemas.microsoft.com/office/drawing/2014/main" id="{4A6D10E6-5B01-40CF-88A5-C7C6E91E5282}"/>
              </a:ext>
            </a:extLst>
          </p:cNvPr>
          <p:cNvCxnSpPr/>
          <p:nvPr/>
        </p:nvCxnSpPr>
        <p:spPr>
          <a:xfrm>
            <a:off x="6642816" y="4409620"/>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97F1B3F2-9441-4B06-ABC0-08A57AFDE6A2}"/>
              </a:ext>
            </a:extLst>
          </p:cNvPr>
          <p:cNvSpPr txBox="1"/>
          <p:nvPr/>
        </p:nvSpPr>
        <p:spPr>
          <a:xfrm>
            <a:off x="6563985" y="4464137"/>
            <a:ext cx="157663" cy="184666"/>
          </a:xfrm>
          <a:prstGeom prst="rect">
            <a:avLst/>
          </a:prstGeom>
          <a:noFill/>
        </p:spPr>
        <p:txBody>
          <a:bodyPr wrap="none" lIns="36000" tIns="0" rIns="36000" bIns="0" rtlCol="0">
            <a:spAutoFit/>
          </a:bodyPr>
          <a:lstStyle/>
          <a:p>
            <a:pPr algn="ctr"/>
            <a:r>
              <a:rPr lang="en-US" sz="1200" dirty="0"/>
              <a:t>6</a:t>
            </a:r>
          </a:p>
        </p:txBody>
      </p:sp>
      <p:sp>
        <p:nvSpPr>
          <p:cNvPr id="75" name="TextBox 74">
            <a:extLst>
              <a:ext uri="{FF2B5EF4-FFF2-40B4-BE49-F238E27FC236}">
                <a16:creationId xmlns:a16="http://schemas.microsoft.com/office/drawing/2014/main" id="{FBF1EC88-FC9B-4C38-A9F0-6A7AC143EDF1}"/>
              </a:ext>
            </a:extLst>
          </p:cNvPr>
          <p:cNvSpPr txBox="1"/>
          <p:nvPr/>
        </p:nvSpPr>
        <p:spPr>
          <a:xfrm>
            <a:off x="6340013" y="4667171"/>
            <a:ext cx="2390783" cy="184666"/>
          </a:xfrm>
          <a:prstGeom prst="rect">
            <a:avLst/>
          </a:prstGeom>
          <a:noFill/>
        </p:spPr>
        <p:txBody>
          <a:bodyPr wrap="none" lIns="0" tIns="0" rIns="0" bIns="0" rtlCol="0">
            <a:spAutoFit/>
          </a:bodyPr>
          <a:lstStyle/>
          <a:p>
            <a:pPr algn="ctr"/>
            <a:r>
              <a:rPr lang="en-US" sz="1200" dirty="0"/>
              <a:t>Time since randomization (months)</a:t>
            </a:r>
          </a:p>
        </p:txBody>
      </p:sp>
      <p:sp>
        <p:nvSpPr>
          <p:cNvPr id="76" name="TextBox 75">
            <a:extLst>
              <a:ext uri="{FF2B5EF4-FFF2-40B4-BE49-F238E27FC236}">
                <a16:creationId xmlns:a16="http://schemas.microsoft.com/office/drawing/2014/main" id="{96571356-6328-4A85-AC4A-20477F53B17C}"/>
              </a:ext>
            </a:extLst>
          </p:cNvPr>
          <p:cNvSpPr txBox="1"/>
          <p:nvPr/>
        </p:nvSpPr>
        <p:spPr>
          <a:xfrm rot="16200000">
            <a:off x="5198663" y="3199344"/>
            <a:ext cx="1285608" cy="184666"/>
          </a:xfrm>
          <a:prstGeom prst="rect">
            <a:avLst/>
          </a:prstGeom>
          <a:noFill/>
        </p:spPr>
        <p:txBody>
          <a:bodyPr wrap="none" lIns="0" tIns="0" rIns="0" bIns="0" rtlCol="0">
            <a:spAutoFit/>
          </a:bodyPr>
          <a:lstStyle/>
          <a:p>
            <a:pPr algn="ctr"/>
            <a:r>
              <a:rPr lang="en-GB" sz="1200" dirty="0"/>
              <a:t>Survival probability</a:t>
            </a:r>
            <a:endParaRPr lang="en-US" sz="1200" dirty="0"/>
          </a:p>
        </p:txBody>
      </p:sp>
      <p:cxnSp>
        <p:nvCxnSpPr>
          <p:cNvPr id="77" name="Straight Connector 76">
            <a:extLst>
              <a:ext uri="{FF2B5EF4-FFF2-40B4-BE49-F238E27FC236}">
                <a16:creationId xmlns:a16="http://schemas.microsoft.com/office/drawing/2014/main" id="{CA3F33B4-B7EF-43D3-B25B-92022E0F25B6}"/>
              </a:ext>
            </a:extLst>
          </p:cNvPr>
          <p:cNvCxnSpPr/>
          <p:nvPr/>
        </p:nvCxnSpPr>
        <p:spPr>
          <a:xfrm>
            <a:off x="6241317" y="39670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763DB187-A72E-4670-9B60-CF485C3A5BB9}"/>
              </a:ext>
            </a:extLst>
          </p:cNvPr>
          <p:cNvSpPr txBox="1"/>
          <p:nvPr/>
        </p:nvSpPr>
        <p:spPr>
          <a:xfrm>
            <a:off x="5952551" y="3875773"/>
            <a:ext cx="285902" cy="184666"/>
          </a:xfrm>
          <a:prstGeom prst="rect">
            <a:avLst/>
          </a:prstGeom>
          <a:noFill/>
        </p:spPr>
        <p:txBody>
          <a:bodyPr wrap="none" lIns="36000" tIns="0" rIns="36000" bIns="0" rtlCol="0" anchor="ctr">
            <a:spAutoFit/>
          </a:bodyPr>
          <a:lstStyle/>
          <a:p>
            <a:pPr algn="r"/>
            <a:r>
              <a:rPr lang="en-GB" sz="1200" dirty="0"/>
              <a:t>0.2</a:t>
            </a:r>
            <a:endParaRPr lang="en-US" sz="1200" dirty="0"/>
          </a:p>
        </p:txBody>
      </p:sp>
      <p:sp>
        <p:nvSpPr>
          <p:cNvPr id="79" name="TextBox 78">
            <a:extLst>
              <a:ext uri="{FF2B5EF4-FFF2-40B4-BE49-F238E27FC236}">
                <a16:creationId xmlns:a16="http://schemas.microsoft.com/office/drawing/2014/main" id="{E8802357-93D4-49C3-8D5A-D4B911ECBBE8}"/>
              </a:ext>
            </a:extLst>
          </p:cNvPr>
          <p:cNvSpPr txBox="1"/>
          <p:nvPr/>
        </p:nvSpPr>
        <p:spPr>
          <a:xfrm>
            <a:off x="5688124" y="4881858"/>
            <a:ext cx="1294191" cy="153888"/>
          </a:xfrm>
          <a:prstGeom prst="rect">
            <a:avLst/>
          </a:prstGeom>
          <a:noFill/>
        </p:spPr>
        <p:txBody>
          <a:bodyPr wrap="none" lIns="36000" tIns="0" rIns="36000" bIns="0" rtlCol="0">
            <a:spAutoFit/>
          </a:bodyPr>
          <a:lstStyle/>
          <a:p>
            <a:r>
              <a:rPr lang="en-GB" sz="1000" dirty="0"/>
              <a:t>N at risk (n censored)</a:t>
            </a:r>
            <a:endParaRPr lang="en-US" sz="1000" dirty="0"/>
          </a:p>
        </p:txBody>
      </p:sp>
      <p:cxnSp>
        <p:nvCxnSpPr>
          <p:cNvPr id="80" name="Straight Connector 79">
            <a:extLst>
              <a:ext uri="{FF2B5EF4-FFF2-40B4-BE49-F238E27FC236}">
                <a16:creationId xmlns:a16="http://schemas.microsoft.com/office/drawing/2014/main" id="{207C1AD6-E5C9-4E4B-AF12-7F357F7D7C7A}"/>
              </a:ext>
            </a:extLst>
          </p:cNvPr>
          <p:cNvCxnSpPr/>
          <p:nvPr/>
        </p:nvCxnSpPr>
        <p:spPr>
          <a:xfrm>
            <a:off x="6993012" y="4409620"/>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3EE3A82C-A706-4982-B0A5-61DE9FA746DF}"/>
              </a:ext>
            </a:extLst>
          </p:cNvPr>
          <p:cNvSpPr txBox="1"/>
          <p:nvPr/>
        </p:nvSpPr>
        <p:spPr>
          <a:xfrm>
            <a:off x="6871702" y="4464137"/>
            <a:ext cx="242621" cy="184666"/>
          </a:xfrm>
          <a:prstGeom prst="rect">
            <a:avLst/>
          </a:prstGeom>
          <a:noFill/>
        </p:spPr>
        <p:txBody>
          <a:bodyPr wrap="none" lIns="36000" tIns="0" rIns="36000" bIns="0" rtlCol="0">
            <a:spAutoFit/>
          </a:bodyPr>
          <a:lstStyle/>
          <a:p>
            <a:pPr algn="ctr"/>
            <a:r>
              <a:rPr lang="en-GB" sz="1200" dirty="0"/>
              <a:t>12</a:t>
            </a:r>
            <a:endParaRPr lang="en-US" sz="1200" dirty="0"/>
          </a:p>
        </p:txBody>
      </p:sp>
      <p:cxnSp>
        <p:nvCxnSpPr>
          <p:cNvPr id="82" name="Straight Connector 81">
            <a:extLst>
              <a:ext uri="{FF2B5EF4-FFF2-40B4-BE49-F238E27FC236}">
                <a16:creationId xmlns:a16="http://schemas.microsoft.com/office/drawing/2014/main" id="{F4AE536F-AA41-43E3-91DC-7C88BF2D30A9}"/>
              </a:ext>
            </a:extLst>
          </p:cNvPr>
          <p:cNvCxnSpPr/>
          <p:nvPr/>
        </p:nvCxnSpPr>
        <p:spPr>
          <a:xfrm>
            <a:off x="8397482" y="4409620"/>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E374FB30-AEBE-4656-927F-5F3F0BDBFCDF}"/>
              </a:ext>
            </a:extLst>
          </p:cNvPr>
          <p:cNvSpPr txBox="1"/>
          <p:nvPr/>
        </p:nvSpPr>
        <p:spPr>
          <a:xfrm>
            <a:off x="8276172" y="4464137"/>
            <a:ext cx="242621" cy="184666"/>
          </a:xfrm>
          <a:prstGeom prst="rect">
            <a:avLst/>
          </a:prstGeom>
          <a:noFill/>
        </p:spPr>
        <p:txBody>
          <a:bodyPr wrap="none" lIns="36000" tIns="0" rIns="36000" bIns="0" rtlCol="0">
            <a:spAutoFit/>
          </a:bodyPr>
          <a:lstStyle/>
          <a:p>
            <a:pPr algn="ctr"/>
            <a:r>
              <a:rPr lang="en-GB" sz="1200" dirty="0"/>
              <a:t>36</a:t>
            </a:r>
            <a:endParaRPr lang="en-US" sz="1200" dirty="0"/>
          </a:p>
        </p:txBody>
      </p:sp>
      <p:sp>
        <p:nvSpPr>
          <p:cNvPr id="84" name="TextBox 83">
            <a:extLst>
              <a:ext uri="{FF2B5EF4-FFF2-40B4-BE49-F238E27FC236}">
                <a16:creationId xmlns:a16="http://schemas.microsoft.com/office/drawing/2014/main" id="{51FA3851-57D0-4BD0-9BFF-03780FA8B3AC}"/>
              </a:ext>
            </a:extLst>
          </p:cNvPr>
          <p:cNvSpPr txBox="1"/>
          <p:nvPr/>
        </p:nvSpPr>
        <p:spPr>
          <a:xfrm>
            <a:off x="6139128" y="5064970"/>
            <a:ext cx="342008" cy="123111"/>
          </a:xfrm>
          <a:prstGeom prst="rect">
            <a:avLst/>
          </a:prstGeom>
          <a:noFill/>
        </p:spPr>
        <p:txBody>
          <a:bodyPr wrap="none" lIns="36000" tIns="0" rIns="36000" bIns="0" rtlCol="0">
            <a:spAutoFit/>
          </a:bodyPr>
          <a:lstStyle/>
          <a:p>
            <a:pPr algn="ctr"/>
            <a:r>
              <a:rPr lang="en-US" sz="800" dirty="0"/>
              <a:t>54 (0)</a:t>
            </a:r>
          </a:p>
        </p:txBody>
      </p:sp>
      <p:sp>
        <p:nvSpPr>
          <p:cNvPr id="85" name="TextBox 84">
            <a:extLst>
              <a:ext uri="{FF2B5EF4-FFF2-40B4-BE49-F238E27FC236}">
                <a16:creationId xmlns:a16="http://schemas.microsoft.com/office/drawing/2014/main" id="{2FFB38DF-F168-4DC2-960B-77E49FDDCCD8}"/>
              </a:ext>
            </a:extLst>
          </p:cNvPr>
          <p:cNvSpPr txBox="1"/>
          <p:nvPr/>
        </p:nvSpPr>
        <p:spPr>
          <a:xfrm>
            <a:off x="5963648" y="5246431"/>
            <a:ext cx="72768" cy="169277"/>
          </a:xfrm>
          <a:prstGeom prst="rect">
            <a:avLst/>
          </a:prstGeom>
          <a:noFill/>
        </p:spPr>
        <p:txBody>
          <a:bodyPr wrap="none" lIns="36000" tIns="0" rIns="36000" bIns="0" rtlCol="0">
            <a:spAutoFit/>
          </a:bodyPr>
          <a:lstStyle/>
          <a:p>
            <a:pPr algn="r"/>
            <a:endParaRPr lang="en-US" sz="1100" dirty="0"/>
          </a:p>
        </p:txBody>
      </p:sp>
      <p:sp>
        <p:nvSpPr>
          <p:cNvPr id="86" name="TextBox 85">
            <a:extLst>
              <a:ext uri="{FF2B5EF4-FFF2-40B4-BE49-F238E27FC236}">
                <a16:creationId xmlns:a16="http://schemas.microsoft.com/office/drawing/2014/main" id="{A5383C30-F6AD-4D96-95F6-2DACAED47C4C}"/>
              </a:ext>
            </a:extLst>
          </p:cNvPr>
          <p:cNvSpPr txBox="1"/>
          <p:nvPr/>
        </p:nvSpPr>
        <p:spPr>
          <a:xfrm>
            <a:off x="6139128" y="5206702"/>
            <a:ext cx="342008" cy="123111"/>
          </a:xfrm>
          <a:prstGeom prst="rect">
            <a:avLst/>
          </a:prstGeom>
          <a:noFill/>
        </p:spPr>
        <p:txBody>
          <a:bodyPr wrap="none" lIns="36000" tIns="0" rIns="36000" bIns="0" rtlCol="0">
            <a:spAutoFit/>
          </a:bodyPr>
          <a:lstStyle/>
          <a:p>
            <a:pPr algn="ctr"/>
            <a:r>
              <a:rPr lang="en-US" sz="800" dirty="0"/>
              <a:t>67 (0)</a:t>
            </a:r>
          </a:p>
        </p:txBody>
      </p:sp>
      <p:cxnSp>
        <p:nvCxnSpPr>
          <p:cNvPr id="87" name="Straight Connector 86">
            <a:extLst>
              <a:ext uri="{FF2B5EF4-FFF2-40B4-BE49-F238E27FC236}">
                <a16:creationId xmlns:a16="http://schemas.microsoft.com/office/drawing/2014/main" id="{CDF408BE-313C-495E-A0F9-14EB7FC613E2}"/>
              </a:ext>
            </a:extLst>
          </p:cNvPr>
          <p:cNvCxnSpPr>
            <a:cxnSpLocks/>
          </p:cNvCxnSpPr>
          <p:nvPr/>
        </p:nvCxnSpPr>
        <p:spPr>
          <a:xfrm>
            <a:off x="6240385" y="4409620"/>
            <a:ext cx="25149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5A6ED820-1BB6-4B70-8C2B-06B9F92772A9}"/>
              </a:ext>
            </a:extLst>
          </p:cNvPr>
          <p:cNvSpPr txBox="1"/>
          <p:nvPr/>
        </p:nvSpPr>
        <p:spPr>
          <a:xfrm>
            <a:off x="6408204" y="4172028"/>
            <a:ext cx="548227" cy="153888"/>
          </a:xfrm>
          <a:prstGeom prst="rect">
            <a:avLst/>
          </a:prstGeom>
          <a:noFill/>
        </p:spPr>
        <p:txBody>
          <a:bodyPr wrap="none" lIns="0" tIns="0" rIns="0" bIns="0" rtlCol="0">
            <a:spAutoFit/>
          </a:bodyPr>
          <a:lstStyle/>
          <a:p>
            <a:pPr algn="ctr"/>
            <a:r>
              <a:rPr lang="en-GB" sz="1000" dirty="0"/>
              <a:t>P&lt;0.0001</a:t>
            </a:r>
            <a:endParaRPr lang="en-US" sz="1100" dirty="0"/>
          </a:p>
        </p:txBody>
      </p:sp>
      <p:cxnSp>
        <p:nvCxnSpPr>
          <p:cNvPr id="89" name="Straight Connector 88">
            <a:extLst>
              <a:ext uri="{FF2B5EF4-FFF2-40B4-BE49-F238E27FC236}">
                <a16:creationId xmlns:a16="http://schemas.microsoft.com/office/drawing/2014/main" id="{BFBDCBF0-D650-499E-8B73-F78CF2F611D9}"/>
              </a:ext>
            </a:extLst>
          </p:cNvPr>
          <p:cNvCxnSpPr/>
          <p:nvPr/>
        </p:nvCxnSpPr>
        <p:spPr>
          <a:xfrm>
            <a:off x="7344803" y="440961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B2A978F1-3F2E-440A-BEA7-3D96989F2CA0}"/>
              </a:ext>
            </a:extLst>
          </p:cNvPr>
          <p:cNvSpPr txBox="1"/>
          <p:nvPr/>
        </p:nvSpPr>
        <p:spPr>
          <a:xfrm>
            <a:off x="7223493" y="4464136"/>
            <a:ext cx="242621" cy="184666"/>
          </a:xfrm>
          <a:prstGeom prst="rect">
            <a:avLst/>
          </a:prstGeom>
          <a:noFill/>
        </p:spPr>
        <p:txBody>
          <a:bodyPr wrap="none" lIns="36000" tIns="0" rIns="36000" bIns="0" rtlCol="0">
            <a:spAutoFit/>
          </a:bodyPr>
          <a:lstStyle/>
          <a:p>
            <a:pPr algn="ctr"/>
            <a:r>
              <a:rPr lang="en-GB" sz="1200" dirty="0"/>
              <a:t>18</a:t>
            </a:r>
            <a:endParaRPr lang="en-US" sz="1200" dirty="0"/>
          </a:p>
        </p:txBody>
      </p:sp>
      <p:cxnSp>
        <p:nvCxnSpPr>
          <p:cNvPr id="91" name="Straight Connector 90">
            <a:extLst>
              <a:ext uri="{FF2B5EF4-FFF2-40B4-BE49-F238E27FC236}">
                <a16:creationId xmlns:a16="http://schemas.microsoft.com/office/drawing/2014/main" id="{77E807DD-8F89-44F9-9334-BC0087001FAA}"/>
              </a:ext>
            </a:extLst>
          </p:cNvPr>
          <p:cNvCxnSpPr/>
          <p:nvPr/>
        </p:nvCxnSpPr>
        <p:spPr>
          <a:xfrm>
            <a:off x="7697233" y="44143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B2D81003-5E0F-493A-ADD9-05B444C8CFD2}"/>
              </a:ext>
            </a:extLst>
          </p:cNvPr>
          <p:cNvSpPr txBox="1"/>
          <p:nvPr/>
        </p:nvSpPr>
        <p:spPr>
          <a:xfrm>
            <a:off x="7575923" y="4468899"/>
            <a:ext cx="242621" cy="184666"/>
          </a:xfrm>
          <a:prstGeom prst="rect">
            <a:avLst/>
          </a:prstGeom>
          <a:noFill/>
        </p:spPr>
        <p:txBody>
          <a:bodyPr wrap="none" lIns="36000" tIns="0" rIns="36000" bIns="0" rtlCol="0">
            <a:spAutoFit/>
          </a:bodyPr>
          <a:lstStyle/>
          <a:p>
            <a:pPr algn="ctr"/>
            <a:r>
              <a:rPr lang="en-GB" sz="1200" dirty="0"/>
              <a:t>24</a:t>
            </a:r>
            <a:endParaRPr lang="en-US" sz="1200" dirty="0"/>
          </a:p>
        </p:txBody>
      </p:sp>
      <p:cxnSp>
        <p:nvCxnSpPr>
          <p:cNvPr id="93" name="Straight Connector 92">
            <a:extLst>
              <a:ext uri="{FF2B5EF4-FFF2-40B4-BE49-F238E27FC236}">
                <a16:creationId xmlns:a16="http://schemas.microsoft.com/office/drawing/2014/main" id="{53A29983-DABD-4918-9F5E-545B0BAAD0B2}"/>
              </a:ext>
            </a:extLst>
          </p:cNvPr>
          <p:cNvCxnSpPr/>
          <p:nvPr/>
        </p:nvCxnSpPr>
        <p:spPr>
          <a:xfrm>
            <a:off x="8049666" y="440723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A46F2C04-6FFB-4470-BB6C-249BE86314DF}"/>
              </a:ext>
            </a:extLst>
          </p:cNvPr>
          <p:cNvSpPr txBox="1"/>
          <p:nvPr/>
        </p:nvSpPr>
        <p:spPr>
          <a:xfrm>
            <a:off x="7928356" y="4461755"/>
            <a:ext cx="242621" cy="184666"/>
          </a:xfrm>
          <a:prstGeom prst="rect">
            <a:avLst/>
          </a:prstGeom>
          <a:noFill/>
        </p:spPr>
        <p:txBody>
          <a:bodyPr wrap="none" lIns="36000" tIns="0" rIns="36000" bIns="0" rtlCol="0">
            <a:spAutoFit/>
          </a:bodyPr>
          <a:lstStyle/>
          <a:p>
            <a:pPr algn="ctr"/>
            <a:r>
              <a:rPr lang="en-US" sz="1200" dirty="0"/>
              <a:t>30</a:t>
            </a:r>
          </a:p>
        </p:txBody>
      </p:sp>
      <p:cxnSp>
        <p:nvCxnSpPr>
          <p:cNvPr id="95" name="Straight Connector 94">
            <a:extLst>
              <a:ext uri="{FF2B5EF4-FFF2-40B4-BE49-F238E27FC236}">
                <a16:creationId xmlns:a16="http://schemas.microsoft.com/office/drawing/2014/main" id="{0F19BFC3-8A59-498E-82DF-42ADC1147CA0}"/>
              </a:ext>
            </a:extLst>
          </p:cNvPr>
          <p:cNvCxnSpPr/>
          <p:nvPr/>
        </p:nvCxnSpPr>
        <p:spPr>
          <a:xfrm>
            <a:off x="8752373" y="441438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CE572242-C933-408F-BF3B-884A3DB1FE5C}"/>
              </a:ext>
            </a:extLst>
          </p:cNvPr>
          <p:cNvSpPr txBox="1"/>
          <p:nvPr/>
        </p:nvSpPr>
        <p:spPr>
          <a:xfrm>
            <a:off x="8627920" y="4468902"/>
            <a:ext cx="242621" cy="184666"/>
          </a:xfrm>
          <a:prstGeom prst="rect">
            <a:avLst/>
          </a:prstGeom>
          <a:noFill/>
        </p:spPr>
        <p:txBody>
          <a:bodyPr wrap="none" lIns="36000" tIns="0" rIns="36000" bIns="0" rtlCol="0">
            <a:spAutoFit/>
          </a:bodyPr>
          <a:lstStyle/>
          <a:p>
            <a:pPr algn="ctr"/>
            <a:r>
              <a:rPr lang="en-GB" sz="1200" dirty="0"/>
              <a:t>42</a:t>
            </a:r>
            <a:endParaRPr lang="en-US" sz="1200" dirty="0"/>
          </a:p>
        </p:txBody>
      </p:sp>
      <p:grpSp>
        <p:nvGrpSpPr>
          <p:cNvPr id="97" name="Group 96">
            <a:extLst>
              <a:ext uri="{FF2B5EF4-FFF2-40B4-BE49-F238E27FC236}">
                <a16:creationId xmlns:a16="http://schemas.microsoft.com/office/drawing/2014/main" id="{6B9A8A99-E1CB-4446-8271-A99A4C5D8600}"/>
              </a:ext>
            </a:extLst>
          </p:cNvPr>
          <p:cNvGrpSpPr/>
          <p:nvPr/>
        </p:nvGrpSpPr>
        <p:grpSpPr>
          <a:xfrm>
            <a:off x="6554391" y="1675167"/>
            <a:ext cx="2427633" cy="800219"/>
            <a:chOff x="5330065" y="3621857"/>
            <a:chExt cx="2427633" cy="800219"/>
          </a:xfrm>
        </p:grpSpPr>
        <p:sp>
          <p:nvSpPr>
            <p:cNvPr id="98" name="TextBox 97">
              <a:extLst>
                <a:ext uri="{FF2B5EF4-FFF2-40B4-BE49-F238E27FC236}">
                  <a16:creationId xmlns:a16="http://schemas.microsoft.com/office/drawing/2014/main" id="{22D44E0B-1EAC-4D11-9BDE-C5BB69FDD29F}"/>
                </a:ext>
              </a:extLst>
            </p:cNvPr>
            <p:cNvSpPr txBox="1"/>
            <p:nvPr/>
          </p:nvSpPr>
          <p:spPr>
            <a:xfrm>
              <a:off x="5487277" y="3621857"/>
              <a:ext cx="2270421" cy="800219"/>
            </a:xfrm>
            <a:prstGeom prst="rect">
              <a:avLst/>
            </a:prstGeom>
            <a:noFill/>
          </p:spPr>
          <p:txBody>
            <a:bodyPr wrap="none" lIns="36000" tIns="0" rIns="36000" bIns="0" rtlCol="0">
              <a:spAutoFit/>
            </a:bodyPr>
            <a:lstStyle/>
            <a:p>
              <a:r>
                <a:rPr lang="en-GB" sz="1100" dirty="0"/>
                <a:t>                     </a:t>
              </a:r>
              <a:r>
                <a:rPr lang="en-GB" sz="1100" b="1" dirty="0"/>
                <a:t>Median          95% CI</a:t>
              </a:r>
            </a:p>
            <a:p>
              <a:r>
                <a:rPr lang="en-GB" sz="1100" dirty="0"/>
                <a:t>&lt;100 </a:t>
              </a:r>
              <a:r>
                <a:rPr lang="en-GB" sz="1100" dirty="0" err="1"/>
                <a:t>Gy</a:t>
              </a:r>
              <a:r>
                <a:rPr lang="en-GB" sz="1100" dirty="0"/>
                <a:t>     6.1 months       4.9, 6.8</a:t>
              </a:r>
            </a:p>
            <a:p>
              <a:r>
                <a:rPr lang="en-GB" sz="1100" dirty="0"/>
                <a:t>≥100 </a:t>
              </a:r>
              <a:r>
                <a:rPr lang="en-GB" sz="1100" dirty="0" err="1"/>
                <a:t>Gy</a:t>
              </a:r>
              <a:r>
                <a:rPr lang="en-GB" sz="1100" dirty="0"/>
                <a:t>   14.1 months      9.6, 18.6</a:t>
              </a:r>
            </a:p>
            <a:p>
              <a:endParaRPr lang="en-GB" sz="700" b="1" dirty="0"/>
            </a:p>
            <a:p>
              <a:r>
                <a:rPr lang="en-GB" sz="1100" b="1" dirty="0"/>
                <a:t>HR, 0.38; 95% CI, 025, 0.57</a:t>
              </a:r>
            </a:p>
          </p:txBody>
        </p:sp>
        <p:cxnSp>
          <p:nvCxnSpPr>
            <p:cNvPr id="99" name="Straight Connector 98">
              <a:extLst>
                <a:ext uri="{FF2B5EF4-FFF2-40B4-BE49-F238E27FC236}">
                  <a16:creationId xmlns:a16="http://schemas.microsoft.com/office/drawing/2014/main" id="{EE5DA503-C1D1-46F5-BEA6-E58CD6157558}"/>
                </a:ext>
              </a:extLst>
            </p:cNvPr>
            <p:cNvCxnSpPr>
              <a:cxnSpLocks/>
            </p:cNvCxnSpPr>
            <p:nvPr/>
          </p:nvCxnSpPr>
          <p:spPr>
            <a:xfrm>
              <a:off x="5330065" y="3877541"/>
              <a:ext cx="13614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6433F098-BE14-4BD0-96AA-E408B6DDEEDE}"/>
                </a:ext>
              </a:extLst>
            </p:cNvPr>
            <p:cNvCxnSpPr>
              <a:cxnSpLocks/>
            </p:cNvCxnSpPr>
            <p:nvPr/>
          </p:nvCxnSpPr>
          <p:spPr>
            <a:xfrm>
              <a:off x="5330065" y="4039466"/>
              <a:ext cx="136142"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101" name="Group 100">
            <a:extLst>
              <a:ext uri="{FF2B5EF4-FFF2-40B4-BE49-F238E27FC236}">
                <a16:creationId xmlns:a16="http://schemas.microsoft.com/office/drawing/2014/main" id="{7274DA70-62CF-4528-9B8C-9DDE1BF0B264}"/>
              </a:ext>
            </a:extLst>
          </p:cNvPr>
          <p:cNvGrpSpPr/>
          <p:nvPr/>
        </p:nvGrpSpPr>
        <p:grpSpPr>
          <a:xfrm>
            <a:off x="6301920" y="2165964"/>
            <a:ext cx="2164668" cy="2237152"/>
            <a:chOff x="6301920" y="2282199"/>
            <a:chExt cx="2164668" cy="2206765"/>
          </a:xfrm>
        </p:grpSpPr>
        <p:grpSp>
          <p:nvGrpSpPr>
            <p:cNvPr id="102" name="Group 101">
              <a:extLst>
                <a:ext uri="{FF2B5EF4-FFF2-40B4-BE49-F238E27FC236}">
                  <a16:creationId xmlns:a16="http://schemas.microsoft.com/office/drawing/2014/main" id="{5C55D9B6-C944-4D7B-A1EE-AC3CD89D496F}"/>
                </a:ext>
              </a:extLst>
            </p:cNvPr>
            <p:cNvGrpSpPr/>
            <p:nvPr/>
          </p:nvGrpSpPr>
          <p:grpSpPr>
            <a:xfrm>
              <a:off x="6304308" y="2283957"/>
              <a:ext cx="1889383" cy="2205007"/>
              <a:chOff x="6304308" y="2283957"/>
              <a:chExt cx="1889383" cy="2205007"/>
            </a:xfrm>
          </p:grpSpPr>
          <p:cxnSp>
            <p:nvCxnSpPr>
              <p:cNvPr id="131" name="Straight Connector 130">
                <a:extLst>
                  <a:ext uri="{FF2B5EF4-FFF2-40B4-BE49-F238E27FC236}">
                    <a16:creationId xmlns:a16="http://schemas.microsoft.com/office/drawing/2014/main" id="{A0843AAF-2E64-4CD9-BED9-D8FA0C23CEC7}"/>
                  </a:ext>
                </a:extLst>
              </p:cNvPr>
              <p:cNvCxnSpPr/>
              <p:nvPr/>
            </p:nvCxnSpPr>
            <p:spPr>
              <a:xfrm>
                <a:off x="7727873" y="4325138"/>
                <a:ext cx="0" cy="7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7B80023-C961-4B68-9D17-2FD79C4344F8}"/>
                  </a:ext>
                </a:extLst>
              </p:cNvPr>
              <p:cNvCxnSpPr/>
              <p:nvPr/>
            </p:nvCxnSpPr>
            <p:spPr>
              <a:xfrm>
                <a:off x="7030465" y="3877631"/>
                <a:ext cx="0" cy="7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0F395C8-00E7-4731-AEAC-01323624B9A9}"/>
                  </a:ext>
                </a:extLst>
              </p:cNvPr>
              <p:cNvCxnSpPr>
                <a:cxnSpLocks/>
              </p:cNvCxnSpPr>
              <p:nvPr/>
            </p:nvCxnSpPr>
            <p:spPr>
              <a:xfrm rot="16200000">
                <a:off x="7038292" y="3866023"/>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Freeform: Shape 133">
                <a:extLst>
                  <a:ext uri="{FF2B5EF4-FFF2-40B4-BE49-F238E27FC236}">
                    <a16:creationId xmlns:a16="http://schemas.microsoft.com/office/drawing/2014/main" id="{B1AC5AF4-2674-436F-84E6-70DEE6DD269F}"/>
                  </a:ext>
                </a:extLst>
              </p:cNvPr>
              <p:cNvSpPr/>
              <p:nvPr/>
            </p:nvSpPr>
            <p:spPr>
              <a:xfrm>
                <a:off x="6855152" y="3838403"/>
                <a:ext cx="1338539" cy="650561"/>
              </a:xfrm>
              <a:custGeom>
                <a:avLst/>
                <a:gdLst>
                  <a:gd name="connsiteX0" fmla="*/ 4693920 w 4693920"/>
                  <a:gd name="connsiteY0" fmla="*/ 2514600 h 2514600"/>
                  <a:gd name="connsiteX1" fmla="*/ 4693920 w 4693920"/>
                  <a:gd name="connsiteY1" fmla="*/ 2278380 h 2514600"/>
                  <a:gd name="connsiteX2" fmla="*/ 3131820 w 4693920"/>
                  <a:gd name="connsiteY2" fmla="*/ 2278380 h 2514600"/>
                  <a:gd name="connsiteX3" fmla="*/ 3131820 w 4693920"/>
                  <a:gd name="connsiteY3" fmla="*/ 2030730 h 2514600"/>
                  <a:gd name="connsiteX4" fmla="*/ 2781300 w 4693920"/>
                  <a:gd name="connsiteY4" fmla="*/ 2030730 h 2514600"/>
                  <a:gd name="connsiteX5" fmla="*/ 2781300 w 4693920"/>
                  <a:gd name="connsiteY5" fmla="*/ 1851660 h 2514600"/>
                  <a:gd name="connsiteX6" fmla="*/ 2514600 w 4693920"/>
                  <a:gd name="connsiteY6" fmla="*/ 1851660 h 2514600"/>
                  <a:gd name="connsiteX7" fmla="*/ 2514600 w 4693920"/>
                  <a:gd name="connsiteY7" fmla="*/ 1687830 h 2514600"/>
                  <a:gd name="connsiteX8" fmla="*/ 2278380 w 4693920"/>
                  <a:gd name="connsiteY8" fmla="*/ 1687830 h 2514600"/>
                  <a:gd name="connsiteX9" fmla="*/ 2278380 w 4693920"/>
                  <a:gd name="connsiteY9" fmla="*/ 1516380 h 2514600"/>
                  <a:gd name="connsiteX10" fmla="*/ 1935480 w 4693920"/>
                  <a:gd name="connsiteY10" fmla="*/ 1516380 h 2514600"/>
                  <a:gd name="connsiteX11" fmla="*/ 1935480 w 4693920"/>
                  <a:gd name="connsiteY11" fmla="*/ 1352550 h 2514600"/>
                  <a:gd name="connsiteX12" fmla="*/ 1177290 w 4693920"/>
                  <a:gd name="connsiteY12" fmla="*/ 1352550 h 2514600"/>
                  <a:gd name="connsiteX13" fmla="*/ 1177290 w 4693920"/>
                  <a:gd name="connsiteY13" fmla="*/ 1165860 h 2514600"/>
                  <a:gd name="connsiteX14" fmla="*/ 1097280 w 4693920"/>
                  <a:gd name="connsiteY14" fmla="*/ 1165860 h 2514600"/>
                  <a:gd name="connsiteX15" fmla="*/ 1097280 w 4693920"/>
                  <a:gd name="connsiteY15" fmla="*/ 1005840 h 2514600"/>
                  <a:gd name="connsiteX16" fmla="*/ 952500 w 4693920"/>
                  <a:gd name="connsiteY16" fmla="*/ 1005840 h 2514600"/>
                  <a:gd name="connsiteX17" fmla="*/ 952500 w 4693920"/>
                  <a:gd name="connsiteY17" fmla="*/ 830580 h 2514600"/>
                  <a:gd name="connsiteX18" fmla="*/ 746760 w 4693920"/>
                  <a:gd name="connsiteY18" fmla="*/ 830580 h 2514600"/>
                  <a:gd name="connsiteX19" fmla="*/ 746760 w 4693920"/>
                  <a:gd name="connsiteY19" fmla="*/ 640080 h 2514600"/>
                  <a:gd name="connsiteX20" fmla="*/ 723900 w 4693920"/>
                  <a:gd name="connsiteY20" fmla="*/ 640080 h 2514600"/>
                  <a:gd name="connsiteX21" fmla="*/ 723900 w 4693920"/>
                  <a:gd name="connsiteY21" fmla="*/ 483870 h 2514600"/>
                  <a:gd name="connsiteX22" fmla="*/ 655320 w 4693920"/>
                  <a:gd name="connsiteY22" fmla="*/ 483870 h 2514600"/>
                  <a:gd name="connsiteX23" fmla="*/ 655320 w 4693920"/>
                  <a:gd name="connsiteY23" fmla="*/ 316230 h 2514600"/>
                  <a:gd name="connsiteX24" fmla="*/ 30480 w 4693920"/>
                  <a:gd name="connsiteY24" fmla="*/ 316230 h 2514600"/>
                  <a:gd name="connsiteX25" fmla="*/ 30480 w 4693920"/>
                  <a:gd name="connsiteY25" fmla="*/ 163830 h 2514600"/>
                  <a:gd name="connsiteX26" fmla="*/ 0 w 4693920"/>
                  <a:gd name="connsiteY26" fmla="*/ 163830 h 2514600"/>
                  <a:gd name="connsiteX27" fmla="*/ 0 w 4693920"/>
                  <a:gd name="connsiteY2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93920" h="2514600">
                    <a:moveTo>
                      <a:pt x="4693920" y="2514600"/>
                    </a:moveTo>
                    <a:lnTo>
                      <a:pt x="4693920" y="2278380"/>
                    </a:lnTo>
                    <a:lnTo>
                      <a:pt x="3131820" y="2278380"/>
                    </a:lnTo>
                    <a:lnTo>
                      <a:pt x="3131820" y="2030730"/>
                    </a:lnTo>
                    <a:lnTo>
                      <a:pt x="2781300" y="2030730"/>
                    </a:lnTo>
                    <a:lnTo>
                      <a:pt x="2781300" y="1851660"/>
                    </a:lnTo>
                    <a:lnTo>
                      <a:pt x="2514600" y="1851660"/>
                    </a:lnTo>
                    <a:lnTo>
                      <a:pt x="2514600" y="1687830"/>
                    </a:lnTo>
                    <a:lnTo>
                      <a:pt x="2278380" y="1687830"/>
                    </a:lnTo>
                    <a:lnTo>
                      <a:pt x="2278380" y="1516380"/>
                    </a:lnTo>
                    <a:lnTo>
                      <a:pt x="1935480" y="1516380"/>
                    </a:lnTo>
                    <a:lnTo>
                      <a:pt x="1935480" y="1352550"/>
                    </a:lnTo>
                    <a:lnTo>
                      <a:pt x="1177290" y="1352550"/>
                    </a:lnTo>
                    <a:lnTo>
                      <a:pt x="1177290" y="1165860"/>
                    </a:lnTo>
                    <a:lnTo>
                      <a:pt x="1097280" y="1165860"/>
                    </a:lnTo>
                    <a:lnTo>
                      <a:pt x="1097280" y="1005840"/>
                    </a:lnTo>
                    <a:lnTo>
                      <a:pt x="952500" y="1005840"/>
                    </a:lnTo>
                    <a:lnTo>
                      <a:pt x="952500" y="830580"/>
                    </a:lnTo>
                    <a:lnTo>
                      <a:pt x="746760" y="830580"/>
                    </a:lnTo>
                    <a:lnTo>
                      <a:pt x="746760" y="640080"/>
                    </a:lnTo>
                    <a:lnTo>
                      <a:pt x="723900" y="640080"/>
                    </a:lnTo>
                    <a:lnTo>
                      <a:pt x="723900" y="483870"/>
                    </a:lnTo>
                    <a:lnTo>
                      <a:pt x="655320" y="483870"/>
                    </a:lnTo>
                    <a:lnTo>
                      <a:pt x="655320" y="316230"/>
                    </a:lnTo>
                    <a:lnTo>
                      <a:pt x="30480" y="316230"/>
                    </a:lnTo>
                    <a:lnTo>
                      <a:pt x="30480" y="163830"/>
                    </a:lnTo>
                    <a:lnTo>
                      <a:pt x="0" y="163830"/>
                    </a:lnTo>
                    <a:lnTo>
                      <a:pt x="0"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76A44B47-234A-4F9D-988D-E88C51ECD692}"/>
                  </a:ext>
                </a:extLst>
              </p:cNvPr>
              <p:cNvSpPr/>
              <p:nvPr/>
            </p:nvSpPr>
            <p:spPr>
              <a:xfrm>
                <a:off x="6632424" y="3303169"/>
                <a:ext cx="227074" cy="536220"/>
              </a:xfrm>
              <a:custGeom>
                <a:avLst/>
                <a:gdLst>
                  <a:gd name="connsiteX0" fmla="*/ 796290 w 796290"/>
                  <a:gd name="connsiteY0" fmla="*/ 2072640 h 2072640"/>
                  <a:gd name="connsiteX1" fmla="*/ 552450 w 796290"/>
                  <a:gd name="connsiteY1" fmla="*/ 2072640 h 2072640"/>
                  <a:gd name="connsiteX2" fmla="*/ 552450 w 796290"/>
                  <a:gd name="connsiteY2" fmla="*/ 1908810 h 2072640"/>
                  <a:gd name="connsiteX3" fmla="*/ 457200 w 796290"/>
                  <a:gd name="connsiteY3" fmla="*/ 1908810 h 2072640"/>
                  <a:gd name="connsiteX4" fmla="*/ 457200 w 796290"/>
                  <a:gd name="connsiteY4" fmla="*/ 1752600 h 2072640"/>
                  <a:gd name="connsiteX5" fmla="*/ 350520 w 796290"/>
                  <a:gd name="connsiteY5" fmla="*/ 1752600 h 2072640"/>
                  <a:gd name="connsiteX6" fmla="*/ 350520 w 796290"/>
                  <a:gd name="connsiteY6" fmla="*/ 1432560 h 2072640"/>
                  <a:gd name="connsiteX7" fmla="*/ 220980 w 796290"/>
                  <a:gd name="connsiteY7" fmla="*/ 1432560 h 2072640"/>
                  <a:gd name="connsiteX8" fmla="*/ 220980 w 796290"/>
                  <a:gd name="connsiteY8" fmla="*/ 1283970 h 2072640"/>
                  <a:gd name="connsiteX9" fmla="*/ 205740 w 796290"/>
                  <a:gd name="connsiteY9" fmla="*/ 1283970 h 2072640"/>
                  <a:gd name="connsiteX10" fmla="*/ 205740 w 796290"/>
                  <a:gd name="connsiteY10" fmla="*/ 1120140 h 2072640"/>
                  <a:gd name="connsiteX11" fmla="*/ 186690 w 796290"/>
                  <a:gd name="connsiteY11" fmla="*/ 1120140 h 2072640"/>
                  <a:gd name="connsiteX12" fmla="*/ 186690 w 796290"/>
                  <a:gd name="connsiteY12" fmla="*/ 963930 h 2072640"/>
                  <a:gd name="connsiteX13" fmla="*/ 148590 w 796290"/>
                  <a:gd name="connsiteY13" fmla="*/ 963930 h 2072640"/>
                  <a:gd name="connsiteX14" fmla="*/ 148590 w 796290"/>
                  <a:gd name="connsiteY14" fmla="*/ 803910 h 2072640"/>
                  <a:gd name="connsiteX15" fmla="*/ 118110 w 796290"/>
                  <a:gd name="connsiteY15" fmla="*/ 803910 h 2072640"/>
                  <a:gd name="connsiteX16" fmla="*/ 118110 w 796290"/>
                  <a:gd name="connsiteY16" fmla="*/ 636270 h 2072640"/>
                  <a:gd name="connsiteX17" fmla="*/ 91440 w 796290"/>
                  <a:gd name="connsiteY17" fmla="*/ 636270 h 2072640"/>
                  <a:gd name="connsiteX18" fmla="*/ 91440 w 796290"/>
                  <a:gd name="connsiteY18" fmla="*/ 472440 h 2072640"/>
                  <a:gd name="connsiteX19" fmla="*/ 72390 w 796290"/>
                  <a:gd name="connsiteY19" fmla="*/ 472440 h 2072640"/>
                  <a:gd name="connsiteX20" fmla="*/ 72390 w 796290"/>
                  <a:gd name="connsiteY20" fmla="*/ 171450 h 2072640"/>
                  <a:gd name="connsiteX21" fmla="*/ 3810 w 796290"/>
                  <a:gd name="connsiteY21" fmla="*/ 171450 h 2072640"/>
                  <a:gd name="connsiteX22" fmla="*/ 3810 w 796290"/>
                  <a:gd name="connsiteY22" fmla="*/ 3810 h 2072640"/>
                  <a:gd name="connsiteX23" fmla="*/ 0 w 796290"/>
                  <a:gd name="connsiteY23" fmla="*/ 0 h 20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6290" h="2072640">
                    <a:moveTo>
                      <a:pt x="796290" y="2072640"/>
                    </a:moveTo>
                    <a:lnTo>
                      <a:pt x="552450" y="2072640"/>
                    </a:lnTo>
                    <a:lnTo>
                      <a:pt x="552450" y="1908810"/>
                    </a:lnTo>
                    <a:lnTo>
                      <a:pt x="457200" y="1908810"/>
                    </a:lnTo>
                    <a:lnTo>
                      <a:pt x="457200" y="1752600"/>
                    </a:lnTo>
                    <a:lnTo>
                      <a:pt x="350520" y="1752600"/>
                    </a:lnTo>
                    <a:lnTo>
                      <a:pt x="350520" y="1432560"/>
                    </a:lnTo>
                    <a:lnTo>
                      <a:pt x="220980" y="1432560"/>
                    </a:lnTo>
                    <a:lnTo>
                      <a:pt x="220980" y="1283970"/>
                    </a:lnTo>
                    <a:lnTo>
                      <a:pt x="205740" y="1283970"/>
                    </a:lnTo>
                    <a:lnTo>
                      <a:pt x="205740" y="1120140"/>
                    </a:lnTo>
                    <a:lnTo>
                      <a:pt x="186690" y="1120140"/>
                    </a:lnTo>
                    <a:lnTo>
                      <a:pt x="186690" y="963930"/>
                    </a:lnTo>
                    <a:lnTo>
                      <a:pt x="148590" y="963930"/>
                    </a:lnTo>
                    <a:lnTo>
                      <a:pt x="148590" y="803910"/>
                    </a:lnTo>
                    <a:lnTo>
                      <a:pt x="118110" y="803910"/>
                    </a:lnTo>
                    <a:lnTo>
                      <a:pt x="118110" y="636270"/>
                    </a:lnTo>
                    <a:lnTo>
                      <a:pt x="91440" y="636270"/>
                    </a:lnTo>
                    <a:lnTo>
                      <a:pt x="91440" y="472440"/>
                    </a:lnTo>
                    <a:lnTo>
                      <a:pt x="72390" y="472440"/>
                    </a:lnTo>
                    <a:lnTo>
                      <a:pt x="72390" y="171450"/>
                    </a:lnTo>
                    <a:lnTo>
                      <a:pt x="3810" y="171450"/>
                    </a:lnTo>
                    <a:lnTo>
                      <a:pt x="3810" y="3810"/>
                    </a:lnTo>
                    <a:lnTo>
                      <a:pt x="0"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6C5BAFA0-90FA-471C-9060-3D2738ACE45C}"/>
                  </a:ext>
                </a:extLst>
              </p:cNvPr>
              <p:cNvSpPr/>
              <p:nvPr/>
            </p:nvSpPr>
            <p:spPr>
              <a:xfrm>
                <a:off x="6470539" y="2691050"/>
                <a:ext cx="158626" cy="612119"/>
              </a:xfrm>
              <a:custGeom>
                <a:avLst/>
                <a:gdLst>
                  <a:gd name="connsiteX0" fmla="*/ 556260 w 556260"/>
                  <a:gd name="connsiteY0" fmla="*/ 2366010 h 2366010"/>
                  <a:gd name="connsiteX1" fmla="*/ 556260 w 556260"/>
                  <a:gd name="connsiteY1" fmla="*/ 2061210 h 2366010"/>
                  <a:gd name="connsiteX2" fmla="*/ 525780 w 556260"/>
                  <a:gd name="connsiteY2" fmla="*/ 2061210 h 2366010"/>
                  <a:gd name="connsiteX3" fmla="*/ 525780 w 556260"/>
                  <a:gd name="connsiteY3" fmla="*/ 1897380 h 2366010"/>
                  <a:gd name="connsiteX4" fmla="*/ 499110 w 556260"/>
                  <a:gd name="connsiteY4" fmla="*/ 1897380 h 2366010"/>
                  <a:gd name="connsiteX5" fmla="*/ 499110 w 556260"/>
                  <a:gd name="connsiteY5" fmla="*/ 1741170 h 2366010"/>
                  <a:gd name="connsiteX6" fmla="*/ 472440 w 556260"/>
                  <a:gd name="connsiteY6" fmla="*/ 1741170 h 2366010"/>
                  <a:gd name="connsiteX7" fmla="*/ 472440 w 556260"/>
                  <a:gd name="connsiteY7" fmla="*/ 1577340 h 2366010"/>
                  <a:gd name="connsiteX8" fmla="*/ 407670 w 556260"/>
                  <a:gd name="connsiteY8" fmla="*/ 1577340 h 2366010"/>
                  <a:gd name="connsiteX9" fmla="*/ 407670 w 556260"/>
                  <a:gd name="connsiteY9" fmla="*/ 1108710 h 2366010"/>
                  <a:gd name="connsiteX10" fmla="*/ 350520 w 556260"/>
                  <a:gd name="connsiteY10" fmla="*/ 1108710 h 2366010"/>
                  <a:gd name="connsiteX11" fmla="*/ 350520 w 556260"/>
                  <a:gd name="connsiteY11" fmla="*/ 952500 h 2366010"/>
                  <a:gd name="connsiteX12" fmla="*/ 312420 w 556260"/>
                  <a:gd name="connsiteY12" fmla="*/ 952500 h 2366010"/>
                  <a:gd name="connsiteX13" fmla="*/ 312420 w 556260"/>
                  <a:gd name="connsiteY13" fmla="*/ 464820 h 2366010"/>
                  <a:gd name="connsiteX14" fmla="*/ 175260 w 556260"/>
                  <a:gd name="connsiteY14" fmla="*/ 464820 h 2366010"/>
                  <a:gd name="connsiteX15" fmla="*/ 175260 w 556260"/>
                  <a:gd name="connsiteY15" fmla="*/ 308610 h 2366010"/>
                  <a:gd name="connsiteX16" fmla="*/ 144780 w 556260"/>
                  <a:gd name="connsiteY16" fmla="*/ 308610 h 2366010"/>
                  <a:gd name="connsiteX17" fmla="*/ 144780 w 556260"/>
                  <a:gd name="connsiteY17" fmla="*/ 152400 h 2366010"/>
                  <a:gd name="connsiteX18" fmla="*/ 53340 w 556260"/>
                  <a:gd name="connsiteY18" fmla="*/ 152400 h 2366010"/>
                  <a:gd name="connsiteX19" fmla="*/ 53340 w 556260"/>
                  <a:gd name="connsiteY19" fmla="*/ 0 h 2366010"/>
                  <a:gd name="connsiteX20" fmla="*/ 0 w 556260"/>
                  <a:gd name="connsiteY20" fmla="*/ 0 h 236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260" h="2366010">
                    <a:moveTo>
                      <a:pt x="556260" y="2366010"/>
                    </a:moveTo>
                    <a:lnTo>
                      <a:pt x="556260" y="2061210"/>
                    </a:lnTo>
                    <a:lnTo>
                      <a:pt x="525780" y="2061210"/>
                    </a:lnTo>
                    <a:lnTo>
                      <a:pt x="525780" y="1897380"/>
                    </a:lnTo>
                    <a:lnTo>
                      <a:pt x="499110" y="1897380"/>
                    </a:lnTo>
                    <a:lnTo>
                      <a:pt x="499110" y="1741170"/>
                    </a:lnTo>
                    <a:lnTo>
                      <a:pt x="472440" y="1741170"/>
                    </a:lnTo>
                    <a:lnTo>
                      <a:pt x="472440" y="1577340"/>
                    </a:lnTo>
                    <a:lnTo>
                      <a:pt x="407670" y="1577340"/>
                    </a:lnTo>
                    <a:lnTo>
                      <a:pt x="407670" y="1108710"/>
                    </a:lnTo>
                    <a:lnTo>
                      <a:pt x="350520" y="1108710"/>
                    </a:lnTo>
                    <a:lnTo>
                      <a:pt x="350520" y="952500"/>
                    </a:lnTo>
                    <a:lnTo>
                      <a:pt x="312420" y="952500"/>
                    </a:lnTo>
                    <a:lnTo>
                      <a:pt x="312420" y="464820"/>
                    </a:lnTo>
                    <a:lnTo>
                      <a:pt x="175260" y="464820"/>
                    </a:lnTo>
                    <a:lnTo>
                      <a:pt x="175260" y="308610"/>
                    </a:lnTo>
                    <a:lnTo>
                      <a:pt x="144780" y="308610"/>
                    </a:lnTo>
                    <a:lnTo>
                      <a:pt x="144780" y="152400"/>
                    </a:lnTo>
                    <a:lnTo>
                      <a:pt x="53340" y="152400"/>
                    </a:lnTo>
                    <a:lnTo>
                      <a:pt x="53340" y="0"/>
                    </a:lnTo>
                    <a:lnTo>
                      <a:pt x="0"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Shape 136">
                <a:extLst>
                  <a:ext uri="{FF2B5EF4-FFF2-40B4-BE49-F238E27FC236}">
                    <a16:creationId xmlns:a16="http://schemas.microsoft.com/office/drawing/2014/main" id="{F4038A9B-8AB8-4937-A08D-EECD524D3CD1}"/>
                  </a:ext>
                </a:extLst>
              </p:cNvPr>
              <p:cNvSpPr/>
              <p:nvPr/>
            </p:nvSpPr>
            <p:spPr>
              <a:xfrm>
                <a:off x="6304308" y="2283957"/>
                <a:ext cx="166231" cy="410050"/>
              </a:xfrm>
              <a:custGeom>
                <a:avLst/>
                <a:gdLst>
                  <a:gd name="connsiteX0" fmla="*/ 579120 w 579120"/>
                  <a:gd name="connsiteY0" fmla="*/ 1581150 h 1581150"/>
                  <a:gd name="connsiteX1" fmla="*/ 579120 w 579120"/>
                  <a:gd name="connsiteY1" fmla="*/ 1097280 h 1581150"/>
                  <a:gd name="connsiteX2" fmla="*/ 556260 w 579120"/>
                  <a:gd name="connsiteY2" fmla="*/ 1097280 h 1581150"/>
                  <a:gd name="connsiteX3" fmla="*/ 556260 w 579120"/>
                  <a:gd name="connsiteY3" fmla="*/ 773430 h 1581150"/>
                  <a:gd name="connsiteX4" fmla="*/ 541020 w 579120"/>
                  <a:gd name="connsiteY4" fmla="*/ 773430 h 1581150"/>
                  <a:gd name="connsiteX5" fmla="*/ 541020 w 579120"/>
                  <a:gd name="connsiteY5" fmla="*/ 617220 h 1581150"/>
                  <a:gd name="connsiteX6" fmla="*/ 514350 w 579120"/>
                  <a:gd name="connsiteY6" fmla="*/ 617220 h 1581150"/>
                  <a:gd name="connsiteX7" fmla="*/ 514350 w 579120"/>
                  <a:gd name="connsiteY7" fmla="*/ 461010 h 1581150"/>
                  <a:gd name="connsiteX8" fmla="*/ 426720 w 579120"/>
                  <a:gd name="connsiteY8" fmla="*/ 461010 h 1581150"/>
                  <a:gd name="connsiteX9" fmla="*/ 426720 w 579120"/>
                  <a:gd name="connsiteY9" fmla="*/ 285750 h 1581150"/>
                  <a:gd name="connsiteX10" fmla="*/ 373380 w 579120"/>
                  <a:gd name="connsiteY10" fmla="*/ 285750 h 1581150"/>
                  <a:gd name="connsiteX11" fmla="*/ 373380 w 579120"/>
                  <a:gd name="connsiteY11" fmla="*/ 148590 h 1581150"/>
                  <a:gd name="connsiteX12" fmla="*/ 308610 w 579120"/>
                  <a:gd name="connsiteY12" fmla="*/ 148590 h 1581150"/>
                  <a:gd name="connsiteX13" fmla="*/ 308610 w 579120"/>
                  <a:gd name="connsiteY13" fmla="*/ 0 h 1581150"/>
                  <a:gd name="connsiteX14" fmla="*/ 0 w 579120"/>
                  <a:gd name="connsiteY14" fmla="*/ 0 h 1581150"/>
                  <a:gd name="connsiteX0" fmla="*/ 579120 w 579120"/>
                  <a:gd name="connsiteY0" fmla="*/ 1584960 h 1584960"/>
                  <a:gd name="connsiteX1" fmla="*/ 579120 w 579120"/>
                  <a:gd name="connsiteY1" fmla="*/ 1097280 h 1584960"/>
                  <a:gd name="connsiteX2" fmla="*/ 556260 w 579120"/>
                  <a:gd name="connsiteY2" fmla="*/ 1097280 h 1584960"/>
                  <a:gd name="connsiteX3" fmla="*/ 556260 w 579120"/>
                  <a:gd name="connsiteY3" fmla="*/ 773430 h 1584960"/>
                  <a:gd name="connsiteX4" fmla="*/ 541020 w 579120"/>
                  <a:gd name="connsiteY4" fmla="*/ 773430 h 1584960"/>
                  <a:gd name="connsiteX5" fmla="*/ 541020 w 579120"/>
                  <a:gd name="connsiteY5" fmla="*/ 617220 h 1584960"/>
                  <a:gd name="connsiteX6" fmla="*/ 514350 w 579120"/>
                  <a:gd name="connsiteY6" fmla="*/ 617220 h 1584960"/>
                  <a:gd name="connsiteX7" fmla="*/ 514350 w 579120"/>
                  <a:gd name="connsiteY7" fmla="*/ 461010 h 1584960"/>
                  <a:gd name="connsiteX8" fmla="*/ 426720 w 579120"/>
                  <a:gd name="connsiteY8" fmla="*/ 461010 h 1584960"/>
                  <a:gd name="connsiteX9" fmla="*/ 426720 w 579120"/>
                  <a:gd name="connsiteY9" fmla="*/ 285750 h 1584960"/>
                  <a:gd name="connsiteX10" fmla="*/ 373380 w 579120"/>
                  <a:gd name="connsiteY10" fmla="*/ 285750 h 1584960"/>
                  <a:gd name="connsiteX11" fmla="*/ 373380 w 579120"/>
                  <a:gd name="connsiteY11" fmla="*/ 148590 h 1584960"/>
                  <a:gd name="connsiteX12" fmla="*/ 308610 w 579120"/>
                  <a:gd name="connsiteY12" fmla="*/ 148590 h 1584960"/>
                  <a:gd name="connsiteX13" fmla="*/ 308610 w 579120"/>
                  <a:gd name="connsiteY13" fmla="*/ 0 h 1584960"/>
                  <a:gd name="connsiteX14" fmla="*/ 0 w 579120"/>
                  <a:gd name="connsiteY14" fmla="*/ 0 h 1584960"/>
                  <a:gd name="connsiteX0" fmla="*/ 582930 w 582930"/>
                  <a:gd name="connsiteY0" fmla="*/ 1584960 h 1584960"/>
                  <a:gd name="connsiteX1" fmla="*/ 579120 w 582930"/>
                  <a:gd name="connsiteY1" fmla="*/ 1097280 h 1584960"/>
                  <a:gd name="connsiteX2" fmla="*/ 556260 w 582930"/>
                  <a:gd name="connsiteY2" fmla="*/ 1097280 h 1584960"/>
                  <a:gd name="connsiteX3" fmla="*/ 556260 w 582930"/>
                  <a:gd name="connsiteY3" fmla="*/ 773430 h 1584960"/>
                  <a:gd name="connsiteX4" fmla="*/ 541020 w 582930"/>
                  <a:gd name="connsiteY4" fmla="*/ 773430 h 1584960"/>
                  <a:gd name="connsiteX5" fmla="*/ 541020 w 582930"/>
                  <a:gd name="connsiteY5" fmla="*/ 617220 h 1584960"/>
                  <a:gd name="connsiteX6" fmla="*/ 514350 w 582930"/>
                  <a:gd name="connsiteY6" fmla="*/ 617220 h 1584960"/>
                  <a:gd name="connsiteX7" fmla="*/ 514350 w 582930"/>
                  <a:gd name="connsiteY7" fmla="*/ 461010 h 1584960"/>
                  <a:gd name="connsiteX8" fmla="*/ 426720 w 582930"/>
                  <a:gd name="connsiteY8" fmla="*/ 461010 h 1584960"/>
                  <a:gd name="connsiteX9" fmla="*/ 426720 w 582930"/>
                  <a:gd name="connsiteY9" fmla="*/ 285750 h 1584960"/>
                  <a:gd name="connsiteX10" fmla="*/ 373380 w 582930"/>
                  <a:gd name="connsiteY10" fmla="*/ 285750 h 1584960"/>
                  <a:gd name="connsiteX11" fmla="*/ 373380 w 582930"/>
                  <a:gd name="connsiteY11" fmla="*/ 148590 h 1584960"/>
                  <a:gd name="connsiteX12" fmla="*/ 308610 w 582930"/>
                  <a:gd name="connsiteY12" fmla="*/ 148590 h 1584960"/>
                  <a:gd name="connsiteX13" fmla="*/ 308610 w 582930"/>
                  <a:gd name="connsiteY13" fmla="*/ 0 h 1584960"/>
                  <a:gd name="connsiteX14" fmla="*/ 0 w 582930"/>
                  <a:gd name="connsiteY14" fmla="*/ 0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2930" h="1584960">
                    <a:moveTo>
                      <a:pt x="582930" y="1584960"/>
                    </a:moveTo>
                    <a:lnTo>
                      <a:pt x="579120" y="1097280"/>
                    </a:lnTo>
                    <a:lnTo>
                      <a:pt x="556260" y="1097280"/>
                    </a:lnTo>
                    <a:lnTo>
                      <a:pt x="556260" y="773430"/>
                    </a:lnTo>
                    <a:lnTo>
                      <a:pt x="541020" y="773430"/>
                    </a:lnTo>
                    <a:lnTo>
                      <a:pt x="541020" y="617220"/>
                    </a:lnTo>
                    <a:lnTo>
                      <a:pt x="514350" y="617220"/>
                    </a:lnTo>
                    <a:lnTo>
                      <a:pt x="514350" y="461010"/>
                    </a:lnTo>
                    <a:lnTo>
                      <a:pt x="426720" y="461010"/>
                    </a:lnTo>
                    <a:lnTo>
                      <a:pt x="426720" y="285750"/>
                    </a:lnTo>
                    <a:lnTo>
                      <a:pt x="373380" y="285750"/>
                    </a:lnTo>
                    <a:lnTo>
                      <a:pt x="373380" y="148590"/>
                    </a:lnTo>
                    <a:lnTo>
                      <a:pt x="308610" y="148590"/>
                    </a:lnTo>
                    <a:lnTo>
                      <a:pt x="308610" y="0"/>
                    </a:lnTo>
                    <a:lnTo>
                      <a:pt x="0"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 name="Group 102">
              <a:extLst>
                <a:ext uri="{FF2B5EF4-FFF2-40B4-BE49-F238E27FC236}">
                  <a16:creationId xmlns:a16="http://schemas.microsoft.com/office/drawing/2014/main" id="{9FE5E1A7-FAEE-4A2D-83CE-5E04FA488473}"/>
                </a:ext>
              </a:extLst>
            </p:cNvPr>
            <p:cNvGrpSpPr/>
            <p:nvPr/>
          </p:nvGrpSpPr>
          <p:grpSpPr>
            <a:xfrm>
              <a:off x="6301920" y="2282199"/>
              <a:ext cx="2164668" cy="1839650"/>
              <a:chOff x="6301920" y="2282199"/>
              <a:chExt cx="2164668" cy="1839650"/>
            </a:xfrm>
          </p:grpSpPr>
          <p:cxnSp>
            <p:nvCxnSpPr>
              <p:cNvPr id="104" name="Straight Connector 103">
                <a:extLst>
                  <a:ext uri="{FF2B5EF4-FFF2-40B4-BE49-F238E27FC236}">
                    <a16:creationId xmlns:a16="http://schemas.microsoft.com/office/drawing/2014/main" id="{47939877-4884-4041-B045-C2140D57B937}"/>
                  </a:ext>
                </a:extLst>
              </p:cNvPr>
              <p:cNvCxnSpPr/>
              <p:nvPr/>
            </p:nvCxnSpPr>
            <p:spPr>
              <a:xfrm>
                <a:off x="8426147" y="4051489"/>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9892AD1-F578-42D1-8637-3CC4D6131FE5}"/>
                  </a:ext>
                </a:extLst>
              </p:cNvPr>
              <p:cNvCxnSpPr/>
              <p:nvPr/>
            </p:nvCxnSpPr>
            <p:spPr>
              <a:xfrm>
                <a:off x="8407677" y="4051489"/>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4463FAF-7F52-4D2B-BA6E-9F554EE2C213}"/>
                  </a:ext>
                </a:extLst>
              </p:cNvPr>
              <p:cNvCxnSpPr/>
              <p:nvPr/>
            </p:nvCxnSpPr>
            <p:spPr>
              <a:xfrm>
                <a:off x="8322931" y="4051489"/>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0651713-5C95-43F0-9F79-FF17585B114B}"/>
                  </a:ext>
                </a:extLst>
              </p:cNvPr>
              <p:cNvCxnSpPr/>
              <p:nvPr/>
            </p:nvCxnSpPr>
            <p:spPr>
              <a:xfrm>
                <a:off x="8254483" y="3914476"/>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E6FAF36-E239-4C38-ABB9-856616B08A10}"/>
                  </a:ext>
                </a:extLst>
              </p:cNvPr>
              <p:cNvCxnSpPr/>
              <p:nvPr/>
            </p:nvCxnSpPr>
            <p:spPr>
              <a:xfrm>
                <a:off x="8220803" y="3914476"/>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770D44-C3D2-47E3-A83F-5927B814DD44}"/>
                  </a:ext>
                </a:extLst>
              </p:cNvPr>
              <p:cNvCxnSpPr/>
              <p:nvPr/>
            </p:nvCxnSpPr>
            <p:spPr>
              <a:xfrm>
                <a:off x="8127366" y="3823202"/>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9CADD9B-BD28-4414-8D25-0C3FAFFDD1F1}"/>
                  </a:ext>
                </a:extLst>
              </p:cNvPr>
              <p:cNvCxnSpPr>
                <a:cxnSpLocks/>
              </p:cNvCxnSpPr>
              <p:nvPr/>
            </p:nvCxnSpPr>
            <p:spPr>
              <a:xfrm rot="16200000">
                <a:off x="8212461" y="3907793"/>
                <a:ext cx="0" cy="7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883C315-A706-40B6-9C70-B84C221D3BF2}"/>
                  </a:ext>
                </a:extLst>
              </p:cNvPr>
              <p:cNvCxnSpPr>
                <a:cxnSpLocks/>
              </p:cNvCxnSpPr>
              <p:nvPr/>
            </p:nvCxnSpPr>
            <p:spPr>
              <a:xfrm rot="16200000">
                <a:off x="8430588" y="4049691"/>
                <a:ext cx="0" cy="7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8FCD157-42C5-44A7-89E0-F09B07ADADED}"/>
                  </a:ext>
                </a:extLst>
              </p:cNvPr>
              <p:cNvCxnSpPr/>
              <p:nvPr/>
            </p:nvCxnSpPr>
            <p:spPr>
              <a:xfrm>
                <a:off x="8031756" y="3745332"/>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CC67AEB-73BF-4125-A7C0-027813F522A9}"/>
                  </a:ext>
                </a:extLst>
              </p:cNvPr>
              <p:cNvCxnSpPr/>
              <p:nvPr/>
            </p:nvCxnSpPr>
            <p:spPr>
              <a:xfrm>
                <a:off x="8003507" y="3745332"/>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32C68E2-6203-462C-815C-7E0DBF2FFAF3}"/>
                  </a:ext>
                </a:extLst>
              </p:cNvPr>
              <p:cNvCxnSpPr/>
              <p:nvPr/>
            </p:nvCxnSpPr>
            <p:spPr>
              <a:xfrm>
                <a:off x="7965481" y="3745332"/>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690A2C4-73F8-460B-A50A-DC71A745AB43}"/>
                  </a:ext>
                </a:extLst>
              </p:cNvPr>
              <p:cNvCxnSpPr/>
              <p:nvPr/>
            </p:nvCxnSpPr>
            <p:spPr>
              <a:xfrm>
                <a:off x="7953529" y="3745332"/>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2218E55-DE69-4F60-B456-8A13746584DD}"/>
                  </a:ext>
                </a:extLst>
              </p:cNvPr>
              <p:cNvCxnSpPr/>
              <p:nvPr/>
            </p:nvCxnSpPr>
            <p:spPr>
              <a:xfrm>
                <a:off x="7777520" y="3693090"/>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90BC3C0-9C24-4734-BCB9-15C5E11A4F18}"/>
                  </a:ext>
                </a:extLst>
              </p:cNvPr>
              <p:cNvCxnSpPr/>
              <p:nvPr/>
            </p:nvCxnSpPr>
            <p:spPr>
              <a:xfrm>
                <a:off x="7704726" y="3646900"/>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585ACE9-CAE0-4725-9432-DAB0195109E2}"/>
                  </a:ext>
                </a:extLst>
              </p:cNvPr>
              <p:cNvCxnSpPr/>
              <p:nvPr/>
            </p:nvCxnSpPr>
            <p:spPr>
              <a:xfrm>
                <a:off x="7693862" y="3646900"/>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1A51D40-0868-4A2F-9738-AD863062EF80}"/>
                  </a:ext>
                </a:extLst>
              </p:cNvPr>
              <p:cNvCxnSpPr/>
              <p:nvPr/>
            </p:nvCxnSpPr>
            <p:spPr>
              <a:xfrm>
                <a:off x="7575436" y="3646900"/>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0DF586A-3FBF-417C-9A29-985A699C73CE}"/>
                  </a:ext>
                </a:extLst>
              </p:cNvPr>
              <p:cNvCxnSpPr/>
              <p:nvPr/>
            </p:nvCxnSpPr>
            <p:spPr>
              <a:xfrm>
                <a:off x="7570003" y="3646900"/>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98BA96E-2755-4641-9898-E803E6ED5F09}"/>
                  </a:ext>
                </a:extLst>
              </p:cNvPr>
              <p:cNvCxnSpPr/>
              <p:nvPr/>
            </p:nvCxnSpPr>
            <p:spPr>
              <a:xfrm>
                <a:off x="7143018" y="3374848"/>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D6FDB2C-D1DE-46E0-A624-D32A237935B6}"/>
                  </a:ext>
                </a:extLst>
              </p:cNvPr>
              <p:cNvCxnSpPr/>
              <p:nvPr/>
            </p:nvCxnSpPr>
            <p:spPr>
              <a:xfrm>
                <a:off x="7098352" y="3338377"/>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685EA40-DF84-4687-84B0-46C7B2E1F307}"/>
                  </a:ext>
                </a:extLst>
              </p:cNvPr>
              <p:cNvCxnSpPr/>
              <p:nvPr/>
            </p:nvCxnSpPr>
            <p:spPr>
              <a:xfrm>
                <a:off x="7065758" y="3338377"/>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8BB26D9-29FD-4DDA-BFE5-FAEC4E0A61D0}"/>
                  </a:ext>
                </a:extLst>
              </p:cNvPr>
              <p:cNvCxnSpPr/>
              <p:nvPr/>
            </p:nvCxnSpPr>
            <p:spPr>
              <a:xfrm>
                <a:off x="6938640" y="3270911"/>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4300E04-5E3A-4D82-8907-987D6233D0E6}"/>
                  </a:ext>
                </a:extLst>
              </p:cNvPr>
              <p:cNvCxnSpPr/>
              <p:nvPr/>
            </p:nvCxnSpPr>
            <p:spPr>
              <a:xfrm>
                <a:off x="7036423" y="3338377"/>
                <a:ext cx="0" cy="70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Freeform: Shape 125">
                <a:extLst>
                  <a:ext uri="{FF2B5EF4-FFF2-40B4-BE49-F238E27FC236}">
                    <a16:creationId xmlns:a16="http://schemas.microsoft.com/office/drawing/2014/main" id="{F79FBEC0-9A00-4697-B40D-D23796A95E20}"/>
                  </a:ext>
                </a:extLst>
              </p:cNvPr>
              <p:cNvSpPr/>
              <p:nvPr/>
            </p:nvSpPr>
            <p:spPr>
              <a:xfrm>
                <a:off x="7747471" y="3681817"/>
                <a:ext cx="684108" cy="403874"/>
              </a:xfrm>
              <a:custGeom>
                <a:avLst/>
                <a:gdLst>
                  <a:gd name="connsiteX0" fmla="*/ 2398996 w 2398996"/>
                  <a:gd name="connsiteY0" fmla="*/ 1561086 h 1561086"/>
                  <a:gd name="connsiteX1" fmla="*/ 1853138 w 2398996"/>
                  <a:gd name="connsiteY1" fmla="*/ 1561086 h 1561086"/>
                  <a:gd name="connsiteX2" fmla="*/ 1853138 w 2398996"/>
                  <a:gd name="connsiteY2" fmla="*/ 1036088 h 1561086"/>
                  <a:gd name="connsiteX3" fmla="*/ 1654960 w 2398996"/>
                  <a:gd name="connsiteY3" fmla="*/ 1036088 h 1561086"/>
                  <a:gd name="connsiteX4" fmla="*/ 1654960 w 2398996"/>
                  <a:gd name="connsiteY4" fmla="*/ 674500 h 1561086"/>
                  <a:gd name="connsiteX5" fmla="*/ 1289895 w 2398996"/>
                  <a:gd name="connsiteY5" fmla="*/ 674500 h 1561086"/>
                  <a:gd name="connsiteX6" fmla="*/ 1289895 w 2398996"/>
                  <a:gd name="connsiteY6" fmla="*/ 378972 h 1561086"/>
                  <a:gd name="connsiteX7" fmla="*/ 201655 w 2398996"/>
                  <a:gd name="connsiteY7" fmla="*/ 378972 h 1561086"/>
                  <a:gd name="connsiteX8" fmla="*/ 201655 w 2398996"/>
                  <a:gd name="connsiteY8" fmla="*/ 177317 h 1561086"/>
                  <a:gd name="connsiteX9" fmla="*/ 0 w 2398996"/>
                  <a:gd name="connsiteY9" fmla="*/ 177317 h 1561086"/>
                  <a:gd name="connsiteX10" fmla="*/ 0 w 2398996"/>
                  <a:gd name="connsiteY10" fmla="*/ 0 h 156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8996" h="1561086">
                    <a:moveTo>
                      <a:pt x="2398996" y="1561086"/>
                    </a:moveTo>
                    <a:lnTo>
                      <a:pt x="1853138" y="1561086"/>
                    </a:lnTo>
                    <a:lnTo>
                      <a:pt x="1853138" y="1036088"/>
                    </a:lnTo>
                    <a:lnTo>
                      <a:pt x="1654960" y="1036088"/>
                    </a:lnTo>
                    <a:lnTo>
                      <a:pt x="1654960" y="674500"/>
                    </a:lnTo>
                    <a:lnTo>
                      <a:pt x="1289895" y="674500"/>
                    </a:lnTo>
                    <a:lnTo>
                      <a:pt x="1289895" y="378972"/>
                    </a:lnTo>
                    <a:lnTo>
                      <a:pt x="201655" y="378972"/>
                    </a:lnTo>
                    <a:lnTo>
                      <a:pt x="201655" y="177317"/>
                    </a:lnTo>
                    <a:lnTo>
                      <a:pt x="0" y="177317"/>
                    </a:lnTo>
                    <a:lnTo>
                      <a:pt x="0" y="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Shape 126">
                <a:extLst>
                  <a:ext uri="{FF2B5EF4-FFF2-40B4-BE49-F238E27FC236}">
                    <a16:creationId xmlns:a16="http://schemas.microsoft.com/office/drawing/2014/main" id="{F80CA33A-E7F1-4FA8-A32D-17AA279AA721}"/>
                  </a:ext>
                </a:extLst>
              </p:cNvPr>
              <p:cNvSpPr/>
              <p:nvPr/>
            </p:nvSpPr>
            <p:spPr>
              <a:xfrm>
                <a:off x="6926541" y="3305827"/>
                <a:ext cx="821921" cy="375990"/>
              </a:xfrm>
              <a:custGeom>
                <a:avLst/>
                <a:gdLst>
                  <a:gd name="connsiteX0" fmla="*/ 2882272 w 2882272"/>
                  <a:gd name="connsiteY0" fmla="*/ 1453305 h 1453305"/>
                  <a:gd name="connsiteX1" fmla="*/ 1609761 w 2882272"/>
                  <a:gd name="connsiteY1" fmla="*/ 1453305 h 1453305"/>
                  <a:gd name="connsiteX2" fmla="*/ 1609761 w 2882272"/>
                  <a:gd name="connsiteY2" fmla="*/ 1300326 h 1453305"/>
                  <a:gd name="connsiteX3" fmla="*/ 1324663 w 2882272"/>
                  <a:gd name="connsiteY3" fmla="*/ 1300326 h 1453305"/>
                  <a:gd name="connsiteX4" fmla="*/ 1324663 w 2882272"/>
                  <a:gd name="connsiteY4" fmla="*/ 1150823 h 1453305"/>
                  <a:gd name="connsiteX5" fmla="*/ 1262080 w 2882272"/>
                  <a:gd name="connsiteY5" fmla="*/ 1150823 h 1453305"/>
                  <a:gd name="connsiteX6" fmla="*/ 1262080 w 2882272"/>
                  <a:gd name="connsiteY6" fmla="*/ 1001320 h 1453305"/>
                  <a:gd name="connsiteX7" fmla="*/ 1175160 w 2882272"/>
                  <a:gd name="connsiteY7" fmla="*/ 1001320 h 1453305"/>
                  <a:gd name="connsiteX8" fmla="*/ 1175160 w 2882272"/>
                  <a:gd name="connsiteY8" fmla="*/ 844864 h 1453305"/>
                  <a:gd name="connsiteX9" fmla="*/ 1157776 w 2882272"/>
                  <a:gd name="connsiteY9" fmla="*/ 844864 h 1453305"/>
                  <a:gd name="connsiteX10" fmla="*/ 1157776 w 2882272"/>
                  <a:gd name="connsiteY10" fmla="*/ 709269 h 1453305"/>
                  <a:gd name="connsiteX11" fmla="*/ 890062 w 2882272"/>
                  <a:gd name="connsiteY11" fmla="*/ 709269 h 1453305"/>
                  <a:gd name="connsiteX12" fmla="*/ 890062 w 2882272"/>
                  <a:gd name="connsiteY12" fmla="*/ 552812 h 1453305"/>
                  <a:gd name="connsiteX13" fmla="*/ 810095 w 2882272"/>
                  <a:gd name="connsiteY13" fmla="*/ 552812 h 1453305"/>
                  <a:gd name="connsiteX14" fmla="*/ 810095 w 2882272"/>
                  <a:gd name="connsiteY14" fmla="*/ 396356 h 1453305"/>
                  <a:gd name="connsiteX15" fmla="*/ 681454 w 2882272"/>
                  <a:gd name="connsiteY15" fmla="*/ 396356 h 1453305"/>
                  <a:gd name="connsiteX16" fmla="*/ 681454 w 2882272"/>
                  <a:gd name="connsiteY16" fmla="*/ 260761 h 1453305"/>
                  <a:gd name="connsiteX17" fmla="*/ 312912 w 2882272"/>
                  <a:gd name="connsiteY17" fmla="*/ 260761 h 1453305"/>
                  <a:gd name="connsiteX18" fmla="*/ 312912 w 2882272"/>
                  <a:gd name="connsiteY18" fmla="*/ 128642 h 1453305"/>
                  <a:gd name="connsiteX19" fmla="*/ 104304 w 2882272"/>
                  <a:gd name="connsiteY19" fmla="*/ 128642 h 1453305"/>
                  <a:gd name="connsiteX20" fmla="*/ 104304 w 2882272"/>
                  <a:gd name="connsiteY20" fmla="*/ 0 h 1453305"/>
                  <a:gd name="connsiteX21" fmla="*/ 0 w 2882272"/>
                  <a:gd name="connsiteY21" fmla="*/ 0 h 145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2272" h="1453305">
                    <a:moveTo>
                      <a:pt x="2882272" y="1453305"/>
                    </a:moveTo>
                    <a:lnTo>
                      <a:pt x="1609761" y="1453305"/>
                    </a:lnTo>
                    <a:lnTo>
                      <a:pt x="1609761" y="1300326"/>
                    </a:lnTo>
                    <a:lnTo>
                      <a:pt x="1324663" y="1300326"/>
                    </a:lnTo>
                    <a:lnTo>
                      <a:pt x="1324663" y="1150823"/>
                    </a:lnTo>
                    <a:lnTo>
                      <a:pt x="1262080" y="1150823"/>
                    </a:lnTo>
                    <a:lnTo>
                      <a:pt x="1262080" y="1001320"/>
                    </a:lnTo>
                    <a:lnTo>
                      <a:pt x="1175160" y="1001320"/>
                    </a:lnTo>
                    <a:lnTo>
                      <a:pt x="1175160" y="844864"/>
                    </a:lnTo>
                    <a:lnTo>
                      <a:pt x="1157776" y="844864"/>
                    </a:lnTo>
                    <a:lnTo>
                      <a:pt x="1157776" y="709269"/>
                    </a:lnTo>
                    <a:lnTo>
                      <a:pt x="890062" y="709269"/>
                    </a:lnTo>
                    <a:lnTo>
                      <a:pt x="890062" y="552812"/>
                    </a:lnTo>
                    <a:lnTo>
                      <a:pt x="810095" y="552812"/>
                    </a:lnTo>
                    <a:lnTo>
                      <a:pt x="810095" y="396356"/>
                    </a:lnTo>
                    <a:lnTo>
                      <a:pt x="681454" y="396356"/>
                    </a:lnTo>
                    <a:lnTo>
                      <a:pt x="681454" y="260761"/>
                    </a:lnTo>
                    <a:lnTo>
                      <a:pt x="312912" y="260761"/>
                    </a:lnTo>
                    <a:lnTo>
                      <a:pt x="312912" y="128642"/>
                    </a:lnTo>
                    <a:lnTo>
                      <a:pt x="104304" y="128642"/>
                    </a:lnTo>
                    <a:lnTo>
                      <a:pt x="104304" y="0"/>
                    </a:lnTo>
                    <a:lnTo>
                      <a:pt x="0" y="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6FC3D743-A5E3-4599-99E6-259959BD8532}"/>
                  </a:ext>
                </a:extLst>
              </p:cNvPr>
              <p:cNvSpPr/>
              <p:nvPr/>
            </p:nvSpPr>
            <p:spPr>
              <a:xfrm>
                <a:off x="6832352" y="2976611"/>
                <a:ext cx="97163" cy="330116"/>
              </a:xfrm>
              <a:custGeom>
                <a:avLst/>
                <a:gdLst>
                  <a:gd name="connsiteX0" fmla="*/ 340727 w 340727"/>
                  <a:gd name="connsiteY0" fmla="*/ 1275988 h 1275988"/>
                  <a:gd name="connsiteX1" fmla="*/ 340727 w 340727"/>
                  <a:gd name="connsiteY1" fmla="*/ 1004797 h 1275988"/>
                  <a:gd name="connsiteX2" fmla="*/ 288575 w 340727"/>
                  <a:gd name="connsiteY2" fmla="*/ 1004797 h 1275988"/>
                  <a:gd name="connsiteX3" fmla="*/ 288575 w 340727"/>
                  <a:gd name="connsiteY3" fmla="*/ 893539 h 1275988"/>
                  <a:gd name="connsiteX4" fmla="*/ 246853 w 340727"/>
                  <a:gd name="connsiteY4" fmla="*/ 893539 h 1275988"/>
                  <a:gd name="connsiteX5" fmla="*/ 246853 w 340727"/>
                  <a:gd name="connsiteY5" fmla="*/ 764897 h 1275988"/>
                  <a:gd name="connsiteX6" fmla="*/ 159933 w 340727"/>
                  <a:gd name="connsiteY6" fmla="*/ 764897 h 1275988"/>
                  <a:gd name="connsiteX7" fmla="*/ 159933 w 340727"/>
                  <a:gd name="connsiteY7" fmla="*/ 629302 h 1275988"/>
                  <a:gd name="connsiteX8" fmla="*/ 114735 w 340727"/>
                  <a:gd name="connsiteY8" fmla="*/ 629302 h 1275988"/>
                  <a:gd name="connsiteX9" fmla="*/ 114735 w 340727"/>
                  <a:gd name="connsiteY9" fmla="*/ 507614 h 1275988"/>
                  <a:gd name="connsiteX10" fmla="*/ 79966 w 340727"/>
                  <a:gd name="connsiteY10" fmla="*/ 507614 h 1275988"/>
                  <a:gd name="connsiteX11" fmla="*/ 79966 w 340727"/>
                  <a:gd name="connsiteY11" fmla="*/ 368541 h 1275988"/>
                  <a:gd name="connsiteX12" fmla="*/ 55629 w 340727"/>
                  <a:gd name="connsiteY12" fmla="*/ 368541 h 1275988"/>
                  <a:gd name="connsiteX13" fmla="*/ 55629 w 340727"/>
                  <a:gd name="connsiteY13" fmla="*/ 239900 h 1275988"/>
                  <a:gd name="connsiteX14" fmla="*/ 31291 w 340727"/>
                  <a:gd name="connsiteY14" fmla="*/ 239900 h 1275988"/>
                  <a:gd name="connsiteX15" fmla="*/ 31291 w 340727"/>
                  <a:gd name="connsiteY15" fmla="*/ 125165 h 1275988"/>
                  <a:gd name="connsiteX16" fmla="*/ 0 w 340727"/>
                  <a:gd name="connsiteY16" fmla="*/ 125165 h 1275988"/>
                  <a:gd name="connsiteX17" fmla="*/ 0 w 340727"/>
                  <a:gd name="connsiteY17" fmla="*/ 0 h 12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727" h="1275988">
                    <a:moveTo>
                      <a:pt x="340727" y="1275988"/>
                    </a:moveTo>
                    <a:lnTo>
                      <a:pt x="340727" y="1004797"/>
                    </a:lnTo>
                    <a:lnTo>
                      <a:pt x="288575" y="1004797"/>
                    </a:lnTo>
                    <a:lnTo>
                      <a:pt x="288575" y="893539"/>
                    </a:lnTo>
                    <a:lnTo>
                      <a:pt x="246853" y="893539"/>
                    </a:lnTo>
                    <a:lnTo>
                      <a:pt x="246853" y="764897"/>
                    </a:lnTo>
                    <a:lnTo>
                      <a:pt x="159933" y="764897"/>
                    </a:lnTo>
                    <a:lnTo>
                      <a:pt x="159933" y="629302"/>
                    </a:lnTo>
                    <a:lnTo>
                      <a:pt x="114735" y="629302"/>
                    </a:lnTo>
                    <a:lnTo>
                      <a:pt x="114735" y="507614"/>
                    </a:lnTo>
                    <a:lnTo>
                      <a:pt x="79966" y="507614"/>
                    </a:lnTo>
                    <a:lnTo>
                      <a:pt x="79966" y="368541"/>
                    </a:lnTo>
                    <a:lnTo>
                      <a:pt x="55629" y="368541"/>
                    </a:lnTo>
                    <a:lnTo>
                      <a:pt x="55629" y="239900"/>
                    </a:lnTo>
                    <a:lnTo>
                      <a:pt x="31291" y="239900"/>
                    </a:lnTo>
                    <a:lnTo>
                      <a:pt x="31291" y="125165"/>
                    </a:lnTo>
                    <a:lnTo>
                      <a:pt x="0" y="125165"/>
                    </a:lnTo>
                    <a:lnTo>
                      <a:pt x="0" y="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Shape 128">
                <a:extLst>
                  <a:ext uri="{FF2B5EF4-FFF2-40B4-BE49-F238E27FC236}">
                    <a16:creationId xmlns:a16="http://schemas.microsoft.com/office/drawing/2014/main" id="{1E31CE83-2A52-43C2-ADB4-44C30CE94C3C}"/>
                  </a:ext>
                </a:extLst>
              </p:cNvPr>
              <p:cNvSpPr/>
              <p:nvPr/>
            </p:nvSpPr>
            <p:spPr>
              <a:xfrm>
                <a:off x="6475426" y="2441410"/>
                <a:ext cx="361884" cy="534301"/>
              </a:xfrm>
              <a:custGeom>
                <a:avLst/>
                <a:gdLst>
                  <a:gd name="connsiteX0" fmla="*/ 1251650 w 1251650"/>
                  <a:gd name="connsiteY0" fmla="*/ 2065223 h 2065223"/>
                  <a:gd name="connsiteX1" fmla="*/ 959598 w 1251650"/>
                  <a:gd name="connsiteY1" fmla="*/ 2065223 h 2065223"/>
                  <a:gd name="connsiteX2" fmla="*/ 959598 w 1251650"/>
                  <a:gd name="connsiteY2" fmla="*/ 1922674 h 2065223"/>
                  <a:gd name="connsiteX3" fmla="*/ 931784 w 1251650"/>
                  <a:gd name="connsiteY3" fmla="*/ 1922674 h 2065223"/>
                  <a:gd name="connsiteX4" fmla="*/ 931784 w 1251650"/>
                  <a:gd name="connsiteY4" fmla="*/ 1790556 h 2065223"/>
                  <a:gd name="connsiteX5" fmla="*/ 890062 w 1251650"/>
                  <a:gd name="connsiteY5" fmla="*/ 1790556 h 2065223"/>
                  <a:gd name="connsiteX6" fmla="*/ 890062 w 1251650"/>
                  <a:gd name="connsiteY6" fmla="*/ 1682775 h 2065223"/>
                  <a:gd name="connsiteX7" fmla="*/ 834433 w 1251650"/>
                  <a:gd name="connsiteY7" fmla="*/ 1682775 h 2065223"/>
                  <a:gd name="connsiteX8" fmla="*/ 834433 w 1251650"/>
                  <a:gd name="connsiteY8" fmla="*/ 1533272 h 2065223"/>
                  <a:gd name="connsiteX9" fmla="*/ 716222 w 1251650"/>
                  <a:gd name="connsiteY9" fmla="*/ 1533272 h 2065223"/>
                  <a:gd name="connsiteX10" fmla="*/ 716222 w 1251650"/>
                  <a:gd name="connsiteY10" fmla="*/ 1415060 h 2065223"/>
                  <a:gd name="connsiteX11" fmla="*/ 664070 w 1251650"/>
                  <a:gd name="connsiteY11" fmla="*/ 1415060 h 2065223"/>
                  <a:gd name="connsiteX12" fmla="*/ 664070 w 1251650"/>
                  <a:gd name="connsiteY12" fmla="*/ 1293372 h 2065223"/>
                  <a:gd name="connsiteX13" fmla="*/ 542382 w 1251650"/>
                  <a:gd name="connsiteY13" fmla="*/ 1293372 h 2065223"/>
                  <a:gd name="connsiteX14" fmla="*/ 542382 w 1251650"/>
                  <a:gd name="connsiteY14" fmla="*/ 1154300 h 2065223"/>
                  <a:gd name="connsiteX15" fmla="*/ 500660 w 1251650"/>
                  <a:gd name="connsiteY15" fmla="*/ 1154300 h 2065223"/>
                  <a:gd name="connsiteX16" fmla="*/ 500660 w 1251650"/>
                  <a:gd name="connsiteY16" fmla="*/ 1029135 h 2065223"/>
                  <a:gd name="connsiteX17" fmla="*/ 472845 w 1251650"/>
                  <a:gd name="connsiteY17" fmla="*/ 1029135 h 2065223"/>
                  <a:gd name="connsiteX18" fmla="*/ 472845 w 1251650"/>
                  <a:gd name="connsiteY18" fmla="*/ 900493 h 2065223"/>
                  <a:gd name="connsiteX19" fmla="*/ 455461 w 1251650"/>
                  <a:gd name="connsiteY19" fmla="*/ 900493 h 2065223"/>
                  <a:gd name="connsiteX20" fmla="*/ 455461 w 1251650"/>
                  <a:gd name="connsiteY20" fmla="*/ 782282 h 2065223"/>
                  <a:gd name="connsiteX21" fmla="*/ 417216 w 1251650"/>
                  <a:gd name="connsiteY21" fmla="*/ 782282 h 2065223"/>
                  <a:gd name="connsiteX22" fmla="*/ 417216 w 1251650"/>
                  <a:gd name="connsiteY22" fmla="*/ 657117 h 2065223"/>
                  <a:gd name="connsiteX23" fmla="*/ 354634 w 1251650"/>
                  <a:gd name="connsiteY23" fmla="*/ 657117 h 2065223"/>
                  <a:gd name="connsiteX24" fmla="*/ 354634 w 1251650"/>
                  <a:gd name="connsiteY24" fmla="*/ 514568 h 2065223"/>
                  <a:gd name="connsiteX25" fmla="*/ 340727 w 1251650"/>
                  <a:gd name="connsiteY25" fmla="*/ 514568 h 2065223"/>
                  <a:gd name="connsiteX26" fmla="*/ 340727 w 1251650"/>
                  <a:gd name="connsiteY26" fmla="*/ 406787 h 2065223"/>
                  <a:gd name="connsiteX27" fmla="*/ 323343 w 1251650"/>
                  <a:gd name="connsiteY27" fmla="*/ 406787 h 2065223"/>
                  <a:gd name="connsiteX28" fmla="*/ 323343 w 1251650"/>
                  <a:gd name="connsiteY28" fmla="*/ 267714 h 2065223"/>
                  <a:gd name="connsiteX29" fmla="*/ 243376 w 1251650"/>
                  <a:gd name="connsiteY29" fmla="*/ 267714 h 2065223"/>
                  <a:gd name="connsiteX30" fmla="*/ 243376 w 1251650"/>
                  <a:gd name="connsiteY30" fmla="*/ 142549 h 2065223"/>
                  <a:gd name="connsiteX31" fmla="*/ 76489 w 1251650"/>
                  <a:gd name="connsiteY31" fmla="*/ 142549 h 2065223"/>
                  <a:gd name="connsiteX32" fmla="*/ 76489 w 1251650"/>
                  <a:gd name="connsiteY32" fmla="*/ 0 h 2065223"/>
                  <a:gd name="connsiteX33" fmla="*/ 0 w 1251650"/>
                  <a:gd name="connsiteY33" fmla="*/ 0 h 2065223"/>
                  <a:gd name="connsiteX0" fmla="*/ 1262081 w 1262081"/>
                  <a:gd name="connsiteY0" fmla="*/ 2061746 h 2065223"/>
                  <a:gd name="connsiteX1" fmla="*/ 959598 w 1262081"/>
                  <a:gd name="connsiteY1" fmla="*/ 2065223 h 2065223"/>
                  <a:gd name="connsiteX2" fmla="*/ 959598 w 1262081"/>
                  <a:gd name="connsiteY2" fmla="*/ 1922674 h 2065223"/>
                  <a:gd name="connsiteX3" fmla="*/ 931784 w 1262081"/>
                  <a:gd name="connsiteY3" fmla="*/ 1922674 h 2065223"/>
                  <a:gd name="connsiteX4" fmla="*/ 931784 w 1262081"/>
                  <a:gd name="connsiteY4" fmla="*/ 1790556 h 2065223"/>
                  <a:gd name="connsiteX5" fmla="*/ 890062 w 1262081"/>
                  <a:gd name="connsiteY5" fmla="*/ 1790556 h 2065223"/>
                  <a:gd name="connsiteX6" fmla="*/ 890062 w 1262081"/>
                  <a:gd name="connsiteY6" fmla="*/ 1682775 h 2065223"/>
                  <a:gd name="connsiteX7" fmla="*/ 834433 w 1262081"/>
                  <a:gd name="connsiteY7" fmla="*/ 1682775 h 2065223"/>
                  <a:gd name="connsiteX8" fmla="*/ 834433 w 1262081"/>
                  <a:gd name="connsiteY8" fmla="*/ 1533272 h 2065223"/>
                  <a:gd name="connsiteX9" fmla="*/ 716222 w 1262081"/>
                  <a:gd name="connsiteY9" fmla="*/ 1533272 h 2065223"/>
                  <a:gd name="connsiteX10" fmla="*/ 716222 w 1262081"/>
                  <a:gd name="connsiteY10" fmla="*/ 1415060 h 2065223"/>
                  <a:gd name="connsiteX11" fmla="*/ 664070 w 1262081"/>
                  <a:gd name="connsiteY11" fmla="*/ 1415060 h 2065223"/>
                  <a:gd name="connsiteX12" fmla="*/ 664070 w 1262081"/>
                  <a:gd name="connsiteY12" fmla="*/ 1293372 h 2065223"/>
                  <a:gd name="connsiteX13" fmla="*/ 542382 w 1262081"/>
                  <a:gd name="connsiteY13" fmla="*/ 1293372 h 2065223"/>
                  <a:gd name="connsiteX14" fmla="*/ 542382 w 1262081"/>
                  <a:gd name="connsiteY14" fmla="*/ 1154300 h 2065223"/>
                  <a:gd name="connsiteX15" fmla="*/ 500660 w 1262081"/>
                  <a:gd name="connsiteY15" fmla="*/ 1154300 h 2065223"/>
                  <a:gd name="connsiteX16" fmla="*/ 500660 w 1262081"/>
                  <a:gd name="connsiteY16" fmla="*/ 1029135 h 2065223"/>
                  <a:gd name="connsiteX17" fmla="*/ 472845 w 1262081"/>
                  <a:gd name="connsiteY17" fmla="*/ 1029135 h 2065223"/>
                  <a:gd name="connsiteX18" fmla="*/ 472845 w 1262081"/>
                  <a:gd name="connsiteY18" fmla="*/ 900493 h 2065223"/>
                  <a:gd name="connsiteX19" fmla="*/ 455461 w 1262081"/>
                  <a:gd name="connsiteY19" fmla="*/ 900493 h 2065223"/>
                  <a:gd name="connsiteX20" fmla="*/ 455461 w 1262081"/>
                  <a:gd name="connsiteY20" fmla="*/ 782282 h 2065223"/>
                  <a:gd name="connsiteX21" fmla="*/ 417216 w 1262081"/>
                  <a:gd name="connsiteY21" fmla="*/ 782282 h 2065223"/>
                  <a:gd name="connsiteX22" fmla="*/ 417216 w 1262081"/>
                  <a:gd name="connsiteY22" fmla="*/ 657117 h 2065223"/>
                  <a:gd name="connsiteX23" fmla="*/ 354634 w 1262081"/>
                  <a:gd name="connsiteY23" fmla="*/ 657117 h 2065223"/>
                  <a:gd name="connsiteX24" fmla="*/ 354634 w 1262081"/>
                  <a:gd name="connsiteY24" fmla="*/ 514568 h 2065223"/>
                  <a:gd name="connsiteX25" fmla="*/ 340727 w 1262081"/>
                  <a:gd name="connsiteY25" fmla="*/ 514568 h 2065223"/>
                  <a:gd name="connsiteX26" fmla="*/ 340727 w 1262081"/>
                  <a:gd name="connsiteY26" fmla="*/ 406787 h 2065223"/>
                  <a:gd name="connsiteX27" fmla="*/ 323343 w 1262081"/>
                  <a:gd name="connsiteY27" fmla="*/ 406787 h 2065223"/>
                  <a:gd name="connsiteX28" fmla="*/ 323343 w 1262081"/>
                  <a:gd name="connsiteY28" fmla="*/ 267714 h 2065223"/>
                  <a:gd name="connsiteX29" fmla="*/ 243376 w 1262081"/>
                  <a:gd name="connsiteY29" fmla="*/ 267714 h 2065223"/>
                  <a:gd name="connsiteX30" fmla="*/ 243376 w 1262081"/>
                  <a:gd name="connsiteY30" fmla="*/ 142549 h 2065223"/>
                  <a:gd name="connsiteX31" fmla="*/ 76489 w 1262081"/>
                  <a:gd name="connsiteY31" fmla="*/ 142549 h 2065223"/>
                  <a:gd name="connsiteX32" fmla="*/ 76489 w 1262081"/>
                  <a:gd name="connsiteY32" fmla="*/ 0 h 2065223"/>
                  <a:gd name="connsiteX33" fmla="*/ 0 w 1262081"/>
                  <a:gd name="connsiteY33" fmla="*/ 0 h 2065223"/>
                  <a:gd name="connsiteX0" fmla="*/ 1275989 w 1275989"/>
                  <a:gd name="connsiteY0" fmla="*/ 2061746 h 2065223"/>
                  <a:gd name="connsiteX1" fmla="*/ 959598 w 1275989"/>
                  <a:gd name="connsiteY1" fmla="*/ 2065223 h 2065223"/>
                  <a:gd name="connsiteX2" fmla="*/ 959598 w 1275989"/>
                  <a:gd name="connsiteY2" fmla="*/ 1922674 h 2065223"/>
                  <a:gd name="connsiteX3" fmla="*/ 931784 w 1275989"/>
                  <a:gd name="connsiteY3" fmla="*/ 1922674 h 2065223"/>
                  <a:gd name="connsiteX4" fmla="*/ 931784 w 1275989"/>
                  <a:gd name="connsiteY4" fmla="*/ 1790556 h 2065223"/>
                  <a:gd name="connsiteX5" fmla="*/ 890062 w 1275989"/>
                  <a:gd name="connsiteY5" fmla="*/ 1790556 h 2065223"/>
                  <a:gd name="connsiteX6" fmla="*/ 890062 w 1275989"/>
                  <a:gd name="connsiteY6" fmla="*/ 1682775 h 2065223"/>
                  <a:gd name="connsiteX7" fmla="*/ 834433 w 1275989"/>
                  <a:gd name="connsiteY7" fmla="*/ 1682775 h 2065223"/>
                  <a:gd name="connsiteX8" fmla="*/ 834433 w 1275989"/>
                  <a:gd name="connsiteY8" fmla="*/ 1533272 h 2065223"/>
                  <a:gd name="connsiteX9" fmla="*/ 716222 w 1275989"/>
                  <a:gd name="connsiteY9" fmla="*/ 1533272 h 2065223"/>
                  <a:gd name="connsiteX10" fmla="*/ 716222 w 1275989"/>
                  <a:gd name="connsiteY10" fmla="*/ 1415060 h 2065223"/>
                  <a:gd name="connsiteX11" fmla="*/ 664070 w 1275989"/>
                  <a:gd name="connsiteY11" fmla="*/ 1415060 h 2065223"/>
                  <a:gd name="connsiteX12" fmla="*/ 664070 w 1275989"/>
                  <a:gd name="connsiteY12" fmla="*/ 1293372 h 2065223"/>
                  <a:gd name="connsiteX13" fmla="*/ 542382 w 1275989"/>
                  <a:gd name="connsiteY13" fmla="*/ 1293372 h 2065223"/>
                  <a:gd name="connsiteX14" fmla="*/ 542382 w 1275989"/>
                  <a:gd name="connsiteY14" fmla="*/ 1154300 h 2065223"/>
                  <a:gd name="connsiteX15" fmla="*/ 500660 w 1275989"/>
                  <a:gd name="connsiteY15" fmla="*/ 1154300 h 2065223"/>
                  <a:gd name="connsiteX16" fmla="*/ 500660 w 1275989"/>
                  <a:gd name="connsiteY16" fmla="*/ 1029135 h 2065223"/>
                  <a:gd name="connsiteX17" fmla="*/ 472845 w 1275989"/>
                  <a:gd name="connsiteY17" fmla="*/ 1029135 h 2065223"/>
                  <a:gd name="connsiteX18" fmla="*/ 472845 w 1275989"/>
                  <a:gd name="connsiteY18" fmla="*/ 900493 h 2065223"/>
                  <a:gd name="connsiteX19" fmla="*/ 455461 w 1275989"/>
                  <a:gd name="connsiteY19" fmla="*/ 900493 h 2065223"/>
                  <a:gd name="connsiteX20" fmla="*/ 455461 w 1275989"/>
                  <a:gd name="connsiteY20" fmla="*/ 782282 h 2065223"/>
                  <a:gd name="connsiteX21" fmla="*/ 417216 w 1275989"/>
                  <a:gd name="connsiteY21" fmla="*/ 782282 h 2065223"/>
                  <a:gd name="connsiteX22" fmla="*/ 417216 w 1275989"/>
                  <a:gd name="connsiteY22" fmla="*/ 657117 h 2065223"/>
                  <a:gd name="connsiteX23" fmla="*/ 354634 w 1275989"/>
                  <a:gd name="connsiteY23" fmla="*/ 657117 h 2065223"/>
                  <a:gd name="connsiteX24" fmla="*/ 354634 w 1275989"/>
                  <a:gd name="connsiteY24" fmla="*/ 514568 h 2065223"/>
                  <a:gd name="connsiteX25" fmla="*/ 340727 w 1275989"/>
                  <a:gd name="connsiteY25" fmla="*/ 514568 h 2065223"/>
                  <a:gd name="connsiteX26" fmla="*/ 340727 w 1275989"/>
                  <a:gd name="connsiteY26" fmla="*/ 406787 h 2065223"/>
                  <a:gd name="connsiteX27" fmla="*/ 323343 w 1275989"/>
                  <a:gd name="connsiteY27" fmla="*/ 406787 h 2065223"/>
                  <a:gd name="connsiteX28" fmla="*/ 323343 w 1275989"/>
                  <a:gd name="connsiteY28" fmla="*/ 267714 h 2065223"/>
                  <a:gd name="connsiteX29" fmla="*/ 243376 w 1275989"/>
                  <a:gd name="connsiteY29" fmla="*/ 267714 h 2065223"/>
                  <a:gd name="connsiteX30" fmla="*/ 243376 w 1275989"/>
                  <a:gd name="connsiteY30" fmla="*/ 142549 h 2065223"/>
                  <a:gd name="connsiteX31" fmla="*/ 76489 w 1275989"/>
                  <a:gd name="connsiteY31" fmla="*/ 142549 h 2065223"/>
                  <a:gd name="connsiteX32" fmla="*/ 76489 w 1275989"/>
                  <a:gd name="connsiteY32" fmla="*/ 0 h 2065223"/>
                  <a:gd name="connsiteX33" fmla="*/ 0 w 1275989"/>
                  <a:gd name="connsiteY33" fmla="*/ 0 h 2065223"/>
                  <a:gd name="connsiteX0" fmla="*/ 1269035 w 1269035"/>
                  <a:gd name="connsiteY0" fmla="*/ 2061746 h 2065223"/>
                  <a:gd name="connsiteX1" fmla="*/ 959598 w 1269035"/>
                  <a:gd name="connsiteY1" fmla="*/ 2065223 h 2065223"/>
                  <a:gd name="connsiteX2" fmla="*/ 959598 w 1269035"/>
                  <a:gd name="connsiteY2" fmla="*/ 1922674 h 2065223"/>
                  <a:gd name="connsiteX3" fmla="*/ 931784 w 1269035"/>
                  <a:gd name="connsiteY3" fmla="*/ 1922674 h 2065223"/>
                  <a:gd name="connsiteX4" fmla="*/ 931784 w 1269035"/>
                  <a:gd name="connsiteY4" fmla="*/ 1790556 h 2065223"/>
                  <a:gd name="connsiteX5" fmla="*/ 890062 w 1269035"/>
                  <a:gd name="connsiteY5" fmla="*/ 1790556 h 2065223"/>
                  <a:gd name="connsiteX6" fmla="*/ 890062 w 1269035"/>
                  <a:gd name="connsiteY6" fmla="*/ 1682775 h 2065223"/>
                  <a:gd name="connsiteX7" fmla="*/ 834433 w 1269035"/>
                  <a:gd name="connsiteY7" fmla="*/ 1682775 h 2065223"/>
                  <a:gd name="connsiteX8" fmla="*/ 834433 w 1269035"/>
                  <a:gd name="connsiteY8" fmla="*/ 1533272 h 2065223"/>
                  <a:gd name="connsiteX9" fmla="*/ 716222 w 1269035"/>
                  <a:gd name="connsiteY9" fmla="*/ 1533272 h 2065223"/>
                  <a:gd name="connsiteX10" fmla="*/ 716222 w 1269035"/>
                  <a:gd name="connsiteY10" fmla="*/ 1415060 h 2065223"/>
                  <a:gd name="connsiteX11" fmla="*/ 664070 w 1269035"/>
                  <a:gd name="connsiteY11" fmla="*/ 1415060 h 2065223"/>
                  <a:gd name="connsiteX12" fmla="*/ 664070 w 1269035"/>
                  <a:gd name="connsiteY12" fmla="*/ 1293372 h 2065223"/>
                  <a:gd name="connsiteX13" fmla="*/ 542382 w 1269035"/>
                  <a:gd name="connsiteY13" fmla="*/ 1293372 h 2065223"/>
                  <a:gd name="connsiteX14" fmla="*/ 542382 w 1269035"/>
                  <a:gd name="connsiteY14" fmla="*/ 1154300 h 2065223"/>
                  <a:gd name="connsiteX15" fmla="*/ 500660 w 1269035"/>
                  <a:gd name="connsiteY15" fmla="*/ 1154300 h 2065223"/>
                  <a:gd name="connsiteX16" fmla="*/ 500660 w 1269035"/>
                  <a:gd name="connsiteY16" fmla="*/ 1029135 h 2065223"/>
                  <a:gd name="connsiteX17" fmla="*/ 472845 w 1269035"/>
                  <a:gd name="connsiteY17" fmla="*/ 1029135 h 2065223"/>
                  <a:gd name="connsiteX18" fmla="*/ 472845 w 1269035"/>
                  <a:gd name="connsiteY18" fmla="*/ 900493 h 2065223"/>
                  <a:gd name="connsiteX19" fmla="*/ 455461 w 1269035"/>
                  <a:gd name="connsiteY19" fmla="*/ 900493 h 2065223"/>
                  <a:gd name="connsiteX20" fmla="*/ 455461 w 1269035"/>
                  <a:gd name="connsiteY20" fmla="*/ 782282 h 2065223"/>
                  <a:gd name="connsiteX21" fmla="*/ 417216 w 1269035"/>
                  <a:gd name="connsiteY21" fmla="*/ 782282 h 2065223"/>
                  <a:gd name="connsiteX22" fmla="*/ 417216 w 1269035"/>
                  <a:gd name="connsiteY22" fmla="*/ 657117 h 2065223"/>
                  <a:gd name="connsiteX23" fmla="*/ 354634 w 1269035"/>
                  <a:gd name="connsiteY23" fmla="*/ 657117 h 2065223"/>
                  <a:gd name="connsiteX24" fmla="*/ 354634 w 1269035"/>
                  <a:gd name="connsiteY24" fmla="*/ 514568 h 2065223"/>
                  <a:gd name="connsiteX25" fmla="*/ 340727 w 1269035"/>
                  <a:gd name="connsiteY25" fmla="*/ 514568 h 2065223"/>
                  <a:gd name="connsiteX26" fmla="*/ 340727 w 1269035"/>
                  <a:gd name="connsiteY26" fmla="*/ 406787 h 2065223"/>
                  <a:gd name="connsiteX27" fmla="*/ 323343 w 1269035"/>
                  <a:gd name="connsiteY27" fmla="*/ 406787 h 2065223"/>
                  <a:gd name="connsiteX28" fmla="*/ 323343 w 1269035"/>
                  <a:gd name="connsiteY28" fmla="*/ 267714 h 2065223"/>
                  <a:gd name="connsiteX29" fmla="*/ 243376 w 1269035"/>
                  <a:gd name="connsiteY29" fmla="*/ 267714 h 2065223"/>
                  <a:gd name="connsiteX30" fmla="*/ 243376 w 1269035"/>
                  <a:gd name="connsiteY30" fmla="*/ 142549 h 2065223"/>
                  <a:gd name="connsiteX31" fmla="*/ 76489 w 1269035"/>
                  <a:gd name="connsiteY31" fmla="*/ 142549 h 2065223"/>
                  <a:gd name="connsiteX32" fmla="*/ 76489 w 1269035"/>
                  <a:gd name="connsiteY32" fmla="*/ 0 h 2065223"/>
                  <a:gd name="connsiteX33" fmla="*/ 0 w 1269035"/>
                  <a:gd name="connsiteY33" fmla="*/ 0 h 206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69035" h="2065223">
                    <a:moveTo>
                      <a:pt x="1269035" y="2061746"/>
                    </a:moveTo>
                    <a:lnTo>
                      <a:pt x="959598" y="2065223"/>
                    </a:lnTo>
                    <a:lnTo>
                      <a:pt x="959598" y="1922674"/>
                    </a:lnTo>
                    <a:lnTo>
                      <a:pt x="931784" y="1922674"/>
                    </a:lnTo>
                    <a:lnTo>
                      <a:pt x="931784" y="1790556"/>
                    </a:lnTo>
                    <a:lnTo>
                      <a:pt x="890062" y="1790556"/>
                    </a:lnTo>
                    <a:lnTo>
                      <a:pt x="890062" y="1682775"/>
                    </a:lnTo>
                    <a:lnTo>
                      <a:pt x="834433" y="1682775"/>
                    </a:lnTo>
                    <a:lnTo>
                      <a:pt x="834433" y="1533272"/>
                    </a:lnTo>
                    <a:lnTo>
                      <a:pt x="716222" y="1533272"/>
                    </a:lnTo>
                    <a:lnTo>
                      <a:pt x="716222" y="1415060"/>
                    </a:lnTo>
                    <a:lnTo>
                      <a:pt x="664070" y="1415060"/>
                    </a:lnTo>
                    <a:lnTo>
                      <a:pt x="664070" y="1293372"/>
                    </a:lnTo>
                    <a:lnTo>
                      <a:pt x="542382" y="1293372"/>
                    </a:lnTo>
                    <a:lnTo>
                      <a:pt x="542382" y="1154300"/>
                    </a:lnTo>
                    <a:lnTo>
                      <a:pt x="500660" y="1154300"/>
                    </a:lnTo>
                    <a:lnTo>
                      <a:pt x="500660" y="1029135"/>
                    </a:lnTo>
                    <a:lnTo>
                      <a:pt x="472845" y="1029135"/>
                    </a:lnTo>
                    <a:lnTo>
                      <a:pt x="472845" y="900493"/>
                    </a:lnTo>
                    <a:lnTo>
                      <a:pt x="455461" y="900493"/>
                    </a:lnTo>
                    <a:lnTo>
                      <a:pt x="455461" y="782282"/>
                    </a:lnTo>
                    <a:lnTo>
                      <a:pt x="417216" y="782282"/>
                    </a:lnTo>
                    <a:lnTo>
                      <a:pt x="417216" y="657117"/>
                    </a:lnTo>
                    <a:lnTo>
                      <a:pt x="354634" y="657117"/>
                    </a:lnTo>
                    <a:lnTo>
                      <a:pt x="354634" y="514568"/>
                    </a:lnTo>
                    <a:lnTo>
                      <a:pt x="340727" y="514568"/>
                    </a:lnTo>
                    <a:lnTo>
                      <a:pt x="340727" y="406787"/>
                    </a:lnTo>
                    <a:lnTo>
                      <a:pt x="323343" y="406787"/>
                    </a:lnTo>
                    <a:lnTo>
                      <a:pt x="323343" y="267714"/>
                    </a:lnTo>
                    <a:lnTo>
                      <a:pt x="243376" y="267714"/>
                    </a:lnTo>
                    <a:lnTo>
                      <a:pt x="243376" y="142549"/>
                    </a:lnTo>
                    <a:lnTo>
                      <a:pt x="76489" y="142549"/>
                    </a:lnTo>
                    <a:lnTo>
                      <a:pt x="76489" y="0"/>
                    </a:lnTo>
                    <a:lnTo>
                      <a:pt x="0" y="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Shape 129">
                <a:extLst>
                  <a:ext uri="{FF2B5EF4-FFF2-40B4-BE49-F238E27FC236}">
                    <a16:creationId xmlns:a16="http://schemas.microsoft.com/office/drawing/2014/main" id="{D2ABE356-E282-413B-92C8-900767249B32}"/>
                  </a:ext>
                </a:extLst>
              </p:cNvPr>
              <p:cNvSpPr/>
              <p:nvPr/>
            </p:nvSpPr>
            <p:spPr>
              <a:xfrm>
                <a:off x="6301920" y="2282199"/>
                <a:ext cx="175488" cy="161010"/>
              </a:xfrm>
              <a:custGeom>
                <a:avLst/>
                <a:gdLst>
                  <a:gd name="connsiteX0" fmla="*/ 615394 w 615394"/>
                  <a:gd name="connsiteY0" fmla="*/ 622348 h 622348"/>
                  <a:gd name="connsiteX1" fmla="*/ 615394 w 615394"/>
                  <a:gd name="connsiteY1" fmla="*/ 486753 h 622348"/>
                  <a:gd name="connsiteX2" fmla="*/ 601487 w 615394"/>
                  <a:gd name="connsiteY2" fmla="*/ 486753 h 622348"/>
                  <a:gd name="connsiteX3" fmla="*/ 601487 w 615394"/>
                  <a:gd name="connsiteY3" fmla="*/ 368541 h 622348"/>
                  <a:gd name="connsiteX4" fmla="*/ 514567 w 615394"/>
                  <a:gd name="connsiteY4" fmla="*/ 368541 h 622348"/>
                  <a:gd name="connsiteX5" fmla="*/ 514567 w 615394"/>
                  <a:gd name="connsiteY5" fmla="*/ 246853 h 622348"/>
                  <a:gd name="connsiteX6" fmla="*/ 493706 w 615394"/>
                  <a:gd name="connsiteY6" fmla="*/ 246853 h 622348"/>
                  <a:gd name="connsiteX7" fmla="*/ 493706 w 615394"/>
                  <a:gd name="connsiteY7" fmla="*/ 114734 h 622348"/>
                  <a:gd name="connsiteX8" fmla="*/ 455461 w 615394"/>
                  <a:gd name="connsiteY8" fmla="*/ 114734 h 622348"/>
                  <a:gd name="connsiteX9" fmla="*/ 455461 w 615394"/>
                  <a:gd name="connsiteY9" fmla="*/ 0 h 622348"/>
                  <a:gd name="connsiteX10" fmla="*/ 0 w 615394"/>
                  <a:gd name="connsiteY10" fmla="*/ 0 h 6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5394" h="622348">
                    <a:moveTo>
                      <a:pt x="615394" y="622348"/>
                    </a:moveTo>
                    <a:lnTo>
                      <a:pt x="615394" y="486753"/>
                    </a:lnTo>
                    <a:lnTo>
                      <a:pt x="601487" y="486753"/>
                    </a:lnTo>
                    <a:lnTo>
                      <a:pt x="601487" y="368541"/>
                    </a:lnTo>
                    <a:lnTo>
                      <a:pt x="514567" y="368541"/>
                    </a:lnTo>
                    <a:lnTo>
                      <a:pt x="514567" y="246853"/>
                    </a:lnTo>
                    <a:lnTo>
                      <a:pt x="493706" y="246853"/>
                    </a:lnTo>
                    <a:lnTo>
                      <a:pt x="493706" y="114734"/>
                    </a:lnTo>
                    <a:lnTo>
                      <a:pt x="455461" y="114734"/>
                    </a:lnTo>
                    <a:lnTo>
                      <a:pt x="455461" y="0"/>
                    </a:lnTo>
                    <a:lnTo>
                      <a:pt x="0" y="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38" name="TextBox 137">
            <a:extLst>
              <a:ext uri="{FF2B5EF4-FFF2-40B4-BE49-F238E27FC236}">
                <a16:creationId xmlns:a16="http://schemas.microsoft.com/office/drawing/2014/main" id="{081874F5-A2D4-483C-8E8C-691ED66E3392}"/>
              </a:ext>
            </a:extLst>
          </p:cNvPr>
          <p:cNvSpPr txBox="1"/>
          <p:nvPr/>
        </p:nvSpPr>
        <p:spPr>
          <a:xfrm>
            <a:off x="5691814" y="1337833"/>
            <a:ext cx="3312000" cy="288147"/>
          </a:xfrm>
          <a:prstGeom prst="rect">
            <a:avLst/>
          </a:prstGeom>
          <a:solidFill>
            <a:srgbClr val="004B87"/>
          </a:solidFill>
        </p:spPr>
        <p:txBody>
          <a:bodyPr wrap="square" lIns="72000" tIns="36000" rIns="72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Overall survival </a:t>
            </a:r>
          </a:p>
        </p:txBody>
      </p:sp>
    </p:spTree>
    <p:extLst>
      <p:ext uri="{BB962C8B-B14F-4D97-AF65-F5344CB8AC3E}">
        <p14:creationId xmlns:p14="http://schemas.microsoft.com/office/powerpoint/2010/main" val="271407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3D467-07DF-41C4-88A4-E1116BBA1FB5}"/>
              </a:ext>
            </a:extLst>
          </p:cNvPr>
          <p:cNvSpPr>
            <a:spLocks noGrp="1"/>
          </p:cNvSpPr>
          <p:nvPr>
            <p:ph type="title"/>
          </p:nvPr>
        </p:nvSpPr>
        <p:spPr/>
        <p:txBody>
          <a:bodyPr>
            <a:noAutofit/>
          </a:bodyPr>
          <a:lstStyle/>
          <a:p>
            <a:r>
              <a:rPr lang="en-US" sz="2200" dirty="0"/>
              <a:t>Hepatic safety and biomarkers in SOR-experienced patients with </a:t>
            </a:r>
            <a:r>
              <a:rPr lang="en-US" sz="2200" dirty="0" err="1"/>
              <a:t>aHCC</a:t>
            </a:r>
            <a:r>
              <a:rPr lang="en-US" sz="2200" dirty="0"/>
              <a:t> treated with nivolumab in CheckMate-040</a:t>
            </a:r>
            <a:endParaRPr lang="en-GB" sz="2200" dirty="0"/>
          </a:p>
        </p:txBody>
      </p:sp>
      <p:sp>
        <p:nvSpPr>
          <p:cNvPr id="6" name="Text Placeholder 5">
            <a:extLst>
              <a:ext uri="{FF2B5EF4-FFF2-40B4-BE49-F238E27FC236}">
                <a16:creationId xmlns:a16="http://schemas.microsoft.com/office/drawing/2014/main" id="{96B43117-529F-4304-A25B-51104CE63F7C}"/>
              </a:ext>
            </a:extLst>
          </p:cNvPr>
          <p:cNvSpPr>
            <a:spLocks noGrp="1"/>
          </p:cNvSpPr>
          <p:nvPr>
            <p:ph type="body" sz="quarter" idx="10"/>
          </p:nvPr>
        </p:nvSpPr>
        <p:spPr/>
        <p:txBody>
          <a:bodyPr/>
          <a:lstStyle/>
          <a:p>
            <a:r>
              <a:rPr lang="en-GB" dirty="0"/>
              <a:t>Meyer T, et al. ILC 2018, PS-024</a:t>
            </a:r>
          </a:p>
        </p:txBody>
      </p:sp>
      <p:sp>
        <p:nvSpPr>
          <p:cNvPr id="5" name="Content Placeholder 4">
            <a:extLst>
              <a:ext uri="{FF2B5EF4-FFF2-40B4-BE49-F238E27FC236}">
                <a16:creationId xmlns:a16="http://schemas.microsoft.com/office/drawing/2014/main" id="{43E9BFAF-71B1-4B27-BCC5-A67FC789DF7E}"/>
              </a:ext>
            </a:extLst>
          </p:cNvPr>
          <p:cNvSpPr>
            <a:spLocks noGrp="1"/>
          </p:cNvSpPr>
          <p:nvPr>
            <p:ph sz="half" idx="1"/>
          </p:nvPr>
        </p:nvSpPr>
        <p:spPr>
          <a:xfrm>
            <a:off x="319314" y="1340768"/>
            <a:ext cx="8506800" cy="1084314"/>
          </a:xfrm>
        </p:spPr>
        <p:txBody>
          <a:bodyPr>
            <a:normAutofit/>
          </a:bodyPr>
          <a:lstStyle/>
          <a:p>
            <a:pPr marL="0" indent="0">
              <a:buNone/>
            </a:pPr>
            <a:r>
              <a:rPr lang="en-US" sz="1400" b="1" kern="0" dirty="0"/>
              <a:t>Methods:</a:t>
            </a:r>
            <a:endParaRPr lang="en-US" sz="1400" b="1" kern="0" dirty="0">
              <a:solidFill>
                <a:srgbClr val="015995"/>
              </a:solidFill>
            </a:endParaRPr>
          </a:p>
          <a:p>
            <a:pPr marL="179388" indent="-179388"/>
            <a:r>
              <a:rPr lang="en-US" sz="1400" dirty="0"/>
              <a:t>Updated hepatic safety and biomarker analyses for 154 SOR-experienced patients with </a:t>
            </a:r>
            <a:r>
              <a:rPr lang="en-US" sz="1400" dirty="0" err="1"/>
              <a:t>aHCC</a:t>
            </a:r>
            <a:r>
              <a:rPr lang="en-US" sz="1400" dirty="0"/>
              <a:t> who received nivolumab 3 mg/kg in the dose-escalation and dose-expansion phases of CheckMate-040</a:t>
            </a:r>
            <a:endParaRPr lang="en-US" sz="1400" b="1" dirty="0"/>
          </a:p>
          <a:p>
            <a:pPr marL="0" indent="0">
              <a:spcBef>
                <a:spcPts val="600"/>
              </a:spcBef>
              <a:buNone/>
            </a:pPr>
            <a:r>
              <a:rPr lang="en-US" sz="1400" b="1" dirty="0"/>
              <a:t>Results:</a:t>
            </a:r>
          </a:p>
          <a:p>
            <a:pPr marL="0" indent="0">
              <a:buNone/>
            </a:pPr>
            <a:endParaRPr lang="en-GB" sz="1400" dirty="0"/>
          </a:p>
        </p:txBody>
      </p:sp>
      <p:sp>
        <p:nvSpPr>
          <p:cNvPr id="8" name="직사각형 4">
            <a:extLst>
              <a:ext uri="{FF2B5EF4-FFF2-40B4-BE49-F238E27FC236}">
                <a16:creationId xmlns:a16="http://schemas.microsoft.com/office/drawing/2014/main" id="{064551F3-A54A-4EF6-86A7-E1533D698B74}"/>
              </a:ext>
            </a:extLst>
          </p:cNvPr>
          <p:cNvSpPr/>
          <p:nvPr/>
        </p:nvSpPr>
        <p:spPr>
          <a:xfrm>
            <a:off x="319314" y="5001396"/>
            <a:ext cx="8506800" cy="1538883"/>
          </a:xfrm>
          <a:prstGeom prst="rect">
            <a:avLst/>
          </a:prstGeom>
          <a:noFill/>
          <a:ln w="6350">
            <a:noFill/>
          </a:ln>
        </p:spPr>
        <p:txBody>
          <a:bodyPr wrap="square">
            <a:spAutoFit/>
          </a:bodyPr>
          <a:lstStyle/>
          <a:p>
            <a:pPr lvl="0">
              <a:defRPr/>
            </a:pPr>
            <a:r>
              <a:rPr kumimoji="0" lang="en-US" sz="1400" b="1" i="0" u="none" strike="noStrike" kern="0" cap="none" spc="0" normalizeH="0" baseline="0" noProof="0" dirty="0">
                <a:ln>
                  <a:noFill/>
                </a:ln>
                <a:effectLst/>
                <a:uLnTx/>
                <a:uFillTx/>
                <a:latin typeface="Arial" panose="020B0604020202020204"/>
                <a:ea typeface="+mn-ea"/>
                <a:cs typeface="+mn-cs"/>
              </a:rPr>
              <a:t>Conclusions:</a:t>
            </a:r>
            <a:endParaRPr kumimoji="0" lang="en-US" sz="1400" b="1" i="0" u="none" strike="noStrike" kern="0" cap="none" spc="0" normalizeH="0" baseline="0" noProof="0" dirty="0">
              <a:ln>
                <a:noFill/>
              </a:ln>
              <a:solidFill>
                <a:srgbClr val="015995"/>
              </a:solidFill>
              <a:effectLst/>
              <a:uLnTx/>
              <a:uFillTx/>
              <a:latin typeface="Arial" panose="020B0604020202020204"/>
              <a:ea typeface="+mn-ea"/>
              <a:cs typeface="+mn-cs"/>
            </a:endParaRPr>
          </a:p>
          <a:p>
            <a:pPr marL="179388" lvl="0" indent="-179388">
              <a:buClr>
                <a:schemeClr val="tx2"/>
              </a:buClr>
              <a:buFont typeface="Arial" panose="020B0604020202020204" pitchFamily="34" charset="0"/>
              <a:buChar char="•"/>
              <a:defRPr/>
            </a:pPr>
            <a:r>
              <a:rPr lang="en-US" sz="1400" dirty="0"/>
              <a:t>Nivolumab had limited impact on viral kinetics in HBV- and HCV-infected patients </a:t>
            </a:r>
          </a:p>
          <a:p>
            <a:pPr marL="171450" lvl="0" indent="-171450">
              <a:buClr>
                <a:schemeClr val="tx2"/>
              </a:buClr>
              <a:buFont typeface="Arial" panose="020B0604020202020204" pitchFamily="34" charset="0"/>
              <a:buChar char="•"/>
              <a:defRPr/>
            </a:pPr>
            <a:r>
              <a:rPr lang="en-US" sz="1400" dirty="0"/>
              <a:t>Baseline AFP levels id not impact OS or ORR; AFP declines were associated with response</a:t>
            </a:r>
          </a:p>
          <a:p>
            <a:pPr marL="171450" lvl="0" indent="-171450">
              <a:buClr>
                <a:schemeClr val="tx2"/>
              </a:buClr>
              <a:buFont typeface="Arial" panose="020B0604020202020204" pitchFamily="34" charset="0"/>
              <a:buChar char="•"/>
              <a:defRPr/>
            </a:pPr>
            <a:r>
              <a:rPr lang="en-US" sz="1400" dirty="0"/>
              <a:t>The manageable safety profile of nivolumab, including immune-mediated and hepatic AEs, was consistent with other </a:t>
            </a:r>
            <a:r>
              <a:rPr lang="en-US" sz="1400" dirty="0" err="1"/>
              <a:t>tumour</a:t>
            </a:r>
            <a:r>
              <a:rPr lang="en-US" sz="1400" dirty="0"/>
              <a:t> types in which nivolumab is approved</a:t>
            </a:r>
          </a:p>
          <a:p>
            <a:pPr marL="628650" lvl="1" indent="-171450">
              <a:buFont typeface="Arial" panose="020B0604020202020204" pitchFamily="34" charset="0"/>
              <a:buChar char="–"/>
              <a:defRPr/>
            </a:pPr>
            <a:r>
              <a:rPr lang="en-US" sz="1200" dirty="0"/>
              <a:t>No unexpected emergent toxicity was observed in patients with current liver disease </a:t>
            </a:r>
            <a:br>
              <a:rPr lang="en-US" sz="1200" dirty="0"/>
            </a:br>
            <a:r>
              <a:rPr lang="en-US" sz="1200" dirty="0"/>
              <a:t>compared with patients without liver disease</a:t>
            </a:r>
          </a:p>
        </p:txBody>
      </p:sp>
      <p:sp>
        <p:nvSpPr>
          <p:cNvPr id="9" name="TextBox 8">
            <a:extLst>
              <a:ext uri="{FF2B5EF4-FFF2-40B4-BE49-F238E27FC236}">
                <a16:creationId xmlns:a16="http://schemas.microsoft.com/office/drawing/2014/main" id="{4A7C7E7C-A27F-4A71-9CA6-3DAEB170E515}"/>
              </a:ext>
            </a:extLst>
          </p:cNvPr>
          <p:cNvSpPr txBox="1"/>
          <p:nvPr/>
        </p:nvSpPr>
        <p:spPr>
          <a:xfrm>
            <a:off x="420427" y="2377339"/>
            <a:ext cx="4068000" cy="288000"/>
          </a:xfrm>
          <a:prstGeom prst="rect">
            <a:avLst/>
          </a:prstGeom>
          <a:solidFill>
            <a:schemeClr val="tx2"/>
          </a:solidFill>
        </p:spPr>
        <p:txBody>
          <a:bodyPr wrap="none" rtlCol="0">
            <a:noAutofit/>
          </a:bodyPr>
          <a:lstStyle/>
          <a:p>
            <a:pPr algn="ctr"/>
            <a:r>
              <a:rPr lang="en-GB" sz="1400" b="1" dirty="0">
                <a:solidFill>
                  <a:schemeClr val="bg1"/>
                </a:solidFill>
              </a:rPr>
              <a:t>Viral load and AFP</a:t>
            </a:r>
          </a:p>
        </p:txBody>
      </p:sp>
      <p:sp>
        <p:nvSpPr>
          <p:cNvPr id="11" name="TextBox 10">
            <a:extLst>
              <a:ext uri="{FF2B5EF4-FFF2-40B4-BE49-F238E27FC236}">
                <a16:creationId xmlns:a16="http://schemas.microsoft.com/office/drawing/2014/main" id="{86A93FAA-DBA1-4315-82B2-F5462DFDD99A}"/>
              </a:ext>
            </a:extLst>
          </p:cNvPr>
          <p:cNvSpPr txBox="1"/>
          <p:nvPr/>
        </p:nvSpPr>
        <p:spPr>
          <a:xfrm>
            <a:off x="4677917" y="2357562"/>
            <a:ext cx="4068000" cy="307777"/>
          </a:xfrm>
          <a:prstGeom prst="rect">
            <a:avLst/>
          </a:prstGeom>
          <a:solidFill>
            <a:schemeClr val="tx2"/>
          </a:solidFill>
        </p:spPr>
        <p:txBody>
          <a:bodyPr wrap="none" rtlCol="0">
            <a:noAutofit/>
          </a:bodyPr>
          <a:lstStyle>
            <a:defPPr>
              <a:defRPr lang="en-US"/>
            </a:defPPr>
            <a:lvl1pPr algn="ctr">
              <a:defRPr sz="1400" b="1">
                <a:solidFill>
                  <a:schemeClr val="bg1"/>
                </a:solidFill>
              </a:defRPr>
            </a:lvl1pPr>
          </a:lstStyle>
          <a:p>
            <a:r>
              <a:rPr lang="en-GB" dirty="0"/>
              <a:t>Safety</a:t>
            </a:r>
          </a:p>
        </p:txBody>
      </p:sp>
      <p:sp>
        <p:nvSpPr>
          <p:cNvPr id="2" name="TextBox 1">
            <a:extLst>
              <a:ext uri="{FF2B5EF4-FFF2-40B4-BE49-F238E27FC236}">
                <a16:creationId xmlns:a16="http://schemas.microsoft.com/office/drawing/2014/main" id="{74E1E35F-7BFE-4362-97C5-E402D9E90404}"/>
              </a:ext>
            </a:extLst>
          </p:cNvPr>
          <p:cNvSpPr txBox="1"/>
          <p:nvPr/>
        </p:nvSpPr>
        <p:spPr>
          <a:xfrm>
            <a:off x="4677917" y="2632438"/>
            <a:ext cx="4068000" cy="2323713"/>
          </a:xfrm>
          <a:prstGeom prst="rect">
            <a:avLst/>
          </a:prstGeom>
          <a:noFill/>
          <a:ln>
            <a:noFill/>
          </a:ln>
        </p:spPr>
        <p:txBody>
          <a:bodyPr wrap="square" rtlCol="0">
            <a:spAutoFit/>
          </a:bodyPr>
          <a:lstStyle/>
          <a:p>
            <a:r>
              <a:rPr lang="en-US" sz="1200" dirty="0"/>
              <a:t>Overall, hepatic TRAEs occurred in 9.1% (n=14) of patients </a:t>
            </a:r>
          </a:p>
          <a:p>
            <a:pPr marL="171450" lvl="1" indent="-171450">
              <a:spcBef>
                <a:spcPts val="600"/>
              </a:spcBef>
              <a:buClr>
                <a:schemeClr val="tx2"/>
              </a:buClr>
              <a:buFont typeface="Arial" panose="020B0604020202020204" pitchFamily="34" charset="0"/>
              <a:buChar char="•"/>
            </a:pPr>
            <a:r>
              <a:rPr lang="en-US" sz="1200" dirty="0"/>
              <a:t>3.9% were grade 3–4 (primarily lab abnormalities)</a:t>
            </a:r>
          </a:p>
          <a:p>
            <a:pPr marL="171450" lvl="2" indent="-171450">
              <a:spcBef>
                <a:spcPts val="600"/>
              </a:spcBef>
              <a:buClr>
                <a:schemeClr val="tx2"/>
              </a:buClr>
              <a:buFont typeface="Arial" panose="020B0604020202020204" pitchFamily="34" charset="0"/>
              <a:buChar char="•"/>
            </a:pPr>
            <a:r>
              <a:rPr lang="en-US" sz="1200" dirty="0"/>
              <a:t>Median time to onset (any grade) was 6.1 weeks</a:t>
            </a:r>
          </a:p>
          <a:p>
            <a:pPr marL="171450" lvl="2" indent="-171450">
              <a:spcBef>
                <a:spcPts val="600"/>
              </a:spcBef>
              <a:buClr>
                <a:schemeClr val="tx2"/>
              </a:buClr>
              <a:buFont typeface="Arial" panose="020B0604020202020204" pitchFamily="34" charset="0"/>
              <a:buChar char="•"/>
            </a:pPr>
            <a:r>
              <a:rPr lang="en-US" sz="1200" dirty="0"/>
              <a:t>78.6%  (11/14) of patients with hepatic TRAEs resolved</a:t>
            </a:r>
          </a:p>
          <a:p>
            <a:pPr marL="360363" lvl="3" indent="-171450">
              <a:spcBef>
                <a:spcPts val="600"/>
              </a:spcBef>
              <a:buClr>
                <a:schemeClr val="tx2"/>
              </a:buClr>
              <a:buFont typeface="Arial" panose="020B0604020202020204" pitchFamily="34" charset="0"/>
              <a:buChar char="-"/>
            </a:pPr>
            <a:r>
              <a:rPr lang="en-US" sz="1200" dirty="0"/>
              <a:t>3 of the patients whose hepatic AEs resolved were treated with systemic corticosteroids </a:t>
            </a:r>
          </a:p>
          <a:p>
            <a:pPr marL="360363" lvl="3" indent="-171450">
              <a:spcBef>
                <a:spcPts val="600"/>
              </a:spcBef>
              <a:buClr>
                <a:schemeClr val="tx2"/>
              </a:buClr>
              <a:buFont typeface="Arial" panose="020B0604020202020204" pitchFamily="34" charset="0"/>
              <a:buChar char="-"/>
            </a:pPr>
            <a:r>
              <a:rPr lang="en-US" sz="1200" dirty="0"/>
              <a:t>Median time to resolution for any-grade hepatic TRAEs was 10.8 weeks</a:t>
            </a:r>
          </a:p>
        </p:txBody>
      </p:sp>
      <p:sp>
        <p:nvSpPr>
          <p:cNvPr id="13" name="TextBox 12">
            <a:extLst>
              <a:ext uri="{FF2B5EF4-FFF2-40B4-BE49-F238E27FC236}">
                <a16:creationId xmlns:a16="http://schemas.microsoft.com/office/drawing/2014/main" id="{637CDF9C-C352-4067-BAFF-476528DB0431}"/>
              </a:ext>
            </a:extLst>
          </p:cNvPr>
          <p:cNvSpPr txBox="1"/>
          <p:nvPr/>
        </p:nvSpPr>
        <p:spPr>
          <a:xfrm>
            <a:off x="420427" y="2632438"/>
            <a:ext cx="4068000" cy="2382191"/>
          </a:xfrm>
          <a:prstGeom prst="rect">
            <a:avLst/>
          </a:prstGeom>
          <a:noFill/>
          <a:ln>
            <a:noFill/>
          </a:ln>
        </p:spPr>
        <p:txBody>
          <a:bodyPr wrap="square" bIns="0" rtlCol="0">
            <a:spAutoFit/>
          </a:bodyPr>
          <a:lstStyle/>
          <a:p>
            <a:r>
              <a:rPr lang="en-US" sz="1200" dirty="0"/>
              <a:t>Changes in HCV RNA and HBV DNA did not correlate with </a:t>
            </a:r>
            <a:r>
              <a:rPr lang="en-US" sz="1200" dirty="0" err="1"/>
              <a:t>tumour</a:t>
            </a:r>
            <a:r>
              <a:rPr lang="en-US" sz="1200" dirty="0"/>
              <a:t> response</a:t>
            </a:r>
          </a:p>
          <a:p>
            <a:pPr marL="179388" indent="-179388">
              <a:buClr>
                <a:schemeClr val="tx2"/>
              </a:buClr>
              <a:buFont typeface="Arial" panose="020B0604020202020204" pitchFamily="34" charset="0"/>
              <a:buChar char="•"/>
            </a:pPr>
            <a:r>
              <a:rPr lang="en-US" sz="1200" dirty="0"/>
              <a:t>31% (9/29) of HCV-infected patients had &gt;1 log decrease in HCV RNA</a:t>
            </a:r>
          </a:p>
          <a:p>
            <a:pPr marL="179388" indent="-179388">
              <a:buClr>
                <a:schemeClr val="tx2"/>
              </a:buClr>
              <a:buFont typeface="Arial" panose="020B0604020202020204" pitchFamily="34" charset="0"/>
              <a:buChar char="•"/>
            </a:pPr>
            <a:r>
              <a:rPr lang="en-US" sz="1200" dirty="0"/>
              <a:t>11% (5/45) of HBV-infected patients had &gt;1 log increase in HBV DNA</a:t>
            </a:r>
          </a:p>
          <a:p>
            <a:pPr>
              <a:lnSpc>
                <a:spcPct val="90000"/>
              </a:lnSpc>
              <a:spcBef>
                <a:spcPts val="600"/>
              </a:spcBef>
            </a:pPr>
            <a:r>
              <a:rPr lang="en-US" sz="1200" dirty="0"/>
              <a:t>OS, ORR and DCR were similar regardless of baseline AFP levels</a:t>
            </a:r>
          </a:p>
          <a:p>
            <a:pPr>
              <a:lnSpc>
                <a:spcPct val="90000"/>
              </a:lnSpc>
              <a:spcBef>
                <a:spcPts val="600"/>
              </a:spcBef>
            </a:pPr>
            <a:r>
              <a:rPr lang="en-US" sz="1200" dirty="0"/>
              <a:t>Baseline AFP levels were not associated with response to nivolumab</a:t>
            </a:r>
          </a:p>
          <a:p>
            <a:pPr>
              <a:lnSpc>
                <a:spcPct val="90000"/>
              </a:lnSpc>
              <a:spcBef>
                <a:spcPts val="600"/>
              </a:spcBef>
            </a:pPr>
            <a:r>
              <a:rPr lang="en-US" sz="1200" dirty="0"/>
              <a:t>Most responders (88% of patients with CR or PR) had &gt;1 log decline in AFP on treatment</a:t>
            </a:r>
          </a:p>
        </p:txBody>
      </p:sp>
    </p:spTree>
    <p:extLst>
      <p:ext uri="{BB962C8B-B14F-4D97-AF65-F5344CB8AC3E}">
        <p14:creationId xmlns:p14="http://schemas.microsoft.com/office/powerpoint/2010/main" val="28136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3D467-07DF-41C4-88A4-E1116BBA1FB5}"/>
              </a:ext>
            </a:extLst>
          </p:cNvPr>
          <p:cNvSpPr>
            <a:spLocks noGrp="1"/>
          </p:cNvSpPr>
          <p:nvPr>
            <p:ph type="title"/>
          </p:nvPr>
        </p:nvSpPr>
        <p:spPr/>
        <p:txBody>
          <a:bodyPr>
            <a:normAutofit fontScale="90000"/>
          </a:bodyPr>
          <a:lstStyle/>
          <a:p>
            <a:r>
              <a:rPr lang="en-US" dirty="0"/>
              <a:t>Efficacy and safety of regorafenib in real life in the treatment of HCC: </a:t>
            </a:r>
            <a:r>
              <a:rPr lang="en-US" dirty="0" err="1"/>
              <a:t>multicentre</a:t>
            </a:r>
            <a:r>
              <a:rPr lang="en-US" dirty="0"/>
              <a:t> experience</a:t>
            </a:r>
            <a:endParaRPr lang="en-GB" dirty="0"/>
          </a:p>
        </p:txBody>
      </p:sp>
      <p:sp>
        <p:nvSpPr>
          <p:cNvPr id="6" name="Text Placeholder 5">
            <a:extLst>
              <a:ext uri="{FF2B5EF4-FFF2-40B4-BE49-F238E27FC236}">
                <a16:creationId xmlns:a16="http://schemas.microsoft.com/office/drawing/2014/main" id="{96B43117-529F-4304-A25B-51104CE63F7C}"/>
              </a:ext>
            </a:extLst>
          </p:cNvPr>
          <p:cNvSpPr>
            <a:spLocks noGrp="1"/>
          </p:cNvSpPr>
          <p:nvPr>
            <p:ph type="body" sz="quarter" idx="10"/>
          </p:nvPr>
        </p:nvSpPr>
        <p:spPr/>
        <p:txBody>
          <a:bodyPr/>
          <a:lstStyle/>
          <a:p>
            <a:r>
              <a:rPr lang="en-GB" dirty="0" err="1"/>
              <a:t>Fraile</a:t>
            </a:r>
            <a:r>
              <a:rPr lang="en-GB" dirty="0"/>
              <a:t> M, et al. ILC 2018, PS-022</a:t>
            </a:r>
          </a:p>
        </p:txBody>
      </p:sp>
      <p:sp>
        <p:nvSpPr>
          <p:cNvPr id="21" name="Content Placeholder 20">
            <a:extLst>
              <a:ext uri="{FF2B5EF4-FFF2-40B4-BE49-F238E27FC236}">
                <a16:creationId xmlns:a16="http://schemas.microsoft.com/office/drawing/2014/main" id="{8D9156E1-BB50-46F4-95B5-E8F386EFB33B}"/>
              </a:ext>
            </a:extLst>
          </p:cNvPr>
          <p:cNvSpPr>
            <a:spLocks noGrp="1"/>
          </p:cNvSpPr>
          <p:nvPr>
            <p:ph sz="half" idx="11"/>
          </p:nvPr>
        </p:nvSpPr>
        <p:spPr>
          <a:xfrm>
            <a:off x="319314" y="1205858"/>
            <a:ext cx="954368" cy="1185534"/>
          </a:xfrm>
        </p:spPr>
        <p:txBody>
          <a:bodyPr>
            <a:noAutofit/>
          </a:bodyPr>
          <a:lstStyle/>
          <a:p>
            <a:pPr marL="0" indent="0">
              <a:buNone/>
            </a:pPr>
            <a:r>
              <a:rPr lang="es-ES_tradnl" sz="1400" b="1" dirty="0" err="1"/>
              <a:t>Aims</a:t>
            </a:r>
            <a:r>
              <a:rPr lang="es-ES_tradnl" sz="1400" b="1" dirty="0"/>
              <a:t>:</a:t>
            </a:r>
          </a:p>
          <a:p>
            <a:pPr marL="0" indent="0">
              <a:buNone/>
            </a:pPr>
            <a:endParaRPr lang="es-ES_tradnl" sz="900" dirty="0"/>
          </a:p>
          <a:p>
            <a:pPr marL="0" indent="0">
              <a:buNone/>
            </a:pPr>
            <a:r>
              <a:rPr lang="es-ES_tradnl" sz="1400" b="1" dirty="0" err="1"/>
              <a:t>Patients</a:t>
            </a:r>
            <a:r>
              <a:rPr lang="es-ES_tradnl" sz="1400" b="1" dirty="0"/>
              <a:t>:</a:t>
            </a:r>
          </a:p>
          <a:p>
            <a:pPr marL="0" indent="0">
              <a:buNone/>
            </a:pPr>
            <a:endParaRPr lang="es-ES_tradnl" sz="1100" b="1" dirty="0"/>
          </a:p>
          <a:p>
            <a:pPr marL="0" indent="0">
              <a:buNone/>
            </a:pPr>
            <a:r>
              <a:rPr lang="es-ES_tradnl" sz="1400" b="1" dirty="0" err="1"/>
              <a:t>Results</a:t>
            </a:r>
            <a:r>
              <a:rPr lang="es-ES_tradnl" sz="1400" b="1" dirty="0"/>
              <a:t>:</a:t>
            </a:r>
          </a:p>
          <a:p>
            <a:pPr marL="0" indent="0">
              <a:buNone/>
            </a:pPr>
            <a:endParaRPr lang="en-GB" sz="1400" dirty="0"/>
          </a:p>
        </p:txBody>
      </p:sp>
      <p:sp>
        <p:nvSpPr>
          <p:cNvPr id="26" name="Content Placeholder 25">
            <a:extLst>
              <a:ext uri="{FF2B5EF4-FFF2-40B4-BE49-F238E27FC236}">
                <a16:creationId xmlns:a16="http://schemas.microsoft.com/office/drawing/2014/main" id="{A9E87041-E980-4A36-A0DF-F8569563DD3F}"/>
              </a:ext>
            </a:extLst>
          </p:cNvPr>
          <p:cNvSpPr>
            <a:spLocks noGrp="1"/>
          </p:cNvSpPr>
          <p:nvPr>
            <p:ph sz="half" idx="12"/>
          </p:nvPr>
        </p:nvSpPr>
        <p:spPr>
          <a:xfrm>
            <a:off x="1187624" y="1205858"/>
            <a:ext cx="7637062" cy="952647"/>
          </a:xfrm>
        </p:spPr>
        <p:txBody>
          <a:bodyPr>
            <a:normAutofit lnSpcReduction="10000"/>
          </a:bodyPr>
          <a:lstStyle/>
          <a:p>
            <a:pPr marL="179388" indent="-179388"/>
            <a:r>
              <a:rPr lang="es-ES_tradnl" sz="1400" dirty="0"/>
              <a:t>A</a:t>
            </a:r>
            <a:r>
              <a:rPr lang="en-AU" sz="1400" dirty="0" err="1"/>
              <a:t>ssess</a:t>
            </a:r>
            <a:r>
              <a:rPr lang="en-AU" sz="1400" dirty="0"/>
              <a:t> applicability, AEs and radiological response at 3 months of REGO in real life</a:t>
            </a:r>
          </a:p>
          <a:p>
            <a:pPr marL="179388" indent="-179388"/>
            <a:r>
              <a:rPr lang="en-AU" sz="1400" dirty="0"/>
              <a:t>Determine if DAE60 with SOR is a predictor of HFS with REGO </a:t>
            </a:r>
          </a:p>
          <a:p>
            <a:pPr marL="179388" indent="-179388"/>
            <a:r>
              <a:rPr lang="en-US" sz="1400" dirty="0"/>
              <a:t>97 patients prospectively recruited for REGO as 2</a:t>
            </a:r>
            <a:r>
              <a:rPr lang="en-US" sz="1400" baseline="30000" dirty="0"/>
              <a:t>nd</a:t>
            </a:r>
            <a:r>
              <a:rPr lang="en-US" sz="1400" dirty="0"/>
              <a:t> line after SOR (including 6 after </a:t>
            </a:r>
            <a:r>
              <a:rPr lang="en-US" sz="1400" dirty="0" err="1"/>
              <a:t>LTx</a:t>
            </a:r>
            <a:r>
              <a:rPr lang="en-US" sz="1400" dirty="0"/>
              <a:t>, </a:t>
            </a:r>
            <a:br>
              <a:rPr lang="en-US" sz="1400" dirty="0"/>
            </a:br>
            <a:r>
              <a:rPr lang="en-US" sz="1400" dirty="0"/>
              <a:t>and 3 as 3</a:t>
            </a:r>
            <a:r>
              <a:rPr lang="en-US" sz="1400" baseline="30000" dirty="0"/>
              <a:t>rd</a:t>
            </a:r>
            <a:r>
              <a:rPr lang="en-US" sz="1400" dirty="0"/>
              <a:t> line after SOR and nivolumab)</a:t>
            </a:r>
          </a:p>
          <a:p>
            <a:endParaRPr lang="en-GB" sz="1400" dirty="0"/>
          </a:p>
        </p:txBody>
      </p:sp>
      <p:sp>
        <p:nvSpPr>
          <p:cNvPr id="17" name="Rectangle 16">
            <a:extLst>
              <a:ext uri="{FF2B5EF4-FFF2-40B4-BE49-F238E27FC236}">
                <a16:creationId xmlns:a16="http://schemas.microsoft.com/office/drawing/2014/main" id="{40FEB9D0-0EFB-408D-925D-D3121B514A4E}"/>
              </a:ext>
            </a:extLst>
          </p:cNvPr>
          <p:cNvSpPr/>
          <p:nvPr/>
        </p:nvSpPr>
        <p:spPr>
          <a:xfrm>
            <a:off x="319314" y="5834282"/>
            <a:ext cx="7407366" cy="738664"/>
          </a:xfrm>
          <a:prstGeom prst="rect">
            <a:avLst/>
          </a:prstGeom>
        </p:spPr>
        <p:txBody>
          <a:bodyPr wrap="square">
            <a:spAutoFit/>
          </a:bodyPr>
          <a:lstStyle/>
          <a:p>
            <a:pPr marL="285750" indent="-285750">
              <a:buClr>
                <a:schemeClr val="tx2"/>
              </a:buClr>
              <a:buFont typeface="Arial" panose="020B0604020202020204" pitchFamily="34" charset="0"/>
              <a:buChar char="•"/>
            </a:pPr>
            <a:r>
              <a:rPr lang="en-US" sz="1400" dirty="0">
                <a:cs typeface="Arial" panose="020B0604020202020204" pitchFamily="34" charset="0"/>
              </a:rPr>
              <a:t>Absence of DAE60 with SOR predicted absence of HFS with REGO in 89.18% of cases</a:t>
            </a:r>
          </a:p>
          <a:p>
            <a:pPr marL="285750" indent="-285750">
              <a:buClr>
                <a:schemeClr val="tx2"/>
              </a:buClr>
              <a:buFont typeface="Arial" panose="020B0604020202020204" pitchFamily="34" charset="0"/>
              <a:buChar char="•"/>
            </a:pPr>
            <a:r>
              <a:rPr lang="en-US" sz="1400" dirty="0"/>
              <a:t>4/37 (10.8%) patients who had not developed DAE60 on SOR had HFS-REGO</a:t>
            </a:r>
            <a:br>
              <a:rPr lang="en-US" sz="1400" dirty="0"/>
            </a:br>
            <a:r>
              <a:rPr lang="en-US" sz="1400" dirty="0"/>
              <a:t>(NPV 89.2%)</a:t>
            </a:r>
          </a:p>
        </p:txBody>
      </p:sp>
      <p:grpSp>
        <p:nvGrpSpPr>
          <p:cNvPr id="155" name="Group 154">
            <a:extLst>
              <a:ext uri="{FF2B5EF4-FFF2-40B4-BE49-F238E27FC236}">
                <a16:creationId xmlns:a16="http://schemas.microsoft.com/office/drawing/2014/main" id="{9F9EDD91-7205-4113-8B08-79CAB662DDBD}"/>
              </a:ext>
            </a:extLst>
          </p:cNvPr>
          <p:cNvGrpSpPr/>
          <p:nvPr/>
        </p:nvGrpSpPr>
        <p:grpSpPr>
          <a:xfrm>
            <a:off x="394108" y="2391875"/>
            <a:ext cx="8430578" cy="3469257"/>
            <a:chOff x="394108" y="2391875"/>
            <a:chExt cx="8430578" cy="3469257"/>
          </a:xfrm>
        </p:grpSpPr>
        <p:cxnSp>
          <p:nvCxnSpPr>
            <p:cNvPr id="158" name="Straight Connector 157">
              <a:extLst>
                <a:ext uri="{FF2B5EF4-FFF2-40B4-BE49-F238E27FC236}">
                  <a16:creationId xmlns:a16="http://schemas.microsoft.com/office/drawing/2014/main" id="{31E8B258-5B88-4985-9EF6-957970A26BDA}"/>
                </a:ext>
              </a:extLst>
            </p:cNvPr>
            <p:cNvCxnSpPr>
              <a:cxnSpLocks/>
            </p:cNvCxnSpPr>
            <p:nvPr/>
          </p:nvCxnSpPr>
          <p:spPr>
            <a:xfrm rot="16200000" flipH="1">
              <a:off x="2001209" y="3448211"/>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758A0DD-AE76-4E2D-872D-FD9CEF3D1E1B}"/>
                </a:ext>
              </a:extLst>
            </p:cNvPr>
            <p:cNvCxnSpPr/>
            <p:nvPr/>
          </p:nvCxnSpPr>
          <p:spPr>
            <a:xfrm flipH="1">
              <a:off x="1999820" y="3439692"/>
              <a:ext cx="0" cy="72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3CD0CD12-38E5-49AB-8290-18D2E2B05FC2}"/>
                </a:ext>
              </a:extLst>
            </p:cNvPr>
            <p:cNvSpPr/>
            <p:nvPr/>
          </p:nvSpPr>
          <p:spPr>
            <a:xfrm>
              <a:off x="394108" y="2391875"/>
              <a:ext cx="8430578" cy="307777"/>
            </a:xfrm>
            <a:prstGeom prst="rect">
              <a:avLst/>
            </a:prstGeom>
            <a:solidFill>
              <a:srgbClr val="004A86"/>
            </a:solidFill>
          </p:spPr>
          <p:txBody>
            <a:bodyPr wrap="square">
              <a:spAutoFit/>
            </a:bodyPr>
            <a:lstStyle/>
            <a:p>
              <a:pPr lvl="0" algn="ctr">
                <a:defRPr/>
              </a:pPr>
              <a:r>
                <a:rPr lang="en-US" sz="1400" dirty="0">
                  <a:solidFill>
                    <a:schemeClr val="bg1"/>
                  </a:solidFill>
                </a:rPr>
                <a:t>DAE60 and HFS-REGO were associated with longer survival from start of SOR and REGO, respectively</a:t>
              </a:r>
            </a:p>
          </p:txBody>
        </p:sp>
        <p:sp>
          <p:nvSpPr>
            <p:cNvPr id="161" name="TextBox 160">
              <a:extLst>
                <a:ext uri="{FF2B5EF4-FFF2-40B4-BE49-F238E27FC236}">
                  <a16:creationId xmlns:a16="http://schemas.microsoft.com/office/drawing/2014/main" id="{FE980797-1CCB-4448-9A4D-0C4D6C4A0D3A}"/>
                </a:ext>
              </a:extLst>
            </p:cNvPr>
            <p:cNvSpPr txBox="1"/>
            <p:nvPr/>
          </p:nvSpPr>
          <p:spPr>
            <a:xfrm>
              <a:off x="6879144" y="2727585"/>
              <a:ext cx="1897607" cy="646331"/>
            </a:xfrm>
            <a:prstGeom prst="rect">
              <a:avLst/>
            </a:prstGeom>
            <a:noFill/>
          </p:spPr>
          <p:txBody>
            <a:bodyPr wrap="square" rtlCol="0">
              <a:spAutoFit/>
            </a:bodyPr>
            <a:lstStyle/>
            <a:p>
              <a:r>
                <a:rPr lang="en-GB" sz="1200" dirty="0"/>
                <a:t>HFS-REGO YES (n=24)</a:t>
              </a:r>
            </a:p>
            <a:p>
              <a:r>
                <a:rPr lang="en-GB" sz="1200" dirty="0"/>
                <a:t>Median 14 months</a:t>
              </a:r>
            </a:p>
            <a:p>
              <a:r>
                <a:rPr lang="en-GB" sz="1200" dirty="0"/>
                <a:t>95% CI 7.390, 20.610</a:t>
              </a:r>
            </a:p>
          </p:txBody>
        </p:sp>
        <p:cxnSp>
          <p:nvCxnSpPr>
            <p:cNvPr id="162" name="Straight Connector 161">
              <a:extLst>
                <a:ext uri="{FF2B5EF4-FFF2-40B4-BE49-F238E27FC236}">
                  <a16:creationId xmlns:a16="http://schemas.microsoft.com/office/drawing/2014/main" id="{9C38CEED-8547-4F35-9B20-1A5A7FB48DED}"/>
                </a:ext>
              </a:extLst>
            </p:cNvPr>
            <p:cNvCxnSpPr/>
            <p:nvPr/>
          </p:nvCxnSpPr>
          <p:spPr>
            <a:xfrm>
              <a:off x="1433624" y="2875651"/>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279B0EDE-F3CE-4117-A4F5-B7941382A493}"/>
                </a:ext>
              </a:extLst>
            </p:cNvPr>
            <p:cNvGrpSpPr/>
            <p:nvPr/>
          </p:nvGrpSpPr>
          <p:grpSpPr>
            <a:xfrm>
              <a:off x="951931" y="2853216"/>
              <a:ext cx="3210493" cy="2482392"/>
              <a:chOff x="951931" y="2569191"/>
              <a:chExt cx="3210493" cy="2482392"/>
            </a:xfrm>
          </p:grpSpPr>
          <p:cxnSp>
            <p:nvCxnSpPr>
              <p:cNvPr id="309" name="Straight Connector 308">
                <a:extLst>
                  <a:ext uri="{FF2B5EF4-FFF2-40B4-BE49-F238E27FC236}">
                    <a16:creationId xmlns:a16="http://schemas.microsoft.com/office/drawing/2014/main" id="{87D40E03-220F-41EF-BC6F-D7735FE39273}"/>
                  </a:ext>
                </a:extLst>
              </p:cNvPr>
              <p:cNvCxnSpPr>
                <a:cxnSpLocks/>
              </p:cNvCxnSpPr>
              <p:nvPr/>
            </p:nvCxnSpPr>
            <p:spPr>
              <a:xfrm>
                <a:off x="951931" y="2569191"/>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C60A1CCC-8834-4748-92BF-A1ADBEA31DA4}"/>
                  </a:ext>
                </a:extLst>
              </p:cNvPr>
              <p:cNvCxnSpPr>
                <a:cxnSpLocks/>
              </p:cNvCxnSpPr>
              <p:nvPr/>
            </p:nvCxnSpPr>
            <p:spPr>
              <a:xfrm>
                <a:off x="1113322" y="2621583"/>
                <a:ext cx="0" cy="243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B6079916-B13A-4C9B-9FAF-1B74D070086A}"/>
                  </a:ext>
                </a:extLst>
              </p:cNvPr>
              <p:cNvCxnSpPr/>
              <p:nvPr/>
            </p:nvCxnSpPr>
            <p:spPr>
              <a:xfrm>
                <a:off x="1064878" y="262714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05489CC4-5247-4119-A285-9078E0806BF8}"/>
                  </a:ext>
                </a:extLst>
              </p:cNvPr>
              <p:cNvCxnSpPr/>
              <p:nvPr/>
            </p:nvCxnSpPr>
            <p:spPr>
              <a:xfrm>
                <a:off x="1061703" y="3097834"/>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DC71384C-6551-4115-AD81-91D25ABB5521}"/>
                  </a:ext>
                </a:extLst>
              </p:cNvPr>
              <p:cNvCxnSpPr/>
              <p:nvPr/>
            </p:nvCxnSpPr>
            <p:spPr>
              <a:xfrm>
                <a:off x="1061703" y="3569322"/>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7A1928A-C2C7-4D05-B9E6-FDC2BDB06978}"/>
                  </a:ext>
                </a:extLst>
              </p:cNvPr>
              <p:cNvCxnSpPr/>
              <p:nvPr/>
            </p:nvCxnSpPr>
            <p:spPr>
              <a:xfrm>
                <a:off x="1061703" y="4040809"/>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F3AAD4D6-7E8D-4C36-BE74-3B7383B18C36}"/>
                  </a:ext>
                </a:extLst>
              </p:cNvPr>
              <p:cNvCxnSpPr/>
              <p:nvPr/>
            </p:nvCxnSpPr>
            <p:spPr>
              <a:xfrm>
                <a:off x="1061703" y="4512296"/>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A762913F-F6E9-47AC-AF1D-3E0121CBB711}"/>
                  </a:ext>
                </a:extLst>
              </p:cNvPr>
              <p:cNvCxnSpPr/>
              <p:nvPr/>
            </p:nvCxnSpPr>
            <p:spPr>
              <a:xfrm>
                <a:off x="1592733" y="4993310"/>
                <a:ext cx="0" cy="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89EB8474-F3A6-413B-960C-4F1AE482C9FB}"/>
                  </a:ext>
                </a:extLst>
              </p:cNvPr>
              <p:cNvCxnSpPr/>
              <p:nvPr/>
            </p:nvCxnSpPr>
            <p:spPr>
              <a:xfrm>
                <a:off x="2072144" y="4993310"/>
                <a:ext cx="0" cy="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003BD6E9-A24C-40EC-AFC3-27F505C5A2B1}"/>
                  </a:ext>
                </a:extLst>
              </p:cNvPr>
              <p:cNvCxnSpPr/>
              <p:nvPr/>
            </p:nvCxnSpPr>
            <p:spPr>
              <a:xfrm>
                <a:off x="2551555" y="4993310"/>
                <a:ext cx="0" cy="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5CFD359C-C7E5-493D-A540-DA13E7BA8FE6}"/>
                  </a:ext>
                </a:extLst>
              </p:cNvPr>
              <p:cNvCxnSpPr/>
              <p:nvPr/>
            </p:nvCxnSpPr>
            <p:spPr>
              <a:xfrm>
                <a:off x="3030966" y="4993310"/>
                <a:ext cx="0" cy="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3FC12197-6C20-4142-BC77-322E55DAF60B}"/>
                  </a:ext>
                </a:extLst>
              </p:cNvPr>
              <p:cNvCxnSpPr/>
              <p:nvPr/>
            </p:nvCxnSpPr>
            <p:spPr>
              <a:xfrm>
                <a:off x="3510377" y="4993310"/>
                <a:ext cx="0" cy="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11C7B577-63E0-4F3C-9E5E-DAA9EF01347C}"/>
                  </a:ext>
                </a:extLst>
              </p:cNvPr>
              <p:cNvCxnSpPr/>
              <p:nvPr/>
            </p:nvCxnSpPr>
            <p:spPr>
              <a:xfrm>
                <a:off x="3989788" y="4993310"/>
                <a:ext cx="0" cy="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C5B7586F-3896-41C9-9C8A-031519CC4D6E}"/>
                  </a:ext>
                </a:extLst>
              </p:cNvPr>
              <p:cNvCxnSpPr>
                <a:cxnSpLocks/>
              </p:cNvCxnSpPr>
              <p:nvPr/>
            </p:nvCxnSpPr>
            <p:spPr>
              <a:xfrm>
                <a:off x="1064084" y="4993310"/>
                <a:ext cx="30983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1A3140F4-95D2-4824-8F18-A4F5BA2E86EC}"/>
                </a:ext>
              </a:extLst>
            </p:cNvPr>
            <p:cNvGrpSpPr/>
            <p:nvPr/>
          </p:nvGrpSpPr>
          <p:grpSpPr>
            <a:xfrm>
              <a:off x="5447535" y="2853216"/>
              <a:ext cx="3210493" cy="2482392"/>
              <a:chOff x="951931" y="2569191"/>
              <a:chExt cx="3210493" cy="2482392"/>
            </a:xfrm>
          </p:grpSpPr>
          <p:cxnSp>
            <p:nvCxnSpPr>
              <p:cNvPr id="294" name="Straight Connector 293">
                <a:extLst>
                  <a:ext uri="{FF2B5EF4-FFF2-40B4-BE49-F238E27FC236}">
                    <a16:creationId xmlns:a16="http://schemas.microsoft.com/office/drawing/2014/main" id="{AD2FAAFE-A35B-4CE1-B648-4DA9E94B8B02}"/>
                  </a:ext>
                </a:extLst>
              </p:cNvPr>
              <p:cNvCxnSpPr>
                <a:cxnSpLocks/>
              </p:cNvCxnSpPr>
              <p:nvPr/>
            </p:nvCxnSpPr>
            <p:spPr>
              <a:xfrm>
                <a:off x="951931" y="2569191"/>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849CAF58-CA6A-4495-889A-88A14C4E4FE4}"/>
                  </a:ext>
                </a:extLst>
              </p:cNvPr>
              <p:cNvCxnSpPr>
                <a:cxnSpLocks/>
              </p:cNvCxnSpPr>
              <p:nvPr/>
            </p:nvCxnSpPr>
            <p:spPr>
              <a:xfrm>
                <a:off x="1113322" y="2621583"/>
                <a:ext cx="0" cy="243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930DD966-627B-4E0F-9CCD-8C745E384351}"/>
                  </a:ext>
                </a:extLst>
              </p:cNvPr>
              <p:cNvCxnSpPr>
                <a:cxnSpLocks/>
              </p:cNvCxnSpPr>
              <p:nvPr/>
            </p:nvCxnSpPr>
            <p:spPr>
              <a:xfrm>
                <a:off x="1064084" y="4993310"/>
                <a:ext cx="30983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CBA1F639-DDEB-470A-A008-307AA4EAB615}"/>
                  </a:ext>
                </a:extLst>
              </p:cNvPr>
              <p:cNvCxnSpPr/>
              <p:nvPr/>
            </p:nvCxnSpPr>
            <p:spPr>
              <a:xfrm>
                <a:off x="1061703" y="2623965"/>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ED93BA14-5026-44F1-BAFD-28AD1AFEB087}"/>
                  </a:ext>
                </a:extLst>
              </p:cNvPr>
              <p:cNvCxnSpPr/>
              <p:nvPr/>
            </p:nvCxnSpPr>
            <p:spPr>
              <a:xfrm>
                <a:off x="1061703" y="3097834"/>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23BB6BBD-AD3A-4F63-9F47-C56B50E8CDA1}"/>
                  </a:ext>
                </a:extLst>
              </p:cNvPr>
              <p:cNvCxnSpPr/>
              <p:nvPr/>
            </p:nvCxnSpPr>
            <p:spPr>
              <a:xfrm>
                <a:off x="1061703" y="3569322"/>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84E49D2D-A1B4-45EC-B9F8-6ACBEA0A0BAF}"/>
                  </a:ext>
                </a:extLst>
              </p:cNvPr>
              <p:cNvCxnSpPr/>
              <p:nvPr/>
            </p:nvCxnSpPr>
            <p:spPr>
              <a:xfrm>
                <a:off x="1061703" y="4040809"/>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213A1E3F-2F06-4D7C-B8F7-C0B395940073}"/>
                  </a:ext>
                </a:extLst>
              </p:cNvPr>
              <p:cNvCxnSpPr/>
              <p:nvPr/>
            </p:nvCxnSpPr>
            <p:spPr>
              <a:xfrm>
                <a:off x="1061703" y="4512296"/>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055D99F4-BCA3-4EB4-8ABE-71C6FE08351A}"/>
                  </a:ext>
                </a:extLst>
              </p:cNvPr>
              <p:cNvCxnSpPr/>
              <p:nvPr/>
            </p:nvCxnSpPr>
            <p:spPr>
              <a:xfrm>
                <a:off x="1497485" y="4993310"/>
                <a:ext cx="0" cy="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9CDEA4B8-DECB-4EE3-993D-3A9C7BE5B2A5}"/>
                  </a:ext>
                </a:extLst>
              </p:cNvPr>
              <p:cNvCxnSpPr/>
              <p:nvPr/>
            </p:nvCxnSpPr>
            <p:spPr>
              <a:xfrm>
                <a:off x="1881648" y="4993310"/>
                <a:ext cx="0" cy="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323B0F3B-1E72-4062-93FD-2C9AA86BC5A7}"/>
                  </a:ext>
                </a:extLst>
              </p:cNvPr>
              <p:cNvCxnSpPr/>
              <p:nvPr/>
            </p:nvCxnSpPr>
            <p:spPr>
              <a:xfrm>
                <a:off x="2649974" y="4993310"/>
                <a:ext cx="0" cy="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5D785AAB-FC1F-4337-9FE8-C7059955A2EE}"/>
                  </a:ext>
                </a:extLst>
              </p:cNvPr>
              <p:cNvCxnSpPr/>
              <p:nvPr/>
            </p:nvCxnSpPr>
            <p:spPr>
              <a:xfrm>
                <a:off x="3034137" y="4993310"/>
                <a:ext cx="0" cy="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F6CD0968-6F58-4A5E-8237-EB55CFC8ADEE}"/>
                  </a:ext>
                </a:extLst>
              </p:cNvPr>
              <p:cNvCxnSpPr/>
              <p:nvPr/>
            </p:nvCxnSpPr>
            <p:spPr>
              <a:xfrm>
                <a:off x="3418300" y="4993310"/>
                <a:ext cx="0" cy="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83137FD-A02E-4C6A-B6E4-A94BFA23A714}"/>
                  </a:ext>
                </a:extLst>
              </p:cNvPr>
              <p:cNvCxnSpPr/>
              <p:nvPr/>
            </p:nvCxnSpPr>
            <p:spPr>
              <a:xfrm>
                <a:off x="3802463" y="4993310"/>
                <a:ext cx="0" cy="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07FFB1D-FB00-462C-B4AF-8EFC1D8F567D}"/>
                  </a:ext>
                </a:extLst>
              </p:cNvPr>
              <p:cNvCxnSpPr/>
              <p:nvPr/>
            </p:nvCxnSpPr>
            <p:spPr>
              <a:xfrm>
                <a:off x="2265811" y="4993310"/>
                <a:ext cx="0" cy="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C78A138D-2EB9-4C5B-B3EA-64CD0B26262E}"/>
                </a:ext>
              </a:extLst>
            </p:cNvPr>
            <p:cNvSpPr txBox="1"/>
            <p:nvPr/>
          </p:nvSpPr>
          <p:spPr>
            <a:xfrm>
              <a:off x="647699" y="2774163"/>
              <a:ext cx="426979" cy="276999"/>
            </a:xfrm>
            <a:prstGeom prst="rect">
              <a:avLst/>
            </a:prstGeom>
            <a:noFill/>
          </p:spPr>
          <p:txBody>
            <a:bodyPr wrap="square" rtlCol="0" anchor="ctr">
              <a:spAutoFit/>
            </a:bodyPr>
            <a:lstStyle/>
            <a:p>
              <a:pPr algn="r"/>
              <a:r>
                <a:rPr lang="en-GB" sz="1200" dirty="0"/>
                <a:t>1.0</a:t>
              </a:r>
            </a:p>
          </p:txBody>
        </p:sp>
        <p:sp>
          <p:nvSpPr>
            <p:cNvPr id="166" name="TextBox 165">
              <a:extLst>
                <a:ext uri="{FF2B5EF4-FFF2-40B4-BE49-F238E27FC236}">
                  <a16:creationId xmlns:a16="http://schemas.microsoft.com/office/drawing/2014/main" id="{168C436D-AD45-4D14-923B-653C41F58C58}"/>
                </a:ext>
              </a:extLst>
            </p:cNvPr>
            <p:cNvSpPr txBox="1"/>
            <p:nvPr/>
          </p:nvSpPr>
          <p:spPr>
            <a:xfrm>
              <a:off x="647699" y="3247811"/>
              <a:ext cx="426979" cy="276999"/>
            </a:xfrm>
            <a:prstGeom prst="rect">
              <a:avLst/>
            </a:prstGeom>
            <a:noFill/>
          </p:spPr>
          <p:txBody>
            <a:bodyPr wrap="square" rtlCol="0" anchor="ctr">
              <a:spAutoFit/>
            </a:bodyPr>
            <a:lstStyle/>
            <a:p>
              <a:pPr algn="r"/>
              <a:r>
                <a:rPr lang="en-GB" sz="1200" dirty="0"/>
                <a:t>0.8</a:t>
              </a:r>
            </a:p>
          </p:txBody>
        </p:sp>
        <p:sp>
          <p:nvSpPr>
            <p:cNvPr id="167" name="TextBox 166">
              <a:extLst>
                <a:ext uri="{FF2B5EF4-FFF2-40B4-BE49-F238E27FC236}">
                  <a16:creationId xmlns:a16="http://schemas.microsoft.com/office/drawing/2014/main" id="{7AAE8854-751B-4ADC-A314-51D7C7AC243C}"/>
                </a:ext>
              </a:extLst>
            </p:cNvPr>
            <p:cNvSpPr txBox="1"/>
            <p:nvPr/>
          </p:nvSpPr>
          <p:spPr>
            <a:xfrm>
              <a:off x="647699" y="3714077"/>
              <a:ext cx="426979" cy="276999"/>
            </a:xfrm>
            <a:prstGeom prst="rect">
              <a:avLst/>
            </a:prstGeom>
            <a:noFill/>
          </p:spPr>
          <p:txBody>
            <a:bodyPr wrap="square" rtlCol="0" anchor="ctr">
              <a:spAutoFit/>
            </a:bodyPr>
            <a:lstStyle/>
            <a:p>
              <a:pPr algn="r"/>
              <a:r>
                <a:rPr lang="en-GB" sz="1200" dirty="0"/>
                <a:t>0.6</a:t>
              </a:r>
            </a:p>
          </p:txBody>
        </p:sp>
        <p:sp>
          <p:nvSpPr>
            <p:cNvPr id="168" name="TextBox 167">
              <a:extLst>
                <a:ext uri="{FF2B5EF4-FFF2-40B4-BE49-F238E27FC236}">
                  <a16:creationId xmlns:a16="http://schemas.microsoft.com/office/drawing/2014/main" id="{8CE29E02-9E4D-4D9A-867F-CDFEF86DF591}"/>
                </a:ext>
              </a:extLst>
            </p:cNvPr>
            <p:cNvSpPr txBox="1"/>
            <p:nvPr/>
          </p:nvSpPr>
          <p:spPr>
            <a:xfrm>
              <a:off x="647699" y="4183524"/>
              <a:ext cx="426979" cy="276999"/>
            </a:xfrm>
            <a:prstGeom prst="rect">
              <a:avLst/>
            </a:prstGeom>
            <a:noFill/>
          </p:spPr>
          <p:txBody>
            <a:bodyPr wrap="square" rtlCol="0" anchor="ctr">
              <a:spAutoFit/>
            </a:bodyPr>
            <a:lstStyle/>
            <a:p>
              <a:pPr algn="r"/>
              <a:r>
                <a:rPr lang="en-GB" sz="1200" dirty="0"/>
                <a:t>0.4</a:t>
              </a:r>
            </a:p>
          </p:txBody>
        </p:sp>
        <p:sp>
          <p:nvSpPr>
            <p:cNvPr id="169" name="TextBox 168">
              <a:extLst>
                <a:ext uri="{FF2B5EF4-FFF2-40B4-BE49-F238E27FC236}">
                  <a16:creationId xmlns:a16="http://schemas.microsoft.com/office/drawing/2014/main" id="{1BE5CD63-AFBA-40CD-85E2-CC4F0E3DC7DF}"/>
                </a:ext>
              </a:extLst>
            </p:cNvPr>
            <p:cNvSpPr txBox="1"/>
            <p:nvPr/>
          </p:nvSpPr>
          <p:spPr>
            <a:xfrm>
              <a:off x="647699" y="4652971"/>
              <a:ext cx="426979" cy="276999"/>
            </a:xfrm>
            <a:prstGeom prst="rect">
              <a:avLst/>
            </a:prstGeom>
            <a:noFill/>
          </p:spPr>
          <p:txBody>
            <a:bodyPr wrap="square" rtlCol="0" anchor="ctr">
              <a:spAutoFit/>
            </a:bodyPr>
            <a:lstStyle/>
            <a:p>
              <a:pPr algn="r"/>
              <a:r>
                <a:rPr lang="en-GB" sz="1200" dirty="0"/>
                <a:t>0.2</a:t>
              </a:r>
            </a:p>
          </p:txBody>
        </p:sp>
        <p:sp>
          <p:nvSpPr>
            <p:cNvPr id="170" name="TextBox 169">
              <a:extLst>
                <a:ext uri="{FF2B5EF4-FFF2-40B4-BE49-F238E27FC236}">
                  <a16:creationId xmlns:a16="http://schemas.microsoft.com/office/drawing/2014/main" id="{7BFE93A9-F805-4DEC-A17D-E786920E378C}"/>
                </a:ext>
              </a:extLst>
            </p:cNvPr>
            <p:cNvSpPr txBox="1"/>
            <p:nvPr/>
          </p:nvSpPr>
          <p:spPr>
            <a:xfrm>
              <a:off x="647699" y="5136025"/>
              <a:ext cx="426979" cy="276999"/>
            </a:xfrm>
            <a:prstGeom prst="rect">
              <a:avLst/>
            </a:prstGeom>
            <a:noFill/>
          </p:spPr>
          <p:txBody>
            <a:bodyPr wrap="square" rtlCol="0" anchor="ctr">
              <a:spAutoFit/>
            </a:bodyPr>
            <a:lstStyle/>
            <a:p>
              <a:pPr algn="r"/>
              <a:r>
                <a:rPr lang="en-GB" sz="1200" dirty="0"/>
                <a:t>0.0</a:t>
              </a:r>
            </a:p>
          </p:txBody>
        </p:sp>
        <p:sp>
          <p:nvSpPr>
            <p:cNvPr id="171" name="TextBox 170">
              <a:extLst>
                <a:ext uri="{FF2B5EF4-FFF2-40B4-BE49-F238E27FC236}">
                  <a16:creationId xmlns:a16="http://schemas.microsoft.com/office/drawing/2014/main" id="{61AE9717-8CB5-4737-91B9-021C84F8DAE4}"/>
                </a:ext>
              </a:extLst>
            </p:cNvPr>
            <p:cNvSpPr txBox="1"/>
            <p:nvPr/>
          </p:nvSpPr>
          <p:spPr>
            <a:xfrm>
              <a:off x="900480" y="5332562"/>
              <a:ext cx="426979" cy="276999"/>
            </a:xfrm>
            <a:prstGeom prst="rect">
              <a:avLst/>
            </a:prstGeom>
            <a:noFill/>
          </p:spPr>
          <p:txBody>
            <a:bodyPr wrap="square" rtlCol="0" anchor="t">
              <a:spAutoFit/>
            </a:bodyPr>
            <a:lstStyle/>
            <a:p>
              <a:pPr algn="ctr"/>
              <a:r>
                <a:rPr lang="en-GB" sz="1200" dirty="0"/>
                <a:t>0.0</a:t>
              </a:r>
            </a:p>
          </p:txBody>
        </p:sp>
        <p:sp>
          <p:nvSpPr>
            <p:cNvPr id="172" name="TextBox 171">
              <a:extLst>
                <a:ext uri="{FF2B5EF4-FFF2-40B4-BE49-F238E27FC236}">
                  <a16:creationId xmlns:a16="http://schemas.microsoft.com/office/drawing/2014/main" id="{90FDB6FB-BE7B-46BE-A26B-EB865C5884D9}"/>
                </a:ext>
              </a:extLst>
            </p:cNvPr>
            <p:cNvSpPr txBox="1"/>
            <p:nvPr/>
          </p:nvSpPr>
          <p:spPr>
            <a:xfrm>
              <a:off x="1376906" y="5332562"/>
              <a:ext cx="426979" cy="276999"/>
            </a:xfrm>
            <a:prstGeom prst="rect">
              <a:avLst/>
            </a:prstGeom>
            <a:noFill/>
          </p:spPr>
          <p:txBody>
            <a:bodyPr wrap="square" rtlCol="0" anchor="t">
              <a:spAutoFit/>
            </a:bodyPr>
            <a:lstStyle/>
            <a:p>
              <a:pPr algn="ctr"/>
              <a:r>
                <a:rPr lang="en-GB" sz="1200" dirty="0"/>
                <a:t>10</a:t>
              </a:r>
            </a:p>
          </p:txBody>
        </p:sp>
        <p:sp>
          <p:nvSpPr>
            <p:cNvPr id="173" name="TextBox 172">
              <a:extLst>
                <a:ext uri="{FF2B5EF4-FFF2-40B4-BE49-F238E27FC236}">
                  <a16:creationId xmlns:a16="http://schemas.microsoft.com/office/drawing/2014/main" id="{AE67F9AA-8EF4-4780-9A03-5741846011C6}"/>
                </a:ext>
              </a:extLst>
            </p:cNvPr>
            <p:cNvSpPr txBox="1"/>
            <p:nvPr/>
          </p:nvSpPr>
          <p:spPr>
            <a:xfrm>
              <a:off x="1861060" y="5332562"/>
              <a:ext cx="426979" cy="276999"/>
            </a:xfrm>
            <a:prstGeom prst="rect">
              <a:avLst/>
            </a:prstGeom>
            <a:noFill/>
          </p:spPr>
          <p:txBody>
            <a:bodyPr wrap="square" rtlCol="0" anchor="t">
              <a:spAutoFit/>
            </a:bodyPr>
            <a:lstStyle/>
            <a:p>
              <a:pPr algn="ctr"/>
              <a:r>
                <a:rPr lang="en-GB" sz="1200" dirty="0"/>
                <a:t>20</a:t>
              </a:r>
            </a:p>
          </p:txBody>
        </p:sp>
        <p:sp>
          <p:nvSpPr>
            <p:cNvPr id="174" name="TextBox 173">
              <a:extLst>
                <a:ext uri="{FF2B5EF4-FFF2-40B4-BE49-F238E27FC236}">
                  <a16:creationId xmlns:a16="http://schemas.microsoft.com/office/drawing/2014/main" id="{9DC2E10F-BC70-4F29-B6EF-7F91D5EF05C7}"/>
                </a:ext>
              </a:extLst>
            </p:cNvPr>
            <p:cNvSpPr txBox="1"/>
            <p:nvPr/>
          </p:nvSpPr>
          <p:spPr>
            <a:xfrm>
              <a:off x="2343167" y="5332562"/>
              <a:ext cx="426979" cy="276999"/>
            </a:xfrm>
            <a:prstGeom prst="rect">
              <a:avLst/>
            </a:prstGeom>
            <a:noFill/>
          </p:spPr>
          <p:txBody>
            <a:bodyPr wrap="square" rtlCol="0" anchor="t">
              <a:spAutoFit/>
            </a:bodyPr>
            <a:lstStyle/>
            <a:p>
              <a:pPr algn="ctr"/>
              <a:r>
                <a:rPr lang="en-GB" sz="1200" dirty="0"/>
                <a:t>30</a:t>
              </a:r>
            </a:p>
          </p:txBody>
        </p:sp>
        <p:sp>
          <p:nvSpPr>
            <p:cNvPr id="175" name="TextBox 174">
              <a:extLst>
                <a:ext uri="{FF2B5EF4-FFF2-40B4-BE49-F238E27FC236}">
                  <a16:creationId xmlns:a16="http://schemas.microsoft.com/office/drawing/2014/main" id="{503B8490-6B21-46CE-9E40-92D7133FB477}"/>
                </a:ext>
              </a:extLst>
            </p:cNvPr>
            <p:cNvSpPr txBox="1"/>
            <p:nvPr/>
          </p:nvSpPr>
          <p:spPr>
            <a:xfrm>
              <a:off x="2819460" y="5332562"/>
              <a:ext cx="426979" cy="276999"/>
            </a:xfrm>
            <a:prstGeom prst="rect">
              <a:avLst/>
            </a:prstGeom>
            <a:noFill/>
          </p:spPr>
          <p:txBody>
            <a:bodyPr wrap="square" rtlCol="0" anchor="t">
              <a:spAutoFit/>
            </a:bodyPr>
            <a:lstStyle/>
            <a:p>
              <a:pPr algn="ctr"/>
              <a:r>
                <a:rPr lang="en-GB" sz="1200" dirty="0"/>
                <a:t>40</a:t>
              </a:r>
            </a:p>
          </p:txBody>
        </p:sp>
        <p:sp>
          <p:nvSpPr>
            <p:cNvPr id="176" name="TextBox 175">
              <a:extLst>
                <a:ext uri="{FF2B5EF4-FFF2-40B4-BE49-F238E27FC236}">
                  <a16:creationId xmlns:a16="http://schemas.microsoft.com/office/drawing/2014/main" id="{5F04420A-82D7-46BF-9690-8BCA23A5C29D}"/>
                </a:ext>
              </a:extLst>
            </p:cNvPr>
            <p:cNvSpPr txBox="1"/>
            <p:nvPr/>
          </p:nvSpPr>
          <p:spPr>
            <a:xfrm>
              <a:off x="3294407" y="5332562"/>
              <a:ext cx="426979" cy="276999"/>
            </a:xfrm>
            <a:prstGeom prst="rect">
              <a:avLst/>
            </a:prstGeom>
            <a:noFill/>
          </p:spPr>
          <p:txBody>
            <a:bodyPr wrap="square" rtlCol="0" anchor="t">
              <a:spAutoFit/>
            </a:bodyPr>
            <a:lstStyle/>
            <a:p>
              <a:pPr algn="ctr"/>
              <a:r>
                <a:rPr lang="en-GB" sz="1200" dirty="0"/>
                <a:t>50</a:t>
              </a:r>
            </a:p>
          </p:txBody>
        </p:sp>
        <p:sp>
          <p:nvSpPr>
            <p:cNvPr id="177" name="TextBox 176">
              <a:extLst>
                <a:ext uri="{FF2B5EF4-FFF2-40B4-BE49-F238E27FC236}">
                  <a16:creationId xmlns:a16="http://schemas.microsoft.com/office/drawing/2014/main" id="{ED6538BD-40C1-4F58-97AC-41681268B22F}"/>
                </a:ext>
              </a:extLst>
            </p:cNvPr>
            <p:cNvSpPr txBox="1"/>
            <p:nvPr/>
          </p:nvSpPr>
          <p:spPr>
            <a:xfrm>
              <a:off x="3776757" y="5332562"/>
              <a:ext cx="426979" cy="276999"/>
            </a:xfrm>
            <a:prstGeom prst="rect">
              <a:avLst/>
            </a:prstGeom>
            <a:noFill/>
          </p:spPr>
          <p:txBody>
            <a:bodyPr wrap="square" rtlCol="0" anchor="t">
              <a:spAutoFit/>
            </a:bodyPr>
            <a:lstStyle/>
            <a:p>
              <a:pPr algn="ctr"/>
              <a:r>
                <a:rPr lang="en-GB" sz="1200" dirty="0"/>
                <a:t>60</a:t>
              </a:r>
            </a:p>
          </p:txBody>
        </p:sp>
        <p:sp>
          <p:nvSpPr>
            <p:cNvPr id="178" name="TextBox 177">
              <a:extLst>
                <a:ext uri="{FF2B5EF4-FFF2-40B4-BE49-F238E27FC236}">
                  <a16:creationId xmlns:a16="http://schemas.microsoft.com/office/drawing/2014/main" id="{560CC67B-D6BC-40D5-AC1A-A29C901FBA4C}"/>
                </a:ext>
              </a:extLst>
            </p:cNvPr>
            <p:cNvSpPr txBox="1"/>
            <p:nvPr/>
          </p:nvSpPr>
          <p:spPr>
            <a:xfrm>
              <a:off x="5145409" y="2774163"/>
              <a:ext cx="426979" cy="276999"/>
            </a:xfrm>
            <a:prstGeom prst="rect">
              <a:avLst/>
            </a:prstGeom>
            <a:noFill/>
          </p:spPr>
          <p:txBody>
            <a:bodyPr wrap="square" rtlCol="0" anchor="ctr">
              <a:spAutoFit/>
            </a:bodyPr>
            <a:lstStyle/>
            <a:p>
              <a:pPr algn="r"/>
              <a:r>
                <a:rPr lang="en-GB" sz="1200" dirty="0"/>
                <a:t>1.0</a:t>
              </a:r>
            </a:p>
          </p:txBody>
        </p:sp>
        <p:sp>
          <p:nvSpPr>
            <p:cNvPr id="179" name="TextBox 178">
              <a:extLst>
                <a:ext uri="{FF2B5EF4-FFF2-40B4-BE49-F238E27FC236}">
                  <a16:creationId xmlns:a16="http://schemas.microsoft.com/office/drawing/2014/main" id="{016BC415-588A-47DB-87F0-C549AEFBF7E2}"/>
                </a:ext>
              </a:extLst>
            </p:cNvPr>
            <p:cNvSpPr txBox="1"/>
            <p:nvPr/>
          </p:nvSpPr>
          <p:spPr>
            <a:xfrm>
              <a:off x="5145409" y="3247811"/>
              <a:ext cx="426979" cy="276999"/>
            </a:xfrm>
            <a:prstGeom prst="rect">
              <a:avLst/>
            </a:prstGeom>
            <a:noFill/>
          </p:spPr>
          <p:txBody>
            <a:bodyPr wrap="square" rtlCol="0" anchor="ctr">
              <a:spAutoFit/>
            </a:bodyPr>
            <a:lstStyle/>
            <a:p>
              <a:pPr algn="r"/>
              <a:r>
                <a:rPr lang="en-GB" sz="1200" dirty="0"/>
                <a:t>0.8</a:t>
              </a:r>
            </a:p>
          </p:txBody>
        </p:sp>
        <p:sp>
          <p:nvSpPr>
            <p:cNvPr id="180" name="TextBox 179">
              <a:extLst>
                <a:ext uri="{FF2B5EF4-FFF2-40B4-BE49-F238E27FC236}">
                  <a16:creationId xmlns:a16="http://schemas.microsoft.com/office/drawing/2014/main" id="{58F27DFE-9079-4461-A0DC-AB4ED89BA944}"/>
                </a:ext>
              </a:extLst>
            </p:cNvPr>
            <p:cNvSpPr txBox="1"/>
            <p:nvPr/>
          </p:nvSpPr>
          <p:spPr>
            <a:xfrm>
              <a:off x="5145409" y="3714077"/>
              <a:ext cx="426979" cy="276999"/>
            </a:xfrm>
            <a:prstGeom prst="rect">
              <a:avLst/>
            </a:prstGeom>
            <a:noFill/>
          </p:spPr>
          <p:txBody>
            <a:bodyPr wrap="square" rtlCol="0" anchor="ctr">
              <a:spAutoFit/>
            </a:bodyPr>
            <a:lstStyle/>
            <a:p>
              <a:pPr algn="r"/>
              <a:r>
                <a:rPr lang="en-GB" sz="1200" dirty="0"/>
                <a:t>0.6</a:t>
              </a:r>
            </a:p>
          </p:txBody>
        </p:sp>
        <p:sp>
          <p:nvSpPr>
            <p:cNvPr id="181" name="TextBox 180">
              <a:extLst>
                <a:ext uri="{FF2B5EF4-FFF2-40B4-BE49-F238E27FC236}">
                  <a16:creationId xmlns:a16="http://schemas.microsoft.com/office/drawing/2014/main" id="{31E41E78-F3AD-4E1C-9CF2-A0A5B4E7D98D}"/>
                </a:ext>
              </a:extLst>
            </p:cNvPr>
            <p:cNvSpPr txBox="1"/>
            <p:nvPr/>
          </p:nvSpPr>
          <p:spPr>
            <a:xfrm>
              <a:off x="5145409" y="4183524"/>
              <a:ext cx="426979" cy="276999"/>
            </a:xfrm>
            <a:prstGeom prst="rect">
              <a:avLst/>
            </a:prstGeom>
            <a:noFill/>
          </p:spPr>
          <p:txBody>
            <a:bodyPr wrap="square" rtlCol="0" anchor="ctr">
              <a:spAutoFit/>
            </a:bodyPr>
            <a:lstStyle/>
            <a:p>
              <a:pPr algn="r"/>
              <a:r>
                <a:rPr lang="en-GB" sz="1200" dirty="0"/>
                <a:t>0.4</a:t>
              </a:r>
            </a:p>
          </p:txBody>
        </p:sp>
        <p:sp>
          <p:nvSpPr>
            <p:cNvPr id="182" name="TextBox 181">
              <a:extLst>
                <a:ext uri="{FF2B5EF4-FFF2-40B4-BE49-F238E27FC236}">
                  <a16:creationId xmlns:a16="http://schemas.microsoft.com/office/drawing/2014/main" id="{C7C45765-6D8D-4B34-8C8B-3E0D29234515}"/>
                </a:ext>
              </a:extLst>
            </p:cNvPr>
            <p:cNvSpPr txBox="1"/>
            <p:nvPr/>
          </p:nvSpPr>
          <p:spPr>
            <a:xfrm>
              <a:off x="5145409" y="4652971"/>
              <a:ext cx="426979" cy="276999"/>
            </a:xfrm>
            <a:prstGeom prst="rect">
              <a:avLst/>
            </a:prstGeom>
            <a:noFill/>
          </p:spPr>
          <p:txBody>
            <a:bodyPr wrap="square" rtlCol="0" anchor="ctr">
              <a:spAutoFit/>
            </a:bodyPr>
            <a:lstStyle/>
            <a:p>
              <a:pPr algn="r"/>
              <a:r>
                <a:rPr lang="en-GB" sz="1200" dirty="0"/>
                <a:t>0.2</a:t>
              </a:r>
            </a:p>
          </p:txBody>
        </p:sp>
        <p:sp>
          <p:nvSpPr>
            <p:cNvPr id="183" name="TextBox 182">
              <a:extLst>
                <a:ext uri="{FF2B5EF4-FFF2-40B4-BE49-F238E27FC236}">
                  <a16:creationId xmlns:a16="http://schemas.microsoft.com/office/drawing/2014/main" id="{8DEB4C1E-7B34-4970-B20E-EACB0E9A9E36}"/>
                </a:ext>
              </a:extLst>
            </p:cNvPr>
            <p:cNvSpPr txBox="1"/>
            <p:nvPr/>
          </p:nvSpPr>
          <p:spPr>
            <a:xfrm>
              <a:off x="5145409" y="5136025"/>
              <a:ext cx="426979" cy="276999"/>
            </a:xfrm>
            <a:prstGeom prst="rect">
              <a:avLst/>
            </a:prstGeom>
            <a:noFill/>
          </p:spPr>
          <p:txBody>
            <a:bodyPr wrap="square" rtlCol="0" anchor="ctr">
              <a:spAutoFit/>
            </a:bodyPr>
            <a:lstStyle/>
            <a:p>
              <a:pPr algn="r"/>
              <a:r>
                <a:rPr lang="en-GB" sz="1200" dirty="0"/>
                <a:t>0.0</a:t>
              </a:r>
            </a:p>
          </p:txBody>
        </p:sp>
        <p:sp>
          <p:nvSpPr>
            <p:cNvPr id="184" name="TextBox 183">
              <a:extLst>
                <a:ext uri="{FF2B5EF4-FFF2-40B4-BE49-F238E27FC236}">
                  <a16:creationId xmlns:a16="http://schemas.microsoft.com/office/drawing/2014/main" id="{83F87DA3-6289-4789-8917-B12BD4E2EA27}"/>
                </a:ext>
              </a:extLst>
            </p:cNvPr>
            <p:cNvSpPr txBox="1"/>
            <p:nvPr/>
          </p:nvSpPr>
          <p:spPr>
            <a:xfrm>
              <a:off x="5398190" y="5332562"/>
              <a:ext cx="426979" cy="276999"/>
            </a:xfrm>
            <a:prstGeom prst="rect">
              <a:avLst/>
            </a:prstGeom>
            <a:noFill/>
          </p:spPr>
          <p:txBody>
            <a:bodyPr wrap="square" rtlCol="0" anchor="t">
              <a:spAutoFit/>
            </a:bodyPr>
            <a:lstStyle/>
            <a:p>
              <a:pPr algn="ctr"/>
              <a:r>
                <a:rPr lang="en-GB" sz="1200" dirty="0"/>
                <a:t>0</a:t>
              </a:r>
            </a:p>
          </p:txBody>
        </p:sp>
        <p:sp>
          <p:nvSpPr>
            <p:cNvPr id="185" name="TextBox 184">
              <a:extLst>
                <a:ext uri="{FF2B5EF4-FFF2-40B4-BE49-F238E27FC236}">
                  <a16:creationId xmlns:a16="http://schemas.microsoft.com/office/drawing/2014/main" id="{C4028FF5-D4F8-4D89-B91B-E12F614D1C6E}"/>
                </a:ext>
              </a:extLst>
            </p:cNvPr>
            <p:cNvSpPr txBox="1"/>
            <p:nvPr/>
          </p:nvSpPr>
          <p:spPr>
            <a:xfrm>
              <a:off x="5776617" y="5332562"/>
              <a:ext cx="426979" cy="276999"/>
            </a:xfrm>
            <a:prstGeom prst="rect">
              <a:avLst/>
            </a:prstGeom>
            <a:noFill/>
          </p:spPr>
          <p:txBody>
            <a:bodyPr wrap="square" rtlCol="0" anchor="t">
              <a:spAutoFit/>
            </a:bodyPr>
            <a:lstStyle/>
            <a:p>
              <a:pPr algn="ctr"/>
              <a:r>
                <a:rPr lang="en-GB" sz="1200" dirty="0"/>
                <a:t>2</a:t>
              </a:r>
            </a:p>
          </p:txBody>
        </p:sp>
        <p:sp>
          <p:nvSpPr>
            <p:cNvPr id="186" name="TextBox 185">
              <a:extLst>
                <a:ext uri="{FF2B5EF4-FFF2-40B4-BE49-F238E27FC236}">
                  <a16:creationId xmlns:a16="http://schemas.microsoft.com/office/drawing/2014/main" id="{2D8A98DF-EF65-4A82-A307-62FDC33F27AD}"/>
                </a:ext>
              </a:extLst>
            </p:cNvPr>
            <p:cNvSpPr txBox="1"/>
            <p:nvPr/>
          </p:nvSpPr>
          <p:spPr>
            <a:xfrm>
              <a:off x="6162841" y="5332562"/>
              <a:ext cx="426979" cy="276999"/>
            </a:xfrm>
            <a:prstGeom prst="rect">
              <a:avLst/>
            </a:prstGeom>
            <a:noFill/>
          </p:spPr>
          <p:txBody>
            <a:bodyPr wrap="square" rtlCol="0" anchor="t">
              <a:spAutoFit/>
            </a:bodyPr>
            <a:lstStyle/>
            <a:p>
              <a:pPr algn="ctr"/>
              <a:r>
                <a:rPr lang="en-GB" sz="1200" dirty="0"/>
                <a:t>4</a:t>
              </a:r>
            </a:p>
          </p:txBody>
        </p:sp>
        <p:sp>
          <p:nvSpPr>
            <p:cNvPr id="187" name="TextBox 186">
              <a:extLst>
                <a:ext uri="{FF2B5EF4-FFF2-40B4-BE49-F238E27FC236}">
                  <a16:creationId xmlns:a16="http://schemas.microsoft.com/office/drawing/2014/main" id="{6A2AEFC6-366A-465C-8EF1-4072D9F5BC9A}"/>
                </a:ext>
              </a:extLst>
            </p:cNvPr>
            <p:cNvSpPr txBox="1"/>
            <p:nvPr/>
          </p:nvSpPr>
          <p:spPr>
            <a:xfrm>
              <a:off x="6548496" y="5332562"/>
              <a:ext cx="426979" cy="276999"/>
            </a:xfrm>
            <a:prstGeom prst="rect">
              <a:avLst/>
            </a:prstGeom>
            <a:noFill/>
          </p:spPr>
          <p:txBody>
            <a:bodyPr wrap="square" rtlCol="0" anchor="t">
              <a:spAutoFit/>
            </a:bodyPr>
            <a:lstStyle/>
            <a:p>
              <a:pPr algn="ctr"/>
              <a:r>
                <a:rPr lang="en-GB" sz="1200" dirty="0"/>
                <a:t>6</a:t>
              </a:r>
            </a:p>
          </p:txBody>
        </p:sp>
        <p:sp>
          <p:nvSpPr>
            <p:cNvPr id="188" name="TextBox 187">
              <a:extLst>
                <a:ext uri="{FF2B5EF4-FFF2-40B4-BE49-F238E27FC236}">
                  <a16:creationId xmlns:a16="http://schemas.microsoft.com/office/drawing/2014/main" id="{8B7BA206-C814-4382-9771-FB6A1FC36E84}"/>
                </a:ext>
              </a:extLst>
            </p:cNvPr>
            <p:cNvSpPr txBox="1"/>
            <p:nvPr/>
          </p:nvSpPr>
          <p:spPr>
            <a:xfrm>
              <a:off x="6929199" y="5332562"/>
              <a:ext cx="426979" cy="276999"/>
            </a:xfrm>
            <a:prstGeom prst="rect">
              <a:avLst/>
            </a:prstGeom>
            <a:noFill/>
          </p:spPr>
          <p:txBody>
            <a:bodyPr wrap="square" rtlCol="0" anchor="t">
              <a:spAutoFit/>
            </a:bodyPr>
            <a:lstStyle/>
            <a:p>
              <a:pPr algn="ctr"/>
              <a:r>
                <a:rPr lang="en-GB" sz="1200" dirty="0"/>
                <a:t>8</a:t>
              </a:r>
            </a:p>
          </p:txBody>
        </p:sp>
        <p:sp>
          <p:nvSpPr>
            <p:cNvPr id="189" name="TextBox 188">
              <a:extLst>
                <a:ext uri="{FF2B5EF4-FFF2-40B4-BE49-F238E27FC236}">
                  <a16:creationId xmlns:a16="http://schemas.microsoft.com/office/drawing/2014/main" id="{3731DFE7-A846-4A2C-9FFB-25683463965A}"/>
                </a:ext>
              </a:extLst>
            </p:cNvPr>
            <p:cNvSpPr txBox="1"/>
            <p:nvPr/>
          </p:nvSpPr>
          <p:spPr>
            <a:xfrm>
              <a:off x="7318689" y="5332562"/>
              <a:ext cx="426979" cy="276999"/>
            </a:xfrm>
            <a:prstGeom prst="rect">
              <a:avLst/>
            </a:prstGeom>
            <a:noFill/>
          </p:spPr>
          <p:txBody>
            <a:bodyPr wrap="square" rtlCol="0" anchor="t">
              <a:spAutoFit/>
            </a:bodyPr>
            <a:lstStyle/>
            <a:p>
              <a:pPr algn="ctr"/>
              <a:r>
                <a:rPr lang="en-GB" sz="1200" dirty="0"/>
                <a:t>10</a:t>
              </a:r>
            </a:p>
          </p:txBody>
        </p:sp>
        <p:sp>
          <p:nvSpPr>
            <p:cNvPr id="190" name="TextBox 189">
              <a:extLst>
                <a:ext uri="{FF2B5EF4-FFF2-40B4-BE49-F238E27FC236}">
                  <a16:creationId xmlns:a16="http://schemas.microsoft.com/office/drawing/2014/main" id="{04425BD6-1FE7-4D8A-96B8-F5C14422E1C3}"/>
                </a:ext>
              </a:extLst>
            </p:cNvPr>
            <p:cNvSpPr txBox="1"/>
            <p:nvPr/>
          </p:nvSpPr>
          <p:spPr>
            <a:xfrm>
              <a:off x="7701554" y="5332562"/>
              <a:ext cx="426979" cy="276999"/>
            </a:xfrm>
            <a:prstGeom prst="rect">
              <a:avLst/>
            </a:prstGeom>
            <a:noFill/>
          </p:spPr>
          <p:txBody>
            <a:bodyPr wrap="square" rtlCol="0" anchor="t">
              <a:spAutoFit/>
            </a:bodyPr>
            <a:lstStyle/>
            <a:p>
              <a:pPr algn="ctr"/>
              <a:r>
                <a:rPr lang="en-GB" sz="1200" dirty="0"/>
                <a:t>12</a:t>
              </a:r>
            </a:p>
          </p:txBody>
        </p:sp>
        <p:sp>
          <p:nvSpPr>
            <p:cNvPr id="191" name="TextBox 190">
              <a:extLst>
                <a:ext uri="{FF2B5EF4-FFF2-40B4-BE49-F238E27FC236}">
                  <a16:creationId xmlns:a16="http://schemas.microsoft.com/office/drawing/2014/main" id="{8546BFC4-1727-42AF-83B4-6883E903343B}"/>
                </a:ext>
              </a:extLst>
            </p:cNvPr>
            <p:cNvSpPr txBox="1"/>
            <p:nvPr/>
          </p:nvSpPr>
          <p:spPr>
            <a:xfrm>
              <a:off x="8080902" y="5332562"/>
              <a:ext cx="426979" cy="276999"/>
            </a:xfrm>
            <a:prstGeom prst="rect">
              <a:avLst/>
            </a:prstGeom>
            <a:noFill/>
          </p:spPr>
          <p:txBody>
            <a:bodyPr wrap="square" rtlCol="0" anchor="t">
              <a:spAutoFit/>
            </a:bodyPr>
            <a:lstStyle/>
            <a:p>
              <a:pPr algn="ctr"/>
              <a:r>
                <a:rPr lang="en-GB" sz="1200" dirty="0"/>
                <a:t>14</a:t>
              </a:r>
            </a:p>
          </p:txBody>
        </p:sp>
        <p:sp>
          <p:nvSpPr>
            <p:cNvPr id="192" name="TextBox 191">
              <a:extLst>
                <a:ext uri="{FF2B5EF4-FFF2-40B4-BE49-F238E27FC236}">
                  <a16:creationId xmlns:a16="http://schemas.microsoft.com/office/drawing/2014/main" id="{C2B22920-1F26-4AEA-BEBE-03FD712ACC78}"/>
                </a:ext>
              </a:extLst>
            </p:cNvPr>
            <p:cNvSpPr txBox="1"/>
            <p:nvPr/>
          </p:nvSpPr>
          <p:spPr>
            <a:xfrm>
              <a:off x="5608926" y="5584133"/>
              <a:ext cx="3049102" cy="276999"/>
            </a:xfrm>
            <a:prstGeom prst="rect">
              <a:avLst/>
            </a:prstGeom>
            <a:noFill/>
          </p:spPr>
          <p:txBody>
            <a:bodyPr wrap="square" rtlCol="0" anchor="t">
              <a:spAutoFit/>
            </a:bodyPr>
            <a:lstStyle/>
            <a:p>
              <a:pPr algn="ctr"/>
              <a:r>
                <a:rPr lang="en-GB" sz="1200" dirty="0"/>
                <a:t>Survival (months) since start of REGO</a:t>
              </a:r>
            </a:p>
          </p:txBody>
        </p:sp>
        <p:sp>
          <p:nvSpPr>
            <p:cNvPr id="193" name="TextBox 192">
              <a:extLst>
                <a:ext uri="{FF2B5EF4-FFF2-40B4-BE49-F238E27FC236}">
                  <a16:creationId xmlns:a16="http://schemas.microsoft.com/office/drawing/2014/main" id="{0CCD6B83-C24F-4CCF-83E8-DFCA028B132F}"/>
                </a:ext>
              </a:extLst>
            </p:cNvPr>
            <p:cNvSpPr txBox="1"/>
            <p:nvPr/>
          </p:nvSpPr>
          <p:spPr>
            <a:xfrm>
              <a:off x="1109545" y="5584133"/>
              <a:ext cx="3049102" cy="276999"/>
            </a:xfrm>
            <a:prstGeom prst="rect">
              <a:avLst/>
            </a:prstGeom>
            <a:noFill/>
          </p:spPr>
          <p:txBody>
            <a:bodyPr wrap="square" rtlCol="0" anchor="t">
              <a:spAutoFit/>
            </a:bodyPr>
            <a:lstStyle/>
            <a:p>
              <a:pPr algn="ctr"/>
              <a:r>
                <a:rPr lang="en-GB" sz="1200" dirty="0"/>
                <a:t>Survival (months) since start of SOR</a:t>
              </a:r>
            </a:p>
          </p:txBody>
        </p:sp>
        <p:sp>
          <p:nvSpPr>
            <p:cNvPr id="194" name="TextBox 193">
              <a:extLst>
                <a:ext uri="{FF2B5EF4-FFF2-40B4-BE49-F238E27FC236}">
                  <a16:creationId xmlns:a16="http://schemas.microsoft.com/office/drawing/2014/main" id="{B625AEDE-03B1-4BE2-9477-C4BEA0E05A34}"/>
                </a:ext>
              </a:extLst>
            </p:cNvPr>
            <p:cNvSpPr txBox="1"/>
            <p:nvPr/>
          </p:nvSpPr>
          <p:spPr>
            <a:xfrm rot="16200000">
              <a:off x="3900453" y="3952971"/>
              <a:ext cx="2371727" cy="276999"/>
            </a:xfrm>
            <a:prstGeom prst="rect">
              <a:avLst/>
            </a:prstGeom>
            <a:noFill/>
          </p:spPr>
          <p:txBody>
            <a:bodyPr wrap="square" rtlCol="0" anchor="b">
              <a:spAutoFit/>
            </a:bodyPr>
            <a:lstStyle/>
            <a:p>
              <a:pPr algn="ctr"/>
              <a:r>
                <a:rPr lang="en-GB" sz="1200" dirty="0"/>
                <a:t>Accumulated survival</a:t>
              </a:r>
            </a:p>
          </p:txBody>
        </p:sp>
        <p:sp>
          <p:nvSpPr>
            <p:cNvPr id="195" name="TextBox 194">
              <a:extLst>
                <a:ext uri="{FF2B5EF4-FFF2-40B4-BE49-F238E27FC236}">
                  <a16:creationId xmlns:a16="http://schemas.microsoft.com/office/drawing/2014/main" id="{695C1479-4018-45B4-AD75-8D6169B4B678}"/>
                </a:ext>
              </a:extLst>
            </p:cNvPr>
            <p:cNvSpPr txBox="1"/>
            <p:nvPr/>
          </p:nvSpPr>
          <p:spPr>
            <a:xfrm rot="16200000">
              <a:off x="-616081" y="3952971"/>
              <a:ext cx="2371727" cy="276999"/>
            </a:xfrm>
            <a:prstGeom prst="rect">
              <a:avLst/>
            </a:prstGeom>
            <a:noFill/>
          </p:spPr>
          <p:txBody>
            <a:bodyPr wrap="square" rtlCol="0" anchor="b">
              <a:spAutoFit/>
            </a:bodyPr>
            <a:lstStyle/>
            <a:p>
              <a:pPr algn="ctr"/>
              <a:r>
                <a:rPr lang="en-GB" sz="1200" dirty="0"/>
                <a:t>Accumulated survival</a:t>
              </a:r>
            </a:p>
          </p:txBody>
        </p:sp>
        <p:sp>
          <p:nvSpPr>
            <p:cNvPr id="196" name="Freeform: Shape 195">
              <a:extLst>
                <a:ext uri="{FF2B5EF4-FFF2-40B4-BE49-F238E27FC236}">
                  <a16:creationId xmlns:a16="http://schemas.microsoft.com/office/drawing/2014/main" id="{BD3AD206-CB52-4970-9151-4CE72AE5DFCD}"/>
                </a:ext>
              </a:extLst>
            </p:cNvPr>
            <p:cNvSpPr/>
            <p:nvPr/>
          </p:nvSpPr>
          <p:spPr>
            <a:xfrm>
              <a:off x="1143818" y="2912745"/>
              <a:ext cx="3040983" cy="1948843"/>
            </a:xfrm>
            <a:custGeom>
              <a:avLst/>
              <a:gdLst>
                <a:gd name="connsiteX0" fmla="*/ 2793688 w 2793688"/>
                <a:gd name="connsiteY0" fmla="*/ 1775507 h 1775507"/>
                <a:gd name="connsiteX1" fmla="*/ 2628199 w 2793688"/>
                <a:gd name="connsiteY1" fmla="*/ 1775507 h 1775507"/>
                <a:gd name="connsiteX2" fmla="*/ 2628199 w 2793688"/>
                <a:gd name="connsiteY2" fmla="*/ 1194891 h 1775507"/>
                <a:gd name="connsiteX3" fmla="*/ 1189281 w 2793688"/>
                <a:gd name="connsiteY3" fmla="*/ 1194891 h 1775507"/>
                <a:gd name="connsiteX4" fmla="*/ 1189281 w 2793688"/>
                <a:gd name="connsiteY4" fmla="*/ 964888 h 1775507"/>
                <a:gd name="connsiteX5" fmla="*/ 1093914 w 2793688"/>
                <a:gd name="connsiteY5" fmla="*/ 964888 h 1775507"/>
                <a:gd name="connsiteX6" fmla="*/ 1093914 w 2793688"/>
                <a:gd name="connsiteY6" fmla="*/ 807813 h 1775507"/>
                <a:gd name="connsiteX7" fmla="*/ 1046231 w 2793688"/>
                <a:gd name="connsiteY7" fmla="*/ 807813 h 1775507"/>
                <a:gd name="connsiteX8" fmla="*/ 1046231 w 2793688"/>
                <a:gd name="connsiteY8" fmla="*/ 653543 h 1775507"/>
                <a:gd name="connsiteX9" fmla="*/ 950864 w 2793688"/>
                <a:gd name="connsiteY9" fmla="*/ 653543 h 1775507"/>
                <a:gd name="connsiteX10" fmla="*/ 950864 w 2793688"/>
                <a:gd name="connsiteY10" fmla="*/ 190734 h 1775507"/>
                <a:gd name="connsiteX11" fmla="*/ 614275 w 2793688"/>
                <a:gd name="connsiteY11" fmla="*/ 190734 h 1775507"/>
                <a:gd name="connsiteX12" fmla="*/ 614275 w 2793688"/>
                <a:gd name="connsiteY12" fmla="*/ 78537 h 1775507"/>
                <a:gd name="connsiteX13" fmla="*/ 328174 w 2793688"/>
                <a:gd name="connsiteY13" fmla="*/ 78537 h 1775507"/>
                <a:gd name="connsiteX14" fmla="*/ 328174 w 2793688"/>
                <a:gd name="connsiteY14" fmla="*/ 0 h 1775507"/>
                <a:gd name="connsiteX15" fmla="*/ 0 w 2793688"/>
                <a:gd name="connsiteY15" fmla="*/ 0 h 1775507"/>
                <a:gd name="connsiteX0" fmla="*/ 3045180 w 3045180"/>
                <a:gd name="connsiteY0" fmla="*/ 1772055 h 1775507"/>
                <a:gd name="connsiteX1" fmla="*/ 2628199 w 3045180"/>
                <a:gd name="connsiteY1" fmla="*/ 1775507 h 1775507"/>
                <a:gd name="connsiteX2" fmla="*/ 2628199 w 3045180"/>
                <a:gd name="connsiteY2" fmla="*/ 1194891 h 1775507"/>
                <a:gd name="connsiteX3" fmla="*/ 1189281 w 3045180"/>
                <a:gd name="connsiteY3" fmla="*/ 1194891 h 1775507"/>
                <a:gd name="connsiteX4" fmla="*/ 1189281 w 3045180"/>
                <a:gd name="connsiteY4" fmla="*/ 964888 h 1775507"/>
                <a:gd name="connsiteX5" fmla="*/ 1093914 w 3045180"/>
                <a:gd name="connsiteY5" fmla="*/ 964888 h 1775507"/>
                <a:gd name="connsiteX6" fmla="*/ 1093914 w 3045180"/>
                <a:gd name="connsiteY6" fmla="*/ 807813 h 1775507"/>
                <a:gd name="connsiteX7" fmla="*/ 1046231 w 3045180"/>
                <a:gd name="connsiteY7" fmla="*/ 807813 h 1775507"/>
                <a:gd name="connsiteX8" fmla="*/ 1046231 w 3045180"/>
                <a:gd name="connsiteY8" fmla="*/ 653543 h 1775507"/>
                <a:gd name="connsiteX9" fmla="*/ 950864 w 3045180"/>
                <a:gd name="connsiteY9" fmla="*/ 653543 h 1775507"/>
                <a:gd name="connsiteX10" fmla="*/ 950864 w 3045180"/>
                <a:gd name="connsiteY10" fmla="*/ 190734 h 1775507"/>
                <a:gd name="connsiteX11" fmla="*/ 614275 w 3045180"/>
                <a:gd name="connsiteY11" fmla="*/ 190734 h 1775507"/>
                <a:gd name="connsiteX12" fmla="*/ 614275 w 3045180"/>
                <a:gd name="connsiteY12" fmla="*/ 78537 h 1775507"/>
                <a:gd name="connsiteX13" fmla="*/ 328174 w 3045180"/>
                <a:gd name="connsiteY13" fmla="*/ 78537 h 1775507"/>
                <a:gd name="connsiteX14" fmla="*/ 328174 w 3045180"/>
                <a:gd name="connsiteY14" fmla="*/ 0 h 1775507"/>
                <a:gd name="connsiteX15" fmla="*/ 0 w 3045180"/>
                <a:gd name="connsiteY1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189281 w 3045180"/>
                <a:gd name="connsiteY3" fmla="*/ 1194891 h 1775507"/>
                <a:gd name="connsiteX4" fmla="*/ 1189281 w 3045180"/>
                <a:gd name="connsiteY4" fmla="*/ 964888 h 1775507"/>
                <a:gd name="connsiteX5" fmla="*/ 1093914 w 3045180"/>
                <a:gd name="connsiteY5" fmla="*/ 964888 h 1775507"/>
                <a:gd name="connsiteX6" fmla="*/ 1093914 w 3045180"/>
                <a:gd name="connsiteY6" fmla="*/ 807813 h 1775507"/>
                <a:gd name="connsiteX7" fmla="*/ 1046231 w 3045180"/>
                <a:gd name="connsiteY7" fmla="*/ 807813 h 1775507"/>
                <a:gd name="connsiteX8" fmla="*/ 1046231 w 3045180"/>
                <a:gd name="connsiteY8" fmla="*/ 653543 h 1775507"/>
                <a:gd name="connsiteX9" fmla="*/ 950864 w 3045180"/>
                <a:gd name="connsiteY9" fmla="*/ 653543 h 1775507"/>
                <a:gd name="connsiteX10" fmla="*/ 950864 w 3045180"/>
                <a:gd name="connsiteY10" fmla="*/ 190734 h 1775507"/>
                <a:gd name="connsiteX11" fmla="*/ 614275 w 3045180"/>
                <a:gd name="connsiteY11" fmla="*/ 190734 h 1775507"/>
                <a:gd name="connsiteX12" fmla="*/ 614275 w 3045180"/>
                <a:gd name="connsiteY12" fmla="*/ 78537 h 1775507"/>
                <a:gd name="connsiteX13" fmla="*/ 328174 w 3045180"/>
                <a:gd name="connsiteY13" fmla="*/ 78537 h 1775507"/>
                <a:gd name="connsiteX14" fmla="*/ 328174 w 3045180"/>
                <a:gd name="connsiteY14" fmla="*/ 0 h 1775507"/>
                <a:gd name="connsiteX15" fmla="*/ 0 w 3045180"/>
                <a:gd name="connsiteY1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48394 w 3045180"/>
                <a:gd name="connsiteY3" fmla="*/ 1395092 h 1775507"/>
                <a:gd name="connsiteX4" fmla="*/ 1189281 w 3045180"/>
                <a:gd name="connsiteY4" fmla="*/ 964888 h 1775507"/>
                <a:gd name="connsiteX5" fmla="*/ 1093914 w 3045180"/>
                <a:gd name="connsiteY5" fmla="*/ 964888 h 1775507"/>
                <a:gd name="connsiteX6" fmla="*/ 1093914 w 3045180"/>
                <a:gd name="connsiteY6" fmla="*/ 807813 h 1775507"/>
                <a:gd name="connsiteX7" fmla="*/ 1046231 w 3045180"/>
                <a:gd name="connsiteY7" fmla="*/ 807813 h 1775507"/>
                <a:gd name="connsiteX8" fmla="*/ 1046231 w 3045180"/>
                <a:gd name="connsiteY8" fmla="*/ 653543 h 1775507"/>
                <a:gd name="connsiteX9" fmla="*/ 950864 w 3045180"/>
                <a:gd name="connsiteY9" fmla="*/ 653543 h 1775507"/>
                <a:gd name="connsiteX10" fmla="*/ 950864 w 3045180"/>
                <a:gd name="connsiteY10" fmla="*/ 190734 h 1775507"/>
                <a:gd name="connsiteX11" fmla="*/ 614275 w 3045180"/>
                <a:gd name="connsiteY11" fmla="*/ 190734 h 1775507"/>
                <a:gd name="connsiteX12" fmla="*/ 614275 w 3045180"/>
                <a:gd name="connsiteY12" fmla="*/ 78537 h 1775507"/>
                <a:gd name="connsiteX13" fmla="*/ 328174 w 3045180"/>
                <a:gd name="connsiteY13" fmla="*/ 78537 h 1775507"/>
                <a:gd name="connsiteX14" fmla="*/ 328174 w 3045180"/>
                <a:gd name="connsiteY14" fmla="*/ 0 h 1775507"/>
                <a:gd name="connsiteX15" fmla="*/ 0 w 3045180"/>
                <a:gd name="connsiteY1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48394 w 3045180"/>
                <a:gd name="connsiteY3" fmla="*/ 1395092 h 1775507"/>
                <a:gd name="connsiteX4" fmla="*/ 1429342 w 3045180"/>
                <a:gd name="connsiteY4" fmla="*/ 1209962 h 1775507"/>
                <a:gd name="connsiteX5" fmla="*/ 1093914 w 3045180"/>
                <a:gd name="connsiteY5" fmla="*/ 964888 h 1775507"/>
                <a:gd name="connsiteX6" fmla="*/ 1093914 w 3045180"/>
                <a:gd name="connsiteY6" fmla="*/ 807813 h 1775507"/>
                <a:gd name="connsiteX7" fmla="*/ 1046231 w 3045180"/>
                <a:gd name="connsiteY7" fmla="*/ 807813 h 1775507"/>
                <a:gd name="connsiteX8" fmla="*/ 1046231 w 3045180"/>
                <a:gd name="connsiteY8" fmla="*/ 653543 h 1775507"/>
                <a:gd name="connsiteX9" fmla="*/ 950864 w 3045180"/>
                <a:gd name="connsiteY9" fmla="*/ 653543 h 1775507"/>
                <a:gd name="connsiteX10" fmla="*/ 950864 w 3045180"/>
                <a:gd name="connsiteY10" fmla="*/ 190734 h 1775507"/>
                <a:gd name="connsiteX11" fmla="*/ 614275 w 3045180"/>
                <a:gd name="connsiteY11" fmla="*/ 190734 h 1775507"/>
                <a:gd name="connsiteX12" fmla="*/ 614275 w 3045180"/>
                <a:gd name="connsiteY12" fmla="*/ 78537 h 1775507"/>
                <a:gd name="connsiteX13" fmla="*/ 328174 w 3045180"/>
                <a:gd name="connsiteY13" fmla="*/ 78537 h 1775507"/>
                <a:gd name="connsiteX14" fmla="*/ 328174 w 3045180"/>
                <a:gd name="connsiteY14" fmla="*/ 0 h 1775507"/>
                <a:gd name="connsiteX15" fmla="*/ 0 w 3045180"/>
                <a:gd name="connsiteY1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29342 w 3045180"/>
                <a:gd name="connsiteY4" fmla="*/ 1209962 h 1775507"/>
                <a:gd name="connsiteX5" fmla="*/ 1093914 w 3045180"/>
                <a:gd name="connsiteY5" fmla="*/ 964888 h 1775507"/>
                <a:gd name="connsiteX6" fmla="*/ 1093914 w 3045180"/>
                <a:gd name="connsiteY6" fmla="*/ 807813 h 1775507"/>
                <a:gd name="connsiteX7" fmla="*/ 1046231 w 3045180"/>
                <a:gd name="connsiteY7" fmla="*/ 807813 h 1775507"/>
                <a:gd name="connsiteX8" fmla="*/ 1046231 w 3045180"/>
                <a:gd name="connsiteY8" fmla="*/ 653543 h 1775507"/>
                <a:gd name="connsiteX9" fmla="*/ 950864 w 3045180"/>
                <a:gd name="connsiteY9" fmla="*/ 653543 h 1775507"/>
                <a:gd name="connsiteX10" fmla="*/ 950864 w 3045180"/>
                <a:gd name="connsiteY10" fmla="*/ 190734 h 1775507"/>
                <a:gd name="connsiteX11" fmla="*/ 614275 w 3045180"/>
                <a:gd name="connsiteY11" fmla="*/ 190734 h 1775507"/>
                <a:gd name="connsiteX12" fmla="*/ 614275 w 3045180"/>
                <a:gd name="connsiteY12" fmla="*/ 78537 h 1775507"/>
                <a:gd name="connsiteX13" fmla="*/ 328174 w 3045180"/>
                <a:gd name="connsiteY13" fmla="*/ 78537 h 1775507"/>
                <a:gd name="connsiteX14" fmla="*/ 328174 w 3045180"/>
                <a:gd name="connsiteY14" fmla="*/ 0 h 1775507"/>
                <a:gd name="connsiteX15" fmla="*/ 0 w 3045180"/>
                <a:gd name="connsiteY1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093914 w 3045180"/>
                <a:gd name="connsiteY5" fmla="*/ 964888 h 1775507"/>
                <a:gd name="connsiteX6" fmla="*/ 1093914 w 3045180"/>
                <a:gd name="connsiteY6" fmla="*/ 807813 h 1775507"/>
                <a:gd name="connsiteX7" fmla="*/ 1046231 w 3045180"/>
                <a:gd name="connsiteY7" fmla="*/ 807813 h 1775507"/>
                <a:gd name="connsiteX8" fmla="*/ 1046231 w 3045180"/>
                <a:gd name="connsiteY8" fmla="*/ 653543 h 1775507"/>
                <a:gd name="connsiteX9" fmla="*/ 950864 w 3045180"/>
                <a:gd name="connsiteY9" fmla="*/ 653543 h 1775507"/>
                <a:gd name="connsiteX10" fmla="*/ 950864 w 3045180"/>
                <a:gd name="connsiteY10" fmla="*/ 190734 h 1775507"/>
                <a:gd name="connsiteX11" fmla="*/ 614275 w 3045180"/>
                <a:gd name="connsiteY11" fmla="*/ 190734 h 1775507"/>
                <a:gd name="connsiteX12" fmla="*/ 614275 w 3045180"/>
                <a:gd name="connsiteY12" fmla="*/ 78537 h 1775507"/>
                <a:gd name="connsiteX13" fmla="*/ 328174 w 3045180"/>
                <a:gd name="connsiteY13" fmla="*/ 78537 h 1775507"/>
                <a:gd name="connsiteX14" fmla="*/ 328174 w 3045180"/>
                <a:gd name="connsiteY14" fmla="*/ 0 h 1775507"/>
                <a:gd name="connsiteX15" fmla="*/ 0 w 3045180"/>
                <a:gd name="connsiteY1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093914 w 3045180"/>
                <a:gd name="connsiteY6" fmla="*/ 807813 h 1775507"/>
                <a:gd name="connsiteX7" fmla="*/ 1046231 w 3045180"/>
                <a:gd name="connsiteY7" fmla="*/ 807813 h 1775507"/>
                <a:gd name="connsiteX8" fmla="*/ 1046231 w 3045180"/>
                <a:gd name="connsiteY8" fmla="*/ 653543 h 1775507"/>
                <a:gd name="connsiteX9" fmla="*/ 950864 w 3045180"/>
                <a:gd name="connsiteY9" fmla="*/ 653543 h 1775507"/>
                <a:gd name="connsiteX10" fmla="*/ 950864 w 3045180"/>
                <a:gd name="connsiteY10" fmla="*/ 190734 h 1775507"/>
                <a:gd name="connsiteX11" fmla="*/ 614275 w 3045180"/>
                <a:gd name="connsiteY11" fmla="*/ 190734 h 1775507"/>
                <a:gd name="connsiteX12" fmla="*/ 614275 w 3045180"/>
                <a:gd name="connsiteY12" fmla="*/ 78537 h 1775507"/>
                <a:gd name="connsiteX13" fmla="*/ 328174 w 3045180"/>
                <a:gd name="connsiteY13" fmla="*/ 78537 h 1775507"/>
                <a:gd name="connsiteX14" fmla="*/ 328174 w 3045180"/>
                <a:gd name="connsiteY14" fmla="*/ 0 h 1775507"/>
                <a:gd name="connsiteX15" fmla="*/ 0 w 3045180"/>
                <a:gd name="connsiteY1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9948 w 3045180"/>
                <a:gd name="connsiteY6" fmla="*/ 1088585 h 1775507"/>
                <a:gd name="connsiteX7" fmla="*/ 1093914 w 3045180"/>
                <a:gd name="connsiteY7" fmla="*/ 807813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2327 w 3045180"/>
                <a:gd name="connsiteY6" fmla="*/ 1092037 h 1775507"/>
                <a:gd name="connsiteX7" fmla="*/ 1093914 w 3045180"/>
                <a:gd name="connsiteY7" fmla="*/ 807813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2327 w 3045180"/>
                <a:gd name="connsiteY6" fmla="*/ 1092037 h 1775507"/>
                <a:gd name="connsiteX7" fmla="*/ 1090104 w 3045180"/>
                <a:gd name="connsiteY7" fmla="*/ 1083952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2327 w 3045180"/>
                <a:gd name="connsiteY6" fmla="*/ 1081682 h 1775507"/>
                <a:gd name="connsiteX7" fmla="*/ 1090104 w 3045180"/>
                <a:gd name="connsiteY7" fmla="*/ 1083952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2327 w 3045180"/>
                <a:gd name="connsiteY6" fmla="*/ 1081682 h 1775507"/>
                <a:gd name="connsiteX7" fmla="*/ 1090104 w 3045180"/>
                <a:gd name="connsiteY7" fmla="*/ 1083952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090104 w 3045180"/>
                <a:gd name="connsiteY7" fmla="*/ 1083952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090104 w 3045180"/>
                <a:gd name="connsiteY7" fmla="*/ 1083952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090104 w 3045180"/>
                <a:gd name="connsiteY7" fmla="*/ 1083952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090104 w 3045180"/>
                <a:gd name="connsiteY7" fmla="*/ 1083952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090104 w 3045180"/>
                <a:gd name="connsiteY7" fmla="*/ 1083952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090104 w 3045180"/>
                <a:gd name="connsiteY7" fmla="*/ 1083952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090104 w 3045180"/>
                <a:gd name="connsiteY7" fmla="*/ 1083952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090104 w 3045180"/>
                <a:gd name="connsiteY7" fmla="*/ 1083952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6 w 3045180"/>
                <a:gd name="connsiteY7" fmla="*/ 1085678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6 w 3045180"/>
                <a:gd name="connsiteY7" fmla="*/ 1085678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097726 w 3045180"/>
                <a:gd name="connsiteY7" fmla="*/ 1089130 h 1775507"/>
                <a:gd name="connsiteX8" fmla="*/ 1046231 w 3045180"/>
                <a:gd name="connsiteY8" fmla="*/ 807813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097726 w 3045180"/>
                <a:gd name="connsiteY7" fmla="*/ 1089130 h 1775507"/>
                <a:gd name="connsiteX8" fmla="*/ 1099578 w 3045180"/>
                <a:gd name="connsiteY8" fmla="*/ 970045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097726 w 3045180"/>
                <a:gd name="connsiteY7" fmla="*/ 1089130 h 1775507"/>
                <a:gd name="connsiteX8" fmla="*/ 1099578 w 3045180"/>
                <a:gd name="connsiteY8" fmla="*/ 970045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097726 w 3045180"/>
                <a:gd name="connsiteY7" fmla="*/ 1089130 h 1775507"/>
                <a:gd name="connsiteX8" fmla="*/ 1099578 w 3045180"/>
                <a:gd name="connsiteY8" fmla="*/ 970045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099578 w 3045180"/>
                <a:gd name="connsiteY8" fmla="*/ 970045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6231 w 3045180"/>
                <a:gd name="connsiteY9" fmla="*/ 653543 h 1775507"/>
                <a:gd name="connsiteX10" fmla="*/ 950864 w 3045180"/>
                <a:gd name="connsiteY10" fmla="*/ 653543 h 1775507"/>
                <a:gd name="connsiteX11" fmla="*/ 950864 w 3045180"/>
                <a:gd name="connsiteY11" fmla="*/ 190734 h 1775507"/>
                <a:gd name="connsiteX12" fmla="*/ 614275 w 3045180"/>
                <a:gd name="connsiteY12" fmla="*/ 190734 h 1775507"/>
                <a:gd name="connsiteX13" fmla="*/ 614275 w 3045180"/>
                <a:gd name="connsiteY13" fmla="*/ 78537 h 1775507"/>
                <a:gd name="connsiteX14" fmla="*/ 328174 w 3045180"/>
                <a:gd name="connsiteY14" fmla="*/ 78537 h 1775507"/>
                <a:gd name="connsiteX15" fmla="*/ 328174 w 3045180"/>
                <a:gd name="connsiteY15" fmla="*/ 0 h 1775507"/>
                <a:gd name="connsiteX16" fmla="*/ 0 w 3045180"/>
                <a:gd name="connsiteY1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52781 w 3045180"/>
                <a:gd name="connsiteY9" fmla="*/ 964323 h 1775507"/>
                <a:gd name="connsiteX10" fmla="*/ 1046231 w 3045180"/>
                <a:gd name="connsiteY10" fmla="*/ 653543 h 1775507"/>
                <a:gd name="connsiteX11" fmla="*/ 950864 w 3045180"/>
                <a:gd name="connsiteY11" fmla="*/ 653543 h 1775507"/>
                <a:gd name="connsiteX12" fmla="*/ 950864 w 3045180"/>
                <a:gd name="connsiteY12" fmla="*/ 190734 h 1775507"/>
                <a:gd name="connsiteX13" fmla="*/ 614275 w 3045180"/>
                <a:gd name="connsiteY13" fmla="*/ 190734 h 1775507"/>
                <a:gd name="connsiteX14" fmla="*/ 614275 w 3045180"/>
                <a:gd name="connsiteY14" fmla="*/ 78537 h 1775507"/>
                <a:gd name="connsiteX15" fmla="*/ 328174 w 3045180"/>
                <a:gd name="connsiteY15" fmla="*/ 78537 h 1775507"/>
                <a:gd name="connsiteX16" fmla="*/ 328174 w 3045180"/>
                <a:gd name="connsiteY16" fmla="*/ 0 h 1775507"/>
                <a:gd name="connsiteX17" fmla="*/ 0 w 3045180"/>
                <a:gd name="connsiteY17"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52781 w 3045180"/>
                <a:gd name="connsiteY9" fmla="*/ 964323 h 1775507"/>
                <a:gd name="connsiteX10" fmla="*/ 1046231 w 3045180"/>
                <a:gd name="connsiteY10" fmla="*/ 653543 h 1775507"/>
                <a:gd name="connsiteX11" fmla="*/ 950864 w 3045180"/>
                <a:gd name="connsiteY11" fmla="*/ 653543 h 1775507"/>
                <a:gd name="connsiteX12" fmla="*/ 950864 w 3045180"/>
                <a:gd name="connsiteY12" fmla="*/ 190734 h 1775507"/>
                <a:gd name="connsiteX13" fmla="*/ 614275 w 3045180"/>
                <a:gd name="connsiteY13" fmla="*/ 190734 h 1775507"/>
                <a:gd name="connsiteX14" fmla="*/ 614275 w 3045180"/>
                <a:gd name="connsiteY14" fmla="*/ 78537 h 1775507"/>
                <a:gd name="connsiteX15" fmla="*/ 328174 w 3045180"/>
                <a:gd name="connsiteY15" fmla="*/ 78537 h 1775507"/>
                <a:gd name="connsiteX16" fmla="*/ 328174 w 3045180"/>
                <a:gd name="connsiteY16" fmla="*/ 0 h 1775507"/>
                <a:gd name="connsiteX17" fmla="*/ 0 w 3045180"/>
                <a:gd name="connsiteY17"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6231 w 3045180"/>
                <a:gd name="connsiteY10" fmla="*/ 653543 h 1775507"/>
                <a:gd name="connsiteX11" fmla="*/ 950864 w 3045180"/>
                <a:gd name="connsiteY11" fmla="*/ 653543 h 1775507"/>
                <a:gd name="connsiteX12" fmla="*/ 950864 w 3045180"/>
                <a:gd name="connsiteY12" fmla="*/ 190734 h 1775507"/>
                <a:gd name="connsiteX13" fmla="*/ 614275 w 3045180"/>
                <a:gd name="connsiteY13" fmla="*/ 190734 h 1775507"/>
                <a:gd name="connsiteX14" fmla="*/ 614275 w 3045180"/>
                <a:gd name="connsiteY14" fmla="*/ 78537 h 1775507"/>
                <a:gd name="connsiteX15" fmla="*/ 328174 w 3045180"/>
                <a:gd name="connsiteY15" fmla="*/ 78537 h 1775507"/>
                <a:gd name="connsiteX16" fmla="*/ 328174 w 3045180"/>
                <a:gd name="connsiteY16" fmla="*/ 0 h 1775507"/>
                <a:gd name="connsiteX17" fmla="*/ 0 w 3045180"/>
                <a:gd name="connsiteY17"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6231 w 3045180"/>
                <a:gd name="connsiteY10" fmla="*/ 653543 h 1775507"/>
                <a:gd name="connsiteX11" fmla="*/ 950864 w 3045180"/>
                <a:gd name="connsiteY11" fmla="*/ 653543 h 1775507"/>
                <a:gd name="connsiteX12" fmla="*/ 950864 w 3045180"/>
                <a:gd name="connsiteY12" fmla="*/ 190734 h 1775507"/>
                <a:gd name="connsiteX13" fmla="*/ 614275 w 3045180"/>
                <a:gd name="connsiteY13" fmla="*/ 190734 h 1775507"/>
                <a:gd name="connsiteX14" fmla="*/ 614275 w 3045180"/>
                <a:gd name="connsiteY14" fmla="*/ 78537 h 1775507"/>
                <a:gd name="connsiteX15" fmla="*/ 328174 w 3045180"/>
                <a:gd name="connsiteY15" fmla="*/ 78537 h 1775507"/>
                <a:gd name="connsiteX16" fmla="*/ 328174 w 3045180"/>
                <a:gd name="connsiteY16" fmla="*/ 0 h 1775507"/>
                <a:gd name="connsiteX17" fmla="*/ 0 w 3045180"/>
                <a:gd name="connsiteY17"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6231 w 3045180"/>
                <a:gd name="connsiteY10" fmla="*/ 653543 h 1775507"/>
                <a:gd name="connsiteX11" fmla="*/ 950864 w 3045180"/>
                <a:gd name="connsiteY11" fmla="*/ 653543 h 1775507"/>
                <a:gd name="connsiteX12" fmla="*/ 950864 w 3045180"/>
                <a:gd name="connsiteY12" fmla="*/ 190734 h 1775507"/>
                <a:gd name="connsiteX13" fmla="*/ 614275 w 3045180"/>
                <a:gd name="connsiteY13" fmla="*/ 190734 h 1775507"/>
                <a:gd name="connsiteX14" fmla="*/ 614275 w 3045180"/>
                <a:gd name="connsiteY14" fmla="*/ 78537 h 1775507"/>
                <a:gd name="connsiteX15" fmla="*/ 328174 w 3045180"/>
                <a:gd name="connsiteY15" fmla="*/ 78537 h 1775507"/>
                <a:gd name="connsiteX16" fmla="*/ 328174 w 3045180"/>
                <a:gd name="connsiteY16" fmla="*/ 0 h 1775507"/>
                <a:gd name="connsiteX17" fmla="*/ 0 w 3045180"/>
                <a:gd name="connsiteY17"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51947 w 3045180"/>
                <a:gd name="connsiteY10" fmla="*/ 853744 h 1775507"/>
                <a:gd name="connsiteX11" fmla="*/ 950864 w 3045180"/>
                <a:gd name="connsiteY11" fmla="*/ 653543 h 1775507"/>
                <a:gd name="connsiteX12" fmla="*/ 950864 w 3045180"/>
                <a:gd name="connsiteY12" fmla="*/ 190734 h 1775507"/>
                <a:gd name="connsiteX13" fmla="*/ 614275 w 3045180"/>
                <a:gd name="connsiteY13" fmla="*/ 190734 h 1775507"/>
                <a:gd name="connsiteX14" fmla="*/ 614275 w 3045180"/>
                <a:gd name="connsiteY14" fmla="*/ 78537 h 1775507"/>
                <a:gd name="connsiteX15" fmla="*/ 328174 w 3045180"/>
                <a:gd name="connsiteY15" fmla="*/ 78537 h 1775507"/>
                <a:gd name="connsiteX16" fmla="*/ 328174 w 3045180"/>
                <a:gd name="connsiteY16" fmla="*/ 0 h 1775507"/>
                <a:gd name="connsiteX17" fmla="*/ 0 w 3045180"/>
                <a:gd name="connsiteY17"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51947 w 3045180"/>
                <a:gd name="connsiteY10" fmla="*/ 853744 h 1775507"/>
                <a:gd name="connsiteX11" fmla="*/ 958485 w 3045180"/>
                <a:gd name="connsiteY11" fmla="*/ 848566 h 1775507"/>
                <a:gd name="connsiteX12" fmla="*/ 950864 w 3045180"/>
                <a:gd name="connsiteY12" fmla="*/ 190734 h 1775507"/>
                <a:gd name="connsiteX13" fmla="*/ 614275 w 3045180"/>
                <a:gd name="connsiteY13" fmla="*/ 190734 h 1775507"/>
                <a:gd name="connsiteX14" fmla="*/ 614275 w 3045180"/>
                <a:gd name="connsiteY14" fmla="*/ 78537 h 1775507"/>
                <a:gd name="connsiteX15" fmla="*/ 328174 w 3045180"/>
                <a:gd name="connsiteY15" fmla="*/ 78537 h 1775507"/>
                <a:gd name="connsiteX16" fmla="*/ 328174 w 3045180"/>
                <a:gd name="connsiteY16" fmla="*/ 0 h 1775507"/>
                <a:gd name="connsiteX17" fmla="*/ 0 w 3045180"/>
                <a:gd name="connsiteY17"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51947 w 3045180"/>
                <a:gd name="connsiteY10" fmla="*/ 853744 h 1775507"/>
                <a:gd name="connsiteX11" fmla="*/ 958485 w 3045180"/>
                <a:gd name="connsiteY11" fmla="*/ 848566 h 1775507"/>
                <a:gd name="connsiteX12" fmla="*/ 950864 w 3045180"/>
                <a:gd name="connsiteY12" fmla="*/ 190734 h 1775507"/>
                <a:gd name="connsiteX13" fmla="*/ 614275 w 3045180"/>
                <a:gd name="connsiteY13" fmla="*/ 190734 h 1775507"/>
                <a:gd name="connsiteX14" fmla="*/ 614275 w 3045180"/>
                <a:gd name="connsiteY14" fmla="*/ 78537 h 1775507"/>
                <a:gd name="connsiteX15" fmla="*/ 328174 w 3045180"/>
                <a:gd name="connsiteY15" fmla="*/ 78537 h 1775507"/>
                <a:gd name="connsiteX16" fmla="*/ 328174 w 3045180"/>
                <a:gd name="connsiteY16" fmla="*/ 0 h 1775507"/>
                <a:gd name="connsiteX17" fmla="*/ 0 w 3045180"/>
                <a:gd name="connsiteY17"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51947 w 3045180"/>
                <a:gd name="connsiteY10" fmla="*/ 853744 h 1775507"/>
                <a:gd name="connsiteX11" fmla="*/ 958485 w 3045180"/>
                <a:gd name="connsiteY11" fmla="*/ 848566 h 1775507"/>
                <a:gd name="connsiteX12" fmla="*/ 959424 w 3045180"/>
                <a:gd name="connsiteY12" fmla="*/ 629504 h 1775507"/>
                <a:gd name="connsiteX13" fmla="*/ 950864 w 3045180"/>
                <a:gd name="connsiteY13" fmla="*/ 190734 h 1775507"/>
                <a:gd name="connsiteX14" fmla="*/ 614275 w 3045180"/>
                <a:gd name="connsiteY14" fmla="*/ 190734 h 1775507"/>
                <a:gd name="connsiteX15" fmla="*/ 614275 w 3045180"/>
                <a:gd name="connsiteY15" fmla="*/ 78537 h 1775507"/>
                <a:gd name="connsiteX16" fmla="*/ 328174 w 3045180"/>
                <a:gd name="connsiteY16" fmla="*/ 78537 h 1775507"/>
                <a:gd name="connsiteX17" fmla="*/ 328174 w 3045180"/>
                <a:gd name="connsiteY17" fmla="*/ 0 h 1775507"/>
                <a:gd name="connsiteX18" fmla="*/ 0 w 3045180"/>
                <a:gd name="connsiteY18"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51947 w 3045180"/>
                <a:gd name="connsiteY10" fmla="*/ 853744 h 1775507"/>
                <a:gd name="connsiteX11" fmla="*/ 958485 w 3045180"/>
                <a:gd name="connsiteY11" fmla="*/ 848566 h 1775507"/>
                <a:gd name="connsiteX12" fmla="*/ 959424 w 3045180"/>
                <a:gd name="connsiteY12" fmla="*/ 629504 h 1775507"/>
                <a:gd name="connsiteX13" fmla="*/ 909888 w 3045180"/>
                <a:gd name="connsiteY13" fmla="*/ 626052 h 1775507"/>
                <a:gd name="connsiteX14" fmla="*/ 950864 w 3045180"/>
                <a:gd name="connsiteY14" fmla="*/ 190734 h 1775507"/>
                <a:gd name="connsiteX15" fmla="*/ 614275 w 3045180"/>
                <a:gd name="connsiteY15" fmla="*/ 190734 h 1775507"/>
                <a:gd name="connsiteX16" fmla="*/ 614275 w 3045180"/>
                <a:gd name="connsiteY16" fmla="*/ 78537 h 1775507"/>
                <a:gd name="connsiteX17" fmla="*/ 328174 w 3045180"/>
                <a:gd name="connsiteY17" fmla="*/ 78537 h 1775507"/>
                <a:gd name="connsiteX18" fmla="*/ 328174 w 3045180"/>
                <a:gd name="connsiteY18" fmla="*/ 0 h 1775507"/>
                <a:gd name="connsiteX19" fmla="*/ 0 w 3045180"/>
                <a:gd name="connsiteY19"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51947 w 3045180"/>
                <a:gd name="connsiteY10" fmla="*/ 853744 h 1775507"/>
                <a:gd name="connsiteX11" fmla="*/ 958485 w 3045180"/>
                <a:gd name="connsiteY11" fmla="*/ 848566 h 1775507"/>
                <a:gd name="connsiteX12" fmla="*/ 959424 w 3045180"/>
                <a:gd name="connsiteY12" fmla="*/ 629504 h 1775507"/>
                <a:gd name="connsiteX13" fmla="*/ 909888 w 3045180"/>
                <a:gd name="connsiteY13" fmla="*/ 626052 h 1775507"/>
                <a:gd name="connsiteX14" fmla="*/ 907982 w 3045180"/>
                <a:gd name="connsiteY14" fmla="*/ 527678 h 1775507"/>
                <a:gd name="connsiteX15" fmla="*/ 950864 w 3045180"/>
                <a:gd name="connsiteY15" fmla="*/ 190734 h 1775507"/>
                <a:gd name="connsiteX16" fmla="*/ 614275 w 3045180"/>
                <a:gd name="connsiteY16" fmla="*/ 190734 h 1775507"/>
                <a:gd name="connsiteX17" fmla="*/ 614275 w 3045180"/>
                <a:gd name="connsiteY17" fmla="*/ 78537 h 1775507"/>
                <a:gd name="connsiteX18" fmla="*/ 328174 w 3045180"/>
                <a:gd name="connsiteY18" fmla="*/ 78537 h 1775507"/>
                <a:gd name="connsiteX19" fmla="*/ 328174 w 3045180"/>
                <a:gd name="connsiteY19" fmla="*/ 0 h 1775507"/>
                <a:gd name="connsiteX20" fmla="*/ 0 w 3045180"/>
                <a:gd name="connsiteY20"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51947 w 3045180"/>
                <a:gd name="connsiteY10" fmla="*/ 853744 h 1775507"/>
                <a:gd name="connsiteX11" fmla="*/ 958485 w 3045180"/>
                <a:gd name="connsiteY11" fmla="*/ 848566 h 1775507"/>
                <a:gd name="connsiteX12" fmla="*/ 959424 w 3045180"/>
                <a:gd name="connsiteY12" fmla="*/ 629504 h 1775507"/>
                <a:gd name="connsiteX13" fmla="*/ 909888 w 3045180"/>
                <a:gd name="connsiteY13" fmla="*/ 626052 h 1775507"/>
                <a:gd name="connsiteX14" fmla="*/ 907982 w 3045180"/>
                <a:gd name="connsiteY14" fmla="*/ 527678 h 1775507"/>
                <a:gd name="connsiteX15" fmla="*/ 864162 w 3045180"/>
                <a:gd name="connsiteY15" fmla="*/ 524226 h 1775507"/>
                <a:gd name="connsiteX16" fmla="*/ 950864 w 3045180"/>
                <a:gd name="connsiteY16" fmla="*/ 1907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51947 w 3045180"/>
                <a:gd name="connsiteY10" fmla="*/ 853744 h 1775507"/>
                <a:gd name="connsiteX11" fmla="*/ 958485 w 3045180"/>
                <a:gd name="connsiteY11" fmla="*/ 848566 h 1775507"/>
                <a:gd name="connsiteX12" fmla="*/ 959424 w 3045180"/>
                <a:gd name="connsiteY12" fmla="*/ 629504 h 1775507"/>
                <a:gd name="connsiteX13" fmla="*/ 909888 w 3045180"/>
                <a:gd name="connsiteY13" fmla="*/ 626052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51947 w 3045180"/>
                <a:gd name="connsiteY10" fmla="*/ 853744 h 1775507"/>
                <a:gd name="connsiteX11" fmla="*/ 958485 w 3045180"/>
                <a:gd name="connsiteY11" fmla="*/ 848566 h 1775507"/>
                <a:gd name="connsiteX12" fmla="*/ 959424 w 3045180"/>
                <a:gd name="connsiteY12" fmla="*/ 629504 h 1775507"/>
                <a:gd name="connsiteX13" fmla="*/ 909888 w 3045180"/>
                <a:gd name="connsiteY13" fmla="*/ 626052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51947 w 3045180"/>
                <a:gd name="connsiteY10" fmla="*/ 853744 h 1775507"/>
                <a:gd name="connsiteX11" fmla="*/ 958485 w 3045180"/>
                <a:gd name="connsiteY11" fmla="*/ 848566 h 1775507"/>
                <a:gd name="connsiteX12" fmla="*/ 959424 w 3045180"/>
                <a:gd name="connsiteY12" fmla="*/ 629504 h 1775507"/>
                <a:gd name="connsiteX13" fmla="*/ 909888 w 3045180"/>
                <a:gd name="connsiteY13" fmla="*/ 626052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51947 w 3045180"/>
                <a:gd name="connsiteY10" fmla="*/ 853744 h 1775507"/>
                <a:gd name="connsiteX11" fmla="*/ 958485 w 3045180"/>
                <a:gd name="connsiteY11" fmla="*/ 848566 h 1775507"/>
                <a:gd name="connsiteX12" fmla="*/ 959424 w 3045180"/>
                <a:gd name="connsiteY12" fmla="*/ 629504 h 1775507"/>
                <a:gd name="connsiteX13" fmla="*/ 909888 w 3045180"/>
                <a:gd name="connsiteY13" fmla="*/ 626052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51947 w 3045180"/>
                <a:gd name="connsiteY10" fmla="*/ 853744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51947 w 3045180"/>
                <a:gd name="connsiteY10" fmla="*/ 853744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51947 w 3045180"/>
                <a:gd name="connsiteY10" fmla="*/ 853744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43389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43389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4232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61329 w 3045180"/>
                <a:gd name="connsiteY12" fmla="*/ 626052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9504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4162 w 3045180"/>
                <a:gd name="connsiteY15" fmla="*/ 524226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37534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668888 w 3045180"/>
                <a:gd name="connsiteY16" fmla="*/ 442711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34082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34082 h 1775507"/>
                <a:gd name="connsiteX17" fmla="*/ 614275 w 3045180"/>
                <a:gd name="connsiteY17" fmla="*/ 190734 h 1775507"/>
                <a:gd name="connsiteX18" fmla="*/ 614275 w 3045180"/>
                <a:gd name="connsiteY18" fmla="*/ 78537 h 1775507"/>
                <a:gd name="connsiteX19" fmla="*/ 328174 w 3045180"/>
                <a:gd name="connsiteY19" fmla="*/ 78537 h 1775507"/>
                <a:gd name="connsiteX20" fmla="*/ 328174 w 3045180"/>
                <a:gd name="connsiteY20" fmla="*/ 0 h 1775507"/>
                <a:gd name="connsiteX21" fmla="*/ 0 w 3045180"/>
                <a:gd name="connsiteY21"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34082 h 1775507"/>
                <a:gd name="connsiteX17" fmla="*/ 812720 w 3045180"/>
                <a:gd name="connsiteY17" fmla="*/ 427577 h 1775507"/>
                <a:gd name="connsiteX18" fmla="*/ 614275 w 3045180"/>
                <a:gd name="connsiteY18" fmla="*/ 190734 h 1775507"/>
                <a:gd name="connsiteX19" fmla="*/ 614275 w 3045180"/>
                <a:gd name="connsiteY19" fmla="*/ 78537 h 1775507"/>
                <a:gd name="connsiteX20" fmla="*/ 328174 w 3045180"/>
                <a:gd name="connsiteY20" fmla="*/ 78537 h 1775507"/>
                <a:gd name="connsiteX21" fmla="*/ 328174 w 3045180"/>
                <a:gd name="connsiteY21" fmla="*/ 0 h 1775507"/>
                <a:gd name="connsiteX22" fmla="*/ 0 w 3045180"/>
                <a:gd name="connsiteY22"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34082 h 1775507"/>
                <a:gd name="connsiteX17" fmla="*/ 812720 w 3045180"/>
                <a:gd name="connsiteY17" fmla="*/ 427577 h 1775507"/>
                <a:gd name="connsiteX18" fmla="*/ 614275 w 3045180"/>
                <a:gd name="connsiteY18" fmla="*/ 190734 h 1775507"/>
                <a:gd name="connsiteX19" fmla="*/ 614275 w 3045180"/>
                <a:gd name="connsiteY19" fmla="*/ 78537 h 1775507"/>
                <a:gd name="connsiteX20" fmla="*/ 328174 w 3045180"/>
                <a:gd name="connsiteY20" fmla="*/ 78537 h 1775507"/>
                <a:gd name="connsiteX21" fmla="*/ 328174 w 3045180"/>
                <a:gd name="connsiteY21" fmla="*/ 0 h 1775507"/>
                <a:gd name="connsiteX22" fmla="*/ 0 w 3045180"/>
                <a:gd name="connsiteY22"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34082 h 1775507"/>
                <a:gd name="connsiteX17" fmla="*/ 812720 w 3045180"/>
                <a:gd name="connsiteY17" fmla="*/ 427577 h 1775507"/>
                <a:gd name="connsiteX18" fmla="*/ 614275 w 3045180"/>
                <a:gd name="connsiteY18" fmla="*/ 190734 h 1775507"/>
                <a:gd name="connsiteX19" fmla="*/ 614275 w 3045180"/>
                <a:gd name="connsiteY19" fmla="*/ 78537 h 1775507"/>
                <a:gd name="connsiteX20" fmla="*/ 328174 w 3045180"/>
                <a:gd name="connsiteY20" fmla="*/ 78537 h 1775507"/>
                <a:gd name="connsiteX21" fmla="*/ 328174 w 3045180"/>
                <a:gd name="connsiteY21" fmla="*/ 0 h 1775507"/>
                <a:gd name="connsiteX22" fmla="*/ 0 w 3045180"/>
                <a:gd name="connsiteY22"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30630 h 1775507"/>
                <a:gd name="connsiteX17" fmla="*/ 812720 w 3045180"/>
                <a:gd name="connsiteY17" fmla="*/ 427577 h 1775507"/>
                <a:gd name="connsiteX18" fmla="*/ 614275 w 3045180"/>
                <a:gd name="connsiteY18" fmla="*/ 190734 h 1775507"/>
                <a:gd name="connsiteX19" fmla="*/ 614275 w 3045180"/>
                <a:gd name="connsiteY19" fmla="*/ 78537 h 1775507"/>
                <a:gd name="connsiteX20" fmla="*/ 328174 w 3045180"/>
                <a:gd name="connsiteY20" fmla="*/ 78537 h 1775507"/>
                <a:gd name="connsiteX21" fmla="*/ 328174 w 3045180"/>
                <a:gd name="connsiteY21" fmla="*/ 0 h 1775507"/>
                <a:gd name="connsiteX22" fmla="*/ 0 w 3045180"/>
                <a:gd name="connsiteY22"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5453 h 1775507"/>
                <a:gd name="connsiteX17" fmla="*/ 812720 w 3045180"/>
                <a:gd name="connsiteY17" fmla="*/ 427577 h 1775507"/>
                <a:gd name="connsiteX18" fmla="*/ 614275 w 3045180"/>
                <a:gd name="connsiteY18" fmla="*/ 190734 h 1775507"/>
                <a:gd name="connsiteX19" fmla="*/ 614275 w 3045180"/>
                <a:gd name="connsiteY19" fmla="*/ 78537 h 1775507"/>
                <a:gd name="connsiteX20" fmla="*/ 328174 w 3045180"/>
                <a:gd name="connsiteY20" fmla="*/ 78537 h 1775507"/>
                <a:gd name="connsiteX21" fmla="*/ 328174 w 3045180"/>
                <a:gd name="connsiteY21" fmla="*/ 0 h 1775507"/>
                <a:gd name="connsiteX22" fmla="*/ 0 w 3045180"/>
                <a:gd name="connsiteY22"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614275 w 3045180"/>
                <a:gd name="connsiteY18" fmla="*/ 190734 h 1775507"/>
                <a:gd name="connsiteX19" fmla="*/ 614275 w 3045180"/>
                <a:gd name="connsiteY19" fmla="*/ 78537 h 1775507"/>
                <a:gd name="connsiteX20" fmla="*/ 328174 w 3045180"/>
                <a:gd name="connsiteY20" fmla="*/ 78537 h 1775507"/>
                <a:gd name="connsiteX21" fmla="*/ 328174 w 3045180"/>
                <a:gd name="connsiteY21" fmla="*/ 0 h 1775507"/>
                <a:gd name="connsiteX22" fmla="*/ 0 w 3045180"/>
                <a:gd name="connsiteY22"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614275 w 3045180"/>
                <a:gd name="connsiteY18" fmla="*/ 190734 h 1775507"/>
                <a:gd name="connsiteX19" fmla="*/ 614275 w 3045180"/>
                <a:gd name="connsiteY19" fmla="*/ 78537 h 1775507"/>
                <a:gd name="connsiteX20" fmla="*/ 328174 w 3045180"/>
                <a:gd name="connsiteY20" fmla="*/ 78537 h 1775507"/>
                <a:gd name="connsiteX21" fmla="*/ 328174 w 3045180"/>
                <a:gd name="connsiteY21" fmla="*/ 0 h 1775507"/>
                <a:gd name="connsiteX22" fmla="*/ 0 w 3045180"/>
                <a:gd name="connsiteY22"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614275 w 3045180"/>
                <a:gd name="connsiteY19" fmla="*/ 190734 h 1775507"/>
                <a:gd name="connsiteX20" fmla="*/ 614275 w 3045180"/>
                <a:gd name="connsiteY20" fmla="*/ 78537 h 1775507"/>
                <a:gd name="connsiteX21" fmla="*/ 328174 w 3045180"/>
                <a:gd name="connsiteY21" fmla="*/ 78537 h 1775507"/>
                <a:gd name="connsiteX22" fmla="*/ 328174 w 3045180"/>
                <a:gd name="connsiteY22" fmla="*/ 0 h 1775507"/>
                <a:gd name="connsiteX23" fmla="*/ 0 w 3045180"/>
                <a:gd name="connsiteY23"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614275 w 3045180"/>
                <a:gd name="connsiteY19" fmla="*/ 190734 h 1775507"/>
                <a:gd name="connsiteX20" fmla="*/ 614275 w 3045180"/>
                <a:gd name="connsiteY20" fmla="*/ 78537 h 1775507"/>
                <a:gd name="connsiteX21" fmla="*/ 328174 w 3045180"/>
                <a:gd name="connsiteY21" fmla="*/ 78537 h 1775507"/>
                <a:gd name="connsiteX22" fmla="*/ 328174 w 3045180"/>
                <a:gd name="connsiteY22" fmla="*/ 0 h 1775507"/>
                <a:gd name="connsiteX23" fmla="*/ 0 w 3045180"/>
                <a:gd name="connsiteY23"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614275 w 3045180"/>
                <a:gd name="connsiteY19" fmla="*/ 190734 h 1775507"/>
                <a:gd name="connsiteX20" fmla="*/ 614275 w 3045180"/>
                <a:gd name="connsiteY20" fmla="*/ 78537 h 1775507"/>
                <a:gd name="connsiteX21" fmla="*/ 328174 w 3045180"/>
                <a:gd name="connsiteY21" fmla="*/ 78537 h 1775507"/>
                <a:gd name="connsiteX22" fmla="*/ 328174 w 3045180"/>
                <a:gd name="connsiteY22" fmla="*/ 0 h 1775507"/>
                <a:gd name="connsiteX23" fmla="*/ 0 w 3045180"/>
                <a:gd name="connsiteY23"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7158 w 3045180"/>
                <a:gd name="connsiteY19" fmla="*/ 332256 h 1775507"/>
                <a:gd name="connsiteX20" fmla="*/ 614275 w 3045180"/>
                <a:gd name="connsiteY20" fmla="*/ 78537 h 1775507"/>
                <a:gd name="connsiteX21" fmla="*/ 328174 w 3045180"/>
                <a:gd name="connsiteY21" fmla="*/ 78537 h 1775507"/>
                <a:gd name="connsiteX22" fmla="*/ 328174 w 3045180"/>
                <a:gd name="connsiteY22" fmla="*/ 0 h 1775507"/>
                <a:gd name="connsiteX23" fmla="*/ 0 w 3045180"/>
                <a:gd name="connsiteY23"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7158 w 3045180"/>
                <a:gd name="connsiteY19" fmla="*/ 332256 h 1775507"/>
                <a:gd name="connsiteX20" fmla="*/ 614275 w 3045180"/>
                <a:gd name="connsiteY20" fmla="*/ 78537 h 1775507"/>
                <a:gd name="connsiteX21" fmla="*/ 328174 w 3045180"/>
                <a:gd name="connsiteY21" fmla="*/ 78537 h 1775507"/>
                <a:gd name="connsiteX22" fmla="*/ 328174 w 3045180"/>
                <a:gd name="connsiteY22" fmla="*/ 0 h 1775507"/>
                <a:gd name="connsiteX23" fmla="*/ 0 w 3045180"/>
                <a:gd name="connsiteY23"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7158 w 3045180"/>
                <a:gd name="connsiteY19" fmla="*/ 332256 h 1775507"/>
                <a:gd name="connsiteX20" fmla="*/ 614275 w 3045180"/>
                <a:gd name="connsiteY20" fmla="*/ 78537 h 1775507"/>
                <a:gd name="connsiteX21" fmla="*/ 328174 w 3045180"/>
                <a:gd name="connsiteY21" fmla="*/ 78537 h 1775507"/>
                <a:gd name="connsiteX22" fmla="*/ 328174 w 3045180"/>
                <a:gd name="connsiteY22" fmla="*/ 0 h 1775507"/>
                <a:gd name="connsiteX23" fmla="*/ 0 w 3045180"/>
                <a:gd name="connsiteY23"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7158 w 3045180"/>
                <a:gd name="connsiteY19" fmla="*/ 332256 h 1775507"/>
                <a:gd name="connsiteX20" fmla="*/ 717458 w 3045180"/>
                <a:gd name="connsiteY20" fmla="*/ 242909 h 1775507"/>
                <a:gd name="connsiteX21" fmla="*/ 614275 w 3045180"/>
                <a:gd name="connsiteY21" fmla="*/ 78537 h 1775507"/>
                <a:gd name="connsiteX22" fmla="*/ 328174 w 3045180"/>
                <a:gd name="connsiteY22" fmla="*/ 78537 h 1775507"/>
                <a:gd name="connsiteX23" fmla="*/ 328174 w 3045180"/>
                <a:gd name="connsiteY23" fmla="*/ 0 h 1775507"/>
                <a:gd name="connsiteX24" fmla="*/ 0 w 3045180"/>
                <a:gd name="connsiteY24"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7158 w 3045180"/>
                <a:gd name="connsiteY19" fmla="*/ 332256 h 1775507"/>
                <a:gd name="connsiteX20" fmla="*/ 717458 w 3045180"/>
                <a:gd name="connsiteY20" fmla="*/ 242909 h 1775507"/>
                <a:gd name="connsiteX21" fmla="*/ 614275 w 3045180"/>
                <a:gd name="connsiteY21" fmla="*/ 78537 h 1775507"/>
                <a:gd name="connsiteX22" fmla="*/ 328174 w 3045180"/>
                <a:gd name="connsiteY22" fmla="*/ 78537 h 1775507"/>
                <a:gd name="connsiteX23" fmla="*/ 328174 w 3045180"/>
                <a:gd name="connsiteY23" fmla="*/ 0 h 1775507"/>
                <a:gd name="connsiteX24" fmla="*/ 0 w 3045180"/>
                <a:gd name="connsiteY24"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7158 w 3045180"/>
                <a:gd name="connsiteY19" fmla="*/ 332256 h 1775507"/>
                <a:gd name="connsiteX20" fmla="*/ 717458 w 3045180"/>
                <a:gd name="connsiteY20" fmla="*/ 242909 h 1775507"/>
                <a:gd name="connsiteX21" fmla="*/ 614275 w 3045180"/>
                <a:gd name="connsiteY21" fmla="*/ 78537 h 1775507"/>
                <a:gd name="connsiteX22" fmla="*/ 328174 w 3045180"/>
                <a:gd name="connsiteY22" fmla="*/ 78537 h 1775507"/>
                <a:gd name="connsiteX23" fmla="*/ 328174 w 3045180"/>
                <a:gd name="connsiteY23" fmla="*/ 0 h 1775507"/>
                <a:gd name="connsiteX24" fmla="*/ 0 w 3045180"/>
                <a:gd name="connsiteY24"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20969 w 3045180"/>
                <a:gd name="connsiteY19" fmla="*/ 333982 h 1775507"/>
                <a:gd name="connsiteX20" fmla="*/ 717458 w 3045180"/>
                <a:gd name="connsiteY20" fmla="*/ 242909 h 1775507"/>
                <a:gd name="connsiteX21" fmla="*/ 614275 w 3045180"/>
                <a:gd name="connsiteY21" fmla="*/ 78537 h 1775507"/>
                <a:gd name="connsiteX22" fmla="*/ 328174 w 3045180"/>
                <a:gd name="connsiteY22" fmla="*/ 78537 h 1775507"/>
                <a:gd name="connsiteX23" fmla="*/ 328174 w 3045180"/>
                <a:gd name="connsiteY23" fmla="*/ 0 h 1775507"/>
                <a:gd name="connsiteX24" fmla="*/ 0 w 3045180"/>
                <a:gd name="connsiteY24"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20969 w 3045180"/>
                <a:gd name="connsiteY19" fmla="*/ 333982 h 1775507"/>
                <a:gd name="connsiteX20" fmla="*/ 717458 w 3045180"/>
                <a:gd name="connsiteY20" fmla="*/ 242909 h 1775507"/>
                <a:gd name="connsiteX21" fmla="*/ 614275 w 3045180"/>
                <a:gd name="connsiteY21" fmla="*/ 78537 h 1775507"/>
                <a:gd name="connsiteX22" fmla="*/ 328174 w 3045180"/>
                <a:gd name="connsiteY22" fmla="*/ 78537 h 1775507"/>
                <a:gd name="connsiteX23" fmla="*/ 328174 w 3045180"/>
                <a:gd name="connsiteY23" fmla="*/ 0 h 1775507"/>
                <a:gd name="connsiteX24" fmla="*/ 0 w 3045180"/>
                <a:gd name="connsiteY24"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20969 w 3045180"/>
                <a:gd name="connsiteY19" fmla="*/ 333982 h 1775507"/>
                <a:gd name="connsiteX20" fmla="*/ 717458 w 3045180"/>
                <a:gd name="connsiteY20" fmla="*/ 242909 h 1775507"/>
                <a:gd name="connsiteX21" fmla="*/ 614275 w 3045180"/>
                <a:gd name="connsiteY21" fmla="*/ 78537 h 1775507"/>
                <a:gd name="connsiteX22" fmla="*/ 328174 w 3045180"/>
                <a:gd name="connsiteY22" fmla="*/ 78537 h 1775507"/>
                <a:gd name="connsiteX23" fmla="*/ 328174 w 3045180"/>
                <a:gd name="connsiteY23" fmla="*/ 0 h 1775507"/>
                <a:gd name="connsiteX24" fmla="*/ 0 w 3045180"/>
                <a:gd name="connsiteY24"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20969 w 3045180"/>
                <a:gd name="connsiteY19" fmla="*/ 333982 h 1775507"/>
                <a:gd name="connsiteX20" fmla="*/ 717458 w 3045180"/>
                <a:gd name="connsiteY20" fmla="*/ 242909 h 1775507"/>
                <a:gd name="connsiteX21" fmla="*/ 614275 w 3045180"/>
                <a:gd name="connsiteY21" fmla="*/ 78537 h 1775507"/>
                <a:gd name="connsiteX22" fmla="*/ 328174 w 3045180"/>
                <a:gd name="connsiteY22" fmla="*/ 78537 h 1775507"/>
                <a:gd name="connsiteX23" fmla="*/ 328174 w 3045180"/>
                <a:gd name="connsiteY23" fmla="*/ 0 h 1775507"/>
                <a:gd name="connsiteX24" fmla="*/ 0 w 3045180"/>
                <a:gd name="connsiteY24"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20969 w 3045180"/>
                <a:gd name="connsiteY19" fmla="*/ 333982 h 1775507"/>
                <a:gd name="connsiteX20" fmla="*/ 717458 w 3045180"/>
                <a:gd name="connsiteY20" fmla="*/ 242909 h 1775507"/>
                <a:gd name="connsiteX21" fmla="*/ 614275 w 3045180"/>
                <a:gd name="connsiteY21" fmla="*/ 78537 h 1775507"/>
                <a:gd name="connsiteX22" fmla="*/ 328174 w 3045180"/>
                <a:gd name="connsiteY22" fmla="*/ 78537 h 1775507"/>
                <a:gd name="connsiteX23" fmla="*/ 328174 w 3045180"/>
                <a:gd name="connsiteY23" fmla="*/ 0 h 1775507"/>
                <a:gd name="connsiteX24" fmla="*/ 0 w 3045180"/>
                <a:gd name="connsiteY24"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7158 w 3045180"/>
                <a:gd name="connsiteY19" fmla="*/ 333982 h 1775507"/>
                <a:gd name="connsiteX20" fmla="*/ 717458 w 3045180"/>
                <a:gd name="connsiteY20" fmla="*/ 242909 h 1775507"/>
                <a:gd name="connsiteX21" fmla="*/ 614275 w 3045180"/>
                <a:gd name="connsiteY21" fmla="*/ 78537 h 1775507"/>
                <a:gd name="connsiteX22" fmla="*/ 328174 w 3045180"/>
                <a:gd name="connsiteY22" fmla="*/ 78537 h 1775507"/>
                <a:gd name="connsiteX23" fmla="*/ 328174 w 3045180"/>
                <a:gd name="connsiteY23" fmla="*/ 0 h 1775507"/>
                <a:gd name="connsiteX24" fmla="*/ 0 w 3045180"/>
                <a:gd name="connsiteY24"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42909 h 1775507"/>
                <a:gd name="connsiteX21" fmla="*/ 614275 w 3045180"/>
                <a:gd name="connsiteY21" fmla="*/ 78537 h 1775507"/>
                <a:gd name="connsiteX22" fmla="*/ 328174 w 3045180"/>
                <a:gd name="connsiteY22" fmla="*/ 78537 h 1775507"/>
                <a:gd name="connsiteX23" fmla="*/ 328174 w 3045180"/>
                <a:gd name="connsiteY23" fmla="*/ 0 h 1775507"/>
                <a:gd name="connsiteX24" fmla="*/ 0 w 3045180"/>
                <a:gd name="connsiteY24"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42909 h 1775507"/>
                <a:gd name="connsiteX21" fmla="*/ 614275 w 3045180"/>
                <a:gd name="connsiteY21" fmla="*/ 78537 h 1775507"/>
                <a:gd name="connsiteX22" fmla="*/ 328174 w 3045180"/>
                <a:gd name="connsiteY22" fmla="*/ 78537 h 1775507"/>
                <a:gd name="connsiteX23" fmla="*/ 328174 w 3045180"/>
                <a:gd name="connsiteY23" fmla="*/ 0 h 1775507"/>
                <a:gd name="connsiteX24" fmla="*/ 0 w 3045180"/>
                <a:gd name="connsiteY24"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42909 h 1775507"/>
                <a:gd name="connsiteX21" fmla="*/ 606654 w 3045180"/>
                <a:gd name="connsiteY21" fmla="*/ 85440 h 1775507"/>
                <a:gd name="connsiteX22" fmla="*/ 328174 w 3045180"/>
                <a:gd name="connsiteY22" fmla="*/ 78537 h 1775507"/>
                <a:gd name="connsiteX23" fmla="*/ 328174 w 3045180"/>
                <a:gd name="connsiteY23" fmla="*/ 0 h 1775507"/>
                <a:gd name="connsiteX24" fmla="*/ 0 w 3045180"/>
                <a:gd name="connsiteY24"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42909 h 1775507"/>
                <a:gd name="connsiteX21" fmla="*/ 624101 w 3045180"/>
                <a:gd name="connsiteY21" fmla="*/ 236006 h 1775507"/>
                <a:gd name="connsiteX22" fmla="*/ 606654 w 3045180"/>
                <a:gd name="connsiteY22" fmla="*/ 85440 h 1775507"/>
                <a:gd name="connsiteX23" fmla="*/ 328174 w 3045180"/>
                <a:gd name="connsiteY23" fmla="*/ 78537 h 1775507"/>
                <a:gd name="connsiteX24" fmla="*/ 328174 w 3045180"/>
                <a:gd name="connsiteY24" fmla="*/ 0 h 1775507"/>
                <a:gd name="connsiteX25" fmla="*/ 0 w 3045180"/>
                <a:gd name="connsiteY2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42909 h 1775507"/>
                <a:gd name="connsiteX21" fmla="*/ 624101 w 3045180"/>
                <a:gd name="connsiteY21" fmla="*/ 236006 h 1775507"/>
                <a:gd name="connsiteX22" fmla="*/ 606654 w 3045180"/>
                <a:gd name="connsiteY22" fmla="*/ 85440 h 1775507"/>
                <a:gd name="connsiteX23" fmla="*/ 328174 w 3045180"/>
                <a:gd name="connsiteY23" fmla="*/ 78537 h 1775507"/>
                <a:gd name="connsiteX24" fmla="*/ 328174 w 3045180"/>
                <a:gd name="connsiteY24" fmla="*/ 0 h 1775507"/>
                <a:gd name="connsiteX25" fmla="*/ 0 w 3045180"/>
                <a:gd name="connsiteY2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42909 h 1775507"/>
                <a:gd name="connsiteX21" fmla="*/ 624101 w 3045180"/>
                <a:gd name="connsiteY21" fmla="*/ 236006 h 1775507"/>
                <a:gd name="connsiteX22" fmla="*/ 606654 w 3045180"/>
                <a:gd name="connsiteY22" fmla="*/ 85440 h 1775507"/>
                <a:gd name="connsiteX23" fmla="*/ 328174 w 3045180"/>
                <a:gd name="connsiteY23" fmla="*/ 78537 h 1775507"/>
                <a:gd name="connsiteX24" fmla="*/ 328174 w 3045180"/>
                <a:gd name="connsiteY24" fmla="*/ 0 h 1775507"/>
                <a:gd name="connsiteX25" fmla="*/ 0 w 3045180"/>
                <a:gd name="connsiteY2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42909 h 1775507"/>
                <a:gd name="connsiteX21" fmla="*/ 624101 w 3045180"/>
                <a:gd name="connsiteY21" fmla="*/ 239457 h 1775507"/>
                <a:gd name="connsiteX22" fmla="*/ 606654 w 3045180"/>
                <a:gd name="connsiteY22" fmla="*/ 85440 h 1775507"/>
                <a:gd name="connsiteX23" fmla="*/ 328174 w 3045180"/>
                <a:gd name="connsiteY23" fmla="*/ 78537 h 1775507"/>
                <a:gd name="connsiteX24" fmla="*/ 328174 w 3045180"/>
                <a:gd name="connsiteY24" fmla="*/ 0 h 1775507"/>
                <a:gd name="connsiteX25" fmla="*/ 0 w 3045180"/>
                <a:gd name="connsiteY2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06654 w 3045180"/>
                <a:gd name="connsiteY22" fmla="*/ 85440 h 1775507"/>
                <a:gd name="connsiteX23" fmla="*/ 328174 w 3045180"/>
                <a:gd name="connsiteY23" fmla="*/ 78537 h 1775507"/>
                <a:gd name="connsiteX24" fmla="*/ 328174 w 3045180"/>
                <a:gd name="connsiteY24" fmla="*/ 0 h 1775507"/>
                <a:gd name="connsiteX25" fmla="*/ 0 w 3045180"/>
                <a:gd name="connsiteY2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06654 w 3045180"/>
                <a:gd name="connsiteY22" fmla="*/ 85440 h 1775507"/>
                <a:gd name="connsiteX23" fmla="*/ 328174 w 3045180"/>
                <a:gd name="connsiteY23" fmla="*/ 78537 h 1775507"/>
                <a:gd name="connsiteX24" fmla="*/ 328174 w 3045180"/>
                <a:gd name="connsiteY24" fmla="*/ 0 h 1775507"/>
                <a:gd name="connsiteX25" fmla="*/ 0 w 3045180"/>
                <a:gd name="connsiteY2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18086 w 3045180"/>
                <a:gd name="connsiteY22" fmla="*/ 161378 h 1775507"/>
                <a:gd name="connsiteX23" fmla="*/ 328174 w 3045180"/>
                <a:gd name="connsiteY23" fmla="*/ 78537 h 1775507"/>
                <a:gd name="connsiteX24" fmla="*/ 328174 w 3045180"/>
                <a:gd name="connsiteY24" fmla="*/ 0 h 1775507"/>
                <a:gd name="connsiteX25" fmla="*/ 0 w 3045180"/>
                <a:gd name="connsiteY2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18086 w 3045180"/>
                <a:gd name="connsiteY22" fmla="*/ 161378 h 1775507"/>
                <a:gd name="connsiteX23" fmla="*/ 328174 w 3045180"/>
                <a:gd name="connsiteY23" fmla="*/ 78537 h 1775507"/>
                <a:gd name="connsiteX24" fmla="*/ 328174 w 3045180"/>
                <a:gd name="connsiteY24" fmla="*/ 0 h 1775507"/>
                <a:gd name="connsiteX25" fmla="*/ 0 w 3045180"/>
                <a:gd name="connsiteY2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5707 w 3045180"/>
                <a:gd name="connsiteY22" fmla="*/ 157927 h 1775507"/>
                <a:gd name="connsiteX23" fmla="*/ 328174 w 3045180"/>
                <a:gd name="connsiteY23" fmla="*/ 78537 h 1775507"/>
                <a:gd name="connsiteX24" fmla="*/ 328174 w 3045180"/>
                <a:gd name="connsiteY24" fmla="*/ 0 h 1775507"/>
                <a:gd name="connsiteX25" fmla="*/ 0 w 3045180"/>
                <a:gd name="connsiteY2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5707 w 3045180"/>
                <a:gd name="connsiteY22" fmla="*/ 157927 h 1775507"/>
                <a:gd name="connsiteX23" fmla="*/ 328174 w 3045180"/>
                <a:gd name="connsiteY23" fmla="*/ 78537 h 1775507"/>
                <a:gd name="connsiteX24" fmla="*/ 328174 w 3045180"/>
                <a:gd name="connsiteY24" fmla="*/ 0 h 1775507"/>
                <a:gd name="connsiteX25" fmla="*/ 0 w 3045180"/>
                <a:gd name="connsiteY2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28174 w 3045180"/>
                <a:gd name="connsiteY23" fmla="*/ 78537 h 1775507"/>
                <a:gd name="connsiteX24" fmla="*/ 328174 w 3045180"/>
                <a:gd name="connsiteY24" fmla="*/ 0 h 1775507"/>
                <a:gd name="connsiteX25" fmla="*/ 0 w 3045180"/>
                <a:gd name="connsiteY2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28174 w 3045180"/>
                <a:gd name="connsiteY23" fmla="*/ 78537 h 1775507"/>
                <a:gd name="connsiteX24" fmla="*/ 328174 w 3045180"/>
                <a:gd name="connsiteY24" fmla="*/ 0 h 1775507"/>
                <a:gd name="connsiteX25" fmla="*/ 0 w 3045180"/>
                <a:gd name="connsiteY25"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36410 w 3045180"/>
                <a:gd name="connsiteY23" fmla="*/ 154890 h 1775507"/>
                <a:gd name="connsiteX24" fmla="*/ 328174 w 3045180"/>
                <a:gd name="connsiteY24" fmla="*/ 78537 h 1775507"/>
                <a:gd name="connsiteX25" fmla="*/ 328174 w 3045180"/>
                <a:gd name="connsiteY25" fmla="*/ 0 h 1775507"/>
                <a:gd name="connsiteX26" fmla="*/ 0 w 3045180"/>
                <a:gd name="connsiteY2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36410 w 3045180"/>
                <a:gd name="connsiteY23" fmla="*/ 154890 h 1775507"/>
                <a:gd name="connsiteX24" fmla="*/ 328174 w 3045180"/>
                <a:gd name="connsiteY24" fmla="*/ 78537 h 1775507"/>
                <a:gd name="connsiteX25" fmla="*/ 328174 w 3045180"/>
                <a:gd name="connsiteY25" fmla="*/ 0 h 1775507"/>
                <a:gd name="connsiteX26" fmla="*/ 0 w 3045180"/>
                <a:gd name="connsiteY2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36410 w 3045180"/>
                <a:gd name="connsiteY23" fmla="*/ 154890 h 1775507"/>
                <a:gd name="connsiteX24" fmla="*/ 328174 w 3045180"/>
                <a:gd name="connsiteY24" fmla="*/ 78537 h 1775507"/>
                <a:gd name="connsiteX25" fmla="*/ 328174 w 3045180"/>
                <a:gd name="connsiteY25" fmla="*/ 0 h 1775507"/>
                <a:gd name="connsiteX26" fmla="*/ 0 w 3045180"/>
                <a:gd name="connsiteY2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36410 w 3045180"/>
                <a:gd name="connsiteY23" fmla="*/ 156616 h 1775507"/>
                <a:gd name="connsiteX24" fmla="*/ 328174 w 3045180"/>
                <a:gd name="connsiteY24" fmla="*/ 78537 h 1775507"/>
                <a:gd name="connsiteX25" fmla="*/ 328174 w 3045180"/>
                <a:gd name="connsiteY25" fmla="*/ 0 h 1775507"/>
                <a:gd name="connsiteX26" fmla="*/ 0 w 3045180"/>
                <a:gd name="connsiteY2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36410 w 3045180"/>
                <a:gd name="connsiteY23" fmla="*/ 156616 h 1775507"/>
                <a:gd name="connsiteX24" fmla="*/ 328174 w 3045180"/>
                <a:gd name="connsiteY24" fmla="*/ 78537 h 1775507"/>
                <a:gd name="connsiteX25" fmla="*/ 328174 w 3045180"/>
                <a:gd name="connsiteY25" fmla="*/ 0 h 1775507"/>
                <a:gd name="connsiteX26" fmla="*/ 0 w 3045180"/>
                <a:gd name="connsiteY2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36410 w 3045180"/>
                <a:gd name="connsiteY23" fmla="*/ 156616 h 1775507"/>
                <a:gd name="connsiteX24" fmla="*/ 328174 w 3045180"/>
                <a:gd name="connsiteY24" fmla="*/ 78537 h 1775507"/>
                <a:gd name="connsiteX25" fmla="*/ 328174 w 3045180"/>
                <a:gd name="connsiteY25" fmla="*/ 0 h 1775507"/>
                <a:gd name="connsiteX26" fmla="*/ 0 w 3045180"/>
                <a:gd name="connsiteY2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36410 w 3045180"/>
                <a:gd name="connsiteY23" fmla="*/ 156616 h 1775507"/>
                <a:gd name="connsiteX24" fmla="*/ 328174 w 3045180"/>
                <a:gd name="connsiteY24" fmla="*/ 78537 h 1775507"/>
                <a:gd name="connsiteX25" fmla="*/ 328174 w 3045180"/>
                <a:gd name="connsiteY25" fmla="*/ 0 h 1775507"/>
                <a:gd name="connsiteX26" fmla="*/ 0 w 3045180"/>
                <a:gd name="connsiteY2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36410 w 3045180"/>
                <a:gd name="connsiteY23" fmla="*/ 156616 h 1775507"/>
                <a:gd name="connsiteX24" fmla="*/ 328174 w 3045180"/>
                <a:gd name="connsiteY24" fmla="*/ 78537 h 1775507"/>
                <a:gd name="connsiteX25" fmla="*/ 328174 w 3045180"/>
                <a:gd name="connsiteY25" fmla="*/ 0 h 1775507"/>
                <a:gd name="connsiteX26" fmla="*/ 0 w 3045180"/>
                <a:gd name="connsiteY2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36410 w 3045180"/>
                <a:gd name="connsiteY23" fmla="*/ 158342 h 1775507"/>
                <a:gd name="connsiteX24" fmla="*/ 328174 w 3045180"/>
                <a:gd name="connsiteY24" fmla="*/ 78537 h 1775507"/>
                <a:gd name="connsiteX25" fmla="*/ 328174 w 3045180"/>
                <a:gd name="connsiteY25" fmla="*/ 0 h 1775507"/>
                <a:gd name="connsiteX26" fmla="*/ 0 w 3045180"/>
                <a:gd name="connsiteY2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36410 w 3045180"/>
                <a:gd name="connsiteY23" fmla="*/ 158342 h 1775507"/>
                <a:gd name="connsiteX24" fmla="*/ 328174 w 3045180"/>
                <a:gd name="connsiteY24" fmla="*/ 78537 h 1775507"/>
                <a:gd name="connsiteX25" fmla="*/ 328174 w 3045180"/>
                <a:gd name="connsiteY25" fmla="*/ 0 h 1775507"/>
                <a:gd name="connsiteX26" fmla="*/ 0 w 3045180"/>
                <a:gd name="connsiteY2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36410 w 3045180"/>
                <a:gd name="connsiteY23" fmla="*/ 158342 h 1775507"/>
                <a:gd name="connsiteX24" fmla="*/ 335795 w 3045180"/>
                <a:gd name="connsiteY24" fmla="*/ 92344 h 1775507"/>
                <a:gd name="connsiteX25" fmla="*/ 328174 w 3045180"/>
                <a:gd name="connsiteY25" fmla="*/ 0 h 1775507"/>
                <a:gd name="connsiteX26" fmla="*/ 0 w 3045180"/>
                <a:gd name="connsiteY2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36410 w 3045180"/>
                <a:gd name="connsiteY23" fmla="*/ 158342 h 1775507"/>
                <a:gd name="connsiteX24" fmla="*/ 335795 w 3045180"/>
                <a:gd name="connsiteY24" fmla="*/ 92344 h 1775507"/>
                <a:gd name="connsiteX25" fmla="*/ 246248 w 3045180"/>
                <a:gd name="connsiteY25" fmla="*/ 79390 h 1775507"/>
                <a:gd name="connsiteX26" fmla="*/ 0 w 3045180"/>
                <a:gd name="connsiteY26" fmla="*/ 0 h 1775507"/>
                <a:gd name="connsiteX0" fmla="*/ 3045180 w 3045180"/>
                <a:gd name="connsiteY0" fmla="*/ 1772055 h 1775507"/>
                <a:gd name="connsiteX1" fmla="*/ 2628199 w 3045180"/>
                <a:gd name="connsiteY1" fmla="*/ 1775507 h 1775507"/>
                <a:gd name="connsiteX2" fmla="*/ 2632009 w 3045180"/>
                <a:gd name="connsiteY2" fmla="*/ 1401995 h 1775507"/>
                <a:gd name="connsiteX3" fmla="*/ 1436963 w 3045180"/>
                <a:gd name="connsiteY3" fmla="*/ 1391640 h 1775507"/>
                <a:gd name="connsiteX4" fmla="*/ 1436963 w 3045180"/>
                <a:gd name="connsiteY4" fmla="*/ 1206510 h 1775507"/>
                <a:gd name="connsiteX5" fmla="*/ 1147261 w 3045180"/>
                <a:gd name="connsiteY5" fmla="*/ 1206510 h 1775507"/>
                <a:gd name="connsiteX6" fmla="*/ 1146138 w 3045180"/>
                <a:gd name="connsiteY6" fmla="*/ 1090311 h 1775507"/>
                <a:gd name="connsiteX7" fmla="*/ 1101537 w 3045180"/>
                <a:gd name="connsiteY7" fmla="*/ 1089130 h 1775507"/>
                <a:gd name="connsiteX8" fmla="*/ 1101483 w 3045180"/>
                <a:gd name="connsiteY8" fmla="*/ 970045 h 1775507"/>
                <a:gd name="connsiteX9" fmla="*/ 1048970 w 3045180"/>
                <a:gd name="connsiteY9" fmla="*/ 969500 h 1775507"/>
                <a:gd name="connsiteX10" fmla="*/ 1048136 w 3045180"/>
                <a:gd name="connsiteY10" fmla="*/ 850292 h 1775507"/>
                <a:gd name="connsiteX11" fmla="*/ 958485 w 3045180"/>
                <a:gd name="connsiteY11" fmla="*/ 848566 h 1775507"/>
                <a:gd name="connsiteX12" fmla="*/ 959424 w 3045180"/>
                <a:gd name="connsiteY12" fmla="*/ 626052 h 1775507"/>
                <a:gd name="connsiteX13" fmla="*/ 907982 w 3045180"/>
                <a:gd name="connsiteY13" fmla="*/ 627778 h 1775507"/>
                <a:gd name="connsiteX14" fmla="*/ 907982 w 3045180"/>
                <a:gd name="connsiteY14" fmla="*/ 527678 h 1775507"/>
                <a:gd name="connsiteX15" fmla="*/ 862257 w 3045180"/>
                <a:gd name="connsiteY15" fmla="*/ 525952 h 1775507"/>
                <a:gd name="connsiteX16" fmla="*/ 861317 w 3045180"/>
                <a:gd name="connsiteY16" fmla="*/ 427179 h 1775507"/>
                <a:gd name="connsiteX17" fmla="*/ 812720 w 3045180"/>
                <a:gd name="connsiteY17" fmla="*/ 427577 h 1775507"/>
                <a:gd name="connsiteX18" fmla="*/ 812720 w 3045180"/>
                <a:gd name="connsiteY18" fmla="*/ 334380 h 1775507"/>
                <a:gd name="connsiteX19" fmla="*/ 719063 w 3045180"/>
                <a:gd name="connsiteY19" fmla="*/ 333982 h 1775507"/>
                <a:gd name="connsiteX20" fmla="*/ 717458 w 3045180"/>
                <a:gd name="connsiteY20" fmla="*/ 239457 h 1775507"/>
                <a:gd name="connsiteX21" fmla="*/ 624101 w 3045180"/>
                <a:gd name="connsiteY21" fmla="*/ 239457 h 1775507"/>
                <a:gd name="connsiteX22" fmla="*/ 621897 w 3045180"/>
                <a:gd name="connsiteY22" fmla="*/ 159652 h 1775507"/>
                <a:gd name="connsiteX23" fmla="*/ 336410 w 3045180"/>
                <a:gd name="connsiteY23" fmla="*/ 158342 h 1775507"/>
                <a:gd name="connsiteX24" fmla="*/ 335795 w 3045180"/>
                <a:gd name="connsiteY24" fmla="*/ 92344 h 1775507"/>
                <a:gd name="connsiteX25" fmla="*/ 246248 w 3045180"/>
                <a:gd name="connsiteY25" fmla="*/ 79390 h 1775507"/>
                <a:gd name="connsiteX26" fmla="*/ 243053 w 3045180"/>
                <a:gd name="connsiteY26" fmla="*/ 11643 h 1775507"/>
                <a:gd name="connsiteX27" fmla="*/ 0 w 3045180"/>
                <a:gd name="connsiteY27" fmla="*/ 0 h 1775507"/>
                <a:gd name="connsiteX0" fmla="*/ 3039464 w 3039464"/>
                <a:gd name="connsiteY0" fmla="*/ 1760412 h 1763864"/>
                <a:gd name="connsiteX1" fmla="*/ 2622483 w 3039464"/>
                <a:gd name="connsiteY1" fmla="*/ 1763864 h 1763864"/>
                <a:gd name="connsiteX2" fmla="*/ 2626293 w 3039464"/>
                <a:gd name="connsiteY2" fmla="*/ 1390352 h 1763864"/>
                <a:gd name="connsiteX3" fmla="*/ 1431247 w 3039464"/>
                <a:gd name="connsiteY3" fmla="*/ 1379997 h 1763864"/>
                <a:gd name="connsiteX4" fmla="*/ 1431247 w 3039464"/>
                <a:gd name="connsiteY4" fmla="*/ 1194867 h 1763864"/>
                <a:gd name="connsiteX5" fmla="*/ 1141545 w 3039464"/>
                <a:gd name="connsiteY5" fmla="*/ 1194867 h 1763864"/>
                <a:gd name="connsiteX6" fmla="*/ 1140422 w 3039464"/>
                <a:gd name="connsiteY6" fmla="*/ 1078668 h 1763864"/>
                <a:gd name="connsiteX7" fmla="*/ 1095821 w 3039464"/>
                <a:gd name="connsiteY7" fmla="*/ 1077487 h 1763864"/>
                <a:gd name="connsiteX8" fmla="*/ 1095767 w 3039464"/>
                <a:gd name="connsiteY8" fmla="*/ 958402 h 1763864"/>
                <a:gd name="connsiteX9" fmla="*/ 1043254 w 3039464"/>
                <a:gd name="connsiteY9" fmla="*/ 957857 h 1763864"/>
                <a:gd name="connsiteX10" fmla="*/ 1042420 w 3039464"/>
                <a:gd name="connsiteY10" fmla="*/ 838649 h 1763864"/>
                <a:gd name="connsiteX11" fmla="*/ 952769 w 3039464"/>
                <a:gd name="connsiteY11" fmla="*/ 836923 h 1763864"/>
                <a:gd name="connsiteX12" fmla="*/ 953708 w 3039464"/>
                <a:gd name="connsiteY12" fmla="*/ 614409 h 1763864"/>
                <a:gd name="connsiteX13" fmla="*/ 902266 w 3039464"/>
                <a:gd name="connsiteY13" fmla="*/ 616135 h 1763864"/>
                <a:gd name="connsiteX14" fmla="*/ 902266 w 3039464"/>
                <a:gd name="connsiteY14" fmla="*/ 516035 h 1763864"/>
                <a:gd name="connsiteX15" fmla="*/ 856541 w 3039464"/>
                <a:gd name="connsiteY15" fmla="*/ 514309 h 1763864"/>
                <a:gd name="connsiteX16" fmla="*/ 855601 w 3039464"/>
                <a:gd name="connsiteY16" fmla="*/ 415536 h 1763864"/>
                <a:gd name="connsiteX17" fmla="*/ 807004 w 3039464"/>
                <a:gd name="connsiteY17" fmla="*/ 415934 h 1763864"/>
                <a:gd name="connsiteX18" fmla="*/ 807004 w 3039464"/>
                <a:gd name="connsiteY18" fmla="*/ 322737 h 1763864"/>
                <a:gd name="connsiteX19" fmla="*/ 713347 w 3039464"/>
                <a:gd name="connsiteY19" fmla="*/ 322339 h 1763864"/>
                <a:gd name="connsiteX20" fmla="*/ 711742 w 3039464"/>
                <a:gd name="connsiteY20" fmla="*/ 227814 h 1763864"/>
                <a:gd name="connsiteX21" fmla="*/ 618385 w 3039464"/>
                <a:gd name="connsiteY21" fmla="*/ 227814 h 1763864"/>
                <a:gd name="connsiteX22" fmla="*/ 616181 w 3039464"/>
                <a:gd name="connsiteY22" fmla="*/ 148009 h 1763864"/>
                <a:gd name="connsiteX23" fmla="*/ 330694 w 3039464"/>
                <a:gd name="connsiteY23" fmla="*/ 146699 h 1763864"/>
                <a:gd name="connsiteX24" fmla="*/ 330079 w 3039464"/>
                <a:gd name="connsiteY24" fmla="*/ 80701 h 1763864"/>
                <a:gd name="connsiteX25" fmla="*/ 240532 w 3039464"/>
                <a:gd name="connsiteY25" fmla="*/ 67747 h 1763864"/>
                <a:gd name="connsiteX26" fmla="*/ 237337 w 3039464"/>
                <a:gd name="connsiteY26" fmla="*/ 0 h 1763864"/>
                <a:gd name="connsiteX27" fmla="*/ 0 w 3039464"/>
                <a:gd name="connsiteY27" fmla="*/ 5616 h 1763864"/>
                <a:gd name="connsiteX0" fmla="*/ 3039464 w 3039464"/>
                <a:gd name="connsiteY0" fmla="*/ 1760412 h 1763864"/>
                <a:gd name="connsiteX1" fmla="*/ 2622483 w 3039464"/>
                <a:gd name="connsiteY1" fmla="*/ 1763864 h 1763864"/>
                <a:gd name="connsiteX2" fmla="*/ 2626293 w 3039464"/>
                <a:gd name="connsiteY2" fmla="*/ 1390352 h 1763864"/>
                <a:gd name="connsiteX3" fmla="*/ 1431247 w 3039464"/>
                <a:gd name="connsiteY3" fmla="*/ 1379997 h 1763864"/>
                <a:gd name="connsiteX4" fmla="*/ 1431247 w 3039464"/>
                <a:gd name="connsiteY4" fmla="*/ 1194867 h 1763864"/>
                <a:gd name="connsiteX5" fmla="*/ 1141545 w 3039464"/>
                <a:gd name="connsiteY5" fmla="*/ 1194867 h 1763864"/>
                <a:gd name="connsiteX6" fmla="*/ 1140422 w 3039464"/>
                <a:gd name="connsiteY6" fmla="*/ 1078668 h 1763864"/>
                <a:gd name="connsiteX7" fmla="*/ 1095821 w 3039464"/>
                <a:gd name="connsiteY7" fmla="*/ 1077487 h 1763864"/>
                <a:gd name="connsiteX8" fmla="*/ 1095767 w 3039464"/>
                <a:gd name="connsiteY8" fmla="*/ 958402 h 1763864"/>
                <a:gd name="connsiteX9" fmla="*/ 1043254 w 3039464"/>
                <a:gd name="connsiteY9" fmla="*/ 957857 h 1763864"/>
                <a:gd name="connsiteX10" fmla="*/ 1042420 w 3039464"/>
                <a:gd name="connsiteY10" fmla="*/ 838649 h 1763864"/>
                <a:gd name="connsiteX11" fmla="*/ 952769 w 3039464"/>
                <a:gd name="connsiteY11" fmla="*/ 836923 h 1763864"/>
                <a:gd name="connsiteX12" fmla="*/ 953708 w 3039464"/>
                <a:gd name="connsiteY12" fmla="*/ 614409 h 1763864"/>
                <a:gd name="connsiteX13" fmla="*/ 902266 w 3039464"/>
                <a:gd name="connsiteY13" fmla="*/ 616135 h 1763864"/>
                <a:gd name="connsiteX14" fmla="*/ 902266 w 3039464"/>
                <a:gd name="connsiteY14" fmla="*/ 516035 h 1763864"/>
                <a:gd name="connsiteX15" fmla="*/ 856541 w 3039464"/>
                <a:gd name="connsiteY15" fmla="*/ 514309 h 1763864"/>
                <a:gd name="connsiteX16" fmla="*/ 855601 w 3039464"/>
                <a:gd name="connsiteY16" fmla="*/ 415536 h 1763864"/>
                <a:gd name="connsiteX17" fmla="*/ 807004 w 3039464"/>
                <a:gd name="connsiteY17" fmla="*/ 415934 h 1763864"/>
                <a:gd name="connsiteX18" fmla="*/ 807004 w 3039464"/>
                <a:gd name="connsiteY18" fmla="*/ 322737 h 1763864"/>
                <a:gd name="connsiteX19" fmla="*/ 713347 w 3039464"/>
                <a:gd name="connsiteY19" fmla="*/ 322339 h 1763864"/>
                <a:gd name="connsiteX20" fmla="*/ 711742 w 3039464"/>
                <a:gd name="connsiteY20" fmla="*/ 227814 h 1763864"/>
                <a:gd name="connsiteX21" fmla="*/ 618385 w 3039464"/>
                <a:gd name="connsiteY21" fmla="*/ 227814 h 1763864"/>
                <a:gd name="connsiteX22" fmla="*/ 616181 w 3039464"/>
                <a:gd name="connsiteY22" fmla="*/ 148009 h 1763864"/>
                <a:gd name="connsiteX23" fmla="*/ 330694 w 3039464"/>
                <a:gd name="connsiteY23" fmla="*/ 146699 h 1763864"/>
                <a:gd name="connsiteX24" fmla="*/ 330079 w 3039464"/>
                <a:gd name="connsiteY24" fmla="*/ 80701 h 1763864"/>
                <a:gd name="connsiteX25" fmla="*/ 240532 w 3039464"/>
                <a:gd name="connsiteY25" fmla="*/ 67747 h 1763864"/>
                <a:gd name="connsiteX26" fmla="*/ 237337 w 3039464"/>
                <a:gd name="connsiteY26" fmla="*/ 0 h 1763864"/>
                <a:gd name="connsiteX27" fmla="*/ 0 w 3039464"/>
                <a:gd name="connsiteY27" fmla="*/ 3890 h 1763864"/>
                <a:gd name="connsiteX0" fmla="*/ 3039464 w 3039464"/>
                <a:gd name="connsiteY0" fmla="*/ 1760412 h 1763864"/>
                <a:gd name="connsiteX1" fmla="*/ 2622483 w 3039464"/>
                <a:gd name="connsiteY1" fmla="*/ 1763864 h 1763864"/>
                <a:gd name="connsiteX2" fmla="*/ 2626293 w 3039464"/>
                <a:gd name="connsiteY2" fmla="*/ 1390352 h 1763864"/>
                <a:gd name="connsiteX3" fmla="*/ 1431247 w 3039464"/>
                <a:gd name="connsiteY3" fmla="*/ 1379997 h 1763864"/>
                <a:gd name="connsiteX4" fmla="*/ 1431247 w 3039464"/>
                <a:gd name="connsiteY4" fmla="*/ 1194867 h 1763864"/>
                <a:gd name="connsiteX5" fmla="*/ 1141545 w 3039464"/>
                <a:gd name="connsiteY5" fmla="*/ 1194867 h 1763864"/>
                <a:gd name="connsiteX6" fmla="*/ 1140422 w 3039464"/>
                <a:gd name="connsiteY6" fmla="*/ 1078668 h 1763864"/>
                <a:gd name="connsiteX7" fmla="*/ 1095821 w 3039464"/>
                <a:gd name="connsiteY7" fmla="*/ 1077487 h 1763864"/>
                <a:gd name="connsiteX8" fmla="*/ 1095767 w 3039464"/>
                <a:gd name="connsiteY8" fmla="*/ 958402 h 1763864"/>
                <a:gd name="connsiteX9" fmla="*/ 1043254 w 3039464"/>
                <a:gd name="connsiteY9" fmla="*/ 957857 h 1763864"/>
                <a:gd name="connsiteX10" fmla="*/ 1042420 w 3039464"/>
                <a:gd name="connsiteY10" fmla="*/ 838649 h 1763864"/>
                <a:gd name="connsiteX11" fmla="*/ 952769 w 3039464"/>
                <a:gd name="connsiteY11" fmla="*/ 836923 h 1763864"/>
                <a:gd name="connsiteX12" fmla="*/ 953708 w 3039464"/>
                <a:gd name="connsiteY12" fmla="*/ 614409 h 1763864"/>
                <a:gd name="connsiteX13" fmla="*/ 902266 w 3039464"/>
                <a:gd name="connsiteY13" fmla="*/ 616135 h 1763864"/>
                <a:gd name="connsiteX14" fmla="*/ 902266 w 3039464"/>
                <a:gd name="connsiteY14" fmla="*/ 516035 h 1763864"/>
                <a:gd name="connsiteX15" fmla="*/ 856541 w 3039464"/>
                <a:gd name="connsiteY15" fmla="*/ 514309 h 1763864"/>
                <a:gd name="connsiteX16" fmla="*/ 855601 w 3039464"/>
                <a:gd name="connsiteY16" fmla="*/ 415536 h 1763864"/>
                <a:gd name="connsiteX17" fmla="*/ 807004 w 3039464"/>
                <a:gd name="connsiteY17" fmla="*/ 415934 h 1763864"/>
                <a:gd name="connsiteX18" fmla="*/ 807004 w 3039464"/>
                <a:gd name="connsiteY18" fmla="*/ 322737 h 1763864"/>
                <a:gd name="connsiteX19" fmla="*/ 713347 w 3039464"/>
                <a:gd name="connsiteY19" fmla="*/ 322339 h 1763864"/>
                <a:gd name="connsiteX20" fmla="*/ 711742 w 3039464"/>
                <a:gd name="connsiteY20" fmla="*/ 227814 h 1763864"/>
                <a:gd name="connsiteX21" fmla="*/ 618385 w 3039464"/>
                <a:gd name="connsiteY21" fmla="*/ 227814 h 1763864"/>
                <a:gd name="connsiteX22" fmla="*/ 616181 w 3039464"/>
                <a:gd name="connsiteY22" fmla="*/ 148009 h 1763864"/>
                <a:gd name="connsiteX23" fmla="*/ 330694 w 3039464"/>
                <a:gd name="connsiteY23" fmla="*/ 146699 h 1763864"/>
                <a:gd name="connsiteX24" fmla="*/ 330079 w 3039464"/>
                <a:gd name="connsiteY24" fmla="*/ 80701 h 1763864"/>
                <a:gd name="connsiteX25" fmla="*/ 240532 w 3039464"/>
                <a:gd name="connsiteY25" fmla="*/ 67747 h 1763864"/>
                <a:gd name="connsiteX26" fmla="*/ 237337 w 3039464"/>
                <a:gd name="connsiteY26" fmla="*/ 0 h 1763864"/>
                <a:gd name="connsiteX27" fmla="*/ 0 w 3039464"/>
                <a:gd name="connsiteY27" fmla="*/ 3890 h 1763864"/>
                <a:gd name="connsiteX0" fmla="*/ 3041369 w 3041369"/>
                <a:gd name="connsiteY0" fmla="*/ 1760412 h 1763864"/>
                <a:gd name="connsiteX1" fmla="*/ 2624388 w 3041369"/>
                <a:gd name="connsiteY1" fmla="*/ 1763864 h 1763864"/>
                <a:gd name="connsiteX2" fmla="*/ 2628198 w 3041369"/>
                <a:gd name="connsiteY2" fmla="*/ 1390352 h 1763864"/>
                <a:gd name="connsiteX3" fmla="*/ 1433152 w 3041369"/>
                <a:gd name="connsiteY3" fmla="*/ 1379997 h 1763864"/>
                <a:gd name="connsiteX4" fmla="*/ 1433152 w 3041369"/>
                <a:gd name="connsiteY4" fmla="*/ 1194867 h 1763864"/>
                <a:gd name="connsiteX5" fmla="*/ 1143450 w 3041369"/>
                <a:gd name="connsiteY5" fmla="*/ 1194867 h 1763864"/>
                <a:gd name="connsiteX6" fmla="*/ 1142327 w 3041369"/>
                <a:gd name="connsiteY6" fmla="*/ 1078668 h 1763864"/>
                <a:gd name="connsiteX7" fmla="*/ 1097726 w 3041369"/>
                <a:gd name="connsiteY7" fmla="*/ 1077487 h 1763864"/>
                <a:gd name="connsiteX8" fmla="*/ 1097672 w 3041369"/>
                <a:gd name="connsiteY8" fmla="*/ 958402 h 1763864"/>
                <a:gd name="connsiteX9" fmla="*/ 1045159 w 3041369"/>
                <a:gd name="connsiteY9" fmla="*/ 957857 h 1763864"/>
                <a:gd name="connsiteX10" fmla="*/ 1044325 w 3041369"/>
                <a:gd name="connsiteY10" fmla="*/ 838649 h 1763864"/>
                <a:gd name="connsiteX11" fmla="*/ 954674 w 3041369"/>
                <a:gd name="connsiteY11" fmla="*/ 836923 h 1763864"/>
                <a:gd name="connsiteX12" fmla="*/ 955613 w 3041369"/>
                <a:gd name="connsiteY12" fmla="*/ 614409 h 1763864"/>
                <a:gd name="connsiteX13" fmla="*/ 904171 w 3041369"/>
                <a:gd name="connsiteY13" fmla="*/ 616135 h 1763864"/>
                <a:gd name="connsiteX14" fmla="*/ 904171 w 3041369"/>
                <a:gd name="connsiteY14" fmla="*/ 516035 h 1763864"/>
                <a:gd name="connsiteX15" fmla="*/ 858446 w 3041369"/>
                <a:gd name="connsiteY15" fmla="*/ 514309 h 1763864"/>
                <a:gd name="connsiteX16" fmla="*/ 857506 w 3041369"/>
                <a:gd name="connsiteY16" fmla="*/ 415536 h 1763864"/>
                <a:gd name="connsiteX17" fmla="*/ 808909 w 3041369"/>
                <a:gd name="connsiteY17" fmla="*/ 415934 h 1763864"/>
                <a:gd name="connsiteX18" fmla="*/ 808909 w 3041369"/>
                <a:gd name="connsiteY18" fmla="*/ 322737 h 1763864"/>
                <a:gd name="connsiteX19" fmla="*/ 715252 w 3041369"/>
                <a:gd name="connsiteY19" fmla="*/ 322339 h 1763864"/>
                <a:gd name="connsiteX20" fmla="*/ 713647 w 3041369"/>
                <a:gd name="connsiteY20" fmla="*/ 227814 h 1763864"/>
                <a:gd name="connsiteX21" fmla="*/ 620290 w 3041369"/>
                <a:gd name="connsiteY21" fmla="*/ 227814 h 1763864"/>
                <a:gd name="connsiteX22" fmla="*/ 618086 w 3041369"/>
                <a:gd name="connsiteY22" fmla="*/ 148009 h 1763864"/>
                <a:gd name="connsiteX23" fmla="*/ 332599 w 3041369"/>
                <a:gd name="connsiteY23" fmla="*/ 146699 h 1763864"/>
                <a:gd name="connsiteX24" fmla="*/ 331984 w 3041369"/>
                <a:gd name="connsiteY24" fmla="*/ 80701 h 1763864"/>
                <a:gd name="connsiteX25" fmla="*/ 242437 w 3041369"/>
                <a:gd name="connsiteY25" fmla="*/ 67747 h 1763864"/>
                <a:gd name="connsiteX26" fmla="*/ 239242 w 3041369"/>
                <a:gd name="connsiteY26" fmla="*/ 0 h 1763864"/>
                <a:gd name="connsiteX27" fmla="*/ 0 w 3041369"/>
                <a:gd name="connsiteY27" fmla="*/ 438 h 1763864"/>
                <a:gd name="connsiteX0" fmla="*/ 3041369 w 3041369"/>
                <a:gd name="connsiteY0" fmla="*/ 1762138 h 1765590"/>
                <a:gd name="connsiteX1" fmla="*/ 2624388 w 3041369"/>
                <a:gd name="connsiteY1" fmla="*/ 1765590 h 1765590"/>
                <a:gd name="connsiteX2" fmla="*/ 2628198 w 3041369"/>
                <a:gd name="connsiteY2" fmla="*/ 1392078 h 1765590"/>
                <a:gd name="connsiteX3" fmla="*/ 1433152 w 3041369"/>
                <a:gd name="connsiteY3" fmla="*/ 1381723 h 1765590"/>
                <a:gd name="connsiteX4" fmla="*/ 1433152 w 3041369"/>
                <a:gd name="connsiteY4" fmla="*/ 1196593 h 1765590"/>
                <a:gd name="connsiteX5" fmla="*/ 1143450 w 3041369"/>
                <a:gd name="connsiteY5" fmla="*/ 1196593 h 1765590"/>
                <a:gd name="connsiteX6" fmla="*/ 1142327 w 3041369"/>
                <a:gd name="connsiteY6" fmla="*/ 1080394 h 1765590"/>
                <a:gd name="connsiteX7" fmla="*/ 1097726 w 3041369"/>
                <a:gd name="connsiteY7" fmla="*/ 1079213 h 1765590"/>
                <a:gd name="connsiteX8" fmla="*/ 1097672 w 3041369"/>
                <a:gd name="connsiteY8" fmla="*/ 960128 h 1765590"/>
                <a:gd name="connsiteX9" fmla="*/ 1045159 w 3041369"/>
                <a:gd name="connsiteY9" fmla="*/ 959583 h 1765590"/>
                <a:gd name="connsiteX10" fmla="*/ 1044325 w 3041369"/>
                <a:gd name="connsiteY10" fmla="*/ 840375 h 1765590"/>
                <a:gd name="connsiteX11" fmla="*/ 954674 w 3041369"/>
                <a:gd name="connsiteY11" fmla="*/ 838649 h 1765590"/>
                <a:gd name="connsiteX12" fmla="*/ 955613 w 3041369"/>
                <a:gd name="connsiteY12" fmla="*/ 616135 h 1765590"/>
                <a:gd name="connsiteX13" fmla="*/ 904171 w 3041369"/>
                <a:gd name="connsiteY13" fmla="*/ 617861 h 1765590"/>
                <a:gd name="connsiteX14" fmla="*/ 904171 w 3041369"/>
                <a:gd name="connsiteY14" fmla="*/ 517761 h 1765590"/>
                <a:gd name="connsiteX15" fmla="*/ 858446 w 3041369"/>
                <a:gd name="connsiteY15" fmla="*/ 516035 h 1765590"/>
                <a:gd name="connsiteX16" fmla="*/ 857506 w 3041369"/>
                <a:gd name="connsiteY16" fmla="*/ 417262 h 1765590"/>
                <a:gd name="connsiteX17" fmla="*/ 808909 w 3041369"/>
                <a:gd name="connsiteY17" fmla="*/ 417660 h 1765590"/>
                <a:gd name="connsiteX18" fmla="*/ 808909 w 3041369"/>
                <a:gd name="connsiteY18" fmla="*/ 324463 h 1765590"/>
                <a:gd name="connsiteX19" fmla="*/ 715252 w 3041369"/>
                <a:gd name="connsiteY19" fmla="*/ 324065 h 1765590"/>
                <a:gd name="connsiteX20" fmla="*/ 713647 w 3041369"/>
                <a:gd name="connsiteY20" fmla="*/ 229540 h 1765590"/>
                <a:gd name="connsiteX21" fmla="*/ 620290 w 3041369"/>
                <a:gd name="connsiteY21" fmla="*/ 229540 h 1765590"/>
                <a:gd name="connsiteX22" fmla="*/ 618086 w 3041369"/>
                <a:gd name="connsiteY22" fmla="*/ 149735 h 1765590"/>
                <a:gd name="connsiteX23" fmla="*/ 332599 w 3041369"/>
                <a:gd name="connsiteY23" fmla="*/ 148425 h 1765590"/>
                <a:gd name="connsiteX24" fmla="*/ 331984 w 3041369"/>
                <a:gd name="connsiteY24" fmla="*/ 82427 h 1765590"/>
                <a:gd name="connsiteX25" fmla="*/ 242437 w 3041369"/>
                <a:gd name="connsiteY25" fmla="*/ 69473 h 1765590"/>
                <a:gd name="connsiteX26" fmla="*/ 235432 w 3041369"/>
                <a:gd name="connsiteY26" fmla="*/ 0 h 1765590"/>
                <a:gd name="connsiteX27" fmla="*/ 0 w 3041369"/>
                <a:gd name="connsiteY27" fmla="*/ 2164 h 1765590"/>
                <a:gd name="connsiteX0" fmla="*/ 3041369 w 3041369"/>
                <a:gd name="connsiteY0" fmla="*/ 1762138 h 1765590"/>
                <a:gd name="connsiteX1" fmla="*/ 2624388 w 3041369"/>
                <a:gd name="connsiteY1" fmla="*/ 1765590 h 1765590"/>
                <a:gd name="connsiteX2" fmla="*/ 2628198 w 3041369"/>
                <a:gd name="connsiteY2" fmla="*/ 1392078 h 1765590"/>
                <a:gd name="connsiteX3" fmla="*/ 1433152 w 3041369"/>
                <a:gd name="connsiteY3" fmla="*/ 1381723 h 1765590"/>
                <a:gd name="connsiteX4" fmla="*/ 1433152 w 3041369"/>
                <a:gd name="connsiteY4" fmla="*/ 1196593 h 1765590"/>
                <a:gd name="connsiteX5" fmla="*/ 1143450 w 3041369"/>
                <a:gd name="connsiteY5" fmla="*/ 1196593 h 1765590"/>
                <a:gd name="connsiteX6" fmla="*/ 1142327 w 3041369"/>
                <a:gd name="connsiteY6" fmla="*/ 1080394 h 1765590"/>
                <a:gd name="connsiteX7" fmla="*/ 1097726 w 3041369"/>
                <a:gd name="connsiteY7" fmla="*/ 1079213 h 1765590"/>
                <a:gd name="connsiteX8" fmla="*/ 1097672 w 3041369"/>
                <a:gd name="connsiteY8" fmla="*/ 960128 h 1765590"/>
                <a:gd name="connsiteX9" fmla="*/ 1045159 w 3041369"/>
                <a:gd name="connsiteY9" fmla="*/ 959583 h 1765590"/>
                <a:gd name="connsiteX10" fmla="*/ 1044325 w 3041369"/>
                <a:gd name="connsiteY10" fmla="*/ 840375 h 1765590"/>
                <a:gd name="connsiteX11" fmla="*/ 954674 w 3041369"/>
                <a:gd name="connsiteY11" fmla="*/ 838649 h 1765590"/>
                <a:gd name="connsiteX12" fmla="*/ 955613 w 3041369"/>
                <a:gd name="connsiteY12" fmla="*/ 616135 h 1765590"/>
                <a:gd name="connsiteX13" fmla="*/ 904171 w 3041369"/>
                <a:gd name="connsiteY13" fmla="*/ 617861 h 1765590"/>
                <a:gd name="connsiteX14" fmla="*/ 904171 w 3041369"/>
                <a:gd name="connsiteY14" fmla="*/ 517761 h 1765590"/>
                <a:gd name="connsiteX15" fmla="*/ 858446 w 3041369"/>
                <a:gd name="connsiteY15" fmla="*/ 516035 h 1765590"/>
                <a:gd name="connsiteX16" fmla="*/ 857506 w 3041369"/>
                <a:gd name="connsiteY16" fmla="*/ 417262 h 1765590"/>
                <a:gd name="connsiteX17" fmla="*/ 808909 w 3041369"/>
                <a:gd name="connsiteY17" fmla="*/ 417660 h 1765590"/>
                <a:gd name="connsiteX18" fmla="*/ 808909 w 3041369"/>
                <a:gd name="connsiteY18" fmla="*/ 324463 h 1765590"/>
                <a:gd name="connsiteX19" fmla="*/ 715252 w 3041369"/>
                <a:gd name="connsiteY19" fmla="*/ 324065 h 1765590"/>
                <a:gd name="connsiteX20" fmla="*/ 713647 w 3041369"/>
                <a:gd name="connsiteY20" fmla="*/ 229540 h 1765590"/>
                <a:gd name="connsiteX21" fmla="*/ 620290 w 3041369"/>
                <a:gd name="connsiteY21" fmla="*/ 229540 h 1765590"/>
                <a:gd name="connsiteX22" fmla="*/ 618086 w 3041369"/>
                <a:gd name="connsiteY22" fmla="*/ 149735 h 1765590"/>
                <a:gd name="connsiteX23" fmla="*/ 332599 w 3041369"/>
                <a:gd name="connsiteY23" fmla="*/ 148425 h 1765590"/>
                <a:gd name="connsiteX24" fmla="*/ 331984 w 3041369"/>
                <a:gd name="connsiteY24" fmla="*/ 82427 h 1765590"/>
                <a:gd name="connsiteX25" fmla="*/ 242437 w 3041369"/>
                <a:gd name="connsiteY25" fmla="*/ 69473 h 1765590"/>
                <a:gd name="connsiteX26" fmla="*/ 235432 w 3041369"/>
                <a:gd name="connsiteY26" fmla="*/ 0 h 1765590"/>
                <a:gd name="connsiteX27" fmla="*/ 0 w 3041369"/>
                <a:gd name="connsiteY27" fmla="*/ 2164 h 1765590"/>
                <a:gd name="connsiteX0" fmla="*/ 3041369 w 3041369"/>
                <a:gd name="connsiteY0" fmla="*/ 1762138 h 1765590"/>
                <a:gd name="connsiteX1" fmla="*/ 2624388 w 3041369"/>
                <a:gd name="connsiteY1" fmla="*/ 1765590 h 1765590"/>
                <a:gd name="connsiteX2" fmla="*/ 2628198 w 3041369"/>
                <a:gd name="connsiteY2" fmla="*/ 1392078 h 1765590"/>
                <a:gd name="connsiteX3" fmla="*/ 1433152 w 3041369"/>
                <a:gd name="connsiteY3" fmla="*/ 1381723 h 1765590"/>
                <a:gd name="connsiteX4" fmla="*/ 1433152 w 3041369"/>
                <a:gd name="connsiteY4" fmla="*/ 1196593 h 1765590"/>
                <a:gd name="connsiteX5" fmla="*/ 1143450 w 3041369"/>
                <a:gd name="connsiteY5" fmla="*/ 1196593 h 1765590"/>
                <a:gd name="connsiteX6" fmla="*/ 1142327 w 3041369"/>
                <a:gd name="connsiteY6" fmla="*/ 1080394 h 1765590"/>
                <a:gd name="connsiteX7" fmla="*/ 1097726 w 3041369"/>
                <a:gd name="connsiteY7" fmla="*/ 1079213 h 1765590"/>
                <a:gd name="connsiteX8" fmla="*/ 1097672 w 3041369"/>
                <a:gd name="connsiteY8" fmla="*/ 960128 h 1765590"/>
                <a:gd name="connsiteX9" fmla="*/ 1045159 w 3041369"/>
                <a:gd name="connsiteY9" fmla="*/ 959583 h 1765590"/>
                <a:gd name="connsiteX10" fmla="*/ 1044325 w 3041369"/>
                <a:gd name="connsiteY10" fmla="*/ 840375 h 1765590"/>
                <a:gd name="connsiteX11" fmla="*/ 954674 w 3041369"/>
                <a:gd name="connsiteY11" fmla="*/ 838649 h 1765590"/>
                <a:gd name="connsiteX12" fmla="*/ 955613 w 3041369"/>
                <a:gd name="connsiteY12" fmla="*/ 616135 h 1765590"/>
                <a:gd name="connsiteX13" fmla="*/ 904171 w 3041369"/>
                <a:gd name="connsiteY13" fmla="*/ 617861 h 1765590"/>
                <a:gd name="connsiteX14" fmla="*/ 904171 w 3041369"/>
                <a:gd name="connsiteY14" fmla="*/ 517761 h 1765590"/>
                <a:gd name="connsiteX15" fmla="*/ 858446 w 3041369"/>
                <a:gd name="connsiteY15" fmla="*/ 516035 h 1765590"/>
                <a:gd name="connsiteX16" fmla="*/ 857506 w 3041369"/>
                <a:gd name="connsiteY16" fmla="*/ 417262 h 1765590"/>
                <a:gd name="connsiteX17" fmla="*/ 808909 w 3041369"/>
                <a:gd name="connsiteY17" fmla="*/ 417660 h 1765590"/>
                <a:gd name="connsiteX18" fmla="*/ 808909 w 3041369"/>
                <a:gd name="connsiteY18" fmla="*/ 324463 h 1765590"/>
                <a:gd name="connsiteX19" fmla="*/ 715252 w 3041369"/>
                <a:gd name="connsiteY19" fmla="*/ 324065 h 1765590"/>
                <a:gd name="connsiteX20" fmla="*/ 713647 w 3041369"/>
                <a:gd name="connsiteY20" fmla="*/ 229540 h 1765590"/>
                <a:gd name="connsiteX21" fmla="*/ 620290 w 3041369"/>
                <a:gd name="connsiteY21" fmla="*/ 229540 h 1765590"/>
                <a:gd name="connsiteX22" fmla="*/ 618086 w 3041369"/>
                <a:gd name="connsiteY22" fmla="*/ 149735 h 1765590"/>
                <a:gd name="connsiteX23" fmla="*/ 332599 w 3041369"/>
                <a:gd name="connsiteY23" fmla="*/ 148425 h 1765590"/>
                <a:gd name="connsiteX24" fmla="*/ 331984 w 3041369"/>
                <a:gd name="connsiteY24" fmla="*/ 82427 h 1765590"/>
                <a:gd name="connsiteX25" fmla="*/ 242437 w 3041369"/>
                <a:gd name="connsiteY25" fmla="*/ 69473 h 1765590"/>
                <a:gd name="connsiteX26" fmla="*/ 235432 w 3041369"/>
                <a:gd name="connsiteY26" fmla="*/ 0 h 1765590"/>
                <a:gd name="connsiteX27" fmla="*/ 0 w 3041369"/>
                <a:gd name="connsiteY27" fmla="*/ 2164 h 1765590"/>
                <a:gd name="connsiteX0" fmla="*/ 3041369 w 3041369"/>
                <a:gd name="connsiteY0" fmla="*/ 1762138 h 1765590"/>
                <a:gd name="connsiteX1" fmla="*/ 2624388 w 3041369"/>
                <a:gd name="connsiteY1" fmla="*/ 1765590 h 1765590"/>
                <a:gd name="connsiteX2" fmla="*/ 2628198 w 3041369"/>
                <a:gd name="connsiteY2" fmla="*/ 1392078 h 1765590"/>
                <a:gd name="connsiteX3" fmla="*/ 1433152 w 3041369"/>
                <a:gd name="connsiteY3" fmla="*/ 1381723 h 1765590"/>
                <a:gd name="connsiteX4" fmla="*/ 1433152 w 3041369"/>
                <a:gd name="connsiteY4" fmla="*/ 1196593 h 1765590"/>
                <a:gd name="connsiteX5" fmla="*/ 1143450 w 3041369"/>
                <a:gd name="connsiteY5" fmla="*/ 1196593 h 1765590"/>
                <a:gd name="connsiteX6" fmla="*/ 1142327 w 3041369"/>
                <a:gd name="connsiteY6" fmla="*/ 1080394 h 1765590"/>
                <a:gd name="connsiteX7" fmla="*/ 1097726 w 3041369"/>
                <a:gd name="connsiteY7" fmla="*/ 1079213 h 1765590"/>
                <a:gd name="connsiteX8" fmla="*/ 1097672 w 3041369"/>
                <a:gd name="connsiteY8" fmla="*/ 960128 h 1765590"/>
                <a:gd name="connsiteX9" fmla="*/ 1045159 w 3041369"/>
                <a:gd name="connsiteY9" fmla="*/ 959583 h 1765590"/>
                <a:gd name="connsiteX10" fmla="*/ 1044325 w 3041369"/>
                <a:gd name="connsiteY10" fmla="*/ 840375 h 1765590"/>
                <a:gd name="connsiteX11" fmla="*/ 954674 w 3041369"/>
                <a:gd name="connsiteY11" fmla="*/ 838649 h 1765590"/>
                <a:gd name="connsiteX12" fmla="*/ 955613 w 3041369"/>
                <a:gd name="connsiteY12" fmla="*/ 616135 h 1765590"/>
                <a:gd name="connsiteX13" fmla="*/ 904171 w 3041369"/>
                <a:gd name="connsiteY13" fmla="*/ 617861 h 1765590"/>
                <a:gd name="connsiteX14" fmla="*/ 904171 w 3041369"/>
                <a:gd name="connsiteY14" fmla="*/ 517761 h 1765590"/>
                <a:gd name="connsiteX15" fmla="*/ 858446 w 3041369"/>
                <a:gd name="connsiteY15" fmla="*/ 516035 h 1765590"/>
                <a:gd name="connsiteX16" fmla="*/ 857506 w 3041369"/>
                <a:gd name="connsiteY16" fmla="*/ 417262 h 1765590"/>
                <a:gd name="connsiteX17" fmla="*/ 808909 w 3041369"/>
                <a:gd name="connsiteY17" fmla="*/ 417660 h 1765590"/>
                <a:gd name="connsiteX18" fmla="*/ 808909 w 3041369"/>
                <a:gd name="connsiteY18" fmla="*/ 324463 h 1765590"/>
                <a:gd name="connsiteX19" fmla="*/ 715252 w 3041369"/>
                <a:gd name="connsiteY19" fmla="*/ 324065 h 1765590"/>
                <a:gd name="connsiteX20" fmla="*/ 713647 w 3041369"/>
                <a:gd name="connsiteY20" fmla="*/ 229540 h 1765590"/>
                <a:gd name="connsiteX21" fmla="*/ 620290 w 3041369"/>
                <a:gd name="connsiteY21" fmla="*/ 229540 h 1765590"/>
                <a:gd name="connsiteX22" fmla="*/ 618086 w 3041369"/>
                <a:gd name="connsiteY22" fmla="*/ 149735 h 1765590"/>
                <a:gd name="connsiteX23" fmla="*/ 332599 w 3041369"/>
                <a:gd name="connsiteY23" fmla="*/ 148425 h 1765590"/>
                <a:gd name="connsiteX24" fmla="*/ 331984 w 3041369"/>
                <a:gd name="connsiteY24" fmla="*/ 82427 h 1765590"/>
                <a:gd name="connsiteX25" fmla="*/ 242437 w 3041369"/>
                <a:gd name="connsiteY25" fmla="*/ 69473 h 1765590"/>
                <a:gd name="connsiteX26" fmla="*/ 235432 w 3041369"/>
                <a:gd name="connsiteY26" fmla="*/ 0 h 1765590"/>
                <a:gd name="connsiteX27" fmla="*/ 0 w 3041369"/>
                <a:gd name="connsiteY27" fmla="*/ 2164 h 1765590"/>
                <a:gd name="connsiteX0" fmla="*/ 3041369 w 3041369"/>
                <a:gd name="connsiteY0" fmla="*/ 1762138 h 1765590"/>
                <a:gd name="connsiteX1" fmla="*/ 2624388 w 3041369"/>
                <a:gd name="connsiteY1" fmla="*/ 1765590 h 1765590"/>
                <a:gd name="connsiteX2" fmla="*/ 2628198 w 3041369"/>
                <a:gd name="connsiteY2" fmla="*/ 1392078 h 1765590"/>
                <a:gd name="connsiteX3" fmla="*/ 1433152 w 3041369"/>
                <a:gd name="connsiteY3" fmla="*/ 1381723 h 1765590"/>
                <a:gd name="connsiteX4" fmla="*/ 1433152 w 3041369"/>
                <a:gd name="connsiteY4" fmla="*/ 1196593 h 1765590"/>
                <a:gd name="connsiteX5" fmla="*/ 1143450 w 3041369"/>
                <a:gd name="connsiteY5" fmla="*/ 1196593 h 1765590"/>
                <a:gd name="connsiteX6" fmla="*/ 1142327 w 3041369"/>
                <a:gd name="connsiteY6" fmla="*/ 1080394 h 1765590"/>
                <a:gd name="connsiteX7" fmla="*/ 1097726 w 3041369"/>
                <a:gd name="connsiteY7" fmla="*/ 1079213 h 1765590"/>
                <a:gd name="connsiteX8" fmla="*/ 1097672 w 3041369"/>
                <a:gd name="connsiteY8" fmla="*/ 960128 h 1765590"/>
                <a:gd name="connsiteX9" fmla="*/ 1045159 w 3041369"/>
                <a:gd name="connsiteY9" fmla="*/ 959583 h 1765590"/>
                <a:gd name="connsiteX10" fmla="*/ 1044325 w 3041369"/>
                <a:gd name="connsiteY10" fmla="*/ 840375 h 1765590"/>
                <a:gd name="connsiteX11" fmla="*/ 954674 w 3041369"/>
                <a:gd name="connsiteY11" fmla="*/ 838649 h 1765590"/>
                <a:gd name="connsiteX12" fmla="*/ 955613 w 3041369"/>
                <a:gd name="connsiteY12" fmla="*/ 616135 h 1765590"/>
                <a:gd name="connsiteX13" fmla="*/ 904171 w 3041369"/>
                <a:gd name="connsiteY13" fmla="*/ 617861 h 1765590"/>
                <a:gd name="connsiteX14" fmla="*/ 904171 w 3041369"/>
                <a:gd name="connsiteY14" fmla="*/ 517761 h 1765590"/>
                <a:gd name="connsiteX15" fmla="*/ 858446 w 3041369"/>
                <a:gd name="connsiteY15" fmla="*/ 516035 h 1765590"/>
                <a:gd name="connsiteX16" fmla="*/ 857506 w 3041369"/>
                <a:gd name="connsiteY16" fmla="*/ 417262 h 1765590"/>
                <a:gd name="connsiteX17" fmla="*/ 808909 w 3041369"/>
                <a:gd name="connsiteY17" fmla="*/ 417660 h 1765590"/>
                <a:gd name="connsiteX18" fmla="*/ 808909 w 3041369"/>
                <a:gd name="connsiteY18" fmla="*/ 324463 h 1765590"/>
                <a:gd name="connsiteX19" fmla="*/ 715252 w 3041369"/>
                <a:gd name="connsiteY19" fmla="*/ 324065 h 1765590"/>
                <a:gd name="connsiteX20" fmla="*/ 713647 w 3041369"/>
                <a:gd name="connsiteY20" fmla="*/ 229540 h 1765590"/>
                <a:gd name="connsiteX21" fmla="*/ 620290 w 3041369"/>
                <a:gd name="connsiteY21" fmla="*/ 229540 h 1765590"/>
                <a:gd name="connsiteX22" fmla="*/ 618086 w 3041369"/>
                <a:gd name="connsiteY22" fmla="*/ 149735 h 1765590"/>
                <a:gd name="connsiteX23" fmla="*/ 332599 w 3041369"/>
                <a:gd name="connsiteY23" fmla="*/ 148425 h 1765590"/>
                <a:gd name="connsiteX24" fmla="*/ 331984 w 3041369"/>
                <a:gd name="connsiteY24" fmla="*/ 82427 h 1765590"/>
                <a:gd name="connsiteX25" fmla="*/ 242437 w 3041369"/>
                <a:gd name="connsiteY25" fmla="*/ 69473 h 1765590"/>
                <a:gd name="connsiteX26" fmla="*/ 235432 w 3041369"/>
                <a:gd name="connsiteY26" fmla="*/ 0 h 1765590"/>
                <a:gd name="connsiteX27" fmla="*/ 0 w 3041369"/>
                <a:gd name="connsiteY27" fmla="*/ 2164 h 1765590"/>
                <a:gd name="connsiteX0" fmla="*/ 3041369 w 3041369"/>
                <a:gd name="connsiteY0" fmla="*/ 1762138 h 1765590"/>
                <a:gd name="connsiteX1" fmla="*/ 2624388 w 3041369"/>
                <a:gd name="connsiteY1" fmla="*/ 1765590 h 1765590"/>
                <a:gd name="connsiteX2" fmla="*/ 2628198 w 3041369"/>
                <a:gd name="connsiteY2" fmla="*/ 1392078 h 1765590"/>
                <a:gd name="connsiteX3" fmla="*/ 1433152 w 3041369"/>
                <a:gd name="connsiteY3" fmla="*/ 1381723 h 1765590"/>
                <a:gd name="connsiteX4" fmla="*/ 1433152 w 3041369"/>
                <a:gd name="connsiteY4" fmla="*/ 1196593 h 1765590"/>
                <a:gd name="connsiteX5" fmla="*/ 1143450 w 3041369"/>
                <a:gd name="connsiteY5" fmla="*/ 1196593 h 1765590"/>
                <a:gd name="connsiteX6" fmla="*/ 1142327 w 3041369"/>
                <a:gd name="connsiteY6" fmla="*/ 1080394 h 1765590"/>
                <a:gd name="connsiteX7" fmla="*/ 1097726 w 3041369"/>
                <a:gd name="connsiteY7" fmla="*/ 1079213 h 1765590"/>
                <a:gd name="connsiteX8" fmla="*/ 1097672 w 3041369"/>
                <a:gd name="connsiteY8" fmla="*/ 960128 h 1765590"/>
                <a:gd name="connsiteX9" fmla="*/ 1045159 w 3041369"/>
                <a:gd name="connsiteY9" fmla="*/ 959583 h 1765590"/>
                <a:gd name="connsiteX10" fmla="*/ 1044325 w 3041369"/>
                <a:gd name="connsiteY10" fmla="*/ 840375 h 1765590"/>
                <a:gd name="connsiteX11" fmla="*/ 954674 w 3041369"/>
                <a:gd name="connsiteY11" fmla="*/ 838649 h 1765590"/>
                <a:gd name="connsiteX12" fmla="*/ 955613 w 3041369"/>
                <a:gd name="connsiteY12" fmla="*/ 616135 h 1765590"/>
                <a:gd name="connsiteX13" fmla="*/ 904171 w 3041369"/>
                <a:gd name="connsiteY13" fmla="*/ 617861 h 1765590"/>
                <a:gd name="connsiteX14" fmla="*/ 904171 w 3041369"/>
                <a:gd name="connsiteY14" fmla="*/ 517761 h 1765590"/>
                <a:gd name="connsiteX15" fmla="*/ 858446 w 3041369"/>
                <a:gd name="connsiteY15" fmla="*/ 516035 h 1765590"/>
                <a:gd name="connsiteX16" fmla="*/ 857506 w 3041369"/>
                <a:gd name="connsiteY16" fmla="*/ 417262 h 1765590"/>
                <a:gd name="connsiteX17" fmla="*/ 808909 w 3041369"/>
                <a:gd name="connsiteY17" fmla="*/ 417660 h 1765590"/>
                <a:gd name="connsiteX18" fmla="*/ 808909 w 3041369"/>
                <a:gd name="connsiteY18" fmla="*/ 324463 h 1765590"/>
                <a:gd name="connsiteX19" fmla="*/ 715252 w 3041369"/>
                <a:gd name="connsiteY19" fmla="*/ 324065 h 1765590"/>
                <a:gd name="connsiteX20" fmla="*/ 713647 w 3041369"/>
                <a:gd name="connsiteY20" fmla="*/ 229540 h 1765590"/>
                <a:gd name="connsiteX21" fmla="*/ 620290 w 3041369"/>
                <a:gd name="connsiteY21" fmla="*/ 229540 h 1765590"/>
                <a:gd name="connsiteX22" fmla="*/ 618086 w 3041369"/>
                <a:gd name="connsiteY22" fmla="*/ 149735 h 1765590"/>
                <a:gd name="connsiteX23" fmla="*/ 332599 w 3041369"/>
                <a:gd name="connsiteY23" fmla="*/ 148425 h 1765590"/>
                <a:gd name="connsiteX24" fmla="*/ 331984 w 3041369"/>
                <a:gd name="connsiteY24" fmla="*/ 82427 h 1765590"/>
                <a:gd name="connsiteX25" fmla="*/ 236721 w 3041369"/>
                <a:gd name="connsiteY25" fmla="*/ 69473 h 1765590"/>
                <a:gd name="connsiteX26" fmla="*/ 235432 w 3041369"/>
                <a:gd name="connsiteY26" fmla="*/ 0 h 1765590"/>
                <a:gd name="connsiteX27" fmla="*/ 0 w 3041369"/>
                <a:gd name="connsiteY27" fmla="*/ 2164 h 1765590"/>
                <a:gd name="connsiteX0" fmla="*/ 3041369 w 3041369"/>
                <a:gd name="connsiteY0" fmla="*/ 1762138 h 1765590"/>
                <a:gd name="connsiteX1" fmla="*/ 2624388 w 3041369"/>
                <a:gd name="connsiteY1" fmla="*/ 1765590 h 1765590"/>
                <a:gd name="connsiteX2" fmla="*/ 2628198 w 3041369"/>
                <a:gd name="connsiteY2" fmla="*/ 1392078 h 1765590"/>
                <a:gd name="connsiteX3" fmla="*/ 1433152 w 3041369"/>
                <a:gd name="connsiteY3" fmla="*/ 1381723 h 1765590"/>
                <a:gd name="connsiteX4" fmla="*/ 1433152 w 3041369"/>
                <a:gd name="connsiteY4" fmla="*/ 1196593 h 1765590"/>
                <a:gd name="connsiteX5" fmla="*/ 1143450 w 3041369"/>
                <a:gd name="connsiteY5" fmla="*/ 1196593 h 1765590"/>
                <a:gd name="connsiteX6" fmla="*/ 1142327 w 3041369"/>
                <a:gd name="connsiteY6" fmla="*/ 1080394 h 1765590"/>
                <a:gd name="connsiteX7" fmla="*/ 1097726 w 3041369"/>
                <a:gd name="connsiteY7" fmla="*/ 1079213 h 1765590"/>
                <a:gd name="connsiteX8" fmla="*/ 1097672 w 3041369"/>
                <a:gd name="connsiteY8" fmla="*/ 960128 h 1765590"/>
                <a:gd name="connsiteX9" fmla="*/ 1045159 w 3041369"/>
                <a:gd name="connsiteY9" fmla="*/ 959583 h 1765590"/>
                <a:gd name="connsiteX10" fmla="*/ 1044325 w 3041369"/>
                <a:gd name="connsiteY10" fmla="*/ 840375 h 1765590"/>
                <a:gd name="connsiteX11" fmla="*/ 954674 w 3041369"/>
                <a:gd name="connsiteY11" fmla="*/ 838649 h 1765590"/>
                <a:gd name="connsiteX12" fmla="*/ 955613 w 3041369"/>
                <a:gd name="connsiteY12" fmla="*/ 616135 h 1765590"/>
                <a:gd name="connsiteX13" fmla="*/ 904171 w 3041369"/>
                <a:gd name="connsiteY13" fmla="*/ 617861 h 1765590"/>
                <a:gd name="connsiteX14" fmla="*/ 904171 w 3041369"/>
                <a:gd name="connsiteY14" fmla="*/ 517761 h 1765590"/>
                <a:gd name="connsiteX15" fmla="*/ 858446 w 3041369"/>
                <a:gd name="connsiteY15" fmla="*/ 516035 h 1765590"/>
                <a:gd name="connsiteX16" fmla="*/ 857506 w 3041369"/>
                <a:gd name="connsiteY16" fmla="*/ 417262 h 1765590"/>
                <a:gd name="connsiteX17" fmla="*/ 808909 w 3041369"/>
                <a:gd name="connsiteY17" fmla="*/ 417660 h 1765590"/>
                <a:gd name="connsiteX18" fmla="*/ 808909 w 3041369"/>
                <a:gd name="connsiteY18" fmla="*/ 324463 h 1765590"/>
                <a:gd name="connsiteX19" fmla="*/ 715252 w 3041369"/>
                <a:gd name="connsiteY19" fmla="*/ 324065 h 1765590"/>
                <a:gd name="connsiteX20" fmla="*/ 713647 w 3041369"/>
                <a:gd name="connsiteY20" fmla="*/ 229540 h 1765590"/>
                <a:gd name="connsiteX21" fmla="*/ 620290 w 3041369"/>
                <a:gd name="connsiteY21" fmla="*/ 229540 h 1765590"/>
                <a:gd name="connsiteX22" fmla="*/ 618086 w 3041369"/>
                <a:gd name="connsiteY22" fmla="*/ 149735 h 1765590"/>
                <a:gd name="connsiteX23" fmla="*/ 332599 w 3041369"/>
                <a:gd name="connsiteY23" fmla="*/ 148425 h 1765590"/>
                <a:gd name="connsiteX24" fmla="*/ 331984 w 3041369"/>
                <a:gd name="connsiteY24" fmla="*/ 82427 h 1765590"/>
                <a:gd name="connsiteX25" fmla="*/ 236721 w 3041369"/>
                <a:gd name="connsiteY25" fmla="*/ 69473 h 1765590"/>
                <a:gd name="connsiteX26" fmla="*/ 235432 w 3041369"/>
                <a:gd name="connsiteY26" fmla="*/ 0 h 1765590"/>
                <a:gd name="connsiteX27" fmla="*/ 0 w 3041369"/>
                <a:gd name="connsiteY27" fmla="*/ 2164 h 1765590"/>
                <a:gd name="connsiteX0" fmla="*/ 3041369 w 3041369"/>
                <a:gd name="connsiteY0" fmla="*/ 1762138 h 1765590"/>
                <a:gd name="connsiteX1" fmla="*/ 2624388 w 3041369"/>
                <a:gd name="connsiteY1" fmla="*/ 1765590 h 1765590"/>
                <a:gd name="connsiteX2" fmla="*/ 2628198 w 3041369"/>
                <a:gd name="connsiteY2" fmla="*/ 1392078 h 1765590"/>
                <a:gd name="connsiteX3" fmla="*/ 1433152 w 3041369"/>
                <a:gd name="connsiteY3" fmla="*/ 1381723 h 1765590"/>
                <a:gd name="connsiteX4" fmla="*/ 1433152 w 3041369"/>
                <a:gd name="connsiteY4" fmla="*/ 1196593 h 1765590"/>
                <a:gd name="connsiteX5" fmla="*/ 1143450 w 3041369"/>
                <a:gd name="connsiteY5" fmla="*/ 1196593 h 1765590"/>
                <a:gd name="connsiteX6" fmla="*/ 1142327 w 3041369"/>
                <a:gd name="connsiteY6" fmla="*/ 1080394 h 1765590"/>
                <a:gd name="connsiteX7" fmla="*/ 1097726 w 3041369"/>
                <a:gd name="connsiteY7" fmla="*/ 1079213 h 1765590"/>
                <a:gd name="connsiteX8" fmla="*/ 1097672 w 3041369"/>
                <a:gd name="connsiteY8" fmla="*/ 960128 h 1765590"/>
                <a:gd name="connsiteX9" fmla="*/ 1045159 w 3041369"/>
                <a:gd name="connsiteY9" fmla="*/ 959583 h 1765590"/>
                <a:gd name="connsiteX10" fmla="*/ 1044325 w 3041369"/>
                <a:gd name="connsiteY10" fmla="*/ 840375 h 1765590"/>
                <a:gd name="connsiteX11" fmla="*/ 954674 w 3041369"/>
                <a:gd name="connsiteY11" fmla="*/ 838649 h 1765590"/>
                <a:gd name="connsiteX12" fmla="*/ 955613 w 3041369"/>
                <a:gd name="connsiteY12" fmla="*/ 616135 h 1765590"/>
                <a:gd name="connsiteX13" fmla="*/ 904171 w 3041369"/>
                <a:gd name="connsiteY13" fmla="*/ 617861 h 1765590"/>
                <a:gd name="connsiteX14" fmla="*/ 904171 w 3041369"/>
                <a:gd name="connsiteY14" fmla="*/ 517761 h 1765590"/>
                <a:gd name="connsiteX15" fmla="*/ 858446 w 3041369"/>
                <a:gd name="connsiteY15" fmla="*/ 516035 h 1765590"/>
                <a:gd name="connsiteX16" fmla="*/ 857506 w 3041369"/>
                <a:gd name="connsiteY16" fmla="*/ 417262 h 1765590"/>
                <a:gd name="connsiteX17" fmla="*/ 808909 w 3041369"/>
                <a:gd name="connsiteY17" fmla="*/ 417660 h 1765590"/>
                <a:gd name="connsiteX18" fmla="*/ 808909 w 3041369"/>
                <a:gd name="connsiteY18" fmla="*/ 324463 h 1765590"/>
                <a:gd name="connsiteX19" fmla="*/ 715252 w 3041369"/>
                <a:gd name="connsiteY19" fmla="*/ 324065 h 1765590"/>
                <a:gd name="connsiteX20" fmla="*/ 713647 w 3041369"/>
                <a:gd name="connsiteY20" fmla="*/ 229540 h 1765590"/>
                <a:gd name="connsiteX21" fmla="*/ 620290 w 3041369"/>
                <a:gd name="connsiteY21" fmla="*/ 229540 h 1765590"/>
                <a:gd name="connsiteX22" fmla="*/ 618086 w 3041369"/>
                <a:gd name="connsiteY22" fmla="*/ 149735 h 1765590"/>
                <a:gd name="connsiteX23" fmla="*/ 332599 w 3041369"/>
                <a:gd name="connsiteY23" fmla="*/ 148425 h 1765590"/>
                <a:gd name="connsiteX24" fmla="*/ 331984 w 3041369"/>
                <a:gd name="connsiteY24" fmla="*/ 82427 h 1765590"/>
                <a:gd name="connsiteX25" fmla="*/ 236721 w 3041369"/>
                <a:gd name="connsiteY25" fmla="*/ 69473 h 1765590"/>
                <a:gd name="connsiteX26" fmla="*/ 235432 w 3041369"/>
                <a:gd name="connsiteY26" fmla="*/ 0 h 1765590"/>
                <a:gd name="connsiteX27" fmla="*/ 0 w 3041369"/>
                <a:gd name="connsiteY27" fmla="*/ 2164 h 1765590"/>
                <a:gd name="connsiteX0" fmla="*/ 3041369 w 3041369"/>
                <a:gd name="connsiteY0" fmla="*/ 1762138 h 1765590"/>
                <a:gd name="connsiteX1" fmla="*/ 2624388 w 3041369"/>
                <a:gd name="connsiteY1" fmla="*/ 1765590 h 1765590"/>
                <a:gd name="connsiteX2" fmla="*/ 2628198 w 3041369"/>
                <a:gd name="connsiteY2" fmla="*/ 1392078 h 1765590"/>
                <a:gd name="connsiteX3" fmla="*/ 1433152 w 3041369"/>
                <a:gd name="connsiteY3" fmla="*/ 1381723 h 1765590"/>
                <a:gd name="connsiteX4" fmla="*/ 1433152 w 3041369"/>
                <a:gd name="connsiteY4" fmla="*/ 1196593 h 1765590"/>
                <a:gd name="connsiteX5" fmla="*/ 1143450 w 3041369"/>
                <a:gd name="connsiteY5" fmla="*/ 1196593 h 1765590"/>
                <a:gd name="connsiteX6" fmla="*/ 1142327 w 3041369"/>
                <a:gd name="connsiteY6" fmla="*/ 1080394 h 1765590"/>
                <a:gd name="connsiteX7" fmla="*/ 1097726 w 3041369"/>
                <a:gd name="connsiteY7" fmla="*/ 1079213 h 1765590"/>
                <a:gd name="connsiteX8" fmla="*/ 1097672 w 3041369"/>
                <a:gd name="connsiteY8" fmla="*/ 960128 h 1765590"/>
                <a:gd name="connsiteX9" fmla="*/ 1045159 w 3041369"/>
                <a:gd name="connsiteY9" fmla="*/ 959583 h 1765590"/>
                <a:gd name="connsiteX10" fmla="*/ 1044325 w 3041369"/>
                <a:gd name="connsiteY10" fmla="*/ 840375 h 1765590"/>
                <a:gd name="connsiteX11" fmla="*/ 954674 w 3041369"/>
                <a:gd name="connsiteY11" fmla="*/ 838649 h 1765590"/>
                <a:gd name="connsiteX12" fmla="*/ 955613 w 3041369"/>
                <a:gd name="connsiteY12" fmla="*/ 616135 h 1765590"/>
                <a:gd name="connsiteX13" fmla="*/ 904171 w 3041369"/>
                <a:gd name="connsiteY13" fmla="*/ 617861 h 1765590"/>
                <a:gd name="connsiteX14" fmla="*/ 904171 w 3041369"/>
                <a:gd name="connsiteY14" fmla="*/ 517761 h 1765590"/>
                <a:gd name="connsiteX15" fmla="*/ 858446 w 3041369"/>
                <a:gd name="connsiteY15" fmla="*/ 516035 h 1765590"/>
                <a:gd name="connsiteX16" fmla="*/ 857506 w 3041369"/>
                <a:gd name="connsiteY16" fmla="*/ 417262 h 1765590"/>
                <a:gd name="connsiteX17" fmla="*/ 808909 w 3041369"/>
                <a:gd name="connsiteY17" fmla="*/ 417660 h 1765590"/>
                <a:gd name="connsiteX18" fmla="*/ 808909 w 3041369"/>
                <a:gd name="connsiteY18" fmla="*/ 324463 h 1765590"/>
                <a:gd name="connsiteX19" fmla="*/ 715252 w 3041369"/>
                <a:gd name="connsiteY19" fmla="*/ 324065 h 1765590"/>
                <a:gd name="connsiteX20" fmla="*/ 713647 w 3041369"/>
                <a:gd name="connsiteY20" fmla="*/ 229540 h 1765590"/>
                <a:gd name="connsiteX21" fmla="*/ 620290 w 3041369"/>
                <a:gd name="connsiteY21" fmla="*/ 229540 h 1765590"/>
                <a:gd name="connsiteX22" fmla="*/ 618086 w 3041369"/>
                <a:gd name="connsiteY22" fmla="*/ 149735 h 1765590"/>
                <a:gd name="connsiteX23" fmla="*/ 332599 w 3041369"/>
                <a:gd name="connsiteY23" fmla="*/ 148425 h 1765590"/>
                <a:gd name="connsiteX24" fmla="*/ 331984 w 3041369"/>
                <a:gd name="connsiteY24" fmla="*/ 82427 h 1765590"/>
                <a:gd name="connsiteX25" fmla="*/ 236721 w 3041369"/>
                <a:gd name="connsiteY25" fmla="*/ 69473 h 1765590"/>
                <a:gd name="connsiteX26" fmla="*/ 235432 w 3041369"/>
                <a:gd name="connsiteY26" fmla="*/ 0 h 1765590"/>
                <a:gd name="connsiteX27" fmla="*/ 0 w 3041369"/>
                <a:gd name="connsiteY27" fmla="*/ 2164 h 1765590"/>
                <a:gd name="connsiteX0" fmla="*/ 3041369 w 3041369"/>
                <a:gd name="connsiteY0" fmla="*/ 1762138 h 1765590"/>
                <a:gd name="connsiteX1" fmla="*/ 2624388 w 3041369"/>
                <a:gd name="connsiteY1" fmla="*/ 1765590 h 1765590"/>
                <a:gd name="connsiteX2" fmla="*/ 2628198 w 3041369"/>
                <a:gd name="connsiteY2" fmla="*/ 1392078 h 1765590"/>
                <a:gd name="connsiteX3" fmla="*/ 1433152 w 3041369"/>
                <a:gd name="connsiteY3" fmla="*/ 1381723 h 1765590"/>
                <a:gd name="connsiteX4" fmla="*/ 1433152 w 3041369"/>
                <a:gd name="connsiteY4" fmla="*/ 1196593 h 1765590"/>
                <a:gd name="connsiteX5" fmla="*/ 1143450 w 3041369"/>
                <a:gd name="connsiteY5" fmla="*/ 1196593 h 1765590"/>
                <a:gd name="connsiteX6" fmla="*/ 1142327 w 3041369"/>
                <a:gd name="connsiteY6" fmla="*/ 1080394 h 1765590"/>
                <a:gd name="connsiteX7" fmla="*/ 1097726 w 3041369"/>
                <a:gd name="connsiteY7" fmla="*/ 1079213 h 1765590"/>
                <a:gd name="connsiteX8" fmla="*/ 1097672 w 3041369"/>
                <a:gd name="connsiteY8" fmla="*/ 960128 h 1765590"/>
                <a:gd name="connsiteX9" fmla="*/ 1045159 w 3041369"/>
                <a:gd name="connsiteY9" fmla="*/ 959583 h 1765590"/>
                <a:gd name="connsiteX10" fmla="*/ 1044325 w 3041369"/>
                <a:gd name="connsiteY10" fmla="*/ 840375 h 1765590"/>
                <a:gd name="connsiteX11" fmla="*/ 954674 w 3041369"/>
                <a:gd name="connsiteY11" fmla="*/ 838649 h 1765590"/>
                <a:gd name="connsiteX12" fmla="*/ 955613 w 3041369"/>
                <a:gd name="connsiteY12" fmla="*/ 616135 h 1765590"/>
                <a:gd name="connsiteX13" fmla="*/ 904171 w 3041369"/>
                <a:gd name="connsiteY13" fmla="*/ 617861 h 1765590"/>
                <a:gd name="connsiteX14" fmla="*/ 904171 w 3041369"/>
                <a:gd name="connsiteY14" fmla="*/ 517761 h 1765590"/>
                <a:gd name="connsiteX15" fmla="*/ 858446 w 3041369"/>
                <a:gd name="connsiteY15" fmla="*/ 516035 h 1765590"/>
                <a:gd name="connsiteX16" fmla="*/ 857506 w 3041369"/>
                <a:gd name="connsiteY16" fmla="*/ 417262 h 1765590"/>
                <a:gd name="connsiteX17" fmla="*/ 808909 w 3041369"/>
                <a:gd name="connsiteY17" fmla="*/ 417660 h 1765590"/>
                <a:gd name="connsiteX18" fmla="*/ 808909 w 3041369"/>
                <a:gd name="connsiteY18" fmla="*/ 324463 h 1765590"/>
                <a:gd name="connsiteX19" fmla="*/ 715252 w 3041369"/>
                <a:gd name="connsiteY19" fmla="*/ 324065 h 1765590"/>
                <a:gd name="connsiteX20" fmla="*/ 713647 w 3041369"/>
                <a:gd name="connsiteY20" fmla="*/ 229540 h 1765590"/>
                <a:gd name="connsiteX21" fmla="*/ 620290 w 3041369"/>
                <a:gd name="connsiteY21" fmla="*/ 229540 h 1765590"/>
                <a:gd name="connsiteX22" fmla="*/ 618086 w 3041369"/>
                <a:gd name="connsiteY22" fmla="*/ 149735 h 1765590"/>
                <a:gd name="connsiteX23" fmla="*/ 332599 w 3041369"/>
                <a:gd name="connsiteY23" fmla="*/ 148425 h 1765590"/>
                <a:gd name="connsiteX24" fmla="*/ 331984 w 3041369"/>
                <a:gd name="connsiteY24" fmla="*/ 82427 h 1765590"/>
                <a:gd name="connsiteX25" fmla="*/ 236721 w 3041369"/>
                <a:gd name="connsiteY25" fmla="*/ 69473 h 1765590"/>
                <a:gd name="connsiteX26" fmla="*/ 235432 w 3041369"/>
                <a:gd name="connsiteY26" fmla="*/ 0 h 1765590"/>
                <a:gd name="connsiteX27" fmla="*/ 0 w 3041369"/>
                <a:gd name="connsiteY27" fmla="*/ 2164 h 1765590"/>
                <a:gd name="connsiteX0" fmla="*/ 3041369 w 3041369"/>
                <a:gd name="connsiteY0" fmla="*/ 1762138 h 1765590"/>
                <a:gd name="connsiteX1" fmla="*/ 2624388 w 3041369"/>
                <a:gd name="connsiteY1" fmla="*/ 1765590 h 1765590"/>
                <a:gd name="connsiteX2" fmla="*/ 2628198 w 3041369"/>
                <a:gd name="connsiteY2" fmla="*/ 1392078 h 1765590"/>
                <a:gd name="connsiteX3" fmla="*/ 1433152 w 3041369"/>
                <a:gd name="connsiteY3" fmla="*/ 1381723 h 1765590"/>
                <a:gd name="connsiteX4" fmla="*/ 1433152 w 3041369"/>
                <a:gd name="connsiteY4" fmla="*/ 1196593 h 1765590"/>
                <a:gd name="connsiteX5" fmla="*/ 1143450 w 3041369"/>
                <a:gd name="connsiteY5" fmla="*/ 1196593 h 1765590"/>
                <a:gd name="connsiteX6" fmla="*/ 1142327 w 3041369"/>
                <a:gd name="connsiteY6" fmla="*/ 1080394 h 1765590"/>
                <a:gd name="connsiteX7" fmla="*/ 1097726 w 3041369"/>
                <a:gd name="connsiteY7" fmla="*/ 1079213 h 1765590"/>
                <a:gd name="connsiteX8" fmla="*/ 1097672 w 3041369"/>
                <a:gd name="connsiteY8" fmla="*/ 960128 h 1765590"/>
                <a:gd name="connsiteX9" fmla="*/ 1045159 w 3041369"/>
                <a:gd name="connsiteY9" fmla="*/ 959583 h 1765590"/>
                <a:gd name="connsiteX10" fmla="*/ 1044325 w 3041369"/>
                <a:gd name="connsiteY10" fmla="*/ 840375 h 1765590"/>
                <a:gd name="connsiteX11" fmla="*/ 954674 w 3041369"/>
                <a:gd name="connsiteY11" fmla="*/ 838649 h 1765590"/>
                <a:gd name="connsiteX12" fmla="*/ 955613 w 3041369"/>
                <a:gd name="connsiteY12" fmla="*/ 616135 h 1765590"/>
                <a:gd name="connsiteX13" fmla="*/ 904171 w 3041369"/>
                <a:gd name="connsiteY13" fmla="*/ 617861 h 1765590"/>
                <a:gd name="connsiteX14" fmla="*/ 904171 w 3041369"/>
                <a:gd name="connsiteY14" fmla="*/ 517761 h 1765590"/>
                <a:gd name="connsiteX15" fmla="*/ 858446 w 3041369"/>
                <a:gd name="connsiteY15" fmla="*/ 516035 h 1765590"/>
                <a:gd name="connsiteX16" fmla="*/ 857506 w 3041369"/>
                <a:gd name="connsiteY16" fmla="*/ 417262 h 1765590"/>
                <a:gd name="connsiteX17" fmla="*/ 808909 w 3041369"/>
                <a:gd name="connsiteY17" fmla="*/ 417660 h 1765590"/>
                <a:gd name="connsiteX18" fmla="*/ 808909 w 3041369"/>
                <a:gd name="connsiteY18" fmla="*/ 324463 h 1765590"/>
                <a:gd name="connsiteX19" fmla="*/ 715252 w 3041369"/>
                <a:gd name="connsiteY19" fmla="*/ 324065 h 1765590"/>
                <a:gd name="connsiteX20" fmla="*/ 713647 w 3041369"/>
                <a:gd name="connsiteY20" fmla="*/ 229540 h 1765590"/>
                <a:gd name="connsiteX21" fmla="*/ 620290 w 3041369"/>
                <a:gd name="connsiteY21" fmla="*/ 229540 h 1765590"/>
                <a:gd name="connsiteX22" fmla="*/ 618086 w 3041369"/>
                <a:gd name="connsiteY22" fmla="*/ 149735 h 1765590"/>
                <a:gd name="connsiteX23" fmla="*/ 332599 w 3041369"/>
                <a:gd name="connsiteY23" fmla="*/ 148425 h 1765590"/>
                <a:gd name="connsiteX24" fmla="*/ 330079 w 3041369"/>
                <a:gd name="connsiteY24" fmla="*/ 68620 h 1765590"/>
                <a:gd name="connsiteX25" fmla="*/ 236721 w 3041369"/>
                <a:gd name="connsiteY25" fmla="*/ 69473 h 1765590"/>
                <a:gd name="connsiteX26" fmla="*/ 235432 w 3041369"/>
                <a:gd name="connsiteY26" fmla="*/ 0 h 1765590"/>
                <a:gd name="connsiteX27" fmla="*/ 0 w 3041369"/>
                <a:gd name="connsiteY27" fmla="*/ 2164 h 1765590"/>
                <a:gd name="connsiteX0" fmla="*/ 3041369 w 3041369"/>
                <a:gd name="connsiteY0" fmla="*/ 1762138 h 1765590"/>
                <a:gd name="connsiteX1" fmla="*/ 2624388 w 3041369"/>
                <a:gd name="connsiteY1" fmla="*/ 1765590 h 1765590"/>
                <a:gd name="connsiteX2" fmla="*/ 2628198 w 3041369"/>
                <a:gd name="connsiteY2" fmla="*/ 1392078 h 1765590"/>
                <a:gd name="connsiteX3" fmla="*/ 1433152 w 3041369"/>
                <a:gd name="connsiteY3" fmla="*/ 1381723 h 1765590"/>
                <a:gd name="connsiteX4" fmla="*/ 1433152 w 3041369"/>
                <a:gd name="connsiteY4" fmla="*/ 1196593 h 1765590"/>
                <a:gd name="connsiteX5" fmla="*/ 1143450 w 3041369"/>
                <a:gd name="connsiteY5" fmla="*/ 1196593 h 1765590"/>
                <a:gd name="connsiteX6" fmla="*/ 1142327 w 3041369"/>
                <a:gd name="connsiteY6" fmla="*/ 1080394 h 1765590"/>
                <a:gd name="connsiteX7" fmla="*/ 1097726 w 3041369"/>
                <a:gd name="connsiteY7" fmla="*/ 1079213 h 1765590"/>
                <a:gd name="connsiteX8" fmla="*/ 1097672 w 3041369"/>
                <a:gd name="connsiteY8" fmla="*/ 960128 h 1765590"/>
                <a:gd name="connsiteX9" fmla="*/ 1045159 w 3041369"/>
                <a:gd name="connsiteY9" fmla="*/ 959583 h 1765590"/>
                <a:gd name="connsiteX10" fmla="*/ 1044325 w 3041369"/>
                <a:gd name="connsiteY10" fmla="*/ 840375 h 1765590"/>
                <a:gd name="connsiteX11" fmla="*/ 954674 w 3041369"/>
                <a:gd name="connsiteY11" fmla="*/ 838649 h 1765590"/>
                <a:gd name="connsiteX12" fmla="*/ 955613 w 3041369"/>
                <a:gd name="connsiteY12" fmla="*/ 616135 h 1765590"/>
                <a:gd name="connsiteX13" fmla="*/ 904171 w 3041369"/>
                <a:gd name="connsiteY13" fmla="*/ 617861 h 1765590"/>
                <a:gd name="connsiteX14" fmla="*/ 904171 w 3041369"/>
                <a:gd name="connsiteY14" fmla="*/ 517761 h 1765590"/>
                <a:gd name="connsiteX15" fmla="*/ 858446 w 3041369"/>
                <a:gd name="connsiteY15" fmla="*/ 516035 h 1765590"/>
                <a:gd name="connsiteX16" fmla="*/ 857506 w 3041369"/>
                <a:gd name="connsiteY16" fmla="*/ 417262 h 1765590"/>
                <a:gd name="connsiteX17" fmla="*/ 808909 w 3041369"/>
                <a:gd name="connsiteY17" fmla="*/ 417660 h 1765590"/>
                <a:gd name="connsiteX18" fmla="*/ 808909 w 3041369"/>
                <a:gd name="connsiteY18" fmla="*/ 324463 h 1765590"/>
                <a:gd name="connsiteX19" fmla="*/ 715252 w 3041369"/>
                <a:gd name="connsiteY19" fmla="*/ 324065 h 1765590"/>
                <a:gd name="connsiteX20" fmla="*/ 713647 w 3041369"/>
                <a:gd name="connsiteY20" fmla="*/ 229540 h 1765590"/>
                <a:gd name="connsiteX21" fmla="*/ 620290 w 3041369"/>
                <a:gd name="connsiteY21" fmla="*/ 229540 h 1765590"/>
                <a:gd name="connsiteX22" fmla="*/ 618086 w 3041369"/>
                <a:gd name="connsiteY22" fmla="*/ 149735 h 1765590"/>
                <a:gd name="connsiteX23" fmla="*/ 332599 w 3041369"/>
                <a:gd name="connsiteY23" fmla="*/ 148425 h 1765590"/>
                <a:gd name="connsiteX24" fmla="*/ 330079 w 3041369"/>
                <a:gd name="connsiteY24" fmla="*/ 68620 h 1765590"/>
                <a:gd name="connsiteX25" fmla="*/ 236721 w 3041369"/>
                <a:gd name="connsiteY25" fmla="*/ 69473 h 1765590"/>
                <a:gd name="connsiteX26" fmla="*/ 235432 w 3041369"/>
                <a:gd name="connsiteY26" fmla="*/ 0 h 1765590"/>
                <a:gd name="connsiteX27" fmla="*/ 0 w 3041369"/>
                <a:gd name="connsiteY27" fmla="*/ 2164 h 1765590"/>
                <a:gd name="connsiteX0" fmla="*/ 3041369 w 3041369"/>
                <a:gd name="connsiteY0" fmla="*/ 1762138 h 1765590"/>
                <a:gd name="connsiteX1" fmla="*/ 2624388 w 3041369"/>
                <a:gd name="connsiteY1" fmla="*/ 1765590 h 1765590"/>
                <a:gd name="connsiteX2" fmla="*/ 2628198 w 3041369"/>
                <a:gd name="connsiteY2" fmla="*/ 1392078 h 1765590"/>
                <a:gd name="connsiteX3" fmla="*/ 1433152 w 3041369"/>
                <a:gd name="connsiteY3" fmla="*/ 1381723 h 1765590"/>
                <a:gd name="connsiteX4" fmla="*/ 1433152 w 3041369"/>
                <a:gd name="connsiteY4" fmla="*/ 1196593 h 1765590"/>
                <a:gd name="connsiteX5" fmla="*/ 1143450 w 3041369"/>
                <a:gd name="connsiteY5" fmla="*/ 1196593 h 1765590"/>
                <a:gd name="connsiteX6" fmla="*/ 1142327 w 3041369"/>
                <a:gd name="connsiteY6" fmla="*/ 1080394 h 1765590"/>
                <a:gd name="connsiteX7" fmla="*/ 1097726 w 3041369"/>
                <a:gd name="connsiteY7" fmla="*/ 1079213 h 1765590"/>
                <a:gd name="connsiteX8" fmla="*/ 1097672 w 3041369"/>
                <a:gd name="connsiteY8" fmla="*/ 960128 h 1765590"/>
                <a:gd name="connsiteX9" fmla="*/ 1045159 w 3041369"/>
                <a:gd name="connsiteY9" fmla="*/ 959583 h 1765590"/>
                <a:gd name="connsiteX10" fmla="*/ 1044325 w 3041369"/>
                <a:gd name="connsiteY10" fmla="*/ 840375 h 1765590"/>
                <a:gd name="connsiteX11" fmla="*/ 954674 w 3041369"/>
                <a:gd name="connsiteY11" fmla="*/ 838649 h 1765590"/>
                <a:gd name="connsiteX12" fmla="*/ 955613 w 3041369"/>
                <a:gd name="connsiteY12" fmla="*/ 616135 h 1765590"/>
                <a:gd name="connsiteX13" fmla="*/ 904171 w 3041369"/>
                <a:gd name="connsiteY13" fmla="*/ 617861 h 1765590"/>
                <a:gd name="connsiteX14" fmla="*/ 904171 w 3041369"/>
                <a:gd name="connsiteY14" fmla="*/ 517761 h 1765590"/>
                <a:gd name="connsiteX15" fmla="*/ 858446 w 3041369"/>
                <a:gd name="connsiteY15" fmla="*/ 516035 h 1765590"/>
                <a:gd name="connsiteX16" fmla="*/ 857506 w 3041369"/>
                <a:gd name="connsiteY16" fmla="*/ 417262 h 1765590"/>
                <a:gd name="connsiteX17" fmla="*/ 808909 w 3041369"/>
                <a:gd name="connsiteY17" fmla="*/ 417660 h 1765590"/>
                <a:gd name="connsiteX18" fmla="*/ 808909 w 3041369"/>
                <a:gd name="connsiteY18" fmla="*/ 324463 h 1765590"/>
                <a:gd name="connsiteX19" fmla="*/ 715252 w 3041369"/>
                <a:gd name="connsiteY19" fmla="*/ 324065 h 1765590"/>
                <a:gd name="connsiteX20" fmla="*/ 713647 w 3041369"/>
                <a:gd name="connsiteY20" fmla="*/ 229540 h 1765590"/>
                <a:gd name="connsiteX21" fmla="*/ 620290 w 3041369"/>
                <a:gd name="connsiteY21" fmla="*/ 229540 h 1765590"/>
                <a:gd name="connsiteX22" fmla="*/ 618086 w 3041369"/>
                <a:gd name="connsiteY22" fmla="*/ 149735 h 1765590"/>
                <a:gd name="connsiteX23" fmla="*/ 332599 w 3041369"/>
                <a:gd name="connsiteY23" fmla="*/ 148425 h 1765590"/>
                <a:gd name="connsiteX24" fmla="*/ 330079 w 3041369"/>
                <a:gd name="connsiteY24" fmla="*/ 68620 h 1765590"/>
                <a:gd name="connsiteX25" fmla="*/ 234816 w 3041369"/>
                <a:gd name="connsiteY25" fmla="*/ 69473 h 1765590"/>
                <a:gd name="connsiteX26" fmla="*/ 235432 w 3041369"/>
                <a:gd name="connsiteY26" fmla="*/ 0 h 1765590"/>
                <a:gd name="connsiteX27" fmla="*/ 0 w 3041369"/>
                <a:gd name="connsiteY27" fmla="*/ 2164 h 176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41369" h="1765590">
                  <a:moveTo>
                    <a:pt x="3041369" y="1762138"/>
                  </a:moveTo>
                  <a:lnTo>
                    <a:pt x="2624388" y="1765590"/>
                  </a:lnTo>
                  <a:lnTo>
                    <a:pt x="2628198" y="1392078"/>
                  </a:lnTo>
                  <a:lnTo>
                    <a:pt x="1433152" y="1381723"/>
                  </a:lnTo>
                  <a:lnTo>
                    <a:pt x="1433152" y="1196593"/>
                  </a:lnTo>
                  <a:lnTo>
                    <a:pt x="1143450" y="1196593"/>
                  </a:lnTo>
                  <a:cubicBezTo>
                    <a:pt x="1141806" y="1114713"/>
                    <a:pt x="1143972" y="1267551"/>
                    <a:pt x="1142327" y="1080394"/>
                  </a:cubicBezTo>
                  <a:cubicBezTo>
                    <a:pt x="1034738" y="1081726"/>
                    <a:pt x="1226272" y="1079608"/>
                    <a:pt x="1097726" y="1079213"/>
                  </a:cubicBezTo>
                  <a:cubicBezTo>
                    <a:pt x="1096439" y="921008"/>
                    <a:pt x="1098960" y="1139044"/>
                    <a:pt x="1097672" y="960128"/>
                  </a:cubicBezTo>
                  <a:lnTo>
                    <a:pt x="1045159" y="959583"/>
                  </a:lnTo>
                  <a:cubicBezTo>
                    <a:pt x="1046151" y="920998"/>
                    <a:pt x="1043333" y="878960"/>
                    <a:pt x="1044325" y="840375"/>
                  </a:cubicBezTo>
                  <a:lnTo>
                    <a:pt x="954674" y="838649"/>
                  </a:lnTo>
                  <a:cubicBezTo>
                    <a:pt x="956401" y="570872"/>
                    <a:pt x="954978" y="889731"/>
                    <a:pt x="955613" y="616135"/>
                  </a:cubicBezTo>
                  <a:cubicBezTo>
                    <a:pt x="838597" y="617018"/>
                    <a:pt x="1004670" y="618503"/>
                    <a:pt x="904171" y="617861"/>
                  </a:cubicBezTo>
                  <a:cubicBezTo>
                    <a:pt x="901948" y="474613"/>
                    <a:pt x="903058" y="652446"/>
                    <a:pt x="904171" y="517761"/>
                  </a:cubicBezTo>
                  <a:cubicBezTo>
                    <a:pt x="812085" y="518624"/>
                    <a:pt x="969424" y="518689"/>
                    <a:pt x="858446" y="516035"/>
                  </a:cubicBezTo>
                  <a:cubicBezTo>
                    <a:pt x="856067" y="390843"/>
                    <a:pt x="858510" y="528647"/>
                    <a:pt x="857506" y="417262"/>
                  </a:cubicBezTo>
                  <a:cubicBezTo>
                    <a:pt x="763191" y="415669"/>
                    <a:pt x="908939" y="419253"/>
                    <a:pt x="808909" y="417660"/>
                  </a:cubicBezTo>
                  <a:cubicBezTo>
                    <a:pt x="810018" y="292026"/>
                    <a:pt x="811500" y="462312"/>
                    <a:pt x="808909" y="324463"/>
                  </a:cubicBezTo>
                  <a:lnTo>
                    <a:pt x="715252" y="324065"/>
                  </a:lnTo>
                  <a:cubicBezTo>
                    <a:pt x="713446" y="205688"/>
                    <a:pt x="715452" y="365175"/>
                    <a:pt x="713647" y="229540"/>
                  </a:cubicBezTo>
                  <a:cubicBezTo>
                    <a:pt x="561278" y="227881"/>
                    <a:pt x="785460" y="228171"/>
                    <a:pt x="620290" y="229540"/>
                  </a:cubicBezTo>
                  <a:cubicBezTo>
                    <a:pt x="617065" y="92840"/>
                    <a:pt x="618506" y="294202"/>
                    <a:pt x="618086" y="149735"/>
                  </a:cubicBezTo>
                  <a:lnTo>
                    <a:pt x="332599" y="148425"/>
                  </a:lnTo>
                  <a:cubicBezTo>
                    <a:pt x="331759" y="121823"/>
                    <a:pt x="332824" y="186693"/>
                    <a:pt x="330079" y="68620"/>
                  </a:cubicBezTo>
                  <a:cubicBezTo>
                    <a:pt x="155432" y="71205"/>
                    <a:pt x="348495" y="70339"/>
                    <a:pt x="234816" y="69473"/>
                  </a:cubicBezTo>
                  <a:cubicBezTo>
                    <a:pt x="232480" y="-32500"/>
                    <a:pt x="233958" y="126134"/>
                    <a:pt x="235432" y="0"/>
                  </a:cubicBezTo>
                  <a:lnTo>
                    <a:pt x="0" y="2164"/>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7" name="Straight Connector 196">
              <a:extLst>
                <a:ext uri="{FF2B5EF4-FFF2-40B4-BE49-F238E27FC236}">
                  <a16:creationId xmlns:a16="http://schemas.microsoft.com/office/drawing/2014/main" id="{8256E39E-AE60-43ED-82FA-055755F5D36C}"/>
                </a:ext>
              </a:extLst>
            </p:cNvPr>
            <p:cNvCxnSpPr/>
            <p:nvPr/>
          </p:nvCxnSpPr>
          <p:spPr>
            <a:xfrm flipH="1">
              <a:off x="4145555" y="4818810"/>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DD26868-7020-438C-8E30-63A9D98444B8}"/>
                </a:ext>
              </a:extLst>
            </p:cNvPr>
            <p:cNvCxnSpPr/>
            <p:nvPr/>
          </p:nvCxnSpPr>
          <p:spPr>
            <a:xfrm flipH="1">
              <a:off x="3386874" y="4409478"/>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F64EA33-988F-4FCA-8B35-A2D9F9852DC1}"/>
                </a:ext>
              </a:extLst>
            </p:cNvPr>
            <p:cNvCxnSpPr/>
            <p:nvPr/>
          </p:nvCxnSpPr>
          <p:spPr>
            <a:xfrm flipH="1">
              <a:off x="2576303" y="4409478"/>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7616DA4-65C3-49BC-8B58-8EF3DCC6B816}"/>
                </a:ext>
              </a:extLst>
            </p:cNvPr>
            <p:cNvCxnSpPr/>
            <p:nvPr/>
          </p:nvCxnSpPr>
          <p:spPr>
            <a:xfrm flipH="1">
              <a:off x="2387494" y="4194774"/>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839ABCF-9867-4AEF-AD03-A6230B1B0601}"/>
                </a:ext>
              </a:extLst>
            </p:cNvPr>
            <p:cNvCxnSpPr/>
            <p:nvPr/>
          </p:nvCxnSpPr>
          <p:spPr>
            <a:xfrm flipH="1">
              <a:off x="2140436" y="3801715"/>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75313FB-5541-4806-8083-7B5ACFECF557}"/>
                </a:ext>
              </a:extLst>
            </p:cNvPr>
            <p:cNvCxnSpPr/>
            <p:nvPr/>
          </p:nvCxnSpPr>
          <p:spPr>
            <a:xfrm flipH="1">
              <a:off x="2046734" y="3554828"/>
              <a:ext cx="0" cy="7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65AB866-75D6-46EE-8DD2-854006A04053}"/>
                </a:ext>
              </a:extLst>
            </p:cNvPr>
            <p:cNvCxnSpPr>
              <a:cxnSpLocks/>
            </p:cNvCxnSpPr>
            <p:nvPr/>
          </p:nvCxnSpPr>
          <p:spPr>
            <a:xfrm rot="16200000" flipH="1">
              <a:off x="2578208" y="4401858"/>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44C1A7E-0906-4828-9F5B-0FA5977A61EC}"/>
                </a:ext>
              </a:extLst>
            </p:cNvPr>
            <p:cNvCxnSpPr/>
            <p:nvPr/>
          </p:nvCxnSpPr>
          <p:spPr>
            <a:xfrm flipH="1">
              <a:off x="1472377" y="3039087"/>
              <a:ext cx="0" cy="7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0B6DA955-510A-48A0-A944-B9B783CEFA66}"/>
                </a:ext>
              </a:extLst>
            </p:cNvPr>
            <p:cNvCxnSpPr/>
            <p:nvPr/>
          </p:nvCxnSpPr>
          <p:spPr>
            <a:xfrm flipH="1">
              <a:off x="1803885" y="3127572"/>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B66D877A-98ED-4BCA-B63E-2A632A16ED23}"/>
                </a:ext>
              </a:extLst>
            </p:cNvPr>
            <p:cNvCxnSpPr/>
            <p:nvPr/>
          </p:nvCxnSpPr>
          <p:spPr>
            <a:xfrm flipH="1">
              <a:off x="1762000" y="3127572"/>
              <a:ext cx="0" cy="7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10F772DE-8618-4B2F-9201-00E70A74D435}"/>
                </a:ext>
              </a:extLst>
            </p:cNvPr>
            <p:cNvCxnSpPr/>
            <p:nvPr/>
          </p:nvCxnSpPr>
          <p:spPr>
            <a:xfrm flipH="1">
              <a:off x="1722614" y="3039087"/>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1481176-AF6F-4B80-9F3B-E1E18E78F2BE}"/>
                </a:ext>
              </a:extLst>
            </p:cNvPr>
            <p:cNvCxnSpPr/>
            <p:nvPr/>
          </p:nvCxnSpPr>
          <p:spPr>
            <a:xfrm flipH="1">
              <a:off x="1625697" y="3039087"/>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6C1DCCF5-9E9A-4835-93BB-CCB5208E41E9}"/>
                </a:ext>
              </a:extLst>
            </p:cNvPr>
            <p:cNvCxnSpPr/>
            <p:nvPr/>
          </p:nvCxnSpPr>
          <p:spPr>
            <a:xfrm flipH="1">
              <a:off x="1527530" y="3039087"/>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CC125E0-F9ED-4B4F-A27B-FAB13DCD5EF8}"/>
                </a:ext>
              </a:extLst>
            </p:cNvPr>
            <p:cNvCxnSpPr/>
            <p:nvPr/>
          </p:nvCxnSpPr>
          <p:spPr>
            <a:xfrm flipH="1">
              <a:off x="1447344" y="2951461"/>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C46E511A-E4B2-4352-BB12-70C645CA04C3}"/>
                </a:ext>
              </a:extLst>
            </p:cNvPr>
            <p:cNvCxnSpPr/>
            <p:nvPr/>
          </p:nvCxnSpPr>
          <p:spPr>
            <a:xfrm flipH="1">
              <a:off x="1336632" y="2873857"/>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71300EA-03A5-4200-B467-AA25F8EAB755}"/>
                </a:ext>
              </a:extLst>
            </p:cNvPr>
            <p:cNvCxnSpPr/>
            <p:nvPr/>
          </p:nvCxnSpPr>
          <p:spPr>
            <a:xfrm>
              <a:off x="2527531" y="4741719"/>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D541B353-E2A2-4D51-BBD6-EA73F607FF22}"/>
                </a:ext>
              </a:extLst>
            </p:cNvPr>
            <p:cNvCxnSpPr/>
            <p:nvPr/>
          </p:nvCxnSpPr>
          <p:spPr>
            <a:xfrm>
              <a:off x="2098401" y="4118964"/>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14" name="Group 213">
              <a:extLst>
                <a:ext uri="{FF2B5EF4-FFF2-40B4-BE49-F238E27FC236}">
                  <a16:creationId xmlns:a16="http://schemas.microsoft.com/office/drawing/2014/main" id="{843546DB-590E-4AEB-9777-90CAC2C7AADF}"/>
                </a:ext>
              </a:extLst>
            </p:cNvPr>
            <p:cNvGrpSpPr/>
            <p:nvPr/>
          </p:nvGrpSpPr>
          <p:grpSpPr>
            <a:xfrm>
              <a:off x="1723393" y="3585805"/>
              <a:ext cx="72000" cy="72000"/>
              <a:chOff x="1565154" y="3444635"/>
              <a:chExt cx="72000" cy="72000"/>
            </a:xfrm>
          </p:grpSpPr>
          <p:cxnSp>
            <p:nvCxnSpPr>
              <p:cNvPr id="292" name="Straight Connector 291">
                <a:extLst>
                  <a:ext uri="{FF2B5EF4-FFF2-40B4-BE49-F238E27FC236}">
                    <a16:creationId xmlns:a16="http://schemas.microsoft.com/office/drawing/2014/main" id="{1F252D21-7A51-4B6E-A5BA-C072AF260914}"/>
                  </a:ext>
                </a:extLst>
              </p:cNvPr>
              <p:cNvCxnSpPr/>
              <p:nvPr/>
            </p:nvCxnSpPr>
            <p:spPr>
              <a:xfrm>
                <a:off x="1601154" y="3444635"/>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75BF40EB-1E26-44D7-9703-BEBF891B707F}"/>
                  </a:ext>
                </a:extLst>
              </p:cNvPr>
              <p:cNvCxnSpPr>
                <a:cxnSpLocks/>
              </p:cNvCxnSpPr>
              <p:nvPr/>
            </p:nvCxnSpPr>
            <p:spPr>
              <a:xfrm rot="16200000">
                <a:off x="1601154" y="3444635"/>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15" name="Straight Connector 214">
              <a:extLst>
                <a:ext uri="{FF2B5EF4-FFF2-40B4-BE49-F238E27FC236}">
                  <a16:creationId xmlns:a16="http://schemas.microsoft.com/office/drawing/2014/main" id="{4DE35162-D8B3-41D1-A519-787D516EABAD}"/>
                </a:ext>
              </a:extLst>
            </p:cNvPr>
            <p:cNvCxnSpPr/>
            <p:nvPr/>
          </p:nvCxnSpPr>
          <p:spPr>
            <a:xfrm>
              <a:off x="1577948" y="3102612"/>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C30A063B-E7DE-4A05-B213-36DFB3D28CDC}"/>
                </a:ext>
              </a:extLst>
            </p:cNvPr>
            <p:cNvCxnSpPr/>
            <p:nvPr/>
          </p:nvCxnSpPr>
          <p:spPr>
            <a:xfrm>
              <a:off x="1621763" y="3102612"/>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DE12804-70B3-454F-8707-B4410852310A}"/>
                </a:ext>
              </a:extLst>
            </p:cNvPr>
            <p:cNvCxnSpPr/>
            <p:nvPr/>
          </p:nvCxnSpPr>
          <p:spPr>
            <a:xfrm>
              <a:off x="1520042" y="2875651"/>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C08FF1F-8878-4BC5-A418-3366FD1518DB}"/>
                </a:ext>
              </a:extLst>
            </p:cNvPr>
            <p:cNvCxnSpPr/>
            <p:nvPr/>
          </p:nvCxnSpPr>
          <p:spPr>
            <a:xfrm>
              <a:off x="1285199" y="2875651"/>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A3F1DB5F-BD2A-4864-BECD-6BED33DCFB49}"/>
                </a:ext>
              </a:extLst>
            </p:cNvPr>
            <p:cNvCxnSpPr>
              <a:cxnSpLocks/>
            </p:cNvCxnSpPr>
            <p:nvPr/>
          </p:nvCxnSpPr>
          <p:spPr>
            <a:xfrm rot="16200000">
              <a:off x="1575265" y="3099033"/>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id="{B9CD5EE9-E194-4E88-9EDA-4F078B092717}"/>
                </a:ext>
              </a:extLst>
            </p:cNvPr>
            <p:cNvSpPr txBox="1"/>
            <p:nvPr/>
          </p:nvSpPr>
          <p:spPr>
            <a:xfrm>
              <a:off x="2596791" y="2766977"/>
              <a:ext cx="1763610" cy="646331"/>
            </a:xfrm>
            <a:prstGeom prst="rect">
              <a:avLst/>
            </a:prstGeom>
            <a:noFill/>
          </p:spPr>
          <p:txBody>
            <a:bodyPr wrap="square" rtlCol="0">
              <a:spAutoFit/>
            </a:bodyPr>
            <a:lstStyle/>
            <a:p>
              <a:r>
                <a:rPr lang="en-GB" sz="1200" dirty="0"/>
                <a:t>DAE60 YES (n=32)</a:t>
              </a:r>
            </a:p>
            <a:p>
              <a:r>
                <a:rPr lang="en-GB" sz="1200" dirty="0"/>
                <a:t>Median 24 months</a:t>
              </a:r>
            </a:p>
            <a:p>
              <a:r>
                <a:rPr lang="en-GB" sz="1200" dirty="0"/>
                <a:t>95% CI 20.064, 27.936</a:t>
              </a:r>
            </a:p>
          </p:txBody>
        </p:sp>
        <p:sp>
          <p:nvSpPr>
            <p:cNvPr id="221" name="TextBox 220">
              <a:extLst>
                <a:ext uri="{FF2B5EF4-FFF2-40B4-BE49-F238E27FC236}">
                  <a16:creationId xmlns:a16="http://schemas.microsoft.com/office/drawing/2014/main" id="{0CD5274D-C7D0-47BE-9B59-A174667658FE}"/>
                </a:ext>
              </a:extLst>
            </p:cNvPr>
            <p:cNvSpPr txBox="1"/>
            <p:nvPr/>
          </p:nvSpPr>
          <p:spPr>
            <a:xfrm>
              <a:off x="2596791" y="3363607"/>
              <a:ext cx="1763610" cy="646331"/>
            </a:xfrm>
            <a:prstGeom prst="rect">
              <a:avLst/>
            </a:prstGeom>
            <a:noFill/>
          </p:spPr>
          <p:txBody>
            <a:bodyPr wrap="square" rtlCol="0">
              <a:spAutoFit/>
            </a:bodyPr>
            <a:lstStyle/>
            <a:p>
              <a:r>
                <a:rPr lang="en-GB" sz="1200" dirty="0"/>
                <a:t>DAE60 NO (n=37)</a:t>
              </a:r>
            </a:p>
            <a:p>
              <a:r>
                <a:rPr lang="en-GB" sz="1200" dirty="0"/>
                <a:t>Median 19 months</a:t>
              </a:r>
            </a:p>
            <a:p>
              <a:r>
                <a:rPr lang="en-GB" sz="1200" dirty="0"/>
                <a:t>95% CI 14.478, 23.522</a:t>
              </a:r>
            </a:p>
          </p:txBody>
        </p:sp>
        <p:cxnSp>
          <p:nvCxnSpPr>
            <p:cNvPr id="222" name="Straight Connector 221">
              <a:extLst>
                <a:ext uri="{FF2B5EF4-FFF2-40B4-BE49-F238E27FC236}">
                  <a16:creationId xmlns:a16="http://schemas.microsoft.com/office/drawing/2014/main" id="{288C85BE-1076-4041-AB48-265DCF346192}"/>
                </a:ext>
              </a:extLst>
            </p:cNvPr>
            <p:cNvCxnSpPr/>
            <p:nvPr/>
          </p:nvCxnSpPr>
          <p:spPr>
            <a:xfrm>
              <a:off x="2289456" y="2894071"/>
              <a:ext cx="21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3889110-0A99-43FA-9532-457BAD3CF92C}"/>
                </a:ext>
              </a:extLst>
            </p:cNvPr>
            <p:cNvCxnSpPr/>
            <p:nvPr/>
          </p:nvCxnSpPr>
          <p:spPr>
            <a:xfrm>
              <a:off x="2289456" y="3493697"/>
              <a:ext cx="21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8D23F47A-B22E-4A6C-9CD0-2FDD761CC7F3}"/>
                </a:ext>
              </a:extLst>
            </p:cNvPr>
            <p:cNvSpPr txBox="1"/>
            <p:nvPr/>
          </p:nvSpPr>
          <p:spPr>
            <a:xfrm>
              <a:off x="1214131" y="4506240"/>
              <a:ext cx="1679194" cy="646331"/>
            </a:xfrm>
            <a:prstGeom prst="rect">
              <a:avLst/>
            </a:prstGeom>
            <a:noFill/>
          </p:spPr>
          <p:txBody>
            <a:bodyPr wrap="square" rtlCol="0">
              <a:spAutoFit/>
            </a:bodyPr>
            <a:lstStyle/>
            <a:p>
              <a:r>
                <a:rPr lang="en-GB" sz="1200" dirty="0"/>
                <a:t>p=0.042</a:t>
              </a:r>
            </a:p>
            <a:p>
              <a:r>
                <a:rPr lang="en-GB" sz="1200"/>
                <a:t>HR 2.425 </a:t>
              </a:r>
              <a:br>
                <a:rPr lang="en-GB" sz="1200" dirty="0"/>
              </a:br>
              <a:r>
                <a:rPr lang="en-GB" sz="1200" dirty="0"/>
                <a:t>95% CI 1.703, 5.480</a:t>
              </a:r>
            </a:p>
          </p:txBody>
        </p:sp>
        <p:sp>
          <p:nvSpPr>
            <p:cNvPr id="225" name="Freeform: Shape 224">
              <a:extLst>
                <a:ext uri="{FF2B5EF4-FFF2-40B4-BE49-F238E27FC236}">
                  <a16:creationId xmlns:a16="http://schemas.microsoft.com/office/drawing/2014/main" id="{7F245D1C-531F-46C6-A2EA-832ED17D23E2}"/>
                </a:ext>
              </a:extLst>
            </p:cNvPr>
            <p:cNvSpPr/>
            <p:nvPr/>
          </p:nvSpPr>
          <p:spPr>
            <a:xfrm>
              <a:off x="5614476" y="2902128"/>
              <a:ext cx="2873213" cy="2234009"/>
            </a:xfrm>
            <a:custGeom>
              <a:avLst/>
              <a:gdLst>
                <a:gd name="connsiteX0" fmla="*/ 2868297 w 2868297"/>
                <a:gd name="connsiteY0" fmla="*/ 2367909 h 2367909"/>
                <a:gd name="connsiteX1" fmla="*/ 2868297 w 2868297"/>
                <a:gd name="connsiteY1" fmla="*/ 2031338 h 2367909"/>
                <a:gd name="connsiteX2" fmla="*/ 2493005 w 2868297"/>
                <a:gd name="connsiteY2" fmla="*/ 2031338 h 2367909"/>
                <a:gd name="connsiteX3" fmla="*/ 2493005 w 2868297"/>
                <a:gd name="connsiteY3" fmla="*/ 1801993 h 2367909"/>
                <a:gd name="connsiteX4" fmla="*/ 2105800 w 2868297"/>
                <a:gd name="connsiteY4" fmla="*/ 1801993 h 2367909"/>
                <a:gd name="connsiteX5" fmla="*/ 2105800 w 2868297"/>
                <a:gd name="connsiteY5" fmla="*/ 1611369 h 2367909"/>
                <a:gd name="connsiteX6" fmla="*/ 1918155 w 2868297"/>
                <a:gd name="connsiteY6" fmla="*/ 1611369 h 2367909"/>
                <a:gd name="connsiteX7" fmla="*/ 1918155 w 2868297"/>
                <a:gd name="connsiteY7" fmla="*/ 1513079 h 2367909"/>
                <a:gd name="connsiteX8" fmla="*/ 1730509 w 2868297"/>
                <a:gd name="connsiteY8" fmla="*/ 1513079 h 2367909"/>
                <a:gd name="connsiteX9" fmla="*/ 1730509 w 2868297"/>
                <a:gd name="connsiteY9" fmla="*/ 1224164 h 2367909"/>
                <a:gd name="connsiteX10" fmla="*/ 1536906 w 2868297"/>
                <a:gd name="connsiteY10" fmla="*/ 1224164 h 2367909"/>
                <a:gd name="connsiteX11" fmla="*/ 1536906 w 2868297"/>
                <a:gd name="connsiteY11" fmla="*/ 1128852 h 2367909"/>
                <a:gd name="connsiteX12" fmla="*/ 1346282 w 2868297"/>
                <a:gd name="connsiteY12" fmla="*/ 1128852 h 2367909"/>
                <a:gd name="connsiteX13" fmla="*/ 1346282 w 2868297"/>
                <a:gd name="connsiteY13" fmla="*/ 953120 h 2367909"/>
                <a:gd name="connsiteX14" fmla="*/ 1149701 w 2868297"/>
                <a:gd name="connsiteY14" fmla="*/ 953120 h 2367909"/>
                <a:gd name="connsiteX15" fmla="*/ 1149701 w 2868297"/>
                <a:gd name="connsiteY15" fmla="*/ 774410 h 2367909"/>
                <a:gd name="connsiteX16" fmla="*/ 959077 w 2868297"/>
                <a:gd name="connsiteY16" fmla="*/ 774410 h 2367909"/>
                <a:gd name="connsiteX17" fmla="*/ 959077 w 2868297"/>
                <a:gd name="connsiteY17" fmla="*/ 595700 h 2367909"/>
                <a:gd name="connsiteX18" fmla="*/ 771431 w 2868297"/>
                <a:gd name="connsiteY18" fmla="*/ 595700 h 2367909"/>
                <a:gd name="connsiteX19" fmla="*/ 771431 w 2868297"/>
                <a:gd name="connsiteY19" fmla="*/ 512302 h 2367909"/>
                <a:gd name="connsiteX20" fmla="*/ 580807 w 2868297"/>
                <a:gd name="connsiteY20" fmla="*/ 512302 h 2367909"/>
                <a:gd name="connsiteX21" fmla="*/ 580807 w 2868297"/>
                <a:gd name="connsiteY21" fmla="*/ 348485 h 2367909"/>
                <a:gd name="connsiteX22" fmla="*/ 387205 w 2868297"/>
                <a:gd name="connsiteY22" fmla="*/ 348485 h 2367909"/>
                <a:gd name="connsiteX23" fmla="*/ 387205 w 2868297"/>
                <a:gd name="connsiteY23" fmla="*/ 196581 h 2367909"/>
                <a:gd name="connsiteX24" fmla="*/ 193602 w 2868297"/>
                <a:gd name="connsiteY24" fmla="*/ 196581 h 2367909"/>
                <a:gd name="connsiteX25" fmla="*/ 193602 w 2868297"/>
                <a:gd name="connsiteY25" fmla="*/ 59570 h 2367909"/>
                <a:gd name="connsiteX26" fmla="*/ 8935 w 2868297"/>
                <a:gd name="connsiteY26" fmla="*/ 59570 h 2367909"/>
                <a:gd name="connsiteX27" fmla="*/ 8935 w 2868297"/>
                <a:gd name="connsiteY27" fmla="*/ 0 h 2367909"/>
                <a:gd name="connsiteX28" fmla="*/ 0 w 2868297"/>
                <a:gd name="connsiteY28" fmla="*/ 0 h 2367909"/>
                <a:gd name="connsiteX0" fmla="*/ 2872308 w 2872308"/>
                <a:gd name="connsiteY0" fmla="*/ 2231551 h 2231551"/>
                <a:gd name="connsiteX1" fmla="*/ 2868297 w 2872308"/>
                <a:gd name="connsiteY1" fmla="*/ 2031338 h 2231551"/>
                <a:gd name="connsiteX2" fmla="*/ 2493005 w 2872308"/>
                <a:gd name="connsiteY2" fmla="*/ 2031338 h 2231551"/>
                <a:gd name="connsiteX3" fmla="*/ 2493005 w 2872308"/>
                <a:gd name="connsiteY3" fmla="*/ 1801993 h 2231551"/>
                <a:gd name="connsiteX4" fmla="*/ 2105800 w 2872308"/>
                <a:gd name="connsiteY4" fmla="*/ 1801993 h 2231551"/>
                <a:gd name="connsiteX5" fmla="*/ 2105800 w 2872308"/>
                <a:gd name="connsiteY5" fmla="*/ 1611369 h 2231551"/>
                <a:gd name="connsiteX6" fmla="*/ 1918155 w 2872308"/>
                <a:gd name="connsiteY6" fmla="*/ 1611369 h 2231551"/>
                <a:gd name="connsiteX7" fmla="*/ 1918155 w 2872308"/>
                <a:gd name="connsiteY7" fmla="*/ 1513079 h 2231551"/>
                <a:gd name="connsiteX8" fmla="*/ 1730509 w 2872308"/>
                <a:gd name="connsiteY8" fmla="*/ 1513079 h 2231551"/>
                <a:gd name="connsiteX9" fmla="*/ 1730509 w 2872308"/>
                <a:gd name="connsiteY9" fmla="*/ 1224164 h 2231551"/>
                <a:gd name="connsiteX10" fmla="*/ 1536906 w 2872308"/>
                <a:gd name="connsiteY10" fmla="*/ 1224164 h 2231551"/>
                <a:gd name="connsiteX11" fmla="*/ 1536906 w 2872308"/>
                <a:gd name="connsiteY11" fmla="*/ 1128852 h 2231551"/>
                <a:gd name="connsiteX12" fmla="*/ 1346282 w 2872308"/>
                <a:gd name="connsiteY12" fmla="*/ 1128852 h 2231551"/>
                <a:gd name="connsiteX13" fmla="*/ 1346282 w 2872308"/>
                <a:gd name="connsiteY13" fmla="*/ 953120 h 2231551"/>
                <a:gd name="connsiteX14" fmla="*/ 1149701 w 2872308"/>
                <a:gd name="connsiteY14" fmla="*/ 953120 h 2231551"/>
                <a:gd name="connsiteX15" fmla="*/ 1149701 w 2872308"/>
                <a:gd name="connsiteY15" fmla="*/ 774410 h 2231551"/>
                <a:gd name="connsiteX16" fmla="*/ 959077 w 2872308"/>
                <a:gd name="connsiteY16" fmla="*/ 774410 h 2231551"/>
                <a:gd name="connsiteX17" fmla="*/ 959077 w 2872308"/>
                <a:gd name="connsiteY17" fmla="*/ 595700 h 2231551"/>
                <a:gd name="connsiteX18" fmla="*/ 771431 w 2872308"/>
                <a:gd name="connsiteY18" fmla="*/ 595700 h 2231551"/>
                <a:gd name="connsiteX19" fmla="*/ 771431 w 2872308"/>
                <a:gd name="connsiteY19" fmla="*/ 512302 h 2231551"/>
                <a:gd name="connsiteX20" fmla="*/ 580807 w 2872308"/>
                <a:gd name="connsiteY20" fmla="*/ 512302 h 2231551"/>
                <a:gd name="connsiteX21" fmla="*/ 580807 w 2872308"/>
                <a:gd name="connsiteY21" fmla="*/ 348485 h 2231551"/>
                <a:gd name="connsiteX22" fmla="*/ 387205 w 2872308"/>
                <a:gd name="connsiteY22" fmla="*/ 348485 h 2231551"/>
                <a:gd name="connsiteX23" fmla="*/ 387205 w 2872308"/>
                <a:gd name="connsiteY23" fmla="*/ 196581 h 2231551"/>
                <a:gd name="connsiteX24" fmla="*/ 193602 w 2872308"/>
                <a:gd name="connsiteY24" fmla="*/ 196581 h 2231551"/>
                <a:gd name="connsiteX25" fmla="*/ 193602 w 2872308"/>
                <a:gd name="connsiteY25" fmla="*/ 59570 h 2231551"/>
                <a:gd name="connsiteX26" fmla="*/ 8935 w 2872308"/>
                <a:gd name="connsiteY26" fmla="*/ 59570 h 2231551"/>
                <a:gd name="connsiteX27" fmla="*/ 8935 w 2872308"/>
                <a:gd name="connsiteY27" fmla="*/ 0 h 2231551"/>
                <a:gd name="connsiteX28" fmla="*/ 0 w 2872308"/>
                <a:gd name="connsiteY28" fmla="*/ 0 h 2231551"/>
                <a:gd name="connsiteX0" fmla="*/ 2864934 w 2868297"/>
                <a:gd name="connsiteY0" fmla="*/ 2236467 h 2236467"/>
                <a:gd name="connsiteX1" fmla="*/ 2868297 w 2868297"/>
                <a:gd name="connsiteY1" fmla="*/ 2031338 h 2236467"/>
                <a:gd name="connsiteX2" fmla="*/ 2493005 w 2868297"/>
                <a:gd name="connsiteY2" fmla="*/ 2031338 h 2236467"/>
                <a:gd name="connsiteX3" fmla="*/ 2493005 w 2868297"/>
                <a:gd name="connsiteY3" fmla="*/ 1801993 h 2236467"/>
                <a:gd name="connsiteX4" fmla="*/ 2105800 w 2868297"/>
                <a:gd name="connsiteY4" fmla="*/ 1801993 h 2236467"/>
                <a:gd name="connsiteX5" fmla="*/ 2105800 w 2868297"/>
                <a:gd name="connsiteY5" fmla="*/ 1611369 h 2236467"/>
                <a:gd name="connsiteX6" fmla="*/ 1918155 w 2868297"/>
                <a:gd name="connsiteY6" fmla="*/ 1611369 h 2236467"/>
                <a:gd name="connsiteX7" fmla="*/ 1918155 w 2868297"/>
                <a:gd name="connsiteY7" fmla="*/ 1513079 h 2236467"/>
                <a:gd name="connsiteX8" fmla="*/ 1730509 w 2868297"/>
                <a:gd name="connsiteY8" fmla="*/ 1513079 h 2236467"/>
                <a:gd name="connsiteX9" fmla="*/ 1730509 w 2868297"/>
                <a:gd name="connsiteY9" fmla="*/ 1224164 h 2236467"/>
                <a:gd name="connsiteX10" fmla="*/ 1536906 w 2868297"/>
                <a:gd name="connsiteY10" fmla="*/ 1224164 h 2236467"/>
                <a:gd name="connsiteX11" fmla="*/ 1536906 w 2868297"/>
                <a:gd name="connsiteY11" fmla="*/ 1128852 h 2236467"/>
                <a:gd name="connsiteX12" fmla="*/ 1346282 w 2868297"/>
                <a:gd name="connsiteY12" fmla="*/ 1128852 h 2236467"/>
                <a:gd name="connsiteX13" fmla="*/ 1346282 w 2868297"/>
                <a:gd name="connsiteY13" fmla="*/ 953120 h 2236467"/>
                <a:gd name="connsiteX14" fmla="*/ 1149701 w 2868297"/>
                <a:gd name="connsiteY14" fmla="*/ 953120 h 2236467"/>
                <a:gd name="connsiteX15" fmla="*/ 1149701 w 2868297"/>
                <a:gd name="connsiteY15" fmla="*/ 774410 h 2236467"/>
                <a:gd name="connsiteX16" fmla="*/ 959077 w 2868297"/>
                <a:gd name="connsiteY16" fmla="*/ 774410 h 2236467"/>
                <a:gd name="connsiteX17" fmla="*/ 959077 w 2868297"/>
                <a:gd name="connsiteY17" fmla="*/ 595700 h 2236467"/>
                <a:gd name="connsiteX18" fmla="*/ 771431 w 2868297"/>
                <a:gd name="connsiteY18" fmla="*/ 595700 h 2236467"/>
                <a:gd name="connsiteX19" fmla="*/ 771431 w 2868297"/>
                <a:gd name="connsiteY19" fmla="*/ 512302 h 2236467"/>
                <a:gd name="connsiteX20" fmla="*/ 580807 w 2868297"/>
                <a:gd name="connsiteY20" fmla="*/ 512302 h 2236467"/>
                <a:gd name="connsiteX21" fmla="*/ 580807 w 2868297"/>
                <a:gd name="connsiteY21" fmla="*/ 348485 h 2236467"/>
                <a:gd name="connsiteX22" fmla="*/ 387205 w 2868297"/>
                <a:gd name="connsiteY22" fmla="*/ 348485 h 2236467"/>
                <a:gd name="connsiteX23" fmla="*/ 387205 w 2868297"/>
                <a:gd name="connsiteY23" fmla="*/ 196581 h 2236467"/>
                <a:gd name="connsiteX24" fmla="*/ 193602 w 2868297"/>
                <a:gd name="connsiteY24" fmla="*/ 196581 h 2236467"/>
                <a:gd name="connsiteX25" fmla="*/ 193602 w 2868297"/>
                <a:gd name="connsiteY25" fmla="*/ 59570 h 2236467"/>
                <a:gd name="connsiteX26" fmla="*/ 8935 w 2868297"/>
                <a:gd name="connsiteY26" fmla="*/ 59570 h 2236467"/>
                <a:gd name="connsiteX27" fmla="*/ 8935 w 2868297"/>
                <a:gd name="connsiteY27" fmla="*/ 0 h 2236467"/>
                <a:gd name="connsiteX28" fmla="*/ 0 w 2868297"/>
                <a:gd name="connsiteY28" fmla="*/ 0 h 2236467"/>
                <a:gd name="connsiteX0" fmla="*/ 2864934 w 2873213"/>
                <a:gd name="connsiteY0" fmla="*/ 2236467 h 2236467"/>
                <a:gd name="connsiteX1" fmla="*/ 2873213 w 2873213"/>
                <a:gd name="connsiteY1" fmla="*/ 2087873 h 2236467"/>
                <a:gd name="connsiteX2" fmla="*/ 2493005 w 2873213"/>
                <a:gd name="connsiteY2" fmla="*/ 2031338 h 2236467"/>
                <a:gd name="connsiteX3" fmla="*/ 2493005 w 2873213"/>
                <a:gd name="connsiteY3" fmla="*/ 1801993 h 2236467"/>
                <a:gd name="connsiteX4" fmla="*/ 2105800 w 2873213"/>
                <a:gd name="connsiteY4" fmla="*/ 1801993 h 2236467"/>
                <a:gd name="connsiteX5" fmla="*/ 2105800 w 2873213"/>
                <a:gd name="connsiteY5" fmla="*/ 1611369 h 2236467"/>
                <a:gd name="connsiteX6" fmla="*/ 1918155 w 2873213"/>
                <a:gd name="connsiteY6" fmla="*/ 1611369 h 2236467"/>
                <a:gd name="connsiteX7" fmla="*/ 1918155 w 2873213"/>
                <a:gd name="connsiteY7" fmla="*/ 1513079 h 2236467"/>
                <a:gd name="connsiteX8" fmla="*/ 1730509 w 2873213"/>
                <a:gd name="connsiteY8" fmla="*/ 1513079 h 2236467"/>
                <a:gd name="connsiteX9" fmla="*/ 1730509 w 2873213"/>
                <a:gd name="connsiteY9" fmla="*/ 1224164 h 2236467"/>
                <a:gd name="connsiteX10" fmla="*/ 1536906 w 2873213"/>
                <a:gd name="connsiteY10" fmla="*/ 1224164 h 2236467"/>
                <a:gd name="connsiteX11" fmla="*/ 1536906 w 2873213"/>
                <a:gd name="connsiteY11" fmla="*/ 1128852 h 2236467"/>
                <a:gd name="connsiteX12" fmla="*/ 1346282 w 2873213"/>
                <a:gd name="connsiteY12" fmla="*/ 1128852 h 2236467"/>
                <a:gd name="connsiteX13" fmla="*/ 1346282 w 2873213"/>
                <a:gd name="connsiteY13" fmla="*/ 953120 h 2236467"/>
                <a:gd name="connsiteX14" fmla="*/ 1149701 w 2873213"/>
                <a:gd name="connsiteY14" fmla="*/ 953120 h 2236467"/>
                <a:gd name="connsiteX15" fmla="*/ 1149701 w 2873213"/>
                <a:gd name="connsiteY15" fmla="*/ 774410 h 2236467"/>
                <a:gd name="connsiteX16" fmla="*/ 959077 w 2873213"/>
                <a:gd name="connsiteY16" fmla="*/ 774410 h 2236467"/>
                <a:gd name="connsiteX17" fmla="*/ 959077 w 2873213"/>
                <a:gd name="connsiteY17" fmla="*/ 595700 h 2236467"/>
                <a:gd name="connsiteX18" fmla="*/ 771431 w 2873213"/>
                <a:gd name="connsiteY18" fmla="*/ 595700 h 2236467"/>
                <a:gd name="connsiteX19" fmla="*/ 771431 w 2873213"/>
                <a:gd name="connsiteY19" fmla="*/ 512302 h 2236467"/>
                <a:gd name="connsiteX20" fmla="*/ 580807 w 2873213"/>
                <a:gd name="connsiteY20" fmla="*/ 512302 h 2236467"/>
                <a:gd name="connsiteX21" fmla="*/ 580807 w 2873213"/>
                <a:gd name="connsiteY21" fmla="*/ 348485 h 2236467"/>
                <a:gd name="connsiteX22" fmla="*/ 387205 w 2873213"/>
                <a:gd name="connsiteY22" fmla="*/ 348485 h 2236467"/>
                <a:gd name="connsiteX23" fmla="*/ 387205 w 2873213"/>
                <a:gd name="connsiteY23" fmla="*/ 196581 h 2236467"/>
                <a:gd name="connsiteX24" fmla="*/ 193602 w 2873213"/>
                <a:gd name="connsiteY24" fmla="*/ 196581 h 2236467"/>
                <a:gd name="connsiteX25" fmla="*/ 193602 w 2873213"/>
                <a:gd name="connsiteY25" fmla="*/ 59570 h 2236467"/>
                <a:gd name="connsiteX26" fmla="*/ 8935 w 2873213"/>
                <a:gd name="connsiteY26" fmla="*/ 59570 h 2236467"/>
                <a:gd name="connsiteX27" fmla="*/ 8935 w 2873213"/>
                <a:gd name="connsiteY27" fmla="*/ 0 h 2236467"/>
                <a:gd name="connsiteX28" fmla="*/ 0 w 2873213"/>
                <a:gd name="connsiteY28" fmla="*/ 0 h 2236467"/>
                <a:gd name="connsiteX0" fmla="*/ 2872308 w 2873213"/>
                <a:gd name="connsiteY0" fmla="*/ 2234009 h 2234009"/>
                <a:gd name="connsiteX1" fmla="*/ 2873213 w 2873213"/>
                <a:gd name="connsiteY1" fmla="*/ 2087873 h 2234009"/>
                <a:gd name="connsiteX2" fmla="*/ 2493005 w 2873213"/>
                <a:gd name="connsiteY2" fmla="*/ 2031338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30509 w 2873213"/>
                <a:gd name="connsiteY9" fmla="*/ 1224164 h 2234009"/>
                <a:gd name="connsiteX10" fmla="*/ 1536906 w 2873213"/>
                <a:gd name="connsiteY10" fmla="*/ 1224164 h 2234009"/>
                <a:gd name="connsiteX11" fmla="*/ 1536906 w 2873213"/>
                <a:gd name="connsiteY11" fmla="*/ 1128852 h 2234009"/>
                <a:gd name="connsiteX12" fmla="*/ 1346282 w 2873213"/>
                <a:gd name="connsiteY12" fmla="*/ 1128852 h 2234009"/>
                <a:gd name="connsiteX13" fmla="*/ 1346282 w 2873213"/>
                <a:gd name="connsiteY13" fmla="*/ 953120 h 2234009"/>
                <a:gd name="connsiteX14" fmla="*/ 1149701 w 2873213"/>
                <a:gd name="connsiteY14" fmla="*/ 953120 h 2234009"/>
                <a:gd name="connsiteX15" fmla="*/ 1149701 w 2873213"/>
                <a:gd name="connsiteY15" fmla="*/ 774410 h 2234009"/>
                <a:gd name="connsiteX16" fmla="*/ 959077 w 2873213"/>
                <a:gd name="connsiteY16" fmla="*/ 774410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30509 w 2873213"/>
                <a:gd name="connsiteY9" fmla="*/ 1224164 h 2234009"/>
                <a:gd name="connsiteX10" fmla="*/ 1536906 w 2873213"/>
                <a:gd name="connsiteY10" fmla="*/ 1224164 h 2234009"/>
                <a:gd name="connsiteX11" fmla="*/ 1536906 w 2873213"/>
                <a:gd name="connsiteY11" fmla="*/ 1128852 h 2234009"/>
                <a:gd name="connsiteX12" fmla="*/ 1346282 w 2873213"/>
                <a:gd name="connsiteY12" fmla="*/ 1128852 h 2234009"/>
                <a:gd name="connsiteX13" fmla="*/ 1346282 w 2873213"/>
                <a:gd name="connsiteY13" fmla="*/ 953120 h 2234009"/>
                <a:gd name="connsiteX14" fmla="*/ 1149701 w 2873213"/>
                <a:gd name="connsiteY14" fmla="*/ 953120 h 2234009"/>
                <a:gd name="connsiteX15" fmla="*/ 1149701 w 2873213"/>
                <a:gd name="connsiteY15" fmla="*/ 774410 h 2234009"/>
                <a:gd name="connsiteX16" fmla="*/ 959077 w 2873213"/>
                <a:gd name="connsiteY16" fmla="*/ 774410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36906 w 2873213"/>
                <a:gd name="connsiteY10" fmla="*/ 1224164 h 2234009"/>
                <a:gd name="connsiteX11" fmla="*/ 1536906 w 2873213"/>
                <a:gd name="connsiteY11" fmla="*/ 1128852 h 2234009"/>
                <a:gd name="connsiteX12" fmla="*/ 1346282 w 2873213"/>
                <a:gd name="connsiteY12" fmla="*/ 1128852 h 2234009"/>
                <a:gd name="connsiteX13" fmla="*/ 1346282 w 2873213"/>
                <a:gd name="connsiteY13" fmla="*/ 953120 h 2234009"/>
                <a:gd name="connsiteX14" fmla="*/ 1149701 w 2873213"/>
                <a:gd name="connsiteY14" fmla="*/ 953120 h 2234009"/>
                <a:gd name="connsiteX15" fmla="*/ 1149701 w 2873213"/>
                <a:gd name="connsiteY15" fmla="*/ 774410 h 2234009"/>
                <a:gd name="connsiteX16" fmla="*/ 959077 w 2873213"/>
                <a:gd name="connsiteY16" fmla="*/ 774410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36906 w 2873213"/>
                <a:gd name="connsiteY11" fmla="*/ 1128852 h 2234009"/>
                <a:gd name="connsiteX12" fmla="*/ 1346282 w 2873213"/>
                <a:gd name="connsiteY12" fmla="*/ 1128852 h 2234009"/>
                <a:gd name="connsiteX13" fmla="*/ 1346282 w 2873213"/>
                <a:gd name="connsiteY13" fmla="*/ 953120 h 2234009"/>
                <a:gd name="connsiteX14" fmla="*/ 1149701 w 2873213"/>
                <a:gd name="connsiteY14" fmla="*/ 953120 h 2234009"/>
                <a:gd name="connsiteX15" fmla="*/ 1149701 w 2873213"/>
                <a:gd name="connsiteY15" fmla="*/ 774410 h 2234009"/>
                <a:gd name="connsiteX16" fmla="*/ 959077 w 2873213"/>
                <a:gd name="connsiteY16" fmla="*/ 774410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36906 w 2873213"/>
                <a:gd name="connsiteY11" fmla="*/ 1165723 h 2234009"/>
                <a:gd name="connsiteX12" fmla="*/ 1346282 w 2873213"/>
                <a:gd name="connsiteY12" fmla="*/ 1128852 h 2234009"/>
                <a:gd name="connsiteX13" fmla="*/ 1346282 w 2873213"/>
                <a:gd name="connsiteY13" fmla="*/ 953120 h 2234009"/>
                <a:gd name="connsiteX14" fmla="*/ 1149701 w 2873213"/>
                <a:gd name="connsiteY14" fmla="*/ 953120 h 2234009"/>
                <a:gd name="connsiteX15" fmla="*/ 1149701 w 2873213"/>
                <a:gd name="connsiteY15" fmla="*/ 774410 h 2234009"/>
                <a:gd name="connsiteX16" fmla="*/ 959077 w 2873213"/>
                <a:gd name="connsiteY16" fmla="*/ 774410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36906 w 2873213"/>
                <a:gd name="connsiteY11" fmla="*/ 1165723 h 2234009"/>
                <a:gd name="connsiteX12" fmla="*/ 1351198 w 2873213"/>
                <a:gd name="connsiteY12" fmla="*/ 1170639 h 2234009"/>
                <a:gd name="connsiteX13" fmla="*/ 1346282 w 2873213"/>
                <a:gd name="connsiteY13" fmla="*/ 953120 h 2234009"/>
                <a:gd name="connsiteX14" fmla="*/ 1149701 w 2873213"/>
                <a:gd name="connsiteY14" fmla="*/ 953120 h 2234009"/>
                <a:gd name="connsiteX15" fmla="*/ 1149701 w 2873213"/>
                <a:gd name="connsiteY15" fmla="*/ 774410 h 2234009"/>
                <a:gd name="connsiteX16" fmla="*/ 959077 w 2873213"/>
                <a:gd name="connsiteY16" fmla="*/ 774410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1822 w 2873213"/>
                <a:gd name="connsiteY11" fmla="*/ 1168181 h 2234009"/>
                <a:gd name="connsiteX12" fmla="*/ 1351198 w 2873213"/>
                <a:gd name="connsiteY12" fmla="*/ 1170639 h 2234009"/>
                <a:gd name="connsiteX13" fmla="*/ 1346282 w 2873213"/>
                <a:gd name="connsiteY13" fmla="*/ 953120 h 2234009"/>
                <a:gd name="connsiteX14" fmla="*/ 1149701 w 2873213"/>
                <a:gd name="connsiteY14" fmla="*/ 953120 h 2234009"/>
                <a:gd name="connsiteX15" fmla="*/ 1149701 w 2873213"/>
                <a:gd name="connsiteY15" fmla="*/ 774410 h 2234009"/>
                <a:gd name="connsiteX16" fmla="*/ 959077 w 2873213"/>
                <a:gd name="connsiteY16" fmla="*/ 774410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46282 w 2873213"/>
                <a:gd name="connsiteY13" fmla="*/ 953120 h 2234009"/>
                <a:gd name="connsiteX14" fmla="*/ 1149701 w 2873213"/>
                <a:gd name="connsiteY14" fmla="*/ 953120 h 2234009"/>
                <a:gd name="connsiteX15" fmla="*/ 1149701 w 2873213"/>
                <a:gd name="connsiteY15" fmla="*/ 774410 h 2234009"/>
                <a:gd name="connsiteX16" fmla="*/ 959077 w 2873213"/>
                <a:gd name="connsiteY16" fmla="*/ 774410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46282 w 2873213"/>
                <a:gd name="connsiteY13" fmla="*/ 953120 h 2234009"/>
                <a:gd name="connsiteX14" fmla="*/ 1149701 w 2873213"/>
                <a:gd name="connsiteY14" fmla="*/ 953120 h 2234009"/>
                <a:gd name="connsiteX15" fmla="*/ 1149701 w 2873213"/>
                <a:gd name="connsiteY15" fmla="*/ 774410 h 2234009"/>
                <a:gd name="connsiteX16" fmla="*/ 959077 w 2873213"/>
                <a:gd name="connsiteY16" fmla="*/ 774410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46282 w 2873213"/>
                <a:gd name="connsiteY13" fmla="*/ 953120 h 2234009"/>
                <a:gd name="connsiteX14" fmla="*/ 1149701 w 2873213"/>
                <a:gd name="connsiteY14" fmla="*/ 953120 h 2234009"/>
                <a:gd name="connsiteX15" fmla="*/ 1149701 w 2873213"/>
                <a:gd name="connsiteY15" fmla="*/ 774410 h 2234009"/>
                <a:gd name="connsiteX16" fmla="*/ 959077 w 2873213"/>
                <a:gd name="connsiteY16" fmla="*/ 774410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53120 h 2234009"/>
                <a:gd name="connsiteX15" fmla="*/ 1149701 w 2873213"/>
                <a:gd name="connsiteY15" fmla="*/ 774410 h 2234009"/>
                <a:gd name="connsiteX16" fmla="*/ 959077 w 2873213"/>
                <a:gd name="connsiteY16" fmla="*/ 774410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774410 h 2234009"/>
                <a:gd name="connsiteX16" fmla="*/ 959077 w 2873213"/>
                <a:gd name="connsiteY16" fmla="*/ 774410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828487 h 2234009"/>
                <a:gd name="connsiteX16" fmla="*/ 959077 w 2873213"/>
                <a:gd name="connsiteY16" fmla="*/ 774410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828487 h 2234009"/>
                <a:gd name="connsiteX16" fmla="*/ 956619 w 2873213"/>
                <a:gd name="connsiteY16" fmla="*/ 830946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828487 h 2234009"/>
                <a:gd name="connsiteX16" fmla="*/ 959077 w 2873213"/>
                <a:gd name="connsiteY16" fmla="*/ 828488 h 2234009"/>
                <a:gd name="connsiteX17" fmla="*/ 959077 w 2873213"/>
                <a:gd name="connsiteY17" fmla="*/ 595700 h 2234009"/>
                <a:gd name="connsiteX18" fmla="*/ 771431 w 2873213"/>
                <a:gd name="connsiteY18" fmla="*/ 595700 h 2234009"/>
                <a:gd name="connsiteX19" fmla="*/ 771431 w 2873213"/>
                <a:gd name="connsiteY19" fmla="*/ 512302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828487 h 2234009"/>
                <a:gd name="connsiteX16" fmla="*/ 959077 w 2873213"/>
                <a:gd name="connsiteY16" fmla="*/ 828488 h 2234009"/>
                <a:gd name="connsiteX17" fmla="*/ 959077 w 2873213"/>
                <a:gd name="connsiteY17" fmla="*/ 595700 h 2234009"/>
                <a:gd name="connsiteX18" fmla="*/ 771431 w 2873213"/>
                <a:gd name="connsiteY18" fmla="*/ 595700 h 2234009"/>
                <a:gd name="connsiteX19" fmla="*/ 768973 w 2873213"/>
                <a:gd name="connsiteY19" fmla="*/ 426270 h 2234009"/>
                <a:gd name="connsiteX20" fmla="*/ 580807 w 2873213"/>
                <a:gd name="connsiteY20" fmla="*/ 512302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828487 h 2234009"/>
                <a:gd name="connsiteX16" fmla="*/ 959077 w 2873213"/>
                <a:gd name="connsiteY16" fmla="*/ 828488 h 2234009"/>
                <a:gd name="connsiteX17" fmla="*/ 959077 w 2873213"/>
                <a:gd name="connsiteY17" fmla="*/ 595700 h 2234009"/>
                <a:gd name="connsiteX18" fmla="*/ 771431 w 2873213"/>
                <a:gd name="connsiteY18" fmla="*/ 595700 h 2234009"/>
                <a:gd name="connsiteX19" fmla="*/ 768973 w 2873213"/>
                <a:gd name="connsiteY19" fmla="*/ 426270 h 2234009"/>
                <a:gd name="connsiteX20" fmla="*/ 583265 w 2873213"/>
                <a:gd name="connsiteY20" fmla="*/ 428728 h 2234009"/>
                <a:gd name="connsiteX21" fmla="*/ 580807 w 2873213"/>
                <a:gd name="connsiteY21" fmla="*/ 348485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828487 h 2234009"/>
                <a:gd name="connsiteX16" fmla="*/ 959077 w 2873213"/>
                <a:gd name="connsiteY16" fmla="*/ 828488 h 2234009"/>
                <a:gd name="connsiteX17" fmla="*/ 959077 w 2873213"/>
                <a:gd name="connsiteY17" fmla="*/ 595700 h 2234009"/>
                <a:gd name="connsiteX18" fmla="*/ 771431 w 2873213"/>
                <a:gd name="connsiteY18" fmla="*/ 595700 h 2234009"/>
                <a:gd name="connsiteX19" fmla="*/ 768973 w 2873213"/>
                <a:gd name="connsiteY19" fmla="*/ 426270 h 2234009"/>
                <a:gd name="connsiteX20" fmla="*/ 583265 w 2873213"/>
                <a:gd name="connsiteY20" fmla="*/ 428728 h 2234009"/>
                <a:gd name="connsiteX21" fmla="*/ 585723 w 2873213"/>
                <a:gd name="connsiteY21" fmla="*/ 291950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828487 h 2234009"/>
                <a:gd name="connsiteX16" fmla="*/ 959077 w 2873213"/>
                <a:gd name="connsiteY16" fmla="*/ 828488 h 2234009"/>
                <a:gd name="connsiteX17" fmla="*/ 959077 w 2873213"/>
                <a:gd name="connsiteY17" fmla="*/ 595700 h 2234009"/>
                <a:gd name="connsiteX18" fmla="*/ 771431 w 2873213"/>
                <a:gd name="connsiteY18" fmla="*/ 595700 h 2234009"/>
                <a:gd name="connsiteX19" fmla="*/ 768973 w 2873213"/>
                <a:gd name="connsiteY19" fmla="*/ 426270 h 2234009"/>
                <a:gd name="connsiteX20" fmla="*/ 583265 w 2873213"/>
                <a:gd name="connsiteY20" fmla="*/ 428728 h 2234009"/>
                <a:gd name="connsiteX21" fmla="*/ 583265 w 2873213"/>
                <a:gd name="connsiteY21" fmla="*/ 296866 h 2234009"/>
                <a:gd name="connsiteX22" fmla="*/ 387205 w 2873213"/>
                <a:gd name="connsiteY22" fmla="*/ 348485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828487 h 2234009"/>
                <a:gd name="connsiteX16" fmla="*/ 959077 w 2873213"/>
                <a:gd name="connsiteY16" fmla="*/ 828488 h 2234009"/>
                <a:gd name="connsiteX17" fmla="*/ 959077 w 2873213"/>
                <a:gd name="connsiteY17" fmla="*/ 595700 h 2234009"/>
                <a:gd name="connsiteX18" fmla="*/ 771431 w 2873213"/>
                <a:gd name="connsiteY18" fmla="*/ 595700 h 2234009"/>
                <a:gd name="connsiteX19" fmla="*/ 768973 w 2873213"/>
                <a:gd name="connsiteY19" fmla="*/ 426270 h 2234009"/>
                <a:gd name="connsiteX20" fmla="*/ 583265 w 2873213"/>
                <a:gd name="connsiteY20" fmla="*/ 428728 h 2234009"/>
                <a:gd name="connsiteX21" fmla="*/ 583265 w 2873213"/>
                <a:gd name="connsiteY21" fmla="*/ 296866 h 2234009"/>
                <a:gd name="connsiteX22" fmla="*/ 384747 w 2873213"/>
                <a:gd name="connsiteY22" fmla="*/ 296866 h 2234009"/>
                <a:gd name="connsiteX23" fmla="*/ 387205 w 2873213"/>
                <a:gd name="connsiteY23" fmla="*/ 196581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828487 h 2234009"/>
                <a:gd name="connsiteX16" fmla="*/ 959077 w 2873213"/>
                <a:gd name="connsiteY16" fmla="*/ 828488 h 2234009"/>
                <a:gd name="connsiteX17" fmla="*/ 959077 w 2873213"/>
                <a:gd name="connsiteY17" fmla="*/ 595700 h 2234009"/>
                <a:gd name="connsiteX18" fmla="*/ 771431 w 2873213"/>
                <a:gd name="connsiteY18" fmla="*/ 595700 h 2234009"/>
                <a:gd name="connsiteX19" fmla="*/ 768973 w 2873213"/>
                <a:gd name="connsiteY19" fmla="*/ 426270 h 2234009"/>
                <a:gd name="connsiteX20" fmla="*/ 583265 w 2873213"/>
                <a:gd name="connsiteY20" fmla="*/ 428728 h 2234009"/>
                <a:gd name="connsiteX21" fmla="*/ 583265 w 2873213"/>
                <a:gd name="connsiteY21" fmla="*/ 296866 h 2234009"/>
                <a:gd name="connsiteX22" fmla="*/ 384747 w 2873213"/>
                <a:gd name="connsiteY22" fmla="*/ 296866 h 2234009"/>
                <a:gd name="connsiteX23" fmla="*/ 389663 w 2873213"/>
                <a:gd name="connsiteY23" fmla="*/ 157252 h 2234009"/>
                <a:gd name="connsiteX24" fmla="*/ 193602 w 2873213"/>
                <a:gd name="connsiteY24" fmla="*/ 196581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828487 h 2234009"/>
                <a:gd name="connsiteX16" fmla="*/ 959077 w 2873213"/>
                <a:gd name="connsiteY16" fmla="*/ 828488 h 2234009"/>
                <a:gd name="connsiteX17" fmla="*/ 959077 w 2873213"/>
                <a:gd name="connsiteY17" fmla="*/ 595700 h 2234009"/>
                <a:gd name="connsiteX18" fmla="*/ 771431 w 2873213"/>
                <a:gd name="connsiteY18" fmla="*/ 595700 h 2234009"/>
                <a:gd name="connsiteX19" fmla="*/ 768973 w 2873213"/>
                <a:gd name="connsiteY19" fmla="*/ 426270 h 2234009"/>
                <a:gd name="connsiteX20" fmla="*/ 583265 w 2873213"/>
                <a:gd name="connsiteY20" fmla="*/ 428728 h 2234009"/>
                <a:gd name="connsiteX21" fmla="*/ 583265 w 2873213"/>
                <a:gd name="connsiteY21" fmla="*/ 296866 h 2234009"/>
                <a:gd name="connsiteX22" fmla="*/ 384747 w 2873213"/>
                <a:gd name="connsiteY22" fmla="*/ 296866 h 2234009"/>
                <a:gd name="connsiteX23" fmla="*/ 389663 w 2873213"/>
                <a:gd name="connsiteY23" fmla="*/ 157252 h 2234009"/>
                <a:gd name="connsiteX24" fmla="*/ 193602 w 2873213"/>
                <a:gd name="connsiteY24" fmla="*/ 154794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828487 h 2234009"/>
                <a:gd name="connsiteX16" fmla="*/ 959077 w 2873213"/>
                <a:gd name="connsiteY16" fmla="*/ 828488 h 2234009"/>
                <a:gd name="connsiteX17" fmla="*/ 959077 w 2873213"/>
                <a:gd name="connsiteY17" fmla="*/ 595700 h 2234009"/>
                <a:gd name="connsiteX18" fmla="*/ 771431 w 2873213"/>
                <a:gd name="connsiteY18" fmla="*/ 595700 h 2234009"/>
                <a:gd name="connsiteX19" fmla="*/ 768973 w 2873213"/>
                <a:gd name="connsiteY19" fmla="*/ 426270 h 2234009"/>
                <a:gd name="connsiteX20" fmla="*/ 583265 w 2873213"/>
                <a:gd name="connsiteY20" fmla="*/ 428728 h 2234009"/>
                <a:gd name="connsiteX21" fmla="*/ 583265 w 2873213"/>
                <a:gd name="connsiteY21" fmla="*/ 296866 h 2234009"/>
                <a:gd name="connsiteX22" fmla="*/ 384747 w 2873213"/>
                <a:gd name="connsiteY22" fmla="*/ 296866 h 2234009"/>
                <a:gd name="connsiteX23" fmla="*/ 387205 w 2873213"/>
                <a:gd name="connsiteY23" fmla="*/ 159710 h 2234009"/>
                <a:gd name="connsiteX24" fmla="*/ 193602 w 2873213"/>
                <a:gd name="connsiteY24" fmla="*/ 154794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828487 h 2234009"/>
                <a:gd name="connsiteX16" fmla="*/ 959077 w 2873213"/>
                <a:gd name="connsiteY16" fmla="*/ 828488 h 2234009"/>
                <a:gd name="connsiteX17" fmla="*/ 959077 w 2873213"/>
                <a:gd name="connsiteY17" fmla="*/ 595700 h 2234009"/>
                <a:gd name="connsiteX18" fmla="*/ 771431 w 2873213"/>
                <a:gd name="connsiteY18" fmla="*/ 595700 h 2234009"/>
                <a:gd name="connsiteX19" fmla="*/ 768973 w 2873213"/>
                <a:gd name="connsiteY19" fmla="*/ 426270 h 2234009"/>
                <a:gd name="connsiteX20" fmla="*/ 583265 w 2873213"/>
                <a:gd name="connsiteY20" fmla="*/ 428728 h 2234009"/>
                <a:gd name="connsiteX21" fmla="*/ 583265 w 2873213"/>
                <a:gd name="connsiteY21" fmla="*/ 296866 h 2234009"/>
                <a:gd name="connsiteX22" fmla="*/ 384747 w 2873213"/>
                <a:gd name="connsiteY22" fmla="*/ 296866 h 2234009"/>
                <a:gd name="connsiteX23" fmla="*/ 379830 w 2873213"/>
                <a:gd name="connsiteY23" fmla="*/ 157252 h 2234009"/>
                <a:gd name="connsiteX24" fmla="*/ 193602 w 2873213"/>
                <a:gd name="connsiteY24" fmla="*/ 154794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828487 h 2234009"/>
                <a:gd name="connsiteX16" fmla="*/ 959077 w 2873213"/>
                <a:gd name="connsiteY16" fmla="*/ 828488 h 2234009"/>
                <a:gd name="connsiteX17" fmla="*/ 959077 w 2873213"/>
                <a:gd name="connsiteY17" fmla="*/ 595700 h 2234009"/>
                <a:gd name="connsiteX18" fmla="*/ 771431 w 2873213"/>
                <a:gd name="connsiteY18" fmla="*/ 595700 h 2234009"/>
                <a:gd name="connsiteX19" fmla="*/ 768973 w 2873213"/>
                <a:gd name="connsiteY19" fmla="*/ 426270 h 2234009"/>
                <a:gd name="connsiteX20" fmla="*/ 583265 w 2873213"/>
                <a:gd name="connsiteY20" fmla="*/ 428728 h 2234009"/>
                <a:gd name="connsiteX21" fmla="*/ 583265 w 2873213"/>
                <a:gd name="connsiteY21" fmla="*/ 296866 h 2234009"/>
                <a:gd name="connsiteX22" fmla="*/ 384747 w 2873213"/>
                <a:gd name="connsiteY22" fmla="*/ 296866 h 2234009"/>
                <a:gd name="connsiteX23" fmla="*/ 382288 w 2873213"/>
                <a:gd name="connsiteY23" fmla="*/ 154794 h 2234009"/>
                <a:gd name="connsiteX24" fmla="*/ 193602 w 2873213"/>
                <a:gd name="connsiteY24" fmla="*/ 154794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 name="connsiteX0" fmla="*/ 2872308 w 2873213"/>
                <a:gd name="connsiteY0" fmla="*/ 2234009 h 2234009"/>
                <a:gd name="connsiteX1" fmla="*/ 2873213 w 2873213"/>
                <a:gd name="connsiteY1" fmla="*/ 2087873 h 2234009"/>
                <a:gd name="connsiteX2" fmla="*/ 2495463 w 2873213"/>
                <a:gd name="connsiteY2" fmla="*/ 2092789 h 2234009"/>
                <a:gd name="connsiteX3" fmla="*/ 2493005 w 2873213"/>
                <a:gd name="connsiteY3" fmla="*/ 1801993 h 2234009"/>
                <a:gd name="connsiteX4" fmla="*/ 2105800 w 2873213"/>
                <a:gd name="connsiteY4" fmla="*/ 1801993 h 2234009"/>
                <a:gd name="connsiteX5" fmla="*/ 2105800 w 2873213"/>
                <a:gd name="connsiteY5" fmla="*/ 1611369 h 2234009"/>
                <a:gd name="connsiteX6" fmla="*/ 1918155 w 2873213"/>
                <a:gd name="connsiteY6" fmla="*/ 1611369 h 2234009"/>
                <a:gd name="connsiteX7" fmla="*/ 1918155 w 2873213"/>
                <a:gd name="connsiteY7" fmla="*/ 1513079 h 2234009"/>
                <a:gd name="connsiteX8" fmla="*/ 1730509 w 2873213"/>
                <a:gd name="connsiteY8" fmla="*/ 1513079 h 2234009"/>
                <a:gd name="connsiteX9" fmla="*/ 1728051 w 2873213"/>
                <a:gd name="connsiteY9" fmla="*/ 1256119 h 2234009"/>
                <a:gd name="connsiteX10" fmla="*/ 1544280 w 2873213"/>
                <a:gd name="connsiteY10" fmla="*/ 1256119 h 2234009"/>
                <a:gd name="connsiteX11" fmla="*/ 1546738 w 2873213"/>
                <a:gd name="connsiteY11" fmla="*/ 1170639 h 2234009"/>
                <a:gd name="connsiteX12" fmla="*/ 1351198 w 2873213"/>
                <a:gd name="connsiteY12" fmla="*/ 1170639 h 2234009"/>
                <a:gd name="connsiteX13" fmla="*/ 1351198 w 2873213"/>
                <a:gd name="connsiteY13" fmla="*/ 985075 h 2234009"/>
                <a:gd name="connsiteX14" fmla="*/ 1149701 w 2873213"/>
                <a:gd name="connsiteY14" fmla="*/ 982617 h 2234009"/>
                <a:gd name="connsiteX15" fmla="*/ 1149701 w 2873213"/>
                <a:gd name="connsiteY15" fmla="*/ 828487 h 2234009"/>
                <a:gd name="connsiteX16" fmla="*/ 959077 w 2873213"/>
                <a:gd name="connsiteY16" fmla="*/ 828488 h 2234009"/>
                <a:gd name="connsiteX17" fmla="*/ 959077 w 2873213"/>
                <a:gd name="connsiteY17" fmla="*/ 595700 h 2234009"/>
                <a:gd name="connsiteX18" fmla="*/ 771431 w 2873213"/>
                <a:gd name="connsiteY18" fmla="*/ 595700 h 2234009"/>
                <a:gd name="connsiteX19" fmla="*/ 768973 w 2873213"/>
                <a:gd name="connsiteY19" fmla="*/ 426270 h 2234009"/>
                <a:gd name="connsiteX20" fmla="*/ 583265 w 2873213"/>
                <a:gd name="connsiteY20" fmla="*/ 428728 h 2234009"/>
                <a:gd name="connsiteX21" fmla="*/ 583265 w 2873213"/>
                <a:gd name="connsiteY21" fmla="*/ 296866 h 2234009"/>
                <a:gd name="connsiteX22" fmla="*/ 384747 w 2873213"/>
                <a:gd name="connsiteY22" fmla="*/ 296866 h 2234009"/>
                <a:gd name="connsiteX23" fmla="*/ 384746 w 2873213"/>
                <a:gd name="connsiteY23" fmla="*/ 152336 h 2234009"/>
                <a:gd name="connsiteX24" fmla="*/ 193602 w 2873213"/>
                <a:gd name="connsiteY24" fmla="*/ 154794 h 2234009"/>
                <a:gd name="connsiteX25" fmla="*/ 193602 w 2873213"/>
                <a:gd name="connsiteY25" fmla="*/ 59570 h 2234009"/>
                <a:gd name="connsiteX26" fmla="*/ 8935 w 2873213"/>
                <a:gd name="connsiteY26" fmla="*/ 59570 h 2234009"/>
                <a:gd name="connsiteX27" fmla="*/ 8935 w 2873213"/>
                <a:gd name="connsiteY27" fmla="*/ 0 h 2234009"/>
                <a:gd name="connsiteX28" fmla="*/ 0 w 2873213"/>
                <a:gd name="connsiteY28" fmla="*/ 0 h 223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73213" h="2234009">
                  <a:moveTo>
                    <a:pt x="2872308" y="2234009"/>
                  </a:moveTo>
                  <a:cubicBezTo>
                    <a:pt x="2872610" y="2185297"/>
                    <a:pt x="2872911" y="2136585"/>
                    <a:pt x="2873213" y="2087873"/>
                  </a:cubicBezTo>
                  <a:lnTo>
                    <a:pt x="2495463" y="2092789"/>
                  </a:lnTo>
                  <a:cubicBezTo>
                    <a:pt x="2494644" y="1995857"/>
                    <a:pt x="2493824" y="1898925"/>
                    <a:pt x="2493005" y="1801993"/>
                  </a:cubicBezTo>
                  <a:lnTo>
                    <a:pt x="2105800" y="1801993"/>
                  </a:lnTo>
                  <a:lnTo>
                    <a:pt x="2105800" y="1611369"/>
                  </a:lnTo>
                  <a:lnTo>
                    <a:pt x="1918155" y="1611369"/>
                  </a:lnTo>
                  <a:lnTo>
                    <a:pt x="1918155" y="1513079"/>
                  </a:lnTo>
                  <a:lnTo>
                    <a:pt x="1730509" y="1513079"/>
                  </a:lnTo>
                  <a:cubicBezTo>
                    <a:pt x="1729690" y="1427426"/>
                    <a:pt x="1728870" y="1341772"/>
                    <a:pt x="1728051" y="1256119"/>
                  </a:cubicBezTo>
                  <a:lnTo>
                    <a:pt x="1544280" y="1256119"/>
                  </a:lnTo>
                  <a:cubicBezTo>
                    <a:pt x="1543461" y="1226806"/>
                    <a:pt x="1547557" y="1251571"/>
                    <a:pt x="1546738" y="1170639"/>
                  </a:cubicBezTo>
                  <a:lnTo>
                    <a:pt x="1351198" y="1170639"/>
                  </a:lnTo>
                  <a:lnTo>
                    <a:pt x="1351198" y="985075"/>
                  </a:lnTo>
                  <a:lnTo>
                    <a:pt x="1149701" y="982617"/>
                  </a:lnTo>
                  <a:lnTo>
                    <a:pt x="1149701" y="828487"/>
                  </a:lnTo>
                  <a:lnTo>
                    <a:pt x="959077" y="828488"/>
                  </a:lnTo>
                  <a:cubicBezTo>
                    <a:pt x="959896" y="750073"/>
                    <a:pt x="958258" y="674115"/>
                    <a:pt x="959077" y="595700"/>
                  </a:cubicBezTo>
                  <a:lnTo>
                    <a:pt x="771431" y="595700"/>
                  </a:lnTo>
                  <a:cubicBezTo>
                    <a:pt x="770612" y="539223"/>
                    <a:pt x="769792" y="482747"/>
                    <a:pt x="768973" y="426270"/>
                  </a:cubicBezTo>
                  <a:lnTo>
                    <a:pt x="583265" y="428728"/>
                  </a:lnTo>
                  <a:cubicBezTo>
                    <a:pt x="582446" y="401980"/>
                    <a:pt x="584084" y="323614"/>
                    <a:pt x="583265" y="296866"/>
                  </a:cubicBezTo>
                  <a:lnTo>
                    <a:pt x="384747" y="296866"/>
                  </a:lnTo>
                  <a:cubicBezTo>
                    <a:pt x="385566" y="263438"/>
                    <a:pt x="383927" y="185764"/>
                    <a:pt x="384746" y="152336"/>
                  </a:cubicBezTo>
                  <a:lnTo>
                    <a:pt x="193602" y="154794"/>
                  </a:lnTo>
                  <a:lnTo>
                    <a:pt x="193602" y="59570"/>
                  </a:lnTo>
                  <a:lnTo>
                    <a:pt x="8935" y="59570"/>
                  </a:lnTo>
                  <a:lnTo>
                    <a:pt x="8935" y="0"/>
                  </a:lnTo>
                  <a:lnTo>
                    <a:pt x="0" y="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6" name="Straight Connector 225">
              <a:extLst>
                <a:ext uri="{FF2B5EF4-FFF2-40B4-BE49-F238E27FC236}">
                  <a16:creationId xmlns:a16="http://schemas.microsoft.com/office/drawing/2014/main" id="{0BE93EB0-F71D-4F4D-9F2F-085111EBB638}"/>
                </a:ext>
              </a:extLst>
            </p:cNvPr>
            <p:cNvCxnSpPr/>
            <p:nvPr/>
          </p:nvCxnSpPr>
          <p:spPr>
            <a:xfrm>
              <a:off x="6960858" y="4001510"/>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7" name="Freeform: Shape 226">
              <a:extLst>
                <a:ext uri="{FF2B5EF4-FFF2-40B4-BE49-F238E27FC236}">
                  <a16:creationId xmlns:a16="http://schemas.microsoft.com/office/drawing/2014/main" id="{52DEB4FB-3431-4996-9F39-318206E5A0C6}"/>
                </a:ext>
              </a:extLst>
            </p:cNvPr>
            <p:cNvSpPr/>
            <p:nvPr/>
          </p:nvSpPr>
          <p:spPr>
            <a:xfrm>
              <a:off x="5619751" y="2906575"/>
              <a:ext cx="2880841" cy="1752670"/>
            </a:xfrm>
            <a:custGeom>
              <a:avLst/>
              <a:gdLst>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955675 w 2676525"/>
                <a:gd name="connsiteY4" fmla="*/ 441325 h 2368550"/>
                <a:gd name="connsiteX5" fmla="*/ 955675 w 2676525"/>
                <a:gd name="connsiteY5" fmla="*/ 276225 h 2368550"/>
                <a:gd name="connsiteX6" fmla="*/ 762000 w 2676525"/>
                <a:gd name="connsiteY6" fmla="*/ 276225 h 2368550"/>
                <a:gd name="connsiteX7" fmla="*/ 762000 w 2676525"/>
                <a:gd name="connsiteY7" fmla="*/ 117475 h 2368550"/>
                <a:gd name="connsiteX8" fmla="*/ 574675 w 2676525"/>
                <a:gd name="connsiteY8" fmla="*/ 117475 h 2368550"/>
                <a:gd name="connsiteX9" fmla="*/ 574675 w 2676525"/>
                <a:gd name="connsiteY9" fmla="*/ 0 h 2368550"/>
                <a:gd name="connsiteX10" fmla="*/ 0 w 2676525"/>
                <a:gd name="connsiteY10"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955675 w 2676525"/>
                <a:gd name="connsiteY4" fmla="*/ 441325 h 2368550"/>
                <a:gd name="connsiteX5" fmla="*/ 955675 w 2676525"/>
                <a:gd name="connsiteY5" fmla="*/ 276225 h 2368550"/>
                <a:gd name="connsiteX6" fmla="*/ 762000 w 2676525"/>
                <a:gd name="connsiteY6" fmla="*/ 276225 h 2368550"/>
                <a:gd name="connsiteX7" fmla="*/ 762000 w 2676525"/>
                <a:gd name="connsiteY7" fmla="*/ 117475 h 2368550"/>
                <a:gd name="connsiteX8" fmla="*/ 574675 w 2676525"/>
                <a:gd name="connsiteY8" fmla="*/ 96139 h 2368550"/>
                <a:gd name="connsiteX9" fmla="*/ 574675 w 2676525"/>
                <a:gd name="connsiteY9" fmla="*/ 0 h 2368550"/>
                <a:gd name="connsiteX10" fmla="*/ 0 w 2676525"/>
                <a:gd name="connsiteY10"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955675 w 2676525"/>
                <a:gd name="connsiteY4" fmla="*/ 441325 h 2368550"/>
                <a:gd name="connsiteX5" fmla="*/ 955675 w 2676525"/>
                <a:gd name="connsiteY5" fmla="*/ 276225 h 2368550"/>
                <a:gd name="connsiteX6" fmla="*/ 762000 w 2676525"/>
                <a:gd name="connsiteY6" fmla="*/ 276225 h 2368550"/>
                <a:gd name="connsiteX7" fmla="*/ 762000 w 2676525"/>
                <a:gd name="connsiteY7" fmla="*/ 93091 h 2368550"/>
                <a:gd name="connsiteX8" fmla="*/ 574675 w 2676525"/>
                <a:gd name="connsiteY8" fmla="*/ 96139 h 2368550"/>
                <a:gd name="connsiteX9" fmla="*/ 574675 w 2676525"/>
                <a:gd name="connsiteY9" fmla="*/ 0 h 2368550"/>
                <a:gd name="connsiteX10" fmla="*/ 0 w 2676525"/>
                <a:gd name="connsiteY10"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955675 w 2676525"/>
                <a:gd name="connsiteY4" fmla="*/ 441325 h 2368550"/>
                <a:gd name="connsiteX5" fmla="*/ 955675 w 2676525"/>
                <a:gd name="connsiteY5" fmla="*/ 276225 h 2368550"/>
                <a:gd name="connsiteX6" fmla="*/ 762000 w 2676525"/>
                <a:gd name="connsiteY6" fmla="*/ 276225 h 2368550"/>
                <a:gd name="connsiteX7" fmla="*/ 762000 w 2676525"/>
                <a:gd name="connsiteY7" fmla="*/ 93091 h 2368550"/>
                <a:gd name="connsiteX8" fmla="*/ 574675 w 2676525"/>
                <a:gd name="connsiteY8" fmla="*/ 96139 h 2368550"/>
                <a:gd name="connsiteX9" fmla="*/ 574675 w 2676525"/>
                <a:gd name="connsiteY9" fmla="*/ 0 h 2368550"/>
                <a:gd name="connsiteX10" fmla="*/ 0 w 2676525"/>
                <a:gd name="connsiteY10"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955675 w 2676525"/>
                <a:gd name="connsiteY4" fmla="*/ 441325 h 2368550"/>
                <a:gd name="connsiteX5" fmla="*/ 955675 w 2676525"/>
                <a:gd name="connsiteY5" fmla="*/ 276225 h 2368550"/>
                <a:gd name="connsiteX6" fmla="*/ 762000 w 2676525"/>
                <a:gd name="connsiteY6" fmla="*/ 276225 h 2368550"/>
                <a:gd name="connsiteX7" fmla="*/ 758952 w 2676525"/>
                <a:gd name="connsiteY7" fmla="*/ 93091 h 2368550"/>
                <a:gd name="connsiteX8" fmla="*/ 574675 w 2676525"/>
                <a:gd name="connsiteY8" fmla="*/ 96139 h 2368550"/>
                <a:gd name="connsiteX9" fmla="*/ 574675 w 2676525"/>
                <a:gd name="connsiteY9" fmla="*/ 0 h 2368550"/>
                <a:gd name="connsiteX10" fmla="*/ 0 w 2676525"/>
                <a:gd name="connsiteY10"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955675 w 2676525"/>
                <a:gd name="connsiteY4" fmla="*/ 441325 h 2368550"/>
                <a:gd name="connsiteX5" fmla="*/ 955675 w 2676525"/>
                <a:gd name="connsiteY5" fmla="*/ 276225 h 2368550"/>
                <a:gd name="connsiteX6" fmla="*/ 765048 w 2676525"/>
                <a:gd name="connsiteY6" fmla="*/ 413385 h 2368550"/>
                <a:gd name="connsiteX7" fmla="*/ 758952 w 2676525"/>
                <a:gd name="connsiteY7" fmla="*/ 93091 h 2368550"/>
                <a:gd name="connsiteX8" fmla="*/ 574675 w 2676525"/>
                <a:gd name="connsiteY8" fmla="*/ 96139 h 2368550"/>
                <a:gd name="connsiteX9" fmla="*/ 574675 w 2676525"/>
                <a:gd name="connsiteY9" fmla="*/ 0 h 2368550"/>
                <a:gd name="connsiteX10" fmla="*/ 0 w 2676525"/>
                <a:gd name="connsiteY10"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955675 w 2676525"/>
                <a:gd name="connsiteY4" fmla="*/ 529717 h 2368550"/>
                <a:gd name="connsiteX5" fmla="*/ 955675 w 2676525"/>
                <a:gd name="connsiteY5" fmla="*/ 276225 h 2368550"/>
                <a:gd name="connsiteX6" fmla="*/ 765048 w 2676525"/>
                <a:gd name="connsiteY6" fmla="*/ 413385 h 2368550"/>
                <a:gd name="connsiteX7" fmla="*/ 758952 w 2676525"/>
                <a:gd name="connsiteY7" fmla="*/ 93091 h 2368550"/>
                <a:gd name="connsiteX8" fmla="*/ 574675 w 2676525"/>
                <a:gd name="connsiteY8" fmla="*/ 96139 h 2368550"/>
                <a:gd name="connsiteX9" fmla="*/ 574675 w 2676525"/>
                <a:gd name="connsiteY9" fmla="*/ 0 h 2368550"/>
                <a:gd name="connsiteX10" fmla="*/ 0 w 2676525"/>
                <a:gd name="connsiteY10"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955675 w 2676525"/>
                <a:gd name="connsiteY4" fmla="*/ 529717 h 2368550"/>
                <a:gd name="connsiteX5" fmla="*/ 961771 w 2676525"/>
                <a:gd name="connsiteY5" fmla="*/ 416433 h 2368550"/>
                <a:gd name="connsiteX6" fmla="*/ 765048 w 2676525"/>
                <a:gd name="connsiteY6" fmla="*/ 413385 h 2368550"/>
                <a:gd name="connsiteX7" fmla="*/ 758952 w 2676525"/>
                <a:gd name="connsiteY7" fmla="*/ 93091 h 2368550"/>
                <a:gd name="connsiteX8" fmla="*/ 574675 w 2676525"/>
                <a:gd name="connsiteY8" fmla="*/ 96139 h 2368550"/>
                <a:gd name="connsiteX9" fmla="*/ 574675 w 2676525"/>
                <a:gd name="connsiteY9" fmla="*/ 0 h 2368550"/>
                <a:gd name="connsiteX10" fmla="*/ 0 w 2676525"/>
                <a:gd name="connsiteY10"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958723 w 2676525"/>
                <a:gd name="connsiteY4" fmla="*/ 529717 h 2368550"/>
                <a:gd name="connsiteX5" fmla="*/ 961771 w 2676525"/>
                <a:gd name="connsiteY5" fmla="*/ 416433 h 2368550"/>
                <a:gd name="connsiteX6" fmla="*/ 765048 w 2676525"/>
                <a:gd name="connsiteY6" fmla="*/ 413385 h 2368550"/>
                <a:gd name="connsiteX7" fmla="*/ 758952 w 2676525"/>
                <a:gd name="connsiteY7" fmla="*/ 93091 h 2368550"/>
                <a:gd name="connsiteX8" fmla="*/ 574675 w 2676525"/>
                <a:gd name="connsiteY8" fmla="*/ 96139 h 2368550"/>
                <a:gd name="connsiteX9" fmla="*/ 574675 w 2676525"/>
                <a:gd name="connsiteY9" fmla="*/ 0 h 2368550"/>
                <a:gd name="connsiteX10" fmla="*/ 0 w 2676525"/>
                <a:gd name="connsiteY10"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964819 w 2676525"/>
                <a:gd name="connsiteY4" fmla="*/ 529717 h 2368550"/>
                <a:gd name="connsiteX5" fmla="*/ 961771 w 2676525"/>
                <a:gd name="connsiteY5" fmla="*/ 416433 h 2368550"/>
                <a:gd name="connsiteX6" fmla="*/ 765048 w 2676525"/>
                <a:gd name="connsiteY6" fmla="*/ 413385 h 2368550"/>
                <a:gd name="connsiteX7" fmla="*/ 758952 w 2676525"/>
                <a:gd name="connsiteY7" fmla="*/ 93091 h 2368550"/>
                <a:gd name="connsiteX8" fmla="*/ 574675 w 2676525"/>
                <a:gd name="connsiteY8" fmla="*/ 96139 h 2368550"/>
                <a:gd name="connsiteX9" fmla="*/ 574675 w 2676525"/>
                <a:gd name="connsiteY9" fmla="*/ 0 h 2368550"/>
                <a:gd name="connsiteX10" fmla="*/ 0 w 2676525"/>
                <a:gd name="connsiteY10"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1143762 w 2676525"/>
                <a:gd name="connsiteY4" fmla="*/ 528521 h 2368550"/>
                <a:gd name="connsiteX5" fmla="*/ 964819 w 2676525"/>
                <a:gd name="connsiteY5" fmla="*/ 529717 h 2368550"/>
                <a:gd name="connsiteX6" fmla="*/ 961771 w 2676525"/>
                <a:gd name="connsiteY6" fmla="*/ 416433 h 2368550"/>
                <a:gd name="connsiteX7" fmla="*/ 765048 w 2676525"/>
                <a:gd name="connsiteY7" fmla="*/ 413385 h 2368550"/>
                <a:gd name="connsiteX8" fmla="*/ 758952 w 2676525"/>
                <a:gd name="connsiteY8" fmla="*/ 93091 h 2368550"/>
                <a:gd name="connsiteX9" fmla="*/ 574675 w 2676525"/>
                <a:gd name="connsiteY9" fmla="*/ 96139 h 2368550"/>
                <a:gd name="connsiteX10" fmla="*/ 574675 w 2676525"/>
                <a:gd name="connsiteY10" fmla="*/ 0 h 2368550"/>
                <a:gd name="connsiteX11" fmla="*/ 0 w 2676525"/>
                <a:gd name="connsiteY11"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1140714 w 2676525"/>
                <a:gd name="connsiteY4" fmla="*/ 656537 h 2368550"/>
                <a:gd name="connsiteX5" fmla="*/ 1143762 w 2676525"/>
                <a:gd name="connsiteY5" fmla="*/ 528521 h 2368550"/>
                <a:gd name="connsiteX6" fmla="*/ 964819 w 2676525"/>
                <a:gd name="connsiteY6" fmla="*/ 529717 h 2368550"/>
                <a:gd name="connsiteX7" fmla="*/ 961771 w 2676525"/>
                <a:gd name="connsiteY7" fmla="*/ 416433 h 2368550"/>
                <a:gd name="connsiteX8" fmla="*/ 765048 w 2676525"/>
                <a:gd name="connsiteY8" fmla="*/ 413385 h 2368550"/>
                <a:gd name="connsiteX9" fmla="*/ 758952 w 2676525"/>
                <a:gd name="connsiteY9" fmla="*/ 93091 h 2368550"/>
                <a:gd name="connsiteX10" fmla="*/ 574675 w 2676525"/>
                <a:gd name="connsiteY10" fmla="*/ 96139 h 2368550"/>
                <a:gd name="connsiteX11" fmla="*/ 574675 w 2676525"/>
                <a:gd name="connsiteY11" fmla="*/ 0 h 2368550"/>
                <a:gd name="connsiteX12" fmla="*/ 0 w 2676525"/>
                <a:gd name="connsiteY12"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1140714 w 2676525"/>
                <a:gd name="connsiteY4" fmla="*/ 656537 h 2368550"/>
                <a:gd name="connsiteX5" fmla="*/ 1143762 w 2676525"/>
                <a:gd name="connsiteY5" fmla="*/ 528521 h 2368550"/>
                <a:gd name="connsiteX6" fmla="*/ 964819 w 2676525"/>
                <a:gd name="connsiteY6" fmla="*/ 529717 h 2368550"/>
                <a:gd name="connsiteX7" fmla="*/ 961771 w 2676525"/>
                <a:gd name="connsiteY7" fmla="*/ 416433 h 2368550"/>
                <a:gd name="connsiteX8" fmla="*/ 765048 w 2676525"/>
                <a:gd name="connsiteY8" fmla="*/ 413385 h 2368550"/>
                <a:gd name="connsiteX9" fmla="*/ 758952 w 2676525"/>
                <a:gd name="connsiteY9" fmla="*/ 93091 h 2368550"/>
                <a:gd name="connsiteX10" fmla="*/ 574675 w 2676525"/>
                <a:gd name="connsiteY10" fmla="*/ 96139 h 2368550"/>
                <a:gd name="connsiteX11" fmla="*/ 574675 w 2676525"/>
                <a:gd name="connsiteY11" fmla="*/ 0 h 2368550"/>
                <a:gd name="connsiteX12" fmla="*/ 0 w 2676525"/>
                <a:gd name="connsiteY12"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1140714 w 2676525"/>
                <a:gd name="connsiteY4" fmla="*/ 656537 h 2368550"/>
                <a:gd name="connsiteX5" fmla="*/ 1143762 w 2676525"/>
                <a:gd name="connsiteY5" fmla="*/ 528521 h 2368550"/>
                <a:gd name="connsiteX6" fmla="*/ 964819 w 2676525"/>
                <a:gd name="connsiteY6" fmla="*/ 529717 h 2368550"/>
                <a:gd name="connsiteX7" fmla="*/ 961771 w 2676525"/>
                <a:gd name="connsiteY7" fmla="*/ 416433 h 2368550"/>
                <a:gd name="connsiteX8" fmla="*/ 765048 w 2676525"/>
                <a:gd name="connsiteY8" fmla="*/ 413385 h 2368550"/>
                <a:gd name="connsiteX9" fmla="*/ 758952 w 2676525"/>
                <a:gd name="connsiteY9" fmla="*/ 93091 h 2368550"/>
                <a:gd name="connsiteX10" fmla="*/ 574675 w 2676525"/>
                <a:gd name="connsiteY10" fmla="*/ 96139 h 2368550"/>
                <a:gd name="connsiteX11" fmla="*/ 574675 w 2676525"/>
                <a:gd name="connsiteY11" fmla="*/ 0 h 2368550"/>
                <a:gd name="connsiteX12" fmla="*/ 0 w 2676525"/>
                <a:gd name="connsiteY12"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292350 w 2676525"/>
                <a:gd name="connsiteY3" fmla="*/ 441325 h 2368550"/>
                <a:gd name="connsiteX4" fmla="*/ 1140714 w 2676525"/>
                <a:gd name="connsiteY4" fmla="*/ 656537 h 2368550"/>
                <a:gd name="connsiteX5" fmla="*/ 1143762 w 2676525"/>
                <a:gd name="connsiteY5" fmla="*/ 528521 h 2368550"/>
                <a:gd name="connsiteX6" fmla="*/ 964819 w 2676525"/>
                <a:gd name="connsiteY6" fmla="*/ 529717 h 2368550"/>
                <a:gd name="connsiteX7" fmla="*/ 961771 w 2676525"/>
                <a:gd name="connsiteY7" fmla="*/ 416433 h 2368550"/>
                <a:gd name="connsiteX8" fmla="*/ 765048 w 2676525"/>
                <a:gd name="connsiteY8" fmla="*/ 413385 h 2368550"/>
                <a:gd name="connsiteX9" fmla="*/ 758952 w 2676525"/>
                <a:gd name="connsiteY9" fmla="*/ 93091 h 2368550"/>
                <a:gd name="connsiteX10" fmla="*/ 574675 w 2676525"/>
                <a:gd name="connsiteY10" fmla="*/ 96139 h 2368550"/>
                <a:gd name="connsiteX11" fmla="*/ 574675 w 2676525"/>
                <a:gd name="connsiteY11" fmla="*/ 0 h 2368550"/>
                <a:gd name="connsiteX12" fmla="*/ 0 w 2676525"/>
                <a:gd name="connsiteY12"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106422 w 2676525"/>
                <a:gd name="connsiteY3" fmla="*/ 669925 h 2368550"/>
                <a:gd name="connsiteX4" fmla="*/ 1140714 w 2676525"/>
                <a:gd name="connsiteY4" fmla="*/ 656537 h 2368550"/>
                <a:gd name="connsiteX5" fmla="*/ 1143762 w 2676525"/>
                <a:gd name="connsiteY5" fmla="*/ 528521 h 2368550"/>
                <a:gd name="connsiteX6" fmla="*/ 964819 w 2676525"/>
                <a:gd name="connsiteY6" fmla="*/ 529717 h 2368550"/>
                <a:gd name="connsiteX7" fmla="*/ 961771 w 2676525"/>
                <a:gd name="connsiteY7" fmla="*/ 416433 h 2368550"/>
                <a:gd name="connsiteX8" fmla="*/ 765048 w 2676525"/>
                <a:gd name="connsiteY8" fmla="*/ 413385 h 2368550"/>
                <a:gd name="connsiteX9" fmla="*/ 758952 w 2676525"/>
                <a:gd name="connsiteY9" fmla="*/ 93091 h 2368550"/>
                <a:gd name="connsiteX10" fmla="*/ 574675 w 2676525"/>
                <a:gd name="connsiteY10" fmla="*/ 96139 h 2368550"/>
                <a:gd name="connsiteX11" fmla="*/ 574675 w 2676525"/>
                <a:gd name="connsiteY11" fmla="*/ 0 h 2368550"/>
                <a:gd name="connsiteX12" fmla="*/ 0 w 2676525"/>
                <a:gd name="connsiteY12"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106422 w 2676525"/>
                <a:gd name="connsiteY3" fmla="*/ 669925 h 2368550"/>
                <a:gd name="connsiteX4" fmla="*/ 1140714 w 2676525"/>
                <a:gd name="connsiteY4" fmla="*/ 656537 h 2368550"/>
                <a:gd name="connsiteX5" fmla="*/ 1143762 w 2676525"/>
                <a:gd name="connsiteY5" fmla="*/ 528521 h 2368550"/>
                <a:gd name="connsiteX6" fmla="*/ 964819 w 2676525"/>
                <a:gd name="connsiteY6" fmla="*/ 529717 h 2368550"/>
                <a:gd name="connsiteX7" fmla="*/ 961771 w 2676525"/>
                <a:gd name="connsiteY7" fmla="*/ 416433 h 2368550"/>
                <a:gd name="connsiteX8" fmla="*/ 765048 w 2676525"/>
                <a:gd name="connsiteY8" fmla="*/ 413385 h 2368550"/>
                <a:gd name="connsiteX9" fmla="*/ 758952 w 2676525"/>
                <a:gd name="connsiteY9" fmla="*/ 93091 h 2368550"/>
                <a:gd name="connsiteX10" fmla="*/ 574675 w 2676525"/>
                <a:gd name="connsiteY10" fmla="*/ 96139 h 2368550"/>
                <a:gd name="connsiteX11" fmla="*/ 574675 w 2676525"/>
                <a:gd name="connsiteY11" fmla="*/ 0 h 2368550"/>
                <a:gd name="connsiteX12" fmla="*/ 0 w 2676525"/>
                <a:gd name="connsiteY12" fmla="*/ 0 h 2368550"/>
                <a:gd name="connsiteX0" fmla="*/ 2676525 w 2676525"/>
                <a:gd name="connsiteY0" fmla="*/ 2368550 h 2368550"/>
                <a:gd name="connsiteX1" fmla="*/ 2676525 w 2676525"/>
                <a:gd name="connsiteY1" fmla="*/ 1406525 h 2368550"/>
                <a:gd name="connsiteX2" fmla="*/ 2292350 w 2676525"/>
                <a:gd name="connsiteY2" fmla="*/ 1406525 h 2368550"/>
                <a:gd name="connsiteX3" fmla="*/ 2106422 w 2676525"/>
                <a:gd name="connsiteY3" fmla="*/ 669925 h 2368550"/>
                <a:gd name="connsiteX4" fmla="*/ 1140714 w 2676525"/>
                <a:gd name="connsiteY4" fmla="*/ 656537 h 2368550"/>
                <a:gd name="connsiteX5" fmla="*/ 1143762 w 2676525"/>
                <a:gd name="connsiteY5" fmla="*/ 528521 h 2368550"/>
                <a:gd name="connsiteX6" fmla="*/ 964819 w 2676525"/>
                <a:gd name="connsiteY6" fmla="*/ 529717 h 2368550"/>
                <a:gd name="connsiteX7" fmla="*/ 961771 w 2676525"/>
                <a:gd name="connsiteY7" fmla="*/ 416433 h 2368550"/>
                <a:gd name="connsiteX8" fmla="*/ 765048 w 2676525"/>
                <a:gd name="connsiteY8" fmla="*/ 413385 h 2368550"/>
                <a:gd name="connsiteX9" fmla="*/ 758952 w 2676525"/>
                <a:gd name="connsiteY9" fmla="*/ 93091 h 2368550"/>
                <a:gd name="connsiteX10" fmla="*/ 574675 w 2676525"/>
                <a:gd name="connsiteY10" fmla="*/ 96139 h 2368550"/>
                <a:gd name="connsiteX11" fmla="*/ 574675 w 2676525"/>
                <a:gd name="connsiteY11" fmla="*/ 0 h 2368550"/>
                <a:gd name="connsiteX12" fmla="*/ 0 w 2676525"/>
                <a:gd name="connsiteY12" fmla="*/ 0 h 2368550"/>
                <a:gd name="connsiteX0" fmla="*/ 2676525 w 2676525"/>
                <a:gd name="connsiteY0" fmla="*/ 2368550 h 2368550"/>
                <a:gd name="connsiteX1" fmla="*/ 2676525 w 2676525"/>
                <a:gd name="connsiteY1" fmla="*/ 1406525 h 2368550"/>
                <a:gd name="connsiteX2" fmla="*/ 2103374 w 2676525"/>
                <a:gd name="connsiteY2" fmla="*/ 1147445 h 2368550"/>
                <a:gd name="connsiteX3" fmla="*/ 2106422 w 2676525"/>
                <a:gd name="connsiteY3" fmla="*/ 669925 h 2368550"/>
                <a:gd name="connsiteX4" fmla="*/ 1140714 w 2676525"/>
                <a:gd name="connsiteY4" fmla="*/ 656537 h 2368550"/>
                <a:gd name="connsiteX5" fmla="*/ 1143762 w 2676525"/>
                <a:gd name="connsiteY5" fmla="*/ 528521 h 2368550"/>
                <a:gd name="connsiteX6" fmla="*/ 964819 w 2676525"/>
                <a:gd name="connsiteY6" fmla="*/ 529717 h 2368550"/>
                <a:gd name="connsiteX7" fmla="*/ 961771 w 2676525"/>
                <a:gd name="connsiteY7" fmla="*/ 416433 h 2368550"/>
                <a:gd name="connsiteX8" fmla="*/ 765048 w 2676525"/>
                <a:gd name="connsiteY8" fmla="*/ 413385 h 2368550"/>
                <a:gd name="connsiteX9" fmla="*/ 758952 w 2676525"/>
                <a:gd name="connsiteY9" fmla="*/ 93091 h 2368550"/>
                <a:gd name="connsiteX10" fmla="*/ 574675 w 2676525"/>
                <a:gd name="connsiteY10" fmla="*/ 96139 h 2368550"/>
                <a:gd name="connsiteX11" fmla="*/ 574675 w 2676525"/>
                <a:gd name="connsiteY11" fmla="*/ 0 h 2368550"/>
                <a:gd name="connsiteX12" fmla="*/ 0 w 2676525"/>
                <a:gd name="connsiteY12" fmla="*/ 0 h 2368550"/>
                <a:gd name="connsiteX0" fmla="*/ 2676525 w 2676525"/>
                <a:gd name="connsiteY0" fmla="*/ 2368550 h 2368550"/>
                <a:gd name="connsiteX1" fmla="*/ 2676525 w 2676525"/>
                <a:gd name="connsiteY1" fmla="*/ 1406525 h 2368550"/>
                <a:gd name="connsiteX2" fmla="*/ 2103374 w 2676525"/>
                <a:gd name="connsiteY2" fmla="*/ 1147445 h 2368550"/>
                <a:gd name="connsiteX3" fmla="*/ 2106422 w 2676525"/>
                <a:gd name="connsiteY3" fmla="*/ 669925 h 2368550"/>
                <a:gd name="connsiteX4" fmla="*/ 1140714 w 2676525"/>
                <a:gd name="connsiteY4" fmla="*/ 656537 h 2368550"/>
                <a:gd name="connsiteX5" fmla="*/ 1143762 w 2676525"/>
                <a:gd name="connsiteY5" fmla="*/ 528521 h 2368550"/>
                <a:gd name="connsiteX6" fmla="*/ 964819 w 2676525"/>
                <a:gd name="connsiteY6" fmla="*/ 529717 h 2368550"/>
                <a:gd name="connsiteX7" fmla="*/ 961771 w 2676525"/>
                <a:gd name="connsiteY7" fmla="*/ 416433 h 2368550"/>
                <a:gd name="connsiteX8" fmla="*/ 765048 w 2676525"/>
                <a:gd name="connsiteY8" fmla="*/ 413385 h 2368550"/>
                <a:gd name="connsiteX9" fmla="*/ 758952 w 2676525"/>
                <a:gd name="connsiteY9" fmla="*/ 93091 h 2368550"/>
                <a:gd name="connsiteX10" fmla="*/ 574675 w 2676525"/>
                <a:gd name="connsiteY10" fmla="*/ 96139 h 2368550"/>
                <a:gd name="connsiteX11" fmla="*/ 574675 w 2676525"/>
                <a:gd name="connsiteY11" fmla="*/ 0 h 2368550"/>
                <a:gd name="connsiteX12" fmla="*/ 0 w 2676525"/>
                <a:gd name="connsiteY12" fmla="*/ 0 h 2368550"/>
                <a:gd name="connsiteX0" fmla="*/ 2676525 w 2676525"/>
                <a:gd name="connsiteY0" fmla="*/ 2368550 h 2368550"/>
                <a:gd name="connsiteX1" fmla="*/ 2676525 w 2676525"/>
                <a:gd name="connsiteY1" fmla="*/ 1406525 h 2368550"/>
                <a:gd name="connsiteX2" fmla="*/ 2109470 w 2676525"/>
                <a:gd name="connsiteY2" fmla="*/ 1144397 h 2368550"/>
                <a:gd name="connsiteX3" fmla="*/ 2106422 w 2676525"/>
                <a:gd name="connsiteY3" fmla="*/ 669925 h 2368550"/>
                <a:gd name="connsiteX4" fmla="*/ 1140714 w 2676525"/>
                <a:gd name="connsiteY4" fmla="*/ 656537 h 2368550"/>
                <a:gd name="connsiteX5" fmla="*/ 1143762 w 2676525"/>
                <a:gd name="connsiteY5" fmla="*/ 528521 h 2368550"/>
                <a:gd name="connsiteX6" fmla="*/ 964819 w 2676525"/>
                <a:gd name="connsiteY6" fmla="*/ 529717 h 2368550"/>
                <a:gd name="connsiteX7" fmla="*/ 961771 w 2676525"/>
                <a:gd name="connsiteY7" fmla="*/ 416433 h 2368550"/>
                <a:gd name="connsiteX8" fmla="*/ 765048 w 2676525"/>
                <a:gd name="connsiteY8" fmla="*/ 413385 h 2368550"/>
                <a:gd name="connsiteX9" fmla="*/ 758952 w 2676525"/>
                <a:gd name="connsiteY9" fmla="*/ 93091 h 2368550"/>
                <a:gd name="connsiteX10" fmla="*/ 574675 w 2676525"/>
                <a:gd name="connsiteY10" fmla="*/ 96139 h 2368550"/>
                <a:gd name="connsiteX11" fmla="*/ 574675 w 2676525"/>
                <a:gd name="connsiteY11" fmla="*/ 0 h 2368550"/>
                <a:gd name="connsiteX12" fmla="*/ 0 w 2676525"/>
                <a:gd name="connsiteY12" fmla="*/ 0 h 2368550"/>
                <a:gd name="connsiteX0" fmla="*/ 2676525 w 2676525"/>
                <a:gd name="connsiteY0" fmla="*/ 2368550 h 2368550"/>
                <a:gd name="connsiteX1" fmla="*/ 2676525 w 2676525"/>
                <a:gd name="connsiteY1" fmla="*/ 1406525 h 2368550"/>
                <a:gd name="connsiteX2" fmla="*/ 2115566 w 2676525"/>
                <a:gd name="connsiteY2" fmla="*/ 1141349 h 2368550"/>
                <a:gd name="connsiteX3" fmla="*/ 2106422 w 2676525"/>
                <a:gd name="connsiteY3" fmla="*/ 669925 h 2368550"/>
                <a:gd name="connsiteX4" fmla="*/ 1140714 w 2676525"/>
                <a:gd name="connsiteY4" fmla="*/ 656537 h 2368550"/>
                <a:gd name="connsiteX5" fmla="*/ 1143762 w 2676525"/>
                <a:gd name="connsiteY5" fmla="*/ 528521 h 2368550"/>
                <a:gd name="connsiteX6" fmla="*/ 964819 w 2676525"/>
                <a:gd name="connsiteY6" fmla="*/ 529717 h 2368550"/>
                <a:gd name="connsiteX7" fmla="*/ 961771 w 2676525"/>
                <a:gd name="connsiteY7" fmla="*/ 416433 h 2368550"/>
                <a:gd name="connsiteX8" fmla="*/ 765048 w 2676525"/>
                <a:gd name="connsiteY8" fmla="*/ 413385 h 2368550"/>
                <a:gd name="connsiteX9" fmla="*/ 758952 w 2676525"/>
                <a:gd name="connsiteY9" fmla="*/ 93091 h 2368550"/>
                <a:gd name="connsiteX10" fmla="*/ 574675 w 2676525"/>
                <a:gd name="connsiteY10" fmla="*/ 96139 h 2368550"/>
                <a:gd name="connsiteX11" fmla="*/ 574675 w 2676525"/>
                <a:gd name="connsiteY11" fmla="*/ 0 h 2368550"/>
                <a:gd name="connsiteX12" fmla="*/ 0 w 2676525"/>
                <a:gd name="connsiteY12" fmla="*/ 0 h 2368550"/>
                <a:gd name="connsiteX0" fmla="*/ 2676525 w 2676525"/>
                <a:gd name="connsiteY0" fmla="*/ 2368550 h 2368550"/>
                <a:gd name="connsiteX1" fmla="*/ 2676525 w 2676525"/>
                <a:gd name="connsiteY1" fmla="*/ 1406525 h 2368550"/>
                <a:gd name="connsiteX2" fmla="*/ 2115566 w 2676525"/>
                <a:gd name="connsiteY2" fmla="*/ 1141349 h 2368550"/>
                <a:gd name="connsiteX3" fmla="*/ 2097278 w 2676525"/>
                <a:gd name="connsiteY3" fmla="*/ 651637 h 2368550"/>
                <a:gd name="connsiteX4" fmla="*/ 1140714 w 2676525"/>
                <a:gd name="connsiteY4" fmla="*/ 656537 h 2368550"/>
                <a:gd name="connsiteX5" fmla="*/ 1143762 w 2676525"/>
                <a:gd name="connsiteY5" fmla="*/ 528521 h 2368550"/>
                <a:gd name="connsiteX6" fmla="*/ 964819 w 2676525"/>
                <a:gd name="connsiteY6" fmla="*/ 529717 h 2368550"/>
                <a:gd name="connsiteX7" fmla="*/ 961771 w 2676525"/>
                <a:gd name="connsiteY7" fmla="*/ 416433 h 2368550"/>
                <a:gd name="connsiteX8" fmla="*/ 765048 w 2676525"/>
                <a:gd name="connsiteY8" fmla="*/ 413385 h 2368550"/>
                <a:gd name="connsiteX9" fmla="*/ 758952 w 2676525"/>
                <a:gd name="connsiteY9" fmla="*/ 93091 h 2368550"/>
                <a:gd name="connsiteX10" fmla="*/ 574675 w 2676525"/>
                <a:gd name="connsiteY10" fmla="*/ 96139 h 2368550"/>
                <a:gd name="connsiteX11" fmla="*/ 574675 w 2676525"/>
                <a:gd name="connsiteY11" fmla="*/ 0 h 2368550"/>
                <a:gd name="connsiteX12" fmla="*/ 0 w 2676525"/>
                <a:gd name="connsiteY12" fmla="*/ 0 h 2368550"/>
                <a:gd name="connsiteX0" fmla="*/ 2676525 w 2676525"/>
                <a:gd name="connsiteY0" fmla="*/ 2368550 h 2368550"/>
                <a:gd name="connsiteX1" fmla="*/ 2676525 w 2676525"/>
                <a:gd name="connsiteY1" fmla="*/ 1406525 h 2368550"/>
                <a:gd name="connsiteX2" fmla="*/ 2115566 w 2676525"/>
                <a:gd name="connsiteY2" fmla="*/ 1141349 h 2368550"/>
                <a:gd name="connsiteX3" fmla="*/ 2103374 w 2676525"/>
                <a:gd name="connsiteY3" fmla="*/ 651637 h 2368550"/>
                <a:gd name="connsiteX4" fmla="*/ 1140714 w 2676525"/>
                <a:gd name="connsiteY4" fmla="*/ 656537 h 2368550"/>
                <a:gd name="connsiteX5" fmla="*/ 1143762 w 2676525"/>
                <a:gd name="connsiteY5" fmla="*/ 528521 h 2368550"/>
                <a:gd name="connsiteX6" fmla="*/ 964819 w 2676525"/>
                <a:gd name="connsiteY6" fmla="*/ 529717 h 2368550"/>
                <a:gd name="connsiteX7" fmla="*/ 961771 w 2676525"/>
                <a:gd name="connsiteY7" fmla="*/ 416433 h 2368550"/>
                <a:gd name="connsiteX8" fmla="*/ 765048 w 2676525"/>
                <a:gd name="connsiteY8" fmla="*/ 413385 h 2368550"/>
                <a:gd name="connsiteX9" fmla="*/ 758952 w 2676525"/>
                <a:gd name="connsiteY9" fmla="*/ 93091 h 2368550"/>
                <a:gd name="connsiteX10" fmla="*/ 574675 w 2676525"/>
                <a:gd name="connsiteY10" fmla="*/ 96139 h 2368550"/>
                <a:gd name="connsiteX11" fmla="*/ 574675 w 2676525"/>
                <a:gd name="connsiteY11" fmla="*/ 0 h 2368550"/>
                <a:gd name="connsiteX12" fmla="*/ 0 w 2676525"/>
                <a:gd name="connsiteY12" fmla="*/ 0 h 2368550"/>
                <a:gd name="connsiteX0" fmla="*/ 2676525 w 2676525"/>
                <a:gd name="connsiteY0" fmla="*/ 2368550 h 2368550"/>
                <a:gd name="connsiteX1" fmla="*/ 2676525 w 2676525"/>
                <a:gd name="connsiteY1" fmla="*/ 1406525 h 2368550"/>
                <a:gd name="connsiteX2" fmla="*/ 2115566 w 2676525"/>
                <a:gd name="connsiteY2" fmla="*/ 1141349 h 2368550"/>
                <a:gd name="connsiteX3" fmla="*/ 2103374 w 2676525"/>
                <a:gd name="connsiteY3" fmla="*/ 651637 h 2368550"/>
                <a:gd name="connsiteX4" fmla="*/ 1140714 w 2676525"/>
                <a:gd name="connsiteY4" fmla="*/ 656537 h 2368550"/>
                <a:gd name="connsiteX5" fmla="*/ 1143762 w 2676525"/>
                <a:gd name="connsiteY5" fmla="*/ 528521 h 2368550"/>
                <a:gd name="connsiteX6" fmla="*/ 964819 w 2676525"/>
                <a:gd name="connsiteY6" fmla="*/ 529717 h 2368550"/>
                <a:gd name="connsiteX7" fmla="*/ 961771 w 2676525"/>
                <a:gd name="connsiteY7" fmla="*/ 416433 h 2368550"/>
                <a:gd name="connsiteX8" fmla="*/ 765048 w 2676525"/>
                <a:gd name="connsiteY8" fmla="*/ 413385 h 2368550"/>
                <a:gd name="connsiteX9" fmla="*/ 758952 w 2676525"/>
                <a:gd name="connsiteY9" fmla="*/ 93091 h 2368550"/>
                <a:gd name="connsiteX10" fmla="*/ 574675 w 2676525"/>
                <a:gd name="connsiteY10" fmla="*/ 96139 h 2368550"/>
                <a:gd name="connsiteX11" fmla="*/ 574675 w 2676525"/>
                <a:gd name="connsiteY11" fmla="*/ 0 h 2368550"/>
                <a:gd name="connsiteX12" fmla="*/ 0 w 2676525"/>
                <a:gd name="connsiteY12" fmla="*/ 0 h 2368550"/>
                <a:gd name="connsiteX0" fmla="*/ 2676525 w 2682240"/>
                <a:gd name="connsiteY0" fmla="*/ 2368550 h 2368550"/>
                <a:gd name="connsiteX1" fmla="*/ 2682240 w 2682240"/>
                <a:gd name="connsiteY1" fmla="*/ 1149350 h 2368550"/>
                <a:gd name="connsiteX2" fmla="*/ 2115566 w 2682240"/>
                <a:gd name="connsiteY2" fmla="*/ 1141349 h 2368550"/>
                <a:gd name="connsiteX3" fmla="*/ 2103374 w 2682240"/>
                <a:gd name="connsiteY3" fmla="*/ 651637 h 2368550"/>
                <a:gd name="connsiteX4" fmla="*/ 1140714 w 2682240"/>
                <a:gd name="connsiteY4" fmla="*/ 656537 h 2368550"/>
                <a:gd name="connsiteX5" fmla="*/ 1143762 w 2682240"/>
                <a:gd name="connsiteY5" fmla="*/ 528521 h 2368550"/>
                <a:gd name="connsiteX6" fmla="*/ 964819 w 2682240"/>
                <a:gd name="connsiteY6" fmla="*/ 529717 h 2368550"/>
                <a:gd name="connsiteX7" fmla="*/ 961771 w 2682240"/>
                <a:gd name="connsiteY7" fmla="*/ 416433 h 2368550"/>
                <a:gd name="connsiteX8" fmla="*/ 765048 w 2682240"/>
                <a:gd name="connsiteY8" fmla="*/ 413385 h 2368550"/>
                <a:gd name="connsiteX9" fmla="*/ 758952 w 2682240"/>
                <a:gd name="connsiteY9" fmla="*/ 93091 h 2368550"/>
                <a:gd name="connsiteX10" fmla="*/ 574675 w 2682240"/>
                <a:gd name="connsiteY10" fmla="*/ 96139 h 2368550"/>
                <a:gd name="connsiteX11" fmla="*/ 574675 w 2682240"/>
                <a:gd name="connsiteY11" fmla="*/ 0 h 2368550"/>
                <a:gd name="connsiteX12" fmla="*/ 0 w 2682240"/>
                <a:gd name="connsiteY12" fmla="*/ 0 h 2368550"/>
                <a:gd name="connsiteX0" fmla="*/ 2869955 w 2869955"/>
                <a:gd name="connsiteY0" fmla="*/ 1747227 h 1747227"/>
                <a:gd name="connsiteX1" fmla="*/ 2682240 w 2869955"/>
                <a:gd name="connsiteY1" fmla="*/ 1149350 h 1747227"/>
                <a:gd name="connsiteX2" fmla="*/ 2115566 w 2869955"/>
                <a:gd name="connsiteY2" fmla="*/ 1141349 h 1747227"/>
                <a:gd name="connsiteX3" fmla="*/ 2103374 w 2869955"/>
                <a:gd name="connsiteY3" fmla="*/ 651637 h 1747227"/>
                <a:gd name="connsiteX4" fmla="*/ 1140714 w 2869955"/>
                <a:gd name="connsiteY4" fmla="*/ 656537 h 1747227"/>
                <a:gd name="connsiteX5" fmla="*/ 1143762 w 2869955"/>
                <a:gd name="connsiteY5" fmla="*/ 528521 h 1747227"/>
                <a:gd name="connsiteX6" fmla="*/ 964819 w 2869955"/>
                <a:gd name="connsiteY6" fmla="*/ 529717 h 1747227"/>
                <a:gd name="connsiteX7" fmla="*/ 961771 w 2869955"/>
                <a:gd name="connsiteY7" fmla="*/ 416433 h 1747227"/>
                <a:gd name="connsiteX8" fmla="*/ 765048 w 2869955"/>
                <a:gd name="connsiteY8" fmla="*/ 413385 h 1747227"/>
                <a:gd name="connsiteX9" fmla="*/ 758952 w 2869955"/>
                <a:gd name="connsiteY9" fmla="*/ 93091 h 1747227"/>
                <a:gd name="connsiteX10" fmla="*/ 574675 w 2869955"/>
                <a:gd name="connsiteY10" fmla="*/ 96139 h 1747227"/>
                <a:gd name="connsiteX11" fmla="*/ 574675 w 2869955"/>
                <a:gd name="connsiteY11" fmla="*/ 0 h 1747227"/>
                <a:gd name="connsiteX12" fmla="*/ 0 w 2869955"/>
                <a:gd name="connsiteY12" fmla="*/ 0 h 1747227"/>
                <a:gd name="connsiteX0" fmla="*/ 2869955 w 2869955"/>
                <a:gd name="connsiteY0" fmla="*/ 1747227 h 1784658"/>
                <a:gd name="connsiteX1" fmla="*/ 2686049 w 2869955"/>
                <a:gd name="connsiteY1" fmla="*/ 1747488 h 1784658"/>
                <a:gd name="connsiteX2" fmla="*/ 2682240 w 2869955"/>
                <a:gd name="connsiteY2" fmla="*/ 1149350 h 1784658"/>
                <a:gd name="connsiteX3" fmla="*/ 2115566 w 2869955"/>
                <a:gd name="connsiteY3" fmla="*/ 1141349 h 1784658"/>
                <a:gd name="connsiteX4" fmla="*/ 2103374 w 2869955"/>
                <a:gd name="connsiteY4" fmla="*/ 651637 h 1784658"/>
                <a:gd name="connsiteX5" fmla="*/ 1140714 w 2869955"/>
                <a:gd name="connsiteY5" fmla="*/ 656537 h 1784658"/>
                <a:gd name="connsiteX6" fmla="*/ 1143762 w 2869955"/>
                <a:gd name="connsiteY6" fmla="*/ 528521 h 1784658"/>
                <a:gd name="connsiteX7" fmla="*/ 964819 w 2869955"/>
                <a:gd name="connsiteY7" fmla="*/ 529717 h 1784658"/>
                <a:gd name="connsiteX8" fmla="*/ 961771 w 2869955"/>
                <a:gd name="connsiteY8" fmla="*/ 416433 h 1784658"/>
                <a:gd name="connsiteX9" fmla="*/ 765048 w 2869955"/>
                <a:gd name="connsiteY9" fmla="*/ 413385 h 1784658"/>
                <a:gd name="connsiteX10" fmla="*/ 758952 w 2869955"/>
                <a:gd name="connsiteY10" fmla="*/ 93091 h 1784658"/>
                <a:gd name="connsiteX11" fmla="*/ 574675 w 2869955"/>
                <a:gd name="connsiteY11" fmla="*/ 96139 h 1784658"/>
                <a:gd name="connsiteX12" fmla="*/ 574675 w 2869955"/>
                <a:gd name="connsiteY12" fmla="*/ 0 h 1784658"/>
                <a:gd name="connsiteX13" fmla="*/ 0 w 2869955"/>
                <a:gd name="connsiteY13" fmla="*/ 0 h 1784658"/>
                <a:gd name="connsiteX0" fmla="*/ 2869955 w 2877215"/>
                <a:gd name="connsiteY0" fmla="*/ 1747227 h 1747488"/>
                <a:gd name="connsiteX1" fmla="*/ 2686049 w 2877215"/>
                <a:gd name="connsiteY1" fmla="*/ 1747488 h 1747488"/>
                <a:gd name="connsiteX2" fmla="*/ 2682240 w 2877215"/>
                <a:gd name="connsiteY2" fmla="*/ 1149350 h 1747488"/>
                <a:gd name="connsiteX3" fmla="*/ 2115566 w 2877215"/>
                <a:gd name="connsiteY3" fmla="*/ 1141349 h 1747488"/>
                <a:gd name="connsiteX4" fmla="*/ 2103374 w 2877215"/>
                <a:gd name="connsiteY4" fmla="*/ 651637 h 1747488"/>
                <a:gd name="connsiteX5" fmla="*/ 1140714 w 2877215"/>
                <a:gd name="connsiteY5" fmla="*/ 656537 h 1747488"/>
                <a:gd name="connsiteX6" fmla="*/ 1143762 w 2877215"/>
                <a:gd name="connsiteY6" fmla="*/ 528521 h 1747488"/>
                <a:gd name="connsiteX7" fmla="*/ 964819 w 2877215"/>
                <a:gd name="connsiteY7" fmla="*/ 529717 h 1747488"/>
                <a:gd name="connsiteX8" fmla="*/ 961771 w 2877215"/>
                <a:gd name="connsiteY8" fmla="*/ 416433 h 1747488"/>
                <a:gd name="connsiteX9" fmla="*/ 765048 w 2877215"/>
                <a:gd name="connsiteY9" fmla="*/ 413385 h 1747488"/>
                <a:gd name="connsiteX10" fmla="*/ 758952 w 2877215"/>
                <a:gd name="connsiteY10" fmla="*/ 93091 h 1747488"/>
                <a:gd name="connsiteX11" fmla="*/ 574675 w 2877215"/>
                <a:gd name="connsiteY11" fmla="*/ 96139 h 1747488"/>
                <a:gd name="connsiteX12" fmla="*/ 574675 w 2877215"/>
                <a:gd name="connsiteY12" fmla="*/ 0 h 1747488"/>
                <a:gd name="connsiteX13" fmla="*/ 0 w 2877215"/>
                <a:gd name="connsiteY13" fmla="*/ 0 h 1747488"/>
                <a:gd name="connsiteX0" fmla="*/ 2869955 w 2869955"/>
                <a:gd name="connsiteY0" fmla="*/ 1747227 h 1747488"/>
                <a:gd name="connsiteX1" fmla="*/ 2686049 w 2869955"/>
                <a:gd name="connsiteY1" fmla="*/ 1747488 h 1747488"/>
                <a:gd name="connsiteX2" fmla="*/ 2682240 w 2869955"/>
                <a:gd name="connsiteY2" fmla="*/ 1149350 h 1747488"/>
                <a:gd name="connsiteX3" fmla="*/ 2115566 w 2869955"/>
                <a:gd name="connsiteY3" fmla="*/ 1141349 h 1747488"/>
                <a:gd name="connsiteX4" fmla="*/ 2103374 w 2869955"/>
                <a:gd name="connsiteY4" fmla="*/ 651637 h 1747488"/>
                <a:gd name="connsiteX5" fmla="*/ 1140714 w 2869955"/>
                <a:gd name="connsiteY5" fmla="*/ 656537 h 1747488"/>
                <a:gd name="connsiteX6" fmla="*/ 1143762 w 2869955"/>
                <a:gd name="connsiteY6" fmla="*/ 528521 h 1747488"/>
                <a:gd name="connsiteX7" fmla="*/ 964819 w 2869955"/>
                <a:gd name="connsiteY7" fmla="*/ 529717 h 1747488"/>
                <a:gd name="connsiteX8" fmla="*/ 961771 w 2869955"/>
                <a:gd name="connsiteY8" fmla="*/ 416433 h 1747488"/>
                <a:gd name="connsiteX9" fmla="*/ 765048 w 2869955"/>
                <a:gd name="connsiteY9" fmla="*/ 413385 h 1747488"/>
                <a:gd name="connsiteX10" fmla="*/ 758952 w 2869955"/>
                <a:gd name="connsiteY10" fmla="*/ 93091 h 1747488"/>
                <a:gd name="connsiteX11" fmla="*/ 574675 w 2869955"/>
                <a:gd name="connsiteY11" fmla="*/ 96139 h 1747488"/>
                <a:gd name="connsiteX12" fmla="*/ 574675 w 2869955"/>
                <a:gd name="connsiteY12" fmla="*/ 0 h 1747488"/>
                <a:gd name="connsiteX13" fmla="*/ 0 w 2869955"/>
                <a:gd name="connsiteY13" fmla="*/ 0 h 1747488"/>
                <a:gd name="connsiteX0" fmla="*/ 2880841 w 2880841"/>
                <a:gd name="connsiteY0" fmla="*/ 1752670 h 1752670"/>
                <a:gd name="connsiteX1" fmla="*/ 2686049 w 2880841"/>
                <a:gd name="connsiteY1" fmla="*/ 1747488 h 1752670"/>
                <a:gd name="connsiteX2" fmla="*/ 2682240 w 2880841"/>
                <a:gd name="connsiteY2" fmla="*/ 1149350 h 1752670"/>
                <a:gd name="connsiteX3" fmla="*/ 2115566 w 2880841"/>
                <a:gd name="connsiteY3" fmla="*/ 1141349 h 1752670"/>
                <a:gd name="connsiteX4" fmla="*/ 2103374 w 2880841"/>
                <a:gd name="connsiteY4" fmla="*/ 651637 h 1752670"/>
                <a:gd name="connsiteX5" fmla="*/ 1140714 w 2880841"/>
                <a:gd name="connsiteY5" fmla="*/ 656537 h 1752670"/>
                <a:gd name="connsiteX6" fmla="*/ 1143762 w 2880841"/>
                <a:gd name="connsiteY6" fmla="*/ 528521 h 1752670"/>
                <a:gd name="connsiteX7" fmla="*/ 964819 w 2880841"/>
                <a:gd name="connsiteY7" fmla="*/ 529717 h 1752670"/>
                <a:gd name="connsiteX8" fmla="*/ 961771 w 2880841"/>
                <a:gd name="connsiteY8" fmla="*/ 416433 h 1752670"/>
                <a:gd name="connsiteX9" fmla="*/ 765048 w 2880841"/>
                <a:gd name="connsiteY9" fmla="*/ 413385 h 1752670"/>
                <a:gd name="connsiteX10" fmla="*/ 758952 w 2880841"/>
                <a:gd name="connsiteY10" fmla="*/ 93091 h 1752670"/>
                <a:gd name="connsiteX11" fmla="*/ 574675 w 2880841"/>
                <a:gd name="connsiteY11" fmla="*/ 96139 h 1752670"/>
                <a:gd name="connsiteX12" fmla="*/ 574675 w 2880841"/>
                <a:gd name="connsiteY12" fmla="*/ 0 h 1752670"/>
                <a:gd name="connsiteX13" fmla="*/ 0 w 2880841"/>
                <a:gd name="connsiteY13" fmla="*/ 0 h 1752670"/>
                <a:gd name="connsiteX0" fmla="*/ 2880841 w 2880841"/>
                <a:gd name="connsiteY0" fmla="*/ 1752670 h 1752670"/>
                <a:gd name="connsiteX1" fmla="*/ 2686049 w 2880841"/>
                <a:gd name="connsiteY1" fmla="*/ 1747488 h 1752670"/>
                <a:gd name="connsiteX2" fmla="*/ 2682240 w 2880841"/>
                <a:gd name="connsiteY2" fmla="*/ 1149350 h 1752670"/>
                <a:gd name="connsiteX3" fmla="*/ 2115566 w 2880841"/>
                <a:gd name="connsiteY3" fmla="*/ 1141349 h 1752670"/>
                <a:gd name="connsiteX4" fmla="*/ 2103374 w 2880841"/>
                <a:gd name="connsiteY4" fmla="*/ 651637 h 1752670"/>
                <a:gd name="connsiteX5" fmla="*/ 1140714 w 2880841"/>
                <a:gd name="connsiteY5" fmla="*/ 656537 h 1752670"/>
                <a:gd name="connsiteX6" fmla="*/ 1143762 w 2880841"/>
                <a:gd name="connsiteY6" fmla="*/ 528521 h 1752670"/>
                <a:gd name="connsiteX7" fmla="*/ 964819 w 2880841"/>
                <a:gd name="connsiteY7" fmla="*/ 529717 h 1752670"/>
                <a:gd name="connsiteX8" fmla="*/ 961771 w 2880841"/>
                <a:gd name="connsiteY8" fmla="*/ 416433 h 1752670"/>
                <a:gd name="connsiteX9" fmla="*/ 765048 w 2880841"/>
                <a:gd name="connsiteY9" fmla="*/ 413385 h 1752670"/>
                <a:gd name="connsiteX10" fmla="*/ 758952 w 2880841"/>
                <a:gd name="connsiteY10" fmla="*/ 93091 h 1752670"/>
                <a:gd name="connsiteX11" fmla="*/ 574675 w 2880841"/>
                <a:gd name="connsiteY11" fmla="*/ 96139 h 1752670"/>
                <a:gd name="connsiteX12" fmla="*/ 574675 w 2880841"/>
                <a:gd name="connsiteY12" fmla="*/ 0 h 1752670"/>
                <a:gd name="connsiteX13" fmla="*/ 0 w 2880841"/>
                <a:gd name="connsiteY13" fmla="*/ 0 h 1752670"/>
                <a:gd name="connsiteX0" fmla="*/ 2880841 w 2880841"/>
                <a:gd name="connsiteY0" fmla="*/ 1752670 h 1752670"/>
                <a:gd name="connsiteX1" fmla="*/ 2686049 w 2880841"/>
                <a:gd name="connsiteY1" fmla="*/ 1747488 h 1752670"/>
                <a:gd name="connsiteX2" fmla="*/ 2693125 w 2880841"/>
                <a:gd name="connsiteY2" fmla="*/ 1146628 h 1752670"/>
                <a:gd name="connsiteX3" fmla="*/ 2115566 w 2880841"/>
                <a:gd name="connsiteY3" fmla="*/ 1141349 h 1752670"/>
                <a:gd name="connsiteX4" fmla="*/ 2103374 w 2880841"/>
                <a:gd name="connsiteY4" fmla="*/ 651637 h 1752670"/>
                <a:gd name="connsiteX5" fmla="*/ 1140714 w 2880841"/>
                <a:gd name="connsiteY5" fmla="*/ 656537 h 1752670"/>
                <a:gd name="connsiteX6" fmla="*/ 1143762 w 2880841"/>
                <a:gd name="connsiteY6" fmla="*/ 528521 h 1752670"/>
                <a:gd name="connsiteX7" fmla="*/ 964819 w 2880841"/>
                <a:gd name="connsiteY7" fmla="*/ 529717 h 1752670"/>
                <a:gd name="connsiteX8" fmla="*/ 961771 w 2880841"/>
                <a:gd name="connsiteY8" fmla="*/ 416433 h 1752670"/>
                <a:gd name="connsiteX9" fmla="*/ 765048 w 2880841"/>
                <a:gd name="connsiteY9" fmla="*/ 413385 h 1752670"/>
                <a:gd name="connsiteX10" fmla="*/ 758952 w 2880841"/>
                <a:gd name="connsiteY10" fmla="*/ 93091 h 1752670"/>
                <a:gd name="connsiteX11" fmla="*/ 574675 w 2880841"/>
                <a:gd name="connsiteY11" fmla="*/ 96139 h 1752670"/>
                <a:gd name="connsiteX12" fmla="*/ 574675 w 2880841"/>
                <a:gd name="connsiteY12" fmla="*/ 0 h 1752670"/>
                <a:gd name="connsiteX13" fmla="*/ 0 w 2880841"/>
                <a:gd name="connsiteY13" fmla="*/ 0 h 1752670"/>
                <a:gd name="connsiteX0" fmla="*/ 2880841 w 2880841"/>
                <a:gd name="connsiteY0" fmla="*/ 1752670 h 1752670"/>
                <a:gd name="connsiteX1" fmla="*/ 2686049 w 2880841"/>
                <a:gd name="connsiteY1" fmla="*/ 1747488 h 1752670"/>
                <a:gd name="connsiteX2" fmla="*/ 2693125 w 2880841"/>
                <a:gd name="connsiteY2" fmla="*/ 1146628 h 1752670"/>
                <a:gd name="connsiteX3" fmla="*/ 2106041 w 2880841"/>
                <a:gd name="connsiteY3" fmla="*/ 1141349 h 1752670"/>
                <a:gd name="connsiteX4" fmla="*/ 2103374 w 2880841"/>
                <a:gd name="connsiteY4" fmla="*/ 651637 h 1752670"/>
                <a:gd name="connsiteX5" fmla="*/ 1140714 w 2880841"/>
                <a:gd name="connsiteY5" fmla="*/ 656537 h 1752670"/>
                <a:gd name="connsiteX6" fmla="*/ 1143762 w 2880841"/>
                <a:gd name="connsiteY6" fmla="*/ 528521 h 1752670"/>
                <a:gd name="connsiteX7" fmla="*/ 964819 w 2880841"/>
                <a:gd name="connsiteY7" fmla="*/ 529717 h 1752670"/>
                <a:gd name="connsiteX8" fmla="*/ 961771 w 2880841"/>
                <a:gd name="connsiteY8" fmla="*/ 416433 h 1752670"/>
                <a:gd name="connsiteX9" fmla="*/ 765048 w 2880841"/>
                <a:gd name="connsiteY9" fmla="*/ 413385 h 1752670"/>
                <a:gd name="connsiteX10" fmla="*/ 758952 w 2880841"/>
                <a:gd name="connsiteY10" fmla="*/ 93091 h 1752670"/>
                <a:gd name="connsiteX11" fmla="*/ 574675 w 2880841"/>
                <a:gd name="connsiteY11" fmla="*/ 96139 h 1752670"/>
                <a:gd name="connsiteX12" fmla="*/ 574675 w 2880841"/>
                <a:gd name="connsiteY12" fmla="*/ 0 h 1752670"/>
                <a:gd name="connsiteX13" fmla="*/ 0 w 2880841"/>
                <a:gd name="connsiteY13" fmla="*/ 0 h 1752670"/>
                <a:gd name="connsiteX0" fmla="*/ 2880841 w 2880841"/>
                <a:gd name="connsiteY0" fmla="*/ 1752670 h 1752670"/>
                <a:gd name="connsiteX1" fmla="*/ 2686049 w 2880841"/>
                <a:gd name="connsiteY1" fmla="*/ 1747488 h 1752670"/>
                <a:gd name="connsiteX2" fmla="*/ 2693125 w 2880841"/>
                <a:gd name="connsiteY2" fmla="*/ 1146628 h 1752670"/>
                <a:gd name="connsiteX3" fmla="*/ 2107946 w 2880841"/>
                <a:gd name="connsiteY3" fmla="*/ 1145159 h 1752670"/>
                <a:gd name="connsiteX4" fmla="*/ 2103374 w 2880841"/>
                <a:gd name="connsiteY4" fmla="*/ 651637 h 1752670"/>
                <a:gd name="connsiteX5" fmla="*/ 1140714 w 2880841"/>
                <a:gd name="connsiteY5" fmla="*/ 656537 h 1752670"/>
                <a:gd name="connsiteX6" fmla="*/ 1143762 w 2880841"/>
                <a:gd name="connsiteY6" fmla="*/ 528521 h 1752670"/>
                <a:gd name="connsiteX7" fmla="*/ 964819 w 2880841"/>
                <a:gd name="connsiteY7" fmla="*/ 529717 h 1752670"/>
                <a:gd name="connsiteX8" fmla="*/ 961771 w 2880841"/>
                <a:gd name="connsiteY8" fmla="*/ 416433 h 1752670"/>
                <a:gd name="connsiteX9" fmla="*/ 765048 w 2880841"/>
                <a:gd name="connsiteY9" fmla="*/ 413385 h 1752670"/>
                <a:gd name="connsiteX10" fmla="*/ 758952 w 2880841"/>
                <a:gd name="connsiteY10" fmla="*/ 93091 h 1752670"/>
                <a:gd name="connsiteX11" fmla="*/ 574675 w 2880841"/>
                <a:gd name="connsiteY11" fmla="*/ 96139 h 1752670"/>
                <a:gd name="connsiteX12" fmla="*/ 574675 w 2880841"/>
                <a:gd name="connsiteY12" fmla="*/ 0 h 1752670"/>
                <a:gd name="connsiteX13" fmla="*/ 0 w 2880841"/>
                <a:gd name="connsiteY13" fmla="*/ 0 h 1752670"/>
                <a:gd name="connsiteX0" fmla="*/ 2880841 w 2880841"/>
                <a:gd name="connsiteY0" fmla="*/ 1752670 h 1752670"/>
                <a:gd name="connsiteX1" fmla="*/ 2686049 w 2880841"/>
                <a:gd name="connsiteY1" fmla="*/ 1747488 h 1752670"/>
                <a:gd name="connsiteX2" fmla="*/ 2693125 w 2880841"/>
                <a:gd name="connsiteY2" fmla="*/ 1146628 h 1752670"/>
                <a:gd name="connsiteX3" fmla="*/ 2107946 w 2880841"/>
                <a:gd name="connsiteY3" fmla="*/ 1145159 h 1752670"/>
                <a:gd name="connsiteX4" fmla="*/ 2103374 w 2880841"/>
                <a:gd name="connsiteY4" fmla="*/ 651637 h 1752670"/>
                <a:gd name="connsiteX5" fmla="*/ 1140714 w 2880841"/>
                <a:gd name="connsiteY5" fmla="*/ 656537 h 1752670"/>
                <a:gd name="connsiteX6" fmla="*/ 1143762 w 2880841"/>
                <a:gd name="connsiteY6" fmla="*/ 528521 h 1752670"/>
                <a:gd name="connsiteX7" fmla="*/ 964819 w 2880841"/>
                <a:gd name="connsiteY7" fmla="*/ 529717 h 1752670"/>
                <a:gd name="connsiteX8" fmla="*/ 961771 w 2880841"/>
                <a:gd name="connsiteY8" fmla="*/ 416433 h 1752670"/>
                <a:gd name="connsiteX9" fmla="*/ 765048 w 2880841"/>
                <a:gd name="connsiteY9" fmla="*/ 413385 h 1752670"/>
                <a:gd name="connsiteX10" fmla="*/ 758952 w 2880841"/>
                <a:gd name="connsiteY10" fmla="*/ 93091 h 1752670"/>
                <a:gd name="connsiteX11" fmla="*/ 574675 w 2880841"/>
                <a:gd name="connsiteY11" fmla="*/ 96139 h 1752670"/>
                <a:gd name="connsiteX12" fmla="*/ 574675 w 2880841"/>
                <a:gd name="connsiteY12" fmla="*/ 0 h 1752670"/>
                <a:gd name="connsiteX13" fmla="*/ 0 w 2880841"/>
                <a:gd name="connsiteY13" fmla="*/ 0 h 1752670"/>
                <a:gd name="connsiteX0" fmla="*/ 2880841 w 2880841"/>
                <a:gd name="connsiteY0" fmla="*/ 1752670 h 1752670"/>
                <a:gd name="connsiteX1" fmla="*/ 2686049 w 2880841"/>
                <a:gd name="connsiteY1" fmla="*/ 1747488 h 1752670"/>
                <a:gd name="connsiteX2" fmla="*/ 2693125 w 2880841"/>
                <a:gd name="connsiteY2" fmla="*/ 1146628 h 1752670"/>
                <a:gd name="connsiteX3" fmla="*/ 2107946 w 2880841"/>
                <a:gd name="connsiteY3" fmla="*/ 1145159 h 1752670"/>
                <a:gd name="connsiteX4" fmla="*/ 2103374 w 2880841"/>
                <a:gd name="connsiteY4" fmla="*/ 651637 h 1752670"/>
                <a:gd name="connsiteX5" fmla="*/ 1140714 w 2880841"/>
                <a:gd name="connsiteY5" fmla="*/ 656537 h 1752670"/>
                <a:gd name="connsiteX6" fmla="*/ 1143762 w 2880841"/>
                <a:gd name="connsiteY6" fmla="*/ 528521 h 1752670"/>
                <a:gd name="connsiteX7" fmla="*/ 964819 w 2880841"/>
                <a:gd name="connsiteY7" fmla="*/ 529717 h 1752670"/>
                <a:gd name="connsiteX8" fmla="*/ 961771 w 2880841"/>
                <a:gd name="connsiteY8" fmla="*/ 416433 h 1752670"/>
                <a:gd name="connsiteX9" fmla="*/ 765048 w 2880841"/>
                <a:gd name="connsiteY9" fmla="*/ 413385 h 1752670"/>
                <a:gd name="connsiteX10" fmla="*/ 758952 w 2880841"/>
                <a:gd name="connsiteY10" fmla="*/ 93091 h 1752670"/>
                <a:gd name="connsiteX11" fmla="*/ 574675 w 2880841"/>
                <a:gd name="connsiteY11" fmla="*/ 96139 h 1752670"/>
                <a:gd name="connsiteX12" fmla="*/ 574675 w 2880841"/>
                <a:gd name="connsiteY12" fmla="*/ 0 h 1752670"/>
                <a:gd name="connsiteX13" fmla="*/ 0 w 2880841"/>
                <a:gd name="connsiteY13" fmla="*/ 0 h 1752670"/>
                <a:gd name="connsiteX0" fmla="*/ 2880841 w 2880841"/>
                <a:gd name="connsiteY0" fmla="*/ 1752670 h 1752670"/>
                <a:gd name="connsiteX1" fmla="*/ 2686049 w 2880841"/>
                <a:gd name="connsiteY1" fmla="*/ 1747488 h 1752670"/>
                <a:gd name="connsiteX2" fmla="*/ 2693125 w 2880841"/>
                <a:gd name="connsiteY2" fmla="*/ 1146628 h 1752670"/>
                <a:gd name="connsiteX3" fmla="*/ 2107946 w 2880841"/>
                <a:gd name="connsiteY3" fmla="*/ 1145159 h 1752670"/>
                <a:gd name="connsiteX4" fmla="*/ 2103374 w 2880841"/>
                <a:gd name="connsiteY4" fmla="*/ 651637 h 1752670"/>
                <a:gd name="connsiteX5" fmla="*/ 1140714 w 2880841"/>
                <a:gd name="connsiteY5" fmla="*/ 656537 h 1752670"/>
                <a:gd name="connsiteX6" fmla="*/ 1143762 w 2880841"/>
                <a:gd name="connsiteY6" fmla="*/ 528521 h 1752670"/>
                <a:gd name="connsiteX7" fmla="*/ 964819 w 2880841"/>
                <a:gd name="connsiteY7" fmla="*/ 529717 h 1752670"/>
                <a:gd name="connsiteX8" fmla="*/ 961771 w 2880841"/>
                <a:gd name="connsiteY8" fmla="*/ 416433 h 1752670"/>
                <a:gd name="connsiteX9" fmla="*/ 765048 w 2880841"/>
                <a:gd name="connsiteY9" fmla="*/ 413385 h 1752670"/>
                <a:gd name="connsiteX10" fmla="*/ 758952 w 2880841"/>
                <a:gd name="connsiteY10" fmla="*/ 93091 h 1752670"/>
                <a:gd name="connsiteX11" fmla="*/ 574675 w 2880841"/>
                <a:gd name="connsiteY11" fmla="*/ 96139 h 1752670"/>
                <a:gd name="connsiteX12" fmla="*/ 574675 w 2880841"/>
                <a:gd name="connsiteY12" fmla="*/ 0 h 1752670"/>
                <a:gd name="connsiteX13" fmla="*/ 0 w 2880841"/>
                <a:gd name="connsiteY13" fmla="*/ 0 h 17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841" h="1752670">
                  <a:moveTo>
                    <a:pt x="2880841" y="1752670"/>
                  </a:moveTo>
                  <a:cubicBezTo>
                    <a:pt x="2731407" y="1748989"/>
                    <a:pt x="2837996" y="1750122"/>
                    <a:pt x="2686049" y="1747488"/>
                  </a:cubicBezTo>
                  <a:cubicBezTo>
                    <a:pt x="2684779" y="1548109"/>
                    <a:pt x="2694395" y="1346007"/>
                    <a:pt x="2693125" y="1146628"/>
                  </a:cubicBezTo>
                  <a:lnTo>
                    <a:pt x="2107946" y="1145159"/>
                  </a:lnTo>
                  <a:cubicBezTo>
                    <a:pt x="2105025" y="735034"/>
                    <a:pt x="2108200" y="1118912"/>
                    <a:pt x="2103374" y="651637"/>
                  </a:cubicBezTo>
                  <a:cubicBezTo>
                    <a:pt x="1584791" y="654147"/>
                    <a:pt x="1947841" y="654196"/>
                    <a:pt x="1140714" y="656537"/>
                  </a:cubicBezTo>
                  <a:cubicBezTo>
                    <a:pt x="1144355" y="494286"/>
                    <a:pt x="1142090" y="686310"/>
                    <a:pt x="1143762" y="528521"/>
                  </a:cubicBezTo>
                  <a:lnTo>
                    <a:pt x="964819" y="529717"/>
                  </a:lnTo>
                  <a:lnTo>
                    <a:pt x="961771" y="416433"/>
                  </a:lnTo>
                  <a:lnTo>
                    <a:pt x="765048" y="413385"/>
                  </a:lnTo>
                  <a:lnTo>
                    <a:pt x="758952" y="93091"/>
                  </a:lnTo>
                  <a:lnTo>
                    <a:pt x="574675" y="96139"/>
                  </a:lnTo>
                  <a:lnTo>
                    <a:pt x="574675" y="0"/>
                  </a:lnTo>
                  <a:lnTo>
                    <a:pt x="0"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8" name="Straight Connector 227">
              <a:extLst>
                <a:ext uri="{FF2B5EF4-FFF2-40B4-BE49-F238E27FC236}">
                  <a16:creationId xmlns:a16="http://schemas.microsoft.com/office/drawing/2014/main" id="{4CFA36B7-1AE7-4167-9B08-79FA5928D856}"/>
                </a:ext>
              </a:extLst>
            </p:cNvPr>
            <p:cNvCxnSpPr/>
            <p:nvPr/>
          </p:nvCxnSpPr>
          <p:spPr>
            <a:xfrm>
              <a:off x="7533762" y="3533865"/>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2147AE6D-C188-4C8A-BDAC-B4665A8C6D4F}"/>
                </a:ext>
              </a:extLst>
            </p:cNvPr>
            <p:cNvCxnSpPr/>
            <p:nvPr/>
          </p:nvCxnSpPr>
          <p:spPr>
            <a:xfrm>
              <a:off x="7339025" y="3533865"/>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354634E4-0369-4248-881A-C1D2B7D0E23F}"/>
                </a:ext>
              </a:extLst>
            </p:cNvPr>
            <p:cNvCxnSpPr/>
            <p:nvPr/>
          </p:nvCxnSpPr>
          <p:spPr>
            <a:xfrm>
              <a:off x="7150112" y="3533865"/>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0E822B71-6CAB-4D6F-911D-EDE2EFA79073}"/>
                </a:ext>
              </a:extLst>
            </p:cNvPr>
            <p:cNvCxnSpPr/>
            <p:nvPr/>
          </p:nvCxnSpPr>
          <p:spPr>
            <a:xfrm>
              <a:off x="6958277" y="3533865"/>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CF2F2B0-A8DC-4090-B0CA-1AE0BE848D52}"/>
                </a:ext>
              </a:extLst>
            </p:cNvPr>
            <p:cNvCxnSpPr/>
            <p:nvPr/>
          </p:nvCxnSpPr>
          <p:spPr>
            <a:xfrm>
              <a:off x="6002652" y="2867767"/>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33" name="Group 232">
              <a:extLst>
                <a:ext uri="{FF2B5EF4-FFF2-40B4-BE49-F238E27FC236}">
                  <a16:creationId xmlns:a16="http://schemas.microsoft.com/office/drawing/2014/main" id="{88CB4EC6-D55F-494F-AAFF-98ED60B5CA01}"/>
                </a:ext>
              </a:extLst>
            </p:cNvPr>
            <p:cNvGrpSpPr/>
            <p:nvPr/>
          </p:nvGrpSpPr>
          <p:grpSpPr>
            <a:xfrm>
              <a:off x="8457730" y="4624046"/>
              <a:ext cx="72000" cy="72000"/>
              <a:chOff x="8041471" y="3515709"/>
              <a:chExt cx="72000" cy="72000"/>
            </a:xfrm>
          </p:grpSpPr>
          <p:cxnSp>
            <p:nvCxnSpPr>
              <p:cNvPr id="290" name="Straight Connector 289">
                <a:extLst>
                  <a:ext uri="{FF2B5EF4-FFF2-40B4-BE49-F238E27FC236}">
                    <a16:creationId xmlns:a16="http://schemas.microsoft.com/office/drawing/2014/main" id="{EEE3965E-9726-44AE-ACFA-712EE555EEC8}"/>
                  </a:ext>
                </a:extLst>
              </p:cNvPr>
              <p:cNvCxnSpPr/>
              <p:nvPr/>
            </p:nvCxnSpPr>
            <p:spPr>
              <a:xfrm>
                <a:off x="8077471" y="3515709"/>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770962F2-3CF3-426D-B304-44DC9BBA76E1}"/>
                  </a:ext>
                </a:extLst>
              </p:cNvPr>
              <p:cNvCxnSpPr>
                <a:cxnSpLocks/>
              </p:cNvCxnSpPr>
              <p:nvPr/>
            </p:nvCxnSpPr>
            <p:spPr>
              <a:xfrm rot="16200000">
                <a:off x="8077471" y="3515710"/>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34" name="Straight Connector 233">
              <a:extLst>
                <a:ext uri="{FF2B5EF4-FFF2-40B4-BE49-F238E27FC236}">
                  <a16:creationId xmlns:a16="http://schemas.microsoft.com/office/drawing/2014/main" id="{BC082676-845C-49D2-847F-62F56D4B4B7C}"/>
                </a:ext>
              </a:extLst>
            </p:cNvPr>
            <p:cNvCxnSpPr/>
            <p:nvPr/>
          </p:nvCxnSpPr>
          <p:spPr>
            <a:xfrm>
              <a:off x="6634948" y="2873111"/>
              <a:ext cx="21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48A1C015-47E6-438E-9D74-C02FD6278A3F}"/>
                </a:ext>
              </a:extLst>
            </p:cNvPr>
            <p:cNvSpPr txBox="1"/>
            <p:nvPr/>
          </p:nvSpPr>
          <p:spPr>
            <a:xfrm>
              <a:off x="5943798" y="4538804"/>
              <a:ext cx="1897607" cy="646331"/>
            </a:xfrm>
            <a:prstGeom prst="rect">
              <a:avLst/>
            </a:prstGeom>
            <a:noFill/>
          </p:spPr>
          <p:txBody>
            <a:bodyPr wrap="square" rtlCol="0">
              <a:spAutoFit/>
            </a:bodyPr>
            <a:lstStyle/>
            <a:p>
              <a:r>
                <a:rPr lang="en-GB" sz="1200" dirty="0"/>
                <a:t>HFS-REGO NO (n=45)</a:t>
              </a:r>
            </a:p>
            <a:p>
              <a:r>
                <a:rPr lang="en-GB" sz="1200" dirty="0"/>
                <a:t>Median 8 months,</a:t>
              </a:r>
            </a:p>
            <a:p>
              <a:r>
                <a:rPr lang="en-GB" sz="1200" dirty="0"/>
                <a:t>95% CI 5.545, 10.455</a:t>
              </a:r>
            </a:p>
          </p:txBody>
        </p:sp>
        <p:cxnSp>
          <p:nvCxnSpPr>
            <p:cNvPr id="236" name="Straight Connector 235">
              <a:extLst>
                <a:ext uri="{FF2B5EF4-FFF2-40B4-BE49-F238E27FC236}">
                  <a16:creationId xmlns:a16="http://schemas.microsoft.com/office/drawing/2014/main" id="{D0D9993D-131E-4132-A596-1B5A62748AB9}"/>
                </a:ext>
              </a:extLst>
            </p:cNvPr>
            <p:cNvCxnSpPr/>
            <p:nvPr/>
          </p:nvCxnSpPr>
          <p:spPr>
            <a:xfrm>
              <a:off x="5731093" y="4676205"/>
              <a:ext cx="21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id="{74087215-FBB0-4D1E-BCF0-C593E8018F02}"/>
                </a:ext>
              </a:extLst>
            </p:cNvPr>
            <p:cNvSpPr txBox="1"/>
            <p:nvPr/>
          </p:nvSpPr>
          <p:spPr>
            <a:xfrm>
              <a:off x="6998683" y="3683006"/>
              <a:ext cx="1295942" cy="276999"/>
            </a:xfrm>
            <a:prstGeom prst="rect">
              <a:avLst/>
            </a:prstGeom>
            <a:noFill/>
          </p:spPr>
          <p:txBody>
            <a:bodyPr wrap="square" rtlCol="0">
              <a:spAutoFit/>
            </a:bodyPr>
            <a:lstStyle/>
            <a:p>
              <a:r>
                <a:rPr lang="en-GB" sz="1200" dirty="0"/>
                <a:t>p=0.021</a:t>
              </a:r>
            </a:p>
          </p:txBody>
        </p:sp>
        <p:cxnSp>
          <p:nvCxnSpPr>
            <p:cNvPr id="238" name="Straight Connector 237">
              <a:extLst>
                <a:ext uri="{FF2B5EF4-FFF2-40B4-BE49-F238E27FC236}">
                  <a16:creationId xmlns:a16="http://schemas.microsoft.com/office/drawing/2014/main" id="{1CD711DD-977E-47A9-8212-59836E766809}"/>
                </a:ext>
              </a:extLst>
            </p:cNvPr>
            <p:cNvCxnSpPr>
              <a:cxnSpLocks/>
            </p:cNvCxnSpPr>
            <p:nvPr/>
          </p:nvCxnSpPr>
          <p:spPr>
            <a:xfrm rot="16200000" flipH="1">
              <a:off x="2048034" y="3558638"/>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96853D3B-F4E6-4BFA-A181-AE0E73AF771A}"/>
                </a:ext>
              </a:extLst>
            </p:cNvPr>
            <p:cNvCxnSpPr>
              <a:cxnSpLocks/>
            </p:cNvCxnSpPr>
            <p:nvPr/>
          </p:nvCxnSpPr>
          <p:spPr>
            <a:xfrm rot="16200000" flipH="1">
              <a:off x="1477244" y="3039087"/>
              <a:ext cx="0" cy="7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5847E71F-9B3B-4CA5-A1CB-11E9BB620E72}"/>
                </a:ext>
              </a:extLst>
            </p:cNvPr>
            <p:cNvCxnSpPr>
              <a:cxnSpLocks/>
            </p:cNvCxnSpPr>
            <p:nvPr/>
          </p:nvCxnSpPr>
          <p:spPr>
            <a:xfrm rot="16200000" flipH="1">
              <a:off x="1760519" y="3127572"/>
              <a:ext cx="0" cy="72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1" name="Freeform: Shape 240">
              <a:extLst>
                <a:ext uri="{FF2B5EF4-FFF2-40B4-BE49-F238E27FC236}">
                  <a16:creationId xmlns:a16="http://schemas.microsoft.com/office/drawing/2014/main" id="{3EF88779-899E-4B84-B56E-71287ECE7D56}"/>
                </a:ext>
              </a:extLst>
            </p:cNvPr>
            <p:cNvSpPr/>
            <p:nvPr/>
          </p:nvSpPr>
          <p:spPr>
            <a:xfrm>
              <a:off x="1155854" y="2910485"/>
              <a:ext cx="2418465" cy="2349004"/>
            </a:xfrm>
            <a:custGeom>
              <a:avLst/>
              <a:gdLst>
                <a:gd name="connsiteX0" fmla="*/ 2426085 w 2426085"/>
                <a:gd name="connsiteY0" fmla="*/ 2370667 h 2370667"/>
                <a:gd name="connsiteX1" fmla="*/ 2426085 w 2426085"/>
                <a:gd name="connsiteY1" fmla="*/ 2136679 h 2370667"/>
                <a:gd name="connsiteX2" fmla="*/ 2142836 w 2426085"/>
                <a:gd name="connsiteY2" fmla="*/ 2136679 h 2370667"/>
                <a:gd name="connsiteX3" fmla="*/ 2142836 w 2426085"/>
                <a:gd name="connsiteY3" fmla="*/ 1918085 h 2370667"/>
                <a:gd name="connsiteX4" fmla="*/ 1274618 w 2426085"/>
                <a:gd name="connsiteY4" fmla="*/ 1918085 h 2370667"/>
                <a:gd name="connsiteX5" fmla="*/ 1274618 w 2426085"/>
                <a:gd name="connsiteY5" fmla="*/ 1770303 h 2370667"/>
                <a:gd name="connsiteX6" fmla="*/ 1083733 w 2426085"/>
                <a:gd name="connsiteY6" fmla="*/ 1770303 h 2370667"/>
                <a:gd name="connsiteX7" fmla="*/ 1083733 w 2426085"/>
                <a:gd name="connsiteY7" fmla="*/ 1539394 h 2370667"/>
                <a:gd name="connsiteX8" fmla="*/ 1037551 w 2426085"/>
                <a:gd name="connsiteY8" fmla="*/ 1539394 h 2370667"/>
                <a:gd name="connsiteX9" fmla="*/ 1037551 w 2426085"/>
                <a:gd name="connsiteY9" fmla="*/ 1416243 h 2370667"/>
                <a:gd name="connsiteX10" fmla="*/ 991370 w 2426085"/>
                <a:gd name="connsiteY10" fmla="*/ 1416243 h 2370667"/>
                <a:gd name="connsiteX11" fmla="*/ 991370 w 2426085"/>
                <a:gd name="connsiteY11" fmla="*/ 1302328 h 2370667"/>
                <a:gd name="connsiteX12" fmla="*/ 939030 w 2426085"/>
                <a:gd name="connsiteY12" fmla="*/ 1302328 h 2370667"/>
                <a:gd name="connsiteX13" fmla="*/ 939030 w 2426085"/>
                <a:gd name="connsiteY13" fmla="*/ 1182255 h 2370667"/>
                <a:gd name="connsiteX14" fmla="*/ 895927 w 2426085"/>
                <a:gd name="connsiteY14" fmla="*/ 1182255 h 2370667"/>
                <a:gd name="connsiteX15" fmla="*/ 895927 w 2426085"/>
                <a:gd name="connsiteY15" fmla="*/ 1059103 h 2370667"/>
                <a:gd name="connsiteX16" fmla="*/ 843588 w 2426085"/>
                <a:gd name="connsiteY16" fmla="*/ 1059103 h 2370667"/>
                <a:gd name="connsiteX17" fmla="*/ 843588 w 2426085"/>
                <a:gd name="connsiteY17" fmla="*/ 852825 h 2370667"/>
                <a:gd name="connsiteX18" fmla="*/ 701964 w 2426085"/>
                <a:gd name="connsiteY18" fmla="*/ 852825 h 2370667"/>
                <a:gd name="connsiteX19" fmla="*/ 701964 w 2426085"/>
                <a:gd name="connsiteY19" fmla="*/ 754303 h 2370667"/>
                <a:gd name="connsiteX20" fmla="*/ 606521 w 2426085"/>
                <a:gd name="connsiteY20" fmla="*/ 754303 h 2370667"/>
                <a:gd name="connsiteX21" fmla="*/ 606521 w 2426085"/>
                <a:gd name="connsiteY21" fmla="*/ 569576 h 2370667"/>
                <a:gd name="connsiteX22" fmla="*/ 560339 w 2426085"/>
                <a:gd name="connsiteY22" fmla="*/ 569576 h 2370667"/>
                <a:gd name="connsiteX23" fmla="*/ 560339 w 2426085"/>
                <a:gd name="connsiteY23" fmla="*/ 477212 h 2370667"/>
                <a:gd name="connsiteX24" fmla="*/ 511079 w 2426085"/>
                <a:gd name="connsiteY24" fmla="*/ 477212 h 2370667"/>
                <a:gd name="connsiteX25" fmla="*/ 511079 w 2426085"/>
                <a:gd name="connsiteY25" fmla="*/ 307879 h 2370667"/>
                <a:gd name="connsiteX26" fmla="*/ 409479 w 2426085"/>
                <a:gd name="connsiteY26" fmla="*/ 307879 h 2370667"/>
                <a:gd name="connsiteX27" fmla="*/ 409479 w 2426085"/>
                <a:gd name="connsiteY27" fmla="*/ 70812 h 2370667"/>
                <a:gd name="connsiteX28" fmla="*/ 172412 w 2426085"/>
                <a:gd name="connsiteY28" fmla="*/ 70812 h 2370667"/>
                <a:gd name="connsiteX29" fmla="*/ 172412 w 2426085"/>
                <a:gd name="connsiteY29" fmla="*/ 0 h 2370667"/>
                <a:gd name="connsiteX30" fmla="*/ 0 w 2426085"/>
                <a:gd name="connsiteY30" fmla="*/ 0 h 2370667"/>
                <a:gd name="connsiteX0" fmla="*/ 2438277 w 2438277"/>
                <a:gd name="connsiteY0" fmla="*/ 2364571 h 2364571"/>
                <a:gd name="connsiteX1" fmla="*/ 2426085 w 2438277"/>
                <a:gd name="connsiteY1" fmla="*/ 2136679 h 2364571"/>
                <a:gd name="connsiteX2" fmla="*/ 2142836 w 2438277"/>
                <a:gd name="connsiteY2" fmla="*/ 2136679 h 2364571"/>
                <a:gd name="connsiteX3" fmla="*/ 2142836 w 2438277"/>
                <a:gd name="connsiteY3" fmla="*/ 1918085 h 2364571"/>
                <a:gd name="connsiteX4" fmla="*/ 1274618 w 2438277"/>
                <a:gd name="connsiteY4" fmla="*/ 1918085 h 2364571"/>
                <a:gd name="connsiteX5" fmla="*/ 1274618 w 2438277"/>
                <a:gd name="connsiteY5" fmla="*/ 1770303 h 2364571"/>
                <a:gd name="connsiteX6" fmla="*/ 1083733 w 2438277"/>
                <a:gd name="connsiteY6" fmla="*/ 1770303 h 2364571"/>
                <a:gd name="connsiteX7" fmla="*/ 1083733 w 2438277"/>
                <a:gd name="connsiteY7" fmla="*/ 1539394 h 2364571"/>
                <a:gd name="connsiteX8" fmla="*/ 1037551 w 2438277"/>
                <a:gd name="connsiteY8" fmla="*/ 1539394 h 2364571"/>
                <a:gd name="connsiteX9" fmla="*/ 1037551 w 2438277"/>
                <a:gd name="connsiteY9" fmla="*/ 1416243 h 2364571"/>
                <a:gd name="connsiteX10" fmla="*/ 991370 w 2438277"/>
                <a:gd name="connsiteY10" fmla="*/ 1416243 h 2364571"/>
                <a:gd name="connsiteX11" fmla="*/ 991370 w 2438277"/>
                <a:gd name="connsiteY11" fmla="*/ 1302328 h 2364571"/>
                <a:gd name="connsiteX12" fmla="*/ 939030 w 2438277"/>
                <a:gd name="connsiteY12" fmla="*/ 1302328 h 2364571"/>
                <a:gd name="connsiteX13" fmla="*/ 939030 w 2438277"/>
                <a:gd name="connsiteY13" fmla="*/ 1182255 h 2364571"/>
                <a:gd name="connsiteX14" fmla="*/ 895927 w 2438277"/>
                <a:gd name="connsiteY14" fmla="*/ 1182255 h 2364571"/>
                <a:gd name="connsiteX15" fmla="*/ 895927 w 2438277"/>
                <a:gd name="connsiteY15" fmla="*/ 1059103 h 2364571"/>
                <a:gd name="connsiteX16" fmla="*/ 843588 w 2438277"/>
                <a:gd name="connsiteY16" fmla="*/ 1059103 h 2364571"/>
                <a:gd name="connsiteX17" fmla="*/ 843588 w 2438277"/>
                <a:gd name="connsiteY17" fmla="*/ 852825 h 2364571"/>
                <a:gd name="connsiteX18" fmla="*/ 701964 w 2438277"/>
                <a:gd name="connsiteY18" fmla="*/ 852825 h 2364571"/>
                <a:gd name="connsiteX19" fmla="*/ 701964 w 2438277"/>
                <a:gd name="connsiteY19" fmla="*/ 754303 h 2364571"/>
                <a:gd name="connsiteX20" fmla="*/ 606521 w 2438277"/>
                <a:gd name="connsiteY20" fmla="*/ 754303 h 2364571"/>
                <a:gd name="connsiteX21" fmla="*/ 606521 w 2438277"/>
                <a:gd name="connsiteY21" fmla="*/ 569576 h 2364571"/>
                <a:gd name="connsiteX22" fmla="*/ 560339 w 2438277"/>
                <a:gd name="connsiteY22" fmla="*/ 569576 h 2364571"/>
                <a:gd name="connsiteX23" fmla="*/ 560339 w 2438277"/>
                <a:gd name="connsiteY23" fmla="*/ 477212 h 2364571"/>
                <a:gd name="connsiteX24" fmla="*/ 511079 w 2438277"/>
                <a:gd name="connsiteY24" fmla="*/ 477212 h 2364571"/>
                <a:gd name="connsiteX25" fmla="*/ 511079 w 2438277"/>
                <a:gd name="connsiteY25" fmla="*/ 307879 h 2364571"/>
                <a:gd name="connsiteX26" fmla="*/ 409479 w 2438277"/>
                <a:gd name="connsiteY26" fmla="*/ 307879 h 2364571"/>
                <a:gd name="connsiteX27" fmla="*/ 409479 w 2438277"/>
                <a:gd name="connsiteY27" fmla="*/ 70812 h 2364571"/>
                <a:gd name="connsiteX28" fmla="*/ 172412 w 2438277"/>
                <a:gd name="connsiteY28" fmla="*/ 70812 h 2364571"/>
                <a:gd name="connsiteX29" fmla="*/ 172412 w 2438277"/>
                <a:gd name="connsiteY29" fmla="*/ 0 h 2364571"/>
                <a:gd name="connsiteX30" fmla="*/ 0 w 2438277"/>
                <a:gd name="connsiteY30" fmla="*/ 0 h 2364571"/>
                <a:gd name="connsiteX0" fmla="*/ 2438277 w 2441325"/>
                <a:gd name="connsiteY0" fmla="*/ 2364571 h 2364571"/>
                <a:gd name="connsiteX1" fmla="*/ 2441325 w 2441325"/>
                <a:gd name="connsiteY1" fmla="*/ 2121439 h 2364571"/>
                <a:gd name="connsiteX2" fmla="*/ 2142836 w 2441325"/>
                <a:gd name="connsiteY2" fmla="*/ 2136679 h 2364571"/>
                <a:gd name="connsiteX3" fmla="*/ 2142836 w 2441325"/>
                <a:gd name="connsiteY3" fmla="*/ 1918085 h 2364571"/>
                <a:gd name="connsiteX4" fmla="*/ 1274618 w 2441325"/>
                <a:gd name="connsiteY4" fmla="*/ 1918085 h 2364571"/>
                <a:gd name="connsiteX5" fmla="*/ 1274618 w 2441325"/>
                <a:gd name="connsiteY5" fmla="*/ 1770303 h 2364571"/>
                <a:gd name="connsiteX6" fmla="*/ 1083733 w 2441325"/>
                <a:gd name="connsiteY6" fmla="*/ 1770303 h 2364571"/>
                <a:gd name="connsiteX7" fmla="*/ 1083733 w 2441325"/>
                <a:gd name="connsiteY7" fmla="*/ 1539394 h 2364571"/>
                <a:gd name="connsiteX8" fmla="*/ 1037551 w 2441325"/>
                <a:gd name="connsiteY8" fmla="*/ 1539394 h 2364571"/>
                <a:gd name="connsiteX9" fmla="*/ 1037551 w 2441325"/>
                <a:gd name="connsiteY9" fmla="*/ 1416243 h 2364571"/>
                <a:gd name="connsiteX10" fmla="*/ 991370 w 2441325"/>
                <a:gd name="connsiteY10" fmla="*/ 1416243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1439 h 2364571"/>
                <a:gd name="connsiteX2" fmla="*/ 2161124 w 2441325"/>
                <a:gd name="connsiteY2" fmla="*/ 2124487 h 2364571"/>
                <a:gd name="connsiteX3" fmla="*/ 2142836 w 2441325"/>
                <a:gd name="connsiteY3" fmla="*/ 1918085 h 2364571"/>
                <a:gd name="connsiteX4" fmla="*/ 1274618 w 2441325"/>
                <a:gd name="connsiteY4" fmla="*/ 1918085 h 2364571"/>
                <a:gd name="connsiteX5" fmla="*/ 1274618 w 2441325"/>
                <a:gd name="connsiteY5" fmla="*/ 1770303 h 2364571"/>
                <a:gd name="connsiteX6" fmla="*/ 1083733 w 2441325"/>
                <a:gd name="connsiteY6" fmla="*/ 1770303 h 2364571"/>
                <a:gd name="connsiteX7" fmla="*/ 1083733 w 2441325"/>
                <a:gd name="connsiteY7" fmla="*/ 1539394 h 2364571"/>
                <a:gd name="connsiteX8" fmla="*/ 1037551 w 2441325"/>
                <a:gd name="connsiteY8" fmla="*/ 1539394 h 2364571"/>
                <a:gd name="connsiteX9" fmla="*/ 1037551 w 2441325"/>
                <a:gd name="connsiteY9" fmla="*/ 1416243 h 2364571"/>
                <a:gd name="connsiteX10" fmla="*/ 991370 w 2441325"/>
                <a:gd name="connsiteY10" fmla="*/ 1416243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42836 w 2441325"/>
                <a:gd name="connsiteY3" fmla="*/ 1918085 h 2364571"/>
                <a:gd name="connsiteX4" fmla="*/ 1274618 w 2441325"/>
                <a:gd name="connsiteY4" fmla="*/ 1918085 h 2364571"/>
                <a:gd name="connsiteX5" fmla="*/ 1274618 w 2441325"/>
                <a:gd name="connsiteY5" fmla="*/ 1770303 h 2364571"/>
                <a:gd name="connsiteX6" fmla="*/ 1083733 w 2441325"/>
                <a:gd name="connsiteY6" fmla="*/ 1770303 h 2364571"/>
                <a:gd name="connsiteX7" fmla="*/ 1083733 w 2441325"/>
                <a:gd name="connsiteY7" fmla="*/ 1539394 h 2364571"/>
                <a:gd name="connsiteX8" fmla="*/ 1037551 w 2441325"/>
                <a:gd name="connsiteY8" fmla="*/ 1539394 h 2364571"/>
                <a:gd name="connsiteX9" fmla="*/ 1037551 w 2441325"/>
                <a:gd name="connsiteY9" fmla="*/ 1416243 h 2364571"/>
                <a:gd name="connsiteX10" fmla="*/ 991370 w 2441325"/>
                <a:gd name="connsiteY10" fmla="*/ 1416243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74618 w 2441325"/>
                <a:gd name="connsiteY4" fmla="*/ 1918085 h 2364571"/>
                <a:gd name="connsiteX5" fmla="*/ 1274618 w 2441325"/>
                <a:gd name="connsiteY5" fmla="*/ 1770303 h 2364571"/>
                <a:gd name="connsiteX6" fmla="*/ 1083733 w 2441325"/>
                <a:gd name="connsiteY6" fmla="*/ 1770303 h 2364571"/>
                <a:gd name="connsiteX7" fmla="*/ 1083733 w 2441325"/>
                <a:gd name="connsiteY7" fmla="*/ 1539394 h 2364571"/>
                <a:gd name="connsiteX8" fmla="*/ 1037551 w 2441325"/>
                <a:gd name="connsiteY8" fmla="*/ 1539394 h 2364571"/>
                <a:gd name="connsiteX9" fmla="*/ 1037551 w 2441325"/>
                <a:gd name="connsiteY9" fmla="*/ 1416243 h 2364571"/>
                <a:gd name="connsiteX10" fmla="*/ 991370 w 2441325"/>
                <a:gd name="connsiteY10" fmla="*/ 1416243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74618 w 2441325"/>
                <a:gd name="connsiteY5" fmla="*/ 1770303 h 2364571"/>
                <a:gd name="connsiteX6" fmla="*/ 1083733 w 2441325"/>
                <a:gd name="connsiteY6" fmla="*/ 1770303 h 2364571"/>
                <a:gd name="connsiteX7" fmla="*/ 1083733 w 2441325"/>
                <a:gd name="connsiteY7" fmla="*/ 1539394 h 2364571"/>
                <a:gd name="connsiteX8" fmla="*/ 1037551 w 2441325"/>
                <a:gd name="connsiteY8" fmla="*/ 1539394 h 2364571"/>
                <a:gd name="connsiteX9" fmla="*/ 1037551 w 2441325"/>
                <a:gd name="connsiteY9" fmla="*/ 1416243 h 2364571"/>
                <a:gd name="connsiteX10" fmla="*/ 991370 w 2441325"/>
                <a:gd name="connsiteY10" fmla="*/ 1416243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95954 w 2441325"/>
                <a:gd name="connsiteY5" fmla="*/ 1742871 h 2364571"/>
                <a:gd name="connsiteX6" fmla="*/ 1083733 w 2441325"/>
                <a:gd name="connsiteY6" fmla="*/ 1770303 h 2364571"/>
                <a:gd name="connsiteX7" fmla="*/ 1083733 w 2441325"/>
                <a:gd name="connsiteY7" fmla="*/ 1539394 h 2364571"/>
                <a:gd name="connsiteX8" fmla="*/ 1037551 w 2441325"/>
                <a:gd name="connsiteY8" fmla="*/ 1539394 h 2364571"/>
                <a:gd name="connsiteX9" fmla="*/ 1037551 w 2441325"/>
                <a:gd name="connsiteY9" fmla="*/ 1416243 h 2364571"/>
                <a:gd name="connsiteX10" fmla="*/ 991370 w 2441325"/>
                <a:gd name="connsiteY10" fmla="*/ 1416243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83733 w 2441325"/>
                <a:gd name="connsiteY6" fmla="*/ 1770303 h 2364571"/>
                <a:gd name="connsiteX7" fmla="*/ 1083733 w 2441325"/>
                <a:gd name="connsiteY7" fmla="*/ 1539394 h 2364571"/>
                <a:gd name="connsiteX8" fmla="*/ 1037551 w 2441325"/>
                <a:gd name="connsiteY8" fmla="*/ 1539394 h 2364571"/>
                <a:gd name="connsiteX9" fmla="*/ 1037551 w 2441325"/>
                <a:gd name="connsiteY9" fmla="*/ 1416243 h 2364571"/>
                <a:gd name="connsiteX10" fmla="*/ 991370 w 2441325"/>
                <a:gd name="connsiteY10" fmla="*/ 1416243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5925 w 2441325"/>
                <a:gd name="connsiteY6" fmla="*/ 1748967 h 2364571"/>
                <a:gd name="connsiteX7" fmla="*/ 1083733 w 2441325"/>
                <a:gd name="connsiteY7" fmla="*/ 1539394 h 2364571"/>
                <a:gd name="connsiteX8" fmla="*/ 1037551 w 2441325"/>
                <a:gd name="connsiteY8" fmla="*/ 1539394 h 2364571"/>
                <a:gd name="connsiteX9" fmla="*/ 1037551 w 2441325"/>
                <a:gd name="connsiteY9" fmla="*/ 1416243 h 2364571"/>
                <a:gd name="connsiteX10" fmla="*/ 991370 w 2441325"/>
                <a:gd name="connsiteY10" fmla="*/ 1416243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5925 w 2441325"/>
                <a:gd name="connsiteY6" fmla="*/ 1764207 h 2364571"/>
                <a:gd name="connsiteX7" fmla="*/ 1083733 w 2441325"/>
                <a:gd name="connsiteY7" fmla="*/ 1539394 h 2364571"/>
                <a:gd name="connsiteX8" fmla="*/ 1037551 w 2441325"/>
                <a:gd name="connsiteY8" fmla="*/ 1539394 h 2364571"/>
                <a:gd name="connsiteX9" fmla="*/ 1037551 w 2441325"/>
                <a:gd name="connsiteY9" fmla="*/ 1416243 h 2364571"/>
                <a:gd name="connsiteX10" fmla="*/ 991370 w 2441325"/>
                <a:gd name="connsiteY10" fmla="*/ 1416243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61159 h 2364571"/>
                <a:gd name="connsiteX7" fmla="*/ 1083733 w 2441325"/>
                <a:gd name="connsiteY7" fmla="*/ 1539394 h 2364571"/>
                <a:gd name="connsiteX8" fmla="*/ 1037551 w 2441325"/>
                <a:gd name="connsiteY8" fmla="*/ 1539394 h 2364571"/>
                <a:gd name="connsiteX9" fmla="*/ 1037551 w 2441325"/>
                <a:gd name="connsiteY9" fmla="*/ 1416243 h 2364571"/>
                <a:gd name="connsiteX10" fmla="*/ 991370 w 2441325"/>
                <a:gd name="connsiteY10" fmla="*/ 1416243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83733 w 2441325"/>
                <a:gd name="connsiteY7" fmla="*/ 1539394 h 2364571"/>
                <a:gd name="connsiteX8" fmla="*/ 1037551 w 2441325"/>
                <a:gd name="connsiteY8" fmla="*/ 1539394 h 2364571"/>
                <a:gd name="connsiteX9" fmla="*/ 1037551 w 2441325"/>
                <a:gd name="connsiteY9" fmla="*/ 1416243 h 2364571"/>
                <a:gd name="connsiteX10" fmla="*/ 991370 w 2441325"/>
                <a:gd name="connsiteY10" fmla="*/ 1416243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111165 w 2441325"/>
                <a:gd name="connsiteY7" fmla="*/ 1496722 h 2364571"/>
                <a:gd name="connsiteX8" fmla="*/ 1037551 w 2441325"/>
                <a:gd name="connsiteY8" fmla="*/ 1539394 h 2364571"/>
                <a:gd name="connsiteX9" fmla="*/ 1037551 w 2441325"/>
                <a:gd name="connsiteY9" fmla="*/ 1416243 h 2364571"/>
                <a:gd name="connsiteX10" fmla="*/ 991370 w 2441325"/>
                <a:gd name="connsiteY10" fmla="*/ 1416243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111165 w 2441325"/>
                <a:gd name="connsiteY7" fmla="*/ 1496722 h 2364571"/>
                <a:gd name="connsiteX8" fmla="*/ 1055839 w 2441325"/>
                <a:gd name="connsiteY8" fmla="*/ 1499770 h 2364571"/>
                <a:gd name="connsiteX9" fmla="*/ 1037551 w 2441325"/>
                <a:gd name="connsiteY9" fmla="*/ 1416243 h 2364571"/>
                <a:gd name="connsiteX10" fmla="*/ 991370 w 2441325"/>
                <a:gd name="connsiteY10" fmla="*/ 1416243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111165 w 2441325"/>
                <a:gd name="connsiteY7" fmla="*/ 1496722 h 2364571"/>
                <a:gd name="connsiteX8" fmla="*/ 1055839 w 2441325"/>
                <a:gd name="connsiteY8" fmla="*/ 1499770 h 2364571"/>
                <a:gd name="connsiteX9" fmla="*/ 1055839 w 2441325"/>
                <a:gd name="connsiteY9" fmla="*/ 1376619 h 2364571"/>
                <a:gd name="connsiteX10" fmla="*/ 991370 w 2441325"/>
                <a:gd name="connsiteY10" fmla="*/ 1416243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111165 w 2441325"/>
                <a:gd name="connsiteY7" fmla="*/ 1496722 h 2364571"/>
                <a:gd name="connsiteX8" fmla="*/ 1055839 w 2441325"/>
                <a:gd name="connsiteY8" fmla="*/ 1499770 h 2364571"/>
                <a:gd name="connsiteX9" fmla="*/ 1055839 w 2441325"/>
                <a:gd name="connsiteY9" fmla="*/ 1376619 h 2364571"/>
                <a:gd name="connsiteX10" fmla="*/ 1009658 w 2441325"/>
                <a:gd name="connsiteY10" fmla="*/ 1379667 h 2364571"/>
                <a:gd name="connsiteX11" fmla="*/ 991370 w 2441325"/>
                <a:gd name="connsiteY11" fmla="*/ 1302328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111165 w 2441325"/>
                <a:gd name="connsiteY7" fmla="*/ 1496722 h 2364571"/>
                <a:gd name="connsiteX8" fmla="*/ 1055839 w 2441325"/>
                <a:gd name="connsiteY8" fmla="*/ 1499770 h 2364571"/>
                <a:gd name="connsiteX9" fmla="*/ 1055839 w 2441325"/>
                <a:gd name="connsiteY9" fmla="*/ 1376619 h 2364571"/>
                <a:gd name="connsiteX10" fmla="*/ 1009658 w 2441325"/>
                <a:gd name="connsiteY10" fmla="*/ 1379667 h 2364571"/>
                <a:gd name="connsiteX11" fmla="*/ 1015754 w 2441325"/>
                <a:gd name="connsiteY11" fmla="*/ 1253560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55839 w 2441325"/>
                <a:gd name="connsiteY8" fmla="*/ 1499770 h 2364571"/>
                <a:gd name="connsiteX9" fmla="*/ 1055839 w 2441325"/>
                <a:gd name="connsiteY9" fmla="*/ 1376619 h 2364571"/>
                <a:gd name="connsiteX10" fmla="*/ 1009658 w 2441325"/>
                <a:gd name="connsiteY10" fmla="*/ 1379667 h 2364571"/>
                <a:gd name="connsiteX11" fmla="*/ 1015754 w 2441325"/>
                <a:gd name="connsiteY11" fmla="*/ 1253560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55839 w 2441325"/>
                <a:gd name="connsiteY9" fmla="*/ 1376619 h 2364571"/>
                <a:gd name="connsiteX10" fmla="*/ 1009658 w 2441325"/>
                <a:gd name="connsiteY10" fmla="*/ 1379667 h 2364571"/>
                <a:gd name="connsiteX11" fmla="*/ 1015754 w 2441325"/>
                <a:gd name="connsiteY11" fmla="*/ 1253560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55839 w 2441325"/>
                <a:gd name="connsiteY9" fmla="*/ 1376619 h 2364571"/>
                <a:gd name="connsiteX10" fmla="*/ 1009658 w 2441325"/>
                <a:gd name="connsiteY10" fmla="*/ 1379667 h 2364571"/>
                <a:gd name="connsiteX11" fmla="*/ 1015754 w 2441325"/>
                <a:gd name="connsiteY11" fmla="*/ 1253560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55839 w 2441325"/>
                <a:gd name="connsiteY9" fmla="*/ 1376619 h 2364571"/>
                <a:gd name="connsiteX10" fmla="*/ 1009658 w 2441325"/>
                <a:gd name="connsiteY10" fmla="*/ 1379667 h 2364571"/>
                <a:gd name="connsiteX11" fmla="*/ 1015754 w 2441325"/>
                <a:gd name="connsiteY11" fmla="*/ 1253560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09658 w 2441325"/>
                <a:gd name="connsiteY10" fmla="*/ 1379667 h 2364571"/>
                <a:gd name="connsiteX11" fmla="*/ 1015754 w 2441325"/>
                <a:gd name="connsiteY11" fmla="*/ 1253560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3560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39030 w 2441325"/>
                <a:gd name="connsiteY12" fmla="*/ 130232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39030 w 2441325"/>
                <a:gd name="connsiteY13" fmla="*/ 1182255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27600 w 2441325"/>
                <a:gd name="connsiteY13" fmla="*/ 1165110 h 2364571"/>
                <a:gd name="connsiteX14" fmla="*/ 895927 w 2441325"/>
                <a:gd name="connsiteY14" fmla="*/ 118225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27600 w 2441325"/>
                <a:gd name="connsiteY13" fmla="*/ 1165110 h 2364571"/>
                <a:gd name="connsiteX14" fmla="*/ 869257 w 2441325"/>
                <a:gd name="connsiteY14" fmla="*/ 1165110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4265 w 2441325"/>
                <a:gd name="connsiteY13" fmla="*/ 1167015 h 2364571"/>
                <a:gd name="connsiteX14" fmla="*/ 869257 w 2441325"/>
                <a:gd name="connsiteY14" fmla="*/ 1165110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69257 w 2441325"/>
                <a:gd name="connsiteY14" fmla="*/ 1165110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69257 w 2441325"/>
                <a:gd name="connsiteY14" fmla="*/ 1165110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895927 w 2441325"/>
                <a:gd name="connsiteY15" fmla="*/ 1059103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783532 w 2441325"/>
                <a:gd name="connsiteY15" fmla="*/ 1087678 h 2364571"/>
                <a:gd name="connsiteX16" fmla="*/ 843588 w 2441325"/>
                <a:gd name="connsiteY16" fmla="*/ 105910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783532 w 2441325"/>
                <a:gd name="connsiteY15" fmla="*/ 1087678 h 2364571"/>
                <a:gd name="connsiteX16" fmla="*/ 736908 w 2441325"/>
                <a:gd name="connsiteY16" fmla="*/ 96385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736908 w 2441325"/>
                <a:gd name="connsiteY16" fmla="*/ 963853 h 2364571"/>
                <a:gd name="connsiteX17" fmla="*/ 843588 w 2441325"/>
                <a:gd name="connsiteY17" fmla="*/ 852825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736908 w 2441325"/>
                <a:gd name="connsiteY16" fmla="*/ 963853 h 2364571"/>
                <a:gd name="connsiteX17" fmla="*/ 799773 w 2441325"/>
                <a:gd name="connsiteY17" fmla="*/ 767100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731193 w 2441325"/>
                <a:gd name="connsiteY16" fmla="*/ 1074343 h 2364571"/>
                <a:gd name="connsiteX17" fmla="*/ 799773 w 2441325"/>
                <a:gd name="connsiteY17" fmla="*/ 767100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8618 h 2364571"/>
                <a:gd name="connsiteX17" fmla="*/ 799773 w 2441325"/>
                <a:gd name="connsiteY17" fmla="*/ 767100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8618 h 2364571"/>
                <a:gd name="connsiteX17" fmla="*/ 902643 w 2441325"/>
                <a:gd name="connsiteY17" fmla="*/ 835680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8618 h 2364571"/>
                <a:gd name="connsiteX17" fmla="*/ 818823 w 2441325"/>
                <a:gd name="connsiteY17" fmla="*/ 892830 h 2364571"/>
                <a:gd name="connsiteX18" fmla="*/ 701964 w 2441325"/>
                <a:gd name="connsiteY18" fmla="*/ 852825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8618 h 2364571"/>
                <a:gd name="connsiteX17" fmla="*/ 818823 w 2441325"/>
                <a:gd name="connsiteY17" fmla="*/ 892830 h 2364571"/>
                <a:gd name="connsiteX18" fmla="*/ 722919 w 2441325"/>
                <a:gd name="connsiteY18" fmla="*/ 889020 h 2364571"/>
                <a:gd name="connsiteX19" fmla="*/ 701964 w 2441325"/>
                <a:gd name="connsiteY19" fmla="*/ 754303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8618 h 2364571"/>
                <a:gd name="connsiteX17" fmla="*/ 818823 w 2441325"/>
                <a:gd name="connsiteY17" fmla="*/ 892830 h 2364571"/>
                <a:gd name="connsiteX18" fmla="*/ 722919 w 2441325"/>
                <a:gd name="connsiteY18" fmla="*/ 889020 h 2364571"/>
                <a:gd name="connsiteX19" fmla="*/ 730539 w 2441325"/>
                <a:gd name="connsiteY19" fmla="*/ 801928 h 2364571"/>
                <a:gd name="connsiteX20" fmla="*/ 606521 w 2441325"/>
                <a:gd name="connsiteY20" fmla="*/ 754303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8618 h 2364571"/>
                <a:gd name="connsiteX17" fmla="*/ 818823 w 2441325"/>
                <a:gd name="connsiteY17" fmla="*/ 892830 h 2364571"/>
                <a:gd name="connsiteX18" fmla="*/ 722919 w 2441325"/>
                <a:gd name="connsiteY18" fmla="*/ 889020 h 2364571"/>
                <a:gd name="connsiteX19" fmla="*/ 730539 w 2441325"/>
                <a:gd name="connsiteY19" fmla="*/ 801928 h 2364571"/>
                <a:gd name="connsiteX20" fmla="*/ 677006 w 2441325"/>
                <a:gd name="connsiteY20" fmla="*/ 794308 h 2364571"/>
                <a:gd name="connsiteX21" fmla="*/ 606521 w 2441325"/>
                <a:gd name="connsiteY21" fmla="*/ 569576 h 2364571"/>
                <a:gd name="connsiteX22" fmla="*/ 560339 w 2441325"/>
                <a:gd name="connsiteY22" fmla="*/ 569576 h 2364571"/>
                <a:gd name="connsiteX23" fmla="*/ 560339 w 2441325"/>
                <a:gd name="connsiteY23" fmla="*/ 477212 h 2364571"/>
                <a:gd name="connsiteX24" fmla="*/ 511079 w 2441325"/>
                <a:gd name="connsiteY24" fmla="*/ 477212 h 2364571"/>
                <a:gd name="connsiteX25" fmla="*/ 511079 w 2441325"/>
                <a:gd name="connsiteY25" fmla="*/ 307879 h 2364571"/>
                <a:gd name="connsiteX26" fmla="*/ 409479 w 2441325"/>
                <a:gd name="connsiteY26" fmla="*/ 307879 h 2364571"/>
                <a:gd name="connsiteX27" fmla="*/ 409479 w 2441325"/>
                <a:gd name="connsiteY27" fmla="*/ 70812 h 2364571"/>
                <a:gd name="connsiteX28" fmla="*/ 172412 w 2441325"/>
                <a:gd name="connsiteY28" fmla="*/ 70812 h 2364571"/>
                <a:gd name="connsiteX29" fmla="*/ 172412 w 2441325"/>
                <a:gd name="connsiteY29" fmla="*/ 0 h 2364571"/>
                <a:gd name="connsiteX30" fmla="*/ 0 w 2441325"/>
                <a:gd name="connsiteY30"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8618 h 2364571"/>
                <a:gd name="connsiteX17" fmla="*/ 818823 w 2441325"/>
                <a:gd name="connsiteY17" fmla="*/ 892830 h 2364571"/>
                <a:gd name="connsiteX18" fmla="*/ 722919 w 2441325"/>
                <a:gd name="connsiteY18" fmla="*/ 889020 h 2364571"/>
                <a:gd name="connsiteX19" fmla="*/ 730539 w 2441325"/>
                <a:gd name="connsiteY19" fmla="*/ 801928 h 2364571"/>
                <a:gd name="connsiteX20" fmla="*/ 677006 w 2441325"/>
                <a:gd name="connsiteY20" fmla="*/ 794308 h 2364571"/>
                <a:gd name="connsiteX21" fmla="*/ 672946 w 2441325"/>
                <a:gd name="connsiteY21" fmla="*/ 719968 h 2364571"/>
                <a:gd name="connsiteX22" fmla="*/ 606521 w 2441325"/>
                <a:gd name="connsiteY22" fmla="*/ 569576 h 2364571"/>
                <a:gd name="connsiteX23" fmla="*/ 560339 w 2441325"/>
                <a:gd name="connsiteY23" fmla="*/ 569576 h 2364571"/>
                <a:gd name="connsiteX24" fmla="*/ 560339 w 2441325"/>
                <a:gd name="connsiteY24" fmla="*/ 477212 h 2364571"/>
                <a:gd name="connsiteX25" fmla="*/ 511079 w 2441325"/>
                <a:gd name="connsiteY25" fmla="*/ 477212 h 2364571"/>
                <a:gd name="connsiteX26" fmla="*/ 511079 w 2441325"/>
                <a:gd name="connsiteY26" fmla="*/ 307879 h 2364571"/>
                <a:gd name="connsiteX27" fmla="*/ 409479 w 2441325"/>
                <a:gd name="connsiteY27" fmla="*/ 307879 h 2364571"/>
                <a:gd name="connsiteX28" fmla="*/ 409479 w 2441325"/>
                <a:gd name="connsiteY28" fmla="*/ 70812 h 2364571"/>
                <a:gd name="connsiteX29" fmla="*/ 172412 w 2441325"/>
                <a:gd name="connsiteY29" fmla="*/ 70812 h 2364571"/>
                <a:gd name="connsiteX30" fmla="*/ 172412 w 2441325"/>
                <a:gd name="connsiteY30" fmla="*/ 0 h 2364571"/>
                <a:gd name="connsiteX31" fmla="*/ 0 w 2441325"/>
                <a:gd name="connsiteY31"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8618 h 2364571"/>
                <a:gd name="connsiteX17" fmla="*/ 818823 w 2441325"/>
                <a:gd name="connsiteY17" fmla="*/ 892830 h 2364571"/>
                <a:gd name="connsiteX18" fmla="*/ 722919 w 2441325"/>
                <a:gd name="connsiteY18" fmla="*/ 889020 h 2364571"/>
                <a:gd name="connsiteX19" fmla="*/ 730539 w 2441325"/>
                <a:gd name="connsiteY19" fmla="*/ 801928 h 2364571"/>
                <a:gd name="connsiteX20" fmla="*/ 677006 w 2441325"/>
                <a:gd name="connsiteY20" fmla="*/ 79430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8618 h 2364571"/>
                <a:gd name="connsiteX17" fmla="*/ 818823 w 2441325"/>
                <a:gd name="connsiteY17" fmla="*/ 892830 h 2364571"/>
                <a:gd name="connsiteX18" fmla="*/ 722919 w 2441325"/>
                <a:gd name="connsiteY18" fmla="*/ 889020 h 2364571"/>
                <a:gd name="connsiteX19" fmla="*/ 730539 w 2441325"/>
                <a:gd name="connsiteY19" fmla="*/ 801928 h 2364571"/>
                <a:gd name="connsiteX20" fmla="*/ 677006 w 2441325"/>
                <a:gd name="connsiteY20" fmla="*/ 79430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6170 w 2441325"/>
                <a:gd name="connsiteY12" fmla="*/ 1260418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8618 h 2364571"/>
                <a:gd name="connsiteX17" fmla="*/ 818823 w 2441325"/>
                <a:gd name="connsiteY17" fmla="*/ 892830 h 2364571"/>
                <a:gd name="connsiteX18" fmla="*/ 722919 w 2441325"/>
                <a:gd name="connsiteY18" fmla="*/ 889020 h 2364571"/>
                <a:gd name="connsiteX19" fmla="*/ 730539 w 2441325"/>
                <a:gd name="connsiteY19" fmla="*/ 801928 h 2364571"/>
                <a:gd name="connsiteX20" fmla="*/ 677006 w 2441325"/>
                <a:gd name="connsiteY20" fmla="*/ 79430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8618 h 2364571"/>
                <a:gd name="connsiteX17" fmla="*/ 818823 w 2441325"/>
                <a:gd name="connsiteY17" fmla="*/ 892830 h 2364571"/>
                <a:gd name="connsiteX18" fmla="*/ 722919 w 2441325"/>
                <a:gd name="connsiteY18" fmla="*/ 889020 h 2364571"/>
                <a:gd name="connsiteX19" fmla="*/ 730539 w 2441325"/>
                <a:gd name="connsiteY19" fmla="*/ 801928 h 2364571"/>
                <a:gd name="connsiteX20" fmla="*/ 677006 w 2441325"/>
                <a:gd name="connsiteY20" fmla="*/ 79430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8618 h 2364571"/>
                <a:gd name="connsiteX17" fmla="*/ 818823 w 2441325"/>
                <a:gd name="connsiteY17" fmla="*/ 892830 h 2364571"/>
                <a:gd name="connsiteX18" fmla="*/ 722919 w 2441325"/>
                <a:gd name="connsiteY18" fmla="*/ 889020 h 2364571"/>
                <a:gd name="connsiteX19" fmla="*/ 730539 w 2441325"/>
                <a:gd name="connsiteY19" fmla="*/ 801928 h 2364571"/>
                <a:gd name="connsiteX20" fmla="*/ 677006 w 2441325"/>
                <a:gd name="connsiteY20" fmla="*/ 79430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30539 w 2441325"/>
                <a:gd name="connsiteY19" fmla="*/ 801928 h 2364571"/>
                <a:gd name="connsiteX20" fmla="*/ 677006 w 2441325"/>
                <a:gd name="connsiteY20" fmla="*/ 79430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59114 w 2441325"/>
                <a:gd name="connsiteY19" fmla="*/ 721918 h 2364571"/>
                <a:gd name="connsiteX20" fmla="*/ 677006 w 2441325"/>
                <a:gd name="connsiteY20" fmla="*/ 79430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3833 h 2364571"/>
                <a:gd name="connsiteX20" fmla="*/ 677006 w 2441325"/>
                <a:gd name="connsiteY20" fmla="*/ 79430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3833 h 2364571"/>
                <a:gd name="connsiteX20" fmla="*/ 677006 w 2441325"/>
                <a:gd name="connsiteY20" fmla="*/ 79430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3833 h 2364571"/>
                <a:gd name="connsiteX20" fmla="*/ 677006 w 2441325"/>
                <a:gd name="connsiteY20" fmla="*/ 800023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3833 h 2364571"/>
                <a:gd name="connsiteX20" fmla="*/ 677006 w 2441325"/>
                <a:gd name="connsiteY20" fmla="*/ 800023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3833 h 2364571"/>
                <a:gd name="connsiteX20" fmla="*/ 677006 w 2441325"/>
                <a:gd name="connsiteY20" fmla="*/ 800023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3833 h 2364571"/>
                <a:gd name="connsiteX20" fmla="*/ 677006 w 2441325"/>
                <a:gd name="connsiteY20" fmla="*/ 800023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3833 h 2364571"/>
                <a:gd name="connsiteX20" fmla="*/ 677006 w 2441325"/>
                <a:gd name="connsiteY20" fmla="*/ 800023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7006 w 2441325"/>
                <a:gd name="connsiteY20" fmla="*/ 800023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7006 w 2441325"/>
                <a:gd name="connsiteY20" fmla="*/ 800023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31036 w 2441325"/>
                <a:gd name="connsiteY22" fmla="*/ 712348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06521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3666 w 2441325"/>
                <a:gd name="connsiteY23" fmla="*/ 56576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3666 w 2441325"/>
                <a:gd name="connsiteY23" fmla="*/ 56576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5571 w 2441325"/>
                <a:gd name="connsiteY23" fmla="*/ 567671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60339 w 2441325"/>
                <a:gd name="connsiteY24" fmla="*/ 56957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71769 w 2441325"/>
                <a:gd name="connsiteY24" fmla="*/ 565766 h 2364571"/>
                <a:gd name="connsiteX25" fmla="*/ 560339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71769 w 2441325"/>
                <a:gd name="connsiteY24" fmla="*/ 565766 h 2364571"/>
                <a:gd name="connsiteX25" fmla="*/ 573674 w 2441325"/>
                <a:gd name="connsiteY25" fmla="*/ 479117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73674 w 2441325"/>
                <a:gd name="connsiteY25" fmla="*/ 479117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11079 w 2441325"/>
                <a:gd name="connsiteY26" fmla="*/ 477212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35844 w 2441325"/>
                <a:gd name="connsiteY26" fmla="*/ 475307 h 2364571"/>
                <a:gd name="connsiteX27" fmla="*/ 511079 w 2441325"/>
                <a:gd name="connsiteY27" fmla="*/ 30787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35844 w 2441325"/>
                <a:gd name="connsiteY26" fmla="*/ 475307 h 2364571"/>
                <a:gd name="connsiteX27" fmla="*/ 541559 w 2441325"/>
                <a:gd name="connsiteY27" fmla="*/ 23929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35844 w 2441325"/>
                <a:gd name="connsiteY26" fmla="*/ 475307 h 2364571"/>
                <a:gd name="connsiteX27" fmla="*/ 541559 w 2441325"/>
                <a:gd name="connsiteY27" fmla="*/ 239299 h 2364571"/>
                <a:gd name="connsiteX28" fmla="*/ 409479 w 2441325"/>
                <a:gd name="connsiteY28" fmla="*/ 30787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35844 w 2441325"/>
                <a:gd name="connsiteY26" fmla="*/ 475307 h 2364571"/>
                <a:gd name="connsiteX27" fmla="*/ 541559 w 2441325"/>
                <a:gd name="connsiteY27" fmla="*/ 239299 h 2364571"/>
                <a:gd name="connsiteX28" fmla="*/ 436149 w 2441325"/>
                <a:gd name="connsiteY28" fmla="*/ 24691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35844 w 2441325"/>
                <a:gd name="connsiteY26" fmla="*/ 475307 h 2364571"/>
                <a:gd name="connsiteX27" fmla="*/ 541559 w 2441325"/>
                <a:gd name="connsiteY27" fmla="*/ 239299 h 2364571"/>
                <a:gd name="connsiteX28" fmla="*/ 436149 w 2441325"/>
                <a:gd name="connsiteY28" fmla="*/ 24691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35844 w 2441325"/>
                <a:gd name="connsiteY26" fmla="*/ 475307 h 2364571"/>
                <a:gd name="connsiteX27" fmla="*/ 541559 w 2441325"/>
                <a:gd name="connsiteY27" fmla="*/ 239299 h 2364571"/>
                <a:gd name="connsiteX28" fmla="*/ 445674 w 2441325"/>
                <a:gd name="connsiteY28" fmla="*/ 23929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35844 w 2441325"/>
                <a:gd name="connsiteY26" fmla="*/ 475307 h 2364571"/>
                <a:gd name="connsiteX27" fmla="*/ 541559 w 2441325"/>
                <a:gd name="connsiteY27" fmla="*/ 239299 h 2364571"/>
                <a:gd name="connsiteX28" fmla="*/ 445674 w 2441325"/>
                <a:gd name="connsiteY28" fmla="*/ 23929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35844 w 2441325"/>
                <a:gd name="connsiteY26" fmla="*/ 475307 h 2364571"/>
                <a:gd name="connsiteX27" fmla="*/ 541559 w 2441325"/>
                <a:gd name="connsiteY27" fmla="*/ 239299 h 2364571"/>
                <a:gd name="connsiteX28" fmla="*/ 445674 w 2441325"/>
                <a:gd name="connsiteY28" fmla="*/ 23929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35844 w 2441325"/>
                <a:gd name="connsiteY26" fmla="*/ 475307 h 2364571"/>
                <a:gd name="connsiteX27" fmla="*/ 541559 w 2441325"/>
                <a:gd name="connsiteY27" fmla="*/ 239299 h 2364571"/>
                <a:gd name="connsiteX28" fmla="*/ 445674 w 2441325"/>
                <a:gd name="connsiteY28" fmla="*/ 23929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33939 w 2441325"/>
                <a:gd name="connsiteY26" fmla="*/ 479117 h 2364571"/>
                <a:gd name="connsiteX27" fmla="*/ 541559 w 2441325"/>
                <a:gd name="connsiteY27" fmla="*/ 239299 h 2364571"/>
                <a:gd name="connsiteX28" fmla="*/ 445674 w 2441325"/>
                <a:gd name="connsiteY28" fmla="*/ 23929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3199 w 2441325"/>
                <a:gd name="connsiteY24" fmla="*/ 569576 h 2364571"/>
                <a:gd name="connsiteX25" fmla="*/ 585104 w 2441325"/>
                <a:gd name="connsiteY25" fmla="*/ 477212 h 2364571"/>
                <a:gd name="connsiteX26" fmla="*/ 539654 w 2441325"/>
                <a:gd name="connsiteY26" fmla="*/ 479117 h 2364571"/>
                <a:gd name="connsiteX27" fmla="*/ 541559 w 2441325"/>
                <a:gd name="connsiteY27" fmla="*/ 239299 h 2364571"/>
                <a:gd name="connsiteX28" fmla="*/ 445674 w 2441325"/>
                <a:gd name="connsiteY28" fmla="*/ 23929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5104 w 2441325"/>
                <a:gd name="connsiteY24" fmla="*/ 569576 h 2364571"/>
                <a:gd name="connsiteX25" fmla="*/ 585104 w 2441325"/>
                <a:gd name="connsiteY25" fmla="*/ 477212 h 2364571"/>
                <a:gd name="connsiteX26" fmla="*/ 539654 w 2441325"/>
                <a:gd name="connsiteY26" fmla="*/ 479117 h 2364571"/>
                <a:gd name="connsiteX27" fmla="*/ 541559 w 2441325"/>
                <a:gd name="connsiteY27" fmla="*/ 239299 h 2364571"/>
                <a:gd name="connsiteX28" fmla="*/ 445674 w 2441325"/>
                <a:gd name="connsiteY28" fmla="*/ 23929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5104 w 2441325"/>
                <a:gd name="connsiteY24" fmla="*/ 569576 h 2364571"/>
                <a:gd name="connsiteX25" fmla="*/ 585104 w 2441325"/>
                <a:gd name="connsiteY25" fmla="*/ 477212 h 2364571"/>
                <a:gd name="connsiteX26" fmla="*/ 541559 w 2441325"/>
                <a:gd name="connsiteY26" fmla="*/ 477212 h 2364571"/>
                <a:gd name="connsiteX27" fmla="*/ 541559 w 2441325"/>
                <a:gd name="connsiteY27" fmla="*/ 239299 h 2364571"/>
                <a:gd name="connsiteX28" fmla="*/ 445674 w 2441325"/>
                <a:gd name="connsiteY28" fmla="*/ 239299 h 2364571"/>
                <a:gd name="connsiteX29" fmla="*/ 409479 w 2441325"/>
                <a:gd name="connsiteY29" fmla="*/ 70812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5104 w 2441325"/>
                <a:gd name="connsiteY24" fmla="*/ 569576 h 2364571"/>
                <a:gd name="connsiteX25" fmla="*/ 585104 w 2441325"/>
                <a:gd name="connsiteY25" fmla="*/ 477212 h 2364571"/>
                <a:gd name="connsiteX26" fmla="*/ 541559 w 2441325"/>
                <a:gd name="connsiteY26" fmla="*/ 477212 h 2364571"/>
                <a:gd name="connsiteX27" fmla="*/ 541559 w 2441325"/>
                <a:gd name="connsiteY27" fmla="*/ 239299 h 2364571"/>
                <a:gd name="connsiteX28" fmla="*/ 445674 w 2441325"/>
                <a:gd name="connsiteY28" fmla="*/ 239299 h 2364571"/>
                <a:gd name="connsiteX29" fmla="*/ 439959 w 2441325"/>
                <a:gd name="connsiteY29" fmla="*/ 15567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5104 w 2441325"/>
                <a:gd name="connsiteY24" fmla="*/ 569576 h 2364571"/>
                <a:gd name="connsiteX25" fmla="*/ 585104 w 2441325"/>
                <a:gd name="connsiteY25" fmla="*/ 477212 h 2364571"/>
                <a:gd name="connsiteX26" fmla="*/ 541559 w 2441325"/>
                <a:gd name="connsiteY26" fmla="*/ 477212 h 2364571"/>
                <a:gd name="connsiteX27" fmla="*/ 541559 w 2441325"/>
                <a:gd name="connsiteY27" fmla="*/ 239299 h 2364571"/>
                <a:gd name="connsiteX28" fmla="*/ 445674 w 2441325"/>
                <a:gd name="connsiteY28" fmla="*/ 239299 h 2364571"/>
                <a:gd name="connsiteX29" fmla="*/ 441864 w 2441325"/>
                <a:gd name="connsiteY29" fmla="*/ 15567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5104 w 2441325"/>
                <a:gd name="connsiteY24" fmla="*/ 569576 h 2364571"/>
                <a:gd name="connsiteX25" fmla="*/ 585104 w 2441325"/>
                <a:gd name="connsiteY25" fmla="*/ 477212 h 2364571"/>
                <a:gd name="connsiteX26" fmla="*/ 541559 w 2441325"/>
                <a:gd name="connsiteY26" fmla="*/ 477212 h 2364571"/>
                <a:gd name="connsiteX27" fmla="*/ 541559 w 2441325"/>
                <a:gd name="connsiteY27" fmla="*/ 239299 h 2364571"/>
                <a:gd name="connsiteX28" fmla="*/ 445674 w 2441325"/>
                <a:gd name="connsiteY28" fmla="*/ 239299 h 2364571"/>
                <a:gd name="connsiteX29" fmla="*/ 443769 w 2441325"/>
                <a:gd name="connsiteY29" fmla="*/ 15567 h 2364571"/>
                <a:gd name="connsiteX30" fmla="*/ 172412 w 2441325"/>
                <a:gd name="connsiteY30" fmla="*/ 70812 h 2364571"/>
                <a:gd name="connsiteX31" fmla="*/ 172412 w 2441325"/>
                <a:gd name="connsiteY31" fmla="*/ 0 h 2364571"/>
                <a:gd name="connsiteX32" fmla="*/ 0 w 2441325"/>
                <a:gd name="connsiteY32"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5104 w 2441325"/>
                <a:gd name="connsiteY24" fmla="*/ 569576 h 2364571"/>
                <a:gd name="connsiteX25" fmla="*/ 585104 w 2441325"/>
                <a:gd name="connsiteY25" fmla="*/ 477212 h 2364571"/>
                <a:gd name="connsiteX26" fmla="*/ 541559 w 2441325"/>
                <a:gd name="connsiteY26" fmla="*/ 477212 h 2364571"/>
                <a:gd name="connsiteX27" fmla="*/ 541559 w 2441325"/>
                <a:gd name="connsiteY27" fmla="*/ 239299 h 2364571"/>
                <a:gd name="connsiteX28" fmla="*/ 445674 w 2441325"/>
                <a:gd name="connsiteY28" fmla="*/ 239299 h 2364571"/>
                <a:gd name="connsiteX29" fmla="*/ 443769 w 2441325"/>
                <a:gd name="connsiteY29" fmla="*/ 15567 h 2364571"/>
                <a:gd name="connsiteX30" fmla="*/ 172412 w 2441325"/>
                <a:gd name="connsiteY30" fmla="*/ 0 h 2364571"/>
                <a:gd name="connsiteX31" fmla="*/ 0 w 2441325"/>
                <a:gd name="connsiteY31" fmla="*/ 0 h 2364571"/>
                <a:gd name="connsiteX0" fmla="*/ 2438277 w 2441325"/>
                <a:gd name="connsiteY0" fmla="*/ 2364571 h 2364571"/>
                <a:gd name="connsiteX1" fmla="*/ 2441325 w 2441325"/>
                <a:gd name="connsiteY1" fmla="*/ 2127535 h 2364571"/>
                <a:gd name="connsiteX2" fmla="*/ 2161124 w 2441325"/>
                <a:gd name="connsiteY2" fmla="*/ 2124487 h 2364571"/>
                <a:gd name="connsiteX3" fmla="*/ 2158076 w 2441325"/>
                <a:gd name="connsiteY3" fmla="*/ 1878461 h 2364571"/>
                <a:gd name="connsiteX4" fmla="*/ 1286810 w 2441325"/>
                <a:gd name="connsiteY4" fmla="*/ 1875413 h 2364571"/>
                <a:gd name="connsiteX5" fmla="*/ 1289858 w 2441325"/>
                <a:gd name="connsiteY5" fmla="*/ 1758111 h 2364571"/>
                <a:gd name="connsiteX6" fmla="*/ 1098973 w 2441325"/>
                <a:gd name="connsiteY6" fmla="*/ 1755063 h 2364571"/>
                <a:gd name="connsiteX7" fmla="*/ 1099735 w 2441325"/>
                <a:gd name="connsiteY7" fmla="*/ 1504342 h 2364571"/>
                <a:gd name="connsiteX8" fmla="*/ 1061554 w 2441325"/>
                <a:gd name="connsiteY8" fmla="*/ 1501675 h 2364571"/>
                <a:gd name="connsiteX9" fmla="*/ 1061554 w 2441325"/>
                <a:gd name="connsiteY9" fmla="*/ 1380429 h 2364571"/>
                <a:gd name="connsiteX10" fmla="*/ 1013468 w 2441325"/>
                <a:gd name="connsiteY10" fmla="*/ 1377762 h 2364571"/>
                <a:gd name="connsiteX11" fmla="*/ 1015754 w 2441325"/>
                <a:gd name="connsiteY11" fmla="*/ 1257370 h 2364571"/>
                <a:gd name="connsiteX12" fmla="*/ 918075 w 2441325"/>
                <a:gd name="connsiteY12" fmla="*/ 1258513 h 2364571"/>
                <a:gd name="connsiteX13" fmla="*/ 918075 w 2441325"/>
                <a:gd name="connsiteY13" fmla="*/ 1167015 h 2364571"/>
                <a:gd name="connsiteX14" fmla="*/ 874972 w 2441325"/>
                <a:gd name="connsiteY14" fmla="*/ 1167015 h 2364571"/>
                <a:gd name="connsiteX15" fmla="*/ 873067 w 2441325"/>
                <a:gd name="connsiteY15" fmla="*/ 982903 h 2364571"/>
                <a:gd name="connsiteX16" fmla="*/ 820728 w 2441325"/>
                <a:gd name="connsiteY16" fmla="*/ 980998 h 2364571"/>
                <a:gd name="connsiteX17" fmla="*/ 818823 w 2441325"/>
                <a:gd name="connsiteY17" fmla="*/ 892830 h 2364571"/>
                <a:gd name="connsiteX18" fmla="*/ 722919 w 2441325"/>
                <a:gd name="connsiteY18" fmla="*/ 889020 h 2364571"/>
                <a:gd name="connsiteX19" fmla="*/ 722919 w 2441325"/>
                <a:gd name="connsiteY19" fmla="*/ 800023 h 2364571"/>
                <a:gd name="connsiteX20" fmla="*/ 675101 w 2441325"/>
                <a:gd name="connsiteY20" fmla="*/ 798118 h 2364571"/>
                <a:gd name="connsiteX21" fmla="*/ 672946 w 2441325"/>
                <a:gd name="connsiteY21" fmla="*/ 719968 h 2364571"/>
                <a:gd name="connsiteX22" fmla="*/ 629131 w 2441325"/>
                <a:gd name="connsiteY22" fmla="*/ 718063 h 2364571"/>
                <a:gd name="connsiteX23" fmla="*/ 627476 w 2441325"/>
                <a:gd name="connsiteY23" fmla="*/ 569576 h 2364571"/>
                <a:gd name="connsiteX24" fmla="*/ 585104 w 2441325"/>
                <a:gd name="connsiteY24" fmla="*/ 569576 h 2364571"/>
                <a:gd name="connsiteX25" fmla="*/ 585104 w 2441325"/>
                <a:gd name="connsiteY25" fmla="*/ 477212 h 2364571"/>
                <a:gd name="connsiteX26" fmla="*/ 541559 w 2441325"/>
                <a:gd name="connsiteY26" fmla="*/ 477212 h 2364571"/>
                <a:gd name="connsiteX27" fmla="*/ 541559 w 2441325"/>
                <a:gd name="connsiteY27" fmla="*/ 239299 h 2364571"/>
                <a:gd name="connsiteX28" fmla="*/ 445674 w 2441325"/>
                <a:gd name="connsiteY28" fmla="*/ 239299 h 2364571"/>
                <a:gd name="connsiteX29" fmla="*/ 443769 w 2441325"/>
                <a:gd name="connsiteY29" fmla="*/ 15567 h 2364571"/>
                <a:gd name="connsiteX30" fmla="*/ 0 w 2441325"/>
                <a:gd name="connsiteY30" fmla="*/ 0 h 2364571"/>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345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538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345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345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345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345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345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345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345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345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345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726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726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726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726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726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726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7263 h 2349004"/>
                <a:gd name="connsiteX19" fmla="*/ 700059 w 2418465"/>
                <a:gd name="connsiteY19" fmla="*/ 784456 h 2349004"/>
                <a:gd name="connsiteX20" fmla="*/ 652241 w 2418465"/>
                <a:gd name="connsiteY20" fmla="*/ 782551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 name="connsiteX0" fmla="*/ 2415417 w 2418465"/>
                <a:gd name="connsiteY0" fmla="*/ 2349004 h 2349004"/>
                <a:gd name="connsiteX1" fmla="*/ 2418465 w 2418465"/>
                <a:gd name="connsiteY1" fmla="*/ 2111968 h 2349004"/>
                <a:gd name="connsiteX2" fmla="*/ 2138264 w 2418465"/>
                <a:gd name="connsiteY2" fmla="*/ 2108920 h 2349004"/>
                <a:gd name="connsiteX3" fmla="*/ 2135216 w 2418465"/>
                <a:gd name="connsiteY3" fmla="*/ 1862894 h 2349004"/>
                <a:gd name="connsiteX4" fmla="*/ 1263950 w 2418465"/>
                <a:gd name="connsiteY4" fmla="*/ 1859846 h 2349004"/>
                <a:gd name="connsiteX5" fmla="*/ 1266998 w 2418465"/>
                <a:gd name="connsiteY5" fmla="*/ 1742544 h 2349004"/>
                <a:gd name="connsiteX6" fmla="*/ 1076113 w 2418465"/>
                <a:gd name="connsiteY6" fmla="*/ 1739496 h 2349004"/>
                <a:gd name="connsiteX7" fmla="*/ 1076875 w 2418465"/>
                <a:gd name="connsiteY7" fmla="*/ 1488775 h 2349004"/>
                <a:gd name="connsiteX8" fmla="*/ 1038694 w 2418465"/>
                <a:gd name="connsiteY8" fmla="*/ 1486108 h 2349004"/>
                <a:gd name="connsiteX9" fmla="*/ 1038694 w 2418465"/>
                <a:gd name="connsiteY9" fmla="*/ 1364862 h 2349004"/>
                <a:gd name="connsiteX10" fmla="*/ 990608 w 2418465"/>
                <a:gd name="connsiteY10" fmla="*/ 1362195 h 2349004"/>
                <a:gd name="connsiteX11" fmla="*/ 992894 w 2418465"/>
                <a:gd name="connsiteY11" fmla="*/ 1241803 h 2349004"/>
                <a:gd name="connsiteX12" fmla="*/ 895215 w 2418465"/>
                <a:gd name="connsiteY12" fmla="*/ 1242946 h 2349004"/>
                <a:gd name="connsiteX13" fmla="*/ 895215 w 2418465"/>
                <a:gd name="connsiteY13" fmla="*/ 1151448 h 2349004"/>
                <a:gd name="connsiteX14" fmla="*/ 852112 w 2418465"/>
                <a:gd name="connsiteY14" fmla="*/ 1151448 h 2349004"/>
                <a:gd name="connsiteX15" fmla="*/ 850207 w 2418465"/>
                <a:gd name="connsiteY15" fmla="*/ 967336 h 2349004"/>
                <a:gd name="connsiteX16" fmla="*/ 797868 w 2418465"/>
                <a:gd name="connsiteY16" fmla="*/ 965431 h 2349004"/>
                <a:gd name="connsiteX17" fmla="*/ 795963 w 2418465"/>
                <a:gd name="connsiteY17" fmla="*/ 877263 h 2349004"/>
                <a:gd name="connsiteX18" fmla="*/ 700059 w 2418465"/>
                <a:gd name="connsiteY18" fmla="*/ 877263 h 2349004"/>
                <a:gd name="connsiteX19" fmla="*/ 700059 w 2418465"/>
                <a:gd name="connsiteY19" fmla="*/ 784456 h 2349004"/>
                <a:gd name="connsiteX20" fmla="*/ 650336 w 2418465"/>
                <a:gd name="connsiteY20" fmla="*/ 784456 h 2349004"/>
                <a:gd name="connsiteX21" fmla="*/ 650086 w 2418465"/>
                <a:gd name="connsiteY21" fmla="*/ 704401 h 2349004"/>
                <a:gd name="connsiteX22" fmla="*/ 606271 w 2418465"/>
                <a:gd name="connsiteY22" fmla="*/ 702496 h 2349004"/>
                <a:gd name="connsiteX23" fmla="*/ 604616 w 2418465"/>
                <a:gd name="connsiteY23" fmla="*/ 554009 h 2349004"/>
                <a:gd name="connsiteX24" fmla="*/ 562244 w 2418465"/>
                <a:gd name="connsiteY24" fmla="*/ 554009 h 2349004"/>
                <a:gd name="connsiteX25" fmla="*/ 562244 w 2418465"/>
                <a:gd name="connsiteY25" fmla="*/ 461645 h 2349004"/>
                <a:gd name="connsiteX26" fmla="*/ 518699 w 2418465"/>
                <a:gd name="connsiteY26" fmla="*/ 461645 h 2349004"/>
                <a:gd name="connsiteX27" fmla="*/ 518699 w 2418465"/>
                <a:gd name="connsiteY27" fmla="*/ 223732 h 2349004"/>
                <a:gd name="connsiteX28" fmla="*/ 422814 w 2418465"/>
                <a:gd name="connsiteY28" fmla="*/ 223732 h 2349004"/>
                <a:gd name="connsiteX29" fmla="*/ 420909 w 2418465"/>
                <a:gd name="connsiteY29" fmla="*/ 0 h 2349004"/>
                <a:gd name="connsiteX30" fmla="*/ 0 w 2418465"/>
                <a:gd name="connsiteY30" fmla="*/ 1578 h 234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18465" h="2349004">
                  <a:moveTo>
                    <a:pt x="2415417" y="2349004"/>
                  </a:moveTo>
                  <a:lnTo>
                    <a:pt x="2418465" y="2111968"/>
                  </a:lnTo>
                  <a:lnTo>
                    <a:pt x="2138264" y="2108920"/>
                  </a:lnTo>
                  <a:lnTo>
                    <a:pt x="2135216" y="1862894"/>
                  </a:lnTo>
                  <a:lnTo>
                    <a:pt x="1263950" y="1859846"/>
                  </a:lnTo>
                  <a:lnTo>
                    <a:pt x="1266998" y="1742544"/>
                  </a:lnTo>
                  <a:lnTo>
                    <a:pt x="1076113" y="1739496"/>
                  </a:lnTo>
                  <a:lnTo>
                    <a:pt x="1076875" y="1488775"/>
                  </a:lnTo>
                  <a:cubicBezTo>
                    <a:pt x="1005093" y="1485981"/>
                    <a:pt x="1108571" y="1486997"/>
                    <a:pt x="1038694" y="1486108"/>
                  </a:cubicBezTo>
                  <a:lnTo>
                    <a:pt x="1038694" y="1364862"/>
                  </a:lnTo>
                  <a:lnTo>
                    <a:pt x="990608" y="1362195"/>
                  </a:lnTo>
                  <a:lnTo>
                    <a:pt x="992894" y="1241803"/>
                  </a:lnTo>
                  <a:lnTo>
                    <a:pt x="895215" y="1242946"/>
                  </a:lnTo>
                  <a:lnTo>
                    <a:pt x="895215" y="1151448"/>
                  </a:lnTo>
                  <a:lnTo>
                    <a:pt x="852112" y="1151448"/>
                  </a:lnTo>
                  <a:lnTo>
                    <a:pt x="850207" y="967336"/>
                  </a:lnTo>
                  <a:lnTo>
                    <a:pt x="797868" y="965431"/>
                  </a:lnTo>
                  <a:lnTo>
                    <a:pt x="795963" y="877263"/>
                  </a:lnTo>
                  <a:lnTo>
                    <a:pt x="700059" y="877263"/>
                  </a:lnTo>
                  <a:cubicBezTo>
                    <a:pt x="700059" y="847597"/>
                    <a:pt x="701964" y="878892"/>
                    <a:pt x="700059" y="784456"/>
                  </a:cubicBezTo>
                  <a:cubicBezTo>
                    <a:pt x="652370" y="783186"/>
                    <a:pt x="696120" y="785726"/>
                    <a:pt x="650336" y="784456"/>
                  </a:cubicBezTo>
                  <a:cubicBezTo>
                    <a:pt x="650253" y="705701"/>
                    <a:pt x="650169" y="786966"/>
                    <a:pt x="650086" y="704401"/>
                  </a:cubicBezTo>
                  <a:cubicBezTo>
                    <a:pt x="607541" y="702496"/>
                    <a:pt x="700251" y="704401"/>
                    <a:pt x="606271" y="702496"/>
                  </a:cubicBezTo>
                  <a:cubicBezTo>
                    <a:pt x="602544" y="487265"/>
                    <a:pt x="606438" y="742570"/>
                    <a:pt x="604616" y="554009"/>
                  </a:cubicBezTo>
                  <a:lnTo>
                    <a:pt x="562244" y="554009"/>
                  </a:lnTo>
                  <a:cubicBezTo>
                    <a:pt x="562879" y="462261"/>
                    <a:pt x="561609" y="625783"/>
                    <a:pt x="562244" y="461645"/>
                  </a:cubicBezTo>
                  <a:cubicBezTo>
                    <a:pt x="521059" y="463550"/>
                    <a:pt x="597984" y="461645"/>
                    <a:pt x="518699" y="461645"/>
                  </a:cubicBezTo>
                  <a:lnTo>
                    <a:pt x="518699" y="223732"/>
                  </a:lnTo>
                  <a:cubicBezTo>
                    <a:pt x="337512" y="223732"/>
                    <a:pt x="548756" y="221827"/>
                    <a:pt x="422814" y="223732"/>
                  </a:cubicBezTo>
                  <a:lnTo>
                    <a:pt x="420909" y="0"/>
                  </a:lnTo>
                  <a:lnTo>
                    <a:pt x="0" y="1578"/>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2" name="Group 241">
              <a:extLst>
                <a:ext uri="{FF2B5EF4-FFF2-40B4-BE49-F238E27FC236}">
                  <a16:creationId xmlns:a16="http://schemas.microsoft.com/office/drawing/2014/main" id="{D794AFA4-5C9B-4355-98EC-BBE64C2A2417}"/>
                </a:ext>
              </a:extLst>
            </p:cNvPr>
            <p:cNvGrpSpPr/>
            <p:nvPr/>
          </p:nvGrpSpPr>
          <p:grpSpPr>
            <a:xfrm>
              <a:off x="1678024" y="3433834"/>
              <a:ext cx="72000" cy="72000"/>
              <a:chOff x="1565154" y="3444635"/>
              <a:chExt cx="72000" cy="72000"/>
            </a:xfrm>
          </p:grpSpPr>
          <p:cxnSp>
            <p:nvCxnSpPr>
              <p:cNvPr id="288" name="Straight Connector 287">
                <a:extLst>
                  <a:ext uri="{FF2B5EF4-FFF2-40B4-BE49-F238E27FC236}">
                    <a16:creationId xmlns:a16="http://schemas.microsoft.com/office/drawing/2014/main" id="{0C97FC17-7467-4928-8015-C3E0B9703F02}"/>
                  </a:ext>
                </a:extLst>
              </p:cNvPr>
              <p:cNvCxnSpPr/>
              <p:nvPr/>
            </p:nvCxnSpPr>
            <p:spPr>
              <a:xfrm>
                <a:off x="1601154" y="3444635"/>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DCB2665-1030-4038-9E18-00755B9263F2}"/>
                  </a:ext>
                </a:extLst>
              </p:cNvPr>
              <p:cNvCxnSpPr>
                <a:cxnSpLocks/>
              </p:cNvCxnSpPr>
              <p:nvPr/>
            </p:nvCxnSpPr>
            <p:spPr>
              <a:xfrm rot="16200000">
                <a:off x="1601154" y="3444635"/>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43" name="Group 242">
              <a:extLst>
                <a:ext uri="{FF2B5EF4-FFF2-40B4-BE49-F238E27FC236}">
                  <a16:creationId xmlns:a16="http://schemas.microsoft.com/office/drawing/2014/main" id="{325D46AA-76A3-42F5-997C-21D059921906}"/>
                </a:ext>
              </a:extLst>
            </p:cNvPr>
            <p:cNvGrpSpPr/>
            <p:nvPr/>
          </p:nvGrpSpPr>
          <p:grpSpPr>
            <a:xfrm>
              <a:off x="1917100" y="3847088"/>
              <a:ext cx="72000" cy="72000"/>
              <a:chOff x="1565154" y="3444635"/>
              <a:chExt cx="72000" cy="72000"/>
            </a:xfrm>
          </p:grpSpPr>
          <p:cxnSp>
            <p:nvCxnSpPr>
              <p:cNvPr id="286" name="Straight Connector 285">
                <a:extLst>
                  <a:ext uri="{FF2B5EF4-FFF2-40B4-BE49-F238E27FC236}">
                    <a16:creationId xmlns:a16="http://schemas.microsoft.com/office/drawing/2014/main" id="{8928B0C1-698F-4E83-A4D7-573306E665F9}"/>
                  </a:ext>
                </a:extLst>
              </p:cNvPr>
              <p:cNvCxnSpPr/>
              <p:nvPr/>
            </p:nvCxnSpPr>
            <p:spPr>
              <a:xfrm>
                <a:off x="1601154" y="3444635"/>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0B03DAA7-D319-409F-8CEF-D00A361C2A1A}"/>
                  </a:ext>
                </a:extLst>
              </p:cNvPr>
              <p:cNvCxnSpPr>
                <a:cxnSpLocks/>
              </p:cNvCxnSpPr>
              <p:nvPr/>
            </p:nvCxnSpPr>
            <p:spPr>
              <a:xfrm rot="16200000">
                <a:off x="1601154" y="3444635"/>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id="{84033E37-DD09-4073-8674-1EE34C841FEC}"/>
                </a:ext>
              </a:extLst>
            </p:cNvPr>
            <p:cNvGrpSpPr/>
            <p:nvPr/>
          </p:nvGrpSpPr>
          <p:grpSpPr>
            <a:xfrm>
              <a:off x="2109385" y="4241217"/>
              <a:ext cx="72000" cy="72000"/>
              <a:chOff x="1565154" y="3444635"/>
              <a:chExt cx="72000" cy="72000"/>
            </a:xfrm>
          </p:grpSpPr>
          <p:cxnSp>
            <p:nvCxnSpPr>
              <p:cNvPr id="284" name="Straight Connector 283">
                <a:extLst>
                  <a:ext uri="{FF2B5EF4-FFF2-40B4-BE49-F238E27FC236}">
                    <a16:creationId xmlns:a16="http://schemas.microsoft.com/office/drawing/2014/main" id="{5CEEA3AF-CF36-4A4F-B08D-569C9FA4D4E1}"/>
                  </a:ext>
                </a:extLst>
              </p:cNvPr>
              <p:cNvCxnSpPr/>
              <p:nvPr/>
            </p:nvCxnSpPr>
            <p:spPr>
              <a:xfrm>
                <a:off x="1601154" y="3444635"/>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570FDCA2-6F64-401F-9E6A-E5BFD9F3E81C}"/>
                  </a:ext>
                </a:extLst>
              </p:cNvPr>
              <p:cNvCxnSpPr>
                <a:cxnSpLocks/>
              </p:cNvCxnSpPr>
              <p:nvPr/>
            </p:nvCxnSpPr>
            <p:spPr>
              <a:xfrm rot="16200000">
                <a:off x="1601154" y="3444635"/>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45" name="Group 244">
              <a:extLst>
                <a:ext uri="{FF2B5EF4-FFF2-40B4-BE49-F238E27FC236}">
                  <a16:creationId xmlns:a16="http://schemas.microsoft.com/office/drawing/2014/main" id="{4D1CA1F7-432A-4C14-8459-A0DEB5109DC1}"/>
                </a:ext>
              </a:extLst>
            </p:cNvPr>
            <p:cNvGrpSpPr/>
            <p:nvPr/>
          </p:nvGrpSpPr>
          <p:grpSpPr>
            <a:xfrm>
              <a:off x="2378999" y="4741719"/>
              <a:ext cx="72000" cy="72000"/>
              <a:chOff x="1565154" y="3444635"/>
              <a:chExt cx="72000" cy="72000"/>
            </a:xfrm>
          </p:grpSpPr>
          <p:cxnSp>
            <p:nvCxnSpPr>
              <p:cNvPr id="282" name="Straight Connector 281">
                <a:extLst>
                  <a:ext uri="{FF2B5EF4-FFF2-40B4-BE49-F238E27FC236}">
                    <a16:creationId xmlns:a16="http://schemas.microsoft.com/office/drawing/2014/main" id="{31CD8540-EEA0-4AC5-8C71-27AC47FD5A9A}"/>
                  </a:ext>
                </a:extLst>
              </p:cNvPr>
              <p:cNvCxnSpPr/>
              <p:nvPr/>
            </p:nvCxnSpPr>
            <p:spPr>
              <a:xfrm>
                <a:off x="1601154" y="3444635"/>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F03DBA04-F9A7-43C2-BD08-9E5CFF3E0608}"/>
                  </a:ext>
                </a:extLst>
              </p:cNvPr>
              <p:cNvCxnSpPr>
                <a:cxnSpLocks/>
              </p:cNvCxnSpPr>
              <p:nvPr/>
            </p:nvCxnSpPr>
            <p:spPr>
              <a:xfrm rot="16200000">
                <a:off x="1601154" y="3444635"/>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46" name="Group 245">
              <a:extLst>
                <a:ext uri="{FF2B5EF4-FFF2-40B4-BE49-F238E27FC236}">
                  <a16:creationId xmlns:a16="http://schemas.microsoft.com/office/drawing/2014/main" id="{15FC5E5D-54A6-4097-806B-11E9A0BB011F}"/>
                </a:ext>
              </a:extLst>
            </p:cNvPr>
            <p:cNvGrpSpPr/>
            <p:nvPr/>
          </p:nvGrpSpPr>
          <p:grpSpPr>
            <a:xfrm>
              <a:off x="8068859" y="4963303"/>
              <a:ext cx="72000" cy="72000"/>
              <a:chOff x="7941039" y="4904307"/>
              <a:chExt cx="72000" cy="72000"/>
            </a:xfrm>
          </p:grpSpPr>
          <p:cxnSp>
            <p:nvCxnSpPr>
              <p:cNvPr id="280" name="Straight Connector 279">
                <a:extLst>
                  <a:ext uri="{FF2B5EF4-FFF2-40B4-BE49-F238E27FC236}">
                    <a16:creationId xmlns:a16="http://schemas.microsoft.com/office/drawing/2014/main" id="{6F05B1F5-8511-447F-860E-F37E1C93A134}"/>
                  </a:ext>
                </a:extLst>
              </p:cNvPr>
              <p:cNvCxnSpPr/>
              <p:nvPr/>
            </p:nvCxnSpPr>
            <p:spPr>
              <a:xfrm>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BFC724A-096E-42B0-B388-AF48D40C619E}"/>
                  </a:ext>
                </a:extLst>
              </p:cNvPr>
              <p:cNvCxnSpPr>
                <a:cxnSpLocks/>
              </p:cNvCxnSpPr>
              <p:nvPr/>
            </p:nvCxnSpPr>
            <p:spPr>
              <a:xfrm rot="5400000">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47" name="Group 246">
              <a:extLst>
                <a:ext uri="{FF2B5EF4-FFF2-40B4-BE49-F238E27FC236}">
                  <a16:creationId xmlns:a16="http://schemas.microsoft.com/office/drawing/2014/main" id="{BC5A314B-AF05-4219-B6C7-0CDB348EA7F4}"/>
                </a:ext>
              </a:extLst>
            </p:cNvPr>
            <p:cNvGrpSpPr/>
            <p:nvPr/>
          </p:nvGrpSpPr>
          <p:grpSpPr>
            <a:xfrm>
              <a:off x="8449519" y="5092985"/>
              <a:ext cx="72000" cy="72000"/>
              <a:chOff x="7941039" y="4904307"/>
              <a:chExt cx="72000" cy="72000"/>
            </a:xfrm>
          </p:grpSpPr>
          <p:cxnSp>
            <p:nvCxnSpPr>
              <p:cNvPr id="278" name="Straight Connector 277">
                <a:extLst>
                  <a:ext uri="{FF2B5EF4-FFF2-40B4-BE49-F238E27FC236}">
                    <a16:creationId xmlns:a16="http://schemas.microsoft.com/office/drawing/2014/main" id="{2FB9B167-5845-488A-8B32-C36838E15AE8}"/>
                  </a:ext>
                </a:extLst>
              </p:cNvPr>
              <p:cNvCxnSpPr/>
              <p:nvPr/>
            </p:nvCxnSpPr>
            <p:spPr>
              <a:xfrm>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C6EB9B62-764F-40AA-B9F4-50EA532910EA}"/>
                  </a:ext>
                </a:extLst>
              </p:cNvPr>
              <p:cNvCxnSpPr>
                <a:cxnSpLocks/>
              </p:cNvCxnSpPr>
              <p:nvPr/>
            </p:nvCxnSpPr>
            <p:spPr>
              <a:xfrm rot="5400000">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48" name="Group 247">
              <a:extLst>
                <a:ext uri="{FF2B5EF4-FFF2-40B4-BE49-F238E27FC236}">
                  <a16:creationId xmlns:a16="http://schemas.microsoft.com/office/drawing/2014/main" id="{28BE2586-DB3B-400B-81F5-005378957165}"/>
                </a:ext>
              </a:extLst>
            </p:cNvPr>
            <p:cNvGrpSpPr/>
            <p:nvPr/>
          </p:nvGrpSpPr>
          <p:grpSpPr>
            <a:xfrm>
              <a:off x="7306709" y="4384188"/>
              <a:ext cx="72000" cy="72000"/>
              <a:chOff x="7941039" y="4904307"/>
              <a:chExt cx="72000" cy="72000"/>
            </a:xfrm>
          </p:grpSpPr>
          <p:cxnSp>
            <p:nvCxnSpPr>
              <p:cNvPr id="276" name="Straight Connector 275">
                <a:extLst>
                  <a:ext uri="{FF2B5EF4-FFF2-40B4-BE49-F238E27FC236}">
                    <a16:creationId xmlns:a16="http://schemas.microsoft.com/office/drawing/2014/main" id="{33F1513D-B202-4629-B359-E4ED35D58FEC}"/>
                  </a:ext>
                </a:extLst>
              </p:cNvPr>
              <p:cNvCxnSpPr/>
              <p:nvPr/>
            </p:nvCxnSpPr>
            <p:spPr>
              <a:xfrm>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B568182E-AEFD-4D21-BA31-21D061D1FB3D}"/>
                  </a:ext>
                </a:extLst>
              </p:cNvPr>
              <p:cNvCxnSpPr>
                <a:cxnSpLocks/>
              </p:cNvCxnSpPr>
              <p:nvPr/>
            </p:nvCxnSpPr>
            <p:spPr>
              <a:xfrm rot="5400000">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49" name="Group 248">
              <a:extLst>
                <a:ext uri="{FF2B5EF4-FFF2-40B4-BE49-F238E27FC236}">
                  <a16:creationId xmlns:a16="http://schemas.microsoft.com/office/drawing/2014/main" id="{D12556C3-6810-4728-A047-E1C5BB5F5F2D}"/>
                </a:ext>
              </a:extLst>
            </p:cNvPr>
            <p:cNvGrpSpPr/>
            <p:nvPr/>
          </p:nvGrpSpPr>
          <p:grpSpPr>
            <a:xfrm>
              <a:off x="6724624" y="3852576"/>
              <a:ext cx="72000" cy="72000"/>
              <a:chOff x="7941039" y="4904307"/>
              <a:chExt cx="72000" cy="72000"/>
            </a:xfrm>
          </p:grpSpPr>
          <p:cxnSp>
            <p:nvCxnSpPr>
              <p:cNvPr id="274" name="Straight Connector 273">
                <a:extLst>
                  <a:ext uri="{FF2B5EF4-FFF2-40B4-BE49-F238E27FC236}">
                    <a16:creationId xmlns:a16="http://schemas.microsoft.com/office/drawing/2014/main" id="{40221EE0-ABED-4D47-BAF2-6293000C3AAF}"/>
                  </a:ext>
                </a:extLst>
              </p:cNvPr>
              <p:cNvCxnSpPr/>
              <p:nvPr/>
            </p:nvCxnSpPr>
            <p:spPr>
              <a:xfrm>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4D7C156B-8B01-4318-94E9-F939417DCA00}"/>
                  </a:ext>
                </a:extLst>
              </p:cNvPr>
              <p:cNvCxnSpPr>
                <a:cxnSpLocks/>
              </p:cNvCxnSpPr>
              <p:nvPr/>
            </p:nvCxnSpPr>
            <p:spPr>
              <a:xfrm rot="5400000">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0" name="Group 249">
              <a:extLst>
                <a:ext uri="{FF2B5EF4-FFF2-40B4-BE49-F238E27FC236}">
                  <a16:creationId xmlns:a16="http://schemas.microsoft.com/office/drawing/2014/main" id="{CDEB4405-09CB-4060-813F-414AC76A31E2}"/>
                </a:ext>
              </a:extLst>
            </p:cNvPr>
            <p:cNvGrpSpPr/>
            <p:nvPr/>
          </p:nvGrpSpPr>
          <p:grpSpPr>
            <a:xfrm>
              <a:off x="6156743" y="3299683"/>
              <a:ext cx="72000" cy="72000"/>
              <a:chOff x="7941039" y="4904307"/>
              <a:chExt cx="72000" cy="72000"/>
            </a:xfrm>
          </p:grpSpPr>
          <p:cxnSp>
            <p:nvCxnSpPr>
              <p:cNvPr id="272" name="Straight Connector 271">
                <a:extLst>
                  <a:ext uri="{FF2B5EF4-FFF2-40B4-BE49-F238E27FC236}">
                    <a16:creationId xmlns:a16="http://schemas.microsoft.com/office/drawing/2014/main" id="{37846732-7A13-4415-88CA-37A6D39B0380}"/>
                  </a:ext>
                </a:extLst>
              </p:cNvPr>
              <p:cNvCxnSpPr/>
              <p:nvPr/>
            </p:nvCxnSpPr>
            <p:spPr>
              <a:xfrm>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543D496A-7BDB-42F2-848C-A6908765C980}"/>
                  </a:ext>
                </a:extLst>
              </p:cNvPr>
              <p:cNvCxnSpPr>
                <a:cxnSpLocks/>
              </p:cNvCxnSpPr>
              <p:nvPr/>
            </p:nvCxnSpPr>
            <p:spPr>
              <a:xfrm rot="5400000">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22BBE653-66B8-4503-A485-008B3E7BD24F}"/>
                </a:ext>
              </a:extLst>
            </p:cNvPr>
            <p:cNvGrpSpPr/>
            <p:nvPr/>
          </p:nvGrpSpPr>
          <p:grpSpPr>
            <a:xfrm>
              <a:off x="6344866" y="3467529"/>
              <a:ext cx="72000" cy="72000"/>
              <a:chOff x="7941039" y="4904307"/>
              <a:chExt cx="72000" cy="72000"/>
            </a:xfrm>
          </p:grpSpPr>
          <p:cxnSp>
            <p:nvCxnSpPr>
              <p:cNvPr id="270" name="Straight Connector 269">
                <a:extLst>
                  <a:ext uri="{FF2B5EF4-FFF2-40B4-BE49-F238E27FC236}">
                    <a16:creationId xmlns:a16="http://schemas.microsoft.com/office/drawing/2014/main" id="{4902FF9E-989D-4BA3-97EF-49E4574F9EEF}"/>
                  </a:ext>
                </a:extLst>
              </p:cNvPr>
              <p:cNvCxnSpPr/>
              <p:nvPr/>
            </p:nvCxnSpPr>
            <p:spPr>
              <a:xfrm>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B6A367DC-D977-4519-A8B4-F5589709AEBE}"/>
                  </a:ext>
                </a:extLst>
              </p:cNvPr>
              <p:cNvCxnSpPr>
                <a:cxnSpLocks/>
              </p:cNvCxnSpPr>
              <p:nvPr/>
            </p:nvCxnSpPr>
            <p:spPr>
              <a:xfrm rot="5400000">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2" name="Group 251">
              <a:extLst>
                <a:ext uri="{FF2B5EF4-FFF2-40B4-BE49-F238E27FC236}">
                  <a16:creationId xmlns:a16="http://schemas.microsoft.com/office/drawing/2014/main" id="{2A2E5446-8EBD-4268-B17A-D5DE9CD9F47B}"/>
                </a:ext>
              </a:extLst>
            </p:cNvPr>
            <p:cNvGrpSpPr/>
            <p:nvPr/>
          </p:nvGrpSpPr>
          <p:grpSpPr>
            <a:xfrm>
              <a:off x="5959336" y="3165702"/>
              <a:ext cx="72000" cy="72000"/>
              <a:chOff x="7941039" y="4904307"/>
              <a:chExt cx="72000" cy="72000"/>
            </a:xfrm>
          </p:grpSpPr>
          <p:cxnSp>
            <p:nvCxnSpPr>
              <p:cNvPr id="268" name="Straight Connector 267">
                <a:extLst>
                  <a:ext uri="{FF2B5EF4-FFF2-40B4-BE49-F238E27FC236}">
                    <a16:creationId xmlns:a16="http://schemas.microsoft.com/office/drawing/2014/main" id="{D696B7FE-A519-409D-9F26-729102D704ED}"/>
                  </a:ext>
                </a:extLst>
              </p:cNvPr>
              <p:cNvCxnSpPr/>
              <p:nvPr/>
            </p:nvCxnSpPr>
            <p:spPr>
              <a:xfrm>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B6FF7E33-EAC1-4459-8417-818DFEE76E9D}"/>
                  </a:ext>
                </a:extLst>
              </p:cNvPr>
              <p:cNvCxnSpPr>
                <a:cxnSpLocks/>
              </p:cNvCxnSpPr>
              <p:nvPr/>
            </p:nvCxnSpPr>
            <p:spPr>
              <a:xfrm rot="5400000">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3" name="Group 252">
              <a:extLst>
                <a:ext uri="{FF2B5EF4-FFF2-40B4-BE49-F238E27FC236}">
                  <a16:creationId xmlns:a16="http://schemas.microsoft.com/office/drawing/2014/main" id="{85AD4282-EE7D-461B-A7A1-B11A8C0AC556}"/>
                </a:ext>
              </a:extLst>
            </p:cNvPr>
            <p:cNvGrpSpPr/>
            <p:nvPr/>
          </p:nvGrpSpPr>
          <p:grpSpPr>
            <a:xfrm>
              <a:off x="5766670" y="3024706"/>
              <a:ext cx="72000" cy="72000"/>
              <a:chOff x="7941039" y="4904307"/>
              <a:chExt cx="72000" cy="72000"/>
            </a:xfrm>
          </p:grpSpPr>
          <p:cxnSp>
            <p:nvCxnSpPr>
              <p:cNvPr id="266" name="Straight Connector 265">
                <a:extLst>
                  <a:ext uri="{FF2B5EF4-FFF2-40B4-BE49-F238E27FC236}">
                    <a16:creationId xmlns:a16="http://schemas.microsoft.com/office/drawing/2014/main" id="{D9FB943C-C6A6-4DD3-BB30-798B606D089C}"/>
                  </a:ext>
                </a:extLst>
              </p:cNvPr>
              <p:cNvCxnSpPr/>
              <p:nvPr/>
            </p:nvCxnSpPr>
            <p:spPr>
              <a:xfrm>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B29B486-A23E-4ECB-A0B9-0135FC43C119}"/>
                  </a:ext>
                </a:extLst>
              </p:cNvPr>
              <p:cNvCxnSpPr>
                <a:cxnSpLocks/>
              </p:cNvCxnSpPr>
              <p:nvPr/>
            </p:nvCxnSpPr>
            <p:spPr>
              <a:xfrm rot="5400000">
                <a:off x="7977039" y="4904307"/>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4" name="Group 253">
              <a:extLst>
                <a:ext uri="{FF2B5EF4-FFF2-40B4-BE49-F238E27FC236}">
                  <a16:creationId xmlns:a16="http://schemas.microsoft.com/office/drawing/2014/main" id="{1CE69DA9-8113-49DD-A55A-B52D0C8FB09F}"/>
                </a:ext>
              </a:extLst>
            </p:cNvPr>
            <p:cNvGrpSpPr/>
            <p:nvPr/>
          </p:nvGrpSpPr>
          <p:grpSpPr>
            <a:xfrm>
              <a:off x="7688274" y="4021368"/>
              <a:ext cx="72000" cy="72000"/>
              <a:chOff x="8041471" y="3515709"/>
              <a:chExt cx="72000" cy="72000"/>
            </a:xfrm>
          </p:grpSpPr>
          <p:cxnSp>
            <p:nvCxnSpPr>
              <p:cNvPr id="264" name="Straight Connector 263">
                <a:extLst>
                  <a:ext uri="{FF2B5EF4-FFF2-40B4-BE49-F238E27FC236}">
                    <a16:creationId xmlns:a16="http://schemas.microsoft.com/office/drawing/2014/main" id="{A18DA7BF-39FA-4C8C-BB48-29AF1DEF622B}"/>
                  </a:ext>
                </a:extLst>
              </p:cNvPr>
              <p:cNvCxnSpPr/>
              <p:nvPr/>
            </p:nvCxnSpPr>
            <p:spPr>
              <a:xfrm>
                <a:off x="8077471" y="3515709"/>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7B25A00E-254D-4287-9BBB-DCA94E37C7F4}"/>
                  </a:ext>
                </a:extLst>
              </p:cNvPr>
              <p:cNvCxnSpPr>
                <a:cxnSpLocks/>
              </p:cNvCxnSpPr>
              <p:nvPr/>
            </p:nvCxnSpPr>
            <p:spPr>
              <a:xfrm rot="16200000">
                <a:off x="8077471" y="3515710"/>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5" name="Group 254">
              <a:extLst>
                <a:ext uri="{FF2B5EF4-FFF2-40B4-BE49-F238E27FC236}">
                  <a16:creationId xmlns:a16="http://schemas.microsoft.com/office/drawing/2014/main" id="{8375911E-D137-4ED3-A91C-DD727809CFB9}"/>
                </a:ext>
              </a:extLst>
            </p:cNvPr>
            <p:cNvGrpSpPr/>
            <p:nvPr/>
          </p:nvGrpSpPr>
          <p:grpSpPr>
            <a:xfrm>
              <a:off x="6720814" y="3533865"/>
              <a:ext cx="72000" cy="72000"/>
              <a:chOff x="8041471" y="3515709"/>
              <a:chExt cx="72000" cy="72000"/>
            </a:xfrm>
          </p:grpSpPr>
          <p:cxnSp>
            <p:nvCxnSpPr>
              <p:cNvPr id="262" name="Straight Connector 261">
                <a:extLst>
                  <a:ext uri="{FF2B5EF4-FFF2-40B4-BE49-F238E27FC236}">
                    <a16:creationId xmlns:a16="http://schemas.microsoft.com/office/drawing/2014/main" id="{CE57A544-B2A5-48A0-B75E-E6CAD47B4B10}"/>
                  </a:ext>
                </a:extLst>
              </p:cNvPr>
              <p:cNvCxnSpPr/>
              <p:nvPr/>
            </p:nvCxnSpPr>
            <p:spPr>
              <a:xfrm>
                <a:off x="8077471" y="3515709"/>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949C71BA-DBF6-4EB4-8FC7-DED31879AC2F}"/>
                  </a:ext>
                </a:extLst>
              </p:cNvPr>
              <p:cNvCxnSpPr>
                <a:cxnSpLocks/>
              </p:cNvCxnSpPr>
              <p:nvPr/>
            </p:nvCxnSpPr>
            <p:spPr>
              <a:xfrm rot="16200000">
                <a:off x="8077471" y="3515710"/>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6" name="Group 255">
              <a:extLst>
                <a:ext uri="{FF2B5EF4-FFF2-40B4-BE49-F238E27FC236}">
                  <a16:creationId xmlns:a16="http://schemas.microsoft.com/office/drawing/2014/main" id="{C5FFAA0C-1610-4906-851A-7CA9BB589799}"/>
                </a:ext>
              </a:extLst>
            </p:cNvPr>
            <p:cNvGrpSpPr/>
            <p:nvPr/>
          </p:nvGrpSpPr>
          <p:grpSpPr>
            <a:xfrm>
              <a:off x="6544478" y="3405054"/>
              <a:ext cx="72000" cy="72000"/>
              <a:chOff x="8041471" y="3515709"/>
              <a:chExt cx="72000" cy="72000"/>
            </a:xfrm>
          </p:grpSpPr>
          <p:cxnSp>
            <p:nvCxnSpPr>
              <p:cNvPr id="260" name="Straight Connector 259">
                <a:extLst>
                  <a:ext uri="{FF2B5EF4-FFF2-40B4-BE49-F238E27FC236}">
                    <a16:creationId xmlns:a16="http://schemas.microsoft.com/office/drawing/2014/main" id="{4B7B0864-7E42-4424-BAF2-38BA61D91129}"/>
                  </a:ext>
                </a:extLst>
              </p:cNvPr>
              <p:cNvCxnSpPr/>
              <p:nvPr/>
            </p:nvCxnSpPr>
            <p:spPr>
              <a:xfrm>
                <a:off x="8077471" y="3515709"/>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451C8220-5BBC-4C4C-B1D4-65B21A07A8E3}"/>
                  </a:ext>
                </a:extLst>
              </p:cNvPr>
              <p:cNvCxnSpPr>
                <a:cxnSpLocks/>
              </p:cNvCxnSpPr>
              <p:nvPr/>
            </p:nvCxnSpPr>
            <p:spPr>
              <a:xfrm rot="16200000">
                <a:off x="8077471" y="3515710"/>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7" name="Group 256">
              <a:extLst>
                <a:ext uri="{FF2B5EF4-FFF2-40B4-BE49-F238E27FC236}">
                  <a16:creationId xmlns:a16="http://schemas.microsoft.com/office/drawing/2014/main" id="{4A57A6DD-EC8B-4738-AA6E-8FE186BA5D3B}"/>
                </a:ext>
              </a:extLst>
            </p:cNvPr>
            <p:cNvGrpSpPr/>
            <p:nvPr/>
          </p:nvGrpSpPr>
          <p:grpSpPr>
            <a:xfrm>
              <a:off x="6152694" y="2972786"/>
              <a:ext cx="72000" cy="72000"/>
              <a:chOff x="8041471" y="3515709"/>
              <a:chExt cx="72000" cy="72000"/>
            </a:xfrm>
          </p:grpSpPr>
          <p:cxnSp>
            <p:nvCxnSpPr>
              <p:cNvPr id="258" name="Straight Connector 257">
                <a:extLst>
                  <a:ext uri="{FF2B5EF4-FFF2-40B4-BE49-F238E27FC236}">
                    <a16:creationId xmlns:a16="http://schemas.microsoft.com/office/drawing/2014/main" id="{A0167CE5-656B-44F3-AF1E-95231C3B9878}"/>
                  </a:ext>
                </a:extLst>
              </p:cNvPr>
              <p:cNvCxnSpPr/>
              <p:nvPr/>
            </p:nvCxnSpPr>
            <p:spPr>
              <a:xfrm>
                <a:off x="8077471" y="3515709"/>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B174F428-0BD1-40A4-BEC0-957EA68D065E}"/>
                  </a:ext>
                </a:extLst>
              </p:cNvPr>
              <p:cNvCxnSpPr>
                <a:cxnSpLocks/>
              </p:cNvCxnSpPr>
              <p:nvPr/>
            </p:nvCxnSpPr>
            <p:spPr>
              <a:xfrm rot="16200000">
                <a:off x="8077471" y="3515710"/>
                <a:ext cx="0" cy="72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14615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latin typeface="Arial" panose="020B0604020202020204" pitchFamily="34" charset="0"/>
                <a:cs typeface="Arial" panose="020B0604020202020204" pitchFamily="34" charset="0"/>
              </a:rPr>
              <a:t>2. Hepatocellular carcinoma (HCC)</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risk factors (public health)</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6753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484596-C5B8-4CDD-B101-09355DAE896E}"/>
              </a:ext>
            </a:extLst>
          </p:cNvPr>
          <p:cNvSpPr>
            <a:spLocks noGrp="1"/>
          </p:cNvSpPr>
          <p:nvPr>
            <p:ph type="title"/>
          </p:nvPr>
        </p:nvSpPr>
        <p:spPr/>
        <p:txBody>
          <a:bodyPr>
            <a:noAutofit/>
          </a:bodyPr>
          <a:lstStyle/>
          <a:p>
            <a:r>
              <a:rPr lang="en-US" sz="2400" dirty="0"/>
              <a:t>Cost-effectiveness analysis of HCC screening in hepatitis C cirrhosis after sustained viral response</a:t>
            </a:r>
            <a:endParaRPr lang="en-GB" sz="2400" dirty="0"/>
          </a:p>
        </p:txBody>
      </p:sp>
      <p:sp>
        <p:nvSpPr>
          <p:cNvPr id="8" name="Content Placeholder 4">
            <a:extLst>
              <a:ext uri="{FF2B5EF4-FFF2-40B4-BE49-F238E27FC236}">
                <a16:creationId xmlns:a16="http://schemas.microsoft.com/office/drawing/2014/main" id="{A667BBB3-3244-45F4-930F-E8346A7A65FA}"/>
              </a:ext>
            </a:extLst>
          </p:cNvPr>
          <p:cNvSpPr>
            <a:spLocks noGrp="1"/>
          </p:cNvSpPr>
          <p:nvPr>
            <p:ph sz="half" idx="1"/>
          </p:nvPr>
        </p:nvSpPr>
        <p:spPr>
          <a:xfrm>
            <a:off x="319314" y="5155294"/>
            <a:ext cx="7745186" cy="914401"/>
          </a:xfrm>
          <a:solidFill>
            <a:schemeClr val="bg1"/>
          </a:solidFill>
          <a:ln w="6350">
            <a:noFill/>
          </a:ln>
        </p:spPr>
        <p:txBody>
          <a:bodyPr anchor="ctr">
            <a:noAutofit/>
          </a:bodyPr>
          <a:lstStyle/>
          <a:p>
            <a:pPr marL="0" indent="0">
              <a:spcBef>
                <a:spcPts val="300"/>
              </a:spcBef>
              <a:buNone/>
            </a:pPr>
            <a:r>
              <a:rPr lang="en-GB" sz="1300" b="1" dirty="0">
                <a:cs typeface="Calibri" panose="020F0502020204030204" pitchFamily="34" charset="0"/>
              </a:rPr>
              <a:t>Conclusions:</a:t>
            </a:r>
          </a:p>
          <a:p>
            <a:pPr marL="182563" indent="-182563">
              <a:spcBef>
                <a:spcPts val="300"/>
              </a:spcBef>
            </a:pPr>
            <a:r>
              <a:rPr lang="en-CA" sz="1300" dirty="0">
                <a:cs typeface="Calibri" panose="020F0502020204030204" pitchFamily="34" charset="0"/>
              </a:rPr>
              <a:t>Cost effectiveness of HCC surveillance post-SVR is very sensitive to HCC incidence (~1.1%/year threshold for q6m US)</a:t>
            </a:r>
          </a:p>
          <a:p>
            <a:pPr marL="182563" indent="-182563">
              <a:spcBef>
                <a:spcPts val="300"/>
              </a:spcBef>
            </a:pPr>
            <a:r>
              <a:rPr lang="en-CA" sz="1300" dirty="0">
                <a:cs typeface="Calibri" panose="020F0502020204030204" pitchFamily="34" charset="0"/>
              </a:rPr>
              <a:t>Ultrasound surveillance is likely to be cost effective in cirrhosis but very unlikely to be cost effective without cirrhosis</a:t>
            </a:r>
          </a:p>
          <a:p>
            <a:pPr marL="182563" indent="-182563">
              <a:spcBef>
                <a:spcPts val="300"/>
              </a:spcBef>
            </a:pPr>
            <a:r>
              <a:rPr lang="en-CA" sz="1300" dirty="0">
                <a:cs typeface="Calibri" panose="020F0502020204030204" pitchFamily="34" charset="0"/>
              </a:rPr>
              <a:t>Simple tools like APRI and FIB-4 can identify patients for whom post-SVR surveillance is likely to </a:t>
            </a:r>
            <a:br>
              <a:rPr lang="en-CA" sz="1300" dirty="0">
                <a:cs typeface="Calibri" panose="020F0502020204030204" pitchFamily="34" charset="0"/>
              </a:rPr>
            </a:br>
            <a:r>
              <a:rPr lang="en-CA" sz="1300" dirty="0">
                <a:cs typeface="Calibri" panose="020F0502020204030204" pitchFamily="34" charset="0"/>
              </a:rPr>
              <a:t>be cost-effective</a:t>
            </a:r>
          </a:p>
        </p:txBody>
      </p:sp>
      <p:sp>
        <p:nvSpPr>
          <p:cNvPr id="9" name="Rectangle 8">
            <a:extLst>
              <a:ext uri="{FF2B5EF4-FFF2-40B4-BE49-F238E27FC236}">
                <a16:creationId xmlns:a16="http://schemas.microsoft.com/office/drawing/2014/main" id="{12371B40-D61D-465B-87F9-97F4B5820B9C}"/>
              </a:ext>
            </a:extLst>
          </p:cNvPr>
          <p:cNvSpPr/>
          <p:nvPr/>
        </p:nvSpPr>
        <p:spPr>
          <a:xfrm>
            <a:off x="319314" y="1290277"/>
            <a:ext cx="2931673" cy="1008000"/>
          </a:xfrm>
          <a:prstGeom prst="rect">
            <a:avLst/>
          </a:prstGeom>
          <a:solidFill>
            <a:srgbClr val="70C5E8">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AASLD-IDSA &amp; EASL-EORTIC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recommend: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q6m ultrasound surveillance for patients with </a:t>
            </a:r>
            <a:r>
              <a:rPr kumimoji="0" lang="en-CA" sz="1200" b="1" i="0" strike="noStrike" kern="1200" cap="none" spc="0" normalizeH="0" baseline="0" noProof="0" dirty="0">
                <a:ln>
                  <a:noFill/>
                </a:ln>
                <a:solidFill>
                  <a:srgbClr val="DC204E"/>
                </a:solidFill>
                <a:effectLst/>
                <a:uLnTx/>
                <a:uFillTx/>
                <a:latin typeface="Arial" panose="020B0604020202020204"/>
                <a:ea typeface="+mn-ea"/>
                <a:cs typeface="Calibri" panose="020F0502020204030204" pitchFamily="34" charset="0"/>
              </a:rPr>
              <a:t>cirrhosis</a:t>
            </a:r>
            <a:r>
              <a:rPr kumimoji="0" lang="en-CA"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rPr>
              <a:t> </a:t>
            </a:r>
            <a:r>
              <a:rPr kumimoji="0" lang="en-C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AND</a:t>
            </a:r>
            <a:r>
              <a:rPr kumimoji="0" lang="en-CA"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 </a:t>
            </a:r>
            <a:r>
              <a:rPr lang="en-CA" sz="1200" b="1" dirty="0">
                <a:solidFill>
                  <a:srgbClr val="DC204E"/>
                </a:solidFill>
                <a:latin typeface="Arial" panose="020B0604020202020204"/>
                <a:cs typeface="Calibri" panose="020F0502020204030204" pitchFamily="34" charset="0"/>
              </a:rPr>
              <a:t>advanced fibrosis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before SVR</a:t>
            </a:r>
          </a:p>
        </p:txBody>
      </p:sp>
      <p:sp>
        <p:nvSpPr>
          <p:cNvPr id="10" name="Rectangle 9">
            <a:extLst>
              <a:ext uri="{FF2B5EF4-FFF2-40B4-BE49-F238E27FC236}">
                <a16:creationId xmlns:a16="http://schemas.microsoft.com/office/drawing/2014/main" id="{2F498D88-A026-48EA-875B-D4340DF257DE}"/>
              </a:ext>
            </a:extLst>
          </p:cNvPr>
          <p:cNvSpPr/>
          <p:nvPr/>
        </p:nvSpPr>
        <p:spPr>
          <a:xfrm>
            <a:off x="3793787" y="1290277"/>
            <a:ext cx="4999693" cy="1008000"/>
          </a:xfrm>
          <a:prstGeom prst="rect">
            <a:avLst/>
          </a:prstGeom>
          <a:solidFill>
            <a:srgbClr val="70C5E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A Markov state-transition model was designed</a:t>
            </a:r>
          </a:p>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en-CA" sz="1200" i="1"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Strategies</a:t>
            </a:r>
            <a:r>
              <a:rPr kumimoji="0" lang="en-C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 “Screen all” vs. “Screen None” with q6/12m ultrasound</a:t>
            </a:r>
          </a:p>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en-CA" sz="1200" i="1"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Population</a:t>
            </a:r>
            <a:r>
              <a:rPr kumimoji="0" lang="en-C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 50-year-old patients with CHC-related F3/4, post-SVR</a:t>
            </a:r>
          </a:p>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en-CA" sz="1200" i="1"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Perspective</a:t>
            </a:r>
            <a:r>
              <a:rPr kumimoji="0" lang="en-C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 Healthcare payer; 5%/year discount for costs and effects</a:t>
            </a:r>
          </a:p>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en-CA" sz="1200" i="1"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Willingness</a:t>
            </a:r>
            <a:r>
              <a:rPr kumimoji="0" lang="en-C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 </a:t>
            </a:r>
            <a:r>
              <a:rPr kumimoji="0" lang="en-CA" sz="1200" i="1"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to pay threshold</a:t>
            </a:r>
            <a:r>
              <a:rPr kumimoji="0" lang="en-C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 $50,000/QALY and </a:t>
            </a:r>
            <a:r>
              <a:rPr lang="en-CA" sz="1200" dirty="0">
                <a:solidFill>
                  <a:prstClr val="black"/>
                </a:solidFill>
                <a:latin typeface="Arial" panose="020B0604020202020204"/>
                <a:cs typeface="Calibri" panose="020F0502020204030204" pitchFamily="34" charset="0"/>
              </a:rPr>
              <a:t>l</a:t>
            </a:r>
            <a:r>
              <a:rPr kumimoji="0" lang="en-CA" sz="1200" b="0" i="0" u="none" strike="noStrike" kern="1200" cap="none" spc="0" normalizeH="0" baseline="0" noProof="0" dirty="0" err="1">
                <a:ln>
                  <a:noFill/>
                </a:ln>
                <a:solidFill>
                  <a:prstClr val="black"/>
                </a:solidFill>
                <a:effectLst/>
                <a:uLnTx/>
                <a:uFillTx/>
                <a:latin typeface="Arial" panose="020B0604020202020204"/>
                <a:ea typeface="+mn-ea"/>
                <a:cs typeface="Calibri" panose="020F0502020204030204" pitchFamily="34" charset="0"/>
              </a:rPr>
              <a:t>ife</a:t>
            </a:r>
            <a:r>
              <a:rPr kumimoji="0" lang="en-C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-time horizon</a:t>
            </a:r>
          </a:p>
        </p:txBody>
      </p:sp>
      <p:sp>
        <p:nvSpPr>
          <p:cNvPr id="11" name="Right Arrow 12">
            <a:extLst>
              <a:ext uri="{FF2B5EF4-FFF2-40B4-BE49-F238E27FC236}">
                <a16:creationId xmlns:a16="http://schemas.microsoft.com/office/drawing/2014/main" id="{EAB11CF1-6CB8-44FA-A36A-35AF7F78EA14}"/>
              </a:ext>
            </a:extLst>
          </p:cNvPr>
          <p:cNvSpPr/>
          <p:nvPr/>
        </p:nvSpPr>
        <p:spPr>
          <a:xfrm>
            <a:off x="3330607" y="1665172"/>
            <a:ext cx="365904" cy="163627"/>
          </a:xfrm>
          <a:prstGeom prst="rightArrow">
            <a:avLst>
              <a:gd name="adj1" fmla="val 50000"/>
              <a:gd name="adj2" fmla="val 81472"/>
            </a:avLst>
          </a:prstGeom>
          <a:solidFill>
            <a:srgbClr val="FF0000">
              <a:alpha val="30000"/>
            </a:srgb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Double Wave 12">
            <a:extLst>
              <a:ext uri="{FF2B5EF4-FFF2-40B4-BE49-F238E27FC236}">
                <a16:creationId xmlns:a16="http://schemas.microsoft.com/office/drawing/2014/main" id="{84375E5C-C787-4C2A-9E3D-A548D50C337C}"/>
              </a:ext>
            </a:extLst>
          </p:cNvPr>
          <p:cNvSpPr/>
          <p:nvPr/>
        </p:nvSpPr>
        <p:spPr>
          <a:xfrm>
            <a:off x="979551" y="3702191"/>
            <a:ext cx="396000" cy="216000"/>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Double Wave 13">
            <a:extLst>
              <a:ext uri="{FF2B5EF4-FFF2-40B4-BE49-F238E27FC236}">
                <a16:creationId xmlns:a16="http://schemas.microsoft.com/office/drawing/2014/main" id="{93E117C9-3445-4544-BB34-CAF2B6F1ACF7}"/>
              </a:ext>
            </a:extLst>
          </p:cNvPr>
          <p:cNvSpPr/>
          <p:nvPr/>
        </p:nvSpPr>
        <p:spPr>
          <a:xfrm>
            <a:off x="1053828" y="3569381"/>
            <a:ext cx="396000" cy="24435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88298FD6-6865-4B60-AC4C-37B7041808A4}"/>
              </a:ext>
            </a:extLst>
          </p:cNvPr>
          <p:cNvSpPr/>
          <p:nvPr/>
        </p:nvSpPr>
        <p:spPr>
          <a:xfrm>
            <a:off x="7017728" y="4429530"/>
            <a:ext cx="1652567" cy="528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Double Wave 17">
            <a:extLst>
              <a:ext uri="{FF2B5EF4-FFF2-40B4-BE49-F238E27FC236}">
                <a16:creationId xmlns:a16="http://schemas.microsoft.com/office/drawing/2014/main" id="{341CE472-B14D-4336-829D-897F6F653B82}"/>
              </a:ext>
            </a:extLst>
          </p:cNvPr>
          <p:cNvSpPr/>
          <p:nvPr/>
        </p:nvSpPr>
        <p:spPr>
          <a:xfrm>
            <a:off x="6646757" y="4624067"/>
            <a:ext cx="396000" cy="216000"/>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Double Wave 22">
            <a:extLst>
              <a:ext uri="{FF2B5EF4-FFF2-40B4-BE49-F238E27FC236}">
                <a16:creationId xmlns:a16="http://schemas.microsoft.com/office/drawing/2014/main" id="{A89F192A-D404-4C1D-A0AE-9CC2E7FCBC88}"/>
              </a:ext>
            </a:extLst>
          </p:cNvPr>
          <p:cNvSpPr/>
          <p:nvPr/>
        </p:nvSpPr>
        <p:spPr>
          <a:xfrm>
            <a:off x="7168098" y="3739381"/>
            <a:ext cx="396000" cy="24435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3F01264D-5124-4390-B6C1-AC66E5C38566}"/>
              </a:ext>
            </a:extLst>
          </p:cNvPr>
          <p:cNvSpPr>
            <a:spLocks noGrp="1"/>
          </p:cNvSpPr>
          <p:nvPr>
            <p:ph type="body" sz="quarter" idx="10"/>
          </p:nvPr>
        </p:nvSpPr>
        <p:spPr/>
        <p:txBody>
          <a:bodyPr/>
          <a:lstStyle/>
          <a:p>
            <a:r>
              <a:rPr lang="en-GB" dirty="0"/>
              <a:t>1. </a:t>
            </a:r>
            <a:r>
              <a:rPr lang="en-GB" dirty="0" err="1"/>
              <a:t>Kanwal</a:t>
            </a:r>
            <a:r>
              <a:rPr lang="en-GB" dirty="0"/>
              <a:t> F, et al. Gastroenterology 2017</a:t>
            </a:r>
            <a:r>
              <a:rPr lang="en-US" dirty="0"/>
              <a:t>;153:996–1005</a:t>
            </a:r>
            <a:r>
              <a:rPr lang="en-GB" dirty="0"/>
              <a:t>; 2. El-</a:t>
            </a:r>
            <a:r>
              <a:rPr lang="en-GB" dirty="0" err="1"/>
              <a:t>Serag</a:t>
            </a:r>
            <a:r>
              <a:rPr lang="en-GB" dirty="0"/>
              <a:t> HB, et al. Hepatology 2016;</a:t>
            </a:r>
            <a:r>
              <a:rPr lang="en-US" dirty="0"/>
              <a:t>64:130–7;</a:t>
            </a:r>
            <a:endParaRPr lang="en-GB" dirty="0"/>
          </a:p>
          <a:p>
            <a:r>
              <a:rPr lang="en-GB" dirty="0" err="1"/>
              <a:t>Zangneh</a:t>
            </a:r>
            <a:r>
              <a:rPr lang="en-GB" dirty="0"/>
              <a:t> HF, et al. ILC 2018, PS-061</a:t>
            </a:r>
          </a:p>
        </p:txBody>
      </p:sp>
      <p:sp>
        <p:nvSpPr>
          <p:cNvPr id="20" name="Rectangle 19">
            <a:extLst>
              <a:ext uri="{FF2B5EF4-FFF2-40B4-BE49-F238E27FC236}">
                <a16:creationId xmlns:a16="http://schemas.microsoft.com/office/drawing/2014/main" id="{359ED8F9-8EB0-4039-9B67-84D92EC1A8D6}"/>
              </a:ext>
            </a:extLst>
          </p:cNvPr>
          <p:cNvSpPr/>
          <p:nvPr/>
        </p:nvSpPr>
        <p:spPr>
          <a:xfrm>
            <a:off x="7617826" y="3648806"/>
            <a:ext cx="1168904" cy="230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12FEB12F-B023-410F-8FF0-058924C0270B}"/>
              </a:ext>
            </a:extLst>
          </p:cNvPr>
          <p:cNvGrpSpPr/>
          <p:nvPr/>
        </p:nvGrpSpPr>
        <p:grpSpPr>
          <a:xfrm>
            <a:off x="1091291" y="2424762"/>
            <a:ext cx="6961417" cy="2506825"/>
            <a:chOff x="525089" y="2411059"/>
            <a:chExt cx="6961417" cy="2506825"/>
          </a:xfrm>
        </p:grpSpPr>
        <p:graphicFrame>
          <p:nvGraphicFramePr>
            <p:cNvPr id="63" name="Content Placeholder 15">
              <a:extLst>
                <a:ext uri="{FF2B5EF4-FFF2-40B4-BE49-F238E27FC236}">
                  <a16:creationId xmlns:a16="http://schemas.microsoft.com/office/drawing/2014/main" id="{F82AE57C-61B1-4055-9C39-46C31B40631D}"/>
                </a:ext>
              </a:extLst>
            </p:cNvPr>
            <p:cNvGraphicFramePr>
              <a:graphicFrameLocks/>
            </p:cNvGraphicFramePr>
            <p:nvPr>
              <p:extLst>
                <p:ext uri="{D42A27DB-BD31-4B8C-83A1-F6EECF244321}">
                  <p14:modId xmlns:p14="http://schemas.microsoft.com/office/powerpoint/2010/main" val="2242585758"/>
                </p:ext>
              </p:extLst>
            </p:nvPr>
          </p:nvGraphicFramePr>
          <p:xfrm>
            <a:off x="525089" y="2411059"/>
            <a:ext cx="6961417" cy="2239646"/>
          </p:xfrm>
          <a:graphic>
            <a:graphicData uri="http://schemas.openxmlformats.org/drawingml/2006/table">
              <a:tbl>
                <a:tblPr firstRow="1" bandRow="1">
                  <a:tableStyleId>{5C22544A-7EE6-4342-B048-85BDC9FD1C3A}</a:tableStyleId>
                </a:tblPr>
                <a:tblGrid>
                  <a:gridCol w="1207398">
                    <a:extLst>
                      <a:ext uri="{9D8B030D-6E8A-4147-A177-3AD203B41FA5}">
                        <a16:colId xmlns:a16="http://schemas.microsoft.com/office/drawing/2014/main" val="20001"/>
                      </a:ext>
                    </a:extLst>
                  </a:gridCol>
                  <a:gridCol w="1737360">
                    <a:extLst>
                      <a:ext uri="{9D8B030D-6E8A-4147-A177-3AD203B41FA5}">
                        <a16:colId xmlns:a16="http://schemas.microsoft.com/office/drawing/2014/main" val="1696234078"/>
                      </a:ext>
                    </a:extLst>
                  </a:gridCol>
                  <a:gridCol w="1737360">
                    <a:extLst>
                      <a:ext uri="{9D8B030D-6E8A-4147-A177-3AD203B41FA5}">
                        <a16:colId xmlns:a16="http://schemas.microsoft.com/office/drawing/2014/main" val="20002"/>
                      </a:ext>
                    </a:extLst>
                  </a:gridCol>
                  <a:gridCol w="2279299">
                    <a:extLst>
                      <a:ext uri="{9D8B030D-6E8A-4147-A177-3AD203B41FA5}">
                        <a16:colId xmlns:a16="http://schemas.microsoft.com/office/drawing/2014/main" val="20003"/>
                      </a:ext>
                    </a:extLst>
                  </a:gridCol>
                </a:tblGrid>
                <a:tr h="165409">
                  <a:tc rowSpan="2">
                    <a:txBody>
                      <a:bodyPr/>
                      <a:lstStyle/>
                      <a:p>
                        <a:pPr algn="l">
                          <a:lnSpc>
                            <a:spcPct val="107000"/>
                          </a:lnSpc>
                          <a:spcAft>
                            <a:spcPts val="800"/>
                          </a:spcAft>
                        </a:pPr>
                        <a:r>
                          <a:rPr lang="en-US" sz="1400" dirty="0">
                            <a:solidFill>
                              <a:schemeClr val="bg1"/>
                            </a:solidFill>
                            <a:effectLst/>
                            <a:latin typeface="+mn-lt"/>
                          </a:rPr>
                          <a:t>Parameter </a:t>
                        </a:r>
                        <a:endParaRPr lang="fr-FR" sz="1400" dirty="0">
                          <a:solidFill>
                            <a:schemeClr val="bg1"/>
                          </a:solidFill>
                          <a:effectLst/>
                          <a:latin typeface="+mn-lt"/>
                          <a:ea typeface="+mn-ea"/>
                          <a:cs typeface="Times New Roman" panose="02020603050405020304" pitchFamily="18" charset="0"/>
                        </a:endParaRPr>
                      </a:p>
                    </a:txBody>
                    <a:tcPr marL="63500" marR="63500"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CA" sz="1400" b="1" dirty="0">
                            <a:solidFill>
                              <a:schemeClr val="bg1"/>
                            </a:solidFill>
                            <a:latin typeface="+mn-lt"/>
                            <a:cs typeface="Calibri" panose="020F0502020204030204" pitchFamily="34" charset="0"/>
                          </a:rPr>
                          <a:t>ICER ($/QALY)</a:t>
                        </a:r>
                        <a:endParaRPr lang="en-CA" sz="1800" b="1" dirty="0">
                          <a:solidFill>
                            <a:schemeClr val="bg1"/>
                          </a:solidFill>
                          <a:latin typeface="+mn-lt"/>
                          <a:cs typeface="Calibri" panose="020F0502020204030204" pitchFamily="34" charset="0"/>
                        </a:endParaRPr>
                      </a:p>
                    </a:txBody>
                    <a:tcPr marL="63500" marR="63500"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lnSpc>
                            <a:spcPct val="107000"/>
                          </a:lnSpc>
                          <a:spcAft>
                            <a:spcPts val="800"/>
                          </a:spcAft>
                        </a:pPr>
                        <a:endParaRPr lang="fr-FR" sz="1400" dirty="0">
                          <a:solidFill>
                            <a:schemeClr val="bg1"/>
                          </a:solidFill>
                          <a:effectLst/>
                          <a:latin typeface="+mn-lt"/>
                          <a:ea typeface="Calibri" panose="020F0502020204030204" pitchFamily="34" charset="0"/>
                          <a:cs typeface="Times New Roman" panose="02020603050405020304" pitchFamily="18" charset="0"/>
                        </a:endParaRPr>
                      </a:p>
                    </a:txBody>
                    <a:tcPr marL="63500" marR="635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algn="ctr">
                          <a:lnSpc>
                            <a:spcPct val="107000"/>
                          </a:lnSpc>
                          <a:spcAft>
                            <a:spcPts val="800"/>
                          </a:spcAft>
                        </a:pPr>
                        <a:r>
                          <a:rPr lang="en-US" sz="1400" dirty="0">
                            <a:solidFill>
                              <a:schemeClr val="bg1"/>
                            </a:solidFill>
                            <a:effectLst/>
                            <a:latin typeface="+mn-lt"/>
                          </a:rPr>
                          <a:t>HCC Incidence</a:t>
                        </a:r>
                        <a:r>
                          <a:rPr lang="en-US" sz="1400" baseline="30000" dirty="0">
                            <a:solidFill>
                              <a:schemeClr val="bg1"/>
                            </a:solidFill>
                            <a:effectLst/>
                            <a:latin typeface="+mn-lt"/>
                          </a:rPr>
                          <a:t>1,2</a:t>
                        </a:r>
                        <a:r>
                          <a:rPr lang="en-US" sz="1400" dirty="0">
                            <a:solidFill>
                              <a:schemeClr val="bg1"/>
                            </a:solidFill>
                            <a:effectLst/>
                            <a:latin typeface="+mn-lt"/>
                          </a:rPr>
                          <a:t> %/Year</a:t>
                        </a:r>
                      </a:p>
                    </a:txBody>
                    <a:tcPr marL="63500" marR="63500"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533299946"/>
                    </a:ext>
                  </a:extLst>
                </a:tr>
                <a:tr h="219885">
                  <a:tc vMerge="1">
                    <a:txBody>
                      <a:bodyPr/>
                      <a:lstStyle/>
                      <a:p>
                        <a:pPr algn="l">
                          <a:lnSpc>
                            <a:spcPct val="107000"/>
                          </a:lnSpc>
                          <a:spcAft>
                            <a:spcPts val="800"/>
                          </a:spcAft>
                        </a:pPr>
                        <a:endParaRPr lang="fr-FR" sz="1400" dirty="0">
                          <a:solidFill>
                            <a:schemeClr val="bg1"/>
                          </a:solidFill>
                          <a:effectLst/>
                          <a:latin typeface="+mn-lt"/>
                          <a:ea typeface="+mn-ea"/>
                          <a:cs typeface="Times New Roman" panose="02020603050405020304" pitchFamily="18" charset="0"/>
                        </a:endParaRPr>
                      </a:p>
                    </a:txBody>
                    <a:tcPr marL="63500" marR="635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400" b="1" dirty="0">
                            <a:solidFill>
                              <a:schemeClr val="bg1"/>
                            </a:solidFill>
                            <a:effectLst/>
                            <a:latin typeface="+mn-lt"/>
                          </a:rPr>
                          <a:t>q6m</a:t>
                        </a:r>
                        <a:endParaRPr lang="fr-FR" sz="1400" b="1" dirty="0">
                          <a:solidFill>
                            <a:schemeClr val="bg1"/>
                          </a:solidFill>
                          <a:effectLst/>
                          <a:latin typeface="+mn-lt"/>
                          <a:ea typeface="Calibri" panose="020F0502020204030204" pitchFamily="34" charset="0"/>
                          <a:cs typeface="Times New Roman" panose="02020603050405020304" pitchFamily="18" charset="0"/>
                        </a:endParaRPr>
                      </a:p>
                    </a:txBody>
                    <a:tcPr marL="63500" marR="63500"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07000"/>
                          </a:lnSpc>
                          <a:spcAft>
                            <a:spcPts val="800"/>
                          </a:spcAft>
                        </a:pPr>
                        <a:r>
                          <a:rPr lang="fr-FR" sz="1400" b="1" dirty="0">
                            <a:solidFill>
                              <a:schemeClr val="bg1"/>
                            </a:solidFill>
                            <a:effectLst/>
                            <a:latin typeface="+mn-lt"/>
                            <a:ea typeface="Calibri" panose="020F0502020204030204" pitchFamily="34" charset="0"/>
                            <a:cs typeface="Times New Roman" panose="02020603050405020304" pitchFamily="18" charset="0"/>
                          </a:rPr>
                          <a:t>q12m</a:t>
                        </a:r>
                      </a:p>
                    </a:txBody>
                    <a:tcPr marL="63500" marR="63500"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algn="ctr">
                          <a:lnSpc>
                            <a:spcPct val="107000"/>
                          </a:lnSpc>
                          <a:spcAft>
                            <a:spcPts val="800"/>
                          </a:spcAft>
                        </a:pPr>
                        <a:endParaRPr lang="en-US" sz="1400" dirty="0">
                          <a:solidFill>
                            <a:schemeClr val="bg1"/>
                          </a:solidFill>
                          <a:effectLst/>
                          <a:latin typeface="+mn-lt"/>
                        </a:endParaRPr>
                      </a:p>
                    </a:txBody>
                    <a:tcPr marL="63500" marR="635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12499">
                  <a:tc>
                    <a:txBody>
                      <a:bodyPr/>
                      <a:lstStyle/>
                      <a:p>
                        <a:pPr algn="l">
                          <a:lnSpc>
                            <a:spcPct val="100000"/>
                          </a:lnSpc>
                          <a:spcBef>
                            <a:spcPts val="0"/>
                          </a:spcBef>
                          <a:spcAft>
                            <a:spcPts val="600"/>
                          </a:spcAft>
                        </a:pPr>
                        <a:r>
                          <a:rPr lang="en-US" sz="1400" dirty="0">
                            <a:effectLst/>
                            <a:latin typeface="+mn-lt"/>
                          </a:rPr>
                          <a:t>No cirrhosis</a:t>
                        </a:r>
                      </a:p>
                      <a:p>
                        <a:pPr algn="l">
                          <a:lnSpc>
                            <a:spcPct val="100000"/>
                          </a:lnSpc>
                          <a:spcBef>
                            <a:spcPts val="0"/>
                          </a:spcBef>
                          <a:spcAft>
                            <a:spcPts val="600"/>
                          </a:spcAft>
                        </a:pPr>
                        <a:r>
                          <a:rPr lang="en-US" sz="1400" dirty="0">
                            <a:effectLst/>
                            <a:latin typeface="+mn-lt"/>
                            <a:ea typeface="+mn-ea"/>
                            <a:cs typeface="Times New Roman" panose="02020603050405020304" pitchFamily="18" charset="0"/>
                          </a:rPr>
                          <a:t>Cirrhosis</a:t>
                        </a:r>
                        <a:endParaRPr lang="fr-FR" sz="1400" dirty="0">
                          <a:effectLst/>
                          <a:latin typeface="+mn-lt"/>
                          <a:ea typeface="+mn-ea"/>
                          <a:cs typeface="Times New Roman" panose="02020603050405020304" pitchFamily="18"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fr-FR" sz="1400" dirty="0">
                            <a:solidFill>
                              <a:schemeClr val="accent6"/>
                            </a:solidFill>
                            <a:effectLst/>
                            <a:latin typeface="+mn-lt"/>
                            <a:ea typeface="Calibri" panose="020F0502020204030204" pitchFamily="34" charset="0"/>
                            <a:cs typeface="Times New Roman" panose="02020603050405020304" pitchFamily="18" charset="0"/>
                          </a:rPr>
                          <a:t>$339,876</a:t>
                        </a:r>
                      </a:p>
                      <a:p>
                        <a:pPr algn="ctr">
                          <a:lnSpc>
                            <a:spcPct val="100000"/>
                          </a:lnSpc>
                          <a:spcBef>
                            <a:spcPts val="0"/>
                          </a:spcBef>
                          <a:spcAft>
                            <a:spcPts val="600"/>
                          </a:spcAft>
                        </a:pPr>
                        <a:r>
                          <a:rPr lang="fr-FR" sz="1400" b="1" dirty="0">
                            <a:solidFill>
                              <a:schemeClr val="accent5"/>
                            </a:solidFill>
                            <a:effectLst/>
                            <a:latin typeface="+mn-lt"/>
                            <a:ea typeface="Calibri" panose="020F0502020204030204" pitchFamily="34" charset="0"/>
                            <a:cs typeface="Times New Roman" panose="02020603050405020304" pitchFamily="18" charset="0"/>
                          </a:rPr>
                          <a:t>$42,823</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fr-FR" sz="1400" dirty="0">
                            <a:solidFill>
                              <a:schemeClr val="accent6"/>
                            </a:solidFill>
                            <a:effectLst/>
                            <a:latin typeface="+mn-lt"/>
                            <a:ea typeface="Calibri" panose="020F0502020204030204" pitchFamily="34" charset="0"/>
                            <a:cs typeface="Times New Roman" panose="02020603050405020304" pitchFamily="18" charset="0"/>
                          </a:rPr>
                          <a:t>$134,345</a:t>
                        </a:r>
                      </a:p>
                      <a:p>
                        <a:pPr algn="ctr">
                          <a:lnSpc>
                            <a:spcPct val="100000"/>
                          </a:lnSpc>
                          <a:spcBef>
                            <a:spcPts val="0"/>
                          </a:spcBef>
                          <a:spcAft>
                            <a:spcPts val="600"/>
                          </a:spcAft>
                        </a:pPr>
                        <a:r>
                          <a:rPr lang="fr-FR" sz="1400" b="1" dirty="0">
                            <a:solidFill>
                              <a:schemeClr val="accent5"/>
                            </a:solidFill>
                            <a:effectLst/>
                            <a:latin typeface="+mn-lt"/>
                            <a:ea typeface="Calibri" panose="020F0502020204030204" pitchFamily="34" charset="0"/>
                            <a:cs typeface="Times New Roman" panose="02020603050405020304" pitchFamily="18" charset="0"/>
                          </a:rPr>
                          <a:t>$31,096</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600"/>
                          </a:spcAft>
                        </a:pPr>
                        <a:r>
                          <a:rPr lang="fr-FR" sz="1400" dirty="0">
                            <a:effectLst/>
                            <a:latin typeface="+mn-lt"/>
                            <a:ea typeface="Calibri" panose="020F0502020204030204" pitchFamily="34" charset="0"/>
                            <a:cs typeface="Times New Roman" panose="02020603050405020304" pitchFamily="18" charset="0"/>
                          </a:rPr>
                          <a:t>0.16–0.34</a:t>
                        </a:r>
                      </a:p>
                      <a:p>
                        <a:pPr algn="ctr">
                          <a:lnSpc>
                            <a:spcPct val="100000"/>
                          </a:lnSpc>
                          <a:spcBef>
                            <a:spcPts val="0"/>
                          </a:spcBef>
                          <a:spcAft>
                            <a:spcPts val="600"/>
                          </a:spcAft>
                        </a:pPr>
                        <a:r>
                          <a:rPr lang="fr-FR" sz="1400" dirty="0">
                            <a:effectLst/>
                            <a:latin typeface="+mn-lt"/>
                            <a:ea typeface="Calibri" panose="020F0502020204030204" pitchFamily="34" charset="0"/>
                            <a:cs typeface="Times New Roman" panose="02020603050405020304" pitchFamily="18" charset="0"/>
                          </a:rPr>
                          <a:t>1.39–1.82</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0648133"/>
                    </a:ext>
                  </a:extLst>
                </a:tr>
                <a:tr h="252403">
                  <a:tc>
                    <a:txBody>
                      <a:bodyPr/>
                      <a:lstStyle/>
                      <a:p>
                        <a:pPr marL="0" algn="l" defTabSz="914400" rtl="0" eaLnBrk="1" latinLnBrk="0" hangingPunct="1">
                          <a:lnSpc>
                            <a:spcPct val="100000"/>
                          </a:lnSpc>
                          <a:spcBef>
                            <a:spcPts val="0"/>
                          </a:spcBef>
                          <a:spcAft>
                            <a:spcPts val="600"/>
                          </a:spcAft>
                        </a:pPr>
                        <a:r>
                          <a:rPr lang="en-US" sz="1400" kern="1200" dirty="0">
                            <a:solidFill>
                              <a:schemeClr val="dk1"/>
                            </a:solidFill>
                            <a:effectLst/>
                            <a:latin typeface="+mn-lt"/>
                            <a:ea typeface="+mn-ea"/>
                            <a:cs typeface="+mn-cs"/>
                          </a:rPr>
                          <a:t>FIB-4 &lt; 3.25</a:t>
                        </a:r>
                      </a:p>
                      <a:p>
                        <a:pPr marL="0" algn="l" defTabSz="914400" rtl="0" eaLnBrk="1" latinLnBrk="0" hangingPunct="1">
                          <a:lnSpc>
                            <a:spcPct val="100000"/>
                          </a:lnSpc>
                          <a:spcBef>
                            <a:spcPts val="0"/>
                          </a:spcBef>
                          <a:spcAft>
                            <a:spcPts val="600"/>
                          </a:spcAft>
                        </a:pPr>
                        <a:r>
                          <a:rPr lang="en-US" sz="1400" kern="1200" dirty="0">
                            <a:solidFill>
                              <a:schemeClr val="dk1"/>
                            </a:solidFill>
                            <a:effectLst/>
                            <a:latin typeface="+mn-lt"/>
                            <a:ea typeface="+mn-ea"/>
                            <a:cs typeface="+mn-cs"/>
                          </a:rPr>
                          <a:t>FIB-4 &gt; 3.25</a:t>
                        </a:r>
                        <a:endParaRPr lang="fr-FR" sz="1400" kern="1200" dirty="0">
                          <a:solidFill>
                            <a:schemeClr val="dk1"/>
                          </a:solidFill>
                          <a:effectLst/>
                          <a:latin typeface="+mn-lt"/>
                          <a:ea typeface="+mn-ea"/>
                          <a:cs typeface="+mn-cs"/>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lnSpc>
                            <a:spcPct val="100000"/>
                          </a:lnSpc>
                          <a:spcBef>
                            <a:spcPts val="0"/>
                          </a:spcBef>
                          <a:spcAft>
                            <a:spcPts val="600"/>
                          </a:spcAft>
                        </a:pPr>
                        <a:r>
                          <a:rPr lang="fr-FR" sz="1400" dirty="0">
                            <a:solidFill>
                              <a:schemeClr val="accent6"/>
                            </a:solidFill>
                            <a:effectLst/>
                            <a:latin typeface="+mn-lt"/>
                            <a:ea typeface="Calibri" panose="020F0502020204030204" pitchFamily="34" charset="0"/>
                            <a:cs typeface="Times New Roman" panose="02020603050405020304" pitchFamily="18" charset="0"/>
                          </a:rPr>
                          <a:t>$103,976</a:t>
                        </a:r>
                      </a:p>
                      <a:p>
                        <a:pPr algn="ctr">
                          <a:lnSpc>
                            <a:spcPct val="100000"/>
                          </a:lnSpc>
                          <a:spcBef>
                            <a:spcPts val="0"/>
                          </a:spcBef>
                          <a:spcAft>
                            <a:spcPts val="600"/>
                          </a:spcAft>
                        </a:pPr>
                        <a:r>
                          <a:rPr lang="fr-FR" sz="1400" b="1" dirty="0">
                            <a:solidFill>
                              <a:schemeClr val="accent5"/>
                            </a:solidFill>
                            <a:effectLst/>
                            <a:latin typeface="+mn-lt"/>
                            <a:ea typeface="Calibri" panose="020F0502020204030204" pitchFamily="34" charset="0"/>
                            <a:cs typeface="Times New Roman" panose="02020603050405020304" pitchFamily="18" charset="0"/>
                          </a:rPr>
                          <a:t>$38,928</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600"/>
                          </a:spcAft>
                        </a:pPr>
                        <a:r>
                          <a:rPr lang="fr-FR" sz="1400" dirty="0">
                            <a:solidFill>
                              <a:schemeClr val="accent6"/>
                            </a:solidFill>
                            <a:effectLst/>
                            <a:latin typeface="+mn-lt"/>
                            <a:ea typeface="Calibri" panose="020F0502020204030204" pitchFamily="34" charset="0"/>
                            <a:cs typeface="Times New Roman" panose="02020603050405020304" pitchFamily="18" charset="0"/>
                          </a:rPr>
                          <a:t>$63,635</a:t>
                        </a:r>
                      </a:p>
                      <a:p>
                        <a:pPr algn="ctr">
                          <a:lnSpc>
                            <a:spcPct val="100000"/>
                          </a:lnSpc>
                          <a:spcBef>
                            <a:spcPts val="0"/>
                          </a:spcBef>
                          <a:spcAft>
                            <a:spcPts val="600"/>
                          </a:spcAft>
                        </a:pPr>
                        <a:r>
                          <a:rPr lang="fr-FR" sz="1400" b="1" dirty="0">
                            <a:solidFill>
                              <a:schemeClr val="accent5"/>
                            </a:solidFill>
                            <a:effectLst/>
                            <a:latin typeface="+mn-lt"/>
                            <a:ea typeface="Calibri" panose="020F0502020204030204" pitchFamily="34" charset="0"/>
                            <a:cs typeface="Times New Roman" panose="02020603050405020304" pitchFamily="18" charset="0"/>
                          </a:rPr>
                          <a:t>$28,898</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600"/>
                          </a:spcAft>
                        </a:pPr>
                        <a:r>
                          <a:rPr lang="fr-FR" sz="1400" dirty="0">
                            <a:effectLst/>
                            <a:latin typeface="+mn-lt"/>
                            <a:ea typeface="Calibri" panose="020F0502020204030204" pitchFamily="34" charset="0"/>
                            <a:cs typeface="Times New Roman" panose="02020603050405020304" pitchFamily="18" charset="0"/>
                          </a:rPr>
                          <a:t>0.41</a:t>
                        </a:r>
                      </a:p>
                      <a:p>
                        <a:pPr algn="ctr">
                          <a:lnSpc>
                            <a:spcPct val="100000"/>
                          </a:lnSpc>
                          <a:spcBef>
                            <a:spcPts val="0"/>
                          </a:spcBef>
                          <a:spcAft>
                            <a:spcPts val="600"/>
                          </a:spcAft>
                        </a:pPr>
                        <a:r>
                          <a:rPr lang="fr-FR" sz="1400" dirty="0">
                            <a:effectLst/>
                            <a:latin typeface="+mn-lt"/>
                            <a:ea typeface="Calibri" panose="020F0502020204030204" pitchFamily="34" charset="0"/>
                            <a:cs typeface="Times New Roman" panose="02020603050405020304" pitchFamily="18" charset="0"/>
                          </a:rPr>
                          <a:t>2.16</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192095"/>
                    </a:ext>
                  </a:extLst>
                </a:tr>
                <a:tr h="312499">
                  <a:tc>
                    <a:txBody>
                      <a:bodyPr/>
                      <a:lstStyle/>
                      <a:p>
                        <a:pPr marL="0" algn="l" defTabSz="914400" rtl="0" eaLnBrk="1" latinLnBrk="0" hangingPunct="1">
                          <a:lnSpc>
                            <a:spcPct val="100000"/>
                          </a:lnSpc>
                          <a:spcBef>
                            <a:spcPts val="0"/>
                          </a:spcBef>
                          <a:spcAft>
                            <a:spcPts val="600"/>
                          </a:spcAft>
                        </a:pPr>
                        <a:r>
                          <a:rPr lang="en-US" sz="1400" kern="1200" dirty="0">
                            <a:solidFill>
                              <a:schemeClr val="dk1"/>
                            </a:solidFill>
                            <a:effectLst/>
                            <a:latin typeface="+mn-lt"/>
                            <a:ea typeface="+mn-ea"/>
                            <a:cs typeface="+mn-cs"/>
                          </a:rPr>
                          <a:t>APRI &lt; 2</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chemeClr val="dk1"/>
                            </a:solidFill>
                            <a:effectLst/>
                            <a:latin typeface="+mn-lt"/>
                            <a:ea typeface="+mn-ea"/>
                            <a:cs typeface="+mn-cs"/>
                          </a:rPr>
                          <a:t>APRI &lt; 2</a:t>
                        </a:r>
                        <a:endParaRPr lang="fr-FR" sz="1400" kern="1200" dirty="0">
                          <a:solidFill>
                            <a:schemeClr val="dk1"/>
                          </a:solidFill>
                          <a:effectLst/>
                          <a:latin typeface="+mn-lt"/>
                          <a:ea typeface="+mn-ea"/>
                          <a:cs typeface="+mn-cs"/>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CA" sz="1400" b="0" dirty="0">
                            <a:solidFill>
                              <a:schemeClr val="accent6"/>
                            </a:solidFill>
                            <a:latin typeface="+mn-lt"/>
                            <a:cs typeface="Calibri" panose="020F0502020204030204" pitchFamily="34" charset="0"/>
                          </a:rPr>
                          <a:t>Dominated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mn-lt"/>
                            <a:ea typeface="Calibri" panose="020F0502020204030204" pitchFamily="34" charset="0"/>
                            <a:cs typeface="Times New Roman" panose="02020603050405020304" pitchFamily="18" charset="0"/>
                          </a:rPr>
                          <a:t>$55,916</a:t>
                        </a:r>
                        <a:endParaRPr lang="fr-FR" sz="1400" dirty="0">
                          <a:solidFill>
                            <a:schemeClr val="accent6"/>
                          </a:solidFill>
                          <a:effectLst/>
                          <a:latin typeface="+mn-lt"/>
                          <a:ea typeface="Calibri" panose="020F0502020204030204" pitchFamily="34" charset="0"/>
                          <a:cs typeface="Times New Roman" panose="02020603050405020304" pitchFamily="18"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mn-lt"/>
                            <a:ea typeface="Calibri" panose="020F0502020204030204" pitchFamily="34" charset="0"/>
                            <a:cs typeface="Times New Roman" panose="02020603050405020304" pitchFamily="18" charset="0"/>
                          </a:rPr>
                          <a:t>$841,181</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400" b="1" i="0" u="none" strike="noStrike" kern="1200" cap="none" spc="0" normalizeH="0" baseline="0" noProof="0" dirty="0">
                            <a:ln>
                              <a:noFill/>
                            </a:ln>
                            <a:solidFill>
                              <a:schemeClr val="accent5"/>
                            </a:solidFill>
                            <a:effectLst/>
                            <a:uLnTx/>
                            <a:uFillTx/>
                            <a:latin typeface="+mn-lt"/>
                            <a:ea typeface="Calibri" panose="020F0502020204030204" pitchFamily="34" charset="0"/>
                            <a:cs typeface="Times New Roman" panose="02020603050405020304" pitchFamily="18" charset="0"/>
                          </a:rPr>
                          <a:t>$38,516</a:t>
                        </a:r>
                        <a:endParaRPr lang="fr-FR" sz="1400" b="1" dirty="0">
                          <a:solidFill>
                            <a:schemeClr val="accent5"/>
                          </a:solidFill>
                          <a:effectLst/>
                          <a:latin typeface="+mn-lt"/>
                          <a:ea typeface="Calibri" panose="020F0502020204030204" pitchFamily="34" charset="0"/>
                          <a:cs typeface="Times New Roman" panose="02020603050405020304" pitchFamily="18"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600"/>
                          </a:spcAft>
                        </a:pPr>
                        <a:r>
                          <a:rPr lang="fr-FR" sz="1400" dirty="0">
                            <a:effectLst/>
                            <a:latin typeface="+mn-lt"/>
                            <a:ea typeface="Calibri" panose="020F0502020204030204" pitchFamily="34" charset="0"/>
                            <a:cs typeface="Times New Roman" panose="02020603050405020304" pitchFamily="18" charset="0"/>
                          </a:rPr>
                          <a:t>0.093</a:t>
                        </a:r>
                      </a:p>
                      <a:p>
                        <a:pPr algn="ctr">
                          <a:lnSpc>
                            <a:spcPct val="100000"/>
                          </a:lnSpc>
                          <a:spcBef>
                            <a:spcPts val="0"/>
                          </a:spcBef>
                          <a:spcAft>
                            <a:spcPts val="600"/>
                          </a:spcAft>
                        </a:pPr>
                        <a:r>
                          <a:rPr lang="fr-FR" sz="1400" dirty="0">
                            <a:effectLst/>
                            <a:latin typeface="+mn-lt"/>
                            <a:ea typeface="Calibri" panose="020F0502020204030204" pitchFamily="34" charset="0"/>
                            <a:cs typeface="Times New Roman" panose="02020603050405020304" pitchFamily="18" charset="0"/>
                          </a:rPr>
                          <a:t>0.89</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Rectangle 1">
              <a:extLst>
                <a:ext uri="{FF2B5EF4-FFF2-40B4-BE49-F238E27FC236}">
                  <a16:creationId xmlns:a16="http://schemas.microsoft.com/office/drawing/2014/main" id="{AA4DF430-E2F1-413E-A13D-B9A5310BE1EE}"/>
                </a:ext>
              </a:extLst>
            </p:cNvPr>
            <p:cNvSpPr/>
            <p:nvPr/>
          </p:nvSpPr>
          <p:spPr>
            <a:xfrm>
              <a:off x="1439606" y="4640885"/>
              <a:ext cx="4097405" cy="276999"/>
            </a:xfrm>
            <a:prstGeom prst="rect">
              <a:avLst/>
            </a:prstGeom>
          </p:spPr>
          <p:txBody>
            <a:bodyPr wrap="none">
              <a:spAutoFit/>
            </a:bodyPr>
            <a:lstStyle/>
            <a:p>
              <a:pPr algn="ctr"/>
              <a:r>
                <a:rPr lang="en-GB" sz="1200" b="1" dirty="0">
                  <a:solidFill>
                    <a:schemeClr val="accent5"/>
                  </a:solidFill>
                </a:rPr>
                <a:t>Under</a:t>
              </a:r>
              <a:r>
                <a:rPr lang="en-GB" sz="1200" dirty="0"/>
                <a:t>/</a:t>
              </a:r>
              <a:r>
                <a:rPr lang="en-GB" sz="1200" dirty="0">
                  <a:solidFill>
                    <a:schemeClr val="accent6"/>
                  </a:solidFill>
                </a:rPr>
                <a:t>over</a:t>
              </a:r>
              <a:r>
                <a:rPr lang="en-GB" sz="1200" dirty="0"/>
                <a:t> willingness to pay threshold of $50,000/QALY</a:t>
              </a:r>
            </a:p>
          </p:txBody>
        </p:sp>
      </p:grpSp>
    </p:spTree>
    <p:extLst>
      <p:ext uri="{BB962C8B-B14F-4D97-AF65-F5344CB8AC3E}">
        <p14:creationId xmlns:p14="http://schemas.microsoft.com/office/powerpoint/2010/main" val="2018120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484596-C5B8-4CDD-B101-09355DAE896E}"/>
              </a:ext>
            </a:extLst>
          </p:cNvPr>
          <p:cNvSpPr>
            <a:spLocks noGrp="1"/>
          </p:cNvSpPr>
          <p:nvPr>
            <p:ph type="title"/>
          </p:nvPr>
        </p:nvSpPr>
        <p:spPr/>
        <p:txBody>
          <a:bodyPr>
            <a:noAutofit/>
          </a:bodyPr>
          <a:lstStyle/>
          <a:p>
            <a:r>
              <a:rPr lang="en-GB" sz="2200" dirty="0"/>
              <a:t>Analysis of the influence of alcohol abstinence on the risk of developing HCC in patients with alcoholic liver cirrhosis</a:t>
            </a:r>
          </a:p>
        </p:txBody>
      </p:sp>
      <p:sp>
        <p:nvSpPr>
          <p:cNvPr id="6" name="Text Placeholder 5">
            <a:extLst>
              <a:ext uri="{FF2B5EF4-FFF2-40B4-BE49-F238E27FC236}">
                <a16:creationId xmlns:a16="http://schemas.microsoft.com/office/drawing/2014/main" id="{3F01264D-5124-4390-B6C1-AC66E5C38566}"/>
              </a:ext>
            </a:extLst>
          </p:cNvPr>
          <p:cNvSpPr>
            <a:spLocks noGrp="1"/>
          </p:cNvSpPr>
          <p:nvPr>
            <p:ph type="body" sz="quarter" idx="10"/>
          </p:nvPr>
        </p:nvSpPr>
        <p:spPr/>
        <p:txBody>
          <a:bodyPr/>
          <a:lstStyle/>
          <a:p>
            <a:r>
              <a:rPr lang="en-US" altLang="es-ES" dirty="0"/>
              <a:t>*Abstinent meant absence of any alcohol consumption from inclusion; </a:t>
            </a:r>
            <a:r>
              <a:rPr lang="en-US" altLang="es-ES" baseline="30000" dirty="0"/>
              <a:t>†</a:t>
            </a:r>
            <a:r>
              <a:rPr lang="en-US" altLang="es-ES" dirty="0"/>
              <a:t>Using multivariate analysis</a:t>
            </a:r>
            <a:endParaRPr lang="en-GB" dirty="0"/>
          </a:p>
          <a:p>
            <a:r>
              <a:rPr lang="en-GB" dirty="0"/>
              <a:t>Castano-Garcia A, et al. ILC 2018, PS-064</a:t>
            </a:r>
          </a:p>
        </p:txBody>
      </p:sp>
      <p:sp>
        <p:nvSpPr>
          <p:cNvPr id="22" name="Content Placeholder 21">
            <a:extLst>
              <a:ext uri="{FF2B5EF4-FFF2-40B4-BE49-F238E27FC236}">
                <a16:creationId xmlns:a16="http://schemas.microsoft.com/office/drawing/2014/main" id="{3960B5B3-B7F3-4F00-B337-5B4FEA520ABB}"/>
              </a:ext>
            </a:extLst>
          </p:cNvPr>
          <p:cNvSpPr>
            <a:spLocks noGrp="1"/>
          </p:cNvSpPr>
          <p:nvPr>
            <p:ph sz="half" idx="1"/>
          </p:nvPr>
        </p:nvSpPr>
        <p:spPr>
          <a:xfrm>
            <a:off x="239251" y="1196752"/>
            <a:ext cx="4171950" cy="1505395"/>
          </a:xfrm>
        </p:spPr>
        <p:txBody>
          <a:bodyPr>
            <a:noAutofit/>
          </a:bodyPr>
          <a:lstStyle/>
          <a:p>
            <a:pPr marL="0" indent="0">
              <a:spcBef>
                <a:spcPts val="200"/>
              </a:spcBef>
              <a:buNone/>
            </a:pPr>
            <a:r>
              <a:rPr lang="en-US" sz="1300" b="1" dirty="0">
                <a:solidFill>
                  <a:schemeClr val="tx1">
                    <a:lumMod val="95000"/>
                    <a:lumOff val="5000"/>
                  </a:schemeClr>
                </a:solidFill>
              </a:rPr>
              <a:t>Aim: </a:t>
            </a:r>
            <a:r>
              <a:rPr lang="en-US" sz="1300" dirty="0">
                <a:solidFill>
                  <a:schemeClr val="tx1">
                    <a:lumMod val="95000"/>
                    <a:lumOff val="5000"/>
                  </a:schemeClr>
                </a:solidFill>
              </a:rPr>
              <a:t>To investigate if abstinence reduces HCC risk in patients with ALC</a:t>
            </a:r>
          </a:p>
          <a:p>
            <a:pPr marL="0" indent="0">
              <a:spcBef>
                <a:spcPts val="200"/>
              </a:spcBef>
              <a:buNone/>
            </a:pPr>
            <a:r>
              <a:rPr lang="en-US" sz="1300" b="1" dirty="0">
                <a:solidFill>
                  <a:schemeClr val="tx1">
                    <a:lumMod val="95000"/>
                    <a:lumOff val="5000"/>
                  </a:schemeClr>
                </a:solidFill>
              </a:rPr>
              <a:t>Methods/results: </a:t>
            </a:r>
          </a:p>
          <a:p>
            <a:pPr marL="179388" indent="-179388">
              <a:spcBef>
                <a:spcPts val="200"/>
              </a:spcBef>
            </a:pPr>
            <a:r>
              <a:rPr lang="en-GB" sz="1300" dirty="0">
                <a:solidFill>
                  <a:schemeClr val="tx1">
                    <a:lumMod val="95000"/>
                    <a:lumOff val="5000"/>
                  </a:schemeClr>
                </a:solidFill>
              </a:rPr>
              <a:t>602 patients with ALC (Child–Pugh A/B)</a:t>
            </a:r>
            <a:endParaRPr lang="es-ES" sz="1300" dirty="0">
              <a:solidFill>
                <a:schemeClr val="tx1">
                  <a:lumMod val="95000"/>
                  <a:lumOff val="5000"/>
                </a:schemeClr>
              </a:solidFill>
            </a:endParaRPr>
          </a:p>
          <a:p>
            <a:pPr marL="179388" indent="-179388">
              <a:spcBef>
                <a:spcPts val="200"/>
              </a:spcBef>
            </a:pPr>
            <a:r>
              <a:rPr lang="en-GB" sz="1300" dirty="0">
                <a:solidFill>
                  <a:schemeClr val="tx1">
                    <a:lumMod val="95000"/>
                    <a:lumOff val="5000"/>
                  </a:schemeClr>
                </a:solidFill>
              </a:rPr>
              <a:t>Mean follow-up, 77±59 months; HCC n=93 (15.4%) </a:t>
            </a:r>
          </a:p>
          <a:p>
            <a:pPr marL="179388" indent="-179388">
              <a:spcBef>
                <a:spcPts val="200"/>
              </a:spcBef>
            </a:pPr>
            <a:r>
              <a:rPr lang="en-GB" sz="1300" dirty="0">
                <a:solidFill>
                  <a:schemeClr val="tx1">
                    <a:lumMod val="95000"/>
                    <a:lumOff val="5000"/>
                  </a:schemeClr>
                </a:solidFill>
              </a:rPr>
              <a:t>Mean annual HCC incidence: 2.40%</a:t>
            </a:r>
            <a:endParaRPr lang="en-GB" sz="1300" dirty="0"/>
          </a:p>
        </p:txBody>
      </p:sp>
      <p:sp>
        <p:nvSpPr>
          <p:cNvPr id="8" name="Text Placeholder 5">
            <a:extLst>
              <a:ext uri="{FF2B5EF4-FFF2-40B4-BE49-F238E27FC236}">
                <a16:creationId xmlns:a16="http://schemas.microsoft.com/office/drawing/2014/main" id="{E0BEEBFA-389B-4809-A391-AE36C85E6DE0}"/>
              </a:ext>
            </a:extLst>
          </p:cNvPr>
          <p:cNvSpPr txBox="1">
            <a:spLocks/>
          </p:cNvSpPr>
          <p:nvPr/>
        </p:nvSpPr>
        <p:spPr>
          <a:xfrm>
            <a:off x="90088" y="5521934"/>
            <a:ext cx="8751301" cy="731520"/>
          </a:xfrm>
          <a:prstGeom prst="rect">
            <a:avLst/>
          </a:prstGeom>
          <a:noFill/>
          <a:ln w="6350">
            <a:noFill/>
          </a:ln>
        </p:spPr>
        <p:txBody>
          <a:bodyPr vert="horz" lIns="144000" tIns="0" rIns="144000" bIns="0" rtlCol="0" anchor="b">
            <a:noAutofit/>
          </a:bodyPr>
          <a:lstStyle>
            <a:lvl1pPr marL="0" indent="0" algn="l" defTabSz="914400" rtl="0" eaLnBrk="1" latinLnBrk="0" hangingPunct="1">
              <a:spcBef>
                <a:spcPts val="0"/>
              </a:spcBef>
              <a:buClr>
                <a:schemeClr val="tx2"/>
              </a:buClr>
              <a:buFont typeface="Arial" panose="020B0604020202020204" pitchFamily="34" charset="0"/>
              <a:buNone/>
              <a:defRPr sz="1000" kern="1200" baseline="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400" b="1" dirty="0"/>
              <a:t>Conclusions:</a:t>
            </a:r>
            <a:r>
              <a:rPr lang="en-US" sz="1400" dirty="0"/>
              <a:t> </a:t>
            </a:r>
          </a:p>
          <a:p>
            <a:pPr marL="171450" indent="-171450" algn="just">
              <a:buFont typeface="Arial" panose="020B0604020202020204" pitchFamily="34" charset="0"/>
              <a:buChar char="•"/>
            </a:pPr>
            <a:r>
              <a:rPr lang="en-US" sz="1400" dirty="0"/>
              <a:t>Alcohol abstinence in patients with advanced ALC not associated with reduced HCC risk</a:t>
            </a:r>
          </a:p>
          <a:p>
            <a:pPr marL="171450" indent="-171450" algn="just">
              <a:buFont typeface="Arial" panose="020B0604020202020204" pitchFamily="34" charset="0"/>
              <a:buChar char="•"/>
            </a:pPr>
            <a:r>
              <a:rPr lang="en-US" sz="1400" dirty="0"/>
              <a:t>HCC risk factors (sex, age, degree of liver dysfunction) similar in abstinent and non-abstinent patients</a:t>
            </a:r>
          </a:p>
          <a:p>
            <a:pPr marL="171450" indent="-171450" algn="just">
              <a:buFont typeface="Arial" panose="020B0604020202020204" pitchFamily="34" charset="0"/>
              <a:buChar char="•"/>
            </a:pPr>
            <a:r>
              <a:rPr lang="en-US" sz="1400" dirty="0"/>
              <a:t>Results highlight the need for an early diagnosis of alcoholic liver disease </a:t>
            </a:r>
            <a:endParaRPr lang="es-ES" sz="1400" dirty="0"/>
          </a:p>
        </p:txBody>
      </p:sp>
      <p:graphicFrame>
        <p:nvGraphicFramePr>
          <p:cNvPr id="10" name="1 Tabla">
            <a:extLst>
              <a:ext uri="{FF2B5EF4-FFF2-40B4-BE49-F238E27FC236}">
                <a16:creationId xmlns:a16="http://schemas.microsoft.com/office/drawing/2014/main" id="{CBF7A5C3-641F-4BA4-AD20-8028EAE3D309}"/>
              </a:ext>
            </a:extLst>
          </p:cNvPr>
          <p:cNvGraphicFramePr>
            <a:graphicFrameLocks noGrp="1"/>
          </p:cNvGraphicFramePr>
          <p:nvPr>
            <p:extLst>
              <p:ext uri="{D42A27DB-BD31-4B8C-83A1-F6EECF244321}">
                <p14:modId xmlns:p14="http://schemas.microsoft.com/office/powerpoint/2010/main" val="3883888153"/>
              </p:ext>
            </p:extLst>
          </p:nvPr>
        </p:nvGraphicFramePr>
        <p:xfrm>
          <a:off x="4551739" y="3690296"/>
          <a:ext cx="4442714" cy="1554480"/>
        </p:xfrm>
        <a:graphic>
          <a:graphicData uri="http://schemas.openxmlformats.org/drawingml/2006/table">
            <a:tbl>
              <a:tblPr firstRow="1" bandRow="1">
                <a:tableStyleId>{C083E6E3-FA7D-4D7B-A595-EF9225AFEA82}</a:tableStyleId>
              </a:tblPr>
              <a:tblGrid>
                <a:gridCol w="1880553">
                  <a:extLst>
                    <a:ext uri="{9D8B030D-6E8A-4147-A177-3AD203B41FA5}">
                      <a16:colId xmlns:a16="http://schemas.microsoft.com/office/drawing/2014/main" val="20000"/>
                    </a:ext>
                  </a:extLst>
                </a:gridCol>
                <a:gridCol w="1250315">
                  <a:extLst>
                    <a:ext uri="{9D8B030D-6E8A-4147-A177-3AD203B41FA5}">
                      <a16:colId xmlns:a16="http://schemas.microsoft.com/office/drawing/2014/main" val="20001"/>
                    </a:ext>
                  </a:extLst>
                </a:gridCol>
                <a:gridCol w="1311846">
                  <a:extLst>
                    <a:ext uri="{9D8B030D-6E8A-4147-A177-3AD203B41FA5}">
                      <a16:colId xmlns:a16="http://schemas.microsoft.com/office/drawing/2014/main" val="20002"/>
                    </a:ext>
                  </a:extLst>
                </a:gridCol>
              </a:tblGrid>
              <a:tr h="383194">
                <a:tc>
                  <a:txBody>
                    <a:bodyPr/>
                    <a:lstStyle/>
                    <a:p>
                      <a:r>
                        <a:rPr lang="es-ES" sz="1200" dirty="0">
                          <a:solidFill>
                            <a:schemeClr val="bg1"/>
                          </a:solidFill>
                          <a:latin typeface="+mn-lt"/>
                        </a:rPr>
                        <a:t>Variables</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noProof="0" dirty="0">
                          <a:solidFill>
                            <a:schemeClr val="bg1"/>
                          </a:solidFill>
                          <a:latin typeface="+mn-lt"/>
                        </a:rPr>
                        <a:t>Abstainers</a:t>
                      </a:r>
                    </a:p>
                    <a:p>
                      <a:pPr algn="ctr"/>
                      <a:r>
                        <a:rPr lang="en-GB" sz="1200" noProof="0" dirty="0">
                          <a:solidFill>
                            <a:schemeClr val="bg1"/>
                          </a:solidFill>
                          <a:latin typeface="+mn-lt"/>
                        </a:rPr>
                        <a:t>HR</a:t>
                      </a:r>
                      <a:r>
                        <a:rPr lang="en-GB" sz="1200" baseline="30000" noProof="0" dirty="0">
                          <a:solidFill>
                            <a:schemeClr val="bg1"/>
                          </a:solidFill>
                          <a:latin typeface="+mn-lt"/>
                        </a:rPr>
                        <a:t>†</a:t>
                      </a:r>
                      <a:r>
                        <a:rPr lang="en-GB" sz="1200" noProof="0" dirty="0">
                          <a:solidFill>
                            <a:schemeClr val="bg1"/>
                          </a:solidFill>
                          <a:latin typeface="+mn-lt"/>
                        </a:rPr>
                        <a:t> (95% CI)</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noProof="0" dirty="0">
                          <a:solidFill>
                            <a:schemeClr val="bg1"/>
                          </a:solidFill>
                          <a:latin typeface="+mn-lt"/>
                        </a:rPr>
                        <a:t>Non-abstainers</a:t>
                      </a:r>
                    </a:p>
                    <a:p>
                      <a:pPr algn="ctr"/>
                      <a:r>
                        <a:rPr lang="en-GB" sz="1200" noProof="0" dirty="0">
                          <a:solidFill>
                            <a:schemeClr val="bg1"/>
                          </a:solidFill>
                          <a:latin typeface="+mn-lt"/>
                        </a:rPr>
                        <a:t>HR</a:t>
                      </a:r>
                      <a:r>
                        <a:rPr lang="en-GB" sz="1200" baseline="30000" noProof="0" dirty="0">
                          <a:solidFill>
                            <a:schemeClr val="bg1"/>
                          </a:solidFill>
                          <a:latin typeface="+mn-lt"/>
                        </a:rPr>
                        <a:t>†</a:t>
                      </a:r>
                      <a:r>
                        <a:rPr lang="en-GB" sz="1200" baseline="0" noProof="0" dirty="0">
                          <a:solidFill>
                            <a:schemeClr val="bg1"/>
                          </a:solidFill>
                          <a:latin typeface="+mn-lt"/>
                        </a:rPr>
                        <a:t> (95% CI)</a:t>
                      </a:r>
                      <a:endParaRPr lang="en-GB" sz="1200" noProof="0" dirty="0">
                        <a:solidFill>
                          <a:schemeClr val="bg1"/>
                        </a:solidFill>
                        <a:latin typeface="+mn-lt"/>
                      </a:endParaRP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32654">
                <a:tc>
                  <a:txBody>
                    <a:bodyPr/>
                    <a:lstStyle/>
                    <a:p>
                      <a:r>
                        <a:rPr lang="en-GB" sz="1200" b="0" noProof="0" dirty="0">
                          <a:latin typeface="+mn-lt"/>
                        </a:rPr>
                        <a:t>Age &gt;55 years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dirty="0">
                          <a:latin typeface="+mn-lt"/>
                        </a:rPr>
                        <a:t>1.89</a:t>
                      </a:r>
                      <a:r>
                        <a:rPr lang="es-ES" sz="1200" baseline="0" dirty="0">
                          <a:latin typeface="+mn-lt"/>
                        </a:rPr>
                        <a:t> (1.03, 3.47)</a:t>
                      </a:r>
                      <a:endParaRPr lang="es-ES" sz="120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dirty="0">
                          <a:latin typeface="+mn-lt"/>
                        </a:rPr>
                        <a:t>2.54</a:t>
                      </a:r>
                      <a:r>
                        <a:rPr lang="es-ES" sz="1200" baseline="0" dirty="0">
                          <a:latin typeface="+mn-lt"/>
                        </a:rPr>
                        <a:t> (1.32, .91)</a:t>
                      </a:r>
                      <a:endParaRPr lang="es-ES" sz="120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232654">
                <a:tc>
                  <a:txBody>
                    <a:bodyPr/>
                    <a:lstStyle/>
                    <a:p>
                      <a:r>
                        <a:rPr lang="en-GB" sz="1200" b="0" noProof="0" dirty="0">
                          <a:latin typeface="+mn-lt"/>
                        </a:rPr>
                        <a:t>Male </a:t>
                      </a:r>
                      <a:r>
                        <a:rPr lang="es-ES" sz="1200" b="0" dirty="0">
                          <a:latin typeface="+mn-lt"/>
                        </a:rPr>
                        <a:t>sex</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es-ES" sz="120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dirty="0">
                          <a:latin typeface="+mn-lt"/>
                        </a:rPr>
                        <a:t>3.65</a:t>
                      </a:r>
                      <a:r>
                        <a:rPr lang="es-ES" sz="1200" baseline="0" dirty="0">
                          <a:latin typeface="+mn-lt"/>
                        </a:rPr>
                        <a:t> (1.11, 11.96)</a:t>
                      </a:r>
                      <a:endParaRPr lang="es-ES" sz="120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2326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a:latin typeface="+mn-lt"/>
                        </a:rPr>
                        <a:t>Platelets</a:t>
                      </a:r>
                      <a:r>
                        <a:rPr lang="en-GB" sz="1200" b="0" baseline="0" noProof="0" dirty="0">
                          <a:latin typeface="+mn-lt"/>
                        </a:rPr>
                        <a:t> ≤145x10³/mm³</a:t>
                      </a:r>
                      <a:endParaRPr lang="en-GB" sz="1200" b="0" noProof="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dirty="0">
                          <a:latin typeface="+mn-lt"/>
                        </a:rPr>
                        <a:t>2.39</a:t>
                      </a:r>
                      <a:r>
                        <a:rPr lang="es-ES" sz="1200" baseline="0" dirty="0">
                          <a:latin typeface="+mn-lt"/>
                        </a:rPr>
                        <a:t> (1.00, 5.66)</a:t>
                      </a:r>
                      <a:endParaRPr lang="es-ES" sz="120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dirty="0">
                          <a:latin typeface="+mn-lt"/>
                        </a:rPr>
                        <a:t>2.60</a:t>
                      </a:r>
                      <a:r>
                        <a:rPr lang="es-ES" sz="1200" baseline="0" dirty="0">
                          <a:latin typeface="+mn-lt"/>
                        </a:rPr>
                        <a:t> (1.12, 6.00)</a:t>
                      </a:r>
                      <a:endParaRPr lang="es-ES" sz="120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200" b="0" noProof="0" dirty="0">
                          <a:latin typeface="+mn-lt"/>
                        </a:rPr>
                        <a:t>Previous decompensation</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dirty="0">
                          <a:latin typeface="+mn-lt"/>
                        </a:rPr>
                        <a:t>2.98</a:t>
                      </a:r>
                      <a:r>
                        <a:rPr lang="es-ES" sz="1200" baseline="0" dirty="0">
                          <a:latin typeface="+mn-lt"/>
                        </a:rPr>
                        <a:t> (1.17, 7.60)</a:t>
                      </a:r>
                      <a:endParaRPr lang="es-ES" sz="120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es-ES" sz="120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2" name="6 Tabla">
            <a:extLst>
              <a:ext uri="{FF2B5EF4-FFF2-40B4-BE49-F238E27FC236}">
                <a16:creationId xmlns:a16="http://schemas.microsoft.com/office/drawing/2014/main" id="{27D8662B-9A2F-4310-8F7A-EDE476013C1A}"/>
              </a:ext>
            </a:extLst>
          </p:cNvPr>
          <p:cNvGraphicFramePr>
            <a:graphicFrameLocks noGrp="1"/>
          </p:cNvGraphicFramePr>
          <p:nvPr>
            <p:extLst>
              <p:ext uri="{D42A27DB-BD31-4B8C-83A1-F6EECF244321}">
                <p14:modId xmlns:p14="http://schemas.microsoft.com/office/powerpoint/2010/main" val="950185871"/>
              </p:ext>
            </p:extLst>
          </p:nvPr>
        </p:nvGraphicFramePr>
        <p:xfrm>
          <a:off x="4570493" y="1554887"/>
          <a:ext cx="4389120" cy="1920240"/>
        </p:xfrm>
        <a:graphic>
          <a:graphicData uri="http://schemas.openxmlformats.org/drawingml/2006/table">
            <a:tbl>
              <a:tblPr firstRow="1" bandRow="1">
                <a:tableStyleId>{9D7B26C5-4107-4FEC-AEDC-1716B250A1EF}</a:tableStyleId>
              </a:tblPr>
              <a:tblGrid>
                <a:gridCol w="2006404">
                  <a:extLst>
                    <a:ext uri="{9D8B030D-6E8A-4147-A177-3AD203B41FA5}">
                      <a16:colId xmlns:a16="http://schemas.microsoft.com/office/drawing/2014/main" val="20000"/>
                    </a:ext>
                  </a:extLst>
                </a:gridCol>
                <a:gridCol w="1038058">
                  <a:extLst>
                    <a:ext uri="{9D8B030D-6E8A-4147-A177-3AD203B41FA5}">
                      <a16:colId xmlns:a16="http://schemas.microsoft.com/office/drawing/2014/main" val="20001"/>
                    </a:ext>
                  </a:extLst>
                </a:gridCol>
                <a:gridCol w="1344658">
                  <a:extLst>
                    <a:ext uri="{9D8B030D-6E8A-4147-A177-3AD203B41FA5}">
                      <a16:colId xmlns:a16="http://schemas.microsoft.com/office/drawing/2014/main" val="20002"/>
                    </a:ext>
                  </a:extLst>
                </a:gridCol>
              </a:tblGrid>
              <a:tr h="267023">
                <a:tc>
                  <a:txBody>
                    <a:bodyPr/>
                    <a:lstStyle/>
                    <a:p>
                      <a:r>
                        <a:rPr lang="es-ES" sz="1200" dirty="0">
                          <a:solidFill>
                            <a:schemeClr val="bg1"/>
                          </a:solidFill>
                          <a:latin typeface="+mn-lt"/>
                        </a:rPr>
                        <a:t>Variables</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noProof="0" dirty="0">
                          <a:solidFill>
                            <a:schemeClr val="bg1"/>
                          </a:solidFill>
                          <a:latin typeface="+mn-lt"/>
                        </a:rPr>
                        <a:t>Univariate</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noProof="0" dirty="0">
                          <a:solidFill>
                            <a:schemeClr val="bg1"/>
                          </a:solidFill>
                          <a:latin typeface="+mn-lt"/>
                        </a:rPr>
                        <a:t>HR</a:t>
                      </a:r>
                      <a:r>
                        <a:rPr lang="en-GB" sz="1200" baseline="30000" noProof="0" dirty="0">
                          <a:solidFill>
                            <a:schemeClr val="bg1"/>
                          </a:solidFill>
                          <a:latin typeface="+mn-lt"/>
                        </a:rPr>
                        <a:t>†</a:t>
                      </a:r>
                      <a:r>
                        <a:rPr lang="en-GB" sz="1200" noProof="0" dirty="0">
                          <a:solidFill>
                            <a:schemeClr val="bg1"/>
                          </a:solidFill>
                          <a:latin typeface="+mn-lt"/>
                        </a:rPr>
                        <a:t> (95% CI)</a:t>
                      </a:r>
                    </a:p>
                  </a:txBody>
                  <a:tcPr marL="45720" marR="4572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60214">
                <a:tc>
                  <a:txBody>
                    <a:bodyPr/>
                    <a:lstStyle/>
                    <a:p>
                      <a:r>
                        <a:rPr lang="en-GB" sz="1200" b="0" noProof="0" dirty="0">
                          <a:latin typeface="+mn-lt"/>
                        </a:rPr>
                        <a:t>Age &gt;55</a:t>
                      </a:r>
                      <a:r>
                        <a:rPr lang="en-GB" sz="1200" b="0" baseline="0" noProof="0" dirty="0">
                          <a:latin typeface="+mn-lt"/>
                        </a:rPr>
                        <a:t> years</a:t>
                      </a:r>
                      <a:endParaRPr lang="en-GB" sz="1200" b="0" noProof="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dirty="0">
                          <a:latin typeface="+mn-lt"/>
                        </a:rPr>
                        <a:t>p=</a:t>
                      </a:r>
                      <a:r>
                        <a:rPr lang="es-ES" sz="1200" baseline="0" dirty="0">
                          <a:latin typeface="+mn-lt"/>
                        </a:rPr>
                        <a:t>0.001</a:t>
                      </a:r>
                      <a:endParaRPr lang="es-ES" sz="120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dirty="0">
                          <a:latin typeface="+mn-lt"/>
                        </a:rPr>
                        <a:t>2.15</a:t>
                      </a:r>
                      <a:r>
                        <a:rPr lang="es-ES" sz="1200" baseline="0" dirty="0">
                          <a:latin typeface="+mn-lt"/>
                        </a:rPr>
                        <a:t> (1.39, 3.35)</a:t>
                      </a:r>
                      <a:endParaRPr lang="es-ES" sz="120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160214">
                <a:tc>
                  <a:txBody>
                    <a:bodyPr/>
                    <a:lstStyle/>
                    <a:p>
                      <a:r>
                        <a:rPr lang="en-GB" sz="1200" b="0" noProof="0" dirty="0">
                          <a:latin typeface="+mn-lt"/>
                        </a:rPr>
                        <a:t>Male sex</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dirty="0">
                          <a:latin typeface="+mn-lt"/>
                        </a:rPr>
                        <a:t>p=0.007</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dirty="0">
                          <a:latin typeface="+mn-lt"/>
                        </a:rPr>
                        <a:t>2.56</a:t>
                      </a:r>
                      <a:r>
                        <a:rPr lang="es-ES" sz="1200" baseline="0" dirty="0">
                          <a:latin typeface="+mn-lt"/>
                        </a:rPr>
                        <a:t> (1.26, 5.05)</a:t>
                      </a:r>
                      <a:endParaRPr lang="es-ES" sz="120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160214">
                <a:tc>
                  <a:txBody>
                    <a:bodyPr/>
                    <a:lstStyle/>
                    <a:p>
                      <a:r>
                        <a:rPr lang="es-ES" sz="1200" b="0" dirty="0">
                          <a:latin typeface="+mn-lt"/>
                        </a:rPr>
                        <a:t>BMI 25-30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dirty="0">
                          <a:latin typeface="+mn-lt"/>
                        </a:rPr>
                        <a:t>p=0.02</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es-ES" sz="120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160214">
                <a:tc>
                  <a:txBody>
                    <a:bodyPr/>
                    <a:lstStyle/>
                    <a:p>
                      <a:r>
                        <a:rPr lang="en-GB" sz="1200" b="0" noProof="0" dirty="0">
                          <a:latin typeface="+mn-lt"/>
                        </a:rPr>
                        <a:t>Platelets</a:t>
                      </a:r>
                      <a:r>
                        <a:rPr lang="es-ES" sz="1200" b="0" baseline="0" dirty="0">
                          <a:latin typeface="+mn-lt"/>
                        </a:rPr>
                        <a:t> ≤145x10³/mm³</a:t>
                      </a:r>
                      <a:endParaRPr lang="es-ES" sz="1200" b="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dirty="0">
                          <a:latin typeface="+mn-lt"/>
                        </a:rPr>
                        <a:t>p=0.003</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dirty="0">
                          <a:latin typeface="+mn-lt"/>
                        </a:rPr>
                        <a:t>1.94</a:t>
                      </a:r>
                      <a:r>
                        <a:rPr lang="es-ES" sz="1200" baseline="0" dirty="0">
                          <a:latin typeface="+mn-lt"/>
                        </a:rPr>
                        <a:t> (1.11, 1.61)</a:t>
                      </a:r>
                      <a:endParaRPr lang="es-ES" sz="120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r h="160214">
                <a:tc>
                  <a:txBody>
                    <a:bodyPr/>
                    <a:lstStyle/>
                    <a:p>
                      <a:r>
                        <a:rPr lang="es-ES" sz="1200" b="0" dirty="0">
                          <a:latin typeface="+mn-lt"/>
                        </a:rPr>
                        <a:t>AST &gt;45 (UI/L)</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dirty="0">
                          <a:latin typeface="+mn-lt"/>
                        </a:rPr>
                        <a:t>p=0.019</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es-ES" sz="1200" dirty="0">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5"/>
                  </a:ext>
                </a:extLst>
              </a:tr>
              <a:tr h="160214">
                <a:tc>
                  <a:txBody>
                    <a:bodyPr/>
                    <a:lstStyle/>
                    <a:p>
                      <a:r>
                        <a:rPr lang="en-GB" sz="1200" b="1" noProof="0" dirty="0">
                          <a:solidFill>
                            <a:schemeClr val="accent1"/>
                          </a:solidFill>
                          <a:latin typeface="+mn-lt"/>
                        </a:rPr>
                        <a:t>Abstinence</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b="1" dirty="0">
                          <a:solidFill>
                            <a:schemeClr val="accent1"/>
                          </a:solidFill>
                          <a:latin typeface="+mn-lt"/>
                        </a:rPr>
                        <a:t>p=0.88</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s-ES" sz="1200" b="1" dirty="0">
                          <a:solidFill>
                            <a:schemeClr val="accent1"/>
                          </a:solidFill>
                          <a:latin typeface="+mn-lt"/>
                        </a:rPr>
                        <a:t>1.04</a:t>
                      </a:r>
                      <a:r>
                        <a:rPr lang="es-ES" sz="1200" b="1" baseline="0" dirty="0">
                          <a:solidFill>
                            <a:schemeClr val="accent1"/>
                          </a:solidFill>
                          <a:latin typeface="+mn-lt"/>
                        </a:rPr>
                        <a:t> (0.66, 1.61)</a:t>
                      </a:r>
                      <a:endParaRPr lang="es-ES" sz="1200" b="1" dirty="0">
                        <a:solidFill>
                          <a:schemeClr val="accent1"/>
                        </a:solidFill>
                        <a:latin typeface="+mn-lt"/>
                      </a:endParaRP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0" name="18 CuadroTexto">
            <a:extLst>
              <a:ext uri="{FF2B5EF4-FFF2-40B4-BE49-F238E27FC236}">
                <a16:creationId xmlns:a16="http://schemas.microsoft.com/office/drawing/2014/main" id="{537DBF3F-6162-42CF-8F35-646DBA2AA236}"/>
              </a:ext>
            </a:extLst>
          </p:cNvPr>
          <p:cNvSpPr txBox="1"/>
          <p:nvPr/>
        </p:nvSpPr>
        <p:spPr>
          <a:xfrm>
            <a:off x="4465739" y="1304764"/>
            <a:ext cx="3973278" cy="276999"/>
          </a:xfrm>
          <a:prstGeom prst="rect">
            <a:avLst/>
          </a:prstGeom>
          <a:noFill/>
        </p:spPr>
        <p:txBody>
          <a:bodyPr wrap="square" rtlCol="0">
            <a:spAutoFit/>
          </a:bodyPr>
          <a:lstStyle/>
          <a:p>
            <a:r>
              <a:rPr lang="en-US" sz="1200" b="1" dirty="0">
                <a:solidFill>
                  <a:schemeClr val="tx1">
                    <a:lumMod val="85000"/>
                    <a:lumOff val="15000"/>
                  </a:schemeClr>
                </a:solidFill>
              </a:rPr>
              <a:t>HCC risk factors, all patients</a:t>
            </a:r>
            <a:endParaRPr lang="es-ES" sz="1200" dirty="0">
              <a:solidFill>
                <a:schemeClr val="tx1">
                  <a:lumMod val="85000"/>
                  <a:lumOff val="15000"/>
                </a:schemeClr>
              </a:solidFill>
            </a:endParaRPr>
          </a:p>
        </p:txBody>
      </p:sp>
      <p:sp>
        <p:nvSpPr>
          <p:cNvPr id="21" name="19 CuadroTexto">
            <a:extLst>
              <a:ext uri="{FF2B5EF4-FFF2-40B4-BE49-F238E27FC236}">
                <a16:creationId xmlns:a16="http://schemas.microsoft.com/office/drawing/2014/main" id="{6BD9A1B3-F4BF-4813-A3A7-B61191FC4855}"/>
              </a:ext>
            </a:extLst>
          </p:cNvPr>
          <p:cNvSpPr txBox="1"/>
          <p:nvPr/>
        </p:nvSpPr>
        <p:spPr>
          <a:xfrm>
            <a:off x="4446985" y="3436539"/>
            <a:ext cx="4212959" cy="276999"/>
          </a:xfrm>
          <a:prstGeom prst="rect">
            <a:avLst/>
          </a:prstGeom>
          <a:noFill/>
        </p:spPr>
        <p:txBody>
          <a:bodyPr wrap="square" rtlCol="0">
            <a:spAutoFit/>
          </a:bodyPr>
          <a:lstStyle/>
          <a:p>
            <a:r>
              <a:rPr lang="en-US" sz="1200" b="1" dirty="0">
                <a:solidFill>
                  <a:schemeClr val="tx1">
                    <a:lumMod val="85000"/>
                    <a:lumOff val="15000"/>
                  </a:schemeClr>
                </a:solidFill>
              </a:rPr>
              <a:t>HCC risk factors, abstinent vs. non-abstinent patients</a:t>
            </a:r>
            <a:endParaRPr lang="es-ES" sz="1200" dirty="0">
              <a:solidFill>
                <a:schemeClr val="tx1">
                  <a:lumMod val="85000"/>
                  <a:lumOff val="15000"/>
                </a:schemeClr>
              </a:solidFill>
            </a:endParaRPr>
          </a:p>
        </p:txBody>
      </p:sp>
      <p:grpSp>
        <p:nvGrpSpPr>
          <p:cNvPr id="26" name="Group 25">
            <a:extLst>
              <a:ext uri="{FF2B5EF4-FFF2-40B4-BE49-F238E27FC236}">
                <a16:creationId xmlns:a16="http://schemas.microsoft.com/office/drawing/2014/main" id="{FA841C69-9026-42F1-BE60-D13A840D68FD}"/>
              </a:ext>
            </a:extLst>
          </p:cNvPr>
          <p:cNvGrpSpPr/>
          <p:nvPr/>
        </p:nvGrpSpPr>
        <p:grpSpPr>
          <a:xfrm>
            <a:off x="290402" y="2583911"/>
            <a:ext cx="3896389" cy="2914746"/>
            <a:chOff x="290402" y="2279102"/>
            <a:chExt cx="3896389" cy="2914746"/>
          </a:xfrm>
        </p:grpSpPr>
        <p:sp>
          <p:nvSpPr>
            <p:cNvPr id="27" name="TextBox 26">
              <a:extLst>
                <a:ext uri="{FF2B5EF4-FFF2-40B4-BE49-F238E27FC236}">
                  <a16:creationId xmlns:a16="http://schemas.microsoft.com/office/drawing/2014/main" id="{D81033B6-6F5D-441F-AB21-FAC4158F90A0}"/>
                </a:ext>
              </a:extLst>
            </p:cNvPr>
            <p:cNvSpPr txBox="1"/>
            <p:nvPr/>
          </p:nvSpPr>
          <p:spPr>
            <a:xfrm>
              <a:off x="546179" y="4793213"/>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28" name="TextBox 27">
              <a:extLst>
                <a:ext uri="{FF2B5EF4-FFF2-40B4-BE49-F238E27FC236}">
                  <a16:creationId xmlns:a16="http://schemas.microsoft.com/office/drawing/2014/main" id="{225E11BD-C0E2-4351-B505-2EF04DB13C80}"/>
                </a:ext>
              </a:extLst>
            </p:cNvPr>
            <p:cNvSpPr txBox="1"/>
            <p:nvPr/>
          </p:nvSpPr>
          <p:spPr>
            <a:xfrm>
              <a:off x="2055931" y="5009182"/>
              <a:ext cx="503343" cy="184666"/>
            </a:xfrm>
            <a:prstGeom prst="rect">
              <a:avLst/>
            </a:prstGeom>
            <a:noFill/>
          </p:spPr>
          <p:txBody>
            <a:bodyPr wrap="none" lIns="0" tIns="0" rIns="0" bIns="0" rtlCol="0">
              <a:spAutoFit/>
            </a:bodyPr>
            <a:lstStyle/>
            <a:p>
              <a:pPr algn="ctr"/>
              <a:r>
                <a:rPr lang="en-GB" sz="1200" dirty="0"/>
                <a:t>Months</a:t>
              </a:r>
              <a:endParaRPr lang="en-US" sz="1200" dirty="0"/>
            </a:p>
          </p:txBody>
        </p:sp>
        <p:cxnSp>
          <p:nvCxnSpPr>
            <p:cNvPr id="29" name="Straight Connector 28">
              <a:extLst>
                <a:ext uri="{FF2B5EF4-FFF2-40B4-BE49-F238E27FC236}">
                  <a16:creationId xmlns:a16="http://schemas.microsoft.com/office/drawing/2014/main" id="{0B240F2D-DD59-4E13-AD6D-21F2A13F107B}"/>
                </a:ext>
              </a:extLst>
            </p:cNvPr>
            <p:cNvCxnSpPr/>
            <p:nvPr/>
          </p:nvCxnSpPr>
          <p:spPr>
            <a:xfrm>
              <a:off x="1856748" y="47104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42209CCE-7FB8-44AC-874F-0F1EB3CDC87D}"/>
                </a:ext>
              </a:extLst>
            </p:cNvPr>
            <p:cNvSpPr txBox="1"/>
            <p:nvPr/>
          </p:nvSpPr>
          <p:spPr>
            <a:xfrm>
              <a:off x="1735438" y="4793213"/>
              <a:ext cx="242621" cy="184666"/>
            </a:xfrm>
            <a:prstGeom prst="rect">
              <a:avLst/>
            </a:prstGeom>
            <a:noFill/>
          </p:spPr>
          <p:txBody>
            <a:bodyPr wrap="none" lIns="36000" tIns="0" rIns="36000" bIns="0" rtlCol="0">
              <a:spAutoFit/>
            </a:bodyPr>
            <a:lstStyle/>
            <a:p>
              <a:pPr algn="ctr"/>
              <a:r>
                <a:rPr lang="en-US" sz="1200" dirty="0"/>
                <a:t>96</a:t>
              </a:r>
            </a:p>
          </p:txBody>
        </p:sp>
        <p:cxnSp>
          <p:nvCxnSpPr>
            <p:cNvPr id="31" name="Straight Connector 30">
              <a:extLst>
                <a:ext uri="{FF2B5EF4-FFF2-40B4-BE49-F238E27FC236}">
                  <a16:creationId xmlns:a16="http://schemas.microsoft.com/office/drawing/2014/main" id="{04B79C2E-FDF3-424E-9044-7260C20B41C6}"/>
                </a:ext>
              </a:extLst>
            </p:cNvPr>
            <p:cNvCxnSpPr/>
            <p:nvPr/>
          </p:nvCxnSpPr>
          <p:spPr>
            <a:xfrm>
              <a:off x="2463492" y="47104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DB6C8985-B843-4182-A80B-BCC3C77906B5}"/>
                </a:ext>
              </a:extLst>
            </p:cNvPr>
            <p:cNvSpPr txBox="1"/>
            <p:nvPr/>
          </p:nvSpPr>
          <p:spPr>
            <a:xfrm>
              <a:off x="2299702" y="4793213"/>
              <a:ext cx="327581" cy="184666"/>
            </a:xfrm>
            <a:prstGeom prst="rect">
              <a:avLst/>
            </a:prstGeom>
            <a:noFill/>
          </p:spPr>
          <p:txBody>
            <a:bodyPr wrap="none" lIns="36000" tIns="0" rIns="36000" bIns="0" rtlCol="0">
              <a:spAutoFit/>
            </a:bodyPr>
            <a:lstStyle/>
            <a:p>
              <a:pPr algn="ctr"/>
              <a:r>
                <a:rPr lang="en-US" sz="1200" dirty="0"/>
                <a:t>144</a:t>
              </a:r>
            </a:p>
          </p:txBody>
        </p:sp>
        <p:cxnSp>
          <p:nvCxnSpPr>
            <p:cNvPr id="33" name="Straight Connector 32">
              <a:extLst>
                <a:ext uri="{FF2B5EF4-FFF2-40B4-BE49-F238E27FC236}">
                  <a16:creationId xmlns:a16="http://schemas.microsoft.com/office/drawing/2014/main" id="{2EEAC506-EE88-48ED-90D7-D09BC628BD14}"/>
                </a:ext>
              </a:extLst>
            </p:cNvPr>
            <p:cNvCxnSpPr/>
            <p:nvPr/>
          </p:nvCxnSpPr>
          <p:spPr>
            <a:xfrm>
              <a:off x="2770513" y="47104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83DA7F33-8B23-4B3C-82E7-C802C630855F}"/>
                </a:ext>
              </a:extLst>
            </p:cNvPr>
            <p:cNvSpPr txBox="1"/>
            <p:nvPr/>
          </p:nvSpPr>
          <p:spPr>
            <a:xfrm>
              <a:off x="2606723" y="4793213"/>
              <a:ext cx="327581" cy="184666"/>
            </a:xfrm>
            <a:prstGeom prst="rect">
              <a:avLst/>
            </a:prstGeom>
            <a:noFill/>
          </p:spPr>
          <p:txBody>
            <a:bodyPr wrap="none" lIns="36000" tIns="0" rIns="36000" bIns="0" rtlCol="0">
              <a:spAutoFit/>
            </a:bodyPr>
            <a:lstStyle/>
            <a:p>
              <a:pPr algn="ctr"/>
              <a:r>
                <a:rPr lang="en-US" sz="1200" dirty="0"/>
                <a:t>168</a:t>
              </a:r>
            </a:p>
          </p:txBody>
        </p:sp>
        <p:cxnSp>
          <p:nvCxnSpPr>
            <p:cNvPr id="35" name="Straight Connector 34">
              <a:extLst>
                <a:ext uri="{FF2B5EF4-FFF2-40B4-BE49-F238E27FC236}">
                  <a16:creationId xmlns:a16="http://schemas.microsoft.com/office/drawing/2014/main" id="{04D452E3-86A9-4EA9-88BC-B012EAECCB0B}"/>
                </a:ext>
              </a:extLst>
            </p:cNvPr>
            <p:cNvCxnSpPr/>
            <p:nvPr/>
          </p:nvCxnSpPr>
          <p:spPr>
            <a:xfrm>
              <a:off x="3075780" y="47104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FA63FD18-B00C-40A9-8A13-E3117E15947E}"/>
                </a:ext>
              </a:extLst>
            </p:cNvPr>
            <p:cNvSpPr txBox="1"/>
            <p:nvPr/>
          </p:nvSpPr>
          <p:spPr>
            <a:xfrm>
              <a:off x="2911990" y="4793213"/>
              <a:ext cx="327581" cy="184666"/>
            </a:xfrm>
            <a:prstGeom prst="rect">
              <a:avLst/>
            </a:prstGeom>
            <a:noFill/>
          </p:spPr>
          <p:txBody>
            <a:bodyPr wrap="none" lIns="36000" tIns="0" rIns="36000" bIns="0" rtlCol="0">
              <a:spAutoFit/>
            </a:bodyPr>
            <a:lstStyle/>
            <a:p>
              <a:pPr algn="ctr"/>
              <a:r>
                <a:rPr lang="en-GB" sz="1200" dirty="0"/>
                <a:t>192</a:t>
              </a:r>
              <a:endParaRPr lang="en-US" sz="1200" dirty="0"/>
            </a:p>
          </p:txBody>
        </p:sp>
        <p:cxnSp>
          <p:nvCxnSpPr>
            <p:cNvPr id="37" name="Straight Connector 36">
              <a:extLst>
                <a:ext uri="{FF2B5EF4-FFF2-40B4-BE49-F238E27FC236}">
                  <a16:creationId xmlns:a16="http://schemas.microsoft.com/office/drawing/2014/main" id="{7742624C-A378-4455-B487-71B535B2E7FB}"/>
                </a:ext>
              </a:extLst>
            </p:cNvPr>
            <p:cNvCxnSpPr/>
            <p:nvPr/>
          </p:nvCxnSpPr>
          <p:spPr>
            <a:xfrm>
              <a:off x="934887" y="47104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65570C4D-DF85-48F5-8E89-DA913429AC1D}"/>
                </a:ext>
              </a:extLst>
            </p:cNvPr>
            <p:cNvSpPr txBox="1"/>
            <p:nvPr/>
          </p:nvSpPr>
          <p:spPr>
            <a:xfrm>
              <a:off x="815643" y="4793211"/>
              <a:ext cx="242621" cy="184666"/>
            </a:xfrm>
            <a:prstGeom prst="rect">
              <a:avLst/>
            </a:prstGeom>
            <a:noFill/>
          </p:spPr>
          <p:txBody>
            <a:bodyPr wrap="none" lIns="36000" tIns="0" rIns="36000" bIns="0" rtlCol="0">
              <a:spAutoFit/>
            </a:bodyPr>
            <a:lstStyle/>
            <a:p>
              <a:pPr algn="ctr"/>
              <a:r>
                <a:rPr lang="en-GB" sz="1200" dirty="0"/>
                <a:t>24</a:t>
              </a:r>
              <a:endParaRPr lang="en-US" sz="1200" dirty="0"/>
            </a:p>
          </p:txBody>
        </p:sp>
        <p:cxnSp>
          <p:nvCxnSpPr>
            <p:cNvPr id="39" name="Straight Connector 38">
              <a:extLst>
                <a:ext uri="{FF2B5EF4-FFF2-40B4-BE49-F238E27FC236}">
                  <a16:creationId xmlns:a16="http://schemas.microsoft.com/office/drawing/2014/main" id="{7E283910-D5EC-4A3B-94DE-85757B1DCC40}"/>
                </a:ext>
              </a:extLst>
            </p:cNvPr>
            <p:cNvCxnSpPr/>
            <p:nvPr/>
          </p:nvCxnSpPr>
          <p:spPr>
            <a:xfrm>
              <a:off x="1244453" y="47104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99FBBFBB-6621-4863-B13D-30940A425462}"/>
                </a:ext>
              </a:extLst>
            </p:cNvPr>
            <p:cNvSpPr txBox="1"/>
            <p:nvPr/>
          </p:nvSpPr>
          <p:spPr>
            <a:xfrm>
              <a:off x="1125209" y="4793207"/>
              <a:ext cx="242621" cy="184666"/>
            </a:xfrm>
            <a:prstGeom prst="rect">
              <a:avLst/>
            </a:prstGeom>
            <a:noFill/>
          </p:spPr>
          <p:txBody>
            <a:bodyPr wrap="none" lIns="36000" tIns="0" rIns="36000" bIns="0" rtlCol="0">
              <a:spAutoFit/>
            </a:bodyPr>
            <a:lstStyle/>
            <a:p>
              <a:pPr algn="ctr"/>
              <a:r>
                <a:rPr lang="en-GB" sz="1200" dirty="0"/>
                <a:t>48</a:t>
              </a:r>
              <a:endParaRPr lang="en-US" sz="1200" dirty="0"/>
            </a:p>
          </p:txBody>
        </p:sp>
        <p:cxnSp>
          <p:nvCxnSpPr>
            <p:cNvPr id="41" name="Straight Connector 40">
              <a:extLst>
                <a:ext uri="{FF2B5EF4-FFF2-40B4-BE49-F238E27FC236}">
                  <a16:creationId xmlns:a16="http://schemas.microsoft.com/office/drawing/2014/main" id="{148BE6E6-C235-445A-97D2-637B8A454CDF}"/>
                </a:ext>
              </a:extLst>
            </p:cNvPr>
            <p:cNvCxnSpPr/>
            <p:nvPr/>
          </p:nvCxnSpPr>
          <p:spPr>
            <a:xfrm>
              <a:off x="1546873" y="47104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8E2B84EB-7168-4980-955D-2CDAFE3C5E14}"/>
                </a:ext>
              </a:extLst>
            </p:cNvPr>
            <p:cNvSpPr txBox="1"/>
            <p:nvPr/>
          </p:nvSpPr>
          <p:spPr>
            <a:xfrm>
              <a:off x="1427629" y="4793208"/>
              <a:ext cx="242621" cy="184666"/>
            </a:xfrm>
            <a:prstGeom prst="rect">
              <a:avLst/>
            </a:prstGeom>
            <a:noFill/>
          </p:spPr>
          <p:txBody>
            <a:bodyPr wrap="none" lIns="36000" tIns="0" rIns="36000" bIns="0" rtlCol="0">
              <a:spAutoFit/>
            </a:bodyPr>
            <a:lstStyle/>
            <a:p>
              <a:pPr algn="ctr"/>
              <a:r>
                <a:rPr lang="en-US" sz="1200" dirty="0"/>
                <a:t>72</a:t>
              </a:r>
            </a:p>
          </p:txBody>
        </p:sp>
        <p:cxnSp>
          <p:nvCxnSpPr>
            <p:cNvPr id="43" name="Straight Connector 42">
              <a:extLst>
                <a:ext uri="{FF2B5EF4-FFF2-40B4-BE49-F238E27FC236}">
                  <a16:creationId xmlns:a16="http://schemas.microsoft.com/office/drawing/2014/main" id="{B25D38FC-FA33-48A0-8457-F127D5106FD4}"/>
                </a:ext>
              </a:extLst>
            </p:cNvPr>
            <p:cNvCxnSpPr/>
            <p:nvPr/>
          </p:nvCxnSpPr>
          <p:spPr>
            <a:xfrm>
              <a:off x="2161552" y="47104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C2096DA-B770-4A43-BDCD-F1D6988BD90C}"/>
                </a:ext>
              </a:extLst>
            </p:cNvPr>
            <p:cNvSpPr txBox="1"/>
            <p:nvPr/>
          </p:nvSpPr>
          <p:spPr>
            <a:xfrm>
              <a:off x="1997762" y="4793212"/>
              <a:ext cx="327581" cy="184666"/>
            </a:xfrm>
            <a:prstGeom prst="rect">
              <a:avLst/>
            </a:prstGeom>
            <a:noFill/>
          </p:spPr>
          <p:txBody>
            <a:bodyPr wrap="none" lIns="36000" tIns="0" rIns="36000" bIns="0" rtlCol="0">
              <a:spAutoFit/>
            </a:bodyPr>
            <a:lstStyle/>
            <a:p>
              <a:pPr algn="ctr"/>
              <a:r>
                <a:rPr lang="en-US" sz="1200" dirty="0"/>
                <a:t>120</a:t>
              </a:r>
            </a:p>
          </p:txBody>
        </p:sp>
        <p:cxnSp>
          <p:nvCxnSpPr>
            <p:cNvPr id="45" name="Straight Connector 44">
              <a:extLst>
                <a:ext uri="{FF2B5EF4-FFF2-40B4-BE49-F238E27FC236}">
                  <a16:creationId xmlns:a16="http://schemas.microsoft.com/office/drawing/2014/main" id="{118B4638-9AE3-49DE-9661-DE8088D97FF1}"/>
                </a:ext>
              </a:extLst>
            </p:cNvPr>
            <p:cNvCxnSpPr/>
            <p:nvPr/>
          </p:nvCxnSpPr>
          <p:spPr>
            <a:xfrm>
              <a:off x="3382964" y="47104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87315898-0714-4FC8-B12A-BCF177E8E113}"/>
                </a:ext>
              </a:extLst>
            </p:cNvPr>
            <p:cNvSpPr txBox="1"/>
            <p:nvPr/>
          </p:nvSpPr>
          <p:spPr>
            <a:xfrm>
              <a:off x="3219174" y="4793212"/>
              <a:ext cx="327581" cy="184666"/>
            </a:xfrm>
            <a:prstGeom prst="rect">
              <a:avLst/>
            </a:prstGeom>
            <a:noFill/>
          </p:spPr>
          <p:txBody>
            <a:bodyPr wrap="none" lIns="36000" tIns="0" rIns="36000" bIns="0" rtlCol="0">
              <a:spAutoFit/>
            </a:bodyPr>
            <a:lstStyle/>
            <a:p>
              <a:pPr algn="ctr"/>
              <a:r>
                <a:rPr lang="en-US" sz="1200" dirty="0"/>
                <a:t>216</a:t>
              </a:r>
            </a:p>
          </p:txBody>
        </p:sp>
        <p:cxnSp>
          <p:nvCxnSpPr>
            <p:cNvPr id="47" name="Straight Connector 46">
              <a:extLst>
                <a:ext uri="{FF2B5EF4-FFF2-40B4-BE49-F238E27FC236}">
                  <a16:creationId xmlns:a16="http://schemas.microsoft.com/office/drawing/2014/main" id="{C465BDE7-1C07-4CA4-8235-4EDA292CF058}"/>
                </a:ext>
              </a:extLst>
            </p:cNvPr>
            <p:cNvCxnSpPr/>
            <p:nvPr/>
          </p:nvCxnSpPr>
          <p:spPr>
            <a:xfrm>
              <a:off x="3690146" y="47104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336BA365-1B04-4785-B17E-2BB99D471794}"/>
                </a:ext>
              </a:extLst>
            </p:cNvPr>
            <p:cNvSpPr txBox="1"/>
            <p:nvPr/>
          </p:nvSpPr>
          <p:spPr>
            <a:xfrm>
              <a:off x="3526356" y="4793213"/>
              <a:ext cx="327581" cy="184666"/>
            </a:xfrm>
            <a:prstGeom prst="rect">
              <a:avLst/>
            </a:prstGeom>
            <a:noFill/>
          </p:spPr>
          <p:txBody>
            <a:bodyPr wrap="none" lIns="36000" tIns="0" rIns="36000" bIns="0" rtlCol="0">
              <a:spAutoFit/>
            </a:bodyPr>
            <a:lstStyle/>
            <a:p>
              <a:pPr algn="ctr"/>
              <a:r>
                <a:rPr lang="en-GB" sz="1200" dirty="0"/>
                <a:t>240</a:t>
              </a:r>
              <a:endParaRPr lang="en-US" sz="1200" dirty="0"/>
            </a:p>
          </p:txBody>
        </p:sp>
        <p:cxnSp>
          <p:nvCxnSpPr>
            <p:cNvPr id="49" name="Straight Connector 48">
              <a:extLst>
                <a:ext uri="{FF2B5EF4-FFF2-40B4-BE49-F238E27FC236}">
                  <a16:creationId xmlns:a16="http://schemas.microsoft.com/office/drawing/2014/main" id="{14D4746E-7526-4ED2-B6EF-32B17B9FB8CC}"/>
                </a:ext>
              </a:extLst>
            </p:cNvPr>
            <p:cNvCxnSpPr/>
            <p:nvPr/>
          </p:nvCxnSpPr>
          <p:spPr>
            <a:xfrm>
              <a:off x="3992573" y="47104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F75C8F83-DA15-4C55-9048-43CC6C5647DE}"/>
                </a:ext>
              </a:extLst>
            </p:cNvPr>
            <p:cNvSpPr txBox="1"/>
            <p:nvPr/>
          </p:nvSpPr>
          <p:spPr>
            <a:xfrm>
              <a:off x="3828783" y="4790829"/>
              <a:ext cx="327581" cy="184666"/>
            </a:xfrm>
            <a:prstGeom prst="rect">
              <a:avLst/>
            </a:prstGeom>
            <a:noFill/>
          </p:spPr>
          <p:txBody>
            <a:bodyPr wrap="none" lIns="36000" tIns="0" rIns="36000" bIns="0" rtlCol="0">
              <a:spAutoFit/>
            </a:bodyPr>
            <a:lstStyle/>
            <a:p>
              <a:pPr algn="ctr"/>
              <a:r>
                <a:rPr lang="en-GB" sz="1200" dirty="0"/>
                <a:t>264</a:t>
              </a:r>
              <a:endParaRPr lang="en-US" sz="1200" dirty="0"/>
            </a:p>
          </p:txBody>
        </p:sp>
        <p:sp>
          <p:nvSpPr>
            <p:cNvPr id="51" name="Freeform: Shape 50">
              <a:extLst>
                <a:ext uri="{FF2B5EF4-FFF2-40B4-BE49-F238E27FC236}">
                  <a16:creationId xmlns:a16="http://schemas.microsoft.com/office/drawing/2014/main" id="{4AB02D02-C717-4E01-AB58-96523B6CC483}"/>
                </a:ext>
              </a:extLst>
            </p:cNvPr>
            <p:cNvSpPr/>
            <p:nvPr/>
          </p:nvSpPr>
          <p:spPr>
            <a:xfrm>
              <a:off x="630534" y="2763297"/>
              <a:ext cx="3205424" cy="1916723"/>
            </a:xfrm>
            <a:custGeom>
              <a:avLst/>
              <a:gdLst>
                <a:gd name="connsiteX0" fmla="*/ 3205424 w 3205424"/>
                <a:gd name="connsiteY0" fmla="*/ 0 h 1916723"/>
                <a:gd name="connsiteX1" fmla="*/ 3205424 w 3205424"/>
                <a:gd name="connsiteY1" fmla="*/ 341644 h 1916723"/>
                <a:gd name="connsiteX2" fmla="*/ 3160207 w 3205424"/>
                <a:gd name="connsiteY2" fmla="*/ 341644 h 1916723"/>
                <a:gd name="connsiteX3" fmla="*/ 3160207 w 3205424"/>
                <a:gd name="connsiteY3" fmla="*/ 688312 h 1916723"/>
                <a:gd name="connsiteX4" fmla="*/ 3049675 w 3205424"/>
                <a:gd name="connsiteY4" fmla="*/ 688312 h 1916723"/>
                <a:gd name="connsiteX5" fmla="*/ 3049675 w 3205424"/>
                <a:gd name="connsiteY5" fmla="*/ 949569 h 1916723"/>
                <a:gd name="connsiteX6" fmla="*/ 2898950 w 3205424"/>
                <a:gd name="connsiteY6" fmla="*/ 949569 h 1916723"/>
                <a:gd name="connsiteX7" fmla="*/ 2898950 w 3205424"/>
                <a:gd name="connsiteY7" fmla="*/ 1097782 h 1916723"/>
                <a:gd name="connsiteX8" fmla="*/ 2589963 w 3205424"/>
                <a:gd name="connsiteY8" fmla="*/ 1097782 h 1916723"/>
                <a:gd name="connsiteX9" fmla="*/ 2589963 w 3205424"/>
                <a:gd name="connsiteY9" fmla="*/ 1185705 h 1916723"/>
                <a:gd name="connsiteX10" fmla="*/ 2444262 w 3205424"/>
                <a:gd name="connsiteY10" fmla="*/ 1185705 h 1916723"/>
                <a:gd name="connsiteX11" fmla="*/ 2444262 w 3205424"/>
                <a:gd name="connsiteY11" fmla="*/ 1261068 h 1916723"/>
                <a:gd name="connsiteX12" fmla="*/ 1984550 w 3205424"/>
                <a:gd name="connsiteY12" fmla="*/ 1261068 h 1916723"/>
                <a:gd name="connsiteX13" fmla="*/ 1984550 w 3205424"/>
                <a:gd name="connsiteY13" fmla="*/ 1301261 h 1916723"/>
                <a:gd name="connsiteX14" fmla="*/ 1798655 w 3205424"/>
                <a:gd name="connsiteY14" fmla="*/ 1301261 h 1916723"/>
                <a:gd name="connsiteX15" fmla="*/ 1798655 w 3205424"/>
                <a:gd name="connsiteY15" fmla="*/ 1346479 h 1916723"/>
                <a:gd name="connsiteX16" fmla="*/ 1524837 w 3205424"/>
                <a:gd name="connsiteY16" fmla="*/ 1346479 h 1916723"/>
                <a:gd name="connsiteX17" fmla="*/ 1524837 w 3205424"/>
                <a:gd name="connsiteY17" fmla="*/ 1411793 h 1916723"/>
                <a:gd name="connsiteX18" fmla="*/ 1451987 w 3205424"/>
                <a:gd name="connsiteY18" fmla="*/ 1411793 h 1916723"/>
                <a:gd name="connsiteX19" fmla="*/ 1451987 w 3205424"/>
                <a:gd name="connsiteY19" fmla="*/ 1489668 h 1916723"/>
                <a:gd name="connsiteX20" fmla="*/ 1218363 w 3205424"/>
                <a:gd name="connsiteY20" fmla="*/ 1489668 h 1916723"/>
                <a:gd name="connsiteX21" fmla="*/ 1218363 w 3205424"/>
                <a:gd name="connsiteY21" fmla="*/ 1512277 h 1916723"/>
                <a:gd name="connsiteX22" fmla="*/ 1183193 w 3205424"/>
                <a:gd name="connsiteY22" fmla="*/ 1512277 h 1916723"/>
                <a:gd name="connsiteX23" fmla="*/ 1183193 w 3205424"/>
                <a:gd name="connsiteY23" fmla="*/ 1532373 h 1916723"/>
                <a:gd name="connsiteX24" fmla="*/ 1148024 w 3205424"/>
                <a:gd name="connsiteY24" fmla="*/ 1532373 h 1916723"/>
                <a:gd name="connsiteX25" fmla="*/ 1148024 w 3205424"/>
                <a:gd name="connsiteY25" fmla="*/ 1600200 h 1916723"/>
                <a:gd name="connsiteX26" fmla="*/ 1067637 w 3205424"/>
                <a:gd name="connsiteY26" fmla="*/ 1600200 h 1916723"/>
                <a:gd name="connsiteX27" fmla="*/ 1067637 w 3205424"/>
                <a:gd name="connsiteY27" fmla="*/ 1620296 h 1916723"/>
                <a:gd name="connsiteX28" fmla="*/ 994787 w 3205424"/>
                <a:gd name="connsiteY28" fmla="*/ 1620296 h 1916723"/>
                <a:gd name="connsiteX29" fmla="*/ 994787 w 3205424"/>
                <a:gd name="connsiteY29" fmla="*/ 1675562 h 1916723"/>
                <a:gd name="connsiteX30" fmla="*/ 914400 w 3205424"/>
                <a:gd name="connsiteY30" fmla="*/ 1675562 h 1916723"/>
                <a:gd name="connsiteX31" fmla="*/ 914400 w 3205424"/>
                <a:gd name="connsiteY31" fmla="*/ 1693147 h 1916723"/>
                <a:gd name="connsiteX32" fmla="*/ 844062 w 3205424"/>
                <a:gd name="connsiteY32" fmla="*/ 1693147 h 1916723"/>
                <a:gd name="connsiteX33" fmla="*/ 844062 w 3205424"/>
                <a:gd name="connsiteY33" fmla="*/ 1723292 h 1916723"/>
                <a:gd name="connsiteX34" fmla="*/ 685800 w 3205424"/>
                <a:gd name="connsiteY34" fmla="*/ 1723292 h 1916723"/>
                <a:gd name="connsiteX35" fmla="*/ 685800 w 3205424"/>
                <a:gd name="connsiteY35" fmla="*/ 1765998 h 1916723"/>
                <a:gd name="connsiteX36" fmla="*/ 610437 w 3205424"/>
                <a:gd name="connsiteY36" fmla="*/ 1765998 h 1916723"/>
                <a:gd name="connsiteX37" fmla="*/ 610437 w 3205424"/>
                <a:gd name="connsiteY37" fmla="*/ 1801167 h 1916723"/>
                <a:gd name="connsiteX38" fmla="*/ 540099 w 3205424"/>
                <a:gd name="connsiteY38" fmla="*/ 1801167 h 1916723"/>
                <a:gd name="connsiteX39" fmla="*/ 540099 w 3205424"/>
                <a:gd name="connsiteY39" fmla="*/ 1843872 h 1916723"/>
                <a:gd name="connsiteX40" fmla="*/ 381837 w 3205424"/>
                <a:gd name="connsiteY40" fmla="*/ 1843872 h 1916723"/>
                <a:gd name="connsiteX41" fmla="*/ 381837 w 3205424"/>
                <a:gd name="connsiteY41" fmla="*/ 1863969 h 1916723"/>
                <a:gd name="connsiteX42" fmla="*/ 301451 w 3205424"/>
                <a:gd name="connsiteY42" fmla="*/ 1863969 h 1916723"/>
                <a:gd name="connsiteX43" fmla="*/ 301451 w 3205424"/>
                <a:gd name="connsiteY43" fmla="*/ 1889090 h 1916723"/>
                <a:gd name="connsiteX44" fmla="*/ 233624 w 3205424"/>
                <a:gd name="connsiteY44" fmla="*/ 1889090 h 1916723"/>
                <a:gd name="connsiteX45" fmla="*/ 233624 w 3205424"/>
                <a:gd name="connsiteY45" fmla="*/ 1916723 h 1916723"/>
                <a:gd name="connsiteX46" fmla="*/ 0 w 3205424"/>
                <a:gd name="connsiteY46" fmla="*/ 1916723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05424" h="1916723">
                  <a:moveTo>
                    <a:pt x="3205424" y="0"/>
                  </a:moveTo>
                  <a:lnTo>
                    <a:pt x="3205424" y="341644"/>
                  </a:lnTo>
                  <a:lnTo>
                    <a:pt x="3160207" y="341644"/>
                  </a:lnTo>
                  <a:lnTo>
                    <a:pt x="3160207" y="688312"/>
                  </a:lnTo>
                  <a:lnTo>
                    <a:pt x="3049675" y="688312"/>
                  </a:lnTo>
                  <a:lnTo>
                    <a:pt x="3049675" y="949569"/>
                  </a:lnTo>
                  <a:lnTo>
                    <a:pt x="2898950" y="949569"/>
                  </a:lnTo>
                  <a:lnTo>
                    <a:pt x="2898950" y="1097782"/>
                  </a:lnTo>
                  <a:lnTo>
                    <a:pt x="2589963" y="1097782"/>
                  </a:lnTo>
                  <a:lnTo>
                    <a:pt x="2589963" y="1185705"/>
                  </a:lnTo>
                  <a:lnTo>
                    <a:pt x="2444262" y="1185705"/>
                  </a:lnTo>
                  <a:lnTo>
                    <a:pt x="2444262" y="1261068"/>
                  </a:lnTo>
                  <a:lnTo>
                    <a:pt x="1984550" y="1261068"/>
                  </a:lnTo>
                  <a:lnTo>
                    <a:pt x="1984550" y="1301261"/>
                  </a:lnTo>
                  <a:lnTo>
                    <a:pt x="1798655" y="1301261"/>
                  </a:lnTo>
                  <a:lnTo>
                    <a:pt x="1798655" y="1346479"/>
                  </a:lnTo>
                  <a:lnTo>
                    <a:pt x="1524837" y="1346479"/>
                  </a:lnTo>
                  <a:lnTo>
                    <a:pt x="1524837" y="1411793"/>
                  </a:lnTo>
                  <a:lnTo>
                    <a:pt x="1451987" y="1411793"/>
                  </a:lnTo>
                  <a:lnTo>
                    <a:pt x="1451987" y="1489668"/>
                  </a:lnTo>
                  <a:lnTo>
                    <a:pt x="1218363" y="1489668"/>
                  </a:lnTo>
                  <a:lnTo>
                    <a:pt x="1218363" y="1512277"/>
                  </a:lnTo>
                  <a:lnTo>
                    <a:pt x="1183193" y="1512277"/>
                  </a:lnTo>
                  <a:lnTo>
                    <a:pt x="1183193" y="1532373"/>
                  </a:lnTo>
                  <a:lnTo>
                    <a:pt x="1148024" y="1532373"/>
                  </a:lnTo>
                  <a:lnTo>
                    <a:pt x="1148024" y="1600200"/>
                  </a:lnTo>
                  <a:lnTo>
                    <a:pt x="1067637" y="1600200"/>
                  </a:lnTo>
                  <a:lnTo>
                    <a:pt x="1067637" y="1620296"/>
                  </a:lnTo>
                  <a:lnTo>
                    <a:pt x="994787" y="1620296"/>
                  </a:lnTo>
                  <a:lnTo>
                    <a:pt x="994787" y="1675562"/>
                  </a:lnTo>
                  <a:lnTo>
                    <a:pt x="914400" y="1675562"/>
                  </a:lnTo>
                  <a:lnTo>
                    <a:pt x="914400" y="1693147"/>
                  </a:lnTo>
                  <a:lnTo>
                    <a:pt x="844062" y="1693147"/>
                  </a:lnTo>
                  <a:lnTo>
                    <a:pt x="844062" y="1723292"/>
                  </a:lnTo>
                  <a:lnTo>
                    <a:pt x="685800" y="1723292"/>
                  </a:lnTo>
                  <a:lnTo>
                    <a:pt x="685800" y="1765998"/>
                  </a:lnTo>
                  <a:lnTo>
                    <a:pt x="610437" y="1765998"/>
                  </a:lnTo>
                  <a:lnTo>
                    <a:pt x="610437" y="1801167"/>
                  </a:lnTo>
                  <a:lnTo>
                    <a:pt x="540099" y="1801167"/>
                  </a:lnTo>
                  <a:lnTo>
                    <a:pt x="540099" y="1843872"/>
                  </a:lnTo>
                  <a:lnTo>
                    <a:pt x="381837" y="1843872"/>
                  </a:lnTo>
                  <a:lnTo>
                    <a:pt x="381837" y="1863969"/>
                  </a:lnTo>
                  <a:lnTo>
                    <a:pt x="301451" y="1863969"/>
                  </a:lnTo>
                  <a:lnTo>
                    <a:pt x="301451" y="1889090"/>
                  </a:lnTo>
                  <a:lnTo>
                    <a:pt x="233624" y="1889090"/>
                  </a:lnTo>
                  <a:lnTo>
                    <a:pt x="233624" y="1916723"/>
                  </a:lnTo>
                  <a:lnTo>
                    <a:pt x="0" y="1916723"/>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CC4D3DC0-9F90-41AE-A1FA-8DE0CF463C85}"/>
                </a:ext>
              </a:extLst>
            </p:cNvPr>
            <p:cNvSpPr/>
            <p:nvPr/>
          </p:nvSpPr>
          <p:spPr>
            <a:xfrm>
              <a:off x="635558" y="3539532"/>
              <a:ext cx="3529484" cy="1137976"/>
            </a:xfrm>
            <a:custGeom>
              <a:avLst/>
              <a:gdLst>
                <a:gd name="connsiteX0" fmla="*/ 3529484 w 3529484"/>
                <a:gd name="connsiteY0" fmla="*/ 0 h 1137976"/>
                <a:gd name="connsiteX1" fmla="*/ 3278275 w 3529484"/>
                <a:gd name="connsiteY1" fmla="*/ 0 h 1137976"/>
                <a:gd name="connsiteX2" fmla="*/ 3278275 w 3529484"/>
                <a:gd name="connsiteY2" fmla="*/ 283866 h 1137976"/>
                <a:gd name="connsiteX3" fmla="*/ 2969288 w 3529484"/>
                <a:gd name="connsiteY3" fmla="*/ 283866 h 1137976"/>
                <a:gd name="connsiteX4" fmla="*/ 2969288 w 3529484"/>
                <a:gd name="connsiteY4" fmla="*/ 464736 h 1137976"/>
                <a:gd name="connsiteX5" fmla="*/ 2208126 w 3529484"/>
                <a:gd name="connsiteY5" fmla="*/ 464736 h 1137976"/>
                <a:gd name="connsiteX6" fmla="*/ 2208126 w 3529484"/>
                <a:gd name="connsiteY6" fmla="*/ 520002 h 1137976"/>
                <a:gd name="connsiteX7" fmla="*/ 1982038 w 3529484"/>
                <a:gd name="connsiteY7" fmla="*/ 520002 h 1137976"/>
                <a:gd name="connsiteX8" fmla="*/ 1982038 w 3529484"/>
                <a:gd name="connsiteY8" fmla="*/ 570244 h 1137976"/>
                <a:gd name="connsiteX9" fmla="*/ 1901651 w 3529484"/>
                <a:gd name="connsiteY9" fmla="*/ 570244 h 1137976"/>
                <a:gd name="connsiteX10" fmla="*/ 1901651 w 3529484"/>
                <a:gd name="connsiteY10" fmla="*/ 597877 h 1137976"/>
                <a:gd name="connsiteX11" fmla="*/ 1826288 w 3529484"/>
                <a:gd name="connsiteY11" fmla="*/ 597877 h 1137976"/>
                <a:gd name="connsiteX12" fmla="*/ 1826288 w 3529484"/>
                <a:gd name="connsiteY12" fmla="*/ 640582 h 1137976"/>
                <a:gd name="connsiteX13" fmla="*/ 1675563 w 3529484"/>
                <a:gd name="connsiteY13" fmla="*/ 640582 h 1137976"/>
                <a:gd name="connsiteX14" fmla="*/ 1675563 w 3529484"/>
                <a:gd name="connsiteY14" fmla="*/ 670727 h 1137976"/>
                <a:gd name="connsiteX15" fmla="*/ 1514789 w 3529484"/>
                <a:gd name="connsiteY15" fmla="*/ 670727 h 1137976"/>
                <a:gd name="connsiteX16" fmla="*/ 1514789 w 3529484"/>
                <a:gd name="connsiteY16" fmla="*/ 700872 h 1137976"/>
                <a:gd name="connsiteX17" fmla="*/ 1251020 w 3529484"/>
                <a:gd name="connsiteY17" fmla="*/ 700872 h 1137976"/>
                <a:gd name="connsiteX18" fmla="*/ 1251020 w 3529484"/>
                <a:gd name="connsiteY18" fmla="*/ 723481 h 1137976"/>
                <a:gd name="connsiteX19" fmla="*/ 1140488 w 3529484"/>
                <a:gd name="connsiteY19" fmla="*/ 723481 h 1137976"/>
                <a:gd name="connsiteX20" fmla="*/ 1140488 w 3529484"/>
                <a:gd name="connsiteY20" fmla="*/ 738554 h 1137976"/>
                <a:gd name="connsiteX21" fmla="*/ 1100295 w 3529484"/>
                <a:gd name="connsiteY21" fmla="*/ 738554 h 1137976"/>
                <a:gd name="connsiteX22" fmla="*/ 1100295 w 3529484"/>
                <a:gd name="connsiteY22" fmla="*/ 748602 h 1137976"/>
                <a:gd name="connsiteX23" fmla="*/ 987251 w 3529484"/>
                <a:gd name="connsiteY23" fmla="*/ 748602 h 1137976"/>
                <a:gd name="connsiteX24" fmla="*/ 987251 w 3529484"/>
                <a:gd name="connsiteY24" fmla="*/ 768699 h 1137976"/>
                <a:gd name="connsiteX25" fmla="*/ 914400 w 3529484"/>
                <a:gd name="connsiteY25" fmla="*/ 768699 h 1137976"/>
                <a:gd name="connsiteX26" fmla="*/ 914400 w 3529484"/>
                <a:gd name="connsiteY26" fmla="*/ 821453 h 1137976"/>
                <a:gd name="connsiteX27" fmla="*/ 869183 w 3529484"/>
                <a:gd name="connsiteY27" fmla="*/ 821453 h 1137976"/>
                <a:gd name="connsiteX28" fmla="*/ 869183 w 3529484"/>
                <a:gd name="connsiteY28" fmla="*/ 841549 h 1137976"/>
                <a:gd name="connsiteX29" fmla="*/ 756139 w 3529484"/>
                <a:gd name="connsiteY29" fmla="*/ 841549 h 1137976"/>
                <a:gd name="connsiteX30" fmla="*/ 756139 w 3529484"/>
                <a:gd name="connsiteY30" fmla="*/ 869182 h 1137976"/>
                <a:gd name="connsiteX31" fmla="*/ 723482 w 3529484"/>
                <a:gd name="connsiteY31" fmla="*/ 869182 h 1137976"/>
                <a:gd name="connsiteX32" fmla="*/ 723482 w 3529484"/>
                <a:gd name="connsiteY32" fmla="*/ 884255 h 1137976"/>
                <a:gd name="connsiteX33" fmla="*/ 685800 w 3529484"/>
                <a:gd name="connsiteY33" fmla="*/ 884255 h 1137976"/>
                <a:gd name="connsiteX34" fmla="*/ 685800 w 3529484"/>
                <a:gd name="connsiteY34" fmla="*/ 934497 h 1137976"/>
                <a:gd name="connsiteX35" fmla="*/ 602901 w 3529484"/>
                <a:gd name="connsiteY35" fmla="*/ 934497 h 1137976"/>
                <a:gd name="connsiteX36" fmla="*/ 602901 w 3529484"/>
                <a:gd name="connsiteY36" fmla="*/ 969666 h 1137976"/>
                <a:gd name="connsiteX37" fmla="*/ 565220 w 3529484"/>
                <a:gd name="connsiteY37" fmla="*/ 969666 h 1137976"/>
                <a:gd name="connsiteX38" fmla="*/ 565220 w 3529484"/>
                <a:gd name="connsiteY38" fmla="*/ 977202 h 1137976"/>
                <a:gd name="connsiteX39" fmla="*/ 532563 w 3529484"/>
                <a:gd name="connsiteY39" fmla="*/ 977202 h 1137976"/>
                <a:gd name="connsiteX40" fmla="*/ 532563 w 3529484"/>
                <a:gd name="connsiteY40" fmla="*/ 997299 h 1137976"/>
                <a:gd name="connsiteX41" fmla="*/ 489857 w 3529484"/>
                <a:gd name="connsiteY41" fmla="*/ 997299 h 1137976"/>
                <a:gd name="connsiteX42" fmla="*/ 489857 w 3529484"/>
                <a:gd name="connsiteY42" fmla="*/ 1017395 h 1137976"/>
                <a:gd name="connsiteX43" fmla="*/ 381838 w 3529484"/>
                <a:gd name="connsiteY43" fmla="*/ 1017395 h 1137976"/>
                <a:gd name="connsiteX44" fmla="*/ 381838 w 3529484"/>
                <a:gd name="connsiteY44" fmla="*/ 1045028 h 1137976"/>
                <a:gd name="connsiteX45" fmla="*/ 298939 w 3529484"/>
                <a:gd name="connsiteY45" fmla="*/ 1045028 h 1137976"/>
                <a:gd name="connsiteX46" fmla="*/ 298939 w 3529484"/>
                <a:gd name="connsiteY46" fmla="*/ 1075173 h 1137976"/>
                <a:gd name="connsiteX47" fmla="*/ 223576 w 3529484"/>
                <a:gd name="connsiteY47" fmla="*/ 1075173 h 1137976"/>
                <a:gd name="connsiteX48" fmla="*/ 223576 w 3529484"/>
                <a:gd name="connsiteY48" fmla="*/ 1097782 h 1137976"/>
                <a:gd name="connsiteX49" fmla="*/ 150726 w 3529484"/>
                <a:gd name="connsiteY49" fmla="*/ 1097782 h 1137976"/>
                <a:gd name="connsiteX50" fmla="*/ 150726 w 3529484"/>
                <a:gd name="connsiteY50" fmla="*/ 1137976 h 1137976"/>
                <a:gd name="connsiteX51" fmla="*/ 0 w 3529484"/>
                <a:gd name="connsiteY51" fmla="*/ 1137976 h 113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529484" h="1137976">
                  <a:moveTo>
                    <a:pt x="3529484" y="0"/>
                  </a:moveTo>
                  <a:lnTo>
                    <a:pt x="3278275" y="0"/>
                  </a:lnTo>
                  <a:lnTo>
                    <a:pt x="3278275" y="283866"/>
                  </a:lnTo>
                  <a:lnTo>
                    <a:pt x="2969288" y="283866"/>
                  </a:lnTo>
                  <a:lnTo>
                    <a:pt x="2969288" y="464736"/>
                  </a:lnTo>
                  <a:lnTo>
                    <a:pt x="2208126" y="464736"/>
                  </a:lnTo>
                  <a:lnTo>
                    <a:pt x="2208126" y="520002"/>
                  </a:lnTo>
                  <a:lnTo>
                    <a:pt x="1982038" y="520002"/>
                  </a:lnTo>
                  <a:lnTo>
                    <a:pt x="1982038" y="570244"/>
                  </a:lnTo>
                  <a:lnTo>
                    <a:pt x="1901651" y="570244"/>
                  </a:lnTo>
                  <a:lnTo>
                    <a:pt x="1901651" y="597877"/>
                  </a:lnTo>
                  <a:lnTo>
                    <a:pt x="1826288" y="597877"/>
                  </a:lnTo>
                  <a:lnTo>
                    <a:pt x="1826288" y="640582"/>
                  </a:lnTo>
                  <a:lnTo>
                    <a:pt x="1675563" y="640582"/>
                  </a:lnTo>
                  <a:lnTo>
                    <a:pt x="1675563" y="670727"/>
                  </a:lnTo>
                  <a:lnTo>
                    <a:pt x="1514789" y="670727"/>
                  </a:lnTo>
                  <a:lnTo>
                    <a:pt x="1514789" y="700872"/>
                  </a:lnTo>
                  <a:lnTo>
                    <a:pt x="1251020" y="700872"/>
                  </a:lnTo>
                  <a:lnTo>
                    <a:pt x="1251020" y="723481"/>
                  </a:lnTo>
                  <a:lnTo>
                    <a:pt x="1140488" y="723481"/>
                  </a:lnTo>
                  <a:lnTo>
                    <a:pt x="1140488" y="738554"/>
                  </a:lnTo>
                  <a:lnTo>
                    <a:pt x="1100295" y="738554"/>
                  </a:lnTo>
                  <a:lnTo>
                    <a:pt x="1100295" y="748602"/>
                  </a:lnTo>
                  <a:lnTo>
                    <a:pt x="987251" y="748602"/>
                  </a:lnTo>
                  <a:lnTo>
                    <a:pt x="987251" y="768699"/>
                  </a:lnTo>
                  <a:lnTo>
                    <a:pt x="914400" y="768699"/>
                  </a:lnTo>
                  <a:lnTo>
                    <a:pt x="914400" y="821453"/>
                  </a:lnTo>
                  <a:lnTo>
                    <a:pt x="869183" y="821453"/>
                  </a:lnTo>
                  <a:lnTo>
                    <a:pt x="869183" y="841549"/>
                  </a:lnTo>
                  <a:lnTo>
                    <a:pt x="756139" y="841549"/>
                  </a:lnTo>
                  <a:lnTo>
                    <a:pt x="756139" y="869182"/>
                  </a:lnTo>
                  <a:lnTo>
                    <a:pt x="723482" y="869182"/>
                  </a:lnTo>
                  <a:lnTo>
                    <a:pt x="723482" y="884255"/>
                  </a:lnTo>
                  <a:lnTo>
                    <a:pt x="685800" y="884255"/>
                  </a:lnTo>
                  <a:lnTo>
                    <a:pt x="685800" y="934497"/>
                  </a:lnTo>
                  <a:lnTo>
                    <a:pt x="602901" y="934497"/>
                  </a:lnTo>
                  <a:lnTo>
                    <a:pt x="602901" y="969666"/>
                  </a:lnTo>
                  <a:lnTo>
                    <a:pt x="565220" y="969666"/>
                  </a:lnTo>
                  <a:lnTo>
                    <a:pt x="565220" y="977202"/>
                  </a:lnTo>
                  <a:lnTo>
                    <a:pt x="532563" y="977202"/>
                  </a:lnTo>
                  <a:lnTo>
                    <a:pt x="532563" y="997299"/>
                  </a:lnTo>
                  <a:lnTo>
                    <a:pt x="489857" y="997299"/>
                  </a:lnTo>
                  <a:lnTo>
                    <a:pt x="489857" y="1017395"/>
                  </a:lnTo>
                  <a:lnTo>
                    <a:pt x="381838" y="1017395"/>
                  </a:lnTo>
                  <a:lnTo>
                    <a:pt x="381838" y="1045028"/>
                  </a:lnTo>
                  <a:lnTo>
                    <a:pt x="298939" y="1045028"/>
                  </a:lnTo>
                  <a:lnTo>
                    <a:pt x="298939" y="1075173"/>
                  </a:lnTo>
                  <a:lnTo>
                    <a:pt x="223576" y="1075173"/>
                  </a:lnTo>
                  <a:lnTo>
                    <a:pt x="223576" y="1097782"/>
                  </a:lnTo>
                  <a:lnTo>
                    <a:pt x="150726" y="1097782"/>
                  </a:lnTo>
                  <a:lnTo>
                    <a:pt x="150726" y="1137976"/>
                  </a:lnTo>
                  <a:lnTo>
                    <a:pt x="0" y="1137976"/>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02B319D2-C876-4DEE-A5F2-E7650B6C1222}"/>
                </a:ext>
              </a:extLst>
            </p:cNvPr>
            <p:cNvSpPr txBox="1"/>
            <p:nvPr/>
          </p:nvSpPr>
          <p:spPr>
            <a:xfrm>
              <a:off x="1021089" y="2324449"/>
              <a:ext cx="2689851" cy="461665"/>
            </a:xfrm>
            <a:prstGeom prst="rect">
              <a:avLst/>
            </a:prstGeom>
            <a:noFill/>
          </p:spPr>
          <p:txBody>
            <a:bodyPr wrap="square" rtlCol="0">
              <a:spAutoFit/>
            </a:bodyPr>
            <a:lstStyle/>
            <a:p>
              <a:r>
                <a:rPr lang="en-GB" sz="1200" b="1" dirty="0"/>
                <a:t>Non-abstainers</a:t>
              </a:r>
              <a:r>
                <a:rPr lang="en-GB" sz="1200" dirty="0"/>
                <a:t>, n=304</a:t>
              </a:r>
            </a:p>
            <a:p>
              <a:r>
                <a:rPr lang="en-GB" sz="1200" dirty="0"/>
                <a:t>HCC n=45; median FU: 60 months</a:t>
              </a:r>
            </a:p>
          </p:txBody>
        </p:sp>
        <p:sp>
          <p:nvSpPr>
            <p:cNvPr id="54" name="TextBox 53">
              <a:extLst>
                <a:ext uri="{FF2B5EF4-FFF2-40B4-BE49-F238E27FC236}">
                  <a16:creationId xmlns:a16="http://schemas.microsoft.com/office/drawing/2014/main" id="{BF99783E-4B1C-4EAA-9E7A-27F668DE556E}"/>
                </a:ext>
              </a:extLst>
            </p:cNvPr>
            <p:cNvSpPr txBox="1"/>
            <p:nvPr/>
          </p:nvSpPr>
          <p:spPr>
            <a:xfrm>
              <a:off x="1021089" y="2785706"/>
              <a:ext cx="2651751" cy="461665"/>
            </a:xfrm>
            <a:prstGeom prst="rect">
              <a:avLst/>
            </a:prstGeom>
            <a:noFill/>
          </p:spPr>
          <p:txBody>
            <a:bodyPr wrap="square" rtlCol="0">
              <a:spAutoFit/>
            </a:bodyPr>
            <a:lstStyle/>
            <a:p>
              <a:r>
                <a:rPr lang="en-GB" sz="1200" b="1" dirty="0"/>
                <a:t>Abstainers</a:t>
              </a:r>
              <a:r>
                <a:rPr lang="en-GB" sz="1200" dirty="0"/>
                <a:t>,* n=298</a:t>
              </a:r>
            </a:p>
            <a:p>
              <a:r>
                <a:rPr lang="en-GB" sz="1200" dirty="0"/>
                <a:t>HCC n=48; median FU: 67 months</a:t>
              </a:r>
            </a:p>
          </p:txBody>
        </p:sp>
        <p:sp>
          <p:nvSpPr>
            <p:cNvPr id="55" name="TextBox 54">
              <a:extLst>
                <a:ext uri="{FF2B5EF4-FFF2-40B4-BE49-F238E27FC236}">
                  <a16:creationId xmlns:a16="http://schemas.microsoft.com/office/drawing/2014/main" id="{45A351C2-7349-40E5-88DF-BCF1C52EA84C}"/>
                </a:ext>
              </a:extLst>
            </p:cNvPr>
            <p:cNvSpPr txBox="1"/>
            <p:nvPr/>
          </p:nvSpPr>
          <p:spPr>
            <a:xfrm>
              <a:off x="636364" y="3446120"/>
              <a:ext cx="2360533" cy="646331"/>
            </a:xfrm>
            <a:prstGeom prst="rect">
              <a:avLst/>
            </a:prstGeom>
            <a:noFill/>
          </p:spPr>
          <p:txBody>
            <a:bodyPr wrap="square" rtlCol="0">
              <a:spAutoFit/>
            </a:bodyPr>
            <a:lstStyle/>
            <a:p>
              <a:r>
                <a:rPr lang="en-GB" sz="1200" b="1" dirty="0"/>
                <a:t>Annual incidence:</a:t>
              </a:r>
            </a:p>
            <a:p>
              <a:pPr marL="171450" indent="-171450">
                <a:buFont typeface="Arial" panose="020B0604020202020204" pitchFamily="34" charset="0"/>
                <a:buChar char="•"/>
              </a:pPr>
              <a:r>
                <a:rPr lang="en-GB" sz="1200" dirty="0"/>
                <a:t>Non-abstainers: 2.39%</a:t>
              </a:r>
            </a:p>
            <a:p>
              <a:pPr marL="171450" indent="-171450">
                <a:buFont typeface="Arial" panose="020B0604020202020204" pitchFamily="34" charset="0"/>
                <a:buChar char="•"/>
              </a:pPr>
              <a:r>
                <a:rPr lang="en-GB" sz="1200" dirty="0"/>
                <a:t>Abstainers: 2.42%</a:t>
              </a:r>
            </a:p>
          </p:txBody>
        </p:sp>
        <p:cxnSp>
          <p:nvCxnSpPr>
            <p:cNvPr id="56" name="Straight Connector 55">
              <a:extLst>
                <a:ext uri="{FF2B5EF4-FFF2-40B4-BE49-F238E27FC236}">
                  <a16:creationId xmlns:a16="http://schemas.microsoft.com/office/drawing/2014/main" id="{74B2C0E4-B588-411B-82D8-DD6AFFE672C0}"/>
                </a:ext>
              </a:extLst>
            </p:cNvPr>
            <p:cNvCxnSpPr/>
            <p:nvPr/>
          </p:nvCxnSpPr>
          <p:spPr>
            <a:xfrm flipV="1">
              <a:off x="771869" y="2506952"/>
              <a:ext cx="21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CB6EA6-D681-4C9A-A300-1DD275120BD8}"/>
                </a:ext>
              </a:extLst>
            </p:cNvPr>
            <p:cNvCxnSpPr/>
            <p:nvPr/>
          </p:nvCxnSpPr>
          <p:spPr>
            <a:xfrm flipV="1">
              <a:off x="771869" y="2967144"/>
              <a:ext cx="21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652423B-7158-49C9-9CAC-806246044F58}"/>
                </a:ext>
              </a:extLst>
            </p:cNvPr>
            <p:cNvCxnSpPr>
              <a:cxnSpLocks/>
            </p:cNvCxnSpPr>
            <p:nvPr/>
          </p:nvCxnSpPr>
          <p:spPr>
            <a:xfrm flipH="1">
              <a:off x="632901" y="2279102"/>
              <a:ext cx="1131" cy="24835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9D4E7FEE-8350-4634-B3AD-379859EEF070}"/>
                </a:ext>
              </a:extLst>
            </p:cNvPr>
            <p:cNvSpPr txBox="1"/>
            <p:nvPr/>
          </p:nvSpPr>
          <p:spPr>
            <a:xfrm>
              <a:off x="290402" y="4611319"/>
              <a:ext cx="285902" cy="184666"/>
            </a:xfrm>
            <a:prstGeom prst="rect">
              <a:avLst/>
            </a:prstGeom>
            <a:noFill/>
          </p:spPr>
          <p:txBody>
            <a:bodyPr wrap="none" lIns="36000" tIns="0" rIns="36000" bIns="0" rtlCol="0" anchor="ctr">
              <a:spAutoFit/>
            </a:bodyPr>
            <a:lstStyle/>
            <a:p>
              <a:pPr algn="r"/>
              <a:r>
                <a:rPr lang="en-GB" sz="1200" dirty="0"/>
                <a:t>0.0</a:t>
              </a:r>
              <a:endParaRPr lang="en-US" sz="1200" dirty="0"/>
            </a:p>
          </p:txBody>
        </p:sp>
        <p:cxnSp>
          <p:nvCxnSpPr>
            <p:cNvPr id="60" name="Straight Connector 59">
              <a:extLst>
                <a:ext uri="{FF2B5EF4-FFF2-40B4-BE49-F238E27FC236}">
                  <a16:creationId xmlns:a16="http://schemas.microsoft.com/office/drawing/2014/main" id="{A0BB8746-F3E8-4566-BA67-4CE0C882DBE5}"/>
                </a:ext>
              </a:extLst>
            </p:cNvPr>
            <p:cNvCxnSpPr/>
            <p:nvPr/>
          </p:nvCxnSpPr>
          <p:spPr>
            <a:xfrm>
              <a:off x="579168" y="379388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AFD4F8B0-416D-4E4E-B98C-0DF806C687EA}"/>
                </a:ext>
              </a:extLst>
            </p:cNvPr>
            <p:cNvSpPr txBox="1"/>
            <p:nvPr/>
          </p:nvSpPr>
          <p:spPr>
            <a:xfrm>
              <a:off x="290402" y="3702631"/>
              <a:ext cx="285902" cy="184666"/>
            </a:xfrm>
            <a:prstGeom prst="rect">
              <a:avLst/>
            </a:prstGeom>
            <a:noFill/>
          </p:spPr>
          <p:txBody>
            <a:bodyPr wrap="none" lIns="36000" tIns="0" rIns="36000" bIns="0" rtlCol="0" anchor="ctr">
              <a:spAutoFit/>
            </a:bodyPr>
            <a:lstStyle/>
            <a:p>
              <a:pPr algn="r"/>
              <a:r>
                <a:rPr lang="en-GB" sz="1200" dirty="0"/>
                <a:t>0.4</a:t>
              </a:r>
              <a:endParaRPr lang="en-US" sz="1200" dirty="0"/>
            </a:p>
          </p:txBody>
        </p:sp>
        <p:cxnSp>
          <p:nvCxnSpPr>
            <p:cNvPr id="62" name="Straight Connector 61">
              <a:extLst>
                <a:ext uri="{FF2B5EF4-FFF2-40B4-BE49-F238E27FC236}">
                  <a16:creationId xmlns:a16="http://schemas.microsoft.com/office/drawing/2014/main" id="{46767983-D2E4-4181-8960-05F07B6602B6}"/>
                </a:ext>
              </a:extLst>
            </p:cNvPr>
            <p:cNvCxnSpPr/>
            <p:nvPr/>
          </p:nvCxnSpPr>
          <p:spPr>
            <a:xfrm>
              <a:off x="579168" y="334207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FC5C0A43-8AF1-4102-90FC-DC7D8FC7B96E}"/>
                </a:ext>
              </a:extLst>
            </p:cNvPr>
            <p:cNvSpPr txBox="1"/>
            <p:nvPr/>
          </p:nvSpPr>
          <p:spPr>
            <a:xfrm>
              <a:off x="290402" y="3250828"/>
              <a:ext cx="285902" cy="184666"/>
            </a:xfrm>
            <a:prstGeom prst="rect">
              <a:avLst/>
            </a:prstGeom>
            <a:noFill/>
          </p:spPr>
          <p:txBody>
            <a:bodyPr wrap="none" lIns="36000" tIns="0" rIns="36000" bIns="0" rtlCol="0" anchor="ctr">
              <a:spAutoFit/>
            </a:bodyPr>
            <a:lstStyle/>
            <a:p>
              <a:pPr algn="r"/>
              <a:r>
                <a:rPr lang="en-GB" sz="1200" dirty="0"/>
                <a:t>0.6</a:t>
              </a:r>
              <a:endParaRPr lang="en-US" sz="1200" dirty="0"/>
            </a:p>
          </p:txBody>
        </p:sp>
        <p:cxnSp>
          <p:nvCxnSpPr>
            <p:cNvPr id="64" name="Straight Connector 63">
              <a:extLst>
                <a:ext uri="{FF2B5EF4-FFF2-40B4-BE49-F238E27FC236}">
                  <a16:creationId xmlns:a16="http://schemas.microsoft.com/office/drawing/2014/main" id="{E61BFE18-8510-400F-90AC-2042811D94D6}"/>
                </a:ext>
              </a:extLst>
            </p:cNvPr>
            <p:cNvCxnSpPr/>
            <p:nvPr/>
          </p:nvCxnSpPr>
          <p:spPr>
            <a:xfrm>
              <a:off x="579168" y="288535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A478996A-199E-4B97-AE90-7EBD99BEB428}"/>
                </a:ext>
              </a:extLst>
            </p:cNvPr>
            <p:cNvSpPr txBox="1"/>
            <p:nvPr/>
          </p:nvSpPr>
          <p:spPr>
            <a:xfrm>
              <a:off x="290402" y="2791728"/>
              <a:ext cx="285902" cy="184666"/>
            </a:xfrm>
            <a:prstGeom prst="rect">
              <a:avLst/>
            </a:prstGeom>
            <a:noFill/>
          </p:spPr>
          <p:txBody>
            <a:bodyPr wrap="none" lIns="36000" tIns="0" rIns="36000" bIns="0" rtlCol="0" anchor="ctr">
              <a:spAutoFit/>
            </a:bodyPr>
            <a:lstStyle/>
            <a:p>
              <a:pPr algn="r"/>
              <a:r>
                <a:rPr lang="en-GB" sz="1200" dirty="0"/>
                <a:t>0.8</a:t>
              </a:r>
              <a:endParaRPr lang="en-US" sz="1200" dirty="0"/>
            </a:p>
          </p:txBody>
        </p:sp>
        <p:cxnSp>
          <p:nvCxnSpPr>
            <p:cNvPr id="66" name="Straight Connector 65">
              <a:extLst>
                <a:ext uri="{FF2B5EF4-FFF2-40B4-BE49-F238E27FC236}">
                  <a16:creationId xmlns:a16="http://schemas.microsoft.com/office/drawing/2014/main" id="{4EA6FA98-9B56-4455-8213-4B579E2429CE}"/>
                </a:ext>
              </a:extLst>
            </p:cNvPr>
            <p:cNvCxnSpPr/>
            <p:nvPr/>
          </p:nvCxnSpPr>
          <p:spPr>
            <a:xfrm>
              <a:off x="579168" y="243307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29682DE4-DF9B-4B68-BC82-35A8BB1F0E8F}"/>
                </a:ext>
              </a:extLst>
            </p:cNvPr>
            <p:cNvSpPr txBox="1"/>
            <p:nvPr/>
          </p:nvSpPr>
          <p:spPr>
            <a:xfrm>
              <a:off x="290402" y="2339448"/>
              <a:ext cx="285902" cy="184666"/>
            </a:xfrm>
            <a:prstGeom prst="rect">
              <a:avLst/>
            </a:prstGeom>
            <a:noFill/>
          </p:spPr>
          <p:txBody>
            <a:bodyPr wrap="none" lIns="36000" tIns="0" rIns="36000" bIns="0" rtlCol="0" anchor="ctr">
              <a:spAutoFit/>
            </a:bodyPr>
            <a:lstStyle/>
            <a:p>
              <a:pPr algn="r"/>
              <a:r>
                <a:rPr lang="en-GB" sz="1200" dirty="0"/>
                <a:t>1.0</a:t>
              </a:r>
              <a:endParaRPr lang="en-US" sz="1200" dirty="0"/>
            </a:p>
          </p:txBody>
        </p:sp>
        <p:cxnSp>
          <p:nvCxnSpPr>
            <p:cNvPr id="68" name="Straight Connector 67">
              <a:extLst>
                <a:ext uri="{FF2B5EF4-FFF2-40B4-BE49-F238E27FC236}">
                  <a16:creationId xmlns:a16="http://schemas.microsoft.com/office/drawing/2014/main" id="{024AF3F4-1485-4658-B6C8-CF6915C2E15C}"/>
                </a:ext>
              </a:extLst>
            </p:cNvPr>
            <p:cNvCxnSpPr/>
            <p:nvPr/>
          </p:nvCxnSpPr>
          <p:spPr>
            <a:xfrm>
              <a:off x="579168" y="424568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E87EB715-6B6F-4962-9B42-284B2948D49E}"/>
                </a:ext>
              </a:extLst>
            </p:cNvPr>
            <p:cNvSpPr txBox="1"/>
            <p:nvPr/>
          </p:nvSpPr>
          <p:spPr>
            <a:xfrm>
              <a:off x="290402" y="4140146"/>
              <a:ext cx="285902" cy="184666"/>
            </a:xfrm>
            <a:prstGeom prst="rect">
              <a:avLst/>
            </a:prstGeom>
            <a:noFill/>
          </p:spPr>
          <p:txBody>
            <a:bodyPr wrap="none" lIns="36000" tIns="0" rIns="36000" bIns="0" rtlCol="0" anchor="ctr">
              <a:spAutoFit/>
            </a:bodyPr>
            <a:lstStyle/>
            <a:p>
              <a:pPr algn="r"/>
              <a:r>
                <a:rPr lang="en-GB" sz="1200" dirty="0"/>
                <a:t>0.2</a:t>
              </a:r>
              <a:endParaRPr lang="en-US" sz="1200" dirty="0"/>
            </a:p>
          </p:txBody>
        </p:sp>
        <p:cxnSp>
          <p:nvCxnSpPr>
            <p:cNvPr id="70" name="Straight Connector 69">
              <a:extLst>
                <a:ext uri="{FF2B5EF4-FFF2-40B4-BE49-F238E27FC236}">
                  <a16:creationId xmlns:a16="http://schemas.microsoft.com/office/drawing/2014/main" id="{49AF8826-55CA-4276-A79D-C5CFB1986967}"/>
                </a:ext>
              </a:extLst>
            </p:cNvPr>
            <p:cNvCxnSpPr>
              <a:cxnSpLocks/>
              <a:stCxn id="59" idx="3"/>
            </p:cNvCxnSpPr>
            <p:nvPr/>
          </p:nvCxnSpPr>
          <p:spPr>
            <a:xfrm>
              <a:off x="576304" y="4703652"/>
              <a:ext cx="3602024" cy="679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Rectangle 70">
              <a:extLst>
                <a:ext uri="{FF2B5EF4-FFF2-40B4-BE49-F238E27FC236}">
                  <a16:creationId xmlns:a16="http://schemas.microsoft.com/office/drawing/2014/main" id="{7AE377BD-1A10-40F1-A61F-0EE385608754}"/>
                </a:ext>
              </a:extLst>
            </p:cNvPr>
            <p:cNvSpPr/>
            <p:nvPr/>
          </p:nvSpPr>
          <p:spPr>
            <a:xfrm>
              <a:off x="3353384" y="4255266"/>
              <a:ext cx="833407" cy="461665"/>
            </a:xfrm>
            <a:prstGeom prst="rect">
              <a:avLst/>
            </a:prstGeom>
          </p:spPr>
          <p:txBody>
            <a:bodyPr wrap="square">
              <a:spAutoFit/>
            </a:bodyPr>
            <a:lstStyle/>
            <a:p>
              <a:pPr algn="ctr"/>
              <a:r>
                <a:rPr lang="es-ES" sz="1200" dirty="0"/>
                <a:t>Log </a:t>
              </a:r>
              <a:r>
                <a:rPr lang="es-ES" sz="1200" dirty="0" err="1"/>
                <a:t>rank</a:t>
              </a:r>
              <a:endParaRPr lang="es-ES" sz="1200" dirty="0"/>
            </a:p>
            <a:p>
              <a:pPr algn="ctr"/>
              <a:r>
                <a:rPr lang="es-ES" sz="1200" dirty="0"/>
                <a:t> p=0.88</a:t>
              </a:r>
            </a:p>
          </p:txBody>
        </p:sp>
      </p:grpSp>
    </p:spTree>
    <p:extLst>
      <p:ext uri="{BB962C8B-B14F-4D97-AF65-F5344CB8AC3E}">
        <p14:creationId xmlns:p14="http://schemas.microsoft.com/office/powerpoint/2010/main" val="261630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latin typeface="Arial" panose="020B0604020202020204" pitchFamily="34" charset="0"/>
                <a:cs typeface="Arial" panose="020B0604020202020204" pitchFamily="34" charset="0"/>
              </a:rPr>
              <a:t>3. Hepatocellular carcinoma (HCC)</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risk factors (impact of HCV cure)</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117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BF8D-8D50-45E6-ADDE-F17655EE1737}"/>
              </a:ext>
            </a:extLst>
          </p:cNvPr>
          <p:cNvSpPr>
            <a:spLocks noGrp="1"/>
          </p:cNvSpPr>
          <p:nvPr>
            <p:ph type="title"/>
          </p:nvPr>
        </p:nvSpPr>
        <p:spPr>
          <a:xfrm>
            <a:off x="319313" y="140970"/>
            <a:ext cx="7779793" cy="769620"/>
          </a:xfrm>
        </p:spPr>
        <p:txBody>
          <a:bodyPr>
            <a:noAutofit/>
          </a:bodyPr>
          <a:lstStyle/>
          <a:p>
            <a:r>
              <a:rPr lang="en-US" sz="2200" dirty="0"/>
              <a:t>Compliance to prior surveillance and liver impairment explain HCC incidence in patients receiving DAAs for HCV</a:t>
            </a:r>
            <a:endParaRPr lang="en-GB" sz="2200" dirty="0"/>
          </a:p>
        </p:txBody>
      </p:sp>
      <p:sp>
        <p:nvSpPr>
          <p:cNvPr id="3" name="Text Placeholder 2">
            <a:extLst>
              <a:ext uri="{FF2B5EF4-FFF2-40B4-BE49-F238E27FC236}">
                <a16:creationId xmlns:a16="http://schemas.microsoft.com/office/drawing/2014/main" id="{008E0657-D286-4852-BDF9-4FD09A2B6C19}"/>
              </a:ext>
            </a:extLst>
          </p:cNvPr>
          <p:cNvSpPr>
            <a:spLocks noGrp="1"/>
          </p:cNvSpPr>
          <p:nvPr>
            <p:ph type="body" sz="quarter" idx="10"/>
          </p:nvPr>
        </p:nvSpPr>
        <p:spPr/>
        <p:txBody>
          <a:bodyPr/>
          <a:lstStyle/>
          <a:p>
            <a:r>
              <a:rPr lang="en-GB" dirty="0" err="1"/>
              <a:t>Nahon</a:t>
            </a:r>
            <a:r>
              <a:rPr lang="en-GB" dirty="0"/>
              <a:t> P, et al. ILC 2018, PS-020</a:t>
            </a:r>
          </a:p>
        </p:txBody>
      </p:sp>
      <p:sp>
        <p:nvSpPr>
          <p:cNvPr id="4" name="Content Placeholder 3">
            <a:extLst>
              <a:ext uri="{FF2B5EF4-FFF2-40B4-BE49-F238E27FC236}">
                <a16:creationId xmlns:a16="http://schemas.microsoft.com/office/drawing/2014/main" id="{75EC0ED8-D8FC-458B-A4BB-819A7AA63B1D}"/>
              </a:ext>
            </a:extLst>
          </p:cNvPr>
          <p:cNvSpPr>
            <a:spLocks noGrp="1"/>
          </p:cNvSpPr>
          <p:nvPr>
            <p:ph sz="half" idx="1"/>
          </p:nvPr>
        </p:nvSpPr>
        <p:spPr>
          <a:xfrm>
            <a:off x="319314" y="1160748"/>
            <a:ext cx="8593944" cy="765781"/>
          </a:xfrm>
        </p:spPr>
        <p:txBody>
          <a:bodyPr vert="horz" lIns="91440" tIns="45720" rIns="91440" bIns="45720" rtlCol="0">
            <a:noAutofit/>
          </a:bodyPr>
          <a:lstStyle/>
          <a:p>
            <a:pPr marL="0" indent="0">
              <a:buNone/>
            </a:pPr>
            <a:r>
              <a:rPr lang="en-US" sz="1200" b="1" dirty="0"/>
              <a:t>Methods: </a:t>
            </a:r>
            <a:r>
              <a:rPr lang="en-US" sz="1200" dirty="0"/>
              <a:t>1,270 patients with compensated, biopsy-proven HCV cirrhosis from the French </a:t>
            </a:r>
            <a:r>
              <a:rPr lang="en-US" sz="1200" dirty="0" err="1"/>
              <a:t>multicentre</a:t>
            </a:r>
            <a:r>
              <a:rPr lang="en-US" sz="1200" dirty="0"/>
              <a:t> prospective ANRS CO12 </a:t>
            </a:r>
            <a:r>
              <a:rPr lang="en-US" sz="1200" dirty="0" err="1"/>
              <a:t>CirVir</a:t>
            </a:r>
            <a:r>
              <a:rPr lang="en-US" sz="1200" dirty="0"/>
              <a:t> cohort were followed up for a median of 65 months</a:t>
            </a:r>
          </a:p>
          <a:p>
            <a:pPr marL="0" indent="0">
              <a:buNone/>
            </a:pPr>
            <a:r>
              <a:rPr lang="en-US" sz="1200" b="1" dirty="0"/>
              <a:t>Results: </a:t>
            </a:r>
          </a:p>
          <a:p>
            <a:pPr marL="0" indent="0">
              <a:buNone/>
            </a:pPr>
            <a:endParaRPr lang="en-US" sz="1200" dirty="0"/>
          </a:p>
          <a:p>
            <a:endParaRPr lang="en-GB" sz="1200" dirty="0"/>
          </a:p>
        </p:txBody>
      </p:sp>
      <p:sp>
        <p:nvSpPr>
          <p:cNvPr id="9" name="Text Placeholder 5">
            <a:extLst>
              <a:ext uri="{FF2B5EF4-FFF2-40B4-BE49-F238E27FC236}">
                <a16:creationId xmlns:a16="http://schemas.microsoft.com/office/drawing/2014/main" id="{DE366788-57A7-46D0-B815-4BD2A0C57B71}"/>
              </a:ext>
            </a:extLst>
          </p:cNvPr>
          <p:cNvSpPr txBox="1">
            <a:spLocks/>
          </p:cNvSpPr>
          <p:nvPr/>
        </p:nvSpPr>
        <p:spPr>
          <a:xfrm>
            <a:off x="189559" y="5384338"/>
            <a:ext cx="8558202" cy="914400"/>
          </a:xfrm>
          <a:prstGeom prst="rect">
            <a:avLst/>
          </a:prstGeom>
          <a:noFill/>
          <a:ln>
            <a:noFill/>
          </a:ln>
        </p:spPr>
        <p:txBody>
          <a:bodyPr vert="horz" lIns="144000" tIns="0" rIns="144000" bIns="0" rtlCol="0" anchor="t">
            <a:noAutofit/>
          </a:bodyPr>
          <a:lstStyle>
            <a:lvl1pPr marL="0" indent="0" algn="l" defTabSz="914400" rtl="0" eaLnBrk="1" latinLnBrk="0" hangingPunct="1">
              <a:spcBef>
                <a:spcPts val="0"/>
              </a:spcBef>
              <a:buClr>
                <a:schemeClr val="tx2"/>
              </a:buClr>
              <a:buFont typeface="Arial" panose="020B0604020202020204" pitchFamily="34" charset="0"/>
              <a:buNone/>
              <a:defRPr sz="1000" kern="1200" baseline="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t>Compared to the SVR-IFN group, DAA patients were older, and had higher rates of diabetes and endoscopic PH, lower platelet counts and more impaired liver function</a:t>
            </a:r>
          </a:p>
          <a:p>
            <a:pPr marL="171450" indent="-171450">
              <a:buFont typeface="Arial" panose="020B0604020202020204" pitchFamily="34" charset="0"/>
              <a:buChar char="•"/>
            </a:pPr>
            <a:r>
              <a:rPr lang="en-US" sz="1200" dirty="0"/>
              <a:t>Median rates of performed screenings were 81% in patients developing HCC under DAAs and 100% in the other groups</a:t>
            </a:r>
            <a:endParaRPr lang="es-ES" sz="1200" dirty="0"/>
          </a:p>
          <a:p>
            <a:pPr marL="171450" indent="-171450">
              <a:buFont typeface="Arial" panose="020B0604020202020204" pitchFamily="34" charset="0"/>
              <a:buChar char="•"/>
            </a:pPr>
            <a:r>
              <a:rPr lang="en-US" sz="1200" dirty="0"/>
              <a:t>Multivariate analysis using IPTW to control for indication biases and patient characteristics showed that </a:t>
            </a:r>
            <a:br>
              <a:rPr lang="en-US" sz="1200" dirty="0"/>
            </a:br>
            <a:r>
              <a:rPr lang="en-US" sz="1200" dirty="0"/>
              <a:t>DAAs were not associated with increased occurrence of HCC (in contrast to the appearance of the </a:t>
            </a:r>
            <a:br>
              <a:rPr lang="en-US" sz="1200" dirty="0"/>
            </a:br>
            <a:r>
              <a:rPr lang="en-US" sz="1200" dirty="0"/>
              <a:t>uncorrected data)</a:t>
            </a:r>
          </a:p>
        </p:txBody>
      </p:sp>
      <p:sp>
        <p:nvSpPr>
          <p:cNvPr id="17" name="Rectangle 16">
            <a:extLst>
              <a:ext uri="{FF2B5EF4-FFF2-40B4-BE49-F238E27FC236}">
                <a16:creationId xmlns:a16="http://schemas.microsoft.com/office/drawing/2014/main" id="{8D5B033F-7AE9-4EFB-B5A3-9F4E82F60E4C}"/>
              </a:ext>
            </a:extLst>
          </p:cNvPr>
          <p:cNvSpPr/>
          <p:nvPr/>
        </p:nvSpPr>
        <p:spPr>
          <a:xfrm>
            <a:off x="869059" y="1880968"/>
            <a:ext cx="2233304" cy="307777"/>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latin typeface="Arial"/>
                <a:cs typeface="Arial"/>
              </a:rPr>
              <a:t>Crude incidence of HCC</a:t>
            </a:r>
          </a:p>
        </p:txBody>
      </p:sp>
      <p:cxnSp>
        <p:nvCxnSpPr>
          <p:cNvPr id="18" name="Straight Arrow Connector 7">
            <a:extLst>
              <a:ext uri="{FF2B5EF4-FFF2-40B4-BE49-F238E27FC236}">
                <a16:creationId xmlns:a16="http://schemas.microsoft.com/office/drawing/2014/main" id="{DF1405FB-2742-4710-93CD-A53712B82C37}"/>
              </a:ext>
            </a:extLst>
          </p:cNvPr>
          <p:cNvCxnSpPr>
            <a:cxnSpLocks/>
            <a:stCxn id="17" idx="3"/>
            <a:endCxn id="20" idx="1"/>
          </p:cNvCxnSpPr>
          <p:nvPr/>
        </p:nvCxnSpPr>
        <p:spPr>
          <a:xfrm>
            <a:off x="3102363" y="2034857"/>
            <a:ext cx="2803067" cy="0"/>
          </a:xfrm>
          <a:prstGeom prst="straightConnector1">
            <a:avLst/>
          </a:prstGeom>
          <a:noFill/>
          <a:ln w="38100" cap="flat" cmpd="sng" algn="ctr">
            <a:solidFill>
              <a:sysClr val="windowText" lastClr="000000"/>
            </a:solidFill>
            <a:prstDash val="solid"/>
            <a:miter lim="800000"/>
            <a:tailEnd type="stealth" w="lg" len="lg"/>
          </a:ln>
          <a:effectLst/>
        </p:spPr>
      </p:cxnSp>
      <p:sp>
        <p:nvSpPr>
          <p:cNvPr id="19" name="Rectangle 18">
            <a:extLst>
              <a:ext uri="{FF2B5EF4-FFF2-40B4-BE49-F238E27FC236}">
                <a16:creationId xmlns:a16="http://schemas.microsoft.com/office/drawing/2014/main" id="{F8BE09D3-EC45-4A4E-A222-373C9BEC92FC}"/>
              </a:ext>
            </a:extLst>
          </p:cNvPr>
          <p:cNvSpPr/>
          <p:nvPr/>
        </p:nvSpPr>
        <p:spPr>
          <a:xfrm>
            <a:off x="3102363" y="1765465"/>
            <a:ext cx="2627635" cy="2769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i="1" dirty="0">
                <a:latin typeface="Arial"/>
                <a:cs typeface="Arial"/>
              </a:rPr>
              <a:t>IPTW</a:t>
            </a:r>
          </a:p>
        </p:txBody>
      </p:sp>
      <p:sp>
        <p:nvSpPr>
          <p:cNvPr id="20" name="Rectangle 19">
            <a:extLst>
              <a:ext uri="{FF2B5EF4-FFF2-40B4-BE49-F238E27FC236}">
                <a16:creationId xmlns:a16="http://schemas.microsoft.com/office/drawing/2014/main" id="{CABCBF7F-0869-49A0-96C9-5F2A983370DB}"/>
              </a:ext>
            </a:extLst>
          </p:cNvPr>
          <p:cNvSpPr/>
          <p:nvPr/>
        </p:nvSpPr>
        <p:spPr>
          <a:xfrm>
            <a:off x="5905430" y="1880968"/>
            <a:ext cx="2516971" cy="307777"/>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latin typeface="Arial"/>
                <a:cs typeface="Arial"/>
              </a:rPr>
              <a:t>Weighted incidence of HCC</a:t>
            </a:r>
          </a:p>
        </p:txBody>
      </p:sp>
      <p:sp>
        <p:nvSpPr>
          <p:cNvPr id="21" name="Rectangle 20">
            <a:extLst>
              <a:ext uri="{FF2B5EF4-FFF2-40B4-BE49-F238E27FC236}">
                <a16:creationId xmlns:a16="http://schemas.microsoft.com/office/drawing/2014/main" id="{5F7403C8-8D6E-4D78-9729-142F39A35FFC}"/>
              </a:ext>
            </a:extLst>
          </p:cNvPr>
          <p:cNvSpPr/>
          <p:nvPr/>
        </p:nvSpPr>
        <p:spPr>
          <a:xfrm>
            <a:off x="189558" y="1783938"/>
            <a:ext cx="8751301" cy="352839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defTabSz="457200"/>
            <a:endParaRPr lang="en-GB" sz="1200" dirty="0"/>
          </a:p>
        </p:txBody>
      </p:sp>
      <p:sp>
        <p:nvSpPr>
          <p:cNvPr id="22" name="TextBox 21">
            <a:extLst>
              <a:ext uri="{FF2B5EF4-FFF2-40B4-BE49-F238E27FC236}">
                <a16:creationId xmlns:a16="http://schemas.microsoft.com/office/drawing/2014/main" id="{3E6EE201-C46A-4054-B08A-4AB277E1B946}"/>
              </a:ext>
            </a:extLst>
          </p:cNvPr>
          <p:cNvSpPr txBox="1"/>
          <p:nvPr/>
        </p:nvSpPr>
        <p:spPr>
          <a:xfrm>
            <a:off x="691777" y="4859267"/>
            <a:ext cx="72768" cy="169277"/>
          </a:xfrm>
          <a:prstGeom prst="rect">
            <a:avLst/>
          </a:prstGeom>
          <a:noFill/>
        </p:spPr>
        <p:txBody>
          <a:bodyPr wrap="none" lIns="36000" tIns="0" rIns="36000" bIns="0" rtlCol="0">
            <a:spAutoFit/>
          </a:bodyPr>
          <a:lstStyle/>
          <a:p>
            <a:pPr algn="r"/>
            <a:endParaRPr lang="en-US" sz="1100" dirty="0"/>
          </a:p>
        </p:txBody>
      </p:sp>
      <p:cxnSp>
        <p:nvCxnSpPr>
          <p:cNvPr id="23" name="Straight Connector 22">
            <a:extLst>
              <a:ext uri="{FF2B5EF4-FFF2-40B4-BE49-F238E27FC236}">
                <a16:creationId xmlns:a16="http://schemas.microsoft.com/office/drawing/2014/main" id="{D0FA533D-2745-4540-93D0-93DBEF44A7E2}"/>
              </a:ext>
            </a:extLst>
          </p:cNvPr>
          <p:cNvCxnSpPr>
            <a:cxnSpLocks/>
          </p:cNvCxnSpPr>
          <p:nvPr/>
        </p:nvCxnSpPr>
        <p:spPr>
          <a:xfrm>
            <a:off x="7356110" y="2311590"/>
            <a:ext cx="136142" cy="0"/>
          </a:xfrm>
          <a:prstGeom prst="line">
            <a:avLst/>
          </a:prstGeom>
          <a:ln w="28575">
            <a:solidFill>
              <a:srgbClr val="5151F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B24AD2A-4A62-4A88-BBA4-16E1DF99C3FF}"/>
              </a:ext>
            </a:extLst>
          </p:cNvPr>
          <p:cNvCxnSpPr>
            <a:cxnSpLocks/>
          </p:cNvCxnSpPr>
          <p:nvPr/>
        </p:nvCxnSpPr>
        <p:spPr>
          <a:xfrm>
            <a:off x="7356110" y="2438347"/>
            <a:ext cx="136142" cy="0"/>
          </a:xfrm>
          <a:prstGeom prst="line">
            <a:avLst/>
          </a:prstGeom>
          <a:ln w="28575">
            <a:solidFill>
              <a:srgbClr val="54CB54"/>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CE7E052-F752-4AEF-AADC-2A712D57A53F}"/>
              </a:ext>
            </a:extLst>
          </p:cNvPr>
          <p:cNvCxnSpPr>
            <a:cxnSpLocks/>
          </p:cNvCxnSpPr>
          <p:nvPr/>
        </p:nvCxnSpPr>
        <p:spPr>
          <a:xfrm>
            <a:off x="7352763" y="2570651"/>
            <a:ext cx="136142" cy="0"/>
          </a:xfrm>
          <a:prstGeom prst="line">
            <a:avLst/>
          </a:prstGeom>
          <a:ln w="28575">
            <a:solidFill>
              <a:srgbClr val="FF6161"/>
            </a:solidFill>
          </a:ln>
          <a:effectLst/>
        </p:spPr>
        <p:style>
          <a:lnRef idx="2">
            <a:schemeClr val="accent1"/>
          </a:lnRef>
          <a:fillRef idx="0">
            <a:schemeClr val="accent1"/>
          </a:fillRef>
          <a:effectRef idx="1">
            <a:schemeClr val="accent1"/>
          </a:effectRef>
          <a:fontRef idx="minor">
            <a:schemeClr val="tx1"/>
          </a:fontRef>
        </p:style>
      </p:cxnSp>
      <p:graphicFrame>
        <p:nvGraphicFramePr>
          <p:cNvPr id="26" name="Table 25">
            <a:extLst>
              <a:ext uri="{FF2B5EF4-FFF2-40B4-BE49-F238E27FC236}">
                <a16:creationId xmlns:a16="http://schemas.microsoft.com/office/drawing/2014/main" id="{01A81C5D-76D5-4039-86C9-6EDBCF26FA40}"/>
              </a:ext>
            </a:extLst>
          </p:cNvPr>
          <p:cNvGraphicFramePr>
            <a:graphicFrameLocks noGrp="1"/>
          </p:cNvGraphicFramePr>
          <p:nvPr>
            <p:extLst>
              <p:ext uri="{D42A27DB-BD31-4B8C-83A1-F6EECF244321}">
                <p14:modId xmlns:p14="http://schemas.microsoft.com/office/powerpoint/2010/main" val="460213593"/>
              </p:ext>
            </p:extLst>
          </p:nvPr>
        </p:nvGraphicFramePr>
        <p:xfrm>
          <a:off x="207443" y="4452757"/>
          <a:ext cx="3878779" cy="838200"/>
        </p:xfrm>
        <a:graphic>
          <a:graphicData uri="http://schemas.openxmlformats.org/drawingml/2006/table">
            <a:tbl>
              <a:tblPr firstRow="1" bandRow="1">
                <a:tableStyleId>{5C22544A-7EE6-4342-B048-85BDC9FD1C3A}</a:tableStyleId>
              </a:tblPr>
              <a:tblGrid>
                <a:gridCol w="721779">
                  <a:extLst>
                    <a:ext uri="{9D8B030D-6E8A-4147-A177-3AD203B41FA5}">
                      <a16:colId xmlns:a16="http://schemas.microsoft.com/office/drawing/2014/main" val="314874776"/>
                    </a:ext>
                  </a:extLst>
                </a:gridCol>
                <a:gridCol w="287000">
                  <a:extLst>
                    <a:ext uri="{9D8B030D-6E8A-4147-A177-3AD203B41FA5}">
                      <a16:colId xmlns:a16="http://schemas.microsoft.com/office/drawing/2014/main" val="1452539285"/>
                    </a:ext>
                  </a:extLst>
                </a:gridCol>
                <a:gridCol w="287000">
                  <a:extLst>
                    <a:ext uri="{9D8B030D-6E8A-4147-A177-3AD203B41FA5}">
                      <a16:colId xmlns:a16="http://schemas.microsoft.com/office/drawing/2014/main" val="336673520"/>
                    </a:ext>
                  </a:extLst>
                </a:gridCol>
                <a:gridCol w="287000">
                  <a:extLst>
                    <a:ext uri="{9D8B030D-6E8A-4147-A177-3AD203B41FA5}">
                      <a16:colId xmlns:a16="http://schemas.microsoft.com/office/drawing/2014/main" val="1915914704"/>
                    </a:ext>
                  </a:extLst>
                </a:gridCol>
                <a:gridCol w="287000">
                  <a:extLst>
                    <a:ext uri="{9D8B030D-6E8A-4147-A177-3AD203B41FA5}">
                      <a16:colId xmlns:a16="http://schemas.microsoft.com/office/drawing/2014/main" val="1906343048"/>
                    </a:ext>
                  </a:extLst>
                </a:gridCol>
                <a:gridCol w="287000">
                  <a:extLst>
                    <a:ext uri="{9D8B030D-6E8A-4147-A177-3AD203B41FA5}">
                      <a16:colId xmlns:a16="http://schemas.microsoft.com/office/drawing/2014/main" val="3455188203"/>
                    </a:ext>
                  </a:extLst>
                </a:gridCol>
                <a:gridCol w="287000">
                  <a:extLst>
                    <a:ext uri="{9D8B030D-6E8A-4147-A177-3AD203B41FA5}">
                      <a16:colId xmlns:a16="http://schemas.microsoft.com/office/drawing/2014/main" val="163201099"/>
                    </a:ext>
                  </a:extLst>
                </a:gridCol>
                <a:gridCol w="287000">
                  <a:extLst>
                    <a:ext uri="{9D8B030D-6E8A-4147-A177-3AD203B41FA5}">
                      <a16:colId xmlns:a16="http://schemas.microsoft.com/office/drawing/2014/main" val="851175762"/>
                    </a:ext>
                  </a:extLst>
                </a:gridCol>
                <a:gridCol w="287000">
                  <a:extLst>
                    <a:ext uri="{9D8B030D-6E8A-4147-A177-3AD203B41FA5}">
                      <a16:colId xmlns:a16="http://schemas.microsoft.com/office/drawing/2014/main" val="1341048762"/>
                    </a:ext>
                  </a:extLst>
                </a:gridCol>
                <a:gridCol w="287000">
                  <a:extLst>
                    <a:ext uri="{9D8B030D-6E8A-4147-A177-3AD203B41FA5}">
                      <a16:colId xmlns:a16="http://schemas.microsoft.com/office/drawing/2014/main" val="3592347667"/>
                    </a:ext>
                  </a:extLst>
                </a:gridCol>
                <a:gridCol w="287000">
                  <a:extLst>
                    <a:ext uri="{9D8B030D-6E8A-4147-A177-3AD203B41FA5}">
                      <a16:colId xmlns:a16="http://schemas.microsoft.com/office/drawing/2014/main" val="512945732"/>
                    </a:ext>
                  </a:extLst>
                </a:gridCol>
                <a:gridCol w="287000">
                  <a:extLst>
                    <a:ext uri="{9D8B030D-6E8A-4147-A177-3AD203B41FA5}">
                      <a16:colId xmlns:a16="http://schemas.microsoft.com/office/drawing/2014/main" val="1882992212"/>
                    </a:ext>
                  </a:extLst>
                </a:gridCol>
              </a:tblGrid>
              <a:tr h="180000">
                <a:tc>
                  <a:txBody>
                    <a:bodyPr/>
                    <a:lstStyle/>
                    <a:p>
                      <a:r>
                        <a:rPr lang="en-GB" sz="1000" dirty="0">
                          <a:solidFill>
                            <a:sysClr val="windowText" lastClr="000000"/>
                          </a:solidFill>
                          <a:latin typeface="+mj-lt"/>
                        </a:rPr>
                        <a:t>Groups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r>
                        <a:rPr lang="en-GB" sz="1000" dirty="0">
                          <a:solidFill>
                            <a:sysClr val="windowText" lastClr="000000"/>
                          </a:solidFill>
                          <a:latin typeface="+mj-lt"/>
                        </a:rPr>
                        <a:t>Number of at risk (events)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000" dirty="0">
                        <a:solidFill>
                          <a:sysClr val="windowText" lastClr="00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0" dirty="0">
                        <a:solidFill>
                          <a:sysClr val="windowText" lastClr="00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0" dirty="0">
                        <a:solidFill>
                          <a:sysClr val="windowText" lastClr="00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0" dirty="0">
                        <a:solidFill>
                          <a:sysClr val="windowText" lastClr="00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0" dirty="0">
                        <a:solidFill>
                          <a:sysClr val="windowText" lastClr="00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0" dirty="0">
                        <a:solidFill>
                          <a:sysClr val="windowText" lastClr="00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0" dirty="0">
                        <a:solidFill>
                          <a:sysClr val="windowText" lastClr="00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0" dirty="0">
                        <a:solidFill>
                          <a:sysClr val="windowText" lastClr="00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0" dirty="0">
                        <a:solidFill>
                          <a:sysClr val="windowText" lastClr="00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0" dirty="0">
                        <a:solidFill>
                          <a:sysClr val="windowText" lastClr="000000"/>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02537597"/>
                  </a:ext>
                </a:extLst>
              </a:tr>
              <a:tr h="180000">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DAAs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336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263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117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6959980"/>
                  </a:ext>
                </a:extLst>
              </a:tr>
              <a:tr h="180000">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SVR-IFN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495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474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436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391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352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260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9607424"/>
                  </a:ext>
                </a:extLst>
              </a:tr>
              <a:tr h="180000">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Non-SVR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a:solidFill>
                            <a:sysClr val="windowText" lastClr="000000"/>
                          </a:solidFill>
                          <a:latin typeface="+mj-lt"/>
                          <a:ea typeface="+mn-ea"/>
                          <a:cs typeface="+mn-cs"/>
                        </a:rPr>
                        <a:t>923</a:t>
                      </a:r>
                      <a:endParaRPr lang="en-GB" sz="1000" kern="1200" dirty="0">
                        <a:solidFill>
                          <a:sysClr val="windowText" lastClr="000000"/>
                        </a:solidFill>
                        <a:latin typeface="+mj-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797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676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518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70000"/>
                        </a:lnSpc>
                      </a:pPr>
                      <a:r>
                        <a:rPr lang="en-GB" sz="1000" kern="1200" dirty="0">
                          <a:solidFill>
                            <a:sysClr val="windowText" lastClr="000000"/>
                          </a:solidFill>
                          <a:latin typeface="+mj-lt"/>
                          <a:ea typeface="+mn-ea"/>
                          <a:cs typeface="+mn-cs"/>
                        </a:rPr>
                        <a:t>288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9651861"/>
                  </a:ext>
                </a:extLst>
              </a:tr>
            </a:tbl>
          </a:graphicData>
        </a:graphic>
      </p:graphicFrame>
      <p:graphicFrame>
        <p:nvGraphicFramePr>
          <p:cNvPr id="27" name="Table 26">
            <a:extLst>
              <a:ext uri="{FF2B5EF4-FFF2-40B4-BE49-F238E27FC236}">
                <a16:creationId xmlns:a16="http://schemas.microsoft.com/office/drawing/2014/main" id="{4D1DD373-D8AE-4494-875D-DF9C4212F50F}"/>
              </a:ext>
            </a:extLst>
          </p:cNvPr>
          <p:cNvGraphicFramePr>
            <a:graphicFrameLocks noGrp="1"/>
          </p:cNvGraphicFramePr>
          <p:nvPr>
            <p:extLst>
              <p:ext uri="{D42A27DB-BD31-4B8C-83A1-F6EECF244321}">
                <p14:modId xmlns:p14="http://schemas.microsoft.com/office/powerpoint/2010/main" val="1975631088"/>
              </p:ext>
            </p:extLst>
          </p:nvPr>
        </p:nvGraphicFramePr>
        <p:xfrm>
          <a:off x="4890488" y="4496254"/>
          <a:ext cx="3982720" cy="792480"/>
        </p:xfrm>
        <a:graphic>
          <a:graphicData uri="http://schemas.openxmlformats.org/drawingml/2006/table">
            <a:tbl>
              <a:tblPr firstRow="1" bandRow="1">
                <a:tableStyleId>{5C22544A-7EE6-4342-B048-85BDC9FD1C3A}</a:tableStyleId>
              </a:tblPr>
              <a:tblGrid>
                <a:gridCol w="804153">
                  <a:extLst>
                    <a:ext uri="{9D8B030D-6E8A-4147-A177-3AD203B41FA5}">
                      <a16:colId xmlns:a16="http://schemas.microsoft.com/office/drawing/2014/main" val="314874776"/>
                    </a:ext>
                  </a:extLst>
                </a:gridCol>
                <a:gridCol w="545690">
                  <a:extLst>
                    <a:ext uri="{9D8B030D-6E8A-4147-A177-3AD203B41FA5}">
                      <a16:colId xmlns:a16="http://schemas.microsoft.com/office/drawing/2014/main" val="1452539285"/>
                    </a:ext>
                  </a:extLst>
                </a:gridCol>
                <a:gridCol w="504000">
                  <a:extLst>
                    <a:ext uri="{9D8B030D-6E8A-4147-A177-3AD203B41FA5}">
                      <a16:colId xmlns:a16="http://schemas.microsoft.com/office/drawing/2014/main" val="851175762"/>
                    </a:ext>
                  </a:extLst>
                </a:gridCol>
                <a:gridCol w="576000">
                  <a:extLst>
                    <a:ext uri="{9D8B030D-6E8A-4147-A177-3AD203B41FA5}">
                      <a16:colId xmlns:a16="http://schemas.microsoft.com/office/drawing/2014/main" val="1341048762"/>
                    </a:ext>
                  </a:extLst>
                </a:gridCol>
                <a:gridCol w="538316">
                  <a:extLst>
                    <a:ext uri="{9D8B030D-6E8A-4147-A177-3AD203B41FA5}">
                      <a16:colId xmlns:a16="http://schemas.microsoft.com/office/drawing/2014/main" val="3592347667"/>
                    </a:ext>
                  </a:extLst>
                </a:gridCol>
                <a:gridCol w="582561">
                  <a:extLst>
                    <a:ext uri="{9D8B030D-6E8A-4147-A177-3AD203B41FA5}">
                      <a16:colId xmlns:a16="http://schemas.microsoft.com/office/drawing/2014/main" val="512945732"/>
                    </a:ext>
                  </a:extLst>
                </a:gridCol>
                <a:gridCol w="432000">
                  <a:extLst>
                    <a:ext uri="{9D8B030D-6E8A-4147-A177-3AD203B41FA5}">
                      <a16:colId xmlns:a16="http://schemas.microsoft.com/office/drawing/2014/main" val="1882992212"/>
                    </a:ext>
                  </a:extLst>
                </a:gridCol>
              </a:tblGrid>
              <a:tr h="0">
                <a:tc>
                  <a:txBody>
                    <a:bodyPr/>
                    <a:lstStyle/>
                    <a:p>
                      <a:pPr>
                        <a:lnSpc>
                          <a:spcPct val="70000"/>
                        </a:lnSpc>
                      </a:pPr>
                      <a:r>
                        <a:rPr lang="en-GB" sz="1000" dirty="0">
                          <a:solidFill>
                            <a:sysClr val="windowText" lastClr="000000"/>
                          </a:solidFill>
                          <a:latin typeface="+mj-lt"/>
                        </a:rPr>
                        <a:t>Groups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l">
                        <a:lnSpc>
                          <a:spcPct val="70000"/>
                        </a:lnSpc>
                      </a:pPr>
                      <a:r>
                        <a:rPr lang="en-GB" sz="1000" dirty="0">
                          <a:solidFill>
                            <a:sysClr val="windowText" lastClr="000000"/>
                          </a:solidFill>
                          <a:latin typeface="+mj-lt"/>
                        </a:rPr>
                        <a:t>Number of at risk (events)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0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0" dirty="0">
                        <a:solidFill>
                          <a:sysClr val="windowText" lastClr="00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0" dirty="0">
                        <a:solidFill>
                          <a:sysClr val="windowText" lastClr="00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0" dirty="0">
                        <a:solidFill>
                          <a:sysClr val="windowText" lastClr="00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000" dirty="0">
                        <a:solidFill>
                          <a:sysClr val="windowText" lastClr="000000"/>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02537597"/>
                  </a:ext>
                </a:extLst>
              </a:tr>
              <a:tr h="0">
                <a:tc>
                  <a:txBody>
                    <a:bodyPr/>
                    <a:lstStyle/>
                    <a:p>
                      <a:pPr>
                        <a:lnSpc>
                          <a:spcPct val="70000"/>
                        </a:lnSpc>
                      </a:pPr>
                      <a:r>
                        <a:rPr lang="en-GB" sz="1000" dirty="0">
                          <a:solidFill>
                            <a:sysClr val="windowText" lastClr="000000"/>
                          </a:solidFill>
                          <a:latin typeface="+mj-lt"/>
                        </a:rPr>
                        <a:t>DAAs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956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kern="1200" dirty="0">
                          <a:solidFill>
                            <a:sysClr val="windowText" lastClr="000000"/>
                          </a:solidFill>
                          <a:latin typeface="+mj-lt"/>
                          <a:ea typeface="+mn-ea"/>
                          <a:cs typeface="+mn-cs"/>
                        </a:rPr>
                        <a:t>698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kern="1200" dirty="0">
                          <a:solidFill>
                            <a:sysClr val="windowText" lastClr="000000"/>
                          </a:solidFill>
                          <a:latin typeface="+mj-lt"/>
                          <a:ea typeface="+mn-ea"/>
                          <a:cs typeface="+mn-cs"/>
                        </a:rPr>
                        <a:t>384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6959980"/>
                  </a:ext>
                </a:extLst>
              </a:tr>
              <a:tr h="0">
                <a:tc>
                  <a:txBody>
                    <a:bodyPr/>
                    <a:lstStyle/>
                    <a:p>
                      <a:pPr>
                        <a:lnSpc>
                          <a:spcPct val="70000"/>
                        </a:lnSpc>
                      </a:pPr>
                      <a:r>
                        <a:rPr lang="en-GB" sz="1000" dirty="0">
                          <a:solidFill>
                            <a:sysClr val="windowText" lastClr="000000"/>
                          </a:solidFill>
                          <a:latin typeface="+mj-lt"/>
                        </a:rPr>
                        <a:t>SVR-IFN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1,076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1,043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965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849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771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532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9607424"/>
                  </a:ext>
                </a:extLst>
              </a:tr>
              <a:tr h="0">
                <a:tc>
                  <a:txBody>
                    <a:bodyPr/>
                    <a:lstStyle/>
                    <a:p>
                      <a:pPr>
                        <a:lnSpc>
                          <a:spcPct val="70000"/>
                        </a:lnSpc>
                      </a:pPr>
                      <a:r>
                        <a:rPr lang="en-GB" sz="1000" dirty="0">
                          <a:solidFill>
                            <a:sysClr val="windowText" lastClr="000000"/>
                          </a:solidFill>
                          <a:latin typeface="+mj-lt"/>
                        </a:rPr>
                        <a:t>Non-SVR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1,029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892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760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613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478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70000"/>
                        </a:lnSpc>
                      </a:pPr>
                      <a:r>
                        <a:rPr lang="en-GB" sz="1000" dirty="0">
                          <a:solidFill>
                            <a:sysClr val="windowText" lastClr="000000"/>
                          </a:solidFill>
                          <a:latin typeface="+mj-lt"/>
                        </a:rPr>
                        <a:t>357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9651861"/>
                  </a:ext>
                </a:extLst>
              </a:tr>
            </a:tbl>
          </a:graphicData>
        </a:graphic>
      </p:graphicFrame>
      <p:sp>
        <p:nvSpPr>
          <p:cNvPr id="28" name="Rectangle 27">
            <a:extLst>
              <a:ext uri="{FF2B5EF4-FFF2-40B4-BE49-F238E27FC236}">
                <a16:creationId xmlns:a16="http://schemas.microsoft.com/office/drawing/2014/main" id="{1DA3B96D-AEF0-4637-B53E-E61327EB8797}"/>
              </a:ext>
            </a:extLst>
          </p:cNvPr>
          <p:cNvSpPr/>
          <p:nvPr/>
        </p:nvSpPr>
        <p:spPr>
          <a:xfrm>
            <a:off x="5954768" y="2232654"/>
            <a:ext cx="2894132" cy="600164"/>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Arial"/>
              </a:rPr>
              <a:t>DAAs</a:t>
            </a: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Arial"/>
              </a:rPr>
              <a:t>SVR-IFN</a:t>
            </a: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Arial"/>
              </a:rPr>
              <a:t>Non-SVR</a:t>
            </a:r>
          </a:p>
        </p:txBody>
      </p:sp>
      <p:sp>
        <p:nvSpPr>
          <p:cNvPr id="29" name="TextBox 28">
            <a:extLst>
              <a:ext uri="{FF2B5EF4-FFF2-40B4-BE49-F238E27FC236}">
                <a16:creationId xmlns:a16="http://schemas.microsoft.com/office/drawing/2014/main" id="{CA3B0B14-6725-45B3-A6D9-B131894AB17C}"/>
              </a:ext>
            </a:extLst>
          </p:cNvPr>
          <p:cNvSpPr txBox="1"/>
          <p:nvPr/>
        </p:nvSpPr>
        <p:spPr>
          <a:xfrm>
            <a:off x="5655618" y="4162037"/>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30" name="TextBox 29">
            <a:extLst>
              <a:ext uri="{FF2B5EF4-FFF2-40B4-BE49-F238E27FC236}">
                <a16:creationId xmlns:a16="http://schemas.microsoft.com/office/drawing/2014/main" id="{72BDA7EA-8F2A-4372-8B3F-3262D5F25F8A}"/>
              </a:ext>
            </a:extLst>
          </p:cNvPr>
          <p:cNvSpPr txBox="1"/>
          <p:nvPr/>
        </p:nvSpPr>
        <p:spPr>
          <a:xfrm>
            <a:off x="5484640" y="3944833"/>
            <a:ext cx="157663" cy="184666"/>
          </a:xfrm>
          <a:prstGeom prst="rect">
            <a:avLst/>
          </a:prstGeom>
          <a:noFill/>
        </p:spPr>
        <p:txBody>
          <a:bodyPr wrap="none" lIns="36000" tIns="0" rIns="36000" bIns="0" rtlCol="0" anchor="ctr">
            <a:spAutoFit/>
          </a:bodyPr>
          <a:lstStyle/>
          <a:p>
            <a:pPr algn="r"/>
            <a:r>
              <a:rPr lang="en-GB" sz="1200" dirty="0"/>
              <a:t>0</a:t>
            </a:r>
            <a:endParaRPr lang="en-US" sz="1200" dirty="0"/>
          </a:p>
        </p:txBody>
      </p:sp>
      <p:cxnSp>
        <p:nvCxnSpPr>
          <p:cNvPr id="31" name="Straight Connector 30">
            <a:extLst>
              <a:ext uri="{FF2B5EF4-FFF2-40B4-BE49-F238E27FC236}">
                <a16:creationId xmlns:a16="http://schemas.microsoft.com/office/drawing/2014/main" id="{68CD6B16-F115-4A12-9E1D-4AE116383CB8}"/>
              </a:ext>
            </a:extLst>
          </p:cNvPr>
          <p:cNvCxnSpPr/>
          <p:nvPr/>
        </p:nvCxnSpPr>
        <p:spPr>
          <a:xfrm>
            <a:off x="5684635" y="338115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D6020513-D7D1-43E8-BCFD-4200B75ED2E8}"/>
              </a:ext>
            </a:extLst>
          </p:cNvPr>
          <p:cNvSpPr txBox="1"/>
          <p:nvPr/>
        </p:nvSpPr>
        <p:spPr>
          <a:xfrm>
            <a:off x="5399681" y="3283795"/>
            <a:ext cx="242622" cy="184666"/>
          </a:xfrm>
          <a:prstGeom prst="rect">
            <a:avLst/>
          </a:prstGeom>
          <a:noFill/>
        </p:spPr>
        <p:txBody>
          <a:bodyPr wrap="none" lIns="36000" tIns="0" rIns="36000" bIns="0" rtlCol="0" anchor="ctr">
            <a:spAutoFit/>
          </a:bodyPr>
          <a:lstStyle/>
          <a:p>
            <a:pPr algn="r"/>
            <a:r>
              <a:rPr lang="en-GB" sz="1200" dirty="0"/>
              <a:t>40</a:t>
            </a:r>
            <a:endParaRPr lang="en-US" sz="1200" dirty="0"/>
          </a:p>
        </p:txBody>
      </p:sp>
      <p:cxnSp>
        <p:nvCxnSpPr>
          <p:cNvPr id="33" name="Straight Connector 32">
            <a:extLst>
              <a:ext uri="{FF2B5EF4-FFF2-40B4-BE49-F238E27FC236}">
                <a16:creationId xmlns:a16="http://schemas.microsoft.com/office/drawing/2014/main" id="{E8783929-08E7-46F7-8FE6-937538959D41}"/>
              </a:ext>
            </a:extLst>
          </p:cNvPr>
          <p:cNvCxnSpPr/>
          <p:nvPr/>
        </p:nvCxnSpPr>
        <p:spPr>
          <a:xfrm>
            <a:off x="5684635" y="303231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B86AA59D-9820-4C65-9991-1B4BC529A2AA}"/>
              </a:ext>
            </a:extLst>
          </p:cNvPr>
          <p:cNvSpPr txBox="1"/>
          <p:nvPr/>
        </p:nvSpPr>
        <p:spPr>
          <a:xfrm>
            <a:off x="5399681" y="2932010"/>
            <a:ext cx="242622" cy="184666"/>
          </a:xfrm>
          <a:prstGeom prst="rect">
            <a:avLst/>
          </a:prstGeom>
          <a:noFill/>
        </p:spPr>
        <p:txBody>
          <a:bodyPr wrap="none" lIns="36000" tIns="0" rIns="36000" bIns="0" rtlCol="0" anchor="ctr">
            <a:spAutoFit/>
          </a:bodyPr>
          <a:lstStyle/>
          <a:p>
            <a:pPr algn="r"/>
            <a:r>
              <a:rPr lang="en-GB" sz="1200" dirty="0"/>
              <a:t>60</a:t>
            </a:r>
            <a:endParaRPr lang="en-US" sz="1200" dirty="0"/>
          </a:p>
        </p:txBody>
      </p:sp>
      <p:cxnSp>
        <p:nvCxnSpPr>
          <p:cNvPr id="35" name="Straight Connector 34">
            <a:extLst>
              <a:ext uri="{FF2B5EF4-FFF2-40B4-BE49-F238E27FC236}">
                <a16:creationId xmlns:a16="http://schemas.microsoft.com/office/drawing/2014/main" id="{6607192B-42E4-40C7-91BE-8E185829DF8A}"/>
              </a:ext>
            </a:extLst>
          </p:cNvPr>
          <p:cNvCxnSpPr/>
          <p:nvPr/>
        </p:nvCxnSpPr>
        <p:spPr>
          <a:xfrm>
            <a:off x="5684635" y="2334644"/>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CE6E146A-85C6-4ED5-96F8-C5153C8082D7}"/>
              </a:ext>
            </a:extLst>
          </p:cNvPr>
          <p:cNvSpPr txBox="1"/>
          <p:nvPr/>
        </p:nvSpPr>
        <p:spPr>
          <a:xfrm>
            <a:off x="5399681" y="2580065"/>
            <a:ext cx="242622" cy="184666"/>
          </a:xfrm>
          <a:prstGeom prst="rect">
            <a:avLst/>
          </a:prstGeom>
          <a:noFill/>
        </p:spPr>
        <p:txBody>
          <a:bodyPr wrap="none" lIns="36000" tIns="0" rIns="36000" bIns="0" rtlCol="0" anchor="ctr">
            <a:spAutoFit/>
          </a:bodyPr>
          <a:lstStyle/>
          <a:p>
            <a:pPr algn="r"/>
            <a:r>
              <a:rPr lang="en-US" sz="1200" dirty="0"/>
              <a:t>80</a:t>
            </a:r>
          </a:p>
        </p:txBody>
      </p:sp>
      <p:sp>
        <p:nvSpPr>
          <p:cNvPr id="37" name="TextBox 36">
            <a:extLst>
              <a:ext uri="{FF2B5EF4-FFF2-40B4-BE49-F238E27FC236}">
                <a16:creationId xmlns:a16="http://schemas.microsoft.com/office/drawing/2014/main" id="{F23863D6-EA30-448E-834C-DA50900EB6DF}"/>
              </a:ext>
            </a:extLst>
          </p:cNvPr>
          <p:cNvSpPr txBox="1"/>
          <p:nvPr/>
        </p:nvSpPr>
        <p:spPr>
          <a:xfrm>
            <a:off x="5314716" y="2232562"/>
            <a:ext cx="327581" cy="184666"/>
          </a:xfrm>
          <a:prstGeom prst="rect">
            <a:avLst/>
          </a:prstGeom>
          <a:noFill/>
        </p:spPr>
        <p:txBody>
          <a:bodyPr wrap="none" lIns="36000" tIns="0" rIns="36000" bIns="0" rtlCol="0" anchor="ctr">
            <a:spAutoFit/>
          </a:bodyPr>
          <a:lstStyle/>
          <a:p>
            <a:pPr algn="r"/>
            <a:r>
              <a:rPr lang="en-US" sz="1200" dirty="0"/>
              <a:t>100</a:t>
            </a:r>
          </a:p>
        </p:txBody>
      </p:sp>
      <p:sp>
        <p:nvSpPr>
          <p:cNvPr id="38" name="TextBox 37">
            <a:extLst>
              <a:ext uri="{FF2B5EF4-FFF2-40B4-BE49-F238E27FC236}">
                <a16:creationId xmlns:a16="http://schemas.microsoft.com/office/drawing/2014/main" id="{59AB6169-BA8A-4C5F-A2EC-F04AD934782A}"/>
              </a:ext>
            </a:extLst>
          </p:cNvPr>
          <p:cNvSpPr txBox="1"/>
          <p:nvPr/>
        </p:nvSpPr>
        <p:spPr>
          <a:xfrm>
            <a:off x="6705662" y="4342696"/>
            <a:ext cx="984950" cy="184666"/>
          </a:xfrm>
          <a:prstGeom prst="rect">
            <a:avLst/>
          </a:prstGeom>
          <a:noFill/>
        </p:spPr>
        <p:txBody>
          <a:bodyPr wrap="none" lIns="0" tIns="0" rIns="0" bIns="0" rtlCol="0">
            <a:spAutoFit/>
          </a:bodyPr>
          <a:lstStyle/>
          <a:p>
            <a:pPr algn="ctr"/>
            <a:r>
              <a:rPr lang="en-GB" sz="1200" dirty="0"/>
              <a:t>Time (months)</a:t>
            </a:r>
            <a:endParaRPr lang="en-US" sz="1200" dirty="0"/>
          </a:p>
        </p:txBody>
      </p:sp>
      <p:cxnSp>
        <p:nvCxnSpPr>
          <p:cNvPr id="39" name="Straight Connector 38">
            <a:extLst>
              <a:ext uri="{FF2B5EF4-FFF2-40B4-BE49-F238E27FC236}">
                <a16:creationId xmlns:a16="http://schemas.microsoft.com/office/drawing/2014/main" id="{99FB9AAB-64CB-4143-92EC-CA3AE6A27433}"/>
              </a:ext>
            </a:extLst>
          </p:cNvPr>
          <p:cNvCxnSpPr/>
          <p:nvPr/>
        </p:nvCxnSpPr>
        <p:spPr>
          <a:xfrm>
            <a:off x="5684635" y="3729988"/>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CAACA71B-580A-41B2-845A-E20928347033}"/>
              </a:ext>
            </a:extLst>
          </p:cNvPr>
          <p:cNvSpPr txBox="1"/>
          <p:nvPr/>
        </p:nvSpPr>
        <p:spPr>
          <a:xfrm>
            <a:off x="5399681" y="3618919"/>
            <a:ext cx="242622" cy="184666"/>
          </a:xfrm>
          <a:prstGeom prst="rect">
            <a:avLst/>
          </a:prstGeom>
          <a:noFill/>
        </p:spPr>
        <p:txBody>
          <a:bodyPr wrap="none" lIns="36000" tIns="0" rIns="36000" bIns="0" rtlCol="0" anchor="ctr">
            <a:spAutoFit/>
          </a:bodyPr>
          <a:lstStyle/>
          <a:p>
            <a:pPr algn="r"/>
            <a:r>
              <a:rPr lang="en-GB" sz="1200" dirty="0"/>
              <a:t>20</a:t>
            </a:r>
            <a:endParaRPr lang="en-US" sz="1200" dirty="0"/>
          </a:p>
        </p:txBody>
      </p:sp>
      <p:cxnSp>
        <p:nvCxnSpPr>
          <p:cNvPr id="41" name="Straight Connector 40">
            <a:extLst>
              <a:ext uri="{FF2B5EF4-FFF2-40B4-BE49-F238E27FC236}">
                <a16:creationId xmlns:a16="http://schemas.microsoft.com/office/drawing/2014/main" id="{8B4DF745-2454-4251-AFE2-B8185FBC09CF}"/>
              </a:ext>
            </a:extLst>
          </p:cNvPr>
          <p:cNvCxnSpPr/>
          <p:nvPr/>
        </p:nvCxnSpPr>
        <p:spPr>
          <a:xfrm>
            <a:off x="6285141" y="407882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2E7181C9-1CCD-4E5F-A393-3B2F1ED4CE23}"/>
              </a:ext>
            </a:extLst>
          </p:cNvPr>
          <p:cNvSpPr txBox="1"/>
          <p:nvPr/>
        </p:nvSpPr>
        <p:spPr>
          <a:xfrm>
            <a:off x="6176499" y="4162037"/>
            <a:ext cx="220565" cy="184666"/>
          </a:xfrm>
          <a:prstGeom prst="rect">
            <a:avLst/>
          </a:prstGeom>
          <a:noFill/>
        </p:spPr>
        <p:txBody>
          <a:bodyPr wrap="none" lIns="36000" tIns="0" rIns="36000" bIns="0" rtlCol="0">
            <a:spAutoFit/>
          </a:bodyPr>
          <a:lstStyle/>
          <a:p>
            <a:pPr algn="ctr"/>
            <a:r>
              <a:rPr lang="en-US" sz="1200" dirty="0"/>
              <a:t>12</a:t>
            </a:r>
          </a:p>
        </p:txBody>
      </p:sp>
      <p:cxnSp>
        <p:nvCxnSpPr>
          <p:cNvPr id="43" name="Straight Connector 42">
            <a:extLst>
              <a:ext uri="{FF2B5EF4-FFF2-40B4-BE49-F238E27FC236}">
                <a16:creationId xmlns:a16="http://schemas.microsoft.com/office/drawing/2014/main" id="{D1D2926D-4D4B-4887-9CA4-9E8E87B57593}"/>
              </a:ext>
            </a:extLst>
          </p:cNvPr>
          <p:cNvCxnSpPr/>
          <p:nvPr/>
        </p:nvCxnSpPr>
        <p:spPr>
          <a:xfrm>
            <a:off x="6836998" y="407882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5689DC3-0B39-42F9-B3B2-7FE6058A07BF}"/>
              </a:ext>
            </a:extLst>
          </p:cNvPr>
          <p:cNvSpPr txBox="1"/>
          <p:nvPr/>
        </p:nvSpPr>
        <p:spPr>
          <a:xfrm>
            <a:off x="6718353" y="4162037"/>
            <a:ext cx="242621" cy="184666"/>
          </a:xfrm>
          <a:prstGeom prst="rect">
            <a:avLst/>
          </a:prstGeom>
          <a:noFill/>
        </p:spPr>
        <p:txBody>
          <a:bodyPr wrap="none" lIns="36000" tIns="0" rIns="36000" bIns="0" rtlCol="0">
            <a:spAutoFit/>
          </a:bodyPr>
          <a:lstStyle/>
          <a:p>
            <a:pPr algn="ctr"/>
            <a:r>
              <a:rPr lang="en-US" sz="1200" dirty="0"/>
              <a:t>24</a:t>
            </a:r>
          </a:p>
        </p:txBody>
      </p:sp>
      <p:cxnSp>
        <p:nvCxnSpPr>
          <p:cNvPr id="45" name="Straight Connector 44">
            <a:extLst>
              <a:ext uri="{FF2B5EF4-FFF2-40B4-BE49-F238E27FC236}">
                <a16:creationId xmlns:a16="http://schemas.microsoft.com/office/drawing/2014/main" id="{2B03161F-8F68-46AD-89FD-80CE117ECB9E}"/>
              </a:ext>
            </a:extLst>
          </p:cNvPr>
          <p:cNvCxnSpPr/>
          <p:nvPr/>
        </p:nvCxnSpPr>
        <p:spPr>
          <a:xfrm>
            <a:off x="7388855" y="407882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5480DD0F-C781-4762-9AAF-CA54A89FA526}"/>
              </a:ext>
            </a:extLst>
          </p:cNvPr>
          <p:cNvSpPr txBox="1"/>
          <p:nvPr/>
        </p:nvSpPr>
        <p:spPr>
          <a:xfrm>
            <a:off x="7268269" y="4162037"/>
            <a:ext cx="242621" cy="184666"/>
          </a:xfrm>
          <a:prstGeom prst="rect">
            <a:avLst/>
          </a:prstGeom>
          <a:noFill/>
        </p:spPr>
        <p:txBody>
          <a:bodyPr wrap="none" lIns="36000" tIns="0" rIns="36000" bIns="0" rtlCol="0">
            <a:spAutoFit/>
          </a:bodyPr>
          <a:lstStyle/>
          <a:p>
            <a:pPr algn="ctr"/>
            <a:r>
              <a:rPr lang="en-US" sz="1200" dirty="0"/>
              <a:t>36</a:t>
            </a:r>
          </a:p>
        </p:txBody>
      </p:sp>
      <p:cxnSp>
        <p:nvCxnSpPr>
          <p:cNvPr id="47" name="Straight Connector 46">
            <a:extLst>
              <a:ext uri="{FF2B5EF4-FFF2-40B4-BE49-F238E27FC236}">
                <a16:creationId xmlns:a16="http://schemas.microsoft.com/office/drawing/2014/main" id="{FB85B573-C58A-4D57-BE70-473295CBA89F}"/>
              </a:ext>
            </a:extLst>
          </p:cNvPr>
          <p:cNvCxnSpPr/>
          <p:nvPr/>
        </p:nvCxnSpPr>
        <p:spPr>
          <a:xfrm>
            <a:off x="7940712" y="407882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B2D5E148-17E1-4C09-BE8D-019059F72B4B}"/>
              </a:ext>
            </a:extLst>
          </p:cNvPr>
          <p:cNvSpPr txBox="1"/>
          <p:nvPr/>
        </p:nvSpPr>
        <p:spPr>
          <a:xfrm>
            <a:off x="7823568" y="4162037"/>
            <a:ext cx="242621" cy="184666"/>
          </a:xfrm>
          <a:prstGeom prst="rect">
            <a:avLst/>
          </a:prstGeom>
          <a:noFill/>
        </p:spPr>
        <p:txBody>
          <a:bodyPr wrap="none" lIns="36000" tIns="0" rIns="36000" bIns="0" rtlCol="0">
            <a:spAutoFit/>
          </a:bodyPr>
          <a:lstStyle/>
          <a:p>
            <a:pPr algn="ctr"/>
            <a:r>
              <a:rPr lang="en-US" sz="1200" dirty="0"/>
              <a:t>48</a:t>
            </a:r>
          </a:p>
        </p:txBody>
      </p:sp>
      <p:cxnSp>
        <p:nvCxnSpPr>
          <p:cNvPr id="49" name="Straight Connector 48">
            <a:extLst>
              <a:ext uri="{FF2B5EF4-FFF2-40B4-BE49-F238E27FC236}">
                <a16:creationId xmlns:a16="http://schemas.microsoft.com/office/drawing/2014/main" id="{1CE26A81-8B1B-43CD-B4C1-01C1AC0B6C42}"/>
              </a:ext>
            </a:extLst>
          </p:cNvPr>
          <p:cNvCxnSpPr/>
          <p:nvPr/>
        </p:nvCxnSpPr>
        <p:spPr>
          <a:xfrm>
            <a:off x="5682254" y="2683480"/>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2BDD2B6-1FE8-45EB-ADC5-8ABDC47A0D77}"/>
              </a:ext>
            </a:extLst>
          </p:cNvPr>
          <p:cNvCxnSpPr/>
          <p:nvPr/>
        </p:nvCxnSpPr>
        <p:spPr>
          <a:xfrm>
            <a:off x="8492570" y="407882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AF79ED59-C26D-4C79-A4F5-DDC9782D7658}"/>
              </a:ext>
            </a:extLst>
          </p:cNvPr>
          <p:cNvSpPr txBox="1"/>
          <p:nvPr/>
        </p:nvSpPr>
        <p:spPr>
          <a:xfrm>
            <a:off x="8371260" y="4159653"/>
            <a:ext cx="242621" cy="184666"/>
          </a:xfrm>
          <a:prstGeom prst="rect">
            <a:avLst/>
          </a:prstGeom>
          <a:noFill/>
        </p:spPr>
        <p:txBody>
          <a:bodyPr wrap="none" lIns="36000" tIns="0" rIns="36000" bIns="0" rtlCol="0">
            <a:spAutoFit/>
          </a:bodyPr>
          <a:lstStyle/>
          <a:p>
            <a:pPr algn="ctr"/>
            <a:r>
              <a:rPr lang="en-US" sz="1200" dirty="0"/>
              <a:t>60</a:t>
            </a:r>
          </a:p>
        </p:txBody>
      </p:sp>
      <p:sp>
        <p:nvSpPr>
          <p:cNvPr id="52" name="TextBox 51">
            <a:extLst>
              <a:ext uri="{FF2B5EF4-FFF2-40B4-BE49-F238E27FC236}">
                <a16:creationId xmlns:a16="http://schemas.microsoft.com/office/drawing/2014/main" id="{C8B4B16D-CA43-4B53-B70E-A1BF0DDA67F5}"/>
              </a:ext>
            </a:extLst>
          </p:cNvPr>
          <p:cNvSpPr txBox="1"/>
          <p:nvPr/>
        </p:nvSpPr>
        <p:spPr>
          <a:xfrm>
            <a:off x="5755519" y="3113605"/>
            <a:ext cx="2374368" cy="461665"/>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Global p=0.014</a:t>
            </a:r>
          </a:p>
          <a:p>
            <a:r>
              <a:rPr lang="en-GB" sz="1200" dirty="0">
                <a:latin typeface="Arial" panose="020B0604020202020204" pitchFamily="34" charset="0"/>
                <a:cs typeface="Arial" panose="020B0604020202020204" pitchFamily="34" charset="0"/>
              </a:rPr>
              <a:t>DAAs versus SVR-IFN: p=0.77</a:t>
            </a:r>
          </a:p>
        </p:txBody>
      </p:sp>
      <p:sp>
        <p:nvSpPr>
          <p:cNvPr id="53" name="TextBox 52">
            <a:extLst>
              <a:ext uri="{FF2B5EF4-FFF2-40B4-BE49-F238E27FC236}">
                <a16:creationId xmlns:a16="http://schemas.microsoft.com/office/drawing/2014/main" id="{BF45C0F4-31EC-4847-9C26-1D56A79F00A2}"/>
              </a:ext>
            </a:extLst>
          </p:cNvPr>
          <p:cNvSpPr txBox="1"/>
          <p:nvPr/>
        </p:nvSpPr>
        <p:spPr>
          <a:xfrm rot="16200000">
            <a:off x="4378172" y="3004842"/>
            <a:ext cx="1508425" cy="369332"/>
          </a:xfrm>
          <a:prstGeom prst="rect">
            <a:avLst/>
          </a:prstGeom>
          <a:noFill/>
        </p:spPr>
        <p:txBody>
          <a:bodyPr wrap="none" lIns="0" tIns="0" rIns="0" bIns="0" rtlCol="0">
            <a:spAutoFit/>
          </a:bodyPr>
          <a:lstStyle/>
          <a:p>
            <a:pPr algn="ctr"/>
            <a:r>
              <a:rPr lang="en-GB" sz="1200" dirty="0"/>
              <a:t>Cumulative Incidence </a:t>
            </a:r>
            <a:br>
              <a:rPr lang="en-GB" sz="1200" dirty="0"/>
            </a:br>
            <a:r>
              <a:rPr lang="en-GB" sz="1200" dirty="0"/>
              <a:t>of HCC (%)</a:t>
            </a:r>
            <a:endParaRPr lang="en-US" sz="1200" dirty="0"/>
          </a:p>
        </p:txBody>
      </p:sp>
      <p:cxnSp>
        <p:nvCxnSpPr>
          <p:cNvPr id="54" name="Straight Connector 53">
            <a:extLst>
              <a:ext uri="{FF2B5EF4-FFF2-40B4-BE49-F238E27FC236}">
                <a16:creationId xmlns:a16="http://schemas.microsoft.com/office/drawing/2014/main" id="{7C65B17F-E374-4C00-8C9A-E7FBB3D044CB}"/>
              </a:ext>
            </a:extLst>
          </p:cNvPr>
          <p:cNvCxnSpPr>
            <a:cxnSpLocks/>
          </p:cNvCxnSpPr>
          <p:nvPr/>
        </p:nvCxnSpPr>
        <p:spPr>
          <a:xfrm>
            <a:off x="5820250" y="2351142"/>
            <a:ext cx="13614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0526F2B4-3062-4DAE-B698-7069B91A6401}"/>
              </a:ext>
            </a:extLst>
          </p:cNvPr>
          <p:cNvCxnSpPr>
            <a:cxnSpLocks/>
          </p:cNvCxnSpPr>
          <p:nvPr/>
        </p:nvCxnSpPr>
        <p:spPr>
          <a:xfrm>
            <a:off x="5820250" y="2521198"/>
            <a:ext cx="136142"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DB7990E2-11DA-4EFE-B6EE-9E32C2E9648D}"/>
              </a:ext>
            </a:extLst>
          </p:cNvPr>
          <p:cNvCxnSpPr>
            <a:cxnSpLocks/>
          </p:cNvCxnSpPr>
          <p:nvPr/>
        </p:nvCxnSpPr>
        <p:spPr>
          <a:xfrm>
            <a:off x="5820250" y="2691253"/>
            <a:ext cx="136142"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D95008DF-6FC3-4D62-9D18-6696F927F8B8}"/>
              </a:ext>
            </a:extLst>
          </p:cNvPr>
          <p:cNvSpPr/>
          <p:nvPr/>
        </p:nvSpPr>
        <p:spPr>
          <a:xfrm>
            <a:off x="1279048" y="2232654"/>
            <a:ext cx="3058812" cy="600164"/>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Arial"/>
              </a:rPr>
              <a:t>DAAs</a:t>
            </a: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Arial"/>
              </a:rPr>
              <a:t>SVR-IFN</a:t>
            </a: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Arial"/>
              </a:rPr>
              <a:t>Non-SVR IFN</a:t>
            </a:r>
          </a:p>
        </p:txBody>
      </p:sp>
      <p:sp>
        <p:nvSpPr>
          <p:cNvPr id="58" name="TextBox 57">
            <a:extLst>
              <a:ext uri="{FF2B5EF4-FFF2-40B4-BE49-F238E27FC236}">
                <a16:creationId xmlns:a16="http://schemas.microsoft.com/office/drawing/2014/main" id="{5DBF1A44-4D88-40A9-8029-C688944EC63C}"/>
              </a:ext>
            </a:extLst>
          </p:cNvPr>
          <p:cNvSpPr txBox="1"/>
          <p:nvPr/>
        </p:nvSpPr>
        <p:spPr>
          <a:xfrm>
            <a:off x="979897" y="4162037"/>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59" name="TextBox 58">
            <a:extLst>
              <a:ext uri="{FF2B5EF4-FFF2-40B4-BE49-F238E27FC236}">
                <a16:creationId xmlns:a16="http://schemas.microsoft.com/office/drawing/2014/main" id="{AE036639-56F4-400C-90C3-F5F37F0C00B0}"/>
              </a:ext>
            </a:extLst>
          </p:cNvPr>
          <p:cNvSpPr txBox="1"/>
          <p:nvPr/>
        </p:nvSpPr>
        <p:spPr>
          <a:xfrm>
            <a:off x="808919" y="3944833"/>
            <a:ext cx="157663" cy="184666"/>
          </a:xfrm>
          <a:prstGeom prst="rect">
            <a:avLst/>
          </a:prstGeom>
          <a:noFill/>
        </p:spPr>
        <p:txBody>
          <a:bodyPr wrap="none" lIns="36000" tIns="0" rIns="36000" bIns="0" rtlCol="0" anchor="ctr">
            <a:spAutoFit/>
          </a:bodyPr>
          <a:lstStyle/>
          <a:p>
            <a:pPr algn="r"/>
            <a:r>
              <a:rPr lang="en-GB" sz="1200" dirty="0"/>
              <a:t>0</a:t>
            </a:r>
            <a:endParaRPr lang="en-US" sz="1200" dirty="0"/>
          </a:p>
        </p:txBody>
      </p:sp>
      <p:cxnSp>
        <p:nvCxnSpPr>
          <p:cNvPr id="60" name="Straight Connector 59">
            <a:extLst>
              <a:ext uri="{FF2B5EF4-FFF2-40B4-BE49-F238E27FC236}">
                <a16:creationId xmlns:a16="http://schemas.microsoft.com/office/drawing/2014/main" id="{F62B6124-623B-458A-95DD-CFE40F746870}"/>
              </a:ext>
            </a:extLst>
          </p:cNvPr>
          <p:cNvCxnSpPr/>
          <p:nvPr/>
        </p:nvCxnSpPr>
        <p:spPr>
          <a:xfrm>
            <a:off x="1008914" y="338115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5D499B5A-90AA-4384-AEAC-7F14B67FD07F}"/>
              </a:ext>
            </a:extLst>
          </p:cNvPr>
          <p:cNvSpPr txBox="1"/>
          <p:nvPr/>
        </p:nvSpPr>
        <p:spPr>
          <a:xfrm>
            <a:off x="723960" y="3283795"/>
            <a:ext cx="242622" cy="184666"/>
          </a:xfrm>
          <a:prstGeom prst="rect">
            <a:avLst/>
          </a:prstGeom>
          <a:noFill/>
        </p:spPr>
        <p:txBody>
          <a:bodyPr wrap="none" lIns="36000" tIns="0" rIns="36000" bIns="0" rtlCol="0" anchor="ctr">
            <a:spAutoFit/>
          </a:bodyPr>
          <a:lstStyle/>
          <a:p>
            <a:pPr algn="r"/>
            <a:r>
              <a:rPr lang="en-GB" sz="1200" dirty="0"/>
              <a:t>40</a:t>
            </a:r>
            <a:endParaRPr lang="en-US" sz="1200" dirty="0"/>
          </a:p>
        </p:txBody>
      </p:sp>
      <p:cxnSp>
        <p:nvCxnSpPr>
          <p:cNvPr id="62" name="Straight Connector 61">
            <a:extLst>
              <a:ext uri="{FF2B5EF4-FFF2-40B4-BE49-F238E27FC236}">
                <a16:creationId xmlns:a16="http://schemas.microsoft.com/office/drawing/2014/main" id="{058BD1F3-2AE2-4B10-B91A-3C1D067AF52E}"/>
              </a:ext>
            </a:extLst>
          </p:cNvPr>
          <p:cNvCxnSpPr/>
          <p:nvPr/>
        </p:nvCxnSpPr>
        <p:spPr>
          <a:xfrm>
            <a:off x="1008914" y="303231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6CFF7754-CB67-438E-A6FC-6AE3E9E24C65}"/>
              </a:ext>
            </a:extLst>
          </p:cNvPr>
          <p:cNvSpPr txBox="1"/>
          <p:nvPr/>
        </p:nvSpPr>
        <p:spPr>
          <a:xfrm>
            <a:off x="723960" y="2932010"/>
            <a:ext cx="242622" cy="184666"/>
          </a:xfrm>
          <a:prstGeom prst="rect">
            <a:avLst/>
          </a:prstGeom>
          <a:noFill/>
        </p:spPr>
        <p:txBody>
          <a:bodyPr wrap="none" lIns="36000" tIns="0" rIns="36000" bIns="0" rtlCol="0" anchor="ctr">
            <a:spAutoFit/>
          </a:bodyPr>
          <a:lstStyle/>
          <a:p>
            <a:pPr algn="r"/>
            <a:r>
              <a:rPr lang="en-GB" sz="1200" dirty="0"/>
              <a:t>60</a:t>
            </a:r>
            <a:endParaRPr lang="en-US" sz="1200" dirty="0"/>
          </a:p>
        </p:txBody>
      </p:sp>
      <p:cxnSp>
        <p:nvCxnSpPr>
          <p:cNvPr id="64" name="Straight Connector 63">
            <a:extLst>
              <a:ext uri="{FF2B5EF4-FFF2-40B4-BE49-F238E27FC236}">
                <a16:creationId xmlns:a16="http://schemas.microsoft.com/office/drawing/2014/main" id="{858D3C70-73D8-478C-9117-DC17887BB1DC}"/>
              </a:ext>
            </a:extLst>
          </p:cNvPr>
          <p:cNvCxnSpPr/>
          <p:nvPr/>
        </p:nvCxnSpPr>
        <p:spPr>
          <a:xfrm>
            <a:off x="1008914" y="2334644"/>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03418302-13C1-41B5-A64A-0C44BD8B55C4}"/>
              </a:ext>
            </a:extLst>
          </p:cNvPr>
          <p:cNvSpPr txBox="1"/>
          <p:nvPr/>
        </p:nvSpPr>
        <p:spPr>
          <a:xfrm>
            <a:off x="723960" y="2580065"/>
            <a:ext cx="242622" cy="184666"/>
          </a:xfrm>
          <a:prstGeom prst="rect">
            <a:avLst/>
          </a:prstGeom>
          <a:noFill/>
        </p:spPr>
        <p:txBody>
          <a:bodyPr wrap="none" lIns="36000" tIns="0" rIns="36000" bIns="0" rtlCol="0" anchor="ctr">
            <a:spAutoFit/>
          </a:bodyPr>
          <a:lstStyle/>
          <a:p>
            <a:pPr algn="r"/>
            <a:r>
              <a:rPr lang="en-US" sz="1200" dirty="0"/>
              <a:t>80</a:t>
            </a:r>
          </a:p>
        </p:txBody>
      </p:sp>
      <p:sp>
        <p:nvSpPr>
          <p:cNvPr id="66" name="TextBox 65">
            <a:extLst>
              <a:ext uri="{FF2B5EF4-FFF2-40B4-BE49-F238E27FC236}">
                <a16:creationId xmlns:a16="http://schemas.microsoft.com/office/drawing/2014/main" id="{3E58B5D2-D69B-4500-8130-1A5C3F22FAFD}"/>
              </a:ext>
            </a:extLst>
          </p:cNvPr>
          <p:cNvSpPr txBox="1"/>
          <p:nvPr/>
        </p:nvSpPr>
        <p:spPr>
          <a:xfrm>
            <a:off x="638995" y="2232562"/>
            <a:ext cx="327581" cy="184666"/>
          </a:xfrm>
          <a:prstGeom prst="rect">
            <a:avLst/>
          </a:prstGeom>
          <a:noFill/>
        </p:spPr>
        <p:txBody>
          <a:bodyPr wrap="none" lIns="36000" tIns="0" rIns="36000" bIns="0" rtlCol="0" anchor="ctr">
            <a:spAutoFit/>
          </a:bodyPr>
          <a:lstStyle/>
          <a:p>
            <a:pPr algn="r"/>
            <a:r>
              <a:rPr lang="en-US" sz="1200" dirty="0"/>
              <a:t>100</a:t>
            </a:r>
          </a:p>
        </p:txBody>
      </p:sp>
      <p:sp>
        <p:nvSpPr>
          <p:cNvPr id="67" name="TextBox 66">
            <a:extLst>
              <a:ext uri="{FF2B5EF4-FFF2-40B4-BE49-F238E27FC236}">
                <a16:creationId xmlns:a16="http://schemas.microsoft.com/office/drawing/2014/main" id="{72CBBD06-5DC7-4F04-BFCB-81D3E02B6D7B}"/>
              </a:ext>
            </a:extLst>
          </p:cNvPr>
          <p:cNvSpPr txBox="1"/>
          <p:nvPr/>
        </p:nvSpPr>
        <p:spPr>
          <a:xfrm>
            <a:off x="2029941" y="4342696"/>
            <a:ext cx="984950" cy="184666"/>
          </a:xfrm>
          <a:prstGeom prst="rect">
            <a:avLst/>
          </a:prstGeom>
          <a:noFill/>
        </p:spPr>
        <p:txBody>
          <a:bodyPr wrap="none" lIns="0" tIns="0" rIns="0" bIns="0" rtlCol="0">
            <a:spAutoFit/>
          </a:bodyPr>
          <a:lstStyle/>
          <a:p>
            <a:pPr algn="ctr"/>
            <a:r>
              <a:rPr lang="en-GB" sz="1200" dirty="0"/>
              <a:t>Time (months)</a:t>
            </a:r>
            <a:endParaRPr lang="en-US" sz="1200" dirty="0"/>
          </a:p>
        </p:txBody>
      </p:sp>
      <p:cxnSp>
        <p:nvCxnSpPr>
          <p:cNvPr id="68" name="Straight Connector 67">
            <a:extLst>
              <a:ext uri="{FF2B5EF4-FFF2-40B4-BE49-F238E27FC236}">
                <a16:creationId xmlns:a16="http://schemas.microsoft.com/office/drawing/2014/main" id="{D23FDBDA-3EB2-4971-A9AB-72F7766B44F6}"/>
              </a:ext>
            </a:extLst>
          </p:cNvPr>
          <p:cNvCxnSpPr/>
          <p:nvPr/>
        </p:nvCxnSpPr>
        <p:spPr>
          <a:xfrm>
            <a:off x="1008914" y="3729988"/>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0EB3C855-44E4-4E24-BF14-428638921D28}"/>
              </a:ext>
            </a:extLst>
          </p:cNvPr>
          <p:cNvSpPr txBox="1"/>
          <p:nvPr/>
        </p:nvSpPr>
        <p:spPr>
          <a:xfrm>
            <a:off x="723960" y="3618919"/>
            <a:ext cx="242622" cy="184666"/>
          </a:xfrm>
          <a:prstGeom prst="rect">
            <a:avLst/>
          </a:prstGeom>
          <a:noFill/>
        </p:spPr>
        <p:txBody>
          <a:bodyPr wrap="none" lIns="36000" tIns="0" rIns="36000" bIns="0" rtlCol="0" anchor="ctr">
            <a:spAutoFit/>
          </a:bodyPr>
          <a:lstStyle/>
          <a:p>
            <a:pPr algn="r"/>
            <a:r>
              <a:rPr lang="en-GB" sz="1200" dirty="0"/>
              <a:t>20</a:t>
            </a:r>
            <a:endParaRPr lang="en-US" sz="1200" dirty="0"/>
          </a:p>
        </p:txBody>
      </p:sp>
      <p:cxnSp>
        <p:nvCxnSpPr>
          <p:cNvPr id="70" name="Straight Connector 69">
            <a:extLst>
              <a:ext uri="{FF2B5EF4-FFF2-40B4-BE49-F238E27FC236}">
                <a16:creationId xmlns:a16="http://schemas.microsoft.com/office/drawing/2014/main" id="{F5DDA7D9-D636-4503-90DA-BCD2D068CDC0}"/>
              </a:ext>
            </a:extLst>
          </p:cNvPr>
          <p:cNvCxnSpPr/>
          <p:nvPr/>
        </p:nvCxnSpPr>
        <p:spPr>
          <a:xfrm>
            <a:off x="1609420" y="407882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D3B3569C-33F6-4707-BDC2-43D27C047B93}"/>
              </a:ext>
            </a:extLst>
          </p:cNvPr>
          <p:cNvSpPr txBox="1"/>
          <p:nvPr/>
        </p:nvSpPr>
        <p:spPr>
          <a:xfrm>
            <a:off x="1500778" y="4162037"/>
            <a:ext cx="220565" cy="184666"/>
          </a:xfrm>
          <a:prstGeom prst="rect">
            <a:avLst/>
          </a:prstGeom>
          <a:noFill/>
        </p:spPr>
        <p:txBody>
          <a:bodyPr wrap="none" lIns="36000" tIns="0" rIns="36000" bIns="0" rtlCol="0">
            <a:spAutoFit/>
          </a:bodyPr>
          <a:lstStyle/>
          <a:p>
            <a:pPr algn="ctr"/>
            <a:r>
              <a:rPr lang="en-US" sz="1200" dirty="0"/>
              <a:t>12</a:t>
            </a:r>
          </a:p>
        </p:txBody>
      </p:sp>
      <p:cxnSp>
        <p:nvCxnSpPr>
          <p:cNvPr id="72" name="Straight Connector 71">
            <a:extLst>
              <a:ext uri="{FF2B5EF4-FFF2-40B4-BE49-F238E27FC236}">
                <a16:creationId xmlns:a16="http://schemas.microsoft.com/office/drawing/2014/main" id="{9F5224B6-B123-4F19-8B93-363756EDDDA6}"/>
              </a:ext>
            </a:extLst>
          </p:cNvPr>
          <p:cNvCxnSpPr/>
          <p:nvPr/>
        </p:nvCxnSpPr>
        <p:spPr>
          <a:xfrm>
            <a:off x="2161277" y="407882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45A1E3F0-89FA-4970-B9D9-9F06BAFC71F9}"/>
              </a:ext>
            </a:extLst>
          </p:cNvPr>
          <p:cNvSpPr txBox="1"/>
          <p:nvPr/>
        </p:nvSpPr>
        <p:spPr>
          <a:xfrm>
            <a:off x="2042632" y="4162037"/>
            <a:ext cx="242621" cy="184666"/>
          </a:xfrm>
          <a:prstGeom prst="rect">
            <a:avLst/>
          </a:prstGeom>
          <a:noFill/>
        </p:spPr>
        <p:txBody>
          <a:bodyPr wrap="none" lIns="36000" tIns="0" rIns="36000" bIns="0" rtlCol="0">
            <a:spAutoFit/>
          </a:bodyPr>
          <a:lstStyle/>
          <a:p>
            <a:pPr algn="ctr"/>
            <a:r>
              <a:rPr lang="en-US" sz="1200" dirty="0"/>
              <a:t>24</a:t>
            </a:r>
          </a:p>
        </p:txBody>
      </p:sp>
      <p:cxnSp>
        <p:nvCxnSpPr>
          <p:cNvPr id="74" name="Straight Connector 73">
            <a:extLst>
              <a:ext uri="{FF2B5EF4-FFF2-40B4-BE49-F238E27FC236}">
                <a16:creationId xmlns:a16="http://schemas.microsoft.com/office/drawing/2014/main" id="{D24EAF42-169B-43C8-B394-48B171264209}"/>
              </a:ext>
            </a:extLst>
          </p:cNvPr>
          <p:cNvCxnSpPr/>
          <p:nvPr/>
        </p:nvCxnSpPr>
        <p:spPr>
          <a:xfrm>
            <a:off x="2713134" y="407882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0FEAE594-A6BD-4B35-9549-BC4A1CD8261D}"/>
              </a:ext>
            </a:extLst>
          </p:cNvPr>
          <p:cNvSpPr txBox="1"/>
          <p:nvPr/>
        </p:nvSpPr>
        <p:spPr>
          <a:xfrm>
            <a:off x="2592548" y="4162037"/>
            <a:ext cx="242621" cy="184666"/>
          </a:xfrm>
          <a:prstGeom prst="rect">
            <a:avLst/>
          </a:prstGeom>
          <a:noFill/>
        </p:spPr>
        <p:txBody>
          <a:bodyPr wrap="none" lIns="36000" tIns="0" rIns="36000" bIns="0" rtlCol="0">
            <a:spAutoFit/>
          </a:bodyPr>
          <a:lstStyle/>
          <a:p>
            <a:pPr algn="ctr"/>
            <a:r>
              <a:rPr lang="en-US" sz="1200" dirty="0"/>
              <a:t>36</a:t>
            </a:r>
          </a:p>
        </p:txBody>
      </p:sp>
      <p:cxnSp>
        <p:nvCxnSpPr>
          <p:cNvPr id="76" name="Straight Connector 75">
            <a:extLst>
              <a:ext uri="{FF2B5EF4-FFF2-40B4-BE49-F238E27FC236}">
                <a16:creationId xmlns:a16="http://schemas.microsoft.com/office/drawing/2014/main" id="{96FE4AE1-3293-439A-B258-06F65EE6BDC1}"/>
              </a:ext>
            </a:extLst>
          </p:cNvPr>
          <p:cNvCxnSpPr/>
          <p:nvPr/>
        </p:nvCxnSpPr>
        <p:spPr>
          <a:xfrm>
            <a:off x="3264991" y="407882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95F79E7C-AFBA-4CB6-AB5E-EF18A2BDD202}"/>
              </a:ext>
            </a:extLst>
          </p:cNvPr>
          <p:cNvSpPr txBox="1"/>
          <p:nvPr/>
        </p:nvSpPr>
        <p:spPr>
          <a:xfrm>
            <a:off x="3147847" y="4162037"/>
            <a:ext cx="242621" cy="184666"/>
          </a:xfrm>
          <a:prstGeom prst="rect">
            <a:avLst/>
          </a:prstGeom>
          <a:noFill/>
        </p:spPr>
        <p:txBody>
          <a:bodyPr wrap="none" lIns="36000" tIns="0" rIns="36000" bIns="0" rtlCol="0">
            <a:spAutoFit/>
          </a:bodyPr>
          <a:lstStyle/>
          <a:p>
            <a:pPr algn="ctr"/>
            <a:r>
              <a:rPr lang="en-US" sz="1200" dirty="0"/>
              <a:t>48</a:t>
            </a:r>
          </a:p>
        </p:txBody>
      </p:sp>
      <p:cxnSp>
        <p:nvCxnSpPr>
          <p:cNvPr id="78" name="Straight Connector 77">
            <a:extLst>
              <a:ext uri="{FF2B5EF4-FFF2-40B4-BE49-F238E27FC236}">
                <a16:creationId xmlns:a16="http://schemas.microsoft.com/office/drawing/2014/main" id="{17C7DA69-8527-4B9C-B5C7-416F4B2CA73E}"/>
              </a:ext>
            </a:extLst>
          </p:cNvPr>
          <p:cNvCxnSpPr/>
          <p:nvPr/>
        </p:nvCxnSpPr>
        <p:spPr>
          <a:xfrm>
            <a:off x="1006533" y="2683480"/>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F5F0844-BC90-4BDC-AA23-55DBCB5CF8C2}"/>
              </a:ext>
            </a:extLst>
          </p:cNvPr>
          <p:cNvCxnSpPr/>
          <p:nvPr/>
        </p:nvCxnSpPr>
        <p:spPr>
          <a:xfrm>
            <a:off x="3816849" y="407882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56E72A43-0632-47A0-99FC-8754BA0E4168}"/>
              </a:ext>
            </a:extLst>
          </p:cNvPr>
          <p:cNvSpPr txBox="1"/>
          <p:nvPr/>
        </p:nvSpPr>
        <p:spPr>
          <a:xfrm>
            <a:off x="3695539" y="4159653"/>
            <a:ext cx="242621" cy="184666"/>
          </a:xfrm>
          <a:prstGeom prst="rect">
            <a:avLst/>
          </a:prstGeom>
          <a:noFill/>
        </p:spPr>
        <p:txBody>
          <a:bodyPr wrap="none" lIns="36000" tIns="0" rIns="36000" bIns="0" rtlCol="0">
            <a:spAutoFit/>
          </a:bodyPr>
          <a:lstStyle/>
          <a:p>
            <a:pPr algn="ctr"/>
            <a:r>
              <a:rPr lang="en-US" sz="1200" dirty="0"/>
              <a:t>60</a:t>
            </a:r>
          </a:p>
        </p:txBody>
      </p:sp>
      <p:sp>
        <p:nvSpPr>
          <p:cNvPr id="81" name="TextBox 80">
            <a:extLst>
              <a:ext uri="{FF2B5EF4-FFF2-40B4-BE49-F238E27FC236}">
                <a16:creationId xmlns:a16="http://schemas.microsoft.com/office/drawing/2014/main" id="{5DFEE3A7-52FA-47A5-A517-11C707EE2600}"/>
              </a:ext>
            </a:extLst>
          </p:cNvPr>
          <p:cNvSpPr txBox="1"/>
          <p:nvPr/>
        </p:nvSpPr>
        <p:spPr>
          <a:xfrm>
            <a:off x="1079798" y="3113605"/>
            <a:ext cx="2459328" cy="461665"/>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Global p&lt;0.001</a:t>
            </a:r>
          </a:p>
          <a:p>
            <a:r>
              <a:rPr lang="en-GB" sz="1200" dirty="0">
                <a:latin typeface="Arial" panose="020B0604020202020204" pitchFamily="34" charset="0"/>
                <a:cs typeface="Arial" panose="020B0604020202020204" pitchFamily="34" charset="0"/>
              </a:rPr>
              <a:t>DAAs versus SVR-IFN: p=0.030</a:t>
            </a:r>
          </a:p>
        </p:txBody>
      </p:sp>
      <p:sp>
        <p:nvSpPr>
          <p:cNvPr id="82" name="TextBox 81">
            <a:extLst>
              <a:ext uri="{FF2B5EF4-FFF2-40B4-BE49-F238E27FC236}">
                <a16:creationId xmlns:a16="http://schemas.microsoft.com/office/drawing/2014/main" id="{00396111-4536-4AA5-BFCE-90EC4CC3FB8F}"/>
              </a:ext>
            </a:extLst>
          </p:cNvPr>
          <p:cNvSpPr txBox="1"/>
          <p:nvPr/>
        </p:nvSpPr>
        <p:spPr>
          <a:xfrm rot="16200000">
            <a:off x="-244704" y="3004842"/>
            <a:ext cx="1465145" cy="369332"/>
          </a:xfrm>
          <a:prstGeom prst="rect">
            <a:avLst/>
          </a:prstGeom>
          <a:noFill/>
        </p:spPr>
        <p:txBody>
          <a:bodyPr wrap="none" lIns="0" tIns="0" rIns="0" bIns="0" rtlCol="0">
            <a:spAutoFit/>
          </a:bodyPr>
          <a:lstStyle/>
          <a:p>
            <a:pPr algn="ctr"/>
            <a:r>
              <a:rPr lang="en-GB" sz="1200" dirty="0"/>
              <a:t>Cumulative Incidence</a:t>
            </a:r>
            <a:br>
              <a:rPr lang="en-GB" sz="1200" dirty="0"/>
            </a:br>
            <a:r>
              <a:rPr lang="en-GB" sz="1200" dirty="0"/>
              <a:t> of HCC (%)</a:t>
            </a:r>
            <a:endParaRPr lang="en-US" sz="1200" dirty="0"/>
          </a:p>
        </p:txBody>
      </p:sp>
      <p:cxnSp>
        <p:nvCxnSpPr>
          <p:cNvPr id="83" name="Straight Connector 82">
            <a:extLst>
              <a:ext uri="{FF2B5EF4-FFF2-40B4-BE49-F238E27FC236}">
                <a16:creationId xmlns:a16="http://schemas.microsoft.com/office/drawing/2014/main" id="{87C588FD-4DB0-4751-9240-32C729D2BB76}"/>
              </a:ext>
            </a:extLst>
          </p:cNvPr>
          <p:cNvCxnSpPr>
            <a:cxnSpLocks/>
          </p:cNvCxnSpPr>
          <p:nvPr/>
        </p:nvCxnSpPr>
        <p:spPr>
          <a:xfrm>
            <a:off x="1144529" y="2351142"/>
            <a:ext cx="13614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2CD10374-E038-444D-BEF9-3B52F2731955}"/>
              </a:ext>
            </a:extLst>
          </p:cNvPr>
          <p:cNvCxnSpPr>
            <a:cxnSpLocks/>
          </p:cNvCxnSpPr>
          <p:nvPr/>
        </p:nvCxnSpPr>
        <p:spPr>
          <a:xfrm>
            <a:off x="1144529" y="2519928"/>
            <a:ext cx="136142"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87771BA-F414-4C27-B9A6-D9D34B01EBB2}"/>
              </a:ext>
            </a:extLst>
          </p:cNvPr>
          <p:cNvCxnSpPr>
            <a:cxnSpLocks/>
          </p:cNvCxnSpPr>
          <p:nvPr/>
        </p:nvCxnSpPr>
        <p:spPr>
          <a:xfrm>
            <a:off x="1144529" y="2688713"/>
            <a:ext cx="136142"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86" name="Group 85">
            <a:extLst>
              <a:ext uri="{FF2B5EF4-FFF2-40B4-BE49-F238E27FC236}">
                <a16:creationId xmlns:a16="http://schemas.microsoft.com/office/drawing/2014/main" id="{B6004DB8-ED74-471A-84F6-CC0EA495F3A3}"/>
              </a:ext>
            </a:extLst>
          </p:cNvPr>
          <p:cNvGrpSpPr/>
          <p:nvPr/>
        </p:nvGrpSpPr>
        <p:grpSpPr>
          <a:xfrm>
            <a:off x="1090777" y="3960589"/>
            <a:ext cx="2458551" cy="93712"/>
            <a:chOff x="2637945" y="1246610"/>
            <a:chExt cx="7943439" cy="302607"/>
          </a:xfrm>
        </p:grpSpPr>
        <p:sp>
          <p:nvSpPr>
            <p:cNvPr id="87" name="Freeform: Shape 86">
              <a:extLst>
                <a:ext uri="{FF2B5EF4-FFF2-40B4-BE49-F238E27FC236}">
                  <a16:creationId xmlns:a16="http://schemas.microsoft.com/office/drawing/2014/main" id="{62821A4D-C3A3-4E97-9B8F-BC8DEDA07E09}"/>
                </a:ext>
              </a:extLst>
            </p:cNvPr>
            <p:cNvSpPr/>
            <p:nvPr/>
          </p:nvSpPr>
          <p:spPr>
            <a:xfrm>
              <a:off x="6075168" y="1246610"/>
              <a:ext cx="4506216" cy="49338"/>
            </a:xfrm>
            <a:custGeom>
              <a:avLst/>
              <a:gdLst>
                <a:gd name="connsiteX0" fmla="*/ 4506216 w 4506216"/>
                <a:gd name="connsiteY0" fmla="*/ 0 h 49338"/>
                <a:gd name="connsiteX1" fmla="*/ 0 w 4506216"/>
                <a:gd name="connsiteY1" fmla="*/ 0 h 49338"/>
                <a:gd name="connsiteX2" fmla="*/ 0 w 4506216"/>
                <a:gd name="connsiteY2" fmla="*/ 49338 h 49338"/>
              </a:gdLst>
              <a:ahLst/>
              <a:cxnLst>
                <a:cxn ang="0">
                  <a:pos x="connsiteX0" y="connsiteY0"/>
                </a:cxn>
                <a:cxn ang="0">
                  <a:pos x="connsiteX1" y="connsiteY1"/>
                </a:cxn>
                <a:cxn ang="0">
                  <a:pos x="connsiteX2" y="connsiteY2"/>
                </a:cxn>
              </a:cxnLst>
              <a:rect l="l" t="t" r="r" b="b"/>
              <a:pathLst>
                <a:path w="4506216" h="49338">
                  <a:moveTo>
                    <a:pt x="4506216" y="0"/>
                  </a:moveTo>
                  <a:lnTo>
                    <a:pt x="0" y="0"/>
                  </a:lnTo>
                  <a:lnTo>
                    <a:pt x="0" y="49338"/>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96030A29-8E10-40F7-AB73-068F63616AF1}"/>
                </a:ext>
              </a:extLst>
            </p:cNvPr>
            <p:cNvSpPr/>
            <p:nvPr/>
          </p:nvSpPr>
          <p:spPr>
            <a:xfrm>
              <a:off x="2637945" y="1292659"/>
              <a:ext cx="3440513" cy="256558"/>
            </a:xfrm>
            <a:custGeom>
              <a:avLst/>
              <a:gdLst>
                <a:gd name="connsiteX0" fmla="*/ 3440513 w 3440513"/>
                <a:gd name="connsiteY0" fmla="*/ 0 h 256558"/>
                <a:gd name="connsiteX1" fmla="*/ 3108302 w 3440513"/>
                <a:gd name="connsiteY1" fmla="*/ 0 h 256558"/>
                <a:gd name="connsiteX2" fmla="*/ 3108302 w 3440513"/>
                <a:gd name="connsiteY2" fmla="*/ 42760 h 256558"/>
                <a:gd name="connsiteX3" fmla="*/ 2772803 w 3440513"/>
                <a:gd name="connsiteY3" fmla="*/ 42760 h 256558"/>
                <a:gd name="connsiteX4" fmla="*/ 2772803 w 3440513"/>
                <a:gd name="connsiteY4" fmla="*/ 69073 h 256558"/>
                <a:gd name="connsiteX5" fmla="*/ 1700521 w 3440513"/>
                <a:gd name="connsiteY5" fmla="*/ 69073 h 256558"/>
                <a:gd name="connsiteX6" fmla="*/ 1700521 w 3440513"/>
                <a:gd name="connsiteY6" fmla="*/ 105255 h 256558"/>
                <a:gd name="connsiteX7" fmla="*/ 1542639 w 3440513"/>
                <a:gd name="connsiteY7" fmla="*/ 105255 h 256558"/>
                <a:gd name="connsiteX8" fmla="*/ 1542639 w 3440513"/>
                <a:gd name="connsiteY8" fmla="*/ 131568 h 256558"/>
                <a:gd name="connsiteX9" fmla="*/ 1299238 w 3440513"/>
                <a:gd name="connsiteY9" fmla="*/ 131568 h 256558"/>
                <a:gd name="connsiteX10" fmla="*/ 1299238 w 3440513"/>
                <a:gd name="connsiteY10" fmla="*/ 148014 h 256558"/>
                <a:gd name="connsiteX11" fmla="*/ 1269635 w 3440513"/>
                <a:gd name="connsiteY11" fmla="*/ 148014 h 256558"/>
                <a:gd name="connsiteX12" fmla="*/ 1269635 w 3440513"/>
                <a:gd name="connsiteY12" fmla="*/ 164460 h 256558"/>
                <a:gd name="connsiteX13" fmla="*/ 1253189 w 3440513"/>
                <a:gd name="connsiteY13" fmla="*/ 164460 h 256558"/>
                <a:gd name="connsiteX14" fmla="*/ 1253189 w 3440513"/>
                <a:gd name="connsiteY14" fmla="*/ 177617 h 256558"/>
                <a:gd name="connsiteX15" fmla="*/ 1029523 w 3440513"/>
                <a:gd name="connsiteY15" fmla="*/ 177617 h 256558"/>
                <a:gd name="connsiteX16" fmla="*/ 1029523 w 3440513"/>
                <a:gd name="connsiteY16" fmla="*/ 210509 h 256558"/>
                <a:gd name="connsiteX17" fmla="*/ 809146 w 3440513"/>
                <a:gd name="connsiteY17" fmla="*/ 210509 h 256558"/>
                <a:gd name="connsiteX18" fmla="*/ 809146 w 3440513"/>
                <a:gd name="connsiteY18" fmla="*/ 226955 h 256558"/>
                <a:gd name="connsiteX19" fmla="*/ 749940 w 3440513"/>
                <a:gd name="connsiteY19" fmla="*/ 226955 h 256558"/>
                <a:gd name="connsiteX20" fmla="*/ 749940 w 3440513"/>
                <a:gd name="connsiteY20" fmla="*/ 240112 h 256558"/>
                <a:gd name="connsiteX21" fmla="*/ 345367 w 3440513"/>
                <a:gd name="connsiteY21" fmla="*/ 240112 h 256558"/>
                <a:gd name="connsiteX22" fmla="*/ 345367 w 3440513"/>
                <a:gd name="connsiteY22" fmla="*/ 256558 h 256558"/>
                <a:gd name="connsiteX23" fmla="*/ 0 w 3440513"/>
                <a:gd name="connsiteY23" fmla="*/ 256558 h 25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40513" h="256558">
                  <a:moveTo>
                    <a:pt x="3440513" y="0"/>
                  </a:moveTo>
                  <a:lnTo>
                    <a:pt x="3108302" y="0"/>
                  </a:lnTo>
                  <a:lnTo>
                    <a:pt x="3108302" y="42760"/>
                  </a:lnTo>
                  <a:lnTo>
                    <a:pt x="2772803" y="42760"/>
                  </a:lnTo>
                  <a:lnTo>
                    <a:pt x="2772803" y="69073"/>
                  </a:lnTo>
                  <a:lnTo>
                    <a:pt x="1700521" y="69073"/>
                  </a:lnTo>
                  <a:lnTo>
                    <a:pt x="1700521" y="105255"/>
                  </a:lnTo>
                  <a:lnTo>
                    <a:pt x="1542639" y="105255"/>
                  </a:lnTo>
                  <a:lnTo>
                    <a:pt x="1542639" y="131568"/>
                  </a:lnTo>
                  <a:lnTo>
                    <a:pt x="1299238" y="131568"/>
                  </a:lnTo>
                  <a:lnTo>
                    <a:pt x="1299238" y="148014"/>
                  </a:lnTo>
                  <a:lnTo>
                    <a:pt x="1269635" y="148014"/>
                  </a:lnTo>
                  <a:lnTo>
                    <a:pt x="1269635" y="164460"/>
                  </a:lnTo>
                  <a:lnTo>
                    <a:pt x="1253189" y="164460"/>
                  </a:lnTo>
                  <a:lnTo>
                    <a:pt x="1253189" y="177617"/>
                  </a:lnTo>
                  <a:lnTo>
                    <a:pt x="1029523" y="177617"/>
                  </a:lnTo>
                  <a:lnTo>
                    <a:pt x="1029523" y="210509"/>
                  </a:lnTo>
                  <a:lnTo>
                    <a:pt x="809146" y="210509"/>
                  </a:lnTo>
                  <a:lnTo>
                    <a:pt x="809146" y="226955"/>
                  </a:lnTo>
                  <a:lnTo>
                    <a:pt x="749940" y="226955"/>
                  </a:lnTo>
                  <a:lnTo>
                    <a:pt x="749940" y="240112"/>
                  </a:lnTo>
                  <a:lnTo>
                    <a:pt x="345367" y="240112"/>
                  </a:lnTo>
                  <a:lnTo>
                    <a:pt x="345367" y="256558"/>
                  </a:lnTo>
                  <a:lnTo>
                    <a:pt x="0" y="256558"/>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88">
            <a:extLst>
              <a:ext uri="{FF2B5EF4-FFF2-40B4-BE49-F238E27FC236}">
                <a16:creationId xmlns:a16="http://schemas.microsoft.com/office/drawing/2014/main" id="{74C18A49-9E0C-4D3E-B2F1-045A6DCD1054}"/>
              </a:ext>
            </a:extLst>
          </p:cNvPr>
          <p:cNvGrpSpPr/>
          <p:nvPr/>
        </p:nvGrpSpPr>
        <p:grpSpPr>
          <a:xfrm>
            <a:off x="1072453" y="3967719"/>
            <a:ext cx="2733420" cy="98805"/>
            <a:chOff x="2578740" y="1269635"/>
            <a:chExt cx="8831525" cy="319053"/>
          </a:xfrm>
        </p:grpSpPr>
        <p:sp>
          <p:nvSpPr>
            <p:cNvPr id="90" name="Freeform: Shape 89">
              <a:extLst>
                <a:ext uri="{FF2B5EF4-FFF2-40B4-BE49-F238E27FC236}">
                  <a16:creationId xmlns:a16="http://schemas.microsoft.com/office/drawing/2014/main" id="{6EFDDA57-503D-400E-A1F8-DE734303328D}"/>
                </a:ext>
              </a:extLst>
            </p:cNvPr>
            <p:cNvSpPr/>
            <p:nvPr/>
          </p:nvSpPr>
          <p:spPr>
            <a:xfrm>
              <a:off x="6769191" y="1269635"/>
              <a:ext cx="4641074" cy="174328"/>
            </a:xfrm>
            <a:custGeom>
              <a:avLst/>
              <a:gdLst>
                <a:gd name="connsiteX0" fmla="*/ 4641074 w 4641074"/>
                <a:gd name="connsiteY0" fmla="*/ 0 h 174328"/>
                <a:gd name="connsiteX1" fmla="*/ 3585238 w 4641074"/>
                <a:gd name="connsiteY1" fmla="*/ 0 h 174328"/>
                <a:gd name="connsiteX2" fmla="*/ 3585238 w 4641074"/>
                <a:gd name="connsiteY2" fmla="*/ 29602 h 174328"/>
                <a:gd name="connsiteX3" fmla="*/ 3045808 w 4641074"/>
                <a:gd name="connsiteY3" fmla="*/ 29602 h 174328"/>
                <a:gd name="connsiteX4" fmla="*/ 3045808 w 4641074"/>
                <a:gd name="connsiteY4" fmla="*/ 36181 h 174328"/>
                <a:gd name="connsiteX5" fmla="*/ 2970156 w 4641074"/>
                <a:gd name="connsiteY5" fmla="*/ 36181 h 174328"/>
                <a:gd name="connsiteX6" fmla="*/ 2970156 w 4641074"/>
                <a:gd name="connsiteY6" fmla="*/ 55916 h 174328"/>
                <a:gd name="connsiteX7" fmla="*/ 2897793 w 4641074"/>
                <a:gd name="connsiteY7" fmla="*/ 55916 h 174328"/>
                <a:gd name="connsiteX8" fmla="*/ 2897793 w 4641074"/>
                <a:gd name="connsiteY8" fmla="*/ 62494 h 174328"/>
                <a:gd name="connsiteX9" fmla="*/ 2855033 w 4641074"/>
                <a:gd name="connsiteY9" fmla="*/ 62494 h 174328"/>
                <a:gd name="connsiteX10" fmla="*/ 2855033 w 4641074"/>
                <a:gd name="connsiteY10" fmla="*/ 82230 h 174328"/>
                <a:gd name="connsiteX11" fmla="*/ 2549137 w 4641074"/>
                <a:gd name="connsiteY11" fmla="*/ 82230 h 174328"/>
                <a:gd name="connsiteX12" fmla="*/ 2539269 w 4641074"/>
                <a:gd name="connsiteY12" fmla="*/ 92098 h 174328"/>
                <a:gd name="connsiteX13" fmla="*/ 2434015 w 4641074"/>
                <a:gd name="connsiteY13" fmla="*/ 92098 h 174328"/>
                <a:gd name="connsiteX14" fmla="*/ 2434015 w 4641074"/>
                <a:gd name="connsiteY14" fmla="*/ 115122 h 174328"/>
                <a:gd name="connsiteX15" fmla="*/ 2348495 w 4641074"/>
                <a:gd name="connsiteY15" fmla="*/ 115122 h 174328"/>
                <a:gd name="connsiteX16" fmla="*/ 2348495 w 4641074"/>
                <a:gd name="connsiteY16" fmla="*/ 115122 h 174328"/>
                <a:gd name="connsiteX17" fmla="*/ 2348495 w 4641074"/>
                <a:gd name="connsiteY17" fmla="*/ 134857 h 174328"/>
                <a:gd name="connsiteX18" fmla="*/ 1726835 w 4641074"/>
                <a:gd name="connsiteY18" fmla="*/ 134857 h 174328"/>
                <a:gd name="connsiteX19" fmla="*/ 1726835 w 4641074"/>
                <a:gd name="connsiteY19" fmla="*/ 148014 h 174328"/>
                <a:gd name="connsiteX20" fmla="*/ 355235 w 4641074"/>
                <a:gd name="connsiteY20" fmla="*/ 148014 h 174328"/>
                <a:gd name="connsiteX21" fmla="*/ 355235 w 4641074"/>
                <a:gd name="connsiteY21" fmla="*/ 157882 h 174328"/>
                <a:gd name="connsiteX22" fmla="*/ 0 w 4641074"/>
                <a:gd name="connsiteY22" fmla="*/ 157882 h 174328"/>
                <a:gd name="connsiteX23" fmla="*/ 0 w 4641074"/>
                <a:gd name="connsiteY23" fmla="*/ 174328 h 17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41074" h="174328">
                  <a:moveTo>
                    <a:pt x="4641074" y="0"/>
                  </a:moveTo>
                  <a:lnTo>
                    <a:pt x="3585238" y="0"/>
                  </a:lnTo>
                  <a:lnTo>
                    <a:pt x="3585238" y="29602"/>
                  </a:lnTo>
                  <a:lnTo>
                    <a:pt x="3045808" y="29602"/>
                  </a:lnTo>
                  <a:lnTo>
                    <a:pt x="3045808" y="36181"/>
                  </a:lnTo>
                  <a:lnTo>
                    <a:pt x="2970156" y="36181"/>
                  </a:lnTo>
                  <a:lnTo>
                    <a:pt x="2970156" y="55916"/>
                  </a:lnTo>
                  <a:lnTo>
                    <a:pt x="2897793" y="55916"/>
                  </a:lnTo>
                  <a:lnTo>
                    <a:pt x="2897793" y="62494"/>
                  </a:lnTo>
                  <a:lnTo>
                    <a:pt x="2855033" y="62494"/>
                  </a:lnTo>
                  <a:lnTo>
                    <a:pt x="2855033" y="82230"/>
                  </a:lnTo>
                  <a:lnTo>
                    <a:pt x="2549137" y="82230"/>
                  </a:lnTo>
                  <a:lnTo>
                    <a:pt x="2539269" y="92098"/>
                  </a:lnTo>
                  <a:lnTo>
                    <a:pt x="2434015" y="92098"/>
                  </a:lnTo>
                  <a:lnTo>
                    <a:pt x="2434015" y="115122"/>
                  </a:lnTo>
                  <a:lnTo>
                    <a:pt x="2348495" y="115122"/>
                  </a:lnTo>
                  <a:lnTo>
                    <a:pt x="2348495" y="115122"/>
                  </a:lnTo>
                  <a:lnTo>
                    <a:pt x="2348495" y="134857"/>
                  </a:lnTo>
                  <a:lnTo>
                    <a:pt x="1726835" y="134857"/>
                  </a:lnTo>
                  <a:lnTo>
                    <a:pt x="1726835" y="148014"/>
                  </a:lnTo>
                  <a:lnTo>
                    <a:pt x="355235" y="148014"/>
                  </a:lnTo>
                  <a:lnTo>
                    <a:pt x="355235" y="157882"/>
                  </a:lnTo>
                  <a:lnTo>
                    <a:pt x="0" y="157882"/>
                  </a:lnTo>
                  <a:lnTo>
                    <a:pt x="0" y="174328"/>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1D6E34C2-2181-4C13-9FC9-5C508F33456B}"/>
                </a:ext>
              </a:extLst>
            </p:cNvPr>
            <p:cNvSpPr/>
            <p:nvPr/>
          </p:nvSpPr>
          <p:spPr>
            <a:xfrm>
              <a:off x="2578740" y="1447252"/>
              <a:ext cx="4197030" cy="141436"/>
            </a:xfrm>
            <a:custGeom>
              <a:avLst/>
              <a:gdLst>
                <a:gd name="connsiteX0" fmla="*/ 4197030 w 4197030"/>
                <a:gd name="connsiteY0" fmla="*/ 0 h 141436"/>
                <a:gd name="connsiteX1" fmla="*/ 3825349 w 4197030"/>
                <a:gd name="connsiteY1" fmla="*/ 0 h 141436"/>
                <a:gd name="connsiteX2" fmla="*/ 3825349 w 4197030"/>
                <a:gd name="connsiteY2" fmla="*/ 16446 h 141436"/>
                <a:gd name="connsiteX3" fmla="*/ 3394463 w 4197030"/>
                <a:gd name="connsiteY3" fmla="*/ 16446 h 141436"/>
                <a:gd name="connsiteX4" fmla="*/ 3394463 w 4197030"/>
                <a:gd name="connsiteY4" fmla="*/ 26313 h 141436"/>
                <a:gd name="connsiteX5" fmla="*/ 3141194 w 4197030"/>
                <a:gd name="connsiteY5" fmla="*/ 26313 h 141436"/>
                <a:gd name="connsiteX6" fmla="*/ 3141194 w 4197030"/>
                <a:gd name="connsiteY6" fmla="*/ 49338 h 141436"/>
                <a:gd name="connsiteX7" fmla="*/ 2947131 w 4197030"/>
                <a:gd name="connsiteY7" fmla="*/ 49338 h 141436"/>
                <a:gd name="connsiteX8" fmla="*/ 2947131 w 4197030"/>
                <a:gd name="connsiteY8" fmla="*/ 59206 h 141436"/>
                <a:gd name="connsiteX9" fmla="*/ 2401122 w 4197030"/>
                <a:gd name="connsiteY9" fmla="*/ 59206 h 141436"/>
                <a:gd name="connsiteX10" fmla="*/ 2401122 w 4197030"/>
                <a:gd name="connsiteY10" fmla="*/ 85519 h 141436"/>
                <a:gd name="connsiteX11" fmla="*/ 2039309 w 4197030"/>
                <a:gd name="connsiteY11" fmla="*/ 85519 h 141436"/>
                <a:gd name="connsiteX12" fmla="*/ 2039309 w 4197030"/>
                <a:gd name="connsiteY12" fmla="*/ 98676 h 141436"/>
                <a:gd name="connsiteX13" fmla="*/ 1799197 w 4197030"/>
                <a:gd name="connsiteY13" fmla="*/ 98676 h 141436"/>
                <a:gd name="connsiteX14" fmla="*/ 1799197 w 4197030"/>
                <a:gd name="connsiteY14" fmla="*/ 121701 h 141436"/>
                <a:gd name="connsiteX15" fmla="*/ 855194 w 4197030"/>
                <a:gd name="connsiteY15" fmla="*/ 121701 h 141436"/>
                <a:gd name="connsiteX16" fmla="*/ 855194 w 4197030"/>
                <a:gd name="connsiteY16" fmla="*/ 141436 h 141436"/>
                <a:gd name="connsiteX17" fmla="*/ 0 w 4197030"/>
                <a:gd name="connsiteY17" fmla="*/ 141436 h 14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97030" h="141436">
                  <a:moveTo>
                    <a:pt x="4197030" y="0"/>
                  </a:moveTo>
                  <a:lnTo>
                    <a:pt x="3825349" y="0"/>
                  </a:lnTo>
                  <a:lnTo>
                    <a:pt x="3825349" y="16446"/>
                  </a:lnTo>
                  <a:lnTo>
                    <a:pt x="3394463" y="16446"/>
                  </a:lnTo>
                  <a:lnTo>
                    <a:pt x="3394463" y="26313"/>
                  </a:lnTo>
                  <a:lnTo>
                    <a:pt x="3141194" y="26313"/>
                  </a:lnTo>
                  <a:lnTo>
                    <a:pt x="3141194" y="49338"/>
                  </a:lnTo>
                  <a:lnTo>
                    <a:pt x="2947131" y="49338"/>
                  </a:lnTo>
                  <a:lnTo>
                    <a:pt x="2947131" y="59206"/>
                  </a:lnTo>
                  <a:lnTo>
                    <a:pt x="2401122" y="59206"/>
                  </a:lnTo>
                  <a:lnTo>
                    <a:pt x="2401122" y="85519"/>
                  </a:lnTo>
                  <a:lnTo>
                    <a:pt x="2039309" y="85519"/>
                  </a:lnTo>
                  <a:lnTo>
                    <a:pt x="2039309" y="98676"/>
                  </a:lnTo>
                  <a:lnTo>
                    <a:pt x="1799197" y="98676"/>
                  </a:lnTo>
                  <a:lnTo>
                    <a:pt x="1799197" y="121701"/>
                  </a:lnTo>
                  <a:lnTo>
                    <a:pt x="855194" y="121701"/>
                  </a:lnTo>
                  <a:lnTo>
                    <a:pt x="855194" y="141436"/>
                  </a:lnTo>
                  <a:lnTo>
                    <a:pt x="0" y="141436"/>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91">
            <a:extLst>
              <a:ext uri="{FF2B5EF4-FFF2-40B4-BE49-F238E27FC236}">
                <a16:creationId xmlns:a16="http://schemas.microsoft.com/office/drawing/2014/main" id="{650D9F34-C961-4019-91C7-F17DFD6EEFA1}"/>
              </a:ext>
            </a:extLst>
          </p:cNvPr>
          <p:cNvGrpSpPr/>
          <p:nvPr/>
        </p:nvGrpSpPr>
        <p:grpSpPr>
          <a:xfrm>
            <a:off x="1066604" y="3696950"/>
            <a:ext cx="2749799" cy="370190"/>
            <a:chOff x="2559844" y="395288"/>
            <a:chExt cx="8884444" cy="1195387"/>
          </a:xfrm>
        </p:grpSpPr>
        <p:sp>
          <p:nvSpPr>
            <p:cNvPr id="93" name="Freeform: Shape 92">
              <a:extLst>
                <a:ext uri="{FF2B5EF4-FFF2-40B4-BE49-F238E27FC236}">
                  <a16:creationId xmlns:a16="http://schemas.microsoft.com/office/drawing/2014/main" id="{822F4BE9-85F7-465C-B9EC-E1D2AEFA4057}"/>
                </a:ext>
              </a:extLst>
            </p:cNvPr>
            <p:cNvSpPr/>
            <p:nvPr/>
          </p:nvSpPr>
          <p:spPr>
            <a:xfrm>
              <a:off x="8512969" y="395288"/>
              <a:ext cx="2931319" cy="457200"/>
            </a:xfrm>
            <a:custGeom>
              <a:avLst/>
              <a:gdLst>
                <a:gd name="connsiteX0" fmla="*/ 2931319 w 2931319"/>
                <a:gd name="connsiteY0" fmla="*/ 0 h 457200"/>
                <a:gd name="connsiteX1" fmla="*/ 2764631 w 2931319"/>
                <a:gd name="connsiteY1" fmla="*/ 0 h 457200"/>
                <a:gd name="connsiteX2" fmla="*/ 2764631 w 2931319"/>
                <a:gd name="connsiteY2" fmla="*/ 19050 h 457200"/>
                <a:gd name="connsiteX3" fmla="*/ 2590800 w 2931319"/>
                <a:gd name="connsiteY3" fmla="*/ 19050 h 457200"/>
                <a:gd name="connsiteX4" fmla="*/ 2590800 w 2931319"/>
                <a:gd name="connsiteY4" fmla="*/ 38100 h 457200"/>
                <a:gd name="connsiteX5" fmla="*/ 2531269 w 2931319"/>
                <a:gd name="connsiteY5" fmla="*/ 38100 h 457200"/>
                <a:gd name="connsiteX6" fmla="*/ 2531269 w 2931319"/>
                <a:gd name="connsiteY6" fmla="*/ 54768 h 457200"/>
                <a:gd name="connsiteX7" fmla="*/ 2438400 w 2931319"/>
                <a:gd name="connsiteY7" fmla="*/ 54768 h 457200"/>
                <a:gd name="connsiteX8" fmla="*/ 2438400 w 2931319"/>
                <a:gd name="connsiteY8" fmla="*/ 64293 h 457200"/>
                <a:gd name="connsiteX9" fmla="*/ 2316956 w 2931319"/>
                <a:gd name="connsiteY9" fmla="*/ 64293 h 457200"/>
                <a:gd name="connsiteX10" fmla="*/ 2316956 w 2931319"/>
                <a:gd name="connsiteY10" fmla="*/ 85725 h 457200"/>
                <a:gd name="connsiteX11" fmla="*/ 1916906 w 2931319"/>
                <a:gd name="connsiteY11" fmla="*/ 85725 h 457200"/>
                <a:gd name="connsiteX12" fmla="*/ 1916906 w 2931319"/>
                <a:gd name="connsiteY12" fmla="*/ 107156 h 457200"/>
                <a:gd name="connsiteX13" fmla="*/ 1724025 w 2931319"/>
                <a:gd name="connsiteY13" fmla="*/ 107156 h 457200"/>
                <a:gd name="connsiteX14" fmla="*/ 1724025 w 2931319"/>
                <a:gd name="connsiteY14" fmla="*/ 123825 h 457200"/>
                <a:gd name="connsiteX15" fmla="*/ 1654969 w 2931319"/>
                <a:gd name="connsiteY15" fmla="*/ 123825 h 457200"/>
                <a:gd name="connsiteX16" fmla="*/ 1654969 w 2931319"/>
                <a:gd name="connsiteY16" fmla="*/ 138112 h 457200"/>
                <a:gd name="connsiteX17" fmla="*/ 1588294 w 2931319"/>
                <a:gd name="connsiteY17" fmla="*/ 138112 h 457200"/>
                <a:gd name="connsiteX18" fmla="*/ 1588294 w 2931319"/>
                <a:gd name="connsiteY18" fmla="*/ 154781 h 457200"/>
                <a:gd name="connsiteX19" fmla="*/ 1559719 w 2931319"/>
                <a:gd name="connsiteY19" fmla="*/ 154781 h 457200"/>
                <a:gd name="connsiteX20" fmla="*/ 1559719 w 2931319"/>
                <a:gd name="connsiteY20" fmla="*/ 171450 h 457200"/>
                <a:gd name="connsiteX21" fmla="*/ 1478756 w 2931319"/>
                <a:gd name="connsiteY21" fmla="*/ 171450 h 457200"/>
                <a:gd name="connsiteX22" fmla="*/ 1478756 w 2931319"/>
                <a:gd name="connsiteY22" fmla="*/ 188118 h 457200"/>
                <a:gd name="connsiteX23" fmla="*/ 1326356 w 2931319"/>
                <a:gd name="connsiteY23" fmla="*/ 188118 h 457200"/>
                <a:gd name="connsiteX24" fmla="*/ 1326356 w 2931319"/>
                <a:gd name="connsiteY24" fmla="*/ 209550 h 457200"/>
                <a:gd name="connsiteX25" fmla="*/ 1312069 w 2931319"/>
                <a:gd name="connsiteY25" fmla="*/ 209550 h 457200"/>
                <a:gd name="connsiteX26" fmla="*/ 1312069 w 2931319"/>
                <a:gd name="connsiteY26" fmla="*/ 221456 h 457200"/>
                <a:gd name="connsiteX27" fmla="*/ 1176337 w 2931319"/>
                <a:gd name="connsiteY27" fmla="*/ 221456 h 457200"/>
                <a:gd name="connsiteX28" fmla="*/ 1176337 w 2931319"/>
                <a:gd name="connsiteY28" fmla="*/ 242887 h 457200"/>
                <a:gd name="connsiteX29" fmla="*/ 931069 w 2931319"/>
                <a:gd name="connsiteY29" fmla="*/ 242887 h 457200"/>
                <a:gd name="connsiteX30" fmla="*/ 931069 w 2931319"/>
                <a:gd name="connsiteY30" fmla="*/ 257175 h 457200"/>
                <a:gd name="connsiteX31" fmla="*/ 878681 w 2931319"/>
                <a:gd name="connsiteY31" fmla="*/ 257175 h 457200"/>
                <a:gd name="connsiteX32" fmla="*/ 878681 w 2931319"/>
                <a:gd name="connsiteY32" fmla="*/ 271462 h 457200"/>
                <a:gd name="connsiteX33" fmla="*/ 821531 w 2931319"/>
                <a:gd name="connsiteY33" fmla="*/ 271462 h 457200"/>
                <a:gd name="connsiteX34" fmla="*/ 816769 w 2931319"/>
                <a:gd name="connsiteY34" fmla="*/ 276224 h 457200"/>
                <a:gd name="connsiteX35" fmla="*/ 740569 w 2931319"/>
                <a:gd name="connsiteY35" fmla="*/ 276224 h 457200"/>
                <a:gd name="connsiteX36" fmla="*/ 740569 w 2931319"/>
                <a:gd name="connsiteY36" fmla="*/ 300037 h 457200"/>
                <a:gd name="connsiteX37" fmla="*/ 697706 w 2931319"/>
                <a:gd name="connsiteY37" fmla="*/ 300037 h 457200"/>
                <a:gd name="connsiteX38" fmla="*/ 697706 w 2931319"/>
                <a:gd name="connsiteY38" fmla="*/ 316706 h 457200"/>
                <a:gd name="connsiteX39" fmla="*/ 626269 w 2931319"/>
                <a:gd name="connsiteY39" fmla="*/ 316706 h 457200"/>
                <a:gd name="connsiteX40" fmla="*/ 626269 w 2931319"/>
                <a:gd name="connsiteY40" fmla="*/ 326231 h 457200"/>
                <a:gd name="connsiteX41" fmla="*/ 521494 w 2931319"/>
                <a:gd name="connsiteY41" fmla="*/ 326231 h 457200"/>
                <a:gd name="connsiteX42" fmla="*/ 521494 w 2931319"/>
                <a:gd name="connsiteY42" fmla="*/ 350043 h 457200"/>
                <a:gd name="connsiteX43" fmla="*/ 428625 w 2931319"/>
                <a:gd name="connsiteY43" fmla="*/ 350043 h 457200"/>
                <a:gd name="connsiteX44" fmla="*/ 431006 w 2931319"/>
                <a:gd name="connsiteY44" fmla="*/ 352424 h 457200"/>
                <a:gd name="connsiteX45" fmla="*/ 407194 w 2931319"/>
                <a:gd name="connsiteY45" fmla="*/ 352424 h 457200"/>
                <a:gd name="connsiteX46" fmla="*/ 407194 w 2931319"/>
                <a:gd name="connsiteY46" fmla="*/ 369093 h 457200"/>
                <a:gd name="connsiteX47" fmla="*/ 285750 w 2931319"/>
                <a:gd name="connsiteY47" fmla="*/ 369093 h 457200"/>
                <a:gd name="connsiteX48" fmla="*/ 285750 w 2931319"/>
                <a:gd name="connsiteY48" fmla="*/ 381000 h 457200"/>
                <a:gd name="connsiteX49" fmla="*/ 114300 w 2931319"/>
                <a:gd name="connsiteY49" fmla="*/ 381000 h 457200"/>
                <a:gd name="connsiteX50" fmla="*/ 114300 w 2931319"/>
                <a:gd name="connsiteY50" fmla="*/ 414337 h 457200"/>
                <a:gd name="connsiteX51" fmla="*/ 0 w 2931319"/>
                <a:gd name="connsiteY51" fmla="*/ 414337 h 457200"/>
                <a:gd name="connsiteX52" fmla="*/ 0 w 2931319"/>
                <a:gd name="connsiteY52"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31319" h="457200">
                  <a:moveTo>
                    <a:pt x="2931319" y="0"/>
                  </a:moveTo>
                  <a:lnTo>
                    <a:pt x="2764631" y="0"/>
                  </a:lnTo>
                  <a:lnTo>
                    <a:pt x="2764631" y="19050"/>
                  </a:lnTo>
                  <a:lnTo>
                    <a:pt x="2590800" y="19050"/>
                  </a:lnTo>
                  <a:lnTo>
                    <a:pt x="2590800" y="38100"/>
                  </a:lnTo>
                  <a:lnTo>
                    <a:pt x="2531269" y="38100"/>
                  </a:lnTo>
                  <a:lnTo>
                    <a:pt x="2531269" y="54768"/>
                  </a:lnTo>
                  <a:lnTo>
                    <a:pt x="2438400" y="54768"/>
                  </a:lnTo>
                  <a:lnTo>
                    <a:pt x="2438400" y="64293"/>
                  </a:lnTo>
                  <a:lnTo>
                    <a:pt x="2316956" y="64293"/>
                  </a:lnTo>
                  <a:lnTo>
                    <a:pt x="2316956" y="85725"/>
                  </a:lnTo>
                  <a:lnTo>
                    <a:pt x="1916906" y="85725"/>
                  </a:lnTo>
                  <a:lnTo>
                    <a:pt x="1916906" y="107156"/>
                  </a:lnTo>
                  <a:lnTo>
                    <a:pt x="1724025" y="107156"/>
                  </a:lnTo>
                  <a:lnTo>
                    <a:pt x="1724025" y="123825"/>
                  </a:lnTo>
                  <a:lnTo>
                    <a:pt x="1654969" y="123825"/>
                  </a:lnTo>
                  <a:lnTo>
                    <a:pt x="1654969" y="138112"/>
                  </a:lnTo>
                  <a:lnTo>
                    <a:pt x="1588294" y="138112"/>
                  </a:lnTo>
                  <a:lnTo>
                    <a:pt x="1588294" y="154781"/>
                  </a:lnTo>
                  <a:lnTo>
                    <a:pt x="1559719" y="154781"/>
                  </a:lnTo>
                  <a:lnTo>
                    <a:pt x="1559719" y="171450"/>
                  </a:lnTo>
                  <a:lnTo>
                    <a:pt x="1478756" y="171450"/>
                  </a:lnTo>
                  <a:lnTo>
                    <a:pt x="1478756" y="188118"/>
                  </a:lnTo>
                  <a:lnTo>
                    <a:pt x="1326356" y="188118"/>
                  </a:lnTo>
                  <a:lnTo>
                    <a:pt x="1326356" y="209550"/>
                  </a:lnTo>
                  <a:lnTo>
                    <a:pt x="1312069" y="209550"/>
                  </a:lnTo>
                  <a:lnTo>
                    <a:pt x="1312069" y="221456"/>
                  </a:lnTo>
                  <a:lnTo>
                    <a:pt x="1176337" y="221456"/>
                  </a:lnTo>
                  <a:lnTo>
                    <a:pt x="1176337" y="242887"/>
                  </a:lnTo>
                  <a:lnTo>
                    <a:pt x="931069" y="242887"/>
                  </a:lnTo>
                  <a:lnTo>
                    <a:pt x="931069" y="257175"/>
                  </a:lnTo>
                  <a:lnTo>
                    <a:pt x="878681" y="257175"/>
                  </a:lnTo>
                  <a:lnTo>
                    <a:pt x="878681" y="271462"/>
                  </a:lnTo>
                  <a:lnTo>
                    <a:pt x="821531" y="271462"/>
                  </a:lnTo>
                  <a:lnTo>
                    <a:pt x="816769" y="276224"/>
                  </a:lnTo>
                  <a:lnTo>
                    <a:pt x="740569" y="276224"/>
                  </a:lnTo>
                  <a:lnTo>
                    <a:pt x="740569" y="300037"/>
                  </a:lnTo>
                  <a:lnTo>
                    <a:pt x="697706" y="300037"/>
                  </a:lnTo>
                  <a:lnTo>
                    <a:pt x="697706" y="316706"/>
                  </a:lnTo>
                  <a:lnTo>
                    <a:pt x="626269" y="316706"/>
                  </a:lnTo>
                  <a:lnTo>
                    <a:pt x="626269" y="326231"/>
                  </a:lnTo>
                  <a:lnTo>
                    <a:pt x="521494" y="326231"/>
                  </a:lnTo>
                  <a:lnTo>
                    <a:pt x="521494" y="350043"/>
                  </a:lnTo>
                  <a:lnTo>
                    <a:pt x="428625" y="350043"/>
                  </a:lnTo>
                  <a:lnTo>
                    <a:pt x="431006" y="352424"/>
                  </a:lnTo>
                  <a:lnTo>
                    <a:pt x="407194" y="352424"/>
                  </a:lnTo>
                  <a:lnTo>
                    <a:pt x="407194" y="369093"/>
                  </a:lnTo>
                  <a:lnTo>
                    <a:pt x="285750" y="369093"/>
                  </a:lnTo>
                  <a:lnTo>
                    <a:pt x="285750" y="381000"/>
                  </a:lnTo>
                  <a:lnTo>
                    <a:pt x="114300" y="381000"/>
                  </a:lnTo>
                  <a:lnTo>
                    <a:pt x="114300" y="414337"/>
                  </a:lnTo>
                  <a:lnTo>
                    <a:pt x="0" y="414337"/>
                  </a:lnTo>
                  <a:lnTo>
                    <a:pt x="0" y="457200"/>
                  </a:lnTo>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4010B347-7558-4CBC-84E4-91BBC783A5A6}"/>
                </a:ext>
              </a:extLst>
            </p:cNvPr>
            <p:cNvSpPr/>
            <p:nvPr/>
          </p:nvSpPr>
          <p:spPr>
            <a:xfrm>
              <a:off x="6088856" y="847725"/>
              <a:ext cx="2428875" cy="397669"/>
            </a:xfrm>
            <a:custGeom>
              <a:avLst/>
              <a:gdLst>
                <a:gd name="connsiteX0" fmla="*/ 2428875 w 2428875"/>
                <a:gd name="connsiteY0" fmla="*/ 0 h 397669"/>
                <a:gd name="connsiteX1" fmla="*/ 2026444 w 2428875"/>
                <a:gd name="connsiteY1" fmla="*/ 0 h 397669"/>
                <a:gd name="connsiteX2" fmla="*/ 2026444 w 2428875"/>
                <a:gd name="connsiteY2" fmla="*/ 14288 h 397669"/>
                <a:gd name="connsiteX3" fmla="*/ 1807369 w 2428875"/>
                <a:gd name="connsiteY3" fmla="*/ 14288 h 397669"/>
                <a:gd name="connsiteX4" fmla="*/ 1807369 w 2428875"/>
                <a:gd name="connsiteY4" fmla="*/ 28575 h 397669"/>
                <a:gd name="connsiteX5" fmla="*/ 1740694 w 2428875"/>
                <a:gd name="connsiteY5" fmla="*/ 28575 h 397669"/>
                <a:gd name="connsiteX6" fmla="*/ 1740694 w 2428875"/>
                <a:gd name="connsiteY6" fmla="*/ 47625 h 397669"/>
                <a:gd name="connsiteX7" fmla="*/ 1676400 w 2428875"/>
                <a:gd name="connsiteY7" fmla="*/ 47625 h 397669"/>
                <a:gd name="connsiteX8" fmla="*/ 1676400 w 2428875"/>
                <a:gd name="connsiteY8" fmla="*/ 59531 h 397669"/>
                <a:gd name="connsiteX9" fmla="*/ 1512094 w 2428875"/>
                <a:gd name="connsiteY9" fmla="*/ 59531 h 397669"/>
                <a:gd name="connsiteX10" fmla="*/ 1507332 w 2428875"/>
                <a:gd name="connsiteY10" fmla="*/ 64293 h 397669"/>
                <a:gd name="connsiteX11" fmla="*/ 1454944 w 2428875"/>
                <a:gd name="connsiteY11" fmla="*/ 64293 h 397669"/>
                <a:gd name="connsiteX12" fmla="*/ 1454944 w 2428875"/>
                <a:gd name="connsiteY12" fmla="*/ 78581 h 397669"/>
                <a:gd name="connsiteX13" fmla="*/ 1388269 w 2428875"/>
                <a:gd name="connsiteY13" fmla="*/ 78581 h 397669"/>
                <a:gd name="connsiteX14" fmla="*/ 1388269 w 2428875"/>
                <a:gd name="connsiteY14" fmla="*/ 102394 h 397669"/>
                <a:gd name="connsiteX15" fmla="*/ 1281113 w 2428875"/>
                <a:gd name="connsiteY15" fmla="*/ 102394 h 397669"/>
                <a:gd name="connsiteX16" fmla="*/ 1281113 w 2428875"/>
                <a:gd name="connsiteY16" fmla="*/ 121444 h 397669"/>
                <a:gd name="connsiteX17" fmla="*/ 1250157 w 2428875"/>
                <a:gd name="connsiteY17" fmla="*/ 121444 h 397669"/>
                <a:gd name="connsiteX18" fmla="*/ 1250157 w 2428875"/>
                <a:gd name="connsiteY18" fmla="*/ 133350 h 397669"/>
                <a:gd name="connsiteX19" fmla="*/ 1219200 w 2428875"/>
                <a:gd name="connsiteY19" fmla="*/ 133350 h 397669"/>
                <a:gd name="connsiteX20" fmla="*/ 1219200 w 2428875"/>
                <a:gd name="connsiteY20" fmla="*/ 150019 h 397669"/>
                <a:gd name="connsiteX21" fmla="*/ 1157288 w 2428875"/>
                <a:gd name="connsiteY21" fmla="*/ 150019 h 397669"/>
                <a:gd name="connsiteX22" fmla="*/ 1157288 w 2428875"/>
                <a:gd name="connsiteY22" fmla="*/ 176213 h 397669"/>
                <a:gd name="connsiteX23" fmla="*/ 1009650 w 2428875"/>
                <a:gd name="connsiteY23" fmla="*/ 176213 h 397669"/>
                <a:gd name="connsiteX24" fmla="*/ 1009650 w 2428875"/>
                <a:gd name="connsiteY24" fmla="*/ 176213 h 397669"/>
                <a:gd name="connsiteX25" fmla="*/ 1009650 w 2428875"/>
                <a:gd name="connsiteY25" fmla="*/ 200025 h 397669"/>
                <a:gd name="connsiteX26" fmla="*/ 935832 w 2428875"/>
                <a:gd name="connsiteY26" fmla="*/ 200025 h 397669"/>
                <a:gd name="connsiteX27" fmla="*/ 935832 w 2428875"/>
                <a:gd name="connsiteY27" fmla="*/ 211931 h 397669"/>
                <a:gd name="connsiteX28" fmla="*/ 921544 w 2428875"/>
                <a:gd name="connsiteY28" fmla="*/ 211931 h 397669"/>
                <a:gd name="connsiteX29" fmla="*/ 921544 w 2428875"/>
                <a:gd name="connsiteY29" fmla="*/ 226219 h 397669"/>
                <a:gd name="connsiteX30" fmla="*/ 804863 w 2428875"/>
                <a:gd name="connsiteY30" fmla="*/ 226219 h 397669"/>
                <a:gd name="connsiteX31" fmla="*/ 804863 w 2428875"/>
                <a:gd name="connsiteY31" fmla="*/ 247650 h 397669"/>
                <a:gd name="connsiteX32" fmla="*/ 747713 w 2428875"/>
                <a:gd name="connsiteY32" fmla="*/ 247650 h 397669"/>
                <a:gd name="connsiteX33" fmla="*/ 747713 w 2428875"/>
                <a:gd name="connsiteY33" fmla="*/ 264319 h 397669"/>
                <a:gd name="connsiteX34" fmla="*/ 685800 w 2428875"/>
                <a:gd name="connsiteY34" fmla="*/ 264319 h 397669"/>
                <a:gd name="connsiteX35" fmla="*/ 685800 w 2428875"/>
                <a:gd name="connsiteY35" fmla="*/ 288131 h 397669"/>
                <a:gd name="connsiteX36" fmla="*/ 478632 w 2428875"/>
                <a:gd name="connsiteY36" fmla="*/ 288131 h 397669"/>
                <a:gd name="connsiteX37" fmla="*/ 478632 w 2428875"/>
                <a:gd name="connsiteY37" fmla="*/ 302419 h 397669"/>
                <a:gd name="connsiteX38" fmla="*/ 345282 w 2428875"/>
                <a:gd name="connsiteY38" fmla="*/ 302419 h 397669"/>
                <a:gd name="connsiteX39" fmla="*/ 345282 w 2428875"/>
                <a:gd name="connsiteY39" fmla="*/ 319088 h 397669"/>
                <a:gd name="connsiteX40" fmla="*/ 316707 w 2428875"/>
                <a:gd name="connsiteY40" fmla="*/ 319088 h 397669"/>
                <a:gd name="connsiteX41" fmla="*/ 316707 w 2428875"/>
                <a:gd name="connsiteY41" fmla="*/ 340519 h 397669"/>
                <a:gd name="connsiteX42" fmla="*/ 130969 w 2428875"/>
                <a:gd name="connsiteY42" fmla="*/ 340519 h 397669"/>
                <a:gd name="connsiteX43" fmla="*/ 130969 w 2428875"/>
                <a:gd name="connsiteY43" fmla="*/ 361950 h 397669"/>
                <a:gd name="connsiteX44" fmla="*/ 28575 w 2428875"/>
                <a:gd name="connsiteY44" fmla="*/ 361950 h 397669"/>
                <a:gd name="connsiteX45" fmla="*/ 28575 w 2428875"/>
                <a:gd name="connsiteY45" fmla="*/ 381000 h 397669"/>
                <a:gd name="connsiteX46" fmla="*/ 0 w 2428875"/>
                <a:gd name="connsiteY46" fmla="*/ 381000 h 397669"/>
                <a:gd name="connsiteX47" fmla="*/ 0 w 2428875"/>
                <a:gd name="connsiteY47" fmla="*/ 397669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28875" h="397669">
                  <a:moveTo>
                    <a:pt x="2428875" y="0"/>
                  </a:moveTo>
                  <a:lnTo>
                    <a:pt x="2026444" y="0"/>
                  </a:lnTo>
                  <a:lnTo>
                    <a:pt x="2026444" y="14288"/>
                  </a:lnTo>
                  <a:lnTo>
                    <a:pt x="1807369" y="14288"/>
                  </a:lnTo>
                  <a:lnTo>
                    <a:pt x="1807369" y="28575"/>
                  </a:lnTo>
                  <a:lnTo>
                    <a:pt x="1740694" y="28575"/>
                  </a:lnTo>
                  <a:lnTo>
                    <a:pt x="1740694" y="47625"/>
                  </a:lnTo>
                  <a:lnTo>
                    <a:pt x="1676400" y="47625"/>
                  </a:lnTo>
                  <a:lnTo>
                    <a:pt x="1676400" y="59531"/>
                  </a:lnTo>
                  <a:lnTo>
                    <a:pt x="1512094" y="59531"/>
                  </a:lnTo>
                  <a:lnTo>
                    <a:pt x="1507332" y="64293"/>
                  </a:lnTo>
                  <a:lnTo>
                    <a:pt x="1454944" y="64293"/>
                  </a:lnTo>
                  <a:lnTo>
                    <a:pt x="1454944" y="78581"/>
                  </a:lnTo>
                  <a:lnTo>
                    <a:pt x="1388269" y="78581"/>
                  </a:lnTo>
                  <a:lnTo>
                    <a:pt x="1388269" y="102394"/>
                  </a:lnTo>
                  <a:lnTo>
                    <a:pt x="1281113" y="102394"/>
                  </a:lnTo>
                  <a:lnTo>
                    <a:pt x="1281113" y="121444"/>
                  </a:lnTo>
                  <a:lnTo>
                    <a:pt x="1250157" y="121444"/>
                  </a:lnTo>
                  <a:lnTo>
                    <a:pt x="1250157" y="133350"/>
                  </a:lnTo>
                  <a:lnTo>
                    <a:pt x="1219200" y="133350"/>
                  </a:lnTo>
                  <a:lnTo>
                    <a:pt x="1219200" y="150019"/>
                  </a:lnTo>
                  <a:lnTo>
                    <a:pt x="1157288" y="150019"/>
                  </a:lnTo>
                  <a:lnTo>
                    <a:pt x="1157288" y="176213"/>
                  </a:lnTo>
                  <a:lnTo>
                    <a:pt x="1009650" y="176213"/>
                  </a:lnTo>
                  <a:lnTo>
                    <a:pt x="1009650" y="176213"/>
                  </a:lnTo>
                  <a:lnTo>
                    <a:pt x="1009650" y="200025"/>
                  </a:lnTo>
                  <a:lnTo>
                    <a:pt x="935832" y="200025"/>
                  </a:lnTo>
                  <a:lnTo>
                    <a:pt x="935832" y="211931"/>
                  </a:lnTo>
                  <a:lnTo>
                    <a:pt x="921544" y="211931"/>
                  </a:lnTo>
                  <a:lnTo>
                    <a:pt x="921544" y="226219"/>
                  </a:lnTo>
                  <a:lnTo>
                    <a:pt x="804863" y="226219"/>
                  </a:lnTo>
                  <a:lnTo>
                    <a:pt x="804863" y="247650"/>
                  </a:lnTo>
                  <a:lnTo>
                    <a:pt x="747713" y="247650"/>
                  </a:lnTo>
                  <a:lnTo>
                    <a:pt x="747713" y="264319"/>
                  </a:lnTo>
                  <a:lnTo>
                    <a:pt x="685800" y="264319"/>
                  </a:lnTo>
                  <a:lnTo>
                    <a:pt x="685800" y="288131"/>
                  </a:lnTo>
                  <a:lnTo>
                    <a:pt x="478632" y="288131"/>
                  </a:lnTo>
                  <a:lnTo>
                    <a:pt x="478632" y="302419"/>
                  </a:lnTo>
                  <a:lnTo>
                    <a:pt x="345282" y="302419"/>
                  </a:lnTo>
                  <a:lnTo>
                    <a:pt x="345282" y="319088"/>
                  </a:lnTo>
                  <a:lnTo>
                    <a:pt x="316707" y="319088"/>
                  </a:lnTo>
                  <a:lnTo>
                    <a:pt x="316707" y="340519"/>
                  </a:lnTo>
                  <a:lnTo>
                    <a:pt x="130969" y="340519"/>
                  </a:lnTo>
                  <a:lnTo>
                    <a:pt x="130969" y="361950"/>
                  </a:lnTo>
                  <a:lnTo>
                    <a:pt x="28575" y="361950"/>
                  </a:lnTo>
                  <a:lnTo>
                    <a:pt x="28575" y="381000"/>
                  </a:lnTo>
                  <a:lnTo>
                    <a:pt x="0" y="381000"/>
                  </a:lnTo>
                  <a:lnTo>
                    <a:pt x="0" y="397669"/>
                  </a:lnTo>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CDB5E9CC-CF5D-42DE-8BAF-DF59E345394C}"/>
                </a:ext>
              </a:extLst>
            </p:cNvPr>
            <p:cNvSpPr/>
            <p:nvPr/>
          </p:nvSpPr>
          <p:spPr>
            <a:xfrm>
              <a:off x="3733800" y="1243013"/>
              <a:ext cx="2362200" cy="316706"/>
            </a:xfrm>
            <a:custGeom>
              <a:avLst/>
              <a:gdLst>
                <a:gd name="connsiteX0" fmla="*/ 2362200 w 2362200"/>
                <a:gd name="connsiteY0" fmla="*/ 0 h 316706"/>
                <a:gd name="connsiteX1" fmla="*/ 2124075 w 2362200"/>
                <a:gd name="connsiteY1" fmla="*/ 0 h 316706"/>
                <a:gd name="connsiteX2" fmla="*/ 2124075 w 2362200"/>
                <a:gd name="connsiteY2" fmla="*/ 21431 h 316706"/>
                <a:gd name="connsiteX3" fmla="*/ 2047875 w 2362200"/>
                <a:gd name="connsiteY3" fmla="*/ 21431 h 316706"/>
                <a:gd name="connsiteX4" fmla="*/ 2047875 w 2362200"/>
                <a:gd name="connsiteY4" fmla="*/ 30956 h 316706"/>
                <a:gd name="connsiteX5" fmla="*/ 2000250 w 2362200"/>
                <a:gd name="connsiteY5" fmla="*/ 30956 h 316706"/>
                <a:gd name="connsiteX6" fmla="*/ 2000250 w 2362200"/>
                <a:gd name="connsiteY6" fmla="*/ 50006 h 316706"/>
                <a:gd name="connsiteX7" fmla="*/ 1928813 w 2362200"/>
                <a:gd name="connsiteY7" fmla="*/ 50006 h 316706"/>
                <a:gd name="connsiteX8" fmla="*/ 1928813 w 2362200"/>
                <a:gd name="connsiteY8" fmla="*/ 61912 h 316706"/>
                <a:gd name="connsiteX9" fmla="*/ 1766888 w 2362200"/>
                <a:gd name="connsiteY9" fmla="*/ 61912 h 316706"/>
                <a:gd name="connsiteX10" fmla="*/ 1766888 w 2362200"/>
                <a:gd name="connsiteY10" fmla="*/ 76200 h 316706"/>
                <a:gd name="connsiteX11" fmla="*/ 1457325 w 2362200"/>
                <a:gd name="connsiteY11" fmla="*/ 76200 h 316706"/>
                <a:gd name="connsiteX12" fmla="*/ 1457325 w 2362200"/>
                <a:gd name="connsiteY12" fmla="*/ 95250 h 316706"/>
                <a:gd name="connsiteX13" fmla="*/ 1435894 w 2362200"/>
                <a:gd name="connsiteY13" fmla="*/ 95250 h 316706"/>
                <a:gd name="connsiteX14" fmla="*/ 1435894 w 2362200"/>
                <a:gd name="connsiteY14" fmla="*/ 114300 h 316706"/>
                <a:gd name="connsiteX15" fmla="*/ 1250156 w 2362200"/>
                <a:gd name="connsiteY15" fmla="*/ 114300 h 316706"/>
                <a:gd name="connsiteX16" fmla="*/ 1250156 w 2362200"/>
                <a:gd name="connsiteY16" fmla="*/ 133350 h 316706"/>
                <a:gd name="connsiteX17" fmla="*/ 1143000 w 2362200"/>
                <a:gd name="connsiteY17" fmla="*/ 133350 h 316706"/>
                <a:gd name="connsiteX18" fmla="*/ 1143000 w 2362200"/>
                <a:gd name="connsiteY18" fmla="*/ 147637 h 316706"/>
                <a:gd name="connsiteX19" fmla="*/ 1038225 w 2362200"/>
                <a:gd name="connsiteY19" fmla="*/ 147637 h 316706"/>
                <a:gd name="connsiteX20" fmla="*/ 1038225 w 2362200"/>
                <a:gd name="connsiteY20" fmla="*/ 159543 h 316706"/>
                <a:gd name="connsiteX21" fmla="*/ 919163 w 2362200"/>
                <a:gd name="connsiteY21" fmla="*/ 159543 h 316706"/>
                <a:gd name="connsiteX22" fmla="*/ 919163 w 2362200"/>
                <a:gd name="connsiteY22" fmla="*/ 169068 h 316706"/>
                <a:gd name="connsiteX23" fmla="*/ 821531 w 2362200"/>
                <a:gd name="connsiteY23" fmla="*/ 169068 h 316706"/>
                <a:gd name="connsiteX24" fmla="*/ 821531 w 2362200"/>
                <a:gd name="connsiteY24" fmla="*/ 183356 h 316706"/>
                <a:gd name="connsiteX25" fmla="*/ 716756 w 2362200"/>
                <a:gd name="connsiteY25" fmla="*/ 183356 h 316706"/>
                <a:gd name="connsiteX26" fmla="*/ 716756 w 2362200"/>
                <a:gd name="connsiteY26" fmla="*/ 207168 h 316706"/>
                <a:gd name="connsiteX27" fmla="*/ 640556 w 2362200"/>
                <a:gd name="connsiteY27" fmla="*/ 207168 h 316706"/>
                <a:gd name="connsiteX28" fmla="*/ 640556 w 2362200"/>
                <a:gd name="connsiteY28" fmla="*/ 221456 h 316706"/>
                <a:gd name="connsiteX29" fmla="*/ 571500 w 2362200"/>
                <a:gd name="connsiteY29" fmla="*/ 221456 h 316706"/>
                <a:gd name="connsiteX30" fmla="*/ 571500 w 2362200"/>
                <a:gd name="connsiteY30" fmla="*/ 235743 h 316706"/>
                <a:gd name="connsiteX31" fmla="*/ 423863 w 2362200"/>
                <a:gd name="connsiteY31" fmla="*/ 235743 h 316706"/>
                <a:gd name="connsiteX32" fmla="*/ 423863 w 2362200"/>
                <a:gd name="connsiteY32" fmla="*/ 252412 h 316706"/>
                <a:gd name="connsiteX33" fmla="*/ 307181 w 2362200"/>
                <a:gd name="connsiteY33" fmla="*/ 252412 h 316706"/>
                <a:gd name="connsiteX34" fmla="*/ 307181 w 2362200"/>
                <a:gd name="connsiteY34" fmla="*/ 271462 h 316706"/>
                <a:gd name="connsiteX35" fmla="*/ 230981 w 2362200"/>
                <a:gd name="connsiteY35" fmla="*/ 271462 h 316706"/>
                <a:gd name="connsiteX36" fmla="*/ 230981 w 2362200"/>
                <a:gd name="connsiteY36" fmla="*/ 285750 h 316706"/>
                <a:gd name="connsiteX37" fmla="*/ 140494 w 2362200"/>
                <a:gd name="connsiteY37" fmla="*/ 285750 h 316706"/>
                <a:gd name="connsiteX38" fmla="*/ 140494 w 2362200"/>
                <a:gd name="connsiteY38" fmla="*/ 292893 h 316706"/>
                <a:gd name="connsiteX39" fmla="*/ 140494 w 2362200"/>
                <a:gd name="connsiteY39" fmla="*/ 300037 h 316706"/>
                <a:gd name="connsiteX40" fmla="*/ 0 w 2362200"/>
                <a:gd name="connsiteY40" fmla="*/ 300037 h 316706"/>
                <a:gd name="connsiteX41" fmla="*/ 0 w 2362200"/>
                <a:gd name="connsiteY41" fmla="*/ 316706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62200" h="316706">
                  <a:moveTo>
                    <a:pt x="2362200" y="0"/>
                  </a:moveTo>
                  <a:lnTo>
                    <a:pt x="2124075" y="0"/>
                  </a:lnTo>
                  <a:lnTo>
                    <a:pt x="2124075" y="21431"/>
                  </a:lnTo>
                  <a:lnTo>
                    <a:pt x="2047875" y="21431"/>
                  </a:lnTo>
                  <a:lnTo>
                    <a:pt x="2047875" y="30956"/>
                  </a:lnTo>
                  <a:lnTo>
                    <a:pt x="2000250" y="30956"/>
                  </a:lnTo>
                  <a:lnTo>
                    <a:pt x="2000250" y="50006"/>
                  </a:lnTo>
                  <a:lnTo>
                    <a:pt x="1928813" y="50006"/>
                  </a:lnTo>
                  <a:lnTo>
                    <a:pt x="1928813" y="61912"/>
                  </a:lnTo>
                  <a:lnTo>
                    <a:pt x="1766888" y="61912"/>
                  </a:lnTo>
                  <a:lnTo>
                    <a:pt x="1766888" y="76200"/>
                  </a:lnTo>
                  <a:lnTo>
                    <a:pt x="1457325" y="76200"/>
                  </a:lnTo>
                  <a:lnTo>
                    <a:pt x="1457325" y="95250"/>
                  </a:lnTo>
                  <a:lnTo>
                    <a:pt x="1435894" y="95250"/>
                  </a:lnTo>
                  <a:lnTo>
                    <a:pt x="1435894" y="114300"/>
                  </a:lnTo>
                  <a:lnTo>
                    <a:pt x="1250156" y="114300"/>
                  </a:lnTo>
                  <a:lnTo>
                    <a:pt x="1250156" y="133350"/>
                  </a:lnTo>
                  <a:lnTo>
                    <a:pt x="1143000" y="133350"/>
                  </a:lnTo>
                  <a:lnTo>
                    <a:pt x="1143000" y="147637"/>
                  </a:lnTo>
                  <a:lnTo>
                    <a:pt x="1038225" y="147637"/>
                  </a:lnTo>
                  <a:lnTo>
                    <a:pt x="1038225" y="159543"/>
                  </a:lnTo>
                  <a:lnTo>
                    <a:pt x="919163" y="159543"/>
                  </a:lnTo>
                  <a:lnTo>
                    <a:pt x="919163" y="169068"/>
                  </a:lnTo>
                  <a:lnTo>
                    <a:pt x="821531" y="169068"/>
                  </a:lnTo>
                  <a:lnTo>
                    <a:pt x="821531" y="183356"/>
                  </a:lnTo>
                  <a:lnTo>
                    <a:pt x="716756" y="183356"/>
                  </a:lnTo>
                  <a:lnTo>
                    <a:pt x="716756" y="207168"/>
                  </a:lnTo>
                  <a:lnTo>
                    <a:pt x="640556" y="207168"/>
                  </a:lnTo>
                  <a:lnTo>
                    <a:pt x="640556" y="221456"/>
                  </a:lnTo>
                  <a:lnTo>
                    <a:pt x="571500" y="221456"/>
                  </a:lnTo>
                  <a:lnTo>
                    <a:pt x="571500" y="235743"/>
                  </a:lnTo>
                  <a:lnTo>
                    <a:pt x="423863" y="235743"/>
                  </a:lnTo>
                  <a:lnTo>
                    <a:pt x="423863" y="252412"/>
                  </a:lnTo>
                  <a:lnTo>
                    <a:pt x="307181" y="252412"/>
                  </a:lnTo>
                  <a:lnTo>
                    <a:pt x="307181" y="271462"/>
                  </a:lnTo>
                  <a:lnTo>
                    <a:pt x="230981" y="271462"/>
                  </a:lnTo>
                  <a:lnTo>
                    <a:pt x="230981" y="285750"/>
                  </a:lnTo>
                  <a:lnTo>
                    <a:pt x="140494" y="285750"/>
                  </a:lnTo>
                  <a:lnTo>
                    <a:pt x="140494" y="292893"/>
                  </a:lnTo>
                  <a:lnTo>
                    <a:pt x="140494" y="300037"/>
                  </a:lnTo>
                  <a:lnTo>
                    <a:pt x="0" y="300037"/>
                  </a:lnTo>
                  <a:lnTo>
                    <a:pt x="0" y="316706"/>
                  </a:lnTo>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0AF04E3E-1886-440D-A72F-FB05DB700950}"/>
                </a:ext>
              </a:extLst>
            </p:cNvPr>
            <p:cNvSpPr/>
            <p:nvPr/>
          </p:nvSpPr>
          <p:spPr>
            <a:xfrm>
              <a:off x="2559844" y="1554956"/>
              <a:ext cx="1173956" cy="35719"/>
            </a:xfrm>
            <a:custGeom>
              <a:avLst/>
              <a:gdLst>
                <a:gd name="connsiteX0" fmla="*/ 1173956 w 1173956"/>
                <a:gd name="connsiteY0" fmla="*/ 0 h 35719"/>
                <a:gd name="connsiteX1" fmla="*/ 892969 w 1173956"/>
                <a:gd name="connsiteY1" fmla="*/ 0 h 35719"/>
                <a:gd name="connsiteX2" fmla="*/ 892969 w 1173956"/>
                <a:gd name="connsiteY2" fmla="*/ 21432 h 35719"/>
                <a:gd name="connsiteX3" fmla="*/ 464344 w 1173956"/>
                <a:gd name="connsiteY3" fmla="*/ 21432 h 35719"/>
                <a:gd name="connsiteX4" fmla="*/ 464344 w 1173956"/>
                <a:gd name="connsiteY4" fmla="*/ 35719 h 35719"/>
                <a:gd name="connsiteX5" fmla="*/ 0 w 1173956"/>
                <a:gd name="connsiteY5" fmla="*/ 35719 h 3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956" h="35719">
                  <a:moveTo>
                    <a:pt x="1173956" y="0"/>
                  </a:moveTo>
                  <a:lnTo>
                    <a:pt x="892969" y="0"/>
                  </a:lnTo>
                  <a:lnTo>
                    <a:pt x="892969" y="21432"/>
                  </a:lnTo>
                  <a:lnTo>
                    <a:pt x="464344" y="21432"/>
                  </a:lnTo>
                  <a:lnTo>
                    <a:pt x="464344" y="35719"/>
                  </a:lnTo>
                  <a:lnTo>
                    <a:pt x="0" y="35719"/>
                  </a:lnTo>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97" name="Straight Connector 96">
            <a:extLst>
              <a:ext uri="{FF2B5EF4-FFF2-40B4-BE49-F238E27FC236}">
                <a16:creationId xmlns:a16="http://schemas.microsoft.com/office/drawing/2014/main" id="{E6CA6820-EEF4-4298-B620-4BEA607D3360}"/>
              </a:ext>
            </a:extLst>
          </p:cNvPr>
          <p:cNvCxnSpPr>
            <a:cxnSpLocks/>
          </p:cNvCxnSpPr>
          <p:nvPr/>
        </p:nvCxnSpPr>
        <p:spPr>
          <a:xfrm flipV="1">
            <a:off x="1011372" y="4078824"/>
            <a:ext cx="2881972" cy="238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F0A87BBE-A2CF-4BC6-91C9-FB0BF1D44E71}"/>
              </a:ext>
            </a:extLst>
          </p:cNvPr>
          <p:cNvCxnSpPr>
            <a:cxnSpLocks/>
          </p:cNvCxnSpPr>
          <p:nvPr/>
        </p:nvCxnSpPr>
        <p:spPr>
          <a:xfrm flipH="1">
            <a:off x="1060267" y="2266735"/>
            <a:ext cx="1130" cy="18684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Freeform: Shape 98">
            <a:extLst>
              <a:ext uri="{FF2B5EF4-FFF2-40B4-BE49-F238E27FC236}">
                <a16:creationId xmlns:a16="http://schemas.microsoft.com/office/drawing/2014/main" id="{3119453B-9361-4F61-91FD-27C805E34900}"/>
              </a:ext>
            </a:extLst>
          </p:cNvPr>
          <p:cNvSpPr/>
          <p:nvPr/>
        </p:nvSpPr>
        <p:spPr>
          <a:xfrm>
            <a:off x="7283676" y="3735924"/>
            <a:ext cx="1229172" cy="155180"/>
          </a:xfrm>
          <a:custGeom>
            <a:avLst/>
            <a:gdLst>
              <a:gd name="connsiteX0" fmla="*/ 9017479 w 9017479"/>
              <a:gd name="connsiteY0" fmla="*/ 0 h 1535501"/>
              <a:gd name="connsiteX1" fmla="*/ 8614913 w 9017479"/>
              <a:gd name="connsiteY1" fmla="*/ 0 h 1535501"/>
              <a:gd name="connsiteX2" fmla="*/ 8614913 w 9017479"/>
              <a:gd name="connsiteY2" fmla="*/ 92015 h 1535501"/>
              <a:gd name="connsiteX3" fmla="*/ 7896045 w 9017479"/>
              <a:gd name="connsiteY3" fmla="*/ 92015 h 1535501"/>
              <a:gd name="connsiteX4" fmla="*/ 7896045 w 9017479"/>
              <a:gd name="connsiteY4" fmla="*/ 138022 h 1535501"/>
              <a:gd name="connsiteX5" fmla="*/ 7573992 w 9017479"/>
              <a:gd name="connsiteY5" fmla="*/ 138022 h 1535501"/>
              <a:gd name="connsiteX6" fmla="*/ 7573992 w 9017479"/>
              <a:gd name="connsiteY6" fmla="*/ 212784 h 1535501"/>
              <a:gd name="connsiteX7" fmla="*/ 6630838 w 9017479"/>
              <a:gd name="connsiteY7" fmla="*/ 212784 h 1535501"/>
              <a:gd name="connsiteX8" fmla="*/ 6630838 w 9017479"/>
              <a:gd name="connsiteY8" fmla="*/ 264543 h 1535501"/>
              <a:gd name="connsiteX9" fmla="*/ 6228271 w 9017479"/>
              <a:gd name="connsiteY9" fmla="*/ 264543 h 1535501"/>
              <a:gd name="connsiteX10" fmla="*/ 6228271 w 9017479"/>
              <a:gd name="connsiteY10" fmla="*/ 310551 h 1535501"/>
              <a:gd name="connsiteX11" fmla="*/ 6055743 w 9017479"/>
              <a:gd name="connsiteY11" fmla="*/ 310551 h 1535501"/>
              <a:gd name="connsiteX12" fmla="*/ 6055743 w 9017479"/>
              <a:gd name="connsiteY12" fmla="*/ 356558 h 1535501"/>
              <a:gd name="connsiteX13" fmla="*/ 5894717 w 9017479"/>
              <a:gd name="connsiteY13" fmla="*/ 356558 h 1535501"/>
              <a:gd name="connsiteX14" fmla="*/ 5894717 w 9017479"/>
              <a:gd name="connsiteY14" fmla="*/ 402566 h 1535501"/>
              <a:gd name="connsiteX15" fmla="*/ 5837207 w 9017479"/>
              <a:gd name="connsiteY15" fmla="*/ 402566 h 1535501"/>
              <a:gd name="connsiteX16" fmla="*/ 5837207 w 9017479"/>
              <a:gd name="connsiteY16" fmla="*/ 437071 h 1535501"/>
              <a:gd name="connsiteX17" fmla="*/ 5325373 w 9017479"/>
              <a:gd name="connsiteY17" fmla="*/ 437071 h 1535501"/>
              <a:gd name="connsiteX18" fmla="*/ 5325373 w 9017479"/>
              <a:gd name="connsiteY18" fmla="*/ 500332 h 1535501"/>
              <a:gd name="connsiteX19" fmla="*/ 5210355 w 9017479"/>
              <a:gd name="connsiteY19" fmla="*/ 500332 h 1535501"/>
              <a:gd name="connsiteX20" fmla="*/ 5210355 w 9017479"/>
              <a:gd name="connsiteY20" fmla="*/ 569343 h 1535501"/>
              <a:gd name="connsiteX21" fmla="*/ 4899804 w 9017479"/>
              <a:gd name="connsiteY21" fmla="*/ 569343 h 1535501"/>
              <a:gd name="connsiteX22" fmla="*/ 4899804 w 9017479"/>
              <a:gd name="connsiteY22" fmla="*/ 609600 h 1535501"/>
              <a:gd name="connsiteX23" fmla="*/ 4382219 w 9017479"/>
              <a:gd name="connsiteY23" fmla="*/ 609600 h 1535501"/>
              <a:gd name="connsiteX24" fmla="*/ 4376468 w 9017479"/>
              <a:gd name="connsiteY24" fmla="*/ 615351 h 1535501"/>
              <a:gd name="connsiteX25" fmla="*/ 4347713 w 9017479"/>
              <a:gd name="connsiteY25" fmla="*/ 615351 h 1535501"/>
              <a:gd name="connsiteX26" fmla="*/ 4347713 w 9017479"/>
              <a:gd name="connsiteY26" fmla="*/ 661358 h 1535501"/>
              <a:gd name="connsiteX27" fmla="*/ 4267200 w 9017479"/>
              <a:gd name="connsiteY27" fmla="*/ 661358 h 1535501"/>
              <a:gd name="connsiteX28" fmla="*/ 4267200 w 9017479"/>
              <a:gd name="connsiteY28" fmla="*/ 713117 h 1535501"/>
              <a:gd name="connsiteX29" fmla="*/ 4088921 w 9017479"/>
              <a:gd name="connsiteY29" fmla="*/ 713117 h 1535501"/>
              <a:gd name="connsiteX30" fmla="*/ 4088921 w 9017479"/>
              <a:gd name="connsiteY30" fmla="*/ 770626 h 1535501"/>
              <a:gd name="connsiteX31" fmla="*/ 3939396 w 9017479"/>
              <a:gd name="connsiteY31" fmla="*/ 770626 h 1535501"/>
              <a:gd name="connsiteX32" fmla="*/ 3939396 w 9017479"/>
              <a:gd name="connsiteY32" fmla="*/ 805132 h 1535501"/>
              <a:gd name="connsiteX33" fmla="*/ 3881887 w 9017479"/>
              <a:gd name="connsiteY33" fmla="*/ 805132 h 1535501"/>
              <a:gd name="connsiteX34" fmla="*/ 3881887 w 9017479"/>
              <a:gd name="connsiteY34" fmla="*/ 845388 h 1535501"/>
              <a:gd name="connsiteX35" fmla="*/ 3784121 w 9017479"/>
              <a:gd name="connsiteY35" fmla="*/ 845388 h 1535501"/>
              <a:gd name="connsiteX36" fmla="*/ 3784121 w 9017479"/>
              <a:gd name="connsiteY36" fmla="*/ 874143 h 1535501"/>
              <a:gd name="connsiteX37" fmla="*/ 3692105 w 9017479"/>
              <a:gd name="connsiteY37" fmla="*/ 874143 h 1535501"/>
              <a:gd name="connsiteX38" fmla="*/ 3692105 w 9017479"/>
              <a:gd name="connsiteY38" fmla="*/ 914400 h 1535501"/>
              <a:gd name="connsiteX39" fmla="*/ 3462068 w 9017479"/>
              <a:gd name="connsiteY39" fmla="*/ 914400 h 1535501"/>
              <a:gd name="connsiteX40" fmla="*/ 3462068 w 9017479"/>
              <a:gd name="connsiteY40" fmla="*/ 971909 h 1535501"/>
              <a:gd name="connsiteX41" fmla="*/ 3312543 w 9017479"/>
              <a:gd name="connsiteY41" fmla="*/ 971909 h 1535501"/>
              <a:gd name="connsiteX42" fmla="*/ 3312543 w 9017479"/>
              <a:gd name="connsiteY42" fmla="*/ 989162 h 1535501"/>
              <a:gd name="connsiteX43" fmla="*/ 3220528 w 9017479"/>
              <a:gd name="connsiteY43" fmla="*/ 989162 h 1535501"/>
              <a:gd name="connsiteX44" fmla="*/ 3220528 w 9017479"/>
              <a:gd name="connsiteY44" fmla="*/ 1035169 h 1535501"/>
              <a:gd name="connsiteX45" fmla="*/ 3191773 w 9017479"/>
              <a:gd name="connsiteY45" fmla="*/ 1035169 h 1535501"/>
              <a:gd name="connsiteX46" fmla="*/ 3191773 w 9017479"/>
              <a:gd name="connsiteY46" fmla="*/ 1075426 h 1535501"/>
              <a:gd name="connsiteX47" fmla="*/ 2932981 w 9017479"/>
              <a:gd name="connsiteY47" fmla="*/ 1075426 h 1535501"/>
              <a:gd name="connsiteX48" fmla="*/ 2932981 w 9017479"/>
              <a:gd name="connsiteY48" fmla="*/ 1127184 h 1535501"/>
              <a:gd name="connsiteX49" fmla="*/ 2697192 w 9017479"/>
              <a:gd name="connsiteY49" fmla="*/ 1127184 h 1535501"/>
              <a:gd name="connsiteX50" fmla="*/ 2697192 w 9017479"/>
              <a:gd name="connsiteY50" fmla="*/ 1161690 h 1535501"/>
              <a:gd name="connsiteX51" fmla="*/ 2524664 w 9017479"/>
              <a:gd name="connsiteY51" fmla="*/ 1161690 h 1535501"/>
              <a:gd name="connsiteX52" fmla="*/ 2524664 w 9017479"/>
              <a:gd name="connsiteY52" fmla="*/ 1230701 h 1535501"/>
              <a:gd name="connsiteX53" fmla="*/ 2294626 w 9017479"/>
              <a:gd name="connsiteY53" fmla="*/ 1230701 h 1535501"/>
              <a:gd name="connsiteX54" fmla="*/ 2294626 w 9017479"/>
              <a:gd name="connsiteY54" fmla="*/ 1270958 h 1535501"/>
              <a:gd name="connsiteX55" fmla="*/ 2260121 w 9017479"/>
              <a:gd name="connsiteY55" fmla="*/ 1270958 h 1535501"/>
              <a:gd name="connsiteX56" fmla="*/ 2260121 w 9017479"/>
              <a:gd name="connsiteY56" fmla="*/ 1305464 h 1535501"/>
              <a:gd name="connsiteX57" fmla="*/ 2225615 w 9017479"/>
              <a:gd name="connsiteY57" fmla="*/ 1305464 h 1535501"/>
              <a:gd name="connsiteX58" fmla="*/ 2225615 w 9017479"/>
              <a:gd name="connsiteY58" fmla="*/ 1345720 h 1535501"/>
              <a:gd name="connsiteX59" fmla="*/ 828136 w 9017479"/>
              <a:gd name="connsiteY59" fmla="*/ 1345720 h 1535501"/>
              <a:gd name="connsiteX60" fmla="*/ 828136 w 9017479"/>
              <a:gd name="connsiteY60" fmla="*/ 1414732 h 1535501"/>
              <a:gd name="connsiteX61" fmla="*/ 632604 w 9017479"/>
              <a:gd name="connsiteY61" fmla="*/ 1414732 h 1535501"/>
              <a:gd name="connsiteX62" fmla="*/ 632604 w 9017479"/>
              <a:gd name="connsiteY62" fmla="*/ 1443486 h 1535501"/>
              <a:gd name="connsiteX63" fmla="*/ 575094 w 9017479"/>
              <a:gd name="connsiteY63" fmla="*/ 1443486 h 1535501"/>
              <a:gd name="connsiteX64" fmla="*/ 575094 w 9017479"/>
              <a:gd name="connsiteY64" fmla="*/ 1477992 h 1535501"/>
              <a:gd name="connsiteX65" fmla="*/ 0 w 9017479"/>
              <a:gd name="connsiteY65" fmla="*/ 1477992 h 1535501"/>
              <a:gd name="connsiteX66" fmla="*/ 0 w 9017479"/>
              <a:gd name="connsiteY66" fmla="*/ 1535501 h 153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017479" h="1535501">
                <a:moveTo>
                  <a:pt x="9017479" y="0"/>
                </a:moveTo>
                <a:lnTo>
                  <a:pt x="8614913" y="0"/>
                </a:lnTo>
                <a:lnTo>
                  <a:pt x="8614913" y="92015"/>
                </a:lnTo>
                <a:lnTo>
                  <a:pt x="7896045" y="92015"/>
                </a:lnTo>
                <a:lnTo>
                  <a:pt x="7896045" y="138022"/>
                </a:lnTo>
                <a:lnTo>
                  <a:pt x="7573992" y="138022"/>
                </a:lnTo>
                <a:lnTo>
                  <a:pt x="7573992" y="212784"/>
                </a:lnTo>
                <a:lnTo>
                  <a:pt x="6630838" y="212784"/>
                </a:lnTo>
                <a:lnTo>
                  <a:pt x="6630838" y="264543"/>
                </a:lnTo>
                <a:lnTo>
                  <a:pt x="6228271" y="264543"/>
                </a:lnTo>
                <a:lnTo>
                  <a:pt x="6228271" y="310551"/>
                </a:lnTo>
                <a:lnTo>
                  <a:pt x="6055743" y="310551"/>
                </a:lnTo>
                <a:lnTo>
                  <a:pt x="6055743" y="356558"/>
                </a:lnTo>
                <a:lnTo>
                  <a:pt x="5894717" y="356558"/>
                </a:lnTo>
                <a:lnTo>
                  <a:pt x="5894717" y="402566"/>
                </a:lnTo>
                <a:lnTo>
                  <a:pt x="5837207" y="402566"/>
                </a:lnTo>
                <a:lnTo>
                  <a:pt x="5837207" y="437071"/>
                </a:lnTo>
                <a:lnTo>
                  <a:pt x="5325373" y="437071"/>
                </a:lnTo>
                <a:lnTo>
                  <a:pt x="5325373" y="500332"/>
                </a:lnTo>
                <a:lnTo>
                  <a:pt x="5210355" y="500332"/>
                </a:lnTo>
                <a:lnTo>
                  <a:pt x="5210355" y="569343"/>
                </a:lnTo>
                <a:lnTo>
                  <a:pt x="4899804" y="569343"/>
                </a:lnTo>
                <a:lnTo>
                  <a:pt x="4899804" y="609600"/>
                </a:lnTo>
                <a:lnTo>
                  <a:pt x="4382219" y="609600"/>
                </a:lnTo>
                <a:lnTo>
                  <a:pt x="4376468" y="615351"/>
                </a:lnTo>
                <a:lnTo>
                  <a:pt x="4347713" y="615351"/>
                </a:lnTo>
                <a:lnTo>
                  <a:pt x="4347713" y="661358"/>
                </a:lnTo>
                <a:lnTo>
                  <a:pt x="4267200" y="661358"/>
                </a:lnTo>
                <a:lnTo>
                  <a:pt x="4267200" y="713117"/>
                </a:lnTo>
                <a:lnTo>
                  <a:pt x="4088921" y="713117"/>
                </a:lnTo>
                <a:lnTo>
                  <a:pt x="4088921" y="770626"/>
                </a:lnTo>
                <a:lnTo>
                  <a:pt x="3939396" y="770626"/>
                </a:lnTo>
                <a:lnTo>
                  <a:pt x="3939396" y="805132"/>
                </a:lnTo>
                <a:lnTo>
                  <a:pt x="3881887" y="805132"/>
                </a:lnTo>
                <a:lnTo>
                  <a:pt x="3881887" y="845388"/>
                </a:lnTo>
                <a:lnTo>
                  <a:pt x="3784121" y="845388"/>
                </a:lnTo>
                <a:lnTo>
                  <a:pt x="3784121" y="874143"/>
                </a:lnTo>
                <a:lnTo>
                  <a:pt x="3692105" y="874143"/>
                </a:lnTo>
                <a:lnTo>
                  <a:pt x="3692105" y="914400"/>
                </a:lnTo>
                <a:lnTo>
                  <a:pt x="3462068" y="914400"/>
                </a:lnTo>
                <a:lnTo>
                  <a:pt x="3462068" y="971909"/>
                </a:lnTo>
                <a:lnTo>
                  <a:pt x="3312543" y="971909"/>
                </a:lnTo>
                <a:lnTo>
                  <a:pt x="3312543" y="989162"/>
                </a:lnTo>
                <a:lnTo>
                  <a:pt x="3220528" y="989162"/>
                </a:lnTo>
                <a:lnTo>
                  <a:pt x="3220528" y="1035169"/>
                </a:lnTo>
                <a:lnTo>
                  <a:pt x="3191773" y="1035169"/>
                </a:lnTo>
                <a:lnTo>
                  <a:pt x="3191773" y="1075426"/>
                </a:lnTo>
                <a:lnTo>
                  <a:pt x="2932981" y="1075426"/>
                </a:lnTo>
                <a:lnTo>
                  <a:pt x="2932981" y="1127184"/>
                </a:lnTo>
                <a:lnTo>
                  <a:pt x="2697192" y="1127184"/>
                </a:lnTo>
                <a:lnTo>
                  <a:pt x="2697192" y="1161690"/>
                </a:lnTo>
                <a:lnTo>
                  <a:pt x="2524664" y="1161690"/>
                </a:lnTo>
                <a:lnTo>
                  <a:pt x="2524664" y="1230701"/>
                </a:lnTo>
                <a:lnTo>
                  <a:pt x="2294626" y="1230701"/>
                </a:lnTo>
                <a:lnTo>
                  <a:pt x="2294626" y="1270958"/>
                </a:lnTo>
                <a:lnTo>
                  <a:pt x="2260121" y="1270958"/>
                </a:lnTo>
                <a:lnTo>
                  <a:pt x="2260121" y="1305464"/>
                </a:lnTo>
                <a:lnTo>
                  <a:pt x="2225615" y="1305464"/>
                </a:lnTo>
                <a:lnTo>
                  <a:pt x="2225615" y="1345720"/>
                </a:lnTo>
                <a:lnTo>
                  <a:pt x="828136" y="1345720"/>
                </a:lnTo>
                <a:lnTo>
                  <a:pt x="828136" y="1414732"/>
                </a:lnTo>
                <a:lnTo>
                  <a:pt x="632604" y="1414732"/>
                </a:lnTo>
                <a:lnTo>
                  <a:pt x="632604" y="1443486"/>
                </a:lnTo>
                <a:lnTo>
                  <a:pt x="575094" y="1443486"/>
                </a:lnTo>
                <a:lnTo>
                  <a:pt x="575094" y="1477992"/>
                </a:lnTo>
                <a:lnTo>
                  <a:pt x="0" y="1477992"/>
                </a:lnTo>
                <a:lnTo>
                  <a:pt x="0" y="1535501"/>
                </a:lnTo>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F7BE9B9B-FAC6-44BB-8229-4BE845CAE00E}"/>
              </a:ext>
            </a:extLst>
          </p:cNvPr>
          <p:cNvSpPr/>
          <p:nvPr/>
        </p:nvSpPr>
        <p:spPr>
          <a:xfrm>
            <a:off x="6201879" y="3890523"/>
            <a:ext cx="1082581" cy="161574"/>
          </a:xfrm>
          <a:custGeom>
            <a:avLst/>
            <a:gdLst>
              <a:gd name="connsiteX0" fmla="*/ 7942053 w 7942053"/>
              <a:gd name="connsiteY0" fmla="*/ 0 h 1598762"/>
              <a:gd name="connsiteX1" fmla="*/ 7550989 w 7942053"/>
              <a:gd name="connsiteY1" fmla="*/ 0 h 1598762"/>
              <a:gd name="connsiteX2" fmla="*/ 7550989 w 7942053"/>
              <a:gd name="connsiteY2" fmla="*/ 34505 h 1598762"/>
              <a:gd name="connsiteX3" fmla="*/ 7447472 w 7942053"/>
              <a:gd name="connsiteY3" fmla="*/ 34505 h 1598762"/>
              <a:gd name="connsiteX4" fmla="*/ 7447472 w 7942053"/>
              <a:gd name="connsiteY4" fmla="*/ 92015 h 1598762"/>
              <a:gd name="connsiteX5" fmla="*/ 7378460 w 7942053"/>
              <a:gd name="connsiteY5" fmla="*/ 92015 h 1598762"/>
              <a:gd name="connsiteX6" fmla="*/ 7378460 w 7942053"/>
              <a:gd name="connsiteY6" fmla="*/ 143773 h 1598762"/>
              <a:gd name="connsiteX7" fmla="*/ 6947140 w 7942053"/>
              <a:gd name="connsiteY7" fmla="*/ 143773 h 1598762"/>
              <a:gd name="connsiteX8" fmla="*/ 6947140 w 7942053"/>
              <a:gd name="connsiteY8" fmla="*/ 195532 h 1598762"/>
              <a:gd name="connsiteX9" fmla="*/ 6797615 w 7942053"/>
              <a:gd name="connsiteY9" fmla="*/ 195532 h 1598762"/>
              <a:gd name="connsiteX10" fmla="*/ 6797615 w 7942053"/>
              <a:gd name="connsiteY10" fmla="*/ 270294 h 1598762"/>
              <a:gd name="connsiteX11" fmla="*/ 6377796 w 7942053"/>
              <a:gd name="connsiteY11" fmla="*/ 270294 h 1598762"/>
              <a:gd name="connsiteX12" fmla="*/ 6377796 w 7942053"/>
              <a:gd name="connsiteY12" fmla="*/ 345056 h 1598762"/>
              <a:gd name="connsiteX13" fmla="*/ 6320287 w 7942053"/>
              <a:gd name="connsiteY13" fmla="*/ 345056 h 1598762"/>
              <a:gd name="connsiteX14" fmla="*/ 6320287 w 7942053"/>
              <a:gd name="connsiteY14" fmla="*/ 373811 h 1598762"/>
              <a:gd name="connsiteX15" fmla="*/ 5796951 w 7942053"/>
              <a:gd name="connsiteY15" fmla="*/ 373811 h 1598762"/>
              <a:gd name="connsiteX16" fmla="*/ 5796951 w 7942053"/>
              <a:gd name="connsiteY16" fmla="*/ 419818 h 1598762"/>
              <a:gd name="connsiteX17" fmla="*/ 5486400 w 7942053"/>
              <a:gd name="connsiteY17" fmla="*/ 419818 h 1598762"/>
              <a:gd name="connsiteX18" fmla="*/ 5486400 w 7942053"/>
              <a:gd name="connsiteY18" fmla="*/ 483079 h 1598762"/>
              <a:gd name="connsiteX19" fmla="*/ 5325373 w 7942053"/>
              <a:gd name="connsiteY19" fmla="*/ 483079 h 1598762"/>
              <a:gd name="connsiteX20" fmla="*/ 5325373 w 7942053"/>
              <a:gd name="connsiteY20" fmla="*/ 609600 h 1598762"/>
              <a:gd name="connsiteX21" fmla="*/ 4940060 w 7942053"/>
              <a:gd name="connsiteY21" fmla="*/ 609600 h 1598762"/>
              <a:gd name="connsiteX22" fmla="*/ 4940060 w 7942053"/>
              <a:gd name="connsiteY22" fmla="*/ 661358 h 1598762"/>
              <a:gd name="connsiteX23" fmla="*/ 4899804 w 7942053"/>
              <a:gd name="connsiteY23" fmla="*/ 661358 h 1598762"/>
              <a:gd name="connsiteX24" fmla="*/ 4899804 w 7942053"/>
              <a:gd name="connsiteY24" fmla="*/ 695864 h 1598762"/>
              <a:gd name="connsiteX25" fmla="*/ 4733026 w 7942053"/>
              <a:gd name="connsiteY25" fmla="*/ 695864 h 1598762"/>
              <a:gd name="connsiteX26" fmla="*/ 4733026 w 7942053"/>
              <a:gd name="connsiteY26" fmla="*/ 747622 h 1598762"/>
              <a:gd name="connsiteX27" fmla="*/ 4589253 w 7942053"/>
              <a:gd name="connsiteY27" fmla="*/ 747622 h 1598762"/>
              <a:gd name="connsiteX28" fmla="*/ 4589253 w 7942053"/>
              <a:gd name="connsiteY28" fmla="*/ 759124 h 1598762"/>
              <a:gd name="connsiteX29" fmla="*/ 4347713 w 7942053"/>
              <a:gd name="connsiteY29" fmla="*/ 759124 h 1598762"/>
              <a:gd name="connsiteX30" fmla="*/ 4347713 w 7942053"/>
              <a:gd name="connsiteY30" fmla="*/ 822384 h 1598762"/>
              <a:gd name="connsiteX31" fmla="*/ 4054415 w 7942053"/>
              <a:gd name="connsiteY31" fmla="*/ 822384 h 1598762"/>
              <a:gd name="connsiteX32" fmla="*/ 4054415 w 7942053"/>
              <a:gd name="connsiteY32" fmla="*/ 856890 h 1598762"/>
              <a:gd name="connsiteX33" fmla="*/ 3881887 w 7942053"/>
              <a:gd name="connsiteY33" fmla="*/ 856890 h 1598762"/>
              <a:gd name="connsiteX34" fmla="*/ 3881887 w 7942053"/>
              <a:gd name="connsiteY34" fmla="*/ 885645 h 1598762"/>
              <a:gd name="connsiteX35" fmla="*/ 3778370 w 7942053"/>
              <a:gd name="connsiteY35" fmla="*/ 885645 h 1598762"/>
              <a:gd name="connsiteX36" fmla="*/ 3778370 w 7942053"/>
              <a:gd name="connsiteY36" fmla="*/ 943154 h 1598762"/>
              <a:gd name="connsiteX37" fmla="*/ 3646098 w 7942053"/>
              <a:gd name="connsiteY37" fmla="*/ 943154 h 1598762"/>
              <a:gd name="connsiteX38" fmla="*/ 3646098 w 7942053"/>
              <a:gd name="connsiteY38" fmla="*/ 1000664 h 1598762"/>
              <a:gd name="connsiteX39" fmla="*/ 3565585 w 7942053"/>
              <a:gd name="connsiteY39" fmla="*/ 1000664 h 1598762"/>
              <a:gd name="connsiteX40" fmla="*/ 3565585 w 7942053"/>
              <a:gd name="connsiteY40" fmla="*/ 1023667 h 1598762"/>
              <a:gd name="connsiteX41" fmla="*/ 2651185 w 7942053"/>
              <a:gd name="connsiteY41" fmla="*/ 1023667 h 1598762"/>
              <a:gd name="connsiteX42" fmla="*/ 2651185 w 7942053"/>
              <a:gd name="connsiteY42" fmla="*/ 1052422 h 1598762"/>
              <a:gd name="connsiteX43" fmla="*/ 2536166 w 7942053"/>
              <a:gd name="connsiteY43" fmla="*/ 1052422 h 1598762"/>
              <a:gd name="connsiteX44" fmla="*/ 2536166 w 7942053"/>
              <a:gd name="connsiteY44" fmla="*/ 1081177 h 1598762"/>
              <a:gd name="connsiteX45" fmla="*/ 2472906 w 7942053"/>
              <a:gd name="connsiteY45" fmla="*/ 1081177 h 1598762"/>
              <a:gd name="connsiteX46" fmla="*/ 2472906 w 7942053"/>
              <a:gd name="connsiteY46" fmla="*/ 1132935 h 1598762"/>
              <a:gd name="connsiteX47" fmla="*/ 2007079 w 7942053"/>
              <a:gd name="connsiteY47" fmla="*/ 1132935 h 1598762"/>
              <a:gd name="connsiteX48" fmla="*/ 2007079 w 7942053"/>
              <a:gd name="connsiteY48" fmla="*/ 1173192 h 1598762"/>
              <a:gd name="connsiteX49" fmla="*/ 1742536 w 7942053"/>
              <a:gd name="connsiteY49" fmla="*/ 1173192 h 1598762"/>
              <a:gd name="connsiteX50" fmla="*/ 1742536 w 7942053"/>
              <a:gd name="connsiteY50" fmla="*/ 1219200 h 1598762"/>
              <a:gd name="connsiteX51" fmla="*/ 1690777 w 7942053"/>
              <a:gd name="connsiteY51" fmla="*/ 1219200 h 1598762"/>
              <a:gd name="connsiteX52" fmla="*/ 1690777 w 7942053"/>
              <a:gd name="connsiteY52" fmla="*/ 1247954 h 1598762"/>
              <a:gd name="connsiteX53" fmla="*/ 1598762 w 7942053"/>
              <a:gd name="connsiteY53" fmla="*/ 1247954 h 1598762"/>
              <a:gd name="connsiteX54" fmla="*/ 1598762 w 7942053"/>
              <a:gd name="connsiteY54" fmla="*/ 1265207 h 1598762"/>
              <a:gd name="connsiteX55" fmla="*/ 1311215 w 7942053"/>
              <a:gd name="connsiteY55" fmla="*/ 1265207 h 1598762"/>
              <a:gd name="connsiteX56" fmla="*/ 1311215 w 7942053"/>
              <a:gd name="connsiteY56" fmla="*/ 1293962 h 1598762"/>
              <a:gd name="connsiteX57" fmla="*/ 1052423 w 7942053"/>
              <a:gd name="connsiteY57" fmla="*/ 1293962 h 1598762"/>
              <a:gd name="connsiteX58" fmla="*/ 1052423 w 7942053"/>
              <a:gd name="connsiteY58" fmla="*/ 1368724 h 1598762"/>
              <a:gd name="connsiteX59" fmla="*/ 879894 w 7942053"/>
              <a:gd name="connsiteY59" fmla="*/ 1368724 h 1598762"/>
              <a:gd name="connsiteX60" fmla="*/ 879894 w 7942053"/>
              <a:gd name="connsiteY60" fmla="*/ 1374475 h 1598762"/>
              <a:gd name="connsiteX61" fmla="*/ 782128 w 7942053"/>
              <a:gd name="connsiteY61" fmla="*/ 1374475 h 1598762"/>
              <a:gd name="connsiteX62" fmla="*/ 782128 w 7942053"/>
              <a:gd name="connsiteY62" fmla="*/ 1426233 h 1598762"/>
              <a:gd name="connsiteX63" fmla="*/ 517585 w 7942053"/>
              <a:gd name="connsiteY63" fmla="*/ 1426233 h 1598762"/>
              <a:gd name="connsiteX64" fmla="*/ 517585 w 7942053"/>
              <a:gd name="connsiteY64" fmla="*/ 1500996 h 1598762"/>
              <a:gd name="connsiteX65" fmla="*/ 333555 w 7942053"/>
              <a:gd name="connsiteY65" fmla="*/ 1500996 h 1598762"/>
              <a:gd name="connsiteX66" fmla="*/ 333555 w 7942053"/>
              <a:gd name="connsiteY66" fmla="*/ 1552754 h 1598762"/>
              <a:gd name="connsiteX67" fmla="*/ 0 w 7942053"/>
              <a:gd name="connsiteY67" fmla="*/ 1552754 h 1598762"/>
              <a:gd name="connsiteX68" fmla="*/ 0 w 7942053"/>
              <a:gd name="connsiteY68" fmla="*/ 1598762 h 159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7942053" h="1598762">
                <a:moveTo>
                  <a:pt x="7942053" y="0"/>
                </a:moveTo>
                <a:lnTo>
                  <a:pt x="7550989" y="0"/>
                </a:lnTo>
                <a:lnTo>
                  <a:pt x="7550989" y="34505"/>
                </a:lnTo>
                <a:lnTo>
                  <a:pt x="7447472" y="34505"/>
                </a:lnTo>
                <a:lnTo>
                  <a:pt x="7447472" y="92015"/>
                </a:lnTo>
                <a:lnTo>
                  <a:pt x="7378460" y="92015"/>
                </a:lnTo>
                <a:lnTo>
                  <a:pt x="7378460" y="143773"/>
                </a:lnTo>
                <a:lnTo>
                  <a:pt x="6947140" y="143773"/>
                </a:lnTo>
                <a:lnTo>
                  <a:pt x="6947140" y="195532"/>
                </a:lnTo>
                <a:lnTo>
                  <a:pt x="6797615" y="195532"/>
                </a:lnTo>
                <a:lnTo>
                  <a:pt x="6797615" y="270294"/>
                </a:lnTo>
                <a:lnTo>
                  <a:pt x="6377796" y="270294"/>
                </a:lnTo>
                <a:lnTo>
                  <a:pt x="6377796" y="345056"/>
                </a:lnTo>
                <a:lnTo>
                  <a:pt x="6320287" y="345056"/>
                </a:lnTo>
                <a:lnTo>
                  <a:pt x="6320287" y="373811"/>
                </a:lnTo>
                <a:lnTo>
                  <a:pt x="5796951" y="373811"/>
                </a:lnTo>
                <a:lnTo>
                  <a:pt x="5796951" y="419818"/>
                </a:lnTo>
                <a:lnTo>
                  <a:pt x="5486400" y="419818"/>
                </a:lnTo>
                <a:lnTo>
                  <a:pt x="5486400" y="483079"/>
                </a:lnTo>
                <a:lnTo>
                  <a:pt x="5325373" y="483079"/>
                </a:lnTo>
                <a:lnTo>
                  <a:pt x="5325373" y="609600"/>
                </a:lnTo>
                <a:lnTo>
                  <a:pt x="4940060" y="609600"/>
                </a:lnTo>
                <a:lnTo>
                  <a:pt x="4940060" y="661358"/>
                </a:lnTo>
                <a:lnTo>
                  <a:pt x="4899804" y="661358"/>
                </a:lnTo>
                <a:lnTo>
                  <a:pt x="4899804" y="695864"/>
                </a:lnTo>
                <a:lnTo>
                  <a:pt x="4733026" y="695864"/>
                </a:lnTo>
                <a:lnTo>
                  <a:pt x="4733026" y="747622"/>
                </a:lnTo>
                <a:lnTo>
                  <a:pt x="4589253" y="747622"/>
                </a:lnTo>
                <a:lnTo>
                  <a:pt x="4589253" y="759124"/>
                </a:lnTo>
                <a:lnTo>
                  <a:pt x="4347713" y="759124"/>
                </a:lnTo>
                <a:lnTo>
                  <a:pt x="4347713" y="822384"/>
                </a:lnTo>
                <a:lnTo>
                  <a:pt x="4054415" y="822384"/>
                </a:lnTo>
                <a:lnTo>
                  <a:pt x="4054415" y="856890"/>
                </a:lnTo>
                <a:lnTo>
                  <a:pt x="3881887" y="856890"/>
                </a:lnTo>
                <a:lnTo>
                  <a:pt x="3881887" y="885645"/>
                </a:lnTo>
                <a:lnTo>
                  <a:pt x="3778370" y="885645"/>
                </a:lnTo>
                <a:lnTo>
                  <a:pt x="3778370" y="943154"/>
                </a:lnTo>
                <a:lnTo>
                  <a:pt x="3646098" y="943154"/>
                </a:lnTo>
                <a:lnTo>
                  <a:pt x="3646098" y="1000664"/>
                </a:lnTo>
                <a:lnTo>
                  <a:pt x="3565585" y="1000664"/>
                </a:lnTo>
                <a:lnTo>
                  <a:pt x="3565585" y="1023667"/>
                </a:lnTo>
                <a:lnTo>
                  <a:pt x="2651185" y="1023667"/>
                </a:lnTo>
                <a:lnTo>
                  <a:pt x="2651185" y="1052422"/>
                </a:lnTo>
                <a:lnTo>
                  <a:pt x="2536166" y="1052422"/>
                </a:lnTo>
                <a:lnTo>
                  <a:pt x="2536166" y="1081177"/>
                </a:lnTo>
                <a:lnTo>
                  <a:pt x="2472906" y="1081177"/>
                </a:lnTo>
                <a:lnTo>
                  <a:pt x="2472906" y="1132935"/>
                </a:lnTo>
                <a:lnTo>
                  <a:pt x="2007079" y="1132935"/>
                </a:lnTo>
                <a:lnTo>
                  <a:pt x="2007079" y="1173192"/>
                </a:lnTo>
                <a:lnTo>
                  <a:pt x="1742536" y="1173192"/>
                </a:lnTo>
                <a:lnTo>
                  <a:pt x="1742536" y="1219200"/>
                </a:lnTo>
                <a:lnTo>
                  <a:pt x="1690777" y="1219200"/>
                </a:lnTo>
                <a:lnTo>
                  <a:pt x="1690777" y="1247954"/>
                </a:lnTo>
                <a:lnTo>
                  <a:pt x="1598762" y="1247954"/>
                </a:lnTo>
                <a:lnTo>
                  <a:pt x="1598762" y="1265207"/>
                </a:lnTo>
                <a:lnTo>
                  <a:pt x="1311215" y="1265207"/>
                </a:lnTo>
                <a:lnTo>
                  <a:pt x="1311215" y="1293962"/>
                </a:lnTo>
                <a:lnTo>
                  <a:pt x="1052423" y="1293962"/>
                </a:lnTo>
                <a:lnTo>
                  <a:pt x="1052423" y="1368724"/>
                </a:lnTo>
                <a:lnTo>
                  <a:pt x="879894" y="1368724"/>
                </a:lnTo>
                <a:lnTo>
                  <a:pt x="879894" y="1374475"/>
                </a:lnTo>
                <a:lnTo>
                  <a:pt x="782128" y="1374475"/>
                </a:lnTo>
                <a:lnTo>
                  <a:pt x="782128" y="1426233"/>
                </a:lnTo>
                <a:lnTo>
                  <a:pt x="517585" y="1426233"/>
                </a:lnTo>
                <a:lnTo>
                  <a:pt x="517585" y="1500996"/>
                </a:lnTo>
                <a:lnTo>
                  <a:pt x="333555" y="1500996"/>
                </a:lnTo>
                <a:lnTo>
                  <a:pt x="333555" y="1552754"/>
                </a:lnTo>
                <a:lnTo>
                  <a:pt x="0" y="1552754"/>
                </a:lnTo>
                <a:lnTo>
                  <a:pt x="0" y="1598762"/>
                </a:lnTo>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Shape 100">
            <a:extLst>
              <a:ext uri="{FF2B5EF4-FFF2-40B4-BE49-F238E27FC236}">
                <a16:creationId xmlns:a16="http://schemas.microsoft.com/office/drawing/2014/main" id="{1D4A6466-361A-4DEC-9EE3-6E337AF68BC6}"/>
              </a:ext>
            </a:extLst>
          </p:cNvPr>
          <p:cNvSpPr/>
          <p:nvPr/>
        </p:nvSpPr>
        <p:spPr>
          <a:xfrm>
            <a:off x="5731532" y="4051516"/>
            <a:ext cx="470346" cy="24410"/>
          </a:xfrm>
          <a:custGeom>
            <a:avLst/>
            <a:gdLst>
              <a:gd name="connsiteX0" fmla="*/ 3450566 w 3450566"/>
              <a:gd name="connsiteY0" fmla="*/ 0 h 241539"/>
              <a:gd name="connsiteX1" fmla="*/ 3122762 w 3450566"/>
              <a:gd name="connsiteY1" fmla="*/ 0 h 241539"/>
              <a:gd name="connsiteX2" fmla="*/ 3122762 w 3450566"/>
              <a:gd name="connsiteY2" fmla="*/ 40256 h 241539"/>
              <a:gd name="connsiteX3" fmla="*/ 2932981 w 3450566"/>
              <a:gd name="connsiteY3" fmla="*/ 40256 h 241539"/>
              <a:gd name="connsiteX4" fmla="*/ 2932981 w 3450566"/>
              <a:gd name="connsiteY4" fmla="*/ 74762 h 241539"/>
              <a:gd name="connsiteX5" fmla="*/ 2599426 w 3450566"/>
              <a:gd name="connsiteY5" fmla="*/ 74762 h 241539"/>
              <a:gd name="connsiteX6" fmla="*/ 2599426 w 3450566"/>
              <a:gd name="connsiteY6" fmla="*/ 109268 h 241539"/>
              <a:gd name="connsiteX7" fmla="*/ 2570672 w 3450566"/>
              <a:gd name="connsiteY7" fmla="*/ 109268 h 241539"/>
              <a:gd name="connsiteX8" fmla="*/ 2570672 w 3450566"/>
              <a:gd name="connsiteY8" fmla="*/ 189781 h 241539"/>
              <a:gd name="connsiteX9" fmla="*/ 1995577 w 3450566"/>
              <a:gd name="connsiteY9" fmla="*/ 189781 h 241539"/>
              <a:gd name="connsiteX10" fmla="*/ 1978324 w 3450566"/>
              <a:gd name="connsiteY10" fmla="*/ 189781 h 241539"/>
              <a:gd name="connsiteX11" fmla="*/ 1978324 w 3450566"/>
              <a:gd name="connsiteY11" fmla="*/ 241539 h 241539"/>
              <a:gd name="connsiteX12" fmla="*/ 0 w 3450566"/>
              <a:gd name="connsiteY12" fmla="*/ 241539 h 2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0566" h="241539">
                <a:moveTo>
                  <a:pt x="3450566" y="0"/>
                </a:moveTo>
                <a:lnTo>
                  <a:pt x="3122762" y="0"/>
                </a:lnTo>
                <a:lnTo>
                  <a:pt x="3122762" y="40256"/>
                </a:lnTo>
                <a:lnTo>
                  <a:pt x="2932981" y="40256"/>
                </a:lnTo>
                <a:lnTo>
                  <a:pt x="2932981" y="74762"/>
                </a:lnTo>
                <a:lnTo>
                  <a:pt x="2599426" y="74762"/>
                </a:lnTo>
                <a:lnTo>
                  <a:pt x="2599426" y="109268"/>
                </a:lnTo>
                <a:lnTo>
                  <a:pt x="2570672" y="109268"/>
                </a:lnTo>
                <a:lnTo>
                  <a:pt x="2570672" y="189781"/>
                </a:lnTo>
                <a:lnTo>
                  <a:pt x="1995577" y="189781"/>
                </a:lnTo>
                <a:lnTo>
                  <a:pt x="1978324" y="189781"/>
                </a:lnTo>
                <a:lnTo>
                  <a:pt x="1978324" y="241539"/>
                </a:lnTo>
                <a:lnTo>
                  <a:pt x="0" y="241539"/>
                </a:lnTo>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Shape 101">
            <a:extLst>
              <a:ext uri="{FF2B5EF4-FFF2-40B4-BE49-F238E27FC236}">
                <a16:creationId xmlns:a16="http://schemas.microsoft.com/office/drawing/2014/main" id="{0ED0F6FD-569C-41D4-88DF-FB3F7659AB44}"/>
              </a:ext>
            </a:extLst>
          </p:cNvPr>
          <p:cNvSpPr/>
          <p:nvPr/>
        </p:nvSpPr>
        <p:spPr>
          <a:xfrm>
            <a:off x="7043809" y="3911221"/>
            <a:ext cx="1447403" cy="62377"/>
          </a:xfrm>
          <a:custGeom>
            <a:avLst/>
            <a:gdLst>
              <a:gd name="connsiteX0" fmla="*/ 10618470 w 10618470"/>
              <a:gd name="connsiteY0" fmla="*/ 0 h 617220"/>
              <a:gd name="connsiteX1" fmla="*/ 8298180 w 10618470"/>
              <a:gd name="connsiteY1" fmla="*/ 0 h 617220"/>
              <a:gd name="connsiteX2" fmla="*/ 8298180 w 10618470"/>
              <a:gd name="connsiteY2" fmla="*/ 68580 h 617220"/>
              <a:gd name="connsiteX3" fmla="*/ 6595110 w 10618470"/>
              <a:gd name="connsiteY3" fmla="*/ 68580 h 617220"/>
              <a:gd name="connsiteX4" fmla="*/ 6595110 w 10618470"/>
              <a:gd name="connsiteY4" fmla="*/ 262890 h 617220"/>
              <a:gd name="connsiteX5" fmla="*/ 5852160 w 10618470"/>
              <a:gd name="connsiteY5" fmla="*/ 262890 h 617220"/>
              <a:gd name="connsiteX6" fmla="*/ 5852160 w 10618470"/>
              <a:gd name="connsiteY6" fmla="*/ 331470 h 617220"/>
              <a:gd name="connsiteX7" fmla="*/ 5577840 w 10618470"/>
              <a:gd name="connsiteY7" fmla="*/ 331470 h 617220"/>
              <a:gd name="connsiteX8" fmla="*/ 5577840 w 10618470"/>
              <a:gd name="connsiteY8" fmla="*/ 377190 h 617220"/>
              <a:gd name="connsiteX9" fmla="*/ 5440680 w 10618470"/>
              <a:gd name="connsiteY9" fmla="*/ 377190 h 617220"/>
              <a:gd name="connsiteX10" fmla="*/ 5440680 w 10618470"/>
              <a:gd name="connsiteY10" fmla="*/ 422910 h 617220"/>
              <a:gd name="connsiteX11" fmla="*/ 4000500 w 10618470"/>
              <a:gd name="connsiteY11" fmla="*/ 422910 h 617220"/>
              <a:gd name="connsiteX12" fmla="*/ 4000500 w 10618470"/>
              <a:gd name="connsiteY12" fmla="*/ 502920 h 617220"/>
              <a:gd name="connsiteX13" fmla="*/ 0 w 10618470"/>
              <a:gd name="connsiteY13" fmla="*/ 502920 h 617220"/>
              <a:gd name="connsiteX14" fmla="*/ 0 w 10618470"/>
              <a:gd name="connsiteY14" fmla="*/ 61722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18470" h="617220">
                <a:moveTo>
                  <a:pt x="10618470" y="0"/>
                </a:moveTo>
                <a:lnTo>
                  <a:pt x="8298180" y="0"/>
                </a:lnTo>
                <a:lnTo>
                  <a:pt x="8298180" y="68580"/>
                </a:lnTo>
                <a:lnTo>
                  <a:pt x="6595110" y="68580"/>
                </a:lnTo>
                <a:lnTo>
                  <a:pt x="6595110" y="262890"/>
                </a:lnTo>
                <a:lnTo>
                  <a:pt x="5852160" y="262890"/>
                </a:lnTo>
                <a:lnTo>
                  <a:pt x="5852160" y="331470"/>
                </a:lnTo>
                <a:lnTo>
                  <a:pt x="5577840" y="331470"/>
                </a:lnTo>
                <a:lnTo>
                  <a:pt x="5577840" y="377190"/>
                </a:lnTo>
                <a:lnTo>
                  <a:pt x="5440680" y="377190"/>
                </a:lnTo>
                <a:lnTo>
                  <a:pt x="5440680" y="422910"/>
                </a:lnTo>
                <a:lnTo>
                  <a:pt x="4000500" y="422910"/>
                </a:lnTo>
                <a:lnTo>
                  <a:pt x="4000500" y="502920"/>
                </a:lnTo>
                <a:lnTo>
                  <a:pt x="0" y="502920"/>
                </a:lnTo>
                <a:lnTo>
                  <a:pt x="0" y="61722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Shape 102">
            <a:extLst>
              <a:ext uri="{FF2B5EF4-FFF2-40B4-BE49-F238E27FC236}">
                <a16:creationId xmlns:a16="http://schemas.microsoft.com/office/drawing/2014/main" id="{5134F3AD-A935-4243-AA7D-6B56EDDEDF38}"/>
              </a:ext>
            </a:extLst>
          </p:cNvPr>
          <p:cNvSpPr/>
          <p:nvPr/>
        </p:nvSpPr>
        <p:spPr>
          <a:xfrm>
            <a:off x="5729998" y="3972738"/>
            <a:ext cx="1312717" cy="101259"/>
          </a:xfrm>
          <a:custGeom>
            <a:avLst/>
            <a:gdLst>
              <a:gd name="connsiteX0" fmla="*/ 9630383 w 9630383"/>
              <a:gd name="connsiteY0" fmla="*/ 0 h 1001949"/>
              <a:gd name="connsiteX1" fmla="*/ 7869676 w 9630383"/>
              <a:gd name="connsiteY1" fmla="*/ 0 h 1001949"/>
              <a:gd name="connsiteX2" fmla="*/ 7869676 w 9630383"/>
              <a:gd name="connsiteY2" fmla="*/ 87549 h 1001949"/>
              <a:gd name="connsiteX3" fmla="*/ 7295744 w 9630383"/>
              <a:gd name="connsiteY3" fmla="*/ 87549 h 1001949"/>
              <a:gd name="connsiteX4" fmla="*/ 7295744 w 9630383"/>
              <a:gd name="connsiteY4" fmla="*/ 136188 h 1001949"/>
              <a:gd name="connsiteX5" fmla="*/ 6789906 w 9630383"/>
              <a:gd name="connsiteY5" fmla="*/ 136188 h 1001949"/>
              <a:gd name="connsiteX6" fmla="*/ 6789906 w 9630383"/>
              <a:gd name="connsiteY6" fmla="*/ 330741 h 1001949"/>
              <a:gd name="connsiteX7" fmla="*/ 4679004 w 9630383"/>
              <a:gd name="connsiteY7" fmla="*/ 330741 h 1001949"/>
              <a:gd name="connsiteX8" fmla="*/ 4679004 w 9630383"/>
              <a:gd name="connsiteY8" fmla="*/ 496111 h 1001949"/>
              <a:gd name="connsiteX9" fmla="*/ 4134255 w 9630383"/>
              <a:gd name="connsiteY9" fmla="*/ 496111 h 1001949"/>
              <a:gd name="connsiteX10" fmla="*/ 4134255 w 9630383"/>
              <a:gd name="connsiteY10" fmla="*/ 817124 h 1001949"/>
              <a:gd name="connsiteX11" fmla="*/ 1935804 w 9630383"/>
              <a:gd name="connsiteY11" fmla="*/ 817124 h 1001949"/>
              <a:gd name="connsiteX12" fmla="*/ 1935804 w 9630383"/>
              <a:gd name="connsiteY12" fmla="*/ 1001949 h 1001949"/>
              <a:gd name="connsiteX13" fmla="*/ 0 w 9630383"/>
              <a:gd name="connsiteY13" fmla="*/ 1001949 h 100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30383" h="1001949">
                <a:moveTo>
                  <a:pt x="9630383" y="0"/>
                </a:moveTo>
                <a:lnTo>
                  <a:pt x="7869676" y="0"/>
                </a:lnTo>
                <a:lnTo>
                  <a:pt x="7869676" y="87549"/>
                </a:lnTo>
                <a:lnTo>
                  <a:pt x="7295744" y="87549"/>
                </a:lnTo>
                <a:lnTo>
                  <a:pt x="7295744" y="136188"/>
                </a:lnTo>
                <a:lnTo>
                  <a:pt x="6789906" y="136188"/>
                </a:lnTo>
                <a:lnTo>
                  <a:pt x="6789906" y="330741"/>
                </a:lnTo>
                <a:lnTo>
                  <a:pt x="4679004" y="330741"/>
                </a:lnTo>
                <a:lnTo>
                  <a:pt x="4679004" y="496111"/>
                </a:lnTo>
                <a:lnTo>
                  <a:pt x="4134255" y="496111"/>
                </a:lnTo>
                <a:lnTo>
                  <a:pt x="4134255" y="817124"/>
                </a:lnTo>
                <a:lnTo>
                  <a:pt x="1935804" y="817124"/>
                </a:lnTo>
                <a:lnTo>
                  <a:pt x="1935804" y="1001949"/>
                </a:lnTo>
                <a:lnTo>
                  <a:pt x="0" y="1001949"/>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Shape 103">
            <a:extLst>
              <a:ext uri="{FF2B5EF4-FFF2-40B4-BE49-F238E27FC236}">
                <a16:creationId xmlns:a16="http://schemas.microsoft.com/office/drawing/2014/main" id="{5289208B-A2F7-437C-89A3-A8A8C83A200D}"/>
              </a:ext>
            </a:extLst>
          </p:cNvPr>
          <p:cNvSpPr/>
          <p:nvPr/>
        </p:nvSpPr>
        <p:spPr>
          <a:xfrm>
            <a:off x="5730652" y="3996939"/>
            <a:ext cx="2509911" cy="72156"/>
          </a:xfrm>
          <a:custGeom>
            <a:avLst/>
            <a:gdLst>
              <a:gd name="connsiteX0" fmla="*/ 18413260 w 18413260"/>
              <a:gd name="connsiteY0" fmla="*/ 0 h 713983"/>
              <a:gd name="connsiteX1" fmla="*/ 7227518 w 18413260"/>
              <a:gd name="connsiteY1" fmla="*/ 0 h 713983"/>
              <a:gd name="connsiteX2" fmla="*/ 7227518 w 18413260"/>
              <a:gd name="connsiteY2" fmla="*/ 50104 h 713983"/>
              <a:gd name="connsiteX3" fmla="*/ 3006246 w 18413260"/>
              <a:gd name="connsiteY3" fmla="*/ 50104 h 713983"/>
              <a:gd name="connsiteX4" fmla="*/ 3006246 w 18413260"/>
              <a:gd name="connsiteY4" fmla="*/ 676405 h 713983"/>
              <a:gd name="connsiteX5" fmla="*/ 1941534 w 18413260"/>
              <a:gd name="connsiteY5" fmla="*/ 676405 h 713983"/>
              <a:gd name="connsiteX6" fmla="*/ 1941534 w 18413260"/>
              <a:gd name="connsiteY6" fmla="*/ 713983 h 713983"/>
              <a:gd name="connsiteX7" fmla="*/ 0 w 18413260"/>
              <a:gd name="connsiteY7" fmla="*/ 713983 h 7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13260" h="713983">
                <a:moveTo>
                  <a:pt x="18413260" y="0"/>
                </a:moveTo>
                <a:lnTo>
                  <a:pt x="7227518" y="0"/>
                </a:lnTo>
                <a:lnTo>
                  <a:pt x="7227518" y="50104"/>
                </a:lnTo>
                <a:lnTo>
                  <a:pt x="3006246" y="50104"/>
                </a:lnTo>
                <a:lnTo>
                  <a:pt x="3006246" y="676405"/>
                </a:lnTo>
                <a:lnTo>
                  <a:pt x="1941534" y="676405"/>
                </a:lnTo>
                <a:lnTo>
                  <a:pt x="1941534" y="713983"/>
                </a:lnTo>
                <a:lnTo>
                  <a:pt x="0" y="713983"/>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5" name="Straight Connector 104">
            <a:extLst>
              <a:ext uri="{FF2B5EF4-FFF2-40B4-BE49-F238E27FC236}">
                <a16:creationId xmlns:a16="http://schemas.microsoft.com/office/drawing/2014/main" id="{9729A2F2-F69E-4227-9BF3-4B0569228472}"/>
              </a:ext>
            </a:extLst>
          </p:cNvPr>
          <p:cNvCxnSpPr>
            <a:cxnSpLocks/>
          </p:cNvCxnSpPr>
          <p:nvPr/>
        </p:nvCxnSpPr>
        <p:spPr>
          <a:xfrm flipV="1">
            <a:off x="5687093" y="4078824"/>
            <a:ext cx="2881972" cy="238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6A098DEC-3F79-4D0D-92C1-ECFD968DBBCE}"/>
              </a:ext>
            </a:extLst>
          </p:cNvPr>
          <p:cNvCxnSpPr>
            <a:cxnSpLocks/>
          </p:cNvCxnSpPr>
          <p:nvPr/>
        </p:nvCxnSpPr>
        <p:spPr>
          <a:xfrm flipH="1">
            <a:off x="5735988" y="2266735"/>
            <a:ext cx="1130" cy="18684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80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About these slides</a:t>
            </a:r>
            <a:endParaRPr lang="en-GB" dirty="0"/>
          </a:p>
        </p:txBody>
      </p:sp>
      <p:sp>
        <p:nvSpPr>
          <p:cNvPr id="11" name="Text Placeholder 10">
            <a:extLst>
              <a:ext uri="{FF2B5EF4-FFF2-40B4-BE49-F238E27FC236}">
                <a16:creationId xmlns:a16="http://schemas.microsoft.com/office/drawing/2014/main" id="{3FCBCEC3-C0D8-4566-8485-772338F9F226}"/>
              </a:ext>
            </a:extLst>
          </p:cNvPr>
          <p:cNvSpPr>
            <a:spLocks noGrp="1"/>
          </p:cNvSpPr>
          <p:nvPr>
            <p:ph type="body" sz="quarter" idx="10"/>
          </p:nvPr>
        </p:nvSpPr>
        <p:spPr/>
        <p:txBody>
          <a:bodyPr/>
          <a:lstStyle/>
          <a:p>
            <a:endParaRPr lang="en-GB"/>
          </a:p>
        </p:txBody>
      </p:sp>
      <p:sp>
        <p:nvSpPr>
          <p:cNvPr id="3" name="Content Placeholder 2"/>
          <p:cNvSpPr>
            <a:spLocks noGrp="1"/>
          </p:cNvSpPr>
          <p:nvPr>
            <p:ph idx="1"/>
          </p:nvPr>
        </p:nvSpPr>
        <p:spPr>
          <a:xfrm>
            <a:off x="319314" y="1340768"/>
            <a:ext cx="7997102" cy="4622400"/>
          </a:xfrm>
        </p:spPr>
        <p:txBody>
          <a:bodyPr/>
          <a:lstStyle/>
          <a:p>
            <a:pPr lvl="0"/>
            <a:r>
              <a:rPr lang="it-IT" dirty="0"/>
              <a:t>These slides provide highlights of new data presented at the International Liver Congress 2018</a:t>
            </a:r>
          </a:p>
          <a:p>
            <a:pPr lvl="0"/>
            <a:endParaRPr lang="en-GB" dirty="0"/>
          </a:p>
          <a:p>
            <a:r>
              <a:rPr lang="en-US" altLang="en-US" dirty="0"/>
              <a:t>Please feel free to use, adapt, and share these slides for your own personal use; however, please acknowledge EASL as the source</a:t>
            </a:r>
          </a:p>
          <a:p>
            <a:endParaRPr lang="en-US" altLang="en-US" dirty="0"/>
          </a:p>
          <a:p>
            <a:r>
              <a:rPr lang="en-GB" dirty="0"/>
              <a:t>Definitions of all abbreviations shown in these slides are provided within the slide notes</a:t>
            </a:r>
          </a:p>
          <a:p>
            <a:endParaRPr lang="en-US" altLang="en-US" dirty="0"/>
          </a:p>
        </p:txBody>
      </p:sp>
      <p:sp>
        <p:nvSpPr>
          <p:cNvPr id="5" name="TextBox 4">
            <a:extLst>
              <a:ext uri="{FF2B5EF4-FFF2-40B4-BE49-F238E27FC236}">
                <a16:creationId xmlns:a16="http://schemas.microsoft.com/office/drawing/2014/main" id="{A36DBDB3-C5DF-470E-94A1-685594144E61}"/>
              </a:ext>
            </a:extLst>
          </p:cNvPr>
          <p:cNvSpPr txBox="1"/>
          <p:nvPr/>
        </p:nvSpPr>
        <p:spPr>
          <a:xfrm>
            <a:off x="755576" y="4365104"/>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3005095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A83B-AE38-439C-848C-CEE8FB1E3EFC}"/>
              </a:ext>
            </a:extLst>
          </p:cNvPr>
          <p:cNvSpPr>
            <a:spLocks noGrp="1"/>
          </p:cNvSpPr>
          <p:nvPr>
            <p:ph type="title"/>
          </p:nvPr>
        </p:nvSpPr>
        <p:spPr/>
        <p:txBody>
          <a:bodyPr>
            <a:noAutofit/>
          </a:bodyPr>
          <a:lstStyle/>
          <a:p>
            <a:r>
              <a:rPr lang="fr-FR" sz="2000" dirty="0"/>
              <a:t>Post-</a:t>
            </a:r>
            <a:r>
              <a:rPr lang="fr-FR" sz="2000" dirty="0" err="1"/>
              <a:t>treatment</a:t>
            </a:r>
            <a:r>
              <a:rPr lang="fr-FR" sz="2000" dirty="0"/>
              <a:t> </a:t>
            </a:r>
            <a:r>
              <a:rPr lang="fr-FR" sz="2000" dirty="0" err="1"/>
              <a:t>liver</a:t>
            </a:r>
            <a:r>
              <a:rPr lang="fr-FR" sz="2000" dirty="0"/>
              <a:t> </a:t>
            </a:r>
            <a:r>
              <a:rPr lang="fr-FR" sz="2000" dirty="0" err="1"/>
              <a:t>stiffness</a:t>
            </a:r>
            <a:r>
              <a:rPr lang="fr-FR" sz="2000" dirty="0"/>
              <a:t> </a:t>
            </a:r>
            <a:r>
              <a:rPr lang="fr-FR" sz="2000" dirty="0" err="1"/>
              <a:t>measurement</a:t>
            </a:r>
            <a:r>
              <a:rPr lang="fr-FR" sz="2000" dirty="0"/>
              <a:t> (LSM) </a:t>
            </a:r>
            <a:r>
              <a:rPr lang="fr-FR" sz="2000" dirty="0" err="1"/>
              <a:t>is</a:t>
            </a:r>
            <a:r>
              <a:rPr lang="fr-FR" sz="2000" dirty="0"/>
              <a:t> not </a:t>
            </a:r>
            <a:r>
              <a:rPr lang="fr-FR" sz="2000" dirty="0" err="1"/>
              <a:t>useful</a:t>
            </a:r>
            <a:r>
              <a:rPr lang="fr-FR" sz="2000" dirty="0"/>
              <a:t> to </a:t>
            </a:r>
            <a:r>
              <a:rPr lang="fr-FR" sz="2000" dirty="0" err="1"/>
              <a:t>predict</a:t>
            </a:r>
            <a:r>
              <a:rPr lang="fr-FR" sz="2000" dirty="0"/>
              <a:t> HCC in HCV patients </a:t>
            </a:r>
            <a:r>
              <a:rPr lang="fr-FR" sz="2000" dirty="0" err="1"/>
              <a:t>who</a:t>
            </a:r>
            <a:r>
              <a:rPr lang="fr-FR" sz="2000" dirty="0"/>
              <a:t> </a:t>
            </a:r>
            <a:r>
              <a:rPr lang="fr-FR" sz="2000" dirty="0" err="1"/>
              <a:t>achieve</a:t>
            </a:r>
            <a:r>
              <a:rPr lang="fr-FR" sz="2000" dirty="0"/>
              <a:t> SVR </a:t>
            </a:r>
            <a:endParaRPr lang="en-GB" sz="2200" dirty="0"/>
          </a:p>
        </p:txBody>
      </p:sp>
      <p:sp>
        <p:nvSpPr>
          <p:cNvPr id="3" name="Text Placeholder 2">
            <a:extLst>
              <a:ext uri="{FF2B5EF4-FFF2-40B4-BE49-F238E27FC236}">
                <a16:creationId xmlns:a16="http://schemas.microsoft.com/office/drawing/2014/main" id="{226060A5-DA9C-41CC-B512-755382138018}"/>
              </a:ext>
            </a:extLst>
          </p:cNvPr>
          <p:cNvSpPr>
            <a:spLocks noGrp="1"/>
          </p:cNvSpPr>
          <p:nvPr>
            <p:ph type="body" sz="quarter" idx="10"/>
          </p:nvPr>
        </p:nvSpPr>
        <p:spPr>
          <a:xfrm>
            <a:off x="0" y="6334780"/>
            <a:ext cx="7519403" cy="523220"/>
          </a:xfrm>
        </p:spPr>
        <p:txBody>
          <a:bodyPr/>
          <a:lstStyle/>
          <a:p>
            <a:r>
              <a:rPr lang="en-GB" dirty="0" err="1"/>
              <a:t>Shili</a:t>
            </a:r>
            <a:r>
              <a:rPr lang="en-GB" dirty="0"/>
              <a:t> S, et al. ILC 2018, PS-021</a:t>
            </a:r>
          </a:p>
        </p:txBody>
      </p:sp>
      <p:sp>
        <p:nvSpPr>
          <p:cNvPr id="10" name="Content Placeholder 4">
            <a:extLst>
              <a:ext uri="{FF2B5EF4-FFF2-40B4-BE49-F238E27FC236}">
                <a16:creationId xmlns:a16="http://schemas.microsoft.com/office/drawing/2014/main" id="{1FD63C98-94BF-4899-8F42-2D43FA74F9E2}"/>
              </a:ext>
            </a:extLst>
          </p:cNvPr>
          <p:cNvSpPr>
            <a:spLocks noGrp="1"/>
          </p:cNvSpPr>
          <p:nvPr>
            <p:ph sz="half" idx="1"/>
          </p:nvPr>
        </p:nvSpPr>
        <p:spPr>
          <a:xfrm>
            <a:off x="354696" y="1392099"/>
            <a:ext cx="8506800" cy="781752"/>
          </a:xfrm>
        </p:spPr>
        <p:txBody>
          <a:bodyPr wrap="square">
            <a:spAutoFit/>
          </a:bodyPr>
          <a:lstStyle/>
          <a:p>
            <a:pPr marL="0" indent="0">
              <a:buNone/>
            </a:pPr>
            <a:r>
              <a:rPr lang="en-GB" sz="1400" b="1" dirty="0"/>
              <a:t>Aim:</a:t>
            </a:r>
          </a:p>
          <a:p>
            <a:pPr marL="0" indent="0">
              <a:buNone/>
            </a:pPr>
            <a:r>
              <a:rPr lang="en-GB" sz="1400" b="1" dirty="0"/>
              <a:t>P</a:t>
            </a:r>
            <a:r>
              <a:rPr lang="en-GB" sz="1400" dirty="0"/>
              <a:t>rospective study to </a:t>
            </a:r>
            <a:r>
              <a:rPr lang="fr-FR" sz="1400" dirty="0" err="1"/>
              <a:t>assess</a:t>
            </a:r>
            <a:r>
              <a:rPr lang="fr-FR" sz="1400" dirty="0"/>
              <a:t> LSM and </a:t>
            </a:r>
            <a:r>
              <a:rPr lang="fr-FR" sz="1400" dirty="0" err="1"/>
              <a:t>its</a:t>
            </a:r>
            <a:r>
              <a:rPr lang="fr-FR" sz="1400" dirty="0"/>
              <a:t> </a:t>
            </a:r>
            <a:r>
              <a:rPr lang="fr-FR" sz="1400" dirty="0" err="1"/>
              <a:t>evolution</a:t>
            </a:r>
            <a:r>
              <a:rPr lang="fr-FR" sz="1400" dirty="0"/>
              <a:t> and </a:t>
            </a:r>
            <a:r>
              <a:rPr lang="fr-FR" sz="1400" dirty="0" err="1"/>
              <a:t>evaluate</a:t>
            </a:r>
            <a:r>
              <a:rPr lang="fr-FR" sz="1400" dirty="0"/>
              <a:t> </a:t>
            </a:r>
            <a:r>
              <a:rPr lang="fr-FR" sz="1400" dirty="0" err="1"/>
              <a:t>risk</a:t>
            </a:r>
            <a:r>
              <a:rPr lang="fr-FR" sz="1400" dirty="0"/>
              <a:t> </a:t>
            </a:r>
            <a:r>
              <a:rPr lang="fr-FR" sz="1400" dirty="0" err="1"/>
              <a:t>factors</a:t>
            </a:r>
            <a:r>
              <a:rPr lang="fr-FR" sz="1400" dirty="0"/>
              <a:t> </a:t>
            </a:r>
            <a:r>
              <a:rPr lang="fr-FR" sz="1400" dirty="0" err="1"/>
              <a:t>associated</a:t>
            </a:r>
            <a:r>
              <a:rPr lang="fr-FR" sz="1400" dirty="0"/>
              <a:t> </a:t>
            </a:r>
            <a:r>
              <a:rPr lang="fr-FR" sz="1400" dirty="0" err="1"/>
              <a:t>with</a:t>
            </a:r>
            <a:r>
              <a:rPr lang="fr-FR" sz="1400" dirty="0"/>
              <a:t> HCC in SVR HCV patients </a:t>
            </a:r>
            <a:r>
              <a:rPr lang="fr-FR" sz="1400" dirty="0" err="1"/>
              <a:t>after</a:t>
            </a:r>
            <a:r>
              <a:rPr lang="fr-FR" sz="1400" dirty="0"/>
              <a:t> DAA </a:t>
            </a:r>
            <a:r>
              <a:rPr lang="fr-FR" sz="1400" dirty="0" err="1"/>
              <a:t>treatment</a:t>
            </a:r>
            <a:endParaRPr lang="fr-FR" sz="1400" dirty="0"/>
          </a:p>
        </p:txBody>
      </p:sp>
      <p:graphicFrame>
        <p:nvGraphicFramePr>
          <p:cNvPr id="11" name="Content Placeholder 15">
            <a:extLst>
              <a:ext uri="{FF2B5EF4-FFF2-40B4-BE49-F238E27FC236}">
                <a16:creationId xmlns:a16="http://schemas.microsoft.com/office/drawing/2014/main" id="{FD365495-A752-4C3E-A357-DEB4A790606D}"/>
              </a:ext>
            </a:extLst>
          </p:cNvPr>
          <p:cNvGraphicFramePr>
            <a:graphicFrameLocks/>
          </p:cNvGraphicFramePr>
          <p:nvPr>
            <p:extLst>
              <p:ext uri="{D42A27DB-BD31-4B8C-83A1-F6EECF244321}">
                <p14:modId xmlns:p14="http://schemas.microsoft.com/office/powerpoint/2010/main" val="2513334389"/>
              </p:ext>
            </p:extLst>
          </p:nvPr>
        </p:nvGraphicFramePr>
        <p:xfrm>
          <a:off x="4932363" y="3025909"/>
          <a:ext cx="3862721" cy="2562470"/>
        </p:xfrm>
        <a:graphic>
          <a:graphicData uri="http://schemas.openxmlformats.org/drawingml/2006/table">
            <a:tbl>
              <a:tblPr firstRow="1" bandRow="1">
                <a:tableStyleId>{5C22544A-7EE6-4342-B048-85BDC9FD1C3A}</a:tableStyleId>
              </a:tblPr>
              <a:tblGrid>
                <a:gridCol w="1407845">
                  <a:extLst>
                    <a:ext uri="{9D8B030D-6E8A-4147-A177-3AD203B41FA5}">
                      <a16:colId xmlns:a16="http://schemas.microsoft.com/office/drawing/2014/main" val="20001"/>
                    </a:ext>
                  </a:extLst>
                </a:gridCol>
                <a:gridCol w="1577226">
                  <a:extLst>
                    <a:ext uri="{9D8B030D-6E8A-4147-A177-3AD203B41FA5}">
                      <a16:colId xmlns:a16="http://schemas.microsoft.com/office/drawing/2014/main" val="20002"/>
                    </a:ext>
                  </a:extLst>
                </a:gridCol>
                <a:gridCol w="877650">
                  <a:extLst>
                    <a:ext uri="{9D8B030D-6E8A-4147-A177-3AD203B41FA5}">
                      <a16:colId xmlns:a16="http://schemas.microsoft.com/office/drawing/2014/main" val="20003"/>
                    </a:ext>
                  </a:extLst>
                </a:gridCol>
              </a:tblGrid>
              <a:tr h="279645">
                <a:tc>
                  <a:txBody>
                    <a:bodyPr/>
                    <a:lstStyle/>
                    <a:p>
                      <a:pPr algn="l">
                        <a:lnSpc>
                          <a:spcPct val="107000"/>
                        </a:lnSpc>
                        <a:spcAft>
                          <a:spcPts val="800"/>
                        </a:spcAft>
                      </a:pPr>
                      <a:r>
                        <a:rPr lang="en-US" sz="1400" dirty="0">
                          <a:effectLst/>
                        </a:rPr>
                        <a:t>Parameter </a:t>
                      </a:r>
                      <a:endParaRPr lang="fr-FR" sz="1400" dirty="0">
                        <a:effectLst/>
                        <a:latin typeface="Calibri" panose="020F0502020204030204" pitchFamily="34" charset="0"/>
                        <a:ea typeface="+mn-ea"/>
                        <a:cs typeface="Times New Roman" panose="02020603050405020304" pitchFamily="18" charset="0"/>
                      </a:endParaRPr>
                    </a:p>
                  </a:txBody>
                  <a:tcPr marL="63500" marR="635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07000"/>
                        </a:lnSpc>
                        <a:spcAft>
                          <a:spcPts val="800"/>
                        </a:spcAft>
                      </a:pPr>
                      <a:r>
                        <a:rPr lang="en-US" sz="1400" dirty="0">
                          <a:effectLst/>
                        </a:rPr>
                        <a:t>HR (95% CI)</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07000"/>
                        </a:lnSpc>
                        <a:spcAft>
                          <a:spcPts val="800"/>
                        </a:spcAft>
                      </a:pPr>
                      <a:r>
                        <a:rPr lang="en-US" sz="1400" dirty="0">
                          <a:effectLst/>
                        </a:rPr>
                        <a:t>p-value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23924">
                <a:tc>
                  <a:txBody>
                    <a:bodyPr/>
                    <a:lstStyle/>
                    <a:p>
                      <a:pPr algn="l">
                        <a:lnSpc>
                          <a:spcPct val="107000"/>
                        </a:lnSpc>
                        <a:spcAft>
                          <a:spcPts val="800"/>
                        </a:spcAft>
                      </a:pPr>
                      <a:r>
                        <a:rPr lang="en-US" sz="1400" dirty="0">
                          <a:effectLst/>
                        </a:rPr>
                        <a:t>Males</a:t>
                      </a:r>
                      <a:br>
                        <a:rPr lang="en-US" sz="1400" dirty="0">
                          <a:effectLst/>
                        </a:rPr>
                      </a:br>
                      <a:r>
                        <a:rPr lang="en-US" sz="1400" dirty="0">
                          <a:effectLst/>
                        </a:rPr>
                        <a:t>(vs. females)</a:t>
                      </a:r>
                      <a:endParaRPr lang="fr-FR" sz="1400" dirty="0">
                        <a:effectLst/>
                        <a:latin typeface="Calibri" panose="020F0502020204030204" pitchFamily="34" charset="0"/>
                        <a:ea typeface="+mn-ea"/>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lnSpc>
                          <a:spcPct val="107000"/>
                        </a:lnSpc>
                        <a:spcAft>
                          <a:spcPts val="800"/>
                        </a:spcAft>
                      </a:pPr>
                      <a:r>
                        <a:rPr lang="en-US" sz="1400" dirty="0">
                          <a:effectLst/>
                        </a:rPr>
                        <a:t>3.04 (1.10, 8.41)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400" dirty="0">
                          <a:effectLst/>
                        </a:rPr>
                        <a:t>0.032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0648133"/>
                  </a:ext>
                </a:extLst>
              </a:tr>
              <a:tr h="323924">
                <a:tc>
                  <a:txBody>
                    <a:bodyPr/>
                    <a:lstStyle/>
                    <a:p>
                      <a:pPr algn="l">
                        <a:lnSpc>
                          <a:spcPct val="107000"/>
                        </a:lnSpc>
                        <a:spcAft>
                          <a:spcPts val="800"/>
                        </a:spcAft>
                      </a:pPr>
                      <a:r>
                        <a:rPr lang="en-US" sz="1400" dirty="0">
                          <a:effectLst/>
                        </a:rPr>
                        <a:t>Age </a:t>
                      </a:r>
                      <a:br>
                        <a:rPr lang="en-US" sz="1400" dirty="0">
                          <a:effectLst/>
                        </a:rPr>
                      </a:br>
                      <a:r>
                        <a:rPr lang="en-US" sz="1400" dirty="0">
                          <a:effectLst/>
                        </a:rPr>
                        <a:t>(years)</a:t>
                      </a:r>
                      <a:endParaRPr lang="fr-FR" sz="1400" dirty="0">
                        <a:effectLst/>
                        <a:latin typeface="Calibri" panose="020F0502020204030204" pitchFamily="34" charset="0"/>
                        <a:ea typeface="+mn-ea"/>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lnSpc>
                          <a:spcPct val="107000"/>
                        </a:lnSpc>
                        <a:spcAft>
                          <a:spcPts val="800"/>
                        </a:spcAft>
                      </a:pPr>
                      <a:r>
                        <a:rPr lang="en-US" sz="1400" dirty="0">
                          <a:effectLst/>
                        </a:rPr>
                        <a:t>1.06 (1.02, 1.10)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400" dirty="0">
                          <a:effectLst/>
                        </a:rPr>
                        <a:t>0.005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192095"/>
                  </a:ext>
                </a:extLst>
              </a:tr>
              <a:tr h="323924">
                <a:tc>
                  <a:txBody>
                    <a:bodyPr/>
                    <a:lstStyle/>
                    <a:p>
                      <a:pPr algn="l">
                        <a:lnSpc>
                          <a:spcPct val="107000"/>
                        </a:lnSpc>
                        <a:spcAft>
                          <a:spcPts val="800"/>
                        </a:spcAft>
                      </a:pPr>
                      <a:r>
                        <a:rPr lang="en-US" sz="1400" dirty="0">
                          <a:effectLst/>
                        </a:rPr>
                        <a:t>Diabetes </a:t>
                      </a:r>
                      <a:br>
                        <a:rPr lang="en-US" sz="1400" dirty="0">
                          <a:effectLst/>
                        </a:rPr>
                      </a:br>
                      <a:r>
                        <a:rPr lang="en-US" sz="1400" dirty="0">
                          <a:effectLst/>
                        </a:rPr>
                        <a:t>(yes vs. no)</a:t>
                      </a:r>
                      <a:endParaRPr lang="fr-FR" sz="1400" dirty="0">
                        <a:effectLst/>
                        <a:latin typeface="Calibri" panose="020F0502020204030204" pitchFamily="34" charset="0"/>
                        <a:ea typeface="+mn-ea"/>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lnSpc>
                          <a:spcPct val="107000"/>
                        </a:lnSpc>
                        <a:spcAft>
                          <a:spcPts val="800"/>
                        </a:spcAft>
                      </a:pPr>
                      <a:r>
                        <a:rPr lang="en-US" sz="1400" dirty="0">
                          <a:effectLst/>
                        </a:rPr>
                        <a:t>2.70 (1.12, 6.51)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400" dirty="0">
                          <a:effectLst/>
                        </a:rPr>
                        <a:t>0.026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3924">
                <a:tc>
                  <a:txBody>
                    <a:bodyPr/>
                    <a:lstStyle/>
                    <a:p>
                      <a:pPr algn="l">
                        <a:lnSpc>
                          <a:spcPct val="107000"/>
                        </a:lnSpc>
                        <a:spcAft>
                          <a:spcPts val="800"/>
                        </a:spcAft>
                      </a:pPr>
                      <a:r>
                        <a:rPr lang="en-US" sz="1400" dirty="0">
                          <a:effectLst/>
                        </a:rPr>
                        <a:t>Baseline LSM (/kPa)</a:t>
                      </a:r>
                      <a:endParaRPr lang="fr-FR" sz="1400" dirty="0">
                        <a:effectLst/>
                        <a:latin typeface="Calibri" panose="020F0502020204030204" pitchFamily="34" charset="0"/>
                        <a:ea typeface="+mn-ea"/>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lnSpc>
                          <a:spcPct val="107000"/>
                        </a:lnSpc>
                        <a:spcAft>
                          <a:spcPts val="800"/>
                        </a:spcAft>
                      </a:pPr>
                      <a:r>
                        <a:rPr lang="en-US" sz="1400" dirty="0">
                          <a:effectLst/>
                        </a:rPr>
                        <a:t>1.05 (1.02, 1.07)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400" dirty="0">
                          <a:effectLst/>
                        </a:rPr>
                        <a:t>&lt;0.0001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3924">
                <a:tc>
                  <a:txBody>
                    <a:bodyPr/>
                    <a:lstStyle/>
                    <a:p>
                      <a:pPr algn="l">
                        <a:lnSpc>
                          <a:spcPct val="107000"/>
                        </a:lnSpc>
                        <a:spcAft>
                          <a:spcPts val="800"/>
                        </a:spcAft>
                      </a:pPr>
                      <a:r>
                        <a:rPr lang="en-US" sz="1400" dirty="0">
                          <a:effectLst/>
                        </a:rPr>
                        <a:t>Delta-LSM </a:t>
                      </a:r>
                      <a:br>
                        <a:rPr lang="en-US" sz="1400" dirty="0">
                          <a:effectLst/>
                        </a:rPr>
                      </a:br>
                      <a:r>
                        <a:rPr lang="en-US" sz="1400" dirty="0">
                          <a:effectLst/>
                        </a:rPr>
                        <a:t>(/kPa)</a:t>
                      </a:r>
                      <a:endParaRPr lang="fr-FR" sz="1400" dirty="0">
                        <a:effectLst/>
                        <a:latin typeface="Calibri" panose="020F0502020204030204" pitchFamily="34" charset="0"/>
                        <a:ea typeface="+mn-ea"/>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lnSpc>
                          <a:spcPct val="107000"/>
                        </a:lnSpc>
                        <a:spcAft>
                          <a:spcPts val="800"/>
                        </a:spcAft>
                      </a:pPr>
                      <a:r>
                        <a:rPr lang="en-US" sz="1400" dirty="0">
                          <a:effectLst/>
                        </a:rPr>
                        <a:t>0.99 (0.94, 1.04)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400" dirty="0">
                          <a:effectLst/>
                        </a:rPr>
                        <a:t>0.705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2" name="Rectangle 11">
            <a:extLst>
              <a:ext uri="{FF2B5EF4-FFF2-40B4-BE49-F238E27FC236}">
                <a16:creationId xmlns:a16="http://schemas.microsoft.com/office/drawing/2014/main" id="{6BA5C25A-64D7-45DD-A34E-DA5FCBE3F112}"/>
              </a:ext>
            </a:extLst>
          </p:cNvPr>
          <p:cNvSpPr/>
          <p:nvPr/>
        </p:nvSpPr>
        <p:spPr>
          <a:xfrm>
            <a:off x="4932362" y="2686679"/>
            <a:ext cx="3856941" cy="338554"/>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Risk of HCC</a:t>
            </a:r>
          </a:p>
        </p:txBody>
      </p:sp>
      <p:sp>
        <p:nvSpPr>
          <p:cNvPr id="13" name="Content Placeholder 4">
            <a:extLst>
              <a:ext uri="{FF2B5EF4-FFF2-40B4-BE49-F238E27FC236}">
                <a16:creationId xmlns:a16="http://schemas.microsoft.com/office/drawing/2014/main" id="{6ACA6159-D4FD-4557-A76C-340ED5B7AD38}"/>
              </a:ext>
            </a:extLst>
          </p:cNvPr>
          <p:cNvSpPr txBox="1">
            <a:spLocks/>
          </p:cNvSpPr>
          <p:nvPr/>
        </p:nvSpPr>
        <p:spPr>
          <a:xfrm>
            <a:off x="318600" y="2139123"/>
            <a:ext cx="4829464" cy="4265783"/>
          </a:xfrm>
          <a:prstGeom prst="rect">
            <a:avLst/>
          </a:prstGeom>
        </p:spPr>
        <p:txBody>
          <a:bodyPr wrap="square">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b="1" dirty="0"/>
              <a:t>Methods:</a:t>
            </a:r>
          </a:p>
          <a:p>
            <a:r>
              <a:rPr lang="en-GB" sz="1400" dirty="0"/>
              <a:t>2 French university hospitals (Bordeaux, </a:t>
            </a:r>
            <a:r>
              <a:rPr lang="en-GB" sz="1400" dirty="0" err="1"/>
              <a:t>Créteil</a:t>
            </a:r>
            <a:r>
              <a:rPr lang="en-GB" sz="1400" dirty="0"/>
              <a:t>)</a:t>
            </a:r>
          </a:p>
          <a:p>
            <a:r>
              <a:rPr lang="en-GB" sz="1400" dirty="0"/>
              <a:t>May 2008</a:t>
            </a:r>
            <a:r>
              <a:rPr lang="en-GB" sz="1400" dirty="0">
                <a:cs typeface="Arial" panose="020B0604020202020204" pitchFamily="34" charset="0"/>
              </a:rPr>
              <a:t>–</a:t>
            </a:r>
            <a:r>
              <a:rPr lang="en-GB" sz="1400" dirty="0"/>
              <a:t>Nov 2016</a:t>
            </a:r>
          </a:p>
          <a:p>
            <a:r>
              <a:rPr lang="en-GB" sz="1400" dirty="0"/>
              <a:t>Patients were treated with DAAs</a:t>
            </a:r>
          </a:p>
          <a:p>
            <a:r>
              <a:rPr lang="en-GB" sz="1400" dirty="0"/>
              <a:t>LSM conducted before and after treatment</a:t>
            </a:r>
          </a:p>
          <a:p>
            <a:r>
              <a:rPr lang="fr-FR" sz="1400" dirty="0"/>
              <a:t>Delta LSM = follow-up LSM – </a:t>
            </a:r>
            <a:r>
              <a:rPr lang="fr-FR" sz="1400" dirty="0" err="1"/>
              <a:t>baseline</a:t>
            </a:r>
            <a:r>
              <a:rPr lang="fr-FR" sz="1400" dirty="0"/>
              <a:t> LSM </a:t>
            </a:r>
            <a:br>
              <a:rPr lang="fr-FR" sz="1400" dirty="0"/>
            </a:br>
            <a:r>
              <a:rPr lang="fr-FR" sz="1400" dirty="0"/>
              <a:t>(&lt;0 if </a:t>
            </a:r>
            <a:r>
              <a:rPr lang="fr-FR" sz="1400" dirty="0" err="1"/>
              <a:t>improvement</a:t>
            </a:r>
            <a:r>
              <a:rPr lang="fr-FR" sz="1400" dirty="0"/>
              <a:t>)</a:t>
            </a:r>
          </a:p>
          <a:p>
            <a:pPr marL="0" indent="0">
              <a:buNone/>
            </a:pPr>
            <a:r>
              <a:rPr lang="en-GB" sz="1400" b="1" dirty="0"/>
              <a:t>Results:</a:t>
            </a:r>
          </a:p>
          <a:p>
            <a:r>
              <a:rPr lang="en-GB" sz="1400" dirty="0"/>
              <a:t>N=828, 52% male; median age 61 years; </a:t>
            </a:r>
            <a:br>
              <a:rPr lang="en-GB" sz="1400" dirty="0"/>
            </a:br>
            <a:r>
              <a:rPr lang="en-GB" sz="1400" dirty="0"/>
              <a:t>15% diabetes; 41% cirrhosis</a:t>
            </a:r>
          </a:p>
          <a:p>
            <a:r>
              <a:rPr lang="en-GB" sz="1400" dirty="0"/>
              <a:t>Median (range) Delta LSM:</a:t>
            </a:r>
            <a:br>
              <a:rPr lang="en-GB" sz="1400" dirty="0"/>
            </a:br>
            <a:r>
              <a:rPr lang="en-US" sz="1400" dirty="0">
                <a:cs typeface="Arial" panose="020B0604020202020204" pitchFamily="34" charset="0"/>
              </a:rPr>
              <a:t>–</a:t>
            </a:r>
            <a:r>
              <a:rPr lang="en-US" sz="1400" dirty="0"/>
              <a:t>3.6 (</a:t>
            </a:r>
            <a:r>
              <a:rPr lang="en-US" sz="1400" dirty="0">
                <a:cs typeface="Arial" panose="020B0604020202020204" pitchFamily="34" charset="0"/>
              </a:rPr>
              <a:t>–</a:t>
            </a:r>
            <a:r>
              <a:rPr lang="en-US" sz="1400" dirty="0"/>
              <a:t>6.2, </a:t>
            </a:r>
            <a:r>
              <a:rPr lang="en-US" sz="1400" dirty="0">
                <a:cs typeface="Arial" panose="020B0604020202020204" pitchFamily="34" charset="0"/>
              </a:rPr>
              <a:t>–</a:t>
            </a:r>
            <a:r>
              <a:rPr lang="en-US" sz="1400" dirty="0"/>
              <a:t>1.1) kPa (p&lt;0.0001)</a:t>
            </a:r>
          </a:p>
          <a:p>
            <a:r>
              <a:rPr lang="fr-FR" sz="1400" dirty="0"/>
              <a:t>Baseline LSM of 8</a:t>
            </a:r>
            <a:r>
              <a:rPr lang="fr-FR" sz="1400" dirty="0">
                <a:cs typeface="Arial" panose="020B0604020202020204" pitchFamily="34" charset="0"/>
              </a:rPr>
              <a:t>–</a:t>
            </a:r>
            <a:r>
              <a:rPr lang="fr-FR" sz="1400" dirty="0"/>
              <a:t>12.5 and no </a:t>
            </a:r>
            <a:r>
              <a:rPr lang="fr-FR" sz="1400" dirty="0" err="1"/>
              <a:t>diabetes</a:t>
            </a:r>
            <a:r>
              <a:rPr lang="fr-FR" sz="1400" dirty="0"/>
              <a:t>: </a:t>
            </a:r>
            <a:br>
              <a:rPr lang="fr-FR" sz="1400" dirty="0"/>
            </a:br>
            <a:r>
              <a:rPr lang="fr-FR" sz="1400" dirty="0"/>
              <a:t>1/238 (0.4%) </a:t>
            </a:r>
            <a:r>
              <a:rPr lang="fr-FR" sz="1400" dirty="0">
                <a:sym typeface="Wingdings" panose="05000000000000000000" pitchFamily="2" charset="2"/>
              </a:rPr>
              <a:t> no HCC screening</a:t>
            </a:r>
            <a:endParaRPr lang="fr-FR" sz="1400" dirty="0"/>
          </a:p>
          <a:p>
            <a:r>
              <a:rPr lang="fr-FR" sz="1400" dirty="0" err="1"/>
              <a:t>Diabetes</a:t>
            </a:r>
            <a:r>
              <a:rPr lang="fr-FR" sz="1400" dirty="0"/>
              <a:t> </a:t>
            </a:r>
            <a:r>
              <a:rPr lang="fr-FR" sz="1400" dirty="0" err="1"/>
              <a:t>regardless</a:t>
            </a:r>
            <a:r>
              <a:rPr lang="fr-FR" sz="1400" dirty="0"/>
              <a:t> of </a:t>
            </a:r>
            <a:r>
              <a:rPr lang="fr-FR" sz="1400" dirty="0" err="1"/>
              <a:t>baseline</a:t>
            </a:r>
            <a:r>
              <a:rPr lang="fr-FR" sz="1400" dirty="0"/>
              <a:t> LSM: </a:t>
            </a:r>
            <a:br>
              <a:rPr lang="fr-FR" sz="1400" dirty="0"/>
            </a:br>
            <a:r>
              <a:rPr lang="fr-FR" sz="1400" dirty="0"/>
              <a:t>21/390 (5.4%) </a:t>
            </a:r>
            <a:r>
              <a:rPr lang="fr-FR" sz="1400" dirty="0">
                <a:sym typeface="Wingdings" panose="05000000000000000000" pitchFamily="2" charset="2"/>
              </a:rPr>
              <a:t> HCC screening</a:t>
            </a:r>
            <a:endParaRPr lang="fr-FR" sz="1400" dirty="0"/>
          </a:p>
          <a:p>
            <a:pPr lvl="1"/>
            <a:endParaRPr lang="en-US" sz="1400" dirty="0"/>
          </a:p>
        </p:txBody>
      </p:sp>
    </p:spTree>
    <p:extLst>
      <p:ext uri="{BB962C8B-B14F-4D97-AF65-F5344CB8AC3E}">
        <p14:creationId xmlns:p14="http://schemas.microsoft.com/office/powerpoint/2010/main" val="2888115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BF8D-8D50-45E6-ADDE-F17655EE1737}"/>
              </a:ext>
            </a:extLst>
          </p:cNvPr>
          <p:cNvSpPr>
            <a:spLocks noGrp="1"/>
          </p:cNvSpPr>
          <p:nvPr>
            <p:ph type="title"/>
          </p:nvPr>
        </p:nvSpPr>
        <p:spPr/>
        <p:txBody>
          <a:bodyPr>
            <a:normAutofit fontScale="90000"/>
          </a:bodyPr>
          <a:lstStyle/>
          <a:p>
            <a:r>
              <a:rPr lang="en-GB"/>
              <a:t>Pathological characteristics of patients with HCC after HCV treatment with new DAAs</a:t>
            </a:r>
            <a:endParaRPr lang="en-GB" dirty="0"/>
          </a:p>
        </p:txBody>
      </p:sp>
      <p:sp>
        <p:nvSpPr>
          <p:cNvPr id="3" name="Text Placeholder 2">
            <a:extLst>
              <a:ext uri="{FF2B5EF4-FFF2-40B4-BE49-F238E27FC236}">
                <a16:creationId xmlns:a16="http://schemas.microsoft.com/office/drawing/2014/main" id="{008E0657-D286-4852-BDF9-4FD09A2B6C19}"/>
              </a:ext>
            </a:extLst>
          </p:cNvPr>
          <p:cNvSpPr>
            <a:spLocks noGrp="1"/>
          </p:cNvSpPr>
          <p:nvPr>
            <p:ph type="body" sz="quarter" idx="10"/>
          </p:nvPr>
        </p:nvSpPr>
        <p:spPr>
          <a:xfrm>
            <a:off x="4925" y="6181725"/>
            <a:ext cx="7519403" cy="675196"/>
          </a:xfrm>
        </p:spPr>
        <p:txBody>
          <a:bodyPr/>
          <a:lstStyle/>
          <a:p>
            <a:r>
              <a:rPr lang="en-GB" dirty="0"/>
              <a:t>*p&lt;0.005; **p&lt;0.01 for between-group comparison; </a:t>
            </a:r>
            <a:r>
              <a:rPr lang="en-GB" baseline="30000" dirty="0"/>
              <a:t>†</a:t>
            </a:r>
            <a:r>
              <a:rPr lang="en-GB" dirty="0" err="1"/>
              <a:t>i</a:t>
            </a:r>
            <a:r>
              <a:rPr lang="en-US" dirty="0" err="1"/>
              <a:t>nverse</a:t>
            </a:r>
            <a:r>
              <a:rPr lang="en-US" dirty="0"/>
              <a:t> probability of treatment weighting (IPTW) was used to balance the preoperative characteristics of the two groups for the evaluation of the secondary endpoint</a:t>
            </a:r>
            <a:endParaRPr lang="it-IT" dirty="0"/>
          </a:p>
          <a:p>
            <a:r>
              <a:rPr lang="it-IT" dirty="0"/>
              <a:t>Vitale</a:t>
            </a:r>
            <a:r>
              <a:rPr lang="en-GB" dirty="0"/>
              <a:t> A, et al. ILC 2018, PS-023</a:t>
            </a:r>
          </a:p>
        </p:txBody>
      </p:sp>
      <p:sp>
        <p:nvSpPr>
          <p:cNvPr id="4" name="Content Placeholder 3">
            <a:extLst>
              <a:ext uri="{FF2B5EF4-FFF2-40B4-BE49-F238E27FC236}">
                <a16:creationId xmlns:a16="http://schemas.microsoft.com/office/drawing/2014/main" id="{75EC0ED8-D8FC-458B-A4BB-819A7AA63B1D}"/>
              </a:ext>
            </a:extLst>
          </p:cNvPr>
          <p:cNvSpPr>
            <a:spLocks noGrp="1"/>
          </p:cNvSpPr>
          <p:nvPr>
            <p:ph sz="half" idx="1"/>
          </p:nvPr>
        </p:nvSpPr>
        <p:spPr>
          <a:xfrm>
            <a:off x="319314" y="1268760"/>
            <a:ext cx="8631646" cy="3836641"/>
          </a:xfrm>
        </p:spPr>
        <p:txBody>
          <a:bodyPr>
            <a:noAutofit/>
          </a:bodyPr>
          <a:lstStyle/>
          <a:p>
            <a:pPr marL="0" lvl="0" indent="0">
              <a:buNone/>
            </a:pPr>
            <a:r>
              <a:rPr lang="en-GB" sz="1200" b="1" dirty="0"/>
              <a:t>Methods:</a:t>
            </a:r>
          </a:p>
          <a:p>
            <a:pPr marL="182563" indent="-182563"/>
            <a:r>
              <a:rPr lang="en-GB" sz="1200" dirty="0"/>
              <a:t>Prospective multicohort study, 18 Italian hepato-biliary surgical units, Jan 2014–Dec 2016 </a:t>
            </a:r>
          </a:p>
          <a:p>
            <a:pPr marL="182563" indent="-182563"/>
            <a:r>
              <a:rPr lang="en-GB" sz="1200" dirty="0"/>
              <a:t>420 consecutive patients with HCC, HCV and cirrhosis undergoing liver resection</a:t>
            </a:r>
          </a:p>
          <a:p>
            <a:pPr marL="182563" indent="-182563"/>
            <a:r>
              <a:rPr lang="en-GB" sz="1200" dirty="0"/>
              <a:t>77 patients (18.3%) with recurrent or </a:t>
            </a:r>
            <a:r>
              <a:rPr lang="en-GB" sz="1200" i="1" dirty="0"/>
              <a:t>de novo </a:t>
            </a:r>
            <a:r>
              <a:rPr lang="en-GB" sz="1200" dirty="0"/>
              <a:t>HCC after DAAs vs. 343 patients who did not receive DAAs</a:t>
            </a:r>
          </a:p>
          <a:p>
            <a:pPr marL="0" indent="0">
              <a:buNone/>
            </a:pPr>
            <a:endParaRPr lang="en-GB" sz="800" b="1" dirty="0"/>
          </a:p>
          <a:p>
            <a:pPr marL="0" indent="0">
              <a:buNone/>
            </a:pPr>
            <a:r>
              <a:rPr lang="en-GB" sz="1200" b="1" dirty="0"/>
              <a:t>Results:</a:t>
            </a:r>
          </a:p>
          <a:p>
            <a:pPr marL="0" indent="0">
              <a:buNone/>
            </a:pPr>
            <a:endParaRPr lang="en-GB" sz="1200" b="1" dirty="0"/>
          </a:p>
          <a:p>
            <a:pPr marL="0" indent="0">
              <a:buNone/>
            </a:pPr>
            <a:endParaRPr lang="en-GB" sz="1200" b="1" dirty="0"/>
          </a:p>
          <a:p>
            <a:pPr marL="0" indent="0">
              <a:buNone/>
            </a:pPr>
            <a:endParaRPr lang="en-GB" sz="1200" b="1" dirty="0"/>
          </a:p>
          <a:p>
            <a:pPr marL="0" indent="0">
              <a:buNone/>
            </a:pPr>
            <a:endParaRPr lang="en-GB" sz="1200" b="1" dirty="0"/>
          </a:p>
          <a:p>
            <a:pPr marL="0" indent="0">
              <a:buNone/>
            </a:pPr>
            <a:endParaRPr lang="en-GB" sz="1200" b="1" dirty="0"/>
          </a:p>
          <a:p>
            <a:pPr marL="0" indent="0">
              <a:buNone/>
            </a:pPr>
            <a:endParaRPr lang="en-GB" sz="1200" b="1" dirty="0"/>
          </a:p>
          <a:p>
            <a:pPr marL="0" indent="0">
              <a:buNone/>
            </a:pPr>
            <a:endParaRPr lang="en-GB" sz="1200" b="1" dirty="0"/>
          </a:p>
          <a:p>
            <a:pPr marL="0" indent="0">
              <a:buNone/>
            </a:pPr>
            <a:endParaRPr lang="en-GB" sz="1200" b="1" dirty="0"/>
          </a:p>
          <a:p>
            <a:pPr marL="0" indent="0">
              <a:buNone/>
            </a:pPr>
            <a:endParaRPr lang="en-GB" sz="1200" b="1" dirty="0"/>
          </a:p>
          <a:p>
            <a:pPr marL="0" indent="0">
              <a:buNone/>
            </a:pPr>
            <a:endParaRPr lang="en-GB" sz="1200" b="1" dirty="0"/>
          </a:p>
          <a:p>
            <a:pPr marL="0" indent="0">
              <a:buNone/>
            </a:pPr>
            <a:endParaRPr lang="en-GB" sz="1200" b="1" dirty="0"/>
          </a:p>
          <a:p>
            <a:pPr marL="0" indent="0">
              <a:buNone/>
            </a:pPr>
            <a:endParaRPr lang="en-GB" sz="1600" b="1" dirty="0"/>
          </a:p>
          <a:p>
            <a:pPr marL="0" indent="0">
              <a:buNone/>
            </a:pPr>
            <a:r>
              <a:rPr lang="en-GB" sz="1200" b="1" dirty="0"/>
              <a:t>Conclusions:</a:t>
            </a:r>
          </a:p>
          <a:p>
            <a:pPr marL="182563" indent="-182563"/>
            <a:r>
              <a:rPr lang="en-GB" sz="1200" dirty="0"/>
              <a:t>DAA therapy does not seem to modify the biological aggressiveness of recurrent or </a:t>
            </a:r>
            <a:r>
              <a:rPr lang="en-GB" sz="1200" i="1" dirty="0"/>
              <a:t>de novo </a:t>
            </a:r>
            <a:r>
              <a:rPr lang="en-GB" sz="1200" dirty="0"/>
              <a:t>HCCs undergoing liver resection</a:t>
            </a:r>
          </a:p>
          <a:p>
            <a:pPr marL="182563" indent="-182563"/>
            <a:r>
              <a:rPr lang="en-GB" sz="1200" dirty="0"/>
              <a:t>Conversely, DAA therapy significantly improves early postoperative outcome of these patients</a:t>
            </a:r>
          </a:p>
          <a:p>
            <a:pPr marL="182563" indent="-182563"/>
            <a:endParaRPr lang="en-GB" sz="1200" b="1" dirty="0"/>
          </a:p>
        </p:txBody>
      </p:sp>
      <p:sp>
        <p:nvSpPr>
          <p:cNvPr id="13" name="Rectangle 12">
            <a:extLst>
              <a:ext uri="{FF2B5EF4-FFF2-40B4-BE49-F238E27FC236}">
                <a16:creationId xmlns:a16="http://schemas.microsoft.com/office/drawing/2014/main" id="{A5113D33-39A1-48C2-87EA-C1406ED46334}"/>
              </a:ext>
            </a:extLst>
          </p:cNvPr>
          <p:cNvSpPr/>
          <p:nvPr/>
        </p:nvSpPr>
        <p:spPr>
          <a:xfrm>
            <a:off x="252308" y="2512857"/>
            <a:ext cx="4238412" cy="276999"/>
          </a:xfrm>
          <a:prstGeom prst="rect">
            <a:avLst/>
          </a:prstGeom>
        </p:spPr>
        <p:txBody>
          <a:bodyPr wrap="square">
            <a:spAutoFit/>
          </a:bodyPr>
          <a:lstStyle/>
          <a:p>
            <a:pPr algn="ctr"/>
            <a:r>
              <a:rPr lang="en-GB" sz="1200" dirty="0"/>
              <a:t>Pathological HCC characteristics (primary endpoint)</a:t>
            </a:r>
          </a:p>
        </p:txBody>
      </p:sp>
      <p:grpSp>
        <p:nvGrpSpPr>
          <p:cNvPr id="5" name="Group 4" hidden="1">
            <a:extLst>
              <a:ext uri="{FF2B5EF4-FFF2-40B4-BE49-F238E27FC236}">
                <a16:creationId xmlns:a16="http://schemas.microsoft.com/office/drawing/2014/main" id="{11AD016A-D1CA-4E2E-8E07-2512B6465FB0}"/>
              </a:ext>
            </a:extLst>
          </p:cNvPr>
          <p:cNvGrpSpPr/>
          <p:nvPr/>
        </p:nvGrpSpPr>
        <p:grpSpPr>
          <a:xfrm>
            <a:off x="179145" y="2572229"/>
            <a:ext cx="4392855" cy="2542229"/>
            <a:chOff x="179145" y="2572229"/>
            <a:chExt cx="4392855" cy="2542229"/>
          </a:xfrm>
        </p:grpSpPr>
        <p:pic>
          <p:nvPicPr>
            <p:cNvPr id="15" name="Immagine 10">
              <a:extLst>
                <a:ext uri="{FF2B5EF4-FFF2-40B4-BE49-F238E27FC236}">
                  <a16:creationId xmlns:a16="http://schemas.microsoft.com/office/drawing/2014/main" id="{2A3C4544-7A79-4434-8EC9-779E1A4D9EF1}"/>
                </a:ext>
              </a:extLst>
            </p:cNvPr>
            <p:cNvPicPr/>
            <p:nvPr/>
          </p:nvPicPr>
          <p:blipFill rotWithShape="1">
            <a:blip r:embed="rId3">
              <a:extLst>
                <a:ext uri="{28A0092B-C50C-407E-A947-70E740481C1C}">
                  <a14:useLocalDpi xmlns:a14="http://schemas.microsoft.com/office/drawing/2010/main" val="0"/>
                </a:ext>
              </a:extLst>
            </a:blip>
            <a:srcRect t="25840" b="14911"/>
            <a:stretch/>
          </p:blipFill>
          <p:spPr bwMode="auto">
            <a:xfrm>
              <a:off x="179145" y="2572229"/>
              <a:ext cx="4392855" cy="2542229"/>
            </a:xfrm>
            <a:prstGeom prst="rect">
              <a:avLst/>
            </a:prstGeom>
            <a:noFill/>
            <a:ln>
              <a:noFill/>
            </a:ln>
          </p:spPr>
        </p:pic>
        <p:sp>
          <p:nvSpPr>
            <p:cNvPr id="19" name="TextBox 18">
              <a:extLst>
                <a:ext uri="{FF2B5EF4-FFF2-40B4-BE49-F238E27FC236}">
                  <a16:creationId xmlns:a16="http://schemas.microsoft.com/office/drawing/2014/main" id="{7FEB4BFD-5235-48F4-9645-37F6F4FF82C8}"/>
                </a:ext>
              </a:extLst>
            </p:cNvPr>
            <p:cNvSpPr txBox="1"/>
            <p:nvPr/>
          </p:nvSpPr>
          <p:spPr>
            <a:xfrm>
              <a:off x="391293" y="2623599"/>
              <a:ext cx="1037463" cy="498598"/>
            </a:xfrm>
            <a:prstGeom prst="rect">
              <a:avLst/>
            </a:prstGeom>
            <a:solidFill>
              <a:srgbClr val="4F81BD"/>
            </a:solidFill>
          </p:spPr>
          <p:txBody>
            <a:bodyPr wrap="none" rtlCol="0">
              <a:spAutoFit/>
            </a:bodyPr>
            <a:lstStyle/>
            <a:p>
              <a:pPr>
                <a:lnSpc>
                  <a:spcPct val="80000"/>
                </a:lnSpc>
              </a:pPr>
              <a:r>
                <a:rPr lang="en-GB" sz="1100" dirty="0">
                  <a:solidFill>
                    <a:schemeClr val="bg1"/>
                  </a:solidFill>
                  <a:latin typeface="Arial Narrow" panose="020B0606020202030204" pitchFamily="34" charset="0"/>
                </a:rPr>
                <a:t>Pathologic HCC </a:t>
              </a:r>
              <a:br>
                <a:rPr lang="en-GB" sz="1100" dirty="0">
                  <a:solidFill>
                    <a:schemeClr val="bg1"/>
                  </a:solidFill>
                  <a:latin typeface="Arial Narrow" panose="020B0606020202030204" pitchFamily="34" charset="0"/>
                </a:rPr>
              </a:br>
              <a:r>
                <a:rPr lang="en-GB" sz="1100" dirty="0">
                  <a:solidFill>
                    <a:schemeClr val="bg1"/>
                  </a:solidFill>
                  <a:latin typeface="Arial Narrow" panose="020B0606020202030204" pitchFamily="34" charset="0"/>
                </a:rPr>
                <a:t>characteristics</a:t>
              </a:r>
              <a:br>
                <a:rPr lang="en-GB" sz="1100" dirty="0">
                  <a:solidFill>
                    <a:schemeClr val="bg1"/>
                  </a:solidFill>
                  <a:latin typeface="Arial Narrow" panose="020B0606020202030204" pitchFamily="34" charset="0"/>
                </a:rPr>
              </a:br>
              <a:r>
                <a:rPr lang="en-GB" sz="1100" dirty="0">
                  <a:solidFill>
                    <a:schemeClr val="bg1"/>
                  </a:solidFill>
                  <a:latin typeface="Arial Narrow" panose="020B0606020202030204" pitchFamily="34" charset="0"/>
                </a:rPr>
                <a:t>(weighted)</a:t>
              </a:r>
            </a:p>
          </p:txBody>
        </p:sp>
      </p:grpSp>
      <p:pic>
        <p:nvPicPr>
          <p:cNvPr id="22" name="Immagine 9" hidden="1">
            <a:extLst>
              <a:ext uri="{FF2B5EF4-FFF2-40B4-BE49-F238E27FC236}">
                <a16:creationId xmlns:a16="http://schemas.microsoft.com/office/drawing/2014/main" id="{B05685E9-822A-4B81-B3FB-0A929CC5BAFB}"/>
              </a:ext>
            </a:extLst>
          </p:cNvPr>
          <p:cNvPicPr/>
          <p:nvPr/>
        </p:nvPicPr>
        <p:blipFill rotWithShape="1">
          <a:blip r:embed="rId4">
            <a:extLst>
              <a:ext uri="{28A0092B-C50C-407E-A947-70E740481C1C}">
                <a14:useLocalDpi xmlns:a14="http://schemas.microsoft.com/office/drawing/2010/main" val="0"/>
              </a:ext>
            </a:extLst>
          </a:blip>
          <a:srcRect t="17125" b="4542"/>
          <a:stretch/>
        </p:blipFill>
        <p:spPr bwMode="auto">
          <a:xfrm>
            <a:off x="4491062" y="2572229"/>
            <a:ext cx="4333624" cy="2891342"/>
          </a:xfrm>
          <a:prstGeom prst="rect">
            <a:avLst/>
          </a:prstGeom>
          <a:noFill/>
          <a:ln>
            <a:noFill/>
          </a:ln>
        </p:spPr>
      </p:pic>
      <p:sp>
        <p:nvSpPr>
          <p:cNvPr id="25" name="Rectangle 24">
            <a:extLst>
              <a:ext uri="{FF2B5EF4-FFF2-40B4-BE49-F238E27FC236}">
                <a16:creationId xmlns:a16="http://schemas.microsoft.com/office/drawing/2014/main" id="{FC33F4E9-7006-44AF-A887-A8A1075833CF}"/>
              </a:ext>
            </a:extLst>
          </p:cNvPr>
          <p:cNvSpPr/>
          <p:nvPr/>
        </p:nvSpPr>
        <p:spPr>
          <a:xfrm>
            <a:off x="4539891" y="2512857"/>
            <a:ext cx="4231164" cy="276999"/>
          </a:xfrm>
          <a:prstGeom prst="rect">
            <a:avLst/>
          </a:prstGeom>
        </p:spPr>
        <p:txBody>
          <a:bodyPr wrap="square">
            <a:spAutoFit/>
          </a:bodyPr>
          <a:lstStyle/>
          <a:p>
            <a:pPr algn="ctr"/>
            <a:r>
              <a:rPr lang="en-GB" sz="1200" dirty="0"/>
              <a:t>Early post-operative outcome (secondary endpoint)</a:t>
            </a:r>
            <a:r>
              <a:rPr lang="en-GB" sz="1200" baseline="30000" dirty="0"/>
              <a:t>†</a:t>
            </a:r>
            <a:endParaRPr lang="en-GB" sz="1200" dirty="0"/>
          </a:p>
        </p:txBody>
      </p:sp>
      <p:graphicFrame>
        <p:nvGraphicFramePr>
          <p:cNvPr id="17" name="Table 16">
            <a:extLst>
              <a:ext uri="{FF2B5EF4-FFF2-40B4-BE49-F238E27FC236}">
                <a16:creationId xmlns:a16="http://schemas.microsoft.com/office/drawing/2014/main" id="{B226FB55-32CA-4224-81CC-05DF291FD6E3}"/>
              </a:ext>
            </a:extLst>
          </p:cNvPr>
          <p:cNvGraphicFramePr>
            <a:graphicFrameLocks noGrp="1"/>
          </p:cNvGraphicFramePr>
          <p:nvPr>
            <p:extLst>
              <p:ext uri="{D42A27DB-BD31-4B8C-83A1-F6EECF244321}">
                <p14:modId xmlns:p14="http://schemas.microsoft.com/office/powerpoint/2010/main" val="777168281"/>
              </p:ext>
            </p:extLst>
          </p:nvPr>
        </p:nvGraphicFramePr>
        <p:xfrm>
          <a:off x="4565522" y="2813023"/>
          <a:ext cx="4246208" cy="2337945"/>
        </p:xfrm>
        <a:graphic>
          <a:graphicData uri="http://schemas.openxmlformats.org/drawingml/2006/table">
            <a:tbl>
              <a:tblPr firstRow="1" bandRow="1">
                <a:tableStyleId>{69012ECD-51FC-41F1-AA8D-1B2483CD663E}</a:tableStyleId>
              </a:tblPr>
              <a:tblGrid>
                <a:gridCol w="1743047">
                  <a:extLst>
                    <a:ext uri="{9D8B030D-6E8A-4147-A177-3AD203B41FA5}">
                      <a16:colId xmlns:a16="http://schemas.microsoft.com/office/drawing/2014/main" val="3143165029"/>
                    </a:ext>
                  </a:extLst>
                </a:gridCol>
                <a:gridCol w="1468877">
                  <a:extLst>
                    <a:ext uri="{9D8B030D-6E8A-4147-A177-3AD203B41FA5}">
                      <a16:colId xmlns:a16="http://schemas.microsoft.com/office/drawing/2014/main" val="2305171273"/>
                    </a:ext>
                  </a:extLst>
                </a:gridCol>
                <a:gridCol w="1034284">
                  <a:extLst>
                    <a:ext uri="{9D8B030D-6E8A-4147-A177-3AD203B41FA5}">
                      <a16:colId xmlns:a16="http://schemas.microsoft.com/office/drawing/2014/main" val="2929892394"/>
                    </a:ext>
                  </a:extLst>
                </a:gridCol>
              </a:tblGrid>
              <a:tr h="273708">
                <a:tc rowSpan="2">
                  <a:txBody>
                    <a:bodyPr/>
                    <a:lstStyle/>
                    <a:p>
                      <a:pPr marL="0" marR="0" lvl="0" indent="0" algn="l" defTabSz="914400" rtl="0" eaLnBrk="1" fontAlgn="b" latinLnBrk="0" hangingPunct="1">
                        <a:lnSpc>
                          <a:spcPct val="100000"/>
                        </a:lnSpc>
                        <a:spcBef>
                          <a:spcPts val="0"/>
                        </a:spcBef>
                        <a:spcAft>
                          <a:spcPts val="600"/>
                        </a:spcAft>
                        <a:buClrTx/>
                        <a:buSzTx/>
                        <a:buFontTx/>
                        <a:buNone/>
                        <a:tabLst/>
                        <a:defRPr/>
                      </a:pPr>
                      <a:r>
                        <a:rPr lang="en-GB" sz="1200" b="0" dirty="0">
                          <a:solidFill>
                            <a:schemeClr val="bg1"/>
                          </a:solidFill>
                        </a:rPr>
                        <a:t>Variable, </a:t>
                      </a:r>
                      <a:r>
                        <a:rPr lang="en-GB" sz="1200" b="0" u="none" strike="noStrike" dirty="0">
                          <a:effectLst/>
                        </a:rPr>
                        <a:t>median (IQR) or n (%)</a:t>
                      </a:r>
                      <a:endParaRPr lang="en-US" sz="1200" b="0" i="0" u="none" strike="noStrike" dirty="0">
                        <a:solidFill>
                          <a:schemeClr val="bg1"/>
                        </a:solidFill>
                        <a:effectLst/>
                        <a:latin typeface="+mn-lt"/>
                      </a:endParaRPr>
                    </a:p>
                    <a:p>
                      <a:pPr algn="l" fontAlgn="b">
                        <a:lnSpc>
                          <a:spcPct val="100000"/>
                        </a:lnSpc>
                        <a:spcAft>
                          <a:spcPts val="600"/>
                        </a:spcAft>
                      </a:pPr>
                      <a:r>
                        <a:rPr lang="en-GB" sz="1200" dirty="0">
                          <a:solidFill>
                            <a:schemeClr val="bg1"/>
                          </a:solidFill>
                        </a:rPr>
                        <a:t>Unweighted</a:t>
                      </a:r>
                      <a:endParaRPr lang="en-US" sz="1200" b="1" i="0" u="none" strike="noStrike" dirty="0">
                        <a:solidFill>
                          <a:schemeClr val="bg1"/>
                        </a:solidFill>
                        <a:effectLst/>
                        <a:latin typeface="+mn-lt"/>
                      </a:endParaRPr>
                    </a:p>
                  </a:txBody>
                  <a:tcPr marL="18000" marR="18000"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2">
                  <a:txBody>
                    <a:bodyPr/>
                    <a:lstStyle/>
                    <a:p>
                      <a:pPr algn="ctr" fontAlgn="b">
                        <a:lnSpc>
                          <a:spcPct val="100000"/>
                        </a:lnSpc>
                      </a:pPr>
                      <a:r>
                        <a:rPr lang="en-GB" sz="1200" b="0" u="none" strike="noStrike" dirty="0">
                          <a:solidFill>
                            <a:schemeClr val="bg1"/>
                          </a:solidFill>
                          <a:effectLst/>
                        </a:rPr>
                        <a:t>Number of patients evaluated</a:t>
                      </a:r>
                      <a:endParaRPr lang="de-DE" sz="1200" b="0" i="0" u="none" strike="noStrike" dirty="0">
                        <a:solidFill>
                          <a:schemeClr val="bg1"/>
                        </a:solidFill>
                        <a:effectLst/>
                        <a:latin typeface="+mn-lt"/>
                      </a:endParaRPr>
                    </a:p>
                  </a:txBody>
                  <a:tcPr marL="18000" marR="18000" marT="2591"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algn="ctr" fontAlgn="b">
                        <a:lnSpc>
                          <a:spcPct val="100000"/>
                        </a:lnSpc>
                      </a:pPr>
                      <a:endParaRPr lang="de-DE" sz="1000" b="1" i="0" u="none" strike="noStrike" dirty="0">
                        <a:solidFill>
                          <a:srgbClr val="FFFFFF"/>
                        </a:solidFill>
                        <a:effectLst/>
                        <a:latin typeface="+mn-lt"/>
                      </a:endParaRPr>
                    </a:p>
                  </a:txBody>
                  <a:tcPr marL="18000" marR="18000"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878705893"/>
                  </a:ext>
                </a:extLst>
              </a:tr>
              <a:tr h="368486">
                <a:tc vMerge="1">
                  <a:txBody>
                    <a:bodyPr/>
                    <a:lstStyle/>
                    <a:p>
                      <a:pPr algn="l" fontAlgn="b">
                        <a:lnSpc>
                          <a:spcPct val="100000"/>
                        </a:lnSpc>
                        <a:spcAft>
                          <a:spcPts val="600"/>
                        </a:spcAft>
                      </a:pPr>
                      <a:endParaRPr lang="en-US" sz="1100" b="1" i="0" u="none" strike="noStrike" dirty="0">
                        <a:solidFill>
                          <a:schemeClr val="bg1"/>
                        </a:solidFill>
                        <a:effectLst/>
                        <a:latin typeface="+mn-lt"/>
                      </a:endParaRPr>
                    </a:p>
                  </a:txBody>
                  <a:tcPr marL="18000" marR="18000"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fontAlgn="b">
                        <a:lnSpc>
                          <a:spcPct val="100000"/>
                        </a:lnSpc>
                      </a:pPr>
                      <a:r>
                        <a:rPr lang="en-GB" sz="1200" u="none" strike="noStrike" dirty="0">
                          <a:solidFill>
                            <a:schemeClr val="bg1"/>
                          </a:solidFill>
                          <a:effectLst/>
                        </a:rPr>
                        <a:t>DAAs pre resection</a:t>
                      </a:r>
                      <a:endParaRPr lang="de-DE" sz="1200" b="1" i="0" u="none" strike="noStrike" dirty="0">
                        <a:solidFill>
                          <a:schemeClr val="bg1"/>
                        </a:solidFill>
                        <a:effectLst/>
                        <a:latin typeface="+mn-lt"/>
                      </a:endParaRPr>
                    </a:p>
                  </a:txBody>
                  <a:tcPr marL="18000" marR="18000"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fontAlgn="b">
                        <a:lnSpc>
                          <a:spcPct val="100000"/>
                        </a:lnSpc>
                      </a:pPr>
                      <a:r>
                        <a:rPr lang="en-GB" sz="1200" u="none" strike="noStrike" dirty="0">
                          <a:solidFill>
                            <a:schemeClr val="bg1"/>
                          </a:solidFill>
                          <a:effectLst/>
                        </a:rPr>
                        <a:t>No DAAs </a:t>
                      </a:r>
                      <a:endParaRPr lang="de-DE" sz="1200" b="1" i="0" u="none" strike="noStrike" dirty="0">
                        <a:solidFill>
                          <a:schemeClr val="bg1"/>
                        </a:solidFill>
                        <a:effectLst/>
                        <a:latin typeface="+mn-lt"/>
                      </a:endParaRPr>
                    </a:p>
                  </a:txBody>
                  <a:tcPr marL="18000" marR="18000"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346898722"/>
                  </a:ext>
                </a:extLst>
              </a:tr>
              <a:tr h="187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a:cs typeface="Times New Roman"/>
                        </a:rPr>
                        <a:t>N evaluated</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78</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342</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438552"/>
                  </a:ext>
                </a:extLst>
              </a:tr>
              <a:tr h="191409">
                <a:tc>
                  <a:txBody>
                    <a:bodyPr/>
                    <a:lstStyle/>
                    <a:p>
                      <a:pPr marL="0" marR="0">
                        <a:lnSpc>
                          <a:spcPct val="100000"/>
                        </a:lnSpc>
                        <a:spcBef>
                          <a:spcPts val="0"/>
                        </a:spcBef>
                        <a:spcAft>
                          <a:spcPts val="0"/>
                        </a:spcAft>
                      </a:pPr>
                      <a:r>
                        <a:rPr lang="en-US" sz="1200" dirty="0">
                          <a:effectLst/>
                          <a:latin typeface="+mn-lt"/>
                          <a:ea typeface="Times New Roman"/>
                          <a:cs typeface="Times New Roman"/>
                        </a:rPr>
                        <a:t>Hospital stay (days)</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7 (5–10)</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8 (6–11)</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43375211"/>
                  </a:ext>
                </a:extLst>
              </a:tr>
              <a:tr h="187183">
                <a:tc>
                  <a:txBody>
                    <a:bodyPr/>
                    <a:lstStyle/>
                    <a:p>
                      <a:pPr marL="0" marR="0">
                        <a:lnSpc>
                          <a:spcPct val="100000"/>
                        </a:lnSpc>
                        <a:spcBef>
                          <a:spcPts val="0"/>
                        </a:spcBef>
                        <a:spcAft>
                          <a:spcPts val="0"/>
                        </a:spcAft>
                      </a:pPr>
                      <a:r>
                        <a:rPr lang="en-US" sz="1200" dirty="0" err="1">
                          <a:effectLst/>
                          <a:latin typeface="+mn-lt"/>
                          <a:ea typeface="Times New Roman"/>
                          <a:cs typeface="Times New Roman"/>
                        </a:rPr>
                        <a:t>Clavien</a:t>
                      </a:r>
                      <a:r>
                        <a:rPr lang="en-US" sz="1200" dirty="0">
                          <a:effectLst/>
                          <a:latin typeface="+mn-lt"/>
                          <a:ea typeface="Times New Roman"/>
                          <a:cs typeface="Times New Roman"/>
                        </a:rPr>
                        <a:t> &gt;2*</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2 (2.6)</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32 (9.3)</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09466912"/>
                  </a:ext>
                </a:extLst>
              </a:tr>
              <a:tr h="187183">
                <a:tc>
                  <a:txBody>
                    <a:bodyPr/>
                    <a:lstStyle/>
                    <a:p>
                      <a:pPr marL="0" marR="0">
                        <a:lnSpc>
                          <a:spcPct val="100000"/>
                        </a:lnSpc>
                        <a:spcBef>
                          <a:spcPts val="0"/>
                        </a:spcBef>
                        <a:spcAft>
                          <a:spcPts val="0"/>
                        </a:spcAft>
                      </a:pPr>
                      <a:r>
                        <a:rPr lang="en-US" sz="1200" dirty="0">
                          <a:effectLst/>
                          <a:latin typeface="+mn-lt"/>
                          <a:ea typeface="Times New Roman"/>
                          <a:cs typeface="Times New Roman"/>
                        </a:rPr>
                        <a:t>6 month deaths</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2 (2.6)</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17 (5.4)</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0857238"/>
                  </a:ext>
                </a:extLst>
              </a:tr>
              <a:tr h="189835">
                <a:tc>
                  <a:txBody>
                    <a:bodyPr/>
                    <a:lstStyle/>
                    <a:p>
                      <a:pPr algn="l" fontAlgn="b">
                        <a:lnSpc>
                          <a:spcPct val="100000"/>
                        </a:lnSpc>
                      </a:pPr>
                      <a:r>
                        <a:rPr lang="en-GB" sz="1200" b="1" dirty="0">
                          <a:solidFill>
                            <a:schemeClr val="bg1"/>
                          </a:solidFill>
                        </a:rPr>
                        <a:t>Weighted</a:t>
                      </a:r>
                      <a:endParaRPr lang="en-US" sz="1200" b="1" i="0" u="none" strike="noStrike" dirty="0">
                        <a:solidFill>
                          <a:schemeClr val="bg1"/>
                        </a:solidFill>
                        <a:effectLst/>
                        <a:latin typeface="+mn-lt"/>
                      </a:endParaRPr>
                    </a:p>
                  </a:txBody>
                  <a:tcPr marL="18000" marR="18000"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4B87"/>
                    </a:solidFill>
                  </a:tcPr>
                </a:tc>
                <a:tc>
                  <a:txBody>
                    <a:bodyPr/>
                    <a:lstStyle/>
                    <a:p>
                      <a:pPr algn="ctr" fontAlgn="b">
                        <a:lnSpc>
                          <a:spcPct val="100000"/>
                        </a:lnSpc>
                      </a:pPr>
                      <a:r>
                        <a:rPr lang="en-GB" sz="1200" u="none" strike="noStrike" dirty="0">
                          <a:solidFill>
                            <a:schemeClr val="bg1"/>
                          </a:solidFill>
                          <a:effectLst/>
                        </a:rPr>
                        <a:t>DAAs pre resection</a:t>
                      </a:r>
                      <a:endParaRPr lang="de-DE" sz="1200" b="1" i="0" u="none" strike="noStrike" dirty="0">
                        <a:solidFill>
                          <a:schemeClr val="bg1"/>
                        </a:solidFill>
                        <a:effectLst/>
                        <a:latin typeface="+mn-lt"/>
                      </a:endParaRPr>
                    </a:p>
                  </a:txBody>
                  <a:tcPr marL="18000" marR="18000"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4B87"/>
                    </a:solidFill>
                  </a:tcPr>
                </a:tc>
                <a:tc>
                  <a:txBody>
                    <a:bodyPr/>
                    <a:lstStyle/>
                    <a:p>
                      <a:pPr algn="ctr" fontAlgn="b">
                        <a:lnSpc>
                          <a:spcPct val="100000"/>
                        </a:lnSpc>
                      </a:pPr>
                      <a:r>
                        <a:rPr lang="en-GB" sz="1200" u="none" strike="noStrike" dirty="0">
                          <a:solidFill>
                            <a:schemeClr val="bg1"/>
                          </a:solidFill>
                          <a:effectLst/>
                        </a:rPr>
                        <a:t>No DAAs</a:t>
                      </a:r>
                      <a:endParaRPr lang="de-DE" sz="1200" b="1" i="0" u="none" strike="noStrike" dirty="0">
                        <a:solidFill>
                          <a:schemeClr val="bg1"/>
                        </a:solidFill>
                        <a:effectLst/>
                        <a:latin typeface="+mn-lt"/>
                      </a:endParaRPr>
                    </a:p>
                  </a:txBody>
                  <a:tcPr marL="18000" marR="18000"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4B87"/>
                    </a:solidFill>
                  </a:tcPr>
                </a:tc>
                <a:extLst>
                  <a:ext uri="{0D108BD9-81ED-4DB2-BD59-A6C34878D82A}">
                    <a16:rowId xmlns:a16="http://schemas.microsoft.com/office/drawing/2014/main" val="2614069183"/>
                  </a:ext>
                </a:extLst>
              </a:tr>
              <a:tr h="187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a:cs typeface="Times New Roman"/>
                        </a:rPr>
                        <a:t>N evaluated</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324</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342</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26395464"/>
                  </a:ext>
                </a:extLst>
              </a:tr>
              <a:tr h="191409">
                <a:tc>
                  <a:txBody>
                    <a:bodyPr/>
                    <a:lstStyle/>
                    <a:p>
                      <a:pPr marL="0" marR="0">
                        <a:lnSpc>
                          <a:spcPct val="100000"/>
                        </a:lnSpc>
                        <a:spcBef>
                          <a:spcPts val="0"/>
                        </a:spcBef>
                        <a:spcAft>
                          <a:spcPts val="0"/>
                        </a:spcAft>
                      </a:pPr>
                      <a:r>
                        <a:rPr lang="en-US" sz="1200" dirty="0">
                          <a:effectLst/>
                          <a:latin typeface="+mn-lt"/>
                          <a:ea typeface="Times New Roman"/>
                          <a:cs typeface="Times New Roman"/>
                        </a:rPr>
                        <a:t>Hospital stay (days)</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8 (6–14)</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8 (6–11)</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18898077"/>
                  </a:ext>
                </a:extLst>
              </a:tr>
              <a:tr h="187183">
                <a:tc>
                  <a:txBody>
                    <a:bodyPr/>
                    <a:lstStyle/>
                    <a:p>
                      <a:pPr marL="0" marR="0">
                        <a:lnSpc>
                          <a:spcPct val="100000"/>
                        </a:lnSpc>
                        <a:spcBef>
                          <a:spcPts val="0"/>
                        </a:spcBef>
                        <a:spcAft>
                          <a:spcPts val="0"/>
                        </a:spcAft>
                      </a:pPr>
                      <a:r>
                        <a:rPr lang="en-US" sz="1200" dirty="0" err="1">
                          <a:effectLst/>
                          <a:latin typeface="+mn-lt"/>
                          <a:ea typeface="Times New Roman"/>
                          <a:cs typeface="Times New Roman"/>
                        </a:rPr>
                        <a:t>Clavien</a:t>
                      </a:r>
                      <a:r>
                        <a:rPr lang="en-US" sz="1200" dirty="0">
                          <a:effectLst/>
                          <a:latin typeface="+mn-lt"/>
                          <a:ea typeface="Times New Roman"/>
                          <a:cs typeface="Times New Roman"/>
                        </a:rPr>
                        <a:t> &gt;2*</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11 (3.4)</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32 (9.3)</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49482265"/>
                  </a:ext>
                </a:extLst>
              </a:tr>
              <a:tr h="187183">
                <a:tc>
                  <a:txBody>
                    <a:bodyPr/>
                    <a:lstStyle/>
                    <a:p>
                      <a:pPr marL="0" marR="0">
                        <a:lnSpc>
                          <a:spcPct val="100000"/>
                        </a:lnSpc>
                        <a:spcBef>
                          <a:spcPts val="0"/>
                        </a:spcBef>
                        <a:spcAft>
                          <a:spcPts val="0"/>
                        </a:spcAft>
                      </a:pPr>
                      <a:r>
                        <a:rPr lang="en-US" sz="1200" dirty="0">
                          <a:effectLst/>
                          <a:latin typeface="+mn-lt"/>
                          <a:ea typeface="Times New Roman"/>
                          <a:cs typeface="Times New Roman"/>
                        </a:rPr>
                        <a:t>6 month deaths*</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6 (2.0)</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17 (5.4)</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34901399"/>
                  </a:ext>
                </a:extLst>
              </a:tr>
            </a:tbl>
          </a:graphicData>
        </a:graphic>
      </p:graphicFrame>
      <p:graphicFrame>
        <p:nvGraphicFramePr>
          <p:cNvPr id="18" name="Table 17">
            <a:extLst>
              <a:ext uri="{FF2B5EF4-FFF2-40B4-BE49-F238E27FC236}">
                <a16:creationId xmlns:a16="http://schemas.microsoft.com/office/drawing/2014/main" id="{CC0261E2-88B5-471F-AC53-EE073A70CDCD}"/>
              </a:ext>
            </a:extLst>
          </p:cNvPr>
          <p:cNvGraphicFramePr>
            <a:graphicFrameLocks noGrp="1"/>
          </p:cNvGraphicFramePr>
          <p:nvPr>
            <p:extLst/>
          </p:nvPr>
        </p:nvGraphicFramePr>
        <p:xfrm>
          <a:off x="252308" y="2813023"/>
          <a:ext cx="4238411" cy="2337948"/>
        </p:xfrm>
        <a:graphic>
          <a:graphicData uri="http://schemas.openxmlformats.org/drawingml/2006/table">
            <a:tbl>
              <a:tblPr firstRow="1" bandRow="1">
                <a:tableStyleId>{69012ECD-51FC-41F1-AA8D-1B2483CD663E}</a:tableStyleId>
              </a:tblPr>
              <a:tblGrid>
                <a:gridCol w="1812019">
                  <a:extLst>
                    <a:ext uri="{9D8B030D-6E8A-4147-A177-3AD203B41FA5}">
                      <a16:colId xmlns:a16="http://schemas.microsoft.com/office/drawing/2014/main" val="3143165029"/>
                    </a:ext>
                  </a:extLst>
                </a:gridCol>
                <a:gridCol w="1233055">
                  <a:extLst>
                    <a:ext uri="{9D8B030D-6E8A-4147-A177-3AD203B41FA5}">
                      <a16:colId xmlns:a16="http://schemas.microsoft.com/office/drawing/2014/main" val="3167821273"/>
                    </a:ext>
                  </a:extLst>
                </a:gridCol>
                <a:gridCol w="1193337">
                  <a:extLst>
                    <a:ext uri="{9D8B030D-6E8A-4147-A177-3AD203B41FA5}">
                      <a16:colId xmlns:a16="http://schemas.microsoft.com/office/drawing/2014/main" val="3571170808"/>
                    </a:ext>
                  </a:extLst>
                </a:gridCol>
              </a:tblGrid>
              <a:tr h="4702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dirty="0">
                          <a:solidFill>
                            <a:schemeClr val="bg1"/>
                          </a:solidFill>
                        </a:rPr>
                        <a:t>Characteristic, </a:t>
                      </a:r>
                      <a:r>
                        <a:rPr lang="en-GB" sz="1200" b="0" u="none" strike="noStrike" dirty="0">
                          <a:effectLst/>
                        </a:rPr>
                        <a:t>median (IQR) or n (%)</a:t>
                      </a:r>
                      <a:endParaRPr lang="en-US" sz="1200" b="1" i="0" u="none" strike="noStrike" dirty="0">
                        <a:solidFill>
                          <a:schemeClr val="tx1"/>
                        </a:solidFill>
                        <a:effectLst/>
                        <a:latin typeface="+mn-lt"/>
                      </a:endParaRPr>
                    </a:p>
                  </a:txBody>
                  <a:tcPr marL="18000" marR="18000" marT="2591"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fontAlgn="b">
                        <a:lnSpc>
                          <a:spcPct val="100000"/>
                        </a:lnSpc>
                      </a:pPr>
                      <a:r>
                        <a:rPr lang="en-GB" sz="1200" b="0" u="none" strike="noStrike" dirty="0">
                          <a:effectLst/>
                        </a:rPr>
                        <a:t>DAAs pre resection (n=324)</a:t>
                      </a:r>
                      <a:endParaRPr lang="de-DE" sz="1200" b="0" i="0" u="none" strike="noStrike" dirty="0">
                        <a:solidFill>
                          <a:srgbClr val="FFFFFF"/>
                        </a:solidFill>
                        <a:effectLst/>
                        <a:latin typeface="+mn-lt"/>
                      </a:endParaRPr>
                    </a:p>
                  </a:txBody>
                  <a:tcPr marL="18000" marR="18000" marT="2591"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fontAlgn="b">
                        <a:lnSpc>
                          <a:spcPct val="100000"/>
                        </a:lnSpc>
                      </a:pPr>
                      <a:r>
                        <a:rPr lang="en-GB" sz="1200" b="0" u="none" strike="noStrike" dirty="0">
                          <a:effectLst/>
                        </a:rPr>
                        <a:t>No DAAs</a:t>
                      </a:r>
                      <a:br>
                        <a:rPr lang="en-GB" sz="1200" b="0" u="none" strike="noStrike" dirty="0">
                          <a:effectLst/>
                        </a:rPr>
                      </a:br>
                      <a:r>
                        <a:rPr lang="en-GB" sz="1200" b="0" u="none" strike="noStrike" dirty="0">
                          <a:effectLst/>
                        </a:rPr>
                        <a:t>(n=342)</a:t>
                      </a:r>
                      <a:endParaRPr lang="de-DE" sz="1200" b="0" i="0" u="none" strike="noStrike" dirty="0">
                        <a:solidFill>
                          <a:srgbClr val="FFFFFF"/>
                        </a:solidFill>
                        <a:effectLst/>
                        <a:latin typeface="+mn-lt"/>
                      </a:endParaRPr>
                    </a:p>
                  </a:txBody>
                  <a:tcPr marL="18000" marR="18000" marT="2591"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346898722"/>
                  </a:ext>
                </a:extLst>
              </a:tr>
              <a:tr h="233464">
                <a:tc>
                  <a:txBody>
                    <a:bodyPr/>
                    <a:lstStyle/>
                    <a:p>
                      <a:pPr marL="0" marR="0">
                        <a:lnSpc>
                          <a:spcPct val="100000"/>
                        </a:lnSpc>
                        <a:spcBef>
                          <a:spcPts val="0"/>
                        </a:spcBef>
                        <a:spcAft>
                          <a:spcPts val="0"/>
                        </a:spcAft>
                      </a:pPr>
                      <a:r>
                        <a:rPr lang="en-US" sz="1200" dirty="0">
                          <a:effectLst/>
                          <a:latin typeface="+mn-lt"/>
                          <a:ea typeface="Times New Roman"/>
                          <a:cs typeface="Times New Roman"/>
                        </a:rPr>
                        <a:t>Largest diameter (mm)**</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27 (20–43)</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34 (22</a:t>
                      </a:r>
                      <a:r>
                        <a:rPr lang="en-GB" sz="1200" dirty="0">
                          <a:effectLst/>
                          <a:latin typeface="+mn-lt"/>
                        </a:rPr>
                        <a:t>–55)</a:t>
                      </a:r>
                      <a:endParaRPr lang="en-US" sz="1200" dirty="0">
                        <a:effectLst/>
                        <a:latin typeface="+mn-lt"/>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43375211"/>
                  </a:ext>
                </a:extLst>
              </a:tr>
              <a:tr h="233464">
                <a:tc>
                  <a:txBody>
                    <a:bodyPr/>
                    <a:lstStyle/>
                    <a:p>
                      <a:pPr marL="0" marR="0">
                        <a:lnSpc>
                          <a:spcPct val="100000"/>
                        </a:lnSpc>
                        <a:spcBef>
                          <a:spcPts val="0"/>
                        </a:spcBef>
                        <a:spcAft>
                          <a:spcPts val="0"/>
                        </a:spcAft>
                      </a:pPr>
                      <a:r>
                        <a:rPr lang="en-US" sz="1200" dirty="0">
                          <a:effectLst/>
                          <a:latin typeface="+mn-lt"/>
                          <a:ea typeface="Times New Roman"/>
                          <a:cs typeface="Times New Roman"/>
                        </a:rPr>
                        <a:t>Multinodular</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78 (24.1)</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76 (22.2)</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09466912"/>
                  </a:ext>
                </a:extLst>
              </a:tr>
              <a:tr h="233464">
                <a:tc>
                  <a:txBody>
                    <a:bodyPr/>
                    <a:lstStyle/>
                    <a:p>
                      <a:pPr marL="0" marR="0">
                        <a:lnSpc>
                          <a:spcPct val="100000"/>
                        </a:lnSpc>
                        <a:spcBef>
                          <a:spcPts val="0"/>
                        </a:spcBef>
                        <a:spcAft>
                          <a:spcPts val="0"/>
                        </a:spcAft>
                      </a:pPr>
                      <a:r>
                        <a:rPr lang="en-US" sz="1200" dirty="0">
                          <a:effectLst/>
                          <a:latin typeface="+mn-lt"/>
                          <a:ea typeface="Times New Roman"/>
                          <a:cs typeface="Times New Roman"/>
                        </a:rPr>
                        <a:t>Microvascular invasion </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112 (34.5)</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200" dirty="0">
                          <a:effectLst/>
                          <a:latin typeface="+mn-lt"/>
                        </a:rPr>
                        <a:t>134 (39.2)</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0857238"/>
                  </a:ext>
                </a:extLst>
              </a:tr>
              <a:tr h="233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a:cs typeface="Times New Roman"/>
                        </a:rPr>
                        <a:t>Macrovascular invasion</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latin typeface="+mn-lt"/>
                          <a:ea typeface="Calibri"/>
                          <a:cs typeface="Times New Roman"/>
                        </a:rPr>
                        <a:t>33 (10.1)</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latin typeface="+mn-lt"/>
                          <a:ea typeface="Calibri"/>
                          <a:cs typeface="Times New Roman"/>
                        </a:rPr>
                        <a:t>27 (7.9)</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73518992"/>
                  </a:ext>
                </a:extLst>
              </a:tr>
              <a:tr h="233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a:cs typeface="Times New Roman"/>
                        </a:rPr>
                        <a:t>Poorly differentiated</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latin typeface="+mn-lt"/>
                          <a:ea typeface="Calibri"/>
                          <a:cs typeface="Times New Roman"/>
                        </a:rPr>
                        <a:t>155 (47.7)</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latin typeface="+mn-lt"/>
                          <a:ea typeface="Calibri"/>
                          <a:cs typeface="Times New Roman"/>
                        </a:rPr>
                        <a:t>164 (48.0)</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72338670"/>
                  </a:ext>
                </a:extLst>
              </a:tr>
              <a:tr h="233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mn-lt"/>
                          <a:ea typeface="Times New Roman"/>
                          <a:cs typeface="Times New Roman"/>
                        </a:rPr>
                        <a:t>Satellitosis</a:t>
                      </a:r>
                      <a:endParaRPr lang="en-US" sz="1200" dirty="0">
                        <a:effectLst/>
                        <a:latin typeface="+mn-lt"/>
                        <a:ea typeface="Times New Roman"/>
                        <a:cs typeface="Times New Roman"/>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latin typeface="+mn-lt"/>
                          <a:ea typeface="Calibri"/>
                          <a:cs typeface="Times New Roman"/>
                        </a:rPr>
                        <a:t>49 (15.1)</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latin typeface="+mn-lt"/>
                          <a:ea typeface="Calibri"/>
                          <a:cs typeface="Times New Roman"/>
                        </a:rPr>
                        <a:t>59 (17.3)</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72557481"/>
                  </a:ext>
                </a:extLst>
              </a:tr>
              <a:tr h="233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a:cs typeface="Times New Roman"/>
                        </a:rPr>
                        <a:t>Margin &lt;2 mm</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latin typeface="+mn-lt"/>
                          <a:ea typeface="Calibri"/>
                          <a:cs typeface="Times New Roman"/>
                        </a:rPr>
                        <a:t>135 (41.6)</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latin typeface="+mn-lt"/>
                          <a:ea typeface="Calibri"/>
                          <a:cs typeface="Times New Roman"/>
                        </a:rPr>
                        <a:t>135 (39.4)</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91360917"/>
                  </a:ext>
                </a:extLst>
              </a:tr>
              <a:tr h="233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a:cs typeface="Times New Roman"/>
                        </a:rPr>
                        <a:t>Aggressive pathology</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latin typeface="+mn-lt"/>
                          <a:ea typeface="Calibri"/>
                          <a:cs typeface="Times New Roman"/>
                        </a:rPr>
                        <a:t>222 (67.9)</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latin typeface="+mn-lt"/>
                          <a:ea typeface="Calibri"/>
                          <a:cs typeface="Times New Roman"/>
                        </a:rPr>
                        <a:t>238 (69.6)</a:t>
                      </a: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89047142"/>
                  </a:ext>
                </a:extLst>
              </a:tr>
            </a:tbl>
          </a:graphicData>
        </a:graphic>
      </p:graphicFrame>
    </p:spTree>
    <p:extLst>
      <p:ext uri="{BB962C8B-B14F-4D97-AF65-F5344CB8AC3E}">
        <p14:creationId xmlns:p14="http://schemas.microsoft.com/office/powerpoint/2010/main" val="217165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BF8D-8D50-45E6-ADDE-F17655EE1737}"/>
              </a:ext>
            </a:extLst>
          </p:cNvPr>
          <p:cNvSpPr>
            <a:spLocks noGrp="1"/>
          </p:cNvSpPr>
          <p:nvPr>
            <p:ph type="title"/>
          </p:nvPr>
        </p:nvSpPr>
        <p:spPr/>
        <p:txBody>
          <a:bodyPr>
            <a:normAutofit/>
          </a:bodyPr>
          <a:lstStyle/>
          <a:p>
            <a:r>
              <a:rPr lang="en-US" sz="2200" dirty="0"/>
              <a:t>SVR is the strongest predictor of occurrence and recurrence of HCC in HCV cirrhotic patients after treatment with DAAs</a:t>
            </a:r>
            <a:endParaRPr lang="en-GB" sz="2200" dirty="0"/>
          </a:p>
        </p:txBody>
      </p:sp>
      <p:sp>
        <p:nvSpPr>
          <p:cNvPr id="3" name="Text Placeholder 2">
            <a:extLst>
              <a:ext uri="{FF2B5EF4-FFF2-40B4-BE49-F238E27FC236}">
                <a16:creationId xmlns:a16="http://schemas.microsoft.com/office/drawing/2014/main" id="{008E0657-D286-4852-BDF9-4FD09A2B6C19}"/>
              </a:ext>
            </a:extLst>
          </p:cNvPr>
          <p:cNvSpPr>
            <a:spLocks noGrp="1"/>
          </p:cNvSpPr>
          <p:nvPr>
            <p:ph type="body" sz="quarter" idx="10"/>
          </p:nvPr>
        </p:nvSpPr>
        <p:spPr/>
        <p:txBody>
          <a:bodyPr/>
          <a:lstStyle/>
          <a:p>
            <a:r>
              <a:rPr lang="en-US" dirty="0">
                <a:ea typeface="Calibri" panose="020F0502020204030204" pitchFamily="34" charset="0"/>
                <a:cs typeface="Times New Roman" panose="02020603050405020304" pitchFamily="18" charset="0"/>
              </a:rPr>
              <a:t>*Either compensated or decompensated</a:t>
            </a:r>
            <a:endParaRPr lang="en-GB" dirty="0"/>
          </a:p>
          <a:p>
            <a:r>
              <a:rPr lang="en-GB" dirty="0" err="1"/>
              <a:t>Lleo</a:t>
            </a:r>
            <a:r>
              <a:rPr lang="en-GB" dirty="0"/>
              <a:t> A, et al. ILC 2018, PS-154</a:t>
            </a:r>
          </a:p>
        </p:txBody>
      </p:sp>
      <p:sp>
        <p:nvSpPr>
          <p:cNvPr id="5" name="Content Placeholder 4">
            <a:extLst>
              <a:ext uri="{FF2B5EF4-FFF2-40B4-BE49-F238E27FC236}">
                <a16:creationId xmlns:a16="http://schemas.microsoft.com/office/drawing/2014/main" id="{CB4D1EE7-D7BC-4D2F-ADFA-CF1FA590159D}"/>
              </a:ext>
            </a:extLst>
          </p:cNvPr>
          <p:cNvSpPr>
            <a:spLocks noGrp="1"/>
          </p:cNvSpPr>
          <p:nvPr>
            <p:ph sz="half" idx="1"/>
          </p:nvPr>
        </p:nvSpPr>
        <p:spPr>
          <a:xfrm>
            <a:off x="315355" y="1117067"/>
            <a:ext cx="8506800" cy="4846101"/>
          </a:xfrm>
        </p:spPr>
        <p:txBody>
          <a:bodyPr>
            <a:normAutofit/>
          </a:bodyPr>
          <a:lstStyle/>
          <a:p>
            <a:pPr marL="0" indent="0">
              <a:buNone/>
            </a:pPr>
            <a:r>
              <a:rPr lang="en-US" sz="1400" b="1" dirty="0">
                <a:ea typeface="Calibri" panose="020F0502020204030204" pitchFamily="34" charset="0"/>
                <a:cs typeface="Times New Roman" panose="02020603050405020304" pitchFamily="18" charset="0"/>
              </a:rPr>
              <a:t>Aim/methods: </a:t>
            </a:r>
          </a:p>
          <a:p>
            <a:pPr marL="179388" indent="-179388"/>
            <a:r>
              <a:rPr lang="en-US" sz="1400" dirty="0">
                <a:ea typeface="Calibri" panose="020F0502020204030204" pitchFamily="34" charset="0"/>
                <a:cs typeface="Times New Roman" panose="02020603050405020304" pitchFamily="18" charset="0"/>
              </a:rPr>
              <a:t>The benefits of SVR after DAAs on disease progression and HCC development are still controversial </a:t>
            </a:r>
          </a:p>
          <a:p>
            <a:pPr marL="179388" indent="-179388"/>
            <a:r>
              <a:rPr lang="en-US" sz="1400" dirty="0">
                <a:ea typeface="Calibri" panose="020F0502020204030204" pitchFamily="34" charset="0"/>
                <a:cs typeface="Times New Roman" panose="02020603050405020304" pitchFamily="18" charset="0"/>
              </a:rPr>
              <a:t>We prospectively assessed the risk of HCC occurrence and early recurrence in 1927 HCV-infected patients with cirrhosis*</a:t>
            </a:r>
            <a:r>
              <a:rPr lang="en-US" sz="1400" baseline="30000" dirty="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(161 with history of HCC) consecutively treated in 10 tertiary liver </a:t>
            </a:r>
            <a:r>
              <a:rPr lang="en-US" sz="1400" dirty="0" err="1">
                <a:ea typeface="Calibri" panose="020F0502020204030204" pitchFamily="34" charset="0"/>
                <a:cs typeface="Times New Roman" panose="02020603050405020304" pitchFamily="18" charset="0"/>
              </a:rPr>
              <a:t>centres</a:t>
            </a:r>
            <a:r>
              <a:rPr lang="en-US" sz="1400" dirty="0">
                <a:ea typeface="Calibri" panose="020F0502020204030204" pitchFamily="34" charset="0"/>
                <a:cs typeface="Times New Roman" panose="02020603050405020304" pitchFamily="18" charset="0"/>
              </a:rPr>
              <a:t> in Italy</a:t>
            </a:r>
          </a:p>
          <a:p>
            <a:endParaRPr lang="en-GB" sz="1400" dirty="0"/>
          </a:p>
        </p:txBody>
      </p:sp>
      <p:sp>
        <p:nvSpPr>
          <p:cNvPr id="7" name="Rectangle 6">
            <a:extLst>
              <a:ext uri="{FF2B5EF4-FFF2-40B4-BE49-F238E27FC236}">
                <a16:creationId xmlns:a16="http://schemas.microsoft.com/office/drawing/2014/main" id="{F592F488-FF81-454D-A2D4-1CA3CF0477B8}"/>
              </a:ext>
            </a:extLst>
          </p:cNvPr>
          <p:cNvSpPr/>
          <p:nvPr/>
        </p:nvSpPr>
        <p:spPr>
          <a:xfrm>
            <a:off x="392082" y="5653867"/>
            <a:ext cx="6968989" cy="824841"/>
          </a:xfrm>
          <a:prstGeom prst="rect">
            <a:avLst/>
          </a:prstGeom>
          <a:solidFill>
            <a:schemeClr val="bg1"/>
          </a:solidFill>
          <a:ln>
            <a:noFill/>
          </a:ln>
        </p:spPr>
        <p:txBody>
          <a:bodyPr wrap="square">
            <a:spAutoFit/>
          </a:bodyPr>
          <a:lstStyle/>
          <a:p>
            <a:pPr>
              <a:spcBef>
                <a:spcPct val="20000"/>
              </a:spcBef>
              <a:buClr>
                <a:schemeClr val="tx2"/>
              </a:buClr>
            </a:pPr>
            <a:r>
              <a:rPr lang="en-US" sz="1400" b="1" dirty="0">
                <a:ea typeface="Calibri" panose="020F0502020204030204" pitchFamily="34" charset="0"/>
                <a:cs typeface="Times New Roman" panose="02020603050405020304" pitchFamily="18" charset="0"/>
              </a:rPr>
              <a:t>Conclusions:</a:t>
            </a:r>
          </a:p>
          <a:p>
            <a:pPr marL="180975" indent="-180975">
              <a:spcBef>
                <a:spcPct val="20000"/>
              </a:spcBef>
              <a:buClr>
                <a:schemeClr val="tx2"/>
              </a:buClr>
              <a:buFont typeface="Arial" panose="020B0604020202020204" pitchFamily="34" charset="0"/>
              <a:buChar char="•"/>
            </a:pPr>
            <a:r>
              <a:rPr lang="en-US" sz="1400" dirty="0">
                <a:cs typeface="Times New Roman" panose="02020603050405020304" pitchFamily="18" charset="0"/>
              </a:rPr>
              <a:t>SVR is associated with a significant decrease of recurrent or de novo HCC</a:t>
            </a:r>
          </a:p>
          <a:p>
            <a:pPr marL="180975" indent="-180975">
              <a:spcBef>
                <a:spcPct val="20000"/>
              </a:spcBef>
              <a:buClr>
                <a:schemeClr val="tx2"/>
              </a:buClr>
              <a:buFont typeface="Arial" panose="020B0604020202020204" pitchFamily="34" charset="0"/>
              <a:buChar char="•"/>
            </a:pPr>
            <a:r>
              <a:rPr lang="en-US" sz="1400" dirty="0">
                <a:cs typeface="Times New Roman" panose="02020603050405020304" pitchFamily="18" charset="0"/>
              </a:rPr>
              <a:t>Baseline AFP</a:t>
            </a:r>
            <a:r>
              <a:rPr lang="en-US" sz="1400" dirty="0">
                <a:ea typeface="Calibri" panose="020F0502020204030204" pitchFamily="34" charset="0"/>
                <a:cs typeface="Times New Roman" panose="02020603050405020304" pitchFamily="18" charset="0"/>
              </a:rPr>
              <a:t>, platelet count and LSM can help to stratify the risk of HCC</a:t>
            </a:r>
            <a:endParaRPr lang="en-GB" sz="1400" dirty="0"/>
          </a:p>
        </p:txBody>
      </p:sp>
      <p:sp>
        <p:nvSpPr>
          <p:cNvPr id="15" name="Rectangle 14">
            <a:extLst>
              <a:ext uri="{FF2B5EF4-FFF2-40B4-BE49-F238E27FC236}">
                <a16:creationId xmlns:a16="http://schemas.microsoft.com/office/drawing/2014/main" id="{5218CE50-E68C-4CB3-A536-61F16E9A5296}"/>
              </a:ext>
            </a:extLst>
          </p:cNvPr>
          <p:cNvSpPr/>
          <p:nvPr/>
        </p:nvSpPr>
        <p:spPr>
          <a:xfrm>
            <a:off x="505078" y="2204276"/>
            <a:ext cx="4212000" cy="307777"/>
          </a:xfrm>
          <a:prstGeom prst="rect">
            <a:avLst/>
          </a:prstGeom>
          <a:solidFill>
            <a:srgbClr val="004A86"/>
          </a:solidFill>
        </p:spPr>
        <p:txBody>
          <a:bodyPr wrap="square">
            <a:spAutoFit/>
          </a:bodyPr>
          <a:lstStyle/>
          <a:p>
            <a:r>
              <a:rPr lang="en-GB" sz="1400" dirty="0">
                <a:solidFill>
                  <a:schemeClr val="bg2"/>
                </a:solidFill>
                <a:ea typeface="Calibri" panose="020F0502020204030204" pitchFamily="34" charset="0"/>
                <a:cs typeface="Times New Roman" panose="02020603050405020304" pitchFamily="18" charset="0"/>
              </a:rPr>
              <a:t>HCC recurrence after initiation of DAAs (n=161)</a:t>
            </a:r>
            <a:endParaRPr lang="en-GB" sz="1400" dirty="0">
              <a:solidFill>
                <a:schemeClr val="bg2"/>
              </a:solidFill>
            </a:endParaRPr>
          </a:p>
        </p:txBody>
      </p:sp>
      <p:sp>
        <p:nvSpPr>
          <p:cNvPr id="16" name="Rectangle 15">
            <a:extLst>
              <a:ext uri="{FF2B5EF4-FFF2-40B4-BE49-F238E27FC236}">
                <a16:creationId xmlns:a16="http://schemas.microsoft.com/office/drawing/2014/main" id="{FF86E685-1F5F-4062-90D1-56F9958F26D4}"/>
              </a:ext>
            </a:extLst>
          </p:cNvPr>
          <p:cNvSpPr/>
          <p:nvPr/>
        </p:nvSpPr>
        <p:spPr>
          <a:xfrm>
            <a:off x="2952233" y="2835729"/>
            <a:ext cx="1664615" cy="369332"/>
          </a:xfrm>
          <a:prstGeom prst="rect">
            <a:avLst/>
          </a:prstGeom>
          <a:solidFill>
            <a:schemeClr val="tx2">
              <a:lumMod val="20000"/>
              <a:lumOff val="80000"/>
            </a:schemeClr>
          </a:solidFill>
        </p:spPr>
        <p:txBody>
          <a:bodyPr wrap="square" lIns="0" tIns="0" rIns="0" bIns="0">
            <a:spAutoFit/>
          </a:bodyPr>
          <a:lstStyle/>
          <a:p>
            <a:pPr algn="ctr"/>
            <a:r>
              <a:rPr lang="en-US" sz="1200" dirty="0">
                <a:ea typeface="Calibri" panose="020F0502020204030204" pitchFamily="34" charset="0"/>
                <a:cs typeface="Times New Roman" panose="02020603050405020304" pitchFamily="18" charset="0"/>
              </a:rPr>
              <a:t>Average recurrence rate</a:t>
            </a:r>
            <a:br>
              <a:rPr lang="en-US" sz="1200" dirty="0">
                <a:ea typeface="Calibri" panose="020F0502020204030204" pitchFamily="34" charset="0"/>
                <a:cs typeface="Times New Roman" panose="02020603050405020304" pitchFamily="18" charset="0"/>
              </a:rPr>
            </a:br>
            <a:r>
              <a:rPr lang="en-US" sz="1200" dirty="0">
                <a:ea typeface="Calibri" panose="020F0502020204030204" pitchFamily="34" charset="0"/>
                <a:cs typeface="Times New Roman" panose="02020603050405020304" pitchFamily="18" charset="0"/>
              </a:rPr>
              <a:t>24.8 per 100 years</a:t>
            </a:r>
            <a:endParaRPr lang="en-GB" sz="1200" dirty="0"/>
          </a:p>
        </p:txBody>
      </p:sp>
      <p:sp>
        <p:nvSpPr>
          <p:cNvPr id="17" name="Rectangle 16">
            <a:extLst>
              <a:ext uri="{FF2B5EF4-FFF2-40B4-BE49-F238E27FC236}">
                <a16:creationId xmlns:a16="http://schemas.microsoft.com/office/drawing/2014/main" id="{88DD3C55-64CF-4377-97CF-0277E48143E1}"/>
              </a:ext>
            </a:extLst>
          </p:cNvPr>
          <p:cNvSpPr/>
          <p:nvPr/>
        </p:nvSpPr>
        <p:spPr>
          <a:xfrm>
            <a:off x="6969359" y="2835729"/>
            <a:ext cx="1709935" cy="369332"/>
          </a:xfrm>
          <a:prstGeom prst="rect">
            <a:avLst/>
          </a:prstGeom>
          <a:solidFill>
            <a:schemeClr val="tx2">
              <a:lumMod val="20000"/>
              <a:lumOff val="80000"/>
            </a:schemeClr>
          </a:solidFill>
        </p:spPr>
        <p:txBody>
          <a:bodyPr wrap="square" lIns="0" tIns="0" rIns="0" bIns="0">
            <a:spAutoFit/>
          </a:bodyPr>
          <a:lstStyle/>
          <a:p>
            <a:pPr algn="ctr"/>
            <a:r>
              <a:rPr lang="en-US" sz="1200" dirty="0">
                <a:ea typeface="Calibri" panose="020F0502020204030204" pitchFamily="34" charset="0"/>
                <a:cs typeface="Times New Roman" panose="02020603050405020304" pitchFamily="18" charset="0"/>
              </a:rPr>
              <a:t>Average incidence rate</a:t>
            </a:r>
            <a:br>
              <a:rPr lang="en-US" sz="1200" dirty="0">
                <a:ea typeface="Calibri" panose="020F0502020204030204" pitchFamily="34" charset="0"/>
                <a:cs typeface="Times New Roman" panose="02020603050405020304" pitchFamily="18" charset="0"/>
              </a:rPr>
            </a:br>
            <a:r>
              <a:rPr lang="en-US" sz="1200" dirty="0">
                <a:ea typeface="Calibri" panose="020F0502020204030204" pitchFamily="34" charset="0"/>
                <a:cs typeface="Times New Roman" panose="02020603050405020304" pitchFamily="18" charset="0"/>
              </a:rPr>
              <a:t>2.4 per 100 years</a:t>
            </a:r>
            <a:endParaRPr lang="en-GB" sz="1200" dirty="0"/>
          </a:p>
        </p:txBody>
      </p:sp>
      <p:sp>
        <p:nvSpPr>
          <p:cNvPr id="18" name="Rectangle 17">
            <a:extLst>
              <a:ext uri="{FF2B5EF4-FFF2-40B4-BE49-F238E27FC236}">
                <a16:creationId xmlns:a16="http://schemas.microsoft.com/office/drawing/2014/main" id="{A803D70E-A3EC-4460-8896-5D5A6879E81D}"/>
              </a:ext>
            </a:extLst>
          </p:cNvPr>
          <p:cNvSpPr/>
          <p:nvPr/>
        </p:nvSpPr>
        <p:spPr>
          <a:xfrm>
            <a:off x="4821304" y="2199916"/>
            <a:ext cx="4212000" cy="318442"/>
          </a:xfrm>
          <a:prstGeom prst="rect">
            <a:avLst/>
          </a:prstGeom>
          <a:solidFill>
            <a:srgbClr val="004A86"/>
          </a:solidFill>
        </p:spPr>
        <p:txBody>
          <a:bodyPr wrap="square">
            <a:spAutoFit/>
          </a:bodyPr>
          <a:lstStyle/>
          <a:p>
            <a:r>
              <a:rPr lang="en-GB" sz="1400" dirty="0">
                <a:solidFill>
                  <a:schemeClr val="bg2"/>
                </a:solidFill>
                <a:ea typeface="Calibri" panose="020F0502020204030204" pitchFamily="34" charset="0"/>
                <a:cs typeface="Times New Roman" panose="02020603050405020304" pitchFamily="18" charset="0"/>
              </a:rPr>
              <a:t>HCC incidence after initiation of DAAs (n=1766)</a:t>
            </a:r>
            <a:endParaRPr lang="en-GB" sz="1400" dirty="0">
              <a:solidFill>
                <a:schemeClr val="bg2"/>
              </a:solidFill>
            </a:endParaRPr>
          </a:p>
        </p:txBody>
      </p:sp>
      <p:graphicFrame>
        <p:nvGraphicFramePr>
          <p:cNvPr id="20" name="Table 19">
            <a:extLst>
              <a:ext uri="{FF2B5EF4-FFF2-40B4-BE49-F238E27FC236}">
                <a16:creationId xmlns:a16="http://schemas.microsoft.com/office/drawing/2014/main" id="{FCE483B3-FF9F-455A-A2EF-1A1FB2ADF77C}"/>
              </a:ext>
            </a:extLst>
          </p:cNvPr>
          <p:cNvGraphicFramePr>
            <a:graphicFrameLocks noGrp="1"/>
          </p:cNvGraphicFramePr>
          <p:nvPr>
            <p:extLst>
              <p:ext uri="{D42A27DB-BD31-4B8C-83A1-F6EECF244321}">
                <p14:modId xmlns:p14="http://schemas.microsoft.com/office/powerpoint/2010/main" val="1001252971"/>
              </p:ext>
            </p:extLst>
          </p:nvPr>
        </p:nvGraphicFramePr>
        <p:xfrm>
          <a:off x="265178" y="4658470"/>
          <a:ext cx="4022155" cy="1032519"/>
        </p:xfrm>
        <a:graphic>
          <a:graphicData uri="http://schemas.openxmlformats.org/drawingml/2006/table">
            <a:tbl>
              <a:tblPr firstRow="1" bandRow="1">
                <a:tableStyleId>{5C22544A-7EE6-4342-B048-85BDC9FD1C3A}</a:tableStyleId>
              </a:tblPr>
              <a:tblGrid>
                <a:gridCol w="1212211">
                  <a:extLst>
                    <a:ext uri="{9D8B030D-6E8A-4147-A177-3AD203B41FA5}">
                      <a16:colId xmlns:a16="http://schemas.microsoft.com/office/drawing/2014/main" val="314874776"/>
                    </a:ext>
                  </a:extLst>
                </a:gridCol>
                <a:gridCol w="312216">
                  <a:extLst>
                    <a:ext uri="{9D8B030D-6E8A-4147-A177-3AD203B41FA5}">
                      <a16:colId xmlns:a16="http://schemas.microsoft.com/office/drawing/2014/main" val="1452539285"/>
                    </a:ext>
                  </a:extLst>
                </a:gridCol>
                <a:gridCol w="312216">
                  <a:extLst>
                    <a:ext uri="{9D8B030D-6E8A-4147-A177-3AD203B41FA5}">
                      <a16:colId xmlns:a16="http://schemas.microsoft.com/office/drawing/2014/main" val="336673520"/>
                    </a:ext>
                  </a:extLst>
                </a:gridCol>
                <a:gridCol w="312216">
                  <a:extLst>
                    <a:ext uri="{9D8B030D-6E8A-4147-A177-3AD203B41FA5}">
                      <a16:colId xmlns:a16="http://schemas.microsoft.com/office/drawing/2014/main" val="1915914704"/>
                    </a:ext>
                  </a:extLst>
                </a:gridCol>
                <a:gridCol w="312216">
                  <a:extLst>
                    <a:ext uri="{9D8B030D-6E8A-4147-A177-3AD203B41FA5}">
                      <a16:colId xmlns:a16="http://schemas.microsoft.com/office/drawing/2014/main" val="1906343048"/>
                    </a:ext>
                  </a:extLst>
                </a:gridCol>
                <a:gridCol w="312216">
                  <a:extLst>
                    <a:ext uri="{9D8B030D-6E8A-4147-A177-3AD203B41FA5}">
                      <a16:colId xmlns:a16="http://schemas.microsoft.com/office/drawing/2014/main" val="3455188203"/>
                    </a:ext>
                  </a:extLst>
                </a:gridCol>
                <a:gridCol w="312216">
                  <a:extLst>
                    <a:ext uri="{9D8B030D-6E8A-4147-A177-3AD203B41FA5}">
                      <a16:colId xmlns:a16="http://schemas.microsoft.com/office/drawing/2014/main" val="1341048762"/>
                    </a:ext>
                  </a:extLst>
                </a:gridCol>
                <a:gridCol w="312216">
                  <a:extLst>
                    <a:ext uri="{9D8B030D-6E8A-4147-A177-3AD203B41FA5}">
                      <a16:colId xmlns:a16="http://schemas.microsoft.com/office/drawing/2014/main" val="3592347667"/>
                    </a:ext>
                  </a:extLst>
                </a:gridCol>
                <a:gridCol w="312216">
                  <a:extLst>
                    <a:ext uri="{9D8B030D-6E8A-4147-A177-3AD203B41FA5}">
                      <a16:colId xmlns:a16="http://schemas.microsoft.com/office/drawing/2014/main" val="512945732"/>
                    </a:ext>
                  </a:extLst>
                </a:gridCol>
                <a:gridCol w="312216">
                  <a:extLst>
                    <a:ext uri="{9D8B030D-6E8A-4147-A177-3AD203B41FA5}">
                      <a16:colId xmlns:a16="http://schemas.microsoft.com/office/drawing/2014/main" val="1882992212"/>
                    </a:ext>
                  </a:extLst>
                </a:gridCol>
              </a:tblGrid>
              <a:tr h="455216">
                <a:tc>
                  <a:txBody>
                    <a:bodyPr/>
                    <a:lstStyle/>
                    <a:p>
                      <a:r>
                        <a:rPr lang="en-GB" sz="1000" b="0" dirty="0">
                          <a:solidFill>
                            <a:sysClr val="windowText" lastClr="000000"/>
                          </a:solidFill>
                          <a:latin typeface="+mj-lt"/>
                        </a:rPr>
                        <a:t>Patients at risk</a:t>
                      </a:r>
                    </a:p>
                    <a:p>
                      <a:r>
                        <a:rPr lang="en-GB" sz="1000" b="0" dirty="0">
                          <a:solidFill>
                            <a:sysClr val="windowText" lastClr="000000"/>
                          </a:solidFill>
                          <a:latin typeface="+mj-lt"/>
                        </a:rPr>
                        <a:t>   SVR</a:t>
                      </a:r>
                    </a:p>
                    <a:p>
                      <a:r>
                        <a:rPr lang="en-GB" sz="1000" b="0" dirty="0">
                          <a:solidFill>
                            <a:sysClr val="windowText" lastClr="000000"/>
                          </a:solidFill>
                          <a:latin typeface="+mj-lt"/>
                        </a:rPr>
                        <a:t>   No SVR</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153</a:t>
                      </a:r>
                    </a:p>
                    <a:p>
                      <a:pPr algn="l"/>
                      <a:r>
                        <a:rPr lang="en-GB" sz="1000" b="0" dirty="0">
                          <a:solidFill>
                            <a:sysClr val="windowText" lastClr="000000"/>
                          </a:solidFill>
                          <a:latin typeface="+mj-lt"/>
                        </a:rPr>
                        <a:t>8</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144</a:t>
                      </a:r>
                    </a:p>
                    <a:p>
                      <a:pPr algn="l"/>
                      <a:r>
                        <a:rPr lang="en-GB" sz="1000" b="0" dirty="0">
                          <a:solidFill>
                            <a:sysClr val="windowText" lastClr="000000"/>
                          </a:solidFill>
                          <a:latin typeface="+mj-lt"/>
                        </a:rPr>
                        <a:t>4</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130</a:t>
                      </a:r>
                    </a:p>
                    <a:p>
                      <a:pPr algn="l"/>
                      <a:r>
                        <a:rPr lang="en-GB" sz="1000" b="0" dirty="0">
                          <a:solidFill>
                            <a:sysClr val="windowText" lastClr="000000"/>
                          </a:solidFill>
                          <a:latin typeface="+mj-lt"/>
                        </a:rPr>
                        <a:t>3</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101</a:t>
                      </a:r>
                    </a:p>
                    <a:p>
                      <a:pPr algn="l"/>
                      <a:r>
                        <a:rPr lang="en-GB" sz="1000" b="0" dirty="0">
                          <a:solidFill>
                            <a:sysClr val="windowText" lastClr="000000"/>
                          </a:solidFill>
                          <a:latin typeface="+mj-lt"/>
                        </a:rPr>
                        <a:t>1</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70</a:t>
                      </a:r>
                    </a:p>
                    <a:p>
                      <a:pPr algn="l"/>
                      <a:r>
                        <a:rPr lang="en-GB" sz="1000" b="0" dirty="0">
                          <a:solidFill>
                            <a:sysClr val="windowText" lastClr="000000"/>
                          </a:solidFill>
                          <a:latin typeface="+mj-lt"/>
                        </a:rPr>
                        <a:t>-</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44</a:t>
                      </a:r>
                    </a:p>
                    <a:p>
                      <a:pPr algn="l"/>
                      <a:r>
                        <a:rPr lang="en-GB" sz="1000" b="0" dirty="0">
                          <a:solidFill>
                            <a:sysClr val="windowText" lastClr="000000"/>
                          </a:solidFill>
                          <a:latin typeface="+mj-lt"/>
                        </a:rPr>
                        <a:t>-</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21</a:t>
                      </a:r>
                    </a:p>
                    <a:p>
                      <a:pPr algn="l"/>
                      <a:r>
                        <a:rPr lang="en-GB" sz="1000" b="0" dirty="0">
                          <a:solidFill>
                            <a:sysClr val="windowText" lastClr="000000"/>
                          </a:solidFill>
                          <a:latin typeface="+mj-lt"/>
                        </a:rPr>
                        <a:t>-</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5</a:t>
                      </a:r>
                    </a:p>
                    <a:p>
                      <a:pPr algn="l"/>
                      <a:r>
                        <a:rPr lang="en-GB" sz="1000" b="0" dirty="0">
                          <a:solidFill>
                            <a:sysClr val="windowText" lastClr="000000"/>
                          </a:solidFill>
                          <a:latin typeface="+mj-lt"/>
                        </a:rPr>
                        <a:t>-</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a:t>
                      </a:r>
                    </a:p>
                    <a:p>
                      <a:pPr algn="l"/>
                      <a:r>
                        <a:rPr lang="en-GB" sz="1000" b="0" dirty="0">
                          <a:solidFill>
                            <a:sysClr val="windowText" lastClr="000000"/>
                          </a:solidFill>
                          <a:latin typeface="+mj-lt"/>
                        </a:rPr>
                        <a:t>-</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6959980"/>
                  </a:ext>
                </a:extLst>
              </a:tr>
              <a:tr h="539319">
                <a:tc>
                  <a:txBody>
                    <a:bodyPr/>
                    <a:lstStyle/>
                    <a:p>
                      <a:r>
                        <a:rPr lang="en-GB" sz="1000" b="0" dirty="0">
                          <a:solidFill>
                            <a:sysClr val="windowText" lastClr="000000"/>
                          </a:solidFill>
                          <a:latin typeface="+mj-lt"/>
                        </a:rPr>
                        <a:t>HCC recurrence %</a:t>
                      </a:r>
                    </a:p>
                    <a:p>
                      <a:r>
                        <a:rPr lang="en-GB" sz="1000" b="0" dirty="0">
                          <a:solidFill>
                            <a:sysClr val="windowText" lastClr="000000"/>
                          </a:solidFill>
                          <a:latin typeface="+mj-lt"/>
                        </a:rPr>
                        <a:t>   SVR</a:t>
                      </a:r>
                    </a:p>
                    <a:p>
                      <a:r>
                        <a:rPr lang="en-GB" sz="1000" b="0" dirty="0">
                          <a:solidFill>
                            <a:sysClr val="windowText" lastClr="000000"/>
                          </a:solidFill>
                          <a:latin typeface="+mj-lt"/>
                        </a:rPr>
                        <a:t>   No SVR</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0.0</a:t>
                      </a:r>
                    </a:p>
                    <a:p>
                      <a:pPr algn="l"/>
                      <a:r>
                        <a:rPr lang="en-GB" sz="1000" b="0" dirty="0">
                          <a:solidFill>
                            <a:sysClr val="windowText" lastClr="000000"/>
                          </a:solidFill>
                          <a:latin typeface="+mj-lt"/>
                        </a:rPr>
                        <a:t>0.0</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4.0</a:t>
                      </a:r>
                    </a:p>
                    <a:p>
                      <a:pPr algn="l"/>
                      <a:r>
                        <a:rPr lang="en-GB" sz="1000" b="0" dirty="0">
                          <a:solidFill>
                            <a:sysClr val="windowText" lastClr="000000"/>
                          </a:solidFill>
                          <a:latin typeface="+mj-lt"/>
                        </a:rPr>
                        <a:t>20.0</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chemeClr val="tx1"/>
                        </a:solidFill>
                        <a:latin typeface="+mj-lt"/>
                      </a:endParaRPr>
                    </a:p>
                    <a:p>
                      <a:pPr algn="l"/>
                      <a:r>
                        <a:rPr lang="en-GB" sz="1000" b="0" dirty="0">
                          <a:solidFill>
                            <a:schemeClr val="tx1"/>
                          </a:solidFill>
                          <a:latin typeface="+mj-lt"/>
                        </a:rPr>
                        <a:t>8.1</a:t>
                      </a:r>
                    </a:p>
                    <a:p>
                      <a:pPr algn="l"/>
                      <a:r>
                        <a:rPr lang="en-GB" sz="1000" b="0" dirty="0">
                          <a:solidFill>
                            <a:schemeClr val="tx1"/>
                          </a:solidFill>
                          <a:latin typeface="+mj-lt"/>
                        </a:rPr>
                        <a:t>20.0</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chemeClr val="tx1"/>
                        </a:solidFill>
                        <a:latin typeface="+mj-lt"/>
                      </a:endParaRPr>
                    </a:p>
                    <a:p>
                      <a:pPr algn="l"/>
                      <a:r>
                        <a:rPr lang="en-GB" sz="1000" b="0" dirty="0">
                          <a:solidFill>
                            <a:schemeClr val="tx1"/>
                          </a:solidFill>
                          <a:latin typeface="+mj-lt"/>
                        </a:rPr>
                        <a:t>13.5</a:t>
                      </a:r>
                    </a:p>
                    <a:p>
                      <a:pPr algn="l"/>
                      <a:r>
                        <a:rPr lang="en-GB" sz="1000" b="0" dirty="0">
                          <a:solidFill>
                            <a:schemeClr val="tx1"/>
                          </a:solidFill>
                          <a:latin typeface="+mj-lt"/>
                        </a:rPr>
                        <a:t>65.7</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18.4</a:t>
                      </a:r>
                    </a:p>
                    <a:p>
                      <a:pPr algn="l"/>
                      <a:r>
                        <a:rPr lang="en-GB" sz="1000" b="0" dirty="0">
                          <a:solidFill>
                            <a:sysClr val="windowText" lastClr="000000"/>
                          </a:solidFill>
                          <a:latin typeface="+mj-lt"/>
                        </a:rPr>
                        <a:t>-</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19.9</a:t>
                      </a:r>
                    </a:p>
                    <a:p>
                      <a:pPr algn="l"/>
                      <a:r>
                        <a:rPr lang="en-GB" sz="1000" b="0" dirty="0">
                          <a:solidFill>
                            <a:sysClr val="windowText" lastClr="000000"/>
                          </a:solidFill>
                          <a:latin typeface="+mj-lt"/>
                        </a:rPr>
                        <a:t>-</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24.6</a:t>
                      </a:r>
                    </a:p>
                    <a:p>
                      <a:pPr algn="l"/>
                      <a:r>
                        <a:rPr lang="en-GB" sz="1000" b="0" dirty="0">
                          <a:solidFill>
                            <a:sysClr val="windowText" lastClr="000000"/>
                          </a:solidFill>
                          <a:latin typeface="+mj-lt"/>
                        </a:rPr>
                        <a:t>-</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44.7</a:t>
                      </a:r>
                    </a:p>
                    <a:p>
                      <a:pPr algn="l"/>
                      <a:r>
                        <a:rPr lang="en-GB" sz="1000" b="0" dirty="0">
                          <a:solidFill>
                            <a:sysClr val="windowText" lastClr="000000"/>
                          </a:solidFill>
                          <a:latin typeface="+mj-lt"/>
                        </a:rPr>
                        <a:t>-</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a:t>
                      </a:r>
                    </a:p>
                    <a:p>
                      <a:pPr algn="l"/>
                      <a:r>
                        <a:rPr lang="en-GB" sz="1000" b="0" dirty="0">
                          <a:solidFill>
                            <a:sysClr val="windowText" lastClr="000000"/>
                          </a:solidFill>
                          <a:latin typeface="+mj-lt"/>
                        </a:rPr>
                        <a:t>-</a:t>
                      </a:r>
                    </a:p>
                  </a:txBody>
                  <a:tcPr marL="0" marR="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9651861"/>
                  </a:ext>
                </a:extLst>
              </a:tr>
            </a:tbl>
          </a:graphicData>
        </a:graphic>
      </p:graphicFrame>
      <p:graphicFrame>
        <p:nvGraphicFramePr>
          <p:cNvPr id="21" name="Table 20">
            <a:extLst>
              <a:ext uri="{FF2B5EF4-FFF2-40B4-BE49-F238E27FC236}">
                <a16:creationId xmlns:a16="http://schemas.microsoft.com/office/drawing/2014/main" id="{D0CD922B-F09B-4E2F-9252-3884970A7F2D}"/>
              </a:ext>
            </a:extLst>
          </p:cNvPr>
          <p:cNvGraphicFramePr>
            <a:graphicFrameLocks noGrp="1"/>
          </p:cNvGraphicFramePr>
          <p:nvPr>
            <p:extLst>
              <p:ext uri="{D42A27DB-BD31-4B8C-83A1-F6EECF244321}">
                <p14:modId xmlns:p14="http://schemas.microsoft.com/office/powerpoint/2010/main" val="939317799"/>
              </p:ext>
            </p:extLst>
          </p:nvPr>
        </p:nvGraphicFramePr>
        <p:xfrm>
          <a:off x="4575209" y="4653648"/>
          <a:ext cx="4250135" cy="1009143"/>
        </p:xfrm>
        <a:graphic>
          <a:graphicData uri="http://schemas.openxmlformats.org/drawingml/2006/table">
            <a:tbl>
              <a:tblPr firstRow="1" bandRow="1">
                <a:tableStyleId>{5C22544A-7EE6-4342-B048-85BDC9FD1C3A}</a:tableStyleId>
              </a:tblPr>
              <a:tblGrid>
                <a:gridCol w="1186240">
                  <a:extLst>
                    <a:ext uri="{9D8B030D-6E8A-4147-A177-3AD203B41FA5}">
                      <a16:colId xmlns:a16="http://schemas.microsoft.com/office/drawing/2014/main" val="314874776"/>
                    </a:ext>
                  </a:extLst>
                </a:gridCol>
                <a:gridCol w="393759">
                  <a:extLst>
                    <a:ext uri="{9D8B030D-6E8A-4147-A177-3AD203B41FA5}">
                      <a16:colId xmlns:a16="http://schemas.microsoft.com/office/drawing/2014/main" val="1452539285"/>
                    </a:ext>
                  </a:extLst>
                </a:gridCol>
                <a:gridCol w="333767">
                  <a:extLst>
                    <a:ext uri="{9D8B030D-6E8A-4147-A177-3AD203B41FA5}">
                      <a16:colId xmlns:a16="http://schemas.microsoft.com/office/drawing/2014/main" val="336673520"/>
                    </a:ext>
                  </a:extLst>
                </a:gridCol>
                <a:gridCol w="333767">
                  <a:extLst>
                    <a:ext uri="{9D8B030D-6E8A-4147-A177-3AD203B41FA5}">
                      <a16:colId xmlns:a16="http://schemas.microsoft.com/office/drawing/2014/main" val="1915914704"/>
                    </a:ext>
                  </a:extLst>
                </a:gridCol>
                <a:gridCol w="333767">
                  <a:extLst>
                    <a:ext uri="{9D8B030D-6E8A-4147-A177-3AD203B41FA5}">
                      <a16:colId xmlns:a16="http://schemas.microsoft.com/office/drawing/2014/main" val="1906343048"/>
                    </a:ext>
                  </a:extLst>
                </a:gridCol>
                <a:gridCol w="333767">
                  <a:extLst>
                    <a:ext uri="{9D8B030D-6E8A-4147-A177-3AD203B41FA5}">
                      <a16:colId xmlns:a16="http://schemas.microsoft.com/office/drawing/2014/main" val="3455188203"/>
                    </a:ext>
                  </a:extLst>
                </a:gridCol>
                <a:gridCol w="333767">
                  <a:extLst>
                    <a:ext uri="{9D8B030D-6E8A-4147-A177-3AD203B41FA5}">
                      <a16:colId xmlns:a16="http://schemas.microsoft.com/office/drawing/2014/main" val="1341048762"/>
                    </a:ext>
                  </a:extLst>
                </a:gridCol>
                <a:gridCol w="333767">
                  <a:extLst>
                    <a:ext uri="{9D8B030D-6E8A-4147-A177-3AD203B41FA5}">
                      <a16:colId xmlns:a16="http://schemas.microsoft.com/office/drawing/2014/main" val="3592347667"/>
                    </a:ext>
                  </a:extLst>
                </a:gridCol>
                <a:gridCol w="333767">
                  <a:extLst>
                    <a:ext uri="{9D8B030D-6E8A-4147-A177-3AD203B41FA5}">
                      <a16:colId xmlns:a16="http://schemas.microsoft.com/office/drawing/2014/main" val="512945732"/>
                    </a:ext>
                  </a:extLst>
                </a:gridCol>
                <a:gridCol w="333767">
                  <a:extLst>
                    <a:ext uri="{9D8B030D-6E8A-4147-A177-3AD203B41FA5}">
                      <a16:colId xmlns:a16="http://schemas.microsoft.com/office/drawing/2014/main" val="1882992212"/>
                    </a:ext>
                  </a:extLst>
                </a:gridCol>
              </a:tblGrid>
              <a:tr h="460503">
                <a:tc>
                  <a:txBody>
                    <a:bodyPr/>
                    <a:lstStyle/>
                    <a:p>
                      <a:r>
                        <a:rPr lang="en-GB" sz="1000" b="0" dirty="0">
                          <a:solidFill>
                            <a:sysClr val="windowText" lastClr="000000"/>
                          </a:solidFill>
                          <a:latin typeface="+mj-lt"/>
                        </a:rPr>
                        <a:t>Patients at risk</a:t>
                      </a:r>
                    </a:p>
                    <a:p>
                      <a:r>
                        <a:rPr lang="en-GB" sz="1000" b="0" dirty="0">
                          <a:solidFill>
                            <a:sysClr val="windowText" lastClr="000000"/>
                          </a:solidFill>
                          <a:latin typeface="+mj-lt"/>
                        </a:rPr>
                        <a:t>   SVR</a:t>
                      </a:r>
                    </a:p>
                    <a:p>
                      <a:r>
                        <a:rPr lang="en-GB" sz="1000" b="0" dirty="0">
                          <a:solidFill>
                            <a:sysClr val="windowText" lastClr="000000"/>
                          </a:solidFill>
                          <a:latin typeface="+mj-lt"/>
                        </a:rPr>
                        <a:t>   No SVR</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1,679</a:t>
                      </a:r>
                    </a:p>
                    <a:p>
                      <a:pPr algn="l"/>
                      <a:r>
                        <a:rPr lang="en-GB" sz="1000" b="0" dirty="0">
                          <a:solidFill>
                            <a:sysClr val="windowText" lastClr="000000"/>
                          </a:solidFill>
                          <a:latin typeface="+mj-lt"/>
                        </a:rPr>
                        <a:t>87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1,673</a:t>
                      </a:r>
                    </a:p>
                    <a:p>
                      <a:pPr algn="l"/>
                      <a:r>
                        <a:rPr lang="en-GB" sz="1000" b="0" dirty="0">
                          <a:solidFill>
                            <a:sysClr val="windowText" lastClr="000000"/>
                          </a:solidFill>
                          <a:latin typeface="+mj-lt"/>
                        </a:rPr>
                        <a:t>68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1,613</a:t>
                      </a:r>
                    </a:p>
                    <a:p>
                      <a:pPr algn="l"/>
                      <a:r>
                        <a:rPr lang="en-GB" sz="1000" b="0" dirty="0">
                          <a:solidFill>
                            <a:sysClr val="windowText" lastClr="000000"/>
                          </a:solidFill>
                          <a:latin typeface="+mj-lt"/>
                        </a:rPr>
                        <a:t>59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1,438</a:t>
                      </a:r>
                    </a:p>
                    <a:p>
                      <a:pPr algn="l"/>
                      <a:r>
                        <a:rPr lang="en-GB" sz="1000" b="0" dirty="0">
                          <a:solidFill>
                            <a:sysClr val="windowText" lastClr="000000"/>
                          </a:solidFill>
                          <a:latin typeface="+mj-lt"/>
                        </a:rPr>
                        <a:t>50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1,141</a:t>
                      </a:r>
                    </a:p>
                    <a:p>
                      <a:pPr algn="l"/>
                      <a:r>
                        <a:rPr lang="en-GB" sz="1000" b="0" dirty="0">
                          <a:solidFill>
                            <a:sysClr val="windowText" lastClr="000000"/>
                          </a:solidFill>
                          <a:latin typeface="+mj-lt"/>
                        </a:rPr>
                        <a:t>46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718</a:t>
                      </a:r>
                    </a:p>
                    <a:p>
                      <a:pPr algn="l"/>
                      <a:r>
                        <a:rPr lang="en-GB" sz="1000" b="0" dirty="0">
                          <a:solidFill>
                            <a:sysClr val="windowText" lastClr="000000"/>
                          </a:solidFill>
                          <a:latin typeface="+mj-lt"/>
                        </a:rPr>
                        <a:t>34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345</a:t>
                      </a:r>
                    </a:p>
                    <a:p>
                      <a:pPr algn="l"/>
                      <a:r>
                        <a:rPr lang="en-GB" sz="1000" b="0" dirty="0">
                          <a:solidFill>
                            <a:sysClr val="windowText" lastClr="000000"/>
                          </a:solidFill>
                          <a:latin typeface="+mj-lt"/>
                        </a:rPr>
                        <a:t>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59</a:t>
                      </a:r>
                    </a:p>
                    <a:p>
                      <a:pPr algn="l"/>
                      <a:r>
                        <a:rPr lang="en-GB" sz="1000" b="0" dirty="0">
                          <a:solidFill>
                            <a:sysClr val="windowText" lastClr="000000"/>
                          </a:solidFill>
                          <a:latin typeface="+mj-lt"/>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4</a:t>
                      </a:r>
                    </a:p>
                    <a:p>
                      <a:pPr algn="l"/>
                      <a:r>
                        <a:rPr lang="en-GB" sz="1000" b="0" dirty="0">
                          <a:solidFill>
                            <a:sysClr val="windowText" lastClr="000000"/>
                          </a:solidFill>
                          <a:latin typeface="+mj-lt"/>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6959980"/>
                  </a:ext>
                </a:extLst>
              </a:tr>
              <a:tr h="548640">
                <a:tc>
                  <a:txBody>
                    <a:bodyPr/>
                    <a:lstStyle/>
                    <a:p>
                      <a:r>
                        <a:rPr lang="en-GB" sz="1000" b="0" dirty="0">
                          <a:solidFill>
                            <a:sysClr val="windowText" lastClr="000000"/>
                          </a:solidFill>
                          <a:latin typeface="+mj-lt"/>
                        </a:rPr>
                        <a:t>HCC recurrence %</a:t>
                      </a:r>
                    </a:p>
                    <a:p>
                      <a:r>
                        <a:rPr lang="en-GB" sz="1000" b="0" dirty="0">
                          <a:solidFill>
                            <a:sysClr val="windowText" lastClr="000000"/>
                          </a:solidFill>
                          <a:latin typeface="+mj-lt"/>
                        </a:rPr>
                        <a:t>   SVR</a:t>
                      </a:r>
                    </a:p>
                    <a:p>
                      <a:r>
                        <a:rPr lang="en-GB" sz="1000" b="0" dirty="0">
                          <a:solidFill>
                            <a:sysClr val="windowText" lastClr="000000"/>
                          </a:solidFill>
                          <a:latin typeface="+mj-lt"/>
                        </a:rPr>
                        <a:t>   No SVR</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0.0</a:t>
                      </a:r>
                    </a:p>
                    <a:p>
                      <a:pPr algn="l"/>
                      <a:r>
                        <a:rPr lang="en-GB" sz="1000" b="0" dirty="0">
                          <a:solidFill>
                            <a:sysClr val="windowText" lastClr="000000"/>
                          </a:solidFill>
                          <a:latin typeface="+mj-lt"/>
                        </a:rPr>
                        <a:t>0.0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0.2</a:t>
                      </a:r>
                    </a:p>
                    <a:p>
                      <a:pPr algn="l"/>
                      <a:r>
                        <a:rPr lang="en-GB" sz="1000" b="0" dirty="0">
                          <a:solidFill>
                            <a:sysClr val="windowText" lastClr="000000"/>
                          </a:solidFill>
                          <a:latin typeface="+mj-lt"/>
                        </a:rPr>
                        <a:t>1.7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0.7</a:t>
                      </a:r>
                    </a:p>
                    <a:p>
                      <a:pPr algn="l"/>
                      <a:r>
                        <a:rPr lang="en-GB" sz="1000" b="0" dirty="0">
                          <a:solidFill>
                            <a:sysClr val="windowText" lastClr="000000"/>
                          </a:solidFill>
                          <a:latin typeface="+mj-lt"/>
                        </a:rPr>
                        <a:t>5.3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1.2</a:t>
                      </a:r>
                    </a:p>
                    <a:p>
                      <a:pPr algn="l"/>
                      <a:r>
                        <a:rPr lang="en-GB" sz="1000" b="0" dirty="0">
                          <a:solidFill>
                            <a:sysClr val="windowText" lastClr="000000"/>
                          </a:solidFill>
                          <a:latin typeface="+mj-lt"/>
                        </a:rPr>
                        <a:t>11.1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2.0</a:t>
                      </a:r>
                    </a:p>
                    <a:p>
                      <a:pPr algn="l"/>
                      <a:r>
                        <a:rPr lang="en-GB" sz="1000" b="0" dirty="0">
                          <a:solidFill>
                            <a:sysClr val="windowText" lastClr="000000"/>
                          </a:solidFill>
                          <a:latin typeface="+mj-lt"/>
                        </a:rPr>
                        <a:t>13.2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2.6</a:t>
                      </a:r>
                    </a:p>
                    <a:p>
                      <a:pPr algn="l"/>
                      <a:r>
                        <a:rPr lang="en-GB" sz="1000" b="0" dirty="0">
                          <a:solidFill>
                            <a:sysClr val="windowText" lastClr="000000"/>
                          </a:solidFill>
                          <a:latin typeface="+mj-lt"/>
                        </a:rPr>
                        <a:t>18.1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3.0</a:t>
                      </a:r>
                    </a:p>
                    <a:p>
                      <a:pPr algn="l"/>
                      <a:r>
                        <a:rPr lang="en-GB" sz="1000" b="0" dirty="0">
                          <a:solidFill>
                            <a:sysClr val="windowText" lastClr="000000"/>
                          </a:solidFill>
                          <a:latin typeface="+mj-lt"/>
                        </a:rPr>
                        <a:t>18.1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4.0</a:t>
                      </a:r>
                    </a:p>
                    <a:p>
                      <a:pPr algn="l"/>
                      <a:r>
                        <a:rPr lang="en-GB" sz="1000" b="0" dirty="0">
                          <a:solidFill>
                            <a:sysClr val="windowText" lastClr="000000"/>
                          </a:solidFill>
                          <a:latin typeface="+mj-lt"/>
                        </a:rPr>
                        <a:t>18.1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0" dirty="0">
                        <a:solidFill>
                          <a:sysClr val="windowText" lastClr="000000"/>
                        </a:solidFill>
                        <a:latin typeface="+mj-lt"/>
                      </a:endParaRPr>
                    </a:p>
                    <a:p>
                      <a:pPr algn="l"/>
                      <a:r>
                        <a:rPr lang="en-GB" sz="1000" b="0" dirty="0">
                          <a:solidFill>
                            <a:sysClr val="windowText" lastClr="000000"/>
                          </a:solidFill>
                          <a:latin typeface="+mj-lt"/>
                        </a:rPr>
                        <a:t>4.0</a:t>
                      </a:r>
                    </a:p>
                    <a:p>
                      <a:pPr algn="l"/>
                      <a:r>
                        <a:rPr lang="en-GB" sz="1000" b="0" dirty="0">
                          <a:solidFill>
                            <a:sysClr val="windowText" lastClr="000000"/>
                          </a:solidFill>
                          <a:latin typeface="+mj-lt"/>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9651861"/>
                  </a:ext>
                </a:extLst>
              </a:tr>
            </a:tbl>
          </a:graphicData>
        </a:graphic>
      </p:graphicFrame>
      <p:sp>
        <p:nvSpPr>
          <p:cNvPr id="22" name="TextBox 21">
            <a:extLst>
              <a:ext uri="{FF2B5EF4-FFF2-40B4-BE49-F238E27FC236}">
                <a16:creationId xmlns:a16="http://schemas.microsoft.com/office/drawing/2014/main" id="{4DD0C529-A35A-44D0-8877-54AA00A9DD34}"/>
              </a:ext>
            </a:extLst>
          </p:cNvPr>
          <p:cNvSpPr txBox="1"/>
          <p:nvPr/>
        </p:nvSpPr>
        <p:spPr>
          <a:xfrm>
            <a:off x="2712746" y="4567755"/>
            <a:ext cx="503343" cy="184666"/>
          </a:xfrm>
          <a:prstGeom prst="rect">
            <a:avLst/>
          </a:prstGeom>
          <a:noFill/>
        </p:spPr>
        <p:txBody>
          <a:bodyPr wrap="none" lIns="0" tIns="0" rIns="0" bIns="0" rtlCol="0">
            <a:spAutoFit/>
          </a:bodyPr>
          <a:lstStyle/>
          <a:p>
            <a:pPr algn="ctr"/>
            <a:r>
              <a:rPr lang="en-GB" sz="1200" dirty="0"/>
              <a:t>Months</a:t>
            </a:r>
            <a:endParaRPr lang="en-US" sz="1200" dirty="0"/>
          </a:p>
        </p:txBody>
      </p:sp>
      <p:sp>
        <p:nvSpPr>
          <p:cNvPr id="23" name="TextBox 22">
            <a:extLst>
              <a:ext uri="{FF2B5EF4-FFF2-40B4-BE49-F238E27FC236}">
                <a16:creationId xmlns:a16="http://schemas.microsoft.com/office/drawing/2014/main" id="{8782F06C-66BA-4F00-AC20-470A1BC87695}"/>
              </a:ext>
            </a:extLst>
          </p:cNvPr>
          <p:cNvSpPr txBox="1"/>
          <p:nvPr/>
        </p:nvSpPr>
        <p:spPr>
          <a:xfrm>
            <a:off x="1162102" y="5278113"/>
            <a:ext cx="72768" cy="169277"/>
          </a:xfrm>
          <a:prstGeom prst="rect">
            <a:avLst/>
          </a:prstGeom>
          <a:noFill/>
        </p:spPr>
        <p:txBody>
          <a:bodyPr wrap="none" lIns="36000" tIns="0" rIns="36000" bIns="0" rtlCol="0">
            <a:spAutoFit/>
          </a:bodyPr>
          <a:lstStyle/>
          <a:p>
            <a:pPr algn="r"/>
            <a:endParaRPr lang="en-US" sz="1100" dirty="0"/>
          </a:p>
        </p:txBody>
      </p:sp>
      <p:sp>
        <p:nvSpPr>
          <p:cNvPr id="24" name="TextBox 23">
            <a:extLst>
              <a:ext uri="{FF2B5EF4-FFF2-40B4-BE49-F238E27FC236}">
                <a16:creationId xmlns:a16="http://schemas.microsoft.com/office/drawing/2014/main" id="{B7FDC19A-99BA-4EFD-A299-2BDE10A27957}"/>
              </a:ext>
            </a:extLst>
          </p:cNvPr>
          <p:cNvSpPr txBox="1"/>
          <p:nvPr/>
        </p:nvSpPr>
        <p:spPr>
          <a:xfrm>
            <a:off x="7212226" y="2595570"/>
            <a:ext cx="1467068" cy="276999"/>
          </a:xfrm>
          <a:prstGeom prst="rect">
            <a:avLst/>
          </a:prstGeom>
          <a:noFill/>
        </p:spPr>
        <p:txBody>
          <a:bodyPr wrap="none" rtlCol="0">
            <a:spAutoFit/>
          </a:bodyPr>
          <a:lstStyle/>
          <a:p>
            <a:r>
              <a:rPr lang="en-GB" sz="1200" dirty="0"/>
              <a:t>Log rank p&lt;0.0001</a:t>
            </a:r>
          </a:p>
        </p:txBody>
      </p:sp>
      <p:sp>
        <p:nvSpPr>
          <p:cNvPr id="25" name="TextBox 24">
            <a:extLst>
              <a:ext uri="{FF2B5EF4-FFF2-40B4-BE49-F238E27FC236}">
                <a16:creationId xmlns:a16="http://schemas.microsoft.com/office/drawing/2014/main" id="{20515A56-5264-4168-AEC3-B8BF8416FB6E}"/>
              </a:ext>
            </a:extLst>
          </p:cNvPr>
          <p:cNvSpPr txBox="1"/>
          <p:nvPr/>
        </p:nvSpPr>
        <p:spPr>
          <a:xfrm>
            <a:off x="3149780" y="2595570"/>
            <a:ext cx="1467068" cy="276999"/>
          </a:xfrm>
          <a:prstGeom prst="rect">
            <a:avLst/>
          </a:prstGeom>
          <a:noFill/>
        </p:spPr>
        <p:txBody>
          <a:bodyPr wrap="none" rtlCol="0">
            <a:spAutoFit/>
          </a:bodyPr>
          <a:lstStyle/>
          <a:p>
            <a:r>
              <a:rPr lang="en-GB" sz="1200" dirty="0"/>
              <a:t>Log rank p&lt;0.0001</a:t>
            </a:r>
          </a:p>
        </p:txBody>
      </p:sp>
      <p:grpSp>
        <p:nvGrpSpPr>
          <p:cNvPr id="26" name="Group 25">
            <a:extLst>
              <a:ext uri="{FF2B5EF4-FFF2-40B4-BE49-F238E27FC236}">
                <a16:creationId xmlns:a16="http://schemas.microsoft.com/office/drawing/2014/main" id="{C70E8CAB-6605-4FAA-AF96-56AF0E7F4C1A}"/>
              </a:ext>
            </a:extLst>
          </p:cNvPr>
          <p:cNvGrpSpPr/>
          <p:nvPr/>
        </p:nvGrpSpPr>
        <p:grpSpPr>
          <a:xfrm>
            <a:off x="914487" y="2614443"/>
            <a:ext cx="3740768" cy="1986638"/>
            <a:chOff x="914004" y="2658196"/>
            <a:chExt cx="3219803" cy="1986638"/>
          </a:xfrm>
        </p:grpSpPr>
        <p:cxnSp>
          <p:nvCxnSpPr>
            <p:cNvPr id="27" name="Straight Connector 26">
              <a:extLst>
                <a:ext uri="{FF2B5EF4-FFF2-40B4-BE49-F238E27FC236}">
                  <a16:creationId xmlns:a16="http://schemas.microsoft.com/office/drawing/2014/main" id="{3F494128-0349-47B7-A0DB-9894FD1A76CD}"/>
                </a:ext>
              </a:extLst>
            </p:cNvPr>
            <p:cNvCxnSpPr>
              <a:cxnSpLocks/>
            </p:cNvCxnSpPr>
            <p:nvPr/>
          </p:nvCxnSpPr>
          <p:spPr>
            <a:xfrm>
              <a:off x="1481100" y="2750529"/>
              <a:ext cx="0" cy="170621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B016B2A-F5C5-4F14-8231-5D656556F9D3}"/>
                </a:ext>
              </a:extLst>
            </p:cNvPr>
            <p:cNvSpPr txBox="1"/>
            <p:nvPr/>
          </p:nvSpPr>
          <p:spPr>
            <a:xfrm>
              <a:off x="1402269" y="4460168"/>
              <a:ext cx="185918"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29" name="TextBox 28">
              <a:extLst>
                <a:ext uri="{FF2B5EF4-FFF2-40B4-BE49-F238E27FC236}">
                  <a16:creationId xmlns:a16="http://schemas.microsoft.com/office/drawing/2014/main" id="{2A7A7D7D-76A9-462B-A51C-256FD7C38AE3}"/>
                </a:ext>
              </a:extLst>
            </p:cNvPr>
            <p:cNvSpPr txBox="1"/>
            <p:nvPr/>
          </p:nvSpPr>
          <p:spPr>
            <a:xfrm>
              <a:off x="1264459" y="4308040"/>
              <a:ext cx="157663" cy="184666"/>
            </a:xfrm>
            <a:prstGeom prst="rect">
              <a:avLst/>
            </a:prstGeom>
            <a:noFill/>
          </p:spPr>
          <p:txBody>
            <a:bodyPr wrap="none" lIns="36000" tIns="0" rIns="36000" bIns="0" rtlCol="0" anchor="ctr">
              <a:spAutoFit/>
            </a:bodyPr>
            <a:lstStyle/>
            <a:p>
              <a:pPr algn="r"/>
              <a:r>
                <a:rPr lang="en-GB" sz="1200" dirty="0"/>
                <a:t>0</a:t>
              </a:r>
              <a:endParaRPr lang="en-US" sz="1200" dirty="0"/>
            </a:p>
          </p:txBody>
        </p:sp>
        <p:cxnSp>
          <p:nvCxnSpPr>
            <p:cNvPr id="30" name="Straight Connector 29">
              <a:extLst>
                <a:ext uri="{FF2B5EF4-FFF2-40B4-BE49-F238E27FC236}">
                  <a16:creationId xmlns:a16="http://schemas.microsoft.com/office/drawing/2014/main" id="{17C8C63B-8EC1-4B88-A652-BEE0414D1C0E}"/>
                </a:ext>
              </a:extLst>
            </p:cNvPr>
            <p:cNvCxnSpPr/>
            <p:nvPr/>
          </p:nvCxnSpPr>
          <p:spPr>
            <a:xfrm>
              <a:off x="1424986" y="376775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797D9997-A7D5-4238-AA81-0A4D85762638}"/>
                </a:ext>
              </a:extLst>
            </p:cNvPr>
            <p:cNvSpPr txBox="1"/>
            <p:nvPr/>
          </p:nvSpPr>
          <p:spPr>
            <a:xfrm>
              <a:off x="1179500" y="3676506"/>
              <a:ext cx="242622" cy="184666"/>
            </a:xfrm>
            <a:prstGeom prst="rect">
              <a:avLst/>
            </a:prstGeom>
            <a:noFill/>
          </p:spPr>
          <p:txBody>
            <a:bodyPr wrap="none" lIns="36000" tIns="0" rIns="36000" bIns="0" rtlCol="0" anchor="ctr">
              <a:spAutoFit/>
            </a:bodyPr>
            <a:lstStyle/>
            <a:p>
              <a:pPr algn="r"/>
              <a:r>
                <a:rPr lang="en-GB" sz="1200" dirty="0"/>
                <a:t>40</a:t>
              </a:r>
              <a:endParaRPr lang="en-US" sz="1200" dirty="0"/>
            </a:p>
          </p:txBody>
        </p:sp>
        <p:cxnSp>
          <p:nvCxnSpPr>
            <p:cNvPr id="32" name="Straight Connector 31">
              <a:extLst>
                <a:ext uri="{FF2B5EF4-FFF2-40B4-BE49-F238E27FC236}">
                  <a16:creationId xmlns:a16="http://schemas.microsoft.com/office/drawing/2014/main" id="{CBFD0179-0F2D-4E74-B62E-B6B27B511CE4}"/>
                </a:ext>
              </a:extLst>
            </p:cNvPr>
            <p:cNvCxnSpPr/>
            <p:nvPr/>
          </p:nvCxnSpPr>
          <p:spPr>
            <a:xfrm>
              <a:off x="1424986" y="3433764"/>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9BFD5063-10A7-4F29-B1A8-E60EC4EF2D1C}"/>
                </a:ext>
              </a:extLst>
            </p:cNvPr>
            <p:cNvSpPr txBox="1"/>
            <p:nvPr/>
          </p:nvSpPr>
          <p:spPr>
            <a:xfrm>
              <a:off x="1179500" y="3342516"/>
              <a:ext cx="242622" cy="184666"/>
            </a:xfrm>
            <a:prstGeom prst="rect">
              <a:avLst/>
            </a:prstGeom>
            <a:noFill/>
          </p:spPr>
          <p:txBody>
            <a:bodyPr wrap="none" lIns="36000" tIns="0" rIns="36000" bIns="0" rtlCol="0" anchor="ctr">
              <a:spAutoFit/>
            </a:bodyPr>
            <a:lstStyle/>
            <a:p>
              <a:pPr algn="r"/>
              <a:r>
                <a:rPr lang="en-GB" sz="1200" dirty="0"/>
                <a:t>60</a:t>
              </a:r>
              <a:endParaRPr lang="en-US" sz="1200" dirty="0"/>
            </a:p>
          </p:txBody>
        </p:sp>
        <p:cxnSp>
          <p:nvCxnSpPr>
            <p:cNvPr id="34" name="Straight Connector 33">
              <a:extLst>
                <a:ext uri="{FF2B5EF4-FFF2-40B4-BE49-F238E27FC236}">
                  <a16:creationId xmlns:a16="http://schemas.microsoft.com/office/drawing/2014/main" id="{41DE1D2C-00F9-414F-A940-02340DA6B422}"/>
                </a:ext>
              </a:extLst>
            </p:cNvPr>
            <p:cNvCxnSpPr/>
            <p:nvPr/>
          </p:nvCxnSpPr>
          <p:spPr>
            <a:xfrm>
              <a:off x="1424986" y="309294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A3603D56-F306-44D5-A069-6F53814C618E}"/>
                </a:ext>
              </a:extLst>
            </p:cNvPr>
            <p:cNvSpPr txBox="1"/>
            <p:nvPr/>
          </p:nvSpPr>
          <p:spPr>
            <a:xfrm>
              <a:off x="1179500" y="2999316"/>
              <a:ext cx="242622" cy="184666"/>
            </a:xfrm>
            <a:prstGeom prst="rect">
              <a:avLst/>
            </a:prstGeom>
            <a:noFill/>
          </p:spPr>
          <p:txBody>
            <a:bodyPr wrap="none" lIns="36000" tIns="0" rIns="36000" bIns="0" rtlCol="0" anchor="ctr">
              <a:spAutoFit/>
            </a:bodyPr>
            <a:lstStyle/>
            <a:p>
              <a:pPr algn="r"/>
              <a:r>
                <a:rPr lang="en-GB" sz="1200" dirty="0"/>
                <a:t>80</a:t>
              </a:r>
              <a:endParaRPr lang="en-US" sz="1200" dirty="0"/>
            </a:p>
          </p:txBody>
        </p:sp>
        <p:cxnSp>
          <p:nvCxnSpPr>
            <p:cNvPr id="36" name="Straight Connector 35">
              <a:extLst>
                <a:ext uri="{FF2B5EF4-FFF2-40B4-BE49-F238E27FC236}">
                  <a16:creationId xmlns:a16="http://schemas.microsoft.com/office/drawing/2014/main" id="{541F3D83-08AF-41BB-A846-82F84768AC59}"/>
                </a:ext>
              </a:extLst>
            </p:cNvPr>
            <p:cNvCxnSpPr/>
            <p:nvPr/>
          </p:nvCxnSpPr>
          <p:spPr>
            <a:xfrm>
              <a:off x="1424986" y="2751824"/>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0A9600B3-2A14-4038-9182-1D40DFBDE25A}"/>
                </a:ext>
              </a:extLst>
            </p:cNvPr>
            <p:cNvSpPr txBox="1"/>
            <p:nvPr/>
          </p:nvSpPr>
          <p:spPr>
            <a:xfrm>
              <a:off x="1094542" y="2658196"/>
              <a:ext cx="327580"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38" name="Straight Connector 37">
              <a:extLst>
                <a:ext uri="{FF2B5EF4-FFF2-40B4-BE49-F238E27FC236}">
                  <a16:creationId xmlns:a16="http://schemas.microsoft.com/office/drawing/2014/main" id="{ECAC97E6-DA97-4F1A-B430-601C43657AD9}"/>
                </a:ext>
              </a:extLst>
            </p:cNvPr>
            <p:cNvCxnSpPr/>
            <p:nvPr/>
          </p:nvCxnSpPr>
          <p:spPr>
            <a:xfrm>
              <a:off x="2286789" y="4401671"/>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EFF1A3A0-291B-480F-80B4-77D14C6C8511}"/>
                </a:ext>
              </a:extLst>
            </p:cNvPr>
            <p:cNvSpPr txBox="1"/>
            <p:nvPr/>
          </p:nvSpPr>
          <p:spPr>
            <a:xfrm>
              <a:off x="2191363" y="4460168"/>
              <a:ext cx="185918" cy="184666"/>
            </a:xfrm>
            <a:prstGeom prst="rect">
              <a:avLst/>
            </a:prstGeom>
            <a:noFill/>
          </p:spPr>
          <p:txBody>
            <a:bodyPr wrap="square" lIns="36000" tIns="0" rIns="36000" bIns="0" rtlCol="0">
              <a:spAutoFit/>
            </a:bodyPr>
            <a:lstStyle/>
            <a:p>
              <a:pPr algn="ctr"/>
              <a:r>
                <a:rPr lang="en-US" sz="1200" dirty="0"/>
                <a:t>9</a:t>
              </a:r>
            </a:p>
          </p:txBody>
        </p:sp>
        <p:sp>
          <p:nvSpPr>
            <p:cNvPr id="40" name="TextBox 39">
              <a:extLst>
                <a:ext uri="{FF2B5EF4-FFF2-40B4-BE49-F238E27FC236}">
                  <a16:creationId xmlns:a16="http://schemas.microsoft.com/office/drawing/2014/main" id="{1C7288E9-0128-48E5-9F1A-D1554CC9DE09}"/>
                </a:ext>
              </a:extLst>
            </p:cNvPr>
            <p:cNvSpPr txBox="1"/>
            <p:nvPr/>
          </p:nvSpPr>
          <p:spPr>
            <a:xfrm rot="16200000">
              <a:off x="311435" y="3411528"/>
              <a:ext cx="1389804" cy="184666"/>
            </a:xfrm>
            <a:prstGeom prst="rect">
              <a:avLst/>
            </a:prstGeom>
            <a:noFill/>
          </p:spPr>
          <p:txBody>
            <a:bodyPr wrap="none" lIns="0" tIns="0" rIns="0" bIns="0" rtlCol="0">
              <a:spAutoFit/>
            </a:bodyPr>
            <a:lstStyle/>
            <a:p>
              <a:pPr algn="ctr"/>
              <a:r>
                <a:rPr lang="en-GB" sz="1200" dirty="0"/>
                <a:t>HCC recurrence (%)</a:t>
              </a:r>
              <a:endParaRPr lang="en-US" sz="1200" dirty="0"/>
            </a:p>
          </p:txBody>
        </p:sp>
        <p:cxnSp>
          <p:nvCxnSpPr>
            <p:cNvPr id="41" name="Straight Connector 40">
              <a:extLst>
                <a:ext uri="{FF2B5EF4-FFF2-40B4-BE49-F238E27FC236}">
                  <a16:creationId xmlns:a16="http://schemas.microsoft.com/office/drawing/2014/main" id="{0281DA3F-BEA1-4134-B36F-D4BB1A513EAB}"/>
                </a:ext>
              </a:extLst>
            </p:cNvPr>
            <p:cNvCxnSpPr/>
            <p:nvPr/>
          </p:nvCxnSpPr>
          <p:spPr>
            <a:xfrm>
              <a:off x="1424986" y="411690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89595-B856-473B-BBCE-0D9136C228E5}"/>
                </a:ext>
              </a:extLst>
            </p:cNvPr>
            <p:cNvSpPr txBox="1"/>
            <p:nvPr/>
          </p:nvSpPr>
          <p:spPr>
            <a:xfrm>
              <a:off x="1179500" y="4025652"/>
              <a:ext cx="242622" cy="184666"/>
            </a:xfrm>
            <a:prstGeom prst="rect">
              <a:avLst/>
            </a:prstGeom>
            <a:noFill/>
          </p:spPr>
          <p:txBody>
            <a:bodyPr wrap="none" lIns="36000" tIns="0" rIns="36000" bIns="0" rtlCol="0" anchor="ctr">
              <a:spAutoFit/>
            </a:bodyPr>
            <a:lstStyle/>
            <a:p>
              <a:pPr algn="r"/>
              <a:r>
                <a:rPr lang="en-GB" sz="1200" dirty="0"/>
                <a:t>20</a:t>
              </a:r>
              <a:endParaRPr lang="en-US" sz="1200" dirty="0"/>
            </a:p>
          </p:txBody>
        </p:sp>
        <p:cxnSp>
          <p:nvCxnSpPr>
            <p:cNvPr id="43" name="Straight Connector 42">
              <a:extLst>
                <a:ext uri="{FF2B5EF4-FFF2-40B4-BE49-F238E27FC236}">
                  <a16:creationId xmlns:a16="http://schemas.microsoft.com/office/drawing/2014/main" id="{8EA94E9D-F81C-418A-9E58-59DC04E5A635}"/>
                </a:ext>
              </a:extLst>
            </p:cNvPr>
            <p:cNvCxnSpPr/>
            <p:nvPr/>
          </p:nvCxnSpPr>
          <p:spPr>
            <a:xfrm>
              <a:off x="3092478" y="4401671"/>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C4CE8CF-407F-4EC8-BBCB-B1B86C70F35E}"/>
                </a:ext>
              </a:extLst>
            </p:cNvPr>
            <p:cNvSpPr txBox="1"/>
            <p:nvPr/>
          </p:nvSpPr>
          <p:spPr>
            <a:xfrm>
              <a:off x="2980457" y="4460168"/>
              <a:ext cx="185918" cy="184666"/>
            </a:xfrm>
            <a:prstGeom prst="rect">
              <a:avLst/>
            </a:prstGeom>
            <a:noFill/>
          </p:spPr>
          <p:txBody>
            <a:bodyPr wrap="none" lIns="36000" tIns="0" rIns="36000" bIns="0" rtlCol="0">
              <a:spAutoFit/>
            </a:bodyPr>
            <a:lstStyle/>
            <a:p>
              <a:pPr algn="ctr"/>
              <a:r>
                <a:rPr lang="en-US" sz="1200" dirty="0"/>
                <a:t>18</a:t>
              </a:r>
            </a:p>
          </p:txBody>
        </p:sp>
        <p:cxnSp>
          <p:nvCxnSpPr>
            <p:cNvPr id="45" name="Straight Connector 44">
              <a:extLst>
                <a:ext uri="{FF2B5EF4-FFF2-40B4-BE49-F238E27FC236}">
                  <a16:creationId xmlns:a16="http://schemas.microsoft.com/office/drawing/2014/main" id="{1F41894E-5977-4B9C-8D4D-6630B1B87000}"/>
                </a:ext>
              </a:extLst>
            </p:cNvPr>
            <p:cNvCxnSpPr/>
            <p:nvPr/>
          </p:nvCxnSpPr>
          <p:spPr>
            <a:xfrm>
              <a:off x="1749663" y="4405650"/>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29A00F7D-C58D-4771-9A66-49660D9A8D52}"/>
                </a:ext>
              </a:extLst>
            </p:cNvPr>
            <p:cNvSpPr txBox="1"/>
            <p:nvPr/>
          </p:nvSpPr>
          <p:spPr>
            <a:xfrm>
              <a:off x="1665300" y="4460168"/>
              <a:ext cx="185918" cy="184666"/>
            </a:xfrm>
            <a:prstGeom prst="rect">
              <a:avLst/>
            </a:prstGeom>
            <a:noFill/>
          </p:spPr>
          <p:txBody>
            <a:bodyPr wrap="none" lIns="36000" tIns="0" rIns="36000" bIns="0" rtlCol="0">
              <a:spAutoFit/>
            </a:bodyPr>
            <a:lstStyle/>
            <a:p>
              <a:pPr algn="ctr"/>
              <a:r>
                <a:rPr lang="en-US" sz="1200" dirty="0"/>
                <a:t>3</a:t>
              </a:r>
            </a:p>
          </p:txBody>
        </p:sp>
        <p:cxnSp>
          <p:nvCxnSpPr>
            <p:cNvPr id="47" name="Straight Connector 46">
              <a:extLst>
                <a:ext uri="{FF2B5EF4-FFF2-40B4-BE49-F238E27FC236}">
                  <a16:creationId xmlns:a16="http://schemas.microsoft.com/office/drawing/2014/main" id="{E9B6FBEE-8F7F-4FDC-A4C3-F11284C58E9B}"/>
                </a:ext>
              </a:extLst>
            </p:cNvPr>
            <p:cNvCxnSpPr/>
            <p:nvPr/>
          </p:nvCxnSpPr>
          <p:spPr>
            <a:xfrm>
              <a:off x="2018226" y="4405651"/>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E513609F-E87E-4012-80D8-ACDCB1DF1179}"/>
                </a:ext>
              </a:extLst>
            </p:cNvPr>
            <p:cNvSpPr txBox="1"/>
            <p:nvPr/>
          </p:nvSpPr>
          <p:spPr>
            <a:xfrm>
              <a:off x="1928332" y="4460168"/>
              <a:ext cx="185918" cy="184666"/>
            </a:xfrm>
            <a:prstGeom prst="rect">
              <a:avLst/>
            </a:prstGeom>
            <a:noFill/>
          </p:spPr>
          <p:txBody>
            <a:bodyPr wrap="none" lIns="36000" tIns="0" rIns="36000" bIns="0" rtlCol="0">
              <a:spAutoFit/>
            </a:bodyPr>
            <a:lstStyle/>
            <a:p>
              <a:pPr algn="ctr"/>
              <a:r>
                <a:rPr lang="en-US" sz="1200" dirty="0"/>
                <a:t>6</a:t>
              </a:r>
            </a:p>
          </p:txBody>
        </p:sp>
        <p:cxnSp>
          <p:nvCxnSpPr>
            <p:cNvPr id="49" name="Straight Connector 48">
              <a:extLst>
                <a:ext uri="{FF2B5EF4-FFF2-40B4-BE49-F238E27FC236}">
                  <a16:creationId xmlns:a16="http://schemas.microsoft.com/office/drawing/2014/main" id="{C82FEF38-5E4D-4245-AC15-C84BAD97099D}"/>
                </a:ext>
              </a:extLst>
            </p:cNvPr>
            <p:cNvCxnSpPr/>
            <p:nvPr/>
          </p:nvCxnSpPr>
          <p:spPr>
            <a:xfrm>
              <a:off x="2555352" y="4400351"/>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31964B8C-1E9F-4881-93A8-95FC6E1761CA}"/>
                </a:ext>
              </a:extLst>
            </p:cNvPr>
            <p:cNvSpPr txBox="1"/>
            <p:nvPr/>
          </p:nvSpPr>
          <p:spPr>
            <a:xfrm>
              <a:off x="2454394" y="4460168"/>
              <a:ext cx="185918" cy="184666"/>
            </a:xfrm>
            <a:prstGeom prst="rect">
              <a:avLst/>
            </a:prstGeom>
            <a:noFill/>
          </p:spPr>
          <p:txBody>
            <a:bodyPr wrap="none" lIns="36000" tIns="0" rIns="36000" bIns="0" rtlCol="0">
              <a:spAutoFit/>
            </a:bodyPr>
            <a:lstStyle/>
            <a:p>
              <a:pPr algn="ctr"/>
              <a:r>
                <a:rPr lang="en-GB" sz="1200" dirty="0"/>
                <a:t>12</a:t>
              </a:r>
              <a:endParaRPr lang="en-US" sz="1200" dirty="0"/>
            </a:p>
          </p:txBody>
        </p:sp>
        <p:cxnSp>
          <p:nvCxnSpPr>
            <p:cNvPr id="51" name="Straight Connector 50">
              <a:extLst>
                <a:ext uri="{FF2B5EF4-FFF2-40B4-BE49-F238E27FC236}">
                  <a16:creationId xmlns:a16="http://schemas.microsoft.com/office/drawing/2014/main" id="{B9B4B9AE-7AB3-49FE-97D3-4D24AA727628}"/>
                </a:ext>
              </a:extLst>
            </p:cNvPr>
            <p:cNvCxnSpPr/>
            <p:nvPr/>
          </p:nvCxnSpPr>
          <p:spPr>
            <a:xfrm>
              <a:off x="2823915" y="440034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2A60AF99-D704-483C-A6DA-5E9AD6B17960}"/>
                </a:ext>
              </a:extLst>
            </p:cNvPr>
            <p:cNvSpPr txBox="1"/>
            <p:nvPr/>
          </p:nvSpPr>
          <p:spPr>
            <a:xfrm>
              <a:off x="2717426" y="4460168"/>
              <a:ext cx="185918" cy="184666"/>
            </a:xfrm>
            <a:prstGeom prst="rect">
              <a:avLst/>
            </a:prstGeom>
            <a:noFill/>
          </p:spPr>
          <p:txBody>
            <a:bodyPr wrap="none" lIns="36000" tIns="0" rIns="36000" bIns="0" rtlCol="0">
              <a:spAutoFit/>
            </a:bodyPr>
            <a:lstStyle/>
            <a:p>
              <a:pPr algn="ctr"/>
              <a:r>
                <a:rPr lang="en-GB" sz="1200" dirty="0"/>
                <a:t>15</a:t>
              </a:r>
              <a:endParaRPr lang="en-US" sz="1200" dirty="0"/>
            </a:p>
          </p:txBody>
        </p:sp>
        <p:cxnSp>
          <p:nvCxnSpPr>
            <p:cNvPr id="53" name="Straight Connector 52">
              <a:extLst>
                <a:ext uri="{FF2B5EF4-FFF2-40B4-BE49-F238E27FC236}">
                  <a16:creationId xmlns:a16="http://schemas.microsoft.com/office/drawing/2014/main" id="{FD6F30D5-0E5D-4C1E-A623-9E1B7FEA9E58}"/>
                </a:ext>
              </a:extLst>
            </p:cNvPr>
            <p:cNvCxnSpPr/>
            <p:nvPr/>
          </p:nvCxnSpPr>
          <p:spPr>
            <a:xfrm>
              <a:off x="3361041" y="4402993"/>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03948302-3B67-48A2-ADD8-8CC02D581641}"/>
                </a:ext>
              </a:extLst>
            </p:cNvPr>
            <p:cNvSpPr txBox="1"/>
            <p:nvPr/>
          </p:nvSpPr>
          <p:spPr>
            <a:xfrm>
              <a:off x="3243489" y="4460168"/>
              <a:ext cx="185918" cy="184666"/>
            </a:xfrm>
            <a:prstGeom prst="rect">
              <a:avLst/>
            </a:prstGeom>
            <a:noFill/>
          </p:spPr>
          <p:txBody>
            <a:bodyPr wrap="none" lIns="36000" tIns="0" rIns="36000" bIns="0" rtlCol="0">
              <a:spAutoFit/>
            </a:bodyPr>
            <a:lstStyle/>
            <a:p>
              <a:pPr algn="ctr"/>
              <a:r>
                <a:rPr lang="en-US" sz="1200" dirty="0"/>
                <a:t>21</a:t>
              </a:r>
            </a:p>
          </p:txBody>
        </p:sp>
        <p:cxnSp>
          <p:nvCxnSpPr>
            <p:cNvPr id="55" name="Straight Connector 54">
              <a:extLst>
                <a:ext uri="{FF2B5EF4-FFF2-40B4-BE49-F238E27FC236}">
                  <a16:creationId xmlns:a16="http://schemas.microsoft.com/office/drawing/2014/main" id="{31AF24B7-655B-4926-95CE-34076B104D6B}"/>
                </a:ext>
              </a:extLst>
            </p:cNvPr>
            <p:cNvCxnSpPr/>
            <p:nvPr/>
          </p:nvCxnSpPr>
          <p:spPr>
            <a:xfrm>
              <a:off x="3629607" y="440431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35FF6251-B1A4-469E-815A-459C4099EA38}"/>
                </a:ext>
              </a:extLst>
            </p:cNvPr>
            <p:cNvSpPr txBox="1"/>
            <p:nvPr/>
          </p:nvSpPr>
          <p:spPr>
            <a:xfrm>
              <a:off x="3506521" y="4460168"/>
              <a:ext cx="185918" cy="184666"/>
            </a:xfrm>
            <a:prstGeom prst="rect">
              <a:avLst/>
            </a:prstGeom>
            <a:noFill/>
          </p:spPr>
          <p:txBody>
            <a:bodyPr wrap="none" lIns="36000" tIns="0" rIns="36000" bIns="0" rtlCol="0">
              <a:spAutoFit/>
            </a:bodyPr>
            <a:lstStyle/>
            <a:p>
              <a:pPr algn="ctr"/>
              <a:r>
                <a:rPr lang="en-US" sz="1200" dirty="0"/>
                <a:t>24</a:t>
              </a:r>
            </a:p>
          </p:txBody>
        </p:sp>
        <p:grpSp>
          <p:nvGrpSpPr>
            <p:cNvPr id="57" name="Group 56">
              <a:extLst>
                <a:ext uri="{FF2B5EF4-FFF2-40B4-BE49-F238E27FC236}">
                  <a16:creationId xmlns:a16="http://schemas.microsoft.com/office/drawing/2014/main" id="{4D155D57-6504-43B4-946A-3D6544D10DD9}"/>
                </a:ext>
              </a:extLst>
            </p:cNvPr>
            <p:cNvGrpSpPr/>
            <p:nvPr/>
          </p:nvGrpSpPr>
          <p:grpSpPr>
            <a:xfrm>
              <a:off x="1557337" y="3429000"/>
              <a:ext cx="1921669" cy="973931"/>
              <a:chOff x="1557337" y="3429000"/>
              <a:chExt cx="1921669" cy="973931"/>
            </a:xfrm>
          </p:grpSpPr>
          <p:sp>
            <p:nvSpPr>
              <p:cNvPr id="62" name="Freeform: Shape 61">
                <a:extLst>
                  <a:ext uri="{FF2B5EF4-FFF2-40B4-BE49-F238E27FC236}">
                    <a16:creationId xmlns:a16="http://schemas.microsoft.com/office/drawing/2014/main" id="{DF76F2E9-8EC3-4724-9CED-AF0CEFD2634B}"/>
                  </a:ext>
                </a:extLst>
              </p:cNvPr>
              <p:cNvSpPr/>
              <p:nvPr/>
            </p:nvSpPr>
            <p:spPr>
              <a:xfrm>
                <a:off x="2081213" y="3429000"/>
                <a:ext cx="1397793" cy="854869"/>
              </a:xfrm>
              <a:custGeom>
                <a:avLst/>
                <a:gdLst>
                  <a:gd name="connsiteX0" fmla="*/ 1397793 w 1397793"/>
                  <a:gd name="connsiteY0" fmla="*/ 0 h 854869"/>
                  <a:gd name="connsiteX1" fmla="*/ 1343025 w 1397793"/>
                  <a:gd name="connsiteY1" fmla="*/ 0 h 854869"/>
                  <a:gd name="connsiteX2" fmla="*/ 1343025 w 1397793"/>
                  <a:gd name="connsiteY2" fmla="*/ 171450 h 854869"/>
                  <a:gd name="connsiteX3" fmla="*/ 1259681 w 1397793"/>
                  <a:gd name="connsiteY3" fmla="*/ 171450 h 854869"/>
                  <a:gd name="connsiteX4" fmla="*/ 1259681 w 1397793"/>
                  <a:gd name="connsiteY4" fmla="*/ 342900 h 854869"/>
                  <a:gd name="connsiteX5" fmla="*/ 1209675 w 1397793"/>
                  <a:gd name="connsiteY5" fmla="*/ 342900 h 854869"/>
                  <a:gd name="connsiteX6" fmla="*/ 1209675 w 1397793"/>
                  <a:gd name="connsiteY6" fmla="*/ 457200 h 854869"/>
                  <a:gd name="connsiteX7" fmla="*/ 1047750 w 1397793"/>
                  <a:gd name="connsiteY7" fmla="*/ 457200 h 854869"/>
                  <a:gd name="connsiteX8" fmla="*/ 1047750 w 1397793"/>
                  <a:gd name="connsiteY8" fmla="*/ 523875 h 854869"/>
                  <a:gd name="connsiteX9" fmla="*/ 1019175 w 1397793"/>
                  <a:gd name="connsiteY9" fmla="*/ 523875 h 854869"/>
                  <a:gd name="connsiteX10" fmla="*/ 1019175 w 1397793"/>
                  <a:gd name="connsiteY10" fmla="*/ 578644 h 854869"/>
                  <a:gd name="connsiteX11" fmla="*/ 885825 w 1397793"/>
                  <a:gd name="connsiteY11" fmla="*/ 578644 h 854869"/>
                  <a:gd name="connsiteX12" fmla="*/ 885825 w 1397793"/>
                  <a:gd name="connsiteY12" fmla="*/ 614363 h 854869"/>
                  <a:gd name="connsiteX13" fmla="*/ 740568 w 1397793"/>
                  <a:gd name="connsiteY13" fmla="*/ 614363 h 854869"/>
                  <a:gd name="connsiteX14" fmla="*/ 740568 w 1397793"/>
                  <a:gd name="connsiteY14" fmla="*/ 650081 h 854869"/>
                  <a:gd name="connsiteX15" fmla="*/ 673893 w 1397793"/>
                  <a:gd name="connsiteY15" fmla="*/ 650081 h 854869"/>
                  <a:gd name="connsiteX16" fmla="*/ 673893 w 1397793"/>
                  <a:gd name="connsiteY16" fmla="*/ 673894 h 854869"/>
                  <a:gd name="connsiteX17" fmla="*/ 473868 w 1397793"/>
                  <a:gd name="connsiteY17" fmla="*/ 673894 h 854869"/>
                  <a:gd name="connsiteX18" fmla="*/ 473868 w 1397793"/>
                  <a:gd name="connsiteY18" fmla="*/ 692944 h 854869"/>
                  <a:gd name="connsiteX19" fmla="*/ 402431 w 1397793"/>
                  <a:gd name="connsiteY19" fmla="*/ 692944 h 854869"/>
                  <a:gd name="connsiteX20" fmla="*/ 402431 w 1397793"/>
                  <a:gd name="connsiteY20" fmla="*/ 707231 h 854869"/>
                  <a:gd name="connsiteX21" fmla="*/ 371475 w 1397793"/>
                  <a:gd name="connsiteY21" fmla="*/ 707231 h 854869"/>
                  <a:gd name="connsiteX22" fmla="*/ 371475 w 1397793"/>
                  <a:gd name="connsiteY22" fmla="*/ 738188 h 854869"/>
                  <a:gd name="connsiteX23" fmla="*/ 340518 w 1397793"/>
                  <a:gd name="connsiteY23" fmla="*/ 738188 h 854869"/>
                  <a:gd name="connsiteX24" fmla="*/ 340518 w 1397793"/>
                  <a:gd name="connsiteY24" fmla="*/ 742950 h 854869"/>
                  <a:gd name="connsiteX25" fmla="*/ 340518 w 1397793"/>
                  <a:gd name="connsiteY25" fmla="*/ 754856 h 854869"/>
                  <a:gd name="connsiteX26" fmla="*/ 157162 w 1397793"/>
                  <a:gd name="connsiteY26" fmla="*/ 754856 h 854869"/>
                  <a:gd name="connsiteX27" fmla="*/ 157162 w 1397793"/>
                  <a:gd name="connsiteY27" fmla="*/ 771525 h 854869"/>
                  <a:gd name="connsiteX28" fmla="*/ 135731 w 1397793"/>
                  <a:gd name="connsiteY28" fmla="*/ 771525 h 854869"/>
                  <a:gd name="connsiteX29" fmla="*/ 135731 w 1397793"/>
                  <a:gd name="connsiteY29" fmla="*/ 797719 h 854869"/>
                  <a:gd name="connsiteX30" fmla="*/ 109537 w 1397793"/>
                  <a:gd name="connsiteY30" fmla="*/ 797719 h 854869"/>
                  <a:gd name="connsiteX31" fmla="*/ 109537 w 1397793"/>
                  <a:gd name="connsiteY31" fmla="*/ 819150 h 854869"/>
                  <a:gd name="connsiteX32" fmla="*/ 38100 w 1397793"/>
                  <a:gd name="connsiteY32" fmla="*/ 819150 h 854869"/>
                  <a:gd name="connsiteX33" fmla="*/ 38100 w 1397793"/>
                  <a:gd name="connsiteY33" fmla="*/ 833438 h 854869"/>
                  <a:gd name="connsiteX34" fmla="*/ 0 w 1397793"/>
                  <a:gd name="connsiteY34" fmla="*/ 833438 h 854869"/>
                  <a:gd name="connsiteX35" fmla="*/ 0 w 1397793"/>
                  <a:gd name="connsiteY35" fmla="*/ 854869 h 85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7793" h="854869">
                    <a:moveTo>
                      <a:pt x="1397793" y="0"/>
                    </a:moveTo>
                    <a:lnTo>
                      <a:pt x="1343025" y="0"/>
                    </a:lnTo>
                    <a:lnTo>
                      <a:pt x="1343025" y="171450"/>
                    </a:lnTo>
                    <a:lnTo>
                      <a:pt x="1259681" y="171450"/>
                    </a:lnTo>
                    <a:lnTo>
                      <a:pt x="1259681" y="342900"/>
                    </a:lnTo>
                    <a:lnTo>
                      <a:pt x="1209675" y="342900"/>
                    </a:lnTo>
                    <a:lnTo>
                      <a:pt x="1209675" y="457200"/>
                    </a:lnTo>
                    <a:lnTo>
                      <a:pt x="1047750" y="457200"/>
                    </a:lnTo>
                    <a:lnTo>
                      <a:pt x="1047750" y="523875"/>
                    </a:lnTo>
                    <a:lnTo>
                      <a:pt x="1019175" y="523875"/>
                    </a:lnTo>
                    <a:lnTo>
                      <a:pt x="1019175" y="578644"/>
                    </a:lnTo>
                    <a:lnTo>
                      <a:pt x="885825" y="578644"/>
                    </a:lnTo>
                    <a:lnTo>
                      <a:pt x="885825" y="614363"/>
                    </a:lnTo>
                    <a:lnTo>
                      <a:pt x="740568" y="614363"/>
                    </a:lnTo>
                    <a:lnTo>
                      <a:pt x="740568" y="650081"/>
                    </a:lnTo>
                    <a:lnTo>
                      <a:pt x="673893" y="650081"/>
                    </a:lnTo>
                    <a:lnTo>
                      <a:pt x="673893" y="673894"/>
                    </a:lnTo>
                    <a:lnTo>
                      <a:pt x="473868" y="673894"/>
                    </a:lnTo>
                    <a:lnTo>
                      <a:pt x="473868" y="692944"/>
                    </a:lnTo>
                    <a:lnTo>
                      <a:pt x="402431" y="692944"/>
                    </a:lnTo>
                    <a:lnTo>
                      <a:pt x="402431" y="707231"/>
                    </a:lnTo>
                    <a:lnTo>
                      <a:pt x="371475" y="707231"/>
                    </a:lnTo>
                    <a:lnTo>
                      <a:pt x="371475" y="738188"/>
                    </a:lnTo>
                    <a:lnTo>
                      <a:pt x="340518" y="738188"/>
                    </a:lnTo>
                    <a:lnTo>
                      <a:pt x="340518" y="742950"/>
                    </a:lnTo>
                    <a:lnTo>
                      <a:pt x="340518" y="754856"/>
                    </a:lnTo>
                    <a:lnTo>
                      <a:pt x="157162" y="754856"/>
                    </a:lnTo>
                    <a:lnTo>
                      <a:pt x="157162" y="771525"/>
                    </a:lnTo>
                    <a:lnTo>
                      <a:pt x="135731" y="771525"/>
                    </a:lnTo>
                    <a:lnTo>
                      <a:pt x="135731" y="797719"/>
                    </a:lnTo>
                    <a:lnTo>
                      <a:pt x="109537" y="797719"/>
                    </a:lnTo>
                    <a:lnTo>
                      <a:pt x="109537" y="819150"/>
                    </a:lnTo>
                    <a:lnTo>
                      <a:pt x="38100" y="819150"/>
                    </a:lnTo>
                    <a:lnTo>
                      <a:pt x="38100" y="833438"/>
                    </a:lnTo>
                    <a:lnTo>
                      <a:pt x="0" y="833438"/>
                    </a:lnTo>
                    <a:lnTo>
                      <a:pt x="0" y="854869"/>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093EC85F-51D9-4ABB-9EEC-6D8819C96F18}"/>
                  </a:ext>
                </a:extLst>
              </p:cNvPr>
              <p:cNvSpPr/>
              <p:nvPr/>
            </p:nvSpPr>
            <p:spPr>
              <a:xfrm>
                <a:off x="1557337" y="4274344"/>
                <a:ext cx="521494" cy="128587"/>
              </a:xfrm>
              <a:custGeom>
                <a:avLst/>
                <a:gdLst>
                  <a:gd name="connsiteX0" fmla="*/ 519112 w 519112"/>
                  <a:gd name="connsiteY0" fmla="*/ 0 h 128587"/>
                  <a:gd name="connsiteX1" fmla="*/ 335756 w 519112"/>
                  <a:gd name="connsiteY1" fmla="*/ 0 h 128587"/>
                  <a:gd name="connsiteX2" fmla="*/ 335756 w 519112"/>
                  <a:gd name="connsiteY2" fmla="*/ 11906 h 128587"/>
                  <a:gd name="connsiteX3" fmla="*/ 307181 w 519112"/>
                  <a:gd name="connsiteY3" fmla="*/ 11906 h 128587"/>
                  <a:gd name="connsiteX4" fmla="*/ 307181 w 519112"/>
                  <a:gd name="connsiteY4" fmla="*/ 21431 h 128587"/>
                  <a:gd name="connsiteX5" fmla="*/ 288131 w 519112"/>
                  <a:gd name="connsiteY5" fmla="*/ 21431 h 128587"/>
                  <a:gd name="connsiteX6" fmla="*/ 288131 w 519112"/>
                  <a:gd name="connsiteY6" fmla="*/ 28575 h 128587"/>
                  <a:gd name="connsiteX7" fmla="*/ 278606 w 519112"/>
                  <a:gd name="connsiteY7" fmla="*/ 28575 h 128587"/>
                  <a:gd name="connsiteX8" fmla="*/ 278606 w 519112"/>
                  <a:gd name="connsiteY8" fmla="*/ 38100 h 128587"/>
                  <a:gd name="connsiteX9" fmla="*/ 273844 w 519112"/>
                  <a:gd name="connsiteY9" fmla="*/ 38100 h 128587"/>
                  <a:gd name="connsiteX10" fmla="*/ 273844 w 519112"/>
                  <a:gd name="connsiteY10" fmla="*/ 54769 h 128587"/>
                  <a:gd name="connsiteX11" fmla="*/ 207169 w 519112"/>
                  <a:gd name="connsiteY11" fmla="*/ 54769 h 128587"/>
                  <a:gd name="connsiteX12" fmla="*/ 207169 w 519112"/>
                  <a:gd name="connsiteY12" fmla="*/ 64294 h 128587"/>
                  <a:gd name="connsiteX13" fmla="*/ 171450 w 519112"/>
                  <a:gd name="connsiteY13" fmla="*/ 64294 h 128587"/>
                  <a:gd name="connsiteX14" fmla="*/ 171450 w 519112"/>
                  <a:gd name="connsiteY14" fmla="*/ 73819 h 128587"/>
                  <a:gd name="connsiteX15" fmla="*/ 152400 w 519112"/>
                  <a:gd name="connsiteY15" fmla="*/ 73819 h 128587"/>
                  <a:gd name="connsiteX16" fmla="*/ 152400 w 519112"/>
                  <a:gd name="connsiteY16" fmla="*/ 83344 h 128587"/>
                  <a:gd name="connsiteX17" fmla="*/ 138112 w 519112"/>
                  <a:gd name="connsiteY17" fmla="*/ 83344 h 128587"/>
                  <a:gd name="connsiteX18" fmla="*/ 138112 w 519112"/>
                  <a:gd name="connsiteY18" fmla="*/ 85725 h 128587"/>
                  <a:gd name="connsiteX19" fmla="*/ 111919 w 519112"/>
                  <a:gd name="connsiteY19" fmla="*/ 85725 h 128587"/>
                  <a:gd name="connsiteX20" fmla="*/ 111919 w 519112"/>
                  <a:gd name="connsiteY20" fmla="*/ 95250 h 128587"/>
                  <a:gd name="connsiteX21" fmla="*/ 19050 w 519112"/>
                  <a:gd name="connsiteY21" fmla="*/ 95250 h 128587"/>
                  <a:gd name="connsiteX22" fmla="*/ 19050 w 519112"/>
                  <a:gd name="connsiteY22" fmla="*/ 104775 h 128587"/>
                  <a:gd name="connsiteX23" fmla="*/ 0 w 519112"/>
                  <a:gd name="connsiteY23" fmla="*/ 104775 h 128587"/>
                  <a:gd name="connsiteX24" fmla="*/ 0 w 519112"/>
                  <a:gd name="connsiteY24" fmla="*/ 104775 h 128587"/>
                  <a:gd name="connsiteX25" fmla="*/ 2381 w 519112"/>
                  <a:gd name="connsiteY25" fmla="*/ 128587 h 128587"/>
                  <a:gd name="connsiteX0" fmla="*/ 521494 w 521494"/>
                  <a:gd name="connsiteY0" fmla="*/ 0 h 128587"/>
                  <a:gd name="connsiteX1" fmla="*/ 338138 w 521494"/>
                  <a:gd name="connsiteY1" fmla="*/ 0 h 128587"/>
                  <a:gd name="connsiteX2" fmla="*/ 338138 w 521494"/>
                  <a:gd name="connsiteY2" fmla="*/ 11906 h 128587"/>
                  <a:gd name="connsiteX3" fmla="*/ 309563 w 521494"/>
                  <a:gd name="connsiteY3" fmla="*/ 11906 h 128587"/>
                  <a:gd name="connsiteX4" fmla="*/ 309563 w 521494"/>
                  <a:gd name="connsiteY4" fmla="*/ 21431 h 128587"/>
                  <a:gd name="connsiteX5" fmla="*/ 290513 w 521494"/>
                  <a:gd name="connsiteY5" fmla="*/ 21431 h 128587"/>
                  <a:gd name="connsiteX6" fmla="*/ 290513 w 521494"/>
                  <a:gd name="connsiteY6" fmla="*/ 28575 h 128587"/>
                  <a:gd name="connsiteX7" fmla="*/ 280988 w 521494"/>
                  <a:gd name="connsiteY7" fmla="*/ 28575 h 128587"/>
                  <a:gd name="connsiteX8" fmla="*/ 280988 w 521494"/>
                  <a:gd name="connsiteY8" fmla="*/ 38100 h 128587"/>
                  <a:gd name="connsiteX9" fmla="*/ 276226 w 521494"/>
                  <a:gd name="connsiteY9" fmla="*/ 38100 h 128587"/>
                  <a:gd name="connsiteX10" fmla="*/ 276226 w 521494"/>
                  <a:gd name="connsiteY10" fmla="*/ 54769 h 128587"/>
                  <a:gd name="connsiteX11" fmla="*/ 209551 w 521494"/>
                  <a:gd name="connsiteY11" fmla="*/ 54769 h 128587"/>
                  <a:gd name="connsiteX12" fmla="*/ 209551 w 521494"/>
                  <a:gd name="connsiteY12" fmla="*/ 64294 h 128587"/>
                  <a:gd name="connsiteX13" fmla="*/ 173832 w 521494"/>
                  <a:gd name="connsiteY13" fmla="*/ 64294 h 128587"/>
                  <a:gd name="connsiteX14" fmla="*/ 173832 w 521494"/>
                  <a:gd name="connsiteY14" fmla="*/ 73819 h 128587"/>
                  <a:gd name="connsiteX15" fmla="*/ 154782 w 521494"/>
                  <a:gd name="connsiteY15" fmla="*/ 73819 h 128587"/>
                  <a:gd name="connsiteX16" fmla="*/ 154782 w 521494"/>
                  <a:gd name="connsiteY16" fmla="*/ 83344 h 128587"/>
                  <a:gd name="connsiteX17" fmla="*/ 140494 w 521494"/>
                  <a:gd name="connsiteY17" fmla="*/ 83344 h 128587"/>
                  <a:gd name="connsiteX18" fmla="*/ 140494 w 521494"/>
                  <a:gd name="connsiteY18" fmla="*/ 85725 h 128587"/>
                  <a:gd name="connsiteX19" fmla="*/ 114301 w 521494"/>
                  <a:gd name="connsiteY19" fmla="*/ 85725 h 128587"/>
                  <a:gd name="connsiteX20" fmla="*/ 114301 w 521494"/>
                  <a:gd name="connsiteY20" fmla="*/ 95250 h 128587"/>
                  <a:gd name="connsiteX21" fmla="*/ 21432 w 521494"/>
                  <a:gd name="connsiteY21" fmla="*/ 95250 h 128587"/>
                  <a:gd name="connsiteX22" fmla="*/ 21432 w 521494"/>
                  <a:gd name="connsiteY22" fmla="*/ 104775 h 128587"/>
                  <a:gd name="connsiteX23" fmla="*/ 2382 w 521494"/>
                  <a:gd name="connsiteY23" fmla="*/ 104775 h 128587"/>
                  <a:gd name="connsiteX24" fmla="*/ 2382 w 521494"/>
                  <a:gd name="connsiteY24" fmla="*/ 104775 h 128587"/>
                  <a:gd name="connsiteX25" fmla="*/ 0 w 521494"/>
                  <a:gd name="connsiteY25" fmla="*/ 128587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1494" h="128587">
                    <a:moveTo>
                      <a:pt x="521494" y="0"/>
                    </a:moveTo>
                    <a:lnTo>
                      <a:pt x="338138" y="0"/>
                    </a:lnTo>
                    <a:lnTo>
                      <a:pt x="338138" y="11906"/>
                    </a:lnTo>
                    <a:lnTo>
                      <a:pt x="309563" y="11906"/>
                    </a:lnTo>
                    <a:lnTo>
                      <a:pt x="309563" y="21431"/>
                    </a:lnTo>
                    <a:lnTo>
                      <a:pt x="290513" y="21431"/>
                    </a:lnTo>
                    <a:lnTo>
                      <a:pt x="290513" y="28575"/>
                    </a:lnTo>
                    <a:lnTo>
                      <a:pt x="280988" y="28575"/>
                    </a:lnTo>
                    <a:lnTo>
                      <a:pt x="280988" y="38100"/>
                    </a:lnTo>
                    <a:lnTo>
                      <a:pt x="276226" y="38100"/>
                    </a:lnTo>
                    <a:lnTo>
                      <a:pt x="276226" y="54769"/>
                    </a:lnTo>
                    <a:lnTo>
                      <a:pt x="209551" y="54769"/>
                    </a:lnTo>
                    <a:lnTo>
                      <a:pt x="209551" y="64294"/>
                    </a:lnTo>
                    <a:lnTo>
                      <a:pt x="173832" y="64294"/>
                    </a:lnTo>
                    <a:lnTo>
                      <a:pt x="173832" y="73819"/>
                    </a:lnTo>
                    <a:lnTo>
                      <a:pt x="154782" y="73819"/>
                    </a:lnTo>
                    <a:lnTo>
                      <a:pt x="154782" y="83344"/>
                    </a:lnTo>
                    <a:lnTo>
                      <a:pt x="140494" y="83344"/>
                    </a:lnTo>
                    <a:lnTo>
                      <a:pt x="140494" y="85725"/>
                    </a:lnTo>
                    <a:lnTo>
                      <a:pt x="114301" y="85725"/>
                    </a:lnTo>
                    <a:lnTo>
                      <a:pt x="114301" y="95250"/>
                    </a:lnTo>
                    <a:lnTo>
                      <a:pt x="21432" y="95250"/>
                    </a:lnTo>
                    <a:lnTo>
                      <a:pt x="21432" y="104775"/>
                    </a:lnTo>
                    <a:lnTo>
                      <a:pt x="2382" y="104775"/>
                    </a:lnTo>
                    <a:lnTo>
                      <a:pt x="2382" y="104775"/>
                    </a:lnTo>
                    <a:lnTo>
                      <a:pt x="0" y="128587"/>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8" name="Freeform: Shape 57">
              <a:extLst>
                <a:ext uri="{FF2B5EF4-FFF2-40B4-BE49-F238E27FC236}">
                  <a16:creationId xmlns:a16="http://schemas.microsoft.com/office/drawing/2014/main" id="{6456F1B6-7D40-403C-A024-3C2BAAEDE4E8}"/>
                </a:ext>
              </a:extLst>
            </p:cNvPr>
            <p:cNvSpPr/>
            <p:nvPr/>
          </p:nvSpPr>
          <p:spPr>
            <a:xfrm>
              <a:off x="1694641" y="2757322"/>
              <a:ext cx="751997" cy="1648744"/>
            </a:xfrm>
            <a:custGeom>
              <a:avLst/>
              <a:gdLst>
                <a:gd name="connsiteX0" fmla="*/ 751997 w 751997"/>
                <a:gd name="connsiteY0" fmla="*/ 0 h 1648744"/>
                <a:gd name="connsiteX1" fmla="*/ 751997 w 751997"/>
                <a:gd name="connsiteY1" fmla="*/ 480148 h 1648744"/>
                <a:gd name="connsiteX2" fmla="*/ 483679 w 751997"/>
                <a:gd name="connsiteY2" fmla="*/ 480148 h 1648744"/>
                <a:gd name="connsiteX3" fmla="*/ 483679 w 751997"/>
                <a:gd name="connsiteY3" fmla="*/ 981480 h 1648744"/>
                <a:gd name="connsiteX4" fmla="*/ 420130 w 751997"/>
                <a:gd name="connsiteY4" fmla="*/ 981480 h 1648744"/>
                <a:gd name="connsiteX5" fmla="*/ 420130 w 751997"/>
                <a:gd name="connsiteY5" fmla="*/ 1313347 h 1648744"/>
                <a:gd name="connsiteX6" fmla="*/ 0 w 751997"/>
                <a:gd name="connsiteY6" fmla="*/ 1313347 h 1648744"/>
                <a:gd name="connsiteX7" fmla="*/ 0 w 751997"/>
                <a:gd name="connsiteY7" fmla="*/ 1648744 h 164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997" h="1648744">
                  <a:moveTo>
                    <a:pt x="751997" y="0"/>
                  </a:moveTo>
                  <a:lnTo>
                    <a:pt x="751997" y="480148"/>
                  </a:lnTo>
                  <a:lnTo>
                    <a:pt x="483679" y="480148"/>
                  </a:lnTo>
                  <a:lnTo>
                    <a:pt x="483679" y="981480"/>
                  </a:lnTo>
                  <a:lnTo>
                    <a:pt x="420130" y="981480"/>
                  </a:lnTo>
                  <a:lnTo>
                    <a:pt x="420130" y="1313347"/>
                  </a:lnTo>
                  <a:lnTo>
                    <a:pt x="0" y="1313347"/>
                  </a:lnTo>
                  <a:lnTo>
                    <a:pt x="0" y="1648744"/>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AA0F9E5C-B6D3-41B6-A089-AE6A8544D67B}"/>
                </a:ext>
              </a:extLst>
            </p:cNvPr>
            <p:cNvSpPr txBox="1"/>
            <p:nvPr/>
          </p:nvSpPr>
          <p:spPr>
            <a:xfrm>
              <a:off x="1797421" y="2682164"/>
              <a:ext cx="705934" cy="261610"/>
            </a:xfrm>
            <a:prstGeom prst="rect">
              <a:avLst/>
            </a:prstGeom>
            <a:noFill/>
          </p:spPr>
          <p:txBody>
            <a:bodyPr wrap="square" rtlCol="0">
              <a:spAutoFit/>
            </a:bodyPr>
            <a:lstStyle/>
            <a:p>
              <a:r>
                <a:rPr lang="en-GB" sz="1100" dirty="0"/>
                <a:t>No SVR</a:t>
              </a:r>
            </a:p>
          </p:txBody>
        </p:sp>
        <p:sp>
          <p:nvSpPr>
            <p:cNvPr id="60" name="TextBox 59">
              <a:extLst>
                <a:ext uri="{FF2B5EF4-FFF2-40B4-BE49-F238E27FC236}">
                  <a16:creationId xmlns:a16="http://schemas.microsoft.com/office/drawing/2014/main" id="{CFD61F73-4DC0-4CDE-8008-6B3194CF6FA5}"/>
                </a:ext>
              </a:extLst>
            </p:cNvPr>
            <p:cNvSpPr txBox="1"/>
            <p:nvPr/>
          </p:nvSpPr>
          <p:spPr>
            <a:xfrm>
              <a:off x="3427873" y="3387804"/>
              <a:ext cx="705934" cy="261610"/>
            </a:xfrm>
            <a:prstGeom prst="rect">
              <a:avLst/>
            </a:prstGeom>
            <a:noFill/>
          </p:spPr>
          <p:txBody>
            <a:bodyPr wrap="square" rtlCol="0">
              <a:spAutoFit/>
            </a:bodyPr>
            <a:lstStyle/>
            <a:p>
              <a:r>
                <a:rPr lang="en-GB" sz="1100" dirty="0"/>
                <a:t>SVR</a:t>
              </a:r>
            </a:p>
          </p:txBody>
        </p:sp>
        <p:cxnSp>
          <p:nvCxnSpPr>
            <p:cNvPr id="61" name="Straight Connector 60">
              <a:extLst>
                <a:ext uri="{FF2B5EF4-FFF2-40B4-BE49-F238E27FC236}">
                  <a16:creationId xmlns:a16="http://schemas.microsoft.com/office/drawing/2014/main" id="{70E918F8-6BC3-4A64-AF0A-0D460ED01D38}"/>
                </a:ext>
              </a:extLst>
            </p:cNvPr>
            <p:cNvCxnSpPr>
              <a:cxnSpLocks/>
            </p:cNvCxnSpPr>
            <p:nvPr/>
          </p:nvCxnSpPr>
          <p:spPr>
            <a:xfrm>
              <a:off x="1424054" y="4401671"/>
              <a:ext cx="235496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4" name="Freeform: Shape 63">
            <a:extLst>
              <a:ext uri="{FF2B5EF4-FFF2-40B4-BE49-F238E27FC236}">
                <a16:creationId xmlns:a16="http://schemas.microsoft.com/office/drawing/2014/main" id="{263A2571-76FD-43F2-BA80-70E34B818C1E}"/>
              </a:ext>
            </a:extLst>
          </p:cNvPr>
          <p:cNvSpPr/>
          <p:nvPr/>
        </p:nvSpPr>
        <p:spPr>
          <a:xfrm>
            <a:off x="5769646" y="4095111"/>
            <a:ext cx="2411844" cy="283369"/>
          </a:xfrm>
          <a:custGeom>
            <a:avLst/>
            <a:gdLst>
              <a:gd name="connsiteX0" fmla="*/ 1945481 w 1945481"/>
              <a:gd name="connsiteY0" fmla="*/ 0 h 283369"/>
              <a:gd name="connsiteX1" fmla="*/ 1069181 w 1945481"/>
              <a:gd name="connsiteY1" fmla="*/ 0 h 283369"/>
              <a:gd name="connsiteX2" fmla="*/ 1069181 w 1945481"/>
              <a:gd name="connsiteY2" fmla="*/ 35719 h 283369"/>
              <a:gd name="connsiteX3" fmla="*/ 1054893 w 1945481"/>
              <a:gd name="connsiteY3" fmla="*/ 35719 h 283369"/>
              <a:gd name="connsiteX4" fmla="*/ 1054893 w 1945481"/>
              <a:gd name="connsiteY4" fmla="*/ 73819 h 283369"/>
              <a:gd name="connsiteX5" fmla="*/ 950118 w 1945481"/>
              <a:gd name="connsiteY5" fmla="*/ 73819 h 283369"/>
              <a:gd name="connsiteX6" fmla="*/ 950118 w 1945481"/>
              <a:gd name="connsiteY6" fmla="*/ 109538 h 283369"/>
              <a:gd name="connsiteX7" fmla="*/ 681037 w 1945481"/>
              <a:gd name="connsiteY7" fmla="*/ 109538 h 283369"/>
              <a:gd name="connsiteX8" fmla="*/ 681037 w 1945481"/>
              <a:gd name="connsiteY8" fmla="*/ 138113 h 283369"/>
              <a:gd name="connsiteX9" fmla="*/ 659606 w 1945481"/>
              <a:gd name="connsiteY9" fmla="*/ 138113 h 283369"/>
              <a:gd name="connsiteX10" fmla="*/ 659606 w 1945481"/>
              <a:gd name="connsiteY10" fmla="*/ 169069 h 283369"/>
              <a:gd name="connsiteX11" fmla="*/ 573881 w 1945481"/>
              <a:gd name="connsiteY11" fmla="*/ 169069 h 283369"/>
              <a:gd name="connsiteX12" fmla="*/ 573881 w 1945481"/>
              <a:gd name="connsiteY12" fmla="*/ 202406 h 283369"/>
              <a:gd name="connsiteX13" fmla="*/ 266700 w 1945481"/>
              <a:gd name="connsiteY13" fmla="*/ 202406 h 283369"/>
              <a:gd name="connsiteX14" fmla="*/ 266700 w 1945481"/>
              <a:gd name="connsiteY14" fmla="*/ 257175 h 283369"/>
              <a:gd name="connsiteX15" fmla="*/ 0 w 1945481"/>
              <a:gd name="connsiteY15" fmla="*/ 257175 h 283369"/>
              <a:gd name="connsiteX16" fmla="*/ 0 w 1945481"/>
              <a:gd name="connsiteY16" fmla="*/ 283369 h 2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5481" h="283369">
                <a:moveTo>
                  <a:pt x="1945481" y="0"/>
                </a:moveTo>
                <a:lnTo>
                  <a:pt x="1069181" y="0"/>
                </a:lnTo>
                <a:lnTo>
                  <a:pt x="1069181" y="35719"/>
                </a:lnTo>
                <a:lnTo>
                  <a:pt x="1054893" y="35719"/>
                </a:lnTo>
                <a:lnTo>
                  <a:pt x="1054893" y="73819"/>
                </a:lnTo>
                <a:lnTo>
                  <a:pt x="950118" y="73819"/>
                </a:lnTo>
                <a:lnTo>
                  <a:pt x="950118" y="109538"/>
                </a:lnTo>
                <a:lnTo>
                  <a:pt x="681037" y="109538"/>
                </a:lnTo>
                <a:lnTo>
                  <a:pt x="681037" y="138113"/>
                </a:lnTo>
                <a:lnTo>
                  <a:pt x="659606" y="138113"/>
                </a:lnTo>
                <a:lnTo>
                  <a:pt x="659606" y="169069"/>
                </a:lnTo>
                <a:lnTo>
                  <a:pt x="573881" y="169069"/>
                </a:lnTo>
                <a:lnTo>
                  <a:pt x="573881" y="202406"/>
                </a:lnTo>
                <a:lnTo>
                  <a:pt x="266700" y="202406"/>
                </a:lnTo>
                <a:lnTo>
                  <a:pt x="266700" y="257175"/>
                </a:lnTo>
                <a:lnTo>
                  <a:pt x="0" y="257175"/>
                </a:lnTo>
                <a:lnTo>
                  <a:pt x="0" y="283369"/>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a16="http://schemas.microsoft.com/office/drawing/2014/main" id="{5DFA3662-E9A3-4A10-B700-53BD6A79666F}"/>
              </a:ext>
            </a:extLst>
          </p:cNvPr>
          <p:cNvGrpSpPr/>
          <p:nvPr/>
        </p:nvGrpSpPr>
        <p:grpSpPr>
          <a:xfrm>
            <a:off x="5769063" y="4310064"/>
            <a:ext cx="2581322" cy="60507"/>
            <a:chOff x="12296153" y="-2228563"/>
            <a:chExt cx="15572370" cy="450308"/>
          </a:xfrm>
        </p:grpSpPr>
        <p:sp>
          <p:nvSpPr>
            <p:cNvPr id="66" name="Freeform: Shape 65">
              <a:extLst>
                <a:ext uri="{FF2B5EF4-FFF2-40B4-BE49-F238E27FC236}">
                  <a16:creationId xmlns:a16="http://schemas.microsoft.com/office/drawing/2014/main" id="{C18469FE-E4EA-416F-BE11-F6CD63C1BB4B}"/>
                </a:ext>
              </a:extLst>
            </p:cNvPr>
            <p:cNvSpPr/>
            <p:nvPr/>
          </p:nvSpPr>
          <p:spPr>
            <a:xfrm>
              <a:off x="21853701" y="-2228563"/>
              <a:ext cx="6014822" cy="165419"/>
            </a:xfrm>
            <a:custGeom>
              <a:avLst/>
              <a:gdLst>
                <a:gd name="connsiteX0" fmla="*/ 6014822 w 6014822"/>
                <a:gd name="connsiteY0" fmla="*/ 0 h 165419"/>
                <a:gd name="connsiteX1" fmla="*/ 2403171 w 6014822"/>
                <a:gd name="connsiteY1" fmla="*/ 0 h 165419"/>
                <a:gd name="connsiteX2" fmla="*/ 2403171 w 6014822"/>
                <a:gd name="connsiteY2" fmla="*/ 36760 h 165419"/>
                <a:gd name="connsiteX3" fmla="*/ 2122878 w 6014822"/>
                <a:gd name="connsiteY3" fmla="*/ 36760 h 165419"/>
                <a:gd name="connsiteX4" fmla="*/ 2122878 w 6014822"/>
                <a:gd name="connsiteY4" fmla="*/ 68925 h 165419"/>
                <a:gd name="connsiteX5" fmla="*/ 1801230 w 6014822"/>
                <a:gd name="connsiteY5" fmla="*/ 68925 h 165419"/>
                <a:gd name="connsiteX6" fmla="*/ 1801230 w 6014822"/>
                <a:gd name="connsiteY6" fmla="*/ 110280 h 165419"/>
                <a:gd name="connsiteX7" fmla="*/ 413547 w 6014822"/>
                <a:gd name="connsiteY7" fmla="*/ 110280 h 165419"/>
                <a:gd name="connsiteX8" fmla="*/ 413547 w 6014822"/>
                <a:gd name="connsiteY8" fmla="*/ 142444 h 165419"/>
                <a:gd name="connsiteX9" fmla="*/ 0 w 6014822"/>
                <a:gd name="connsiteY9" fmla="*/ 142444 h 165419"/>
                <a:gd name="connsiteX10" fmla="*/ 0 w 6014822"/>
                <a:gd name="connsiteY10" fmla="*/ 165419 h 16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14822" h="165419">
                  <a:moveTo>
                    <a:pt x="6014822" y="0"/>
                  </a:moveTo>
                  <a:lnTo>
                    <a:pt x="2403171" y="0"/>
                  </a:lnTo>
                  <a:lnTo>
                    <a:pt x="2403171" y="36760"/>
                  </a:lnTo>
                  <a:lnTo>
                    <a:pt x="2122878" y="36760"/>
                  </a:lnTo>
                  <a:lnTo>
                    <a:pt x="2122878" y="68925"/>
                  </a:lnTo>
                  <a:lnTo>
                    <a:pt x="1801230" y="68925"/>
                  </a:lnTo>
                  <a:lnTo>
                    <a:pt x="1801230" y="110280"/>
                  </a:lnTo>
                  <a:lnTo>
                    <a:pt x="413547" y="110280"/>
                  </a:lnTo>
                  <a:lnTo>
                    <a:pt x="413547" y="142444"/>
                  </a:lnTo>
                  <a:lnTo>
                    <a:pt x="0" y="142444"/>
                  </a:lnTo>
                  <a:lnTo>
                    <a:pt x="0" y="165419"/>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Shape 66">
              <a:extLst>
                <a:ext uri="{FF2B5EF4-FFF2-40B4-BE49-F238E27FC236}">
                  <a16:creationId xmlns:a16="http://schemas.microsoft.com/office/drawing/2014/main" id="{7A86FBA7-0BE6-4BBB-BF93-092B3E1CF655}"/>
                </a:ext>
              </a:extLst>
            </p:cNvPr>
            <p:cNvSpPr/>
            <p:nvPr/>
          </p:nvSpPr>
          <p:spPr>
            <a:xfrm>
              <a:off x="16771658" y="-2058549"/>
              <a:ext cx="5086637" cy="197584"/>
            </a:xfrm>
            <a:custGeom>
              <a:avLst/>
              <a:gdLst>
                <a:gd name="connsiteX0" fmla="*/ 5086637 w 5086637"/>
                <a:gd name="connsiteY0" fmla="*/ 0 h 197584"/>
                <a:gd name="connsiteX1" fmla="*/ 4631735 w 5086637"/>
                <a:gd name="connsiteY1" fmla="*/ 0 h 197584"/>
                <a:gd name="connsiteX2" fmla="*/ 4631735 w 5086637"/>
                <a:gd name="connsiteY2" fmla="*/ 22975 h 197584"/>
                <a:gd name="connsiteX3" fmla="*/ 4379011 w 5086637"/>
                <a:gd name="connsiteY3" fmla="*/ 22975 h 197584"/>
                <a:gd name="connsiteX4" fmla="*/ 4379011 w 5086637"/>
                <a:gd name="connsiteY4" fmla="*/ 50545 h 197584"/>
                <a:gd name="connsiteX5" fmla="*/ 2334248 w 5086637"/>
                <a:gd name="connsiteY5" fmla="*/ 50545 h 197584"/>
                <a:gd name="connsiteX6" fmla="*/ 2334248 w 5086637"/>
                <a:gd name="connsiteY6" fmla="*/ 73520 h 197584"/>
                <a:gd name="connsiteX7" fmla="*/ 2012599 w 5086637"/>
                <a:gd name="connsiteY7" fmla="*/ 73520 h 197584"/>
                <a:gd name="connsiteX8" fmla="*/ 2012599 w 5086637"/>
                <a:gd name="connsiteY8" fmla="*/ 105685 h 197584"/>
                <a:gd name="connsiteX9" fmla="*/ 1690951 w 5086637"/>
                <a:gd name="connsiteY9" fmla="*/ 105685 h 197584"/>
                <a:gd name="connsiteX10" fmla="*/ 1690951 w 5086637"/>
                <a:gd name="connsiteY10" fmla="*/ 119470 h 197584"/>
                <a:gd name="connsiteX11" fmla="*/ 1148744 w 5086637"/>
                <a:gd name="connsiteY11" fmla="*/ 119470 h 197584"/>
                <a:gd name="connsiteX12" fmla="*/ 1148744 w 5086637"/>
                <a:gd name="connsiteY12" fmla="*/ 137850 h 197584"/>
                <a:gd name="connsiteX13" fmla="*/ 482473 w 5086637"/>
                <a:gd name="connsiteY13" fmla="*/ 137850 h 197584"/>
                <a:gd name="connsiteX14" fmla="*/ 482473 w 5086637"/>
                <a:gd name="connsiteY14" fmla="*/ 165419 h 197584"/>
                <a:gd name="connsiteX15" fmla="*/ 0 w 5086637"/>
                <a:gd name="connsiteY15" fmla="*/ 165419 h 197584"/>
                <a:gd name="connsiteX16" fmla="*/ 0 w 5086637"/>
                <a:gd name="connsiteY16" fmla="*/ 197584 h 19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6637" h="197584">
                  <a:moveTo>
                    <a:pt x="5086637" y="0"/>
                  </a:moveTo>
                  <a:lnTo>
                    <a:pt x="4631735" y="0"/>
                  </a:lnTo>
                  <a:lnTo>
                    <a:pt x="4631735" y="22975"/>
                  </a:lnTo>
                  <a:lnTo>
                    <a:pt x="4379011" y="22975"/>
                  </a:lnTo>
                  <a:lnTo>
                    <a:pt x="4379011" y="50545"/>
                  </a:lnTo>
                  <a:lnTo>
                    <a:pt x="2334248" y="50545"/>
                  </a:lnTo>
                  <a:lnTo>
                    <a:pt x="2334248" y="73520"/>
                  </a:lnTo>
                  <a:lnTo>
                    <a:pt x="2012599" y="73520"/>
                  </a:lnTo>
                  <a:lnTo>
                    <a:pt x="2012599" y="105685"/>
                  </a:lnTo>
                  <a:lnTo>
                    <a:pt x="1690951" y="105685"/>
                  </a:lnTo>
                  <a:lnTo>
                    <a:pt x="1690951" y="119470"/>
                  </a:lnTo>
                  <a:lnTo>
                    <a:pt x="1148744" y="119470"/>
                  </a:lnTo>
                  <a:lnTo>
                    <a:pt x="1148744" y="137850"/>
                  </a:lnTo>
                  <a:lnTo>
                    <a:pt x="482473" y="137850"/>
                  </a:lnTo>
                  <a:lnTo>
                    <a:pt x="482473" y="165419"/>
                  </a:lnTo>
                  <a:lnTo>
                    <a:pt x="0" y="165419"/>
                  </a:lnTo>
                  <a:lnTo>
                    <a:pt x="0" y="197584"/>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532CDF50-95FF-47B6-8E35-1BBEA4C2E77B}"/>
                </a:ext>
              </a:extLst>
            </p:cNvPr>
            <p:cNvSpPr/>
            <p:nvPr/>
          </p:nvSpPr>
          <p:spPr>
            <a:xfrm>
              <a:off x="12296153" y="-1860965"/>
              <a:ext cx="4480100" cy="82710"/>
            </a:xfrm>
            <a:custGeom>
              <a:avLst/>
              <a:gdLst>
                <a:gd name="connsiteX0" fmla="*/ 4480100 w 4480100"/>
                <a:gd name="connsiteY0" fmla="*/ 0 h 82710"/>
                <a:gd name="connsiteX1" fmla="*/ 2605351 w 4480100"/>
                <a:gd name="connsiteY1" fmla="*/ 0 h 82710"/>
                <a:gd name="connsiteX2" fmla="*/ 2605351 w 4480100"/>
                <a:gd name="connsiteY2" fmla="*/ 22975 h 82710"/>
                <a:gd name="connsiteX3" fmla="*/ 2357222 w 4480100"/>
                <a:gd name="connsiteY3" fmla="*/ 22975 h 82710"/>
                <a:gd name="connsiteX4" fmla="*/ 2357222 w 4480100"/>
                <a:gd name="connsiteY4" fmla="*/ 22975 h 82710"/>
                <a:gd name="connsiteX5" fmla="*/ 2357222 w 4480100"/>
                <a:gd name="connsiteY5" fmla="*/ 55140 h 82710"/>
                <a:gd name="connsiteX6" fmla="*/ 1470392 w 4480100"/>
                <a:gd name="connsiteY6" fmla="*/ 55140 h 82710"/>
                <a:gd name="connsiteX7" fmla="*/ 1470392 w 4480100"/>
                <a:gd name="connsiteY7" fmla="*/ 82710 h 82710"/>
                <a:gd name="connsiteX8" fmla="*/ 0 w 4480100"/>
                <a:gd name="connsiteY8" fmla="*/ 82710 h 8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0100" h="82710">
                  <a:moveTo>
                    <a:pt x="4480100" y="0"/>
                  </a:moveTo>
                  <a:lnTo>
                    <a:pt x="2605351" y="0"/>
                  </a:lnTo>
                  <a:lnTo>
                    <a:pt x="2605351" y="22975"/>
                  </a:lnTo>
                  <a:lnTo>
                    <a:pt x="2357222" y="22975"/>
                  </a:lnTo>
                  <a:lnTo>
                    <a:pt x="2357222" y="22975"/>
                  </a:lnTo>
                  <a:lnTo>
                    <a:pt x="2357222" y="55140"/>
                  </a:lnTo>
                  <a:lnTo>
                    <a:pt x="1470392" y="55140"/>
                  </a:lnTo>
                  <a:lnTo>
                    <a:pt x="1470392" y="82710"/>
                  </a:lnTo>
                  <a:lnTo>
                    <a:pt x="0" y="8271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id="{CEEC3868-1C54-4F4E-AA73-1CCD1D8D6D25}"/>
              </a:ext>
            </a:extLst>
          </p:cNvPr>
          <p:cNvGrpSpPr/>
          <p:nvPr/>
        </p:nvGrpSpPr>
        <p:grpSpPr>
          <a:xfrm>
            <a:off x="5146079" y="2638507"/>
            <a:ext cx="4041146" cy="1986638"/>
            <a:chOff x="914004" y="2658196"/>
            <a:chExt cx="3259735" cy="1986638"/>
          </a:xfrm>
        </p:grpSpPr>
        <p:cxnSp>
          <p:nvCxnSpPr>
            <p:cNvPr id="70" name="Straight Connector 69">
              <a:extLst>
                <a:ext uri="{FF2B5EF4-FFF2-40B4-BE49-F238E27FC236}">
                  <a16:creationId xmlns:a16="http://schemas.microsoft.com/office/drawing/2014/main" id="{3A9CD305-7C6C-4B54-92FC-C0929C6A30BD}"/>
                </a:ext>
              </a:extLst>
            </p:cNvPr>
            <p:cNvCxnSpPr>
              <a:cxnSpLocks/>
            </p:cNvCxnSpPr>
            <p:nvPr/>
          </p:nvCxnSpPr>
          <p:spPr>
            <a:xfrm>
              <a:off x="1481100" y="2750529"/>
              <a:ext cx="0" cy="170621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E906900B-254B-4B1C-9F77-F05735981A40}"/>
                </a:ext>
              </a:extLst>
            </p:cNvPr>
            <p:cNvSpPr txBox="1"/>
            <p:nvPr/>
          </p:nvSpPr>
          <p:spPr>
            <a:xfrm>
              <a:off x="1402267" y="4460168"/>
              <a:ext cx="20327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72" name="TextBox 71">
              <a:extLst>
                <a:ext uri="{FF2B5EF4-FFF2-40B4-BE49-F238E27FC236}">
                  <a16:creationId xmlns:a16="http://schemas.microsoft.com/office/drawing/2014/main" id="{BBFE57CD-C689-4A1E-AF11-5DA266E1A98C}"/>
                </a:ext>
              </a:extLst>
            </p:cNvPr>
            <p:cNvSpPr txBox="1"/>
            <p:nvPr/>
          </p:nvSpPr>
          <p:spPr>
            <a:xfrm>
              <a:off x="1264459" y="4308040"/>
              <a:ext cx="157663" cy="184666"/>
            </a:xfrm>
            <a:prstGeom prst="rect">
              <a:avLst/>
            </a:prstGeom>
            <a:noFill/>
          </p:spPr>
          <p:txBody>
            <a:bodyPr wrap="none" lIns="36000" tIns="0" rIns="36000" bIns="0" rtlCol="0" anchor="ctr">
              <a:spAutoFit/>
            </a:bodyPr>
            <a:lstStyle/>
            <a:p>
              <a:pPr algn="r"/>
              <a:r>
                <a:rPr lang="en-GB" sz="1200" dirty="0"/>
                <a:t>0</a:t>
              </a:r>
              <a:endParaRPr lang="en-US" sz="1200" dirty="0"/>
            </a:p>
          </p:txBody>
        </p:sp>
        <p:cxnSp>
          <p:nvCxnSpPr>
            <p:cNvPr id="73" name="Straight Connector 72">
              <a:extLst>
                <a:ext uri="{FF2B5EF4-FFF2-40B4-BE49-F238E27FC236}">
                  <a16:creationId xmlns:a16="http://schemas.microsoft.com/office/drawing/2014/main" id="{6B8A2BB5-3A60-4D57-882C-AC15C071ED9F}"/>
                </a:ext>
              </a:extLst>
            </p:cNvPr>
            <p:cNvCxnSpPr/>
            <p:nvPr/>
          </p:nvCxnSpPr>
          <p:spPr>
            <a:xfrm>
              <a:off x="1424986" y="376775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5EE01AD7-7EF8-4874-AB51-32CCBA31C5C4}"/>
                </a:ext>
              </a:extLst>
            </p:cNvPr>
            <p:cNvSpPr txBox="1"/>
            <p:nvPr/>
          </p:nvSpPr>
          <p:spPr>
            <a:xfrm>
              <a:off x="1179500" y="3676506"/>
              <a:ext cx="242622" cy="184666"/>
            </a:xfrm>
            <a:prstGeom prst="rect">
              <a:avLst/>
            </a:prstGeom>
            <a:noFill/>
          </p:spPr>
          <p:txBody>
            <a:bodyPr wrap="none" lIns="36000" tIns="0" rIns="36000" bIns="0" rtlCol="0" anchor="ctr">
              <a:spAutoFit/>
            </a:bodyPr>
            <a:lstStyle/>
            <a:p>
              <a:pPr algn="r"/>
              <a:r>
                <a:rPr lang="en-GB" sz="1200" dirty="0"/>
                <a:t>40</a:t>
              </a:r>
              <a:endParaRPr lang="en-US" sz="1200" dirty="0"/>
            </a:p>
          </p:txBody>
        </p:sp>
        <p:cxnSp>
          <p:nvCxnSpPr>
            <p:cNvPr id="75" name="Straight Connector 74">
              <a:extLst>
                <a:ext uri="{FF2B5EF4-FFF2-40B4-BE49-F238E27FC236}">
                  <a16:creationId xmlns:a16="http://schemas.microsoft.com/office/drawing/2014/main" id="{70EF54E2-D5F8-4B62-8968-A1C8D8CADB6B}"/>
                </a:ext>
              </a:extLst>
            </p:cNvPr>
            <p:cNvCxnSpPr/>
            <p:nvPr/>
          </p:nvCxnSpPr>
          <p:spPr>
            <a:xfrm>
              <a:off x="1424986" y="3433764"/>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9E90F1DB-AC69-4E76-AF82-3941D99DBAB6}"/>
                </a:ext>
              </a:extLst>
            </p:cNvPr>
            <p:cNvSpPr txBox="1"/>
            <p:nvPr/>
          </p:nvSpPr>
          <p:spPr>
            <a:xfrm>
              <a:off x="1179500" y="3342516"/>
              <a:ext cx="242622" cy="184666"/>
            </a:xfrm>
            <a:prstGeom prst="rect">
              <a:avLst/>
            </a:prstGeom>
            <a:noFill/>
          </p:spPr>
          <p:txBody>
            <a:bodyPr wrap="none" lIns="36000" tIns="0" rIns="36000" bIns="0" rtlCol="0" anchor="ctr">
              <a:spAutoFit/>
            </a:bodyPr>
            <a:lstStyle/>
            <a:p>
              <a:pPr algn="r"/>
              <a:r>
                <a:rPr lang="en-GB" sz="1200" dirty="0"/>
                <a:t>60</a:t>
              </a:r>
              <a:endParaRPr lang="en-US" sz="1200" dirty="0"/>
            </a:p>
          </p:txBody>
        </p:sp>
        <p:cxnSp>
          <p:nvCxnSpPr>
            <p:cNvPr id="77" name="Straight Connector 76">
              <a:extLst>
                <a:ext uri="{FF2B5EF4-FFF2-40B4-BE49-F238E27FC236}">
                  <a16:creationId xmlns:a16="http://schemas.microsoft.com/office/drawing/2014/main" id="{771753A1-7A44-42D8-B9BB-8970306804F7}"/>
                </a:ext>
              </a:extLst>
            </p:cNvPr>
            <p:cNvCxnSpPr/>
            <p:nvPr/>
          </p:nvCxnSpPr>
          <p:spPr>
            <a:xfrm>
              <a:off x="1424986" y="309294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8EC4C242-7F5B-4DDD-AA2E-5BAD3BBA3C64}"/>
                </a:ext>
              </a:extLst>
            </p:cNvPr>
            <p:cNvSpPr txBox="1"/>
            <p:nvPr/>
          </p:nvSpPr>
          <p:spPr>
            <a:xfrm>
              <a:off x="1179500" y="2999316"/>
              <a:ext cx="242622" cy="184666"/>
            </a:xfrm>
            <a:prstGeom prst="rect">
              <a:avLst/>
            </a:prstGeom>
            <a:noFill/>
          </p:spPr>
          <p:txBody>
            <a:bodyPr wrap="none" lIns="36000" tIns="0" rIns="36000" bIns="0" rtlCol="0" anchor="ctr">
              <a:spAutoFit/>
            </a:bodyPr>
            <a:lstStyle/>
            <a:p>
              <a:pPr algn="r"/>
              <a:r>
                <a:rPr lang="en-GB" sz="1200" dirty="0"/>
                <a:t>80</a:t>
              </a:r>
              <a:endParaRPr lang="en-US" sz="1200" dirty="0"/>
            </a:p>
          </p:txBody>
        </p:sp>
        <p:cxnSp>
          <p:nvCxnSpPr>
            <p:cNvPr id="79" name="Straight Connector 78">
              <a:extLst>
                <a:ext uri="{FF2B5EF4-FFF2-40B4-BE49-F238E27FC236}">
                  <a16:creationId xmlns:a16="http://schemas.microsoft.com/office/drawing/2014/main" id="{B4C80C2A-3A0F-4C41-9B29-AAC76E7E92B7}"/>
                </a:ext>
              </a:extLst>
            </p:cNvPr>
            <p:cNvCxnSpPr/>
            <p:nvPr/>
          </p:nvCxnSpPr>
          <p:spPr>
            <a:xfrm>
              <a:off x="1424986" y="2751824"/>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C9DFE8EA-DAF4-4333-8331-05E0CB39DC52}"/>
                </a:ext>
              </a:extLst>
            </p:cNvPr>
            <p:cNvSpPr txBox="1"/>
            <p:nvPr/>
          </p:nvSpPr>
          <p:spPr>
            <a:xfrm>
              <a:off x="1094542" y="2658196"/>
              <a:ext cx="327580"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81" name="Straight Connector 80">
              <a:extLst>
                <a:ext uri="{FF2B5EF4-FFF2-40B4-BE49-F238E27FC236}">
                  <a16:creationId xmlns:a16="http://schemas.microsoft.com/office/drawing/2014/main" id="{CD61D491-73AA-49A2-84FA-C22FD7522C9A}"/>
                </a:ext>
              </a:extLst>
            </p:cNvPr>
            <p:cNvCxnSpPr/>
            <p:nvPr/>
          </p:nvCxnSpPr>
          <p:spPr>
            <a:xfrm>
              <a:off x="2286789" y="4401671"/>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DFE866A3-FC21-4E67-A7DE-91322C5EAA60}"/>
                </a:ext>
              </a:extLst>
            </p:cNvPr>
            <p:cNvSpPr txBox="1"/>
            <p:nvPr/>
          </p:nvSpPr>
          <p:spPr>
            <a:xfrm>
              <a:off x="2191361" y="4460168"/>
              <a:ext cx="203272" cy="184666"/>
            </a:xfrm>
            <a:prstGeom prst="rect">
              <a:avLst/>
            </a:prstGeom>
            <a:noFill/>
          </p:spPr>
          <p:txBody>
            <a:bodyPr wrap="square" lIns="36000" tIns="0" rIns="36000" bIns="0" rtlCol="0">
              <a:spAutoFit/>
            </a:bodyPr>
            <a:lstStyle/>
            <a:p>
              <a:pPr algn="ctr"/>
              <a:r>
                <a:rPr lang="en-US" sz="1200" dirty="0"/>
                <a:t>9</a:t>
              </a:r>
            </a:p>
          </p:txBody>
        </p:sp>
        <p:sp>
          <p:nvSpPr>
            <p:cNvPr id="83" name="TextBox 82">
              <a:extLst>
                <a:ext uri="{FF2B5EF4-FFF2-40B4-BE49-F238E27FC236}">
                  <a16:creationId xmlns:a16="http://schemas.microsoft.com/office/drawing/2014/main" id="{4BBCDA3B-9DDF-41FF-B8E5-A9496B913AE0}"/>
                </a:ext>
              </a:extLst>
            </p:cNvPr>
            <p:cNvSpPr txBox="1"/>
            <p:nvPr/>
          </p:nvSpPr>
          <p:spPr>
            <a:xfrm rot="16200000">
              <a:off x="311435" y="3411528"/>
              <a:ext cx="1389804" cy="184666"/>
            </a:xfrm>
            <a:prstGeom prst="rect">
              <a:avLst/>
            </a:prstGeom>
            <a:noFill/>
          </p:spPr>
          <p:txBody>
            <a:bodyPr wrap="none" lIns="0" tIns="0" rIns="0" bIns="0" rtlCol="0">
              <a:spAutoFit/>
            </a:bodyPr>
            <a:lstStyle/>
            <a:p>
              <a:pPr algn="ctr"/>
              <a:r>
                <a:rPr lang="en-GB" sz="1200" dirty="0"/>
                <a:t>HCC recurrence (%)</a:t>
              </a:r>
              <a:endParaRPr lang="en-US" sz="1200" dirty="0"/>
            </a:p>
          </p:txBody>
        </p:sp>
        <p:cxnSp>
          <p:nvCxnSpPr>
            <p:cNvPr id="84" name="Straight Connector 83">
              <a:extLst>
                <a:ext uri="{FF2B5EF4-FFF2-40B4-BE49-F238E27FC236}">
                  <a16:creationId xmlns:a16="http://schemas.microsoft.com/office/drawing/2014/main" id="{712186DB-4C80-4F44-8ADE-047E772BD973}"/>
                </a:ext>
              </a:extLst>
            </p:cNvPr>
            <p:cNvCxnSpPr/>
            <p:nvPr/>
          </p:nvCxnSpPr>
          <p:spPr>
            <a:xfrm>
              <a:off x="1424986" y="411690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EAAC9048-776C-4ABD-A06E-CAB063D8051D}"/>
                </a:ext>
              </a:extLst>
            </p:cNvPr>
            <p:cNvSpPr txBox="1"/>
            <p:nvPr/>
          </p:nvSpPr>
          <p:spPr>
            <a:xfrm>
              <a:off x="1179500" y="4025652"/>
              <a:ext cx="242622" cy="184666"/>
            </a:xfrm>
            <a:prstGeom prst="rect">
              <a:avLst/>
            </a:prstGeom>
            <a:noFill/>
          </p:spPr>
          <p:txBody>
            <a:bodyPr wrap="none" lIns="36000" tIns="0" rIns="36000" bIns="0" rtlCol="0" anchor="ctr">
              <a:spAutoFit/>
            </a:bodyPr>
            <a:lstStyle/>
            <a:p>
              <a:pPr algn="r"/>
              <a:r>
                <a:rPr lang="en-GB" sz="1200" dirty="0"/>
                <a:t>20</a:t>
              </a:r>
              <a:endParaRPr lang="en-US" sz="1200" dirty="0"/>
            </a:p>
          </p:txBody>
        </p:sp>
        <p:cxnSp>
          <p:nvCxnSpPr>
            <p:cNvPr id="86" name="Straight Connector 85">
              <a:extLst>
                <a:ext uri="{FF2B5EF4-FFF2-40B4-BE49-F238E27FC236}">
                  <a16:creationId xmlns:a16="http://schemas.microsoft.com/office/drawing/2014/main" id="{48439F54-8FB6-4E4B-8BDE-29419B4B41D5}"/>
                </a:ext>
              </a:extLst>
            </p:cNvPr>
            <p:cNvCxnSpPr/>
            <p:nvPr/>
          </p:nvCxnSpPr>
          <p:spPr>
            <a:xfrm>
              <a:off x="3092478" y="4401671"/>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CA4A37AC-4039-4870-8AE5-64F5BFC02C70}"/>
                </a:ext>
              </a:extLst>
            </p:cNvPr>
            <p:cNvSpPr txBox="1"/>
            <p:nvPr/>
          </p:nvSpPr>
          <p:spPr>
            <a:xfrm>
              <a:off x="2980455" y="4460168"/>
              <a:ext cx="203272" cy="184666"/>
            </a:xfrm>
            <a:prstGeom prst="rect">
              <a:avLst/>
            </a:prstGeom>
            <a:noFill/>
          </p:spPr>
          <p:txBody>
            <a:bodyPr wrap="none" lIns="36000" tIns="0" rIns="36000" bIns="0" rtlCol="0">
              <a:spAutoFit/>
            </a:bodyPr>
            <a:lstStyle/>
            <a:p>
              <a:pPr algn="ctr"/>
              <a:r>
                <a:rPr lang="en-US" sz="1200" dirty="0"/>
                <a:t>18</a:t>
              </a:r>
            </a:p>
          </p:txBody>
        </p:sp>
        <p:cxnSp>
          <p:nvCxnSpPr>
            <p:cNvPr id="88" name="Straight Connector 87">
              <a:extLst>
                <a:ext uri="{FF2B5EF4-FFF2-40B4-BE49-F238E27FC236}">
                  <a16:creationId xmlns:a16="http://schemas.microsoft.com/office/drawing/2014/main" id="{3AE3ABDE-BC55-4C6A-BD02-79D5AA67871E}"/>
                </a:ext>
              </a:extLst>
            </p:cNvPr>
            <p:cNvCxnSpPr/>
            <p:nvPr/>
          </p:nvCxnSpPr>
          <p:spPr>
            <a:xfrm>
              <a:off x="1749663" y="4405650"/>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0A1C3C4E-2439-4809-9FCE-33926C8DCAF2}"/>
                </a:ext>
              </a:extLst>
            </p:cNvPr>
            <p:cNvSpPr txBox="1"/>
            <p:nvPr/>
          </p:nvSpPr>
          <p:spPr>
            <a:xfrm>
              <a:off x="1665299" y="4460168"/>
              <a:ext cx="203272" cy="184666"/>
            </a:xfrm>
            <a:prstGeom prst="rect">
              <a:avLst/>
            </a:prstGeom>
            <a:noFill/>
          </p:spPr>
          <p:txBody>
            <a:bodyPr wrap="none" lIns="36000" tIns="0" rIns="36000" bIns="0" rtlCol="0">
              <a:spAutoFit/>
            </a:bodyPr>
            <a:lstStyle/>
            <a:p>
              <a:pPr algn="ctr"/>
              <a:r>
                <a:rPr lang="en-US" sz="1200" dirty="0"/>
                <a:t>3</a:t>
              </a:r>
            </a:p>
          </p:txBody>
        </p:sp>
        <p:cxnSp>
          <p:nvCxnSpPr>
            <p:cNvPr id="90" name="Straight Connector 89">
              <a:extLst>
                <a:ext uri="{FF2B5EF4-FFF2-40B4-BE49-F238E27FC236}">
                  <a16:creationId xmlns:a16="http://schemas.microsoft.com/office/drawing/2014/main" id="{489078AB-EDC2-49DB-939B-F8405AC185B9}"/>
                </a:ext>
              </a:extLst>
            </p:cNvPr>
            <p:cNvCxnSpPr/>
            <p:nvPr/>
          </p:nvCxnSpPr>
          <p:spPr>
            <a:xfrm>
              <a:off x="2018226" y="4405651"/>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9CFFD617-E5F7-45C6-9B9B-038EACC45DBA}"/>
                </a:ext>
              </a:extLst>
            </p:cNvPr>
            <p:cNvSpPr txBox="1"/>
            <p:nvPr/>
          </p:nvSpPr>
          <p:spPr>
            <a:xfrm>
              <a:off x="1928330" y="4460168"/>
              <a:ext cx="203272" cy="184666"/>
            </a:xfrm>
            <a:prstGeom prst="rect">
              <a:avLst/>
            </a:prstGeom>
            <a:noFill/>
          </p:spPr>
          <p:txBody>
            <a:bodyPr wrap="none" lIns="36000" tIns="0" rIns="36000" bIns="0" rtlCol="0">
              <a:spAutoFit/>
            </a:bodyPr>
            <a:lstStyle/>
            <a:p>
              <a:pPr algn="ctr"/>
              <a:r>
                <a:rPr lang="en-US" sz="1200" dirty="0"/>
                <a:t>6</a:t>
              </a:r>
            </a:p>
          </p:txBody>
        </p:sp>
        <p:cxnSp>
          <p:nvCxnSpPr>
            <p:cNvPr id="92" name="Straight Connector 91">
              <a:extLst>
                <a:ext uri="{FF2B5EF4-FFF2-40B4-BE49-F238E27FC236}">
                  <a16:creationId xmlns:a16="http://schemas.microsoft.com/office/drawing/2014/main" id="{1AF5AF30-F640-48C5-A2CF-849988E231DD}"/>
                </a:ext>
              </a:extLst>
            </p:cNvPr>
            <p:cNvCxnSpPr/>
            <p:nvPr/>
          </p:nvCxnSpPr>
          <p:spPr>
            <a:xfrm>
              <a:off x="2555352" y="4400351"/>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44C0D545-CBBB-455E-9F21-52760507C406}"/>
                </a:ext>
              </a:extLst>
            </p:cNvPr>
            <p:cNvSpPr txBox="1"/>
            <p:nvPr/>
          </p:nvSpPr>
          <p:spPr>
            <a:xfrm>
              <a:off x="2454392" y="4460168"/>
              <a:ext cx="203272" cy="184666"/>
            </a:xfrm>
            <a:prstGeom prst="rect">
              <a:avLst/>
            </a:prstGeom>
            <a:noFill/>
          </p:spPr>
          <p:txBody>
            <a:bodyPr wrap="none" lIns="36000" tIns="0" rIns="36000" bIns="0" rtlCol="0">
              <a:spAutoFit/>
            </a:bodyPr>
            <a:lstStyle/>
            <a:p>
              <a:pPr algn="ctr"/>
              <a:r>
                <a:rPr lang="en-GB" sz="1200" dirty="0"/>
                <a:t>12</a:t>
              </a:r>
              <a:endParaRPr lang="en-US" sz="1200" dirty="0"/>
            </a:p>
          </p:txBody>
        </p:sp>
        <p:cxnSp>
          <p:nvCxnSpPr>
            <p:cNvPr id="94" name="Straight Connector 93">
              <a:extLst>
                <a:ext uri="{FF2B5EF4-FFF2-40B4-BE49-F238E27FC236}">
                  <a16:creationId xmlns:a16="http://schemas.microsoft.com/office/drawing/2014/main" id="{B4B9C0E0-3378-40C5-B9C0-DC6932A8C23E}"/>
                </a:ext>
              </a:extLst>
            </p:cNvPr>
            <p:cNvCxnSpPr/>
            <p:nvPr/>
          </p:nvCxnSpPr>
          <p:spPr>
            <a:xfrm>
              <a:off x="2823915" y="440034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D533B319-FB9B-44B5-A66C-F9074C42F094}"/>
                </a:ext>
              </a:extLst>
            </p:cNvPr>
            <p:cNvSpPr txBox="1"/>
            <p:nvPr/>
          </p:nvSpPr>
          <p:spPr>
            <a:xfrm>
              <a:off x="2717423" y="4460168"/>
              <a:ext cx="203272" cy="184666"/>
            </a:xfrm>
            <a:prstGeom prst="rect">
              <a:avLst/>
            </a:prstGeom>
            <a:noFill/>
          </p:spPr>
          <p:txBody>
            <a:bodyPr wrap="none" lIns="36000" tIns="0" rIns="36000" bIns="0" rtlCol="0">
              <a:spAutoFit/>
            </a:bodyPr>
            <a:lstStyle/>
            <a:p>
              <a:pPr algn="ctr"/>
              <a:r>
                <a:rPr lang="en-GB" sz="1200" dirty="0"/>
                <a:t>15</a:t>
              </a:r>
              <a:endParaRPr lang="en-US" sz="1200" dirty="0"/>
            </a:p>
          </p:txBody>
        </p:sp>
        <p:cxnSp>
          <p:nvCxnSpPr>
            <p:cNvPr id="96" name="Straight Connector 95">
              <a:extLst>
                <a:ext uri="{FF2B5EF4-FFF2-40B4-BE49-F238E27FC236}">
                  <a16:creationId xmlns:a16="http://schemas.microsoft.com/office/drawing/2014/main" id="{6ED41504-48C0-4EF8-9012-58E2DC2B2F97}"/>
                </a:ext>
              </a:extLst>
            </p:cNvPr>
            <p:cNvCxnSpPr/>
            <p:nvPr/>
          </p:nvCxnSpPr>
          <p:spPr>
            <a:xfrm>
              <a:off x="3361041" y="4402993"/>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95841146-4213-4617-AC20-A85F76B98C32}"/>
                </a:ext>
              </a:extLst>
            </p:cNvPr>
            <p:cNvSpPr txBox="1"/>
            <p:nvPr/>
          </p:nvSpPr>
          <p:spPr>
            <a:xfrm>
              <a:off x="3243486" y="4460168"/>
              <a:ext cx="203272" cy="184666"/>
            </a:xfrm>
            <a:prstGeom prst="rect">
              <a:avLst/>
            </a:prstGeom>
            <a:noFill/>
          </p:spPr>
          <p:txBody>
            <a:bodyPr wrap="none" lIns="36000" tIns="0" rIns="36000" bIns="0" rtlCol="0">
              <a:spAutoFit/>
            </a:bodyPr>
            <a:lstStyle/>
            <a:p>
              <a:pPr algn="ctr"/>
              <a:r>
                <a:rPr lang="en-US" sz="1200" dirty="0"/>
                <a:t>21</a:t>
              </a:r>
            </a:p>
          </p:txBody>
        </p:sp>
        <p:cxnSp>
          <p:nvCxnSpPr>
            <p:cNvPr id="98" name="Straight Connector 97">
              <a:extLst>
                <a:ext uri="{FF2B5EF4-FFF2-40B4-BE49-F238E27FC236}">
                  <a16:creationId xmlns:a16="http://schemas.microsoft.com/office/drawing/2014/main" id="{4E384752-ABE8-41B1-96A6-2989181D243D}"/>
                </a:ext>
              </a:extLst>
            </p:cNvPr>
            <p:cNvCxnSpPr/>
            <p:nvPr/>
          </p:nvCxnSpPr>
          <p:spPr>
            <a:xfrm>
              <a:off x="3629607" y="440431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6D52DB8D-056F-43BD-9C72-1A6D058F6240}"/>
                </a:ext>
              </a:extLst>
            </p:cNvPr>
            <p:cNvSpPr txBox="1"/>
            <p:nvPr/>
          </p:nvSpPr>
          <p:spPr>
            <a:xfrm>
              <a:off x="3506519" y="4460168"/>
              <a:ext cx="203272" cy="184666"/>
            </a:xfrm>
            <a:prstGeom prst="rect">
              <a:avLst/>
            </a:prstGeom>
            <a:noFill/>
          </p:spPr>
          <p:txBody>
            <a:bodyPr wrap="none" lIns="36000" tIns="0" rIns="36000" bIns="0" rtlCol="0">
              <a:spAutoFit/>
            </a:bodyPr>
            <a:lstStyle/>
            <a:p>
              <a:pPr algn="ctr"/>
              <a:r>
                <a:rPr lang="en-US" sz="1200" dirty="0"/>
                <a:t>24</a:t>
              </a:r>
            </a:p>
          </p:txBody>
        </p:sp>
        <p:sp>
          <p:nvSpPr>
            <p:cNvPr id="100" name="TextBox 99">
              <a:extLst>
                <a:ext uri="{FF2B5EF4-FFF2-40B4-BE49-F238E27FC236}">
                  <a16:creationId xmlns:a16="http://schemas.microsoft.com/office/drawing/2014/main" id="{8D9E8E09-59A4-46F8-888A-1C2E38266208}"/>
                </a:ext>
              </a:extLst>
            </p:cNvPr>
            <p:cNvSpPr txBox="1"/>
            <p:nvPr/>
          </p:nvSpPr>
          <p:spPr>
            <a:xfrm>
              <a:off x="3419523" y="3919907"/>
              <a:ext cx="705934" cy="261610"/>
            </a:xfrm>
            <a:prstGeom prst="rect">
              <a:avLst/>
            </a:prstGeom>
            <a:noFill/>
          </p:spPr>
          <p:txBody>
            <a:bodyPr wrap="square" rtlCol="0">
              <a:spAutoFit/>
            </a:bodyPr>
            <a:lstStyle/>
            <a:p>
              <a:r>
                <a:rPr lang="en-GB" sz="1100" dirty="0"/>
                <a:t>No SVR</a:t>
              </a:r>
            </a:p>
          </p:txBody>
        </p:sp>
        <p:sp>
          <p:nvSpPr>
            <p:cNvPr id="101" name="TextBox 100">
              <a:extLst>
                <a:ext uri="{FF2B5EF4-FFF2-40B4-BE49-F238E27FC236}">
                  <a16:creationId xmlns:a16="http://schemas.microsoft.com/office/drawing/2014/main" id="{50ADF932-7FE0-4AB5-945A-845D35F41F75}"/>
                </a:ext>
              </a:extLst>
            </p:cNvPr>
            <p:cNvSpPr txBox="1"/>
            <p:nvPr/>
          </p:nvSpPr>
          <p:spPr>
            <a:xfrm>
              <a:off x="3467805" y="4180021"/>
              <a:ext cx="705934" cy="261610"/>
            </a:xfrm>
            <a:prstGeom prst="rect">
              <a:avLst/>
            </a:prstGeom>
            <a:noFill/>
          </p:spPr>
          <p:txBody>
            <a:bodyPr wrap="square" rtlCol="0">
              <a:spAutoFit/>
            </a:bodyPr>
            <a:lstStyle/>
            <a:p>
              <a:r>
                <a:rPr lang="en-GB" sz="1100" dirty="0"/>
                <a:t>SVR</a:t>
              </a:r>
            </a:p>
          </p:txBody>
        </p:sp>
        <p:cxnSp>
          <p:nvCxnSpPr>
            <p:cNvPr id="102" name="Straight Connector 101">
              <a:extLst>
                <a:ext uri="{FF2B5EF4-FFF2-40B4-BE49-F238E27FC236}">
                  <a16:creationId xmlns:a16="http://schemas.microsoft.com/office/drawing/2014/main" id="{CFFB41D8-B190-448B-AD2B-A855F5D2E9D5}"/>
                </a:ext>
              </a:extLst>
            </p:cNvPr>
            <p:cNvCxnSpPr>
              <a:cxnSpLocks/>
            </p:cNvCxnSpPr>
            <p:nvPr/>
          </p:nvCxnSpPr>
          <p:spPr>
            <a:xfrm>
              <a:off x="1424054" y="4401671"/>
              <a:ext cx="2352151"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3" name="TextBox 102">
            <a:extLst>
              <a:ext uri="{FF2B5EF4-FFF2-40B4-BE49-F238E27FC236}">
                <a16:creationId xmlns:a16="http://schemas.microsoft.com/office/drawing/2014/main" id="{5DC69223-7D39-470D-9DC0-55377DD0FC60}"/>
              </a:ext>
            </a:extLst>
          </p:cNvPr>
          <p:cNvSpPr txBox="1"/>
          <p:nvPr/>
        </p:nvSpPr>
        <p:spPr>
          <a:xfrm>
            <a:off x="6969346" y="4567755"/>
            <a:ext cx="503343" cy="184666"/>
          </a:xfrm>
          <a:prstGeom prst="rect">
            <a:avLst/>
          </a:prstGeom>
          <a:noFill/>
        </p:spPr>
        <p:txBody>
          <a:bodyPr wrap="none" lIns="0" tIns="0" rIns="0" bIns="0" rtlCol="0">
            <a:spAutoFit/>
          </a:bodyPr>
          <a:lstStyle/>
          <a:p>
            <a:pPr algn="ctr"/>
            <a:r>
              <a:rPr lang="en-GB" sz="1200" dirty="0"/>
              <a:t>Months</a:t>
            </a:r>
            <a:endParaRPr lang="en-US" sz="1200" dirty="0"/>
          </a:p>
        </p:txBody>
      </p:sp>
    </p:spTree>
    <p:extLst>
      <p:ext uri="{BB962C8B-B14F-4D97-AF65-F5344CB8AC3E}">
        <p14:creationId xmlns:p14="http://schemas.microsoft.com/office/powerpoint/2010/main" val="3385876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200" dirty="0"/>
              <a:t>HCC recurrence under all-oral DAA-based antiviral therapy in HCV-infected patients: </a:t>
            </a:r>
            <a:r>
              <a:rPr lang="en-US" sz="2200" dirty="0" err="1"/>
              <a:t>Navigatore</a:t>
            </a:r>
            <a:r>
              <a:rPr lang="en-US" sz="2200" dirty="0"/>
              <a:t> web platform</a:t>
            </a:r>
            <a:endParaRPr lang="en-GB" sz="2200"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US" dirty="0" err="1"/>
              <a:t>Gambato</a:t>
            </a:r>
            <a:r>
              <a:rPr lang="en-GB" dirty="0"/>
              <a:t> M, et al. ILC 2018, #PS-153</a:t>
            </a:r>
          </a:p>
        </p:txBody>
      </p:sp>
      <p:sp>
        <p:nvSpPr>
          <p:cNvPr id="15" name="Content Placeholder 14">
            <a:extLst>
              <a:ext uri="{FF2B5EF4-FFF2-40B4-BE49-F238E27FC236}">
                <a16:creationId xmlns:a16="http://schemas.microsoft.com/office/drawing/2014/main" id="{6D3D0363-3176-4247-9D4D-70402835E31B}"/>
              </a:ext>
            </a:extLst>
          </p:cNvPr>
          <p:cNvSpPr>
            <a:spLocks noGrp="1"/>
          </p:cNvSpPr>
          <p:nvPr>
            <p:ph sz="half" idx="1"/>
          </p:nvPr>
        </p:nvSpPr>
        <p:spPr>
          <a:xfrm>
            <a:off x="350111" y="1176121"/>
            <a:ext cx="8506800" cy="1224951"/>
          </a:xfrm>
        </p:spPr>
        <p:txBody>
          <a:bodyPr>
            <a:spAutoFit/>
          </a:bodyPr>
          <a:lstStyle/>
          <a:p>
            <a:r>
              <a:rPr lang="en-US" sz="1150" b="1" dirty="0"/>
              <a:t>Aim: </a:t>
            </a:r>
            <a:r>
              <a:rPr lang="en-US" sz="1150" dirty="0"/>
              <a:t>to assess HCC recurrence rate and related risk factors using a large prospective cohort of HCV-infected patients treated with all-oral DAA regimens after successful HCC treatment</a:t>
            </a:r>
            <a:endParaRPr lang="es-ES" sz="1150" dirty="0"/>
          </a:p>
          <a:p>
            <a:r>
              <a:rPr lang="en-US" sz="1150" b="1" dirty="0"/>
              <a:t>Methods: </a:t>
            </a:r>
            <a:r>
              <a:rPr lang="en-US" sz="1150" dirty="0"/>
              <a:t>The</a:t>
            </a:r>
            <a:r>
              <a:rPr lang="en-US" sz="1150" b="1" dirty="0"/>
              <a:t> </a:t>
            </a:r>
            <a:r>
              <a:rPr lang="en-US" sz="1150" dirty="0" err="1"/>
              <a:t>Navigatore</a:t>
            </a:r>
            <a:r>
              <a:rPr lang="en-US" sz="1150" dirty="0"/>
              <a:t> Web platform is a data network, registering all consecutive patients with chronic HCV infection receiving DAAs, followed by 26 clinical </a:t>
            </a:r>
            <a:r>
              <a:rPr lang="en-US" sz="1150" dirty="0" err="1"/>
              <a:t>centre</a:t>
            </a:r>
            <a:r>
              <a:rPr lang="en-US" sz="1150" dirty="0"/>
              <a:t> DAA prescribers within the Veneto region, Italy</a:t>
            </a:r>
          </a:p>
          <a:p>
            <a:r>
              <a:rPr lang="en-US" sz="1150" dirty="0"/>
              <a:t>From </a:t>
            </a:r>
            <a:r>
              <a:rPr lang="en-US" sz="1150" b="1" dirty="0"/>
              <a:t>147</a:t>
            </a:r>
            <a:r>
              <a:rPr lang="en-US" sz="1150" dirty="0"/>
              <a:t> patients with HCV-related HCC treated with DAAs between Jan 2015 and April 2017, 87 patients who received DAAs after complete response (CR) to HCC treatment were included in the study</a:t>
            </a:r>
          </a:p>
        </p:txBody>
      </p:sp>
      <p:sp>
        <p:nvSpPr>
          <p:cNvPr id="19" name="Content Placeholder 3">
            <a:extLst>
              <a:ext uri="{FF2B5EF4-FFF2-40B4-BE49-F238E27FC236}">
                <a16:creationId xmlns:a16="http://schemas.microsoft.com/office/drawing/2014/main" id="{1A0D20A5-7662-41B9-8F6A-D98961F7C3D3}"/>
              </a:ext>
            </a:extLst>
          </p:cNvPr>
          <p:cNvSpPr txBox="1">
            <a:spLocks/>
          </p:cNvSpPr>
          <p:nvPr/>
        </p:nvSpPr>
        <p:spPr>
          <a:xfrm>
            <a:off x="319314" y="5329313"/>
            <a:ext cx="8506800" cy="1268039"/>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Conclusions: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Arial" panose="020B0604020202020204"/>
                <a:ea typeface="+mn-ea"/>
                <a:cs typeface="+mn-cs"/>
              </a:rPr>
              <a:t>42% HCV-infected patients treated with DAAs experienced HCC recurrence after successful HCC treatment (median time to recurrence: 8 months); at the time of HCC recurrence no aggressive pattern has been shown </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A short time of maintained HCC CR was an independent risk factor for HCC recurrence</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HCC recurrence was higher than expected in patients who started DAAs within &lt;6 months </a:t>
            </a:r>
            <a:b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of maintained radiological response</a:t>
            </a:r>
          </a:p>
        </p:txBody>
      </p:sp>
      <p:graphicFrame>
        <p:nvGraphicFramePr>
          <p:cNvPr id="20" name="Tabella 9">
            <a:extLst>
              <a:ext uri="{FF2B5EF4-FFF2-40B4-BE49-F238E27FC236}">
                <a16:creationId xmlns:a16="http://schemas.microsoft.com/office/drawing/2014/main" id="{4CD4E20F-283D-4A85-AE05-E9B3D9A9E6E8}"/>
              </a:ext>
            </a:extLst>
          </p:cNvPr>
          <p:cNvGraphicFramePr>
            <a:graphicFrameLocks noGrp="1"/>
          </p:cNvGraphicFramePr>
          <p:nvPr>
            <p:extLst>
              <p:ext uri="{D42A27DB-BD31-4B8C-83A1-F6EECF244321}">
                <p14:modId xmlns:p14="http://schemas.microsoft.com/office/powerpoint/2010/main" val="360470936"/>
              </p:ext>
            </p:extLst>
          </p:nvPr>
        </p:nvGraphicFramePr>
        <p:xfrm>
          <a:off x="313145" y="2824714"/>
          <a:ext cx="1518691" cy="2034759"/>
        </p:xfrm>
        <a:graphic>
          <a:graphicData uri="http://schemas.openxmlformats.org/drawingml/2006/table">
            <a:tbl>
              <a:tblPr firstRow="1" bandRow="1">
                <a:tableStyleId>{69012ECD-51FC-41F1-AA8D-1B2483CD663E}</a:tableStyleId>
              </a:tblPr>
              <a:tblGrid>
                <a:gridCol w="1096830">
                  <a:extLst>
                    <a:ext uri="{9D8B030D-6E8A-4147-A177-3AD203B41FA5}">
                      <a16:colId xmlns:a16="http://schemas.microsoft.com/office/drawing/2014/main" val="201609060"/>
                    </a:ext>
                  </a:extLst>
                </a:gridCol>
                <a:gridCol w="421861">
                  <a:extLst>
                    <a:ext uri="{9D8B030D-6E8A-4147-A177-3AD203B41FA5}">
                      <a16:colId xmlns:a16="http://schemas.microsoft.com/office/drawing/2014/main" val="2430417775"/>
                    </a:ext>
                  </a:extLst>
                </a:gridCol>
              </a:tblGrid>
              <a:tr h="493086">
                <a:tc>
                  <a:txBody>
                    <a:bodyPr/>
                    <a:lstStyle/>
                    <a:p>
                      <a:r>
                        <a:rPr lang="it-IT" sz="1050" dirty="0"/>
                        <a:t>Whole population (n=87)</a:t>
                      </a:r>
                      <a:endParaRPr lang="it-IT" sz="1050" b="1" dirty="0"/>
                    </a:p>
                  </a:txBody>
                  <a:tcPr marL="18000" marR="18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it-IT" sz="1050" dirty="0"/>
                        <a:t>%</a:t>
                      </a:r>
                      <a:endParaRPr lang="it-IT" sz="1050" b="1" dirty="0"/>
                    </a:p>
                  </a:txBody>
                  <a:tcPr marL="18000" marR="18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47814414"/>
                  </a:ext>
                </a:extLst>
              </a:tr>
              <a:tr h="216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BCLC-A</a:t>
                      </a:r>
                      <a:endParaRPr lang="en-US" sz="1050" b="0" dirty="0">
                        <a:solidFill>
                          <a:schemeClr val="tx1"/>
                        </a:solidFill>
                        <a:ea typeface="Calibri" charset="0"/>
                        <a:cs typeface="Calibri" charset="0"/>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dirty="0"/>
                        <a:t>71%</a:t>
                      </a:r>
                      <a:endParaRPr lang="it-IT" sz="1050" dirty="0"/>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6857082"/>
                  </a:ext>
                </a:extLst>
              </a:tr>
              <a:tr h="216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Multifocal HCC</a:t>
                      </a:r>
                      <a:endParaRPr lang="en-US" sz="1050" b="0" dirty="0">
                        <a:solidFill>
                          <a:schemeClr val="tx1"/>
                        </a:solidFill>
                        <a:ea typeface="Calibri" charset="0"/>
                        <a:cs typeface="Calibri" charset="0"/>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25%</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1123403"/>
                  </a:ext>
                </a:extLst>
              </a:tr>
              <a:tr h="216957">
                <a:tc>
                  <a:txBody>
                    <a:bodyPr/>
                    <a:lstStyle/>
                    <a:p>
                      <a:r>
                        <a:rPr lang="en-US" sz="1050" dirty="0"/>
                        <a:t>Curative HCC </a:t>
                      </a:r>
                      <a:r>
                        <a:rPr lang="en-US" sz="1050" dirty="0" err="1"/>
                        <a:t>Tx</a:t>
                      </a:r>
                      <a:endParaRPr lang="it-IT" sz="1050" b="0" dirty="0"/>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dirty="0"/>
                        <a:t>64%</a:t>
                      </a:r>
                      <a:endParaRPr lang="it-IT" sz="1050" dirty="0"/>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159566"/>
                  </a:ext>
                </a:extLst>
              </a:tr>
              <a:tr h="216957">
                <a:tc>
                  <a:txBody>
                    <a:bodyPr/>
                    <a:lstStyle/>
                    <a:p>
                      <a:r>
                        <a:rPr lang="it-IT" sz="1050" dirty="0" err="1"/>
                        <a:t>Cirrhosis</a:t>
                      </a:r>
                      <a:endParaRPr lang="it-IT" sz="1050" b="0" dirty="0"/>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95%</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4903259"/>
                  </a:ext>
                </a:extLst>
              </a:tr>
              <a:tr h="216957">
                <a:tc>
                  <a:txBody>
                    <a:bodyPr/>
                    <a:lstStyle/>
                    <a:p>
                      <a:r>
                        <a:rPr lang="it-IT" sz="1050" dirty="0"/>
                        <a:t>CTP A</a:t>
                      </a:r>
                      <a:endParaRPr lang="it-IT" sz="1050" b="0" dirty="0"/>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92%</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8466707"/>
                  </a:ext>
                </a:extLst>
              </a:tr>
              <a:tr h="216957">
                <a:tc>
                  <a:txBody>
                    <a:bodyPr/>
                    <a:lstStyle/>
                    <a:p>
                      <a:r>
                        <a:rPr lang="it-IT" sz="1050" dirty="0"/>
                        <a:t>HCV GT 1 </a:t>
                      </a:r>
                      <a:endParaRPr lang="it-IT" sz="1050" b="0" dirty="0"/>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70%</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6064231"/>
                  </a:ext>
                </a:extLst>
              </a:tr>
              <a:tr h="216957">
                <a:tc>
                  <a:txBody>
                    <a:bodyPr/>
                    <a:lstStyle/>
                    <a:p>
                      <a:r>
                        <a:rPr lang="it-IT" sz="1050" dirty="0"/>
                        <a:t>SVR12</a:t>
                      </a:r>
                      <a:endParaRPr lang="it-IT" sz="1050" b="0" dirty="0"/>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92%</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4518370"/>
                  </a:ext>
                </a:extLst>
              </a:tr>
            </a:tbl>
          </a:graphicData>
        </a:graphic>
      </p:graphicFrame>
      <p:graphicFrame>
        <p:nvGraphicFramePr>
          <p:cNvPr id="32" name="Tabella 9">
            <a:extLst>
              <a:ext uri="{FF2B5EF4-FFF2-40B4-BE49-F238E27FC236}">
                <a16:creationId xmlns:a16="http://schemas.microsoft.com/office/drawing/2014/main" id="{B3DDC722-E20B-4A3B-8F57-CC3C20600572}"/>
              </a:ext>
            </a:extLst>
          </p:cNvPr>
          <p:cNvGraphicFramePr>
            <a:graphicFrameLocks noGrp="1"/>
          </p:cNvGraphicFramePr>
          <p:nvPr>
            <p:extLst>
              <p:ext uri="{D42A27DB-BD31-4B8C-83A1-F6EECF244321}">
                <p14:modId xmlns:p14="http://schemas.microsoft.com/office/powerpoint/2010/main" val="238996453"/>
              </p:ext>
            </p:extLst>
          </p:nvPr>
        </p:nvGraphicFramePr>
        <p:xfrm>
          <a:off x="7128719" y="2824714"/>
          <a:ext cx="1728192" cy="1976220"/>
        </p:xfrm>
        <a:graphic>
          <a:graphicData uri="http://schemas.openxmlformats.org/drawingml/2006/table">
            <a:tbl>
              <a:tblPr firstRow="1" bandRow="1">
                <a:tableStyleId>{69012ECD-51FC-41F1-AA8D-1B2483CD663E}</a:tableStyleId>
              </a:tblPr>
              <a:tblGrid>
                <a:gridCol w="1224136">
                  <a:extLst>
                    <a:ext uri="{9D8B030D-6E8A-4147-A177-3AD203B41FA5}">
                      <a16:colId xmlns:a16="http://schemas.microsoft.com/office/drawing/2014/main" val="201609060"/>
                    </a:ext>
                  </a:extLst>
                </a:gridCol>
                <a:gridCol w="504056">
                  <a:extLst>
                    <a:ext uri="{9D8B030D-6E8A-4147-A177-3AD203B41FA5}">
                      <a16:colId xmlns:a16="http://schemas.microsoft.com/office/drawing/2014/main" val="2430417775"/>
                    </a:ext>
                  </a:extLst>
                </a:gridCol>
              </a:tblGrid>
              <a:tr h="169156">
                <a:tc>
                  <a:txBody>
                    <a:bodyPr/>
                    <a:lstStyle/>
                    <a:p>
                      <a:r>
                        <a:rPr lang="it-IT" sz="1050" dirty="0"/>
                        <a:t>HCC recurrence post-DAAs (n=36)</a:t>
                      </a:r>
                    </a:p>
                  </a:txBody>
                  <a:tcPr marL="36000" marR="36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it-IT" sz="1050" dirty="0"/>
                        <a:t>%</a:t>
                      </a:r>
                    </a:p>
                  </a:txBody>
                  <a:tcPr marL="36000" marR="36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20173782"/>
                  </a:ext>
                </a:extLst>
              </a:tr>
              <a:tr h="169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50" b="0" dirty="0" err="1"/>
                        <a:t>Intrahepatic</a:t>
                      </a:r>
                      <a:r>
                        <a:rPr lang="it-IT" sz="1050" b="0" dirty="0"/>
                        <a:t> </a:t>
                      </a:r>
                      <a:r>
                        <a:rPr lang="it-IT" sz="1050" b="0" dirty="0" err="1"/>
                        <a:t>lesion</a:t>
                      </a:r>
                      <a:endParaRPr lang="it-IT" sz="105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050" b="0" dirty="0">
                          <a:latin typeface="Arial" panose="020B0604020202020204" pitchFamily="34" charset="0"/>
                          <a:cs typeface="Arial" panose="020B0604020202020204" pitchFamily="34" charset="0"/>
                        </a:rPr>
                        <a:t>– </a:t>
                      </a:r>
                      <a:r>
                        <a:rPr lang="it-IT" sz="1050" b="0" dirty="0"/>
                        <a:t>Single nodule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50" b="0" dirty="0">
                          <a:latin typeface="Arial" panose="020B0604020202020204" pitchFamily="34" charset="0"/>
                          <a:cs typeface="Arial" panose="020B0604020202020204" pitchFamily="34" charset="0"/>
                        </a:rPr>
                        <a:t>– </a:t>
                      </a:r>
                      <a:r>
                        <a:rPr lang="it-IT" sz="1050" b="0" dirty="0"/>
                        <a:t>Multifocal</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50" dirty="0"/>
                    </a:p>
                    <a:p>
                      <a:pPr algn="ctr"/>
                      <a:r>
                        <a:rPr lang="en-US" sz="1050" dirty="0"/>
                        <a:t>47%</a:t>
                      </a:r>
                    </a:p>
                    <a:p>
                      <a:pPr algn="ctr"/>
                      <a:r>
                        <a:rPr lang="en-US" sz="1050" dirty="0"/>
                        <a:t>53%</a:t>
                      </a:r>
                      <a:endParaRPr lang="it-IT" sz="1050" dirty="0"/>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6857082"/>
                  </a:ext>
                </a:extLst>
              </a:tr>
              <a:tr h="169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50" b="0" dirty="0" err="1"/>
                        <a:t>Extrahepatic</a:t>
                      </a:r>
                      <a:r>
                        <a:rPr lang="it-IT" sz="1050" b="0" dirty="0"/>
                        <a:t> </a:t>
                      </a:r>
                      <a:r>
                        <a:rPr lang="it-IT" sz="1050" b="0" dirty="0" err="1"/>
                        <a:t>lesion</a:t>
                      </a:r>
                      <a:r>
                        <a:rPr lang="it-IT" sz="1050" b="0" dirty="0"/>
                        <a:t>/MVI</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50" dirty="0">
                        <a:solidFill>
                          <a:schemeClr val="tx1"/>
                        </a:solidFill>
                        <a:ea typeface="Calibri" charset="0"/>
                        <a:cs typeface="Calibri" charset="0"/>
                      </a:endParaRPr>
                    </a:p>
                    <a:p>
                      <a:pPr algn="ctr"/>
                      <a:r>
                        <a:rPr lang="en-US" sz="1050" dirty="0">
                          <a:solidFill>
                            <a:schemeClr val="tx1"/>
                          </a:solidFill>
                          <a:ea typeface="Calibri" charset="0"/>
                          <a:cs typeface="Calibri" charset="0"/>
                        </a:rPr>
                        <a:t>5%</a:t>
                      </a:r>
                      <a:endParaRPr lang="it-IT" sz="1050" dirty="0"/>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1123403"/>
                  </a:ext>
                </a:extLst>
              </a:tr>
              <a:tr h="169156">
                <a:tc>
                  <a:txBody>
                    <a:bodyPr/>
                    <a:lstStyle/>
                    <a:p>
                      <a:r>
                        <a:rPr lang="it-IT" sz="1050" b="0" dirty="0" err="1"/>
                        <a:t>Locoregional</a:t>
                      </a:r>
                      <a:r>
                        <a:rPr lang="it-IT" sz="1050" b="0" dirty="0"/>
                        <a:t> </a:t>
                      </a:r>
                      <a:r>
                        <a:rPr lang="it-IT" sz="1050" b="0" dirty="0" err="1"/>
                        <a:t>Tx</a:t>
                      </a:r>
                      <a:endParaRPr lang="it-IT" sz="1050" b="0" dirty="0"/>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81%</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159566"/>
                  </a:ext>
                </a:extLst>
              </a:tr>
              <a:tr h="169156">
                <a:tc>
                  <a:txBody>
                    <a:bodyPr/>
                    <a:lstStyle/>
                    <a:p>
                      <a:r>
                        <a:rPr lang="it-IT" sz="1050" b="0" dirty="0"/>
                        <a:t>AFP post-</a:t>
                      </a:r>
                      <a:r>
                        <a:rPr lang="it-IT" sz="1050" b="0" dirty="0" err="1"/>
                        <a:t>DAAs</a:t>
                      </a:r>
                      <a:endParaRPr lang="it-IT" sz="1050" b="0" dirty="0"/>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8</a:t>
                      </a:r>
                      <a:r>
                        <a:rPr lang="it-IT" sz="1050" baseline="0" dirty="0"/>
                        <a:t> </a:t>
                      </a:r>
                      <a:br>
                        <a:rPr lang="it-IT" sz="1050" baseline="0" dirty="0"/>
                      </a:br>
                      <a:r>
                        <a:rPr lang="it-IT" sz="1050" baseline="0" dirty="0"/>
                        <a:t>(4</a:t>
                      </a:r>
                      <a:r>
                        <a:rPr lang="it-IT" sz="1050" baseline="0" dirty="0">
                          <a:latin typeface="Arial" panose="020B0604020202020204" pitchFamily="34" charset="0"/>
                          <a:cs typeface="Arial" panose="020B0604020202020204" pitchFamily="34" charset="0"/>
                        </a:rPr>
                        <a:t>–</a:t>
                      </a:r>
                      <a:r>
                        <a:rPr lang="it-IT" sz="1050" baseline="0" dirty="0"/>
                        <a:t>51)</a:t>
                      </a:r>
                      <a:endParaRPr lang="it-IT" sz="1050" dirty="0"/>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4903259"/>
                  </a:ext>
                </a:extLst>
              </a:tr>
              <a:tr h="169156">
                <a:tc>
                  <a:txBody>
                    <a:bodyPr/>
                    <a:lstStyle/>
                    <a:p>
                      <a:r>
                        <a:rPr lang="it-IT" sz="1050" b="0" dirty="0" err="1"/>
                        <a:t>Progression</a:t>
                      </a:r>
                      <a:r>
                        <a:rPr lang="it-IT" sz="1050" b="0" dirty="0"/>
                        <a:t>/</a:t>
                      </a:r>
                      <a:r>
                        <a:rPr lang="it-IT" sz="1050" b="0" dirty="0" err="1"/>
                        <a:t>death</a:t>
                      </a:r>
                      <a:endParaRPr lang="it-IT" sz="1050" b="0" dirty="0"/>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22%</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8466707"/>
                  </a:ext>
                </a:extLst>
              </a:tr>
            </a:tbl>
          </a:graphicData>
        </a:graphic>
      </p:graphicFrame>
      <p:grpSp>
        <p:nvGrpSpPr>
          <p:cNvPr id="8" name="Group 7">
            <a:extLst>
              <a:ext uri="{FF2B5EF4-FFF2-40B4-BE49-F238E27FC236}">
                <a16:creationId xmlns:a16="http://schemas.microsoft.com/office/drawing/2014/main" id="{B71618E6-8587-4164-BF33-AD6A3C5EF2AB}"/>
              </a:ext>
            </a:extLst>
          </p:cNvPr>
          <p:cNvGrpSpPr/>
          <p:nvPr/>
        </p:nvGrpSpPr>
        <p:grpSpPr>
          <a:xfrm>
            <a:off x="2011238" y="2374344"/>
            <a:ext cx="4983039" cy="1326411"/>
            <a:chOff x="2109241" y="2330045"/>
            <a:chExt cx="4983039" cy="1326411"/>
          </a:xfrm>
        </p:grpSpPr>
        <p:sp>
          <p:nvSpPr>
            <p:cNvPr id="34" name="TextBox 17">
              <a:extLst>
                <a:ext uri="{FF2B5EF4-FFF2-40B4-BE49-F238E27FC236}">
                  <a16:creationId xmlns:a16="http://schemas.microsoft.com/office/drawing/2014/main" id="{CC60C7D8-3A2A-4EF7-AD59-B646976BAE5E}"/>
                </a:ext>
              </a:extLst>
            </p:cNvPr>
            <p:cNvSpPr txBox="1"/>
            <p:nvPr/>
          </p:nvSpPr>
          <p:spPr>
            <a:xfrm>
              <a:off x="3518959" y="2330045"/>
              <a:ext cx="15616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a:ea typeface="+mn-ea"/>
                  <a:cs typeface="+mn-cs"/>
                </a:rPr>
                <a:t>Time-to-event analysis</a:t>
              </a:r>
            </a:p>
          </p:txBody>
        </p:sp>
        <p:sp>
          <p:nvSpPr>
            <p:cNvPr id="49" name="Left Bracket 32">
              <a:extLst>
                <a:ext uri="{FF2B5EF4-FFF2-40B4-BE49-F238E27FC236}">
                  <a16:creationId xmlns:a16="http://schemas.microsoft.com/office/drawing/2014/main" id="{628EE2C7-3BD3-4C55-A299-28264D4A0658}"/>
                </a:ext>
              </a:extLst>
            </p:cNvPr>
            <p:cNvSpPr/>
            <p:nvPr/>
          </p:nvSpPr>
          <p:spPr>
            <a:xfrm rot="16200000">
              <a:off x="5114468" y="2662512"/>
              <a:ext cx="72000" cy="1113736"/>
            </a:xfrm>
            <a:prstGeom prst="leftBracket">
              <a:avLst/>
            </a:prstGeom>
            <a:noFill/>
            <a:ln w="127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50" name="TextBox 10">
              <a:extLst>
                <a:ext uri="{FF2B5EF4-FFF2-40B4-BE49-F238E27FC236}">
                  <a16:creationId xmlns:a16="http://schemas.microsoft.com/office/drawing/2014/main" id="{EF6302C8-5855-44C1-BF91-30D16C962350}"/>
                </a:ext>
              </a:extLst>
            </p:cNvPr>
            <p:cNvSpPr txBox="1"/>
            <p:nvPr/>
          </p:nvSpPr>
          <p:spPr>
            <a:xfrm>
              <a:off x="3868448" y="3247021"/>
              <a:ext cx="276479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rPr>
                <a:t>Time to recurrence (TTR): </a:t>
              </a:r>
              <a:br>
                <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rPr>
              </a:br>
              <a:r>
                <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rPr>
                <a:t>8 months (IQR 4</a:t>
              </a:r>
              <a:r>
                <a:rPr kumimoji="0" lang="en-US" sz="10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a:t>
              </a:r>
              <a:r>
                <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rPr>
                <a:t>12)</a:t>
              </a:r>
            </a:p>
          </p:txBody>
        </p:sp>
        <p:sp>
          <p:nvSpPr>
            <p:cNvPr id="47" name="Left Bracket 32">
              <a:extLst>
                <a:ext uri="{FF2B5EF4-FFF2-40B4-BE49-F238E27FC236}">
                  <a16:creationId xmlns:a16="http://schemas.microsoft.com/office/drawing/2014/main" id="{EEAEE7EB-D3FF-409B-B9C7-38FD14D342E6}"/>
                </a:ext>
              </a:extLst>
            </p:cNvPr>
            <p:cNvSpPr/>
            <p:nvPr/>
          </p:nvSpPr>
          <p:spPr>
            <a:xfrm rot="16200000">
              <a:off x="3042361" y="2656736"/>
              <a:ext cx="72000" cy="1125288"/>
            </a:xfrm>
            <a:prstGeom prst="leftBracket">
              <a:avLst/>
            </a:prstGeom>
            <a:noFill/>
            <a:ln w="127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48" name="TextBox 10">
              <a:extLst>
                <a:ext uri="{FF2B5EF4-FFF2-40B4-BE49-F238E27FC236}">
                  <a16:creationId xmlns:a16="http://schemas.microsoft.com/office/drawing/2014/main" id="{99066E02-838F-47FF-9EB1-932CD8507D7A}"/>
                </a:ext>
              </a:extLst>
            </p:cNvPr>
            <p:cNvSpPr txBox="1"/>
            <p:nvPr/>
          </p:nvSpPr>
          <p:spPr>
            <a:xfrm>
              <a:off x="2109241" y="3256346"/>
              <a:ext cx="17994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rPr>
                <a:t>Complete response</a:t>
              </a:r>
              <a:br>
                <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rPr>
              </a:br>
              <a:r>
                <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rPr>
                <a:t>time pre-DAAs</a:t>
              </a:r>
            </a:p>
          </p:txBody>
        </p:sp>
        <p:sp>
          <p:nvSpPr>
            <p:cNvPr id="37" name="Rounded Rectangle 4">
              <a:extLst>
                <a:ext uri="{FF2B5EF4-FFF2-40B4-BE49-F238E27FC236}">
                  <a16:creationId xmlns:a16="http://schemas.microsoft.com/office/drawing/2014/main" id="{67E92BC8-8693-4344-A581-0335E268809E}"/>
                </a:ext>
              </a:extLst>
            </p:cNvPr>
            <p:cNvSpPr/>
            <p:nvPr/>
          </p:nvSpPr>
          <p:spPr>
            <a:xfrm>
              <a:off x="2140433" y="2799207"/>
              <a:ext cx="4951847" cy="176986"/>
            </a:xfrm>
            <a:prstGeom prst="roundRect">
              <a:avLst/>
            </a:prstGeom>
            <a:noFill/>
            <a:ln w="25400" cap="flat" cmpd="sng" algn="ctr">
              <a:solidFill>
                <a:sysClr val="window" lastClr="FFFFFF">
                  <a:lumMod val="50000"/>
                </a:sysClr>
              </a:solidFill>
              <a:prstDash val="solid"/>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a:ea typeface="+mn-ea"/>
                  <a:cs typeface="+mn-cs"/>
                </a:rPr>
                <a:t>Time (months)</a:t>
              </a:r>
            </a:p>
          </p:txBody>
        </p:sp>
        <p:sp>
          <p:nvSpPr>
            <p:cNvPr id="39" name="Rounded Rectangle 6">
              <a:extLst>
                <a:ext uri="{FF2B5EF4-FFF2-40B4-BE49-F238E27FC236}">
                  <a16:creationId xmlns:a16="http://schemas.microsoft.com/office/drawing/2014/main" id="{B59EA48D-2DA5-48CD-8DD0-24B7185B688B}"/>
                </a:ext>
              </a:extLst>
            </p:cNvPr>
            <p:cNvSpPr/>
            <p:nvPr/>
          </p:nvSpPr>
          <p:spPr>
            <a:xfrm>
              <a:off x="2224753" y="2620685"/>
              <a:ext cx="771499" cy="544429"/>
            </a:xfrm>
            <a:prstGeom prst="roundRect">
              <a:avLst/>
            </a:prstGeom>
            <a:solidFill>
              <a:schemeClr val="bg2"/>
            </a:solidFill>
            <a:ln w="25400" cap="flat" cmpd="sng" algn="ctr">
              <a:solidFill>
                <a:schemeClr val="tx2">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rPr>
                <a:t>Last HCC treatment</a:t>
              </a:r>
            </a:p>
          </p:txBody>
        </p:sp>
        <p:sp>
          <p:nvSpPr>
            <p:cNvPr id="40" name="Rounded Rectangle 9">
              <a:extLst>
                <a:ext uri="{FF2B5EF4-FFF2-40B4-BE49-F238E27FC236}">
                  <a16:creationId xmlns:a16="http://schemas.microsoft.com/office/drawing/2014/main" id="{C30E55BD-DF62-4874-862D-A74DB7D5101C}"/>
                </a:ext>
              </a:extLst>
            </p:cNvPr>
            <p:cNvSpPr/>
            <p:nvPr/>
          </p:nvSpPr>
          <p:spPr>
            <a:xfrm>
              <a:off x="3059418" y="2626269"/>
              <a:ext cx="996463" cy="544429"/>
            </a:xfrm>
            <a:prstGeom prst="roundRect">
              <a:avLst/>
            </a:prstGeom>
            <a:solidFill>
              <a:schemeClr val="bg2"/>
            </a:solidFill>
            <a:ln w="25400" cap="flat" cmpd="sng" algn="ctr">
              <a:solidFill>
                <a:schemeClr val="tx2">
                  <a:lumMod val="60000"/>
                  <a:lumOff val="40000"/>
                </a:schemeClr>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rPr>
                <a:t>Last radiological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rPr>
                <a:t>complete response</a:t>
              </a:r>
            </a:p>
          </p:txBody>
        </p:sp>
        <p:sp>
          <p:nvSpPr>
            <p:cNvPr id="41" name="Rounded Rectangle 12">
              <a:extLst>
                <a:ext uri="{FF2B5EF4-FFF2-40B4-BE49-F238E27FC236}">
                  <a16:creationId xmlns:a16="http://schemas.microsoft.com/office/drawing/2014/main" id="{F4BBCB0B-25AF-40B7-A75A-66926FB9E5DA}"/>
                </a:ext>
              </a:extLst>
            </p:cNvPr>
            <p:cNvSpPr/>
            <p:nvPr/>
          </p:nvSpPr>
          <p:spPr>
            <a:xfrm>
              <a:off x="4180879" y="2613621"/>
              <a:ext cx="819574" cy="544428"/>
            </a:xfrm>
            <a:prstGeom prst="roundRect">
              <a:avLst/>
            </a:prstGeom>
            <a:solidFill>
              <a:schemeClr val="bg2"/>
            </a:solidFill>
            <a:ln w="25400" cap="flat" cmpd="sng" algn="ctr">
              <a:solidFill>
                <a:schemeClr val="accent2">
                  <a:lumMod val="75000"/>
                </a:schemeClr>
              </a:solidFill>
              <a:prstDash val="solid"/>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rPr>
                <a:t>DAAs starting</a:t>
              </a:r>
            </a:p>
          </p:txBody>
        </p:sp>
        <p:sp>
          <p:nvSpPr>
            <p:cNvPr id="42" name="Rounded Rectangle 15">
              <a:extLst>
                <a:ext uri="{FF2B5EF4-FFF2-40B4-BE49-F238E27FC236}">
                  <a16:creationId xmlns:a16="http://schemas.microsoft.com/office/drawing/2014/main" id="{5A461F0C-EB1A-43B3-A111-42F887CADC2C}"/>
                </a:ext>
              </a:extLst>
            </p:cNvPr>
            <p:cNvSpPr/>
            <p:nvPr/>
          </p:nvSpPr>
          <p:spPr>
            <a:xfrm>
              <a:off x="5094320" y="2620685"/>
              <a:ext cx="979745" cy="544428"/>
            </a:xfrm>
            <a:prstGeom prst="roundRect">
              <a:avLst/>
            </a:prstGeom>
            <a:solidFill>
              <a:schemeClr val="bg2"/>
            </a:solidFill>
            <a:ln w="25400" cap="flat" cmpd="sng" algn="ctr">
              <a:solidFill>
                <a:schemeClr val="accent2">
                  <a:lumMod val="75000"/>
                </a:schemeClr>
              </a:solidFill>
              <a:prstDash val="solid"/>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rPr>
                <a:t>Radiological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rPr>
                <a:t> </a:t>
              </a:r>
              <a:r>
                <a:rPr kumimoji="0" lang="en-US" sz="1000" b="0" i="0" u="none" strike="noStrike" kern="0" cap="none" spc="0" normalizeH="0" baseline="0" noProof="0" dirty="0" err="1">
                  <a:ln>
                    <a:noFill/>
                  </a:ln>
                  <a:solidFill>
                    <a:prstClr val="black"/>
                  </a:solidFill>
                  <a:effectLst/>
                  <a:uLnTx/>
                  <a:uFillTx/>
                  <a:latin typeface="Arial" panose="020B0604020202020204"/>
                  <a:ea typeface="+mn-ea"/>
                  <a:cs typeface="+mn-cs"/>
                </a:rPr>
                <a:t>tumour</a:t>
              </a:r>
              <a:r>
                <a:rPr kumimoji="0" lang="en-US" sz="1000" b="0" i="0" u="none" strike="noStrike" kern="0" cap="none" spc="0" normalizeH="0" baseline="0" noProof="0" dirty="0">
                  <a:ln>
                    <a:noFill/>
                  </a:ln>
                  <a:solidFill>
                    <a:prstClr val="black"/>
                  </a:solidFill>
                  <a:effectLst/>
                  <a:uLnTx/>
                  <a:uFillTx/>
                  <a:latin typeface="Arial" panose="020B0604020202020204"/>
                  <a:ea typeface="+mn-ea"/>
                  <a:cs typeface="+mn-cs"/>
                </a:rPr>
                <a:t> progression</a:t>
              </a:r>
            </a:p>
          </p:txBody>
        </p:sp>
      </p:grpSp>
      <p:grpSp>
        <p:nvGrpSpPr>
          <p:cNvPr id="36" name="Group 35">
            <a:extLst>
              <a:ext uri="{FF2B5EF4-FFF2-40B4-BE49-F238E27FC236}">
                <a16:creationId xmlns:a16="http://schemas.microsoft.com/office/drawing/2014/main" id="{BF484632-6C04-4E40-B4F2-967F967CCD99}"/>
              </a:ext>
            </a:extLst>
          </p:cNvPr>
          <p:cNvGrpSpPr/>
          <p:nvPr/>
        </p:nvGrpSpPr>
        <p:grpSpPr>
          <a:xfrm>
            <a:off x="2123728" y="3754410"/>
            <a:ext cx="4341606" cy="1618806"/>
            <a:chOff x="1932070" y="3806634"/>
            <a:chExt cx="4341606" cy="1618806"/>
          </a:xfrm>
        </p:grpSpPr>
        <p:sp>
          <p:nvSpPr>
            <p:cNvPr id="38" name="TextBox 37">
              <a:extLst>
                <a:ext uri="{FF2B5EF4-FFF2-40B4-BE49-F238E27FC236}">
                  <a16:creationId xmlns:a16="http://schemas.microsoft.com/office/drawing/2014/main" id="{C088EE2B-1595-4A13-9E28-600579D9781C}"/>
                </a:ext>
              </a:extLst>
            </p:cNvPr>
            <p:cNvSpPr txBox="1"/>
            <p:nvPr/>
          </p:nvSpPr>
          <p:spPr>
            <a:xfrm>
              <a:off x="4803925" y="4130055"/>
              <a:ext cx="138852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616075" algn="ct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CR time ≤6 months</a:t>
              </a:r>
            </a:p>
          </p:txBody>
        </p:sp>
        <p:sp>
          <p:nvSpPr>
            <p:cNvPr id="43" name="TextBox 42">
              <a:extLst>
                <a:ext uri="{FF2B5EF4-FFF2-40B4-BE49-F238E27FC236}">
                  <a16:creationId xmlns:a16="http://schemas.microsoft.com/office/drawing/2014/main" id="{DAF6F617-610A-4D9B-A013-5332E1516F6E}"/>
                </a:ext>
              </a:extLst>
            </p:cNvPr>
            <p:cNvSpPr txBox="1"/>
            <p:nvPr/>
          </p:nvSpPr>
          <p:spPr>
            <a:xfrm>
              <a:off x="5641772" y="4414450"/>
              <a:ext cx="63190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524000" algn="ct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Overall</a:t>
              </a:r>
            </a:p>
          </p:txBody>
        </p:sp>
        <p:sp>
          <p:nvSpPr>
            <p:cNvPr id="44" name="TextBox 43">
              <a:extLst>
                <a:ext uri="{FF2B5EF4-FFF2-40B4-BE49-F238E27FC236}">
                  <a16:creationId xmlns:a16="http://schemas.microsoft.com/office/drawing/2014/main" id="{8ACB9777-A4A3-473E-B521-629AAFD3779D}"/>
                </a:ext>
              </a:extLst>
            </p:cNvPr>
            <p:cNvSpPr txBox="1"/>
            <p:nvPr/>
          </p:nvSpPr>
          <p:spPr>
            <a:xfrm>
              <a:off x="4873966" y="4730904"/>
              <a:ext cx="138852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616075" algn="ct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CR time &gt;6 months</a:t>
              </a:r>
            </a:p>
          </p:txBody>
        </p:sp>
        <p:grpSp>
          <p:nvGrpSpPr>
            <p:cNvPr id="45" name="Group 44">
              <a:extLst>
                <a:ext uri="{FF2B5EF4-FFF2-40B4-BE49-F238E27FC236}">
                  <a16:creationId xmlns:a16="http://schemas.microsoft.com/office/drawing/2014/main" id="{02EFA549-2D5E-49A1-A9E6-C7A8FC29A2B5}"/>
                </a:ext>
              </a:extLst>
            </p:cNvPr>
            <p:cNvGrpSpPr/>
            <p:nvPr/>
          </p:nvGrpSpPr>
          <p:grpSpPr>
            <a:xfrm>
              <a:off x="1932070" y="3863340"/>
              <a:ext cx="3878180" cy="1562100"/>
              <a:chOff x="2242258" y="1324449"/>
              <a:chExt cx="3557053" cy="2010959"/>
            </a:xfrm>
          </p:grpSpPr>
          <p:cxnSp>
            <p:nvCxnSpPr>
              <p:cNvPr id="75" name="Straight Connector 74">
                <a:extLst>
                  <a:ext uri="{FF2B5EF4-FFF2-40B4-BE49-F238E27FC236}">
                    <a16:creationId xmlns:a16="http://schemas.microsoft.com/office/drawing/2014/main" id="{0D47D46E-9A19-48BD-93F3-272B17441E92}"/>
                  </a:ext>
                </a:extLst>
              </p:cNvPr>
              <p:cNvCxnSpPr>
                <a:cxnSpLocks/>
              </p:cNvCxnSpPr>
              <p:nvPr/>
            </p:nvCxnSpPr>
            <p:spPr bwMode="auto">
              <a:xfrm>
                <a:off x="3040703" y="1389540"/>
                <a:ext cx="0" cy="1440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9201405-74EC-47A2-97DA-2323738B4CD8}"/>
                  </a:ext>
                </a:extLst>
              </p:cNvPr>
              <p:cNvCxnSpPr/>
              <p:nvPr/>
            </p:nvCxnSpPr>
            <p:spPr bwMode="auto">
              <a:xfrm>
                <a:off x="3040703" y="2829085"/>
                <a:ext cx="26699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17">
                <a:extLst>
                  <a:ext uri="{FF2B5EF4-FFF2-40B4-BE49-F238E27FC236}">
                    <a16:creationId xmlns:a16="http://schemas.microsoft.com/office/drawing/2014/main" id="{0ACB46F7-E57E-4A3F-9817-11BE27598DDA}"/>
                  </a:ext>
                </a:extLst>
              </p:cNvPr>
              <p:cNvSpPr txBox="1">
                <a:spLocks noChangeArrowheads="1"/>
              </p:cNvSpPr>
              <p:nvPr/>
            </p:nvSpPr>
            <p:spPr bwMode="auto">
              <a:xfrm rot="16200000">
                <a:off x="1706200" y="2013008"/>
                <a:ext cx="1408419" cy="33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HCC recurrence </a:t>
                </a:r>
                <a:br>
                  <a:rPr kumimoji="0" lang="it-IT"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it-IT"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probability (%)</a:t>
                </a:r>
              </a:p>
            </p:txBody>
          </p:sp>
          <p:grpSp>
            <p:nvGrpSpPr>
              <p:cNvPr id="78" name="Group 77">
                <a:extLst>
                  <a:ext uri="{FF2B5EF4-FFF2-40B4-BE49-F238E27FC236}">
                    <a16:creationId xmlns:a16="http://schemas.microsoft.com/office/drawing/2014/main" id="{38F3E803-CDB6-460E-BF21-F2662C95C097}"/>
                  </a:ext>
                </a:extLst>
              </p:cNvPr>
              <p:cNvGrpSpPr/>
              <p:nvPr/>
            </p:nvGrpSpPr>
            <p:grpSpPr>
              <a:xfrm>
                <a:off x="3667537" y="2829069"/>
                <a:ext cx="92833" cy="273677"/>
                <a:chOff x="6645222" y="4276328"/>
                <a:chExt cx="103203" cy="442285"/>
              </a:xfrm>
            </p:grpSpPr>
            <p:sp>
              <p:nvSpPr>
                <p:cNvPr id="115" name="TextBox 22">
                  <a:extLst>
                    <a:ext uri="{FF2B5EF4-FFF2-40B4-BE49-F238E27FC236}">
                      <a16:creationId xmlns:a16="http://schemas.microsoft.com/office/drawing/2014/main" id="{3C6A17F1-F672-4C9E-9A1E-3F192DC0BAD0}"/>
                    </a:ext>
                  </a:extLst>
                </p:cNvPr>
                <p:cNvSpPr txBox="1">
                  <a:spLocks noChangeArrowheads="1"/>
                </p:cNvSpPr>
                <p:nvPr/>
              </p:nvSpPr>
              <p:spPr bwMode="auto">
                <a:xfrm>
                  <a:off x="6645222" y="4420177"/>
                  <a:ext cx="103203"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cxnSp>
              <p:nvCxnSpPr>
                <p:cNvPr id="116" name="Straight Connector 115">
                  <a:extLst>
                    <a:ext uri="{FF2B5EF4-FFF2-40B4-BE49-F238E27FC236}">
                      <a16:creationId xmlns:a16="http://schemas.microsoft.com/office/drawing/2014/main" id="{FEC72A97-F94C-4010-B423-1A4743124201}"/>
                    </a:ext>
                  </a:extLst>
                </p:cNvPr>
                <p:cNvCxnSpPr/>
                <p:nvPr/>
              </p:nvCxnSpPr>
              <p:spPr bwMode="auto">
                <a:xfrm>
                  <a:off x="6697111" y="4276328"/>
                  <a:ext cx="0" cy="65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27209E79-B199-4A28-9F2B-8F7DC5E5AE1B}"/>
                  </a:ext>
                </a:extLst>
              </p:cNvPr>
              <p:cNvGrpSpPr/>
              <p:nvPr/>
            </p:nvGrpSpPr>
            <p:grpSpPr>
              <a:xfrm>
                <a:off x="5613644" y="2829069"/>
                <a:ext cx="185667" cy="273677"/>
                <a:chOff x="8202654" y="4276328"/>
                <a:chExt cx="206406" cy="442285"/>
              </a:xfrm>
            </p:grpSpPr>
            <p:sp>
              <p:nvSpPr>
                <p:cNvPr id="113" name="TextBox 24">
                  <a:extLst>
                    <a:ext uri="{FF2B5EF4-FFF2-40B4-BE49-F238E27FC236}">
                      <a16:creationId xmlns:a16="http://schemas.microsoft.com/office/drawing/2014/main" id="{1CE03A68-2054-4A1D-AB87-C4E1DE132671}"/>
                    </a:ext>
                  </a:extLst>
                </p:cNvPr>
                <p:cNvSpPr txBox="1">
                  <a:spLocks noChangeArrowheads="1"/>
                </p:cNvSpPr>
                <p:nvPr/>
              </p:nvSpPr>
              <p:spPr bwMode="auto">
                <a:xfrm>
                  <a:off x="8202654" y="4420177"/>
                  <a:ext cx="206406"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cxnSp>
              <p:nvCxnSpPr>
                <p:cNvPr id="114" name="Straight Connector 113">
                  <a:extLst>
                    <a:ext uri="{FF2B5EF4-FFF2-40B4-BE49-F238E27FC236}">
                      <a16:creationId xmlns:a16="http://schemas.microsoft.com/office/drawing/2014/main" id="{844DED4E-1C74-4F57-B058-F84AB7DE0C4B}"/>
                    </a:ext>
                  </a:extLst>
                </p:cNvPr>
                <p:cNvCxnSpPr/>
                <p:nvPr/>
              </p:nvCxnSpPr>
              <p:spPr bwMode="auto">
                <a:xfrm>
                  <a:off x="8305428"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891449BA-475E-40B0-8434-06FCB9D117AB}"/>
                  </a:ext>
                </a:extLst>
              </p:cNvPr>
              <p:cNvGrpSpPr/>
              <p:nvPr/>
            </p:nvGrpSpPr>
            <p:grpSpPr>
              <a:xfrm>
                <a:off x="3994706" y="2829069"/>
                <a:ext cx="92833" cy="273677"/>
                <a:chOff x="7262194" y="4276328"/>
                <a:chExt cx="103203" cy="442285"/>
              </a:xfrm>
            </p:grpSpPr>
            <p:sp>
              <p:nvSpPr>
                <p:cNvPr id="111" name="TextBox 33">
                  <a:extLst>
                    <a:ext uri="{FF2B5EF4-FFF2-40B4-BE49-F238E27FC236}">
                      <a16:creationId xmlns:a16="http://schemas.microsoft.com/office/drawing/2014/main" id="{1727865B-C915-48BB-BF0E-6F032B3A35C7}"/>
                    </a:ext>
                  </a:extLst>
                </p:cNvPr>
                <p:cNvSpPr txBox="1">
                  <a:spLocks noChangeArrowheads="1"/>
                </p:cNvSpPr>
                <p:nvPr/>
              </p:nvSpPr>
              <p:spPr bwMode="auto">
                <a:xfrm>
                  <a:off x="7262194" y="4420177"/>
                  <a:ext cx="103203"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cxnSp>
              <p:nvCxnSpPr>
                <p:cNvPr id="112" name="Straight Connector 111">
                  <a:extLst>
                    <a:ext uri="{FF2B5EF4-FFF2-40B4-BE49-F238E27FC236}">
                      <a16:creationId xmlns:a16="http://schemas.microsoft.com/office/drawing/2014/main" id="{E31261B3-D2AA-4F1F-8783-C84D72573170}"/>
                    </a:ext>
                  </a:extLst>
                </p:cNvPr>
                <p:cNvCxnSpPr/>
                <p:nvPr/>
              </p:nvCxnSpPr>
              <p:spPr bwMode="auto">
                <a:xfrm>
                  <a:off x="7313641" y="4276328"/>
                  <a:ext cx="0" cy="65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73BFC824-866C-47F0-907C-F67D387B2906}"/>
                  </a:ext>
                </a:extLst>
              </p:cNvPr>
              <p:cNvGrpSpPr/>
              <p:nvPr/>
            </p:nvGrpSpPr>
            <p:grpSpPr>
              <a:xfrm>
                <a:off x="3328711" y="1890806"/>
                <a:ext cx="1407855" cy="1211942"/>
                <a:chOff x="6001717" y="2760014"/>
                <a:chExt cx="1565121" cy="1958601"/>
              </a:xfrm>
            </p:grpSpPr>
            <p:sp>
              <p:nvSpPr>
                <p:cNvPr id="107" name="TextBox 92">
                  <a:extLst>
                    <a:ext uri="{FF2B5EF4-FFF2-40B4-BE49-F238E27FC236}">
                      <a16:creationId xmlns:a16="http://schemas.microsoft.com/office/drawing/2014/main" id="{EB450309-B273-4460-8A7C-7117EA46B7D9}"/>
                    </a:ext>
                  </a:extLst>
                </p:cNvPr>
                <p:cNvSpPr txBox="1">
                  <a:spLocks noChangeArrowheads="1"/>
                </p:cNvSpPr>
                <p:nvPr/>
              </p:nvSpPr>
              <p:spPr bwMode="auto">
                <a:xfrm>
                  <a:off x="6001717" y="4420179"/>
                  <a:ext cx="103204"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cxnSp>
              <p:nvCxnSpPr>
                <p:cNvPr id="108" name="Straight Connector 107">
                  <a:extLst>
                    <a:ext uri="{FF2B5EF4-FFF2-40B4-BE49-F238E27FC236}">
                      <a16:creationId xmlns:a16="http://schemas.microsoft.com/office/drawing/2014/main" id="{9796A34B-E0AA-4069-93C7-517E1879E366}"/>
                    </a:ext>
                  </a:extLst>
                </p:cNvPr>
                <p:cNvCxnSpPr/>
                <p:nvPr/>
              </p:nvCxnSpPr>
              <p:spPr bwMode="auto">
                <a:xfrm>
                  <a:off x="6052977"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92">
                  <a:extLst>
                    <a:ext uri="{FF2B5EF4-FFF2-40B4-BE49-F238E27FC236}">
                      <a16:creationId xmlns:a16="http://schemas.microsoft.com/office/drawing/2014/main" id="{3A843521-9674-49C1-B194-17D597313749}"/>
                    </a:ext>
                  </a:extLst>
                </p:cNvPr>
                <p:cNvSpPr txBox="1">
                  <a:spLocks noChangeArrowheads="1"/>
                </p:cNvSpPr>
                <p:nvPr/>
              </p:nvSpPr>
              <p:spPr bwMode="auto">
                <a:xfrm>
                  <a:off x="6469556" y="3080417"/>
                  <a:ext cx="287674" cy="35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a:t>
                  </a:r>
                </a:p>
              </p:txBody>
            </p:sp>
            <p:sp>
              <p:nvSpPr>
                <p:cNvPr id="110" name="TextBox 92">
                  <a:extLst>
                    <a:ext uri="{FF2B5EF4-FFF2-40B4-BE49-F238E27FC236}">
                      <a16:creationId xmlns:a16="http://schemas.microsoft.com/office/drawing/2014/main" id="{276BB626-8C73-48C3-BDAC-471BCF585556}"/>
                    </a:ext>
                  </a:extLst>
                </p:cNvPr>
                <p:cNvSpPr txBox="1">
                  <a:spLocks noChangeArrowheads="1"/>
                </p:cNvSpPr>
                <p:nvPr/>
              </p:nvSpPr>
              <p:spPr bwMode="auto">
                <a:xfrm>
                  <a:off x="7279164" y="2760014"/>
                  <a:ext cx="287674" cy="35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46%</a:t>
                  </a:r>
                </a:p>
              </p:txBody>
            </p:sp>
          </p:grpSp>
          <p:grpSp>
            <p:nvGrpSpPr>
              <p:cNvPr id="82" name="Group 81">
                <a:extLst>
                  <a:ext uri="{FF2B5EF4-FFF2-40B4-BE49-F238E27FC236}">
                    <a16:creationId xmlns:a16="http://schemas.microsoft.com/office/drawing/2014/main" id="{0FCBF106-1B3D-4846-AA9E-E09F887A3920}"/>
                  </a:ext>
                </a:extLst>
              </p:cNvPr>
              <p:cNvGrpSpPr/>
              <p:nvPr/>
            </p:nvGrpSpPr>
            <p:grpSpPr>
              <a:xfrm>
                <a:off x="2695351" y="2144773"/>
                <a:ext cx="346121" cy="184666"/>
                <a:chOff x="4973033" y="3591748"/>
                <a:chExt cx="384785" cy="298435"/>
              </a:xfrm>
            </p:grpSpPr>
            <p:sp>
              <p:nvSpPr>
                <p:cNvPr id="105" name="TextBox 83">
                  <a:extLst>
                    <a:ext uri="{FF2B5EF4-FFF2-40B4-BE49-F238E27FC236}">
                      <a16:creationId xmlns:a16="http://schemas.microsoft.com/office/drawing/2014/main" id="{94F8AFDC-9157-47AD-8456-EF8E2216F5B4}"/>
                    </a:ext>
                  </a:extLst>
                </p:cNvPr>
                <p:cNvSpPr txBox="1">
                  <a:spLocks noChangeArrowheads="1"/>
                </p:cNvSpPr>
                <p:nvPr/>
              </p:nvSpPr>
              <p:spPr bwMode="auto">
                <a:xfrm>
                  <a:off x="4973033" y="3591748"/>
                  <a:ext cx="268563" cy="29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106" name="Straight Connector 105">
                  <a:extLst>
                    <a:ext uri="{FF2B5EF4-FFF2-40B4-BE49-F238E27FC236}">
                      <a16:creationId xmlns:a16="http://schemas.microsoft.com/office/drawing/2014/main" id="{E240BB15-FC97-4B71-9473-6E6D400DCED7}"/>
                    </a:ext>
                  </a:extLst>
                </p:cNvPr>
                <p:cNvCxnSpPr/>
                <p:nvPr/>
              </p:nvCxnSpPr>
              <p:spPr bwMode="auto">
                <a:xfrm flipH="1">
                  <a:off x="5294714" y="372773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4584E25E-636E-4F3B-B3F0-600F5CD6C906}"/>
                  </a:ext>
                </a:extLst>
              </p:cNvPr>
              <p:cNvGrpSpPr/>
              <p:nvPr/>
            </p:nvGrpSpPr>
            <p:grpSpPr>
              <a:xfrm>
                <a:off x="2639356" y="1324449"/>
                <a:ext cx="402114" cy="184666"/>
                <a:chOff x="4910784" y="3245794"/>
                <a:chExt cx="447034" cy="298437"/>
              </a:xfrm>
            </p:grpSpPr>
            <p:sp>
              <p:nvSpPr>
                <p:cNvPr id="103" name="TextBox 78">
                  <a:extLst>
                    <a:ext uri="{FF2B5EF4-FFF2-40B4-BE49-F238E27FC236}">
                      <a16:creationId xmlns:a16="http://schemas.microsoft.com/office/drawing/2014/main" id="{C57D0BDA-FC5E-47E1-AB17-8757502F0C76}"/>
                    </a:ext>
                  </a:extLst>
                </p:cNvPr>
                <p:cNvSpPr txBox="1">
                  <a:spLocks noChangeArrowheads="1"/>
                </p:cNvSpPr>
                <p:nvPr/>
              </p:nvSpPr>
              <p:spPr bwMode="auto">
                <a:xfrm>
                  <a:off x="4910784" y="3245794"/>
                  <a:ext cx="330625" cy="2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104" name="Straight Connector 103">
                  <a:extLst>
                    <a:ext uri="{FF2B5EF4-FFF2-40B4-BE49-F238E27FC236}">
                      <a16:creationId xmlns:a16="http://schemas.microsoft.com/office/drawing/2014/main" id="{6D04E2FE-4AB1-4CBA-A887-A592E418F23F}"/>
                    </a:ext>
                  </a:extLst>
                </p:cNvPr>
                <p:cNvCxnSpPr/>
                <p:nvPr/>
              </p:nvCxnSpPr>
              <p:spPr bwMode="auto">
                <a:xfrm flipH="1">
                  <a:off x="5294714" y="335679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28387B55-F4AC-4A17-AF59-0CC4412213B5}"/>
                  </a:ext>
                </a:extLst>
              </p:cNvPr>
              <p:cNvGrpSpPr/>
              <p:nvPr/>
            </p:nvGrpSpPr>
            <p:grpSpPr>
              <a:xfrm>
                <a:off x="2999030" y="2829069"/>
                <a:ext cx="76423" cy="203278"/>
                <a:chOff x="5312726" y="4276328"/>
                <a:chExt cx="84960" cy="328516"/>
              </a:xfrm>
            </p:grpSpPr>
            <p:sp>
              <p:nvSpPr>
                <p:cNvPr id="101" name="TextBox 97">
                  <a:extLst>
                    <a:ext uri="{FF2B5EF4-FFF2-40B4-BE49-F238E27FC236}">
                      <a16:creationId xmlns:a16="http://schemas.microsoft.com/office/drawing/2014/main" id="{3BF7F5EB-114C-4052-AAEC-E91010DB32F9}"/>
                    </a:ext>
                  </a:extLst>
                </p:cNvPr>
                <p:cNvSpPr txBox="1">
                  <a:spLocks noChangeArrowheads="1"/>
                </p:cNvSpPr>
                <p:nvPr/>
              </p:nvSpPr>
              <p:spPr bwMode="auto">
                <a:xfrm>
                  <a:off x="5312726" y="4420179"/>
                  <a:ext cx="84960"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102" name="Straight Connector 101">
                  <a:extLst>
                    <a:ext uri="{FF2B5EF4-FFF2-40B4-BE49-F238E27FC236}">
                      <a16:creationId xmlns:a16="http://schemas.microsoft.com/office/drawing/2014/main" id="{698FDF8E-186E-43BC-B400-86FF642277EC}"/>
                    </a:ext>
                  </a:extLst>
                </p:cNvPr>
                <p:cNvCxnSpPr/>
                <p:nvPr/>
              </p:nvCxnSpPr>
              <p:spPr bwMode="auto">
                <a:xfrm>
                  <a:off x="5358002"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950315BA-A761-46D9-9589-A95EC676DEA1}"/>
                  </a:ext>
                </a:extLst>
              </p:cNvPr>
              <p:cNvGrpSpPr/>
              <p:nvPr/>
            </p:nvGrpSpPr>
            <p:grpSpPr>
              <a:xfrm>
                <a:off x="2632877" y="2709996"/>
                <a:ext cx="408423" cy="159011"/>
                <a:chOff x="4903770" y="3764841"/>
                <a:chExt cx="454048" cy="256976"/>
              </a:xfrm>
            </p:grpSpPr>
            <p:sp>
              <p:nvSpPr>
                <p:cNvPr id="99" name="TextBox 85">
                  <a:extLst>
                    <a:ext uri="{FF2B5EF4-FFF2-40B4-BE49-F238E27FC236}">
                      <a16:creationId xmlns:a16="http://schemas.microsoft.com/office/drawing/2014/main" id="{4C76B487-2162-4B0B-A271-277C08AA65DF}"/>
                    </a:ext>
                  </a:extLst>
                </p:cNvPr>
                <p:cNvSpPr txBox="1">
                  <a:spLocks noChangeArrowheads="1"/>
                </p:cNvSpPr>
                <p:nvPr/>
              </p:nvSpPr>
              <p:spPr bwMode="auto">
                <a:xfrm>
                  <a:off x="4903770" y="3764841"/>
                  <a:ext cx="337827" cy="25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100" name="Straight Connector 99">
                  <a:extLst>
                    <a:ext uri="{FF2B5EF4-FFF2-40B4-BE49-F238E27FC236}">
                      <a16:creationId xmlns:a16="http://schemas.microsoft.com/office/drawing/2014/main" id="{14E4B801-ADD8-4AE8-843B-D85444CF1720}"/>
                    </a:ext>
                  </a:extLst>
                </p:cNvPr>
                <p:cNvCxnSpPr/>
                <p:nvPr/>
              </p:nvCxnSpPr>
              <p:spPr bwMode="auto">
                <a:xfrm flipH="1">
                  <a:off x="5294714" y="388410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E4F27800-1A36-4AA6-B528-0C77F9B57A15}"/>
                  </a:ext>
                </a:extLst>
              </p:cNvPr>
              <p:cNvSpPr txBox="1">
                <a:spLocks noChangeArrowheads="1"/>
              </p:cNvSpPr>
              <p:nvPr/>
            </p:nvSpPr>
            <p:spPr bwMode="auto">
              <a:xfrm>
                <a:off x="3065333" y="3150742"/>
                <a:ext cx="2533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 from starting DAAs (months)</a:t>
                </a:r>
              </a:p>
            </p:txBody>
          </p:sp>
          <p:grpSp>
            <p:nvGrpSpPr>
              <p:cNvPr id="87" name="Group 86">
                <a:extLst>
                  <a:ext uri="{FF2B5EF4-FFF2-40B4-BE49-F238E27FC236}">
                    <a16:creationId xmlns:a16="http://schemas.microsoft.com/office/drawing/2014/main" id="{1912B072-788F-40F9-9AA3-9A5882FDEE06}"/>
                  </a:ext>
                </a:extLst>
              </p:cNvPr>
              <p:cNvGrpSpPr/>
              <p:nvPr/>
            </p:nvGrpSpPr>
            <p:grpSpPr>
              <a:xfrm>
                <a:off x="4281104" y="2829069"/>
                <a:ext cx="185667" cy="273677"/>
                <a:chOff x="6638950" y="4276328"/>
                <a:chExt cx="206406" cy="442285"/>
              </a:xfrm>
            </p:grpSpPr>
            <p:sp>
              <p:nvSpPr>
                <p:cNvPr id="97" name="TextBox 22">
                  <a:extLst>
                    <a:ext uri="{FF2B5EF4-FFF2-40B4-BE49-F238E27FC236}">
                      <a16:creationId xmlns:a16="http://schemas.microsoft.com/office/drawing/2014/main" id="{CA34FC0F-DC5C-42CB-956D-7D174E80379B}"/>
                    </a:ext>
                  </a:extLst>
                </p:cNvPr>
                <p:cNvSpPr txBox="1">
                  <a:spLocks noChangeArrowheads="1"/>
                </p:cNvSpPr>
                <p:nvPr/>
              </p:nvSpPr>
              <p:spPr bwMode="auto">
                <a:xfrm>
                  <a:off x="6638950" y="4420177"/>
                  <a:ext cx="206406"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cxnSp>
              <p:nvCxnSpPr>
                <p:cNvPr id="98" name="Straight Connector 97">
                  <a:extLst>
                    <a:ext uri="{FF2B5EF4-FFF2-40B4-BE49-F238E27FC236}">
                      <a16:creationId xmlns:a16="http://schemas.microsoft.com/office/drawing/2014/main" id="{15FC7BDA-F3EA-4937-B7DB-91542664388F}"/>
                    </a:ext>
                  </a:extLst>
                </p:cNvPr>
                <p:cNvCxnSpPr/>
                <p:nvPr/>
              </p:nvCxnSpPr>
              <p:spPr bwMode="auto">
                <a:xfrm>
                  <a:off x="6742440" y="4276328"/>
                  <a:ext cx="0" cy="65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880CAEAC-FEE0-4133-BD88-6DE8F9587BB0}"/>
                  </a:ext>
                </a:extLst>
              </p:cNvPr>
              <p:cNvGrpSpPr/>
              <p:nvPr/>
            </p:nvGrpSpPr>
            <p:grpSpPr>
              <a:xfrm>
                <a:off x="4619565" y="2829069"/>
                <a:ext cx="185667" cy="273677"/>
                <a:chOff x="7165264" y="4276328"/>
                <a:chExt cx="206406" cy="442285"/>
              </a:xfrm>
            </p:grpSpPr>
            <p:sp>
              <p:nvSpPr>
                <p:cNvPr id="95" name="TextBox 33">
                  <a:extLst>
                    <a:ext uri="{FF2B5EF4-FFF2-40B4-BE49-F238E27FC236}">
                      <a16:creationId xmlns:a16="http://schemas.microsoft.com/office/drawing/2014/main" id="{19AF4176-0E17-495F-9DB8-8F8054A52531}"/>
                    </a:ext>
                  </a:extLst>
                </p:cNvPr>
                <p:cNvSpPr txBox="1">
                  <a:spLocks noChangeArrowheads="1"/>
                </p:cNvSpPr>
                <p:nvPr/>
              </p:nvSpPr>
              <p:spPr bwMode="auto">
                <a:xfrm>
                  <a:off x="7165264" y="4420177"/>
                  <a:ext cx="206406"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p>
              </p:txBody>
            </p:sp>
            <p:cxnSp>
              <p:nvCxnSpPr>
                <p:cNvPr id="96" name="Straight Connector 95">
                  <a:extLst>
                    <a:ext uri="{FF2B5EF4-FFF2-40B4-BE49-F238E27FC236}">
                      <a16:creationId xmlns:a16="http://schemas.microsoft.com/office/drawing/2014/main" id="{6AE550A3-B3F3-4D05-B83C-22555198C0AE}"/>
                    </a:ext>
                  </a:extLst>
                </p:cNvPr>
                <p:cNvCxnSpPr/>
                <p:nvPr/>
              </p:nvCxnSpPr>
              <p:spPr bwMode="auto">
                <a:xfrm>
                  <a:off x="7268315" y="4276328"/>
                  <a:ext cx="0" cy="65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286DE384-B1DA-4471-8D49-A2AED59D4838}"/>
                  </a:ext>
                </a:extLst>
              </p:cNvPr>
              <p:cNvGrpSpPr/>
              <p:nvPr/>
            </p:nvGrpSpPr>
            <p:grpSpPr>
              <a:xfrm>
                <a:off x="4960941" y="2829069"/>
                <a:ext cx="169918" cy="273677"/>
                <a:chOff x="8293969" y="4276328"/>
                <a:chExt cx="188898" cy="442285"/>
              </a:xfrm>
            </p:grpSpPr>
            <p:sp>
              <p:nvSpPr>
                <p:cNvPr id="93" name="TextBox 24">
                  <a:extLst>
                    <a:ext uri="{FF2B5EF4-FFF2-40B4-BE49-F238E27FC236}">
                      <a16:creationId xmlns:a16="http://schemas.microsoft.com/office/drawing/2014/main" id="{1B09EDC8-7FBE-47C3-A0F2-8DF3295DBF07}"/>
                    </a:ext>
                  </a:extLst>
                </p:cNvPr>
                <p:cNvSpPr txBox="1">
                  <a:spLocks noChangeArrowheads="1"/>
                </p:cNvSpPr>
                <p:nvPr/>
              </p:nvSpPr>
              <p:spPr bwMode="auto">
                <a:xfrm>
                  <a:off x="8293969" y="4420177"/>
                  <a:ext cx="188898"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cxnSp>
              <p:nvCxnSpPr>
                <p:cNvPr id="94" name="Straight Connector 93">
                  <a:extLst>
                    <a:ext uri="{FF2B5EF4-FFF2-40B4-BE49-F238E27FC236}">
                      <a16:creationId xmlns:a16="http://schemas.microsoft.com/office/drawing/2014/main" id="{0EA8069F-83F1-4095-B928-472ACC2175C6}"/>
                    </a:ext>
                  </a:extLst>
                </p:cNvPr>
                <p:cNvCxnSpPr/>
                <p:nvPr/>
              </p:nvCxnSpPr>
              <p:spPr bwMode="auto">
                <a:xfrm>
                  <a:off x="8387977" y="4276328"/>
                  <a:ext cx="0" cy="65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CCE1790E-80AC-46F9-9C57-4319B2F08830}"/>
                  </a:ext>
                </a:extLst>
              </p:cNvPr>
              <p:cNvGrpSpPr/>
              <p:nvPr/>
            </p:nvGrpSpPr>
            <p:grpSpPr>
              <a:xfrm>
                <a:off x="5292387" y="2827574"/>
                <a:ext cx="169918" cy="273677"/>
                <a:chOff x="8258355" y="4276328"/>
                <a:chExt cx="188898" cy="442285"/>
              </a:xfrm>
            </p:grpSpPr>
            <p:sp>
              <p:nvSpPr>
                <p:cNvPr id="91" name="TextBox 24">
                  <a:extLst>
                    <a:ext uri="{FF2B5EF4-FFF2-40B4-BE49-F238E27FC236}">
                      <a16:creationId xmlns:a16="http://schemas.microsoft.com/office/drawing/2014/main" id="{71EFA81C-7CE6-48D4-AD15-733258132B32}"/>
                    </a:ext>
                  </a:extLst>
                </p:cNvPr>
                <p:cNvSpPr txBox="1">
                  <a:spLocks noChangeArrowheads="1"/>
                </p:cNvSpPr>
                <p:nvPr/>
              </p:nvSpPr>
              <p:spPr bwMode="auto">
                <a:xfrm>
                  <a:off x="8258355" y="4420177"/>
                  <a:ext cx="188898"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a:t>
                  </a:r>
                </a:p>
              </p:txBody>
            </p:sp>
            <p:cxnSp>
              <p:nvCxnSpPr>
                <p:cNvPr id="92" name="Straight Connector 91">
                  <a:extLst>
                    <a:ext uri="{FF2B5EF4-FFF2-40B4-BE49-F238E27FC236}">
                      <a16:creationId xmlns:a16="http://schemas.microsoft.com/office/drawing/2014/main" id="{B523725C-662E-4C84-A042-C6BBC7CAE0FC}"/>
                    </a:ext>
                  </a:extLst>
                </p:cNvPr>
                <p:cNvCxnSpPr/>
                <p:nvPr/>
              </p:nvCxnSpPr>
              <p:spPr bwMode="auto">
                <a:xfrm>
                  <a:off x="8352369" y="4276328"/>
                  <a:ext cx="0" cy="65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TextBox 45">
              <a:extLst>
                <a:ext uri="{FF2B5EF4-FFF2-40B4-BE49-F238E27FC236}">
                  <a16:creationId xmlns:a16="http://schemas.microsoft.com/office/drawing/2014/main" id="{4EBC142E-7F56-4FC9-A503-564B70F1207A}"/>
                </a:ext>
              </a:extLst>
            </p:cNvPr>
            <p:cNvSpPr txBox="1"/>
            <p:nvPr/>
          </p:nvSpPr>
          <p:spPr>
            <a:xfrm>
              <a:off x="2816441" y="3806634"/>
              <a:ext cx="7136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616075" algn="ct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p=0.031</a:t>
              </a:r>
            </a:p>
          </p:txBody>
        </p:sp>
        <p:sp>
          <p:nvSpPr>
            <p:cNvPr id="68" name="Freeform: Shape 67">
              <a:extLst>
                <a:ext uri="{FF2B5EF4-FFF2-40B4-BE49-F238E27FC236}">
                  <a16:creationId xmlns:a16="http://schemas.microsoft.com/office/drawing/2014/main" id="{73DF6554-71F8-4D8A-8B36-BC11B7AADFA8}"/>
                </a:ext>
              </a:extLst>
            </p:cNvPr>
            <p:cNvSpPr/>
            <p:nvPr/>
          </p:nvSpPr>
          <p:spPr>
            <a:xfrm>
              <a:off x="2867025" y="4398169"/>
              <a:ext cx="2855119" cy="627459"/>
            </a:xfrm>
            <a:custGeom>
              <a:avLst/>
              <a:gdLst>
                <a:gd name="connsiteX0" fmla="*/ 2855119 w 2855119"/>
                <a:gd name="connsiteY0" fmla="*/ 2381 h 627459"/>
                <a:gd name="connsiteX1" fmla="*/ 2531269 w 2855119"/>
                <a:gd name="connsiteY1" fmla="*/ 0 h 627459"/>
                <a:gd name="connsiteX2" fmla="*/ 2526506 w 2855119"/>
                <a:gd name="connsiteY2" fmla="*/ 46434 h 627459"/>
                <a:gd name="connsiteX3" fmla="*/ 1807369 w 2855119"/>
                <a:gd name="connsiteY3" fmla="*/ 52387 h 627459"/>
                <a:gd name="connsiteX4" fmla="*/ 1804988 w 2855119"/>
                <a:gd name="connsiteY4" fmla="*/ 84534 h 627459"/>
                <a:gd name="connsiteX5" fmla="*/ 1450181 w 2855119"/>
                <a:gd name="connsiteY5" fmla="*/ 85725 h 627459"/>
                <a:gd name="connsiteX6" fmla="*/ 1453753 w 2855119"/>
                <a:gd name="connsiteY6" fmla="*/ 114300 h 627459"/>
                <a:gd name="connsiteX7" fmla="*/ 1441847 w 2855119"/>
                <a:gd name="connsiteY7" fmla="*/ 114300 h 627459"/>
                <a:gd name="connsiteX8" fmla="*/ 1226344 w 2855119"/>
                <a:gd name="connsiteY8" fmla="*/ 116681 h 627459"/>
                <a:gd name="connsiteX9" fmla="*/ 1216819 w 2855119"/>
                <a:gd name="connsiteY9" fmla="*/ 152400 h 627459"/>
                <a:gd name="connsiteX10" fmla="*/ 1163241 w 2855119"/>
                <a:gd name="connsiteY10" fmla="*/ 148828 h 627459"/>
                <a:gd name="connsiteX11" fmla="*/ 1154906 w 2855119"/>
                <a:gd name="connsiteY11" fmla="*/ 176212 h 627459"/>
                <a:gd name="connsiteX12" fmla="*/ 1146572 w 2855119"/>
                <a:gd name="connsiteY12" fmla="*/ 176212 h 627459"/>
                <a:gd name="connsiteX13" fmla="*/ 1144191 w 2855119"/>
                <a:gd name="connsiteY13" fmla="*/ 211931 h 627459"/>
                <a:gd name="connsiteX14" fmla="*/ 1091803 w 2855119"/>
                <a:gd name="connsiteY14" fmla="*/ 211931 h 627459"/>
                <a:gd name="connsiteX15" fmla="*/ 1095375 w 2855119"/>
                <a:gd name="connsiteY15" fmla="*/ 242887 h 627459"/>
                <a:gd name="connsiteX16" fmla="*/ 926306 w 2855119"/>
                <a:gd name="connsiteY16" fmla="*/ 242887 h 627459"/>
                <a:gd name="connsiteX17" fmla="*/ 921544 w 2855119"/>
                <a:gd name="connsiteY17" fmla="*/ 272653 h 627459"/>
                <a:gd name="connsiteX18" fmla="*/ 650081 w 2855119"/>
                <a:gd name="connsiteY18" fmla="*/ 273844 h 627459"/>
                <a:gd name="connsiteX19" fmla="*/ 648891 w 2855119"/>
                <a:gd name="connsiteY19" fmla="*/ 303609 h 627459"/>
                <a:gd name="connsiteX20" fmla="*/ 627459 w 2855119"/>
                <a:gd name="connsiteY20" fmla="*/ 304800 h 627459"/>
                <a:gd name="connsiteX21" fmla="*/ 631031 w 2855119"/>
                <a:gd name="connsiteY21" fmla="*/ 335756 h 627459"/>
                <a:gd name="connsiteX22" fmla="*/ 613172 w 2855119"/>
                <a:gd name="connsiteY22" fmla="*/ 335756 h 627459"/>
                <a:gd name="connsiteX23" fmla="*/ 598884 w 2855119"/>
                <a:gd name="connsiteY23" fmla="*/ 338137 h 627459"/>
                <a:gd name="connsiteX24" fmla="*/ 606028 w 2855119"/>
                <a:gd name="connsiteY24" fmla="*/ 363140 h 627459"/>
                <a:gd name="connsiteX25" fmla="*/ 579834 w 2855119"/>
                <a:gd name="connsiteY25" fmla="*/ 364331 h 627459"/>
                <a:gd name="connsiteX26" fmla="*/ 577453 w 2855119"/>
                <a:gd name="connsiteY26" fmla="*/ 389334 h 627459"/>
                <a:gd name="connsiteX27" fmla="*/ 535781 w 2855119"/>
                <a:gd name="connsiteY27" fmla="*/ 394097 h 627459"/>
                <a:gd name="connsiteX28" fmla="*/ 533400 w 2855119"/>
                <a:gd name="connsiteY28" fmla="*/ 417909 h 627459"/>
                <a:gd name="connsiteX29" fmla="*/ 436959 w 2855119"/>
                <a:gd name="connsiteY29" fmla="*/ 422672 h 627459"/>
                <a:gd name="connsiteX30" fmla="*/ 444103 w 2855119"/>
                <a:gd name="connsiteY30" fmla="*/ 451247 h 627459"/>
                <a:gd name="connsiteX31" fmla="*/ 428625 w 2855119"/>
                <a:gd name="connsiteY31" fmla="*/ 451247 h 627459"/>
                <a:gd name="connsiteX32" fmla="*/ 427434 w 2855119"/>
                <a:gd name="connsiteY32" fmla="*/ 483394 h 627459"/>
                <a:gd name="connsiteX33" fmla="*/ 341709 w 2855119"/>
                <a:gd name="connsiteY33" fmla="*/ 486965 h 627459"/>
                <a:gd name="connsiteX34" fmla="*/ 335756 w 2855119"/>
                <a:gd name="connsiteY34" fmla="*/ 507206 h 627459"/>
                <a:gd name="connsiteX35" fmla="*/ 254794 w 2855119"/>
                <a:gd name="connsiteY35" fmla="*/ 509587 h 627459"/>
                <a:gd name="connsiteX36" fmla="*/ 252413 w 2855119"/>
                <a:gd name="connsiteY36" fmla="*/ 542925 h 627459"/>
                <a:gd name="connsiteX37" fmla="*/ 135731 w 2855119"/>
                <a:gd name="connsiteY37" fmla="*/ 542925 h 627459"/>
                <a:gd name="connsiteX38" fmla="*/ 133350 w 2855119"/>
                <a:gd name="connsiteY38" fmla="*/ 572690 h 627459"/>
                <a:gd name="connsiteX39" fmla="*/ 53578 w 2855119"/>
                <a:gd name="connsiteY39" fmla="*/ 578644 h 627459"/>
                <a:gd name="connsiteX40" fmla="*/ 52388 w 2855119"/>
                <a:gd name="connsiteY40" fmla="*/ 602456 h 627459"/>
                <a:gd name="connsiteX41" fmla="*/ 1191 w 2855119"/>
                <a:gd name="connsiteY41" fmla="*/ 596503 h 627459"/>
                <a:gd name="connsiteX42" fmla="*/ 0 w 2855119"/>
                <a:gd name="connsiteY42" fmla="*/ 627459 h 627459"/>
                <a:gd name="connsiteX43" fmla="*/ 1191 w 2855119"/>
                <a:gd name="connsiteY43" fmla="*/ 623887 h 627459"/>
                <a:gd name="connsiteX44" fmla="*/ 1191 w 2855119"/>
                <a:gd name="connsiteY44" fmla="*/ 623887 h 627459"/>
                <a:gd name="connsiteX45" fmla="*/ 5953 w 2855119"/>
                <a:gd name="connsiteY45" fmla="*/ 620315 h 627459"/>
                <a:gd name="connsiteX46" fmla="*/ 5953 w 2855119"/>
                <a:gd name="connsiteY46" fmla="*/ 621506 h 62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855119" h="627459">
                  <a:moveTo>
                    <a:pt x="2855119" y="2381"/>
                  </a:moveTo>
                  <a:lnTo>
                    <a:pt x="2531269" y="0"/>
                  </a:lnTo>
                  <a:lnTo>
                    <a:pt x="2526506" y="46434"/>
                  </a:lnTo>
                  <a:lnTo>
                    <a:pt x="1807369" y="52387"/>
                  </a:lnTo>
                  <a:lnTo>
                    <a:pt x="1804988" y="84534"/>
                  </a:lnTo>
                  <a:lnTo>
                    <a:pt x="1450181" y="85725"/>
                  </a:lnTo>
                  <a:lnTo>
                    <a:pt x="1453753" y="114300"/>
                  </a:lnTo>
                  <a:lnTo>
                    <a:pt x="1441847" y="114300"/>
                  </a:lnTo>
                  <a:lnTo>
                    <a:pt x="1226344" y="116681"/>
                  </a:lnTo>
                  <a:lnTo>
                    <a:pt x="1216819" y="152400"/>
                  </a:lnTo>
                  <a:lnTo>
                    <a:pt x="1163241" y="148828"/>
                  </a:lnTo>
                  <a:lnTo>
                    <a:pt x="1154906" y="176212"/>
                  </a:lnTo>
                  <a:lnTo>
                    <a:pt x="1146572" y="176212"/>
                  </a:lnTo>
                  <a:lnTo>
                    <a:pt x="1144191" y="211931"/>
                  </a:lnTo>
                  <a:lnTo>
                    <a:pt x="1091803" y="211931"/>
                  </a:lnTo>
                  <a:lnTo>
                    <a:pt x="1095375" y="242887"/>
                  </a:lnTo>
                  <a:lnTo>
                    <a:pt x="926306" y="242887"/>
                  </a:lnTo>
                  <a:lnTo>
                    <a:pt x="921544" y="272653"/>
                  </a:lnTo>
                  <a:lnTo>
                    <a:pt x="650081" y="273844"/>
                  </a:lnTo>
                  <a:cubicBezTo>
                    <a:pt x="649684" y="283766"/>
                    <a:pt x="649288" y="293687"/>
                    <a:pt x="648891" y="303609"/>
                  </a:cubicBezTo>
                  <a:lnTo>
                    <a:pt x="627459" y="304800"/>
                  </a:lnTo>
                  <a:lnTo>
                    <a:pt x="631031" y="335756"/>
                  </a:lnTo>
                  <a:lnTo>
                    <a:pt x="613172" y="335756"/>
                  </a:lnTo>
                  <a:lnTo>
                    <a:pt x="598884" y="338137"/>
                  </a:lnTo>
                  <a:lnTo>
                    <a:pt x="606028" y="363140"/>
                  </a:lnTo>
                  <a:lnTo>
                    <a:pt x="579834" y="364331"/>
                  </a:lnTo>
                  <a:lnTo>
                    <a:pt x="577453" y="389334"/>
                  </a:lnTo>
                  <a:lnTo>
                    <a:pt x="535781" y="394097"/>
                  </a:lnTo>
                  <a:lnTo>
                    <a:pt x="533400" y="417909"/>
                  </a:lnTo>
                  <a:lnTo>
                    <a:pt x="436959" y="422672"/>
                  </a:lnTo>
                  <a:lnTo>
                    <a:pt x="444103" y="451247"/>
                  </a:lnTo>
                  <a:lnTo>
                    <a:pt x="428625" y="451247"/>
                  </a:lnTo>
                  <a:lnTo>
                    <a:pt x="427434" y="483394"/>
                  </a:lnTo>
                  <a:lnTo>
                    <a:pt x="341709" y="486965"/>
                  </a:lnTo>
                  <a:lnTo>
                    <a:pt x="335756" y="507206"/>
                  </a:lnTo>
                  <a:lnTo>
                    <a:pt x="254794" y="509587"/>
                  </a:lnTo>
                  <a:lnTo>
                    <a:pt x="252413" y="542925"/>
                  </a:lnTo>
                  <a:lnTo>
                    <a:pt x="135731" y="542925"/>
                  </a:lnTo>
                  <a:lnTo>
                    <a:pt x="133350" y="572690"/>
                  </a:lnTo>
                  <a:lnTo>
                    <a:pt x="53578" y="578644"/>
                  </a:lnTo>
                  <a:cubicBezTo>
                    <a:pt x="53181" y="586581"/>
                    <a:pt x="52785" y="594519"/>
                    <a:pt x="52388" y="602456"/>
                  </a:cubicBezTo>
                  <a:lnTo>
                    <a:pt x="1191" y="596503"/>
                  </a:lnTo>
                  <a:lnTo>
                    <a:pt x="0" y="627459"/>
                  </a:lnTo>
                  <a:lnTo>
                    <a:pt x="1191" y="623887"/>
                  </a:lnTo>
                  <a:lnTo>
                    <a:pt x="1191" y="623887"/>
                  </a:lnTo>
                  <a:lnTo>
                    <a:pt x="5953" y="620315"/>
                  </a:lnTo>
                  <a:lnTo>
                    <a:pt x="5953" y="621506"/>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9" name="Freeform: Shape 68">
              <a:extLst>
                <a:ext uri="{FF2B5EF4-FFF2-40B4-BE49-F238E27FC236}">
                  <a16:creationId xmlns:a16="http://schemas.microsoft.com/office/drawing/2014/main" id="{B4AB40FF-B80D-474A-ACFB-C39E32EFA46D}"/>
                </a:ext>
              </a:extLst>
            </p:cNvPr>
            <p:cNvSpPr/>
            <p:nvPr/>
          </p:nvSpPr>
          <p:spPr>
            <a:xfrm>
              <a:off x="2992041" y="4674394"/>
              <a:ext cx="2726531" cy="351234"/>
            </a:xfrm>
            <a:custGeom>
              <a:avLst/>
              <a:gdLst>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21606 w 2726531"/>
                <a:gd name="connsiteY9" fmla="*/ 108347 h 351234"/>
                <a:gd name="connsiteX10" fmla="*/ 1419225 w 2726531"/>
                <a:gd name="connsiteY10" fmla="*/ 129778 h 351234"/>
                <a:gd name="connsiteX11" fmla="*/ 1235868 w 2726531"/>
                <a:gd name="connsiteY11" fmla="*/ 134540 h 351234"/>
                <a:gd name="connsiteX12" fmla="*/ 1226343 w 2726531"/>
                <a:gd name="connsiteY12" fmla="*/ 157162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21606 w 2726531"/>
                <a:gd name="connsiteY9" fmla="*/ 108347 h 351234"/>
                <a:gd name="connsiteX10" fmla="*/ 1419225 w 2726531"/>
                <a:gd name="connsiteY10" fmla="*/ 129778 h 351234"/>
                <a:gd name="connsiteX11" fmla="*/ 1235868 w 2726531"/>
                <a:gd name="connsiteY11" fmla="*/ 134540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21606 w 2726531"/>
                <a:gd name="connsiteY9" fmla="*/ 108347 h 351234"/>
                <a:gd name="connsiteX10" fmla="*/ 1419225 w 2726531"/>
                <a:gd name="connsiteY10" fmla="*/ 129778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21606 w 2726531"/>
                <a:gd name="connsiteY9" fmla="*/ 108347 h 351234"/>
                <a:gd name="connsiteX10" fmla="*/ 1413272 w 2726531"/>
                <a:gd name="connsiteY10" fmla="*/ 146446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21606 w 2726531"/>
                <a:gd name="connsiteY9" fmla="*/ 108347 h 351234"/>
                <a:gd name="connsiteX10" fmla="*/ 1412082 w 2726531"/>
                <a:gd name="connsiteY10" fmla="*/ 134540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21606 w 2726531"/>
                <a:gd name="connsiteY9" fmla="*/ 108347 h 351234"/>
                <a:gd name="connsiteX10" fmla="*/ 1401366 w 2726531"/>
                <a:gd name="connsiteY10" fmla="*/ 139303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21606 w 2726531"/>
                <a:gd name="connsiteY9" fmla="*/ 108347 h 351234"/>
                <a:gd name="connsiteX10" fmla="*/ 1412082 w 2726531"/>
                <a:gd name="connsiteY10" fmla="*/ 140494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04937 w 2726531"/>
                <a:gd name="connsiteY9" fmla="*/ 107156 h 351234"/>
                <a:gd name="connsiteX10" fmla="*/ 1412082 w 2726531"/>
                <a:gd name="connsiteY10" fmla="*/ 140494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8724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8354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8354 h 351234"/>
                <a:gd name="connsiteX13" fmla="*/ 1102518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9544 h 351234"/>
                <a:gd name="connsiteX13" fmla="*/ 1102518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9544 h 351234"/>
                <a:gd name="connsiteX13" fmla="*/ 1102518 w 2726531"/>
                <a:gd name="connsiteY13" fmla="*/ 159544 h 351234"/>
                <a:gd name="connsiteX14" fmla="*/ 1098947 w 2726531"/>
                <a:gd name="connsiteY14" fmla="*/ 185737 h 351234"/>
                <a:gd name="connsiteX15" fmla="*/ 859631 w 2726531"/>
                <a:gd name="connsiteY15" fmla="*/ 185737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9544 h 351234"/>
                <a:gd name="connsiteX13" fmla="*/ 1102518 w 2726531"/>
                <a:gd name="connsiteY13" fmla="*/ 159544 h 351234"/>
                <a:gd name="connsiteX14" fmla="*/ 1098947 w 2726531"/>
                <a:gd name="connsiteY14" fmla="*/ 185737 h 351234"/>
                <a:gd name="connsiteX15" fmla="*/ 859631 w 2726531"/>
                <a:gd name="connsiteY15" fmla="*/ 185737 h 351234"/>
                <a:gd name="connsiteX16" fmla="*/ 854868 w 2726531"/>
                <a:gd name="connsiteY16" fmla="*/ 209550 h 351234"/>
                <a:gd name="connsiteX17" fmla="*/ 790575 w 2726531"/>
                <a:gd name="connsiteY17" fmla="*/ 209550 h 351234"/>
                <a:gd name="connsiteX18" fmla="*/ 790575 w 2726531"/>
                <a:gd name="connsiteY18" fmla="*/ 235744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9544 h 351234"/>
                <a:gd name="connsiteX13" fmla="*/ 1102518 w 2726531"/>
                <a:gd name="connsiteY13" fmla="*/ 159544 h 351234"/>
                <a:gd name="connsiteX14" fmla="*/ 1098947 w 2726531"/>
                <a:gd name="connsiteY14" fmla="*/ 185737 h 351234"/>
                <a:gd name="connsiteX15" fmla="*/ 859631 w 2726531"/>
                <a:gd name="connsiteY15" fmla="*/ 185737 h 351234"/>
                <a:gd name="connsiteX16" fmla="*/ 854868 w 2726531"/>
                <a:gd name="connsiteY16" fmla="*/ 209550 h 351234"/>
                <a:gd name="connsiteX17" fmla="*/ 790575 w 2726531"/>
                <a:gd name="connsiteY17" fmla="*/ 209550 h 351234"/>
                <a:gd name="connsiteX18" fmla="*/ 790575 w 2726531"/>
                <a:gd name="connsiteY18" fmla="*/ 235744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9544 h 351234"/>
                <a:gd name="connsiteX13" fmla="*/ 1102518 w 2726531"/>
                <a:gd name="connsiteY13" fmla="*/ 159544 h 351234"/>
                <a:gd name="connsiteX14" fmla="*/ 1098947 w 2726531"/>
                <a:gd name="connsiteY14" fmla="*/ 185737 h 351234"/>
                <a:gd name="connsiteX15" fmla="*/ 859631 w 2726531"/>
                <a:gd name="connsiteY15" fmla="*/ 185737 h 351234"/>
                <a:gd name="connsiteX16" fmla="*/ 854868 w 2726531"/>
                <a:gd name="connsiteY16" fmla="*/ 209550 h 351234"/>
                <a:gd name="connsiteX17" fmla="*/ 790575 w 2726531"/>
                <a:gd name="connsiteY17" fmla="*/ 209550 h 351234"/>
                <a:gd name="connsiteX18" fmla="*/ 790575 w 2726531"/>
                <a:gd name="connsiteY18" fmla="*/ 235744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80988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9544 h 351234"/>
                <a:gd name="connsiteX13" fmla="*/ 1102518 w 2726531"/>
                <a:gd name="connsiteY13" fmla="*/ 159544 h 351234"/>
                <a:gd name="connsiteX14" fmla="*/ 1098947 w 2726531"/>
                <a:gd name="connsiteY14" fmla="*/ 185737 h 351234"/>
                <a:gd name="connsiteX15" fmla="*/ 859631 w 2726531"/>
                <a:gd name="connsiteY15" fmla="*/ 185737 h 351234"/>
                <a:gd name="connsiteX16" fmla="*/ 854868 w 2726531"/>
                <a:gd name="connsiteY16" fmla="*/ 209550 h 351234"/>
                <a:gd name="connsiteX17" fmla="*/ 790575 w 2726531"/>
                <a:gd name="connsiteY17" fmla="*/ 209550 h 351234"/>
                <a:gd name="connsiteX18" fmla="*/ 790575 w 2726531"/>
                <a:gd name="connsiteY18" fmla="*/ 235744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80988 h 351234"/>
                <a:gd name="connsiteX25" fmla="*/ 172640 w 2726531"/>
                <a:gd name="connsiteY25" fmla="*/ 285750 h 351234"/>
                <a:gd name="connsiteX26" fmla="*/ 167878 w 2726531"/>
                <a:gd name="connsiteY26" fmla="*/ 308372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26531" h="351234">
                  <a:moveTo>
                    <a:pt x="2726531" y="0"/>
                  </a:moveTo>
                  <a:lnTo>
                    <a:pt x="2058590" y="0"/>
                  </a:lnTo>
                  <a:cubicBezTo>
                    <a:pt x="2058193" y="9922"/>
                    <a:pt x="2057797" y="19843"/>
                    <a:pt x="2057400" y="29765"/>
                  </a:cubicBezTo>
                  <a:lnTo>
                    <a:pt x="1740693" y="32147"/>
                  </a:lnTo>
                  <a:lnTo>
                    <a:pt x="1734740" y="54769"/>
                  </a:lnTo>
                  <a:lnTo>
                    <a:pt x="1676400" y="60722"/>
                  </a:lnTo>
                  <a:lnTo>
                    <a:pt x="1672828" y="84534"/>
                  </a:lnTo>
                  <a:lnTo>
                    <a:pt x="1482328" y="88106"/>
                  </a:lnTo>
                  <a:cubicBezTo>
                    <a:pt x="1482725" y="94059"/>
                    <a:pt x="1483121" y="100012"/>
                    <a:pt x="1483518" y="105965"/>
                  </a:cubicBezTo>
                  <a:lnTo>
                    <a:pt x="1413271" y="107156"/>
                  </a:lnTo>
                  <a:cubicBezTo>
                    <a:pt x="1412875" y="118269"/>
                    <a:pt x="1412478" y="129381"/>
                    <a:pt x="1412082" y="140494"/>
                  </a:cubicBezTo>
                  <a:lnTo>
                    <a:pt x="1229915" y="138112"/>
                  </a:lnTo>
                  <a:lnTo>
                    <a:pt x="1229915" y="159544"/>
                  </a:lnTo>
                  <a:lnTo>
                    <a:pt x="1102518" y="159544"/>
                  </a:lnTo>
                  <a:lnTo>
                    <a:pt x="1098947" y="185737"/>
                  </a:lnTo>
                  <a:lnTo>
                    <a:pt x="859631" y="185737"/>
                  </a:lnTo>
                  <a:lnTo>
                    <a:pt x="854868" y="209550"/>
                  </a:lnTo>
                  <a:lnTo>
                    <a:pt x="790575" y="209550"/>
                  </a:lnTo>
                  <a:lnTo>
                    <a:pt x="790575" y="235744"/>
                  </a:lnTo>
                  <a:lnTo>
                    <a:pt x="517922" y="236934"/>
                  </a:lnTo>
                  <a:cubicBezTo>
                    <a:pt x="518319" y="242887"/>
                    <a:pt x="518715" y="248841"/>
                    <a:pt x="519112" y="254794"/>
                  </a:cubicBezTo>
                  <a:lnTo>
                    <a:pt x="491728" y="259556"/>
                  </a:lnTo>
                  <a:lnTo>
                    <a:pt x="477440" y="261937"/>
                  </a:lnTo>
                  <a:cubicBezTo>
                    <a:pt x="476162" y="273442"/>
                    <a:pt x="476448" y="271859"/>
                    <a:pt x="476250" y="275034"/>
                  </a:cubicBezTo>
                  <a:cubicBezTo>
                    <a:pt x="476052" y="278209"/>
                    <a:pt x="476250" y="279003"/>
                    <a:pt x="476250" y="280988"/>
                  </a:cubicBezTo>
                  <a:lnTo>
                    <a:pt x="172640" y="285750"/>
                  </a:lnTo>
                  <a:lnTo>
                    <a:pt x="167878" y="308372"/>
                  </a:lnTo>
                  <a:lnTo>
                    <a:pt x="28575" y="309562"/>
                  </a:lnTo>
                  <a:lnTo>
                    <a:pt x="26193" y="330994"/>
                  </a:lnTo>
                  <a:lnTo>
                    <a:pt x="3572" y="330994"/>
                  </a:lnTo>
                  <a:lnTo>
                    <a:pt x="0" y="351234"/>
                  </a:lnTo>
                </a:path>
              </a:pathLst>
            </a:cu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0" name="Freeform: Shape 69">
              <a:extLst>
                <a:ext uri="{FF2B5EF4-FFF2-40B4-BE49-F238E27FC236}">
                  <a16:creationId xmlns:a16="http://schemas.microsoft.com/office/drawing/2014/main" id="{E2B9E163-EF50-43F1-9E77-966356EBD673}"/>
                </a:ext>
              </a:extLst>
            </p:cNvPr>
            <p:cNvSpPr/>
            <p:nvPr/>
          </p:nvSpPr>
          <p:spPr>
            <a:xfrm>
              <a:off x="2881313" y="4551759"/>
              <a:ext cx="2832496" cy="469107"/>
            </a:xfrm>
            <a:custGeom>
              <a:avLst/>
              <a:gdLst>
                <a:gd name="connsiteX0" fmla="*/ 2832496 w 2832496"/>
                <a:gd name="connsiteY0" fmla="*/ 0 h 469107"/>
                <a:gd name="connsiteX1" fmla="*/ 2520553 w 2832496"/>
                <a:gd name="connsiteY1" fmla="*/ 2382 h 469107"/>
                <a:gd name="connsiteX2" fmla="*/ 2521743 w 2832496"/>
                <a:gd name="connsiteY2" fmla="*/ 23813 h 469107"/>
                <a:gd name="connsiteX3" fmla="*/ 2165746 w 2832496"/>
                <a:gd name="connsiteY3" fmla="*/ 22622 h 469107"/>
                <a:gd name="connsiteX4" fmla="*/ 2168128 w 2832496"/>
                <a:gd name="connsiteY4" fmla="*/ 44054 h 469107"/>
                <a:gd name="connsiteX5" fmla="*/ 1850231 w 2832496"/>
                <a:gd name="connsiteY5" fmla="*/ 39291 h 469107"/>
                <a:gd name="connsiteX6" fmla="*/ 1843087 w 2832496"/>
                <a:gd name="connsiteY6" fmla="*/ 57150 h 469107"/>
                <a:gd name="connsiteX7" fmla="*/ 1794271 w 2832496"/>
                <a:gd name="connsiteY7" fmla="*/ 54769 h 469107"/>
                <a:gd name="connsiteX8" fmla="*/ 1796653 w 2832496"/>
                <a:gd name="connsiteY8" fmla="*/ 65485 h 469107"/>
                <a:gd name="connsiteX9" fmla="*/ 1787128 w 2832496"/>
                <a:gd name="connsiteY9" fmla="*/ 65485 h 469107"/>
                <a:gd name="connsiteX10" fmla="*/ 1787128 w 2832496"/>
                <a:gd name="connsiteY10" fmla="*/ 86916 h 469107"/>
                <a:gd name="connsiteX11" fmla="*/ 1602581 w 2832496"/>
                <a:gd name="connsiteY11" fmla="*/ 84535 h 469107"/>
                <a:gd name="connsiteX12" fmla="*/ 1599009 w 2832496"/>
                <a:gd name="connsiteY12" fmla="*/ 98822 h 469107"/>
                <a:gd name="connsiteX13" fmla="*/ 1531143 w 2832496"/>
                <a:gd name="connsiteY13" fmla="*/ 98822 h 469107"/>
                <a:gd name="connsiteX14" fmla="*/ 1532334 w 2832496"/>
                <a:gd name="connsiteY14" fmla="*/ 113110 h 469107"/>
                <a:gd name="connsiteX15" fmla="*/ 1437084 w 2832496"/>
                <a:gd name="connsiteY15" fmla="*/ 111919 h 469107"/>
                <a:gd name="connsiteX16" fmla="*/ 1435893 w 2832496"/>
                <a:gd name="connsiteY16" fmla="*/ 125016 h 469107"/>
                <a:gd name="connsiteX17" fmla="*/ 1345406 w 2832496"/>
                <a:gd name="connsiteY17" fmla="*/ 127397 h 469107"/>
                <a:gd name="connsiteX18" fmla="*/ 1337071 w 2832496"/>
                <a:gd name="connsiteY18" fmla="*/ 142875 h 469107"/>
                <a:gd name="connsiteX19" fmla="*/ 1210865 w 2832496"/>
                <a:gd name="connsiteY19" fmla="*/ 144066 h 469107"/>
                <a:gd name="connsiteX20" fmla="*/ 1212056 w 2832496"/>
                <a:gd name="connsiteY20" fmla="*/ 151210 h 469107"/>
                <a:gd name="connsiteX21" fmla="*/ 1212056 w 2832496"/>
                <a:gd name="connsiteY21" fmla="*/ 151210 h 469107"/>
                <a:gd name="connsiteX22" fmla="*/ 1209675 w 2832496"/>
                <a:gd name="connsiteY22" fmla="*/ 165497 h 469107"/>
                <a:gd name="connsiteX23" fmla="*/ 1143000 w 2832496"/>
                <a:gd name="connsiteY23" fmla="*/ 170260 h 469107"/>
                <a:gd name="connsiteX24" fmla="*/ 1143000 w 2832496"/>
                <a:gd name="connsiteY24" fmla="*/ 170260 h 469107"/>
                <a:gd name="connsiteX25" fmla="*/ 1123950 w 2832496"/>
                <a:gd name="connsiteY25" fmla="*/ 178594 h 469107"/>
                <a:gd name="connsiteX26" fmla="*/ 1125140 w 2832496"/>
                <a:gd name="connsiteY26" fmla="*/ 194072 h 469107"/>
                <a:gd name="connsiteX27" fmla="*/ 1089421 w 2832496"/>
                <a:gd name="connsiteY27" fmla="*/ 194072 h 469107"/>
                <a:gd name="connsiteX28" fmla="*/ 1085850 w 2832496"/>
                <a:gd name="connsiteY28" fmla="*/ 214313 h 469107"/>
                <a:gd name="connsiteX29" fmla="*/ 971550 w 2832496"/>
                <a:gd name="connsiteY29" fmla="*/ 214313 h 469107"/>
                <a:gd name="connsiteX30" fmla="*/ 973931 w 2832496"/>
                <a:gd name="connsiteY30" fmla="*/ 222647 h 469107"/>
                <a:gd name="connsiteX31" fmla="*/ 913209 w 2832496"/>
                <a:gd name="connsiteY31" fmla="*/ 223838 h 469107"/>
                <a:gd name="connsiteX32" fmla="*/ 913209 w 2832496"/>
                <a:gd name="connsiteY32" fmla="*/ 223838 h 469107"/>
                <a:gd name="connsiteX33" fmla="*/ 901303 w 2832496"/>
                <a:gd name="connsiteY33" fmla="*/ 236935 h 469107"/>
                <a:gd name="connsiteX34" fmla="*/ 906065 w 2832496"/>
                <a:gd name="connsiteY34" fmla="*/ 251222 h 469107"/>
                <a:gd name="connsiteX35" fmla="*/ 638175 w 2832496"/>
                <a:gd name="connsiteY35" fmla="*/ 251222 h 469107"/>
                <a:gd name="connsiteX36" fmla="*/ 638175 w 2832496"/>
                <a:gd name="connsiteY36" fmla="*/ 263129 h 469107"/>
                <a:gd name="connsiteX37" fmla="*/ 620315 w 2832496"/>
                <a:gd name="connsiteY37" fmla="*/ 271463 h 469107"/>
                <a:gd name="connsiteX38" fmla="*/ 619125 w 2832496"/>
                <a:gd name="connsiteY38" fmla="*/ 282179 h 469107"/>
                <a:gd name="connsiteX39" fmla="*/ 609600 w 2832496"/>
                <a:gd name="connsiteY39" fmla="*/ 289322 h 469107"/>
                <a:gd name="connsiteX40" fmla="*/ 596503 w 2832496"/>
                <a:gd name="connsiteY40" fmla="*/ 286941 h 469107"/>
                <a:gd name="connsiteX41" fmla="*/ 588168 w 2832496"/>
                <a:gd name="connsiteY41" fmla="*/ 302419 h 469107"/>
                <a:gd name="connsiteX42" fmla="*/ 588168 w 2832496"/>
                <a:gd name="connsiteY42" fmla="*/ 313135 h 469107"/>
                <a:gd name="connsiteX43" fmla="*/ 565546 w 2832496"/>
                <a:gd name="connsiteY43" fmla="*/ 319088 h 469107"/>
                <a:gd name="connsiteX44" fmla="*/ 567928 w 2832496"/>
                <a:gd name="connsiteY44" fmla="*/ 334566 h 469107"/>
                <a:gd name="connsiteX45" fmla="*/ 567928 w 2832496"/>
                <a:gd name="connsiteY45" fmla="*/ 334566 h 469107"/>
                <a:gd name="connsiteX46" fmla="*/ 521493 w 2832496"/>
                <a:gd name="connsiteY46" fmla="*/ 332185 h 469107"/>
                <a:gd name="connsiteX47" fmla="*/ 520303 w 2832496"/>
                <a:gd name="connsiteY47" fmla="*/ 340519 h 469107"/>
                <a:gd name="connsiteX48" fmla="*/ 509587 w 2832496"/>
                <a:gd name="connsiteY48" fmla="*/ 340519 h 469107"/>
                <a:gd name="connsiteX49" fmla="*/ 423862 w 2832496"/>
                <a:gd name="connsiteY49" fmla="*/ 346472 h 469107"/>
                <a:gd name="connsiteX50" fmla="*/ 410765 w 2832496"/>
                <a:gd name="connsiteY50" fmla="*/ 353616 h 469107"/>
                <a:gd name="connsiteX51" fmla="*/ 411956 w 2832496"/>
                <a:gd name="connsiteY51" fmla="*/ 357188 h 469107"/>
                <a:gd name="connsiteX52" fmla="*/ 409575 w 2832496"/>
                <a:gd name="connsiteY52" fmla="*/ 367904 h 469107"/>
                <a:gd name="connsiteX53" fmla="*/ 408384 w 2832496"/>
                <a:gd name="connsiteY53" fmla="*/ 369094 h 469107"/>
                <a:gd name="connsiteX54" fmla="*/ 397668 w 2832496"/>
                <a:gd name="connsiteY54" fmla="*/ 369094 h 469107"/>
                <a:gd name="connsiteX55" fmla="*/ 323850 w 2832496"/>
                <a:gd name="connsiteY55" fmla="*/ 365522 h 469107"/>
                <a:gd name="connsiteX56" fmla="*/ 321468 w 2832496"/>
                <a:gd name="connsiteY56" fmla="*/ 386954 h 469107"/>
                <a:gd name="connsiteX57" fmla="*/ 308371 w 2832496"/>
                <a:gd name="connsiteY57" fmla="*/ 386954 h 469107"/>
                <a:gd name="connsiteX58" fmla="*/ 275034 w 2832496"/>
                <a:gd name="connsiteY58" fmla="*/ 390525 h 469107"/>
                <a:gd name="connsiteX59" fmla="*/ 275034 w 2832496"/>
                <a:gd name="connsiteY59" fmla="*/ 401241 h 469107"/>
                <a:gd name="connsiteX60" fmla="*/ 242887 w 2832496"/>
                <a:gd name="connsiteY60" fmla="*/ 398860 h 469107"/>
                <a:gd name="connsiteX61" fmla="*/ 241696 w 2832496"/>
                <a:gd name="connsiteY61" fmla="*/ 411957 h 469107"/>
                <a:gd name="connsiteX62" fmla="*/ 214312 w 2832496"/>
                <a:gd name="connsiteY62" fmla="*/ 410766 h 469107"/>
                <a:gd name="connsiteX63" fmla="*/ 136921 w 2832496"/>
                <a:gd name="connsiteY63" fmla="*/ 416719 h 469107"/>
                <a:gd name="connsiteX64" fmla="*/ 121443 w 2832496"/>
                <a:gd name="connsiteY64" fmla="*/ 433388 h 469107"/>
                <a:gd name="connsiteX65" fmla="*/ 95250 w 2832496"/>
                <a:gd name="connsiteY65" fmla="*/ 452438 h 469107"/>
                <a:gd name="connsiteX66" fmla="*/ 51196 w 2832496"/>
                <a:gd name="connsiteY66" fmla="*/ 450057 h 469107"/>
                <a:gd name="connsiteX67" fmla="*/ 34528 w 2832496"/>
                <a:gd name="connsiteY67" fmla="*/ 463154 h 469107"/>
                <a:gd name="connsiteX68" fmla="*/ 0 w 2832496"/>
                <a:gd name="connsiteY68" fmla="*/ 469107 h 4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832496" h="469107">
                  <a:moveTo>
                    <a:pt x="2832496" y="0"/>
                  </a:moveTo>
                  <a:lnTo>
                    <a:pt x="2520553" y="2382"/>
                  </a:lnTo>
                  <a:cubicBezTo>
                    <a:pt x="2520950" y="9526"/>
                    <a:pt x="2521346" y="16669"/>
                    <a:pt x="2521743" y="23813"/>
                  </a:cubicBezTo>
                  <a:lnTo>
                    <a:pt x="2165746" y="22622"/>
                  </a:lnTo>
                  <a:lnTo>
                    <a:pt x="2168128" y="44054"/>
                  </a:lnTo>
                  <a:lnTo>
                    <a:pt x="1850231" y="39291"/>
                  </a:lnTo>
                  <a:lnTo>
                    <a:pt x="1843087" y="57150"/>
                  </a:lnTo>
                  <a:lnTo>
                    <a:pt x="1794271" y="54769"/>
                  </a:lnTo>
                  <a:lnTo>
                    <a:pt x="1796653" y="65485"/>
                  </a:lnTo>
                  <a:lnTo>
                    <a:pt x="1787128" y="65485"/>
                  </a:lnTo>
                  <a:lnTo>
                    <a:pt x="1787128" y="86916"/>
                  </a:lnTo>
                  <a:lnTo>
                    <a:pt x="1602581" y="84535"/>
                  </a:lnTo>
                  <a:lnTo>
                    <a:pt x="1599009" y="98822"/>
                  </a:lnTo>
                  <a:lnTo>
                    <a:pt x="1531143" y="98822"/>
                  </a:lnTo>
                  <a:lnTo>
                    <a:pt x="1532334" y="113110"/>
                  </a:lnTo>
                  <a:lnTo>
                    <a:pt x="1437084" y="111919"/>
                  </a:lnTo>
                  <a:lnTo>
                    <a:pt x="1435893" y="125016"/>
                  </a:lnTo>
                  <a:lnTo>
                    <a:pt x="1345406" y="127397"/>
                  </a:lnTo>
                  <a:lnTo>
                    <a:pt x="1337071" y="142875"/>
                  </a:lnTo>
                  <a:lnTo>
                    <a:pt x="1210865" y="144066"/>
                  </a:lnTo>
                  <a:lnTo>
                    <a:pt x="1212056" y="151210"/>
                  </a:lnTo>
                  <a:lnTo>
                    <a:pt x="1212056" y="151210"/>
                  </a:lnTo>
                  <a:lnTo>
                    <a:pt x="1209675" y="165497"/>
                  </a:lnTo>
                  <a:lnTo>
                    <a:pt x="1143000" y="170260"/>
                  </a:lnTo>
                  <a:lnTo>
                    <a:pt x="1143000" y="170260"/>
                  </a:lnTo>
                  <a:lnTo>
                    <a:pt x="1123950" y="178594"/>
                  </a:lnTo>
                  <a:cubicBezTo>
                    <a:pt x="1124347" y="183753"/>
                    <a:pt x="1124743" y="188913"/>
                    <a:pt x="1125140" y="194072"/>
                  </a:cubicBezTo>
                  <a:lnTo>
                    <a:pt x="1089421" y="194072"/>
                  </a:lnTo>
                  <a:lnTo>
                    <a:pt x="1085850" y="214313"/>
                  </a:lnTo>
                  <a:lnTo>
                    <a:pt x="971550" y="214313"/>
                  </a:lnTo>
                  <a:lnTo>
                    <a:pt x="973931" y="222647"/>
                  </a:lnTo>
                  <a:lnTo>
                    <a:pt x="913209" y="223838"/>
                  </a:lnTo>
                  <a:lnTo>
                    <a:pt x="913209" y="223838"/>
                  </a:lnTo>
                  <a:lnTo>
                    <a:pt x="901303" y="236935"/>
                  </a:lnTo>
                  <a:lnTo>
                    <a:pt x="906065" y="251222"/>
                  </a:lnTo>
                  <a:lnTo>
                    <a:pt x="638175" y="251222"/>
                  </a:lnTo>
                  <a:lnTo>
                    <a:pt x="638175" y="263129"/>
                  </a:lnTo>
                  <a:lnTo>
                    <a:pt x="620315" y="271463"/>
                  </a:lnTo>
                  <a:lnTo>
                    <a:pt x="619125" y="282179"/>
                  </a:lnTo>
                  <a:lnTo>
                    <a:pt x="609600" y="289322"/>
                  </a:lnTo>
                  <a:lnTo>
                    <a:pt x="596503" y="286941"/>
                  </a:lnTo>
                  <a:lnTo>
                    <a:pt x="588168" y="302419"/>
                  </a:lnTo>
                  <a:lnTo>
                    <a:pt x="588168" y="313135"/>
                  </a:lnTo>
                  <a:lnTo>
                    <a:pt x="565546" y="319088"/>
                  </a:lnTo>
                  <a:cubicBezTo>
                    <a:pt x="568272" y="331354"/>
                    <a:pt x="567928" y="326145"/>
                    <a:pt x="567928" y="334566"/>
                  </a:cubicBezTo>
                  <a:lnTo>
                    <a:pt x="567928" y="334566"/>
                  </a:lnTo>
                  <a:lnTo>
                    <a:pt x="521493" y="332185"/>
                  </a:lnTo>
                  <a:lnTo>
                    <a:pt x="520303" y="340519"/>
                  </a:lnTo>
                  <a:lnTo>
                    <a:pt x="509587" y="340519"/>
                  </a:lnTo>
                  <a:lnTo>
                    <a:pt x="423862" y="346472"/>
                  </a:lnTo>
                  <a:lnTo>
                    <a:pt x="410765" y="353616"/>
                  </a:lnTo>
                  <a:lnTo>
                    <a:pt x="411956" y="357188"/>
                  </a:lnTo>
                  <a:lnTo>
                    <a:pt x="409575" y="367904"/>
                  </a:lnTo>
                  <a:lnTo>
                    <a:pt x="408384" y="369094"/>
                  </a:lnTo>
                  <a:lnTo>
                    <a:pt x="397668" y="369094"/>
                  </a:lnTo>
                  <a:lnTo>
                    <a:pt x="323850" y="365522"/>
                  </a:lnTo>
                  <a:lnTo>
                    <a:pt x="321468" y="386954"/>
                  </a:lnTo>
                  <a:lnTo>
                    <a:pt x="308371" y="386954"/>
                  </a:lnTo>
                  <a:lnTo>
                    <a:pt x="275034" y="390525"/>
                  </a:lnTo>
                  <a:lnTo>
                    <a:pt x="275034" y="401241"/>
                  </a:lnTo>
                  <a:lnTo>
                    <a:pt x="242887" y="398860"/>
                  </a:lnTo>
                  <a:lnTo>
                    <a:pt x="241696" y="411957"/>
                  </a:lnTo>
                  <a:cubicBezTo>
                    <a:pt x="224656" y="410252"/>
                    <a:pt x="233778" y="410766"/>
                    <a:pt x="214312" y="410766"/>
                  </a:cubicBezTo>
                  <a:lnTo>
                    <a:pt x="136921" y="416719"/>
                  </a:lnTo>
                  <a:lnTo>
                    <a:pt x="121443" y="433388"/>
                  </a:lnTo>
                  <a:lnTo>
                    <a:pt x="95250" y="452438"/>
                  </a:lnTo>
                  <a:lnTo>
                    <a:pt x="51196" y="450057"/>
                  </a:lnTo>
                  <a:lnTo>
                    <a:pt x="34528" y="463154"/>
                  </a:lnTo>
                  <a:lnTo>
                    <a:pt x="0" y="469107"/>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1" name="Straight Connector 70">
              <a:extLst>
                <a:ext uri="{FF2B5EF4-FFF2-40B4-BE49-F238E27FC236}">
                  <a16:creationId xmlns:a16="http://schemas.microsoft.com/office/drawing/2014/main" id="{1B4E6512-8572-4C24-80FD-1169430A87A4}"/>
                </a:ext>
              </a:extLst>
            </p:cNvPr>
            <p:cNvCxnSpPr>
              <a:cxnSpLocks/>
            </p:cNvCxnSpPr>
            <p:nvPr/>
          </p:nvCxnSpPr>
          <p:spPr bwMode="auto">
            <a:xfrm>
              <a:off x="3536629" y="3913902"/>
              <a:ext cx="0" cy="11192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BB99377-14BA-40AA-9BDC-E9068DED07FB}"/>
                </a:ext>
              </a:extLst>
            </p:cNvPr>
            <p:cNvCxnSpPr>
              <a:cxnSpLocks/>
            </p:cNvCxnSpPr>
            <p:nvPr/>
          </p:nvCxnSpPr>
          <p:spPr bwMode="auto">
            <a:xfrm>
              <a:off x="4256668" y="3927452"/>
              <a:ext cx="0" cy="11192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92">
              <a:extLst>
                <a:ext uri="{FF2B5EF4-FFF2-40B4-BE49-F238E27FC236}">
                  <a16:creationId xmlns:a16="http://schemas.microsoft.com/office/drawing/2014/main" id="{9B7A6F72-5698-4410-BF72-6098B798EDF2}"/>
                </a:ext>
              </a:extLst>
            </p:cNvPr>
            <p:cNvSpPr txBox="1">
              <a:spLocks noChangeArrowheads="1"/>
            </p:cNvSpPr>
            <p:nvPr/>
          </p:nvSpPr>
          <p:spPr bwMode="auto">
            <a:xfrm>
              <a:off x="3578210" y="4886533"/>
              <a:ext cx="28212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74" name="TextBox 92">
              <a:extLst>
                <a:ext uri="{FF2B5EF4-FFF2-40B4-BE49-F238E27FC236}">
                  <a16:creationId xmlns:a16="http://schemas.microsoft.com/office/drawing/2014/main" id="{7547E4FF-292E-43AA-9278-2B49B8C97DE4}"/>
                </a:ext>
              </a:extLst>
            </p:cNvPr>
            <p:cNvSpPr txBox="1">
              <a:spLocks noChangeArrowheads="1"/>
            </p:cNvSpPr>
            <p:nvPr/>
          </p:nvSpPr>
          <p:spPr bwMode="auto">
            <a:xfrm>
              <a:off x="4372214" y="4793487"/>
              <a:ext cx="28212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17%</a:t>
              </a:r>
            </a:p>
          </p:txBody>
        </p:sp>
      </p:grpSp>
    </p:spTree>
    <p:extLst>
      <p:ext uri="{BB962C8B-B14F-4D97-AF65-F5344CB8AC3E}">
        <p14:creationId xmlns:p14="http://schemas.microsoft.com/office/powerpoint/2010/main" val="1712209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51D2AA-D10A-4D54-86B1-92813E0B286C}"/>
              </a:ext>
            </a:extLst>
          </p:cNvPr>
          <p:cNvSpPr/>
          <p:nvPr/>
        </p:nvSpPr>
        <p:spPr>
          <a:xfrm>
            <a:off x="3283445" y="2580586"/>
            <a:ext cx="1876448" cy="1015663"/>
          </a:xfrm>
          <a:prstGeom prst="rect">
            <a:avLst/>
          </a:prstGeom>
        </p:spPr>
        <p:txBody>
          <a:bodyPr wrap="square">
            <a:spAutoFit/>
          </a:bodyPr>
          <a:lstStyle/>
          <a:p>
            <a:r>
              <a:rPr lang="en-GB" sz="1200" dirty="0"/>
              <a:t>Mean annual</a:t>
            </a:r>
            <a:br>
              <a:rPr lang="en-GB" sz="1200" dirty="0"/>
            </a:br>
            <a:r>
              <a:rPr lang="en-GB" sz="1200" dirty="0"/>
              <a:t>incidence</a:t>
            </a:r>
          </a:p>
          <a:p>
            <a:r>
              <a:rPr lang="en-GB" sz="1200" dirty="0"/>
              <a:t>3.1% (p=0.01)</a:t>
            </a:r>
          </a:p>
          <a:p>
            <a:r>
              <a:rPr lang="en-GB" sz="1200" dirty="0"/>
              <a:t>2.7%</a:t>
            </a:r>
          </a:p>
          <a:p>
            <a:r>
              <a:rPr lang="en-GB" sz="1200" dirty="0"/>
              <a:t>6.4%</a:t>
            </a:r>
          </a:p>
        </p:txBody>
      </p:sp>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200" dirty="0"/>
              <a:t>IFN-free DAA treatment of cirrhotic HCV patients with or without history of HCC: </a:t>
            </a:r>
            <a:r>
              <a:rPr lang="en-US" sz="2200" dirty="0" err="1"/>
              <a:t>multicentre</a:t>
            </a:r>
            <a:r>
              <a:rPr lang="en-US" sz="2200" dirty="0"/>
              <a:t> prospective trial in Italy</a:t>
            </a:r>
            <a:endParaRPr lang="en-GB" sz="2200" dirty="0"/>
          </a:p>
        </p:txBody>
      </p:sp>
      <p:sp>
        <p:nvSpPr>
          <p:cNvPr id="7" name="Text Placeholder 6">
            <a:extLst>
              <a:ext uri="{FF2B5EF4-FFF2-40B4-BE49-F238E27FC236}">
                <a16:creationId xmlns:a16="http://schemas.microsoft.com/office/drawing/2014/main" id="{240C2FF8-09F7-406C-866A-787455F55B1B}"/>
              </a:ext>
            </a:extLst>
          </p:cNvPr>
          <p:cNvSpPr>
            <a:spLocks noGrp="1"/>
          </p:cNvSpPr>
          <p:nvPr>
            <p:ph type="body" sz="quarter" idx="10"/>
          </p:nvPr>
        </p:nvSpPr>
        <p:spPr/>
        <p:txBody>
          <a:bodyPr/>
          <a:lstStyle/>
          <a:p>
            <a:r>
              <a:rPr lang="en-GB" dirty="0"/>
              <a:t>*13 Italian referral centres for liver disease, January 2015 to June 2017</a:t>
            </a:r>
          </a:p>
          <a:p>
            <a:r>
              <a:rPr lang="en-US" dirty="0" err="1"/>
              <a:t>Sangiovanni</a:t>
            </a:r>
            <a:r>
              <a:rPr lang="en-US" dirty="0"/>
              <a:t> A</a:t>
            </a:r>
            <a:r>
              <a:rPr lang="en-GB" dirty="0"/>
              <a:t>, et al. ILC 2018, PS-152</a:t>
            </a:r>
          </a:p>
        </p:txBody>
      </p:sp>
      <p:sp>
        <p:nvSpPr>
          <p:cNvPr id="12" name="Content Placeholder 8">
            <a:extLst>
              <a:ext uri="{FF2B5EF4-FFF2-40B4-BE49-F238E27FC236}">
                <a16:creationId xmlns:a16="http://schemas.microsoft.com/office/drawing/2014/main" id="{8D701892-6F78-4DF7-B372-E6EA089F0853}"/>
              </a:ext>
            </a:extLst>
          </p:cNvPr>
          <p:cNvSpPr>
            <a:spLocks noGrp="1"/>
          </p:cNvSpPr>
          <p:nvPr>
            <p:ph sz="half" idx="1"/>
          </p:nvPr>
        </p:nvSpPr>
        <p:spPr>
          <a:xfrm>
            <a:off x="319314" y="1196752"/>
            <a:ext cx="8573166" cy="1224951"/>
          </a:xfrm>
        </p:spPr>
        <p:txBody>
          <a:bodyPr>
            <a:spAutoFit/>
          </a:bodyPr>
          <a:lstStyle/>
          <a:p>
            <a:pPr marL="0" indent="0">
              <a:buNone/>
            </a:pPr>
            <a:r>
              <a:rPr lang="en-GB" sz="1400" b="1" dirty="0"/>
              <a:t>Aim: </a:t>
            </a:r>
            <a:r>
              <a:rPr lang="en-GB" sz="1400" dirty="0"/>
              <a:t>to evaluate whether the incidence of </a:t>
            </a:r>
            <a:r>
              <a:rPr lang="en-GB" sz="1400" i="1" dirty="0"/>
              <a:t>de novo </a:t>
            </a:r>
            <a:r>
              <a:rPr lang="en-GB" sz="1400" dirty="0"/>
              <a:t>or recurrent HCC increases after starting DAA treatment and which variables are associated with HCC development in SVR cirrhotic patients </a:t>
            </a:r>
          </a:p>
          <a:p>
            <a:pPr marL="0" indent="0">
              <a:buNone/>
            </a:pPr>
            <a:r>
              <a:rPr lang="en-GB" sz="1400" b="1" dirty="0"/>
              <a:t>Methods: </a:t>
            </a:r>
            <a:r>
              <a:rPr lang="en-GB" sz="1400" dirty="0"/>
              <a:t>consecutive cirrhotic patients undergoing IFN-free DAA treatment*</a:t>
            </a:r>
          </a:p>
          <a:p>
            <a:pPr marL="179388" indent="-179388"/>
            <a:r>
              <a:rPr lang="en-GB" sz="1200" dirty="0"/>
              <a:t>Group 1 (n=1,160), no history of HCC: Child–Pugh A 1066 (92%), non-malignant nodules 113 (10%), SVR 1,118 (96%)</a:t>
            </a:r>
          </a:p>
          <a:p>
            <a:pPr marL="179388" indent="-179388"/>
            <a:r>
              <a:rPr lang="en-GB" sz="1200" dirty="0"/>
              <a:t>Group 2 (n= 125), history of HCC and complete response to HCC treatment: Child–Pugh A 112 (90%), SVR 119 (95.2%) </a:t>
            </a:r>
          </a:p>
        </p:txBody>
      </p:sp>
      <p:sp>
        <p:nvSpPr>
          <p:cNvPr id="13" name="Content Placeholder 3">
            <a:extLst>
              <a:ext uri="{FF2B5EF4-FFF2-40B4-BE49-F238E27FC236}">
                <a16:creationId xmlns:a16="http://schemas.microsoft.com/office/drawing/2014/main" id="{085464A2-EC41-4B44-A673-2B48108AAEB5}"/>
              </a:ext>
            </a:extLst>
          </p:cNvPr>
          <p:cNvSpPr txBox="1">
            <a:spLocks/>
          </p:cNvSpPr>
          <p:nvPr/>
        </p:nvSpPr>
        <p:spPr>
          <a:xfrm>
            <a:off x="251520" y="5196632"/>
            <a:ext cx="8712968" cy="1255728"/>
          </a:xfrm>
          <a:prstGeom prst="rect">
            <a:avLst/>
          </a:prstGeom>
          <a:noFill/>
          <a:ln>
            <a:noFill/>
          </a:ln>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t>Conclusions:</a:t>
            </a:r>
          </a:p>
          <a:p>
            <a:r>
              <a:rPr lang="en-GB" sz="1400" dirty="0"/>
              <a:t>Increased instant HR of HCC observed at 47 weeks in Group 1 and 35 weeks in Group 2</a:t>
            </a:r>
          </a:p>
          <a:p>
            <a:r>
              <a:rPr lang="en-GB" sz="1400" i="1" dirty="0"/>
              <a:t>De novo </a:t>
            </a:r>
            <a:r>
              <a:rPr lang="en-GB" sz="1400" dirty="0"/>
              <a:t>HCC was independently associated with undefined/non-malignant liver nodules </a:t>
            </a:r>
            <a:br>
              <a:rPr lang="en-GB" sz="1400" dirty="0"/>
            </a:br>
            <a:r>
              <a:rPr lang="en-GB" sz="1400" dirty="0"/>
              <a:t>(HR 2.4 95% CI 1.2, 4.9; p=0.02), ascites (HR 1.9, 95% CI 1.1, 3.5; p=0.03) and </a:t>
            </a:r>
            <a:br>
              <a:rPr lang="en-GB" sz="1400" dirty="0"/>
            </a:br>
            <a:r>
              <a:rPr lang="en-GB" sz="1400" dirty="0"/>
              <a:t>Log</a:t>
            </a:r>
            <a:r>
              <a:rPr lang="en-GB" sz="1400" baseline="-25000" dirty="0"/>
              <a:t>10 </a:t>
            </a:r>
            <a:r>
              <a:rPr lang="en-GB" sz="1400" dirty="0"/>
              <a:t>AFP (HR 3.7, 95%CI 1.6, 9.0; p=0.003)</a:t>
            </a:r>
          </a:p>
        </p:txBody>
      </p:sp>
      <p:sp>
        <p:nvSpPr>
          <p:cNvPr id="14" name="TextBox 13">
            <a:extLst>
              <a:ext uri="{FF2B5EF4-FFF2-40B4-BE49-F238E27FC236}">
                <a16:creationId xmlns:a16="http://schemas.microsoft.com/office/drawing/2014/main" id="{CA0DB937-9FCB-47E3-97D0-C22E8A7C9FFC}"/>
              </a:ext>
            </a:extLst>
          </p:cNvPr>
          <p:cNvSpPr txBox="1"/>
          <p:nvPr/>
        </p:nvSpPr>
        <p:spPr>
          <a:xfrm>
            <a:off x="1226986" y="2412003"/>
            <a:ext cx="6665607" cy="276999"/>
          </a:xfrm>
          <a:prstGeom prst="rect">
            <a:avLst/>
          </a:prstGeom>
          <a:noFill/>
        </p:spPr>
        <p:txBody>
          <a:bodyPr wrap="none" rtlCol="0">
            <a:spAutoFit/>
          </a:bodyPr>
          <a:lstStyle/>
          <a:p>
            <a:r>
              <a:rPr lang="en-GB" sz="1200" b="1" dirty="0"/>
              <a:t>De novo HCC incidence and instant HR according to presence of non-malignant nodules</a:t>
            </a:r>
          </a:p>
        </p:txBody>
      </p:sp>
      <p:grpSp>
        <p:nvGrpSpPr>
          <p:cNvPr id="15" name="Group 14">
            <a:extLst>
              <a:ext uri="{FF2B5EF4-FFF2-40B4-BE49-F238E27FC236}">
                <a16:creationId xmlns:a16="http://schemas.microsoft.com/office/drawing/2014/main" id="{3C9D29B2-4099-4F9B-A74B-4E6460807D8B}"/>
              </a:ext>
            </a:extLst>
          </p:cNvPr>
          <p:cNvGrpSpPr/>
          <p:nvPr/>
        </p:nvGrpSpPr>
        <p:grpSpPr>
          <a:xfrm>
            <a:off x="179512" y="2833440"/>
            <a:ext cx="4293951" cy="2372501"/>
            <a:chOff x="181666" y="2948243"/>
            <a:chExt cx="4293951" cy="2789197"/>
          </a:xfrm>
        </p:grpSpPr>
        <p:grpSp>
          <p:nvGrpSpPr>
            <p:cNvPr id="16" name="Group 15">
              <a:extLst>
                <a:ext uri="{FF2B5EF4-FFF2-40B4-BE49-F238E27FC236}">
                  <a16:creationId xmlns:a16="http://schemas.microsoft.com/office/drawing/2014/main" id="{C329D4F2-21E5-48C3-A760-3126DCE56EBD}"/>
                </a:ext>
              </a:extLst>
            </p:cNvPr>
            <p:cNvGrpSpPr/>
            <p:nvPr/>
          </p:nvGrpSpPr>
          <p:grpSpPr>
            <a:xfrm>
              <a:off x="181666" y="2948243"/>
              <a:ext cx="4293951" cy="2789197"/>
              <a:chOff x="181666" y="2948243"/>
              <a:chExt cx="4293951" cy="2789197"/>
            </a:xfrm>
          </p:grpSpPr>
          <p:cxnSp>
            <p:nvCxnSpPr>
              <p:cNvPr id="25" name="Straight Connector 24">
                <a:extLst>
                  <a:ext uri="{FF2B5EF4-FFF2-40B4-BE49-F238E27FC236}">
                    <a16:creationId xmlns:a16="http://schemas.microsoft.com/office/drawing/2014/main" id="{F611C0DE-525E-4282-84B0-44AA7DBA917A}"/>
                  </a:ext>
                </a:extLst>
              </p:cNvPr>
              <p:cNvCxnSpPr>
                <a:cxnSpLocks/>
              </p:cNvCxnSpPr>
              <p:nvPr/>
            </p:nvCxnSpPr>
            <p:spPr bwMode="auto">
              <a:xfrm>
                <a:off x="1051233" y="2948243"/>
                <a:ext cx="0" cy="16938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D8A284-D93D-4042-A58B-47FA180175B2}"/>
                  </a:ext>
                </a:extLst>
              </p:cNvPr>
              <p:cNvCxnSpPr/>
              <p:nvPr/>
            </p:nvCxnSpPr>
            <p:spPr bwMode="auto">
              <a:xfrm>
                <a:off x="1051233" y="4640623"/>
                <a:ext cx="24434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17">
                <a:extLst>
                  <a:ext uri="{FF2B5EF4-FFF2-40B4-BE49-F238E27FC236}">
                    <a16:creationId xmlns:a16="http://schemas.microsoft.com/office/drawing/2014/main" id="{260DF4F4-CE42-41DE-8DED-6E38B21740BC}"/>
                  </a:ext>
                </a:extLst>
              </p:cNvPr>
              <p:cNvSpPr txBox="1">
                <a:spLocks noChangeArrowheads="1"/>
              </p:cNvSpPr>
              <p:nvPr/>
            </p:nvSpPr>
            <p:spPr bwMode="auto">
              <a:xfrm rot="16200000">
                <a:off x="-210231" y="3682074"/>
                <a:ext cx="15966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Cumulative probability (%)</a:t>
                </a:r>
              </a:p>
            </p:txBody>
          </p:sp>
          <p:grpSp>
            <p:nvGrpSpPr>
              <p:cNvPr id="28" name="Group 27">
                <a:extLst>
                  <a:ext uri="{FF2B5EF4-FFF2-40B4-BE49-F238E27FC236}">
                    <a16:creationId xmlns:a16="http://schemas.microsoft.com/office/drawing/2014/main" id="{A83F9EE7-5DC1-4A8F-AB0F-A3781512A2BF}"/>
                  </a:ext>
                </a:extLst>
              </p:cNvPr>
              <p:cNvGrpSpPr/>
              <p:nvPr/>
            </p:nvGrpSpPr>
            <p:grpSpPr>
              <a:xfrm>
                <a:off x="1701041" y="4640633"/>
                <a:ext cx="169918" cy="289311"/>
                <a:chOff x="6468974" y="4276328"/>
                <a:chExt cx="206406" cy="397701"/>
              </a:xfrm>
            </p:grpSpPr>
            <p:sp>
              <p:nvSpPr>
                <p:cNvPr id="71" name="TextBox 22">
                  <a:extLst>
                    <a:ext uri="{FF2B5EF4-FFF2-40B4-BE49-F238E27FC236}">
                      <a16:creationId xmlns:a16="http://schemas.microsoft.com/office/drawing/2014/main" id="{D58F8D90-647E-4000-8FD7-873CA40FE025}"/>
                    </a:ext>
                  </a:extLst>
                </p:cNvPr>
                <p:cNvSpPr txBox="1">
                  <a:spLocks noChangeArrowheads="1"/>
                </p:cNvSpPr>
                <p:nvPr/>
              </p:nvSpPr>
              <p:spPr bwMode="auto">
                <a:xfrm>
                  <a:off x="6468974"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12</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72" name="Straight Connector 71">
                  <a:extLst>
                    <a:ext uri="{FF2B5EF4-FFF2-40B4-BE49-F238E27FC236}">
                      <a16:creationId xmlns:a16="http://schemas.microsoft.com/office/drawing/2014/main" id="{63920A16-33B6-4D70-85A2-5B068084CF08}"/>
                    </a:ext>
                  </a:extLst>
                </p:cNvPr>
                <p:cNvCxnSpPr/>
                <p:nvPr/>
              </p:nvCxnSpPr>
              <p:spPr bwMode="auto">
                <a:xfrm>
                  <a:off x="6572464"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99D6C0F2-73BD-4208-8F49-836EF5DDD231}"/>
                  </a:ext>
                </a:extLst>
              </p:cNvPr>
              <p:cNvGrpSpPr/>
              <p:nvPr/>
            </p:nvGrpSpPr>
            <p:grpSpPr>
              <a:xfrm>
                <a:off x="3079177" y="4640633"/>
                <a:ext cx="169918" cy="289311"/>
                <a:chOff x="8202654" y="4276328"/>
                <a:chExt cx="206406" cy="397701"/>
              </a:xfrm>
            </p:grpSpPr>
            <p:sp>
              <p:nvSpPr>
                <p:cNvPr id="69" name="TextBox 24">
                  <a:extLst>
                    <a:ext uri="{FF2B5EF4-FFF2-40B4-BE49-F238E27FC236}">
                      <a16:creationId xmlns:a16="http://schemas.microsoft.com/office/drawing/2014/main" id="{27A4B510-46F5-467A-BCC4-AF7191C3CB66}"/>
                    </a:ext>
                  </a:extLst>
                </p:cNvPr>
                <p:cNvSpPr txBox="1">
                  <a:spLocks noChangeArrowheads="1"/>
                </p:cNvSpPr>
                <p:nvPr/>
              </p:nvSpPr>
              <p:spPr bwMode="auto">
                <a:xfrm>
                  <a:off x="8202654"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3</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cxnSp>
              <p:nvCxnSpPr>
                <p:cNvPr id="70" name="Straight Connector 69">
                  <a:extLst>
                    <a:ext uri="{FF2B5EF4-FFF2-40B4-BE49-F238E27FC236}">
                      <a16:creationId xmlns:a16="http://schemas.microsoft.com/office/drawing/2014/main" id="{80FD723E-CF5D-46FB-9CA9-096E8D6E02AC}"/>
                    </a:ext>
                  </a:extLst>
                </p:cNvPr>
                <p:cNvCxnSpPr/>
                <p:nvPr/>
              </p:nvCxnSpPr>
              <p:spPr bwMode="auto">
                <a:xfrm>
                  <a:off x="8305428"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B0EFB86-E132-4BB2-9D1F-E86416FA2D84}"/>
                  </a:ext>
                </a:extLst>
              </p:cNvPr>
              <p:cNvGrpSpPr/>
              <p:nvPr/>
            </p:nvGrpSpPr>
            <p:grpSpPr>
              <a:xfrm>
                <a:off x="2046526" y="4640633"/>
                <a:ext cx="169918" cy="289311"/>
                <a:chOff x="7040617" y="4276328"/>
                <a:chExt cx="206406" cy="397701"/>
              </a:xfrm>
            </p:grpSpPr>
            <p:sp>
              <p:nvSpPr>
                <p:cNvPr id="67" name="TextBox 33">
                  <a:extLst>
                    <a:ext uri="{FF2B5EF4-FFF2-40B4-BE49-F238E27FC236}">
                      <a16:creationId xmlns:a16="http://schemas.microsoft.com/office/drawing/2014/main" id="{E665EBB2-CAAE-421F-B7D3-97B157DE9850}"/>
                    </a:ext>
                  </a:extLst>
                </p:cNvPr>
                <p:cNvSpPr txBox="1">
                  <a:spLocks noChangeArrowheads="1"/>
                </p:cNvSpPr>
                <p:nvPr/>
              </p:nvSpPr>
              <p:spPr bwMode="auto">
                <a:xfrm>
                  <a:off x="7040617"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cxnSp>
              <p:nvCxnSpPr>
                <p:cNvPr id="68" name="Straight Connector 67">
                  <a:extLst>
                    <a:ext uri="{FF2B5EF4-FFF2-40B4-BE49-F238E27FC236}">
                      <a16:creationId xmlns:a16="http://schemas.microsoft.com/office/drawing/2014/main" id="{E457371D-1045-4B28-A0CE-6B1C4C8AA5BB}"/>
                    </a:ext>
                  </a:extLst>
                </p:cNvPr>
                <p:cNvCxnSpPr/>
                <p:nvPr/>
              </p:nvCxnSpPr>
              <p:spPr bwMode="auto">
                <a:xfrm>
                  <a:off x="7143681"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3241C04-2AFC-4713-BF35-ACBF14D966DE}"/>
                  </a:ext>
                </a:extLst>
              </p:cNvPr>
              <p:cNvGrpSpPr/>
              <p:nvPr/>
            </p:nvGrpSpPr>
            <p:grpSpPr>
              <a:xfrm>
                <a:off x="1400744" y="4640628"/>
                <a:ext cx="84959" cy="289312"/>
                <a:chOff x="5935347" y="4276328"/>
                <a:chExt cx="103203" cy="397703"/>
              </a:xfrm>
            </p:grpSpPr>
            <p:sp>
              <p:nvSpPr>
                <p:cNvPr id="65" name="TextBox 92">
                  <a:extLst>
                    <a:ext uri="{FF2B5EF4-FFF2-40B4-BE49-F238E27FC236}">
                      <a16:creationId xmlns:a16="http://schemas.microsoft.com/office/drawing/2014/main" id="{8DC09670-0115-4CDD-B391-53AAEF88FC3D}"/>
                    </a:ext>
                  </a:extLst>
                </p:cNvPr>
                <p:cNvSpPr txBox="1">
                  <a:spLocks noChangeArrowheads="1"/>
                </p:cNvSpPr>
                <p:nvPr/>
              </p:nvSpPr>
              <p:spPr bwMode="auto">
                <a:xfrm>
                  <a:off x="5935347" y="4420179"/>
                  <a:ext cx="103203" cy="25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cxnSp>
              <p:nvCxnSpPr>
                <p:cNvPr id="66" name="Straight Connector 65">
                  <a:extLst>
                    <a:ext uri="{FF2B5EF4-FFF2-40B4-BE49-F238E27FC236}">
                      <a16:creationId xmlns:a16="http://schemas.microsoft.com/office/drawing/2014/main" id="{1FD6B457-F838-4C1E-A6D3-A268783BCE52}"/>
                    </a:ext>
                  </a:extLst>
                </p:cNvPr>
                <p:cNvCxnSpPr/>
                <p:nvPr/>
              </p:nvCxnSpPr>
              <p:spPr bwMode="auto">
                <a:xfrm>
                  <a:off x="5986607"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754CEE41-4F2B-41CA-8398-C5F1E41692CC}"/>
                  </a:ext>
                </a:extLst>
              </p:cNvPr>
              <p:cNvGrpSpPr/>
              <p:nvPr/>
            </p:nvGrpSpPr>
            <p:grpSpPr>
              <a:xfrm>
                <a:off x="735174" y="3836117"/>
                <a:ext cx="316761" cy="184666"/>
                <a:chOff x="4973034" y="3591748"/>
                <a:chExt cx="384784" cy="253851"/>
              </a:xfrm>
            </p:grpSpPr>
            <p:sp>
              <p:nvSpPr>
                <p:cNvPr id="63" name="TextBox 83">
                  <a:extLst>
                    <a:ext uri="{FF2B5EF4-FFF2-40B4-BE49-F238E27FC236}">
                      <a16:creationId xmlns:a16="http://schemas.microsoft.com/office/drawing/2014/main" id="{2F70E986-3130-4E63-9632-202084C4FBD5}"/>
                    </a:ext>
                  </a:extLst>
                </p:cNvPr>
                <p:cNvSpPr txBox="1">
                  <a:spLocks noChangeArrowheads="1"/>
                </p:cNvSpPr>
                <p:nvPr/>
              </p:nvSpPr>
              <p:spPr bwMode="auto">
                <a:xfrm>
                  <a:off x="4973034" y="3591748"/>
                  <a:ext cx="268563"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5</a:t>
                  </a:r>
                  <a:endParaRPr lang="en-GB" altLang="en-US" sz="1200" baseline="30000" dirty="0">
                    <a:solidFill>
                      <a:srgbClr val="000000"/>
                    </a:solidFill>
                  </a:endParaRPr>
                </a:p>
              </p:txBody>
            </p:sp>
            <p:cxnSp>
              <p:nvCxnSpPr>
                <p:cNvPr id="64" name="Straight Connector 63">
                  <a:extLst>
                    <a:ext uri="{FF2B5EF4-FFF2-40B4-BE49-F238E27FC236}">
                      <a16:creationId xmlns:a16="http://schemas.microsoft.com/office/drawing/2014/main" id="{11F5EB44-357A-4810-B952-A54AF9404752}"/>
                    </a:ext>
                  </a:extLst>
                </p:cNvPr>
                <p:cNvCxnSpPr/>
                <p:nvPr/>
              </p:nvCxnSpPr>
              <p:spPr bwMode="auto">
                <a:xfrm flipH="1">
                  <a:off x="5294714" y="372773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0E7A8586-325F-47FD-B109-EB7CD07DEAB4}"/>
                  </a:ext>
                </a:extLst>
              </p:cNvPr>
              <p:cNvGrpSpPr/>
              <p:nvPr/>
            </p:nvGrpSpPr>
            <p:grpSpPr>
              <a:xfrm>
                <a:off x="683929" y="3207660"/>
                <a:ext cx="368006" cy="184666"/>
                <a:chOff x="4910784" y="3245794"/>
                <a:chExt cx="447034" cy="253852"/>
              </a:xfrm>
            </p:grpSpPr>
            <p:sp>
              <p:nvSpPr>
                <p:cNvPr id="61" name="TextBox 78">
                  <a:extLst>
                    <a:ext uri="{FF2B5EF4-FFF2-40B4-BE49-F238E27FC236}">
                      <a16:creationId xmlns:a16="http://schemas.microsoft.com/office/drawing/2014/main" id="{7D4BE2AA-BFC9-48F4-AF8F-DBACC90CC135}"/>
                    </a:ext>
                  </a:extLst>
                </p:cNvPr>
                <p:cNvSpPr txBox="1">
                  <a:spLocks noChangeArrowheads="1"/>
                </p:cNvSpPr>
                <p:nvPr/>
              </p:nvSpPr>
              <p:spPr bwMode="auto">
                <a:xfrm>
                  <a:off x="4910784" y="3245794"/>
                  <a:ext cx="330625" cy="25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10</a:t>
                  </a:r>
                  <a:endParaRPr lang="en-GB" altLang="en-US" sz="1200" baseline="30000" dirty="0">
                    <a:solidFill>
                      <a:srgbClr val="000000"/>
                    </a:solidFill>
                  </a:endParaRPr>
                </a:p>
              </p:txBody>
            </p:sp>
            <p:cxnSp>
              <p:nvCxnSpPr>
                <p:cNvPr id="62" name="Straight Connector 61">
                  <a:extLst>
                    <a:ext uri="{FF2B5EF4-FFF2-40B4-BE49-F238E27FC236}">
                      <a16:creationId xmlns:a16="http://schemas.microsoft.com/office/drawing/2014/main" id="{ACAB2554-31B6-47BD-9092-25FFDDCCBB19}"/>
                    </a:ext>
                  </a:extLst>
                </p:cNvPr>
                <p:cNvCxnSpPr/>
                <p:nvPr/>
              </p:nvCxnSpPr>
              <p:spPr bwMode="auto">
                <a:xfrm flipH="1">
                  <a:off x="5294714" y="335679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CADA0DAE-01B9-4679-BCBD-B2C1E135F711}"/>
                  </a:ext>
                </a:extLst>
              </p:cNvPr>
              <p:cNvGrpSpPr/>
              <p:nvPr/>
            </p:nvGrpSpPr>
            <p:grpSpPr>
              <a:xfrm>
                <a:off x="1061722" y="4640604"/>
                <a:ext cx="69941" cy="238981"/>
                <a:chOff x="5312726" y="4276328"/>
                <a:chExt cx="84960" cy="328516"/>
              </a:xfrm>
            </p:grpSpPr>
            <p:sp>
              <p:nvSpPr>
                <p:cNvPr id="59" name="TextBox 97">
                  <a:extLst>
                    <a:ext uri="{FF2B5EF4-FFF2-40B4-BE49-F238E27FC236}">
                      <a16:creationId xmlns:a16="http://schemas.microsoft.com/office/drawing/2014/main" id="{3DBA8E39-0D08-4D5D-9A8B-FF93F4CB3068}"/>
                    </a:ext>
                  </a:extLst>
                </p:cNvPr>
                <p:cNvSpPr txBox="1">
                  <a:spLocks noChangeArrowheads="1"/>
                </p:cNvSpPr>
                <p:nvPr/>
              </p:nvSpPr>
              <p:spPr bwMode="auto">
                <a:xfrm>
                  <a:off x="5312726" y="4420179"/>
                  <a:ext cx="84960"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60" name="Straight Connector 59">
                  <a:extLst>
                    <a:ext uri="{FF2B5EF4-FFF2-40B4-BE49-F238E27FC236}">
                      <a16:creationId xmlns:a16="http://schemas.microsoft.com/office/drawing/2014/main" id="{09219AD9-7816-4168-B093-CC9EA3BA9008}"/>
                    </a:ext>
                  </a:extLst>
                </p:cNvPr>
                <p:cNvCxnSpPr/>
                <p:nvPr/>
              </p:nvCxnSpPr>
              <p:spPr bwMode="auto">
                <a:xfrm>
                  <a:off x="5358002"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A5CFB6B-212F-45E2-B158-8F2AA3A754B4}"/>
                  </a:ext>
                </a:extLst>
              </p:cNvPr>
              <p:cNvGrpSpPr/>
              <p:nvPr/>
            </p:nvGrpSpPr>
            <p:grpSpPr>
              <a:xfrm>
                <a:off x="678000" y="4500618"/>
                <a:ext cx="373780" cy="186939"/>
                <a:chOff x="4903770" y="3764841"/>
                <a:chExt cx="454048" cy="256976"/>
              </a:xfrm>
            </p:grpSpPr>
            <p:sp>
              <p:nvSpPr>
                <p:cNvPr id="57" name="TextBox 85">
                  <a:extLst>
                    <a:ext uri="{FF2B5EF4-FFF2-40B4-BE49-F238E27FC236}">
                      <a16:creationId xmlns:a16="http://schemas.microsoft.com/office/drawing/2014/main" id="{28C00F9F-7CBF-4A58-B293-BD211C512CFA}"/>
                    </a:ext>
                  </a:extLst>
                </p:cNvPr>
                <p:cNvSpPr txBox="1">
                  <a:spLocks noChangeArrowheads="1"/>
                </p:cNvSpPr>
                <p:nvPr/>
              </p:nvSpPr>
              <p:spPr bwMode="auto">
                <a:xfrm>
                  <a:off x="4903770" y="3764841"/>
                  <a:ext cx="337827" cy="25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58" name="Straight Connector 57">
                  <a:extLst>
                    <a:ext uri="{FF2B5EF4-FFF2-40B4-BE49-F238E27FC236}">
                      <a16:creationId xmlns:a16="http://schemas.microsoft.com/office/drawing/2014/main" id="{F5882C50-84E2-40E6-9935-F3898B371F21}"/>
                    </a:ext>
                  </a:extLst>
                </p:cNvPr>
                <p:cNvCxnSpPr/>
                <p:nvPr/>
              </p:nvCxnSpPr>
              <p:spPr bwMode="auto">
                <a:xfrm flipH="1">
                  <a:off x="5294714" y="388410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F788A868-B8B7-414A-AAD2-CC0C03300962}"/>
                  </a:ext>
                </a:extLst>
              </p:cNvPr>
              <p:cNvSpPr txBox="1">
                <a:spLocks noChangeArrowheads="1"/>
              </p:cNvSpPr>
              <p:nvPr/>
            </p:nvSpPr>
            <p:spPr bwMode="auto">
              <a:xfrm>
                <a:off x="3362458" y="4745268"/>
                <a:ext cx="5466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Months </a:t>
                </a:r>
              </a:p>
            </p:txBody>
          </p:sp>
          <p:grpSp>
            <p:nvGrpSpPr>
              <p:cNvPr id="37" name="Group 36">
                <a:extLst>
                  <a:ext uri="{FF2B5EF4-FFF2-40B4-BE49-F238E27FC236}">
                    <a16:creationId xmlns:a16="http://schemas.microsoft.com/office/drawing/2014/main" id="{6750085E-CB9A-4407-9A26-492D2D753B64}"/>
                  </a:ext>
                </a:extLst>
              </p:cNvPr>
              <p:cNvGrpSpPr/>
              <p:nvPr/>
            </p:nvGrpSpPr>
            <p:grpSpPr>
              <a:xfrm>
                <a:off x="2388733" y="4640633"/>
                <a:ext cx="169918" cy="289311"/>
                <a:chOff x="6468974" y="4276328"/>
                <a:chExt cx="206406" cy="397701"/>
              </a:xfrm>
            </p:grpSpPr>
            <p:sp>
              <p:nvSpPr>
                <p:cNvPr id="55" name="TextBox 22">
                  <a:extLst>
                    <a:ext uri="{FF2B5EF4-FFF2-40B4-BE49-F238E27FC236}">
                      <a16:creationId xmlns:a16="http://schemas.microsoft.com/office/drawing/2014/main" id="{B0607AAC-7065-4198-97F1-9CED319E6D75}"/>
                    </a:ext>
                  </a:extLst>
                </p:cNvPr>
                <p:cNvSpPr txBox="1">
                  <a:spLocks noChangeArrowheads="1"/>
                </p:cNvSpPr>
                <p:nvPr/>
              </p:nvSpPr>
              <p:spPr bwMode="auto">
                <a:xfrm>
                  <a:off x="6468974"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24</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56" name="Straight Connector 55">
                  <a:extLst>
                    <a:ext uri="{FF2B5EF4-FFF2-40B4-BE49-F238E27FC236}">
                      <a16:creationId xmlns:a16="http://schemas.microsoft.com/office/drawing/2014/main" id="{3D59E098-57D6-494B-A604-18A55FEC5B0B}"/>
                    </a:ext>
                  </a:extLst>
                </p:cNvPr>
                <p:cNvCxnSpPr/>
                <p:nvPr/>
              </p:nvCxnSpPr>
              <p:spPr bwMode="auto">
                <a:xfrm>
                  <a:off x="6572464"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197431EC-3508-4E2D-91C8-1B2221DA1E3E}"/>
                  </a:ext>
                </a:extLst>
              </p:cNvPr>
              <p:cNvGrpSpPr/>
              <p:nvPr/>
            </p:nvGrpSpPr>
            <p:grpSpPr>
              <a:xfrm>
                <a:off x="2734218" y="4640633"/>
                <a:ext cx="169918" cy="289311"/>
                <a:chOff x="7040617" y="4276328"/>
                <a:chExt cx="206406" cy="397701"/>
              </a:xfrm>
            </p:grpSpPr>
            <p:sp>
              <p:nvSpPr>
                <p:cNvPr id="53" name="TextBox 33">
                  <a:extLst>
                    <a:ext uri="{FF2B5EF4-FFF2-40B4-BE49-F238E27FC236}">
                      <a16:creationId xmlns:a16="http://schemas.microsoft.com/office/drawing/2014/main" id="{994044CF-EDD7-4A55-8213-F6553BA6ECD8}"/>
                    </a:ext>
                  </a:extLst>
                </p:cNvPr>
                <p:cNvSpPr txBox="1">
                  <a:spLocks noChangeArrowheads="1"/>
                </p:cNvSpPr>
                <p:nvPr/>
              </p:nvSpPr>
              <p:spPr bwMode="auto">
                <a:xfrm>
                  <a:off x="7040617"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cxnSp>
              <p:nvCxnSpPr>
                <p:cNvPr id="54" name="Straight Connector 53">
                  <a:extLst>
                    <a:ext uri="{FF2B5EF4-FFF2-40B4-BE49-F238E27FC236}">
                      <a16:creationId xmlns:a16="http://schemas.microsoft.com/office/drawing/2014/main" id="{839C223D-99B1-4BC6-B0D9-BCF752FD1CB0}"/>
                    </a:ext>
                  </a:extLst>
                </p:cNvPr>
                <p:cNvCxnSpPr/>
                <p:nvPr/>
              </p:nvCxnSpPr>
              <p:spPr bwMode="auto">
                <a:xfrm>
                  <a:off x="7143681"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DE149334-D371-447C-B1CA-D2EB5A10946A}"/>
                  </a:ext>
                </a:extLst>
              </p:cNvPr>
              <p:cNvGrpSpPr/>
              <p:nvPr/>
            </p:nvGrpSpPr>
            <p:grpSpPr>
              <a:xfrm>
                <a:off x="2605094" y="3895539"/>
                <a:ext cx="1870523" cy="307559"/>
                <a:chOff x="2626218" y="3895539"/>
                <a:chExt cx="1870523" cy="307559"/>
              </a:xfrm>
            </p:grpSpPr>
            <p:sp>
              <p:nvSpPr>
                <p:cNvPr id="51" name="Rectangle 50">
                  <a:extLst>
                    <a:ext uri="{FF2B5EF4-FFF2-40B4-BE49-F238E27FC236}">
                      <a16:creationId xmlns:a16="http://schemas.microsoft.com/office/drawing/2014/main" id="{4E4D84A6-8566-41BB-8CF8-E64FB8444B86}"/>
                    </a:ext>
                  </a:extLst>
                </p:cNvPr>
                <p:cNvSpPr/>
                <p:nvPr/>
              </p:nvSpPr>
              <p:spPr>
                <a:xfrm>
                  <a:off x="2626218" y="3980038"/>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52" name="TextBox 51">
                  <a:extLst>
                    <a:ext uri="{FF2B5EF4-FFF2-40B4-BE49-F238E27FC236}">
                      <a16:creationId xmlns:a16="http://schemas.microsoft.com/office/drawing/2014/main" id="{8DE4B6EA-AADD-4DB0-8D9E-709E98A95D05}"/>
                    </a:ext>
                  </a:extLst>
                </p:cNvPr>
                <p:cNvSpPr txBox="1"/>
                <p:nvPr/>
              </p:nvSpPr>
              <p:spPr>
                <a:xfrm>
                  <a:off x="2680218" y="3895539"/>
                  <a:ext cx="1816523" cy="307559"/>
                </a:xfrm>
                <a:prstGeom prst="rect">
                  <a:avLst/>
                </a:prstGeom>
                <a:noFill/>
              </p:spPr>
              <p:txBody>
                <a:bodyPr wrap="none" rtlCol="0">
                  <a:spAutoFit/>
                </a:bodyPr>
                <a:lstStyle/>
                <a:p>
                  <a:pPr>
                    <a:tabLst>
                      <a:tab pos="1616075" algn="ctr"/>
                    </a:tabLst>
                  </a:pPr>
                  <a:r>
                    <a:rPr lang="en-GB" sz="1100" dirty="0"/>
                    <a:t>All	</a:t>
                  </a:r>
                </a:p>
              </p:txBody>
            </p:sp>
          </p:grpSp>
          <p:grpSp>
            <p:nvGrpSpPr>
              <p:cNvPr id="40" name="Group 39">
                <a:extLst>
                  <a:ext uri="{FF2B5EF4-FFF2-40B4-BE49-F238E27FC236}">
                    <a16:creationId xmlns:a16="http://schemas.microsoft.com/office/drawing/2014/main" id="{449848D1-77BD-4A45-BB5A-B07794A7C5C8}"/>
                  </a:ext>
                </a:extLst>
              </p:cNvPr>
              <p:cNvGrpSpPr/>
              <p:nvPr/>
            </p:nvGrpSpPr>
            <p:grpSpPr>
              <a:xfrm>
                <a:off x="2605094" y="4112454"/>
                <a:ext cx="1777549" cy="307558"/>
                <a:chOff x="2626218" y="3895539"/>
                <a:chExt cx="1777549" cy="307558"/>
              </a:xfrm>
            </p:grpSpPr>
            <p:sp>
              <p:nvSpPr>
                <p:cNvPr id="49" name="Rectangle 48">
                  <a:extLst>
                    <a:ext uri="{FF2B5EF4-FFF2-40B4-BE49-F238E27FC236}">
                      <a16:creationId xmlns:a16="http://schemas.microsoft.com/office/drawing/2014/main" id="{A9B0A7D8-9310-46E9-A2CB-01EFE02C88E9}"/>
                    </a:ext>
                  </a:extLst>
                </p:cNvPr>
                <p:cNvSpPr/>
                <p:nvPr/>
              </p:nvSpPr>
              <p:spPr>
                <a:xfrm>
                  <a:off x="2626218" y="3980038"/>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50" name="TextBox 49">
                  <a:extLst>
                    <a:ext uri="{FF2B5EF4-FFF2-40B4-BE49-F238E27FC236}">
                      <a16:creationId xmlns:a16="http://schemas.microsoft.com/office/drawing/2014/main" id="{EC463A00-3606-40E6-8C48-5C83BB9ABD0D}"/>
                    </a:ext>
                  </a:extLst>
                </p:cNvPr>
                <p:cNvSpPr txBox="1"/>
                <p:nvPr/>
              </p:nvSpPr>
              <p:spPr>
                <a:xfrm>
                  <a:off x="2680218" y="3895539"/>
                  <a:ext cx="1723549" cy="307558"/>
                </a:xfrm>
                <a:prstGeom prst="rect">
                  <a:avLst/>
                </a:prstGeom>
                <a:noFill/>
              </p:spPr>
              <p:txBody>
                <a:bodyPr wrap="none" rtlCol="0">
                  <a:spAutoFit/>
                </a:bodyPr>
                <a:lstStyle/>
                <a:p>
                  <a:pPr>
                    <a:tabLst>
                      <a:tab pos="1524000" algn="ctr"/>
                    </a:tabLst>
                  </a:pPr>
                  <a:r>
                    <a:rPr lang="en-GB" sz="1100" dirty="0"/>
                    <a:t>Non-malignant nodules 	</a:t>
                  </a:r>
                </a:p>
              </p:txBody>
            </p:sp>
          </p:grpSp>
          <p:grpSp>
            <p:nvGrpSpPr>
              <p:cNvPr id="41" name="Group 40">
                <a:extLst>
                  <a:ext uri="{FF2B5EF4-FFF2-40B4-BE49-F238E27FC236}">
                    <a16:creationId xmlns:a16="http://schemas.microsoft.com/office/drawing/2014/main" id="{F312AFA0-93F3-4CB7-A1F0-674C856A96EC}"/>
                  </a:ext>
                </a:extLst>
              </p:cNvPr>
              <p:cNvGrpSpPr/>
              <p:nvPr/>
            </p:nvGrpSpPr>
            <p:grpSpPr>
              <a:xfrm>
                <a:off x="2605094" y="4329370"/>
                <a:ext cx="1376798" cy="307558"/>
                <a:chOff x="2626218" y="3895539"/>
                <a:chExt cx="1376798" cy="307558"/>
              </a:xfrm>
            </p:grpSpPr>
            <p:sp>
              <p:nvSpPr>
                <p:cNvPr id="47" name="Rectangle 46">
                  <a:extLst>
                    <a:ext uri="{FF2B5EF4-FFF2-40B4-BE49-F238E27FC236}">
                      <a16:creationId xmlns:a16="http://schemas.microsoft.com/office/drawing/2014/main" id="{6658CADF-9DDE-4B95-AD08-EF64FFDD0CA9}"/>
                    </a:ext>
                  </a:extLst>
                </p:cNvPr>
                <p:cNvSpPr/>
                <p:nvPr/>
              </p:nvSpPr>
              <p:spPr>
                <a:xfrm>
                  <a:off x="2626218" y="3980038"/>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8" name="TextBox 47">
                  <a:extLst>
                    <a:ext uri="{FF2B5EF4-FFF2-40B4-BE49-F238E27FC236}">
                      <a16:creationId xmlns:a16="http://schemas.microsoft.com/office/drawing/2014/main" id="{1FBA2D60-78D7-4A6B-9120-26024A44A7CD}"/>
                    </a:ext>
                  </a:extLst>
                </p:cNvPr>
                <p:cNvSpPr txBox="1"/>
                <p:nvPr/>
              </p:nvSpPr>
              <p:spPr>
                <a:xfrm>
                  <a:off x="2680218" y="3895539"/>
                  <a:ext cx="1322798" cy="307558"/>
                </a:xfrm>
                <a:prstGeom prst="rect">
                  <a:avLst/>
                </a:prstGeom>
                <a:noFill/>
              </p:spPr>
              <p:txBody>
                <a:bodyPr wrap="none" rtlCol="0">
                  <a:spAutoFit/>
                </a:bodyPr>
                <a:lstStyle/>
                <a:p>
                  <a:r>
                    <a:rPr lang="en-GB" sz="1100" dirty="0"/>
                    <a:t>No nodules by US</a:t>
                  </a:r>
                </a:p>
              </p:txBody>
            </p:sp>
          </p:grpSp>
          <p:sp>
            <p:nvSpPr>
              <p:cNvPr id="42" name="TextBox 41">
                <a:extLst>
                  <a:ext uri="{FF2B5EF4-FFF2-40B4-BE49-F238E27FC236}">
                    <a16:creationId xmlns:a16="http://schemas.microsoft.com/office/drawing/2014/main" id="{DBE64666-3AE6-44EA-A892-BF48281B5D9C}"/>
                  </a:ext>
                </a:extLst>
              </p:cNvPr>
              <p:cNvSpPr txBox="1"/>
              <p:nvPr/>
            </p:nvSpPr>
            <p:spPr>
              <a:xfrm>
                <a:off x="4117843" y="3505036"/>
                <a:ext cx="184731" cy="307558"/>
              </a:xfrm>
              <a:prstGeom prst="rect">
                <a:avLst/>
              </a:prstGeom>
              <a:noFill/>
            </p:spPr>
            <p:txBody>
              <a:bodyPr wrap="none" rtlCol="0">
                <a:spAutoFit/>
              </a:bodyPr>
              <a:lstStyle/>
              <a:p>
                <a:endParaRPr lang="en-GB" sz="1100" dirty="0"/>
              </a:p>
            </p:txBody>
          </p:sp>
          <p:sp>
            <p:nvSpPr>
              <p:cNvPr id="43" name="TextBox 42">
                <a:extLst>
                  <a:ext uri="{FF2B5EF4-FFF2-40B4-BE49-F238E27FC236}">
                    <a16:creationId xmlns:a16="http://schemas.microsoft.com/office/drawing/2014/main" id="{1110AF9C-1044-441C-AE0C-38E5C6172BB2}"/>
                  </a:ext>
                </a:extLst>
              </p:cNvPr>
              <p:cNvSpPr txBox="1"/>
              <p:nvPr/>
            </p:nvSpPr>
            <p:spPr>
              <a:xfrm>
                <a:off x="181666" y="4905224"/>
                <a:ext cx="3238206" cy="832216"/>
              </a:xfrm>
              <a:prstGeom prst="rect">
                <a:avLst/>
              </a:prstGeom>
              <a:noFill/>
            </p:spPr>
            <p:txBody>
              <a:bodyPr wrap="square" rtlCol="0">
                <a:spAutoFit/>
              </a:bodyPr>
              <a:lstStyle/>
              <a:p>
                <a:pPr>
                  <a:tabLst>
                    <a:tab pos="827088" algn="ctr"/>
                    <a:tab pos="1165225" algn="ctr"/>
                    <a:tab pos="1504950" algn="ctr"/>
                    <a:tab pos="1846263" algn="ctr"/>
                    <a:tab pos="2190750" algn="ctr"/>
                    <a:tab pos="2544763" algn="ctr"/>
                    <a:tab pos="2887663" algn="ctr"/>
                  </a:tabLst>
                </a:pPr>
                <a:r>
                  <a:rPr lang="en-GB" sz="1000" dirty="0"/>
                  <a:t>Patients still	</a:t>
                </a:r>
              </a:p>
              <a:p>
                <a:pPr>
                  <a:tabLst>
                    <a:tab pos="827088" algn="ctr"/>
                    <a:tab pos="1165225" algn="ctr"/>
                    <a:tab pos="1504950" algn="ctr"/>
                    <a:tab pos="1846263" algn="ctr"/>
                    <a:tab pos="2190750" algn="ctr"/>
                    <a:tab pos="2544763" algn="ctr"/>
                    <a:tab pos="2887663" algn="ctr"/>
                  </a:tabLst>
                </a:pPr>
                <a:r>
                  <a:rPr lang="en-GB" sz="1000" dirty="0"/>
                  <a:t>at risk 	1,118	1,007	765	497	201	36	2 </a:t>
                </a:r>
                <a:br>
                  <a:rPr lang="en-GB" sz="1000" dirty="0"/>
                </a:br>
                <a:r>
                  <a:rPr lang="en-GB" sz="1000" dirty="0"/>
                  <a:t>	1,006	909	688	441	177	32	2	112	98	77	57	24	5	2</a:t>
                </a:r>
              </a:p>
            </p:txBody>
          </p:sp>
          <p:cxnSp>
            <p:nvCxnSpPr>
              <p:cNvPr id="44" name="Straight Arrow Connector 43">
                <a:extLst>
                  <a:ext uri="{FF2B5EF4-FFF2-40B4-BE49-F238E27FC236}">
                    <a16:creationId xmlns:a16="http://schemas.microsoft.com/office/drawing/2014/main" id="{AA1D09B1-13EB-4D83-B993-88D01B794E89}"/>
                  </a:ext>
                </a:extLst>
              </p:cNvPr>
              <p:cNvCxnSpPr/>
              <p:nvPr/>
            </p:nvCxnSpPr>
            <p:spPr>
              <a:xfrm>
                <a:off x="700026" y="5188947"/>
                <a:ext cx="216024" cy="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B9DF3EB-8188-492D-BD94-F8EB36BCB166}"/>
                  </a:ext>
                </a:extLst>
              </p:cNvPr>
              <p:cNvCxnSpPr/>
              <p:nvPr/>
            </p:nvCxnSpPr>
            <p:spPr>
              <a:xfrm>
                <a:off x="700026" y="5333758"/>
                <a:ext cx="216024" cy="0"/>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21F5E88-02D6-425C-8212-C0B6AEE512EF}"/>
                  </a:ext>
                </a:extLst>
              </p:cNvPr>
              <p:cNvCxnSpPr/>
              <p:nvPr/>
            </p:nvCxnSpPr>
            <p:spPr>
              <a:xfrm>
                <a:off x="700026" y="5478568"/>
                <a:ext cx="216024" cy="0"/>
              </a:xfrm>
              <a:prstGeom prst="straightConnector1">
                <a:avLst/>
              </a:prstGeom>
              <a:ln w="28575">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Freeform: Shape 16">
              <a:extLst>
                <a:ext uri="{FF2B5EF4-FFF2-40B4-BE49-F238E27FC236}">
                  <a16:creationId xmlns:a16="http://schemas.microsoft.com/office/drawing/2014/main" id="{B8C9B8D7-A3F6-4CE3-8DC8-BF8FACDB68BF}"/>
                </a:ext>
              </a:extLst>
            </p:cNvPr>
            <p:cNvSpPr/>
            <p:nvPr/>
          </p:nvSpPr>
          <p:spPr>
            <a:xfrm>
              <a:off x="1175147" y="3262313"/>
              <a:ext cx="2116931" cy="1321593"/>
            </a:xfrm>
            <a:custGeom>
              <a:avLst/>
              <a:gdLst>
                <a:gd name="connsiteX0" fmla="*/ 2116931 w 2116931"/>
                <a:gd name="connsiteY0" fmla="*/ 0 h 1321593"/>
                <a:gd name="connsiteX1" fmla="*/ 866775 w 2116931"/>
                <a:gd name="connsiteY1" fmla="*/ 2381 h 1321593"/>
                <a:gd name="connsiteX2" fmla="*/ 867966 w 2116931"/>
                <a:gd name="connsiteY2" fmla="*/ 192881 h 1321593"/>
                <a:gd name="connsiteX3" fmla="*/ 584597 w 2116931"/>
                <a:gd name="connsiteY3" fmla="*/ 189309 h 1321593"/>
                <a:gd name="connsiteX4" fmla="*/ 584597 w 2116931"/>
                <a:gd name="connsiteY4" fmla="*/ 347662 h 1321593"/>
                <a:gd name="connsiteX5" fmla="*/ 379809 w 2116931"/>
                <a:gd name="connsiteY5" fmla="*/ 350043 h 1321593"/>
                <a:gd name="connsiteX6" fmla="*/ 378619 w 2116931"/>
                <a:gd name="connsiteY6" fmla="*/ 485775 h 1321593"/>
                <a:gd name="connsiteX7" fmla="*/ 278606 w 2116931"/>
                <a:gd name="connsiteY7" fmla="*/ 482203 h 1321593"/>
                <a:gd name="connsiteX8" fmla="*/ 283369 w 2116931"/>
                <a:gd name="connsiteY8" fmla="*/ 739378 h 1321593"/>
                <a:gd name="connsiteX9" fmla="*/ 177403 w 2116931"/>
                <a:gd name="connsiteY9" fmla="*/ 739378 h 1321593"/>
                <a:gd name="connsiteX10" fmla="*/ 183356 w 2116931"/>
                <a:gd name="connsiteY10" fmla="*/ 860821 h 1321593"/>
                <a:gd name="connsiteX11" fmla="*/ 122634 w 2116931"/>
                <a:gd name="connsiteY11" fmla="*/ 859631 h 1321593"/>
                <a:gd name="connsiteX12" fmla="*/ 120253 w 2116931"/>
                <a:gd name="connsiteY12" fmla="*/ 979884 h 1321593"/>
                <a:gd name="connsiteX13" fmla="*/ 101203 w 2116931"/>
                <a:gd name="connsiteY13" fmla="*/ 979884 h 1321593"/>
                <a:gd name="connsiteX14" fmla="*/ 96441 w 2116931"/>
                <a:gd name="connsiteY14" fmla="*/ 1096565 h 1321593"/>
                <a:gd name="connsiteX15" fmla="*/ 50006 w 2116931"/>
                <a:gd name="connsiteY15" fmla="*/ 1096565 h 1321593"/>
                <a:gd name="connsiteX16" fmla="*/ 51197 w 2116931"/>
                <a:gd name="connsiteY16" fmla="*/ 1208484 h 1321593"/>
                <a:gd name="connsiteX17" fmla="*/ 0 w 2116931"/>
                <a:gd name="connsiteY17" fmla="*/ 1210865 h 1321593"/>
                <a:gd name="connsiteX18" fmla="*/ 0 w 2116931"/>
                <a:gd name="connsiteY18" fmla="*/ 1321593 h 1321593"/>
                <a:gd name="connsiteX0" fmla="*/ 2116931 w 2116931"/>
                <a:gd name="connsiteY0" fmla="*/ 0 h 1321593"/>
                <a:gd name="connsiteX1" fmla="*/ 866775 w 2116931"/>
                <a:gd name="connsiteY1" fmla="*/ 2381 h 1321593"/>
                <a:gd name="connsiteX2" fmla="*/ 867966 w 2116931"/>
                <a:gd name="connsiteY2" fmla="*/ 192881 h 1321593"/>
                <a:gd name="connsiteX3" fmla="*/ 584597 w 2116931"/>
                <a:gd name="connsiteY3" fmla="*/ 189309 h 1321593"/>
                <a:gd name="connsiteX4" fmla="*/ 584597 w 2116931"/>
                <a:gd name="connsiteY4" fmla="*/ 347662 h 1321593"/>
                <a:gd name="connsiteX5" fmla="*/ 379809 w 2116931"/>
                <a:gd name="connsiteY5" fmla="*/ 350043 h 1321593"/>
                <a:gd name="connsiteX6" fmla="*/ 378619 w 2116931"/>
                <a:gd name="connsiteY6" fmla="*/ 485775 h 1321593"/>
                <a:gd name="connsiteX7" fmla="*/ 278606 w 2116931"/>
                <a:gd name="connsiteY7" fmla="*/ 482203 h 1321593"/>
                <a:gd name="connsiteX8" fmla="*/ 283369 w 2116931"/>
                <a:gd name="connsiteY8" fmla="*/ 739378 h 1321593"/>
                <a:gd name="connsiteX9" fmla="*/ 177403 w 2116931"/>
                <a:gd name="connsiteY9" fmla="*/ 739378 h 1321593"/>
                <a:gd name="connsiteX10" fmla="*/ 175021 w 2116931"/>
                <a:gd name="connsiteY10" fmla="*/ 860821 h 1321593"/>
                <a:gd name="connsiteX11" fmla="*/ 122634 w 2116931"/>
                <a:gd name="connsiteY11" fmla="*/ 859631 h 1321593"/>
                <a:gd name="connsiteX12" fmla="*/ 120253 w 2116931"/>
                <a:gd name="connsiteY12" fmla="*/ 979884 h 1321593"/>
                <a:gd name="connsiteX13" fmla="*/ 101203 w 2116931"/>
                <a:gd name="connsiteY13" fmla="*/ 979884 h 1321593"/>
                <a:gd name="connsiteX14" fmla="*/ 96441 w 2116931"/>
                <a:gd name="connsiteY14" fmla="*/ 1096565 h 1321593"/>
                <a:gd name="connsiteX15" fmla="*/ 50006 w 2116931"/>
                <a:gd name="connsiteY15" fmla="*/ 1096565 h 1321593"/>
                <a:gd name="connsiteX16" fmla="*/ 51197 w 2116931"/>
                <a:gd name="connsiteY16" fmla="*/ 1208484 h 1321593"/>
                <a:gd name="connsiteX17" fmla="*/ 0 w 2116931"/>
                <a:gd name="connsiteY17" fmla="*/ 1210865 h 1321593"/>
                <a:gd name="connsiteX18" fmla="*/ 0 w 2116931"/>
                <a:gd name="connsiteY18" fmla="*/ 1321593 h 1321593"/>
                <a:gd name="connsiteX0" fmla="*/ 2116931 w 2116931"/>
                <a:gd name="connsiteY0" fmla="*/ 0 h 1321593"/>
                <a:gd name="connsiteX1" fmla="*/ 866775 w 2116931"/>
                <a:gd name="connsiteY1" fmla="*/ 2381 h 1321593"/>
                <a:gd name="connsiteX2" fmla="*/ 867966 w 2116931"/>
                <a:gd name="connsiteY2" fmla="*/ 192881 h 1321593"/>
                <a:gd name="connsiteX3" fmla="*/ 584597 w 2116931"/>
                <a:gd name="connsiteY3" fmla="*/ 189309 h 1321593"/>
                <a:gd name="connsiteX4" fmla="*/ 584597 w 2116931"/>
                <a:gd name="connsiteY4" fmla="*/ 347662 h 1321593"/>
                <a:gd name="connsiteX5" fmla="*/ 379809 w 2116931"/>
                <a:gd name="connsiteY5" fmla="*/ 350043 h 1321593"/>
                <a:gd name="connsiteX6" fmla="*/ 378619 w 2116931"/>
                <a:gd name="connsiteY6" fmla="*/ 485775 h 1321593"/>
                <a:gd name="connsiteX7" fmla="*/ 278606 w 2116931"/>
                <a:gd name="connsiteY7" fmla="*/ 482203 h 1321593"/>
                <a:gd name="connsiteX8" fmla="*/ 283369 w 2116931"/>
                <a:gd name="connsiteY8" fmla="*/ 739378 h 1321593"/>
                <a:gd name="connsiteX9" fmla="*/ 177403 w 2116931"/>
                <a:gd name="connsiteY9" fmla="*/ 739378 h 1321593"/>
                <a:gd name="connsiteX10" fmla="*/ 175021 w 2116931"/>
                <a:gd name="connsiteY10" fmla="*/ 860821 h 1321593"/>
                <a:gd name="connsiteX11" fmla="*/ 122634 w 2116931"/>
                <a:gd name="connsiteY11" fmla="*/ 859631 h 1321593"/>
                <a:gd name="connsiteX12" fmla="*/ 120253 w 2116931"/>
                <a:gd name="connsiteY12" fmla="*/ 979884 h 1321593"/>
                <a:gd name="connsiteX13" fmla="*/ 92868 w 2116931"/>
                <a:gd name="connsiteY13" fmla="*/ 983456 h 1321593"/>
                <a:gd name="connsiteX14" fmla="*/ 96441 w 2116931"/>
                <a:gd name="connsiteY14" fmla="*/ 1096565 h 1321593"/>
                <a:gd name="connsiteX15" fmla="*/ 50006 w 2116931"/>
                <a:gd name="connsiteY15" fmla="*/ 1096565 h 1321593"/>
                <a:gd name="connsiteX16" fmla="*/ 51197 w 2116931"/>
                <a:gd name="connsiteY16" fmla="*/ 1208484 h 1321593"/>
                <a:gd name="connsiteX17" fmla="*/ 0 w 2116931"/>
                <a:gd name="connsiteY17" fmla="*/ 1210865 h 1321593"/>
                <a:gd name="connsiteX18" fmla="*/ 0 w 2116931"/>
                <a:gd name="connsiteY18" fmla="*/ 1321593 h 1321593"/>
                <a:gd name="connsiteX0" fmla="*/ 2116931 w 2116931"/>
                <a:gd name="connsiteY0" fmla="*/ 0 h 1321593"/>
                <a:gd name="connsiteX1" fmla="*/ 866775 w 2116931"/>
                <a:gd name="connsiteY1" fmla="*/ 2381 h 1321593"/>
                <a:gd name="connsiteX2" fmla="*/ 867966 w 2116931"/>
                <a:gd name="connsiteY2" fmla="*/ 192881 h 1321593"/>
                <a:gd name="connsiteX3" fmla="*/ 584597 w 2116931"/>
                <a:gd name="connsiteY3" fmla="*/ 189309 h 1321593"/>
                <a:gd name="connsiteX4" fmla="*/ 584597 w 2116931"/>
                <a:gd name="connsiteY4" fmla="*/ 347662 h 1321593"/>
                <a:gd name="connsiteX5" fmla="*/ 379809 w 2116931"/>
                <a:gd name="connsiteY5" fmla="*/ 350043 h 1321593"/>
                <a:gd name="connsiteX6" fmla="*/ 378619 w 2116931"/>
                <a:gd name="connsiteY6" fmla="*/ 485775 h 1321593"/>
                <a:gd name="connsiteX7" fmla="*/ 278606 w 2116931"/>
                <a:gd name="connsiteY7" fmla="*/ 482203 h 1321593"/>
                <a:gd name="connsiteX8" fmla="*/ 283369 w 2116931"/>
                <a:gd name="connsiteY8" fmla="*/ 739378 h 1321593"/>
                <a:gd name="connsiteX9" fmla="*/ 177403 w 2116931"/>
                <a:gd name="connsiteY9" fmla="*/ 739378 h 1321593"/>
                <a:gd name="connsiteX10" fmla="*/ 175021 w 2116931"/>
                <a:gd name="connsiteY10" fmla="*/ 860821 h 1321593"/>
                <a:gd name="connsiteX11" fmla="*/ 122634 w 2116931"/>
                <a:gd name="connsiteY11" fmla="*/ 859631 h 1321593"/>
                <a:gd name="connsiteX12" fmla="*/ 120253 w 2116931"/>
                <a:gd name="connsiteY12" fmla="*/ 979884 h 1321593"/>
                <a:gd name="connsiteX13" fmla="*/ 92868 w 2116931"/>
                <a:gd name="connsiteY13" fmla="*/ 983456 h 1321593"/>
                <a:gd name="connsiteX14" fmla="*/ 96441 w 2116931"/>
                <a:gd name="connsiteY14" fmla="*/ 1096565 h 1321593"/>
                <a:gd name="connsiteX15" fmla="*/ 53578 w 2116931"/>
                <a:gd name="connsiteY15" fmla="*/ 1092993 h 1321593"/>
                <a:gd name="connsiteX16" fmla="*/ 51197 w 2116931"/>
                <a:gd name="connsiteY16" fmla="*/ 1208484 h 1321593"/>
                <a:gd name="connsiteX17" fmla="*/ 0 w 2116931"/>
                <a:gd name="connsiteY17" fmla="*/ 1210865 h 1321593"/>
                <a:gd name="connsiteX18" fmla="*/ 0 w 2116931"/>
                <a:gd name="connsiteY18" fmla="*/ 1321593 h 1321593"/>
                <a:gd name="connsiteX0" fmla="*/ 2116931 w 2116931"/>
                <a:gd name="connsiteY0" fmla="*/ 0 h 1321593"/>
                <a:gd name="connsiteX1" fmla="*/ 866775 w 2116931"/>
                <a:gd name="connsiteY1" fmla="*/ 2381 h 1321593"/>
                <a:gd name="connsiteX2" fmla="*/ 867966 w 2116931"/>
                <a:gd name="connsiteY2" fmla="*/ 192881 h 1321593"/>
                <a:gd name="connsiteX3" fmla="*/ 584597 w 2116931"/>
                <a:gd name="connsiteY3" fmla="*/ 189309 h 1321593"/>
                <a:gd name="connsiteX4" fmla="*/ 584597 w 2116931"/>
                <a:gd name="connsiteY4" fmla="*/ 347662 h 1321593"/>
                <a:gd name="connsiteX5" fmla="*/ 379809 w 2116931"/>
                <a:gd name="connsiteY5" fmla="*/ 350043 h 1321593"/>
                <a:gd name="connsiteX6" fmla="*/ 378619 w 2116931"/>
                <a:gd name="connsiteY6" fmla="*/ 485775 h 1321593"/>
                <a:gd name="connsiteX7" fmla="*/ 278606 w 2116931"/>
                <a:gd name="connsiteY7" fmla="*/ 482203 h 1321593"/>
                <a:gd name="connsiteX8" fmla="*/ 283369 w 2116931"/>
                <a:gd name="connsiteY8" fmla="*/ 739378 h 1321593"/>
                <a:gd name="connsiteX9" fmla="*/ 177403 w 2116931"/>
                <a:gd name="connsiteY9" fmla="*/ 739378 h 1321593"/>
                <a:gd name="connsiteX10" fmla="*/ 175021 w 2116931"/>
                <a:gd name="connsiteY10" fmla="*/ 860821 h 1321593"/>
                <a:gd name="connsiteX11" fmla="*/ 122634 w 2116931"/>
                <a:gd name="connsiteY11" fmla="*/ 859631 h 1321593"/>
                <a:gd name="connsiteX12" fmla="*/ 120253 w 2116931"/>
                <a:gd name="connsiteY12" fmla="*/ 979884 h 1321593"/>
                <a:gd name="connsiteX13" fmla="*/ 92868 w 2116931"/>
                <a:gd name="connsiteY13" fmla="*/ 983456 h 1321593"/>
                <a:gd name="connsiteX14" fmla="*/ 96441 w 2116931"/>
                <a:gd name="connsiteY14" fmla="*/ 1096565 h 1321593"/>
                <a:gd name="connsiteX15" fmla="*/ 53578 w 2116931"/>
                <a:gd name="connsiteY15" fmla="*/ 1092993 h 1321593"/>
                <a:gd name="connsiteX16" fmla="*/ 54768 w 2116931"/>
                <a:gd name="connsiteY16" fmla="*/ 1213247 h 1321593"/>
                <a:gd name="connsiteX17" fmla="*/ 0 w 2116931"/>
                <a:gd name="connsiteY17" fmla="*/ 1210865 h 1321593"/>
                <a:gd name="connsiteX18" fmla="*/ 0 w 2116931"/>
                <a:gd name="connsiteY18" fmla="*/ 1321593 h 1321593"/>
                <a:gd name="connsiteX0" fmla="*/ 2116931 w 2116931"/>
                <a:gd name="connsiteY0" fmla="*/ 0 h 1321593"/>
                <a:gd name="connsiteX1" fmla="*/ 866775 w 2116931"/>
                <a:gd name="connsiteY1" fmla="*/ 2381 h 1321593"/>
                <a:gd name="connsiteX2" fmla="*/ 867966 w 2116931"/>
                <a:gd name="connsiteY2" fmla="*/ 192881 h 1321593"/>
                <a:gd name="connsiteX3" fmla="*/ 584597 w 2116931"/>
                <a:gd name="connsiteY3" fmla="*/ 189309 h 1321593"/>
                <a:gd name="connsiteX4" fmla="*/ 584597 w 2116931"/>
                <a:gd name="connsiteY4" fmla="*/ 347662 h 1321593"/>
                <a:gd name="connsiteX5" fmla="*/ 379809 w 2116931"/>
                <a:gd name="connsiteY5" fmla="*/ 350043 h 1321593"/>
                <a:gd name="connsiteX6" fmla="*/ 378619 w 2116931"/>
                <a:gd name="connsiteY6" fmla="*/ 485775 h 1321593"/>
                <a:gd name="connsiteX7" fmla="*/ 278606 w 2116931"/>
                <a:gd name="connsiteY7" fmla="*/ 482203 h 1321593"/>
                <a:gd name="connsiteX8" fmla="*/ 283369 w 2116931"/>
                <a:gd name="connsiteY8" fmla="*/ 739378 h 1321593"/>
                <a:gd name="connsiteX9" fmla="*/ 177403 w 2116931"/>
                <a:gd name="connsiteY9" fmla="*/ 739378 h 1321593"/>
                <a:gd name="connsiteX10" fmla="*/ 175021 w 2116931"/>
                <a:gd name="connsiteY10" fmla="*/ 860821 h 1321593"/>
                <a:gd name="connsiteX11" fmla="*/ 122634 w 2116931"/>
                <a:gd name="connsiteY11" fmla="*/ 859631 h 1321593"/>
                <a:gd name="connsiteX12" fmla="*/ 120253 w 2116931"/>
                <a:gd name="connsiteY12" fmla="*/ 979884 h 1321593"/>
                <a:gd name="connsiteX13" fmla="*/ 92868 w 2116931"/>
                <a:gd name="connsiteY13" fmla="*/ 983456 h 1321593"/>
                <a:gd name="connsiteX14" fmla="*/ 94060 w 2116931"/>
                <a:gd name="connsiteY14" fmla="*/ 1095375 h 1321593"/>
                <a:gd name="connsiteX15" fmla="*/ 53578 w 2116931"/>
                <a:gd name="connsiteY15" fmla="*/ 1092993 h 1321593"/>
                <a:gd name="connsiteX16" fmla="*/ 54768 w 2116931"/>
                <a:gd name="connsiteY16" fmla="*/ 1213247 h 1321593"/>
                <a:gd name="connsiteX17" fmla="*/ 0 w 2116931"/>
                <a:gd name="connsiteY17" fmla="*/ 1210865 h 1321593"/>
                <a:gd name="connsiteX18" fmla="*/ 0 w 2116931"/>
                <a:gd name="connsiteY18"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16931" h="1321593">
                  <a:moveTo>
                    <a:pt x="2116931" y="0"/>
                  </a:moveTo>
                  <a:lnTo>
                    <a:pt x="866775" y="2381"/>
                  </a:lnTo>
                  <a:lnTo>
                    <a:pt x="867966" y="192881"/>
                  </a:lnTo>
                  <a:lnTo>
                    <a:pt x="584597" y="189309"/>
                  </a:lnTo>
                  <a:lnTo>
                    <a:pt x="584597" y="347662"/>
                  </a:lnTo>
                  <a:lnTo>
                    <a:pt x="379809" y="350043"/>
                  </a:lnTo>
                  <a:cubicBezTo>
                    <a:pt x="379412" y="395287"/>
                    <a:pt x="379016" y="440531"/>
                    <a:pt x="378619" y="485775"/>
                  </a:cubicBezTo>
                  <a:lnTo>
                    <a:pt x="278606" y="482203"/>
                  </a:lnTo>
                  <a:cubicBezTo>
                    <a:pt x="280194" y="567928"/>
                    <a:pt x="281781" y="653653"/>
                    <a:pt x="283369" y="739378"/>
                  </a:cubicBezTo>
                  <a:lnTo>
                    <a:pt x="177403" y="739378"/>
                  </a:lnTo>
                  <a:lnTo>
                    <a:pt x="175021" y="860821"/>
                  </a:lnTo>
                  <a:lnTo>
                    <a:pt x="122634" y="859631"/>
                  </a:lnTo>
                  <a:cubicBezTo>
                    <a:pt x="121840" y="899715"/>
                    <a:pt x="121047" y="939800"/>
                    <a:pt x="120253" y="979884"/>
                  </a:cubicBezTo>
                  <a:lnTo>
                    <a:pt x="92868" y="983456"/>
                  </a:lnTo>
                  <a:cubicBezTo>
                    <a:pt x="93265" y="1020762"/>
                    <a:pt x="93663" y="1058069"/>
                    <a:pt x="94060" y="1095375"/>
                  </a:cubicBezTo>
                  <a:lnTo>
                    <a:pt x="53578" y="1092993"/>
                  </a:lnTo>
                  <a:cubicBezTo>
                    <a:pt x="52784" y="1131490"/>
                    <a:pt x="55562" y="1174750"/>
                    <a:pt x="54768" y="1213247"/>
                  </a:cubicBezTo>
                  <a:lnTo>
                    <a:pt x="0" y="1210865"/>
                  </a:lnTo>
                  <a:lnTo>
                    <a:pt x="0" y="132159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49D62D0C-5E2C-4D41-B15D-84322F15C181}"/>
                </a:ext>
              </a:extLst>
            </p:cNvPr>
            <p:cNvGrpSpPr/>
            <p:nvPr/>
          </p:nvGrpSpPr>
          <p:grpSpPr>
            <a:xfrm>
              <a:off x="1175148" y="3573016"/>
              <a:ext cx="2112168" cy="1021259"/>
              <a:chOff x="784621" y="2170510"/>
              <a:chExt cx="7423544" cy="3614736"/>
            </a:xfrm>
          </p:grpSpPr>
          <p:sp>
            <p:nvSpPr>
              <p:cNvPr id="23" name="Freeform: Shape 22">
                <a:extLst>
                  <a:ext uri="{FF2B5EF4-FFF2-40B4-BE49-F238E27FC236}">
                    <a16:creationId xmlns:a16="http://schemas.microsoft.com/office/drawing/2014/main" id="{AE2AD415-BB23-454C-9434-560559F9A01A}"/>
                  </a:ext>
                </a:extLst>
              </p:cNvPr>
              <p:cNvSpPr/>
              <p:nvPr/>
            </p:nvSpPr>
            <p:spPr>
              <a:xfrm>
                <a:off x="2936078" y="2170510"/>
                <a:ext cx="5272087" cy="2538412"/>
              </a:xfrm>
              <a:custGeom>
                <a:avLst/>
                <a:gdLst>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35918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4000 w 5272087"/>
                  <a:gd name="connsiteY16" fmla="*/ 1940719 h 2538412"/>
                  <a:gd name="connsiteX17" fmla="*/ 969168 w 5272087"/>
                  <a:gd name="connsiteY17" fmla="*/ 1921669 h 2538412"/>
                  <a:gd name="connsiteX18" fmla="*/ 952500 w 5272087"/>
                  <a:gd name="connsiteY18" fmla="*/ 1978819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14312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35918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0428 w 5272087"/>
                  <a:gd name="connsiteY16" fmla="*/ 1921669 h 2538412"/>
                  <a:gd name="connsiteX17" fmla="*/ 969168 w 5272087"/>
                  <a:gd name="connsiteY17" fmla="*/ 1921669 h 2538412"/>
                  <a:gd name="connsiteX18" fmla="*/ 952500 w 5272087"/>
                  <a:gd name="connsiteY18" fmla="*/ 1978819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14312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35918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52500 w 5272087"/>
                  <a:gd name="connsiteY18" fmla="*/ 1978819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14312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52500 w 5272087"/>
                  <a:gd name="connsiteY18" fmla="*/ 1978819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14312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75122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14312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71550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14312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66788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14312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66788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03596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66788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51222 w 5272087"/>
                  <a:gd name="connsiteY28" fmla="*/ 2340769 h 2538412"/>
                  <a:gd name="connsiteX29" fmla="*/ 252412 w 5272087"/>
                  <a:gd name="connsiteY29" fmla="*/ 2412206 h 2538412"/>
                  <a:gd name="connsiteX30" fmla="*/ 202406 w 5272087"/>
                  <a:gd name="connsiteY30" fmla="*/ 2412206 h 2538412"/>
                  <a:gd name="connsiteX31" fmla="*/ 203596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66788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59581 w 5272087"/>
                  <a:gd name="connsiteY26" fmla="*/ 2312194 h 2538412"/>
                  <a:gd name="connsiteX27" fmla="*/ 457200 w 5272087"/>
                  <a:gd name="connsiteY27" fmla="*/ 2343150 h 2538412"/>
                  <a:gd name="connsiteX28" fmla="*/ 251222 w 5272087"/>
                  <a:gd name="connsiteY28" fmla="*/ 2340769 h 2538412"/>
                  <a:gd name="connsiteX29" fmla="*/ 252412 w 5272087"/>
                  <a:gd name="connsiteY29" fmla="*/ 2412206 h 2538412"/>
                  <a:gd name="connsiteX30" fmla="*/ 202406 w 5272087"/>
                  <a:gd name="connsiteY30" fmla="*/ 2412206 h 2538412"/>
                  <a:gd name="connsiteX31" fmla="*/ 203596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66788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59580 w 5272087"/>
                  <a:gd name="connsiteY25" fmla="*/ 2281238 h 2538412"/>
                  <a:gd name="connsiteX26" fmla="*/ 459581 w 5272087"/>
                  <a:gd name="connsiteY26" fmla="*/ 2312194 h 2538412"/>
                  <a:gd name="connsiteX27" fmla="*/ 457200 w 5272087"/>
                  <a:gd name="connsiteY27" fmla="*/ 2343150 h 2538412"/>
                  <a:gd name="connsiteX28" fmla="*/ 251222 w 5272087"/>
                  <a:gd name="connsiteY28" fmla="*/ 2340769 h 2538412"/>
                  <a:gd name="connsiteX29" fmla="*/ 252412 w 5272087"/>
                  <a:gd name="connsiteY29" fmla="*/ 2412206 h 2538412"/>
                  <a:gd name="connsiteX30" fmla="*/ 202406 w 5272087"/>
                  <a:gd name="connsiteY30" fmla="*/ 2412206 h 2538412"/>
                  <a:gd name="connsiteX31" fmla="*/ 203596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66788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59580 w 5272087"/>
                  <a:gd name="connsiteY25" fmla="*/ 2281238 h 2538412"/>
                  <a:gd name="connsiteX26" fmla="*/ 458391 w 5272087"/>
                  <a:gd name="connsiteY26" fmla="*/ 2316957 h 2538412"/>
                  <a:gd name="connsiteX27" fmla="*/ 457200 w 5272087"/>
                  <a:gd name="connsiteY27" fmla="*/ 2343150 h 2538412"/>
                  <a:gd name="connsiteX28" fmla="*/ 251222 w 5272087"/>
                  <a:gd name="connsiteY28" fmla="*/ 2340769 h 2538412"/>
                  <a:gd name="connsiteX29" fmla="*/ 252412 w 5272087"/>
                  <a:gd name="connsiteY29" fmla="*/ 2412206 h 2538412"/>
                  <a:gd name="connsiteX30" fmla="*/ 202406 w 5272087"/>
                  <a:gd name="connsiteY30" fmla="*/ 2412206 h 2538412"/>
                  <a:gd name="connsiteX31" fmla="*/ 203596 w 5272087"/>
                  <a:gd name="connsiteY31" fmla="*/ 2538412 h 2538412"/>
                  <a:gd name="connsiteX32" fmla="*/ 0 w 5272087"/>
                  <a:gd name="connsiteY32" fmla="*/ 2536031 h 253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72087" h="2538412">
                    <a:moveTo>
                      <a:pt x="5272087" y="0"/>
                    </a:moveTo>
                    <a:lnTo>
                      <a:pt x="3540918" y="2381"/>
                    </a:lnTo>
                    <a:cubicBezTo>
                      <a:pt x="3542506" y="215900"/>
                      <a:pt x="3544093" y="429418"/>
                      <a:pt x="3545681" y="642937"/>
                    </a:cubicBezTo>
                    <a:lnTo>
                      <a:pt x="3293268" y="647700"/>
                    </a:lnTo>
                    <a:cubicBezTo>
                      <a:pt x="3292474" y="793750"/>
                      <a:pt x="3291681" y="939800"/>
                      <a:pt x="3290887" y="1085850"/>
                    </a:cubicBezTo>
                    <a:lnTo>
                      <a:pt x="2695575" y="1090612"/>
                    </a:lnTo>
                    <a:lnTo>
                      <a:pt x="2688431" y="1319212"/>
                    </a:lnTo>
                    <a:lnTo>
                      <a:pt x="2297906" y="1316831"/>
                    </a:lnTo>
                    <a:lnTo>
                      <a:pt x="2290762" y="1473994"/>
                    </a:lnTo>
                    <a:lnTo>
                      <a:pt x="1926431" y="1471612"/>
                    </a:lnTo>
                    <a:cubicBezTo>
                      <a:pt x="1925637" y="1514475"/>
                      <a:pt x="1924844" y="1557337"/>
                      <a:pt x="1924050" y="1600200"/>
                    </a:cubicBezTo>
                    <a:lnTo>
                      <a:pt x="1626393" y="1597819"/>
                    </a:lnTo>
                    <a:lnTo>
                      <a:pt x="1621631" y="1709737"/>
                    </a:lnTo>
                    <a:lnTo>
                      <a:pt x="1562100" y="1709737"/>
                    </a:lnTo>
                    <a:lnTo>
                      <a:pt x="1562100" y="1788319"/>
                    </a:lnTo>
                    <a:lnTo>
                      <a:pt x="1533525" y="1788319"/>
                    </a:lnTo>
                    <a:lnTo>
                      <a:pt x="1528762" y="1922859"/>
                    </a:lnTo>
                    <a:lnTo>
                      <a:pt x="969168" y="1921669"/>
                    </a:lnTo>
                    <a:cubicBezTo>
                      <a:pt x="968375" y="1941116"/>
                      <a:pt x="967581" y="1960563"/>
                      <a:pt x="966788" y="1980010"/>
                    </a:cubicBezTo>
                    <a:lnTo>
                      <a:pt x="914400" y="1978819"/>
                    </a:lnTo>
                    <a:lnTo>
                      <a:pt x="904875" y="2064544"/>
                    </a:lnTo>
                    <a:lnTo>
                      <a:pt x="726281" y="2069306"/>
                    </a:lnTo>
                    <a:cubicBezTo>
                      <a:pt x="725487" y="2095500"/>
                      <a:pt x="724694" y="2121693"/>
                      <a:pt x="723900" y="2147887"/>
                    </a:cubicBezTo>
                    <a:lnTo>
                      <a:pt x="607218" y="2150269"/>
                    </a:lnTo>
                    <a:cubicBezTo>
                      <a:pt x="606424" y="2194719"/>
                      <a:pt x="605631" y="2239169"/>
                      <a:pt x="604837" y="2283619"/>
                    </a:cubicBezTo>
                    <a:lnTo>
                      <a:pt x="459580" y="2281238"/>
                    </a:lnTo>
                    <a:cubicBezTo>
                      <a:pt x="459580" y="2291557"/>
                      <a:pt x="458788" y="2306638"/>
                      <a:pt x="458391" y="2316957"/>
                    </a:cubicBezTo>
                    <a:cubicBezTo>
                      <a:pt x="457994" y="2327276"/>
                      <a:pt x="457994" y="2332831"/>
                      <a:pt x="457200" y="2343150"/>
                    </a:cubicBezTo>
                    <a:lnTo>
                      <a:pt x="251222" y="2340769"/>
                    </a:lnTo>
                    <a:cubicBezTo>
                      <a:pt x="251619" y="2364581"/>
                      <a:pt x="252015" y="2388394"/>
                      <a:pt x="252412" y="2412206"/>
                    </a:cubicBezTo>
                    <a:lnTo>
                      <a:pt x="202406" y="2412206"/>
                    </a:lnTo>
                    <a:cubicBezTo>
                      <a:pt x="202803" y="2454275"/>
                      <a:pt x="203199" y="2496343"/>
                      <a:pt x="203596" y="2538412"/>
                    </a:cubicBezTo>
                    <a:lnTo>
                      <a:pt x="0" y="2536031"/>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7C1D5531-7205-440B-9E53-403745B45CBF}"/>
                  </a:ext>
                </a:extLst>
              </p:cNvPr>
              <p:cNvSpPr/>
              <p:nvPr/>
            </p:nvSpPr>
            <p:spPr>
              <a:xfrm>
                <a:off x="784621" y="4700587"/>
                <a:ext cx="2163367" cy="1084659"/>
              </a:xfrm>
              <a:custGeom>
                <a:avLst/>
                <a:gdLst>
                  <a:gd name="connsiteX0" fmla="*/ 2159794 w 2163366"/>
                  <a:gd name="connsiteY0" fmla="*/ 0 h 1077515"/>
                  <a:gd name="connsiteX1" fmla="*/ 2163366 w 2163366"/>
                  <a:gd name="connsiteY1" fmla="*/ 146447 h 1077515"/>
                  <a:gd name="connsiteX2" fmla="*/ 2065734 w 2163366"/>
                  <a:gd name="connsiteY2" fmla="*/ 139303 h 1077515"/>
                  <a:gd name="connsiteX3" fmla="*/ 2074069 w 2163366"/>
                  <a:gd name="connsiteY3" fmla="*/ 201215 h 1077515"/>
                  <a:gd name="connsiteX4" fmla="*/ 1944291 w 2163366"/>
                  <a:gd name="connsiteY4" fmla="*/ 201215 h 1077515"/>
                  <a:gd name="connsiteX5" fmla="*/ 1947863 w 2163366"/>
                  <a:gd name="connsiteY5" fmla="*/ 311944 h 1077515"/>
                  <a:gd name="connsiteX6" fmla="*/ 1762125 w 2163366"/>
                  <a:gd name="connsiteY6" fmla="*/ 310753 h 1077515"/>
                  <a:gd name="connsiteX7" fmla="*/ 1765697 w 2163366"/>
                  <a:gd name="connsiteY7" fmla="*/ 381000 h 1077515"/>
                  <a:gd name="connsiteX8" fmla="*/ 1651397 w 2163366"/>
                  <a:gd name="connsiteY8" fmla="*/ 375047 h 1077515"/>
                  <a:gd name="connsiteX9" fmla="*/ 1653778 w 2163366"/>
                  <a:gd name="connsiteY9" fmla="*/ 481012 h 1077515"/>
                  <a:gd name="connsiteX10" fmla="*/ 1501378 w 2163366"/>
                  <a:gd name="connsiteY10" fmla="*/ 479822 h 1077515"/>
                  <a:gd name="connsiteX11" fmla="*/ 1502569 w 2163366"/>
                  <a:gd name="connsiteY11" fmla="*/ 550069 h 1077515"/>
                  <a:gd name="connsiteX12" fmla="*/ 1409700 w 2163366"/>
                  <a:gd name="connsiteY12" fmla="*/ 546497 h 1077515"/>
                  <a:gd name="connsiteX13" fmla="*/ 1409700 w 2163366"/>
                  <a:gd name="connsiteY13" fmla="*/ 583406 h 1077515"/>
                  <a:gd name="connsiteX14" fmla="*/ 1357313 w 2163366"/>
                  <a:gd name="connsiteY14" fmla="*/ 584597 h 1077515"/>
                  <a:gd name="connsiteX15" fmla="*/ 1353741 w 2163366"/>
                  <a:gd name="connsiteY15" fmla="*/ 701278 h 1077515"/>
                  <a:gd name="connsiteX16" fmla="*/ 1257300 w 2163366"/>
                  <a:gd name="connsiteY16" fmla="*/ 701278 h 1077515"/>
                  <a:gd name="connsiteX17" fmla="*/ 1257300 w 2163366"/>
                  <a:gd name="connsiteY17" fmla="*/ 753665 h 1077515"/>
                  <a:gd name="connsiteX18" fmla="*/ 1152525 w 2163366"/>
                  <a:gd name="connsiteY18" fmla="*/ 752475 h 1077515"/>
                  <a:gd name="connsiteX19" fmla="*/ 1147763 w 2163366"/>
                  <a:gd name="connsiteY19" fmla="*/ 857250 h 1077515"/>
                  <a:gd name="connsiteX20" fmla="*/ 632222 w 2163366"/>
                  <a:gd name="connsiteY20" fmla="*/ 845344 h 1077515"/>
                  <a:gd name="connsiteX21" fmla="*/ 632222 w 2163366"/>
                  <a:gd name="connsiteY21" fmla="*/ 907256 h 1077515"/>
                  <a:gd name="connsiteX22" fmla="*/ 434578 w 2163366"/>
                  <a:gd name="connsiteY22" fmla="*/ 906065 h 1077515"/>
                  <a:gd name="connsiteX23" fmla="*/ 434578 w 2163366"/>
                  <a:gd name="connsiteY23" fmla="*/ 941784 h 1077515"/>
                  <a:gd name="connsiteX24" fmla="*/ 388144 w 2163366"/>
                  <a:gd name="connsiteY24" fmla="*/ 941784 h 1077515"/>
                  <a:gd name="connsiteX25" fmla="*/ 396478 w 2163366"/>
                  <a:gd name="connsiteY25" fmla="*/ 948928 h 1077515"/>
                  <a:gd name="connsiteX26" fmla="*/ 400050 w 2163366"/>
                  <a:gd name="connsiteY26" fmla="*/ 954881 h 1077515"/>
                  <a:gd name="connsiteX27" fmla="*/ 401241 w 2163366"/>
                  <a:gd name="connsiteY27" fmla="*/ 956072 h 1077515"/>
                  <a:gd name="connsiteX28" fmla="*/ 388144 w 2163366"/>
                  <a:gd name="connsiteY28" fmla="*/ 987028 h 1077515"/>
                  <a:gd name="connsiteX29" fmla="*/ 346472 w 2163366"/>
                  <a:gd name="connsiteY29" fmla="*/ 987028 h 1077515"/>
                  <a:gd name="connsiteX30" fmla="*/ 341709 w 2163366"/>
                  <a:gd name="connsiteY30" fmla="*/ 1077515 h 1077515"/>
                  <a:gd name="connsiteX31" fmla="*/ 0 w 2163366"/>
                  <a:gd name="connsiteY31" fmla="*/ 1075134 h 1077515"/>
                  <a:gd name="connsiteX0" fmla="*/ 2159794 w 2163366"/>
                  <a:gd name="connsiteY0" fmla="*/ 0 h 1077515"/>
                  <a:gd name="connsiteX1" fmla="*/ 2163366 w 2163366"/>
                  <a:gd name="connsiteY1" fmla="*/ 146447 h 1077515"/>
                  <a:gd name="connsiteX2" fmla="*/ 2065734 w 2163366"/>
                  <a:gd name="connsiteY2" fmla="*/ 139303 h 1077515"/>
                  <a:gd name="connsiteX3" fmla="*/ 2074069 w 2163366"/>
                  <a:gd name="connsiteY3" fmla="*/ 201215 h 1077515"/>
                  <a:gd name="connsiteX4" fmla="*/ 1944291 w 2163366"/>
                  <a:gd name="connsiteY4" fmla="*/ 201215 h 1077515"/>
                  <a:gd name="connsiteX5" fmla="*/ 1947863 w 2163366"/>
                  <a:gd name="connsiteY5" fmla="*/ 311944 h 1077515"/>
                  <a:gd name="connsiteX6" fmla="*/ 1762125 w 2163366"/>
                  <a:gd name="connsiteY6" fmla="*/ 310753 h 1077515"/>
                  <a:gd name="connsiteX7" fmla="*/ 1765697 w 2163366"/>
                  <a:gd name="connsiteY7" fmla="*/ 381000 h 1077515"/>
                  <a:gd name="connsiteX8" fmla="*/ 1651397 w 2163366"/>
                  <a:gd name="connsiteY8" fmla="*/ 375047 h 1077515"/>
                  <a:gd name="connsiteX9" fmla="*/ 1653778 w 2163366"/>
                  <a:gd name="connsiteY9" fmla="*/ 481012 h 1077515"/>
                  <a:gd name="connsiteX10" fmla="*/ 1501378 w 2163366"/>
                  <a:gd name="connsiteY10" fmla="*/ 479822 h 1077515"/>
                  <a:gd name="connsiteX11" fmla="*/ 1502569 w 2163366"/>
                  <a:gd name="connsiteY11" fmla="*/ 550069 h 1077515"/>
                  <a:gd name="connsiteX12" fmla="*/ 1409700 w 2163366"/>
                  <a:gd name="connsiteY12" fmla="*/ 546497 h 1077515"/>
                  <a:gd name="connsiteX13" fmla="*/ 1409700 w 2163366"/>
                  <a:gd name="connsiteY13" fmla="*/ 583406 h 1077515"/>
                  <a:gd name="connsiteX14" fmla="*/ 1357313 w 2163366"/>
                  <a:gd name="connsiteY14" fmla="*/ 584597 h 1077515"/>
                  <a:gd name="connsiteX15" fmla="*/ 1353741 w 2163366"/>
                  <a:gd name="connsiteY15" fmla="*/ 701278 h 1077515"/>
                  <a:gd name="connsiteX16" fmla="*/ 1257300 w 2163366"/>
                  <a:gd name="connsiteY16" fmla="*/ 701278 h 1077515"/>
                  <a:gd name="connsiteX17" fmla="*/ 1257300 w 2163366"/>
                  <a:gd name="connsiteY17" fmla="*/ 753665 h 1077515"/>
                  <a:gd name="connsiteX18" fmla="*/ 1152525 w 2163366"/>
                  <a:gd name="connsiteY18" fmla="*/ 752475 h 1077515"/>
                  <a:gd name="connsiteX19" fmla="*/ 1147763 w 2163366"/>
                  <a:gd name="connsiteY19" fmla="*/ 857250 h 1077515"/>
                  <a:gd name="connsiteX20" fmla="*/ 632222 w 2163366"/>
                  <a:gd name="connsiteY20" fmla="*/ 845344 h 1077515"/>
                  <a:gd name="connsiteX21" fmla="*/ 632222 w 2163366"/>
                  <a:gd name="connsiteY21" fmla="*/ 907256 h 1077515"/>
                  <a:gd name="connsiteX22" fmla="*/ 434578 w 2163366"/>
                  <a:gd name="connsiteY22" fmla="*/ 906065 h 1077515"/>
                  <a:gd name="connsiteX23" fmla="*/ 434578 w 2163366"/>
                  <a:gd name="connsiteY23" fmla="*/ 941784 h 1077515"/>
                  <a:gd name="connsiteX24" fmla="*/ 388144 w 2163366"/>
                  <a:gd name="connsiteY24" fmla="*/ 941784 h 1077515"/>
                  <a:gd name="connsiteX25" fmla="*/ 396478 w 2163366"/>
                  <a:gd name="connsiteY25" fmla="*/ 948928 h 1077515"/>
                  <a:gd name="connsiteX26" fmla="*/ 400050 w 2163366"/>
                  <a:gd name="connsiteY26" fmla="*/ 954881 h 1077515"/>
                  <a:gd name="connsiteX27" fmla="*/ 384572 w 2163366"/>
                  <a:gd name="connsiteY27" fmla="*/ 945357 h 1077515"/>
                  <a:gd name="connsiteX28" fmla="*/ 388144 w 2163366"/>
                  <a:gd name="connsiteY28" fmla="*/ 987028 h 1077515"/>
                  <a:gd name="connsiteX29" fmla="*/ 346472 w 2163366"/>
                  <a:gd name="connsiteY29" fmla="*/ 987028 h 1077515"/>
                  <a:gd name="connsiteX30" fmla="*/ 341709 w 2163366"/>
                  <a:gd name="connsiteY30" fmla="*/ 1077515 h 1077515"/>
                  <a:gd name="connsiteX31" fmla="*/ 0 w 2163366"/>
                  <a:gd name="connsiteY31" fmla="*/ 1075134 h 1077515"/>
                  <a:gd name="connsiteX0" fmla="*/ 2159794 w 2163366"/>
                  <a:gd name="connsiteY0" fmla="*/ 0 h 1077515"/>
                  <a:gd name="connsiteX1" fmla="*/ 2163366 w 2163366"/>
                  <a:gd name="connsiteY1" fmla="*/ 146447 h 1077515"/>
                  <a:gd name="connsiteX2" fmla="*/ 2065734 w 2163366"/>
                  <a:gd name="connsiteY2" fmla="*/ 139303 h 1077515"/>
                  <a:gd name="connsiteX3" fmla="*/ 2074069 w 2163366"/>
                  <a:gd name="connsiteY3" fmla="*/ 201215 h 1077515"/>
                  <a:gd name="connsiteX4" fmla="*/ 1944291 w 2163366"/>
                  <a:gd name="connsiteY4" fmla="*/ 201215 h 1077515"/>
                  <a:gd name="connsiteX5" fmla="*/ 1947863 w 2163366"/>
                  <a:gd name="connsiteY5" fmla="*/ 311944 h 1077515"/>
                  <a:gd name="connsiteX6" fmla="*/ 1762125 w 2163366"/>
                  <a:gd name="connsiteY6" fmla="*/ 310753 h 1077515"/>
                  <a:gd name="connsiteX7" fmla="*/ 1765697 w 2163366"/>
                  <a:gd name="connsiteY7" fmla="*/ 381000 h 1077515"/>
                  <a:gd name="connsiteX8" fmla="*/ 1651397 w 2163366"/>
                  <a:gd name="connsiteY8" fmla="*/ 375047 h 1077515"/>
                  <a:gd name="connsiteX9" fmla="*/ 1653778 w 2163366"/>
                  <a:gd name="connsiteY9" fmla="*/ 481012 h 1077515"/>
                  <a:gd name="connsiteX10" fmla="*/ 1501378 w 2163366"/>
                  <a:gd name="connsiteY10" fmla="*/ 479822 h 1077515"/>
                  <a:gd name="connsiteX11" fmla="*/ 1502569 w 2163366"/>
                  <a:gd name="connsiteY11" fmla="*/ 550069 h 1077515"/>
                  <a:gd name="connsiteX12" fmla="*/ 1409700 w 2163366"/>
                  <a:gd name="connsiteY12" fmla="*/ 546497 h 1077515"/>
                  <a:gd name="connsiteX13" fmla="*/ 1409700 w 2163366"/>
                  <a:gd name="connsiteY13" fmla="*/ 583406 h 1077515"/>
                  <a:gd name="connsiteX14" fmla="*/ 1357313 w 2163366"/>
                  <a:gd name="connsiteY14" fmla="*/ 584597 h 1077515"/>
                  <a:gd name="connsiteX15" fmla="*/ 1353741 w 2163366"/>
                  <a:gd name="connsiteY15" fmla="*/ 701278 h 1077515"/>
                  <a:gd name="connsiteX16" fmla="*/ 1257300 w 2163366"/>
                  <a:gd name="connsiteY16" fmla="*/ 701278 h 1077515"/>
                  <a:gd name="connsiteX17" fmla="*/ 1257300 w 2163366"/>
                  <a:gd name="connsiteY17" fmla="*/ 753665 h 1077515"/>
                  <a:gd name="connsiteX18" fmla="*/ 1152525 w 2163366"/>
                  <a:gd name="connsiteY18" fmla="*/ 752475 h 1077515"/>
                  <a:gd name="connsiteX19" fmla="*/ 1147763 w 2163366"/>
                  <a:gd name="connsiteY19" fmla="*/ 857250 h 1077515"/>
                  <a:gd name="connsiteX20" fmla="*/ 632222 w 2163366"/>
                  <a:gd name="connsiteY20" fmla="*/ 845344 h 1077515"/>
                  <a:gd name="connsiteX21" fmla="*/ 632222 w 2163366"/>
                  <a:gd name="connsiteY21" fmla="*/ 907256 h 1077515"/>
                  <a:gd name="connsiteX22" fmla="*/ 434578 w 2163366"/>
                  <a:gd name="connsiteY22" fmla="*/ 906065 h 1077515"/>
                  <a:gd name="connsiteX23" fmla="*/ 434578 w 2163366"/>
                  <a:gd name="connsiteY23" fmla="*/ 941784 h 1077515"/>
                  <a:gd name="connsiteX24" fmla="*/ 388144 w 2163366"/>
                  <a:gd name="connsiteY24" fmla="*/ 941784 h 1077515"/>
                  <a:gd name="connsiteX25" fmla="*/ 396478 w 2163366"/>
                  <a:gd name="connsiteY25" fmla="*/ 948928 h 1077515"/>
                  <a:gd name="connsiteX26" fmla="*/ 385763 w 2163366"/>
                  <a:gd name="connsiteY26" fmla="*/ 947737 h 1077515"/>
                  <a:gd name="connsiteX27" fmla="*/ 384572 w 2163366"/>
                  <a:gd name="connsiteY27" fmla="*/ 945357 h 1077515"/>
                  <a:gd name="connsiteX28" fmla="*/ 388144 w 2163366"/>
                  <a:gd name="connsiteY28" fmla="*/ 987028 h 1077515"/>
                  <a:gd name="connsiteX29" fmla="*/ 346472 w 2163366"/>
                  <a:gd name="connsiteY29" fmla="*/ 987028 h 1077515"/>
                  <a:gd name="connsiteX30" fmla="*/ 341709 w 2163366"/>
                  <a:gd name="connsiteY30" fmla="*/ 1077515 h 1077515"/>
                  <a:gd name="connsiteX31" fmla="*/ 0 w 2163366"/>
                  <a:gd name="connsiteY31" fmla="*/ 1075134 h 1077515"/>
                  <a:gd name="connsiteX0" fmla="*/ 2162175 w 2163366"/>
                  <a:gd name="connsiteY0" fmla="*/ 0 h 1084659"/>
                  <a:gd name="connsiteX1" fmla="*/ 2163366 w 2163366"/>
                  <a:gd name="connsiteY1" fmla="*/ 153591 h 1084659"/>
                  <a:gd name="connsiteX2" fmla="*/ 2065734 w 2163366"/>
                  <a:gd name="connsiteY2" fmla="*/ 146447 h 1084659"/>
                  <a:gd name="connsiteX3" fmla="*/ 2074069 w 2163366"/>
                  <a:gd name="connsiteY3" fmla="*/ 208359 h 1084659"/>
                  <a:gd name="connsiteX4" fmla="*/ 1944291 w 2163366"/>
                  <a:gd name="connsiteY4" fmla="*/ 208359 h 1084659"/>
                  <a:gd name="connsiteX5" fmla="*/ 1947863 w 2163366"/>
                  <a:gd name="connsiteY5" fmla="*/ 319088 h 1084659"/>
                  <a:gd name="connsiteX6" fmla="*/ 1762125 w 2163366"/>
                  <a:gd name="connsiteY6" fmla="*/ 317897 h 1084659"/>
                  <a:gd name="connsiteX7" fmla="*/ 1765697 w 2163366"/>
                  <a:gd name="connsiteY7" fmla="*/ 388144 h 1084659"/>
                  <a:gd name="connsiteX8" fmla="*/ 1651397 w 2163366"/>
                  <a:gd name="connsiteY8" fmla="*/ 382191 h 1084659"/>
                  <a:gd name="connsiteX9" fmla="*/ 1653778 w 2163366"/>
                  <a:gd name="connsiteY9" fmla="*/ 488156 h 1084659"/>
                  <a:gd name="connsiteX10" fmla="*/ 1501378 w 2163366"/>
                  <a:gd name="connsiteY10" fmla="*/ 486966 h 1084659"/>
                  <a:gd name="connsiteX11" fmla="*/ 1502569 w 2163366"/>
                  <a:gd name="connsiteY11" fmla="*/ 557213 h 1084659"/>
                  <a:gd name="connsiteX12" fmla="*/ 1409700 w 2163366"/>
                  <a:gd name="connsiteY12" fmla="*/ 553641 h 1084659"/>
                  <a:gd name="connsiteX13" fmla="*/ 1409700 w 2163366"/>
                  <a:gd name="connsiteY13" fmla="*/ 590550 h 1084659"/>
                  <a:gd name="connsiteX14" fmla="*/ 1357313 w 2163366"/>
                  <a:gd name="connsiteY14" fmla="*/ 591741 h 1084659"/>
                  <a:gd name="connsiteX15" fmla="*/ 1353741 w 2163366"/>
                  <a:gd name="connsiteY15" fmla="*/ 708422 h 1084659"/>
                  <a:gd name="connsiteX16" fmla="*/ 1257300 w 2163366"/>
                  <a:gd name="connsiteY16" fmla="*/ 708422 h 1084659"/>
                  <a:gd name="connsiteX17" fmla="*/ 1257300 w 2163366"/>
                  <a:gd name="connsiteY17" fmla="*/ 760809 h 1084659"/>
                  <a:gd name="connsiteX18" fmla="*/ 1152525 w 2163366"/>
                  <a:gd name="connsiteY18" fmla="*/ 759619 h 1084659"/>
                  <a:gd name="connsiteX19" fmla="*/ 1147763 w 2163366"/>
                  <a:gd name="connsiteY19" fmla="*/ 864394 h 1084659"/>
                  <a:gd name="connsiteX20" fmla="*/ 632222 w 2163366"/>
                  <a:gd name="connsiteY20" fmla="*/ 852488 h 1084659"/>
                  <a:gd name="connsiteX21" fmla="*/ 632222 w 2163366"/>
                  <a:gd name="connsiteY21" fmla="*/ 914400 h 1084659"/>
                  <a:gd name="connsiteX22" fmla="*/ 434578 w 2163366"/>
                  <a:gd name="connsiteY22" fmla="*/ 913209 h 1084659"/>
                  <a:gd name="connsiteX23" fmla="*/ 434578 w 2163366"/>
                  <a:gd name="connsiteY23" fmla="*/ 948928 h 1084659"/>
                  <a:gd name="connsiteX24" fmla="*/ 388144 w 2163366"/>
                  <a:gd name="connsiteY24" fmla="*/ 948928 h 1084659"/>
                  <a:gd name="connsiteX25" fmla="*/ 396478 w 2163366"/>
                  <a:gd name="connsiteY25" fmla="*/ 956072 h 1084659"/>
                  <a:gd name="connsiteX26" fmla="*/ 385763 w 2163366"/>
                  <a:gd name="connsiteY26" fmla="*/ 954881 h 1084659"/>
                  <a:gd name="connsiteX27" fmla="*/ 384572 w 2163366"/>
                  <a:gd name="connsiteY27" fmla="*/ 952501 h 1084659"/>
                  <a:gd name="connsiteX28" fmla="*/ 388144 w 2163366"/>
                  <a:gd name="connsiteY28" fmla="*/ 994172 h 1084659"/>
                  <a:gd name="connsiteX29" fmla="*/ 346472 w 2163366"/>
                  <a:gd name="connsiteY29" fmla="*/ 994172 h 1084659"/>
                  <a:gd name="connsiteX30" fmla="*/ 341709 w 2163366"/>
                  <a:gd name="connsiteY30" fmla="*/ 1084659 h 1084659"/>
                  <a:gd name="connsiteX31" fmla="*/ 0 w 2163366"/>
                  <a:gd name="connsiteY31" fmla="*/ 1082278 h 1084659"/>
                  <a:gd name="connsiteX0" fmla="*/ 2162175 w 2163366"/>
                  <a:gd name="connsiteY0" fmla="*/ 0 h 1084659"/>
                  <a:gd name="connsiteX1" fmla="*/ 2163366 w 2163366"/>
                  <a:gd name="connsiteY1" fmla="*/ 153591 h 1084659"/>
                  <a:gd name="connsiteX2" fmla="*/ 2065734 w 2163366"/>
                  <a:gd name="connsiteY2" fmla="*/ 146447 h 1084659"/>
                  <a:gd name="connsiteX3" fmla="*/ 2068116 w 2163366"/>
                  <a:gd name="connsiteY3" fmla="*/ 213122 h 1084659"/>
                  <a:gd name="connsiteX4" fmla="*/ 1944291 w 2163366"/>
                  <a:gd name="connsiteY4" fmla="*/ 208359 h 1084659"/>
                  <a:gd name="connsiteX5" fmla="*/ 1947863 w 2163366"/>
                  <a:gd name="connsiteY5" fmla="*/ 319088 h 1084659"/>
                  <a:gd name="connsiteX6" fmla="*/ 1762125 w 2163366"/>
                  <a:gd name="connsiteY6" fmla="*/ 317897 h 1084659"/>
                  <a:gd name="connsiteX7" fmla="*/ 1765697 w 2163366"/>
                  <a:gd name="connsiteY7" fmla="*/ 388144 h 1084659"/>
                  <a:gd name="connsiteX8" fmla="*/ 1651397 w 2163366"/>
                  <a:gd name="connsiteY8" fmla="*/ 382191 h 1084659"/>
                  <a:gd name="connsiteX9" fmla="*/ 1653778 w 2163366"/>
                  <a:gd name="connsiteY9" fmla="*/ 488156 h 1084659"/>
                  <a:gd name="connsiteX10" fmla="*/ 1501378 w 2163366"/>
                  <a:gd name="connsiteY10" fmla="*/ 486966 h 1084659"/>
                  <a:gd name="connsiteX11" fmla="*/ 1502569 w 2163366"/>
                  <a:gd name="connsiteY11" fmla="*/ 557213 h 1084659"/>
                  <a:gd name="connsiteX12" fmla="*/ 1409700 w 2163366"/>
                  <a:gd name="connsiteY12" fmla="*/ 553641 h 1084659"/>
                  <a:gd name="connsiteX13" fmla="*/ 1409700 w 2163366"/>
                  <a:gd name="connsiteY13" fmla="*/ 590550 h 1084659"/>
                  <a:gd name="connsiteX14" fmla="*/ 1357313 w 2163366"/>
                  <a:gd name="connsiteY14" fmla="*/ 591741 h 1084659"/>
                  <a:gd name="connsiteX15" fmla="*/ 1353741 w 2163366"/>
                  <a:gd name="connsiteY15" fmla="*/ 708422 h 1084659"/>
                  <a:gd name="connsiteX16" fmla="*/ 1257300 w 2163366"/>
                  <a:gd name="connsiteY16" fmla="*/ 708422 h 1084659"/>
                  <a:gd name="connsiteX17" fmla="*/ 1257300 w 2163366"/>
                  <a:gd name="connsiteY17" fmla="*/ 760809 h 1084659"/>
                  <a:gd name="connsiteX18" fmla="*/ 1152525 w 2163366"/>
                  <a:gd name="connsiteY18" fmla="*/ 759619 h 1084659"/>
                  <a:gd name="connsiteX19" fmla="*/ 1147763 w 2163366"/>
                  <a:gd name="connsiteY19" fmla="*/ 864394 h 1084659"/>
                  <a:gd name="connsiteX20" fmla="*/ 632222 w 2163366"/>
                  <a:gd name="connsiteY20" fmla="*/ 852488 h 1084659"/>
                  <a:gd name="connsiteX21" fmla="*/ 632222 w 2163366"/>
                  <a:gd name="connsiteY21" fmla="*/ 914400 h 1084659"/>
                  <a:gd name="connsiteX22" fmla="*/ 434578 w 2163366"/>
                  <a:gd name="connsiteY22" fmla="*/ 913209 h 1084659"/>
                  <a:gd name="connsiteX23" fmla="*/ 434578 w 2163366"/>
                  <a:gd name="connsiteY23" fmla="*/ 948928 h 1084659"/>
                  <a:gd name="connsiteX24" fmla="*/ 388144 w 2163366"/>
                  <a:gd name="connsiteY24" fmla="*/ 948928 h 1084659"/>
                  <a:gd name="connsiteX25" fmla="*/ 396478 w 2163366"/>
                  <a:gd name="connsiteY25" fmla="*/ 956072 h 1084659"/>
                  <a:gd name="connsiteX26" fmla="*/ 385763 w 2163366"/>
                  <a:gd name="connsiteY26" fmla="*/ 954881 h 1084659"/>
                  <a:gd name="connsiteX27" fmla="*/ 384572 w 2163366"/>
                  <a:gd name="connsiteY27" fmla="*/ 952501 h 1084659"/>
                  <a:gd name="connsiteX28" fmla="*/ 388144 w 2163366"/>
                  <a:gd name="connsiteY28" fmla="*/ 994172 h 1084659"/>
                  <a:gd name="connsiteX29" fmla="*/ 346472 w 2163366"/>
                  <a:gd name="connsiteY29" fmla="*/ 994172 h 1084659"/>
                  <a:gd name="connsiteX30" fmla="*/ 341709 w 2163366"/>
                  <a:gd name="connsiteY30" fmla="*/ 1084659 h 1084659"/>
                  <a:gd name="connsiteX31" fmla="*/ 0 w 2163366"/>
                  <a:gd name="connsiteY31" fmla="*/ 1082278 h 1084659"/>
                  <a:gd name="connsiteX0" fmla="*/ 2162175 w 2163366"/>
                  <a:gd name="connsiteY0" fmla="*/ 0 h 1084659"/>
                  <a:gd name="connsiteX1" fmla="*/ 2163366 w 2163366"/>
                  <a:gd name="connsiteY1" fmla="*/ 140494 h 1084659"/>
                  <a:gd name="connsiteX2" fmla="*/ 2065734 w 2163366"/>
                  <a:gd name="connsiteY2" fmla="*/ 146447 h 1084659"/>
                  <a:gd name="connsiteX3" fmla="*/ 2068116 w 2163366"/>
                  <a:gd name="connsiteY3" fmla="*/ 213122 h 1084659"/>
                  <a:gd name="connsiteX4" fmla="*/ 1944291 w 2163366"/>
                  <a:gd name="connsiteY4" fmla="*/ 208359 h 1084659"/>
                  <a:gd name="connsiteX5" fmla="*/ 1947863 w 2163366"/>
                  <a:gd name="connsiteY5" fmla="*/ 319088 h 1084659"/>
                  <a:gd name="connsiteX6" fmla="*/ 1762125 w 2163366"/>
                  <a:gd name="connsiteY6" fmla="*/ 317897 h 1084659"/>
                  <a:gd name="connsiteX7" fmla="*/ 1765697 w 2163366"/>
                  <a:gd name="connsiteY7" fmla="*/ 388144 h 1084659"/>
                  <a:gd name="connsiteX8" fmla="*/ 1651397 w 2163366"/>
                  <a:gd name="connsiteY8" fmla="*/ 382191 h 1084659"/>
                  <a:gd name="connsiteX9" fmla="*/ 1653778 w 2163366"/>
                  <a:gd name="connsiteY9" fmla="*/ 488156 h 1084659"/>
                  <a:gd name="connsiteX10" fmla="*/ 1501378 w 2163366"/>
                  <a:gd name="connsiteY10" fmla="*/ 486966 h 1084659"/>
                  <a:gd name="connsiteX11" fmla="*/ 1502569 w 2163366"/>
                  <a:gd name="connsiteY11" fmla="*/ 557213 h 1084659"/>
                  <a:gd name="connsiteX12" fmla="*/ 1409700 w 2163366"/>
                  <a:gd name="connsiteY12" fmla="*/ 553641 h 1084659"/>
                  <a:gd name="connsiteX13" fmla="*/ 1409700 w 2163366"/>
                  <a:gd name="connsiteY13" fmla="*/ 590550 h 1084659"/>
                  <a:gd name="connsiteX14" fmla="*/ 1357313 w 2163366"/>
                  <a:gd name="connsiteY14" fmla="*/ 591741 h 1084659"/>
                  <a:gd name="connsiteX15" fmla="*/ 1353741 w 2163366"/>
                  <a:gd name="connsiteY15" fmla="*/ 708422 h 1084659"/>
                  <a:gd name="connsiteX16" fmla="*/ 1257300 w 2163366"/>
                  <a:gd name="connsiteY16" fmla="*/ 708422 h 1084659"/>
                  <a:gd name="connsiteX17" fmla="*/ 1257300 w 2163366"/>
                  <a:gd name="connsiteY17" fmla="*/ 760809 h 1084659"/>
                  <a:gd name="connsiteX18" fmla="*/ 1152525 w 2163366"/>
                  <a:gd name="connsiteY18" fmla="*/ 759619 h 1084659"/>
                  <a:gd name="connsiteX19" fmla="*/ 1147763 w 2163366"/>
                  <a:gd name="connsiteY19" fmla="*/ 864394 h 1084659"/>
                  <a:gd name="connsiteX20" fmla="*/ 632222 w 2163366"/>
                  <a:gd name="connsiteY20" fmla="*/ 852488 h 1084659"/>
                  <a:gd name="connsiteX21" fmla="*/ 632222 w 2163366"/>
                  <a:gd name="connsiteY21" fmla="*/ 914400 h 1084659"/>
                  <a:gd name="connsiteX22" fmla="*/ 434578 w 2163366"/>
                  <a:gd name="connsiteY22" fmla="*/ 913209 h 1084659"/>
                  <a:gd name="connsiteX23" fmla="*/ 434578 w 2163366"/>
                  <a:gd name="connsiteY23" fmla="*/ 948928 h 1084659"/>
                  <a:gd name="connsiteX24" fmla="*/ 388144 w 2163366"/>
                  <a:gd name="connsiteY24" fmla="*/ 948928 h 1084659"/>
                  <a:gd name="connsiteX25" fmla="*/ 396478 w 2163366"/>
                  <a:gd name="connsiteY25" fmla="*/ 956072 h 1084659"/>
                  <a:gd name="connsiteX26" fmla="*/ 385763 w 2163366"/>
                  <a:gd name="connsiteY26" fmla="*/ 954881 h 1084659"/>
                  <a:gd name="connsiteX27" fmla="*/ 384572 w 2163366"/>
                  <a:gd name="connsiteY27" fmla="*/ 952501 h 1084659"/>
                  <a:gd name="connsiteX28" fmla="*/ 388144 w 2163366"/>
                  <a:gd name="connsiteY28" fmla="*/ 994172 h 1084659"/>
                  <a:gd name="connsiteX29" fmla="*/ 346472 w 2163366"/>
                  <a:gd name="connsiteY29" fmla="*/ 994172 h 1084659"/>
                  <a:gd name="connsiteX30" fmla="*/ 341709 w 2163366"/>
                  <a:gd name="connsiteY30" fmla="*/ 1084659 h 1084659"/>
                  <a:gd name="connsiteX31" fmla="*/ 0 w 2163366"/>
                  <a:gd name="connsiteY31" fmla="*/ 1082278 h 1084659"/>
                  <a:gd name="connsiteX0" fmla="*/ 2162175 w 2162267"/>
                  <a:gd name="connsiteY0" fmla="*/ 0 h 1084659"/>
                  <a:gd name="connsiteX1" fmla="*/ 2153841 w 2162267"/>
                  <a:gd name="connsiteY1" fmla="*/ 155973 h 1084659"/>
                  <a:gd name="connsiteX2" fmla="*/ 2065734 w 2162267"/>
                  <a:gd name="connsiteY2" fmla="*/ 146447 h 1084659"/>
                  <a:gd name="connsiteX3" fmla="*/ 2068116 w 2162267"/>
                  <a:gd name="connsiteY3" fmla="*/ 213122 h 1084659"/>
                  <a:gd name="connsiteX4" fmla="*/ 1944291 w 2162267"/>
                  <a:gd name="connsiteY4" fmla="*/ 208359 h 1084659"/>
                  <a:gd name="connsiteX5" fmla="*/ 1947863 w 2162267"/>
                  <a:gd name="connsiteY5" fmla="*/ 319088 h 1084659"/>
                  <a:gd name="connsiteX6" fmla="*/ 1762125 w 2162267"/>
                  <a:gd name="connsiteY6" fmla="*/ 317897 h 1084659"/>
                  <a:gd name="connsiteX7" fmla="*/ 1765697 w 2162267"/>
                  <a:gd name="connsiteY7" fmla="*/ 388144 h 1084659"/>
                  <a:gd name="connsiteX8" fmla="*/ 1651397 w 2162267"/>
                  <a:gd name="connsiteY8" fmla="*/ 382191 h 1084659"/>
                  <a:gd name="connsiteX9" fmla="*/ 1653778 w 2162267"/>
                  <a:gd name="connsiteY9" fmla="*/ 488156 h 1084659"/>
                  <a:gd name="connsiteX10" fmla="*/ 1501378 w 2162267"/>
                  <a:gd name="connsiteY10" fmla="*/ 486966 h 1084659"/>
                  <a:gd name="connsiteX11" fmla="*/ 1502569 w 2162267"/>
                  <a:gd name="connsiteY11" fmla="*/ 557213 h 1084659"/>
                  <a:gd name="connsiteX12" fmla="*/ 1409700 w 2162267"/>
                  <a:gd name="connsiteY12" fmla="*/ 553641 h 1084659"/>
                  <a:gd name="connsiteX13" fmla="*/ 1409700 w 2162267"/>
                  <a:gd name="connsiteY13" fmla="*/ 590550 h 1084659"/>
                  <a:gd name="connsiteX14" fmla="*/ 1357313 w 2162267"/>
                  <a:gd name="connsiteY14" fmla="*/ 591741 h 1084659"/>
                  <a:gd name="connsiteX15" fmla="*/ 1353741 w 2162267"/>
                  <a:gd name="connsiteY15" fmla="*/ 708422 h 1084659"/>
                  <a:gd name="connsiteX16" fmla="*/ 1257300 w 2162267"/>
                  <a:gd name="connsiteY16" fmla="*/ 708422 h 1084659"/>
                  <a:gd name="connsiteX17" fmla="*/ 1257300 w 2162267"/>
                  <a:gd name="connsiteY17" fmla="*/ 760809 h 1084659"/>
                  <a:gd name="connsiteX18" fmla="*/ 1152525 w 2162267"/>
                  <a:gd name="connsiteY18" fmla="*/ 759619 h 1084659"/>
                  <a:gd name="connsiteX19" fmla="*/ 1147763 w 2162267"/>
                  <a:gd name="connsiteY19" fmla="*/ 864394 h 1084659"/>
                  <a:gd name="connsiteX20" fmla="*/ 632222 w 2162267"/>
                  <a:gd name="connsiteY20" fmla="*/ 852488 h 1084659"/>
                  <a:gd name="connsiteX21" fmla="*/ 632222 w 2162267"/>
                  <a:gd name="connsiteY21" fmla="*/ 914400 h 1084659"/>
                  <a:gd name="connsiteX22" fmla="*/ 434578 w 2162267"/>
                  <a:gd name="connsiteY22" fmla="*/ 913209 h 1084659"/>
                  <a:gd name="connsiteX23" fmla="*/ 434578 w 2162267"/>
                  <a:gd name="connsiteY23" fmla="*/ 948928 h 1084659"/>
                  <a:gd name="connsiteX24" fmla="*/ 388144 w 2162267"/>
                  <a:gd name="connsiteY24" fmla="*/ 948928 h 1084659"/>
                  <a:gd name="connsiteX25" fmla="*/ 396478 w 2162267"/>
                  <a:gd name="connsiteY25" fmla="*/ 956072 h 1084659"/>
                  <a:gd name="connsiteX26" fmla="*/ 385763 w 2162267"/>
                  <a:gd name="connsiteY26" fmla="*/ 954881 h 1084659"/>
                  <a:gd name="connsiteX27" fmla="*/ 384572 w 2162267"/>
                  <a:gd name="connsiteY27" fmla="*/ 952501 h 1084659"/>
                  <a:gd name="connsiteX28" fmla="*/ 388144 w 2162267"/>
                  <a:gd name="connsiteY28" fmla="*/ 994172 h 1084659"/>
                  <a:gd name="connsiteX29" fmla="*/ 346472 w 2162267"/>
                  <a:gd name="connsiteY29" fmla="*/ 994172 h 1084659"/>
                  <a:gd name="connsiteX30" fmla="*/ 341709 w 2162267"/>
                  <a:gd name="connsiteY30" fmla="*/ 1084659 h 1084659"/>
                  <a:gd name="connsiteX31" fmla="*/ 0 w 2162267"/>
                  <a:gd name="connsiteY31" fmla="*/ 1082278 h 1084659"/>
                  <a:gd name="connsiteX0" fmla="*/ 2162175 w 2165748"/>
                  <a:gd name="connsiteY0" fmla="*/ 0 h 1084659"/>
                  <a:gd name="connsiteX1" fmla="*/ 2165748 w 2165748"/>
                  <a:gd name="connsiteY1" fmla="*/ 151210 h 1084659"/>
                  <a:gd name="connsiteX2" fmla="*/ 2065734 w 2165748"/>
                  <a:gd name="connsiteY2" fmla="*/ 146447 h 1084659"/>
                  <a:gd name="connsiteX3" fmla="*/ 2068116 w 2165748"/>
                  <a:gd name="connsiteY3" fmla="*/ 213122 h 1084659"/>
                  <a:gd name="connsiteX4" fmla="*/ 1944291 w 2165748"/>
                  <a:gd name="connsiteY4" fmla="*/ 208359 h 1084659"/>
                  <a:gd name="connsiteX5" fmla="*/ 1947863 w 2165748"/>
                  <a:gd name="connsiteY5" fmla="*/ 319088 h 1084659"/>
                  <a:gd name="connsiteX6" fmla="*/ 1762125 w 2165748"/>
                  <a:gd name="connsiteY6" fmla="*/ 317897 h 1084659"/>
                  <a:gd name="connsiteX7" fmla="*/ 1765697 w 2165748"/>
                  <a:gd name="connsiteY7" fmla="*/ 388144 h 1084659"/>
                  <a:gd name="connsiteX8" fmla="*/ 1651397 w 2165748"/>
                  <a:gd name="connsiteY8" fmla="*/ 382191 h 1084659"/>
                  <a:gd name="connsiteX9" fmla="*/ 1653778 w 2165748"/>
                  <a:gd name="connsiteY9" fmla="*/ 488156 h 1084659"/>
                  <a:gd name="connsiteX10" fmla="*/ 1501378 w 2165748"/>
                  <a:gd name="connsiteY10" fmla="*/ 486966 h 1084659"/>
                  <a:gd name="connsiteX11" fmla="*/ 1502569 w 2165748"/>
                  <a:gd name="connsiteY11" fmla="*/ 557213 h 1084659"/>
                  <a:gd name="connsiteX12" fmla="*/ 1409700 w 2165748"/>
                  <a:gd name="connsiteY12" fmla="*/ 553641 h 1084659"/>
                  <a:gd name="connsiteX13" fmla="*/ 1409700 w 2165748"/>
                  <a:gd name="connsiteY13" fmla="*/ 590550 h 1084659"/>
                  <a:gd name="connsiteX14" fmla="*/ 1357313 w 2165748"/>
                  <a:gd name="connsiteY14" fmla="*/ 591741 h 1084659"/>
                  <a:gd name="connsiteX15" fmla="*/ 1353741 w 2165748"/>
                  <a:gd name="connsiteY15" fmla="*/ 708422 h 1084659"/>
                  <a:gd name="connsiteX16" fmla="*/ 1257300 w 2165748"/>
                  <a:gd name="connsiteY16" fmla="*/ 708422 h 1084659"/>
                  <a:gd name="connsiteX17" fmla="*/ 1257300 w 2165748"/>
                  <a:gd name="connsiteY17" fmla="*/ 760809 h 1084659"/>
                  <a:gd name="connsiteX18" fmla="*/ 1152525 w 2165748"/>
                  <a:gd name="connsiteY18" fmla="*/ 759619 h 1084659"/>
                  <a:gd name="connsiteX19" fmla="*/ 1147763 w 2165748"/>
                  <a:gd name="connsiteY19" fmla="*/ 864394 h 1084659"/>
                  <a:gd name="connsiteX20" fmla="*/ 632222 w 2165748"/>
                  <a:gd name="connsiteY20" fmla="*/ 852488 h 1084659"/>
                  <a:gd name="connsiteX21" fmla="*/ 632222 w 2165748"/>
                  <a:gd name="connsiteY21" fmla="*/ 914400 h 1084659"/>
                  <a:gd name="connsiteX22" fmla="*/ 434578 w 2165748"/>
                  <a:gd name="connsiteY22" fmla="*/ 913209 h 1084659"/>
                  <a:gd name="connsiteX23" fmla="*/ 434578 w 2165748"/>
                  <a:gd name="connsiteY23" fmla="*/ 948928 h 1084659"/>
                  <a:gd name="connsiteX24" fmla="*/ 388144 w 2165748"/>
                  <a:gd name="connsiteY24" fmla="*/ 948928 h 1084659"/>
                  <a:gd name="connsiteX25" fmla="*/ 396478 w 2165748"/>
                  <a:gd name="connsiteY25" fmla="*/ 956072 h 1084659"/>
                  <a:gd name="connsiteX26" fmla="*/ 385763 w 2165748"/>
                  <a:gd name="connsiteY26" fmla="*/ 954881 h 1084659"/>
                  <a:gd name="connsiteX27" fmla="*/ 384572 w 2165748"/>
                  <a:gd name="connsiteY27" fmla="*/ 952501 h 1084659"/>
                  <a:gd name="connsiteX28" fmla="*/ 388144 w 2165748"/>
                  <a:gd name="connsiteY28" fmla="*/ 994172 h 1084659"/>
                  <a:gd name="connsiteX29" fmla="*/ 346472 w 2165748"/>
                  <a:gd name="connsiteY29" fmla="*/ 994172 h 1084659"/>
                  <a:gd name="connsiteX30" fmla="*/ 341709 w 2165748"/>
                  <a:gd name="connsiteY30" fmla="*/ 1084659 h 1084659"/>
                  <a:gd name="connsiteX31" fmla="*/ 0 w 2165748"/>
                  <a:gd name="connsiteY31" fmla="*/ 1082278 h 1084659"/>
                  <a:gd name="connsiteX0" fmla="*/ 2162175 w 2163367"/>
                  <a:gd name="connsiteY0" fmla="*/ 0 h 1084659"/>
                  <a:gd name="connsiteX1" fmla="*/ 2163367 w 2163367"/>
                  <a:gd name="connsiteY1" fmla="*/ 150019 h 1084659"/>
                  <a:gd name="connsiteX2" fmla="*/ 2065734 w 2163367"/>
                  <a:gd name="connsiteY2" fmla="*/ 146447 h 1084659"/>
                  <a:gd name="connsiteX3" fmla="*/ 2068116 w 2163367"/>
                  <a:gd name="connsiteY3" fmla="*/ 213122 h 1084659"/>
                  <a:gd name="connsiteX4" fmla="*/ 1944291 w 2163367"/>
                  <a:gd name="connsiteY4" fmla="*/ 208359 h 1084659"/>
                  <a:gd name="connsiteX5" fmla="*/ 1947863 w 2163367"/>
                  <a:gd name="connsiteY5" fmla="*/ 319088 h 1084659"/>
                  <a:gd name="connsiteX6" fmla="*/ 1762125 w 2163367"/>
                  <a:gd name="connsiteY6" fmla="*/ 317897 h 1084659"/>
                  <a:gd name="connsiteX7" fmla="*/ 1765697 w 2163367"/>
                  <a:gd name="connsiteY7" fmla="*/ 388144 h 1084659"/>
                  <a:gd name="connsiteX8" fmla="*/ 1651397 w 2163367"/>
                  <a:gd name="connsiteY8" fmla="*/ 382191 h 1084659"/>
                  <a:gd name="connsiteX9" fmla="*/ 1653778 w 2163367"/>
                  <a:gd name="connsiteY9" fmla="*/ 488156 h 1084659"/>
                  <a:gd name="connsiteX10" fmla="*/ 1501378 w 2163367"/>
                  <a:gd name="connsiteY10" fmla="*/ 486966 h 1084659"/>
                  <a:gd name="connsiteX11" fmla="*/ 1502569 w 2163367"/>
                  <a:gd name="connsiteY11" fmla="*/ 557213 h 1084659"/>
                  <a:gd name="connsiteX12" fmla="*/ 1409700 w 2163367"/>
                  <a:gd name="connsiteY12" fmla="*/ 553641 h 1084659"/>
                  <a:gd name="connsiteX13" fmla="*/ 1409700 w 2163367"/>
                  <a:gd name="connsiteY13" fmla="*/ 590550 h 1084659"/>
                  <a:gd name="connsiteX14" fmla="*/ 1357313 w 2163367"/>
                  <a:gd name="connsiteY14" fmla="*/ 591741 h 1084659"/>
                  <a:gd name="connsiteX15" fmla="*/ 1353741 w 2163367"/>
                  <a:gd name="connsiteY15" fmla="*/ 708422 h 1084659"/>
                  <a:gd name="connsiteX16" fmla="*/ 1257300 w 2163367"/>
                  <a:gd name="connsiteY16" fmla="*/ 708422 h 1084659"/>
                  <a:gd name="connsiteX17" fmla="*/ 1257300 w 2163367"/>
                  <a:gd name="connsiteY17" fmla="*/ 760809 h 1084659"/>
                  <a:gd name="connsiteX18" fmla="*/ 1152525 w 2163367"/>
                  <a:gd name="connsiteY18" fmla="*/ 759619 h 1084659"/>
                  <a:gd name="connsiteX19" fmla="*/ 1147763 w 2163367"/>
                  <a:gd name="connsiteY19" fmla="*/ 864394 h 1084659"/>
                  <a:gd name="connsiteX20" fmla="*/ 632222 w 2163367"/>
                  <a:gd name="connsiteY20" fmla="*/ 852488 h 1084659"/>
                  <a:gd name="connsiteX21" fmla="*/ 632222 w 2163367"/>
                  <a:gd name="connsiteY21" fmla="*/ 914400 h 1084659"/>
                  <a:gd name="connsiteX22" fmla="*/ 434578 w 2163367"/>
                  <a:gd name="connsiteY22" fmla="*/ 913209 h 1084659"/>
                  <a:gd name="connsiteX23" fmla="*/ 434578 w 2163367"/>
                  <a:gd name="connsiteY23" fmla="*/ 948928 h 1084659"/>
                  <a:gd name="connsiteX24" fmla="*/ 388144 w 2163367"/>
                  <a:gd name="connsiteY24" fmla="*/ 948928 h 1084659"/>
                  <a:gd name="connsiteX25" fmla="*/ 396478 w 2163367"/>
                  <a:gd name="connsiteY25" fmla="*/ 956072 h 1084659"/>
                  <a:gd name="connsiteX26" fmla="*/ 385763 w 2163367"/>
                  <a:gd name="connsiteY26" fmla="*/ 954881 h 1084659"/>
                  <a:gd name="connsiteX27" fmla="*/ 384572 w 2163367"/>
                  <a:gd name="connsiteY27" fmla="*/ 952501 h 1084659"/>
                  <a:gd name="connsiteX28" fmla="*/ 388144 w 2163367"/>
                  <a:gd name="connsiteY28" fmla="*/ 994172 h 1084659"/>
                  <a:gd name="connsiteX29" fmla="*/ 346472 w 2163367"/>
                  <a:gd name="connsiteY29" fmla="*/ 994172 h 1084659"/>
                  <a:gd name="connsiteX30" fmla="*/ 341709 w 2163367"/>
                  <a:gd name="connsiteY30" fmla="*/ 1084659 h 1084659"/>
                  <a:gd name="connsiteX31" fmla="*/ 0 w 2163367"/>
                  <a:gd name="connsiteY31" fmla="*/ 1082278 h 1084659"/>
                  <a:gd name="connsiteX0" fmla="*/ 2162175 w 2163367"/>
                  <a:gd name="connsiteY0" fmla="*/ 0 h 1084659"/>
                  <a:gd name="connsiteX1" fmla="*/ 2163367 w 2163367"/>
                  <a:gd name="connsiteY1" fmla="*/ 150019 h 1084659"/>
                  <a:gd name="connsiteX2" fmla="*/ 2065734 w 2163367"/>
                  <a:gd name="connsiteY2" fmla="*/ 146447 h 1084659"/>
                  <a:gd name="connsiteX3" fmla="*/ 2068116 w 2163367"/>
                  <a:gd name="connsiteY3" fmla="*/ 213122 h 1084659"/>
                  <a:gd name="connsiteX4" fmla="*/ 1944291 w 2163367"/>
                  <a:gd name="connsiteY4" fmla="*/ 208359 h 1084659"/>
                  <a:gd name="connsiteX5" fmla="*/ 1946673 w 2163367"/>
                  <a:gd name="connsiteY5" fmla="*/ 320278 h 1084659"/>
                  <a:gd name="connsiteX6" fmla="*/ 1762125 w 2163367"/>
                  <a:gd name="connsiteY6" fmla="*/ 317897 h 1084659"/>
                  <a:gd name="connsiteX7" fmla="*/ 1765697 w 2163367"/>
                  <a:gd name="connsiteY7" fmla="*/ 388144 h 1084659"/>
                  <a:gd name="connsiteX8" fmla="*/ 1651397 w 2163367"/>
                  <a:gd name="connsiteY8" fmla="*/ 382191 h 1084659"/>
                  <a:gd name="connsiteX9" fmla="*/ 1653778 w 2163367"/>
                  <a:gd name="connsiteY9" fmla="*/ 488156 h 1084659"/>
                  <a:gd name="connsiteX10" fmla="*/ 1501378 w 2163367"/>
                  <a:gd name="connsiteY10" fmla="*/ 486966 h 1084659"/>
                  <a:gd name="connsiteX11" fmla="*/ 1502569 w 2163367"/>
                  <a:gd name="connsiteY11" fmla="*/ 557213 h 1084659"/>
                  <a:gd name="connsiteX12" fmla="*/ 1409700 w 2163367"/>
                  <a:gd name="connsiteY12" fmla="*/ 553641 h 1084659"/>
                  <a:gd name="connsiteX13" fmla="*/ 1409700 w 2163367"/>
                  <a:gd name="connsiteY13" fmla="*/ 590550 h 1084659"/>
                  <a:gd name="connsiteX14" fmla="*/ 1357313 w 2163367"/>
                  <a:gd name="connsiteY14" fmla="*/ 591741 h 1084659"/>
                  <a:gd name="connsiteX15" fmla="*/ 1353741 w 2163367"/>
                  <a:gd name="connsiteY15" fmla="*/ 708422 h 1084659"/>
                  <a:gd name="connsiteX16" fmla="*/ 1257300 w 2163367"/>
                  <a:gd name="connsiteY16" fmla="*/ 708422 h 1084659"/>
                  <a:gd name="connsiteX17" fmla="*/ 1257300 w 2163367"/>
                  <a:gd name="connsiteY17" fmla="*/ 760809 h 1084659"/>
                  <a:gd name="connsiteX18" fmla="*/ 1152525 w 2163367"/>
                  <a:gd name="connsiteY18" fmla="*/ 759619 h 1084659"/>
                  <a:gd name="connsiteX19" fmla="*/ 1147763 w 2163367"/>
                  <a:gd name="connsiteY19" fmla="*/ 864394 h 1084659"/>
                  <a:gd name="connsiteX20" fmla="*/ 632222 w 2163367"/>
                  <a:gd name="connsiteY20" fmla="*/ 852488 h 1084659"/>
                  <a:gd name="connsiteX21" fmla="*/ 632222 w 2163367"/>
                  <a:gd name="connsiteY21" fmla="*/ 914400 h 1084659"/>
                  <a:gd name="connsiteX22" fmla="*/ 434578 w 2163367"/>
                  <a:gd name="connsiteY22" fmla="*/ 913209 h 1084659"/>
                  <a:gd name="connsiteX23" fmla="*/ 434578 w 2163367"/>
                  <a:gd name="connsiteY23" fmla="*/ 948928 h 1084659"/>
                  <a:gd name="connsiteX24" fmla="*/ 388144 w 2163367"/>
                  <a:gd name="connsiteY24" fmla="*/ 948928 h 1084659"/>
                  <a:gd name="connsiteX25" fmla="*/ 396478 w 2163367"/>
                  <a:gd name="connsiteY25" fmla="*/ 956072 h 1084659"/>
                  <a:gd name="connsiteX26" fmla="*/ 385763 w 2163367"/>
                  <a:gd name="connsiteY26" fmla="*/ 954881 h 1084659"/>
                  <a:gd name="connsiteX27" fmla="*/ 384572 w 2163367"/>
                  <a:gd name="connsiteY27" fmla="*/ 952501 h 1084659"/>
                  <a:gd name="connsiteX28" fmla="*/ 388144 w 2163367"/>
                  <a:gd name="connsiteY28" fmla="*/ 994172 h 1084659"/>
                  <a:gd name="connsiteX29" fmla="*/ 346472 w 2163367"/>
                  <a:gd name="connsiteY29" fmla="*/ 994172 h 1084659"/>
                  <a:gd name="connsiteX30" fmla="*/ 341709 w 2163367"/>
                  <a:gd name="connsiteY30" fmla="*/ 1084659 h 1084659"/>
                  <a:gd name="connsiteX31" fmla="*/ 0 w 2163367"/>
                  <a:gd name="connsiteY31" fmla="*/ 1082278 h 1084659"/>
                  <a:gd name="connsiteX0" fmla="*/ 2162175 w 2163367"/>
                  <a:gd name="connsiteY0" fmla="*/ 0 h 1084659"/>
                  <a:gd name="connsiteX1" fmla="*/ 2163367 w 2163367"/>
                  <a:gd name="connsiteY1" fmla="*/ 150019 h 1084659"/>
                  <a:gd name="connsiteX2" fmla="*/ 2065734 w 2163367"/>
                  <a:gd name="connsiteY2" fmla="*/ 146447 h 1084659"/>
                  <a:gd name="connsiteX3" fmla="*/ 2068116 w 2163367"/>
                  <a:gd name="connsiteY3" fmla="*/ 213122 h 1084659"/>
                  <a:gd name="connsiteX4" fmla="*/ 1944291 w 2163367"/>
                  <a:gd name="connsiteY4" fmla="*/ 208359 h 1084659"/>
                  <a:gd name="connsiteX5" fmla="*/ 1946673 w 2163367"/>
                  <a:gd name="connsiteY5" fmla="*/ 320278 h 1084659"/>
                  <a:gd name="connsiteX6" fmla="*/ 1763316 w 2163367"/>
                  <a:gd name="connsiteY6" fmla="*/ 308372 h 1084659"/>
                  <a:gd name="connsiteX7" fmla="*/ 1765697 w 2163367"/>
                  <a:gd name="connsiteY7" fmla="*/ 388144 h 1084659"/>
                  <a:gd name="connsiteX8" fmla="*/ 1651397 w 2163367"/>
                  <a:gd name="connsiteY8" fmla="*/ 382191 h 1084659"/>
                  <a:gd name="connsiteX9" fmla="*/ 1653778 w 2163367"/>
                  <a:gd name="connsiteY9" fmla="*/ 488156 h 1084659"/>
                  <a:gd name="connsiteX10" fmla="*/ 1501378 w 2163367"/>
                  <a:gd name="connsiteY10" fmla="*/ 486966 h 1084659"/>
                  <a:gd name="connsiteX11" fmla="*/ 1502569 w 2163367"/>
                  <a:gd name="connsiteY11" fmla="*/ 557213 h 1084659"/>
                  <a:gd name="connsiteX12" fmla="*/ 1409700 w 2163367"/>
                  <a:gd name="connsiteY12" fmla="*/ 553641 h 1084659"/>
                  <a:gd name="connsiteX13" fmla="*/ 1409700 w 2163367"/>
                  <a:gd name="connsiteY13" fmla="*/ 590550 h 1084659"/>
                  <a:gd name="connsiteX14" fmla="*/ 1357313 w 2163367"/>
                  <a:gd name="connsiteY14" fmla="*/ 591741 h 1084659"/>
                  <a:gd name="connsiteX15" fmla="*/ 1353741 w 2163367"/>
                  <a:gd name="connsiteY15" fmla="*/ 708422 h 1084659"/>
                  <a:gd name="connsiteX16" fmla="*/ 1257300 w 2163367"/>
                  <a:gd name="connsiteY16" fmla="*/ 708422 h 1084659"/>
                  <a:gd name="connsiteX17" fmla="*/ 1257300 w 2163367"/>
                  <a:gd name="connsiteY17" fmla="*/ 760809 h 1084659"/>
                  <a:gd name="connsiteX18" fmla="*/ 1152525 w 2163367"/>
                  <a:gd name="connsiteY18" fmla="*/ 759619 h 1084659"/>
                  <a:gd name="connsiteX19" fmla="*/ 1147763 w 2163367"/>
                  <a:gd name="connsiteY19" fmla="*/ 864394 h 1084659"/>
                  <a:gd name="connsiteX20" fmla="*/ 632222 w 2163367"/>
                  <a:gd name="connsiteY20" fmla="*/ 852488 h 1084659"/>
                  <a:gd name="connsiteX21" fmla="*/ 632222 w 2163367"/>
                  <a:gd name="connsiteY21" fmla="*/ 914400 h 1084659"/>
                  <a:gd name="connsiteX22" fmla="*/ 434578 w 2163367"/>
                  <a:gd name="connsiteY22" fmla="*/ 913209 h 1084659"/>
                  <a:gd name="connsiteX23" fmla="*/ 434578 w 2163367"/>
                  <a:gd name="connsiteY23" fmla="*/ 948928 h 1084659"/>
                  <a:gd name="connsiteX24" fmla="*/ 388144 w 2163367"/>
                  <a:gd name="connsiteY24" fmla="*/ 948928 h 1084659"/>
                  <a:gd name="connsiteX25" fmla="*/ 396478 w 2163367"/>
                  <a:gd name="connsiteY25" fmla="*/ 956072 h 1084659"/>
                  <a:gd name="connsiteX26" fmla="*/ 385763 w 2163367"/>
                  <a:gd name="connsiteY26" fmla="*/ 954881 h 1084659"/>
                  <a:gd name="connsiteX27" fmla="*/ 384572 w 2163367"/>
                  <a:gd name="connsiteY27" fmla="*/ 952501 h 1084659"/>
                  <a:gd name="connsiteX28" fmla="*/ 388144 w 2163367"/>
                  <a:gd name="connsiteY28" fmla="*/ 994172 h 1084659"/>
                  <a:gd name="connsiteX29" fmla="*/ 346472 w 2163367"/>
                  <a:gd name="connsiteY29" fmla="*/ 994172 h 1084659"/>
                  <a:gd name="connsiteX30" fmla="*/ 341709 w 2163367"/>
                  <a:gd name="connsiteY30" fmla="*/ 1084659 h 1084659"/>
                  <a:gd name="connsiteX31" fmla="*/ 0 w 2163367"/>
                  <a:gd name="connsiteY31" fmla="*/ 1082278 h 1084659"/>
                  <a:gd name="connsiteX0" fmla="*/ 2162175 w 2163367"/>
                  <a:gd name="connsiteY0" fmla="*/ 0 h 1084659"/>
                  <a:gd name="connsiteX1" fmla="*/ 2163367 w 2163367"/>
                  <a:gd name="connsiteY1" fmla="*/ 150019 h 1084659"/>
                  <a:gd name="connsiteX2" fmla="*/ 2065734 w 2163367"/>
                  <a:gd name="connsiteY2" fmla="*/ 146447 h 1084659"/>
                  <a:gd name="connsiteX3" fmla="*/ 2068116 w 2163367"/>
                  <a:gd name="connsiteY3" fmla="*/ 213122 h 1084659"/>
                  <a:gd name="connsiteX4" fmla="*/ 1944291 w 2163367"/>
                  <a:gd name="connsiteY4" fmla="*/ 208359 h 1084659"/>
                  <a:gd name="connsiteX5" fmla="*/ 1946673 w 2163367"/>
                  <a:gd name="connsiteY5" fmla="*/ 320278 h 1084659"/>
                  <a:gd name="connsiteX6" fmla="*/ 1763316 w 2163367"/>
                  <a:gd name="connsiteY6" fmla="*/ 308372 h 1084659"/>
                  <a:gd name="connsiteX7" fmla="*/ 1765697 w 2163367"/>
                  <a:gd name="connsiteY7" fmla="*/ 388144 h 1084659"/>
                  <a:gd name="connsiteX8" fmla="*/ 1656159 w 2163367"/>
                  <a:gd name="connsiteY8" fmla="*/ 388144 h 1084659"/>
                  <a:gd name="connsiteX9" fmla="*/ 1653778 w 2163367"/>
                  <a:gd name="connsiteY9" fmla="*/ 488156 h 1084659"/>
                  <a:gd name="connsiteX10" fmla="*/ 1501378 w 2163367"/>
                  <a:gd name="connsiteY10" fmla="*/ 486966 h 1084659"/>
                  <a:gd name="connsiteX11" fmla="*/ 1502569 w 2163367"/>
                  <a:gd name="connsiteY11" fmla="*/ 557213 h 1084659"/>
                  <a:gd name="connsiteX12" fmla="*/ 1409700 w 2163367"/>
                  <a:gd name="connsiteY12" fmla="*/ 553641 h 1084659"/>
                  <a:gd name="connsiteX13" fmla="*/ 1409700 w 2163367"/>
                  <a:gd name="connsiteY13" fmla="*/ 590550 h 1084659"/>
                  <a:gd name="connsiteX14" fmla="*/ 1357313 w 2163367"/>
                  <a:gd name="connsiteY14" fmla="*/ 591741 h 1084659"/>
                  <a:gd name="connsiteX15" fmla="*/ 1353741 w 2163367"/>
                  <a:gd name="connsiteY15" fmla="*/ 708422 h 1084659"/>
                  <a:gd name="connsiteX16" fmla="*/ 1257300 w 2163367"/>
                  <a:gd name="connsiteY16" fmla="*/ 708422 h 1084659"/>
                  <a:gd name="connsiteX17" fmla="*/ 1257300 w 2163367"/>
                  <a:gd name="connsiteY17" fmla="*/ 760809 h 1084659"/>
                  <a:gd name="connsiteX18" fmla="*/ 1152525 w 2163367"/>
                  <a:gd name="connsiteY18" fmla="*/ 759619 h 1084659"/>
                  <a:gd name="connsiteX19" fmla="*/ 1147763 w 2163367"/>
                  <a:gd name="connsiteY19" fmla="*/ 864394 h 1084659"/>
                  <a:gd name="connsiteX20" fmla="*/ 632222 w 2163367"/>
                  <a:gd name="connsiteY20" fmla="*/ 852488 h 1084659"/>
                  <a:gd name="connsiteX21" fmla="*/ 632222 w 2163367"/>
                  <a:gd name="connsiteY21" fmla="*/ 914400 h 1084659"/>
                  <a:gd name="connsiteX22" fmla="*/ 434578 w 2163367"/>
                  <a:gd name="connsiteY22" fmla="*/ 913209 h 1084659"/>
                  <a:gd name="connsiteX23" fmla="*/ 434578 w 2163367"/>
                  <a:gd name="connsiteY23" fmla="*/ 948928 h 1084659"/>
                  <a:gd name="connsiteX24" fmla="*/ 388144 w 2163367"/>
                  <a:gd name="connsiteY24" fmla="*/ 948928 h 1084659"/>
                  <a:gd name="connsiteX25" fmla="*/ 396478 w 2163367"/>
                  <a:gd name="connsiteY25" fmla="*/ 956072 h 1084659"/>
                  <a:gd name="connsiteX26" fmla="*/ 385763 w 2163367"/>
                  <a:gd name="connsiteY26" fmla="*/ 954881 h 1084659"/>
                  <a:gd name="connsiteX27" fmla="*/ 384572 w 2163367"/>
                  <a:gd name="connsiteY27" fmla="*/ 952501 h 1084659"/>
                  <a:gd name="connsiteX28" fmla="*/ 388144 w 2163367"/>
                  <a:gd name="connsiteY28" fmla="*/ 994172 h 1084659"/>
                  <a:gd name="connsiteX29" fmla="*/ 346472 w 2163367"/>
                  <a:gd name="connsiteY29" fmla="*/ 994172 h 1084659"/>
                  <a:gd name="connsiteX30" fmla="*/ 341709 w 2163367"/>
                  <a:gd name="connsiteY30" fmla="*/ 1084659 h 1084659"/>
                  <a:gd name="connsiteX31" fmla="*/ 0 w 2163367"/>
                  <a:gd name="connsiteY31" fmla="*/ 1082278 h 108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63367" h="1084659">
                    <a:moveTo>
                      <a:pt x="2162175" y="0"/>
                    </a:moveTo>
                    <a:cubicBezTo>
                      <a:pt x="2163366" y="48816"/>
                      <a:pt x="2162176" y="101203"/>
                      <a:pt x="2163367" y="150019"/>
                    </a:cubicBezTo>
                    <a:lnTo>
                      <a:pt x="2065734" y="146447"/>
                    </a:lnTo>
                    <a:lnTo>
                      <a:pt x="2068116" y="213122"/>
                    </a:lnTo>
                    <a:lnTo>
                      <a:pt x="1944291" y="208359"/>
                    </a:lnTo>
                    <a:lnTo>
                      <a:pt x="1946673" y="320278"/>
                    </a:lnTo>
                    <a:lnTo>
                      <a:pt x="1763316" y="308372"/>
                    </a:lnTo>
                    <a:cubicBezTo>
                      <a:pt x="1764110" y="334963"/>
                      <a:pt x="1764903" y="361553"/>
                      <a:pt x="1765697" y="388144"/>
                    </a:cubicBezTo>
                    <a:lnTo>
                      <a:pt x="1656159" y="388144"/>
                    </a:lnTo>
                    <a:cubicBezTo>
                      <a:pt x="1656953" y="423466"/>
                      <a:pt x="1652984" y="452834"/>
                      <a:pt x="1653778" y="488156"/>
                    </a:cubicBezTo>
                    <a:lnTo>
                      <a:pt x="1501378" y="486966"/>
                    </a:lnTo>
                    <a:lnTo>
                      <a:pt x="1502569" y="557213"/>
                    </a:lnTo>
                    <a:lnTo>
                      <a:pt x="1409700" y="553641"/>
                    </a:lnTo>
                    <a:lnTo>
                      <a:pt x="1409700" y="590550"/>
                    </a:lnTo>
                    <a:lnTo>
                      <a:pt x="1357313" y="591741"/>
                    </a:lnTo>
                    <a:lnTo>
                      <a:pt x="1353741" y="708422"/>
                    </a:lnTo>
                    <a:lnTo>
                      <a:pt x="1257300" y="708422"/>
                    </a:lnTo>
                    <a:lnTo>
                      <a:pt x="1257300" y="760809"/>
                    </a:lnTo>
                    <a:lnTo>
                      <a:pt x="1152525" y="759619"/>
                    </a:lnTo>
                    <a:lnTo>
                      <a:pt x="1147763" y="864394"/>
                    </a:lnTo>
                    <a:lnTo>
                      <a:pt x="632222" y="852488"/>
                    </a:lnTo>
                    <a:lnTo>
                      <a:pt x="632222" y="914400"/>
                    </a:lnTo>
                    <a:lnTo>
                      <a:pt x="434578" y="913209"/>
                    </a:lnTo>
                    <a:lnTo>
                      <a:pt x="434578" y="948928"/>
                    </a:lnTo>
                    <a:lnTo>
                      <a:pt x="388144" y="948928"/>
                    </a:lnTo>
                    <a:cubicBezTo>
                      <a:pt x="390922" y="951309"/>
                      <a:pt x="396875" y="955080"/>
                      <a:pt x="396478" y="956072"/>
                    </a:cubicBezTo>
                    <a:cubicBezTo>
                      <a:pt x="396081" y="957064"/>
                      <a:pt x="387747" y="955476"/>
                      <a:pt x="385763" y="954881"/>
                    </a:cubicBezTo>
                    <a:cubicBezTo>
                      <a:pt x="383779" y="954286"/>
                      <a:pt x="384175" y="952104"/>
                      <a:pt x="384572" y="952501"/>
                    </a:cubicBezTo>
                    <a:lnTo>
                      <a:pt x="388144" y="994172"/>
                    </a:lnTo>
                    <a:lnTo>
                      <a:pt x="346472" y="994172"/>
                    </a:lnTo>
                    <a:lnTo>
                      <a:pt x="341709" y="1084659"/>
                    </a:lnTo>
                    <a:lnTo>
                      <a:pt x="0" y="1082278"/>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DDD1D5D9-208D-49A0-B936-90374FE82396}"/>
                </a:ext>
              </a:extLst>
            </p:cNvPr>
            <p:cNvGrpSpPr/>
            <p:nvPr/>
          </p:nvGrpSpPr>
          <p:grpSpPr>
            <a:xfrm>
              <a:off x="1095213" y="3546872"/>
              <a:ext cx="2192103" cy="1047402"/>
              <a:chOff x="517525" y="2125663"/>
              <a:chExt cx="7696200" cy="3662362"/>
            </a:xfrm>
          </p:grpSpPr>
          <p:sp>
            <p:nvSpPr>
              <p:cNvPr id="20" name="Freeform: Shape 19">
                <a:extLst>
                  <a:ext uri="{FF2B5EF4-FFF2-40B4-BE49-F238E27FC236}">
                    <a16:creationId xmlns:a16="http://schemas.microsoft.com/office/drawing/2014/main" id="{32B72FA2-F141-4B0C-9C6B-0F9B7DA25FC2}"/>
                  </a:ext>
                </a:extLst>
              </p:cNvPr>
              <p:cNvSpPr/>
              <p:nvPr/>
            </p:nvSpPr>
            <p:spPr>
              <a:xfrm>
                <a:off x="4141788" y="2125663"/>
                <a:ext cx="4071937" cy="1658937"/>
              </a:xfrm>
              <a:custGeom>
                <a:avLst/>
                <a:gdLst>
                  <a:gd name="connsiteX0" fmla="*/ 4078287 w 4078287"/>
                  <a:gd name="connsiteY0" fmla="*/ 1587 h 1658937"/>
                  <a:gd name="connsiteX1" fmla="*/ 1871662 w 4078287"/>
                  <a:gd name="connsiteY1" fmla="*/ 0 h 1658937"/>
                  <a:gd name="connsiteX2" fmla="*/ 1863725 w 4078287"/>
                  <a:gd name="connsiteY2" fmla="*/ 542925 h 1658937"/>
                  <a:gd name="connsiteX3" fmla="*/ 1635125 w 4078287"/>
                  <a:gd name="connsiteY3" fmla="*/ 542925 h 1658937"/>
                  <a:gd name="connsiteX4" fmla="*/ 1624012 w 4078287"/>
                  <a:gd name="connsiteY4" fmla="*/ 955675 h 1658937"/>
                  <a:gd name="connsiteX5" fmla="*/ 1063625 w 4078287"/>
                  <a:gd name="connsiteY5" fmla="*/ 942975 h 1658937"/>
                  <a:gd name="connsiteX6" fmla="*/ 1062037 w 4078287"/>
                  <a:gd name="connsiteY6" fmla="*/ 1119187 h 1658937"/>
                  <a:gd name="connsiteX7" fmla="*/ 703262 w 4078287"/>
                  <a:gd name="connsiteY7" fmla="*/ 1109662 h 1658937"/>
                  <a:gd name="connsiteX8" fmla="*/ 704850 w 4078287"/>
                  <a:gd name="connsiteY8" fmla="*/ 1265237 h 1658937"/>
                  <a:gd name="connsiteX9" fmla="*/ 385762 w 4078287"/>
                  <a:gd name="connsiteY9" fmla="*/ 1254125 h 1658937"/>
                  <a:gd name="connsiteX10" fmla="*/ 385762 w 4078287"/>
                  <a:gd name="connsiteY10" fmla="*/ 1368425 h 1658937"/>
                  <a:gd name="connsiteX11" fmla="*/ 101600 w 4078287"/>
                  <a:gd name="connsiteY11" fmla="*/ 1370012 h 1658937"/>
                  <a:gd name="connsiteX12" fmla="*/ 95250 w 4078287"/>
                  <a:gd name="connsiteY12" fmla="*/ 1458912 h 1658937"/>
                  <a:gd name="connsiteX13" fmla="*/ 42862 w 4078287"/>
                  <a:gd name="connsiteY13" fmla="*/ 1454150 h 1658937"/>
                  <a:gd name="connsiteX14" fmla="*/ 44450 w 4078287"/>
                  <a:gd name="connsiteY14" fmla="*/ 1539875 h 1658937"/>
                  <a:gd name="connsiteX15" fmla="*/ 6350 w 4078287"/>
                  <a:gd name="connsiteY15" fmla="*/ 1539875 h 1658937"/>
                  <a:gd name="connsiteX16" fmla="*/ 0 w 4078287"/>
                  <a:gd name="connsiteY16" fmla="*/ 1658937 h 1658937"/>
                  <a:gd name="connsiteX0" fmla="*/ 4078287 w 4078287"/>
                  <a:gd name="connsiteY0" fmla="*/ 1587 h 1658937"/>
                  <a:gd name="connsiteX1" fmla="*/ 1871662 w 4078287"/>
                  <a:gd name="connsiteY1" fmla="*/ 0 h 1658937"/>
                  <a:gd name="connsiteX2" fmla="*/ 1863725 w 4078287"/>
                  <a:gd name="connsiteY2" fmla="*/ 542925 h 1658937"/>
                  <a:gd name="connsiteX3" fmla="*/ 1635125 w 4078287"/>
                  <a:gd name="connsiteY3" fmla="*/ 542925 h 1658937"/>
                  <a:gd name="connsiteX4" fmla="*/ 1624012 w 4078287"/>
                  <a:gd name="connsiteY4" fmla="*/ 955675 h 1658937"/>
                  <a:gd name="connsiteX5" fmla="*/ 1063625 w 4078287"/>
                  <a:gd name="connsiteY5" fmla="*/ 942975 h 1658937"/>
                  <a:gd name="connsiteX6" fmla="*/ 1062037 w 4078287"/>
                  <a:gd name="connsiteY6" fmla="*/ 1119187 h 1658937"/>
                  <a:gd name="connsiteX7" fmla="*/ 703262 w 4078287"/>
                  <a:gd name="connsiteY7" fmla="*/ 1109662 h 1658937"/>
                  <a:gd name="connsiteX8" fmla="*/ 704850 w 4078287"/>
                  <a:gd name="connsiteY8" fmla="*/ 1265237 h 1658937"/>
                  <a:gd name="connsiteX9" fmla="*/ 385762 w 4078287"/>
                  <a:gd name="connsiteY9" fmla="*/ 1254125 h 1658937"/>
                  <a:gd name="connsiteX10" fmla="*/ 385762 w 4078287"/>
                  <a:gd name="connsiteY10" fmla="*/ 1368425 h 1658937"/>
                  <a:gd name="connsiteX11" fmla="*/ 101600 w 4078287"/>
                  <a:gd name="connsiteY11" fmla="*/ 1370012 h 1658937"/>
                  <a:gd name="connsiteX12" fmla="*/ 100013 w 4078287"/>
                  <a:gd name="connsiteY12" fmla="*/ 1458912 h 1658937"/>
                  <a:gd name="connsiteX13" fmla="*/ 42862 w 4078287"/>
                  <a:gd name="connsiteY13" fmla="*/ 1454150 h 1658937"/>
                  <a:gd name="connsiteX14" fmla="*/ 44450 w 4078287"/>
                  <a:gd name="connsiteY14" fmla="*/ 1539875 h 1658937"/>
                  <a:gd name="connsiteX15" fmla="*/ 6350 w 4078287"/>
                  <a:gd name="connsiteY15" fmla="*/ 1539875 h 1658937"/>
                  <a:gd name="connsiteX16" fmla="*/ 0 w 4078287"/>
                  <a:gd name="connsiteY16" fmla="*/ 1658937 h 1658937"/>
                  <a:gd name="connsiteX0" fmla="*/ 4078287 w 4078287"/>
                  <a:gd name="connsiteY0" fmla="*/ 1587 h 1658937"/>
                  <a:gd name="connsiteX1" fmla="*/ 1871662 w 4078287"/>
                  <a:gd name="connsiteY1" fmla="*/ 0 h 1658937"/>
                  <a:gd name="connsiteX2" fmla="*/ 1863725 w 4078287"/>
                  <a:gd name="connsiteY2" fmla="*/ 542925 h 1658937"/>
                  <a:gd name="connsiteX3" fmla="*/ 1635125 w 4078287"/>
                  <a:gd name="connsiteY3" fmla="*/ 542925 h 1658937"/>
                  <a:gd name="connsiteX4" fmla="*/ 1624012 w 4078287"/>
                  <a:gd name="connsiteY4" fmla="*/ 955675 h 1658937"/>
                  <a:gd name="connsiteX5" fmla="*/ 1063625 w 4078287"/>
                  <a:gd name="connsiteY5" fmla="*/ 942975 h 1658937"/>
                  <a:gd name="connsiteX6" fmla="*/ 1062037 w 4078287"/>
                  <a:gd name="connsiteY6" fmla="*/ 1119187 h 1658937"/>
                  <a:gd name="connsiteX7" fmla="*/ 703262 w 4078287"/>
                  <a:gd name="connsiteY7" fmla="*/ 1109662 h 1658937"/>
                  <a:gd name="connsiteX8" fmla="*/ 704850 w 4078287"/>
                  <a:gd name="connsiteY8" fmla="*/ 1265237 h 1658937"/>
                  <a:gd name="connsiteX9" fmla="*/ 385762 w 4078287"/>
                  <a:gd name="connsiteY9" fmla="*/ 1254125 h 1658937"/>
                  <a:gd name="connsiteX10" fmla="*/ 385762 w 4078287"/>
                  <a:gd name="connsiteY10" fmla="*/ 1368425 h 1658937"/>
                  <a:gd name="connsiteX11" fmla="*/ 95250 w 4078287"/>
                  <a:gd name="connsiteY11" fmla="*/ 1362075 h 1658937"/>
                  <a:gd name="connsiteX12" fmla="*/ 100013 w 4078287"/>
                  <a:gd name="connsiteY12" fmla="*/ 1458912 h 1658937"/>
                  <a:gd name="connsiteX13" fmla="*/ 42862 w 4078287"/>
                  <a:gd name="connsiteY13" fmla="*/ 1454150 h 1658937"/>
                  <a:gd name="connsiteX14" fmla="*/ 44450 w 4078287"/>
                  <a:gd name="connsiteY14" fmla="*/ 1539875 h 1658937"/>
                  <a:gd name="connsiteX15" fmla="*/ 6350 w 4078287"/>
                  <a:gd name="connsiteY15" fmla="*/ 1539875 h 1658937"/>
                  <a:gd name="connsiteX16" fmla="*/ 0 w 4078287"/>
                  <a:gd name="connsiteY16" fmla="*/ 1658937 h 1658937"/>
                  <a:gd name="connsiteX0" fmla="*/ 4071937 w 4071937"/>
                  <a:gd name="connsiteY0" fmla="*/ 1587 h 1658937"/>
                  <a:gd name="connsiteX1" fmla="*/ 1865312 w 4071937"/>
                  <a:gd name="connsiteY1" fmla="*/ 0 h 1658937"/>
                  <a:gd name="connsiteX2" fmla="*/ 1857375 w 4071937"/>
                  <a:gd name="connsiteY2" fmla="*/ 542925 h 1658937"/>
                  <a:gd name="connsiteX3" fmla="*/ 1628775 w 4071937"/>
                  <a:gd name="connsiteY3" fmla="*/ 542925 h 1658937"/>
                  <a:gd name="connsiteX4" fmla="*/ 1617662 w 4071937"/>
                  <a:gd name="connsiteY4" fmla="*/ 955675 h 1658937"/>
                  <a:gd name="connsiteX5" fmla="*/ 1057275 w 4071937"/>
                  <a:gd name="connsiteY5" fmla="*/ 942975 h 1658937"/>
                  <a:gd name="connsiteX6" fmla="*/ 1055687 w 4071937"/>
                  <a:gd name="connsiteY6" fmla="*/ 1119187 h 1658937"/>
                  <a:gd name="connsiteX7" fmla="*/ 696912 w 4071937"/>
                  <a:gd name="connsiteY7" fmla="*/ 1109662 h 1658937"/>
                  <a:gd name="connsiteX8" fmla="*/ 698500 w 4071937"/>
                  <a:gd name="connsiteY8" fmla="*/ 1265237 h 1658937"/>
                  <a:gd name="connsiteX9" fmla="*/ 379412 w 4071937"/>
                  <a:gd name="connsiteY9" fmla="*/ 1254125 h 1658937"/>
                  <a:gd name="connsiteX10" fmla="*/ 379412 w 4071937"/>
                  <a:gd name="connsiteY10" fmla="*/ 1368425 h 1658937"/>
                  <a:gd name="connsiteX11" fmla="*/ 88900 w 4071937"/>
                  <a:gd name="connsiteY11" fmla="*/ 1362075 h 1658937"/>
                  <a:gd name="connsiteX12" fmla="*/ 93663 w 4071937"/>
                  <a:gd name="connsiteY12" fmla="*/ 1458912 h 1658937"/>
                  <a:gd name="connsiteX13" fmla="*/ 36512 w 4071937"/>
                  <a:gd name="connsiteY13" fmla="*/ 1454150 h 1658937"/>
                  <a:gd name="connsiteX14" fmla="*/ 38100 w 4071937"/>
                  <a:gd name="connsiteY14" fmla="*/ 1539875 h 1658937"/>
                  <a:gd name="connsiteX15" fmla="*/ 0 w 4071937"/>
                  <a:gd name="connsiteY15" fmla="*/ 1539875 h 1658937"/>
                  <a:gd name="connsiteX16" fmla="*/ 0 w 4071937"/>
                  <a:gd name="connsiteY16" fmla="*/ 1658937 h 1658937"/>
                  <a:gd name="connsiteX0" fmla="*/ 4071937 w 4071937"/>
                  <a:gd name="connsiteY0" fmla="*/ 1587 h 1658937"/>
                  <a:gd name="connsiteX1" fmla="*/ 1865312 w 4071937"/>
                  <a:gd name="connsiteY1" fmla="*/ 0 h 1658937"/>
                  <a:gd name="connsiteX2" fmla="*/ 1857375 w 4071937"/>
                  <a:gd name="connsiteY2" fmla="*/ 542925 h 1658937"/>
                  <a:gd name="connsiteX3" fmla="*/ 1628775 w 4071937"/>
                  <a:gd name="connsiteY3" fmla="*/ 542925 h 1658937"/>
                  <a:gd name="connsiteX4" fmla="*/ 1617662 w 4071937"/>
                  <a:gd name="connsiteY4" fmla="*/ 955675 h 1658937"/>
                  <a:gd name="connsiteX5" fmla="*/ 1057275 w 4071937"/>
                  <a:gd name="connsiteY5" fmla="*/ 942975 h 1658937"/>
                  <a:gd name="connsiteX6" fmla="*/ 1055687 w 4071937"/>
                  <a:gd name="connsiteY6" fmla="*/ 1119187 h 1658937"/>
                  <a:gd name="connsiteX7" fmla="*/ 696912 w 4071937"/>
                  <a:gd name="connsiteY7" fmla="*/ 1109662 h 1658937"/>
                  <a:gd name="connsiteX8" fmla="*/ 698500 w 4071937"/>
                  <a:gd name="connsiteY8" fmla="*/ 1265237 h 1658937"/>
                  <a:gd name="connsiteX9" fmla="*/ 379412 w 4071937"/>
                  <a:gd name="connsiteY9" fmla="*/ 1254125 h 1658937"/>
                  <a:gd name="connsiteX10" fmla="*/ 379412 w 4071937"/>
                  <a:gd name="connsiteY10" fmla="*/ 1368425 h 1658937"/>
                  <a:gd name="connsiteX11" fmla="*/ 88900 w 4071937"/>
                  <a:gd name="connsiteY11" fmla="*/ 1362075 h 1658937"/>
                  <a:gd name="connsiteX12" fmla="*/ 93663 w 4071937"/>
                  <a:gd name="connsiteY12" fmla="*/ 1458912 h 1658937"/>
                  <a:gd name="connsiteX13" fmla="*/ 34925 w 4071937"/>
                  <a:gd name="connsiteY13" fmla="*/ 1462087 h 1658937"/>
                  <a:gd name="connsiteX14" fmla="*/ 38100 w 4071937"/>
                  <a:gd name="connsiteY14" fmla="*/ 1539875 h 1658937"/>
                  <a:gd name="connsiteX15" fmla="*/ 0 w 4071937"/>
                  <a:gd name="connsiteY15" fmla="*/ 1539875 h 1658937"/>
                  <a:gd name="connsiteX16" fmla="*/ 0 w 4071937"/>
                  <a:gd name="connsiteY16" fmla="*/ 1658937 h 1658937"/>
                  <a:gd name="connsiteX0" fmla="*/ 4071937 w 4071937"/>
                  <a:gd name="connsiteY0" fmla="*/ 1587 h 1658937"/>
                  <a:gd name="connsiteX1" fmla="*/ 1865312 w 4071937"/>
                  <a:gd name="connsiteY1" fmla="*/ 0 h 1658937"/>
                  <a:gd name="connsiteX2" fmla="*/ 1857375 w 4071937"/>
                  <a:gd name="connsiteY2" fmla="*/ 542925 h 1658937"/>
                  <a:gd name="connsiteX3" fmla="*/ 1628775 w 4071937"/>
                  <a:gd name="connsiteY3" fmla="*/ 542925 h 1658937"/>
                  <a:gd name="connsiteX4" fmla="*/ 1617662 w 4071937"/>
                  <a:gd name="connsiteY4" fmla="*/ 955675 h 1658937"/>
                  <a:gd name="connsiteX5" fmla="*/ 1057275 w 4071937"/>
                  <a:gd name="connsiteY5" fmla="*/ 942975 h 1658937"/>
                  <a:gd name="connsiteX6" fmla="*/ 1055687 w 4071937"/>
                  <a:gd name="connsiteY6" fmla="*/ 1119187 h 1658937"/>
                  <a:gd name="connsiteX7" fmla="*/ 696912 w 4071937"/>
                  <a:gd name="connsiteY7" fmla="*/ 1109662 h 1658937"/>
                  <a:gd name="connsiteX8" fmla="*/ 698500 w 4071937"/>
                  <a:gd name="connsiteY8" fmla="*/ 1265237 h 1658937"/>
                  <a:gd name="connsiteX9" fmla="*/ 379412 w 4071937"/>
                  <a:gd name="connsiteY9" fmla="*/ 1254125 h 1658937"/>
                  <a:gd name="connsiteX10" fmla="*/ 379412 w 4071937"/>
                  <a:gd name="connsiteY10" fmla="*/ 1368425 h 1658937"/>
                  <a:gd name="connsiteX11" fmla="*/ 88900 w 4071937"/>
                  <a:gd name="connsiteY11" fmla="*/ 1362075 h 1658937"/>
                  <a:gd name="connsiteX12" fmla="*/ 93663 w 4071937"/>
                  <a:gd name="connsiteY12" fmla="*/ 1458912 h 1658937"/>
                  <a:gd name="connsiteX13" fmla="*/ 34925 w 4071937"/>
                  <a:gd name="connsiteY13" fmla="*/ 1462087 h 1658937"/>
                  <a:gd name="connsiteX14" fmla="*/ 38100 w 4071937"/>
                  <a:gd name="connsiteY14" fmla="*/ 1539875 h 1658937"/>
                  <a:gd name="connsiteX15" fmla="*/ 0 w 4071937"/>
                  <a:gd name="connsiteY15" fmla="*/ 1539875 h 1658937"/>
                  <a:gd name="connsiteX16" fmla="*/ 0 w 4071937"/>
                  <a:gd name="connsiteY16" fmla="*/ 1658937 h 1658937"/>
                  <a:gd name="connsiteX0" fmla="*/ 4071937 w 4071937"/>
                  <a:gd name="connsiteY0" fmla="*/ 1587 h 1658937"/>
                  <a:gd name="connsiteX1" fmla="*/ 1865312 w 4071937"/>
                  <a:gd name="connsiteY1" fmla="*/ 0 h 1658937"/>
                  <a:gd name="connsiteX2" fmla="*/ 1857375 w 4071937"/>
                  <a:gd name="connsiteY2" fmla="*/ 542925 h 1658937"/>
                  <a:gd name="connsiteX3" fmla="*/ 1628775 w 4071937"/>
                  <a:gd name="connsiteY3" fmla="*/ 542925 h 1658937"/>
                  <a:gd name="connsiteX4" fmla="*/ 1617662 w 4071937"/>
                  <a:gd name="connsiteY4" fmla="*/ 955675 h 1658937"/>
                  <a:gd name="connsiteX5" fmla="*/ 1057275 w 4071937"/>
                  <a:gd name="connsiteY5" fmla="*/ 942975 h 1658937"/>
                  <a:gd name="connsiteX6" fmla="*/ 1055687 w 4071937"/>
                  <a:gd name="connsiteY6" fmla="*/ 1119187 h 1658937"/>
                  <a:gd name="connsiteX7" fmla="*/ 696912 w 4071937"/>
                  <a:gd name="connsiteY7" fmla="*/ 1109662 h 1658937"/>
                  <a:gd name="connsiteX8" fmla="*/ 698500 w 4071937"/>
                  <a:gd name="connsiteY8" fmla="*/ 1265237 h 1658937"/>
                  <a:gd name="connsiteX9" fmla="*/ 379412 w 4071937"/>
                  <a:gd name="connsiteY9" fmla="*/ 1254125 h 1658937"/>
                  <a:gd name="connsiteX10" fmla="*/ 379412 w 4071937"/>
                  <a:gd name="connsiteY10" fmla="*/ 1368425 h 1658937"/>
                  <a:gd name="connsiteX11" fmla="*/ 88900 w 4071937"/>
                  <a:gd name="connsiteY11" fmla="*/ 1362075 h 1658937"/>
                  <a:gd name="connsiteX12" fmla="*/ 79375 w 4071937"/>
                  <a:gd name="connsiteY12" fmla="*/ 1468437 h 1658937"/>
                  <a:gd name="connsiteX13" fmla="*/ 34925 w 4071937"/>
                  <a:gd name="connsiteY13" fmla="*/ 1462087 h 1658937"/>
                  <a:gd name="connsiteX14" fmla="*/ 38100 w 4071937"/>
                  <a:gd name="connsiteY14" fmla="*/ 1539875 h 1658937"/>
                  <a:gd name="connsiteX15" fmla="*/ 0 w 4071937"/>
                  <a:gd name="connsiteY15" fmla="*/ 1539875 h 1658937"/>
                  <a:gd name="connsiteX16" fmla="*/ 0 w 4071937"/>
                  <a:gd name="connsiteY16" fmla="*/ 1658937 h 1658937"/>
                  <a:gd name="connsiteX0" fmla="*/ 4071937 w 4071937"/>
                  <a:gd name="connsiteY0" fmla="*/ 1587 h 1658937"/>
                  <a:gd name="connsiteX1" fmla="*/ 1865312 w 4071937"/>
                  <a:gd name="connsiteY1" fmla="*/ 0 h 1658937"/>
                  <a:gd name="connsiteX2" fmla="*/ 1857375 w 4071937"/>
                  <a:gd name="connsiteY2" fmla="*/ 542925 h 1658937"/>
                  <a:gd name="connsiteX3" fmla="*/ 1628775 w 4071937"/>
                  <a:gd name="connsiteY3" fmla="*/ 542925 h 1658937"/>
                  <a:gd name="connsiteX4" fmla="*/ 1617662 w 4071937"/>
                  <a:gd name="connsiteY4" fmla="*/ 955675 h 1658937"/>
                  <a:gd name="connsiteX5" fmla="*/ 1057275 w 4071937"/>
                  <a:gd name="connsiteY5" fmla="*/ 942975 h 1658937"/>
                  <a:gd name="connsiteX6" fmla="*/ 1055687 w 4071937"/>
                  <a:gd name="connsiteY6" fmla="*/ 1119187 h 1658937"/>
                  <a:gd name="connsiteX7" fmla="*/ 696912 w 4071937"/>
                  <a:gd name="connsiteY7" fmla="*/ 1109662 h 1658937"/>
                  <a:gd name="connsiteX8" fmla="*/ 698500 w 4071937"/>
                  <a:gd name="connsiteY8" fmla="*/ 1265237 h 1658937"/>
                  <a:gd name="connsiteX9" fmla="*/ 379412 w 4071937"/>
                  <a:gd name="connsiteY9" fmla="*/ 1254125 h 1658937"/>
                  <a:gd name="connsiteX10" fmla="*/ 379412 w 4071937"/>
                  <a:gd name="connsiteY10" fmla="*/ 1368425 h 1658937"/>
                  <a:gd name="connsiteX11" fmla="*/ 88900 w 4071937"/>
                  <a:gd name="connsiteY11" fmla="*/ 1362075 h 1658937"/>
                  <a:gd name="connsiteX12" fmla="*/ 90488 w 4071937"/>
                  <a:gd name="connsiteY12" fmla="*/ 1468437 h 1658937"/>
                  <a:gd name="connsiteX13" fmla="*/ 34925 w 4071937"/>
                  <a:gd name="connsiteY13" fmla="*/ 1462087 h 1658937"/>
                  <a:gd name="connsiteX14" fmla="*/ 38100 w 4071937"/>
                  <a:gd name="connsiteY14" fmla="*/ 1539875 h 1658937"/>
                  <a:gd name="connsiteX15" fmla="*/ 0 w 4071937"/>
                  <a:gd name="connsiteY15" fmla="*/ 1539875 h 1658937"/>
                  <a:gd name="connsiteX16" fmla="*/ 0 w 4071937"/>
                  <a:gd name="connsiteY16" fmla="*/ 1658937 h 1658937"/>
                  <a:gd name="connsiteX0" fmla="*/ 4071937 w 4071937"/>
                  <a:gd name="connsiteY0" fmla="*/ 1587 h 1658937"/>
                  <a:gd name="connsiteX1" fmla="*/ 1865312 w 4071937"/>
                  <a:gd name="connsiteY1" fmla="*/ 0 h 1658937"/>
                  <a:gd name="connsiteX2" fmla="*/ 1857375 w 4071937"/>
                  <a:gd name="connsiteY2" fmla="*/ 542925 h 1658937"/>
                  <a:gd name="connsiteX3" fmla="*/ 1628775 w 4071937"/>
                  <a:gd name="connsiteY3" fmla="*/ 542925 h 1658937"/>
                  <a:gd name="connsiteX4" fmla="*/ 1617662 w 4071937"/>
                  <a:gd name="connsiteY4" fmla="*/ 955675 h 1658937"/>
                  <a:gd name="connsiteX5" fmla="*/ 1057275 w 4071937"/>
                  <a:gd name="connsiteY5" fmla="*/ 942975 h 1658937"/>
                  <a:gd name="connsiteX6" fmla="*/ 1055687 w 4071937"/>
                  <a:gd name="connsiteY6" fmla="*/ 1119187 h 1658937"/>
                  <a:gd name="connsiteX7" fmla="*/ 696912 w 4071937"/>
                  <a:gd name="connsiteY7" fmla="*/ 1109662 h 1658937"/>
                  <a:gd name="connsiteX8" fmla="*/ 698500 w 4071937"/>
                  <a:gd name="connsiteY8" fmla="*/ 1265237 h 1658937"/>
                  <a:gd name="connsiteX9" fmla="*/ 379412 w 4071937"/>
                  <a:gd name="connsiteY9" fmla="*/ 1254125 h 1658937"/>
                  <a:gd name="connsiteX10" fmla="*/ 379412 w 4071937"/>
                  <a:gd name="connsiteY10" fmla="*/ 1368425 h 1658937"/>
                  <a:gd name="connsiteX11" fmla="*/ 88900 w 4071937"/>
                  <a:gd name="connsiteY11" fmla="*/ 1362075 h 1658937"/>
                  <a:gd name="connsiteX12" fmla="*/ 90488 w 4071937"/>
                  <a:gd name="connsiteY12" fmla="*/ 1468437 h 1658937"/>
                  <a:gd name="connsiteX13" fmla="*/ 34925 w 4071937"/>
                  <a:gd name="connsiteY13" fmla="*/ 1462087 h 1658937"/>
                  <a:gd name="connsiteX14" fmla="*/ 38100 w 4071937"/>
                  <a:gd name="connsiteY14" fmla="*/ 1539875 h 1658937"/>
                  <a:gd name="connsiteX15" fmla="*/ 0 w 4071937"/>
                  <a:gd name="connsiteY15" fmla="*/ 1539875 h 1658937"/>
                  <a:gd name="connsiteX16" fmla="*/ 0 w 4071937"/>
                  <a:gd name="connsiteY16" fmla="*/ 1658937 h 1658937"/>
                  <a:gd name="connsiteX0" fmla="*/ 4071937 w 4071937"/>
                  <a:gd name="connsiteY0" fmla="*/ 1587 h 1658937"/>
                  <a:gd name="connsiteX1" fmla="*/ 1865312 w 4071937"/>
                  <a:gd name="connsiteY1" fmla="*/ 0 h 1658937"/>
                  <a:gd name="connsiteX2" fmla="*/ 1857375 w 4071937"/>
                  <a:gd name="connsiteY2" fmla="*/ 542925 h 1658937"/>
                  <a:gd name="connsiteX3" fmla="*/ 1628775 w 4071937"/>
                  <a:gd name="connsiteY3" fmla="*/ 542925 h 1658937"/>
                  <a:gd name="connsiteX4" fmla="*/ 1617662 w 4071937"/>
                  <a:gd name="connsiteY4" fmla="*/ 955675 h 1658937"/>
                  <a:gd name="connsiteX5" fmla="*/ 1057275 w 4071937"/>
                  <a:gd name="connsiteY5" fmla="*/ 942975 h 1658937"/>
                  <a:gd name="connsiteX6" fmla="*/ 1055687 w 4071937"/>
                  <a:gd name="connsiteY6" fmla="*/ 1119187 h 1658937"/>
                  <a:gd name="connsiteX7" fmla="*/ 696912 w 4071937"/>
                  <a:gd name="connsiteY7" fmla="*/ 1109662 h 1658937"/>
                  <a:gd name="connsiteX8" fmla="*/ 698500 w 4071937"/>
                  <a:gd name="connsiteY8" fmla="*/ 1265237 h 1658937"/>
                  <a:gd name="connsiteX9" fmla="*/ 379412 w 4071937"/>
                  <a:gd name="connsiteY9" fmla="*/ 1254125 h 1658937"/>
                  <a:gd name="connsiteX10" fmla="*/ 379412 w 4071937"/>
                  <a:gd name="connsiteY10" fmla="*/ 1368425 h 1658937"/>
                  <a:gd name="connsiteX11" fmla="*/ 88900 w 4071937"/>
                  <a:gd name="connsiteY11" fmla="*/ 1362075 h 1658937"/>
                  <a:gd name="connsiteX12" fmla="*/ 90488 w 4071937"/>
                  <a:gd name="connsiteY12" fmla="*/ 1468437 h 1658937"/>
                  <a:gd name="connsiteX13" fmla="*/ 36512 w 4071937"/>
                  <a:gd name="connsiteY13" fmla="*/ 1466849 h 1658937"/>
                  <a:gd name="connsiteX14" fmla="*/ 38100 w 4071937"/>
                  <a:gd name="connsiteY14" fmla="*/ 1539875 h 1658937"/>
                  <a:gd name="connsiteX15" fmla="*/ 0 w 4071937"/>
                  <a:gd name="connsiteY15" fmla="*/ 1539875 h 1658937"/>
                  <a:gd name="connsiteX16" fmla="*/ 0 w 4071937"/>
                  <a:gd name="connsiteY16" fmla="*/ 1658937 h 165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71937" h="1658937">
                    <a:moveTo>
                      <a:pt x="4071937" y="1587"/>
                    </a:moveTo>
                    <a:lnTo>
                      <a:pt x="1865312" y="0"/>
                    </a:lnTo>
                    <a:lnTo>
                      <a:pt x="1857375" y="542925"/>
                    </a:lnTo>
                    <a:lnTo>
                      <a:pt x="1628775" y="542925"/>
                    </a:lnTo>
                    <a:lnTo>
                      <a:pt x="1617662" y="955675"/>
                    </a:lnTo>
                    <a:lnTo>
                      <a:pt x="1057275" y="942975"/>
                    </a:lnTo>
                    <a:cubicBezTo>
                      <a:pt x="1056746" y="1001712"/>
                      <a:pt x="1056216" y="1060450"/>
                      <a:pt x="1055687" y="1119187"/>
                    </a:cubicBezTo>
                    <a:lnTo>
                      <a:pt x="696912" y="1109662"/>
                    </a:lnTo>
                    <a:cubicBezTo>
                      <a:pt x="697441" y="1161520"/>
                      <a:pt x="697971" y="1213379"/>
                      <a:pt x="698500" y="1265237"/>
                    </a:cubicBezTo>
                    <a:lnTo>
                      <a:pt x="379412" y="1254125"/>
                    </a:lnTo>
                    <a:lnTo>
                      <a:pt x="379412" y="1368425"/>
                    </a:lnTo>
                    <a:lnTo>
                      <a:pt x="88900" y="1362075"/>
                    </a:lnTo>
                    <a:cubicBezTo>
                      <a:pt x="89429" y="1397529"/>
                      <a:pt x="89959" y="1432983"/>
                      <a:pt x="90488" y="1468437"/>
                    </a:cubicBezTo>
                    <a:lnTo>
                      <a:pt x="36512" y="1466849"/>
                    </a:lnTo>
                    <a:cubicBezTo>
                      <a:pt x="37041" y="1495424"/>
                      <a:pt x="37571" y="1511300"/>
                      <a:pt x="38100" y="1539875"/>
                    </a:cubicBezTo>
                    <a:lnTo>
                      <a:pt x="0" y="1539875"/>
                    </a:lnTo>
                    <a:lnTo>
                      <a:pt x="0" y="165893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AF517A31-1B31-472F-B2C1-6D1C1064308A}"/>
                  </a:ext>
                </a:extLst>
              </p:cNvPr>
              <p:cNvSpPr/>
              <p:nvPr/>
            </p:nvSpPr>
            <p:spPr>
              <a:xfrm>
                <a:off x="2752725" y="3768725"/>
                <a:ext cx="1393825" cy="801688"/>
              </a:xfrm>
              <a:custGeom>
                <a:avLst/>
                <a:gdLst>
                  <a:gd name="connsiteX0" fmla="*/ 1393825 w 1393825"/>
                  <a:gd name="connsiteY0" fmla="*/ 14288 h 801688"/>
                  <a:gd name="connsiteX1" fmla="*/ 1063625 w 1393825"/>
                  <a:gd name="connsiteY1" fmla="*/ 0 h 801688"/>
                  <a:gd name="connsiteX2" fmla="*/ 1066800 w 1393825"/>
                  <a:gd name="connsiteY2" fmla="*/ 93663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7700 w 1393825"/>
                  <a:gd name="connsiteY8" fmla="*/ 284163 h 801688"/>
                  <a:gd name="connsiteX9" fmla="*/ 539750 w 1393825"/>
                  <a:gd name="connsiteY9" fmla="*/ 285750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406400 w 1393825"/>
                  <a:gd name="connsiteY13" fmla="*/ 484188 h 801688"/>
                  <a:gd name="connsiteX14" fmla="*/ 234950 w 1393825"/>
                  <a:gd name="connsiteY14" fmla="*/ 479425 h 801688"/>
                  <a:gd name="connsiteX15" fmla="*/ 236538 w 1393825"/>
                  <a:gd name="connsiteY15" fmla="*/ 527050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4288 h 801688"/>
                  <a:gd name="connsiteX1" fmla="*/ 1063625 w 1393825"/>
                  <a:gd name="connsiteY1" fmla="*/ 0 h 801688"/>
                  <a:gd name="connsiteX2" fmla="*/ 1066800 w 1393825"/>
                  <a:gd name="connsiteY2" fmla="*/ 93663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85750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406400 w 1393825"/>
                  <a:gd name="connsiteY13" fmla="*/ 484188 h 801688"/>
                  <a:gd name="connsiteX14" fmla="*/ 234950 w 1393825"/>
                  <a:gd name="connsiteY14" fmla="*/ 479425 h 801688"/>
                  <a:gd name="connsiteX15" fmla="*/ 236538 w 1393825"/>
                  <a:gd name="connsiteY15" fmla="*/ 527050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4288 h 801688"/>
                  <a:gd name="connsiteX1" fmla="*/ 1063625 w 1393825"/>
                  <a:gd name="connsiteY1" fmla="*/ 0 h 801688"/>
                  <a:gd name="connsiteX2" fmla="*/ 1068387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85750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406400 w 1393825"/>
                  <a:gd name="connsiteY13" fmla="*/ 484188 h 801688"/>
                  <a:gd name="connsiteX14" fmla="*/ 234950 w 1393825"/>
                  <a:gd name="connsiteY14" fmla="*/ 479425 h 801688"/>
                  <a:gd name="connsiteX15" fmla="*/ 236538 w 1393825"/>
                  <a:gd name="connsiteY15" fmla="*/ 527050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0 h 804863"/>
                  <a:gd name="connsiteX1" fmla="*/ 1063625 w 1393825"/>
                  <a:gd name="connsiteY1" fmla="*/ 3175 h 804863"/>
                  <a:gd name="connsiteX2" fmla="*/ 1068387 w 1393825"/>
                  <a:gd name="connsiteY2" fmla="*/ 87313 h 804863"/>
                  <a:gd name="connsiteX3" fmla="*/ 877888 w 1393825"/>
                  <a:gd name="connsiteY3" fmla="*/ 85725 h 804863"/>
                  <a:gd name="connsiteX4" fmla="*/ 874713 w 1393825"/>
                  <a:gd name="connsiteY4" fmla="*/ 142875 h 804863"/>
                  <a:gd name="connsiteX5" fmla="*/ 828675 w 1393825"/>
                  <a:gd name="connsiteY5" fmla="*/ 142875 h 804863"/>
                  <a:gd name="connsiteX6" fmla="*/ 827088 w 1393825"/>
                  <a:gd name="connsiteY6" fmla="*/ 222250 h 804863"/>
                  <a:gd name="connsiteX7" fmla="*/ 642938 w 1393825"/>
                  <a:gd name="connsiteY7" fmla="*/ 215900 h 804863"/>
                  <a:gd name="connsiteX8" fmla="*/ 641350 w 1393825"/>
                  <a:gd name="connsiteY8" fmla="*/ 295275 h 804863"/>
                  <a:gd name="connsiteX9" fmla="*/ 539750 w 1393825"/>
                  <a:gd name="connsiteY9" fmla="*/ 288925 h 804863"/>
                  <a:gd name="connsiteX10" fmla="*/ 539750 w 1393825"/>
                  <a:gd name="connsiteY10" fmla="*/ 420688 h 804863"/>
                  <a:gd name="connsiteX11" fmla="*/ 414338 w 1393825"/>
                  <a:gd name="connsiteY11" fmla="*/ 419100 h 804863"/>
                  <a:gd name="connsiteX12" fmla="*/ 403225 w 1393825"/>
                  <a:gd name="connsiteY12" fmla="*/ 428625 h 804863"/>
                  <a:gd name="connsiteX13" fmla="*/ 406400 w 1393825"/>
                  <a:gd name="connsiteY13" fmla="*/ 487363 h 804863"/>
                  <a:gd name="connsiteX14" fmla="*/ 234950 w 1393825"/>
                  <a:gd name="connsiteY14" fmla="*/ 482600 h 804863"/>
                  <a:gd name="connsiteX15" fmla="*/ 236538 w 1393825"/>
                  <a:gd name="connsiteY15" fmla="*/ 530225 h 804863"/>
                  <a:gd name="connsiteX16" fmla="*/ 174625 w 1393825"/>
                  <a:gd name="connsiteY16" fmla="*/ 534988 h 804863"/>
                  <a:gd name="connsiteX17" fmla="*/ 185738 w 1393825"/>
                  <a:gd name="connsiteY17" fmla="*/ 646113 h 804863"/>
                  <a:gd name="connsiteX18" fmla="*/ 92075 w 1393825"/>
                  <a:gd name="connsiteY18" fmla="*/ 650875 h 804863"/>
                  <a:gd name="connsiteX19" fmla="*/ 84138 w 1393825"/>
                  <a:gd name="connsiteY19" fmla="*/ 704850 h 804863"/>
                  <a:gd name="connsiteX20" fmla="*/ 0 w 1393825"/>
                  <a:gd name="connsiteY20" fmla="*/ 706438 h 804863"/>
                  <a:gd name="connsiteX21" fmla="*/ 0 w 1393825"/>
                  <a:gd name="connsiteY21" fmla="*/ 804863 h 804863"/>
                  <a:gd name="connsiteX0" fmla="*/ 1393825 w 1393825"/>
                  <a:gd name="connsiteY0" fmla="*/ 1587 h 801688"/>
                  <a:gd name="connsiteX1" fmla="*/ 1063625 w 1393825"/>
                  <a:gd name="connsiteY1" fmla="*/ 0 h 801688"/>
                  <a:gd name="connsiteX2" fmla="*/ 1068387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85750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406400 w 1393825"/>
                  <a:gd name="connsiteY13" fmla="*/ 484188 h 801688"/>
                  <a:gd name="connsiteX14" fmla="*/ 234950 w 1393825"/>
                  <a:gd name="connsiteY14" fmla="*/ 479425 h 801688"/>
                  <a:gd name="connsiteX15" fmla="*/ 236538 w 1393825"/>
                  <a:gd name="connsiteY15" fmla="*/ 527050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587 h 801688"/>
                  <a:gd name="connsiteX1" fmla="*/ 1063625 w 1393825"/>
                  <a:gd name="connsiteY1" fmla="*/ 0 h 801688"/>
                  <a:gd name="connsiteX2" fmla="*/ 1060449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85750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406400 w 1393825"/>
                  <a:gd name="connsiteY13" fmla="*/ 484188 h 801688"/>
                  <a:gd name="connsiteX14" fmla="*/ 234950 w 1393825"/>
                  <a:gd name="connsiteY14" fmla="*/ 479425 h 801688"/>
                  <a:gd name="connsiteX15" fmla="*/ 236538 w 1393825"/>
                  <a:gd name="connsiteY15" fmla="*/ 527050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587 h 801688"/>
                  <a:gd name="connsiteX1" fmla="*/ 1063625 w 1393825"/>
                  <a:gd name="connsiteY1" fmla="*/ 0 h 801688"/>
                  <a:gd name="connsiteX2" fmla="*/ 1060449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90513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406400 w 1393825"/>
                  <a:gd name="connsiteY13" fmla="*/ 484188 h 801688"/>
                  <a:gd name="connsiteX14" fmla="*/ 234950 w 1393825"/>
                  <a:gd name="connsiteY14" fmla="*/ 479425 h 801688"/>
                  <a:gd name="connsiteX15" fmla="*/ 236538 w 1393825"/>
                  <a:gd name="connsiteY15" fmla="*/ 527050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587 h 801688"/>
                  <a:gd name="connsiteX1" fmla="*/ 1063625 w 1393825"/>
                  <a:gd name="connsiteY1" fmla="*/ 0 h 801688"/>
                  <a:gd name="connsiteX2" fmla="*/ 1060449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90513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398462 w 1393825"/>
                  <a:gd name="connsiteY13" fmla="*/ 485775 h 801688"/>
                  <a:gd name="connsiteX14" fmla="*/ 234950 w 1393825"/>
                  <a:gd name="connsiteY14" fmla="*/ 479425 h 801688"/>
                  <a:gd name="connsiteX15" fmla="*/ 236538 w 1393825"/>
                  <a:gd name="connsiteY15" fmla="*/ 527050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587 h 801688"/>
                  <a:gd name="connsiteX1" fmla="*/ 1063625 w 1393825"/>
                  <a:gd name="connsiteY1" fmla="*/ 0 h 801688"/>
                  <a:gd name="connsiteX2" fmla="*/ 1060449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90513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398462 w 1393825"/>
                  <a:gd name="connsiteY13" fmla="*/ 485775 h 801688"/>
                  <a:gd name="connsiteX14" fmla="*/ 234950 w 1393825"/>
                  <a:gd name="connsiteY14" fmla="*/ 479425 h 801688"/>
                  <a:gd name="connsiteX15" fmla="*/ 236538 w 1393825"/>
                  <a:gd name="connsiteY15" fmla="*/ 534988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587 h 801688"/>
                  <a:gd name="connsiteX1" fmla="*/ 1063625 w 1393825"/>
                  <a:gd name="connsiteY1" fmla="*/ 0 h 801688"/>
                  <a:gd name="connsiteX2" fmla="*/ 1060449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90513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398462 w 1393825"/>
                  <a:gd name="connsiteY13" fmla="*/ 485775 h 801688"/>
                  <a:gd name="connsiteX14" fmla="*/ 234950 w 1393825"/>
                  <a:gd name="connsiteY14" fmla="*/ 479425 h 801688"/>
                  <a:gd name="connsiteX15" fmla="*/ 236538 w 1393825"/>
                  <a:gd name="connsiteY15" fmla="*/ 534988 h 801688"/>
                  <a:gd name="connsiteX16" fmla="*/ 174625 w 1393825"/>
                  <a:gd name="connsiteY16" fmla="*/ 531813 h 801688"/>
                  <a:gd name="connsiteX17" fmla="*/ 177800 w 1393825"/>
                  <a:gd name="connsiteY17" fmla="*/ 639763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587 h 801688"/>
                  <a:gd name="connsiteX1" fmla="*/ 1063625 w 1393825"/>
                  <a:gd name="connsiteY1" fmla="*/ 0 h 801688"/>
                  <a:gd name="connsiteX2" fmla="*/ 1060449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90513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398462 w 1393825"/>
                  <a:gd name="connsiteY13" fmla="*/ 485775 h 801688"/>
                  <a:gd name="connsiteX14" fmla="*/ 234950 w 1393825"/>
                  <a:gd name="connsiteY14" fmla="*/ 479425 h 801688"/>
                  <a:gd name="connsiteX15" fmla="*/ 236538 w 1393825"/>
                  <a:gd name="connsiteY15" fmla="*/ 534988 h 801688"/>
                  <a:gd name="connsiteX16" fmla="*/ 174625 w 1393825"/>
                  <a:gd name="connsiteY16" fmla="*/ 531813 h 801688"/>
                  <a:gd name="connsiteX17" fmla="*/ 179388 w 1393825"/>
                  <a:gd name="connsiteY17" fmla="*/ 650876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587 h 801688"/>
                  <a:gd name="connsiteX1" fmla="*/ 1063625 w 1393825"/>
                  <a:gd name="connsiteY1" fmla="*/ 0 h 801688"/>
                  <a:gd name="connsiteX2" fmla="*/ 1060449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90513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398462 w 1393825"/>
                  <a:gd name="connsiteY13" fmla="*/ 485775 h 801688"/>
                  <a:gd name="connsiteX14" fmla="*/ 234950 w 1393825"/>
                  <a:gd name="connsiteY14" fmla="*/ 479425 h 801688"/>
                  <a:gd name="connsiteX15" fmla="*/ 236538 w 1393825"/>
                  <a:gd name="connsiteY15" fmla="*/ 534988 h 801688"/>
                  <a:gd name="connsiteX16" fmla="*/ 174625 w 1393825"/>
                  <a:gd name="connsiteY16" fmla="*/ 531813 h 801688"/>
                  <a:gd name="connsiteX17" fmla="*/ 179388 w 1393825"/>
                  <a:gd name="connsiteY17" fmla="*/ 650876 h 801688"/>
                  <a:gd name="connsiteX18" fmla="*/ 92075 w 1393825"/>
                  <a:gd name="connsiteY18" fmla="*/ 647700 h 801688"/>
                  <a:gd name="connsiteX19" fmla="*/ 93663 w 1393825"/>
                  <a:gd name="connsiteY19" fmla="*/ 701675 h 801688"/>
                  <a:gd name="connsiteX20" fmla="*/ 0 w 1393825"/>
                  <a:gd name="connsiteY20" fmla="*/ 703263 h 801688"/>
                  <a:gd name="connsiteX21" fmla="*/ 0 w 1393825"/>
                  <a:gd name="connsiteY21" fmla="*/ 801688 h 80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3825" h="801688">
                    <a:moveTo>
                      <a:pt x="1393825" y="1587"/>
                    </a:moveTo>
                    <a:lnTo>
                      <a:pt x="1063625" y="0"/>
                    </a:lnTo>
                    <a:lnTo>
                      <a:pt x="1060449" y="84138"/>
                    </a:lnTo>
                    <a:lnTo>
                      <a:pt x="877888" y="82550"/>
                    </a:lnTo>
                    <a:lnTo>
                      <a:pt x="874713" y="139700"/>
                    </a:lnTo>
                    <a:lnTo>
                      <a:pt x="828675" y="139700"/>
                    </a:lnTo>
                    <a:lnTo>
                      <a:pt x="827088" y="219075"/>
                    </a:lnTo>
                    <a:lnTo>
                      <a:pt x="642938" y="212725"/>
                    </a:lnTo>
                    <a:cubicBezTo>
                      <a:pt x="642409" y="239183"/>
                      <a:pt x="641879" y="265642"/>
                      <a:pt x="641350" y="292100"/>
                    </a:cubicBezTo>
                    <a:lnTo>
                      <a:pt x="539750" y="290513"/>
                    </a:lnTo>
                    <a:lnTo>
                      <a:pt x="539750" y="417513"/>
                    </a:lnTo>
                    <a:lnTo>
                      <a:pt x="414338" y="415925"/>
                    </a:lnTo>
                    <a:cubicBezTo>
                      <a:pt x="410634" y="419100"/>
                      <a:pt x="405871" y="413808"/>
                      <a:pt x="403225" y="425450"/>
                    </a:cubicBezTo>
                    <a:cubicBezTo>
                      <a:pt x="400579" y="437092"/>
                      <a:pt x="400050" y="465667"/>
                      <a:pt x="398462" y="485775"/>
                    </a:cubicBezTo>
                    <a:lnTo>
                      <a:pt x="234950" y="479425"/>
                    </a:lnTo>
                    <a:cubicBezTo>
                      <a:pt x="235479" y="495300"/>
                      <a:pt x="236009" y="519113"/>
                      <a:pt x="236538" y="534988"/>
                    </a:cubicBezTo>
                    <a:lnTo>
                      <a:pt x="174625" y="531813"/>
                    </a:lnTo>
                    <a:cubicBezTo>
                      <a:pt x="175683" y="567796"/>
                      <a:pt x="178330" y="614893"/>
                      <a:pt x="179388" y="650876"/>
                    </a:cubicBezTo>
                    <a:lnTo>
                      <a:pt x="92075" y="647700"/>
                    </a:lnTo>
                    <a:cubicBezTo>
                      <a:pt x="92604" y="665692"/>
                      <a:pt x="93134" y="683683"/>
                      <a:pt x="93663" y="701675"/>
                    </a:cubicBezTo>
                    <a:lnTo>
                      <a:pt x="0" y="703263"/>
                    </a:lnTo>
                    <a:lnTo>
                      <a:pt x="0" y="801688"/>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BF164A6F-B36E-44A7-8728-2B14CC7A38F4}"/>
                  </a:ext>
                </a:extLst>
              </p:cNvPr>
              <p:cNvSpPr/>
              <p:nvPr/>
            </p:nvSpPr>
            <p:spPr>
              <a:xfrm>
                <a:off x="517525" y="4568825"/>
                <a:ext cx="2236788" cy="1219200"/>
              </a:xfrm>
              <a:custGeom>
                <a:avLst/>
                <a:gdLst>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60375 w 2236788"/>
                  <a:gd name="connsiteY42" fmla="*/ 1196975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9037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38150 w 2236788"/>
                  <a:gd name="connsiteY42" fmla="*/ 1189037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58788 w 2236788"/>
                  <a:gd name="connsiteY42" fmla="*/ 1192212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58788 w 2236788"/>
                  <a:gd name="connsiteY42" fmla="*/ 1192212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55613 w 2236788"/>
                  <a:gd name="connsiteY42" fmla="*/ 11747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8162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42925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25463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42925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23875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1813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6575 w 2236788"/>
                  <a:gd name="connsiteY39" fmla="*/ 1030288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81113 w 2236788"/>
                  <a:gd name="connsiteY23" fmla="*/ 609600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6575 w 2236788"/>
                  <a:gd name="connsiteY39" fmla="*/ 1030288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82701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6575 w 2236788"/>
                  <a:gd name="connsiteY39" fmla="*/ 1030288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4788 w 2236788"/>
                  <a:gd name="connsiteY20" fmla="*/ 579438 h 1219200"/>
                  <a:gd name="connsiteX21" fmla="*/ 1385888 w 2236788"/>
                  <a:gd name="connsiteY21" fmla="*/ 576263 h 1219200"/>
                  <a:gd name="connsiteX22" fmla="*/ 1387475 w 2236788"/>
                  <a:gd name="connsiteY22" fmla="*/ 617538 h 1219200"/>
                  <a:gd name="connsiteX23" fmla="*/ 1282701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6575 w 2236788"/>
                  <a:gd name="connsiteY39" fmla="*/ 1030288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4788 w 2236788"/>
                  <a:gd name="connsiteY20" fmla="*/ 579438 h 1219200"/>
                  <a:gd name="connsiteX21" fmla="*/ 1385888 w 2236788"/>
                  <a:gd name="connsiteY21" fmla="*/ 576263 h 1219200"/>
                  <a:gd name="connsiteX22" fmla="*/ 1387475 w 2236788"/>
                  <a:gd name="connsiteY22" fmla="*/ 617538 h 1219200"/>
                  <a:gd name="connsiteX23" fmla="*/ 1282701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23913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6575 w 2236788"/>
                  <a:gd name="connsiteY39" fmla="*/ 1030288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4788 w 2236788"/>
                  <a:gd name="connsiteY20" fmla="*/ 579438 h 1219200"/>
                  <a:gd name="connsiteX21" fmla="*/ 1385888 w 2236788"/>
                  <a:gd name="connsiteY21" fmla="*/ 576263 h 1219200"/>
                  <a:gd name="connsiteX22" fmla="*/ 1387475 w 2236788"/>
                  <a:gd name="connsiteY22" fmla="*/ 617538 h 1219200"/>
                  <a:gd name="connsiteX23" fmla="*/ 1282701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23913 w 2236788"/>
                  <a:gd name="connsiteY31" fmla="*/ 873125 h 1219200"/>
                  <a:gd name="connsiteX32" fmla="*/ 692150 w 2236788"/>
                  <a:gd name="connsiteY32" fmla="*/ 873125 h 1219200"/>
                  <a:gd name="connsiteX33" fmla="*/ 695326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6575 w 2236788"/>
                  <a:gd name="connsiteY39" fmla="*/ 1030288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4788 w 2236788"/>
                  <a:gd name="connsiteY20" fmla="*/ 579438 h 1219200"/>
                  <a:gd name="connsiteX21" fmla="*/ 1385888 w 2236788"/>
                  <a:gd name="connsiteY21" fmla="*/ 576263 h 1219200"/>
                  <a:gd name="connsiteX22" fmla="*/ 1387475 w 2236788"/>
                  <a:gd name="connsiteY22" fmla="*/ 617538 h 1219200"/>
                  <a:gd name="connsiteX23" fmla="*/ 1282701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23913 w 2236788"/>
                  <a:gd name="connsiteY31" fmla="*/ 873125 h 1219200"/>
                  <a:gd name="connsiteX32" fmla="*/ 692150 w 2236788"/>
                  <a:gd name="connsiteY32" fmla="*/ 873125 h 1219200"/>
                  <a:gd name="connsiteX33" fmla="*/ 695326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6575 w 2236788"/>
                  <a:gd name="connsiteY39" fmla="*/ 1030288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36788" h="1219200">
                    <a:moveTo>
                      <a:pt x="2236788" y="0"/>
                    </a:moveTo>
                    <a:lnTo>
                      <a:pt x="2125663" y="0"/>
                    </a:lnTo>
                    <a:lnTo>
                      <a:pt x="2122488" y="15875"/>
                    </a:lnTo>
                    <a:lnTo>
                      <a:pt x="2128838" y="84138"/>
                    </a:lnTo>
                    <a:lnTo>
                      <a:pt x="2027238" y="79375"/>
                    </a:lnTo>
                    <a:lnTo>
                      <a:pt x="2025650" y="93663"/>
                    </a:lnTo>
                    <a:lnTo>
                      <a:pt x="2024063" y="184150"/>
                    </a:lnTo>
                    <a:lnTo>
                      <a:pt x="1855788" y="179388"/>
                    </a:lnTo>
                    <a:lnTo>
                      <a:pt x="1852613" y="228600"/>
                    </a:lnTo>
                    <a:lnTo>
                      <a:pt x="1755775" y="230188"/>
                    </a:lnTo>
                    <a:cubicBezTo>
                      <a:pt x="1754717" y="265642"/>
                      <a:pt x="1753658" y="301096"/>
                      <a:pt x="1752600" y="336550"/>
                    </a:cubicBezTo>
                    <a:lnTo>
                      <a:pt x="1622425" y="336550"/>
                    </a:lnTo>
                    <a:lnTo>
                      <a:pt x="1619250" y="365125"/>
                    </a:lnTo>
                    <a:lnTo>
                      <a:pt x="1582738" y="365125"/>
                    </a:lnTo>
                    <a:lnTo>
                      <a:pt x="1574800" y="396875"/>
                    </a:lnTo>
                    <a:lnTo>
                      <a:pt x="1544638" y="395288"/>
                    </a:lnTo>
                    <a:lnTo>
                      <a:pt x="1554163" y="425450"/>
                    </a:lnTo>
                    <a:lnTo>
                      <a:pt x="1522413" y="425450"/>
                    </a:lnTo>
                    <a:lnTo>
                      <a:pt x="1525588" y="477838"/>
                    </a:lnTo>
                    <a:lnTo>
                      <a:pt x="1477963" y="477838"/>
                    </a:lnTo>
                    <a:cubicBezTo>
                      <a:pt x="1477434" y="513292"/>
                      <a:pt x="1475317" y="543984"/>
                      <a:pt x="1474788" y="579438"/>
                    </a:cubicBezTo>
                    <a:lnTo>
                      <a:pt x="1385888" y="576263"/>
                    </a:lnTo>
                    <a:lnTo>
                      <a:pt x="1387475" y="617538"/>
                    </a:lnTo>
                    <a:lnTo>
                      <a:pt x="1282701" y="617538"/>
                    </a:lnTo>
                    <a:cubicBezTo>
                      <a:pt x="1283759" y="650876"/>
                      <a:pt x="1283230" y="676275"/>
                      <a:pt x="1284288" y="709613"/>
                    </a:cubicBezTo>
                    <a:lnTo>
                      <a:pt x="1239838" y="711200"/>
                    </a:lnTo>
                    <a:lnTo>
                      <a:pt x="1243013" y="800100"/>
                    </a:lnTo>
                    <a:lnTo>
                      <a:pt x="889000" y="800100"/>
                    </a:lnTo>
                    <a:lnTo>
                      <a:pt x="889000" y="815975"/>
                    </a:lnTo>
                    <a:lnTo>
                      <a:pt x="887413" y="831850"/>
                    </a:lnTo>
                    <a:lnTo>
                      <a:pt x="830263" y="830263"/>
                    </a:lnTo>
                    <a:lnTo>
                      <a:pt x="823913" y="873125"/>
                    </a:lnTo>
                    <a:lnTo>
                      <a:pt x="692150" y="873125"/>
                    </a:lnTo>
                    <a:lnTo>
                      <a:pt x="695326" y="874713"/>
                    </a:lnTo>
                    <a:lnTo>
                      <a:pt x="688975" y="923925"/>
                    </a:lnTo>
                    <a:lnTo>
                      <a:pt x="635000" y="922338"/>
                    </a:lnTo>
                    <a:lnTo>
                      <a:pt x="631825" y="965200"/>
                    </a:lnTo>
                    <a:lnTo>
                      <a:pt x="590550" y="971550"/>
                    </a:lnTo>
                    <a:lnTo>
                      <a:pt x="582613" y="1028700"/>
                    </a:lnTo>
                    <a:lnTo>
                      <a:pt x="536575" y="1030288"/>
                    </a:lnTo>
                    <a:cubicBezTo>
                      <a:pt x="537104" y="1061509"/>
                      <a:pt x="539221" y="1094317"/>
                      <a:pt x="539750" y="1125538"/>
                    </a:cubicBezTo>
                    <a:lnTo>
                      <a:pt x="460375" y="1125538"/>
                    </a:lnTo>
                    <a:lnTo>
                      <a:pt x="454025" y="1187449"/>
                    </a:lnTo>
                    <a:lnTo>
                      <a:pt x="273050" y="1179513"/>
                    </a:lnTo>
                    <a:lnTo>
                      <a:pt x="273050" y="1219200"/>
                    </a:lnTo>
                    <a:lnTo>
                      <a:pt x="0" y="121602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3" name="Group 72">
            <a:extLst>
              <a:ext uri="{FF2B5EF4-FFF2-40B4-BE49-F238E27FC236}">
                <a16:creationId xmlns:a16="http://schemas.microsoft.com/office/drawing/2014/main" id="{4BDC38C3-F504-4135-AED0-173DD85FB7F1}"/>
              </a:ext>
            </a:extLst>
          </p:cNvPr>
          <p:cNvGrpSpPr/>
          <p:nvPr/>
        </p:nvGrpSpPr>
        <p:grpSpPr>
          <a:xfrm>
            <a:off x="5100167" y="2843538"/>
            <a:ext cx="3936329" cy="2218614"/>
            <a:chOff x="4766571" y="3260838"/>
            <a:chExt cx="3936329" cy="2218614"/>
          </a:xfrm>
        </p:grpSpPr>
        <p:grpSp>
          <p:nvGrpSpPr>
            <p:cNvPr id="74" name="Group 73">
              <a:extLst>
                <a:ext uri="{FF2B5EF4-FFF2-40B4-BE49-F238E27FC236}">
                  <a16:creationId xmlns:a16="http://schemas.microsoft.com/office/drawing/2014/main" id="{AD4B55FB-FF3B-4CCA-AB81-FA148293AB6C}"/>
                </a:ext>
              </a:extLst>
            </p:cNvPr>
            <p:cNvGrpSpPr/>
            <p:nvPr/>
          </p:nvGrpSpPr>
          <p:grpSpPr>
            <a:xfrm>
              <a:off x="4766571" y="3260838"/>
              <a:ext cx="3936329" cy="2218614"/>
              <a:chOff x="4766571" y="3260838"/>
              <a:chExt cx="3936329" cy="2218614"/>
            </a:xfrm>
          </p:grpSpPr>
          <p:cxnSp>
            <p:nvCxnSpPr>
              <p:cNvPr id="77" name="Straight Connector 76">
                <a:extLst>
                  <a:ext uri="{FF2B5EF4-FFF2-40B4-BE49-F238E27FC236}">
                    <a16:creationId xmlns:a16="http://schemas.microsoft.com/office/drawing/2014/main" id="{CAB7FD0C-F752-41D8-97B6-B882F13DFA17}"/>
                  </a:ext>
                </a:extLst>
              </p:cNvPr>
              <p:cNvCxnSpPr>
                <a:cxnSpLocks/>
              </p:cNvCxnSpPr>
              <p:nvPr/>
            </p:nvCxnSpPr>
            <p:spPr bwMode="auto">
              <a:xfrm>
                <a:off x="5636138" y="3260838"/>
                <a:ext cx="0" cy="1440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A1305F9-86BE-43CA-BA52-B5BC7855A9B6}"/>
                  </a:ext>
                </a:extLst>
              </p:cNvPr>
              <p:cNvCxnSpPr/>
              <p:nvPr/>
            </p:nvCxnSpPr>
            <p:spPr bwMode="auto">
              <a:xfrm>
                <a:off x="5636138" y="4700383"/>
                <a:ext cx="24434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17">
                <a:extLst>
                  <a:ext uri="{FF2B5EF4-FFF2-40B4-BE49-F238E27FC236}">
                    <a16:creationId xmlns:a16="http://schemas.microsoft.com/office/drawing/2014/main" id="{8755CE7B-B1EA-44CA-AB11-0BD700BC0779}"/>
                  </a:ext>
                </a:extLst>
              </p:cNvPr>
              <p:cNvSpPr txBox="1">
                <a:spLocks noChangeArrowheads="1"/>
              </p:cNvSpPr>
              <p:nvPr/>
            </p:nvSpPr>
            <p:spPr bwMode="auto">
              <a:xfrm rot="16200000">
                <a:off x="4291947" y="3915098"/>
                <a:ext cx="1443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Instant hazard estimate (%)</a:t>
                </a:r>
              </a:p>
            </p:txBody>
          </p:sp>
          <p:grpSp>
            <p:nvGrpSpPr>
              <p:cNvPr id="80" name="Group 79">
                <a:extLst>
                  <a:ext uri="{FF2B5EF4-FFF2-40B4-BE49-F238E27FC236}">
                    <a16:creationId xmlns:a16="http://schemas.microsoft.com/office/drawing/2014/main" id="{99621D8C-0267-4CBB-BC1D-411EB2629B36}"/>
                  </a:ext>
                </a:extLst>
              </p:cNvPr>
              <p:cNvGrpSpPr/>
              <p:nvPr/>
            </p:nvGrpSpPr>
            <p:grpSpPr>
              <a:xfrm>
                <a:off x="6285946" y="4700392"/>
                <a:ext cx="169918" cy="246089"/>
                <a:chOff x="6468974" y="4276328"/>
                <a:chExt cx="206406" cy="397701"/>
              </a:xfrm>
            </p:grpSpPr>
            <p:sp>
              <p:nvSpPr>
                <p:cNvPr id="120" name="TextBox 22">
                  <a:extLst>
                    <a:ext uri="{FF2B5EF4-FFF2-40B4-BE49-F238E27FC236}">
                      <a16:creationId xmlns:a16="http://schemas.microsoft.com/office/drawing/2014/main" id="{0DAC266A-212A-43DD-8758-67A5A7E05F77}"/>
                    </a:ext>
                  </a:extLst>
                </p:cNvPr>
                <p:cNvSpPr txBox="1">
                  <a:spLocks noChangeArrowheads="1"/>
                </p:cNvSpPr>
                <p:nvPr/>
              </p:nvSpPr>
              <p:spPr bwMode="auto">
                <a:xfrm>
                  <a:off x="6468974"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12</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21" name="Straight Connector 120">
                  <a:extLst>
                    <a:ext uri="{FF2B5EF4-FFF2-40B4-BE49-F238E27FC236}">
                      <a16:creationId xmlns:a16="http://schemas.microsoft.com/office/drawing/2014/main" id="{973BDAB4-DF93-44EE-AFE4-14386C924F86}"/>
                    </a:ext>
                  </a:extLst>
                </p:cNvPr>
                <p:cNvCxnSpPr/>
                <p:nvPr/>
              </p:nvCxnSpPr>
              <p:spPr bwMode="auto">
                <a:xfrm>
                  <a:off x="6572464"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D3803E2B-7F41-484C-8541-5C844D5BE7EE}"/>
                  </a:ext>
                </a:extLst>
              </p:cNvPr>
              <p:cNvGrpSpPr/>
              <p:nvPr/>
            </p:nvGrpSpPr>
            <p:grpSpPr>
              <a:xfrm>
                <a:off x="7664082" y="4700392"/>
                <a:ext cx="169918" cy="246089"/>
                <a:chOff x="8202654" y="4276328"/>
                <a:chExt cx="206406" cy="397701"/>
              </a:xfrm>
            </p:grpSpPr>
            <p:sp>
              <p:nvSpPr>
                <p:cNvPr id="118" name="TextBox 24">
                  <a:extLst>
                    <a:ext uri="{FF2B5EF4-FFF2-40B4-BE49-F238E27FC236}">
                      <a16:creationId xmlns:a16="http://schemas.microsoft.com/office/drawing/2014/main" id="{DDFB6697-1FD9-427C-B6B4-7B254B92DB1A}"/>
                    </a:ext>
                  </a:extLst>
                </p:cNvPr>
                <p:cNvSpPr txBox="1">
                  <a:spLocks noChangeArrowheads="1"/>
                </p:cNvSpPr>
                <p:nvPr/>
              </p:nvSpPr>
              <p:spPr bwMode="auto">
                <a:xfrm>
                  <a:off x="8202654"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3</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cxnSp>
              <p:nvCxnSpPr>
                <p:cNvPr id="119" name="Straight Connector 118">
                  <a:extLst>
                    <a:ext uri="{FF2B5EF4-FFF2-40B4-BE49-F238E27FC236}">
                      <a16:creationId xmlns:a16="http://schemas.microsoft.com/office/drawing/2014/main" id="{6FA1C141-F1B0-4594-9681-7CE5CACE1E5A}"/>
                    </a:ext>
                  </a:extLst>
                </p:cNvPr>
                <p:cNvCxnSpPr/>
                <p:nvPr/>
              </p:nvCxnSpPr>
              <p:spPr bwMode="auto">
                <a:xfrm>
                  <a:off x="8305428"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698C33A4-BE66-4397-8FD2-9E615BB118C2}"/>
                  </a:ext>
                </a:extLst>
              </p:cNvPr>
              <p:cNvGrpSpPr/>
              <p:nvPr/>
            </p:nvGrpSpPr>
            <p:grpSpPr>
              <a:xfrm>
                <a:off x="6631431" y="4700392"/>
                <a:ext cx="169918" cy="246089"/>
                <a:chOff x="7040617" y="4276328"/>
                <a:chExt cx="206406" cy="397701"/>
              </a:xfrm>
            </p:grpSpPr>
            <p:sp>
              <p:nvSpPr>
                <p:cNvPr id="116" name="TextBox 33">
                  <a:extLst>
                    <a:ext uri="{FF2B5EF4-FFF2-40B4-BE49-F238E27FC236}">
                      <a16:creationId xmlns:a16="http://schemas.microsoft.com/office/drawing/2014/main" id="{B522CB26-0EB0-4A3C-9B93-6DC02EF8FABF}"/>
                    </a:ext>
                  </a:extLst>
                </p:cNvPr>
                <p:cNvSpPr txBox="1">
                  <a:spLocks noChangeArrowheads="1"/>
                </p:cNvSpPr>
                <p:nvPr/>
              </p:nvSpPr>
              <p:spPr bwMode="auto">
                <a:xfrm>
                  <a:off x="7040617"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cxnSp>
              <p:nvCxnSpPr>
                <p:cNvPr id="117" name="Straight Connector 116">
                  <a:extLst>
                    <a:ext uri="{FF2B5EF4-FFF2-40B4-BE49-F238E27FC236}">
                      <a16:creationId xmlns:a16="http://schemas.microsoft.com/office/drawing/2014/main" id="{180615E9-4E61-46D9-8C08-4283D6E35347}"/>
                    </a:ext>
                  </a:extLst>
                </p:cNvPr>
                <p:cNvCxnSpPr/>
                <p:nvPr/>
              </p:nvCxnSpPr>
              <p:spPr bwMode="auto">
                <a:xfrm>
                  <a:off x="7143681"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F54C6CC4-3BCA-4DC6-B10F-A802C4CD4C5B}"/>
                  </a:ext>
                </a:extLst>
              </p:cNvPr>
              <p:cNvGrpSpPr/>
              <p:nvPr/>
            </p:nvGrpSpPr>
            <p:grpSpPr>
              <a:xfrm>
                <a:off x="5985649" y="4700387"/>
                <a:ext cx="84959" cy="246090"/>
                <a:chOff x="5935347" y="4276328"/>
                <a:chExt cx="103203" cy="397703"/>
              </a:xfrm>
            </p:grpSpPr>
            <p:sp>
              <p:nvSpPr>
                <p:cNvPr id="114" name="TextBox 92">
                  <a:extLst>
                    <a:ext uri="{FF2B5EF4-FFF2-40B4-BE49-F238E27FC236}">
                      <a16:creationId xmlns:a16="http://schemas.microsoft.com/office/drawing/2014/main" id="{D56CAD4A-ACAC-49C5-8C9C-B5DFA9F7290B}"/>
                    </a:ext>
                  </a:extLst>
                </p:cNvPr>
                <p:cNvSpPr txBox="1">
                  <a:spLocks noChangeArrowheads="1"/>
                </p:cNvSpPr>
                <p:nvPr/>
              </p:nvSpPr>
              <p:spPr bwMode="auto">
                <a:xfrm>
                  <a:off x="5935347" y="4420179"/>
                  <a:ext cx="103203" cy="25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cxnSp>
              <p:nvCxnSpPr>
                <p:cNvPr id="115" name="Straight Connector 114">
                  <a:extLst>
                    <a:ext uri="{FF2B5EF4-FFF2-40B4-BE49-F238E27FC236}">
                      <a16:creationId xmlns:a16="http://schemas.microsoft.com/office/drawing/2014/main" id="{1C7AA3C7-186C-4D1C-BCA1-19BB8C404E85}"/>
                    </a:ext>
                  </a:extLst>
                </p:cNvPr>
                <p:cNvCxnSpPr/>
                <p:nvPr/>
              </p:nvCxnSpPr>
              <p:spPr bwMode="auto">
                <a:xfrm>
                  <a:off x="5986607"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F9BA5A04-3D20-43E0-828B-3951A02CA1D3}"/>
                  </a:ext>
                </a:extLst>
              </p:cNvPr>
              <p:cNvGrpSpPr/>
              <p:nvPr/>
            </p:nvGrpSpPr>
            <p:grpSpPr>
              <a:xfrm>
                <a:off x="5101133" y="3481497"/>
                <a:ext cx="535705" cy="184666"/>
                <a:chOff x="4707072" y="3245794"/>
                <a:chExt cx="650746" cy="298437"/>
              </a:xfrm>
            </p:grpSpPr>
            <p:sp>
              <p:nvSpPr>
                <p:cNvPr id="112" name="TextBox 78">
                  <a:extLst>
                    <a:ext uri="{FF2B5EF4-FFF2-40B4-BE49-F238E27FC236}">
                      <a16:creationId xmlns:a16="http://schemas.microsoft.com/office/drawing/2014/main" id="{B279ECE3-C0F9-466E-8F32-88FC1D092748}"/>
                    </a:ext>
                  </a:extLst>
                </p:cNvPr>
                <p:cNvSpPr txBox="1">
                  <a:spLocks noChangeArrowheads="1"/>
                </p:cNvSpPr>
                <p:nvPr/>
              </p:nvSpPr>
              <p:spPr bwMode="auto">
                <a:xfrm>
                  <a:off x="4707072" y="3245794"/>
                  <a:ext cx="534337" cy="2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0.15</a:t>
                  </a:r>
                  <a:endParaRPr lang="en-GB" altLang="en-US" sz="1200" baseline="30000" dirty="0">
                    <a:solidFill>
                      <a:srgbClr val="000000"/>
                    </a:solidFill>
                  </a:endParaRPr>
                </a:p>
              </p:txBody>
            </p:sp>
            <p:cxnSp>
              <p:nvCxnSpPr>
                <p:cNvPr id="113" name="Straight Connector 112">
                  <a:extLst>
                    <a:ext uri="{FF2B5EF4-FFF2-40B4-BE49-F238E27FC236}">
                      <a16:creationId xmlns:a16="http://schemas.microsoft.com/office/drawing/2014/main" id="{8D2D2466-5FC4-4E47-92EA-F09C8B462D2F}"/>
                    </a:ext>
                  </a:extLst>
                </p:cNvPr>
                <p:cNvCxnSpPr/>
                <p:nvPr/>
              </p:nvCxnSpPr>
              <p:spPr bwMode="auto">
                <a:xfrm flipH="1">
                  <a:off x="5294714" y="335679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D5D34639-4980-4F17-8E9E-4009610A9FCE}"/>
                  </a:ext>
                </a:extLst>
              </p:cNvPr>
              <p:cNvGrpSpPr/>
              <p:nvPr/>
            </p:nvGrpSpPr>
            <p:grpSpPr>
              <a:xfrm>
                <a:off x="5646627" y="4700367"/>
                <a:ext cx="69941" cy="203278"/>
                <a:chOff x="5312726" y="4276328"/>
                <a:chExt cx="84960" cy="328516"/>
              </a:xfrm>
            </p:grpSpPr>
            <p:sp>
              <p:nvSpPr>
                <p:cNvPr id="110" name="TextBox 97">
                  <a:extLst>
                    <a:ext uri="{FF2B5EF4-FFF2-40B4-BE49-F238E27FC236}">
                      <a16:creationId xmlns:a16="http://schemas.microsoft.com/office/drawing/2014/main" id="{AD2C1B7A-10C9-47AD-9DDC-3B5917B42784}"/>
                    </a:ext>
                  </a:extLst>
                </p:cNvPr>
                <p:cNvSpPr txBox="1">
                  <a:spLocks noChangeArrowheads="1"/>
                </p:cNvSpPr>
                <p:nvPr/>
              </p:nvSpPr>
              <p:spPr bwMode="auto">
                <a:xfrm>
                  <a:off x="5312726" y="4420179"/>
                  <a:ext cx="84960"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111" name="Straight Connector 110">
                  <a:extLst>
                    <a:ext uri="{FF2B5EF4-FFF2-40B4-BE49-F238E27FC236}">
                      <a16:creationId xmlns:a16="http://schemas.microsoft.com/office/drawing/2014/main" id="{C5369EF2-3322-4408-9E8A-045FA436CE07}"/>
                    </a:ext>
                  </a:extLst>
                </p:cNvPr>
                <p:cNvCxnSpPr/>
                <p:nvPr/>
              </p:nvCxnSpPr>
              <p:spPr bwMode="auto">
                <a:xfrm>
                  <a:off x="5358002"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55E32D9B-E891-4C21-ACCB-EC44B7D30EB0}"/>
                  </a:ext>
                </a:extLst>
              </p:cNvPr>
              <p:cNvGrpSpPr/>
              <p:nvPr/>
            </p:nvGrpSpPr>
            <p:grpSpPr>
              <a:xfrm>
                <a:off x="5262905" y="4581294"/>
                <a:ext cx="373780" cy="159011"/>
                <a:chOff x="4903770" y="3764841"/>
                <a:chExt cx="454048" cy="256976"/>
              </a:xfrm>
            </p:grpSpPr>
            <p:sp>
              <p:nvSpPr>
                <p:cNvPr id="108" name="TextBox 85">
                  <a:extLst>
                    <a:ext uri="{FF2B5EF4-FFF2-40B4-BE49-F238E27FC236}">
                      <a16:creationId xmlns:a16="http://schemas.microsoft.com/office/drawing/2014/main" id="{536B3593-C358-4EE0-A334-FF0AD88529BB}"/>
                    </a:ext>
                  </a:extLst>
                </p:cNvPr>
                <p:cNvSpPr txBox="1">
                  <a:spLocks noChangeArrowheads="1"/>
                </p:cNvSpPr>
                <p:nvPr/>
              </p:nvSpPr>
              <p:spPr bwMode="auto">
                <a:xfrm>
                  <a:off x="4903770" y="3764841"/>
                  <a:ext cx="337827" cy="25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109" name="Straight Connector 108">
                  <a:extLst>
                    <a:ext uri="{FF2B5EF4-FFF2-40B4-BE49-F238E27FC236}">
                      <a16:creationId xmlns:a16="http://schemas.microsoft.com/office/drawing/2014/main" id="{81D77494-3104-4351-854D-20A8F5AE3CA2}"/>
                    </a:ext>
                  </a:extLst>
                </p:cNvPr>
                <p:cNvCxnSpPr/>
                <p:nvPr/>
              </p:nvCxnSpPr>
              <p:spPr bwMode="auto">
                <a:xfrm flipH="1">
                  <a:off x="5294714" y="388410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TextBox 86">
                <a:extLst>
                  <a:ext uri="{FF2B5EF4-FFF2-40B4-BE49-F238E27FC236}">
                    <a16:creationId xmlns:a16="http://schemas.microsoft.com/office/drawing/2014/main" id="{D631A241-86BC-441F-803F-52B3287D3F93}"/>
                  </a:ext>
                </a:extLst>
              </p:cNvPr>
              <p:cNvSpPr txBox="1">
                <a:spLocks noChangeArrowheads="1"/>
              </p:cNvSpPr>
              <p:nvPr/>
            </p:nvSpPr>
            <p:spPr bwMode="auto">
              <a:xfrm>
                <a:off x="7947363" y="4789394"/>
                <a:ext cx="546625" cy="15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Months </a:t>
                </a:r>
              </a:p>
            </p:txBody>
          </p:sp>
          <p:grpSp>
            <p:nvGrpSpPr>
              <p:cNvPr id="88" name="Group 87">
                <a:extLst>
                  <a:ext uri="{FF2B5EF4-FFF2-40B4-BE49-F238E27FC236}">
                    <a16:creationId xmlns:a16="http://schemas.microsoft.com/office/drawing/2014/main" id="{B3E2409D-ECAB-44F3-B96E-575843F9F4DC}"/>
                  </a:ext>
                </a:extLst>
              </p:cNvPr>
              <p:cNvGrpSpPr/>
              <p:nvPr/>
            </p:nvGrpSpPr>
            <p:grpSpPr>
              <a:xfrm>
                <a:off x="6973638" y="4700392"/>
                <a:ext cx="169918" cy="246089"/>
                <a:chOff x="6468974" y="4276328"/>
                <a:chExt cx="206406" cy="397701"/>
              </a:xfrm>
            </p:grpSpPr>
            <p:sp>
              <p:nvSpPr>
                <p:cNvPr id="106" name="TextBox 22">
                  <a:extLst>
                    <a:ext uri="{FF2B5EF4-FFF2-40B4-BE49-F238E27FC236}">
                      <a16:creationId xmlns:a16="http://schemas.microsoft.com/office/drawing/2014/main" id="{02997847-1202-4B07-A8DD-526CEAC5CFEA}"/>
                    </a:ext>
                  </a:extLst>
                </p:cNvPr>
                <p:cNvSpPr txBox="1">
                  <a:spLocks noChangeArrowheads="1"/>
                </p:cNvSpPr>
                <p:nvPr/>
              </p:nvSpPr>
              <p:spPr bwMode="auto">
                <a:xfrm>
                  <a:off x="6468974"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24</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07" name="Straight Connector 106">
                  <a:extLst>
                    <a:ext uri="{FF2B5EF4-FFF2-40B4-BE49-F238E27FC236}">
                      <a16:creationId xmlns:a16="http://schemas.microsoft.com/office/drawing/2014/main" id="{A730C1F2-31E0-44B6-A72D-C9D68BE5EAAB}"/>
                    </a:ext>
                  </a:extLst>
                </p:cNvPr>
                <p:cNvCxnSpPr/>
                <p:nvPr/>
              </p:nvCxnSpPr>
              <p:spPr bwMode="auto">
                <a:xfrm>
                  <a:off x="6572464"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01857331-A1A2-471C-976A-30330BD147EE}"/>
                  </a:ext>
                </a:extLst>
              </p:cNvPr>
              <p:cNvGrpSpPr/>
              <p:nvPr/>
            </p:nvGrpSpPr>
            <p:grpSpPr>
              <a:xfrm>
                <a:off x="7319123" y="4700392"/>
                <a:ext cx="169918" cy="246089"/>
                <a:chOff x="7040617" y="4276328"/>
                <a:chExt cx="206406" cy="397701"/>
              </a:xfrm>
            </p:grpSpPr>
            <p:sp>
              <p:nvSpPr>
                <p:cNvPr id="104" name="TextBox 33">
                  <a:extLst>
                    <a:ext uri="{FF2B5EF4-FFF2-40B4-BE49-F238E27FC236}">
                      <a16:creationId xmlns:a16="http://schemas.microsoft.com/office/drawing/2014/main" id="{657F3235-02B7-4B4B-AF88-1ECF8B5B7BDF}"/>
                    </a:ext>
                  </a:extLst>
                </p:cNvPr>
                <p:cNvSpPr txBox="1">
                  <a:spLocks noChangeArrowheads="1"/>
                </p:cNvSpPr>
                <p:nvPr/>
              </p:nvSpPr>
              <p:spPr bwMode="auto">
                <a:xfrm>
                  <a:off x="7040617"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cxnSp>
              <p:nvCxnSpPr>
                <p:cNvPr id="105" name="Straight Connector 104">
                  <a:extLst>
                    <a:ext uri="{FF2B5EF4-FFF2-40B4-BE49-F238E27FC236}">
                      <a16:creationId xmlns:a16="http://schemas.microsoft.com/office/drawing/2014/main" id="{37B6D9DC-7B6B-4E73-A7E1-7627307B4DF4}"/>
                    </a:ext>
                  </a:extLst>
                </p:cNvPr>
                <p:cNvCxnSpPr/>
                <p:nvPr/>
              </p:nvCxnSpPr>
              <p:spPr bwMode="auto">
                <a:xfrm>
                  <a:off x="7143681"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67A0557C-680B-4D99-96C3-0711900711BB}"/>
                  </a:ext>
                </a:extLst>
              </p:cNvPr>
              <p:cNvGrpSpPr/>
              <p:nvPr/>
            </p:nvGrpSpPr>
            <p:grpSpPr>
              <a:xfrm>
                <a:off x="6361094" y="3325575"/>
                <a:ext cx="2341806" cy="446119"/>
                <a:chOff x="7189999" y="4066612"/>
                <a:chExt cx="2341806" cy="446119"/>
              </a:xfrm>
            </p:grpSpPr>
            <p:sp>
              <p:nvSpPr>
                <p:cNvPr id="100" name="Rectangle 99">
                  <a:extLst>
                    <a:ext uri="{FF2B5EF4-FFF2-40B4-BE49-F238E27FC236}">
                      <a16:creationId xmlns:a16="http://schemas.microsoft.com/office/drawing/2014/main" id="{3ACA69E8-8940-4D41-92B2-C6D140C7EFD2}"/>
                    </a:ext>
                  </a:extLst>
                </p:cNvPr>
                <p:cNvSpPr/>
                <p:nvPr/>
              </p:nvSpPr>
              <p:spPr>
                <a:xfrm>
                  <a:off x="7189999" y="4138486"/>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01" name="TextBox 100">
                  <a:extLst>
                    <a:ext uri="{FF2B5EF4-FFF2-40B4-BE49-F238E27FC236}">
                      <a16:creationId xmlns:a16="http://schemas.microsoft.com/office/drawing/2014/main" id="{F5474388-D8F9-4C96-A41F-8C2ED6D991F4}"/>
                    </a:ext>
                  </a:extLst>
                </p:cNvPr>
                <p:cNvSpPr txBox="1"/>
                <p:nvPr/>
              </p:nvSpPr>
              <p:spPr>
                <a:xfrm>
                  <a:off x="7243999" y="4066612"/>
                  <a:ext cx="2287806" cy="261610"/>
                </a:xfrm>
                <a:prstGeom prst="rect">
                  <a:avLst/>
                </a:prstGeom>
                <a:noFill/>
              </p:spPr>
              <p:txBody>
                <a:bodyPr wrap="none" rtlCol="0">
                  <a:spAutoFit/>
                </a:bodyPr>
                <a:lstStyle/>
                <a:p>
                  <a:pPr>
                    <a:tabLst>
                      <a:tab pos="1616075" algn="ctr"/>
                    </a:tabLst>
                  </a:pPr>
                  <a:r>
                    <a:rPr lang="en-GB" sz="1100" dirty="0"/>
                    <a:t>Undefined/non-malignant nodules</a:t>
                  </a:r>
                </a:p>
              </p:txBody>
            </p:sp>
            <p:sp>
              <p:nvSpPr>
                <p:cNvPr id="102" name="Rectangle 101">
                  <a:extLst>
                    <a:ext uri="{FF2B5EF4-FFF2-40B4-BE49-F238E27FC236}">
                      <a16:creationId xmlns:a16="http://schemas.microsoft.com/office/drawing/2014/main" id="{762FB472-E9DA-40EE-9321-1900D2D584F2}"/>
                    </a:ext>
                  </a:extLst>
                </p:cNvPr>
                <p:cNvSpPr/>
                <p:nvPr/>
              </p:nvSpPr>
              <p:spPr>
                <a:xfrm>
                  <a:off x="7189999" y="4322995"/>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03" name="TextBox 102">
                  <a:extLst>
                    <a:ext uri="{FF2B5EF4-FFF2-40B4-BE49-F238E27FC236}">
                      <a16:creationId xmlns:a16="http://schemas.microsoft.com/office/drawing/2014/main" id="{F925E29B-1521-4DFE-9275-FBAB3F293A19}"/>
                    </a:ext>
                  </a:extLst>
                </p:cNvPr>
                <p:cNvSpPr txBox="1"/>
                <p:nvPr/>
              </p:nvSpPr>
              <p:spPr>
                <a:xfrm>
                  <a:off x="7243999" y="4251121"/>
                  <a:ext cx="1197764" cy="261610"/>
                </a:xfrm>
                <a:prstGeom prst="rect">
                  <a:avLst/>
                </a:prstGeom>
                <a:noFill/>
              </p:spPr>
              <p:txBody>
                <a:bodyPr wrap="none" rtlCol="0">
                  <a:spAutoFit/>
                </a:bodyPr>
                <a:lstStyle/>
                <a:p>
                  <a:pPr>
                    <a:tabLst>
                      <a:tab pos="1524000" algn="ctr"/>
                    </a:tabLst>
                  </a:pPr>
                  <a:r>
                    <a:rPr lang="en-GB" sz="1100" dirty="0"/>
                    <a:t>No liver nodules</a:t>
                  </a:r>
                </a:p>
              </p:txBody>
            </p:sp>
          </p:grpSp>
          <p:sp>
            <p:nvSpPr>
              <p:cNvPr id="91" name="TextBox 90">
                <a:extLst>
                  <a:ext uri="{FF2B5EF4-FFF2-40B4-BE49-F238E27FC236}">
                    <a16:creationId xmlns:a16="http://schemas.microsoft.com/office/drawing/2014/main" id="{72C83A81-8155-4685-8438-6B1119E3D383}"/>
                  </a:ext>
                </a:extLst>
              </p:cNvPr>
              <p:cNvSpPr txBox="1"/>
              <p:nvPr/>
            </p:nvSpPr>
            <p:spPr>
              <a:xfrm>
                <a:off x="4766571" y="4925454"/>
                <a:ext cx="3238206" cy="553998"/>
              </a:xfrm>
              <a:prstGeom prst="rect">
                <a:avLst/>
              </a:prstGeom>
              <a:noFill/>
            </p:spPr>
            <p:txBody>
              <a:bodyPr wrap="square" rtlCol="0">
                <a:spAutoFit/>
              </a:bodyPr>
              <a:lstStyle/>
              <a:p>
                <a:pPr>
                  <a:tabLst>
                    <a:tab pos="827088" algn="ctr"/>
                    <a:tab pos="1165225" algn="ctr"/>
                    <a:tab pos="1504950" algn="ctr"/>
                    <a:tab pos="1846263" algn="ctr"/>
                    <a:tab pos="2190750" algn="ctr"/>
                    <a:tab pos="2544763" algn="ctr"/>
                    <a:tab pos="2887663" algn="ctr"/>
                  </a:tabLst>
                </a:pPr>
                <a:r>
                  <a:rPr lang="en-GB" sz="1000" dirty="0"/>
                  <a:t>Patients still	</a:t>
                </a:r>
              </a:p>
              <a:p>
                <a:pPr>
                  <a:tabLst>
                    <a:tab pos="827088" algn="ctr"/>
                    <a:tab pos="1165225" algn="ctr"/>
                    <a:tab pos="1504950" algn="ctr"/>
                    <a:tab pos="1846263" algn="ctr"/>
                    <a:tab pos="2190750" algn="ctr"/>
                    <a:tab pos="2544763" algn="ctr"/>
                    <a:tab pos="2887663" algn="ctr"/>
                  </a:tabLst>
                </a:pPr>
                <a:r>
                  <a:rPr lang="en-GB" sz="1000" dirty="0"/>
                  <a:t>at risk 	1,006	909	688	441	177	32	2	112	98	77	57	24	5	2</a:t>
                </a:r>
              </a:p>
            </p:txBody>
          </p:sp>
          <p:cxnSp>
            <p:nvCxnSpPr>
              <p:cNvPr id="92" name="Straight Arrow Connector 91">
                <a:extLst>
                  <a:ext uri="{FF2B5EF4-FFF2-40B4-BE49-F238E27FC236}">
                    <a16:creationId xmlns:a16="http://schemas.microsoft.com/office/drawing/2014/main" id="{EA5A6CE3-7AA8-4AF0-A8C5-5395292DAA21}"/>
                  </a:ext>
                </a:extLst>
              </p:cNvPr>
              <p:cNvCxnSpPr/>
              <p:nvPr/>
            </p:nvCxnSpPr>
            <p:spPr>
              <a:xfrm>
                <a:off x="5284931" y="5226466"/>
                <a:ext cx="216024" cy="0"/>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8184A7EB-7080-4574-A028-DE6C6852A3CD}"/>
                  </a:ext>
                </a:extLst>
              </p:cNvPr>
              <p:cNvCxnSpPr/>
              <p:nvPr/>
            </p:nvCxnSpPr>
            <p:spPr>
              <a:xfrm>
                <a:off x="5284931" y="5349642"/>
                <a:ext cx="216024" cy="0"/>
              </a:xfrm>
              <a:prstGeom prst="straightConnector1">
                <a:avLst/>
              </a:prstGeom>
              <a:ln w="28575">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A6AA66B0-4B37-44F4-B69A-0B4C3DF4A098}"/>
                  </a:ext>
                </a:extLst>
              </p:cNvPr>
              <p:cNvGrpSpPr/>
              <p:nvPr/>
            </p:nvGrpSpPr>
            <p:grpSpPr>
              <a:xfrm>
                <a:off x="5158920" y="3844369"/>
                <a:ext cx="477220" cy="184666"/>
                <a:chOff x="4778117" y="3245794"/>
                <a:chExt cx="579701" cy="298438"/>
              </a:xfrm>
            </p:grpSpPr>
            <p:sp>
              <p:nvSpPr>
                <p:cNvPr id="98" name="TextBox 78">
                  <a:extLst>
                    <a:ext uri="{FF2B5EF4-FFF2-40B4-BE49-F238E27FC236}">
                      <a16:creationId xmlns:a16="http://schemas.microsoft.com/office/drawing/2014/main" id="{69AE56EF-A5F6-4835-BC91-7FF1176E427B}"/>
                    </a:ext>
                  </a:extLst>
                </p:cNvPr>
                <p:cNvSpPr txBox="1">
                  <a:spLocks noChangeArrowheads="1"/>
                </p:cNvSpPr>
                <p:nvPr/>
              </p:nvSpPr>
              <p:spPr bwMode="auto">
                <a:xfrm>
                  <a:off x="4778117" y="3245794"/>
                  <a:ext cx="463292" cy="2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0. 1</a:t>
                  </a:r>
                </a:p>
              </p:txBody>
            </p:sp>
            <p:cxnSp>
              <p:nvCxnSpPr>
                <p:cNvPr id="99" name="Straight Connector 98">
                  <a:extLst>
                    <a:ext uri="{FF2B5EF4-FFF2-40B4-BE49-F238E27FC236}">
                      <a16:creationId xmlns:a16="http://schemas.microsoft.com/office/drawing/2014/main" id="{6358E37C-BD29-4A28-9FF7-06288182CBEA}"/>
                    </a:ext>
                  </a:extLst>
                </p:cNvPr>
                <p:cNvCxnSpPr/>
                <p:nvPr/>
              </p:nvCxnSpPr>
              <p:spPr bwMode="auto">
                <a:xfrm flipH="1">
                  <a:off x="5294714" y="335679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37E151D7-7E2F-4555-9354-BBB5973E236E}"/>
                  </a:ext>
                </a:extLst>
              </p:cNvPr>
              <p:cNvGrpSpPr/>
              <p:nvPr/>
            </p:nvGrpSpPr>
            <p:grpSpPr>
              <a:xfrm>
                <a:off x="5101135" y="4211848"/>
                <a:ext cx="531212" cy="184666"/>
                <a:chOff x="4712530" y="3245794"/>
                <a:chExt cx="645288" cy="298437"/>
              </a:xfrm>
            </p:grpSpPr>
            <p:sp>
              <p:nvSpPr>
                <p:cNvPr id="96" name="TextBox 78">
                  <a:extLst>
                    <a:ext uri="{FF2B5EF4-FFF2-40B4-BE49-F238E27FC236}">
                      <a16:creationId xmlns:a16="http://schemas.microsoft.com/office/drawing/2014/main" id="{F8423D4A-085A-4D99-877B-867A8A30E7AA}"/>
                    </a:ext>
                  </a:extLst>
                </p:cNvPr>
                <p:cNvSpPr txBox="1">
                  <a:spLocks noChangeArrowheads="1"/>
                </p:cNvSpPr>
                <p:nvPr/>
              </p:nvSpPr>
              <p:spPr bwMode="auto">
                <a:xfrm>
                  <a:off x="4712530" y="3245794"/>
                  <a:ext cx="528879" cy="2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0.05</a:t>
                  </a:r>
                  <a:endParaRPr lang="en-GB" altLang="en-US" sz="1200" baseline="30000" dirty="0">
                    <a:solidFill>
                      <a:srgbClr val="000000"/>
                    </a:solidFill>
                  </a:endParaRPr>
                </a:p>
              </p:txBody>
            </p:sp>
            <p:cxnSp>
              <p:nvCxnSpPr>
                <p:cNvPr id="97" name="Straight Connector 96">
                  <a:extLst>
                    <a:ext uri="{FF2B5EF4-FFF2-40B4-BE49-F238E27FC236}">
                      <a16:creationId xmlns:a16="http://schemas.microsoft.com/office/drawing/2014/main" id="{3145D2DC-AC06-4A81-814A-92950881B980}"/>
                    </a:ext>
                  </a:extLst>
                </p:cNvPr>
                <p:cNvCxnSpPr/>
                <p:nvPr/>
              </p:nvCxnSpPr>
              <p:spPr bwMode="auto">
                <a:xfrm flipH="1">
                  <a:off x="5294714" y="335679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5" name="Freeform: Shape 74">
              <a:extLst>
                <a:ext uri="{FF2B5EF4-FFF2-40B4-BE49-F238E27FC236}">
                  <a16:creationId xmlns:a16="http://schemas.microsoft.com/office/drawing/2014/main" id="{35A7FD87-08A6-4F15-A9EA-9A8157314B95}"/>
                </a:ext>
              </a:extLst>
            </p:cNvPr>
            <p:cNvSpPr/>
            <p:nvPr/>
          </p:nvSpPr>
          <p:spPr>
            <a:xfrm>
              <a:off x="5890022" y="3318272"/>
              <a:ext cx="588169" cy="1258491"/>
            </a:xfrm>
            <a:custGeom>
              <a:avLst/>
              <a:gdLst>
                <a:gd name="connsiteX0" fmla="*/ 0 w 588169"/>
                <a:gd name="connsiteY0" fmla="*/ 51197 h 1258491"/>
                <a:gd name="connsiteX1" fmla="*/ 21431 w 588169"/>
                <a:gd name="connsiteY1" fmla="*/ 5953 h 1258491"/>
                <a:gd name="connsiteX2" fmla="*/ 42862 w 588169"/>
                <a:gd name="connsiteY2" fmla="*/ 0 h 1258491"/>
                <a:gd name="connsiteX3" fmla="*/ 54769 w 588169"/>
                <a:gd name="connsiteY3" fmla="*/ 3572 h 1258491"/>
                <a:gd name="connsiteX4" fmla="*/ 72628 w 588169"/>
                <a:gd name="connsiteY4" fmla="*/ 23812 h 1258491"/>
                <a:gd name="connsiteX5" fmla="*/ 120253 w 588169"/>
                <a:gd name="connsiteY5" fmla="*/ 176212 h 1258491"/>
                <a:gd name="connsiteX6" fmla="*/ 176212 w 588169"/>
                <a:gd name="connsiteY6" fmla="*/ 432197 h 1258491"/>
                <a:gd name="connsiteX7" fmla="*/ 245269 w 588169"/>
                <a:gd name="connsiteY7" fmla="*/ 647700 h 1258491"/>
                <a:gd name="connsiteX8" fmla="*/ 250031 w 588169"/>
                <a:gd name="connsiteY8" fmla="*/ 663178 h 1258491"/>
                <a:gd name="connsiteX9" fmla="*/ 263128 w 588169"/>
                <a:gd name="connsiteY9" fmla="*/ 691753 h 1258491"/>
                <a:gd name="connsiteX10" fmla="*/ 290512 w 588169"/>
                <a:gd name="connsiteY10" fmla="*/ 771525 h 1258491"/>
                <a:gd name="connsiteX11" fmla="*/ 327422 w 588169"/>
                <a:gd name="connsiteY11" fmla="*/ 848916 h 1258491"/>
                <a:gd name="connsiteX12" fmla="*/ 355997 w 588169"/>
                <a:gd name="connsiteY12" fmla="*/ 954881 h 1258491"/>
                <a:gd name="connsiteX13" fmla="*/ 388144 w 588169"/>
                <a:gd name="connsiteY13" fmla="*/ 1084659 h 1258491"/>
                <a:gd name="connsiteX14" fmla="*/ 419100 w 588169"/>
                <a:gd name="connsiteY14" fmla="*/ 1196578 h 1258491"/>
                <a:gd name="connsiteX15" fmla="*/ 457200 w 588169"/>
                <a:gd name="connsiteY15" fmla="*/ 1258491 h 1258491"/>
                <a:gd name="connsiteX16" fmla="*/ 473869 w 588169"/>
                <a:gd name="connsiteY16" fmla="*/ 1241822 h 1258491"/>
                <a:gd name="connsiteX17" fmla="*/ 495300 w 588169"/>
                <a:gd name="connsiteY17" fmla="*/ 1231106 h 1258491"/>
                <a:gd name="connsiteX18" fmla="*/ 515541 w 588169"/>
                <a:gd name="connsiteY18" fmla="*/ 1215628 h 1258491"/>
                <a:gd name="connsiteX19" fmla="*/ 536972 w 588169"/>
                <a:gd name="connsiteY19" fmla="*/ 1170384 h 1258491"/>
                <a:gd name="connsiteX20" fmla="*/ 588169 w 588169"/>
                <a:gd name="connsiteY20" fmla="*/ 1131094 h 125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8169" h="1258491">
                  <a:moveTo>
                    <a:pt x="0" y="51197"/>
                  </a:moveTo>
                  <a:lnTo>
                    <a:pt x="21431" y="5953"/>
                  </a:lnTo>
                  <a:lnTo>
                    <a:pt x="42862" y="0"/>
                  </a:lnTo>
                  <a:lnTo>
                    <a:pt x="54769" y="3572"/>
                  </a:lnTo>
                  <a:lnTo>
                    <a:pt x="72628" y="23812"/>
                  </a:lnTo>
                  <a:lnTo>
                    <a:pt x="120253" y="176212"/>
                  </a:lnTo>
                  <a:lnTo>
                    <a:pt x="176212" y="432197"/>
                  </a:lnTo>
                  <a:lnTo>
                    <a:pt x="245269" y="647700"/>
                  </a:lnTo>
                  <a:lnTo>
                    <a:pt x="250031" y="663178"/>
                  </a:lnTo>
                  <a:lnTo>
                    <a:pt x="263128" y="691753"/>
                  </a:lnTo>
                  <a:lnTo>
                    <a:pt x="290512" y="771525"/>
                  </a:lnTo>
                  <a:lnTo>
                    <a:pt x="327422" y="848916"/>
                  </a:lnTo>
                  <a:lnTo>
                    <a:pt x="355997" y="954881"/>
                  </a:lnTo>
                  <a:lnTo>
                    <a:pt x="388144" y="1084659"/>
                  </a:lnTo>
                  <a:lnTo>
                    <a:pt x="419100" y="1196578"/>
                  </a:lnTo>
                  <a:lnTo>
                    <a:pt x="457200" y="1258491"/>
                  </a:lnTo>
                  <a:lnTo>
                    <a:pt x="473869" y="1241822"/>
                  </a:lnTo>
                  <a:lnTo>
                    <a:pt x="495300" y="1231106"/>
                  </a:lnTo>
                  <a:lnTo>
                    <a:pt x="515541" y="1215628"/>
                  </a:lnTo>
                  <a:lnTo>
                    <a:pt x="536972" y="1170384"/>
                  </a:lnTo>
                  <a:lnTo>
                    <a:pt x="588169" y="1131094"/>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7F342CEC-CBB7-4206-BECC-2E03D41D7ACA}"/>
                </a:ext>
              </a:extLst>
            </p:cNvPr>
            <p:cNvSpPr/>
            <p:nvPr/>
          </p:nvSpPr>
          <p:spPr>
            <a:xfrm>
              <a:off x="6023372" y="4410075"/>
              <a:ext cx="1010841" cy="233363"/>
            </a:xfrm>
            <a:custGeom>
              <a:avLst/>
              <a:gdLst>
                <a:gd name="connsiteX0" fmla="*/ 0 w 1010841"/>
                <a:gd name="connsiteY0" fmla="*/ 233363 h 233363"/>
                <a:gd name="connsiteX1" fmla="*/ 63103 w 1010841"/>
                <a:gd name="connsiteY1" fmla="*/ 192881 h 233363"/>
                <a:gd name="connsiteX2" fmla="*/ 104775 w 1010841"/>
                <a:gd name="connsiteY2" fmla="*/ 152400 h 233363"/>
                <a:gd name="connsiteX3" fmla="*/ 167878 w 1010841"/>
                <a:gd name="connsiteY3" fmla="*/ 121444 h 233363"/>
                <a:gd name="connsiteX4" fmla="*/ 213122 w 1010841"/>
                <a:gd name="connsiteY4" fmla="*/ 103584 h 233363"/>
                <a:gd name="connsiteX5" fmla="*/ 275034 w 1010841"/>
                <a:gd name="connsiteY5" fmla="*/ 100013 h 233363"/>
                <a:gd name="connsiteX6" fmla="*/ 315516 w 1010841"/>
                <a:gd name="connsiteY6" fmla="*/ 96441 h 233363"/>
                <a:gd name="connsiteX7" fmla="*/ 339328 w 1010841"/>
                <a:gd name="connsiteY7" fmla="*/ 89297 h 233363"/>
                <a:gd name="connsiteX8" fmla="*/ 391716 w 1010841"/>
                <a:gd name="connsiteY8" fmla="*/ 82153 h 233363"/>
                <a:gd name="connsiteX9" fmla="*/ 445294 w 1010841"/>
                <a:gd name="connsiteY9" fmla="*/ 104775 h 233363"/>
                <a:gd name="connsiteX10" fmla="*/ 472678 w 1010841"/>
                <a:gd name="connsiteY10" fmla="*/ 120253 h 233363"/>
                <a:gd name="connsiteX11" fmla="*/ 507206 w 1010841"/>
                <a:gd name="connsiteY11" fmla="*/ 123825 h 233363"/>
                <a:gd name="connsiteX12" fmla="*/ 542925 w 1010841"/>
                <a:gd name="connsiteY12" fmla="*/ 139303 h 233363"/>
                <a:gd name="connsiteX13" fmla="*/ 585787 w 1010841"/>
                <a:gd name="connsiteY13" fmla="*/ 161925 h 233363"/>
                <a:gd name="connsiteX14" fmla="*/ 629841 w 1010841"/>
                <a:gd name="connsiteY14" fmla="*/ 161925 h 233363"/>
                <a:gd name="connsiteX15" fmla="*/ 676275 w 1010841"/>
                <a:gd name="connsiteY15" fmla="*/ 170259 h 233363"/>
                <a:gd name="connsiteX16" fmla="*/ 729853 w 1010841"/>
                <a:gd name="connsiteY16" fmla="*/ 197644 h 233363"/>
                <a:gd name="connsiteX17" fmla="*/ 748903 w 1010841"/>
                <a:gd name="connsiteY17" fmla="*/ 219075 h 233363"/>
                <a:gd name="connsiteX18" fmla="*/ 784622 w 1010841"/>
                <a:gd name="connsiteY18" fmla="*/ 196453 h 233363"/>
                <a:gd name="connsiteX19" fmla="*/ 821531 w 1010841"/>
                <a:gd name="connsiteY19" fmla="*/ 188119 h 233363"/>
                <a:gd name="connsiteX20" fmla="*/ 889397 w 1010841"/>
                <a:gd name="connsiteY20" fmla="*/ 91678 h 233363"/>
                <a:gd name="connsiteX21" fmla="*/ 964406 w 1010841"/>
                <a:gd name="connsiteY21" fmla="*/ 17859 h 233363"/>
                <a:gd name="connsiteX22" fmla="*/ 1010841 w 1010841"/>
                <a:gd name="connsiteY22" fmla="*/ 0 h 23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0841" h="233363">
                  <a:moveTo>
                    <a:pt x="0" y="233363"/>
                  </a:moveTo>
                  <a:lnTo>
                    <a:pt x="63103" y="192881"/>
                  </a:lnTo>
                  <a:lnTo>
                    <a:pt x="104775" y="152400"/>
                  </a:lnTo>
                  <a:lnTo>
                    <a:pt x="167878" y="121444"/>
                  </a:lnTo>
                  <a:lnTo>
                    <a:pt x="213122" y="103584"/>
                  </a:lnTo>
                  <a:lnTo>
                    <a:pt x="275034" y="100013"/>
                  </a:lnTo>
                  <a:lnTo>
                    <a:pt x="315516" y="96441"/>
                  </a:lnTo>
                  <a:lnTo>
                    <a:pt x="339328" y="89297"/>
                  </a:lnTo>
                  <a:lnTo>
                    <a:pt x="391716" y="82153"/>
                  </a:lnTo>
                  <a:lnTo>
                    <a:pt x="445294" y="104775"/>
                  </a:lnTo>
                  <a:lnTo>
                    <a:pt x="472678" y="120253"/>
                  </a:lnTo>
                  <a:lnTo>
                    <a:pt x="507206" y="123825"/>
                  </a:lnTo>
                  <a:lnTo>
                    <a:pt x="542925" y="139303"/>
                  </a:lnTo>
                  <a:lnTo>
                    <a:pt x="585787" y="161925"/>
                  </a:lnTo>
                  <a:lnTo>
                    <a:pt x="629841" y="161925"/>
                  </a:lnTo>
                  <a:lnTo>
                    <a:pt x="676275" y="170259"/>
                  </a:lnTo>
                  <a:lnTo>
                    <a:pt x="729853" y="197644"/>
                  </a:lnTo>
                  <a:lnTo>
                    <a:pt x="748903" y="219075"/>
                  </a:lnTo>
                  <a:lnTo>
                    <a:pt x="784622" y="196453"/>
                  </a:lnTo>
                  <a:lnTo>
                    <a:pt x="821531" y="188119"/>
                  </a:lnTo>
                  <a:lnTo>
                    <a:pt x="889397" y="91678"/>
                  </a:lnTo>
                  <a:lnTo>
                    <a:pt x="964406" y="17859"/>
                  </a:lnTo>
                  <a:lnTo>
                    <a:pt x="1010841" y="0"/>
                  </a:ln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9B3FE4F9-E5C4-4BC3-8500-75659B578061}"/>
              </a:ext>
            </a:extLst>
          </p:cNvPr>
          <p:cNvSpPr/>
          <p:nvPr/>
        </p:nvSpPr>
        <p:spPr>
          <a:xfrm>
            <a:off x="251520" y="2421227"/>
            <a:ext cx="8712968" cy="253587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defTabSz="457200"/>
            <a:endParaRPr lang="en-GB" sz="1200" dirty="0"/>
          </a:p>
        </p:txBody>
      </p:sp>
    </p:spTree>
    <p:extLst>
      <p:ext uri="{BB962C8B-B14F-4D97-AF65-F5344CB8AC3E}">
        <p14:creationId xmlns:p14="http://schemas.microsoft.com/office/powerpoint/2010/main" val="1080797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latin typeface="Arial" panose="020B0604020202020204" pitchFamily="34" charset="0"/>
                <a:cs typeface="Arial" panose="020B0604020202020204" pitchFamily="34" charset="0"/>
              </a:rPr>
              <a:t>4. Extrahepatic cholangiocarcinoma</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996051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EA1B0FFD-62C6-440C-BA68-7EEE467EEAA6}"/>
              </a:ext>
            </a:extLst>
          </p:cNvPr>
          <p:cNvSpPr txBox="1"/>
          <p:nvPr/>
        </p:nvSpPr>
        <p:spPr>
          <a:xfrm>
            <a:off x="3075769" y="2318683"/>
            <a:ext cx="650066" cy="246221"/>
          </a:xfrm>
          <a:prstGeom prst="rect">
            <a:avLst/>
          </a:prstGeom>
          <a:noFill/>
        </p:spPr>
        <p:txBody>
          <a:bodyPr wrap="square" rtlCol="0">
            <a:spAutoFit/>
          </a:bodyPr>
          <a:lstStyle/>
          <a:p>
            <a:pPr algn="ctr"/>
            <a:r>
              <a:rPr lang="en-US" sz="1000" dirty="0"/>
              <a:t>ERBB2</a:t>
            </a:r>
          </a:p>
        </p:txBody>
      </p:sp>
      <p:sp>
        <p:nvSpPr>
          <p:cNvPr id="56" name="TextBox 55">
            <a:extLst>
              <a:ext uri="{FF2B5EF4-FFF2-40B4-BE49-F238E27FC236}">
                <a16:creationId xmlns:a16="http://schemas.microsoft.com/office/drawing/2014/main" id="{FD1DE619-A017-4D09-A116-2F7646E7FDB0}"/>
              </a:ext>
            </a:extLst>
          </p:cNvPr>
          <p:cNvSpPr txBox="1"/>
          <p:nvPr/>
        </p:nvSpPr>
        <p:spPr>
          <a:xfrm>
            <a:off x="3992887" y="2318683"/>
            <a:ext cx="650066" cy="246221"/>
          </a:xfrm>
          <a:prstGeom prst="rect">
            <a:avLst/>
          </a:prstGeom>
          <a:noFill/>
        </p:spPr>
        <p:txBody>
          <a:bodyPr wrap="square" rtlCol="0">
            <a:spAutoFit/>
          </a:bodyPr>
          <a:lstStyle/>
          <a:p>
            <a:pPr algn="ctr"/>
            <a:r>
              <a:rPr lang="en-US" sz="1000" dirty="0"/>
              <a:t>α-SMA</a:t>
            </a:r>
          </a:p>
        </p:txBody>
      </p:sp>
      <p:sp>
        <p:nvSpPr>
          <p:cNvPr id="57" name="TextBox 56">
            <a:extLst>
              <a:ext uri="{FF2B5EF4-FFF2-40B4-BE49-F238E27FC236}">
                <a16:creationId xmlns:a16="http://schemas.microsoft.com/office/drawing/2014/main" id="{7C2F4054-ED59-4824-99E6-4309EAD4DC52}"/>
              </a:ext>
            </a:extLst>
          </p:cNvPr>
          <p:cNvSpPr txBox="1"/>
          <p:nvPr/>
        </p:nvSpPr>
        <p:spPr>
          <a:xfrm>
            <a:off x="4911531" y="2318683"/>
            <a:ext cx="650066" cy="246221"/>
          </a:xfrm>
          <a:prstGeom prst="rect">
            <a:avLst/>
          </a:prstGeom>
          <a:noFill/>
        </p:spPr>
        <p:txBody>
          <a:bodyPr wrap="square" rtlCol="0">
            <a:spAutoFit/>
          </a:bodyPr>
          <a:lstStyle/>
          <a:p>
            <a:pPr algn="ctr"/>
            <a:r>
              <a:rPr lang="en-US" sz="1000" dirty="0"/>
              <a:t>PD1</a:t>
            </a:r>
          </a:p>
        </p:txBody>
      </p:sp>
      <p:sp>
        <p:nvSpPr>
          <p:cNvPr id="58" name="TextBox 57">
            <a:extLst>
              <a:ext uri="{FF2B5EF4-FFF2-40B4-BE49-F238E27FC236}">
                <a16:creationId xmlns:a16="http://schemas.microsoft.com/office/drawing/2014/main" id="{9398E7E7-7953-4FC4-9727-977CA1B76034}"/>
              </a:ext>
            </a:extLst>
          </p:cNvPr>
          <p:cNvSpPr txBox="1"/>
          <p:nvPr/>
        </p:nvSpPr>
        <p:spPr>
          <a:xfrm>
            <a:off x="5832139" y="2318683"/>
            <a:ext cx="650066" cy="246221"/>
          </a:xfrm>
          <a:prstGeom prst="rect">
            <a:avLst/>
          </a:prstGeom>
          <a:noFill/>
        </p:spPr>
        <p:txBody>
          <a:bodyPr wrap="square" rtlCol="0">
            <a:spAutoFit/>
          </a:bodyPr>
          <a:lstStyle/>
          <a:p>
            <a:pPr algn="ctr"/>
            <a:r>
              <a:rPr lang="en-US" sz="1000" dirty="0"/>
              <a:t>PDL1</a:t>
            </a:r>
          </a:p>
        </p:txBody>
      </p:sp>
      <p:sp>
        <p:nvSpPr>
          <p:cNvPr id="4" name="Title 3">
            <a:extLst>
              <a:ext uri="{FF2B5EF4-FFF2-40B4-BE49-F238E27FC236}">
                <a16:creationId xmlns:a16="http://schemas.microsoft.com/office/drawing/2014/main" id="{8313D467-07DF-41C4-88A4-E1116BBA1FB5}"/>
              </a:ext>
            </a:extLst>
          </p:cNvPr>
          <p:cNvSpPr>
            <a:spLocks noGrp="1"/>
          </p:cNvSpPr>
          <p:nvPr>
            <p:ph type="title"/>
          </p:nvPr>
        </p:nvSpPr>
        <p:spPr/>
        <p:txBody>
          <a:bodyPr>
            <a:normAutofit fontScale="90000"/>
          </a:bodyPr>
          <a:lstStyle/>
          <a:p>
            <a:r>
              <a:rPr lang="en-GB" dirty="0"/>
              <a:t>Integrative molecular classification of extrahepatic cholangiocarcinoma</a:t>
            </a:r>
          </a:p>
        </p:txBody>
      </p:sp>
      <p:sp>
        <p:nvSpPr>
          <p:cNvPr id="3" name="Text Placeholder 2">
            <a:extLst>
              <a:ext uri="{FF2B5EF4-FFF2-40B4-BE49-F238E27FC236}">
                <a16:creationId xmlns:a16="http://schemas.microsoft.com/office/drawing/2014/main" id="{63A3A3D3-44CA-4E53-8F4D-FDA8884328B9}"/>
              </a:ext>
            </a:extLst>
          </p:cNvPr>
          <p:cNvSpPr>
            <a:spLocks noGrp="1"/>
          </p:cNvSpPr>
          <p:nvPr>
            <p:ph type="body" sz="quarter" idx="10"/>
          </p:nvPr>
        </p:nvSpPr>
        <p:spPr/>
        <p:txBody>
          <a:bodyPr/>
          <a:lstStyle/>
          <a:p>
            <a:r>
              <a:rPr lang="en-GB" dirty="0" err="1"/>
              <a:t>Montal</a:t>
            </a:r>
            <a:r>
              <a:rPr lang="en-GB" dirty="0"/>
              <a:t> R, et al. ILC 2018, GS-004</a:t>
            </a:r>
            <a:endParaRPr lang="en-GB" dirty="0">
              <a:highlight>
                <a:srgbClr val="FFFF00"/>
              </a:highlight>
            </a:endParaRPr>
          </a:p>
        </p:txBody>
      </p:sp>
      <p:sp>
        <p:nvSpPr>
          <p:cNvPr id="7" name="Rectangle 6">
            <a:extLst>
              <a:ext uri="{FF2B5EF4-FFF2-40B4-BE49-F238E27FC236}">
                <a16:creationId xmlns:a16="http://schemas.microsoft.com/office/drawing/2014/main" id="{66B50BF4-8B0F-4759-8FC4-4944FE2274FB}"/>
              </a:ext>
            </a:extLst>
          </p:cNvPr>
          <p:cNvSpPr/>
          <p:nvPr/>
        </p:nvSpPr>
        <p:spPr>
          <a:xfrm>
            <a:off x="147779" y="1124744"/>
            <a:ext cx="1250865" cy="1656184"/>
          </a:xfrm>
          <a:prstGeom prst="rect">
            <a:avLst/>
          </a:prstGeom>
          <a:solidFill>
            <a:schemeClr val="tx2"/>
          </a:solidFill>
          <a:ln>
            <a:solidFill>
              <a:schemeClr val="tx2">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solidFill>
                  <a:schemeClr val="bg1"/>
                </a:solidFill>
              </a:rPr>
              <a:t>Patients with </a:t>
            </a:r>
            <a:r>
              <a:rPr lang="en-US" sz="1200" b="1" dirty="0" err="1">
                <a:solidFill>
                  <a:schemeClr val="bg1"/>
                </a:solidFill>
              </a:rPr>
              <a:t>eCCA</a:t>
            </a:r>
            <a:r>
              <a:rPr lang="en-US" sz="1200" b="1" dirty="0">
                <a:solidFill>
                  <a:schemeClr val="bg1"/>
                </a:solidFill>
              </a:rPr>
              <a:t> treated with surgical resection </a:t>
            </a:r>
          </a:p>
          <a:p>
            <a:pPr algn="ctr"/>
            <a:r>
              <a:rPr lang="en-US" sz="1200" dirty="0">
                <a:solidFill>
                  <a:schemeClr val="bg1"/>
                </a:solidFill>
              </a:rPr>
              <a:t>(N=189)</a:t>
            </a:r>
          </a:p>
          <a:p>
            <a:pPr algn="ctr"/>
            <a:r>
              <a:rPr lang="en-US" sz="1200" i="1" dirty="0">
                <a:solidFill>
                  <a:schemeClr val="bg1"/>
                </a:solidFill>
              </a:rPr>
              <a:t>7 </a:t>
            </a:r>
            <a:r>
              <a:rPr lang="en-US" sz="1200" i="1" dirty="0" err="1">
                <a:solidFill>
                  <a:schemeClr val="bg1"/>
                </a:solidFill>
              </a:rPr>
              <a:t>centres</a:t>
            </a:r>
            <a:r>
              <a:rPr lang="en-US" sz="1200" i="1" dirty="0">
                <a:solidFill>
                  <a:schemeClr val="bg1"/>
                </a:solidFill>
              </a:rPr>
              <a:t> in USA/Europe</a:t>
            </a:r>
            <a:endParaRPr lang="en-US" sz="1200" dirty="0">
              <a:solidFill>
                <a:schemeClr val="bg1"/>
              </a:solidFill>
            </a:endParaRPr>
          </a:p>
        </p:txBody>
      </p:sp>
      <p:sp>
        <p:nvSpPr>
          <p:cNvPr id="8" name="Rectangle 7">
            <a:extLst>
              <a:ext uri="{FF2B5EF4-FFF2-40B4-BE49-F238E27FC236}">
                <a16:creationId xmlns:a16="http://schemas.microsoft.com/office/drawing/2014/main" id="{94A9C120-AC39-4B0C-9D34-FDE6CA88BEEB}"/>
              </a:ext>
            </a:extLst>
          </p:cNvPr>
          <p:cNvSpPr/>
          <p:nvPr/>
        </p:nvSpPr>
        <p:spPr>
          <a:xfrm>
            <a:off x="1666360" y="1959006"/>
            <a:ext cx="1177448" cy="711205"/>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Immuno-</a:t>
            </a:r>
            <a:r>
              <a:rPr lang="en-US" sz="1200" dirty="0" err="1"/>
              <a:t>histochemistry</a:t>
            </a:r>
            <a:endParaRPr lang="en-US" sz="1200" dirty="0"/>
          </a:p>
        </p:txBody>
      </p:sp>
      <p:pic>
        <p:nvPicPr>
          <p:cNvPr id="9" name="Picture 8">
            <a:extLst>
              <a:ext uri="{FF2B5EF4-FFF2-40B4-BE49-F238E27FC236}">
                <a16:creationId xmlns:a16="http://schemas.microsoft.com/office/drawing/2014/main" id="{EF6B380A-05B8-4E38-BE25-520864854880}"/>
              </a:ext>
            </a:extLst>
          </p:cNvPr>
          <p:cNvPicPr>
            <a:picLocks noChangeAspect="1"/>
          </p:cNvPicPr>
          <p:nvPr/>
        </p:nvPicPr>
        <p:blipFill rotWithShape="1">
          <a:blip r:embed="rId3"/>
          <a:srcRect l="56826" t="11459" r="26126" b="65667"/>
          <a:stretch/>
        </p:blipFill>
        <p:spPr>
          <a:xfrm>
            <a:off x="3635896" y="3168186"/>
            <a:ext cx="758582" cy="692862"/>
          </a:xfrm>
          <a:prstGeom prst="rect">
            <a:avLst/>
          </a:prstGeom>
        </p:spPr>
      </p:pic>
      <p:sp>
        <p:nvSpPr>
          <p:cNvPr id="11" name="Rectangle 10">
            <a:extLst>
              <a:ext uri="{FF2B5EF4-FFF2-40B4-BE49-F238E27FC236}">
                <a16:creationId xmlns:a16="http://schemas.microsoft.com/office/drawing/2014/main" id="{C9D1E59D-2164-491B-8953-BF233584ED89}"/>
              </a:ext>
            </a:extLst>
          </p:cNvPr>
          <p:cNvSpPr/>
          <p:nvPr/>
        </p:nvSpPr>
        <p:spPr>
          <a:xfrm>
            <a:off x="1413282" y="4147883"/>
            <a:ext cx="1217056" cy="389674"/>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Metabolic</a:t>
            </a:r>
          </a:p>
          <a:p>
            <a:pPr algn="ctr"/>
            <a:r>
              <a:rPr lang="en-US" sz="1200" b="1" dirty="0"/>
              <a:t>(18.7%)</a:t>
            </a:r>
          </a:p>
        </p:txBody>
      </p:sp>
      <p:sp>
        <p:nvSpPr>
          <p:cNvPr id="12" name="Rectangle 11">
            <a:extLst>
              <a:ext uri="{FF2B5EF4-FFF2-40B4-BE49-F238E27FC236}">
                <a16:creationId xmlns:a16="http://schemas.microsoft.com/office/drawing/2014/main" id="{C65BCB7A-4E90-472C-A504-65B6BE054C02}"/>
              </a:ext>
            </a:extLst>
          </p:cNvPr>
          <p:cNvSpPr/>
          <p:nvPr/>
        </p:nvSpPr>
        <p:spPr>
          <a:xfrm>
            <a:off x="2737018" y="4147883"/>
            <a:ext cx="1217056" cy="38967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Proliferation</a:t>
            </a:r>
          </a:p>
          <a:p>
            <a:pPr algn="ctr"/>
            <a:r>
              <a:rPr lang="en-US" sz="1200" b="1" dirty="0"/>
              <a:t>(22.5%)</a:t>
            </a:r>
          </a:p>
        </p:txBody>
      </p:sp>
      <p:sp>
        <p:nvSpPr>
          <p:cNvPr id="13" name="Rectangle 12">
            <a:extLst>
              <a:ext uri="{FF2B5EF4-FFF2-40B4-BE49-F238E27FC236}">
                <a16:creationId xmlns:a16="http://schemas.microsoft.com/office/drawing/2014/main" id="{5E70FBA2-10D5-4623-90A5-CB2C9140B9FC}"/>
              </a:ext>
            </a:extLst>
          </p:cNvPr>
          <p:cNvSpPr/>
          <p:nvPr/>
        </p:nvSpPr>
        <p:spPr>
          <a:xfrm>
            <a:off x="4060754" y="4147883"/>
            <a:ext cx="1217056" cy="389674"/>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Mesenchymal</a:t>
            </a:r>
          </a:p>
          <a:p>
            <a:pPr algn="ctr"/>
            <a:r>
              <a:rPr lang="en-US" sz="1200" b="1" dirty="0"/>
              <a:t>(47.3%)</a:t>
            </a:r>
          </a:p>
        </p:txBody>
      </p:sp>
      <p:sp>
        <p:nvSpPr>
          <p:cNvPr id="14" name="Rectangle 13">
            <a:extLst>
              <a:ext uri="{FF2B5EF4-FFF2-40B4-BE49-F238E27FC236}">
                <a16:creationId xmlns:a16="http://schemas.microsoft.com/office/drawing/2014/main" id="{D26693DD-82E4-4D3A-8B03-D507803978E7}"/>
              </a:ext>
            </a:extLst>
          </p:cNvPr>
          <p:cNvSpPr/>
          <p:nvPr/>
        </p:nvSpPr>
        <p:spPr>
          <a:xfrm>
            <a:off x="5384490" y="4147883"/>
            <a:ext cx="1217056" cy="389674"/>
          </a:xfrm>
          <a:prstGeom prst="rect">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Immune</a:t>
            </a:r>
          </a:p>
          <a:p>
            <a:pPr algn="ctr"/>
            <a:r>
              <a:rPr lang="en-US" sz="1200" b="1" dirty="0"/>
              <a:t>(11.5%)</a:t>
            </a:r>
          </a:p>
        </p:txBody>
      </p:sp>
      <p:sp>
        <p:nvSpPr>
          <p:cNvPr id="15" name="Rectangle 14">
            <a:extLst>
              <a:ext uri="{FF2B5EF4-FFF2-40B4-BE49-F238E27FC236}">
                <a16:creationId xmlns:a16="http://schemas.microsoft.com/office/drawing/2014/main" id="{27F55660-F1A2-4C82-AEFA-590FFE87FD17}"/>
              </a:ext>
            </a:extLst>
          </p:cNvPr>
          <p:cNvSpPr/>
          <p:nvPr/>
        </p:nvSpPr>
        <p:spPr>
          <a:xfrm>
            <a:off x="107504" y="4630487"/>
            <a:ext cx="1201700" cy="568370"/>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Clinical-pathological characteristics</a:t>
            </a:r>
          </a:p>
        </p:txBody>
      </p:sp>
      <p:sp>
        <p:nvSpPr>
          <p:cNvPr id="16" name="Rectangle 15">
            <a:extLst>
              <a:ext uri="{FF2B5EF4-FFF2-40B4-BE49-F238E27FC236}">
                <a16:creationId xmlns:a16="http://schemas.microsoft.com/office/drawing/2014/main" id="{263FDD36-10C2-49F1-8B6E-F9E8F1006192}"/>
              </a:ext>
            </a:extLst>
          </p:cNvPr>
          <p:cNvSpPr/>
          <p:nvPr/>
        </p:nvSpPr>
        <p:spPr>
          <a:xfrm>
            <a:off x="107504" y="5274811"/>
            <a:ext cx="1201700" cy="820347"/>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Activated </a:t>
            </a:r>
            <a:r>
              <a:rPr lang="en-US" sz="1200" dirty="0" err="1">
                <a:solidFill>
                  <a:schemeClr val="tx1"/>
                </a:solidFill>
              </a:rPr>
              <a:t>signalling</a:t>
            </a:r>
            <a:r>
              <a:rPr lang="en-US" sz="1200" dirty="0">
                <a:solidFill>
                  <a:schemeClr val="tx1"/>
                </a:solidFill>
              </a:rPr>
              <a:t> pathways</a:t>
            </a:r>
          </a:p>
        </p:txBody>
      </p:sp>
      <p:sp>
        <p:nvSpPr>
          <p:cNvPr id="17" name="Rectangle 16">
            <a:extLst>
              <a:ext uri="{FF2B5EF4-FFF2-40B4-BE49-F238E27FC236}">
                <a16:creationId xmlns:a16="http://schemas.microsoft.com/office/drawing/2014/main" id="{E97E4D15-3235-4147-9B37-AB02B5A8F62F}"/>
              </a:ext>
            </a:extLst>
          </p:cNvPr>
          <p:cNvSpPr/>
          <p:nvPr/>
        </p:nvSpPr>
        <p:spPr>
          <a:xfrm>
            <a:off x="107504" y="6171112"/>
            <a:ext cx="1201700" cy="421041"/>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chemeClr val="tx1"/>
                </a:solidFill>
              </a:rPr>
              <a:t>Tumour</a:t>
            </a:r>
            <a:r>
              <a:rPr lang="en-US" sz="1200" dirty="0">
                <a:solidFill>
                  <a:schemeClr val="tx1"/>
                </a:solidFill>
              </a:rPr>
              <a:t> micro-environment</a:t>
            </a:r>
          </a:p>
        </p:txBody>
      </p:sp>
      <p:sp>
        <p:nvSpPr>
          <p:cNvPr id="18" name="Rectangle 17">
            <a:extLst>
              <a:ext uri="{FF2B5EF4-FFF2-40B4-BE49-F238E27FC236}">
                <a16:creationId xmlns:a16="http://schemas.microsoft.com/office/drawing/2014/main" id="{D997CA9D-052C-44BF-B461-0DB2A85024CB}"/>
              </a:ext>
            </a:extLst>
          </p:cNvPr>
          <p:cNvSpPr/>
          <p:nvPr/>
        </p:nvSpPr>
        <p:spPr>
          <a:xfrm>
            <a:off x="1407224" y="5274811"/>
            <a:ext cx="1223114" cy="38073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pPr algn="ctr"/>
            <a:r>
              <a:rPr lang="en-US" sz="1000" dirty="0">
                <a:solidFill>
                  <a:schemeClr val="tx1"/>
                </a:solidFill>
              </a:rPr>
              <a:t>Bile acid receptors</a:t>
            </a:r>
          </a:p>
        </p:txBody>
      </p:sp>
      <p:sp>
        <p:nvSpPr>
          <p:cNvPr id="19" name="Rectangle 18">
            <a:extLst>
              <a:ext uri="{FF2B5EF4-FFF2-40B4-BE49-F238E27FC236}">
                <a16:creationId xmlns:a16="http://schemas.microsoft.com/office/drawing/2014/main" id="{98DF12E4-7AE0-4255-9324-AFBF794FC2D2}"/>
              </a:ext>
            </a:extLst>
          </p:cNvPr>
          <p:cNvSpPr/>
          <p:nvPr/>
        </p:nvSpPr>
        <p:spPr>
          <a:xfrm>
            <a:off x="1399765" y="6171112"/>
            <a:ext cx="1222786" cy="42104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Immune excluded</a:t>
            </a:r>
          </a:p>
        </p:txBody>
      </p:sp>
      <p:sp>
        <p:nvSpPr>
          <p:cNvPr id="20" name="Rectangle 19">
            <a:extLst>
              <a:ext uri="{FF2B5EF4-FFF2-40B4-BE49-F238E27FC236}">
                <a16:creationId xmlns:a16="http://schemas.microsoft.com/office/drawing/2014/main" id="{B5B2C639-D74E-47E5-885B-212A490E7801}"/>
              </a:ext>
            </a:extLst>
          </p:cNvPr>
          <p:cNvSpPr/>
          <p:nvPr/>
        </p:nvSpPr>
        <p:spPr>
          <a:xfrm>
            <a:off x="2734414" y="5477902"/>
            <a:ext cx="1219659" cy="17764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chemeClr val="tx1"/>
                </a:solidFill>
              </a:rPr>
              <a:t>Myc</a:t>
            </a:r>
            <a:endParaRPr lang="en-US" sz="1000" dirty="0">
              <a:solidFill>
                <a:schemeClr val="tx1"/>
              </a:solidFill>
            </a:endParaRPr>
          </a:p>
        </p:txBody>
      </p:sp>
      <p:sp>
        <p:nvSpPr>
          <p:cNvPr id="21" name="Rectangle 20">
            <a:extLst>
              <a:ext uri="{FF2B5EF4-FFF2-40B4-BE49-F238E27FC236}">
                <a16:creationId xmlns:a16="http://schemas.microsoft.com/office/drawing/2014/main" id="{B5B29F31-A21E-487E-AA94-3442D31CEF76}"/>
              </a:ext>
            </a:extLst>
          </p:cNvPr>
          <p:cNvSpPr/>
          <p:nvPr/>
        </p:nvSpPr>
        <p:spPr>
          <a:xfrm>
            <a:off x="2745202" y="4630486"/>
            <a:ext cx="1208872" cy="17105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Papillary histology</a:t>
            </a:r>
          </a:p>
        </p:txBody>
      </p:sp>
      <p:sp>
        <p:nvSpPr>
          <p:cNvPr id="22" name="Rectangle 21">
            <a:extLst>
              <a:ext uri="{FF2B5EF4-FFF2-40B4-BE49-F238E27FC236}">
                <a16:creationId xmlns:a16="http://schemas.microsoft.com/office/drawing/2014/main" id="{35D66535-F195-48C3-8304-8EADC4B893F1}"/>
              </a:ext>
            </a:extLst>
          </p:cNvPr>
          <p:cNvSpPr/>
          <p:nvPr/>
        </p:nvSpPr>
        <p:spPr>
          <a:xfrm>
            <a:off x="4052094" y="6176313"/>
            <a:ext cx="1208870" cy="42104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Active stroma (TAFs, M2)</a:t>
            </a:r>
          </a:p>
        </p:txBody>
      </p:sp>
      <p:sp>
        <p:nvSpPr>
          <p:cNvPr id="23" name="Rectangle 22">
            <a:extLst>
              <a:ext uri="{FF2B5EF4-FFF2-40B4-BE49-F238E27FC236}">
                <a16:creationId xmlns:a16="http://schemas.microsoft.com/office/drawing/2014/main" id="{AEF0D727-CB1B-4006-9554-D085D70C38B5}"/>
              </a:ext>
            </a:extLst>
          </p:cNvPr>
          <p:cNvSpPr/>
          <p:nvPr/>
        </p:nvSpPr>
        <p:spPr>
          <a:xfrm>
            <a:off x="4060754" y="4617392"/>
            <a:ext cx="1217056" cy="18414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Metastasis</a:t>
            </a:r>
          </a:p>
        </p:txBody>
      </p:sp>
      <p:sp>
        <p:nvSpPr>
          <p:cNvPr id="24" name="Rectangle 23">
            <a:extLst>
              <a:ext uri="{FF2B5EF4-FFF2-40B4-BE49-F238E27FC236}">
                <a16:creationId xmlns:a16="http://schemas.microsoft.com/office/drawing/2014/main" id="{E90206C1-C0D6-4A58-8A88-CC08471B61C4}"/>
              </a:ext>
            </a:extLst>
          </p:cNvPr>
          <p:cNvSpPr/>
          <p:nvPr/>
        </p:nvSpPr>
        <p:spPr>
          <a:xfrm>
            <a:off x="5381886" y="6171112"/>
            <a:ext cx="1222264" cy="42104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Immune exhausted</a:t>
            </a:r>
          </a:p>
          <a:p>
            <a:pPr algn="ctr"/>
            <a:r>
              <a:rPr lang="en-US" sz="1000" dirty="0">
                <a:solidFill>
                  <a:schemeClr val="tx1"/>
                </a:solidFill>
              </a:rPr>
              <a:t>(CD8 TILs)</a:t>
            </a:r>
          </a:p>
        </p:txBody>
      </p:sp>
      <p:sp>
        <p:nvSpPr>
          <p:cNvPr id="25" name="Rectangle 24">
            <a:extLst>
              <a:ext uri="{FF2B5EF4-FFF2-40B4-BE49-F238E27FC236}">
                <a16:creationId xmlns:a16="http://schemas.microsoft.com/office/drawing/2014/main" id="{77D53DE4-5AF1-49C4-9540-2225C69D059C}"/>
              </a:ext>
            </a:extLst>
          </p:cNvPr>
          <p:cNvSpPr/>
          <p:nvPr/>
        </p:nvSpPr>
        <p:spPr>
          <a:xfrm>
            <a:off x="2745202" y="4882368"/>
            <a:ext cx="1208872" cy="30416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Precursor lesions (IPNB)</a:t>
            </a:r>
          </a:p>
        </p:txBody>
      </p:sp>
      <p:sp>
        <p:nvSpPr>
          <p:cNvPr id="26" name="Rectangle 25">
            <a:extLst>
              <a:ext uri="{FF2B5EF4-FFF2-40B4-BE49-F238E27FC236}">
                <a16:creationId xmlns:a16="http://schemas.microsoft.com/office/drawing/2014/main" id="{54E8F1F4-2B23-46F8-A8C6-A0901713CF03}"/>
              </a:ext>
            </a:extLst>
          </p:cNvPr>
          <p:cNvSpPr/>
          <p:nvPr/>
        </p:nvSpPr>
        <p:spPr>
          <a:xfrm>
            <a:off x="4055144" y="4880571"/>
            <a:ext cx="1217038" cy="31520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Poor outcome</a:t>
            </a:r>
          </a:p>
        </p:txBody>
      </p:sp>
      <p:sp>
        <p:nvSpPr>
          <p:cNvPr id="27" name="Rectangle 26">
            <a:extLst>
              <a:ext uri="{FF2B5EF4-FFF2-40B4-BE49-F238E27FC236}">
                <a16:creationId xmlns:a16="http://schemas.microsoft.com/office/drawing/2014/main" id="{51B367F7-34A9-4C55-A8E9-6DFA432BB8B0}"/>
              </a:ext>
            </a:extLst>
          </p:cNvPr>
          <p:cNvSpPr/>
          <p:nvPr/>
        </p:nvSpPr>
        <p:spPr>
          <a:xfrm>
            <a:off x="4052094" y="5549172"/>
            <a:ext cx="1220088" cy="22713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KRAS</a:t>
            </a:r>
            <a:endParaRPr lang="en-US" sz="1000" dirty="0">
              <a:solidFill>
                <a:srgbClr val="FF0000"/>
              </a:solidFill>
            </a:endParaRPr>
          </a:p>
        </p:txBody>
      </p:sp>
      <p:sp>
        <p:nvSpPr>
          <p:cNvPr id="28" name="Rectangle 27">
            <a:extLst>
              <a:ext uri="{FF2B5EF4-FFF2-40B4-BE49-F238E27FC236}">
                <a16:creationId xmlns:a16="http://schemas.microsoft.com/office/drawing/2014/main" id="{F484B972-0E39-4667-928F-CDD677E52E11}"/>
              </a:ext>
            </a:extLst>
          </p:cNvPr>
          <p:cNvSpPr/>
          <p:nvPr/>
        </p:nvSpPr>
        <p:spPr>
          <a:xfrm>
            <a:off x="5379281" y="5695093"/>
            <a:ext cx="1222264" cy="40006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PD1/PD-L1</a:t>
            </a:r>
          </a:p>
        </p:txBody>
      </p:sp>
      <p:sp>
        <p:nvSpPr>
          <p:cNvPr id="29" name="Rectangle 28">
            <a:extLst>
              <a:ext uri="{FF2B5EF4-FFF2-40B4-BE49-F238E27FC236}">
                <a16:creationId xmlns:a16="http://schemas.microsoft.com/office/drawing/2014/main" id="{9727EFBA-0C0E-4182-97B9-C799A1124213}"/>
              </a:ext>
            </a:extLst>
          </p:cNvPr>
          <p:cNvSpPr/>
          <p:nvPr/>
        </p:nvSpPr>
        <p:spPr>
          <a:xfrm>
            <a:off x="2734416" y="5277242"/>
            <a:ext cx="1219658" cy="16774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ERBB2/</a:t>
            </a:r>
            <a:r>
              <a:rPr lang="en-US" sz="1000" dirty="0" err="1">
                <a:solidFill>
                  <a:schemeClr val="tx1"/>
                </a:solidFill>
              </a:rPr>
              <a:t>mTOR</a:t>
            </a:r>
            <a:endParaRPr lang="en-US" sz="1000" dirty="0">
              <a:solidFill>
                <a:schemeClr val="tx1"/>
              </a:solidFill>
            </a:endParaRPr>
          </a:p>
        </p:txBody>
      </p:sp>
      <p:sp>
        <p:nvSpPr>
          <p:cNvPr id="30" name="Rectangle 29">
            <a:extLst>
              <a:ext uri="{FF2B5EF4-FFF2-40B4-BE49-F238E27FC236}">
                <a16:creationId xmlns:a16="http://schemas.microsoft.com/office/drawing/2014/main" id="{E0E35351-FFF2-4A88-B9A7-5B2E44FAFA3A}"/>
              </a:ext>
            </a:extLst>
          </p:cNvPr>
          <p:cNvSpPr/>
          <p:nvPr/>
        </p:nvSpPr>
        <p:spPr>
          <a:xfrm>
            <a:off x="1399765" y="5695094"/>
            <a:ext cx="1227549" cy="40006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pPr algn="ctr"/>
            <a:r>
              <a:rPr lang="en-US" sz="1000" dirty="0">
                <a:solidFill>
                  <a:schemeClr val="tx1"/>
                </a:solidFill>
              </a:rPr>
              <a:t>CTNNB1</a:t>
            </a:r>
          </a:p>
        </p:txBody>
      </p:sp>
      <p:sp>
        <p:nvSpPr>
          <p:cNvPr id="31" name="Rectangle 30">
            <a:extLst>
              <a:ext uri="{FF2B5EF4-FFF2-40B4-BE49-F238E27FC236}">
                <a16:creationId xmlns:a16="http://schemas.microsoft.com/office/drawing/2014/main" id="{3C82FD2B-396A-47DC-9910-FE6C2525C2B1}"/>
              </a:ext>
            </a:extLst>
          </p:cNvPr>
          <p:cNvSpPr/>
          <p:nvPr/>
        </p:nvSpPr>
        <p:spPr>
          <a:xfrm>
            <a:off x="4055144" y="5277138"/>
            <a:ext cx="1217038" cy="24095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Hedgehog</a:t>
            </a:r>
          </a:p>
        </p:txBody>
      </p:sp>
      <p:sp>
        <p:nvSpPr>
          <p:cNvPr id="32" name="Rectangle 31">
            <a:extLst>
              <a:ext uri="{FF2B5EF4-FFF2-40B4-BE49-F238E27FC236}">
                <a16:creationId xmlns:a16="http://schemas.microsoft.com/office/drawing/2014/main" id="{7F115E19-7E99-433B-AD55-817A7CF96489}"/>
              </a:ext>
            </a:extLst>
          </p:cNvPr>
          <p:cNvSpPr/>
          <p:nvPr/>
        </p:nvSpPr>
        <p:spPr>
          <a:xfrm>
            <a:off x="2734414" y="5695093"/>
            <a:ext cx="1219659" cy="16242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Cell cycle</a:t>
            </a:r>
          </a:p>
        </p:txBody>
      </p:sp>
      <p:sp>
        <p:nvSpPr>
          <p:cNvPr id="33" name="Rectangle 32">
            <a:extLst>
              <a:ext uri="{FF2B5EF4-FFF2-40B4-BE49-F238E27FC236}">
                <a16:creationId xmlns:a16="http://schemas.microsoft.com/office/drawing/2014/main" id="{906C96F4-CE0D-4C1B-8784-2EC9B2CB612A}"/>
              </a:ext>
            </a:extLst>
          </p:cNvPr>
          <p:cNvSpPr/>
          <p:nvPr/>
        </p:nvSpPr>
        <p:spPr>
          <a:xfrm>
            <a:off x="2734413" y="5898752"/>
            <a:ext cx="1219659" cy="19640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DNA repair</a:t>
            </a:r>
          </a:p>
        </p:txBody>
      </p:sp>
      <p:sp>
        <p:nvSpPr>
          <p:cNvPr id="34" name="Rectangle 33">
            <a:extLst>
              <a:ext uri="{FF2B5EF4-FFF2-40B4-BE49-F238E27FC236}">
                <a16:creationId xmlns:a16="http://schemas.microsoft.com/office/drawing/2014/main" id="{DB1B0F9B-179E-4A85-AFD6-39FFCA33E828}"/>
              </a:ext>
            </a:extLst>
          </p:cNvPr>
          <p:cNvSpPr/>
          <p:nvPr/>
        </p:nvSpPr>
        <p:spPr>
          <a:xfrm>
            <a:off x="4040560" y="5825566"/>
            <a:ext cx="1220088" cy="26959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TNF-</a:t>
            </a:r>
            <a:r>
              <a:rPr lang="el-GR" sz="1000" dirty="0">
                <a:solidFill>
                  <a:schemeClr val="tx1"/>
                </a:solidFill>
              </a:rPr>
              <a:t>α</a:t>
            </a:r>
            <a:endParaRPr lang="en-US" sz="1000" dirty="0">
              <a:solidFill>
                <a:schemeClr val="tx1"/>
              </a:solidFill>
            </a:endParaRPr>
          </a:p>
        </p:txBody>
      </p:sp>
      <p:sp>
        <p:nvSpPr>
          <p:cNvPr id="35" name="Rectangle 34">
            <a:extLst>
              <a:ext uri="{FF2B5EF4-FFF2-40B4-BE49-F238E27FC236}">
                <a16:creationId xmlns:a16="http://schemas.microsoft.com/office/drawing/2014/main" id="{43FB22EF-B855-4133-B534-3CEBAB898520}"/>
              </a:ext>
            </a:extLst>
          </p:cNvPr>
          <p:cNvSpPr/>
          <p:nvPr/>
        </p:nvSpPr>
        <p:spPr>
          <a:xfrm>
            <a:off x="5370202" y="5270107"/>
            <a:ext cx="1231343" cy="38543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000000"/>
                </a:solidFill>
              </a:rPr>
              <a:t>IL6-JAK-STAT3</a:t>
            </a:r>
          </a:p>
        </p:txBody>
      </p:sp>
      <p:pic>
        <p:nvPicPr>
          <p:cNvPr id="36" name="Picture 2" descr="C:\Users\MONTIR~1\AppData\Local\Temp\IMG_5394.JPG">
            <a:extLst>
              <a:ext uri="{FF2B5EF4-FFF2-40B4-BE49-F238E27FC236}">
                <a16:creationId xmlns:a16="http://schemas.microsoft.com/office/drawing/2014/main" id="{340A60AC-E88D-496A-9A83-3A8A0B57C90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3130"/>
                    </a14:imgEffect>
                    <a14:imgEffect>
                      <a14:saturation sat="161000"/>
                    </a14:imgEffect>
                  </a14:imgLayer>
                </a14:imgProps>
              </a:ext>
            </a:extLst>
          </a:blip>
          <a:srcRect l="42753" t="51051" r="35030" b="15280"/>
          <a:stretch/>
        </p:blipFill>
        <p:spPr bwMode="auto">
          <a:xfrm>
            <a:off x="2969752" y="1226521"/>
            <a:ext cx="862100" cy="979257"/>
          </a:xfrm>
          <a:prstGeom prst="rect">
            <a:avLst/>
          </a:prstGeom>
          <a:noFill/>
          <a:ln>
            <a:solidFill>
              <a:srgbClr val="000000"/>
            </a:solidFill>
          </a:ln>
        </p:spPr>
      </p:pic>
      <p:pic>
        <p:nvPicPr>
          <p:cNvPr id="37" name="Content Placeholder 8">
            <a:extLst>
              <a:ext uri="{FF2B5EF4-FFF2-40B4-BE49-F238E27FC236}">
                <a16:creationId xmlns:a16="http://schemas.microsoft.com/office/drawing/2014/main" id="{725FB99E-EF39-4B8A-9055-ECA36672DDC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568" t="12942" r="28915" b="22710"/>
          <a:stretch/>
        </p:blipFill>
        <p:spPr>
          <a:xfrm>
            <a:off x="3888192" y="1226521"/>
            <a:ext cx="859457" cy="988295"/>
          </a:xfrm>
          <a:prstGeom prst="rect">
            <a:avLst/>
          </a:prstGeom>
          <a:ln>
            <a:solidFill>
              <a:schemeClr val="tx1"/>
            </a:solidFill>
          </a:ln>
        </p:spPr>
      </p:pic>
      <p:pic>
        <p:nvPicPr>
          <p:cNvPr id="38" name="Content Placeholder 3">
            <a:extLst>
              <a:ext uri="{FF2B5EF4-FFF2-40B4-BE49-F238E27FC236}">
                <a16:creationId xmlns:a16="http://schemas.microsoft.com/office/drawing/2014/main" id="{779AE9BC-6872-4649-98C9-C690EFE3B6E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861" t="441" r="17922" b="302"/>
          <a:stretch/>
        </p:blipFill>
        <p:spPr>
          <a:xfrm>
            <a:off x="4805871" y="1226521"/>
            <a:ext cx="861387" cy="986048"/>
          </a:xfrm>
          <a:prstGeom prst="rect">
            <a:avLst/>
          </a:prstGeom>
          <a:ln>
            <a:solidFill>
              <a:schemeClr val="tx1"/>
            </a:solidFill>
          </a:ln>
        </p:spPr>
      </p:pic>
      <p:pic>
        <p:nvPicPr>
          <p:cNvPr id="39" name="Picture 38">
            <a:extLst>
              <a:ext uri="{FF2B5EF4-FFF2-40B4-BE49-F238E27FC236}">
                <a16:creationId xmlns:a16="http://schemas.microsoft.com/office/drawing/2014/main" id="{88CF08B2-17C3-4919-A1C0-A0687381547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222" t="17998" b="17455"/>
          <a:stretch/>
        </p:blipFill>
        <p:spPr>
          <a:xfrm>
            <a:off x="5726122" y="1226521"/>
            <a:ext cx="862101" cy="981504"/>
          </a:xfrm>
          <a:prstGeom prst="rect">
            <a:avLst/>
          </a:prstGeom>
          <a:ln>
            <a:solidFill>
              <a:srgbClr val="000000"/>
            </a:solidFill>
          </a:ln>
        </p:spPr>
      </p:pic>
      <p:sp>
        <p:nvSpPr>
          <p:cNvPr id="40" name="Rectangle 39">
            <a:extLst>
              <a:ext uri="{FF2B5EF4-FFF2-40B4-BE49-F238E27FC236}">
                <a16:creationId xmlns:a16="http://schemas.microsoft.com/office/drawing/2014/main" id="{8AD8F57C-2844-4485-A8B1-214CDF1AD63C}"/>
              </a:ext>
            </a:extLst>
          </p:cNvPr>
          <p:cNvSpPr/>
          <p:nvPr/>
        </p:nvSpPr>
        <p:spPr>
          <a:xfrm>
            <a:off x="1665714" y="2852936"/>
            <a:ext cx="1178094" cy="696800"/>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Whole genome expression</a:t>
            </a:r>
          </a:p>
        </p:txBody>
      </p:sp>
      <p:sp>
        <p:nvSpPr>
          <p:cNvPr id="41" name="Rectangle 40">
            <a:extLst>
              <a:ext uri="{FF2B5EF4-FFF2-40B4-BE49-F238E27FC236}">
                <a16:creationId xmlns:a16="http://schemas.microsoft.com/office/drawing/2014/main" id="{56F6E4CD-03EA-417A-9BBB-EED2A25C2A35}"/>
              </a:ext>
            </a:extLst>
          </p:cNvPr>
          <p:cNvSpPr/>
          <p:nvPr/>
        </p:nvSpPr>
        <p:spPr>
          <a:xfrm>
            <a:off x="172361" y="3006574"/>
            <a:ext cx="1201700" cy="389525"/>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RNA extraction</a:t>
            </a:r>
          </a:p>
        </p:txBody>
      </p:sp>
      <p:sp>
        <p:nvSpPr>
          <p:cNvPr id="42" name="Rectangle 41">
            <a:extLst>
              <a:ext uri="{FF2B5EF4-FFF2-40B4-BE49-F238E27FC236}">
                <a16:creationId xmlns:a16="http://schemas.microsoft.com/office/drawing/2014/main" id="{5F54E122-D50F-4953-BC59-28D7BB6D10A1}"/>
              </a:ext>
            </a:extLst>
          </p:cNvPr>
          <p:cNvSpPr/>
          <p:nvPr/>
        </p:nvSpPr>
        <p:spPr>
          <a:xfrm>
            <a:off x="1665714" y="1124743"/>
            <a:ext cx="1178094" cy="700687"/>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Clinical-pathological characteristics</a:t>
            </a:r>
          </a:p>
        </p:txBody>
      </p:sp>
      <p:sp>
        <p:nvSpPr>
          <p:cNvPr id="43" name="Rectángulo redondeado 13">
            <a:extLst>
              <a:ext uri="{FF2B5EF4-FFF2-40B4-BE49-F238E27FC236}">
                <a16:creationId xmlns:a16="http://schemas.microsoft.com/office/drawing/2014/main" id="{6B3F3261-EC8A-497C-B80B-8C2A3DECABE3}"/>
              </a:ext>
            </a:extLst>
          </p:cNvPr>
          <p:cNvSpPr/>
          <p:nvPr/>
        </p:nvSpPr>
        <p:spPr>
          <a:xfrm>
            <a:off x="6778999" y="4149080"/>
            <a:ext cx="2257497" cy="1709637"/>
          </a:xfrm>
          <a:prstGeom prst="roundRect">
            <a:avLst>
              <a:gd name="adj" fmla="val 0"/>
            </a:avLst>
          </a:prstGeom>
          <a:solidFill>
            <a:schemeClr val="tx2"/>
          </a:solidFill>
          <a:ln w="25400">
            <a:solidFill>
              <a:schemeClr val="tx2">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eaLnBrk="0" hangingPunct="0"/>
            <a:r>
              <a:rPr lang="en-US" sz="1200" dirty="0" err="1">
                <a:solidFill>
                  <a:schemeClr val="bg1"/>
                </a:solidFill>
              </a:rPr>
              <a:t>Transcriptome</a:t>
            </a:r>
            <a:r>
              <a:rPr lang="en-US" sz="1200" dirty="0">
                <a:solidFill>
                  <a:schemeClr val="bg1"/>
                </a:solidFill>
              </a:rPr>
              <a:t>-based subtyping of </a:t>
            </a:r>
            <a:r>
              <a:rPr lang="en-US" sz="1200" dirty="0" err="1">
                <a:solidFill>
                  <a:schemeClr val="bg1"/>
                </a:solidFill>
              </a:rPr>
              <a:t>eCCA</a:t>
            </a:r>
            <a:r>
              <a:rPr lang="en-US" sz="1200" dirty="0">
                <a:solidFill>
                  <a:schemeClr val="bg1"/>
                </a:solidFill>
              </a:rPr>
              <a:t> identifies </a:t>
            </a:r>
            <a:r>
              <a:rPr lang="en-US" sz="1200" b="1" dirty="0">
                <a:solidFill>
                  <a:schemeClr val="bg1"/>
                </a:solidFill>
              </a:rPr>
              <a:t>four distinct molecular classes </a:t>
            </a:r>
            <a:r>
              <a:rPr lang="en-US" sz="1200" dirty="0">
                <a:solidFill>
                  <a:schemeClr val="bg1"/>
                </a:solidFill>
              </a:rPr>
              <a:t>that correlate with clinical-pathological characteristics, enhancing the opportunities for </a:t>
            </a:r>
            <a:r>
              <a:rPr lang="en-US" sz="1200" b="1" dirty="0">
                <a:solidFill>
                  <a:schemeClr val="bg1"/>
                </a:solidFill>
              </a:rPr>
              <a:t>therapeutic development</a:t>
            </a:r>
            <a:r>
              <a:rPr lang="en-US" sz="1200" dirty="0">
                <a:solidFill>
                  <a:schemeClr val="bg1"/>
                </a:solidFill>
              </a:rPr>
              <a:t>.</a:t>
            </a:r>
            <a:endParaRPr lang="en-GB" sz="1200" dirty="0">
              <a:solidFill>
                <a:schemeClr val="bg1"/>
              </a:solidFill>
              <a:latin typeface="Calibri" pitchFamily="34" charset="0"/>
            </a:endParaRPr>
          </a:p>
        </p:txBody>
      </p:sp>
      <p:cxnSp>
        <p:nvCxnSpPr>
          <p:cNvPr id="44" name="Straight Connector 43">
            <a:extLst>
              <a:ext uri="{FF2B5EF4-FFF2-40B4-BE49-F238E27FC236}">
                <a16:creationId xmlns:a16="http://schemas.microsoft.com/office/drawing/2014/main" id="{39DA50FA-F469-4F60-A509-B5DA0C25E63A}"/>
              </a:ext>
            </a:extLst>
          </p:cNvPr>
          <p:cNvCxnSpPr>
            <a:cxnSpLocks/>
            <a:stCxn id="40" idx="1"/>
            <a:endCxn id="41" idx="3"/>
          </p:cNvCxnSpPr>
          <p:nvPr/>
        </p:nvCxnSpPr>
        <p:spPr>
          <a:xfrm flipH="1">
            <a:off x="1374061" y="3201336"/>
            <a:ext cx="291653" cy="1"/>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6D212B3-5329-4677-BD85-28A2CCD79190}"/>
              </a:ext>
            </a:extLst>
          </p:cNvPr>
          <p:cNvCxnSpPr/>
          <p:nvPr/>
        </p:nvCxnSpPr>
        <p:spPr>
          <a:xfrm flipH="1">
            <a:off x="1398644" y="2314608"/>
            <a:ext cx="263272" cy="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1CC26D7-9619-481A-964A-F6D73FC99558}"/>
              </a:ext>
            </a:extLst>
          </p:cNvPr>
          <p:cNvCxnSpPr/>
          <p:nvPr/>
        </p:nvCxnSpPr>
        <p:spPr>
          <a:xfrm flipH="1">
            <a:off x="1386045" y="1475086"/>
            <a:ext cx="263272" cy="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8A11B38-FF3A-48A4-98EF-EC4A687F023E}"/>
              </a:ext>
            </a:extLst>
          </p:cNvPr>
          <p:cNvCxnSpPr>
            <a:cxnSpLocks/>
            <a:stCxn id="41" idx="0"/>
            <a:endCxn id="7" idx="2"/>
          </p:cNvCxnSpPr>
          <p:nvPr/>
        </p:nvCxnSpPr>
        <p:spPr>
          <a:xfrm flipV="1">
            <a:off x="773211" y="2780928"/>
            <a:ext cx="1" cy="225646"/>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C97E308-B4B9-4F72-BA57-6DC27A520608}"/>
              </a:ext>
            </a:extLst>
          </p:cNvPr>
          <p:cNvCxnSpPr>
            <a:cxnSpLocks/>
            <a:stCxn id="40" idx="0"/>
          </p:cNvCxnSpPr>
          <p:nvPr/>
        </p:nvCxnSpPr>
        <p:spPr>
          <a:xfrm flipV="1">
            <a:off x="2254761" y="2849458"/>
            <a:ext cx="4506197" cy="34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215CFC0E-3BB4-4C79-A777-4F2590CF1E4C}"/>
              </a:ext>
            </a:extLst>
          </p:cNvPr>
          <p:cNvSpPr txBox="1"/>
          <p:nvPr/>
        </p:nvSpPr>
        <p:spPr>
          <a:xfrm>
            <a:off x="3998343" y="2901292"/>
            <a:ext cx="2445865" cy="246221"/>
          </a:xfrm>
          <a:prstGeom prst="rect">
            <a:avLst/>
          </a:prstGeom>
          <a:noFill/>
        </p:spPr>
        <p:txBody>
          <a:bodyPr wrap="square" rtlCol="0">
            <a:spAutoFit/>
          </a:bodyPr>
          <a:lstStyle/>
          <a:p>
            <a:r>
              <a:rPr lang="en-US" sz="1000" dirty="0"/>
              <a:t>Unsupervised clustering (NMF)</a:t>
            </a:r>
          </a:p>
        </p:txBody>
      </p:sp>
      <p:sp>
        <p:nvSpPr>
          <p:cNvPr id="60" name="TextBox 59">
            <a:extLst>
              <a:ext uri="{FF2B5EF4-FFF2-40B4-BE49-F238E27FC236}">
                <a16:creationId xmlns:a16="http://schemas.microsoft.com/office/drawing/2014/main" id="{FC7CF98D-8C53-419A-88FE-88F94DD9DE99}"/>
              </a:ext>
            </a:extLst>
          </p:cNvPr>
          <p:cNvSpPr txBox="1"/>
          <p:nvPr/>
        </p:nvSpPr>
        <p:spPr>
          <a:xfrm>
            <a:off x="4214875" y="2636912"/>
            <a:ext cx="2805397" cy="246221"/>
          </a:xfrm>
          <a:prstGeom prst="rect">
            <a:avLst/>
          </a:prstGeom>
          <a:noFill/>
        </p:spPr>
        <p:txBody>
          <a:bodyPr wrap="square" rtlCol="0">
            <a:spAutoFit/>
          </a:bodyPr>
          <a:lstStyle/>
          <a:p>
            <a:r>
              <a:rPr lang="en-US" sz="1000" dirty="0"/>
              <a:t>Enrichment of </a:t>
            </a:r>
            <a:r>
              <a:rPr lang="en-US" sz="1000" dirty="0" err="1"/>
              <a:t>signalling</a:t>
            </a:r>
            <a:r>
              <a:rPr lang="en-US" sz="1000" dirty="0"/>
              <a:t> pathways (GSEA)</a:t>
            </a:r>
          </a:p>
        </p:txBody>
      </p:sp>
      <p:cxnSp>
        <p:nvCxnSpPr>
          <p:cNvPr id="71" name="Connector: Elbow 70">
            <a:extLst>
              <a:ext uri="{FF2B5EF4-FFF2-40B4-BE49-F238E27FC236}">
                <a16:creationId xmlns:a16="http://schemas.microsoft.com/office/drawing/2014/main" id="{08684049-B74B-4ABC-B986-56CE58452976}"/>
              </a:ext>
            </a:extLst>
          </p:cNvPr>
          <p:cNvCxnSpPr>
            <a:cxnSpLocks/>
            <a:endCxn id="11" idx="0"/>
          </p:cNvCxnSpPr>
          <p:nvPr/>
        </p:nvCxnSpPr>
        <p:spPr>
          <a:xfrm rot="5400000">
            <a:off x="2839079" y="2971774"/>
            <a:ext cx="358841" cy="199337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FF3E8516-5E97-4EDE-BDEB-8D95BA3CFFB7}"/>
              </a:ext>
            </a:extLst>
          </p:cNvPr>
          <p:cNvCxnSpPr>
            <a:cxnSpLocks/>
            <a:endCxn id="14" idx="0"/>
          </p:cNvCxnSpPr>
          <p:nvPr/>
        </p:nvCxnSpPr>
        <p:spPr>
          <a:xfrm rot="16200000" flipH="1">
            <a:off x="4824682" y="2979546"/>
            <a:ext cx="358841" cy="197783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A052B8FA-F597-48F2-B42F-3985AA0B4CBC}"/>
              </a:ext>
            </a:extLst>
          </p:cNvPr>
          <p:cNvCxnSpPr>
            <a:cxnSpLocks/>
            <a:endCxn id="12" idx="0"/>
          </p:cNvCxnSpPr>
          <p:nvPr/>
        </p:nvCxnSpPr>
        <p:spPr>
          <a:xfrm rot="5400000">
            <a:off x="3500947" y="3633642"/>
            <a:ext cx="358841" cy="66964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9DECDD8A-6239-4301-A4A0-5C3D196B5686}"/>
              </a:ext>
            </a:extLst>
          </p:cNvPr>
          <p:cNvCxnSpPr>
            <a:cxnSpLocks/>
            <a:endCxn id="13" idx="0"/>
          </p:cNvCxnSpPr>
          <p:nvPr/>
        </p:nvCxnSpPr>
        <p:spPr>
          <a:xfrm rot="16200000" flipH="1">
            <a:off x="4162814" y="3641414"/>
            <a:ext cx="358841" cy="65409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044B043F-27F5-491B-A8A8-19960D593390}"/>
              </a:ext>
            </a:extLst>
          </p:cNvPr>
          <p:cNvCxnSpPr>
            <a:cxnSpLocks/>
            <a:stCxn id="8" idx="3"/>
            <a:endCxn id="36" idx="2"/>
          </p:cNvCxnSpPr>
          <p:nvPr/>
        </p:nvCxnSpPr>
        <p:spPr>
          <a:xfrm flipV="1">
            <a:off x="2843808" y="2205778"/>
            <a:ext cx="556994" cy="1088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9A623E5B-298B-42CD-86F4-D9DD61DD97AA}"/>
              </a:ext>
            </a:extLst>
          </p:cNvPr>
          <p:cNvCxnSpPr>
            <a:cxnSpLocks/>
            <a:stCxn id="8" idx="3"/>
            <a:endCxn id="37" idx="2"/>
          </p:cNvCxnSpPr>
          <p:nvPr/>
        </p:nvCxnSpPr>
        <p:spPr>
          <a:xfrm flipV="1">
            <a:off x="2843808" y="2214816"/>
            <a:ext cx="1474113" cy="9979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B7955C92-DE41-4FCC-AE39-07C98D9FB1D4}"/>
              </a:ext>
            </a:extLst>
          </p:cNvPr>
          <p:cNvCxnSpPr>
            <a:cxnSpLocks/>
            <a:stCxn id="8" idx="3"/>
            <a:endCxn id="38" idx="2"/>
          </p:cNvCxnSpPr>
          <p:nvPr/>
        </p:nvCxnSpPr>
        <p:spPr>
          <a:xfrm flipV="1">
            <a:off x="2843808" y="2212569"/>
            <a:ext cx="2392757" cy="10204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437E0BE2-78F8-4AD7-B465-63FF7A4C7FE3}"/>
              </a:ext>
            </a:extLst>
          </p:cNvPr>
          <p:cNvCxnSpPr>
            <a:cxnSpLocks/>
            <a:stCxn id="8" idx="3"/>
            <a:endCxn id="39" idx="2"/>
          </p:cNvCxnSpPr>
          <p:nvPr/>
        </p:nvCxnSpPr>
        <p:spPr>
          <a:xfrm flipV="1">
            <a:off x="2843808" y="2208025"/>
            <a:ext cx="3313365" cy="10658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E68B9887-14BC-4F9A-BDA2-C3CAC88C8336}"/>
              </a:ext>
            </a:extLst>
          </p:cNvPr>
          <p:cNvCxnSpPr>
            <a:cxnSpLocks/>
            <a:stCxn id="40" idx="0"/>
            <a:endCxn id="9" idx="0"/>
          </p:cNvCxnSpPr>
          <p:nvPr/>
        </p:nvCxnSpPr>
        <p:spPr>
          <a:xfrm rot="16200000" flipH="1">
            <a:off x="2977349" y="2130348"/>
            <a:ext cx="315250" cy="1760426"/>
          </a:xfrm>
          <a:prstGeom prst="bentConnector3">
            <a:avLst>
              <a:gd name="adj1" fmla="val -189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277316D1-8963-47AD-A416-4CD821749125}"/>
              </a:ext>
            </a:extLst>
          </p:cNvPr>
          <p:cNvPicPr>
            <a:picLocks noChangeAspect="1"/>
          </p:cNvPicPr>
          <p:nvPr/>
        </p:nvPicPr>
        <p:blipFill>
          <a:blip r:embed="rId9"/>
          <a:stretch>
            <a:fillRect/>
          </a:stretch>
        </p:blipFill>
        <p:spPr>
          <a:xfrm>
            <a:off x="6760958" y="1300775"/>
            <a:ext cx="2131522" cy="2757763"/>
          </a:xfrm>
          <a:prstGeom prst="rect">
            <a:avLst/>
          </a:prstGeom>
        </p:spPr>
      </p:pic>
    </p:spTree>
    <p:extLst>
      <p:ext uri="{BB962C8B-B14F-4D97-AF65-F5344CB8AC3E}">
        <p14:creationId xmlns:p14="http://schemas.microsoft.com/office/powerpoint/2010/main" val="128441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 – section 1</a:t>
            </a:r>
          </a:p>
        </p:txBody>
      </p:sp>
      <p:sp>
        <p:nvSpPr>
          <p:cNvPr id="12" name="Text Placeholder 11">
            <a:extLst>
              <a:ext uri="{FF2B5EF4-FFF2-40B4-BE49-F238E27FC236}">
                <a16:creationId xmlns:a16="http://schemas.microsoft.com/office/drawing/2014/main" id="{007AB99A-7A55-4333-91D0-6E6A78AA4668}"/>
              </a:ext>
            </a:extLst>
          </p:cNvPr>
          <p:cNvSpPr>
            <a:spLocks noGrp="1"/>
          </p:cNvSpPr>
          <p:nvPr>
            <p:ph type="body" sz="quarter" idx="10"/>
          </p:nvPr>
        </p:nvSpPr>
        <p:spPr/>
        <p:txBody>
          <a:bodyPr/>
          <a:lstStyle/>
          <a:p>
            <a:endParaRPr lang="en-GB"/>
          </a:p>
        </p:txBody>
      </p:sp>
      <p:graphicFrame>
        <p:nvGraphicFramePr>
          <p:cNvPr id="7" name="Content Placeholder 10">
            <a:extLst>
              <a:ext uri="{FF2B5EF4-FFF2-40B4-BE49-F238E27FC236}">
                <a16:creationId xmlns:a16="http://schemas.microsoft.com/office/drawing/2014/main" id="{47FACF8A-4973-4F78-B355-67ECB46765F5}"/>
              </a:ext>
            </a:extLst>
          </p:cNvPr>
          <p:cNvGraphicFramePr>
            <a:graphicFrameLocks noGrp="1"/>
          </p:cNvGraphicFramePr>
          <p:nvPr>
            <p:ph sz="half" idx="1"/>
            <p:extLst>
              <p:ext uri="{D42A27DB-BD31-4B8C-83A1-F6EECF244321}">
                <p14:modId xmlns:p14="http://schemas.microsoft.com/office/powerpoint/2010/main" val="4172552029"/>
              </p:ext>
            </p:extLst>
          </p:nvPr>
        </p:nvGraphicFramePr>
        <p:xfrm>
          <a:off x="683568" y="1554503"/>
          <a:ext cx="7377356" cy="3608807"/>
        </p:xfrm>
        <a:graphic>
          <a:graphicData uri="http://schemas.openxmlformats.org/drawingml/2006/table">
            <a:tbl>
              <a:tblPr firstRow="1" bandRow="1">
                <a:tableStyleId>{5C22544A-7EE6-4342-B048-85BDC9FD1C3A}</a:tableStyleId>
              </a:tblPr>
              <a:tblGrid>
                <a:gridCol w="687301">
                  <a:extLst>
                    <a:ext uri="{9D8B030D-6E8A-4147-A177-3AD203B41FA5}">
                      <a16:colId xmlns:a16="http://schemas.microsoft.com/office/drawing/2014/main" val="20001"/>
                    </a:ext>
                  </a:extLst>
                </a:gridCol>
                <a:gridCol w="6690055">
                  <a:extLst>
                    <a:ext uri="{9D8B030D-6E8A-4147-A177-3AD203B41FA5}">
                      <a16:colId xmlns:a16="http://schemas.microsoft.com/office/drawing/2014/main" val="20002"/>
                    </a:ext>
                  </a:extLst>
                </a:gridCol>
              </a:tblGrid>
              <a:tr h="335179">
                <a:tc gridSpan="2">
                  <a:txBody>
                    <a:bodyPr/>
                    <a:lstStyle/>
                    <a:p>
                      <a:r>
                        <a:rPr lang="en-GB" sz="1400" dirty="0">
                          <a:latin typeface="+mj-lt"/>
                          <a:cs typeface="Arial" panose="020B0604020202020204" pitchFamily="34" charset="0"/>
                        </a:rPr>
                        <a:t>1. Clinical management of hepatocellular carcinoma (HCC)</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27391">
                <a:tc>
                  <a:txBody>
                    <a:bodyPr/>
                    <a:lstStyle/>
                    <a:p>
                      <a:pPr marL="36000" algn="l" fontAlgn="t"/>
                      <a:r>
                        <a:rPr lang="en-GB" sz="1100" b="0" i="0" u="none" strike="noStrike" dirty="0">
                          <a:solidFill>
                            <a:srgbClr val="000000"/>
                          </a:solidFill>
                          <a:effectLst/>
                          <a:latin typeface="+mj-lt"/>
                        </a:rPr>
                        <a:t>LBO-005</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The impact of combining selective internal radiation therapy (SIRT) with sorafenib on overall survival in patients with advanced hepatocellular carcinoma: the SORAMIC trial palliative cohort</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73935">
                <a:tc>
                  <a:txBody>
                    <a:bodyPr/>
                    <a:lstStyle/>
                    <a:p>
                      <a:pPr marL="36000" algn="l" fontAlgn="t"/>
                      <a:r>
                        <a:rPr lang="en-GB" sz="1100" b="0" i="0" u="none" strike="noStrike" dirty="0">
                          <a:solidFill>
                            <a:srgbClr val="000000"/>
                          </a:solidFill>
                          <a:effectLst/>
                          <a:latin typeface="+mj-lt"/>
                        </a:rPr>
                        <a:t>GS-008</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Sustained efficacy of adjuvant immunotherapy with cytokine-induced killer cells for hepatocellular carcinoma: an extended 5-year follow-up</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558284">
                <a:tc>
                  <a:txBody>
                    <a:bodyPr/>
                    <a:lstStyle/>
                    <a:p>
                      <a:pPr marL="36000" algn="l" fontAlgn="t"/>
                      <a:r>
                        <a:rPr lang="en-GB" sz="1100" b="0" i="0" u="none" strike="noStrike" dirty="0">
                          <a:solidFill>
                            <a:srgbClr val="000000"/>
                          </a:solidFill>
                          <a:effectLst/>
                          <a:latin typeface="+mj-lt"/>
                        </a:rPr>
                        <a:t>GS-003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Sorafenib with versus without concurrent conventional </a:t>
                      </a:r>
                      <a:r>
                        <a:rPr lang="en-GB" sz="1100" b="0" i="0" u="none" strike="noStrike" dirty="0" err="1">
                          <a:solidFill>
                            <a:srgbClr val="000000"/>
                          </a:solidFill>
                          <a:effectLst/>
                          <a:latin typeface="+mj-lt"/>
                        </a:rPr>
                        <a:t>transarterial</a:t>
                      </a:r>
                      <a:r>
                        <a:rPr lang="en-GB" sz="1100" b="0" i="0" u="none" strike="noStrike" dirty="0">
                          <a:solidFill>
                            <a:srgbClr val="000000"/>
                          </a:solidFill>
                          <a:effectLst/>
                          <a:latin typeface="+mj-lt"/>
                        </a:rPr>
                        <a:t> chemoembolization (</a:t>
                      </a:r>
                      <a:r>
                        <a:rPr lang="en-GB" sz="1100" b="0" i="0" u="none" strike="noStrike" dirty="0" err="1">
                          <a:solidFill>
                            <a:srgbClr val="000000"/>
                          </a:solidFill>
                          <a:effectLst/>
                          <a:latin typeface="+mj-lt"/>
                        </a:rPr>
                        <a:t>cTACE</a:t>
                      </a:r>
                      <a:r>
                        <a:rPr lang="en-GB" sz="1100" b="0" i="0" u="none" strike="noStrike" dirty="0">
                          <a:solidFill>
                            <a:srgbClr val="000000"/>
                          </a:solidFill>
                          <a:effectLst/>
                          <a:latin typeface="+mj-lt"/>
                        </a:rPr>
                        <a:t>) in patients with advanced hepatocellular carcinoma (HCC): results from a </a:t>
                      </a:r>
                      <a:r>
                        <a:rPr lang="en-GB" sz="1100" b="0" i="0" u="none" strike="noStrike" dirty="0" err="1">
                          <a:solidFill>
                            <a:srgbClr val="000000"/>
                          </a:solidFill>
                          <a:effectLst/>
                          <a:latin typeface="+mj-lt"/>
                        </a:rPr>
                        <a:t>multicenter</a:t>
                      </a:r>
                      <a:r>
                        <a:rPr lang="en-GB" sz="1100" b="0" i="0" u="none" strike="noStrike" dirty="0">
                          <a:solidFill>
                            <a:srgbClr val="000000"/>
                          </a:solidFill>
                          <a:effectLst/>
                          <a:latin typeface="+mj-lt"/>
                        </a:rPr>
                        <a:t>, open-label, randomized, controlled Phase III STAH trial</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01440356"/>
                  </a:ext>
                </a:extLst>
              </a:tr>
              <a:tr h="373935">
                <a:tc>
                  <a:txBody>
                    <a:bodyPr/>
                    <a:lstStyle/>
                    <a:p>
                      <a:pPr marL="36000" algn="l" fontAlgn="t"/>
                      <a:r>
                        <a:rPr lang="en-GB" sz="1100" b="0" i="0" u="none" strike="noStrike" dirty="0">
                          <a:solidFill>
                            <a:srgbClr val="000000"/>
                          </a:solidFill>
                          <a:effectLst/>
                          <a:latin typeface="+mj-lt"/>
                        </a:rPr>
                        <a:t>PS-017</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Personalized T cell therapy against HBV-related hepatocellular carcinoma</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68958792"/>
                  </a:ext>
                </a:extLst>
              </a:tr>
              <a:tr h="742632">
                <a:tc>
                  <a:txBody>
                    <a:bodyPr/>
                    <a:lstStyle/>
                    <a:p>
                      <a:pPr marL="36000" algn="l" fontAlgn="t"/>
                      <a:r>
                        <a:rPr lang="en-GB" sz="1100" b="0" i="0" u="none" strike="noStrike" dirty="0">
                          <a:solidFill>
                            <a:srgbClr val="000000"/>
                          </a:solidFill>
                          <a:effectLst/>
                          <a:latin typeface="+mj-lt"/>
                        </a:rPr>
                        <a:t>PS-018</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Role of 99mTc-Macroaggregated Albumin SPECT/CT based dosimetry in predicting survival and </a:t>
                      </a:r>
                      <a:r>
                        <a:rPr lang="en-GB" sz="1100" b="0" i="0" u="none" strike="noStrike" dirty="0" err="1">
                          <a:solidFill>
                            <a:srgbClr val="000000"/>
                          </a:solidFill>
                          <a:effectLst/>
                          <a:latin typeface="+mj-lt"/>
                        </a:rPr>
                        <a:t>tumor</a:t>
                      </a:r>
                      <a:r>
                        <a:rPr lang="en-GB" sz="1100" b="0" i="0" u="none" strike="noStrike" dirty="0">
                          <a:solidFill>
                            <a:srgbClr val="000000"/>
                          </a:solidFill>
                          <a:effectLst/>
                          <a:latin typeface="+mj-lt"/>
                        </a:rPr>
                        <a:t> response of patients with locally advanced and inoperable hepatocellular carcinoma (HCC) treated by selective intra-arterial radiation therapy (SIRT) with yttrium-90 resin microspheres, a cohort from </a:t>
                      </a:r>
                      <a:br>
                        <a:rPr lang="en-GB" sz="1100" b="0" i="0" u="none" strike="noStrike" dirty="0">
                          <a:solidFill>
                            <a:srgbClr val="000000"/>
                          </a:solidFill>
                          <a:effectLst/>
                          <a:latin typeface="+mj-lt"/>
                        </a:rPr>
                      </a:br>
                      <a:r>
                        <a:rPr lang="en-GB" sz="1100" b="0" i="0" u="none" strike="noStrike" dirty="0">
                          <a:solidFill>
                            <a:srgbClr val="000000"/>
                          </a:solidFill>
                          <a:effectLst/>
                          <a:latin typeface="+mj-lt"/>
                        </a:rPr>
                        <a:t>SARAH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32241042"/>
                  </a:ext>
                </a:extLst>
              </a:tr>
              <a:tr h="401451">
                <a:tc>
                  <a:txBody>
                    <a:bodyPr/>
                    <a:lstStyle/>
                    <a:p>
                      <a:pPr marL="36000" algn="l" fontAlgn="t"/>
                      <a:r>
                        <a:rPr lang="en-GB" sz="1100" b="0" i="0" u="none" strike="noStrike" dirty="0">
                          <a:solidFill>
                            <a:srgbClr val="000000"/>
                          </a:solidFill>
                          <a:effectLst/>
                          <a:latin typeface="+mj-lt"/>
                        </a:rPr>
                        <a:t>PS-024</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defTabSz="914400" rtl="0" eaLnBrk="1" fontAlgn="t" latinLnBrk="0" hangingPunct="1"/>
                      <a:r>
                        <a:rPr lang="en-GB" sz="1100" b="0" i="0" u="none" strike="noStrike" kern="1200" dirty="0">
                          <a:solidFill>
                            <a:srgbClr val="000000"/>
                          </a:solidFill>
                          <a:effectLst/>
                          <a:latin typeface="+mj-lt"/>
                          <a:ea typeface="+mn-ea"/>
                          <a:cs typeface="+mn-cs"/>
                        </a:rPr>
                        <a:t>Hepatic safety and biomarker assessments in sorafenib-experienced patients with advanced hepatocellular carcinoma treated with nivolumab in the CheckMate-040 study</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92359633"/>
                  </a:ext>
                </a:extLst>
              </a:tr>
              <a:tr h="396000">
                <a:tc>
                  <a:txBody>
                    <a:bodyPr/>
                    <a:lstStyle/>
                    <a:p>
                      <a:pPr marL="36000" algn="l" fontAlgn="t"/>
                      <a:r>
                        <a:rPr lang="en-GB" sz="1100" b="0" i="0" u="none" strike="noStrike" dirty="0">
                          <a:solidFill>
                            <a:srgbClr val="000000"/>
                          </a:solidFill>
                          <a:effectLst/>
                          <a:latin typeface="+mj-lt"/>
                        </a:rPr>
                        <a:t>PS-022</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Efficacy and safety of regorafenib in real life in the treatment of hepatocellular carcinoma. </a:t>
                      </a:r>
                      <a:br>
                        <a:rPr lang="en-GB" sz="1100" b="0" i="0" u="none" strike="noStrike" dirty="0">
                          <a:solidFill>
                            <a:srgbClr val="000000"/>
                          </a:solidFill>
                          <a:effectLst/>
                          <a:latin typeface="+mj-lt"/>
                        </a:rPr>
                      </a:br>
                      <a:r>
                        <a:rPr lang="en-GB" sz="1100" b="0" i="0" u="none" strike="noStrike" dirty="0" err="1">
                          <a:solidFill>
                            <a:srgbClr val="000000"/>
                          </a:solidFill>
                          <a:effectLst/>
                          <a:latin typeface="+mj-lt"/>
                        </a:rPr>
                        <a:t>Multicenter</a:t>
                      </a:r>
                      <a:r>
                        <a:rPr lang="en-GB" sz="1100" b="0" i="0" u="none" strike="noStrike" dirty="0">
                          <a:solidFill>
                            <a:srgbClr val="000000"/>
                          </a:solidFill>
                          <a:effectLst/>
                          <a:latin typeface="+mj-lt"/>
                        </a:rPr>
                        <a:t> experience</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49501736"/>
                  </a:ext>
                </a:extLst>
              </a:tr>
            </a:tbl>
          </a:graphicData>
        </a:graphic>
      </p:graphicFrame>
      <p:sp>
        <p:nvSpPr>
          <p:cNvPr id="6" name="TextBox 5">
            <a:hlinkClick r:id="rId2" action="ppaction://hlinksldjump"/>
            <a:extLst>
              <a:ext uri="{FF2B5EF4-FFF2-40B4-BE49-F238E27FC236}">
                <a16:creationId xmlns:a16="http://schemas.microsoft.com/office/drawing/2014/main" id="{10B8F59B-277F-44F1-AF65-0D0897C93EF1}"/>
              </a:ext>
            </a:extLst>
          </p:cNvPr>
          <p:cNvSpPr txBox="1">
            <a:spLocks/>
          </p:cNvSpPr>
          <p:nvPr/>
        </p:nvSpPr>
        <p:spPr>
          <a:xfrm>
            <a:off x="2820053" y="5517232"/>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428754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 – section 2</a:t>
            </a:r>
          </a:p>
        </p:txBody>
      </p:sp>
      <p:sp>
        <p:nvSpPr>
          <p:cNvPr id="12" name="Text Placeholder 11">
            <a:extLst>
              <a:ext uri="{FF2B5EF4-FFF2-40B4-BE49-F238E27FC236}">
                <a16:creationId xmlns:a16="http://schemas.microsoft.com/office/drawing/2014/main" id="{007AB99A-7A55-4333-91D0-6E6A78AA4668}"/>
              </a:ext>
            </a:extLst>
          </p:cNvPr>
          <p:cNvSpPr>
            <a:spLocks noGrp="1"/>
          </p:cNvSpPr>
          <p:nvPr>
            <p:ph type="body" sz="quarter" idx="10"/>
          </p:nvPr>
        </p:nvSpPr>
        <p:spPr/>
        <p:txBody>
          <a:bodyPr/>
          <a:lstStyle/>
          <a:p>
            <a:endParaRPr lang="en-GB"/>
          </a:p>
        </p:txBody>
      </p:sp>
      <p:graphicFrame>
        <p:nvGraphicFramePr>
          <p:cNvPr id="5" name="Content Placeholder 10">
            <a:extLst>
              <a:ext uri="{FF2B5EF4-FFF2-40B4-BE49-F238E27FC236}">
                <a16:creationId xmlns:a16="http://schemas.microsoft.com/office/drawing/2014/main" id="{FAB87448-7080-41A0-8B44-9D3FBFB8A1FC}"/>
              </a:ext>
            </a:extLst>
          </p:cNvPr>
          <p:cNvGraphicFramePr>
            <a:graphicFrameLocks/>
          </p:cNvGraphicFramePr>
          <p:nvPr>
            <p:extLst>
              <p:ext uri="{D42A27DB-BD31-4B8C-83A1-F6EECF244321}">
                <p14:modId xmlns:p14="http://schemas.microsoft.com/office/powerpoint/2010/main" val="537833036"/>
              </p:ext>
            </p:extLst>
          </p:nvPr>
        </p:nvGraphicFramePr>
        <p:xfrm>
          <a:off x="684213" y="1559730"/>
          <a:ext cx="7380287" cy="1188588"/>
        </p:xfrm>
        <a:graphic>
          <a:graphicData uri="http://schemas.openxmlformats.org/drawingml/2006/table">
            <a:tbl>
              <a:tblPr firstRow="1" bandRow="1">
                <a:tableStyleId>{5C22544A-7EE6-4342-B048-85BDC9FD1C3A}</a:tableStyleId>
              </a:tblPr>
              <a:tblGrid>
                <a:gridCol w="687574">
                  <a:extLst>
                    <a:ext uri="{9D8B030D-6E8A-4147-A177-3AD203B41FA5}">
                      <a16:colId xmlns:a16="http://schemas.microsoft.com/office/drawing/2014/main" val="20001"/>
                    </a:ext>
                  </a:extLst>
                </a:gridCol>
                <a:gridCol w="6692713">
                  <a:extLst>
                    <a:ext uri="{9D8B030D-6E8A-4147-A177-3AD203B41FA5}">
                      <a16:colId xmlns:a16="http://schemas.microsoft.com/office/drawing/2014/main" val="20002"/>
                    </a:ext>
                  </a:extLst>
                </a:gridCol>
              </a:tblGrid>
              <a:tr h="322336">
                <a:tc gridSpan="2">
                  <a:txBody>
                    <a:bodyPr/>
                    <a:lstStyle/>
                    <a:p>
                      <a:r>
                        <a:rPr lang="en-GB" sz="1400" dirty="0">
                          <a:latin typeface="+mj-lt"/>
                          <a:cs typeface="Arial" panose="020B0604020202020204" pitchFamily="34" charset="0"/>
                        </a:rPr>
                        <a:t>2. Hepatocellular carcinoma (HCC) risk factors (public health)</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33126">
                <a:tc>
                  <a:txBody>
                    <a:bodyPr/>
                    <a:lstStyle/>
                    <a:p>
                      <a:pPr marL="36000" algn="l" fontAlgn="t"/>
                      <a:r>
                        <a:rPr lang="en-GB" sz="1100" b="0" i="0" u="none" strike="noStrike" dirty="0">
                          <a:solidFill>
                            <a:srgbClr val="000000"/>
                          </a:solidFill>
                          <a:effectLst/>
                          <a:latin typeface="+mj-lt"/>
                        </a:rPr>
                        <a:t>PS-061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j-lt"/>
                        </a:rPr>
                        <a:t>Cost-effectiveness analysis of hepatocellular carcinoma screening in hepatitis C cirrhosis after sustained viral response</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235829049"/>
                  </a:ext>
                </a:extLst>
              </a:tr>
              <a:tr h="433126">
                <a:tc>
                  <a:txBody>
                    <a:bodyPr/>
                    <a:lstStyle/>
                    <a:p>
                      <a:pPr marL="36000" algn="l" fontAlgn="t"/>
                      <a:r>
                        <a:rPr lang="en-GB" sz="1100" b="0" i="0" u="none" strike="noStrike" dirty="0">
                          <a:solidFill>
                            <a:srgbClr val="000000"/>
                          </a:solidFill>
                          <a:effectLst/>
                          <a:latin typeface="+mj-lt"/>
                        </a:rPr>
                        <a:t>PS-064</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j-lt"/>
                        </a:rPr>
                        <a:t>Analysis of the influence of alcohol abstinence on the risk of developing hepatocellular carcinoma (HCC) in patients with alcoholic liver cirrhosis (ALC)</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95473006"/>
                  </a:ext>
                </a:extLst>
              </a:tr>
            </a:tbl>
          </a:graphicData>
        </a:graphic>
      </p:graphicFrame>
      <p:sp>
        <p:nvSpPr>
          <p:cNvPr id="11" name="TextBox 10">
            <a:hlinkClick r:id="rId2" action="ppaction://hlinksldjump"/>
            <a:extLst>
              <a:ext uri="{FF2B5EF4-FFF2-40B4-BE49-F238E27FC236}">
                <a16:creationId xmlns:a16="http://schemas.microsoft.com/office/drawing/2014/main" id="{01146D93-2877-4C9D-B6C5-092462C7E4F9}"/>
              </a:ext>
            </a:extLst>
          </p:cNvPr>
          <p:cNvSpPr txBox="1">
            <a:spLocks/>
          </p:cNvSpPr>
          <p:nvPr/>
        </p:nvSpPr>
        <p:spPr>
          <a:xfrm>
            <a:off x="2820053" y="3528632"/>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169695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 – section 3</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a:p>
        </p:txBody>
      </p:sp>
      <p:graphicFrame>
        <p:nvGraphicFramePr>
          <p:cNvPr id="11" name="Content Placeholder 10">
            <a:extLst>
              <a:ext uri="{FF2B5EF4-FFF2-40B4-BE49-F238E27FC236}">
                <a16:creationId xmlns:a16="http://schemas.microsoft.com/office/drawing/2014/main" id="{DD255F50-B632-4195-A42D-E9DA020C5033}"/>
              </a:ext>
            </a:extLst>
          </p:cNvPr>
          <p:cNvGraphicFramePr>
            <a:graphicFrameLocks/>
          </p:cNvGraphicFramePr>
          <p:nvPr>
            <p:extLst>
              <p:ext uri="{D42A27DB-BD31-4B8C-83A1-F6EECF244321}">
                <p14:modId xmlns:p14="http://schemas.microsoft.com/office/powerpoint/2010/main" val="4227533628"/>
              </p:ext>
            </p:extLst>
          </p:nvPr>
        </p:nvGraphicFramePr>
        <p:xfrm>
          <a:off x="683568" y="1558208"/>
          <a:ext cx="7380932" cy="3045958"/>
        </p:xfrm>
        <a:graphic>
          <a:graphicData uri="http://schemas.openxmlformats.org/drawingml/2006/table">
            <a:tbl>
              <a:tblPr firstRow="1" bandRow="1">
                <a:tableStyleId>{5C22544A-7EE6-4342-B048-85BDC9FD1C3A}</a:tableStyleId>
              </a:tblPr>
              <a:tblGrid>
                <a:gridCol w="687634">
                  <a:extLst>
                    <a:ext uri="{9D8B030D-6E8A-4147-A177-3AD203B41FA5}">
                      <a16:colId xmlns:a16="http://schemas.microsoft.com/office/drawing/2014/main" val="20001"/>
                    </a:ext>
                  </a:extLst>
                </a:gridCol>
                <a:gridCol w="6693298">
                  <a:extLst>
                    <a:ext uri="{9D8B030D-6E8A-4147-A177-3AD203B41FA5}">
                      <a16:colId xmlns:a16="http://schemas.microsoft.com/office/drawing/2014/main" val="20002"/>
                    </a:ext>
                  </a:extLst>
                </a:gridCol>
              </a:tblGrid>
              <a:tr h="332736">
                <a:tc gridSpan="2">
                  <a:txBody>
                    <a:bodyPr/>
                    <a:lstStyle/>
                    <a:p>
                      <a:r>
                        <a:rPr lang="en-GB" sz="1400" dirty="0">
                          <a:latin typeface="+mj-lt"/>
                          <a:cs typeface="Arial" panose="020B0604020202020204" pitchFamily="34" charset="0"/>
                        </a:rPr>
                        <a:t>3. Hepatocellular carcinoma (HCC) risk factors (impact of HCV cure)</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23877">
                <a:tc>
                  <a:txBody>
                    <a:bodyPr/>
                    <a:lstStyle/>
                    <a:p>
                      <a:pPr marL="36000" algn="l" fontAlgn="t"/>
                      <a:r>
                        <a:rPr lang="en-GB" sz="1100" b="0" i="0" u="none" strike="noStrike" dirty="0">
                          <a:solidFill>
                            <a:srgbClr val="000000"/>
                          </a:solidFill>
                          <a:effectLst/>
                          <a:latin typeface="+mj-lt"/>
                        </a:rPr>
                        <a:t>PS-020</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j-lt"/>
                        </a:rPr>
                        <a:t>Lower compliance to prior HCC surveillance and liver function impairment explain the apparent higher HCC incidence under direct antivirals in HCV compensated cirrhotic patients: the French </a:t>
                      </a:r>
                      <a:r>
                        <a:rPr lang="en-GB" sz="1100" b="0" i="0" u="none" strike="noStrike" dirty="0" err="1">
                          <a:solidFill>
                            <a:srgbClr val="000000"/>
                          </a:solidFill>
                          <a:effectLst/>
                          <a:latin typeface="+mj-lt"/>
                        </a:rPr>
                        <a:t>multicenter</a:t>
                      </a:r>
                      <a:r>
                        <a:rPr lang="en-GB" sz="1100" b="0" i="0" u="none" strike="noStrike" dirty="0">
                          <a:solidFill>
                            <a:srgbClr val="000000"/>
                          </a:solidFill>
                          <a:effectLst/>
                          <a:latin typeface="+mj-lt"/>
                        </a:rPr>
                        <a:t> prospective ANRS CO12 </a:t>
                      </a:r>
                      <a:r>
                        <a:rPr lang="en-GB" sz="1100" b="0" i="0" u="none" strike="noStrike" dirty="0" err="1">
                          <a:solidFill>
                            <a:srgbClr val="000000"/>
                          </a:solidFill>
                          <a:effectLst/>
                          <a:latin typeface="+mj-lt"/>
                        </a:rPr>
                        <a:t>CirVir</a:t>
                      </a:r>
                      <a:r>
                        <a:rPr lang="en-GB" sz="1100" b="0" i="0" u="none" strike="noStrike" dirty="0">
                          <a:solidFill>
                            <a:srgbClr val="000000"/>
                          </a:solidFill>
                          <a:effectLst/>
                          <a:latin typeface="+mj-lt"/>
                        </a:rPr>
                        <a:t> cohort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28135437"/>
                  </a:ext>
                </a:extLst>
              </a:tr>
              <a:tr h="417869">
                <a:tc>
                  <a:txBody>
                    <a:bodyPr/>
                    <a:lstStyle/>
                    <a:p>
                      <a:pPr marL="36000" algn="l" defTabSz="914400" rtl="0" eaLnBrk="1" fontAlgn="t" latinLnBrk="0" hangingPunct="1"/>
                      <a:r>
                        <a:rPr lang="en-GB" sz="1100" b="0" i="0" u="none" strike="noStrike" kern="1200" dirty="0">
                          <a:solidFill>
                            <a:srgbClr val="000000"/>
                          </a:solidFill>
                          <a:effectLst/>
                          <a:latin typeface="+mj-lt"/>
                          <a:ea typeface="+mn-ea"/>
                          <a:cs typeface="+mn-cs"/>
                        </a:rPr>
                        <a:t>PS-021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j-lt"/>
                        </a:rPr>
                        <a:t>Post-treatment liver stiffness measurement is not useful to predict hepatocellular carcinoma in HCV patients who achieve SVR</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48610053"/>
                  </a:ext>
                </a:extLst>
              </a:tr>
              <a:tr h="417869">
                <a:tc>
                  <a:txBody>
                    <a:bodyPr/>
                    <a:lstStyle/>
                    <a:p>
                      <a:pPr marL="36000" algn="l" fontAlgn="t"/>
                      <a:r>
                        <a:rPr lang="en-GB" sz="1100" b="0" i="0" u="none" strike="noStrike" dirty="0">
                          <a:solidFill>
                            <a:srgbClr val="000000"/>
                          </a:solidFill>
                          <a:effectLst/>
                          <a:latin typeface="+mj-lt"/>
                        </a:rPr>
                        <a:t>PS-023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j-lt"/>
                        </a:rPr>
                        <a:t>Pathological characteristics and early post-hepatic-resection outcome of patients with hepatocellular carcinoma occurred after hepatitis C treatment with new direct-acting antivirals: a </a:t>
                      </a:r>
                      <a:r>
                        <a:rPr lang="en-GB" sz="1100" b="0" i="0" u="none" strike="noStrike" dirty="0" err="1">
                          <a:solidFill>
                            <a:srgbClr val="000000"/>
                          </a:solidFill>
                          <a:effectLst/>
                          <a:latin typeface="+mj-lt"/>
                        </a:rPr>
                        <a:t>multicenter</a:t>
                      </a:r>
                      <a:r>
                        <a:rPr lang="en-GB" sz="1100" b="0" i="0" u="none" strike="noStrike" dirty="0">
                          <a:solidFill>
                            <a:srgbClr val="000000"/>
                          </a:solidFill>
                          <a:effectLst/>
                          <a:latin typeface="+mj-lt"/>
                        </a:rPr>
                        <a:t> cohort study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12462187"/>
                  </a:ext>
                </a:extLst>
              </a:tr>
              <a:tr h="417869">
                <a:tc>
                  <a:txBody>
                    <a:bodyPr/>
                    <a:lstStyle/>
                    <a:p>
                      <a:pPr marL="36000" algn="l" fontAlgn="t"/>
                      <a:r>
                        <a:rPr lang="en-GB" sz="1100" b="0" i="0" u="none" strike="noStrike" dirty="0">
                          <a:solidFill>
                            <a:srgbClr val="000000"/>
                          </a:solidFill>
                          <a:effectLst/>
                          <a:latin typeface="+mj-lt"/>
                        </a:rPr>
                        <a:t>PS-154</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j-lt"/>
                        </a:rPr>
                        <a:t>SVR is the strongest predictor of occurrence and recurrence of hepatocellular carcinoma in HCV cirrhotic patients after treatment with DAAs: a prospective multi-centric Italian study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23993542"/>
                  </a:ext>
                </a:extLst>
              </a:tr>
              <a:tr h="417869">
                <a:tc>
                  <a:txBody>
                    <a:bodyPr/>
                    <a:lstStyle/>
                    <a:p>
                      <a:pPr marL="36000" algn="l" defTabSz="914400" rtl="0" eaLnBrk="1" fontAlgn="t" latinLnBrk="0" hangingPunct="1"/>
                      <a:r>
                        <a:rPr lang="en-GB" sz="1100" b="0" i="0" u="none" strike="noStrike" kern="1200" dirty="0">
                          <a:solidFill>
                            <a:srgbClr val="000000"/>
                          </a:solidFill>
                          <a:effectLst/>
                          <a:latin typeface="+mj-lt"/>
                          <a:ea typeface="+mn-ea"/>
                          <a:cs typeface="+mn-cs"/>
                        </a:rPr>
                        <a:t>PS-153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j-lt"/>
                        </a:rPr>
                        <a:t>HCC recurrence under all-oral DAAs-based antiviral therapy in HCV-infected patients: data from </a:t>
                      </a:r>
                      <a:r>
                        <a:rPr lang="en-GB" sz="1100" b="0" i="0" u="none" strike="noStrike" dirty="0" err="1">
                          <a:solidFill>
                            <a:srgbClr val="000000"/>
                          </a:solidFill>
                          <a:effectLst/>
                          <a:latin typeface="+mj-lt"/>
                        </a:rPr>
                        <a:t>Navigatore</a:t>
                      </a:r>
                      <a:r>
                        <a:rPr lang="en-GB" sz="1100" b="0" i="0" u="none" strike="noStrike" dirty="0">
                          <a:solidFill>
                            <a:srgbClr val="000000"/>
                          </a:solidFill>
                          <a:effectLst/>
                          <a:latin typeface="+mj-lt"/>
                        </a:rPr>
                        <a:t> web platform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8521903"/>
                  </a:ext>
                </a:extLst>
              </a:tr>
              <a:tr h="417869">
                <a:tc>
                  <a:txBody>
                    <a:bodyPr/>
                    <a:lstStyle/>
                    <a:p>
                      <a:pPr marL="36000" algn="l" defTabSz="914400" rtl="0" eaLnBrk="1" fontAlgn="t" latinLnBrk="0" hangingPunct="1"/>
                      <a:r>
                        <a:rPr lang="en-GB" sz="1100" b="0" i="0" u="none" strike="noStrike" kern="1200" dirty="0">
                          <a:solidFill>
                            <a:srgbClr val="000000"/>
                          </a:solidFill>
                          <a:effectLst/>
                          <a:latin typeface="+mj-lt"/>
                          <a:ea typeface="+mn-ea"/>
                          <a:cs typeface="+mn-cs"/>
                        </a:rPr>
                        <a:t>PS-152</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j-lt"/>
                        </a:rPr>
                        <a:t>IFN-free DAA treatment of cirrhotic HCV patients with or without history of HCC: a </a:t>
                      </a:r>
                      <a:r>
                        <a:rPr lang="en-GB" sz="1100" b="0" i="0" u="none" strike="noStrike" dirty="0" err="1">
                          <a:solidFill>
                            <a:srgbClr val="000000"/>
                          </a:solidFill>
                          <a:effectLst/>
                          <a:latin typeface="+mj-lt"/>
                        </a:rPr>
                        <a:t>multicenter</a:t>
                      </a:r>
                      <a:r>
                        <a:rPr lang="en-GB" sz="1100" b="0" i="0" u="none" strike="noStrike" dirty="0">
                          <a:solidFill>
                            <a:srgbClr val="000000"/>
                          </a:solidFill>
                          <a:effectLst/>
                          <a:latin typeface="+mj-lt"/>
                        </a:rPr>
                        <a:t> prospective trial in Italy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58006611"/>
                  </a:ext>
                </a:extLst>
              </a:tr>
            </a:tbl>
          </a:graphicData>
        </a:graphic>
      </p:graphicFrame>
      <p:sp>
        <p:nvSpPr>
          <p:cNvPr id="7" name="TextBox 6">
            <a:hlinkClick r:id="rId3" action="ppaction://hlinksldjump"/>
            <a:extLst>
              <a:ext uri="{FF2B5EF4-FFF2-40B4-BE49-F238E27FC236}">
                <a16:creationId xmlns:a16="http://schemas.microsoft.com/office/drawing/2014/main" id="{4A62E860-38A2-4257-B38F-E6AAC5889945}"/>
              </a:ext>
            </a:extLst>
          </p:cNvPr>
          <p:cNvSpPr txBox="1">
            <a:spLocks/>
          </p:cNvSpPr>
          <p:nvPr/>
        </p:nvSpPr>
        <p:spPr>
          <a:xfrm>
            <a:off x="2820053" y="5259777"/>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399539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28A1-2934-4B6D-B7D0-5DB007696DEF}"/>
              </a:ext>
            </a:extLst>
          </p:cNvPr>
          <p:cNvSpPr>
            <a:spLocks noGrp="1"/>
          </p:cNvSpPr>
          <p:nvPr>
            <p:ph type="title"/>
          </p:nvPr>
        </p:nvSpPr>
        <p:spPr/>
        <p:txBody>
          <a:bodyPr/>
          <a:lstStyle/>
          <a:p>
            <a:r>
              <a:rPr lang="en-GB" dirty="0"/>
              <a:t>Contents – section 4</a:t>
            </a:r>
          </a:p>
        </p:txBody>
      </p:sp>
      <p:sp>
        <p:nvSpPr>
          <p:cNvPr id="3" name="Text Placeholder 2">
            <a:extLst>
              <a:ext uri="{FF2B5EF4-FFF2-40B4-BE49-F238E27FC236}">
                <a16:creationId xmlns:a16="http://schemas.microsoft.com/office/drawing/2014/main" id="{4A3BCE67-355F-4553-A23A-D6EDFBF20A30}"/>
              </a:ext>
            </a:extLst>
          </p:cNvPr>
          <p:cNvSpPr>
            <a:spLocks noGrp="1"/>
          </p:cNvSpPr>
          <p:nvPr>
            <p:ph type="body" sz="quarter" idx="10"/>
          </p:nvPr>
        </p:nvSpPr>
        <p:spPr/>
        <p:txBody>
          <a:bodyPr/>
          <a:lstStyle/>
          <a:p>
            <a:endParaRPr lang="en-GB"/>
          </a:p>
        </p:txBody>
      </p:sp>
      <p:graphicFrame>
        <p:nvGraphicFramePr>
          <p:cNvPr id="5" name="Content Placeholder 10">
            <a:extLst>
              <a:ext uri="{FF2B5EF4-FFF2-40B4-BE49-F238E27FC236}">
                <a16:creationId xmlns:a16="http://schemas.microsoft.com/office/drawing/2014/main" id="{D7A42AA4-E34D-4AD6-ABD5-0FCF722DA6B6}"/>
              </a:ext>
            </a:extLst>
          </p:cNvPr>
          <p:cNvGraphicFramePr>
            <a:graphicFrameLocks/>
          </p:cNvGraphicFramePr>
          <p:nvPr>
            <p:extLst>
              <p:ext uri="{D42A27DB-BD31-4B8C-83A1-F6EECF244321}">
                <p14:modId xmlns:p14="http://schemas.microsoft.com/office/powerpoint/2010/main" val="1725512512"/>
              </p:ext>
            </p:extLst>
          </p:nvPr>
        </p:nvGraphicFramePr>
        <p:xfrm>
          <a:off x="683568" y="1561623"/>
          <a:ext cx="7380932" cy="752443"/>
        </p:xfrm>
        <a:graphic>
          <a:graphicData uri="http://schemas.openxmlformats.org/drawingml/2006/table">
            <a:tbl>
              <a:tblPr firstRow="1" bandRow="1">
                <a:tableStyleId>{5C22544A-7EE6-4342-B048-85BDC9FD1C3A}</a:tableStyleId>
              </a:tblPr>
              <a:tblGrid>
                <a:gridCol w="670994">
                  <a:extLst>
                    <a:ext uri="{9D8B030D-6E8A-4147-A177-3AD203B41FA5}">
                      <a16:colId xmlns:a16="http://schemas.microsoft.com/office/drawing/2014/main" val="20001"/>
                    </a:ext>
                  </a:extLst>
                </a:gridCol>
                <a:gridCol w="6709938">
                  <a:extLst>
                    <a:ext uri="{9D8B030D-6E8A-4147-A177-3AD203B41FA5}">
                      <a16:colId xmlns:a16="http://schemas.microsoft.com/office/drawing/2014/main" val="20002"/>
                    </a:ext>
                  </a:extLst>
                </a:gridCol>
              </a:tblGrid>
              <a:tr h="320443">
                <a:tc gridSpan="2">
                  <a:txBody>
                    <a:bodyPr/>
                    <a:lstStyle/>
                    <a:p>
                      <a:r>
                        <a:rPr lang="en-GB" sz="1400" dirty="0">
                          <a:latin typeface="+mj-lt"/>
                          <a:cs typeface="Arial" panose="020B0604020202020204" pitchFamily="34" charset="0"/>
                        </a:rPr>
                        <a:t>4. Extrahepatic cholangiocarcinoma</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marL="36000" algn="l" fontAlgn="t"/>
                      <a:r>
                        <a:rPr lang="en-GB" sz="1100" b="0" i="0" u="none" strike="noStrike" dirty="0">
                          <a:solidFill>
                            <a:srgbClr val="000000"/>
                          </a:solidFill>
                          <a:effectLst/>
                          <a:latin typeface="+mj-lt"/>
                        </a:rPr>
                        <a:t>GS-004</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Integrative molecular classification of extrahepatic cholangiocarcinoma</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TextBox 5">
            <a:hlinkClick r:id="rId2" action="ppaction://hlinksldjump"/>
            <a:extLst>
              <a:ext uri="{FF2B5EF4-FFF2-40B4-BE49-F238E27FC236}">
                <a16:creationId xmlns:a16="http://schemas.microsoft.com/office/drawing/2014/main" id="{A79094E4-458A-45C6-A779-D794BCF96642}"/>
              </a:ext>
            </a:extLst>
          </p:cNvPr>
          <p:cNvSpPr txBox="1">
            <a:spLocks/>
          </p:cNvSpPr>
          <p:nvPr/>
        </p:nvSpPr>
        <p:spPr>
          <a:xfrm>
            <a:off x="2820053" y="3295091"/>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149543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latin typeface="Arial" panose="020B0604020202020204" pitchFamily="34" charset="0"/>
                <a:cs typeface="Arial" panose="020B0604020202020204" pitchFamily="34" charset="0"/>
              </a:rPr>
              <a:t>1. Hepatocellular carcinoma (HCC) treatment</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6714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GB" sz="2000" dirty="0"/>
              <a:t>The impact of combining SIRT with sorafenib on overall survival in patients with advanced HCC: the SORAMIC trial palliative cohort </a:t>
            </a:r>
          </a:p>
        </p:txBody>
      </p:sp>
      <p:sp>
        <p:nvSpPr>
          <p:cNvPr id="7" name="Text Placeholder 6">
            <a:extLst>
              <a:ext uri="{FF2B5EF4-FFF2-40B4-BE49-F238E27FC236}">
                <a16:creationId xmlns:a16="http://schemas.microsoft.com/office/drawing/2014/main" id="{1A20A6EB-B62F-4DB8-8A14-142FB99BE453}"/>
              </a:ext>
            </a:extLst>
          </p:cNvPr>
          <p:cNvSpPr>
            <a:spLocks noGrp="1"/>
          </p:cNvSpPr>
          <p:nvPr>
            <p:ph type="body" sz="quarter" idx="10"/>
          </p:nvPr>
        </p:nvSpPr>
        <p:spPr/>
        <p:txBody>
          <a:bodyPr/>
          <a:lstStyle/>
          <a:p>
            <a:r>
              <a:rPr lang="en-GB" dirty="0">
                <a:solidFill>
                  <a:schemeClr val="dk1"/>
                </a:solidFill>
                <a:latin typeface="Arial" panose="020B0604020202020204" pitchFamily="34" charset="0"/>
                <a:cs typeface="Arial" panose="020B0604020202020204" pitchFamily="34" charset="0"/>
              </a:rPr>
              <a:t>*</a:t>
            </a:r>
            <a:r>
              <a:rPr lang="en-GB" dirty="0">
                <a:solidFill>
                  <a:prstClr val="black"/>
                </a:solidFill>
              </a:rPr>
              <a:t>Stratified by portal vein thrombosis</a:t>
            </a:r>
            <a:endParaRPr lang="en-GB" dirty="0">
              <a:solidFill>
                <a:schemeClr val="dk1"/>
              </a:solidFill>
              <a:latin typeface="Arial" panose="020B0604020202020204" pitchFamily="34" charset="0"/>
              <a:cs typeface="Arial" panose="020B0604020202020204" pitchFamily="34" charset="0"/>
            </a:endParaRPr>
          </a:p>
          <a:p>
            <a:r>
              <a:rPr lang="en-GB" dirty="0" err="1"/>
              <a:t>Ricke</a:t>
            </a:r>
            <a:r>
              <a:rPr lang="en-GB" dirty="0"/>
              <a:t> J, et al. ILC 2018, LB-005</a:t>
            </a:r>
          </a:p>
        </p:txBody>
      </p:sp>
      <p:sp>
        <p:nvSpPr>
          <p:cNvPr id="6" name="Content Placeholder 5">
            <a:extLst>
              <a:ext uri="{FF2B5EF4-FFF2-40B4-BE49-F238E27FC236}">
                <a16:creationId xmlns:a16="http://schemas.microsoft.com/office/drawing/2014/main" id="{36F38137-FF26-4284-A8A0-9229A5BD249C}"/>
              </a:ext>
            </a:extLst>
          </p:cNvPr>
          <p:cNvSpPr>
            <a:spLocks noGrp="1"/>
          </p:cNvSpPr>
          <p:nvPr>
            <p:ph sz="half" idx="1"/>
          </p:nvPr>
        </p:nvSpPr>
        <p:spPr>
          <a:xfrm>
            <a:off x="317521" y="1285931"/>
            <a:ext cx="8506800" cy="843585"/>
          </a:xfrm>
        </p:spPr>
        <p:txBody>
          <a:bodyPr>
            <a:normAutofit/>
          </a:bodyPr>
          <a:lstStyle/>
          <a:p>
            <a:pPr marL="0" indent="0">
              <a:buNone/>
            </a:pPr>
            <a:r>
              <a:rPr lang="en-GB" sz="1400" b="1" dirty="0"/>
              <a:t>Methods:</a:t>
            </a:r>
          </a:p>
          <a:p>
            <a:pPr marL="179388" indent="-179388"/>
            <a:r>
              <a:rPr lang="en-GB" sz="1400" dirty="0"/>
              <a:t>Randomized controlled comparison: SOR+SIRT vs. SOR in advanced HCC </a:t>
            </a:r>
          </a:p>
          <a:p>
            <a:pPr marL="179388" indent="-179388"/>
            <a:r>
              <a:rPr lang="en-GB" sz="1400" dirty="0"/>
              <a:t>Primary outcome: OS in the ITT population</a:t>
            </a:r>
          </a:p>
          <a:p>
            <a:endParaRPr lang="en-GB" sz="1400" dirty="0"/>
          </a:p>
          <a:p>
            <a:endParaRPr lang="en-GB" sz="1400" dirty="0"/>
          </a:p>
        </p:txBody>
      </p:sp>
      <p:graphicFrame>
        <p:nvGraphicFramePr>
          <p:cNvPr id="13" name="Table 12">
            <a:extLst>
              <a:ext uri="{FF2B5EF4-FFF2-40B4-BE49-F238E27FC236}">
                <a16:creationId xmlns:a16="http://schemas.microsoft.com/office/drawing/2014/main" id="{BEBDCE41-F01A-4CC3-AD32-B88D69CDDB2F}"/>
              </a:ext>
            </a:extLst>
          </p:cNvPr>
          <p:cNvGraphicFramePr>
            <a:graphicFrameLocks noGrp="1"/>
          </p:cNvGraphicFramePr>
          <p:nvPr>
            <p:extLst>
              <p:ext uri="{D42A27DB-BD31-4B8C-83A1-F6EECF244321}">
                <p14:modId xmlns:p14="http://schemas.microsoft.com/office/powerpoint/2010/main" val="2554585170"/>
              </p:ext>
            </p:extLst>
          </p:nvPr>
        </p:nvGraphicFramePr>
        <p:xfrm>
          <a:off x="317521" y="2187096"/>
          <a:ext cx="3815410" cy="1371600"/>
        </p:xfrm>
        <a:graphic>
          <a:graphicData uri="http://schemas.openxmlformats.org/drawingml/2006/table">
            <a:tbl>
              <a:tblPr firstRow="1" bandRow="1">
                <a:tableStyleId>{5C22544A-7EE6-4342-B048-85BDC9FD1C3A}</a:tableStyleId>
              </a:tblPr>
              <a:tblGrid>
                <a:gridCol w="1822564">
                  <a:extLst>
                    <a:ext uri="{9D8B030D-6E8A-4147-A177-3AD203B41FA5}">
                      <a16:colId xmlns:a16="http://schemas.microsoft.com/office/drawing/2014/main" val="20001"/>
                    </a:ext>
                  </a:extLst>
                </a:gridCol>
                <a:gridCol w="948729">
                  <a:extLst>
                    <a:ext uri="{9D8B030D-6E8A-4147-A177-3AD203B41FA5}">
                      <a16:colId xmlns:a16="http://schemas.microsoft.com/office/drawing/2014/main" val="1099376876"/>
                    </a:ext>
                  </a:extLst>
                </a:gridCol>
                <a:gridCol w="1044117">
                  <a:extLst>
                    <a:ext uri="{9D8B030D-6E8A-4147-A177-3AD203B41FA5}">
                      <a16:colId xmlns:a16="http://schemas.microsoft.com/office/drawing/2014/main" val="3495809918"/>
                    </a:ext>
                  </a:extLst>
                </a:gridCol>
              </a:tblGrid>
              <a:tr h="0">
                <a:tc>
                  <a:txBody>
                    <a:bodyPr/>
                    <a:lstStyle/>
                    <a:p>
                      <a:r>
                        <a:rPr lang="en-GB" sz="1200" b="1" kern="1200" dirty="0">
                          <a:solidFill>
                            <a:schemeClr val="bg1"/>
                          </a:solidFill>
                          <a:latin typeface="Arial" panose="020B0604020202020204" pitchFamily="34" charset="0"/>
                          <a:ea typeface="+mn-ea"/>
                          <a:cs typeface="Arial" panose="020B0604020202020204" pitchFamily="34" charset="0"/>
                        </a:rPr>
                        <a:t>ITT population</a:t>
                      </a:r>
                      <a:endParaRPr lang="en-GB" sz="12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dirty="0">
                          <a:latin typeface="Arial" panose="020B0604020202020204" pitchFamily="34" charset="0"/>
                          <a:cs typeface="Arial" panose="020B0604020202020204" pitchFamily="34" charset="0"/>
                        </a:rPr>
                        <a:t>SOR+SIRT</a:t>
                      </a:r>
                    </a:p>
                    <a:p>
                      <a:pPr algn="ctr"/>
                      <a:r>
                        <a:rPr lang="en-GB" sz="1200" dirty="0">
                          <a:latin typeface="Arial" panose="020B0604020202020204" pitchFamily="34" charset="0"/>
                          <a:cs typeface="Arial" panose="020B0604020202020204" pitchFamily="34" charset="0"/>
                        </a:rPr>
                        <a:t>(n=216)</a:t>
                      </a:r>
                    </a:p>
                  </a:txBody>
                  <a:tcPr marL="36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dirty="0">
                          <a:latin typeface="Arial" panose="020B0604020202020204" pitchFamily="34" charset="0"/>
                          <a:cs typeface="Arial" panose="020B0604020202020204" pitchFamily="34" charset="0"/>
                        </a:rPr>
                        <a:t>SOR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(n=208)</a:t>
                      </a:r>
                    </a:p>
                  </a:txBody>
                  <a:tcPr marL="36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Arial" panose="020B0604020202020204" pitchFamily="34" charset="0"/>
                          <a:ea typeface="+mn-ea"/>
                          <a:cs typeface="Arial" panose="020B0604020202020204" pitchFamily="34" charset="0"/>
                        </a:rPr>
                        <a:t>Median OS, months (95% CI)</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Arial" panose="020B0604020202020204" pitchFamily="34" charset="0"/>
                          <a:ea typeface="+mn-ea"/>
                          <a:cs typeface="Arial" panose="020B0604020202020204" pitchFamily="34" charset="0"/>
                        </a:rPr>
                        <a:t>12.1</a:t>
                      </a:r>
                      <a:br>
                        <a:rPr lang="en-GB" sz="1200" kern="1200" dirty="0">
                          <a:solidFill>
                            <a:schemeClr val="dk1"/>
                          </a:solidFill>
                          <a:latin typeface="Arial" panose="020B0604020202020204" pitchFamily="34" charset="0"/>
                          <a:ea typeface="+mn-ea"/>
                          <a:cs typeface="Arial" panose="020B0604020202020204" pitchFamily="34" charset="0"/>
                        </a:rPr>
                      </a:br>
                      <a:r>
                        <a:rPr lang="en-GB" sz="1200" kern="1200" dirty="0">
                          <a:solidFill>
                            <a:schemeClr val="dk1"/>
                          </a:solidFill>
                          <a:latin typeface="Arial" panose="020B0604020202020204" pitchFamily="34" charset="0"/>
                          <a:ea typeface="+mn-ea"/>
                          <a:cs typeface="Arial" panose="020B0604020202020204" pitchFamily="34" charset="0"/>
                        </a:rPr>
                        <a:t>(10.6, 14.6)</a:t>
                      </a: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Arial" panose="020B0604020202020204" pitchFamily="34" charset="0"/>
                          <a:ea typeface="+mn-ea"/>
                          <a:cs typeface="Arial" panose="020B0604020202020204" pitchFamily="34" charset="0"/>
                        </a:rPr>
                        <a:t>11.5</a:t>
                      </a:r>
                      <a:br>
                        <a:rPr lang="en-GB" sz="1200" kern="1200" dirty="0">
                          <a:solidFill>
                            <a:schemeClr val="dk1"/>
                          </a:solidFill>
                          <a:latin typeface="Arial" panose="020B0604020202020204" pitchFamily="34" charset="0"/>
                          <a:ea typeface="+mn-ea"/>
                          <a:cs typeface="Arial" panose="020B0604020202020204" pitchFamily="34" charset="0"/>
                        </a:rPr>
                      </a:br>
                      <a:r>
                        <a:rPr lang="en-GB" sz="1200" kern="1200" dirty="0">
                          <a:solidFill>
                            <a:schemeClr val="dk1"/>
                          </a:solidFill>
                          <a:latin typeface="Arial" panose="020B0604020202020204" pitchFamily="34" charset="0"/>
                          <a:ea typeface="+mn-ea"/>
                          <a:cs typeface="Arial" panose="020B0604020202020204" pitchFamily="34" charset="0"/>
                        </a:rPr>
                        <a:t> (9.8, 13.8)</a:t>
                      </a: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2"/>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HR 1.0067 (0.82,1.25) </a:t>
                      </a:r>
                      <a:br>
                        <a:rPr lang="en-GB" sz="1200" dirty="0"/>
                      </a:br>
                      <a:r>
                        <a:rPr lang="en-GB" sz="1200" dirty="0"/>
                        <a:t>p=0.951</a:t>
                      </a:r>
                      <a:endParaRPr lang="en-GB" sz="1200" b="1" dirty="0">
                        <a:solidFill>
                          <a:schemeClr val="tx2"/>
                        </a:solidFill>
                        <a:latin typeface="Arial" panose="020B0604020202020204" pitchFamily="34" charset="0"/>
                        <a:cs typeface="Arial" panose="020B0604020202020204" pitchFamily="34" charset="0"/>
                      </a:endParaRP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3"/>
                  </a:ext>
                </a:extLst>
              </a:tr>
            </a:tbl>
          </a:graphicData>
        </a:graphic>
      </p:graphicFrame>
      <p:sp>
        <p:nvSpPr>
          <p:cNvPr id="15" name="Rectangle 14">
            <a:extLst>
              <a:ext uri="{FF2B5EF4-FFF2-40B4-BE49-F238E27FC236}">
                <a16:creationId xmlns:a16="http://schemas.microsoft.com/office/drawing/2014/main" id="{50D698A1-6108-4203-94EF-71FF767CD023}"/>
              </a:ext>
            </a:extLst>
          </p:cNvPr>
          <p:cNvSpPr/>
          <p:nvPr/>
        </p:nvSpPr>
        <p:spPr>
          <a:xfrm>
            <a:off x="232385" y="5227140"/>
            <a:ext cx="8679230" cy="954107"/>
          </a:xfrm>
          <a:prstGeom prst="rect">
            <a:avLst/>
          </a:prstGeom>
          <a:ln>
            <a:noFill/>
          </a:ln>
        </p:spPr>
        <p:txBody>
          <a:bodyPr wrap="square">
            <a:spAutoFit/>
          </a:bodyPr>
          <a:lstStyle/>
          <a:p>
            <a:pPr marR="0" lvl="0" algn="l" defTabSz="914400" rtl="0" eaLnBrk="1" fontAlgn="auto" latinLnBrk="0" hangingPunct="1">
              <a:lnSpc>
                <a:spcPct val="100000"/>
              </a:lnSpc>
              <a:spcBef>
                <a:spcPts val="0"/>
              </a:spcBef>
              <a:spcAft>
                <a:spcPts val="0"/>
              </a:spcAft>
              <a:buClr>
                <a:srgbClr val="004B87"/>
              </a:buClr>
              <a:buSzTx/>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Conclusions:</a:t>
            </a:r>
          </a:p>
          <a:p>
            <a:pPr marL="179388" marR="0" lvl="0" indent="-179388"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Addition of SIRT to SOR did not result in a significant improvement in OS vs. SOR alone </a:t>
            </a:r>
          </a:p>
          <a:p>
            <a:pPr marL="179388" marR="0" lvl="0" indent="-179388"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Arial" panose="020B0604020202020204"/>
                <a:ea typeface="+mn-ea"/>
                <a:cs typeface="+mn-cs"/>
              </a:rPr>
              <a:t>Subgroup analyses (hypothesis generating) suggest a potential clinical benefit for younger patients, and patients presenting with non-alcoholic aetiology, or without cirrhosis</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BF7451C-9E3D-423A-A2B8-0F5E01165A3D}"/>
              </a:ext>
            </a:extLst>
          </p:cNvPr>
          <p:cNvSpPr txBox="1"/>
          <p:nvPr/>
        </p:nvSpPr>
        <p:spPr>
          <a:xfrm>
            <a:off x="4419407" y="2182809"/>
            <a:ext cx="4300669" cy="257369"/>
          </a:xfrm>
          <a:prstGeom prst="rect">
            <a:avLst/>
          </a:prstGeom>
          <a:solidFill>
            <a:srgbClr val="004B87"/>
          </a:solidFill>
        </p:spPr>
        <p:txBody>
          <a:bodyPr wrap="square" lIns="72000" tIns="36000" rIns="72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OS in the PP population (N=</a:t>
            </a:r>
            <a:r>
              <a:rPr lang="en-GB" sz="1200" b="1" dirty="0">
                <a:solidFill>
                  <a:srgbClr val="FFFFFF"/>
                </a:solidFill>
                <a:latin typeface="Arial" panose="020B0604020202020204" pitchFamily="34" charset="0"/>
                <a:cs typeface="Arial" panose="020B0604020202020204" pitchFamily="34" charset="0"/>
              </a:rPr>
              <a:t>288</a:t>
            </a: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graphicFrame>
        <p:nvGraphicFramePr>
          <p:cNvPr id="20" name="Table 19">
            <a:extLst>
              <a:ext uri="{FF2B5EF4-FFF2-40B4-BE49-F238E27FC236}">
                <a16:creationId xmlns:a16="http://schemas.microsoft.com/office/drawing/2014/main" id="{1E3CFEAE-F766-4F35-9FFA-EDCD9DF538F6}"/>
              </a:ext>
            </a:extLst>
          </p:cNvPr>
          <p:cNvGraphicFramePr>
            <a:graphicFrameLocks noGrp="1"/>
          </p:cNvGraphicFramePr>
          <p:nvPr>
            <p:extLst>
              <p:ext uri="{D42A27DB-BD31-4B8C-83A1-F6EECF244321}">
                <p14:modId xmlns:p14="http://schemas.microsoft.com/office/powerpoint/2010/main" val="2277742608"/>
              </p:ext>
            </p:extLst>
          </p:nvPr>
        </p:nvGraphicFramePr>
        <p:xfrm>
          <a:off x="317521" y="3759956"/>
          <a:ext cx="3815412" cy="1371600"/>
        </p:xfrm>
        <a:graphic>
          <a:graphicData uri="http://schemas.openxmlformats.org/drawingml/2006/table">
            <a:tbl>
              <a:tblPr firstRow="1" bandRow="1">
                <a:tableStyleId>{5C22544A-7EE6-4342-B048-85BDC9FD1C3A}</a:tableStyleId>
              </a:tblPr>
              <a:tblGrid>
                <a:gridCol w="1822564">
                  <a:extLst>
                    <a:ext uri="{9D8B030D-6E8A-4147-A177-3AD203B41FA5}">
                      <a16:colId xmlns:a16="http://schemas.microsoft.com/office/drawing/2014/main" val="20001"/>
                    </a:ext>
                  </a:extLst>
                </a:gridCol>
                <a:gridCol w="948730">
                  <a:extLst>
                    <a:ext uri="{9D8B030D-6E8A-4147-A177-3AD203B41FA5}">
                      <a16:colId xmlns:a16="http://schemas.microsoft.com/office/drawing/2014/main" val="1099376876"/>
                    </a:ext>
                  </a:extLst>
                </a:gridCol>
                <a:gridCol w="1044118">
                  <a:extLst>
                    <a:ext uri="{9D8B030D-6E8A-4147-A177-3AD203B41FA5}">
                      <a16:colId xmlns:a16="http://schemas.microsoft.com/office/drawing/2014/main" val="3495809918"/>
                    </a:ext>
                  </a:extLst>
                </a:gridCol>
              </a:tblGrid>
              <a:tr h="274320">
                <a:tc rowSpan="2">
                  <a:txBody>
                    <a:bodyPr/>
                    <a:lstStyle/>
                    <a:p>
                      <a:r>
                        <a:rPr lang="en-GB" sz="1200" b="1" kern="1200" dirty="0">
                          <a:solidFill>
                            <a:schemeClr val="bg1"/>
                          </a:solidFill>
                          <a:latin typeface="Arial" panose="020B0604020202020204" pitchFamily="34" charset="0"/>
                          <a:ea typeface="+mn-ea"/>
                          <a:cs typeface="Arial" panose="020B0604020202020204" pitchFamily="34" charset="0"/>
                        </a:rPr>
                        <a:t>PP population subgroup analysis*</a:t>
                      </a:r>
                      <a:endParaRPr lang="en-GB" sz="12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2">
                  <a:txBody>
                    <a:bodyPr/>
                    <a:lstStyle/>
                    <a:p>
                      <a:pPr algn="ctr"/>
                      <a:r>
                        <a:rPr lang="en-GB" sz="1200" dirty="0">
                          <a:solidFill>
                            <a:schemeClr val="bg1"/>
                          </a:solidFill>
                          <a:latin typeface="Arial" panose="020B0604020202020204" pitchFamily="34" charset="0"/>
                          <a:cs typeface="Arial" panose="020B0604020202020204" pitchFamily="34" charset="0"/>
                        </a:rPr>
                        <a:t>SOR+SIRT vs. SOR </a:t>
                      </a: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200" dirty="0">
                        <a:solidFill>
                          <a:schemeClr val="bg1"/>
                        </a:solidFill>
                        <a:latin typeface="Arial" panose="020B0604020202020204" pitchFamily="34" charset="0"/>
                        <a:cs typeface="Arial" panose="020B0604020202020204" pitchFamily="34" charset="0"/>
                      </a:endParaRPr>
                    </a:p>
                  </a:txBody>
                  <a:tcPr marL="36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19506707"/>
                  </a:ext>
                </a:extLst>
              </a:tr>
              <a:tr h="274320">
                <a:tc vMerge="1">
                  <a:txBody>
                    <a:bodyPr/>
                    <a:lstStyle/>
                    <a:p>
                      <a:endParaRPr lang="en-GB" sz="12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HR</a:t>
                      </a:r>
                    </a:p>
                  </a:txBody>
                  <a:tcPr marL="36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p-value</a:t>
                      </a:r>
                    </a:p>
                  </a:txBody>
                  <a:tcPr marL="36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≤65 years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0.65</a:t>
                      </a:r>
                      <a:endParaRPr lang="en-GB" sz="1200" kern="1200" dirty="0">
                        <a:solidFill>
                          <a:schemeClr val="dk1"/>
                        </a:solidFill>
                        <a:latin typeface="Arial" panose="020B0604020202020204" pitchFamily="34" charset="0"/>
                        <a:ea typeface="+mn-ea"/>
                        <a:cs typeface="Arial" panose="020B0604020202020204" pitchFamily="34" charset="0"/>
                      </a:endParaRP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0.05</a:t>
                      </a:r>
                      <a:endParaRPr lang="en-GB" sz="1200" kern="1200" dirty="0">
                        <a:solidFill>
                          <a:schemeClr val="dk1"/>
                        </a:solidFill>
                        <a:latin typeface="Arial" panose="020B0604020202020204" pitchFamily="34" charset="0"/>
                        <a:ea typeface="+mn-ea"/>
                        <a:cs typeface="Arial" panose="020B0604020202020204" pitchFamily="34" charset="0"/>
                      </a:endParaRP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2"/>
                  </a:ext>
                </a:extLst>
              </a:tr>
              <a:tr h="274320">
                <a:tc>
                  <a:txBody>
                    <a:bodyPr/>
                    <a:lstStyle/>
                    <a:p>
                      <a:pPr marL="0" lvl="1" indent="0">
                        <a:spcBef>
                          <a:spcPts val="0"/>
                        </a:spcBef>
                      </a:pPr>
                      <a:r>
                        <a:rPr lang="en-US" sz="1200" dirty="0"/>
                        <a:t>Non-alcoholic </a:t>
                      </a:r>
                      <a:r>
                        <a:rPr lang="en-US" sz="1200" dirty="0" err="1"/>
                        <a:t>aetiology</a:t>
                      </a:r>
                      <a:endParaRPr lang="en-US" sz="12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0.63</a:t>
                      </a:r>
                      <a:endParaRPr lang="en-GB" sz="1200" kern="1200" dirty="0">
                        <a:solidFill>
                          <a:schemeClr val="dk1"/>
                        </a:solidFill>
                        <a:latin typeface="Arial" panose="020B0604020202020204" pitchFamily="34" charset="0"/>
                        <a:ea typeface="+mn-ea"/>
                        <a:cs typeface="Arial" panose="020B0604020202020204" pitchFamily="34" charset="0"/>
                      </a:endParaRP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0.012</a:t>
                      </a:r>
                      <a:endParaRPr lang="en-GB" sz="1200" kern="1200" dirty="0">
                        <a:solidFill>
                          <a:schemeClr val="dk1"/>
                        </a:solidFill>
                        <a:latin typeface="Arial" panose="020B0604020202020204" pitchFamily="34" charset="0"/>
                        <a:ea typeface="+mn-ea"/>
                        <a:cs typeface="Arial" panose="020B0604020202020204" pitchFamily="34" charset="0"/>
                      </a:endParaRP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2698398283"/>
                  </a:ext>
                </a:extLst>
              </a:tr>
              <a:tr h="2743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dirty="0"/>
                        <a:t>Without cirrhosis</a:t>
                      </a:r>
                      <a:endParaRPr lang="en-US" sz="12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0.46</a:t>
                      </a:r>
                      <a:endParaRPr lang="en-GB" sz="1200" b="1" dirty="0">
                        <a:solidFill>
                          <a:schemeClr val="tx2"/>
                        </a:solidFill>
                        <a:latin typeface="Arial" panose="020B0604020202020204" pitchFamily="34" charset="0"/>
                        <a:cs typeface="Arial" panose="020B0604020202020204" pitchFamily="34" charset="0"/>
                      </a:endParaRP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0.02</a:t>
                      </a:r>
                      <a:endParaRPr lang="en-GB" sz="1200" b="1" dirty="0">
                        <a:solidFill>
                          <a:schemeClr val="tx2"/>
                        </a:solidFill>
                        <a:latin typeface="Arial" panose="020B0604020202020204" pitchFamily="34" charset="0"/>
                        <a:cs typeface="Arial" panose="020B0604020202020204" pitchFamily="34" charset="0"/>
                      </a:endParaRP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3"/>
                  </a:ext>
                </a:extLst>
              </a:tr>
            </a:tbl>
          </a:graphicData>
        </a:graphic>
      </p:graphicFrame>
      <p:grpSp>
        <p:nvGrpSpPr>
          <p:cNvPr id="101" name="SOR+SIRT Censor">
            <a:extLst>
              <a:ext uri="{FF2B5EF4-FFF2-40B4-BE49-F238E27FC236}">
                <a16:creationId xmlns:a16="http://schemas.microsoft.com/office/drawing/2014/main" id="{FFC8043E-0EC1-4C74-8E9D-3D6BD457ABBE}"/>
              </a:ext>
            </a:extLst>
          </p:cNvPr>
          <p:cNvGrpSpPr/>
          <p:nvPr/>
        </p:nvGrpSpPr>
        <p:grpSpPr>
          <a:xfrm>
            <a:off x="5618795" y="3167674"/>
            <a:ext cx="2480310" cy="1147445"/>
            <a:chOff x="5905500" y="2988945"/>
            <a:chExt cx="2480310" cy="1147445"/>
          </a:xfrm>
        </p:grpSpPr>
        <p:cxnSp>
          <p:nvCxnSpPr>
            <p:cNvPr id="12" name="Straight Connector 11">
              <a:extLst>
                <a:ext uri="{FF2B5EF4-FFF2-40B4-BE49-F238E27FC236}">
                  <a16:creationId xmlns:a16="http://schemas.microsoft.com/office/drawing/2014/main" id="{E52BF3B7-78C0-4E5D-A096-F61E40E5159D}"/>
                </a:ext>
              </a:extLst>
            </p:cNvPr>
            <p:cNvCxnSpPr>
              <a:cxnSpLocks/>
            </p:cNvCxnSpPr>
            <p:nvPr/>
          </p:nvCxnSpPr>
          <p:spPr>
            <a:xfrm>
              <a:off x="5905500" y="298894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3148F8C-892D-424C-BB2D-45998728485C}"/>
                </a:ext>
              </a:extLst>
            </p:cNvPr>
            <p:cNvCxnSpPr>
              <a:cxnSpLocks/>
            </p:cNvCxnSpPr>
            <p:nvPr/>
          </p:nvCxnSpPr>
          <p:spPr>
            <a:xfrm>
              <a:off x="5916930" y="301561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9462CDB-A05F-4318-AA97-B4EAD35752C1}"/>
                </a:ext>
              </a:extLst>
            </p:cNvPr>
            <p:cNvCxnSpPr>
              <a:cxnSpLocks/>
            </p:cNvCxnSpPr>
            <p:nvPr/>
          </p:nvCxnSpPr>
          <p:spPr>
            <a:xfrm>
              <a:off x="6004560" y="311086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04AE5F8-34C9-4042-B801-5A26BC20D0FB}"/>
                </a:ext>
              </a:extLst>
            </p:cNvPr>
            <p:cNvCxnSpPr>
              <a:cxnSpLocks/>
            </p:cNvCxnSpPr>
            <p:nvPr/>
          </p:nvCxnSpPr>
          <p:spPr>
            <a:xfrm>
              <a:off x="6015990" y="312420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C5AC0A7-70D5-4801-A711-B759947A7D87}"/>
                </a:ext>
              </a:extLst>
            </p:cNvPr>
            <p:cNvCxnSpPr>
              <a:cxnSpLocks/>
            </p:cNvCxnSpPr>
            <p:nvPr/>
          </p:nvCxnSpPr>
          <p:spPr>
            <a:xfrm>
              <a:off x="6149340" y="325374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34C86B9-1BE7-4A80-AA93-0E8DDFF5D49E}"/>
                </a:ext>
              </a:extLst>
            </p:cNvPr>
            <p:cNvCxnSpPr>
              <a:cxnSpLocks/>
            </p:cNvCxnSpPr>
            <p:nvPr/>
          </p:nvCxnSpPr>
          <p:spPr>
            <a:xfrm>
              <a:off x="6179820" y="328422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ADE4047-4C2B-434F-AC7D-7BDF2CC650D2}"/>
                </a:ext>
              </a:extLst>
            </p:cNvPr>
            <p:cNvCxnSpPr>
              <a:cxnSpLocks/>
            </p:cNvCxnSpPr>
            <p:nvPr/>
          </p:nvCxnSpPr>
          <p:spPr>
            <a:xfrm>
              <a:off x="6347460" y="343281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121C202-C263-40B5-AEF2-CD1DAEBDD061}"/>
                </a:ext>
              </a:extLst>
            </p:cNvPr>
            <p:cNvCxnSpPr>
              <a:cxnSpLocks/>
            </p:cNvCxnSpPr>
            <p:nvPr/>
          </p:nvCxnSpPr>
          <p:spPr>
            <a:xfrm>
              <a:off x="7400925" y="397383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BAB93CA-E115-44B3-AA69-79517E08FC3F}"/>
                </a:ext>
              </a:extLst>
            </p:cNvPr>
            <p:cNvCxnSpPr>
              <a:cxnSpLocks/>
            </p:cNvCxnSpPr>
            <p:nvPr/>
          </p:nvCxnSpPr>
          <p:spPr>
            <a:xfrm>
              <a:off x="8385810" y="408432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5F5A9BC-FC77-4A3C-85DA-48C5A75884E4}"/>
                </a:ext>
              </a:extLst>
            </p:cNvPr>
            <p:cNvCxnSpPr>
              <a:cxnSpLocks/>
            </p:cNvCxnSpPr>
            <p:nvPr/>
          </p:nvCxnSpPr>
          <p:spPr>
            <a:xfrm>
              <a:off x="6412230" y="346710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38F317D-FF34-4F88-8FD8-4FA357877951}"/>
                </a:ext>
              </a:extLst>
            </p:cNvPr>
            <p:cNvCxnSpPr>
              <a:cxnSpLocks/>
            </p:cNvCxnSpPr>
            <p:nvPr/>
          </p:nvCxnSpPr>
          <p:spPr>
            <a:xfrm>
              <a:off x="6450330" y="353377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75556A6-9531-4BE8-BE54-1A291842D4BE}"/>
                </a:ext>
              </a:extLst>
            </p:cNvPr>
            <p:cNvCxnSpPr>
              <a:cxnSpLocks/>
            </p:cNvCxnSpPr>
            <p:nvPr/>
          </p:nvCxnSpPr>
          <p:spPr>
            <a:xfrm>
              <a:off x="6619875" y="365760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2AFD121-EFAF-4C14-843F-7B1FFCD26E23}"/>
                </a:ext>
              </a:extLst>
            </p:cNvPr>
            <p:cNvCxnSpPr>
              <a:cxnSpLocks/>
            </p:cNvCxnSpPr>
            <p:nvPr/>
          </p:nvCxnSpPr>
          <p:spPr>
            <a:xfrm>
              <a:off x="7082790" y="384619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SOR+SIRT">
            <a:extLst>
              <a:ext uri="{FF2B5EF4-FFF2-40B4-BE49-F238E27FC236}">
                <a16:creationId xmlns:a16="http://schemas.microsoft.com/office/drawing/2014/main" id="{01CDDCA5-1542-474F-8125-88D29EBAD6C6}"/>
              </a:ext>
            </a:extLst>
          </p:cNvPr>
          <p:cNvGrpSpPr/>
          <p:nvPr/>
        </p:nvGrpSpPr>
        <p:grpSpPr>
          <a:xfrm>
            <a:off x="4995547" y="2544716"/>
            <a:ext cx="3109908" cy="1787958"/>
            <a:chOff x="-1687830" y="-1325880"/>
            <a:chExt cx="13628370" cy="7835265"/>
          </a:xfrm>
        </p:grpSpPr>
        <p:sp>
          <p:nvSpPr>
            <p:cNvPr id="86" name="Freeform: Shape 85">
              <a:extLst>
                <a:ext uri="{FF2B5EF4-FFF2-40B4-BE49-F238E27FC236}">
                  <a16:creationId xmlns:a16="http://schemas.microsoft.com/office/drawing/2014/main" id="{E9463AF8-23EE-4677-816A-C73A3EC63919}"/>
                </a:ext>
              </a:extLst>
            </p:cNvPr>
            <p:cNvSpPr/>
            <p:nvPr/>
          </p:nvSpPr>
          <p:spPr>
            <a:xfrm>
              <a:off x="-1687830" y="-1325880"/>
              <a:ext cx="1501140" cy="1325880"/>
            </a:xfrm>
            <a:custGeom>
              <a:avLst/>
              <a:gdLst>
                <a:gd name="connsiteX0" fmla="*/ 0 w 1501140"/>
                <a:gd name="connsiteY0" fmla="*/ 0 h 1325880"/>
                <a:gd name="connsiteX1" fmla="*/ 371475 w 1501140"/>
                <a:gd name="connsiteY1" fmla="*/ 0 h 1325880"/>
                <a:gd name="connsiteX2" fmla="*/ 371475 w 1501140"/>
                <a:gd name="connsiteY2" fmla="*/ 120015 h 1325880"/>
                <a:gd name="connsiteX3" fmla="*/ 489585 w 1501140"/>
                <a:gd name="connsiteY3" fmla="*/ 120015 h 1325880"/>
                <a:gd name="connsiteX4" fmla="*/ 489585 w 1501140"/>
                <a:gd name="connsiteY4" fmla="*/ 211455 h 1325880"/>
                <a:gd name="connsiteX5" fmla="*/ 729615 w 1501140"/>
                <a:gd name="connsiteY5" fmla="*/ 211455 h 1325880"/>
                <a:gd name="connsiteX6" fmla="*/ 729615 w 1501140"/>
                <a:gd name="connsiteY6" fmla="*/ 272415 h 1325880"/>
                <a:gd name="connsiteX7" fmla="*/ 817245 w 1501140"/>
                <a:gd name="connsiteY7" fmla="*/ 272415 h 1325880"/>
                <a:gd name="connsiteX8" fmla="*/ 817245 w 1501140"/>
                <a:gd name="connsiteY8" fmla="*/ 331470 h 1325880"/>
                <a:gd name="connsiteX9" fmla="*/ 878205 w 1501140"/>
                <a:gd name="connsiteY9" fmla="*/ 331470 h 1325880"/>
                <a:gd name="connsiteX10" fmla="*/ 878205 w 1501140"/>
                <a:gd name="connsiteY10" fmla="*/ 421005 h 1325880"/>
                <a:gd name="connsiteX11" fmla="*/ 937260 w 1501140"/>
                <a:gd name="connsiteY11" fmla="*/ 421005 h 1325880"/>
                <a:gd name="connsiteX12" fmla="*/ 937260 w 1501140"/>
                <a:gd name="connsiteY12" fmla="*/ 485775 h 1325880"/>
                <a:gd name="connsiteX13" fmla="*/ 1080135 w 1501140"/>
                <a:gd name="connsiteY13" fmla="*/ 485775 h 1325880"/>
                <a:gd name="connsiteX14" fmla="*/ 1080135 w 1501140"/>
                <a:gd name="connsiteY14" fmla="*/ 542925 h 1325880"/>
                <a:gd name="connsiteX15" fmla="*/ 1179195 w 1501140"/>
                <a:gd name="connsiteY15" fmla="*/ 542925 h 1325880"/>
                <a:gd name="connsiteX16" fmla="*/ 1179195 w 1501140"/>
                <a:gd name="connsiteY16" fmla="*/ 607695 h 1325880"/>
                <a:gd name="connsiteX17" fmla="*/ 1209675 w 1501140"/>
                <a:gd name="connsiteY17" fmla="*/ 607695 h 1325880"/>
                <a:gd name="connsiteX18" fmla="*/ 1209675 w 1501140"/>
                <a:gd name="connsiteY18" fmla="*/ 687705 h 1325880"/>
                <a:gd name="connsiteX19" fmla="*/ 1322070 w 1501140"/>
                <a:gd name="connsiteY19" fmla="*/ 687705 h 1325880"/>
                <a:gd name="connsiteX20" fmla="*/ 1322070 w 1501140"/>
                <a:gd name="connsiteY20" fmla="*/ 748665 h 1325880"/>
                <a:gd name="connsiteX21" fmla="*/ 1354455 w 1501140"/>
                <a:gd name="connsiteY21" fmla="*/ 748665 h 1325880"/>
                <a:gd name="connsiteX22" fmla="*/ 1354455 w 1501140"/>
                <a:gd name="connsiteY22" fmla="*/ 870585 h 1325880"/>
                <a:gd name="connsiteX23" fmla="*/ 1407795 w 1501140"/>
                <a:gd name="connsiteY23" fmla="*/ 870585 h 1325880"/>
                <a:gd name="connsiteX24" fmla="*/ 1407795 w 1501140"/>
                <a:gd name="connsiteY24" fmla="*/ 1024890 h 1325880"/>
                <a:gd name="connsiteX25" fmla="*/ 1447800 w 1501140"/>
                <a:gd name="connsiteY25" fmla="*/ 1024890 h 1325880"/>
                <a:gd name="connsiteX26" fmla="*/ 1447800 w 1501140"/>
                <a:gd name="connsiteY26" fmla="*/ 1165860 h 1325880"/>
                <a:gd name="connsiteX27" fmla="*/ 1501140 w 1501140"/>
                <a:gd name="connsiteY27" fmla="*/ 1165860 h 1325880"/>
                <a:gd name="connsiteX28" fmla="*/ 1501140 w 1501140"/>
                <a:gd name="connsiteY28" fmla="*/ 132588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01140" h="1325880">
                  <a:moveTo>
                    <a:pt x="0" y="0"/>
                  </a:moveTo>
                  <a:lnTo>
                    <a:pt x="371475" y="0"/>
                  </a:lnTo>
                  <a:lnTo>
                    <a:pt x="371475" y="120015"/>
                  </a:lnTo>
                  <a:lnTo>
                    <a:pt x="489585" y="120015"/>
                  </a:lnTo>
                  <a:lnTo>
                    <a:pt x="489585" y="211455"/>
                  </a:lnTo>
                  <a:lnTo>
                    <a:pt x="729615" y="211455"/>
                  </a:lnTo>
                  <a:lnTo>
                    <a:pt x="729615" y="272415"/>
                  </a:lnTo>
                  <a:lnTo>
                    <a:pt x="817245" y="272415"/>
                  </a:lnTo>
                  <a:lnTo>
                    <a:pt x="817245" y="331470"/>
                  </a:lnTo>
                  <a:lnTo>
                    <a:pt x="878205" y="331470"/>
                  </a:lnTo>
                  <a:lnTo>
                    <a:pt x="878205" y="421005"/>
                  </a:lnTo>
                  <a:lnTo>
                    <a:pt x="937260" y="421005"/>
                  </a:lnTo>
                  <a:lnTo>
                    <a:pt x="937260" y="485775"/>
                  </a:lnTo>
                  <a:lnTo>
                    <a:pt x="1080135" y="485775"/>
                  </a:lnTo>
                  <a:lnTo>
                    <a:pt x="1080135" y="542925"/>
                  </a:lnTo>
                  <a:lnTo>
                    <a:pt x="1179195" y="542925"/>
                  </a:lnTo>
                  <a:lnTo>
                    <a:pt x="1179195" y="607695"/>
                  </a:lnTo>
                  <a:lnTo>
                    <a:pt x="1209675" y="607695"/>
                  </a:lnTo>
                  <a:lnTo>
                    <a:pt x="1209675" y="687705"/>
                  </a:lnTo>
                  <a:lnTo>
                    <a:pt x="1322070" y="687705"/>
                  </a:lnTo>
                  <a:lnTo>
                    <a:pt x="1322070" y="748665"/>
                  </a:lnTo>
                  <a:lnTo>
                    <a:pt x="1354455" y="748665"/>
                  </a:lnTo>
                  <a:lnTo>
                    <a:pt x="1354455" y="870585"/>
                  </a:lnTo>
                  <a:lnTo>
                    <a:pt x="1407795" y="870585"/>
                  </a:lnTo>
                  <a:lnTo>
                    <a:pt x="1407795" y="1024890"/>
                  </a:lnTo>
                  <a:lnTo>
                    <a:pt x="1447800" y="1024890"/>
                  </a:lnTo>
                  <a:lnTo>
                    <a:pt x="1447800" y="1165860"/>
                  </a:lnTo>
                  <a:lnTo>
                    <a:pt x="1501140" y="1165860"/>
                  </a:lnTo>
                  <a:lnTo>
                    <a:pt x="1501140" y="132588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323135BC-32DB-4059-A688-67FA2782A6E4}"/>
                </a:ext>
              </a:extLst>
            </p:cNvPr>
            <p:cNvSpPr/>
            <p:nvPr/>
          </p:nvSpPr>
          <p:spPr>
            <a:xfrm>
              <a:off x="-186690" y="-45720"/>
              <a:ext cx="811530" cy="1343025"/>
            </a:xfrm>
            <a:custGeom>
              <a:avLst/>
              <a:gdLst>
                <a:gd name="connsiteX0" fmla="*/ 0 w 811530"/>
                <a:gd name="connsiteY0" fmla="*/ 0 h 1343025"/>
                <a:gd name="connsiteX1" fmla="*/ 0 w 811530"/>
                <a:gd name="connsiteY1" fmla="*/ 419100 h 1343025"/>
                <a:gd name="connsiteX2" fmla="*/ 85725 w 811530"/>
                <a:gd name="connsiteY2" fmla="*/ 419100 h 1343025"/>
                <a:gd name="connsiteX3" fmla="*/ 85725 w 811530"/>
                <a:gd name="connsiteY3" fmla="*/ 480060 h 1343025"/>
                <a:gd name="connsiteX4" fmla="*/ 152400 w 811530"/>
                <a:gd name="connsiteY4" fmla="*/ 480060 h 1343025"/>
                <a:gd name="connsiteX5" fmla="*/ 152400 w 811530"/>
                <a:gd name="connsiteY5" fmla="*/ 542925 h 1343025"/>
                <a:gd name="connsiteX6" fmla="*/ 211455 w 811530"/>
                <a:gd name="connsiteY6" fmla="*/ 542925 h 1343025"/>
                <a:gd name="connsiteX7" fmla="*/ 211455 w 811530"/>
                <a:gd name="connsiteY7" fmla="*/ 630555 h 1343025"/>
                <a:gd name="connsiteX8" fmla="*/ 297180 w 811530"/>
                <a:gd name="connsiteY8" fmla="*/ 630555 h 1343025"/>
                <a:gd name="connsiteX9" fmla="*/ 297180 w 811530"/>
                <a:gd name="connsiteY9" fmla="*/ 746760 h 1343025"/>
                <a:gd name="connsiteX10" fmla="*/ 443865 w 811530"/>
                <a:gd name="connsiteY10" fmla="*/ 746760 h 1343025"/>
                <a:gd name="connsiteX11" fmla="*/ 443865 w 811530"/>
                <a:gd name="connsiteY11" fmla="*/ 889635 h 1343025"/>
                <a:gd name="connsiteX12" fmla="*/ 470535 w 811530"/>
                <a:gd name="connsiteY12" fmla="*/ 889635 h 1343025"/>
                <a:gd name="connsiteX13" fmla="*/ 470535 w 811530"/>
                <a:gd name="connsiteY13" fmla="*/ 960120 h 1343025"/>
                <a:gd name="connsiteX14" fmla="*/ 539115 w 811530"/>
                <a:gd name="connsiteY14" fmla="*/ 960120 h 1343025"/>
                <a:gd name="connsiteX15" fmla="*/ 539115 w 811530"/>
                <a:gd name="connsiteY15" fmla="*/ 1108710 h 1343025"/>
                <a:gd name="connsiteX16" fmla="*/ 596265 w 811530"/>
                <a:gd name="connsiteY16" fmla="*/ 1108710 h 1343025"/>
                <a:gd name="connsiteX17" fmla="*/ 596265 w 811530"/>
                <a:gd name="connsiteY17" fmla="*/ 1165860 h 1343025"/>
                <a:gd name="connsiteX18" fmla="*/ 657225 w 811530"/>
                <a:gd name="connsiteY18" fmla="*/ 1165860 h 1343025"/>
                <a:gd name="connsiteX19" fmla="*/ 657225 w 811530"/>
                <a:gd name="connsiteY19" fmla="*/ 1228725 h 1343025"/>
                <a:gd name="connsiteX20" fmla="*/ 741045 w 811530"/>
                <a:gd name="connsiteY20" fmla="*/ 1228725 h 1343025"/>
                <a:gd name="connsiteX21" fmla="*/ 741045 w 811530"/>
                <a:gd name="connsiteY21" fmla="*/ 1280160 h 1343025"/>
                <a:gd name="connsiteX22" fmla="*/ 811530 w 811530"/>
                <a:gd name="connsiteY22" fmla="*/ 1280160 h 1343025"/>
                <a:gd name="connsiteX23" fmla="*/ 811530 w 811530"/>
                <a:gd name="connsiteY23" fmla="*/ 134302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1530" h="1343025">
                  <a:moveTo>
                    <a:pt x="0" y="0"/>
                  </a:moveTo>
                  <a:lnTo>
                    <a:pt x="0" y="419100"/>
                  </a:lnTo>
                  <a:lnTo>
                    <a:pt x="85725" y="419100"/>
                  </a:lnTo>
                  <a:lnTo>
                    <a:pt x="85725" y="480060"/>
                  </a:lnTo>
                  <a:lnTo>
                    <a:pt x="152400" y="480060"/>
                  </a:lnTo>
                  <a:lnTo>
                    <a:pt x="152400" y="542925"/>
                  </a:lnTo>
                  <a:lnTo>
                    <a:pt x="211455" y="542925"/>
                  </a:lnTo>
                  <a:lnTo>
                    <a:pt x="211455" y="630555"/>
                  </a:lnTo>
                  <a:lnTo>
                    <a:pt x="297180" y="630555"/>
                  </a:lnTo>
                  <a:lnTo>
                    <a:pt x="297180" y="746760"/>
                  </a:lnTo>
                  <a:lnTo>
                    <a:pt x="443865" y="746760"/>
                  </a:lnTo>
                  <a:lnTo>
                    <a:pt x="443865" y="889635"/>
                  </a:lnTo>
                  <a:lnTo>
                    <a:pt x="470535" y="889635"/>
                  </a:lnTo>
                  <a:lnTo>
                    <a:pt x="470535" y="960120"/>
                  </a:lnTo>
                  <a:lnTo>
                    <a:pt x="539115" y="960120"/>
                  </a:lnTo>
                  <a:lnTo>
                    <a:pt x="539115" y="1108710"/>
                  </a:lnTo>
                  <a:lnTo>
                    <a:pt x="596265" y="1108710"/>
                  </a:lnTo>
                  <a:lnTo>
                    <a:pt x="596265" y="1165860"/>
                  </a:lnTo>
                  <a:lnTo>
                    <a:pt x="657225" y="1165860"/>
                  </a:lnTo>
                  <a:lnTo>
                    <a:pt x="657225" y="1228725"/>
                  </a:lnTo>
                  <a:lnTo>
                    <a:pt x="741045" y="1228725"/>
                  </a:lnTo>
                  <a:lnTo>
                    <a:pt x="741045" y="1280160"/>
                  </a:lnTo>
                  <a:lnTo>
                    <a:pt x="811530" y="1280160"/>
                  </a:lnTo>
                  <a:lnTo>
                    <a:pt x="811530" y="134302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12E1DA74-610A-4AF3-A04E-5BA492534EBA}"/>
                </a:ext>
              </a:extLst>
            </p:cNvPr>
            <p:cNvSpPr/>
            <p:nvPr/>
          </p:nvSpPr>
          <p:spPr>
            <a:xfrm>
              <a:off x="624840" y="1245870"/>
              <a:ext cx="1198245" cy="1392555"/>
            </a:xfrm>
            <a:custGeom>
              <a:avLst/>
              <a:gdLst>
                <a:gd name="connsiteX0" fmla="*/ 0 w 1198245"/>
                <a:gd name="connsiteY0" fmla="*/ 0 h 1392555"/>
                <a:gd name="connsiteX1" fmla="*/ 0 w 1198245"/>
                <a:gd name="connsiteY1" fmla="*/ 80010 h 1392555"/>
                <a:gd name="connsiteX2" fmla="*/ 51435 w 1198245"/>
                <a:gd name="connsiteY2" fmla="*/ 80010 h 1392555"/>
                <a:gd name="connsiteX3" fmla="*/ 51435 w 1198245"/>
                <a:gd name="connsiteY3" fmla="*/ 140970 h 1392555"/>
                <a:gd name="connsiteX4" fmla="*/ 78105 w 1198245"/>
                <a:gd name="connsiteY4" fmla="*/ 140970 h 1392555"/>
                <a:gd name="connsiteX5" fmla="*/ 78105 w 1198245"/>
                <a:gd name="connsiteY5" fmla="*/ 192405 h 1392555"/>
                <a:gd name="connsiteX6" fmla="*/ 201930 w 1198245"/>
                <a:gd name="connsiteY6" fmla="*/ 192405 h 1392555"/>
                <a:gd name="connsiteX7" fmla="*/ 201930 w 1198245"/>
                <a:gd name="connsiteY7" fmla="*/ 287655 h 1392555"/>
                <a:gd name="connsiteX8" fmla="*/ 291465 w 1198245"/>
                <a:gd name="connsiteY8" fmla="*/ 287655 h 1392555"/>
                <a:gd name="connsiteX9" fmla="*/ 291465 w 1198245"/>
                <a:gd name="connsiteY9" fmla="*/ 342900 h 1392555"/>
                <a:gd name="connsiteX10" fmla="*/ 350520 w 1198245"/>
                <a:gd name="connsiteY10" fmla="*/ 342900 h 1392555"/>
                <a:gd name="connsiteX11" fmla="*/ 350520 w 1198245"/>
                <a:gd name="connsiteY11" fmla="*/ 455295 h 1392555"/>
                <a:gd name="connsiteX12" fmla="*/ 462915 w 1198245"/>
                <a:gd name="connsiteY12" fmla="*/ 455295 h 1392555"/>
                <a:gd name="connsiteX13" fmla="*/ 462915 w 1198245"/>
                <a:gd name="connsiteY13" fmla="*/ 565785 h 1392555"/>
                <a:gd name="connsiteX14" fmla="*/ 497205 w 1198245"/>
                <a:gd name="connsiteY14" fmla="*/ 565785 h 1392555"/>
                <a:gd name="connsiteX15" fmla="*/ 497205 w 1198245"/>
                <a:gd name="connsiteY15" fmla="*/ 624840 h 1392555"/>
                <a:gd name="connsiteX16" fmla="*/ 548640 w 1198245"/>
                <a:gd name="connsiteY16" fmla="*/ 624840 h 1392555"/>
                <a:gd name="connsiteX17" fmla="*/ 548640 w 1198245"/>
                <a:gd name="connsiteY17" fmla="*/ 672465 h 1392555"/>
                <a:gd name="connsiteX18" fmla="*/ 596265 w 1198245"/>
                <a:gd name="connsiteY18" fmla="*/ 672465 h 1392555"/>
                <a:gd name="connsiteX19" fmla="*/ 596265 w 1198245"/>
                <a:gd name="connsiteY19" fmla="*/ 763905 h 1392555"/>
                <a:gd name="connsiteX20" fmla="*/ 710565 w 1198245"/>
                <a:gd name="connsiteY20" fmla="*/ 763905 h 1392555"/>
                <a:gd name="connsiteX21" fmla="*/ 710565 w 1198245"/>
                <a:gd name="connsiteY21" fmla="*/ 821055 h 1392555"/>
                <a:gd name="connsiteX22" fmla="*/ 767715 w 1198245"/>
                <a:gd name="connsiteY22" fmla="*/ 821055 h 1392555"/>
                <a:gd name="connsiteX23" fmla="*/ 767715 w 1198245"/>
                <a:gd name="connsiteY23" fmla="*/ 889635 h 1392555"/>
                <a:gd name="connsiteX24" fmla="*/ 815340 w 1198245"/>
                <a:gd name="connsiteY24" fmla="*/ 889635 h 1392555"/>
                <a:gd name="connsiteX25" fmla="*/ 815340 w 1198245"/>
                <a:gd name="connsiteY25" fmla="*/ 935355 h 1392555"/>
                <a:gd name="connsiteX26" fmla="*/ 842010 w 1198245"/>
                <a:gd name="connsiteY26" fmla="*/ 935355 h 1392555"/>
                <a:gd name="connsiteX27" fmla="*/ 842010 w 1198245"/>
                <a:gd name="connsiteY27" fmla="*/ 969645 h 1392555"/>
                <a:gd name="connsiteX28" fmla="*/ 893445 w 1198245"/>
                <a:gd name="connsiteY28" fmla="*/ 969645 h 1392555"/>
                <a:gd name="connsiteX29" fmla="*/ 893445 w 1198245"/>
                <a:gd name="connsiteY29" fmla="*/ 1053465 h 1392555"/>
                <a:gd name="connsiteX30" fmla="*/ 944880 w 1198245"/>
                <a:gd name="connsiteY30" fmla="*/ 1053465 h 1392555"/>
                <a:gd name="connsiteX31" fmla="*/ 944880 w 1198245"/>
                <a:gd name="connsiteY31" fmla="*/ 1114425 h 1392555"/>
                <a:gd name="connsiteX32" fmla="*/ 1002030 w 1198245"/>
                <a:gd name="connsiteY32" fmla="*/ 1114425 h 1392555"/>
                <a:gd name="connsiteX33" fmla="*/ 1002030 w 1198245"/>
                <a:gd name="connsiteY33" fmla="*/ 1184910 h 1392555"/>
                <a:gd name="connsiteX34" fmla="*/ 1028700 w 1198245"/>
                <a:gd name="connsiteY34" fmla="*/ 1184910 h 1392555"/>
                <a:gd name="connsiteX35" fmla="*/ 1028700 w 1198245"/>
                <a:gd name="connsiteY35" fmla="*/ 1327785 h 1392555"/>
                <a:gd name="connsiteX36" fmla="*/ 1118235 w 1198245"/>
                <a:gd name="connsiteY36" fmla="*/ 1327785 h 1392555"/>
                <a:gd name="connsiteX37" fmla="*/ 1118235 w 1198245"/>
                <a:gd name="connsiteY37" fmla="*/ 1392555 h 1392555"/>
                <a:gd name="connsiteX38" fmla="*/ 1198245 w 1198245"/>
                <a:gd name="connsiteY38" fmla="*/ 1392555 h 13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98245" h="1392555">
                  <a:moveTo>
                    <a:pt x="0" y="0"/>
                  </a:moveTo>
                  <a:lnTo>
                    <a:pt x="0" y="80010"/>
                  </a:lnTo>
                  <a:lnTo>
                    <a:pt x="51435" y="80010"/>
                  </a:lnTo>
                  <a:lnTo>
                    <a:pt x="51435" y="140970"/>
                  </a:lnTo>
                  <a:lnTo>
                    <a:pt x="78105" y="140970"/>
                  </a:lnTo>
                  <a:lnTo>
                    <a:pt x="78105" y="192405"/>
                  </a:lnTo>
                  <a:lnTo>
                    <a:pt x="201930" y="192405"/>
                  </a:lnTo>
                  <a:lnTo>
                    <a:pt x="201930" y="287655"/>
                  </a:lnTo>
                  <a:lnTo>
                    <a:pt x="291465" y="287655"/>
                  </a:lnTo>
                  <a:lnTo>
                    <a:pt x="291465" y="342900"/>
                  </a:lnTo>
                  <a:lnTo>
                    <a:pt x="350520" y="342900"/>
                  </a:lnTo>
                  <a:lnTo>
                    <a:pt x="350520" y="455295"/>
                  </a:lnTo>
                  <a:lnTo>
                    <a:pt x="462915" y="455295"/>
                  </a:lnTo>
                  <a:lnTo>
                    <a:pt x="462915" y="565785"/>
                  </a:lnTo>
                  <a:lnTo>
                    <a:pt x="497205" y="565785"/>
                  </a:lnTo>
                  <a:lnTo>
                    <a:pt x="497205" y="624840"/>
                  </a:lnTo>
                  <a:lnTo>
                    <a:pt x="548640" y="624840"/>
                  </a:lnTo>
                  <a:lnTo>
                    <a:pt x="548640" y="672465"/>
                  </a:lnTo>
                  <a:lnTo>
                    <a:pt x="596265" y="672465"/>
                  </a:lnTo>
                  <a:lnTo>
                    <a:pt x="596265" y="763905"/>
                  </a:lnTo>
                  <a:lnTo>
                    <a:pt x="710565" y="763905"/>
                  </a:lnTo>
                  <a:lnTo>
                    <a:pt x="710565" y="821055"/>
                  </a:lnTo>
                  <a:lnTo>
                    <a:pt x="767715" y="821055"/>
                  </a:lnTo>
                  <a:lnTo>
                    <a:pt x="767715" y="889635"/>
                  </a:lnTo>
                  <a:lnTo>
                    <a:pt x="815340" y="889635"/>
                  </a:lnTo>
                  <a:lnTo>
                    <a:pt x="815340" y="935355"/>
                  </a:lnTo>
                  <a:lnTo>
                    <a:pt x="842010" y="935355"/>
                  </a:lnTo>
                  <a:lnTo>
                    <a:pt x="842010" y="969645"/>
                  </a:lnTo>
                  <a:lnTo>
                    <a:pt x="893445" y="969645"/>
                  </a:lnTo>
                  <a:lnTo>
                    <a:pt x="893445" y="1053465"/>
                  </a:lnTo>
                  <a:lnTo>
                    <a:pt x="944880" y="1053465"/>
                  </a:lnTo>
                  <a:lnTo>
                    <a:pt x="944880" y="1114425"/>
                  </a:lnTo>
                  <a:lnTo>
                    <a:pt x="1002030" y="1114425"/>
                  </a:lnTo>
                  <a:lnTo>
                    <a:pt x="1002030" y="1184910"/>
                  </a:lnTo>
                  <a:lnTo>
                    <a:pt x="1028700" y="1184910"/>
                  </a:lnTo>
                  <a:lnTo>
                    <a:pt x="1028700" y="1327785"/>
                  </a:lnTo>
                  <a:lnTo>
                    <a:pt x="1118235" y="1327785"/>
                  </a:lnTo>
                  <a:lnTo>
                    <a:pt x="1118235" y="1392555"/>
                  </a:lnTo>
                  <a:lnTo>
                    <a:pt x="1198245" y="139255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A1697A3A-56E9-4F6B-959D-09842EA4CAA6}"/>
                </a:ext>
              </a:extLst>
            </p:cNvPr>
            <p:cNvSpPr/>
            <p:nvPr/>
          </p:nvSpPr>
          <p:spPr>
            <a:xfrm>
              <a:off x="1771650" y="2638425"/>
              <a:ext cx="1539240" cy="1365885"/>
            </a:xfrm>
            <a:custGeom>
              <a:avLst/>
              <a:gdLst>
                <a:gd name="connsiteX0" fmla="*/ 0 w 1539240"/>
                <a:gd name="connsiteY0" fmla="*/ 0 h 1365885"/>
                <a:gd name="connsiteX1" fmla="*/ 99060 w 1539240"/>
                <a:gd name="connsiteY1" fmla="*/ 0 h 1365885"/>
                <a:gd name="connsiteX2" fmla="*/ 99060 w 1539240"/>
                <a:gd name="connsiteY2" fmla="*/ 87630 h 1365885"/>
                <a:gd name="connsiteX3" fmla="*/ 276225 w 1539240"/>
                <a:gd name="connsiteY3" fmla="*/ 87630 h 1365885"/>
                <a:gd name="connsiteX4" fmla="*/ 276225 w 1539240"/>
                <a:gd name="connsiteY4" fmla="*/ 205740 h 1365885"/>
                <a:gd name="connsiteX5" fmla="*/ 394335 w 1539240"/>
                <a:gd name="connsiteY5" fmla="*/ 205740 h 1365885"/>
                <a:gd name="connsiteX6" fmla="*/ 394335 w 1539240"/>
                <a:gd name="connsiteY6" fmla="*/ 346710 h 1365885"/>
                <a:gd name="connsiteX7" fmla="*/ 516255 w 1539240"/>
                <a:gd name="connsiteY7" fmla="*/ 346710 h 1365885"/>
                <a:gd name="connsiteX8" fmla="*/ 516255 w 1539240"/>
                <a:gd name="connsiteY8" fmla="*/ 417195 h 1365885"/>
                <a:gd name="connsiteX9" fmla="*/ 542925 w 1539240"/>
                <a:gd name="connsiteY9" fmla="*/ 417195 h 1365885"/>
                <a:gd name="connsiteX10" fmla="*/ 542925 w 1539240"/>
                <a:gd name="connsiteY10" fmla="*/ 527685 h 1365885"/>
                <a:gd name="connsiteX11" fmla="*/ 594360 w 1539240"/>
                <a:gd name="connsiteY11" fmla="*/ 527685 h 1365885"/>
                <a:gd name="connsiteX12" fmla="*/ 594360 w 1539240"/>
                <a:gd name="connsiteY12" fmla="*/ 584835 h 1365885"/>
                <a:gd name="connsiteX13" fmla="*/ 781050 w 1539240"/>
                <a:gd name="connsiteY13" fmla="*/ 584835 h 1365885"/>
                <a:gd name="connsiteX14" fmla="*/ 781050 w 1539240"/>
                <a:gd name="connsiteY14" fmla="*/ 689610 h 1365885"/>
                <a:gd name="connsiteX15" fmla="*/ 838200 w 1539240"/>
                <a:gd name="connsiteY15" fmla="*/ 689610 h 1365885"/>
                <a:gd name="connsiteX16" fmla="*/ 838200 w 1539240"/>
                <a:gd name="connsiteY16" fmla="*/ 746760 h 1365885"/>
                <a:gd name="connsiteX17" fmla="*/ 893445 w 1539240"/>
                <a:gd name="connsiteY17" fmla="*/ 746760 h 1365885"/>
                <a:gd name="connsiteX18" fmla="*/ 893445 w 1539240"/>
                <a:gd name="connsiteY18" fmla="*/ 832485 h 1365885"/>
                <a:gd name="connsiteX19" fmla="*/ 910590 w 1539240"/>
                <a:gd name="connsiteY19" fmla="*/ 830580 h 1365885"/>
                <a:gd name="connsiteX20" fmla="*/ 984885 w 1539240"/>
                <a:gd name="connsiteY20" fmla="*/ 830580 h 1365885"/>
                <a:gd name="connsiteX21" fmla="*/ 984885 w 1539240"/>
                <a:gd name="connsiteY21" fmla="*/ 901065 h 1365885"/>
                <a:gd name="connsiteX22" fmla="*/ 1042035 w 1539240"/>
                <a:gd name="connsiteY22" fmla="*/ 901065 h 1365885"/>
                <a:gd name="connsiteX23" fmla="*/ 1042035 w 1539240"/>
                <a:gd name="connsiteY23" fmla="*/ 984885 h 1365885"/>
                <a:gd name="connsiteX24" fmla="*/ 1352550 w 1539240"/>
                <a:gd name="connsiteY24" fmla="*/ 984885 h 1365885"/>
                <a:gd name="connsiteX25" fmla="*/ 1352550 w 1539240"/>
                <a:gd name="connsiteY25" fmla="*/ 1074420 h 1365885"/>
                <a:gd name="connsiteX26" fmla="*/ 1461135 w 1539240"/>
                <a:gd name="connsiteY26" fmla="*/ 1074420 h 1365885"/>
                <a:gd name="connsiteX27" fmla="*/ 1461135 w 1539240"/>
                <a:gd name="connsiteY27" fmla="*/ 1135380 h 1365885"/>
                <a:gd name="connsiteX28" fmla="*/ 1493520 w 1539240"/>
                <a:gd name="connsiteY28" fmla="*/ 1135380 h 1365885"/>
                <a:gd name="connsiteX29" fmla="*/ 1493520 w 1539240"/>
                <a:gd name="connsiteY29" fmla="*/ 1203960 h 1365885"/>
                <a:gd name="connsiteX30" fmla="*/ 1539240 w 1539240"/>
                <a:gd name="connsiteY30" fmla="*/ 1203960 h 1365885"/>
                <a:gd name="connsiteX31" fmla="*/ 1539240 w 1539240"/>
                <a:gd name="connsiteY31" fmla="*/ 1365885 h 136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240" h="1365885">
                  <a:moveTo>
                    <a:pt x="0" y="0"/>
                  </a:moveTo>
                  <a:lnTo>
                    <a:pt x="99060" y="0"/>
                  </a:lnTo>
                  <a:lnTo>
                    <a:pt x="99060" y="87630"/>
                  </a:lnTo>
                  <a:lnTo>
                    <a:pt x="276225" y="87630"/>
                  </a:lnTo>
                  <a:lnTo>
                    <a:pt x="276225" y="205740"/>
                  </a:lnTo>
                  <a:lnTo>
                    <a:pt x="394335" y="205740"/>
                  </a:lnTo>
                  <a:lnTo>
                    <a:pt x="394335" y="346710"/>
                  </a:lnTo>
                  <a:lnTo>
                    <a:pt x="516255" y="346710"/>
                  </a:lnTo>
                  <a:lnTo>
                    <a:pt x="516255" y="417195"/>
                  </a:lnTo>
                  <a:lnTo>
                    <a:pt x="542925" y="417195"/>
                  </a:lnTo>
                  <a:lnTo>
                    <a:pt x="542925" y="527685"/>
                  </a:lnTo>
                  <a:lnTo>
                    <a:pt x="594360" y="527685"/>
                  </a:lnTo>
                  <a:lnTo>
                    <a:pt x="594360" y="584835"/>
                  </a:lnTo>
                  <a:lnTo>
                    <a:pt x="781050" y="584835"/>
                  </a:lnTo>
                  <a:lnTo>
                    <a:pt x="781050" y="689610"/>
                  </a:lnTo>
                  <a:lnTo>
                    <a:pt x="838200" y="689610"/>
                  </a:lnTo>
                  <a:lnTo>
                    <a:pt x="838200" y="746760"/>
                  </a:lnTo>
                  <a:lnTo>
                    <a:pt x="893445" y="746760"/>
                  </a:lnTo>
                  <a:lnTo>
                    <a:pt x="893445" y="832485"/>
                  </a:lnTo>
                  <a:lnTo>
                    <a:pt x="910590" y="830580"/>
                  </a:lnTo>
                  <a:lnTo>
                    <a:pt x="984885" y="830580"/>
                  </a:lnTo>
                  <a:lnTo>
                    <a:pt x="984885" y="901065"/>
                  </a:lnTo>
                  <a:lnTo>
                    <a:pt x="1042035" y="901065"/>
                  </a:lnTo>
                  <a:lnTo>
                    <a:pt x="1042035" y="984885"/>
                  </a:lnTo>
                  <a:lnTo>
                    <a:pt x="1352550" y="984885"/>
                  </a:lnTo>
                  <a:lnTo>
                    <a:pt x="1352550" y="1074420"/>
                  </a:lnTo>
                  <a:lnTo>
                    <a:pt x="1461135" y="1074420"/>
                  </a:lnTo>
                  <a:lnTo>
                    <a:pt x="1461135" y="1135380"/>
                  </a:lnTo>
                  <a:lnTo>
                    <a:pt x="1493520" y="1135380"/>
                  </a:lnTo>
                  <a:lnTo>
                    <a:pt x="1493520" y="1203960"/>
                  </a:lnTo>
                  <a:lnTo>
                    <a:pt x="1539240" y="1203960"/>
                  </a:lnTo>
                  <a:lnTo>
                    <a:pt x="1539240" y="136588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26FA9357-113E-4D08-BD50-4A0C48859F57}"/>
                </a:ext>
              </a:extLst>
            </p:cNvPr>
            <p:cNvSpPr/>
            <p:nvPr/>
          </p:nvSpPr>
          <p:spPr>
            <a:xfrm>
              <a:off x="3308985" y="3975735"/>
              <a:ext cx="2779395" cy="1396365"/>
            </a:xfrm>
            <a:custGeom>
              <a:avLst/>
              <a:gdLst>
                <a:gd name="connsiteX0" fmla="*/ 0 w 2779395"/>
                <a:gd name="connsiteY0" fmla="*/ 0 h 1396365"/>
                <a:gd name="connsiteX1" fmla="*/ 0 w 2779395"/>
                <a:gd name="connsiteY1" fmla="*/ 108585 h 1396365"/>
                <a:gd name="connsiteX2" fmla="*/ 148590 w 2779395"/>
                <a:gd name="connsiteY2" fmla="*/ 108585 h 1396365"/>
                <a:gd name="connsiteX3" fmla="*/ 148590 w 2779395"/>
                <a:gd name="connsiteY3" fmla="*/ 175260 h 1396365"/>
                <a:gd name="connsiteX4" fmla="*/ 179070 w 2779395"/>
                <a:gd name="connsiteY4" fmla="*/ 175260 h 1396365"/>
                <a:gd name="connsiteX5" fmla="*/ 179070 w 2779395"/>
                <a:gd name="connsiteY5" fmla="*/ 207645 h 1396365"/>
                <a:gd name="connsiteX6" fmla="*/ 215265 w 2779395"/>
                <a:gd name="connsiteY6" fmla="*/ 207645 h 1396365"/>
                <a:gd name="connsiteX7" fmla="*/ 215265 w 2779395"/>
                <a:gd name="connsiteY7" fmla="*/ 302895 h 1396365"/>
                <a:gd name="connsiteX8" fmla="*/ 249555 w 2779395"/>
                <a:gd name="connsiteY8" fmla="*/ 302895 h 1396365"/>
                <a:gd name="connsiteX9" fmla="*/ 249555 w 2779395"/>
                <a:gd name="connsiteY9" fmla="*/ 390525 h 1396365"/>
                <a:gd name="connsiteX10" fmla="*/ 280035 w 2779395"/>
                <a:gd name="connsiteY10" fmla="*/ 390525 h 1396365"/>
                <a:gd name="connsiteX11" fmla="*/ 280035 w 2779395"/>
                <a:gd name="connsiteY11" fmla="*/ 445770 h 1396365"/>
                <a:gd name="connsiteX12" fmla="*/ 512445 w 2779395"/>
                <a:gd name="connsiteY12" fmla="*/ 445770 h 1396365"/>
                <a:gd name="connsiteX13" fmla="*/ 512445 w 2779395"/>
                <a:gd name="connsiteY13" fmla="*/ 533400 h 1396365"/>
                <a:gd name="connsiteX14" fmla="*/ 701040 w 2779395"/>
                <a:gd name="connsiteY14" fmla="*/ 533400 h 1396365"/>
                <a:gd name="connsiteX15" fmla="*/ 701040 w 2779395"/>
                <a:gd name="connsiteY15" fmla="*/ 626745 h 1396365"/>
                <a:gd name="connsiteX16" fmla="*/ 868680 w 2779395"/>
                <a:gd name="connsiteY16" fmla="*/ 626745 h 1396365"/>
                <a:gd name="connsiteX17" fmla="*/ 868680 w 2779395"/>
                <a:gd name="connsiteY17" fmla="*/ 708660 h 1396365"/>
                <a:gd name="connsiteX18" fmla="*/ 904875 w 2779395"/>
                <a:gd name="connsiteY18" fmla="*/ 708660 h 1396365"/>
                <a:gd name="connsiteX19" fmla="*/ 904875 w 2779395"/>
                <a:gd name="connsiteY19" fmla="*/ 800100 h 1396365"/>
                <a:gd name="connsiteX20" fmla="*/ 1253490 w 2779395"/>
                <a:gd name="connsiteY20" fmla="*/ 800100 h 1396365"/>
                <a:gd name="connsiteX21" fmla="*/ 1253490 w 2779395"/>
                <a:gd name="connsiteY21" fmla="*/ 893445 h 1396365"/>
                <a:gd name="connsiteX22" fmla="*/ 1531620 w 2779395"/>
                <a:gd name="connsiteY22" fmla="*/ 893445 h 1396365"/>
                <a:gd name="connsiteX23" fmla="*/ 1531620 w 2779395"/>
                <a:gd name="connsiteY23" fmla="*/ 981075 h 1396365"/>
                <a:gd name="connsiteX24" fmla="*/ 1575435 w 2779395"/>
                <a:gd name="connsiteY24" fmla="*/ 981075 h 1396365"/>
                <a:gd name="connsiteX25" fmla="*/ 1575435 w 2779395"/>
                <a:gd name="connsiteY25" fmla="*/ 1066800 h 1396365"/>
                <a:gd name="connsiteX26" fmla="*/ 1729740 w 2779395"/>
                <a:gd name="connsiteY26" fmla="*/ 1066800 h 1396365"/>
                <a:gd name="connsiteX27" fmla="*/ 1729740 w 2779395"/>
                <a:gd name="connsiteY27" fmla="*/ 1160145 h 1396365"/>
                <a:gd name="connsiteX28" fmla="*/ 2272665 w 2779395"/>
                <a:gd name="connsiteY28" fmla="*/ 1160145 h 1396365"/>
                <a:gd name="connsiteX29" fmla="*/ 2272665 w 2779395"/>
                <a:gd name="connsiteY29" fmla="*/ 1217295 h 1396365"/>
                <a:gd name="connsiteX30" fmla="*/ 2444115 w 2779395"/>
                <a:gd name="connsiteY30" fmla="*/ 1217295 h 1396365"/>
                <a:gd name="connsiteX31" fmla="*/ 2444115 w 2779395"/>
                <a:gd name="connsiteY31" fmla="*/ 1310640 h 1396365"/>
                <a:gd name="connsiteX32" fmla="*/ 2556510 w 2779395"/>
                <a:gd name="connsiteY32" fmla="*/ 1310640 h 1396365"/>
                <a:gd name="connsiteX33" fmla="*/ 2556510 w 2779395"/>
                <a:gd name="connsiteY33" fmla="*/ 1396365 h 1396365"/>
                <a:gd name="connsiteX34" fmla="*/ 2779395 w 2779395"/>
                <a:gd name="connsiteY34" fmla="*/ 1396365 h 139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79395" h="1396365">
                  <a:moveTo>
                    <a:pt x="0" y="0"/>
                  </a:moveTo>
                  <a:lnTo>
                    <a:pt x="0" y="108585"/>
                  </a:lnTo>
                  <a:lnTo>
                    <a:pt x="148590" y="108585"/>
                  </a:lnTo>
                  <a:lnTo>
                    <a:pt x="148590" y="175260"/>
                  </a:lnTo>
                  <a:lnTo>
                    <a:pt x="179070" y="175260"/>
                  </a:lnTo>
                  <a:lnTo>
                    <a:pt x="179070" y="207645"/>
                  </a:lnTo>
                  <a:lnTo>
                    <a:pt x="215265" y="207645"/>
                  </a:lnTo>
                  <a:lnTo>
                    <a:pt x="215265" y="302895"/>
                  </a:lnTo>
                  <a:lnTo>
                    <a:pt x="249555" y="302895"/>
                  </a:lnTo>
                  <a:lnTo>
                    <a:pt x="249555" y="390525"/>
                  </a:lnTo>
                  <a:lnTo>
                    <a:pt x="280035" y="390525"/>
                  </a:lnTo>
                  <a:lnTo>
                    <a:pt x="280035" y="445770"/>
                  </a:lnTo>
                  <a:lnTo>
                    <a:pt x="512445" y="445770"/>
                  </a:lnTo>
                  <a:lnTo>
                    <a:pt x="512445" y="533400"/>
                  </a:lnTo>
                  <a:lnTo>
                    <a:pt x="701040" y="533400"/>
                  </a:lnTo>
                  <a:lnTo>
                    <a:pt x="701040" y="626745"/>
                  </a:lnTo>
                  <a:lnTo>
                    <a:pt x="868680" y="626745"/>
                  </a:lnTo>
                  <a:lnTo>
                    <a:pt x="868680" y="708660"/>
                  </a:lnTo>
                  <a:lnTo>
                    <a:pt x="904875" y="708660"/>
                  </a:lnTo>
                  <a:lnTo>
                    <a:pt x="904875" y="800100"/>
                  </a:lnTo>
                  <a:lnTo>
                    <a:pt x="1253490" y="800100"/>
                  </a:lnTo>
                  <a:lnTo>
                    <a:pt x="1253490" y="893445"/>
                  </a:lnTo>
                  <a:lnTo>
                    <a:pt x="1531620" y="893445"/>
                  </a:lnTo>
                  <a:lnTo>
                    <a:pt x="1531620" y="981075"/>
                  </a:lnTo>
                  <a:lnTo>
                    <a:pt x="1575435" y="981075"/>
                  </a:lnTo>
                  <a:lnTo>
                    <a:pt x="1575435" y="1066800"/>
                  </a:lnTo>
                  <a:lnTo>
                    <a:pt x="1729740" y="1066800"/>
                  </a:lnTo>
                  <a:lnTo>
                    <a:pt x="1729740" y="1160145"/>
                  </a:lnTo>
                  <a:lnTo>
                    <a:pt x="2272665" y="1160145"/>
                  </a:lnTo>
                  <a:lnTo>
                    <a:pt x="2272665" y="1217295"/>
                  </a:lnTo>
                  <a:lnTo>
                    <a:pt x="2444115" y="1217295"/>
                  </a:lnTo>
                  <a:lnTo>
                    <a:pt x="2444115" y="1310640"/>
                  </a:lnTo>
                  <a:lnTo>
                    <a:pt x="2556510" y="1310640"/>
                  </a:lnTo>
                  <a:lnTo>
                    <a:pt x="2556510" y="1396365"/>
                  </a:lnTo>
                  <a:lnTo>
                    <a:pt x="2779395" y="139636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A532D8BB-C705-4573-82FE-8716DFDF7B03}"/>
                </a:ext>
              </a:extLst>
            </p:cNvPr>
            <p:cNvSpPr/>
            <p:nvPr/>
          </p:nvSpPr>
          <p:spPr>
            <a:xfrm>
              <a:off x="6065520" y="5372100"/>
              <a:ext cx="3423285" cy="1137285"/>
            </a:xfrm>
            <a:custGeom>
              <a:avLst/>
              <a:gdLst>
                <a:gd name="connsiteX0" fmla="*/ 0 w 3423285"/>
                <a:gd name="connsiteY0" fmla="*/ 0 h 1137285"/>
                <a:gd name="connsiteX1" fmla="*/ 62865 w 3423285"/>
                <a:gd name="connsiteY1" fmla="*/ 0 h 1137285"/>
                <a:gd name="connsiteX2" fmla="*/ 62865 w 3423285"/>
                <a:gd name="connsiteY2" fmla="*/ 97155 h 1137285"/>
                <a:gd name="connsiteX3" fmla="*/ 262890 w 3423285"/>
                <a:gd name="connsiteY3" fmla="*/ 97155 h 1137285"/>
                <a:gd name="connsiteX4" fmla="*/ 262890 w 3423285"/>
                <a:gd name="connsiteY4" fmla="*/ 184785 h 1137285"/>
                <a:gd name="connsiteX5" fmla="*/ 598170 w 3423285"/>
                <a:gd name="connsiteY5" fmla="*/ 184785 h 1137285"/>
                <a:gd name="connsiteX6" fmla="*/ 598170 w 3423285"/>
                <a:gd name="connsiteY6" fmla="*/ 300990 h 1137285"/>
                <a:gd name="connsiteX7" fmla="*/ 758190 w 3423285"/>
                <a:gd name="connsiteY7" fmla="*/ 300990 h 1137285"/>
                <a:gd name="connsiteX8" fmla="*/ 758190 w 3423285"/>
                <a:gd name="connsiteY8" fmla="*/ 487680 h 1137285"/>
                <a:gd name="connsiteX9" fmla="*/ 952500 w 3423285"/>
                <a:gd name="connsiteY9" fmla="*/ 487680 h 1137285"/>
                <a:gd name="connsiteX10" fmla="*/ 952500 w 3423285"/>
                <a:gd name="connsiteY10" fmla="*/ 571500 h 1137285"/>
                <a:gd name="connsiteX11" fmla="*/ 1202055 w 3423285"/>
                <a:gd name="connsiteY11" fmla="*/ 571500 h 1137285"/>
                <a:gd name="connsiteX12" fmla="*/ 1202055 w 3423285"/>
                <a:gd name="connsiteY12" fmla="*/ 661035 h 1137285"/>
                <a:gd name="connsiteX13" fmla="*/ 1826895 w 3423285"/>
                <a:gd name="connsiteY13" fmla="*/ 661035 h 1137285"/>
                <a:gd name="connsiteX14" fmla="*/ 1826895 w 3423285"/>
                <a:gd name="connsiteY14" fmla="*/ 897255 h 1137285"/>
                <a:gd name="connsiteX15" fmla="*/ 2299335 w 3423285"/>
                <a:gd name="connsiteY15" fmla="*/ 897255 h 1137285"/>
                <a:gd name="connsiteX16" fmla="*/ 2299335 w 3423285"/>
                <a:gd name="connsiteY16" fmla="*/ 1015365 h 1137285"/>
                <a:gd name="connsiteX17" fmla="*/ 3303270 w 3423285"/>
                <a:gd name="connsiteY17" fmla="*/ 1015365 h 1137285"/>
                <a:gd name="connsiteX18" fmla="*/ 3303270 w 3423285"/>
                <a:gd name="connsiteY18" fmla="*/ 1137285 h 1137285"/>
                <a:gd name="connsiteX19" fmla="*/ 3423285 w 3423285"/>
                <a:gd name="connsiteY19" fmla="*/ 1137285 h 113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23285" h="1137285">
                  <a:moveTo>
                    <a:pt x="0" y="0"/>
                  </a:moveTo>
                  <a:lnTo>
                    <a:pt x="62865" y="0"/>
                  </a:lnTo>
                  <a:lnTo>
                    <a:pt x="62865" y="97155"/>
                  </a:lnTo>
                  <a:lnTo>
                    <a:pt x="262890" y="97155"/>
                  </a:lnTo>
                  <a:lnTo>
                    <a:pt x="262890" y="184785"/>
                  </a:lnTo>
                  <a:lnTo>
                    <a:pt x="598170" y="184785"/>
                  </a:lnTo>
                  <a:lnTo>
                    <a:pt x="598170" y="300990"/>
                  </a:lnTo>
                  <a:lnTo>
                    <a:pt x="758190" y="300990"/>
                  </a:lnTo>
                  <a:lnTo>
                    <a:pt x="758190" y="487680"/>
                  </a:lnTo>
                  <a:lnTo>
                    <a:pt x="952500" y="487680"/>
                  </a:lnTo>
                  <a:lnTo>
                    <a:pt x="952500" y="571500"/>
                  </a:lnTo>
                  <a:lnTo>
                    <a:pt x="1202055" y="571500"/>
                  </a:lnTo>
                  <a:lnTo>
                    <a:pt x="1202055" y="661035"/>
                  </a:lnTo>
                  <a:lnTo>
                    <a:pt x="1826895" y="661035"/>
                  </a:lnTo>
                  <a:lnTo>
                    <a:pt x="1826895" y="897255"/>
                  </a:lnTo>
                  <a:lnTo>
                    <a:pt x="2299335" y="897255"/>
                  </a:lnTo>
                  <a:lnTo>
                    <a:pt x="2299335" y="1015365"/>
                  </a:lnTo>
                  <a:lnTo>
                    <a:pt x="3303270" y="1015365"/>
                  </a:lnTo>
                  <a:lnTo>
                    <a:pt x="3303270" y="1137285"/>
                  </a:lnTo>
                  <a:lnTo>
                    <a:pt x="3423285" y="113728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6BAEAD41-EB64-4F55-BD18-C6D6B935516E}"/>
                </a:ext>
              </a:extLst>
            </p:cNvPr>
            <p:cNvSpPr/>
            <p:nvPr/>
          </p:nvSpPr>
          <p:spPr>
            <a:xfrm>
              <a:off x="9444990" y="6509385"/>
              <a:ext cx="2495550" cy="0"/>
            </a:xfrm>
            <a:custGeom>
              <a:avLst/>
              <a:gdLst>
                <a:gd name="connsiteX0" fmla="*/ 0 w 2495550"/>
                <a:gd name="connsiteY0" fmla="*/ 0 h 0"/>
                <a:gd name="connsiteX1" fmla="*/ 2495550 w 2495550"/>
                <a:gd name="connsiteY1" fmla="*/ 0 h 0"/>
              </a:gdLst>
              <a:ahLst/>
              <a:cxnLst>
                <a:cxn ang="0">
                  <a:pos x="connsiteX0" y="connsiteY0"/>
                </a:cxn>
                <a:cxn ang="0">
                  <a:pos x="connsiteX1" y="connsiteY1"/>
                </a:cxn>
              </a:cxnLst>
              <a:rect l="l" t="t" r="r" b="b"/>
              <a:pathLst>
                <a:path w="2495550">
                  <a:moveTo>
                    <a:pt x="0" y="0"/>
                  </a:moveTo>
                  <a:lnTo>
                    <a:pt x="2495550"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SOR Censor">
            <a:extLst>
              <a:ext uri="{FF2B5EF4-FFF2-40B4-BE49-F238E27FC236}">
                <a16:creationId xmlns:a16="http://schemas.microsoft.com/office/drawing/2014/main" id="{B862A5EF-A064-4752-ABE3-8E78EE5654BE}"/>
              </a:ext>
            </a:extLst>
          </p:cNvPr>
          <p:cNvGrpSpPr/>
          <p:nvPr/>
        </p:nvGrpSpPr>
        <p:grpSpPr>
          <a:xfrm>
            <a:off x="5043485" y="2504734"/>
            <a:ext cx="2994660" cy="1804670"/>
            <a:chOff x="5330190" y="2326005"/>
            <a:chExt cx="2994660" cy="1804670"/>
          </a:xfrm>
        </p:grpSpPr>
        <p:cxnSp>
          <p:nvCxnSpPr>
            <p:cNvPr id="108" name="Straight Connector 107">
              <a:extLst>
                <a:ext uri="{FF2B5EF4-FFF2-40B4-BE49-F238E27FC236}">
                  <a16:creationId xmlns:a16="http://schemas.microsoft.com/office/drawing/2014/main" id="{15CDF5B3-1D76-4509-8580-12500D5BFBA6}"/>
                </a:ext>
              </a:extLst>
            </p:cNvPr>
            <p:cNvCxnSpPr>
              <a:cxnSpLocks/>
            </p:cNvCxnSpPr>
            <p:nvPr/>
          </p:nvCxnSpPr>
          <p:spPr>
            <a:xfrm>
              <a:off x="8324850" y="407860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25D6A2E-23A8-4777-A3B0-5C092E15F11F}"/>
                </a:ext>
              </a:extLst>
            </p:cNvPr>
            <p:cNvCxnSpPr>
              <a:cxnSpLocks/>
            </p:cNvCxnSpPr>
            <p:nvPr/>
          </p:nvCxnSpPr>
          <p:spPr>
            <a:xfrm>
              <a:off x="5330190" y="232600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20DA494-1D0B-4467-8AC5-B700A452EDAD}"/>
                </a:ext>
              </a:extLst>
            </p:cNvPr>
            <p:cNvCxnSpPr>
              <a:cxnSpLocks/>
            </p:cNvCxnSpPr>
            <p:nvPr/>
          </p:nvCxnSpPr>
          <p:spPr>
            <a:xfrm>
              <a:off x="5398770" y="237744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CA9CD6-2339-4255-AFB0-30AB1C0DF9B2}"/>
                </a:ext>
              </a:extLst>
            </p:cNvPr>
            <p:cNvCxnSpPr>
              <a:cxnSpLocks/>
            </p:cNvCxnSpPr>
            <p:nvPr/>
          </p:nvCxnSpPr>
          <p:spPr>
            <a:xfrm>
              <a:off x="5473065" y="250888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A3151BA-BF74-4551-B81F-7370ACFAF5AA}"/>
                </a:ext>
              </a:extLst>
            </p:cNvPr>
            <p:cNvCxnSpPr>
              <a:cxnSpLocks/>
            </p:cNvCxnSpPr>
            <p:nvPr/>
          </p:nvCxnSpPr>
          <p:spPr>
            <a:xfrm>
              <a:off x="5505450" y="256794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13703BC-05D6-4A8B-B253-271ABE5ED68D}"/>
                </a:ext>
              </a:extLst>
            </p:cNvPr>
            <p:cNvCxnSpPr>
              <a:cxnSpLocks/>
            </p:cNvCxnSpPr>
            <p:nvPr/>
          </p:nvCxnSpPr>
          <p:spPr>
            <a:xfrm>
              <a:off x="5560695" y="264985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2E4EFF3-1F71-446B-946B-2271914EAEB9}"/>
                </a:ext>
              </a:extLst>
            </p:cNvPr>
            <p:cNvCxnSpPr>
              <a:cxnSpLocks/>
            </p:cNvCxnSpPr>
            <p:nvPr/>
          </p:nvCxnSpPr>
          <p:spPr>
            <a:xfrm>
              <a:off x="5633085" y="278701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8FE5EA0-6973-4098-B64E-A041E19FD9E9}"/>
                </a:ext>
              </a:extLst>
            </p:cNvPr>
            <p:cNvCxnSpPr>
              <a:cxnSpLocks/>
            </p:cNvCxnSpPr>
            <p:nvPr/>
          </p:nvCxnSpPr>
          <p:spPr>
            <a:xfrm>
              <a:off x="5652135" y="278701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30767B4-9D05-4B05-9B93-EAFD8D3FE232}"/>
                </a:ext>
              </a:extLst>
            </p:cNvPr>
            <p:cNvCxnSpPr>
              <a:cxnSpLocks/>
            </p:cNvCxnSpPr>
            <p:nvPr/>
          </p:nvCxnSpPr>
          <p:spPr>
            <a:xfrm>
              <a:off x="5697855" y="284797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A815EB6-64D6-47FB-9D90-12064C2FF9A5}"/>
                </a:ext>
              </a:extLst>
            </p:cNvPr>
            <p:cNvCxnSpPr>
              <a:cxnSpLocks/>
            </p:cNvCxnSpPr>
            <p:nvPr/>
          </p:nvCxnSpPr>
          <p:spPr>
            <a:xfrm>
              <a:off x="5779770" y="296989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C47ECC6-EE76-46FE-9DA8-E97B78BB2DF8}"/>
                </a:ext>
              </a:extLst>
            </p:cNvPr>
            <p:cNvCxnSpPr>
              <a:cxnSpLocks/>
            </p:cNvCxnSpPr>
            <p:nvPr/>
          </p:nvCxnSpPr>
          <p:spPr>
            <a:xfrm>
              <a:off x="5800725" y="296989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882772E-3563-4C4B-8B90-5D6245DE1896}"/>
                </a:ext>
              </a:extLst>
            </p:cNvPr>
            <p:cNvCxnSpPr>
              <a:cxnSpLocks/>
            </p:cNvCxnSpPr>
            <p:nvPr/>
          </p:nvCxnSpPr>
          <p:spPr>
            <a:xfrm>
              <a:off x="5825490" y="300228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AF19C3-CC35-4004-91AB-45FD7B1BDF93}"/>
                </a:ext>
              </a:extLst>
            </p:cNvPr>
            <p:cNvCxnSpPr>
              <a:cxnSpLocks/>
            </p:cNvCxnSpPr>
            <p:nvPr/>
          </p:nvCxnSpPr>
          <p:spPr>
            <a:xfrm>
              <a:off x="5932170" y="316801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DDDF3F6-2AE8-420D-B26D-9FFE952CBB85}"/>
                </a:ext>
              </a:extLst>
            </p:cNvPr>
            <p:cNvCxnSpPr>
              <a:cxnSpLocks/>
            </p:cNvCxnSpPr>
            <p:nvPr/>
          </p:nvCxnSpPr>
          <p:spPr>
            <a:xfrm>
              <a:off x="5960745" y="319468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B9C8D98-5D5D-4BBA-A515-121C91D9931C}"/>
                </a:ext>
              </a:extLst>
            </p:cNvPr>
            <p:cNvCxnSpPr>
              <a:cxnSpLocks/>
            </p:cNvCxnSpPr>
            <p:nvPr/>
          </p:nvCxnSpPr>
          <p:spPr>
            <a:xfrm>
              <a:off x="6012180" y="323659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82D47D8-77E9-425D-A364-7692B77E0B6B}"/>
                </a:ext>
              </a:extLst>
            </p:cNvPr>
            <p:cNvCxnSpPr>
              <a:cxnSpLocks/>
            </p:cNvCxnSpPr>
            <p:nvPr/>
          </p:nvCxnSpPr>
          <p:spPr>
            <a:xfrm>
              <a:off x="6021705" y="325755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068661B-6C0B-4CE3-B48E-FC73B2BEF048}"/>
                </a:ext>
              </a:extLst>
            </p:cNvPr>
            <p:cNvCxnSpPr>
              <a:cxnSpLocks/>
            </p:cNvCxnSpPr>
            <p:nvPr/>
          </p:nvCxnSpPr>
          <p:spPr>
            <a:xfrm>
              <a:off x="6120765" y="333756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D8F475C-311E-4830-8865-9E6BDABA8895}"/>
                </a:ext>
              </a:extLst>
            </p:cNvPr>
            <p:cNvCxnSpPr>
              <a:cxnSpLocks/>
            </p:cNvCxnSpPr>
            <p:nvPr/>
          </p:nvCxnSpPr>
          <p:spPr>
            <a:xfrm>
              <a:off x="6149340" y="339280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CE85A25-A5CF-44B0-B053-0F4A513CE484}"/>
                </a:ext>
              </a:extLst>
            </p:cNvPr>
            <p:cNvCxnSpPr>
              <a:cxnSpLocks/>
            </p:cNvCxnSpPr>
            <p:nvPr/>
          </p:nvCxnSpPr>
          <p:spPr>
            <a:xfrm>
              <a:off x="6149340" y="341185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99E6A10-50CA-45EB-92B4-F952DD709FDC}"/>
                </a:ext>
              </a:extLst>
            </p:cNvPr>
            <p:cNvCxnSpPr>
              <a:cxnSpLocks/>
            </p:cNvCxnSpPr>
            <p:nvPr/>
          </p:nvCxnSpPr>
          <p:spPr>
            <a:xfrm>
              <a:off x="6177915" y="342900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1649538-AC04-43D6-8D3B-942605A1FA47}"/>
                </a:ext>
              </a:extLst>
            </p:cNvPr>
            <p:cNvCxnSpPr>
              <a:cxnSpLocks/>
            </p:cNvCxnSpPr>
            <p:nvPr/>
          </p:nvCxnSpPr>
          <p:spPr>
            <a:xfrm>
              <a:off x="6187440" y="345186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CF76A96-7CD5-4829-A15B-71AE833ADCAA}"/>
                </a:ext>
              </a:extLst>
            </p:cNvPr>
            <p:cNvCxnSpPr>
              <a:cxnSpLocks/>
            </p:cNvCxnSpPr>
            <p:nvPr/>
          </p:nvCxnSpPr>
          <p:spPr>
            <a:xfrm>
              <a:off x="6246495" y="349948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34BD79D-2069-42F5-A055-D3017B25864A}"/>
                </a:ext>
              </a:extLst>
            </p:cNvPr>
            <p:cNvCxnSpPr>
              <a:cxnSpLocks/>
            </p:cNvCxnSpPr>
            <p:nvPr/>
          </p:nvCxnSpPr>
          <p:spPr>
            <a:xfrm>
              <a:off x="6372225" y="359092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81C029B-D233-46BD-A721-1ED2970138D4}"/>
                </a:ext>
              </a:extLst>
            </p:cNvPr>
            <p:cNvCxnSpPr>
              <a:cxnSpLocks/>
            </p:cNvCxnSpPr>
            <p:nvPr/>
          </p:nvCxnSpPr>
          <p:spPr>
            <a:xfrm>
              <a:off x="6576060" y="371094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14BBCE7-E4C3-42AA-8BE4-2023F2FC6672}"/>
                </a:ext>
              </a:extLst>
            </p:cNvPr>
            <p:cNvCxnSpPr>
              <a:cxnSpLocks/>
            </p:cNvCxnSpPr>
            <p:nvPr/>
          </p:nvCxnSpPr>
          <p:spPr>
            <a:xfrm>
              <a:off x="6659880" y="376237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BB23790-718A-456B-8C0F-A61607D46051}"/>
                </a:ext>
              </a:extLst>
            </p:cNvPr>
            <p:cNvCxnSpPr>
              <a:cxnSpLocks/>
            </p:cNvCxnSpPr>
            <p:nvPr/>
          </p:nvCxnSpPr>
          <p:spPr>
            <a:xfrm>
              <a:off x="6886575" y="380238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CF82E69-9FF7-4085-9712-4B6903AFD3BF}"/>
                </a:ext>
              </a:extLst>
            </p:cNvPr>
            <p:cNvCxnSpPr>
              <a:cxnSpLocks/>
            </p:cNvCxnSpPr>
            <p:nvPr/>
          </p:nvCxnSpPr>
          <p:spPr>
            <a:xfrm>
              <a:off x="7006590" y="387667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SOR">
            <a:extLst>
              <a:ext uri="{FF2B5EF4-FFF2-40B4-BE49-F238E27FC236}">
                <a16:creationId xmlns:a16="http://schemas.microsoft.com/office/drawing/2014/main" id="{D7606292-0A61-46C6-BFE3-F7ED456EF65A}"/>
              </a:ext>
            </a:extLst>
          </p:cNvPr>
          <p:cNvGrpSpPr/>
          <p:nvPr/>
        </p:nvGrpSpPr>
        <p:grpSpPr>
          <a:xfrm>
            <a:off x="4997286" y="2545585"/>
            <a:ext cx="3039920" cy="1794479"/>
            <a:chOff x="-1680210" y="-1322070"/>
            <a:chExt cx="13321665" cy="7863840"/>
          </a:xfrm>
        </p:grpSpPr>
        <p:sp>
          <p:nvSpPr>
            <p:cNvPr id="79" name="Freeform: Shape 78">
              <a:extLst>
                <a:ext uri="{FF2B5EF4-FFF2-40B4-BE49-F238E27FC236}">
                  <a16:creationId xmlns:a16="http://schemas.microsoft.com/office/drawing/2014/main" id="{735662FC-55BC-479B-A801-FB33FDFE01CB}"/>
                </a:ext>
              </a:extLst>
            </p:cNvPr>
            <p:cNvSpPr/>
            <p:nvPr/>
          </p:nvSpPr>
          <p:spPr>
            <a:xfrm>
              <a:off x="-1680210" y="-1322070"/>
              <a:ext cx="1082040" cy="1323975"/>
            </a:xfrm>
            <a:custGeom>
              <a:avLst/>
              <a:gdLst>
                <a:gd name="connsiteX0" fmla="*/ 0 w 1082040"/>
                <a:gd name="connsiteY0" fmla="*/ 0 h 1323975"/>
                <a:gd name="connsiteX1" fmla="*/ 123825 w 1082040"/>
                <a:gd name="connsiteY1" fmla="*/ 0 h 1323975"/>
                <a:gd name="connsiteX2" fmla="*/ 123825 w 1082040"/>
                <a:gd name="connsiteY2" fmla="*/ 40005 h 1323975"/>
                <a:gd name="connsiteX3" fmla="*/ 192405 w 1082040"/>
                <a:gd name="connsiteY3" fmla="*/ 40005 h 1323975"/>
                <a:gd name="connsiteX4" fmla="*/ 192405 w 1082040"/>
                <a:gd name="connsiteY4" fmla="*/ 123825 h 1323975"/>
                <a:gd name="connsiteX5" fmla="*/ 266700 w 1082040"/>
                <a:gd name="connsiteY5" fmla="*/ 123825 h 1323975"/>
                <a:gd name="connsiteX6" fmla="*/ 266700 w 1082040"/>
                <a:gd name="connsiteY6" fmla="*/ 182880 h 1323975"/>
                <a:gd name="connsiteX7" fmla="*/ 306705 w 1082040"/>
                <a:gd name="connsiteY7" fmla="*/ 182880 h 1323975"/>
                <a:gd name="connsiteX8" fmla="*/ 306705 w 1082040"/>
                <a:gd name="connsiteY8" fmla="*/ 247650 h 1323975"/>
                <a:gd name="connsiteX9" fmla="*/ 400050 w 1082040"/>
                <a:gd name="connsiteY9" fmla="*/ 247650 h 1323975"/>
                <a:gd name="connsiteX10" fmla="*/ 400050 w 1082040"/>
                <a:gd name="connsiteY10" fmla="*/ 318135 h 1323975"/>
                <a:gd name="connsiteX11" fmla="*/ 481965 w 1082040"/>
                <a:gd name="connsiteY11" fmla="*/ 318135 h 1323975"/>
                <a:gd name="connsiteX12" fmla="*/ 481965 w 1082040"/>
                <a:gd name="connsiteY12" fmla="*/ 360045 h 1323975"/>
                <a:gd name="connsiteX13" fmla="*/ 546735 w 1082040"/>
                <a:gd name="connsiteY13" fmla="*/ 360045 h 1323975"/>
                <a:gd name="connsiteX14" fmla="*/ 546735 w 1082040"/>
                <a:gd name="connsiteY14" fmla="*/ 409575 h 1323975"/>
                <a:gd name="connsiteX15" fmla="*/ 569595 w 1082040"/>
                <a:gd name="connsiteY15" fmla="*/ 409575 h 1323975"/>
                <a:gd name="connsiteX16" fmla="*/ 569595 w 1082040"/>
                <a:gd name="connsiteY16" fmla="*/ 502920 h 1323975"/>
                <a:gd name="connsiteX17" fmla="*/ 630555 w 1082040"/>
                <a:gd name="connsiteY17" fmla="*/ 502920 h 1323975"/>
                <a:gd name="connsiteX18" fmla="*/ 630555 w 1082040"/>
                <a:gd name="connsiteY18" fmla="*/ 548640 h 1323975"/>
                <a:gd name="connsiteX19" fmla="*/ 664845 w 1082040"/>
                <a:gd name="connsiteY19" fmla="*/ 548640 h 1323975"/>
                <a:gd name="connsiteX20" fmla="*/ 664845 w 1082040"/>
                <a:gd name="connsiteY20" fmla="*/ 601980 h 1323975"/>
                <a:gd name="connsiteX21" fmla="*/ 697230 w 1082040"/>
                <a:gd name="connsiteY21" fmla="*/ 601980 h 1323975"/>
                <a:gd name="connsiteX22" fmla="*/ 697230 w 1082040"/>
                <a:gd name="connsiteY22" fmla="*/ 779145 h 1323975"/>
                <a:gd name="connsiteX23" fmla="*/ 718185 w 1082040"/>
                <a:gd name="connsiteY23" fmla="*/ 779145 h 1323975"/>
                <a:gd name="connsiteX24" fmla="*/ 718185 w 1082040"/>
                <a:gd name="connsiteY24" fmla="*/ 868680 h 1323975"/>
                <a:gd name="connsiteX25" fmla="*/ 752475 w 1082040"/>
                <a:gd name="connsiteY25" fmla="*/ 868680 h 1323975"/>
                <a:gd name="connsiteX26" fmla="*/ 752475 w 1082040"/>
                <a:gd name="connsiteY26" fmla="*/ 923925 h 1323975"/>
                <a:gd name="connsiteX27" fmla="*/ 843915 w 1082040"/>
                <a:gd name="connsiteY27" fmla="*/ 923925 h 1323975"/>
                <a:gd name="connsiteX28" fmla="*/ 843915 w 1082040"/>
                <a:gd name="connsiteY28" fmla="*/ 960120 h 1323975"/>
                <a:gd name="connsiteX29" fmla="*/ 868680 w 1082040"/>
                <a:gd name="connsiteY29" fmla="*/ 960120 h 1323975"/>
                <a:gd name="connsiteX30" fmla="*/ 868680 w 1082040"/>
                <a:gd name="connsiteY30" fmla="*/ 1049655 h 1323975"/>
                <a:gd name="connsiteX31" fmla="*/ 895350 w 1082040"/>
                <a:gd name="connsiteY31" fmla="*/ 1049655 h 1323975"/>
                <a:gd name="connsiteX32" fmla="*/ 895350 w 1082040"/>
                <a:gd name="connsiteY32" fmla="*/ 1160145 h 1323975"/>
                <a:gd name="connsiteX33" fmla="*/ 1019175 w 1082040"/>
                <a:gd name="connsiteY33" fmla="*/ 1160145 h 1323975"/>
                <a:gd name="connsiteX34" fmla="*/ 1019175 w 1082040"/>
                <a:gd name="connsiteY34" fmla="*/ 1280160 h 1323975"/>
                <a:gd name="connsiteX35" fmla="*/ 1082040 w 1082040"/>
                <a:gd name="connsiteY35" fmla="*/ 1280160 h 1323975"/>
                <a:gd name="connsiteX36" fmla="*/ 1082040 w 1082040"/>
                <a:gd name="connsiteY36"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82040" h="1323975">
                  <a:moveTo>
                    <a:pt x="0" y="0"/>
                  </a:moveTo>
                  <a:lnTo>
                    <a:pt x="123825" y="0"/>
                  </a:lnTo>
                  <a:lnTo>
                    <a:pt x="123825" y="40005"/>
                  </a:lnTo>
                  <a:lnTo>
                    <a:pt x="192405" y="40005"/>
                  </a:lnTo>
                  <a:lnTo>
                    <a:pt x="192405" y="123825"/>
                  </a:lnTo>
                  <a:lnTo>
                    <a:pt x="266700" y="123825"/>
                  </a:lnTo>
                  <a:lnTo>
                    <a:pt x="266700" y="182880"/>
                  </a:lnTo>
                  <a:lnTo>
                    <a:pt x="306705" y="182880"/>
                  </a:lnTo>
                  <a:lnTo>
                    <a:pt x="306705" y="247650"/>
                  </a:lnTo>
                  <a:lnTo>
                    <a:pt x="400050" y="247650"/>
                  </a:lnTo>
                  <a:lnTo>
                    <a:pt x="400050" y="318135"/>
                  </a:lnTo>
                  <a:lnTo>
                    <a:pt x="481965" y="318135"/>
                  </a:lnTo>
                  <a:lnTo>
                    <a:pt x="481965" y="360045"/>
                  </a:lnTo>
                  <a:lnTo>
                    <a:pt x="546735" y="360045"/>
                  </a:lnTo>
                  <a:lnTo>
                    <a:pt x="546735" y="409575"/>
                  </a:lnTo>
                  <a:lnTo>
                    <a:pt x="569595" y="409575"/>
                  </a:lnTo>
                  <a:lnTo>
                    <a:pt x="569595" y="502920"/>
                  </a:lnTo>
                  <a:lnTo>
                    <a:pt x="630555" y="502920"/>
                  </a:lnTo>
                  <a:lnTo>
                    <a:pt x="630555" y="548640"/>
                  </a:lnTo>
                  <a:lnTo>
                    <a:pt x="664845" y="548640"/>
                  </a:lnTo>
                  <a:lnTo>
                    <a:pt x="664845" y="601980"/>
                  </a:lnTo>
                  <a:lnTo>
                    <a:pt x="697230" y="601980"/>
                  </a:lnTo>
                  <a:lnTo>
                    <a:pt x="697230" y="779145"/>
                  </a:lnTo>
                  <a:lnTo>
                    <a:pt x="718185" y="779145"/>
                  </a:lnTo>
                  <a:lnTo>
                    <a:pt x="718185" y="868680"/>
                  </a:lnTo>
                  <a:lnTo>
                    <a:pt x="752475" y="868680"/>
                  </a:lnTo>
                  <a:lnTo>
                    <a:pt x="752475" y="923925"/>
                  </a:lnTo>
                  <a:lnTo>
                    <a:pt x="843915" y="923925"/>
                  </a:lnTo>
                  <a:lnTo>
                    <a:pt x="843915" y="960120"/>
                  </a:lnTo>
                  <a:lnTo>
                    <a:pt x="868680" y="960120"/>
                  </a:lnTo>
                  <a:lnTo>
                    <a:pt x="868680" y="1049655"/>
                  </a:lnTo>
                  <a:lnTo>
                    <a:pt x="895350" y="1049655"/>
                  </a:lnTo>
                  <a:lnTo>
                    <a:pt x="895350" y="1160145"/>
                  </a:lnTo>
                  <a:lnTo>
                    <a:pt x="1019175" y="1160145"/>
                  </a:lnTo>
                  <a:lnTo>
                    <a:pt x="1019175" y="1280160"/>
                  </a:lnTo>
                  <a:lnTo>
                    <a:pt x="1082040" y="1280160"/>
                  </a:lnTo>
                  <a:lnTo>
                    <a:pt x="1082040" y="132397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735D4591-1841-4BC3-812D-6BCAED8F8962}"/>
                </a:ext>
              </a:extLst>
            </p:cNvPr>
            <p:cNvSpPr/>
            <p:nvPr/>
          </p:nvSpPr>
          <p:spPr>
            <a:xfrm>
              <a:off x="-598170" y="-28575"/>
              <a:ext cx="840105" cy="1240155"/>
            </a:xfrm>
            <a:custGeom>
              <a:avLst/>
              <a:gdLst>
                <a:gd name="connsiteX0" fmla="*/ 0 w 840105"/>
                <a:gd name="connsiteY0" fmla="*/ 0 h 1240155"/>
                <a:gd name="connsiteX1" fmla="*/ 0 w 840105"/>
                <a:gd name="connsiteY1" fmla="*/ 72390 h 1240155"/>
                <a:gd name="connsiteX2" fmla="*/ 57150 w 840105"/>
                <a:gd name="connsiteY2" fmla="*/ 72390 h 1240155"/>
                <a:gd name="connsiteX3" fmla="*/ 57150 w 840105"/>
                <a:gd name="connsiteY3" fmla="*/ 196215 h 1240155"/>
                <a:gd name="connsiteX4" fmla="*/ 83820 w 840105"/>
                <a:gd name="connsiteY4" fmla="*/ 196215 h 1240155"/>
                <a:gd name="connsiteX5" fmla="*/ 83820 w 840105"/>
                <a:gd name="connsiteY5" fmla="*/ 226695 h 1240155"/>
                <a:gd name="connsiteX6" fmla="*/ 156210 w 840105"/>
                <a:gd name="connsiteY6" fmla="*/ 226695 h 1240155"/>
                <a:gd name="connsiteX7" fmla="*/ 156210 w 840105"/>
                <a:gd name="connsiteY7" fmla="*/ 281940 h 1240155"/>
                <a:gd name="connsiteX8" fmla="*/ 236220 w 840105"/>
                <a:gd name="connsiteY8" fmla="*/ 281940 h 1240155"/>
                <a:gd name="connsiteX9" fmla="*/ 236220 w 840105"/>
                <a:gd name="connsiteY9" fmla="*/ 320040 h 1240155"/>
                <a:gd name="connsiteX10" fmla="*/ 260985 w 840105"/>
                <a:gd name="connsiteY10" fmla="*/ 320040 h 1240155"/>
                <a:gd name="connsiteX11" fmla="*/ 260985 w 840105"/>
                <a:gd name="connsiteY11" fmla="*/ 466725 h 1240155"/>
                <a:gd name="connsiteX12" fmla="*/ 289560 w 840105"/>
                <a:gd name="connsiteY12" fmla="*/ 466725 h 1240155"/>
                <a:gd name="connsiteX13" fmla="*/ 289560 w 840105"/>
                <a:gd name="connsiteY13" fmla="*/ 550545 h 1240155"/>
                <a:gd name="connsiteX14" fmla="*/ 316230 w 840105"/>
                <a:gd name="connsiteY14" fmla="*/ 550545 h 1240155"/>
                <a:gd name="connsiteX15" fmla="*/ 316230 w 840105"/>
                <a:gd name="connsiteY15" fmla="*/ 611505 h 1240155"/>
                <a:gd name="connsiteX16" fmla="*/ 354330 w 840105"/>
                <a:gd name="connsiteY16" fmla="*/ 611505 h 1240155"/>
                <a:gd name="connsiteX17" fmla="*/ 354330 w 840105"/>
                <a:gd name="connsiteY17" fmla="*/ 701040 h 1240155"/>
                <a:gd name="connsiteX18" fmla="*/ 409575 w 840105"/>
                <a:gd name="connsiteY18" fmla="*/ 701040 h 1240155"/>
                <a:gd name="connsiteX19" fmla="*/ 409575 w 840105"/>
                <a:gd name="connsiteY19" fmla="*/ 762000 h 1240155"/>
                <a:gd name="connsiteX20" fmla="*/ 441960 w 840105"/>
                <a:gd name="connsiteY20" fmla="*/ 762000 h 1240155"/>
                <a:gd name="connsiteX21" fmla="*/ 441960 w 840105"/>
                <a:gd name="connsiteY21" fmla="*/ 845820 h 1240155"/>
                <a:gd name="connsiteX22" fmla="*/ 592455 w 840105"/>
                <a:gd name="connsiteY22" fmla="*/ 845820 h 1240155"/>
                <a:gd name="connsiteX23" fmla="*/ 592455 w 840105"/>
                <a:gd name="connsiteY23" fmla="*/ 950595 h 1240155"/>
                <a:gd name="connsiteX24" fmla="*/ 619125 w 840105"/>
                <a:gd name="connsiteY24" fmla="*/ 950595 h 1240155"/>
                <a:gd name="connsiteX25" fmla="*/ 619125 w 840105"/>
                <a:gd name="connsiteY25" fmla="*/ 1104900 h 1240155"/>
                <a:gd name="connsiteX26" fmla="*/ 735330 w 840105"/>
                <a:gd name="connsiteY26" fmla="*/ 1104900 h 1240155"/>
                <a:gd name="connsiteX27" fmla="*/ 735330 w 840105"/>
                <a:gd name="connsiteY27" fmla="*/ 1188720 h 1240155"/>
                <a:gd name="connsiteX28" fmla="*/ 765810 w 840105"/>
                <a:gd name="connsiteY28" fmla="*/ 1188720 h 1240155"/>
                <a:gd name="connsiteX29" fmla="*/ 765810 w 840105"/>
                <a:gd name="connsiteY29" fmla="*/ 1240155 h 1240155"/>
                <a:gd name="connsiteX30" fmla="*/ 840105 w 840105"/>
                <a:gd name="connsiteY30" fmla="*/ 1240155 h 124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0105" h="1240155">
                  <a:moveTo>
                    <a:pt x="0" y="0"/>
                  </a:moveTo>
                  <a:lnTo>
                    <a:pt x="0" y="72390"/>
                  </a:lnTo>
                  <a:lnTo>
                    <a:pt x="57150" y="72390"/>
                  </a:lnTo>
                  <a:lnTo>
                    <a:pt x="57150" y="196215"/>
                  </a:lnTo>
                  <a:lnTo>
                    <a:pt x="83820" y="196215"/>
                  </a:lnTo>
                  <a:lnTo>
                    <a:pt x="83820" y="226695"/>
                  </a:lnTo>
                  <a:lnTo>
                    <a:pt x="156210" y="226695"/>
                  </a:lnTo>
                  <a:lnTo>
                    <a:pt x="156210" y="281940"/>
                  </a:lnTo>
                  <a:lnTo>
                    <a:pt x="236220" y="281940"/>
                  </a:lnTo>
                  <a:lnTo>
                    <a:pt x="236220" y="320040"/>
                  </a:lnTo>
                  <a:lnTo>
                    <a:pt x="260985" y="320040"/>
                  </a:lnTo>
                  <a:lnTo>
                    <a:pt x="260985" y="466725"/>
                  </a:lnTo>
                  <a:lnTo>
                    <a:pt x="289560" y="466725"/>
                  </a:lnTo>
                  <a:lnTo>
                    <a:pt x="289560" y="550545"/>
                  </a:lnTo>
                  <a:lnTo>
                    <a:pt x="316230" y="550545"/>
                  </a:lnTo>
                  <a:lnTo>
                    <a:pt x="316230" y="611505"/>
                  </a:lnTo>
                  <a:lnTo>
                    <a:pt x="354330" y="611505"/>
                  </a:lnTo>
                  <a:lnTo>
                    <a:pt x="354330" y="701040"/>
                  </a:lnTo>
                  <a:lnTo>
                    <a:pt x="409575" y="701040"/>
                  </a:lnTo>
                  <a:lnTo>
                    <a:pt x="409575" y="762000"/>
                  </a:lnTo>
                  <a:lnTo>
                    <a:pt x="441960" y="762000"/>
                  </a:lnTo>
                  <a:lnTo>
                    <a:pt x="441960" y="845820"/>
                  </a:lnTo>
                  <a:lnTo>
                    <a:pt x="592455" y="845820"/>
                  </a:lnTo>
                  <a:lnTo>
                    <a:pt x="592455" y="950595"/>
                  </a:lnTo>
                  <a:lnTo>
                    <a:pt x="619125" y="950595"/>
                  </a:lnTo>
                  <a:lnTo>
                    <a:pt x="619125" y="1104900"/>
                  </a:lnTo>
                  <a:lnTo>
                    <a:pt x="735330" y="1104900"/>
                  </a:lnTo>
                  <a:lnTo>
                    <a:pt x="735330" y="1188720"/>
                  </a:lnTo>
                  <a:lnTo>
                    <a:pt x="765810" y="1188720"/>
                  </a:lnTo>
                  <a:lnTo>
                    <a:pt x="765810" y="1240155"/>
                  </a:lnTo>
                  <a:lnTo>
                    <a:pt x="840105" y="124015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4F4396C0-337A-4A1B-9FE2-B40DE71613F9}"/>
                </a:ext>
              </a:extLst>
            </p:cNvPr>
            <p:cNvSpPr/>
            <p:nvPr/>
          </p:nvSpPr>
          <p:spPr>
            <a:xfrm>
              <a:off x="188595" y="1211580"/>
              <a:ext cx="996315" cy="1282065"/>
            </a:xfrm>
            <a:custGeom>
              <a:avLst/>
              <a:gdLst>
                <a:gd name="connsiteX0" fmla="*/ 0 w 996315"/>
                <a:gd name="connsiteY0" fmla="*/ 0 h 1282065"/>
                <a:gd name="connsiteX1" fmla="*/ 100965 w 996315"/>
                <a:gd name="connsiteY1" fmla="*/ 0 h 1282065"/>
                <a:gd name="connsiteX2" fmla="*/ 100965 w 996315"/>
                <a:gd name="connsiteY2" fmla="*/ 30480 h 1282065"/>
                <a:gd name="connsiteX3" fmla="*/ 131445 w 996315"/>
                <a:gd name="connsiteY3" fmla="*/ 30480 h 1282065"/>
                <a:gd name="connsiteX4" fmla="*/ 131445 w 996315"/>
                <a:gd name="connsiteY4" fmla="*/ 91440 h 1282065"/>
                <a:gd name="connsiteX5" fmla="*/ 158115 w 996315"/>
                <a:gd name="connsiteY5" fmla="*/ 91440 h 1282065"/>
                <a:gd name="connsiteX6" fmla="*/ 158115 w 996315"/>
                <a:gd name="connsiteY6" fmla="*/ 116205 h 1282065"/>
                <a:gd name="connsiteX7" fmla="*/ 188595 w 996315"/>
                <a:gd name="connsiteY7" fmla="*/ 116205 h 1282065"/>
                <a:gd name="connsiteX8" fmla="*/ 188595 w 996315"/>
                <a:gd name="connsiteY8" fmla="*/ 175260 h 1282065"/>
                <a:gd name="connsiteX9" fmla="*/ 251460 w 996315"/>
                <a:gd name="connsiteY9" fmla="*/ 175260 h 1282065"/>
                <a:gd name="connsiteX10" fmla="*/ 251460 w 996315"/>
                <a:gd name="connsiteY10" fmla="*/ 238125 h 1282065"/>
                <a:gd name="connsiteX11" fmla="*/ 285750 w 996315"/>
                <a:gd name="connsiteY11" fmla="*/ 238125 h 1282065"/>
                <a:gd name="connsiteX12" fmla="*/ 285750 w 996315"/>
                <a:gd name="connsiteY12" fmla="*/ 327660 h 1282065"/>
                <a:gd name="connsiteX13" fmla="*/ 325755 w 996315"/>
                <a:gd name="connsiteY13" fmla="*/ 327660 h 1282065"/>
                <a:gd name="connsiteX14" fmla="*/ 325755 w 996315"/>
                <a:gd name="connsiteY14" fmla="*/ 419100 h 1282065"/>
                <a:gd name="connsiteX15" fmla="*/ 470535 w 996315"/>
                <a:gd name="connsiteY15" fmla="*/ 419100 h 1282065"/>
                <a:gd name="connsiteX16" fmla="*/ 470535 w 996315"/>
                <a:gd name="connsiteY16" fmla="*/ 525780 h 1282065"/>
                <a:gd name="connsiteX17" fmla="*/ 502920 w 996315"/>
                <a:gd name="connsiteY17" fmla="*/ 525780 h 1282065"/>
                <a:gd name="connsiteX18" fmla="*/ 502920 w 996315"/>
                <a:gd name="connsiteY18" fmla="*/ 552450 h 1282065"/>
                <a:gd name="connsiteX19" fmla="*/ 537210 w 996315"/>
                <a:gd name="connsiteY19" fmla="*/ 552450 h 1282065"/>
                <a:gd name="connsiteX20" fmla="*/ 537210 w 996315"/>
                <a:gd name="connsiteY20" fmla="*/ 567690 h 1282065"/>
                <a:gd name="connsiteX21" fmla="*/ 548640 w 996315"/>
                <a:gd name="connsiteY21" fmla="*/ 567690 h 1282065"/>
                <a:gd name="connsiteX22" fmla="*/ 548640 w 996315"/>
                <a:gd name="connsiteY22" fmla="*/ 617220 h 1282065"/>
                <a:gd name="connsiteX23" fmla="*/ 607695 w 996315"/>
                <a:gd name="connsiteY23" fmla="*/ 617220 h 1282065"/>
                <a:gd name="connsiteX24" fmla="*/ 607695 w 996315"/>
                <a:gd name="connsiteY24" fmla="*/ 712470 h 1282065"/>
                <a:gd name="connsiteX25" fmla="*/ 662940 w 996315"/>
                <a:gd name="connsiteY25" fmla="*/ 712470 h 1282065"/>
                <a:gd name="connsiteX26" fmla="*/ 662940 w 996315"/>
                <a:gd name="connsiteY26" fmla="*/ 773430 h 1282065"/>
                <a:gd name="connsiteX27" fmla="*/ 702945 w 996315"/>
                <a:gd name="connsiteY27" fmla="*/ 773430 h 1282065"/>
                <a:gd name="connsiteX28" fmla="*/ 702945 w 996315"/>
                <a:gd name="connsiteY28" fmla="*/ 842010 h 1282065"/>
                <a:gd name="connsiteX29" fmla="*/ 727710 w 996315"/>
                <a:gd name="connsiteY29" fmla="*/ 842010 h 1282065"/>
                <a:gd name="connsiteX30" fmla="*/ 727710 w 996315"/>
                <a:gd name="connsiteY30" fmla="*/ 929640 h 1282065"/>
                <a:gd name="connsiteX31" fmla="*/ 752475 w 996315"/>
                <a:gd name="connsiteY31" fmla="*/ 929640 h 1282065"/>
                <a:gd name="connsiteX32" fmla="*/ 752475 w 996315"/>
                <a:gd name="connsiteY32" fmla="*/ 1066800 h 1282065"/>
                <a:gd name="connsiteX33" fmla="*/ 813435 w 996315"/>
                <a:gd name="connsiteY33" fmla="*/ 1066800 h 1282065"/>
                <a:gd name="connsiteX34" fmla="*/ 813435 w 996315"/>
                <a:gd name="connsiteY34" fmla="*/ 1127760 h 1282065"/>
                <a:gd name="connsiteX35" fmla="*/ 880110 w 996315"/>
                <a:gd name="connsiteY35" fmla="*/ 1127760 h 1282065"/>
                <a:gd name="connsiteX36" fmla="*/ 880110 w 996315"/>
                <a:gd name="connsiteY36" fmla="*/ 1219200 h 1282065"/>
                <a:gd name="connsiteX37" fmla="*/ 939165 w 996315"/>
                <a:gd name="connsiteY37" fmla="*/ 1219200 h 1282065"/>
                <a:gd name="connsiteX38" fmla="*/ 939165 w 996315"/>
                <a:gd name="connsiteY38" fmla="*/ 1282065 h 1282065"/>
                <a:gd name="connsiteX39" fmla="*/ 996315 w 996315"/>
                <a:gd name="connsiteY39" fmla="*/ 1282065 h 128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96315" h="1282065">
                  <a:moveTo>
                    <a:pt x="0" y="0"/>
                  </a:moveTo>
                  <a:lnTo>
                    <a:pt x="100965" y="0"/>
                  </a:lnTo>
                  <a:lnTo>
                    <a:pt x="100965" y="30480"/>
                  </a:lnTo>
                  <a:lnTo>
                    <a:pt x="131445" y="30480"/>
                  </a:lnTo>
                  <a:lnTo>
                    <a:pt x="131445" y="91440"/>
                  </a:lnTo>
                  <a:lnTo>
                    <a:pt x="158115" y="91440"/>
                  </a:lnTo>
                  <a:lnTo>
                    <a:pt x="158115" y="116205"/>
                  </a:lnTo>
                  <a:lnTo>
                    <a:pt x="188595" y="116205"/>
                  </a:lnTo>
                  <a:lnTo>
                    <a:pt x="188595" y="175260"/>
                  </a:lnTo>
                  <a:lnTo>
                    <a:pt x="251460" y="175260"/>
                  </a:lnTo>
                  <a:lnTo>
                    <a:pt x="251460" y="238125"/>
                  </a:lnTo>
                  <a:lnTo>
                    <a:pt x="285750" y="238125"/>
                  </a:lnTo>
                  <a:lnTo>
                    <a:pt x="285750" y="327660"/>
                  </a:lnTo>
                  <a:lnTo>
                    <a:pt x="325755" y="327660"/>
                  </a:lnTo>
                  <a:lnTo>
                    <a:pt x="325755" y="419100"/>
                  </a:lnTo>
                  <a:lnTo>
                    <a:pt x="470535" y="419100"/>
                  </a:lnTo>
                  <a:lnTo>
                    <a:pt x="470535" y="525780"/>
                  </a:lnTo>
                  <a:lnTo>
                    <a:pt x="502920" y="525780"/>
                  </a:lnTo>
                  <a:lnTo>
                    <a:pt x="502920" y="552450"/>
                  </a:lnTo>
                  <a:lnTo>
                    <a:pt x="537210" y="552450"/>
                  </a:lnTo>
                  <a:lnTo>
                    <a:pt x="537210" y="567690"/>
                  </a:lnTo>
                  <a:lnTo>
                    <a:pt x="548640" y="567690"/>
                  </a:lnTo>
                  <a:lnTo>
                    <a:pt x="548640" y="617220"/>
                  </a:lnTo>
                  <a:lnTo>
                    <a:pt x="607695" y="617220"/>
                  </a:lnTo>
                  <a:lnTo>
                    <a:pt x="607695" y="712470"/>
                  </a:lnTo>
                  <a:lnTo>
                    <a:pt x="662940" y="712470"/>
                  </a:lnTo>
                  <a:lnTo>
                    <a:pt x="662940" y="773430"/>
                  </a:lnTo>
                  <a:lnTo>
                    <a:pt x="702945" y="773430"/>
                  </a:lnTo>
                  <a:lnTo>
                    <a:pt x="702945" y="842010"/>
                  </a:lnTo>
                  <a:lnTo>
                    <a:pt x="727710" y="842010"/>
                  </a:lnTo>
                  <a:lnTo>
                    <a:pt x="727710" y="929640"/>
                  </a:lnTo>
                  <a:lnTo>
                    <a:pt x="752475" y="929640"/>
                  </a:lnTo>
                  <a:lnTo>
                    <a:pt x="752475" y="1066800"/>
                  </a:lnTo>
                  <a:lnTo>
                    <a:pt x="813435" y="1066800"/>
                  </a:lnTo>
                  <a:lnTo>
                    <a:pt x="813435" y="1127760"/>
                  </a:lnTo>
                  <a:lnTo>
                    <a:pt x="880110" y="1127760"/>
                  </a:lnTo>
                  <a:lnTo>
                    <a:pt x="880110" y="1219200"/>
                  </a:lnTo>
                  <a:lnTo>
                    <a:pt x="939165" y="1219200"/>
                  </a:lnTo>
                  <a:lnTo>
                    <a:pt x="939165" y="1282065"/>
                  </a:lnTo>
                  <a:lnTo>
                    <a:pt x="996315" y="128206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6A457613-79D4-4C9D-984F-D339B451A317}"/>
                </a:ext>
              </a:extLst>
            </p:cNvPr>
            <p:cNvSpPr/>
            <p:nvPr/>
          </p:nvSpPr>
          <p:spPr>
            <a:xfrm>
              <a:off x="1150620" y="2493645"/>
              <a:ext cx="1255395" cy="1350645"/>
            </a:xfrm>
            <a:custGeom>
              <a:avLst/>
              <a:gdLst>
                <a:gd name="connsiteX0" fmla="*/ 0 w 1255395"/>
                <a:gd name="connsiteY0" fmla="*/ 0 h 1350645"/>
                <a:gd name="connsiteX1" fmla="*/ 76200 w 1255395"/>
                <a:gd name="connsiteY1" fmla="*/ 0 h 1350645"/>
                <a:gd name="connsiteX2" fmla="*/ 76200 w 1255395"/>
                <a:gd name="connsiteY2" fmla="*/ 26670 h 1350645"/>
                <a:gd name="connsiteX3" fmla="*/ 123825 w 1255395"/>
                <a:gd name="connsiteY3" fmla="*/ 26670 h 1350645"/>
                <a:gd name="connsiteX4" fmla="*/ 123825 w 1255395"/>
                <a:gd name="connsiteY4" fmla="*/ 171450 h 1350645"/>
                <a:gd name="connsiteX5" fmla="*/ 182880 w 1255395"/>
                <a:gd name="connsiteY5" fmla="*/ 171450 h 1350645"/>
                <a:gd name="connsiteX6" fmla="*/ 182880 w 1255395"/>
                <a:gd name="connsiteY6" fmla="*/ 238125 h 1350645"/>
                <a:gd name="connsiteX7" fmla="*/ 217170 w 1255395"/>
                <a:gd name="connsiteY7" fmla="*/ 238125 h 1350645"/>
                <a:gd name="connsiteX8" fmla="*/ 217170 w 1255395"/>
                <a:gd name="connsiteY8" fmla="*/ 289560 h 1350645"/>
                <a:gd name="connsiteX9" fmla="*/ 384810 w 1255395"/>
                <a:gd name="connsiteY9" fmla="*/ 289560 h 1350645"/>
                <a:gd name="connsiteX10" fmla="*/ 384810 w 1255395"/>
                <a:gd name="connsiteY10" fmla="*/ 379095 h 1350645"/>
                <a:gd name="connsiteX11" fmla="*/ 603885 w 1255395"/>
                <a:gd name="connsiteY11" fmla="*/ 379095 h 1350645"/>
                <a:gd name="connsiteX12" fmla="*/ 603885 w 1255395"/>
                <a:gd name="connsiteY12" fmla="*/ 441960 h 1350645"/>
                <a:gd name="connsiteX13" fmla="*/ 744855 w 1255395"/>
                <a:gd name="connsiteY13" fmla="*/ 441960 h 1350645"/>
                <a:gd name="connsiteX14" fmla="*/ 744855 w 1255395"/>
                <a:gd name="connsiteY14" fmla="*/ 590550 h 1350645"/>
                <a:gd name="connsiteX15" fmla="*/ 773430 w 1255395"/>
                <a:gd name="connsiteY15" fmla="*/ 590550 h 1350645"/>
                <a:gd name="connsiteX16" fmla="*/ 773430 w 1255395"/>
                <a:gd name="connsiteY16" fmla="*/ 653415 h 1350645"/>
                <a:gd name="connsiteX17" fmla="*/ 803910 w 1255395"/>
                <a:gd name="connsiteY17" fmla="*/ 653415 h 1350645"/>
                <a:gd name="connsiteX18" fmla="*/ 803910 w 1255395"/>
                <a:gd name="connsiteY18" fmla="*/ 712470 h 1350645"/>
                <a:gd name="connsiteX19" fmla="*/ 836295 w 1255395"/>
                <a:gd name="connsiteY19" fmla="*/ 712470 h 1350645"/>
                <a:gd name="connsiteX20" fmla="*/ 836295 w 1255395"/>
                <a:gd name="connsiteY20" fmla="*/ 859155 h 1350645"/>
                <a:gd name="connsiteX21" fmla="*/ 891540 w 1255395"/>
                <a:gd name="connsiteY21" fmla="*/ 859155 h 1350645"/>
                <a:gd name="connsiteX22" fmla="*/ 891540 w 1255395"/>
                <a:gd name="connsiteY22" fmla="*/ 880110 h 1350645"/>
                <a:gd name="connsiteX23" fmla="*/ 916305 w 1255395"/>
                <a:gd name="connsiteY23" fmla="*/ 880110 h 1350645"/>
                <a:gd name="connsiteX24" fmla="*/ 916305 w 1255395"/>
                <a:gd name="connsiteY24" fmla="*/ 925830 h 1350645"/>
                <a:gd name="connsiteX25" fmla="*/ 933450 w 1255395"/>
                <a:gd name="connsiteY25" fmla="*/ 925830 h 1350645"/>
                <a:gd name="connsiteX26" fmla="*/ 933450 w 1255395"/>
                <a:gd name="connsiteY26" fmla="*/ 944880 h 1350645"/>
                <a:gd name="connsiteX27" fmla="*/ 962025 w 1255395"/>
                <a:gd name="connsiteY27" fmla="*/ 944880 h 1350645"/>
                <a:gd name="connsiteX28" fmla="*/ 962025 w 1255395"/>
                <a:gd name="connsiteY28" fmla="*/ 1057275 h 1350645"/>
                <a:gd name="connsiteX29" fmla="*/ 1007745 w 1255395"/>
                <a:gd name="connsiteY29" fmla="*/ 1057275 h 1350645"/>
                <a:gd name="connsiteX30" fmla="*/ 1007745 w 1255395"/>
                <a:gd name="connsiteY30" fmla="*/ 1118235 h 1350645"/>
                <a:gd name="connsiteX31" fmla="*/ 1087755 w 1255395"/>
                <a:gd name="connsiteY31" fmla="*/ 1118235 h 1350645"/>
                <a:gd name="connsiteX32" fmla="*/ 1087755 w 1255395"/>
                <a:gd name="connsiteY32" fmla="*/ 1146810 h 1350645"/>
                <a:gd name="connsiteX33" fmla="*/ 1106805 w 1255395"/>
                <a:gd name="connsiteY33" fmla="*/ 1146810 h 1350645"/>
                <a:gd name="connsiteX34" fmla="*/ 1106805 w 1255395"/>
                <a:gd name="connsiteY34" fmla="*/ 1232535 h 1350645"/>
                <a:gd name="connsiteX35" fmla="*/ 1203960 w 1255395"/>
                <a:gd name="connsiteY35" fmla="*/ 1232535 h 1350645"/>
                <a:gd name="connsiteX36" fmla="*/ 1203960 w 1255395"/>
                <a:gd name="connsiteY36" fmla="*/ 1293495 h 1350645"/>
                <a:gd name="connsiteX37" fmla="*/ 1255395 w 1255395"/>
                <a:gd name="connsiteY37" fmla="*/ 1293495 h 1350645"/>
                <a:gd name="connsiteX38" fmla="*/ 1255395 w 1255395"/>
                <a:gd name="connsiteY38" fmla="*/ 1350645 h 135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55395" h="1350645">
                  <a:moveTo>
                    <a:pt x="0" y="0"/>
                  </a:moveTo>
                  <a:lnTo>
                    <a:pt x="76200" y="0"/>
                  </a:lnTo>
                  <a:lnTo>
                    <a:pt x="76200" y="26670"/>
                  </a:lnTo>
                  <a:lnTo>
                    <a:pt x="123825" y="26670"/>
                  </a:lnTo>
                  <a:lnTo>
                    <a:pt x="123825" y="171450"/>
                  </a:lnTo>
                  <a:lnTo>
                    <a:pt x="182880" y="171450"/>
                  </a:lnTo>
                  <a:lnTo>
                    <a:pt x="182880" y="238125"/>
                  </a:lnTo>
                  <a:lnTo>
                    <a:pt x="217170" y="238125"/>
                  </a:lnTo>
                  <a:lnTo>
                    <a:pt x="217170" y="289560"/>
                  </a:lnTo>
                  <a:lnTo>
                    <a:pt x="384810" y="289560"/>
                  </a:lnTo>
                  <a:lnTo>
                    <a:pt x="384810" y="379095"/>
                  </a:lnTo>
                  <a:lnTo>
                    <a:pt x="603885" y="379095"/>
                  </a:lnTo>
                  <a:lnTo>
                    <a:pt x="603885" y="441960"/>
                  </a:lnTo>
                  <a:lnTo>
                    <a:pt x="744855" y="441960"/>
                  </a:lnTo>
                  <a:lnTo>
                    <a:pt x="744855" y="590550"/>
                  </a:lnTo>
                  <a:lnTo>
                    <a:pt x="773430" y="590550"/>
                  </a:lnTo>
                  <a:lnTo>
                    <a:pt x="773430" y="653415"/>
                  </a:lnTo>
                  <a:lnTo>
                    <a:pt x="803910" y="653415"/>
                  </a:lnTo>
                  <a:lnTo>
                    <a:pt x="803910" y="712470"/>
                  </a:lnTo>
                  <a:lnTo>
                    <a:pt x="836295" y="712470"/>
                  </a:lnTo>
                  <a:lnTo>
                    <a:pt x="836295" y="859155"/>
                  </a:lnTo>
                  <a:lnTo>
                    <a:pt x="891540" y="859155"/>
                  </a:lnTo>
                  <a:lnTo>
                    <a:pt x="891540" y="880110"/>
                  </a:lnTo>
                  <a:lnTo>
                    <a:pt x="916305" y="880110"/>
                  </a:lnTo>
                  <a:lnTo>
                    <a:pt x="916305" y="925830"/>
                  </a:lnTo>
                  <a:lnTo>
                    <a:pt x="933450" y="925830"/>
                  </a:lnTo>
                  <a:lnTo>
                    <a:pt x="933450" y="944880"/>
                  </a:lnTo>
                  <a:lnTo>
                    <a:pt x="962025" y="944880"/>
                  </a:lnTo>
                  <a:lnTo>
                    <a:pt x="962025" y="1057275"/>
                  </a:lnTo>
                  <a:lnTo>
                    <a:pt x="1007745" y="1057275"/>
                  </a:lnTo>
                  <a:lnTo>
                    <a:pt x="1007745" y="1118235"/>
                  </a:lnTo>
                  <a:lnTo>
                    <a:pt x="1087755" y="1118235"/>
                  </a:lnTo>
                  <a:lnTo>
                    <a:pt x="1087755" y="1146810"/>
                  </a:lnTo>
                  <a:lnTo>
                    <a:pt x="1106805" y="1146810"/>
                  </a:lnTo>
                  <a:lnTo>
                    <a:pt x="1106805" y="1232535"/>
                  </a:lnTo>
                  <a:lnTo>
                    <a:pt x="1203960" y="1232535"/>
                  </a:lnTo>
                  <a:lnTo>
                    <a:pt x="1203960" y="1293495"/>
                  </a:lnTo>
                  <a:lnTo>
                    <a:pt x="1255395" y="1293495"/>
                  </a:lnTo>
                  <a:lnTo>
                    <a:pt x="1255395" y="135064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A9DBD21C-CAC7-43F5-9E84-829EAAA04AFA}"/>
                </a:ext>
              </a:extLst>
            </p:cNvPr>
            <p:cNvSpPr/>
            <p:nvPr/>
          </p:nvSpPr>
          <p:spPr>
            <a:xfrm>
              <a:off x="2406015" y="3811905"/>
              <a:ext cx="2933700" cy="1348740"/>
            </a:xfrm>
            <a:custGeom>
              <a:avLst/>
              <a:gdLst>
                <a:gd name="connsiteX0" fmla="*/ 0 w 2933700"/>
                <a:gd name="connsiteY0" fmla="*/ 0 h 1348740"/>
                <a:gd name="connsiteX1" fmla="*/ 0 w 2933700"/>
                <a:gd name="connsiteY1" fmla="*/ 100965 h 1348740"/>
                <a:gd name="connsiteX2" fmla="*/ 144780 w 2933700"/>
                <a:gd name="connsiteY2" fmla="*/ 100965 h 1348740"/>
                <a:gd name="connsiteX3" fmla="*/ 144780 w 2933700"/>
                <a:gd name="connsiteY3" fmla="*/ 182880 h 1348740"/>
                <a:gd name="connsiteX4" fmla="*/ 207645 w 2933700"/>
                <a:gd name="connsiteY4" fmla="*/ 182880 h 1348740"/>
                <a:gd name="connsiteX5" fmla="*/ 207645 w 2933700"/>
                <a:gd name="connsiteY5" fmla="*/ 285750 h 1348740"/>
                <a:gd name="connsiteX6" fmla="*/ 266700 w 2933700"/>
                <a:gd name="connsiteY6" fmla="*/ 285750 h 1348740"/>
                <a:gd name="connsiteX7" fmla="*/ 266700 w 2933700"/>
                <a:gd name="connsiteY7" fmla="*/ 346710 h 1348740"/>
                <a:gd name="connsiteX8" fmla="*/ 529590 w 2933700"/>
                <a:gd name="connsiteY8" fmla="*/ 346710 h 1348740"/>
                <a:gd name="connsiteX9" fmla="*/ 529590 w 2933700"/>
                <a:gd name="connsiteY9" fmla="*/ 405765 h 1348740"/>
                <a:gd name="connsiteX10" fmla="*/ 584835 w 2933700"/>
                <a:gd name="connsiteY10" fmla="*/ 405765 h 1348740"/>
                <a:gd name="connsiteX11" fmla="*/ 584835 w 2933700"/>
                <a:gd name="connsiteY11" fmla="*/ 518160 h 1348740"/>
                <a:gd name="connsiteX12" fmla="*/ 779145 w 2933700"/>
                <a:gd name="connsiteY12" fmla="*/ 518160 h 1348740"/>
                <a:gd name="connsiteX13" fmla="*/ 779145 w 2933700"/>
                <a:gd name="connsiteY13" fmla="*/ 548640 h 1348740"/>
                <a:gd name="connsiteX14" fmla="*/ 802005 w 2933700"/>
                <a:gd name="connsiteY14" fmla="*/ 548640 h 1348740"/>
                <a:gd name="connsiteX15" fmla="*/ 802005 w 2933700"/>
                <a:gd name="connsiteY15" fmla="*/ 579120 h 1348740"/>
                <a:gd name="connsiteX16" fmla="*/ 977265 w 2933700"/>
                <a:gd name="connsiteY16" fmla="*/ 579120 h 1348740"/>
                <a:gd name="connsiteX17" fmla="*/ 977265 w 2933700"/>
                <a:gd name="connsiteY17" fmla="*/ 638175 h 1348740"/>
                <a:gd name="connsiteX18" fmla="*/ 1036320 w 2933700"/>
                <a:gd name="connsiteY18" fmla="*/ 638175 h 1348740"/>
                <a:gd name="connsiteX19" fmla="*/ 1036320 w 2933700"/>
                <a:gd name="connsiteY19" fmla="*/ 697230 h 1348740"/>
                <a:gd name="connsiteX20" fmla="*/ 1181100 w 2933700"/>
                <a:gd name="connsiteY20" fmla="*/ 697230 h 1348740"/>
                <a:gd name="connsiteX21" fmla="*/ 1181100 w 2933700"/>
                <a:gd name="connsiteY21" fmla="*/ 758190 h 1348740"/>
                <a:gd name="connsiteX22" fmla="*/ 1270635 w 2933700"/>
                <a:gd name="connsiteY22" fmla="*/ 758190 h 1348740"/>
                <a:gd name="connsiteX23" fmla="*/ 1270635 w 2933700"/>
                <a:gd name="connsiteY23" fmla="*/ 826770 h 1348740"/>
                <a:gd name="connsiteX24" fmla="*/ 1297305 w 2933700"/>
                <a:gd name="connsiteY24" fmla="*/ 826770 h 1348740"/>
                <a:gd name="connsiteX25" fmla="*/ 1297305 w 2933700"/>
                <a:gd name="connsiteY25" fmla="*/ 887730 h 1348740"/>
                <a:gd name="connsiteX26" fmla="*/ 1339215 w 2933700"/>
                <a:gd name="connsiteY26" fmla="*/ 887730 h 1348740"/>
                <a:gd name="connsiteX27" fmla="*/ 1339215 w 2933700"/>
                <a:gd name="connsiteY27" fmla="*/ 941070 h 1348740"/>
                <a:gd name="connsiteX28" fmla="*/ 1504950 w 2933700"/>
                <a:gd name="connsiteY28" fmla="*/ 941070 h 1348740"/>
                <a:gd name="connsiteX29" fmla="*/ 1504950 w 2933700"/>
                <a:gd name="connsiteY29" fmla="*/ 986790 h 1348740"/>
                <a:gd name="connsiteX30" fmla="*/ 1573530 w 2933700"/>
                <a:gd name="connsiteY30" fmla="*/ 986790 h 1348740"/>
                <a:gd name="connsiteX31" fmla="*/ 1573530 w 2933700"/>
                <a:gd name="connsiteY31" fmla="*/ 1053465 h 1348740"/>
                <a:gd name="connsiteX32" fmla="*/ 1653540 w 2933700"/>
                <a:gd name="connsiteY32" fmla="*/ 1053465 h 1348740"/>
                <a:gd name="connsiteX33" fmla="*/ 1653540 w 2933700"/>
                <a:gd name="connsiteY33" fmla="*/ 1177290 h 1348740"/>
                <a:gd name="connsiteX34" fmla="*/ 1777365 w 2933700"/>
                <a:gd name="connsiteY34" fmla="*/ 1177290 h 1348740"/>
                <a:gd name="connsiteX35" fmla="*/ 1777365 w 2933700"/>
                <a:gd name="connsiteY35" fmla="*/ 1236345 h 1348740"/>
                <a:gd name="connsiteX36" fmla="*/ 1925955 w 2933700"/>
                <a:gd name="connsiteY36" fmla="*/ 1236345 h 1348740"/>
                <a:gd name="connsiteX37" fmla="*/ 1925955 w 2933700"/>
                <a:gd name="connsiteY37" fmla="*/ 1293495 h 1348740"/>
                <a:gd name="connsiteX38" fmla="*/ 2407920 w 2933700"/>
                <a:gd name="connsiteY38" fmla="*/ 1293495 h 1348740"/>
                <a:gd name="connsiteX39" fmla="*/ 2407920 w 2933700"/>
                <a:gd name="connsiteY39" fmla="*/ 1348740 h 1348740"/>
                <a:gd name="connsiteX40" fmla="*/ 2933700 w 2933700"/>
                <a:gd name="connsiteY40" fmla="*/ 1348740 h 134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33700" h="1348740">
                  <a:moveTo>
                    <a:pt x="0" y="0"/>
                  </a:moveTo>
                  <a:lnTo>
                    <a:pt x="0" y="100965"/>
                  </a:lnTo>
                  <a:lnTo>
                    <a:pt x="144780" y="100965"/>
                  </a:lnTo>
                  <a:lnTo>
                    <a:pt x="144780" y="182880"/>
                  </a:lnTo>
                  <a:lnTo>
                    <a:pt x="207645" y="182880"/>
                  </a:lnTo>
                  <a:lnTo>
                    <a:pt x="207645" y="285750"/>
                  </a:lnTo>
                  <a:lnTo>
                    <a:pt x="266700" y="285750"/>
                  </a:lnTo>
                  <a:lnTo>
                    <a:pt x="266700" y="346710"/>
                  </a:lnTo>
                  <a:lnTo>
                    <a:pt x="529590" y="346710"/>
                  </a:lnTo>
                  <a:lnTo>
                    <a:pt x="529590" y="405765"/>
                  </a:lnTo>
                  <a:lnTo>
                    <a:pt x="584835" y="405765"/>
                  </a:lnTo>
                  <a:lnTo>
                    <a:pt x="584835" y="518160"/>
                  </a:lnTo>
                  <a:lnTo>
                    <a:pt x="779145" y="518160"/>
                  </a:lnTo>
                  <a:lnTo>
                    <a:pt x="779145" y="548640"/>
                  </a:lnTo>
                  <a:lnTo>
                    <a:pt x="802005" y="548640"/>
                  </a:lnTo>
                  <a:lnTo>
                    <a:pt x="802005" y="579120"/>
                  </a:lnTo>
                  <a:lnTo>
                    <a:pt x="977265" y="579120"/>
                  </a:lnTo>
                  <a:lnTo>
                    <a:pt x="977265" y="638175"/>
                  </a:lnTo>
                  <a:lnTo>
                    <a:pt x="1036320" y="638175"/>
                  </a:lnTo>
                  <a:lnTo>
                    <a:pt x="1036320" y="697230"/>
                  </a:lnTo>
                  <a:lnTo>
                    <a:pt x="1181100" y="697230"/>
                  </a:lnTo>
                  <a:lnTo>
                    <a:pt x="1181100" y="758190"/>
                  </a:lnTo>
                  <a:lnTo>
                    <a:pt x="1270635" y="758190"/>
                  </a:lnTo>
                  <a:lnTo>
                    <a:pt x="1270635" y="826770"/>
                  </a:lnTo>
                  <a:lnTo>
                    <a:pt x="1297305" y="826770"/>
                  </a:lnTo>
                  <a:lnTo>
                    <a:pt x="1297305" y="887730"/>
                  </a:lnTo>
                  <a:lnTo>
                    <a:pt x="1339215" y="887730"/>
                  </a:lnTo>
                  <a:lnTo>
                    <a:pt x="1339215" y="941070"/>
                  </a:lnTo>
                  <a:lnTo>
                    <a:pt x="1504950" y="941070"/>
                  </a:lnTo>
                  <a:lnTo>
                    <a:pt x="1504950" y="986790"/>
                  </a:lnTo>
                  <a:lnTo>
                    <a:pt x="1573530" y="986790"/>
                  </a:lnTo>
                  <a:lnTo>
                    <a:pt x="1573530" y="1053465"/>
                  </a:lnTo>
                  <a:lnTo>
                    <a:pt x="1653540" y="1053465"/>
                  </a:lnTo>
                  <a:lnTo>
                    <a:pt x="1653540" y="1177290"/>
                  </a:lnTo>
                  <a:lnTo>
                    <a:pt x="1777365" y="1177290"/>
                  </a:lnTo>
                  <a:lnTo>
                    <a:pt x="1777365" y="1236345"/>
                  </a:lnTo>
                  <a:lnTo>
                    <a:pt x="1925955" y="1236345"/>
                  </a:lnTo>
                  <a:lnTo>
                    <a:pt x="1925955" y="1293495"/>
                  </a:lnTo>
                  <a:lnTo>
                    <a:pt x="2407920" y="1293495"/>
                  </a:lnTo>
                  <a:lnTo>
                    <a:pt x="2407920" y="1348740"/>
                  </a:lnTo>
                  <a:lnTo>
                    <a:pt x="2933700" y="134874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38FA106C-059D-4569-9D56-310E1869AD6F}"/>
                </a:ext>
              </a:extLst>
            </p:cNvPr>
            <p:cNvSpPr/>
            <p:nvPr/>
          </p:nvSpPr>
          <p:spPr>
            <a:xfrm>
              <a:off x="5292090" y="5158740"/>
              <a:ext cx="3415665" cy="1011555"/>
            </a:xfrm>
            <a:custGeom>
              <a:avLst/>
              <a:gdLst>
                <a:gd name="connsiteX0" fmla="*/ 0 w 3415665"/>
                <a:gd name="connsiteY0" fmla="*/ 0 h 1011555"/>
                <a:gd name="connsiteX1" fmla="*/ 49530 w 3415665"/>
                <a:gd name="connsiteY1" fmla="*/ 0 h 1011555"/>
                <a:gd name="connsiteX2" fmla="*/ 47625 w 3415665"/>
                <a:gd name="connsiteY2" fmla="*/ 17145 h 1011555"/>
                <a:gd name="connsiteX3" fmla="*/ 47625 w 3415665"/>
                <a:gd name="connsiteY3" fmla="*/ 158115 h 1011555"/>
                <a:gd name="connsiteX4" fmla="*/ 87630 w 3415665"/>
                <a:gd name="connsiteY4" fmla="*/ 158115 h 1011555"/>
                <a:gd name="connsiteX5" fmla="*/ 87630 w 3415665"/>
                <a:gd name="connsiteY5" fmla="*/ 217170 h 1011555"/>
                <a:gd name="connsiteX6" fmla="*/ 163830 w 3415665"/>
                <a:gd name="connsiteY6" fmla="*/ 217170 h 1011555"/>
                <a:gd name="connsiteX7" fmla="*/ 163830 w 3415665"/>
                <a:gd name="connsiteY7" fmla="*/ 276225 h 1011555"/>
                <a:gd name="connsiteX8" fmla="*/ 232410 w 3415665"/>
                <a:gd name="connsiteY8" fmla="*/ 276225 h 1011555"/>
                <a:gd name="connsiteX9" fmla="*/ 232410 w 3415665"/>
                <a:gd name="connsiteY9" fmla="*/ 363855 h 1011555"/>
                <a:gd name="connsiteX10" fmla="*/ 495300 w 3415665"/>
                <a:gd name="connsiteY10" fmla="*/ 363855 h 1011555"/>
                <a:gd name="connsiteX11" fmla="*/ 495300 w 3415665"/>
                <a:gd name="connsiteY11" fmla="*/ 421005 h 1011555"/>
                <a:gd name="connsiteX12" fmla="*/ 1091565 w 3415665"/>
                <a:gd name="connsiteY12" fmla="*/ 421005 h 1011555"/>
                <a:gd name="connsiteX13" fmla="*/ 1091565 w 3415665"/>
                <a:gd name="connsiteY13" fmla="*/ 481965 h 1011555"/>
                <a:gd name="connsiteX14" fmla="*/ 1314450 w 3415665"/>
                <a:gd name="connsiteY14" fmla="*/ 481965 h 1011555"/>
                <a:gd name="connsiteX15" fmla="*/ 1314450 w 3415665"/>
                <a:gd name="connsiteY15" fmla="*/ 571500 h 1011555"/>
                <a:gd name="connsiteX16" fmla="*/ 1377315 w 3415665"/>
                <a:gd name="connsiteY16" fmla="*/ 571500 h 1011555"/>
                <a:gd name="connsiteX17" fmla="*/ 1377315 w 3415665"/>
                <a:gd name="connsiteY17" fmla="*/ 634365 h 1011555"/>
                <a:gd name="connsiteX18" fmla="*/ 1548765 w 3415665"/>
                <a:gd name="connsiteY18" fmla="*/ 634365 h 1011555"/>
                <a:gd name="connsiteX19" fmla="*/ 1548765 w 3415665"/>
                <a:gd name="connsiteY19" fmla="*/ 725805 h 1011555"/>
                <a:gd name="connsiteX20" fmla="*/ 1689735 w 3415665"/>
                <a:gd name="connsiteY20" fmla="*/ 725805 h 1011555"/>
                <a:gd name="connsiteX21" fmla="*/ 1689735 w 3415665"/>
                <a:gd name="connsiteY21" fmla="*/ 779145 h 1011555"/>
                <a:gd name="connsiteX22" fmla="*/ 2535555 w 3415665"/>
                <a:gd name="connsiteY22" fmla="*/ 779145 h 1011555"/>
                <a:gd name="connsiteX23" fmla="*/ 2535555 w 3415665"/>
                <a:gd name="connsiteY23" fmla="*/ 864870 h 1011555"/>
                <a:gd name="connsiteX24" fmla="*/ 3036570 w 3415665"/>
                <a:gd name="connsiteY24" fmla="*/ 864870 h 1011555"/>
                <a:gd name="connsiteX25" fmla="*/ 3036570 w 3415665"/>
                <a:gd name="connsiteY25" fmla="*/ 923925 h 1011555"/>
                <a:gd name="connsiteX26" fmla="*/ 3310890 w 3415665"/>
                <a:gd name="connsiteY26" fmla="*/ 923925 h 1011555"/>
                <a:gd name="connsiteX27" fmla="*/ 3310890 w 3415665"/>
                <a:gd name="connsiteY27" fmla="*/ 1011555 h 1011555"/>
                <a:gd name="connsiteX28" fmla="*/ 3415665 w 3415665"/>
                <a:gd name="connsiteY28" fmla="*/ 1011555 h 101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15665" h="1011555">
                  <a:moveTo>
                    <a:pt x="0" y="0"/>
                  </a:moveTo>
                  <a:lnTo>
                    <a:pt x="49530" y="0"/>
                  </a:lnTo>
                  <a:lnTo>
                    <a:pt x="47625" y="17145"/>
                  </a:lnTo>
                  <a:lnTo>
                    <a:pt x="47625" y="158115"/>
                  </a:lnTo>
                  <a:lnTo>
                    <a:pt x="87630" y="158115"/>
                  </a:lnTo>
                  <a:lnTo>
                    <a:pt x="87630" y="217170"/>
                  </a:lnTo>
                  <a:lnTo>
                    <a:pt x="163830" y="217170"/>
                  </a:lnTo>
                  <a:lnTo>
                    <a:pt x="163830" y="276225"/>
                  </a:lnTo>
                  <a:lnTo>
                    <a:pt x="232410" y="276225"/>
                  </a:lnTo>
                  <a:lnTo>
                    <a:pt x="232410" y="363855"/>
                  </a:lnTo>
                  <a:lnTo>
                    <a:pt x="495300" y="363855"/>
                  </a:lnTo>
                  <a:lnTo>
                    <a:pt x="495300" y="421005"/>
                  </a:lnTo>
                  <a:lnTo>
                    <a:pt x="1091565" y="421005"/>
                  </a:lnTo>
                  <a:lnTo>
                    <a:pt x="1091565" y="481965"/>
                  </a:lnTo>
                  <a:lnTo>
                    <a:pt x="1314450" y="481965"/>
                  </a:lnTo>
                  <a:lnTo>
                    <a:pt x="1314450" y="571500"/>
                  </a:lnTo>
                  <a:lnTo>
                    <a:pt x="1377315" y="571500"/>
                  </a:lnTo>
                  <a:lnTo>
                    <a:pt x="1377315" y="634365"/>
                  </a:lnTo>
                  <a:lnTo>
                    <a:pt x="1548765" y="634365"/>
                  </a:lnTo>
                  <a:lnTo>
                    <a:pt x="1548765" y="725805"/>
                  </a:lnTo>
                  <a:lnTo>
                    <a:pt x="1689735" y="725805"/>
                  </a:lnTo>
                  <a:lnTo>
                    <a:pt x="1689735" y="779145"/>
                  </a:lnTo>
                  <a:lnTo>
                    <a:pt x="2535555" y="779145"/>
                  </a:lnTo>
                  <a:lnTo>
                    <a:pt x="2535555" y="864870"/>
                  </a:lnTo>
                  <a:lnTo>
                    <a:pt x="3036570" y="864870"/>
                  </a:lnTo>
                  <a:lnTo>
                    <a:pt x="3036570" y="923925"/>
                  </a:lnTo>
                  <a:lnTo>
                    <a:pt x="3310890" y="923925"/>
                  </a:lnTo>
                  <a:lnTo>
                    <a:pt x="3310890" y="1011555"/>
                  </a:lnTo>
                  <a:lnTo>
                    <a:pt x="3415665" y="101155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CCE2CCCF-FAC5-4014-8D2A-FE48C0896A20}"/>
                </a:ext>
              </a:extLst>
            </p:cNvPr>
            <p:cNvSpPr/>
            <p:nvPr/>
          </p:nvSpPr>
          <p:spPr>
            <a:xfrm>
              <a:off x="8648700" y="6170295"/>
              <a:ext cx="2992755" cy="371475"/>
            </a:xfrm>
            <a:custGeom>
              <a:avLst/>
              <a:gdLst>
                <a:gd name="connsiteX0" fmla="*/ 0 w 2992755"/>
                <a:gd name="connsiteY0" fmla="*/ 0 h 371475"/>
                <a:gd name="connsiteX1" fmla="*/ 104775 w 2992755"/>
                <a:gd name="connsiteY1" fmla="*/ 0 h 371475"/>
                <a:gd name="connsiteX2" fmla="*/ 104775 w 2992755"/>
                <a:gd name="connsiteY2" fmla="*/ 66675 h 371475"/>
                <a:gd name="connsiteX3" fmla="*/ 659130 w 2992755"/>
                <a:gd name="connsiteY3" fmla="*/ 66675 h 371475"/>
                <a:gd name="connsiteX4" fmla="*/ 659130 w 2992755"/>
                <a:gd name="connsiteY4" fmla="*/ 156210 h 371475"/>
                <a:gd name="connsiteX5" fmla="*/ 1558290 w 2992755"/>
                <a:gd name="connsiteY5" fmla="*/ 156210 h 371475"/>
                <a:gd name="connsiteX6" fmla="*/ 1558290 w 2992755"/>
                <a:gd name="connsiteY6" fmla="*/ 219075 h 371475"/>
                <a:gd name="connsiteX7" fmla="*/ 1943100 w 2992755"/>
                <a:gd name="connsiteY7" fmla="*/ 219075 h 371475"/>
                <a:gd name="connsiteX8" fmla="*/ 1943100 w 2992755"/>
                <a:gd name="connsiteY8" fmla="*/ 272415 h 371475"/>
                <a:gd name="connsiteX9" fmla="*/ 2739390 w 2992755"/>
                <a:gd name="connsiteY9" fmla="*/ 272415 h 371475"/>
                <a:gd name="connsiteX10" fmla="*/ 2739390 w 2992755"/>
                <a:gd name="connsiteY10" fmla="*/ 371475 h 371475"/>
                <a:gd name="connsiteX11" fmla="*/ 2992755 w 2992755"/>
                <a:gd name="connsiteY11" fmla="*/ 3714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2755" h="371475">
                  <a:moveTo>
                    <a:pt x="0" y="0"/>
                  </a:moveTo>
                  <a:lnTo>
                    <a:pt x="104775" y="0"/>
                  </a:lnTo>
                  <a:lnTo>
                    <a:pt x="104775" y="66675"/>
                  </a:lnTo>
                  <a:lnTo>
                    <a:pt x="659130" y="66675"/>
                  </a:lnTo>
                  <a:lnTo>
                    <a:pt x="659130" y="156210"/>
                  </a:lnTo>
                  <a:lnTo>
                    <a:pt x="1558290" y="156210"/>
                  </a:lnTo>
                  <a:lnTo>
                    <a:pt x="1558290" y="219075"/>
                  </a:lnTo>
                  <a:lnTo>
                    <a:pt x="1943100" y="219075"/>
                  </a:lnTo>
                  <a:lnTo>
                    <a:pt x="1943100" y="272415"/>
                  </a:lnTo>
                  <a:lnTo>
                    <a:pt x="2739390" y="272415"/>
                  </a:lnTo>
                  <a:lnTo>
                    <a:pt x="2739390" y="371475"/>
                  </a:lnTo>
                  <a:lnTo>
                    <a:pt x="2992755" y="37147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Axes">
            <a:extLst>
              <a:ext uri="{FF2B5EF4-FFF2-40B4-BE49-F238E27FC236}">
                <a16:creationId xmlns:a16="http://schemas.microsoft.com/office/drawing/2014/main" id="{602A57F6-F329-488B-9BBE-E71F031449A9}"/>
              </a:ext>
            </a:extLst>
          </p:cNvPr>
          <p:cNvGrpSpPr/>
          <p:nvPr/>
        </p:nvGrpSpPr>
        <p:grpSpPr>
          <a:xfrm>
            <a:off x="4432934" y="2461086"/>
            <a:ext cx="4315530" cy="2810273"/>
            <a:chOff x="9190293" y="2376337"/>
            <a:chExt cx="4315530" cy="2810273"/>
          </a:xfrm>
        </p:grpSpPr>
        <p:cxnSp>
          <p:nvCxnSpPr>
            <p:cNvPr id="24" name="Straight Connector 23">
              <a:extLst>
                <a:ext uri="{FF2B5EF4-FFF2-40B4-BE49-F238E27FC236}">
                  <a16:creationId xmlns:a16="http://schemas.microsoft.com/office/drawing/2014/main" id="{794FC5B3-FB47-4BDD-BCAE-381592EB7320}"/>
                </a:ext>
              </a:extLst>
            </p:cNvPr>
            <p:cNvCxnSpPr>
              <a:cxnSpLocks/>
            </p:cNvCxnSpPr>
            <p:nvPr/>
          </p:nvCxnSpPr>
          <p:spPr>
            <a:xfrm>
              <a:off x="9700346" y="4265586"/>
              <a:ext cx="368570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5A2933C-E0E7-47D1-B30C-C9B49376CD88}"/>
                </a:ext>
              </a:extLst>
            </p:cNvPr>
            <p:cNvCxnSpPr>
              <a:cxnSpLocks/>
            </p:cNvCxnSpPr>
            <p:nvPr/>
          </p:nvCxnSpPr>
          <p:spPr>
            <a:xfrm>
              <a:off x="9757392" y="2461260"/>
              <a:ext cx="0" cy="185939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8424C84-0CF3-42DA-A3E3-4F376DED9B9B}"/>
                </a:ext>
              </a:extLst>
            </p:cNvPr>
            <p:cNvSpPr txBox="1"/>
            <p:nvPr/>
          </p:nvSpPr>
          <p:spPr>
            <a:xfrm>
              <a:off x="9678561" y="4320103"/>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27" name="TextBox 26">
              <a:extLst>
                <a:ext uri="{FF2B5EF4-FFF2-40B4-BE49-F238E27FC236}">
                  <a16:creationId xmlns:a16="http://schemas.microsoft.com/office/drawing/2014/main" id="{68F91EFE-B079-4DA3-829A-6CF46BCECAFA}"/>
                </a:ext>
              </a:extLst>
            </p:cNvPr>
            <p:cNvSpPr txBox="1"/>
            <p:nvPr/>
          </p:nvSpPr>
          <p:spPr>
            <a:xfrm>
              <a:off x="9412512" y="4171955"/>
              <a:ext cx="285902" cy="184666"/>
            </a:xfrm>
            <a:prstGeom prst="rect">
              <a:avLst/>
            </a:prstGeom>
            <a:noFill/>
          </p:spPr>
          <p:txBody>
            <a:bodyPr wrap="none" lIns="36000" tIns="0" rIns="36000" bIns="0" rtlCol="0" anchor="ctr">
              <a:spAutoFit/>
            </a:bodyPr>
            <a:lstStyle/>
            <a:p>
              <a:pPr algn="r"/>
              <a:r>
                <a:rPr lang="en-GB" sz="1200" dirty="0"/>
                <a:t>0.0</a:t>
              </a:r>
              <a:endParaRPr lang="en-US" sz="1200" dirty="0"/>
            </a:p>
          </p:txBody>
        </p:sp>
        <p:cxnSp>
          <p:nvCxnSpPr>
            <p:cNvPr id="28" name="Straight Connector 27">
              <a:extLst>
                <a:ext uri="{FF2B5EF4-FFF2-40B4-BE49-F238E27FC236}">
                  <a16:creationId xmlns:a16="http://schemas.microsoft.com/office/drawing/2014/main" id="{EB32DE5D-B30C-4B73-AC77-5D54965167E8}"/>
                </a:ext>
              </a:extLst>
            </p:cNvPr>
            <p:cNvCxnSpPr/>
            <p:nvPr/>
          </p:nvCxnSpPr>
          <p:spPr>
            <a:xfrm>
              <a:off x="9701278" y="355216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DD5C0D5-A87A-439F-BD13-F2F9C6010297}"/>
                </a:ext>
              </a:extLst>
            </p:cNvPr>
            <p:cNvSpPr txBox="1"/>
            <p:nvPr/>
          </p:nvSpPr>
          <p:spPr>
            <a:xfrm>
              <a:off x="9412512" y="3460913"/>
              <a:ext cx="285902" cy="184666"/>
            </a:xfrm>
            <a:prstGeom prst="rect">
              <a:avLst/>
            </a:prstGeom>
            <a:noFill/>
          </p:spPr>
          <p:txBody>
            <a:bodyPr wrap="none" lIns="36000" tIns="0" rIns="36000" bIns="0" rtlCol="0" anchor="ctr">
              <a:spAutoFit/>
            </a:bodyPr>
            <a:lstStyle/>
            <a:p>
              <a:pPr algn="r"/>
              <a:r>
                <a:rPr lang="en-GB" sz="1200" dirty="0"/>
                <a:t>0.4</a:t>
              </a:r>
              <a:endParaRPr lang="en-US" sz="1200" dirty="0"/>
            </a:p>
          </p:txBody>
        </p:sp>
        <p:cxnSp>
          <p:nvCxnSpPr>
            <p:cNvPr id="30" name="Straight Connector 29">
              <a:extLst>
                <a:ext uri="{FF2B5EF4-FFF2-40B4-BE49-F238E27FC236}">
                  <a16:creationId xmlns:a16="http://schemas.microsoft.com/office/drawing/2014/main" id="{81BF8095-41DE-4B48-8F7A-DCB87BEE5659}"/>
                </a:ext>
              </a:extLst>
            </p:cNvPr>
            <p:cNvCxnSpPr/>
            <p:nvPr/>
          </p:nvCxnSpPr>
          <p:spPr>
            <a:xfrm>
              <a:off x="9701278" y="318370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56E5ECA5-B36E-42A0-8C44-07441FDE3525}"/>
                </a:ext>
              </a:extLst>
            </p:cNvPr>
            <p:cNvSpPr txBox="1"/>
            <p:nvPr/>
          </p:nvSpPr>
          <p:spPr>
            <a:xfrm>
              <a:off x="9412512" y="3092457"/>
              <a:ext cx="285902" cy="184666"/>
            </a:xfrm>
            <a:prstGeom prst="rect">
              <a:avLst/>
            </a:prstGeom>
            <a:noFill/>
          </p:spPr>
          <p:txBody>
            <a:bodyPr wrap="none" lIns="36000" tIns="0" rIns="36000" bIns="0" rtlCol="0" anchor="ctr">
              <a:spAutoFit/>
            </a:bodyPr>
            <a:lstStyle/>
            <a:p>
              <a:pPr algn="r"/>
              <a:r>
                <a:rPr lang="en-GB" sz="1200" dirty="0"/>
                <a:t>0.6</a:t>
              </a:r>
              <a:endParaRPr lang="en-US" sz="1200" dirty="0"/>
            </a:p>
          </p:txBody>
        </p:sp>
        <p:cxnSp>
          <p:nvCxnSpPr>
            <p:cNvPr id="32" name="Straight Connector 31">
              <a:extLst>
                <a:ext uri="{FF2B5EF4-FFF2-40B4-BE49-F238E27FC236}">
                  <a16:creationId xmlns:a16="http://schemas.microsoft.com/office/drawing/2014/main" id="{210333D0-ED2A-4171-90D5-ACC1790FA990}"/>
                </a:ext>
              </a:extLst>
            </p:cNvPr>
            <p:cNvCxnSpPr/>
            <p:nvPr/>
          </p:nvCxnSpPr>
          <p:spPr>
            <a:xfrm>
              <a:off x="9701278" y="2826994"/>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BDE6FA0A-D73C-4D1A-8C68-E4518D6D58C3}"/>
                </a:ext>
              </a:extLst>
            </p:cNvPr>
            <p:cNvSpPr txBox="1"/>
            <p:nvPr/>
          </p:nvSpPr>
          <p:spPr>
            <a:xfrm>
              <a:off x="9412512" y="2733365"/>
              <a:ext cx="285902" cy="184666"/>
            </a:xfrm>
            <a:prstGeom prst="rect">
              <a:avLst/>
            </a:prstGeom>
            <a:noFill/>
          </p:spPr>
          <p:txBody>
            <a:bodyPr wrap="none" lIns="36000" tIns="0" rIns="36000" bIns="0" rtlCol="0" anchor="ctr">
              <a:spAutoFit/>
            </a:bodyPr>
            <a:lstStyle/>
            <a:p>
              <a:pPr algn="r"/>
              <a:r>
                <a:rPr lang="en-GB" sz="1200" dirty="0"/>
                <a:t>0.8</a:t>
              </a:r>
              <a:endParaRPr lang="en-US" sz="1200" dirty="0"/>
            </a:p>
          </p:txBody>
        </p:sp>
        <p:cxnSp>
          <p:nvCxnSpPr>
            <p:cNvPr id="34" name="Straight Connector 33">
              <a:extLst>
                <a:ext uri="{FF2B5EF4-FFF2-40B4-BE49-F238E27FC236}">
                  <a16:creationId xmlns:a16="http://schemas.microsoft.com/office/drawing/2014/main" id="{8167B44C-1EED-460E-9C2E-B5F5E25AB522}"/>
                </a:ext>
              </a:extLst>
            </p:cNvPr>
            <p:cNvCxnSpPr/>
            <p:nvPr/>
          </p:nvCxnSpPr>
          <p:spPr>
            <a:xfrm>
              <a:off x="9701278" y="246996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5484CCEA-5959-4219-9C86-9AE0B02D77F3}"/>
                </a:ext>
              </a:extLst>
            </p:cNvPr>
            <p:cNvSpPr txBox="1"/>
            <p:nvPr/>
          </p:nvSpPr>
          <p:spPr>
            <a:xfrm>
              <a:off x="9412512" y="2376337"/>
              <a:ext cx="285902" cy="184666"/>
            </a:xfrm>
            <a:prstGeom prst="rect">
              <a:avLst/>
            </a:prstGeom>
            <a:noFill/>
          </p:spPr>
          <p:txBody>
            <a:bodyPr wrap="none" lIns="36000" tIns="0" rIns="36000" bIns="0" rtlCol="0" anchor="ctr">
              <a:spAutoFit/>
            </a:bodyPr>
            <a:lstStyle/>
            <a:p>
              <a:pPr algn="r"/>
              <a:r>
                <a:rPr lang="en-GB" sz="1200" dirty="0"/>
                <a:t>1.0</a:t>
              </a:r>
              <a:endParaRPr lang="en-US" sz="1200" dirty="0"/>
            </a:p>
          </p:txBody>
        </p:sp>
        <p:cxnSp>
          <p:nvCxnSpPr>
            <p:cNvPr id="36" name="Straight Connector 35">
              <a:extLst>
                <a:ext uri="{FF2B5EF4-FFF2-40B4-BE49-F238E27FC236}">
                  <a16:creationId xmlns:a16="http://schemas.microsoft.com/office/drawing/2014/main" id="{6D031E80-02E3-474E-8166-E9FBB4BAC76C}"/>
                </a:ext>
              </a:extLst>
            </p:cNvPr>
            <p:cNvCxnSpPr/>
            <p:nvPr/>
          </p:nvCxnSpPr>
          <p:spPr>
            <a:xfrm>
              <a:off x="10486372"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F7860A0E-EEB5-4B52-A6A0-CB5EEA8AD940}"/>
                </a:ext>
              </a:extLst>
            </p:cNvPr>
            <p:cNvSpPr txBox="1"/>
            <p:nvPr/>
          </p:nvSpPr>
          <p:spPr>
            <a:xfrm>
              <a:off x="10365062" y="4320103"/>
              <a:ext cx="242621" cy="184666"/>
            </a:xfrm>
            <a:prstGeom prst="rect">
              <a:avLst/>
            </a:prstGeom>
            <a:noFill/>
          </p:spPr>
          <p:txBody>
            <a:bodyPr wrap="none" lIns="36000" tIns="0" rIns="36000" bIns="0" rtlCol="0">
              <a:spAutoFit/>
            </a:bodyPr>
            <a:lstStyle/>
            <a:p>
              <a:pPr algn="ctr"/>
              <a:r>
                <a:rPr lang="en-GB" sz="1200" dirty="0"/>
                <a:t>12</a:t>
              </a:r>
              <a:endParaRPr lang="en-US" sz="1200" dirty="0"/>
            </a:p>
          </p:txBody>
        </p:sp>
        <p:sp>
          <p:nvSpPr>
            <p:cNvPr id="38" name="TextBox 37">
              <a:extLst>
                <a:ext uri="{FF2B5EF4-FFF2-40B4-BE49-F238E27FC236}">
                  <a16:creationId xmlns:a16="http://schemas.microsoft.com/office/drawing/2014/main" id="{F500A550-A35C-428B-9B98-8FFFE92298D5}"/>
                </a:ext>
              </a:extLst>
            </p:cNvPr>
            <p:cNvSpPr txBox="1"/>
            <p:nvPr/>
          </p:nvSpPr>
          <p:spPr>
            <a:xfrm>
              <a:off x="11319281" y="4500762"/>
              <a:ext cx="503343" cy="184666"/>
            </a:xfrm>
            <a:prstGeom prst="rect">
              <a:avLst/>
            </a:prstGeom>
            <a:noFill/>
          </p:spPr>
          <p:txBody>
            <a:bodyPr wrap="none" lIns="0" tIns="0" rIns="0" bIns="0" rtlCol="0">
              <a:spAutoFit/>
            </a:bodyPr>
            <a:lstStyle/>
            <a:p>
              <a:pPr algn="ctr"/>
              <a:r>
                <a:rPr lang="en-GB" sz="1200" dirty="0"/>
                <a:t>Months</a:t>
              </a:r>
              <a:endParaRPr lang="en-US" sz="1200" dirty="0"/>
            </a:p>
          </p:txBody>
        </p:sp>
        <p:sp>
          <p:nvSpPr>
            <p:cNvPr id="39" name="TextBox 38">
              <a:extLst>
                <a:ext uri="{FF2B5EF4-FFF2-40B4-BE49-F238E27FC236}">
                  <a16:creationId xmlns:a16="http://schemas.microsoft.com/office/drawing/2014/main" id="{F48C6A29-F698-45B0-BE06-DC3DB04927B4}"/>
                </a:ext>
              </a:extLst>
            </p:cNvPr>
            <p:cNvSpPr txBox="1"/>
            <p:nvPr/>
          </p:nvSpPr>
          <p:spPr>
            <a:xfrm rot="16200000">
              <a:off x="8639822" y="3275443"/>
              <a:ext cx="1285608" cy="184666"/>
            </a:xfrm>
            <a:prstGeom prst="rect">
              <a:avLst/>
            </a:prstGeom>
            <a:noFill/>
          </p:spPr>
          <p:txBody>
            <a:bodyPr wrap="none" lIns="0" tIns="0" rIns="0" bIns="0" rtlCol="0">
              <a:spAutoFit/>
            </a:bodyPr>
            <a:lstStyle/>
            <a:p>
              <a:pPr algn="ctr"/>
              <a:r>
                <a:rPr lang="en-GB" sz="1200" dirty="0"/>
                <a:t>Survival probability</a:t>
              </a:r>
              <a:endParaRPr lang="en-US" sz="1200" dirty="0"/>
            </a:p>
          </p:txBody>
        </p:sp>
        <p:sp>
          <p:nvSpPr>
            <p:cNvPr id="41" name="TextBox 40">
              <a:extLst>
                <a:ext uri="{FF2B5EF4-FFF2-40B4-BE49-F238E27FC236}">
                  <a16:creationId xmlns:a16="http://schemas.microsoft.com/office/drawing/2014/main" id="{41F1ED98-A164-4CD6-8003-AC106ED0259C}"/>
                </a:ext>
              </a:extLst>
            </p:cNvPr>
            <p:cNvSpPr txBox="1"/>
            <p:nvPr/>
          </p:nvSpPr>
          <p:spPr>
            <a:xfrm>
              <a:off x="10371474" y="4803973"/>
              <a:ext cx="229797" cy="169277"/>
            </a:xfrm>
            <a:prstGeom prst="rect">
              <a:avLst/>
            </a:prstGeom>
            <a:noFill/>
          </p:spPr>
          <p:txBody>
            <a:bodyPr wrap="none" lIns="36000" tIns="0" rIns="36000" bIns="0" rtlCol="0">
              <a:spAutoFit/>
            </a:bodyPr>
            <a:lstStyle/>
            <a:p>
              <a:pPr algn="ctr"/>
              <a:r>
                <a:rPr lang="en-GB" sz="1100" dirty="0"/>
                <a:t>62</a:t>
              </a:r>
              <a:endParaRPr lang="en-US" sz="1100" dirty="0"/>
            </a:p>
          </p:txBody>
        </p:sp>
        <p:cxnSp>
          <p:nvCxnSpPr>
            <p:cNvPr id="42" name="Straight Connector 41">
              <a:extLst>
                <a:ext uri="{FF2B5EF4-FFF2-40B4-BE49-F238E27FC236}">
                  <a16:creationId xmlns:a16="http://schemas.microsoft.com/office/drawing/2014/main" id="{8D2F2100-A20B-4DE3-8CAF-7175D33F7983}"/>
                </a:ext>
              </a:extLst>
            </p:cNvPr>
            <p:cNvCxnSpPr/>
            <p:nvPr/>
          </p:nvCxnSpPr>
          <p:spPr>
            <a:xfrm>
              <a:off x="9701278" y="390395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05D54A73-6E2D-4F9D-8D5B-2A3D2E0CEE39}"/>
                </a:ext>
              </a:extLst>
            </p:cNvPr>
            <p:cNvSpPr txBox="1"/>
            <p:nvPr/>
          </p:nvSpPr>
          <p:spPr>
            <a:xfrm>
              <a:off x="9412512" y="3812703"/>
              <a:ext cx="285902" cy="184666"/>
            </a:xfrm>
            <a:prstGeom prst="rect">
              <a:avLst/>
            </a:prstGeom>
            <a:noFill/>
          </p:spPr>
          <p:txBody>
            <a:bodyPr wrap="none" lIns="36000" tIns="0" rIns="36000" bIns="0" rtlCol="0" anchor="ctr">
              <a:spAutoFit/>
            </a:bodyPr>
            <a:lstStyle/>
            <a:p>
              <a:pPr algn="r"/>
              <a:r>
                <a:rPr lang="en-GB" sz="1200" dirty="0"/>
                <a:t>0.2</a:t>
              </a:r>
              <a:endParaRPr lang="en-US" sz="1200" dirty="0"/>
            </a:p>
          </p:txBody>
        </p:sp>
        <p:sp>
          <p:nvSpPr>
            <p:cNvPr id="44" name="TextBox 43">
              <a:extLst>
                <a:ext uri="{FF2B5EF4-FFF2-40B4-BE49-F238E27FC236}">
                  <a16:creationId xmlns:a16="http://schemas.microsoft.com/office/drawing/2014/main" id="{B807A291-87AA-4551-A13E-C734CABB3A5A}"/>
                </a:ext>
              </a:extLst>
            </p:cNvPr>
            <p:cNvSpPr txBox="1"/>
            <p:nvPr/>
          </p:nvSpPr>
          <p:spPr>
            <a:xfrm>
              <a:off x="9342818" y="4652760"/>
              <a:ext cx="1105037" cy="169277"/>
            </a:xfrm>
            <a:prstGeom prst="rect">
              <a:avLst/>
            </a:prstGeom>
            <a:noFill/>
          </p:spPr>
          <p:txBody>
            <a:bodyPr wrap="none" lIns="36000" tIns="0" rIns="36000" bIns="0" rtlCol="0">
              <a:spAutoFit/>
            </a:bodyPr>
            <a:lstStyle/>
            <a:p>
              <a:r>
                <a:rPr lang="en-GB" sz="1100" b="1" dirty="0"/>
                <a:t>Number at risk:</a:t>
              </a:r>
              <a:endParaRPr lang="en-US" sz="1100" b="1" dirty="0"/>
            </a:p>
          </p:txBody>
        </p:sp>
        <p:cxnSp>
          <p:nvCxnSpPr>
            <p:cNvPr id="45" name="Straight Connector 44">
              <a:extLst>
                <a:ext uri="{FF2B5EF4-FFF2-40B4-BE49-F238E27FC236}">
                  <a16:creationId xmlns:a16="http://schemas.microsoft.com/office/drawing/2014/main" id="{908ED3FB-7045-4BE0-9BD9-D9C33293502D}"/>
                </a:ext>
              </a:extLst>
            </p:cNvPr>
            <p:cNvCxnSpPr/>
            <p:nvPr/>
          </p:nvCxnSpPr>
          <p:spPr>
            <a:xfrm>
              <a:off x="11215352"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DCD31632-831C-4CD1-AC7F-4C786F8446BF}"/>
                </a:ext>
              </a:extLst>
            </p:cNvPr>
            <p:cNvSpPr txBox="1"/>
            <p:nvPr/>
          </p:nvSpPr>
          <p:spPr>
            <a:xfrm>
              <a:off x="11094042" y="4320103"/>
              <a:ext cx="242621" cy="184666"/>
            </a:xfrm>
            <a:prstGeom prst="rect">
              <a:avLst/>
            </a:prstGeom>
            <a:noFill/>
          </p:spPr>
          <p:txBody>
            <a:bodyPr wrap="none" lIns="36000" tIns="0" rIns="36000" bIns="0" rtlCol="0">
              <a:spAutoFit/>
            </a:bodyPr>
            <a:lstStyle/>
            <a:p>
              <a:pPr algn="ctr"/>
              <a:r>
                <a:rPr lang="en-GB" sz="1200" dirty="0"/>
                <a:t>24</a:t>
              </a:r>
              <a:endParaRPr lang="en-US" sz="1200" dirty="0"/>
            </a:p>
          </p:txBody>
        </p:sp>
        <p:sp>
          <p:nvSpPr>
            <p:cNvPr id="47" name="TextBox 46">
              <a:extLst>
                <a:ext uri="{FF2B5EF4-FFF2-40B4-BE49-F238E27FC236}">
                  <a16:creationId xmlns:a16="http://schemas.microsoft.com/office/drawing/2014/main" id="{D9356614-159D-44CD-94CF-7798597F2D74}"/>
                </a:ext>
              </a:extLst>
            </p:cNvPr>
            <p:cNvSpPr txBox="1"/>
            <p:nvPr/>
          </p:nvSpPr>
          <p:spPr>
            <a:xfrm>
              <a:off x="11100454" y="4803973"/>
              <a:ext cx="229797" cy="169277"/>
            </a:xfrm>
            <a:prstGeom prst="rect">
              <a:avLst/>
            </a:prstGeom>
            <a:noFill/>
          </p:spPr>
          <p:txBody>
            <a:bodyPr wrap="none" lIns="36000" tIns="0" rIns="36000" bIns="0" rtlCol="0">
              <a:spAutoFit/>
            </a:bodyPr>
            <a:lstStyle/>
            <a:p>
              <a:pPr algn="ctr"/>
              <a:r>
                <a:rPr lang="en-GB" sz="1100" dirty="0"/>
                <a:t>20</a:t>
              </a:r>
              <a:endParaRPr lang="en-US" sz="1100" dirty="0"/>
            </a:p>
          </p:txBody>
        </p:sp>
        <p:cxnSp>
          <p:nvCxnSpPr>
            <p:cNvPr id="48" name="Straight Connector 47">
              <a:extLst>
                <a:ext uri="{FF2B5EF4-FFF2-40B4-BE49-F238E27FC236}">
                  <a16:creationId xmlns:a16="http://schemas.microsoft.com/office/drawing/2014/main" id="{FF84FD91-EBC8-489B-82B7-F8D46869BC46}"/>
                </a:ext>
              </a:extLst>
            </p:cNvPr>
            <p:cNvCxnSpPr/>
            <p:nvPr/>
          </p:nvCxnSpPr>
          <p:spPr>
            <a:xfrm>
              <a:off x="11931632"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78880A54-F369-43B0-95EE-0DC2B062CCE5}"/>
                </a:ext>
              </a:extLst>
            </p:cNvPr>
            <p:cNvSpPr txBox="1"/>
            <p:nvPr/>
          </p:nvSpPr>
          <p:spPr>
            <a:xfrm>
              <a:off x="11810322" y="4320103"/>
              <a:ext cx="242621" cy="184666"/>
            </a:xfrm>
            <a:prstGeom prst="rect">
              <a:avLst/>
            </a:prstGeom>
            <a:noFill/>
          </p:spPr>
          <p:txBody>
            <a:bodyPr wrap="none" lIns="36000" tIns="0" rIns="36000" bIns="0" rtlCol="0">
              <a:spAutoFit/>
            </a:bodyPr>
            <a:lstStyle/>
            <a:p>
              <a:pPr algn="ctr"/>
              <a:r>
                <a:rPr lang="en-GB" sz="1200" dirty="0"/>
                <a:t>36</a:t>
              </a:r>
              <a:endParaRPr lang="en-US" sz="1200" dirty="0"/>
            </a:p>
          </p:txBody>
        </p:sp>
        <p:sp>
          <p:nvSpPr>
            <p:cNvPr id="50" name="TextBox 49">
              <a:extLst>
                <a:ext uri="{FF2B5EF4-FFF2-40B4-BE49-F238E27FC236}">
                  <a16:creationId xmlns:a16="http://schemas.microsoft.com/office/drawing/2014/main" id="{11B096BA-9B08-4A4C-9549-3CF33BE5A152}"/>
                </a:ext>
              </a:extLst>
            </p:cNvPr>
            <p:cNvSpPr txBox="1"/>
            <p:nvPr/>
          </p:nvSpPr>
          <p:spPr>
            <a:xfrm>
              <a:off x="11856007" y="4803973"/>
              <a:ext cx="151250" cy="169277"/>
            </a:xfrm>
            <a:prstGeom prst="rect">
              <a:avLst/>
            </a:prstGeom>
            <a:noFill/>
          </p:spPr>
          <p:txBody>
            <a:bodyPr wrap="none" lIns="36000" tIns="0" rIns="36000" bIns="0" rtlCol="0">
              <a:spAutoFit/>
            </a:bodyPr>
            <a:lstStyle/>
            <a:p>
              <a:pPr algn="ctr"/>
              <a:r>
                <a:rPr lang="en-GB" sz="1100" dirty="0"/>
                <a:t>5</a:t>
              </a:r>
              <a:endParaRPr lang="en-US" sz="1100" dirty="0"/>
            </a:p>
          </p:txBody>
        </p:sp>
        <p:cxnSp>
          <p:nvCxnSpPr>
            <p:cNvPr id="51" name="Straight Connector 50">
              <a:extLst>
                <a:ext uri="{FF2B5EF4-FFF2-40B4-BE49-F238E27FC236}">
                  <a16:creationId xmlns:a16="http://schemas.microsoft.com/office/drawing/2014/main" id="{96C5DABE-F4F5-4508-850D-23D5BF164AFE}"/>
                </a:ext>
              </a:extLst>
            </p:cNvPr>
            <p:cNvCxnSpPr/>
            <p:nvPr/>
          </p:nvCxnSpPr>
          <p:spPr>
            <a:xfrm>
              <a:off x="12652992"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7C989932-E48C-46C4-8AC6-E5A37EF548D6}"/>
                </a:ext>
              </a:extLst>
            </p:cNvPr>
            <p:cNvSpPr txBox="1"/>
            <p:nvPr/>
          </p:nvSpPr>
          <p:spPr>
            <a:xfrm>
              <a:off x="12531682" y="4320103"/>
              <a:ext cx="242621" cy="184666"/>
            </a:xfrm>
            <a:prstGeom prst="rect">
              <a:avLst/>
            </a:prstGeom>
            <a:noFill/>
          </p:spPr>
          <p:txBody>
            <a:bodyPr wrap="none" lIns="36000" tIns="0" rIns="36000" bIns="0" rtlCol="0">
              <a:spAutoFit/>
            </a:bodyPr>
            <a:lstStyle/>
            <a:p>
              <a:pPr algn="ctr"/>
              <a:r>
                <a:rPr lang="en-GB" sz="1200" dirty="0"/>
                <a:t>48</a:t>
              </a:r>
              <a:endParaRPr lang="en-US" sz="1200" dirty="0"/>
            </a:p>
          </p:txBody>
        </p:sp>
        <p:sp>
          <p:nvSpPr>
            <p:cNvPr id="53" name="TextBox 52">
              <a:extLst>
                <a:ext uri="{FF2B5EF4-FFF2-40B4-BE49-F238E27FC236}">
                  <a16:creationId xmlns:a16="http://schemas.microsoft.com/office/drawing/2014/main" id="{0745175D-B2A1-4931-9F81-5265774840D8}"/>
                </a:ext>
              </a:extLst>
            </p:cNvPr>
            <p:cNvSpPr txBox="1"/>
            <p:nvPr/>
          </p:nvSpPr>
          <p:spPr>
            <a:xfrm>
              <a:off x="12577367" y="4803973"/>
              <a:ext cx="151250" cy="169277"/>
            </a:xfrm>
            <a:prstGeom prst="rect">
              <a:avLst/>
            </a:prstGeom>
            <a:noFill/>
          </p:spPr>
          <p:txBody>
            <a:bodyPr wrap="none" lIns="36000" tIns="0" rIns="36000" bIns="0" rtlCol="0">
              <a:spAutoFit/>
            </a:bodyPr>
            <a:lstStyle/>
            <a:p>
              <a:pPr algn="ctr"/>
              <a:r>
                <a:rPr lang="en-GB" sz="1100" dirty="0"/>
                <a:t>1</a:t>
              </a:r>
              <a:endParaRPr lang="en-US" sz="1100" dirty="0"/>
            </a:p>
          </p:txBody>
        </p:sp>
        <p:cxnSp>
          <p:nvCxnSpPr>
            <p:cNvPr id="54" name="Straight Connector 53">
              <a:extLst>
                <a:ext uri="{FF2B5EF4-FFF2-40B4-BE49-F238E27FC236}">
                  <a16:creationId xmlns:a16="http://schemas.microsoft.com/office/drawing/2014/main" id="{EA39594C-B855-457E-852C-8C3E6B2B629B}"/>
                </a:ext>
              </a:extLst>
            </p:cNvPr>
            <p:cNvCxnSpPr/>
            <p:nvPr/>
          </p:nvCxnSpPr>
          <p:spPr>
            <a:xfrm>
              <a:off x="13384512"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1F40039D-CF0D-45DF-B7C5-228E72EF96CD}"/>
                </a:ext>
              </a:extLst>
            </p:cNvPr>
            <p:cNvSpPr txBox="1"/>
            <p:nvPr/>
          </p:nvSpPr>
          <p:spPr>
            <a:xfrm>
              <a:off x="13263202" y="4320103"/>
              <a:ext cx="242621" cy="184666"/>
            </a:xfrm>
            <a:prstGeom prst="rect">
              <a:avLst/>
            </a:prstGeom>
            <a:noFill/>
          </p:spPr>
          <p:txBody>
            <a:bodyPr wrap="none" lIns="36000" tIns="0" rIns="36000" bIns="0" rtlCol="0">
              <a:spAutoFit/>
            </a:bodyPr>
            <a:lstStyle/>
            <a:p>
              <a:pPr algn="ctr"/>
              <a:r>
                <a:rPr lang="en-GB" sz="1200" dirty="0"/>
                <a:t>60</a:t>
              </a:r>
              <a:endParaRPr lang="en-US" sz="1200" dirty="0"/>
            </a:p>
          </p:txBody>
        </p:sp>
        <p:sp>
          <p:nvSpPr>
            <p:cNvPr id="56" name="TextBox 55">
              <a:extLst>
                <a:ext uri="{FF2B5EF4-FFF2-40B4-BE49-F238E27FC236}">
                  <a16:creationId xmlns:a16="http://schemas.microsoft.com/office/drawing/2014/main" id="{927A80BF-E032-44C7-828A-85675112CFCB}"/>
                </a:ext>
              </a:extLst>
            </p:cNvPr>
            <p:cNvSpPr txBox="1"/>
            <p:nvPr/>
          </p:nvSpPr>
          <p:spPr>
            <a:xfrm>
              <a:off x="13308886" y="4803973"/>
              <a:ext cx="151251" cy="169277"/>
            </a:xfrm>
            <a:prstGeom prst="rect">
              <a:avLst/>
            </a:prstGeom>
            <a:noFill/>
          </p:spPr>
          <p:txBody>
            <a:bodyPr wrap="none" lIns="36000" tIns="0" rIns="36000" bIns="0" rtlCol="0">
              <a:spAutoFit/>
            </a:bodyPr>
            <a:lstStyle/>
            <a:p>
              <a:pPr algn="ctr"/>
              <a:r>
                <a:rPr lang="en-GB" sz="1100" dirty="0"/>
                <a:t>0</a:t>
              </a:r>
              <a:endParaRPr lang="en-US" sz="1100" dirty="0"/>
            </a:p>
          </p:txBody>
        </p:sp>
        <p:sp>
          <p:nvSpPr>
            <p:cNvPr id="57" name="TextBox 56">
              <a:extLst>
                <a:ext uri="{FF2B5EF4-FFF2-40B4-BE49-F238E27FC236}">
                  <a16:creationId xmlns:a16="http://schemas.microsoft.com/office/drawing/2014/main" id="{ACBD9D1E-ACAA-469E-9CE5-B591908C7A8F}"/>
                </a:ext>
              </a:extLst>
            </p:cNvPr>
            <p:cNvSpPr txBox="1"/>
            <p:nvPr/>
          </p:nvSpPr>
          <p:spPr>
            <a:xfrm>
              <a:off x="9603220" y="4803973"/>
              <a:ext cx="308345" cy="169277"/>
            </a:xfrm>
            <a:prstGeom prst="rect">
              <a:avLst/>
            </a:prstGeom>
            <a:noFill/>
          </p:spPr>
          <p:txBody>
            <a:bodyPr wrap="none" lIns="36000" tIns="0" rIns="36000" bIns="0" rtlCol="0">
              <a:spAutoFit/>
            </a:bodyPr>
            <a:lstStyle/>
            <a:p>
              <a:pPr algn="ctr"/>
              <a:r>
                <a:rPr lang="en-GB" sz="1100" dirty="0"/>
                <a:t>114</a:t>
              </a:r>
              <a:endParaRPr lang="en-US" sz="1100" dirty="0"/>
            </a:p>
          </p:txBody>
        </p:sp>
        <p:sp>
          <p:nvSpPr>
            <p:cNvPr id="58" name="TextBox 57">
              <a:extLst>
                <a:ext uri="{FF2B5EF4-FFF2-40B4-BE49-F238E27FC236}">
                  <a16:creationId xmlns:a16="http://schemas.microsoft.com/office/drawing/2014/main" id="{A2A7F101-7436-45E1-AB7B-420D4E067479}"/>
                </a:ext>
              </a:extLst>
            </p:cNvPr>
            <p:cNvSpPr txBox="1"/>
            <p:nvPr/>
          </p:nvSpPr>
          <p:spPr>
            <a:xfrm>
              <a:off x="9423609" y="5017333"/>
              <a:ext cx="72768" cy="169277"/>
            </a:xfrm>
            <a:prstGeom prst="rect">
              <a:avLst/>
            </a:prstGeom>
            <a:noFill/>
          </p:spPr>
          <p:txBody>
            <a:bodyPr wrap="none" lIns="36000" tIns="0" rIns="36000" bIns="0" rtlCol="0">
              <a:spAutoFit/>
            </a:bodyPr>
            <a:lstStyle/>
            <a:p>
              <a:pPr algn="r"/>
              <a:endParaRPr lang="en-US" sz="1100" dirty="0"/>
            </a:p>
          </p:txBody>
        </p:sp>
        <p:sp>
          <p:nvSpPr>
            <p:cNvPr id="64" name="TextBox 63">
              <a:extLst>
                <a:ext uri="{FF2B5EF4-FFF2-40B4-BE49-F238E27FC236}">
                  <a16:creationId xmlns:a16="http://schemas.microsoft.com/office/drawing/2014/main" id="{27EA6B7E-9132-4BAF-9DCB-9DBD4DB1B566}"/>
                </a:ext>
              </a:extLst>
            </p:cNvPr>
            <p:cNvSpPr txBox="1"/>
            <p:nvPr/>
          </p:nvSpPr>
          <p:spPr>
            <a:xfrm>
              <a:off x="10371474" y="4945705"/>
              <a:ext cx="229797" cy="169277"/>
            </a:xfrm>
            <a:prstGeom prst="rect">
              <a:avLst/>
            </a:prstGeom>
            <a:noFill/>
          </p:spPr>
          <p:txBody>
            <a:bodyPr wrap="none" lIns="36000" tIns="0" rIns="36000" bIns="0" rtlCol="0">
              <a:spAutoFit/>
            </a:bodyPr>
            <a:lstStyle/>
            <a:p>
              <a:pPr algn="ctr"/>
              <a:r>
                <a:rPr lang="en-GB" sz="1100" dirty="0"/>
                <a:t>75</a:t>
              </a:r>
              <a:endParaRPr lang="en-US" sz="1100" dirty="0"/>
            </a:p>
          </p:txBody>
        </p:sp>
        <p:sp>
          <p:nvSpPr>
            <p:cNvPr id="65" name="TextBox 64">
              <a:extLst>
                <a:ext uri="{FF2B5EF4-FFF2-40B4-BE49-F238E27FC236}">
                  <a16:creationId xmlns:a16="http://schemas.microsoft.com/office/drawing/2014/main" id="{21373024-EBCC-4F93-91C4-2157F2B20536}"/>
                </a:ext>
              </a:extLst>
            </p:cNvPr>
            <p:cNvSpPr txBox="1"/>
            <p:nvPr/>
          </p:nvSpPr>
          <p:spPr>
            <a:xfrm>
              <a:off x="11100454" y="4945705"/>
              <a:ext cx="229797" cy="169277"/>
            </a:xfrm>
            <a:prstGeom prst="rect">
              <a:avLst/>
            </a:prstGeom>
            <a:noFill/>
          </p:spPr>
          <p:txBody>
            <a:bodyPr wrap="none" lIns="36000" tIns="0" rIns="36000" bIns="0" rtlCol="0">
              <a:spAutoFit/>
            </a:bodyPr>
            <a:lstStyle/>
            <a:p>
              <a:pPr algn="ctr"/>
              <a:r>
                <a:rPr lang="en-GB" sz="1100" dirty="0"/>
                <a:t>23</a:t>
              </a:r>
              <a:endParaRPr lang="en-US" sz="1100" dirty="0"/>
            </a:p>
          </p:txBody>
        </p:sp>
        <p:sp>
          <p:nvSpPr>
            <p:cNvPr id="66" name="TextBox 65">
              <a:extLst>
                <a:ext uri="{FF2B5EF4-FFF2-40B4-BE49-F238E27FC236}">
                  <a16:creationId xmlns:a16="http://schemas.microsoft.com/office/drawing/2014/main" id="{8CA7EF65-321F-438F-8186-A07045DFE381}"/>
                </a:ext>
              </a:extLst>
            </p:cNvPr>
            <p:cNvSpPr txBox="1"/>
            <p:nvPr/>
          </p:nvSpPr>
          <p:spPr>
            <a:xfrm>
              <a:off x="11856007" y="4945705"/>
              <a:ext cx="151250" cy="169277"/>
            </a:xfrm>
            <a:prstGeom prst="rect">
              <a:avLst/>
            </a:prstGeom>
            <a:noFill/>
          </p:spPr>
          <p:txBody>
            <a:bodyPr wrap="none" lIns="36000" tIns="0" rIns="36000" bIns="0" rtlCol="0">
              <a:spAutoFit/>
            </a:bodyPr>
            <a:lstStyle/>
            <a:p>
              <a:pPr algn="ctr"/>
              <a:r>
                <a:rPr lang="en-GB" sz="1100" dirty="0"/>
                <a:t>8</a:t>
              </a:r>
              <a:endParaRPr lang="en-US" sz="1100" dirty="0"/>
            </a:p>
          </p:txBody>
        </p:sp>
        <p:sp>
          <p:nvSpPr>
            <p:cNvPr id="67" name="TextBox 66">
              <a:extLst>
                <a:ext uri="{FF2B5EF4-FFF2-40B4-BE49-F238E27FC236}">
                  <a16:creationId xmlns:a16="http://schemas.microsoft.com/office/drawing/2014/main" id="{E9B3A1AB-98EB-44AE-89BB-706E8B96D06D}"/>
                </a:ext>
              </a:extLst>
            </p:cNvPr>
            <p:cNvSpPr txBox="1"/>
            <p:nvPr/>
          </p:nvSpPr>
          <p:spPr>
            <a:xfrm>
              <a:off x="12577367" y="4945705"/>
              <a:ext cx="151250" cy="169277"/>
            </a:xfrm>
            <a:prstGeom prst="rect">
              <a:avLst/>
            </a:prstGeom>
            <a:noFill/>
          </p:spPr>
          <p:txBody>
            <a:bodyPr wrap="none" lIns="36000" tIns="0" rIns="36000" bIns="0" rtlCol="0">
              <a:spAutoFit/>
            </a:bodyPr>
            <a:lstStyle/>
            <a:p>
              <a:pPr algn="ctr"/>
              <a:r>
                <a:rPr lang="en-GB" sz="1100" dirty="0"/>
                <a:t>2</a:t>
              </a:r>
              <a:endParaRPr lang="en-US" sz="1100" dirty="0"/>
            </a:p>
          </p:txBody>
        </p:sp>
        <p:sp>
          <p:nvSpPr>
            <p:cNvPr id="68" name="TextBox 67">
              <a:extLst>
                <a:ext uri="{FF2B5EF4-FFF2-40B4-BE49-F238E27FC236}">
                  <a16:creationId xmlns:a16="http://schemas.microsoft.com/office/drawing/2014/main" id="{C86BCA3C-C1F9-43BF-B550-68F703360FD4}"/>
                </a:ext>
              </a:extLst>
            </p:cNvPr>
            <p:cNvSpPr txBox="1"/>
            <p:nvPr/>
          </p:nvSpPr>
          <p:spPr>
            <a:xfrm>
              <a:off x="13308886" y="4945705"/>
              <a:ext cx="151251" cy="169277"/>
            </a:xfrm>
            <a:prstGeom prst="rect">
              <a:avLst/>
            </a:prstGeom>
            <a:noFill/>
          </p:spPr>
          <p:txBody>
            <a:bodyPr wrap="none" lIns="36000" tIns="0" rIns="36000" bIns="0" rtlCol="0">
              <a:spAutoFit/>
            </a:bodyPr>
            <a:lstStyle/>
            <a:p>
              <a:pPr algn="ctr"/>
              <a:r>
                <a:rPr lang="en-GB" sz="1100" dirty="0"/>
                <a:t>0</a:t>
              </a:r>
              <a:endParaRPr lang="en-US" sz="1100" dirty="0"/>
            </a:p>
          </p:txBody>
        </p:sp>
        <p:sp>
          <p:nvSpPr>
            <p:cNvPr id="69" name="TextBox 68">
              <a:extLst>
                <a:ext uri="{FF2B5EF4-FFF2-40B4-BE49-F238E27FC236}">
                  <a16:creationId xmlns:a16="http://schemas.microsoft.com/office/drawing/2014/main" id="{EB6225A3-BD73-4B64-8C01-7F7C33B75309}"/>
                </a:ext>
              </a:extLst>
            </p:cNvPr>
            <p:cNvSpPr txBox="1"/>
            <p:nvPr/>
          </p:nvSpPr>
          <p:spPr>
            <a:xfrm>
              <a:off x="9603220" y="4945705"/>
              <a:ext cx="308345" cy="169277"/>
            </a:xfrm>
            <a:prstGeom prst="rect">
              <a:avLst/>
            </a:prstGeom>
            <a:noFill/>
          </p:spPr>
          <p:txBody>
            <a:bodyPr wrap="none" lIns="36000" tIns="0" rIns="36000" bIns="0" rtlCol="0">
              <a:spAutoFit/>
            </a:bodyPr>
            <a:lstStyle/>
            <a:p>
              <a:pPr algn="ctr"/>
              <a:r>
                <a:rPr lang="en-GB" sz="1100" dirty="0"/>
                <a:t>174</a:t>
              </a:r>
              <a:endParaRPr lang="en-US" sz="1100" dirty="0"/>
            </a:p>
          </p:txBody>
        </p:sp>
        <p:cxnSp>
          <p:nvCxnSpPr>
            <p:cNvPr id="71" name="Straight Connector 70">
              <a:extLst>
                <a:ext uri="{FF2B5EF4-FFF2-40B4-BE49-F238E27FC236}">
                  <a16:creationId xmlns:a16="http://schemas.microsoft.com/office/drawing/2014/main" id="{2EBE97CB-B0C9-40B9-A48D-1EA61EFA3BF4}"/>
                </a:ext>
              </a:extLst>
            </p:cNvPr>
            <p:cNvCxnSpPr>
              <a:cxnSpLocks/>
            </p:cNvCxnSpPr>
            <p:nvPr/>
          </p:nvCxnSpPr>
          <p:spPr>
            <a:xfrm>
              <a:off x="9446008" y="4894553"/>
              <a:ext cx="13614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1614DA9-9FC3-47FD-9190-FB6F7561EA60}"/>
                </a:ext>
              </a:extLst>
            </p:cNvPr>
            <p:cNvCxnSpPr>
              <a:cxnSpLocks/>
            </p:cNvCxnSpPr>
            <p:nvPr/>
          </p:nvCxnSpPr>
          <p:spPr>
            <a:xfrm>
              <a:off x="9446008" y="5035523"/>
              <a:ext cx="136142"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136" name="Group 135">
            <a:extLst>
              <a:ext uri="{FF2B5EF4-FFF2-40B4-BE49-F238E27FC236}">
                <a16:creationId xmlns:a16="http://schemas.microsoft.com/office/drawing/2014/main" id="{4B8B51A9-D8D0-451F-AD7B-E94D2073D06D}"/>
              </a:ext>
            </a:extLst>
          </p:cNvPr>
          <p:cNvGrpSpPr/>
          <p:nvPr/>
        </p:nvGrpSpPr>
        <p:grpSpPr>
          <a:xfrm>
            <a:off x="5043360" y="3815826"/>
            <a:ext cx="940046" cy="507831"/>
            <a:chOff x="5330065" y="3621857"/>
            <a:chExt cx="940046" cy="507831"/>
          </a:xfrm>
        </p:grpSpPr>
        <p:sp>
          <p:nvSpPr>
            <p:cNvPr id="137" name="TextBox 136">
              <a:extLst>
                <a:ext uri="{FF2B5EF4-FFF2-40B4-BE49-F238E27FC236}">
                  <a16:creationId xmlns:a16="http://schemas.microsoft.com/office/drawing/2014/main" id="{31F85064-0AF7-4B7F-851B-64341A5868E9}"/>
                </a:ext>
              </a:extLst>
            </p:cNvPr>
            <p:cNvSpPr txBox="1"/>
            <p:nvPr/>
          </p:nvSpPr>
          <p:spPr>
            <a:xfrm>
              <a:off x="5487277" y="3621857"/>
              <a:ext cx="782834" cy="507831"/>
            </a:xfrm>
            <a:prstGeom prst="rect">
              <a:avLst/>
            </a:prstGeom>
            <a:noFill/>
          </p:spPr>
          <p:txBody>
            <a:bodyPr wrap="none" lIns="36000" tIns="0" rIns="36000" bIns="0" rtlCol="0">
              <a:spAutoFit/>
            </a:bodyPr>
            <a:lstStyle/>
            <a:p>
              <a:r>
                <a:rPr lang="en-GB" sz="1100" dirty="0"/>
                <a:t>SOR+SIRT</a:t>
              </a:r>
            </a:p>
            <a:p>
              <a:r>
                <a:rPr lang="en-GB" sz="1100" dirty="0"/>
                <a:t>SOR</a:t>
              </a:r>
            </a:p>
            <a:p>
              <a:r>
                <a:rPr lang="en-GB" sz="1100" dirty="0"/>
                <a:t>Censored</a:t>
              </a:r>
            </a:p>
          </p:txBody>
        </p:sp>
        <p:cxnSp>
          <p:nvCxnSpPr>
            <p:cNvPr id="143" name="Straight Connector 142">
              <a:extLst>
                <a:ext uri="{FF2B5EF4-FFF2-40B4-BE49-F238E27FC236}">
                  <a16:creationId xmlns:a16="http://schemas.microsoft.com/office/drawing/2014/main" id="{F682E357-0D43-4DB4-9C5C-627CE031D68C}"/>
                </a:ext>
              </a:extLst>
            </p:cNvPr>
            <p:cNvCxnSpPr>
              <a:cxnSpLocks/>
            </p:cNvCxnSpPr>
            <p:nvPr/>
          </p:nvCxnSpPr>
          <p:spPr>
            <a:xfrm>
              <a:off x="5330065" y="3712437"/>
              <a:ext cx="13614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EA9AB6A0-7EA1-4D6A-BEBC-AE5D4F322C4D}"/>
                </a:ext>
              </a:extLst>
            </p:cNvPr>
            <p:cNvCxnSpPr>
              <a:cxnSpLocks/>
            </p:cNvCxnSpPr>
            <p:nvPr/>
          </p:nvCxnSpPr>
          <p:spPr>
            <a:xfrm>
              <a:off x="5330065" y="3874362"/>
              <a:ext cx="136142"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B3B48AFE-C0A6-412A-8F41-31FE2B541C1B}"/>
                </a:ext>
              </a:extLst>
            </p:cNvPr>
            <p:cNvCxnSpPr>
              <a:cxnSpLocks/>
            </p:cNvCxnSpPr>
            <p:nvPr/>
          </p:nvCxnSpPr>
          <p:spPr>
            <a:xfrm>
              <a:off x="5398136" y="402145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38" name="Table 137">
            <a:extLst>
              <a:ext uri="{FF2B5EF4-FFF2-40B4-BE49-F238E27FC236}">
                <a16:creationId xmlns:a16="http://schemas.microsoft.com/office/drawing/2014/main" id="{2372575A-A0B9-43BA-AF8C-667C500B90F4}"/>
              </a:ext>
            </a:extLst>
          </p:cNvPr>
          <p:cNvGraphicFramePr>
            <a:graphicFrameLocks noGrp="1"/>
          </p:cNvGraphicFramePr>
          <p:nvPr>
            <p:extLst>
              <p:ext uri="{D42A27DB-BD31-4B8C-83A1-F6EECF244321}">
                <p14:modId xmlns:p14="http://schemas.microsoft.com/office/powerpoint/2010/main" val="356467312"/>
              </p:ext>
            </p:extLst>
          </p:nvPr>
        </p:nvGraphicFramePr>
        <p:xfrm>
          <a:off x="6425560" y="2483038"/>
          <a:ext cx="2294516" cy="1176435"/>
        </p:xfrm>
        <a:graphic>
          <a:graphicData uri="http://schemas.openxmlformats.org/drawingml/2006/table">
            <a:tbl>
              <a:tblPr firstRow="1" bandRow="1">
                <a:tableStyleId>{5C22544A-7EE6-4342-B048-85BDC9FD1C3A}</a:tableStyleId>
              </a:tblPr>
              <a:tblGrid>
                <a:gridCol w="788804">
                  <a:extLst>
                    <a:ext uri="{9D8B030D-6E8A-4147-A177-3AD203B41FA5}">
                      <a16:colId xmlns:a16="http://schemas.microsoft.com/office/drawing/2014/main" val="20001"/>
                    </a:ext>
                  </a:extLst>
                </a:gridCol>
                <a:gridCol w="752856">
                  <a:extLst>
                    <a:ext uri="{9D8B030D-6E8A-4147-A177-3AD203B41FA5}">
                      <a16:colId xmlns:a16="http://schemas.microsoft.com/office/drawing/2014/main" val="1099376876"/>
                    </a:ext>
                  </a:extLst>
                </a:gridCol>
                <a:gridCol w="752856">
                  <a:extLst>
                    <a:ext uri="{9D8B030D-6E8A-4147-A177-3AD203B41FA5}">
                      <a16:colId xmlns:a16="http://schemas.microsoft.com/office/drawing/2014/main" val="3495809918"/>
                    </a:ext>
                  </a:extLst>
                </a:gridCol>
              </a:tblGrid>
              <a:tr h="392145">
                <a:tc>
                  <a:txBody>
                    <a:bodyPr/>
                    <a:lstStyle/>
                    <a:p>
                      <a:r>
                        <a:rPr lang="en-GB" sz="1100" b="1" kern="1200" dirty="0">
                          <a:solidFill>
                            <a:schemeClr val="bg1"/>
                          </a:solidFill>
                          <a:latin typeface="Arial" panose="020B0604020202020204" pitchFamily="34" charset="0"/>
                          <a:ea typeface="+mn-ea"/>
                          <a:cs typeface="Arial" panose="020B0604020202020204" pitchFamily="34" charset="0"/>
                        </a:rPr>
                        <a:t>PP population</a:t>
                      </a:r>
                      <a:endParaRPr lang="en-GB" sz="1100" dirty="0">
                        <a:solidFill>
                          <a:schemeClr val="bg1"/>
                        </a:solidFill>
                        <a:latin typeface="Arial" panose="020B0604020202020204" pitchFamily="34" charset="0"/>
                        <a:cs typeface="Arial" panose="020B0604020202020204" pitchFamily="34" charset="0"/>
                      </a:endParaRPr>
                    </a:p>
                  </a:txBody>
                  <a:tcPr marL="18000" marR="18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100" dirty="0">
                          <a:latin typeface="Arial" panose="020B0604020202020204" pitchFamily="34" charset="0"/>
                          <a:cs typeface="Arial" panose="020B0604020202020204" pitchFamily="34" charset="0"/>
                        </a:rPr>
                        <a:t>SOR+SIRT</a:t>
                      </a:r>
                    </a:p>
                    <a:p>
                      <a:pPr algn="ctr"/>
                      <a:r>
                        <a:rPr lang="en-GB" sz="1100" dirty="0">
                          <a:latin typeface="Arial" panose="020B0604020202020204" pitchFamily="34" charset="0"/>
                          <a:cs typeface="Arial" panose="020B0604020202020204" pitchFamily="34" charset="0"/>
                        </a:rPr>
                        <a:t>(n=114)</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100" dirty="0">
                          <a:latin typeface="Arial" panose="020B0604020202020204" pitchFamily="34" charset="0"/>
                          <a:cs typeface="Arial" panose="020B0604020202020204" pitchFamily="34" charset="0"/>
                        </a:rPr>
                        <a:t>SOR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(n=174)</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921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Arial" panose="020B0604020202020204" pitchFamily="34" charset="0"/>
                          <a:ea typeface="+mn-ea"/>
                          <a:cs typeface="Arial" panose="020B0604020202020204" pitchFamily="34" charset="0"/>
                        </a:rPr>
                        <a:t>Median OS, months (95% CI)</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Arial" panose="020B0604020202020204" pitchFamily="34" charset="0"/>
                          <a:ea typeface="+mn-ea"/>
                          <a:cs typeface="Arial" panose="020B0604020202020204" pitchFamily="34" charset="0"/>
                        </a:rPr>
                        <a:t>14.07</a:t>
                      </a:r>
                      <a:br>
                        <a:rPr lang="en-GB" sz="1100" kern="1200" dirty="0">
                          <a:solidFill>
                            <a:schemeClr val="dk1"/>
                          </a:solidFill>
                          <a:latin typeface="Arial" panose="020B0604020202020204" pitchFamily="34" charset="0"/>
                          <a:ea typeface="+mn-ea"/>
                          <a:cs typeface="Arial" panose="020B0604020202020204" pitchFamily="34" charset="0"/>
                        </a:rPr>
                      </a:br>
                      <a:r>
                        <a:rPr lang="en-GB" sz="1100" kern="1200" dirty="0">
                          <a:solidFill>
                            <a:schemeClr val="dk1"/>
                          </a:solidFill>
                          <a:latin typeface="Arial" panose="020B0604020202020204" pitchFamily="34" charset="0"/>
                          <a:ea typeface="+mn-ea"/>
                          <a:cs typeface="Arial" panose="020B0604020202020204" pitchFamily="34" charset="0"/>
                        </a:rPr>
                        <a:t>(10.9, 16.4)</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Arial" panose="020B0604020202020204" pitchFamily="34" charset="0"/>
                          <a:ea typeface="+mn-ea"/>
                          <a:cs typeface="Arial" panose="020B0604020202020204" pitchFamily="34" charset="0"/>
                        </a:rPr>
                        <a:t>11.14</a:t>
                      </a:r>
                      <a:br>
                        <a:rPr lang="en-GB" sz="1100" kern="1200" dirty="0">
                          <a:solidFill>
                            <a:schemeClr val="dk1"/>
                          </a:solidFill>
                          <a:latin typeface="Arial" panose="020B0604020202020204" pitchFamily="34" charset="0"/>
                          <a:ea typeface="+mn-ea"/>
                          <a:cs typeface="Arial" panose="020B0604020202020204" pitchFamily="34" charset="0"/>
                        </a:rPr>
                      </a:br>
                      <a:r>
                        <a:rPr lang="en-GB" sz="1100" kern="1200" dirty="0">
                          <a:solidFill>
                            <a:schemeClr val="dk1"/>
                          </a:solidFill>
                          <a:latin typeface="Arial" panose="020B0604020202020204" pitchFamily="34" charset="0"/>
                          <a:ea typeface="+mn-ea"/>
                          <a:cs typeface="Arial" panose="020B0604020202020204" pitchFamily="34" charset="0"/>
                        </a:rPr>
                        <a:t> (9.7, 13.9)</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2"/>
                  </a:ext>
                </a:extLst>
              </a:tr>
              <a:tr h="39214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HR 0.86 (0.67,1.11) </a:t>
                      </a:r>
                      <a:br>
                        <a:rPr lang="en-GB" sz="1100" dirty="0"/>
                      </a:br>
                      <a:r>
                        <a:rPr lang="en-GB" sz="1100" dirty="0"/>
                        <a:t>p=0.253</a:t>
                      </a:r>
                      <a:endParaRPr lang="en-GB" sz="1100" b="1" dirty="0">
                        <a:solidFill>
                          <a:schemeClr val="tx2"/>
                        </a:solidFill>
                        <a:latin typeface="Arial" panose="020B0604020202020204" pitchFamily="34" charset="0"/>
                        <a:cs typeface="Arial" panose="020B0604020202020204" pitchFamily="34" charset="0"/>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9061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3D467-07DF-41C4-88A4-E1116BBA1FB5}"/>
              </a:ext>
            </a:extLst>
          </p:cNvPr>
          <p:cNvSpPr>
            <a:spLocks noGrp="1"/>
          </p:cNvSpPr>
          <p:nvPr>
            <p:ph type="title"/>
          </p:nvPr>
        </p:nvSpPr>
        <p:spPr/>
        <p:txBody>
          <a:bodyPr>
            <a:noAutofit/>
          </a:bodyPr>
          <a:lstStyle/>
          <a:p>
            <a:r>
              <a:rPr lang="en-GB" sz="2000" dirty="0"/>
              <a:t>Sustained efficacy of adjuvant immunotherapy with cytokine-induced killer cells for HCC: an extended 5-year follow-up</a:t>
            </a:r>
          </a:p>
        </p:txBody>
      </p:sp>
      <p:sp>
        <p:nvSpPr>
          <p:cNvPr id="6" name="Text Placeholder 5">
            <a:extLst>
              <a:ext uri="{FF2B5EF4-FFF2-40B4-BE49-F238E27FC236}">
                <a16:creationId xmlns:a16="http://schemas.microsoft.com/office/drawing/2014/main" id="{96B43117-529F-4304-A25B-51104CE63F7C}"/>
              </a:ext>
            </a:extLst>
          </p:cNvPr>
          <p:cNvSpPr>
            <a:spLocks noGrp="1"/>
          </p:cNvSpPr>
          <p:nvPr>
            <p:ph type="body" sz="quarter" idx="10"/>
          </p:nvPr>
        </p:nvSpPr>
        <p:spPr/>
        <p:txBody>
          <a:bodyPr/>
          <a:lstStyle/>
          <a:p>
            <a:r>
              <a:rPr lang="en-US" altLang="ko-KR" dirty="0"/>
              <a:t>*Resection, radiofrequency ablation, or </a:t>
            </a:r>
            <a:r>
              <a:rPr lang="en-GB" dirty="0"/>
              <a:t>percutaneous ethanol injection; </a:t>
            </a:r>
            <a:r>
              <a:rPr lang="en-GB" altLang="ko-KR" baseline="30000" dirty="0"/>
              <a:t>†</a:t>
            </a:r>
            <a:r>
              <a:rPr lang="en-GB" altLang="ko-KR" dirty="0"/>
              <a:t>Secondary endpoints: OS, CSS, AFP level changes</a:t>
            </a:r>
            <a:endParaRPr lang="en-GB" dirty="0"/>
          </a:p>
          <a:p>
            <a:r>
              <a:rPr lang="en-GB" dirty="0"/>
              <a:t>Lee J-H, et al. ILC 2018, GS-008</a:t>
            </a:r>
          </a:p>
        </p:txBody>
      </p:sp>
      <p:sp>
        <p:nvSpPr>
          <p:cNvPr id="2" name="Content Placeholder 1">
            <a:extLst>
              <a:ext uri="{FF2B5EF4-FFF2-40B4-BE49-F238E27FC236}">
                <a16:creationId xmlns:a16="http://schemas.microsoft.com/office/drawing/2014/main" id="{8F5DBA8C-4C96-44B6-A5F9-9BC864D750ED}"/>
              </a:ext>
            </a:extLst>
          </p:cNvPr>
          <p:cNvSpPr>
            <a:spLocks noGrp="1"/>
          </p:cNvSpPr>
          <p:nvPr>
            <p:ph sz="half" idx="1"/>
          </p:nvPr>
        </p:nvSpPr>
        <p:spPr>
          <a:xfrm>
            <a:off x="319314" y="1268760"/>
            <a:ext cx="8506800" cy="4694407"/>
          </a:xfrm>
        </p:spPr>
        <p:txBody>
          <a:bodyPr>
            <a:normAutofit/>
          </a:bodyPr>
          <a:lstStyle/>
          <a:p>
            <a:pPr marL="0" indent="0">
              <a:buNone/>
            </a:pPr>
            <a:r>
              <a:rPr lang="en-US" altLang="ko-KR" sz="1400" b="1" dirty="0"/>
              <a:t>Methods: </a:t>
            </a:r>
          </a:p>
          <a:p>
            <a:pPr marL="179388" indent="-179388"/>
            <a:r>
              <a:rPr lang="en-US" altLang="ko-KR" sz="1400" dirty="0"/>
              <a:t>Randomized, open-label, multi-</a:t>
            </a:r>
            <a:r>
              <a:rPr lang="en-US" altLang="ko-KR" sz="1400" dirty="0" err="1"/>
              <a:t>centre</a:t>
            </a:r>
            <a:r>
              <a:rPr lang="en-US" altLang="ko-KR" sz="1400" dirty="0"/>
              <a:t> clinical trial</a:t>
            </a:r>
            <a:r>
              <a:rPr lang="en-US" altLang="ko-KR" sz="1400" dirty="0">
                <a:sym typeface="Wingdings" pitchFamily="2" charset="2"/>
              </a:rPr>
              <a:t> (</a:t>
            </a:r>
            <a:r>
              <a:rPr lang="en-US" altLang="ko-KR" sz="1400" dirty="0"/>
              <a:t>ClinicalTrials.gov NCT01890291)</a:t>
            </a:r>
            <a:endParaRPr lang="en-US" altLang="ko-KR" sz="1400" dirty="0">
              <a:sym typeface="Wingdings" pitchFamily="2" charset="2"/>
            </a:endParaRPr>
          </a:p>
          <a:p>
            <a:pPr marL="179388" indent="-179388"/>
            <a:r>
              <a:rPr lang="en-US" altLang="ko-KR" sz="1400" dirty="0"/>
              <a:t>Efficacy and safety of CIK cell (Immuncell-LC group) vs. control</a:t>
            </a:r>
          </a:p>
          <a:p>
            <a:endParaRPr lang="en-US" altLang="ko-KR" sz="1400" dirty="0"/>
          </a:p>
          <a:p>
            <a:endParaRPr lang="en-US" altLang="ko-KR" sz="1400" dirty="0"/>
          </a:p>
          <a:p>
            <a:endParaRPr lang="en-US" altLang="ko-KR" sz="1400" dirty="0"/>
          </a:p>
          <a:p>
            <a:endParaRPr lang="en-US" altLang="ko-KR" sz="1400" dirty="0"/>
          </a:p>
          <a:p>
            <a:endParaRPr lang="en-US" altLang="ko-KR" sz="1400" dirty="0"/>
          </a:p>
          <a:p>
            <a:endParaRPr lang="en-US" altLang="ko-KR" sz="1400" dirty="0"/>
          </a:p>
          <a:p>
            <a:endParaRPr lang="en-US" altLang="ko-KR" sz="1400" dirty="0"/>
          </a:p>
          <a:p>
            <a:endParaRPr lang="en-US" altLang="ko-KR" sz="1400" dirty="0"/>
          </a:p>
          <a:p>
            <a:endParaRPr lang="en-US" altLang="ko-KR" sz="1400" dirty="0"/>
          </a:p>
        </p:txBody>
      </p:sp>
      <p:grpSp>
        <p:nvGrpSpPr>
          <p:cNvPr id="61" name="Group 60">
            <a:extLst>
              <a:ext uri="{FF2B5EF4-FFF2-40B4-BE49-F238E27FC236}">
                <a16:creationId xmlns:a16="http://schemas.microsoft.com/office/drawing/2014/main" id="{1E9C5795-550D-4215-9FF0-E329BD1FC705}"/>
              </a:ext>
            </a:extLst>
          </p:cNvPr>
          <p:cNvGrpSpPr/>
          <p:nvPr/>
        </p:nvGrpSpPr>
        <p:grpSpPr>
          <a:xfrm>
            <a:off x="403925" y="2108068"/>
            <a:ext cx="7200800" cy="1584176"/>
            <a:chOff x="179512" y="1916832"/>
            <a:chExt cx="7200800" cy="1584176"/>
          </a:xfrm>
        </p:grpSpPr>
        <p:sp>
          <p:nvSpPr>
            <p:cNvPr id="12" name="TextBox 11">
              <a:extLst>
                <a:ext uri="{FF2B5EF4-FFF2-40B4-BE49-F238E27FC236}">
                  <a16:creationId xmlns:a16="http://schemas.microsoft.com/office/drawing/2014/main" id="{49487820-40F1-4476-AB68-1A5771369F0E}"/>
                </a:ext>
              </a:extLst>
            </p:cNvPr>
            <p:cNvSpPr txBox="1"/>
            <p:nvPr/>
          </p:nvSpPr>
          <p:spPr>
            <a:xfrm>
              <a:off x="179512" y="2637782"/>
              <a:ext cx="1872208" cy="646331"/>
            </a:xfrm>
            <a:prstGeom prst="rect">
              <a:avLst/>
            </a:prstGeom>
            <a:noFill/>
          </p:spPr>
          <p:txBody>
            <a:bodyPr wrap="square" rtlCol="0">
              <a:spAutoFit/>
            </a:bodyPr>
            <a:lstStyle/>
            <a:p>
              <a:r>
                <a:rPr lang="en-US" altLang="ko-KR" sz="1200" dirty="0">
                  <a:latin typeface="+mj-lt"/>
                </a:rPr>
                <a:t>Patients who underwent</a:t>
              </a:r>
            </a:p>
            <a:p>
              <a:r>
                <a:rPr lang="en-US" altLang="ko-KR" sz="1200" b="1" dirty="0">
                  <a:solidFill>
                    <a:schemeClr val="accent1"/>
                  </a:solidFill>
                  <a:latin typeface="+mj-lt"/>
                </a:rPr>
                <a:t>curative treatment* </a:t>
              </a:r>
            </a:p>
            <a:p>
              <a:r>
                <a:rPr lang="en-US" altLang="ko-KR" sz="1100" dirty="0">
                  <a:latin typeface="+mj-lt"/>
                </a:rPr>
                <a:t>for </a:t>
              </a:r>
              <a:r>
                <a:rPr lang="en-US" altLang="ko-KR" sz="1200" b="1" dirty="0">
                  <a:solidFill>
                    <a:schemeClr val="accent1"/>
                  </a:solidFill>
                  <a:latin typeface="+mj-lt"/>
                </a:rPr>
                <a:t>stage I or II HCC</a:t>
              </a:r>
            </a:p>
          </p:txBody>
        </p:sp>
        <p:sp>
          <p:nvSpPr>
            <p:cNvPr id="13" name="오른쪽 화살표 17">
              <a:extLst>
                <a:ext uri="{FF2B5EF4-FFF2-40B4-BE49-F238E27FC236}">
                  <a16:creationId xmlns:a16="http://schemas.microsoft.com/office/drawing/2014/main" id="{6743A1E2-A6B7-4464-8477-3D868D521DB5}"/>
                </a:ext>
              </a:extLst>
            </p:cNvPr>
            <p:cNvSpPr/>
            <p:nvPr/>
          </p:nvSpPr>
          <p:spPr>
            <a:xfrm>
              <a:off x="2002628" y="2807354"/>
              <a:ext cx="281344" cy="30718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p>
          </p:txBody>
        </p:sp>
        <p:sp>
          <p:nvSpPr>
            <p:cNvPr id="14" name="TextBox 13">
              <a:extLst>
                <a:ext uri="{FF2B5EF4-FFF2-40B4-BE49-F238E27FC236}">
                  <a16:creationId xmlns:a16="http://schemas.microsoft.com/office/drawing/2014/main" id="{6E062B00-50F6-4956-B799-6326A6368434}"/>
                </a:ext>
              </a:extLst>
            </p:cNvPr>
            <p:cNvSpPr txBox="1"/>
            <p:nvPr/>
          </p:nvSpPr>
          <p:spPr>
            <a:xfrm rot="16200000">
              <a:off x="2063178" y="2637782"/>
              <a:ext cx="1080120" cy="646331"/>
            </a:xfrm>
            <a:prstGeom prst="rect">
              <a:avLst/>
            </a:prstGeom>
            <a:solidFill>
              <a:schemeClr val="bg2">
                <a:lumMod val="85000"/>
              </a:schemeClr>
            </a:solidFill>
            <a:ln>
              <a:solidFill>
                <a:schemeClr val="bg2">
                  <a:lumMod val="85000"/>
                </a:schemeClr>
              </a:solidFill>
            </a:ln>
          </p:spPr>
          <p:txBody>
            <a:bodyPr wrap="square" lIns="36000" rIns="36000" rtlCol="0">
              <a:spAutoFit/>
            </a:bodyPr>
            <a:lstStyle/>
            <a:p>
              <a:pPr algn="ctr"/>
              <a:r>
                <a:rPr lang="en-GB" sz="1200" dirty="0"/>
                <a:t>Screening and randomization N=230</a:t>
              </a:r>
            </a:p>
          </p:txBody>
        </p:sp>
        <p:sp>
          <p:nvSpPr>
            <p:cNvPr id="15" name="TextBox 14">
              <a:extLst>
                <a:ext uri="{FF2B5EF4-FFF2-40B4-BE49-F238E27FC236}">
                  <a16:creationId xmlns:a16="http://schemas.microsoft.com/office/drawing/2014/main" id="{4AD359CD-39F3-4110-9FB4-DBA378666FAA}"/>
                </a:ext>
              </a:extLst>
            </p:cNvPr>
            <p:cNvSpPr txBox="1"/>
            <p:nvPr/>
          </p:nvSpPr>
          <p:spPr>
            <a:xfrm>
              <a:off x="3203848" y="2492896"/>
              <a:ext cx="1874010" cy="646331"/>
            </a:xfrm>
            <a:prstGeom prst="rect">
              <a:avLst/>
            </a:prstGeom>
            <a:solidFill>
              <a:schemeClr val="accent2"/>
            </a:solidFill>
          </p:spPr>
          <p:txBody>
            <a:bodyPr wrap="square" rtlCol="0">
              <a:spAutoFit/>
            </a:bodyPr>
            <a:lstStyle/>
            <a:p>
              <a:r>
                <a:rPr lang="en-GB" sz="1200" dirty="0"/>
                <a:t>Immunotherapy (N=114)</a:t>
              </a:r>
            </a:p>
            <a:p>
              <a:r>
                <a:rPr lang="en-GB" sz="1200" dirty="0"/>
                <a:t>16 injections of CIK cells </a:t>
              </a:r>
              <a:br>
                <a:rPr lang="en-GB" sz="1200" dirty="0"/>
              </a:br>
              <a:r>
                <a:rPr lang="en-GB" sz="1200" dirty="0"/>
                <a:t>6.4x10</a:t>
              </a:r>
              <a:r>
                <a:rPr lang="en-GB" sz="1200" baseline="30000" dirty="0"/>
                <a:t>9</a:t>
              </a:r>
              <a:r>
                <a:rPr lang="en-GB" sz="1200" dirty="0"/>
                <a:t> cells/injection</a:t>
              </a:r>
            </a:p>
          </p:txBody>
        </p:sp>
        <p:sp>
          <p:nvSpPr>
            <p:cNvPr id="16" name="TextBox 15">
              <a:extLst>
                <a:ext uri="{FF2B5EF4-FFF2-40B4-BE49-F238E27FC236}">
                  <a16:creationId xmlns:a16="http://schemas.microsoft.com/office/drawing/2014/main" id="{BA8AC28C-7DE8-41A4-9D03-FAAFC67549A6}"/>
                </a:ext>
              </a:extLst>
            </p:cNvPr>
            <p:cNvSpPr txBox="1"/>
            <p:nvPr/>
          </p:nvSpPr>
          <p:spPr>
            <a:xfrm>
              <a:off x="3202046" y="3224009"/>
              <a:ext cx="1874010" cy="276999"/>
            </a:xfrm>
            <a:prstGeom prst="rect">
              <a:avLst/>
            </a:prstGeom>
            <a:solidFill>
              <a:schemeClr val="accent2">
                <a:lumMod val="20000"/>
                <a:lumOff val="80000"/>
              </a:schemeClr>
            </a:solidFill>
          </p:spPr>
          <p:txBody>
            <a:bodyPr wrap="square" rtlCol="0">
              <a:spAutoFit/>
            </a:bodyPr>
            <a:lstStyle/>
            <a:p>
              <a:r>
                <a:rPr lang="en-GB" sz="1200" dirty="0"/>
                <a:t>Control (N=112)</a:t>
              </a:r>
            </a:p>
          </p:txBody>
        </p:sp>
        <p:cxnSp>
          <p:nvCxnSpPr>
            <p:cNvPr id="24" name="Connector: Elbow 23">
              <a:extLst>
                <a:ext uri="{FF2B5EF4-FFF2-40B4-BE49-F238E27FC236}">
                  <a16:creationId xmlns:a16="http://schemas.microsoft.com/office/drawing/2014/main" id="{663EC714-7639-4C38-B0D3-17014DAFD0CC}"/>
                </a:ext>
              </a:extLst>
            </p:cNvPr>
            <p:cNvCxnSpPr>
              <a:cxnSpLocks/>
              <a:stCxn id="14" idx="2"/>
              <a:endCxn id="15" idx="1"/>
            </p:cNvCxnSpPr>
            <p:nvPr/>
          </p:nvCxnSpPr>
          <p:spPr>
            <a:xfrm flipV="1">
              <a:off x="2926404" y="2816062"/>
              <a:ext cx="277444" cy="14488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8D98C6F5-E1C1-4917-ABB0-DCD11BF1DABD}"/>
                </a:ext>
              </a:extLst>
            </p:cNvPr>
            <p:cNvCxnSpPr>
              <a:cxnSpLocks/>
              <a:stCxn id="14" idx="2"/>
              <a:endCxn id="16" idx="1"/>
            </p:cNvCxnSpPr>
            <p:nvPr/>
          </p:nvCxnSpPr>
          <p:spPr>
            <a:xfrm>
              <a:off x="2926404" y="2960948"/>
              <a:ext cx="275642" cy="4015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91E4DBA-A560-4151-ABE7-C304FE1FC3F5}"/>
                </a:ext>
              </a:extLst>
            </p:cNvPr>
            <p:cNvSpPr txBox="1"/>
            <p:nvPr/>
          </p:nvSpPr>
          <p:spPr>
            <a:xfrm>
              <a:off x="4860032" y="1916832"/>
              <a:ext cx="284052" cy="307777"/>
            </a:xfrm>
            <a:prstGeom prst="rect">
              <a:avLst/>
            </a:prstGeom>
            <a:noFill/>
          </p:spPr>
          <p:txBody>
            <a:bodyPr wrap="none" rtlCol="0">
              <a:spAutoFit/>
            </a:bodyPr>
            <a:lstStyle/>
            <a:p>
              <a:r>
                <a:rPr lang="en-GB" sz="1400" dirty="0"/>
                <a:t>0</a:t>
              </a:r>
            </a:p>
          </p:txBody>
        </p:sp>
        <p:sp>
          <p:nvSpPr>
            <p:cNvPr id="21" name="TextBox 20">
              <a:extLst>
                <a:ext uri="{FF2B5EF4-FFF2-40B4-BE49-F238E27FC236}">
                  <a16:creationId xmlns:a16="http://schemas.microsoft.com/office/drawing/2014/main" id="{FA54AC16-8A6A-4FE9-B02B-6D89CE53DE0F}"/>
                </a:ext>
              </a:extLst>
            </p:cNvPr>
            <p:cNvSpPr txBox="1"/>
            <p:nvPr/>
          </p:nvSpPr>
          <p:spPr>
            <a:xfrm>
              <a:off x="5457328" y="1916832"/>
              <a:ext cx="482824" cy="307777"/>
            </a:xfrm>
            <a:prstGeom prst="rect">
              <a:avLst/>
            </a:prstGeom>
            <a:noFill/>
          </p:spPr>
          <p:txBody>
            <a:bodyPr wrap="none" rtlCol="0">
              <a:spAutoFit/>
            </a:bodyPr>
            <a:lstStyle/>
            <a:p>
              <a:r>
                <a:rPr lang="en-GB" sz="1400" dirty="0"/>
                <a:t>2 </a:t>
              </a:r>
              <a:r>
                <a:rPr lang="en-GB" sz="1400" dirty="0" err="1"/>
                <a:t>yr</a:t>
              </a:r>
              <a:endParaRPr lang="en-GB" sz="1400" dirty="0"/>
            </a:p>
          </p:txBody>
        </p:sp>
        <p:sp>
          <p:nvSpPr>
            <p:cNvPr id="22" name="TextBox 21">
              <a:extLst>
                <a:ext uri="{FF2B5EF4-FFF2-40B4-BE49-F238E27FC236}">
                  <a16:creationId xmlns:a16="http://schemas.microsoft.com/office/drawing/2014/main" id="{ED0E2003-A2DC-442A-80FE-DEE0C5CB767A}"/>
                </a:ext>
              </a:extLst>
            </p:cNvPr>
            <p:cNvSpPr txBox="1"/>
            <p:nvPr/>
          </p:nvSpPr>
          <p:spPr>
            <a:xfrm>
              <a:off x="6897488" y="1916832"/>
              <a:ext cx="482824" cy="307777"/>
            </a:xfrm>
            <a:prstGeom prst="rect">
              <a:avLst/>
            </a:prstGeom>
            <a:noFill/>
          </p:spPr>
          <p:txBody>
            <a:bodyPr wrap="none" rtlCol="0">
              <a:spAutoFit/>
            </a:bodyPr>
            <a:lstStyle/>
            <a:p>
              <a:r>
                <a:rPr lang="en-GB" sz="1400" dirty="0"/>
                <a:t>5 </a:t>
              </a:r>
              <a:r>
                <a:rPr lang="en-GB" sz="1400" dirty="0" err="1"/>
                <a:t>yr</a:t>
              </a:r>
              <a:endParaRPr lang="en-GB" sz="1400" dirty="0"/>
            </a:p>
          </p:txBody>
        </p:sp>
        <p:cxnSp>
          <p:nvCxnSpPr>
            <p:cNvPr id="33" name="Straight Arrow Connector 32">
              <a:extLst>
                <a:ext uri="{FF2B5EF4-FFF2-40B4-BE49-F238E27FC236}">
                  <a16:creationId xmlns:a16="http://schemas.microsoft.com/office/drawing/2014/main" id="{46259EA2-F101-40B1-AC6C-B2A4F7C1A515}"/>
                </a:ext>
              </a:extLst>
            </p:cNvPr>
            <p:cNvCxnSpPr>
              <a:cxnSpLocks/>
              <a:stCxn id="20" idx="2"/>
              <a:endCxn id="22" idx="2"/>
            </p:cNvCxnSpPr>
            <p:nvPr/>
          </p:nvCxnSpPr>
          <p:spPr>
            <a:xfrm>
              <a:off x="5002058" y="2224609"/>
              <a:ext cx="21368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582CB9A-FC35-45DD-AC91-E602B4D47E37}"/>
                </a:ext>
              </a:extLst>
            </p:cNvPr>
            <p:cNvSpPr txBox="1"/>
            <p:nvPr/>
          </p:nvSpPr>
          <p:spPr>
            <a:xfrm>
              <a:off x="5725931" y="2484188"/>
              <a:ext cx="1412970" cy="646331"/>
            </a:xfrm>
            <a:prstGeom prst="rect">
              <a:avLst/>
            </a:prstGeom>
            <a:solidFill>
              <a:schemeClr val="accent2"/>
            </a:solidFill>
          </p:spPr>
          <p:txBody>
            <a:bodyPr wrap="square" rtlCol="0">
              <a:spAutoFit/>
            </a:bodyPr>
            <a:lstStyle/>
            <a:p>
              <a:pPr algn="ctr"/>
              <a:endParaRPr lang="en-GB" sz="1200" dirty="0"/>
            </a:p>
            <a:p>
              <a:pPr algn="ctr"/>
              <a:r>
                <a:rPr lang="en-GB" sz="1200" dirty="0"/>
                <a:t>N=89</a:t>
              </a:r>
            </a:p>
            <a:p>
              <a:pPr algn="ctr"/>
              <a:endParaRPr lang="en-GB" sz="1200" dirty="0"/>
            </a:p>
          </p:txBody>
        </p:sp>
        <p:sp>
          <p:nvSpPr>
            <p:cNvPr id="40" name="TextBox 39">
              <a:extLst>
                <a:ext uri="{FF2B5EF4-FFF2-40B4-BE49-F238E27FC236}">
                  <a16:creationId xmlns:a16="http://schemas.microsoft.com/office/drawing/2014/main" id="{D6162A99-58BC-4DBF-9023-0E0CC4336D96}"/>
                </a:ext>
              </a:extLst>
            </p:cNvPr>
            <p:cNvSpPr txBox="1"/>
            <p:nvPr/>
          </p:nvSpPr>
          <p:spPr>
            <a:xfrm>
              <a:off x="5724129" y="3215301"/>
              <a:ext cx="1412970" cy="276999"/>
            </a:xfrm>
            <a:prstGeom prst="rect">
              <a:avLst/>
            </a:prstGeom>
            <a:solidFill>
              <a:schemeClr val="accent2">
                <a:lumMod val="20000"/>
                <a:lumOff val="80000"/>
              </a:schemeClr>
            </a:solidFill>
          </p:spPr>
          <p:txBody>
            <a:bodyPr wrap="square" rtlCol="0">
              <a:spAutoFit/>
            </a:bodyPr>
            <a:lstStyle/>
            <a:p>
              <a:pPr algn="ctr"/>
              <a:r>
                <a:rPr lang="en-GB" sz="1200" dirty="0"/>
                <a:t>N=73</a:t>
              </a:r>
            </a:p>
          </p:txBody>
        </p:sp>
        <p:sp>
          <p:nvSpPr>
            <p:cNvPr id="41" name="TextBox 40">
              <a:extLst>
                <a:ext uri="{FF2B5EF4-FFF2-40B4-BE49-F238E27FC236}">
                  <a16:creationId xmlns:a16="http://schemas.microsoft.com/office/drawing/2014/main" id="{29833616-5F47-400D-B32B-9CF172FE45A8}"/>
                </a:ext>
              </a:extLst>
            </p:cNvPr>
            <p:cNvSpPr txBox="1"/>
            <p:nvPr/>
          </p:nvSpPr>
          <p:spPr>
            <a:xfrm>
              <a:off x="5724128" y="2215897"/>
              <a:ext cx="1424571" cy="276999"/>
            </a:xfrm>
            <a:prstGeom prst="rect">
              <a:avLst/>
            </a:prstGeom>
            <a:noFill/>
          </p:spPr>
          <p:txBody>
            <a:bodyPr wrap="square" lIns="36000" rIns="36000" rtlCol="0">
              <a:spAutoFit/>
            </a:bodyPr>
            <a:lstStyle/>
            <a:p>
              <a:r>
                <a:rPr lang="en-GB" sz="1200" dirty="0"/>
                <a:t>Extended follow-up</a:t>
              </a:r>
            </a:p>
          </p:txBody>
        </p:sp>
        <p:sp>
          <p:nvSpPr>
            <p:cNvPr id="43" name="TextBox 42">
              <a:extLst>
                <a:ext uri="{FF2B5EF4-FFF2-40B4-BE49-F238E27FC236}">
                  <a16:creationId xmlns:a16="http://schemas.microsoft.com/office/drawing/2014/main" id="{C34F8CFB-95EC-4AF1-A242-CD43A4363C8B}"/>
                </a:ext>
              </a:extLst>
            </p:cNvPr>
            <p:cNvSpPr txBox="1"/>
            <p:nvPr/>
          </p:nvSpPr>
          <p:spPr>
            <a:xfrm>
              <a:off x="5004048" y="2215897"/>
              <a:ext cx="661860" cy="461665"/>
            </a:xfrm>
            <a:prstGeom prst="rect">
              <a:avLst/>
            </a:prstGeom>
            <a:noFill/>
            <a:ln>
              <a:noFill/>
            </a:ln>
          </p:spPr>
          <p:txBody>
            <a:bodyPr wrap="square" lIns="36000" rIns="36000" rtlCol="0">
              <a:spAutoFit/>
            </a:bodyPr>
            <a:lstStyle/>
            <a:p>
              <a:pPr algn="ctr"/>
              <a:r>
                <a:rPr lang="en-GB" sz="1200" dirty="0"/>
                <a:t>Follow- </a:t>
              </a:r>
              <a:br>
                <a:rPr lang="en-GB" sz="1200" dirty="0"/>
              </a:br>
              <a:r>
                <a:rPr lang="en-GB" sz="1200" dirty="0"/>
                <a:t>up</a:t>
              </a:r>
            </a:p>
          </p:txBody>
        </p:sp>
        <p:cxnSp>
          <p:nvCxnSpPr>
            <p:cNvPr id="45" name="Straight Arrow Connector 44">
              <a:extLst>
                <a:ext uri="{FF2B5EF4-FFF2-40B4-BE49-F238E27FC236}">
                  <a16:creationId xmlns:a16="http://schemas.microsoft.com/office/drawing/2014/main" id="{D2722C64-197F-4FA1-91E3-730BEA5EA07E}"/>
                </a:ext>
              </a:extLst>
            </p:cNvPr>
            <p:cNvCxnSpPr>
              <a:cxnSpLocks/>
              <a:stCxn id="15" idx="3"/>
              <a:endCxn id="39" idx="1"/>
            </p:cNvCxnSpPr>
            <p:nvPr/>
          </p:nvCxnSpPr>
          <p:spPr>
            <a:xfrm flipV="1">
              <a:off x="5077858" y="2807354"/>
              <a:ext cx="648073" cy="8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10CBA8F-A413-498E-97BC-B803936123E0}"/>
                </a:ext>
              </a:extLst>
            </p:cNvPr>
            <p:cNvCxnSpPr>
              <a:cxnSpLocks/>
              <a:stCxn id="16" idx="3"/>
              <a:endCxn id="40" idx="1"/>
            </p:cNvCxnSpPr>
            <p:nvPr/>
          </p:nvCxnSpPr>
          <p:spPr>
            <a:xfrm flipV="1">
              <a:off x="5076056" y="3353801"/>
              <a:ext cx="648073" cy="8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1" name="Rectangle 70">
            <a:extLst>
              <a:ext uri="{FF2B5EF4-FFF2-40B4-BE49-F238E27FC236}">
                <a16:creationId xmlns:a16="http://schemas.microsoft.com/office/drawing/2014/main" id="{63597075-C527-4A2A-BAC0-481458D4D52A}"/>
              </a:ext>
            </a:extLst>
          </p:cNvPr>
          <p:cNvSpPr/>
          <p:nvPr/>
        </p:nvSpPr>
        <p:spPr>
          <a:xfrm>
            <a:off x="7499691" y="2605700"/>
            <a:ext cx="1594116" cy="738664"/>
          </a:xfrm>
          <a:prstGeom prst="rect">
            <a:avLst/>
          </a:prstGeom>
        </p:spPr>
        <p:txBody>
          <a:bodyPr wrap="square">
            <a:spAutoFit/>
          </a:bodyPr>
          <a:lstStyle/>
          <a:p>
            <a:pPr algn="ctr"/>
            <a:r>
              <a:rPr lang="en-US" altLang="ko-KR" sz="1400" b="1" dirty="0"/>
              <a:t>Primary </a:t>
            </a:r>
            <a:br>
              <a:rPr lang="en-US" altLang="ko-KR" sz="1400" b="1" dirty="0"/>
            </a:br>
            <a:r>
              <a:rPr lang="en-US" altLang="ko-KR" sz="1400" b="1" dirty="0"/>
              <a:t>endpoint</a:t>
            </a:r>
            <a:r>
              <a:rPr lang="en-GB" altLang="ko-KR" sz="1400" baseline="30000" dirty="0"/>
              <a:t>†</a:t>
            </a:r>
            <a:br>
              <a:rPr lang="en-US" altLang="ko-KR" sz="1400" b="1" dirty="0"/>
            </a:br>
            <a:r>
              <a:rPr lang="en-US" altLang="ko-KR" sz="1400" dirty="0"/>
              <a:t>RFS</a:t>
            </a:r>
            <a:endParaRPr lang="en-US" altLang="ko-KR" sz="1400" dirty="0">
              <a:sym typeface="Wingdings" pitchFamily="2" charset="2"/>
            </a:endParaRPr>
          </a:p>
        </p:txBody>
      </p:sp>
      <p:sp>
        <p:nvSpPr>
          <p:cNvPr id="77" name="Rectangle 76">
            <a:extLst>
              <a:ext uri="{FF2B5EF4-FFF2-40B4-BE49-F238E27FC236}">
                <a16:creationId xmlns:a16="http://schemas.microsoft.com/office/drawing/2014/main" id="{C3B2748D-14B5-48F2-A9B3-B0CEAA7DF0AB}"/>
              </a:ext>
            </a:extLst>
          </p:cNvPr>
          <p:cNvSpPr/>
          <p:nvPr/>
        </p:nvSpPr>
        <p:spPr>
          <a:xfrm>
            <a:off x="5103644" y="5038868"/>
            <a:ext cx="3827276" cy="738664"/>
          </a:xfrm>
          <a:prstGeom prst="rect">
            <a:avLst/>
          </a:prstGeom>
          <a:ln>
            <a:solidFill>
              <a:schemeClr val="tx2"/>
            </a:solidFill>
          </a:ln>
        </p:spPr>
        <p:txBody>
          <a:bodyPr wrap="square">
            <a:spAutoFit/>
          </a:bodyPr>
          <a:lstStyle/>
          <a:p>
            <a:r>
              <a:rPr lang="en-US" altLang="ko-KR" sz="1400" dirty="0">
                <a:ln>
                  <a:solidFill>
                    <a:schemeClr val="bg1">
                      <a:lumMod val="85000"/>
                      <a:alpha val="0"/>
                    </a:schemeClr>
                  </a:solidFill>
                </a:ln>
                <a:solidFill>
                  <a:srgbClr val="0E5387"/>
                </a:solidFill>
                <a:cs typeface="Arial" panose="020B0604020202020204" pitchFamily="34" charset="0"/>
              </a:rPr>
              <a:t>▼ 33% risk of recurrence or death</a:t>
            </a:r>
          </a:p>
          <a:p>
            <a:r>
              <a:rPr lang="en-US" altLang="ko-KR" sz="1400" dirty="0">
                <a:ln>
                  <a:solidFill>
                    <a:schemeClr val="bg1">
                      <a:lumMod val="85000"/>
                      <a:alpha val="0"/>
                    </a:schemeClr>
                  </a:solidFill>
                </a:ln>
                <a:solidFill>
                  <a:srgbClr val="0E5387"/>
                </a:solidFill>
                <a:cs typeface="Arial" panose="020B0604020202020204" pitchFamily="34" charset="0"/>
              </a:rPr>
              <a:t>▼ 67% risk of overall death</a:t>
            </a:r>
          </a:p>
          <a:p>
            <a:r>
              <a:rPr lang="en-US" altLang="ko-KR" sz="1400" spc="-70" dirty="0">
                <a:ln>
                  <a:solidFill>
                    <a:schemeClr val="bg1">
                      <a:lumMod val="85000"/>
                      <a:alpha val="0"/>
                    </a:schemeClr>
                  </a:solidFill>
                </a:ln>
                <a:solidFill>
                  <a:srgbClr val="3B3B3B"/>
                </a:solidFill>
                <a:cs typeface="Arial" panose="020B0604020202020204" pitchFamily="34" charset="0"/>
              </a:rPr>
              <a:t>CIK cell might have </a:t>
            </a:r>
            <a:r>
              <a:rPr lang="en-US" altLang="ko-KR" sz="1400" spc="-70" dirty="0">
                <a:ln>
                  <a:solidFill>
                    <a:schemeClr val="bg1">
                      <a:lumMod val="85000"/>
                      <a:alpha val="0"/>
                    </a:schemeClr>
                  </a:solidFill>
                </a:ln>
                <a:solidFill>
                  <a:schemeClr val="accent1"/>
                </a:solidFill>
                <a:cs typeface="Arial" panose="020B0604020202020204" pitchFamily="34" charset="0"/>
              </a:rPr>
              <a:t>a prolonged </a:t>
            </a:r>
            <a:r>
              <a:rPr lang="en-US" altLang="ko-KR" sz="1400" spc="-70" dirty="0" err="1">
                <a:ln>
                  <a:solidFill>
                    <a:schemeClr val="bg1">
                      <a:lumMod val="85000"/>
                      <a:alpha val="0"/>
                    </a:schemeClr>
                  </a:solidFill>
                </a:ln>
                <a:solidFill>
                  <a:schemeClr val="accent1"/>
                </a:solidFill>
                <a:cs typeface="Arial" panose="020B0604020202020204" pitchFamily="34" charset="0"/>
              </a:rPr>
              <a:t>antitumour</a:t>
            </a:r>
            <a:r>
              <a:rPr lang="en-US" altLang="ko-KR" sz="1400" spc="-70" dirty="0">
                <a:ln>
                  <a:solidFill>
                    <a:schemeClr val="bg1">
                      <a:lumMod val="85000"/>
                      <a:alpha val="0"/>
                    </a:schemeClr>
                  </a:solidFill>
                </a:ln>
                <a:solidFill>
                  <a:schemeClr val="accent1"/>
                </a:solidFill>
                <a:cs typeface="Arial" panose="020B0604020202020204" pitchFamily="34" charset="0"/>
              </a:rPr>
              <a:t> activity</a:t>
            </a:r>
            <a:endParaRPr lang="en-GB" sz="1400" dirty="0">
              <a:solidFill>
                <a:schemeClr val="accent1"/>
              </a:solidFill>
            </a:endParaRPr>
          </a:p>
        </p:txBody>
      </p:sp>
      <p:sp>
        <p:nvSpPr>
          <p:cNvPr id="78" name="Rectangle 77">
            <a:extLst>
              <a:ext uri="{FF2B5EF4-FFF2-40B4-BE49-F238E27FC236}">
                <a16:creationId xmlns:a16="http://schemas.microsoft.com/office/drawing/2014/main" id="{5AFA4806-9313-4FDF-9AF5-90217B1A5962}"/>
              </a:ext>
            </a:extLst>
          </p:cNvPr>
          <p:cNvSpPr/>
          <p:nvPr/>
        </p:nvSpPr>
        <p:spPr>
          <a:xfrm>
            <a:off x="335010" y="2108068"/>
            <a:ext cx="8506800" cy="163507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E50D1B89-EA73-4FCE-A47D-ACB58B82C51B}"/>
              </a:ext>
            </a:extLst>
          </p:cNvPr>
          <p:cNvGrpSpPr/>
          <p:nvPr/>
        </p:nvGrpSpPr>
        <p:grpSpPr>
          <a:xfrm>
            <a:off x="251520" y="3765816"/>
            <a:ext cx="4580325" cy="2570532"/>
            <a:chOff x="4367024" y="3517188"/>
            <a:chExt cx="4580325" cy="2570532"/>
          </a:xfrm>
        </p:grpSpPr>
        <p:sp>
          <p:nvSpPr>
            <p:cNvPr id="74" name="TextBox 73">
              <a:extLst>
                <a:ext uri="{FF2B5EF4-FFF2-40B4-BE49-F238E27FC236}">
                  <a16:creationId xmlns:a16="http://schemas.microsoft.com/office/drawing/2014/main" id="{C49072AE-CF90-436C-B4A3-1E2F92EAD109}"/>
                </a:ext>
              </a:extLst>
            </p:cNvPr>
            <p:cNvSpPr txBox="1"/>
            <p:nvPr/>
          </p:nvSpPr>
          <p:spPr>
            <a:xfrm>
              <a:off x="5162528" y="3517188"/>
              <a:ext cx="3458374" cy="257369"/>
            </a:xfrm>
            <a:prstGeom prst="rect">
              <a:avLst/>
            </a:prstGeom>
            <a:noFill/>
            <a:ln>
              <a:noFill/>
            </a:ln>
          </p:spPr>
          <p:txBody>
            <a:bodyPr wrap="square" lIns="72000" tIns="36000" rIns="72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RFS</a:t>
              </a:r>
            </a:p>
          </p:txBody>
        </p:sp>
        <p:grpSp>
          <p:nvGrpSpPr>
            <p:cNvPr id="131" name="legend">
              <a:extLst>
                <a:ext uri="{FF2B5EF4-FFF2-40B4-BE49-F238E27FC236}">
                  <a16:creationId xmlns:a16="http://schemas.microsoft.com/office/drawing/2014/main" id="{FF21B225-7A31-4649-B280-F5BD0C382E07}"/>
                </a:ext>
              </a:extLst>
            </p:cNvPr>
            <p:cNvGrpSpPr/>
            <p:nvPr/>
          </p:nvGrpSpPr>
          <p:grpSpPr>
            <a:xfrm>
              <a:off x="7635126" y="3922619"/>
              <a:ext cx="1246219" cy="507831"/>
              <a:chOff x="5330065" y="3621857"/>
              <a:chExt cx="1246219" cy="507831"/>
            </a:xfrm>
          </p:grpSpPr>
          <p:sp>
            <p:nvSpPr>
              <p:cNvPr id="132" name="TextBox 131">
                <a:extLst>
                  <a:ext uri="{FF2B5EF4-FFF2-40B4-BE49-F238E27FC236}">
                    <a16:creationId xmlns:a16="http://schemas.microsoft.com/office/drawing/2014/main" id="{41B58421-696E-45CA-9E27-DAE3C7837FA7}"/>
                  </a:ext>
                </a:extLst>
              </p:cNvPr>
              <p:cNvSpPr txBox="1"/>
              <p:nvPr/>
            </p:nvSpPr>
            <p:spPr>
              <a:xfrm>
                <a:off x="5487277" y="3621857"/>
                <a:ext cx="1089007" cy="507831"/>
              </a:xfrm>
              <a:prstGeom prst="rect">
                <a:avLst/>
              </a:prstGeom>
              <a:noFill/>
            </p:spPr>
            <p:txBody>
              <a:bodyPr wrap="none" lIns="36000" tIns="0" rIns="36000" bIns="0" rtlCol="0">
                <a:spAutoFit/>
              </a:bodyPr>
              <a:lstStyle/>
              <a:p>
                <a:r>
                  <a:rPr lang="en-GB" sz="1100" dirty="0"/>
                  <a:t>Immunotherapy</a:t>
                </a:r>
              </a:p>
              <a:p>
                <a:r>
                  <a:rPr lang="en-GB" sz="1100" dirty="0"/>
                  <a:t>Control</a:t>
                </a:r>
              </a:p>
              <a:p>
                <a:r>
                  <a:rPr lang="en-GB" sz="1100" dirty="0"/>
                  <a:t>Censored</a:t>
                </a:r>
              </a:p>
            </p:txBody>
          </p:sp>
          <p:cxnSp>
            <p:nvCxnSpPr>
              <p:cNvPr id="133" name="Straight Connector 132">
                <a:extLst>
                  <a:ext uri="{FF2B5EF4-FFF2-40B4-BE49-F238E27FC236}">
                    <a16:creationId xmlns:a16="http://schemas.microsoft.com/office/drawing/2014/main" id="{52757911-2796-472F-BFB4-D5A87047AAEE}"/>
                  </a:ext>
                </a:extLst>
              </p:cNvPr>
              <p:cNvCxnSpPr>
                <a:cxnSpLocks/>
              </p:cNvCxnSpPr>
              <p:nvPr/>
            </p:nvCxnSpPr>
            <p:spPr>
              <a:xfrm>
                <a:off x="5330065" y="3712437"/>
                <a:ext cx="13614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03790FE3-9F8F-4983-A659-5ACD61327C78}"/>
                  </a:ext>
                </a:extLst>
              </p:cNvPr>
              <p:cNvCxnSpPr>
                <a:cxnSpLocks/>
              </p:cNvCxnSpPr>
              <p:nvPr/>
            </p:nvCxnSpPr>
            <p:spPr>
              <a:xfrm>
                <a:off x="5330065" y="3874362"/>
                <a:ext cx="136142"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D2EE8653-1C47-4109-B1A3-8B5F23A065C6}"/>
                  </a:ext>
                </a:extLst>
              </p:cNvPr>
              <p:cNvCxnSpPr>
                <a:cxnSpLocks/>
              </p:cNvCxnSpPr>
              <p:nvPr/>
            </p:nvCxnSpPr>
            <p:spPr>
              <a:xfrm>
                <a:off x="5398136" y="402145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Immunocensor">
              <a:extLst>
                <a:ext uri="{FF2B5EF4-FFF2-40B4-BE49-F238E27FC236}">
                  <a16:creationId xmlns:a16="http://schemas.microsoft.com/office/drawing/2014/main" id="{854508A6-5F63-46F5-B89A-AB204211F071}"/>
                </a:ext>
              </a:extLst>
            </p:cNvPr>
            <p:cNvGrpSpPr/>
            <p:nvPr/>
          </p:nvGrpSpPr>
          <p:grpSpPr>
            <a:xfrm>
              <a:off x="4940936" y="3734480"/>
              <a:ext cx="3876675" cy="974090"/>
              <a:chOff x="4940936" y="3870960"/>
              <a:chExt cx="3876675" cy="974090"/>
            </a:xfrm>
          </p:grpSpPr>
          <p:cxnSp>
            <p:nvCxnSpPr>
              <p:cNvPr id="141" name="Straight Connector 140">
                <a:extLst>
                  <a:ext uri="{FF2B5EF4-FFF2-40B4-BE49-F238E27FC236}">
                    <a16:creationId xmlns:a16="http://schemas.microsoft.com/office/drawing/2014/main" id="{157BDEEE-6F9F-476F-9E92-7DFC0807C8CD}"/>
                  </a:ext>
                </a:extLst>
              </p:cNvPr>
              <p:cNvCxnSpPr>
                <a:cxnSpLocks/>
              </p:cNvCxnSpPr>
              <p:nvPr/>
            </p:nvCxnSpPr>
            <p:spPr>
              <a:xfrm>
                <a:off x="4940936" y="387096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7737ADE-644F-443F-934B-536447F85BB9}"/>
                  </a:ext>
                </a:extLst>
              </p:cNvPr>
              <p:cNvCxnSpPr>
                <a:cxnSpLocks/>
              </p:cNvCxnSpPr>
              <p:nvPr/>
            </p:nvCxnSpPr>
            <p:spPr>
              <a:xfrm>
                <a:off x="6104891" y="425958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0D37944-7171-46D4-9EED-8C8566422760}"/>
                  </a:ext>
                </a:extLst>
              </p:cNvPr>
              <p:cNvCxnSpPr>
                <a:cxnSpLocks/>
              </p:cNvCxnSpPr>
              <p:nvPr/>
            </p:nvCxnSpPr>
            <p:spPr>
              <a:xfrm>
                <a:off x="6232526" y="432244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4E8C179-4F13-4737-AFE2-54478E39A4D3}"/>
                  </a:ext>
                </a:extLst>
              </p:cNvPr>
              <p:cNvCxnSpPr>
                <a:cxnSpLocks/>
              </p:cNvCxnSpPr>
              <p:nvPr/>
            </p:nvCxnSpPr>
            <p:spPr>
              <a:xfrm>
                <a:off x="6445886" y="436054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D82FA5C-A0F9-4EAB-BA0D-1C2868BBD49F}"/>
                  </a:ext>
                </a:extLst>
              </p:cNvPr>
              <p:cNvCxnSpPr>
                <a:cxnSpLocks/>
              </p:cNvCxnSpPr>
              <p:nvPr/>
            </p:nvCxnSpPr>
            <p:spPr>
              <a:xfrm>
                <a:off x="6672581" y="445008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E624DF9-2A56-47E1-8FCC-522376996C2F}"/>
                  </a:ext>
                </a:extLst>
              </p:cNvPr>
              <p:cNvCxnSpPr>
                <a:cxnSpLocks/>
              </p:cNvCxnSpPr>
              <p:nvPr/>
            </p:nvCxnSpPr>
            <p:spPr>
              <a:xfrm>
                <a:off x="6704966" y="445008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08BC5F19-2317-4AD8-9810-C77EA342FA17}"/>
                  </a:ext>
                </a:extLst>
              </p:cNvPr>
              <p:cNvCxnSpPr>
                <a:cxnSpLocks/>
              </p:cNvCxnSpPr>
              <p:nvPr/>
            </p:nvCxnSpPr>
            <p:spPr>
              <a:xfrm>
                <a:off x="6758306" y="448818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6D4A29C-0B23-4BC5-9C38-402BBA6BD85C}"/>
                  </a:ext>
                </a:extLst>
              </p:cNvPr>
              <p:cNvCxnSpPr>
                <a:cxnSpLocks/>
              </p:cNvCxnSpPr>
              <p:nvPr/>
            </p:nvCxnSpPr>
            <p:spPr>
              <a:xfrm>
                <a:off x="6844031" y="452818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86FB8A1-0655-4831-84EE-AA2FA9A450B6}"/>
                  </a:ext>
                </a:extLst>
              </p:cNvPr>
              <p:cNvCxnSpPr>
                <a:cxnSpLocks/>
              </p:cNvCxnSpPr>
              <p:nvPr/>
            </p:nvCxnSpPr>
            <p:spPr>
              <a:xfrm>
                <a:off x="6878321" y="452818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8C926B2-58E4-4EBF-BE62-9B055A82B3BE}"/>
                  </a:ext>
                </a:extLst>
              </p:cNvPr>
              <p:cNvCxnSpPr>
                <a:cxnSpLocks/>
              </p:cNvCxnSpPr>
              <p:nvPr/>
            </p:nvCxnSpPr>
            <p:spPr>
              <a:xfrm>
                <a:off x="6960236" y="454914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8C85617-F6B6-4E77-BFB2-18C11BF81131}"/>
                  </a:ext>
                </a:extLst>
              </p:cNvPr>
              <p:cNvCxnSpPr>
                <a:cxnSpLocks/>
              </p:cNvCxnSpPr>
              <p:nvPr/>
            </p:nvCxnSpPr>
            <p:spPr>
              <a:xfrm>
                <a:off x="7057391" y="457390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1F5D42D-8EFC-41E8-A670-0ABA152362CE}"/>
                  </a:ext>
                </a:extLst>
              </p:cNvPr>
              <p:cNvCxnSpPr>
                <a:cxnSpLocks/>
              </p:cNvCxnSpPr>
              <p:nvPr/>
            </p:nvCxnSpPr>
            <p:spPr>
              <a:xfrm>
                <a:off x="7666991" y="462915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2FD0BC6-2D17-4181-B4C2-4AB59BF87BAA}"/>
                  </a:ext>
                </a:extLst>
              </p:cNvPr>
              <p:cNvCxnSpPr>
                <a:cxnSpLocks/>
              </p:cNvCxnSpPr>
              <p:nvPr/>
            </p:nvCxnSpPr>
            <p:spPr>
              <a:xfrm>
                <a:off x="7703186" y="462915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4C8784D-E6EA-4600-A42F-5EDDD7E19541}"/>
                  </a:ext>
                </a:extLst>
              </p:cNvPr>
              <p:cNvCxnSpPr>
                <a:cxnSpLocks/>
              </p:cNvCxnSpPr>
              <p:nvPr/>
            </p:nvCxnSpPr>
            <p:spPr>
              <a:xfrm>
                <a:off x="7741286" y="462915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49C0699-4DCD-4259-B7BB-D8AF0B4967B8}"/>
                  </a:ext>
                </a:extLst>
              </p:cNvPr>
              <p:cNvCxnSpPr>
                <a:cxnSpLocks/>
              </p:cNvCxnSpPr>
              <p:nvPr/>
            </p:nvCxnSpPr>
            <p:spPr>
              <a:xfrm>
                <a:off x="7792721" y="464820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DA4B6DC-25A3-4EA8-AB34-8B7AA09DA34F}"/>
                  </a:ext>
                </a:extLst>
              </p:cNvPr>
              <p:cNvCxnSpPr>
                <a:cxnSpLocks/>
              </p:cNvCxnSpPr>
              <p:nvPr/>
            </p:nvCxnSpPr>
            <p:spPr>
              <a:xfrm>
                <a:off x="7834631" y="466725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3DF303E-88BC-4BD7-AFA4-FA3A0F579C7B}"/>
                  </a:ext>
                </a:extLst>
              </p:cNvPr>
              <p:cNvCxnSpPr>
                <a:cxnSpLocks/>
              </p:cNvCxnSpPr>
              <p:nvPr/>
            </p:nvCxnSpPr>
            <p:spPr>
              <a:xfrm>
                <a:off x="7865111" y="466725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568B57B-A25E-4E56-9E56-959681F2F315}"/>
                  </a:ext>
                </a:extLst>
              </p:cNvPr>
              <p:cNvCxnSpPr>
                <a:cxnSpLocks/>
              </p:cNvCxnSpPr>
              <p:nvPr/>
            </p:nvCxnSpPr>
            <p:spPr>
              <a:xfrm>
                <a:off x="7914641" y="466725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1E637D1-4039-4EC8-A1E3-A9ECB102628E}"/>
                  </a:ext>
                </a:extLst>
              </p:cNvPr>
              <p:cNvCxnSpPr>
                <a:cxnSpLocks/>
              </p:cNvCxnSpPr>
              <p:nvPr/>
            </p:nvCxnSpPr>
            <p:spPr>
              <a:xfrm>
                <a:off x="7956551" y="466725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8B57C7F-4DD4-4558-9329-8DCB0298940E}"/>
                  </a:ext>
                </a:extLst>
              </p:cNvPr>
              <p:cNvCxnSpPr>
                <a:cxnSpLocks/>
              </p:cNvCxnSpPr>
              <p:nvPr/>
            </p:nvCxnSpPr>
            <p:spPr>
              <a:xfrm>
                <a:off x="8038466" y="466725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07310193-B21B-46DE-87D6-6474834D050A}"/>
                  </a:ext>
                </a:extLst>
              </p:cNvPr>
              <p:cNvCxnSpPr>
                <a:cxnSpLocks/>
              </p:cNvCxnSpPr>
              <p:nvPr/>
            </p:nvCxnSpPr>
            <p:spPr>
              <a:xfrm>
                <a:off x="8213726" y="469201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BBF9A8B-B6C2-4187-9417-E97608557AAF}"/>
                  </a:ext>
                </a:extLst>
              </p:cNvPr>
              <p:cNvCxnSpPr>
                <a:cxnSpLocks/>
              </p:cNvCxnSpPr>
              <p:nvPr/>
            </p:nvCxnSpPr>
            <p:spPr>
              <a:xfrm>
                <a:off x="8263256" y="472059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D23AE65-8D9F-4810-9814-1E5B7263B011}"/>
                  </a:ext>
                </a:extLst>
              </p:cNvPr>
              <p:cNvCxnSpPr>
                <a:cxnSpLocks/>
              </p:cNvCxnSpPr>
              <p:nvPr/>
            </p:nvCxnSpPr>
            <p:spPr>
              <a:xfrm>
                <a:off x="8301356" y="472059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D912BBA-FB30-4C38-97BC-E39039E6BF7F}"/>
                  </a:ext>
                </a:extLst>
              </p:cNvPr>
              <p:cNvCxnSpPr>
                <a:cxnSpLocks/>
              </p:cNvCxnSpPr>
              <p:nvPr/>
            </p:nvCxnSpPr>
            <p:spPr>
              <a:xfrm>
                <a:off x="8387081" y="472059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0A2348D-3B75-420E-9DED-D6B15CE63528}"/>
                  </a:ext>
                </a:extLst>
              </p:cNvPr>
              <p:cNvCxnSpPr>
                <a:cxnSpLocks/>
              </p:cNvCxnSpPr>
              <p:nvPr/>
            </p:nvCxnSpPr>
            <p:spPr>
              <a:xfrm>
                <a:off x="8428991" y="472059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C453BAEA-B0F3-4E9A-A592-F6354EFFEBE5}"/>
                  </a:ext>
                </a:extLst>
              </p:cNvPr>
              <p:cNvCxnSpPr>
                <a:cxnSpLocks/>
              </p:cNvCxnSpPr>
              <p:nvPr/>
            </p:nvCxnSpPr>
            <p:spPr>
              <a:xfrm>
                <a:off x="8472806" y="472059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38A43B0-94C8-41CB-B807-782081901BCA}"/>
                  </a:ext>
                </a:extLst>
              </p:cNvPr>
              <p:cNvCxnSpPr>
                <a:cxnSpLocks/>
              </p:cNvCxnSpPr>
              <p:nvPr/>
            </p:nvCxnSpPr>
            <p:spPr>
              <a:xfrm>
                <a:off x="8518526" y="472059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38372019-3DCE-4C68-8240-0138D640A598}"/>
                  </a:ext>
                </a:extLst>
              </p:cNvPr>
              <p:cNvCxnSpPr>
                <a:cxnSpLocks/>
              </p:cNvCxnSpPr>
              <p:nvPr/>
            </p:nvCxnSpPr>
            <p:spPr>
              <a:xfrm>
                <a:off x="8560436" y="472059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8DA73535-1F9D-4186-83F9-9EDBF847E047}"/>
                  </a:ext>
                </a:extLst>
              </p:cNvPr>
              <p:cNvCxnSpPr>
                <a:cxnSpLocks/>
              </p:cNvCxnSpPr>
              <p:nvPr/>
            </p:nvCxnSpPr>
            <p:spPr>
              <a:xfrm>
                <a:off x="8602346" y="472059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94BE7F0-7E09-4C8A-A542-D54AE64184F4}"/>
                  </a:ext>
                </a:extLst>
              </p:cNvPr>
              <p:cNvCxnSpPr>
                <a:cxnSpLocks/>
              </p:cNvCxnSpPr>
              <p:nvPr/>
            </p:nvCxnSpPr>
            <p:spPr>
              <a:xfrm>
                <a:off x="8657591" y="479298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515721C6-37EA-4590-BAEF-DACE90A40EF2}"/>
                  </a:ext>
                </a:extLst>
              </p:cNvPr>
              <p:cNvCxnSpPr>
                <a:cxnSpLocks/>
              </p:cNvCxnSpPr>
              <p:nvPr/>
            </p:nvCxnSpPr>
            <p:spPr>
              <a:xfrm>
                <a:off x="8688071" y="479298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05215EC-CBB1-4B01-A945-56FF10375D6C}"/>
                  </a:ext>
                </a:extLst>
              </p:cNvPr>
              <p:cNvCxnSpPr>
                <a:cxnSpLocks/>
              </p:cNvCxnSpPr>
              <p:nvPr/>
            </p:nvCxnSpPr>
            <p:spPr>
              <a:xfrm>
                <a:off x="8775701" y="479298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A76CA72F-DD81-46B4-8590-6FC4D59F590E}"/>
                  </a:ext>
                </a:extLst>
              </p:cNvPr>
              <p:cNvCxnSpPr>
                <a:cxnSpLocks/>
              </p:cNvCxnSpPr>
              <p:nvPr/>
            </p:nvCxnSpPr>
            <p:spPr>
              <a:xfrm>
                <a:off x="8817611" y="479298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Immuno">
              <a:extLst>
                <a:ext uri="{FF2B5EF4-FFF2-40B4-BE49-F238E27FC236}">
                  <a16:creationId xmlns:a16="http://schemas.microsoft.com/office/drawing/2014/main" id="{FC0527A4-D181-4563-9554-9BD3A914A093}"/>
                </a:ext>
              </a:extLst>
            </p:cNvPr>
            <p:cNvSpPr/>
            <p:nvPr/>
          </p:nvSpPr>
          <p:spPr>
            <a:xfrm>
              <a:off x="4945380" y="3791630"/>
              <a:ext cx="3876675" cy="922020"/>
            </a:xfrm>
            <a:custGeom>
              <a:avLst/>
              <a:gdLst>
                <a:gd name="connsiteX0" fmla="*/ 0 w 3949065"/>
                <a:gd name="connsiteY0" fmla="*/ 0 h 922020"/>
                <a:gd name="connsiteX1" fmla="*/ 72390 w 3949065"/>
                <a:gd name="connsiteY1" fmla="*/ 0 h 922020"/>
                <a:gd name="connsiteX2" fmla="*/ 114300 w 3949065"/>
                <a:gd name="connsiteY2" fmla="*/ 0 h 922020"/>
                <a:gd name="connsiteX3" fmla="*/ 114300 w 3949065"/>
                <a:gd name="connsiteY3" fmla="*/ 43815 h 922020"/>
                <a:gd name="connsiteX4" fmla="*/ 192405 w 3949065"/>
                <a:gd name="connsiteY4" fmla="*/ 43815 h 922020"/>
                <a:gd name="connsiteX5" fmla="*/ 192405 w 3949065"/>
                <a:gd name="connsiteY5" fmla="*/ 112395 h 922020"/>
                <a:gd name="connsiteX6" fmla="*/ 285750 w 3949065"/>
                <a:gd name="connsiteY6" fmla="*/ 112395 h 922020"/>
                <a:gd name="connsiteX7" fmla="*/ 285750 w 3949065"/>
                <a:gd name="connsiteY7" fmla="*/ 148590 h 922020"/>
                <a:gd name="connsiteX8" fmla="*/ 329565 w 3949065"/>
                <a:gd name="connsiteY8" fmla="*/ 148590 h 922020"/>
                <a:gd name="connsiteX9" fmla="*/ 329565 w 3949065"/>
                <a:gd name="connsiteY9" fmla="*/ 198120 h 922020"/>
                <a:gd name="connsiteX10" fmla="*/ 472440 w 3949065"/>
                <a:gd name="connsiteY10" fmla="*/ 198120 h 922020"/>
                <a:gd name="connsiteX11" fmla="*/ 472440 w 3949065"/>
                <a:gd name="connsiteY11" fmla="*/ 234315 h 922020"/>
                <a:gd name="connsiteX12" fmla="*/ 541020 w 3949065"/>
                <a:gd name="connsiteY12" fmla="*/ 234315 h 922020"/>
                <a:gd name="connsiteX13" fmla="*/ 541020 w 3949065"/>
                <a:gd name="connsiteY13" fmla="*/ 257175 h 922020"/>
                <a:gd name="connsiteX14" fmla="*/ 596265 w 3949065"/>
                <a:gd name="connsiteY14" fmla="*/ 257175 h 922020"/>
                <a:gd name="connsiteX15" fmla="*/ 596265 w 3949065"/>
                <a:gd name="connsiteY15" fmla="*/ 274320 h 922020"/>
                <a:gd name="connsiteX16" fmla="*/ 721995 w 3949065"/>
                <a:gd name="connsiteY16" fmla="*/ 274320 h 922020"/>
                <a:gd name="connsiteX17" fmla="*/ 721995 w 3949065"/>
                <a:gd name="connsiteY17" fmla="*/ 283845 h 922020"/>
                <a:gd name="connsiteX18" fmla="*/ 805815 w 3949065"/>
                <a:gd name="connsiteY18" fmla="*/ 283845 h 922020"/>
                <a:gd name="connsiteX19" fmla="*/ 805815 w 3949065"/>
                <a:gd name="connsiteY19" fmla="*/ 300990 h 922020"/>
                <a:gd name="connsiteX20" fmla="*/ 845820 w 3949065"/>
                <a:gd name="connsiteY20" fmla="*/ 300990 h 922020"/>
                <a:gd name="connsiteX21" fmla="*/ 845820 w 3949065"/>
                <a:gd name="connsiteY21" fmla="*/ 310515 h 922020"/>
                <a:gd name="connsiteX22" fmla="*/ 935355 w 3949065"/>
                <a:gd name="connsiteY22" fmla="*/ 310515 h 922020"/>
                <a:gd name="connsiteX23" fmla="*/ 935355 w 3949065"/>
                <a:gd name="connsiteY23" fmla="*/ 329565 h 922020"/>
                <a:gd name="connsiteX24" fmla="*/ 1066800 w 3949065"/>
                <a:gd name="connsiteY24" fmla="*/ 329565 h 922020"/>
                <a:gd name="connsiteX25" fmla="*/ 1066800 w 3949065"/>
                <a:gd name="connsiteY25" fmla="*/ 371475 h 922020"/>
                <a:gd name="connsiteX26" fmla="*/ 1238250 w 3949065"/>
                <a:gd name="connsiteY26" fmla="*/ 371475 h 922020"/>
                <a:gd name="connsiteX27" fmla="*/ 1238250 w 3949065"/>
                <a:gd name="connsiteY27" fmla="*/ 384810 h 922020"/>
                <a:gd name="connsiteX28" fmla="*/ 1282065 w 3949065"/>
                <a:gd name="connsiteY28" fmla="*/ 384810 h 922020"/>
                <a:gd name="connsiteX29" fmla="*/ 1282065 w 3949065"/>
                <a:gd name="connsiteY29" fmla="*/ 405765 h 922020"/>
                <a:gd name="connsiteX30" fmla="*/ 1316355 w 3949065"/>
                <a:gd name="connsiteY30" fmla="*/ 405765 h 922020"/>
                <a:gd name="connsiteX31" fmla="*/ 1316355 w 3949065"/>
                <a:gd name="connsiteY31" fmla="*/ 417195 h 922020"/>
                <a:gd name="connsiteX32" fmla="*/ 1358265 w 3949065"/>
                <a:gd name="connsiteY32" fmla="*/ 417195 h 922020"/>
                <a:gd name="connsiteX33" fmla="*/ 1358265 w 3949065"/>
                <a:gd name="connsiteY33" fmla="*/ 443865 h 922020"/>
                <a:gd name="connsiteX34" fmla="*/ 1407795 w 3949065"/>
                <a:gd name="connsiteY34" fmla="*/ 443865 h 922020"/>
                <a:gd name="connsiteX35" fmla="*/ 1407795 w 3949065"/>
                <a:gd name="connsiteY35" fmla="*/ 455295 h 922020"/>
                <a:gd name="connsiteX36" fmla="*/ 1491615 w 3949065"/>
                <a:gd name="connsiteY36" fmla="*/ 455295 h 922020"/>
                <a:gd name="connsiteX37" fmla="*/ 1491615 w 3949065"/>
                <a:gd name="connsiteY37" fmla="*/ 472440 h 922020"/>
                <a:gd name="connsiteX38" fmla="*/ 1539240 w 3949065"/>
                <a:gd name="connsiteY38" fmla="*/ 472440 h 922020"/>
                <a:gd name="connsiteX39" fmla="*/ 1539240 w 3949065"/>
                <a:gd name="connsiteY39" fmla="*/ 481965 h 922020"/>
                <a:gd name="connsiteX40" fmla="*/ 1617345 w 3949065"/>
                <a:gd name="connsiteY40" fmla="*/ 481965 h 922020"/>
                <a:gd name="connsiteX41" fmla="*/ 1617345 w 3949065"/>
                <a:gd name="connsiteY41" fmla="*/ 504825 h 922020"/>
                <a:gd name="connsiteX42" fmla="*/ 1706880 w 3949065"/>
                <a:gd name="connsiteY42" fmla="*/ 504825 h 922020"/>
                <a:gd name="connsiteX43" fmla="*/ 1706880 w 3949065"/>
                <a:gd name="connsiteY43" fmla="*/ 531495 h 922020"/>
                <a:gd name="connsiteX44" fmla="*/ 1746885 w 3949065"/>
                <a:gd name="connsiteY44" fmla="*/ 531495 h 922020"/>
                <a:gd name="connsiteX45" fmla="*/ 1746885 w 3949065"/>
                <a:gd name="connsiteY45" fmla="*/ 554355 h 922020"/>
                <a:gd name="connsiteX46" fmla="*/ 1798320 w 3949065"/>
                <a:gd name="connsiteY46" fmla="*/ 554355 h 922020"/>
                <a:gd name="connsiteX47" fmla="*/ 1798320 w 3949065"/>
                <a:gd name="connsiteY47" fmla="*/ 571500 h 922020"/>
                <a:gd name="connsiteX48" fmla="*/ 1878330 w 3949065"/>
                <a:gd name="connsiteY48" fmla="*/ 571500 h 922020"/>
                <a:gd name="connsiteX49" fmla="*/ 1878330 w 3949065"/>
                <a:gd name="connsiteY49" fmla="*/ 609600 h 922020"/>
                <a:gd name="connsiteX50" fmla="*/ 1922145 w 3949065"/>
                <a:gd name="connsiteY50" fmla="*/ 609600 h 922020"/>
                <a:gd name="connsiteX51" fmla="*/ 1922145 w 3949065"/>
                <a:gd name="connsiteY51" fmla="*/ 621030 h 922020"/>
                <a:gd name="connsiteX52" fmla="*/ 1971675 w 3949065"/>
                <a:gd name="connsiteY52" fmla="*/ 621030 h 922020"/>
                <a:gd name="connsiteX53" fmla="*/ 1971675 w 3949065"/>
                <a:gd name="connsiteY53" fmla="*/ 653415 h 922020"/>
                <a:gd name="connsiteX54" fmla="*/ 2049780 w 3949065"/>
                <a:gd name="connsiteY54" fmla="*/ 653415 h 922020"/>
                <a:gd name="connsiteX55" fmla="*/ 2049780 w 3949065"/>
                <a:gd name="connsiteY55" fmla="*/ 674370 h 922020"/>
                <a:gd name="connsiteX56" fmla="*/ 2186940 w 3949065"/>
                <a:gd name="connsiteY56" fmla="*/ 674370 h 922020"/>
                <a:gd name="connsiteX57" fmla="*/ 2186940 w 3949065"/>
                <a:gd name="connsiteY57" fmla="*/ 693420 h 922020"/>
                <a:gd name="connsiteX58" fmla="*/ 2221230 w 3949065"/>
                <a:gd name="connsiteY58" fmla="*/ 693420 h 922020"/>
                <a:gd name="connsiteX59" fmla="*/ 2221230 w 3949065"/>
                <a:gd name="connsiteY59" fmla="*/ 721995 h 922020"/>
                <a:gd name="connsiteX60" fmla="*/ 2312670 w 3949065"/>
                <a:gd name="connsiteY60" fmla="*/ 721995 h 922020"/>
                <a:gd name="connsiteX61" fmla="*/ 2312670 w 3949065"/>
                <a:gd name="connsiteY61" fmla="*/ 739140 h 922020"/>
                <a:gd name="connsiteX62" fmla="*/ 2794635 w 3949065"/>
                <a:gd name="connsiteY62" fmla="*/ 739140 h 922020"/>
                <a:gd name="connsiteX63" fmla="*/ 2794635 w 3949065"/>
                <a:gd name="connsiteY63" fmla="*/ 760095 h 922020"/>
                <a:gd name="connsiteX64" fmla="*/ 2916555 w 3949065"/>
                <a:gd name="connsiteY64" fmla="*/ 760095 h 922020"/>
                <a:gd name="connsiteX65" fmla="*/ 2916555 w 3949065"/>
                <a:gd name="connsiteY65" fmla="*/ 773430 h 922020"/>
                <a:gd name="connsiteX66" fmla="*/ 2941320 w 3949065"/>
                <a:gd name="connsiteY66" fmla="*/ 773430 h 922020"/>
                <a:gd name="connsiteX67" fmla="*/ 2941320 w 3949065"/>
                <a:gd name="connsiteY67" fmla="*/ 786765 h 922020"/>
                <a:gd name="connsiteX68" fmla="*/ 3259455 w 3949065"/>
                <a:gd name="connsiteY68" fmla="*/ 786765 h 922020"/>
                <a:gd name="connsiteX69" fmla="*/ 3259455 w 3949065"/>
                <a:gd name="connsiteY69" fmla="*/ 815340 h 922020"/>
                <a:gd name="connsiteX70" fmla="*/ 3388995 w 3949065"/>
                <a:gd name="connsiteY70" fmla="*/ 815340 h 922020"/>
                <a:gd name="connsiteX71" fmla="*/ 3388995 w 3949065"/>
                <a:gd name="connsiteY71" fmla="*/ 836295 h 922020"/>
                <a:gd name="connsiteX72" fmla="*/ 3781425 w 3949065"/>
                <a:gd name="connsiteY72" fmla="*/ 836295 h 922020"/>
                <a:gd name="connsiteX73" fmla="*/ 3781425 w 3949065"/>
                <a:gd name="connsiteY73" fmla="*/ 922020 h 922020"/>
                <a:gd name="connsiteX74" fmla="*/ 3949065 w 3949065"/>
                <a:gd name="connsiteY74" fmla="*/ 922020 h 922020"/>
                <a:gd name="connsiteX0" fmla="*/ 0 w 3876675"/>
                <a:gd name="connsiteY0" fmla="*/ 0 h 922020"/>
                <a:gd name="connsiteX1" fmla="*/ 41910 w 3876675"/>
                <a:gd name="connsiteY1" fmla="*/ 0 h 922020"/>
                <a:gd name="connsiteX2" fmla="*/ 41910 w 3876675"/>
                <a:gd name="connsiteY2" fmla="*/ 43815 h 922020"/>
                <a:gd name="connsiteX3" fmla="*/ 120015 w 3876675"/>
                <a:gd name="connsiteY3" fmla="*/ 43815 h 922020"/>
                <a:gd name="connsiteX4" fmla="*/ 120015 w 3876675"/>
                <a:gd name="connsiteY4" fmla="*/ 112395 h 922020"/>
                <a:gd name="connsiteX5" fmla="*/ 213360 w 3876675"/>
                <a:gd name="connsiteY5" fmla="*/ 112395 h 922020"/>
                <a:gd name="connsiteX6" fmla="*/ 213360 w 3876675"/>
                <a:gd name="connsiteY6" fmla="*/ 148590 h 922020"/>
                <a:gd name="connsiteX7" fmla="*/ 257175 w 3876675"/>
                <a:gd name="connsiteY7" fmla="*/ 148590 h 922020"/>
                <a:gd name="connsiteX8" fmla="*/ 257175 w 3876675"/>
                <a:gd name="connsiteY8" fmla="*/ 198120 h 922020"/>
                <a:gd name="connsiteX9" fmla="*/ 400050 w 3876675"/>
                <a:gd name="connsiteY9" fmla="*/ 198120 h 922020"/>
                <a:gd name="connsiteX10" fmla="*/ 400050 w 3876675"/>
                <a:gd name="connsiteY10" fmla="*/ 234315 h 922020"/>
                <a:gd name="connsiteX11" fmla="*/ 468630 w 3876675"/>
                <a:gd name="connsiteY11" fmla="*/ 234315 h 922020"/>
                <a:gd name="connsiteX12" fmla="*/ 468630 w 3876675"/>
                <a:gd name="connsiteY12" fmla="*/ 257175 h 922020"/>
                <a:gd name="connsiteX13" fmla="*/ 523875 w 3876675"/>
                <a:gd name="connsiteY13" fmla="*/ 257175 h 922020"/>
                <a:gd name="connsiteX14" fmla="*/ 523875 w 3876675"/>
                <a:gd name="connsiteY14" fmla="*/ 274320 h 922020"/>
                <a:gd name="connsiteX15" fmla="*/ 649605 w 3876675"/>
                <a:gd name="connsiteY15" fmla="*/ 274320 h 922020"/>
                <a:gd name="connsiteX16" fmla="*/ 649605 w 3876675"/>
                <a:gd name="connsiteY16" fmla="*/ 283845 h 922020"/>
                <a:gd name="connsiteX17" fmla="*/ 733425 w 3876675"/>
                <a:gd name="connsiteY17" fmla="*/ 283845 h 922020"/>
                <a:gd name="connsiteX18" fmla="*/ 733425 w 3876675"/>
                <a:gd name="connsiteY18" fmla="*/ 300990 h 922020"/>
                <a:gd name="connsiteX19" fmla="*/ 773430 w 3876675"/>
                <a:gd name="connsiteY19" fmla="*/ 300990 h 922020"/>
                <a:gd name="connsiteX20" fmla="*/ 773430 w 3876675"/>
                <a:gd name="connsiteY20" fmla="*/ 310515 h 922020"/>
                <a:gd name="connsiteX21" fmla="*/ 862965 w 3876675"/>
                <a:gd name="connsiteY21" fmla="*/ 310515 h 922020"/>
                <a:gd name="connsiteX22" fmla="*/ 862965 w 3876675"/>
                <a:gd name="connsiteY22" fmla="*/ 329565 h 922020"/>
                <a:gd name="connsiteX23" fmla="*/ 994410 w 3876675"/>
                <a:gd name="connsiteY23" fmla="*/ 329565 h 922020"/>
                <a:gd name="connsiteX24" fmla="*/ 994410 w 3876675"/>
                <a:gd name="connsiteY24" fmla="*/ 371475 h 922020"/>
                <a:gd name="connsiteX25" fmla="*/ 1165860 w 3876675"/>
                <a:gd name="connsiteY25" fmla="*/ 371475 h 922020"/>
                <a:gd name="connsiteX26" fmla="*/ 1165860 w 3876675"/>
                <a:gd name="connsiteY26" fmla="*/ 384810 h 922020"/>
                <a:gd name="connsiteX27" fmla="*/ 1209675 w 3876675"/>
                <a:gd name="connsiteY27" fmla="*/ 384810 h 922020"/>
                <a:gd name="connsiteX28" fmla="*/ 1209675 w 3876675"/>
                <a:gd name="connsiteY28" fmla="*/ 405765 h 922020"/>
                <a:gd name="connsiteX29" fmla="*/ 1243965 w 3876675"/>
                <a:gd name="connsiteY29" fmla="*/ 405765 h 922020"/>
                <a:gd name="connsiteX30" fmla="*/ 1243965 w 3876675"/>
                <a:gd name="connsiteY30" fmla="*/ 417195 h 922020"/>
                <a:gd name="connsiteX31" fmla="*/ 1285875 w 3876675"/>
                <a:gd name="connsiteY31" fmla="*/ 417195 h 922020"/>
                <a:gd name="connsiteX32" fmla="*/ 1285875 w 3876675"/>
                <a:gd name="connsiteY32" fmla="*/ 443865 h 922020"/>
                <a:gd name="connsiteX33" fmla="*/ 1335405 w 3876675"/>
                <a:gd name="connsiteY33" fmla="*/ 443865 h 922020"/>
                <a:gd name="connsiteX34" fmla="*/ 1335405 w 3876675"/>
                <a:gd name="connsiteY34" fmla="*/ 455295 h 922020"/>
                <a:gd name="connsiteX35" fmla="*/ 1419225 w 3876675"/>
                <a:gd name="connsiteY35" fmla="*/ 455295 h 922020"/>
                <a:gd name="connsiteX36" fmla="*/ 1419225 w 3876675"/>
                <a:gd name="connsiteY36" fmla="*/ 472440 h 922020"/>
                <a:gd name="connsiteX37" fmla="*/ 1466850 w 3876675"/>
                <a:gd name="connsiteY37" fmla="*/ 472440 h 922020"/>
                <a:gd name="connsiteX38" fmla="*/ 1466850 w 3876675"/>
                <a:gd name="connsiteY38" fmla="*/ 481965 h 922020"/>
                <a:gd name="connsiteX39" fmla="*/ 1544955 w 3876675"/>
                <a:gd name="connsiteY39" fmla="*/ 481965 h 922020"/>
                <a:gd name="connsiteX40" fmla="*/ 1544955 w 3876675"/>
                <a:gd name="connsiteY40" fmla="*/ 504825 h 922020"/>
                <a:gd name="connsiteX41" fmla="*/ 1634490 w 3876675"/>
                <a:gd name="connsiteY41" fmla="*/ 504825 h 922020"/>
                <a:gd name="connsiteX42" fmla="*/ 1634490 w 3876675"/>
                <a:gd name="connsiteY42" fmla="*/ 531495 h 922020"/>
                <a:gd name="connsiteX43" fmla="*/ 1674495 w 3876675"/>
                <a:gd name="connsiteY43" fmla="*/ 531495 h 922020"/>
                <a:gd name="connsiteX44" fmla="*/ 1674495 w 3876675"/>
                <a:gd name="connsiteY44" fmla="*/ 554355 h 922020"/>
                <a:gd name="connsiteX45" fmla="*/ 1725930 w 3876675"/>
                <a:gd name="connsiteY45" fmla="*/ 554355 h 922020"/>
                <a:gd name="connsiteX46" fmla="*/ 1725930 w 3876675"/>
                <a:gd name="connsiteY46" fmla="*/ 571500 h 922020"/>
                <a:gd name="connsiteX47" fmla="*/ 1805940 w 3876675"/>
                <a:gd name="connsiteY47" fmla="*/ 571500 h 922020"/>
                <a:gd name="connsiteX48" fmla="*/ 1805940 w 3876675"/>
                <a:gd name="connsiteY48" fmla="*/ 609600 h 922020"/>
                <a:gd name="connsiteX49" fmla="*/ 1849755 w 3876675"/>
                <a:gd name="connsiteY49" fmla="*/ 609600 h 922020"/>
                <a:gd name="connsiteX50" fmla="*/ 1849755 w 3876675"/>
                <a:gd name="connsiteY50" fmla="*/ 621030 h 922020"/>
                <a:gd name="connsiteX51" fmla="*/ 1899285 w 3876675"/>
                <a:gd name="connsiteY51" fmla="*/ 621030 h 922020"/>
                <a:gd name="connsiteX52" fmla="*/ 1899285 w 3876675"/>
                <a:gd name="connsiteY52" fmla="*/ 653415 h 922020"/>
                <a:gd name="connsiteX53" fmla="*/ 1977390 w 3876675"/>
                <a:gd name="connsiteY53" fmla="*/ 653415 h 922020"/>
                <a:gd name="connsiteX54" fmla="*/ 1977390 w 3876675"/>
                <a:gd name="connsiteY54" fmla="*/ 674370 h 922020"/>
                <a:gd name="connsiteX55" fmla="*/ 2114550 w 3876675"/>
                <a:gd name="connsiteY55" fmla="*/ 674370 h 922020"/>
                <a:gd name="connsiteX56" fmla="*/ 2114550 w 3876675"/>
                <a:gd name="connsiteY56" fmla="*/ 693420 h 922020"/>
                <a:gd name="connsiteX57" fmla="*/ 2148840 w 3876675"/>
                <a:gd name="connsiteY57" fmla="*/ 693420 h 922020"/>
                <a:gd name="connsiteX58" fmla="*/ 2148840 w 3876675"/>
                <a:gd name="connsiteY58" fmla="*/ 721995 h 922020"/>
                <a:gd name="connsiteX59" fmla="*/ 2240280 w 3876675"/>
                <a:gd name="connsiteY59" fmla="*/ 721995 h 922020"/>
                <a:gd name="connsiteX60" fmla="*/ 2240280 w 3876675"/>
                <a:gd name="connsiteY60" fmla="*/ 739140 h 922020"/>
                <a:gd name="connsiteX61" fmla="*/ 2722245 w 3876675"/>
                <a:gd name="connsiteY61" fmla="*/ 739140 h 922020"/>
                <a:gd name="connsiteX62" fmla="*/ 2722245 w 3876675"/>
                <a:gd name="connsiteY62" fmla="*/ 760095 h 922020"/>
                <a:gd name="connsiteX63" fmla="*/ 2844165 w 3876675"/>
                <a:gd name="connsiteY63" fmla="*/ 760095 h 922020"/>
                <a:gd name="connsiteX64" fmla="*/ 2844165 w 3876675"/>
                <a:gd name="connsiteY64" fmla="*/ 773430 h 922020"/>
                <a:gd name="connsiteX65" fmla="*/ 2868930 w 3876675"/>
                <a:gd name="connsiteY65" fmla="*/ 773430 h 922020"/>
                <a:gd name="connsiteX66" fmla="*/ 2868930 w 3876675"/>
                <a:gd name="connsiteY66" fmla="*/ 786765 h 922020"/>
                <a:gd name="connsiteX67" fmla="*/ 3187065 w 3876675"/>
                <a:gd name="connsiteY67" fmla="*/ 786765 h 922020"/>
                <a:gd name="connsiteX68" fmla="*/ 3187065 w 3876675"/>
                <a:gd name="connsiteY68" fmla="*/ 815340 h 922020"/>
                <a:gd name="connsiteX69" fmla="*/ 3316605 w 3876675"/>
                <a:gd name="connsiteY69" fmla="*/ 815340 h 922020"/>
                <a:gd name="connsiteX70" fmla="*/ 3316605 w 3876675"/>
                <a:gd name="connsiteY70" fmla="*/ 836295 h 922020"/>
                <a:gd name="connsiteX71" fmla="*/ 3709035 w 3876675"/>
                <a:gd name="connsiteY71" fmla="*/ 836295 h 922020"/>
                <a:gd name="connsiteX72" fmla="*/ 3709035 w 3876675"/>
                <a:gd name="connsiteY72" fmla="*/ 922020 h 922020"/>
                <a:gd name="connsiteX73" fmla="*/ 3876675 w 3876675"/>
                <a:gd name="connsiteY73" fmla="*/ 9220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876675" h="922020">
                  <a:moveTo>
                    <a:pt x="0" y="0"/>
                  </a:moveTo>
                  <a:lnTo>
                    <a:pt x="41910" y="0"/>
                  </a:lnTo>
                  <a:lnTo>
                    <a:pt x="41910" y="43815"/>
                  </a:lnTo>
                  <a:lnTo>
                    <a:pt x="120015" y="43815"/>
                  </a:lnTo>
                  <a:lnTo>
                    <a:pt x="120015" y="112395"/>
                  </a:lnTo>
                  <a:lnTo>
                    <a:pt x="213360" y="112395"/>
                  </a:lnTo>
                  <a:lnTo>
                    <a:pt x="213360" y="148590"/>
                  </a:lnTo>
                  <a:lnTo>
                    <a:pt x="257175" y="148590"/>
                  </a:lnTo>
                  <a:lnTo>
                    <a:pt x="257175" y="198120"/>
                  </a:lnTo>
                  <a:lnTo>
                    <a:pt x="400050" y="198120"/>
                  </a:lnTo>
                  <a:lnTo>
                    <a:pt x="400050" y="234315"/>
                  </a:lnTo>
                  <a:lnTo>
                    <a:pt x="468630" y="234315"/>
                  </a:lnTo>
                  <a:lnTo>
                    <a:pt x="468630" y="257175"/>
                  </a:lnTo>
                  <a:lnTo>
                    <a:pt x="523875" y="257175"/>
                  </a:lnTo>
                  <a:lnTo>
                    <a:pt x="523875" y="274320"/>
                  </a:lnTo>
                  <a:lnTo>
                    <a:pt x="649605" y="274320"/>
                  </a:lnTo>
                  <a:lnTo>
                    <a:pt x="649605" y="283845"/>
                  </a:lnTo>
                  <a:lnTo>
                    <a:pt x="733425" y="283845"/>
                  </a:lnTo>
                  <a:lnTo>
                    <a:pt x="733425" y="300990"/>
                  </a:lnTo>
                  <a:lnTo>
                    <a:pt x="773430" y="300990"/>
                  </a:lnTo>
                  <a:lnTo>
                    <a:pt x="773430" y="310515"/>
                  </a:lnTo>
                  <a:lnTo>
                    <a:pt x="862965" y="310515"/>
                  </a:lnTo>
                  <a:lnTo>
                    <a:pt x="862965" y="329565"/>
                  </a:lnTo>
                  <a:lnTo>
                    <a:pt x="994410" y="329565"/>
                  </a:lnTo>
                  <a:lnTo>
                    <a:pt x="994410" y="371475"/>
                  </a:lnTo>
                  <a:lnTo>
                    <a:pt x="1165860" y="371475"/>
                  </a:lnTo>
                  <a:lnTo>
                    <a:pt x="1165860" y="384810"/>
                  </a:lnTo>
                  <a:lnTo>
                    <a:pt x="1209675" y="384810"/>
                  </a:lnTo>
                  <a:lnTo>
                    <a:pt x="1209675" y="405765"/>
                  </a:lnTo>
                  <a:lnTo>
                    <a:pt x="1243965" y="405765"/>
                  </a:lnTo>
                  <a:lnTo>
                    <a:pt x="1243965" y="417195"/>
                  </a:lnTo>
                  <a:lnTo>
                    <a:pt x="1285875" y="417195"/>
                  </a:lnTo>
                  <a:lnTo>
                    <a:pt x="1285875" y="443865"/>
                  </a:lnTo>
                  <a:lnTo>
                    <a:pt x="1335405" y="443865"/>
                  </a:lnTo>
                  <a:lnTo>
                    <a:pt x="1335405" y="455295"/>
                  </a:lnTo>
                  <a:lnTo>
                    <a:pt x="1419225" y="455295"/>
                  </a:lnTo>
                  <a:lnTo>
                    <a:pt x="1419225" y="472440"/>
                  </a:lnTo>
                  <a:lnTo>
                    <a:pt x="1466850" y="472440"/>
                  </a:lnTo>
                  <a:lnTo>
                    <a:pt x="1466850" y="481965"/>
                  </a:lnTo>
                  <a:lnTo>
                    <a:pt x="1544955" y="481965"/>
                  </a:lnTo>
                  <a:lnTo>
                    <a:pt x="1544955" y="504825"/>
                  </a:lnTo>
                  <a:lnTo>
                    <a:pt x="1634490" y="504825"/>
                  </a:lnTo>
                  <a:lnTo>
                    <a:pt x="1634490" y="531495"/>
                  </a:lnTo>
                  <a:lnTo>
                    <a:pt x="1674495" y="531495"/>
                  </a:lnTo>
                  <a:lnTo>
                    <a:pt x="1674495" y="554355"/>
                  </a:lnTo>
                  <a:lnTo>
                    <a:pt x="1725930" y="554355"/>
                  </a:lnTo>
                  <a:lnTo>
                    <a:pt x="1725930" y="571500"/>
                  </a:lnTo>
                  <a:lnTo>
                    <a:pt x="1805940" y="571500"/>
                  </a:lnTo>
                  <a:lnTo>
                    <a:pt x="1805940" y="609600"/>
                  </a:lnTo>
                  <a:lnTo>
                    <a:pt x="1849755" y="609600"/>
                  </a:lnTo>
                  <a:lnTo>
                    <a:pt x="1849755" y="621030"/>
                  </a:lnTo>
                  <a:lnTo>
                    <a:pt x="1899285" y="621030"/>
                  </a:lnTo>
                  <a:lnTo>
                    <a:pt x="1899285" y="653415"/>
                  </a:lnTo>
                  <a:lnTo>
                    <a:pt x="1977390" y="653415"/>
                  </a:lnTo>
                  <a:lnTo>
                    <a:pt x="1977390" y="674370"/>
                  </a:lnTo>
                  <a:lnTo>
                    <a:pt x="2114550" y="674370"/>
                  </a:lnTo>
                  <a:lnTo>
                    <a:pt x="2114550" y="693420"/>
                  </a:lnTo>
                  <a:lnTo>
                    <a:pt x="2148840" y="693420"/>
                  </a:lnTo>
                  <a:lnTo>
                    <a:pt x="2148840" y="721995"/>
                  </a:lnTo>
                  <a:lnTo>
                    <a:pt x="2240280" y="721995"/>
                  </a:lnTo>
                  <a:lnTo>
                    <a:pt x="2240280" y="739140"/>
                  </a:lnTo>
                  <a:lnTo>
                    <a:pt x="2722245" y="739140"/>
                  </a:lnTo>
                  <a:lnTo>
                    <a:pt x="2722245" y="760095"/>
                  </a:lnTo>
                  <a:lnTo>
                    <a:pt x="2844165" y="760095"/>
                  </a:lnTo>
                  <a:lnTo>
                    <a:pt x="2844165" y="773430"/>
                  </a:lnTo>
                  <a:lnTo>
                    <a:pt x="2868930" y="773430"/>
                  </a:lnTo>
                  <a:lnTo>
                    <a:pt x="2868930" y="786765"/>
                  </a:lnTo>
                  <a:lnTo>
                    <a:pt x="3187065" y="786765"/>
                  </a:lnTo>
                  <a:lnTo>
                    <a:pt x="3187065" y="815340"/>
                  </a:lnTo>
                  <a:lnTo>
                    <a:pt x="3316605" y="815340"/>
                  </a:lnTo>
                  <a:lnTo>
                    <a:pt x="3316605" y="836295"/>
                  </a:lnTo>
                  <a:lnTo>
                    <a:pt x="3709035" y="836295"/>
                  </a:lnTo>
                  <a:lnTo>
                    <a:pt x="3709035" y="922020"/>
                  </a:lnTo>
                  <a:lnTo>
                    <a:pt x="3876675" y="92202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1" name="Controcensor">
              <a:extLst>
                <a:ext uri="{FF2B5EF4-FFF2-40B4-BE49-F238E27FC236}">
                  <a16:creationId xmlns:a16="http://schemas.microsoft.com/office/drawing/2014/main" id="{95509FAE-A8BA-4929-86C0-FC168B4CEF60}"/>
                </a:ext>
              </a:extLst>
            </p:cNvPr>
            <p:cNvGrpSpPr/>
            <p:nvPr/>
          </p:nvGrpSpPr>
          <p:grpSpPr>
            <a:xfrm>
              <a:off x="4942841" y="3761150"/>
              <a:ext cx="3880485" cy="1071245"/>
              <a:chOff x="4942841" y="3897630"/>
              <a:chExt cx="3880485" cy="1071245"/>
            </a:xfrm>
          </p:grpSpPr>
          <p:cxnSp>
            <p:nvCxnSpPr>
              <p:cNvPr id="245" name="Straight Connector 244">
                <a:extLst>
                  <a:ext uri="{FF2B5EF4-FFF2-40B4-BE49-F238E27FC236}">
                    <a16:creationId xmlns:a16="http://schemas.microsoft.com/office/drawing/2014/main" id="{AEF0B0CF-1A61-4F21-862A-448DFC5618DE}"/>
                  </a:ext>
                </a:extLst>
              </p:cNvPr>
              <p:cNvCxnSpPr>
                <a:cxnSpLocks/>
              </p:cNvCxnSpPr>
              <p:nvPr/>
            </p:nvCxnSpPr>
            <p:spPr>
              <a:xfrm>
                <a:off x="5066666" y="403479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9424186C-4457-4AE2-A47B-1ACD48B93BF7}"/>
                  </a:ext>
                </a:extLst>
              </p:cNvPr>
              <p:cNvCxnSpPr>
                <a:cxnSpLocks/>
              </p:cNvCxnSpPr>
              <p:nvPr/>
            </p:nvCxnSpPr>
            <p:spPr>
              <a:xfrm>
                <a:off x="4942841" y="389763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0CA5FAAA-1586-4330-843A-A91A73B8F1B3}"/>
                  </a:ext>
                </a:extLst>
              </p:cNvPr>
              <p:cNvCxnSpPr>
                <a:cxnSpLocks/>
              </p:cNvCxnSpPr>
              <p:nvPr/>
            </p:nvCxnSpPr>
            <p:spPr>
              <a:xfrm>
                <a:off x="5200016" y="414337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E024866C-3969-43B2-954F-638C81DD00EB}"/>
                  </a:ext>
                </a:extLst>
              </p:cNvPr>
              <p:cNvCxnSpPr>
                <a:cxnSpLocks/>
              </p:cNvCxnSpPr>
              <p:nvPr/>
            </p:nvCxnSpPr>
            <p:spPr>
              <a:xfrm>
                <a:off x="5541011" y="439864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6D5AE419-4237-4C40-B901-13CE07A32409}"/>
                  </a:ext>
                </a:extLst>
              </p:cNvPr>
              <p:cNvCxnSpPr>
                <a:cxnSpLocks/>
              </p:cNvCxnSpPr>
              <p:nvPr/>
            </p:nvCxnSpPr>
            <p:spPr>
              <a:xfrm>
                <a:off x="6236336" y="455485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B9239404-B80D-46B4-A121-461195E036DA}"/>
                  </a:ext>
                </a:extLst>
              </p:cNvPr>
              <p:cNvCxnSpPr>
                <a:cxnSpLocks/>
              </p:cNvCxnSpPr>
              <p:nvPr/>
            </p:nvCxnSpPr>
            <p:spPr>
              <a:xfrm>
                <a:off x="6704966" y="467296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EBD12658-C903-4674-A530-3F70655EAB88}"/>
                  </a:ext>
                </a:extLst>
              </p:cNvPr>
              <p:cNvCxnSpPr>
                <a:cxnSpLocks/>
              </p:cNvCxnSpPr>
              <p:nvPr/>
            </p:nvCxnSpPr>
            <p:spPr>
              <a:xfrm>
                <a:off x="6788786" y="467296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58494C19-CA49-4ECD-884C-F9BD925D6F63}"/>
                  </a:ext>
                </a:extLst>
              </p:cNvPr>
              <p:cNvCxnSpPr>
                <a:cxnSpLocks/>
              </p:cNvCxnSpPr>
              <p:nvPr/>
            </p:nvCxnSpPr>
            <p:spPr>
              <a:xfrm>
                <a:off x="7005956" y="470154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0323B021-E491-4BC8-88D1-FFB6E1F77D28}"/>
                  </a:ext>
                </a:extLst>
              </p:cNvPr>
              <p:cNvCxnSpPr>
                <a:cxnSpLocks/>
              </p:cNvCxnSpPr>
              <p:nvPr/>
            </p:nvCxnSpPr>
            <p:spPr>
              <a:xfrm>
                <a:off x="7093586" y="472249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B13443E-868F-45DC-9E60-CA0AE5347C4C}"/>
                  </a:ext>
                </a:extLst>
              </p:cNvPr>
              <p:cNvCxnSpPr>
                <a:cxnSpLocks/>
              </p:cNvCxnSpPr>
              <p:nvPr/>
            </p:nvCxnSpPr>
            <p:spPr>
              <a:xfrm>
                <a:off x="7615556" y="477964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CF0C1C63-9D95-4777-A3E0-FF534562FDD8}"/>
                  </a:ext>
                </a:extLst>
              </p:cNvPr>
              <p:cNvCxnSpPr>
                <a:cxnSpLocks/>
              </p:cNvCxnSpPr>
              <p:nvPr/>
            </p:nvCxnSpPr>
            <p:spPr>
              <a:xfrm>
                <a:off x="7651751" y="477964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1C294774-D06A-4F77-9FE2-8137EE9327AC}"/>
                  </a:ext>
                </a:extLst>
              </p:cNvPr>
              <p:cNvCxnSpPr>
                <a:cxnSpLocks/>
              </p:cNvCxnSpPr>
              <p:nvPr/>
            </p:nvCxnSpPr>
            <p:spPr>
              <a:xfrm>
                <a:off x="7785101" y="480631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F302245D-D41C-4E0D-B5E9-949A933C2F1D}"/>
                  </a:ext>
                </a:extLst>
              </p:cNvPr>
              <p:cNvCxnSpPr>
                <a:cxnSpLocks/>
              </p:cNvCxnSpPr>
              <p:nvPr/>
            </p:nvCxnSpPr>
            <p:spPr>
              <a:xfrm>
                <a:off x="7825106" y="483108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0C48526D-BEDF-4FD5-86BC-FAC22A60A2AD}"/>
                  </a:ext>
                </a:extLst>
              </p:cNvPr>
              <p:cNvCxnSpPr>
                <a:cxnSpLocks/>
              </p:cNvCxnSpPr>
              <p:nvPr/>
            </p:nvCxnSpPr>
            <p:spPr>
              <a:xfrm>
                <a:off x="7954646" y="4853940"/>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9F61EB3A-B8F6-4C35-9F06-5723C1A51896}"/>
                  </a:ext>
                </a:extLst>
              </p:cNvPr>
              <p:cNvCxnSpPr>
                <a:cxnSpLocks/>
              </p:cNvCxnSpPr>
              <p:nvPr/>
            </p:nvCxnSpPr>
            <p:spPr>
              <a:xfrm>
                <a:off x="8007986" y="489775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8D08606A-579A-4051-B483-5C0F45EF7657}"/>
                  </a:ext>
                </a:extLst>
              </p:cNvPr>
              <p:cNvCxnSpPr>
                <a:cxnSpLocks/>
              </p:cNvCxnSpPr>
              <p:nvPr/>
            </p:nvCxnSpPr>
            <p:spPr>
              <a:xfrm>
                <a:off x="8217536" y="489775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EB0A2590-17AD-4467-BA7D-29727E3EF279}"/>
                  </a:ext>
                </a:extLst>
              </p:cNvPr>
              <p:cNvCxnSpPr>
                <a:cxnSpLocks/>
              </p:cNvCxnSpPr>
              <p:nvPr/>
            </p:nvCxnSpPr>
            <p:spPr>
              <a:xfrm>
                <a:off x="8261351" y="491680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11F0DA9-E6C1-4C91-AEE4-4B15FCC8665E}"/>
                  </a:ext>
                </a:extLst>
              </p:cNvPr>
              <p:cNvCxnSpPr>
                <a:cxnSpLocks/>
              </p:cNvCxnSpPr>
              <p:nvPr/>
            </p:nvCxnSpPr>
            <p:spPr>
              <a:xfrm>
                <a:off x="8350886" y="491680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7F398396-6C32-4DBF-A059-153D6F7E4898}"/>
                  </a:ext>
                </a:extLst>
              </p:cNvPr>
              <p:cNvCxnSpPr>
                <a:cxnSpLocks/>
              </p:cNvCxnSpPr>
              <p:nvPr/>
            </p:nvCxnSpPr>
            <p:spPr>
              <a:xfrm>
                <a:off x="8428991" y="491680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83187DF4-8B7C-48B2-9819-5B816F42C6FF}"/>
                  </a:ext>
                </a:extLst>
              </p:cNvPr>
              <p:cNvCxnSpPr>
                <a:cxnSpLocks/>
              </p:cNvCxnSpPr>
              <p:nvPr/>
            </p:nvCxnSpPr>
            <p:spPr>
              <a:xfrm>
                <a:off x="8478521" y="491680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57C60A9-B403-48BA-8AB8-A62CDDB198CA}"/>
                  </a:ext>
                </a:extLst>
              </p:cNvPr>
              <p:cNvCxnSpPr>
                <a:cxnSpLocks/>
              </p:cNvCxnSpPr>
              <p:nvPr/>
            </p:nvCxnSpPr>
            <p:spPr>
              <a:xfrm>
                <a:off x="8693786" y="491680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5FE545FF-C8F5-428A-86B4-000840F9718D}"/>
                  </a:ext>
                </a:extLst>
              </p:cNvPr>
              <p:cNvCxnSpPr>
                <a:cxnSpLocks/>
              </p:cNvCxnSpPr>
              <p:nvPr/>
            </p:nvCxnSpPr>
            <p:spPr>
              <a:xfrm>
                <a:off x="8773796" y="491680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CB5F53A9-3C23-4DE4-8FBE-5F88A86BE3C0}"/>
                  </a:ext>
                </a:extLst>
              </p:cNvPr>
              <p:cNvCxnSpPr>
                <a:cxnSpLocks/>
              </p:cNvCxnSpPr>
              <p:nvPr/>
            </p:nvCxnSpPr>
            <p:spPr>
              <a:xfrm>
                <a:off x="8823326" y="4916805"/>
                <a:ext cx="0" cy="52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Control">
              <a:extLst>
                <a:ext uri="{FF2B5EF4-FFF2-40B4-BE49-F238E27FC236}">
                  <a16:creationId xmlns:a16="http://schemas.microsoft.com/office/drawing/2014/main" id="{0EAF19DB-8D73-4E1F-A090-07FE68272E14}"/>
                </a:ext>
              </a:extLst>
            </p:cNvPr>
            <p:cNvSpPr/>
            <p:nvPr/>
          </p:nvSpPr>
          <p:spPr>
            <a:xfrm>
              <a:off x="4941571" y="3803060"/>
              <a:ext cx="3882390" cy="1026795"/>
            </a:xfrm>
            <a:custGeom>
              <a:avLst/>
              <a:gdLst>
                <a:gd name="connsiteX0" fmla="*/ 0 w 3971925"/>
                <a:gd name="connsiteY0" fmla="*/ 0 h 1026795"/>
                <a:gd name="connsiteX1" fmla="*/ 89535 w 3971925"/>
                <a:gd name="connsiteY1" fmla="*/ 0 h 1026795"/>
                <a:gd name="connsiteX2" fmla="*/ 112395 w 3971925"/>
                <a:gd name="connsiteY2" fmla="*/ 0 h 1026795"/>
                <a:gd name="connsiteX3" fmla="*/ 112395 w 3971925"/>
                <a:gd name="connsiteY3" fmla="*/ 24765 h 1026795"/>
                <a:gd name="connsiteX4" fmla="*/ 133350 w 3971925"/>
                <a:gd name="connsiteY4" fmla="*/ 24765 h 1026795"/>
                <a:gd name="connsiteX5" fmla="*/ 133350 w 3971925"/>
                <a:gd name="connsiteY5" fmla="*/ 41910 h 1026795"/>
                <a:gd name="connsiteX6" fmla="*/ 215265 w 3971925"/>
                <a:gd name="connsiteY6" fmla="*/ 41910 h 1026795"/>
                <a:gd name="connsiteX7" fmla="*/ 215265 w 3971925"/>
                <a:gd name="connsiteY7" fmla="*/ 148590 h 1026795"/>
                <a:gd name="connsiteX8" fmla="*/ 302895 w 3971925"/>
                <a:gd name="connsiteY8" fmla="*/ 148590 h 1026795"/>
                <a:gd name="connsiteX9" fmla="*/ 302895 w 3971925"/>
                <a:gd name="connsiteY9" fmla="*/ 194310 h 1026795"/>
                <a:gd name="connsiteX10" fmla="*/ 350520 w 3971925"/>
                <a:gd name="connsiteY10" fmla="*/ 194310 h 1026795"/>
                <a:gd name="connsiteX11" fmla="*/ 350520 w 3971925"/>
                <a:gd name="connsiteY11" fmla="*/ 251460 h 1026795"/>
                <a:gd name="connsiteX12" fmla="*/ 392430 w 3971925"/>
                <a:gd name="connsiteY12" fmla="*/ 251460 h 1026795"/>
                <a:gd name="connsiteX13" fmla="*/ 392430 w 3971925"/>
                <a:gd name="connsiteY13" fmla="*/ 272415 h 1026795"/>
                <a:gd name="connsiteX14" fmla="*/ 438150 w 3971925"/>
                <a:gd name="connsiteY14" fmla="*/ 272415 h 1026795"/>
                <a:gd name="connsiteX15" fmla="*/ 438150 w 3971925"/>
                <a:gd name="connsiteY15" fmla="*/ 297180 h 1026795"/>
                <a:gd name="connsiteX16" fmla="*/ 478155 w 3971925"/>
                <a:gd name="connsiteY16" fmla="*/ 297180 h 1026795"/>
                <a:gd name="connsiteX17" fmla="*/ 478155 w 3971925"/>
                <a:gd name="connsiteY17" fmla="*/ 375285 h 1026795"/>
                <a:gd name="connsiteX18" fmla="*/ 563880 w 3971925"/>
                <a:gd name="connsiteY18" fmla="*/ 375285 h 1026795"/>
                <a:gd name="connsiteX19" fmla="*/ 563880 w 3971925"/>
                <a:gd name="connsiteY19" fmla="*/ 419100 h 1026795"/>
                <a:gd name="connsiteX20" fmla="*/ 607695 w 3971925"/>
                <a:gd name="connsiteY20" fmla="*/ 419100 h 1026795"/>
                <a:gd name="connsiteX21" fmla="*/ 607695 w 3971925"/>
                <a:gd name="connsiteY21" fmla="*/ 466725 h 1026795"/>
                <a:gd name="connsiteX22" fmla="*/ 691515 w 3971925"/>
                <a:gd name="connsiteY22" fmla="*/ 466725 h 1026795"/>
                <a:gd name="connsiteX23" fmla="*/ 691515 w 3971925"/>
                <a:gd name="connsiteY23" fmla="*/ 514350 h 1026795"/>
                <a:gd name="connsiteX24" fmla="*/ 779145 w 3971925"/>
                <a:gd name="connsiteY24" fmla="*/ 514350 h 1026795"/>
                <a:gd name="connsiteX25" fmla="*/ 779145 w 3971925"/>
                <a:gd name="connsiteY25" fmla="*/ 535305 h 1026795"/>
                <a:gd name="connsiteX26" fmla="*/ 830580 w 3971925"/>
                <a:gd name="connsiteY26" fmla="*/ 535305 h 1026795"/>
                <a:gd name="connsiteX27" fmla="*/ 830580 w 3971925"/>
                <a:gd name="connsiteY27" fmla="*/ 582930 h 1026795"/>
                <a:gd name="connsiteX28" fmla="*/ 952500 w 3971925"/>
                <a:gd name="connsiteY28" fmla="*/ 582930 h 1026795"/>
                <a:gd name="connsiteX29" fmla="*/ 952500 w 3971925"/>
                <a:gd name="connsiteY29" fmla="*/ 611505 h 1026795"/>
                <a:gd name="connsiteX30" fmla="*/ 1255395 w 3971925"/>
                <a:gd name="connsiteY30" fmla="*/ 611505 h 1026795"/>
                <a:gd name="connsiteX31" fmla="*/ 1255395 w 3971925"/>
                <a:gd name="connsiteY31" fmla="*/ 640080 h 1026795"/>
                <a:gd name="connsiteX32" fmla="*/ 1383030 w 3971925"/>
                <a:gd name="connsiteY32" fmla="*/ 640080 h 1026795"/>
                <a:gd name="connsiteX33" fmla="*/ 1383030 w 3971925"/>
                <a:gd name="connsiteY33" fmla="*/ 676275 h 1026795"/>
                <a:gd name="connsiteX34" fmla="*/ 1430655 w 3971925"/>
                <a:gd name="connsiteY34" fmla="*/ 676275 h 1026795"/>
                <a:gd name="connsiteX35" fmla="*/ 1430655 w 3971925"/>
                <a:gd name="connsiteY35" fmla="*/ 693420 h 1026795"/>
                <a:gd name="connsiteX36" fmla="*/ 1518285 w 3971925"/>
                <a:gd name="connsiteY36" fmla="*/ 693420 h 1026795"/>
                <a:gd name="connsiteX37" fmla="*/ 1518285 w 3971925"/>
                <a:gd name="connsiteY37" fmla="*/ 710565 h 1026795"/>
                <a:gd name="connsiteX38" fmla="*/ 1558290 w 3971925"/>
                <a:gd name="connsiteY38" fmla="*/ 710565 h 1026795"/>
                <a:gd name="connsiteX39" fmla="*/ 1558290 w 3971925"/>
                <a:gd name="connsiteY39" fmla="*/ 721995 h 1026795"/>
                <a:gd name="connsiteX40" fmla="*/ 1607820 w 3971925"/>
                <a:gd name="connsiteY40" fmla="*/ 721995 h 1026795"/>
                <a:gd name="connsiteX41" fmla="*/ 1607820 w 3971925"/>
                <a:gd name="connsiteY41" fmla="*/ 735330 h 1026795"/>
                <a:gd name="connsiteX42" fmla="*/ 1645920 w 3971925"/>
                <a:gd name="connsiteY42" fmla="*/ 735330 h 1026795"/>
                <a:gd name="connsiteX43" fmla="*/ 1645920 w 3971925"/>
                <a:gd name="connsiteY43" fmla="*/ 746760 h 1026795"/>
                <a:gd name="connsiteX44" fmla="*/ 1735455 w 3971925"/>
                <a:gd name="connsiteY44" fmla="*/ 746760 h 1026795"/>
                <a:gd name="connsiteX45" fmla="*/ 1735455 w 3971925"/>
                <a:gd name="connsiteY45" fmla="*/ 767715 h 1026795"/>
                <a:gd name="connsiteX46" fmla="*/ 1817370 w 3971925"/>
                <a:gd name="connsiteY46" fmla="*/ 767715 h 1026795"/>
                <a:gd name="connsiteX47" fmla="*/ 1817370 w 3971925"/>
                <a:gd name="connsiteY47" fmla="*/ 779145 h 1026795"/>
                <a:gd name="connsiteX48" fmla="*/ 1988820 w 3971925"/>
                <a:gd name="connsiteY48" fmla="*/ 779145 h 1026795"/>
                <a:gd name="connsiteX49" fmla="*/ 1988820 w 3971925"/>
                <a:gd name="connsiteY49" fmla="*/ 796290 h 1026795"/>
                <a:gd name="connsiteX50" fmla="*/ 2114550 w 3971925"/>
                <a:gd name="connsiteY50" fmla="*/ 796290 h 1026795"/>
                <a:gd name="connsiteX51" fmla="*/ 2114550 w 3971925"/>
                <a:gd name="connsiteY51" fmla="*/ 811530 h 1026795"/>
                <a:gd name="connsiteX52" fmla="*/ 2205990 w 3971925"/>
                <a:gd name="connsiteY52" fmla="*/ 811530 h 1026795"/>
                <a:gd name="connsiteX53" fmla="*/ 2205990 w 3971925"/>
                <a:gd name="connsiteY53" fmla="*/ 830580 h 1026795"/>
                <a:gd name="connsiteX54" fmla="*/ 2461260 w 3971925"/>
                <a:gd name="connsiteY54" fmla="*/ 830580 h 1026795"/>
                <a:gd name="connsiteX55" fmla="*/ 2461260 w 3971925"/>
                <a:gd name="connsiteY55" fmla="*/ 853440 h 1026795"/>
                <a:gd name="connsiteX56" fmla="*/ 2560320 w 3971925"/>
                <a:gd name="connsiteY56" fmla="*/ 853440 h 1026795"/>
                <a:gd name="connsiteX57" fmla="*/ 2560320 w 3971925"/>
                <a:gd name="connsiteY57" fmla="*/ 868680 h 1026795"/>
                <a:gd name="connsiteX58" fmla="*/ 2592705 w 3971925"/>
                <a:gd name="connsiteY58" fmla="*/ 868680 h 1026795"/>
                <a:gd name="connsiteX59" fmla="*/ 2592705 w 3971925"/>
                <a:gd name="connsiteY59" fmla="*/ 893445 h 1026795"/>
                <a:gd name="connsiteX60" fmla="*/ 2897505 w 3971925"/>
                <a:gd name="connsiteY60" fmla="*/ 893445 h 1026795"/>
                <a:gd name="connsiteX61" fmla="*/ 2897505 w 3971925"/>
                <a:gd name="connsiteY61" fmla="*/ 918210 h 1026795"/>
                <a:gd name="connsiteX62" fmla="*/ 2971800 w 3971925"/>
                <a:gd name="connsiteY62" fmla="*/ 918210 h 1026795"/>
                <a:gd name="connsiteX63" fmla="*/ 2971800 w 3971925"/>
                <a:gd name="connsiteY63" fmla="*/ 937260 h 1026795"/>
                <a:gd name="connsiteX64" fmla="*/ 3072765 w 3971925"/>
                <a:gd name="connsiteY64" fmla="*/ 937260 h 1026795"/>
                <a:gd name="connsiteX65" fmla="*/ 3072765 w 3971925"/>
                <a:gd name="connsiteY65" fmla="*/ 965835 h 1026795"/>
                <a:gd name="connsiteX66" fmla="*/ 3152775 w 3971925"/>
                <a:gd name="connsiteY66" fmla="*/ 965835 h 1026795"/>
                <a:gd name="connsiteX67" fmla="*/ 3152775 w 3971925"/>
                <a:gd name="connsiteY67" fmla="*/ 1005840 h 1026795"/>
                <a:gd name="connsiteX68" fmla="*/ 3388995 w 3971925"/>
                <a:gd name="connsiteY68" fmla="*/ 1005840 h 1026795"/>
                <a:gd name="connsiteX69" fmla="*/ 3388995 w 3971925"/>
                <a:gd name="connsiteY69" fmla="*/ 1026795 h 1026795"/>
                <a:gd name="connsiteX70" fmla="*/ 3971925 w 3971925"/>
                <a:gd name="connsiteY70" fmla="*/ 1026795 h 1026795"/>
                <a:gd name="connsiteX0" fmla="*/ 0 w 3882390"/>
                <a:gd name="connsiteY0" fmla="*/ 0 h 1026795"/>
                <a:gd name="connsiteX1" fmla="*/ 22860 w 3882390"/>
                <a:gd name="connsiteY1" fmla="*/ 0 h 1026795"/>
                <a:gd name="connsiteX2" fmla="*/ 22860 w 3882390"/>
                <a:gd name="connsiteY2" fmla="*/ 24765 h 1026795"/>
                <a:gd name="connsiteX3" fmla="*/ 43815 w 3882390"/>
                <a:gd name="connsiteY3" fmla="*/ 24765 h 1026795"/>
                <a:gd name="connsiteX4" fmla="*/ 43815 w 3882390"/>
                <a:gd name="connsiteY4" fmla="*/ 41910 h 1026795"/>
                <a:gd name="connsiteX5" fmla="*/ 125730 w 3882390"/>
                <a:gd name="connsiteY5" fmla="*/ 41910 h 1026795"/>
                <a:gd name="connsiteX6" fmla="*/ 125730 w 3882390"/>
                <a:gd name="connsiteY6" fmla="*/ 148590 h 1026795"/>
                <a:gd name="connsiteX7" fmla="*/ 213360 w 3882390"/>
                <a:gd name="connsiteY7" fmla="*/ 148590 h 1026795"/>
                <a:gd name="connsiteX8" fmla="*/ 213360 w 3882390"/>
                <a:gd name="connsiteY8" fmla="*/ 194310 h 1026795"/>
                <a:gd name="connsiteX9" fmla="*/ 260985 w 3882390"/>
                <a:gd name="connsiteY9" fmla="*/ 194310 h 1026795"/>
                <a:gd name="connsiteX10" fmla="*/ 260985 w 3882390"/>
                <a:gd name="connsiteY10" fmla="*/ 251460 h 1026795"/>
                <a:gd name="connsiteX11" fmla="*/ 302895 w 3882390"/>
                <a:gd name="connsiteY11" fmla="*/ 251460 h 1026795"/>
                <a:gd name="connsiteX12" fmla="*/ 302895 w 3882390"/>
                <a:gd name="connsiteY12" fmla="*/ 272415 h 1026795"/>
                <a:gd name="connsiteX13" fmla="*/ 348615 w 3882390"/>
                <a:gd name="connsiteY13" fmla="*/ 272415 h 1026795"/>
                <a:gd name="connsiteX14" fmla="*/ 348615 w 3882390"/>
                <a:gd name="connsiteY14" fmla="*/ 297180 h 1026795"/>
                <a:gd name="connsiteX15" fmla="*/ 388620 w 3882390"/>
                <a:gd name="connsiteY15" fmla="*/ 297180 h 1026795"/>
                <a:gd name="connsiteX16" fmla="*/ 388620 w 3882390"/>
                <a:gd name="connsiteY16" fmla="*/ 375285 h 1026795"/>
                <a:gd name="connsiteX17" fmla="*/ 474345 w 3882390"/>
                <a:gd name="connsiteY17" fmla="*/ 375285 h 1026795"/>
                <a:gd name="connsiteX18" fmla="*/ 474345 w 3882390"/>
                <a:gd name="connsiteY18" fmla="*/ 419100 h 1026795"/>
                <a:gd name="connsiteX19" fmla="*/ 518160 w 3882390"/>
                <a:gd name="connsiteY19" fmla="*/ 419100 h 1026795"/>
                <a:gd name="connsiteX20" fmla="*/ 518160 w 3882390"/>
                <a:gd name="connsiteY20" fmla="*/ 466725 h 1026795"/>
                <a:gd name="connsiteX21" fmla="*/ 601980 w 3882390"/>
                <a:gd name="connsiteY21" fmla="*/ 466725 h 1026795"/>
                <a:gd name="connsiteX22" fmla="*/ 601980 w 3882390"/>
                <a:gd name="connsiteY22" fmla="*/ 514350 h 1026795"/>
                <a:gd name="connsiteX23" fmla="*/ 689610 w 3882390"/>
                <a:gd name="connsiteY23" fmla="*/ 514350 h 1026795"/>
                <a:gd name="connsiteX24" fmla="*/ 689610 w 3882390"/>
                <a:gd name="connsiteY24" fmla="*/ 535305 h 1026795"/>
                <a:gd name="connsiteX25" fmla="*/ 741045 w 3882390"/>
                <a:gd name="connsiteY25" fmla="*/ 535305 h 1026795"/>
                <a:gd name="connsiteX26" fmla="*/ 741045 w 3882390"/>
                <a:gd name="connsiteY26" fmla="*/ 582930 h 1026795"/>
                <a:gd name="connsiteX27" fmla="*/ 862965 w 3882390"/>
                <a:gd name="connsiteY27" fmla="*/ 582930 h 1026795"/>
                <a:gd name="connsiteX28" fmla="*/ 862965 w 3882390"/>
                <a:gd name="connsiteY28" fmla="*/ 611505 h 1026795"/>
                <a:gd name="connsiteX29" fmla="*/ 1165860 w 3882390"/>
                <a:gd name="connsiteY29" fmla="*/ 611505 h 1026795"/>
                <a:gd name="connsiteX30" fmla="*/ 1165860 w 3882390"/>
                <a:gd name="connsiteY30" fmla="*/ 640080 h 1026795"/>
                <a:gd name="connsiteX31" fmla="*/ 1293495 w 3882390"/>
                <a:gd name="connsiteY31" fmla="*/ 640080 h 1026795"/>
                <a:gd name="connsiteX32" fmla="*/ 1293495 w 3882390"/>
                <a:gd name="connsiteY32" fmla="*/ 676275 h 1026795"/>
                <a:gd name="connsiteX33" fmla="*/ 1341120 w 3882390"/>
                <a:gd name="connsiteY33" fmla="*/ 676275 h 1026795"/>
                <a:gd name="connsiteX34" fmla="*/ 1341120 w 3882390"/>
                <a:gd name="connsiteY34" fmla="*/ 693420 h 1026795"/>
                <a:gd name="connsiteX35" fmla="*/ 1428750 w 3882390"/>
                <a:gd name="connsiteY35" fmla="*/ 693420 h 1026795"/>
                <a:gd name="connsiteX36" fmla="*/ 1428750 w 3882390"/>
                <a:gd name="connsiteY36" fmla="*/ 710565 h 1026795"/>
                <a:gd name="connsiteX37" fmla="*/ 1468755 w 3882390"/>
                <a:gd name="connsiteY37" fmla="*/ 710565 h 1026795"/>
                <a:gd name="connsiteX38" fmla="*/ 1468755 w 3882390"/>
                <a:gd name="connsiteY38" fmla="*/ 721995 h 1026795"/>
                <a:gd name="connsiteX39" fmla="*/ 1518285 w 3882390"/>
                <a:gd name="connsiteY39" fmla="*/ 721995 h 1026795"/>
                <a:gd name="connsiteX40" fmla="*/ 1518285 w 3882390"/>
                <a:gd name="connsiteY40" fmla="*/ 735330 h 1026795"/>
                <a:gd name="connsiteX41" fmla="*/ 1556385 w 3882390"/>
                <a:gd name="connsiteY41" fmla="*/ 735330 h 1026795"/>
                <a:gd name="connsiteX42" fmla="*/ 1556385 w 3882390"/>
                <a:gd name="connsiteY42" fmla="*/ 746760 h 1026795"/>
                <a:gd name="connsiteX43" fmla="*/ 1645920 w 3882390"/>
                <a:gd name="connsiteY43" fmla="*/ 746760 h 1026795"/>
                <a:gd name="connsiteX44" fmla="*/ 1645920 w 3882390"/>
                <a:gd name="connsiteY44" fmla="*/ 767715 h 1026795"/>
                <a:gd name="connsiteX45" fmla="*/ 1727835 w 3882390"/>
                <a:gd name="connsiteY45" fmla="*/ 767715 h 1026795"/>
                <a:gd name="connsiteX46" fmla="*/ 1727835 w 3882390"/>
                <a:gd name="connsiteY46" fmla="*/ 779145 h 1026795"/>
                <a:gd name="connsiteX47" fmla="*/ 1899285 w 3882390"/>
                <a:gd name="connsiteY47" fmla="*/ 779145 h 1026795"/>
                <a:gd name="connsiteX48" fmla="*/ 1899285 w 3882390"/>
                <a:gd name="connsiteY48" fmla="*/ 796290 h 1026795"/>
                <a:gd name="connsiteX49" fmla="*/ 2025015 w 3882390"/>
                <a:gd name="connsiteY49" fmla="*/ 796290 h 1026795"/>
                <a:gd name="connsiteX50" fmla="*/ 2025015 w 3882390"/>
                <a:gd name="connsiteY50" fmla="*/ 811530 h 1026795"/>
                <a:gd name="connsiteX51" fmla="*/ 2116455 w 3882390"/>
                <a:gd name="connsiteY51" fmla="*/ 811530 h 1026795"/>
                <a:gd name="connsiteX52" fmla="*/ 2116455 w 3882390"/>
                <a:gd name="connsiteY52" fmla="*/ 830580 h 1026795"/>
                <a:gd name="connsiteX53" fmla="*/ 2371725 w 3882390"/>
                <a:gd name="connsiteY53" fmla="*/ 830580 h 1026795"/>
                <a:gd name="connsiteX54" fmla="*/ 2371725 w 3882390"/>
                <a:gd name="connsiteY54" fmla="*/ 853440 h 1026795"/>
                <a:gd name="connsiteX55" fmla="*/ 2470785 w 3882390"/>
                <a:gd name="connsiteY55" fmla="*/ 853440 h 1026795"/>
                <a:gd name="connsiteX56" fmla="*/ 2470785 w 3882390"/>
                <a:gd name="connsiteY56" fmla="*/ 868680 h 1026795"/>
                <a:gd name="connsiteX57" fmla="*/ 2503170 w 3882390"/>
                <a:gd name="connsiteY57" fmla="*/ 868680 h 1026795"/>
                <a:gd name="connsiteX58" fmla="*/ 2503170 w 3882390"/>
                <a:gd name="connsiteY58" fmla="*/ 893445 h 1026795"/>
                <a:gd name="connsiteX59" fmla="*/ 2807970 w 3882390"/>
                <a:gd name="connsiteY59" fmla="*/ 893445 h 1026795"/>
                <a:gd name="connsiteX60" fmla="*/ 2807970 w 3882390"/>
                <a:gd name="connsiteY60" fmla="*/ 918210 h 1026795"/>
                <a:gd name="connsiteX61" fmla="*/ 2882265 w 3882390"/>
                <a:gd name="connsiteY61" fmla="*/ 918210 h 1026795"/>
                <a:gd name="connsiteX62" fmla="*/ 2882265 w 3882390"/>
                <a:gd name="connsiteY62" fmla="*/ 937260 h 1026795"/>
                <a:gd name="connsiteX63" fmla="*/ 2983230 w 3882390"/>
                <a:gd name="connsiteY63" fmla="*/ 937260 h 1026795"/>
                <a:gd name="connsiteX64" fmla="*/ 2983230 w 3882390"/>
                <a:gd name="connsiteY64" fmla="*/ 965835 h 1026795"/>
                <a:gd name="connsiteX65" fmla="*/ 3063240 w 3882390"/>
                <a:gd name="connsiteY65" fmla="*/ 965835 h 1026795"/>
                <a:gd name="connsiteX66" fmla="*/ 3063240 w 3882390"/>
                <a:gd name="connsiteY66" fmla="*/ 1005840 h 1026795"/>
                <a:gd name="connsiteX67" fmla="*/ 3299460 w 3882390"/>
                <a:gd name="connsiteY67" fmla="*/ 1005840 h 1026795"/>
                <a:gd name="connsiteX68" fmla="*/ 3299460 w 3882390"/>
                <a:gd name="connsiteY68" fmla="*/ 1026795 h 1026795"/>
                <a:gd name="connsiteX69" fmla="*/ 3882390 w 3882390"/>
                <a:gd name="connsiteY69" fmla="*/ 1026795 h 102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882390" h="1026795">
                  <a:moveTo>
                    <a:pt x="0" y="0"/>
                  </a:moveTo>
                  <a:lnTo>
                    <a:pt x="22860" y="0"/>
                  </a:lnTo>
                  <a:lnTo>
                    <a:pt x="22860" y="24765"/>
                  </a:lnTo>
                  <a:lnTo>
                    <a:pt x="43815" y="24765"/>
                  </a:lnTo>
                  <a:lnTo>
                    <a:pt x="43815" y="41910"/>
                  </a:lnTo>
                  <a:lnTo>
                    <a:pt x="125730" y="41910"/>
                  </a:lnTo>
                  <a:lnTo>
                    <a:pt x="125730" y="148590"/>
                  </a:lnTo>
                  <a:lnTo>
                    <a:pt x="213360" y="148590"/>
                  </a:lnTo>
                  <a:lnTo>
                    <a:pt x="213360" y="194310"/>
                  </a:lnTo>
                  <a:lnTo>
                    <a:pt x="260985" y="194310"/>
                  </a:lnTo>
                  <a:lnTo>
                    <a:pt x="260985" y="251460"/>
                  </a:lnTo>
                  <a:lnTo>
                    <a:pt x="302895" y="251460"/>
                  </a:lnTo>
                  <a:lnTo>
                    <a:pt x="302895" y="272415"/>
                  </a:lnTo>
                  <a:lnTo>
                    <a:pt x="348615" y="272415"/>
                  </a:lnTo>
                  <a:lnTo>
                    <a:pt x="348615" y="297180"/>
                  </a:lnTo>
                  <a:lnTo>
                    <a:pt x="388620" y="297180"/>
                  </a:lnTo>
                  <a:lnTo>
                    <a:pt x="388620" y="375285"/>
                  </a:lnTo>
                  <a:lnTo>
                    <a:pt x="474345" y="375285"/>
                  </a:lnTo>
                  <a:lnTo>
                    <a:pt x="474345" y="419100"/>
                  </a:lnTo>
                  <a:lnTo>
                    <a:pt x="518160" y="419100"/>
                  </a:lnTo>
                  <a:lnTo>
                    <a:pt x="518160" y="466725"/>
                  </a:lnTo>
                  <a:lnTo>
                    <a:pt x="601980" y="466725"/>
                  </a:lnTo>
                  <a:lnTo>
                    <a:pt x="601980" y="514350"/>
                  </a:lnTo>
                  <a:lnTo>
                    <a:pt x="689610" y="514350"/>
                  </a:lnTo>
                  <a:lnTo>
                    <a:pt x="689610" y="535305"/>
                  </a:lnTo>
                  <a:lnTo>
                    <a:pt x="741045" y="535305"/>
                  </a:lnTo>
                  <a:lnTo>
                    <a:pt x="741045" y="582930"/>
                  </a:lnTo>
                  <a:lnTo>
                    <a:pt x="862965" y="582930"/>
                  </a:lnTo>
                  <a:lnTo>
                    <a:pt x="862965" y="611505"/>
                  </a:lnTo>
                  <a:lnTo>
                    <a:pt x="1165860" y="611505"/>
                  </a:lnTo>
                  <a:lnTo>
                    <a:pt x="1165860" y="640080"/>
                  </a:lnTo>
                  <a:lnTo>
                    <a:pt x="1293495" y="640080"/>
                  </a:lnTo>
                  <a:lnTo>
                    <a:pt x="1293495" y="676275"/>
                  </a:lnTo>
                  <a:lnTo>
                    <a:pt x="1341120" y="676275"/>
                  </a:lnTo>
                  <a:lnTo>
                    <a:pt x="1341120" y="693420"/>
                  </a:lnTo>
                  <a:lnTo>
                    <a:pt x="1428750" y="693420"/>
                  </a:lnTo>
                  <a:lnTo>
                    <a:pt x="1428750" y="710565"/>
                  </a:lnTo>
                  <a:lnTo>
                    <a:pt x="1468755" y="710565"/>
                  </a:lnTo>
                  <a:lnTo>
                    <a:pt x="1468755" y="721995"/>
                  </a:lnTo>
                  <a:lnTo>
                    <a:pt x="1518285" y="721995"/>
                  </a:lnTo>
                  <a:lnTo>
                    <a:pt x="1518285" y="735330"/>
                  </a:lnTo>
                  <a:lnTo>
                    <a:pt x="1556385" y="735330"/>
                  </a:lnTo>
                  <a:lnTo>
                    <a:pt x="1556385" y="746760"/>
                  </a:lnTo>
                  <a:lnTo>
                    <a:pt x="1645920" y="746760"/>
                  </a:lnTo>
                  <a:lnTo>
                    <a:pt x="1645920" y="767715"/>
                  </a:lnTo>
                  <a:lnTo>
                    <a:pt x="1727835" y="767715"/>
                  </a:lnTo>
                  <a:lnTo>
                    <a:pt x="1727835" y="779145"/>
                  </a:lnTo>
                  <a:lnTo>
                    <a:pt x="1899285" y="779145"/>
                  </a:lnTo>
                  <a:lnTo>
                    <a:pt x="1899285" y="796290"/>
                  </a:lnTo>
                  <a:lnTo>
                    <a:pt x="2025015" y="796290"/>
                  </a:lnTo>
                  <a:lnTo>
                    <a:pt x="2025015" y="811530"/>
                  </a:lnTo>
                  <a:lnTo>
                    <a:pt x="2116455" y="811530"/>
                  </a:lnTo>
                  <a:lnTo>
                    <a:pt x="2116455" y="830580"/>
                  </a:lnTo>
                  <a:lnTo>
                    <a:pt x="2371725" y="830580"/>
                  </a:lnTo>
                  <a:lnTo>
                    <a:pt x="2371725" y="853440"/>
                  </a:lnTo>
                  <a:lnTo>
                    <a:pt x="2470785" y="853440"/>
                  </a:lnTo>
                  <a:lnTo>
                    <a:pt x="2470785" y="868680"/>
                  </a:lnTo>
                  <a:lnTo>
                    <a:pt x="2503170" y="868680"/>
                  </a:lnTo>
                  <a:lnTo>
                    <a:pt x="2503170" y="893445"/>
                  </a:lnTo>
                  <a:lnTo>
                    <a:pt x="2807970" y="893445"/>
                  </a:lnTo>
                  <a:lnTo>
                    <a:pt x="2807970" y="918210"/>
                  </a:lnTo>
                  <a:lnTo>
                    <a:pt x="2882265" y="918210"/>
                  </a:lnTo>
                  <a:lnTo>
                    <a:pt x="2882265" y="937260"/>
                  </a:lnTo>
                  <a:lnTo>
                    <a:pt x="2983230" y="937260"/>
                  </a:lnTo>
                  <a:lnTo>
                    <a:pt x="2983230" y="965835"/>
                  </a:lnTo>
                  <a:lnTo>
                    <a:pt x="3063240" y="965835"/>
                  </a:lnTo>
                  <a:lnTo>
                    <a:pt x="3063240" y="1005840"/>
                  </a:lnTo>
                  <a:lnTo>
                    <a:pt x="3299460" y="1005840"/>
                  </a:lnTo>
                  <a:lnTo>
                    <a:pt x="3299460" y="1026795"/>
                  </a:lnTo>
                  <a:lnTo>
                    <a:pt x="3882390" y="102679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Axes">
              <a:extLst>
                <a:ext uri="{FF2B5EF4-FFF2-40B4-BE49-F238E27FC236}">
                  <a16:creationId xmlns:a16="http://schemas.microsoft.com/office/drawing/2014/main" id="{2B04F957-E491-472C-938E-C5732325AF91}"/>
                </a:ext>
              </a:extLst>
            </p:cNvPr>
            <p:cNvGrpSpPr/>
            <p:nvPr/>
          </p:nvGrpSpPr>
          <p:grpSpPr>
            <a:xfrm>
              <a:off x="4367024" y="3700357"/>
              <a:ext cx="4580325" cy="2387363"/>
              <a:chOff x="9291893" y="2799247"/>
              <a:chExt cx="4580325" cy="2387363"/>
            </a:xfrm>
          </p:grpSpPr>
          <p:cxnSp>
            <p:nvCxnSpPr>
              <p:cNvPr id="30" name="Straight Connector 29">
                <a:extLst>
                  <a:ext uri="{FF2B5EF4-FFF2-40B4-BE49-F238E27FC236}">
                    <a16:creationId xmlns:a16="http://schemas.microsoft.com/office/drawing/2014/main" id="{DD9484F1-40EF-4A7A-B3C1-FEDA7C6DDC06}"/>
                  </a:ext>
                </a:extLst>
              </p:cNvPr>
              <p:cNvCxnSpPr>
                <a:cxnSpLocks/>
              </p:cNvCxnSpPr>
              <p:nvPr/>
            </p:nvCxnSpPr>
            <p:spPr>
              <a:xfrm>
                <a:off x="9804209" y="4265586"/>
                <a:ext cx="395478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497C268-7121-4952-9DE3-52AAE4DE7203}"/>
                  </a:ext>
                </a:extLst>
              </p:cNvPr>
              <p:cNvCxnSpPr>
                <a:cxnSpLocks/>
              </p:cNvCxnSpPr>
              <p:nvPr/>
            </p:nvCxnSpPr>
            <p:spPr>
              <a:xfrm>
                <a:off x="9864072" y="2884805"/>
                <a:ext cx="0" cy="14358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D76C68C2-3E11-4B41-8137-308CD683D1BB}"/>
                  </a:ext>
                </a:extLst>
              </p:cNvPr>
              <p:cNvSpPr txBox="1"/>
              <p:nvPr/>
            </p:nvSpPr>
            <p:spPr>
              <a:xfrm>
                <a:off x="9785241" y="4320103"/>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34" name="TextBox 33">
                <a:extLst>
                  <a:ext uri="{FF2B5EF4-FFF2-40B4-BE49-F238E27FC236}">
                    <a16:creationId xmlns:a16="http://schemas.microsoft.com/office/drawing/2014/main" id="{09CCB16C-639B-4637-81CC-A2FE59869EFE}"/>
                  </a:ext>
                </a:extLst>
              </p:cNvPr>
              <p:cNvSpPr txBox="1"/>
              <p:nvPr/>
            </p:nvSpPr>
            <p:spPr>
              <a:xfrm>
                <a:off x="9514112" y="4171955"/>
                <a:ext cx="285902" cy="184666"/>
              </a:xfrm>
              <a:prstGeom prst="rect">
                <a:avLst/>
              </a:prstGeom>
              <a:noFill/>
            </p:spPr>
            <p:txBody>
              <a:bodyPr wrap="none" lIns="36000" tIns="0" rIns="36000" bIns="0" rtlCol="0" anchor="ctr">
                <a:spAutoFit/>
              </a:bodyPr>
              <a:lstStyle/>
              <a:p>
                <a:pPr algn="r"/>
                <a:r>
                  <a:rPr lang="en-GB" sz="1200" dirty="0"/>
                  <a:t>0.0</a:t>
                </a:r>
                <a:endParaRPr lang="en-US" sz="1200" dirty="0"/>
              </a:p>
            </p:txBody>
          </p:sp>
          <p:cxnSp>
            <p:nvCxnSpPr>
              <p:cNvPr id="35" name="Straight Connector 34">
                <a:extLst>
                  <a:ext uri="{FF2B5EF4-FFF2-40B4-BE49-F238E27FC236}">
                    <a16:creationId xmlns:a16="http://schemas.microsoft.com/office/drawing/2014/main" id="{2AFED7DA-BB71-4362-A252-4A0CCAF46107}"/>
                  </a:ext>
                </a:extLst>
              </p:cNvPr>
              <p:cNvCxnSpPr/>
              <p:nvPr/>
            </p:nvCxnSpPr>
            <p:spPr>
              <a:xfrm>
                <a:off x="9802878" y="369313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8AFC11E3-6C29-450F-AAC7-45EB774054DF}"/>
                  </a:ext>
                </a:extLst>
              </p:cNvPr>
              <p:cNvSpPr txBox="1"/>
              <p:nvPr/>
            </p:nvSpPr>
            <p:spPr>
              <a:xfrm>
                <a:off x="9514112" y="3601883"/>
                <a:ext cx="285902" cy="184666"/>
              </a:xfrm>
              <a:prstGeom prst="rect">
                <a:avLst/>
              </a:prstGeom>
              <a:noFill/>
            </p:spPr>
            <p:txBody>
              <a:bodyPr wrap="none" lIns="36000" tIns="0" rIns="36000" bIns="0" rtlCol="0" anchor="ctr">
                <a:spAutoFit/>
              </a:bodyPr>
              <a:lstStyle/>
              <a:p>
                <a:pPr algn="r"/>
                <a:r>
                  <a:rPr lang="en-GB" sz="1200" dirty="0"/>
                  <a:t>0.4</a:t>
                </a:r>
                <a:endParaRPr lang="en-US" sz="1200" dirty="0"/>
              </a:p>
            </p:txBody>
          </p:sp>
          <p:cxnSp>
            <p:nvCxnSpPr>
              <p:cNvPr id="37" name="Straight Connector 36">
                <a:extLst>
                  <a:ext uri="{FF2B5EF4-FFF2-40B4-BE49-F238E27FC236}">
                    <a16:creationId xmlns:a16="http://schemas.microsoft.com/office/drawing/2014/main" id="{F309C631-82C7-4F4A-BC1D-96C6DE5B8054}"/>
                  </a:ext>
                </a:extLst>
              </p:cNvPr>
              <p:cNvCxnSpPr/>
              <p:nvPr/>
            </p:nvCxnSpPr>
            <p:spPr>
              <a:xfrm>
                <a:off x="9802878" y="342754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9D753B5B-CE38-47B9-BB60-7CA3E8C62078}"/>
                  </a:ext>
                </a:extLst>
              </p:cNvPr>
              <p:cNvSpPr txBox="1"/>
              <p:nvPr/>
            </p:nvSpPr>
            <p:spPr>
              <a:xfrm>
                <a:off x="9514112" y="3336297"/>
                <a:ext cx="285902" cy="184666"/>
              </a:xfrm>
              <a:prstGeom prst="rect">
                <a:avLst/>
              </a:prstGeom>
              <a:noFill/>
            </p:spPr>
            <p:txBody>
              <a:bodyPr wrap="none" lIns="36000" tIns="0" rIns="36000" bIns="0" rtlCol="0" anchor="ctr">
                <a:spAutoFit/>
              </a:bodyPr>
              <a:lstStyle/>
              <a:p>
                <a:pPr algn="r"/>
                <a:r>
                  <a:rPr lang="en-GB" sz="1200" dirty="0"/>
                  <a:t>0.6</a:t>
                </a:r>
                <a:endParaRPr lang="en-US" sz="1200" dirty="0"/>
              </a:p>
            </p:txBody>
          </p:sp>
          <p:cxnSp>
            <p:nvCxnSpPr>
              <p:cNvPr id="42" name="Straight Connector 41">
                <a:extLst>
                  <a:ext uri="{FF2B5EF4-FFF2-40B4-BE49-F238E27FC236}">
                    <a16:creationId xmlns:a16="http://schemas.microsoft.com/office/drawing/2014/main" id="{DA04A3AF-1B8B-4FBF-8B38-F8DE58F7DE8A}"/>
                  </a:ext>
                </a:extLst>
              </p:cNvPr>
              <p:cNvCxnSpPr/>
              <p:nvPr/>
            </p:nvCxnSpPr>
            <p:spPr>
              <a:xfrm>
                <a:off x="9802878" y="3162274"/>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99D96146-EEAD-49F7-8450-D824941BD7E4}"/>
                  </a:ext>
                </a:extLst>
              </p:cNvPr>
              <p:cNvSpPr txBox="1"/>
              <p:nvPr/>
            </p:nvSpPr>
            <p:spPr>
              <a:xfrm>
                <a:off x="9514112" y="3068645"/>
                <a:ext cx="285902" cy="184666"/>
              </a:xfrm>
              <a:prstGeom prst="rect">
                <a:avLst/>
              </a:prstGeom>
              <a:noFill/>
            </p:spPr>
            <p:txBody>
              <a:bodyPr wrap="none" lIns="36000" tIns="0" rIns="36000" bIns="0" rtlCol="0" anchor="ctr">
                <a:spAutoFit/>
              </a:bodyPr>
              <a:lstStyle/>
              <a:p>
                <a:pPr algn="r"/>
                <a:r>
                  <a:rPr lang="en-GB" sz="1200" dirty="0"/>
                  <a:t>0.8</a:t>
                </a:r>
                <a:endParaRPr lang="en-US" sz="1200" dirty="0"/>
              </a:p>
            </p:txBody>
          </p:sp>
          <p:cxnSp>
            <p:nvCxnSpPr>
              <p:cNvPr id="46" name="Straight Connector 45">
                <a:extLst>
                  <a:ext uri="{FF2B5EF4-FFF2-40B4-BE49-F238E27FC236}">
                    <a16:creationId xmlns:a16="http://schemas.microsoft.com/office/drawing/2014/main" id="{372997C2-90FC-498C-B819-31528298BEF6}"/>
                  </a:ext>
                </a:extLst>
              </p:cNvPr>
              <p:cNvCxnSpPr/>
              <p:nvPr/>
            </p:nvCxnSpPr>
            <p:spPr>
              <a:xfrm>
                <a:off x="9802878" y="289287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FC17B1CD-31F0-443B-BAD4-DB28936CCD19}"/>
                  </a:ext>
                </a:extLst>
              </p:cNvPr>
              <p:cNvSpPr txBox="1"/>
              <p:nvPr/>
            </p:nvSpPr>
            <p:spPr>
              <a:xfrm>
                <a:off x="9514112" y="2799247"/>
                <a:ext cx="285902" cy="184666"/>
              </a:xfrm>
              <a:prstGeom prst="rect">
                <a:avLst/>
              </a:prstGeom>
              <a:noFill/>
            </p:spPr>
            <p:txBody>
              <a:bodyPr wrap="none" lIns="36000" tIns="0" rIns="36000" bIns="0" rtlCol="0" anchor="ctr">
                <a:spAutoFit/>
              </a:bodyPr>
              <a:lstStyle/>
              <a:p>
                <a:pPr algn="r"/>
                <a:r>
                  <a:rPr lang="en-GB" sz="1200" dirty="0"/>
                  <a:t>1.0</a:t>
                </a:r>
                <a:endParaRPr lang="en-US" sz="1200" dirty="0"/>
              </a:p>
            </p:txBody>
          </p:sp>
          <p:cxnSp>
            <p:nvCxnSpPr>
              <p:cNvPr id="48" name="Straight Connector 47">
                <a:extLst>
                  <a:ext uri="{FF2B5EF4-FFF2-40B4-BE49-F238E27FC236}">
                    <a16:creationId xmlns:a16="http://schemas.microsoft.com/office/drawing/2014/main" id="{50DDEC47-3DB0-48C8-844A-92523E3C4A50}"/>
                  </a:ext>
                </a:extLst>
              </p:cNvPr>
              <p:cNvCxnSpPr/>
              <p:nvPr/>
            </p:nvCxnSpPr>
            <p:spPr>
              <a:xfrm>
                <a:off x="10381311"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552C771-2AFD-4BF0-99B5-A0A684599E41}"/>
                  </a:ext>
                </a:extLst>
              </p:cNvPr>
              <p:cNvSpPr txBox="1"/>
              <p:nvPr/>
            </p:nvSpPr>
            <p:spPr>
              <a:xfrm>
                <a:off x="10260001" y="4320103"/>
                <a:ext cx="242621" cy="184666"/>
              </a:xfrm>
              <a:prstGeom prst="rect">
                <a:avLst/>
              </a:prstGeom>
              <a:noFill/>
            </p:spPr>
            <p:txBody>
              <a:bodyPr wrap="none" lIns="36000" tIns="0" rIns="36000" bIns="0" rtlCol="0">
                <a:spAutoFit/>
              </a:bodyPr>
              <a:lstStyle/>
              <a:p>
                <a:pPr algn="ctr"/>
                <a:r>
                  <a:rPr lang="en-GB" sz="1200" dirty="0"/>
                  <a:t>12</a:t>
                </a:r>
                <a:endParaRPr lang="en-US" sz="1200" dirty="0"/>
              </a:p>
            </p:txBody>
          </p:sp>
          <p:sp>
            <p:nvSpPr>
              <p:cNvPr id="51" name="TextBox 50">
                <a:extLst>
                  <a:ext uri="{FF2B5EF4-FFF2-40B4-BE49-F238E27FC236}">
                    <a16:creationId xmlns:a16="http://schemas.microsoft.com/office/drawing/2014/main" id="{C74EF3F9-4032-4E83-B46A-C1DBDD006699}"/>
                  </a:ext>
                </a:extLst>
              </p:cNvPr>
              <p:cNvSpPr txBox="1"/>
              <p:nvPr/>
            </p:nvSpPr>
            <p:spPr>
              <a:xfrm>
                <a:off x="11315015" y="4500762"/>
                <a:ext cx="984950" cy="184666"/>
              </a:xfrm>
              <a:prstGeom prst="rect">
                <a:avLst/>
              </a:prstGeom>
              <a:noFill/>
            </p:spPr>
            <p:txBody>
              <a:bodyPr wrap="none" lIns="0" tIns="0" rIns="0" bIns="0" rtlCol="0">
                <a:spAutoFit/>
              </a:bodyPr>
              <a:lstStyle/>
              <a:p>
                <a:pPr algn="ctr"/>
                <a:r>
                  <a:rPr lang="en-GB" sz="1200" dirty="0"/>
                  <a:t>Time (months)</a:t>
                </a:r>
                <a:endParaRPr lang="en-US" sz="1200" dirty="0"/>
              </a:p>
            </p:txBody>
          </p:sp>
          <p:sp>
            <p:nvSpPr>
              <p:cNvPr id="52" name="TextBox 51">
                <a:extLst>
                  <a:ext uri="{FF2B5EF4-FFF2-40B4-BE49-F238E27FC236}">
                    <a16:creationId xmlns:a16="http://schemas.microsoft.com/office/drawing/2014/main" id="{6AED22B8-3E34-42DA-B511-A30EBEF41E2A}"/>
                  </a:ext>
                </a:extLst>
              </p:cNvPr>
              <p:cNvSpPr txBox="1"/>
              <p:nvPr/>
            </p:nvSpPr>
            <p:spPr>
              <a:xfrm rot="16200000">
                <a:off x="8860043" y="3464038"/>
                <a:ext cx="1048365" cy="184666"/>
              </a:xfrm>
              <a:prstGeom prst="rect">
                <a:avLst/>
              </a:prstGeom>
              <a:noFill/>
            </p:spPr>
            <p:txBody>
              <a:bodyPr wrap="none" lIns="0" tIns="0" rIns="0" bIns="0" rtlCol="0">
                <a:spAutoFit/>
              </a:bodyPr>
              <a:lstStyle/>
              <a:p>
                <a:pPr algn="ctr"/>
                <a:r>
                  <a:rPr lang="en-GB" sz="1200" dirty="0"/>
                  <a:t>RFS probability</a:t>
                </a:r>
                <a:endParaRPr lang="en-US" sz="1200" dirty="0"/>
              </a:p>
            </p:txBody>
          </p:sp>
          <p:sp>
            <p:nvSpPr>
              <p:cNvPr id="53" name="TextBox 52">
                <a:extLst>
                  <a:ext uri="{FF2B5EF4-FFF2-40B4-BE49-F238E27FC236}">
                    <a16:creationId xmlns:a16="http://schemas.microsoft.com/office/drawing/2014/main" id="{87C72D0A-B6A9-46FE-9E7C-5F6AA8821557}"/>
                  </a:ext>
                </a:extLst>
              </p:cNvPr>
              <p:cNvSpPr txBox="1"/>
              <p:nvPr/>
            </p:nvSpPr>
            <p:spPr>
              <a:xfrm>
                <a:off x="10004158" y="4803973"/>
                <a:ext cx="229797" cy="169277"/>
              </a:xfrm>
              <a:prstGeom prst="rect">
                <a:avLst/>
              </a:prstGeom>
              <a:noFill/>
            </p:spPr>
            <p:txBody>
              <a:bodyPr wrap="none" lIns="36000" tIns="0" rIns="36000" bIns="0" rtlCol="0">
                <a:spAutoFit/>
              </a:bodyPr>
              <a:lstStyle/>
              <a:p>
                <a:pPr algn="ctr"/>
                <a:r>
                  <a:rPr lang="en-GB" sz="1100" dirty="0"/>
                  <a:t>98</a:t>
                </a:r>
                <a:endParaRPr lang="en-US" sz="1100" dirty="0"/>
              </a:p>
            </p:txBody>
          </p:sp>
          <p:cxnSp>
            <p:nvCxnSpPr>
              <p:cNvPr id="54" name="Straight Connector 53">
                <a:extLst>
                  <a:ext uri="{FF2B5EF4-FFF2-40B4-BE49-F238E27FC236}">
                    <a16:creationId xmlns:a16="http://schemas.microsoft.com/office/drawing/2014/main" id="{9FBEABA8-6B9B-411C-B5EA-C2C7E17F18A3}"/>
                  </a:ext>
                </a:extLst>
              </p:cNvPr>
              <p:cNvCxnSpPr/>
              <p:nvPr/>
            </p:nvCxnSpPr>
            <p:spPr>
              <a:xfrm>
                <a:off x="9802878" y="3966818"/>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FA9F45BC-F1FB-4925-8C78-DCF398A20BAA}"/>
                  </a:ext>
                </a:extLst>
              </p:cNvPr>
              <p:cNvSpPr txBox="1"/>
              <p:nvPr/>
            </p:nvSpPr>
            <p:spPr>
              <a:xfrm>
                <a:off x="9514112" y="3875568"/>
                <a:ext cx="285902" cy="184666"/>
              </a:xfrm>
              <a:prstGeom prst="rect">
                <a:avLst/>
              </a:prstGeom>
              <a:noFill/>
            </p:spPr>
            <p:txBody>
              <a:bodyPr wrap="none" lIns="36000" tIns="0" rIns="36000" bIns="0" rtlCol="0" anchor="ctr">
                <a:spAutoFit/>
              </a:bodyPr>
              <a:lstStyle/>
              <a:p>
                <a:pPr algn="r"/>
                <a:r>
                  <a:rPr lang="en-GB" sz="1200" dirty="0"/>
                  <a:t>0.2</a:t>
                </a:r>
                <a:endParaRPr lang="en-US" sz="1200" dirty="0"/>
              </a:p>
            </p:txBody>
          </p:sp>
          <p:sp>
            <p:nvSpPr>
              <p:cNvPr id="56" name="TextBox 55">
                <a:extLst>
                  <a:ext uri="{FF2B5EF4-FFF2-40B4-BE49-F238E27FC236}">
                    <a16:creationId xmlns:a16="http://schemas.microsoft.com/office/drawing/2014/main" id="{246598F0-7286-4923-AE97-77A1B3FE2665}"/>
                  </a:ext>
                </a:extLst>
              </p:cNvPr>
              <p:cNvSpPr txBox="1"/>
              <p:nvPr/>
            </p:nvSpPr>
            <p:spPr>
              <a:xfrm>
                <a:off x="9342818" y="4652760"/>
                <a:ext cx="1105037" cy="169277"/>
              </a:xfrm>
              <a:prstGeom prst="rect">
                <a:avLst/>
              </a:prstGeom>
              <a:noFill/>
            </p:spPr>
            <p:txBody>
              <a:bodyPr wrap="none" lIns="36000" tIns="0" rIns="36000" bIns="0" rtlCol="0">
                <a:spAutoFit/>
              </a:bodyPr>
              <a:lstStyle/>
              <a:p>
                <a:r>
                  <a:rPr lang="en-GB" sz="1100" b="1" dirty="0"/>
                  <a:t>Number at risk:</a:t>
                </a:r>
                <a:endParaRPr lang="en-US" sz="1100" b="1" dirty="0"/>
              </a:p>
            </p:txBody>
          </p:sp>
          <p:cxnSp>
            <p:nvCxnSpPr>
              <p:cNvPr id="57" name="Straight Connector 56">
                <a:extLst>
                  <a:ext uri="{FF2B5EF4-FFF2-40B4-BE49-F238E27FC236}">
                    <a16:creationId xmlns:a16="http://schemas.microsoft.com/office/drawing/2014/main" id="{83EEFDAF-34FE-479E-A01F-9E975CA1E7AD}"/>
                  </a:ext>
                </a:extLst>
              </p:cNvPr>
              <p:cNvCxnSpPr/>
              <p:nvPr/>
            </p:nvCxnSpPr>
            <p:spPr>
              <a:xfrm>
                <a:off x="10901376"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8A5B1F2D-B03F-45AA-A1C0-840A0B0E03EC}"/>
                  </a:ext>
                </a:extLst>
              </p:cNvPr>
              <p:cNvSpPr txBox="1"/>
              <p:nvPr/>
            </p:nvSpPr>
            <p:spPr>
              <a:xfrm>
                <a:off x="10780066" y="4320103"/>
                <a:ext cx="242621" cy="184666"/>
              </a:xfrm>
              <a:prstGeom prst="rect">
                <a:avLst/>
              </a:prstGeom>
              <a:noFill/>
            </p:spPr>
            <p:txBody>
              <a:bodyPr wrap="none" lIns="36000" tIns="0" rIns="36000" bIns="0" rtlCol="0">
                <a:spAutoFit/>
              </a:bodyPr>
              <a:lstStyle/>
              <a:p>
                <a:pPr algn="ctr"/>
                <a:r>
                  <a:rPr lang="en-GB" sz="1200" dirty="0"/>
                  <a:t>24</a:t>
                </a:r>
                <a:endParaRPr lang="en-US" sz="1200" dirty="0"/>
              </a:p>
            </p:txBody>
          </p:sp>
          <p:sp>
            <p:nvSpPr>
              <p:cNvPr id="59" name="TextBox 58">
                <a:extLst>
                  <a:ext uri="{FF2B5EF4-FFF2-40B4-BE49-F238E27FC236}">
                    <a16:creationId xmlns:a16="http://schemas.microsoft.com/office/drawing/2014/main" id="{F3A06878-65E9-4973-8999-5AFDC7C9A1F7}"/>
                  </a:ext>
                </a:extLst>
              </p:cNvPr>
              <p:cNvSpPr txBox="1"/>
              <p:nvPr/>
            </p:nvSpPr>
            <p:spPr>
              <a:xfrm>
                <a:off x="11040733" y="4803973"/>
                <a:ext cx="229797" cy="169277"/>
              </a:xfrm>
              <a:prstGeom prst="rect">
                <a:avLst/>
              </a:prstGeom>
              <a:noFill/>
            </p:spPr>
            <p:txBody>
              <a:bodyPr wrap="none" lIns="36000" tIns="0" rIns="36000" bIns="0" rtlCol="0">
                <a:spAutoFit/>
              </a:bodyPr>
              <a:lstStyle/>
              <a:p>
                <a:pPr algn="ctr"/>
                <a:r>
                  <a:rPr lang="en-GB" sz="1100" dirty="0"/>
                  <a:t>74</a:t>
                </a:r>
                <a:endParaRPr lang="en-US" sz="1100" dirty="0"/>
              </a:p>
            </p:txBody>
          </p:sp>
          <p:cxnSp>
            <p:nvCxnSpPr>
              <p:cNvPr id="60" name="Straight Connector 59">
                <a:extLst>
                  <a:ext uri="{FF2B5EF4-FFF2-40B4-BE49-F238E27FC236}">
                    <a16:creationId xmlns:a16="http://schemas.microsoft.com/office/drawing/2014/main" id="{178458D9-39EE-4CAE-9138-27B0590112A9}"/>
                  </a:ext>
                </a:extLst>
              </p:cNvPr>
              <p:cNvCxnSpPr/>
              <p:nvPr/>
            </p:nvCxnSpPr>
            <p:spPr>
              <a:xfrm>
                <a:off x="11412489"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5688ADA4-2822-4638-83BA-BBAB92380FFA}"/>
                  </a:ext>
                </a:extLst>
              </p:cNvPr>
              <p:cNvSpPr txBox="1"/>
              <p:nvPr/>
            </p:nvSpPr>
            <p:spPr>
              <a:xfrm>
                <a:off x="11291179" y="4320103"/>
                <a:ext cx="242621" cy="184666"/>
              </a:xfrm>
              <a:prstGeom prst="rect">
                <a:avLst/>
              </a:prstGeom>
              <a:noFill/>
            </p:spPr>
            <p:txBody>
              <a:bodyPr wrap="none" lIns="36000" tIns="0" rIns="36000" bIns="0" rtlCol="0">
                <a:spAutoFit/>
              </a:bodyPr>
              <a:lstStyle/>
              <a:p>
                <a:pPr algn="ctr"/>
                <a:r>
                  <a:rPr lang="en-GB" sz="1200" dirty="0"/>
                  <a:t>36</a:t>
                </a:r>
                <a:endParaRPr lang="en-US" sz="1200" dirty="0"/>
              </a:p>
            </p:txBody>
          </p:sp>
          <p:sp>
            <p:nvSpPr>
              <p:cNvPr id="63" name="TextBox 62">
                <a:extLst>
                  <a:ext uri="{FF2B5EF4-FFF2-40B4-BE49-F238E27FC236}">
                    <a16:creationId xmlns:a16="http://schemas.microsoft.com/office/drawing/2014/main" id="{8C4DA054-BB0F-4258-BC73-CB589CDFBC62}"/>
                  </a:ext>
                </a:extLst>
              </p:cNvPr>
              <p:cNvSpPr txBox="1"/>
              <p:nvPr/>
            </p:nvSpPr>
            <p:spPr>
              <a:xfrm>
                <a:off x="11819274" y="4803973"/>
                <a:ext cx="229797" cy="169277"/>
              </a:xfrm>
              <a:prstGeom prst="rect">
                <a:avLst/>
              </a:prstGeom>
              <a:noFill/>
            </p:spPr>
            <p:txBody>
              <a:bodyPr wrap="none" lIns="36000" tIns="0" rIns="36000" bIns="0" rtlCol="0">
                <a:spAutoFit/>
              </a:bodyPr>
              <a:lstStyle/>
              <a:p>
                <a:pPr algn="ctr"/>
                <a:r>
                  <a:rPr lang="en-GB" sz="1100" dirty="0"/>
                  <a:t>45</a:t>
                </a:r>
                <a:endParaRPr lang="en-US" sz="1100" dirty="0"/>
              </a:p>
            </p:txBody>
          </p:sp>
          <p:cxnSp>
            <p:nvCxnSpPr>
              <p:cNvPr id="64" name="Straight Connector 63">
                <a:extLst>
                  <a:ext uri="{FF2B5EF4-FFF2-40B4-BE49-F238E27FC236}">
                    <a16:creationId xmlns:a16="http://schemas.microsoft.com/office/drawing/2014/main" id="{6F7FB9BF-7263-4F6E-94AB-82B45D5E90D4}"/>
                  </a:ext>
                </a:extLst>
              </p:cNvPr>
              <p:cNvCxnSpPr/>
              <p:nvPr/>
            </p:nvCxnSpPr>
            <p:spPr>
              <a:xfrm>
                <a:off x="11934172"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A84E0587-E6BC-4945-9BC9-CDBB9DAECBB8}"/>
                  </a:ext>
                </a:extLst>
              </p:cNvPr>
              <p:cNvSpPr txBox="1"/>
              <p:nvPr/>
            </p:nvSpPr>
            <p:spPr>
              <a:xfrm>
                <a:off x="11812862" y="4320103"/>
                <a:ext cx="242621" cy="184666"/>
              </a:xfrm>
              <a:prstGeom prst="rect">
                <a:avLst/>
              </a:prstGeom>
              <a:noFill/>
            </p:spPr>
            <p:txBody>
              <a:bodyPr wrap="none" lIns="36000" tIns="0" rIns="36000" bIns="0" rtlCol="0">
                <a:spAutoFit/>
              </a:bodyPr>
              <a:lstStyle/>
              <a:p>
                <a:pPr algn="ctr"/>
                <a:r>
                  <a:rPr lang="en-GB" sz="1200" dirty="0"/>
                  <a:t>48</a:t>
                </a:r>
                <a:endParaRPr lang="en-US" sz="1200" dirty="0"/>
              </a:p>
            </p:txBody>
          </p:sp>
          <p:sp>
            <p:nvSpPr>
              <p:cNvPr id="66" name="TextBox 65">
                <a:extLst>
                  <a:ext uri="{FF2B5EF4-FFF2-40B4-BE49-F238E27FC236}">
                    <a16:creationId xmlns:a16="http://schemas.microsoft.com/office/drawing/2014/main" id="{161FA778-74DC-42CE-96D2-FF7B929AA038}"/>
                  </a:ext>
                </a:extLst>
              </p:cNvPr>
              <p:cNvSpPr txBox="1"/>
              <p:nvPr/>
            </p:nvSpPr>
            <p:spPr>
              <a:xfrm>
                <a:off x="12597767" y="4803973"/>
                <a:ext cx="229797" cy="169277"/>
              </a:xfrm>
              <a:prstGeom prst="rect">
                <a:avLst/>
              </a:prstGeom>
              <a:noFill/>
            </p:spPr>
            <p:txBody>
              <a:bodyPr wrap="none" lIns="36000" tIns="0" rIns="36000" bIns="0" rtlCol="0">
                <a:spAutoFit/>
              </a:bodyPr>
              <a:lstStyle/>
              <a:p>
                <a:pPr algn="ctr"/>
                <a:r>
                  <a:rPr lang="en-GB" sz="1100" dirty="0"/>
                  <a:t>34</a:t>
                </a:r>
                <a:endParaRPr lang="en-US" sz="1100" dirty="0"/>
              </a:p>
            </p:txBody>
          </p:sp>
          <p:cxnSp>
            <p:nvCxnSpPr>
              <p:cNvPr id="67" name="Straight Connector 66">
                <a:extLst>
                  <a:ext uri="{FF2B5EF4-FFF2-40B4-BE49-F238E27FC236}">
                    <a16:creationId xmlns:a16="http://schemas.microsoft.com/office/drawing/2014/main" id="{B3F035BD-7705-4A5C-B094-244482BED1AB}"/>
                  </a:ext>
                </a:extLst>
              </p:cNvPr>
              <p:cNvCxnSpPr/>
              <p:nvPr/>
            </p:nvCxnSpPr>
            <p:spPr>
              <a:xfrm>
                <a:off x="12452332"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F3CB68AB-83AC-4F46-9D1C-F4FA7E15FD70}"/>
                  </a:ext>
                </a:extLst>
              </p:cNvPr>
              <p:cNvSpPr txBox="1"/>
              <p:nvPr/>
            </p:nvSpPr>
            <p:spPr>
              <a:xfrm>
                <a:off x="12331022" y="4320103"/>
                <a:ext cx="242621" cy="184666"/>
              </a:xfrm>
              <a:prstGeom prst="rect">
                <a:avLst/>
              </a:prstGeom>
              <a:noFill/>
            </p:spPr>
            <p:txBody>
              <a:bodyPr wrap="none" lIns="36000" tIns="0" rIns="36000" bIns="0" rtlCol="0">
                <a:spAutoFit/>
              </a:bodyPr>
              <a:lstStyle/>
              <a:p>
                <a:pPr algn="ctr"/>
                <a:r>
                  <a:rPr lang="en-GB" sz="1200" dirty="0"/>
                  <a:t>60</a:t>
                </a:r>
                <a:endParaRPr lang="en-US" sz="1200" dirty="0"/>
              </a:p>
            </p:txBody>
          </p:sp>
          <p:sp>
            <p:nvSpPr>
              <p:cNvPr id="69" name="TextBox 68">
                <a:extLst>
                  <a:ext uri="{FF2B5EF4-FFF2-40B4-BE49-F238E27FC236}">
                    <a16:creationId xmlns:a16="http://schemas.microsoft.com/office/drawing/2014/main" id="{B6389B70-801A-4647-AF33-52E1E0062A77}"/>
                  </a:ext>
                </a:extLst>
              </p:cNvPr>
              <p:cNvSpPr txBox="1"/>
              <p:nvPr/>
            </p:nvSpPr>
            <p:spPr>
              <a:xfrm>
                <a:off x="13371214" y="4803973"/>
                <a:ext cx="229797" cy="169277"/>
              </a:xfrm>
              <a:prstGeom prst="rect">
                <a:avLst/>
              </a:prstGeom>
              <a:noFill/>
            </p:spPr>
            <p:txBody>
              <a:bodyPr wrap="none" lIns="36000" tIns="0" rIns="36000" bIns="0" rtlCol="0">
                <a:spAutoFit/>
              </a:bodyPr>
              <a:lstStyle/>
              <a:p>
                <a:pPr algn="ctr"/>
                <a:r>
                  <a:rPr lang="en-GB" sz="1100" dirty="0"/>
                  <a:t>10</a:t>
                </a:r>
                <a:endParaRPr lang="en-US" sz="1100" dirty="0"/>
              </a:p>
            </p:txBody>
          </p:sp>
          <p:sp>
            <p:nvSpPr>
              <p:cNvPr id="70" name="TextBox 69">
                <a:extLst>
                  <a:ext uri="{FF2B5EF4-FFF2-40B4-BE49-F238E27FC236}">
                    <a16:creationId xmlns:a16="http://schemas.microsoft.com/office/drawing/2014/main" id="{E05D8267-7041-486D-A011-EF72D57FBC15}"/>
                  </a:ext>
                </a:extLst>
              </p:cNvPr>
              <p:cNvSpPr txBox="1"/>
              <p:nvPr/>
            </p:nvSpPr>
            <p:spPr>
              <a:xfrm>
                <a:off x="9709900" y="4803973"/>
                <a:ext cx="308345" cy="169277"/>
              </a:xfrm>
              <a:prstGeom prst="rect">
                <a:avLst/>
              </a:prstGeom>
              <a:noFill/>
            </p:spPr>
            <p:txBody>
              <a:bodyPr wrap="none" lIns="36000" tIns="0" rIns="36000" bIns="0" rtlCol="0">
                <a:spAutoFit/>
              </a:bodyPr>
              <a:lstStyle/>
              <a:p>
                <a:pPr algn="ctr"/>
                <a:r>
                  <a:rPr lang="en-GB" sz="1100" dirty="0"/>
                  <a:t>114</a:t>
                </a:r>
                <a:endParaRPr lang="en-US" sz="1100" dirty="0"/>
              </a:p>
            </p:txBody>
          </p:sp>
          <p:sp>
            <p:nvSpPr>
              <p:cNvPr id="72" name="TextBox 71">
                <a:extLst>
                  <a:ext uri="{FF2B5EF4-FFF2-40B4-BE49-F238E27FC236}">
                    <a16:creationId xmlns:a16="http://schemas.microsoft.com/office/drawing/2014/main" id="{84DC3448-6C36-4BAE-A106-F4A72A76C907}"/>
                  </a:ext>
                </a:extLst>
              </p:cNvPr>
              <p:cNvSpPr txBox="1"/>
              <p:nvPr/>
            </p:nvSpPr>
            <p:spPr>
              <a:xfrm>
                <a:off x="9423609" y="5017333"/>
                <a:ext cx="72768" cy="169277"/>
              </a:xfrm>
              <a:prstGeom prst="rect">
                <a:avLst/>
              </a:prstGeom>
              <a:noFill/>
            </p:spPr>
            <p:txBody>
              <a:bodyPr wrap="none" lIns="36000" tIns="0" rIns="36000" bIns="0" rtlCol="0">
                <a:spAutoFit/>
              </a:bodyPr>
              <a:lstStyle/>
              <a:p>
                <a:pPr algn="r"/>
                <a:endParaRPr lang="en-US" sz="1100" dirty="0"/>
              </a:p>
            </p:txBody>
          </p:sp>
          <p:sp>
            <p:nvSpPr>
              <p:cNvPr id="75" name="TextBox 74">
                <a:extLst>
                  <a:ext uri="{FF2B5EF4-FFF2-40B4-BE49-F238E27FC236}">
                    <a16:creationId xmlns:a16="http://schemas.microsoft.com/office/drawing/2014/main" id="{76D8D916-0093-4CF9-913D-5BCE54F4FF30}"/>
                  </a:ext>
                </a:extLst>
              </p:cNvPr>
              <p:cNvSpPr txBox="1"/>
              <p:nvPr/>
            </p:nvSpPr>
            <p:spPr>
              <a:xfrm>
                <a:off x="10004158" y="4945705"/>
                <a:ext cx="229797" cy="169277"/>
              </a:xfrm>
              <a:prstGeom prst="rect">
                <a:avLst/>
              </a:prstGeom>
              <a:noFill/>
            </p:spPr>
            <p:txBody>
              <a:bodyPr wrap="none" lIns="36000" tIns="0" rIns="36000" bIns="0" rtlCol="0">
                <a:spAutoFit/>
              </a:bodyPr>
              <a:lstStyle/>
              <a:p>
                <a:pPr algn="ctr"/>
                <a:r>
                  <a:rPr lang="en-GB" sz="1100" dirty="0"/>
                  <a:t>87</a:t>
                </a:r>
                <a:endParaRPr lang="en-US" sz="1100" dirty="0"/>
              </a:p>
            </p:txBody>
          </p:sp>
          <p:sp>
            <p:nvSpPr>
              <p:cNvPr id="76" name="TextBox 75">
                <a:extLst>
                  <a:ext uri="{FF2B5EF4-FFF2-40B4-BE49-F238E27FC236}">
                    <a16:creationId xmlns:a16="http://schemas.microsoft.com/office/drawing/2014/main" id="{27E5F54E-CE4C-4D20-B13A-040A6154CAD6}"/>
                  </a:ext>
                </a:extLst>
              </p:cNvPr>
              <p:cNvSpPr txBox="1"/>
              <p:nvPr/>
            </p:nvSpPr>
            <p:spPr>
              <a:xfrm>
                <a:off x="11040733" y="4945705"/>
                <a:ext cx="229797" cy="169277"/>
              </a:xfrm>
              <a:prstGeom prst="rect">
                <a:avLst/>
              </a:prstGeom>
              <a:noFill/>
            </p:spPr>
            <p:txBody>
              <a:bodyPr wrap="none" lIns="36000" tIns="0" rIns="36000" bIns="0" rtlCol="0">
                <a:spAutoFit/>
              </a:bodyPr>
              <a:lstStyle/>
              <a:p>
                <a:pPr algn="ctr"/>
                <a:r>
                  <a:rPr lang="en-GB" sz="1100" dirty="0"/>
                  <a:t>50</a:t>
                </a:r>
                <a:endParaRPr lang="en-US" sz="1100" dirty="0"/>
              </a:p>
            </p:txBody>
          </p:sp>
          <p:sp>
            <p:nvSpPr>
              <p:cNvPr id="79" name="TextBox 78">
                <a:extLst>
                  <a:ext uri="{FF2B5EF4-FFF2-40B4-BE49-F238E27FC236}">
                    <a16:creationId xmlns:a16="http://schemas.microsoft.com/office/drawing/2014/main" id="{31EF8792-001A-4D63-8E30-10E7A21831C8}"/>
                  </a:ext>
                </a:extLst>
              </p:cNvPr>
              <p:cNvSpPr txBox="1"/>
              <p:nvPr/>
            </p:nvSpPr>
            <p:spPr>
              <a:xfrm>
                <a:off x="11819274" y="4945705"/>
                <a:ext cx="229797" cy="169277"/>
              </a:xfrm>
              <a:prstGeom prst="rect">
                <a:avLst/>
              </a:prstGeom>
              <a:noFill/>
            </p:spPr>
            <p:txBody>
              <a:bodyPr wrap="none" lIns="36000" tIns="0" rIns="36000" bIns="0" rtlCol="0">
                <a:spAutoFit/>
              </a:bodyPr>
              <a:lstStyle/>
              <a:p>
                <a:pPr algn="ctr"/>
                <a:r>
                  <a:rPr lang="en-GB" sz="1100" dirty="0"/>
                  <a:t>35</a:t>
                </a:r>
                <a:endParaRPr lang="en-US" sz="1100" dirty="0"/>
              </a:p>
            </p:txBody>
          </p:sp>
          <p:sp>
            <p:nvSpPr>
              <p:cNvPr id="80" name="TextBox 79">
                <a:extLst>
                  <a:ext uri="{FF2B5EF4-FFF2-40B4-BE49-F238E27FC236}">
                    <a16:creationId xmlns:a16="http://schemas.microsoft.com/office/drawing/2014/main" id="{C75B78FF-C0B9-4A7E-9D27-8A18A8949CC5}"/>
                  </a:ext>
                </a:extLst>
              </p:cNvPr>
              <p:cNvSpPr txBox="1"/>
              <p:nvPr/>
            </p:nvSpPr>
            <p:spPr>
              <a:xfrm>
                <a:off x="12597767" y="4945705"/>
                <a:ext cx="229797" cy="169277"/>
              </a:xfrm>
              <a:prstGeom prst="rect">
                <a:avLst/>
              </a:prstGeom>
              <a:noFill/>
            </p:spPr>
            <p:txBody>
              <a:bodyPr wrap="none" lIns="36000" tIns="0" rIns="36000" bIns="0" rtlCol="0">
                <a:spAutoFit/>
              </a:bodyPr>
              <a:lstStyle/>
              <a:p>
                <a:pPr algn="ctr"/>
                <a:r>
                  <a:rPr lang="en-GB" sz="1100" dirty="0"/>
                  <a:t>24</a:t>
                </a:r>
                <a:endParaRPr lang="en-US" sz="1100" dirty="0"/>
              </a:p>
            </p:txBody>
          </p:sp>
          <p:sp>
            <p:nvSpPr>
              <p:cNvPr id="81" name="TextBox 80">
                <a:extLst>
                  <a:ext uri="{FF2B5EF4-FFF2-40B4-BE49-F238E27FC236}">
                    <a16:creationId xmlns:a16="http://schemas.microsoft.com/office/drawing/2014/main" id="{A735FF6F-FBC9-4559-B957-C20731BAC2F5}"/>
                  </a:ext>
                </a:extLst>
              </p:cNvPr>
              <p:cNvSpPr txBox="1"/>
              <p:nvPr/>
            </p:nvSpPr>
            <p:spPr>
              <a:xfrm>
                <a:off x="13410487" y="4945705"/>
                <a:ext cx="151251" cy="169277"/>
              </a:xfrm>
              <a:prstGeom prst="rect">
                <a:avLst/>
              </a:prstGeom>
              <a:noFill/>
            </p:spPr>
            <p:txBody>
              <a:bodyPr wrap="none" lIns="36000" tIns="0" rIns="36000" bIns="0" rtlCol="0">
                <a:spAutoFit/>
              </a:bodyPr>
              <a:lstStyle/>
              <a:p>
                <a:pPr algn="ctr"/>
                <a:r>
                  <a:rPr lang="en-GB" sz="1100" dirty="0"/>
                  <a:t>6</a:t>
                </a:r>
                <a:endParaRPr lang="en-US" sz="1100" dirty="0"/>
              </a:p>
            </p:txBody>
          </p:sp>
          <p:sp>
            <p:nvSpPr>
              <p:cNvPr id="82" name="TextBox 81">
                <a:extLst>
                  <a:ext uri="{FF2B5EF4-FFF2-40B4-BE49-F238E27FC236}">
                    <a16:creationId xmlns:a16="http://schemas.microsoft.com/office/drawing/2014/main" id="{841B4110-2DD2-44EA-A453-114702F190A7}"/>
                  </a:ext>
                </a:extLst>
              </p:cNvPr>
              <p:cNvSpPr txBox="1"/>
              <p:nvPr/>
            </p:nvSpPr>
            <p:spPr>
              <a:xfrm>
                <a:off x="9709900" y="4945705"/>
                <a:ext cx="308345" cy="169277"/>
              </a:xfrm>
              <a:prstGeom prst="rect">
                <a:avLst/>
              </a:prstGeom>
              <a:noFill/>
            </p:spPr>
            <p:txBody>
              <a:bodyPr wrap="none" lIns="36000" tIns="0" rIns="36000" bIns="0" rtlCol="0">
                <a:spAutoFit/>
              </a:bodyPr>
              <a:lstStyle/>
              <a:p>
                <a:pPr algn="ctr"/>
                <a:r>
                  <a:rPr lang="en-GB" sz="1100" dirty="0"/>
                  <a:t>112</a:t>
                </a:r>
                <a:endParaRPr lang="en-US" sz="1100" dirty="0"/>
              </a:p>
            </p:txBody>
          </p:sp>
          <p:cxnSp>
            <p:nvCxnSpPr>
              <p:cNvPr id="83" name="Straight Connector 82">
                <a:extLst>
                  <a:ext uri="{FF2B5EF4-FFF2-40B4-BE49-F238E27FC236}">
                    <a16:creationId xmlns:a16="http://schemas.microsoft.com/office/drawing/2014/main" id="{83AB4868-9BEC-4DCA-80FF-BC5D2A389636}"/>
                  </a:ext>
                </a:extLst>
              </p:cNvPr>
              <p:cNvCxnSpPr>
                <a:cxnSpLocks/>
              </p:cNvCxnSpPr>
              <p:nvPr/>
            </p:nvCxnSpPr>
            <p:spPr>
              <a:xfrm>
                <a:off x="9446008" y="4894553"/>
                <a:ext cx="13614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6E86C3E-EA86-49ED-85DE-F3B1475578D8}"/>
                  </a:ext>
                </a:extLst>
              </p:cNvPr>
              <p:cNvCxnSpPr>
                <a:cxnSpLocks/>
              </p:cNvCxnSpPr>
              <p:nvPr/>
            </p:nvCxnSpPr>
            <p:spPr>
              <a:xfrm>
                <a:off x="9446008" y="5035523"/>
                <a:ext cx="136142"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8CBCBC21-8F07-4790-AC45-1387B39A39D0}"/>
                  </a:ext>
                </a:extLst>
              </p:cNvPr>
              <p:cNvCxnSpPr/>
              <p:nvPr/>
            </p:nvCxnSpPr>
            <p:spPr>
              <a:xfrm>
                <a:off x="9802878" y="355978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92C247BB-5BA4-4F8B-A807-01397CE91AEF}"/>
                  </a:ext>
                </a:extLst>
              </p:cNvPr>
              <p:cNvSpPr txBox="1"/>
              <p:nvPr/>
            </p:nvSpPr>
            <p:spPr>
              <a:xfrm>
                <a:off x="9514112" y="3465935"/>
                <a:ext cx="285902" cy="184666"/>
              </a:xfrm>
              <a:prstGeom prst="rect">
                <a:avLst/>
              </a:prstGeom>
              <a:noFill/>
            </p:spPr>
            <p:txBody>
              <a:bodyPr wrap="none" lIns="36000" tIns="0" rIns="36000" bIns="0" rtlCol="0" anchor="ctr">
                <a:spAutoFit/>
              </a:bodyPr>
              <a:lstStyle/>
              <a:p>
                <a:pPr algn="r"/>
                <a:r>
                  <a:rPr lang="en-GB" sz="1200" b="1" dirty="0">
                    <a:solidFill>
                      <a:schemeClr val="tx2"/>
                    </a:solidFill>
                  </a:rPr>
                  <a:t>0.5</a:t>
                </a:r>
                <a:endParaRPr lang="en-US" sz="1200" b="1" dirty="0">
                  <a:solidFill>
                    <a:schemeClr val="tx2"/>
                  </a:solidFill>
                </a:endParaRPr>
              </a:p>
            </p:txBody>
          </p:sp>
          <p:cxnSp>
            <p:nvCxnSpPr>
              <p:cNvPr id="87" name="Straight Connector 86">
                <a:extLst>
                  <a:ext uri="{FF2B5EF4-FFF2-40B4-BE49-F238E27FC236}">
                    <a16:creationId xmlns:a16="http://schemas.microsoft.com/office/drawing/2014/main" id="{33C30FEB-DA01-41BD-867A-666F2ADA47F1}"/>
                  </a:ext>
                </a:extLst>
              </p:cNvPr>
              <p:cNvCxnSpPr/>
              <p:nvPr/>
            </p:nvCxnSpPr>
            <p:spPr>
              <a:xfrm>
                <a:off x="12712665"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5DEADCC7-6281-4493-9BF2-8B5D6698219F}"/>
                  </a:ext>
                </a:extLst>
              </p:cNvPr>
              <p:cNvSpPr txBox="1"/>
              <p:nvPr/>
            </p:nvSpPr>
            <p:spPr>
              <a:xfrm>
                <a:off x="12591355" y="4320103"/>
                <a:ext cx="242621" cy="184666"/>
              </a:xfrm>
              <a:prstGeom prst="rect">
                <a:avLst/>
              </a:prstGeom>
              <a:noFill/>
            </p:spPr>
            <p:txBody>
              <a:bodyPr wrap="none" lIns="36000" tIns="0" rIns="36000" bIns="0" rtlCol="0">
                <a:spAutoFit/>
              </a:bodyPr>
              <a:lstStyle/>
              <a:p>
                <a:pPr algn="ctr"/>
                <a:r>
                  <a:rPr lang="en-GB" sz="1200" dirty="0"/>
                  <a:t>66</a:t>
                </a:r>
                <a:endParaRPr lang="en-US" sz="1200" dirty="0"/>
              </a:p>
            </p:txBody>
          </p:sp>
          <p:cxnSp>
            <p:nvCxnSpPr>
              <p:cNvPr id="89" name="Straight Connector 88">
                <a:extLst>
                  <a:ext uri="{FF2B5EF4-FFF2-40B4-BE49-F238E27FC236}">
                    <a16:creationId xmlns:a16="http://schemas.microsoft.com/office/drawing/2014/main" id="{9F063314-61E6-470D-B365-1FD53CF178BB}"/>
                  </a:ext>
                </a:extLst>
              </p:cNvPr>
              <p:cNvCxnSpPr/>
              <p:nvPr/>
            </p:nvCxnSpPr>
            <p:spPr>
              <a:xfrm>
                <a:off x="12965412"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4AD9A87C-175A-4F32-851A-30C3DA87CACF}"/>
                  </a:ext>
                </a:extLst>
              </p:cNvPr>
              <p:cNvSpPr txBox="1"/>
              <p:nvPr/>
            </p:nvSpPr>
            <p:spPr>
              <a:xfrm>
                <a:off x="12844102" y="4320103"/>
                <a:ext cx="242621" cy="184666"/>
              </a:xfrm>
              <a:prstGeom prst="rect">
                <a:avLst/>
              </a:prstGeom>
              <a:noFill/>
            </p:spPr>
            <p:txBody>
              <a:bodyPr wrap="none" lIns="36000" tIns="0" rIns="36000" bIns="0" rtlCol="0">
                <a:spAutoFit/>
              </a:bodyPr>
              <a:lstStyle/>
              <a:p>
                <a:pPr algn="ctr"/>
                <a:r>
                  <a:rPr lang="en-US" sz="1200" dirty="0"/>
                  <a:t>72</a:t>
                </a:r>
              </a:p>
            </p:txBody>
          </p:sp>
          <p:cxnSp>
            <p:nvCxnSpPr>
              <p:cNvPr id="91" name="Straight Connector 90">
                <a:extLst>
                  <a:ext uri="{FF2B5EF4-FFF2-40B4-BE49-F238E27FC236}">
                    <a16:creationId xmlns:a16="http://schemas.microsoft.com/office/drawing/2014/main" id="{19B3C841-7840-41F7-8769-7F5DA0A8FC11}"/>
                  </a:ext>
                </a:extLst>
              </p:cNvPr>
              <p:cNvCxnSpPr/>
              <p:nvPr/>
            </p:nvCxnSpPr>
            <p:spPr>
              <a:xfrm>
                <a:off x="13221031"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85FC1942-479E-4386-B524-004F10200357}"/>
                  </a:ext>
                </a:extLst>
              </p:cNvPr>
              <p:cNvSpPr txBox="1"/>
              <p:nvPr/>
            </p:nvSpPr>
            <p:spPr>
              <a:xfrm>
                <a:off x="13099721" y="4320103"/>
                <a:ext cx="242621" cy="184666"/>
              </a:xfrm>
              <a:prstGeom prst="rect">
                <a:avLst/>
              </a:prstGeom>
              <a:noFill/>
            </p:spPr>
            <p:txBody>
              <a:bodyPr wrap="none" lIns="36000" tIns="0" rIns="36000" bIns="0" rtlCol="0">
                <a:spAutoFit/>
              </a:bodyPr>
              <a:lstStyle/>
              <a:p>
                <a:pPr algn="ctr"/>
                <a:r>
                  <a:rPr lang="en-GB" sz="1200" dirty="0"/>
                  <a:t>78</a:t>
                </a:r>
                <a:endParaRPr lang="en-US" sz="1200" dirty="0"/>
              </a:p>
            </p:txBody>
          </p:sp>
          <p:cxnSp>
            <p:nvCxnSpPr>
              <p:cNvPr id="93" name="Straight Connector 92">
                <a:extLst>
                  <a:ext uri="{FF2B5EF4-FFF2-40B4-BE49-F238E27FC236}">
                    <a16:creationId xmlns:a16="http://schemas.microsoft.com/office/drawing/2014/main" id="{2549E77C-17E6-4059-92F9-0543F64D31E2}"/>
                  </a:ext>
                </a:extLst>
              </p:cNvPr>
              <p:cNvCxnSpPr/>
              <p:nvPr/>
            </p:nvCxnSpPr>
            <p:spPr>
              <a:xfrm>
                <a:off x="13486112"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708CD7B0-C0B1-4160-B20E-74D7CB4513C5}"/>
                  </a:ext>
                </a:extLst>
              </p:cNvPr>
              <p:cNvSpPr txBox="1"/>
              <p:nvPr/>
            </p:nvSpPr>
            <p:spPr>
              <a:xfrm>
                <a:off x="13364802" y="4320103"/>
                <a:ext cx="242621" cy="184666"/>
              </a:xfrm>
              <a:prstGeom prst="rect">
                <a:avLst/>
              </a:prstGeom>
              <a:noFill/>
            </p:spPr>
            <p:txBody>
              <a:bodyPr wrap="none" lIns="36000" tIns="0" rIns="36000" bIns="0" rtlCol="0">
                <a:spAutoFit/>
              </a:bodyPr>
              <a:lstStyle/>
              <a:p>
                <a:pPr algn="ctr"/>
                <a:r>
                  <a:rPr lang="en-GB" sz="1200" dirty="0"/>
                  <a:t>84</a:t>
                </a:r>
                <a:endParaRPr lang="en-US" sz="1200" dirty="0"/>
              </a:p>
            </p:txBody>
          </p:sp>
          <p:cxnSp>
            <p:nvCxnSpPr>
              <p:cNvPr id="96" name="Straight Connector 95">
                <a:extLst>
                  <a:ext uri="{FF2B5EF4-FFF2-40B4-BE49-F238E27FC236}">
                    <a16:creationId xmlns:a16="http://schemas.microsoft.com/office/drawing/2014/main" id="{042ED117-4CB4-4F8C-BEF4-920E134CDCC2}"/>
                  </a:ext>
                </a:extLst>
              </p:cNvPr>
              <p:cNvCxnSpPr/>
              <p:nvPr/>
            </p:nvCxnSpPr>
            <p:spPr>
              <a:xfrm>
                <a:off x="13750907"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6127FE5D-3275-4AA4-A439-08A6E1B38999}"/>
                  </a:ext>
                </a:extLst>
              </p:cNvPr>
              <p:cNvSpPr txBox="1"/>
              <p:nvPr/>
            </p:nvSpPr>
            <p:spPr>
              <a:xfrm>
                <a:off x="13629597" y="4320103"/>
                <a:ext cx="242621" cy="184666"/>
              </a:xfrm>
              <a:prstGeom prst="rect">
                <a:avLst/>
              </a:prstGeom>
              <a:noFill/>
            </p:spPr>
            <p:txBody>
              <a:bodyPr wrap="none" lIns="36000" tIns="0" rIns="36000" bIns="0" rtlCol="0">
                <a:spAutoFit/>
              </a:bodyPr>
              <a:lstStyle/>
              <a:p>
                <a:pPr algn="ctr"/>
                <a:r>
                  <a:rPr lang="en-GB" sz="1200" dirty="0"/>
                  <a:t>90</a:t>
                </a:r>
                <a:endParaRPr lang="en-US" sz="1200" dirty="0"/>
              </a:p>
            </p:txBody>
          </p:sp>
          <p:cxnSp>
            <p:nvCxnSpPr>
              <p:cNvPr id="100" name="Straight Connector 99">
                <a:extLst>
                  <a:ext uri="{FF2B5EF4-FFF2-40B4-BE49-F238E27FC236}">
                    <a16:creationId xmlns:a16="http://schemas.microsoft.com/office/drawing/2014/main" id="{583624AA-E023-49DC-83A6-34D4647E9034}"/>
                  </a:ext>
                </a:extLst>
              </p:cNvPr>
              <p:cNvCxnSpPr/>
              <p:nvPr/>
            </p:nvCxnSpPr>
            <p:spPr>
              <a:xfrm>
                <a:off x="12187824"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915A5170-7E3C-4402-8969-A164F041A10D}"/>
                  </a:ext>
                </a:extLst>
              </p:cNvPr>
              <p:cNvSpPr txBox="1"/>
              <p:nvPr/>
            </p:nvSpPr>
            <p:spPr>
              <a:xfrm>
                <a:off x="12066514" y="4320103"/>
                <a:ext cx="242621" cy="184666"/>
              </a:xfrm>
              <a:prstGeom prst="rect">
                <a:avLst/>
              </a:prstGeom>
              <a:noFill/>
            </p:spPr>
            <p:txBody>
              <a:bodyPr wrap="none" lIns="36000" tIns="0" rIns="36000" bIns="0" rtlCol="0">
                <a:spAutoFit/>
              </a:bodyPr>
              <a:lstStyle/>
              <a:p>
                <a:pPr algn="ctr"/>
                <a:r>
                  <a:rPr lang="en-GB" sz="1200" dirty="0"/>
                  <a:t>54</a:t>
                </a:r>
                <a:endParaRPr lang="en-US" sz="1200" dirty="0"/>
              </a:p>
            </p:txBody>
          </p:sp>
          <p:cxnSp>
            <p:nvCxnSpPr>
              <p:cNvPr id="102" name="Straight Connector 101">
                <a:extLst>
                  <a:ext uri="{FF2B5EF4-FFF2-40B4-BE49-F238E27FC236}">
                    <a16:creationId xmlns:a16="http://schemas.microsoft.com/office/drawing/2014/main" id="{871388E5-DB8A-4D95-BC09-2AD9E1253072}"/>
                  </a:ext>
                </a:extLst>
              </p:cNvPr>
              <p:cNvCxnSpPr/>
              <p:nvPr/>
            </p:nvCxnSpPr>
            <p:spPr>
              <a:xfrm>
                <a:off x="11672552"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AC5EDC85-B2AD-42FE-B61E-E284CE9DFB16}"/>
                  </a:ext>
                </a:extLst>
              </p:cNvPr>
              <p:cNvSpPr txBox="1"/>
              <p:nvPr/>
            </p:nvSpPr>
            <p:spPr>
              <a:xfrm>
                <a:off x="11551242" y="4320103"/>
                <a:ext cx="242621" cy="184666"/>
              </a:xfrm>
              <a:prstGeom prst="rect">
                <a:avLst/>
              </a:prstGeom>
              <a:noFill/>
            </p:spPr>
            <p:txBody>
              <a:bodyPr wrap="none" lIns="36000" tIns="0" rIns="36000" bIns="0" rtlCol="0">
                <a:spAutoFit/>
              </a:bodyPr>
              <a:lstStyle/>
              <a:p>
                <a:pPr algn="ctr"/>
                <a:r>
                  <a:rPr lang="en-GB" sz="1200" dirty="0"/>
                  <a:t>42</a:t>
                </a:r>
                <a:endParaRPr lang="en-US" sz="1200" dirty="0"/>
              </a:p>
            </p:txBody>
          </p:sp>
          <p:cxnSp>
            <p:nvCxnSpPr>
              <p:cNvPr id="104" name="Straight Connector 103">
                <a:extLst>
                  <a:ext uri="{FF2B5EF4-FFF2-40B4-BE49-F238E27FC236}">
                    <a16:creationId xmlns:a16="http://schemas.microsoft.com/office/drawing/2014/main" id="{CC18B064-6431-4817-AB41-421D6F799A8E}"/>
                  </a:ext>
                </a:extLst>
              </p:cNvPr>
              <p:cNvCxnSpPr/>
              <p:nvPr/>
            </p:nvCxnSpPr>
            <p:spPr>
              <a:xfrm>
                <a:off x="11155631"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E8B7E433-12D2-4588-BB56-D79EFD7DBF9C}"/>
                  </a:ext>
                </a:extLst>
              </p:cNvPr>
              <p:cNvSpPr txBox="1"/>
              <p:nvPr/>
            </p:nvSpPr>
            <p:spPr>
              <a:xfrm>
                <a:off x="11034321" y="4320103"/>
                <a:ext cx="242621" cy="184666"/>
              </a:xfrm>
              <a:prstGeom prst="rect">
                <a:avLst/>
              </a:prstGeom>
              <a:noFill/>
            </p:spPr>
            <p:txBody>
              <a:bodyPr wrap="none" lIns="36000" tIns="0" rIns="36000" bIns="0" rtlCol="0">
                <a:spAutoFit/>
              </a:bodyPr>
              <a:lstStyle/>
              <a:p>
                <a:pPr algn="ctr"/>
                <a:r>
                  <a:rPr lang="en-GB" sz="1200" dirty="0"/>
                  <a:t>30</a:t>
                </a:r>
                <a:endParaRPr lang="en-US" sz="1200" dirty="0"/>
              </a:p>
            </p:txBody>
          </p:sp>
          <p:cxnSp>
            <p:nvCxnSpPr>
              <p:cNvPr id="106" name="Straight Connector 105">
                <a:extLst>
                  <a:ext uri="{FF2B5EF4-FFF2-40B4-BE49-F238E27FC236}">
                    <a16:creationId xmlns:a16="http://schemas.microsoft.com/office/drawing/2014/main" id="{ED69835E-760B-4EFE-9F27-2813023A58A3}"/>
                  </a:ext>
                </a:extLst>
              </p:cNvPr>
              <p:cNvCxnSpPr/>
              <p:nvPr/>
            </p:nvCxnSpPr>
            <p:spPr>
              <a:xfrm>
                <a:off x="10643852"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9EA7FAC6-1255-46A4-91AD-9F3A67A348CC}"/>
                  </a:ext>
                </a:extLst>
              </p:cNvPr>
              <p:cNvSpPr txBox="1"/>
              <p:nvPr/>
            </p:nvSpPr>
            <p:spPr>
              <a:xfrm>
                <a:off x="10522542" y="4320103"/>
                <a:ext cx="242621" cy="184666"/>
              </a:xfrm>
              <a:prstGeom prst="rect">
                <a:avLst/>
              </a:prstGeom>
              <a:noFill/>
            </p:spPr>
            <p:txBody>
              <a:bodyPr wrap="none" lIns="36000" tIns="0" rIns="36000" bIns="0" rtlCol="0">
                <a:spAutoFit/>
              </a:bodyPr>
              <a:lstStyle/>
              <a:p>
                <a:pPr algn="ctr"/>
                <a:r>
                  <a:rPr lang="en-GB" sz="1200" dirty="0"/>
                  <a:t>18</a:t>
                </a:r>
                <a:endParaRPr lang="en-US" sz="1200" dirty="0"/>
              </a:p>
            </p:txBody>
          </p:sp>
          <p:cxnSp>
            <p:nvCxnSpPr>
              <p:cNvPr id="108" name="Straight Connector 107">
                <a:extLst>
                  <a:ext uri="{FF2B5EF4-FFF2-40B4-BE49-F238E27FC236}">
                    <a16:creationId xmlns:a16="http://schemas.microsoft.com/office/drawing/2014/main" id="{FF8D6A67-06F3-4206-A9E9-8377A808B32A}"/>
                  </a:ext>
                </a:extLst>
              </p:cNvPr>
              <p:cNvCxnSpPr/>
              <p:nvPr/>
            </p:nvCxnSpPr>
            <p:spPr>
              <a:xfrm>
                <a:off x="10119056" y="426558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B7F4637F-DD9F-41CE-8DE5-3D7E79027750}"/>
                  </a:ext>
                </a:extLst>
              </p:cNvPr>
              <p:cNvSpPr txBox="1"/>
              <p:nvPr/>
            </p:nvSpPr>
            <p:spPr>
              <a:xfrm>
                <a:off x="10040225" y="4320103"/>
                <a:ext cx="157662" cy="184666"/>
              </a:xfrm>
              <a:prstGeom prst="rect">
                <a:avLst/>
              </a:prstGeom>
              <a:noFill/>
            </p:spPr>
            <p:txBody>
              <a:bodyPr wrap="none" lIns="36000" tIns="0" rIns="36000" bIns="0" rtlCol="0">
                <a:spAutoFit/>
              </a:bodyPr>
              <a:lstStyle/>
              <a:p>
                <a:pPr algn="ctr"/>
                <a:r>
                  <a:rPr lang="en-GB" sz="1200" dirty="0"/>
                  <a:t>6</a:t>
                </a:r>
                <a:endParaRPr lang="en-US" sz="1200" dirty="0"/>
              </a:p>
            </p:txBody>
          </p:sp>
          <p:sp>
            <p:nvSpPr>
              <p:cNvPr id="110" name="TextBox 109">
                <a:extLst>
                  <a:ext uri="{FF2B5EF4-FFF2-40B4-BE49-F238E27FC236}">
                    <a16:creationId xmlns:a16="http://schemas.microsoft.com/office/drawing/2014/main" id="{F66E6F5C-4AB9-41D4-89D7-C51589E9589C}"/>
                  </a:ext>
                </a:extLst>
              </p:cNvPr>
              <p:cNvSpPr txBox="1"/>
              <p:nvPr/>
            </p:nvSpPr>
            <p:spPr>
              <a:xfrm>
                <a:off x="10266413" y="4803973"/>
                <a:ext cx="229797" cy="169277"/>
              </a:xfrm>
              <a:prstGeom prst="rect">
                <a:avLst/>
              </a:prstGeom>
              <a:noFill/>
            </p:spPr>
            <p:txBody>
              <a:bodyPr wrap="none" lIns="36000" tIns="0" rIns="36000" bIns="0" rtlCol="0">
                <a:spAutoFit/>
              </a:bodyPr>
              <a:lstStyle/>
              <a:p>
                <a:pPr algn="ctr"/>
                <a:r>
                  <a:rPr lang="en-GB" sz="1100" dirty="0"/>
                  <a:t>89</a:t>
                </a:r>
                <a:endParaRPr lang="en-US" sz="1100" dirty="0"/>
              </a:p>
            </p:txBody>
          </p:sp>
          <p:sp>
            <p:nvSpPr>
              <p:cNvPr id="111" name="TextBox 110">
                <a:extLst>
                  <a:ext uri="{FF2B5EF4-FFF2-40B4-BE49-F238E27FC236}">
                    <a16:creationId xmlns:a16="http://schemas.microsoft.com/office/drawing/2014/main" id="{2AFD6451-7BF3-4F85-8AA1-63B624822C6B}"/>
                  </a:ext>
                </a:extLst>
              </p:cNvPr>
              <p:cNvSpPr txBox="1"/>
              <p:nvPr/>
            </p:nvSpPr>
            <p:spPr>
              <a:xfrm>
                <a:off x="10266413" y="4945705"/>
                <a:ext cx="229797" cy="169277"/>
              </a:xfrm>
              <a:prstGeom prst="rect">
                <a:avLst/>
              </a:prstGeom>
              <a:noFill/>
            </p:spPr>
            <p:txBody>
              <a:bodyPr wrap="none" lIns="36000" tIns="0" rIns="36000" bIns="0" rtlCol="0">
                <a:spAutoFit/>
              </a:bodyPr>
              <a:lstStyle/>
              <a:p>
                <a:pPr algn="ctr"/>
                <a:r>
                  <a:rPr lang="en-GB" sz="1100" dirty="0"/>
                  <a:t>67</a:t>
                </a:r>
                <a:endParaRPr lang="en-US" sz="1100" dirty="0"/>
              </a:p>
            </p:txBody>
          </p:sp>
          <p:sp>
            <p:nvSpPr>
              <p:cNvPr id="112" name="TextBox 111">
                <a:extLst>
                  <a:ext uri="{FF2B5EF4-FFF2-40B4-BE49-F238E27FC236}">
                    <a16:creationId xmlns:a16="http://schemas.microsoft.com/office/drawing/2014/main" id="{8DBDD231-3A04-41D0-9685-9FD9507DF670}"/>
                  </a:ext>
                </a:extLst>
              </p:cNvPr>
              <p:cNvSpPr txBox="1"/>
              <p:nvPr/>
            </p:nvSpPr>
            <p:spPr>
              <a:xfrm>
                <a:off x="10528954" y="4803973"/>
                <a:ext cx="229797" cy="169277"/>
              </a:xfrm>
              <a:prstGeom prst="rect">
                <a:avLst/>
              </a:prstGeom>
              <a:noFill/>
            </p:spPr>
            <p:txBody>
              <a:bodyPr wrap="none" lIns="36000" tIns="0" rIns="36000" bIns="0" rtlCol="0">
                <a:spAutoFit/>
              </a:bodyPr>
              <a:lstStyle/>
              <a:p>
                <a:pPr algn="ctr"/>
                <a:r>
                  <a:rPr lang="en-GB" sz="1100" dirty="0"/>
                  <a:t>85</a:t>
                </a:r>
                <a:endParaRPr lang="en-US" sz="1100" dirty="0"/>
              </a:p>
            </p:txBody>
          </p:sp>
          <p:sp>
            <p:nvSpPr>
              <p:cNvPr id="113" name="TextBox 112">
                <a:extLst>
                  <a:ext uri="{FF2B5EF4-FFF2-40B4-BE49-F238E27FC236}">
                    <a16:creationId xmlns:a16="http://schemas.microsoft.com/office/drawing/2014/main" id="{018C0CE0-7EAB-4518-BAC8-E97D88B03D2E}"/>
                  </a:ext>
                </a:extLst>
              </p:cNvPr>
              <p:cNvSpPr txBox="1"/>
              <p:nvPr/>
            </p:nvSpPr>
            <p:spPr>
              <a:xfrm>
                <a:off x="10528954" y="4945705"/>
                <a:ext cx="229797" cy="169277"/>
              </a:xfrm>
              <a:prstGeom prst="rect">
                <a:avLst/>
              </a:prstGeom>
              <a:noFill/>
            </p:spPr>
            <p:txBody>
              <a:bodyPr wrap="none" lIns="36000" tIns="0" rIns="36000" bIns="0" rtlCol="0">
                <a:spAutoFit/>
              </a:bodyPr>
              <a:lstStyle/>
              <a:p>
                <a:pPr algn="ctr"/>
                <a:r>
                  <a:rPr lang="en-GB" sz="1100" dirty="0"/>
                  <a:t>54</a:t>
                </a:r>
                <a:endParaRPr lang="en-US" sz="1100" dirty="0"/>
              </a:p>
            </p:txBody>
          </p:sp>
          <p:sp>
            <p:nvSpPr>
              <p:cNvPr id="114" name="TextBox 113">
                <a:extLst>
                  <a:ext uri="{FF2B5EF4-FFF2-40B4-BE49-F238E27FC236}">
                    <a16:creationId xmlns:a16="http://schemas.microsoft.com/office/drawing/2014/main" id="{F7EFB8CE-55B7-413E-A7B7-BEFA9E9F341B}"/>
                  </a:ext>
                </a:extLst>
              </p:cNvPr>
              <p:cNvSpPr txBox="1"/>
              <p:nvPr/>
            </p:nvSpPr>
            <p:spPr>
              <a:xfrm>
                <a:off x="10786478" y="4803973"/>
                <a:ext cx="229797" cy="169277"/>
              </a:xfrm>
              <a:prstGeom prst="rect">
                <a:avLst/>
              </a:prstGeom>
              <a:noFill/>
            </p:spPr>
            <p:txBody>
              <a:bodyPr wrap="none" lIns="36000" tIns="0" rIns="36000" bIns="0" rtlCol="0">
                <a:spAutoFit/>
              </a:bodyPr>
              <a:lstStyle/>
              <a:p>
                <a:pPr algn="ctr"/>
                <a:r>
                  <a:rPr lang="en-GB" sz="1100" dirty="0"/>
                  <a:t>97</a:t>
                </a:r>
                <a:endParaRPr lang="en-US" sz="1100" dirty="0"/>
              </a:p>
            </p:txBody>
          </p:sp>
          <p:sp>
            <p:nvSpPr>
              <p:cNvPr id="115" name="TextBox 114">
                <a:extLst>
                  <a:ext uri="{FF2B5EF4-FFF2-40B4-BE49-F238E27FC236}">
                    <a16:creationId xmlns:a16="http://schemas.microsoft.com/office/drawing/2014/main" id="{4B819B1F-1DA1-432F-87B9-5B5C6B52F678}"/>
                  </a:ext>
                </a:extLst>
              </p:cNvPr>
              <p:cNvSpPr txBox="1"/>
              <p:nvPr/>
            </p:nvSpPr>
            <p:spPr>
              <a:xfrm>
                <a:off x="10786478" y="4945705"/>
                <a:ext cx="229797" cy="169277"/>
              </a:xfrm>
              <a:prstGeom prst="rect">
                <a:avLst/>
              </a:prstGeom>
              <a:noFill/>
            </p:spPr>
            <p:txBody>
              <a:bodyPr wrap="none" lIns="36000" tIns="0" rIns="36000" bIns="0" rtlCol="0">
                <a:spAutoFit/>
              </a:bodyPr>
              <a:lstStyle/>
              <a:p>
                <a:pPr algn="ctr"/>
                <a:r>
                  <a:rPr lang="en-GB" sz="1100" dirty="0"/>
                  <a:t>52</a:t>
                </a:r>
                <a:endParaRPr lang="en-US" sz="1100" dirty="0"/>
              </a:p>
            </p:txBody>
          </p:sp>
          <p:sp>
            <p:nvSpPr>
              <p:cNvPr id="116" name="TextBox 115">
                <a:extLst>
                  <a:ext uri="{FF2B5EF4-FFF2-40B4-BE49-F238E27FC236}">
                    <a16:creationId xmlns:a16="http://schemas.microsoft.com/office/drawing/2014/main" id="{06421BAB-9944-4F11-9DB4-DCA4A80921FD}"/>
                  </a:ext>
                </a:extLst>
              </p:cNvPr>
              <p:cNvSpPr txBox="1"/>
              <p:nvPr/>
            </p:nvSpPr>
            <p:spPr>
              <a:xfrm>
                <a:off x="11297591" y="4803973"/>
                <a:ext cx="229797" cy="169277"/>
              </a:xfrm>
              <a:prstGeom prst="rect">
                <a:avLst/>
              </a:prstGeom>
              <a:noFill/>
            </p:spPr>
            <p:txBody>
              <a:bodyPr wrap="none" lIns="36000" tIns="0" rIns="36000" bIns="0" rtlCol="0">
                <a:spAutoFit/>
              </a:bodyPr>
              <a:lstStyle/>
              <a:p>
                <a:pPr algn="ctr"/>
                <a:r>
                  <a:rPr lang="en-GB" sz="1100" dirty="0"/>
                  <a:t>67</a:t>
                </a:r>
                <a:endParaRPr lang="en-US" sz="1100" dirty="0"/>
              </a:p>
            </p:txBody>
          </p:sp>
          <p:sp>
            <p:nvSpPr>
              <p:cNvPr id="117" name="TextBox 116">
                <a:extLst>
                  <a:ext uri="{FF2B5EF4-FFF2-40B4-BE49-F238E27FC236}">
                    <a16:creationId xmlns:a16="http://schemas.microsoft.com/office/drawing/2014/main" id="{75CAE5A0-28AC-42E5-B3C1-CEF52E036D28}"/>
                  </a:ext>
                </a:extLst>
              </p:cNvPr>
              <p:cNvSpPr txBox="1"/>
              <p:nvPr/>
            </p:nvSpPr>
            <p:spPr>
              <a:xfrm>
                <a:off x="11297591" y="4945705"/>
                <a:ext cx="229797" cy="169277"/>
              </a:xfrm>
              <a:prstGeom prst="rect">
                <a:avLst/>
              </a:prstGeom>
              <a:noFill/>
            </p:spPr>
            <p:txBody>
              <a:bodyPr wrap="none" lIns="36000" tIns="0" rIns="36000" bIns="0" rtlCol="0">
                <a:spAutoFit/>
              </a:bodyPr>
              <a:lstStyle/>
              <a:p>
                <a:pPr algn="ctr"/>
                <a:r>
                  <a:rPr lang="en-GB" sz="1100" dirty="0"/>
                  <a:t>42</a:t>
                </a:r>
                <a:endParaRPr lang="en-US" sz="1100" dirty="0"/>
              </a:p>
            </p:txBody>
          </p:sp>
          <p:sp>
            <p:nvSpPr>
              <p:cNvPr id="118" name="TextBox 117">
                <a:extLst>
                  <a:ext uri="{FF2B5EF4-FFF2-40B4-BE49-F238E27FC236}">
                    <a16:creationId xmlns:a16="http://schemas.microsoft.com/office/drawing/2014/main" id="{0F91F1B9-D9E6-4726-BBE5-7039D1ED7D83}"/>
                  </a:ext>
                </a:extLst>
              </p:cNvPr>
              <p:cNvSpPr txBox="1"/>
              <p:nvPr/>
            </p:nvSpPr>
            <p:spPr>
              <a:xfrm>
                <a:off x="11557654" y="4803973"/>
                <a:ext cx="229797" cy="169277"/>
              </a:xfrm>
              <a:prstGeom prst="rect">
                <a:avLst/>
              </a:prstGeom>
              <a:noFill/>
            </p:spPr>
            <p:txBody>
              <a:bodyPr wrap="none" lIns="36000" tIns="0" rIns="36000" bIns="0" rtlCol="0">
                <a:spAutoFit/>
              </a:bodyPr>
              <a:lstStyle/>
              <a:p>
                <a:pPr algn="ctr"/>
                <a:r>
                  <a:rPr lang="en-GB" sz="1100" dirty="0"/>
                  <a:t>58</a:t>
                </a:r>
                <a:endParaRPr lang="en-US" sz="1100" dirty="0"/>
              </a:p>
            </p:txBody>
          </p:sp>
          <p:sp>
            <p:nvSpPr>
              <p:cNvPr id="119" name="TextBox 118">
                <a:extLst>
                  <a:ext uri="{FF2B5EF4-FFF2-40B4-BE49-F238E27FC236}">
                    <a16:creationId xmlns:a16="http://schemas.microsoft.com/office/drawing/2014/main" id="{6961D076-B8A0-418B-A61A-DE9A347169EC}"/>
                  </a:ext>
                </a:extLst>
              </p:cNvPr>
              <p:cNvSpPr txBox="1"/>
              <p:nvPr/>
            </p:nvSpPr>
            <p:spPr>
              <a:xfrm>
                <a:off x="11557654" y="4945705"/>
                <a:ext cx="229797" cy="169277"/>
              </a:xfrm>
              <a:prstGeom prst="rect">
                <a:avLst/>
              </a:prstGeom>
              <a:noFill/>
            </p:spPr>
            <p:txBody>
              <a:bodyPr wrap="none" lIns="36000" tIns="0" rIns="36000" bIns="0" rtlCol="0">
                <a:spAutoFit/>
              </a:bodyPr>
              <a:lstStyle/>
              <a:p>
                <a:pPr algn="ctr"/>
                <a:r>
                  <a:rPr lang="en-GB" sz="1100" dirty="0"/>
                  <a:t>38</a:t>
                </a:r>
                <a:endParaRPr lang="en-US" sz="1100" dirty="0"/>
              </a:p>
            </p:txBody>
          </p:sp>
          <p:sp>
            <p:nvSpPr>
              <p:cNvPr id="120" name="TextBox 119">
                <a:extLst>
                  <a:ext uri="{FF2B5EF4-FFF2-40B4-BE49-F238E27FC236}">
                    <a16:creationId xmlns:a16="http://schemas.microsoft.com/office/drawing/2014/main" id="{46A1C9F3-CAD0-4BEC-B3FE-0A6B607AE96F}"/>
                  </a:ext>
                </a:extLst>
              </p:cNvPr>
              <p:cNvSpPr txBox="1"/>
              <p:nvPr/>
            </p:nvSpPr>
            <p:spPr>
              <a:xfrm>
                <a:off x="12072926" y="4803973"/>
                <a:ext cx="229797" cy="169277"/>
              </a:xfrm>
              <a:prstGeom prst="rect">
                <a:avLst/>
              </a:prstGeom>
              <a:noFill/>
            </p:spPr>
            <p:txBody>
              <a:bodyPr wrap="none" lIns="36000" tIns="0" rIns="36000" bIns="0" rtlCol="0">
                <a:spAutoFit/>
              </a:bodyPr>
              <a:lstStyle/>
              <a:p>
                <a:pPr algn="ctr"/>
                <a:r>
                  <a:rPr lang="en-GB" sz="1100" dirty="0"/>
                  <a:t>40</a:t>
                </a:r>
                <a:endParaRPr lang="en-US" sz="1100" dirty="0"/>
              </a:p>
            </p:txBody>
          </p:sp>
          <p:sp>
            <p:nvSpPr>
              <p:cNvPr id="121" name="TextBox 120">
                <a:extLst>
                  <a:ext uri="{FF2B5EF4-FFF2-40B4-BE49-F238E27FC236}">
                    <a16:creationId xmlns:a16="http://schemas.microsoft.com/office/drawing/2014/main" id="{B803CB8A-0CE2-4F65-92AB-1AACED27A8BE}"/>
                  </a:ext>
                </a:extLst>
              </p:cNvPr>
              <p:cNvSpPr txBox="1"/>
              <p:nvPr/>
            </p:nvSpPr>
            <p:spPr>
              <a:xfrm>
                <a:off x="12072926" y="4945705"/>
                <a:ext cx="229797" cy="169277"/>
              </a:xfrm>
              <a:prstGeom prst="rect">
                <a:avLst/>
              </a:prstGeom>
              <a:noFill/>
            </p:spPr>
            <p:txBody>
              <a:bodyPr wrap="none" lIns="36000" tIns="0" rIns="36000" bIns="0" rtlCol="0">
                <a:spAutoFit/>
              </a:bodyPr>
              <a:lstStyle/>
              <a:p>
                <a:pPr algn="ctr"/>
                <a:r>
                  <a:rPr lang="en-GB" sz="1100" dirty="0"/>
                  <a:t>32</a:t>
                </a:r>
                <a:endParaRPr lang="en-US" sz="1100" dirty="0"/>
              </a:p>
            </p:txBody>
          </p:sp>
          <p:sp>
            <p:nvSpPr>
              <p:cNvPr id="122" name="TextBox 121">
                <a:extLst>
                  <a:ext uri="{FF2B5EF4-FFF2-40B4-BE49-F238E27FC236}">
                    <a16:creationId xmlns:a16="http://schemas.microsoft.com/office/drawing/2014/main" id="{BB51D721-44B2-493E-8F6C-EB19391F30EB}"/>
                  </a:ext>
                </a:extLst>
              </p:cNvPr>
              <p:cNvSpPr txBox="1"/>
              <p:nvPr/>
            </p:nvSpPr>
            <p:spPr>
              <a:xfrm>
                <a:off x="12337434" y="4803973"/>
                <a:ext cx="229797" cy="169277"/>
              </a:xfrm>
              <a:prstGeom prst="rect">
                <a:avLst/>
              </a:prstGeom>
              <a:noFill/>
            </p:spPr>
            <p:txBody>
              <a:bodyPr wrap="none" lIns="36000" tIns="0" rIns="36000" bIns="0" rtlCol="0">
                <a:spAutoFit/>
              </a:bodyPr>
              <a:lstStyle/>
              <a:p>
                <a:pPr algn="ctr"/>
                <a:r>
                  <a:rPr lang="en-GB" sz="1100" dirty="0"/>
                  <a:t>40</a:t>
                </a:r>
                <a:endParaRPr lang="en-US" sz="1100" dirty="0"/>
              </a:p>
            </p:txBody>
          </p:sp>
          <p:sp>
            <p:nvSpPr>
              <p:cNvPr id="123" name="TextBox 122">
                <a:extLst>
                  <a:ext uri="{FF2B5EF4-FFF2-40B4-BE49-F238E27FC236}">
                    <a16:creationId xmlns:a16="http://schemas.microsoft.com/office/drawing/2014/main" id="{5196534E-17F9-4846-A96C-E887B73CC58C}"/>
                  </a:ext>
                </a:extLst>
              </p:cNvPr>
              <p:cNvSpPr txBox="1"/>
              <p:nvPr/>
            </p:nvSpPr>
            <p:spPr>
              <a:xfrm>
                <a:off x="12337434" y="4945705"/>
                <a:ext cx="229797" cy="169277"/>
              </a:xfrm>
              <a:prstGeom prst="rect">
                <a:avLst/>
              </a:prstGeom>
              <a:noFill/>
            </p:spPr>
            <p:txBody>
              <a:bodyPr wrap="none" lIns="36000" tIns="0" rIns="36000" bIns="0" rtlCol="0">
                <a:spAutoFit/>
              </a:bodyPr>
              <a:lstStyle/>
              <a:p>
                <a:pPr algn="ctr"/>
                <a:r>
                  <a:rPr lang="en-GB" sz="1100" dirty="0"/>
                  <a:t>28</a:t>
                </a:r>
                <a:endParaRPr lang="en-US" sz="1100" dirty="0"/>
              </a:p>
            </p:txBody>
          </p:sp>
          <p:sp>
            <p:nvSpPr>
              <p:cNvPr id="124" name="TextBox 123">
                <a:extLst>
                  <a:ext uri="{FF2B5EF4-FFF2-40B4-BE49-F238E27FC236}">
                    <a16:creationId xmlns:a16="http://schemas.microsoft.com/office/drawing/2014/main" id="{5FF8619A-35EC-40EC-A69F-B6F3CCE4DC29}"/>
                  </a:ext>
                </a:extLst>
              </p:cNvPr>
              <p:cNvSpPr txBox="1"/>
              <p:nvPr/>
            </p:nvSpPr>
            <p:spPr>
              <a:xfrm>
                <a:off x="12850514" y="4803973"/>
                <a:ext cx="229797" cy="169277"/>
              </a:xfrm>
              <a:prstGeom prst="rect">
                <a:avLst/>
              </a:prstGeom>
              <a:noFill/>
            </p:spPr>
            <p:txBody>
              <a:bodyPr wrap="none" lIns="36000" tIns="0" rIns="36000" bIns="0" rtlCol="0">
                <a:spAutoFit/>
              </a:bodyPr>
              <a:lstStyle/>
              <a:p>
                <a:pPr algn="ctr"/>
                <a:r>
                  <a:rPr lang="en-GB" sz="1100" dirty="0"/>
                  <a:t>23</a:t>
                </a:r>
                <a:endParaRPr lang="en-US" sz="1100" dirty="0"/>
              </a:p>
            </p:txBody>
          </p:sp>
          <p:sp>
            <p:nvSpPr>
              <p:cNvPr id="125" name="TextBox 124">
                <a:extLst>
                  <a:ext uri="{FF2B5EF4-FFF2-40B4-BE49-F238E27FC236}">
                    <a16:creationId xmlns:a16="http://schemas.microsoft.com/office/drawing/2014/main" id="{0B6B953F-E607-4068-B7F8-CC2BBD24A511}"/>
                  </a:ext>
                </a:extLst>
              </p:cNvPr>
              <p:cNvSpPr txBox="1"/>
              <p:nvPr/>
            </p:nvSpPr>
            <p:spPr>
              <a:xfrm>
                <a:off x="12850514" y="4945705"/>
                <a:ext cx="229797" cy="169277"/>
              </a:xfrm>
              <a:prstGeom prst="rect">
                <a:avLst/>
              </a:prstGeom>
              <a:noFill/>
            </p:spPr>
            <p:txBody>
              <a:bodyPr wrap="none" lIns="36000" tIns="0" rIns="36000" bIns="0" rtlCol="0">
                <a:spAutoFit/>
              </a:bodyPr>
              <a:lstStyle/>
              <a:p>
                <a:pPr algn="ctr"/>
                <a:r>
                  <a:rPr lang="en-GB" sz="1100" dirty="0"/>
                  <a:t>14</a:t>
                </a:r>
                <a:endParaRPr lang="en-US" sz="1100" dirty="0"/>
              </a:p>
            </p:txBody>
          </p:sp>
          <p:sp>
            <p:nvSpPr>
              <p:cNvPr id="126" name="TextBox 125">
                <a:extLst>
                  <a:ext uri="{FF2B5EF4-FFF2-40B4-BE49-F238E27FC236}">
                    <a16:creationId xmlns:a16="http://schemas.microsoft.com/office/drawing/2014/main" id="{4F1E0E54-259A-4879-86CE-AA84DEBF3B53}"/>
                  </a:ext>
                </a:extLst>
              </p:cNvPr>
              <p:cNvSpPr txBox="1"/>
              <p:nvPr/>
            </p:nvSpPr>
            <p:spPr>
              <a:xfrm>
                <a:off x="13106133" y="4803973"/>
                <a:ext cx="229797" cy="169277"/>
              </a:xfrm>
              <a:prstGeom prst="rect">
                <a:avLst/>
              </a:prstGeom>
              <a:noFill/>
            </p:spPr>
            <p:txBody>
              <a:bodyPr wrap="none" lIns="36000" tIns="0" rIns="36000" bIns="0" rtlCol="0">
                <a:spAutoFit/>
              </a:bodyPr>
              <a:lstStyle/>
              <a:p>
                <a:pPr algn="ctr"/>
                <a:r>
                  <a:rPr lang="en-GB" sz="1100" dirty="0"/>
                  <a:t>16</a:t>
                </a:r>
                <a:endParaRPr lang="en-US" sz="1100" dirty="0"/>
              </a:p>
            </p:txBody>
          </p:sp>
          <p:sp>
            <p:nvSpPr>
              <p:cNvPr id="127" name="TextBox 126">
                <a:extLst>
                  <a:ext uri="{FF2B5EF4-FFF2-40B4-BE49-F238E27FC236}">
                    <a16:creationId xmlns:a16="http://schemas.microsoft.com/office/drawing/2014/main" id="{6B021798-9DFA-4F83-BEE2-4B2CDABD51D9}"/>
                  </a:ext>
                </a:extLst>
              </p:cNvPr>
              <p:cNvSpPr txBox="1"/>
              <p:nvPr/>
            </p:nvSpPr>
            <p:spPr>
              <a:xfrm>
                <a:off x="13145406" y="4945705"/>
                <a:ext cx="151250" cy="169277"/>
              </a:xfrm>
              <a:prstGeom prst="rect">
                <a:avLst/>
              </a:prstGeom>
              <a:noFill/>
            </p:spPr>
            <p:txBody>
              <a:bodyPr wrap="none" lIns="36000" tIns="0" rIns="36000" bIns="0" rtlCol="0">
                <a:spAutoFit/>
              </a:bodyPr>
              <a:lstStyle/>
              <a:p>
                <a:pPr algn="ctr"/>
                <a:r>
                  <a:rPr lang="en-GB" sz="1100" dirty="0"/>
                  <a:t>9</a:t>
                </a:r>
                <a:endParaRPr lang="en-US" sz="1100" dirty="0"/>
              </a:p>
            </p:txBody>
          </p:sp>
          <p:sp>
            <p:nvSpPr>
              <p:cNvPr id="128" name="TextBox 127">
                <a:extLst>
                  <a:ext uri="{FF2B5EF4-FFF2-40B4-BE49-F238E27FC236}">
                    <a16:creationId xmlns:a16="http://schemas.microsoft.com/office/drawing/2014/main" id="{DB3ABBF3-2350-480C-BB19-649EE0AC4A93}"/>
                  </a:ext>
                </a:extLst>
              </p:cNvPr>
              <p:cNvSpPr txBox="1"/>
              <p:nvPr/>
            </p:nvSpPr>
            <p:spPr>
              <a:xfrm>
                <a:off x="13675282" y="4803973"/>
                <a:ext cx="151251" cy="169277"/>
              </a:xfrm>
              <a:prstGeom prst="rect">
                <a:avLst/>
              </a:prstGeom>
              <a:noFill/>
            </p:spPr>
            <p:txBody>
              <a:bodyPr wrap="none" lIns="36000" tIns="0" rIns="36000" bIns="0" rtlCol="0">
                <a:spAutoFit/>
              </a:bodyPr>
              <a:lstStyle/>
              <a:p>
                <a:pPr algn="ctr"/>
                <a:r>
                  <a:rPr lang="en-GB" sz="1100" dirty="0"/>
                  <a:t>1</a:t>
                </a:r>
                <a:endParaRPr lang="en-US" sz="1100" dirty="0"/>
              </a:p>
            </p:txBody>
          </p:sp>
          <p:sp>
            <p:nvSpPr>
              <p:cNvPr id="129" name="TextBox 128">
                <a:extLst>
                  <a:ext uri="{FF2B5EF4-FFF2-40B4-BE49-F238E27FC236}">
                    <a16:creationId xmlns:a16="http://schemas.microsoft.com/office/drawing/2014/main" id="{8F772D79-9DC6-4FBF-A06A-C7ADAEE833E4}"/>
                  </a:ext>
                </a:extLst>
              </p:cNvPr>
              <p:cNvSpPr txBox="1"/>
              <p:nvPr/>
            </p:nvSpPr>
            <p:spPr>
              <a:xfrm>
                <a:off x="13675282" y="4945705"/>
                <a:ext cx="151251" cy="169277"/>
              </a:xfrm>
              <a:prstGeom prst="rect">
                <a:avLst/>
              </a:prstGeom>
              <a:noFill/>
            </p:spPr>
            <p:txBody>
              <a:bodyPr wrap="none" lIns="36000" tIns="0" rIns="36000" bIns="0" rtlCol="0">
                <a:spAutoFit/>
              </a:bodyPr>
              <a:lstStyle/>
              <a:p>
                <a:pPr algn="ctr"/>
                <a:r>
                  <a:rPr lang="en-GB" sz="1100" dirty="0"/>
                  <a:t>1</a:t>
                </a:r>
                <a:endParaRPr lang="en-US" sz="1100" dirty="0"/>
              </a:p>
            </p:txBody>
          </p:sp>
          <p:cxnSp>
            <p:nvCxnSpPr>
              <p:cNvPr id="136" name="Straight Connector 135">
                <a:extLst>
                  <a:ext uri="{FF2B5EF4-FFF2-40B4-BE49-F238E27FC236}">
                    <a16:creationId xmlns:a16="http://schemas.microsoft.com/office/drawing/2014/main" id="{73C45AF7-1BB6-44DE-A38A-FC7E0279C9EF}"/>
                  </a:ext>
                </a:extLst>
              </p:cNvPr>
              <p:cNvCxnSpPr>
                <a:cxnSpLocks/>
              </p:cNvCxnSpPr>
              <p:nvPr/>
            </p:nvCxnSpPr>
            <p:spPr>
              <a:xfrm>
                <a:off x="9871458" y="3559783"/>
                <a:ext cx="1894266" cy="0"/>
              </a:xfrm>
              <a:prstGeom prst="line">
                <a:avLst/>
              </a:prstGeom>
              <a:ln w="1905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19DC0F32-458A-4558-B2F3-C164D2CDF29E}"/>
                  </a:ext>
                </a:extLst>
              </p:cNvPr>
              <p:cNvCxnSpPr>
                <a:cxnSpLocks/>
              </p:cNvCxnSpPr>
              <p:nvPr/>
            </p:nvCxnSpPr>
            <p:spPr>
              <a:xfrm>
                <a:off x="11155776" y="3551555"/>
                <a:ext cx="0" cy="721046"/>
              </a:xfrm>
              <a:prstGeom prst="line">
                <a:avLst/>
              </a:prstGeom>
              <a:ln w="1905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id="{5AF222F0-58AB-4A1B-ACA9-0A7422F530E6}"/>
                  </a:ext>
                </a:extLst>
              </p:cNvPr>
              <p:cNvSpPr txBox="1"/>
              <p:nvPr/>
            </p:nvSpPr>
            <p:spPr>
              <a:xfrm>
                <a:off x="10915147" y="4085827"/>
                <a:ext cx="229797" cy="169277"/>
              </a:xfrm>
              <a:prstGeom prst="rect">
                <a:avLst/>
              </a:prstGeom>
              <a:noFill/>
            </p:spPr>
            <p:txBody>
              <a:bodyPr wrap="none" lIns="36000" tIns="0" rIns="36000" bIns="0" rtlCol="0" anchor="ctr">
                <a:spAutoFit/>
              </a:bodyPr>
              <a:lstStyle/>
              <a:p>
                <a:pPr algn="r"/>
                <a:r>
                  <a:rPr lang="en-GB" sz="1100" b="1" dirty="0">
                    <a:solidFill>
                      <a:schemeClr val="tx2"/>
                    </a:solidFill>
                  </a:rPr>
                  <a:t>30</a:t>
                </a:r>
                <a:endParaRPr lang="en-US" sz="1100" b="1" dirty="0">
                  <a:solidFill>
                    <a:schemeClr val="tx2"/>
                  </a:solidFill>
                </a:endParaRPr>
              </a:p>
            </p:txBody>
          </p:sp>
          <p:sp>
            <p:nvSpPr>
              <p:cNvPr id="140" name="TextBox 139">
                <a:extLst>
                  <a:ext uri="{FF2B5EF4-FFF2-40B4-BE49-F238E27FC236}">
                    <a16:creationId xmlns:a16="http://schemas.microsoft.com/office/drawing/2014/main" id="{699F104C-84E7-4DB9-938F-C5A01EF372FE}"/>
                  </a:ext>
                </a:extLst>
              </p:cNvPr>
              <p:cNvSpPr txBox="1"/>
              <p:nvPr/>
            </p:nvSpPr>
            <p:spPr>
              <a:xfrm>
                <a:off x="11530237" y="4085827"/>
                <a:ext cx="229798" cy="169277"/>
              </a:xfrm>
              <a:prstGeom prst="rect">
                <a:avLst/>
              </a:prstGeom>
              <a:noFill/>
            </p:spPr>
            <p:txBody>
              <a:bodyPr wrap="none" lIns="36000" tIns="0" rIns="36000" bIns="0" rtlCol="0" anchor="ctr">
                <a:spAutoFit/>
              </a:bodyPr>
              <a:lstStyle/>
              <a:p>
                <a:pPr algn="r"/>
                <a:r>
                  <a:rPr lang="en-GB" sz="1100" b="1" dirty="0">
                    <a:solidFill>
                      <a:schemeClr val="tx2"/>
                    </a:solidFill>
                  </a:rPr>
                  <a:t>44</a:t>
                </a:r>
                <a:endParaRPr lang="en-US" sz="1100" b="1" dirty="0">
                  <a:solidFill>
                    <a:schemeClr val="tx2"/>
                  </a:solidFill>
                </a:endParaRPr>
              </a:p>
            </p:txBody>
          </p:sp>
          <p:cxnSp>
            <p:nvCxnSpPr>
              <p:cNvPr id="187" name="Straight Connector 186">
                <a:extLst>
                  <a:ext uri="{FF2B5EF4-FFF2-40B4-BE49-F238E27FC236}">
                    <a16:creationId xmlns:a16="http://schemas.microsoft.com/office/drawing/2014/main" id="{00FA6EA7-87B4-47D4-B93E-770A3D08B9DF}"/>
                  </a:ext>
                </a:extLst>
              </p:cNvPr>
              <p:cNvCxnSpPr>
                <a:cxnSpLocks/>
              </p:cNvCxnSpPr>
              <p:nvPr/>
            </p:nvCxnSpPr>
            <p:spPr>
              <a:xfrm>
                <a:off x="11771091" y="3551555"/>
                <a:ext cx="0" cy="721046"/>
              </a:xfrm>
              <a:prstGeom prst="line">
                <a:avLst/>
              </a:prstGeom>
              <a:ln w="1905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88" name="TextBox 187">
                <a:extLst>
                  <a:ext uri="{FF2B5EF4-FFF2-40B4-BE49-F238E27FC236}">
                    <a16:creationId xmlns:a16="http://schemas.microsoft.com/office/drawing/2014/main" id="{F394013D-27BA-455A-AE9B-A0B934544517}"/>
                  </a:ext>
                </a:extLst>
              </p:cNvPr>
              <p:cNvSpPr txBox="1"/>
              <p:nvPr/>
            </p:nvSpPr>
            <p:spPr>
              <a:xfrm>
                <a:off x="10807054" y="2863439"/>
                <a:ext cx="2959367" cy="169277"/>
              </a:xfrm>
              <a:prstGeom prst="rect">
                <a:avLst/>
              </a:prstGeom>
              <a:noFill/>
            </p:spPr>
            <p:txBody>
              <a:bodyPr wrap="square" lIns="36000" tIns="0" rIns="36000" bIns="0" rtlCol="0">
                <a:spAutoFit/>
              </a:bodyPr>
              <a:lstStyle/>
              <a:p>
                <a:pPr algn="r"/>
                <a:r>
                  <a:rPr lang="en-GB" sz="1100" dirty="0"/>
                  <a:t>HR=0.67 (95% CI 0.48, 0.94); </a:t>
                </a:r>
                <a:r>
                  <a:rPr lang="en-US" sz="1100" dirty="0"/>
                  <a:t>p</a:t>
                </a:r>
                <a:r>
                  <a:rPr lang="en-GB" sz="1100" dirty="0"/>
                  <a:t>=0.009</a:t>
                </a:r>
                <a:endParaRPr lang="en-US" sz="1100" dirty="0"/>
              </a:p>
            </p:txBody>
          </p:sp>
        </p:grpSp>
      </p:grpSp>
      <p:sp>
        <p:nvSpPr>
          <p:cNvPr id="184" name="Content Placeholder 1">
            <a:extLst>
              <a:ext uri="{FF2B5EF4-FFF2-40B4-BE49-F238E27FC236}">
                <a16:creationId xmlns:a16="http://schemas.microsoft.com/office/drawing/2014/main" id="{11FD4D30-C264-40BF-B19A-9AADB5F3CC31}"/>
              </a:ext>
            </a:extLst>
          </p:cNvPr>
          <p:cNvSpPr txBox="1">
            <a:spLocks/>
          </p:cNvSpPr>
          <p:nvPr/>
        </p:nvSpPr>
        <p:spPr>
          <a:xfrm>
            <a:off x="5359332" y="3835224"/>
            <a:ext cx="3449658" cy="11098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ko-KR" sz="1400" dirty="0"/>
              <a:t>CIK vs. control HR (95% CI)</a:t>
            </a:r>
          </a:p>
          <a:p>
            <a:r>
              <a:rPr lang="en-US" altLang="ko-KR" sz="1400" dirty="0"/>
              <a:t>RFS: 0.67 (0.48, 0.94), p=0.009</a:t>
            </a:r>
          </a:p>
          <a:p>
            <a:r>
              <a:rPr lang="en-US" altLang="ko-KR" sz="1400" dirty="0"/>
              <a:t>OS: 0.33 (0.15, 0.76), p=0.006</a:t>
            </a:r>
          </a:p>
          <a:p>
            <a:r>
              <a:rPr lang="en-US" altLang="ko-KR" sz="1400" dirty="0"/>
              <a:t>CSS: 0.33 (0.13, 0.86), p=0.02</a:t>
            </a:r>
          </a:p>
          <a:p>
            <a:endParaRPr lang="en-US" altLang="ko-KR" sz="1400" dirty="0"/>
          </a:p>
          <a:p>
            <a:endParaRPr lang="en-US" altLang="ko-KR" sz="1400" dirty="0"/>
          </a:p>
        </p:txBody>
      </p:sp>
    </p:spTree>
    <p:extLst>
      <p:ext uri="{BB962C8B-B14F-4D97-AF65-F5344CB8AC3E}">
        <p14:creationId xmlns:p14="http://schemas.microsoft.com/office/powerpoint/2010/main" val="16987216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0fb3fe3e-5b68-4ea2-aca5-517e4491b39b"/>
</p:tagLst>
</file>

<file path=ppt/theme/theme1.xml><?xml version="1.0" encoding="utf-8"?>
<a:theme xmlns:a="http://schemas.openxmlformats.org/drawingml/2006/main" name="blank">
  <a:themeElements>
    <a:clrScheme name="Custom 47">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8" ma:contentTypeDescription="Create a new document." ma:contentTypeScope="" ma:versionID="74b5ca052197365383259fe8b79e4dc7">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cd4e90a16da8c7cbf406d34fbf7b73dc"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CB94B4-73F0-48BE-9154-5039945D324D}">
  <ds:schemaRefs>
    <ds:schemaRef ds:uri="http://schemas.microsoft.com/office/2006/documentManagement/types"/>
    <ds:schemaRef ds:uri="8b4f0aa6-f811-4d6e-9450-92a67e22359a"/>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a3f0d49-cb9d-4d28-b6b4-cb24b886583f"/>
    <ds:schemaRef ds:uri="http://www.w3.org/XML/1998/namespace"/>
    <ds:schemaRef ds:uri="http://purl.org/dc/terms/"/>
  </ds:schemaRefs>
</ds:datastoreItem>
</file>

<file path=customXml/itemProps2.xml><?xml version="1.0" encoding="utf-8"?>
<ds:datastoreItem xmlns:ds="http://schemas.openxmlformats.org/officeDocument/2006/customXml" ds:itemID="{89E53851-C744-46BE-AAB5-46F6DAAB94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A4B374-FF9B-446B-A948-A5102C3DEA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3012</TotalTime>
  <Words>5696</Words>
  <Application>Microsoft Office PowerPoint</Application>
  <PresentationFormat>On-screen Show (4:3)</PresentationFormat>
  <Paragraphs>1246</Paragraphs>
  <Slides>26</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굴림</vt:lpstr>
      <vt:lpstr>맑은 고딕</vt:lpstr>
      <vt:lpstr>游ゴシック</vt:lpstr>
      <vt:lpstr>Arial</vt:lpstr>
      <vt:lpstr>Arial Narrow</vt:lpstr>
      <vt:lpstr>Calibri</vt:lpstr>
      <vt:lpstr>Helvetica</vt:lpstr>
      <vt:lpstr>Symbol</vt:lpstr>
      <vt:lpstr>Tahoma</vt:lpstr>
      <vt:lpstr>Times New Roman</vt:lpstr>
      <vt:lpstr>Wingdings</vt:lpstr>
      <vt:lpstr>blank</vt:lpstr>
      <vt:lpstr>Best of ILC 2018</vt:lpstr>
      <vt:lpstr>About these slides</vt:lpstr>
      <vt:lpstr>Contents – section 1</vt:lpstr>
      <vt:lpstr>Contents – section 2</vt:lpstr>
      <vt:lpstr>Contents – section 3</vt:lpstr>
      <vt:lpstr>Contents – section 4</vt:lpstr>
      <vt:lpstr>1. Hepatocellular carcinoma (HCC) treatment</vt:lpstr>
      <vt:lpstr>The impact of combining SIRT with sorafenib on overall survival in patients with advanced HCC: the SORAMIC trial palliative cohort </vt:lpstr>
      <vt:lpstr>Sustained efficacy of adjuvant immunotherapy with cytokine-induced killer cells for HCC: an extended 5-year follow-up</vt:lpstr>
      <vt:lpstr>Sorafenib with versus without concurrent cTACE in patients with advanced HCC: Results from the STAH trial</vt:lpstr>
      <vt:lpstr>Personalized T cell therapy against HBV-related hepatocellular carcinoma</vt:lpstr>
      <vt:lpstr>Role of 99mTc-MAA SPECT/CT dosimetry in predicting OS/TR of patients treated by 90Y-SIRT, from SARAH</vt:lpstr>
      <vt:lpstr>Hepatic safety and biomarkers in SOR-experienced patients with aHCC treated with nivolumab in CheckMate-040</vt:lpstr>
      <vt:lpstr>Efficacy and safety of regorafenib in real life in the treatment of HCC: multicentre experience</vt:lpstr>
      <vt:lpstr>2. Hepatocellular carcinoma (HCC) risk factors (public health)</vt:lpstr>
      <vt:lpstr>Cost-effectiveness analysis of HCC screening in hepatitis C cirrhosis after sustained viral response</vt:lpstr>
      <vt:lpstr>Analysis of the influence of alcohol abstinence on the risk of developing HCC in patients with alcoholic liver cirrhosis</vt:lpstr>
      <vt:lpstr>3. Hepatocellular carcinoma (HCC) risk factors (impact of HCV cure)</vt:lpstr>
      <vt:lpstr>Compliance to prior surveillance and liver impairment explain HCC incidence in patients receiving DAAs for HCV</vt:lpstr>
      <vt:lpstr>Post-treatment liver stiffness measurement (LSM) is not useful to predict HCC in HCV patients who achieve SVR </vt:lpstr>
      <vt:lpstr>Pathological characteristics of patients with HCC after HCV treatment with new DAAs</vt:lpstr>
      <vt:lpstr>SVR is the strongest predictor of occurrence and recurrence of HCC in HCV cirrhotic patients after treatment with DAAs</vt:lpstr>
      <vt:lpstr>HCC recurrence under all-oral DAA-based antiviral therapy in HCV-infected patients: Navigatore web platform</vt:lpstr>
      <vt:lpstr>IFN-free DAA treatment of cirrhotic HCV patients with or without history of HCC: multicentre prospective trial in Italy</vt:lpstr>
      <vt:lpstr>4. Extrahepatic cholangiocarcinoma</vt:lpstr>
      <vt:lpstr>Integrative molecular classification of extrahepatic cholangiocarcinoma</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288</cp:revision>
  <dcterms:created xsi:type="dcterms:W3CDTF">2016-10-10T16:35:57Z</dcterms:created>
  <dcterms:modified xsi:type="dcterms:W3CDTF">2018-04-20T11:20:46Z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