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0" r:id="rId5"/>
    <p:sldId id="290" r:id="rId6"/>
    <p:sldId id="269" r:id="rId7"/>
    <p:sldId id="291" r:id="rId8"/>
    <p:sldId id="270" r:id="rId9"/>
    <p:sldId id="272" r:id="rId10"/>
    <p:sldId id="281" r:id="rId11"/>
    <p:sldId id="274" r:id="rId12"/>
    <p:sldId id="271" r:id="rId13"/>
    <p:sldId id="287" r:id="rId14"/>
    <p:sldId id="263" r:id="rId15"/>
    <p:sldId id="264" r:id="rId16"/>
    <p:sldId id="288" r:id="rId17"/>
    <p:sldId id="284" r:id="rId18"/>
    <p:sldId id="285" r:id="rId19"/>
    <p:sldId id="292"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11"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00B050"/>
    <a:srgbClr val="D65D5D"/>
    <a:srgbClr val="1D488A"/>
    <a:srgbClr val="A6A6A6"/>
    <a:srgbClr val="FEFCFC"/>
    <a:srgbClr val="6692B6"/>
    <a:srgbClr val="FF9900"/>
    <a:srgbClr val="CC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378" autoAdjust="0"/>
  </p:normalViewPr>
  <p:slideViewPr>
    <p:cSldViewPr snapToGrid="0">
      <p:cViewPr varScale="1">
        <p:scale>
          <a:sx n="92" d="100"/>
          <a:sy n="92" d="100"/>
        </p:scale>
        <p:origin x="2027" y="92"/>
      </p:cViewPr>
      <p:guideLst>
        <p:guide orient="horz" pos="125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997"/>
    </p:cViewPr>
  </p:sorterViewPr>
  <p:notesViewPr>
    <p:cSldViewPr snapToGrid="0">
      <p:cViewPr varScale="1">
        <p:scale>
          <a:sx n="82" d="100"/>
          <a:sy n="82" d="100"/>
        </p:scale>
        <p:origin x="3154"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rute\Desktop\Data\Forward%20Programming\qPCR\FoP_all_cell_li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7215892388587"/>
          <c:y val="0.16337787864840417"/>
          <c:w val="0.3134012187990628"/>
          <c:h val="0.56969543066643391"/>
        </c:manualLayout>
      </c:layout>
      <c:barChart>
        <c:barDir val="col"/>
        <c:grouping val="clustered"/>
        <c:varyColors val="0"/>
        <c:ser>
          <c:idx val="0"/>
          <c:order val="0"/>
          <c:spPr>
            <a:solidFill>
              <a:srgbClr val="1D498B"/>
            </a:solidFill>
            <a:ln w="19050">
              <a:noFill/>
            </a:ln>
            <a:effectLst/>
          </c:spPr>
          <c:invertIfNegative val="0"/>
          <c:dPt>
            <c:idx val="2"/>
            <c:invertIfNegative val="0"/>
            <c:bubble3D val="0"/>
            <c:extLst>
              <c:ext xmlns:c16="http://schemas.microsoft.com/office/drawing/2014/chart" uri="{C3380CC4-5D6E-409C-BE32-E72D297353CC}">
                <c16:uniqueId val="{00000000-6E06-4B72-8030-FE2C83B35B0B}"/>
              </c:ext>
            </c:extLst>
          </c:dPt>
          <c:dPt>
            <c:idx val="3"/>
            <c:invertIfNegative val="0"/>
            <c:bubble3D val="0"/>
            <c:extLst>
              <c:ext xmlns:c16="http://schemas.microsoft.com/office/drawing/2014/chart" uri="{C3380CC4-5D6E-409C-BE32-E72D297353CC}">
                <c16:uniqueId val="{00000001-6E06-4B72-8030-FE2C83B35B0B}"/>
              </c:ext>
            </c:extLst>
          </c:dPt>
          <c:errBars>
            <c:errBarType val="plus"/>
            <c:errValType val="cust"/>
            <c:noEndCap val="0"/>
            <c:plus>
              <c:numRef>
                <c:f>(Sheet2!$Y$28,Sheet2!$Y$27)</c:f>
                <c:numCache>
                  <c:formatCode>General</c:formatCode>
                  <c:ptCount val="2"/>
                  <c:pt idx="0">
                    <c:v>3.6895208830958398E-2</c:v>
                  </c:pt>
                  <c:pt idx="1">
                    <c:v>6.2706715928813779</c:v>
                  </c:pt>
                </c:numCache>
              </c:numRef>
            </c:plus>
            <c:minus>
              <c:numLit>
                <c:formatCode>General</c:formatCode>
                <c:ptCount val="1"/>
                <c:pt idx="0">
                  <c:v>1</c:v>
                </c:pt>
              </c:numLit>
            </c:minus>
            <c:spPr>
              <a:noFill/>
              <a:ln w="19050" cap="flat" cmpd="sng" algn="ctr">
                <a:solidFill>
                  <a:schemeClr val="tx1"/>
                </a:solidFill>
                <a:round/>
              </a:ln>
              <a:effectLst/>
            </c:spPr>
          </c:errBars>
          <c:cat>
            <c:multiLvlStrRef>
              <c:f>Sheet2!$V$36:$W$37</c:f>
              <c:multiLvlStrCache>
                <c:ptCount val="2"/>
                <c:lvl>
                  <c:pt idx="0">
                    <c:v>-</c:v>
                  </c:pt>
                  <c:pt idx="1">
                    <c:v>+</c:v>
                  </c:pt>
                </c:lvl>
                <c:lvl>
                  <c:pt idx="0">
                    <c:v>DOX</c:v>
                  </c:pt>
                </c:lvl>
              </c:multiLvlStrCache>
            </c:multiLvlStrRef>
          </c:cat>
          <c:val>
            <c:numRef>
              <c:f>(Sheet2!$Y$13,Sheet2!$Y$12)</c:f>
              <c:numCache>
                <c:formatCode>0.000</c:formatCode>
                <c:ptCount val="2"/>
                <c:pt idx="0">
                  <c:v>3.2549972423627498E-2</c:v>
                </c:pt>
                <c:pt idx="1">
                  <c:v>15.67695899092587</c:v>
                </c:pt>
              </c:numCache>
            </c:numRef>
          </c:val>
          <c:extLst>
            <c:ext xmlns:c16="http://schemas.microsoft.com/office/drawing/2014/chart" uri="{C3380CC4-5D6E-409C-BE32-E72D297353CC}">
              <c16:uniqueId val="{00000002-6E06-4B72-8030-FE2C83B35B0B}"/>
            </c:ext>
          </c:extLst>
        </c:ser>
        <c:dLbls>
          <c:showLegendKey val="0"/>
          <c:showVal val="0"/>
          <c:showCatName val="0"/>
          <c:showSerName val="0"/>
          <c:showPercent val="0"/>
          <c:showBubbleSize val="0"/>
        </c:dLbls>
        <c:gapWidth val="150"/>
        <c:axId val="1299921392"/>
        <c:axId val="1374232112"/>
      </c:barChart>
      <c:catAx>
        <c:axId val="1299921392"/>
        <c:scaling>
          <c:orientation val="minMax"/>
        </c:scaling>
        <c:delete val="0"/>
        <c:axPos val="b"/>
        <c:numFmt formatCode="General" sourceLinked="1"/>
        <c:majorTickMark val="out"/>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4232112"/>
        <c:crosses val="autoZero"/>
        <c:auto val="1"/>
        <c:lblAlgn val="ctr"/>
        <c:lblOffset val="100"/>
        <c:noMultiLvlLbl val="0"/>
      </c:catAx>
      <c:valAx>
        <c:axId val="137423211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A1AT mRNA</a:t>
                </a:r>
              </a:p>
            </c:rich>
          </c:tx>
          <c:layout>
            <c:manualLayout>
              <c:xMode val="edge"/>
              <c:yMode val="edge"/>
              <c:x val="0.13349118695388176"/>
              <c:y val="0.2454266986207881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9050">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9921392"/>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20/04/2018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ABCA, </a:t>
            </a:r>
            <a:r>
              <a:rPr lang="en-US" sz="1200" b="0" i="1" kern="1200" dirty="0">
                <a:solidFill>
                  <a:schemeClr val="tx1"/>
                </a:solidFill>
                <a:effectLst/>
                <a:latin typeface="Arial" panose="020B0604020202020204" pitchFamily="34" charset="0"/>
                <a:ea typeface="+mn-ea"/>
                <a:cs typeface="Arial" panose="020B0604020202020204" pitchFamily="34" charset="0"/>
              </a:rPr>
              <a:t>adenosine triphosphate</a:t>
            </a:r>
            <a:r>
              <a:rPr lang="en-US" sz="1200" i="1" kern="1200" dirty="0">
                <a:solidFill>
                  <a:schemeClr val="tx1"/>
                </a:solidFill>
                <a:effectLst/>
                <a:latin typeface="Arial" panose="020B0604020202020204" pitchFamily="34" charset="0"/>
                <a:ea typeface="+mn-ea"/>
                <a:cs typeface="Arial" panose="020B0604020202020204" pitchFamily="34" charset="0"/>
              </a:rPr>
              <a:t>-binding cassette transporter A; </a:t>
            </a:r>
            <a:r>
              <a:rPr lang="en-GB" sz="1200" b="0" i="1" kern="1200" dirty="0">
                <a:solidFill>
                  <a:schemeClr val="tx1"/>
                </a:solidFill>
                <a:effectLst/>
                <a:latin typeface="Arial" panose="020B0604020202020204" pitchFamily="34" charset="0"/>
                <a:ea typeface="+mn-ea"/>
                <a:cs typeface="Arial" panose="020B0604020202020204" pitchFamily="34" charset="0"/>
              </a:rPr>
              <a:t>HMG-CoA, </a:t>
            </a:r>
            <a:r>
              <a:rPr lang="en-GB" sz="1200" b="0" i="1" kern="1200" dirty="0" err="1">
                <a:solidFill>
                  <a:schemeClr val="tx1"/>
                </a:solidFill>
                <a:effectLst/>
                <a:latin typeface="Arial" panose="020B0604020202020204" pitchFamily="34" charset="0"/>
                <a:ea typeface="+mn-ea"/>
                <a:cs typeface="Arial" panose="020B0604020202020204" pitchFamily="34" charset="0"/>
              </a:rPr>
              <a:t>hydroxymethylglutaryl</a:t>
            </a:r>
            <a:r>
              <a:rPr lang="en-GB" sz="1200" b="0" i="1" kern="1200" dirty="0">
                <a:solidFill>
                  <a:schemeClr val="tx1"/>
                </a:solidFill>
                <a:effectLst/>
                <a:latin typeface="Arial" panose="020B0604020202020204" pitchFamily="34" charset="0"/>
                <a:ea typeface="+mn-ea"/>
                <a:cs typeface="Arial" panose="020B0604020202020204" pitchFamily="34" charset="0"/>
              </a:rPr>
              <a:t> coenzyme A; LDL-R, low-density lipoprotein receptor; </a:t>
            </a:r>
            <a:r>
              <a:rPr lang="en-US" i="1" dirty="0"/>
              <a:t>LXR, liver X receptor; NASH, non-alcoholic steatohepatitis; PPAR</a:t>
            </a:r>
            <a:r>
              <a:rPr lang="el-GR" i="1" dirty="0"/>
              <a:t>γ</a:t>
            </a:r>
            <a:r>
              <a:rPr lang="en-US" i="1" dirty="0"/>
              <a:t>, peroxisome proliferator-activated receptor gamma; SCD-1, </a:t>
            </a:r>
            <a:r>
              <a:rPr lang="en-US" sz="1200" i="1" kern="1200" dirty="0" err="1">
                <a:solidFill>
                  <a:schemeClr val="tx1"/>
                </a:solidFill>
                <a:effectLst/>
                <a:latin typeface="Arial" panose="020B0604020202020204" pitchFamily="34" charset="0"/>
                <a:ea typeface="+mn-ea"/>
                <a:cs typeface="Arial" panose="020B0604020202020204" pitchFamily="34" charset="0"/>
              </a:rPr>
              <a:t>stearoyl</a:t>
            </a:r>
            <a:r>
              <a:rPr lang="en-US" sz="1200" i="1" kern="1200" dirty="0">
                <a:solidFill>
                  <a:schemeClr val="tx1"/>
                </a:solidFill>
                <a:effectLst/>
                <a:latin typeface="Arial" panose="020B0604020202020204" pitchFamily="34" charset="0"/>
                <a:ea typeface="+mn-ea"/>
                <a:cs typeface="Arial" panose="020B0604020202020204" pitchFamily="34" charset="0"/>
              </a:rPr>
              <a:t> coenzyme A desaturase 1; </a:t>
            </a:r>
            <a:r>
              <a:rPr lang="en-US" i="1" dirty="0"/>
              <a:t>SREBP-2, sterol regulatory element-binding protein 2; WT, wild type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a:t>
            </a:fld>
            <a:endParaRPr lang="en-GB"/>
          </a:p>
        </p:txBody>
      </p:sp>
    </p:spTree>
    <p:extLst>
      <p:ext uri="{BB962C8B-B14F-4D97-AF65-F5344CB8AC3E}">
        <p14:creationId xmlns:p14="http://schemas.microsoft.com/office/powerpoint/2010/main" val="417309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ALF, acute liver failure; ALF-UC, acute liver failure of unknown cause; HE, hepatic encephalopathy; INR, international normalized ratio; </a:t>
            </a:r>
            <a:r>
              <a:rPr lang="en-GB" i="1" dirty="0" err="1"/>
              <a:t>LTx</a:t>
            </a:r>
            <a:r>
              <a:rPr lang="en-GB" i="1" dirty="0"/>
              <a:t>, liver transplantation; PT, prothrombin time; Se, sensitivity; </a:t>
            </a:r>
            <a:r>
              <a:rPr lang="en-GB" i="1" dirty="0" err="1"/>
              <a:t>Sp</a:t>
            </a:r>
            <a:r>
              <a:rPr lang="en-GB" i="1" dirty="0"/>
              <a:t>, specificity.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90037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ANOVA, analysis of variance; </a:t>
            </a:r>
            <a:r>
              <a:rPr lang="en-US" i="1" dirty="0"/>
              <a:t>ECM, extracellular matrix; GAG, glycosaminoglycan; HSC, hepatic stellate cell; PGDF, platelet-derived growth factor; </a:t>
            </a:r>
            <a:r>
              <a:rPr lang="en-GB" sz="1200" i="1" dirty="0"/>
              <a:t>TGF</a:t>
            </a:r>
            <a:r>
              <a:rPr lang="el-GR" sz="1200" i="1" dirty="0"/>
              <a:t>β</a:t>
            </a:r>
            <a:r>
              <a:rPr lang="en-GB" sz="1200" i="1" dirty="0"/>
              <a:t>, transforming growth factor </a:t>
            </a:r>
            <a:r>
              <a:rPr lang="el-GR" sz="1200" i="1" dirty="0"/>
              <a:t>β</a:t>
            </a:r>
            <a:endParaRPr lang="en-GB" sz="1200" i="1" dirty="0"/>
          </a:p>
          <a:p>
            <a:pPr marL="0" indent="0">
              <a:buNone/>
            </a:pPr>
            <a:endParaRPr lang="en-GB" sz="1200" i="1" dirty="0"/>
          </a:p>
          <a:p>
            <a:pPr marL="171450" indent="-171450"/>
            <a:r>
              <a:rPr lang="en-GB" sz="1200" b="1" dirty="0"/>
              <a:t>Full title</a:t>
            </a:r>
            <a:r>
              <a:rPr lang="en-GB" sz="1200" dirty="0"/>
              <a:t>: Interfering with local fibrotic platelet activation significantly inhibits fibrosis in multiple animal models: suggestions of the importance of the platelet-wound healing axis for fibrosis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0068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A1AT, alpha-1 antitrypsin; </a:t>
            </a:r>
            <a:r>
              <a:rPr lang="en-US" sz="1200" i="1" dirty="0"/>
              <a:t>DOX, doxycycline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146491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AE, adverse event; ALD, alcoholic liver disease; DC, decompensated cirrhosis; GABA, gamma</a:t>
            </a:r>
            <a:r>
              <a:rPr lang="el-GR" i="1" dirty="0"/>
              <a:t>-</a:t>
            </a:r>
            <a:r>
              <a:rPr lang="en-GB" i="1" dirty="0"/>
              <a:t>aminobutyric acid; LTFU, lost to follow-up; </a:t>
            </a:r>
            <a:r>
              <a:rPr lang="en-GB" i="1" dirty="0" err="1"/>
              <a:t>LTx</a:t>
            </a:r>
            <a:r>
              <a:rPr lang="en-GB" i="1" dirty="0"/>
              <a:t>, liver transplantation; PT, prothrombin time; SAE, serious adverse event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200485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sz="1200" i="1" dirty="0"/>
              <a:t>AST, aspartate aminotransferase; HBD, heart-beating donor; HTK, </a:t>
            </a:r>
            <a:r>
              <a:rPr lang="en-GB" sz="1200" b="0" i="1" kern="1200" dirty="0">
                <a:solidFill>
                  <a:schemeClr val="tx1"/>
                </a:solidFill>
                <a:effectLst/>
                <a:latin typeface="Arial" panose="020B0604020202020204" pitchFamily="34" charset="0"/>
                <a:ea typeface="+mn-ea"/>
                <a:cs typeface="Arial" panose="020B0604020202020204" pitchFamily="34" charset="0"/>
              </a:rPr>
              <a:t>histidine-tryptophan-ketoglutarate; </a:t>
            </a:r>
            <a:r>
              <a:rPr lang="en-GB" sz="1200" b="0" i="1" kern="1200" dirty="0" err="1">
                <a:solidFill>
                  <a:schemeClr val="tx1"/>
                </a:solidFill>
                <a:effectLst/>
                <a:latin typeface="Arial" panose="020B0604020202020204" pitchFamily="34" charset="0"/>
                <a:ea typeface="+mn-ea"/>
                <a:cs typeface="Arial" panose="020B0604020202020204" pitchFamily="34" charset="0"/>
              </a:rPr>
              <a:t>LTx</a:t>
            </a:r>
            <a:r>
              <a:rPr lang="en-GB" sz="1200" b="0" i="1" kern="1200" dirty="0">
                <a:solidFill>
                  <a:schemeClr val="tx1"/>
                </a:solidFill>
                <a:effectLst/>
                <a:latin typeface="Arial" panose="020B0604020202020204" pitchFamily="34" charset="0"/>
                <a:ea typeface="+mn-ea"/>
                <a:cs typeface="Arial" panose="020B0604020202020204" pitchFamily="34" charset="0"/>
              </a:rPr>
              <a:t>, liver transplantation;</a:t>
            </a:r>
            <a:r>
              <a:rPr lang="en-GB" sz="1200" i="1" dirty="0"/>
              <a:t> PF-4, platelet factor 4; PO, postoperative; SEC, sinusoidal endothelial cell; TGF</a:t>
            </a:r>
            <a:r>
              <a:rPr lang="el-GR" sz="1200" i="1" dirty="0"/>
              <a:t>β</a:t>
            </a:r>
            <a:r>
              <a:rPr lang="en-GB" sz="1200" i="1" dirty="0"/>
              <a:t>, transforming growth factor </a:t>
            </a:r>
            <a:r>
              <a:rPr lang="el-GR" sz="1200" i="1" dirty="0"/>
              <a:t>β</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13876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GFP, green fluorescent protein; </a:t>
            </a:r>
            <a:r>
              <a:rPr lang="en-GB" b="0" i="1" dirty="0"/>
              <a:t>IS, immunosuppressed; </a:t>
            </a:r>
            <a:r>
              <a:rPr lang="en-GB" b="0" i="1" dirty="0" err="1"/>
              <a:t>LTx</a:t>
            </a:r>
            <a:r>
              <a:rPr lang="en-GB" b="0" i="1" dirty="0"/>
              <a:t>, liver transplantation; OPN: </a:t>
            </a:r>
            <a:r>
              <a:rPr lang="en-GB" b="0" i="1" dirty="0" err="1"/>
              <a:t>osteopontin</a:t>
            </a:r>
            <a:r>
              <a:rPr lang="en-GB" b="0" i="1" dirty="0"/>
              <a:t>; CK-19: cytokeratin-19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Full title: </a:t>
            </a:r>
            <a:r>
              <a:rPr lang="en-GB" dirty="0"/>
              <a:t>Orthotopic liver transplantation of xenogeneic livers repopulated with autologous hepatocytes: proof of normal function and consistent survival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206849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sz="1200" i="1" dirty="0" err="1"/>
              <a:t>LTx</a:t>
            </a:r>
            <a:r>
              <a:rPr lang="en-GB" sz="1200" i="1" dirty="0"/>
              <a:t>, liver transplantation, SLD, structural liver disease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2235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i="1" dirty="0"/>
              <a:t>CLIF-C, chronic liver failure consortium; </a:t>
            </a:r>
            <a:r>
              <a:rPr lang="en-GB" i="1" dirty="0" err="1"/>
              <a:t>LTx</a:t>
            </a:r>
            <a:r>
              <a:rPr lang="en-GB" i="1" dirty="0"/>
              <a:t>, liver transplantation; OF, organ failure; UNOS, </a:t>
            </a:r>
            <a:r>
              <a:rPr lang="en-US" i="1" dirty="0"/>
              <a:t>United Network for Organ Sharing</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7708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ARLD, alcohol-related liver disease; BMI, body mass index; ELTR, </a:t>
            </a:r>
            <a:r>
              <a:rPr lang="en-US" sz="1200" i="1" dirty="0"/>
              <a:t>European Liver Transplant Registry; HCC, hepatocellular carcinoma; MELD, Model for End-Stage Liver Disease; </a:t>
            </a:r>
            <a:r>
              <a:rPr lang="en-US" i="1" dirty="0"/>
              <a:t>NASH, nonalcoholic steatohepatitis; </a:t>
            </a:r>
            <a:r>
              <a:rPr lang="en-US" i="1" dirty="0" err="1"/>
              <a:t>LTx</a:t>
            </a:r>
            <a:r>
              <a:rPr lang="en-US" i="1" dirty="0"/>
              <a:t>, liver transplantation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855174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D54EA-F968-4685-8647-ECE8AAF90D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accent1"/>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319314" y="1340768"/>
            <a:ext cx="8506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9314" y="1340769"/>
            <a:ext cx="4180678"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5086" y="1340769"/>
            <a:ext cx="41796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923FF5-F87A-4DD0-8EE7-F60C20411D1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38043"/>
            <a:ext cx="9014235" cy="1042271"/>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a:t>General hepatology</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a:t>Best of ILC 2018</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pPr lvl="0"/>
            <a:r>
              <a:rPr lang="en-GB" dirty="0"/>
              <a:t>Impact of baclofen in alcohol-dependant patients: the French “OBADE-ANGH” series</a:t>
            </a:r>
          </a:p>
        </p:txBody>
      </p:sp>
      <p:sp>
        <p:nvSpPr>
          <p:cNvPr id="14" name="Text Placeholder 13">
            <a:extLst>
              <a:ext uri="{FF2B5EF4-FFF2-40B4-BE49-F238E27FC236}">
                <a16:creationId xmlns:a16="http://schemas.microsoft.com/office/drawing/2014/main" id="{7A114011-4788-4210-B5F5-E9F9BFC63728}"/>
              </a:ext>
            </a:extLst>
          </p:cNvPr>
          <p:cNvSpPr>
            <a:spLocks noGrp="1"/>
          </p:cNvSpPr>
          <p:nvPr>
            <p:ph type="body" sz="quarter" idx="10"/>
          </p:nvPr>
        </p:nvSpPr>
        <p:spPr/>
        <p:txBody>
          <a:bodyPr/>
          <a:lstStyle/>
          <a:p>
            <a:r>
              <a:rPr lang="en-US" dirty="0" err="1"/>
              <a:t>Barrault</a:t>
            </a:r>
            <a:r>
              <a:rPr lang="en-US" dirty="0"/>
              <a:t> C, et al. ILC 2018, </a:t>
            </a:r>
            <a:r>
              <a:rPr lang="en-GB" dirty="0">
                <a:solidFill>
                  <a:srgbClr val="000000"/>
                </a:solidFill>
              </a:rPr>
              <a:t>PS-072</a:t>
            </a:r>
          </a:p>
        </p:txBody>
      </p:sp>
      <p:sp>
        <p:nvSpPr>
          <p:cNvPr id="12" name="Content Placeholder 11">
            <a:extLst>
              <a:ext uri="{FF2B5EF4-FFF2-40B4-BE49-F238E27FC236}">
                <a16:creationId xmlns:a16="http://schemas.microsoft.com/office/drawing/2014/main" id="{300DF468-9B57-4264-ADD1-E1B43582D263}"/>
              </a:ext>
            </a:extLst>
          </p:cNvPr>
          <p:cNvSpPr>
            <a:spLocks noGrp="1"/>
          </p:cNvSpPr>
          <p:nvPr>
            <p:ph sz="half" idx="1"/>
          </p:nvPr>
        </p:nvSpPr>
        <p:spPr>
          <a:xfrm>
            <a:off x="319314" y="1340768"/>
            <a:ext cx="8603622" cy="4622400"/>
          </a:xfrm>
        </p:spPr>
        <p:txBody>
          <a:bodyPr/>
          <a:lstStyle/>
          <a:p>
            <a:pPr marL="0" indent="0">
              <a:buNone/>
            </a:pPr>
            <a:r>
              <a:rPr lang="en-GB" sz="1200" b="1" dirty="0"/>
              <a:t>Aims: </a:t>
            </a:r>
            <a:r>
              <a:rPr lang="en-GB" sz="1200" dirty="0"/>
              <a:t>Evaluate the use of baclofen, a GABA</a:t>
            </a:r>
            <a:r>
              <a:rPr lang="en-GB" sz="1200" baseline="-25000" dirty="0"/>
              <a:t>B</a:t>
            </a:r>
            <a:r>
              <a:rPr lang="en-GB" sz="1200" dirty="0"/>
              <a:t> receptor agonist, for the reduction of alcohol cravings/consumption and safety, especially in ALD patients</a:t>
            </a:r>
          </a:p>
          <a:p>
            <a:pPr marL="0" indent="0">
              <a:buNone/>
            </a:pPr>
            <a:r>
              <a:rPr lang="en-GB" sz="1200" b="1" dirty="0"/>
              <a:t>Methods: </a:t>
            </a:r>
            <a:r>
              <a:rPr lang="en-GB" sz="1200" dirty="0"/>
              <a:t>Patients in hepato-gastroenterology units in France initiated on baclofen for alcohol misuse between </a:t>
            </a:r>
            <a:br>
              <a:rPr lang="en-GB" sz="1200" dirty="0"/>
            </a:br>
            <a:r>
              <a:rPr lang="en-GB" sz="1200" dirty="0"/>
              <a:t>March 2012–Dec 2016</a:t>
            </a:r>
          </a:p>
          <a:p>
            <a:pPr marL="0" indent="0">
              <a:buNone/>
            </a:pPr>
            <a:r>
              <a:rPr lang="en-GB" sz="1200" b="1" dirty="0"/>
              <a:t>Results: </a:t>
            </a:r>
          </a:p>
          <a:p>
            <a:r>
              <a:rPr lang="en-GB" sz="1200" dirty="0"/>
              <a:t>Patients were 79.2% male, mean age 50.8 years, 25.1% had non-cirrhotic ALD, 38% had cirrhosis</a:t>
            </a:r>
          </a:p>
          <a:p>
            <a:r>
              <a:rPr lang="en-GB" sz="1200" dirty="0">
                <a:cs typeface="Arial" pitchFamily="34" charset="0"/>
              </a:rPr>
              <a:t>Median dose at Month 12: 66 (20–210) mg/d; 59 (20–200) mg/d in patients with cirrhosis</a:t>
            </a:r>
          </a:p>
          <a:p>
            <a:r>
              <a:rPr lang="en-GB" sz="1200" dirty="0"/>
              <a:t>There were no SAEs and AEs reduced with duration of treatment</a:t>
            </a:r>
          </a:p>
          <a:p>
            <a:r>
              <a:rPr lang="en-GB" sz="1200" dirty="0"/>
              <a:t>AEs were less frequent among patients with cirrhosis</a:t>
            </a:r>
          </a:p>
          <a:p>
            <a:endParaRPr lang="en-GB" sz="1400" dirty="0"/>
          </a:p>
          <a:p>
            <a:pPr marL="0" indent="0">
              <a:buNone/>
            </a:pPr>
            <a:endParaRPr lang="en-GB" sz="1400" dirty="0"/>
          </a:p>
        </p:txBody>
      </p:sp>
      <p:sp>
        <p:nvSpPr>
          <p:cNvPr id="114" name="Espace réservé du contenu 4"/>
          <p:cNvSpPr txBox="1">
            <a:spLocks/>
          </p:cNvSpPr>
          <p:nvPr/>
        </p:nvSpPr>
        <p:spPr>
          <a:xfrm>
            <a:off x="392713" y="3290354"/>
            <a:ext cx="4589184" cy="216024"/>
          </a:xfrm>
          <a:prstGeom prst="rect">
            <a:avLst/>
          </a:prstGeom>
          <a:solidFill>
            <a:schemeClr val="bg1"/>
          </a:solidFill>
          <a:ln w="12700">
            <a:no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solidFill>
                <a:effectLst/>
                <a:uLnTx/>
                <a:uFillTx/>
                <a:latin typeface="+mj-lt"/>
                <a:ea typeface="+mn-ea"/>
                <a:cs typeface="Arial" pitchFamily="34" charset="0"/>
              </a:rPr>
              <a:t>Follow-up and alcohol consumption in the whole population</a:t>
            </a:r>
          </a:p>
        </p:txBody>
      </p:sp>
      <p:sp>
        <p:nvSpPr>
          <p:cNvPr id="68" name="Content Placeholder 11">
            <a:extLst>
              <a:ext uri="{FF2B5EF4-FFF2-40B4-BE49-F238E27FC236}">
                <a16:creationId xmlns:a16="http://schemas.microsoft.com/office/drawing/2014/main" id="{E2F65B8D-FF78-4E58-ABF1-E1CE543C3A35}"/>
              </a:ext>
            </a:extLst>
          </p:cNvPr>
          <p:cNvSpPr txBox="1">
            <a:spLocks/>
          </p:cNvSpPr>
          <p:nvPr/>
        </p:nvSpPr>
        <p:spPr>
          <a:xfrm>
            <a:off x="3814354" y="5675602"/>
            <a:ext cx="3889814" cy="954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t>Conclusions: </a:t>
            </a:r>
            <a:r>
              <a:rPr lang="en-GB" sz="1400" dirty="0"/>
              <a:t>Baclofen is well tolerated and combined with medical and psychosocial monitoring, can help patients reduce or stop alcohol consumption</a:t>
            </a:r>
          </a:p>
        </p:txBody>
      </p:sp>
      <p:graphicFrame>
        <p:nvGraphicFramePr>
          <p:cNvPr id="83" name="Table 82">
            <a:extLst>
              <a:ext uri="{FF2B5EF4-FFF2-40B4-BE49-F238E27FC236}">
                <a16:creationId xmlns:a16="http://schemas.microsoft.com/office/drawing/2014/main" id="{4E3BC726-602A-4FF0-A2EA-1DC7F202E7A3}"/>
              </a:ext>
            </a:extLst>
          </p:cNvPr>
          <p:cNvGraphicFramePr>
            <a:graphicFrameLocks noGrp="1"/>
          </p:cNvGraphicFramePr>
          <p:nvPr>
            <p:extLst>
              <p:ext uri="{D42A27DB-BD31-4B8C-83A1-F6EECF244321}">
                <p14:modId xmlns:p14="http://schemas.microsoft.com/office/powerpoint/2010/main" val="2089896104"/>
              </p:ext>
            </p:extLst>
          </p:nvPr>
        </p:nvGraphicFramePr>
        <p:xfrm>
          <a:off x="242622" y="5268579"/>
          <a:ext cx="3495040" cy="875520"/>
        </p:xfrm>
        <a:graphic>
          <a:graphicData uri="http://schemas.openxmlformats.org/drawingml/2006/table">
            <a:tbl>
              <a:tblPr firstRow="1" bandRow="1"/>
              <a:tblGrid>
                <a:gridCol w="1087120">
                  <a:extLst>
                    <a:ext uri="{9D8B030D-6E8A-4147-A177-3AD203B41FA5}">
                      <a16:colId xmlns:a16="http://schemas.microsoft.com/office/drawing/2014/main" val="4123754111"/>
                    </a:ext>
                  </a:extLst>
                </a:gridCol>
                <a:gridCol w="701040">
                  <a:extLst>
                    <a:ext uri="{9D8B030D-6E8A-4147-A177-3AD203B41FA5}">
                      <a16:colId xmlns:a16="http://schemas.microsoft.com/office/drawing/2014/main" val="1136116420"/>
                    </a:ext>
                  </a:extLst>
                </a:gridCol>
                <a:gridCol w="894080">
                  <a:extLst>
                    <a:ext uri="{9D8B030D-6E8A-4147-A177-3AD203B41FA5}">
                      <a16:colId xmlns:a16="http://schemas.microsoft.com/office/drawing/2014/main" val="1932049274"/>
                    </a:ext>
                  </a:extLst>
                </a:gridCol>
                <a:gridCol w="812800">
                  <a:extLst>
                    <a:ext uri="{9D8B030D-6E8A-4147-A177-3AD203B41FA5}">
                      <a16:colId xmlns:a16="http://schemas.microsoft.com/office/drawing/2014/main" val="3769754469"/>
                    </a:ext>
                  </a:extLst>
                </a:gridCol>
              </a:tblGrid>
              <a:tr h="197817">
                <a:tc>
                  <a:txBody>
                    <a:bodyPr/>
                    <a:lstStyle/>
                    <a:p>
                      <a:pPr algn="ctr"/>
                      <a:endParaRPr lang="fr-FR" sz="1200" b="1" dirty="0">
                        <a:solidFill>
                          <a:schemeClr val="bg1"/>
                        </a:solidFill>
                        <a:latin typeface="Arial" pitchFamily="34" charset="0"/>
                        <a:cs typeface="Arial" pitchFamily="34" charset="0"/>
                      </a:endParaRPr>
                    </a:p>
                  </a:txBody>
                  <a:tcPr marL="18000" marR="18000" marT="18000" marB="18000" anchor="ctr">
                    <a:lnL w="9525" cap="flat" cmpd="sng" algn="ctr">
                      <a:solidFill>
                        <a:srgbClr val="004B87">
                          <a:shade val="95000"/>
                          <a:satMod val="105000"/>
                        </a:srgbClr>
                      </a:solidFill>
                      <a:prstDash val="solid"/>
                    </a:lnL>
                    <a:lnR>
                      <a:noFill/>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tc>
                  <a:txBody>
                    <a:bodyPr/>
                    <a:lstStyle/>
                    <a:p>
                      <a:pPr algn="ctr"/>
                      <a:r>
                        <a:rPr lang="fr-FR" sz="1200" b="1" dirty="0">
                          <a:solidFill>
                            <a:schemeClr val="bg1"/>
                          </a:solidFill>
                        </a:rPr>
                        <a:t>D</a:t>
                      </a:r>
                      <a:r>
                        <a:rPr lang="fr-FR" sz="1200" b="1" baseline="0" dirty="0">
                          <a:solidFill>
                            <a:schemeClr val="bg1"/>
                          </a:solidFill>
                        </a:rPr>
                        <a:t>ay 1</a:t>
                      </a:r>
                      <a:endParaRPr lang="fr-FR" sz="1200" b="1" dirty="0">
                        <a:solidFill>
                          <a:schemeClr val="bg1"/>
                        </a:solidFill>
                        <a:latin typeface="Arial" pitchFamily="34" charset="0"/>
                        <a:cs typeface="Arial" pitchFamily="34" charset="0"/>
                      </a:endParaRPr>
                    </a:p>
                  </a:txBody>
                  <a:tcPr marL="18000" marR="18000" marT="18000" marB="18000" anchor="ctr">
                    <a:lnL>
                      <a:noFill/>
                    </a:lnL>
                    <a:lnR>
                      <a:noFill/>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tc>
                  <a:txBody>
                    <a:bodyPr/>
                    <a:lstStyle/>
                    <a:p>
                      <a:pPr algn="ctr"/>
                      <a:r>
                        <a:rPr lang="fr-FR" sz="1200" b="1" dirty="0" err="1">
                          <a:solidFill>
                            <a:schemeClr val="bg1"/>
                          </a:solidFill>
                        </a:rPr>
                        <a:t>Month</a:t>
                      </a:r>
                      <a:r>
                        <a:rPr lang="fr-FR" sz="1200" b="1" dirty="0">
                          <a:solidFill>
                            <a:schemeClr val="bg1"/>
                          </a:solidFill>
                        </a:rPr>
                        <a:t> 12</a:t>
                      </a:r>
                      <a:endParaRPr lang="fr-FR" sz="1200" b="1" dirty="0">
                        <a:solidFill>
                          <a:schemeClr val="bg1"/>
                        </a:solidFill>
                        <a:latin typeface="Arial" pitchFamily="34" charset="0"/>
                        <a:cs typeface="Arial" pitchFamily="34" charset="0"/>
                      </a:endParaRPr>
                    </a:p>
                  </a:txBody>
                  <a:tcPr marL="18000" marR="18000" marT="18000" marB="18000" anchor="ctr">
                    <a:lnL>
                      <a:noFill/>
                    </a:lnL>
                    <a:lnR w="9525" cap="flat" cmpd="sng" algn="ctr">
                      <a:no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tc>
                  <a:txBody>
                    <a:bodyPr/>
                    <a:lstStyle/>
                    <a:p>
                      <a:pPr algn="ctr"/>
                      <a:r>
                        <a:rPr lang="fr-FR" sz="1200" b="1" dirty="0">
                          <a:solidFill>
                            <a:schemeClr val="bg1"/>
                          </a:solidFill>
                        </a:rPr>
                        <a:t>p-value</a:t>
                      </a:r>
                      <a:endParaRPr lang="fr-FR" sz="1200" b="1" dirty="0">
                        <a:solidFill>
                          <a:schemeClr val="bg1"/>
                        </a:solidFill>
                        <a:latin typeface="Arial" pitchFamily="34" charset="0"/>
                        <a:cs typeface="Arial" pitchFamily="34" charset="0"/>
                      </a:endParaRPr>
                    </a:p>
                  </a:txBody>
                  <a:tcPr marL="18000" marR="18000" marT="18000" marB="18000" anchor="ctr">
                    <a:lnL>
                      <a:noFill/>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2361716154"/>
                  </a:ext>
                </a:extLst>
              </a:tr>
              <a:tr h="197817">
                <a:tc>
                  <a:txBody>
                    <a:bodyPr/>
                    <a:lstStyle/>
                    <a:p>
                      <a:pPr algn="l"/>
                      <a:r>
                        <a:rPr lang="fr-FR" sz="1200" dirty="0"/>
                        <a:t>PT, %</a:t>
                      </a:r>
                      <a:endParaRPr lang="fr-FR" sz="1200" b="1" dirty="0">
                        <a:latin typeface="Arial" pitchFamily="34" charset="0"/>
                        <a:cs typeface="Arial" pitchFamily="34" charset="0"/>
                      </a:endParaRPr>
                    </a:p>
                  </a:txBody>
                  <a:tcPr marL="18000" marR="18000" marT="18000" marB="1800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70.4</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76.5</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0.0034</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round/>
                      <a:headEnd type="none" w="med" len="med"/>
                      <a:tailEnd type="none" w="med" len="med"/>
                    </a:lnT>
                    <a:lnB w="9525" cap="flat" cmpd="sng" algn="ctr">
                      <a:solidFill>
                        <a:srgbClr val="004B87">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16529"/>
                  </a:ext>
                </a:extLst>
              </a:tr>
              <a:tr h="197817">
                <a:tc>
                  <a:txBody>
                    <a:bodyPr/>
                    <a:lstStyle/>
                    <a:p>
                      <a:pPr algn="l"/>
                      <a:r>
                        <a:rPr lang="fr-FR" sz="1200" dirty="0" err="1"/>
                        <a:t>Bilirubin</a:t>
                      </a:r>
                      <a:r>
                        <a:rPr lang="fr-FR" sz="1200" dirty="0"/>
                        <a:t>, µmol/l</a:t>
                      </a:r>
                      <a:endParaRPr lang="fr-FR" sz="1200" b="1" dirty="0">
                        <a:latin typeface="Arial" pitchFamily="34" charset="0"/>
                        <a:cs typeface="Arial" pitchFamily="34" charset="0"/>
                      </a:endParaRPr>
                    </a:p>
                  </a:txBody>
                  <a:tcPr marL="18000" marR="18000" marT="18000" marB="1800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29.6</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20.6</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0.0279</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round/>
                      <a:headEnd type="none" w="med" len="med"/>
                      <a:tailEnd type="none" w="med" len="med"/>
                    </a:lnT>
                    <a:lnB w="9525" cap="flat" cmpd="sng" algn="ctr">
                      <a:solidFill>
                        <a:srgbClr val="004B87">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481665"/>
                  </a:ext>
                </a:extLst>
              </a:tr>
              <a:tr h="197817">
                <a:tc>
                  <a:txBody>
                    <a:bodyPr/>
                    <a:lstStyle/>
                    <a:p>
                      <a:pPr algn="l"/>
                      <a:r>
                        <a:rPr lang="fr-FR" sz="1200" dirty="0" err="1"/>
                        <a:t>Albumin</a:t>
                      </a:r>
                      <a:r>
                        <a:rPr lang="fr-FR" sz="1200" dirty="0"/>
                        <a:t>, g/l</a:t>
                      </a:r>
                      <a:endParaRPr lang="fr-FR" sz="1200" b="1" dirty="0">
                        <a:latin typeface="Arial" pitchFamily="34" charset="0"/>
                        <a:cs typeface="Arial" pitchFamily="34" charset="0"/>
                      </a:endParaRPr>
                    </a:p>
                  </a:txBody>
                  <a:tcPr marL="18000" marR="18000" marT="18000" marB="1800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34.5</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36.6</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p>
                      <a:pPr algn="ctr"/>
                      <a:r>
                        <a:rPr lang="fr-FR" sz="1200" dirty="0"/>
                        <a:t>0.012</a:t>
                      </a:r>
                      <a:endParaRPr lang="fr-FR" sz="1200" dirty="0">
                        <a:latin typeface="Arial" pitchFamily="34" charset="0"/>
                        <a:cs typeface="Arial" pitchFamily="34" charset="0"/>
                      </a:endParaRPr>
                    </a:p>
                  </a:txBody>
                  <a:tcPr marL="18000" marR="18000" marT="18000" marB="1800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round/>
                      <a:headEnd type="none" w="med" len="med"/>
                      <a:tailEnd type="none" w="med" len="me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03684686"/>
                  </a:ext>
                </a:extLst>
              </a:tr>
            </a:tbl>
          </a:graphicData>
        </a:graphic>
      </p:graphicFrame>
      <p:grpSp>
        <p:nvGrpSpPr>
          <p:cNvPr id="56" name="Group 55">
            <a:extLst>
              <a:ext uri="{FF2B5EF4-FFF2-40B4-BE49-F238E27FC236}">
                <a16:creationId xmlns:a16="http://schemas.microsoft.com/office/drawing/2014/main" id="{BE00ECDF-8313-4177-8C98-EC01595C9FFF}"/>
              </a:ext>
            </a:extLst>
          </p:cNvPr>
          <p:cNvGrpSpPr/>
          <p:nvPr/>
        </p:nvGrpSpPr>
        <p:grpSpPr>
          <a:xfrm>
            <a:off x="5274687" y="2848325"/>
            <a:ext cx="3675813" cy="2782521"/>
            <a:chOff x="5548119" y="3186889"/>
            <a:chExt cx="3675813" cy="2782521"/>
          </a:xfrm>
        </p:grpSpPr>
        <p:cxnSp>
          <p:nvCxnSpPr>
            <p:cNvPr id="57" name="Straight Connector 56">
              <a:extLst>
                <a:ext uri="{FF2B5EF4-FFF2-40B4-BE49-F238E27FC236}">
                  <a16:creationId xmlns:a16="http://schemas.microsoft.com/office/drawing/2014/main" id="{34CC3281-D59B-41C6-95B6-EC5023AF7CFA}"/>
                </a:ext>
              </a:extLst>
            </p:cNvPr>
            <p:cNvCxnSpPr>
              <a:cxnSpLocks/>
            </p:cNvCxnSpPr>
            <p:nvPr/>
          </p:nvCxnSpPr>
          <p:spPr>
            <a:xfrm>
              <a:off x="6224111" y="3693319"/>
              <a:ext cx="0" cy="1739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B8CD04B-98EB-4BFD-AF53-B7E1EF79A625}"/>
                </a:ext>
              </a:extLst>
            </p:cNvPr>
            <p:cNvCxnSpPr/>
            <p:nvPr/>
          </p:nvCxnSpPr>
          <p:spPr>
            <a:xfrm>
              <a:off x="6152111" y="369665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20DEE3-3C05-4A0D-AB79-1998D8B2C20F}"/>
                </a:ext>
              </a:extLst>
            </p:cNvPr>
            <p:cNvCxnSpPr/>
            <p:nvPr/>
          </p:nvCxnSpPr>
          <p:spPr>
            <a:xfrm>
              <a:off x="6152111" y="41348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D0CBA68-5C4B-4CBE-BC67-409A93B22F5D}"/>
                </a:ext>
              </a:extLst>
            </p:cNvPr>
            <p:cNvCxnSpPr/>
            <p:nvPr/>
          </p:nvCxnSpPr>
          <p:spPr>
            <a:xfrm>
              <a:off x="6152111" y="456580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C116A8-F5C2-4984-BB6E-0CF84B0F8E66}"/>
                </a:ext>
              </a:extLst>
            </p:cNvPr>
            <p:cNvCxnSpPr/>
            <p:nvPr/>
          </p:nvCxnSpPr>
          <p:spPr>
            <a:xfrm>
              <a:off x="6152111" y="499919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475348E-B726-42A6-80C0-DF87C72BFD14}"/>
                </a:ext>
              </a:extLst>
            </p:cNvPr>
            <p:cNvCxnSpPr>
              <a:cxnSpLocks/>
            </p:cNvCxnSpPr>
            <p:nvPr/>
          </p:nvCxnSpPr>
          <p:spPr>
            <a:xfrm>
              <a:off x="6152111" y="5430202"/>
              <a:ext cx="2425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975F4-18B7-48FA-85F3-EEDAE10179E4}"/>
                </a:ext>
              </a:extLst>
            </p:cNvPr>
            <p:cNvCxnSpPr>
              <a:cxnSpLocks/>
            </p:cNvCxnSpPr>
            <p:nvPr/>
          </p:nvCxnSpPr>
          <p:spPr>
            <a:xfrm rot="5400000">
              <a:off x="6514061" y="54662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9600E08-D842-4A74-90AC-EC0A20EB34C0}"/>
                </a:ext>
              </a:extLst>
            </p:cNvPr>
            <p:cNvCxnSpPr>
              <a:cxnSpLocks/>
            </p:cNvCxnSpPr>
            <p:nvPr/>
          </p:nvCxnSpPr>
          <p:spPr>
            <a:xfrm rot="5400000">
              <a:off x="7006980" y="54662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BF41AB-8046-40DB-B9CD-FE055943E112}"/>
                </a:ext>
              </a:extLst>
            </p:cNvPr>
            <p:cNvCxnSpPr>
              <a:cxnSpLocks/>
            </p:cNvCxnSpPr>
            <p:nvPr/>
          </p:nvCxnSpPr>
          <p:spPr>
            <a:xfrm rot="5400000">
              <a:off x="7497518" y="54662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19DA00-C8A8-47D8-AC0F-1032F641B703}"/>
                </a:ext>
              </a:extLst>
            </p:cNvPr>
            <p:cNvCxnSpPr>
              <a:cxnSpLocks/>
            </p:cNvCxnSpPr>
            <p:nvPr/>
          </p:nvCxnSpPr>
          <p:spPr>
            <a:xfrm rot="5400000">
              <a:off x="7988056" y="54662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49CA949-13CE-4854-9374-86B81234836D}"/>
                </a:ext>
              </a:extLst>
            </p:cNvPr>
            <p:cNvCxnSpPr>
              <a:cxnSpLocks/>
            </p:cNvCxnSpPr>
            <p:nvPr/>
          </p:nvCxnSpPr>
          <p:spPr>
            <a:xfrm rot="5400000">
              <a:off x="8480974" y="546620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C31FA78-8D4C-493C-979C-2903F4DE7D70}"/>
                </a:ext>
              </a:extLst>
            </p:cNvPr>
            <p:cNvSpPr txBox="1"/>
            <p:nvPr/>
          </p:nvSpPr>
          <p:spPr>
            <a:xfrm>
              <a:off x="8537381" y="5006967"/>
              <a:ext cx="686551" cy="276999"/>
            </a:xfrm>
            <a:prstGeom prst="rect">
              <a:avLst/>
            </a:prstGeom>
            <a:noFill/>
          </p:spPr>
          <p:txBody>
            <a:bodyPr wrap="square" rtlCol="0">
              <a:spAutoFit/>
            </a:bodyPr>
            <a:lstStyle/>
            <a:p>
              <a:pPr algn="ctr"/>
              <a:r>
                <a:rPr lang="en-GB" sz="1200" dirty="0"/>
                <a:t>p=0.04</a:t>
              </a:r>
            </a:p>
          </p:txBody>
        </p:sp>
        <p:sp>
          <p:nvSpPr>
            <p:cNvPr id="70" name="TextBox 69">
              <a:extLst>
                <a:ext uri="{FF2B5EF4-FFF2-40B4-BE49-F238E27FC236}">
                  <a16:creationId xmlns:a16="http://schemas.microsoft.com/office/drawing/2014/main" id="{A68C80FF-574F-4E97-AC6D-6DD1BDE998AD}"/>
                </a:ext>
              </a:extLst>
            </p:cNvPr>
            <p:cNvSpPr txBox="1"/>
            <p:nvPr/>
          </p:nvSpPr>
          <p:spPr>
            <a:xfrm>
              <a:off x="7821739" y="5502202"/>
              <a:ext cx="416718" cy="276999"/>
            </a:xfrm>
            <a:prstGeom prst="rect">
              <a:avLst/>
            </a:prstGeom>
            <a:noFill/>
          </p:spPr>
          <p:txBody>
            <a:bodyPr wrap="square" rtlCol="0">
              <a:spAutoFit/>
            </a:bodyPr>
            <a:lstStyle/>
            <a:p>
              <a:pPr algn="ctr"/>
              <a:r>
                <a:rPr lang="en-GB" sz="1200" dirty="0"/>
                <a:t>9</a:t>
              </a:r>
            </a:p>
          </p:txBody>
        </p:sp>
        <p:sp>
          <p:nvSpPr>
            <p:cNvPr id="71" name="TextBox 70">
              <a:extLst>
                <a:ext uri="{FF2B5EF4-FFF2-40B4-BE49-F238E27FC236}">
                  <a16:creationId xmlns:a16="http://schemas.microsoft.com/office/drawing/2014/main" id="{E2A840CC-616B-40CF-9BA0-F1D993443FA1}"/>
                </a:ext>
              </a:extLst>
            </p:cNvPr>
            <p:cNvSpPr txBox="1"/>
            <p:nvPr/>
          </p:nvSpPr>
          <p:spPr>
            <a:xfrm>
              <a:off x="7328822" y="5502202"/>
              <a:ext cx="416718" cy="276999"/>
            </a:xfrm>
            <a:prstGeom prst="rect">
              <a:avLst/>
            </a:prstGeom>
            <a:noFill/>
          </p:spPr>
          <p:txBody>
            <a:bodyPr wrap="square" rtlCol="0">
              <a:spAutoFit/>
            </a:bodyPr>
            <a:lstStyle/>
            <a:p>
              <a:pPr algn="ctr"/>
              <a:r>
                <a:rPr lang="en-GB" sz="1200" dirty="0"/>
                <a:t>6</a:t>
              </a:r>
            </a:p>
          </p:txBody>
        </p:sp>
        <p:sp>
          <p:nvSpPr>
            <p:cNvPr id="72" name="TextBox 71">
              <a:extLst>
                <a:ext uri="{FF2B5EF4-FFF2-40B4-BE49-F238E27FC236}">
                  <a16:creationId xmlns:a16="http://schemas.microsoft.com/office/drawing/2014/main" id="{44A5FD48-33C0-4442-A217-F032D7A9D43D}"/>
                </a:ext>
              </a:extLst>
            </p:cNvPr>
            <p:cNvSpPr txBox="1"/>
            <p:nvPr/>
          </p:nvSpPr>
          <p:spPr>
            <a:xfrm>
              <a:off x="6835412" y="5502202"/>
              <a:ext cx="416718" cy="276999"/>
            </a:xfrm>
            <a:prstGeom prst="rect">
              <a:avLst/>
            </a:prstGeom>
            <a:noFill/>
          </p:spPr>
          <p:txBody>
            <a:bodyPr wrap="square" rtlCol="0">
              <a:spAutoFit/>
            </a:bodyPr>
            <a:lstStyle/>
            <a:p>
              <a:pPr algn="ctr"/>
              <a:r>
                <a:rPr lang="en-GB" sz="1200" dirty="0"/>
                <a:t>3</a:t>
              </a:r>
            </a:p>
          </p:txBody>
        </p:sp>
        <p:sp>
          <p:nvSpPr>
            <p:cNvPr id="73" name="TextBox 72">
              <a:extLst>
                <a:ext uri="{FF2B5EF4-FFF2-40B4-BE49-F238E27FC236}">
                  <a16:creationId xmlns:a16="http://schemas.microsoft.com/office/drawing/2014/main" id="{A82A323A-324C-4B71-885D-2609E861AB7F}"/>
                </a:ext>
              </a:extLst>
            </p:cNvPr>
            <p:cNvSpPr txBox="1"/>
            <p:nvPr/>
          </p:nvSpPr>
          <p:spPr>
            <a:xfrm>
              <a:off x="6343138" y="5502202"/>
              <a:ext cx="416718" cy="276999"/>
            </a:xfrm>
            <a:prstGeom prst="rect">
              <a:avLst/>
            </a:prstGeom>
            <a:noFill/>
          </p:spPr>
          <p:txBody>
            <a:bodyPr wrap="square" rtlCol="0">
              <a:spAutoFit/>
            </a:bodyPr>
            <a:lstStyle/>
            <a:p>
              <a:pPr algn="ctr"/>
              <a:r>
                <a:rPr lang="en-GB" sz="1200" dirty="0"/>
                <a:t>0</a:t>
              </a:r>
            </a:p>
          </p:txBody>
        </p:sp>
        <p:sp>
          <p:nvSpPr>
            <p:cNvPr id="74" name="TextBox 73">
              <a:extLst>
                <a:ext uri="{FF2B5EF4-FFF2-40B4-BE49-F238E27FC236}">
                  <a16:creationId xmlns:a16="http://schemas.microsoft.com/office/drawing/2014/main" id="{B60360BB-B988-4FD4-9914-5B633E97DA60}"/>
                </a:ext>
              </a:extLst>
            </p:cNvPr>
            <p:cNvSpPr txBox="1"/>
            <p:nvPr/>
          </p:nvSpPr>
          <p:spPr>
            <a:xfrm>
              <a:off x="7086600" y="5692411"/>
              <a:ext cx="901162" cy="276999"/>
            </a:xfrm>
            <a:prstGeom prst="rect">
              <a:avLst/>
            </a:prstGeom>
            <a:noFill/>
          </p:spPr>
          <p:txBody>
            <a:bodyPr wrap="square" rtlCol="0">
              <a:spAutoFit/>
            </a:bodyPr>
            <a:lstStyle/>
            <a:p>
              <a:pPr algn="ctr"/>
              <a:r>
                <a:rPr lang="en-GB" sz="1200" dirty="0"/>
                <a:t>Month</a:t>
              </a:r>
            </a:p>
          </p:txBody>
        </p:sp>
        <p:sp>
          <p:nvSpPr>
            <p:cNvPr id="75" name="TextBox 74">
              <a:extLst>
                <a:ext uri="{FF2B5EF4-FFF2-40B4-BE49-F238E27FC236}">
                  <a16:creationId xmlns:a16="http://schemas.microsoft.com/office/drawing/2014/main" id="{9CE819D3-FBCF-4541-ADBF-135F1F8223F4}"/>
                </a:ext>
              </a:extLst>
            </p:cNvPr>
            <p:cNvSpPr txBox="1"/>
            <p:nvPr/>
          </p:nvSpPr>
          <p:spPr>
            <a:xfrm>
              <a:off x="5738334" y="5291703"/>
              <a:ext cx="416718" cy="276999"/>
            </a:xfrm>
            <a:prstGeom prst="rect">
              <a:avLst/>
            </a:prstGeom>
            <a:noFill/>
          </p:spPr>
          <p:txBody>
            <a:bodyPr wrap="square" rtlCol="0" anchor="ctr">
              <a:spAutoFit/>
            </a:bodyPr>
            <a:lstStyle/>
            <a:p>
              <a:pPr algn="r"/>
              <a:r>
                <a:rPr lang="en-GB" sz="1200" dirty="0"/>
                <a:t>0</a:t>
              </a:r>
            </a:p>
          </p:txBody>
        </p:sp>
        <p:sp>
          <p:nvSpPr>
            <p:cNvPr id="76" name="TextBox 75">
              <a:extLst>
                <a:ext uri="{FF2B5EF4-FFF2-40B4-BE49-F238E27FC236}">
                  <a16:creationId xmlns:a16="http://schemas.microsoft.com/office/drawing/2014/main" id="{97C493BF-26A7-4913-8987-3F5043AA10F0}"/>
                </a:ext>
              </a:extLst>
            </p:cNvPr>
            <p:cNvSpPr txBox="1"/>
            <p:nvPr/>
          </p:nvSpPr>
          <p:spPr>
            <a:xfrm>
              <a:off x="5738334" y="4863391"/>
              <a:ext cx="416718" cy="276999"/>
            </a:xfrm>
            <a:prstGeom prst="rect">
              <a:avLst/>
            </a:prstGeom>
            <a:noFill/>
          </p:spPr>
          <p:txBody>
            <a:bodyPr wrap="square" rtlCol="0" anchor="ctr">
              <a:spAutoFit/>
            </a:bodyPr>
            <a:lstStyle/>
            <a:p>
              <a:pPr algn="r"/>
              <a:r>
                <a:rPr lang="en-GB" sz="1200" dirty="0"/>
                <a:t>50</a:t>
              </a:r>
            </a:p>
          </p:txBody>
        </p:sp>
        <p:sp>
          <p:nvSpPr>
            <p:cNvPr id="79" name="TextBox 78">
              <a:extLst>
                <a:ext uri="{FF2B5EF4-FFF2-40B4-BE49-F238E27FC236}">
                  <a16:creationId xmlns:a16="http://schemas.microsoft.com/office/drawing/2014/main" id="{B90A523F-9F11-4E65-8D5E-F221C66BEE34}"/>
                </a:ext>
              </a:extLst>
            </p:cNvPr>
            <p:cNvSpPr txBox="1"/>
            <p:nvPr/>
          </p:nvSpPr>
          <p:spPr>
            <a:xfrm>
              <a:off x="5718245" y="4428085"/>
              <a:ext cx="436807" cy="276999"/>
            </a:xfrm>
            <a:prstGeom prst="rect">
              <a:avLst/>
            </a:prstGeom>
            <a:noFill/>
          </p:spPr>
          <p:txBody>
            <a:bodyPr wrap="square" rtlCol="0" anchor="ctr">
              <a:spAutoFit/>
            </a:bodyPr>
            <a:lstStyle/>
            <a:p>
              <a:pPr algn="r"/>
              <a:r>
                <a:rPr lang="en-GB" sz="1200" dirty="0"/>
                <a:t>100</a:t>
              </a:r>
            </a:p>
          </p:txBody>
        </p:sp>
        <p:sp>
          <p:nvSpPr>
            <p:cNvPr id="80" name="TextBox 79">
              <a:extLst>
                <a:ext uri="{FF2B5EF4-FFF2-40B4-BE49-F238E27FC236}">
                  <a16:creationId xmlns:a16="http://schemas.microsoft.com/office/drawing/2014/main" id="{F21B9EF4-095F-49E1-BF4F-79A5AC9D1B08}"/>
                </a:ext>
              </a:extLst>
            </p:cNvPr>
            <p:cNvSpPr txBox="1"/>
            <p:nvPr/>
          </p:nvSpPr>
          <p:spPr>
            <a:xfrm>
              <a:off x="5718245" y="3991775"/>
              <a:ext cx="436807" cy="276999"/>
            </a:xfrm>
            <a:prstGeom prst="rect">
              <a:avLst/>
            </a:prstGeom>
            <a:noFill/>
          </p:spPr>
          <p:txBody>
            <a:bodyPr wrap="square" rtlCol="0" anchor="ctr">
              <a:spAutoFit/>
            </a:bodyPr>
            <a:lstStyle/>
            <a:p>
              <a:pPr algn="r"/>
              <a:r>
                <a:rPr lang="en-GB" sz="1200" dirty="0"/>
                <a:t>150</a:t>
              </a:r>
            </a:p>
          </p:txBody>
        </p:sp>
        <p:sp>
          <p:nvSpPr>
            <p:cNvPr id="81" name="TextBox 80">
              <a:extLst>
                <a:ext uri="{FF2B5EF4-FFF2-40B4-BE49-F238E27FC236}">
                  <a16:creationId xmlns:a16="http://schemas.microsoft.com/office/drawing/2014/main" id="{07489218-5FF5-4804-AFEB-37E78F61313E}"/>
                </a:ext>
              </a:extLst>
            </p:cNvPr>
            <p:cNvSpPr txBox="1"/>
            <p:nvPr/>
          </p:nvSpPr>
          <p:spPr>
            <a:xfrm>
              <a:off x="5718245" y="3557039"/>
              <a:ext cx="436807" cy="276999"/>
            </a:xfrm>
            <a:prstGeom prst="rect">
              <a:avLst/>
            </a:prstGeom>
            <a:noFill/>
          </p:spPr>
          <p:txBody>
            <a:bodyPr wrap="square" rtlCol="0" anchor="ctr">
              <a:spAutoFit/>
            </a:bodyPr>
            <a:lstStyle/>
            <a:p>
              <a:pPr algn="r"/>
              <a:r>
                <a:rPr lang="en-GB" sz="1200" dirty="0"/>
                <a:t>200</a:t>
              </a:r>
            </a:p>
          </p:txBody>
        </p:sp>
        <p:sp>
          <p:nvSpPr>
            <p:cNvPr id="82" name="TextBox 81">
              <a:extLst>
                <a:ext uri="{FF2B5EF4-FFF2-40B4-BE49-F238E27FC236}">
                  <a16:creationId xmlns:a16="http://schemas.microsoft.com/office/drawing/2014/main" id="{DDE92797-C611-4EE5-8279-C05C07C414C4}"/>
                </a:ext>
              </a:extLst>
            </p:cNvPr>
            <p:cNvSpPr txBox="1"/>
            <p:nvPr/>
          </p:nvSpPr>
          <p:spPr>
            <a:xfrm rot="16200000">
              <a:off x="4562861" y="4425592"/>
              <a:ext cx="2247516" cy="276999"/>
            </a:xfrm>
            <a:prstGeom prst="rect">
              <a:avLst/>
            </a:prstGeom>
            <a:noFill/>
          </p:spPr>
          <p:txBody>
            <a:bodyPr wrap="square" rtlCol="0" anchor="ctr">
              <a:spAutoFit/>
            </a:bodyPr>
            <a:lstStyle/>
            <a:p>
              <a:pPr algn="ctr"/>
              <a:r>
                <a:rPr lang="en-GB" sz="1200" dirty="0">
                  <a:cs typeface="Arial" pitchFamily="34" charset="0"/>
                </a:rPr>
                <a:t>Alcohol consumption (g/d)</a:t>
              </a:r>
              <a:endParaRPr lang="en-GB" sz="1200" dirty="0"/>
            </a:p>
          </p:txBody>
        </p:sp>
        <p:sp>
          <p:nvSpPr>
            <p:cNvPr id="84" name="TextBox 83">
              <a:extLst>
                <a:ext uri="{FF2B5EF4-FFF2-40B4-BE49-F238E27FC236}">
                  <a16:creationId xmlns:a16="http://schemas.microsoft.com/office/drawing/2014/main" id="{A2128E53-F010-4ED0-AE08-4F32DAF8DD05}"/>
                </a:ext>
              </a:extLst>
            </p:cNvPr>
            <p:cNvSpPr txBox="1"/>
            <p:nvPr/>
          </p:nvSpPr>
          <p:spPr>
            <a:xfrm>
              <a:off x="7275867" y="3832594"/>
              <a:ext cx="1031357" cy="276999"/>
            </a:xfrm>
            <a:prstGeom prst="rect">
              <a:avLst/>
            </a:prstGeom>
            <a:noFill/>
          </p:spPr>
          <p:txBody>
            <a:bodyPr wrap="square" rtlCol="0" anchor="ctr">
              <a:spAutoFit/>
            </a:bodyPr>
            <a:lstStyle/>
            <a:p>
              <a:r>
                <a:rPr lang="en-GB" sz="1200" dirty="0"/>
                <a:t>No cirrhosis</a:t>
              </a:r>
            </a:p>
          </p:txBody>
        </p:sp>
        <p:sp>
          <p:nvSpPr>
            <p:cNvPr id="85" name="TextBox 84">
              <a:extLst>
                <a:ext uri="{FF2B5EF4-FFF2-40B4-BE49-F238E27FC236}">
                  <a16:creationId xmlns:a16="http://schemas.microsoft.com/office/drawing/2014/main" id="{FC69C52A-D193-48B2-805E-F6A6D5A14586}"/>
                </a:ext>
              </a:extLst>
            </p:cNvPr>
            <p:cNvSpPr txBox="1"/>
            <p:nvPr/>
          </p:nvSpPr>
          <p:spPr>
            <a:xfrm>
              <a:off x="7275867" y="4037780"/>
              <a:ext cx="1031357" cy="276999"/>
            </a:xfrm>
            <a:prstGeom prst="rect">
              <a:avLst/>
            </a:prstGeom>
            <a:noFill/>
          </p:spPr>
          <p:txBody>
            <a:bodyPr wrap="square" rtlCol="0" anchor="ctr">
              <a:spAutoFit/>
            </a:bodyPr>
            <a:lstStyle/>
            <a:p>
              <a:r>
                <a:rPr lang="en-GB" sz="1200" dirty="0"/>
                <a:t>Cirrhosis</a:t>
              </a:r>
            </a:p>
          </p:txBody>
        </p:sp>
        <p:sp>
          <p:nvSpPr>
            <p:cNvPr id="86" name="Oval 85">
              <a:extLst>
                <a:ext uri="{FF2B5EF4-FFF2-40B4-BE49-F238E27FC236}">
                  <a16:creationId xmlns:a16="http://schemas.microsoft.com/office/drawing/2014/main" id="{14D20467-F1A8-467F-BAEA-EFBC2E1F7410}"/>
                </a:ext>
              </a:extLst>
            </p:cNvPr>
            <p:cNvSpPr/>
            <p:nvPr/>
          </p:nvSpPr>
          <p:spPr>
            <a:xfrm>
              <a:off x="7234238" y="3927347"/>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2A8DE56D-14DA-48EF-8226-76050848C70F}"/>
                </a:ext>
              </a:extLst>
            </p:cNvPr>
            <p:cNvSpPr/>
            <p:nvPr/>
          </p:nvSpPr>
          <p:spPr>
            <a:xfrm>
              <a:off x="7234238" y="4137233"/>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6366BCF4-5810-4E0C-824B-015D72F6F262}"/>
                </a:ext>
              </a:extLst>
            </p:cNvPr>
            <p:cNvSpPr/>
            <p:nvPr/>
          </p:nvSpPr>
          <p:spPr>
            <a:xfrm>
              <a:off x="6548438" y="4469606"/>
              <a:ext cx="1974056" cy="626269"/>
            </a:xfrm>
            <a:custGeom>
              <a:avLst/>
              <a:gdLst>
                <a:gd name="connsiteX0" fmla="*/ 0 w 1974056"/>
                <a:gd name="connsiteY0" fmla="*/ 0 h 626269"/>
                <a:gd name="connsiteX1" fmla="*/ 497681 w 1974056"/>
                <a:gd name="connsiteY1" fmla="*/ 411957 h 626269"/>
                <a:gd name="connsiteX2" fmla="*/ 985837 w 1974056"/>
                <a:gd name="connsiteY2" fmla="*/ 600075 h 626269"/>
                <a:gd name="connsiteX3" fmla="*/ 1478756 w 1974056"/>
                <a:gd name="connsiteY3" fmla="*/ 626269 h 626269"/>
                <a:gd name="connsiteX4" fmla="*/ 1974056 w 1974056"/>
                <a:gd name="connsiteY4" fmla="*/ 550069 h 62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56" h="626269">
                  <a:moveTo>
                    <a:pt x="0" y="0"/>
                  </a:moveTo>
                  <a:lnTo>
                    <a:pt x="497681" y="411957"/>
                  </a:lnTo>
                  <a:lnTo>
                    <a:pt x="985837" y="600075"/>
                  </a:lnTo>
                  <a:lnTo>
                    <a:pt x="1478756" y="626269"/>
                  </a:lnTo>
                  <a:lnTo>
                    <a:pt x="1974056" y="55006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13607252-E8B9-4DDB-8E7F-390658B54BE9}"/>
                </a:ext>
              </a:extLst>
            </p:cNvPr>
            <p:cNvSpPr/>
            <p:nvPr/>
          </p:nvSpPr>
          <p:spPr>
            <a:xfrm>
              <a:off x="6548438" y="4598194"/>
              <a:ext cx="1971675" cy="697706"/>
            </a:xfrm>
            <a:custGeom>
              <a:avLst/>
              <a:gdLst>
                <a:gd name="connsiteX0" fmla="*/ 0 w 1971675"/>
                <a:gd name="connsiteY0" fmla="*/ 0 h 697706"/>
                <a:gd name="connsiteX1" fmla="*/ 495300 w 1971675"/>
                <a:gd name="connsiteY1" fmla="*/ 538162 h 697706"/>
                <a:gd name="connsiteX2" fmla="*/ 990600 w 1971675"/>
                <a:gd name="connsiteY2" fmla="*/ 628650 h 697706"/>
                <a:gd name="connsiteX3" fmla="*/ 1478756 w 1971675"/>
                <a:gd name="connsiteY3" fmla="*/ 697706 h 697706"/>
                <a:gd name="connsiteX4" fmla="*/ 1971675 w 1971675"/>
                <a:gd name="connsiteY4" fmla="*/ 685800 h 69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5" h="697706">
                  <a:moveTo>
                    <a:pt x="0" y="0"/>
                  </a:moveTo>
                  <a:lnTo>
                    <a:pt x="495300" y="538162"/>
                  </a:lnTo>
                  <a:lnTo>
                    <a:pt x="990600" y="628650"/>
                  </a:lnTo>
                  <a:lnTo>
                    <a:pt x="1478756" y="697706"/>
                  </a:lnTo>
                  <a:lnTo>
                    <a:pt x="1971675" y="68580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9BAD2619-77C0-4C5E-B61F-60E3B9CA8600}"/>
                </a:ext>
              </a:extLst>
            </p:cNvPr>
            <p:cNvSpPr/>
            <p:nvPr/>
          </p:nvSpPr>
          <p:spPr>
            <a:xfrm>
              <a:off x="6507735" y="4439133"/>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DA1E8ACC-5F01-4723-ACB2-971995AAC317}"/>
                </a:ext>
              </a:extLst>
            </p:cNvPr>
            <p:cNvSpPr/>
            <p:nvPr/>
          </p:nvSpPr>
          <p:spPr>
            <a:xfrm>
              <a:off x="6997207" y="4836075"/>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A27E7D0-B348-48E6-92EA-A33B35F19399}"/>
                </a:ext>
              </a:extLst>
            </p:cNvPr>
            <p:cNvSpPr/>
            <p:nvPr/>
          </p:nvSpPr>
          <p:spPr>
            <a:xfrm>
              <a:off x="7489560" y="5028976"/>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96333C63-3EB8-4ACC-A979-8EA8CB8925BC}"/>
                </a:ext>
              </a:extLst>
            </p:cNvPr>
            <p:cNvSpPr/>
            <p:nvPr/>
          </p:nvSpPr>
          <p:spPr>
            <a:xfrm>
              <a:off x="7977599" y="5054718"/>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F44E9D9B-5495-44C7-B46C-604236412676}"/>
                </a:ext>
              </a:extLst>
            </p:cNvPr>
            <p:cNvSpPr/>
            <p:nvPr/>
          </p:nvSpPr>
          <p:spPr>
            <a:xfrm>
              <a:off x="8471167" y="4981126"/>
              <a:ext cx="90749" cy="90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7458F812-9B51-4593-BFF5-F8B5BC0846E3}"/>
                </a:ext>
              </a:extLst>
            </p:cNvPr>
            <p:cNvSpPr/>
            <p:nvPr/>
          </p:nvSpPr>
          <p:spPr>
            <a:xfrm>
              <a:off x="6509530" y="4559724"/>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EC48A685-7B6B-431B-9131-1DF57926D52E}"/>
                </a:ext>
              </a:extLst>
            </p:cNvPr>
            <p:cNvSpPr/>
            <p:nvPr/>
          </p:nvSpPr>
          <p:spPr>
            <a:xfrm>
              <a:off x="6993852" y="5090775"/>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18BBED20-BD34-4D6E-9B08-41AC8656238B}"/>
                </a:ext>
              </a:extLst>
            </p:cNvPr>
            <p:cNvSpPr/>
            <p:nvPr/>
          </p:nvSpPr>
          <p:spPr>
            <a:xfrm>
              <a:off x="7489560" y="5188037"/>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C25401E-59B6-40AC-99C9-45A2E04A467A}"/>
                </a:ext>
              </a:extLst>
            </p:cNvPr>
            <p:cNvSpPr/>
            <p:nvPr/>
          </p:nvSpPr>
          <p:spPr>
            <a:xfrm>
              <a:off x="7977599" y="5246235"/>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682EAD77-E74F-4B25-BDB8-91D8E985F403}"/>
                </a:ext>
              </a:extLst>
            </p:cNvPr>
            <p:cNvSpPr/>
            <p:nvPr/>
          </p:nvSpPr>
          <p:spPr>
            <a:xfrm>
              <a:off x="8464856" y="5244371"/>
              <a:ext cx="90749" cy="90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ight Bracket 108">
              <a:extLst>
                <a:ext uri="{FF2B5EF4-FFF2-40B4-BE49-F238E27FC236}">
                  <a16:creationId xmlns:a16="http://schemas.microsoft.com/office/drawing/2014/main" id="{1AEFA627-0425-4D4C-BC3B-43873D4744E2}"/>
                </a:ext>
              </a:extLst>
            </p:cNvPr>
            <p:cNvSpPr/>
            <p:nvPr/>
          </p:nvSpPr>
          <p:spPr>
            <a:xfrm>
              <a:off x="8570161" y="5019755"/>
              <a:ext cx="45719" cy="27867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DF9E947F-6286-421F-9D90-0E047B473B94}"/>
                </a:ext>
              </a:extLst>
            </p:cNvPr>
            <p:cNvCxnSpPr/>
            <p:nvPr/>
          </p:nvCxnSpPr>
          <p:spPr>
            <a:xfrm>
              <a:off x="6548438" y="3631434"/>
              <a:ext cx="1969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461D22F-087E-41B0-8798-CD66424DC1C3}"/>
                </a:ext>
              </a:extLst>
            </p:cNvPr>
            <p:cNvSpPr txBox="1"/>
            <p:nvPr/>
          </p:nvSpPr>
          <p:spPr>
            <a:xfrm>
              <a:off x="7321364" y="4242076"/>
              <a:ext cx="686551" cy="276999"/>
            </a:xfrm>
            <a:prstGeom prst="rect">
              <a:avLst/>
            </a:prstGeom>
            <a:noFill/>
          </p:spPr>
          <p:txBody>
            <a:bodyPr wrap="square" rtlCol="0">
              <a:spAutoFit/>
            </a:bodyPr>
            <a:lstStyle/>
            <a:p>
              <a:pPr algn="ctr"/>
              <a:r>
                <a:rPr lang="en-GB" sz="1200" dirty="0"/>
                <a:t>p=0.04</a:t>
              </a:r>
            </a:p>
          </p:txBody>
        </p:sp>
        <p:sp>
          <p:nvSpPr>
            <p:cNvPr id="112" name="TextBox 111">
              <a:extLst>
                <a:ext uri="{FF2B5EF4-FFF2-40B4-BE49-F238E27FC236}">
                  <a16:creationId xmlns:a16="http://schemas.microsoft.com/office/drawing/2014/main" id="{B4A8C589-EE84-4BA1-B692-9584385DD030}"/>
                </a:ext>
              </a:extLst>
            </p:cNvPr>
            <p:cNvSpPr txBox="1"/>
            <p:nvPr/>
          </p:nvSpPr>
          <p:spPr>
            <a:xfrm>
              <a:off x="6953248" y="3389323"/>
              <a:ext cx="1159672" cy="276999"/>
            </a:xfrm>
            <a:prstGeom prst="rect">
              <a:avLst/>
            </a:prstGeom>
            <a:noFill/>
          </p:spPr>
          <p:txBody>
            <a:bodyPr wrap="square" rtlCol="0">
              <a:spAutoFit/>
            </a:bodyPr>
            <a:lstStyle/>
            <a:p>
              <a:pPr algn="ctr"/>
              <a:r>
                <a:rPr lang="en-GB" sz="1200" dirty="0">
                  <a:solidFill>
                    <a:schemeClr val="accent2"/>
                  </a:solidFill>
                </a:rPr>
                <a:t>p&lt;0.0001</a:t>
              </a:r>
            </a:p>
          </p:txBody>
        </p:sp>
        <p:cxnSp>
          <p:nvCxnSpPr>
            <p:cNvPr id="113" name="Straight Connector 112">
              <a:extLst>
                <a:ext uri="{FF2B5EF4-FFF2-40B4-BE49-F238E27FC236}">
                  <a16:creationId xmlns:a16="http://schemas.microsoft.com/office/drawing/2014/main" id="{F8A65F18-158B-44E9-8685-10C5838073F7}"/>
                </a:ext>
              </a:extLst>
            </p:cNvPr>
            <p:cNvCxnSpPr/>
            <p:nvPr/>
          </p:nvCxnSpPr>
          <p:spPr>
            <a:xfrm>
              <a:off x="6548438" y="3429000"/>
              <a:ext cx="1969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19FA7DF-C1C8-4269-8E9E-9CC79CB1DDFB}"/>
                </a:ext>
              </a:extLst>
            </p:cNvPr>
            <p:cNvSpPr txBox="1"/>
            <p:nvPr/>
          </p:nvSpPr>
          <p:spPr>
            <a:xfrm>
              <a:off x="6953248" y="3186889"/>
              <a:ext cx="1159672" cy="276999"/>
            </a:xfrm>
            <a:prstGeom prst="rect">
              <a:avLst/>
            </a:prstGeom>
            <a:noFill/>
          </p:spPr>
          <p:txBody>
            <a:bodyPr wrap="square" rtlCol="0">
              <a:spAutoFit/>
            </a:bodyPr>
            <a:lstStyle/>
            <a:p>
              <a:pPr algn="ctr"/>
              <a:r>
                <a:rPr lang="en-GB" sz="1200" dirty="0">
                  <a:solidFill>
                    <a:schemeClr val="accent1"/>
                  </a:solidFill>
                </a:rPr>
                <a:t>p=0.0007</a:t>
              </a:r>
            </a:p>
          </p:txBody>
        </p:sp>
        <p:sp>
          <p:nvSpPr>
            <p:cNvPr id="119" name="TextBox 118">
              <a:extLst>
                <a:ext uri="{FF2B5EF4-FFF2-40B4-BE49-F238E27FC236}">
                  <a16:creationId xmlns:a16="http://schemas.microsoft.com/office/drawing/2014/main" id="{23A1E9C4-DFF6-461C-A81F-7BBD808CAD32}"/>
                </a:ext>
              </a:extLst>
            </p:cNvPr>
            <p:cNvSpPr txBox="1"/>
            <p:nvPr/>
          </p:nvSpPr>
          <p:spPr>
            <a:xfrm>
              <a:off x="8312540" y="5502202"/>
              <a:ext cx="416718" cy="276999"/>
            </a:xfrm>
            <a:prstGeom prst="rect">
              <a:avLst/>
            </a:prstGeom>
            <a:noFill/>
          </p:spPr>
          <p:txBody>
            <a:bodyPr wrap="square" rtlCol="0">
              <a:spAutoFit/>
            </a:bodyPr>
            <a:lstStyle/>
            <a:p>
              <a:pPr algn="ctr"/>
              <a:r>
                <a:rPr lang="en-GB" sz="1200" dirty="0"/>
                <a:t>12</a:t>
              </a:r>
            </a:p>
          </p:txBody>
        </p:sp>
        <p:grpSp>
          <p:nvGrpSpPr>
            <p:cNvPr id="120" name="Group 119">
              <a:extLst>
                <a:ext uri="{FF2B5EF4-FFF2-40B4-BE49-F238E27FC236}">
                  <a16:creationId xmlns:a16="http://schemas.microsoft.com/office/drawing/2014/main" id="{70BFA82F-340B-44C2-A84D-5458CC72A367}"/>
                </a:ext>
              </a:extLst>
            </p:cNvPr>
            <p:cNvGrpSpPr/>
            <p:nvPr/>
          </p:nvGrpSpPr>
          <p:grpSpPr>
            <a:xfrm>
              <a:off x="6511561" y="3701047"/>
              <a:ext cx="71679" cy="1571564"/>
              <a:chOff x="6511561" y="3701047"/>
              <a:chExt cx="71679" cy="1571564"/>
            </a:xfrm>
          </p:grpSpPr>
          <p:cxnSp>
            <p:nvCxnSpPr>
              <p:cNvPr id="175" name="Straight Connector 174">
                <a:extLst>
                  <a:ext uri="{FF2B5EF4-FFF2-40B4-BE49-F238E27FC236}">
                    <a16:creationId xmlns:a16="http://schemas.microsoft.com/office/drawing/2014/main" id="{BF9B7ABB-EA4A-4ADE-80AA-1AA5C5B504BE}"/>
                  </a:ext>
                </a:extLst>
              </p:cNvPr>
              <p:cNvCxnSpPr/>
              <p:nvPr/>
            </p:nvCxnSpPr>
            <p:spPr>
              <a:xfrm>
                <a:off x="6547400" y="3701047"/>
                <a:ext cx="0" cy="1571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9E5BE54-D68C-49A5-BDA2-62BE36B45D68}"/>
                  </a:ext>
                </a:extLst>
              </p:cNvPr>
              <p:cNvCxnSpPr/>
              <p:nvPr/>
            </p:nvCxnSpPr>
            <p:spPr>
              <a:xfrm>
                <a:off x="6511561" y="3701047"/>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FC722B1-1EE4-416F-B633-8E0FB3EC0484}"/>
                  </a:ext>
                </a:extLst>
              </p:cNvPr>
              <p:cNvCxnSpPr/>
              <p:nvPr/>
            </p:nvCxnSpPr>
            <p:spPr>
              <a:xfrm>
                <a:off x="6511561" y="5267910"/>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41A2F953-966E-4590-BCA5-7C8C535FCA73}"/>
                </a:ext>
              </a:extLst>
            </p:cNvPr>
            <p:cNvGrpSpPr/>
            <p:nvPr/>
          </p:nvGrpSpPr>
          <p:grpSpPr>
            <a:xfrm>
              <a:off x="6511561" y="3960019"/>
              <a:ext cx="71679" cy="1288688"/>
              <a:chOff x="6511561" y="3983923"/>
              <a:chExt cx="71679" cy="1288688"/>
            </a:xfrm>
          </p:grpSpPr>
          <p:cxnSp>
            <p:nvCxnSpPr>
              <p:cNvPr id="172" name="Straight Connector 171">
                <a:extLst>
                  <a:ext uri="{FF2B5EF4-FFF2-40B4-BE49-F238E27FC236}">
                    <a16:creationId xmlns:a16="http://schemas.microsoft.com/office/drawing/2014/main" id="{F4B164D6-D349-4114-AF68-A3E0F992F58F}"/>
                  </a:ext>
                </a:extLst>
              </p:cNvPr>
              <p:cNvCxnSpPr>
                <a:cxnSpLocks/>
              </p:cNvCxnSpPr>
              <p:nvPr/>
            </p:nvCxnSpPr>
            <p:spPr>
              <a:xfrm>
                <a:off x="6547400" y="3983923"/>
                <a:ext cx="0" cy="12886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4FC7967-008A-4989-A4F4-5D965820EC1F}"/>
                  </a:ext>
                </a:extLst>
              </p:cNvPr>
              <p:cNvCxnSpPr/>
              <p:nvPr/>
            </p:nvCxnSpPr>
            <p:spPr>
              <a:xfrm>
                <a:off x="6511561" y="3984416"/>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CA6EA2F-023C-4809-AE0D-860F5B6FAF23}"/>
                  </a:ext>
                </a:extLst>
              </p:cNvPr>
              <p:cNvCxnSpPr/>
              <p:nvPr/>
            </p:nvCxnSpPr>
            <p:spPr>
              <a:xfrm>
                <a:off x="6511561" y="5267910"/>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41024217-DEDC-47EC-938C-D5F5F6370720}"/>
                </a:ext>
              </a:extLst>
            </p:cNvPr>
            <p:cNvGrpSpPr/>
            <p:nvPr/>
          </p:nvGrpSpPr>
          <p:grpSpPr>
            <a:xfrm>
              <a:off x="7006861" y="3970129"/>
              <a:ext cx="71679" cy="1451977"/>
              <a:chOff x="6511561" y="3701047"/>
              <a:chExt cx="71679" cy="1451977"/>
            </a:xfrm>
          </p:grpSpPr>
          <p:cxnSp>
            <p:nvCxnSpPr>
              <p:cNvPr id="170" name="Straight Connector 169">
                <a:extLst>
                  <a:ext uri="{FF2B5EF4-FFF2-40B4-BE49-F238E27FC236}">
                    <a16:creationId xmlns:a16="http://schemas.microsoft.com/office/drawing/2014/main" id="{EFFBD808-9AAF-4CC8-9049-94CE051A021A}"/>
                  </a:ext>
                </a:extLst>
              </p:cNvPr>
              <p:cNvCxnSpPr>
                <a:cxnSpLocks/>
              </p:cNvCxnSpPr>
              <p:nvPr/>
            </p:nvCxnSpPr>
            <p:spPr>
              <a:xfrm>
                <a:off x="6547400" y="3701047"/>
                <a:ext cx="0" cy="14519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D1DCAFD-70F8-46C1-AE4E-C1F113126F2F}"/>
                  </a:ext>
                </a:extLst>
              </p:cNvPr>
              <p:cNvCxnSpPr/>
              <p:nvPr/>
            </p:nvCxnSpPr>
            <p:spPr>
              <a:xfrm>
                <a:off x="6511561" y="3701047"/>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23D3955E-CE0E-4B55-8F43-D28F0878477C}"/>
                </a:ext>
              </a:extLst>
            </p:cNvPr>
            <p:cNvGrpSpPr/>
            <p:nvPr/>
          </p:nvGrpSpPr>
          <p:grpSpPr>
            <a:xfrm>
              <a:off x="7006861" y="4667251"/>
              <a:ext cx="71679" cy="760112"/>
              <a:chOff x="6511561" y="3983923"/>
              <a:chExt cx="71679" cy="760112"/>
            </a:xfrm>
          </p:grpSpPr>
          <p:cxnSp>
            <p:nvCxnSpPr>
              <p:cNvPr id="167" name="Straight Connector 166">
                <a:extLst>
                  <a:ext uri="{FF2B5EF4-FFF2-40B4-BE49-F238E27FC236}">
                    <a16:creationId xmlns:a16="http://schemas.microsoft.com/office/drawing/2014/main" id="{08161BA1-1B51-4B28-B55A-3920D1DBA853}"/>
                  </a:ext>
                </a:extLst>
              </p:cNvPr>
              <p:cNvCxnSpPr>
                <a:cxnSpLocks/>
              </p:cNvCxnSpPr>
              <p:nvPr/>
            </p:nvCxnSpPr>
            <p:spPr>
              <a:xfrm>
                <a:off x="6547400" y="3983923"/>
                <a:ext cx="0" cy="7572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C5C79B0-999E-4619-9A8F-9F61E40600B9}"/>
                  </a:ext>
                </a:extLst>
              </p:cNvPr>
              <p:cNvCxnSpPr/>
              <p:nvPr/>
            </p:nvCxnSpPr>
            <p:spPr>
              <a:xfrm>
                <a:off x="6511561" y="3984416"/>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A5FD933-D4BC-4826-9610-95825641D69A}"/>
                  </a:ext>
                </a:extLst>
              </p:cNvPr>
              <p:cNvCxnSpPr/>
              <p:nvPr/>
            </p:nvCxnSpPr>
            <p:spPr>
              <a:xfrm>
                <a:off x="6511561" y="4744035"/>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A6B12CED-FA52-4E29-BD27-D525EE44F4A5}"/>
                </a:ext>
              </a:extLst>
            </p:cNvPr>
            <p:cNvGrpSpPr/>
            <p:nvPr/>
          </p:nvGrpSpPr>
          <p:grpSpPr>
            <a:xfrm>
              <a:off x="7495018" y="4531519"/>
              <a:ext cx="71679" cy="890587"/>
              <a:chOff x="6511561" y="4262437"/>
              <a:chExt cx="71679" cy="890587"/>
            </a:xfrm>
          </p:grpSpPr>
          <p:cxnSp>
            <p:nvCxnSpPr>
              <p:cNvPr id="165" name="Straight Connector 164">
                <a:extLst>
                  <a:ext uri="{FF2B5EF4-FFF2-40B4-BE49-F238E27FC236}">
                    <a16:creationId xmlns:a16="http://schemas.microsoft.com/office/drawing/2014/main" id="{FDF1A944-31D6-400F-B9D4-9C662B348F9A}"/>
                  </a:ext>
                </a:extLst>
              </p:cNvPr>
              <p:cNvCxnSpPr>
                <a:cxnSpLocks/>
              </p:cNvCxnSpPr>
              <p:nvPr/>
            </p:nvCxnSpPr>
            <p:spPr>
              <a:xfrm>
                <a:off x="6547400" y="4262437"/>
                <a:ext cx="0" cy="890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923E74-F682-453C-9C84-9D30D81FBEB0}"/>
                  </a:ext>
                </a:extLst>
              </p:cNvPr>
              <p:cNvCxnSpPr/>
              <p:nvPr/>
            </p:nvCxnSpPr>
            <p:spPr>
              <a:xfrm>
                <a:off x="6511561" y="4263022"/>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7798F3FE-4B5B-46A9-BD20-1F9559F69FA7}"/>
                </a:ext>
              </a:extLst>
            </p:cNvPr>
            <p:cNvGrpSpPr/>
            <p:nvPr/>
          </p:nvGrpSpPr>
          <p:grpSpPr>
            <a:xfrm>
              <a:off x="7495018" y="4969669"/>
              <a:ext cx="71679" cy="457694"/>
              <a:chOff x="6511561" y="4286341"/>
              <a:chExt cx="71679" cy="457694"/>
            </a:xfrm>
          </p:grpSpPr>
          <p:cxnSp>
            <p:nvCxnSpPr>
              <p:cNvPr id="162" name="Straight Connector 161">
                <a:extLst>
                  <a:ext uri="{FF2B5EF4-FFF2-40B4-BE49-F238E27FC236}">
                    <a16:creationId xmlns:a16="http://schemas.microsoft.com/office/drawing/2014/main" id="{E2F257E2-9112-4E38-9DFE-6A1EABDE573F}"/>
                  </a:ext>
                </a:extLst>
              </p:cNvPr>
              <p:cNvCxnSpPr>
                <a:cxnSpLocks/>
              </p:cNvCxnSpPr>
              <p:nvPr/>
            </p:nvCxnSpPr>
            <p:spPr>
              <a:xfrm>
                <a:off x="6547400" y="4286341"/>
                <a:ext cx="0" cy="4548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B406A38-789A-4015-85D6-721EADA6C494}"/>
                  </a:ext>
                </a:extLst>
              </p:cNvPr>
              <p:cNvCxnSpPr/>
              <p:nvPr/>
            </p:nvCxnSpPr>
            <p:spPr>
              <a:xfrm>
                <a:off x="6511561" y="4286835"/>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D68524-4276-4747-BAA2-C53DF401DFB3}"/>
                  </a:ext>
                </a:extLst>
              </p:cNvPr>
              <p:cNvCxnSpPr/>
              <p:nvPr/>
            </p:nvCxnSpPr>
            <p:spPr>
              <a:xfrm>
                <a:off x="6511561" y="4744035"/>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14866415-543A-42E0-AD32-A75A81902B61}"/>
                </a:ext>
              </a:extLst>
            </p:cNvPr>
            <p:cNvGrpSpPr/>
            <p:nvPr/>
          </p:nvGrpSpPr>
          <p:grpSpPr>
            <a:xfrm>
              <a:off x="7987937" y="4607719"/>
              <a:ext cx="71679" cy="814387"/>
              <a:chOff x="6511561" y="4338637"/>
              <a:chExt cx="71679" cy="814387"/>
            </a:xfrm>
          </p:grpSpPr>
          <p:cxnSp>
            <p:nvCxnSpPr>
              <p:cNvPr id="160" name="Straight Connector 159">
                <a:extLst>
                  <a:ext uri="{FF2B5EF4-FFF2-40B4-BE49-F238E27FC236}">
                    <a16:creationId xmlns:a16="http://schemas.microsoft.com/office/drawing/2014/main" id="{319933CA-A0A1-467B-AD55-7BE78C6045B4}"/>
                  </a:ext>
                </a:extLst>
              </p:cNvPr>
              <p:cNvCxnSpPr>
                <a:cxnSpLocks/>
              </p:cNvCxnSpPr>
              <p:nvPr/>
            </p:nvCxnSpPr>
            <p:spPr>
              <a:xfrm>
                <a:off x="6547400" y="4338637"/>
                <a:ext cx="0" cy="8143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8205B5C-3F56-4862-AF7F-A80F49F202E8}"/>
                  </a:ext>
                </a:extLst>
              </p:cNvPr>
              <p:cNvCxnSpPr/>
              <p:nvPr/>
            </p:nvCxnSpPr>
            <p:spPr>
              <a:xfrm>
                <a:off x="6511561" y="4339222"/>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2F504E4F-8DC9-47E0-9618-83D9E4AF9A96}"/>
                </a:ext>
              </a:extLst>
            </p:cNvPr>
            <p:cNvGrpSpPr/>
            <p:nvPr/>
          </p:nvGrpSpPr>
          <p:grpSpPr>
            <a:xfrm>
              <a:off x="7987937" y="5093494"/>
              <a:ext cx="71679" cy="333869"/>
              <a:chOff x="6511561" y="4410166"/>
              <a:chExt cx="71679" cy="333869"/>
            </a:xfrm>
          </p:grpSpPr>
          <p:cxnSp>
            <p:nvCxnSpPr>
              <p:cNvPr id="152" name="Straight Connector 151">
                <a:extLst>
                  <a:ext uri="{FF2B5EF4-FFF2-40B4-BE49-F238E27FC236}">
                    <a16:creationId xmlns:a16="http://schemas.microsoft.com/office/drawing/2014/main" id="{307F054C-FCBB-40E5-962A-D806CD4C79D7}"/>
                  </a:ext>
                </a:extLst>
              </p:cNvPr>
              <p:cNvCxnSpPr>
                <a:cxnSpLocks/>
              </p:cNvCxnSpPr>
              <p:nvPr/>
            </p:nvCxnSpPr>
            <p:spPr>
              <a:xfrm>
                <a:off x="6547400" y="4410166"/>
                <a:ext cx="0" cy="3309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D4AAB6E-101F-4829-822E-FB37A101B545}"/>
                  </a:ext>
                </a:extLst>
              </p:cNvPr>
              <p:cNvCxnSpPr/>
              <p:nvPr/>
            </p:nvCxnSpPr>
            <p:spPr>
              <a:xfrm>
                <a:off x="6511561" y="4413041"/>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EA30CF2-CFA6-4F77-A0F2-72B20D228DD3}"/>
                  </a:ext>
                </a:extLst>
              </p:cNvPr>
              <p:cNvCxnSpPr/>
              <p:nvPr/>
            </p:nvCxnSpPr>
            <p:spPr>
              <a:xfrm>
                <a:off x="6511561" y="4744035"/>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64E8D930-DC38-4A42-A474-FAE433D6CBE6}"/>
                </a:ext>
              </a:extLst>
            </p:cNvPr>
            <p:cNvGrpSpPr/>
            <p:nvPr/>
          </p:nvGrpSpPr>
          <p:grpSpPr>
            <a:xfrm>
              <a:off x="8480856" y="4164806"/>
              <a:ext cx="71679" cy="1257300"/>
              <a:chOff x="6511561" y="3895724"/>
              <a:chExt cx="71679" cy="1257300"/>
            </a:xfrm>
          </p:grpSpPr>
          <p:cxnSp>
            <p:nvCxnSpPr>
              <p:cNvPr id="149" name="Straight Connector 148">
                <a:extLst>
                  <a:ext uri="{FF2B5EF4-FFF2-40B4-BE49-F238E27FC236}">
                    <a16:creationId xmlns:a16="http://schemas.microsoft.com/office/drawing/2014/main" id="{0A70B167-3B8C-439D-8833-5769C50C3382}"/>
                  </a:ext>
                </a:extLst>
              </p:cNvPr>
              <p:cNvCxnSpPr>
                <a:cxnSpLocks/>
              </p:cNvCxnSpPr>
              <p:nvPr/>
            </p:nvCxnSpPr>
            <p:spPr>
              <a:xfrm>
                <a:off x="6547400" y="3895724"/>
                <a:ext cx="0" cy="1257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AC28D3E-5415-4619-9327-11A16274DFAB}"/>
                  </a:ext>
                </a:extLst>
              </p:cNvPr>
              <p:cNvCxnSpPr/>
              <p:nvPr/>
            </p:nvCxnSpPr>
            <p:spPr>
              <a:xfrm>
                <a:off x="6511561" y="3896309"/>
                <a:ext cx="71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5625DA60-63DE-4F21-B3E1-E7F26B8838B1}"/>
                </a:ext>
              </a:extLst>
            </p:cNvPr>
            <p:cNvGrpSpPr/>
            <p:nvPr/>
          </p:nvGrpSpPr>
          <p:grpSpPr>
            <a:xfrm>
              <a:off x="8480856" y="5057775"/>
              <a:ext cx="71679" cy="369588"/>
              <a:chOff x="6511561" y="4374447"/>
              <a:chExt cx="71679" cy="369588"/>
            </a:xfrm>
          </p:grpSpPr>
          <p:cxnSp>
            <p:nvCxnSpPr>
              <p:cNvPr id="144" name="Straight Connector 143">
                <a:extLst>
                  <a:ext uri="{FF2B5EF4-FFF2-40B4-BE49-F238E27FC236}">
                    <a16:creationId xmlns:a16="http://schemas.microsoft.com/office/drawing/2014/main" id="{2DAF40EE-2824-42BA-BBBF-96016FDB9AC6}"/>
                  </a:ext>
                </a:extLst>
              </p:cNvPr>
              <p:cNvCxnSpPr>
                <a:cxnSpLocks/>
              </p:cNvCxnSpPr>
              <p:nvPr/>
            </p:nvCxnSpPr>
            <p:spPr>
              <a:xfrm>
                <a:off x="6547400" y="4374447"/>
                <a:ext cx="0" cy="366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434CDA-9002-4DCE-922C-6593DC434F67}"/>
                  </a:ext>
                </a:extLst>
              </p:cNvPr>
              <p:cNvCxnSpPr/>
              <p:nvPr/>
            </p:nvCxnSpPr>
            <p:spPr>
              <a:xfrm>
                <a:off x="6511561" y="4377322"/>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C7C8280-71EB-4E99-82E0-1870E517DEFC}"/>
                  </a:ext>
                </a:extLst>
              </p:cNvPr>
              <p:cNvCxnSpPr/>
              <p:nvPr/>
            </p:nvCxnSpPr>
            <p:spPr>
              <a:xfrm>
                <a:off x="6511561" y="4744035"/>
                <a:ext cx="71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7" name="ZoneTexte 153">
              <a:extLst>
                <a:ext uri="{FF2B5EF4-FFF2-40B4-BE49-F238E27FC236}">
                  <a16:creationId xmlns:a16="http://schemas.microsoft.com/office/drawing/2014/main" id="{DC639E55-C43E-4A4A-A3D4-B0CC67656750}"/>
                </a:ext>
              </a:extLst>
            </p:cNvPr>
            <p:cNvSpPr txBox="1"/>
            <p:nvPr/>
          </p:nvSpPr>
          <p:spPr>
            <a:xfrm>
              <a:off x="6277542" y="4943988"/>
              <a:ext cx="542861" cy="153888"/>
            </a:xfrm>
            <a:prstGeom prst="rect">
              <a:avLst/>
            </a:prstGeom>
            <a:solidFill>
              <a:schemeClr val="bg1"/>
            </a:solidFill>
            <a:ln w="12700">
              <a:noFill/>
            </a:ln>
          </p:spPr>
          <p:txBody>
            <a:bodyPr wrap="square" lIns="0" tIns="0" rIns="0" bIns="0" rtlCol="0">
              <a:spAutoFit/>
            </a:bodyPr>
            <a:lstStyle/>
            <a:p>
              <a:pPr algn="ctr"/>
              <a:r>
                <a:rPr lang="en-GB" sz="1000" dirty="0">
                  <a:solidFill>
                    <a:schemeClr val="accent2"/>
                  </a:solidFill>
                  <a:cs typeface="Arial" pitchFamily="34" charset="0"/>
                </a:rPr>
                <a:t>101 g/d</a:t>
              </a:r>
            </a:p>
          </p:txBody>
        </p:sp>
        <p:sp>
          <p:nvSpPr>
            <p:cNvPr id="138" name="ZoneTexte 154">
              <a:extLst>
                <a:ext uri="{FF2B5EF4-FFF2-40B4-BE49-F238E27FC236}">
                  <a16:creationId xmlns:a16="http://schemas.microsoft.com/office/drawing/2014/main" id="{9E94DA1E-A2BC-4B37-A57B-5BDDF2537F21}"/>
                </a:ext>
              </a:extLst>
            </p:cNvPr>
            <p:cNvSpPr txBox="1"/>
            <p:nvPr/>
          </p:nvSpPr>
          <p:spPr>
            <a:xfrm>
              <a:off x="8108312" y="5102544"/>
              <a:ext cx="425709" cy="153888"/>
            </a:xfrm>
            <a:prstGeom prst="rect">
              <a:avLst/>
            </a:prstGeom>
            <a:noFill/>
            <a:ln w="12700">
              <a:noFill/>
            </a:ln>
          </p:spPr>
          <p:txBody>
            <a:bodyPr wrap="square" lIns="0" tIns="0" rIns="0" bIns="0" rtlCol="0">
              <a:spAutoFit/>
            </a:bodyPr>
            <a:lstStyle/>
            <a:p>
              <a:pPr algn="ctr"/>
              <a:r>
                <a:rPr lang="en-GB" sz="1000" dirty="0">
                  <a:solidFill>
                    <a:schemeClr val="accent2"/>
                  </a:solidFill>
                </a:rPr>
                <a:t>16 g/d</a:t>
              </a:r>
            </a:p>
          </p:txBody>
        </p:sp>
        <p:sp>
          <p:nvSpPr>
            <p:cNvPr id="139" name="ZoneTexte 155">
              <a:extLst>
                <a:ext uri="{FF2B5EF4-FFF2-40B4-BE49-F238E27FC236}">
                  <a16:creationId xmlns:a16="http://schemas.microsoft.com/office/drawing/2014/main" id="{C409FECB-A509-4C45-B732-488176A4FBD4}"/>
                </a:ext>
              </a:extLst>
            </p:cNvPr>
            <p:cNvSpPr txBox="1"/>
            <p:nvPr/>
          </p:nvSpPr>
          <p:spPr>
            <a:xfrm>
              <a:off x="6286659" y="4257103"/>
              <a:ext cx="526453" cy="153888"/>
            </a:xfrm>
            <a:prstGeom prst="rect">
              <a:avLst/>
            </a:prstGeom>
            <a:solidFill>
              <a:schemeClr val="bg1"/>
            </a:solidFill>
            <a:ln w="12700">
              <a:noFill/>
            </a:ln>
          </p:spPr>
          <p:txBody>
            <a:bodyPr wrap="square" lIns="0" tIns="0" rIns="0" bIns="0" rtlCol="0">
              <a:spAutoFit/>
            </a:bodyPr>
            <a:lstStyle/>
            <a:p>
              <a:pPr algn="ctr"/>
              <a:r>
                <a:rPr lang="en-GB" sz="1000" dirty="0">
                  <a:solidFill>
                    <a:schemeClr val="accent1"/>
                  </a:solidFill>
                  <a:cs typeface="Arial" pitchFamily="34" charset="0"/>
                </a:rPr>
                <a:t>113 g/d</a:t>
              </a:r>
            </a:p>
          </p:txBody>
        </p:sp>
        <p:sp>
          <p:nvSpPr>
            <p:cNvPr id="143" name="ZoneTexte 156">
              <a:extLst>
                <a:ext uri="{FF2B5EF4-FFF2-40B4-BE49-F238E27FC236}">
                  <a16:creationId xmlns:a16="http://schemas.microsoft.com/office/drawing/2014/main" id="{97A1C24A-36F8-44F0-B8F8-33B1DD633597}"/>
                </a:ext>
              </a:extLst>
            </p:cNvPr>
            <p:cNvSpPr txBox="1"/>
            <p:nvPr/>
          </p:nvSpPr>
          <p:spPr>
            <a:xfrm>
              <a:off x="8178805" y="4777646"/>
              <a:ext cx="675923" cy="153888"/>
            </a:xfrm>
            <a:prstGeom prst="rect">
              <a:avLst/>
            </a:prstGeom>
            <a:solidFill>
              <a:schemeClr val="bg1"/>
            </a:solidFill>
            <a:ln w="12700">
              <a:noFill/>
            </a:ln>
          </p:spPr>
          <p:txBody>
            <a:bodyPr wrap="square" lIns="0" tIns="0" rIns="0" bIns="0" rtlCol="0">
              <a:spAutoFit/>
            </a:bodyPr>
            <a:lstStyle/>
            <a:p>
              <a:pPr algn="ctr"/>
              <a:r>
                <a:rPr lang="en-GB" sz="1000" dirty="0">
                  <a:solidFill>
                    <a:schemeClr val="accent1"/>
                  </a:solidFill>
                </a:rPr>
                <a:t>48 g/d</a:t>
              </a:r>
            </a:p>
          </p:txBody>
        </p:sp>
      </p:grpSp>
      <p:sp>
        <p:nvSpPr>
          <p:cNvPr id="52" name="Espace réservé du texte 4"/>
          <p:cNvSpPr txBox="1">
            <a:spLocks/>
          </p:cNvSpPr>
          <p:nvPr/>
        </p:nvSpPr>
        <p:spPr>
          <a:xfrm>
            <a:off x="242621" y="5010627"/>
            <a:ext cx="3484467" cy="273685"/>
          </a:xfrm>
          <a:prstGeom prst="rect">
            <a:avLst/>
          </a:prstGeom>
          <a:ln w="12700">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auto" latinLnBrk="0" hangingPunct="1">
              <a:lnSpc>
                <a:spcPct val="100000"/>
              </a:lnSpc>
              <a:spcBef>
                <a:spcPct val="20000"/>
              </a:spcBef>
              <a:spcAft>
                <a:spcPts val="0"/>
              </a:spcAft>
              <a:buClr>
                <a:srgbClr val="1E4189"/>
              </a:buClr>
              <a:buSzTx/>
              <a:buFont typeface="Arial" pitchFamily="34" charset="0"/>
              <a:buNone/>
              <a:tabLst/>
              <a:defRPr/>
            </a:pPr>
            <a:r>
              <a:rPr kumimoji="0" lang="en-GB" sz="1200" b="1" i="0" u="none" strike="noStrike" kern="1200" cap="none" spc="0" normalizeH="0" baseline="0" dirty="0">
                <a:ln>
                  <a:noFill/>
                </a:ln>
                <a:solidFill>
                  <a:srgbClr val="292929"/>
                </a:solidFill>
                <a:effectLst/>
                <a:uLnTx/>
                <a:uFillTx/>
                <a:latin typeface="Arial" pitchFamily="34" charset="0"/>
                <a:cs typeface="Arial" pitchFamily="34" charset="0"/>
              </a:rPr>
              <a:t>Improvement of hepatic function at Month 12</a:t>
            </a:r>
          </a:p>
        </p:txBody>
      </p:sp>
      <p:grpSp>
        <p:nvGrpSpPr>
          <p:cNvPr id="182" name="Group 181">
            <a:extLst>
              <a:ext uri="{FF2B5EF4-FFF2-40B4-BE49-F238E27FC236}">
                <a16:creationId xmlns:a16="http://schemas.microsoft.com/office/drawing/2014/main" id="{24E65031-F19B-4FF9-9C77-C929BD84D55F}"/>
              </a:ext>
            </a:extLst>
          </p:cNvPr>
          <p:cNvGrpSpPr/>
          <p:nvPr/>
        </p:nvGrpSpPr>
        <p:grpSpPr>
          <a:xfrm>
            <a:off x="303255" y="3611676"/>
            <a:ext cx="4736084" cy="1419973"/>
            <a:chOff x="303255" y="3611676"/>
            <a:chExt cx="4736084" cy="1419973"/>
          </a:xfrm>
        </p:grpSpPr>
        <p:cxnSp>
          <p:nvCxnSpPr>
            <p:cNvPr id="34" name="Connecteur droit avec flèche 33"/>
            <p:cNvCxnSpPr/>
            <p:nvPr/>
          </p:nvCxnSpPr>
          <p:spPr>
            <a:xfrm flipV="1">
              <a:off x="2514146" y="4172265"/>
              <a:ext cx="0" cy="18000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536214" y="3695063"/>
              <a:ext cx="690344" cy="461666"/>
            </a:xfrm>
            <a:prstGeom prst="rect">
              <a:avLst/>
            </a:prstGeom>
            <a:noFill/>
            <a:ln w="12700">
              <a:solidFill>
                <a:schemeClr val="tx2"/>
              </a:solidFill>
              <a:prstDash val="sysDash"/>
            </a:ln>
          </p:spPr>
          <p:txBody>
            <a:bodyPr wrap="square" rtlCol="0">
              <a:spAutoFit/>
            </a:bodyPr>
            <a:lstStyle/>
            <a:p>
              <a:pPr algn="ctr"/>
              <a:r>
                <a:rPr lang="en-GB" sz="1200" dirty="0">
                  <a:latin typeface="+mj-lt"/>
                  <a:cs typeface="Arial" pitchFamily="34" charset="0"/>
                </a:rPr>
                <a:t>Deaths</a:t>
              </a:r>
            </a:p>
            <a:p>
              <a:pPr algn="ctr"/>
              <a:r>
                <a:rPr lang="en-GB" sz="1200" dirty="0">
                  <a:latin typeface="+mj-lt"/>
                  <a:cs typeface="Arial" pitchFamily="34" charset="0"/>
                </a:rPr>
                <a:t>n=5</a:t>
              </a:r>
              <a:endParaRPr lang="en-GB" sz="1050" dirty="0">
                <a:latin typeface="+mj-lt"/>
                <a:cs typeface="Arial" pitchFamily="34" charset="0"/>
              </a:endParaRPr>
            </a:p>
          </p:txBody>
        </p:sp>
        <p:sp>
          <p:nvSpPr>
            <p:cNvPr id="40" name="ZoneTexte 39"/>
            <p:cNvSpPr txBox="1"/>
            <p:nvPr/>
          </p:nvSpPr>
          <p:spPr>
            <a:xfrm>
              <a:off x="2253085" y="3695063"/>
              <a:ext cx="555061" cy="461666"/>
            </a:xfrm>
            <a:prstGeom prst="rect">
              <a:avLst/>
            </a:prstGeom>
            <a:noFill/>
            <a:ln w="12700">
              <a:solidFill>
                <a:schemeClr val="tx2"/>
              </a:solidFill>
              <a:prstDash val="sysDash"/>
            </a:ln>
          </p:spPr>
          <p:txBody>
            <a:bodyPr wrap="square" rtlCol="0">
              <a:spAutoFit/>
            </a:bodyPr>
            <a:lstStyle/>
            <a:p>
              <a:pPr algn="ctr"/>
              <a:r>
                <a:rPr lang="en-GB" sz="1200" dirty="0">
                  <a:latin typeface="+mj-lt"/>
                  <a:cs typeface="Arial" pitchFamily="34" charset="0"/>
                </a:rPr>
                <a:t>LTFU</a:t>
              </a:r>
            </a:p>
            <a:p>
              <a:pPr algn="ctr"/>
              <a:r>
                <a:rPr lang="en-GB" sz="1200" dirty="0">
                  <a:latin typeface="+mj-lt"/>
                  <a:cs typeface="Arial" pitchFamily="34" charset="0"/>
                </a:rPr>
                <a:t>n=91</a:t>
              </a:r>
            </a:p>
          </p:txBody>
        </p:sp>
        <p:sp>
          <p:nvSpPr>
            <p:cNvPr id="41" name="ZoneTexte 40"/>
            <p:cNvSpPr txBox="1"/>
            <p:nvPr/>
          </p:nvSpPr>
          <p:spPr>
            <a:xfrm>
              <a:off x="1025206" y="3695063"/>
              <a:ext cx="480828" cy="461666"/>
            </a:xfrm>
            <a:prstGeom prst="rect">
              <a:avLst/>
            </a:prstGeom>
            <a:noFill/>
            <a:ln w="12700">
              <a:solidFill>
                <a:schemeClr val="tx2"/>
              </a:solidFill>
              <a:prstDash val="sysDash"/>
            </a:ln>
          </p:spPr>
          <p:txBody>
            <a:bodyPr wrap="square" rtlCol="0">
              <a:spAutoFit/>
            </a:bodyPr>
            <a:lstStyle/>
            <a:p>
              <a:pPr algn="ctr"/>
              <a:r>
                <a:rPr lang="en-GB" sz="1200" dirty="0" err="1">
                  <a:latin typeface="+mj-lt"/>
                  <a:cs typeface="Arial" pitchFamily="34" charset="0"/>
                </a:rPr>
                <a:t>LTx</a:t>
              </a:r>
              <a:r>
                <a:rPr lang="en-GB" sz="1200" dirty="0">
                  <a:latin typeface="+mj-lt"/>
                  <a:cs typeface="Arial" pitchFamily="34" charset="0"/>
                </a:rPr>
                <a:t> </a:t>
              </a:r>
            </a:p>
            <a:p>
              <a:pPr algn="ctr"/>
              <a:r>
                <a:rPr lang="en-GB" sz="1200" dirty="0">
                  <a:latin typeface="+mj-lt"/>
                  <a:cs typeface="Arial" pitchFamily="34" charset="0"/>
                </a:rPr>
                <a:t>n=3</a:t>
              </a:r>
            </a:p>
          </p:txBody>
        </p:sp>
        <p:cxnSp>
          <p:nvCxnSpPr>
            <p:cNvPr id="98" name="Connecteur droit avec flèche 97"/>
            <p:cNvCxnSpPr/>
            <p:nvPr/>
          </p:nvCxnSpPr>
          <p:spPr>
            <a:xfrm flipV="1">
              <a:off x="1866074" y="4172265"/>
              <a:ext cx="55" cy="18000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V="1">
              <a:off x="1281946" y="4172265"/>
              <a:ext cx="0" cy="18000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cxnSpLocks/>
              <a:stCxn id="35" idx="3"/>
              <a:endCxn id="33" idx="1"/>
            </p:cNvCxnSpPr>
            <p:nvPr/>
          </p:nvCxnSpPr>
          <p:spPr>
            <a:xfrm flipV="1">
              <a:off x="980026" y="4323261"/>
              <a:ext cx="1867785" cy="16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847811" y="4000095"/>
              <a:ext cx="925423" cy="646331"/>
            </a:xfrm>
            <a:prstGeom prst="rect">
              <a:avLst/>
            </a:prstGeom>
            <a:solidFill>
              <a:schemeClr val="tx2"/>
            </a:solidFill>
            <a:ln w="19050">
              <a:noFill/>
            </a:ln>
          </p:spPr>
          <p:txBody>
            <a:bodyPr wrap="square" rtlCol="0">
              <a:spAutoFit/>
            </a:bodyPr>
            <a:lstStyle/>
            <a:p>
              <a:pPr algn="ctr"/>
              <a:r>
                <a:rPr lang="en-GB" sz="1200" b="1" dirty="0">
                  <a:solidFill>
                    <a:schemeClr val="bg1"/>
                  </a:solidFill>
                  <a:latin typeface="+mj-lt"/>
                  <a:cs typeface="Arial" pitchFamily="34" charset="0"/>
                </a:rPr>
                <a:t>Follow-up</a:t>
              </a:r>
            </a:p>
            <a:p>
              <a:pPr algn="ctr"/>
              <a:r>
                <a:rPr lang="en-GB" sz="1200" b="1" dirty="0">
                  <a:solidFill>
                    <a:schemeClr val="bg1"/>
                  </a:solidFill>
                  <a:latin typeface="+mj-lt"/>
                  <a:cs typeface="Arial" pitchFamily="34" charset="0"/>
                </a:rPr>
                <a:t>N=103 (51%)</a:t>
              </a:r>
            </a:p>
          </p:txBody>
        </p:sp>
        <p:sp>
          <p:nvSpPr>
            <p:cNvPr id="35" name="ZoneTexte 34"/>
            <p:cNvSpPr txBox="1"/>
            <p:nvPr/>
          </p:nvSpPr>
          <p:spPr>
            <a:xfrm>
              <a:off x="303255" y="4186418"/>
              <a:ext cx="676771" cy="276999"/>
            </a:xfrm>
            <a:prstGeom prst="rect">
              <a:avLst/>
            </a:prstGeom>
            <a:solidFill>
              <a:schemeClr val="tx2"/>
            </a:solidFill>
            <a:ln w="19050">
              <a:noFill/>
            </a:ln>
          </p:spPr>
          <p:txBody>
            <a:bodyPr wrap="square" rtlCol="0">
              <a:spAutoFit/>
            </a:bodyPr>
            <a:lstStyle/>
            <a:p>
              <a:pPr algn="ctr"/>
              <a:r>
                <a:rPr lang="en-GB" sz="1200" b="1" dirty="0">
                  <a:solidFill>
                    <a:schemeClr val="bg1"/>
                  </a:solidFill>
                  <a:latin typeface="+mj-lt"/>
                  <a:cs typeface="Arial" pitchFamily="34" charset="0"/>
                </a:rPr>
                <a:t>N=202</a:t>
              </a:r>
            </a:p>
          </p:txBody>
        </p:sp>
        <p:sp>
          <p:nvSpPr>
            <p:cNvPr id="17" name="ZoneTexte 10"/>
            <p:cNvSpPr txBox="1">
              <a:spLocks noChangeAspect="1" noChangeArrowheads="1"/>
            </p:cNvSpPr>
            <p:nvPr/>
          </p:nvSpPr>
          <p:spPr bwMode="auto">
            <a:xfrm>
              <a:off x="3954306" y="4090250"/>
              <a:ext cx="1080000" cy="465754"/>
            </a:xfrm>
            <a:prstGeom prst="rect">
              <a:avLst/>
            </a:prstGeom>
            <a:noFill/>
            <a:ln w="12700">
              <a:noFill/>
              <a:miter lim="800000"/>
              <a:headEnd/>
              <a:tailEnd/>
            </a:ln>
          </p:spPr>
          <p:txBody>
            <a:bodyPr wrap="square" rIns="36000">
              <a:spAutoFit/>
            </a:bodyPr>
            <a:lstStyle/>
            <a:p>
              <a:pPr algn="ctr"/>
              <a:r>
                <a:rPr lang="en-GB" sz="1200" dirty="0">
                  <a:latin typeface="+mj-lt"/>
                  <a:cs typeface="Arial" pitchFamily="34" charset="0"/>
                </a:rPr>
                <a:t>Alcohol consumption)</a:t>
              </a:r>
            </a:p>
          </p:txBody>
        </p:sp>
        <p:sp>
          <p:nvSpPr>
            <p:cNvPr id="18" name="ZoneTexte 10"/>
            <p:cNvSpPr txBox="1">
              <a:spLocks noChangeArrowheads="1"/>
            </p:cNvSpPr>
            <p:nvPr/>
          </p:nvSpPr>
          <p:spPr bwMode="auto">
            <a:xfrm>
              <a:off x="3954306" y="4754650"/>
              <a:ext cx="1080000" cy="276999"/>
            </a:xfrm>
            <a:prstGeom prst="rect">
              <a:avLst/>
            </a:prstGeom>
            <a:solidFill>
              <a:schemeClr val="bg1"/>
            </a:solidFill>
            <a:ln w="12700">
              <a:solidFill>
                <a:schemeClr val="tx2"/>
              </a:solidFill>
              <a:miter lim="800000"/>
              <a:headEnd/>
              <a:tailEnd/>
            </a:ln>
          </p:spPr>
          <p:txBody>
            <a:bodyPr wrap="square" lIns="36000" rIns="36000">
              <a:spAutoFit/>
            </a:bodyPr>
            <a:lstStyle/>
            <a:p>
              <a:pPr algn="ctr"/>
              <a:r>
                <a:rPr lang="en-GB" sz="1200" dirty="0">
                  <a:latin typeface="+mj-lt"/>
                  <a:cs typeface="Arial" pitchFamily="34" charset="0"/>
                </a:rPr>
                <a:t>&gt;30g/d (n=26)</a:t>
              </a:r>
            </a:p>
          </p:txBody>
        </p:sp>
        <p:sp>
          <p:nvSpPr>
            <p:cNvPr id="20" name="ZoneTexte 9"/>
            <p:cNvSpPr txBox="1">
              <a:spLocks noChangeArrowheads="1"/>
            </p:cNvSpPr>
            <p:nvPr/>
          </p:nvSpPr>
          <p:spPr bwMode="auto">
            <a:xfrm>
              <a:off x="3954306" y="3611676"/>
              <a:ext cx="1080000" cy="442035"/>
            </a:xfrm>
            <a:prstGeom prst="rect">
              <a:avLst/>
            </a:prstGeom>
            <a:noFill/>
            <a:ln w="12700">
              <a:solidFill>
                <a:schemeClr val="tx2"/>
              </a:solidFill>
              <a:miter lim="800000"/>
              <a:headEnd/>
              <a:tailEnd/>
            </a:ln>
          </p:spPr>
          <p:txBody>
            <a:bodyPr wrap="square" tIns="36000" rIns="36000" bIns="36000">
              <a:spAutoFit/>
            </a:bodyPr>
            <a:lstStyle/>
            <a:p>
              <a:pPr algn="ctr"/>
              <a:r>
                <a:rPr lang="en-GB" sz="1200" dirty="0">
                  <a:latin typeface="+mj-lt"/>
                  <a:cs typeface="Arial" pitchFamily="34" charset="0"/>
                </a:rPr>
                <a:t>Abstinence </a:t>
              </a:r>
              <a:br>
                <a:rPr lang="en-GB" sz="1200" dirty="0">
                  <a:latin typeface="+mj-lt"/>
                  <a:cs typeface="Arial" pitchFamily="34" charset="0"/>
                </a:rPr>
              </a:br>
              <a:r>
                <a:rPr lang="en-GB" sz="1200" dirty="0">
                  <a:latin typeface="+mj-lt"/>
                  <a:cs typeface="Arial" pitchFamily="34" charset="0"/>
                </a:rPr>
                <a:t>(n=52)</a:t>
              </a:r>
            </a:p>
          </p:txBody>
        </p:sp>
        <p:cxnSp>
          <p:nvCxnSpPr>
            <p:cNvPr id="146" name="Connecteur droit avec flèche 145"/>
            <p:cNvCxnSpPr>
              <a:cxnSpLocks/>
              <a:stCxn id="33" idx="3"/>
              <a:endCxn id="20" idx="1"/>
            </p:cNvCxnSpPr>
            <p:nvPr/>
          </p:nvCxnSpPr>
          <p:spPr>
            <a:xfrm flipV="1">
              <a:off x="3773234" y="3832694"/>
              <a:ext cx="181072" cy="4905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a:cxnSpLocks/>
              <a:stCxn id="33" idx="3"/>
              <a:endCxn id="17" idx="1"/>
            </p:cNvCxnSpPr>
            <p:nvPr/>
          </p:nvCxnSpPr>
          <p:spPr>
            <a:xfrm flipV="1">
              <a:off x="3773234" y="4323127"/>
              <a:ext cx="181072" cy="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Connecteur droit avec flèche 149"/>
            <p:cNvCxnSpPr>
              <a:cxnSpLocks/>
              <a:stCxn id="33" idx="3"/>
              <a:endCxn id="18" idx="1"/>
            </p:cNvCxnSpPr>
            <p:nvPr/>
          </p:nvCxnSpPr>
          <p:spPr>
            <a:xfrm>
              <a:off x="3773234" y="4323261"/>
              <a:ext cx="181072" cy="5698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ZoneTexte 10">
              <a:extLst>
                <a:ext uri="{FF2B5EF4-FFF2-40B4-BE49-F238E27FC236}">
                  <a16:creationId xmlns:a16="http://schemas.microsoft.com/office/drawing/2014/main" id="{4C1A218F-BD2A-4EF0-8012-4F2C64067B28}"/>
                </a:ext>
              </a:extLst>
            </p:cNvPr>
            <p:cNvSpPr txBox="1">
              <a:spLocks noChangeAspect="1" noChangeArrowheads="1"/>
            </p:cNvSpPr>
            <p:nvPr/>
          </p:nvSpPr>
          <p:spPr bwMode="auto">
            <a:xfrm>
              <a:off x="3959339" y="4467763"/>
              <a:ext cx="1080000" cy="268409"/>
            </a:xfrm>
            <a:prstGeom prst="rect">
              <a:avLst/>
            </a:prstGeom>
            <a:noFill/>
            <a:ln w="12700">
              <a:noFill/>
              <a:miter lim="800000"/>
              <a:headEnd/>
              <a:tailEnd/>
            </a:ln>
          </p:spPr>
          <p:txBody>
            <a:bodyPr wrap="square" rIns="36000">
              <a:spAutoFit/>
            </a:bodyPr>
            <a:lstStyle/>
            <a:p>
              <a:pPr algn="ctr"/>
              <a:r>
                <a:rPr lang="en-GB" sz="1200" dirty="0">
                  <a:latin typeface="+mj-lt"/>
                  <a:cs typeface="Arial" pitchFamily="34" charset="0"/>
                </a:rPr>
                <a:t>≤30g/d (n=25)</a:t>
              </a:r>
            </a:p>
          </p:txBody>
        </p:sp>
        <p:sp>
          <p:nvSpPr>
            <p:cNvPr id="179" name="Rectangle 178">
              <a:extLst>
                <a:ext uri="{FF2B5EF4-FFF2-40B4-BE49-F238E27FC236}">
                  <a16:creationId xmlns:a16="http://schemas.microsoft.com/office/drawing/2014/main" id="{76749E70-D67B-43D1-B657-72D78EBEC080}"/>
                </a:ext>
              </a:extLst>
            </p:cNvPr>
            <p:cNvSpPr/>
            <p:nvPr/>
          </p:nvSpPr>
          <p:spPr>
            <a:xfrm>
              <a:off x="3954305" y="4123593"/>
              <a:ext cx="1080000" cy="585112"/>
            </a:xfrm>
            <a:prstGeom prst="rect">
              <a:avLst/>
            </a:prstGeom>
            <a:noFill/>
            <a:ln w="9525">
              <a:solidFill>
                <a:srgbClr val="1D4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7083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EFDDA-4858-46DA-BE04-C8DD76901C29}"/>
              </a:ext>
            </a:extLst>
          </p:cNvPr>
          <p:cNvSpPr>
            <a:spLocks noGrp="1"/>
          </p:cNvSpPr>
          <p:nvPr>
            <p:ph type="title"/>
          </p:nvPr>
        </p:nvSpPr>
        <p:spPr>
          <a:xfrm>
            <a:off x="319314" y="140970"/>
            <a:ext cx="7637062" cy="769620"/>
          </a:xfrm>
        </p:spPr>
        <p:txBody>
          <a:bodyPr>
            <a:noAutofit/>
          </a:bodyPr>
          <a:lstStyle/>
          <a:p>
            <a:r>
              <a:rPr lang="en-GB" sz="1850" dirty="0"/>
              <a:t>Platelet aggregation contributing to reperfusion injury can be prevented by normothermic</a:t>
            </a:r>
            <a:r>
              <a:rPr lang="en-GB" sz="1850" i="1" dirty="0"/>
              <a:t> ex vivo </a:t>
            </a:r>
            <a:r>
              <a:rPr lang="en-GB" sz="1850" dirty="0"/>
              <a:t>liver perfusion prior to liver transplantation</a:t>
            </a:r>
          </a:p>
        </p:txBody>
      </p:sp>
      <p:sp>
        <p:nvSpPr>
          <p:cNvPr id="6" name="Text Placeholder 5">
            <a:extLst>
              <a:ext uri="{FF2B5EF4-FFF2-40B4-BE49-F238E27FC236}">
                <a16:creationId xmlns:a16="http://schemas.microsoft.com/office/drawing/2014/main" id="{CC283075-BE04-49CD-B583-025E2EBBF9AC}"/>
              </a:ext>
            </a:extLst>
          </p:cNvPr>
          <p:cNvSpPr>
            <a:spLocks noGrp="1"/>
          </p:cNvSpPr>
          <p:nvPr>
            <p:ph type="body" sz="quarter" idx="10"/>
          </p:nvPr>
        </p:nvSpPr>
        <p:spPr/>
        <p:txBody>
          <a:bodyPr/>
          <a:lstStyle/>
          <a:p>
            <a:pPr fontAlgn="t"/>
            <a:r>
              <a:rPr lang="en-GB" dirty="0"/>
              <a:t>*Measured in liver biopsy; </a:t>
            </a:r>
            <a:r>
              <a:rPr lang="en-US" baseline="30000" dirty="0"/>
              <a:t>†</a:t>
            </a:r>
            <a:r>
              <a:rPr lang="en-US" dirty="0"/>
              <a:t>Measured during the 3-day survival period</a:t>
            </a:r>
            <a:br>
              <a:rPr lang="en-GB" dirty="0"/>
            </a:br>
            <a:r>
              <a:rPr lang="en-GB" dirty="0" err="1"/>
              <a:t>Kollmann</a:t>
            </a:r>
            <a:r>
              <a:rPr lang="en-GB" dirty="0"/>
              <a:t>, D, et al. ILC 2018, </a:t>
            </a:r>
            <a:r>
              <a:rPr lang="en-GB" dirty="0">
                <a:solidFill>
                  <a:srgbClr val="000000"/>
                </a:solidFill>
              </a:rPr>
              <a:t>PS-122</a:t>
            </a:r>
          </a:p>
        </p:txBody>
      </p:sp>
      <p:sp>
        <p:nvSpPr>
          <p:cNvPr id="5" name="Content Placeholder 4">
            <a:extLst>
              <a:ext uri="{FF2B5EF4-FFF2-40B4-BE49-F238E27FC236}">
                <a16:creationId xmlns:a16="http://schemas.microsoft.com/office/drawing/2014/main" id="{AC82DCDD-F4FF-4945-BB1A-B62BA711F480}"/>
              </a:ext>
            </a:extLst>
          </p:cNvPr>
          <p:cNvSpPr>
            <a:spLocks noGrp="1"/>
          </p:cNvSpPr>
          <p:nvPr>
            <p:ph sz="half" idx="1"/>
          </p:nvPr>
        </p:nvSpPr>
        <p:spPr>
          <a:xfrm>
            <a:off x="319314" y="1340768"/>
            <a:ext cx="8506800" cy="1944216"/>
          </a:xfrm>
        </p:spPr>
        <p:txBody>
          <a:bodyPr/>
          <a:lstStyle/>
          <a:p>
            <a:pPr marL="0" indent="0">
              <a:buNone/>
            </a:pPr>
            <a:r>
              <a:rPr lang="en-GB" sz="1300" b="1" dirty="0"/>
              <a:t>Aims: </a:t>
            </a:r>
            <a:r>
              <a:rPr lang="en-GB" sz="1300" dirty="0"/>
              <a:t>To investigate the impact of normothermic </a:t>
            </a:r>
            <a:r>
              <a:rPr lang="en-GB" sz="1300" i="1" dirty="0"/>
              <a:t>ex vivo </a:t>
            </a:r>
            <a:r>
              <a:rPr lang="en-GB" sz="1300" dirty="0"/>
              <a:t>liver perfusion (NEVLP) vs. static cold storage (SCS; the current standard) on platelets in sinusoidal endothelial cell (SEC) injury in pigs (N=5 per group)</a:t>
            </a:r>
          </a:p>
          <a:p>
            <a:pPr marL="0" indent="0">
              <a:spcBef>
                <a:spcPts val="600"/>
              </a:spcBef>
              <a:buNone/>
            </a:pPr>
            <a:r>
              <a:rPr lang="en-GB" sz="1300" b="1" dirty="0"/>
              <a:t>Methods:</a:t>
            </a:r>
          </a:p>
        </p:txBody>
      </p:sp>
      <p:grpSp>
        <p:nvGrpSpPr>
          <p:cNvPr id="53" name="Group 52">
            <a:extLst>
              <a:ext uri="{FF2B5EF4-FFF2-40B4-BE49-F238E27FC236}">
                <a16:creationId xmlns:a16="http://schemas.microsoft.com/office/drawing/2014/main" id="{FEAE0887-3761-4232-AA58-B680814C6430}"/>
              </a:ext>
            </a:extLst>
          </p:cNvPr>
          <p:cNvGrpSpPr/>
          <p:nvPr/>
        </p:nvGrpSpPr>
        <p:grpSpPr>
          <a:xfrm>
            <a:off x="355801" y="2138094"/>
            <a:ext cx="8462766" cy="885956"/>
            <a:chOff x="276513" y="2183005"/>
            <a:chExt cx="8462766" cy="801914"/>
          </a:xfrm>
        </p:grpSpPr>
        <p:sp>
          <p:nvSpPr>
            <p:cNvPr id="8" name="Eingebuchteter Richtungspfeil 33">
              <a:extLst>
                <a:ext uri="{FF2B5EF4-FFF2-40B4-BE49-F238E27FC236}">
                  <a16:creationId xmlns:a16="http://schemas.microsoft.com/office/drawing/2014/main" id="{15A9B33E-A993-4A19-86CD-C4E495D6DCC4}"/>
                </a:ext>
              </a:extLst>
            </p:cNvPr>
            <p:cNvSpPr/>
            <p:nvPr/>
          </p:nvSpPr>
          <p:spPr>
            <a:xfrm>
              <a:off x="276513" y="2192213"/>
              <a:ext cx="802456" cy="783499"/>
            </a:xfrm>
            <a:prstGeom prst="rect">
              <a:avLst/>
            </a:prstGeom>
            <a:solidFill>
              <a:schemeClr val="accent1"/>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chemeClr val="bg1"/>
                  </a:solidFill>
                  <a:effectLst/>
                  <a:uLnTx/>
                  <a:uFillTx/>
                  <a:latin typeface="+mj-lt"/>
                  <a:ea typeface="+mn-ea"/>
                  <a:cs typeface="Calibri"/>
                </a:rPr>
                <a:t>Retrieval</a:t>
              </a:r>
              <a:br>
                <a:rPr kumimoji="0" lang="en-US" sz="1300" b="1" i="0" u="none" strike="noStrike" kern="0" cap="none" spc="0" normalizeH="0" baseline="0" noProof="0" dirty="0">
                  <a:ln>
                    <a:noFill/>
                  </a:ln>
                  <a:solidFill>
                    <a:schemeClr val="bg1"/>
                  </a:solidFill>
                  <a:effectLst/>
                  <a:uLnTx/>
                  <a:uFillTx/>
                  <a:latin typeface="+mj-lt"/>
                  <a:ea typeface="+mn-ea"/>
                  <a:cs typeface="Calibri"/>
                </a:rPr>
              </a:br>
              <a:r>
                <a:rPr kumimoji="0" lang="en-US" sz="1300" b="1" i="0" u="none" strike="noStrike" kern="0" cap="none" spc="0" normalizeH="0" baseline="0" noProof="0" dirty="0">
                  <a:ln>
                    <a:noFill/>
                  </a:ln>
                  <a:solidFill>
                    <a:schemeClr val="bg1"/>
                  </a:solidFill>
                  <a:effectLst/>
                  <a:uLnTx/>
                  <a:uFillTx/>
                  <a:latin typeface="+mj-lt"/>
                  <a:ea typeface="+mn-ea"/>
                  <a:cs typeface="Calibri"/>
                </a:rPr>
                <a:t>HBD</a:t>
              </a:r>
            </a:p>
          </p:txBody>
        </p:sp>
        <p:sp>
          <p:nvSpPr>
            <p:cNvPr id="9" name="Eingebuchteter Richtungspfeil 34">
              <a:extLst>
                <a:ext uri="{FF2B5EF4-FFF2-40B4-BE49-F238E27FC236}">
                  <a16:creationId xmlns:a16="http://schemas.microsoft.com/office/drawing/2014/main" id="{B8CC3CA5-6669-4A6A-B021-BFEC764979A3}"/>
                </a:ext>
              </a:extLst>
            </p:cNvPr>
            <p:cNvSpPr/>
            <p:nvPr/>
          </p:nvSpPr>
          <p:spPr>
            <a:xfrm>
              <a:off x="1102657" y="2191894"/>
              <a:ext cx="4018736" cy="380913"/>
            </a:xfrm>
            <a:prstGeom prst="rect">
              <a:avLst/>
            </a:prstGeom>
            <a:solidFill>
              <a:schemeClr val="accent2"/>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effectLst/>
                  <a:uLnTx/>
                  <a:uFillTx/>
                  <a:latin typeface="+mj-lt"/>
                  <a:ea typeface="+mn-ea"/>
                  <a:cs typeface="Calibri"/>
                </a:rPr>
                <a:t>SCS 8 hours (4°C, HTK)</a:t>
              </a:r>
            </a:p>
          </p:txBody>
        </p:sp>
        <p:sp>
          <p:nvSpPr>
            <p:cNvPr id="10" name="Eingebuchteter Richtungspfeil 35">
              <a:extLst>
                <a:ext uri="{FF2B5EF4-FFF2-40B4-BE49-F238E27FC236}">
                  <a16:creationId xmlns:a16="http://schemas.microsoft.com/office/drawing/2014/main" id="{A75B8B5B-2E78-4519-B51E-AE090B2B00C9}"/>
                </a:ext>
              </a:extLst>
            </p:cNvPr>
            <p:cNvSpPr/>
            <p:nvPr/>
          </p:nvSpPr>
          <p:spPr>
            <a:xfrm>
              <a:off x="5153240" y="2192213"/>
              <a:ext cx="395209" cy="783499"/>
            </a:xfrm>
            <a:prstGeom prst="rect">
              <a:avLst/>
            </a:prstGeom>
            <a:solidFill>
              <a:schemeClr val="accent5"/>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err="1">
                  <a:ln>
                    <a:noFill/>
                  </a:ln>
                  <a:effectLst/>
                  <a:uLnTx/>
                  <a:uFillTx/>
                  <a:latin typeface="+mj-lt"/>
                  <a:ea typeface="+mn-ea"/>
                  <a:cs typeface="Calibri"/>
                </a:rPr>
                <a:t>LTx</a:t>
              </a:r>
              <a:endParaRPr kumimoji="0" lang="en-US" sz="1300" b="1" i="0" u="none" strike="noStrike" kern="0" cap="none" spc="0" normalizeH="0" baseline="0" noProof="0" dirty="0">
                <a:ln>
                  <a:noFill/>
                </a:ln>
                <a:effectLst/>
                <a:uLnTx/>
                <a:uFillTx/>
                <a:latin typeface="+mj-lt"/>
                <a:ea typeface="+mn-ea"/>
                <a:cs typeface="Calibri"/>
              </a:endParaRPr>
            </a:p>
          </p:txBody>
        </p:sp>
        <p:sp>
          <p:nvSpPr>
            <p:cNvPr id="13" name="Eingebuchteter Richtungspfeil 38">
              <a:extLst>
                <a:ext uri="{FF2B5EF4-FFF2-40B4-BE49-F238E27FC236}">
                  <a16:creationId xmlns:a16="http://schemas.microsoft.com/office/drawing/2014/main" id="{FE70739B-7CF3-4430-A683-C1FCA17FC66C}"/>
                </a:ext>
              </a:extLst>
            </p:cNvPr>
            <p:cNvSpPr/>
            <p:nvPr/>
          </p:nvSpPr>
          <p:spPr>
            <a:xfrm>
              <a:off x="1102660" y="2594467"/>
              <a:ext cx="987760" cy="381245"/>
            </a:xfrm>
            <a:prstGeom prst="rect">
              <a:avLst/>
            </a:prstGeom>
            <a:solidFill>
              <a:schemeClr val="accent2"/>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effectLst/>
                  <a:uLnTx/>
                  <a:uFillTx/>
                  <a:latin typeface="+mj-lt"/>
                  <a:ea typeface="+mn-ea"/>
                  <a:cs typeface="Calibri"/>
                </a:rPr>
                <a:t>SCS </a:t>
              </a:r>
              <a:br>
                <a:rPr kumimoji="0" lang="en-US" sz="1300" b="1" i="0" u="none" strike="noStrike" kern="0" cap="none" spc="0" normalizeH="0" baseline="0" noProof="0" dirty="0">
                  <a:ln>
                    <a:noFill/>
                  </a:ln>
                  <a:effectLst/>
                  <a:uLnTx/>
                  <a:uFillTx/>
                  <a:latin typeface="+mj-lt"/>
                  <a:ea typeface="+mn-ea"/>
                  <a:cs typeface="Calibri"/>
                </a:rPr>
              </a:br>
              <a:r>
                <a:rPr kumimoji="0" lang="en-US" sz="1300" b="1" i="0" u="none" strike="noStrike" kern="0" cap="none" spc="0" normalizeH="0" baseline="0" noProof="0" dirty="0">
                  <a:ln>
                    <a:noFill/>
                  </a:ln>
                  <a:effectLst/>
                  <a:uLnTx/>
                  <a:uFillTx/>
                  <a:latin typeface="+mj-lt"/>
                  <a:ea typeface="+mn-ea"/>
                  <a:cs typeface="Calibri"/>
                </a:rPr>
                <a:t>2 hours</a:t>
              </a:r>
            </a:p>
          </p:txBody>
        </p:sp>
        <p:sp>
          <p:nvSpPr>
            <p:cNvPr id="16" name="Eingebuchteter Richtungspfeil 41">
              <a:extLst>
                <a:ext uri="{FF2B5EF4-FFF2-40B4-BE49-F238E27FC236}">
                  <a16:creationId xmlns:a16="http://schemas.microsoft.com/office/drawing/2014/main" id="{545CD81F-86E6-4F77-9B7B-84CEAF4F2728}"/>
                </a:ext>
              </a:extLst>
            </p:cNvPr>
            <p:cNvSpPr/>
            <p:nvPr/>
          </p:nvSpPr>
          <p:spPr>
            <a:xfrm>
              <a:off x="2108587" y="2594467"/>
              <a:ext cx="2504053" cy="381245"/>
            </a:xfrm>
            <a:prstGeom prst="rect">
              <a:avLst/>
            </a:prstGeom>
            <a:solidFill>
              <a:schemeClr val="accent4"/>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chemeClr val="bg1"/>
                  </a:solidFill>
                  <a:effectLst/>
                  <a:uLnTx/>
                  <a:uFillTx/>
                  <a:latin typeface="+mj-lt"/>
                  <a:ea typeface="+mn-ea"/>
                  <a:cs typeface="Calibri"/>
                </a:rPr>
                <a:t>NEVLP 5 hours</a:t>
              </a:r>
            </a:p>
          </p:txBody>
        </p:sp>
        <p:sp>
          <p:nvSpPr>
            <p:cNvPr id="17" name="Eingebuchteter Richtungspfeil 42">
              <a:extLst>
                <a:ext uri="{FF2B5EF4-FFF2-40B4-BE49-F238E27FC236}">
                  <a16:creationId xmlns:a16="http://schemas.microsoft.com/office/drawing/2014/main" id="{71E51C5C-B6B0-4FF9-A1EC-60CAF8C0E181}"/>
                </a:ext>
              </a:extLst>
            </p:cNvPr>
            <p:cNvSpPr/>
            <p:nvPr/>
          </p:nvSpPr>
          <p:spPr>
            <a:xfrm>
              <a:off x="4635080" y="2594467"/>
              <a:ext cx="488841" cy="381245"/>
            </a:xfrm>
            <a:prstGeom prst="rect">
              <a:avLst/>
            </a:prstGeom>
            <a:solidFill>
              <a:schemeClr val="accent2"/>
            </a:solidFill>
            <a:ln w="9525" cap="flat" cmpd="sng" algn="ctr">
              <a:noFill/>
              <a:prstDash val="solid"/>
            </a:ln>
            <a:effectLst/>
          </p:spPr>
          <p:txBody>
            <a:bodyPr lIns="0" tIns="0" rIns="0" bIns="0" rtlCol="0" anchor="ctr"/>
            <a:lstStyle/>
            <a:p>
              <a:pPr algn="ctr"/>
              <a:r>
                <a:rPr lang="en-US" sz="1300" b="1" kern="0" dirty="0">
                  <a:latin typeface="+mj-lt"/>
                  <a:cs typeface="Calibri"/>
                </a:rPr>
                <a:t>SCS</a:t>
              </a:r>
            </a:p>
          </p:txBody>
        </p:sp>
        <p:sp>
          <p:nvSpPr>
            <p:cNvPr id="38" name="Eingebuchteter Richtungspfeil 35">
              <a:extLst>
                <a:ext uri="{FF2B5EF4-FFF2-40B4-BE49-F238E27FC236}">
                  <a16:creationId xmlns:a16="http://schemas.microsoft.com/office/drawing/2014/main" id="{9CB01DCC-4F66-4306-BD37-85D3EE2459B6}"/>
                </a:ext>
              </a:extLst>
            </p:cNvPr>
            <p:cNvSpPr/>
            <p:nvPr/>
          </p:nvSpPr>
          <p:spPr>
            <a:xfrm>
              <a:off x="7026236" y="2183005"/>
              <a:ext cx="612603" cy="801914"/>
            </a:xfrm>
            <a:prstGeom prst="rect">
              <a:avLst/>
            </a:prstGeom>
            <a:solidFill>
              <a:schemeClr val="accent6"/>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chemeClr val="bg1"/>
                  </a:solidFill>
                  <a:effectLst/>
                  <a:uLnTx/>
                  <a:uFillTx/>
                  <a:latin typeface="+mj-lt"/>
                  <a:ea typeface="+mn-ea"/>
                  <a:cs typeface="Calibri"/>
                </a:rPr>
                <a:t>Biopsy</a:t>
              </a:r>
            </a:p>
          </p:txBody>
        </p:sp>
        <p:sp>
          <p:nvSpPr>
            <p:cNvPr id="50" name="Eingebuchteter Richtungspfeil 35">
              <a:extLst>
                <a:ext uri="{FF2B5EF4-FFF2-40B4-BE49-F238E27FC236}">
                  <a16:creationId xmlns:a16="http://schemas.microsoft.com/office/drawing/2014/main" id="{589A6AC4-BB14-4E77-B0D3-8C376AC0AB66}"/>
                </a:ext>
              </a:extLst>
            </p:cNvPr>
            <p:cNvSpPr/>
            <p:nvPr/>
          </p:nvSpPr>
          <p:spPr>
            <a:xfrm>
              <a:off x="8069160" y="2183005"/>
              <a:ext cx="670119" cy="801914"/>
            </a:xfrm>
            <a:prstGeom prst="rect">
              <a:avLst/>
            </a:prstGeom>
            <a:solidFill>
              <a:schemeClr val="accent3"/>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chemeClr val="bg1"/>
                  </a:solidFill>
                  <a:effectLst/>
                  <a:uLnTx/>
                  <a:uFillTx/>
                  <a:latin typeface="+mj-lt"/>
                  <a:ea typeface="+mn-ea"/>
                  <a:cs typeface="Calibri"/>
                </a:rPr>
                <a:t>3-day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300" b="1" kern="0" dirty="0">
                  <a:solidFill>
                    <a:schemeClr val="bg1"/>
                  </a:solidFill>
                  <a:latin typeface="+mj-lt"/>
                  <a:cs typeface="Calibri"/>
                </a:rPr>
                <a:t>survival</a:t>
              </a:r>
              <a:endParaRPr kumimoji="0" lang="en-US" sz="1300" b="1" i="0" u="none" strike="noStrike" kern="0" cap="none" spc="0" normalizeH="0" baseline="0" noProof="0" dirty="0">
                <a:ln>
                  <a:noFill/>
                </a:ln>
                <a:solidFill>
                  <a:schemeClr val="bg1"/>
                </a:solidFill>
                <a:effectLst/>
                <a:uLnTx/>
                <a:uFillTx/>
                <a:latin typeface="+mj-lt"/>
                <a:cs typeface="Calibri"/>
              </a:endParaRPr>
            </a:p>
          </p:txBody>
        </p:sp>
        <p:cxnSp>
          <p:nvCxnSpPr>
            <p:cNvPr id="35" name="Straight Arrow Connector 34">
              <a:extLst>
                <a:ext uri="{FF2B5EF4-FFF2-40B4-BE49-F238E27FC236}">
                  <a16:creationId xmlns:a16="http://schemas.microsoft.com/office/drawing/2014/main" id="{1DC23176-6EDB-4EEC-A267-9EB4067784EC}"/>
                </a:ext>
              </a:extLst>
            </p:cNvPr>
            <p:cNvCxnSpPr>
              <a:cxnSpLocks/>
            </p:cNvCxnSpPr>
            <p:nvPr/>
          </p:nvCxnSpPr>
          <p:spPr>
            <a:xfrm>
              <a:off x="5555996" y="2583962"/>
              <a:ext cx="1457031" cy="0"/>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5F3D8D-51EF-4DC5-9EB0-6164A8F45C2E}"/>
                </a:ext>
              </a:extLst>
            </p:cNvPr>
            <p:cNvCxnSpPr>
              <a:cxnSpLocks/>
            </p:cNvCxnSpPr>
            <p:nvPr/>
          </p:nvCxnSpPr>
          <p:spPr>
            <a:xfrm>
              <a:off x="7651585" y="2583962"/>
              <a:ext cx="398272" cy="0"/>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2E4E817-27F9-41A2-BE9F-0FB52E4F3E6C}"/>
                </a:ext>
              </a:extLst>
            </p:cNvPr>
            <p:cNvCxnSpPr>
              <a:cxnSpLocks/>
            </p:cNvCxnSpPr>
            <p:nvPr/>
          </p:nvCxnSpPr>
          <p:spPr>
            <a:xfrm flipH="1">
              <a:off x="7787221" y="2513464"/>
              <a:ext cx="81405" cy="140997"/>
            </a:xfrm>
            <a:prstGeom prst="straightConnector1">
              <a:avLst/>
            </a:prstGeom>
            <a:ln w="28575">
              <a:solidFill>
                <a:schemeClr val="bg2"/>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BF21F7B-B81C-48FC-AC26-5953A3DFFA32}"/>
                </a:ext>
              </a:extLst>
            </p:cNvPr>
            <p:cNvCxnSpPr>
              <a:cxnSpLocks/>
            </p:cNvCxnSpPr>
            <p:nvPr/>
          </p:nvCxnSpPr>
          <p:spPr>
            <a:xfrm flipH="1">
              <a:off x="7759281" y="2513464"/>
              <a:ext cx="81405" cy="140997"/>
            </a:xfrm>
            <a:prstGeom prst="straightConnector1">
              <a:avLst/>
            </a:prstGeom>
            <a:ln w="2857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C08285F-E448-44A2-A382-24334427B085}"/>
                </a:ext>
              </a:extLst>
            </p:cNvPr>
            <p:cNvCxnSpPr>
              <a:cxnSpLocks/>
            </p:cNvCxnSpPr>
            <p:nvPr/>
          </p:nvCxnSpPr>
          <p:spPr>
            <a:xfrm flipH="1">
              <a:off x="7815161" y="2513464"/>
              <a:ext cx="81405" cy="140997"/>
            </a:xfrm>
            <a:prstGeom prst="straightConnector1">
              <a:avLst/>
            </a:prstGeom>
            <a:ln w="2857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4" name="Eingebuchteter Richtungspfeil 34">
              <a:extLst>
                <a:ext uri="{FF2B5EF4-FFF2-40B4-BE49-F238E27FC236}">
                  <a16:creationId xmlns:a16="http://schemas.microsoft.com/office/drawing/2014/main" id="{40C5F1BB-4307-44A2-91AB-E593C80854CA}"/>
                </a:ext>
              </a:extLst>
            </p:cNvPr>
            <p:cNvSpPr/>
            <p:nvPr/>
          </p:nvSpPr>
          <p:spPr>
            <a:xfrm>
              <a:off x="5779310" y="2191894"/>
              <a:ext cx="1015988" cy="380913"/>
            </a:xfrm>
            <a:prstGeom prst="rect">
              <a:avLst/>
            </a:prstGeom>
            <a:no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effectLst/>
                  <a:uLnTx/>
                  <a:uFillTx/>
                  <a:latin typeface="+mj-lt"/>
                  <a:ea typeface="+mn-ea"/>
                  <a:cs typeface="Calibri"/>
                </a:rPr>
                <a:t>3 hours</a:t>
              </a:r>
            </a:p>
          </p:txBody>
        </p:sp>
      </p:grpSp>
      <p:grpSp>
        <p:nvGrpSpPr>
          <p:cNvPr id="64" name="Gruppierung 48">
            <a:extLst>
              <a:ext uri="{FF2B5EF4-FFF2-40B4-BE49-F238E27FC236}">
                <a16:creationId xmlns:a16="http://schemas.microsoft.com/office/drawing/2014/main" id="{FDA9FB39-9247-4695-B67B-6720E3153F28}"/>
              </a:ext>
            </a:extLst>
          </p:cNvPr>
          <p:cNvGrpSpPr/>
          <p:nvPr/>
        </p:nvGrpSpPr>
        <p:grpSpPr>
          <a:xfrm>
            <a:off x="4133344" y="3588826"/>
            <a:ext cx="1867243" cy="2304652"/>
            <a:chOff x="2596023" y="3417556"/>
            <a:chExt cx="1327905" cy="1638972"/>
          </a:xfrm>
        </p:grpSpPr>
        <p:pic>
          <p:nvPicPr>
            <p:cNvPr id="65" name="Bild 49" descr="CD61example HB+NEVLP vs. HB+CSS.jpg">
              <a:extLst>
                <a:ext uri="{FF2B5EF4-FFF2-40B4-BE49-F238E27FC236}">
                  <a16:creationId xmlns:a16="http://schemas.microsoft.com/office/drawing/2014/main" id="{5F7124CF-816B-4EAF-BE60-B1B61184EE2B}"/>
                </a:ext>
              </a:extLst>
            </p:cNvPr>
            <p:cNvPicPr>
              <a:picLocks noChangeAspect="1"/>
            </p:cNvPicPr>
            <p:nvPr/>
          </p:nvPicPr>
          <p:blipFill rotWithShape="1">
            <a:blip r:embed="rId3">
              <a:extLst>
                <a:ext uri="{28A0092B-C50C-407E-A947-70E740481C1C}">
                  <a14:useLocalDpi xmlns:a14="http://schemas.microsoft.com/office/drawing/2010/main" val="0"/>
                </a:ext>
              </a:extLst>
            </a:blip>
            <a:srcRect l="51058" b="19557"/>
            <a:stretch/>
          </p:blipFill>
          <p:spPr>
            <a:xfrm>
              <a:off x="2599778" y="4269475"/>
              <a:ext cx="1296144" cy="787053"/>
            </a:xfrm>
            <a:prstGeom prst="rect">
              <a:avLst/>
            </a:prstGeom>
          </p:spPr>
        </p:pic>
        <p:pic>
          <p:nvPicPr>
            <p:cNvPr id="66" name="Bild 50" descr="CD61example HB+NEVLP vs. HB+CSS.jpg">
              <a:extLst>
                <a:ext uri="{FF2B5EF4-FFF2-40B4-BE49-F238E27FC236}">
                  <a16:creationId xmlns:a16="http://schemas.microsoft.com/office/drawing/2014/main" id="{97A82575-4B7C-4DF0-A031-C06B7DD1EF71}"/>
                </a:ext>
              </a:extLst>
            </p:cNvPr>
            <p:cNvPicPr>
              <a:picLocks noChangeAspect="1"/>
            </p:cNvPicPr>
            <p:nvPr/>
          </p:nvPicPr>
          <p:blipFill rotWithShape="1">
            <a:blip r:embed="rId3">
              <a:extLst>
                <a:ext uri="{28A0092B-C50C-407E-A947-70E740481C1C}">
                  <a14:useLocalDpi xmlns:a14="http://schemas.microsoft.com/office/drawing/2010/main" val="0"/>
                </a:ext>
              </a:extLst>
            </a:blip>
            <a:srcRect t="272" r="50000" b="19908"/>
            <a:stretch/>
          </p:blipFill>
          <p:spPr>
            <a:xfrm>
              <a:off x="2599777" y="3440132"/>
              <a:ext cx="1324151" cy="780956"/>
            </a:xfrm>
            <a:prstGeom prst="rect">
              <a:avLst/>
            </a:prstGeom>
          </p:spPr>
        </p:pic>
        <p:sp>
          <p:nvSpPr>
            <p:cNvPr id="67" name="Textfeld 51">
              <a:extLst>
                <a:ext uri="{FF2B5EF4-FFF2-40B4-BE49-F238E27FC236}">
                  <a16:creationId xmlns:a16="http://schemas.microsoft.com/office/drawing/2014/main" id="{0DB1B7F7-CE71-4D81-8399-28F62B00FC40}"/>
                </a:ext>
              </a:extLst>
            </p:cNvPr>
            <p:cNvSpPr txBox="1"/>
            <p:nvPr/>
          </p:nvSpPr>
          <p:spPr>
            <a:xfrm>
              <a:off x="2599778" y="4010099"/>
              <a:ext cx="513434"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ysClr val="windowText" lastClr="000000"/>
                  </a:solidFill>
                  <a:effectLst/>
                  <a:uLnTx/>
                  <a:uFillTx/>
                </a:rPr>
                <a:t>400x</a:t>
              </a:r>
            </a:p>
          </p:txBody>
        </p:sp>
        <p:sp>
          <p:nvSpPr>
            <p:cNvPr id="68" name="Textfeld 52">
              <a:extLst>
                <a:ext uri="{FF2B5EF4-FFF2-40B4-BE49-F238E27FC236}">
                  <a16:creationId xmlns:a16="http://schemas.microsoft.com/office/drawing/2014/main" id="{6DAD32E3-BBC8-4404-BBDF-73BF4CB14B37}"/>
                </a:ext>
              </a:extLst>
            </p:cNvPr>
            <p:cNvSpPr txBox="1"/>
            <p:nvPr/>
          </p:nvSpPr>
          <p:spPr>
            <a:xfrm>
              <a:off x="2740039" y="3417556"/>
              <a:ext cx="1052305" cy="1969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glow rad="215900">
                      <a:schemeClr val="bg1">
                        <a:alpha val="42000"/>
                      </a:schemeClr>
                    </a:glow>
                  </a:effectLst>
                  <a:uLnTx/>
                  <a:uFillTx/>
                </a:rPr>
                <a:t>NEVLP</a:t>
              </a:r>
            </a:p>
          </p:txBody>
        </p:sp>
        <p:sp>
          <p:nvSpPr>
            <p:cNvPr id="69" name="Textfeld 53">
              <a:extLst>
                <a:ext uri="{FF2B5EF4-FFF2-40B4-BE49-F238E27FC236}">
                  <a16:creationId xmlns:a16="http://schemas.microsoft.com/office/drawing/2014/main" id="{1D95F218-B9AF-4F4A-B0A5-88BCE64F7215}"/>
                </a:ext>
              </a:extLst>
            </p:cNvPr>
            <p:cNvSpPr txBox="1"/>
            <p:nvPr/>
          </p:nvSpPr>
          <p:spPr>
            <a:xfrm>
              <a:off x="2668031" y="4252415"/>
              <a:ext cx="1152127" cy="1969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effectLst>
                    <a:glow rad="215900">
                      <a:schemeClr val="bg1">
                        <a:alpha val="42000"/>
                      </a:schemeClr>
                    </a:glow>
                  </a:effectLst>
                </a:rPr>
                <a:t>Cold storage</a:t>
              </a:r>
              <a:endParaRPr kumimoji="0" lang="en-US" sz="1200" b="1" i="0" u="none" strike="noStrike" kern="0" cap="none" spc="0" normalizeH="0" baseline="0" noProof="0" dirty="0">
                <a:ln>
                  <a:noFill/>
                </a:ln>
                <a:solidFill>
                  <a:sysClr val="windowText" lastClr="000000"/>
                </a:solidFill>
                <a:effectLst>
                  <a:glow rad="215900">
                    <a:schemeClr val="bg1">
                      <a:alpha val="42000"/>
                    </a:schemeClr>
                  </a:glow>
                </a:effectLst>
                <a:uLnTx/>
                <a:uFillTx/>
              </a:endParaRPr>
            </a:p>
          </p:txBody>
        </p:sp>
        <p:sp>
          <p:nvSpPr>
            <p:cNvPr id="70" name="Textfeld 54">
              <a:extLst>
                <a:ext uri="{FF2B5EF4-FFF2-40B4-BE49-F238E27FC236}">
                  <a16:creationId xmlns:a16="http://schemas.microsoft.com/office/drawing/2014/main" id="{18BBBBB6-E8BD-489E-9D67-71055668A1C0}"/>
                </a:ext>
              </a:extLst>
            </p:cNvPr>
            <p:cNvSpPr txBox="1"/>
            <p:nvPr/>
          </p:nvSpPr>
          <p:spPr>
            <a:xfrm>
              <a:off x="2596023" y="4816486"/>
              <a:ext cx="513434"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ysClr val="windowText" lastClr="000000"/>
                  </a:solidFill>
                  <a:effectLst/>
                  <a:uLnTx/>
                  <a:uFillTx/>
                </a:rPr>
                <a:t>400x</a:t>
              </a:r>
            </a:p>
          </p:txBody>
        </p:sp>
        <p:cxnSp>
          <p:nvCxnSpPr>
            <p:cNvPr id="71" name="Gerade Verbindung mit Pfeil 55">
              <a:extLst>
                <a:ext uri="{FF2B5EF4-FFF2-40B4-BE49-F238E27FC236}">
                  <a16:creationId xmlns:a16="http://schemas.microsoft.com/office/drawing/2014/main" id="{3F3F0CB0-ECE0-467A-9AD2-B997064659DB}"/>
                </a:ext>
              </a:extLst>
            </p:cNvPr>
            <p:cNvCxnSpPr/>
            <p:nvPr/>
          </p:nvCxnSpPr>
          <p:spPr>
            <a:xfrm flipH="1">
              <a:off x="2887810" y="4552542"/>
              <a:ext cx="97219" cy="74778"/>
            </a:xfrm>
            <a:prstGeom prst="straightConnector1">
              <a:avLst/>
            </a:prstGeom>
            <a:noFill/>
            <a:ln w="12700" cap="flat" cmpd="sng" algn="ctr">
              <a:solidFill>
                <a:srgbClr val="000000"/>
              </a:solidFill>
              <a:prstDash val="solid"/>
              <a:tailEnd type="arrow" w="sm" len="sm"/>
            </a:ln>
            <a:effectLst>
              <a:outerShdw blurRad="40000" dist="20000" dir="5400000" rotWithShape="0">
                <a:srgbClr val="000000">
                  <a:alpha val="38000"/>
                </a:srgbClr>
              </a:outerShdw>
            </a:effectLst>
          </p:spPr>
        </p:cxnSp>
        <p:cxnSp>
          <p:nvCxnSpPr>
            <p:cNvPr id="72" name="Gerade Verbindung mit Pfeil 56">
              <a:extLst>
                <a:ext uri="{FF2B5EF4-FFF2-40B4-BE49-F238E27FC236}">
                  <a16:creationId xmlns:a16="http://schemas.microsoft.com/office/drawing/2014/main" id="{4AA752E9-74FE-4CF0-9DA8-BFD1D20E4985}"/>
                </a:ext>
              </a:extLst>
            </p:cNvPr>
            <p:cNvCxnSpPr/>
            <p:nvPr/>
          </p:nvCxnSpPr>
          <p:spPr>
            <a:xfrm flipH="1">
              <a:off x="3391866" y="4555313"/>
              <a:ext cx="97219" cy="74778"/>
            </a:xfrm>
            <a:prstGeom prst="straightConnector1">
              <a:avLst/>
            </a:prstGeom>
            <a:noFill/>
            <a:ln w="12700" cap="flat" cmpd="sng" algn="ctr">
              <a:solidFill>
                <a:srgbClr val="000000"/>
              </a:solidFill>
              <a:prstDash val="solid"/>
              <a:tailEnd type="arrow" w="sm" len="sm"/>
            </a:ln>
            <a:effectLst>
              <a:outerShdw blurRad="40000" dist="20000" dir="5400000" rotWithShape="0">
                <a:srgbClr val="000000">
                  <a:alpha val="38000"/>
                </a:srgbClr>
              </a:outerShdw>
            </a:effectLst>
          </p:spPr>
        </p:cxnSp>
        <p:cxnSp>
          <p:nvCxnSpPr>
            <p:cNvPr id="73" name="Gerade Verbindung mit Pfeil 57">
              <a:extLst>
                <a:ext uri="{FF2B5EF4-FFF2-40B4-BE49-F238E27FC236}">
                  <a16:creationId xmlns:a16="http://schemas.microsoft.com/office/drawing/2014/main" id="{095DEF26-193A-4066-8D07-6C724ED8415D}"/>
                </a:ext>
              </a:extLst>
            </p:cNvPr>
            <p:cNvCxnSpPr/>
            <p:nvPr/>
          </p:nvCxnSpPr>
          <p:spPr>
            <a:xfrm flipH="1">
              <a:off x="3031826" y="4627321"/>
              <a:ext cx="97219" cy="74778"/>
            </a:xfrm>
            <a:prstGeom prst="straightConnector1">
              <a:avLst/>
            </a:prstGeom>
            <a:noFill/>
            <a:ln w="12700" cap="flat" cmpd="sng" algn="ctr">
              <a:solidFill>
                <a:srgbClr val="000000"/>
              </a:solidFill>
              <a:prstDash val="solid"/>
              <a:tailEnd type="arrow" w="sm" len="sm"/>
            </a:ln>
            <a:effectLst>
              <a:outerShdw blurRad="40000" dist="20000" dir="5400000" rotWithShape="0">
                <a:srgbClr val="000000">
                  <a:alpha val="38000"/>
                </a:srgbClr>
              </a:outerShdw>
            </a:effectLst>
          </p:spPr>
        </p:cxnSp>
      </p:grpSp>
      <p:sp>
        <p:nvSpPr>
          <p:cNvPr id="74" name="Textfeld 59">
            <a:extLst>
              <a:ext uri="{FF2B5EF4-FFF2-40B4-BE49-F238E27FC236}">
                <a16:creationId xmlns:a16="http://schemas.microsoft.com/office/drawing/2014/main" id="{243381C1-6BB6-4B93-BBAC-56133C7DE186}"/>
              </a:ext>
            </a:extLst>
          </p:cNvPr>
          <p:cNvSpPr txBox="1"/>
          <p:nvPr/>
        </p:nvSpPr>
        <p:spPr>
          <a:xfrm>
            <a:off x="4117571" y="3111697"/>
            <a:ext cx="1778206" cy="461665"/>
          </a:xfrm>
          <a:prstGeom prst="rect">
            <a:avLst/>
          </a:prstGeom>
          <a:noFill/>
        </p:spPr>
        <p:txBody>
          <a:bodyPr wrap="square" rtlCol="0">
            <a:spAutoFit/>
          </a:bodyPr>
          <a:lstStyle/>
          <a:p>
            <a:pPr algn="ctr"/>
            <a:r>
              <a:rPr lang="en-US" sz="1200" b="1" dirty="0"/>
              <a:t>Intrahepatic platelet</a:t>
            </a:r>
          </a:p>
          <a:p>
            <a:pPr algn="ctr"/>
            <a:r>
              <a:rPr lang="en-US" sz="1200" b="1" dirty="0"/>
              <a:t>aggregation post-</a:t>
            </a:r>
            <a:r>
              <a:rPr lang="en-US" sz="1200" b="1" dirty="0" err="1"/>
              <a:t>LTx</a:t>
            </a:r>
            <a:endParaRPr lang="en-US" sz="1200" b="1" dirty="0"/>
          </a:p>
        </p:txBody>
      </p:sp>
      <p:sp>
        <p:nvSpPr>
          <p:cNvPr id="75" name="Textfeld 59">
            <a:extLst>
              <a:ext uri="{FF2B5EF4-FFF2-40B4-BE49-F238E27FC236}">
                <a16:creationId xmlns:a16="http://schemas.microsoft.com/office/drawing/2014/main" id="{161D8C2C-CF66-42EC-BEFB-42FE5059C3FF}"/>
              </a:ext>
            </a:extLst>
          </p:cNvPr>
          <p:cNvSpPr txBox="1"/>
          <p:nvPr/>
        </p:nvSpPr>
        <p:spPr>
          <a:xfrm>
            <a:off x="6879953" y="3438179"/>
            <a:ext cx="1778206" cy="276999"/>
          </a:xfrm>
          <a:prstGeom prst="rect">
            <a:avLst/>
          </a:prstGeom>
          <a:solidFill>
            <a:schemeClr val="bg1"/>
          </a:solidFill>
        </p:spPr>
        <p:txBody>
          <a:bodyPr wrap="square" rtlCol="0">
            <a:spAutoFit/>
          </a:bodyPr>
          <a:lstStyle/>
          <a:p>
            <a:pPr algn="ctr"/>
            <a:r>
              <a:rPr lang="en-US" sz="1200" b="1" dirty="0"/>
              <a:t>Platelet aggregates</a:t>
            </a:r>
          </a:p>
        </p:txBody>
      </p:sp>
      <p:sp>
        <p:nvSpPr>
          <p:cNvPr id="40" name="TextBox 39">
            <a:extLst>
              <a:ext uri="{FF2B5EF4-FFF2-40B4-BE49-F238E27FC236}">
                <a16:creationId xmlns:a16="http://schemas.microsoft.com/office/drawing/2014/main" id="{E3B67BF6-0EE2-41C1-9B3B-B9FEE26C88D9}"/>
              </a:ext>
            </a:extLst>
          </p:cNvPr>
          <p:cNvSpPr txBox="1"/>
          <p:nvPr/>
        </p:nvSpPr>
        <p:spPr>
          <a:xfrm rot="16200000">
            <a:off x="5273805" y="4444019"/>
            <a:ext cx="1893544" cy="276999"/>
          </a:xfrm>
          <a:prstGeom prst="rect">
            <a:avLst/>
          </a:prstGeom>
          <a:noFill/>
        </p:spPr>
        <p:txBody>
          <a:bodyPr wrap="square" rtlCol="0" anchor="ctr">
            <a:spAutoFit/>
          </a:bodyPr>
          <a:lstStyle/>
          <a:p>
            <a:pPr algn="ctr"/>
            <a:r>
              <a:rPr lang="en-GB" sz="1200" dirty="0"/>
              <a:t>Aggregates/5 HPF (20x)</a:t>
            </a:r>
          </a:p>
        </p:txBody>
      </p:sp>
      <p:grpSp>
        <p:nvGrpSpPr>
          <p:cNvPr id="7" name="Group 6">
            <a:extLst>
              <a:ext uri="{FF2B5EF4-FFF2-40B4-BE49-F238E27FC236}">
                <a16:creationId xmlns:a16="http://schemas.microsoft.com/office/drawing/2014/main" id="{3A11271E-055B-47CF-9B94-CFA7AC584FE1}"/>
              </a:ext>
            </a:extLst>
          </p:cNvPr>
          <p:cNvGrpSpPr/>
          <p:nvPr/>
        </p:nvGrpSpPr>
        <p:grpSpPr>
          <a:xfrm>
            <a:off x="6273013" y="3621659"/>
            <a:ext cx="2628575" cy="2344242"/>
            <a:chOff x="6121724" y="3626803"/>
            <a:chExt cx="2628575" cy="2344242"/>
          </a:xfrm>
        </p:grpSpPr>
        <p:sp>
          <p:nvSpPr>
            <p:cNvPr id="55" name="TextBox 54">
              <a:extLst>
                <a:ext uri="{FF2B5EF4-FFF2-40B4-BE49-F238E27FC236}">
                  <a16:creationId xmlns:a16="http://schemas.microsoft.com/office/drawing/2014/main" id="{E65447AF-B6BA-40B2-8E58-952D44192D34}"/>
                </a:ext>
              </a:extLst>
            </p:cNvPr>
            <p:cNvSpPr txBox="1"/>
            <p:nvPr/>
          </p:nvSpPr>
          <p:spPr>
            <a:xfrm>
              <a:off x="6121724" y="3626803"/>
              <a:ext cx="438815" cy="276999"/>
            </a:xfrm>
            <a:prstGeom prst="rect">
              <a:avLst/>
            </a:prstGeom>
            <a:noFill/>
          </p:spPr>
          <p:txBody>
            <a:bodyPr wrap="square" rtlCol="0" anchor="ctr">
              <a:spAutoFit/>
            </a:bodyPr>
            <a:lstStyle/>
            <a:p>
              <a:pPr algn="r"/>
              <a:r>
                <a:rPr lang="en-GB" sz="1200" dirty="0"/>
                <a:t>150</a:t>
              </a:r>
            </a:p>
          </p:txBody>
        </p:sp>
        <p:sp>
          <p:nvSpPr>
            <p:cNvPr id="61" name="TextBox 60">
              <a:extLst>
                <a:ext uri="{FF2B5EF4-FFF2-40B4-BE49-F238E27FC236}">
                  <a16:creationId xmlns:a16="http://schemas.microsoft.com/office/drawing/2014/main" id="{EF1E9B13-CE06-4910-A98C-64DD968327F4}"/>
                </a:ext>
              </a:extLst>
            </p:cNvPr>
            <p:cNvSpPr txBox="1"/>
            <p:nvPr/>
          </p:nvSpPr>
          <p:spPr>
            <a:xfrm>
              <a:off x="6121724" y="4194305"/>
              <a:ext cx="438815" cy="276999"/>
            </a:xfrm>
            <a:prstGeom prst="rect">
              <a:avLst/>
            </a:prstGeom>
            <a:noFill/>
          </p:spPr>
          <p:txBody>
            <a:bodyPr wrap="square" rtlCol="0" anchor="ctr">
              <a:spAutoFit/>
            </a:bodyPr>
            <a:lstStyle/>
            <a:p>
              <a:pPr algn="r"/>
              <a:r>
                <a:rPr lang="en-GB" sz="1200" dirty="0"/>
                <a:t>100</a:t>
              </a:r>
            </a:p>
          </p:txBody>
        </p:sp>
        <p:sp>
          <p:nvSpPr>
            <p:cNvPr id="62" name="TextBox 61">
              <a:extLst>
                <a:ext uri="{FF2B5EF4-FFF2-40B4-BE49-F238E27FC236}">
                  <a16:creationId xmlns:a16="http://schemas.microsoft.com/office/drawing/2014/main" id="{174C7D92-2166-4CA1-9AF9-8E6D7A85BA5E}"/>
                </a:ext>
              </a:extLst>
            </p:cNvPr>
            <p:cNvSpPr txBox="1"/>
            <p:nvPr/>
          </p:nvSpPr>
          <p:spPr>
            <a:xfrm>
              <a:off x="6164498" y="4736547"/>
              <a:ext cx="396041" cy="276999"/>
            </a:xfrm>
            <a:prstGeom prst="rect">
              <a:avLst/>
            </a:prstGeom>
            <a:noFill/>
          </p:spPr>
          <p:txBody>
            <a:bodyPr wrap="square" rtlCol="0" anchor="ctr">
              <a:spAutoFit/>
            </a:bodyPr>
            <a:lstStyle/>
            <a:p>
              <a:pPr algn="r"/>
              <a:r>
                <a:rPr lang="en-GB" sz="1200" dirty="0"/>
                <a:t>50</a:t>
              </a:r>
            </a:p>
          </p:txBody>
        </p:sp>
        <p:sp>
          <p:nvSpPr>
            <p:cNvPr id="63" name="TextBox 62">
              <a:extLst>
                <a:ext uri="{FF2B5EF4-FFF2-40B4-BE49-F238E27FC236}">
                  <a16:creationId xmlns:a16="http://schemas.microsoft.com/office/drawing/2014/main" id="{5B7BEFCF-B676-498B-8793-FED272383D22}"/>
                </a:ext>
              </a:extLst>
            </p:cNvPr>
            <p:cNvSpPr txBox="1"/>
            <p:nvPr/>
          </p:nvSpPr>
          <p:spPr>
            <a:xfrm>
              <a:off x="6164498" y="5286134"/>
              <a:ext cx="396041" cy="276999"/>
            </a:xfrm>
            <a:prstGeom prst="rect">
              <a:avLst/>
            </a:prstGeom>
            <a:noFill/>
          </p:spPr>
          <p:txBody>
            <a:bodyPr wrap="square" rtlCol="0" anchor="ctr">
              <a:spAutoFit/>
            </a:bodyPr>
            <a:lstStyle/>
            <a:p>
              <a:pPr algn="r"/>
              <a:r>
                <a:rPr lang="en-GB" sz="1200" dirty="0"/>
                <a:t>0</a:t>
              </a:r>
            </a:p>
          </p:txBody>
        </p:sp>
        <p:grpSp>
          <p:nvGrpSpPr>
            <p:cNvPr id="3" name="Group 2">
              <a:extLst>
                <a:ext uri="{FF2B5EF4-FFF2-40B4-BE49-F238E27FC236}">
                  <a16:creationId xmlns:a16="http://schemas.microsoft.com/office/drawing/2014/main" id="{097C3E1D-7790-4D4E-A147-24A10E0B349B}"/>
                </a:ext>
              </a:extLst>
            </p:cNvPr>
            <p:cNvGrpSpPr/>
            <p:nvPr/>
          </p:nvGrpSpPr>
          <p:grpSpPr>
            <a:xfrm>
              <a:off x="6546520" y="3703500"/>
              <a:ext cx="2203779" cy="2267545"/>
              <a:chOff x="6546520" y="3703500"/>
              <a:chExt cx="2203779" cy="2267545"/>
            </a:xfrm>
          </p:grpSpPr>
          <p:sp>
            <p:nvSpPr>
              <p:cNvPr id="76" name="TextBox 75">
                <a:extLst>
                  <a:ext uri="{FF2B5EF4-FFF2-40B4-BE49-F238E27FC236}">
                    <a16:creationId xmlns:a16="http://schemas.microsoft.com/office/drawing/2014/main" id="{4ED9897E-DA57-474B-B3DE-47CB96880193}"/>
                  </a:ext>
                </a:extLst>
              </p:cNvPr>
              <p:cNvSpPr txBox="1"/>
              <p:nvPr/>
            </p:nvSpPr>
            <p:spPr>
              <a:xfrm>
                <a:off x="6546520" y="5509380"/>
                <a:ext cx="1240168" cy="461665"/>
              </a:xfrm>
              <a:prstGeom prst="rect">
                <a:avLst/>
              </a:prstGeom>
              <a:noFill/>
            </p:spPr>
            <p:txBody>
              <a:bodyPr wrap="square" rtlCol="0" anchor="t">
                <a:spAutoFit/>
              </a:bodyPr>
              <a:lstStyle/>
              <a:p>
                <a:pPr lvl="0" algn="ctr">
                  <a:defRPr/>
                </a:pPr>
                <a:r>
                  <a:rPr lang="en-US" sz="1200" kern="0" dirty="0">
                    <a:cs typeface="Calibri"/>
                  </a:rPr>
                  <a:t>HBD + NEVLP</a:t>
                </a:r>
              </a:p>
              <a:p>
                <a:pPr algn="ctr">
                  <a:defRPr/>
                </a:pPr>
                <a:r>
                  <a:rPr lang="en-US" sz="1200" kern="0" dirty="0">
                    <a:cs typeface="Calibri"/>
                  </a:rPr>
                  <a:t>(n=5)</a:t>
                </a:r>
                <a:endParaRPr lang="en-GB" sz="1200" dirty="0"/>
              </a:p>
            </p:txBody>
          </p:sp>
          <p:sp>
            <p:nvSpPr>
              <p:cNvPr id="80" name="TextBox 79">
                <a:extLst>
                  <a:ext uri="{FF2B5EF4-FFF2-40B4-BE49-F238E27FC236}">
                    <a16:creationId xmlns:a16="http://schemas.microsoft.com/office/drawing/2014/main" id="{4EF80B36-DCDA-409B-BC04-76B1DA63696D}"/>
                  </a:ext>
                </a:extLst>
              </p:cNvPr>
              <p:cNvSpPr txBox="1"/>
              <p:nvPr/>
            </p:nvSpPr>
            <p:spPr>
              <a:xfrm>
                <a:off x="7710250" y="5509380"/>
                <a:ext cx="1036508" cy="461665"/>
              </a:xfrm>
              <a:prstGeom prst="rect">
                <a:avLst/>
              </a:prstGeom>
              <a:noFill/>
            </p:spPr>
            <p:txBody>
              <a:bodyPr wrap="square" rtlCol="0" anchor="t">
                <a:spAutoFit/>
              </a:bodyPr>
              <a:lstStyle/>
              <a:p>
                <a:pPr algn="ctr"/>
                <a:r>
                  <a:rPr lang="en-US" sz="1200" kern="0" dirty="0">
                    <a:cs typeface="Calibri"/>
                  </a:rPr>
                  <a:t>HBD + SCS</a:t>
                </a:r>
                <a:br>
                  <a:rPr lang="en-US" sz="1200" kern="0" dirty="0">
                    <a:cs typeface="Calibri"/>
                  </a:rPr>
                </a:br>
                <a:r>
                  <a:rPr lang="en-US" sz="1200" kern="0" dirty="0">
                    <a:cs typeface="Calibri"/>
                  </a:rPr>
                  <a:t>(n=5)</a:t>
                </a:r>
                <a:endParaRPr lang="en-GB" sz="1200" dirty="0"/>
              </a:p>
            </p:txBody>
          </p:sp>
          <p:grpSp>
            <p:nvGrpSpPr>
              <p:cNvPr id="2" name="Group 1">
                <a:extLst>
                  <a:ext uri="{FF2B5EF4-FFF2-40B4-BE49-F238E27FC236}">
                    <a16:creationId xmlns:a16="http://schemas.microsoft.com/office/drawing/2014/main" id="{7613F31F-8527-4D80-8406-FBEEC1E295D3}"/>
                  </a:ext>
                </a:extLst>
              </p:cNvPr>
              <p:cNvGrpSpPr/>
              <p:nvPr/>
            </p:nvGrpSpPr>
            <p:grpSpPr>
              <a:xfrm>
                <a:off x="6561992" y="3703500"/>
                <a:ext cx="2188307" cy="1798917"/>
                <a:chOff x="6561992" y="3703500"/>
                <a:chExt cx="2455905" cy="1798917"/>
              </a:xfrm>
            </p:grpSpPr>
            <p:sp>
              <p:nvSpPr>
                <p:cNvPr id="60" name="Rectangle 59">
                  <a:extLst>
                    <a:ext uri="{FF2B5EF4-FFF2-40B4-BE49-F238E27FC236}">
                      <a16:creationId xmlns:a16="http://schemas.microsoft.com/office/drawing/2014/main" id="{8CB895E6-3B78-4032-9E87-90188923E14A}"/>
                    </a:ext>
                  </a:extLst>
                </p:cNvPr>
                <p:cNvSpPr/>
                <p:nvPr/>
              </p:nvSpPr>
              <p:spPr>
                <a:xfrm>
                  <a:off x="7048976" y="3703500"/>
                  <a:ext cx="1440160" cy="36903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EF8EB14-FAEA-473F-92F9-FA14B6373695}"/>
                    </a:ext>
                  </a:extLst>
                </p:cNvPr>
                <p:cNvSpPr/>
                <p:nvPr/>
              </p:nvSpPr>
              <p:spPr>
                <a:xfrm>
                  <a:off x="7117983" y="3703500"/>
                  <a:ext cx="1440160" cy="36903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D4B1A2B-FA9C-4D46-8322-04D6AB7CF9E1}"/>
                    </a:ext>
                  </a:extLst>
                </p:cNvPr>
                <p:cNvCxnSpPr>
                  <a:cxnSpLocks/>
                </p:cNvCxnSpPr>
                <p:nvPr/>
              </p:nvCxnSpPr>
              <p:spPr>
                <a:xfrm>
                  <a:off x="6633992" y="3770253"/>
                  <a:ext cx="0" cy="1663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967676-6D52-4F47-86A8-B460366AF63B}"/>
                    </a:ext>
                  </a:extLst>
                </p:cNvPr>
                <p:cNvCxnSpPr/>
                <p:nvPr/>
              </p:nvCxnSpPr>
              <p:spPr>
                <a:xfrm>
                  <a:off x="6561992" y="377186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E310EC-3F1B-497A-8F1A-42B59A46AC4A}"/>
                    </a:ext>
                  </a:extLst>
                </p:cNvPr>
                <p:cNvCxnSpPr/>
                <p:nvPr/>
              </p:nvCxnSpPr>
              <p:spPr>
                <a:xfrm>
                  <a:off x="6561992" y="4328723"/>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B00D29A-65F7-4C1B-9831-32EF29658FBE}"/>
                    </a:ext>
                  </a:extLst>
                </p:cNvPr>
                <p:cNvCxnSpPr/>
                <p:nvPr/>
              </p:nvCxnSpPr>
              <p:spPr>
                <a:xfrm>
                  <a:off x="6561992" y="487916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5A66ED-8668-437E-92CF-370FD1F97239}"/>
                    </a:ext>
                  </a:extLst>
                </p:cNvPr>
                <p:cNvCxnSpPr>
                  <a:cxnSpLocks/>
                </p:cNvCxnSpPr>
                <p:nvPr/>
              </p:nvCxnSpPr>
              <p:spPr>
                <a:xfrm>
                  <a:off x="6561992" y="5430417"/>
                  <a:ext cx="2455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31F0E3-DE0C-422B-B362-8D3579004F53}"/>
                    </a:ext>
                  </a:extLst>
                </p:cNvPr>
                <p:cNvCxnSpPr>
                  <a:cxnSpLocks/>
                </p:cNvCxnSpPr>
                <p:nvPr/>
              </p:nvCxnSpPr>
              <p:spPr>
                <a:xfrm rot="5400000">
                  <a:off x="7199939" y="546641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F67DCF6-C3DD-4F94-AF76-9D5A2D60CEDE}"/>
                    </a:ext>
                  </a:extLst>
                </p:cNvPr>
                <p:cNvCxnSpPr>
                  <a:cxnSpLocks/>
                </p:cNvCxnSpPr>
                <p:nvPr/>
              </p:nvCxnSpPr>
              <p:spPr>
                <a:xfrm rot="5400000">
                  <a:off x="8384910" y="546641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0CDF39-CE7A-4679-9A5E-7194EB79D0BF}"/>
                    </a:ext>
                  </a:extLst>
                </p:cNvPr>
                <p:cNvCxnSpPr>
                  <a:cxnSpLocks/>
                </p:cNvCxnSpPr>
                <p:nvPr/>
              </p:nvCxnSpPr>
              <p:spPr>
                <a:xfrm>
                  <a:off x="7235938" y="5365412"/>
                  <a:ext cx="0" cy="45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8F91427-05A8-42E4-92B3-702BF1092FCF}"/>
                    </a:ext>
                  </a:extLst>
                </p:cNvPr>
                <p:cNvSpPr/>
                <p:nvPr/>
              </p:nvSpPr>
              <p:spPr>
                <a:xfrm>
                  <a:off x="6834556" y="5384698"/>
                  <a:ext cx="802766" cy="4571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B791D581-FB4C-4E9A-8AF8-D856622F5026}"/>
                    </a:ext>
                  </a:extLst>
                </p:cNvPr>
                <p:cNvCxnSpPr/>
                <p:nvPr/>
              </p:nvCxnSpPr>
              <p:spPr>
                <a:xfrm>
                  <a:off x="7129584" y="5367857"/>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EF199A-658A-4415-B179-08FB8DFC87B2}"/>
                    </a:ext>
                  </a:extLst>
                </p:cNvPr>
                <p:cNvCxnSpPr>
                  <a:cxnSpLocks/>
                </p:cNvCxnSpPr>
                <p:nvPr/>
              </p:nvCxnSpPr>
              <p:spPr>
                <a:xfrm>
                  <a:off x="8426253" y="4151320"/>
                  <a:ext cx="0" cy="551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752BBC1-185D-4A9C-9E78-5E6B55575E8C}"/>
                    </a:ext>
                  </a:extLst>
                </p:cNvPr>
                <p:cNvSpPr/>
                <p:nvPr/>
              </p:nvSpPr>
              <p:spPr>
                <a:xfrm>
                  <a:off x="8024871" y="4651220"/>
                  <a:ext cx="802766" cy="779197"/>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EED75A41-622E-4D79-B1A2-62B608831B1B}"/>
                    </a:ext>
                  </a:extLst>
                </p:cNvPr>
                <p:cNvCxnSpPr/>
                <p:nvPr/>
              </p:nvCxnSpPr>
              <p:spPr>
                <a:xfrm>
                  <a:off x="8319899" y="4149510"/>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58" name="Content Placeholder 4">
            <a:extLst>
              <a:ext uri="{FF2B5EF4-FFF2-40B4-BE49-F238E27FC236}">
                <a16:creationId xmlns:a16="http://schemas.microsoft.com/office/drawing/2014/main" id="{9BBC09E0-AA1E-4508-A612-0FA066A9C14C}"/>
              </a:ext>
            </a:extLst>
          </p:cNvPr>
          <p:cNvSpPr txBox="1">
            <a:spLocks/>
          </p:cNvSpPr>
          <p:nvPr/>
        </p:nvSpPr>
        <p:spPr>
          <a:xfrm>
            <a:off x="321791" y="3090294"/>
            <a:ext cx="3354190" cy="22332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b="1" dirty="0"/>
              <a:t>Results: </a:t>
            </a:r>
          </a:p>
          <a:p>
            <a:pPr marL="0" indent="0">
              <a:buFont typeface="Arial" panose="020B0604020202020204" pitchFamily="34" charset="0"/>
              <a:buNone/>
            </a:pPr>
            <a:r>
              <a:rPr lang="en-GB" sz="1300" dirty="0"/>
              <a:t>All pigs survived for 3 days</a:t>
            </a:r>
          </a:p>
          <a:p>
            <a:pPr marL="0" indent="0">
              <a:buFont typeface="Arial" panose="020B0604020202020204" pitchFamily="34" charset="0"/>
              <a:buNone/>
            </a:pPr>
            <a:r>
              <a:rPr lang="en-GB" sz="1300" dirty="0"/>
              <a:t>After </a:t>
            </a:r>
            <a:r>
              <a:rPr lang="en-GB" sz="1300" dirty="0" err="1"/>
              <a:t>LTx</a:t>
            </a:r>
            <a:r>
              <a:rPr lang="en-GB" sz="1300" dirty="0"/>
              <a:t>, the NEVLP group had:</a:t>
            </a:r>
          </a:p>
          <a:p>
            <a:pPr marL="285750" indent="-285750">
              <a:buFont typeface="Arial"/>
              <a:buChar char="•"/>
            </a:pPr>
            <a:r>
              <a:rPr lang="en-US" sz="1300" dirty="0"/>
              <a:t>Less endothelial cell injury </a:t>
            </a:r>
            <a:br>
              <a:rPr lang="en-US" sz="1300" dirty="0"/>
            </a:br>
            <a:r>
              <a:rPr lang="en-US" sz="1300" dirty="0"/>
              <a:t>(CD31, hyaluronic acid) and significantly less platelet aggregation*</a:t>
            </a:r>
          </a:p>
          <a:p>
            <a:pPr marL="285750" indent="-285750">
              <a:buFont typeface="Arial"/>
              <a:buChar char="•"/>
            </a:pPr>
            <a:r>
              <a:rPr lang="en-US" sz="1300" dirty="0"/>
              <a:t>Significantly less liver injury (lower post-</a:t>
            </a:r>
            <a:r>
              <a:rPr lang="en-US" sz="1300" dirty="0" err="1"/>
              <a:t>LTx</a:t>
            </a:r>
            <a:r>
              <a:rPr lang="en-US" sz="1300" dirty="0"/>
              <a:t> AST), faster post-</a:t>
            </a:r>
            <a:r>
              <a:rPr lang="en-US" sz="1300" dirty="0" err="1"/>
              <a:t>LTx</a:t>
            </a:r>
            <a:r>
              <a:rPr lang="en-US" sz="1300" dirty="0"/>
              <a:t> platelet count recovery and lower PF-4 and TGF-β levels</a:t>
            </a:r>
            <a:r>
              <a:rPr lang="en-US" sz="1300" baseline="30000" dirty="0"/>
              <a:t>†</a:t>
            </a:r>
          </a:p>
          <a:p>
            <a:pPr marL="0" indent="0">
              <a:spcBef>
                <a:spcPts val="600"/>
              </a:spcBef>
              <a:buNone/>
            </a:pPr>
            <a:r>
              <a:rPr lang="en-GB" sz="1300" b="1" dirty="0"/>
              <a:t>Conclusions:</a:t>
            </a:r>
          </a:p>
          <a:p>
            <a:pPr marL="182563" indent="-182563">
              <a:spcBef>
                <a:spcPts val="0"/>
              </a:spcBef>
            </a:pPr>
            <a:r>
              <a:rPr lang="en-GB" sz="1300" dirty="0"/>
              <a:t>NEVLP reduces ischaemia/reperfusion injury in </a:t>
            </a:r>
            <a:r>
              <a:rPr lang="en-GB" sz="1300" dirty="0" err="1"/>
              <a:t>LTx</a:t>
            </a:r>
            <a:r>
              <a:rPr lang="en-GB" sz="1300" dirty="0"/>
              <a:t> by preventing platelet sequestration in liver after perfusion and reducing platelet-induced SEC damage</a:t>
            </a:r>
            <a:endParaRPr lang="en-GB" sz="1300" b="1" dirty="0"/>
          </a:p>
        </p:txBody>
      </p:sp>
      <p:sp>
        <p:nvSpPr>
          <p:cNvPr id="11" name="Rectangle 10">
            <a:extLst>
              <a:ext uri="{FF2B5EF4-FFF2-40B4-BE49-F238E27FC236}">
                <a16:creationId xmlns:a16="http://schemas.microsoft.com/office/drawing/2014/main" id="{51F92D2E-44A4-450F-8BCD-94CF9D105DD7}"/>
              </a:ext>
            </a:extLst>
          </p:cNvPr>
          <p:cNvSpPr/>
          <p:nvPr/>
        </p:nvSpPr>
        <p:spPr>
          <a:xfrm>
            <a:off x="7359617" y="4198224"/>
            <a:ext cx="742511" cy="276999"/>
          </a:xfrm>
          <a:prstGeom prst="rect">
            <a:avLst/>
          </a:prstGeom>
        </p:spPr>
        <p:txBody>
          <a:bodyPr wrap="none">
            <a:spAutoFit/>
          </a:bodyPr>
          <a:lstStyle/>
          <a:p>
            <a:r>
              <a:rPr lang="en-GB" sz="1200" dirty="0"/>
              <a:t>p=0.039</a:t>
            </a:r>
          </a:p>
        </p:txBody>
      </p:sp>
    </p:spTree>
    <p:extLst>
      <p:ext uri="{BB962C8B-B14F-4D97-AF65-F5344CB8AC3E}">
        <p14:creationId xmlns:p14="http://schemas.microsoft.com/office/powerpoint/2010/main" val="255224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p:txBody>
          <a:bodyPr>
            <a:noAutofit/>
          </a:bodyPr>
          <a:lstStyle/>
          <a:p>
            <a:r>
              <a:rPr lang="en-GB" sz="2200" dirty="0"/>
              <a:t>Orthotopic xenogeneic </a:t>
            </a:r>
            <a:r>
              <a:rPr lang="en-GB" sz="2200" dirty="0" err="1"/>
              <a:t>LTx</a:t>
            </a:r>
            <a:r>
              <a:rPr lang="en-GB" sz="2200" dirty="0"/>
              <a:t> repopulated with autologous hepatocytes: proof of normal function and survival</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p:txBody>
          <a:bodyPr/>
          <a:lstStyle/>
          <a:p>
            <a:pPr fontAlgn="t"/>
            <a:r>
              <a:rPr lang="en-GB" dirty="0" err="1"/>
              <a:t>Lacotte</a:t>
            </a:r>
            <a:r>
              <a:rPr lang="en-GB" dirty="0"/>
              <a:t> S, et al. ILC 2018, </a:t>
            </a:r>
            <a:r>
              <a:rPr lang="en-GB" dirty="0">
                <a:solidFill>
                  <a:srgbClr val="000000"/>
                </a:solidFill>
              </a:rPr>
              <a:t>PS-125</a:t>
            </a:r>
          </a:p>
        </p:txBody>
      </p:sp>
      <p:sp>
        <p:nvSpPr>
          <p:cNvPr id="4" name="Content Placeholder 3">
            <a:extLst>
              <a:ext uri="{FF2B5EF4-FFF2-40B4-BE49-F238E27FC236}">
                <a16:creationId xmlns:a16="http://schemas.microsoft.com/office/drawing/2014/main" id="{780D60AB-3C66-4B3D-B86F-A744A147FFC9}"/>
              </a:ext>
            </a:extLst>
          </p:cNvPr>
          <p:cNvSpPr>
            <a:spLocks noGrp="1"/>
          </p:cNvSpPr>
          <p:nvPr>
            <p:ph sz="half" idx="1"/>
          </p:nvPr>
        </p:nvSpPr>
        <p:spPr>
          <a:xfrm>
            <a:off x="319314" y="1340768"/>
            <a:ext cx="7637062" cy="440347"/>
          </a:xfrm>
        </p:spPr>
        <p:txBody>
          <a:bodyPr/>
          <a:lstStyle/>
          <a:p>
            <a:pPr marL="0" indent="0">
              <a:buNone/>
            </a:pPr>
            <a:r>
              <a:rPr lang="en-US" sz="1400" b="1" dirty="0">
                <a:latin typeface="Arial" panose="020B0604020202020204" pitchFamily="34" charset="0"/>
                <a:cs typeface="Arial" panose="020B0604020202020204" pitchFamily="34" charset="0"/>
              </a:rPr>
              <a:t>Aims:</a:t>
            </a:r>
            <a:r>
              <a:rPr lang="en-US" sz="1400" dirty="0">
                <a:latin typeface="Arial" panose="020B0604020202020204" pitchFamily="34" charset="0"/>
                <a:cs typeface="Arial" panose="020B0604020202020204" pitchFamily="34" charset="0"/>
              </a:rPr>
              <a:t> proof of concept for growing transplantable patient-like organs in animals, by orthotopic transplant of mouse-rat chimeric livers into baby rats</a:t>
            </a:r>
            <a:endParaRPr lang="en-GB" sz="1400" dirty="0"/>
          </a:p>
        </p:txBody>
      </p:sp>
      <p:grpSp>
        <p:nvGrpSpPr>
          <p:cNvPr id="107" name="Group 106">
            <a:extLst>
              <a:ext uri="{FF2B5EF4-FFF2-40B4-BE49-F238E27FC236}">
                <a16:creationId xmlns:a16="http://schemas.microsoft.com/office/drawing/2014/main" id="{DDB8035F-875E-4833-9113-6EF8D9AD1463}"/>
              </a:ext>
            </a:extLst>
          </p:cNvPr>
          <p:cNvGrpSpPr/>
          <p:nvPr/>
        </p:nvGrpSpPr>
        <p:grpSpPr>
          <a:xfrm>
            <a:off x="305913" y="1881306"/>
            <a:ext cx="5263641" cy="1627841"/>
            <a:chOff x="2212425" y="3152680"/>
            <a:chExt cx="4381229" cy="1367785"/>
          </a:xfrm>
        </p:grpSpPr>
        <p:sp>
          <p:nvSpPr>
            <p:cNvPr id="104" name="TextBox 103">
              <a:extLst>
                <a:ext uri="{FF2B5EF4-FFF2-40B4-BE49-F238E27FC236}">
                  <a16:creationId xmlns:a16="http://schemas.microsoft.com/office/drawing/2014/main" id="{964C8A04-4FDA-4CE0-A24C-5C80C4937CCC}"/>
                </a:ext>
              </a:extLst>
            </p:cNvPr>
            <p:cNvSpPr txBox="1"/>
            <p:nvPr/>
          </p:nvSpPr>
          <p:spPr>
            <a:xfrm>
              <a:off x="3790590" y="3156155"/>
              <a:ext cx="920002" cy="525465"/>
            </a:xfrm>
            <a:prstGeom prst="rect">
              <a:avLst/>
            </a:prstGeom>
            <a:noFill/>
          </p:spPr>
          <p:txBody>
            <a:bodyPr wrap="square" rtlCol="0">
              <a:spAutoFit/>
            </a:bodyPr>
            <a:lstStyle/>
            <a:p>
              <a:pPr algn="ctr">
                <a:lnSpc>
                  <a:spcPct val="150000"/>
                </a:lnSpc>
              </a:pPr>
              <a:r>
                <a:rPr lang="en-US" sz="1200" dirty="0"/>
                <a:t>Transplanted</a:t>
              </a:r>
              <a:br>
                <a:rPr lang="en-US" sz="1200" dirty="0"/>
              </a:br>
              <a:r>
                <a:rPr lang="en-US" sz="1200" dirty="0"/>
                <a:t>to</a:t>
              </a:r>
            </a:p>
          </p:txBody>
        </p:sp>
        <p:sp>
          <p:nvSpPr>
            <p:cNvPr id="6" name="Rectangle 5">
              <a:extLst>
                <a:ext uri="{FF2B5EF4-FFF2-40B4-BE49-F238E27FC236}">
                  <a16:creationId xmlns:a16="http://schemas.microsoft.com/office/drawing/2014/main" id="{F2FB53CD-26A3-497A-BD41-12CF89688F70}"/>
                </a:ext>
              </a:extLst>
            </p:cNvPr>
            <p:cNvSpPr/>
            <p:nvPr/>
          </p:nvSpPr>
          <p:spPr>
            <a:xfrm>
              <a:off x="2354974" y="4077072"/>
              <a:ext cx="1527317" cy="384413"/>
            </a:xfrm>
            <a:prstGeom prst="rect">
              <a:avLst/>
            </a:prstGeom>
          </p:spPr>
          <p:txBody>
            <a:bodyPr wrap="none">
              <a:spAutoFit/>
            </a:bodyPr>
            <a:lstStyle/>
            <a:p>
              <a:pPr lvl="0"/>
              <a:r>
                <a:rPr lang="en-GB" sz="1200" i="1" dirty="0">
                  <a:solidFill>
                    <a:schemeClr val="dk1"/>
                  </a:solidFill>
                </a:rPr>
                <a:t>Mouse FRG® </a:t>
              </a:r>
            </a:p>
            <a:p>
              <a:pPr lvl="0"/>
              <a:r>
                <a:rPr lang="en-GB" sz="1200" i="1" dirty="0">
                  <a:solidFill>
                    <a:schemeClr val="dk1"/>
                  </a:solidFill>
                </a:rPr>
                <a:t>(C56BL/6 </a:t>
              </a:r>
              <a:r>
                <a:rPr lang="en-GB" sz="1200" i="1" baseline="30000" dirty="0">
                  <a:solidFill>
                    <a:prstClr val="black"/>
                  </a:solidFill>
                </a:rPr>
                <a:t>FAH-/- Rag2 -/- Il2rg -/-</a:t>
              </a:r>
              <a:r>
                <a:rPr lang="en-GB" sz="1200" i="1" dirty="0">
                  <a:solidFill>
                    <a:prstClr val="black"/>
                  </a:solidFill>
                </a:rPr>
                <a:t>)</a:t>
              </a:r>
              <a:endParaRPr lang="en-US" sz="1200" dirty="0">
                <a:solidFill>
                  <a:prstClr val="black"/>
                </a:solidFill>
              </a:endParaRPr>
            </a:p>
          </p:txBody>
        </p:sp>
        <p:sp>
          <p:nvSpPr>
            <p:cNvPr id="7" name="TextBox 8">
              <a:extLst>
                <a:ext uri="{FF2B5EF4-FFF2-40B4-BE49-F238E27FC236}">
                  <a16:creationId xmlns:a16="http://schemas.microsoft.com/office/drawing/2014/main" id="{8621CF2D-9A88-47E2-B08B-D954C4BF4EBB}"/>
                </a:ext>
              </a:extLst>
            </p:cNvPr>
            <p:cNvSpPr txBox="1"/>
            <p:nvPr/>
          </p:nvSpPr>
          <p:spPr>
            <a:xfrm>
              <a:off x="2222390" y="3160673"/>
              <a:ext cx="1214743" cy="384413"/>
            </a:xfrm>
            <a:prstGeom prst="rect">
              <a:avLst/>
            </a:prstGeom>
            <a:noFill/>
          </p:spPr>
          <p:txBody>
            <a:bodyPr wrap="square" rtlCol="0">
              <a:spAutoFit/>
            </a:bodyPr>
            <a:lstStyle/>
            <a:p>
              <a:r>
                <a:rPr lang="en-GB" sz="1200" b="1" dirty="0">
                  <a:solidFill>
                    <a:srgbClr val="00B050"/>
                  </a:solidFill>
                </a:rPr>
                <a:t>Lewis rat hepatocytes</a:t>
              </a:r>
            </a:p>
          </p:txBody>
        </p:sp>
        <p:grpSp>
          <p:nvGrpSpPr>
            <p:cNvPr id="8" name="Group 56">
              <a:extLst>
                <a:ext uri="{FF2B5EF4-FFF2-40B4-BE49-F238E27FC236}">
                  <a16:creationId xmlns:a16="http://schemas.microsoft.com/office/drawing/2014/main" id="{D3D8007F-9EC2-48D0-8722-32280AAB5462}"/>
                </a:ext>
              </a:extLst>
            </p:cNvPr>
            <p:cNvGrpSpPr/>
            <p:nvPr/>
          </p:nvGrpSpPr>
          <p:grpSpPr>
            <a:xfrm>
              <a:off x="2498247" y="3671793"/>
              <a:ext cx="980124" cy="412774"/>
              <a:chOff x="2284698" y="4085257"/>
              <a:chExt cx="8725391" cy="3043605"/>
            </a:xfrm>
          </p:grpSpPr>
          <p:sp>
            <p:nvSpPr>
              <p:cNvPr id="9" name="Freeform 164">
                <a:extLst>
                  <a:ext uri="{FF2B5EF4-FFF2-40B4-BE49-F238E27FC236}">
                    <a16:creationId xmlns:a16="http://schemas.microsoft.com/office/drawing/2014/main" id="{741C7226-233E-4294-B449-77389841D10A}"/>
                  </a:ext>
                </a:extLst>
              </p:cNvPr>
              <p:cNvSpPr/>
              <p:nvPr/>
            </p:nvSpPr>
            <p:spPr>
              <a:xfrm>
                <a:off x="2284698" y="4085257"/>
                <a:ext cx="8725391" cy="3043605"/>
              </a:xfrm>
              <a:custGeom>
                <a:avLst/>
                <a:gdLst>
                  <a:gd name="connsiteX0" fmla="*/ 146050 w 7893050"/>
                  <a:gd name="connsiteY0" fmla="*/ 1809750 h 2844800"/>
                  <a:gd name="connsiteX1" fmla="*/ 63500 w 7893050"/>
                  <a:gd name="connsiteY1" fmla="*/ 1727200 h 2844800"/>
                  <a:gd name="connsiteX2" fmla="*/ 0 w 7893050"/>
                  <a:gd name="connsiteY2" fmla="*/ 1657350 h 2844800"/>
                  <a:gd name="connsiteX3" fmla="*/ 12700 w 7893050"/>
                  <a:gd name="connsiteY3" fmla="*/ 1593850 h 2844800"/>
                  <a:gd name="connsiteX4" fmla="*/ 95250 w 7893050"/>
                  <a:gd name="connsiteY4" fmla="*/ 1460500 h 2844800"/>
                  <a:gd name="connsiteX5" fmla="*/ 196850 w 7893050"/>
                  <a:gd name="connsiteY5" fmla="*/ 1289050 h 2844800"/>
                  <a:gd name="connsiteX6" fmla="*/ 323850 w 7893050"/>
                  <a:gd name="connsiteY6" fmla="*/ 1085850 h 2844800"/>
                  <a:gd name="connsiteX7" fmla="*/ 469900 w 7893050"/>
                  <a:gd name="connsiteY7" fmla="*/ 927100 h 2844800"/>
                  <a:gd name="connsiteX8" fmla="*/ 584200 w 7893050"/>
                  <a:gd name="connsiteY8" fmla="*/ 812800 h 2844800"/>
                  <a:gd name="connsiteX9" fmla="*/ 692150 w 7893050"/>
                  <a:gd name="connsiteY9" fmla="*/ 711200 h 2844800"/>
                  <a:gd name="connsiteX10" fmla="*/ 793750 w 7893050"/>
                  <a:gd name="connsiteY10" fmla="*/ 641350 h 2844800"/>
                  <a:gd name="connsiteX11" fmla="*/ 831850 w 7893050"/>
                  <a:gd name="connsiteY11" fmla="*/ 596900 h 2844800"/>
                  <a:gd name="connsiteX12" fmla="*/ 812800 w 7893050"/>
                  <a:gd name="connsiteY12" fmla="*/ 463550 h 2844800"/>
                  <a:gd name="connsiteX13" fmla="*/ 812800 w 7893050"/>
                  <a:gd name="connsiteY13" fmla="*/ 285750 h 2844800"/>
                  <a:gd name="connsiteX14" fmla="*/ 806450 w 7893050"/>
                  <a:gd name="connsiteY14" fmla="*/ 127000 h 2844800"/>
                  <a:gd name="connsiteX15" fmla="*/ 819150 w 7893050"/>
                  <a:gd name="connsiteY15" fmla="*/ 57150 h 2844800"/>
                  <a:gd name="connsiteX16" fmla="*/ 876300 w 7893050"/>
                  <a:gd name="connsiteY16" fmla="*/ 0 h 2844800"/>
                  <a:gd name="connsiteX17" fmla="*/ 939800 w 7893050"/>
                  <a:gd name="connsiteY17" fmla="*/ 31750 h 2844800"/>
                  <a:gd name="connsiteX18" fmla="*/ 1016000 w 7893050"/>
                  <a:gd name="connsiteY18" fmla="*/ 139700 h 2844800"/>
                  <a:gd name="connsiteX19" fmla="*/ 1073150 w 7893050"/>
                  <a:gd name="connsiteY19" fmla="*/ 222250 h 2844800"/>
                  <a:gd name="connsiteX20" fmla="*/ 1155700 w 7893050"/>
                  <a:gd name="connsiteY20" fmla="*/ 317500 h 2844800"/>
                  <a:gd name="connsiteX21" fmla="*/ 1212850 w 7893050"/>
                  <a:gd name="connsiteY21" fmla="*/ 387350 h 2844800"/>
                  <a:gd name="connsiteX22" fmla="*/ 1282700 w 7893050"/>
                  <a:gd name="connsiteY22" fmla="*/ 393700 h 2844800"/>
                  <a:gd name="connsiteX23" fmla="*/ 1371600 w 7893050"/>
                  <a:gd name="connsiteY23" fmla="*/ 361950 h 2844800"/>
                  <a:gd name="connsiteX24" fmla="*/ 1416050 w 7893050"/>
                  <a:gd name="connsiteY24" fmla="*/ 260350 h 2844800"/>
                  <a:gd name="connsiteX25" fmla="*/ 1492250 w 7893050"/>
                  <a:gd name="connsiteY25" fmla="*/ 158750 h 2844800"/>
                  <a:gd name="connsiteX26" fmla="*/ 1657350 w 7893050"/>
                  <a:gd name="connsiteY26" fmla="*/ 88900 h 2844800"/>
                  <a:gd name="connsiteX27" fmla="*/ 1809750 w 7893050"/>
                  <a:gd name="connsiteY27" fmla="*/ 120650 h 2844800"/>
                  <a:gd name="connsiteX28" fmla="*/ 1917700 w 7893050"/>
                  <a:gd name="connsiteY28" fmla="*/ 171450 h 2844800"/>
                  <a:gd name="connsiteX29" fmla="*/ 1962150 w 7893050"/>
                  <a:gd name="connsiteY29" fmla="*/ 254000 h 2844800"/>
                  <a:gd name="connsiteX30" fmla="*/ 2006600 w 7893050"/>
                  <a:gd name="connsiteY30" fmla="*/ 387350 h 2844800"/>
                  <a:gd name="connsiteX31" fmla="*/ 2000250 w 7893050"/>
                  <a:gd name="connsiteY31" fmla="*/ 444500 h 2844800"/>
                  <a:gd name="connsiteX32" fmla="*/ 2025650 w 7893050"/>
                  <a:gd name="connsiteY32" fmla="*/ 457200 h 2844800"/>
                  <a:gd name="connsiteX33" fmla="*/ 2127250 w 7893050"/>
                  <a:gd name="connsiteY33" fmla="*/ 476250 h 2844800"/>
                  <a:gd name="connsiteX34" fmla="*/ 2273300 w 7893050"/>
                  <a:gd name="connsiteY34" fmla="*/ 444500 h 2844800"/>
                  <a:gd name="connsiteX35" fmla="*/ 2438400 w 7893050"/>
                  <a:gd name="connsiteY35" fmla="*/ 387350 h 2844800"/>
                  <a:gd name="connsiteX36" fmla="*/ 2647950 w 7893050"/>
                  <a:gd name="connsiteY36" fmla="*/ 304800 h 2844800"/>
                  <a:gd name="connsiteX37" fmla="*/ 2825750 w 7893050"/>
                  <a:gd name="connsiteY37" fmla="*/ 241300 h 2844800"/>
                  <a:gd name="connsiteX38" fmla="*/ 2990850 w 7893050"/>
                  <a:gd name="connsiteY38" fmla="*/ 203200 h 2844800"/>
                  <a:gd name="connsiteX39" fmla="*/ 3232150 w 7893050"/>
                  <a:gd name="connsiteY39" fmla="*/ 209550 h 2844800"/>
                  <a:gd name="connsiteX40" fmla="*/ 3384550 w 7893050"/>
                  <a:gd name="connsiteY40" fmla="*/ 266700 h 2844800"/>
                  <a:gd name="connsiteX41" fmla="*/ 3587750 w 7893050"/>
                  <a:gd name="connsiteY41" fmla="*/ 323850 h 2844800"/>
                  <a:gd name="connsiteX42" fmla="*/ 3835400 w 7893050"/>
                  <a:gd name="connsiteY42" fmla="*/ 419100 h 2844800"/>
                  <a:gd name="connsiteX43" fmla="*/ 4070350 w 7893050"/>
                  <a:gd name="connsiteY43" fmla="*/ 533400 h 2844800"/>
                  <a:gd name="connsiteX44" fmla="*/ 4286250 w 7893050"/>
                  <a:gd name="connsiteY44" fmla="*/ 654050 h 2844800"/>
                  <a:gd name="connsiteX45" fmla="*/ 4508500 w 7893050"/>
                  <a:gd name="connsiteY45" fmla="*/ 812800 h 2844800"/>
                  <a:gd name="connsiteX46" fmla="*/ 4756150 w 7893050"/>
                  <a:gd name="connsiteY46" fmla="*/ 1073150 h 2844800"/>
                  <a:gd name="connsiteX47" fmla="*/ 4902200 w 7893050"/>
                  <a:gd name="connsiteY47" fmla="*/ 1231900 h 2844800"/>
                  <a:gd name="connsiteX48" fmla="*/ 4984750 w 7893050"/>
                  <a:gd name="connsiteY48" fmla="*/ 1346200 h 2844800"/>
                  <a:gd name="connsiteX49" fmla="*/ 5086350 w 7893050"/>
                  <a:gd name="connsiteY49" fmla="*/ 1498600 h 2844800"/>
                  <a:gd name="connsiteX50" fmla="*/ 5175250 w 7893050"/>
                  <a:gd name="connsiteY50" fmla="*/ 1651000 h 2844800"/>
                  <a:gd name="connsiteX51" fmla="*/ 5238750 w 7893050"/>
                  <a:gd name="connsiteY51" fmla="*/ 1790700 h 2844800"/>
                  <a:gd name="connsiteX52" fmla="*/ 5283200 w 7893050"/>
                  <a:gd name="connsiteY52" fmla="*/ 1879600 h 2844800"/>
                  <a:gd name="connsiteX53" fmla="*/ 5340350 w 7893050"/>
                  <a:gd name="connsiteY53" fmla="*/ 1911350 h 2844800"/>
                  <a:gd name="connsiteX54" fmla="*/ 5645150 w 7893050"/>
                  <a:gd name="connsiteY54" fmla="*/ 1943100 h 2844800"/>
                  <a:gd name="connsiteX55" fmla="*/ 5930900 w 7893050"/>
                  <a:gd name="connsiteY55" fmla="*/ 1949450 h 2844800"/>
                  <a:gd name="connsiteX56" fmla="*/ 6165850 w 7893050"/>
                  <a:gd name="connsiteY56" fmla="*/ 1924050 h 2844800"/>
                  <a:gd name="connsiteX57" fmla="*/ 6419850 w 7893050"/>
                  <a:gd name="connsiteY57" fmla="*/ 1905000 h 2844800"/>
                  <a:gd name="connsiteX58" fmla="*/ 6667500 w 7893050"/>
                  <a:gd name="connsiteY58" fmla="*/ 1879600 h 2844800"/>
                  <a:gd name="connsiteX59" fmla="*/ 6877050 w 7893050"/>
                  <a:gd name="connsiteY59" fmla="*/ 1885950 h 2844800"/>
                  <a:gd name="connsiteX60" fmla="*/ 7067550 w 7893050"/>
                  <a:gd name="connsiteY60" fmla="*/ 1898650 h 2844800"/>
                  <a:gd name="connsiteX61" fmla="*/ 7258050 w 7893050"/>
                  <a:gd name="connsiteY61" fmla="*/ 1936750 h 2844800"/>
                  <a:gd name="connsiteX62" fmla="*/ 7569200 w 7893050"/>
                  <a:gd name="connsiteY62" fmla="*/ 2025650 h 2844800"/>
                  <a:gd name="connsiteX63" fmla="*/ 7727950 w 7893050"/>
                  <a:gd name="connsiteY63" fmla="*/ 2063750 h 2844800"/>
                  <a:gd name="connsiteX64" fmla="*/ 7854950 w 7893050"/>
                  <a:gd name="connsiteY64" fmla="*/ 2089150 h 2844800"/>
                  <a:gd name="connsiteX65" fmla="*/ 7893050 w 7893050"/>
                  <a:gd name="connsiteY65" fmla="*/ 2108200 h 2844800"/>
                  <a:gd name="connsiteX66" fmla="*/ 7874000 w 7893050"/>
                  <a:gd name="connsiteY66" fmla="*/ 2146300 h 2844800"/>
                  <a:gd name="connsiteX67" fmla="*/ 7721600 w 7893050"/>
                  <a:gd name="connsiteY67" fmla="*/ 2146300 h 2844800"/>
                  <a:gd name="connsiteX68" fmla="*/ 7537450 w 7893050"/>
                  <a:gd name="connsiteY68" fmla="*/ 2146300 h 2844800"/>
                  <a:gd name="connsiteX69" fmla="*/ 7346950 w 7893050"/>
                  <a:gd name="connsiteY69" fmla="*/ 2127250 h 2844800"/>
                  <a:gd name="connsiteX70" fmla="*/ 7124700 w 7893050"/>
                  <a:gd name="connsiteY70" fmla="*/ 2089150 h 2844800"/>
                  <a:gd name="connsiteX71" fmla="*/ 6896100 w 7893050"/>
                  <a:gd name="connsiteY71" fmla="*/ 2076450 h 2844800"/>
                  <a:gd name="connsiteX72" fmla="*/ 6680200 w 7893050"/>
                  <a:gd name="connsiteY72" fmla="*/ 2108200 h 2844800"/>
                  <a:gd name="connsiteX73" fmla="*/ 6350000 w 7893050"/>
                  <a:gd name="connsiteY73" fmla="*/ 2146300 h 2844800"/>
                  <a:gd name="connsiteX74" fmla="*/ 6115050 w 7893050"/>
                  <a:gd name="connsiteY74" fmla="*/ 2159000 h 2844800"/>
                  <a:gd name="connsiteX75" fmla="*/ 5880100 w 7893050"/>
                  <a:gd name="connsiteY75" fmla="*/ 2190750 h 2844800"/>
                  <a:gd name="connsiteX76" fmla="*/ 5721350 w 7893050"/>
                  <a:gd name="connsiteY76" fmla="*/ 2209800 h 2844800"/>
                  <a:gd name="connsiteX77" fmla="*/ 5454650 w 7893050"/>
                  <a:gd name="connsiteY77" fmla="*/ 2184400 h 2844800"/>
                  <a:gd name="connsiteX78" fmla="*/ 5302250 w 7893050"/>
                  <a:gd name="connsiteY78" fmla="*/ 2165350 h 2844800"/>
                  <a:gd name="connsiteX79" fmla="*/ 5270500 w 7893050"/>
                  <a:gd name="connsiteY79" fmla="*/ 2159000 h 2844800"/>
                  <a:gd name="connsiteX80" fmla="*/ 5270500 w 7893050"/>
                  <a:gd name="connsiteY80" fmla="*/ 2254250 h 2844800"/>
                  <a:gd name="connsiteX81" fmla="*/ 5270500 w 7893050"/>
                  <a:gd name="connsiteY81" fmla="*/ 2336800 h 2844800"/>
                  <a:gd name="connsiteX82" fmla="*/ 5251450 w 7893050"/>
                  <a:gd name="connsiteY82" fmla="*/ 2463800 h 2844800"/>
                  <a:gd name="connsiteX83" fmla="*/ 5257800 w 7893050"/>
                  <a:gd name="connsiteY83" fmla="*/ 2533650 h 2844800"/>
                  <a:gd name="connsiteX84" fmla="*/ 5270500 w 7893050"/>
                  <a:gd name="connsiteY84" fmla="*/ 2578100 h 2844800"/>
                  <a:gd name="connsiteX85" fmla="*/ 5289550 w 7893050"/>
                  <a:gd name="connsiteY85" fmla="*/ 2635250 h 2844800"/>
                  <a:gd name="connsiteX86" fmla="*/ 5276850 w 7893050"/>
                  <a:gd name="connsiteY86" fmla="*/ 2686050 h 2844800"/>
                  <a:gd name="connsiteX87" fmla="*/ 5213350 w 7893050"/>
                  <a:gd name="connsiteY87" fmla="*/ 2711450 h 2844800"/>
                  <a:gd name="connsiteX88" fmla="*/ 5175250 w 7893050"/>
                  <a:gd name="connsiteY88" fmla="*/ 2679700 h 2844800"/>
                  <a:gd name="connsiteX89" fmla="*/ 5124450 w 7893050"/>
                  <a:gd name="connsiteY89" fmla="*/ 2711450 h 2844800"/>
                  <a:gd name="connsiteX90" fmla="*/ 5067300 w 7893050"/>
                  <a:gd name="connsiteY90" fmla="*/ 2749550 h 2844800"/>
                  <a:gd name="connsiteX91" fmla="*/ 4978400 w 7893050"/>
                  <a:gd name="connsiteY91" fmla="*/ 2749550 h 2844800"/>
                  <a:gd name="connsiteX92" fmla="*/ 4946650 w 7893050"/>
                  <a:gd name="connsiteY92" fmla="*/ 2730500 h 2844800"/>
                  <a:gd name="connsiteX93" fmla="*/ 4889500 w 7893050"/>
                  <a:gd name="connsiteY93" fmla="*/ 2730500 h 2844800"/>
                  <a:gd name="connsiteX94" fmla="*/ 4845050 w 7893050"/>
                  <a:gd name="connsiteY94" fmla="*/ 2755900 h 2844800"/>
                  <a:gd name="connsiteX95" fmla="*/ 4800600 w 7893050"/>
                  <a:gd name="connsiteY95" fmla="*/ 2755900 h 2844800"/>
                  <a:gd name="connsiteX96" fmla="*/ 4781550 w 7893050"/>
                  <a:gd name="connsiteY96" fmla="*/ 2730500 h 2844800"/>
                  <a:gd name="connsiteX97" fmla="*/ 4743450 w 7893050"/>
                  <a:gd name="connsiteY97" fmla="*/ 2730500 h 2844800"/>
                  <a:gd name="connsiteX98" fmla="*/ 4660900 w 7893050"/>
                  <a:gd name="connsiteY98" fmla="*/ 2743200 h 2844800"/>
                  <a:gd name="connsiteX99" fmla="*/ 4692650 w 7893050"/>
                  <a:gd name="connsiteY99" fmla="*/ 2686050 h 2844800"/>
                  <a:gd name="connsiteX100" fmla="*/ 4737100 w 7893050"/>
                  <a:gd name="connsiteY100" fmla="*/ 2597150 h 2844800"/>
                  <a:gd name="connsiteX101" fmla="*/ 4813300 w 7893050"/>
                  <a:gd name="connsiteY101" fmla="*/ 2546350 h 2844800"/>
                  <a:gd name="connsiteX102" fmla="*/ 4902200 w 7893050"/>
                  <a:gd name="connsiteY102" fmla="*/ 2540000 h 2844800"/>
                  <a:gd name="connsiteX103" fmla="*/ 4984750 w 7893050"/>
                  <a:gd name="connsiteY103" fmla="*/ 2546350 h 2844800"/>
                  <a:gd name="connsiteX104" fmla="*/ 5035550 w 7893050"/>
                  <a:gd name="connsiteY104" fmla="*/ 2457450 h 2844800"/>
                  <a:gd name="connsiteX105" fmla="*/ 5029200 w 7893050"/>
                  <a:gd name="connsiteY105" fmla="*/ 2355850 h 2844800"/>
                  <a:gd name="connsiteX106" fmla="*/ 5016500 w 7893050"/>
                  <a:gd name="connsiteY106" fmla="*/ 2279650 h 2844800"/>
                  <a:gd name="connsiteX107" fmla="*/ 4787900 w 7893050"/>
                  <a:gd name="connsiteY107" fmla="*/ 2432050 h 2844800"/>
                  <a:gd name="connsiteX108" fmla="*/ 4533900 w 7893050"/>
                  <a:gd name="connsiteY108" fmla="*/ 2514600 h 2844800"/>
                  <a:gd name="connsiteX109" fmla="*/ 4235450 w 7893050"/>
                  <a:gd name="connsiteY109" fmla="*/ 2590800 h 2844800"/>
                  <a:gd name="connsiteX110" fmla="*/ 3860800 w 7893050"/>
                  <a:gd name="connsiteY110" fmla="*/ 2578100 h 2844800"/>
                  <a:gd name="connsiteX111" fmla="*/ 3695700 w 7893050"/>
                  <a:gd name="connsiteY111" fmla="*/ 2584450 h 2844800"/>
                  <a:gd name="connsiteX112" fmla="*/ 3676650 w 7893050"/>
                  <a:gd name="connsiteY112" fmla="*/ 2660650 h 2844800"/>
                  <a:gd name="connsiteX113" fmla="*/ 3429000 w 7893050"/>
                  <a:gd name="connsiteY113" fmla="*/ 2667000 h 2844800"/>
                  <a:gd name="connsiteX114" fmla="*/ 3041650 w 7893050"/>
                  <a:gd name="connsiteY114" fmla="*/ 2641600 h 2844800"/>
                  <a:gd name="connsiteX115" fmla="*/ 2946400 w 7893050"/>
                  <a:gd name="connsiteY115" fmla="*/ 2609850 h 2844800"/>
                  <a:gd name="connsiteX116" fmla="*/ 2908300 w 7893050"/>
                  <a:gd name="connsiteY116" fmla="*/ 2540000 h 2844800"/>
                  <a:gd name="connsiteX117" fmla="*/ 2908300 w 7893050"/>
                  <a:gd name="connsiteY117" fmla="*/ 2476500 h 2844800"/>
                  <a:gd name="connsiteX118" fmla="*/ 2711450 w 7893050"/>
                  <a:gd name="connsiteY118" fmla="*/ 2444750 h 2844800"/>
                  <a:gd name="connsiteX119" fmla="*/ 2527300 w 7893050"/>
                  <a:gd name="connsiteY119" fmla="*/ 2457450 h 2844800"/>
                  <a:gd name="connsiteX120" fmla="*/ 2463800 w 7893050"/>
                  <a:gd name="connsiteY120" fmla="*/ 2546350 h 2844800"/>
                  <a:gd name="connsiteX121" fmla="*/ 2400300 w 7893050"/>
                  <a:gd name="connsiteY121" fmla="*/ 2647950 h 2844800"/>
                  <a:gd name="connsiteX122" fmla="*/ 2343150 w 7893050"/>
                  <a:gd name="connsiteY122" fmla="*/ 2711450 h 2844800"/>
                  <a:gd name="connsiteX123" fmla="*/ 2330450 w 7893050"/>
                  <a:gd name="connsiteY123" fmla="*/ 2755900 h 2844800"/>
                  <a:gd name="connsiteX124" fmla="*/ 2305050 w 7893050"/>
                  <a:gd name="connsiteY124" fmla="*/ 2832100 h 2844800"/>
                  <a:gd name="connsiteX125" fmla="*/ 2228850 w 7893050"/>
                  <a:gd name="connsiteY125" fmla="*/ 2825750 h 2844800"/>
                  <a:gd name="connsiteX126" fmla="*/ 2171700 w 7893050"/>
                  <a:gd name="connsiteY126" fmla="*/ 2832100 h 2844800"/>
                  <a:gd name="connsiteX127" fmla="*/ 2108200 w 7893050"/>
                  <a:gd name="connsiteY127" fmla="*/ 2844800 h 2844800"/>
                  <a:gd name="connsiteX128" fmla="*/ 2057400 w 7893050"/>
                  <a:gd name="connsiteY128" fmla="*/ 2838450 h 2844800"/>
                  <a:gd name="connsiteX129" fmla="*/ 1962150 w 7893050"/>
                  <a:gd name="connsiteY129" fmla="*/ 2838450 h 2844800"/>
                  <a:gd name="connsiteX130" fmla="*/ 1892300 w 7893050"/>
                  <a:gd name="connsiteY130" fmla="*/ 2844800 h 2844800"/>
                  <a:gd name="connsiteX131" fmla="*/ 1854200 w 7893050"/>
                  <a:gd name="connsiteY131" fmla="*/ 2825750 h 2844800"/>
                  <a:gd name="connsiteX132" fmla="*/ 1892300 w 7893050"/>
                  <a:gd name="connsiteY132" fmla="*/ 2774950 h 2844800"/>
                  <a:gd name="connsiteX133" fmla="*/ 1955800 w 7893050"/>
                  <a:gd name="connsiteY133" fmla="*/ 2749550 h 2844800"/>
                  <a:gd name="connsiteX134" fmla="*/ 2000250 w 7893050"/>
                  <a:gd name="connsiteY134" fmla="*/ 2730500 h 2844800"/>
                  <a:gd name="connsiteX135" fmla="*/ 2044700 w 7893050"/>
                  <a:gd name="connsiteY135" fmla="*/ 2724150 h 2844800"/>
                  <a:gd name="connsiteX136" fmla="*/ 2101850 w 7893050"/>
                  <a:gd name="connsiteY136" fmla="*/ 2692400 h 2844800"/>
                  <a:gd name="connsiteX137" fmla="*/ 2139950 w 7893050"/>
                  <a:gd name="connsiteY137" fmla="*/ 2635250 h 2844800"/>
                  <a:gd name="connsiteX138" fmla="*/ 2159000 w 7893050"/>
                  <a:gd name="connsiteY138" fmla="*/ 2552700 h 2844800"/>
                  <a:gd name="connsiteX139" fmla="*/ 2178050 w 7893050"/>
                  <a:gd name="connsiteY139" fmla="*/ 2501900 h 2844800"/>
                  <a:gd name="connsiteX140" fmla="*/ 2197100 w 7893050"/>
                  <a:gd name="connsiteY140" fmla="*/ 2451100 h 2844800"/>
                  <a:gd name="connsiteX141" fmla="*/ 1943100 w 7893050"/>
                  <a:gd name="connsiteY141" fmla="*/ 2451100 h 2844800"/>
                  <a:gd name="connsiteX142" fmla="*/ 1803400 w 7893050"/>
                  <a:gd name="connsiteY142" fmla="*/ 2463800 h 2844800"/>
                  <a:gd name="connsiteX143" fmla="*/ 1746250 w 7893050"/>
                  <a:gd name="connsiteY143" fmla="*/ 2533650 h 2844800"/>
                  <a:gd name="connsiteX144" fmla="*/ 1708150 w 7893050"/>
                  <a:gd name="connsiteY144" fmla="*/ 2609850 h 2844800"/>
                  <a:gd name="connsiteX145" fmla="*/ 1657350 w 7893050"/>
                  <a:gd name="connsiteY145" fmla="*/ 2679700 h 2844800"/>
                  <a:gd name="connsiteX146" fmla="*/ 1587500 w 7893050"/>
                  <a:gd name="connsiteY146" fmla="*/ 2705100 h 2844800"/>
                  <a:gd name="connsiteX147" fmla="*/ 1447800 w 7893050"/>
                  <a:gd name="connsiteY147" fmla="*/ 2717800 h 2844800"/>
                  <a:gd name="connsiteX148" fmla="*/ 1219200 w 7893050"/>
                  <a:gd name="connsiteY148" fmla="*/ 2717800 h 2844800"/>
                  <a:gd name="connsiteX149" fmla="*/ 1162050 w 7893050"/>
                  <a:gd name="connsiteY149" fmla="*/ 2686050 h 2844800"/>
                  <a:gd name="connsiteX150" fmla="*/ 1143000 w 7893050"/>
                  <a:gd name="connsiteY150" fmla="*/ 2635250 h 2844800"/>
                  <a:gd name="connsiteX151" fmla="*/ 1206500 w 7893050"/>
                  <a:gd name="connsiteY151" fmla="*/ 2597150 h 2844800"/>
                  <a:gd name="connsiteX152" fmla="*/ 1263650 w 7893050"/>
                  <a:gd name="connsiteY152" fmla="*/ 2584450 h 2844800"/>
                  <a:gd name="connsiteX153" fmla="*/ 1327150 w 7893050"/>
                  <a:gd name="connsiteY153" fmla="*/ 2584450 h 2844800"/>
                  <a:gd name="connsiteX154" fmla="*/ 1409700 w 7893050"/>
                  <a:gd name="connsiteY154" fmla="*/ 2584450 h 2844800"/>
                  <a:gd name="connsiteX155" fmla="*/ 1485900 w 7893050"/>
                  <a:gd name="connsiteY155" fmla="*/ 2546350 h 2844800"/>
                  <a:gd name="connsiteX156" fmla="*/ 1530350 w 7893050"/>
                  <a:gd name="connsiteY156" fmla="*/ 2451100 h 2844800"/>
                  <a:gd name="connsiteX157" fmla="*/ 1543050 w 7893050"/>
                  <a:gd name="connsiteY157" fmla="*/ 2349500 h 2844800"/>
                  <a:gd name="connsiteX158" fmla="*/ 1466850 w 7893050"/>
                  <a:gd name="connsiteY158" fmla="*/ 2247900 h 2844800"/>
                  <a:gd name="connsiteX159" fmla="*/ 1365250 w 7893050"/>
                  <a:gd name="connsiteY159" fmla="*/ 2133600 h 2844800"/>
                  <a:gd name="connsiteX160" fmla="*/ 1231900 w 7893050"/>
                  <a:gd name="connsiteY160" fmla="*/ 2057400 h 2844800"/>
                  <a:gd name="connsiteX161" fmla="*/ 1162050 w 7893050"/>
                  <a:gd name="connsiteY161" fmla="*/ 1974850 h 2844800"/>
                  <a:gd name="connsiteX162" fmla="*/ 1111250 w 7893050"/>
                  <a:gd name="connsiteY162" fmla="*/ 1911350 h 2844800"/>
                  <a:gd name="connsiteX163" fmla="*/ 977900 w 7893050"/>
                  <a:gd name="connsiteY163" fmla="*/ 1860550 h 2844800"/>
                  <a:gd name="connsiteX164" fmla="*/ 869950 w 7893050"/>
                  <a:gd name="connsiteY164" fmla="*/ 1835150 h 2844800"/>
                  <a:gd name="connsiteX165" fmla="*/ 723900 w 7893050"/>
                  <a:gd name="connsiteY165" fmla="*/ 1866900 h 2844800"/>
                  <a:gd name="connsiteX166" fmla="*/ 577850 w 7893050"/>
                  <a:gd name="connsiteY166" fmla="*/ 1885950 h 2844800"/>
                  <a:gd name="connsiteX167" fmla="*/ 419100 w 7893050"/>
                  <a:gd name="connsiteY167" fmla="*/ 1873250 h 2844800"/>
                  <a:gd name="connsiteX168" fmla="*/ 241300 w 7893050"/>
                  <a:gd name="connsiteY168" fmla="*/ 1841500 h 2844800"/>
                  <a:gd name="connsiteX169" fmla="*/ 146050 w 7893050"/>
                  <a:gd name="connsiteY169" fmla="*/ 180975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7893050" h="2844800">
                    <a:moveTo>
                      <a:pt x="146050" y="1809750"/>
                    </a:moveTo>
                    <a:lnTo>
                      <a:pt x="63500" y="1727200"/>
                    </a:lnTo>
                    <a:lnTo>
                      <a:pt x="0" y="1657350"/>
                    </a:lnTo>
                    <a:lnTo>
                      <a:pt x="12700" y="1593850"/>
                    </a:lnTo>
                    <a:lnTo>
                      <a:pt x="95250" y="1460500"/>
                    </a:lnTo>
                    <a:lnTo>
                      <a:pt x="196850" y="1289050"/>
                    </a:lnTo>
                    <a:lnTo>
                      <a:pt x="323850" y="1085850"/>
                    </a:lnTo>
                    <a:lnTo>
                      <a:pt x="469900" y="927100"/>
                    </a:lnTo>
                    <a:lnTo>
                      <a:pt x="584200" y="812800"/>
                    </a:lnTo>
                    <a:lnTo>
                      <a:pt x="692150" y="711200"/>
                    </a:lnTo>
                    <a:lnTo>
                      <a:pt x="793750" y="641350"/>
                    </a:lnTo>
                    <a:lnTo>
                      <a:pt x="831850" y="596900"/>
                    </a:lnTo>
                    <a:lnTo>
                      <a:pt x="812800" y="463550"/>
                    </a:lnTo>
                    <a:lnTo>
                      <a:pt x="812800" y="285750"/>
                    </a:lnTo>
                    <a:lnTo>
                      <a:pt x="806450" y="127000"/>
                    </a:lnTo>
                    <a:lnTo>
                      <a:pt x="819150" y="57150"/>
                    </a:lnTo>
                    <a:lnTo>
                      <a:pt x="876300" y="0"/>
                    </a:lnTo>
                    <a:lnTo>
                      <a:pt x="939800" y="31750"/>
                    </a:lnTo>
                    <a:lnTo>
                      <a:pt x="1016000" y="139700"/>
                    </a:lnTo>
                    <a:lnTo>
                      <a:pt x="1073150" y="222250"/>
                    </a:lnTo>
                    <a:lnTo>
                      <a:pt x="1155700" y="317500"/>
                    </a:lnTo>
                    <a:lnTo>
                      <a:pt x="1212850" y="387350"/>
                    </a:lnTo>
                    <a:lnTo>
                      <a:pt x="1282700" y="393700"/>
                    </a:lnTo>
                    <a:lnTo>
                      <a:pt x="1371600" y="361950"/>
                    </a:lnTo>
                    <a:lnTo>
                      <a:pt x="1416050" y="260350"/>
                    </a:lnTo>
                    <a:lnTo>
                      <a:pt x="1492250" y="158750"/>
                    </a:lnTo>
                    <a:lnTo>
                      <a:pt x="1657350" y="88900"/>
                    </a:lnTo>
                    <a:lnTo>
                      <a:pt x="1809750" y="120650"/>
                    </a:lnTo>
                    <a:lnTo>
                      <a:pt x="1917700" y="171450"/>
                    </a:lnTo>
                    <a:lnTo>
                      <a:pt x="1962150" y="254000"/>
                    </a:lnTo>
                    <a:lnTo>
                      <a:pt x="2006600" y="387350"/>
                    </a:lnTo>
                    <a:lnTo>
                      <a:pt x="2000250" y="444500"/>
                    </a:lnTo>
                    <a:lnTo>
                      <a:pt x="2025650" y="457200"/>
                    </a:lnTo>
                    <a:lnTo>
                      <a:pt x="2127250" y="476250"/>
                    </a:lnTo>
                    <a:lnTo>
                      <a:pt x="2273300" y="444500"/>
                    </a:lnTo>
                    <a:lnTo>
                      <a:pt x="2438400" y="387350"/>
                    </a:lnTo>
                    <a:lnTo>
                      <a:pt x="2647950" y="304800"/>
                    </a:lnTo>
                    <a:lnTo>
                      <a:pt x="2825750" y="241300"/>
                    </a:lnTo>
                    <a:lnTo>
                      <a:pt x="2990850" y="203200"/>
                    </a:lnTo>
                    <a:lnTo>
                      <a:pt x="3232150" y="209550"/>
                    </a:lnTo>
                    <a:lnTo>
                      <a:pt x="3384550" y="266700"/>
                    </a:lnTo>
                    <a:lnTo>
                      <a:pt x="3587750" y="323850"/>
                    </a:lnTo>
                    <a:lnTo>
                      <a:pt x="3835400" y="419100"/>
                    </a:lnTo>
                    <a:lnTo>
                      <a:pt x="4070350" y="533400"/>
                    </a:lnTo>
                    <a:lnTo>
                      <a:pt x="4286250" y="654050"/>
                    </a:lnTo>
                    <a:lnTo>
                      <a:pt x="4508500" y="812800"/>
                    </a:lnTo>
                    <a:lnTo>
                      <a:pt x="4756150" y="1073150"/>
                    </a:lnTo>
                    <a:lnTo>
                      <a:pt x="4902200" y="1231900"/>
                    </a:lnTo>
                    <a:lnTo>
                      <a:pt x="4984750" y="1346200"/>
                    </a:lnTo>
                    <a:lnTo>
                      <a:pt x="5086350" y="1498600"/>
                    </a:lnTo>
                    <a:lnTo>
                      <a:pt x="5175250" y="1651000"/>
                    </a:lnTo>
                    <a:lnTo>
                      <a:pt x="5238750" y="1790700"/>
                    </a:lnTo>
                    <a:lnTo>
                      <a:pt x="5283200" y="1879600"/>
                    </a:lnTo>
                    <a:lnTo>
                      <a:pt x="5340350" y="1911350"/>
                    </a:lnTo>
                    <a:lnTo>
                      <a:pt x="5645150" y="1943100"/>
                    </a:lnTo>
                    <a:lnTo>
                      <a:pt x="5930900" y="1949450"/>
                    </a:lnTo>
                    <a:lnTo>
                      <a:pt x="6165850" y="1924050"/>
                    </a:lnTo>
                    <a:lnTo>
                      <a:pt x="6419850" y="1905000"/>
                    </a:lnTo>
                    <a:lnTo>
                      <a:pt x="6667500" y="1879600"/>
                    </a:lnTo>
                    <a:lnTo>
                      <a:pt x="6877050" y="1885950"/>
                    </a:lnTo>
                    <a:lnTo>
                      <a:pt x="7067550" y="1898650"/>
                    </a:lnTo>
                    <a:lnTo>
                      <a:pt x="7258050" y="1936750"/>
                    </a:lnTo>
                    <a:lnTo>
                      <a:pt x="7569200" y="2025650"/>
                    </a:lnTo>
                    <a:lnTo>
                      <a:pt x="7727950" y="2063750"/>
                    </a:lnTo>
                    <a:lnTo>
                      <a:pt x="7854950" y="2089150"/>
                    </a:lnTo>
                    <a:lnTo>
                      <a:pt x="7893050" y="2108200"/>
                    </a:lnTo>
                    <a:lnTo>
                      <a:pt x="7874000" y="2146300"/>
                    </a:lnTo>
                    <a:lnTo>
                      <a:pt x="7721600" y="2146300"/>
                    </a:lnTo>
                    <a:lnTo>
                      <a:pt x="7537450" y="2146300"/>
                    </a:lnTo>
                    <a:lnTo>
                      <a:pt x="7346950" y="2127250"/>
                    </a:lnTo>
                    <a:lnTo>
                      <a:pt x="7124700" y="2089150"/>
                    </a:lnTo>
                    <a:lnTo>
                      <a:pt x="6896100" y="2076450"/>
                    </a:lnTo>
                    <a:lnTo>
                      <a:pt x="6680200" y="2108200"/>
                    </a:lnTo>
                    <a:lnTo>
                      <a:pt x="6350000" y="2146300"/>
                    </a:lnTo>
                    <a:lnTo>
                      <a:pt x="6115050" y="2159000"/>
                    </a:lnTo>
                    <a:lnTo>
                      <a:pt x="5880100" y="2190750"/>
                    </a:lnTo>
                    <a:lnTo>
                      <a:pt x="5721350" y="2209800"/>
                    </a:lnTo>
                    <a:lnTo>
                      <a:pt x="5454650" y="2184400"/>
                    </a:lnTo>
                    <a:lnTo>
                      <a:pt x="5302250" y="2165350"/>
                    </a:lnTo>
                    <a:lnTo>
                      <a:pt x="5270500" y="2159000"/>
                    </a:lnTo>
                    <a:lnTo>
                      <a:pt x="5270500" y="2254250"/>
                    </a:lnTo>
                    <a:lnTo>
                      <a:pt x="5270500" y="2336800"/>
                    </a:lnTo>
                    <a:lnTo>
                      <a:pt x="5251450" y="2463800"/>
                    </a:lnTo>
                    <a:lnTo>
                      <a:pt x="5257800" y="2533650"/>
                    </a:lnTo>
                    <a:lnTo>
                      <a:pt x="5270500" y="2578100"/>
                    </a:lnTo>
                    <a:lnTo>
                      <a:pt x="5289550" y="2635250"/>
                    </a:lnTo>
                    <a:lnTo>
                      <a:pt x="5276850" y="2686050"/>
                    </a:lnTo>
                    <a:lnTo>
                      <a:pt x="5213350" y="2711450"/>
                    </a:lnTo>
                    <a:lnTo>
                      <a:pt x="5175250" y="2679700"/>
                    </a:lnTo>
                    <a:lnTo>
                      <a:pt x="5124450" y="2711450"/>
                    </a:lnTo>
                    <a:lnTo>
                      <a:pt x="5067300" y="2749550"/>
                    </a:lnTo>
                    <a:lnTo>
                      <a:pt x="4978400" y="2749550"/>
                    </a:lnTo>
                    <a:lnTo>
                      <a:pt x="4946650" y="2730500"/>
                    </a:lnTo>
                    <a:lnTo>
                      <a:pt x="4889500" y="2730500"/>
                    </a:lnTo>
                    <a:lnTo>
                      <a:pt x="4845050" y="2755900"/>
                    </a:lnTo>
                    <a:lnTo>
                      <a:pt x="4800600" y="2755900"/>
                    </a:lnTo>
                    <a:lnTo>
                      <a:pt x="4781550" y="2730500"/>
                    </a:lnTo>
                    <a:lnTo>
                      <a:pt x="4743450" y="2730500"/>
                    </a:lnTo>
                    <a:lnTo>
                      <a:pt x="4660900" y="2743200"/>
                    </a:lnTo>
                    <a:lnTo>
                      <a:pt x="4692650" y="2686050"/>
                    </a:lnTo>
                    <a:lnTo>
                      <a:pt x="4737100" y="2597150"/>
                    </a:lnTo>
                    <a:lnTo>
                      <a:pt x="4813300" y="2546350"/>
                    </a:lnTo>
                    <a:lnTo>
                      <a:pt x="4902200" y="2540000"/>
                    </a:lnTo>
                    <a:lnTo>
                      <a:pt x="4984750" y="2546350"/>
                    </a:lnTo>
                    <a:lnTo>
                      <a:pt x="5035550" y="2457450"/>
                    </a:lnTo>
                    <a:lnTo>
                      <a:pt x="5029200" y="2355850"/>
                    </a:lnTo>
                    <a:lnTo>
                      <a:pt x="5016500" y="2279650"/>
                    </a:lnTo>
                    <a:lnTo>
                      <a:pt x="4787900" y="2432050"/>
                    </a:lnTo>
                    <a:lnTo>
                      <a:pt x="4533900" y="2514600"/>
                    </a:lnTo>
                    <a:lnTo>
                      <a:pt x="4235450" y="2590800"/>
                    </a:lnTo>
                    <a:lnTo>
                      <a:pt x="3860800" y="2578100"/>
                    </a:lnTo>
                    <a:lnTo>
                      <a:pt x="3695700" y="2584450"/>
                    </a:lnTo>
                    <a:lnTo>
                      <a:pt x="3676650" y="2660650"/>
                    </a:lnTo>
                    <a:lnTo>
                      <a:pt x="3429000" y="2667000"/>
                    </a:lnTo>
                    <a:lnTo>
                      <a:pt x="3041650" y="2641600"/>
                    </a:lnTo>
                    <a:lnTo>
                      <a:pt x="2946400" y="2609850"/>
                    </a:lnTo>
                    <a:lnTo>
                      <a:pt x="2908300" y="2540000"/>
                    </a:lnTo>
                    <a:lnTo>
                      <a:pt x="2908300" y="2476500"/>
                    </a:lnTo>
                    <a:lnTo>
                      <a:pt x="2711450" y="2444750"/>
                    </a:lnTo>
                    <a:lnTo>
                      <a:pt x="2527300" y="2457450"/>
                    </a:lnTo>
                    <a:lnTo>
                      <a:pt x="2463800" y="2546350"/>
                    </a:lnTo>
                    <a:lnTo>
                      <a:pt x="2400300" y="2647950"/>
                    </a:lnTo>
                    <a:lnTo>
                      <a:pt x="2343150" y="2711450"/>
                    </a:lnTo>
                    <a:lnTo>
                      <a:pt x="2330450" y="2755900"/>
                    </a:lnTo>
                    <a:lnTo>
                      <a:pt x="2305050" y="2832100"/>
                    </a:lnTo>
                    <a:lnTo>
                      <a:pt x="2228850" y="2825750"/>
                    </a:lnTo>
                    <a:lnTo>
                      <a:pt x="2171700" y="2832100"/>
                    </a:lnTo>
                    <a:lnTo>
                      <a:pt x="2108200" y="2844800"/>
                    </a:lnTo>
                    <a:lnTo>
                      <a:pt x="2057400" y="2838450"/>
                    </a:lnTo>
                    <a:lnTo>
                      <a:pt x="1962150" y="2838450"/>
                    </a:lnTo>
                    <a:lnTo>
                      <a:pt x="1892300" y="2844800"/>
                    </a:lnTo>
                    <a:lnTo>
                      <a:pt x="1854200" y="2825750"/>
                    </a:lnTo>
                    <a:lnTo>
                      <a:pt x="1892300" y="2774950"/>
                    </a:lnTo>
                    <a:lnTo>
                      <a:pt x="1955800" y="2749550"/>
                    </a:lnTo>
                    <a:lnTo>
                      <a:pt x="2000250" y="2730500"/>
                    </a:lnTo>
                    <a:lnTo>
                      <a:pt x="2044700" y="2724150"/>
                    </a:lnTo>
                    <a:lnTo>
                      <a:pt x="2101850" y="2692400"/>
                    </a:lnTo>
                    <a:lnTo>
                      <a:pt x="2139950" y="2635250"/>
                    </a:lnTo>
                    <a:lnTo>
                      <a:pt x="2159000" y="2552700"/>
                    </a:lnTo>
                    <a:lnTo>
                      <a:pt x="2178050" y="2501900"/>
                    </a:lnTo>
                    <a:lnTo>
                      <a:pt x="2197100" y="2451100"/>
                    </a:lnTo>
                    <a:lnTo>
                      <a:pt x="1943100" y="2451100"/>
                    </a:lnTo>
                    <a:lnTo>
                      <a:pt x="1803400" y="2463800"/>
                    </a:lnTo>
                    <a:lnTo>
                      <a:pt x="1746250" y="2533650"/>
                    </a:lnTo>
                    <a:lnTo>
                      <a:pt x="1708150" y="2609850"/>
                    </a:lnTo>
                    <a:lnTo>
                      <a:pt x="1657350" y="2679700"/>
                    </a:lnTo>
                    <a:lnTo>
                      <a:pt x="1587500" y="2705100"/>
                    </a:lnTo>
                    <a:lnTo>
                      <a:pt x="1447800" y="2717800"/>
                    </a:lnTo>
                    <a:lnTo>
                      <a:pt x="1219200" y="2717800"/>
                    </a:lnTo>
                    <a:lnTo>
                      <a:pt x="1162050" y="2686050"/>
                    </a:lnTo>
                    <a:lnTo>
                      <a:pt x="1143000" y="2635250"/>
                    </a:lnTo>
                    <a:lnTo>
                      <a:pt x="1206500" y="2597150"/>
                    </a:lnTo>
                    <a:lnTo>
                      <a:pt x="1263650" y="2584450"/>
                    </a:lnTo>
                    <a:lnTo>
                      <a:pt x="1327150" y="2584450"/>
                    </a:lnTo>
                    <a:lnTo>
                      <a:pt x="1409700" y="2584450"/>
                    </a:lnTo>
                    <a:lnTo>
                      <a:pt x="1485900" y="2546350"/>
                    </a:lnTo>
                    <a:lnTo>
                      <a:pt x="1530350" y="2451100"/>
                    </a:lnTo>
                    <a:lnTo>
                      <a:pt x="1543050" y="2349500"/>
                    </a:lnTo>
                    <a:lnTo>
                      <a:pt x="1466850" y="2247900"/>
                    </a:lnTo>
                    <a:lnTo>
                      <a:pt x="1365250" y="2133600"/>
                    </a:lnTo>
                    <a:lnTo>
                      <a:pt x="1231900" y="2057400"/>
                    </a:lnTo>
                    <a:lnTo>
                      <a:pt x="1162050" y="1974850"/>
                    </a:lnTo>
                    <a:lnTo>
                      <a:pt x="1111250" y="1911350"/>
                    </a:lnTo>
                    <a:lnTo>
                      <a:pt x="977900" y="1860550"/>
                    </a:lnTo>
                    <a:lnTo>
                      <a:pt x="869950" y="1835150"/>
                    </a:lnTo>
                    <a:lnTo>
                      <a:pt x="723900" y="1866900"/>
                    </a:lnTo>
                    <a:lnTo>
                      <a:pt x="577850" y="1885950"/>
                    </a:lnTo>
                    <a:lnTo>
                      <a:pt x="419100" y="1873250"/>
                    </a:lnTo>
                    <a:lnTo>
                      <a:pt x="241300" y="1841500"/>
                    </a:lnTo>
                    <a:lnTo>
                      <a:pt x="146050" y="1809750"/>
                    </a:lnTo>
                    <a:close/>
                  </a:path>
                </a:pathLst>
              </a:cu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10" name="Freeform 165">
                <a:extLst>
                  <a:ext uri="{FF2B5EF4-FFF2-40B4-BE49-F238E27FC236}">
                    <a16:creationId xmlns:a16="http://schemas.microsoft.com/office/drawing/2014/main" id="{10A9C95F-48AE-473A-8D11-D857E05CBEF0}"/>
                  </a:ext>
                </a:extLst>
              </p:cNvPr>
              <p:cNvSpPr/>
              <p:nvPr/>
            </p:nvSpPr>
            <p:spPr>
              <a:xfrm>
                <a:off x="2901950" y="5130124"/>
                <a:ext cx="387349" cy="247648"/>
              </a:xfrm>
              <a:custGeom>
                <a:avLst/>
                <a:gdLst>
                  <a:gd name="connsiteX0" fmla="*/ 0 w 387350"/>
                  <a:gd name="connsiteY0" fmla="*/ 247650 h 247650"/>
                  <a:gd name="connsiteX1" fmla="*/ 76200 w 387350"/>
                  <a:gd name="connsiteY1" fmla="*/ 158750 h 247650"/>
                  <a:gd name="connsiteX2" fmla="*/ 152400 w 387350"/>
                  <a:gd name="connsiteY2" fmla="*/ 57150 h 247650"/>
                  <a:gd name="connsiteX3" fmla="*/ 222250 w 387350"/>
                  <a:gd name="connsiteY3" fmla="*/ 0 h 247650"/>
                  <a:gd name="connsiteX4" fmla="*/ 285750 w 387350"/>
                  <a:gd name="connsiteY4" fmla="*/ 12700 h 247650"/>
                  <a:gd name="connsiteX5" fmla="*/ 361950 w 387350"/>
                  <a:gd name="connsiteY5" fmla="*/ 76200 h 247650"/>
                  <a:gd name="connsiteX6" fmla="*/ 387350 w 387350"/>
                  <a:gd name="connsiteY6" fmla="*/ 127000 h 247650"/>
                  <a:gd name="connsiteX7" fmla="*/ 355600 w 387350"/>
                  <a:gd name="connsiteY7" fmla="*/ 196850 h 247650"/>
                  <a:gd name="connsiteX8" fmla="*/ 222250 w 387350"/>
                  <a:gd name="connsiteY8" fmla="*/ 241300 h 247650"/>
                  <a:gd name="connsiteX9" fmla="*/ 120650 w 387350"/>
                  <a:gd name="connsiteY9" fmla="*/ 209550 h 247650"/>
                  <a:gd name="connsiteX10" fmla="*/ 63500 w 387350"/>
                  <a:gd name="connsiteY10" fmla="*/ 209550 h 247650"/>
                  <a:gd name="connsiteX11" fmla="*/ 0 w 387350"/>
                  <a:gd name="connsiteY11"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350" h="247650">
                    <a:moveTo>
                      <a:pt x="0" y="247650"/>
                    </a:moveTo>
                    <a:lnTo>
                      <a:pt x="76200" y="158750"/>
                    </a:lnTo>
                    <a:lnTo>
                      <a:pt x="152400" y="57150"/>
                    </a:lnTo>
                    <a:lnTo>
                      <a:pt x="222250" y="0"/>
                    </a:lnTo>
                    <a:lnTo>
                      <a:pt x="285750" y="12700"/>
                    </a:lnTo>
                    <a:lnTo>
                      <a:pt x="361950" y="76200"/>
                    </a:lnTo>
                    <a:lnTo>
                      <a:pt x="387350" y="127000"/>
                    </a:lnTo>
                    <a:lnTo>
                      <a:pt x="355600" y="196850"/>
                    </a:lnTo>
                    <a:lnTo>
                      <a:pt x="222250" y="241300"/>
                    </a:lnTo>
                    <a:lnTo>
                      <a:pt x="120650" y="209550"/>
                    </a:lnTo>
                    <a:lnTo>
                      <a:pt x="63500" y="209550"/>
                    </a:lnTo>
                    <a:lnTo>
                      <a:pt x="0" y="247650"/>
                    </a:lnTo>
                    <a:close/>
                  </a:path>
                </a:pathLst>
              </a:cu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sp>
          <p:nvSpPr>
            <p:cNvPr id="11" name="Rectangle 10">
              <a:extLst>
                <a:ext uri="{FF2B5EF4-FFF2-40B4-BE49-F238E27FC236}">
                  <a16:creationId xmlns:a16="http://schemas.microsoft.com/office/drawing/2014/main" id="{26901128-EFB5-4075-AFDF-C42EFC7EC1BF}"/>
                </a:ext>
              </a:extLst>
            </p:cNvPr>
            <p:cNvSpPr/>
            <p:nvPr/>
          </p:nvSpPr>
          <p:spPr>
            <a:xfrm>
              <a:off x="2804722" y="3733452"/>
              <a:ext cx="142813" cy="230648"/>
            </a:xfrm>
            <a:prstGeom prst="rect">
              <a:avLst/>
            </a:prstGeom>
          </p:spPr>
          <p:txBody>
            <a:bodyPr wrap="none">
              <a:spAutoFit/>
            </a:bodyPr>
            <a:lstStyle/>
            <a:p>
              <a:endParaRPr lang="en-GB" sz="1200" b="1" i="1" dirty="0">
                <a:solidFill>
                  <a:schemeClr val="bg1"/>
                </a:solidFill>
              </a:endParaRPr>
            </a:p>
          </p:txBody>
        </p:sp>
        <p:sp>
          <p:nvSpPr>
            <p:cNvPr id="12" name="Freeform 60">
              <a:extLst>
                <a:ext uri="{FF2B5EF4-FFF2-40B4-BE49-F238E27FC236}">
                  <a16:creationId xmlns:a16="http://schemas.microsoft.com/office/drawing/2014/main" id="{7ED78BEA-2091-4EF8-B4FC-901B024B5312}"/>
                </a:ext>
              </a:extLst>
            </p:cNvPr>
            <p:cNvSpPr/>
            <p:nvPr/>
          </p:nvSpPr>
          <p:spPr>
            <a:xfrm>
              <a:off x="2678821" y="3757375"/>
              <a:ext cx="273289" cy="189248"/>
            </a:xfrm>
            <a:custGeom>
              <a:avLst/>
              <a:gdLst>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215457 w 4400275"/>
                <a:gd name="connsiteY10" fmla="*/ 107201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602807 w 4400275"/>
                <a:gd name="connsiteY11" fmla="*/ 13260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126557 w 4400275"/>
                <a:gd name="connsiteY10" fmla="*/ 57036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418657 w 4400275"/>
                <a:gd name="connsiteY10" fmla="*/ 39891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2539"/>
                <a:gd name="connsiteX1" fmla="*/ 37407 w 4400275"/>
                <a:gd name="connsiteY1" fmla="*/ 1535563 h 2432539"/>
                <a:gd name="connsiteX2" fmla="*/ 177107 w 4400275"/>
                <a:gd name="connsiteY2" fmla="*/ 722763 h 2432539"/>
                <a:gd name="connsiteX3" fmla="*/ 678757 w 4400275"/>
                <a:gd name="connsiteY3" fmla="*/ 246513 h 2432539"/>
                <a:gd name="connsiteX4" fmla="*/ 1701107 w 4400275"/>
                <a:gd name="connsiteY4" fmla="*/ 24263 h 2432539"/>
                <a:gd name="connsiteX5" fmla="*/ 2831407 w 4400275"/>
                <a:gd name="connsiteY5" fmla="*/ 11563 h 2432539"/>
                <a:gd name="connsiteX6" fmla="*/ 4228407 w 4400275"/>
                <a:gd name="connsiteY6" fmla="*/ 75063 h 2432539"/>
                <a:gd name="connsiteX7" fmla="*/ 4279207 w 4400275"/>
                <a:gd name="connsiteY7" fmla="*/ 513213 h 2432539"/>
                <a:gd name="connsiteX8" fmla="*/ 3333057 w 4400275"/>
                <a:gd name="connsiteY8" fmla="*/ 1122813 h 2432539"/>
                <a:gd name="connsiteX9" fmla="*/ 2856807 w 4400275"/>
                <a:gd name="connsiteY9" fmla="*/ 1376813 h 2432539"/>
                <a:gd name="connsiteX10" fmla="*/ 2418657 w 4400275"/>
                <a:gd name="connsiteY10" fmla="*/ 398913 h 2432539"/>
                <a:gd name="connsiteX11" fmla="*/ 2602807 w 4400275"/>
                <a:gd name="connsiteY11" fmla="*/ 1326013 h 2432539"/>
                <a:gd name="connsiteX12" fmla="*/ 2278957 w 4400275"/>
                <a:gd name="connsiteY12" fmla="*/ 1764163 h 2432539"/>
                <a:gd name="connsiteX13" fmla="*/ 1428057 w 4400275"/>
                <a:gd name="connsiteY13" fmla="*/ 1821313 h 2432539"/>
                <a:gd name="connsiteX14" fmla="*/ 1091507 w 4400275"/>
                <a:gd name="connsiteY14" fmla="*/ 2176913 h 2432539"/>
                <a:gd name="connsiteX15" fmla="*/ 805757 w 4400275"/>
                <a:gd name="connsiteY15" fmla="*/ 2405513 h 2432539"/>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278957 w 4400275"/>
                <a:gd name="connsiteY12" fmla="*/ 1764163 h 2422892"/>
                <a:gd name="connsiteX13" fmla="*/ 1428057 w 4400275"/>
                <a:gd name="connsiteY13" fmla="*/ 1821313 h 2422892"/>
                <a:gd name="connsiteX14" fmla="*/ 1116907 w 4400275"/>
                <a:gd name="connsiteY14" fmla="*/ 2094363 h 2422892"/>
                <a:gd name="connsiteX15" fmla="*/ 805757 w 4400275"/>
                <a:gd name="connsiteY15" fmla="*/ 2405513 h 2422892"/>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183707 w 4400275"/>
                <a:gd name="connsiteY12" fmla="*/ 1611763 h 2422892"/>
                <a:gd name="connsiteX13" fmla="*/ 1428057 w 4400275"/>
                <a:gd name="connsiteY13" fmla="*/ 1821313 h 2422892"/>
                <a:gd name="connsiteX14" fmla="*/ 1116907 w 4400275"/>
                <a:gd name="connsiteY14" fmla="*/ 2094363 h 2422892"/>
                <a:gd name="connsiteX15" fmla="*/ 805757 w 4400275"/>
                <a:gd name="connsiteY15" fmla="*/ 2405513 h 242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0275" h="2422892">
                  <a:moveTo>
                    <a:pt x="805757" y="2405513"/>
                  </a:moveTo>
                  <a:cubicBezTo>
                    <a:pt x="625840" y="2312380"/>
                    <a:pt x="142182" y="1816021"/>
                    <a:pt x="37407" y="1535563"/>
                  </a:cubicBezTo>
                  <a:cubicBezTo>
                    <a:pt x="-67368" y="1255105"/>
                    <a:pt x="70215" y="937605"/>
                    <a:pt x="177107" y="722763"/>
                  </a:cubicBezTo>
                  <a:cubicBezTo>
                    <a:pt x="283999" y="507921"/>
                    <a:pt x="424757" y="362930"/>
                    <a:pt x="678757" y="246513"/>
                  </a:cubicBezTo>
                  <a:cubicBezTo>
                    <a:pt x="932757" y="130096"/>
                    <a:pt x="1342332" y="63421"/>
                    <a:pt x="1701107" y="24263"/>
                  </a:cubicBezTo>
                  <a:cubicBezTo>
                    <a:pt x="2059882" y="-14895"/>
                    <a:pt x="2410190" y="3096"/>
                    <a:pt x="2831407" y="11563"/>
                  </a:cubicBezTo>
                  <a:cubicBezTo>
                    <a:pt x="3252624" y="20030"/>
                    <a:pt x="3987107" y="-8545"/>
                    <a:pt x="4228407" y="75063"/>
                  </a:cubicBezTo>
                  <a:cubicBezTo>
                    <a:pt x="4469707" y="158671"/>
                    <a:pt x="4428432" y="338588"/>
                    <a:pt x="4279207" y="513213"/>
                  </a:cubicBezTo>
                  <a:cubicBezTo>
                    <a:pt x="4129982" y="687838"/>
                    <a:pt x="3570124" y="978880"/>
                    <a:pt x="3333057" y="1122813"/>
                  </a:cubicBezTo>
                  <a:cubicBezTo>
                    <a:pt x="3095990" y="1266746"/>
                    <a:pt x="3009207" y="1497463"/>
                    <a:pt x="2856807" y="1376813"/>
                  </a:cubicBezTo>
                  <a:cubicBezTo>
                    <a:pt x="2704407" y="1256163"/>
                    <a:pt x="2460990" y="407380"/>
                    <a:pt x="2418657" y="398913"/>
                  </a:cubicBezTo>
                  <a:cubicBezTo>
                    <a:pt x="2376324" y="390446"/>
                    <a:pt x="2641965" y="1123871"/>
                    <a:pt x="2602807" y="1326013"/>
                  </a:cubicBezTo>
                  <a:cubicBezTo>
                    <a:pt x="2563649" y="1528155"/>
                    <a:pt x="2379499" y="1529213"/>
                    <a:pt x="2183707" y="1611763"/>
                  </a:cubicBezTo>
                  <a:cubicBezTo>
                    <a:pt x="1987915" y="1694313"/>
                    <a:pt x="1603740" y="1722888"/>
                    <a:pt x="1428057" y="1821313"/>
                  </a:cubicBezTo>
                  <a:cubicBezTo>
                    <a:pt x="1252374" y="1919738"/>
                    <a:pt x="1220624" y="1996996"/>
                    <a:pt x="1116907" y="2094363"/>
                  </a:cubicBezTo>
                  <a:cubicBezTo>
                    <a:pt x="1013190" y="2191730"/>
                    <a:pt x="985674" y="2498646"/>
                    <a:pt x="805757" y="2405513"/>
                  </a:cubicBezTo>
                  <a:close/>
                </a:path>
              </a:pathLst>
            </a:custGeom>
            <a:solidFill>
              <a:schemeClr val="accent2">
                <a:lumMod val="75000"/>
              </a:schemeClr>
            </a:solidFill>
            <a:ln>
              <a:no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 name="Isosceles Triangle 63">
              <a:extLst>
                <a:ext uri="{FF2B5EF4-FFF2-40B4-BE49-F238E27FC236}">
                  <a16:creationId xmlns:a16="http://schemas.microsoft.com/office/drawing/2014/main" id="{4ADE3D8E-8BB3-4F47-824A-BC8EEDA049A7}"/>
                </a:ext>
              </a:extLst>
            </p:cNvPr>
            <p:cNvSpPr/>
            <p:nvPr/>
          </p:nvSpPr>
          <p:spPr>
            <a:xfrm rot="13993011">
              <a:off x="2957407" y="3492790"/>
              <a:ext cx="74742" cy="346611"/>
            </a:xfrm>
            <a:prstGeom prst="triangle">
              <a:avLst>
                <a:gd name="adj" fmla="val 40617"/>
              </a:avLst>
            </a:prstGeom>
            <a:solidFill>
              <a:schemeClr val="accent3">
                <a:lumMod val="40000"/>
                <a:lumOff val="6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4" name="Group 73">
              <a:extLst>
                <a:ext uri="{FF2B5EF4-FFF2-40B4-BE49-F238E27FC236}">
                  <a16:creationId xmlns:a16="http://schemas.microsoft.com/office/drawing/2014/main" id="{B94F8231-6DD2-40B8-B62B-F62B22B65D9A}"/>
                </a:ext>
              </a:extLst>
            </p:cNvPr>
            <p:cNvGrpSpPr/>
            <p:nvPr/>
          </p:nvGrpSpPr>
          <p:grpSpPr>
            <a:xfrm>
              <a:off x="3024117" y="3616287"/>
              <a:ext cx="39453" cy="32803"/>
              <a:chOff x="2616717" y="1161075"/>
              <a:chExt cx="110714" cy="84680"/>
            </a:xfrm>
          </p:grpSpPr>
          <p:sp>
            <p:nvSpPr>
              <p:cNvPr id="15" name="Hexagon 162">
                <a:extLst>
                  <a:ext uri="{FF2B5EF4-FFF2-40B4-BE49-F238E27FC236}">
                    <a16:creationId xmlns:a16="http://schemas.microsoft.com/office/drawing/2014/main" id="{45C94F1B-12B7-4BAA-A768-5906999D33AC}"/>
                  </a:ext>
                </a:extLst>
              </p:cNvPr>
              <p:cNvSpPr/>
              <p:nvPr/>
            </p:nvSpPr>
            <p:spPr>
              <a:xfrm rot="20636442">
                <a:off x="2616717" y="1161075"/>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Oval 163">
                <a:extLst>
                  <a:ext uri="{FF2B5EF4-FFF2-40B4-BE49-F238E27FC236}">
                    <a16:creationId xmlns:a16="http://schemas.microsoft.com/office/drawing/2014/main" id="{C589EE19-E554-4123-A23C-21364398AC77}"/>
                  </a:ext>
                </a:extLst>
              </p:cNvPr>
              <p:cNvSpPr/>
              <p:nvPr/>
            </p:nvSpPr>
            <p:spPr>
              <a:xfrm rot="20636442">
                <a:off x="2653622" y="1186477"/>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17" name="Group 80">
              <a:extLst>
                <a:ext uri="{FF2B5EF4-FFF2-40B4-BE49-F238E27FC236}">
                  <a16:creationId xmlns:a16="http://schemas.microsoft.com/office/drawing/2014/main" id="{53311CD8-2CD3-4678-A6ED-A6A4B731F094}"/>
                </a:ext>
              </a:extLst>
            </p:cNvPr>
            <p:cNvGrpSpPr/>
            <p:nvPr/>
          </p:nvGrpSpPr>
          <p:grpSpPr>
            <a:xfrm>
              <a:off x="3063571" y="3580806"/>
              <a:ext cx="39453" cy="32803"/>
              <a:chOff x="2616717" y="1161075"/>
              <a:chExt cx="110714" cy="84680"/>
            </a:xfrm>
          </p:grpSpPr>
          <p:sp>
            <p:nvSpPr>
              <p:cNvPr id="18" name="Hexagon 160">
                <a:extLst>
                  <a:ext uri="{FF2B5EF4-FFF2-40B4-BE49-F238E27FC236}">
                    <a16:creationId xmlns:a16="http://schemas.microsoft.com/office/drawing/2014/main" id="{B77776F4-2790-4875-AE52-5EBC74659FF8}"/>
                  </a:ext>
                </a:extLst>
              </p:cNvPr>
              <p:cNvSpPr/>
              <p:nvPr/>
            </p:nvSpPr>
            <p:spPr>
              <a:xfrm rot="20636442">
                <a:off x="2616717" y="1161075"/>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Oval 161">
                <a:extLst>
                  <a:ext uri="{FF2B5EF4-FFF2-40B4-BE49-F238E27FC236}">
                    <a16:creationId xmlns:a16="http://schemas.microsoft.com/office/drawing/2014/main" id="{0A7A827D-1A67-43EE-AF8C-03A6989BC2BB}"/>
                  </a:ext>
                </a:extLst>
              </p:cNvPr>
              <p:cNvSpPr/>
              <p:nvPr/>
            </p:nvSpPr>
            <p:spPr>
              <a:xfrm rot="20636442">
                <a:off x="2653622" y="1186477"/>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20" name="Group 81">
              <a:extLst>
                <a:ext uri="{FF2B5EF4-FFF2-40B4-BE49-F238E27FC236}">
                  <a16:creationId xmlns:a16="http://schemas.microsoft.com/office/drawing/2014/main" id="{0377F1EB-8D8F-41F6-808E-B451B7194E17}"/>
                </a:ext>
              </a:extLst>
            </p:cNvPr>
            <p:cNvGrpSpPr/>
            <p:nvPr/>
          </p:nvGrpSpPr>
          <p:grpSpPr>
            <a:xfrm>
              <a:off x="3098859" y="3537710"/>
              <a:ext cx="50887" cy="48657"/>
              <a:chOff x="2585961" y="1076971"/>
              <a:chExt cx="110714" cy="84680"/>
            </a:xfrm>
          </p:grpSpPr>
          <p:sp>
            <p:nvSpPr>
              <p:cNvPr id="21" name="Hexagon 158">
                <a:extLst>
                  <a:ext uri="{FF2B5EF4-FFF2-40B4-BE49-F238E27FC236}">
                    <a16:creationId xmlns:a16="http://schemas.microsoft.com/office/drawing/2014/main" id="{3F373F10-0B46-4EDA-9804-483D977ED3D5}"/>
                  </a:ext>
                </a:extLst>
              </p:cNvPr>
              <p:cNvSpPr/>
              <p:nvPr/>
            </p:nvSpPr>
            <p:spPr>
              <a:xfrm rot="20636442">
                <a:off x="2585961" y="1076971"/>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Oval 159">
                <a:extLst>
                  <a:ext uri="{FF2B5EF4-FFF2-40B4-BE49-F238E27FC236}">
                    <a16:creationId xmlns:a16="http://schemas.microsoft.com/office/drawing/2014/main" id="{67FA5D96-5B9B-4988-B880-4C196D15DFF1}"/>
                  </a:ext>
                </a:extLst>
              </p:cNvPr>
              <p:cNvSpPr/>
              <p:nvPr/>
            </p:nvSpPr>
            <p:spPr>
              <a:xfrm rot="20636442">
                <a:off x="2622874" y="1102370"/>
                <a:ext cx="36904"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23" name="Group 82">
              <a:extLst>
                <a:ext uri="{FF2B5EF4-FFF2-40B4-BE49-F238E27FC236}">
                  <a16:creationId xmlns:a16="http://schemas.microsoft.com/office/drawing/2014/main" id="{0262BB5C-ECFE-40E4-B596-914889CDF045}"/>
                </a:ext>
              </a:extLst>
            </p:cNvPr>
            <p:cNvGrpSpPr/>
            <p:nvPr/>
          </p:nvGrpSpPr>
          <p:grpSpPr>
            <a:xfrm>
              <a:off x="2993087" y="3653453"/>
              <a:ext cx="26700" cy="25000"/>
              <a:chOff x="2682096" y="1241639"/>
              <a:chExt cx="110714" cy="84680"/>
            </a:xfrm>
          </p:grpSpPr>
          <p:sp>
            <p:nvSpPr>
              <p:cNvPr id="24" name="Hexagon 156">
                <a:extLst>
                  <a:ext uri="{FF2B5EF4-FFF2-40B4-BE49-F238E27FC236}">
                    <a16:creationId xmlns:a16="http://schemas.microsoft.com/office/drawing/2014/main" id="{47122FE7-0AF5-4FE3-983F-DDB8245F13DB}"/>
                  </a:ext>
                </a:extLst>
              </p:cNvPr>
              <p:cNvSpPr/>
              <p:nvPr/>
            </p:nvSpPr>
            <p:spPr>
              <a:xfrm rot="20636442">
                <a:off x="2682096" y="1241639"/>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Oval 157">
                <a:extLst>
                  <a:ext uri="{FF2B5EF4-FFF2-40B4-BE49-F238E27FC236}">
                    <a16:creationId xmlns:a16="http://schemas.microsoft.com/office/drawing/2014/main" id="{56A5F167-0C40-4393-983C-E8FE893CF1D8}"/>
                  </a:ext>
                </a:extLst>
              </p:cNvPr>
              <p:cNvSpPr/>
              <p:nvPr/>
            </p:nvSpPr>
            <p:spPr>
              <a:xfrm rot="20636442">
                <a:off x="2719001" y="1267040"/>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26" name="Group 83">
              <a:extLst>
                <a:ext uri="{FF2B5EF4-FFF2-40B4-BE49-F238E27FC236}">
                  <a16:creationId xmlns:a16="http://schemas.microsoft.com/office/drawing/2014/main" id="{2A750615-A4CA-4F76-B59F-AB6A41D5FF6C}"/>
                </a:ext>
              </a:extLst>
            </p:cNvPr>
            <p:cNvGrpSpPr/>
            <p:nvPr/>
          </p:nvGrpSpPr>
          <p:grpSpPr>
            <a:xfrm>
              <a:off x="3094342" y="3371272"/>
              <a:ext cx="135374" cy="180425"/>
              <a:chOff x="2479838" y="902956"/>
              <a:chExt cx="173075" cy="189945"/>
            </a:xfrm>
          </p:grpSpPr>
          <p:sp>
            <p:nvSpPr>
              <p:cNvPr id="27" name="Hexagon 154">
                <a:extLst>
                  <a:ext uri="{FF2B5EF4-FFF2-40B4-BE49-F238E27FC236}">
                    <a16:creationId xmlns:a16="http://schemas.microsoft.com/office/drawing/2014/main" id="{3A8DDAFF-2138-4B25-A2C1-15A8355FCAFA}"/>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Oval 155">
                <a:extLst>
                  <a:ext uri="{FF2B5EF4-FFF2-40B4-BE49-F238E27FC236}">
                    <a16:creationId xmlns:a16="http://schemas.microsoft.com/office/drawing/2014/main" id="{1E171B0D-A799-401C-9284-61054D0255E4}"/>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Hexagon 154">
                <a:extLst>
                  <a:ext uri="{FF2B5EF4-FFF2-40B4-BE49-F238E27FC236}">
                    <a16:creationId xmlns:a16="http://schemas.microsoft.com/office/drawing/2014/main" id="{7AD43798-0E03-4783-95EC-106F74187581}"/>
                  </a:ext>
                </a:extLst>
              </p:cNvPr>
              <p:cNvSpPr/>
              <p:nvPr/>
            </p:nvSpPr>
            <p:spPr>
              <a:xfrm rot="20636442">
                <a:off x="2542199" y="1008221"/>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0" name="Oval 155">
                <a:extLst>
                  <a:ext uri="{FF2B5EF4-FFF2-40B4-BE49-F238E27FC236}">
                    <a16:creationId xmlns:a16="http://schemas.microsoft.com/office/drawing/2014/main" id="{B96E4067-FC8C-4E2C-BF9D-E9B7BA221BA4}"/>
                  </a:ext>
                </a:extLst>
              </p:cNvPr>
              <p:cNvSpPr/>
              <p:nvPr/>
            </p:nvSpPr>
            <p:spPr>
              <a:xfrm rot="20636442">
                <a:off x="2579103" y="1033623"/>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1" name="Group 84">
              <a:extLst>
                <a:ext uri="{FF2B5EF4-FFF2-40B4-BE49-F238E27FC236}">
                  <a16:creationId xmlns:a16="http://schemas.microsoft.com/office/drawing/2014/main" id="{C395ACE6-98F4-497B-8AB0-C07D157F9BFB}"/>
                </a:ext>
              </a:extLst>
            </p:cNvPr>
            <p:cNvGrpSpPr/>
            <p:nvPr/>
          </p:nvGrpSpPr>
          <p:grpSpPr>
            <a:xfrm>
              <a:off x="3238132" y="3190055"/>
              <a:ext cx="98208" cy="95817"/>
              <a:chOff x="2479838" y="902956"/>
              <a:chExt cx="110714" cy="84680"/>
            </a:xfrm>
          </p:grpSpPr>
          <p:sp>
            <p:nvSpPr>
              <p:cNvPr id="32" name="Hexagon 152">
                <a:extLst>
                  <a:ext uri="{FF2B5EF4-FFF2-40B4-BE49-F238E27FC236}">
                    <a16:creationId xmlns:a16="http://schemas.microsoft.com/office/drawing/2014/main" id="{D84249B0-6B4F-421C-9E19-0BDCD7FC6527}"/>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Oval 153">
                <a:extLst>
                  <a:ext uri="{FF2B5EF4-FFF2-40B4-BE49-F238E27FC236}">
                    <a16:creationId xmlns:a16="http://schemas.microsoft.com/office/drawing/2014/main" id="{CB6FFFD2-01FE-49A8-8684-8F21C4FE9597}"/>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4" name="Group 85">
              <a:extLst>
                <a:ext uri="{FF2B5EF4-FFF2-40B4-BE49-F238E27FC236}">
                  <a16:creationId xmlns:a16="http://schemas.microsoft.com/office/drawing/2014/main" id="{19794297-E4A9-4112-9A59-466979324BB4}"/>
                </a:ext>
              </a:extLst>
            </p:cNvPr>
            <p:cNvGrpSpPr/>
            <p:nvPr/>
          </p:nvGrpSpPr>
          <p:grpSpPr>
            <a:xfrm>
              <a:off x="3218365" y="3311634"/>
              <a:ext cx="98208" cy="95817"/>
              <a:chOff x="2479838" y="902956"/>
              <a:chExt cx="110714" cy="84680"/>
            </a:xfrm>
          </p:grpSpPr>
          <p:sp>
            <p:nvSpPr>
              <p:cNvPr id="35" name="Hexagon 150">
                <a:extLst>
                  <a:ext uri="{FF2B5EF4-FFF2-40B4-BE49-F238E27FC236}">
                    <a16:creationId xmlns:a16="http://schemas.microsoft.com/office/drawing/2014/main" id="{AB3A4DDA-2BF4-4F2F-989E-0307E8638C1A}"/>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Oval 151">
                <a:extLst>
                  <a:ext uri="{FF2B5EF4-FFF2-40B4-BE49-F238E27FC236}">
                    <a16:creationId xmlns:a16="http://schemas.microsoft.com/office/drawing/2014/main" id="{C8DFEBF7-729C-47EF-8BDB-2201FFCD81B8}"/>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7" name="Group 86">
              <a:extLst>
                <a:ext uri="{FF2B5EF4-FFF2-40B4-BE49-F238E27FC236}">
                  <a16:creationId xmlns:a16="http://schemas.microsoft.com/office/drawing/2014/main" id="{001D7996-D6BE-484E-87EE-60FA4515008A}"/>
                </a:ext>
              </a:extLst>
            </p:cNvPr>
            <p:cNvGrpSpPr/>
            <p:nvPr/>
          </p:nvGrpSpPr>
          <p:grpSpPr>
            <a:xfrm>
              <a:off x="3114896" y="3231161"/>
              <a:ext cx="98208" cy="95817"/>
              <a:chOff x="2479838" y="902956"/>
              <a:chExt cx="110714" cy="84680"/>
            </a:xfrm>
          </p:grpSpPr>
          <p:sp>
            <p:nvSpPr>
              <p:cNvPr id="38" name="Hexagon 148">
                <a:extLst>
                  <a:ext uri="{FF2B5EF4-FFF2-40B4-BE49-F238E27FC236}">
                    <a16:creationId xmlns:a16="http://schemas.microsoft.com/office/drawing/2014/main" id="{592148AD-21C1-4C7F-8640-E3ABCA575CAC}"/>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9" name="Oval 149">
                <a:extLst>
                  <a:ext uri="{FF2B5EF4-FFF2-40B4-BE49-F238E27FC236}">
                    <a16:creationId xmlns:a16="http://schemas.microsoft.com/office/drawing/2014/main" id="{4AE87F6F-7EFC-411F-BAC3-B8ED350A6736}"/>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0" name="Right Arrow 168">
              <a:extLst>
                <a:ext uri="{FF2B5EF4-FFF2-40B4-BE49-F238E27FC236}">
                  <a16:creationId xmlns:a16="http://schemas.microsoft.com/office/drawing/2014/main" id="{03981776-44EA-4D0A-A7DD-0775B6678E9F}"/>
                </a:ext>
              </a:extLst>
            </p:cNvPr>
            <p:cNvSpPr/>
            <p:nvPr/>
          </p:nvSpPr>
          <p:spPr>
            <a:xfrm rot="20845320">
              <a:off x="2976557" y="3685819"/>
              <a:ext cx="539759" cy="105642"/>
            </a:xfrm>
            <a:prstGeom prst="rightArrow">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41" name="Group 87">
              <a:extLst>
                <a:ext uri="{FF2B5EF4-FFF2-40B4-BE49-F238E27FC236}">
                  <a16:creationId xmlns:a16="http://schemas.microsoft.com/office/drawing/2014/main" id="{2CC30743-CD5D-4445-9044-14698C7D5AFF}"/>
                </a:ext>
              </a:extLst>
            </p:cNvPr>
            <p:cNvGrpSpPr/>
            <p:nvPr/>
          </p:nvGrpSpPr>
          <p:grpSpPr>
            <a:xfrm>
              <a:off x="3560875" y="3522596"/>
              <a:ext cx="349457" cy="275202"/>
              <a:chOff x="3725886" y="1494530"/>
              <a:chExt cx="1173249" cy="838660"/>
            </a:xfrm>
          </p:grpSpPr>
          <p:sp>
            <p:nvSpPr>
              <p:cNvPr id="42" name="Freeform 126">
                <a:extLst>
                  <a:ext uri="{FF2B5EF4-FFF2-40B4-BE49-F238E27FC236}">
                    <a16:creationId xmlns:a16="http://schemas.microsoft.com/office/drawing/2014/main" id="{9D75682F-3627-44CC-8F5F-E2A69E2C8A4E}"/>
                  </a:ext>
                </a:extLst>
              </p:cNvPr>
              <p:cNvSpPr/>
              <p:nvPr/>
            </p:nvSpPr>
            <p:spPr>
              <a:xfrm>
                <a:off x="3725886" y="1494530"/>
                <a:ext cx="1173249" cy="838660"/>
              </a:xfrm>
              <a:custGeom>
                <a:avLst/>
                <a:gdLst>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215457 w 4400275"/>
                  <a:gd name="connsiteY10" fmla="*/ 107201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602807 w 4400275"/>
                  <a:gd name="connsiteY11" fmla="*/ 13260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126557 w 4400275"/>
                  <a:gd name="connsiteY10" fmla="*/ 57036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418657 w 4400275"/>
                  <a:gd name="connsiteY10" fmla="*/ 39891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2539"/>
                  <a:gd name="connsiteX1" fmla="*/ 37407 w 4400275"/>
                  <a:gd name="connsiteY1" fmla="*/ 1535563 h 2432539"/>
                  <a:gd name="connsiteX2" fmla="*/ 177107 w 4400275"/>
                  <a:gd name="connsiteY2" fmla="*/ 722763 h 2432539"/>
                  <a:gd name="connsiteX3" fmla="*/ 678757 w 4400275"/>
                  <a:gd name="connsiteY3" fmla="*/ 246513 h 2432539"/>
                  <a:gd name="connsiteX4" fmla="*/ 1701107 w 4400275"/>
                  <a:gd name="connsiteY4" fmla="*/ 24263 h 2432539"/>
                  <a:gd name="connsiteX5" fmla="*/ 2831407 w 4400275"/>
                  <a:gd name="connsiteY5" fmla="*/ 11563 h 2432539"/>
                  <a:gd name="connsiteX6" fmla="*/ 4228407 w 4400275"/>
                  <a:gd name="connsiteY6" fmla="*/ 75063 h 2432539"/>
                  <a:gd name="connsiteX7" fmla="*/ 4279207 w 4400275"/>
                  <a:gd name="connsiteY7" fmla="*/ 513213 h 2432539"/>
                  <a:gd name="connsiteX8" fmla="*/ 3333057 w 4400275"/>
                  <a:gd name="connsiteY8" fmla="*/ 1122813 h 2432539"/>
                  <a:gd name="connsiteX9" fmla="*/ 2856807 w 4400275"/>
                  <a:gd name="connsiteY9" fmla="*/ 1376813 h 2432539"/>
                  <a:gd name="connsiteX10" fmla="*/ 2418657 w 4400275"/>
                  <a:gd name="connsiteY10" fmla="*/ 398913 h 2432539"/>
                  <a:gd name="connsiteX11" fmla="*/ 2602807 w 4400275"/>
                  <a:gd name="connsiteY11" fmla="*/ 1326013 h 2432539"/>
                  <a:gd name="connsiteX12" fmla="*/ 2278957 w 4400275"/>
                  <a:gd name="connsiteY12" fmla="*/ 1764163 h 2432539"/>
                  <a:gd name="connsiteX13" fmla="*/ 1428057 w 4400275"/>
                  <a:gd name="connsiteY13" fmla="*/ 1821313 h 2432539"/>
                  <a:gd name="connsiteX14" fmla="*/ 1091507 w 4400275"/>
                  <a:gd name="connsiteY14" fmla="*/ 2176913 h 2432539"/>
                  <a:gd name="connsiteX15" fmla="*/ 805757 w 4400275"/>
                  <a:gd name="connsiteY15" fmla="*/ 2405513 h 2432539"/>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278957 w 4400275"/>
                  <a:gd name="connsiteY12" fmla="*/ 1764163 h 2422892"/>
                  <a:gd name="connsiteX13" fmla="*/ 1428057 w 4400275"/>
                  <a:gd name="connsiteY13" fmla="*/ 1821313 h 2422892"/>
                  <a:gd name="connsiteX14" fmla="*/ 1116907 w 4400275"/>
                  <a:gd name="connsiteY14" fmla="*/ 2094363 h 2422892"/>
                  <a:gd name="connsiteX15" fmla="*/ 805757 w 4400275"/>
                  <a:gd name="connsiteY15" fmla="*/ 2405513 h 2422892"/>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183707 w 4400275"/>
                  <a:gd name="connsiteY12" fmla="*/ 1611763 h 2422892"/>
                  <a:gd name="connsiteX13" fmla="*/ 1428057 w 4400275"/>
                  <a:gd name="connsiteY13" fmla="*/ 1821313 h 2422892"/>
                  <a:gd name="connsiteX14" fmla="*/ 1116907 w 4400275"/>
                  <a:gd name="connsiteY14" fmla="*/ 2094363 h 2422892"/>
                  <a:gd name="connsiteX15" fmla="*/ 805757 w 4400275"/>
                  <a:gd name="connsiteY15" fmla="*/ 2405513 h 242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0275" h="2422892">
                    <a:moveTo>
                      <a:pt x="805757" y="2405513"/>
                    </a:moveTo>
                    <a:cubicBezTo>
                      <a:pt x="625840" y="2312380"/>
                      <a:pt x="142182" y="1816021"/>
                      <a:pt x="37407" y="1535563"/>
                    </a:cubicBezTo>
                    <a:cubicBezTo>
                      <a:pt x="-67368" y="1255105"/>
                      <a:pt x="70215" y="937605"/>
                      <a:pt x="177107" y="722763"/>
                    </a:cubicBezTo>
                    <a:cubicBezTo>
                      <a:pt x="283999" y="507921"/>
                      <a:pt x="424757" y="362930"/>
                      <a:pt x="678757" y="246513"/>
                    </a:cubicBezTo>
                    <a:cubicBezTo>
                      <a:pt x="932757" y="130096"/>
                      <a:pt x="1342332" y="63421"/>
                      <a:pt x="1701107" y="24263"/>
                    </a:cubicBezTo>
                    <a:cubicBezTo>
                      <a:pt x="2059882" y="-14895"/>
                      <a:pt x="2410190" y="3096"/>
                      <a:pt x="2831407" y="11563"/>
                    </a:cubicBezTo>
                    <a:cubicBezTo>
                      <a:pt x="3252624" y="20030"/>
                      <a:pt x="3987107" y="-8545"/>
                      <a:pt x="4228407" y="75063"/>
                    </a:cubicBezTo>
                    <a:cubicBezTo>
                      <a:pt x="4469707" y="158671"/>
                      <a:pt x="4428432" y="338588"/>
                      <a:pt x="4279207" y="513213"/>
                    </a:cubicBezTo>
                    <a:cubicBezTo>
                      <a:pt x="4129982" y="687838"/>
                      <a:pt x="3570124" y="978880"/>
                      <a:pt x="3333057" y="1122813"/>
                    </a:cubicBezTo>
                    <a:cubicBezTo>
                      <a:pt x="3095990" y="1266746"/>
                      <a:pt x="3009207" y="1497463"/>
                      <a:pt x="2856807" y="1376813"/>
                    </a:cubicBezTo>
                    <a:cubicBezTo>
                      <a:pt x="2704407" y="1256163"/>
                      <a:pt x="2460990" y="407380"/>
                      <a:pt x="2418657" y="398913"/>
                    </a:cubicBezTo>
                    <a:cubicBezTo>
                      <a:pt x="2376324" y="390446"/>
                      <a:pt x="2641965" y="1123871"/>
                      <a:pt x="2602807" y="1326013"/>
                    </a:cubicBezTo>
                    <a:cubicBezTo>
                      <a:pt x="2563649" y="1528155"/>
                      <a:pt x="2379499" y="1529213"/>
                      <a:pt x="2183707" y="1611763"/>
                    </a:cubicBezTo>
                    <a:cubicBezTo>
                      <a:pt x="1987915" y="1694313"/>
                      <a:pt x="1603740" y="1722888"/>
                      <a:pt x="1428057" y="1821313"/>
                    </a:cubicBezTo>
                    <a:cubicBezTo>
                      <a:pt x="1252374" y="1919738"/>
                      <a:pt x="1220624" y="1996996"/>
                      <a:pt x="1116907" y="2094363"/>
                    </a:cubicBezTo>
                    <a:cubicBezTo>
                      <a:pt x="1013190" y="2191730"/>
                      <a:pt x="985674" y="2498646"/>
                      <a:pt x="805757" y="2405513"/>
                    </a:cubicBezTo>
                    <a:close/>
                  </a:path>
                </a:pathLst>
              </a:cu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43" name="Group 127">
                <a:extLst>
                  <a:ext uri="{FF2B5EF4-FFF2-40B4-BE49-F238E27FC236}">
                    <a16:creationId xmlns:a16="http://schemas.microsoft.com/office/drawing/2014/main" id="{D457AD86-96B4-4771-9055-C8C429360D8B}"/>
                  </a:ext>
                </a:extLst>
              </p:cNvPr>
              <p:cNvGrpSpPr/>
              <p:nvPr/>
            </p:nvGrpSpPr>
            <p:grpSpPr>
              <a:xfrm>
                <a:off x="3852151" y="2075289"/>
                <a:ext cx="142801" cy="125607"/>
                <a:chOff x="2479838" y="902956"/>
                <a:chExt cx="110714" cy="84680"/>
              </a:xfrm>
            </p:grpSpPr>
            <p:sp>
              <p:nvSpPr>
                <p:cNvPr id="62" name="Hexagon 146">
                  <a:extLst>
                    <a:ext uri="{FF2B5EF4-FFF2-40B4-BE49-F238E27FC236}">
                      <a16:creationId xmlns:a16="http://schemas.microsoft.com/office/drawing/2014/main" id="{8F701D85-161A-46D4-8D56-F2F30AD4FFCE}"/>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3" name="Oval 147">
                  <a:extLst>
                    <a:ext uri="{FF2B5EF4-FFF2-40B4-BE49-F238E27FC236}">
                      <a16:creationId xmlns:a16="http://schemas.microsoft.com/office/drawing/2014/main" id="{59C8383E-E22F-4126-8B41-BEA347E89116}"/>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4" name="Group 128">
                <a:extLst>
                  <a:ext uri="{FF2B5EF4-FFF2-40B4-BE49-F238E27FC236}">
                    <a16:creationId xmlns:a16="http://schemas.microsoft.com/office/drawing/2014/main" id="{2AED6E43-9672-4422-9904-977E541AEE35}"/>
                  </a:ext>
                </a:extLst>
              </p:cNvPr>
              <p:cNvGrpSpPr/>
              <p:nvPr/>
            </p:nvGrpSpPr>
            <p:grpSpPr>
              <a:xfrm>
                <a:off x="3814678" y="1948885"/>
                <a:ext cx="142801" cy="125607"/>
                <a:chOff x="2479838" y="902956"/>
                <a:chExt cx="110714" cy="84680"/>
              </a:xfrm>
            </p:grpSpPr>
            <p:sp>
              <p:nvSpPr>
                <p:cNvPr id="60" name="Hexagon 144">
                  <a:extLst>
                    <a:ext uri="{FF2B5EF4-FFF2-40B4-BE49-F238E27FC236}">
                      <a16:creationId xmlns:a16="http://schemas.microsoft.com/office/drawing/2014/main" id="{1F1DF66A-90B4-4420-B2A5-0BA1BF298DC7}"/>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1" name="Oval 145">
                  <a:extLst>
                    <a:ext uri="{FF2B5EF4-FFF2-40B4-BE49-F238E27FC236}">
                      <a16:creationId xmlns:a16="http://schemas.microsoft.com/office/drawing/2014/main" id="{F5A683BA-83DB-41D9-88AD-2D7BDBCB4330}"/>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5" name="Group 129">
                <a:extLst>
                  <a:ext uri="{FF2B5EF4-FFF2-40B4-BE49-F238E27FC236}">
                    <a16:creationId xmlns:a16="http://schemas.microsoft.com/office/drawing/2014/main" id="{97F1770C-257D-41AE-AA24-88CE415E0817}"/>
                  </a:ext>
                </a:extLst>
              </p:cNvPr>
              <p:cNvGrpSpPr/>
              <p:nvPr/>
            </p:nvGrpSpPr>
            <p:grpSpPr>
              <a:xfrm>
                <a:off x="3947150" y="1979607"/>
                <a:ext cx="142801" cy="125607"/>
                <a:chOff x="2479838" y="902956"/>
                <a:chExt cx="110714" cy="84680"/>
              </a:xfrm>
            </p:grpSpPr>
            <p:sp>
              <p:nvSpPr>
                <p:cNvPr id="58" name="Hexagon 142">
                  <a:extLst>
                    <a:ext uri="{FF2B5EF4-FFF2-40B4-BE49-F238E27FC236}">
                      <a16:creationId xmlns:a16="http://schemas.microsoft.com/office/drawing/2014/main" id="{D033C91C-4ADB-4E62-913A-3D7A89A0CC4B}"/>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9" name="Oval 143">
                  <a:extLst>
                    <a:ext uri="{FF2B5EF4-FFF2-40B4-BE49-F238E27FC236}">
                      <a16:creationId xmlns:a16="http://schemas.microsoft.com/office/drawing/2014/main" id="{79183B69-61AF-4415-8E57-6AC282648A30}"/>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6" name="Group 130">
                <a:extLst>
                  <a:ext uri="{FF2B5EF4-FFF2-40B4-BE49-F238E27FC236}">
                    <a16:creationId xmlns:a16="http://schemas.microsoft.com/office/drawing/2014/main" id="{EA62EF15-5E61-41E8-B623-BF026C07F717}"/>
                  </a:ext>
                </a:extLst>
              </p:cNvPr>
              <p:cNvGrpSpPr/>
              <p:nvPr/>
            </p:nvGrpSpPr>
            <p:grpSpPr>
              <a:xfrm>
                <a:off x="4082723" y="1535162"/>
                <a:ext cx="142801" cy="125607"/>
                <a:chOff x="2479838" y="902956"/>
                <a:chExt cx="110714" cy="84680"/>
              </a:xfrm>
            </p:grpSpPr>
            <p:sp>
              <p:nvSpPr>
                <p:cNvPr id="56" name="Hexagon 140">
                  <a:extLst>
                    <a:ext uri="{FF2B5EF4-FFF2-40B4-BE49-F238E27FC236}">
                      <a16:creationId xmlns:a16="http://schemas.microsoft.com/office/drawing/2014/main" id="{DEB6FD5D-3C60-46B7-A5D8-78ADDFD92D59}"/>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7" name="Oval 141">
                  <a:extLst>
                    <a:ext uri="{FF2B5EF4-FFF2-40B4-BE49-F238E27FC236}">
                      <a16:creationId xmlns:a16="http://schemas.microsoft.com/office/drawing/2014/main" id="{07B44E48-A1C9-4C65-8ABC-FD48ECF975FC}"/>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7" name="Group 131">
                <a:extLst>
                  <a:ext uri="{FF2B5EF4-FFF2-40B4-BE49-F238E27FC236}">
                    <a16:creationId xmlns:a16="http://schemas.microsoft.com/office/drawing/2014/main" id="{D2BAB682-F434-45EB-80A4-22D870867D12}"/>
                  </a:ext>
                </a:extLst>
              </p:cNvPr>
              <p:cNvGrpSpPr/>
              <p:nvPr/>
            </p:nvGrpSpPr>
            <p:grpSpPr>
              <a:xfrm>
                <a:off x="3988728" y="1632907"/>
                <a:ext cx="142801" cy="125607"/>
                <a:chOff x="2479838" y="902956"/>
                <a:chExt cx="110714" cy="84680"/>
              </a:xfrm>
            </p:grpSpPr>
            <p:sp>
              <p:nvSpPr>
                <p:cNvPr id="54" name="Hexagon 138">
                  <a:extLst>
                    <a:ext uri="{FF2B5EF4-FFF2-40B4-BE49-F238E27FC236}">
                      <a16:creationId xmlns:a16="http://schemas.microsoft.com/office/drawing/2014/main" id="{AD0A9877-4B26-4D47-86B4-79C1B2097782}"/>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5" name="Oval 139">
                  <a:extLst>
                    <a:ext uri="{FF2B5EF4-FFF2-40B4-BE49-F238E27FC236}">
                      <a16:creationId xmlns:a16="http://schemas.microsoft.com/office/drawing/2014/main" id="{42853E3D-03A5-44FD-85D1-AD8144B06C73}"/>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8" name="Group 132">
                <a:extLst>
                  <a:ext uri="{FF2B5EF4-FFF2-40B4-BE49-F238E27FC236}">
                    <a16:creationId xmlns:a16="http://schemas.microsoft.com/office/drawing/2014/main" id="{7E74D7E0-D49F-4A36-BFFB-7E1F621FF3BF}"/>
                  </a:ext>
                </a:extLst>
              </p:cNvPr>
              <p:cNvGrpSpPr/>
              <p:nvPr/>
            </p:nvGrpSpPr>
            <p:grpSpPr>
              <a:xfrm>
                <a:off x="4124967" y="1664642"/>
                <a:ext cx="142801" cy="125607"/>
                <a:chOff x="2479838" y="902956"/>
                <a:chExt cx="110714" cy="84680"/>
              </a:xfrm>
            </p:grpSpPr>
            <p:sp>
              <p:nvSpPr>
                <p:cNvPr id="52" name="Hexagon 136">
                  <a:extLst>
                    <a:ext uri="{FF2B5EF4-FFF2-40B4-BE49-F238E27FC236}">
                      <a16:creationId xmlns:a16="http://schemas.microsoft.com/office/drawing/2014/main" id="{0266994B-E201-4593-A21A-C538A0F0FF42}"/>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3" name="Oval 137">
                  <a:extLst>
                    <a:ext uri="{FF2B5EF4-FFF2-40B4-BE49-F238E27FC236}">
                      <a16:creationId xmlns:a16="http://schemas.microsoft.com/office/drawing/2014/main" id="{BAB7A6C0-8E82-4A96-BE46-8E8B5CF256D8}"/>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9" name="Group 133">
                <a:extLst>
                  <a:ext uri="{FF2B5EF4-FFF2-40B4-BE49-F238E27FC236}">
                    <a16:creationId xmlns:a16="http://schemas.microsoft.com/office/drawing/2014/main" id="{47C1116C-C961-462F-B14A-4CE9C431A0EB}"/>
                  </a:ext>
                </a:extLst>
              </p:cNvPr>
              <p:cNvGrpSpPr/>
              <p:nvPr/>
            </p:nvGrpSpPr>
            <p:grpSpPr>
              <a:xfrm>
                <a:off x="4120271" y="1664642"/>
                <a:ext cx="142801" cy="125607"/>
                <a:chOff x="2479838" y="902956"/>
                <a:chExt cx="110714" cy="84680"/>
              </a:xfrm>
            </p:grpSpPr>
            <p:sp>
              <p:nvSpPr>
                <p:cNvPr id="50" name="Hexagon 134">
                  <a:extLst>
                    <a:ext uri="{FF2B5EF4-FFF2-40B4-BE49-F238E27FC236}">
                      <a16:creationId xmlns:a16="http://schemas.microsoft.com/office/drawing/2014/main" id="{74F00CBF-88FD-4D44-B304-28176F312C7A}"/>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1" name="Oval 135">
                  <a:extLst>
                    <a:ext uri="{FF2B5EF4-FFF2-40B4-BE49-F238E27FC236}">
                      <a16:creationId xmlns:a16="http://schemas.microsoft.com/office/drawing/2014/main" id="{71A29C9B-BB92-41B5-BF85-EE877242F90F}"/>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sp>
          <p:nvSpPr>
            <p:cNvPr id="64" name="Right Arrow 168">
              <a:extLst>
                <a:ext uri="{FF2B5EF4-FFF2-40B4-BE49-F238E27FC236}">
                  <a16:creationId xmlns:a16="http://schemas.microsoft.com/office/drawing/2014/main" id="{6A8FEC7F-0A89-422D-BFA5-7580286A2E85}"/>
                </a:ext>
              </a:extLst>
            </p:cNvPr>
            <p:cNvSpPr/>
            <p:nvPr/>
          </p:nvSpPr>
          <p:spPr>
            <a:xfrm>
              <a:off x="4062548" y="3371682"/>
              <a:ext cx="380703" cy="127089"/>
            </a:xfrm>
            <a:prstGeom prst="rightArrow">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65" name="Groupe 2">
              <a:extLst>
                <a:ext uri="{FF2B5EF4-FFF2-40B4-BE49-F238E27FC236}">
                  <a16:creationId xmlns:a16="http://schemas.microsoft.com/office/drawing/2014/main" id="{4EB84CAD-F10D-405D-B280-FCB56DB15F4B}"/>
                </a:ext>
              </a:extLst>
            </p:cNvPr>
            <p:cNvGrpSpPr/>
            <p:nvPr/>
          </p:nvGrpSpPr>
          <p:grpSpPr>
            <a:xfrm>
              <a:off x="4128844" y="3331434"/>
              <a:ext cx="1260570" cy="989511"/>
              <a:chOff x="2560272" y="1601369"/>
              <a:chExt cx="1433293" cy="1200078"/>
            </a:xfrm>
          </p:grpSpPr>
          <p:sp>
            <p:nvSpPr>
              <p:cNvPr id="66" name="TextBox 5">
                <a:extLst>
                  <a:ext uri="{FF2B5EF4-FFF2-40B4-BE49-F238E27FC236}">
                    <a16:creationId xmlns:a16="http://schemas.microsoft.com/office/drawing/2014/main" id="{1BC9F280-9249-46E7-9BB2-FC2A749953DF}"/>
                  </a:ext>
                </a:extLst>
              </p:cNvPr>
              <p:cNvSpPr txBox="1"/>
              <p:nvPr/>
            </p:nvSpPr>
            <p:spPr>
              <a:xfrm>
                <a:off x="2787673" y="2335232"/>
                <a:ext cx="1205892" cy="466215"/>
              </a:xfrm>
              <a:prstGeom prst="rect">
                <a:avLst/>
              </a:prstGeom>
              <a:noFill/>
            </p:spPr>
            <p:txBody>
              <a:bodyPr wrap="square" rtlCol="0">
                <a:spAutoFit/>
              </a:bodyPr>
              <a:lstStyle/>
              <a:p>
                <a:r>
                  <a:rPr lang="en-US" sz="1200" dirty="0"/>
                  <a:t>3-week old </a:t>
                </a:r>
              </a:p>
              <a:p>
                <a:r>
                  <a:rPr lang="en-US" sz="1200" dirty="0"/>
                  <a:t>Lewis RAT</a:t>
                </a:r>
              </a:p>
            </p:txBody>
          </p:sp>
          <p:sp>
            <p:nvSpPr>
              <p:cNvPr id="67" name="Freeform 122">
                <a:extLst>
                  <a:ext uri="{FF2B5EF4-FFF2-40B4-BE49-F238E27FC236}">
                    <a16:creationId xmlns:a16="http://schemas.microsoft.com/office/drawing/2014/main" id="{33D6FC88-24A3-442B-B1FC-86B3E132045F}"/>
                  </a:ext>
                </a:extLst>
              </p:cNvPr>
              <p:cNvSpPr/>
              <p:nvPr/>
            </p:nvSpPr>
            <p:spPr>
              <a:xfrm>
                <a:off x="2560272" y="1601369"/>
                <a:ext cx="1020455" cy="766153"/>
              </a:xfrm>
              <a:custGeom>
                <a:avLst/>
                <a:gdLst>
                  <a:gd name="connsiteX0" fmla="*/ 0 w 6774180"/>
                  <a:gd name="connsiteY0" fmla="*/ 2415540 h 4671060"/>
                  <a:gd name="connsiteX1" fmla="*/ 91440 w 6774180"/>
                  <a:gd name="connsiteY1" fmla="*/ 2377440 h 4671060"/>
                  <a:gd name="connsiteX2" fmla="*/ 358140 w 6774180"/>
                  <a:gd name="connsiteY2" fmla="*/ 2354580 h 4671060"/>
                  <a:gd name="connsiteX3" fmla="*/ 670560 w 6774180"/>
                  <a:gd name="connsiteY3" fmla="*/ 2385060 h 4671060"/>
                  <a:gd name="connsiteX4" fmla="*/ 929640 w 6774180"/>
                  <a:gd name="connsiteY4" fmla="*/ 2407920 h 4671060"/>
                  <a:gd name="connsiteX5" fmla="*/ 1264920 w 6774180"/>
                  <a:gd name="connsiteY5" fmla="*/ 2476500 h 4671060"/>
                  <a:gd name="connsiteX6" fmla="*/ 1592580 w 6774180"/>
                  <a:gd name="connsiteY6" fmla="*/ 2560320 h 4671060"/>
                  <a:gd name="connsiteX7" fmla="*/ 1912620 w 6774180"/>
                  <a:gd name="connsiteY7" fmla="*/ 2613660 h 4671060"/>
                  <a:gd name="connsiteX8" fmla="*/ 2232660 w 6774180"/>
                  <a:gd name="connsiteY8" fmla="*/ 2613660 h 4671060"/>
                  <a:gd name="connsiteX9" fmla="*/ 2446020 w 6774180"/>
                  <a:gd name="connsiteY9" fmla="*/ 2583180 h 4671060"/>
                  <a:gd name="connsiteX10" fmla="*/ 2560320 w 6774180"/>
                  <a:gd name="connsiteY10" fmla="*/ 2537460 h 4671060"/>
                  <a:gd name="connsiteX11" fmla="*/ 2606040 w 6774180"/>
                  <a:gd name="connsiteY11" fmla="*/ 2331720 h 4671060"/>
                  <a:gd name="connsiteX12" fmla="*/ 2674620 w 6774180"/>
                  <a:gd name="connsiteY12" fmla="*/ 2164080 h 4671060"/>
                  <a:gd name="connsiteX13" fmla="*/ 2811780 w 6774180"/>
                  <a:gd name="connsiteY13" fmla="*/ 1996440 h 4671060"/>
                  <a:gd name="connsiteX14" fmla="*/ 2994660 w 6774180"/>
                  <a:gd name="connsiteY14" fmla="*/ 1805940 h 4671060"/>
                  <a:gd name="connsiteX15" fmla="*/ 3154680 w 6774180"/>
                  <a:gd name="connsiteY15" fmla="*/ 1706880 h 4671060"/>
                  <a:gd name="connsiteX16" fmla="*/ 3307080 w 6774180"/>
                  <a:gd name="connsiteY16" fmla="*/ 1623060 h 4671060"/>
                  <a:gd name="connsiteX17" fmla="*/ 3528060 w 6774180"/>
                  <a:gd name="connsiteY17" fmla="*/ 1531620 h 4671060"/>
                  <a:gd name="connsiteX18" fmla="*/ 3832860 w 6774180"/>
                  <a:gd name="connsiteY18" fmla="*/ 1478280 h 4671060"/>
                  <a:gd name="connsiteX19" fmla="*/ 4076700 w 6774180"/>
                  <a:gd name="connsiteY19" fmla="*/ 1463040 h 4671060"/>
                  <a:gd name="connsiteX20" fmla="*/ 4236720 w 6774180"/>
                  <a:gd name="connsiteY20" fmla="*/ 1440180 h 4671060"/>
                  <a:gd name="connsiteX21" fmla="*/ 4351020 w 6774180"/>
                  <a:gd name="connsiteY21" fmla="*/ 1417320 h 4671060"/>
                  <a:gd name="connsiteX22" fmla="*/ 4396740 w 6774180"/>
                  <a:gd name="connsiteY22" fmla="*/ 1249680 h 4671060"/>
                  <a:gd name="connsiteX23" fmla="*/ 4427220 w 6774180"/>
                  <a:gd name="connsiteY23" fmla="*/ 1074420 h 4671060"/>
                  <a:gd name="connsiteX24" fmla="*/ 4465320 w 6774180"/>
                  <a:gd name="connsiteY24" fmla="*/ 967740 h 4671060"/>
                  <a:gd name="connsiteX25" fmla="*/ 4358640 w 6774180"/>
                  <a:gd name="connsiteY25" fmla="*/ 944880 h 4671060"/>
                  <a:gd name="connsiteX26" fmla="*/ 4206240 w 6774180"/>
                  <a:gd name="connsiteY26" fmla="*/ 845820 h 4671060"/>
                  <a:gd name="connsiteX27" fmla="*/ 4122420 w 6774180"/>
                  <a:gd name="connsiteY27" fmla="*/ 693420 h 4671060"/>
                  <a:gd name="connsiteX28" fmla="*/ 4038600 w 6774180"/>
                  <a:gd name="connsiteY28" fmla="*/ 480060 h 4671060"/>
                  <a:gd name="connsiteX29" fmla="*/ 4046220 w 6774180"/>
                  <a:gd name="connsiteY29" fmla="*/ 304800 h 4671060"/>
                  <a:gd name="connsiteX30" fmla="*/ 4091940 w 6774180"/>
                  <a:gd name="connsiteY30" fmla="*/ 129540 h 4671060"/>
                  <a:gd name="connsiteX31" fmla="*/ 4221480 w 6774180"/>
                  <a:gd name="connsiteY31" fmla="*/ 22860 h 4671060"/>
                  <a:gd name="connsiteX32" fmla="*/ 4396740 w 6774180"/>
                  <a:gd name="connsiteY32" fmla="*/ 0 h 4671060"/>
                  <a:gd name="connsiteX33" fmla="*/ 4533900 w 6774180"/>
                  <a:gd name="connsiteY33" fmla="*/ 7620 h 4671060"/>
                  <a:gd name="connsiteX34" fmla="*/ 4655820 w 6774180"/>
                  <a:gd name="connsiteY34" fmla="*/ 99060 h 4671060"/>
                  <a:gd name="connsiteX35" fmla="*/ 4770120 w 6774180"/>
                  <a:gd name="connsiteY35" fmla="*/ 213360 h 4671060"/>
                  <a:gd name="connsiteX36" fmla="*/ 4808220 w 6774180"/>
                  <a:gd name="connsiteY36" fmla="*/ 365760 h 4671060"/>
                  <a:gd name="connsiteX37" fmla="*/ 4815840 w 6774180"/>
                  <a:gd name="connsiteY37" fmla="*/ 487680 h 4671060"/>
                  <a:gd name="connsiteX38" fmla="*/ 5013960 w 6774180"/>
                  <a:gd name="connsiteY38" fmla="*/ 426720 h 4671060"/>
                  <a:gd name="connsiteX39" fmla="*/ 5265420 w 6774180"/>
                  <a:gd name="connsiteY39" fmla="*/ 441960 h 4671060"/>
                  <a:gd name="connsiteX40" fmla="*/ 5478780 w 6774180"/>
                  <a:gd name="connsiteY40" fmla="*/ 472440 h 4671060"/>
                  <a:gd name="connsiteX41" fmla="*/ 5684520 w 6774180"/>
                  <a:gd name="connsiteY41" fmla="*/ 525780 h 4671060"/>
                  <a:gd name="connsiteX42" fmla="*/ 5814060 w 6774180"/>
                  <a:gd name="connsiteY42" fmla="*/ 586740 h 4671060"/>
                  <a:gd name="connsiteX43" fmla="*/ 5951220 w 6774180"/>
                  <a:gd name="connsiteY43" fmla="*/ 640080 h 4671060"/>
                  <a:gd name="connsiteX44" fmla="*/ 6012180 w 6774180"/>
                  <a:gd name="connsiteY44" fmla="*/ 655320 h 4671060"/>
                  <a:gd name="connsiteX45" fmla="*/ 6103620 w 6774180"/>
                  <a:gd name="connsiteY45" fmla="*/ 548640 h 4671060"/>
                  <a:gd name="connsiteX46" fmla="*/ 6195060 w 6774180"/>
                  <a:gd name="connsiteY46" fmla="*/ 419100 h 4671060"/>
                  <a:gd name="connsiteX47" fmla="*/ 6316980 w 6774180"/>
                  <a:gd name="connsiteY47" fmla="*/ 365760 h 4671060"/>
                  <a:gd name="connsiteX48" fmla="*/ 6484620 w 6774180"/>
                  <a:gd name="connsiteY48" fmla="*/ 342900 h 4671060"/>
                  <a:gd name="connsiteX49" fmla="*/ 6629400 w 6774180"/>
                  <a:gd name="connsiteY49" fmla="*/ 365760 h 4671060"/>
                  <a:gd name="connsiteX50" fmla="*/ 6720840 w 6774180"/>
                  <a:gd name="connsiteY50" fmla="*/ 472440 h 4671060"/>
                  <a:gd name="connsiteX51" fmla="*/ 6774180 w 6774180"/>
                  <a:gd name="connsiteY51" fmla="*/ 609600 h 4671060"/>
                  <a:gd name="connsiteX52" fmla="*/ 6728460 w 6774180"/>
                  <a:gd name="connsiteY52" fmla="*/ 769620 h 4671060"/>
                  <a:gd name="connsiteX53" fmla="*/ 6690360 w 6774180"/>
                  <a:gd name="connsiteY53" fmla="*/ 891540 h 4671060"/>
                  <a:gd name="connsiteX54" fmla="*/ 6598920 w 6774180"/>
                  <a:gd name="connsiteY54" fmla="*/ 998220 h 4671060"/>
                  <a:gd name="connsiteX55" fmla="*/ 6545580 w 6774180"/>
                  <a:gd name="connsiteY55" fmla="*/ 1089660 h 4671060"/>
                  <a:gd name="connsiteX56" fmla="*/ 6423660 w 6774180"/>
                  <a:gd name="connsiteY56" fmla="*/ 1165860 h 4671060"/>
                  <a:gd name="connsiteX57" fmla="*/ 6278880 w 6774180"/>
                  <a:gd name="connsiteY57" fmla="*/ 1188720 h 4671060"/>
                  <a:gd name="connsiteX58" fmla="*/ 6134100 w 6774180"/>
                  <a:gd name="connsiteY58" fmla="*/ 1196340 h 4671060"/>
                  <a:gd name="connsiteX59" fmla="*/ 6141720 w 6774180"/>
                  <a:gd name="connsiteY59" fmla="*/ 1310640 h 4671060"/>
                  <a:gd name="connsiteX60" fmla="*/ 6118860 w 6774180"/>
                  <a:gd name="connsiteY60" fmla="*/ 1539240 h 4671060"/>
                  <a:gd name="connsiteX61" fmla="*/ 6096000 w 6774180"/>
                  <a:gd name="connsiteY61" fmla="*/ 1706880 h 4671060"/>
                  <a:gd name="connsiteX62" fmla="*/ 6050280 w 6774180"/>
                  <a:gd name="connsiteY62" fmla="*/ 1866900 h 4671060"/>
                  <a:gd name="connsiteX63" fmla="*/ 6088380 w 6774180"/>
                  <a:gd name="connsiteY63" fmla="*/ 2080260 h 4671060"/>
                  <a:gd name="connsiteX64" fmla="*/ 6096000 w 6774180"/>
                  <a:gd name="connsiteY64" fmla="*/ 2308860 h 4671060"/>
                  <a:gd name="connsiteX65" fmla="*/ 6065520 w 6774180"/>
                  <a:gd name="connsiteY65" fmla="*/ 2499360 h 4671060"/>
                  <a:gd name="connsiteX66" fmla="*/ 6050280 w 6774180"/>
                  <a:gd name="connsiteY66" fmla="*/ 2674620 h 4671060"/>
                  <a:gd name="connsiteX67" fmla="*/ 6012180 w 6774180"/>
                  <a:gd name="connsiteY67" fmla="*/ 2804160 h 4671060"/>
                  <a:gd name="connsiteX68" fmla="*/ 5966460 w 6774180"/>
                  <a:gd name="connsiteY68" fmla="*/ 3002280 h 4671060"/>
                  <a:gd name="connsiteX69" fmla="*/ 5966460 w 6774180"/>
                  <a:gd name="connsiteY69" fmla="*/ 3147060 h 4671060"/>
                  <a:gd name="connsiteX70" fmla="*/ 5981700 w 6774180"/>
                  <a:gd name="connsiteY70" fmla="*/ 3314700 h 4671060"/>
                  <a:gd name="connsiteX71" fmla="*/ 5958840 w 6774180"/>
                  <a:gd name="connsiteY71" fmla="*/ 3497580 h 4671060"/>
                  <a:gd name="connsiteX72" fmla="*/ 5966460 w 6774180"/>
                  <a:gd name="connsiteY72" fmla="*/ 3810000 h 4671060"/>
                  <a:gd name="connsiteX73" fmla="*/ 5943600 w 6774180"/>
                  <a:gd name="connsiteY73" fmla="*/ 4069080 h 4671060"/>
                  <a:gd name="connsiteX74" fmla="*/ 5966460 w 6774180"/>
                  <a:gd name="connsiteY74" fmla="*/ 4206240 h 4671060"/>
                  <a:gd name="connsiteX75" fmla="*/ 6073140 w 6774180"/>
                  <a:gd name="connsiteY75" fmla="*/ 4244340 h 4671060"/>
                  <a:gd name="connsiteX76" fmla="*/ 6179820 w 6774180"/>
                  <a:gd name="connsiteY76" fmla="*/ 4297680 h 4671060"/>
                  <a:gd name="connsiteX77" fmla="*/ 6172200 w 6774180"/>
                  <a:gd name="connsiteY77" fmla="*/ 4351020 h 4671060"/>
                  <a:gd name="connsiteX78" fmla="*/ 6278880 w 6774180"/>
                  <a:gd name="connsiteY78" fmla="*/ 4434840 h 4671060"/>
                  <a:gd name="connsiteX79" fmla="*/ 6301740 w 6774180"/>
                  <a:gd name="connsiteY79" fmla="*/ 4533900 h 4671060"/>
                  <a:gd name="connsiteX80" fmla="*/ 6195060 w 6774180"/>
                  <a:gd name="connsiteY80" fmla="*/ 4541520 h 4671060"/>
                  <a:gd name="connsiteX81" fmla="*/ 6134100 w 6774180"/>
                  <a:gd name="connsiteY81" fmla="*/ 4495800 h 4671060"/>
                  <a:gd name="connsiteX82" fmla="*/ 6134100 w 6774180"/>
                  <a:gd name="connsiteY82" fmla="*/ 4587240 h 4671060"/>
                  <a:gd name="connsiteX83" fmla="*/ 6065520 w 6774180"/>
                  <a:gd name="connsiteY83" fmla="*/ 4594860 h 4671060"/>
                  <a:gd name="connsiteX84" fmla="*/ 5974080 w 6774180"/>
                  <a:gd name="connsiteY84" fmla="*/ 4564380 h 4671060"/>
                  <a:gd name="connsiteX85" fmla="*/ 5897880 w 6774180"/>
                  <a:gd name="connsiteY85" fmla="*/ 4526280 h 4671060"/>
                  <a:gd name="connsiteX86" fmla="*/ 5829300 w 6774180"/>
                  <a:gd name="connsiteY86" fmla="*/ 4511040 h 4671060"/>
                  <a:gd name="connsiteX87" fmla="*/ 5745480 w 6774180"/>
                  <a:gd name="connsiteY87" fmla="*/ 4564380 h 4671060"/>
                  <a:gd name="connsiteX88" fmla="*/ 5692140 w 6774180"/>
                  <a:gd name="connsiteY88" fmla="*/ 4556760 h 4671060"/>
                  <a:gd name="connsiteX89" fmla="*/ 5760720 w 6774180"/>
                  <a:gd name="connsiteY89" fmla="*/ 4411980 h 4671060"/>
                  <a:gd name="connsiteX90" fmla="*/ 5707380 w 6774180"/>
                  <a:gd name="connsiteY90" fmla="*/ 4358640 h 4671060"/>
                  <a:gd name="connsiteX91" fmla="*/ 5646420 w 6774180"/>
                  <a:gd name="connsiteY91" fmla="*/ 4312920 h 4671060"/>
                  <a:gd name="connsiteX92" fmla="*/ 5661660 w 6774180"/>
                  <a:gd name="connsiteY92" fmla="*/ 4175760 h 4671060"/>
                  <a:gd name="connsiteX93" fmla="*/ 5676900 w 6774180"/>
                  <a:gd name="connsiteY93" fmla="*/ 3970020 h 4671060"/>
                  <a:gd name="connsiteX94" fmla="*/ 5631180 w 6774180"/>
                  <a:gd name="connsiteY94" fmla="*/ 3810000 h 4671060"/>
                  <a:gd name="connsiteX95" fmla="*/ 5516880 w 6774180"/>
                  <a:gd name="connsiteY95" fmla="*/ 3642360 h 4671060"/>
                  <a:gd name="connsiteX96" fmla="*/ 5387340 w 6774180"/>
                  <a:gd name="connsiteY96" fmla="*/ 3451860 h 4671060"/>
                  <a:gd name="connsiteX97" fmla="*/ 5273040 w 6774180"/>
                  <a:gd name="connsiteY97" fmla="*/ 3352800 h 4671060"/>
                  <a:gd name="connsiteX98" fmla="*/ 5006340 w 6774180"/>
                  <a:gd name="connsiteY98" fmla="*/ 3390900 h 4671060"/>
                  <a:gd name="connsiteX99" fmla="*/ 4800600 w 6774180"/>
                  <a:gd name="connsiteY99" fmla="*/ 3451860 h 4671060"/>
                  <a:gd name="connsiteX100" fmla="*/ 4724400 w 6774180"/>
                  <a:gd name="connsiteY100" fmla="*/ 3642360 h 4671060"/>
                  <a:gd name="connsiteX101" fmla="*/ 4724400 w 6774180"/>
                  <a:gd name="connsiteY101" fmla="*/ 3802380 h 4671060"/>
                  <a:gd name="connsiteX102" fmla="*/ 4800600 w 6774180"/>
                  <a:gd name="connsiteY102" fmla="*/ 4008120 h 4671060"/>
                  <a:gd name="connsiteX103" fmla="*/ 4853940 w 6774180"/>
                  <a:gd name="connsiteY103" fmla="*/ 4229100 h 4671060"/>
                  <a:gd name="connsiteX104" fmla="*/ 4937760 w 6774180"/>
                  <a:gd name="connsiteY104" fmla="*/ 4328160 h 4671060"/>
                  <a:gd name="connsiteX105" fmla="*/ 5128260 w 6774180"/>
                  <a:gd name="connsiteY105" fmla="*/ 4465320 h 4671060"/>
                  <a:gd name="connsiteX106" fmla="*/ 5234940 w 6774180"/>
                  <a:gd name="connsiteY106" fmla="*/ 4556760 h 4671060"/>
                  <a:gd name="connsiteX107" fmla="*/ 5173980 w 6774180"/>
                  <a:gd name="connsiteY107" fmla="*/ 4587240 h 4671060"/>
                  <a:gd name="connsiteX108" fmla="*/ 5173980 w 6774180"/>
                  <a:gd name="connsiteY108" fmla="*/ 4663440 h 4671060"/>
                  <a:gd name="connsiteX109" fmla="*/ 4968240 w 6774180"/>
                  <a:gd name="connsiteY109" fmla="*/ 4625340 h 4671060"/>
                  <a:gd name="connsiteX110" fmla="*/ 4945380 w 6774180"/>
                  <a:gd name="connsiteY110" fmla="*/ 4671060 h 4671060"/>
                  <a:gd name="connsiteX111" fmla="*/ 4777740 w 6774180"/>
                  <a:gd name="connsiteY111" fmla="*/ 4610100 h 4671060"/>
                  <a:gd name="connsiteX112" fmla="*/ 4587240 w 6774180"/>
                  <a:gd name="connsiteY112" fmla="*/ 4457700 h 4671060"/>
                  <a:gd name="connsiteX113" fmla="*/ 4541520 w 6774180"/>
                  <a:gd name="connsiteY113" fmla="*/ 4526280 h 4671060"/>
                  <a:gd name="connsiteX114" fmla="*/ 4495800 w 6774180"/>
                  <a:gd name="connsiteY114" fmla="*/ 4404360 h 4671060"/>
                  <a:gd name="connsiteX115" fmla="*/ 4488180 w 6774180"/>
                  <a:gd name="connsiteY115" fmla="*/ 4152900 h 4671060"/>
                  <a:gd name="connsiteX116" fmla="*/ 4389120 w 6774180"/>
                  <a:gd name="connsiteY116" fmla="*/ 3886200 h 4671060"/>
                  <a:gd name="connsiteX117" fmla="*/ 4236720 w 6774180"/>
                  <a:gd name="connsiteY117" fmla="*/ 3573780 h 4671060"/>
                  <a:gd name="connsiteX118" fmla="*/ 4076700 w 6774180"/>
                  <a:gd name="connsiteY118" fmla="*/ 3497580 h 4671060"/>
                  <a:gd name="connsiteX119" fmla="*/ 3657600 w 6774180"/>
                  <a:gd name="connsiteY119" fmla="*/ 3421380 h 4671060"/>
                  <a:gd name="connsiteX120" fmla="*/ 3299460 w 6774180"/>
                  <a:gd name="connsiteY120" fmla="*/ 3337560 h 4671060"/>
                  <a:gd name="connsiteX121" fmla="*/ 2994660 w 6774180"/>
                  <a:gd name="connsiteY121" fmla="*/ 3383280 h 4671060"/>
                  <a:gd name="connsiteX122" fmla="*/ 2987040 w 6774180"/>
                  <a:gd name="connsiteY122" fmla="*/ 3474720 h 4671060"/>
                  <a:gd name="connsiteX123" fmla="*/ 3070860 w 6774180"/>
                  <a:gd name="connsiteY123" fmla="*/ 3573780 h 4671060"/>
                  <a:gd name="connsiteX124" fmla="*/ 3261360 w 6774180"/>
                  <a:gd name="connsiteY124" fmla="*/ 3627120 h 4671060"/>
                  <a:gd name="connsiteX125" fmla="*/ 3375660 w 6774180"/>
                  <a:gd name="connsiteY125" fmla="*/ 3733800 h 4671060"/>
                  <a:gd name="connsiteX126" fmla="*/ 3383280 w 6774180"/>
                  <a:gd name="connsiteY126" fmla="*/ 3832860 h 4671060"/>
                  <a:gd name="connsiteX127" fmla="*/ 3261360 w 6774180"/>
                  <a:gd name="connsiteY127" fmla="*/ 3848100 h 4671060"/>
                  <a:gd name="connsiteX128" fmla="*/ 3169920 w 6774180"/>
                  <a:gd name="connsiteY128" fmla="*/ 3794760 h 4671060"/>
                  <a:gd name="connsiteX129" fmla="*/ 3147060 w 6774180"/>
                  <a:gd name="connsiteY129" fmla="*/ 3893820 h 4671060"/>
                  <a:gd name="connsiteX130" fmla="*/ 3070860 w 6774180"/>
                  <a:gd name="connsiteY130" fmla="*/ 3878580 h 4671060"/>
                  <a:gd name="connsiteX131" fmla="*/ 2987040 w 6774180"/>
                  <a:gd name="connsiteY131" fmla="*/ 3909060 h 4671060"/>
                  <a:gd name="connsiteX132" fmla="*/ 2895600 w 6774180"/>
                  <a:gd name="connsiteY132" fmla="*/ 3863340 h 4671060"/>
                  <a:gd name="connsiteX133" fmla="*/ 2834640 w 6774180"/>
                  <a:gd name="connsiteY133" fmla="*/ 3756660 h 4671060"/>
                  <a:gd name="connsiteX134" fmla="*/ 2697480 w 6774180"/>
                  <a:gd name="connsiteY134" fmla="*/ 3855720 h 4671060"/>
                  <a:gd name="connsiteX135" fmla="*/ 2628900 w 6774180"/>
                  <a:gd name="connsiteY135" fmla="*/ 3802380 h 4671060"/>
                  <a:gd name="connsiteX136" fmla="*/ 2674620 w 6774180"/>
                  <a:gd name="connsiteY136" fmla="*/ 3688080 h 4671060"/>
                  <a:gd name="connsiteX137" fmla="*/ 2705100 w 6774180"/>
                  <a:gd name="connsiteY137" fmla="*/ 3596640 h 4671060"/>
                  <a:gd name="connsiteX138" fmla="*/ 2712720 w 6774180"/>
                  <a:gd name="connsiteY138" fmla="*/ 3398520 h 4671060"/>
                  <a:gd name="connsiteX139" fmla="*/ 2651760 w 6774180"/>
                  <a:gd name="connsiteY139" fmla="*/ 3185160 h 4671060"/>
                  <a:gd name="connsiteX140" fmla="*/ 2552700 w 6774180"/>
                  <a:gd name="connsiteY140" fmla="*/ 2941320 h 4671060"/>
                  <a:gd name="connsiteX141" fmla="*/ 2476500 w 6774180"/>
                  <a:gd name="connsiteY141" fmla="*/ 2865120 h 4671060"/>
                  <a:gd name="connsiteX142" fmla="*/ 2080260 w 6774180"/>
                  <a:gd name="connsiteY142" fmla="*/ 2811780 h 4671060"/>
                  <a:gd name="connsiteX143" fmla="*/ 1699260 w 6774180"/>
                  <a:gd name="connsiteY143" fmla="*/ 2766060 h 4671060"/>
                  <a:gd name="connsiteX144" fmla="*/ 1379220 w 6774180"/>
                  <a:gd name="connsiteY144" fmla="*/ 2674620 h 4671060"/>
                  <a:gd name="connsiteX145" fmla="*/ 1074420 w 6774180"/>
                  <a:gd name="connsiteY145" fmla="*/ 2567940 h 4671060"/>
                  <a:gd name="connsiteX146" fmla="*/ 792480 w 6774180"/>
                  <a:gd name="connsiteY146" fmla="*/ 2499360 h 4671060"/>
                  <a:gd name="connsiteX147" fmla="*/ 335280 w 6774180"/>
                  <a:gd name="connsiteY147" fmla="*/ 2430780 h 4671060"/>
                  <a:gd name="connsiteX148" fmla="*/ 76200 w 6774180"/>
                  <a:gd name="connsiteY148" fmla="*/ 2423160 h 4671060"/>
                  <a:gd name="connsiteX149" fmla="*/ 0 w 6774180"/>
                  <a:gd name="connsiteY149" fmla="*/ 2415540 h 46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774180" h="4671060">
                    <a:moveTo>
                      <a:pt x="0" y="2415540"/>
                    </a:moveTo>
                    <a:lnTo>
                      <a:pt x="91440" y="2377440"/>
                    </a:lnTo>
                    <a:lnTo>
                      <a:pt x="358140" y="2354580"/>
                    </a:lnTo>
                    <a:lnTo>
                      <a:pt x="670560" y="2385060"/>
                    </a:lnTo>
                    <a:lnTo>
                      <a:pt x="929640" y="2407920"/>
                    </a:lnTo>
                    <a:lnTo>
                      <a:pt x="1264920" y="2476500"/>
                    </a:lnTo>
                    <a:lnTo>
                      <a:pt x="1592580" y="2560320"/>
                    </a:lnTo>
                    <a:lnTo>
                      <a:pt x="1912620" y="2613660"/>
                    </a:lnTo>
                    <a:lnTo>
                      <a:pt x="2232660" y="2613660"/>
                    </a:lnTo>
                    <a:lnTo>
                      <a:pt x="2446020" y="2583180"/>
                    </a:lnTo>
                    <a:lnTo>
                      <a:pt x="2560320" y="2537460"/>
                    </a:lnTo>
                    <a:lnTo>
                      <a:pt x="2606040" y="2331720"/>
                    </a:lnTo>
                    <a:lnTo>
                      <a:pt x="2674620" y="2164080"/>
                    </a:lnTo>
                    <a:lnTo>
                      <a:pt x="2811780" y="1996440"/>
                    </a:lnTo>
                    <a:lnTo>
                      <a:pt x="2994660" y="1805940"/>
                    </a:lnTo>
                    <a:lnTo>
                      <a:pt x="3154680" y="1706880"/>
                    </a:lnTo>
                    <a:lnTo>
                      <a:pt x="3307080" y="1623060"/>
                    </a:lnTo>
                    <a:lnTo>
                      <a:pt x="3528060" y="1531620"/>
                    </a:lnTo>
                    <a:lnTo>
                      <a:pt x="3832860" y="1478280"/>
                    </a:lnTo>
                    <a:lnTo>
                      <a:pt x="4076700" y="1463040"/>
                    </a:lnTo>
                    <a:lnTo>
                      <a:pt x="4236720" y="1440180"/>
                    </a:lnTo>
                    <a:lnTo>
                      <a:pt x="4351020" y="1417320"/>
                    </a:lnTo>
                    <a:lnTo>
                      <a:pt x="4396740" y="1249680"/>
                    </a:lnTo>
                    <a:lnTo>
                      <a:pt x="4427220" y="1074420"/>
                    </a:lnTo>
                    <a:lnTo>
                      <a:pt x="4465320" y="967740"/>
                    </a:lnTo>
                    <a:lnTo>
                      <a:pt x="4358640" y="944880"/>
                    </a:lnTo>
                    <a:lnTo>
                      <a:pt x="4206240" y="845820"/>
                    </a:lnTo>
                    <a:lnTo>
                      <a:pt x="4122420" y="693420"/>
                    </a:lnTo>
                    <a:lnTo>
                      <a:pt x="4038600" y="480060"/>
                    </a:lnTo>
                    <a:lnTo>
                      <a:pt x="4046220" y="304800"/>
                    </a:lnTo>
                    <a:lnTo>
                      <a:pt x="4091940" y="129540"/>
                    </a:lnTo>
                    <a:lnTo>
                      <a:pt x="4221480" y="22860"/>
                    </a:lnTo>
                    <a:lnTo>
                      <a:pt x="4396740" y="0"/>
                    </a:lnTo>
                    <a:lnTo>
                      <a:pt x="4533900" y="7620"/>
                    </a:lnTo>
                    <a:lnTo>
                      <a:pt x="4655820" y="99060"/>
                    </a:lnTo>
                    <a:lnTo>
                      <a:pt x="4770120" y="213360"/>
                    </a:lnTo>
                    <a:lnTo>
                      <a:pt x="4808220" y="365760"/>
                    </a:lnTo>
                    <a:lnTo>
                      <a:pt x="4815840" y="487680"/>
                    </a:lnTo>
                    <a:lnTo>
                      <a:pt x="5013960" y="426720"/>
                    </a:lnTo>
                    <a:lnTo>
                      <a:pt x="5265420" y="441960"/>
                    </a:lnTo>
                    <a:lnTo>
                      <a:pt x="5478780" y="472440"/>
                    </a:lnTo>
                    <a:lnTo>
                      <a:pt x="5684520" y="525780"/>
                    </a:lnTo>
                    <a:lnTo>
                      <a:pt x="5814060" y="586740"/>
                    </a:lnTo>
                    <a:lnTo>
                      <a:pt x="5951220" y="640080"/>
                    </a:lnTo>
                    <a:lnTo>
                      <a:pt x="6012180" y="655320"/>
                    </a:lnTo>
                    <a:lnTo>
                      <a:pt x="6103620" y="548640"/>
                    </a:lnTo>
                    <a:lnTo>
                      <a:pt x="6195060" y="419100"/>
                    </a:lnTo>
                    <a:lnTo>
                      <a:pt x="6316980" y="365760"/>
                    </a:lnTo>
                    <a:lnTo>
                      <a:pt x="6484620" y="342900"/>
                    </a:lnTo>
                    <a:lnTo>
                      <a:pt x="6629400" y="365760"/>
                    </a:lnTo>
                    <a:lnTo>
                      <a:pt x="6720840" y="472440"/>
                    </a:lnTo>
                    <a:lnTo>
                      <a:pt x="6774180" y="609600"/>
                    </a:lnTo>
                    <a:lnTo>
                      <a:pt x="6728460" y="769620"/>
                    </a:lnTo>
                    <a:lnTo>
                      <a:pt x="6690360" y="891540"/>
                    </a:lnTo>
                    <a:lnTo>
                      <a:pt x="6598920" y="998220"/>
                    </a:lnTo>
                    <a:lnTo>
                      <a:pt x="6545580" y="1089660"/>
                    </a:lnTo>
                    <a:lnTo>
                      <a:pt x="6423660" y="1165860"/>
                    </a:lnTo>
                    <a:lnTo>
                      <a:pt x="6278880" y="1188720"/>
                    </a:lnTo>
                    <a:lnTo>
                      <a:pt x="6134100" y="1196340"/>
                    </a:lnTo>
                    <a:lnTo>
                      <a:pt x="6141720" y="1310640"/>
                    </a:lnTo>
                    <a:lnTo>
                      <a:pt x="6118860" y="1539240"/>
                    </a:lnTo>
                    <a:lnTo>
                      <a:pt x="6096000" y="1706880"/>
                    </a:lnTo>
                    <a:lnTo>
                      <a:pt x="6050280" y="1866900"/>
                    </a:lnTo>
                    <a:lnTo>
                      <a:pt x="6088380" y="2080260"/>
                    </a:lnTo>
                    <a:lnTo>
                      <a:pt x="6096000" y="2308860"/>
                    </a:lnTo>
                    <a:lnTo>
                      <a:pt x="6065520" y="2499360"/>
                    </a:lnTo>
                    <a:lnTo>
                      <a:pt x="6050280" y="2674620"/>
                    </a:lnTo>
                    <a:lnTo>
                      <a:pt x="6012180" y="2804160"/>
                    </a:lnTo>
                    <a:lnTo>
                      <a:pt x="5966460" y="3002280"/>
                    </a:lnTo>
                    <a:lnTo>
                      <a:pt x="5966460" y="3147060"/>
                    </a:lnTo>
                    <a:lnTo>
                      <a:pt x="5981700" y="3314700"/>
                    </a:lnTo>
                    <a:lnTo>
                      <a:pt x="5958840" y="3497580"/>
                    </a:lnTo>
                    <a:lnTo>
                      <a:pt x="5966460" y="3810000"/>
                    </a:lnTo>
                    <a:lnTo>
                      <a:pt x="5943600" y="4069080"/>
                    </a:lnTo>
                    <a:lnTo>
                      <a:pt x="5966460" y="4206240"/>
                    </a:lnTo>
                    <a:lnTo>
                      <a:pt x="6073140" y="4244340"/>
                    </a:lnTo>
                    <a:lnTo>
                      <a:pt x="6179820" y="4297680"/>
                    </a:lnTo>
                    <a:lnTo>
                      <a:pt x="6172200" y="4351020"/>
                    </a:lnTo>
                    <a:lnTo>
                      <a:pt x="6278880" y="4434840"/>
                    </a:lnTo>
                    <a:lnTo>
                      <a:pt x="6301740" y="4533900"/>
                    </a:lnTo>
                    <a:lnTo>
                      <a:pt x="6195060" y="4541520"/>
                    </a:lnTo>
                    <a:lnTo>
                      <a:pt x="6134100" y="4495800"/>
                    </a:lnTo>
                    <a:lnTo>
                      <a:pt x="6134100" y="4587240"/>
                    </a:lnTo>
                    <a:lnTo>
                      <a:pt x="6065520" y="4594860"/>
                    </a:lnTo>
                    <a:lnTo>
                      <a:pt x="5974080" y="4564380"/>
                    </a:lnTo>
                    <a:lnTo>
                      <a:pt x="5897880" y="4526280"/>
                    </a:lnTo>
                    <a:lnTo>
                      <a:pt x="5829300" y="4511040"/>
                    </a:lnTo>
                    <a:lnTo>
                      <a:pt x="5745480" y="4564380"/>
                    </a:lnTo>
                    <a:lnTo>
                      <a:pt x="5692140" y="4556760"/>
                    </a:lnTo>
                    <a:lnTo>
                      <a:pt x="5760720" y="4411980"/>
                    </a:lnTo>
                    <a:lnTo>
                      <a:pt x="5707380" y="4358640"/>
                    </a:lnTo>
                    <a:lnTo>
                      <a:pt x="5646420" y="4312920"/>
                    </a:lnTo>
                    <a:lnTo>
                      <a:pt x="5661660" y="4175760"/>
                    </a:lnTo>
                    <a:lnTo>
                      <a:pt x="5676900" y="3970020"/>
                    </a:lnTo>
                    <a:lnTo>
                      <a:pt x="5631180" y="3810000"/>
                    </a:lnTo>
                    <a:lnTo>
                      <a:pt x="5516880" y="3642360"/>
                    </a:lnTo>
                    <a:lnTo>
                      <a:pt x="5387340" y="3451860"/>
                    </a:lnTo>
                    <a:lnTo>
                      <a:pt x="5273040" y="3352800"/>
                    </a:lnTo>
                    <a:lnTo>
                      <a:pt x="5006340" y="3390900"/>
                    </a:lnTo>
                    <a:lnTo>
                      <a:pt x="4800600" y="3451860"/>
                    </a:lnTo>
                    <a:lnTo>
                      <a:pt x="4724400" y="3642360"/>
                    </a:lnTo>
                    <a:lnTo>
                      <a:pt x="4724400" y="3802380"/>
                    </a:lnTo>
                    <a:lnTo>
                      <a:pt x="4800600" y="4008120"/>
                    </a:lnTo>
                    <a:lnTo>
                      <a:pt x="4853940" y="4229100"/>
                    </a:lnTo>
                    <a:lnTo>
                      <a:pt x="4937760" y="4328160"/>
                    </a:lnTo>
                    <a:lnTo>
                      <a:pt x="5128260" y="4465320"/>
                    </a:lnTo>
                    <a:lnTo>
                      <a:pt x="5234940" y="4556760"/>
                    </a:lnTo>
                    <a:lnTo>
                      <a:pt x="5173980" y="4587240"/>
                    </a:lnTo>
                    <a:lnTo>
                      <a:pt x="5173980" y="4663440"/>
                    </a:lnTo>
                    <a:lnTo>
                      <a:pt x="4968240" y="4625340"/>
                    </a:lnTo>
                    <a:lnTo>
                      <a:pt x="4945380" y="4671060"/>
                    </a:lnTo>
                    <a:lnTo>
                      <a:pt x="4777740" y="4610100"/>
                    </a:lnTo>
                    <a:lnTo>
                      <a:pt x="4587240" y="4457700"/>
                    </a:lnTo>
                    <a:lnTo>
                      <a:pt x="4541520" y="4526280"/>
                    </a:lnTo>
                    <a:lnTo>
                      <a:pt x="4495800" y="4404360"/>
                    </a:lnTo>
                    <a:lnTo>
                      <a:pt x="4488180" y="4152900"/>
                    </a:lnTo>
                    <a:lnTo>
                      <a:pt x="4389120" y="3886200"/>
                    </a:lnTo>
                    <a:lnTo>
                      <a:pt x="4236720" y="3573780"/>
                    </a:lnTo>
                    <a:lnTo>
                      <a:pt x="4076700" y="3497580"/>
                    </a:lnTo>
                    <a:lnTo>
                      <a:pt x="3657600" y="3421380"/>
                    </a:lnTo>
                    <a:lnTo>
                      <a:pt x="3299460" y="3337560"/>
                    </a:lnTo>
                    <a:lnTo>
                      <a:pt x="2994660" y="3383280"/>
                    </a:lnTo>
                    <a:lnTo>
                      <a:pt x="2987040" y="3474720"/>
                    </a:lnTo>
                    <a:lnTo>
                      <a:pt x="3070860" y="3573780"/>
                    </a:lnTo>
                    <a:lnTo>
                      <a:pt x="3261360" y="3627120"/>
                    </a:lnTo>
                    <a:lnTo>
                      <a:pt x="3375660" y="3733800"/>
                    </a:lnTo>
                    <a:lnTo>
                      <a:pt x="3383280" y="3832860"/>
                    </a:lnTo>
                    <a:lnTo>
                      <a:pt x="3261360" y="3848100"/>
                    </a:lnTo>
                    <a:lnTo>
                      <a:pt x="3169920" y="3794760"/>
                    </a:lnTo>
                    <a:lnTo>
                      <a:pt x="3147060" y="3893820"/>
                    </a:lnTo>
                    <a:lnTo>
                      <a:pt x="3070860" y="3878580"/>
                    </a:lnTo>
                    <a:lnTo>
                      <a:pt x="2987040" y="3909060"/>
                    </a:lnTo>
                    <a:lnTo>
                      <a:pt x="2895600" y="3863340"/>
                    </a:lnTo>
                    <a:lnTo>
                      <a:pt x="2834640" y="3756660"/>
                    </a:lnTo>
                    <a:lnTo>
                      <a:pt x="2697480" y="3855720"/>
                    </a:lnTo>
                    <a:lnTo>
                      <a:pt x="2628900" y="3802380"/>
                    </a:lnTo>
                    <a:lnTo>
                      <a:pt x="2674620" y="3688080"/>
                    </a:lnTo>
                    <a:lnTo>
                      <a:pt x="2705100" y="3596640"/>
                    </a:lnTo>
                    <a:lnTo>
                      <a:pt x="2712720" y="3398520"/>
                    </a:lnTo>
                    <a:lnTo>
                      <a:pt x="2651760" y="3185160"/>
                    </a:lnTo>
                    <a:lnTo>
                      <a:pt x="2552700" y="2941320"/>
                    </a:lnTo>
                    <a:lnTo>
                      <a:pt x="2476500" y="2865120"/>
                    </a:lnTo>
                    <a:lnTo>
                      <a:pt x="2080260" y="2811780"/>
                    </a:lnTo>
                    <a:lnTo>
                      <a:pt x="1699260" y="2766060"/>
                    </a:lnTo>
                    <a:lnTo>
                      <a:pt x="1379220" y="2674620"/>
                    </a:lnTo>
                    <a:lnTo>
                      <a:pt x="1074420" y="2567940"/>
                    </a:lnTo>
                    <a:lnTo>
                      <a:pt x="792480" y="2499360"/>
                    </a:lnTo>
                    <a:lnTo>
                      <a:pt x="335280" y="2430780"/>
                    </a:lnTo>
                    <a:lnTo>
                      <a:pt x="76200" y="2423160"/>
                    </a:lnTo>
                    <a:lnTo>
                      <a:pt x="0" y="2415540"/>
                    </a:lnTo>
                    <a:close/>
                  </a:path>
                </a:pathLst>
              </a:custGeom>
              <a:solidFill>
                <a:schemeClr val="bg1"/>
              </a:solidFill>
              <a:ln w="127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68" name="Oval 123">
                <a:extLst>
                  <a:ext uri="{FF2B5EF4-FFF2-40B4-BE49-F238E27FC236}">
                    <a16:creationId xmlns:a16="http://schemas.microsoft.com/office/drawing/2014/main" id="{E56A996E-5242-40F8-A1A3-D4F18D15A8A9}"/>
                  </a:ext>
                </a:extLst>
              </p:cNvPr>
              <p:cNvSpPr/>
              <p:nvPr/>
            </p:nvSpPr>
            <p:spPr>
              <a:xfrm rot="19332966">
                <a:off x="3266454" y="1718949"/>
                <a:ext cx="59689" cy="40957"/>
              </a:xfrm>
              <a:prstGeom prst="ellipse">
                <a:avLst/>
              </a:prstGeom>
              <a:solidFill>
                <a:schemeClr val="tx2"/>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69" name="Oval 124">
                <a:extLst>
                  <a:ext uri="{FF2B5EF4-FFF2-40B4-BE49-F238E27FC236}">
                    <a16:creationId xmlns:a16="http://schemas.microsoft.com/office/drawing/2014/main" id="{61501CD9-13B1-451F-BB99-1426F5835FAA}"/>
                  </a:ext>
                </a:extLst>
              </p:cNvPr>
              <p:cNvSpPr/>
              <p:nvPr/>
            </p:nvSpPr>
            <p:spPr>
              <a:xfrm rot="3400823">
                <a:off x="3422265" y="1752694"/>
                <a:ext cx="64992" cy="37616"/>
              </a:xfrm>
              <a:prstGeom prst="ellipse">
                <a:avLst/>
              </a:prstGeom>
              <a:solidFill>
                <a:schemeClr val="tx2"/>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70" name="Freeform 125">
                <a:extLst>
                  <a:ext uri="{FF2B5EF4-FFF2-40B4-BE49-F238E27FC236}">
                    <a16:creationId xmlns:a16="http://schemas.microsoft.com/office/drawing/2014/main" id="{39A07931-3C15-4DB7-BE8C-CE0A6C62EAC7}"/>
                  </a:ext>
                </a:extLst>
              </p:cNvPr>
              <p:cNvSpPr/>
              <p:nvPr/>
            </p:nvSpPr>
            <p:spPr>
              <a:xfrm>
                <a:off x="3343118" y="1782596"/>
                <a:ext cx="59689" cy="62492"/>
              </a:xfrm>
              <a:custGeom>
                <a:avLst/>
                <a:gdLst>
                  <a:gd name="connsiteX0" fmla="*/ 68580 w 396240"/>
                  <a:gd name="connsiteY0" fmla="*/ 38100 h 381000"/>
                  <a:gd name="connsiteX1" fmla="*/ 160020 w 396240"/>
                  <a:gd name="connsiteY1" fmla="*/ 0 h 381000"/>
                  <a:gd name="connsiteX2" fmla="*/ 289560 w 396240"/>
                  <a:gd name="connsiteY2" fmla="*/ 30480 h 381000"/>
                  <a:gd name="connsiteX3" fmla="*/ 373380 w 396240"/>
                  <a:gd name="connsiteY3" fmla="*/ 76200 h 381000"/>
                  <a:gd name="connsiteX4" fmla="*/ 396240 w 396240"/>
                  <a:gd name="connsiteY4" fmla="*/ 190500 h 381000"/>
                  <a:gd name="connsiteX5" fmla="*/ 365760 w 396240"/>
                  <a:gd name="connsiteY5" fmla="*/ 327660 h 381000"/>
                  <a:gd name="connsiteX6" fmla="*/ 335280 w 396240"/>
                  <a:gd name="connsiteY6" fmla="*/ 381000 h 381000"/>
                  <a:gd name="connsiteX7" fmla="*/ 167640 w 396240"/>
                  <a:gd name="connsiteY7" fmla="*/ 381000 h 381000"/>
                  <a:gd name="connsiteX8" fmla="*/ 0 w 396240"/>
                  <a:gd name="connsiteY8" fmla="*/ 304800 h 381000"/>
                  <a:gd name="connsiteX9" fmla="*/ 7620 w 396240"/>
                  <a:gd name="connsiteY9" fmla="*/ 198120 h 381000"/>
                  <a:gd name="connsiteX10" fmla="*/ 45720 w 396240"/>
                  <a:gd name="connsiteY10" fmla="*/ 76200 h 381000"/>
                  <a:gd name="connsiteX11" fmla="*/ 68580 w 396240"/>
                  <a:gd name="connsiteY11" fmla="*/ 381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240" h="381000">
                    <a:moveTo>
                      <a:pt x="68580" y="38100"/>
                    </a:moveTo>
                    <a:lnTo>
                      <a:pt x="160020" y="0"/>
                    </a:lnTo>
                    <a:lnTo>
                      <a:pt x="289560" y="30480"/>
                    </a:lnTo>
                    <a:lnTo>
                      <a:pt x="373380" y="76200"/>
                    </a:lnTo>
                    <a:lnTo>
                      <a:pt x="396240" y="190500"/>
                    </a:lnTo>
                    <a:lnTo>
                      <a:pt x="365760" y="327660"/>
                    </a:lnTo>
                    <a:lnTo>
                      <a:pt x="335280" y="381000"/>
                    </a:lnTo>
                    <a:lnTo>
                      <a:pt x="167640" y="381000"/>
                    </a:lnTo>
                    <a:lnTo>
                      <a:pt x="0" y="304800"/>
                    </a:lnTo>
                    <a:lnTo>
                      <a:pt x="7620" y="198120"/>
                    </a:lnTo>
                    <a:lnTo>
                      <a:pt x="45720" y="76200"/>
                    </a:lnTo>
                    <a:lnTo>
                      <a:pt x="68580" y="38100"/>
                    </a:lnTo>
                    <a:close/>
                  </a:path>
                </a:pathLst>
              </a:custGeom>
              <a:solidFill>
                <a:schemeClr val="tx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nvGrpSpPr>
              <p:cNvPr id="71" name="Group 89">
                <a:extLst>
                  <a:ext uri="{FF2B5EF4-FFF2-40B4-BE49-F238E27FC236}">
                    <a16:creationId xmlns:a16="http://schemas.microsoft.com/office/drawing/2014/main" id="{B04969A5-1439-49E7-A38C-36296ADE80C3}"/>
                  </a:ext>
                </a:extLst>
              </p:cNvPr>
              <p:cNvGrpSpPr/>
              <p:nvPr/>
            </p:nvGrpSpPr>
            <p:grpSpPr>
              <a:xfrm>
                <a:off x="3036481" y="1899323"/>
                <a:ext cx="302176" cy="226971"/>
                <a:chOff x="3725886" y="1494530"/>
                <a:chExt cx="1173249" cy="838660"/>
              </a:xfrm>
            </p:grpSpPr>
            <p:sp>
              <p:nvSpPr>
                <p:cNvPr id="73" name="Freeform 100">
                  <a:extLst>
                    <a:ext uri="{FF2B5EF4-FFF2-40B4-BE49-F238E27FC236}">
                      <a16:creationId xmlns:a16="http://schemas.microsoft.com/office/drawing/2014/main" id="{6F6559DD-ED0D-4F62-B8F3-0A3F9C08A238}"/>
                    </a:ext>
                  </a:extLst>
                </p:cNvPr>
                <p:cNvSpPr/>
                <p:nvPr/>
              </p:nvSpPr>
              <p:spPr>
                <a:xfrm>
                  <a:off x="3725886" y="1494530"/>
                  <a:ext cx="1173249" cy="838660"/>
                </a:xfrm>
                <a:custGeom>
                  <a:avLst/>
                  <a:gdLst>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215457 w 4400275"/>
                    <a:gd name="connsiteY10" fmla="*/ 107201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602807 w 4400275"/>
                    <a:gd name="connsiteY11" fmla="*/ 13260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126557 w 4400275"/>
                    <a:gd name="connsiteY10" fmla="*/ 57036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418657 w 4400275"/>
                    <a:gd name="connsiteY10" fmla="*/ 39891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2539"/>
                    <a:gd name="connsiteX1" fmla="*/ 37407 w 4400275"/>
                    <a:gd name="connsiteY1" fmla="*/ 1535563 h 2432539"/>
                    <a:gd name="connsiteX2" fmla="*/ 177107 w 4400275"/>
                    <a:gd name="connsiteY2" fmla="*/ 722763 h 2432539"/>
                    <a:gd name="connsiteX3" fmla="*/ 678757 w 4400275"/>
                    <a:gd name="connsiteY3" fmla="*/ 246513 h 2432539"/>
                    <a:gd name="connsiteX4" fmla="*/ 1701107 w 4400275"/>
                    <a:gd name="connsiteY4" fmla="*/ 24263 h 2432539"/>
                    <a:gd name="connsiteX5" fmla="*/ 2831407 w 4400275"/>
                    <a:gd name="connsiteY5" fmla="*/ 11563 h 2432539"/>
                    <a:gd name="connsiteX6" fmla="*/ 4228407 w 4400275"/>
                    <a:gd name="connsiteY6" fmla="*/ 75063 h 2432539"/>
                    <a:gd name="connsiteX7" fmla="*/ 4279207 w 4400275"/>
                    <a:gd name="connsiteY7" fmla="*/ 513213 h 2432539"/>
                    <a:gd name="connsiteX8" fmla="*/ 3333057 w 4400275"/>
                    <a:gd name="connsiteY8" fmla="*/ 1122813 h 2432539"/>
                    <a:gd name="connsiteX9" fmla="*/ 2856807 w 4400275"/>
                    <a:gd name="connsiteY9" fmla="*/ 1376813 h 2432539"/>
                    <a:gd name="connsiteX10" fmla="*/ 2418657 w 4400275"/>
                    <a:gd name="connsiteY10" fmla="*/ 398913 h 2432539"/>
                    <a:gd name="connsiteX11" fmla="*/ 2602807 w 4400275"/>
                    <a:gd name="connsiteY11" fmla="*/ 1326013 h 2432539"/>
                    <a:gd name="connsiteX12" fmla="*/ 2278957 w 4400275"/>
                    <a:gd name="connsiteY12" fmla="*/ 1764163 h 2432539"/>
                    <a:gd name="connsiteX13" fmla="*/ 1428057 w 4400275"/>
                    <a:gd name="connsiteY13" fmla="*/ 1821313 h 2432539"/>
                    <a:gd name="connsiteX14" fmla="*/ 1091507 w 4400275"/>
                    <a:gd name="connsiteY14" fmla="*/ 2176913 h 2432539"/>
                    <a:gd name="connsiteX15" fmla="*/ 805757 w 4400275"/>
                    <a:gd name="connsiteY15" fmla="*/ 2405513 h 2432539"/>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278957 w 4400275"/>
                    <a:gd name="connsiteY12" fmla="*/ 1764163 h 2422892"/>
                    <a:gd name="connsiteX13" fmla="*/ 1428057 w 4400275"/>
                    <a:gd name="connsiteY13" fmla="*/ 1821313 h 2422892"/>
                    <a:gd name="connsiteX14" fmla="*/ 1116907 w 4400275"/>
                    <a:gd name="connsiteY14" fmla="*/ 2094363 h 2422892"/>
                    <a:gd name="connsiteX15" fmla="*/ 805757 w 4400275"/>
                    <a:gd name="connsiteY15" fmla="*/ 2405513 h 2422892"/>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183707 w 4400275"/>
                    <a:gd name="connsiteY12" fmla="*/ 1611763 h 2422892"/>
                    <a:gd name="connsiteX13" fmla="*/ 1428057 w 4400275"/>
                    <a:gd name="connsiteY13" fmla="*/ 1821313 h 2422892"/>
                    <a:gd name="connsiteX14" fmla="*/ 1116907 w 4400275"/>
                    <a:gd name="connsiteY14" fmla="*/ 2094363 h 2422892"/>
                    <a:gd name="connsiteX15" fmla="*/ 805757 w 4400275"/>
                    <a:gd name="connsiteY15" fmla="*/ 2405513 h 242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0275" h="2422892">
                      <a:moveTo>
                        <a:pt x="805757" y="2405513"/>
                      </a:moveTo>
                      <a:cubicBezTo>
                        <a:pt x="625840" y="2312380"/>
                        <a:pt x="142182" y="1816021"/>
                        <a:pt x="37407" y="1535563"/>
                      </a:cubicBezTo>
                      <a:cubicBezTo>
                        <a:pt x="-67368" y="1255105"/>
                        <a:pt x="70215" y="937605"/>
                        <a:pt x="177107" y="722763"/>
                      </a:cubicBezTo>
                      <a:cubicBezTo>
                        <a:pt x="283999" y="507921"/>
                        <a:pt x="424757" y="362930"/>
                        <a:pt x="678757" y="246513"/>
                      </a:cubicBezTo>
                      <a:cubicBezTo>
                        <a:pt x="932757" y="130096"/>
                        <a:pt x="1342332" y="63421"/>
                        <a:pt x="1701107" y="24263"/>
                      </a:cubicBezTo>
                      <a:cubicBezTo>
                        <a:pt x="2059882" y="-14895"/>
                        <a:pt x="2410190" y="3096"/>
                        <a:pt x="2831407" y="11563"/>
                      </a:cubicBezTo>
                      <a:cubicBezTo>
                        <a:pt x="3252624" y="20030"/>
                        <a:pt x="3987107" y="-8545"/>
                        <a:pt x="4228407" y="75063"/>
                      </a:cubicBezTo>
                      <a:cubicBezTo>
                        <a:pt x="4469707" y="158671"/>
                        <a:pt x="4428432" y="338588"/>
                        <a:pt x="4279207" y="513213"/>
                      </a:cubicBezTo>
                      <a:cubicBezTo>
                        <a:pt x="4129982" y="687838"/>
                        <a:pt x="3570124" y="978880"/>
                        <a:pt x="3333057" y="1122813"/>
                      </a:cubicBezTo>
                      <a:cubicBezTo>
                        <a:pt x="3095990" y="1266746"/>
                        <a:pt x="3009207" y="1497463"/>
                        <a:pt x="2856807" y="1376813"/>
                      </a:cubicBezTo>
                      <a:cubicBezTo>
                        <a:pt x="2704407" y="1256163"/>
                        <a:pt x="2460990" y="407380"/>
                        <a:pt x="2418657" y="398913"/>
                      </a:cubicBezTo>
                      <a:cubicBezTo>
                        <a:pt x="2376324" y="390446"/>
                        <a:pt x="2641965" y="1123871"/>
                        <a:pt x="2602807" y="1326013"/>
                      </a:cubicBezTo>
                      <a:cubicBezTo>
                        <a:pt x="2563649" y="1528155"/>
                        <a:pt x="2379499" y="1529213"/>
                        <a:pt x="2183707" y="1611763"/>
                      </a:cubicBezTo>
                      <a:cubicBezTo>
                        <a:pt x="1987915" y="1694313"/>
                        <a:pt x="1603740" y="1722888"/>
                        <a:pt x="1428057" y="1821313"/>
                      </a:cubicBezTo>
                      <a:cubicBezTo>
                        <a:pt x="1252374" y="1919738"/>
                        <a:pt x="1220624" y="1996996"/>
                        <a:pt x="1116907" y="2094363"/>
                      </a:cubicBezTo>
                      <a:cubicBezTo>
                        <a:pt x="1013190" y="2191730"/>
                        <a:pt x="985674" y="2498646"/>
                        <a:pt x="805757" y="2405513"/>
                      </a:cubicBezTo>
                      <a:close/>
                    </a:path>
                  </a:pathLst>
                </a:cu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74" name="Group 101">
                  <a:extLst>
                    <a:ext uri="{FF2B5EF4-FFF2-40B4-BE49-F238E27FC236}">
                      <a16:creationId xmlns:a16="http://schemas.microsoft.com/office/drawing/2014/main" id="{4CF8730A-E9FB-43A0-B127-6CAFF0E98616}"/>
                    </a:ext>
                  </a:extLst>
                </p:cNvPr>
                <p:cNvGrpSpPr/>
                <p:nvPr/>
              </p:nvGrpSpPr>
              <p:grpSpPr>
                <a:xfrm>
                  <a:off x="3852151" y="2075289"/>
                  <a:ext cx="142801" cy="125607"/>
                  <a:chOff x="2479838" y="902956"/>
                  <a:chExt cx="110714" cy="84680"/>
                </a:xfrm>
              </p:grpSpPr>
              <p:sp>
                <p:nvSpPr>
                  <p:cNvPr id="93" name="Hexagon 120">
                    <a:extLst>
                      <a:ext uri="{FF2B5EF4-FFF2-40B4-BE49-F238E27FC236}">
                        <a16:creationId xmlns:a16="http://schemas.microsoft.com/office/drawing/2014/main" id="{1092AE18-358C-49EE-8F19-4C96337D70BC}"/>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4" name="Oval 121">
                    <a:extLst>
                      <a:ext uri="{FF2B5EF4-FFF2-40B4-BE49-F238E27FC236}">
                        <a16:creationId xmlns:a16="http://schemas.microsoft.com/office/drawing/2014/main" id="{68BF57F8-E3B0-4423-8BFC-C301E1E1DFC4}"/>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75" name="Group 102">
                  <a:extLst>
                    <a:ext uri="{FF2B5EF4-FFF2-40B4-BE49-F238E27FC236}">
                      <a16:creationId xmlns:a16="http://schemas.microsoft.com/office/drawing/2014/main" id="{CBA66A84-0028-433B-8FEF-39C2728DE786}"/>
                    </a:ext>
                  </a:extLst>
                </p:cNvPr>
                <p:cNvGrpSpPr/>
                <p:nvPr/>
              </p:nvGrpSpPr>
              <p:grpSpPr>
                <a:xfrm>
                  <a:off x="3814678" y="1948885"/>
                  <a:ext cx="142801" cy="125607"/>
                  <a:chOff x="2479838" y="902956"/>
                  <a:chExt cx="110714" cy="84680"/>
                </a:xfrm>
              </p:grpSpPr>
              <p:sp>
                <p:nvSpPr>
                  <p:cNvPr id="91" name="Hexagon 118">
                    <a:extLst>
                      <a:ext uri="{FF2B5EF4-FFF2-40B4-BE49-F238E27FC236}">
                        <a16:creationId xmlns:a16="http://schemas.microsoft.com/office/drawing/2014/main" id="{3D0C3C9C-412F-46E6-8BCB-E1456A82CBC7}"/>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2" name="Oval 119">
                    <a:extLst>
                      <a:ext uri="{FF2B5EF4-FFF2-40B4-BE49-F238E27FC236}">
                        <a16:creationId xmlns:a16="http://schemas.microsoft.com/office/drawing/2014/main" id="{2C403B6D-7A87-480A-A4A0-98AB6BD1A88D}"/>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76" name="Group 103">
                  <a:extLst>
                    <a:ext uri="{FF2B5EF4-FFF2-40B4-BE49-F238E27FC236}">
                      <a16:creationId xmlns:a16="http://schemas.microsoft.com/office/drawing/2014/main" id="{6A2AD111-8852-4A07-AC87-E20F6A7EAC13}"/>
                    </a:ext>
                  </a:extLst>
                </p:cNvPr>
                <p:cNvGrpSpPr/>
                <p:nvPr/>
              </p:nvGrpSpPr>
              <p:grpSpPr>
                <a:xfrm>
                  <a:off x="3947150" y="1979607"/>
                  <a:ext cx="142801" cy="125607"/>
                  <a:chOff x="2479838" y="902956"/>
                  <a:chExt cx="110714" cy="84680"/>
                </a:xfrm>
              </p:grpSpPr>
              <p:sp>
                <p:nvSpPr>
                  <p:cNvPr id="89" name="Hexagon 116">
                    <a:extLst>
                      <a:ext uri="{FF2B5EF4-FFF2-40B4-BE49-F238E27FC236}">
                        <a16:creationId xmlns:a16="http://schemas.microsoft.com/office/drawing/2014/main" id="{3E864074-795C-458E-9451-8297F926F5A1}"/>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0" name="Oval 117">
                    <a:extLst>
                      <a:ext uri="{FF2B5EF4-FFF2-40B4-BE49-F238E27FC236}">
                        <a16:creationId xmlns:a16="http://schemas.microsoft.com/office/drawing/2014/main" id="{D6819CC0-C386-4323-897E-2348DDB26152}"/>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77" name="Group 104">
                  <a:extLst>
                    <a:ext uri="{FF2B5EF4-FFF2-40B4-BE49-F238E27FC236}">
                      <a16:creationId xmlns:a16="http://schemas.microsoft.com/office/drawing/2014/main" id="{9F33C20B-2D73-46F5-A43F-DBD0A1BE6F96}"/>
                    </a:ext>
                  </a:extLst>
                </p:cNvPr>
                <p:cNvGrpSpPr/>
                <p:nvPr/>
              </p:nvGrpSpPr>
              <p:grpSpPr>
                <a:xfrm>
                  <a:off x="4082723" y="1535162"/>
                  <a:ext cx="142801" cy="125607"/>
                  <a:chOff x="2479838" y="902956"/>
                  <a:chExt cx="110714" cy="84680"/>
                </a:xfrm>
              </p:grpSpPr>
              <p:sp>
                <p:nvSpPr>
                  <p:cNvPr id="87" name="Hexagon 114">
                    <a:extLst>
                      <a:ext uri="{FF2B5EF4-FFF2-40B4-BE49-F238E27FC236}">
                        <a16:creationId xmlns:a16="http://schemas.microsoft.com/office/drawing/2014/main" id="{D5B15569-DA4D-4EEF-990D-A4B02DC9F503}"/>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8" name="Oval 115">
                    <a:extLst>
                      <a:ext uri="{FF2B5EF4-FFF2-40B4-BE49-F238E27FC236}">
                        <a16:creationId xmlns:a16="http://schemas.microsoft.com/office/drawing/2014/main" id="{0D8563CD-42FB-406B-B91A-FE4403BFD097}"/>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78" name="Group 105">
                  <a:extLst>
                    <a:ext uri="{FF2B5EF4-FFF2-40B4-BE49-F238E27FC236}">
                      <a16:creationId xmlns:a16="http://schemas.microsoft.com/office/drawing/2014/main" id="{F69A14A9-CD1E-4C50-97C5-822ACE8647C7}"/>
                    </a:ext>
                  </a:extLst>
                </p:cNvPr>
                <p:cNvGrpSpPr/>
                <p:nvPr/>
              </p:nvGrpSpPr>
              <p:grpSpPr>
                <a:xfrm>
                  <a:off x="3988728" y="1632907"/>
                  <a:ext cx="142801" cy="125607"/>
                  <a:chOff x="2479838" y="902956"/>
                  <a:chExt cx="110714" cy="84680"/>
                </a:xfrm>
              </p:grpSpPr>
              <p:sp>
                <p:nvSpPr>
                  <p:cNvPr id="85" name="Hexagon 112">
                    <a:extLst>
                      <a:ext uri="{FF2B5EF4-FFF2-40B4-BE49-F238E27FC236}">
                        <a16:creationId xmlns:a16="http://schemas.microsoft.com/office/drawing/2014/main" id="{F9ACFB3C-5019-4E8D-9A98-45BB4B9D4294}"/>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6" name="Oval 113">
                    <a:extLst>
                      <a:ext uri="{FF2B5EF4-FFF2-40B4-BE49-F238E27FC236}">
                        <a16:creationId xmlns:a16="http://schemas.microsoft.com/office/drawing/2014/main" id="{A3B6AE17-B7F2-4E45-A6D6-19847A6C688A}"/>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79" name="Group 106">
                  <a:extLst>
                    <a:ext uri="{FF2B5EF4-FFF2-40B4-BE49-F238E27FC236}">
                      <a16:creationId xmlns:a16="http://schemas.microsoft.com/office/drawing/2014/main" id="{D2955FF8-3CFA-45AE-B71D-BDEF910474C5}"/>
                    </a:ext>
                  </a:extLst>
                </p:cNvPr>
                <p:cNvGrpSpPr/>
                <p:nvPr/>
              </p:nvGrpSpPr>
              <p:grpSpPr>
                <a:xfrm>
                  <a:off x="4124967" y="1664642"/>
                  <a:ext cx="142801" cy="125607"/>
                  <a:chOff x="2479838" y="902956"/>
                  <a:chExt cx="110714" cy="84680"/>
                </a:xfrm>
              </p:grpSpPr>
              <p:sp>
                <p:nvSpPr>
                  <p:cNvPr id="83" name="Hexagon 110">
                    <a:extLst>
                      <a:ext uri="{FF2B5EF4-FFF2-40B4-BE49-F238E27FC236}">
                        <a16:creationId xmlns:a16="http://schemas.microsoft.com/office/drawing/2014/main" id="{1905EA71-39E1-4BAD-A7E7-0C90A99EBE22}"/>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4" name="Oval 111">
                    <a:extLst>
                      <a:ext uri="{FF2B5EF4-FFF2-40B4-BE49-F238E27FC236}">
                        <a16:creationId xmlns:a16="http://schemas.microsoft.com/office/drawing/2014/main" id="{7D4B4BC5-69CA-4B37-A8FF-0D81BBD86DA0}"/>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80" name="Group 107">
                  <a:extLst>
                    <a:ext uri="{FF2B5EF4-FFF2-40B4-BE49-F238E27FC236}">
                      <a16:creationId xmlns:a16="http://schemas.microsoft.com/office/drawing/2014/main" id="{44176743-3D90-4877-BE0A-D6E786408A05}"/>
                    </a:ext>
                  </a:extLst>
                </p:cNvPr>
                <p:cNvGrpSpPr/>
                <p:nvPr/>
              </p:nvGrpSpPr>
              <p:grpSpPr>
                <a:xfrm>
                  <a:off x="4120271" y="1664642"/>
                  <a:ext cx="142801" cy="125607"/>
                  <a:chOff x="2479838" y="902956"/>
                  <a:chExt cx="110714" cy="84680"/>
                </a:xfrm>
              </p:grpSpPr>
              <p:sp>
                <p:nvSpPr>
                  <p:cNvPr id="81" name="Hexagon 108">
                    <a:extLst>
                      <a:ext uri="{FF2B5EF4-FFF2-40B4-BE49-F238E27FC236}">
                        <a16:creationId xmlns:a16="http://schemas.microsoft.com/office/drawing/2014/main" id="{765E618B-4152-441C-B369-E587FF46058E}"/>
                      </a:ext>
                    </a:extLst>
                  </p:cNvPr>
                  <p:cNvSpPr/>
                  <p:nvPr/>
                </p:nvSpPr>
                <p:spPr>
                  <a:xfrm rot="20636442">
                    <a:off x="2479838" y="902956"/>
                    <a:ext cx="110714" cy="84680"/>
                  </a:xfrm>
                  <a:prstGeom prst="hexagon">
                    <a:avLst/>
                  </a:prstGeom>
                  <a:solidFill>
                    <a:schemeClr val="accent6">
                      <a:lumMod val="60000"/>
                      <a:lumOff val="40000"/>
                    </a:schemeClr>
                  </a:solidFill>
                  <a:ln>
                    <a:noFill/>
                  </a:ln>
                  <a:scene3d>
                    <a:camera prst="orthographicFront"/>
                    <a:lightRig rig="threePt" dir="t"/>
                  </a:scene3d>
                  <a:sp3d>
                    <a:bevelT w="317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2" name="Oval 109">
                    <a:extLst>
                      <a:ext uri="{FF2B5EF4-FFF2-40B4-BE49-F238E27FC236}">
                        <a16:creationId xmlns:a16="http://schemas.microsoft.com/office/drawing/2014/main" id="{E7F7E172-55D9-443D-9A53-9BA934E54F99}"/>
                      </a:ext>
                    </a:extLst>
                  </p:cNvPr>
                  <p:cNvSpPr/>
                  <p:nvPr/>
                </p:nvSpPr>
                <p:spPr>
                  <a:xfrm rot="20636442">
                    <a:off x="2516742" y="928358"/>
                    <a:ext cx="36905" cy="33872"/>
                  </a:xfrm>
                  <a:prstGeom prst="ellipse">
                    <a:avLst/>
                  </a:prstGeom>
                  <a:solidFill>
                    <a:srgbClr val="92D050"/>
                  </a:solidFill>
                  <a:ln>
                    <a:noFill/>
                  </a:ln>
                  <a:scene3d>
                    <a:camera prst="orthographicFront"/>
                    <a:lightRig rig="threePt" dir="t"/>
                  </a:scene3d>
                  <a:sp3d>
                    <a:bevelT w="3175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grpSp>
        <p:sp>
          <p:nvSpPr>
            <p:cNvPr id="95" name="Freeform 97">
              <a:extLst>
                <a:ext uri="{FF2B5EF4-FFF2-40B4-BE49-F238E27FC236}">
                  <a16:creationId xmlns:a16="http://schemas.microsoft.com/office/drawing/2014/main" id="{C06B809C-BBC5-43D2-9669-1567AA73A09C}"/>
                </a:ext>
              </a:extLst>
            </p:cNvPr>
            <p:cNvSpPr/>
            <p:nvPr/>
          </p:nvSpPr>
          <p:spPr>
            <a:xfrm>
              <a:off x="5265908" y="3152680"/>
              <a:ext cx="1017589" cy="803594"/>
            </a:xfrm>
            <a:custGeom>
              <a:avLst/>
              <a:gdLst>
                <a:gd name="connsiteX0" fmla="*/ 0 w 8315325"/>
                <a:gd name="connsiteY0" fmla="*/ 609600 h 6981825"/>
                <a:gd name="connsiteX1" fmla="*/ 38100 w 8315325"/>
                <a:gd name="connsiteY1" fmla="*/ 514350 h 6981825"/>
                <a:gd name="connsiteX2" fmla="*/ 285750 w 8315325"/>
                <a:gd name="connsiteY2" fmla="*/ 428625 h 6981825"/>
                <a:gd name="connsiteX3" fmla="*/ 676275 w 8315325"/>
                <a:gd name="connsiteY3" fmla="*/ 266700 h 6981825"/>
                <a:gd name="connsiteX4" fmla="*/ 742950 w 8315325"/>
                <a:gd name="connsiteY4" fmla="*/ 209550 h 6981825"/>
                <a:gd name="connsiteX5" fmla="*/ 914400 w 8315325"/>
                <a:gd name="connsiteY5" fmla="*/ 190500 h 6981825"/>
                <a:gd name="connsiteX6" fmla="*/ 1219200 w 8315325"/>
                <a:gd name="connsiteY6" fmla="*/ 209550 h 6981825"/>
                <a:gd name="connsiteX7" fmla="*/ 1533525 w 8315325"/>
                <a:gd name="connsiteY7" fmla="*/ 219075 h 6981825"/>
                <a:gd name="connsiteX8" fmla="*/ 1809750 w 8315325"/>
                <a:gd name="connsiteY8" fmla="*/ 133350 h 6981825"/>
                <a:gd name="connsiteX9" fmla="*/ 2066925 w 8315325"/>
                <a:gd name="connsiteY9" fmla="*/ 0 h 6981825"/>
                <a:gd name="connsiteX10" fmla="*/ 2057400 w 8315325"/>
                <a:gd name="connsiteY10" fmla="*/ 209550 h 6981825"/>
                <a:gd name="connsiteX11" fmla="*/ 2066925 w 8315325"/>
                <a:gd name="connsiteY11" fmla="*/ 266700 h 6981825"/>
                <a:gd name="connsiteX12" fmla="*/ 2343150 w 8315325"/>
                <a:gd name="connsiteY12" fmla="*/ 352425 h 6981825"/>
                <a:gd name="connsiteX13" fmla="*/ 2771775 w 8315325"/>
                <a:gd name="connsiteY13" fmla="*/ 523875 h 6981825"/>
                <a:gd name="connsiteX14" fmla="*/ 3190875 w 8315325"/>
                <a:gd name="connsiteY14" fmla="*/ 819150 h 6981825"/>
                <a:gd name="connsiteX15" fmla="*/ 3676650 w 8315325"/>
                <a:gd name="connsiteY15" fmla="*/ 952500 h 6981825"/>
                <a:gd name="connsiteX16" fmla="*/ 4219575 w 8315325"/>
                <a:gd name="connsiteY16" fmla="*/ 1028700 h 6981825"/>
                <a:gd name="connsiteX17" fmla="*/ 4895850 w 8315325"/>
                <a:gd name="connsiteY17" fmla="*/ 1085850 h 6981825"/>
                <a:gd name="connsiteX18" fmla="*/ 5314950 w 8315325"/>
                <a:gd name="connsiteY18" fmla="*/ 1238250 h 6981825"/>
                <a:gd name="connsiteX19" fmla="*/ 5648325 w 8315325"/>
                <a:gd name="connsiteY19" fmla="*/ 1438275 h 6981825"/>
                <a:gd name="connsiteX20" fmla="*/ 5943600 w 8315325"/>
                <a:gd name="connsiteY20" fmla="*/ 1704975 h 6981825"/>
                <a:gd name="connsiteX21" fmla="*/ 6362700 w 8315325"/>
                <a:gd name="connsiteY21" fmla="*/ 2105025 h 6981825"/>
                <a:gd name="connsiteX22" fmla="*/ 6591300 w 8315325"/>
                <a:gd name="connsiteY22" fmla="*/ 2466975 h 6981825"/>
                <a:gd name="connsiteX23" fmla="*/ 6819900 w 8315325"/>
                <a:gd name="connsiteY23" fmla="*/ 2867025 h 6981825"/>
                <a:gd name="connsiteX24" fmla="*/ 6962775 w 8315325"/>
                <a:gd name="connsiteY24" fmla="*/ 3238500 h 6981825"/>
                <a:gd name="connsiteX25" fmla="*/ 7096125 w 8315325"/>
                <a:gd name="connsiteY25" fmla="*/ 3686175 h 6981825"/>
                <a:gd name="connsiteX26" fmla="*/ 7210425 w 8315325"/>
                <a:gd name="connsiteY26" fmla="*/ 4019550 h 6981825"/>
                <a:gd name="connsiteX27" fmla="*/ 7372350 w 8315325"/>
                <a:gd name="connsiteY27" fmla="*/ 4343400 h 6981825"/>
                <a:gd name="connsiteX28" fmla="*/ 7410450 w 8315325"/>
                <a:gd name="connsiteY28" fmla="*/ 4533900 h 6981825"/>
                <a:gd name="connsiteX29" fmla="*/ 7467600 w 8315325"/>
                <a:gd name="connsiteY29" fmla="*/ 4686300 h 6981825"/>
                <a:gd name="connsiteX30" fmla="*/ 7667625 w 8315325"/>
                <a:gd name="connsiteY30" fmla="*/ 4819650 h 6981825"/>
                <a:gd name="connsiteX31" fmla="*/ 7953375 w 8315325"/>
                <a:gd name="connsiteY31" fmla="*/ 5095875 h 6981825"/>
                <a:gd name="connsiteX32" fmla="*/ 8229600 w 8315325"/>
                <a:gd name="connsiteY32" fmla="*/ 5457825 h 6981825"/>
                <a:gd name="connsiteX33" fmla="*/ 8305800 w 8315325"/>
                <a:gd name="connsiteY33" fmla="*/ 5762625 h 6981825"/>
                <a:gd name="connsiteX34" fmla="*/ 8315325 w 8315325"/>
                <a:gd name="connsiteY34" fmla="*/ 6086475 h 6981825"/>
                <a:gd name="connsiteX35" fmla="*/ 8172450 w 8315325"/>
                <a:gd name="connsiteY35" fmla="*/ 6438900 h 6981825"/>
                <a:gd name="connsiteX36" fmla="*/ 7943850 w 8315325"/>
                <a:gd name="connsiteY36" fmla="*/ 6677025 h 6981825"/>
                <a:gd name="connsiteX37" fmla="*/ 7667625 w 8315325"/>
                <a:gd name="connsiteY37" fmla="*/ 6905625 h 6981825"/>
                <a:gd name="connsiteX38" fmla="*/ 7391400 w 8315325"/>
                <a:gd name="connsiteY38" fmla="*/ 6981825 h 6981825"/>
                <a:gd name="connsiteX39" fmla="*/ 7000875 w 8315325"/>
                <a:gd name="connsiteY39" fmla="*/ 6953250 h 6981825"/>
                <a:gd name="connsiteX40" fmla="*/ 6657975 w 8315325"/>
                <a:gd name="connsiteY40" fmla="*/ 6905625 h 6981825"/>
                <a:gd name="connsiteX41" fmla="*/ 6067425 w 8315325"/>
                <a:gd name="connsiteY41" fmla="*/ 6791325 h 6981825"/>
                <a:gd name="connsiteX42" fmla="*/ 5200650 w 8315325"/>
                <a:gd name="connsiteY42" fmla="*/ 6657975 h 6981825"/>
                <a:gd name="connsiteX43" fmla="*/ 4343400 w 8315325"/>
                <a:gd name="connsiteY43" fmla="*/ 6486525 h 6981825"/>
                <a:gd name="connsiteX44" fmla="*/ 3676650 w 8315325"/>
                <a:gd name="connsiteY44" fmla="*/ 6334125 h 6981825"/>
                <a:gd name="connsiteX45" fmla="*/ 3171825 w 8315325"/>
                <a:gd name="connsiteY45" fmla="*/ 6276975 h 6981825"/>
                <a:gd name="connsiteX46" fmla="*/ 2609850 w 8315325"/>
                <a:gd name="connsiteY46" fmla="*/ 6200775 h 6981825"/>
                <a:gd name="connsiteX47" fmla="*/ 2076450 w 8315325"/>
                <a:gd name="connsiteY47" fmla="*/ 6200775 h 6981825"/>
                <a:gd name="connsiteX48" fmla="*/ 1657350 w 8315325"/>
                <a:gd name="connsiteY48" fmla="*/ 6181725 h 6981825"/>
                <a:gd name="connsiteX49" fmla="*/ 1457325 w 8315325"/>
                <a:gd name="connsiteY49" fmla="*/ 6153150 h 6981825"/>
                <a:gd name="connsiteX50" fmla="*/ 2000250 w 8315325"/>
                <a:gd name="connsiteY50" fmla="*/ 6115050 h 6981825"/>
                <a:gd name="connsiteX51" fmla="*/ 2695575 w 8315325"/>
                <a:gd name="connsiteY51" fmla="*/ 6115050 h 6981825"/>
                <a:gd name="connsiteX52" fmla="*/ 3209925 w 8315325"/>
                <a:gd name="connsiteY52" fmla="*/ 6105525 h 6981825"/>
                <a:gd name="connsiteX53" fmla="*/ 3848100 w 8315325"/>
                <a:gd name="connsiteY53" fmla="*/ 6210300 h 6981825"/>
                <a:gd name="connsiteX54" fmla="*/ 4467225 w 8315325"/>
                <a:gd name="connsiteY54" fmla="*/ 6276975 h 6981825"/>
                <a:gd name="connsiteX55" fmla="*/ 5133975 w 8315325"/>
                <a:gd name="connsiteY55" fmla="*/ 6410325 h 6981825"/>
                <a:gd name="connsiteX56" fmla="*/ 5657850 w 8315325"/>
                <a:gd name="connsiteY56" fmla="*/ 6477000 h 6981825"/>
                <a:gd name="connsiteX57" fmla="*/ 6143625 w 8315325"/>
                <a:gd name="connsiteY57" fmla="*/ 6553200 h 6981825"/>
                <a:gd name="connsiteX58" fmla="*/ 6657975 w 8315325"/>
                <a:gd name="connsiteY58" fmla="*/ 6648450 h 6981825"/>
                <a:gd name="connsiteX59" fmla="*/ 7229475 w 8315325"/>
                <a:gd name="connsiteY59" fmla="*/ 6667500 h 6981825"/>
                <a:gd name="connsiteX60" fmla="*/ 7581900 w 8315325"/>
                <a:gd name="connsiteY60" fmla="*/ 6515100 h 6981825"/>
                <a:gd name="connsiteX61" fmla="*/ 7829550 w 8315325"/>
                <a:gd name="connsiteY61" fmla="*/ 6238875 h 6981825"/>
                <a:gd name="connsiteX62" fmla="*/ 7981950 w 8315325"/>
                <a:gd name="connsiteY62" fmla="*/ 5895975 h 6981825"/>
                <a:gd name="connsiteX63" fmla="*/ 7924800 w 8315325"/>
                <a:gd name="connsiteY63" fmla="*/ 5581650 h 6981825"/>
                <a:gd name="connsiteX64" fmla="*/ 7686675 w 8315325"/>
                <a:gd name="connsiteY64" fmla="*/ 5353050 h 6981825"/>
                <a:gd name="connsiteX65" fmla="*/ 7334250 w 8315325"/>
                <a:gd name="connsiteY65" fmla="*/ 5143500 h 6981825"/>
                <a:gd name="connsiteX66" fmla="*/ 7010400 w 8315325"/>
                <a:gd name="connsiteY66" fmla="*/ 5067300 h 6981825"/>
                <a:gd name="connsiteX67" fmla="*/ 6457950 w 8315325"/>
                <a:gd name="connsiteY67" fmla="*/ 5067300 h 6981825"/>
                <a:gd name="connsiteX68" fmla="*/ 5876925 w 8315325"/>
                <a:gd name="connsiteY68" fmla="*/ 5114925 h 6981825"/>
                <a:gd name="connsiteX69" fmla="*/ 5495925 w 8315325"/>
                <a:gd name="connsiteY69" fmla="*/ 5114925 h 6981825"/>
                <a:gd name="connsiteX70" fmla="*/ 5343525 w 8315325"/>
                <a:gd name="connsiteY70" fmla="*/ 5105400 h 6981825"/>
                <a:gd name="connsiteX71" fmla="*/ 5334000 w 8315325"/>
                <a:gd name="connsiteY71" fmla="*/ 5257800 h 6981825"/>
                <a:gd name="connsiteX72" fmla="*/ 5219700 w 8315325"/>
                <a:gd name="connsiteY72" fmla="*/ 5419725 h 6981825"/>
                <a:gd name="connsiteX73" fmla="*/ 4819650 w 8315325"/>
                <a:gd name="connsiteY73" fmla="*/ 5400675 h 6981825"/>
                <a:gd name="connsiteX74" fmla="*/ 4495800 w 8315325"/>
                <a:gd name="connsiteY74" fmla="*/ 5419725 h 6981825"/>
                <a:gd name="connsiteX75" fmla="*/ 4229100 w 8315325"/>
                <a:gd name="connsiteY75" fmla="*/ 5476875 h 6981825"/>
                <a:gd name="connsiteX76" fmla="*/ 3962400 w 8315325"/>
                <a:gd name="connsiteY76" fmla="*/ 5553075 h 6981825"/>
                <a:gd name="connsiteX77" fmla="*/ 3810000 w 8315325"/>
                <a:gd name="connsiteY77" fmla="*/ 5648325 h 6981825"/>
                <a:gd name="connsiteX78" fmla="*/ 3743325 w 8315325"/>
                <a:gd name="connsiteY78" fmla="*/ 5705475 h 6981825"/>
                <a:gd name="connsiteX79" fmla="*/ 3581400 w 8315325"/>
                <a:gd name="connsiteY79" fmla="*/ 5762625 h 6981825"/>
                <a:gd name="connsiteX80" fmla="*/ 3619500 w 8315325"/>
                <a:gd name="connsiteY80" fmla="*/ 5667375 h 6981825"/>
                <a:gd name="connsiteX81" fmla="*/ 3724275 w 8315325"/>
                <a:gd name="connsiteY81" fmla="*/ 5581650 h 6981825"/>
                <a:gd name="connsiteX82" fmla="*/ 3724275 w 8315325"/>
                <a:gd name="connsiteY82" fmla="*/ 5505450 h 6981825"/>
                <a:gd name="connsiteX83" fmla="*/ 3590925 w 8315325"/>
                <a:gd name="connsiteY83" fmla="*/ 5562600 h 6981825"/>
                <a:gd name="connsiteX84" fmla="*/ 3514725 w 8315325"/>
                <a:gd name="connsiteY84" fmla="*/ 5591175 h 6981825"/>
                <a:gd name="connsiteX85" fmla="*/ 3448050 w 8315325"/>
                <a:gd name="connsiteY85" fmla="*/ 5591175 h 6981825"/>
                <a:gd name="connsiteX86" fmla="*/ 3409950 w 8315325"/>
                <a:gd name="connsiteY86" fmla="*/ 5667375 h 6981825"/>
                <a:gd name="connsiteX87" fmla="*/ 3409950 w 8315325"/>
                <a:gd name="connsiteY87" fmla="*/ 5581650 h 6981825"/>
                <a:gd name="connsiteX88" fmla="*/ 3495675 w 8315325"/>
                <a:gd name="connsiteY88" fmla="*/ 5476875 h 6981825"/>
                <a:gd name="connsiteX89" fmla="*/ 3533775 w 8315325"/>
                <a:gd name="connsiteY89" fmla="*/ 5400675 h 6981825"/>
                <a:gd name="connsiteX90" fmla="*/ 3419475 w 8315325"/>
                <a:gd name="connsiteY90" fmla="*/ 5400675 h 6981825"/>
                <a:gd name="connsiteX91" fmla="*/ 3324225 w 8315325"/>
                <a:gd name="connsiteY91" fmla="*/ 5419725 h 6981825"/>
                <a:gd name="connsiteX92" fmla="*/ 3381375 w 8315325"/>
                <a:gd name="connsiteY92" fmla="*/ 5334000 h 6981825"/>
                <a:gd name="connsiteX93" fmla="*/ 3514725 w 8315325"/>
                <a:gd name="connsiteY93" fmla="*/ 5276850 h 6981825"/>
                <a:gd name="connsiteX94" fmla="*/ 3505200 w 8315325"/>
                <a:gd name="connsiteY94" fmla="*/ 5219700 h 6981825"/>
                <a:gd name="connsiteX95" fmla="*/ 3590925 w 8315325"/>
                <a:gd name="connsiteY95" fmla="*/ 5133975 h 6981825"/>
                <a:gd name="connsiteX96" fmla="*/ 3667125 w 8315325"/>
                <a:gd name="connsiteY96" fmla="*/ 5086350 h 6981825"/>
                <a:gd name="connsiteX97" fmla="*/ 3905250 w 8315325"/>
                <a:gd name="connsiteY97" fmla="*/ 5114925 h 6981825"/>
                <a:gd name="connsiteX98" fmla="*/ 3867150 w 8315325"/>
                <a:gd name="connsiteY98" fmla="*/ 5067300 h 6981825"/>
                <a:gd name="connsiteX99" fmla="*/ 4010025 w 8315325"/>
                <a:gd name="connsiteY99" fmla="*/ 5057775 h 6981825"/>
                <a:gd name="connsiteX100" fmla="*/ 4171950 w 8315325"/>
                <a:gd name="connsiteY100" fmla="*/ 5153025 h 6981825"/>
                <a:gd name="connsiteX101" fmla="*/ 4419600 w 8315325"/>
                <a:gd name="connsiteY101" fmla="*/ 5191125 h 6981825"/>
                <a:gd name="connsiteX102" fmla="*/ 4733925 w 8315325"/>
                <a:gd name="connsiteY102" fmla="*/ 5200650 h 6981825"/>
                <a:gd name="connsiteX103" fmla="*/ 4876800 w 8315325"/>
                <a:gd name="connsiteY103" fmla="*/ 5181600 h 6981825"/>
                <a:gd name="connsiteX104" fmla="*/ 4905375 w 8315325"/>
                <a:gd name="connsiteY104" fmla="*/ 5000625 h 6981825"/>
                <a:gd name="connsiteX105" fmla="*/ 4610100 w 8315325"/>
                <a:gd name="connsiteY105" fmla="*/ 4810125 h 6981825"/>
                <a:gd name="connsiteX106" fmla="*/ 4219575 w 8315325"/>
                <a:gd name="connsiteY106" fmla="*/ 4467225 h 6981825"/>
                <a:gd name="connsiteX107" fmla="*/ 4000500 w 8315325"/>
                <a:gd name="connsiteY107" fmla="*/ 4114800 h 6981825"/>
                <a:gd name="connsiteX108" fmla="*/ 3743325 w 8315325"/>
                <a:gd name="connsiteY108" fmla="*/ 3886200 h 6981825"/>
                <a:gd name="connsiteX109" fmla="*/ 3419475 w 8315325"/>
                <a:gd name="connsiteY109" fmla="*/ 3609975 h 6981825"/>
                <a:gd name="connsiteX110" fmla="*/ 3124200 w 8315325"/>
                <a:gd name="connsiteY110" fmla="*/ 3448050 h 6981825"/>
                <a:gd name="connsiteX111" fmla="*/ 2838450 w 8315325"/>
                <a:gd name="connsiteY111" fmla="*/ 3333750 h 6981825"/>
                <a:gd name="connsiteX112" fmla="*/ 2571750 w 8315325"/>
                <a:gd name="connsiteY112" fmla="*/ 3390900 h 6981825"/>
                <a:gd name="connsiteX113" fmla="*/ 2419350 w 8315325"/>
                <a:gd name="connsiteY113" fmla="*/ 3533775 h 6981825"/>
                <a:gd name="connsiteX114" fmla="*/ 2200275 w 8315325"/>
                <a:gd name="connsiteY114" fmla="*/ 3686175 h 6981825"/>
                <a:gd name="connsiteX115" fmla="*/ 1943100 w 8315325"/>
                <a:gd name="connsiteY115" fmla="*/ 3781425 h 6981825"/>
                <a:gd name="connsiteX116" fmla="*/ 1762125 w 8315325"/>
                <a:gd name="connsiteY116" fmla="*/ 3819525 h 6981825"/>
                <a:gd name="connsiteX117" fmla="*/ 1609725 w 8315325"/>
                <a:gd name="connsiteY117" fmla="*/ 3876675 h 6981825"/>
                <a:gd name="connsiteX118" fmla="*/ 1524000 w 8315325"/>
                <a:gd name="connsiteY118" fmla="*/ 3933825 h 6981825"/>
                <a:gd name="connsiteX119" fmla="*/ 1524000 w 8315325"/>
                <a:gd name="connsiteY119" fmla="*/ 3800475 h 6981825"/>
                <a:gd name="connsiteX120" fmla="*/ 1571625 w 8315325"/>
                <a:gd name="connsiteY120" fmla="*/ 3695700 h 6981825"/>
                <a:gd name="connsiteX121" fmla="*/ 1466850 w 8315325"/>
                <a:gd name="connsiteY121" fmla="*/ 3714750 h 6981825"/>
                <a:gd name="connsiteX122" fmla="*/ 1409700 w 8315325"/>
                <a:gd name="connsiteY122" fmla="*/ 3781425 h 6981825"/>
                <a:gd name="connsiteX123" fmla="*/ 1447800 w 8315325"/>
                <a:gd name="connsiteY123" fmla="*/ 3657600 h 6981825"/>
                <a:gd name="connsiteX124" fmla="*/ 1466850 w 8315325"/>
                <a:gd name="connsiteY124" fmla="*/ 3590925 h 6981825"/>
                <a:gd name="connsiteX125" fmla="*/ 1381125 w 8315325"/>
                <a:gd name="connsiteY125" fmla="*/ 3676650 h 6981825"/>
                <a:gd name="connsiteX126" fmla="*/ 1409700 w 8315325"/>
                <a:gd name="connsiteY126" fmla="*/ 3571875 h 6981825"/>
                <a:gd name="connsiteX127" fmla="*/ 1504950 w 8315325"/>
                <a:gd name="connsiteY127" fmla="*/ 3486150 h 6981825"/>
                <a:gd name="connsiteX128" fmla="*/ 1704975 w 8315325"/>
                <a:gd name="connsiteY128" fmla="*/ 3457575 h 6981825"/>
                <a:gd name="connsiteX129" fmla="*/ 1943100 w 8315325"/>
                <a:gd name="connsiteY129" fmla="*/ 3400425 h 6981825"/>
                <a:gd name="connsiteX130" fmla="*/ 2066925 w 8315325"/>
                <a:gd name="connsiteY130" fmla="*/ 3324225 h 6981825"/>
                <a:gd name="connsiteX131" fmla="*/ 2076450 w 8315325"/>
                <a:gd name="connsiteY131" fmla="*/ 3219450 h 6981825"/>
                <a:gd name="connsiteX132" fmla="*/ 2009775 w 8315325"/>
                <a:gd name="connsiteY132" fmla="*/ 3209925 h 6981825"/>
                <a:gd name="connsiteX133" fmla="*/ 1933575 w 8315325"/>
                <a:gd name="connsiteY133" fmla="*/ 3200400 h 6981825"/>
                <a:gd name="connsiteX134" fmla="*/ 1924050 w 8315325"/>
                <a:gd name="connsiteY134" fmla="*/ 3152775 h 6981825"/>
                <a:gd name="connsiteX135" fmla="*/ 1819275 w 8315325"/>
                <a:gd name="connsiteY135" fmla="*/ 3171825 h 6981825"/>
                <a:gd name="connsiteX136" fmla="*/ 1895475 w 8315325"/>
                <a:gd name="connsiteY136" fmla="*/ 3067050 h 6981825"/>
                <a:gd name="connsiteX137" fmla="*/ 1771650 w 8315325"/>
                <a:gd name="connsiteY137" fmla="*/ 3048000 h 6981825"/>
                <a:gd name="connsiteX138" fmla="*/ 1866900 w 8315325"/>
                <a:gd name="connsiteY138" fmla="*/ 2943225 h 6981825"/>
                <a:gd name="connsiteX139" fmla="*/ 2000250 w 8315325"/>
                <a:gd name="connsiteY139" fmla="*/ 2905125 h 6981825"/>
                <a:gd name="connsiteX140" fmla="*/ 2124075 w 8315325"/>
                <a:gd name="connsiteY140" fmla="*/ 2857500 h 6981825"/>
                <a:gd name="connsiteX141" fmla="*/ 2124075 w 8315325"/>
                <a:gd name="connsiteY141" fmla="*/ 2743200 h 6981825"/>
                <a:gd name="connsiteX142" fmla="*/ 1962150 w 8315325"/>
                <a:gd name="connsiteY142" fmla="*/ 2533650 h 6981825"/>
                <a:gd name="connsiteX143" fmla="*/ 1704975 w 8315325"/>
                <a:gd name="connsiteY143" fmla="*/ 2228850 h 6981825"/>
                <a:gd name="connsiteX144" fmla="*/ 1371600 w 8315325"/>
                <a:gd name="connsiteY144" fmla="*/ 1905000 h 6981825"/>
                <a:gd name="connsiteX145" fmla="*/ 1133475 w 8315325"/>
                <a:gd name="connsiteY145" fmla="*/ 1724025 h 6981825"/>
                <a:gd name="connsiteX146" fmla="*/ 942975 w 8315325"/>
                <a:gd name="connsiteY146" fmla="*/ 1514475 h 6981825"/>
                <a:gd name="connsiteX147" fmla="*/ 809625 w 8315325"/>
                <a:gd name="connsiteY147" fmla="*/ 1400175 h 6981825"/>
                <a:gd name="connsiteX148" fmla="*/ 647700 w 8315325"/>
                <a:gd name="connsiteY148" fmla="*/ 1333500 h 6981825"/>
                <a:gd name="connsiteX149" fmla="*/ 533400 w 8315325"/>
                <a:gd name="connsiteY149" fmla="*/ 1276350 h 6981825"/>
                <a:gd name="connsiteX150" fmla="*/ 466725 w 8315325"/>
                <a:gd name="connsiteY150" fmla="*/ 1123950 h 6981825"/>
                <a:gd name="connsiteX151" fmla="*/ 257175 w 8315325"/>
                <a:gd name="connsiteY151" fmla="*/ 1009650 h 6981825"/>
                <a:gd name="connsiteX152" fmla="*/ 123825 w 8315325"/>
                <a:gd name="connsiteY152" fmla="*/ 838200 h 6981825"/>
                <a:gd name="connsiteX153" fmla="*/ 66675 w 8315325"/>
                <a:gd name="connsiteY153" fmla="*/ 695325 h 6981825"/>
                <a:gd name="connsiteX154" fmla="*/ 0 w 8315325"/>
                <a:gd name="connsiteY154" fmla="*/ 609600 h 698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315325" h="6981825">
                  <a:moveTo>
                    <a:pt x="0" y="609600"/>
                  </a:moveTo>
                  <a:lnTo>
                    <a:pt x="38100" y="514350"/>
                  </a:lnTo>
                  <a:lnTo>
                    <a:pt x="285750" y="428625"/>
                  </a:lnTo>
                  <a:lnTo>
                    <a:pt x="676275" y="266700"/>
                  </a:lnTo>
                  <a:lnTo>
                    <a:pt x="742950" y="209550"/>
                  </a:lnTo>
                  <a:lnTo>
                    <a:pt x="914400" y="190500"/>
                  </a:lnTo>
                  <a:lnTo>
                    <a:pt x="1219200" y="209550"/>
                  </a:lnTo>
                  <a:lnTo>
                    <a:pt x="1533525" y="219075"/>
                  </a:lnTo>
                  <a:lnTo>
                    <a:pt x="1809750" y="133350"/>
                  </a:lnTo>
                  <a:lnTo>
                    <a:pt x="2066925" y="0"/>
                  </a:lnTo>
                  <a:lnTo>
                    <a:pt x="2057400" y="209550"/>
                  </a:lnTo>
                  <a:lnTo>
                    <a:pt x="2066925" y="266700"/>
                  </a:lnTo>
                  <a:lnTo>
                    <a:pt x="2343150" y="352425"/>
                  </a:lnTo>
                  <a:lnTo>
                    <a:pt x="2771775" y="523875"/>
                  </a:lnTo>
                  <a:lnTo>
                    <a:pt x="3190875" y="819150"/>
                  </a:lnTo>
                  <a:lnTo>
                    <a:pt x="3676650" y="952500"/>
                  </a:lnTo>
                  <a:lnTo>
                    <a:pt x="4219575" y="1028700"/>
                  </a:lnTo>
                  <a:lnTo>
                    <a:pt x="4895850" y="1085850"/>
                  </a:lnTo>
                  <a:lnTo>
                    <a:pt x="5314950" y="1238250"/>
                  </a:lnTo>
                  <a:lnTo>
                    <a:pt x="5648325" y="1438275"/>
                  </a:lnTo>
                  <a:lnTo>
                    <a:pt x="5943600" y="1704975"/>
                  </a:lnTo>
                  <a:lnTo>
                    <a:pt x="6362700" y="2105025"/>
                  </a:lnTo>
                  <a:lnTo>
                    <a:pt x="6591300" y="2466975"/>
                  </a:lnTo>
                  <a:lnTo>
                    <a:pt x="6819900" y="2867025"/>
                  </a:lnTo>
                  <a:lnTo>
                    <a:pt x="6962775" y="3238500"/>
                  </a:lnTo>
                  <a:lnTo>
                    <a:pt x="7096125" y="3686175"/>
                  </a:lnTo>
                  <a:lnTo>
                    <a:pt x="7210425" y="4019550"/>
                  </a:lnTo>
                  <a:lnTo>
                    <a:pt x="7372350" y="4343400"/>
                  </a:lnTo>
                  <a:lnTo>
                    <a:pt x="7410450" y="4533900"/>
                  </a:lnTo>
                  <a:lnTo>
                    <a:pt x="7467600" y="4686300"/>
                  </a:lnTo>
                  <a:lnTo>
                    <a:pt x="7667625" y="4819650"/>
                  </a:lnTo>
                  <a:lnTo>
                    <a:pt x="7953375" y="5095875"/>
                  </a:lnTo>
                  <a:lnTo>
                    <a:pt x="8229600" y="5457825"/>
                  </a:lnTo>
                  <a:lnTo>
                    <a:pt x="8305800" y="5762625"/>
                  </a:lnTo>
                  <a:lnTo>
                    <a:pt x="8315325" y="6086475"/>
                  </a:lnTo>
                  <a:lnTo>
                    <a:pt x="8172450" y="6438900"/>
                  </a:lnTo>
                  <a:lnTo>
                    <a:pt x="7943850" y="6677025"/>
                  </a:lnTo>
                  <a:lnTo>
                    <a:pt x="7667625" y="6905625"/>
                  </a:lnTo>
                  <a:lnTo>
                    <a:pt x="7391400" y="6981825"/>
                  </a:lnTo>
                  <a:lnTo>
                    <a:pt x="7000875" y="6953250"/>
                  </a:lnTo>
                  <a:lnTo>
                    <a:pt x="6657975" y="6905625"/>
                  </a:lnTo>
                  <a:lnTo>
                    <a:pt x="6067425" y="6791325"/>
                  </a:lnTo>
                  <a:lnTo>
                    <a:pt x="5200650" y="6657975"/>
                  </a:lnTo>
                  <a:lnTo>
                    <a:pt x="4343400" y="6486525"/>
                  </a:lnTo>
                  <a:lnTo>
                    <a:pt x="3676650" y="6334125"/>
                  </a:lnTo>
                  <a:lnTo>
                    <a:pt x="3171825" y="6276975"/>
                  </a:lnTo>
                  <a:lnTo>
                    <a:pt x="2609850" y="6200775"/>
                  </a:lnTo>
                  <a:lnTo>
                    <a:pt x="2076450" y="6200775"/>
                  </a:lnTo>
                  <a:lnTo>
                    <a:pt x="1657350" y="6181725"/>
                  </a:lnTo>
                  <a:lnTo>
                    <a:pt x="1457325" y="6153150"/>
                  </a:lnTo>
                  <a:lnTo>
                    <a:pt x="2000250" y="6115050"/>
                  </a:lnTo>
                  <a:lnTo>
                    <a:pt x="2695575" y="6115050"/>
                  </a:lnTo>
                  <a:lnTo>
                    <a:pt x="3209925" y="6105525"/>
                  </a:lnTo>
                  <a:lnTo>
                    <a:pt x="3848100" y="6210300"/>
                  </a:lnTo>
                  <a:lnTo>
                    <a:pt x="4467225" y="6276975"/>
                  </a:lnTo>
                  <a:lnTo>
                    <a:pt x="5133975" y="6410325"/>
                  </a:lnTo>
                  <a:lnTo>
                    <a:pt x="5657850" y="6477000"/>
                  </a:lnTo>
                  <a:lnTo>
                    <a:pt x="6143625" y="6553200"/>
                  </a:lnTo>
                  <a:lnTo>
                    <a:pt x="6657975" y="6648450"/>
                  </a:lnTo>
                  <a:lnTo>
                    <a:pt x="7229475" y="6667500"/>
                  </a:lnTo>
                  <a:lnTo>
                    <a:pt x="7581900" y="6515100"/>
                  </a:lnTo>
                  <a:lnTo>
                    <a:pt x="7829550" y="6238875"/>
                  </a:lnTo>
                  <a:lnTo>
                    <a:pt x="7981950" y="5895975"/>
                  </a:lnTo>
                  <a:lnTo>
                    <a:pt x="7924800" y="5581650"/>
                  </a:lnTo>
                  <a:lnTo>
                    <a:pt x="7686675" y="5353050"/>
                  </a:lnTo>
                  <a:lnTo>
                    <a:pt x="7334250" y="5143500"/>
                  </a:lnTo>
                  <a:lnTo>
                    <a:pt x="7010400" y="5067300"/>
                  </a:lnTo>
                  <a:lnTo>
                    <a:pt x="6457950" y="5067300"/>
                  </a:lnTo>
                  <a:lnTo>
                    <a:pt x="5876925" y="5114925"/>
                  </a:lnTo>
                  <a:lnTo>
                    <a:pt x="5495925" y="5114925"/>
                  </a:lnTo>
                  <a:lnTo>
                    <a:pt x="5343525" y="5105400"/>
                  </a:lnTo>
                  <a:lnTo>
                    <a:pt x="5334000" y="5257800"/>
                  </a:lnTo>
                  <a:lnTo>
                    <a:pt x="5219700" y="5419725"/>
                  </a:lnTo>
                  <a:lnTo>
                    <a:pt x="4819650" y="5400675"/>
                  </a:lnTo>
                  <a:lnTo>
                    <a:pt x="4495800" y="5419725"/>
                  </a:lnTo>
                  <a:lnTo>
                    <a:pt x="4229100" y="5476875"/>
                  </a:lnTo>
                  <a:lnTo>
                    <a:pt x="3962400" y="5553075"/>
                  </a:lnTo>
                  <a:lnTo>
                    <a:pt x="3810000" y="5648325"/>
                  </a:lnTo>
                  <a:lnTo>
                    <a:pt x="3743325" y="5705475"/>
                  </a:lnTo>
                  <a:lnTo>
                    <a:pt x="3581400" y="5762625"/>
                  </a:lnTo>
                  <a:lnTo>
                    <a:pt x="3619500" y="5667375"/>
                  </a:lnTo>
                  <a:lnTo>
                    <a:pt x="3724275" y="5581650"/>
                  </a:lnTo>
                  <a:lnTo>
                    <a:pt x="3724275" y="5505450"/>
                  </a:lnTo>
                  <a:lnTo>
                    <a:pt x="3590925" y="5562600"/>
                  </a:lnTo>
                  <a:lnTo>
                    <a:pt x="3514725" y="5591175"/>
                  </a:lnTo>
                  <a:lnTo>
                    <a:pt x="3448050" y="5591175"/>
                  </a:lnTo>
                  <a:lnTo>
                    <a:pt x="3409950" y="5667375"/>
                  </a:lnTo>
                  <a:lnTo>
                    <a:pt x="3409950" y="5581650"/>
                  </a:lnTo>
                  <a:lnTo>
                    <a:pt x="3495675" y="5476875"/>
                  </a:lnTo>
                  <a:lnTo>
                    <a:pt x="3533775" y="5400675"/>
                  </a:lnTo>
                  <a:lnTo>
                    <a:pt x="3419475" y="5400675"/>
                  </a:lnTo>
                  <a:lnTo>
                    <a:pt x="3324225" y="5419725"/>
                  </a:lnTo>
                  <a:lnTo>
                    <a:pt x="3381375" y="5334000"/>
                  </a:lnTo>
                  <a:lnTo>
                    <a:pt x="3514725" y="5276850"/>
                  </a:lnTo>
                  <a:lnTo>
                    <a:pt x="3505200" y="5219700"/>
                  </a:lnTo>
                  <a:lnTo>
                    <a:pt x="3590925" y="5133975"/>
                  </a:lnTo>
                  <a:lnTo>
                    <a:pt x="3667125" y="5086350"/>
                  </a:lnTo>
                  <a:lnTo>
                    <a:pt x="3905250" y="5114925"/>
                  </a:lnTo>
                  <a:lnTo>
                    <a:pt x="3867150" y="5067300"/>
                  </a:lnTo>
                  <a:lnTo>
                    <a:pt x="4010025" y="5057775"/>
                  </a:lnTo>
                  <a:lnTo>
                    <a:pt x="4171950" y="5153025"/>
                  </a:lnTo>
                  <a:lnTo>
                    <a:pt x="4419600" y="5191125"/>
                  </a:lnTo>
                  <a:lnTo>
                    <a:pt x="4733925" y="5200650"/>
                  </a:lnTo>
                  <a:lnTo>
                    <a:pt x="4876800" y="5181600"/>
                  </a:lnTo>
                  <a:lnTo>
                    <a:pt x="4905375" y="5000625"/>
                  </a:lnTo>
                  <a:lnTo>
                    <a:pt x="4610100" y="4810125"/>
                  </a:lnTo>
                  <a:lnTo>
                    <a:pt x="4219575" y="4467225"/>
                  </a:lnTo>
                  <a:lnTo>
                    <a:pt x="4000500" y="4114800"/>
                  </a:lnTo>
                  <a:lnTo>
                    <a:pt x="3743325" y="3886200"/>
                  </a:lnTo>
                  <a:lnTo>
                    <a:pt x="3419475" y="3609975"/>
                  </a:lnTo>
                  <a:lnTo>
                    <a:pt x="3124200" y="3448050"/>
                  </a:lnTo>
                  <a:lnTo>
                    <a:pt x="2838450" y="3333750"/>
                  </a:lnTo>
                  <a:lnTo>
                    <a:pt x="2571750" y="3390900"/>
                  </a:lnTo>
                  <a:lnTo>
                    <a:pt x="2419350" y="3533775"/>
                  </a:lnTo>
                  <a:lnTo>
                    <a:pt x="2200275" y="3686175"/>
                  </a:lnTo>
                  <a:lnTo>
                    <a:pt x="1943100" y="3781425"/>
                  </a:lnTo>
                  <a:lnTo>
                    <a:pt x="1762125" y="3819525"/>
                  </a:lnTo>
                  <a:lnTo>
                    <a:pt x="1609725" y="3876675"/>
                  </a:lnTo>
                  <a:lnTo>
                    <a:pt x="1524000" y="3933825"/>
                  </a:lnTo>
                  <a:lnTo>
                    <a:pt x="1524000" y="3800475"/>
                  </a:lnTo>
                  <a:lnTo>
                    <a:pt x="1571625" y="3695700"/>
                  </a:lnTo>
                  <a:lnTo>
                    <a:pt x="1466850" y="3714750"/>
                  </a:lnTo>
                  <a:lnTo>
                    <a:pt x="1409700" y="3781425"/>
                  </a:lnTo>
                  <a:lnTo>
                    <a:pt x="1447800" y="3657600"/>
                  </a:lnTo>
                  <a:lnTo>
                    <a:pt x="1466850" y="3590925"/>
                  </a:lnTo>
                  <a:lnTo>
                    <a:pt x="1381125" y="3676650"/>
                  </a:lnTo>
                  <a:lnTo>
                    <a:pt x="1409700" y="3571875"/>
                  </a:lnTo>
                  <a:lnTo>
                    <a:pt x="1504950" y="3486150"/>
                  </a:lnTo>
                  <a:lnTo>
                    <a:pt x="1704975" y="3457575"/>
                  </a:lnTo>
                  <a:lnTo>
                    <a:pt x="1943100" y="3400425"/>
                  </a:lnTo>
                  <a:lnTo>
                    <a:pt x="2066925" y="3324225"/>
                  </a:lnTo>
                  <a:lnTo>
                    <a:pt x="2076450" y="3219450"/>
                  </a:lnTo>
                  <a:lnTo>
                    <a:pt x="2009775" y="3209925"/>
                  </a:lnTo>
                  <a:lnTo>
                    <a:pt x="1933575" y="3200400"/>
                  </a:lnTo>
                  <a:lnTo>
                    <a:pt x="1924050" y="3152775"/>
                  </a:lnTo>
                  <a:lnTo>
                    <a:pt x="1819275" y="3171825"/>
                  </a:lnTo>
                  <a:lnTo>
                    <a:pt x="1895475" y="3067050"/>
                  </a:lnTo>
                  <a:lnTo>
                    <a:pt x="1771650" y="3048000"/>
                  </a:lnTo>
                  <a:lnTo>
                    <a:pt x="1866900" y="2943225"/>
                  </a:lnTo>
                  <a:lnTo>
                    <a:pt x="2000250" y="2905125"/>
                  </a:lnTo>
                  <a:lnTo>
                    <a:pt x="2124075" y="2857500"/>
                  </a:lnTo>
                  <a:lnTo>
                    <a:pt x="2124075" y="2743200"/>
                  </a:lnTo>
                  <a:lnTo>
                    <a:pt x="1962150" y="2533650"/>
                  </a:lnTo>
                  <a:lnTo>
                    <a:pt x="1704975" y="2228850"/>
                  </a:lnTo>
                  <a:lnTo>
                    <a:pt x="1371600" y="1905000"/>
                  </a:lnTo>
                  <a:lnTo>
                    <a:pt x="1133475" y="1724025"/>
                  </a:lnTo>
                  <a:lnTo>
                    <a:pt x="942975" y="1514475"/>
                  </a:lnTo>
                  <a:lnTo>
                    <a:pt x="809625" y="1400175"/>
                  </a:lnTo>
                  <a:lnTo>
                    <a:pt x="647700" y="1333500"/>
                  </a:lnTo>
                  <a:lnTo>
                    <a:pt x="533400" y="1276350"/>
                  </a:lnTo>
                  <a:lnTo>
                    <a:pt x="466725" y="1123950"/>
                  </a:lnTo>
                  <a:lnTo>
                    <a:pt x="257175" y="1009650"/>
                  </a:lnTo>
                  <a:lnTo>
                    <a:pt x="123825" y="838200"/>
                  </a:lnTo>
                  <a:lnTo>
                    <a:pt x="66675" y="695325"/>
                  </a:lnTo>
                  <a:lnTo>
                    <a:pt x="0" y="609600"/>
                  </a:lnTo>
                  <a:close/>
                </a:path>
              </a:pathLst>
            </a:custGeom>
            <a:solidFill>
              <a:schemeClr val="bg1"/>
            </a:solidFill>
            <a:ln w="9525">
              <a:solidFill>
                <a:schemeClr val="tx1"/>
              </a:solidFill>
            </a:ln>
            <a:scene3d>
              <a:camera prst="orthographicFront"/>
              <a:lightRig rig="threePt" dir="t"/>
            </a:scene3d>
            <a:sp3d>
              <a:bevelT w="381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96" name="Oval 98">
              <a:extLst>
                <a:ext uri="{FF2B5EF4-FFF2-40B4-BE49-F238E27FC236}">
                  <a16:creationId xmlns:a16="http://schemas.microsoft.com/office/drawing/2014/main" id="{7C82AC1E-92F9-4DF5-9FA1-569630E78154}"/>
                </a:ext>
              </a:extLst>
            </p:cNvPr>
            <p:cNvSpPr/>
            <p:nvPr/>
          </p:nvSpPr>
          <p:spPr>
            <a:xfrm rot="1044552">
              <a:off x="5393149" y="3218458"/>
              <a:ext cx="50512" cy="245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97" name="Freeform 99">
              <a:extLst>
                <a:ext uri="{FF2B5EF4-FFF2-40B4-BE49-F238E27FC236}">
                  <a16:creationId xmlns:a16="http://schemas.microsoft.com/office/drawing/2014/main" id="{54070F1E-4AA1-4F6A-BF26-0AC81F08C32F}"/>
                </a:ext>
              </a:extLst>
            </p:cNvPr>
            <p:cNvSpPr/>
            <p:nvPr/>
          </p:nvSpPr>
          <p:spPr>
            <a:xfrm>
              <a:off x="5489321" y="3231535"/>
              <a:ext cx="60696" cy="59789"/>
            </a:xfrm>
            <a:custGeom>
              <a:avLst/>
              <a:gdLst>
                <a:gd name="connsiteX0" fmla="*/ 95250 w 495982"/>
                <a:gd name="connsiteY0" fmla="*/ 106643 h 519459"/>
                <a:gd name="connsiteX1" fmla="*/ 276225 w 495982"/>
                <a:gd name="connsiteY1" fmla="*/ 1868 h 519459"/>
                <a:gd name="connsiteX2" fmla="*/ 419100 w 495982"/>
                <a:gd name="connsiteY2" fmla="*/ 49493 h 519459"/>
                <a:gd name="connsiteX3" fmla="*/ 495300 w 495982"/>
                <a:gd name="connsiteY3" fmla="*/ 173318 h 519459"/>
                <a:gd name="connsiteX4" fmla="*/ 447675 w 495982"/>
                <a:gd name="connsiteY4" fmla="*/ 344768 h 519459"/>
                <a:gd name="connsiteX5" fmla="*/ 304800 w 495982"/>
                <a:gd name="connsiteY5" fmla="*/ 506693 h 519459"/>
                <a:gd name="connsiteX6" fmla="*/ 104775 w 495982"/>
                <a:gd name="connsiteY6" fmla="*/ 497168 h 519459"/>
                <a:gd name="connsiteX7" fmla="*/ 0 w 495982"/>
                <a:gd name="connsiteY7" fmla="*/ 401918 h 5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982" h="519459">
                  <a:moveTo>
                    <a:pt x="95250" y="106643"/>
                  </a:moveTo>
                  <a:cubicBezTo>
                    <a:pt x="158750" y="59018"/>
                    <a:pt x="222250" y="11393"/>
                    <a:pt x="276225" y="1868"/>
                  </a:cubicBezTo>
                  <a:cubicBezTo>
                    <a:pt x="330200" y="-7657"/>
                    <a:pt x="382588" y="20918"/>
                    <a:pt x="419100" y="49493"/>
                  </a:cubicBezTo>
                  <a:cubicBezTo>
                    <a:pt x="455612" y="78068"/>
                    <a:pt x="490538" y="124106"/>
                    <a:pt x="495300" y="173318"/>
                  </a:cubicBezTo>
                  <a:cubicBezTo>
                    <a:pt x="500063" y="222531"/>
                    <a:pt x="479425" y="289206"/>
                    <a:pt x="447675" y="344768"/>
                  </a:cubicBezTo>
                  <a:cubicBezTo>
                    <a:pt x="415925" y="400330"/>
                    <a:pt x="361950" y="481293"/>
                    <a:pt x="304800" y="506693"/>
                  </a:cubicBezTo>
                  <a:cubicBezTo>
                    <a:pt x="247650" y="532093"/>
                    <a:pt x="155575" y="514630"/>
                    <a:pt x="104775" y="497168"/>
                  </a:cubicBezTo>
                  <a:cubicBezTo>
                    <a:pt x="53975" y="479706"/>
                    <a:pt x="19050" y="438430"/>
                    <a:pt x="0" y="40191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98" name="TextBox 5">
              <a:extLst>
                <a:ext uri="{FF2B5EF4-FFF2-40B4-BE49-F238E27FC236}">
                  <a16:creationId xmlns:a16="http://schemas.microsoft.com/office/drawing/2014/main" id="{0292805F-EE70-4BC5-9229-CECDE451A569}"/>
                </a:ext>
              </a:extLst>
            </p:cNvPr>
            <p:cNvSpPr txBox="1"/>
            <p:nvPr/>
          </p:nvSpPr>
          <p:spPr>
            <a:xfrm>
              <a:off x="5533080" y="3944338"/>
              <a:ext cx="1060574" cy="384413"/>
            </a:xfrm>
            <a:prstGeom prst="rect">
              <a:avLst/>
            </a:prstGeom>
            <a:noFill/>
          </p:spPr>
          <p:txBody>
            <a:bodyPr wrap="square" rtlCol="0">
              <a:spAutoFit/>
            </a:bodyPr>
            <a:lstStyle/>
            <a:p>
              <a:r>
                <a:rPr lang="en-US" sz="1200" dirty="0"/>
                <a:t>Adult</a:t>
              </a:r>
            </a:p>
            <a:p>
              <a:r>
                <a:rPr lang="en-US" sz="1200" dirty="0"/>
                <a:t>Lewis rat</a:t>
              </a:r>
            </a:p>
          </p:txBody>
        </p:sp>
        <p:sp>
          <p:nvSpPr>
            <p:cNvPr id="99" name="Flèche droite 105">
              <a:extLst>
                <a:ext uri="{FF2B5EF4-FFF2-40B4-BE49-F238E27FC236}">
                  <a16:creationId xmlns:a16="http://schemas.microsoft.com/office/drawing/2014/main" id="{A2FAECE7-A2EF-4586-82A9-9C8902D22B3C}"/>
                </a:ext>
              </a:extLst>
            </p:cNvPr>
            <p:cNvSpPr/>
            <p:nvPr/>
          </p:nvSpPr>
          <p:spPr>
            <a:xfrm>
              <a:off x="4456393" y="4289019"/>
              <a:ext cx="1527317" cy="22727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ZoneTexte 108">
              <a:extLst>
                <a:ext uri="{FF2B5EF4-FFF2-40B4-BE49-F238E27FC236}">
                  <a16:creationId xmlns:a16="http://schemas.microsoft.com/office/drawing/2014/main" id="{2A5B34ED-6516-4C09-B0FE-BC05EA2D9A2D}"/>
                </a:ext>
              </a:extLst>
            </p:cNvPr>
            <p:cNvSpPr txBox="1"/>
            <p:nvPr/>
          </p:nvSpPr>
          <p:spPr>
            <a:xfrm>
              <a:off x="4805848" y="4289817"/>
              <a:ext cx="834123" cy="230648"/>
            </a:xfrm>
            <a:prstGeom prst="rect">
              <a:avLst/>
            </a:prstGeom>
            <a:noFill/>
          </p:spPr>
          <p:txBody>
            <a:bodyPr wrap="none" rtlCol="0">
              <a:spAutoFit/>
            </a:bodyPr>
            <a:lstStyle/>
            <a:p>
              <a:r>
                <a:rPr lang="fr-CH" sz="1200" dirty="0"/>
                <a:t>±Tacrolimus</a:t>
              </a:r>
              <a:endParaRPr lang="en-US" sz="1200" dirty="0"/>
            </a:p>
          </p:txBody>
        </p:sp>
        <p:sp>
          <p:nvSpPr>
            <p:cNvPr id="102" name="Freeform 92">
              <a:extLst>
                <a:ext uri="{FF2B5EF4-FFF2-40B4-BE49-F238E27FC236}">
                  <a16:creationId xmlns:a16="http://schemas.microsoft.com/office/drawing/2014/main" id="{4874F50C-542D-4885-A874-A112EB1DC542}"/>
                </a:ext>
              </a:extLst>
            </p:cNvPr>
            <p:cNvSpPr/>
            <p:nvPr/>
          </p:nvSpPr>
          <p:spPr>
            <a:xfrm>
              <a:off x="5651336" y="3337013"/>
              <a:ext cx="276216" cy="200686"/>
            </a:xfrm>
            <a:custGeom>
              <a:avLst/>
              <a:gdLst>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215457 w 4400275"/>
                <a:gd name="connsiteY10" fmla="*/ 107201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425007 w 4400275"/>
                <a:gd name="connsiteY11" fmla="*/ 14022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69022"/>
                <a:gd name="connsiteX1" fmla="*/ 37407 w 4400275"/>
                <a:gd name="connsiteY1" fmla="*/ 1535563 h 2469022"/>
                <a:gd name="connsiteX2" fmla="*/ 177107 w 4400275"/>
                <a:gd name="connsiteY2" fmla="*/ 722763 h 2469022"/>
                <a:gd name="connsiteX3" fmla="*/ 678757 w 4400275"/>
                <a:gd name="connsiteY3" fmla="*/ 246513 h 2469022"/>
                <a:gd name="connsiteX4" fmla="*/ 1701107 w 4400275"/>
                <a:gd name="connsiteY4" fmla="*/ 24263 h 2469022"/>
                <a:gd name="connsiteX5" fmla="*/ 2831407 w 4400275"/>
                <a:gd name="connsiteY5" fmla="*/ 11563 h 2469022"/>
                <a:gd name="connsiteX6" fmla="*/ 4228407 w 4400275"/>
                <a:gd name="connsiteY6" fmla="*/ 75063 h 2469022"/>
                <a:gd name="connsiteX7" fmla="*/ 4279207 w 4400275"/>
                <a:gd name="connsiteY7" fmla="*/ 513213 h 2469022"/>
                <a:gd name="connsiteX8" fmla="*/ 3333057 w 4400275"/>
                <a:gd name="connsiteY8" fmla="*/ 1122813 h 2469022"/>
                <a:gd name="connsiteX9" fmla="*/ 2856807 w 4400275"/>
                <a:gd name="connsiteY9" fmla="*/ 1376813 h 2469022"/>
                <a:gd name="connsiteX10" fmla="*/ 2126557 w 4400275"/>
                <a:gd name="connsiteY10" fmla="*/ 570363 h 2469022"/>
                <a:gd name="connsiteX11" fmla="*/ 2602807 w 4400275"/>
                <a:gd name="connsiteY11" fmla="*/ 1326013 h 2469022"/>
                <a:gd name="connsiteX12" fmla="*/ 2278957 w 4400275"/>
                <a:gd name="connsiteY12" fmla="*/ 1764163 h 2469022"/>
                <a:gd name="connsiteX13" fmla="*/ 1516957 w 4400275"/>
                <a:gd name="connsiteY13" fmla="*/ 1967363 h 2469022"/>
                <a:gd name="connsiteX14" fmla="*/ 1224857 w 4400275"/>
                <a:gd name="connsiteY14" fmla="*/ 2354713 h 2469022"/>
                <a:gd name="connsiteX15" fmla="*/ 805757 w 4400275"/>
                <a:gd name="connsiteY15" fmla="*/ 2405513 h 2469022"/>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126557 w 4400275"/>
                <a:gd name="connsiteY10" fmla="*/ 57036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0695"/>
                <a:gd name="connsiteX1" fmla="*/ 37407 w 4400275"/>
                <a:gd name="connsiteY1" fmla="*/ 1535563 h 2430695"/>
                <a:gd name="connsiteX2" fmla="*/ 177107 w 4400275"/>
                <a:gd name="connsiteY2" fmla="*/ 722763 h 2430695"/>
                <a:gd name="connsiteX3" fmla="*/ 678757 w 4400275"/>
                <a:gd name="connsiteY3" fmla="*/ 246513 h 2430695"/>
                <a:gd name="connsiteX4" fmla="*/ 1701107 w 4400275"/>
                <a:gd name="connsiteY4" fmla="*/ 24263 h 2430695"/>
                <a:gd name="connsiteX5" fmla="*/ 2831407 w 4400275"/>
                <a:gd name="connsiteY5" fmla="*/ 11563 h 2430695"/>
                <a:gd name="connsiteX6" fmla="*/ 4228407 w 4400275"/>
                <a:gd name="connsiteY6" fmla="*/ 75063 h 2430695"/>
                <a:gd name="connsiteX7" fmla="*/ 4279207 w 4400275"/>
                <a:gd name="connsiteY7" fmla="*/ 513213 h 2430695"/>
                <a:gd name="connsiteX8" fmla="*/ 3333057 w 4400275"/>
                <a:gd name="connsiteY8" fmla="*/ 1122813 h 2430695"/>
                <a:gd name="connsiteX9" fmla="*/ 2856807 w 4400275"/>
                <a:gd name="connsiteY9" fmla="*/ 1376813 h 2430695"/>
                <a:gd name="connsiteX10" fmla="*/ 2418657 w 4400275"/>
                <a:gd name="connsiteY10" fmla="*/ 398913 h 2430695"/>
                <a:gd name="connsiteX11" fmla="*/ 2602807 w 4400275"/>
                <a:gd name="connsiteY11" fmla="*/ 1326013 h 2430695"/>
                <a:gd name="connsiteX12" fmla="*/ 2278957 w 4400275"/>
                <a:gd name="connsiteY12" fmla="*/ 1764163 h 2430695"/>
                <a:gd name="connsiteX13" fmla="*/ 1516957 w 4400275"/>
                <a:gd name="connsiteY13" fmla="*/ 1967363 h 2430695"/>
                <a:gd name="connsiteX14" fmla="*/ 1091507 w 4400275"/>
                <a:gd name="connsiteY14" fmla="*/ 2176913 h 2430695"/>
                <a:gd name="connsiteX15" fmla="*/ 805757 w 4400275"/>
                <a:gd name="connsiteY15" fmla="*/ 2405513 h 2430695"/>
                <a:gd name="connsiteX0" fmla="*/ 805757 w 4400275"/>
                <a:gd name="connsiteY0" fmla="*/ 2405513 h 2432539"/>
                <a:gd name="connsiteX1" fmla="*/ 37407 w 4400275"/>
                <a:gd name="connsiteY1" fmla="*/ 1535563 h 2432539"/>
                <a:gd name="connsiteX2" fmla="*/ 177107 w 4400275"/>
                <a:gd name="connsiteY2" fmla="*/ 722763 h 2432539"/>
                <a:gd name="connsiteX3" fmla="*/ 678757 w 4400275"/>
                <a:gd name="connsiteY3" fmla="*/ 246513 h 2432539"/>
                <a:gd name="connsiteX4" fmla="*/ 1701107 w 4400275"/>
                <a:gd name="connsiteY4" fmla="*/ 24263 h 2432539"/>
                <a:gd name="connsiteX5" fmla="*/ 2831407 w 4400275"/>
                <a:gd name="connsiteY5" fmla="*/ 11563 h 2432539"/>
                <a:gd name="connsiteX6" fmla="*/ 4228407 w 4400275"/>
                <a:gd name="connsiteY6" fmla="*/ 75063 h 2432539"/>
                <a:gd name="connsiteX7" fmla="*/ 4279207 w 4400275"/>
                <a:gd name="connsiteY7" fmla="*/ 513213 h 2432539"/>
                <a:gd name="connsiteX8" fmla="*/ 3333057 w 4400275"/>
                <a:gd name="connsiteY8" fmla="*/ 1122813 h 2432539"/>
                <a:gd name="connsiteX9" fmla="*/ 2856807 w 4400275"/>
                <a:gd name="connsiteY9" fmla="*/ 1376813 h 2432539"/>
                <a:gd name="connsiteX10" fmla="*/ 2418657 w 4400275"/>
                <a:gd name="connsiteY10" fmla="*/ 398913 h 2432539"/>
                <a:gd name="connsiteX11" fmla="*/ 2602807 w 4400275"/>
                <a:gd name="connsiteY11" fmla="*/ 1326013 h 2432539"/>
                <a:gd name="connsiteX12" fmla="*/ 2278957 w 4400275"/>
                <a:gd name="connsiteY12" fmla="*/ 1764163 h 2432539"/>
                <a:gd name="connsiteX13" fmla="*/ 1428057 w 4400275"/>
                <a:gd name="connsiteY13" fmla="*/ 1821313 h 2432539"/>
                <a:gd name="connsiteX14" fmla="*/ 1091507 w 4400275"/>
                <a:gd name="connsiteY14" fmla="*/ 2176913 h 2432539"/>
                <a:gd name="connsiteX15" fmla="*/ 805757 w 4400275"/>
                <a:gd name="connsiteY15" fmla="*/ 2405513 h 2432539"/>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278957 w 4400275"/>
                <a:gd name="connsiteY12" fmla="*/ 1764163 h 2422892"/>
                <a:gd name="connsiteX13" fmla="*/ 1428057 w 4400275"/>
                <a:gd name="connsiteY13" fmla="*/ 1821313 h 2422892"/>
                <a:gd name="connsiteX14" fmla="*/ 1116907 w 4400275"/>
                <a:gd name="connsiteY14" fmla="*/ 2094363 h 2422892"/>
                <a:gd name="connsiteX15" fmla="*/ 805757 w 4400275"/>
                <a:gd name="connsiteY15" fmla="*/ 2405513 h 2422892"/>
                <a:gd name="connsiteX0" fmla="*/ 805757 w 4400275"/>
                <a:gd name="connsiteY0" fmla="*/ 2405513 h 2422892"/>
                <a:gd name="connsiteX1" fmla="*/ 37407 w 4400275"/>
                <a:gd name="connsiteY1" fmla="*/ 1535563 h 2422892"/>
                <a:gd name="connsiteX2" fmla="*/ 177107 w 4400275"/>
                <a:gd name="connsiteY2" fmla="*/ 722763 h 2422892"/>
                <a:gd name="connsiteX3" fmla="*/ 678757 w 4400275"/>
                <a:gd name="connsiteY3" fmla="*/ 246513 h 2422892"/>
                <a:gd name="connsiteX4" fmla="*/ 1701107 w 4400275"/>
                <a:gd name="connsiteY4" fmla="*/ 24263 h 2422892"/>
                <a:gd name="connsiteX5" fmla="*/ 2831407 w 4400275"/>
                <a:gd name="connsiteY5" fmla="*/ 11563 h 2422892"/>
                <a:gd name="connsiteX6" fmla="*/ 4228407 w 4400275"/>
                <a:gd name="connsiteY6" fmla="*/ 75063 h 2422892"/>
                <a:gd name="connsiteX7" fmla="*/ 4279207 w 4400275"/>
                <a:gd name="connsiteY7" fmla="*/ 513213 h 2422892"/>
                <a:gd name="connsiteX8" fmla="*/ 3333057 w 4400275"/>
                <a:gd name="connsiteY8" fmla="*/ 1122813 h 2422892"/>
                <a:gd name="connsiteX9" fmla="*/ 2856807 w 4400275"/>
                <a:gd name="connsiteY9" fmla="*/ 1376813 h 2422892"/>
                <a:gd name="connsiteX10" fmla="*/ 2418657 w 4400275"/>
                <a:gd name="connsiteY10" fmla="*/ 398913 h 2422892"/>
                <a:gd name="connsiteX11" fmla="*/ 2602807 w 4400275"/>
                <a:gd name="connsiteY11" fmla="*/ 1326013 h 2422892"/>
                <a:gd name="connsiteX12" fmla="*/ 2183707 w 4400275"/>
                <a:gd name="connsiteY12" fmla="*/ 1611763 h 2422892"/>
                <a:gd name="connsiteX13" fmla="*/ 1428057 w 4400275"/>
                <a:gd name="connsiteY13" fmla="*/ 1821313 h 2422892"/>
                <a:gd name="connsiteX14" fmla="*/ 1116907 w 4400275"/>
                <a:gd name="connsiteY14" fmla="*/ 2094363 h 2422892"/>
                <a:gd name="connsiteX15" fmla="*/ 805757 w 4400275"/>
                <a:gd name="connsiteY15" fmla="*/ 2405513 h 242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0275" h="2422892">
                  <a:moveTo>
                    <a:pt x="805757" y="2405513"/>
                  </a:moveTo>
                  <a:cubicBezTo>
                    <a:pt x="625840" y="2312380"/>
                    <a:pt x="142182" y="1816021"/>
                    <a:pt x="37407" y="1535563"/>
                  </a:cubicBezTo>
                  <a:cubicBezTo>
                    <a:pt x="-67368" y="1255105"/>
                    <a:pt x="70215" y="937605"/>
                    <a:pt x="177107" y="722763"/>
                  </a:cubicBezTo>
                  <a:cubicBezTo>
                    <a:pt x="283999" y="507921"/>
                    <a:pt x="424757" y="362930"/>
                    <a:pt x="678757" y="246513"/>
                  </a:cubicBezTo>
                  <a:cubicBezTo>
                    <a:pt x="932757" y="130096"/>
                    <a:pt x="1342332" y="63421"/>
                    <a:pt x="1701107" y="24263"/>
                  </a:cubicBezTo>
                  <a:cubicBezTo>
                    <a:pt x="2059882" y="-14895"/>
                    <a:pt x="2410190" y="3096"/>
                    <a:pt x="2831407" y="11563"/>
                  </a:cubicBezTo>
                  <a:cubicBezTo>
                    <a:pt x="3252624" y="20030"/>
                    <a:pt x="3987107" y="-8545"/>
                    <a:pt x="4228407" y="75063"/>
                  </a:cubicBezTo>
                  <a:cubicBezTo>
                    <a:pt x="4469707" y="158671"/>
                    <a:pt x="4428432" y="338588"/>
                    <a:pt x="4279207" y="513213"/>
                  </a:cubicBezTo>
                  <a:cubicBezTo>
                    <a:pt x="4129982" y="687838"/>
                    <a:pt x="3570124" y="978880"/>
                    <a:pt x="3333057" y="1122813"/>
                  </a:cubicBezTo>
                  <a:cubicBezTo>
                    <a:pt x="3095990" y="1266746"/>
                    <a:pt x="3009207" y="1497463"/>
                    <a:pt x="2856807" y="1376813"/>
                  </a:cubicBezTo>
                  <a:cubicBezTo>
                    <a:pt x="2704407" y="1256163"/>
                    <a:pt x="2460990" y="407380"/>
                    <a:pt x="2418657" y="398913"/>
                  </a:cubicBezTo>
                  <a:cubicBezTo>
                    <a:pt x="2376324" y="390446"/>
                    <a:pt x="2641965" y="1123871"/>
                    <a:pt x="2602807" y="1326013"/>
                  </a:cubicBezTo>
                  <a:cubicBezTo>
                    <a:pt x="2563649" y="1528155"/>
                    <a:pt x="2379499" y="1529213"/>
                    <a:pt x="2183707" y="1611763"/>
                  </a:cubicBezTo>
                  <a:cubicBezTo>
                    <a:pt x="1987915" y="1694313"/>
                    <a:pt x="1603740" y="1722888"/>
                    <a:pt x="1428057" y="1821313"/>
                  </a:cubicBezTo>
                  <a:cubicBezTo>
                    <a:pt x="1252374" y="1919738"/>
                    <a:pt x="1220624" y="1996996"/>
                    <a:pt x="1116907" y="2094363"/>
                  </a:cubicBezTo>
                  <a:cubicBezTo>
                    <a:pt x="1013190" y="2191730"/>
                    <a:pt x="985674" y="2498646"/>
                    <a:pt x="805757" y="2405513"/>
                  </a:cubicBezTo>
                  <a:close/>
                </a:path>
              </a:pathLst>
            </a:custGeom>
            <a:solidFill>
              <a:srgbClr val="D65D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3" name="TextBox 102">
              <a:extLst>
                <a:ext uri="{FF2B5EF4-FFF2-40B4-BE49-F238E27FC236}">
                  <a16:creationId xmlns:a16="http://schemas.microsoft.com/office/drawing/2014/main" id="{481D46A6-9136-4D3D-9025-2C6E10292D0B}"/>
                </a:ext>
              </a:extLst>
            </p:cNvPr>
            <p:cNvSpPr txBox="1"/>
            <p:nvPr/>
          </p:nvSpPr>
          <p:spPr>
            <a:xfrm>
              <a:off x="2212425" y="3441145"/>
              <a:ext cx="492613" cy="232747"/>
            </a:xfrm>
            <a:prstGeom prst="rect">
              <a:avLst/>
            </a:prstGeom>
            <a:noFill/>
          </p:spPr>
          <p:txBody>
            <a:bodyPr wrap="none" rtlCol="0">
              <a:spAutoFit/>
            </a:bodyPr>
            <a:lstStyle/>
            <a:p>
              <a:r>
                <a:rPr lang="en-US" sz="1200" b="1" dirty="0">
                  <a:solidFill>
                    <a:srgbClr val="00B050"/>
                  </a:solidFill>
                </a:rPr>
                <a:t>GFP+</a:t>
              </a:r>
            </a:p>
          </p:txBody>
        </p:sp>
        <p:sp>
          <p:nvSpPr>
            <p:cNvPr id="105" name="TextBox 104">
              <a:extLst>
                <a:ext uri="{FF2B5EF4-FFF2-40B4-BE49-F238E27FC236}">
                  <a16:creationId xmlns:a16="http://schemas.microsoft.com/office/drawing/2014/main" id="{86FB1A20-61AD-41F7-B9E5-F78DCE7FB6D4}"/>
                </a:ext>
              </a:extLst>
            </p:cNvPr>
            <p:cNvSpPr txBox="1"/>
            <p:nvPr/>
          </p:nvSpPr>
          <p:spPr>
            <a:xfrm>
              <a:off x="3463381" y="3759234"/>
              <a:ext cx="920002" cy="384413"/>
            </a:xfrm>
            <a:prstGeom prst="rect">
              <a:avLst/>
            </a:prstGeom>
            <a:noFill/>
          </p:spPr>
          <p:txBody>
            <a:bodyPr wrap="square" rtlCol="0">
              <a:spAutoFit/>
            </a:bodyPr>
            <a:lstStyle/>
            <a:p>
              <a:pPr algn="ctr"/>
              <a:r>
                <a:rPr lang="en-US" sz="1200" dirty="0"/>
                <a:t>Mouse-rat</a:t>
              </a:r>
            </a:p>
            <a:p>
              <a:pPr algn="ctr"/>
              <a:r>
                <a:rPr lang="en-US" sz="1200" dirty="0"/>
                <a:t>chimeric liver</a:t>
              </a:r>
            </a:p>
          </p:txBody>
        </p:sp>
        <p:sp>
          <p:nvSpPr>
            <p:cNvPr id="106" name="TextBox 105">
              <a:extLst>
                <a:ext uri="{FF2B5EF4-FFF2-40B4-BE49-F238E27FC236}">
                  <a16:creationId xmlns:a16="http://schemas.microsoft.com/office/drawing/2014/main" id="{2AA05B51-2473-43EB-A2B7-5D5B9467FBEE}"/>
                </a:ext>
              </a:extLst>
            </p:cNvPr>
            <p:cNvSpPr txBox="1"/>
            <p:nvPr/>
          </p:nvSpPr>
          <p:spPr>
            <a:xfrm>
              <a:off x="4948670" y="3385733"/>
              <a:ext cx="454673" cy="525465"/>
            </a:xfrm>
            <a:prstGeom prst="rect">
              <a:avLst/>
            </a:prstGeom>
            <a:noFill/>
          </p:spPr>
          <p:txBody>
            <a:bodyPr wrap="square" rtlCol="0">
              <a:spAutoFit/>
            </a:bodyPr>
            <a:lstStyle/>
            <a:p>
              <a:pPr algn="ctr">
                <a:lnSpc>
                  <a:spcPct val="150000"/>
                </a:lnSpc>
              </a:pPr>
              <a:r>
                <a:rPr lang="en-US" sz="1200" dirty="0"/>
                <a:t>112 </a:t>
              </a:r>
              <a:br>
                <a:rPr lang="en-US" sz="1200" dirty="0"/>
              </a:br>
              <a:r>
                <a:rPr lang="en-US" sz="1200" dirty="0"/>
                <a:t>days</a:t>
              </a:r>
            </a:p>
          </p:txBody>
        </p:sp>
        <p:sp>
          <p:nvSpPr>
            <p:cNvPr id="108" name="Right Arrow 168">
              <a:extLst>
                <a:ext uri="{FF2B5EF4-FFF2-40B4-BE49-F238E27FC236}">
                  <a16:creationId xmlns:a16="http://schemas.microsoft.com/office/drawing/2014/main" id="{B59B4400-51CC-419C-BD58-A88D9775DF07}"/>
                </a:ext>
              </a:extLst>
            </p:cNvPr>
            <p:cNvSpPr/>
            <p:nvPr/>
          </p:nvSpPr>
          <p:spPr>
            <a:xfrm>
              <a:off x="5007761" y="3593631"/>
              <a:ext cx="380703" cy="127089"/>
            </a:xfrm>
            <a:prstGeom prst="rightArrow">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109" name="Content Placeholder 3">
            <a:extLst>
              <a:ext uri="{FF2B5EF4-FFF2-40B4-BE49-F238E27FC236}">
                <a16:creationId xmlns:a16="http://schemas.microsoft.com/office/drawing/2014/main" id="{9B0EAC9D-8C14-4DFF-ACD9-976C329CF345}"/>
              </a:ext>
            </a:extLst>
          </p:cNvPr>
          <p:cNvSpPr txBox="1">
            <a:spLocks/>
          </p:cNvSpPr>
          <p:nvPr/>
        </p:nvSpPr>
        <p:spPr>
          <a:xfrm>
            <a:off x="314413" y="6043862"/>
            <a:ext cx="7381787" cy="427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Conclusions: </a:t>
            </a:r>
            <a:r>
              <a:rPr lang="en-US" sz="1400" dirty="0"/>
              <a:t>This is the first report showing robust survival of orthotopically transplanted chimeric livers; the transplanted organs sustained and followed normal animal growth</a:t>
            </a:r>
            <a:endParaRPr lang="en-GB" sz="1400" dirty="0"/>
          </a:p>
        </p:txBody>
      </p:sp>
      <p:sp>
        <p:nvSpPr>
          <p:cNvPr id="110" name="Content Placeholder 3">
            <a:extLst>
              <a:ext uri="{FF2B5EF4-FFF2-40B4-BE49-F238E27FC236}">
                <a16:creationId xmlns:a16="http://schemas.microsoft.com/office/drawing/2014/main" id="{D23B35B1-3CFA-42F9-A0FB-FA51F56814EA}"/>
              </a:ext>
            </a:extLst>
          </p:cNvPr>
          <p:cNvSpPr txBox="1">
            <a:spLocks/>
          </p:cNvSpPr>
          <p:nvPr/>
        </p:nvSpPr>
        <p:spPr>
          <a:xfrm>
            <a:off x="292641" y="3511796"/>
            <a:ext cx="4997001" cy="2628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Results:</a:t>
            </a:r>
            <a:r>
              <a:rPr lang="en-US" sz="1300" dirty="0"/>
              <a:t> All non-IS recipients experienced acute rejection and died 8–11 days after transplantation</a:t>
            </a:r>
          </a:p>
          <a:p>
            <a:pPr marL="174625" indent="-174625"/>
            <a:r>
              <a:rPr lang="en-US" sz="1300" dirty="0"/>
              <a:t>Under calcineurin inhibitor monotherapy all chimeric liver recipients survived in good health, having normal development and weight gain</a:t>
            </a:r>
          </a:p>
          <a:p>
            <a:pPr marL="446088" lvl="1" indent="-261938"/>
            <a:r>
              <a:rPr lang="en-US" sz="1300" dirty="0"/>
              <a:t>Chimeric livers grew 670% on average, from 1.3±0.2g to 8.7±1.4 g, in line with syngeneic rat controls</a:t>
            </a:r>
          </a:p>
          <a:p>
            <a:pPr marL="446088" lvl="1" indent="-261938"/>
            <a:r>
              <a:rPr lang="en-US" sz="1300" dirty="0"/>
              <a:t>Pure xenogeneic controls showed impaired growth and died before or shortly after the IS was stopped</a:t>
            </a:r>
          </a:p>
          <a:p>
            <a:pPr marL="174625" indent="-174625"/>
            <a:r>
              <a:rPr lang="en-US" sz="1300" dirty="0"/>
              <a:t>4 months after implantation into rats, chimeric livers were partially repopulated by rat </a:t>
            </a:r>
            <a:r>
              <a:rPr lang="en-US" sz="1300" dirty="0" err="1"/>
              <a:t>cholangiocytes</a:t>
            </a:r>
            <a:r>
              <a:rPr lang="en-US" sz="1300" dirty="0"/>
              <a:t> and endothelial </a:t>
            </a:r>
            <a:r>
              <a:rPr lang="en-GB" sz="1300" dirty="0"/>
              <a:t>cells</a:t>
            </a:r>
          </a:p>
        </p:txBody>
      </p:sp>
      <p:grpSp>
        <p:nvGrpSpPr>
          <p:cNvPr id="144" name="Group 143">
            <a:extLst>
              <a:ext uri="{FF2B5EF4-FFF2-40B4-BE49-F238E27FC236}">
                <a16:creationId xmlns:a16="http://schemas.microsoft.com/office/drawing/2014/main" id="{86621CFC-E9C1-4A20-9D62-543A2F6C7B9E}"/>
              </a:ext>
            </a:extLst>
          </p:cNvPr>
          <p:cNvGrpSpPr/>
          <p:nvPr/>
        </p:nvGrpSpPr>
        <p:grpSpPr>
          <a:xfrm>
            <a:off x="5360094" y="1852144"/>
            <a:ext cx="3662546" cy="4067134"/>
            <a:chOff x="5372794" y="1699744"/>
            <a:chExt cx="3662546" cy="4067134"/>
          </a:xfrm>
        </p:grpSpPr>
        <p:sp>
          <p:nvSpPr>
            <p:cNvPr id="121" name="Rectangle 120">
              <a:extLst>
                <a:ext uri="{FF2B5EF4-FFF2-40B4-BE49-F238E27FC236}">
                  <a16:creationId xmlns:a16="http://schemas.microsoft.com/office/drawing/2014/main" id="{384F1353-482E-4AEE-BBF0-D42039133167}"/>
                </a:ext>
              </a:extLst>
            </p:cNvPr>
            <p:cNvSpPr/>
            <p:nvPr/>
          </p:nvSpPr>
          <p:spPr>
            <a:xfrm>
              <a:off x="5810153" y="1699744"/>
              <a:ext cx="2868408" cy="461665"/>
            </a:xfrm>
            <a:prstGeom prst="rect">
              <a:avLst/>
            </a:prstGeom>
          </p:spPr>
          <p:txBody>
            <a:bodyPr wrap="square">
              <a:spAutoFit/>
            </a:bodyPr>
            <a:lstStyle/>
            <a:p>
              <a:r>
                <a:rPr lang="en-GB" sz="1200" b="1" dirty="0">
                  <a:ea typeface="Calibri" panose="020F0502020204030204" pitchFamily="34" charset="0"/>
                  <a:cs typeface="Times New Roman" panose="02020603050405020304" pitchFamily="18" charset="0"/>
                </a:rPr>
                <a:t>Post-transplant chimeric mouse liver graft recipient-oriented remodelling</a:t>
              </a:r>
              <a:endParaRPr lang="en-US" sz="1200" dirty="0"/>
            </a:p>
          </p:txBody>
        </p:sp>
        <p:sp>
          <p:nvSpPr>
            <p:cNvPr id="123" name="Rectangle 122">
              <a:extLst>
                <a:ext uri="{FF2B5EF4-FFF2-40B4-BE49-F238E27FC236}">
                  <a16:creationId xmlns:a16="http://schemas.microsoft.com/office/drawing/2014/main" id="{F8FEC7C4-EF05-473D-8162-6CE80D20CBE4}"/>
                </a:ext>
              </a:extLst>
            </p:cNvPr>
            <p:cNvSpPr/>
            <p:nvPr/>
          </p:nvSpPr>
          <p:spPr>
            <a:xfrm>
              <a:off x="5416456" y="2097728"/>
              <a:ext cx="1935533" cy="1938992"/>
            </a:xfrm>
            <a:prstGeom prst="rect">
              <a:avLst/>
            </a:prstGeom>
          </p:spPr>
          <p:txBody>
            <a:bodyPr wrap="square">
              <a:spAutoFit/>
            </a:bodyPr>
            <a:lstStyle/>
            <a:p>
              <a:r>
                <a:rPr lang="en-US" sz="1200" dirty="0">
                  <a:ea typeface="Calibri" panose="020F0502020204030204" pitchFamily="34" charset="0"/>
                  <a:cs typeface="Times New Roman" panose="02020603050405020304" pitchFamily="18" charset="0"/>
                </a:rPr>
                <a:t>a) Ductular cells were GFP+, suggesting they derived from rat cells</a:t>
              </a:r>
            </a:p>
            <a:p>
              <a:r>
                <a:rPr lang="en-US" sz="1200" dirty="0">
                  <a:ea typeface="Calibri" panose="020F0502020204030204" pitchFamily="34" charset="0"/>
                  <a:cs typeface="Times New Roman" panose="02020603050405020304" pitchFamily="18" charset="0"/>
                </a:rPr>
                <a:t>b) Canaliculi were CK19</a:t>
              </a:r>
              <a:r>
                <a:rPr lang="en-US" sz="1200" baseline="30000"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 /OPN</a:t>
              </a:r>
              <a:r>
                <a:rPr lang="en-US" sz="1200" baseline="30000"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 or CD19</a:t>
              </a:r>
              <a:r>
                <a:rPr lang="en-US" sz="1200" baseline="30000"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/OPN</a:t>
              </a:r>
              <a:r>
                <a:rPr lang="en-US" sz="1200" baseline="30000"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 suggesting a complete </a:t>
              </a:r>
              <a:r>
                <a:rPr lang="en-US" sz="1200" dirty="0" err="1">
                  <a:ea typeface="Calibri" panose="020F0502020204030204" pitchFamily="34" charset="0"/>
                  <a:cs typeface="Times New Roman" panose="02020603050405020304" pitchFamily="18" charset="0"/>
                </a:rPr>
                <a:t>transdifferentiation</a:t>
              </a:r>
              <a:endParaRPr lang="en-US" sz="1200" dirty="0">
                <a:ea typeface="Calibri" panose="020F0502020204030204" pitchFamily="34" charset="0"/>
                <a:cs typeface="Times New Roman" panose="02020603050405020304" pitchFamily="18" charset="0"/>
              </a:endParaRPr>
            </a:p>
            <a:p>
              <a:r>
                <a:rPr lang="en-US" sz="1200" dirty="0">
                  <a:ea typeface="Calibri" panose="020F0502020204030204" pitchFamily="34" charset="0"/>
                  <a:cs typeface="Times New Roman" panose="02020603050405020304" pitchFamily="18" charset="0"/>
                </a:rPr>
                <a:t>c) Chimeric liver graft demonstrated rat CD31</a:t>
              </a:r>
              <a:r>
                <a:rPr lang="en-US" sz="1200" baseline="30000"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 portal endothelium</a:t>
              </a:r>
              <a:endParaRPr lang="en-GB" sz="1200" dirty="0"/>
            </a:p>
          </p:txBody>
        </p:sp>
        <p:grpSp>
          <p:nvGrpSpPr>
            <p:cNvPr id="131" name="Group 130">
              <a:extLst>
                <a:ext uri="{FF2B5EF4-FFF2-40B4-BE49-F238E27FC236}">
                  <a16:creationId xmlns:a16="http://schemas.microsoft.com/office/drawing/2014/main" id="{0AF45257-6130-4D5E-A161-D69EA0276FFB}"/>
                </a:ext>
              </a:extLst>
            </p:cNvPr>
            <p:cNvGrpSpPr>
              <a:grpSpLocks noChangeAspect="1"/>
            </p:cNvGrpSpPr>
            <p:nvPr/>
          </p:nvGrpSpPr>
          <p:grpSpPr>
            <a:xfrm>
              <a:off x="7206540" y="2203101"/>
              <a:ext cx="1828800" cy="1687669"/>
              <a:chOff x="7399685" y="2452396"/>
              <a:chExt cx="1744447" cy="1609826"/>
            </a:xfrm>
          </p:grpSpPr>
          <p:grpSp>
            <p:nvGrpSpPr>
              <p:cNvPr id="125" name="Group 124">
                <a:extLst>
                  <a:ext uri="{FF2B5EF4-FFF2-40B4-BE49-F238E27FC236}">
                    <a16:creationId xmlns:a16="http://schemas.microsoft.com/office/drawing/2014/main" id="{DE60F056-2617-43DE-927B-9FFF63C07572}"/>
                  </a:ext>
                </a:extLst>
              </p:cNvPr>
              <p:cNvGrpSpPr/>
              <p:nvPr/>
            </p:nvGrpSpPr>
            <p:grpSpPr>
              <a:xfrm>
                <a:off x="7416736" y="2452396"/>
                <a:ext cx="1727396" cy="1609826"/>
                <a:chOff x="7416736" y="2452396"/>
                <a:chExt cx="1727396" cy="1609826"/>
              </a:xfrm>
            </p:grpSpPr>
            <p:pic>
              <p:nvPicPr>
                <p:cNvPr id="111" name="Picture 5">
                  <a:extLst>
                    <a:ext uri="{FF2B5EF4-FFF2-40B4-BE49-F238E27FC236}">
                      <a16:creationId xmlns:a16="http://schemas.microsoft.com/office/drawing/2014/main" id="{ECBA1E86-8351-41D3-998D-00634C108C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939"/>
                <a:stretch/>
              </p:blipFill>
              <p:spPr>
                <a:xfrm>
                  <a:off x="7416736" y="2452396"/>
                  <a:ext cx="1657871" cy="1597047"/>
                </a:xfrm>
                <a:prstGeom prst="rect">
                  <a:avLst/>
                </a:prstGeom>
              </p:spPr>
            </p:pic>
            <p:sp>
              <p:nvSpPr>
                <p:cNvPr id="124" name="TextBox 94">
                  <a:extLst>
                    <a:ext uri="{FF2B5EF4-FFF2-40B4-BE49-F238E27FC236}">
                      <a16:creationId xmlns:a16="http://schemas.microsoft.com/office/drawing/2014/main" id="{6222ED03-6C68-42E8-B19B-8EDA35271EA8}"/>
                    </a:ext>
                  </a:extLst>
                </p:cNvPr>
                <p:cNvSpPr txBox="1"/>
                <p:nvPr/>
              </p:nvSpPr>
              <p:spPr>
                <a:xfrm>
                  <a:off x="8515042" y="3816001"/>
                  <a:ext cx="629090" cy="246221"/>
                </a:xfrm>
                <a:prstGeom prst="rect">
                  <a:avLst/>
                </a:prstGeom>
                <a:noFill/>
              </p:spPr>
              <p:txBody>
                <a:bodyPr wrap="square" rtlCol="0">
                  <a:spAutoFit/>
                </a:bodyPr>
                <a:lstStyle/>
                <a:p>
                  <a:pPr algn="ctr"/>
                  <a:r>
                    <a:rPr lang="en-GB" sz="1000" b="1" dirty="0">
                      <a:solidFill>
                        <a:schemeClr val="accent6">
                          <a:lumMod val="50000"/>
                        </a:schemeClr>
                      </a:solidFill>
                    </a:rPr>
                    <a:t>GFP</a:t>
                  </a:r>
                </a:p>
              </p:txBody>
            </p:sp>
          </p:grpSp>
          <p:sp>
            <p:nvSpPr>
              <p:cNvPr id="126" name="TextBox 125">
                <a:extLst>
                  <a:ext uri="{FF2B5EF4-FFF2-40B4-BE49-F238E27FC236}">
                    <a16:creationId xmlns:a16="http://schemas.microsoft.com/office/drawing/2014/main" id="{39302F22-872B-4AC6-8980-65A296A2E2B3}"/>
                  </a:ext>
                </a:extLst>
              </p:cNvPr>
              <p:cNvSpPr txBox="1"/>
              <p:nvPr/>
            </p:nvSpPr>
            <p:spPr>
              <a:xfrm>
                <a:off x="7399685" y="3778833"/>
                <a:ext cx="269626" cy="276999"/>
              </a:xfrm>
              <a:prstGeom prst="rect">
                <a:avLst/>
              </a:prstGeom>
              <a:noFill/>
            </p:spPr>
            <p:txBody>
              <a:bodyPr wrap="none" rtlCol="0">
                <a:spAutoFit/>
              </a:bodyPr>
              <a:lstStyle/>
              <a:p>
                <a:r>
                  <a:rPr lang="en-GB" sz="1200" b="1" dirty="0"/>
                  <a:t>a</a:t>
                </a:r>
              </a:p>
            </p:txBody>
          </p:sp>
        </p:grpSp>
        <p:grpSp>
          <p:nvGrpSpPr>
            <p:cNvPr id="129" name="Group 128">
              <a:extLst>
                <a:ext uri="{FF2B5EF4-FFF2-40B4-BE49-F238E27FC236}">
                  <a16:creationId xmlns:a16="http://schemas.microsoft.com/office/drawing/2014/main" id="{DC7D7C6F-351B-487E-8D5F-5A05962A8C90}"/>
                </a:ext>
              </a:extLst>
            </p:cNvPr>
            <p:cNvGrpSpPr>
              <a:grpSpLocks noChangeAspect="1"/>
            </p:cNvGrpSpPr>
            <p:nvPr/>
          </p:nvGrpSpPr>
          <p:grpSpPr>
            <a:xfrm>
              <a:off x="7230767" y="3981105"/>
              <a:ext cx="1737430" cy="1767484"/>
              <a:chOff x="7439457" y="4199848"/>
              <a:chExt cx="1621191" cy="1649234"/>
            </a:xfrm>
          </p:grpSpPr>
          <p:grpSp>
            <p:nvGrpSpPr>
              <p:cNvPr id="112" name="Group 111">
                <a:extLst>
                  <a:ext uri="{FF2B5EF4-FFF2-40B4-BE49-F238E27FC236}">
                    <a16:creationId xmlns:a16="http://schemas.microsoft.com/office/drawing/2014/main" id="{64147AEC-0D35-45DA-AB11-5DDA2486F0EB}"/>
                  </a:ext>
                </a:extLst>
              </p:cNvPr>
              <p:cNvGrpSpPr/>
              <p:nvPr/>
            </p:nvGrpSpPr>
            <p:grpSpPr>
              <a:xfrm>
                <a:off x="7439523" y="4199848"/>
                <a:ext cx="1621125" cy="1621125"/>
                <a:chOff x="6992151" y="5055402"/>
                <a:chExt cx="1621125" cy="1621125"/>
              </a:xfrm>
            </p:grpSpPr>
            <p:pic>
              <p:nvPicPr>
                <p:cNvPr id="113" name="Picture 6">
                  <a:extLst>
                    <a:ext uri="{FF2B5EF4-FFF2-40B4-BE49-F238E27FC236}">
                      <a16:creationId xmlns:a16="http://schemas.microsoft.com/office/drawing/2014/main" id="{E1BC07BB-1D4B-4558-8E3B-13C48FCDB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151" y="5055402"/>
                  <a:ext cx="1621125" cy="1621125"/>
                </a:xfrm>
                <a:prstGeom prst="rect">
                  <a:avLst/>
                </a:prstGeom>
              </p:spPr>
            </p:pic>
            <p:sp>
              <p:nvSpPr>
                <p:cNvPr id="114" name="TextBox 94">
                  <a:extLst>
                    <a:ext uri="{FF2B5EF4-FFF2-40B4-BE49-F238E27FC236}">
                      <a16:creationId xmlns:a16="http://schemas.microsoft.com/office/drawing/2014/main" id="{30AFFC26-B18E-43CA-9BC9-7E7696655389}"/>
                    </a:ext>
                  </a:extLst>
                </p:cNvPr>
                <p:cNvSpPr txBox="1"/>
                <p:nvPr/>
              </p:nvSpPr>
              <p:spPr>
                <a:xfrm>
                  <a:off x="7074062" y="5073637"/>
                  <a:ext cx="905833" cy="229748"/>
                </a:xfrm>
                <a:prstGeom prst="rect">
                  <a:avLst/>
                </a:prstGeom>
                <a:noFill/>
              </p:spPr>
              <p:txBody>
                <a:bodyPr wrap="square" rtlCol="0">
                  <a:spAutoFit/>
                </a:bodyPr>
                <a:lstStyle/>
                <a:p>
                  <a:pPr algn="ctr"/>
                  <a:r>
                    <a:rPr lang="en-GB" sz="1000" b="1" dirty="0">
                      <a:solidFill>
                        <a:schemeClr val="tx2">
                          <a:lumMod val="40000"/>
                          <a:lumOff val="60000"/>
                        </a:schemeClr>
                      </a:solidFill>
                    </a:rPr>
                    <a:t>DAPI</a:t>
                  </a:r>
                  <a:r>
                    <a:rPr lang="en-GB" sz="1000" b="1" dirty="0">
                      <a:solidFill>
                        <a:schemeClr val="accent1">
                          <a:lumMod val="60000"/>
                          <a:lumOff val="40000"/>
                        </a:schemeClr>
                      </a:solidFill>
                    </a:rPr>
                    <a:t> </a:t>
                  </a:r>
                  <a:r>
                    <a:rPr lang="en-GB" sz="1000" b="1" dirty="0">
                      <a:solidFill>
                        <a:srgbClr val="FF0000"/>
                      </a:solidFill>
                    </a:rPr>
                    <a:t>CD31</a:t>
                  </a:r>
                  <a:endParaRPr lang="en-GB" sz="1000" b="1" dirty="0">
                    <a:solidFill>
                      <a:srgbClr val="92D050"/>
                    </a:solidFill>
                  </a:endParaRPr>
                </a:p>
              </p:txBody>
            </p:sp>
          </p:grpSp>
          <p:sp>
            <p:nvSpPr>
              <p:cNvPr id="128" name="TextBox 127">
                <a:extLst>
                  <a:ext uri="{FF2B5EF4-FFF2-40B4-BE49-F238E27FC236}">
                    <a16:creationId xmlns:a16="http://schemas.microsoft.com/office/drawing/2014/main" id="{32370DA7-1446-4C4C-B740-547AB9EF50BC}"/>
                  </a:ext>
                </a:extLst>
              </p:cNvPr>
              <p:cNvSpPr txBox="1"/>
              <p:nvPr/>
            </p:nvSpPr>
            <p:spPr>
              <a:xfrm>
                <a:off x="7439457" y="5572083"/>
                <a:ext cx="279244" cy="276999"/>
              </a:xfrm>
              <a:prstGeom prst="rect">
                <a:avLst/>
              </a:prstGeom>
              <a:noFill/>
            </p:spPr>
            <p:txBody>
              <a:bodyPr wrap="none" rtlCol="0">
                <a:spAutoFit/>
              </a:bodyPr>
              <a:lstStyle/>
              <a:p>
                <a:r>
                  <a:rPr lang="en-GB" sz="1200" b="1" dirty="0">
                    <a:solidFill>
                      <a:schemeClr val="bg1"/>
                    </a:solidFill>
                  </a:rPr>
                  <a:t>c</a:t>
                </a:r>
              </a:p>
            </p:txBody>
          </p:sp>
        </p:grpSp>
        <p:sp>
          <p:nvSpPr>
            <p:cNvPr id="134" name="Freeform 95">
              <a:extLst>
                <a:ext uri="{FF2B5EF4-FFF2-40B4-BE49-F238E27FC236}">
                  <a16:creationId xmlns:a16="http://schemas.microsoft.com/office/drawing/2014/main" id="{25B89684-9DCE-4096-A6CC-B17AC841DB15}"/>
                </a:ext>
              </a:extLst>
            </p:cNvPr>
            <p:cNvSpPr/>
            <p:nvPr/>
          </p:nvSpPr>
          <p:spPr>
            <a:xfrm>
              <a:off x="5455430" y="4655516"/>
              <a:ext cx="1605973" cy="720673"/>
            </a:xfrm>
            <a:custGeom>
              <a:avLst/>
              <a:gdLst>
                <a:gd name="connsiteX0" fmla="*/ 0 w 3352800"/>
                <a:gd name="connsiteY0" fmla="*/ 0 h 2080260"/>
                <a:gd name="connsiteX1" fmla="*/ 320040 w 3352800"/>
                <a:gd name="connsiteY1" fmla="*/ 30480 h 2080260"/>
                <a:gd name="connsiteX2" fmla="*/ 815340 w 3352800"/>
                <a:gd name="connsiteY2" fmla="*/ 129540 h 2080260"/>
                <a:gd name="connsiteX3" fmla="*/ 1287780 w 3352800"/>
                <a:gd name="connsiteY3" fmla="*/ 403860 h 2080260"/>
                <a:gd name="connsiteX4" fmla="*/ 1508760 w 3352800"/>
                <a:gd name="connsiteY4" fmla="*/ 769620 h 2080260"/>
                <a:gd name="connsiteX5" fmla="*/ 1699260 w 3352800"/>
                <a:gd name="connsiteY5" fmla="*/ 1219200 h 2080260"/>
                <a:gd name="connsiteX6" fmla="*/ 1935480 w 3352800"/>
                <a:gd name="connsiteY6" fmla="*/ 1516380 h 2080260"/>
                <a:gd name="connsiteX7" fmla="*/ 2514600 w 3352800"/>
                <a:gd name="connsiteY7" fmla="*/ 1882140 h 2080260"/>
                <a:gd name="connsiteX8" fmla="*/ 3352800 w 3352800"/>
                <a:gd name="connsiteY8"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2080260">
                  <a:moveTo>
                    <a:pt x="0" y="0"/>
                  </a:moveTo>
                  <a:cubicBezTo>
                    <a:pt x="92075" y="4445"/>
                    <a:pt x="184150" y="8890"/>
                    <a:pt x="320040" y="30480"/>
                  </a:cubicBezTo>
                  <a:cubicBezTo>
                    <a:pt x="455930" y="52070"/>
                    <a:pt x="654050" y="67310"/>
                    <a:pt x="815340" y="129540"/>
                  </a:cubicBezTo>
                  <a:cubicBezTo>
                    <a:pt x="976630" y="191770"/>
                    <a:pt x="1172210" y="297180"/>
                    <a:pt x="1287780" y="403860"/>
                  </a:cubicBezTo>
                  <a:cubicBezTo>
                    <a:pt x="1403350" y="510540"/>
                    <a:pt x="1440180" y="633730"/>
                    <a:pt x="1508760" y="769620"/>
                  </a:cubicBezTo>
                  <a:cubicBezTo>
                    <a:pt x="1577340" y="905510"/>
                    <a:pt x="1628140" y="1094740"/>
                    <a:pt x="1699260" y="1219200"/>
                  </a:cubicBezTo>
                  <a:cubicBezTo>
                    <a:pt x="1770380" y="1343660"/>
                    <a:pt x="1799590" y="1405890"/>
                    <a:pt x="1935480" y="1516380"/>
                  </a:cubicBezTo>
                  <a:cubicBezTo>
                    <a:pt x="2071370" y="1626870"/>
                    <a:pt x="2278380" y="1788160"/>
                    <a:pt x="2514600" y="1882140"/>
                  </a:cubicBezTo>
                  <a:cubicBezTo>
                    <a:pt x="2750820" y="1976120"/>
                    <a:pt x="3051810" y="2028190"/>
                    <a:pt x="3352800" y="2080260"/>
                  </a:cubicBezTo>
                </a:path>
              </a:pathLst>
            </a:custGeom>
            <a:noFill/>
            <a:ln w="222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42" name="Group 141">
              <a:extLst>
                <a:ext uri="{FF2B5EF4-FFF2-40B4-BE49-F238E27FC236}">
                  <a16:creationId xmlns:a16="http://schemas.microsoft.com/office/drawing/2014/main" id="{C0C6C750-10D7-4CF8-99F0-145C4C0D8D87}"/>
                </a:ext>
              </a:extLst>
            </p:cNvPr>
            <p:cNvGrpSpPr/>
            <p:nvPr/>
          </p:nvGrpSpPr>
          <p:grpSpPr>
            <a:xfrm>
              <a:off x="5435914" y="3999089"/>
              <a:ext cx="1737360" cy="1721765"/>
              <a:chOff x="5400630" y="4181243"/>
              <a:chExt cx="1737360" cy="1721765"/>
            </a:xfrm>
          </p:grpSpPr>
          <p:grpSp>
            <p:nvGrpSpPr>
              <p:cNvPr id="135" name="Group 134">
                <a:extLst>
                  <a:ext uri="{FF2B5EF4-FFF2-40B4-BE49-F238E27FC236}">
                    <a16:creationId xmlns:a16="http://schemas.microsoft.com/office/drawing/2014/main" id="{5BB8C5AD-A45E-4A6B-B26B-BE223C39AD39}"/>
                  </a:ext>
                </a:extLst>
              </p:cNvPr>
              <p:cNvGrpSpPr>
                <a:grpSpLocks noChangeAspect="1"/>
              </p:cNvGrpSpPr>
              <p:nvPr/>
            </p:nvGrpSpPr>
            <p:grpSpPr>
              <a:xfrm>
                <a:off x="5400630" y="4181243"/>
                <a:ext cx="1737360" cy="1721765"/>
                <a:chOff x="4953409" y="5055402"/>
                <a:chExt cx="1626899" cy="1612296"/>
              </a:xfrm>
            </p:grpSpPr>
            <p:pic>
              <p:nvPicPr>
                <p:cNvPr id="136" name="Picture 93">
                  <a:extLst>
                    <a:ext uri="{FF2B5EF4-FFF2-40B4-BE49-F238E27FC236}">
                      <a16:creationId xmlns:a16="http://schemas.microsoft.com/office/drawing/2014/main" id="{4EE28B9F-A18E-43DD-B2FC-8701FF1C6D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7945" y="5055402"/>
                  <a:ext cx="1612296" cy="1612296"/>
                </a:xfrm>
                <a:prstGeom prst="rect">
                  <a:avLst/>
                </a:prstGeom>
              </p:spPr>
            </p:pic>
            <p:sp>
              <p:nvSpPr>
                <p:cNvPr id="137" name="TextBox 94">
                  <a:extLst>
                    <a:ext uri="{FF2B5EF4-FFF2-40B4-BE49-F238E27FC236}">
                      <a16:creationId xmlns:a16="http://schemas.microsoft.com/office/drawing/2014/main" id="{D2CB683D-8234-4B61-B41C-54951A3481AD}"/>
                    </a:ext>
                  </a:extLst>
                </p:cNvPr>
                <p:cNvSpPr txBox="1"/>
                <p:nvPr/>
              </p:nvSpPr>
              <p:spPr>
                <a:xfrm>
                  <a:off x="5004902" y="5073717"/>
                  <a:ext cx="1554480" cy="246221"/>
                </a:xfrm>
                <a:prstGeom prst="rect">
                  <a:avLst/>
                </a:prstGeom>
                <a:noFill/>
              </p:spPr>
              <p:txBody>
                <a:bodyPr wrap="square" rtlCol="0">
                  <a:spAutoFit/>
                </a:bodyPr>
                <a:lstStyle/>
                <a:p>
                  <a:pPr algn="ctr"/>
                  <a:r>
                    <a:rPr lang="en-GB" sz="1000" b="1" dirty="0">
                      <a:solidFill>
                        <a:schemeClr val="tx2">
                          <a:lumMod val="40000"/>
                          <a:lumOff val="60000"/>
                        </a:schemeClr>
                      </a:solidFill>
                    </a:rPr>
                    <a:t>DAPI</a:t>
                  </a:r>
                  <a:r>
                    <a:rPr lang="en-GB" sz="1000" b="1" dirty="0">
                      <a:solidFill>
                        <a:schemeClr val="accent1">
                          <a:lumMod val="60000"/>
                          <a:lumOff val="40000"/>
                        </a:schemeClr>
                      </a:solidFill>
                    </a:rPr>
                    <a:t> </a:t>
                  </a:r>
                  <a:r>
                    <a:rPr lang="en-GB" sz="1000" b="1" dirty="0">
                      <a:solidFill>
                        <a:schemeClr val="bg1"/>
                      </a:solidFill>
                    </a:rPr>
                    <a:t>OPN</a:t>
                  </a:r>
                  <a:r>
                    <a:rPr lang="en-GB" sz="1000" b="1" dirty="0">
                      <a:solidFill>
                        <a:srgbClr val="92D050"/>
                      </a:solidFill>
                    </a:rPr>
                    <a:t> </a:t>
                  </a:r>
                  <a:r>
                    <a:rPr lang="en-GB" sz="1000" b="1" dirty="0">
                      <a:solidFill>
                        <a:srgbClr val="FF0000"/>
                      </a:solidFill>
                    </a:rPr>
                    <a:t>CK19 </a:t>
                  </a:r>
                  <a:r>
                    <a:rPr lang="el-GR" sz="1000" b="1" dirty="0">
                      <a:solidFill>
                        <a:srgbClr val="92D050"/>
                      </a:solidFill>
                    </a:rPr>
                    <a:t>β</a:t>
                  </a:r>
                  <a:r>
                    <a:rPr lang="en-GB" sz="1000" b="1" dirty="0">
                      <a:solidFill>
                        <a:srgbClr val="92D050"/>
                      </a:solidFill>
                    </a:rPr>
                    <a:t>CAT</a:t>
                  </a:r>
                </a:p>
              </p:txBody>
            </p:sp>
            <p:cxnSp>
              <p:nvCxnSpPr>
                <p:cNvPr id="138" name="Straight Connector 97">
                  <a:extLst>
                    <a:ext uri="{FF2B5EF4-FFF2-40B4-BE49-F238E27FC236}">
                      <a16:creationId xmlns:a16="http://schemas.microsoft.com/office/drawing/2014/main" id="{BFBEDC32-5836-4F0B-898C-0D213994FB38}"/>
                    </a:ext>
                  </a:extLst>
                </p:cNvPr>
                <p:cNvCxnSpPr/>
                <p:nvPr/>
              </p:nvCxnSpPr>
              <p:spPr>
                <a:xfrm flipV="1">
                  <a:off x="6257755" y="6547267"/>
                  <a:ext cx="203853" cy="2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Freeform 96">
                  <a:extLst>
                    <a:ext uri="{FF2B5EF4-FFF2-40B4-BE49-F238E27FC236}">
                      <a16:creationId xmlns:a16="http://schemas.microsoft.com/office/drawing/2014/main" id="{7EA5F384-DBF4-409B-A8EB-3394E4B01C27}"/>
                    </a:ext>
                  </a:extLst>
                </p:cNvPr>
                <p:cNvSpPr/>
                <p:nvPr/>
              </p:nvSpPr>
              <p:spPr>
                <a:xfrm>
                  <a:off x="4974335" y="5593559"/>
                  <a:ext cx="1605973" cy="759530"/>
                </a:xfrm>
                <a:custGeom>
                  <a:avLst/>
                  <a:gdLst>
                    <a:gd name="connsiteX0" fmla="*/ 0 w 3352800"/>
                    <a:gd name="connsiteY0" fmla="*/ 0 h 2080260"/>
                    <a:gd name="connsiteX1" fmla="*/ 320040 w 3352800"/>
                    <a:gd name="connsiteY1" fmla="*/ 30480 h 2080260"/>
                    <a:gd name="connsiteX2" fmla="*/ 815340 w 3352800"/>
                    <a:gd name="connsiteY2" fmla="*/ 129540 h 2080260"/>
                    <a:gd name="connsiteX3" fmla="*/ 1287780 w 3352800"/>
                    <a:gd name="connsiteY3" fmla="*/ 403860 h 2080260"/>
                    <a:gd name="connsiteX4" fmla="*/ 1508760 w 3352800"/>
                    <a:gd name="connsiteY4" fmla="*/ 769620 h 2080260"/>
                    <a:gd name="connsiteX5" fmla="*/ 1699260 w 3352800"/>
                    <a:gd name="connsiteY5" fmla="*/ 1219200 h 2080260"/>
                    <a:gd name="connsiteX6" fmla="*/ 1935480 w 3352800"/>
                    <a:gd name="connsiteY6" fmla="*/ 1516380 h 2080260"/>
                    <a:gd name="connsiteX7" fmla="*/ 2514600 w 3352800"/>
                    <a:gd name="connsiteY7" fmla="*/ 1882140 h 2080260"/>
                    <a:gd name="connsiteX8" fmla="*/ 3352800 w 3352800"/>
                    <a:gd name="connsiteY8"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2080260">
                      <a:moveTo>
                        <a:pt x="0" y="0"/>
                      </a:moveTo>
                      <a:cubicBezTo>
                        <a:pt x="92075" y="4445"/>
                        <a:pt x="184150" y="8890"/>
                        <a:pt x="320040" y="30480"/>
                      </a:cubicBezTo>
                      <a:cubicBezTo>
                        <a:pt x="455930" y="52070"/>
                        <a:pt x="654050" y="67310"/>
                        <a:pt x="815340" y="129540"/>
                      </a:cubicBezTo>
                      <a:cubicBezTo>
                        <a:pt x="976630" y="191770"/>
                        <a:pt x="1172210" y="297180"/>
                        <a:pt x="1287780" y="403860"/>
                      </a:cubicBezTo>
                      <a:cubicBezTo>
                        <a:pt x="1403350" y="510540"/>
                        <a:pt x="1440180" y="633730"/>
                        <a:pt x="1508760" y="769620"/>
                      </a:cubicBezTo>
                      <a:cubicBezTo>
                        <a:pt x="1577340" y="905510"/>
                        <a:pt x="1628140" y="1094740"/>
                        <a:pt x="1699260" y="1219200"/>
                      </a:cubicBezTo>
                      <a:cubicBezTo>
                        <a:pt x="1770380" y="1343660"/>
                        <a:pt x="1799590" y="1405890"/>
                        <a:pt x="1935480" y="1516380"/>
                      </a:cubicBezTo>
                      <a:cubicBezTo>
                        <a:pt x="2071370" y="1626870"/>
                        <a:pt x="2278380" y="1788160"/>
                        <a:pt x="2514600" y="1882140"/>
                      </a:cubicBezTo>
                      <a:cubicBezTo>
                        <a:pt x="2750820" y="1976120"/>
                        <a:pt x="3051810" y="2028190"/>
                        <a:pt x="3352800" y="2080260"/>
                      </a:cubicBezTo>
                    </a:path>
                  </a:pathLst>
                </a:cu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0" name="Freeform 95">
                  <a:extLst>
                    <a:ext uri="{FF2B5EF4-FFF2-40B4-BE49-F238E27FC236}">
                      <a16:creationId xmlns:a16="http://schemas.microsoft.com/office/drawing/2014/main" id="{16B5D8E6-6980-4A43-8CF0-D40A9EAB4A8A}"/>
                    </a:ext>
                  </a:extLst>
                </p:cNvPr>
                <p:cNvSpPr/>
                <p:nvPr/>
              </p:nvSpPr>
              <p:spPr>
                <a:xfrm>
                  <a:off x="4953409" y="5593559"/>
                  <a:ext cx="1605973" cy="720673"/>
                </a:xfrm>
                <a:custGeom>
                  <a:avLst/>
                  <a:gdLst>
                    <a:gd name="connsiteX0" fmla="*/ 0 w 3352800"/>
                    <a:gd name="connsiteY0" fmla="*/ 0 h 2080260"/>
                    <a:gd name="connsiteX1" fmla="*/ 320040 w 3352800"/>
                    <a:gd name="connsiteY1" fmla="*/ 30480 h 2080260"/>
                    <a:gd name="connsiteX2" fmla="*/ 815340 w 3352800"/>
                    <a:gd name="connsiteY2" fmla="*/ 129540 h 2080260"/>
                    <a:gd name="connsiteX3" fmla="*/ 1287780 w 3352800"/>
                    <a:gd name="connsiteY3" fmla="*/ 403860 h 2080260"/>
                    <a:gd name="connsiteX4" fmla="*/ 1508760 w 3352800"/>
                    <a:gd name="connsiteY4" fmla="*/ 769620 h 2080260"/>
                    <a:gd name="connsiteX5" fmla="*/ 1699260 w 3352800"/>
                    <a:gd name="connsiteY5" fmla="*/ 1219200 h 2080260"/>
                    <a:gd name="connsiteX6" fmla="*/ 1935480 w 3352800"/>
                    <a:gd name="connsiteY6" fmla="*/ 1516380 h 2080260"/>
                    <a:gd name="connsiteX7" fmla="*/ 2514600 w 3352800"/>
                    <a:gd name="connsiteY7" fmla="*/ 1882140 h 2080260"/>
                    <a:gd name="connsiteX8" fmla="*/ 3352800 w 3352800"/>
                    <a:gd name="connsiteY8" fmla="*/ 2080260 h 20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2080260">
                      <a:moveTo>
                        <a:pt x="0" y="0"/>
                      </a:moveTo>
                      <a:cubicBezTo>
                        <a:pt x="92075" y="4445"/>
                        <a:pt x="184150" y="8890"/>
                        <a:pt x="320040" y="30480"/>
                      </a:cubicBezTo>
                      <a:cubicBezTo>
                        <a:pt x="455930" y="52070"/>
                        <a:pt x="654050" y="67310"/>
                        <a:pt x="815340" y="129540"/>
                      </a:cubicBezTo>
                      <a:cubicBezTo>
                        <a:pt x="976630" y="191770"/>
                        <a:pt x="1172210" y="297180"/>
                        <a:pt x="1287780" y="403860"/>
                      </a:cubicBezTo>
                      <a:cubicBezTo>
                        <a:pt x="1403350" y="510540"/>
                        <a:pt x="1440180" y="633730"/>
                        <a:pt x="1508760" y="769620"/>
                      </a:cubicBezTo>
                      <a:cubicBezTo>
                        <a:pt x="1577340" y="905510"/>
                        <a:pt x="1628140" y="1094740"/>
                        <a:pt x="1699260" y="1219200"/>
                      </a:cubicBezTo>
                      <a:cubicBezTo>
                        <a:pt x="1770380" y="1343660"/>
                        <a:pt x="1799590" y="1405890"/>
                        <a:pt x="1935480" y="1516380"/>
                      </a:cubicBezTo>
                      <a:cubicBezTo>
                        <a:pt x="2071370" y="1626870"/>
                        <a:pt x="2278380" y="1788160"/>
                        <a:pt x="2514600" y="1882140"/>
                      </a:cubicBezTo>
                      <a:cubicBezTo>
                        <a:pt x="2750820" y="1976120"/>
                        <a:pt x="3051810" y="2028190"/>
                        <a:pt x="3352800" y="2080260"/>
                      </a:cubicBezTo>
                    </a:path>
                  </a:pathLst>
                </a:custGeom>
                <a:noFill/>
                <a:ln w="222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41" name="TextBox 140">
                <a:extLst>
                  <a:ext uri="{FF2B5EF4-FFF2-40B4-BE49-F238E27FC236}">
                    <a16:creationId xmlns:a16="http://schemas.microsoft.com/office/drawing/2014/main" id="{B5F959B7-BE4C-4BD6-8CE4-105D64B8F6F3}"/>
                  </a:ext>
                </a:extLst>
              </p:cNvPr>
              <p:cNvSpPr txBox="1"/>
              <p:nvPr/>
            </p:nvSpPr>
            <p:spPr>
              <a:xfrm>
                <a:off x="5459898" y="5606877"/>
                <a:ext cx="279244" cy="276999"/>
              </a:xfrm>
              <a:prstGeom prst="rect">
                <a:avLst/>
              </a:prstGeom>
              <a:noFill/>
            </p:spPr>
            <p:txBody>
              <a:bodyPr wrap="none" rtlCol="0">
                <a:spAutoFit/>
              </a:bodyPr>
              <a:lstStyle/>
              <a:p>
                <a:r>
                  <a:rPr lang="en-GB" sz="1200" b="1" dirty="0">
                    <a:solidFill>
                      <a:schemeClr val="bg1"/>
                    </a:solidFill>
                  </a:rPr>
                  <a:t>b</a:t>
                </a:r>
              </a:p>
            </p:txBody>
          </p:sp>
        </p:grpSp>
        <p:sp>
          <p:nvSpPr>
            <p:cNvPr id="143" name="Rectangle 142">
              <a:extLst>
                <a:ext uri="{FF2B5EF4-FFF2-40B4-BE49-F238E27FC236}">
                  <a16:creationId xmlns:a16="http://schemas.microsoft.com/office/drawing/2014/main" id="{18B3987E-B6BF-48EB-A7F9-44CD07A019CE}"/>
                </a:ext>
              </a:extLst>
            </p:cNvPr>
            <p:cNvSpPr/>
            <p:nvPr/>
          </p:nvSpPr>
          <p:spPr>
            <a:xfrm>
              <a:off x="5372794" y="1699744"/>
              <a:ext cx="3649667" cy="406713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1290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p:txBody>
          <a:bodyPr>
            <a:normAutofit fontScale="90000"/>
          </a:bodyPr>
          <a:lstStyle/>
          <a:p>
            <a:r>
              <a:rPr lang="en-GB" dirty="0"/>
              <a:t>30 years of liver transplantation for metabolic disease in the United States</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p:txBody>
          <a:bodyPr/>
          <a:lstStyle/>
          <a:p>
            <a:r>
              <a:rPr lang="en-GB" dirty="0" err="1"/>
              <a:t>Mckiernan</a:t>
            </a:r>
            <a:r>
              <a:rPr lang="en-GB" dirty="0"/>
              <a:t> P, et al. ILC 2018, </a:t>
            </a:r>
            <a:r>
              <a:rPr lang="en-GB" dirty="0">
                <a:solidFill>
                  <a:srgbClr val="000000"/>
                </a:solidFill>
              </a:rPr>
              <a:t>PS-048</a:t>
            </a:r>
          </a:p>
        </p:txBody>
      </p:sp>
      <p:sp>
        <p:nvSpPr>
          <p:cNvPr id="4" name="Content Placeholder 3">
            <a:extLst>
              <a:ext uri="{FF2B5EF4-FFF2-40B4-BE49-F238E27FC236}">
                <a16:creationId xmlns:a16="http://schemas.microsoft.com/office/drawing/2014/main" id="{780D60AB-3C66-4B3D-B86F-A744A147FFC9}"/>
              </a:ext>
            </a:extLst>
          </p:cNvPr>
          <p:cNvSpPr>
            <a:spLocks noGrp="1"/>
          </p:cNvSpPr>
          <p:nvPr>
            <p:ph sz="half" idx="1"/>
          </p:nvPr>
        </p:nvSpPr>
        <p:spPr>
          <a:xfrm>
            <a:off x="319314" y="1340768"/>
            <a:ext cx="8506800" cy="1535381"/>
          </a:xfrm>
        </p:spPr>
        <p:txBody>
          <a:bodyPr/>
          <a:lstStyle/>
          <a:p>
            <a:pPr marL="0" indent="0">
              <a:buNone/>
            </a:pPr>
            <a:r>
              <a:rPr lang="en-US" sz="1400" b="1" dirty="0"/>
              <a:t>Methods:</a:t>
            </a:r>
            <a:r>
              <a:rPr lang="en-US" sz="1400" dirty="0"/>
              <a:t> </a:t>
            </a:r>
            <a:r>
              <a:rPr lang="en-GB" sz="1400" dirty="0"/>
              <a:t>Indications and outcomes in </a:t>
            </a:r>
            <a:r>
              <a:rPr lang="en-GB" sz="1400" dirty="0" err="1"/>
              <a:t>LTx</a:t>
            </a:r>
            <a:r>
              <a:rPr lang="en-GB" sz="1400" dirty="0"/>
              <a:t> were compared over three consecutive 10-year eras, spanning 10/1987 to 6/2017</a:t>
            </a:r>
          </a:p>
          <a:p>
            <a:pPr marL="0" indent="0">
              <a:buNone/>
            </a:pPr>
            <a:r>
              <a:rPr lang="en-GB" sz="1400" b="1" dirty="0"/>
              <a:t>Results: </a:t>
            </a:r>
            <a:r>
              <a:rPr lang="en-GB" sz="1400" dirty="0"/>
              <a:t>5,996 patients underwent </a:t>
            </a:r>
            <a:r>
              <a:rPr lang="en-GB" sz="1400" dirty="0" err="1"/>
              <a:t>LTx</a:t>
            </a:r>
            <a:r>
              <a:rPr lang="en-GB" sz="1400" dirty="0"/>
              <a:t> of whom 2,354 (39.3%) were children </a:t>
            </a:r>
          </a:p>
          <a:p>
            <a:r>
              <a:rPr lang="en-GB" sz="1400" dirty="0"/>
              <a:t>In children, transplant for SLD fell significantly, indications for adult transplant changed less</a:t>
            </a:r>
          </a:p>
          <a:p>
            <a:r>
              <a:rPr lang="en-GB" sz="1400" dirty="0"/>
              <a:t>20-year patient survival was &gt;80% in children and outcomes improved with time</a:t>
            </a:r>
          </a:p>
          <a:p>
            <a:r>
              <a:rPr lang="en-GB" sz="1400" dirty="0"/>
              <a:t>Latest 5-year patient survival was 94.4% and 81.5% in children and adults, respectively, p&lt;0.01</a:t>
            </a:r>
          </a:p>
        </p:txBody>
      </p:sp>
      <p:sp>
        <p:nvSpPr>
          <p:cNvPr id="6" name="Rectangle 5">
            <a:extLst>
              <a:ext uri="{FF2B5EF4-FFF2-40B4-BE49-F238E27FC236}">
                <a16:creationId xmlns:a16="http://schemas.microsoft.com/office/drawing/2014/main" id="{EC028A2D-47F9-4EDA-AD2D-DA01E911906B}"/>
              </a:ext>
            </a:extLst>
          </p:cNvPr>
          <p:cNvSpPr/>
          <p:nvPr/>
        </p:nvSpPr>
        <p:spPr>
          <a:xfrm>
            <a:off x="319314" y="5983599"/>
            <a:ext cx="6947775" cy="523220"/>
          </a:xfrm>
          <a:prstGeom prst="rect">
            <a:avLst/>
          </a:prstGeom>
        </p:spPr>
        <p:txBody>
          <a:bodyPr wrap="square">
            <a:spAutoFit/>
          </a:bodyPr>
          <a:lstStyle/>
          <a:p>
            <a:pPr lvl="0">
              <a:spcBef>
                <a:spcPct val="20000"/>
              </a:spcBef>
              <a:buClr>
                <a:srgbClr val="004B87"/>
              </a:buClr>
            </a:pPr>
            <a:r>
              <a:rPr lang="en-US" sz="1400" b="1" dirty="0">
                <a:solidFill>
                  <a:prstClr val="black"/>
                </a:solidFill>
              </a:rPr>
              <a:t>Conclusion:</a:t>
            </a:r>
            <a:r>
              <a:rPr lang="en-US" sz="1400" dirty="0">
                <a:solidFill>
                  <a:prstClr val="black"/>
                </a:solidFill>
              </a:rPr>
              <a:t> Long-term outcomes are excellent although extrahepatic manifestations have a major impact. Increasingly, </a:t>
            </a:r>
            <a:r>
              <a:rPr lang="en-US" sz="1400" dirty="0" err="1">
                <a:solidFill>
                  <a:prstClr val="black"/>
                </a:solidFill>
              </a:rPr>
              <a:t>LTx</a:t>
            </a:r>
            <a:r>
              <a:rPr lang="en-US" sz="1400" dirty="0">
                <a:solidFill>
                  <a:prstClr val="black"/>
                </a:solidFill>
              </a:rPr>
              <a:t> is utilized rather than treating SLD in children</a:t>
            </a:r>
          </a:p>
        </p:txBody>
      </p:sp>
      <p:pic>
        <p:nvPicPr>
          <p:cNvPr id="7" name="Picture 6">
            <a:extLst>
              <a:ext uri="{FF2B5EF4-FFF2-40B4-BE49-F238E27FC236}">
                <a16:creationId xmlns:a16="http://schemas.microsoft.com/office/drawing/2014/main" id="{5EE57D55-55C9-4C0B-8DFC-F3B44FB281CA}"/>
              </a:ext>
            </a:extLst>
          </p:cNvPr>
          <p:cNvPicPr/>
          <p:nvPr/>
        </p:nvPicPr>
        <p:blipFill>
          <a:blip r:embed="rId3"/>
          <a:stretch>
            <a:fillRect/>
          </a:stretch>
        </p:blipFill>
        <p:spPr>
          <a:xfrm>
            <a:off x="303017" y="2876149"/>
            <a:ext cx="8506800" cy="3107450"/>
          </a:xfrm>
          <a:prstGeom prst="rect">
            <a:avLst/>
          </a:prstGeom>
        </p:spPr>
      </p:pic>
      <p:sp>
        <p:nvSpPr>
          <p:cNvPr id="5" name="TextBox 4">
            <a:extLst>
              <a:ext uri="{FF2B5EF4-FFF2-40B4-BE49-F238E27FC236}">
                <a16:creationId xmlns:a16="http://schemas.microsoft.com/office/drawing/2014/main" id="{46334ACF-B838-4147-B48E-6EE7A7C9980E}"/>
              </a:ext>
            </a:extLst>
          </p:cNvPr>
          <p:cNvSpPr txBox="1"/>
          <p:nvPr/>
        </p:nvSpPr>
        <p:spPr>
          <a:xfrm>
            <a:off x="70948" y="2889817"/>
            <a:ext cx="8928000" cy="261223"/>
          </a:xfrm>
          <a:prstGeom prst="rect">
            <a:avLst/>
          </a:prstGeom>
          <a:solidFill>
            <a:schemeClr val="bg1"/>
          </a:solidFill>
        </p:spPr>
        <p:txBody>
          <a:bodyPr wrap="none" rtlCol="0">
            <a:noAutofit/>
          </a:bodyPr>
          <a:lstStyle/>
          <a:p>
            <a:pPr algn="ctr"/>
            <a:r>
              <a:rPr lang="en-GB" sz="1400" b="1" dirty="0"/>
              <a:t>Impact of diagnostic category and age on survival following </a:t>
            </a:r>
            <a:r>
              <a:rPr lang="en-GB" sz="1400" b="1" dirty="0" err="1"/>
              <a:t>LTx</a:t>
            </a:r>
            <a:r>
              <a:rPr lang="en-GB" sz="1400" b="1" dirty="0"/>
              <a:t> for metabolic disease</a:t>
            </a:r>
            <a:r>
              <a:rPr lang="en-GB" sz="1400" dirty="0"/>
              <a:t>	</a:t>
            </a:r>
          </a:p>
        </p:txBody>
      </p:sp>
      <p:sp>
        <p:nvSpPr>
          <p:cNvPr id="8" name="Rectangle 7">
            <a:extLst>
              <a:ext uri="{FF2B5EF4-FFF2-40B4-BE49-F238E27FC236}">
                <a16:creationId xmlns:a16="http://schemas.microsoft.com/office/drawing/2014/main" id="{EAC1A528-D7DC-404A-BE20-3B23BBE29A40}"/>
              </a:ext>
            </a:extLst>
          </p:cNvPr>
          <p:cNvSpPr/>
          <p:nvPr/>
        </p:nvSpPr>
        <p:spPr>
          <a:xfrm>
            <a:off x="1971881" y="3121223"/>
            <a:ext cx="851515" cy="307777"/>
          </a:xfrm>
          <a:prstGeom prst="rect">
            <a:avLst/>
          </a:prstGeom>
          <a:solidFill>
            <a:schemeClr val="bg1"/>
          </a:solidFill>
        </p:spPr>
        <p:txBody>
          <a:bodyPr wrap="none">
            <a:spAutoFit/>
          </a:bodyPr>
          <a:lstStyle/>
          <a:p>
            <a:r>
              <a:rPr lang="en-GB" sz="1400" dirty="0"/>
              <a:t>Children</a:t>
            </a:r>
          </a:p>
        </p:txBody>
      </p:sp>
      <p:sp>
        <p:nvSpPr>
          <p:cNvPr id="9" name="Rectangle 8">
            <a:extLst>
              <a:ext uri="{FF2B5EF4-FFF2-40B4-BE49-F238E27FC236}">
                <a16:creationId xmlns:a16="http://schemas.microsoft.com/office/drawing/2014/main" id="{278F42F0-A60C-431F-BB65-8A4849E8C049}"/>
              </a:ext>
            </a:extLst>
          </p:cNvPr>
          <p:cNvSpPr/>
          <p:nvPr/>
        </p:nvSpPr>
        <p:spPr>
          <a:xfrm>
            <a:off x="6320606" y="3121223"/>
            <a:ext cx="683200" cy="307777"/>
          </a:xfrm>
          <a:prstGeom prst="rect">
            <a:avLst/>
          </a:prstGeom>
          <a:solidFill>
            <a:schemeClr val="bg1"/>
          </a:solidFill>
        </p:spPr>
        <p:txBody>
          <a:bodyPr wrap="none">
            <a:spAutoFit/>
          </a:bodyPr>
          <a:lstStyle/>
          <a:p>
            <a:r>
              <a:rPr lang="en-GB" sz="1400" dirty="0"/>
              <a:t>Adults</a:t>
            </a:r>
          </a:p>
        </p:txBody>
      </p:sp>
      <p:sp>
        <p:nvSpPr>
          <p:cNvPr id="10" name="Rectangle 9">
            <a:extLst>
              <a:ext uri="{FF2B5EF4-FFF2-40B4-BE49-F238E27FC236}">
                <a16:creationId xmlns:a16="http://schemas.microsoft.com/office/drawing/2014/main" id="{EB68C2B9-FE8A-4AE7-A600-1C97A11F251B}"/>
              </a:ext>
            </a:extLst>
          </p:cNvPr>
          <p:cNvSpPr/>
          <p:nvPr/>
        </p:nvSpPr>
        <p:spPr>
          <a:xfrm rot="16200000">
            <a:off x="-158428" y="4275985"/>
            <a:ext cx="1180131" cy="307777"/>
          </a:xfrm>
          <a:prstGeom prst="rect">
            <a:avLst/>
          </a:prstGeom>
          <a:solidFill>
            <a:schemeClr val="bg1"/>
          </a:solidFill>
        </p:spPr>
        <p:txBody>
          <a:bodyPr wrap="none">
            <a:spAutoFit/>
          </a:bodyPr>
          <a:lstStyle/>
          <a:p>
            <a:r>
              <a:rPr lang="en-GB" sz="1400" dirty="0"/>
              <a:t>Survival rate</a:t>
            </a:r>
          </a:p>
        </p:txBody>
      </p:sp>
      <p:sp>
        <p:nvSpPr>
          <p:cNvPr id="11" name="Rectangle 10">
            <a:extLst>
              <a:ext uri="{FF2B5EF4-FFF2-40B4-BE49-F238E27FC236}">
                <a16:creationId xmlns:a16="http://schemas.microsoft.com/office/drawing/2014/main" id="{A168B74B-E848-493A-A9C3-035F3F5836D9}"/>
              </a:ext>
            </a:extLst>
          </p:cNvPr>
          <p:cNvSpPr/>
          <p:nvPr/>
        </p:nvSpPr>
        <p:spPr>
          <a:xfrm rot="16200000">
            <a:off x="4135542" y="4260683"/>
            <a:ext cx="985751" cy="144000"/>
          </a:xfrm>
          <a:prstGeom prst="rect">
            <a:avLst/>
          </a:prstGeom>
          <a:solidFill>
            <a:schemeClr val="bg1"/>
          </a:solidFill>
        </p:spPr>
        <p:txBody>
          <a:bodyPr wrap="square">
            <a:spAutoFit/>
          </a:bodyPr>
          <a:lstStyle/>
          <a:p>
            <a:endParaRPr lang="en-GB" sz="1400" dirty="0"/>
          </a:p>
        </p:txBody>
      </p:sp>
      <p:sp>
        <p:nvSpPr>
          <p:cNvPr id="12" name="Rectangle 11">
            <a:extLst>
              <a:ext uri="{FF2B5EF4-FFF2-40B4-BE49-F238E27FC236}">
                <a16:creationId xmlns:a16="http://schemas.microsoft.com/office/drawing/2014/main" id="{B2C3347D-083F-4CA9-B96F-EF7010583114}"/>
              </a:ext>
            </a:extLst>
          </p:cNvPr>
          <p:cNvSpPr/>
          <p:nvPr/>
        </p:nvSpPr>
        <p:spPr>
          <a:xfrm>
            <a:off x="1601543" y="5724848"/>
            <a:ext cx="1816523" cy="252000"/>
          </a:xfrm>
          <a:prstGeom prst="rect">
            <a:avLst/>
          </a:prstGeom>
          <a:solidFill>
            <a:schemeClr val="bg1"/>
          </a:solidFill>
        </p:spPr>
        <p:txBody>
          <a:bodyPr wrap="none">
            <a:spAutoFit/>
          </a:bodyPr>
          <a:lstStyle/>
          <a:p>
            <a:r>
              <a:rPr lang="en-GB" sz="1400" dirty="0"/>
              <a:t>Days post transplant</a:t>
            </a:r>
          </a:p>
        </p:txBody>
      </p:sp>
      <p:sp>
        <p:nvSpPr>
          <p:cNvPr id="13" name="Rectangle 12">
            <a:extLst>
              <a:ext uri="{FF2B5EF4-FFF2-40B4-BE49-F238E27FC236}">
                <a16:creationId xmlns:a16="http://schemas.microsoft.com/office/drawing/2014/main" id="{DDF47292-3BB8-4C0A-9A2E-BE674FB1D986}"/>
              </a:ext>
            </a:extLst>
          </p:cNvPr>
          <p:cNvSpPr/>
          <p:nvPr/>
        </p:nvSpPr>
        <p:spPr>
          <a:xfrm>
            <a:off x="5896452" y="5724848"/>
            <a:ext cx="1816523" cy="252000"/>
          </a:xfrm>
          <a:prstGeom prst="rect">
            <a:avLst/>
          </a:prstGeom>
          <a:solidFill>
            <a:schemeClr val="bg1"/>
          </a:solidFill>
        </p:spPr>
        <p:txBody>
          <a:bodyPr wrap="none">
            <a:spAutoFit/>
          </a:bodyPr>
          <a:lstStyle/>
          <a:p>
            <a:r>
              <a:rPr lang="en-GB" sz="1400" dirty="0"/>
              <a:t>Days post transplant</a:t>
            </a:r>
          </a:p>
        </p:txBody>
      </p:sp>
    </p:spTree>
    <p:extLst>
      <p:ext uri="{BB962C8B-B14F-4D97-AF65-F5344CB8AC3E}">
        <p14:creationId xmlns:p14="http://schemas.microsoft.com/office/powerpoint/2010/main" val="37988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p:txBody>
          <a:bodyPr>
            <a:normAutofit fontScale="90000"/>
          </a:bodyPr>
          <a:lstStyle/>
          <a:p>
            <a:r>
              <a:rPr lang="en-GB" dirty="0"/>
              <a:t>Liver transplantation in patients with multiple organ failures (OF) is feasible with good outcomes</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p:txBody>
          <a:bodyPr/>
          <a:lstStyle/>
          <a:p>
            <a:r>
              <a:rPr lang="en-US" altLang="en-US" dirty="0" err="1">
                <a:ea typeface="msgothic"/>
              </a:rPr>
              <a:t>Thuluvath</a:t>
            </a:r>
            <a:r>
              <a:rPr lang="en-GB" dirty="0"/>
              <a:t> PJ, et al. ILC 2018, PS-042</a:t>
            </a:r>
          </a:p>
        </p:txBody>
      </p:sp>
      <p:sp>
        <p:nvSpPr>
          <p:cNvPr id="5" name="Content Placeholder 4">
            <a:extLst>
              <a:ext uri="{FF2B5EF4-FFF2-40B4-BE49-F238E27FC236}">
                <a16:creationId xmlns:a16="http://schemas.microsoft.com/office/drawing/2014/main" id="{89AFADEA-8CF4-4201-BA91-7B2D51FBA13D}"/>
              </a:ext>
            </a:extLst>
          </p:cNvPr>
          <p:cNvSpPr>
            <a:spLocks noGrp="1"/>
          </p:cNvSpPr>
          <p:nvPr>
            <p:ph sz="half" idx="1"/>
          </p:nvPr>
        </p:nvSpPr>
        <p:spPr>
          <a:xfrm>
            <a:off x="319314" y="1340768"/>
            <a:ext cx="8506800" cy="520178"/>
          </a:xfrm>
        </p:spPr>
        <p:txBody>
          <a:bodyPr>
            <a:normAutofit/>
          </a:bodyPr>
          <a:lstStyle/>
          <a:p>
            <a:pPr marL="0" indent="0">
              <a:buNone/>
            </a:pPr>
            <a:r>
              <a:rPr lang="en-GB" sz="1400" b="1" dirty="0"/>
              <a:t>Aims:</a:t>
            </a:r>
            <a:r>
              <a:rPr lang="en-GB" sz="1400" dirty="0"/>
              <a:t> </a:t>
            </a:r>
            <a:r>
              <a:rPr lang="en-US" altLang="en-US" sz="1400" dirty="0">
                <a:ea typeface="msgothic"/>
              </a:rPr>
              <a:t>To explore the independent impact of type and number of </a:t>
            </a:r>
            <a:r>
              <a:rPr lang="en-US" sz="1400" dirty="0">
                <a:solidFill>
                  <a:prstClr val="black"/>
                </a:solidFill>
              </a:rPr>
              <a:t>OFs </a:t>
            </a:r>
            <a:r>
              <a:rPr lang="en-US" altLang="en-US" sz="1400" dirty="0">
                <a:ea typeface="msgothic"/>
              </a:rPr>
              <a:t>on post-</a:t>
            </a:r>
            <a:r>
              <a:rPr lang="en-US" altLang="en-US" sz="1400" dirty="0" err="1">
                <a:ea typeface="msgothic"/>
              </a:rPr>
              <a:t>LTx</a:t>
            </a:r>
            <a:r>
              <a:rPr lang="en-US" altLang="en-US" sz="1400" dirty="0">
                <a:ea typeface="msgothic"/>
              </a:rPr>
              <a:t> graft and patient survival outcomes</a:t>
            </a:r>
          </a:p>
          <a:p>
            <a:pPr marL="0" indent="0">
              <a:buNone/>
            </a:pPr>
            <a:endParaRPr lang="en-GB" sz="1400" dirty="0"/>
          </a:p>
        </p:txBody>
      </p:sp>
      <p:sp>
        <p:nvSpPr>
          <p:cNvPr id="10" name="Rectangle 9">
            <a:extLst>
              <a:ext uri="{FF2B5EF4-FFF2-40B4-BE49-F238E27FC236}">
                <a16:creationId xmlns:a16="http://schemas.microsoft.com/office/drawing/2014/main" id="{9B16DD67-778F-4263-89D0-38D6549BDFDB}"/>
              </a:ext>
            </a:extLst>
          </p:cNvPr>
          <p:cNvSpPr/>
          <p:nvPr/>
        </p:nvSpPr>
        <p:spPr>
          <a:xfrm>
            <a:off x="318600" y="1908678"/>
            <a:ext cx="4253400" cy="4659737"/>
          </a:xfrm>
          <a:prstGeom prst="rect">
            <a:avLst/>
          </a:prstGeom>
        </p:spPr>
        <p:txBody>
          <a:bodyPr wrap="square">
            <a:spAutoFit/>
          </a:bodyPr>
          <a:lstStyle/>
          <a:p>
            <a:pPr lvl="0">
              <a:spcBef>
                <a:spcPct val="20000"/>
              </a:spcBef>
              <a:buClr>
                <a:srgbClr val="004B87"/>
              </a:buClr>
            </a:pPr>
            <a:r>
              <a:rPr lang="en-GB" sz="1400" b="1" dirty="0">
                <a:solidFill>
                  <a:prstClr val="black"/>
                </a:solidFill>
              </a:rPr>
              <a:t>Methods:</a:t>
            </a:r>
          </a:p>
          <a:p>
            <a:pPr marL="266700" lvl="0" indent="-266700">
              <a:buClr>
                <a:srgbClr val="004B87"/>
              </a:buClr>
              <a:buFont typeface="Arial" panose="020B0604020202020204" pitchFamily="34" charset="0"/>
              <a:buChar char="•"/>
            </a:pPr>
            <a:r>
              <a:rPr lang="en-GB" sz="1400" dirty="0">
                <a:solidFill>
                  <a:prstClr val="black"/>
                </a:solidFill>
              </a:rPr>
              <a:t>Post-</a:t>
            </a:r>
            <a:r>
              <a:rPr lang="en-GB" sz="1400" dirty="0" err="1">
                <a:solidFill>
                  <a:prstClr val="black"/>
                </a:solidFill>
              </a:rPr>
              <a:t>LTx</a:t>
            </a:r>
            <a:r>
              <a:rPr lang="en-GB" sz="1400" dirty="0">
                <a:solidFill>
                  <a:prstClr val="black"/>
                </a:solidFill>
              </a:rPr>
              <a:t> survival assessed in all </a:t>
            </a:r>
            <a:r>
              <a:rPr lang="en-US" sz="1400" dirty="0">
                <a:solidFill>
                  <a:prstClr val="black"/>
                </a:solidFill>
              </a:rPr>
              <a:t>adult patients  transplanted within 30 days of listing with UNOS (2002–2016), N=19,324</a:t>
            </a:r>
          </a:p>
          <a:p>
            <a:pPr marL="266700" lvl="0" indent="-266700">
              <a:buClr>
                <a:srgbClr val="004B87"/>
              </a:buClr>
              <a:buFont typeface="Arial" panose="020B0604020202020204" pitchFamily="34" charset="0"/>
              <a:buChar char="•"/>
            </a:pPr>
            <a:r>
              <a:rPr lang="en-US" sz="1400" dirty="0">
                <a:solidFill>
                  <a:prstClr val="black"/>
                </a:solidFill>
              </a:rPr>
              <a:t>Stratified by the number and type of </a:t>
            </a:r>
            <a:r>
              <a:rPr lang="en-US" sz="1400" dirty="0" err="1">
                <a:solidFill>
                  <a:prstClr val="black"/>
                </a:solidFill>
              </a:rPr>
              <a:t>OF</a:t>
            </a:r>
            <a:r>
              <a:rPr lang="en-US" sz="1400" dirty="0">
                <a:solidFill>
                  <a:prstClr val="black"/>
                </a:solidFill>
              </a:rPr>
              <a:t> (defined by modified CLIF-C criteria)</a:t>
            </a:r>
          </a:p>
          <a:p>
            <a:pPr lvl="0">
              <a:spcBef>
                <a:spcPct val="20000"/>
              </a:spcBef>
              <a:buClr>
                <a:srgbClr val="004B87"/>
              </a:buClr>
            </a:pPr>
            <a:r>
              <a:rPr lang="en-US" sz="1400" b="1" dirty="0">
                <a:solidFill>
                  <a:prstClr val="black"/>
                </a:solidFill>
              </a:rPr>
              <a:t>Results:</a:t>
            </a:r>
          </a:p>
          <a:p>
            <a:pPr marL="285750" lvl="0" indent="-285750">
              <a:spcBef>
                <a:spcPct val="20000"/>
              </a:spcBef>
              <a:buClr>
                <a:srgbClr val="004B87"/>
              </a:buClr>
              <a:buFont typeface="Arial" panose="020B0604020202020204" pitchFamily="34" charset="0"/>
              <a:buChar char="•"/>
            </a:pPr>
            <a:r>
              <a:rPr lang="en-US" sz="1400" dirty="0">
                <a:solidFill>
                  <a:prstClr val="black"/>
                </a:solidFill>
              </a:rPr>
              <a:t>13.2% of patients had ≥3 OFs</a:t>
            </a:r>
          </a:p>
          <a:p>
            <a:pPr marL="285750" lvl="0" indent="-285750">
              <a:spcBef>
                <a:spcPct val="20000"/>
              </a:spcBef>
              <a:buClr>
                <a:srgbClr val="004B87"/>
              </a:buClr>
              <a:buFont typeface="Arial" panose="020B0604020202020204" pitchFamily="34" charset="0"/>
              <a:buChar char="•"/>
            </a:pPr>
            <a:r>
              <a:rPr lang="en-US" sz="1400" dirty="0">
                <a:solidFill>
                  <a:prstClr val="black"/>
                </a:solidFill>
              </a:rPr>
              <a:t>1-year patient survival was:</a:t>
            </a:r>
          </a:p>
          <a:p>
            <a:pPr marL="533400" lvl="1" indent="-171450">
              <a:spcBef>
                <a:spcPct val="20000"/>
              </a:spcBef>
              <a:buClr>
                <a:srgbClr val="004B87"/>
              </a:buClr>
              <a:buFont typeface="Arial" panose="020B0604020202020204" pitchFamily="34" charset="0"/>
              <a:buChar char="-"/>
            </a:pPr>
            <a:r>
              <a:rPr lang="en-US" sz="1400" dirty="0">
                <a:solidFill>
                  <a:prstClr val="black"/>
                </a:solidFill>
              </a:rPr>
              <a:t>85% with 3 OFs</a:t>
            </a:r>
            <a:endParaRPr lang="en-US" altLang="en-US" sz="1400" dirty="0">
              <a:solidFill>
                <a:prstClr val="black"/>
              </a:solidFill>
              <a:ea typeface="msgothic"/>
            </a:endParaRPr>
          </a:p>
          <a:p>
            <a:pPr marL="533400" lvl="1" indent="-171450">
              <a:spcBef>
                <a:spcPct val="20000"/>
              </a:spcBef>
              <a:buClr>
                <a:srgbClr val="004B87"/>
              </a:buClr>
              <a:buFont typeface="Arial" panose="020B0604020202020204" pitchFamily="34" charset="0"/>
              <a:buChar char="-"/>
            </a:pPr>
            <a:r>
              <a:rPr lang="en-US" sz="1400" dirty="0">
                <a:solidFill>
                  <a:prstClr val="black"/>
                </a:solidFill>
              </a:rPr>
              <a:t>84% with 4 OFs</a:t>
            </a:r>
            <a:endParaRPr lang="en-US" altLang="en-US" sz="1400" dirty="0">
              <a:ea typeface="msgothic"/>
            </a:endParaRPr>
          </a:p>
          <a:p>
            <a:pPr marL="533400" lvl="1" indent="-171450">
              <a:spcBef>
                <a:spcPct val="20000"/>
              </a:spcBef>
              <a:buClr>
                <a:srgbClr val="004B87"/>
              </a:buClr>
              <a:buFont typeface="Arial" panose="020B0604020202020204" pitchFamily="34" charset="0"/>
              <a:buChar char="-"/>
            </a:pPr>
            <a:r>
              <a:rPr lang="en-US" sz="1400" dirty="0">
                <a:solidFill>
                  <a:prstClr val="black"/>
                </a:solidFill>
              </a:rPr>
              <a:t>80% with 5–6 OFs </a:t>
            </a:r>
          </a:p>
          <a:p>
            <a:pPr marL="533400" lvl="1" indent="-171450">
              <a:spcBef>
                <a:spcPct val="20000"/>
              </a:spcBef>
              <a:buClr>
                <a:srgbClr val="004B87"/>
              </a:buClr>
              <a:buFont typeface="Arial" panose="020B0604020202020204" pitchFamily="34" charset="0"/>
              <a:buChar char="-"/>
            </a:pPr>
            <a:r>
              <a:rPr lang="en-US" sz="1400" dirty="0">
                <a:solidFill>
                  <a:prstClr val="black"/>
                </a:solidFill>
              </a:rPr>
              <a:t>89% in the absence of any OF</a:t>
            </a:r>
          </a:p>
          <a:p>
            <a:pPr marL="285750" lvl="0" indent="-285750">
              <a:spcBef>
                <a:spcPct val="20000"/>
              </a:spcBef>
              <a:buClr>
                <a:srgbClr val="004B87"/>
              </a:buClr>
              <a:buFont typeface="Arial" panose="020B0604020202020204" pitchFamily="34" charset="0"/>
              <a:buChar char="•"/>
            </a:pPr>
            <a:r>
              <a:rPr lang="en-US" sz="1400" dirty="0">
                <a:solidFill>
                  <a:prstClr val="black"/>
                </a:solidFill>
              </a:rPr>
              <a:t>≥3 OFs was an independent negative predictor of survival</a:t>
            </a:r>
          </a:p>
          <a:p>
            <a:pPr lvl="0">
              <a:spcBef>
                <a:spcPct val="20000"/>
              </a:spcBef>
              <a:buClr>
                <a:srgbClr val="004B87"/>
              </a:buClr>
            </a:pPr>
            <a:r>
              <a:rPr lang="en-US" sz="1400" b="1" dirty="0">
                <a:solidFill>
                  <a:prstClr val="black"/>
                </a:solidFill>
              </a:rPr>
              <a:t>Conclusions:</a:t>
            </a:r>
          </a:p>
          <a:p>
            <a:pPr marL="285750" lvl="0" indent="-285750">
              <a:spcBef>
                <a:spcPct val="20000"/>
              </a:spcBef>
              <a:buClr>
                <a:srgbClr val="004B87"/>
              </a:buClr>
              <a:buFont typeface="Arial" panose="020B0604020202020204" pitchFamily="34" charset="0"/>
              <a:buChar char="•"/>
            </a:pPr>
            <a:r>
              <a:rPr lang="en-US" sz="1400" dirty="0" err="1">
                <a:solidFill>
                  <a:prstClr val="black"/>
                </a:solidFill>
              </a:rPr>
              <a:t>LTx</a:t>
            </a:r>
            <a:r>
              <a:rPr lang="en-US" sz="1400" dirty="0">
                <a:solidFill>
                  <a:prstClr val="black"/>
                </a:solidFill>
              </a:rPr>
              <a:t> is feasible in the presence of multiple </a:t>
            </a:r>
            <a:r>
              <a:rPr lang="en-US" altLang="en-US" sz="1400" dirty="0">
                <a:ea typeface="msgothic"/>
              </a:rPr>
              <a:t>OFs</a:t>
            </a:r>
            <a:r>
              <a:rPr lang="en-US" sz="1400" dirty="0">
                <a:solidFill>
                  <a:prstClr val="black"/>
                </a:solidFill>
              </a:rPr>
              <a:t> with excellent outcomes</a:t>
            </a:r>
          </a:p>
          <a:p>
            <a:pPr lvl="0">
              <a:spcBef>
                <a:spcPct val="20000"/>
              </a:spcBef>
              <a:buClr>
                <a:srgbClr val="004B87"/>
              </a:buClr>
            </a:pPr>
            <a:endParaRPr lang="en-US" sz="1400" dirty="0">
              <a:solidFill>
                <a:prstClr val="black"/>
              </a:solidFill>
            </a:endParaRPr>
          </a:p>
        </p:txBody>
      </p:sp>
      <p:sp>
        <p:nvSpPr>
          <p:cNvPr id="12" name="TextBox 11">
            <a:extLst>
              <a:ext uri="{FF2B5EF4-FFF2-40B4-BE49-F238E27FC236}">
                <a16:creationId xmlns:a16="http://schemas.microsoft.com/office/drawing/2014/main" id="{4DB477D2-2B86-48A6-A384-1F80937E8930}"/>
              </a:ext>
            </a:extLst>
          </p:cNvPr>
          <p:cNvSpPr txBox="1"/>
          <p:nvPr/>
        </p:nvSpPr>
        <p:spPr>
          <a:xfrm>
            <a:off x="5071763" y="2002313"/>
            <a:ext cx="3393686" cy="276999"/>
          </a:xfrm>
          <a:prstGeom prst="rect">
            <a:avLst/>
          </a:prstGeom>
          <a:noFill/>
        </p:spPr>
        <p:txBody>
          <a:bodyPr wrap="none" rtlCol="0">
            <a:spAutoFit/>
          </a:bodyPr>
          <a:lstStyle/>
          <a:p>
            <a:r>
              <a:rPr lang="en-GB" sz="1200" b="1" dirty="0"/>
              <a:t>Effect of number of </a:t>
            </a:r>
            <a:r>
              <a:rPr lang="en-GB" sz="1200" b="1" dirty="0" err="1"/>
              <a:t>OF</a:t>
            </a:r>
            <a:r>
              <a:rPr lang="en-GB" sz="1200" b="1" dirty="0"/>
              <a:t> on post-</a:t>
            </a:r>
            <a:r>
              <a:rPr lang="en-GB" sz="1200" b="1" dirty="0" err="1"/>
              <a:t>LTx</a:t>
            </a:r>
            <a:r>
              <a:rPr lang="en-GB" sz="1200" b="1" dirty="0"/>
              <a:t> survival</a:t>
            </a:r>
          </a:p>
        </p:txBody>
      </p:sp>
      <p:sp>
        <p:nvSpPr>
          <p:cNvPr id="19" name="TextBox 18">
            <a:extLst>
              <a:ext uri="{FF2B5EF4-FFF2-40B4-BE49-F238E27FC236}">
                <a16:creationId xmlns:a16="http://schemas.microsoft.com/office/drawing/2014/main" id="{8E315409-93B9-4E27-ACCE-84E190AE6DCB}"/>
              </a:ext>
            </a:extLst>
          </p:cNvPr>
          <p:cNvSpPr txBox="1"/>
          <p:nvPr/>
        </p:nvSpPr>
        <p:spPr>
          <a:xfrm>
            <a:off x="4937434" y="2245620"/>
            <a:ext cx="447331" cy="352100"/>
          </a:xfrm>
          <a:prstGeom prst="rect">
            <a:avLst/>
          </a:prstGeom>
          <a:noFill/>
        </p:spPr>
        <p:txBody>
          <a:bodyPr wrap="square" rtlCol="0" anchor="ctr">
            <a:spAutoFit/>
          </a:bodyPr>
          <a:lstStyle/>
          <a:p>
            <a:pPr algn="r"/>
            <a:r>
              <a:rPr lang="en-GB" sz="1200" dirty="0"/>
              <a:t>1.0</a:t>
            </a:r>
          </a:p>
        </p:txBody>
      </p:sp>
      <p:sp>
        <p:nvSpPr>
          <p:cNvPr id="20" name="TextBox 19">
            <a:extLst>
              <a:ext uri="{FF2B5EF4-FFF2-40B4-BE49-F238E27FC236}">
                <a16:creationId xmlns:a16="http://schemas.microsoft.com/office/drawing/2014/main" id="{8C587789-BFC1-4D6A-8013-CA4FB63C5DD5}"/>
              </a:ext>
            </a:extLst>
          </p:cNvPr>
          <p:cNvSpPr txBox="1"/>
          <p:nvPr/>
        </p:nvSpPr>
        <p:spPr>
          <a:xfrm>
            <a:off x="4937434" y="3308509"/>
            <a:ext cx="447331" cy="352100"/>
          </a:xfrm>
          <a:prstGeom prst="rect">
            <a:avLst/>
          </a:prstGeom>
          <a:noFill/>
        </p:spPr>
        <p:txBody>
          <a:bodyPr wrap="square" rtlCol="0" anchor="ctr">
            <a:spAutoFit/>
          </a:bodyPr>
          <a:lstStyle/>
          <a:p>
            <a:pPr algn="r"/>
            <a:r>
              <a:rPr lang="en-GB" sz="1200" dirty="0"/>
              <a:t>0.8</a:t>
            </a:r>
          </a:p>
        </p:txBody>
      </p:sp>
      <p:sp>
        <p:nvSpPr>
          <p:cNvPr id="21" name="TextBox 20">
            <a:extLst>
              <a:ext uri="{FF2B5EF4-FFF2-40B4-BE49-F238E27FC236}">
                <a16:creationId xmlns:a16="http://schemas.microsoft.com/office/drawing/2014/main" id="{DFF74B7B-5C95-4CDB-ADC3-5D658E658CD9}"/>
              </a:ext>
            </a:extLst>
          </p:cNvPr>
          <p:cNvSpPr txBox="1"/>
          <p:nvPr/>
        </p:nvSpPr>
        <p:spPr>
          <a:xfrm rot="16200000">
            <a:off x="4067522" y="3072652"/>
            <a:ext cx="1606364" cy="276999"/>
          </a:xfrm>
          <a:prstGeom prst="rect">
            <a:avLst/>
          </a:prstGeom>
          <a:noFill/>
        </p:spPr>
        <p:txBody>
          <a:bodyPr wrap="square" rtlCol="0" anchor="b">
            <a:spAutoFit/>
          </a:bodyPr>
          <a:lstStyle/>
          <a:p>
            <a:pPr algn="ctr"/>
            <a:r>
              <a:rPr lang="en-GB" sz="1200" dirty="0"/>
              <a:t>Survival probability</a:t>
            </a:r>
          </a:p>
        </p:txBody>
      </p:sp>
      <p:sp>
        <p:nvSpPr>
          <p:cNvPr id="22" name="TextBox 21">
            <a:extLst>
              <a:ext uri="{FF2B5EF4-FFF2-40B4-BE49-F238E27FC236}">
                <a16:creationId xmlns:a16="http://schemas.microsoft.com/office/drawing/2014/main" id="{2A737218-7EE0-43CA-95B8-16F43B050D3C}"/>
              </a:ext>
            </a:extLst>
          </p:cNvPr>
          <p:cNvSpPr txBox="1"/>
          <p:nvPr/>
        </p:nvSpPr>
        <p:spPr>
          <a:xfrm>
            <a:off x="5200660" y="4059182"/>
            <a:ext cx="447331" cy="352100"/>
          </a:xfrm>
          <a:prstGeom prst="rect">
            <a:avLst/>
          </a:prstGeom>
          <a:noFill/>
        </p:spPr>
        <p:txBody>
          <a:bodyPr wrap="square" rtlCol="0" anchor="t">
            <a:spAutoFit/>
          </a:bodyPr>
          <a:lstStyle/>
          <a:p>
            <a:pPr algn="ctr"/>
            <a:r>
              <a:rPr lang="en-GB" sz="1200" dirty="0"/>
              <a:t>0</a:t>
            </a:r>
          </a:p>
        </p:txBody>
      </p:sp>
      <p:sp>
        <p:nvSpPr>
          <p:cNvPr id="23" name="TextBox 22">
            <a:extLst>
              <a:ext uri="{FF2B5EF4-FFF2-40B4-BE49-F238E27FC236}">
                <a16:creationId xmlns:a16="http://schemas.microsoft.com/office/drawing/2014/main" id="{8105F414-98DF-42BF-BD21-7AC4D0F7628E}"/>
              </a:ext>
            </a:extLst>
          </p:cNvPr>
          <p:cNvSpPr txBox="1"/>
          <p:nvPr/>
        </p:nvSpPr>
        <p:spPr>
          <a:xfrm>
            <a:off x="6609390" y="4059182"/>
            <a:ext cx="447331" cy="352100"/>
          </a:xfrm>
          <a:prstGeom prst="rect">
            <a:avLst/>
          </a:prstGeom>
          <a:noFill/>
        </p:spPr>
        <p:txBody>
          <a:bodyPr wrap="square" rtlCol="0" anchor="t">
            <a:spAutoFit/>
          </a:bodyPr>
          <a:lstStyle/>
          <a:p>
            <a:pPr algn="ctr"/>
            <a:r>
              <a:rPr lang="en-GB" sz="1200" dirty="0"/>
              <a:t>6</a:t>
            </a:r>
          </a:p>
        </p:txBody>
      </p:sp>
      <p:sp>
        <p:nvSpPr>
          <p:cNvPr id="24" name="TextBox 23">
            <a:extLst>
              <a:ext uri="{FF2B5EF4-FFF2-40B4-BE49-F238E27FC236}">
                <a16:creationId xmlns:a16="http://schemas.microsoft.com/office/drawing/2014/main" id="{6660C7EF-2D98-4BF0-9880-F96471B47258}"/>
              </a:ext>
            </a:extLst>
          </p:cNvPr>
          <p:cNvSpPr txBox="1"/>
          <p:nvPr/>
        </p:nvSpPr>
        <p:spPr>
          <a:xfrm>
            <a:off x="8018118" y="4059182"/>
            <a:ext cx="447331" cy="352100"/>
          </a:xfrm>
          <a:prstGeom prst="rect">
            <a:avLst/>
          </a:prstGeom>
          <a:noFill/>
        </p:spPr>
        <p:txBody>
          <a:bodyPr wrap="square" rtlCol="0" anchor="t">
            <a:spAutoFit/>
          </a:bodyPr>
          <a:lstStyle/>
          <a:p>
            <a:pPr algn="ctr"/>
            <a:r>
              <a:rPr lang="en-GB" sz="1200" dirty="0"/>
              <a:t>12</a:t>
            </a:r>
          </a:p>
        </p:txBody>
      </p:sp>
      <p:sp>
        <p:nvSpPr>
          <p:cNvPr id="25" name="TextBox 24">
            <a:extLst>
              <a:ext uri="{FF2B5EF4-FFF2-40B4-BE49-F238E27FC236}">
                <a16:creationId xmlns:a16="http://schemas.microsoft.com/office/drawing/2014/main" id="{4AE517C9-52ED-4530-86E9-42521CA609BF}"/>
              </a:ext>
            </a:extLst>
          </p:cNvPr>
          <p:cNvSpPr txBox="1"/>
          <p:nvPr/>
        </p:nvSpPr>
        <p:spPr>
          <a:xfrm>
            <a:off x="5404692" y="4662408"/>
            <a:ext cx="762068" cy="1200329"/>
          </a:xfrm>
          <a:prstGeom prst="rect">
            <a:avLst/>
          </a:prstGeom>
          <a:noFill/>
        </p:spPr>
        <p:txBody>
          <a:bodyPr wrap="square" rtlCol="0" anchor="t">
            <a:spAutoFit/>
          </a:bodyPr>
          <a:lstStyle/>
          <a:p>
            <a:r>
              <a:rPr lang="en-GB" sz="1200" dirty="0"/>
              <a:t>8,120</a:t>
            </a:r>
          </a:p>
          <a:p>
            <a:r>
              <a:rPr lang="en-GB" sz="1200" dirty="0"/>
              <a:t>4,705</a:t>
            </a:r>
          </a:p>
          <a:p>
            <a:r>
              <a:rPr lang="en-GB" sz="1200" dirty="0"/>
              <a:t>3,723</a:t>
            </a:r>
          </a:p>
          <a:p>
            <a:r>
              <a:rPr lang="en-GB" sz="1200" dirty="0"/>
              <a:t>1,637</a:t>
            </a:r>
          </a:p>
          <a:p>
            <a:r>
              <a:rPr lang="en-GB" sz="1200" dirty="0"/>
              <a:t>546</a:t>
            </a:r>
          </a:p>
          <a:p>
            <a:r>
              <a:rPr lang="en-GB" sz="1200" dirty="0"/>
              <a:t>332</a:t>
            </a:r>
          </a:p>
        </p:txBody>
      </p:sp>
      <p:sp>
        <p:nvSpPr>
          <p:cNvPr id="26" name="TextBox 25">
            <a:extLst>
              <a:ext uri="{FF2B5EF4-FFF2-40B4-BE49-F238E27FC236}">
                <a16:creationId xmlns:a16="http://schemas.microsoft.com/office/drawing/2014/main" id="{993F0040-544D-4ACC-9E0A-69EB8A022F81}"/>
              </a:ext>
            </a:extLst>
          </p:cNvPr>
          <p:cNvSpPr txBox="1"/>
          <p:nvPr/>
        </p:nvSpPr>
        <p:spPr>
          <a:xfrm>
            <a:off x="6796926" y="4662408"/>
            <a:ext cx="762068" cy="1200329"/>
          </a:xfrm>
          <a:prstGeom prst="rect">
            <a:avLst/>
          </a:prstGeom>
          <a:noFill/>
        </p:spPr>
        <p:txBody>
          <a:bodyPr wrap="square" rtlCol="0" anchor="t">
            <a:spAutoFit/>
          </a:bodyPr>
          <a:lstStyle/>
          <a:p>
            <a:r>
              <a:rPr lang="en-GB" sz="1200" dirty="0"/>
              <a:t>7,172</a:t>
            </a:r>
          </a:p>
          <a:p>
            <a:r>
              <a:rPr lang="en-GB" sz="1200" dirty="0"/>
              <a:t>4,024</a:t>
            </a:r>
          </a:p>
          <a:p>
            <a:r>
              <a:rPr lang="en-GB" sz="1200" dirty="0"/>
              <a:t>3,104</a:t>
            </a:r>
          </a:p>
          <a:p>
            <a:r>
              <a:rPr lang="en-GB" sz="1200" dirty="0"/>
              <a:t>1,340</a:t>
            </a:r>
          </a:p>
          <a:p>
            <a:r>
              <a:rPr lang="en-GB" sz="1200" dirty="0"/>
              <a:t>449</a:t>
            </a:r>
          </a:p>
          <a:p>
            <a:r>
              <a:rPr lang="en-GB" sz="1200" dirty="0"/>
              <a:t>268</a:t>
            </a:r>
          </a:p>
        </p:txBody>
      </p:sp>
      <p:sp>
        <p:nvSpPr>
          <p:cNvPr id="27" name="TextBox 26">
            <a:extLst>
              <a:ext uri="{FF2B5EF4-FFF2-40B4-BE49-F238E27FC236}">
                <a16:creationId xmlns:a16="http://schemas.microsoft.com/office/drawing/2014/main" id="{510CBC94-4513-4A3D-81CD-A23151FD8DED}"/>
              </a:ext>
            </a:extLst>
          </p:cNvPr>
          <p:cNvSpPr txBox="1"/>
          <p:nvPr/>
        </p:nvSpPr>
        <p:spPr>
          <a:xfrm>
            <a:off x="8228618" y="4662408"/>
            <a:ext cx="762068" cy="1200329"/>
          </a:xfrm>
          <a:prstGeom prst="rect">
            <a:avLst/>
          </a:prstGeom>
          <a:noFill/>
        </p:spPr>
        <p:txBody>
          <a:bodyPr wrap="square" rtlCol="0" anchor="t">
            <a:spAutoFit/>
          </a:bodyPr>
          <a:lstStyle/>
          <a:p>
            <a:r>
              <a:rPr lang="en-GB" sz="1200" dirty="0"/>
              <a:t>6,620</a:t>
            </a:r>
          </a:p>
          <a:p>
            <a:r>
              <a:rPr lang="en-GB" sz="1200" dirty="0"/>
              <a:t>3,632</a:t>
            </a:r>
          </a:p>
          <a:p>
            <a:r>
              <a:rPr lang="en-GB" sz="1200" dirty="0"/>
              <a:t>2,666</a:t>
            </a:r>
          </a:p>
          <a:p>
            <a:r>
              <a:rPr lang="en-GB" sz="1200" dirty="0"/>
              <a:t>1,136</a:t>
            </a:r>
          </a:p>
          <a:p>
            <a:r>
              <a:rPr lang="en-GB" sz="1200" dirty="0"/>
              <a:t>372</a:t>
            </a:r>
          </a:p>
          <a:p>
            <a:r>
              <a:rPr lang="en-GB" sz="1200" dirty="0"/>
              <a:t>222</a:t>
            </a:r>
          </a:p>
        </p:txBody>
      </p:sp>
      <p:sp>
        <p:nvSpPr>
          <p:cNvPr id="29" name="TextBox 28">
            <a:extLst>
              <a:ext uri="{FF2B5EF4-FFF2-40B4-BE49-F238E27FC236}">
                <a16:creationId xmlns:a16="http://schemas.microsoft.com/office/drawing/2014/main" id="{27C9593D-C6E5-48E6-BF2A-73A0A241C8CA}"/>
              </a:ext>
            </a:extLst>
          </p:cNvPr>
          <p:cNvSpPr txBox="1"/>
          <p:nvPr/>
        </p:nvSpPr>
        <p:spPr>
          <a:xfrm>
            <a:off x="4642284" y="4641860"/>
            <a:ext cx="543404" cy="1200329"/>
          </a:xfrm>
          <a:prstGeom prst="rect">
            <a:avLst/>
          </a:prstGeom>
          <a:noFill/>
        </p:spPr>
        <p:txBody>
          <a:bodyPr wrap="square" rtlCol="0" anchor="t">
            <a:spAutoFit/>
          </a:bodyPr>
          <a:lstStyle/>
          <a:p>
            <a:pPr algn="r"/>
            <a:r>
              <a:rPr lang="en-GB" sz="1200" dirty="0"/>
              <a:t>0</a:t>
            </a:r>
          </a:p>
          <a:p>
            <a:pPr algn="r"/>
            <a:r>
              <a:rPr lang="en-GB" sz="1200" dirty="0"/>
              <a:t>1</a:t>
            </a:r>
          </a:p>
          <a:p>
            <a:pPr algn="r"/>
            <a:r>
              <a:rPr lang="en-GB" sz="1200" dirty="0"/>
              <a:t>2</a:t>
            </a:r>
          </a:p>
          <a:p>
            <a:pPr algn="r"/>
            <a:r>
              <a:rPr lang="en-GB" sz="1200" dirty="0"/>
              <a:t>3</a:t>
            </a:r>
          </a:p>
          <a:p>
            <a:pPr algn="r"/>
            <a:r>
              <a:rPr lang="en-GB" sz="1200" dirty="0"/>
              <a:t>4</a:t>
            </a:r>
          </a:p>
          <a:p>
            <a:pPr algn="r"/>
            <a:r>
              <a:rPr lang="en-GB" sz="1200" dirty="0"/>
              <a:t>5–6</a:t>
            </a:r>
          </a:p>
        </p:txBody>
      </p:sp>
      <p:sp>
        <p:nvSpPr>
          <p:cNvPr id="30" name="TextBox 29">
            <a:extLst>
              <a:ext uri="{FF2B5EF4-FFF2-40B4-BE49-F238E27FC236}">
                <a16:creationId xmlns:a16="http://schemas.microsoft.com/office/drawing/2014/main" id="{980D07F2-8E3B-4D95-AFE1-8537AD4E7D6D}"/>
              </a:ext>
            </a:extLst>
          </p:cNvPr>
          <p:cNvSpPr txBox="1"/>
          <p:nvPr/>
        </p:nvSpPr>
        <p:spPr>
          <a:xfrm>
            <a:off x="5461592" y="4230268"/>
            <a:ext cx="3168520" cy="276999"/>
          </a:xfrm>
          <a:prstGeom prst="rect">
            <a:avLst/>
          </a:prstGeom>
          <a:noFill/>
        </p:spPr>
        <p:txBody>
          <a:bodyPr wrap="square" rtlCol="0" anchor="t">
            <a:spAutoFit/>
          </a:bodyPr>
          <a:lstStyle/>
          <a:p>
            <a:pPr algn="ctr"/>
            <a:r>
              <a:rPr lang="en-GB" sz="1200" dirty="0"/>
              <a:t>Patient lifespan, months</a:t>
            </a:r>
          </a:p>
        </p:txBody>
      </p:sp>
      <p:sp>
        <p:nvSpPr>
          <p:cNvPr id="31" name="TextBox 30">
            <a:extLst>
              <a:ext uri="{FF2B5EF4-FFF2-40B4-BE49-F238E27FC236}">
                <a16:creationId xmlns:a16="http://schemas.microsoft.com/office/drawing/2014/main" id="{D5A914C1-FD0E-44A3-8D27-0CB1E4499624}"/>
              </a:ext>
            </a:extLst>
          </p:cNvPr>
          <p:cNvSpPr txBox="1"/>
          <p:nvPr/>
        </p:nvSpPr>
        <p:spPr>
          <a:xfrm>
            <a:off x="4489831" y="4404863"/>
            <a:ext cx="734665" cy="276999"/>
          </a:xfrm>
          <a:prstGeom prst="rect">
            <a:avLst/>
          </a:prstGeom>
          <a:noFill/>
        </p:spPr>
        <p:txBody>
          <a:bodyPr wrap="square" rtlCol="0" anchor="t">
            <a:spAutoFit/>
          </a:bodyPr>
          <a:lstStyle/>
          <a:p>
            <a:pPr algn="r"/>
            <a:r>
              <a:rPr lang="en-GB" sz="1200" dirty="0"/>
              <a:t>N of OF</a:t>
            </a:r>
          </a:p>
        </p:txBody>
      </p:sp>
      <p:sp>
        <p:nvSpPr>
          <p:cNvPr id="65" name="TextBox 64">
            <a:extLst>
              <a:ext uri="{FF2B5EF4-FFF2-40B4-BE49-F238E27FC236}">
                <a16:creationId xmlns:a16="http://schemas.microsoft.com/office/drawing/2014/main" id="{FFC151FF-841E-4A45-8087-6087A23FB35B}"/>
              </a:ext>
            </a:extLst>
          </p:cNvPr>
          <p:cNvSpPr txBox="1"/>
          <p:nvPr/>
        </p:nvSpPr>
        <p:spPr>
          <a:xfrm>
            <a:off x="4937434" y="2814615"/>
            <a:ext cx="447331" cy="276999"/>
          </a:xfrm>
          <a:prstGeom prst="rect">
            <a:avLst/>
          </a:prstGeom>
          <a:noFill/>
        </p:spPr>
        <p:txBody>
          <a:bodyPr wrap="square" rtlCol="0" anchor="ctr">
            <a:spAutoFit/>
          </a:bodyPr>
          <a:lstStyle/>
          <a:p>
            <a:pPr algn="r"/>
            <a:r>
              <a:rPr lang="en-GB" sz="1200" dirty="0"/>
              <a:t>0.9</a:t>
            </a:r>
          </a:p>
        </p:txBody>
      </p:sp>
      <p:sp>
        <p:nvSpPr>
          <p:cNvPr id="67" name="TextBox 66">
            <a:extLst>
              <a:ext uri="{FF2B5EF4-FFF2-40B4-BE49-F238E27FC236}">
                <a16:creationId xmlns:a16="http://schemas.microsoft.com/office/drawing/2014/main" id="{6C839786-915D-4B15-8E26-DEC08D1DE5F1}"/>
              </a:ext>
            </a:extLst>
          </p:cNvPr>
          <p:cNvSpPr txBox="1"/>
          <p:nvPr/>
        </p:nvSpPr>
        <p:spPr>
          <a:xfrm>
            <a:off x="4937434" y="3876945"/>
            <a:ext cx="447331" cy="276999"/>
          </a:xfrm>
          <a:prstGeom prst="rect">
            <a:avLst/>
          </a:prstGeom>
          <a:noFill/>
        </p:spPr>
        <p:txBody>
          <a:bodyPr wrap="square" rtlCol="0" anchor="ctr">
            <a:spAutoFit/>
          </a:bodyPr>
          <a:lstStyle/>
          <a:p>
            <a:pPr algn="r"/>
            <a:r>
              <a:rPr lang="en-GB" sz="1200" dirty="0"/>
              <a:t>0.7</a:t>
            </a:r>
          </a:p>
        </p:txBody>
      </p:sp>
      <p:grpSp>
        <p:nvGrpSpPr>
          <p:cNvPr id="6" name="Group 5">
            <a:extLst>
              <a:ext uri="{FF2B5EF4-FFF2-40B4-BE49-F238E27FC236}">
                <a16:creationId xmlns:a16="http://schemas.microsoft.com/office/drawing/2014/main" id="{623F0077-4B75-44D0-98F5-3048520F47D9}"/>
              </a:ext>
            </a:extLst>
          </p:cNvPr>
          <p:cNvGrpSpPr/>
          <p:nvPr/>
        </p:nvGrpSpPr>
        <p:grpSpPr>
          <a:xfrm>
            <a:off x="5203412" y="4780668"/>
            <a:ext cx="180000" cy="928709"/>
            <a:chOff x="5239508" y="4780668"/>
            <a:chExt cx="180000" cy="928709"/>
          </a:xfrm>
        </p:grpSpPr>
        <p:cxnSp>
          <p:nvCxnSpPr>
            <p:cNvPr id="73" name="Straight Connector 72">
              <a:extLst>
                <a:ext uri="{FF2B5EF4-FFF2-40B4-BE49-F238E27FC236}">
                  <a16:creationId xmlns:a16="http://schemas.microsoft.com/office/drawing/2014/main" id="{D5108143-011E-476F-8C1A-07A1967F6C91}"/>
                </a:ext>
              </a:extLst>
            </p:cNvPr>
            <p:cNvCxnSpPr/>
            <p:nvPr/>
          </p:nvCxnSpPr>
          <p:spPr>
            <a:xfrm>
              <a:off x="5239508" y="4780668"/>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66C085-7F5C-4CA4-8662-E030B6569B4F}"/>
                </a:ext>
              </a:extLst>
            </p:cNvPr>
            <p:cNvCxnSpPr/>
            <p:nvPr/>
          </p:nvCxnSpPr>
          <p:spPr>
            <a:xfrm>
              <a:off x="5239508" y="4966410"/>
              <a:ext cx="18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04BD66F-EA30-447C-BDAE-56A46016E24E}"/>
                </a:ext>
              </a:extLst>
            </p:cNvPr>
            <p:cNvCxnSpPr/>
            <p:nvPr/>
          </p:nvCxnSpPr>
          <p:spPr>
            <a:xfrm>
              <a:off x="5239508" y="5152152"/>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8496769-51F1-4C03-A7BE-40371550B8AD}"/>
                </a:ext>
              </a:extLst>
            </p:cNvPr>
            <p:cNvCxnSpPr/>
            <p:nvPr/>
          </p:nvCxnSpPr>
          <p:spPr>
            <a:xfrm>
              <a:off x="5239508" y="533789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D4F6BEE-7E57-47BF-A997-52CD5E5A8BEC}"/>
                </a:ext>
              </a:extLst>
            </p:cNvPr>
            <p:cNvCxnSpPr/>
            <p:nvPr/>
          </p:nvCxnSpPr>
          <p:spPr>
            <a:xfrm>
              <a:off x="5239508" y="5523636"/>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D5DD974-F510-409E-BB18-170074C8375B}"/>
                </a:ext>
              </a:extLst>
            </p:cNvPr>
            <p:cNvCxnSpPr/>
            <p:nvPr/>
          </p:nvCxnSpPr>
          <p:spPr>
            <a:xfrm>
              <a:off x="5239508" y="5709377"/>
              <a:ext cx="18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423D82FD-74CA-4B91-89C0-2212982F73AD}"/>
              </a:ext>
            </a:extLst>
          </p:cNvPr>
          <p:cNvSpPr txBox="1"/>
          <p:nvPr/>
        </p:nvSpPr>
        <p:spPr>
          <a:xfrm>
            <a:off x="7385877" y="4058006"/>
            <a:ext cx="447331" cy="276999"/>
          </a:xfrm>
          <a:prstGeom prst="rect">
            <a:avLst/>
          </a:prstGeom>
          <a:noFill/>
        </p:spPr>
        <p:txBody>
          <a:bodyPr wrap="square" rtlCol="0" anchor="t">
            <a:spAutoFit/>
          </a:bodyPr>
          <a:lstStyle/>
          <a:p>
            <a:pPr algn="ctr"/>
            <a:r>
              <a:rPr lang="en-GB" sz="1200" dirty="0"/>
              <a:t>9</a:t>
            </a:r>
          </a:p>
        </p:txBody>
      </p:sp>
      <p:grpSp>
        <p:nvGrpSpPr>
          <p:cNvPr id="4" name="Group 3">
            <a:extLst>
              <a:ext uri="{FF2B5EF4-FFF2-40B4-BE49-F238E27FC236}">
                <a16:creationId xmlns:a16="http://schemas.microsoft.com/office/drawing/2014/main" id="{52ECCB00-9AAE-4FE1-A68E-289B08896FC2}"/>
              </a:ext>
            </a:extLst>
          </p:cNvPr>
          <p:cNvGrpSpPr/>
          <p:nvPr/>
        </p:nvGrpSpPr>
        <p:grpSpPr>
          <a:xfrm>
            <a:off x="5384765" y="2407970"/>
            <a:ext cx="3250576" cy="1686768"/>
            <a:chOff x="5209151" y="2407970"/>
            <a:chExt cx="3426190" cy="1686768"/>
          </a:xfrm>
        </p:grpSpPr>
        <p:cxnSp>
          <p:nvCxnSpPr>
            <p:cNvPr id="13" name="Straight Connector 12">
              <a:extLst>
                <a:ext uri="{FF2B5EF4-FFF2-40B4-BE49-F238E27FC236}">
                  <a16:creationId xmlns:a16="http://schemas.microsoft.com/office/drawing/2014/main" id="{23F637BF-D5EA-4D22-A946-DCEC794DFCB7}"/>
                </a:ext>
              </a:extLst>
            </p:cNvPr>
            <p:cNvCxnSpPr>
              <a:cxnSpLocks/>
            </p:cNvCxnSpPr>
            <p:nvPr/>
          </p:nvCxnSpPr>
          <p:spPr>
            <a:xfrm>
              <a:off x="5267485" y="2414528"/>
              <a:ext cx="0" cy="16802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C55D0E-2476-4EEE-90A2-590208F58D1B}"/>
                </a:ext>
              </a:extLst>
            </p:cNvPr>
            <p:cNvCxnSpPr>
              <a:cxnSpLocks/>
            </p:cNvCxnSpPr>
            <p:nvPr/>
          </p:nvCxnSpPr>
          <p:spPr>
            <a:xfrm flipH="1">
              <a:off x="5212515" y="4014336"/>
              <a:ext cx="34228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89B621-1143-4262-BBC1-CD71DD03876A}"/>
                </a:ext>
              </a:extLst>
            </p:cNvPr>
            <p:cNvCxnSpPr/>
            <p:nvPr/>
          </p:nvCxnSpPr>
          <p:spPr>
            <a:xfrm>
              <a:off x="5209151" y="242167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2BEF3D-2965-4966-93BE-744E83033BE7}"/>
                </a:ext>
              </a:extLst>
            </p:cNvPr>
            <p:cNvCxnSpPr/>
            <p:nvPr/>
          </p:nvCxnSpPr>
          <p:spPr>
            <a:xfrm>
              <a:off x="5209151" y="348456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AAA034-DE68-418B-8B6F-30CD09537D51}"/>
                </a:ext>
              </a:extLst>
            </p:cNvPr>
            <p:cNvCxnSpPr>
              <a:cxnSpLocks/>
            </p:cNvCxnSpPr>
            <p:nvPr/>
          </p:nvCxnSpPr>
          <p:spPr>
            <a:xfrm rot="16200000">
              <a:off x="6715059" y="4048778"/>
              <a:ext cx="6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9E803-A2BA-49F7-BC77-2A0C7FAC6E3C}"/>
                </a:ext>
              </a:extLst>
            </p:cNvPr>
            <p:cNvCxnSpPr>
              <a:cxnSpLocks/>
            </p:cNvCxnSpPr>
            <p:nvPr/>
          </p:nvCxnSpPr>
          <p:spPr>
            <a:xfrm rot="16200000">
              <a:off x="8194339" y="4048778"/>
              <a:ext cx="6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7CABB4C-6BED-4F64-B969-1398998F247B}"/>
                </a:ext>
              </a:extLst>
            </p:cNvPr>
            <p:cNvGrpSpPr/>
            <p:nvPr/>
          </p:nvGrpSpPr>
          <p:grpSpPr>
            <a:xfrm>
              <a:off x="5282894" y="2407970"/>
              <a:ext cx="3352446" cy="1137823"/>
              <a:chOff x="5253424" y="2533866"/>
              <a:chExt cx="3352446" cy="895133"/>
            </a:xfrm>
          </p:grpSpPr>
          <p:grpSp>
            <p:nvGrpSpPr>
              <p:cNvPr id="39" name="Group 38">
                <a:extLst>
                  <a:ext uri="{FF2B5EF4-FFF2-40B4-BE49-F238E27FC236}">
                    <a16:creationId xmlns:a16="http://schemas.microsoft.com/office/drawing/2014/main" id="{DFD4A610-9EC4-44B4-AF2D-C8900F8C6D70}"/>
                  </a:ext>
                </a:extLst>
              </p:cNvPr>
              <p:cNvGrpSpPr/>
              <p:nvPr/>
            </p:nvGrpSpPr>
            <p:grpSpPr>
              <a:xfrm>
                <a:off x="5259160" y="2558358"/>
                <a:ext cx="3342655" cy="460225"/>
                <a:chOff x="5267459" y="-10180749"/>
                <a:chExt cx="20432333" cy="3110248"/>
              </a:xfrm>
            </p:grpSpPr>
            <p:sp>
              <p:nvSpPr>
                <p:cNvPr id="62" name="Freeform: Shape 61">
                  <a:extLst>
                    <a:ext uri="{FF2B5EF4-FFF2-40B4-BE49-F238E27FC236}">
                      <a16:creationId xmlns:a16="http://schemas.microsoft.com/office/drawing/2014/main" id="{BEBFA23F-77E1-463C-89D6-DABC5BB6B6E6}"/>
                    </a:ext>
                  </a:extLst>
                </p:cNvPr>
                <p:cNvSpPr/>
                <p:nvPr/>
              </p:nvSpPr>
              <p:spPr>
                <a:xfrm>
                  <a:off x="15255025" y="-8223161"/>
                  <a:ext cx="10444767" cy="1152660"/>
                </a:xfrm>
                <a:custGeom>
                  <a:avLst/>
                  <a:gdLst>
                    <a:gd name="connsiteX0" fmla="*/ 10444767 w 10444767"/>
                    <a:gd name="connsiteY0" fmla="*/ 1152660 h 1152660"/>
                    <a:gd name="connsiteX1" fmla="*/ 10000445 w 10444767"/>
                    <a:gd name="connsiteY1" fmla="*/ 1152660 h 1152660"/>
                    <a:gd name="connsiteX2" fmla="*/ 10000445 w 10444767"/>
                    <a:gd name="connsiteY2" fmla="*/ 1120462 h 1152660"/>
                    <a:gd name="connsiteX3" fmla="*/ 9665595 w 10444767"/>
                    <a:gd name="connsiteY3" fmla="*/ 1120462 h 1152660"/>
                    <a:gd name="connsiteX4" fmla="*/ 9665595 w 10444767"/>
                    <a:gd name="connsiteY4" fmla="*/ 1088265 h 1152660"/>
                    <a:gd name="connsiteX5" fmla="*/ 9395138 w 10444767"/>
                    <a:gd name="connsiteY5" fmla="*/ 1088265 h 1152660"/>
                    <a:gd name="connsiteX6" fmla="*/ 9395138 w 10444767"/>
                    <a:gd name="connsiteY6" fmla="*/ 1049629 h 1152660"/>
                    <a:gd name="connsiteX7" fmla="*/ 9124682 w 10444767"/>
                    <a:gd name="connsiteY7" fmla="*/ 1049629 h 1152660"/>
                    <a:gd name="connsiteX8" fmla="*/ 9124682 w 10444767"/>
                    <a:gd name="connsiteY8" fmla="*/ 1010992 h 1152660"/>
                    <a:gd name="connsiteX9" fmla="*/ 8892862 w 10444767"/>
                    <a:gd name="connsiteY9" fmla="*/ 1010992 h 1152660"/>
                    <a:gd name="connsiteX10" fmla="*/ 8892862 w 10444767"/>
                    <a:gd name="connsiteY10" fmla="*/ 965916 h 1152660"/>
                    <a:gd name="connsiteX11" fmla="*/ 8448541 w 10444767"/>
                    <a:gd name="connsiteY11" fmla="*/ 965916 h 1152660"/>
                    <a:gd name="connsiteX12" fmla="*/ 8448541 w 10444767"/>
                    <a:gd name="connsiteY12" fmla="*/ 933719 h 1152660"/>
                    <a:gd name="connsiteX13" fmla="*/ 8087933 w 10444767"/>
                    <a:gd name="connsiteY13" fmla="*/ 933719 h 1152660"/>
                    <a:gd name="connsiteX14" fmla="*/ 8087933 w 10444767"/>
                    <a:gd name="connsiteY14" fmla="*/ 895082 h 1152660"/>
                    <a:gd name="connsiteX15" fmla="*/ 7733764 w 10444767"/>
                    <a:gd name="connsiteY15" fmla="*/ 895082 h 1152660"/>
                    <a:gd name="connsiteX16" fmla="*/ 7733764 w 10444767"/>
                    <a:gd name="connsiteY16" fmla="*/ 856446 h 1152660"/>
                    <a:gd name="connsiteX17" fmla="*/ 7244367 w 10444767"/>
                    <a:gd name="connsiteY17" fmla="*/ 856446 h 1152660"/>
                    <a:gd name="connsiteX18" fmla="*/ 7244367 w 10444767"/>
                    <a:gd name="connsiteY18" fmla="*/ 811369 h 1152660"/>
                    <a:gd name="connsiteX19" fmla="*/ 6742090 w 10444767"/>
                    <a:gd name="connsiteY19" fmla="*/ 811369 h 1152660"/>
                    <a:gd name="connsiteX20" fmla="*/ 6742090 w 10444767"/>
                    <a:gd name="connsiteY20" fmla="*/ 779172 h 1152660"/>
                    <a:gd name="connsiteX21" fmla="*/ 6542468 w 10444767"/>
                    <a:gd name="connsiteY21" fmla="*/ 779172 h 1152660"/>
                    <a:gd name="connsiteX22" fmla="*/ 6542468 w 10444767"/>
                    <a:gd name="connsiteY22" fmla="*/ 734096 h 1152660"/>
                    <a:gd name="connsiteX23" fmla="*/ 6053071 w 10444767"/>
                    <a:gd name="connsiteY23" fmla="*/ 734096 h 1152660"/>
                    <a:gd name="connsiteX24" fmla="*/ 6053071 w 10444767"/>
                    <a:gd name="connsiteY24" fmla="*/ 701899 h 1152660"/>
                    <a:gd name="connsiteX25" fmla="*/ 5859888 w 10444767"/>
                    <a:gd name="connsiteY25" fmla="*/ 701899 h 1152660"/>
                    <a:gd name="connsiteX26" fmla="*/ 5859888 w 10444767"/>
                    <a:gd name="connsiteY26" fmla="*/ 663262 h 1152660"/>
                    <a:gd name="connsiteX27" fmla="*/ 5505719 w 10444767"/>
                    <a:gd name="connsiteY27" fmla="*/ 663262 h 1152660"/>
                    <a:gd name="connsiteX28" fmla="*/ 5505719 w 10444767"/>
                    <a:gd name="connsiteY28" fmla="*/ 611747 h 1152660"/>
                    <a:gd name="connsiteX29" fmla="*/ 5087155 w 10444767"/>
                    <a:gd name="connsiteY29" fmla="*/ 611747 h 1152660"/>
                    <a:gd name="connsiteX30" fmla="*/ 5087155 w 10444767"/>
                    <a:gd name="connsiteY30" fmla="*/ 592429 h 1152660"/>
                    <a:gd name="connsiteX31" fmla="*/ 4726547 w 10444767"/>
                    <a:gd name="connsiteY31" fmla="*/ 592429 h 1152660"/>
                    <a:gd name="connsiteX32" fmla="*/ 4726547 w 10444767"/>
                    <a:gd name="connsiteY32" fmla="*/ 540913 h 1152660"/>
                    <a:gd name="connsiteX33" fmla="*/ 4269347 w 10444767"/>
                    <a:gd name="connsiteY33" fmla="*/ 540913 h 1152660"/>
                    <a:gd name="connsiteX34" fmla="*/ 4269347 w 10444767"/>
                    <a:gd name="connsiteY34" fmla="*/ 495837 h 1152660"/>
                    <a:gd name="connsiteX35" fmla="*/ 3844344 w 10444767"/>
                    <a:gd name="connsiteY35" fmla="*/ 495837 h 1152660"/>
                    <a:gd name="connsiteX36" fmla="*/ 3844344 w 10444767"/>
                    <a:gd name="connsiteY36" fmla="*/ 463640 h 1152660"/>
                    <a:gd name="connsiteX37" fmla="*/ 3432220 w 10444767"/>
                    <a:gd name="connsiteY37" fmla="*/ 463640 h 1152660"/>
                    <a:gd name="connsiteX38" fmla="*/ 3432220 w 10444767"/>
                    <a:gd name="connsiteY38" fmla="*/ 418564 h 1152660"/>
                    <a:gd name="connsiteX39" fmla="*/ 2884868 w 10444767"/>
                    <a:gd name="connsiteY39" fmla="*/ 418564 h 1152660"/>
                    <a:gd name="connsiteX40" fmla="*/ 2871989 w 10444767"/>
                    <a:gd name="connsiteY40" fmla="*/ 405685 h 1152660"/>
                    <a:gd name="connsiteX41" fmla="*/ 2530699 w 10444767"/>
                    <a:gd name="connsiteY41" fmla="*/ 405685 h 1152660"/>
                    <a:gd name="connsiteX42" fmla="*/ 2530699 w 10444767"/>
                    <a:gd name="connsiteY42" fmla="*/ 354169 h 1152660"/>
                    <a:gd name="connsiteX43" fmla="*/ 2273121 w 10444767"/>
                    <a:gd name="connsiteY43" fmla="*/ 354169 h 1152660"/>
                    <a:gd name="connsiteX44" fmla="*/ 2273121 w 10444767"/>
                    <a:gd name="connsiteY44" fmla="*/ 321972 h 1152660"/>
                    <a:gd name="connsiteX45" fmla="*/ 2009105 w 10444767"/>
                    <a:gd name="connsiteY45" fmla="*/ 321972 h 1152660"/>
                    <a:gd name="connsiteX46" fmla="*/ 2009105 w 10444767"/>
                    <a:gd name="connsiteY46" fmla="*/ 270457 h 1152660"/>
                    <a:gd name="connsiteX47" fmla="*/ 1725769 w 10444767"/>
                    <a:gd name="connsiteY47" fmla="*/ 270457 h 1152660"/>
                    <a:gd name="connsiteX48" fmla="*/ 1725769 w 10444767"/>
                    <a:gd name="connsiteY48" fmla="*/ 244699 h 1152660"/>
                    <a:gd name="connsiteX49" fmla="*/ 1455313 w 10444767"/>
                    <a:gd name="connsiteY49" fmla="*/ 244699 h 1152660"/>
                    <a:gd name="connsiteX50" fmla="*/ 1455313 w 10444767"/>
                    <a:gd name="connsiteY50" fmla="*/ 193184 h 1152660"/>
                    <a:gd name="connsiteX51" fmla="*/ 1081826 w 10444767"/>
                    <a:gd name="connsiteY51" fmla="*/ 193184 h 1152660"/>
                    <a:gd name="connsiteX52" fmla="*/ 1081826 w 10444767"/>
                    <a:gd name="connsiteY52" fmla="*/ 160986 h 1152660"/>
                    <a:gd name="connsiteX53" fmla="*/ 759854 w 10444767"/>
                    <a:gd name="connsiteY53" fmla="*/ 160986 h 1152660"/>
                    <a:gd name="connsiteX54" fmla="*/ 759854 w 10444767"/>
                    <a:gd name="connsiteY54" fmla="*/ 115910 h 1152660"/>
                    <a:gd name="connsiteX55" fmla="*/ 495837 w 10444767"/>
                    <a:gd name="connsiteY55" fmla="*/ 115910 h 1152660"/>
                    <a:gd name="connsiteX56" fmla="*/ 495837 w 10444767"/>
                    <a:gd name="connsiteY56" fmla="*/ 83713 h 1152660"/>
                    <a:gd name="connsiteX57" fmla="*/ 270457 w 10444767"/>
                    <a:gd name="connsiteY57" fmla="*/ 83713 h 1152660"/>
                    <a:gd name="connsiteX58" fmla="*/ 270457 w 10444767"/>
                    <a:gd name="connsiteY58" fmla="*/ 51516 h 1152660"/>
                    <a:gd name="connsiteX59" fmla="*/ 0 w 10444767"/>
                    <a:gd name="connsiteY59" fmla="*/ 51516 h 1152660"/>
                    <a:gd name="connsiteX60" fmla="*/ 0 w 10444767"/>
                    <a:gd name="connsiteY60" fmla="*/ 0 h 115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444767" h="1152660">
                      <a:moveTo>
                        <a:pt x="10444767" y="1152660"/>
                      </a:moveTo>
                      <a:lnTo>
                        <a:pt x="10000445" y="1152660"/>
                      </a:lnTo>
                      <a:lnTo>
                        <a:pt x="10000445" y="1120462"/>
                      </a:lnTo>
                      <a:lnTo>
                        <a:pt x="9665595" y="1120462"/>
                      </a:lnTo>
                      <a:lnTo>
                        <a:pt x="9665595" y="1088265"/>
                      </a:lnTo>
                      <a:lnTo>
                        <a:pt x="9395138" y="1088265"/>
                      </a:lnTo>
                      <a:lnTo>
                        <a:pt x="9395138" y="1049629"/>
                      </a:lnTo>
                      <a:lnTo>
                        <a:pt x="9124682" y="1049629"/>
                      </a:lnTo>
                      <a:lnTo>
                        <a:pt x="9124682" y="1010992"/>
                      </a:lnTo>
                      <a:lnTo>
                        <a:pt x="8892862" y="1010992"/>
                      </a:lnTo>
                      <a:lnTo>
                        <a:pt x="8892862" y="965916"/>
                      </a:lnTo>
                      <a:lnTo>
                        <a:pt x="8448541" y="965916"/>
                      </a:lnTo>
                      <a:lnTo>
                        <a:pt x="8448541" y="933719"/>
                      </a:lnTo>
                      <a:lnTo>
                        <a:pt x="8087933" y="933719"/>
                      </a:lnTo>
                      <a:lnTo>
                        <a:pt x="8087933" y="895082"/>
                      </a:lnTo>
                      <a:lnTo>
                        <a:pt x="7733764" y="895082"/>
                      </a:lnTo>
                      <a:lnTo>
                        <a:pt x="7733764" y="856446"/>
                      </a:lnTo>
                      <a:lnTo>
                        <a:pt x="7244367" y="856446"/>
                      </a:lnTo>
                      <a:lnTo>
                        <a:pt x="7244367" y="811369"/>
                      </a:lnTo>
                      <a:lnTo>
                        <a:pt x="6742090" y="811369"/>
                      </a:lnTo>
                      <a:lnTo>
                        <a:pt x="6742090" y="779172"/>
                      </a:lnTo>
                      <a:lnTo>
                        <a:pt x="6542468" y="779172"/>
                      </a:lnTo>
                      <a:lnTo>
                        <a:pt x="6542468" y="734096"/>
                      </a:lnTo>
                      <a:lnTo>
                        <a:pt x="6053071" y="734096"/>
                      </a:lnTo>
                      <a:lnTo>
                        <a:pt x="6053071" y="701899"/>
                      </a:lnTo>
                      <a:lnTo>
                        <a:pt x="5859888" y="701899"/>
                      </a:lnTo>
                      <a:lnTo>
                        <a:pt x="5859888" y="663262"/>
                      </a:lnTo>
                      <a:lnTo>
                        <a:pt x="5505719" y="663262"/>
                      </a:lnTo>
                      <a:lnTo>
                        <a:pt x="5505719" y="611747"/>
                      </a:lnTo>
                      <a:lnTo>
                        <a:pt x="5087155" y="611747"/>
                      </a:lnTo>
                      <a:lnTo>
                        <a:pt x="5087155" y="592429"/>
                      </a:lnTo>
                      <a:lnTo>
                        <a:pt x="4726547" y="592429"/>
                      </a:lnTo>
                      <a:lnTo>
                        <a:pt x="4726547" y="540913"/>
                      </a:lnTo>
                      <a:lnTo>
                        <a:pt x="4269347" y="540913"/>
                      </a:lnTo>
                      <a:lnTo>
                        <a:pt x="4269347" y="495837"/>
                      </a:lnTo>
                      <a:lnTo>
                        <a:pt x="3844344" y="495837"/>
                      </a:lnTo>
                      <a:lnTo>
                        <a:pt x="3844344" y="463640"/>
                      </a:lnTo>
                      <a:lnTo>
                        <a:pt x="3432220" y="463640"/>
                      </a:lnTo>
                      <a:lnTo>
                        <a:pt x="3432220" y="418564"/>
                      </a:lnTo>
                      <a:lnTo>
                        <a:pt x="2884868" y="418564"/>
                      </a:lnTo>
                      <a:lnTo>
                        <a:pt x="2871989" y="405685"/>
                      </a:lnTo>
                      <a:lnTo>
                        <a:pt x="2530699" y="405685"/>
                      </a:lnTo>
                      <a:lnTo>
                        <a:pt x="2530699" y="354169"/>
                      </a:lnTo>
                      <a:lnTo>
                        <a:pt x="2273121" y="354169"/>
                      </a:lnTo>
                      <a:lnTo>
                        <a:pt x="2273121" y="321972"/>
                      </a:lnTo>
                      <a:lnTo>
                        <a:pt x="2009105" y="321972"/>
                      </a:lnTo>
                      <a:lnTo>
                        <a:pt x="2009105" y="270457"/>
                      </a:lnTo>
                      <a:lnTo>
                        <a:pt x="1725769" y="270457"/>
                      </a:lnTo>
                      <a:lnTo>
                        <a:pt x="1725769" y="244699"/>
                      </a:lnTo>
                      <a:lnTo>
                        <a:pt x="1455313" y="244699"/>
                      </a:lnTo>
                      <a:lnTo>
                        <a:pt x="1455313" y="193184"/>
                      </a:lnTo>
                      <a:lnTo>
                        <a:pt x="1081826" y="193184"/>
                      </a:lnTo>
                      <a:lnTo>
                        <a:pt x="1081826" y="160986"/>
                      </a:lnTo>
                      <a:lnTo>
                        <a:pt x="759854" y="160986"/>
                      </a:lnTo>
                      <a:lnTo>
                        <a:pt x="759854" y="115910"/>
                      </a:lnTo>
                      <a:lnTo>
                        <a:pt x="495837" y="115910"/>
                      </a:lnTo>
                      <a:lnTo>
                        <a:pt x="495837" y="83713"/>
                      </a:lnTo>
                      <a:lnTo>
                        <a:pt x="270457" y="83713"/>
                      </a:lnTo>
                      <a:lnTo>
                        <a:pt x="270457" y="51516"/>
                      </a:lnTo>
                      <a:lnTo>
                        <a:pt x="0" y="51516"/>
                      </a:lnTo>
                      <a:lnTo>
                        <a:pt x="0" y="0"/>
                      </a:lnTo>
                    </a:path>
                  </a:pathLst>
                </a:custGeom>
                <a:noFill/>
                <a:ln w="19050">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AEF24207-B98C-4D07-A3B2-FB4338C15F7C}"/>
                    </a:ext>
                  </a:extLst>
                </p:cNvPr>
                <p:cNvSpPr/>
                <p:nvPr/>
              </p:nvSpPr>
              <p:spPr>
                <a:xfrm>
                  <a:off x="8950817" y="-9182637"/>
                  <a:ext cx="6310648" cy="959476"/>
                </a:xfrm>
                <a:custGeom>
                  <a:avLst/>
                  <a:gdLst>
                    <a:gd name="connsiteX0" fmla="*/ 6310648 w 6310648"/>
                    <a:gd name="connsiteY0" fmla="*/ 959476 h 959476"/>
                    <a:gd name="connsiteX1" fmla="*/ 5840569 w 6310648"/>
                    <a:gd name="connsiteY1" fmla="*/ 959476 h 959476"/>
                    <a:gd name="connsiteX2" fmla="*/ 5840569 w 6310648"/>
                    <a:gd name="connsiteY2" fmla="*/ 933719 h 959476"/>
                    <a:gd name="connsiteX3" fmla="*/ 5608749 w 6310648"/>
                    <a:gd name="connsiteY3" fmla="*/ 933719 h 959476"/>
                    <a:gd name="connsiteX4" fmla="*/ 5608749 w 6310648"/>
                    <a:gd name="connsiteY4" fmla="*/ 895082 h 959476"/>
                    <a:gd name="connsiteX5" fmla="*/ 5415566 w 6310648"/>
                    <a:gd name="connsiteY5" fmla="*/ 895082 h 959476"/>
                    <a:gd name="connsiteX6" fmla="*/ 5415566 w 6310648"/>
                    <a:gd name="connsiteY6" fmla="*/ 850006 h 959476"/>
                    <a:gd name="connsiteX7" fmla="*/ 5106473 w 6310648"/>
                    <a:gd name="connsiteY7" fmla="*/ 850006 h 959476"/>
                    <a:gd name="connsiteX8" fmla="*/ 5106473 w 6310648"/>
                    <a:gd name="connsiteY8" fmla="*/ 817809 h 959476"/>
                    <a:gd name="connsiteX9" fmla="*/ 4816698 w 6310648"/>
                    <a:gd name="connsiteY9" fmla="*/ 817809 h 959476"/>
                    <a:gd name="connsiteX10" fmla="*/ 4816698 w 6310648"/>
                    <a:gd name="connsiteY10" fmla="*/ 785612 h 959476"/>
                    <a:gd name="connsiteX11" fmla="*/ 4758744 w 6310648"/>
                    <a:gd name="connsiteY11" fmla="*/ 785612 h 959476"/>
                    <a:gd name="connsiteX12" fmla="*/ 4713668 w 6310648"/>
                    <a:gd name="connsiteY12" fmla="*/ 785612 h 959476"/>
                    <a:gd name="connsiteX13" fmla="*/ 4713668 w 6310648"/>
                    <a:gd name="connsiteY13" fmla="*/ 734096 h 959476"/>
                    <a:gd name="connsiteX14" fmla="*/ 4398135 w 6310648"/>
                    <a:gd name="connsiteY14" fmla="*/ 734096 h 959476"/>
                    <a:gd name="connsiteX15" fmla="*/ 4398135 w 6310648"/>
                    <a:gd name="connsiteY15" fmla="*/ 689020 h 959476"/>
                    <a:gd name="connsiteX16" fmla="*/ 4024648 w 6310648"/>
                    <a:gd name="connsiteY16" fmla="*/ 689020 h 959476"/>
                    <a:gd name="connsiteX17" fmla="*/ 4024648 w 6310648"/>
                    <a:gd name="connsiteY17" fmla="*/ 656823 h 959476"/>
                    <a:gd name="connsiteX18" fmla="*/ 3721994 w 6310648"/>
                    <a:gd name="connsiteY18" fmla="*/ 656823 h 959476"/>
                    <a:gd name="connsiteX19" fmla="*/ 3721994 w 6310648"/>
                    <a:gd name="connsiteY19" fmla="*/ 631065 h 959476"/>
                    <a:gd name="connsiteX20" fmla="*/ 3503053 w 6310648"/>
                    <a:gd name="connsiteY20" fmla="*/ 631065 h 959476"/>
                    <a:gd name="connsiteX21" fmla="*/ 3503053 w 6310648"/>
                    <a:gd name="connsiteY21" fmla="*/ 579550 h 959476"/>
                    <a:gd name="connsiteX22" fmla="*/ 3206839 w 6310648"/>
                    <a:gd name="connsiteY22" fmla="*/ 579550 h 959476"/>
                    <a:gd name="connsiteX23" fmla="*/ 3206839 w 6310648"/>
                    <a:gd name="connsiteY23" fmla="*/ 540913 h 959476"/>
                    <a:gd name="connsiteX24" fmla="*/ 2942822 w 6310648"/>
                    <a:gd name="connsiteY24" fmla="*/ 540913 h 959476"/>
                    <a:gd name="connsiteX25" fmla="*/ 2942822 w 6310648"/>
                    <a:gd name="connsiteY25" fmla="*/ 508716 h 959476"/>
                    <a:gd name="connsiteX26" fmla="*/ 2607972 w 6310648"/>
                    <a:gd name="connsiteY26" fmla="*/ 508716 h 959476"/>
                    <a:gd name="connsiteX27" fmla="*/ 2607972 w 6310648"/>
                    <a:gd name="connsiteY27" fmla="*/ 470079 h 959476"/>
                    <a:gd name="connsiteX28" fmla="*/ 2485622 w 6310648"/>
                    <a:gd name="connsiteY28" fmla="*/ 470079 h 959476"/>
                    <a:gd name="connsiteX29" fmla="*/ 2485622 w 6310648"/>
                    <a:gd name="connsiteY29" fmla="*/ 431443 h 959476"/>
                    <a:gd name="connsiteX30" fmla="*/ 2144332 w 6310648"/>
                    <a:gd name="connsiteY30" fmla="*/ 431443 h 959476"/>
                    <a:gd name="connsiteX31" fmla="*/ 2144332 w 6310648"/>
                    <a:gd name="connsiteY31" fmla="*/ 392806 h 959476"/>
                    <a:gd name="connsiteX32" fmla="*/ 1989786 w 6310648"/>
                    <a:gd name="connsiteY32" fmla="*/ 392806 h 959476"/>
                    <a:gd name="connsiteX33" fmla="*/ 1989786 w 6310648"/>
                    <a:gd name="connsiteY33" fmla="*/ 347730 h 959476"/>
                    <a:gd name="connsiteX34" fmla="*/ 1790163 w 6310648"/>
                    <a:gd name="connsiteY34" fmla="*/ 347730 h 959476"/>
                    <a:gd name="connsiteX35" fmla="*/ 1790163 w 6310648"/>
                    <a:gd name="connsiteY35" fmla="*/ 309093 h 959476"/>
                    <a:gd name="connsiteX36" fmla="*/ 1551904 w 6310648"/>
                    <a:gd name="connsiteY36" fmla="*/ 309093 h 959476"/>
                    <a:gd name="connsiteX37" fmla="*/ 1551904 w 6310648"/>
                    <a:gd name="connsiteY37" fmla="*/ 264017 h 959476"/>
                    <a:gd name="connsiteX38" fmla="*/ 1294327 w 6310648"/>
                    <a:gd name="connsiteY38" fmla="*/ 264017 h 959476"/>
                    <a:gd name="connsiteX39" fmla="*/ 1294327 w 6310648"/>
                    <a:gd name="connsiteY39" fmla="*/ 231820 h 959476"/>
                    <a:gd name="connsiteX40" fmla="*/ 1178417 w 6310648"/>
                    <a:gd name="connsiteY40" fmla="*/ 231820 h 959476"/>
                    <a:gd name="connsiteX41" fmla="*/ 1178417 w 6310648"/>
                    <a:gd name="connsiteY41" fmla="*/ 199623 h 959476"/>
                    <a:gd name="connsiteX42" fmla="*/ 953037 w 6310648"/>
                    <a:gd name="connsiteY42" fmla="*/ 199623 h 959476"/>
                    <a:gd name="connsiteX43" fmla="*/ 953037 w 6310648"/>
                    <a:gd name="connsiteY43" fmla="*/ 167426 h 959476"/>
                    <a:gd name="connsiteX44" fmla="*/ 682580 w 6310648"/>
                    <a:gd name="connsiteY44" fmla="*/ 167426 h 959476"/>
                    <a:gd name="connsiteX45" fmla="*/ 682580 w 6310648"/>
                    <a:gd name="connsiteY45" fmla="*/ 122350 h 959476"/>
                    <a:gd name="connsiteX46" fmla="*/ 412124 w 6310648"/>
                    <a:gd name="connsiteY46" fmla="*/ 122350 h 959476"/>
                    <a:gd name="connsiteX47" fmla="*/ 412124 w 6310648"/>
                    <a:gd name="connsiteY47" fmla="*/ 83713 h 959476"/>
                    <a:gd name="connsiteX48" fmla="*/ 173865 w 6310648"/>
                    <a:gd name="connsiteY48" fmla="*/ 83713 h 959476"/>
                    <a:gd name="connsiteX49" fmla="*/ 173865 w 6310648"/>
                    <a:gd name="connsiteY49" fmla="*/ 45076 h 959476"/>
                    <a:gd name="connsiteX50" fmla="*/ 0 w 6310648"/>
                    <a:gd name="connsiteY50" fmla="*/ 45076 h 959476"/>
                    <a:gd name="connsiteX51" fmla="*/ 0 w 6310648"/>
                    <a:gd name="connsiteY51" fmla="*/ 0 h 9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10648" h="959476">
                      <a:moveTo>
                        <a:pt x="6310648" y="959476"/>
                      </a:moveTo>
                      <a:lnTo>
                        <a:pt x="5840569" y="959476"/>
                      </a:lnTo>
                      <a:lnTo>
                        <a:pt x="5840569" y="933719"/>
                      </a:lnTo>
                      <a:lnTo>
                        <a:pt x="5608749" y="933719"/>
                      </a:lnTo>
                      <a:lnTo>
                        <a:pt x="5608749" y="895082"/>
                      </a:lnTo>
                      <a:lnTo>
                        <a:pt x="5415566" y="895082"/>
                      </a:lnTo>
                      <a:lnTo>
                        <a:pt x="5415566" y="850006"/>
                      </a:lnTo>
                      <a:lnTo>
                        <a:pt x="5106473" y="850006"/>
                      </a:lnTo>
                      <a:lnTo>
                        <a:pt x="5106473" y="817809"/>
                      </a:lnTo>
                      <a:lnTo>
                        <a:pt x="4816698" y="817809"/>
                      </a:lnTo>
                      <a:lnTo>
                        <a:pt x="4816698" y="785612"/>
                      </a:lnTo>
                      <a:lnTo>
                        <a:pt x="4758744" y="785612"/>
                      </a:lnTo>
                      <a:lnTo>
                        <a:pt x="4713668" y="785612"/>
                      </a:lnTo>
                      <a:lnTo>
                        <a:pt x="4713668" y="734096"/>
                      </a:lnTo>
                      <a:lnTo>
                        <a:pt x="4398135" y="734096"/>
                      </a:lnTo>
                      <a:lnTo>
                        <a:pt x="4398135" y="689020"/>
                      </a:lnTo>
                      <a:lnTo>
                        <a:pt x="4024648" y="689020"/>
                      </a:lnTo>
                      <a:lnTo>
                        <a:pt x="4024648" y="656823"/>
                      </a:lnTo>
                      <a:lnTo>
                        <a:pt x="3721994" y="656823"/>
                      </a:lnTo>
                      <a:lnTo>
                        <a:pt x="3721994" y="631065"/>
                      </a:lnTo>
                      <a:lnTo>
                        <a:pt x="3503053" y="631065"/>
                      </a:lnTo>
                      <a:lnTo>
                        <a:pt x="3503053" y="579550"/>
                      </a:lnTo>
                      <a:lnTo>
                        <a:pt x="3206839" y="579550"/>
                      </a:lnTo>
                      <a:lnTo>
                        <a:pt x="3206839" y="540913"/>
                      </a:lnTo>
                      <a:lnTo>
                        <a:pt x="2942822" y="540913"/>
                      </a:lnTo>
                      <a:lnTo>
                        <a:pt x="2942822" y="508716"/>
                      </a:lnTo>
                      <a:lnTo>
                        <a:pt x="2607972" y="508716"/>
                      </a:lnTo>
                      <a:lnTo>
                        <a:pt x="2607972" y="470079"/>
                      </a:lnTo>
                      <a:lnTo>
                        <a:pt x="2485622" y="470079"/>
                      </a:lnTo>
                      <a:lnTo>
                        <a:pt x="2485622" y="431443"/>
                      </a:lnTo>
                      <a:lnTo>
                        <a:pt x="2144332" y="431443"/>
                      </a:lnTo>
                      <a:lnTo>
                        <a:pt x="2144332" y="392806"/>
                      </a:lnTo>
                      <a:lnTo>
                        <a:pt x="1989786" y="392806"/>
                      </a:lnTo>
                      <a:lnTo>
                        <a:pt x="1989786" y="347730"/>
                      </a:lnTo>
                      <a:lnTo>
                        <a:pt x="1790163" y="347730"/>
                      </a:lnTo>
                      <a:lnTo>
                        <a:pt x="1790163" y="309093"/>
                      </a:lnTo>
                      <a:lnTo>
                        <a:pt x="1551904" y="309093"/>
                      </a:lnTo>
                      <a:lnTo>
                        <a:pt x="1551904" y="264017"/>
                      </a:lnTo>
                      <a:lnTo>
                        <a:pt x="1294327" y="264017"/>
                      </a:lnTo>
                      <a:lnTo>
                        <a:pt x="1294327" y="231820"/>
                      </a:lnTo>
                      <a:lnTo>
                        <a:pt x="1178417" y="231820"/>
                      </a:lnTo>
                      <a:lnTo>
                        <a:pt x="1178417" y="199623"/>
                      </a:lnTo>
                      <a:lnTo>
                        <a:pt x="953037" y="199623"/>
                      </a:lnTo>
                      <a:lnTo>
                        <a:pt x="953037" y="167426"/>
                      </a:lnTo>
                      <a:lnTo>
                        <a:pt x="682580" y="167426"/>
                      </a:lnTo>
                      <a:lnTo>
                        <a:pt x="682580" y="122350"/>
                      </a:lnTo>
                      <a:lnTo>
                        <a:pt x="412124" y="122350"/>
                      </a:lnTo>
                      <a:lnTo>
                        <a:pt x="412124" y="83713"/>
                      </a:lnTo>
                      <a:lnTo>
                        <a:pt x="173865" y="83713"/>
                      </a:lnTo>
                      <a:lnTo>
                        <a:pt x="173865" y="45076"/>
                      </a:lnTo>
                      <a:lnTo>
                        <a:pt x="0" y="45076"/>
                      </a:lnTo>
                      <a:lnTo>
                        <a:pt x="0" y="0"/>
                      </a:lnTo>
                    </a:path>
                  </a:pathLst>
                </a:custGeom>
                <a:noFill/>
                <a:ln w="19050">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EB5A71E0-9962-4A0E-8CC3-84CCCDC97EB0}"/>
                    </a:ext>
                  </a:extLst>
                </p:cNvPr>
                <p:cNvSpPr/>
                <p:nvPr/>
              </p:nvSpPr>
              <p:spPr>
                <a:xfrm>
                  <a:off x="5267459" y="-10180749"/>
                  <a:ext cx="3689797" cy="991673"/>
                </a:xfrm>
                <a:custGeom>
                  <a:avLst/>
                  <a:gdLst>
                    <a:gd name="connsiteX0" fmla="*/ 3689797 w 3689797"/>
                    <a:gd name="connsiteY0" fmla="*/ 991673 h 991673"/>
                    <a:gd name="connsiteX1" fmla="*/ 3361386 w 3689797"/>
                    <a:gd name="connsiteY1" fmla="*/ 991673 h 991673"/>
                    <a:gd name="connsiteX2" fmla="*/ 3361386 w 3689797"/>
                    <a:gd name="connsiteY2" fmla="*/ 953036 h 991673"/>
                    <a:gd name="connsiteX3" fmla="*/ 3148885 w 3689797"/>
                    <a:gd name="connsiteY3" fmla="*/ 953036 h 991673"/>
                    <a:gd name="connsiteX4" fmla="*/ 3148885 w 3689797"/>
                    <a:gd name="connsiteY4" fmla="*/ 927279 h 991673"/>
                    <a:gd name="connsiteX5" fmla="*/ 3103809 w 3689797"/>
                    <a:gd name="connsiteY5" fmla="*/ 927279 h 991673"/>
                    <a:gd name="connsiteX6" fmla="*/ 3103809 w 3689797"/>
                    <a:gd name="connsiteY6" fmla="*/ 888642 h 991673"/>
                    <a:gd name="connsiteX7" fmla="*/ 2942823 w 3689797"/>
                    <a:gd name="connsiteY7" fmla="*/ 888642 h 991673"/>
                    <a:gd name="connsiteX8" fmla="*/ 2942823 w 3689797"/>
                    <a:gd name="connsiteY8" fmla="*/ 843566 h 991673"/>
                    <a:gd name="connsiteX9" fmla="*/ 2781837 w 3689797"/>
                    <a:gd name="connsiteY9" fmla="*/ 843566 h 991673"/>
                    <a:gd name="connsiteX10" fmla="*/ 2781837 w 3689797"/>
                    <a:gd name="connsiteY10" fmla="*/ 811369 h 991673"/>
                    <a:gd name="connsiteX11" fmla="*/ 2595093 w 3689797"/>
                    <a:gd name="connsiteY11" fmla="*/ 811369 h 991673"/>
                    <a:gd name="connsiteX12" fmla="*/ 2595093 w 3689797"/>
                    <a:gd name="connsiteY12" fmla="*/ 779172 h 991673"/>
                    <a:gd name="connsiteX13" fmla="*/ 2401910 w 3689797"/>
                    <a:gd name="connsiteY13" fmla="*/ 779172 h 991673"/>
                    <a:gd name="connsiteX14" fmla="*/ 2401910 w 3689797"/>
                    <a:gd name="connsiteY14" fmla="*/ 734095 h 991673"/>
                    <a:gd name="connsiteX15" fmla="*/ 2247364 w 3689797"/>
                    <a:gd name="connsiteY15" fmla="*/ 734095 h 991673"/>
                    <a:gd name="connsiteX16" fmla="*/ 2247364 w 3689797"/>
                    <a:gd name="connsiteY16" fmla="*/ 695459 h 991673"/>
                    <a:gd name="connsiteX17" fmla="*/ 2060620 w 3689797"/>
                    <a:gd name="connsiteY17" fmla="*/ 695459 h 991673"/>
                    <a:gd name="connsiteX18" fmla="*/ 2060620 w 3689797"/>
                    <a:gd name="connsiteY18" fmla="*/ 656822 h 991673"/>
                    <a:gd name="connsiteX19" fmla="*/ 1925392 w 3689797"/>
                    <a:gd name="connsiteY19" fmla="*/ 656822 h 991673"/>
                    <a:gd name="connsiteX20" fmla="*/ 1925392 w 3689797"/>
                    <a:gd name="connsiteY20" fmla="*/ 611746 h 991673"/>
                    <a:gd name="connsiteX21" fmla="*/ 1751527 w 3689797"/>
                    <a:gd name="connsiteY21" fmla="*/ 611746 h 991673"/>
                    <a:gd name="connsiteX22" fmla="*/ 1751527 w 3689797"/>
                    <a:gd name="connsiteY22" fmla="*/ 573110 h 991673"/>
                    <a:gd name="connsiteX23" fmla="*/ 1616299 w 3689797"/>
                    <a:gd name="connsiteY23" fmla="*/ 573110 h 991673"/>
                    <a:gd name="connsiteX24" fmla="*/ 1616299 w 3689797"/>
                    <a:gd name="connsiteY24" fmla="*/ 534473 h 991673"/>
                    <a:gd name="connsiteX25" fmla="*/ 1513268 w 3689797"/>
                    <a:gd name="connsiteY25" fmla="*/ 534473 h 991673"/>
                    <a:gd name="connsiteX26" fmla="*/ 1513268 w 3689797"/>
                    <a:gd name="connsiteY26" fmla="*/ 495836 h 991673"/>
                    <a:gd name="connsiteX27" fmla="*/ 1281448 w 3689797"/>
                    <a:gd name="connsiteY27" fmla="*/ 495836 h 991673"/>
                    <a:gd name="connsiteX28" fmla="*/ 1300766 w 3689797"/>
                    <a:gd name="connsiteY28" fmla="*/ 476518 h 991673"/>
                    <a:gd name="connsiteX29" fmla="*/ 1094704 w 3689797"/>
                    <a:gd name="connsiteY29" fmla="*/ 476518 h 991673"/>
                    <a:gd name="connsiteX30" fmla="*/ 1094704 w 3689797"/>
                    <a:gd name="connsiteY30" fmla="*/ 431442 h 991673"/>
                    <a:gd name="connsiteX31" fmla="*/ 862885 w 3689797"/>
                    <a:gd name="connsiteY31" fmla="*/ 431442 h 991673"/>
                    <a:gd name="connsiteX32" fmla="*/ 862885 w 3689797"/>
                    <a:gd name="connsiteY32" fmla="*/ 399245 h 991673"/>
                    <a:gd name="connsiteX33" fmla="*/ 830687 w 3689797"/>
                    <a:gd name="connsiteY33" fmla="*/ 399245 h 991673"/>
                    <a:gd name="connsiteX34" fmla="*/ 830687 w 3689797"/>
                    <a:gd name="connsiteY34" fmla="*/ 347729 h 991673"/>
                    <a:gd name="connsiteX35" fmla="*/ 676141 w 3689797"/>
                    <a:gd name="connsiteY35" fmla="*/ 347729 h 991673"/>
                    <a:gd name="connsiteX36" fmla="*/ 676141 w 3689797"/>
                    <a:gd name="connsiteY36" fmla="*/ 315532 h 991673"/>
                    <a:gd name="connsiteX37" fmla="*/ 521595 w 3689797"/>
                    <a:gd name="connsiteY37" fmla="*/ 315532 h 991673"/>
                    <a:gd name="connsiteX38" fmla="*/ 521595 w 3689797"/>
                    <a:gd name="connsiteY38" fmla="*/ 283335 h 991673"/>
                    <a:gd name="connsiteX39" fmla="*/ 482958 w 3689797"/>
                    <a:gd name="connsiteY39" fmla="*/ 283335 h 991673"/>
                    <a:gd name="connsiteX40" fmla="*/ 482958 w 3689797"/>
                    <a:gd name="connsiteY40" fmla="*/ 238259 h 991673"/>
                    <a:gd name="connsiteX41" fmla="*/ 367048 w 3689797"/>
                    <a:gd name="connsiteY41" fmla="*/ 238259 h 991673"/>
                    <a:gd name="connsiteX42" fmla="*/ 367048 w 3689797"/>
                    <a:gd name="connsiteY42" fmla="*/ 206062 h 991673"/>
                    <a:gd name="connsiteX43" fmla="*/ 283335 w 3689797"/>
                    <a:gd name="connsiteY43" fmla="*/ 206062 h 991673"/>
                    <a:gd name="connsiteX44" fmla="*/ 283335 w 3689797"/>
                    <a:gd name="connsiteY44" fmla="*/ 160986 h 991673"/>
                    <a:gd name="connsiteX45" fmla="*/ 128789 w 3689797"/>
                    <a:gd name="connsiteY45" fmla="*/ 160986 h 991673"/>
                    <a:gd name="connsiteX46" fmla="*/ 128789 w 3689797"/>
                    <a:gd name="connsiteY46" fmla="*/ 122349 h 991673"/>
                    <a:gd name="connsiteX47" fmla="*/ 51516 w 3689797"/>
                    <a:gd name="connsiteY47" fmla="*/ 122349 h 991673"/>
                    <a:gd name="connsiteX48" fmla="*/ 51516 w 3689797"/>
                    <a:gd name="connsiteY48" fmla="*/ 77273 h 991673"/>
                    <a:gd name="connsiteX49" fmla="*/ 0 w 3689797"/>
                    <a:gd name="connsiteY49" fmla="*/ 77273 h 991673"/>
                    <a:gd name="connsiteX50" fmla="*/ 0 w 3689797"/>
                    <a:gd name="connsiteY50" fmla="*/ 0 h 99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89797" h="991673">
                      <a:moveTo>
                        <a:pt x="3689797" y="991673"/>
                      </a:moveTo>
                      <a:lnTo>
                        <a:pt x="3361386" y="991673"/>
                      </a:lnTo>
                      <a:lnTo>
                        <a:pt x="3361386" y="953036"/>
                      </a:lnTo>
                      <a:lnTo>
                        <a:pt x="3148885" y="953036"/>
                      </a:lnTo>
                      <a:lnTo>
                        <a:pt x="3148885" y="927279"/>
                      </a:lnTo>
                      <a:lnTo>
                        <a:pt x="3103809" y="927279"/>
                      </a:lnTo>
                      <a:lnTo>
                        <a:pt x="3103809" y="888642"/>
                      </a:lnTo>
                      <a:lnTo>
                        <a:pt x="2942823" y="888642"/>
                      </a:lnTo>
                      <a:lnTo>
                        <a:pt x="2942823" y="843566"/>
                      </a:lnTo>
                      <a:lnTo>
                        <a:pt x="2781837" y="843566"/>
                      </a:lnTo>
                      <a:lnTo>
                        <a:pt x="2781837" y="811369"/>
                      </a:lnTo>
                      <a:lnTo>
                        <a:pt x="2595093" y="811369"/>
                      </a:lnTo>
                      <a:lnTo>
                        <a:pt x="2595093" y="779172"/>
                      </a:lnTo>
                      <a:lnTo>
                        <a:pt x="2401910" y="779172"/>
                      </a:lnTo>
                      <a:lnTo>
                        <a:pt x="2401910" y="734095"/>
                      </a:lnTo>
                      <a:lnTo>
                        <a:pt x="2247364" y="734095"/>
                      </a:lnTo>
                      <a:lnTo>
                        <a:pt x="2247364" y="695459"/>
                      </a:lnTo>
                      <a:lnTo>
                        <a:pt x="2060620" y="695459"/>
                      </a:lnTo>
                      <a:lnTo>
                        <a:pt x="2060620" y="656822"/>
                      </a:lnTo>
                      <a:lnTo>
                        <a:pt x="1925392" y="656822"/>
                      </a:lnTo>
                      <a:lnTo>
                        <a:pt x="1925392" y="611746"/>
                      </a:lnTo>
                      <a:lnTo>
                        <a:pt x="1751527" y="611746"/>
                      </a:lnTo>
                      <a:lnTo>
                        <a:pt x="1751527" y="573110"/>
                      </a:lnTo>
                      <a:lnTo>
                        <a:pt x="1616299" y="573110"/>
                      </a:lnTo>
                      <a:lnTo>
                        <a:pt x="1616299" y="534473"/>
                      </a:lnTo>
                      <a:lnTo>
                        <a:pt x="1513268" y="534473"/>
                      </a:lnTo>
                      <a:lnTo>
                        <a:pt x="1513268" y="495836"/>
                      </a:lnTo>
                      <a:lnTo>
                        <a:pt x="1281448" y="495836"/>
                      </a:lnTo>
                      <a:lnTo>
                        <a:pt x="1300766" y="476518"/>
                      </a:lnTo>
                      <a:lnTo>
                        <a:pt x="1094704" y="476518"/>
                      </a:lnTo>
                      <a:lnTo>
                        <a:pt x="1094704" y="431442"/>
                      </a:lnTo>
                      <a:lnTo>
                        <a:pt x="862885" y="431442"/>
                      </a:lnTo>
                      <a:lnTo>
                        <a:pt x="862885" y="399245"/>
                      </a:lnTo>
                      <a:lnTo>
                        <a:pt x="830687" y="399245"/>
                      </a:lnTo>
                      <a:lnTo>
                        <a:pt x="830687" y="347729"/>
                      </a:lnTo>
                      <a:lnTo>
                        <a:pt x="676141" y="347729"/>
                      </a:lnTo>
                      <a:lnTo>
                        <a:pt x="676141" y="315532"/>
                      </a:lnTo>
                      <a:lnTo>
                        <a:pt x="521595" y="315532"/>
                      </a:lnTo>
                      <a:lnTo>
                        <a:pt x="521595" y="283335"/>
                      </a:lnTo>
                      <a:lnTo>
                        <a:pt x="482958" y="283335"/>
                      </a:lnTo>
                      <a:lnTo>
                        <a:pt x="482958" y="238259"/>
                      </a:lnTo>
                      <a:lnTo>
                        <a:pt x="367048" y="238259"/>
                      </a:lnTo>
                      <a:lnTo>
                        <a:pt x="367048" y="206062"/>
                      </a:lnTo>
                      <a:lnTo>
                        <a:pt x="283335" y="206062"/>
                      </a:lnTo>
                      <a:lnTo>
                        <a:pt x="283335" y="160986"/>
                      </a:lnTo>
                      <a:lnTo>
                        <a:pt x="128789" y="160986"/>
                      </a:lnTo>
                      <a:lnTo>
                        <a:pt x="128789" y="122349"/>
                      </a:lnTo>
                      <a:lnTo>
                        <a:pt x="51516" y="122349"/>
                      </a:lnTo>
                      <a:lnTo>
                        <a:pt x="51516" y="77273"/>
                      </a:lnTo>
                      <a:lnTo>
                        <a:pt x="0" y="77273"/>
                      </a:lnTo>
                      <a:lnTo>
                        <a:pt x="0" y="0"/>
                      </a:lnTo>
                    </a:path>
                  </a:pathLst>
                </a:custGeom>
                <a:noFill/>
                <a:ln w="19050">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A565348A-0FE3-4EA5-87DB-0E1F192E7DD2}"/>
                  </a:ext>
                </a:extLst>
              </p:cNvPr>
              <p:cNvGrpSpPr/>
              <p:nvPr/>
            </p:nvGrpSpPr>
            <p:grpSpPr>
              <a:xfrm>
                <a:off x="5260659" y="2574074"/>
                <a:ext cx="3339987" cy="484777"/>
                <a:chOff x="5276626" y="-10074536"/>
                <a:chExt cx="20416026" cy="3276171"/>
              </a:xfrm>
            </p:grpSpPr>
            <p:sp>
              <p:nvSpPr>
                <p:cNvPr id="59" name="Freeform: Shape 58">
                  <a:extLst>
                    <a:ext uri="{FF2B5EF4-FFF2-40B4-BE49-F238E27FC236}">
                      <a16:creationId xmlns:a16="http://schemas.microsoft.com/office/drawing/2014/main" id="{F1FFF1ED-B9C5-4988-959A-3D3C99BF2333}"/>
                    </a:ext>
                  </a:extLst>
                </p:cNvPr>
                <p:cNvSpPr/>
                <p:nvPr/>
              </p:nvSpPr>
              <p:spPr>
                <a:xfrm>
                  <a:off x="16021878" y="-7802217"/>
                  <a:ext cx="9670774" cy="1003852"/>
                </a:xfrm>
                <a:custGeom>
                  <a:avLst/>
                  <a:gdLst>
                    <a:gd name="connsiteX0" fmla="*/ 9670774 w 9670774"/>
                    <a:gd name="connsiteY0" fmla="*/ 1003852 h 1003852"/>
                    <a:gd name="connsiteX1" fmla="*/ 9352722 w 9670774"/>
                    <a:gd name="connsiteY1" fmla="*/ 1003852 h 1003852"/>
                    <a:gd name="connsiteX2" fmla="*/ 9352722 w 9670774"/>
                    <a:gd name="connsiteY2" fmla="*/ 964095 h 1003852"/>
                    <a:gd name="connsiteX3" fmla="*/ 9153939 w 9670774"/>
                    <a:gd name="connsiteY3" fmla="*/ 964095 h 1003852"/>
                    <a:gd name="connsiteX4" fmla="*/ 9153939 w 9670774"/>
                    <a:gd name="connsiteY4" fmla="*/ 934278 h 1003852"/>
                    <a:gd name="connsiteX5" fmla="*/ 8895522 w 9670774"/>
                    <a:gd name="connsiteY5" fmla="*/ 934278 h 1003852"/>
                    <a:gd name="connsiteX6" fmla="*/ 8895522 w 9670774"/>
                    <a:gd name="connsiteY6" fmla="*/ 904460 h 1003852"/>
                    <a:gd name="connsiteX7" fmla="*/ 8597348 w 9670774"/>
                    <a:gd name="connsiteY7" fmla="*/ 904460 h 1003852"/>
                    <a:gd name="connsiteX8" fmla="*/ 8597348 w 9670774"/>
                    <a:gd name="connsiteY8" fmla="*/ 854765 h 1003852"/>
                    <a:gd name="connsiteX9" fmla="*/ 8209722 w 9670774"/>
                    <a:gd name="connsiteY9" fmla="*/ 854765 h 1003852"/>
                    <a:gd name="connsiteX10" fmla="*/ 8229600 w 9670774"/>
                    <a:gd name="connsiteY10" fmla="*/ 834887 h 1003852"/>
                    <a:gd name="connsiteX11" fmla="*/ 7673009 w 9670774"/>
                    <a:gd name="connsiteY11" fmla="*/ 834887 h 1003852"/>
                    <a:gd name="connsiteX12" fmla="*/ 7673009 w 9670774"/>
                    <a:gd name="connsiteY12" fmla="*/ 775252 h 1003852"/>
                    <a:gd name="connsiteX13" fmla="*/ 7245626 w 9670774"/>
                    <a:gd name="connsiteY13" fmla="*/ 775252 h 1003852"/>
                    <a:gd name="connsiteX14" fmla="*/ 7245626 w 9670774"/>
                    <a:gd name="connsiteY14" fmla="*/ 725556 h 1003852"/>
                    <a:gd name="connsiteX15" fmla="*/ 7007087 w 9670774"/>
                    <a:gd name="connsiteY15" fmla="*/ 725556 h 1003852"/>
                    <a:gd name="connsiteX16" fmla="*/ 7007087 w 9670774"/>
                    <a:gd name="connsiteY16" fmla="*/ 695739 h 1003852"/>
                    <a:gd name="connsiteX17" fmla="*/ 6420679 w 9670774"/>
                    <a:gd name="connsiteY17" fmla="*/ 695739 h 1003852"/>
                    <a:gd name="connsiteX18" fmla="*/ 6420679 w 9670774"/>
                    <a:gd name="connsiteY18" fmla="*/ 655982 h 1003852"/>
                    <a:gd name="connsiteX19" fmla="*/ 6003235 w 9670774"/>
                    <a:gd name="connsiteY19" fmla="*/ 655982 h 1003852"/>
                    <a:gd name="connsiteX20" fmla="*/ 6003235 w 9670774"/>
                    <a:gd name="connsiteY20" fmla="*/ 626165 h 1003852"/>
                    <a:gd name="connsiteX21" fmla="*/ 5605670 w 9670774"/>
                    <a:gd name="connsiteY21" fmla="*/ 626165 h 1003852"/>
                    <a:gd name="connsiteX22" fmla="*/ 5605670 w 9670774"/>
                    <a:gd name="connsiteY22" fmla="*/ 586408 h 1003852"/>
                    <a:gd name="connsiteX23" fmla="*/ 5009322 w 9670774"/>
                    <a:gd name="connsiteY23" fmla="*/ 586408 h 1003852"/>
                    <a:gd name="connsiteX24" fmla="*/ 5009322 w 9670774"/>
                    <a:gd name="connsiteY24" fmla="*/ 546652 h 1003852"/>
                    <a:gd name="connsiteX25" fmla="*/ 4591879 w 9670774"/>
                    <a:gd name="connsiteY25" fmla="*/ 546652 h 1003852"/>
                    <a:gd name="connsiteX26" fmla="*/ 4591879 w 9670774"/>
                    <a:gd name="connsiteY26" fmla="*/ 506895 h 1003852"/>
                    <a:gd name="connsiteX27" fmla="*/ 4005470 w 9670774"/>
                    <a:gd name="connsiteY27" fmla="*/ 506895 h 1003852"/>
                    <a:gd name="connsiteX28" fmla="*/ 4005470 w 9670774"/>
                    <a:gd name="connsiteY28" fmla="*/ 467139 h 1003852"/>
                    <a:gd name="connsiteX29" fmla="*/ 3737113 w 9670774"/>
                    <a:gd name="connsiteY29" fmla="*/ 467139 h 1003852"/>
                    <a:gd name="connsiteX30" fmla="*/ 3737113 w 9670774"/>
                    <a:gd name="connsiteY30" fmla="*/ 447260 h 1003852"/>
                    <a:gd name="connsiteX31" fmla="*/ 3329609 w 9670774"/>
                    <a:gd name="connsiteY31" fmla="*/ 447260 h 1003852"/>
                    <a:gd name="connsiteX32" fmla="*/ 3329609 w 9670774"/>
                    <a:gd name="connsiteY32" fmla="*/ 407504 h 1003852"/>
                    <a:gd name="connsiteX33" fmla="*/ 2941983 w 9670774"/>
                    <a:gd name="connsiteY33" fmla="*/ 407504 h 1003852"/>
                    <a:gd name="connsiteX34" fmla="*/ 2941983 w 9670774"/>
                    <a:gd name="connsiteY34" fmla="*/ 367747 h 1003852"/>
                    <a:gd name="connsiteX35" fmla="*/ 2643809 w 9670774"/>
                    <a:gd name="connsiteY35" fmla="*/ 367747 h 1003852"/>
                    <a:gd name="connsiteX36" fmla="*/ 2643809 w 9670774"/>
                    <a:gd name="connsiteY36" fmla="*/ 318052 h 1003852"/>
                    <a:gd name="connsiteX37" fmla="*/ 2266122 w 9670774"/>
                    <a:gd name="connsiteY37" fmla="*/ 318052 h 1003852"/>
                    <a:gd name="connsiteX38" fmla="*/ 2266122 w 9670774"/>
                    <a:gd name="connsiteY38" fmla="*/ 298174 h 1003852"/>
                    <a:gd name="connsiteX39" fmla="*/ 1858618 w 9670774"/>
                    <a:gd name="connsiteY39" fmla="*/ 298174 h 1003852"/>
                    <a:gd name="connsiteX40" fmla="*/ 1858618 w 9670774"/>
                    <a:gd name="connsiteY40" fmla="*/ 248478 h 1003852"/>
                    <a:gd name="connsiteX41" fmla="*/ 1510748 w 9670774"/>
                    <a:gd name="connsiteY41" fmla="*/ 248478 h 1003852"/>
                    <a:gd name="connsiteX42" fmla="*/ 1510748 w 9670774"/>
                    <a:gd name="connsiteY42" fmla="*/ 208721 h 1003852"/>
                    <a:gd name="connsiteX43" fmla="*/ 1232452 w 9670774"/>
                    <a:gd name="connsiteY43" fmla="*/ 208721 h 1003852"/>
                    <a:gd name="connsiteX44" fmla="*/ 1232452 w 9670774"/>
                    <a:gd name="connsiteY44" fmla="*/ 168965 h 1003852"/>
                    <a:gd name="connsiteX45" fmla="*/ 884583 w 9670774"/>
                    <a:gd name="connsiteY45" fmla="*/ 168965 h 1003852"/>
                    <a:gd name="connsiteX46" fmla="*/ 884583 w 9670774"/>
                    <a:gd name="connsiteY46" fmla="*/ 168965 h 1003852"/>
                    <a:gd name="connsiteX47" fmla="*/ 884583 w 9670774"/>
                    <a:gd name="connsiteY47" fmla="*/ 109330 h 1003852"/>
                    <a:gd name="connsiteX48" fmla="*/ 646044 w 9670774"/>
                    <a:gd name="connsiteY48" fmla="*/ 109330 h 1003852"/>
                    <a:gd name="connsiteX49" fmla="*/ 665922 w 9670774"/>
                    <a:gd name="connsiteY49" fmla="*/ 109330 h 1003852"/>
                    <a:gd name="connsiteX50" fmla="*/ 665922 w 9670774"/>
                    <a:gd name="connsiteY50" fmla="*/ 79513 h 1003852"/>
                    <a:gd name="connsiteX51" fmla="*/ 347870 w 9670774"/>
                    <a:gd name="connsiteY51" fmla="*/ 79513 h 1003852"/>
                    <a:gd name="connsiteX52" fmla="*/ 347870 w 9670774"/>
                    <a:gd name="connsiteY52" fmla="*/ 49695 h 1003852"/>
                    <a:gd name="connsiteX53" fmla="*/ 0 w 9670774"/>
                    <a:gd name="connsiteY53" fmla="*/ 49695 h 1003852"/>
                    <a:gd name="connsiteX54" fmla="*/ 0 w 9670774"/>
                    <a:gd name="connsiteY54" fmla="*/ 0 h 1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70774" h="1003852">
                      <a:moveTo>
                        <a:pt x="9670774" y="1003852"/>
                      </a:moveTo>
                      <a:lnTo>
                        <a:pt x="9352722" y="1003852"/>
                      </a:lnTo>
                      <a:lnTo>
                        <a:pt x="9352722" y="964095"/>
                      </a:lnTo>
                      <a:lnTo>
                        <a:pt x="9153939" y="964095"/>
                      </a:lnTo>
                      <a:lnTo>
                        <a:pt x="9153939" y="934278"/>
                      </a:lnTo>
                      <a:lnTo>
                        <a:pt x="8895522" y="934278"/>
                      </a:lnTo>
                      <a:lnTo>
                        <a:pt x="8895522" y="904460"/>
                      </a:lnTo>
                      <a:lnTo>
                        <a:pt x="8597348" y="904460"/>
                      </a:lnTo>
                      <a:lnTo>
                        <a:pt x="8597348" y="854765"/>
                      </a:lnTo>
                      <a:lnTo>
                        <a:pt x="8209722" y="854765"/>
                      </a:lnTo>
                      <a:lnTo>
                        <a:pt x="8229600" y="834887"/>
                      </a:lnTo>
                      <a:lnTo>
                        <a:pt x="7673009" y="834887"/>
                      </a:lnTo>
                      <a:lnTo>
                        <a:pt x="7673009" y="775252"/>
                      </a:lnTo>
                      <a:lnTo>
                        <a:pt x="7245626" y="775252"/>
                      </a:lnTo>
                      <a:lnTo>
                        <a:pt x="7245626" y="725556"/>
                      </a:lnTo>
                      <a:lnTo>
                        <a:pt x="7007087" y="725556"/>
                      </a:lnTo>
                      <a:lnTo>
                        <a:pt x="7007087" y="695739"/>
                      </a:lnTo>
                      <a:lnTo>
                        <a:pt x="6420679" y="695739"/>
                      </a:lnTo>
                      <a:lnTo>
                        <a:pt x="6420679" y="655982"/>
                      </a:lnTo>
                      <a:lnTo>
                        <a:pt x="6003235" y="655982"/>
                      </a:lnTo>
                      <a:lnTo>
                        <a:pt x="6003235" y="626165"/>
                      </a:lnTo>
                      <a:lnTo>
                        <a:pt x="5605670" y="626165"/>
                      </a:lnTo>
                      <a:lnTo>
                        <a:pt x="5605670" y="586408"/>
                      </a:lnTo>
                      <a:lnTo>
                        <a:pt x="5009322" y="586408"/>
                      </a:lnTo>
                      <a:lnTo>
                        <a:pt x="5009322" y="546652"/>
                      </a:lnTo>
                      <a:lnTo>
                        <a:pt x="4591879" y="546652"/>
                      </a:lnTo>
                      <a:lnTo>
                        <a:pt x="4591879" y="506895"/>
                      </a:lnTo>
                      <a:lnTo>
                        <a:pt x="4005470" y="506895"/>
                      </a:lnTo>
                      <a:lnTo>
                        <a:pt x="4005470" y="467139"/>
                      </a:lnTo>
                      <a:lnTo>
                        <a:pt x="3737113" y="467139"/>
                      </a:lnTo>
                      <a:lnTo>
                        <a:pt x="3737113" y="447260"/>
                      </a:lnTo>
                      <a:lnTo>
                        <a:pt x="3329609" y="447260"/>
                      </a:lnTo>
                      <a:lnTo>
                        <a:pt x="3329609" y="407504"/>
                      </a:lnTo>
                      <a:lnTo>
                        <a:pt x="2941983" y="407504"/>
                      </a:lnTo>
                      <a:lnTo>
                        <a:pt x="2941983" y="367747"/>
                      </a:lnTo>
                      <a:lnTo>
                        <a:pt x="2643809" y="367747"/>
                      </a:lnTo>
                      <a:lnTo>
                        <a:pt x="2643809" y="318052"/>
                      </a:lnTo>
                      <a:lnTo>
                        <a:pt x="2266122" y="318052"/>
                      </a:lnTo>
                      <a:lnTo>
                        <a:pt x="2266122" y="298174"/>
                      </a:lnTo>
                      <a:lnTo>
                        <a:pt x="1858618" y="298174"/>
                      </a:lnTo>
                      <a:lnTo>
                        <a:pt x="1858618" y="248478"/>
                      </a:lnTo>
                      <a:lnTo>
                        <a:pt x="1510748" y="248478"/>
                      </a:lnTo>
                      <a:lnTo>
                        <a:pt x="1510748" y="208721"/>
                      </a:lnTo>
                      <a:lnTo>
                        <a:pt x="1232452" y="208721"/>
                      </a:lnTo>
                      <a:lnTo>
                        <a:pt x="1232452" y="168965"/>
                      </a:lnTo>
                      <a:lnTo>
                        <a:pt x="884583" y="168965"/>
                      </a:lnTo>
                      <a:lnTo>
                        <a:pt x="884583" y="168965"/>
                      </a:lnTo>
                      <a:lnTo>
                        <a:pt x="884583" y="109330"/>
                      </a:lnTo>
                      <a:lnTo>
                        <a:pt x="646044" y="109330"/>
                      </a:lnTo>
                      <a:lnTo>
                        <a:pt x="665922" y="109330"/>
                      </a:lnTo>
                      <a:lnTo>
                        <a:pt x="665922" y="79513"/>
                      </a:lnTo>
                      <a:lnTo>
                        <a:pt x="347870" y="79513"/>
                      </a:lnTo>
                      <a:lnTo>
                        <a:pt x="347870" y="49695"/>
                      </a:lnTo>
                      <a:lnTo>
                        <a:pt x="0" y="49695"/>
                      </a:lnTo>
                      <a:lnTo>
                        <a:pt x="0" y="0"/>
                      </a:lnTo>
                    </a:path>
                  </a:pathLst>
                </a:custGeom>
                <a:noFill/>
                <a:ln w="19050">
                  <a:solidFill>
                    <a:schemeClr val="accent6"/>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5765DEE-83B6-4807-8D2C-6585BE84EC8E}"/>
                    </a:ext>
                  </a:extLst>
                </p:cNvPr>
                <p:cNvSpPr/>
                <p:nvPr/>
              </p:nvSpPr>
              <p:spPr>
                <a:xfrm>
                  <a:off x="8208085" y="-9036424"/>
                  <a:ext cx="7826188" cy="1237130"/>
                </a:xfrm>
                <a:custGeom>
                  <a:avLst/>
                  <a:gdLst>
                    <a:gd name="connsiteX0" fmla="*/ 7826188 w 7826188"/>
                    <a:gd name="connsiteY0" fmla="*/ 1237130 h 1237130"/>
                    <a:gd name="connsiteX1" fmla="*/ 7239896 w 7826188"/>
                    <a:gd name="connsiteY1" fmla="*/ 1237130 h 1237130"/>
                    <a:gd name="connsiteX2" fmla="*/ 7239896 w 7826188"/>
                    <a:gd name="connsiteY2" fmla="*/ 1199478 h 1237130"/>
                    <a:gd name="connsiteX3" fmla="*/ 6782696 w 7826188"/>
                    <a:gd name="connsiteY3" fmla="*/ 1199478 h 1237130"/>
                    <a:gd name="connsiteX4" fmla="*/ 6782696 w 7826188"/>
                    <a:gd name="connsiteY4" fmla="*/ 1161826 h 1237130"/>
                    <a:gd name="connsiteX5" fmla="*/ 6422315 w 7826188"/>
                    <a:gd name="connsiteY5" fmla="*/ 1161826 h 1237130"/>
                    <a:gd name="connsiteX6" fmla="*/ 6422315 w 7826188"/>
                    <a:gd name="connsiteY6" fmla="*/ 1118796 h 1237130"/>
                    <a:gd name="connsiteX7" fmla="*/ 5970494 w 7826188"/>
                    <a:gd name="connsiteY7" fmla="*/ 1118796 h 1237130"/>
                    <a:gd name="connsiteX8" fmla="*/ 5970494 w 7826188"/>
                    <a:gd name="connsiteY8" fmla="*/ 1070386 h 1237130"/>
                    <a:gd name="connsiteX9" fmla="*/ 5728447 w 7826188"/>
                    <a:gd name="connsiteY9" fmla="*/ 1070386 h 1237130"/>
                    <a:gd name="connsiteX10" fmla="*/ 5744583 w 7826188"/>
                    <a:gd name="connsiteY10" fmla="*/ 1054250 h 1237130"/>
                    <a:gd name="connsiteX11" fmla="*/ 5540188 w 7826188"/>
                    <a:gd name="connsiteY11" fmla="*/ 1054250 h 1237130"/>
                    <a:gd name="connsiteX12" fmla="*/ 5540188 w 7826188"/>
                    <a:gd name="connsiteY12" fmla="*/ 1000462 h 1237130"/>
                    <a:gd name="connsiteX13" fmla="*/ 5169049 w 7826188"/>
                    <a:gd name="connsiteY13" fmla="*/ 1000462 h 1237130"/>
                    <a:gd name="connsiteX14" fmla="*/ 5169049 w 7826188"/>
                    <a:gd name="connsiteY14" fmla="*/ 962810 h 1237130"/>
                    <a:gd name="connsiteX15" fmla="*/ 4927002 w 7826188"/>
                    <a:gd name="connsiteY15" fmla="*/ 962810 h 1237130"/>
                    <a:gd name="connsiteX16" fmla="*/ 4927002 w 7826188"/>
                    <a:gd name="connsiteY16" fmla="*/ 925158 h 1237130"/>
                    <a:gd name="connsiteX17" fmla="*/ 4658061 w 7826188"/>
                    <a:gd name="connsiteY17" fmla="*/ 925158 h 1237130"/>
                    <a:gd name="connsiteX18" fmla="*/ 4674197 w 7826188"/>
                    <a:gd name="connsiteY18" fmla="*/ 909022 h 1237130"/>
                    <a:gd name="connsiteX19" fmla="*/ 4593515 w 7826188"/>
                    <a:gd name="connsiteY19" fmla="*/ 909022 h 1237130"/>
                    <a:gd name="connsiteX20" fmla="*/ 4593515 w 7826188"/>
                    <a:gd name="connsiteY20" fmla="*/ 849855 h 1237130"/>
                    <a:gd name="connsiteX21" fmla="*/ 4432150 w 7826188"/>
                    <a:gd name="connsiteY21" fmla="*/ 849855 h 1237130"/>
                    <a:gd name="connsiteX22" fmla="*/ 4432150 w 7826188"/>
                    <a:gd name="connsiteY22" fmla="*/ 817582 h 1237130"/>
                    <a:gd name="connsiteX23" fmla="*/ 4243891 w 7826188"/>
                    <a:gd name="connsiteY23" fmla="*/ 817582 h 1237130"/>
                    <a:gd name="connsiteX24" fmla="*/ 4243891 w 7826188"/>
                    <a:gd name="connsiteY24" fmla="*/ 779930 h 1237130"/>
                    <a:gd name="connsiteX25" fmla="*/ 3926541 w 7826188"/>
                    <a:gd name="connsiteY25" fmla="*/ 779930 h 1237130"/>
                    <a:gd name="connsiteX26" fmla="*/ 3926541 w 7826188"/>
                    <a:gd name="connsiteY26" fmla="*/ 736899 h 1237130"/>
                    <a:gd name="connsiteX27" fmla="*/ 3700630 w 7826188"/>
                    <a:gd name="connsiteY27" fmla="*/ 736899 h 1237130"/>
                    <a:gd name="connsiteX28" fmla="*/ 3700630 w 7826188"/>
                    <a:gd name="connsiteY28" fmla="*/ 699248 h 1237130"/>
                    <a:gd name="connsiteX29" fmla="*/ 3345628 w 7826188"/>
                    <a:gd name="connsiteY29" fmla="*/ 699248 h 1237130"/>
                    <a:gd name="connsiteX30" fmla="*/ 3345628 w 7826188"/>
                    <a:gd name="connsiteY30" fmla="*/ 661596 h 1237130"/>
                    <a:gd name="connsiteX31" fmla="*/ 2931459 w 7826188"/>
                    <a:gd name="connsiteY31" fmla="*/ 661596 h 1237130"/>
                    <a:gd name="connsiteX32" fmla="*/ 2931459 w 7826188"/>
                    <a:gd name="connsiteY32" fmla="*/ 618565 h 1237130"/>
                    <a:gd name="connsiteX33" fmla="*/ 2818503 w 7826188"/>
                    <a:gd name="connsiteY33" fmla="*/ 618565 h 1237130"/>
                    <a:gd name="connsiteX34" fmla="*/ 2818503 w 7826188"/>
                    <a:gd name="connsiteY34" fmla="*/ 580913 h 1237130"/>
                    <a:gd name="connsiteX35" fmla="*/ 2549562 w 7826188"/>
                    <a:gd name="connsiteY35" fmla="*/ 580913 h 1237130"/>
                    <a:gd name="connsiteX36" fmla="*/ 2549562 w 7826188"/>
                    <a:gd name="connsiteY36" fmla="*/ 548640 h 1237130"/>
                    <a:gd name="connsiteX37" fmla="*/ 2323651 w 7826188"/>
                    <a:gd name="connsiteY37" fmla="*/ 548640 h 1237130"/>
                    <a:gd name="connsiteX38" fmla="*/ 2323651 w 7826188"/>
                    <a:gd name="connsiteY38" fmla="*/ 516368 h 1237130"/>
                    <a:gd name="connsiteX39" fmla="*/ 1968649 w 7826188"/>
                    <a:gd name="connsiteY39" fmla="*/ 516368 h 1237130"/>
                    <a:gd name="connsiteX40" fmla="*/ 1968649 w 7826188"/>
                    <a:gd name="connsiteY40" fmla="*/ 467958 h 1237130"/>
                    <a:gd name="connsiteX41" fmla="*/ 1764254 w 7826188"/>
                    <a:gd name="connsiteY41" fmla="*/ 467958 h 1237130"/>
                    <a:gd name="connsiteX42" fmla="*/ 1764254 w 7826188"/>
                    <a:gd name="connsiteY42" fmla="*/ 424928 h 1237130"/>
                    <a:gd name="connsiteX43" fmla="*/ 1608268 w 7826188"/>
                    <a:gd name="connsiteY43" fmla="*/ 424928 h 1237130"/>
                    <a:gd name="connsiteX44" fmla="*/ 1608268 w 7826188"/>
                    <a:gd name="connsiteY44" fmla="*/ 392655 h 1237130"/>
                    <a:gd name="connsiteX45" fmla="*/ 1420009 w 7826188"/>
                    <a:gd name="connsiteY45" fmla="*/ 392655 h 1237130"/>
                    <a:gd name="connsiteX46" fmla="*/ 1420009 w 7826188"/>
                    <a:gd name="connsiteY46" fmla="*/ 355003 h 1237130"/>
                    <a:gd name="connsiteX47" fmla="*/ 1264023 w 7826188"/>
                    <a:gd name="connsiteY47" fmla="*/ 355003 h 1237130"/>
                    <a:gd name="connsiteX48" fmla="*/ 1264023 w 7826188"/>
                    <a:gd name="connsiteY48" fmla="*/ 311972 h 1237130"/>
                    <a:gd name="connsiteX49" fmla="*/ 1124174 w 7826188"/>
                    <a:gd name="connsiteY49" fmla="*/ 311972 h 1237130"/>
                    <a:gd name="connsiteX50" fmla="*/ 1124174 w 7826188"/>
                    <a:gd name="connsiteY50" fmla="*/ 274320 h 1237130"/>
                    <a:gd name="connsiteX51" fmla="*/ 1043491 w 7826188"/>
                    <a:gd name="connsiteY51" fmla="*/ 274320 h 1237130"/>
                    <a:gd name="connsiteX52" fmla="*/ 1043491 w 7826188"/>
                    <a:gd name="connsiteY52" fmla="*/ 242048 h 1237130"/>
                    <a:gd name="connsiteX53" fmla="*/ 871369 w 7826188"/>
                    <a:gd name="connsiteY53" fmla="*/ 242048 h 1237130"/>
                    <a:gd name="connsiteX54" fmla="*/ 871369 w 7826188"/>
                    <a:gd name="connsiteY54" fmla="*/ 199017 h 1237130"/>
                    <a:gd name="connsiteX55" fmla="*/ 688489 w 7826188"/>
                    <a:gd name="connsiteY55" fmla="*/ 199017 h 1237130"/>
                    <a:gd name="connsiteX56" fmla="*/ 688489 w 7826188"/>
                    <a:gd name="connsiteY56" fmla="*/ 199017 h 1237130"/>
                    <a:gd name="connsiteX57" fmla="*/ 688489 w 7826188"/>
                    <a:gd name="connsiteY57" fmla="*/ 155986 h 1237130"/>
                    <a:gd name="connsiteX58" fmla="*/ 537882 w 7826188"/>
                    <a:gd name="connsiteY58" fmla="*/ 155986 h 1237130"/>
                    <a:gd name="connsiteX59" fmla="*/ 537882 w 7826188"/>
                    <a:gd name="connsiteY59" fmla="*/ 118335 h 1237130"/>
                    <a:gd name="connsiteX60" fmla="*/ 349623 w 7826188"/>
                    <a:gd name="connsiteY60" fmla="*/ 118335 h 1237130"/>
                    <a:gd name="connsiteX61" fmla="*/ 349623 w 7826188"/>
                    <a:gd name="connsiteY61" fmla="*/ 86062 h 1237130"/>
                    <a:gd name="connsiteX62" fmla="*/ 150607 w 7826188"/>
                    <a:gd name="connsiteY62" fmla="*/ 86062 h 1237130"/>
                    <a:gd name="connsiteX63" fmla="*/ 150607 w 7826188"/>
                    <a:gd name="connsiteY63" fmla="*/ 48410 h 1237130"/>
                    <a:gd name="connsiteX64" fmla="*/ 0 w 7826188"/>
                    <a:gd name="connsiteY64" fmla="*/ 48410 h 1237130"/>
                    <a:gd name="connsiteX65" fmla="*/ 0 w 7826188"/>
                    <a:gd name="connsiteY65" fmla="*/ 0 h 123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826188" h="1237130">
                      <a:moveTo>
                        <a:pt x="7826188" y="1237130"/>
                      </a:moveTo>
                      <a:lnTo>
                        <a:pt x="7239896" y="1237130"/>
                      </a:lnTo>
                      <a:lnTo>
                        <a:pt x="7239896" y="1199478"/>
                      </a:lnTo>
                      <a:lnTo>
                        <a:pt x="6782696" y="1199478"/>
                      </a:lnTo>
                      <a:lnTo>
                        <a:pt x="6782696" y="1161826"/>
                      </a:lnTo>
                      <a:lnTo>
                        <a:pt x="6422315" y="1161826"/>
                      </a:lnTo>
                      <a:lnTo>
                        <a:pt x="6422315" y="1118796"/>
                      </a:lnTo>
                      <a:lnTo>
                        <a:pt x="5970494" y="1118796"/>
                      </a:lnTo>
                      <a:lnTo>
                        <a:pt x="5970494" y="1070386"/>
                      </a:lnTo>
                      <a:lnTo>
                        <a:pt x="5728447" y="1070386"/>
                      </a:lnTo>
                      <a:lnTo>
                        <a:pt x="5744583" y="1054250"/>
                      </a:lnTo>
                      <a:lnTo>
                        <a:pt x="5540188" y="1054250"/>
                      </a:lnTo>
                      <a:lnTo>
                        <a:pt x="5540188" y="1000462"/>
                      </a:lnTo>
                      <a:lnTo>
                        <a:pt x="5169049" y="1000462"/>
                      </a:lnTo>
                      <a:lnTo>
                        <a:pt x="5169049" y="962810"/>
                      </a:lnTo>
                      <a:lnTo>
                        <a:pt x="4927002" y="962810"/>
                      </a:lnTo>
                      <a:lnTo>
                        <a:pt x="4927002" y="925158"/>
                      </a:lnTo>
                      <a:lnTo>
                        <a:pt x="4658061" y="925158"/>
                      </a:lnTo>
                      <a:lnTo>
                        <a:pt x="4674197" y="909022"/>
                      </a:lnTo>
                      <a:lnTo>
                        <a:pt x="4593515" y="909022"/>
                      </a:lnTo>
                      <a:lnTo>
                        <a:pt x="4593515" y="849855"/>
                      </a:lnTo>
                      <a:lnTo>
                        <a:pt x="4432150" y="849855"/>
                      </a:lnTo>
                      <a:lnTo>
                        <a:pt x="4432150" y="817582"/>
                      </a:lnTo>
                      <a:lnTo>
                        <a:pt x="4243891" y="817582"/>
                      </a:lnTo>
                      <a:lnTo>
                        <a:pt x="4243891" y="779930"/>
                      </a:lnTo>
                      <a:lnTo>
                        <a:pt x="3926541" y="779930"/>
                      </a:lnTo>
                      <a:lnTo>
                        <a:pt x="3926541" y="736899"/>
                      </a:lnTo>
                      <a:lnTo>
                        <a:pt x="3700630" y="736899"/>
                      </a:lnTo>
                      <a:lnTo>
                        <a:pt x="3700630" y="699248"/>
                      </a:lnTo>
                      <a:lnTo>
                        <a:pt x="3345628" y="699248"/>
                      </a:lnTo>
                      <a:lnTo>
                        <a:pt x="3345628" y="661596"/>
                      </a:lnTo>
                      <a:lnTo>
                        <a:pt x="2931459" y="661596"/>
                      </a:lnTo>
                      <a:lnTo>
                        <a:pt x="2931459" y="618565"/>
                      </a:lnTo>
                      <a:lnTo>
                        <a:pt x="2818503" y="618565"/>
                      </a:lnTo>
                      <a:lnTo>
                        <a:pt x="2818503" y="580913"/>
                      </a:lnTo>
                      <a:lnTo>
                        <a:pt x="2549562" y="580913"/>
                      </a:lnTo>
                      <a:lnTo>
                        <a:pt x="2549562" y="548640"/>
                      </a:lnTo>
                      <a:lnTo>
                        <a:pt x="2323651" y="548640"/>
                      </a:lnTo>
                      <a:lnTo>
                        <a:pt x="2323651" y="516368"/>
                      </a:lnTo>
                      <a:lnTo>
                        <a:pt x="1968649" y="516368"/>
                      </a:lnTo>
                      <a:lnTo>
                        <a:pt x="1968649" y="467958"/>
                      </a:lnTo>
                      <a:lnTo>
                        <a:pt x="1764254" y="467958"/>
                      </a:lnTo>
                      <a:lnTo>
                        <a:pt x="1764254" y="424928"/>
                      </a:lnTo>
                      <a:lnTo>
                        <a:pt x="1608268" y="424928"/>
                      </a:lnTo>
                      <a:lnTo>
                        <a:pt x="1608268" y="392655"/>
                      </a:lnTo>
                      <a:lnTo>
                        <a:pt x="1420009" y="392655"/>
                      </a:lnTo>
                      <a:lnTo>
                        <a:pt x="1420009" y="355003"/>
                      </a:lnTo>
                      <a:lnTo>
                        <a:pt x="1264023" y="355003"/>
                      </a:lnTo>
                      <a:lnTo>
                        <a:pt x="1264023" y="311972"/>
                      </a:lnTo>
                      <a:lnTo>
                        <a:pt x="1124174" y="311972"/>
                      </a:lnTo>
                      <a:lnTo>
                        <a:pt x="1124174" y="274320"/>
                      </a:lnTo>
                      <a:lnTo>
                        <a:pt x="1043491" y="274320"/>
                      </a:lnTo>
                      <a:lnTo>
                        <a:pt x="1043491" y="242048"/>
                      </a:lnTo>
                      <a:lnTo>
                        <a:pt x="871369" y="242048"/>
                      </a:lnTo>
                      <a:lnTo>
                        <a:pt x="871369" y="199017"/>
                      </a:lnTo>
                      <a:lnTo>
                        <a:pt x="688489" y="199017"/>
                      </a:lnTo>
                      <a:lnTo>
                        <a:pt x="688489" y="199017"/>
                      </a:lnTo>
                      <a:lnTo>
                        <a:pt x="688489" y="155986"/>
                      </a:lnTo>
                      <a:lnTo>
                        <a:pt x="537882" y="155986"/>
                      </a:lnTo>
                      <a:lnTo>
                        <a:pt x="537882" y="118335"/>
                      </a:lnTo>
                      <a:lnTo>
                        <a:pt x="349623" y="118335"/>
                      </a:lnTo>
                      <a:lnTo>
                        <a:pt x="349623" y="86062"/>
                      </a:lnTo>
                      <a:lnTo>
                        <a:pt x="150607" y="86062"/>
                      </a:lnTo>
                      <a:lnTo>
                        <a:pt x="150607" y="48410"/>
                      </a:lnTo>
                      <a:lnTo>
                        <a:pt x="0" y="48410"/>
                      </a:lnTo>
                      <a:lnTo>
                        <a:pt x="0" y="0"/>
                      </a:lnTo>
                    </a:path>
                  </a:pathLst>
                </a:custGeom>
                <a:noFill/>
                <a:ln w="19050">
                  <a:solidFill>
                    <a:schemeClr val="accent6"/>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C40E2704-F60D-46E4-B2C1-77DCC77D550B}"/>
                    </a:ext>
                  </a:extLst>
                </p:cNvPr>
                <p:cNvSpPr/>
                <p:nvPr/>
              </p:nvSpPr>
              <p:spPr>
                <a:xfrm>
                  <a:off x="5276626" y="-10074536"/>
                  <a:ext cx="2936838" cy="1038112"/>
                </a:xfrm>
                <a:custGeom>
                  <a:avLst/>
                  <a:gdLst>
                    <a:gd name="connsiteX0" fmla="*/ 2936838 w 2936838"/>
                    <a:gd name="connsiteY0" fmla="*/ 1038112 h 1038112"/>
                    <a:gd name="connsiteX1" fmla="*/ 2667896 w 2936838"/>
                    <a:gd name="connsiteY1" fmla="*/ 1038112 h 1038112"/>
                    <a:gd name="connsiteX2" fmla="*/ 2667896 w 2936838"/>
                    <a:gd name="connsiteY2" fmla="*/ 1005840 h 1038112"/>
                    <a:gd name="connsiteX3" fmla="*/ 2517289 w 2936838"/>
                    <a:gd name="connsiteY3" fmla="*/ 1005840 h 1038112"/>
                    <a:gd name="connsiteX4" fmla="*/ 2517289 w 2936838"/>
                    <a:gd name="connsiteY4" fmla="*/ 973567 h 1038112"/>
                    <a:gd name="connsiteX5" fmla="*/ 2436607 w 2936838"/>
                    <a:gd name="connsiteY5" fmla="*/ 973567 h 1038112"/>
                    <a:gd name="connsiteX6" fmla="*/ 2436607 w 2936838"/>
                    <a:gd name="connsiteY6" fmla="*/ 925157 h 1038112"/>
                    <a:gd name="connsiteX7" fmla="*/ 2248348 w 2936838"/>
                    <a:gd name="connsiteY7" fmla="*/ 925157 h 1038112"/>
                    <a:gd name="connsiteX8" fmla="*/ 2248348 w 2936838"/>
                    <a:gd name="connsiteY8" fmla="*/ 887505 h 1038112"/>
                    <a:gd name="connsiteX9" fmla="*/ 2092362 w 2936838"/>
                    <a:gd name="connsiteY9" fmla="*/ 887505 h 1038112"/>
                    <a:gd name="connsiteX10" fmla="*/ 2092362 w 2936838"/>
                    <a:gd name="connsiteY10" fmla="*/ 855232 h 1038112"/>
                    <a:gd name="connsiteX11" fmla="*/ 1979407 w 2936838"/>
                    <a:gd name="connsiteY11" fmla="*/ 855232 h 1038112"/>
                    <a:gd name="connsiteX12" fmla="*/ 1979407 w 2936838"/>
                    <a:gd name="connsiteY12" fmla="*/ 806823 h 1038112"/>
                    <a:gd name="connsiteX13" fmla="*/ 1780390 w 2936838"/>
                    <a:gd name="connsiteY13" fmla="*/ 806823 h 1038112"/>
                    <a:gd name="connsiteX14" fmla="*/ 1780390 w 2936838"/>
                    <a:gd name="connsiteY14" fmla="*/ 774550 h 1038112"/>
                    <a:gd name="connsiteX15" fmla="*/ 1629783 w 2936838"/>
                    <a:gd name="connsiteY15" fmla="*/ 774550 h 1038112"/>
                    <a:gd name="connsiteX16" fmla="*/ 1629783 w 2936838"/>
                    <a:gd name="connsiteY16" fmla="*/ 736898 h 1038112"/>
                    <a:gd name="connsiteX17" fmla="*/ 1511449 w 2936838"/>
                    <a:gd name="connsiteY17" fmla="*/ 736898 h 1038112"/>
                    <a:gd name="connsiteX18" fmla="*/ 1511449 w 2936838"/>
                    <a:gd name="connsiteY18" fmla="*/ 693868 h 1038112"/>
                    <a:gd name="connsiteX19" fmla="*/ 1436146 w 2936838"/>
                    <a:gd name="connsiteY19" fmla="*/ 693868 h 1038112"/>
                    <a:gd name="connsiteX20" fmla="*/ 1436146 w 2936838"/>
                    <a:gd name="connsiteY20" fmla="*/ 661595 h 1038112"/>
                    <a:gd name="connsiteX21" fmla="*/ 1274781 w 2936838"/>
                    <a:gd name="connsiteY21" fmla="*/ 661595 h 1038112"/>
                    <a:gd name="connsiteX22" fmla="*/ 1274781 w 2936838"/>
                    <a:gd name="connsiteY22" fmla="*/ 613185 h 1038112"/>
                    <a:gd name="connsiteX23" fmla="*/ 1161826 w 2936838"/>
                    <a:gd name="connsiteY23" fmla="*/ 613185 h 1038112"/>
                    <a:gd name="connsiteX24" fmla="*/ 1161826 w 2936838"/>
                    <a:gd name="connsiteY24" fmla="*/ 580912 h 1038112"/>
                    <a:gd name="connsiteX25" fmla="*/ 1048870 w 2936838"/>
                    <a:gd name="connsiteY25" fmla="*/ 580912 h 1038112"/>
                    <a:gd name="connsiteX26" fmla="*/ 1048870 w 2936838"/>
                    <a:gd name="connsiteY26" fmla="*/ 548640 h 1038112"/>
                    <a:gd name="connsiteX27" fmla="*/ 995082 w 2936838"/>
                    <a:gd name="connsiteY27" fmla="*/ 548640 h 1038112"/>
                    <a:gd name="connsiteX28" fmla="*/ 995082 w 2936838"/>
                    <a:gd name="connsiteY28" fmla="*/ 510988 h 1038112"/>
                    <a:gd name="connsiteX29" fmla="*/ 898263 w 2936838"/>
                    <a:gd name="connsiteY29" fmla="*/ 510988 h 1038112"/>
                    <a:gd name="connsiteX30" fmla="*/ 898263 w 2936838"/>
                    <a:gd name="connsiteY30" fmla="*/ 473336 h 1038112"/>
                    <a:gd name="connsiteX31" fmla="*/ 844475 w 2936838"/>
                    <a:gd name="connsiteY31" fmla="*/ 473336 h 1038112"/>
                    <a:gd name="connsiteX32" fmla="*/ 844475 w 2936838"/>
                    <a:gd name="connsiteY32" fmla="*/ 430305 h 1038112"/>
                    <a:gd name="connsiteX33" fmla="*/ 736899 w 2936838"/>
                    <a:gd name="connsiteY33" fmla="*/ 430305 h 1038112"/>
                    <a:gd name="connsiteX34" fmla="*/ 736899 w 2936838"/>
                    <a:gd name="connsiteY34" fmla="*/ 392654 h 1038112"/>
                    <a:gd name="connsiteX35" fmla="*/ 623943 w 2936838"/>
                    <a:gd name="connsiteY35" fmla="*/ 392654 h 1038112"/>
                    <a:gd name="connsiteX36" fmla="*/ 623943 w 2936838"/>
                    <a:gd name="connsiteY36" fmla="*/ 355002 h 1038112"/>
                    <a:gd name="connsiteX37" fmla="*/ 537882 w 2936838"/>
                    <a:gd name="connsiteY37" fmla="*/ 355002 h 1038112"/>
                    <a:gd name="connsiteX38" fmla="*/ 537882 w 2936838"/>
                    <a:gd name="connsiteY38" fmla="*/ 306592 h 1038112"/>
                    <a:gd name="connsiteX39" fmla="*/ 510988 w 2936838"/>
                    <a:gd name="connsiteY39" fmla="*/ 306592 h 1038112"/>
                    <a:gd name="connsiteX40" fmla="*/ 510988 w 2936838"/>
                    <a:gd name="connsiteY40" fmla="*/ 279698 h 1038112"/>
                    <a:gd name="connsiteX41" fmla="*/ 473336 w 2936838"/>
                    <a:gd name="connsiteY41" fmla="*/ 279698 h 1038112"/>
                    <a:gd name="connsiteX42" fmla="*/ 473336 w 2936838"/>
                    <a:gd name="connsiteY42" fmla="*/ 242047 h 1038112"/>
                    <a:gd name="connsiteX43" fmla="*/ 355002 w 2936838"/>
                    <a:gd name="connsiteY43" fmla="*/ 242047 h 1038112"/>
                    <a:gd name="connsiteX44" fmla="*/ 355002 w 2936838"/>
                    <a:gd name="connsiteY44" fmla="*/ 209774 h 1038112"/>
                    <a:gd name="connsiteX45" fmla="*/ 274320 w 2936838"/>
                    <a:gd name="connsiteY45" fmla="*/ 209774 h 1038112"/>
                    <a:gd name="connsiteX46" fmla="*/ 274320 w 2936838"/>
                    <a:gd name="connsiteY46" fmla="*/ 118334 h 1038112"/>
                    <a:gd name="connsiteX47" fmla="*/ 199016 w 2936838"/>
                    <a:gd name="connsiteY47" fmla="*/ 118334 h 1038112"/>
                    <a:gd name="connsiteX48" fmla="*/ 199016 w 2936838"/>
                    <a:gd name="connsiteY48" fmla="*/ 64545 h 1038112"/>
                    <a:gd name="connsiteX49" fmla="*/ 118334 w 2936838"/>
                    <a:gd name="connsiteY49" fmla="*/ 64545 h 1038112"/>
                    <a:gd name="connsiteX50" fmla="*/ 118334 w 2936838"/>
                    <a:gd name="connsiteY50" fmla="*/ 48409 h 1038112"/>
                    <a:gd name="connsiteX51" fmla="*/ 32273 w 2936838"/>
                    <a:gd name="connsiteY51" fmla="*/ 48409 h 1038112"/>
                    <a:gd name="connsiteX52" fmla="*/ 32273 w 2936838"/>
                    <a:gd name="connsiteY52" fmla="*/ 0 h 1038112"/>
                    <a:gd name="connsiteX53" fmla="*/ 0 w 2936838"/>
                    <a:gd name="connsiteY53" fmla="*/ 0 h 10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36838" h="1038112">
                      <a:moveTo>
                        <a:pt x="2936838" y="1038112"/>
                      </a:moveTo>
                      <a:lnTo>
                        <a:pt x="2667896" y="1038112"/>
                      </a:lnTo>
                      <a:lnTo>
                        <a:pt x="2667896" y="1005840"/>
                      </a:lnTo>
                      <a:lnTo>
                        <a:pt x="2517289" y="1005840"/>
                      </a:lnTo>
                      <a:lnTo>
                        <a:pt x="2517289" y="973567"/>
                      </a:lnTo>
                      <a:lnTo>
                        <a:pt x="2436607" y="973567"/>
                      </a:lnTo>
                      <a:lnTo>
                        <a:pt x="2436607" y="925157"/>
                      </a:lnTo>
                      <a:lnTo>
                        <a:pt x="2248348" y="925157"/>
                      </a:lnTo>
                      <a:lnTo>
                        <a:pt x="2248348" y="887505"/>
                      </a:lnTo>
                      <a:lnTo>
                        <a:pt x="2092362" y="887505"/>
                      </a:lnTo>
                      <a:lnTo>
                        <a:pt x="2092362" y="855232"/>
                      </a:lnTo>
                      <a:lnTo>
                        <a:pt x="1979407" y="855232"/>
                      </a:lnTo>
                      <a:lnTo>
                        <a:pt x="1979407" y="806823"/>
                      </a:lnTo>
                      <a:lnTo>
                        <a:pt x="1780390" y="806823"/>
                      </a:lnTo>
                      <a:lnTo>
                        <a:pt x="1780390" y="774550"/>
                      </a:lnTo>
                      <a:lnTo>
                        <a:pt x="1629783" y="774550"/>
                      </a:lnTo>
                      <a:lnTo>
                        <a:pt x="1629783" y="736898"/>
                      </a:lnTo>
                      <a:lnTo>
                        <a:pt x="1511449" y="736898"/>
                      </a:lnTo>
                      <a:lnTo>
                        <a:pt x="1511449" y="693868"/>
                      </a:lnTo>
                      <a:lnTo>
                        <a:pt x="1436146" y="693868"/>
                      </a:lnTo>
                      <a:lnTo>
                        <a:pt x="1436146" y="661595"/>
                      </a:lnTo>
                      <a:lnTo>
                        <a:pt x="1274781" y="661595"/>
                      </a:lnTo>
                      <a:lnTo>
                        <a:pt x="1274781" y="613185"/>
                      </a:lnTo>
                      <a:lnTo>
                        <a:pt x="1161826" y="613185"/>
                      </a:lnTo>
                      <a:lnTo>
                        <a:pt x="1161826" y="580912"/>
                      </a:lnTo>
                      <a:lnTo>
                        <a:pt x="1048870" y="580912"/>
                      </a:lnTo>
                      <a:lnTo>
                        <a:pt x="1048870" y="548640"/>
                      </a:lnTo>
                      <a:lnTo>
                        <a:pt x="995082" y="548640"/>
                      </a:lnTo>
                      <a:lnTo>
                        <a:pt x="995082" y="510988"/>
                      </a:lnTo>
                      <a:lnTo>
                        <a:pt x="898263" y="510988"/>
                      </a:lnTo>
                      <a:lnTo>
                        <a:pt x="898263" y="473336"/>
                      </a:lnTo>
                      <a:lnTo>
                        <a:pt x="844475" y="473336"/>
                      </a:lnTo>
                      <a:lnTo>
                        <a:pt x="844475" y="430305"/>
                      </a:lnTo>
                      <a:lnTo>
                        <a:pt x="736899" y="430305"/>
                      </a:lnTo>
                      <a:lnTo>
                        <a:pt x="736899" y="392654"/>
                      </a:lnTo>
                      <a:lnTo>
                        <a:pt x="623943" y="392654"/>
                      </a:lnTo>
                      <a:lnTo>
                        <a:pt x="623943" y="355002"/>
                      </a:lnTo>
                      <a:lnTo>
                        <a:pt x="537882" y="355002"/>
                      </a:lnTo>
                      <a:lnTo>
                        <a:pt x="537882" y="306592"/>
                      </a:lnTo>
                      <a:lnTo>
                        <a:pt x="510988" y="306592"/>
                      </a:lnTo>
                      <a:lnTo>
                        <a:pt x="510988" y="279698"/>
                      </a:lnTo>
                      <a:lnTo>
                        <a:pt x="473336" y="279698"/>
                      </a:lnTo>
                      <a:lnTo>
                        <a:pt x="473336" y="242047"/>
                      </a:lnTo>
                      <a:lnTo>
                        <a:pt x="355002" y="242047"/>
                      </a:lnTo>
                      <a:lnTo>
                        <a:pt x="355002" y="209774"/>
                      </a:lnTo>
                      <a:lnTo>
                        <a:pt x="274320" y="209774"/>
                      </a:lnTo>
                      <a:lnTo>
                        <a:pt x="274320" y="118334"/>
                      </a:lnTo>
                      <a:lnTo>
                        <a:pt x="199016" y="118334"/>
                      </a:lnTo>
                      <a:lnTo>
                        <a:pt x="199016" y="64545"/>
                      </a:lnTo>
                      <a:lnTo>
                        <a:pt x="118334" y="64545"/>
                      </a:lnTo>
                      <a:lnTo>
                        <a:pt x="118334" y="48409"/>
                      </a:lnTo>
                      <a:lnTo>
                        <a:pt x="32273" y="48409"/>
                      </a:lnTo>
                      <a:lnTo>
                        <a:pt x="32273" y="0"/>
                      </a:lnTo>
                      <a:lnTo>
                        <a:pt x="0" y="0"/>
                      </a:lnTo>
                    </a:path>
                  </a:pathLst>
                </a:custGeom>
                <a:noFill/>
                <a:ln w="19050">
                  <a:solidFill>
                    <a:schemeClr val="accent6"/>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2C38E066-53C4-4491-B2B1-799CB518F1FC}"/>
                  </a:ext>
                </a:extLst>
              </p:cNvPr>
              <p:cNvGrpSpPr/>
              <p:nvPr/>
            </p:nvGrpSpPr>
            <p:grpSpPr>
              <a:xfrm>
                <a:off x="5258899" y="2558952"/>
                <a:ext cx="3343832" cy="545993"/>
                <a:chOff x="5265868" y="-10176734"/>
                <a:chExt cx="20439530" cy="3689873"/>
              </a:xfrm>
            </p:grpSpPr>
            <p:sp>
              <p:nvSpPr>
                <p:cNvPr id="56" name="Freeform: Shape 55">
                  <a:extLst>
                    <a:ext uri="{FF2B5EF4-FFF2-40B4-BE49-F238E27FC236}">
                      <a16:creationId xmlns:a16="http://schemas.microsoft.com/office/drawing/2014/main" id="{CA0181D7-C0C4-4464-893F-1F173E200D29}"/>
                    </a:ext>
                  </a:extLst>
                </p:cNvPr>
                <p:cNvSpPr/>
                <p:nvPr/>
              </p:nvSpPr>
              <p:spPr>
                <a:xfrm>
                  <a:off x="17368221" y="-7449671"/>
                  <a:ext cx="8337177" cy="962810"/>
                </a:xfrm>
                <a:custGeom>
                  <a:avLst/>
                  <a:gdLst>
                    <a:gd name="connsiteX0" fmla="*/ 8337177 w 8337177"/>
                    <a:gd name="connsiteY0" fmla="*/ 962810 h 962810"/>
                    <a:gd name="connsiteX1" fmla="*/ 7982174 w 8337177"/>
                    <a:gd name="connsiteY1" fmla="*/ 962810 h 962810"/>
                    <a:gd name="connsiteX2" fmla="*/ 7982174 w 8337177"/>
                    <a:gd name="connsiteY2" fmla="*/ 919779 h 962810"/>
                    <a:gd name="connsiteX3" fmla="*/ 7438913 w 8337177"/>
                    <a:gd name="connsiteY3" fmla="*/ 919779 h 962810"/>
                    <a:gd name="connsiteX4" fmla="*/ 7438913 w 8337177"/>
                    <a:gd name="connsiteY4" fmla="*/ 876749 h 962810"/>
                    <a:gd name="connsiteX5" fmla="*/ 7003228 w 8337177"/>
                    <a:gd name="connsiteY5" fmla="*/ 876749 h 962810"/>
                    <a:gd name="connsiteX6" fmla="*/ 7003228 w 8337177"/>
                    <a:gd name="connsiteY6" fmla="*/ 844476 h 962810"/>
                    <a:gd name="connsiteX7" fmla="*/ 6433073 w 8337177"/>
                    <a:gd name="connsiteY7" fmla="*/ 844476 h 962810"/>
                    <a:gd name="connsiteX8" fmla="*/ 6433073 w 8337177"/>
                    <a:gd name="connsiteY8" fmla="*/ 796066 h 962810"/>
                    <a:gd name="connsiteX9" fmla="*/ 6164132 w 8337177"/>
                    <a:gd name="connsiteY9" fmla="*/ 796066 h 962810"/>
                    <a:gd name="connsiteX10" fmla="*/ 6164132 w 8337177"/>
                    <a:gd name="connsiteY10" fmla="*/ 763793 h 962810"/>
                    <a:gd name="connsiteX11" fmla="*/ 5696174 w 8337177"/>
                    <a:gd name="connsiteY11" fmla="*/ 763793 h 962810"/>
                    <a:gd name="connsiteX12" fmla="*/ 5696174 w 8337177"/>
                    <a:gd name="connsiteY12" fmla="*/ 726142 h 962810"/>
                    <a:gd name="connsiteX13" fmla="*/ 5217459 w 8337177"/>
                    <a:gd name="connsiteY13" fmla="*/ 726142 h 962810"/>
                    <a:gd name="connsiteX14" fmla="*/ 5217459 w 8337177"/>
                    <a:gd name="connsiteY14" fmla="*/ 726142 h 962810"/>
                    <a:gd name="connsiteX15" fmla="*/ 5217459 w 8337177"/>
                    <a:gd name="connsiteY15" fmla="*/ 683111 h 962810"/>
                    <a:gd name="connsiteX16" fmla="*/ 4631167 w 8337177"/>
                    <a:gd name="connsiteY16" fmla="*/ 683111 h 962810"/>
                    <a:gd name="connsiteX17" fmla="*/ 4631167 w 8337177"/>
                    <a:gd name="connsiteY17" fmla="*/ 683111 h 962810"/>
                    <a:gd name="connsiteX18" fmla="*/ 4631167 w 8337177"/>
                    <a:gd name="connsiteY18" fmla="*/ 634702 h 962810"/>
                    <a:gd name="connsiteX19" fmla="*/ 4475181 w 8337177"/>
                    <a:gd name="connsiteY19" fmla="*/ 634702 h 962810"/>
                    <a:gd name="connsiteX20" fmla="*/ 4475181 w 8337177"/>
                    <a:gd name="connsiteY20" fmla="*/ 634702 h 962810"/>
                    <a:gd name="connsiteX21" fmla="*/ 3861995 w 8337177"/>
                    <a:gd name="connsiteY21" fmla="*/ 634702 h 962810"/>
                    <a:gd name="connsiteX22" fmla="*/ 3861995 w 8337177"/>
                    <a:gd name="connsiteY22" fmla="*/ 575535 h 962810"/>
                    <a:gd name="connsiteX23" fmla="*/ 3517751 w 8337177"/>
                    <a:gd name="connsiteY23" fmla="*/ 575535 h 962810"/>
                    <a:gd name="connsiteX24" fmla="*/ 3517751 w 8337177"/>
                    <a:gd name="connsiteY24" fmla="*/ 532504 h 962810"/>
                    <a:gd name="connsiteX25" fmla="*/ 3437068 w 8337177"/>
                    <a:gd name="connsiteY25" fmla="*/ 532504 h 962810"/>
                    <a:gd name="connsiteX26" fmla="*/ 3437068 w 8337177"/>
                    <a:gd name="connsiteY26" fmla="*/ 494852 h 962810"/>
                    <a:gd name="connsiteX27" fmla="*/ 3205779 w 8337177"/>
                    <a:gd name="connsiteY27" fmla="*/ 494852 h 962810"/>
                    <a:gd name="connsiteX28" fmla="*/ 3205779 w 8337177"/>
                    <a:gd name="connsiteY28" fmla="*/ 462579 h 962810"/>
                    <a:gd name="connsiteX29" fmla="*/ 3055172 w 8337177"/>
                    <a:gd name="connsiteY29" fmla="*/ 462579 h 962810"/>
                    <a:gd name="connsiteX30" fmla="*/ 3055172 w 8337177"/>
                    <a:gd name="connsiteY30" fmla="*/ 414170 h 962810"/>
                    <a:gd name="connsiteX31" fmla="*/ 2732443 w 8337177"/>
                    <a:gd name="connsiteY31" fmla="*/ 414170 h 962810"/>
                    <a:gd name="connsiteX32" fmla="*/ 2732443 w 8337177"/>
                    <a:gd name="connsiteY32" fmla="*/ 376518 h 962810"/>
                    <a:gd name="connsiteX33" fmla="*/ 2280621 w 8337177"/>
                    <a:gd name="connsiteY33" fmla="*/ 376518 h 962810"/>
                    <a:gd name="connsiteX34" fmla="*/ 2280621 w 8337177"/>
                    <a:gd name="connsiteY34" fmla="*/ 344245 h 962810"/>
                    <a:gd name="connsiteX35" fmla="*/ 1775012 w 8337177"/>
                    <a:gd name="connsiteY35" fmla="*/ 344245 h 962810"/>
                    <a:gd name="connsiteX36" fmla="*/ 1775012 w 8337177"/>
                    <a:gd name="connsiteY36" fmla="*/ 306593 h 962810"/>
                    <a:gd name="connsiteX37" fmla="*/ 1624405 w 8337177"/>
                    <a:gd name="connsiteY37" fmla="*/ 306593 h 962810"/>
                    <a:gd name="connsiteX38" fmla="*/ 1624405 w 8337177"/>
                    <a:gd name="connsiteY38" fmla="*/ 263563 h 962810"/>
                    <a:gd name="connsiteX39" fmla="*/ 1463040 w 8337177"/>
                    <a:gd name="connsiteY39" fmla="*/ 263563 h 962810"/>
                    <a:gd name="connsiteX40" fmla="*/ 1479177 w 8337177"/>
                    <a:gd name="connsiteY40" fmla="*/ 247426 h 962810"/>
                    <a:gd name="connsiteX41" fmla="*/ 1393115 w 8337177"/>
                    <a:gd name="connsiteY41" fmla="*/ 247426 h 962810"/>
                    <a:gd name="connsiteX42" fmla="*/ 1393115 w 8337177"/>
                    <a:gd name="connsiteY42" fmla="*/ 193638 h 962810"/>
                    <a:gd name="connsiteX43" fmla="*/ 1091901 w 8337177"/>
                    <a:gd name="connsiteY43" fmla="*/ 193638 h 962810"/>
                    <a:gd name="connsiteX44" fmla="*/ 1091901 w 8337177"/>
                    <a:gd name="connsiteY44" fmla="*/ 145229 h 962810"/>
                    <a:gd name="connsiteX45" fmla="*/ 720763 w 8337177"/>
                    <a:gd name="connsiteY45" fmla="*/ 145229 h 962810"/>
                    <a:gd name="connsiteX46" fmla="*/ 720763 w 8337177"/>
                    <a:gd name="connsiteY46" fmla="*/ 112956 h 962810"/>
                    <a:gd name="connsiteX47" fmla="*/ 387275 w 8337177"/>
                    <a:gd name="connsiteY47" fmla="*/ 112956 h 962810"/>
                    <a:gd name="connsiteX48" fmla="*/ 387275 w 8337177"/>
                    <a:gd name="connsiteY48" fmla="*/ 75304 h 962810"/>
                    <a:gd name="connsiteX49" fmla="*/ 188259 w 8337177"/>
                    <a:gd name="connsiteY49" fmla="*/ 75304 h 962810"/>
                    <a:gd name="connsiteX50" fmla="*/ 188259 w 8337177"/>
                    <a:gd name="connsiteY50" fmla="*/ 37652 h 962810"/>
                    <a:gd name="connsiteX51" fmla="*/ 0 w 8337177"/>
                    <a:gd name="connsiteY51" fmla="*/ 37652 h 962810"/>
                    <a:gd name="connsiteX52" fmla="*/ 0 w 8337177"/>
                    <a:gd name="connsiteY52" fmla="*/ 0 h 9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37177" h="962810">
                      <a:moveTo>
                        <a:pt x="8337177" y="962810"/>
                      </a:moveTo>
                      <a:lnTo>
                        <a:pt x="7982174" y="962810"/>
                      </a:lnTo>
                      <a:lnTo>
                        <a:pt x="7982174" y="919779"/>
                      </a:lnTo>
                      <a:lnTo>
                        <a:pt x="7438913" y="919779"/>
                      </a:lnTo>
                      <a:lnTo>
                        <a:pt x="7438913" y="876749"/>
                      </a:lnTo>
                      <a:lnTo>
                        <a:pt x="7003228" y="876749"/>
                      </a:lnTo>
                      <a:lnTo>
                        <a:pt x="7003228" y="844476"/>
                      </a:lnTo>
                      <a:lnTo>
                        <a:pt x="6433073" y="844476"/>
                      </a:lnTo>
                      <a:lnTo>
                        <a:pt x="6433073" y="796066"/>
                      </a:lnTo>
                      <a:lnTo>
                        <a:pt x="6164132" y="796066"/>
                      </a:lnTo>
                      <a:lnTo>
                        <a:pt x="6164132" y="763793"/>
                      </a:lnTo>
                      <a:lnTo>
                        <a:pt x="5696174" y="763793"/>
                      </a:lnTo>
                      <a:lnTo>
                        <a:pt x="5696174" y="726142"/>
                      </a:lnTo>
                      <a:lnTo>
                        <a:pt x="5217459" y="726142"/>
                      </a:lnTo>
                      <a:lnTo>
                        <a:pt x="5217459" y="726142"/>
                      </a:lnTo>
                      <a:lnTo>
                        <a:pt x="5217459" y="683111"/>
                      </a:lnTo>
                      <a:lnTo>
                        <a:pt x="4631167" y="683111"/>
                      </a:lnTo>
                      <a:lnTo>
                        <a:pt x="4631167" y="683111"/>
                      </a:lnTo>
                      <a:lnTo>
                        <a:pt x="4631167" y="634702"/>
                      </a:lnTo>
                      <a:lnTo>
                        <a:pt x="4475181" y="634702"/>
                      </a:lnTo>
                      <a:lnTo>
                        <a:pt x="4475181" y="634702"/>
                      </a:lnTo>
                      <a:lnTo>
                        <a:pt x="3861995" y="634702"/>
                      </a:lnTo>
                      <a:lnTo>
                        <a:pt x="3861995" y="575535"/>
                      </a:lnTo>
                      <a:lnTo>
                        <a:pt x="3517751" y="575535"/>
                      </a:lnTo>
                      <a:lnTo>
                        <a:pt x="3517751" y="532504"/>
                      </a:lnTo>
                      <a:lnTo>
                        <a:pt x="3437068" y="532504"/>
                      </a:lnTo>
                      <a:lnTo>
                        <a:pt x="3437068" y="494852"/>
                      </a:lnTo>
                      <a:lnTo>
                        <a:pt x="3205779" y="494852"/>
                      </a:lnTo>
                      <a:lnTo>
                        <a:pt x="3205779" y="462579"/>
                      </a:lnTo>
                      <a:lnTo>
                        <a:pt x="3055172" y="462579"/>
                      </a:lnTo>
                      <a:lnTo>
                        <a:pt x="3055172" y="414170"/>
                      </a:lnTo>
                      <a:lnTo>
                        <a:pt x="2732443" y="414170"/>
                      </a:lnTo>
                      <a:lnTo>
                        <a:pt x="2732443" y="376518"/>
                      </a:lnTo>
                      <a:lnTo>
                        <a:pt x="2280621" y="376518"/>
                      </a:lnTo>
                      <a:lnTo>
                        <a:pt x="2280621" y="344245"/>
                      </a:lnTo>
                      <a:lnTo>
                        <a:pt x="1775012" y="344245"/>
                      </a:lnTo>
                      <a:lnTo>
                        <a:pt x="1775012" y="306593"/>
                      </a:lnTo>
                      <a:lnTo>
                        <a:pt x="1624405" y="306593"/>
                      </a:lnTo>
                      <a:lnTo>
                        <a:pt x="1624405" y="263563"/>
                      </a:lnTo>
                      <a:lnTo>
                        <a:pt x="1463040" y="263563"/>
                      </a:lnTo>
                      <a:lnTo>
                        <a:pt x="1479177" y="247426"/>
                      </a:lnTo>
                      <a:lnTo>
                        <a:pt x="1393115" y="247426"/>
                      </a:lnTo>
                      <a:lnTo>
                        <a:pt x="1393115" y="193638"/>
                      </a:lnTo>
                      <a:lnTo>
                        <a:pt x="1091901" y="193638"/>
                      </a:lnTo>
                      <a:lnTo>
                        <a:pt x="1091901" y="145229"/>
                      </a:lnTo>
                      <a:lnTo>
                        <a:pt x="720763" y="145229"/>
                      </a:lnTo>
                      <a:lnTo>
                        <a:pt x="720763" y="112956"/>
                      </a:lnTo>
                      <a:lnTo>
                        <a:pt x="387275" y="112956"/>
                      </a:lnTo>
                      <a:lnTo>
                        <a:pt x="387275" y="75304"/>
                      </a:lnTo>
                      <a:lnTo>
                        <a:pt x="188259" y="75304"/>
                      </a:lnTo>
                      <a:lnTo>
                        <a:pt x="188259" y="37652"/>
                      </a:lnTo>
                      <a:lnTo>
                        <a:pt x="0" y="37652"/>
                      </a:lnTo>
                      <a:lnTo>
                        <a:pt x="0" y="0"/>
                      </a:lnTo>
                    </a:path>
                  </a:pathLst>
                </a:custGeom>
                <a:noFill/>
                <a:ln w="19050">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E32BA865-01CC-4560-AE2F-869DA7F46DBE}"/>
                    </a:ext>
                  </a:extLst>
                </p:cNvPr>
                <p:cNvSpPr/>
                <p:nvPr/>
              </p:nvSpPr>
              <p:spPr>
                <a:xfrm>
                  <a:off x="10020748" y="-8450132"/>
                  <a:ext cx="7347473" cy="995083"/>
                </a:xfrm>
                <a:custGeom>
                  <a:avLst/>
                  <a:gdLst>
                    <a:gd name="connsiteX0" fmla="*/ 7347473 w 7347473"/>
                    <a:gd name="connsiteY0" fmla="*/ 995083 h 995083"/>
                    <a:gd name="connsiteX1" fmla="*/ 6814970 w 7347473"/>
                    <a:gd name="connsiteY1" fmla="*/ 995083 h 995083"/>
                    <a:gd name="connsiteX2" fmla="*/ 6814970 w 7347473"/>
                    <a:gd name="connsiteY2" fmla="*/ 962810 h 995083"/>
                    <a:gd name="connsiteX3" fmla="*/ 6621332 w 7347473"/>
                    <a:gd name="connsiteY3" fmla="*/ 962810 h 995083"/>
                    <a:gd name="connsiteX4" fmla="*/ 6621332 w 7347473"/>
                    <a:gd name="connsiteY4" fmla="*/ 919779 h 995083"/>
                    <a:gd name="connsiteX5" fmla="*/ 6040419 w 7347473"/>
                    <a:gd name="connsiteY5" fmla="*/ 919779 h 995083"/>
                    <a:gd name="connsiteX6" fmla="*/ 6040419 w 7347473"/>
                    <a:gd name="connsiteY6" fmla="*/ 876748 h 995083"/>
                    <a:gd name="connsiteX7" fmla="*/ 5841403 w 7347473"/>
                    <a:gd name="connsiteY7" fmla="*/ 876748 h 995083"/>
                    <a:gd name="connsiteX8" fmla="*/ 5841403 w 7347473"/>
                    <a:gd name="connsiteY8" fmla="*/ 844476 h 995083"/>
                    <a:gd name="connsiteX9" fmla="*/ 5298141 w 7347473"/>
                    <a:gd name="connsiteY9" fmla="*/ 844476 h 995083"/>
                    <a:gd name="connsiteX10" fmla="*/ 5298141 w 7347473"/>
                    <a:gd name="connsiteY10" fmla="*/ 806824 h 995083"/>
                    <a:gd name="connsiteX11" fmla="*/ 5115261 w 7347473"/>
                    <a:gd name="connsiteY11" fmla="*/ 806824 h 995083"/>
                    <a:gd name="connsiteX12" fmla="*/ 5115261 w 7347473"/>
                    <a:gd name="connsiteY12" fmla="*/ 763793 h 995083"/>
                    <a:gd name="connsiteX13" fmla="*/ 4921624 w 7347473"/>
                    <a:gd name="connsiteY13" fmla="*/ 763793 h 995083"/>
                    <a:gd name="connsiteX14" fmla="*/ 4921624 w 7347473"/>
                    <a:gd name="connsiteY14" fmla="*/ 720763 h 995083"/>
                    <a:gd name="connsiteX15" fmla="*/ 4690334 w 7347473"/>
                    <a:gd name="connsiteY15" fmla="*/ 720763 h 995083"/>
                    <a:gd name="connsiteX16" fmla="*/ 4690334 w 7347473"/>
                    <a:gd name="connsiteY16" fmla="*/ 693868 h 995083"/>
                    <a:gd name="connsiteX17" fmla="*/ 4496697 w 7347473"/>
                    <a:gd name="connsiteY17" fmla="*/ 693868 h 995083"/>
                    <a:gd name="connsiteX18" fmla="*/ 4496697 w 7347473"/>
                    <a:gd name="connsiteY18" fmla="*/ 645459 h 995083"/>
                    <a:gd name="connsiteX19" fmla="*/ 4001845 w 7347473"/>
                    <a:gd name="connsiteY19" fmla="*/ 645459 h 995083"/>
                    <a:gd name="connsiteX20" fmla="*/ 4001845 w 7347473"/>
                    <a:gd name="connsiteY20" fmla="*/ 613186 h 995083"/>
                    <a:gd name="connsiteX21" fmla="*/ 3840480 w 7347473"/>
                    <a:gd name="connsiteY21" fmla="*/ 613186 h 995083"/>
                    <a:gd name="connsiteX22" fmla="*/ 3840480 w 7347473"/>
                    <a:gd name="connsiteY22" fmla="*/ 575534 h 995083"/>
                    <a:gd name="connsiteX23" fmla="*/ 3533887 w 7347473"/>
                    <a:gd name="connsiteY23" fmla="*/ 575534 h 995083"/>
                    <a:gd name="connsiteX24" fmla="*/ 3533887 w 7347473"/>
                    <a:gd name="connsiteY24" fmla="*/ 543261 h 995083"/>
                    <a:gd name="connsiteX25" fmla="*/ 3307977 w 7347473"/>
                    <a:gd name="connsiteY25" fmla="*/ 543261 h 995083"/>
                    <a:gd name="connsiteX26" fmla="*/ 3307977 w 7347473"/>
                    <a:gd name="connsiteY26" fmla="*/ 494852 h 995083"/>
                    <a:gd name="connsiteX27" fmla="*/ 3103581 w 7347473"/>
                    <a:gd name="connsiteY27" fmla="*/ 494852 h 995083"/>
                    <a:gd name="connsiteX28" fmla="*/ 3103581 w 7347473"/>
                    <a:gd name="connsiteY28" fmla="*/ 446443 h 995083"/>
                    <a:gd name="connsiteX29" fmla="*/ 2909944 w 7347473"/>
                    <a:gd name="connsiteY29" fmla="*/ 446443 h 995083"/>
                    <a:gd name="connsiteX30" fmla="*/ 2909944 w 7347473"/>
                    <a:gd name="connsiteY30" fmla="*/ 414170 h 995083"/>
                    <a:gd name="connsiteX31" fmla="*/ 2651760 w 7347473"/>
                    <a:gd name="connsiteY31" fmla="*/ 414170 h 995083"/>
                    <a:gd name="connsiteX32" fmla="*/ 2651760 w 7347473"/>
                    <a:gd name="connsiteY32" fmla="*/ 381897 h 995083"/>
                    <a:gd name="connsiteX33" fmla="*/ 2581836 w 7347473"/>
                    <a:gd name="connsiteY33" fmla="*/ 381897 h 995083"/>
                    <a:gd name="connsiteX34" fmla="*/ 2581836 w 7347473"/>
                    <a:gd name="connsiteY34" fmla="*/ 338866 h 995083"/>
                    <a:gd name="connsiteX35" fmla="*/ 2070847 w 7347473"/>
                    <a:gd name="connsiteY35" fmla="*/ 338866 h 995083"/>
                    <a:gd name="connsiteX36" fmla="*/ 2070847 w 7347473"/>
                    <a:gd name="connsiteY36" fmla="*/ 301214 h 995083"/>
                    <a:gd name="connsiteX37" fmla="*/ 1769633 w 7347473"/>
                    <a:gd name="connsiteY37" fmla="*/ 301214 h 995083"/>
                    <a:gd name="connsiteX38" fmla="*/ 1769633 w 7347473"/>
                    <a:gd name="connsiteY38" fmla="*/ 268941 h 995083"/>
                    <a:gd name="connsiteX39" fmla="*/ 1570617 w 7347473"/>
                    <a:gd name="connsiteY39" fmla="*/ 268941 h 995083"/>
                    <a:gd name="connsiteX40" fmla="*/ 1570617 w 7347473"/>
                    <a:gd name="connsiteY40" fmla="*/ 225911 h 995083"/>
                    <a:gd name="connsiteX41" fmla="*/ 1231751 w 7347473"/>
                    <a:gd name="connsiteY41" fmla="*/ 225911 h 995083"/>
                    <a:gd name="connsiteX42" fmla="*/ 1231751 w 7347473"/>
                    <a:gd name="connsiteY42" fmla="*/ 199017 h 995083"/>
                    <a:gd name="connsiteX43" fmla="*/ 995083 w 7347473"/>
                    <a:gd name="connsiteY43" fmla="*/ 199017 h 995083"/>
                    <a:gd name="connsiteX44" fmla="*/ 995083 w 7347473"/>
                    <a:gd name="connsiteY44" fmla="*/ 150607 h 995083"/>
                    <a:gd name="connsiteX45" fmla="*/ 720763 w 7347473"/>
                    <a:gd name="connsiteY45" fmla="*/ 150607 h 995083"/>
                    <a:gd name="connsiteX46" fmla="*/ 720763 w 7347473"/>
                    <a:gd name="connsiteY46" fmla="*/ 112956 h 995083"/>
                    <a:gd name="connsiteX47" fmla="*/ 532504 w 7347473"/>
                    <a:gd name="connsiteY47" fmla="*/ 112956 h 995083"/>
                    <a:gd name="connsiteX48" fmla="*/ 532504 w 7347473"/>
                    <a:gd name="connsiteY48" fmla="*/ 69925 h 995083"/>
                    <a:gd name="connsiteX49" fmla="*/ 107577 w 7347473"/>
                    <a:gd name="connsiteY49" fmla="*/ 69925 h 995083"/>
                    <a:gd name="connsiteX50" fmla="*/ 107577 w 7347473"/>
                    <a:gd name="connsiteY50" fmla="*/ 43031 h 995083"/>
                    <a:gd name="connsiteX51" fmla="*/ 0 w 7347473"/>
                    <a:gd name="connsiteY51" fmla="*/ 43031 h 995083"/>
                    <a:gd name="connsiteX52" fmla="*/ 0 w 7347473"/>
                    <a:gd name="connsiteY52" fmla="*/ 0 h 99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347473" h="995083">
                      <a:moveTo>
                        <a:pt x="7347473" y="995083"/>
                      </a:moveTo>
                      <a:lnTo>
                        <a:pt x="6814970" y="995083"/>
                      </a:lnTo>
                      <a:lnTo>
                        <a:pt x="6814970" y="962810"/>
                      </a:lnTo>
                      <a:lnTo>
                        <a:pt x="6621332" y="962810"/>
                      </a:lnTo>
                      <a:lnTo>
                        <a:pt x="6621332" y="919779"/>
                      </a:lnTo>
                      <a:lnTo>
                        <a:pt x="6040419" y="919779"/>
                      </a:lnTo>
                      <a:lnTo>
                        <a:pt x="6040419" y="876748"/>
                      </a:lnTo>
                      <a:lnTo>
                        <a:pt x="5841403" y="876748"/>
                      </a:lnTo>
                      <a:lnTo>
                        <a:pt x="5841403" y="844476"/>
                      </a:lnTo>
                      <a:lnTo>
                        <a:pt x="5298141" y="844476"/>
                      </a:lnTo>
                      <a:lnTo>
                        <a:pt x="5298141" y="806824"/>
                      </a:lnTo>
                      <a:lnTo>
                        <a:pt x="5115261" y="806824"/>
                      </a:lnTo>
                      <a:lnTo>
                        <a:pt x="5115261" y="763793"/>
                      </a:lnTo>
                      <a:lnTo>
                        <a:pt x="4921624" y="763793"/>
                      </a:lnTo>
                      <a:lnTo>
                        <a:pt x="4921624" y="720763"/>
                      </a:lnTo>
                      <a:lnTo>
                        <a:pt x="4690334" y="720763"/>
                      </a:lnTo>
                      <a:lnTo>
                        <a:pt x="4690334" y="693868"/>
                      </a:lnTo>
                      <a:lnTo>
                        <a:pt x="4496697" y="693868"/>
                      </a:lnTo>
                      <a:lnTo>
                        <a:pt x="4496697" y="645459"/>
                      </a:lnTo>
                      <a:lnTo>
                        <a:pt x="4001845" y="645459"/>
                      </a:lnTo>
                      <a:lnTo>
                        <a:pt x="4001845" y="613186"/>
                      </a:lnTo>
                      <a:lnTo>
                        <a:pt x="3840480" y="613186"/>
                      </a:lnTo>
                      <a:lnTo>
                        <a:pt x="3840480" y="575534"/>
                      </a:lnTo>
                      <a:lnTo>
                        <a:pt x="3533887" y="575534"/>
                      </a:lnTo>
                      <a:lnTo>
                        <a:pt x="3533887" y="543261"/>
                      </a:lnTo>
                      <a:lnTo>
                        <a:pt x="3307977" y="543261"/>
                      </a:lnTo>
                      <a:lnTo>
                        <a:pt x="3307977" y="494852"/>
                      </a:lnTo>
                      <a:lnTo>
                        <a:pt x="3103581" y="494852"/>
                      </a:lnTo>
                      <a:lnTo>
                        <a:pt x="3103581" y="446443"/>
                      </a:lnTo>
                      <a:lnTo>
                        <a:pt x="2909944" y="446443"/>
                      </a:lnTo>
                      <a:lnTo>
                        <a:pt x="2909944" y="414170"/>
                      </a:lnTo>
                      <a:lnTo>
                        <a:pt x="2651760" y="414170"/>
                      </a:lnTo>
                      <a:lnTo>
                        <a:pt x="2651760" y="381897"/>
                      </a:lnTo>
                      <a:lnTo>
                        <a:pt x="2581836" y="381897"/>
                      </a:lnTo>
                      <a:lnTo>
                        <a:pt x="2581836" y="338866"/>
                      </a:lnTo>
                      <a:lnTo>
                        <a:pt x="2070847" y="338866"/>
                      </a:lnTo>
                      <a:lnTo>
                        <a:pt x="2070847" y="301214"/>
                      </a:lnTo>
                      <a:lnTo>
                        <a:pt x="1769633" y="301214"/>
                      </a:lnTo>
                      <a:lnTo>
                        <a:pt x="1769633" y="268941"/>
                      </a:lnTo>
                      <a:lnTo>
                        <a:pt x="1570617" y="268941"/>
                      </a:lnTo>
                      <a:lnTo>
                        <a:pt x="1570617" y="225911"/>
                      </a:lnTo>
                      <a:lnTo>
                        <a:pt x="1231751" y="225911"/>
                      </a:lnTo>
                      <a:lnTo>
                        <a:pt x="1231751" y="199017"/>
                      </a:lnTo>
                      <a:lnTo>
                        <a:pt x="995083" y="199017"/>
                      </a:lnTo>
                      <a:lnTo>
                        <a:pt x="995083" y="150607"/>
                      </a:lnTo>
                      <a:lnTo>
                        <a:pt x="720763" y="150607"/>
                      </a:lnTo>
                      <a:lnTo>
                        <a:pt x="720763" y="112956"/>
                      </a:lnTo>
                      <a:lnTo>
                        <a:pt x="532504" y="112956"/>
                      </a:lnTo>
                      <a:lnTo>
                        <a:pt x="532504" y="69925"/>
                      </a:lnTo>
                      <a:lnTo>
                        <a:pt x="107577" y="69925"/>
                      </a:lnTo>
                      <a:lnTo>
                        <a:pt x="107577" y="43031"/>
                      </a:lnTo>
                      <a:lnTo>
                        <a:pt x="0" y="43031"/>
                      </a:lnTo>
                      <a:lnTo>
                        <a:pt x="0" y="0"/>
                      </a:lnTo>
                    </a:path>
                  </a:pathLst>
                </a:custGeom>
                <a:noFill/>
                <a:ln w="19050">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384B4DF6-56D4-41E0-8D39-59F0240AA8F5}"/>
                    </a:ext>
                  </a:extLst>
                </p:cNvPr>
                <p:cNvSpPr/>
                <p:nvPr/>
              </p:nvSpPr>
              <p:spPr>
                <a:xfrm>
                  <a:off x="5265868" y="-10176734"/>
                  <a:ext cx="4765638" cy="1715845"/>
                </a:xfrm>
                <a:custGeom>
                  <a:avLst/>
                  <a:gdLst>
                    <a:gd name="connsiteX0" fmla="*/ 4765638 w 4765638"/>
                    <a:gd name="connsiteY0" fmla="*/ 1715845 h 1715845"/>
                    <a:gd name="connsiteX1" fmla="*/ 4372984 w 4765638"/>
                    <a:gd name="connsiteY1" fmla="*/ 1715845 h 1715845"/>
                    <a:gd name="connsiteX2" fmla="*/ 4389120 w 4765638"/>
                    <a:gd name="connsiteY2" fmla="*/ 1699709 h 1715845"/>
                    <a:gd name="connsiteX3" fmla="*/ 4254650 w 4765638"/>
                    <a:gd name="connsiteY3" fmla="*/ 1699709 h 1715845"/>
                    <a:gd name="connsiteX4" fmla="*/ 4254650 w 4765638"/>
                    <a:gd name="connsiteY4" fmla="*/ 1656678 h 1715845"/>
                    <a:gd name="connsiteX5" fmla="*/ 4104043 w 4765638"/>
                    <a:gd name="connsiteY5" fmla="*/ 1656678 h 1715845"/>
                    <a:gd name="connsiteX6" fmla="*/ 4104043 w 4765638"/>
                    <a:gd name="connsiteY6" fmla="*/ 1619026 h 1715845"/>
                    <a:gd name="connsiteX7" fmla="*/ 3899647 w 4765638"/>
                    <a:gd name="connsiteY7" fmla="*/ 1619026 h 1715845"/>
                    <a:gd name="connsiteX8" fmla="*/ 3899647 w 4765638"/>
                    <a:gd name="connsiteY8" fmla="*/ 1570616 h 1715845"/>
                    <a:gd name="connsiteX9" fmla="*/ 3829723 w 4765638"/>
                    <a:gd name="connsiteY9" fmla="*/ 1570616 h 1715845"/>
                    <a:gd name="connsiteX10" fmla="*/ 3829723 w 4765638"/>
                    <a:gd name="connsiteY10" fmla="*/ 1532965 h 1715845"/>
                    <a:gd name="connsiteX11" fmla="*/ 3566160 w 4765638"/>
                    <a:gd name="connsiteY11" fmla="*/ 1532965 h 1715845"/>
                    <a:gd name="connsiteX12" fmla="*/ 3566160 w 4765638"/>
                    <a:gd name="connsiteY12" fmla="*/ 1500692 h 1715845"/>
                    <a:gd name="connsiteX13" fmla="*/ 3480099 w 4765638"/>
                    <a:gd name="connsiteY13" fmla="*/ 1500692 h 1715845"/>
                    <a:gd name="connsiteX14" fmla="*/ 3480099 w 4765638"/>
                    <a:gd name="connsiteY14" fmla="*/ 1463040 h 1715845"/>
                    <a:gd name="connsiteX15" fmla="*/ 3200400 w 4765638"/>
                    <a:gd name="connsiteY15" fmla="*/ 1463040 h 1715845"/>
                    <a:gd name="connsiteX16" fmla="*/ 3200400 w 4765638"/>
                    <a:gd name="connsiteY16" fmla="*/ 1425388 h 1715845"/>
                    <a:gd name="connsiteX17" fmla="*/ 3178885 w 4765638"/>
                    <a:gd name="connsiteY17" fmla="*/ 1425388 h 1715845"/>
                    <a:gd name="connsiteX18" fmla="*/ 3178885 w 4765638"/>
                    <a:gd name="connsiteY18" fmla="*/ 1393115 h 1715845"/>
                    <a:gd name="connsiteX19" fmla="*/ 3151991 w 4765638"/>
                    <a:gd name="connsiteY19" fmla="*/ 1393115 h 1715845"/>
                    <a:gd name="connsiteX20" fmla="*/ 3151991 w 4765638"/>
                    <a:gd name="connsiteY20" fmla="*/ 1376979 h 1715845"/>
                    <a:gd name="connsiteX21" fmla="*/ 3017520 w 4765638"/>
                    <a:gd name="connsiteY21" fmla="*/ 1376979 h 1715845"/>
                    <a:gd name="connsiteX22" fmla="*/ 3017520 w 4765638"/>
                    <a:gd name="connsiteY22" fmla="*/ 1350085 h 1715845"/>
                    <a:gd name="connsiteX23" fmla="*/ 2866913 w 4765638"/>
                    <a:gd name="connsiteY23" fmla="*/ 1350085 h 1715845"/>
                    <a:gd name="connsiteX24" fmla="*/ 2866913 w 4765638"/>
                    <a:gd name="connsiteY24" fmla="*/ 1301675 h 1715845"/>
                    <a:gd name="connsiteX25" fmla="*/ 2748579 w 4765638"/>
                    <a:gd name="connsiteY25" fmla="*/ 1301675 h 1715845"/>
                    <a:gd name="connsiteX26" fmla="*/ 2748579 w 4765638"/>
                    <a:gd name="connsiteY26" fmla="*/ 1264023 h 1715845"/>
                    <a:gd name="connsiteX27" fmla="*/ 2506532 w 4765638"/>
                    <a:gd name="connsiteY27" fmla="*/ 1264023 h 1715845"/>
                    <a:gd name="connsiteX28" fmla="*/ 2506532 w 4765638"/>
                    <a:gd name="connsiteY28" fmla="*/ 1220993 h 1715845"/>
                    <a:gd name="connsiteX29" fmla="*/ 2431228 w 4765638"/>
                    <a:gd name="connsiteY29" fmla="*/ 1220993 h 1715845"/>
                    <a:gd name="connsiteX30" fmla="*/ 2431228 w 4765638"/>
                    <a:gd name="connsiteY30" fmla="*/ 1188720 h 1715845"/>
                    <a:gd name="connsiteX31" fmla="*/ 2280621 w 4765638"/>
                    <a:gd name="connsiteY31" fmla="*/ 1188720 h 1715845"/>
                    <a:gd name="connsiteX32" fmla="*/ 2280621 w 4765638"/>
                    <a:gd name="connsiteY32" fmla="*/ 1145689 h 1715845"/>
                    <a:gd name="connsiteX33" fmla="*/ 2097741 w 4765638"/>
                    <a:gd name="connsiteY33" fmla="*/ 1145689 h 1715845"/>
                    <a:gd name="connsiteX34" fmla="*/ 2097741 w 4765638"/>
                    <a:gd name="connsiteY34" fmla="*/ 1118795 h 1715845"/>
                    <a:gd name="connsiteX35" fmla="*/ 1936377 w 4765638"/>
                    <a:gd name="connsiteY35" fmla="*/ 1118795 h 1715845"/>
                    <a:gd name="connsiteX36" fmla="*/ 1936377 w 4765638"/>
                    <a:gd name="connsiteY36" fmla="*/ 1065007 h 1715845"/>
                    <a:gd name="connsiteX37" fmla="*/ 1855694 w 4765638"/>
                    <a:gd name="connsiteY37" fmla="*/ 1065007 h 1715845"/>
                    <a:gd name="connsiteX38" fmla="*/ 1855694 w 4765638"/>
                    <a:gd name="connsiteY38" fmla="*/ 1038113 h 1715845"/>
                    <a:gd name="connsiteX39" fmla="*/ 1748118 w 4765638"/>
                    <a:gd name="connsiteY39" fmla="*/ 1038113 h 1715845"/>
                    <a:gd name="connsiteX40" fmla="*/ 1748118 w 4765638"/>
                    <a:gd name="connsiteY40" fmla="*/ 1005840 h 1715845"/>
                    <a:gd name="connsiteX41" fmla="*/ 1721224 w 4765638"/>
                    <a:gd name="connsiteY41" fmla="*/ 1005840 h 1715845"/>
                    <a:gd name="connsiteX42" fmla="*/ 1721224 w 4765638"/>
                    <a:gd name="connsiteY42" fmla="*/ 984325 h 1715845"/>
                    <a:gd name="connsiteX43" fmla="*/ 1710466 w 4765638"/>
                    <a:gd name="connsiteY43" fmla="*/ 984325 h 1715845"/>
                    <a:gd name="connsiteX44" fmla="*/ 1710466 w 4765638"/>
                    <a:gd name="connsiteY44" fmla="*/ 962809 h 1715845"/>
                    <a:gd name="connsiteX45" fmla="*/ 1597511 w 4765638"/>
                    <a:gd name="connsiteY45" fmla="*/ 962809 h 1715845"/>
                    <a:gd name="connsiteX46" fmla="*/ 1597511 w 4765638"/>
                    <a:gd name="connsiteY46" fmla="*/ 930536 h 1715845"/>
                    <a:gd name="connsiteX47" fmla="*/ 1522207 w 4765638"/>
                    <a:gd name="connsiteY47" fmla="*/ 930536 h 1715845"/>
                    <a:gd name="connsiteX48" fmla="*/ 1522207 w 4765638"/>
                    <a:gd name="connsiteY48" fmla="*/ 892885 h 1715845"/>
                    <a:gd name="connsiteX49" fmla="*/ 1446904 w 4765638"/>
                    <a:gd name="connsiteY49" fmla="*/ 892885 h 1715845"/>
                    <a:gd name="connsiteX50" fmla="*/ 1446904 w 4765638"/>
                    <a:gd name="connsiteY50" fmla="*/ 855233 h 1715845"/>
                    <a:gd name="connsiteX51" fmla="*/ 1280160 w 4765638"/>
                    <a:gd name="connsiteY51" fmla="*/ 855233 h 1715845"/>
                    <a:gd name="connsiteX52" fmla="*/ 1280160 w 4765638"/>
                    <a:gd name="connsiteY52" fmla="*/ 806823 h 1715845"/>
                    <a:gd name="connsiteX53" fmla="*/ 1242508 w 4765638"/>
                    <a:gd name="connsiteY53" fmla="*/ 806823 h 1715845"/>
                    <a:gd name="connsiteX54" fmla="*/ 1242508 w 4765638"/>
                    <a:gd name="connsiteY54" fmla="*/ 769172 h 1715845"/>
                    <a:gd name="connsiteX55" fmla="*/ 1161826 w 4765638"/>
                    <a:gd name="connsiteY55" fmla="*/ 769172 h 1715845"/>
                    <a:gd name="connsiteX56" fmla="*/ 1161826 w 4765638"/>
                    <a:gd name="connsiteY56" fmla="*/ 726141 h 1715845"/>
                    <a:gd name="connsiteX57" fmla="*/ 1059628 w 4765638"/>
                    <a:gd name="connsiteY57" fmla="*/ 726141 h 1715845"/>
                    <a:gd name="connsiteX58" fmla="*/ 1059628 w 4765638"/>
                    <a:gd name="connsiteY58" fmla="*/ 699247 h 1715845"/>
                    <a:gd name="connsiteX59" fmla="*/ 1021977 w 4765638"/>
                    <a:gd name="connsiteY59" fmla="*/ 699247 h 1715845"/>
                    <a:gd name="connsiteX60" fmla="*/ 1021977 w 4765638"/>
                    <a:gd name="connsiteY60" fmla="*/ 666974 h 1715845"/>
                    <a:gd name="connsiteX61" fmla="*/ 995083 w 4765638"/>
                    <a:gd name="connsiteY61" fmla="*/ 666974 h 1715845"/>
                    <a:gd name="connsiteX62" fmla="*/ 995083 w 4765638"/>
                    <a:gd name="connsiteY62" fmla="*/ 640080 h 1715845"/>
                    <a:gd name="connsiteX63" fmla="*/ 903643 w 4765638"/>
                    <a:gd name="connsiteY63" fmla="*/ 640080 h 1715845"/>
                    <a:gd name="connsiteX64" fmla="*/ 898264 w 4765638"/>
                    <a:gd name="connsiteY64" fmla="*/ 640080 h 1715845"/>
                    <a:gd name="connsiteX65" fmla="*/ 887506 w 4765638"/>
                    <a:gd name="connsiteY65" fmla="*/ 640080 h 1715845"/>
                    <a:gd name="connsiteX66" fmla="*/ 887506 w 4765638"/>
                    <a:gd name="connsiteY66" fmla="*/ 591670 h 1715845"/>
                    <a:gd name="connsiteX67" fmla="*/ 865991 w 4765638"/>
                    <a:gd name="connsiteY67" fmla="*/ 591670 h 1715845"/>
                    <a:gd name="connsiteX68" fmla="*/ 865991 w 4765638"/>
                    <a:gd name="connsiteY68" fmla="*/ 559398 h 1715845"/>
                    <a:gd name="connsiteX69" fmla="*/ 753036 w 4765638"/>
                    <a:gd name="connsiteY69" fmla="*/ 559398 h 1715845"/>
                    <a:gd name="connsiteX70" fmla="*/ 753036 w 4765638"/>
                    <a:gd name="connsiteY70" fmla="*/ 532503 h 1715845"/>
                    <a:gd name="connsiteX71" fmla="*/ 677732 w 4765638"/>
                    <a:gd name="connsiteY71" fmla="*/ 532503 h 1715845"/>
                    <a:gd name="connsiteX72" fmla="*/ 677732 w 4765638"/>
                    <a:gd name="connsiteY72" fmla="*/ 510988 h 1715845"/>
                    <a:gd name="connsiteX73" fmla="*/ 661596 w 4765638"/>
                    <a:gd name="connsiteY73" fmla="*/ 510988 h 1715845"/>
                    <a:gd name="connsiteX74" fmla="*/ 661596 w 4765638"/>
                    <a:gd name="connsiteY74" fmla="*/ 462579 h 1715845"/>
                    <a:gd name="connsiteX75" fmla="*/ 559398 w 4765638"/>
                    <a:gd name="connsiteY75" fmla="*/ 462579 h 1715845"/>
                    <a:gd name="connsiteX76" fmla="*/ 559398 w 4765638"/>
                    <a:gd name="connsiteY76" fmla="*/ 419548 h 1715845"/>
                    <a:gd name="connsiteX77" fmla="*/ 392654 w 4765638"/>
                    <a:gd name="connsiteY77" fmla="*/ 419548 h 1715845"/>
                    <a:gd name="connsiteX78" fmla="*/ 392654 w 4765638"/>
                    <a:gd name="connsiteY78" fmla="*/ 392654 h 1715845"/>
                    <a:gd name="connsiteX79" fmla="*/ 376518 w 4765638"/>
                    <a:gd name="connsiteY79" fmla="*/ 392654 h 1715845"/>
                    <a:gd name="connsiteX80" fmla="*/ 376518 w 4765638"/>
                    <a:gd name="connsiteY80" fmla="*/ 349623 h 1715845"/>
                    <a:gd name="connsiteX81" fmla="*/ 328108 w 4765638"/>
                    <a:gd name="connsiteY81" fmla="*/ 349623 h 1715845"/>
                    <a:gd name="connsiteX82" fmla="*/ 328108 w 4765638"/>
                    <a:gd name="connsiteY82" fmla="*/ 301214 h 1715845"/>
                    <a:gd name="connsiteX83" fmla="*/ 225911 w 4765638"/>
                    <a:gd name="connsiteY83" fmla="*/ 301214 h 1715845"/>
                    <a:gd name="connsiteX84" fmla="*/ 225911 w 4765638"/>
                    <a:gd name="connsiteY84" fmla="*/ 268941 h 1715845"/>
                    <a:gd name="connsiteX85" fmla="*/ 188259 w 4765638"/>
                    <a:gd name="connsiteY85" fmla="*/ 268941 h 1715845"/>
                    <a:gd name="connsiteX86" fmla="*/ 188259 w 4765638"/>
                    <a:gd name="connsiteY86" fmla="*/ 247426 h 1715845"/>
                    <a:gd name="connsiteX87" fmla="*/ 155986 w 4765638"/>
                    <a:gd name="connsiteY87" fmla="*/ 247426 h 1715845"/>
                    <a:gd name="connsiteX88" fmla="*/ 155986 w 4765638"/>
                    <a:gd name="connsiteY88" fmla="*/ 209774 h 1715845"/>
                    <a:gd name="connsiteX89" fmla="*/ 123713 w 4765638"/>
                    <a:gd name="connsiteY89" fmla="*/ 209774 h 1715845"/>
                    <a:gd name="connsiteX90" fmla="*/ 123713 w 4765638"/>
                    <a:gd name="connsiteY90" fmla="*/ 182880 h 1715845"/>
                    <a:gd name="connsiteX91" fmla="*/ 75304 w 4765638"/>
                    <a:gd name="connsiteY91" fmla="*/ 182880 h 1715845"/>
                    <a:gd name="connsiteX92" fmla="*/ 75304 w 4765638"/>
                    <a:gd name="connsiteY92" fmla="*/ 139849 h 1715845"/>
                    <a:gd name="connsiteX93" fmla="*/ 0 w 4765638"/>
                    <a:gd name="connsiteY93" fmla="*/ 139849 h 1715845"/>
                    <a:gd name="connsiteX94" fmla="*/ 0 w 4765638"/>
                    <a:gd name="connsiteY94" fmla="*/ 0 h 171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765638" h="1715845">
                      <a:moveTo>
                        <a:pt x="4765638" y="1715845"/>
                      </a:moveTo>
                      <a:lnTo>
                        <a:pt x="4372984" y="1715845"/>
                      </a:lnTo>
                      <a:lnTo>
                        <a:pt x="4389120" y="1699709"/>
                      </a:lnTo>
                      <a:lnTo>
                        <a:pt x="4254650" y="1699709"/>
                      </a:lnTo>
                      <a:lnTo>
                        <a:pt x="4254650" y="1656678"/>
                      </a:lnTo>
                      <a:lnTo>
                        <a:pt x="4104043" y="1656678"/>
                      </a:lnTo>
                      <a:lnTo>
                        <a:pt x="4104043" y="1619026"/>
                      </a:lnTo>
                      <a:lnTo>
                        <a:pt x="3899647" y="1619026"/>
                      </a:lnTo>
                      <a:lnTo>
                        <a:pt x="3899647" y="1570616"/>
                      </a:lnTo>
                      <a:lnTo>
                        <a:pt x="3829723" y="1570616"/>
                      </a:lnTo>
                      <a:lnTo>
                        <a:pt x="3829723" y="1532965"/>
                      </a:lnTo>
                      <a:lnTo>
                        <a:pt x="3566160" y="1532965"/>
                      </a:lnTo>
                      <a:lnTo>
                        <a:pt x="3566160" y="1500692"/>
                      </a:lnTo>
                      <a:lnTo>
                        <a:pt x="3480099" y="1500692"/>
                      </a:lnTo>
                      <a:lnTo>
                        <a:pt x="3480099" y="1463040"/>
                      </a:lnTo>
                      <a:lnTo>
                        <a:pt x="3200400" y="1463040"/>
                      </a:lnTo>
                      <a:lnTo>
                        <a:pt x="3200400" y="1425388"/>
                      </a:lnTo>
                      <a:lnTo>
                        <a:pt x="3178885" y="1425388"/>
                      </a:lnTo>
                      <a:lnTo>
                        <a:pt x="3178885" y="1393115"/>
                      </a:lnTo>
                      <a:lnTo>
                        <a:pt x="3151991" y="1393115"/>
                      </a:lnTo>
                      <a:lnTo>
                        <a:pt x="3151991" y="1376979"/>
                      </a:lnTo>
                      <a:lnTo>
                        <a:pt x="3017520" y="1376979"/>
                      </a:lnTo>
                      <a:lnTo>
                        <a:pt x="3017520" y="1350085"/>
                      </a:lnTo>
                      <a:lnTo>
                        <a:pt x="2866913" y="1350085"/>
                      </a:lnTo>
                      <a:lnTo>
                        <a:pt x="2866913" y="1301675"/>
                      </a:lnTo>
                      <a:lnTo>
                        <a:pt x="2748579" y="1301675"/>
                      </a:lnTo>
                      <a:lnTo>
                        <a:pt x="2748579" y="1264023"/>
                      </a:lnTo>
                      <a:lnTo>
                        <a:pt x="2506532" y="1264023"/>
                      </a:lnTo>
                      <a:lnTo>
                        <a:pt x="2506532" y="1220993"/>
                      </a:lnTo>
                      <a:lnTo>
                        <a:pt x="2431228" y="1220993"/>
                      </a:lnTo>
                      <a:lnTo>
                        <a:pt x="2431228" y="1188720"/>
                      </a:lnTo>
                      <a:lnTo>
                        <a:pt x="2280621" y="1188720"/>
                      </a:lnTo>
                      <a:lnTo>
                        <a:pt x="2280621" y="1145689"/>
                      </a:lnTo>
                      <a:lnTo>
                        <a:pt x="2097741" y="1145689"/>
                      </a:lnTo>
                      <a:lnTo>
                        <a:pt x="2097741" y="1118795"/>
                      </a:lnTo>
                      <a:lnTo>
                        <a:pt x="1936377" y="1118795"/>
                      </a:lnTo>
                      <a:lnTo>
                        <a:pt x="1936377" y="1065007"/>
                      </a:lnTo>
                      <a:lnTo>
                        <a:pt x="1855694" y="1065007"/>
                      </a:lnTo>
                      <a:lnTo>
                        <a:pt x="1855694" y="1038113"/>
                      </a:lnTo>
                      <a:lnTo>
                        <a:pt x="1748118" y="1038113"/>
                      </a:lnTo>
                      <a:lnTo>
                        <a:pt x="1748118" y="1005840"/>
                      </a:lnTo>
                      <a:lnTo>
                        <a:pt x="1721224" y="1005840"/>
                      </a:lnTo>
                      <a:lnTo>
                        <a:pt x="1721224" y="984325"/>
                      </a:lnTo>
                      <a:lnTo>
                        <a:pt x="1710466" y="984325"/>
                      </a:lnTo>
                      <a:lnTo>
                        <a:pt x="1710466" y="962809"/>
                      </a:lnTo>
                      <a:lnTo>
                        <a:pt x="1597511" y="962809"/>
                      </a:lnTo>
                      <a:lnTo>
                        <a:pt x="1597511" y="930536"/>
                      </a:lnTo>
                      <a:lnTo>
                        <a:pt x="1522207" y="930536"/>
                      </a:lnTo>
                      <a:lnTo>
                        <a:pt x="1522207" y="892885"/>
                      </a:lnTo>
                      <a:lnTo>
                        <a:pt x="1446904" y="892885"/>
                      </a:lnTo>
                      <a:lnTo>
                        <a:pt x="1446904" y="855233"/>
                      </a:lnTo>
                      <a:lnTo>
                        <a:pt x="1280160" y="855233"/>
                      </a:lnTo>
                      <a:lnTo>
                        <a:pt x="1280160" y="806823"/>
                      </a:lnTo>
                      <a:lnTo>
                        <a:pt x="1242508" y="806823"/>
                      </a:lnTo>
                      <a:lnTo>
                        <a:pt x="1242508" y="769172"/>
                      </a:lnTo>
                      <a:lnTo>
                        <a:pt x="1161826" y="769172"/>
                      </a:lnTo>
                      <a:lnTo>
                        <a:pt x="1161826" y="726141"/>
                      </a:lnTo>
                      <a:lnTo>
                        <a:pt x="1059628" y="726141"/>
                      </a:lnTo>
                      <a:lnTo>
                        <a:pt x="1059628" y="699247"/>
                      </a:lnTo>
                      <a:lnTo>
                        <a:pt x="1021977" y="699247"/>
                      </a:lnTo>
                      <a:lnTo>
                        <a:pt x="1021977" y="666974"/>
                      </a:lnTo>
                      <a:lnTo>
                        <a:pt x="995083" y="666974"/>
                      </a:lnTo>
                      <a:lnTo>
                        <a:pt x="995083" y="640080"/>
                      </a:lnTo>
                      <a:lnTo>
                        <a:pt x="903643" y="640080"/>
                      </a:lnTo>
                      <a:lnTo>
                        <a:pt x="898264" y="640080"/>
                      </a:lnTo>
                      <a:lnTo>
                        <a:pt x="887506" y="640080"/>
                      </a:lnTo>
                      <a:lnTo>
                        <a:pt x="887506" y="591670"/>
                      </a:lnTo>
                      <a:lnTo>
                        <a:pt x="865991" y="591670"/>
                      </a:lnTo>
                      <a:lnTo>
                        <a:pt x="865991" y="559398"/>
                      </a:lnTo>
                      <a:lnTo>
                        <a:pt x="753036" y="559398"/>
                      </a:lnTo>
                      <a:lnTo>
                        <a:pt x="753036" y="532503"/>
                      </a:lnTo>
                      <a:lnTo>
                        <a:pt x="677732" y="532503"/>
                      </a:lnTo>
                      <a:lnTo>
                        <a:pt x="677732" y="510988"/>
                      </a:lnTo>
                      <a:lnTo>
                        <a:pt x="661596" y="510988"/>
                      </a:lnTo>
                      <a:lnTo>
                        <a:pt x="661596" y="462579"/>
                      </a:lnTo>
                      <a:lnTo>
                        <a:pt x="559398" y="462579"/>
                      </a:lnTo>
                      <a:lnTo>
                        <a:pt x="559398" y="419548"/>
                      </a:lnTo>
                      <a:lnTo>
                        <a:pt x="392654" y="419548"/>
                      </a:lnTo>
                      <a:lnTo>
                        <a:pt x="392654" y="392654"/>
                      </a:lnTo>
                      <a:lnTo>
                        <a:pt x="376518" y="392654"/>
                      </a:lnTo>
                      <a:lnTo>
                        <a:pt x="376518" y="349623"/>
                      </a:lnTo>
                      <a:lnTo>
                        <a:pt x="328108" y="349623"/>
                      </a:lnTo>
                      <a:lnTo>
                        <a:pt x="328108" y="301214"/>
                      </a:lnTo>
                      <a:lnTo>
                        <a:pt x="225911" y="301214"/>
                      </a:lnTo>
                      <a:lnTo>
                        <a:pt x="225911" y="268941"/>
                      </a:lnTo>
                      <a:lnTo>
                        <a:pt x="188259" y="268941"/>
                      </a:lnTo>
                      <a:lnTo>
                        <a:pt x="188259" y="247426"/>
                      </a:lnTo>
                      <a:lnTo>
                        <a:pt x="155986" y="247426"/>
                      </a:lnTo>
                      <a:lnTo>
                        <a:pt x="155986" y="209774"/>
                      </a:lnTo>
                      <a:lnTo>
                        <a:pt x="123713" y="209774"/>
                      </a:lnTo>
                      <a:lnTo>
                        <a:pt x="123713" y="182880"/>
                      </a:lnTo>
                      <a:lnTo>
                        <a:pt x="75304" y="182880"/>
                      </a:lnTo>
                      <a:lnTo>
                        <a:pt x="75304" y="139849"/>
                      </a:lnTo>
                      <a:lnTo>
                        <a:pt x="0" y="139849"/>
                      </a:lnTo>
                      <a:lnTo>
                        <a:pt x="0" y="0"/>
                      </a:lnTo>
                    </a:path>
                  </a:pathLst>
                </a:custGeom>
                <a:noFill/>
                <a:ln w="19050">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63549C99-A042-496B-96F6-D1AD6CDEFC80}"/>
                  </a:ext>
                </a:extLst>
              </p:cNvPr>
              <p:cNvGrpSpPr/>
              <p:nvPr/>
            </p:nvGrpSpPr>
            <p:grpSpPr>
              <a:xfrm>
                <a:off x="5259966" y="2557749"/>
                <a:ext cx="3345143" cy="654931"/>
                <a:chOff x="5272391" y="-10184860"/>
                <a:chExt cx="20447541" cy="4426086"/>
              </a:xfrm>
            </p:grpSpPr>
            <p:sp>
              <p:nvSpPr>
                <p:cNvPr id="52" name="Freeform: Shape 51">
                  <a:extLst>
                    <a:ext uri="{FF2B5EF4-FFF2-40B4-BE49-F238E27FC236}">
                      <a16:creationId xmlns:a16="http://schemas.microsoft.com/office/drawing/2014/main" id="{0E6CD30C-51AB-44CD-A092-D3D43536E34A}"/>
                    </a:ext>
                  </a:extLst>
                </p:cNvPr>
                <p:cNvSpPr/>
                <p:nvPr/>
              </p:nvSpPr>
              <p:spPr>
                <a:xfrm>
                  <a:off x="18939753" y="-6614809"/>
                  <a:ext cx="6780179" cy="856035"/>
                </a:xfrm>
                <a:custGeom>
                  <a:avLst/>
                  <a:gdLst>
                    <a:gd name="connsiteX0" fmla="*/ 6780179 w 6780179"/>
                    <a:gd name="connsiteY0" fmla="*/ 856035 h 856035"/>
                    <a:gd name="connsiteX1" fmla="*/ 6250021 w 6780179"/>
                    <a:gd name="connsiteY1" fmla="*/ 856035 h 856035"/>
                    <a:gd name="connsiteX2" fmla="*/ 6250021 w 6780179"/>
                    <a:gd name="connsiteY2" fmla="*/ 817124 h 856035"/>
                    <a:gd name="connsiteX3" fmla="*/ 6021421 w 6780179"/>
                    <a:gd name="connsiteY3" fmla="*/ 817124 h 856035"/>
                    <a:gd name="connsiteX4" fmla="*/ 6021421 w 6780179"/>
                    <a:gd name="connsiteY4" fmla="*/ 778213 h 856035"/>
                    <a:gd name="connsiteX5" fmla="*/ 5865779 w 6780179"/>
                    <a:gd name="connsiteY5" fmla="*/ 778213 h 856035"/>
                    <a:gd name="connsiteX6" fmla="*/ 5865779 w 6780179"/>
                    <a:gd name="connsiteY6" fmla="*/ 744166 h 856035"/>
                    <a:gd name="connsiteX7" fmla="*/ 5447490 w 6780179"/>
                    <a:gd name="connsiteY7" fmla="*/ 744166 h 856035"/>
                    <a:gd name="connsiteX8" fmla="*/ 5447490 w 6780179"/>
                    <a:gd name="connsiteY8" fmla="*/ 705256 h 856035"/>
                    <a:gd name="connsiteX9" fmla="*/ 4931924 w 6780179"/>
                    <a:gd name="connsiteY9" fmla="*/ 705256 h 856035"/>
                    <a:gd name="connsiteX10" fmla="*/ 4931924 w 6780179"/>
                    <a:gd name="connsiteY10" fmla="*/ 666345 h 856035"/>
                    <a:gd name="connsiteX11" fmla="*/ 4737370 w 6780179"/>
                    <a:gd name="connsiteY11" fmla="*/ 666345 h 856035"/>
                    <a:gd name="connsiteX12" fmla="*/ 4737370 w 6780179"/>
                    <a:gd name="connsiteY12" fmla="*/ 617707 h 856035"/>
                    <a:gd name="connsiteX13" fmla="*/ 4323945 w 6780179"/>
                    <a:gd name="connsiteY13" fmla="*/ 617707 h 856035"/>
                    <a:gd name="connsiteX14" fmla="*/ 4323945 w 6780179"/>
                    <a:gd name="connsiteY14" fmla="*/ 583660 h 856035"/>
                    <a:gd name="connsiteX15" fmla="*/ 4100209 w 6780179"/>
                    <a:gd name="connsiteY15" fmla="*/ 583660 h 856035"/>
                    <a:gd name="connsiteX16" fmla="*/ 4100209 w 6780179"/>
                    <a:gd name="connsiteY16" fmla="*/ 554477 h 856035"/>
                    <a:gd name="connsiteX17" fmla="*/ 3628417 w 6780179"/>
                    <a:gd name="connsiteY17" fmla="*/ 554477 h 856035"/>
                    <a:gd name="connsiteX18" fmla="*/ 3628417 w 6780179"/>
                    <a:gd name="connsiteY18" fmla="*/ 505839 h 856035"/>
                    <a:gd name="connsiteX19" fmla="*/ 3356043 w 6780179"/>
                    <a:gd name="connsiteY19" fmla="*/ 505839 h 856035"/>
                    <a:gd name="connsiteX20" fmla="*/ 3356043 w 6780179"/>
                    <a:gd name="connsiteY20" fmla="*/ 476656 h 856035"/>
                    <a:gd name="connsiteX21" fmla="*/ 3321996 w 6780179"/>
                    <a:gd name="connsiteY21" fmla="*/ 476656 h 856035"/>
                    <a:gd name="connsiteX22" fmla="*/ 3321996 w 6780179"/>
                    <a:gd name="connsiteY22" fmla="*/ 442609 h 856035"/>
                    <a:gd name="connsiteX23" fmla="*/ 2855068 w 6780179"/>
                    <a:gd name="connsiteY23" fmla="*/ 442609 h 856035"/>
                    <a:gd name="connsiteX24" fmla="*/ 2855068 w 6780179"/>
                    <a:gd name="connsiteY24" fmla="*/ 398835 h 856035"/>
                    <a:gd name="connsiteX25" fmla="*/ 2465962 w 6780179"/>
                    <a:gd name="connsiteY25" fmla="*/ 398835 h 856035"/>
                    <a:gd name="connsiteX26" fmla="*/ 2465962 w 6780179"/>
                    <a:gd name="connsiteY26" fmla="*/ 350196 h 856035"/>
                    <a:gd name="connsiteX27" fmla="*/ 2281136 w 6780179"/>
                    <a:gd name="connsiteY27" fmla="*/ 350196 h 856035"/>
                    <a:gd name="connsiteX28" fmla="*/ 2281136 w 6780179"/>
                    <a:gd name="connsiteY28" fmla="*/ 316149 h 856035"/>
                    <a:gd name="connsiteX29" fmla="*/ 1814209 w 6780179"/>
                    <a:gd name="connsiteY29" fmla="*/ 316149 h 856035"/>
                    <a:gd name="connsiteX30" fmla="*/ 1814209 w 6780179"/>
                    <a:gd name="connsiteY30" fmla="*/ 277239 h 856035"/>
                    <a:gd name="connsiteX31" fmla="*/ 1425102 w 6780179"/>
                    <a:gd name="connsiteY31" fmla="*/ 277239 h 856035"/>
                    <a:gd name="connsiteX32" fmla="*/ 1425102 w 6780179"/>
                    <a:gd name="connsiteY32" fmla="*/ 252920 h 856035"/>
                    <a:gd name="connsiteX33" fmla="*/ 1425102 w 6780179"/>
                    <a:gd name="connsiteY33" fmla="*/ 238328 h 856035"/>
                    <a:gd name="connsiteX34" fmla="*/ 1240277 w 6780179"/>
                    <a:gd name="connsiteY34" fmla="*/ 238328 h 856035"/>
                    <a:gd name="connsiteX35" fmla="*/ 1240277 w 6780179"/>
                    <a:gd name="connsiteY35" fmla="*/ 199418 h 856035"/>
                    <a:gd name="connsiteX36" fmla="*/ 890081 w 6780179"/>
                    <a:gd name="connsiteY36" fmla="*/ 199418 h 856035"/>
                    <a:gd name="connsiteX37" fmla="*/ 890081 w 6780179"/>
                    <a:gd name="connsiteY37" fmla="*/ 199418 h 856035"/>
                    <a:gd name="connsiteX38" fmla="*/ 890081 w 6780179"/>
                    <a:gd name="connsiteY38" fmla="*/ 155643 h 856035"/>
                    <a:gd name="connsiteX39" fmla="*/ 695528 w 6780179"/>
                    <a:gd name="connsiteY39" fmla="*/ 155643 h 856035"/>
                    <a:gd name="connsiteX40" fmla="*/ 695528 w 6780179"/>
                    <a:gd name="connsiteY40" fmla="*/ 116732 h 856035"/>
                    <a:gd name="connsiteX41" fmla="*/ 549613 w 6780179"/>
                    <a:gd name="connsiteY41" fmla="*/ 116732 h 856035"/>
                    <a:gd name="connsiteX42" fmla="*/ 549613 w 6780179"/>
                    <a:gd name="connsiteY42" fmla="*/ 77822 h 856035"/>
                    <a:gd name="connsiteX43" fmla="*/ 155643 w 6780179"/>
                    <a:gd name="connsiteY43" fmla="*/ 77822 h 856035"/>
                    <a:gd name="connsiteX44" fmla="*/ 155643 w 6780179"/>
                    <a:gd name="connsiteY44" fmla="*/ 38911 h 856035"/>
                    <a:gd name="connsiteX45" fmla="*/ 0 w 6780179"/>
                    <a:gd name="connsiteY45" fmla="*/ 38911 h 856035"/>
                    <a:gd name="connsiteX46" fmla="*/ 0 w 6780179"/>
                    <a:gd name="connsiteY46" fmla="*/ 0 h 85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80179" h="856035">
                      <a:moveTo>
                        <a:pt x="6780179" y="856035"/>
                      </a:moveTo>
                      <a:lnTo>
                        <a:pt x="6250021" y="856035"/>
                      </a:lnTo>
                      <a:lnTo>
                        <a:pt x="6250021" y="817124"/>
                      </a:lnTo>
                      <a:lnTo>
                        <a:pt x="6021421" y="817124"/>
                      </a:lnTo>
                      <a:lnTo>
                        <a:pt x="6021421" y="778213"/>
                      </a:lnTo>
                      <a:lnTo>
                        <a:pt x="5865779" y="778213"/>
                      </a:lnTo>
                      <a:lnTo>
                        <a:pt x="5865779" y="744166"/>
                      </a:lnTo>
                      <a:lnTo>
                        <a:pt x="5447490" y="744166"/>
                      </a:lnTo>
                      <a:lnTo>
                        <a:pt x="5447490" y="705256"/>
                      </a:lnTo>
                      <a:lnTo>
                        <a:pt x="4931924" y="705256"/>
                      </a:lnTo>
                      <a:lnTo>
                        <a:pt x="4931924" y="666345"/>
                      </a:lnTo>
                      <a:lnTo>
                        <a:pt x="4737370" y="666345"/>
                      </a:lnTo>
                      <a:lnTo>
                        <a:pt x="4737370" y="617707"/>
                      </a:lnTo>
                      <a:lnTo>
                        <a:pt x="4323945" y="617707"/>
                      </a:lnTo>
                      <a:lnTo>
                        <a:pt x="4323945" y="583660"/>
                      </a:lnTo>
                      <a:lnTo>
                        <a:pt x="4100209" y="583660"/>
                      </a:lnTo>
                      <a:lnTo>
                        <a:pt x="4100209" y="554477"/>
                      </a:lnTo>
                      <a:lnTo>
                        <a:pt x="3628417" y="554477"/>
                      </a:lnTo>
                      <a:lnTo>
                        <a:pt x="3628417" y="505839"/>
                      </a:lnTo>
                      <a:lnTo>
                        <a:pt x="3356043" y="505839"/>
                      </a:lnTo>
                      <a:lnTo>
                        <a:pt x="3356043" y="476656"/>
                      </a:lnTo>
                      <a:lnTo>
                        <a:pt x="3321996" y="476656"/>
                      </a:lnTo>
                      <a:lnTo>
                        <a:pt x="3321996" y="442609"/>
                      </a:lnTo>
                      <a:lnTo>
                        <a:pt x="2855068" y="442609"/>
                      </a:lnTo>
                      <a:lnTo>
                        <a:pt x="2855068" y="398835"/>
                      </a:lnTo>
                      <a:lnTo>
                        <a:pt x="2465962" y="398835"/>
                      </a:lnTo>
                      <a:lnTo>
                        <a:pt x="2465962" y="350196"/>
                      </a:lnTo>
                      <a:lnTo>
                        <a:pt x="2281136" y="350196"/>
                      </a:lnTo>
                      <a:lnTo>
                        <a:pt x="2281136" y="316149"/>
                      </a:lnTo>
                      <a:lnTo>
                        <a:pt x="1814209" y="316149"/>
                      </a:lnTo>
                      <a:lnTo>
                        <a:pt x="1814209" y="277239"/>
                      </a:lnTo>
                      <a:lnTo>
                        <a:pt x="1425102" y="277239"/>
                      </a:lnTo>
                      <a:lnTo>
                        <a:pt x="1425102" y="252920"/>
                      </a:lnTo>
                      <a:lnTo>
                        <a:pt x="1425102" y="238328"/>
                      </a:lnTo>
                      <a:lnTo>
                        <a:pt x="1240277" y="238328"/>
                      </a:lnTo>
                      <a:lnTo>
                        <a:pt x="1240277" y="199418"/>
                      </a:lnTo>
                      <a:lnTo>
                        <a:pt x="890081" y="199418"/>
                      </a:lnTo>
                      <a:lnTo>
                        <a:pt x="890081" y="199418"/>
                      </a:lnTo>
                      <a:lnTo>
                        <a:pt x="890081" y="155643"/>
                      </a:lnTo>
                      <a:lnTo>
                        <a:pt x="695528" y="155643"/>
                      </a:lnTo>
                      <a:lnTo>
                        <a:pt x="695528" y="116732"/>
                      </a:lnTo>
                      <a:lnTo>
                        <a:pt x="549613" y="116732"/>
                      </a:lnTo>
                      <a:lnTo>
                        <a:pt x="549613" y="77822"/>
                      </a:lnTo>
                      <a:lnTo>
                        <a:pt x="155643" y="77822"/>
                      </a:lnTo>
                      <a:lnTo>
                        <a:pt x="155643" y="38911"/>
                      </a:lnTo>
                      <a:lnTo>
                        <a:pt x="0" y="38911"/>
                      </a:lnTo>
                      <a:lnTo>
                        <a:pt x="0" y="0"/>
                      </a:lnTo>
                    </a:path>
                  </a:pathLst>
                </a:custGeom>
                <a:noFill/>
                <a:ln w="190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C22E3102-3D64-4CDB-A3D6-F2C0149F66B6}"/>
                    </a:ext>
                  </a:extLst>
                </p:cNvPr>
                <p:cNvSpPr/>
                <p:nvPr/>
              </p:nvSpPr>
              <p:spPr>
                <a:xfrm>
                  <a:off x="13545766" y="-7334655"/>
                  <a:ext cx="5403715" cy="724710"/>
                </a:xfrm>
                <a:custGeom>
                  <a:avLst/>
                  <a:gdLst>
                    <a:gd name="connsiteX0" fmla="*/ 5403715 w 5403715"/>
                    <a:gd name="connsiteY0" fmla="*/ 724710 h 724710"/>
                    <a:gd name="connsiteX1" fmla="*/ 4776281 w 5403715"/>
                    <a:gd name="connsiteY1" fmla="*/ 724710 h 724710"/>
                    <a:gd name="connsiteX2" fmla="*/ 4776281 w 5403715"/>
                    <a:gd name="connsiteY2" fmla="*/ 685800 h 724710"/>
                    <a:gd name="connsiteX3" fmla="*/ 4387174 w 5403715"/>
                    <a:gd name="connsiteY3" fmla="*/ 685800 h 724710"/>
                    <a:gd name="connsiteX4" fmla="*/ 4387174 w 5403715"/>
                    <a:gd name="connsiteY4" fmla="*/ 651753 h 724710"/>
                    <a:gd name="connsiteX5" fmla="*/ 4022387 w 5403715"/>
                    <a:gd name="connsiteY5" fmla="*/ 651753 h 724710"/>
                    <a:gd name="connsiteX6" fmla="*/ 4022387 w 5403715"/>
                    <a:gd name="connsiteY6" fmla="*/ 607978 h 724710"/>
                    <a:gd name="connsiteX7" fmla="*/ 3745149 w 5403715"/>
                    <a:gd name="connsiteY7" fmla="*/ 607978 h 724710"/>
                    <a:gd name="connsiteX8" fmla="*/ 3745149 w 5403715"/>
                    <a:gd name="connsiteY8" fmla="*/ 578795 h 724710"/>
                    <a:gd name="connsiteX9" fmla="*/ 3356043 w 5403715"/>
                    <a:gd name="connsiteY9" fmla="*/ 578795 h 724710"/>
                    <a:gd name="connsiteX10" fmla="*/ 3356043 w 5403715"/>
                    <a:gd name="connsiteY10" fmla="*/ 535021 h 724710"/>
                    <a:gd name="connsiteX11" fmla="*/ 3078804 w 5403715"/>
                    <a:gd name="connsiteY11" fmla="*/ 535021 h 724710"/>
                    <a:gd name="connsiteX12" fmla="*/ 3078804 w 5403715"/>
                    <a:gd name="connsiteY12" fmla="*/ 496110 h 724710"/>
                    <a:gd name="connsiteX13" fmla="*/ 2825885 w 5403715"/>
                    <a:gd name="connsiteY13" fmla="*/ 496110 h 724710"/>
                    <a:gd name="connsiteX14" fmla="*/ 2825885 w 5403715"/>
                    <a:gd name="connsiteY14" fmla="*/ 452336 h 724710"/>
                    <a:gd name="connsiteX15" fmla="*/ 2461098 w 5403715"/>
                    <a:gd name="connsiteY15" fmla="*/ 452336 h 724710"/>
                    <a:gd name="connsiteX16" fmla="*/ 2461098 w 5403715"/>
                    <a:gd name="connsiteY16" fmla="*/ 418289 h 724710"/>
                    <a:gd name="connsiteX17" fmla="*/ 2188723 w 5403715"/>
                    <a:gd name="connsiteY17" fmla="*/ 418289 h 724710"/>
                    <a:gd name="connsiteX18" fmla="*/ 2188723 w 5403715"/>
                    <a:gd name="connsiteY18" fmla="*/ 384242 h 724710"/>
                    <a:gd name="connsiteX19" fmla="*/ 1892030 w 5403715"/>
                    <a:gd name="connsiteY19" fmla="*/ 384242 h 724710"/>
                    <a:gd name="connsiteX20" fmla="*/ 1892030 w 5403715"/>
                    <a:gd name="connsiteY20" fmla="*/ 296693 h 724710"/>
                    <a:gd name="connsiteX21" fmla="*/ 1678021 w 5403715"/>
                    <a:gd name="connsiteY21" fmla="*/ 296693 h 724710"/>
                    <a:gd name="connsiteX22" fmla="*/ 1678021 w 5403715"/>
                    <a:gd name="connsiteY22" fmla="*/ 267510 h 724710"/>
                    <a:gd name="connsiteX23" fmla="*/ 1361872 w 5403715"/>
                    <a:gd name="connsiteY23" fmla="*/ 267510 h 724710"/>
                    <a:gd name="connsiteX24" fmla="*/ 1361872 w 5403715"/>
                    <a:gd name="connsiteY24" fmla="*/ 267510 h 724710"/>
                    <a:gd name="connsiteX25" fmla="*/ 1361872 w 5403715"/>
                    <a:gd name="connsiteY25" fmla="*/ 228600 h 724710"/>
                    <a:gd name="connsiteX26" fmla="*/ 1201366 w 5403715"/>
                    <a:gd name="connsiteY26" fmla="*/ 228600 h 724710"/>
                    <a:gd name="connsiteX27" fmla="*/ 1201366 w 5403715"/>
                    <a:gd name="connsiteY27" fmla="*/ 189689 h 724710"/>
                    <a:gd name="connsiteX28" fmla="*/ 992221 w 5403715"/>
                    <a:gd name="connsiteY28" fmla="*/ 189689 h 724710"/>
                    <a:gd name="connsiteX29" fmla="*/ 992221 w 5403715"/>
                    <a:gd name="connsiteY29" fmla="*/ 155642 h 724710"/>
                    <a:gd name="connsiteX30" fmla="*/ 505838 w 5403715"/>
                    <a:gd name="connsiteY30" fmla="*/ 155642 h 724710"/>
                    <a:gd name="connsiteX31" fmla="*/ 505838 w 5403715"/>
                    <a:gd name="connsiteY31" fmla="*/ 111868 h 724710"/>
                    <a:gd name="connsiteX32" fmla="*/ 350196 w 5403715"/>
                    <a:gd name="connsiteY32" fmla="*/ 111868 h 724710"/>
                    <a:gd name="connsiteX33" fmla="*/ 350196 w 5403715"/>
                    <a:gd name="connsiteY33" fmla="*/ 82685 h 724710"/>
                    <a:gd name="connsiteX34" fmla="*/ 0 w 5403715"/>
                    <a:gd name="connsiteY34" fmla="*/ 82685 h 724710"/>
                    <a:gd name="connsiteX35" fmla="*/ 0 w 5403715"/>
                    <a:gd name="connsiteY35" fmla="*/ 0 h 7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03715" h="724710">
                      <a:moveTo>
                        <a:pt x="5403715" y="724710"/>
                      </a:moveTo>
                      <a:lnTo>
                        <a:pt x="4776281" y="724710"/>
                      </a:lnTo>
                      <a:lnTo>
                        <a:pt x="4776281" y="685800"/>
                      </a:lnTo>
                      <a:lnTo>
                        <a:pt x="4387174" y="685800"/>
                      </a:lnTo>
                      <a:lnTo>
                        <a:pt x="4387174" y="651753"/>
                      </a:lnTo>
                      <a:lnTo>
                        <a:pt x="4022387" y="651753"/>
                      </a:lnTo>
                      <a:lnTo>
                        <a:pt x="4022387" y="607978"/>
                      </a:lnTo>
                      <a:lnTo>
                        <a:pt x="3745149" y="607978"/>
                      </a:lnTo>
                      <a:lnTo>
                        <a:pt x="3745149" y="578795"/>
                      </a:lnTo>
                      <a:lnTo>
                        <a:pt x="3356043" y="578795"/>
                      </a:lnTo>
                      <a:lnTo>
                        <a:pt x="3356043" y="535021"/>
                      </a:lnTo>
                      <a:lnTo>
                        <a:pt x="3078804" y="535021"/>
                      </a:lnTo>
                      <a:lnTo>
                        <a:pt x="3078804" y="496110"/>
                      </a:lnTo>
                      <a:lnTo>
                        <a:pt x="2825885" y="496110"/>
                      </a:lnTo>
                      <a:lnTo>
                        <a:pt x="2825885" y="452336"/>
                      </a:lnTo>
                      <a:lnTo>
                        <a:pt x="2461098" y="452336"/>
                      </a:lnTo>
                      <a:lnTo>
                        <a:pt x="2461098" y="418289"/>
                      </a:lnTo>
                      <a:lnTo>
                        <a:pt x="2188723" y="418289"/>
                      </a:lnTo>
                      <a:lnTo>
                        <a:pt x="2188723" y="384242"/>
                      </a:lnTo>
                      <a:lnTo>
                        <a:pt x="1892030" y="384242"/>
                      </a:lnTo>
                      <a:lnTo>
                        <a:pt x="1892030" y="296693"/>
                      </a:lnTo>
                      <a:lnTo>
                        <a:pt x="1678021" y="296693"/>
                      </a:lnTo>
                      <a:lnTo>
                        <a:pt x="1678021" y="267510"/>
                      </a:lnTo>
                      <a:lnTo>
                        <a:pt x="1361872" y="267510"/>
                      </a:lnTo>
                      <a:lnTo>
                        <a:pt x="1361872" y="267510"/>
                      </a:lnTo>
                      <a:lnTo>
                        <a:pt x="1361872" y="228600"/>
                      </a:lnTo>
                      <a:lnTo>
                        <a:pt x="1201366" y="228600"/>
                      </a:lnTo>
                      <a:lnTo>
                        <a:pt x="1201366" y="189689"/>
                      </a:lnTo>
                      <a:lnTo>
                        <a:pt x="992221" y="189689"/>
                      </a:lnTo>
                      <a:lnTo>
                        <a:pt x="992221" y="155642"/>
                      </a:lnTo>
                      <a:lnTo>
                        <a:pt x="505838" y="155642"/>
                      </a:lnTo>
                      <a:lnTo>
                        <a:pt x="505838" y="111868"/>
                      </a:lnTo>
                      <a:lnTo>
                        <a:pt x="350196" y="111868"/>
                      </a:lnTo>
                      <a:lnTo>
                        <a:pt x="350196" y="82685"/>
                      </a:lnTo>
                      <a:lnTo>
                        <a:pt x="0" y="82685"/>
                      </a:lnTo>
                      <a:lnTo>
                        <a:pt x="0" y="0"/>
                      </a:lnTo>
                    </a:path>
                  </a:pathLst>
                </a:custGeom>
                <a:noFill/>
                <a:ln w="190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C4FFED3D-1D98-4F88-810F-7303ACB3E7FE}"/>
                    </a:ext>
                  </a:extLst>
                </p:cNvPr>
                <p:cNvSpPr/>
                <p:nvPr/>
              </p:nvSpPr>
              <p:spPr>
                <a:xfrm>
                  <a:off x="7329791" y="-8647889"/>
                  <a:ext cx="6225703" cy="1308370"/>
                </a:xfrm>
                <a:custGeom>
                  <a:avLst/>
                  <a:gdLst>
                    <a:gd name="connsiteX0" fmla="*/ 6225703 w 6225703"/>
                    <a:gd name="connsiteY0" fmla="*/ 1308370 h 1308370"/>
                    <a:gd name="connsiteX1" fmla="*/ 5646907 w 6225703"/>
                    <a:gd name="connsiteY1" fmla="*/ 1308370 h 1308370"/>
                    <a:gd name="connsiteX2" fmla="*/ 5671226 w 6225703"/>
                    <a:gd name="connsiteY2" fmla="*/ 1284051 h 1308370"/>
                    <a:gd name="connsiteX3" fmla="*/ 5355077 w 6225703"/>
                    <a:gd name="connsiteY3" fmla="*/ 1284051 h 1308370"/>
                    <a:gd name="connsiteX4" fmla="*/ 5355077 w 6225703"/>
                    <a:gd name="connsiteY4" fmla="*/ 1235412 h 1308370"/>
                    <a:gd name="connsiteX5" fmla="*/ 5034064 w 6225703"/>
                    <a:gd name="connsiteY5" fmla="*/ 1235412 h 1308370"/>
                    <a:gd name="connsiteX6" fmla="*/ 5034064 w 6225703"/>
                    <a:gd name="connsiteY6" fmla="*/ 1196502 h 1308370"/>
                    <a:gd name="connsiteX7" fmla="*/ 4654686 w 6225703"/>
                    <a:gd name="connsiteY7" fmla="*/ 1196502 h 1308370"/>
                    <a:gd name="connsiteX8" fmla="*/ 4654686 w 6225703"/>
                    <a:gd name="connsiteY8" fmla="*/ 1157591 h 1308370"/>
                    <a:gd name="connsiteX9" fmla="*/ 4080754 w 6225703"/>
                    <a:gd name="connsiteY9" fmla="*/ 1157591 h 1308370"/>
                    <a:gd name="connsiteX10" fmla="*/ 4080754 w 6225703"/>
                    <a:gd name="connsiteY10" fmla="*/ 1113817 h 1308370"/>
                    <a:gd name="connsiteX11" fmla="*/ 4046707 w 6225703"/>
                    <a:gd name="connsiteY11" fmla="*/ 1113817 h 1308370"/>
                    <a:gd name="connsiteX12" fmla="*/ 4046707 w 6225703"/>
                    <a:gd name="connsiteY12" fmla="*/ 1079770 h 1308370"/>
                    <a:gd name="connsiteX13" fmla="*/ 3769469 w 6225703"/>
                    <a:gd name="connsiteY13" fmla="*/ 1079770 h 1308370"/>
                    <a:gd name="connsiteX14" fmla="*/ 3769469 w 6225703"/>
                    <a:gd name="connsiteY14" fmla="*/ 1045723 h 1308370"/>
                    <a:gd name="connsiteX15" fmla="*/ 3142035 w 6225703"/>
                    <a:gd name="connsiteY15" fmla="*/ 1045723 h 1308370"/>
                    <a:gd name="connsiteX16" fmla="*/ 3142035 w 6225703"/>
                    <a:gd name="connsiteY16" fmla="*/ 1006812 h 1308370"/>
                    <a:gd name="connsiteX17" fmla="*/ 2538920 w 6225703"/>
                    <a:gd name="connsiteY17" fmla="*/ 1006812 h 1308370"/>
                    <a:gd name="connsiteX18" fmla="*/ 2538920 w 6225703"/>
                    <a:gd name="connsiteY18" fmla="*/ 967902 h 1308370"/>
                    <a:gd name="connsiteX19" fmla="*/ 2485418 w 6225703"/>
                    <a:gd name="connsiteY19" fmla="*/ 967902 h 1308370"/>
                    <a:gd name="connsiteX20" fmla="*/ 2485418 w 6225703"/>
                    <a:gd name="connsiteY20" fmla="*/ 928991 h 1308370"/>
                    <a:gd name="connsiteX21" fmla="*/ 2388141 w 6225703"/>
                    <a:gd name="connsiteY21" fmla="*/ 928991 h 1308370"/>
                    <a:gd name="connsiteX22" fmla="*/ 2388141 w 6225703"/>
                    <a:gd name="connsiteY22" fmla="*/ 899808 h 1308370"/>
                    <a:gd name="connsiteX23" fmla="*/ 2349230 w 6225703"/>
                    <a:gd name="connsiteY23" fmla="*/ 899808 h 1308370"/>
                    <a:gd name="connsiteX24" fmla="*/ 2349230 w 6225703"/>
                    <a:gd name="connsiteY24" fmla="*/ 851170 h 1308370"/>
                    <a:gd name="connsiteX25" fmla="*/ 2140086 w 6225703"/>
                    <a:gd name="connsiteY25" fmla="*/ 851170 h 1308370"/>
                    <a:gd name="connsiteX26" fmla="*/ 2140086 w 6225703"/>
                    <a:gd name="connsiteY26" fmla="*/ 812259 h 1308370"/>
                    <a:gd name="connsiteX27" fmla="*/ 1921213 w 6225703"/>
                    <a:gd name="connsiteY27" fmla="*/ 812259 h 1308370"/>
                    <a:gd name="connsiteX28" fmla="*/ 1921213 w 6225703"/>
                    <a:gd name="connsiteY28" fmla="*/ 768485 h 1308370"/>
                    <a:gd name="connsiteX29" fmla="*/ 1809345 w 6225703"/>
                    <a:gd name="connsiteY29" fmla="*/ 768485 h 1308370"/>
                    <a:gd name="connsiteX30" fmla="*/ 1809345 w 6225703"/>
                    <a:gd name="connsiteY30" fmla="*/ 739302 h 1308370"/>
                    <a:gd name="connsiteX31" fmla="*/ 1653703 w 6225703"/>
                    <a:gd name="connsiteY31" fmla="*/ 739302 h 1308370"/>
                    <a:gd name="connsiteX32" fmla="*/ 1653703 w 6225703"/>
                    <a:gd name="connsiteY32" fmla="*/ 700391 h 1308370"/>
                    <a:gd name="connsiteX33" fmla="*/ 1566154 w 6225703"/>
                    <a:gd name="connsiteY33" fmla="*/ 700391 h 1308370"/>
                    <a:gd name="connsiteX34" fmla="*/ 1566154 w 6225703"/>
                    <a:gd name="connsiteY34" fmla="*/ 661480 h 1308370"/>
                    <a:gd name="connsiteX35" fmla="*/ 1488332 w 6225703"/>
                    <a:gd name="connsiteY35" fmla="*/ 661480 h 1308370"/>
                    <a:gd name="connsiteX36" fmla="*/ 1488332 w 6225703"/>
                    <a:gd name="connsiteY36" fmla="*/ 612842 h 1308370"/>
                    <a:gd name="connsiteX37" fmla="*/ 1337554 w 6225703"/>
                    <a:gd name="connsiteY37" fmla="*/ 612842 h 1308370"/>
                    <a:gd name="connsiteX38" fmla="*/ 1337554 w 6225703"/>
                    <a:gd name="connsiteY38" fmla="*/ 578795 h 1308370"/>
                    <a:gd name="connsiteX39" fmla="*/ 1264596 w 6225703"/>
                    <a:gd name="connsiteY39" fmla="*/ 578795 h 1308370"/>
                    <a:gd name="connsiteX40" fmla="*/ 1264596 w 6225703"/>
                    <a:gd name="connsiteY40" fmla="*/ 549612 h 1308370"/>
                    <a:gd name="connsiteX41" fmla="*/ 1215958 w 6225703"/>
                    <a:gd name="connsiteY41" fmla="*/ 549612 h 1308370"/>
                    <a:gd name="connsiteX42" fmla="*/ 1215958 w 6225703"/>
                    <a:gd name="connsiteY42" fmla="*/ 510702 h 1308370"/>
                    <a:gd name="connsiteX43" fmla="*/ 1108954 w 6225703"/>
                    <a:gd name="connsiteY43" fmla="*/ 510702 h 1308370"/>
                    <a:gd name="connsiteX44" fmla="*/ 1108954 w 6225703"/>
                    <a:gd name="connsiteY44" fmla="*/ 466927 h 1308370"/>
                    <a:gd name="connsiteX45" fmla="*/ 1065179 w 6225703"/>
                    <a:gd name="connsiteY45" fmla="*/ 466927 h 1308370"/>
                    <a:gd name="connsiteX46" fmla="*/ 1065179 w 6225703"/>
                    <a:gd name="connsiteY46" fmla="*/ 432880 h 1308370"/>
                    <a:gd name="connsiteX47" fmla="*/ 1035996 w 6225703"/>
                    <a:gd name="connsiteY47" fmla="*/ 432880 h 1308370"/>
                    <a:gd name="connsiteX48" fmla="*/ 1035996 w 6225703"/>
                    <a:gd name="connsiteY48" fmla="*/ 403698 h 1308370"/>
                    <a:gd name="connsiteX49" fmla="*/ 1016541 w 6225703"/>
                    <a:gd name="connsiteY49" fmla="*/ 403698 h 1308370"/>
                    <a:gd name="connsiteX50" fmla="*/ 1016541 w 6225703"/>
                    <a:gd name="connsiteY50" fmla="*/ 384242 h 1308370"/>
                    <a:gd name="connsiteX51" fmla="*/ 948447 w 6225703"/>
                    <a:gd name="connsiteY51" fmla="*/ 384242 h 1308370"/>
                    <a:gd name="connsiteX52" fmla="*/ 948447 w 6225703"/>
                    <a:gd name="connsiteY52" fmla="*/ 359923 h 1308370"/>
                    <a:gd name="connsiteX53" fmla="*/ 928992 w 6225703"/>
                    <a:gd name="connsiteY53" fmla="*/ 359923 h 1308370"/>
                    <a:gd name="connsiteX54" fmla="*/ 928992 w 6225703"/>
                    <a:gd name="connsiteY54" fmla="*/ 335604 h 1308370"/>
                    <a:gd name="connsiteX55" fmla="*/ 904673 w 6225703"/>
                    <a:gd name="connsiteY55" fmla="*/ 335604 h 1308370"/>
                    <a:gd name="connsiteX56" fmla="*/ 904673 w 6225703"/>
                    <a:gd name="connsiteY56" fmla="*/ 306421 h 1308370"/>
                    <a:gd name="connsiteX57" fmla="*/ 860898 w 6225703"/>
                    <a:gd name="connsiteY57" fmla="*/ 306421 h 1308370"/>
                    <a:gd name="connsiteX58" fmla="*/ 860898 w 6225703"/>
                    <a:gd name="connsiteY58" fmla="*/ 277238 h 1308370"/>
                    <a:gd name="connsiteX59" fmla="*/ 714983 w 6225703"/>
                    <a:gd name="connsiteY59" fmla="*/ 277238 h 1308370"/>
                    <a:gd name="connsiteX60" fmla="*/ 714983 w 6225703"/>
                    <a:gd name="connsiteY60" fmla="*/ 238327 h 1308370"/>
                    <a:gd name="connsiteX61" fmla="*/ 671209 w 6225703"/>
                    <a:gd name="connsiteY61" fmla="*/ 238327 h 1308370"/>
                    <a:gd name="connsiteX62" fmla="*/ 671209 w 6225703"/>
                    <a:gd name="connsiteY62" fmla="*/ 204280 h 1308370"/>
                    <a:gd name="connsiteX63" fmla="*/ 530158 w 6225703"/>
                    <a:gd name="connsiteY63" fmla="*/ 204280 h 1308370"/>
                    <a:gd name="connsiteX64" fmla="*/ 530158 w 6225703"/>
                    <a:gd name="connsiteY64" fmla="*/ 170234 h 1308370"/>
                    <a:gd name="connsiteX65" fmla="*/ 457200 w 6225703"/>
                    <a:gd name="connsiteY65" fmla="*/ 170234 h 1308370"/>
                    <a:gd name="connsiteX66" fmla="*/ 457200 w 6225703"/>
                    <a:gd name="connsiteY66" fmla="*/ 116732 h 1308370"/>
                    <a:gd name="connsiteX67" fmla="*/ 209145 w 6225703"/>
                    <a:gd name="connsiteY67" fmla="*/ 116732 h 1308370"/>
                    <a:gd name="connsiteX68" fmla="*/ 209145 w 6225703"/>
                    <a:gd name="connsiteY68" fmla="*/ 82685 h 1308370"/>
                    <a:gd name="connsiteX69" fmla="*/ 77822 w 6225703"/>
                    <a:gd name="connsiteY69" fmla="*/ 82685 h 1308370"/>
                    <a:gd name="connsiteX70" fmla="*/ 77822 w 6225703"/>
                    <a:gd name="connsiteY70" fmla="*/ 48638 h 1308370"/>
                    <a:gd name="connsiteX71" fmla="*/ 0 w 6225703"/>
                    <a:gd name="connsiteY71" fmla="*/ 48638 h 1308370"/>
                    <a:gd name="connsiteX72" fmla="*/ 0 w 6225703"/>
                    <a:gd name="connsiteY72" fmla="*/ 0 h 130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225703" h="1308370">
                      <a:moveTo>
                        <a:pt x="6225703" y="1308370"/>
                      </a:moveTo>
                      <a:lnTo>
                        <a:pt x="5646907" y="1308370"/>
                      </a:lnTo>
                      <a:lnTo>
                        <a:pt x="5671226" y="1284051"/>
                      </a:lnTo>
                      <a:lnTo>
                        <a:pt x="5355077" y="1284051"/>
                      </a:lnTo>
                      <a:lnTo>
                        <a:pt x="5355077" y="1235412"/>
                      </a:lnTo>
                      <a:lnTo>
                        <a:pt x="5034064" y="1235412"/>
                      </a:lnTo>
                      <a:lnTo>
                        <a:pt x="5034064" y="1196502"/>
                      </a:lnTo>
                      <a:lnTo>
                        <a:pt x="4654686" y="1196502"/>
                      </a:lnTo>
                      <a:lnTo>
                        <a:pt x="4654686" y="1157591"/>
                      </a:lnTo>
                      <a:lnTo>
                        <a:pt x="4080754" y="1157591"/>
                      </a:lnTo>
                      <a:lnTo>
                        <a:pt x="4080754" y="1113817"/>
                      </a:lnTo>
                      <a:lnTo>
                        <a:pt x="4046707" y="1113817"/>
                      </a:lnTo>
                      <a:lnTo>
                        <a:pt x="4046707" y="1079770"/>
                      </a:lnTo>
                      <a:lnTo>
                        <a:pt x="3769469" y="1079770"/>
                      </a:lnTo>
                      <a:lnTo>
                        <a:pt x="3769469" y="1045723"/>
                      </a:lnTo>
                      <a:lnTo>
                        <a:pt x="3142035" y="1045723"/>
                      </a:lnTo>
                      <a:lnTo>
                        <a:pt x="3142035" y="1006812"/>
                      </a:lnTo>
                      <a:lnTo>
                        <a:pt x="2538920" y="1006812"/>
                      </a:lnTo>
                      <a:lnTo>
                        <a:pt x="2538920" y="967902"/>
                      </a:lnTo>
                      <a:lnTo>
                        <a:pt x="2485418" y="967902"/>
                      </a:lnTo>
                      <a:lnTo>
                        <a:pt x="2485418" y="928991"/>
                      </a:lnTo>
                      <a:lnTo>
                        <a:pt x="2388141" y="928991"/>
                      </a:lnTo>
                      <a:lnTo>
                        <a:pt x="2388141" y="899808"/>
                      </a:lnTo>
                      <a:lnTo>
                        <a:pt x="2349230" y="899808"/>
                      </a:lnTo>
                      <a:lnTo>
                        <a:pt x="2349230" y="851170"/>
                      </a:lnTo>
                      <a:lnTo>
                        <a:pt x="2140086" y="851170"/>
                      </a:lnTo>
                      <a:lnTo>
                        <a:pt x="2140086" y="812259"/>
                      </a:lnTo>
                      <a:lnTo>
                        <a:pt x="1921213" y="812259"/>
                      </a:lnTo>
                      <a:lnTo>
                        <a:pt x="1921213" y="768485"/>
                      </a:lnTo>
                      <a:lnTo>
                        <a:pt x="1809345" y="768485"/>
                      </a:lnTo>
                      <a:lnTo>
                        <a:pt x="1809345" y="739302"/>
                      </a:lnTo>
                      <a:lnTo>
                        <a:pt x="1653703" y="739302"/>
                      </a:lnTo>
                      <a:lnTo>
                        <a:pt x="1653703" y="700391"/>
                      </a:lnTo>
                      <a:lnTo>
                        <a:pt x="1566154" y="700391"/>
                      </a:lnTo>
                      <a:lnTo>
                        <a:pt x="1566154" y="661480"/>
                      </a:lnTo>
                      <a:lnTo>
                        <a:pt x="1488332" y="661480"/>
                      </a:lnTo>
                      <a:lnTo>
                        <a:pt x="1488332" y="612842"/>
                      </a:lnTo>
                      <a:lnTo>
                        <a:pt x="1337554" y="612842"/>
                      </a:lnTo>
                      <a:lnTo>
                        <a:pt x="1337554" y="578795"/>
                      </a:lnTo>
                      <a:lnTo>
                        <a:pt x="1264596" y="578795"/>
                      </a:lnTo>
                      <a:lnTo>
                        <a:pt x="1264596" y="549612"/>
                      </a:lnTo>
                      <a:lnTo>
                        <a:pt x="1215958" y="549612"/>
                      </a:lnTo>
                      <a:lnTo>
                        <a:pt x="1215958" y="510702"/>
                      </a:lnTo>
                      <a:lnTo>
                        <a:pt x="1108954" y="510702"/>
                      </a:lnTo>
                      <a:lnTo>
                        <a:pt x="1108954" y="466927"/>
                      </a:lnTo>
                      <a:lnTo>
                        <a:pt x="1065179" y="466927"/>
                      </a:lnTo>
                      <a:lnTo>
                        <a:pt x="1065179" y="432880"/>
                      </a:lnTo>
                      <a:lnTo>
                        <a:pt x="1035996" y="432880"/>
                      </a:lnTo>
                      <a:lnTo>
                        <a:pt x="1035996" y="403698"/>
                      </a:lnTo>
                      <a:lnTo>
                        <a:pt x="1016541" y="403698"/>
                      </a:lnTo>
                      <a:lnTo>
                        <a:pt x="1016541" y="384242"/>
                      </a:lnTo>
                      <a:lnTo>
                        <a:pt x="948447" y="384242"/>
                      </a:lnTo>
                      <a:lnTo>
                        <a:pt x="948447" y="359923"/>
                      </a:lnTo>
                      <a:lnTo>
                        <a:pt x="928992" y="359923"/>
                      </a:lnTo>
                      <a:lnTo>
                        <a:pt x="928992" y="335604"/>
                      </a:lnTo>
                      <a:lnTo>
                        <a:pt x="904673" y="335604"/>
                      </a:lnTo>
                      <a:lnTo>
                        <a:pt x="904673" y="306421"/>
                      </a:lnTo>
                      <a:lnTo>
                        <a:pt x="860898" y="306421"/>
                      </a:lnTo>
                      <a:lnTo>
                        <a:pt x="860898" y="277238"/>
                      </a:lnTo>
                      <a:lnTo>
                        <a:pt x="714983" y="277238"/>
                      </a:lnTo>
                      <a:lnTo>
                        <a:pt x="714983" y="238327"/>
                      </a:lnTo>
                      <a:lnTo>
                        <a:pt x="671209" y="238327"/>
                      </a:lnTo>
                      <a:lnTo>
                        <a:pt x="671209" y="204280"/>
                      </a:lnTo>
                      <a:lnTo>
                        <a:pt x="530158" y="204280"/>
                      </a:lnTo>
                      <a:lnTo>
                        <a:pt x="530158" y="170234"/>
                      </a:lnTo>
                      <a:lnTo>
                        <a:pt x="457200" y="170234"/>
                      </a:lnTo>
                      <a:lnTo>
                        <a:pt x="457200" y="116732"/>
                      </a:lnTo>
                      <a:lnTo>
                        <a:pt x="209145" y="116732"/>
                      </a:lnTo>
                      <a:lnTo>
                        <a:pt x="209145" y="82685"/>
                      </a:lnTo>
                      <a:lnTo>
                        <a:pt x="77822" y="82685"/>
                      </a:lnTo>
                      <a:lnTo>
                        <a:pt x="77822" y="48638"/>
                      </a:lnTo>
                      <a:lnTo>
                        <a:pt x="0" y="48638"/>
                      </a:lnTo>
                      <a:lnTo>
                        <a:pt x="0" y="0"/>
                      </a:lnTo>
                    </a:path>
                  </a:pathLst>
                </a:custGeom>
                <a:noFill/>
                <a:ln w="190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Shape 54">
                  <a:extLst>
                    <a:ext uri="{FF2B5EF4-FFF2-40B4-BE49-F238E27FC236}">
                      <a16:creationId xmlns:a16="http://schemas.microsoft.com/office/drawing/2014/main" id="{ECA454B9-9ECF-4AF0-B9BD-0E5AF1CCE465}"/>
                    </a:ext>
                  </a:extLst>
                </p:cNvPr>
                <p:cNvSpPr/>
                <p:nvPr/>
              </p:nvSpPr>
              <p:spPr>
                <a:xfrm>
                  <a:off x="5272391" y="-10184860"/>
                  <a:ext cx="2052537" cy="1541834"/>
                </a:xfrm>
                <a:custGeom>
                  <a:avLst/>
                  <a:gdLst>
                    <a:gd name="connsiteX0" fmla="*/ 2052537 w 2052537"/>
                    <a:gd name="connsiteY0" fmla="*/ 1541834 h 1541834"/>
                    <a:gd name="connsiteX1" fmla="*/ 1794754 w 2052537"/>
                    <a:gd name="connsiteY1" fmla="*/ 1541834 h 1541834"/>
                    <a:gd name="connsiteX2" fmla="*/ 1794754 w 2052537"/>
                    <a:gd name="connsiteY2" fmla="*/ 1498060 h 1541834"/>
                    <a:gd name="connsiteX3" fmla="*/ 1736388 w 2052537"/>
                    <a:gd name="connsiteY3" fmla="*/ 1498060 h 1541834"/>
                    <a:gd name="connsiteX4" fmla="*/ 1736388 w 2052537"/>
                    <a:gd name="connsiteY4" fmla="*/ 1464013 h 1541834"/>
                    <a:gd name="connsiteX5" fmla="*/ 1580745 w 2052537"/>
                    <a:gd name="connsiteY5" fmla="*/ 1464013 h 1541834"/>
                    <a:gd name="connsiteX6" fmla="*/ 1580745 w 2052537"/>
                    <a:gd name="connsiteY6" fmla="*/ 1420239 h 1541834"/>
                    <a:gd name="connsiteX7" fmla="*/ 1391056 w 2052537"/>
                    <a:gd name="connsiteY7" fmla="*/ 1420239 h 1541834"/>
                    <a:gd name="connsiteX8" fmla="*/ 1391056 w 2052537"/>
                    <a:gd name="connsiteY8" fmla="*/ 1347281 h 1541834"/>
                    <a:gd name="connsiteX9" fmla="*/ 1357009 w 2052537"/>
                    <a:gd name="connsiteY9" fmla="*/ 1347281 h 1541834"/>
                    <a:gd name="connsiteX10" fmla="*/ 1357009 w 2052537"/>
                    <a:gd name="connsiteY10" fmla="*/ 1303507 h 1541834"/>
                    <a:gd name="connsiteX11" fmla="*/ 1279188 w 2052537"/>
                    <a:gd name="connsiteY11" fmla="*/ 1303507 h 1541834"/>
                    <a:gd name="connsiteX12" fmla="*/ 1279188 w 2052537"/>
                    <a:gd name="connsiteY12" fmla="*/ 1230549 h 1541834"/>
                    <a:gd name="connsiteX13" fmla="*/ 1201366 w 2052537"/>
                    <a:gd name="connsiteY13" fmla="*/ 1230549 h 1541834"/>
                    <a:gd name="connsiteX14" fmla="*/ 1201366 w 2052537"/>
                    <a:gd name="connsiteY14" fmla="*/ 1152728 h 1541834"/>
                    <a:gd name="connsiteX15" fmla="*/ 1094362 w 2052537"/>
                    <a:gd name="connsiteY15" fmla="*/ 1152728 h 1541834"/>
                    <a:gd name="connsiteX16" fmla="*/ 1094362 w 2052537"/>
                    <a:gd name="connsiteY16" fmla="*/ 1113817 h 1541834"/>
                    <a:gd name="connsiteX17" fmla="*/ 1045724 w 2052537"/>
                    <a:gd name="connsiteY17" fmla="*/ 1113817 h 1541834"/>
                    <a:gd name="connsiteX18" fmla="*/ 1045724 w 2052537"/>
                    <a:gd name="connsiteY18" fmla="*/ 1074907 h 1541834"/>
                    <a:gd name="connsiteX19" fmla="*/ 1001949 w 2052537"/>
                    <a:gd name="connsiteY19" fmla="*/ 1074907 h 1541834"/>
                    <a:gd name="connsiteX20" fmla="*/ 1001949 w 2052537"/>
                    <a:gd name="connsiteY20" fmla="*/ 1031132 h 1541834"/>
                    <a:gd name="connsiteX21" fmla="*/ 919264 w 2052537"/>
                    <a:gd name="connsiteY21" fmla="*/ 1031132 h 1541834"/>
                    <a:gd name="connsiteX22" fmla="*/ 919264 w 2052537"/>
                    <a:gd name="connsiteY22" fmla="*/ 997086 h 1541834"/>
                    <a:gd name="connsiteX23" fmla="*/ 904673 w 2052537"/>
                    <a:gd name="connsiteY23" fmla="*/ 997086 h 1541834"/>
                    <a:gd name="connsiteX24" fmla="*/ 904673 w 2052537"/>
                    <a:gd name="connsiteY24" fmla="*/ 972766 h 1541834"/>
                    <a:gd name="connsiteX25" fmla="*/ 851171 w 2052537"/>
                    <a:gd name="connsiteY25" fmla="*/ 972766 h 1541834"/>
                    <a:gd name="connsiteX26" fmla="*/ 851171 w 2052537"/>
                    <a:gd name="connsiteY26" fmla="*/ 880354 h 1541834"/>
                    <a:gd name="connsiteX27" fmla="*/ 744166 w 2052537"/>
                    <a:gd name="connsiteY27" fmla="*/ 880354 h 1541834"/>
                    <a:gd name="connsiteX28" fmla="*/ 744166 w 2052537"/>
                    <a:gd name="connsiteY28" fmla="*/ 841443 h 1541834"/>
                    <a:gd name="connsiteX29" fmla="*/ 695528 w 2052537"/>
                    <a:gd name="connsiteY29" fmla="*/ 841443 h 1541834"/>
                    <a:gd name="connsiteX30" fmla="*/ 695528 w 2052537"/>
                    <a:gd name="connsiteY30" fmla="*/ 812260 h 1541834"/>
                    <a:gd name="connsiteX31" fmla="*/ 622571 w 2052537"/>
                    <a:gd name="connsiteY31" fmla="*/ 812260 h 1541834"/>
                    <a:gd name="connsiteX32" fmla="*/ 622571 w 2052537"/>
                    <a:gd name="connsiteY32" fmla="*/ 778213 h 1541834"/>
                    <a:gd name="connsiteX33" fmla="*/ 549613 w 2052537"/>
                    <a:gd name="connsiteY33" fmla="*/ 778213 h 1541834"/>
                    <a:gd name="connsiteX34" fmla="*/ 549613 w 2052537"/>
                    <a:gd name="connsiteY34" fmla="*/ 734439 h 1541834"/>
                    <a:gd name="connsiteX35" fmla="*/ 520430 w 2052537"/>
                    <a:gd name="connsiteY35" fmla="*/ 734439 h 1541834"/>
                    <a:gd name="connsiteX36" fmla="*/ 520430 w 2052537"/>
                    <a:gd name="connsiteY36" fmla="*/ 705256 h 1541834"/>
                    <a:gd name="connsiteX37" fmla="*/ 481520 w 2052537"/>
                    <a:gd name="connsiteY37" fmla="*/ 705256 h 1541834"/>
                    <a:gd name="connsiteX38" fmla="*/ 481520 w 2052537"/>
                    <a:gd name="connsiteY38" fmla="*/ 680937 h 1541834"/>
                    <a:gd name="connsiteX39" fmla="*/ 466928 w 2052537"/>
                    <a:gd name="connsiteY39" fmla="*/ 680937 h 1541834"/>
                    <a:gd name="connsiteX40" fmla="*/ 466928 w 2052537"/>
                    <a:gd name="connsiteY40" fmla="*/ 656617 h 1541834"/>
                    <a:gd name="connsiteX41" fmla="*/ 403698 w 2052537"/>
                    <a:gd name="connsiteY41" fmla="*/ 656617 h 1541834"/>
                    <a:gd name="connsiteX42" fmla="*/ 403698 w 2052537"/>
                    <a:gd name="connsiteY42" fmla="*/ 622571 h 1541834"/>
                    <a:gd name="connsiteX43" fmla="*/ 364788 w 2052537"/>
                    <a:gd name="connsiteY43" fmla="*/ 622571 h 1541834"/>
                    <a:gd name="connsiteX44" fmla="*/ 364788 w 2052537"/>
                    <a:gd name="connsiteY44" fmla="*/ 598251 h 1541834"/>
                    <a:gd name="connsiteX45" fmla="*/ 345332 w 2052537"/>
                    <a:gd name="connsiteY45" fmla="*/ 598251 h 1541834"/>
                    <a:gd name="connsiteX46" fmla="*/ 345332 w 2052537"/>
                    <a:gd name="connsiteY46" fmla="*/ 564205 h 1541834"/>
                    <a:gd name="connsiteX47" fmla="*/ 306422 w 2052537"/>
                    <a:gd name="connsiteY47" fmla="*/ 564205 h 1541834"/>
                    <a:gd name="connsiteX48" fmla="*/ 306422 w 2052537"/>
                    <a:gd name="connsiteY48" fmla="*/ 539886 h 1541834"/>
                    <a:gd name="connsiteX49" fmla="*/ 286966 w 2052537"/>
                    <a:gd name="connsiteY49" fmla="*/ 539886 h 1541834"/>
                    <a:gd name="connsiteX50" fmla="*/ 286966 w 2052537"/>
                    <a:gd name="connsiteY50" fmla="*/ 496111 h 1541834"/>
                    <a:gd name="connsiteX51" fmla="*/ 204281 w 2052537"/>
                    <a:gd name="connsiteY51" fmla="*/ 496111 h 1541834"/>
                    <a:gd name="connsiteX52" fmla="*/ 204281 w 2052537"/>
                    <a:gd name="connsiteY52" fmla="*/ 428017 h 1541834"/>
                    <a:gd name="connsiteX53" fmla="*/ 155643 w 2052537"/>
                    <a:gd name="connsiteY53" fmla="*/ 428017 h 1541834"/>
                    <a:gd name="connsiteX54" fmla="*/ 155643 w 2052537"/>
                    <a:gd name="connsiteY54" fmla="*/ 379379 h 1541834"/>
                    <a:gd name="connsiteX55" fmla="*/ 43775 w 2052537"/>
                    <a:gd name="connsiteY55" fmla="*/ 379379 h 1541834"/>
                    <a:gd name="connsiteX56" fmla="*/ 43775 w 2052537"/>
                    <a:gd name="connsiteY56" fmla="*/ 311286 h 1541834"/>
                    <a:gd name="connsiteX57" fmla="*/ 9728 w 2052537"/>
                    <a:gd name="connsiteY57" fmla="*/ 311286 h 1541834"/>
                    <a:gd name="connsiteX58" fmla="*/ 9728 w 2052537"/>
                    <a:gd name="connsiteY58" fmla="*/ 145915 h 1541834"/>
                    <a:gd name="connsiteX59" fmla="*/ 0 w 2052537"/>
                    <a:gd name="connsiteY59" fmla="*/ 145915 h 1541834"/>
                    <a:gd name="connsiteX60" fmla="*/ 0 w 2052537"/>
                    <a:gd name="connsiteY60" fmla="*/ 0 h 154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2537" h="1541834">
                      <a:moveTo>
                        <a:pt x="2052537" y="1541834"/>
                      </a:moveTo>
                      <a:lnTo>
                        <a:pt x="1794754" y="1541834"/>
                      </a:lnTo>
                      <a:lnTo>
                        <a:pt x="1794754" y="1498060"/>
                      </a:lnTo>
                      <a:lnTo>
                        <a:pt x="1736388" y="1498060"/>
                      </a:lnTo>
                      <a:lnTo>
                        <a:pt x="1736388" y="1464013"/>
                      </a:lnTo>
                      <a:lnTo>
                        <a:pt x="1580745" y="1464013"/>
                      </a:lnTo>
                      <a:lnTo>
                        <a:pt x="1580745" y="1420239"/>
                      </a:lnTo>
                      <a:lnTo>
                        <a:pt x="1391056" y="1420239"/>
                      </a:lnTo>
                      <a:lnTo>
                        <a:pt x="1391056" y="1347281"/>
                      </a:lnTo>
                      <a:lnTo>
                        <a:pt x="1357009" y="1347281"/>
                      </a:lnTo>
                      <a:lnTo>
                        <a:pt x="1357009" y="1303507"/>
                      </a:lnTo>
                      <a:lnTo>
                        <a:pt x="1279188" y="1303507"/>
                      </a:lnTo>
                      <a:lnTo>
                        <a:pt x="1279188" y="1230549"/>
                      </a:lnTo>
                      <a:lnTo>
                        <a:pt x="1201366" y="1230549"/>
                      </a:lnTo>
                      <a:lnTo>
                        <a:pt x="1201366" y="1152728"/>
                      </a:lnTo>
                      <a:lnTo>
                        <a:pt x="1094362" y="1152728"/>
                      </a:lnTo>
                      <a:lnTo>
                        <a:pt x="1094362" y="1113817"/>
                      </a:lnTo>
                      <a:lnTo>
                        <a:pt x="1045724" y="1113817"/>
                      </a:lnTo>
                      <a:lnTo>
                        <a:pt x="1045724" y="1074907"/>
                      </a:lnTo>
                      <a:lnTo>
                        <a:pt x="1001949" y="1074907"/>
                      </a:lnTo>
                      <a:lnTo>
                        <a:pt x="1001949" y="1031132"/>
                      </a:lnTo>
                      <a:lnTo>
                        <a:pt x="919264" y="1031132"/>
                      </a:lnTo>
                      <a:lnTo>
                        <a:pt x="919264" y="997086"/>
                      </a:lnTo>
                      <a:lnTo>
                        <a:pt x="904673" y="997086"/>
                      </a:lnTo>
                      <a:lnTo>
                        <a:pt x="904673" y="972766"/>
                      </a:lnTo>
                      <a:lnTo>
                        <a:pt x="851171" y="972766"/>
                      </a:lnTo>
                      <a:lnTo>
                        <a:pt x="851171" y="880354"/>
                      </a:lnTo>
                      <a:lnTo>
                        <a:pt x="744166" y="880354"/>
                      </a:lnTo>
                      <a:lnTo>
                        <a:pt x="744166" y="841443"/>
                      </a:lnTo>
                      <a:lnTo>
                        <a:pt x="695528" y="841443"/>
                      </a:lnTo>
                      <a:lnTo>
                        <a:pt x="695528" y="812260"/>
                      </a:lnTo>
                      <a:lnTo>
                        <a:pt x="622571" y="812260"/>
                      </a:lnTo>
                      <a:lnTo>
                        <a:pt x="622571" y="778213"/>
                      </a:lnTo>
                      <a:lnTo>
                        <a:pt x="549613" y="778213"/>
                      </a:lnTo>
                      <a:lnTo>
                        <a:pt x="549613" y="734439"/>
                      </a:lnTo>
                      <a:lnTo>
                        <a:pt x="520430" y="734439"/>
                      </a:lnTo>
                      <a:lnTo>
                        <a:pt x="520430" y="705256"/>
                      </a:lnTo>
                      <a:lnTo>
                        <a:pt x="481520" y="705256"/>
                      </a:lnTo>
                      <a:lnTo>
                        <a:pt x="481520" y="680937"/>
                      </a:lnTo>
                      <a:lnTo>
                        <a:pt x="466928" y="680937"/>
                      </a:lnTo>
                      <a:lnTo>
                        <a:pt x="466928" y="656617"/>
                      </a:lnTo>
                      <a:lnTo>
                        <a:pt x="403698" y="656617"/>
                      </a:lnTo>
                      <a:lnTo>
                        <a:pt x="403698" y="622571"/>
                      </a:lnTo>
                      <a:lnTo>
                        <a:pt x="364788" y="622571"/>
                      </a:lnTo>
                      <a:lnTo>
                        <a:pt x="364788" y="598251"/>
                      </a:lnTo>
                      <a:lnTo>
                        <a:pt x="345332" y="598251"/>
                      </a:lnTo>
                      <a:lnTo>
                        <a:pt x="345332" y="564205"/>
                      </a:lnTo>
                      <a:lnTo>
                        <a:pt x="306422" y="564205"/>
                      </a:lnTo>
                      <a:lnTo>
                        <a:pt x="306422" y="539886"/>
                      </a:lnTo>
                      <a:lnTo>
                        <a:pt x="286966" y="539886"/>
                      </a:lnTo>
                      <a:lnTo>
                        <a:pt x="286966" y="496111"/>
                      </a:lnTo>
                      <a:lnTo>
                        <a:pt x="204281" y="496111"/>
                      </a:lnTo>
                      <a:lnTo>
                        <a:pt x="204281" y="428017"/>
                      </a:lnTo>
                      <a:lnTo>
                        <a:pt x="155643" y="428017"/>
                      </a:lnTo>
                      <a:lnTo>
                        <a:pt x="155643" y="379379"/>
                      </a:lnTo>
                      <a:lnTo>
                        <a:pt x="43775" y="379379"/>
                      </a:lnTo>
                      <a:lnTo>
                        <a:pt x="43775" y="311286"/>
                      </a:lnTo>
                      <a:lnTo>
                        <a:pt x="9728" y="311286"/>
                      </a:lnTo>
                      <a:lnTo>
                        <a:pt x="9728" y="145915"/>
                      </a:lnTo>
                      <a:lnTo>
                        <a:pt x="0" y="145915"/>
                      </a:lnTo>
                      <a:lnTo>
                        <a:pt x="0" y="0"/>
                      </a:lnTo>
                    </a:path>
                  </a:pathLst>
                </a:custGeom>
                <a:noFill/>
                <a:ln w="190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D198E9DB-634F-45EC-8659-F6ED6F9E29C8}"/>
                  </a:ext>
                </a:extLst>
              </p:cNvPr>
              <p:cNvGrpSpPr/>
              <p:nvPr/>
            </p:nvGrpSpPr>
            <p:grpSpPr>
              <a:xfrm>
                <a:off x="5259817" y="2563163"/>
                <a:ext cx="3344895" cy="683671"/>
                <a:chOff x="5271477" y="-10148277"/>
                <a:chExt cx="20446023" cy="4620313"/>
              </a:xfrm>
            </p:grpSpPr>
            <p:sp>
              <p:nvSpPr>
                <p:cNvPr id="48" name="Freeform: Shape 47">
                  <a:extLst>
                    <a:ext uri="{FF2B5EF4-FFF2-40B4-BE49-F238E27FC236}">
                      <a16:creationId xmlns:a16="http://schemas.microsoft.com/office/drawing/2014/main" id="{EE3A1C8A-2E0E-4CDB-B4F6-707E25D1865A}"/>
                    </a:ext>
                  </a:extLst>
                </p:cNvPr>
                <p:cNvSpPr/>
                <p:nvPr/>
              </p:nvSpPr>
              <p:spPr>
                <a:xfrm>
                  <a:off x="18740005" y="-6442364"/>
                  <a:ext cx="6977495" cy="914400"/>
                </a:xfrm>
                <a:custGeom>
                  <a:avLst/>
                  <a:gdLst>
                    <a:gd name="connsiteX0" fmla="*/ 6977495 w 6977495"/>
                    <a:gd name="connsiteY0" fmla="*/ 914400 h 914400"/>
                    <a:gd name="connsiteX1" fmla="*/ 6790459 w 6977495"/>
                    <a:gd name="connsiteY1" fmla="*/ 914400 h 914400"/>
                    <a:gd name="connsiteX2" fmla="*/ 6790459 w 6977495"/>
                    <a:gd name="connsiteY2" fmla="*/ 846859 h 914400"/>
                    <a:gd name="connsiteX3" fmla="*/ 5631872 w 6977495"/>
                    <a:gd name="connsiteY3" fmla="*/ 846859 h 914400"/>
                    <a:gd name="connsiteX4" fmla="*/ 5631872 w 6977495"/>
                    <a:gd name="connsiteY4" fmla="*/ 774123 h 914400"/>
                    <a:gd name="connsiteX5" fmla="*/ 5143500 w 6977495"/>
                    <a:gd name="connsiteY5" fmla="*/ 774123 h 914400"/>
                    <a:gd name="connsiteX6" fmla="*/ 5143500 w 6977495"/>
                    <a:gd name="connsiteY6" fmla="*/ 727364 h 914400"/>
                    <a:gd name="connsiteX7" fmla="*/ 4488872 w 6977495"/>
                    <a:gd name="connsiteY7" fmla="*/ 727364 h 914400"/>
                    <a:gd name="connsiteX8" fmla="*/ 4488872 w 6977495"/>
                    <a:gd name="connsiteY8" fmla="*/ 659823 h 914400"/>
                    <a:gd name="connsiteX9" fmla="*/ 4317422 w 6977495"/>
                    <a:gd name="connsiteY9" fmla="*/ 659823 h 914400"/>
                    <a:gd name="connsiteX10" fmla="*/ 4317422 w 6977495"/>
                    <a:gd name="connsiteY10" fmla="*/ 576696 h 914400"/>
                    <a:gd name="connsiteX11" fmla="*/ 3356263 w 6977495"/>
                    <a:gd name="connsiteY11" fmla="*/ 576696 h 914400"/>
                    <a:gd name="connsiteX12" fmla="*/ 3356263 w 6977495"/>
                    <a:gd name="connsiteY12" fmla="*/ 535132 h 914400"/>
                    <a:gd name="connsiteX13" fmla="*/ 3195204 w 6977495"/>
                    <a:gd name="connsiteY13" fmla="*/ 535132 h 914400"/>
                    <a:gd name="connsiteX14" fmla="*/ 3195204 w 6977495"/>
                    <a:gd name="connsiteY14" fmla="*/ 467591 h 914400"/>
                    <a:gd name="connsiteX15" fmla="*/ 2395104 w 6977495"/>
                    <a:gd name="connsiteY15" fmla="*/ 467591 h 914400"/>
                    <a:gd name="connsiteX16" fmla="*/ 2395104 w 6977495"/>
                    <a:gd name="connsiteY16" fmla="*/ 415637 h 914400"/>
                    <a:gd name="connsiteX17" fmla="*/ 1854777 w 6977495"/>
                    <a:gd name="connsiteY17" fmla="*/ 415637 h 914400"/>
                    <a:gd name="connsiteX18" fmla="*/ 1854777 w 6977495"/>
                    <a:gd name="connsiteY18" fmla="*/ 337705 h 914400"/>
                    <a:gd name="connsiteX19" fmla="*/ 1501486 w 6977495"/>
                    <a:gd name="connsiteY19" fmla="*/ 337705 h 914400"/>
                    <a:gd name="connsiteX20" fmla="*/ 1501486 w 6977495"/>
                    <a:gd name="connsiteY20" fmla="*/ 264969 h 914400"/>
                    <a:gd name="connsiteX21" fmla="*/ 1324840 w 6977495"/>
                    <a:gd name="connsiteY21" fmla="*/ 264969 h 914400"/>
                    <a:gd name="connsiteX22" fmla="*/ 1324840 w 6977495"/>
                    <a:gd name="connsiteY22" fmla="*/ 223405 h 914400"/>
                    <a:gd name="connsiteX23" fmla="*/ 1117022 w 6977495"/>
                    <a:gd name="connsiteY23" fmla="*/ 223405 h 914400"/>
                    <a:gd name="connsiteX24" fmla="*/ 1117022 w 6977495"/>
                    <a:gd name="connsiteY24" fmla="*/ 145473 h 914400"/>
                    <a:gd name="connsiteX25" fmla="*/ 436418 w 6977495"/>
                    <a:gd name="connsiteY25" fmla="*/ 145473 h 914400"/>
                    <a:gd name="connsiteX26" fmla="*/ 436418 w 6977495"/>
                    <a:gd name="connsiteY26" fmla="*/ 103909 h 914400"/>
                    <a:gd name="connsiteX27" fmla="*/ 394854 w 6977495"/>
                    <a:gd name="connsiteY27" fmla="*/ 103909 h 914400"/>
                    <a:gd name="connsiteX28" fmla="*/ 394854 w 6977495"/>
                    <a:gd name="connsiteY28" fmla="*/ 31173 h 914400"/>
                    <a:gd name="connsiteX29" fmla="*/ 0 w 6977495"/>
                    <a:gd name="connsiteY29" fmla="*/ 31173 h 914400"/>
                    <a:gd name="connsiteX30" fmla="*/ 0 w 6977495"/>
                    <a:gd name="connsiteY3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495" h="914400">
                      <a:moveTo>
                        <a:pt x="6977495" y="914400"/>
                      </a:moveTo>
                      <a:lnTo>
                        <a:pt x="6790459" y="914400"/>
                      </a:lnTo>
                      <a:lnTo>
                        <a:pt x="6790459" y="846859"/>
                      </a:lnTo>
                      <a:lnTo>
                        <a:pt x="5631872" y="846859"/>
                      </a:lnTo>
                      <a:lnTo>
                        <a:pt x="5631872" y="774123"/>
                      </a:lnTo>
                      <a:lnTo>
                        <a:pt x="5143500" y="774123"/>
                      </a:lnTo>
                      <a:lnTo>
                        <a:pt x="5143500" y="727364"/>
                      </a:lnTo>
                      <a:lnTo>
                        <a:pt x="4488872" y="727364"/>
                      </a:lnTo>
                      <a:lnTo>
                        <a:pt x="4488872" y="659823"/>
                      </a:lnTo>
                      <a:lnTo>
                        <a:pt x="4317422" y="659823"/>
                      </a:lnTo>
                      <a:lnTo>
                        <a:pt x="4317422" y="576696"/>
                      </a:lnTo>
                      <a:lnTo>
                        <a:pt x="3356263" y="576696"/>
                      </a:lnTo>
                      <a:lnTo>
                        <a:pt x="3356263" y="535132"/>
                      </a:lnTo>
                      <a:lnTo>
                        <a:pt x="3195204" y="535132"/>
                      </a:lnTo>
                      <a:lnTo>
                        <a:pt x="3195204" y="467591"/>
                      </a:lnTo>
                      <a:lnTo>
                        <a:pt x="2395104" y="467591"/>
                      </a:lnTo>
                      <a:lnTo>
                        <a:pt x="2395104" y="415637"/>
                      </a:lnTo>
                      <a:lnTo>
                        <a:pt x="1854777" y="415637"/>
                      </a:lnTo>
                      <a:lnTo>
                        <a:pt x="1854777" y="337705"/>
                      </a:lnTo>
                      <a:lnTo>
                        <a:pt x="1501486" y="337705"/>
                      </a:lnTo>
                      <a:lnTo>
                        <a:pt x="1501486" y="264969"/>
                      </a:lnTo>
                      <a:lnTo>
                        <a:pt x="1324840" y="264969"/>
                      </a:lnTo>
                      <a:lnTo>
                        <a:pt x="1324840" y="223405"/>
                      </a:lnTo>
                      <a:lnTo>
                        <a:pt x="1117022" y="223405"/>
                      </a:lnTo>
                      <a:lnTo>
                        <a:pt x="1117022" y="145473"/>
                      </a:lnTo>
                      <a:lnTo>
                        <a:pt x="436418" y="145473"/>
                      </a:lnTo>
                      <a:lnTo>
                        <a:pt x="436418" y="103909"/>
                      </a:lnTo>
                      <a:lnTo>
                        <a:pt x="394854" y="103909"/>
                      </a:lnTo>
                      <a:lnTo>
                        <a:pt x="394854" y="31173"/>
                      </a:lnTo>
                      <a:lnTo>
                        <a:pt x="0" y="31173"/>
                      </a:lnTo>
                      <a:lnTo>
                        <a:pt x="0" y="0"/>
                      </a:lnTo>
                    </a:path>
                  </a:pathLst>
                </a:custGeom>
                <a:noFill/>
                <a:ln w="19050">
                  <a:solidFill>
                    <a:schemeClr val="accent4"/>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C28D2B0F-3D39-4BE3-AB47-4CB494F7A2AC}"/>
                    </a:ext>
                  </a:extLst>
                </p:cNvPr>
                <p:cNvSpPr/>
                <p:nvPr/>
              </p:nvSpPr>
              <p:spPr>
                <a:xfrm>
                  <a:off x="13908232" y="-7294418"/>
                  <a:ext cx="4836968" cy="846859"/>
                </a:xfrm>
                <a:custGeom>
                  <a:avLst/>
                  <a:gdLst>
                    <a:gd name="connsiteX0" fmla="*/ 4836968 w 4836968"/>
                    <a:gd name="connsiteY0" fmla="*/ 846859 h 846859"/>
                    <a:gd name="connsiteX1" fmla="*/ 2966604 w 4836968"/>
                    <a:gd name="connsiteY1" fmla="*/ 846859 h 846859"/>
                    <a:gd name="connsiteX2" fmla="*/ 2966604 w 4836968"/>
                    <a:gd name="connsiteY2" fmla="*/ 779318 h 846859"/>
                    <a:gd name="connsiteX3" fmla="*/ 2919845 w 4836968"/>
                    <a:gd name="connsiteY3" fmla="*/ 779318 h 846859"/>
                    <a:gd name="connsiteX4" fmla="*/ 2919845 w 4836968"/>
                    <a:gd name="connsiteY4" fmla="*/ 732559 h 846859"/>
                    <a:gd name="connsiteX5" fmla="*/ 2727613 w 4836968"/>
                    <a:gd name="connsiteY5" fmla="*/ 732559 h 846859"/>
                    <a:gd name="connsiteX6" fmla="*/ 2727613 w 4836968"/>
                    <a:gd name="connsiteY6" fmla="*/ 654627 h 846859"/>
                    <a:gd name="connsiteX7" fmla="*/ 2457450 w 4836968"/>
                    <a:gd name="connsiteY7" fmla="*/ 654627 h 846859"/>
                    <a:gd name="connsiteX8" fmla="*/ 2457450 w 4836968"/>
                    <a:gd name="connsiteY8" fmla="*/ 576695 h 846859"/>
                    <a:gd name="connsiteX9" fmla="*/ 2384713 w 4836968"/>
                    <a:gd name="connsiteY9" fmla="*/ 576695 h 846859"/>
                    <a:gd name="connsiteX10" fmla="*/ 2384713 w 4836968"/>
                    <a:gd name="connsiteY10" fmla="*/ 535132 h 846859"/>
                    <a:gd name="connsiteX11" fmla="*/ 2260023 w 4836968"/>
                    <a:gd name="connsiteY11" fmla="*/ 535132 h 846859"/>
                    <a:gd name="connsiteX12" fmla="*/ 2260023 w 4836968"/>
                    <a:gd name="connsiteY12" fmla="*/ 462395 h 846859"/>
                    <a:gd name="connsiteX13" fmla="*/ 2244436 w 4836968"/>
                    <a:gd name="connsiteY13" fmla="*/ 462395 h 846859"/>
                    <a:gd name="connsiteX14" fmla="*/ 2244436 w 4836968"/>
                    <a:gd name="connsiteY14" fmla="*/ 426027 h 846859"/>
                    <a:gd name="connsiteX15" fmla="*/ 2114550 w 4836968"/>
                    <a:gd name="connsiteY15" fmla="*/ 426027 h 846859"/>
                    <a:gd name="connsiteX16" fmla="*/ 2114550 w 4836968"/>
                    <a:gd name="connsiteY16" fmla="*/ 348095 h 846859"/>
                    <a:gd name="connsiteX17" fmla="*/ 1579418 w 4836968"/>
                    <a:gd name="connsiteY17" fmla="*/ 348095 h 846859"/>
                    <a:gd name="connsiteX18" fmla="*/ 1579418 w 4836968"/>
                    <a:gd name="connsiteY18" fmla="*/ 233795 h 846859"/>
                    <a:gd name="connsiteX19" fmla="*/ 836468 w 4836968"/>
                    <a:gd name="connsiteY19" fmla="*/ 233795 h 846859"/>
                    <a:gd name="connsiteX20" fmla="*/ 836468 w 4836968"/>
                    <a:gd name="connsiteY20" fmla="*/ 207818 h 846859"/>
                    <a:gd name="connsiteX21" fmla="*/ 607868 w 4836968"/>
                    <a:gd name="connsiteY21" fmla="*/ 207818 h 846859"/>
                    <a:gd name="connsiteX22" fmla="*/ 607868 w 4836968"/>
                    <a:gd name="connsiteY22" fmla="*/ 119495 h 846859"/>
                    <a:gd name="connsiteX23" fmla="*/ 150668 w 4836968"/>
                    <a:gd name="connsiteY23" fmla="*/ 119495 h 846859"/>
                    <a:gd name="connsiteX24" fmla="*/ 150668 w 4836968"/>
                    <a:gd name="connsiteY24" fmla="*/ 77932 h 846859"/>
                    <a:gd name="connsiteX25" fmla="*/ 0 w 4836968"/>
                    <a:gd name="connsiteY25" fmla="*/ 77932 h 846859"/>
                    <a:gd name="connsiteX26" fmla="*/ 0 w 4836968"/>
                    <a:gd name="connsiteY26" fmla="*/ 0 h 84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968" h="846859">
                      <a:moveTo>
                        <a:pt x="4836968" y="846859"/>
                      </a:moveTo>
                      <a:lnTo>
                        <a:pt x="2966604" y="846859"/>
                      </a:lnTo>
                      <a:lnTo>
                        <a:pt x="2966604" y="779318"/>
                      </a:lnTo>
                      <a:lnTo>
                        <a:pt x="2919845" y="779318"/>
                      </a:lnTo>
                      <a:lnTo>
                        <a:pt x="2919845" y="732559"/>
                      </a:lnTo>
                      <a:lnTo>
                        <a:pt x="2727613" y="732559"/>
                      </a:lnTo>
                      <a:lnTo>
                        <a:pt x="2727613" y="654627"/>
                      </a:lnTo>
                      <a:lnTo>
                        <a:pt x="2457450" y="654627"/>
                      </a:lnTo>
                      <a:lnTo>
                        <a:pt x="2457450" y="576695"/>
                      </a:lnTo>
                      <a:lnTo>
                        <a:pt x="2384713" y="576695"/>
                      </a:lnTo>
                      <a:lnTo>
                        <a:pt x="2384713" y="535132"/>
                      </a:lnTo>
                      <a:lnTo>
                        <a:pt x="2260023" y="535132"/>
                      </a:lnTo>
                      <a:lnTo>
                        <a:pt x="2260023" y="462395"/>
                      </a:lnTo>
                      <a:lnTo>
                        <a:pt x="2244436" y="462395"/>
                      </a:lnTo>
                      <a:lnTo>
                        <a:pt x="2244436" y="426027"/>
                      </a:lnTo>
                      <a:lnTo>
                        <a:pt x="2114550" y="426027"/>
                      </a:lnTo>
                      <a:lnTo>
                        <a:pt x="2114550" y="348095"/>
                      </a:lnTo>
                      <a:lnTo>
                        <a:pt x="1579418" y="348095"/>
                      </a:lnTo>
                      <a:lnTo>
                        <a:pt x="1579418" y="233795"/>
                      </a:lnTo>
                      <a:lnTo>
                        <a:pt x="836468" y="233795"/>
                      </a:lnTo>
                      <a:lnTo>
                        <a:pt x="836468" y="207818"/>
                      </a:lnTo>
                      <a:lnTo>
                        <a:pt x="607868" y="207818"/>
                      </a:lnTo>
                      <a:lnTo>
                        <a:pt x="607868" y="119495"/>
                      </a:lnTo>
                      <a:lnTo>
                        <a:pt x="150668" y="119495"/>
                      </a:lnTo>
                      <a:lnTo>
                        <a:pt x="150668" y="77932"/>
                      </a:lnTo>
                      <a:lnTo>
                        <a:pt x="0" y="77932"/>
                      </a:lnTo>
                      <a:lnTo>
                        <a:pt x="0" y="0"/>
                      </a:lnTo>
                    </a:path>
                  </a:pathLst>
                </a:custGeom>
                <a:noFill/>
                <a:ln w="19050">
                  <a:solidFill>
                    <a:schemeClr val="accent4"/>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4D5B1331-CE61-4826-85C1-BB2199593BFD}"/>
                    </a:ext>
                  </a:extLst>
                </p:cNvPr>
                <p:cNvSpPr/>
                <p:nvPr/>
              </p:nvSpPr>
              <p:spPr>
                <a:xfrm>
                  <a:off x="7387936" y="-8375073"/>
                  <a:ext cx="6530687" cy="1070264"/>
                </a:xfrm>
                <a:custGeom>
                  <a:avLst/>
                  <a:gdLst>
                    <a:gd name="connsiteX0" fmla="*/ 6530687 w 6530687"/>
                    <a:gd name="connsiteY0" fmla="*/ 1070264 h 1070264"/>
                    <a:gd name="connsiteX1" fmla="*/ 4400550 w 6530687"/>
                    <a:gd name="connsiteY1" fmla="*/ 1070264 h 1070264"/>
                    <a:gd name="connsiteX2" fmla="*/ 4400550 w 6530687"/>
                    <a:gd name="connsiteY2" fmla="*/ 1039091 h 1070264"/>
                    <a:gd name="connsiteX3" fmla="*/ 4088823 w 6530687"/>
                    <a:gd name="connsiteY3" fmla="*/ 1039091 h 1070264"/>
                    <a:gd name="connsiteX4" fmla="*/ 4088823 w 6530687"/>
                    <a:gd name="connsiteY4" fmla="*/ 997528 h 1070264"/>
                    <a:gd name="connsiteX5" fmla="*/ 3106882 w 6530687"/>
                    <a:gd name="connsiteY5" fmla="*/ 997528 h 1070264"/>
                    <a:gd name="connsiteX6" fmla="*/ 3106882 w 6530687"/>
                    <a:gd name="connsiteY6" fmla="*/ 935182 h 1070264"/>
                    <a:gd name="connsiteX7" fmla="*/ 2384714 w 6530687"/>
                    <a:gd name="connsiteY7" fmla="*/ 935182 h 1070264"/>
                    <a:gd name="connsiteX8" fmla="*/ 2384714 w 6530687"/>
                    <a:gd name="connsiteY8" fmla="*/ 883228 h 1070264"/>
                    <a:gd name="connsiteX9" fmla="*/ 2052205 w 6530687"/>
                    <a:gd name="connsiteY9" fmla="*/ 883228 h 1070264"/>
                    <a:gd name="connsiteX10" fmla="*/ 2052205 w 6530687"/>
                    <a:gd name="connsiteY10" fmla="*/ 810491 h 1070264"/>
                    <a:gd name="connsiteX11" fmla="*/ 1885950 w 6530687"/>
                    <a:gd name="connsiteY11" fmla="*/ 810491 h 1070264"/>
                    <a:gd name="connsiteX12" fmla="*/ 1885950 w 6530687"/>
                    <a:gd name="connsiteY12" fmla="*/ 774123 h 1070264"/>
                    <a:gd name="connsiteX13" fmla="*/ 1397578 w 6530687"/>
                    <a:gd name="connsiteY13" fmla="*/ 774123 h 1070264"/>
                    <a:gd name="connsiteX14" fmla="*/ 1397578 w 6530687"/>
                    <a:gd name="connsiteY14" fmla="*/ 659823 h 1070264"/>
                    <a:gd name="connsiteX15" fmla="*/ 1356014 w 6530687"/>
                    <a:gd name="connsiteY15" fmla="*/ 659823 h 1070264"/>
                    <a:gd name="connsiteX16" fmla="*/ 1356014 w 6530687"/>
                    <a:gd name="connsiteY16" fmla="*/ 587087 h 1070264"/>
                    <a:gd name="connsiteX17" fmla="*/ 1246909 w 6530687"/>
                    <a:gd name="connsiteY17" fmla="*/ 587087 h 1070264"/>
                    <a:gd name="connsiteX18" fmla="*/ 1246909 w 6530687"/>
                    <a:gd name="connsiteY18" fmla="*/ 545523 h 1070264"/>
                    <a:gd name="connsiteX19" fmla="*/ 1044287 w 6530687"/>
                    <a:gd name="connsiteY19" fmla="*/ 545523 h 1070264"/>
                    <a:gd name="connsiteX20" fmla="*/ 1044287 w 6530687"/>
                    <a:gd name="connsiteY20" fmla="*/ 431223 h 1070264"/>
                    <a:gd name="connsiteX21" fmla="*/ 826078 w 6530687"/>
                    <a:gd name="connsiteY21" fmla="*/ 431223 h 1070264"/>
                    <a:gd name="connsiteX22" fmla="*/ 826078 w 6530687"/>
                    <a:gd name="connsiteY22" fmla="*/ 384464 h 1070264"/>
                    <a:gd name="connsiteX23" fmla="*/ 701387 w 6530687"/>
                    <a:gd name="connsiteY23" fmla="*/ 384464 h 1070264"/>
                    <a:gd name="connsiteX24" fmla="*/ 701387 w 6530687"/>
                    <a:gd name="connsiteY24" fmla="*/ 311728 h 1070264"/>
                    <a:gd name="connsiteX25" fmla="*/ 503959 w 6530687"/>
                    <a:gd name="connsiteY25" fmla="*/ 311728 h 1070264"/>
                    <a:gd name="connsiteX26" fmla="*/ 503959 w 6530687"/>
                    <a:gd name="connsiteY26" fmla="*/ 280555 h 1070264"/>
                    <a:gd name="connsiteX27" fmla="*/ 202623 w 6530687"/>
                    <a:gd name="connsiteY27" fmla="*/ 280555 h 1070264"/>
                    <a:gd name="connsiteX28" fmla="*/ 202623 w 6530687"/>
                    <a:gd name="connsiteY28" fmla="*/ 233796 h 1070264"/>
                    <a:gd name="connsiteX29" fmla="*/ 119496 w 6530687"/>
                    <a:gd name="connsiteY29" fmla="*/ 233796 h 1070264"/>
                    <a:gd name="connsiteX30" fmla="*/ 119496 w 6530687"/>
                    <a:gd name="connsiteY30" fmla="*/ 129887 h 1070264"/>
                    <a:gd name="connsiteX31" fmla="*/ 46759 w 6530687"/>
                    <a:gd name="connsiteY31" fmla="*/ 129887 h 1070264"/>
                    <a:gd name="connsiteX32" fmla="*/ 46759 w 6530687"/>
                    <a:gd name="connsiteY32" fmla="*/ 36368 h 1070264"/>
                    <a:gd name="connsiteX33" fmla="*/ 46759 w 6530687"/>
                    <a:gd name="connsiteY33" fmla="*/ 36368 h 1070264"/>
                    <a:gd name="connsiteX34" fmla="*/ 0 w 6530687"/>
                    <a:gd name="connsiteY34" fmla="*/ 36368 h 1070264"/>
                    <a:gd name="connsiteX35" fmla="*/ 0 w 6530687"/>
                    <a:gd name="connsiteY35" fmla="*/ 0 h 10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30687" h="1070264">
                      <a:moveTo>
                        <a:pt x="6530687" y="1070264"/>
                      </a:moveTo>
                      <a:lnTo>
                        <a:pt x="4400550" y="1070264"/>
                      </a:lnTo>
                      <a:lnTo>
                        <a:pt x="4400550" y="1039091"/>
                      </a:lnTo>
                      <a:lnTo>
                        <a:pt x="4088823" y="1039091"/>
                      </a:lnTo>
                      <a:lnTo>
                        <a:pt x="4088823" y="997528"/>
                      </a:lnTo>
                      <a:lnTo>
                        <a:pt x="3106882" y="997528"/>
                      </a:lnTo>
                      <a:lnTo>
                        <a:pt x="3106882" y="935182"/>
                      </a:lnTo>
                      <a:lnTo>
                        <a:pt x="2384714" y="935182"/>
                      </a:lnTo>
                      <a:lnTo>
                        <a:pt x="2384714" y="883228"/>
                      </a:lnTo>
                      <a:lnTo>
                        <a:pt x="2052205" y="883228"/>
                      </a:lnTo>
                      <a:lnTo>
                        <a:pt x="2052205" y="810491"/>
                      </a:lnTo>
                      <a:lnTo>
                        <a:pt x="1885950" y="810491"/>
                      </a:lnTo>
                      <a:lnTo>
                        <a:pt x="1885950" y="774123"/>
                      </a:lnTo>
                      <a:lnTo>
                        <a:pt x="1397578" y="774123"/>
                      </a:lnTo>
                      <a:lnTo>
                        <a:pt x="1397578" y="659823"/>
                      </a:lnTo>
                      <a:lnTo>
                        <a:pt x="1356014" y="659823"/>
                      </a:lnTo>
                      <a:lnTo>
                        <a:pt x="1356014" y="587087"/>
                      </a:lnTo>
                      <a:lnTo>
                        <a:pt x="1246909" y="587087"/>
                      </a:lnTo>
                      <a:lnTo>
                        <a:pt x="1246909" y="545523"/>
                      </a:lnTo>
                      <a:lnTo>
                        <a:pt x="1044287" y="545523"/>
                      </a:lnTo>
                      <a:lnTo>
                        <a:pt x="1044287" y="431223"/>
                      </a:lnTo>
                      <a:lnTo>
                        <a:pt x="826078" y="431223"/>
                      </a:lnTo>
                      <a:lnTo>
                        <a:pt x="826078" y="384464"/>
                      </a:lnTo>
                      <a:lnTo>
                        <a:pt x="701387" y="384464"/>
                      </a:lnTo>
                      <a:lnTo>
                        <a:pt x="701387" y="311728"/>
                      </a:lnTo>
                      <a:lnTo>
                        <a:pt x="503959" y="311728"/>
                      </a:lnTo>
                      <a:lnTo>
                        <a:pt x="503959" y="280555"/>
                      </a:lnTo>
                      <a:lnTo>
                        <a:pt x="202623" y="280555"/>
                      </a:lnTo>
                      <a:lnTo>
                        <a:pt x="202623" y="233796"/>
                      </a:lnTo>
                      <a:lnTo>
                        <a:pt x="119496" y="233796"/>
                      </a:lnTo>
                      <a:lnTo>
                        <a:pt x="119496" y="129887"/>
                      </a:lnTo>
                      <a:lnTo>
                        <a:pt x="46759" y="129887"/>
                      </a:lnTo>
                      <a:lnTo>
                        <a:pt x="46759" y="36368"/>
                      </a:lnTo>
                      <a:lnTo>
                        <a:pt x="46759" y="36368"/>
                      </a:lnTo>
                      <a:lnTo>
                        <a:pt x="0" y="36368"/>
                      </a:lnTo>
                      <a:lnTo>
                        <a:pt x="0" y="0"/>
                      </a:lnTo>
                    </a:path>
                  </a:pathLst>
                </a:custGeom>
                <a:noFill/>
                <a:ln w="19050">
                  <a:solidFill>
                    <a:schemeClr val="accent4"/>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8C4852E8-1BB9-4145-AF14-2D91CAA73489}"/>
                    </a:ext>
                  </a:extLst>
                </p:cNvPr>
                <p:cNvSpPr/>
                <p:nvPr/>
              </p:nvSpPr>
              <p:spPr>
                <a:xfrm>
                  <a:off x="5271477" y="-10148277"/>
                  <a:ext cx="2117969" cy="1778000"/>
                </a:xfrm>
                <a:custGeom>
                  <a:avLst/>
                  <a:gdLst>
                    <a:gd name="connsiteX0" fmla="*/ 2117969 w 2117969"/>
                    <a:gd name="connsiteY0" fmla="*/ 1778000 h 1778000"/>
                    <a:gd name="connsiteX1" fmla="*/ 1774092 w 2117969"/>
                    <a:gd name="connsiteY1" fmla="*/ 1778000 h 1778000"/>
                    <a:gd name="connsiteX2" fmla="*/ 1774092 w 2117969"/>
                    <a:gd name="connsiteY2" fmla="*/ 1738923 h 1778000"/>
                    <a:gd name="connsiteX3" fmla="*/ 1531815 w 2117969"/>
                    <a:gd name="connsiteY3" fmla="*/ 1738923 h 1778000"/>
                    <a:gd name="connsiteX4" fmla="*/ 1531815 w 2117969"/>
                    <a:gd name="connsiteY4" fmla="*/ 1660769 h 1778000"/>
                    <a:gd name="connsiteX5" fmla="*/ 1504461 w 2117969"/>
                    <a:gd name="connsiteY5" fmla="*/ 1660769 h 1778000"/>
                    <a:gd name="connsiteX6" fmla="*/ 1504461 w 2117969"/>
                    <a:gd name="connsiteY6" fmla="*/ 1613877 h 1778000"/>
                    <a:gd name="connsiteX7" fmla="*/ 1418492 w 2117969"/>
                    <a:gd name="connsiteY7" fmla="*/ 1613877 h 1778000"/>
                    <a:gd name="connsiteX8" fmla="*/ 1418492 w 2117969"/>
                    <a:gd name="connsiteY8" fmla="*/ 1559169 h 1778000"/>
                    <a:gd name="connsiteX9" fmla="*/ 1418492 w 2117969"/>
                    <a:gd name="connsiteY9" fmla="*/ 1559169 h 1778000"/>
                    <a:gd name="connsiteX10" fmla="*/ 1391138 w 2117969"/>
                    <a:gd name="connsiteY10" fmla="*/ 1531815 h 1778000"/>
                    <a:gd name="connsiteX11" fmla="*/ 1281723 w 2117969"/>
                    <a:gd name="connsiteY11" fmla="*/ 1531815 h 1778000"/>
                    <a:gd name="connsiteX12" fmla="*/ 1281723 w 2117969"/>
                    <a:gd name="connsiteY12" fmla="*/ 1387231 h 1778000"/>
                    <a:gd name="connsiteX13" fmla="*/ 1238738 w 2117969"/>
                    <a:gd name="connsiteY13" fmla="*/ 1387231 h 1778000"/>
                    <a:gd name="connsiteX14" fmla="*/ 1238738 w 2117969"/>
                    <a:gd name="connsiteY14" fmla="*/ 1352062 h 1778000"/>
                    <a:gd name="connsiteX15" fmla="*/ 1191846 w 2117969"/>
                    <a:gd name="connsiteY15" fmla="*/ 1352062 h 1778000"/>
                    <a:gd name="connsiteX16" fmla="*/ 1191846 w 2117969"/>
                    <a:gd name="connsiteY16" fmla="*/ 1281723 h 1778000"/>
                    <a:gd name="connsiteX17" fmla="*/ 1164492 w 2117969"/>
                    <a:gd name="connsiteY17" fmla="*/ 1281723 h 1778000"/>
                    <a:gd name="connsiteX18" fmla="*/ 1164492 w 2117969"/>
                    <a:gd name="connsiteY18" fmla="*/ 1227015 h 1778000"/>
                    <a:gd name="connsiteX19" fmla="*/ 1039446 w 2117969"/>
                    <a:gd name="connsiteY19" fmla="*/ 1227015 h 1778000"/>
                    <a:gd name="connsiteX20" fmla="*/ 1039446 w 2117969"/>
                    <a:gd name="connsiteY20" fmla="*/ 1133231 h 1778000"/>
                    <a:gd name="connsiteX21" fmla="*/ 1019908 w 2117969"/>
                    <a:gd name="connsiteY21" fmla="*/ 1133231 h 1778000"/>
                    <a:gd name="connsiteX22" fmla="*/ 1019908 w 2117969"/>
                    <a:gd name="connsiteY22" fmla="*/ 1098062 h 1778000"/>
                    <a:gd name="connsiteX23" fmla="*/ 996461 w 2117969"/>
                    <a:gd name="connsiteY23" fmla="*/ 1098062 h 1778000"/>
                    <a:gd name="connsiteX24" fmla="*/ 996461 w 2117969"/>
                    <a:gd name="connsiteY24" fmla="*/ 1078523 h 1778000"/>
                    <a:gd name="connsiteX25" fmla="*/ 890954 w 2117969"/>
                    <a:gd name="connsiteY25" fmla="*/ 1078523 h 1778000"/>
                    <a:gd name="connsiteX26" fmla="*/ 890954 w 2117969"/>
                    <a:gd name="connsiteY26" fmla="*/ 1012092 h 1778000"/>
                    <a:gd name="connsiteX27" fmla="*/ 867508 w 2117969"/>
                    <a:gd name="connsiteY27" fmla="*/ 1012092 h 1778000"/>
                    <a:gd name="connsiteX28" fmla="*/ 867508 w 2117969"/>
                    <a:gd name="connsiteY28" fmla="*/ 980831 h 1778000"/>
                    <a:gd name="connsiteX29" fmla="*/ 828431 w 2117969"/>
                    <a:gd name="connsiteY29" fmla="*/ 980831 h 1778000"/>
                    <a:gd name="connsiteX30" fmla="*/ 828431 w 2117969"/>
                    <a:gd name="connsiteY30" fmla="*/ 949569 h 1778000"/>
                    <a:gd name="connsiteX31" fmla="*/ 804985 w 2117969"/>
                    <a:gd name="connsiteY31" fmla="*/ 949569 h 1778000"/>
                    <a:gd name="connsiteX32" fmla="*/ 804985 w 2117969"/>
                    <a:gd name="connsiteY32" fmla="*/ 926123 h 1778000"/>
                    <a:gd name="connsiteX33" fmla="*/ 730738 w 2117969"/>
                    <a:gd name="connsiteY33" fmla="*/ 926123 h 1778000"/>
                    <a:gd name="connsiteX34" fmla="*/ 730738 w 2117969"/>
                    <a:gd name="connsiteY34" fmla="*/ 859692 h 1778000"/>
                    <a:gd name="connsiteX35" fmla="*/ 687754 w 2117969"/>
                    <a:gd name="connsiteY35" fmla="*/ 859692 h 1778000"/>
                    <a:gd name="connsiteX36" fmla="*/ 687754 w 2117969"/>
                    <a:gd name="connsiteY36" fmla="*/ 816708 h 1778000"/>
                    <a:gd name="connsiteX37" fmla="*/ 386861 w 2117969"/>
                    <a:gd name="connsiteY37" fmla="*/ 816708 h 1778000"/>
                    <a:gd name="connsiteX38" fmla="*/ 386861 w 2117969"/>
                    <a:gd name="connsiteY38" fmla="*/ 703385 h 1778000"/>
                    <a:gd name="connsiteX39" fmla="*/ 351692 w 2117969"/>
                    <a:gd name="connsiteY39" fmla="*/ 703385 h 1778000"/>
                    <a:gd name="connsiteX40" fmla="*/ 351692 w 2117969"/>
                    <a:gd name="connsiteY40" fmla="*/ 668215 h 1778000"/>
                    <a:gd name="connsiteX41" fmla="*/ 304800 w 2117969"/>
                    <a:gd name="connsiteY41" fmla="*/ 668215 h 1778000"/>
                    <a:gd name="connsiteX42" fmla="*/ 304800 w 2117969"/>
                    <a:gd name="connsiteY42" fmla="*/ 547077 h 1778000"/>
                    <a:gd name="connsiteX43" fmla="*/ 187569 w 2117969"/>
                    <a:gd name="connsiteY43" fmla="*/ 547077 h 1778000"/>
                    <a:gd name="connsiteX44" fmla="*/ 187569 w 2117969"/>
                    <a:gd name="connsiteY44" fmla="*/ 508000 h 1778000"/>
                    <a:gd name="connsiteX45" fmla="*/ 168031 w 2117969"/>
                    <a:gd name="connsiteY45" fmla="*/ 508000 h 1778000"/>
                    <a:gd name="connsiteX46" fmla="*/ 168031 w 2117969"/>
                    <a:gd name="connsiteY46" fmla="*/ 457200 h 1778000"/>
                    <a:gd name="connsiteX47" fmla="*/ 148492 w 2117969"/>
                    <a:gd name="connsiteY47" fmla="*/ 457200 h 1778000"/>
                    <a:gd name="connsiteX48" fmla="*/ 148492 w 2117969"/>
                    <a:gd name="connsiteY48" fmla="*/ 382954 h 1778000"/>
                    <a:gd name="connsiteX49" fmla="*/ 117231 w 2117969"/>
                    <a:gd name="connsiteY49" fmla="*/ 382954 h 1778000"/>
                    <a:gd name="connsiteX50" fmla="*/ 117231 w 2117969"/>
                    <a:gd name="connsiteY50" fmla="*/ 347785 h 1778000"/>
                    <a:gd name="connsiteX51" fmla="*/ 39077 w 2117969"/>
                    <a:gd name="connsiteY51" fmla="*/ 347785 h 1778000"/>
                    <a:gd name="connsiteX52" fmla="*/ 39077 w 2117969"/>
                    <a:gd name="connsiteY52" fmla="*/ 152400 h 1778000"/>
                    <a:gd name="connsiteX53" fmla="*/ 0 w 2117969"/>
                    <a:gd name="connsiteY53" fmla="*/ 152400 h 1778000"/>
                    <a:gd name="connsiteX54" fmla="*/ 0 w 2117969"/>
                    <a:gd name="connsiteY54"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117969" h="1778000">
                      <a:moveTo>
                        <a:pt x="2117969" y="1778000"/>
                      </a:moveTo>
                      <a:lnTo>
                        <a:pt x="1774092" y="1778000"/>
                      </a:lnTo>
                      <a:lnTo>
                        <a:pt x="1774092" y="1738923"/>
                      </a:lnTo>
                      <a:lnTo>
                        <a:pt x="1531815" y="1738923"/>
                      </a:lnTo>
                      <a:lnTo>
                        <a:pt x="1531815" y="1660769"/>
                      </a:lnTo>
                      <a:lnTo>
                        <a:pt x="1504461" y="1660769"/>
                      </a:lnTo>
                      <a:lnTo>
                        <a:pt x="1504461" y="1613877"/>
                      </a:lnTo>
                      <a:lnTo>
                        <a:pt x="1418492" y="1613877"/>
                      </a:lnTo>
                      <a:lnTo>
                        <a:pt x="1418492" y="1559169"/>
                      </a:lnTo>
                      <a:lnTo>
                        <a:pt x="1418492" y="1559169"/>
                      </a:lnTo>
                      <a:lnTo>
                        <a:pt x="1391138" y="1531815"/>
                      </a:lnTo>
                      <a:lnTo>
                        <a:pt x="1281723" y="1531815"/>
                      </a:lnTo>
                      <a:lnTo>
                        <a:pt x="1281723" y="1387231"/>
                      </a:lnTo>
                      <a:lnTo>
                        <a:pt x="1238738" y="1387231"/>
                      </a:lnTo>
                      <a:lnTo>
                        <a:pt x="1238738" y="1352062"/>
                      </a:lnTo>
                      <a:lnTo>
                        <a:pt x="1191846" y="1352062"/>
                      </a:lnTo>
                      <a:lnTo>
                        <a:pt x="1191846" y="1281723"/>
                      </a:lnTo>
                      <a:lnTo>
                        <a:pt x="1164492" y="1281723"/>
                      </a:lnTo>
                      <a:lnTo>
                        <a:pt x="1164492" y="1227015"/>
                      </a:lnTo>
                      <a:lnTo>
                        <a:pt x="1039446" y="1227015"/>
                      </a:lnTo>
                      <a:lnTo>
                        <a:pt x="1039446" y="1133231"/>
                      </a:lnTo>
                      <a:lnTo>
                        <a:pt x="1019908" y="1133231"/>
                      </a:lnTo>
                      <a:lnTo>
                        <a:pt x="1019908" y="1098062"/>
                      </a:lnTo>
                      <a:lnTo>
                        <a:pt x="996461" y="1098062"/>
                      </a:lnTo>
                      <a:lnTo>
                        <a:pt x="996461" y="1078523"/>
                      </a:lnTo>
                      <a:lnTo>
                        <a:pt x="890954" y="1078523"/>
                      </a:lnTo>
                      <a:lnTo>
                        <a:pt x="890954" y="1012092"/>
                      </a:lnTo>
                      <a:lnTo>
                        <a:pt x="867508" y="1012092"/>
                      </a:lnTo>
                      <a:lnTo>
                        <a:pt x="867508" y="980831"/>
                      </a:lnTo>
                      <a:lnTo>
                        <a:pt x="828431" y="980831"/>
                      </a:lnTo>
                      <a:lnTo>
                        <a:pt x="828431" y="949569"/>
                      </a:lnTo>
                      <a:lnTo>
                        <a:pt x="804985" y="949569"/>
                      </a:lnTo>
                      <a:lnTo>
                        <a:pt x="804985" y="926123"/>
                      </a:lnTo>
                      <a:lnTo>
                        <a:pt x="730738" y="926123"/>
                      </a:lnTo>
                      <a:lnTo>
                        <a:pt x="730738" y="859692"/>
                      </a:lnTo>
                      <a:lnTo>
                        <a:pt x="687754" y="859692"/>
                      </a:lnTo>
                      <a:lnTo>
                        <a:pt x="687754" y="816708"/>
                      </a:lnTo>
                      <a:lnTo>
                        <a:pt x="386861" y="816708"/>
                      </a:lnTo>
                      <a:lnTo>
                        <a:pt x="386861" y="703385"/>
                      </a:lnTo>
                      <a:lnTo>
                        <a:pt x="351692" y="703385"/>
                      </a:lnTo>
                      <a:lnTo>
                        <a:pt x="351692" y="668215"/>
                      </a:lnTo>
                      <a:lnTo>
                        <a:pt x="304800" y="668215"/>
                      </a:lnTo>
                      <a:lnTo>
                        <a:pt x="304800" y="547077"/>
                      </a:lnTo>
                      <a:lnTo>
                        <a:pt x="187569" y="547077"/>
                      </a:lnTo>
                      <a:lnTo>
                        <a:pt x="187569" y="508000"/>
                      </a:lnTo>
                      <a:lnTo>
                        <a:pt x="168031" y="508000"/>
                      </a:lnTo>
                      <a:lnTo>
                        <a:pt x="168031" y="457200"/>
                      </a:lnTo>
                      <a:lnTo>
                        <a:pt x="148492" y="457200"/>
                      </a:lnTo>
                      <a:lnTo>
                        <a:pt x="148492" y="382954"/>
                      </a:lnTo>
                      <a:lnTo>
                        <a:pt x="117231" y="382954"/>
                      </a:lnTo>
                      <a:lnTo>
                        <a:pt x="117231" y="347785"/>
                      </a:lnTo>
                      <a:lnTo>
                        <a:pt x="39077" y="347785"/>
                      </a:lnTo>
                      <a:lnTo>
                        <a:pt x="39077" y="152400"/>
                      </a:lnTo>
                      <a:lnTo>
                        <a:pt x="0" y="152400"/>
                      </a:lnTo>
                      <a:lnTo>
                        <a:pt x="0" y="0"/>
                      </a:lnTo>
                    </a:path>
                  </a:pathLst>
                </a:custGeom>
                <a:noFill/>
                <a:ln w="19050">
                  <a:solidFill>
                    <a:schemeClr val="accent4"/>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EBC9225E-F050-44B3-9982-7554FFC344D1}"/>
                  </a:ext>
                </a:extLst>
              </p:cNvPr>
              <p:cNvGrpSpPr/>
              <p:nvPr/>
            </p:nvGrpSpPr>
            <p:grpSpPr>
              <a:xfrm>
                <a:off x="5253424" y="2533866"/>
                <a:ext cx="3352446" cy="895133"/>
                <a:chOff x="5232400" y="-10346267"/>
                <a:chExt cx="20492181" cy="6049396"/>
              </a:xfrm>
            </p:grpSpPr>
            <p:sp>
              <p:nvSpPr>
                <p:cNvPr id="45" name="Freeform: Shape 44">
                  <a:extLst>
                    <a:ext uri="{FF2B5EF4-FFF2-40B4-BE49-F238E27FC236}">
                      <a16:creationId xmlns:a16="http://schemas.microsoft.com/office/drawing/2014/main" id="{76B0DDA7-C6EF-45D9-A0EB-AD81B6675A10}"/>
                    </a:ext>
                  </a:extLst>
                </p:cNvPr>
                <p:cNvSpPr/>
                <p:nvPr/>
              </p:nvSpPr>
              <p:spPr>
                <a:xfrm>
                  <a:off x="14824609" y="-6069027"/>
                  <a:ext cx="10899972" cy="1772156"/>
                </a:xfrm>
                <a:custGeom>
                  <a:avLst/>
                  <a:gdLst>
                    <a:gd name="connsiteX0" fmla="*/ 10899972 w 10899972"/>
                    <a:gd name="connsiteY0" fmla="*/ 1772156 h 1772156"/>
                    <a:gd name="connsiteX1" fmla="*/ 9241104 w 10899972"/>
                    <a:gd name="connsiteY1" fmla="*/ 1772156 h 1772156"/>
                    <a:gd name="connsiteX2" fmla="*/ 9241104 w 10899972"/>
                    <a:gd name="connsiteY2" fmla="*/ 1683144 h 1772156"/>
                    <a:gd name="connsiteX3" fmla="*/ 9095448 w 10899972"/>
                    <a:gd name="connsiteY3" fmla="*/ 1683144 h 1772156"/>
                    <a:gd name="connsiteX4" fmla="*/ 9095448 w 10899972"/>
                    <a:gd name="connsiteY4" fmla="*/ 1545579 h 1772156"/>
                    <a:gd name="connsiteX5" fmla="*/ 8698938 w 10899972"/>
                    <a:gd name="connsiteY5" fmla="*/ 1545579 h 1772156"/>
                    <a:gd name="connsiteX6" fmla="*/ 8698938 w 10899972"/>
                    <a:gd name="connsiteY6" fmla="*/ 1432291 h 1772156"/>
                    <a:gd name="connsiteX7" fmla="*/ 8423809 w 10899972"/>
                    <a:gd name="connsiteY7" fmla="*/ 1432291 h 1772156"/>
                    <a:gd name="connsiteX8" fmla="*/ 8423809 w 10899972"/>
                    <a:gd name="connsiteY8" fmla="*/ 1359462 h 1772156"/>
                    <a:gd name="connsiteX9" fmla="*/ 7347568 w 10899972"/>
                    <a:gd name="connsiteY9" fmla="*/ 1359462 h 1772156"/>
                    <a:gd name="connsiteX10" fmla="*/ 7347568 w 10899972"/>
                    <a:gd name="connsiteY10" fmla="*/ 1229990 h 1772156"/>
                    <a:gd name="connsiteX11" fmla="*/ 6781126 w 10899972"/>
                    <a:gd name="connsiteY11" fmla="*/ 1229990 h 1772156"/>
                    <a:gd name="connsiteX12" fmla="*/ 6781126 w 10899972"/>
                    <a:gd name="connsiteY12" fmla="*/ 1173346 h 1772156"/>
                    <a:gd name="connsiteX13" fmla="*/ 5858633 w 10899972"/>
                    <a:gd name="connsiteY13" fmla="*/ 1173346 h 1772156"/>
                    <a:gd name="connsiteX14" fmla="*/ 5858633 w 10899972"/>
                    <a:gd name="connsiteY14" fmla="*/ 1043873 h 1772156"/>
                    <a:gd name="connsiteX15" fmla="*/ 5729161 w 10899972"/>
                    <a:gd name="connsiteY15" fmla="*/ 1043873 h 1772156"/>
                    <a:gd name="connsiteX16" fmla="*/ 5729161 w 10899972"/>
                    <a:gd name="connsiteY16" fmla="*/ 971045 h 1772156"/>
                    <a:gd name="connsiteX17" fmla="*/ 4321147 w 10899972"/>
                    <a:gd name="connsiteY17" fmla="*/ 971045 h 1772156"/>
                    <a:gd name="connsiteX18" fmla="*/ 4321147 w 10899972"/>
                    <a:gd name="connsiteY18" fmla="*/ 865848 h 1772156"/>
                    <a:gd name="connsiteX19" fmla="*/ 3698060 w 10899972"/>
                    <a:gd name="connsiteY19" fmla="*/ 865848 h 1772156"/>
                    <a:gd name="connsiteX20" fmla="*/ 3698060 w 10899972"/>
                    <a:gd name="connsiteY20" fmla="*/ 784928 h 1772156"/>
                    <a:gd name="connsiteX21" fmla="*/ 2727016 w 10899972"/>
                    <a:gd name="connsiteY21" fmla="*/ 784928 h 1772156"/>
                    <a:gd name="connsiteX22" fmla="*/ 2727016 w 10899972"/>
                    <a:gd name="connsiteY22" fmla="*/ 663547 h 1772156"/>
                    <a:gd name="connsiteX23" fmla="*/ 1116701 w 10899972"/>
                    <a:gd name="connsiteY23" fmla="*/ 663547 h 1772156"/>
                    <a:gd name="connsiteX24" fmla="*/ 1116701 w 10899972"/>
                    <a:gd name="connsiteY24" fmla="*/ 574535 h 1772156"/>
                    <a:gd name="connsiteX25" fmla="*/ 631179 w 10899972"/>
                    <a:gd name="connsiteY25" fmla="*/ 574535 h 1772156"/>
                    <a:gd name="connsiteX26" fmla="*/ 631179 w 10899972"/>
                    <a:gd name="connsiteY26" fmla="*/ 469339 h 1772156"/>
                    <a:gd name="connsiteX27" fmla="*/ 453154 w 10899972"/>
                    <a:gd name="connsiteY27" fmla="*/ 469339 h 1772156"/>
                    <a:gd name="connsiteX28" fmla="*/ 453154 w 10899972"/>
                    <a:gd name="connsiteY28" fmla="*/ 412694 h 1772156"/>
                    <a:gd name="connsiteX29" fmla="*/ 428878 w 10899972"/>
                    <a:gd name="connsiteY29" fmla="*/ 388418 h 1772156"/>
                    <a:gd name="connsiteX30" fmla="*/ 428878 w 10899972"/>
                    <a:gd name="connsiteY30" fmla="*/ 291314 h 1772156"/>
                    <a:gd name="connsiteX31" fmla="*/ 89012 w 10899972"/>
                    <a:gd name="connsiteY31" fmla="*/ 291314 h 1772156"/>
                    <a:gd name="connsiteX32" fmla="*/ 89012 w 10899972"/>
                    <a:gd name="connsiteY32" fmla="*/ 80921 h 1772156"/>
                    <a:gd name="connsiteX33" fmla="*/ 0 w 10899972"/>
                    <a:gd name="connsiteY33" fmla="*/ 80921 h 1772156"/>
                    <a:gd name="connsiteX34" fmla="*/ 0 w 10899972"/>
                    <a:gd name="connsiteY34" fmla="*/ 0 h 177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99972" h="1772156">
                      <a:moveTo>
                        <a:pt x="10899972" y="1772156"/>
                      </a:moveTo>
                      <a:lnTo>
                        <a:pt x="9241104" y="1772156"/>
                      </a:lnTo>
                      <a:lnTo>
                        <a:pt x="9241104" y="1683144"/>
                      </a:lnTo>
                      <a:lnTo>
                        <a:pt x="9095448" y="1683144"/>
                      </a:lnTo>
                      <a:lnTo>
                        <a:pt x="9095448" y="1545579"/>
                      </a:lnTo>
                      <a:lnTo>
                        <a:pt x="8698938" y="1545579"/>
                      </a:lnTo>
                      <a:lnTo>
                        <a:pt x="8698938" y="1432291"/>
                      </a:lnTo>
                      <a:lnTo>
                        <a:pt x="8423809" y="1432291"/>
                      </a:lnTo>
                      <a:lnTo>
                        <a:pt x="8423809" y="1359462"/>
                      </a:lnTo>
                      <a:lnTo>
                        <a:pt x="7347568" y="1359462"/>
                      </a:lnTo>
                      <a:lnTo>
                        <a:pt x="7347568" y="1229990"/>
                      </a:lnTo>
                      <a:lnTo>
                        <a:pt x="6781126" y="1229990"/>
                      </a:lnTo>
                      <a:lnTo>
                        <a:pt x="6781126" y="1173346"/>
                      </a:lnTo>
                      <a:lnTo>
                        <a:pt x="5858633" y="1173346"/>
                      </a:lnTo>
                      <a:lnTo>
                        <a:pt x="5858633" y="1043873"/>
                      </a:lnTo>
                      <a:lnTo>
                        <a:pt x="5729161" y="1043873"/>
                      </a:lnTo>
                      <a:lnTo>
                        <a:pt x="5729161" y="971045"/>
                      </a:lnTo>
                      <a:lnTo>
                        <a:pt x="4321147" y="971045"/>
                      </a:lnTo>
                      <a:lnTo>
                        <a:pt x="4321147" y="865848"/>
                      </a:lnTo>
                      <a:lnTo>
                        <a:pt x="3698060" y="865848"/>
                      </a:lnTo>
                      <a:lnTo>
                        <a:pt x="3698060" y="784928"/>
                      </a:lnTo>
                      <a:lnTo>
                        <a:pt x="2727016" y="784928"/>
                      </a:lnTo>
                      <a:lnTo>
                        <a:pt x="2727016" y="663547"/>
                      </a:lnTo>
                      <a:lnTo>
                        <a:pt x="1116701" y="663547"/>
                      </a:lnTo>
                      <a:lnTo>
                        <a:pt x="1116701" y="574535"/>
                      </a:lnTo>
                      <a:lnTo>
                        <a:pt x="631179" y="574535"/>
                      </a:lnTo>
                      <a:lnTo>
                        <a:pt x="631179" y="469339"/>
                      </a:lnTo>
                      <a:lnTo>
                        <a:pt x="453154" y="469339"/>
                      </a:lnTo>
                      <a:lnTo>
                        <a:pt x="453154" y="412694"/>
                      </a:lnTo>
                      <a:lnTo>
                        <a:pt x="428878" y="388418"/>
                      </a:lnTo>
                      <a:lnTo>
                        <a:pt x="428878" y="291314"/>
                      </a:lnTo>
                      <a:lnTo>
                        <a:pt x="89012" y="291314"/>
                      </a:lnTo>
                      <a:lnTo>
                        <a:pt x="89012" y="80921"/>
                      </a:lnTo>
                      <a:lnTo>
                        <a:pt x="0" y="80921"/>
                      </a:lnTo>
                      <a:lnTo>
                        <a:pt x="0" y="0"/>
                      </a:lnTo>
                    </a:path>
                  </a:pathLst>
                </a:custGeom>
                <a:noFill/>
                <a:ln w="19050">
                  <a:solidFill>
                    <a:schemeClr val="accent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2771DF0A-6F8E-4C78-AD61-FD3F119ABDFE}"/>
                    </a:ext>
                  </a:extLst>
                </p:cNvPr>
                <p:cNvSpPr/>
                <p:nvPr/>
              </p:nvSpPr>
              <p:spPr>
                <a:xfrm>
                  <a:off x="9103540" y="-7485133"/>
                  <a:ext cx="5721069" cy="1416106"/>
                </a:xfrm>
                <a:custGeom>
                  <a:avLst/>
                  <a:gdLst>
                    <a:gd name="connsiteX0" fmla="*/ 5721069 w 5721069"/>
                    <a:gd name="connsiteY0" fmla="*/ 1416106 h 1416106"/>
                    <a:gd name="connsiteX1" fmla="*/ 5300283 w 5721069"/>
                    <a:gd name="connsiteY1" fmla="*/ 1416106 h 1416106"/>
                    <a:gd name="connsiteX2" fmla="*/ 5300283 w 5721069"/>
                    <a:gd name="connsiteY2" fmla="*/ 1351370 h 1416106"/>
                    <a:gd name="connsiteX3" fmla="*/ 4960418 w 5721069"/>
                    <a:gd name="connsiteY3" fmla="*/ 1351370 h 1416106"/>
                    <a:gd name="connsiteX4" fmla="*/ 4960418 w 5721069"/>
                    <a:gd name="connsiteY4" fmla="*/ 1229990 h 1416106"/>
                    <a:gd name="connsiteX5" fmla="*/ 4758117 w 5721069"/>
                    <a:gd name="connsiteY5" fmla="*/ 1229990 h 1416106"/>
                    <a:gd name="connsiteX6" fmla="*/ 4758117 w 5721069"/>
                    <a:gd name="connsiteY6" fmla="*/ 1076241 h 1416106"/>
                    <a:gd name="connsiteX7" fmla="*/ 4563908 w 5721069"/>
                    <a:gd name="connsiteY7" fmla="*/ 1076241 h 1416106"/>
                    <a:gd name="connsiteX8" fmla="*/ 4563908 w 5721069"/>
                    <a:gd name="connsiteY8" fmla="*/ 962952 h 1416106"/>
                    <a:gd name="connsiteX9" fmla="*/ 4458711 w 5721069"/>
                    <a:gd name="connsiteY9" fmla="*/ 962952 h 1416106"/>
                    <a:gd name="connsiteX10" fmla="*/ 4458711 w 5721069"/>
                    <a:gd name="connsiteY10" fmla="*/ 890124 h 1416106"/>
                    <a:gd name="connsiteX11" fmla="*/ 4377791 w 5721069"/>
                    <a:gd name="connsiteY11" fmla="*/ 890124 h 1416106"/>
                    <a:gd name="connsiteX12" fmla="*/ 4377791 w 5721069"/>
                    <a:gd name="connsiteY12" fmla="*/ 809204 h 1416106"/>
                    <a:gd name="connsiteX13" fmla="*/ 3414839 w 5721069"/>
                    <a:gd name="connsiteY13" fmla="*/ 809204 h 1416106"/>
                    <a:gd name="connsiteX14" fmla="*/ 3414839 w 5721069"/>
                    <a:gd name="connsiteY14" fmla="*/ 728283 h 1416106"/>
                    <a:gd name="connsiteX15" fmla="*/ 2597543 w 5721069"/>
                    <a:gd name="connsiteY15" fmla="*/ 728283 h 1416106"/>
                    <a:gd name="connsiteX16" fmla="*/ 2597543 w 5721069"/>
                    <a:gd name="connsiteY16" fmla="*/ 534075 h 1416106"/>
                    <a:gd name="connsiteX17" fmla="*/ 2322414 w 5721069"/>
                    <a:gd name="connsiteY17" fmla="*/ 534075 h 1416106"/>
                    <a:gd name="connsiteX18" fmla="*/ 2322414 w 5721069"/>
                    <a:gd name="connsiteY18" fmla="*/ 461246 h 1416106"/>
                    <a:gd name="connsiteX19" fmla="*/ 1715511 w 5721069"/>
                    <a:gd name="connsiteY19" fmla="*/ 461246 h 1416106"/>
                    <a:gd name="connsiteX20" fmla="*/ 1715511 w 5721069"/>
                    <a:gd name="connsiteY20" fmla="*/ 347958 h 1416106"/>
                    <a:gd name="connsiteX21" fmla="*/ 1068148 w 5721069"/>
                    <a:gd name="connsiteY21" fmla="*/ 347958 h 1416106"/>
                    <a:gd name="connsiteX22" fmla="*/ 1068148 w 5721069"/>
                    <a:gd name="connsiteY22" fmla="*/ 267037 h 1416106"/>
                    <a:gd name="connsiteX23" fmla="*/ 873940 w 5721069"/>
                    <a:gd name="connsiteY23" fmla="*/ 267037 h 1416106"/>
                    <a:gd name="connsiteX24" fmla="*/ 873940 w 5721069"/>
                    <a:gd name="connsiteY24" fmla="*/ 202301 h 1416106"/>
                    <a:gd name="connsiteX25" fmla="*/ 0 w 5721069"/>
                    <a:gd name="connsiteY25" fmla="*/ 202301 h 1416106"/>
                    <a:gd name="connsiteX26" fmla="*/ 0 w 5721069"/>
                    <a:gd name="connsiteY26" fmla="*/ 0 h 14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69" h="1416106">
                      <a:moveTo>
                        <a:pt x="5721069" y="1416106"/>
                      </a:moveTo>
                      <a:lnTo>
                        <a:pt x="5300283" y="1416106"/>
                      </a:lnTo>
                      <a:lnTo>
                        <a:pt x="5300283" y="1351370"/>
                      </a:lnTo>
                      <a:lnTo>
                        <a:pt x="4960418" y="1351370"/>
                      </a:lnTo>
                      <a:lnTo>
                        <a:pt x="4960418" y="1229990"/>
                      </a:lnTo>
                      <a:lnTo>
                        <a:pt x="4758117" y="1229990"/>
                      </a:lnTo>
                      <a:lnTo>
                        <a:pt x="4758117" y="1076241"/>
                      </a:lnTo>
                      <a:lnTo>
                        <a:pt x="4563908" y="1076241"/>
                      </a:lnTo>
                      <a:lnTo>
                        <a:pt x="4563908" y="962952"/>
                      </a:lnTo>
                      <a:lnTo>
                        <a:pt x="4458711" y="962952"/>
                      </a:lnTo>
                      <a:lnTo>
                        <a:pt x="4458711" y="890124"/>
                      </a:lnTo>
                      <a:lnTo>
                        <a:pt x="4377791" y="890124"/>
                      </a:lnTo>
                      <a:lnTo>
                        <a:pt x="4377791" y="809204"/>
                      </a:lnTo>
                      <a:lnTo>
                        <a:pt x="3414839" y="809204"/>
                      </a:lnTo>
                      <a:lnTo>
                        <a:pt x="3414839" y="728283"/>
                      </a:lnTo>
                      <a:lnTo>
                        <a:pt x="2597543" y="728283"/>
                      </a:lnTo>
                      <a:lnTo>
                        <a:pt x="2597543" y="534075"/>
                      </a:lnTo>
                      <a:lnTo>
                        <a:pt x="2322414" y="534075"/>
                      </a:lnTo>
                      <a:lnTo>
                        <a:pt x="2322414" y="461246"/>
                      </a:lnTo>
                      <a:lnTo>
                        <a:pt x="1715511" y="461246"/>
                      </a:lnTo>
                      <a:lnTo>
                        <a:pt x="1715511" y="347958"/>
                      </a:lnTo>
                      <a:lnTo>
                        <a:pt x="1068148" y="347958"/>
                      </a:lnTo>
                      <a:lnTo>
                        <a:pt x="1068148" y="267037"/>
                      </a:lnTo>
                      <a:lnTo>
                        <a:pt x="873940" y="267037"/>
                      </a:lnTo>
                      <a:lnTo>
                        <a:pt x="873940" y="202301"/>
                      </a:lnTo>
                      <a:lnTo>
                        <a:pt x="0" y="202301"/>
                      </a:lnTo>
                      <a:lnTo>
                        <a:pt x="0" y="0"/>
                      </a:lnTo>
                    </a:path>
                  </a:pathLst>
                </a:custGeom>
                <a:noFill/>
                <a:ln w="19050">
                  <a:solidFill>
                    <a:schemeClr val="accent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B2F8584B-D647-499B-B6B5-E17FB2EFF2F5}"/>
                    </a:ext>
                  </a:extLst>
                </p:cNvPr>
                <p:cNvSpPr/>
                <p:nvPr/>
              </p:nvSpPr>
              <p:spPr>
                <a:xfrm>
                  <a:off x="5232400" y="-10346267"/>
                  <a:ext cx="3886200" cy="2861734"/>
                </a:xfrm>
                <a:custGeom>
                  <a:avLst/>
                  <a:gdLst>
                    <a:gd name="connsiteX0" fmla="*/ 3886200 w 3886200"/>
                    <a:gd name="connsiteY0" fmla="*/ 2861734 h 2861734"/>
                    <a:gd name="connsiteX1" fmla="*/ 3048000 w 3886200"/>
                    <a:gd name="connsiteY1" fmla="*/ 2861734 h 2861734"/>
                    <a:gd name="connsiteX2" fmla="*/ 3048000 w 3886200"/>
                    <a:gd name="connsiteY2" fmla="*/ 2785534 h 2861734"/>
                    <a:gd name="connsiteX3" fmla="*/ 2891367 w 3886200"/>
                    <a:gd name="connsiteY3" fmla="*/ 2785534 h 2861734"/>
                    <a:gd name="connsiteX4" fmla="*/ 2891367 w 3886200"/>
                    <a:gd name="connsiteY4" fmla="*/ 2586567 h 2861734"/>
                    <a:gd name="connsiteX5" fmla="*/ 2853267 w 3886200"/>
                    <a:gd name="connsiteY5" fmla="*/ 2586567 h 2861734"/>
                    <a:gd name="connsiteX6" fmla="*/ 2853267 w 3886200"/>
                    <a:gd name="connsiteY6" fmla="*/ 2506134 h 2861734"/>
                    <a:gd name="connsiteX7" fmla="*/ 2815167 w 3886200"/>
                    <a:gd name="connsiteY7" fmla="*/ 2506134 h 2861734"/>
                    <a:gd name="connsiteX8" fmla="*/ 2815167 w 3886200"/>
                    <a:gd name="connsiteY8" fmla="*/ 2429934 h 2861734"/>
                    <a:gd name="connsiteX9" fmla="*/ 2785533 w 3886200"/>
                    <a:gd name="connsiteY9" fmla="*/ 2429934 h 2861734"/>
                    <a:gd name="connsiteX10" fmla="*/ 2785533 w 3886200"/>
                    <a:gd name="connsiteY10" fmla="*/ 2324100 h 2861734"/>
                    <a:gd name="connsiteX11" fmla="*/ 2658533 w 3886200"/>
                    <a:gd name="connsiteY11" fmla="*/ 2324100 h 2861734"/>
                    <a:gd name="connsiteX12" fmla="*/ 2658533 w 3886200"/>
                    <a:gd name="connsiteY12" fmla="*/ 2247900 h 2861734"/>
                    <a:gd name="connsiteX13" fmla="*/ 2628900 w 3886200"/>
                    <a:gd name="connsiteY13" fmla="*/ 2247900 h 2861734"/>
                    <a:gd name="connsiteX14" fmla="*/ 2628900 w 3886200"/>
                    <a:gd name="connsiteY14" fmla="*/ 2167467 h 2861734"/>
                    <a:gd name="connsiteX15" fmla="*/ 2548467 w 3886200"/>
                    <a:gd name="connsiteY15" fmla="*/ 2167467 h 2861734"/>
                    <a:gd name="connsiteX16" fmla="*/ 2548467 w 3886200"/>
                    <a:gd name="connsiteY16" fmla="*/ 2082800 h 2861734"/>
                    <a:gd name="connsiteX17" fmla="*/ 2277533 w 3886200"/>
                    <a:gd name="connsiteY17" fmla="*/ 2082800 h 2861734"/>
                    <a:gd name="connsiteX18" fmla="*/ 2277533 w 3886200"/>
                    <a:gd name="connsiteY18" fmla="*/ 1968500 h 2861734"/>
                    <a:gd name="connsiteX19" fmla="*/ 1972733 w 3886200"/>
                    <a:gd name="connsiteY19" fmla="*/ 1968500 h 2861734"/>
                    <a:gd name="connsiteX20" fmla="*/ 1972733 w 3886200"/>
                    <a:gd name="connsiteY20" fmla="*/ 1896534 h 2861734"/>
                    <a:gd name="connsiteX21" fmla="*/ 1591733 w 3886200"/>
                    <a:gd name="connsiteY21" fmla="*/ 1896534 h 2861734"/>
                    <a:gd name="connsiteX22" fmla="*/ 1591733 w 3886200"/>
                    <a:gd name="connsiteY22" fmla="*/ 1820334 h 2861734"/>
                    <a:gd name="connsiteX23" fmla="*/ 1464733 w 3886200"/>
                    <a:gd name="connsiteY23" fmla="*/ 1820334 h 2861734"/>
                    <a:gd name="connsiteX24" fmla="*/ 1464733 w 3886200"/>
                    <a:gd name="connsiteY24" fmla="*/ 1748367 h 2861734"/>
                    <a:gd name="connsiteX25" fmla="*/ 1303867 w 3886200"/>
                    <a:gd name="connsiteY25" fmla="*/ 1748367 h 2861734"/>
                    <a:gd name="connsiteX26" fmla="*/ 1303867 w 3886200"/>
                    <a:gd name="connsiteY26" fmla="*/ 1625600 h 2861734"/>
                    <a:gd name="connsiteX27" fmla="*/ 1274233 w 3886200"/>
                    <a:gd name="connsiteY27" fmla="*/ 1625600 h 2861734"/>
                    <a:gd name="connsiteX28" fmla="*/ 1274233 w 3886200"/>
                    <a:gd name="connsiteY28" fmla="*/ 1549400 h 2861734"/>
                    <a:gd name="connsiteX29" fmla="*/ 969433 w 3886200"/>
                    <a:gd name="connsiteY29" fmla="*/ 1549400 h 2861734"/>
                    <a:gd name="connsiteX30" fmla="*/ 969433 w 3886200"/>
                    <a:gd name="connsiteY30" fmla="*/ 1485900 h 2861734"/>
                    <a:gd name="connsiteX31" fmla="*/ 842433 w 3886200"/>
                    <a:gd name="connsiteY31" fmla="*/ 1485900 h 2861734"/>
                    <a:gd name="connsiteX32" fmla="*/ 842433 w 3886200"/>
                    <a:gd name="connsiteY32" fmla="*/ 1392767 h 2861734"/>
                    <a:gd name="connsiteX33" fmla="*/ 728133 w 3886200"/>
                    <a:gd name="connsiteY33" fmla="*/ 1392767 h 2861734"/>
                    <a:gd name="connsiteX34" fmla="*/ 728133 w 3886200"/>
                    <a:gd name="connsiteY34" fmla="*/ 1286934 h 2861734"/>
                    <a:gd name="connsiteX35" fmla="*/ 579967 w 3886200"/>
                    <a:gd name="connsiteY35" fmla="*/ 1286934 h 2861734"/>
                    <a:gd name="connsiteX36" fmla="*/ 579967 w 3886200"/>
                    <a:gd name="connsiteY36" fmla="*/ 1202267 h 2861734"/>
                    <a:gd name="connsiteX37" fmla="*/ 436033 w 3886200"/>
                    <a:gd name="connsiteY37" fmla="*/ 1202267 h 2861734"/>
                    <a:gd name="connsiteX38" fmla="*/ 436033 w 3886200"/>
                    <a:gd name="connsiteY38" fmla="*/ 1134534 h 2861734"/>
                    <a:gd name="connsiteX39" fmla="*/ 397933 w 3886200"/>
                    <a:gd name="connsiteY39" fmla="*/ 1134534 h 2861734"/>
                    <a:gd name="connsiteX40" fmla="*/ 397933 w 3886200"/>
                    <a:gd name="connsiteY40" fmla="*/ 1045634 h 2861734"/>
                    <a:gd name="connsiteX41" fmla="*/ 232833 w 3886200"/>
                    <a:gd name="connsiteY41" fmla="*/ 1045634 h 2861734"/>
                    <a:gd name="connsiteX42" fmla="*/ 232833 w 3886200"/>
                    <a:gd name="connsiteY42" fmla="*/ 931334 h 2861734"/>
                    <a:gd name="connsiteX43" fmla="*/ 198967 w 3886200"/>
                    <a:gd name="connsiteY43" fmla="*/ 931334 h 2861734"/>
                    <a:gd name="connsiteX44" fmla="*/ 198967 w 3886200"/>
                    <a:gd name="connsiteY44" fmla="*/ 855134 h 2861734"/>
                    <a:gd name="connsiteX45" fmla="*/ 156633 w 3886200"/>
                    <a:gd name="connsiteY45" fmla="*/ 855134 h 2861734"/>
                    <a:gd name="connsiteX46" fmla="*/ 156633 w 3886200"/>
                    <a:gd name="connsiteY46" fmla="*/ 635000 h 2861734"/>
                    <a:gd name="connsiteX47" fmla="*/ 0 w 3886200"/>
                    <a:gd name="connsiteY47" fmla="*/ 635000 h 2861734"/>
                    <a:gd name="connsiteX48" fmla="*/ 0 w 3886200"/>
                    <a:gd name="connsiteY48" fmla="*/ 0 h 286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86200" h="2861734">
                      <a:moveTo>
                        <a:pt x="3886200" y="2861734"/>
                      </a:moveTo>
                      <a:lnTo>
                        <a:pt x="3048000" y="2861734"/>
                      </a:lnTo>
                      <a:lnTo>
                        <a:pt x="3048000" y="2785534"/>
                      </a:lnTo>
                      <a:lnTo>
                        <a:pt x="2891367" y="2785534"/>
                      </a:lnTo>
                      <a:lnTo>
                        <a:pt x="2891367" y="2586567"/>
                      </a:lnTo>
                      <a:lnTo>
                        <a:pt x="2853267" y="2586567"/>
                      </a:lnTo>
                      <a:lnTo>
                        <a:pt x="2853267" y="2506134"/>
                      </a:lnTo>
                      <a:lnTo>
                        <a:pt x="2815167" y="2506134"/>
                      </a:lnTo>
                      <a:lnTo>
                        <a:pt x="2815167" y="2429934"/>
                      </a:lnTo>
                      <a:lnTo>
                        <a:pt x="2785533" y="2429934"/>
                      </a:lnTo>
                      <a:lnTo>
                        <a:pt x="2785533" y="2324100"/>
                      </a:lnTo>
                      <a:lnTo>
                        <a:pt x="2658533" y="2324100"/>
                      </a:lnTo>
                      <a:lnTo>
                        <a:pt x="2658533" y="2247900"/>
                      </a:lnTo>
                      <a:lnTo>
                        <a:pt x="2628900" y="2247900"/>
                      </a:lnTo>
                      <a:lnTo>
                        <a:pt x="2628900" y="2167467"/>
                      </a:lnTo>
                      <a:lnTo>
                        <a:pt x="2548467" y="2167467"/>
                      </a:lnTo>
                      <a:lnTo>
                        <a:pt x="2548467" y="2082800"/>
                      </a:lnTo>
                      <a:lnTo>
                        <a:pt x="2277533" y="2082800"/>
                      </a:lnTo>
                      <a:lnTo>
                        <a:pt x="2277533" y="1968500"/>
                      </a:lnTo>
                      <a:lnTo>
                        <a:pt x="1972733" y="1968500"/>
                      </a:lnTo>
                      <a:lnTo>
                        <a:pt x="1972733" y="1896534"/>
                      </a:lnTo>
                      <a:lnTo>
                        <a:pt x="1591733" y="1896534"/>
                      </a:lnTo>
                      <a:lnTo>
                        <a:pt x="1591733" y="1820334"/>
                      </a:lnTo>
                      <a:lnTo>
                        <a:pt x="1464733" y="1820334"/>
                      </a:lnTo>
                      <a:lnTo>
                        <a:pt x="1464733" y="1748367"/>
                      </a:lnTo>
                      <a:lnTo>
                        <a:pt x="1303867" y="1748367"/>
                      </a:lnTo>
                      <a:lnTo>
                        <a:pt x="1303867" y="1625600"/>
                      </a:lnTo>
                      <a:lnTo>
                        <a:pt x="1274233" y="1625600"/>
                      </a:lnTo>
                      <a:lnTo>
                        <a:pt x="1274233" y="1549400"/>
                      </a:lnTo>
                      <a:lnTo>
                        <a:pt x="969433" y="1549400"/>
                      </a:lnTo>
                      <a:lnTo>
                        <a:pt x="969433" y="1485900"/>
                      </a:lnTo>
                      <a:lnTo>
                        <a:pt x="842433" y="1485900"/>
                      </a:lnTo>
                      <a:lnTo>
                        <a:pt x="842433" y="1392767"/>
                      </a:lnTo>
                      <a:lnTo>
                        <a:pt x="728133" y="1392767"/>
                      </a:lnTo>
                      <a:lnTo>
                        <a:pt x="728133" y="1286934"/>
                      </a:lnTo>
                      <a:lnTo>
                        <a:pt x="579967" y="1286934"/>
                      </a:lnTo>
                      <a:lnTo>
                        <a:pt x="579967" y="1202267"/>
                      </a:lnTo>
                      <a:lnTo>
                        <a:pt x="436033" y="1202267"/>
                      </a:lnTo>
                      <a:lnTo>
                        <a:pt x="436033" y="1134534"/>
                      </a:lnTo>
                      <a:lnTo>
                        <a:pt x="397933" y="1134534"/>
                      </a:lnTo>
                      <a:lnTo>
                        <a:pt x="397933" y="1045634"/>
                      </a:lnTo>
                      <a:lnTo>
                        <a:pt x="232833" y="1045634"/>
                      </a:lnTo>
                      <a:lnTo>
                        <a:pt x="232833" y="931334"/>
                      </a:lnTo>
                      <a:lnTo>
                        <a:pt x="198967" y="931334"/>
                      </a:lnTo>
                      <a:lnTo>
                        <a:pt x="198967" y="855134"/>
                      </a:lnTo>
                      <a:lnTo>
                        <a:pt x="156633" y="855134"/>
                      </a:lnTo>
                      <a:lnTo>
                        <a:pt x="156633" y="635000"/>
                      </a:lnTo>
                      <a:lnTo>
                        <a:pt x="0" y="635000"/>
                      </a:lnTo>
                      <a:lnTo>
                        <a:pt x="0" y="0"/>
                      </a:lnTo>
                    </a:path>
                  </a:pathLst>
                </a:custGeom>
                <a:noFill/>
                <a:ln w="19050">
                  <a:solidFill>
                    <a:schemeClr val="accent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66" name="Straight Connector 65">
              <a:extLst>
                <a:ext uri="{FF2B5EF4-FFF2-40B4-BE49-F238E27FC236}">
                  <a16:creationId xmlns:a16="http://schemas.microsoft.com/office/drawing/2014/main" id="{B75FE4F3-3481-4ED0-92EF-E7B77D1AD930}"/>
                </a:ext>
              </a:extLst>
            </p:cNvPr>
            <p:cNvCxnSpPr/>
            <p:nvPr/>
          </p:nvCxnSpPr>
          <p:spPr>
            <a:xfrm>
              <a:off x="5209151" y="2953115"/>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53E9765-AEEC-48E0-9AD4-9B8E4768DB7F}"/>
                </a:ext>
              </a:extLst>
            </p:cNvPr>
            <p:cNvCxnSpPr>
              <a:cxnSpLocks/>
            </p:cNvCxnSpPr>
            <p:nvPr/>
          </p:nvCxnSpPr>
          <p:spPr>
            <a:xfrm rot="16200000">
              <a:off x="7532561" y="4048778"/>
              <a:ext cx="6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FAA321F-DDB7-44AB-A44C-5D6A21E5D6AB}"/>
                </a:ext>
              </a:extLst>
            </p:cNvPr>
            <p:cNvCxnSpPr>
              <a:cxnSpLocks/>
            </p:cNvCxnSpPr>
            <p:nvPr/>
          </p:nvCxnSpPr>
          <p:spPr>
            <a:xfrm rot="16200000">
              <a:off x="6020393" y="4048778"/>
              <a:ext cx="6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C424219E-A674-4692-BA84-F288647A932F}"/>
              </a:ext>
            </a:extLst>
          </p:cNvPr>
          <p:cNvSpPr txBox="1"/>
          <p:nvPr/>
        </p:nvSpPr>
        <p:spPr>
          <a:xfrm>
            <a:off x="5905025" y="4059182"/>
            <a:ext cx="447331" cy="276999"/>
          </a:xfrm>
          <a:prstGeom prst="rect">
            <a:avLst/>
          </a:prstGeom>
          <a:noFill/>
        </p:spPr>
        <p:txBody>
          <a:bodyPr wrap="square" rtlCol="0" anchor="t">
            <a:spAutoFit/>
          </a:bodyPr>
          <a:lstStyle/>
          <a:p>
            <a:pPr algn="ctr"/>
            <a:r>
              <a:rPr lang="en-GB" sz="1200" dirty="0"/>
              <a:t>3</a:t>
            </a:r>
          </a:p>
        </p:txBody>
      </p:sp>
      <p:sp>
        <p:nvSpPr>
          <p:cNvPr id="84" name="TextBox 83">
            <a:extLst>
              <a:ext uri="{FF2B5EF4-FFF2-40B4-BE49-F238E27FC236}">
                <a16:creationId xmlns:a16="http://schemas.microsoft.com/office/drawing/2014/main" id="{569BA6E0-71E5-4D2C-91C9-B3D55A94BEEC}"/>
              </a:ext>
            </a:extLst>
          </p:cNvPr>
          <p:cNvSpPr txBox="1"/>
          <p:nvPr/>
        </p:nvSpPr>
        <p:spPr>
          <a:xfrm>
            <a:off x="5350872" y="4401648"/>
            <a:ext cx="1394182" cy="276999"/>
          </a:xfrm>
          <a:prstGeom prst="rect">
            <a:avLst/>
          </a:prstGeom>
          <a:noFill/>
        </p:spPr>
        <p:txBody>
          <a:bodyPr wrap="square" rtlCol="0" anchor="t">
            <a:spAutoFit/>
          </a:bodyPr>
          <a:lstStyle/>
          <a:p>
            <a:r>
              <a:rPr lang="en-GB" sz="1200" dirty="0"/>
              <a:t>N at risk</a:t>
            </a:r>
          </a:p>
        </p:txBody>
      </p:sp>
    </p:spTree>
    <p:extLst>
      <p:ext uri="{BB962C8B-B14F-4D97-AF65-F5344CB8AC3E}">
        <p14:creationId xmlns:p14="http://schemas.microsoft.com/office/powerpoint/2010/main" val="301722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Frequency and outcomes of liver transplantation for NASH in Europe</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*Multivariable Cox regression; adjusted for donor and recipient factors</a:t>
            </a:r>
            <a:endParaRPr lang="en-US" dirty="0"/>
          </a:p>
          <a:p>
            <a:r>
              <a:rPr lang="en-US" dirty="0" err="1"/>
              <a:t>Haldar</a:t>
            </a:r>
            <a:r>
              <a:rPr lang="en-US" dirty="0"/>
              <a:t> D, et al. ILC 2018, </a:t>
            </a:r>
            <a:r>
              <a:rPr lang="en-GB" dirty="0"/>
              <a:t>PS-041</a:t>
            </a:r>
            <a:endParaRPr lang="en-US" dirty="0"/>
          </a:p>
        </p:txBody>
      </p:sp>
      <p:sp>
        <p:nvSpPr>
          <p:cNvPr id="10" name="Content Placeholder 9">
            <a:extLst>
              <a:ext uri="{FF2B5EF4-FFF2-40B4-BE49-F238E27FC236}">
                <a16:creationId xmlns:a16="http://schemas.microsoft.com/office/drawing/2014/main" id="{6AACA688-4B60-4FC7-AD67-1FC89A790CB2}"/>
              </a:ext>
            </a:extLst>
          </p:cNvPr>
          <p:cNvSpPr>
            <a:spLocks noGrp="1"/>
          </p:cNvSpPr>
          <p:nvPr>
            <p:ph sz="half" idx="11"/>
          </p:nvPr>
        </p:nvSpPr>
        <p:spPr>
          <a:xfrm>
            <a:off x="319314" y="1232589"/>
            <a:ext cx="3820638" cy="4622400"/>
          </a:xfrm>
        </p:spPr>
        <p:txBody>
          <a:bodyPr>
            <a:noAutofit/>
          </a:bodyPr>
          <a:lstStyle/>
          <a:p>
            <a:pPr marL="0" indent="0">
              <a:buNone/>
            </a:pPr>
            <a:r>
              <a:rPr lang="en-US" sz="1200" b="1" dirty="0"/>
              <a:t>Aims:</a:t>
            </a:r>
          </a:p>
          <a:p>
            <a:pPr marL="177800" indent="-177800">
              <a:spcBef>
                <a:spcPts val="0"/>
              </a:spcBef>
            </a:pPr>
            <a:r>
              <a:rPr lang="en-US" sz="1200" dirty="0"/>
              <a:t>Describe the changing frequency of </a:t>
            </a:r>
            <a:r>
              <a:rPr lang="en-US" sz="1200" dirty="0" err="1"/>
              <a:t>LTx</a:t>
            </a:r>
            <a:r>
              <a:rPr lang="en-US" sz="1200" dirty="0"/>
              <a:t> for NASH in Europe</a:t>
            </a:r>
          </a:p>
          <a:p>
            <a:pPr marL="177800" indent="-177800">
              <a:spcBef>
                <a:spcPts val="0"/>
              </a:spcBef>
            </a:pPr>
            <a:r>
              <a:rPr lang="en-US" sz="1200" dirty="0"/>
              <a:t>Determine clinical outcomes and prognostic factors </a:t>
            </a:r>
          </a:p>
          <a:p>
            <a:pPr marL="0" indent="0">
              <a:spcBef>
                <a:spcPts val="600"/>
              </a:spcBef>
              <a:buNone/>
            </a:pPr>
            <a:r>
              <a:rPr lang="en-GB" sz="1200" b="1" dirty="0"/>
              <a:t>Methods:</a:t>
            </a:r>
          </a:p>
          <a:p>
            <a:pPr marL="180975" indent="-180975"/>
            <a:r>
              <a:rPr lang="en-US" sz="1200" dirty="0"/>
              <a:t>Retrospective analysis of data from the ELTR database on 68,950 adult patients who underwent primary </a:t>
            </a:r>
            <a:r>
              <a:rPr lang="en-US" sz="1200" dirty="0" err="1"/>
              <a:t>LTx</a:t>
            </a:r>
            <a:r>
              <a:rPr lang="en-US" sz="1200" dirty="0"/>
              <a:t> for chronic liver disease between 01/01/2002 and 31/12/2016 at 174 </a:t>
            </a:r>
            <a:r>
              <a:rPr lang="en-US" sz="1200" dirty="0" err="1"/>
              <a:t>centres</a:t>
            </a:r>
            <a:r>
              <a:rPr lang="en-US" sz="1200" dirty="0"/>
              <a:t> in 33 countries</a:t>
            </a:r>
          </a:p>
          <a:p>
            <a:pPr marL="0" lvl="0" indent="0">
              <a:spcBef>
                <a:spcPts val="600"/>
              </a:spcBef>
              <a:buClr>
                <a:srgbClr val="004B87"/>
              </a:buClr>
              <a:buNone/>
            </a:pPr>
            <a:r>
              <a:rPr lang="en-US" sz="1200" b="1" dirty="0"/>
              <a:t>Results:</a:t>
            </a:r>
          </a:p>
          <a:p>
            <a:pPr marL="180975" indent="-180975" algn="just"/>
            <a:r>
              <a:rPr lang="en-US" sz="1200" dirty="0"/>
              <a:t>Changing indications for </a:t>
            </a:r>
            <a:r>
              <a:rPr lang="en-US" sz="1200" dirty="0" err="1"/>
              <a:t>LTx</a:t>
            </a:r>
            <a:endParaRPr lang="en-US" sz="1200" dirty="0"/>
          </a:p>
          <a:p>
            <a:pPr marL="449263" lvl="1" indent="-168275">
              <a:spcBef>
                <a:spcPts val="0"/>
              </a:spcBef>
            </a:pPr>
            <a:r>
              <a:rPr lang="en-GB" sz="1200" dirty="0"/>
              <a:t>Primary indication was NASH (2,741 [4%] pts)</a:t>
            </a:r>
          </a:p>
          <a:p>
            <a:pPr marL="449263" lvl="1" indent="-168275">
              <a:spcBef>
                <a:spcPts val="0"/>
              </a:spcBef>
            </a:pPr>
            <a:r>
              <a:rPr lang="en-GB" sz="1200" dirty="0">
                <a:sym typeface="Wingdings" panose="05000000000000000000" pitchFamily="2" charset="2"/>
              </a:rPr>
              <a:t></a:t>
            </a:r>
            <a:r>
              <a:rPr lang="en-GB" sz="1200" dirty="0"/>
              <a:t> proportion of </a:t>
            </a:r>
            <a:r>
              <a:rPr lang="en-GB" sz="1200" dirty="0" err="1"/>
              <a:t>LTx</a:t>
            </a:r>
            <a:r>
              <a:rPr lang="en-GB" sz="1200" dirty="0"/>
              <a:t> performed for patients with NASH: 1.2% (2002) </a:t>
            </a:r>
            <a:r>
              <a:rPr lang="en-GB" sz="1200" dirty="0">
                <a:sym typeface="Wingdings" panose="05000000000000000000" pitchFamily="2" charset="2"/>
              </a:rPr>
              <a:t></a:t>
            </a:r>
            <a:r>
              <a:rPr lang="en-GB" sz="1200" dirty="0"/>
              <a:t> 8.4% (2016)</a:t>
            </a:r>
          </a:p>
          <a:p>
            <a:pPr marL="449263" lvl="1" indent="-168275">
              <a:spcBef>
                <a:spcPts val="0"/>
              </a:spcBef>
            </a:pPr>
            <a:r>
              <a:rPr lang="en-GB" sz="1200" dirty="0"/>
              <a:t>ARLD was the most common indication (n=22,226; 32.3%)</a:t>
            </a:r>
          </a:p>
          <a:p>
            <a:pPr marL="0" indent="-119062">
              <a:buNone/>
            </a:pPr>
            <a:r>
              <a:rPr lang="en-US" sz="1200" dirty="0"/>
              <a:t>Recipient differences</a:t>
            </a:r>
          </a:p>
          <a:p>
            <a:pPr marL="0" indent="-119062">
              <a:buNone/>
            </a:pPr>
            <a:endParaRPr lang="en-US" sz="1200" dirty="0"/>
          </a:p>
          <a:p>
            <a:pPr marL="0" indent="-119062">
              <a:buNone/>
            </a:pPr>
            <a:endParaRPr lang="en-US" sz="1200" dirty="0"/>
          </a:p>
          <a:p>
            <a:pPr marL="0" indent="-119062">
              <a:buNone/>
            </a:pPr>
            <a:endParaRPr lang="en-US" sz="1200" dirty="0"/>
          </a:p>
          <a:p>
            <a:pPr marL="0" indent="-119062">
              <a:buNone/>
            </a:pPr>
            <a:endParaRPr lang="en-US" sz="600" dirty="0"/>
          </a:p>
          <a:p>
            <a:pPr marL="180975" indent="-180975"/>
            <a:r>
              <a:rPr lang="en-GB" sz="1200" dirty="0"/>
              <a:t>NASH was not an independent predictor of post-</a:t>
            </a:r>
            <a:r>
              <a:rPr lang="en-GB" sz="1200" dirty="0" err="1"/>
              <a:t>LTx</a:t>
            </a:r>
            <a:r>
              <a:rPr lang="en-GB" sz="1200" dirty="0"/>
              <a:t> patient survival* </a:t>
            </a:r>
          </a:p>
          <a:p>
            <a:pPr marL="447675" lvl="1" indent="-180975">
              <a:spcBef>
                <a:spcPts val="0"/>
              </a:spcBef>
            </a:pPr>
            <a:r>
              <a:rPr lang="en-GB" sz="1200" dirty="0"/>
              <a:t>Patient survival HR </a:t>
            </a:r>
            <a:r>
              <a:rPr lang="en-US" sz="1200" dirty="0"/>
              <a:t>1.06 (95% 0.97–1.17)</a:t>
            </a:r>
          </a:p>
          <a:p>
            <a:pPr marL="447675" lvl="1" indent="-180975">
              <a:spcBef>
                <a:spcPts val="0"/>
              </a:spcBef>
            </a:pPr>
            <a:r>
              <a:rPr lang="en-US" sz="1200" dirty="0"/>
              <a:t>Graft survival HR 0.90 (95% 0.79–1.04)</a:t>
            </a:r>
            <a:endParaRPr lang="en-GB" sz="1200" dirty="0"/>
          </a:p>
          <a:p>
            <a:pPr marL="0" lvl="0" indent="0">
              <a:spcBef>
                <a:spcPts val="1200"/>
              </a:spcBef>
              <a:buClr>
                <a:srgbClr val="004B87"/>
              </a:buClr>
              <a:buNone/>
            </a:pPr>
            <a:endParaRPr lang="en-GB" sz="1400" b="1" dirty="0">
              <a:solidFill>
                <a:prstClr val="black"/>
              </a:solidFill>
            </a:endParaRPr>
          </a:p>
        </p:txBody>
      </p:sp>
      <p:sp>
        <p:nvSpPr>
          <p:cNvPr id="18" name="Content Placeholder 17">
            <a:extLst>
              <a:ext uri="{FF2B5EF4-FFF2-40B4-BE49-F238E27FC236}">
                <a16:creationId xmlns:a16="http://schemas.microsoft.com/office/drawing/2014/main" id="{D68D5C96-D133-4226-AA75-9EF079226036}"/>
              </a:ext>
            </a:extLst>
          </p:cNvPr>
          <p:cNvSpPr>
            <a:spLocks noGrp="1"/>
          </p:cNvSpPr>
          <p:nvPr>
            <p:ph sz="half" idx="12"/>
          </p:nvPr>
        </p:nvSpPr>
        <p:spPr>
          <a:xfrm>
            <a:off x="4572000" y="1264798"/>
            <a:ext cx="4252686" cy="4445296"/>
          </a:xfrm>
        </p:spPr>
        <p:txBody>
          <a:bodyPr/>
          <a:lstStyle/>
          <a:p>
            <a:pPr marL="0" indent="0">
              <a:spcBef>
                <a:spcPts val="600"/>
              </a:spcBef>
              <a:buNone/>
            </a:pPr>
            <a:r>
              <a:rPr lang="en-GB" sz="1200" dirty="0"/>
              <a:t>Determinants of post-LT survival in NASH recipients</a:t>
            </a:r>
          </a:p>
          <a:p>
            <a:pPr marL="0" indent="0">
              <a:spcBef>
                <a:spcPts val="1200"/>
              </a:spcBef>
              <a:buNone/>
            </a:pPr>
            <a:endParaRPr lang="en-GB" sz="1400" dirty="0"/>
          </a:p>
          <a:p>
            <a:endParaRPr lang="en-US" sz="1400" dirty="0"/>
          </a:p>
          <a:p>
            <a:endParaRPr lang="en-US" sz="1200" dirty="0"/>
          </a:p>
          <a:p>
            <a:endParaRPr lang="en-US" sz="1200" dirty="0"/>
          </a:p>
          <a:p>
            <a:endParaRPr lang="en-US" sz="1200" dirty="0"/>
          </a:p>
          <a:p>
            <a:endParaRPr lang="en-US" sz="2400" dirty="0"/>
          </a:p>
          <a:p>
            <a:pPr marL="0" indent="0">
              <a:buClr>
                <a:srgbClr val="004B87"/>
              </a:buClr>
              <a:buNone/>
            </a:pPr>
            <a:r>
              <a:rPr lang="en-GB" sz="1400" b="1" dirty="0">
                <a:solidFill>
                  <a:prstClr val="black"/>
                </a:solidFill>
              </a:rPr>
              <a:t>Conclusions:</a:t>
            </a:r>
            <a:endParaRPr lang="en-GB" sz="2400" b="1" dirty="0">
              <a:solidFill>
                <a:prstClr val="black"/>
              </a:solidFill>
            </a:endParaRPr>
          </a:p>
          <a:p>
            <a:pPr marL="171450" indent="-171450">
              <a:buClr>
                <a:srgbClr val="004B87"/>
              </a:buClr>
            </a:pPr>
            <a:r>
              <a:rPr lang="en-US" sz="1400" dirty="0">
                <a:solidFill>
                  <a:prstClr val="black"/>
                </a:solidFill>
              </a:rPr>
              <a:t>The proportion of </a:t>
            </a:r>
            <a:r>
              <a:rPr lang="en-US" sz="1400" dirty="0" err="1">
                <a:solidFill>
                  <a:prstClr val="black"/>
                </a:solidFill>
              </a:rPr>
              <a:t>LTxs</a:t>
            </a:r>
            <a:r>
              <a:rPr lang="en-US" sz="1400" dirty="0">
                <a:solidFill>
                  <a:prstClr val="black"/>
                </a:solidFill>
              </a:rPr>
              <a:t> performed for patients with NASH has risen more than for any other indication</a:t>
            </a:r>
          </a:p>
          <a:p>
            <a:pPr marL="171450" indent="-171450">
              <a:buClr>
                <a:srgbClr val="004B87"/>
              </a:buClr>
            </a:pPr>
            <a:r>
              <a:rPr lang="en-GB" sz="1400" dirty="0">
                <a:solidFill>
                  <a:prstClr val="black"/>
                </a:solidFill>
              </a:rPr>
              <a:t>Significantly higher proportion of NASH recipients with concomitant HCC than for other indications</a:t>
            </a:r>
            <a:r>
              <a:rPr lang="en-US" sz="1400" dirty="0">
                <a:solidFill>
                  <a:prstClr val="black"/>
                </a:solidFill>
              </a:rPr>
              <a:t>.</a:t>
            </a:r>
          </a:p>
          <a:p>
            <a:pPr marL="171450" indent="-171450">
              <a:buClr>
                <a:srgbClr val="004B87"/>
              </a:buClr>
            </a:pPr>
            <a:r>
              <a:rPr lang="en-GB" sz="1400" dirty="0">
                <a:solidFill>
                  <a:prstClr val="black"/>
                </a:solidFill>
              </a:rPr>
              <a:t>NASH is not an independent predictor of </a:t>
            </a:r>
            <a:br>
              <a:rPr lang="en-GB" sz="1400" dirty="0">
                <a:solidFill>
                  <a:prstClr val="black"/>
                </a:solidFill>
              </a:rPr>
            </a:br>
            <a:r>
              <a:rPr lang="en-GB" sz="1400" dirty="0">
                <a:solidFill>
                  <a:prstClr val="black"/>
                </a:solidFill>
              </a:rPr>
              <a:t>post-</a:t>
            </a:r>
            <a:r>
              <a:rPr lang="en-GB" sz="1400" dirty="0" err="1">
                <a:solidFill>
                  <a:prstClr val="black"/>
                </a:solidFill>
              </a:rPr>
              <a:t>LTx</a:t>
            </a:r>
            <a:r>
              <a:rPr lang="en-GB" sz="1400" dirty="0">
                <a:solidFill>
                  <a:prstClr val="black"/>
                </a:solidFill>
              </a:rPr>
              <a:t> patient or graft survival</a:t>
            </a:r>
          </a:p>
          <a:p>
            <a:pPr marL="171450" indent="-171450">
              <a:buClr>
                <a:srgbClr val="004B87"/>
              </a:buClr>
            </a:pPr>
            <a:r>
              <a:rPr lang="en-GB" sz="1400" dirty="0">
                <a:solidFill>
                  <a:prstClr val="black"/>
                </a:solidFill>
              </a:rPr>
              <a:t>Amongst NASH recipients, older age, higher MELD and extremes of BMI carry a post-</a:t>
            </a:r>
            <a:r>
              <a:rPr lang="en-GB" sz="1400" dirty="0" err="1">
                <a:solidFill>
                  <a:prstClr val="black"/>
                </a:solidFill>
              </a:rPr>
              <a:t>LTx</a:t>
            </a:r>
            <a:r>
              <a:rPr lang="en-GB" sz="1400" dirty="0">
                <a:solidFill>
                  <a:prstClr val="black"/>
                </a:solidFill>
              </a:rPr>
              <a:t> mortality risk, </a:t>
            </a:r>
            <a:r>
              <a:rPr lang="en-GB" sz="1400" dirty="0">
                <a:solidFill>
                  <a:prstClr val="black"/>
                </a:solidFill>
                <a:sym typeface="Wingdings" panose="05000000000000000000" pitchFamily="2" charset="2"/>
              </a:rPr>
              <a:t></a:t>
            </a:r>
            <a:r>
              <a:rPr lang="en-GB" sz="1400" dirty="0">
                <a:solidFill>
                  <a:prstClr val="black"/>
                </a:solidFill>
              </a:rPr>
              <a:t> can aid risk stratification and careful selection of patients with NASH for </a:t>
            </a:r>
            <a:r>
              <a:rPr lang="en-GB" sz="1400" dirty="0" err="1">
                <a:solidFill>
                  <a:prstClr val="black"/>
                </a:solidFill>
              </a:rPr>
              <a:t>LTx</a:t>
            </a:r>
            <a:endParaRPr lang="en-US" sz="1400" dirty="0">
              <a:solidFill>
                <a:prstClr val="black"/>
              </a:solidFill>
            </a:endParaRPr>
          </a:p>
          <a:p>
            <a:endParaRPr lang="en-US" dirty="0"/>
          </a:p>
        </p:txBody>
      </p:sp>
      <p:graphicFrame>
        <p:nvGraphicFramePr>
          <p:cNvPr id="39" name="Table 38">
            <a:extLst>
              <a:ext uri="{FF2B5EF4-FFF2-40B4-BE49-F238E27FC236}">
                <a16:creationId xmlns:a16="http://schemas.microsoft.com/office/drawing/2014/main" id="{0C0F4F42-14E4-4BFF-8A1A-8B82FFEDF19B}"/>
              </a:ext>
            </a:extLst>
          </p:cNvPr>
          <p:cNvGraphicFramePr>
            <a:graphicFrameLocks noGrp="1"/>
          </p:cNvGraphicFramePr>
          <p:nvPr>
            <p:extLst>
              <p:ext uri="{D42A27DB-BD31-4B8C-83A1-F6EECF244321}">
                <p14:modId xmlns:p14="http://schemas.microsoft.com/office/powerpoint/2010/main" val="595321738"/>
              </p:ext>
            </p:extLst>
          </p:nvPr>
        </p:nvGraphicFramePr>
        <p:xfrm>
          <a:off x="4657915" y="1557296"/>
          <a:ext cx="4026090" cy="1615394"/>
        </p:xfrm>
        <a:graphic>
          <a:graphicData uri="http://schemas.openxmlformats.org/drawingml/2006/table">
            <a:tbl>
              <a:tblPr firstRow="1" bandRow="1">
                <a:tableStyleId>{F2DE63D5-997A-4646-A377-4702673A728D}</a:tableStyleId>
              </a:tblPr>
              <a:tblGrid>
                <a:gridCol w="2512107">
                  <a:extLst>
                    <a:ext uri="{9D8B030D-6E8A-4147-A177-3AD203B41FA5}">
                      <a16:colId xmlns:a16="http://schemas.microsoft.com/office/drawing/2014/main" val="4123754111"/>
                    </a:ext>
                  </a:extLst>
                </a:gridCol>
                <a:gridCol w="1513983">
                  <a:extLst>
                    <a:ext uri="{9D8B030D-6E8A-4147-A177-3AD203B41FA5}">
                      <a16:colId xmlns:a16="http://schemas.microsoft.com/office/drawing/2014/main" val="3340032486"/>
                    </a:ext>
                  </a:extLst>
                </a:gridCol>
              </a:tblGrid>
              <a:tr h="20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For recipients without HCC</a:t>
                      </a:r>
                    </a:p>
                  </a:txBody>
                  <a:tcPr marL="0" marR="0" marT="0" marB="0" anchor="ctr">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a:t>HR</a:t>
                      </a:r>
                    </a:p>
                  </a:txBody>
                  <a:tcPr marL="0" marR="0" marT="0" marB="0" anchor="ctr">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61716154"/>
                  </a:ext>
                </a:extLst>
              </a:tr>
              <a:tr h="403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Recipient age </a:t>
                      </a:r>
                      <a:r>
                        <a:rPr lang="en-US" sz="1200" dirty="0"/>
                        <a:t>(years)	</a:t>
                      </a:r>
                      <a:r>
                        <a:rPr lang="en-US" sz="1200" b="0" dirty="0"/>
                        <a:t>61–65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US" sz="1200" b="0" dirty="0"/>
                        <a:t>		&gt;65</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t>1.96 (1.29–2.98)</a:t>
                      </a:r>
                      <a:endParaRPr lang="en-US" sz="1200" dirty="0"/>
                    </a:p>
                    <a:p>
                      <a:pPr algn="ctr"/>
                      <a:r>
                        <a:rPr lang="en-GB" sz="1200" dirty="0"/>
                        <a:t>1.77 (1.11–2.82)</a:t>
                      </a:r>
                      <a:endParaRPr lang="en-US" sz="1200" dirty="0"/>
                    </a:p>
                  </a:txBody>
                  <a:tcPr marL="0" marR="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9116529"/>
                  </a:ext>
                </a:extLst>
              </a:tr>
              <a:tr h="20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MELD &gt;23</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t>1.54 (1.04–2.30)</a:t>
                      </a:r>
                      <a:endParaRPr lang="en-US" sz="1200" dirty="0"/>
                    </a:p>
                  </a:txBody>
                  <a:tcPr marL="0" marR="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03684686"/>
                  </a:ext>
                </a:extLst>
              </a:tr>
              <a:tr h="60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Recipient BMI</a:t>
                      </a:r>
                      <a:r>
                        <a:rPr lang="en-GB" sz="1200" dirty="0"/>
                        <a:t> (</a:t>
                      </a:r>
                      <a:r>
                        <a:rPr lang="en-US" sz="1200" dirty="0"/>
                        <a:t>kg/m</a:t>
                      </a:r>
                      <a:r>
                        <a:rPr lang="en-US" sz="1200" baseline="30000" dirty="0"/>
                        <a:t>2</a:t>
                      </a:r>
                      <a:r>
                        <a:rPr lang="en-GB" sz="1200" dirty="0"/>
                        <a:t>)	&lt;18.5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200" dirty="0"/>
                        <a:t>		18.5–25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200" dirty="0"/>
                        <a:t>		&gt;40</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US" sz="1200" dirty="0"/>
                        <a:t>5.04 (1.18–21.56)</a:t>
                      </a:r>
                    </a:p>
                    <a:p>
                      <a:pPr algn="ctr"/>
                      <a:r>
                        <a:rPr lang="en-US" sz="1200" dirty="0"/>
                        <a:t>2.34 (1.28–4.26)</a:t>
                      </a:r>
                    </a:p>
                    <a:p>
                      <a:pPr algn="ctr"/>
                      <a:r>
                        <a:rPr lang="en-US" sz="1200" dirty="0"/>
                        <a:t>2.24 (1.30–3.87)</a:t>
                      </a:r>
                    </a:p>
                  </a:txBody>
                  <a:tcPr marL="0" marR="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65612484"/>
                  </a:ext>
                </a:extLst>
              </a:tr>
              <a:tr h="201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Donor blood group B</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t>0.41 (0.23–0.72)</a:t>
                      </a:r>
                    </a:p>
                  </a:txBody>
                  <a:tcPr marL="0" marR="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7841980"/>
                  </a:ext>
                </a:extLst>
              </a:tr>
            </a:tbl>
          </a:graphicData>
        </a:graphic>
      </p:graphicFrame>
      <p:graphicFrame>
        <p:nvGraphicFramePr>
          <p:cNvPr id="12" name="Table 11">
            <a:extLst>
              <a:ext uri="{FF2B5EF4-FFF2-40B4-BE49-F238E27FC236}">
                <a16:creationId xmlns:a16="http://schemas.microsoft.com/office/drawing/2014/main" id="{AA09EDAF-A20C-4AD9-8D79-032302F34FAD}"/>
              </a:ext>
            </a:extLst>
          </p:cNvPr>
          <p:cNvGraphicFramePr>
            <a:graphicFrameLocks noGrp="1"/>
          </p:cNvGraphicFramePr>
          <p:nvPr>
            <p:extLst>
              <p:ext uri="{D42A27DB-BD31-4B8C-83A1-F6EECF244321}">
                <p14:modId xmlns:p14="http://schemas.microsoft.com/office/powerpoint/2010/main" val="3527703975"/>
              </p:ext>
            </p:extLst>
          </p:nvPr>
        </p:nvGraphicFramePr>
        <p:xfrm>
          <a:off x="388916" y="4823782"/>
          <a:ext cx="3967060" cy="780745"/>
        </p:xfrm>
        <a:graphic>
          <a:graphicData uri="http://schemas.openxmlformats.org/drawingml/2006/table">
            <a:tbl>
              <a:tblPr firstRow="1" bandRow="1"/>
              <a:tblGrid>
                <a:gridCol w="1433110">
                  <a:extLst>
                    <a:ext uri="{9D8B030D-6E8A-4147-A177-3AD203B41FA5}">
                      <a16:colId xmlns:a16="http://schemas.microsoft.com/office/drawing/2014/main" val="4123754111"/>
                    </a:ext>
                  </a:extLst>
                </a:gridCol>
                <a:gridCol w="1188658">
                  <a:extLst>
                    <a:ext uri="{9D8B030D-6E8A-4147-A177-3AD203B41FA5}">
                      <a16:colId xmlns:a16="http://schemas.microsoft.com/office/drawing/2014/main" val="1136116420"/>
                    </a:ext>
                  </a:extLst>
                </a:gridCol>
                <a:gridCol w="1345292">
                  <a:extLst>
                    <a:ext uri="{9D8B030D-6E8A-4147-A177-3AD203B41FA5}">
                      <a16:colId xmlns:a16="http://schemas.microsoft.com/office/drawing/2014/main" val="1932049274"/>
                    </a:ext>
                  </a:extLst>
                </a:gridCol>
              </a:tblGrid>
              <a:tr h="197817">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36000" marR="0" marT="0" marB="0" anchor="ctr">
                    <a:lnL w="9525" cap="flat" cmpd="sng" algn="ctr">
                      <a:solidFill>
                        <a:srgbClr val="004B87">
                          <a:shade val="95000"/>
                          <a:satMod val="105000"/>
                        </a:srgbClr>
                      </a:solidFill>
                      <a:prstDash val="solid"/>
                    </a:lnL>
                    <a:lnR>
                      <a:noFill/>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200" dirty="0"/>
                        <a:t>NASH</a:t>
                      </a:r>
                      <a:endParaRPr lang="en-US" sz="1200" dirty="0">
                        <a:solidFill>
                          <a:schemeClr val="tx1"/>
                        </a:solidFill>
                      </a:endParaRPr>
                    </a:p>
                  </a:txBody>
                  <a:tcPr marL="36000" marR="0" marT="0" marB="0" anchor="ctr">
                    <a:lnL>
                      <a:noFill/>
                    </a:lnL>
                    <a:lnR>
                      <a:noFill/>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200" dirty="0"/>
                        <a:t>Non-NASH</a:t>
                      </a:r>
                      <a:endParaRPr lang="en-US" sz="1200" dirty="0">
                        <a:solidFill>
                          <a:schemeClr val="tx1"/>
                        </a:solidFill>
                      </a:endParaRPr>
                    </a:p>
                  </a:txBody>
                  <a:tcPr marL="36000" marR="0" marT="0" marB="0" anchor="ctr">
                    <a:lnL>
                      <a:noFill/>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2361716154"/>
                  </a:ext>
                </a:extLst>
              </a:tr>
              <a:tr h="19781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dirty="0"/>
                        <a:t>Age years;</a:t>
                      </a:r>
                      <a:r>
                        <a:rPr lang="en-GB" sz="1200" baseline="0" dirty="0"/>
                        <a:t> </a:t>
                      </a:r>
                      <a:r>
                        <a:rPr lang="en-GB" sz="1200" dirty="0"/>
                        <a:t>(IQR)</a:t>
                      </a:r>
                      <a:endParaRPr lang="en-US" sz="1200" dirty="0"/>
                    </a:p>
                  </a:txBody>
                  <a:tcPr marL="36000" marR="0" marT="0" marB="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60 (54–64)</a:t>
                      </a:r>
                      <a:endParaRPr lang="en-US" sz="1200" dirty="0"/>
                    </a:p>
                  </a:txBody>
                  <a:tcPr marL="3600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55 (48–61)</a:t>
                      </a:r>
                      <a:endParaRPr lang="en-US" sz="1200" dirty="0"/>
                    </a:p>
                  </a:txBody>
                  <a:tcPr marL="36000" marR="0" marT="0" marB="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09116529"/>
                  </a:ext>
                </a:extLst>
              </a:tr>
              <a:tr h="19781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dirty="0"/>
                        <a:t>BMI </a:t>
                      </a:r>
                      <a:r>
                        <a:rPr lang="en-US" sz="1200" dirty="0"/>
                        <a:t>kg/m</a:t>
                      </a:r>
                      <a:r>
                        <a:rPr lang="en-US" sz="1200" baseline="30000" dirty="0"/>
                        <a:t>–2</a:t>
                      </a:r>
                      <a:r>
                        <a:rPr lang="en-GB" sz="1200" dirty="0"/>
                        <a:t> (SD)</a:t>
                      </a:r>
                    </a:p>
                  </a:txBody>
                  <a:tcPr marL="36000" marR="0" marT="0" marB="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32.6 (4.57)</a:t>
                      </a:r>
                      <a:endParaRPr lang="en-US" sz="1200" dirty="0"/>
                    </a:p>
                  </a:txBody>
                  <a:tcPr marL="3600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25.8 (4.45)</a:t>
                      </a:r>
                      <a:endParaRPr lang="en-US" sz="1200" dirty="0"/>
                    </a:p>
                  </a:txBody>
                  <a:tcPr marL="36000" marR="0" marT="0" marB="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64481665"/>
                  </a:ext>
                </a:extLst>
              </a:tr>
              <a:tr h="18729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GB" sz="1200" dirty="0"/>
                        <a:t>HCC (%)</a:t>
                      </a:r>
                      <a:endParaRPr lang="en-US" sz="1200" dirty="0"/>
                    </a:p>
                  </a:txBody>
                  <a:tcPr marL="36000" marR="0" marT="0" marB="0" anchor="ctr">
                    <a:lnL w="9525" cap="flat" cmpd="sng" algn="ctr">
                      <a:solidFill>
                        <a:srgbClr val="004B87">
                          <a:shade val="95000"/>
                          <a:satMod val="105000"/>
                        </a:srgbClr>
                      </a:solidFill>
                      <a:prstDash val="soli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39.1</a:t>
                      </a:r>
                      <a:endParaRPr lang="en-US" sz="1200" dirty="0"/>
                    </a:p>
                  </a:txBody>
                  <a:tcPr marL="3600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a:t>28.9</a:t>
                      </a:r>
                      <a:endParaRPr lang="en-US" sz="1200" dirty="0"/>
                    </a:p>
                  </a:txBody>
                  <a:tcPr marL="36000" marR="0" marT="0" marB="0" anchor="ctr">
                    <a:lnL w="6350" cap="flat" cmpd="sng" algn="ctr">
                      <a:solidFill>
                        <a:schemeClr val="tx2"/>
                      </a:solidFill>
                      <a:prstDash val="solid"/>
                      <a:round/>
                      <a:headEnd type="none" w="med" len="med"/>
                      <a:tailEnd type="none" w="med" len="med"/>
                    </a:lnL>
                    <a:lnR w="9525" cap="flat" cmpd="sng" algn="ctr">
                      <a:solidFill>
                        <a:srgbClr val="004B87">
                          <a:shade val="95000"/>
                          <a:satMod val="105000"/>
                        </a:srgbClr>
                      </a:solidFill>
                      <a:prstDash val="solid"/>
                    </a:lnR>
                    <a:lnT w="9525" cap="flat" cmpd="sng" algn="ctr">
                      <a:solidFill>
                        <a:srgbClr val="004B87">
                          <a:shade val="95000"/>
                          <a:satMod val="105000"/>
                        </a:srgbClr>
                      </a:solidFill>
                      <a:prstDash val="solid"/>
                    </a:lnT>
                    <a:lnB w="9525" cap="flat" cmpd="sng" algn="ctr">
                      <a:solidFill>
                        <a:srgbClr val="004B8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03684686"/>
                  </a:ext>
                </a:extLst>
              </a:tr>
            </a:tbl>
          </a:graphicData>
        </a:graphic>
      </p:graphicFrame>
    </p:spTree>
    <p:extLst>
      <p:ext uri="{BB962C8B-B14F-4D97-AF65-F5344CB8AC3E}">
        <p14:creationId xmlns:p14="http://schemas.microsoft.com/office/powerpoint/2010/main" val="2531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F7324-374A-4377-BFA6-7617CF4B61AC}"/>
              </a:ext>
            </a:extLst>
          </p:cNvPr>
          <p:cNvSpPr>
            <a:spLocks noGrp="1"/>
          </p:cNvSpPr>
          <p:nvPr>
            <p:ph type="title"/>
          </p:nvPr>
        </p:nvSpPr>
        <p:spPr/>
        <p:txBody>
          <a:bodyPr>
            <a:normAutofit fontScale="90000"/>
          </a:bodyPr>
          <a:lstStyle/>
          <a:p>
            <a:r>
              <a:rPr lang="en-GB"/>
              <a:t>Prognosis of ALF of unknown cause: results of the French multicentre prospective HASIPRO study  </a:t>
            </a:r>
            <a:endParaRPr lang="en-GB" dirty="0"/>
          </a:p>
        </p:txBody>
      </p:sp>
      <p:sp>
        <p:nvSpPr>
          <p:cNvPr id="20" name="Text Placeholder 19">
            <a:extLst>
              <a:ext uri="{FF2B5EF4-FFF2-40B4-BE49-F238E27FC236}">
                <a16:creationId xmlns:a16="http://schemas.microsoft.com/office/drawing/2014/main" id="{72B66D7F-83C3-4FC0-B32F-625F1F95C8FD}"/>
              </a:ext>
            </a:extLst>
          </p:cNvPr>
          <p:cNvSpPr>
            <a:spLocks noGrp="1"/>
          </p:cNvSpPr>
          <p:nvPr>
            <p:ph type="body" sz="quarter" idx="10"/>
          </p:nvPr>
        </p:nvSpPr>
        <p:spPr/>
        <p:txBody>
          <a:bodyPr/>
          <a:lstStyle/>
          <a:p>
            <a:r>
              <a:rPr lang="en-US" dirty="0"/>
              <a:t>*Multivariate analysis</a:t>
            </a:r>
            <a:br>
              <a:rPr lang="en-US" dirty="0"/>
            </a:br>
            <a:r>
              <a:rPr lang="en-US" dirty="0" err="1"/>
              <a:t>Coilly</a:t>
            </a:r>
            <a:r>
              <a:rPr lang="en-US" dirty="0"/>
              <a:t> A, et al. ILC 2018, </a:t>
            </a:r>
            <a:r>
              <a:rPr lang="en-GB" dirty="0"/>
              <a:t>PS-121</a:t>
            </a:r>
          </a:p>
        </p:txBody>
      </p:sp>
      <p:sp>
        <p:nvSpPr>
          <p:cNvPr id="19" name="Content Placeholder 18">
            <a:extLst>
              <a:ext uri="{FF2B5EF4-FFF2-40B4-BE49-F238E27FC236}">
                <a16:creationId xmlns:a16="http://schemas.microsoft.com/office/drawing/2014/main" id="{F605AE03-2647-4944-8247-DBD7E2840C84}"/>
              </a:ext>
            </a:extLst>
          </p:cNvPr>
          <p:cNvSpPr>
            <a:spLocks noGrp="1"/>
          </p:cNvSpPr>
          <p:nvPr>
            <p:ph sz="half" idx="1"/>
          </p:nvPr>
        </p:nvSpPr>
        <p:spPr>
          <a:xfrm>
            <a:off x="319314" y="1261256"/>
            <a:ext cx="8506800" cy="4622400"/>
          </a:xfrm>
        </p:spPr>
        <p:txBody>
          <a:bodyPr/>
          <a:lstStyle/>
          <a:p>
            <a:pPr marL="0" indent="0">
              <a:buNone/>
            </a:pPr>
            <a:r>
              <a:rPr lang="en-GB" sz="1200" b="1" dirty="0"/>
              <a:t>Aims:</a:t>
            </a:r>
          </a:p>
          <a:p>
            <a:pPr marL="182563" indent="-182563"/>
            <a:r>
              <a:rPr lang="en-GB" sz="1200" dirty="0"/>
              <a:t>Prospective, multicentre study to determine the predictive factors associated with </a:t>
            </a:r>
            <a:r>
              <a:rPr lang="en-GB" sz="1200" dirty="0" err="1"/>
              <a:t>LTx</a:t>
            </a:r>
            <a:r>
              <a:rPr lang="en-GB" sz="1200" dirty="0"/>
              <a:t>-free survival at </a:t>
            </a:r>
            <a:br>
              <a:rPr lang="en-GB" sz="1200" dirty="0"/>
            </a:br>
            <a:r>
              <a:rPr lang="en-GB" sz="1200" dirty="0"/>
              <a:t>3 months in patients presenting with severe ALF of unknown cause</a:t>
            </a:r>
          </a:p>
          <a:p>
            <a:pPr marL="0" indent="0">
              <a:buNone/>
            </a:pPr>
            <a:r>
              <a:rPr lang="en-GB" sz="1200" b="1" dirty="0"/>
              <a:t>Inclusion criteria:</a:t>
            </a:r>
          </a:p>
          <a:p>
            <a:pPr marL="182563" indent="-182563"/>
            <a:r>
              <a:rPr lang="en-GB" sz="1200" dirty="0"/>
              <a:t>Severe ALF defined by INR &gt;1.5, no previous history of or sign of </a:t>
            </a:r>
            <a:br>
              <a:rPr lang="en-GB" sz="1200" dirty="0"/>
            </a:br>
            <a:r>
              <a:rPr lang="en-GB" sz="1200" dirty="0"/>
              <a:t>chronic liver disease and exclusion of known cause of ALF</a:t>
            </a:r>
          </a:p>
          <a:p>
            <a:pPr marL="0" indent="0">
              <a:buNone/>
            </a:pPr>
            <a:r>
              <a:rPr lang="en-GB" sz="1200" b="1" dirty="0"/>
              <a:t>Results:</a:t>
            </a:r>
            <a:endParaRPr lang="en-GB" sz="1200" dirty="0"/>
          </a:p>
          <a:p>
            <a:pPr marL="182563" indent="-182563">
              <a:spcBef>
                <a:spcPts val="0"/>
              </a:spcBef>
            </a:pPr>
            <a:r>
              <a:rPr lang="en-GB" sz="1200" dirty="0"/>
              <a:t>N=70: 32 (46%) spontaneously recovered, 8 (11%) died, </a:t>
            </a:r>
            <a:br>
              <a:rPr lang="en-GB" sz="1200" dirty="0"/>
            </a:br>
            <a:r>
              <a:rPr lang="en-GB" sz="1200" dirty="0"/>
              <a:t>30 (43%) received </a:t>
            </a:r>
            <a:r>
              <a:rPr lang="en-GB" sz="1200" dirty="0" err="1"/>
              <a:t>LTx</a:t>
            </a:r>
            <a:endParaRPr lang="en-GB" sz="1200" dirty="0"/>
          </a:p>
          <a:p>
            <a:pPr marL="182563" indent="-182563"/>
            <a:r>
              <a:rPr lang="en-GB" sz="1200" dirty="0"/>
              <a:t>Among </a:t>
            </a:r>
            <a:r>
              <a:rPr lang="en-GB" sz="1200" dirty="0" err="1"/>
              <a:t>LTx</a:t>
            </a:r>
            <a:r>
              <a:rPr lang="en-GB" sz="1200" dirty="0"/>
              <a:t> recipients 46% met King’s College Hospital </a:t>
            </a:r>
            <a:br>
              <a:rPr lang="en-GB" sz="1200" dirty="0"/>
            </a:br>
            <a:r>
              <a:rPr lang="en-GB" sz="1200" dirty="0"/>
              <a:t>and/or Clichy-Villejuif criteria for </a:t>
            </a:r>
            <a:r>
              <a:rPr lang="en-GB" sz="1200" dirty="0" err="1"/>
              <a:t>LTx</a:t>
            </a:r>
            <a:endParaRPr lang="en-GB" sz="1200" dirty="0"/>
          </a:p>
          <a:p>
            <a:pPr marL="439738" lvl="1" indent="-182563">
              <a:spcBef>
                <a:spcPts val="0"/>
              </a:spcBef>
            </a:pPr>
            <a:r>
              <a:rPr lang="en-GB" sz="1200" dirty="0"/>
              <a:t>Median time to </a:t>
            </a:r>
            <a:r>
              <a:rPr lang="en-GB" sz="1200" dirty="0" err="1"/>
              <a:t>LTx</a:t>
            </a:r>
            <a:r>
              <a:rPr lang="en-GB" sz="1200" dirty="0"/>
              <a:t>: 3 (1–10) days</a:t>
            </a:r>
          </a:p>
          <a:p>
            <a:pPr marL="39688" indent="-182563"/>
            <a:r>
              <a:rPr lang="en-GB" sz="1200" dirty="0"/>
              <a:t>Prognostic factors for </a:t>
            </a:r>
            <a:r>
              <a:rPr lang="en-GB" sz="1200" dirty="0" err="1"/>
              <a:t>LTx</a:t>
            </a:r>
            <a:r>
              <a:rPr lang="en-GB" sz="1200" dirty="0"/>
              <a:t>-free survival at 3 months*</a:t>
            </a:r>
          </a:p>
          <a:p>
            <a:pPr marL="439738" lvl="1" indent="-182563"/>
            <a:r>
              <a:rPr lang="en-GB" sz="1050" dirty="0">
                <a:solidFill>
                  <a:prstClr val="black"/>
                </a:solidFill>
              </a:rPr>
              <a:t>Baseline HE, PT≤35% and relative change in PT on day 1≤0</a:t>
            </a:r>
          </a:p>
          <a:p>
            <a:pPr marL="439738" lvl="1" indent="-182563"/>
            <a:endParaRPr lang="en-GB" sz="800" dirty="0">
              <a:solidFill>
                <a:prstClr val="black"/>
              </a:solidFill>
            </a:endParaRPr>
          </a:p>
          <a:p>
            <a:pPr marL="39688" indent="-182563"/>
            <a:endParaRPr lang="en-GB" sz="1200" dirty="0"/>
          </a:p>
          <a:p>
            <a:pPr marL="0" indent="-142875">
              <a:buNone/>
            </a:pPr>
            <a:endParaRPr lang="en-GB" sz="1200" b="1" dirty="0"/>
          </a:p>
          <a:p>
            <a:pPr marL="0" indent="-142875">
              <a:buNone/>
            </a:pPr>
            <a:endParaRPr lang="en-GB" sz="1200" b="1" dirty="0"/>
          </a:p>
          <a:p>
            <a:pPr marL="0" indent="-142875">
              <a:buNone/>
            </a:pPr>
            <a:endParaRPr lang="en-GB" sz="1200" b="1" dirty="0"/>
          </a:p>
          <a:p>
            <a:pPr marL="0" indent="-142875">
              <a:buNone/>
            </a:pPr>
            <a:endParaRPr lang="en-GB" sz="1200" b="1" dirty="0"/>
          </a:p>
          <a:p>
            <a:pPr marL="0" indent="-142875">
              <a:buNone/>
            </a:pPr>
            <a:endParaRPr lang="en-GB" sz="1200" b="1" dirty="0"/>
          </a:p>
          <a:p>
            <a:pPr marL="0" indent="-142875">
              <a:buNone/>
            </a:pPr>
            <a:r>
              <a:rPr lang="en-GB" sz="1200" b="1" dirty="0"/>
              <a:t>Conclusions:</a:t>
            </a:r>
          </a:p>
          <a:p>
            <a:pPr marL="182563" indent="-182563"/>
            <a:r>
              <a:rPr lang="en-GB" sz="1200" dirty="0"/>
              <a:t>Severe ALF of unknown cause represents a proper </a:t>
            </a:r>
            <a:r>
              <a:rPr lang="en-GB" sz="1200" dirty="0" err="1"/>
              <a:t>nosological</a:t>
            </a:r>
            <a:r>
              <a:rPr lang="en-GB" sz="1200" dirty="0"/>
              <a:t> entity with poor prognosis</a:t>
            </a:r>
          </a:p>
          <a:p>
            <a:pPr marL="182563" indent="-182563"/>
            <a:r>
              <a:rPr lang="en-GB" sz="1200" dirty="0"/>
              <a:t>The usual transplantation criteria for fulminant hepatitis are not fulfilled in more than half of the patients</a:t>
            </a:r>
          </a:p>
          <a:p>
            <a:pPr marL="182563" indent="-182563"/>
            <a:r>
              <a:rPr lang="en-GB" sz="1200" dirty="0">
                <a:solidFill>
                  <a:prstClr val="black"/>
                </a:solidFill>
              </a:rPr>
              <a:t>An ALF-UC score ≥ 2.3 is associated with a high risk of mortality or liver transplantation</a:t>
            </a:r>
          </a:p>
        </p:txBody>
      </p:sp>
      <p:pic>
        <p:nvPicPr>
          <p:cNvPr id="3" name="Espace réservé du contenu 3" hidden="1">
            <a:extLst>
              <a:ext uri="{FF2B5EF4-FFF2-40B4-BE49-F238E27FC236}">
                <a16:creationId xmlns:a16="http://schemas.microsoft.com/office/drawing/2014/main" id="{14ED27F0-382B-43EC-93B3-33AB4231BC91}"/>
              </a:ext>
            </a:extLst>
          </p:cNvPr>
          <p:cNvPicPr>
            <a:picLocks/>
          </p:cNvPicPr>
          <p:nvPr/>
        </p:nvPicPr>
        <p:blipFill>
          <a:blip r:embed="rId3">
            <a:extLst>
              <a:ext uri="{28A0092B-C50C-407E-A947-70E740481C1C}">
                <a14:useLocalDpi xmlns:a14="http://schemas.microsoft.com/office/drawing/2010/main" val="0"/>
              </a:ext>
            </a:extLst>
          </a:blip>
          <a:srcRect l="-7409" r="-7409"/>
          <a:stretch>
            <a:fillRect/>
          </a:stretch>
        </p:blipFill>
        <p:spPr>
          <a:xfrm>
            <a:off x="308789" y="1354249"/>
            <a:ext cx="4276986" cy="3537975"/>
          </a:xfrm>
          <a:prstGeom prst="rect">
            <a:avLst/>
          </a:prstGeom>
        </p:spPr>
      </p:pic>
      <p:grpSp>
        <p:nvGrpSpPr>
          <p:cNvPr id="71" name="Group 70">
            <a:extLst>
              <a:ext uri="{FF2B5EF4-FFF2-40B4-BE49-F238E27FC236}">
                <a16:creationId xmlns:a16="http://schemas.microsoft.com/office/drawing/2014/main" id="{363BB078-77C8-49E3-BA10-0697E00F826A}"/>
              </a:ext>
            </a:extLst>
          </p:cNvPr>
          <p:cNvGrpSpPr>
            <a:grpSpLocks noChangeAspect="1"/>
          </p:cNvGrpSpPr>
          <p:nvPr/>
        </p:nvGrpSpPr>
        <p:grpSpPr>
          <a:xfrm>
            <a:off x="4705769" y="2730057"/>
            <a:ext cx="3596992" cy="2593057"/>
            <a:chOff x="409979" y="1592592"/>
            <a:chExt cx="3950688" cy="3167903"/>
          </a:xfrm>
        </p:grpSpPr>
        <p:cxnSp>
          <p:nvCxnSpPr>
            <p:cNvPr id="5" name="Straight Connector 4">
              <a:extLst>
                <a:ext uri="{FF2B5EF4-FFF2-40B4-BE49-F238E27FC236}">
                  <a16:creationId xmlns:a16="http://schemas.microsoft.com/office/drawing/2014/main" id="{DC64CD2E-62AD-4708-AC5C-7DFE77ACF866}"/>
                </a:ext>
              </a:extLst>
            </p:cNvPr>
            <p:cNvCxnSpPr/>
            <p:nvPr/>
          </p:nvCxnSpPr>
          <p:spPr>
            <a:xfrm>
              <a:off x="1095185" y="172618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374C-B768-4F0D-BD47-0CC7CFC7569F}"/>
                </a:ext>
              </a:extLst>
            </p:cNvPr>
            <p:cNvCxnSpPr/>
            <p:nvPr/>
          </p:nvCxnSpPr>
          <p:spPr>
            <a:xfrm>
              <a:off x="1095185" y="221719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1059F2C-BB66-4728-92DD-D5608FD6CB91}"/>
                </a:ext>
              </a:extLst>
            </p:cNvPr>
            <p:cNvCxnSpPr/>
            <p:nvPr/>
          </p:nvCxnSpPr>
          <p:spPr>
            <a:xfrm>
              <a:off x="1095185" y="270821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970302-2CA5-488E-8C29-0DC9DC823D7A}"/>
                </a:ext>
              </a:extLst>
            </p:cNvPr>
            <p:cNvCxnSpPr/>
            <p:nvPr/>
          </p:nvCxnSpPr>
          <p:spPr>
            <a:xfrm>
              <a:off x="1095185" y="319922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AB1B1D-3246-408C-B77F-AD823727D699}"/>
                </a:ext>
              </a:extLst>
            </p:cNvPr>
            <p:cNvCxnSpPr/>
            <p:nvPr/>
          </p:nvCxnSpPr>
          <p:spPr>
            <a:xfrm>
              <a:off x="1095185" y="369023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B83DD1-5107-4867-ABB4-D48C63E80949}"/>
                </a:ext>
              </a:extLst>
            </p:cNvPr>
            <p:cNvCxnSpPr>
              <a:cxnSpLocks/>
            </p:cNvCxnSpPr>
            <p:nvPr/>
          </p:nvCxnSpPr>
          <p:spPr>
            <a:xfrm>
              <a:off x="1095185" y="4181251"/>
              <a:ext cx="3152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8E5608-C5C6-4B2C-BB8B-C3211CE24456}"/>
                </a:ext>
              </a:extLst>
            </p:cNvPr>
            <p:cNvCxnSpPr>
              <a:cxnSpLocks/>
            </p:cNvCxnSpPr>
            <p:nvPr/>
          </p:nvCxnSpPr>
          <p:spPr>
            <a:xfrm>
              <a:off x="1167185" y="1724025"/>
              <a:ext cx="0" cy="2529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A64840-E8B5-473D-A60C-7BD0D42DE376}"/>
                </a:ext>
              </a:extLst>
            </p:cNvPr>
            <p:cNvCxnSpPr>
              <a:cxnSpLocks/>
            </p:cNvCxnSpPr>
            <p:nvPr/>
          </p:nvCxnSpPr>
          <p:spPr>
            <a:xfrm rot="5400000">
              <a:off x="1796149" y="421725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A1CD9B-AE13-40C5-8CA1-F58C11C9FA2B}"/>
                </a:ext>
              </a:extLst>
            </p:cNvPr>
            <p:cNvCxnSpPr>
              <a:cxnSpLocks/>
            </p:cNvCxnSpPr>
            <p:nvPr/>
          </p:nvCxnSpPr>
          <p:spPr>
            <a:xfrm rot="5400000">
              <a:off x="2461113" y="421725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56E026-CBE3-4593-9AFE-F92C50027FEA}"/>
                </a:ext>
              </a:extLst>
            </p:cNvPr>
            <p:cNvCxnSpPr>
              <a:cxnSpLocks/>
            </p:cNvCxnSpPr>
            <p:nvPr/>
          </p:nvCxnSpPr>
          <p:spPr>
            <a:xfrm rot="5400000">
              <a:off x="3126077" y="421725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7C75CB-985A-480D-B0E3-6A230E1D9425}"/>
                </a:ext>
              </a:extLst>
            </p:cNvPr>
            <p:cNvCxnSpPr>
              <a:cxnSpLocks/>
            </p:cNvCxnSpPr>
            <p:nvPr/>
          </p:nvCxnSpPr>
          <p:spPr>
            <a:xfrm rot="5400000">
              <a:off x="3791041" y="421725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DA57E6-9001-425D-A411-8742B30E9CCD}"/>
                </a:ext>
              </a:extLst>
            </p:cNvPr>
            <p:cNvSpPr txBox="1"/>
            <p:nvPr/>
          </p:nvSpPr>
          <p:spPr>
            <a:xfrm>
              <a:off x="3598442" y="4253589"/>
              <a:ext cx="457198" cy="276999"/>
            </a:xfrm>
            <a:prstGeom prst="rect">
              <a:avLst/>
            </a:prstGeom>
            <a:noFill/>
          </p:spPr>
          <p:txBody>
            <a:bodyPr wrap="square" rtlCol="0">
              <a:spAutoFit/>
            </a:bodyPr>
            <a:lstStyle/>
            <a:p>
              <a:pPr algn="ctr"/>
              <a:r>
                <a:rPr lang="en-GB" sz="1200" dirty="0"/>
                <a:t>80</a:t>
              </a:r>
            </a:p>
          </p:txBody>
        </p:sp>
        <p:sp>
          <p:nvSpPr>
            <p:cNvPr id="24" name="TextBox 23">
              <a:extLst>
                <a:ext uri="{FF2B5EF4-FFF2-40B4-BE49-F238E27FC236}">
                  <a16:creationId xmlns:a16="http://schemas.microsoft.com/office/drawing/2014/main" id="{1D30C37C-AD0D-4795-970A-CFAF5A860CEA}"/>
                </a:ext>
              </a:extLst>
            </p:cNvPr>
            <p:cNvSpPr txBox="1"/>
            <p:nvPr/>
          </p:nvSpPr>
          <p:spPr>
            <a:xfrm>
              <a:off x="2928585" y="4253589"/>
              <a:ext cx="457198" cy="276999"/>
            </a:xfrm>
            <a:prstGeom prst="rect">
              <a:avLst/>
            </a:prstGeom>
            <a:noFill/>
          </p:spPr>
          <p:txBody>
            <a:bodyPr wrap="square" rtlCol="0">
              <a:spAutoFit/>
            </a:bodyPr>
            <a:lstStyle/>
            <a:p>
              <a:pPr algn="ctr"/>
              <a:r>
                <a:rPr lang="en-GB" sz="1200" dirty="0"/>
                <a:t>60</a:t>
              </a:r>
            </a:p>
          </p:txBody>
        </p:sp>
        <p:sp>
          <p:nvSpPr>
            <p:cNvPr id="25" name="TextBox 24">
              <a:extLst>
                <a:ext uri="{FF2B5EF4-FFF2-40B4-BE49-F238E27FC236}">
                  <a16:creationId xmlns:a16="http://schemas.microsoft.com/office/drawing/2014/main" id="{FE8C9CD7-DFF3-4174-A966-9F82966B25D9}"/>
                </a:ext>
              </a:extLst>
            </p:cNvPr>
            <p:cNvSpPr txBox="1"/>
            <p:nvPr/>
          </p:nvSpPr>
          <p:spPr>
            <a:xfrm>
              <a:off x="2274688" y="4253589"/>
              <a:ext cx="457198" cy="276999"/>
            </a:xfrm>
            <a:prstGeom prst="rect">
              <a:avLst/>
            </a:prstGeom>
            <a:noFill/>
          </p:spPr>
          <p:txBody>
            <a:bodyPr wrap="square" rtlCol="0">
              <a:spAutoFit/>
            </a:bodyPr>
            <a:lstStyle/>
            <a:p>
              <a:pPr algn="ctr"/>
              <a:r>
                <a:rPr lang="en-GB" sz="1200" dirty="0"/>
                <a:t>40</a:t>
              </a:r>
            </a:p>
          </p:txBody>
        </p:sp>
        <p:sp>
          <p:nvSpPr>
            <p:cNvPr id="26" name="TextBox 25">
              <a:extLst>
                <a:ext uri="{FF2B5EF4-FFF2-40B4-BE49-F238E27FC236}">
                  <a16:creationId xmlns:a16="http://schemas.microsoft.com/office/drawing/2014/main" id="{AB1DBA7D-9FC6-431D-BAB7-FD3A32B28276}"/>
                </a:ext>
              </a:extLst>
            </p:cNvPr>
            <p:cNvSpPr txBox="1"/>
            <p:nvPr/>
          </p:nvSpPr>
          <p:spPr>
            <a:xfrm>
              <a:off x="1604633" y="4253589"/>
              <a:ext cx="457198" cy="276999"/>
            </a:xfrm>
            <a:prstGeom prst="rect">
              <a:avLst/>
            </a:prstGeom>
            <a:noFill/>
          </p:spPr>
          <p:txBody>
            <a:bodyPr wrap="square" rtlCol="0">
              <a:spAutoFit/>
            </a:bodyPr>
            <a:lstStyle/>
            <a:p>
              <a:pPr algn="ctr"/>
              <a:r>
                <a:rPr lang="en-GB" sz="1200" dirty="0"/>
                <a:t>20</a:t>
              </a:r>
            </a:p>
          </p:txBody>
        </p:sp>
        <p:sp>
          <p:nvSpPr>
            <p:cNvPr id="27" name="TextBox 26">
              <a:extLst>
                <a:ext uri="{FF2B5EF4-FFF2-40B4-BE49-F238E27FC236}">
                  <a16:creationId xmlns:a16="http://schemas.microsoft.com/office/drawing/2014/main" id="{EC5913D8-3AF1-434A-906B-B62DA47BD58B}"/>
                </a:ext>
              </a:extLst>
            </p:cNvPr>
            <p:cNvSpPr txBox="1"/>
            <p:nvPr/>
          </p:nvSpPr>
          <p:spPr>
            <a:xfrm>
              <a:off x="941320" y="4253589"/>
              <a:ext cx="457198" cy="276999"/>
            </a:xfrm>
            <a:prstGeom prst="rect">
              <a:avLst/>
            </a:prstGeom>
            <a:noFill/>
          </p:spPr>
          <p:txBody>
            <a:bodyPr wrap="square" rtlCol="0">
              <a:spAutoFit/>
            </a:bodyPr>
            <a:lstStyle/>
            <a:p>
              <a:pPr algn="ctr"/>
              <a:r>
                <a:rPr lang="en-GB" sz="1200" dirty="0"/>
                <a:t>0</a:t>
              </a:r>
            </a:p>
          </p:txBody>
        </p:sp>
        <p:sp>
          <p:nvSpPr>
            <p:cNvPr id="28" name="TextBox 27">
              <a:extLst>
                <a:ext uri="{FF2B5EF4-FFF2-40B4-BE49-F238E27FC236}">
                  <a16:creationId xmlns:a16="http://schemas.microsoft.com/office/drawing/2014/main" id="{667BD0C3-AD87-43BA-9491-4C90F8431085}"/>
                </a:ext>
              </a:extLst>
            </p:cNvPr>
            <p:cNvSpPr txBox="1"/>
            <p:nvPr/>
          </p:nvSpPr>
          <p:spPr>
            <a:xfrm>
              <a:off x="636576" y="4042751"/>
              <a:ext cx="457198" cy="276999"/>
            </a:xfrm>
            <a:prstGeom prst="rect">
              <a:avLst/>
            </a:prstGeom>
            <a:noFill/>
          </p:spPr>
          <p:txBody>
            <a:bodyPr wrap="square" rtlCol="0" anchor="ctr">
              <a:spAutoFit/>
            </a:bodyPr>
            <a:lstStyle/>
            <a:p>
              <a:pPr algn="r"/>
              <a:r>
                <a:rPr lang="en-GB" sz="1200" dirty="0"/>
                <a:t>0.0</a:t>
              </a:r>
            </a:p>
          </p:txBody>
        </p:sp>
        <p:sp>
          <p:nvSpPr>
            <p:cNvPr id="29" name="TextBox 28">
              <a:extLst>
                <a:ext uri="{FF2B5EF4-FFF2-40B4-BE49-F238E27FC236}">
                  <a16:creationId xmlns:a16="http://schemas.microsoft.com/office/drawing/2014/main" id="{879116C0-FE15-4E50-82DC-7F113B42FB3F}"/>
                </a:ext>
              </a:extLst>
            </p:cNvPr>
            <p:cNvSpPr txBox="1"/>
            <p:nvPr/>
          </p:nvSpPr>
          <p:spPr>
            <a:xfrm>
              <a:off x="636576" y="3549518"/>
              <a:ext cx="457198" cy="276999"/>
            </a:xfrm>
            <a:prstGeom prst="rect">
              <a:avLst/>
            </a:prstGeom>
            <a:noFill/>
          </p:spPr>
          <p:txBody>
            <a:bodyPr wrap="square" rtlCol="0" anchor="ctr">
              <a:spAutoFit/>
            </a:bodyPr>
            <a:lstStyle/>
            <a:p>
              <a:pPr algn="r"/>
              <a:r>
                <a:rPr lang="en-GB" sz="1200" dirty="0"/>
                <a:t>0.2</a:t>
              </a:r>
            </a:p>
          </p:txBody>
        </p:sp>
        <p:sp>
          <p:nvSpPr>
            <p:cNvPr id="30" name="TextBox 29">
              <a:extLst>
                <a:ext uri="{FF2B5EF4-FFF2-40B4-BE49-F238E27FC236}">
                  <a16:creationId xmlns:a16="http://schemas.microsoft.com/office/drawing/2014/main" id="{2DFE7649-10AD-4568-B771-D0C62F795E16}"/>
                </a:ext>
              </a:extLst>
            </p:cNvPr>
            <p:cNvSpPr txBox="1"/>
            <p:nvPr/>
          </p:nvSpPr>
          <p:spPr>
            <a:xfrm>
              <a:off x="636576" y="3062956"/>
              <a:ext cx="457198" cy="276999"/>
            </a:xfrm>
            <a:prstGeom prst="rect">
              <a:avLst/>
            </a:prstGeom>
            <a:noFill/>
          </p:spPr>
          <p:txBody>
            <a:bodyPr wrap="square" rtlCol="0" anchor="ctr">
              <a:spAutoFit/>
            </a:bodyPr>
            <a:lstStyle/>
            <a:p>
              <a:pPr algn="r"/>
              <a:r>
                <a:rPr lang="en-GB" sz="1200" dirty="0"/>
                <a:t>0.4</a:t>
              </a:r>
            </a:p>
          </p:txBody>
        </p:sp>
        <p:sp>
          <p:nvSpPr>
            <p:cNvPr id="31" name="TextBox 30">
              <a:extLst>
                <a:ext uri="{FF2B5EF4-FFF2-40B4-BE49-F238E27FC236}">
                  <a16:creationId xmlns:a16="http://schemas.microsoft.com/office/drawing/2014/main" id="{7755F373-B217-4DFB-AEDF-9E7600126395}"/>
                </a:ext>
              </a:extLst>
            </p:cNvPr>
            <p:cNvSpPr txBox="1"/>
            <p:nvPr/>
          </p:nvSpPr>
          <p:spPr>
            <a:xfrm>
              <a:off x="636576" y="2567479"/>
              <a:ext cx="457198" cy="276999"/>
            </a:xfrm>
            <a:prstGeom prst="rect">
              <a:avLst/>
            </a:prstGeom>
            <a:noFill/>
          </p:spPr>
          <p:txBody>
            <a:bodyPr wrap="square" rtlCol="0" anchor="ctr">
              <a:spAutoFit/>
            </a:bodyPr>
            <a:lstStyle/>
            <a:p>
              <a:pPr algn="r"/>
              <a:r>
                <a:rPr lang="en-GB" sz="1200" dirty="0"/>
                <a:t>0.6</a:t>
              </a:r>
            </a:p>
          </p:txBody>
        </p:sp>
        <p:sp>
          <p:nvSpPr>
            <p:cNvPr id="32" name="TextBox 31">
              <a:extLst>
                <a:ext uri="{FF2B5EF4-FFF2-40B4-BE49-F238E27FC236}">
                  <a16:creationId xmlns:a16="http://schemas.microsoft.com/office/drawing/2014/main" id="{04915875-AB44-403F-8337-B8EA2657B021}"/>
                </a:ext>
              </a:extLst>
            </p:cNvPr>
            <p:cNvSpPr txBox="1"/>
            <p:nvPr/>
          </p:nvSpPr>
          <p:spPr>
            <a:xfrm>
              <a:off x="636576" y="2084638"/>
              <a:ext cx="457198" cy="276999"/>
            </a:xfrm>
            <a:prstGeom prst="rect">
              <a:avLst/>
            </a:prstGeom>
            <a:noFill/>
          </p:spPr>
          <p:txBody>
            <a:bodyPr wrap="square" rtlCol="0" anchor="ctr">
              <a:spAutoFit/>
            </a:bodyPr>
            <a:lstStyle/>
            <a:p>
              <a:pPr algn="r"/>
              <a:r>
                <a:rPr lang="en-GB" sz="1200" dirty="0"/>
                <a:t>0.8</a:t>
              </a:r>
            </a:p>
          </p:txBody>
        </p:sp>
        <p:sp>
          <p:nvSpPr>
            <p:cNvPr id="33" name="TextBox 32">
              <a:extLst>
                <a:ext uri="{FF2B5EF4-FFF2-40B4-BE49-F238E27FC236}">
                  <a16:creationId xmlns:a16="http://schemas.microsoft.com/office/drawing/2014/main" id="{C25E233F-41A1-47C9-B8E2-D137A1000A08}"/>
                </a:ext>
              </a:extLst>
            </p:cNvPr>
            <p:cNvSpPr txBox="1"/>
            <p:nvPr/>
          </p:nvSpPr>
          <p:spPr>
            <a:xfrm>
              <a:off x="636576" y="1592592"/>
              <a:ext cx="457198" cy="276999"/>
            </a:xfrm>
            <a:prstGeom prst="rect">
              <a:avLst/>
            </a:prstGeom>
            <a:noFill/>
          </p:spPr>
          <p:txBody>
            <a:bodyPr wrap="square" rtlCol="0" anchor="ctr">
              <a:spAutoFit/>
            </a:bodyPr>
            <a:lstStyle/>
            <a:p>
              <a:pPr algn="r"/>
              <a:r>
                <a:rPr lang="en-GB" sz="1200" dirty="0"/>
                <a:t>1.0</a:t>
              </a:r>
            </a:p>
          </p:txBody>
        </p:sp>
        <p:sp>
          <p:nvSpPr>
            <p:cNvPr id="34" name="TextBox 33">
              <a:extLst>
                <a:ext uri="{FF2B5EF4-FFF2-40B4-BE49-F238E27FC236}">
                  <a16:creationId xmlns:a16="http://schemas.microsoft.com/office/drawing/2014/main" id="{0D8F5B83-61A0-41C0-BF0C-C719A7FCFCE6}"/>
                </a:ext>
              </a:extLst>
            </p:cNvPr>
            <p:cNvSpPr txBox="1"/>
            <p:nvPr/>
          </p:nvSpPr>
          <p:spPr>
            <a:xfrm rot="16200000">
              <a:off x="-666515" y="2800518"/>
              <a:ext cx="2457225" cy="304237"/>
            </a:xfrm>
            <a:prstGeom prst="rect">
              <a:avLst/>
            </a:prstGeom>
            <a:noFill/>
          </p:spPr>
          <p:txBody>
            <a:bodyPr wrap="square" rtlCol="0" anchor="ctr">
              <a:spAutoFit/>
            </a:bodyPr>
            <a:lstStyle/>
            <a:p>
              <a:pPr algn="ctr"/>
              <a:r>
                <a:rPr lang="en-GB" sz="1200" dirty="0"/>
                <a:t>Probability of survival</a:t>
              </a:r>
            </a:p>
          </p:txBody>
        </p:sp>
        <p:sp>
          <p:nvSpPr>
            <p:cNvPr id="35" name="TextBox 34">
              <a:extLst>
                <a:ext uri="{FF2B5EF4-FFF2-40B4-BE49-F238E27FC236}">
                  <a16:creationId xmlns:a16="http://schemas.microsoft.com/office/drawing/2014/main" id="{97523170-3948-4D2D-983E-1CE314F921F8}"/>
                </a:ext>
              </a:extLst>
            </p:cNvPr>
            <p:cNvSpPr txBox="1"/>
            <p:nvPr/>
          </p:nvSpPr>
          <p:spPr>
            <a:xfrm>
              <a:off x="1104303" y="4460059"/>
              <a:ext cx="3256364" cy="300436"/>
            </a:xfrm>
            <a:prstGeom prst="rect">
              <a:avLst/>
            </a:prstGeom>
            <a:noFill/>
          </p:spPr>
          <p:txBody>
            <a:bodyPr wrap="square" rtlCol="0">
              <a:spAutoFit/>
            </a:bodyPr>
            <a:lstStyle/>
            <a:p>
              <a:pPr algn="ctr"/>
              <a:r>
                <a:rPr lang="en-GB" sz="1200" dirty="0"/>
                <a:t>Delay – enrolment at event (days)</a:t>
              </a:r>
            </a:p>
          </p:txBody>
        </p:sp>
        <p:sp>
          <p:nvSpPr>
            <p:cNvPr id="36" name="TextBox 35">
              <a:extLst>
                <a:ext uri="{FF2B5EF4-FFF2-40B4-BE49-F238E27FC236}">
                  <a16:creationId xmlns:a16="http://schemas.microsoft.com/office/drawing/2014/main" id="{E4357AA7-0708-4E1C-A5BB-5F34CC6CF47A}"/>
                </a:ext>
              </a:extLst>
            </p:cNvPr>
            <p:cNvSpPr txBox="1"/>
            <p:nvPr/>
          </p:nvSpPr>
          <p:spPr>
            <a:xfrm>
              <a:off x="1594058" y="3470279"/>
              <a:ext cx="1992701" cy="276999"/>
            </a:xfrm>
            <a:prstGeom prst="rect">
              <a:avLst/>
            </a:prstGeom>
            <a:noFill/>
          </p:spPr>
          <p:txBody>
            <a:bodyPr wrap="square" rtlCol="0">
              <a:spAutoFit/>
            </a:bodyPr>
            <a:lstStyle/>
            <a:p>
              <a:r>
                <a:rPr lang="en-GB" sz="1200" dirty="0"/>
                <a:t>Liver transplantation</a:t>
              </a:r>
            </a:p>
          </p:txBody>
        </p:sp>
        <p:sp>
          <p:nvSpPr>
            <p:cNvPr id="37" name="TextBox 36">
              <a:extLst>
                <a:ext uri="{FF2B5EF4-FFF2-40B4-BE49-F238E27FC236}">
                  <a16:creationId xmlns:a16="http://schemas.microsoft.com/office/drawing/2014/main" id="{87D10A08-CCFF-4510-BE67-4358D199FA78}"/>
                </a:ext>
              </a:extLst>
            </p:cNvPr>
            <p:cNvSpPr txBox="1"/>
            <p:nvPr/>
          </p:nvSpPr>
          <p:spPr>
            <a:xfrm>
              <a:off x="1594058" y="3660261"/>
              <a:ext cx="558031" cy="276999"/>
            </a:xfrm>
            <a:prstGeom prst="rect">
              <a:avLst/>
            </a:prstGeom>
            <a:noFill/>
          </p:spPr>
          <p:txBody>
            <a:bodyPr wrap="square" rtlCol="0">
              <a:spAutoFit/>
            </a:bodyPr>
            <a:lstStyle/>
            <a:p>
              <a:r>
                <a:rPr lang="en-GB" sz="1200" dirty="0"/>
                <a:t>Yes</a:t>
              </a:r>
            </a:p>
          </p:txBody>
        </p:sp>
        <p:sp>
          <p:nvSpPr>
            <p:cNvPr id="38" name="TextBox 37">
              <a:extLst>
                <a:ext uri="{FF2B5EF4-FFF2-40B4-BE49-F238E27FC236}">
                  <a16:creationId xmlns:a16="http://schemas.microsoft.com/office/drawing/2014/main" id="{4E1C215D-EA1E-448F-804E-CE2386BDFD6B}"/>
                </a:ext>
              </a:extLst>
            </p:cNvPr>
            <p:cNvSpPr txBox="1"/>
            <p:nvPr/>
          </p:nvSpPr>
          <p:spPr>
            <a:xfrm>
              <a:off x="1594058" y="3835958"/>
              <a:ext cx="558031" cy="276999"/>
            </a:xfrm>
            <a:prstGeom prst="rect">
              <a:avLst/>
            </a:prstGeom>
            <a:noFill/>
          </p:spPr>
          <p:txBody>
            <a:bodyPr wrap="square" rtlCol="0">
              <a:spAutoFit/>
            </a:bodyPr>
            <a:lstStyle/>
            <a:p>
              <a:r>
                <a:rPr lang="en-GB" sz="1200" dirty="0"/>
                <a:t>No</a:t>
              </a:r>
            </a:p>
          </p:txBody>
        </p:sp>
        <p:cxnSp>
          <p:nvCxnSpPr>
            <p:cNvPr id="42" name="Straight Connector 41">
              <a:extLst>
                <a:ext uri="{FF2B5EF4-FFF2-40B4-BE49-F238E27FC236}">
                  <a16:creationId xmlns:a16="http://schemas.microsoft.com/office/drawing/2014/main" id="{21FE1479-A1ED-49BF-AFBC-5386E39B2D8E}"/>
                </a:ext>
              </a:extLst>
            </p:cNvPr>
            <p:cNvCxnSpPr/>
            <p:nvPr/>
          </p:nvCxnSpPr>
          <p:spPr>
            <a:xfrm flipH="1">
              <a:off x="2061831" y="3800823"/>
              <a:ext cx="1792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F65BC9-B328-452B-BDFE-D04C30B92B11}"/>
                </a:ext>
              </a:extLst>
            </p:cNvPr>
            <p:cNvCxnSpPr/>
            <p:nvPr/>
          </p:nvCxnSpPr>
          <p:spPr>
            <a:xfrm flipH="1">
              <a:off x="2061831" y="3976771"/>
              <a:ext cx="1792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11B2E0F0-6631-43CA-9E02-F95EAC865E2A}"/>
                </a:ext>
              </a:extLst>
            </p:cNvPr>
            <p:cNvSpPr/>
            <p:nvPr/>
          </p:nvSpPr>
          <p:spPr>
            <a:xfrm>
              <a:off x="1172991" y="1724830"/>
              <a:ext cx="3049778" cy="493190"/>
            </a:xfrm>
            <a:custGeom>
              <a:avLst/>
              <a:gdLst>
                <a:gd name="connsiteX0" fmla="*/ 3049778 w 3049778"/>
                <a:gd name="connsiteY0" fmla="*/ 493190 h 493190"/>
                <a:gd name="connsiteX1" fmla="*/ 1122340 w 3049778"/>
                <a:gd name="connsiteY1" fmla="*/ 493190 h 493190"/>
                <a:gd name="connsiteX2" fmla="*/ 1122340 w 3049778"/>
                <a:gd name="connsiteY2" fmla="*/ 429208 h 493190"/>
                <a:gd name="connsiteX3" fmla="*/ 826426 w 3049778"/>
                <a:gd name="connsiteY3" fmla="*/ 429208 h 493190"/>
                <a:gd name="connsiteX4" fmla="*/ 826426 w 3049778"/>
                <a:gd name="connsiteY4" fmla="*/ 367893 h 493190"/>
                <a:gd name="connsiteX5" fmla="*/ 626484 w 3049778"/>
                <a:gd name="connsiteY5" fmla="*/ 367893 h 493190"/>
                <a:gd name="connsiteX6" fmla="*/ 626484 w 3049778"/>
                <a:gd name="connsiteY6" fmla="*/ 309243 h 493190"/>
                <a:gd name="connsiteX7" fmla="*/ 495856 w 3049778"/>
                <a:gd name="connsiteY7" fmla="*/ 309243 h 493190"/>
                <a:gd name="connsiteX8" fmla="*/ 495856 w 3049778"/>
                <a:gd name="connsiteY8" fmla="*/ 250594 h 493190"/>
                <a:gd name="connsiteX9" fmla="*/ 429208 w 3049778"/>
                <a:gd name="connsiteY9" fmla="*/ 250594 h 493190"/>
                <a:gd name="connsiteX10" fmla="*/ 429208 w 3049778"/>
                <a:gd name="connsiteY10" fmla="*/ 183947 h 493190"/>
                <a:gd name="connsiteX11" fmla="*/ 295914 w 3049778"/>
                <a:gd name="connsiteY11" fmla="*/ 183947 h 493190"/>
                <a:gd name="connsiteX12" fmla="*/ 295914 w 3049778"/>
                <a:gd name="connsiteY12" fmla="*/ 122631 h 493190"/>
                <a:gd name="connsiteX13" fmla="*/ 162619 w 3049778"/>
                <a:gd name="connsiteY13" fmla="*/ 122631 h 493190"/>
                <a:gd name="connsiteX14" fmla="*/ 162619 w 3049778"/>
                <a:gd name="connsiteY14" fmla="*/ 61316 h 493190"/>
                <a:gd name="connsiteX15" fmla="*/ 26659 w 3049778"/>
                <a:gd name="connsiteY15" fmla="*/ 61316 h 493190"/>
                <a:gd name="connsiteX16" fmla="*/ 26659 w 3049778"/>
                <a:gd name="connsiteY16" fmla="*/ 0 h 493190"/>
                <a:gd name="connsiteX17" fmla="*/ 0 w 3049778"/>
                <a:gd name="connsiteY17" fmla="*/ 0 h 4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9778" h="493190">
                  <a:moveTo>
                    <a:pt x="3049778" y="493190"/>
                  </a:moveTo>
                  <a:lnTo>
                    <a:pt x="1122340" y="493190"/>
                  </a:lnTo>
                  <a:lnTo>
                    <a:pt x="1122340" y="429208"/>
                  </a:lnTo>
                  <a:lnTo>
                    <a:pt x="826426" y="429208"/>
                  </a:lnTo>
                  <a:lnTo>
                    <a:pt x="826426" y="367893"/>
                  </a:lnTo>
                  <a:lnTo>
                    <a:pt x="626484" y="367893"/>
                  </a:lnTo>
                  <a:lnTo>
                    <a:pt x="626484" y="309243"/>
                  </a:lnTo>
                  <a:lnTo>
                    <a:pt x="495856" y="309243"/>
                  </a:lnTo>
                  <a:lnTo>
                    <a:pt x="495856" y="250594"/>
                  </a:lnTo>
                  <a:lnTo>
                    <a:pt x="429208" y="250594"/>
                  </a:lnTo>
                  <a:lnTo>
                    <a:pt x="429208" y="183947"/>
                  </a:lnTo>
                  <a:lnTo>
                    <a:pt x="295914" y="183947"/>
                  </a:lnTo>
                  <a:lnTo>
                    <a:pt x="295914" y="122631"/>
                  </a:lnTo>
                  <a:lnTo>
                    <a:pt x="162619" y="122631"/>
                  </a:lnTo>
                  <a:lnTo>
                    <a:pt x="162619" y="61316"/>
                  </a:lnTo>
                  <a:lnTo>
                    <a:pt x="26659" y="61316"/>
                  </a:lnTo>
                  <a:lnTo>
                    <a:pt x="26659" y="0"/>
                  </a:lnTo>
                  <a:lnTo>
                    <a:pt x="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E099C73D-C25E-4874-9294-DFE9E06F88EC}"/>
                </a:ext>
              </a:extLst>
            </p:cNvPr>
            <p:cNvSpPr/>
            <p:nvPr/>
          </p:nvSpPr>
          <p:spPr>
            <a:xfrm>
              <a:off x="1167659" y="1724830"/>
              <a:ext cx="3057775" cy="165285"/>
            </a:xfrm>
            <a:custGeom>
              <a:avLst/>
              <a:gdLst>
                <a:gd name="connsiteX0" fmla="*/ 3057775 w 3057775"/>
                <a:gd name="connsiteY0" fmla="*/ 165285 h 165285"/>
                <a:gd name="connsiteX1" fmla="*/ 1660849 w 3057775"/>
                <a:gd name="connsiteY1" fmla="*/ 165285 h 165285"/>
                <a:gd name="connsiteX2" fmla="*/ 1660849 w 3057775"/>
                <a:gd name="connsiteY2" fmla="*/ 85309 h 165285"/>
                <a:gd name="connsiteX3" fmla="*/ 698463 w 3057775"/>
                <a:gd name="connsiteY3" fmla="*/ 85309 h 165285"/>
                <a:gd name="connsiteX4" fmla="*/ 698463 w 3057775"/>
                <a:gd name="connsiteY4" fmla="*/ 0 h 165285"/>
                <a:gd name="connsiteX5" fmla="*/ 0 w 3057775"/>
                <a:gd name="connsiteY5" fmla="*/ 0 h 16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775" h="165285">
                  <a:moveTo>
                    <a:pt x="3057775" y="165285"/>
                  </a:moveTo>
                  <a:lnTo>
                    <a:pt x="1660849" y="165285"/>
                  </a:lnTo>
                  <a:lnTo>
                    <a:pt x="1660849" y="85309"/>
                  </a:lnTo>
                  <a:lnTo>
                    <a:pt x="698463" y="85309"/>
                  </a:lnTo>
                  <a:lnTo>
                    <a:pt x="698463" y="0"/>
                  </a:lnTo>
                  <a:lnTo>
                    <a:pt x="0"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A317D892-A82D-4022-8664-B361B4879956}"/>
                </a:ext>
              </a:extLst>
            </p:cNvPr>
            <p:cNvCxnSpPr/>
            <p:nvPr/>
          </p:nvCxnSpPr>
          <p:spPr>
            <a:xfrm>
              <a:off x="4201442"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97703E-7370-4D2F-8038-50FD9F414412}"/>
                </a:ext>
              </a:extLst>
            </p:cNvPr>
            <p:cNvCxnSpPr/>
            <p:nvPr/>
          </p:nvCxnSpPr>
          <p:spPr>
            <a:xfrm>
              <a:off x="4190779"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3DED76-8E5B-42C1-8C4E-22952665665C}"/>
                </a:ext>
              </a:extLst>
            </p:cNvPr>
            <p:cNvCxnSpPr/>
            <p:nvPr/>
          </p:nvCxnSpPr>
          <p:spPr>
            <a:xfrm>
              <a:off x="4158788"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9E38A49-E661-43BF-BD0A-8BCD3EDA779C}"/>
                </a:ext>
              </a:extLst>
            </p:cNvPr>
            <p:cNvCxnSpPr/>
            <p:nvPr/>
          </p:nvCxnSpPr>
          <p:spPr>
            <a:xfrm>
              <a:off x="4062816"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9883717-01B2-4E66-92B3-98492FFD9497}"/>
                </a:ext>
              </a:extLst>
            </p:cNvPr>
            <p:cNvCxnSpPr/>
            <p:nvPr/>
          </p:nvCxnSpPr>
          <p:spPr>
            <a:xfrm>
              <a:off x="4028159"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A956FC5-6495-440D-8798-C324E2BDFB95}"/>
                </a:ext>
              </a:extLst>
            </p:cNvPr>
            <p:cNvCxnSpPr/>
            <p:nvPr/>
          </p:nvCxnSpPr>
          <p:spPr>
            <a:xfrm>
              <a:off x="3996169"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572DA42-63FD-4A84-B58E-5AEF19DE1441}"/>
                </a:ext>
              </a:extLst>
            </p:cNvPr>
            <p:cNvCxnSpPr/>
            <p:nvPr/>
          </p:nvCxnSpPr>
          <p:spPr>
            <a:xfrm>
              <a:off x="3964178"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528967-E3AD-4AB1-BDC5-CF7B04FC3D8D}"/>
                </a:ext>
              </a:extLst>
            </p:cNvPr>
            <p:cNvCxnSpPr/>
            <p:nvPr/>
          </p:nvCxnSpPr>
          <p:spPr>
            <a:xfrm>
              <a:off x="3926856"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F2AA22E-C17A-4195-BBF5-34BF20857D4F}"/>
                </a:ext>
              </a:extLst>
            </p:cNvPr>
            <p:cNvCxnSpPr/>
            <p:nvPr/>
          </p:nvCxnSpPr>
          <p:spPr>
            <a:xfrm>
              <a:off x="3862875"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092B81B-D886-4B97-B712-F049E8D13FF2}"/>
                </a:ext>
              </a:extLst>
            </p:cNvPr>
            <p:cNvCxnSpPr/>
            <p:nvPr/>
          </p:nvCxnSpPr>
          <p:spPr>
            <a:xfrm>
              <a:off x="3694924"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AB1E41-7FBE-403E-B4FA-F00D5D9A40DD}"/>
                </a:ext>
              </a:extLst>
            </p:cNvPr>
            <p:cNvCxnSpPr/>
            <p:nvPr/>
          </p:nvCxnSpPr>
          <p:spPr>
            <a:xfrm>
              <a:off x="3596286"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61C9320-B1AD-4B69-813E-C610BEC3D0DF}"/>
                </a:ext>
              </a:extLst>
            </p:cNvPr>
            <p:cNvCxnSpPr/>
            <p:nvPr/>
          </p:nvCxnSpPr>
          <p:spPr>
            <a:xfrm>
              <a:off x="3364354"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410527-DB38-43F0-9530-A7C5708E21E5}"/>
                </a:ext>
              </a:extLst>
            </p:cNvPr>
            <p:cNvCxnSpPr/>
            <p:nvPr/>
          </p:nvCxnSpPr>
          <p:spPr>
            <a:xfrm>
              <a:off x="3028452"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EC2ABB-4B64-444F-85F9-7487555EA258}"/>
                </a:ext>
              </a:extLst>
            </p:cNvPr>
            <p:cNvCxnSpPr/>
            <p:nvPr/>
          </p:nvCxnSpPr>
          <p:spPr>
            <a:xfrm>
              <a:off x="2961805" y="185545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4D1771-BDB4-4CFB-B855-2AE97BB41DAC}"/>
                </a:ext>
              </a:extLst>
            </p:cNvPr>
            <p:cNvCxnSpPr/>
            <p:nvPr/>
          </p:nvCxnSpPr>
          <p:spPr>
            <a:xfrm>
              <a:off x="2196695" y="1772816"/>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B764A8-90C7-4AD8-845B-735B7DD5944F}"/>
                </a:ext>
              </a:extLst>
            </p:cNvPr>
            <p:cNvCxnSpPr/>
            <p:nvPr/>
          </p:nvCxnSpPr>
          <p:spPr>
            <a:xfrm>
              <a:off x="4201442"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C2C01F5-DDDC-4048-8083-76AB17508055}"/>
                </a:ext>
              </a:extLst>
            </p:cNvPr>
            <p:cNvCxnSpPr/>
            <p:nvPr/>
          </p:nvCxnSpPr>
          <p:spPr>
            <a:xfrm>
              <a:off x="4190779"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3136DF-BE14-47BD-BAFD-56D221EA8A68}"/>
                </a:ext>
              </a:extLst>
            </p:cNvPr>
            <p:cNvCxnSpPr/>
            <p:nvPr/>
          </p:nvCxnSpPr>
          <p:spPr>
            <a:xfrm>
              <a:off x="4158788"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1F78CE-C242-467D-B259-F61B16DBE0CD}"/>
                </a:ext>
              </a:extLst>
            </p:cNvPr>
            <p:cNvCxnSpPr/>
            <p:nvPr/>
          </p:nvCxnSpPr>
          <p:spPr>
            <a:xfrm>
              <a:off x="4094807"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7FA3045-16E3-4BA4-B75B-653A126C509C}"/>
                </a:ext>
              </a:extLst>
            </p:cNvPr>
            <p:cNvCxnSpPr/>
            <p:nvPr/>
          </p:nvCxnSpPr>
          <p:spPr>
            <a:xfrm>
              <a:off x="3961512"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B7F7B49-CBE2-47F7-99EC-32B41EAF4D98}"/>
                </a:ext>
              </a:extLst>
            </p:cNvPr>
            <p:cNvCxnSpPr/>
            <p:nvPr/>
          </p:nvCxnSpPr>
          <p:spPr>
            <a:xfrm>
              <a:off x="3793561"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AEBAD1-4D56-455D-BD67-3D1C4ADFEEFA}"/>
                </a:ext>
              </a:extLst>
            </p:cNvPr>
            <p:cNvCxnSpPr/>
            <p:nvPr/>
          </p:nvCxnSpPr>
          <p:spPr>
            <a:xfrm>
              <a:off x="3431000"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9CA2F5-5616-4831-BCCD-1EFB5739A0DD}"/>
                </a:ext>
              </a:extLst>
            </p:cNvPr>
            <p:cNvCxnSpPr/>
            <p:nvPr/>
          </p:nvCxnSpPr>
          <p:spPr>
            <a:xfrm>
              <a:off x="3124422" y="2183364"/>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88C93CCA-4E4A-481C-8429-8D3682011DDE}"/>
              </a:ext>
            </a:extLst>
          </p:cNvPr>
          <p:cNvSpPr txBox="1"/>
          <p:nvPr/>
        </p:nvSpPr>
        <p:spPr>
          <a:xfrm>
            <a:off x="5325775" y="2457119"/>
            <a:ext cx="2976985" cy="307777"/>
          </a:xfrm>
          <a:prstGeom prst="rect">
            <a:avLst/>
          </a:prstGeom>
          <a:solidFill>
            <a:srgbClr val="004A86"/>
          </a:solidFill>
        </p:spPr>
        <p:txBody>
          <a:bodyPr wrap="square" rtlCol="0">
            <a:spAutoFit/>
          </a:bodyPr>
          <a:lstStyle/>
          <a:p>
            <a:pPr algn="ctr"/>
            <a:r>
              <a:rPr lang="en-GB" sz="1400" dirty="0">
                <a:solidFill>
                  <a:schemeClr val="bg1"/>
                </a:solidFill>
              </a:rPr>
              <a:t>86% overall survival at 3 months</a:t>
            </a:r>
            <a:endParaRPr lang="en-GB" sz="1400" b="1" dirty="0">
              <a:solidFill>
                <a:schemeClr val="bg1"/>
              </a:solidFill>
            </a:endParaRPr>
          </a:p>
        </p:txBody>
      </p:sp>
      <p:graphicFrame>
        <p:nvGraphicFramePr>
          <p:cNvPr id="73" name="Espace réservé du contenu 3">
            <a:extLst>
              <a:ext uri="{FF2B5EF4-FFF2-40B4-BE49-F238E27FC236}">
                <a16:creationId xmlns:a16="http://schemas.microsoft.com/office/drawing/2014/main" id="{88BAD698-3FFA-4E33-A1DF-8622250889E1}"/>
              </a:ext>
            </a:extLst>
          </p:cNvPr>
          <p:cNvGraphicFramePr>
            <a:graphicFrameLocks/>
          </p:cNvGraphicFramePr>
          <p:nvPr>
            <p:extLst/>
          </p:nvPr>
        </p:nvGraphicFramePr>
        <p:xfrm>
          <a:off x="295433" y="4238788"/>
          <a:ext cx="4276566" cy="1280160"/>
        </p:xfrm>
        <a:graphic>
          <a:graphicData uri="http://schemas.openxmlformats.org/drawingml/2006/table">
            <a:tbl>
              <a:tblPr firstRow="1" bandRow="1">
                <a:effectLst/>
                <a:tableStyleId>{3C2FFA5D-87B4-456A-9821-1D502468CF0F}</a:tableStyleId>
              </a:tblPr>
              <a:tblGrid>
                <a:gridCol w="1631122">
                  <a:extLst>
                    <a:ext uri="{9D8B030D-6E8A-4147-A177-3AD203B41FA5}">
                      <a16:colId xmlns:a16="http://schemas.microsoft.com/office/drawing/2014/main" val="20000"/>
                    </a:ext>
                  </a:extLst>
                </a:gridCol>
                <a:gridCol w="1087658">
                  <a:extLst>
                    <a:ext uri="{9D8B030D-6E8A-4147-A177-3AD203B41FA5}">
                      <a16:colId xmlns:a16="http://schemas.microsoft.com/office/drawing/2014/main" val="20001"/>
                    </a:ext>
                  </a:extLst>
                </a:gridCol>
                <a:gridCol w="1557786">
                  <a:extLst>
                    <a:ext uri="{9D8B030D-6E8A-4147-A177-3AD203B41FA5}">
                      <a16:colId xmlns:a16="http://schemas.microsoft.com/office/drawing/2014/main" val="20002"/>
                    </a:ext>
                  </a:extLst>
                </a:gridCol>
              </a:tblGrid>
              <a:tr h="232356">
                <a:tc>
                  <a:txBody>
                    <a:bodyPr/>
                    <a:lstStyle/>
                    <a:p>
                      <a:r>
                        <a:rPr lang="fr-FR" sz="1200" b="0" dirty="0"/>
                        <a:t>ALF-UC</a:t>
                      </a:r>
                      <a:r>
                        <a:rPr lang="fr-FR" sz="1200" b="0" baseline="0" dirty="0"/>
                        <a:t> score</a:t>
                      </a:r>
                      <a:endParaRPr lang="fr-FR" sz="1200" b="0" dirty="0"/>
                    </a:p>
                  </a:txBody>
                  <a:tcPr/>
                </a:tc>
                <a:tc>
                  <a:txBody>
                    <a:bodyPr/>
                    <a:lstStyle/>
                    <a:p>
                      <a:pPr algn="ctr"/>
                      <a:r>
                        <a:rPr lang="fr-FR" sz="1200" b="0" dirty="0"/>
                        <a:t>POINTS</a:t>
                      </a:r>
                    </a:p>
                  </a:txBody>
                  <a:tcPr/>
                </a:tc>
                <a:tc>
                  <a:txBody>
                    <a:bodyPr/>
                    <a:lstStyle/>
                    <a:p>
                      <a:pPr algn="ctr"/>
                      <a:endParaRPr lang="fr-FR" sz="1200" b="0" dirty="0"/>
                    </a:p>
                  </a:txBody>
                  <a:tcPr/>
                </a:tc>
                <a:extLst>
                  <a:ext uri="{0D108BD9-81ED-4DB2-BD59-A6C34878D82A}">
                    <a16:rowId xmlns:a16="http://schemas.microsoft.com/office/drawing/2014/main" val="10000"/>
                  </a:ext>
                </a:extLst>
              </a:tr>
              <a:tr h="232356">
                <a:tc>
                  <a:txBody>
                    <a:bodyPr/>
                    <a:lstStyle/>
                    <a:p>
                      <a:r>
                        <a:rPr lang="fr-FR" sz="1200" b="0" dirty="0"/>
                        <a:t>Baseline HE </a:t>
                      </a:r>
                      <a:r>
                        <a:rPr lang="fr-FR" sz="1200" b="0" baseline="0" dirty="0"/>
                        <a:t>&gt; 0</a:t>
                      </a:r>
                      <a:endParaRPr lang="fr-FR" sz="1200" b="0" dirty="0"/>
                    </a:p>
                  </a:txBody>
                  <a:tcPr>
                    <a:solidFill>
                      <a:schemeClr val="bg2"/>
                    </a:solidFill>
                  </a:tcPr>
                </a:tc>
                <a:tc>
                  <a:txBody>
                    <a:bodyPr/>
                    <a:lstStyle/>
                    <a:p>
                      <a:pPr algn="ctr"/>
                      <a:r>
                        <a:rPr lang="fr-FR" sz="1200" b="0" dirty="0"/>
                        <a:t>1</a:t>
                      </a:r>
                    </a:p>
                  </a:txBody>
                  <a:tcPr>
                    <a:solidFill>
                      <a:schemeClr val="bg2"/>
                    </a:solidFill>
                  </a:tcPr>
                </a:tc>
                <a:tc rowSpan="3">
                  <a:txBody>
                    <a:bodyPr/>
                    <a:lstStyle/>
                    <a:p>
                      <a:pPr>
                        <a:lnSpc>
                          <a:spcPct val="100000"/>
                        </a:lnSpc>
                      </a:pPr>
                      <a:r>
                        <a:rPr lang="fr-FR" sz="1200" b="0" dirty="0"/>
                        <a:t>A </a:t>
                      </a:r>
                      <a:r>
                        <a:rPr lang="fr-FR" sz="1200" b="0" dirty="0" err="1"/>
                        <a:t>threshold</a:t>
                      </a:r>
                      <a:r>
                        <a:rPr lang="fr-FR" sz="1200" b="0" dirty="0"/>
                        <a:t> of 2.3 </a:t>
                      </a:r>
                      <a:r>
                        <a:rPr lang="fr-FR" sz="1200" b="0" dirty="0" err="1"/>
                        <a:t>is</a:t>
                      </a:r>
                      <a:r>
                        <a:rPr lang="fr-FR" sz="1200" b="0" dirty="0"/>
                        <a:t> </a:t>
                      </a:r>
                      <a:r>
                        <a:rPr lang="fr-FR" sz="1200" b="0" dirty="0" err="1"/>
                        <a:t>associated</a:t>
                      </a:r>
                      <a:r>
                        <a:rPr lang="fr-FR" sz="1200" b="0" dirty="0"/>
                        <a:t> </a:t>
                      </a:r>
                      <a:r>
                        <a:rPr lang="fr-FR" sz="1200" b="0" dirty="0" err="1"/>
                        <a:t>with</a:t>
                      </a:r>
                      <a:r>
                        <a:rPr lang="fr-FR" sz="1200" b="0" dirty="0"/>
                        <a:t> the best performance </a:t>
                      </a:r>
                    </a:p>
                    <a:p>
                      <a:pPr marL="0" indent="0">
                        <a:lnSpc>
                          <a:spcPct val="100000"/>
                        </a:lnSpc>
                        <a:buNone/>
                      </a:pPr>
                      <a:r>
                        <a:rPr lang="fr-FR" sz="1200" b="0" dirty="0"/>
                        <a:t>(Se 76% - </a:t>
                      </a:r>
                      <a:r>
                        <a:rPr lang="fr-FR" sz="1200" b="0" dirty="0" err="1"/>
                        <a:t>Sp</a:t>
                      </a:r>
                      <a:r>
                        <a:rPr lang="fr-FR" sz="1200" b="0" dirty="0"/>
                        <a:t> 84%) </a:t>
                      </a:r>
                    </a:p>
                  </a:txBody>
                  <a:tcPr>
                    <a:solidFill>
                      <a:schemeClr val="bg2"/>
                    </a:solidFill>
                  </a:tcPr>
                </a:tc>
                <a:extLst>
                  <a:ext uri="{0D108BD9-81ED-4DB2-BD59-A6C34878D82A}">
                    <a16:rowId xmlns:a16="http://schemas.microsoft.com/office/drawing/2014/main" val="10001"/>
                  </a:ext>
                </a:extLst>
              </a:tr>
              <a:tr h="232356">
                <a:tc>
                  <a:txBody>
                    <a:bodyPr/>
                    <a:lstStyle/>
                    <a:p>
                      <a:r>
                        <a:rPr lang="fr-FR" sz="1200" b="0" dirty="0"/>
                        <a:t>Baseline</a:t>
                      </a:r>
                      <a:r>
                        <a:rPr lang="fr-FR" sz="1200" b="0" baseline="0" dirty="0"/>
                        <a:t> PT </a:t>
                      </a:r>
                      <a:r>
                        <a:rPr lang="fr-FR" sz="1200" b="0" dirty="0"/>
                        <a:t>≤ </a:t>
                      </a:r>
                      <a:r>
                        <a:rPr lang="fr-FR" sz="1200" b="0" baseline="0" dirty="0"/>
                        <a:t>35%</a:t>
                      </a:r>
                      <a:endParaRPr lang="fr-FR" sz="1200" b="0" dirty="0"/>
                    </a:p>
                  </a:txBody>
                  <a:tcPr>
                    <a:solidFill>
                      <a:schemeClr val="bg2"/>
                    </a:solidFill>
                  </a:tcPr>
                </a:tc>
                <a:tc>
                  <a:txBody>
                    <a:bodyPr/>
                    <a:lstStyle/>
                    <a:p>
                      <a:pPr algn="ctr"/>
                      <a:r>
                        <a:rPr lang="fr-FR" sz="1200" b="0" dirty="0"/>
                        <a:t>1.9</a:t>
                      </a:r>
                    </a:p>
                  </a:txBody>
                  <a:tcPr>
                    <a:solidFill>
                      <a:schemeClr val="bg2"/>
                    </a:solidFill>
                  </a:tcPr>
                </a:tc>
                <a:tc vMerge="1">
                  <a:txBody>
                    <a:bodyPr/>
                    <a:lstStyle/>
                    <a:p>
                      <a:pPr algn="ctr"/>
                      <a:endParaRPr lang="fr-FR" sz="1200" dirty="0"/>
                    </a:p>
                  </a:txBody>
                  <a:tcPr/>
                </a:tc>
                <a:extLst>
                  <a:ext uri="{0D108BD9-81ED-4DB2-BD59-A6C34878D82A}">
                    <a16:rowId xmlns:a16="http://schemas.microsoft.com/office/drawing/2014/main" val="10002"/>
                  </a:ext>
                </a:extLst>
              </a:tr>
              <a:tr h="3872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a:t>Relative change in PT on </a:t>
                      </a:r>
                      <a:r>
                        <a:rPr lang="fr-FR" sz="1200" b="0" dirty="0" err="1"/>
                        <a:t>day</a:t>
                      </a:r>
                      <a:r>
                        <a:rPr lang="fr-FR" sz="1200" b="0" dirty="0"/>
                        <a:t> 1 ≤</a:t>
                      </a:r>
                      <a:r>
                        <a:rPr lang="fr-FR" sz="1200" b="0" baseline="0" dirty="0"/>
                        <a:t>0</a:t>
                      </a:r>
                      <a:endParaRPr lang="fr-FR" sz="1200" b="0" dirty="0"/>
                    </a:p>
                  </a:txBody>
                  <a:tcPr>
                    <a:solidFill>
                      <a:schemeClr val="bg2"/>
                    </a:solidFill>
                  </a:tcPr>
                </a:tc>
                <a:tc>
                  <a:txBody>
                    <a:bodyPr/>
                    <a:lstStyle/>
                    <a:p>
                      <a:pPr algn="ctr"/>
                      <a:r>
                        <a:rPr lang="fr-FR" sz="1200" b="0" dirty="0"/>
                        <a:t>2.2</a:t>
                      </a:r>
                    </a:p>
                  </a:txBody>
                  <a:tcPr>
                    <a:solidFill>
                      <a:schemeClr val="bg2"/>
                    </a:solidFill>
                  </a:tcPr>
                </a:tc>
                <a:tc vMerge="1">
                  <a:txBody>
                    <a:bodyPr/>
                    <a:lstStyle/>
                    <a:p>
                      <a:pPr algn="ctr"/>
                      <a:endParaRPr lang="fr-F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315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a:p>
        </p:txBody>
      </p:sp>
      <p:sp>
        <p:nvSpPr>
          <p:cNvPr id="3" name="Content Placeholder 2"/>
          <p:cNvSpPr>
            <a:spLocks noGrp="1"/>
          </p:cNvSpPr>
          <p:nvPr>
            <p:ph idx="1"/>
          </p:nvPr>
        </p:nvSpPr>
        <p:spPr>
          <a:xfrm>
            <a:off x="319314" y="1340768"/>
            <a:ext cx="7997102" cy="4622400"/>
          </a:xfrm>
        </p:spPr>
        <p:txBody>
          <a:bodyPr/>
          <a:lstStyle/>
          <a:p>
            <a:pPr lvl="0"/>
            <a:r>
              <a:rPr lang="it-IT" dirty="0"/>
              <a:t>These slides provide highlights of new data presented at the International Liver Congress 2018</a:t>
            </a:r>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are provided within the slide notes</a:t>
            </a: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755576" y="4365104"/>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Outline and flow</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E1F43B9D-707C-4B88-A89D-BEAB7EF8CEC7}"/>
              </a:ext>
            </a:extLst>
          </p:cNvPr>
          <p:cNvGraphicFramePr>
            <a:graphicFrameLocks noGrp="1"/>
          </p:cNvGraphicFramePr>
          <p:nvPr>
            <p:ph sz="half" idx="1"/>
            <p:extLst>
              <p:ext uri="{D42A27DB-BD31-4B8C-83A1-F6EECF244321}">
                <p14:modId xmlns:p14="http://schemas.microsoft.com/office/powerpoint/2010/main" val="3856619562"/>
              </p:ext>
            </p:extLst>
          </p:nvPr>
        </p:nvGraphicFramePr>
        <p:xfrm>
          <a:off x="683568" y="1341439"/>
          <a:ext cx="7400117" cy="1774992"/>
        </p:xfrm>
        <a:graphic>
          <a:graphicData uri="http://schemas.openxmlformats.org/drawingml/2006/table">
            <a:tbl>
              <a:tblPr firstRow="1" bandRow="1">
                <a:tableStyleId>{5C22544A-7EE6-4342-B048-85BDC9FD1C3A}</a:tableStyleId>
              </a:tblPr>
              <a:tblGrid>
                <a:gridCol w="552382">
                  <a:extLst>
                    <a:ext uri="{9D8B030D-6E8A-4147-A177-3AD203B41FA5}">
                      <a16:colId xmlns:a16="http://schemas.microsoft.com/office/drawing/2014/main" val="20001"/>
                    </a:ext>
                  </a:extLst>
                </a:gridCol>
                <a:gridCol w="6847735">
                  <a:extLst>
                    <a:ext uri="{9D8B030D-6E8A-4147-A177-3AD203B41FA5}">
                      <a16:colId xmlns:a16="http://schemas.microsoft.com/office/drawing/2014/main" val="20002"/>
                    </a:ext>
                  </a:extLst>
                </a:gridCol>
              </a:tblGrid>
              <a:tr h="351174">
                <a:tc gridSpan="2">
                  <a:txBody>
                    <a:bodyPr/>
                    <a:lstStyle/>
                    <a:p>
                      <a:r>
                        <a:rPr lang="en-GB" sz="1400" dirty="0">
                          <a:latin typeface="+mj-lt"/>
                          <a:cs typeface="Arial" panose="020B0604020202020204" pitchFamily="34" charset="0"/>
                        </a:rPr>
                        <a:t>1. Basic science and preclinical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74606">
                <a:tc>
                  <a:txBody>
                    <a:bodyPr/>
                    <a:lstStyle/>
                    <a:p>
                      <a:pPr marL="36000" algn="l" fontAlgn="t"/>
                      <a:r>
                        <a:rPr lang="en-GB" sz="1100" b="0" i="0" u="none" strike="noStrike" dirty="0">
                          <a:solidFill>
                            <a:srgbClr val="000000"/>
                          </a:solidFill>
                          <a:effectLst/>
                          <a:latin typeface="+mn-lt"/>
                        </a:rPr>
                        <a:t>PS-163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The I148M PNPLA3 impairs LXR </a:t>
                      </a:r>
                      <a:r>
                        <a:rPr lang="en-GB" sz="1100" b="0" i="0" u="none" strike="noStrike" dirty="0" err="1">
                          <a:solidFill>
                            <a:srgbClr val="000000"/>
                          </a:solidFill>
                          <a:effectLst/>
                          <a:latin typeface="+mn-lt"/>
                        </a:rPr>
                        <a:t>signaling</a:t>
                      </a:r>
                      <a:r>
                        <a:rPr lang="en-GB" sz="1100" b="0" i="0" u="none" strike="noStrike" dirty="0">
                          <a:solidFill>
                            <a:srgbClr val="000000"/>
                          </a:solidFill>
                          <a:effectLst/>
                          <a:latin typeface="+mn-lt"/>
                        </a:rPr>
                        <a:t> and cholesterol metabolism in human hepatic stellate cells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474606">
                <a:tc>
                  <a:txBody>
                    <a:bodyPr/>
                    <a:lstStyle/>
                    <a:p>
                      <a:pPr marL="36000" algn="l" fontAlgn="t"/>
                      <a:r>
                        <a:rPr lang="en-GB" sz="1100" b="0" i="0" u="none" strike="noStrike" dirty="0">
                          <a:solidFill>
                            <a:srgbClr val="000000"/>
                          </a:solidFill>
                          <a:effectLst/>
                          <a:latin typeface="+mn-lt"/>
                        </a:rPr>
                        <a:t>PS-165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Interfering with local fibrotic platelet activation significantly inhibits fibrosis in multiple animal models: suggestions of the importance of the platelet-wound healing axis for fibrosis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474606">
                <a:tc>
                  <a:txBody>
                    <a:bodyPr/>
                    <a:lstStyle/>
                    <a:p>
                      <a:pPr marL="36000" algn="l" fontAlgn="t"/>
                      <a:r>
                        <a:rPr lang="en-GB" sz="1100" b="0" i="0" u="none" strike="noStrike" dirty="0">
                          <a:solidFill>
                            <a:srgbClr val="000000"/>
                          </a:solidFill>
                          <a:effectLst/>
                          <a:latin typeface="+mn-lt"/>
                        </a:rPr>
                        <a:t>PS-100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A novel differentiation system to produce hepatocytes for disease modelling and drug screening</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08116128"/>
                  </a:ext>
                </a:extLst>
              </a:tr>
            </a:tbl>
          </a:graphicData>
        </a:graphic>
      </p:graphicFrame>
      <p:sp>
        <p:nvSpPr>
          <p:cNvPr id="8" name="TextBox 7">
            <a:hlinkClick r:id="rId2" action="ppaction://hlinksldjump"/>
            <a:extLst>
              <a:ext uri="{FF2B5EF4-FFF2-40B4-BE49-F238E27FC236}">
                <a16:creationId xmlns:a16="http://schemas.microsoft.com/office/drawing/2014/main" id="{59A53AD8-335F-4FDB-86E1-03BB1AB55CFE}"/>
              </a:ext>
            </a:extLst>
          </p:cNvPr>
          <p:cNvSpPr txBox="1">
            <a:spLocks/>
          </p:cNvSpPr>
          <p:nvPr/>
        </p:nvSpPr>
        <p:spPr>
          <a:xfrm>
            <a:off x="2820053" y="354251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428754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Outline and flow</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10" name="Content Placeholder 10">
            <a:extLst>
              <a:ext uri="{FF2B5EF4-FFF2-40B4-BE49-F238E27FC236}">
                <a16:creationId xmlns:a16="http://schemas.microsoft.com/office/drawing/2014/main" id="{2D980A6F-6B48-480F-BA37-14FA5605D6EF}"/>
              </a:ext>
            </a:extLst>
          </p:cNvPr>
          <p:cNvGraphicFramePr>
            <a:graphicFrameLocks/>
          </p:cNvGraphicFramePr>
          <p:nvPr>
            <p:extLst>
              <p:ext uri="{D42A27DB-BD31-4B8C-83A1-F6EECF244321}">
                <p14:modId xmlns:p14="http://schemas.microsoft.com/office/powerpoint/2010/main" val="1378808482"/>
              </p:ext>
            </p:extLst>
          </p:nvPr>
        </p:nvGraphicFramePr>
        <p:xfrm>
          <a:off x="712751" y="1341439"/>
          <a:ext cx="7361206" cy="3094377"/>
        </p:xfrm>
        <a:graphic>
          <a:graphicData uri="http://schemas.openxmlformats.org/drawingml/2006/table">
            <a:tbl>
              <a:tblPr firstRow="1" bandRow="1">
                <a:tableStyleId>{5C22544A-7EE6-4342-B048-85BDC9FD1C3A}</a:tableStyleId>
              </a:tblPr>
              <a:tblGrid>
                <a:gridCol w="549477">
                  <a:extLst>
                    <a:ext uri="{9D8B030D-6E8A-4147-A177-3AD203B41FA5}">
                      <a16:colId xmlns:a16="http://schemas.microsoft.com/office/drawing/2014/main" val="20001"/>
                    </a:ext>
                  </a:extLst>
                </a:gridCol>
                <a:gridCol w="6811729">
                  <a:extLst>
                    <a:ext uri="{9D8B030D-6E8A-4147-A177-3AD203B41FA5}">
                      <a16:colId xmlns:a16="http://schemas.microsoft.com/office/drawing/2014/main" val="20002"/>
                    </a:ext>
                  </a:extLst>
                </a:gridCol>
              </a:tblGrid>
              <a:tr h="351259">
                <a:tc gridSpan="2">
                  <a:txBody>
                    <a:bodyPr/>
                    <a:lstStyle/>
                    <a:p>
                      <a:r>
                        <a:rPr lang="en-GB" sz="1400" dirty="0">
                          <a:latin typeface="+mj-lt"/>
                          <a:cs typeface="Arial" panose="020B0604020202020204" pitchFamily="34" charset="0"/>
                        </a:rPr>
                        <a:t>2. Liver transplantation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1874">
                <a:tc>
                  <a:txBody>
                    <a:bodyPr/>
                    <a:lstStyle/>
                    <a:p>
                      <a:pPr marL="36000" algn="l" fontAlgn="t"/>
                      <a:r>
                        <a:rPr lang="en-GB" sz="1100" b="0" i="0" u="none" strike="noStrike" dirty="0">
                          <a:solidFill>
                            <a:srgbClr val="000000"/>
                          </a:solidFill>
                          <a:effectLst/>
                          <a:latin typeface="+mn-lt"/>
                        </a:rPr>
                        <a:t>PS-072</a:t>
                      </a:r>
                    </a:p>
                  </a:txBody>
                  <a:tcPr marL="4763" marR="4763" marT="4763"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100" b="0" i="0" u="none" strike="noStrike" dirty="0">
                          <a:solidFill>
                            <a:srgbClr val="000000"/>
                          </a:solidFill>
                          <a:effectLst/>
                          <a:latin typeface="+mn-lt"/>
                        </a:rPr>
                        <a:t>Impact of baclofen treatment in 212 alcohol-dependent patients of the French "OBADE-ANGH" series </a:t>
                      </a:r>
                    </a:p>
                  </a:txBody>
                  <a:tcPr marL="4763" marR="4763" marT="4763"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282883"/>
                  </a:ext>
                </a:extLst>
              </a:tr>
              <a:tr h="391874">
                <a:tc>
                  <a:txBody>
                    <a:bodyPr/>
                    <a:lstStyle/>
                    <a:p>
                      <a:pPr marL="36000" algn="l" fontAlgn="t"/>
                      <a:r>
                        <a:rPr lang="en-GB" sz="1100" b="0" i="0" u="none" strike="noStrike" dirty="0">
                          <a:solidFill>
                            <a:srgbClr val="000000"/>
                          </a:solidFill>
                          <a:effectLst/>
                          <a:latin typeface="+mn-lt"/>
                        </a:rPr>
                        <a:t>PS-122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Platelet aggregation contributing to reperfusion injury can be prevented by normothermic ex vivo liver perfusion prior to liver transplantation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91874">
                <a:tc>
                  <a:txBody>
                    <a:bodyPr/>
                    <a:lstStyle/>
                    <a:p>
                      <a:pPr marL="36000" algn="l" fontAlgn="t"/>
                      <a:r>
                        <a:rPr lang="en-GB" sz="1100" b="0" i="0" u="none" strike="noStrike" dirty="0">
                          <a:solidFill>
                            <a:srgbClr val="000000"/>
                          </a:solidFill>
                          <a:effectLst/>
                          <a:latin typeface="+mn-lt"/>
                        </a:rPr>
                        <a:t>PS-125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Orthotopic liver transplantation of xenogeneic livers repopulated with autologous hepatocytes: proof of normal function and consistent survival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91874">
                <a:tc>
                  <a:txBody>
                    <a:bodyPr/>
                    <a:lstStyle/>
                    <a:p>
                      <a:pPr marL="36000" algn="l" fontAlgn="t"/>
                      <a:r>
                        <a:rPr lang="en-GB" sz="1100" b="0" i="0" u="none" strike="noStrike" dirty="0">
                          <a:solidFill>
                            <a:srgbClr val="000000"/>
                          </a:solidFill>
                          <a:effectLst/>
                          <a:latin typeface="+mn-lt"/>
                        </a:rPr>
                        <a:t>PS-048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30 years of liver transplantation for metabolic disease in the United States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88715298"/>
                  </a:ext>
                </a:extLst>
              </a:tr>
              <a:tr h="391874">
                <a:tc>
                  <a:txBody>
                    <a:bodyPr/>
                    <a:lstStyle/>
                    <a:p>
                      <a:pPr marL="36000" algn="l" fontAlgn="t"/>
                      <a:r>
                        <a:rPr lang="en-GB" sz="1100" b="0" i="0" u="none" strike="noStrike" dirty="0">
                          <a:solidFill>
                            <a:srgbClr val="000000"/>
                          </a:solidFill>
                          <a:effectLst/>
                          <a:latin typeface="+mn-lt"/>
                        </a:rPr>
                        <a:t>PS-042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Liver transplantation in patients with multiple organ failures is feasible with good outcomes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277675"/>
                  </a:ext>
                </a:extLst>
              </a:tr>
              <a:tr h="391874">
                <a:tc>
                  <a:txBody>
                    <a:bodyPr/>
                    <a:lstStyle/>
                    <a:p>
                      <a:pPr marL="36000" algn="l" fontAlgn="t"/>
                      <a:r>
                        <a:rPr lang="en-GB" sz="1100" b="0" i="0" u="none" strike="noStrike" dirty="0">
                          <a:solidFill>
                            <a:srgbClr val="000000"/>
                          </a:solidFill>
                          <a:effectLst/>
                          <a:latin typeface="+mn-lt"/>
                        </a:rPr>
                        <a:t>PS-041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Frequency and outcomes of liver transplantation for </a:t>
                      </a:r>
                      <a:r>
                        <a:rPr lang="en-GB" sz="1100" b="0" i="0" u="none" strike="noStrike" dirty="0" err="1">
                          <a:solidFill>
                            <a:srgbClr val="000000"/>
                          </a:solidFill>
                          <a:effectLst/>
                          <a:latin typeface="+mn-lt"/>
                        </a:rPr>
                        <a:t>nonalcoholic</a:t>
                      </a:r>
                      <a:r>
                        <a:rPr lang="en-GB" sz="1100" b="0" i="0" u="none" strike="noStrike" dirty="0">
                          <a:solidFill>
                            <a:srgbClr val="000000"/>
                          </a:solidFill>
                          <a:effectLst/>
                          <a:latin typeface="+mn-lt"/>
                        </a:rPr>
                        <a:t> steatohepatitis in Europe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62338117"/>
                  </a:ext>
                </a:extLst>
              </a:tr>
              <a:tr h="391874">
                <a:tc>
                  <a:txBody>
                    <a:bodyPr/>
                    <a:lstStyle/>
                    <a:p>
                      <a:pPr marL="36000" algn="l" fontAlgn="t"/>
                      <a:r>
                        <a:rPr lang="en-GB" sz="1100" b="0" i="0" u="none" strike="noStrike" dirty="0">
                          <a:solidFill>
                            <a:srgbClr val="000000"/>
                          </a:solidFill>
                          <a:effectLst/>
                          <a:latin typeface="+mn-lt"/>
                        </a:rPr>
                        <a:t>PS-121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n-lt"/>
                        </a:rPr>
                        <a:t>Prognosis of ALF of unknown cause: results of the French multicentre prospective </a:t>
                      </a:r>
                      <a:r>
                        <a:rPr lang="en-GB" sz="1100" b="0" i="0" u="none" strike="noStrike" kern="1200" dirty="0">
                          <a:solidFill>
                            <a:srgbClr val="000000"/>
                          </a:solidFill>
                          <a:effectLst/>
                          <a:latin typeface="+mn-lt"/>
                          <a:ea typeface="+mn-ea"/>
                          <a:cs typeface="+mn-cs"/>
                        </a:rPr>
                        <a:t>HASIPRO study </a:t>
                      </a:r>
                      <a:r>
                        <a:rPr lang="en-GB" sz="1100" b="0" i="0" u="none" strike="noStrike" dirty="0">
                          <a:solidFill>
                            <a:srgbClr val="000000"/>
                          </a:solidFill>
                          <a:effectLst/>
                          <a:latin typeface="+mn-lt"/>
                        </a:rPr>
                        <a:t>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79274908"/>
                  </a:ext>
                </a:extLst>
              </a:tr>
            </a:tbl>
          </a:graphicData>
        </a:graphic>
      </p:graphicFrame>
      <p:sp>
        <p:nvSpPr>
          <p:cNvPr id="11" name="TextBox 10">
            <a:hlinkClick r:id="rId2" action="ppaction://hlinksldjump"/>
            <a:extLst>
              <a:ext uri="{FF2B5EF4-FFF2-40B4-BE49-F238E27FC236}">
                <a16:creationId xmlns:a16="http://schemas.microsoft.com/office/drawing/2014/main" id="{380AA2AB-1121-46DA-B93D-4F7B0BA395BC}"/>
              </a:ext>
            </a:extLst>
          </p:cNvPr>
          <p:cNvSpPr txBox="1">
            <a:spLocks/>
          </p:cNvSpPr>
          <p:nvPr/>
        </p:nvSpPr>
        <p:spPr>
          <a:xfrm>
            <a:off x="2820053" y="4884933"/>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270357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1. Basic science and preclinical</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4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p:txBody>
          <a:bodyPr>
            <a:noAutofit/>
          </a:bodyPr>
          <a:lstStyle/>
          <a:p>
            <a:r>
              <a:rPr lang="en-GB" sz="2400" dirty="0"/>
              <a:t>The I148M PNPLA3 impairs LXR signalling and cholesterol metabolism in human hepatic stellate cells</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p:txBody>
          <a:bodyPr/>
          <a:lstStyle/>
          <a:p>
            <a:r>
              <a:rPr lang="en-GB" dirty="0" err="1"/>
              <a:t>Bruschi</a:t>
            </a:r>
            <a:r>
              <a:rPr lang="en-GB" dirty="0"/>
              <a:t> F, et al. ILC 2018, PS-163</a:t>
            </a:r>
          </a:p>
        </p:txBody>
      </p:sp>
      <p:sp>
        <p:nvSpPr>
          <p:cNvPr id="4" name="Content Placeholder 3">
            <a:extLst>
              <a:ext uri="{FF2B5EF4-FFF2-40B4-BE49-F238E27FC236}">
                <a16:creationId xmlns:a16="http://schemas.microsoft.com/office/drawing/2014/main" id="{780D60AB-3C66-4B3D-B86F-A744A147FFC9}"/>
              </a:ext>
            </a:extLst>
          </p:cNvPr>
          <p:cNvSpPr>
            <a:spLocks noGrp="1"/>
          </p:cNvSpPr>
          <p:nvPr>
            <p:ph sz="half" idx="1"/>
          </p:nvPr>
        </p:nvSpPr>
        <p:spPr>
          <a:xfrm>
            <a:off x="317886" y="1340421"/>
            <a:ext cx="8506800" cy="519578"/>
          </a:xfrm>
        </p:spPr>
        <p:txBody>
          <a:bodyPr>
            <a:normAutofit/>
          </a:bodyPr>
          <a:lstStyle/>
          <a:p>
            <a:pPr marL="0" indent="0">
              <a:buNone/>
            </a:pPr>
            <a:r>
              <a:rPr lang="en-GB" sz="1400" b="1" dirty="0"/>
              <a:t>Aims: </a:t>
            </a:r>
            <a:r>
              <a:rPr lang="en-GB" sz="1400" dirty="0"/>
              <a:t>Investigation of how the pro-</a:t>
            </a:r>
            <a:r>
              <a:rPr lang="en-GB" sz="1400" dirty="0" err="1"/>
              <a:t>fibrogenic</a:t>
            </a:r>
            <a:r>
              <a:rPr lang="en-GB" sz="1400" dirty="0"/>
              <a:t> and pro-inflammatory I148M </a:t>
            </a:r>
            <a:r>
              <a:rPr lang="en-GB" sz="1400" i="1" dirty="0"/>
              <a:t>PNPLA3 </a:t>
            </a:r>
            <a:r>
              <a:rPr lang="en-GB" sz="1400" dirty="0"/>
              <a:t>gene variant influences cholesterol homeostasis and its accumulation in hepatic stellate cells (HSCs)</a:t>
            </a:r>
          </a:p>
          <a:p>
            <a:pPr marL="0" indent="0">
              <a:buNone/>
            </a:pPr>
            <a:endParaRPr lang="en-GB" sz="1400" dirty="0"/>
          </a:p>
        </p:txBody>
      </p:sp>
      <p:grpSp>
        <p:nvGrpSpPr>
          <p:cNvPr id="47" name="Group 46">
            <a:extLst>
              <a:ext uri="{FF2B5EF4-FFF2-40B4-BE49-F238E27FC236}">
                <a16:creationId xmlns:a16="http://schemas.microsoft.com/office/drawing/2014/main" id="{09C67D88-AFAC-42C9-AF5A-A8749CE65326}"/>
              </a:ext>
            </a:extLst>
          </p:cNvPr>
          <p:cNvGrpSpPr/>
          <p:nvPr/>
        </p:nvGrpSpPr>
        <p:grpSpPr>
          <a:xfrm>
            <a:off x="3706955" y="3708271"/>
            <a:ext cx="2815733" cy="2773636"/>
            <a:chOff x="3803155" y="3068960"/>
            <a:chExt cx="2815733" cy="2773636"/>
          </a:xfrm>
        </p:grpSpPr>
        <p:sp>
          <p:nvSpPr>
            <p:cNvPr id="23" name="Figura a mano libera 6">
              <a:extLst>
                <a:ext uri="{FF2B5EF4-FFF2-40B4-BE49-F238E27FC236}">
                  <a16:creationId xmlns:a16="http://schemas.microsoft.com/office/drawing/2014/main" id="{4B468557-2731-4C74-A65F-E9FFC2C7C75B}"/>
                </a:ext>
              </a:extLst>
            </p:cNvPr>
            <p:cNvSpPr/>
            <p:nvPr/>
          </p:nvSpPr>
          <p:spPr>
            <a:xfrm>
              <a:off x="3803155" y="3068960"/>
              <a:ext cx="2815733" cy="2773636"/>
            </a:xfrm>
            <a:custGeom>
              <a:avLst/>
              <a:gdLst>
                <a:gd name="connsiteX0" fmla="*/ 848119 w 2106545"/>
                <a:gd name="connsiteY0" fmla="*/ 528611 h 1604936"/>
                <a:gd name="connsiteX1" fmla="*/ 495694 w 2106545"/>
                <a:gd name="connsiteY1" fmla="*/ 4736 h 1604936"/>
                <a:gd name="connsiteX2" fmla="*/ 1114819 w 2106545"/>
                <a:gd name="connsiteY2" fmla="*/ 261911 h 1604936"/>
                <a:gd name="connsiteX3" fmla="*/ 1572019 w 2106545"/>
                <a:gd name="connsiteY3" fmla="*/ 119036 h 1604936"/>
                <a:gd name="connsiteX4" fmla="*/ 1438669 w 2106545"/>
                <a:gd name="connsiteY4" fmla="*/ 623861 h 1604936"/>
                <a:gd name="connsiteX5" fmla="*/ 2105419 w 2106545"/>
                <a:gd name="connsiteY5" fmla="*/ 614336 h 1604936"/>
                <a:gd name="connsiteX6" fmla="*/ 1591069 w 2106545"/>
                <a:gd name="connsiteY6" fmla="*/ 1014386 h 1604936"/>
                <a:gd name="connsiteX7" fmla="*/ 1333894 w 2106545"/>
                <a:gd name="connsiteY7" fmla="*/ 1604936 h 1604936"/>
                <a:gd name="connsiteX8" fmla="*/ 1133869 w 2106545"/>
                <a:gd name="connsiteY8" fmla="*/ 1014386 h 1604936"/>
                <a:gd name="connsiteX9" fmla="*/ 514744 w 2106545"/>
                <a:gd name="connsiteY9" fmla="*/ 1347761 h 1604936"/>
                <a:gd name="connsiteX10" fmla="*/ 743344 w 2106545"/>
                <a:gd name="connsiteY10" fmla="*/ 823886 h 1604936"/>
                <a:gd name="connsiteX11" fmla="*/ 394 w 2106545"/>
                <a:gd name="connsiteY11" fmla="*/ 604811 h 1604936"/>
                <a:gd name="connsiteX12" fmla="*/ 848119 w 2106545"/>
                <a:gd name="connsiteY12" fmla="*/ 528611 h 160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6545" h="1604936">
                  <a:moveTo>
                    <a:pt x="848119" y="528611"/>
                  </a:moveTo>
                  <a:cubicBezTo>
                    <a:pt x="930669" y="428598"/>
                    <a:pt x="451244" y="49186"/>
                    <a:pt x="495694" y="4736"/>
                  </a:cubicBezTo>
                  <a:cubicBezTo>
                    <a:pt x="540144" y="-39714"/>
                    <a:pt x="935432" y="242861"/>
                    <a:pt x="1114819" y="261911"/>
                  </a:cubicBezTo>
                  <a:cubicBezTo>
                    <a:pt x="1294206" y="280961"/>
                    <a:pt x="1518044" y="58711"/>
                    <a:pt x="1572019" y="119036"/>
                  </a:cubicBezTo>
                  <a:cubicBezTo>
                    <a:pt x="1625994" y="179361"/>
                    <a:pt x="1349769" y="541311"/>
                    <a:pt x="1438669" y="623861"/>
                  </a:cubicBezTo>
                  <a:cubicBezTo>
                    <a:pt x="1527569" y="706411"/>
                    <a:pt x="2080019" y="549249"/>
                    <a:pt x="2105419" y="614336"/>
                  </a:cubicBezTo>
                  <a:cubicBezTo>
                    <a:pt x="2130819" y="679424"/>
                    <a:pt x="1719657" y="849286"/>
                    <a:pt x="1591069" y="1014386"/>
                  </a:cubicBezTo>
                  <a:cubicBezTo>
                    <a:pt x="1462482" y="1179486"/>
                    <a:pt x="1410094" y="1604936"/>
                    <a:pt x="1333894" y="1604936"/>
                  </a:cubicBezTo>
                  <a:cubicBezTo>
                    <a:pt x="1257694" y="1604936"/>
                    <a:pt x="1270394" y="1057249"/>
                    <a:pt x="1133869" y="1014386"/>
                  </a:cubicBezTo>
                  <a:cubicBezTo>
                    <a:pt x="997344" y="971523"/>
                    <a:pt x="579831" y="1379511"/>
                    <a:pt x="514744" y="1347761"/>
                  </a:cubicBezTo>
                  <a:cubicBezTo>
                    <a:pt x="449657" y="1316011"/>
                    <a:pt x="829069" y="947711"/>
                    <a:pt x="743344" y="823886"/>
                  </a:cubicBezTo>
                  <a:cubicBezTo>
                    <a:pt x="657619" y="700061"/>
                    <a:pt x="-18656" y="650848"/>
                    <a:pt x="394" y="604811"/>
                  </a:cubicBezTo>
                  <a:cubicBezTo>
                    <a:pt x="19444" y="558774"/>
                    <a:pt x="765569" y="628624"/>
                    <a:pt x="848119" y="528611"/>
                  </a:cubicBezTo>
                  <a:close/>
                </a:path>
              </a:pathLst>
            </a:custGeom>
            <a:gradFill flip="none" rotWithShape="1">
              <a:gsLst>
                <a:gs pos="13000">
                  <a:srgbClr val="F94B4B"/>
                </a:gs>
                <a:gs pos="63000">
                  <a:srgbClr val="FFFFFF"/>
                </a:gs>
              </a:gsLst>
              <a:path path="shape">
                <a:fillToRect l="50000" t="50000" r="50000" b="50000"/>
              </a:path>
              <a:tileRect/>
            </a:gra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4" name="Ovale 7">
              <a:extLst>
                <a:ext uri="{FF2B5EF4-FFF2-40B4-BE49-F238E27FC236}">
                  <a16:creationId xmlns:a16="http://schemas.microsoft.com/office/drawing/2014/main" id="{6D2BC15C-9A23-462F-B7E9-8CDA6D51A3E0}"/>
                </a:ext>
              </a:extLst>
            </p:cNvPr>
            <p:cNvSpPr>
              <a:spLocks noChangeArrowheads="1"/>
            </p:cNvSpPr>
            <p:nvPr/>
          </p:nvSpPr>
          <p:spPr bwMode="auto">
            <a:xfrm>
              <a:off x="4798828" y="3997357"/>
              <a:ext cx="1013775" cy="729364"/>
            </a:xfrm>
            <a:prstGeom prst="ellipse">
              <a:avLst/>
            </a:prstGeom>
            <a:gradFill rotWithShape="1">
              <a:gsLst>
                <a:gs pos="0">
                  <a:srgbClr val="C1A7C8"/>
                </a:gs>
                <a:gs pos="3999">
                  <a:srgbClr val="C1A7C8"/>
                </a:gs>
                <a:gs pos="99001">
                  <a:srgbClr val="EAE2ED"/>
                </a:gs>
                <a:gs pos="100000">
                  <a:srgbClr val="000000"/>
                </a:gs>
              </a:gsLst>
              <a:lin ang="0" scaled="1"/>
            </a:gradFill>
            <a:ln w="22225">
              <a:solidFill>
                <a:srgbClr val="EB5C12"/>
              </a:solidFill>
              <a:round/>
              <a:headEnd/>
              <a:tailEnd/>
            </a:ln>
            <a:effectLst>
              <a:outerShdw blurRad="40000" dist="23000" dir="5400000" rotWithShape="0">
                <a:srgbClr val="808080">
                  <a:alpha val="34998"/>
                </a:srgbClr>
              </a:outerShdw>
            </a:effectLst>
          </p:spPr>
          <p:txBody>
            <a:bodyPr lIns="121917" tIns="60958" rIns="121917" bIns="6095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Arial" panose="020B0604020202020204" pitchFamily="34" charset="0"/>
              </a:endParaRPr>
            </a:p>
          </p:txBody>
        </p:sp>
        <p:sp>
          <p:nvSpPr>
            <p:cNvPr id="25" name="Goccia 53">
              <a:extLst>
                <a:ext uri="{FF2B5EF4-FFF2-40B4-BE49-F238E27FC236}">
                  <a16:creationId xmlns:a16="http://schemas.microsoft.com/office/drawing/2014/main" id="{62553660-FE06-4A8B-B9FE-6B3C28213F79}"/>
                </a:ext>
              </a:extLst>
            </p:cNvPr>
            <p:cNvSpPr>
              <a:spLocks/>
            </p:cNvSpPr>
            <p:nvPr/>
          </p:nvSpPr>
          <p:spPr bwMode="auto">
            <a:xfrm>
              <a:off x="4722237" y="4751119"/>
              <a:ext cx="325856" cy="306897"/>
            </a:xfrm>
            <a:custGeom>
              <a:avLst/>
              <a:gdLst>
                <a:gd name="T0" fmla="*/ 0 w 371475"/>
                <a:gd name="T1" fmla="*/ 189706 h 379412"/>
                <a:gd name="T2" fmla="*/ 185738 w 371475"/>
                <a:gd name="T3" fmla="*/ 0 h 379412"/>
                <a:gd name="T4" fmla="*/ 371475 w 371475"/>
                <a:gd name="T5" fmla="*/ 0 h 379412"/>
                <a:gd name="T6" fmla="*/ 371475 w 371475"/>
                <a:gd name="T7" fmla="*/ 189706 h 379412"/>
                <a:gd name="T8" fmla="*/ 185737 w 371475"/>
                <a:gd name="T9" fmla="*/ 379412 h 379412"/>
                <a:gd name="T10" fmla="*/ -1 w 371475"/>
                <a:gd name="T11" fmla="*/ 189706 h 379412"/>
                <a:gd name="T12" fmla="*/ 0 w 371475"/>
                <a:gd name="T13" fmla="*/ 189706 h 379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475" h="379412">
                  <a:moveTo>
                    <a:pt x="0" y="189706"/>
                  </a:moveTo>
                  <a:cubicBezTo>
                    <a:pt x="0" y="84934"/>
                    <a:pt x="83158" y="0"/>
                    <a:pt x="185738" y="0"/>
                  </a:cubicBezTo>
                  <a:lnTo>
                    <a:pt x="371475" y="0"/>
                  </a:lnTo>
                  <a:lnTo>
                    <a:pt x="371475" y="189706"/>
                  </a:lnTo>
                  <a:cubicBezTo>
                    <a:pt x="371475" y="294478"/>
                    <a:pt x="288317" y="379412"/>
                    <a:pt x="185737" y="379412"/>
                  </a:cubicBezTo>
                  <a:cubicBezTo>
                    <a:pt x="83157" y="379412"/>
                    <a:pt x="-1" y="294478"/>
                    <a:pt x="-1" y="189706"/>
                  </a:cubicBezTo>
                  <a:lnTo>
                    <a:pt x="0" y="189706"/>
                  </a:lnTo>
                  <a:close/>
                </a:path>
              </a:pathLst>
            </a:custGeom>
            <a:solidFill>
              <a:srgbClr val="FFFF00">
                <a:alpha val="72156"/>
              </a:srgbClr>
            </a:solidFill>
            <a:ln w="19050" cap="flat" cmpd="sng">
              <a:solidFill>
                <a:srgbClr val="8A5200"/>
              </a:solidFill>
              <a:prstDash val="solid"/>
              <a:round/>
              <a:headEnd/>
              <a:tailEnd/>
            </a:ln>
            <a:effectLst>
              <a:outerShdw blurRad="40000" dist="23000" dir="5400000" rotWithShape="0">
                <a:srgbClr val="000000">
                  <a:alpha val="34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6" name="Goccia 53">
              <a:extLst>
                <a:ext uri="{FF2B5EF4-FFF2-40B4-BE49-F238E27FC236}">
                  <a16:creationId xmlns:a16="http://schemas.microsoft.com/office/drawing/2014/main" id="{0C7A4EB2-2C71-48F7-8060-622C562B7D25}"/>
                </a:ext>
              </a:extLst>
            </p:cNvPr>
            <p:cNvSpPr>
              <a:spLocks/>
            </p:cNvSpPr>
            <p:nvPr/>
          </p:nvSpPr>
          <p:spPr bwMode="auto">
            <a:xfrm rot="9276178">
              <a:off x="5286220" y="3574892"/>
              <a:ext cx="364848" cy="306897"/>
            </a:xfrm>
            <a:custGeom>
              <a:avLst/>
              <a:gdLst>
                <a:gd name="T0" fmla="*/ 0 w 415925"/>
                <a:gd name="T1" fmla="*/ 189706 h 379412"/>
                <a:gd name="T2" fmla="*/ 207963 w 415925"/>
                <a:gd name="T3" fmla="*/ 0 h 379412"/>
                <a:gd name="T4" fmla="*/ 415925 w 415925"/>
                <a:gd name="T5" fmla="*/ 0 h 379412"/>
                <a:gd name="T6" fmla="*/ 415925 w 415925"/>
                <a:gd name="T7" fmla="*/ 189706 h 379412"/>
                <a:gd name="T8" fmla="*/ 207962 w 415925"/>
                <a:gd name="T9" fmla="*/ 379412 h 379412"/>
                <a:gd name="T10" fmla="*/ -1 w 415925"/>
                <a:gd name="T11" fmla="*/ 189706 h 379412"/>
                <a:gd name="T12" fmla="*/ 0 w 415925"/>
                <a:gd name="T13" fmla="*/ 189706 h 379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5925" h="379412">
                  <a:moveTo>
                    <a:pt x="0" y="189706"/>
                  </a:moveTo>
                  <a:cubicBezTo>
                    <a:pt x="0" y="84934"/>
                    <a:pt x="93108" y="0"/>
                    <a:pt x="207963" y="0"/>
                  </a:cubicBezTo>
                  <a:lnTo>
                    <a:pt x="415925" y="0"/>
                  </a:lnTo>
                  <a:lnTo>
                    <a:pt x="415925" y="189706"/>
                  </a:lnTo>
                  <a:cubicBezTo>
                    <a:pt x="415925" y="294478"/>
                    <a:pt x="322817" y="379412"/>
                    <a:pt x="207962" y="379412"/>
                  </a:cubicBezTo>
                  <a:cubicBezTo>
                    <a:pt x="93107" y="379412"/>
                    <a:pt x="-1" y="294478"/>
                    <a:pt x="-1" y="189706"/>
                  </a:cubicBezTo>
                  <a:lnTo>
                    <a:pt x="0" y="189706"/>
                  </a:lnTo>
                  <a:close/>
                </a:path>
              </a:pathLst>
            </a:custGeom>
            <a:solidFill>
              <a:srgbClr val="FFFF00">
                <a:alpha val="72156"/>
              </a:srgbClr>
            </a:solidFill>
            <a:ln w="19050" cap="flat" cmpd="sng">
              <a:solidFill>
                <a:srgbClr val="8A5200"/>
              </a:solidFill>
              <a:prstDash val="solid"/>
              <a:round/>
              <a:headEnd/>
              <a:tailEnd/>
            </a:ln>
            <a:effectLst>
              <a:outerShdw blurRad="40000" dist="23000" dir="5400000" rotWithShape="0">
                <a:srgbClr val="000000">
                  <a:alpha val="34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7" name="Goccia 53">
              <a:extLst>
                <a:ext uri="{FF2B5EF4-FFF2-40B4-BE49-F238E27FC236}">
                  <a16:creationId xmlns:a16="http://schemas.microsoft.com/office/drawing/2014/main" id="{488562C7-3A56-4ACD-986A-C76B6605796D}"/>
                </a:ext>
              </a:extLst>
            </p:cNvPr>
            <p:cNvSpPr>
              <a:spLocks/>
            </p:cNvSpPr>
            <p:nvPr/>
          </p:nvSpPr>
          <p:spPr bwMode="auto">
            <a:xfrm rot="18208322">
              <a:off x="5470328" y="4733430"/>
              <a:ext cx="254250" cy="371810"/>
            </a:xfrm>
            <a:custGeom>
              <a:avLst/>
              <a:gdLst>
                <a:gd name="T0" fmla="*/ 0 w 314325"/>
                <a:gd name="T1" fmla="*/ 211931 h 423862"/>
                <a:gd name="T2" fmla="*/ 157163 w 314325"/>
                <a:gd name="T3" fmla="*/ 0 h 423862"/>
                <a:gd name="T4" fmla="*/ 314325 w 314325"/>
                <a:gd name="T5" fmla="*/ 0 h 423862"/>
                <a:gd name="T6" fmla="*/ 314325 w 314325"/>
                <a:gd name="T7" fmla="*/ 211931 h 423862"/>
                <a:gd name="T8" fmla="*/ 157162 w 314325"/>
                <a:gd name="T9" fmla="*/ 423862 h 423862"/>
                <a:gd name="T10" fmla="*/ -1 w 314325"/>
                <a:gd name="T11" fmla="*/ 211931 h 423862"/>
                <a:gd name="T12" fmla="*/ 0 w 314325"/>
                <a:gd name="T13" fmla="*/ 211931 h 423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325" h="423862">
                  <a:moveTo>
                    <a:pt x="0" y="211931"/>
                  </a:moveTo>
                  <a:cubicBezTo>
                    <a:pt x="0" y="94885"/>
                    <a:pt x="70364" y="0"/>
                    <a:pt x="157163" y="0"/>
                  </a:cubicBezTo>
                  <a:lnTo>
                    <a:pt x="314325" y="0"/>
                  </a:lnTo>
                  <a:lnTo>
                    <a:pt x="314325" y="211931"/>
                  </a:lnTo>
                  <a:cubicBezTo>
                    <a:pt x="314325" y="328977"/>
                    <a:pt x="243961" y="423862"/>
                    <a:pt x="157162" y="423862"/>
                  </a:cubicBezTo>
                  <a:cubicBezTo>
                    <a:pt x="70363" y="423862"/>
                    <a:pt x="-1" y="328977"/>
                    <a:pt x="-1" y="211931"/>
                  </a:cubicBezTo>
                  <a:lnTo>
                    <a:pt x="0" y="211931"/>
                  </a:lnTo>
                  <a:close/>
                </a:path>
              </a:pathLst>
            </a:custGeom>
            <a:solidFill>
              <a:srgbClr val="FFFF00">
                <a:alpha val="72156"/>
              </a:srgbClr>
            </a:solidFill>
            <a:ln w="19050" cap="flat" cmpd="sng">
              <a:solidFill>
                <a:srgbClr val="8A5200"/>
              </a:solidFill>
              <a:prstDash val="solid"/>
              <a:round/>
              <a:headEnd/>
              <a:tailEnd/>
            </a:ln>
            <a:effectLst>
              <a:outerShdw blurRad="40000" dist="23000" dir="5400000" rotWithShape="0">
                <a:srgbClr val="000000">
                  <a:alpha val="34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0" name="Rectangle 53">
              <a:extLst>
                <a:ext uri="{FF2B5EF4-FFF2-40B4-BE49-F238E27FC236}">
                  <a16:creationId xmlns:a16="http://schemas.microsoft.com/office/drawing/2014/main" id="{BDD45035-0C83-4358-AE2C-2F0859F750CA}"/>
                </a:ext>
              </a:extLst>
            </p:cNvPr>
            <p:cNvSpPr>
              <a:spLocks noChangeArrowheads="1"/>
            </p:cNvSpPr>
            <p:nvPr/>
          </p:nvSpPr>
          <p:spPr bwMode="auto">
            <a:xfrm>
              <a:off x="4498353" y="3972461"/>
              <a:ext cx="1679920" cy="76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Arial" panose="020B0604020202020204" pitchFamily="34" charset="0"/>
                  <a:ea typeface="MS PGothic" panose="020B0600070205080204" pitchFamily="34" charset="-128"/>
                  <a:cs typeface="+mn-cs"/>
                </a:rPr>
                <a:t>PPAR</a:t>
              </a:r>
              <a:r>
                <a:rPr kumimoji="0" lang="el-GR"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Times New Roman" panose="02020603050405020304" pitchFamily="18" charset="0"/>
                  <a:ea typeface="MS PGothic" panose="020B0600070205080204" pitchFamily="34" charset="-128"/>
                  <a:cs typeface="+mn-cs"/>
                </a:rPr>
                <a:t>γ</a:t>
              </a:r>
              <a:r>
                <a:rPr kumimoji="0" lang="de-AT"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Arial" panose="020B0604020202020204" pitchFamily="34" charset="0"/>
                  <a:ea typeface="MS PGothic" panose="020B0600070205080204" pitchFamily="34" charset="-128"/>
                  <a:cs typeface="+mn-cs"/>
                </a:rPr>
                <a:t> </a:t>
              </a:r>
              <a:br>
                <a:rPr kumimoji="0" lang="de-AT"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Arial" panose="020B0604020202020204" pitchFamily="34" charset="0"/>
                  <a:ea typeface="MS PGothic" panose="020B0600070205080204" pitchFamily="34" charset="-128"/>
                  <a:cs typeface="+mn-cs"/>
                </a:rPr>
              </a:br>
              <a:r>
                <a:rPr kumimoji="0" lang="de-AT"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Arial" panose="020B0604020202020204" pitchFamily="34" charset="0"/>
                  <a:ea typeface="MS PGothic" panose="020B0600070205080204" pitchFamily="34" charset="-128"/>
                  <a:cs typeface="+mn-cs"/>
                </a:rPr>
                <a:t>inhibition and downregulation</a:t>
              </a:r>
              <a:endParaRPr kumimoji="0" lang="it-IT" altLang="en-US" sz="1400" b="1" i="0" u="none" strike="noStrike" kern="1200" cap="none" spc="0" normalizeH="0" baseline="0" noProof="0" dirty="0">
                <a:ln>
                  <a:noFill/>
                </a:ln>
                <a:solidFill>
                  <a:prstClr val="black"/>
                </a:solidFill>
                <a:effectLst>
                  <a:glow rad="127000">
                    <a:schemeClr val="bg1">
                      <a:alpha val="40000"/>
                    </a:schemeClr>
                  </a:glow>
                </a:effectLst>
                <a:uLnTx/>
                <a:uFillTx/>
                <a:latin typeface="Arial" panose="020B0604020202020204" pitchFamily="34" charset="0"/>
                <a:ea typeface="MS PGothic" panose="020B0600070205080204" pitchFamily="34" charset="-128"/>
                <a:cs typeface="+mn-cs"/>
              </a:endParaRPr>
            </a:p>
          </p:txBody>
        </p:sp>
      </p:grpSp>
      <p:grpSp>
        <p:nvGrpSpPr>
          <p:cNvPr id="5" name="Group 4">
            <a:extLst>
              <a:ext uri="{FF2B5EF4-FFF2-40B4-BE49-F238E27FC236}">
                <a16:creationId xmlns:a16="http://schemas.microsoft.com/office/drawing/2014/main" id="{A91526EB-C3DE-4A01-B8D2-669D9BBDB9B3}"/>
              </a:ext>
            </a:extLst>
          </p:cNvPr>
          <p:cNvGrpSpPr/>
          <p:nvPr/>
        </p:nvGrpSpPr>
        <p:grpSpPr>
          <a:xfrm>
            <a:off x="3837632" y="3101308"/>
            <a:ext cx="5476403" cy="2480317"/>
            <a:chOff x="3775968" y="2431936"/>
            <a:chExt cx="5476403" cy="3054722"/>
          </a:xfrm>
        </p:grpSpPr>
        <p:cxnSp>
          <p:nvCxnSpPr>
            <p:cNvPr id="28" name="Straight Arrow Connector 15">
              <a:extLst>
                <a:ext uri="{FF2B5EF4-FFF2-40B4-BE49-F238E27FC236}">
                  <a16:creationId xmlns:a16="http://schemas.microsoft.com/office/drawing/2014/main" id="{13E1C837-61F8-405A-B89B-D42167523AFE}"/>
                </a:ext>
              </a:extLst>
            </p:cNvPr>
            <p:cNvCxnSpPr>
              <a:cxnSpLocks noChangeShapeType="1"/>
            </p:cNvCxnSpPr>
            <p:nvPr/>
          </p:nvCxnSpPr>
          <p:spPr bwMode="auto">
            <a:xfrm>
              <a:off x="6156176" y="3068960"/>
              <a:ext cx="488464" cy="588640"/>
            </a:xfrm>
            <a:prstGeom prst="straightConnector1">
              <a:avLst/>
            </a:prstGeom>
            <a:noFill/>
            <a:ln w="28575">
              <a:solidFill>
                <a:schemeClr val="tx1"/>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
          <p:nvSpPr>
            <p:cNvPr id="29" name="TextBox 17">
              <a:extLst>
                <a:ext uri="{FF2B5EF4-FFF2-40B4-BE49-F238E27FC236}">
                  <a16:creationId xmlns:a16="http://schemas.microsoft.com/office/drawing/2014/main" id="{C6E35B4B-A3F1-4B60-9E5F-645B6655ADCC}"/>
                </a:ext>
              </a:extLst>
            </p:cNvPr>
            <p:cNvSpPr txBox="1">
              <a:spLocks noChangeArrowheads="1"/>
            </p:cNvSpPr>
            <p:nvPr/>
          </p:nvSpPr>
          <p:spPr bwMode="auto">
            <a:xfrm>
              <a:off x="3775968" y="2431936"/>
              <a:ext cx="2493780" cy="6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AT" alt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TC and FC accumulation (liver diseases)</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 name="TextBox 25">
              <a:extLst>
                <a:ext uri="{FF2B5EF4-FFF2-40B4-BE49-F238E27FC236}">
                  <a16:creationId xmlns:a16="http://schemas.microsoft.com/office/drawing/2014/main" id="{E8AC78E6-C626-4F44-A94C-017897AA051C}"/>
                </a:ext>
              </a:extLst>
            </p:cNvPr>
            <p:cNvSpPr txBox="1">
              <a:spLocks noChangeArrowheads="1"/>
            </p:cNvSpPr>
            <p:nvPr/>
          </p:nvSpPr>
          <p:spPr bwMode="auto">
            <a:xfrm>
              <a:off x="6874199" y="4918078"/>
              <a:ext cx="2162297" cy="5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de-AT" altLang="en-US" sz="1200" b="1" dirty="0">
                  <a:solidFill>
                    <a:prstClr val="black"/>
                  </a:solidFill>
                  <a:cs typeface="Arial" panose="020B0604020202020204" pitchFamily="34" charset="0"/>
                </a:rPr>
                <a:t>L</a:t>
              </a: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ipogenic/quiescent genes</a:t>
              </a:r>
            </a:p>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de-AT" altLang="en-US" sz="1200" b="1"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SREBP-1c</a:t>
              </a: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and </a:t>
              </a:r>
              <a:r>
                <a:rPr kumimoji="0" lang="de-AT" altLang="en-US" sz="1200" b="1"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SCD-1</a:t>
              </a: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3" name="Straight Arrow Connector 28">
              <a:extLst>
                <a:ext uri="{FF2B5EF4-FFF2-40B4-BE49-F238E27FC236}">
                  <a16:creationId xmlns:a16="http://schemas.microsoft.com/office/drawing/2014/main" id="{ACAEC8E1-F8D4-4A44-A2A0-588531F4E34C}"/>
                </a:ext>
              </a:extLst>
            </p:cNvPr>
            <p:cNvCxnSpPr>
              <a:cxnSpLocks noChangeShapeType="1"/>
            </p:cNvCxnSpPr>
            <p:nvPr/>
          </p:nvCxnSpPr>
          <p:spPr bwMode="auto">
            <a:xfrm>
              <a:off x="6156176" y="2679476"/>
              <a:ext cx="407184" cy="0"/>
            </a:xfrm>
            <a:prstGeom prst="straightConnector1">
              <a:avLst/>
            </a:prstGeom>
            <a:noFill/>
            <a:ln w="28575">
              <a:solidFill>
                <a:schemeClr val="tx1"/>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
          <p:nvSpPr>
            <p:cNvPr id="34" name="TextBox 31">
              <a:extLst>
                <a:ext uri="{FF2B5EF4-FFF2-40B4-BE49-F238E27FC236}">
                  <a16:creationId xmlns:a16="http://schemas.microsoft.com/office/drawing/2014/main" id="{FC859724-65F3-47A2-A5AF-39F31304A371}"/>
                </a:ext>
              </a:extLst>
            </p:cNvPr>
            <p:cNvSpPr txBox="1">
              <a:spLocks noChangeArrowheads="1"/>
            </p:cNvSpPr>
            <p:nvPr/>
          </p:nvSpPr>
          <p:spPr bwMode="auto">
            <a:xfrm>
              <a:off x="6874199" y="2452930"/>
              <a:ext cx="2076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SREBP-2</a:t>
              </a:r>
            </a:p>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LDL-R</a:t>
              </a:r>
            </a:p>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HMG-CoA reductase</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5" name="Straight Arrow Connector 34">
              <a:extLst>
                <a:ext uri="{FF2B5EF4-FFF2-40B4-BE49-F238E27FC236}">
                  <a16:creationId xmlns:a16="http://schemas.microsoft.com/office/drawing/2014/main" id="{E9CFDEEA-8A51-490D-AB05-D4FE061CD3E0}"/>
                </a:ext>
              </a:extLst>
            </p:cNvPr>
            <p:cNvCxnSpPr>
              <a:cxnSpLocks noChangeShapeType="1"/>
            </p:cNvCxnSpPr>
            <p:nvPr/>
          </p:nvCxnSpPr>
          <p:spPr bwMode="auto">
            <a:xfrm>
              <a:off x="7230786" y="3927051"/>
              <a:ext cx="4471" cy="288964"/>
            </a:xfrm>
            <a:prstGeom prst="straightConnector1">
              <a:avLst/>
            </a:prstGeom>
            <a:noFill/>
            <a:ln w="28575">
              <a:solidFill>
                <a:schemeClr val="tx1"/>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AD7D945F-04B2-4B43-81AA-4458EBA1571D}"/>
                </a:ext>
              </a:extLst>
            </p:cNvPr>
            <p:cNvSpPr txBox="1">
              <a:spLocks noChangeArrowheads="1"/>
            </p:cNvSpPr>
            <p:nvPr/>
          </p:nvSpPr>
          <p:spPr bwMode="auto">
            <a:xfrm>
              <a:off x="6874198" y="3397756"/>
              <a:ext cx="1658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LXR</a:t>
              </a:r>
              <a:r>
                <a:rPr kumimoji="0" lang="el-GR"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α</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t>
              </a:r>
              <a:b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(in NASH patients)</a:t>
              </a:r>
            </a:p>
          </p:txBody>
        </p:sp>
        <p:cxnSp>
          <p:nvCxnSpPr>
            <p:cNvPr id="37" name="Straight Arrow Connector 37">
              <a:extLst>
                <a:ext uri="{FF2B5EF4-FFF2-40B4-BE49-F238E27FC236}">
                  <a16:creationId xmlns:a16="http://schemas.microsoft.com/office/drawing/2014/main" id="{FF465034-8146-4D51-82EE-72B1B87E1A17}"/>
                </a:ext>
              </a:extLst>
            </p:cNvPr>
            <p:cNvCxnSpPr>
              <a:cxnSpLocks noChangeShapeType="1"/>
            </p:cNvCxnSpPr>
            <p:nvPr/>
          </p:nvCxnSpPr>
          <p:spPr bwMode="auto">
            <a:xfrm>
              <a:off x="6819181" y="4320491"/>
              <a:ext cx="0" cy="271677"/>
            </a:xfrm>
            <a:prstGeom prst="straightConnector1">
              <a:avLst/>
            </a:prstGeom>
            <a:noFill/>
            <a:ln w="28575">
              <a:solidFill>
                <a:srgbClr val="C00000"/>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cxnSp>
          <p:nvCxnSpPr>
            <p:cNvPr id="38" name="Straight Arrow Connector 39">
              <a:extLst>
                <a:ext uri="{FF2B5EF4-FFF2-40B4-BE49-F238E27FC236}">
                  <a16:creationId xmlns:a16="http://schemas.microsoft.com/office/drawing/2014/main" id="{15B83AF3-64E0-4A62-97C0-6FFE08452898}"/>
                </a:ext>
              </a:extLst>
            </p:cNvPr>
            <p:cNvCxnSpPr>
              <a:cxnSpLocks noChangeShapeType="1"/>
            </p:cNvCxnSpPr>
            <p:nvPr/>
          </p:nvCxnSpPr>
          <p:spPr bwMode="auto">
            <a:xfrm>
              <a:off x="6817692" y="3551788"/>
              <a:ext cx="0" cy="270443"/>
            </a:xfrm>
            <a:prstGeom prst="straightConnector1">
              <a:avLst/>
            </a:prstGeom>
            <a:noFill/>
            <a:ln w="28575">
              <a:solidFill>
                <a:srgbClr val="C00000"/>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
          <p:nvSpPr>
            <p:cNvPr id="39" name="TextBox 42">
              <a:extLst>
                <a:ext uri="{FF2B5EF4-FFF2-40B4-BE49-F238E27FC236}">
                  <a16:creationId xmlns:a16="http://schemas.microsoft.com/office/drawing/2014/main" id="{718039C7-05D4-41F9-B638-E0D500CD68CD}"/>
                </a:ext>
              </a:extLst>
            </p:cNvPr>
            <p:cNvSpPr txBox="1">
              <a:spLocks noChangeArrowheads="1"/>
            </p:cNvSpPr>
            <p:nvPr/>
          </p:nvSpPr>
          <p:spPr bwMode="auto">
            <a:xfrm>
              <a:off x="6874199" y="4157917"/>
              <a:ext cx="237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ABCA1 </a:t>
              </a:r>
            </a:p>
            <a:p>
              <a:pPr marL="0" marR="0" lvl="0" indent="0" defTabSz="914400" rtl="0" eaLnBrk="1" fontAlgn="base" latinLnBrk="0" hangingPunct="1">
                <a:lnSpc>
                  <a:spcPct val="100000"/>
                </a:lnSpc>
                <a:spcBef>
                  <a:spcPct val="0"/>
                </a:spcBef>
                <a:spcAft>
                  <a:spcPct val="0"/>
                </a:spcAft>
                <a:buClrTx/>
                <a:buSzTx/>
                <a:buFontTx/>
                <a:buNone/>
                <a:tabLst/>
                <a:defRPr/>
              </a:pPr>
              <a:r>
                <a:rPr kumimoji="0" lang="de-AT"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(cholestrol efflux)</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41" name="Straight Arrow Connector 34">
              <a:extLst>
                <a:ext uri="{FF2B5EF4-FFF2-40B4-BE49-F238E27FC236}">
                  <a16:creationId xmlns:a16="http://schemas.microsoft.com/office/drawing/2014/main" id="{05D5C69F-1D9E-445D-A59B-DADF0FA73B7B}"/>
                </a:ext>
              </a:extLst>
            </p:cNvPr>
            <p:cNvCxnSpPr>
              <a:cxnSpLocks noChangeShapeType="1"/>
            </p:cNvCxnSpPr>
            <p:nvPr/>
          </p:nvCxnSpPr>
          <p:spPr bwMode="auto">
            <a:xfrm>
              <a:off x="7230041" y="4695899"/>
              <a:ext cx="5960" cy="290200"/>
            </a:xfrm>
            <a:prstGeom prst="straightConnector1">
              <a:avLst/>
            </a:prstGeom>
            <a:noFill/>
            <a:ln w="28575">
              <a:solidFill>
                <a:schemeClr val="tx1"/>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cxnSp>
          <p:nvCxnSpPr>
            <p:cNvPr id="51" name="Straight Arrow Connector 37">
              <a:extLst>
                <a:ext uri="{FF2B5EF4-FFF2-40B4-BE49-F238E27FC236}">
                  <a16:creationId xmlns:a16="http://schemas.microsoft.com/office/drawing/2014/main" id="{56C4E60B-6834-4A49-B932-D76DE3471C3C}"/>
                </a:ext>
              </a:extLst>
            </p:cNvPr>
            <p:cNvCxnSpPr>
              <a:cxnSpLocks noChangeShapeType="1"/>
            </p:cNvCxnSpPr>
            <p:nvPr/>
          </p:nvCxnSpPr>
          <p:spPr bwMode="auto">
            <a:xfrm>
              <a:off x="6819181" y="5121541"/>
              <a:ext cx="0" cy="271677"/>
            </a:xfrm>
            <a:prstGeom prst="straightConnector1">
              <a:avLst/>
            </a:prstGeom>
            <a:noFill/>
            <a:ln w="28575">
              <a:solidFill>
                <a:srgbClr val="C00000"/>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cxnSp>
          <p:nvCxnSpPr>
            <p:cNvPr id="52" name="Straight Arrow Connector 37">
              <a:extLst>
                <a:ext uri="{FF2B5EF4-FFF2-40B4-BE49-F238E27FC236}">
                  <a16:creationId xmlns:a16="http://schemas.microsoft.com/office/drawing/2014/main" id="{A9F5C0DB-3A97-4774-AD7D-B570075065FC}"/>
                </a:ext>
              </a:extLst>
            </p:cNvPr>
            <p:cNvCxnSpPr>
              <a:cxnSpLocks noChangeShapeType="1"/>
            </p:cNvCxnSpPr>
            <p:nvPr/>
          </p:nvCxnSpPr>
          <p:spPr bwMode="auto">
            <a:xfrm>
              <a:off x="6819181" y="2716454"/>
              <a:ext cx="0" cy="271677"/>
            </a:xfrm>
            <a:prstGeom prst="straightConnector1">
              <a:avLst/>
            </a:prstGeom>
            <a:noFill/>
            <a:ln w="28575">
              <a:solidFill>
                <a:srgbClr val="C00000"/>
              </a:solidFill>
              <a:miter lim="800000"/>
              <a:headEnd/>
              <a:tailEnd type="arrow" w="med" len="me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grpSp>
      <p:sp>
        <p:nvSpPr>
          <p:cNvPr id="43" name="Content Placeholder 3">
            <a:extLst>
              <a:ext uri="{FF2B5EF4-FFF2-40B4-BE49-F238E27FC236}">
                <a16:creationId xmlns:a16="http://schemas.microsoft.com/office/drawing/2014/main" id="{BE41A3F2-8131-478F-9088-E9767C061FDF}"/>
              </a:ext>
            </a:extLst>
          </p:cNvPr>
          <p:cNvSpPr txBox="1">
            <a:spLocks/>
          </p:cNvSpPr>
          <p:nvPr/>
        </p:nvSpPr>
        <p:spPr>
          <a:xfrm>
            <a:off x="319314" y="1859999"/>
            <a:ext cx="3316582" cy="4089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M</a:t>
            </a:r>
            <a:r>
              <a:rPr lang="en-GB" sz="1400" b="1" dirty="0" err="1"/>
              <a:t>ethods</a:t>
            </a:r>
            <a:r>
              <a:rPr lang="en-GB" sz="1400" b="1" dirty="0"/>
              <a:t>:</a:t>
            </a:r>
          </a:p>
          <a:p>
            <a:pPr marL="176213" indent="-176213"/>
            <a:r>
              <a:rPr lang="en-GB" sz="1400" dirty="0"/>
              <a:t>Generation of stably overexpressing WT and I148M </a:t>
            </a:r>
            <a:r>
              <a:rPr lang="en-GB" sz="1400" i="1" dirty="0"/>
              <a:t>PNPLA3</a:t>
            </a:r>
            <a:r>
              <a:rPr lang="en-GB" sz="1400" dirty="0"/>
              <a:t> LX-2 cells</a:t>
            </a:r>
          </a:p>
          <a:p>
            <a:pPr marL="176213" indent="-176213"/>
            <a:r>
              <a:rPr lang="en-GB" sz="1400" dirty="0"/>
              <a:t>Quantification of total (TC) and free cholesterol (FC) and expression of cholesterol-related genes </a:t>
            </a:r>
          </a:p>
          <a:p>
            <a:pPr marL="176213" indent="-176213"/>
            <a:r>
              <a:rPr lang="en-GB" sz="1400" dirty="0"/>
              <a:t>LXR localization in healthy and NASH liver specimens</a:t>
            </a:r>
          </a:p>
          <a:p>
            <a:pPr marL="0" indent="0">
              <a:buNone/>
            </a:pPr>
            <a:endParaRPr lang="en-US" sz="1400" b="1" dirty="0"/>
          </a:p>
          <a:p>
            <a:pPr marL="0" indent="0">
              <a:buNone/>
            </a:pPr>
            <a:r>
              <a:rPr lang="en-GB" sz="1400" b="1" dirty="0"/>
              <a:t>Conclusions:</a:t>
            </a:r>
          </a:p>
          <a:p>
            <a:pPr marL="176213" indent="-176213"/>
            <a:r>
              <a:rPr lang="en-GB" sz="1400" dirty="0"/>
              <a:t>HSCs carrying I148M PNPLA3 accumulate cholesterol due to diminished export via LXR activity</a:t>
            </a:r>
          </a:p>
          <a:p>
            <a:pPr marL="176213" indent="-176213"/>
            <a:r>
              <a:rPr lang="en-GB" sz="1400" dirty="0"/>
              <a:t>Impaired LXR signalling is proposed to be a consequence of reduced </a:t>
            </a:r>
            <a:r>
              <a:rPr lang="en-GB" sz="1400" dirty="0" err="1"/>
              <a:t>PPARγ</a:t>
            </a:r>
            <a:r>
              <a:rPr lang="en-GB" sz="1400" dirty="0"/>
              <a:t> activity, promoting HSC activation and fibrosis development</a:t>
            </a:r>
          </a:p>
        </p:txBody>
      </p:sp>
      <p:sp>
        <p:nvSpPr>
          <p:cNvPr id="44" name="Content Placeholder 3">
            <a:extLst>
              <a:ext uri="{FF2B5EF4-FFF2-40B4-BE49-F238E27FC236}">
                <a16:creationId xmlns:a16="http://schemas.microsoft.com/office/drawing/2014/main" id="{CA6B8439-D186-49A7-82E8-3C6E1FA2C6C9}"/>
              </a:ext>
            </a:extLst>
          </p:cNvPr>
          <p:cNvSpPr txBox="1">
            <a:spLocks/>
          </p:cNvSpPr>
          <p:nvPr/>
        </p:nvSpPr>
        <p:spPr>
          <a:xfrm>
            <a:off x="3788903" y="1859999"/>
            <a:ext cx="5085017" cy="113135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b="1" dirty="0"/>
              <a:t>Results:</a:t>
            </a:r>
          </a:p>
          <a:p>
            <a:pPr marL="176213" indent="-176213"/>
            <a:r>
              <a:rPr lang="en-GB" sz="1400" dirty="0"/>
              <a:t>TC </a:t>
            </a:r>
            <a:r>
              <a:rPr lang="en-GB" sz="1500" dirty="0"/>
              <a:t>and FC were significantly increased in I148M HSCs compared to WT (p&lt;0.01), leading to reduced expression of cholesterol-related genes and their targets</a:t>
            </a:r>
          </a:p>
          <a:p>
            <a:pPr marL="0" indent="0">
              <a:buFont typeface="Arial" panose="020B0604020202020204" pitchFamily="34" charset="0"/>
              <a:buNone/>
            </a:pPr>
            <a:endParaRPr lang="en-GB" sz="1400" b="1" dirty="0"/>
          </a:p>
          <a:p>
            <a:pPr marL="0" indent="0">
              <a:buFont typeface="Arial" panose="020B0604020202020204" pitchFamily="34" charset="0"/>
              <a:buNone/>
            </a:pPr>
            <a:endParaRPr lang="en-GB" sz="1400" dirty="0"/>
          </a:p>
          <a:p>
            <a:pPr marL="0" indent="0">
              <a:buFont typeface="Arial" panose="020B0604020202020204" pitchFamily="34" charset="0"/>
              <a:buNone/>
            </a:pPr>
            <a:endParaRPr lang="en-GB" sz="1400" dirty="0"/>
          </a:p>
        </p:txBody>
      </p:sp>
    </p:spTree>
    <p:extLst>
      <p:ext uri="{BB962C8B-B14F-4D97-AF65-F5344CB8AC3E}">
        <p14:creationId xmlns:p14="http://schemas.microsoft.com/office/powerpoint/2010/main" val="310293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a:xfrm>
            <a:off x="319313" y="140970"/>
            <a:ext cx="7559117" cy="769620"/>
          </a:xfrm>
        </p:spPr>
        <p:txBody>
          <a:bodyPr>
            <a:noAutofit/>
          </a:bodyPr>
          <a:lstStyle/>
          <a:p>
            <a:r>
              <a:rPr lang="en-GB" sz="2400" dirty="0"/>
              <a:t>Interfering with local fibrotic platelet activation significantly inhibits fibrosis in multiple animal models</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p:txBody>
          <a:bodyPr/>
          <a:lstStyle/>
          <a:p>
            <a:r>
              <a:rPr lang="en-US" dirty="0"/>
              <a:t>*N=8; **p&lt;0.001. ANOVA followed by Dunnett’s multiple comparisons to vehicle</a:t>
            </a:r>
          </a:p>
          <a:p>
            <a:r>
              <a:rPr lang="en-GB" dirty="0"/>
              <a:t>Stuart K, et al. ILC 2018, PS-165</a:t>
            </a:r>
          </a:p>
        </p:txBody>
      </p:sp>
      <p:sp>
        <p:nvSpPr>
          <p:cNvPr id="13" name="Content Placeholder 3">
            <a:extLst>
              <a:ext uri="{FF2B5EF4-FFF2-40B4-BE49-F238E27FC236}">
                <a16:creationId xmlns:a16="http://schemas.microsoft.com/office/drawing/2014/main" id="{E624BC4F-E9C7-46ED-ABE6-4A5506E0BDF7}"/>
              </a:ext>
            </a:extLst>
          </p:cNvPr>
          <p:cNvSpPr txBox="1">
            <a:spLocks/>
          </p:cNvSpPr>
          <p:nvPr/>
        </p:nvSpPr>
        <p:spPr>
          <a:xfrm>
            <a:off x="6163941" y="4416217"/>
            <a:ext cx="2783840" cy="14120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200" b="1" dirty="0"/>
              <a:t>Conclusions: SBR-294 Activity</a:t>
            </a:r>
          </a:p>
          <a:p>
            <a:pPr marL="176213" indent="-176213">
              <a:spcBef>
                <a:spcPts val="0"/>
              </a:spcBef>
              <a:tabLst>
                <a:tab pos="176213" algn="l"/>
              </a:tabLst>
            </a:pPr>
            <a:r>
              <a:rPr lang="en-GB" sz="1200" dirty="0"/>
              <a:t>Inhibition of </a:t>
            </a:r>
            <a:r>
              <a:rPr lang="en-GB" sz="1200" dirty="0" err="1"/>
              <a:t>fibrogenic</a:t>
            </a:r>
            <a:r>
              <a:rPr lang="en-GB" sz="1200" dirty="0"/>
              <a:t> collagen-mediated platelet activation</a:t>
            </a:r>
          </a:p>
          <a:p>
            <a:pPr marL="176213" indent="-176213">
              <a:spcBef>
                <a:spcPts val="0"/>
              </a:spcBef>
              <a:tabLst>
                <a:tab pos="176213" algn="l"/>
              </a:tabLst>
            </a:pPr>
            <a:r>
              <a:rPr lang="en-GB" sz="1200" dirty="0"/>
              <a:t>Inhibition of HSC activation and proliferation</a:t>
            </a:r>
          </a:p>
          <a:p>
            <a:pPr marL="176213" indent="-176213">
              <a:spcBef>
                <a:spcPts val="0"/>
              </a:spcBef>
              <a:tabLst>
                <a:tab pos="176213" algn="l"/>
              </a:tabLst>
            </a:pPr>
            <a:r>
              <a:rPr lang="en-GB" sz="1200" i="1" dirty="0"/>
              <a:t>In vivo </a:t>
            </a:r>
            <a:r>
              <a:rPr lang="en-GB" sz="1200" dirty="0"/>
              <a:t>inhibition of fibrosis in CCL</a:t>
            </a:r>
            <a:r>
              <a:rPr lang="en-GB" sz="1200" baseline="-25000" dirty="0"/>
              <a:t>4</a:t>
            </a:r>
            <a:r>
              <a:rPr lang="en-GB" sz="1200" dirty="0"/>
              <a:t> and STAM (not shown) models</a:t>
            </a:r>
          </a:p>
        </p:txBody>
      </p:sp>
      <p:sp>
        <p:nvSpPr>
          <p:cNvPr id="99" name="TextBox 98">
            <a:extLst>
              <a:ext uri="{FF2B5EF4-FFF2-40B4-BE49-F238E27FC236}">
                <a16:creationId xmlns:a16="http://schemas.microsoft.com/office/drawing/2014/main" id="{6EADF3B1-3268-4380-AD2D-C72892567FC7}"/>
              </a:ext>
            </a:extLst>
          </p:cNvPr>
          <p:cNvSpPr txBox="1"/>
          <p:nvPr/>
        </p:nvSpPr>
        <p:spPr>
          <a:xfrm>
            <a:off x="5042082" y="1242324"/>
            <a:ext cx="3677716" cy="261610"/>
          </a:xfrm>
          <a:prstGeom prst="rect">
            <a:avLst/>
          </a:prstGeom>
          <a:noFill/>
        </p:spPr>
        <p:txBody>
          <a:bodyPr wrap="square" rtlCol="0">
            <a:spAutoFit/>
          </a:bodyPr>
          <a:lstStyle/>
          <a:p>
            <a:pPr algn="ctr"/>
            <a:r>
              <a:rPr lang="en-US" sz="1100" b="1" dirty="0">
                <a:latin typeface="+mj-lt"/>
                <a:ea typeface="Calibri" charset="0"/>
                <a:cs typeface="Calibri" charset="0"/>
              </a:rPr>
              <a:t>SBR-294 reduced fibrosis in the CCI</a:t>
            </a:r>
            <a:r>
              <a:rPr lang="en-US" sz="1100" b="1" baseline="-25000" dirty="0">
                <a:latin typeface="+mj-lt"/>
                <a:ea typeface="Calibri" charset="0"/>
                <a:cs typeface="Calibri" charset="0"/>
              </a:rPr>
              <a:t>4</a:t>
            </a:r>
            <a:r>
              <a:rPr lang="en-US" sz="1100" b="1" dirty="0">
                <a:latin typeface="+mj-lt"/>
                <a:ea typeface="Calibri" charset="0"/>
                <a:cs typeface="Calibri" charset="0"/>
              </a:rPr>
              <a:t> mouse model*</a:t>
            </a:r>
          </a:p>
        </p:txBody>
      </p:sp>
      <p:sp>
        <p:nvSpPr>
          <p:cNvPr id="102" name="TextBox 101">
            <a:extLst>
              <a:ext uri="{FF2B5EF4-FFF2-40B4-BE49-F238E27FC236}">
                <a16:creationId xmlns:a16="http://schemas.microsoft.com/office/drawing/2014/main" id="{6C9AE476-CFB6-41E7-9BE4-0C0553EADFAC}"/>
              </a:ext>
            </a:extLst>
          </p:cNvPr>
          <p:cNvSpPr txBox="1"/>
          <p:nvPr/>
        </p:nvSpPr>
        <p:spPr>
          <a:xfrm>
            <a:off x="2511451" y="3952893"/>
            <a:ext cx="3961680" cy="261610"/>
          </a:xfrm>
          <a:prstGeom prst="rect">
            <a:avLst/>
          </a:prstGeom>
          <a:noFill/>
        </p:spPr>
        <p:txBody>
          <a:bodyPr wrap="square" rtlCol="0">
            <a:spAutoFit/>
          </a:bodyPr>
          <a:lstStyle/>
          <a:p>
            <a:pPr algn="ctr"/>
            <a:r>
              <a:rPr lang="en-US" sz="1100" b="1" dirty="0">
                <a:latin typeface="+mj-lt"/>
                <a:ea typeface="Calibri" charset="0"/>
                <a:cs typeface="Calibri" charset="0"/>
              </a:rPr>
              <a:t>SBR-294 reduced PDGF-mediated HSC proliferation</a:t>
            </a:r>
          </a:p>
        </p:txBody>
      </p:sp>
      <p:sp>
        <p:nvSpPr>
          <p:cNvPr id="10" name="Rectangle 9">
            <a:extLst>
              <a:ext uri="{FF2B5EF4-FFF2-40B4-BE49-F238E27FC236}">
                <a16:creationId xmlns:a16="http://schemas.microsoft.com/office/drawing/2014/main" id="{8CB99CCB-F635-4AD9-865D-9121F8C1E5D5}"/>
              </a:ext>
            </a:extLst>
          </p:cNvPr>
          <p:cNvSpPr/>
          <p:nvPr/>
        </p:nvSpPr>
        <p:spPr>
          <a:xfrm>
            <a:off x="349401" y="1199540"/>
            <a:ext cx="3948280" cy="461665"/>
          </a:xfrm>
          <a:prstGeom prst="rect">
            <a:avLst/>
          </a:prstGeom>
        </p:spPr>
        <p:txBody>
          <a:bodyPr wrap="square">
            <a:spAutoFit/>
          </a:bodyPr>
          <a:lstStyle/>
          <a:p>
            <a:pPr algn="ctr"/>
            <a:r>
              <a:rPr lang="en-GB" sz="1200" b="1" dirty="0"/>
              <a:t>SBR-294 is a bi-functional molecule with localized anti-platelet and anti-fibrotic properties</a:t>
            </a:r>
          </a:p>
        </p:txBody>
      </p:sp>
      <p:grpSp>
        <p:nvGrpSpPr>
          <p:cNvPr id="14" name="Group 13">
            <a:extLst>
              <a:ext uri="{FF2B5EF4-FFF2-40B4-BE49-F238E27FC236}">
                <a16:creationId xmlns:a16="http://schemas.microsoft.com/office/drawing/2014/main" id="{23826E42-8FDE-49DA-BCEF-26263F1F5619}"/>
              </a:ext>
            </a:extLst>
          </p:cNvPr>
          <p:cNvGrpSpPr/>
          <p:nvPr/>
        </p:nvGrpSpPr>
        <p:grpSpPr>
          <a:xfrm>
            <a:off x="2871167" y="4053131"/>
            <a:ext cx="3050252" cy="2272298"/>
            <a:chOff x="216478" y="4207040"/>
            <a:chExt cx="3050252" cy="2272298"/>
          </a:xfrm>
        </p:grpSpPr>
        <p:sp>
          <p:nvSpPr>
            <p:cNvPr id="15" name="TextBox 14">
              <a:extLst>
                <a:ext uri="{FF2B5EF4-FFF2-40B4-BE49-F238E27FC236}">
                  <a16:creationId xmlns:a16="http://schemas.microsoft.com/office/drawing/2014/main" id="{6844542F-7E5B-4608-BD3C-DA03048E5623}"/>
                </a:ext>
              </a:extLst>
            </p:cNvPr>
            <p:cNvSpPr txBox="1"/>
            <p:nvPr/>
          </p:nvSpPr>
          <p:spPr>
            <a:xfrm rot="16200000">
              <a:off x="-665232" y="5088750"/>
              <a:ext cx="2225086" cy="461665"/>
            </a:xfrm>
            <a:prstGeom prst="rect">
              <a:avLst/>
            </a:prstGeom>
            <a:noFill/>
          </p:spPr>
          <p:txBody>
            <a:bodyPr wrap="square" rtlCol="0" anchor="ctr">
              <a:spAutoFit/>
            </a:bodyPr>
            <a:lstStyle/>
            <a:p>
              <a:pPr algn="ctr"/>
              <a:r>
                <a:rPr lang="en-GB" sz="1200" dirty="0"/>
                <a:t>Hepatic stellate cell number (fluorescent units)</a:t>
              </a:r>
            </a:p>
          </p:txBody>
        </p:sp>
        <p:cxnSp>
          <p:nvCxnSpPr>
            <p:cNvPr id="16" name="Straight Connector 15">
              <a:extLst>
                <a:ext uri="{FF2B5EF4-FFF2-40B4-BE49-F238E27FC236}">
                  <a16:creationId xmlns:a16="http://schemas.microsoft.com/office/drawing/2014/main" id="{96665D3E-24FE-4923-9F5F-BE564F4BCD32}"/>
                </a:ext>
              </a:extLst>
            </p:cNvPr>
            <p:cNvCxnSpPr>
              <a:cxnSpLocks/>
            </p:cNvCxnSpPr>
            <p:nvPr/>
          </p:nvCxnSpPr>
          <p:spPr>
            <a:xfrm>
              <a:off x="1019532" y="4513322"/>
              <a:ext cx="0" cy="1425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F2757F-2924-41E1-B2A7-55C9514C2FB0}"/>
                </a:ext>
              </a:extLst>
            </p:cNvPr>
            <p:cNvCxnSpPr/>
            <p:nvPr/>
          </p:nvCxnSpPr>
          <p:spPr>
            <a:xfrm>
              <a:off x="947532" y="451576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5C2B8E-6A63-4DBB-BA7B-5981926B1491}"/>
                </a:ext>
              </a:extLst>
            </p:cNvPr>
            <p:cNvCxnSpPr/>
            <p:nvPr/>
          </p:nvCxnSpPr>
          <p:spPr>
            <a:xfrm>
              <a:off x="947532" y="499008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2F080D-F6D1-4CDD-B8AE-57F185836F3A}"/>
                </a:ext>
              </a:extLst>
            </p:cNvPr>
            <p:cNvCxnSpPr/>
            <p:nvPr/>
          </p:nvCxnSpPr>
          <p:spPr>
            <a:xfrm>
              <a:off x="947532" y="546439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16A841-BA48-4028-A6C5-043CE332CB9E}"/>
                </a:ext>
              </a:extLst>
            </p:cNvPr>
            <p:cNvCxnSpPr>
              <a:cxnSpLocks/>
            </p:cNvCxnSpPr>
            <p:nvPr/>
          </p:nvCxnSpPr>
          <p:spPr>
            <a:xfrm>
              <a:off x="947532" y="5938710"/>
              <a:ext cx="22088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C2E1B0-8F4D-4DDB-BCD1-543A49E5AFFF}"/>
                </a:ext>
              </a:extLst>
            </p:cNvPr>
            <p:cNvCxnSpPr>
              <a:cxnSpLocks/>
            </p:cNvCxnSpPr>
            <p:nvPr/>
          </p:nvCxnSpPr>
          <p:spPr>
            <a:xfrm rot="5400000">
              <a:off x="1338721" y="597471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91AA36-7492-4B1F-A04B-AD57E2AE295C}"/>
                </a:ext>
              </a:extLst>
            </p:cNvPr>
            <p:cNvCxnSpPr>
              <a:cxnSpLocks/>
            </p:cNvCxnSpPr>
            <p:nvPr/>
          </p:nvCxnSpPr>
          <p:spPr>
            <a:xfrm rot="5400000">
              <a:off x="2062415" y="597471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5C8C23-5340-46D6-84F3-78AADAC720F1}"/>
                </a:ext>
              </a:extLst>
            </p:cNvPr>
            <p:cNvCxnSpPr>
              <a:cxnSpLocks/>
            </p:cNvCxnSpPr>
            <p:nvPr/>
          </p:nvCxnSpPr>
          <p:spPr>
            <a:xfrm rot="5400000">
              <a:off x="2768997" y="597471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3EADFAA-8952-4F3C-BB85-E81CCE17719A}"/>
                </a:ext>
              </a:extLst>
            </p:cNvPr>
            <p:cNvSpPr txBox="1"/>
            <p:nvPr/>
          </p:nvSpPr>
          <p:spPr>
            <a:xfrm>
              <a:off x="594010" y="4370709"/>
              <a:ext cx="352069" cy="276999"/>
            </a:xfrm>
            <a:prstGeom prst="rect">
              <a:avLst/>
            </a:prstGeom>
            <a:noFill/>
          </p:spPr>
          <p:txBody>
            <a:bodyPr wrap="square" rtlCol="0" anchor="ctr">
              <a:spAutoFit/>
            </a:bodyPr>
            <a:lstStyle/>
            <a:p>
              <a:pPr algn="r"/>
              <a:r>
                <a:rPr lang="en-GB" sz="1200" dirty="0"/>
                <a:t>60</a:t>
              </a:r>
            </a:p>
          </p:txBody>
        </p:sp>
        <p:sp>
          <p:nvSpPr>
            <p:cNvPr id="26" name="TextBox 25">
              <a:extLst>
                <a:ext uri="{FF2B5EF4-FFF2-40B4-BE49-F238E27FC236}">
                  <a16:creationId xmlns:a16="http://schemas.microsoft.com/office/drawing/2014/main" id="{E10041AC-AB0D-4ED0-A8CF-25C8D979FDB4}"/>
                </a:ext>
              </a:extLst>
            </p:cNvPr>
            <p:cNvSpPr txBox="1"/>
            <p:nvPr/>
          </p:nvSpPr>
          <p:spPr>
            <a:xfrm>
              <a:off x="594010" y="4855663"/>
              <a:ext cx="352069" cy="276999"/>
            </a:xfrm>
            <a:prstGeom prst="rect">
              <a:avLst/>
            </a:prstGeom>
            <a:noFill/>
          </p:spPr>
          <p:txBody>
            <a:bodyPr wrap="square" rtlCol="0" anchor="ctr">
              <a:spAutoFit/>
            </a:bodyPr>
            <a:lstStyle/>
            <a:p>
              <a:pPr algn="r"/>
              <a:r>
                <a:rPr lang="en-GB" sz="1200" dirty="0"/>
                <a:t>40</a:t>
              </a:r>
            </a:p>
          </p:txBody>
        </p:sp>
        <p:sp>
          <p:nvSpPr>
            <p:cNvPr id="27" name="TextBox 26">
              <a:extLst>
                <a:ext uri="{FF2B5EF4-FFF2-40B4-BE49-F238E27FC236}">
                  <a16:creationId xmlns:a16="http://schemas.microsoft.com/office/drawing/2014/main" id="{1B371232-C45D-4DE9-B4DB-7704EF454AB1}"/>
                </a:ext>
              </a:extLst>
            </p:cNvPr>
            <p:cNvSpPr txBox="1"/>
            <p:nvPr/>
          </p:nvSpPr>
          <p:spPr>
            <a:xfrm>
              <a:off x="594010" y="5321782"/>
              <a:ext cx="352069" cy="276999"/>
            </a:xfrm>
            <a:prstGeom prst="rect">
              <a:avLst/>
            </a:prstGeom>
            <a:noFill/>
          </p:spPr>
          <p:txBody>
            <a:bodyPr wrap="square" rtlCol="0" anchor="ctr">
              <a:spAutoFit/>
            </a:bodyPr>
            <a:lstStyle/>
            <a:p>
              <a:pPr algn="r"/>
              <a:r>
                <a:rPr lang="en-GB" sz="1200" dirty="0"/>
                <a:t>20</a:t>
              </a:r>
            </a:p>
          </p:txBody>
        </p:sp>
        <p:sp>
          <p:nvSpPr>
            <p:cNvPr id="28" name="TextBox 27">
              <a:extLst>
                <a:ext uri="{FF2B5EF4-FFF2-40B4-BE49-F238E27FC236}">
                  <a16:creationId xmlns:a16="http://schemas.microsoft.com/office/drawing/2014/main" id="{9048A72A-3B68-4553-9216-04EBD355C9F9}"/>
                </a:ext>
              </a:extLst>
            </p:cNvPr>
            <p:cNvSpPr txBox="1"/>
            <p:nvPr/>
          </p:nvSpPr>
          <p:spPr>
            <a:xfrm>
              <a:off x="594010" y="5794427"/>
              <a:ext cx="352069" cy="276999"/>
            </a:xfrm>
            <a:prstGeom prst="rect">
              <a:avLst/>
            </a:prstGeom>
            <a:noFill/>
          </p:spPr>
          <p:txBody>
            <a:bodyPr wrap="square" rtlCol="0" anchor="ctr">
              <a:spAutoFit/>
            </a:bodyPr>
            <a:lstStyle/>
            <a:p>
              <a:pPr algn="r"/>
              <a:r>
                <a:rPr lang="en-GB" sz="1200" dirty="0"/>
                <a:t>0</a:t>
              </a:r>
            </a:p>
          </p:txBody>
        </p:sp>
        <p:sp>
          <p:nvSpPr>
            <p:cNvPr id="29" name="TextBox 28">
              <a:extLst>
                <a:ext uri="{FF2B5EF4-FFF2-40B4-BE49-F238E27FC236}">
                  <a16:creationId xmlns:a16="http://schemas.microsoft.com/office/drawing/2014/main" id="{A177D407-6D86-4420-B5D7-3924CE926546}"/>
                </a:ext>
              </a:extLst>
            </p:cNvPr>
            <p:cNvSpPr txBox="1"/>
            <p:nvPr/>
          </p:nvSpPr>
          <p:spPr>
            <a:xfrm>
              <a:off x="968192" y="6017673"/>
              <a:ext cx="818772" cy="461665"/>
            </a:xfrm>
            <a:prstGeom prst="rect">
              <a:avLst/>
            </a:prstGeom>
            <a:noFill/>
          </p:spPr>
          <p:txBody>
            <a:bodyPr wrap="square" rtlCol="0" anchor="t">
              <a:spAutoFit/>
            </a:bodyPr>
            <a:lstStyle/>
            <a:p>
              <a:pPr algn="ctr"/>
              <a:r>
                <a:rPr lang="en-GB" sz="1200" dirty="0"/>
                <a:t>Media only</a:t>
              </a:r>
            </a:p>
          </p:txBody>
        </p:sp>
        <p:sp>
          <p:nvSpPr>
            <p:cNvPr id="30" name="TextBox 29">
              <a:extLst>
                <a:ext uri="{FF2B5EF4-FFF2-40B4-BE49-F238E27FC236}">
                  <a16:creationId xmlns:a16="http://schemas.microsoft.com/office/drawing/2014/main" id="{011FB8C2-D511-4DC3-899F-D9DC2C62D75A}"/>
                </a:ext>
              </a:extLst>
            </p:cNvPr>
            <p:cNvSpPr txBox="1"/>
            <p:nvPr/>
          </p:nvSpPr>
          <p:spPr>
            <a:xfrm>
              <a:off x="1637000" y="6017673"/>
              <a:ext cx="920386" cy="461665"/>
            </a:xfrm>
            <a:prstGeom prst="rect">
              <a:avLst/>
            </a:prstGeom>
            <a:noFill/>
          </p:spPr>
          <p:txBody>
            <a:bodyPr wrap="square" rtlCol="0" anchor="t">
              <a:spAutoFit/>
            </a:bodyPr>
            <a:lstStyle/>
            <a:p>
              <a:pPr algn="ctr"/>
              <a:r>
                <a:rPr lang="en-GB" sz="1200" dirty="0"/>
                <a:t>PDGF</a:t>
              </a:r>
            </a:p>
            <a:p>
              <a:pPr algn="ctr"/>
              <a:r>
                <a:rPr lang="en-GB" sz="1200" dirty="0"/>
                <a:t>(20 ng/mL)</a:t>
              </a:r>
            </a:p>
          </p:txBody>
        </p:sp>
        <p:sp>
          <p:nvSpPr>
            <p:cNvPr id="31" name="TextBox 30">
              <a:extLst>
                <a:ext uri="{FF2B5EF4-FFF2-40B4-BE49-F238E27FC236}">
                  <a16:creationId xmlns:a16="http://schemas.microsoft.com/office/drawing/2014/main" id="{936803B4-6148-4E2A-8EFF-0E73F1BD9E64}"/>
                </a:ext>
              </a:extLst>
            </p:cNvPr>
            <p:cNvSpPr txBox="1"/>
            <p:nvPr/>
          </p:nvSpPr>
          <p:spPr>
            <a:xfrm>
              <a:off x="2346344" y="6017673"/>
              <a:ext cx="920386" cy="461665"/>
            </a:xfrm>
            <a:prstGeom prst="rect">
              <a:avLst/>
            </a:prstGeom>
            <a:noFill/>
          </p:spPr>
          <p:txBody>
            <a:bodyPr wrap="square" rtlCol="0" anchor="t">
              <a:spAutoFit/>
            </a:bodyPr>
            <a:lstStyle/>
            <a:p>
              <a:pPr algn="ctr"/>
              <a:r>
                <a:rPr lang="en-GB" sz="1200" dirty="0"/>
                <a:t>PDGF + SBR-294</a:t>
              </a:r>
            </a:p>
          </p:txBody>
        </p:sp>
        <p:cxnSp>
          <p:nvCxnSpPr>
            <p:cNvPr id="32" name="Straight Connector 31">
              <a:extLst>
                <a:ext uri="{FF2B5EF4-FFF2-40B4-BE49-F238E27FC236}">
                  <a16:creationId xmlns:a16="http://schemas.microsoft.com/office/drawing/2014/main" id="{AA0563E3-5C51-41E5-8C40-5E6F6C251952}"/>
                </a:ext>
              </a:extLst>
            </p:cNvPr>
            <p:cNvCxnSpPr>
              <a:cxnSpLocks/>
            </p:cNvCxnSpPr>
            <p:nvPr/>
          </p:nvCxnSpPr>
          <p:spPr>
            <a:xfrm>
              <a:off x="1374720" y="5200344"/>
              <a:ext cx="0" cy="114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777F01B-D748-4D0F-9C58-9C5049635FAC}"/>
                </a:ext>
              </a:extLst>
            </p:cNvPr>
            <p:cNvSpPr/>
            <p:nvPr/>
          </p:nvSpPr>
          <p:spPr>
            <a:xfrm>
              <a:off x="1152233" y="5307299"/>
              <a:ext cx="444975" cy="630818"/>
            </a:xfrm>
            <a:prstGeom prst="rect">
              <a:avLst/>
            </a:prstGeom>
            <a:solidFill>
              <a:srgbClr val="866D7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6C11B5DB-ACB6-4339-A6B2-F7749716AF40}"/>
                </a:ext>
              </a:extLst>
            </p:cNvPr>
            <p:cNvCxnSpPr/>
            <p:nvPr/>
          </p:nvCxnSpPr>
          <p:spPr>
            <a:xfrm>
              <a:off x="1268366" y="5202789"/>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665A8E-8316-4B30-8C10-EB93438BEA21}"/>
                </a:ext>
              </a:extLst>
            </p:cNvPr>
            <p:cNvCxnSpPr>
              <a:cxnSpLocks/>
            </p:cNvCxnSpPr>
            <p:nvPr/>
          </p:nvCxnSpPr>
          <p:spPr>
            <a:xfrm>
              <a:off x="2098700" y="4806712"/>
              <a:ext cx="0" cy="114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BE1C29D-EED7-4655-99BA-44B6190DE14C}"/>
                </a:ext>
              </a:extLst>
            </p:cNvPr>
            <p:cNvSpPr/>
            <p:nvPr/>
          </p:nvSpPr>
          <p:spPr>
            <a:xfrm>
              <a:off x="1876213" y="4899619"/>
              <a:ext cx="444975" cy="103849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08536A20-AAB9-4C5B-B9FF-1E1303F75C4D}"/>
                </a:ext>
              </a:extLst>
            </p:cNvPr>
            <p:cNvCxnSpPr/>
            <p:nvPr/>
          </p:nvCxnSpPr>
          <p:spPr>
            <a:xfrm>
              <a:off x="1992346" y="4809157"/>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EA65F1-2347-407A-B007-B27D482494A6}"/>
                </a:ext>
              </a:extLst>
            </p:cNvPr>
            <p:cNvCxnSpPr>
              <a:cxnSpLocks/>
            </p:cNvCxnSpPr>
            <p:nvPr/>
          </p:nvCxnSpPr>
          <p:spPr>
            <a:xfrm>
              <a:off x="2803976" y="5222349"/>
              <a:ext cx="0" cy="114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8A53722-1798-4740-B4F0-FD0400C1ACEA}"/>
                </a:ext>
              </a:extLst>
            </p:cNvPr>
            <p:cNvSpPr/>
            <p:nvPr/>
          </p:nvSpPr>
          <p:spPr>
            <a:xfrm>
              <a:off x="2581489" y="5293251"/>
              <a:ext cx="444975" cy="644866"/>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0FF305BB-7AEA-483B-8971-A2120B8B3EB8}"/>
                </a:ext>
              </a:extLst>
            </p:cNvPr>
            <p:cNvCxnSpPr/>
            <p:nvPr/>
          </p:nvCxnSpPr>
          <p:spPr>
            <a:xfrm>
              <a:off x="2697622" y="5224794"/>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B5D0022-B761-4EE8-8664-9273D176E0A0}"/>
                </a:ext>
              </a:extLst>
            </p:cNvPr>
            <p:cNvSpPr txBox="1"/>
            <p:nvPr/>
          </p:nvSpPr>
          <p:spPr>
            <a:xfrm>
              <a:off x="2602628" y="5002731"/>
              <a:ext cx="407818" cy="276999"/>
            </a:xfrm>
            <a:prstGeom prst="rect">
              <a:avLst/>
            </a:prstGeom>
            <a:noFill/>
          </p:spPr>
          <p:txBody>
            <a:bodyPr wrap="square" rtlCol="0" anchor="t">
              <a:spAutoFit/>
            </a:bodyPr>
            <a:lstStyle/>
            <a:p>
              <a:pPr algn="ctr"/>
              <a:r>
                <a:rPr lang="en-GB" sz="1200" dirty="0"/>
                <a:t>**</a:t>
              </a:r>
            </a:p>
          </p:txBody>
        </p:sp>
      </p:grpSp>
      <p:grpSp>
        <p:nvGrpSpPr>
          <p:cNvPr id="42" name="Group 41">
            <a:extLst>
              <a:ext uri="{FF2B5EF4-FFF2-40B4-BE49-F238E27FC236}">
                <a16:creationId xmlns:a16="http://schemas.microsoft.com/office/drawing/2014/main" id="{63A7F3E7-03FB-480C-8767-25906EE50354}"/>
              </a:ext>
            </a:extLst>
          </p:cNvPr>
          <p:cNvGrpSpPr/>
          <p:nvPr/>
        </p:nvGrpSpPr>
        <p:grpSpPr>
          <a:xfrm>
            <a:off x="5115934" y="1335964"/>
            <a:ext cx="3417843" cy="2504850"/>
            <a:chOff x="4912734" y="1291935"/>
            <a:chExt cx="3417843" cy="2504850"/>
          </a:xfrm>
        </p:grpSpPr>
        <p:sp>
          <p:nvSpPr>
            <p:cNvPr id="43" name="TextBox 42">
              <a:extLst>
                <a:ext uri="{FF2B5EF4-FFF2-40B4-BE49-F238E27FC236}">
                  <a16:creationId xmlns:a16="http://schemas.microsoft.com/office/drawing/2014/main" id="{2C6B5BD9-6C9F-49AF-A378-52FEB93ED928}"/>
                </a:ext>
              </a:extLst>
            </p:cNvPr>
            <p:cNvSpPr txBox="1"/>
            <p:nvPr/>
          </p:nvSpPr>
          <p:spPr>
            <a:xfrm rot="16200000">
              <a:off x="3938691" y="2265978"/>
              <a:ext cx="2225086" cy="276999"/>
            </a:xfrm>
            <a:prstGeom prst="rect">
              <a:avLst/>
            </a:prstGeom>
            <a:noFill/>
          </p:spPr>
          <p:txBody>
            <a:bodyPr wrap="square" rtlCol="0" anchor="ctr">
              <a:spAutoFit/>
            </a:bodyPr>
            <a:lstStyle/>
            <a:p>
              <a:pPr algn="ctr"/>
              <a:r>
                <a:rPr lang="en-GB" sz="1200" dirty="0"/>
                <a:t>Sirius red-positive area (%)</a:t>
              </a:r>
            </a:p>
          </p:txBody>
        </p:sp>
        <p:cxnSp>
          <p:nvCxnSpPr>
            <p:cNvPr id="44" name="Straight Connector 43">
              <a:extLst>
                <a:ext uri="{FF2B5EF4-FFF2-40B4-BE49-F238E27FC236}">
                  <a16:creationId xmlns:a16="http://schemas.microsoft.com/office/drawing/2014/main" id="{7C05F66F-106D-40D0-AB62-2AF54998F5BD}"/>
                </a:ext>
              </a:extLst>
            </p:cNvPr>
            <p:cNvCxnSpPr>
              <a:cxnSpLocks/>
            </p:cNvCxnSpPr>
            <p:nvPr/>
          </p:nvCxnSpPr>
          <p:spPr>
            <a:xfrm>
              <a:off x="5538267" y="1595993"/>
              <a:ext cx="0" cy="16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E95D21-8CAF-4F00-8BBF-2E56B762268D}"/>
                </a:ext>
              </a:extLst>
            </p:cNvPr>
            <p:cNvCxnSpPr/>
            <p:nvPr/>
          </p:nvCxnSpPr>
          <p:spPr>
            <a:xfrm>
              <a:off x="5466267" y="159760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01330B-9D02-4B4F-AE38-449F33DD66DA}"/>
                </a:ext>
              </a:extLst>
            </p:cNvPr>
            <p:cNvCxnSpPr/>
            <p:nvPr/>
          </p:nvCxnSpPr>
          <p:spPr>
            <a:xfrm>
              <a:off x="5466267" y="226264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8CCF41B-3C03-4282-A960-1CFC0D0439FC}"/>
                </a:ext>
              </a:extLst>
            </p:cNvPr>
            <p:cNvCxnSpPr/>
            <p:nvPr/>
          </p:nvCxnSpPr>
          <p:spPr>
            <a:xfrm>
              <a:off x="5466267" y="259671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364D6A-9AC5-4331-A8DE-BB0291C7392D}"/>
                </a:ext>
              </a:extLst>
            </p:cNvPr>
            <p:cNvCxnSpPr>
              <a:cxnSpLocks/>
            </p:cNvCxnSpPr>
            <p:nvPr/>
          </p:nvCxnSpPr>
          <p:spPr>
            <a:xfrm>
              <a:off x="5466267" y="3256157"/>
              <a:ext cx="2864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BE60CB-B2DA-4FCE-B8A8-3733E69D81D1}"/>
                </a:ext>
              </a:extLst>
            </p:cNvPr>
            <p:cNvCxnSpPr>
              <a:cxnSpLocks/>
            </p:cNvCxnSpPr>
            <p:nvPr/>
          </p:nvCxnSpPr>
          <p:spPr>
            <a:xfrm rot="5400000">
              <a:off x="5801356" y="329215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2556E55-B66A-409D-8370-3D41B9825D72}"/>
                </a:ext>
              </a:extLst>
            </p:cNvPr>
            <p:cNvCxnSpPr>
              <a:cxnSpLocks/>
            </p:cNvCxnSpPr>
            <p:nvPr/>
          </p:nvCxnSpPr>
          <p:spPr>
            <a:xfrm rot="5400000">
              <a:off x="6488484" y="329215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14F865C-B6DA-4423-AC1C-28A0228E2458}"/>
                </a:ext>
              </a:extLst>
            </p:cNvPr>
            <p:cNvCxnSpPr>
              <a:cxnSpLocks/>
            </p:cNvCxnSpPr>
            <p:nvPr/>
          </p:nvCxnSpPr>
          <p:spPr>
            <a:xfrm rot="5400000">
              <a:off x="7175612" y="329215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6F173-11BC-49EA-B350-B897D7068473}"/>
                </a:ext>
              </a:extLst>
            </p:cNvPr>
            <p:cNvSpPr txBox="1"/>
            <p:nvPr/>
          </p:nvSpPr>
          <p:spPr>
            <a:xfrm>
              <a:off x="5112745" y="1452543"/>
              <a:ext cx="352069" cy="276999"/>
            </a:xfrm>
            <a:prstGeom prst="rect">
              <a:avLst/>
            </a:prstGeom>
            <a:noFill/>
          </p:spPr>
          <p:txBody>
            <a:bodyPr wrap="square" rtlCol="0" anchor="ctr">
              <a:spAutoFit/>
            </a:bodyPr>
            <a:lstStyle/>
            <a:p>
              <a:pPr algn="r"/>
              <a:r>
                <a:rPr lang="en-GB" sz="1200" dirty="0"/>
                <a:t>5</a:t>
              </a:r>
            </a:p>
          </p:txBody>
        </p:sp>
        <p:sp>
          <p:nvSpPr>
            <p:cNvPr id="53" name="TextBox 52">
              <a:extLst>
                <a:ext uri="{FF2B5EF4-FFF2-40B4-BE49-F238E27FC236}">
                  <a16:creationId xmlns:a16="http://schemas.microsoft.com/office/drawing/2014/main" id="{5083CE96-86E7-4153-86C4-8396C640802E}"/>
                </a:ext>
              </a:extLst>
            </p:cNvPr>
            <p:cNvSpPr txBox="1"/>
            <p:nvPr/>
          </p:nvSpPr>
          <p:spPr>
            <a:xfrm>
              <a:off x="5112745" y="2128230"/>
              <a:ext cx="352069" cy="276999"/>
            </a:xfrm>
            <a:prstGeom prst="rect">
              <a:avLst/>
            </a:prstGeom>
            <a:noFill/>
          </p:spPr>
          <p:txBody>
            <a:bodyPr wrap="square" rtlCol="0" anchor="ctr">
              <a:spAutoFit/>
            </a:bodyPr>
            <a:lstStyle/>
            <a:p>
              <a:pPr algn="r"/>
              <a:r>
                <a:rPr lang="en-GB" sz="1200" dirty="0"/>
                <a:t>3</a:t>
              </a:r>
            </a:p>
          </p:txBody>
        </p:sp>
        <p:sp>
          <p:nvSpPr>
            <p:cNvPr id="54" name="TextBox 53">
              <a:extLst>
                <a:ext uri="{FF2B5EF4-FFF2-40B4-BE49-F238E27FC236}">
                  <a16:creationId xmlns:a16="http://schemas.microsoft.com/office/drawing/2014/main" id="{263FBCC6-D7D9-491E-A46E-CEB6E6DB2337}"/>
                </a:ext>
              </a:extLst>
            </p:cNvPr>
            <p:cNvSpPr txBox="1"/>
            <p:nvPr/>
          </p:nvSpPr>
          <p:spPr>
            <a:xfrm>
              <a:off x="5112745" y="2454105"/>
              <a:ext cx="352069" cy="276999"/>
            </a:xfrm>
            <a:prstGeom prst="rect">
              <a:avLst/>
            </a:prstGeom>
            <a:noFill/>
          </p:spPr>
          <p:txBody>
            <a:bodyPr wrap="square" rtlCol="0" anchor="ctr">
              <a:spAutoFit/>
            </a:bodyPr>
            <a:lstStyle/>
            <a:p>
              <a:pPr algn="r"/>
              <a:r>
                <a:rPr lang="en-GB" sz="1200" dirty="0"/>
                <a:t>2</a:t>
              </a:r>
            </a:p>
          </p:txBody>
        </p:sp>
        <p:sp>
          <p:nvSpPr>
            <p:cNvPr id="55" name="TextBox 54">
              <a:extLst>
                <a:ext uri="{FF2B5EF4-FFF2-40B4-BE49-F238E27FC236}">
                  <a16:creationId xmlns:a16="http://schemas.microsoft.com/office/drawing/2014/main" id="{E5C942D8-DBB8-43BF-9D39-FC7DBAA56503}"/>
                </a:ext>
              </a:extLst>
            </p:cNvPr>
            <p:cNvSpPr txBox="1"/>
            <p:nvPr/>
          </p:nvSpPr>
          <p:spPr>
            <a:xfrm>
              <a:off x="5112745" y="3111874"/>
              <a:ext cx="352069" cy="276999"/>
            </a:xfrm>
            <a:prstGeom prst="rect">
              <a:avLst/>
            </a:prstGeom>
            <a:noFill/>
          </p:spPr>
          <p:txBody>
            <a:bodyPr wrap="square" rtlCol="0" anchor="ctr">
              <a:spAutoFit/>
            </a:bodyPr>
            <a:lstStyle/>
            <a:p>
              <a:pPr algn="r"/>
              <a:r>
                <a:rPr lang="en-GB" sz="1200" dirty="0"/>
                <a:t>0</a:t>
              </a:r>
            </a:p>
          </p:txBody>
        </p:sp>
        <p:sp>
          <p:nvSpPr>
            <p:cNvPr id="56" name="TextBox 55">
              <a:extLst>
                <a:ext uri="{FF2B5EF4-FFF2-40B4-BE49-F238E27FC236}">
                  <a16:creationId xmlns:a16="http://schemas.microsoft.com/office/drawing/2014/main" id="{27315F3A-AAB3-47CA-828D-F1DFD0B12E44}"/>
                </a:ext>
              </a:extLst>
            </p:cNvPr>
            <p:cNvSpPr txBox="1"/>
            <p:nvPr/>
          </p:nvSpPr>
          <p:spPr>
            <a:xfrm>
              <a:off x="5430827" y="3335120"/>
              <a:ext cx="818772" cy="276999"/>
            </a:xfrm>
            <a:prstGeom prst="rect">
              <a:avLst/>
            </a:prstGeom>
            <a:noFill/>
          </p:spPr>
          <p:txBody>
            <a:bodyPr wrap="square" rtlCol="0" anchor="t">
              <a:spAutoFit/>
            </a:bodyPr>
            <a:lstStyle/>
            <a:p>
              <a:pPr algn="ctr"/>
              <a:r>
                <a:rPr lang="en-GB" sz="1200" dirty="0"/>
                <a:t>Vehicle</a:t>
              </a:r>
            </a:p>
          </p:txBody>
        </p:sp>
        <p:cxnSp>
          <p:nvCxnSpPr>
            <p:cNvPr id="57" name="Straight Connector 56">
              <a:extLst>
                <a:ext uri="{FF2B5EF4-FFF2-40B4-BE49-F238E27FC236}">
                  <a16:creationId xmlns:a16="http://schemas.microsoft.com/office/drawing/2014/main" id="{9636DAF6-869E-4475-BFB6-A1449494DBE5}"/>
                </a:ext>
              </a:extLst>
            </p:cNvPr>
            <p:cNvCxnSpPr>
              <a:cxnSpLocks/>
            </p:cNvCxnSpPr>
            <p:nvPr/>
          </p:nvCxnSpPr>
          <p:spPr>
            <a:xfrm>
              <a:off x="5837355" y="1973639"/>
              <a:ext cx="0" cy="236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368202BE-17FE-424B-8202-D7C6E5BC3F87}"/>
                </a:ext>
              </a:extLst>
            </p:cNvPr>
            <p:cNvSpPr/>
            <p:nvPr/>
          </p:nvSpPr>
          <p:spPr>
            <a:xfrm>
              <a:off x="5614868" y="2179413"/>
              <a:ext cx="444975" cy="1076151"/>
            </a:xfrm>
            <a:prstGeom prst="rect">
              <a:avLst/>
            </a:prstGeom>
            <a:solidFill>
              <a:srgbClr val="866D7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22D5031D-BC80-4221-9833-5490502C5CAD}"/>
                </a:ext>
              </a:extLst>
            </p:cNvPr>
            <p:cNvCxnSpPr/>
            <p:nvPr/>
          </p:nvCxnSpPr>
          <p:spPr>
            <a:xfrm>
              <a:off x="5731001" y="1976084"/>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7441FB-E29B-4374-B74B-A71A95297942}"/>
                </a:ext>
              </a:extLst>
            </p:cNvPr>
            <p:cNvCxnSpPr>
              <a:cxnSpLocks/>
            </p:cNvCxnSpPr>
            <p:nvPr/>
          </p:nvCxnSpPr>
          <p:spPr>
            <a:xfrm>
              <a:off x="6529337" y="2241965"/>
              <a:ext cx="0" cy="187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C153044-1D37-4E88-89E3-6533F94E5CFB}"/>
                </a:ext>
              </a:extLst>
            </p:cNvPr>
            <p:cNvSpPr/>
            <p:nvPr/>
          </p:nvSpPr>
          <p:spPr>
            <a:xfrm>
              <a:off x="6306850" y="2412220"/>
              <a:ext cx="444975" cy="843343"/>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50F4815E-1FCB-44FE-8176-04FCA2788CA5}"/>
                </a:ext>
              </a:extLst>
            </p:cNvPr>
            <p:cNvCxnSpPr/>
            <p:nvPr/>
          </p:nvCxnSpPr>
          <p:spPr>
            <a:xfrm>
              <a:off x="6422983" y="2244410"/>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02C8DD9-7615-4FCA-B71C-40E7AE95E9C3}"/>
                </a:ext>
              </a:extLst>
            </p:cNvPr>
            <p:cNvCxnSpPr>
              <a:cxnSpLocks/>
            </p:cNvCxnSpPr>
            <p:nvPr/>
          </p:nvCxnSpPr>
          <p:spPr>
            <a:xfrm>
              <a:off x="7897718" y="2465514"/>
              <a:ext cx="0" cy="189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FFF281E3-2261-48F6-B225-5964B704843B}"/>
                </a:ext>
              </a:extLst>
            </p:cNvPr>
            <p:cNvSpPr/>
            <p:nvPr/>
          </p:nvSpPr>
          <p:spPr>
            <a:xfrm>
              <a:off x="7675231" y="2610698"/>
              <a:ext cx="444975" cy="644866"/>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EFAFBBC5-873A-4641-AA64-4649562770CD}"/>
                </a:ext>
              </a:extLst>
            </p:cNvPr>
            <p:cNvCxnSpPr/>
            <p:nvPr/>
          </p:nvCxnSpPr>
          <p:spPr>
            <a:xfrm>
              <a:off x="7791364" y="2463704"/>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BCBF1C-53B0-45CB-B702-4FB901F9E3EF}"/>
                </a:ext>
              </a:extLst>
            </p:cNvPr>
            <p:cNvSpPr txBox="1"/>
            <p:nvPr/>
          </p:nvSpPr>
          <p:spPr>
            <a:xfrm>
              <a:off x="7696370" y="2251690"/>
              <a:ext cx="407818" cy="276999"/>
            </a:xfrm>
            <a:prstGeom prst="rect">
              <a:avLst/>
            </a:prstGeom>
            <a:noFill/>
          </p:spPr>
          <p:txBody>
            <a:bodyPr wrap="square" rtlCol="0" anchor="t">
              <a:spAutoFit/>
            </a:bodyPr>
            <a:lstStyle/>
            <a:p>
              <a:pPr algn="ctr"/>
              <a:r>
                <a:rPr lang="en-GB" sz="1200" dirty="0"/>
                <a:t>**</a:t>
              </a:r>
            </a:p>
          </p:txBody>
        </p:sp>
        <p:cxnSp>
          <p:nvCxnSpPr>
            <p:cNvPr id="67" name="Straight Connector 66">
              <a:extLst>
                <a:ext uri="{FF2B5EF4-FFF2-40B4-BE49-F238E27FC236}">
                  <a16:creationId xmlns:a16="http://schemas.microsoft.com/office/drawing/2014/main" id="{3DFC327D-EC7A-4E13-B7AD-5F686408A97F}"/>
                </a:ext>
              </a:extLst>
            </p:cNvPr>
            <p:cNvCxnSpPr/>
            <p:nvPr/>
          </p:nvCxnSpPr>
          <p:spPr>
            <a:xfrm>
              <a:off x="5466267" y="192886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39222FD-2B32-4AD4-BB00-0AB40B7EE888}"/>
                </a:ext>
              </a:extLst>
            </p:cNvPr>
            <p:cNvSpPr txBox="1"/>
            <p:nvPr/>
          </p:nvSpPr>
          <p:spPr>
            <a:xfrm>
              <a:off x="5112745" y="1794446"/>
              <a:ext cx="352069" cy="276999"/>
            </a:xfrm>
            <a:prstGeom prst="rect">
              <a:avLst/>
            </a:prstGeom>
            <a:noFill/>
          </p:spPr>
          <p:txBody>
            <a:bodyPr wrap="square" rtlCol="0" anchor="ctr">
              <a:spAutoFit/>
            </a:bodyPr>
            <a:lstStyle/>
            <a:p>
              <a:pPr algn="r"/>
              <a:r>
                <a:rPr lang="en-GB" sz="1200" dirty="0"/>
                <a:t>4</a:t>
              </a:r>
            </a:p>
          </p:txBody>
        </p:sp>
        <p:cxnSp>
          <p:nvCxnSpPr>
            <p:cNvPr id="69" name="Straight Connector 68">
              <a:extLst>
                <a:ext uri="{FF2B5EF4-FFF2-40B4-BE49-F238E27FC236}">
                  <a16:creationId xmlns:a16="http://schemas.microsoft.com/office/drawing/2014/main" id="{DF6CFE56-7984-4055-BC72-AFC6E797A9A3}"/>
                </a:ext>
              </a:extLst>
            </p:cNvPr>
            <p:cNvCxnSpPr/>
            <p:nvPr/>
          </p:nvCxnSpPr>
          <p:spPr>
            <a:xfrm>
              <a:off x="5466267" y="292769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F49E286-E5A0-4D5A-B42F-F4504344315D}"/>
                </a:ext>
              </a:extLst>
            </p:cNvPr>
            <p:cNvSpPr txBox="1"/>
            <p:nvPr/>
          </p:nvSpPr>
          <p:spPr>
            <a:xfrm>
              <a:off x="5112745" y="2785084"/>
              <a:ext cx="352069" cy="276999"/>
            </a:xfrm>
            <a:prstGeom prst="rect">
              <a:avLst/>
            </a:prstGeom>
            <a:noFill/>
          </p:spPr>
          <p:txBody>
            <a:bodyPr wrap="square" rtlCol="0" anchor="ctr">
              <a:spAutoFit/>
            </a:bodyPr>
            <a:lstStyle/>
            <a:p>
              <a:pPr algn="r"/>
              <a:r>
                <a:rPr lang="en-GB" sz="1200" dirty="0"/>
                <a:t>1</a:t>
              </a:r>
            </a:p>
          </p:txBody>
        </p:sp>
        <p:cxnSp>
          <p:nvCxnSpPr>
            <p:cNvPr id="71" name="Straight Connector 70">
              <a:extLst>
                <a:ext uri="{FF2B5EF4-FFF2-40B4-BE49-F238E27FC236}">
                  <a16:creationId xmlns:a16="http://schemas.microsoft.com/office/drawing/2014/main" id="{0A09B13D-A8BF-4300-9BAD-68606ED69E01}"/>
                </a:ext>
              </a:extLst>
            </p:cNvPr>
            <p:cNvCxnSpPr>
              <a:cxnSpLocks/>
            </p:cNvCxnSpPr>
            <p:nvPr/>
          </p:nvCxnSpPr>
          <p:spPr>
            <a:xfrm rot="5400000">
              <a:off x="7862739" y="329215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39AEA96-F5E4-4F8F-8A4B-3938265E8503}"/>
                </a:ext>
              </a:extLst>
            </p:cNvPr>
            <p:cNvSpPr txBox="1"/>
            <p:nvPr/>
          </p:nvSpPr>
          <p:spPr>
            <a:xfrm>
              <a:off x="6115098" y="3335120"/>
              <a:ext cx="818772" cy="276999"/>
            </a:xfrm>
            <a:prstGeom prst="rect">
              <a:avLst/>
            </a:prstGeom>
            <a:noFill/>
          </p:spPr>
          <p:txBody>
            <a:bodyPr wrap="square" rtlCol="0" anchor="t">
              <a:spAutoFit/>
            </a:bodyPr>
            <a:lstStyle/>
            <a:p>
              <a:pPr algn="ctr"/>
              <a:r>
                <a:rPr lang="en-GB" sz="1200" dirty="0"/>
                <a:t>Valsartan</a:t>
              </a:r>
            </a:p>
          </p:txBody>
        </p:sp>
        <p:sp>
          <p:nvSpPr>
            <p:cNvPr id="73" name="TextBox 72">
              <a:extLst>
                <a:ext uri="{FF2B5EF4-FFF2-40B4-BE49-F238E27FC236}">
                  <a16:creationId xmlns:a16="http://schemas.microsoft.com/office/drawing/2014/main" id="{F0A7C34A-3246-40EB-B9D9-67F1F4B6D9FE}"/>
                </a:ext>
              </a:extLst>
            </p:cNvPr>
            <p:cNvSpPr txBox="1"/>
            <p:nvPr/>
          </p:nvSpPr>
          <p:spPr>
            <a:xfrm>
              <a:off x="6802332" y="3335120"/>
              <a:ext cx="818772" cy="461665"/>
            </a:xfrm>
            <a:prstGeom prst="rect">
              <a:avLst/>
            </a:prstGeom>
            <a:noFill/>
          </p:spPr>
          <p:txBody>
            <a:bodyPr wrap="square" rtlCol="0" anchor="t">
              <a:spAutoFit/>
            </a:bodyPr>
            <a:lstStyle/>
            <a:p>
              <a:pPr algn="ctr"/>
              <a:r>
                <a:rPr lang="en-GB" sz="1200" dirty="0"/>
                <a:t>SBR-294</a:t>
              </a:r>
            </a:p>
            <a:p>
              <a:pPr algn="ctr"/>
              <a:r>
                <a:rPr lang="en-GB" sz="1200" dirty="0"/>
                <a:t>2 mg/kg</a:t>
              </a:r>
            </a:p>
          </p:txBody>
        </p:sp>
        <p:sp>
          <p:nvSpPr>
            <p:cNvPr id="74" name="TextBox 73">
              <a:extLst>
                <a:ext uri="{FF2B5EF4-FFF2-40B4-BE49-F238E27FC236}">
                  <a16:creationId xmlns:a16="http://schemas.microsoft.com/office/drawing/2014/main" id="{636C97FA-6801-47C2-B8C2-1AA460DE5A7E}"/>
                </a:ext>
              </a:extLst>
            </p:cNvPr>
            <p:cNvSpPr txBox="1"/>
            <p:nvPr/>
          </p:nvSpPr>
          <p:spPr>
            <a:xfrm>
              <a:off x="7493524" y="3335120"/>
              <a:ext cx="818772" cy="461665"/>
            </a:xfrm>
            <a:prstGeom prst="rect">
              <a:avLst/>
            </a:prstGeom>
            <a:noFill/>
          </p:spPr>
          <p:txBody>
            <a:bodyPr wrap="square" rtlCol="0" anchor="t">
              <a:spAutoFit/>
            </a:bodyPr>
            <a:lstStyle/>
            <a:p>
              <a:pPr algn="ctr"/>
              <a:r>
                <a:rPr lang="en-GB" sz="1200" dirty="0"/>
                <a:t>SBR-294</a:t>
              </a:r>
            </a:p>
            <a:p>
              <a:pPr algn="ctr"/>
              <a:r>
                <a:rPr lang="en-GB" sz="1200" dirty="0"/>
                <a:t>20 mg/kg</a:t>
              </a:r>
            </a:p>
          </p:txBody>
        </p:sp>
        <p:cxnSp>
          <p:nvCxnSpPr>
            <p:cNvPr id="75" name="Straight Connector 74">
              <a:extLst>
                <a:ext uri="{FF2B5EF4-FFF2-40B4-BE49-F238E27FC236}">
                  <a16:creationId xmlns:a16="http://schemas.microsoft.com/office/drawing/2014/main" id="{3175DE3A-20E1-422F-BD2D-5BACD036193B}"/>
                </a:ext>
              </a:extLst>
            </p:cNvPr>
            <p:cNvCxnSpPr>
              <a:cxnSpLocks/>
            </p:cNvCxnSpPr>
            <p:nvPr/>
          </p:nvCxnSpPr>
          <p:spPr>
            <a:xfrm>
              <a:off x="7216955" y="1974656"/>
              <a:ext cx="0" cy="33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F62868F-8733-49A8-94AE-5286DC08DFFE}"/>
                </a:ext>
              </a:extLst>
            </p:cNvPr>
            <p:cNvSpPr/>
            <p:nvPr/>
          </p:nvSpPr>
          <p:spPr>
            <a:xfrm>
              <a:off x="6994468" y="2286000"/>
              <a:ext cx="444975" cy="969564"/>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797A607E-D457-42F1-AFEF-45C6213F29F1}"/>
                </a:ext>
              </a:extLst>
            </p:cNvPr>
            <p:cNvCxnSpPr/>
            <p:nvPr/>
          </p:nvCxnSpPr>
          <p:spPr>
            <a:xfrm>
              <a:off x="7110601" y="1972846"/>
              <a:ext cx="212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6799B600-BAF1-451C-BD18-BC6FC6879A0C}"/>
              </a:ext>
            </a:extLst>
          </p:cNvPr>
          <p:cNvGrpSpPr/>
          <p:nvPr/>
        </p:nvGrpSpPr>
        <p:grpSpPr>
          <a:xfrm>
            <a:off x="105548" y="1738592"/>
            <a:ext cx="4877333" cy="2149207"/>
            <a:chOff x="450988" y="1647152"/>
            <a:chExt cx="4877333" cy="2149207"/>
          </a:xfrm>
        </p:grpSpPr>
        <p:grpSp>
          <p:nvGrpSpPr>
            <p:cNvPr id="181" name="Group 180">
              <a:extLst>
                <a:ext uri="{FF2B5EF4-FFF2-40B4-BE49-F238E27FC236}">
                  <a16:creationId xmlns:a16="http://schemas.microsoft.com/office/drawing/2014/main" id="{E340E7A1-AF99-4C66-A3B2-704A9EEF584B}"/>
                </a:ext>
              </a:extLst>
            </p:cNvPr>
            <p:cNvGrpSpPr/>
            <p:nvPr/>
          </p:nvGrpSpPr>
          <p:grpSpPr>
            <a:xfrm>
              <a:off x="450988" y="1647152"/>
              <a:ext cx="2229238" cy="2149207"/>
              <a:chOff x="557761" y="1916832"/>
              <a:chExt cx="2229238" cy="2149207"/>
            </a:xfrm>
          </p:grpSpPr>
          <p:sp>
            <p:nvSpPr>
              <p:cNvPr id="182" name="TextBox 181">
                <a:extLst>
                  <a:ext uri="{FF2B5EF4-FFF2-40B4-BE49-F238E27FC236}">
                    <a16:creationId xmlns:a16="http://schemas.microsoft.com/office/drawing/2014/main" id="{5128EBCC-DE4D-4089-9786-951A3C815A13}"/>
                  </a:ext>
                </a:extLst>
              </p:cNvPr>
              <p:cNvSpPr txBox="1"/>
              <p:nvPr/>
            </p:nvSpPr>
            <p:spPr>
              <a:xfrm>
                <a:off x="1299150" y="1916832"/>
                <a:ext cx="55976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Injury</a:t>
                </a:r>
              </a:p>
            </p:txBody>
          </p:sp>
          <p:sp>
            <p:nvSpPr>
              <p:cNvPr id="183" name="TextBox 182">
                <a:extLst>
                  <a:ext uri="{FF2B5EF4-FFF2-40B4-BE49-F238E27FC236}">
                    <a16:creationId xmlns:a16="http://schemas.microsoft.com/office/drawing/2014/main" id="{7ABF05E5-68C3-4AF3-A708-429898938735}"/>
                  </a:ext>
                </a:extLst>
              </p:cNvPr>
              <p:cNvSpPr txBox="1"/>
              <p:nvPr/>
            </p:nvSpPr>
            <p:spPr>
              <a:xfrm>
                <a:off x="810234" y="2215897"/>
                <a:ext cx="153760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Endothelial damage</a:t>
                </a:r>
              </a:p>
            </p:txBody>
          </p:sp>
          <p:sp>
            <p:nvSpPr>
              <p:cNvPr id="184" name="TextBox 183">
                <a:extLst>
                  <a:ext uri="{FF2B5EF4-FFF2-40B4-BE49-F238E27FC236}">
                    <a16:creationId xmlns:a16="http://schemas.microsoft.com/office/drawing/2014/main" id="{E99C65DA-388E-4762-9AB0-12973F690518}"/>
                  </a:ext>
                </a:extLst>
              </p:cNvPr>
              <p:cNvSpPr txBox="1"/>
              <p:nvPr/>
            </p:nvSpPr>
            <p:spPr>
              <a:xfrm>
                <a:off x="882369" y="2564904"/>
                <a:ext cx="139333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Exposed collagen</a:t>
                </a:r>
              </a:p>
            </p:txBody>
          </p:sp>
          <p:sp>
            <p:nvSpPr>
              <p:cNvPr id="185" name="TextBox 184">
                <a:extLst>
                  <a:ext uri="{FF2B5EF4-FFF2-40B4-BE49-F238E27FC236}">
                    <a16:creationId xmlns:a16="http://schemas.microsoft.com/office/drawing/2014/main" id="{2B003E19-D0D8-4B01-B8B5-0E8189331391}"/>
                  </a:ext>
                </a:extLst>
              </p:cNvPr>
              <p:cNvSpPr txBox="1"/>
              <p:nvPr/>
            </p:nvSpPr>
            <p:spPr>
              <a:xfrm>
                <a:off x="617874" y="2846080"/>
                <a:ext cx="192232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5AD4F"/>
                    </a:solidFill>
                    <a:effectLst/>
                    <a:uLnTx/>
                    <a:uFillTx/>
                  </a:rPr>
                  <a:t>Platelet binding/activation</a:t>
                </a:r>
              </a:p>
            </p:txBody>
          </p:sp>
          <p:sp>
            <p:nvSpPr>
              <p:cNvPr id="186" name="TextBox 185">
                <a:extLst>
                  <a:ext uri="{FF2B5EF4-FFF2-40B4-BE49-F238E27FC236}">
                    <a16:creationId xmlns:a16="http://schemas.microsoft.com/office/drawing/2014/main" id="{FCC5A249-7059-4802-B1A1-74B236E83136}"/>
                  </a:ext>
                </a:extLst>
              </p:cNvPr>
              <p:cNvSpPr txBox="1"/>
              <p:nvPr/>
            </p:nvSpPr>
            <p:spPr>
              <a:xfrm>
                <a:off x="557761" y="3152001"/>
                <a:ext cx="20425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B87"/>
                    </a:solidFill>
                    <a:effectLst/>
                    <a:uLnTx/>
                    <a:uFillTx/>
                  </a:rPr>
                  <a:t>HSC proliferation/activation</a:t>
                </a:r>
              </a:p>
            </p:txBody>
          </p:sp>
          <p:sp>
            <p:nvSpPr>
              <p:cNvPr id="187" name="TextBox 186">
                <a:extLst>
                  <a:ext uri="{FF2B5EF4-FFF2-40B4-BE49-F238E27FC236}">
                    <a16:creationId xmlns:a16="http://schemas.microsoft.com/office/drawing/2014/main" id="{FA9902D5-5730-4586-8FED-8B98C26572F9}"/>
                  </a:ext>
                </a:extLst>
              </p:cNvPr>
              <p:cNvSpPr txBox="1"/>
              <p:nvPr/>
            </p:nvSpPr>
            <p:spPr>
              <a:xfrm>
                <a:off x="622683" y="3501008"/>
                <a:ext cx="19127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Collagen/ECM deposition</a:t>
                </a:r>
              </a:p>
            </p:txBody>
          </p:sp>
          <p:sp>
            <p:nvSpPr>
              <p:cNvPr id="188" name="TextBox 187">
                <a:extLst>
                  <a:ext uri="{FF2B5EF4-FFF2-40B4-BE49-F238E27FC236}">
                    <a16:creationId xmlns:a16="http://schemas.microsoft.com/office/drawing/2014/main" id="{ABEF6D93-2BB8-4534-AA39-E2DAA0C95423}"/>
                  </a:ext>
                </a:extLst>
              </p:cNvPr>
              <p:cNvSpPr txBox="1"/>
              <p:nvPr/>
            </p:nvSpPr>
            <p:spPr>
              <a:xfrm>
                <a:off x="1218198" y="3789040"/>
                <a:ext cx="7216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Fibrosis</a:t>
                </a:r>
              </a:p>
            </p:txBody>
          </p:sp>
          <p:sp>
            <p:nvSpPr>
              <p:cNvPr id="189" name="TextBox 188">
                <a:extLst>
                  <a:ext uri="{FF2B5EF4-FFF2-40B4-BE49-F238E27FC236}">
                    <a16:creationId xmlns:a16="http://schemas.microsoft.com/office/drawing/2014/main" id="{02D8BEE3-C299-4E41-9E14-39A5B177F08D}"/>
                  </a:ext>
                </a:extLst>
              </p:cNvPr>
              <p:cNvSpPr txBox="1"/>
              <p:nvPr/>
            </p:nvSpPr>
            <p:spPr>
              <a:xfrm>
                <a:off x="1850524" y="3034192"/>
                <a:ext cx="93647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4B87"/>
                    </a:solidFill>
                    <a:effectLst/>
                    <a:uLnTx/>
                    <a:uFillTx/>
                  </a:rPr>
                  <a:t>PDGF/</a:t>
                </a:r>
                <a:r>
                  <a:rPr kumimoji="0" lang="en-US" sz="1050" b="0" i="0" u="none" strike="noStrike" kern="0" cap="none" spc="0" normalizeH="0" baseline="0" noProof="0" dirty="0" err="1">
                    <a:ln>
                      <a:noFill/>
                    </a:ln>
                    <a:solidFill>
                      <a:srgbClr val="004B87"/>
                    </a:solidFill>
                    <a:effectLst/>
                    <a:uLnTx/>
                    <a:uFillTx/>
                  </a:rPr>
                  <a:t>TGF</a:t>
                </a:r>
                <a:r>
                  <a:rPr kumimoji="0" lang="en-US" sz="1050" b="0" i="0" u="none" strike="noStrike" kern="0" cap="none" spc="0" normalizeH="0" baseline="0" noProof="0" dirty="0" err="1">
                    <a:ln>
                      <a:noFill/>
                    </a:ln>
                    <a:solidFill>
                      <a:srgbClr val="004B87"/>
                    </a:solidFill>
                    <a:effectLst/>
                    <a:uLnTx/>
                    <a:uFillTx/>
                    <a:latin typeface="Symbol" charset="2"/>
                    <a:ea typeface="Symbol" charset="2"/>
                    <a:cs typeface="Symbol" charset="2"/>
                  </a:rPr>
                  <a:t>b</a:t>
                </a:r>
                <a:endParaRPr kumimoji="0" lang="en-US" sz="1050" b="0" i="0" u="none" strike="noStrike" kern="0" cap="none" spc="0" normalizeH="0" baseline="0" noProof="0" dirty="0">
                  <a:ln>
                    <a:noFill/>
                  </a:ln>
                  <a:solidFill>
                    <a:srgbClr val="004B87"/>
                  </a:solidFill>
                  <a:effectLst/>
                  <a:uLnTx/>
                  <a:uFillTx/>
                  <a:latin typeface="Symbol" charset="2"/>
                  <a:ea typeface="Symbol" charset="2"/>
                  <a:cs typeface="Symbol" charset="2"/>
                </a:endParaRPr>
              </a:p>
            </p:txBody>
          </p:sp>
          <p:cxnSp>
            <p:nvCxnSpPr>
              <p:cNvPr id="190" name="Straight Arrow Connector 189">
                <a:extLst>
                  <a:ext uri="{FF2B5EF4-FFF2-40B4-BE49-F238E27FC236}">
                    <a16:creationId xmlns:a16="http://schemas.microsoft.com/office/drawing/2014/main" id="{0206DFEE-5192-4D31-BE90-7384042092EB}"/>
                  </a:ext>
                </a:extLst>
              </p:cNvPr>
              <p:cNvCxnSpPr/>
              <p:nvPr/>
            </p:nvCxnSpPr>
            <p:spPr>
              <a:xfrm flipH="1">
                <a:off x="1592772" y="2139712"/>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cxnSp>
            <p:nvCxnSpPr>
              <p:cNvPr id="191" name="Straight Arrow Connector 190">
                <a:extLst>
                  <a:ext uri="{FF2B5EF4-FFF2-40B4-BE49-F238E27FC236}">
                    <a16:creationId xmlns:a16="http://schemas.microsoft.com/office/drawing/2014/main" id="{BD5CE44D-BE3B-4394-A3EB-F534D437428B}"/>
                  </a:ext>
                </a:extLst>
              </p:cNvPr>
              <p:cNvCxnSpPr/>
              <p:nvPr/>
            </p:nvCxnSpPr>
            <p:spPr>
              <a:xfrm flipH="1">
                <a:off x="1592772" y="2427744"/>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cxnSp>
            <p:nvCxnSpPr>
              <p:cNvPr id="192" name="Straight Arrow Connector 191">
                <a:extLst>
                  <a:ext uri="{FF2B5EF4-FFF2-40B4-BE49-F238E27FC236}">
                    <a16:creationId xmlns:a16="http://schemas.microsoft.com/office/drawing/2014/main" id="{057C77AF-E71A-45AD-AC99-C5B484D7F88D}"/>
                  </a:ext>
                </a:extLst>
              </p:cNvPr>
              <p:cNvCxnSpPr/>
              <p:nvPr/>
            </p:nvCxnSpPr>
            <p:spPr>
              <a:xfrm flipH="1">
                <a:off x="1592772" y="2780928"/>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cxnSp>
            <p:nvCxnSpPr>
              <p:cNvPr id="193" name="Straight Arrow Connector 192">
                <a:extLst>
                  <a:ext uri="{FF2B5EF4-FFF2-40B4-BE49-F238E27FC236}">
                    <a16:creationId xmlns:a16="http://schemas.microsoft.com/office/drawing/2014/main" id="{643943BB-FFE5-4627-A448-8159B8811F02}"/>
                  </a:ext>
                </a:extLst>
              </p:cNvPr>
              <p:cNvCxnSpPr/>
              <p:nvPr/>
            </p:nvCxnSpPr>
            <p:spPr>
              <a:xfrm flipH="1">
                <a:off x="1592772" y="3075816"/>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cxnSp>
            <p:nvCxnSpPr>
              <p:cNvPr id="194" name="Straight Arrow Connector 193">
                <a:extLst>
                  <a:ext uri="{FF2B5EF4-FFF2-40B4-BE49-F238E27FC236}">
                    <a16:creationId xmlns:a16="http://schemas.microsoft.com/office/drawing/2014/main" id="{3B276B53-052C-4EDF-BB6D-6C3DB45C30FB}"/>
                  </a:ext>
                </a:extLst>
              </p:cNvPr>
              <p:cNvCxnSpPr/>
              <p:nvPr/>
            </p:nvCxnSpPr>
            <p:spPr>
              <a:xfrm flipH="1">
                <a:off x="1592772" y="3363848"/>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cxnSp>
            <p:nvCxnSpPr>
              <p:cNvPr id="195" name="Straight Arrow Connector 194">
                <a:extLst>
                  <a:ext uri="{FF2B5EF4-FFF2-40B4-BE49-F238E27FC236}">
                    <a16:creationId xmlns:a16="http://schemas.microsoft.com/office/drawing/2014/main" id="{809D91DE-B81C-4760-9BA4-AFCFA074255C}"/>
                  </a:ext>
                </a:extLst>
              </p:cNvPr>
              <p:cNvCxnSpPr/>
              <p:nvPr/>
            </p:nvCxnSpPr>
            <p:spPr>
              <a:xfrm flipH="1">
                <a:off x="1592772" y="3723888"/>
                <a:ext cx="1" cy="137160"/>
              </a:xfrm>
              <a:prstGeom prst="straightConnector1">
                <a:avLst/>
              </a:prstGeom>
              <a:noFill/>
              <a:ln w="25400" cap="flat" cmpd="sng" algn="ctr">
                <a:solidFill>
                  <a:srgbClr val="253746"/>
                </a:solidFill>
                <a:prstDash val="solid"/>
                <a:tailEnd type="triangle"/>
              </a:ln>
              <a:effectLst>
                <a:outerShdw blurRad="40000" dist="20000" dir="5400000" rotWithShape="0">
                  <a:srgbClr val="000000">
                    <a:alpha val="38000"/>
                  </a:srgbClr>
                </a:outerShdw>
              </a:effectLst>
            </p:spPr>
          </p:cxnSp>
        </p:grpSp>
        <p:pic>
          <p:nvPicPr>
            <p:cNvPr id="196" name="Picture 195">
              <a:extLst>
                <a:ext uri="{FF2B5EF4-FFF2-40B4-BE49-F238E27FC236}">
                  <a16:creationId xmlns:a16="http://schemas.microsoft.com/office/drawing/2014/main" id="{FF83B8F4-3AA6-4965-8E12-DDF92BB6B65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148" b="88519" l="44688" r="86094">
                          <a14:foregroundMark x1="45885" y1="84074" x2="45885" y2="84074"/>
                          <a14:foregroundMark x1="47240" y1="87222" x2="47240" y2="87222"/>
                          <a14:foregroundMark x1="54323" y1="88611" x2="54323" y2="88611"/>
                          <a14:foregroundMark x1="44688" y1="85463" x2="44688" y2="85463"/>
                          <a14:foregroundMark x1="83750" y1="27222" x2="83750" y2="27222"/>
                          <a14:foregroundMark x1="86094" y1="11204" x2="86094" y2="11204"/>
                          <a14:foregroundMark x1="85313" y1="8148" x2="85313" y2="8148"/>
                          <a14:foregroundMark x1="62396" y1="36111" x2="62396" y2="36111"/>
                          <a14:foregroundMark x1="63021" y1="35648" x2="63021" y2="35648"/>
                        </a14:backgroundRemoval>
                      </a14:imgEffect>
                    </a14:imgLayer>
                  </a14:imgProps>
                </a:ext>
                <a:ext uri="{28A0092B-C50C-407E-A947-70E740481C1C}">
                  <a14:useLocalDpi xmlns:a14="http://schemas.microsoft.com/office/drawing/2010/main"/>
                </a:ext>
              </a:extLst>
            </a:blip>
            <a:srcRect l="42354" t="5354" r="11568" b="7212"/>
            <a:stretch/>
          </p:blipFill>
          <p:spPr>
            <a:xfrm>
              <a:off x="2805964" y="1739952"/>
              <a:ext cx="1762324" cy="1880990"/>
            </a:xfrm>
            <a:prstGeom prst="rect">
              <a:avLst/>
            </a:prstGeom>
          </p:spPr>
        </p:pic>
        <p:sp>
          <p:nvSpPr>
            <p:cNvPr id="197" name="TextBox 196">
              <a:extLst>
                <a:ext uri="{FF2B5EF4-FFF2-40B4-BE49-F238E27FC236}">
                  <a16:creationId xmlns:a16="http://schemas.microsoft.com/office/drawing/2014/main" id="{B7DC98FB-535F-40BC-A27B-F39CFAD489EF}"/>
                </a:ext>
              </a:extLst>
            </p:cNvPr>
            <p:cNvSpPr txBox="1"/>
            <p:nvPr/>
          </p:nvSpPr>
          <p:spPr>
            <a:xfrm>
              <a:off x="2515217" y="1767951"/>
              <a:ext cx="1408711"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Collagen-binding peptide competes platelet-collagen interactions</a:t>
              </a:r>
            </a:p>
          </p:txBody>
        </p:sp>
        <p:cxnSp>
          <p:nvCxnSpPr>
            <p:cNvPr id="198" name="Straight Connector 197">
              <a:extLst>
                <a:ext uri="{FF2B5EF4-FFF2-40B4-BE49-F238E27FC236}">
                  <a16:creationId xmlns:a16="http://schemas.microsoft.com/office/drawing/2014/main" id="{72569983-02FD-461A-8147-FF10D26FF002}"/>
                </a:ext>
              </a:extLst>
            </p:cNvPr>
            <p:cNvCxnSpPr/>
            <p:nvPr/>
          </p:nvCxnSpPr>
          <p:spPr>
            <a:xfrm>
              <a:off x="3379194" y="2344706"/>
              <a:ext cx="155563" cy="84555"/>
            </a:xfrm>
            <a:prstGeom prst="line">
              <a:avLst/>
            </a:prstGeom>
            <a:noFill/>
            <a:ln w="19050" cap="flat" cmpd="sng" algn="ctr">
              <a:solidFill>
                <a:srgbClr val="253746">
                  <a:shade val="95000"/>
                  <a:satMod val="105000"/>
                </a:srgbClr>
              </a:solidFill>
              <a:prstDash val="solid"/>
            </a:ln>
            <a:effectLst/>
          </p:spPr>
        </p:cxnSp>
        <p:cxnSp>
          <p:nvCxnSpPr>
            <p:cNvPr id="199" name="Straight Connector 198">
              <a:extLst>
                <a:ext uri="{FF2B5EF4-FFF2-40B4-BE49-F238E27FC236}">
                  <a16:creationId xmlns:a16="http://schemas.microsoft.com/office/drawing/2014/main" id="{B21E45C9-11D4-44AF-99B5-A1D7B33278C1}"/>
                </a:ext>
              </a:extLst>
            </p:cNvPr>
            <p:cNvCxnSpPr>
              <a:cxnSpLocks/>
              <a:stCxn id="185" idx="3"/>
            </p:cNvCxnSpPr>
            <p:nvPr/>
          </p:nvCxnSpPr>
          <p:spPr>
            <a:xfrm flipV="1">
              <a:off x="2433422" y="2425034"/>
              <a:ext cx="1079700" cy="289866"/>
            </a:xfrm>
            <a:prstGeom prst="line">
              <a:avLst/>
            </a:prstGeom>
            <a:noFill/>
            <a:ln w="19050" cap="flat" cmpd="sng" algn="ctr">
              <a:solidFill>
                <a:srgbClr val="253746">
                  <a:shade val="95000"/>
                  <a:satMod val="105000"/>
                </a:srgbClr>
              </a:solidFill>
              <a:prstDash val="solid"/>
            </a:ln>
            <a:effectLst/>
          </p:spPr>
        </p:cxnSp>
        <p:sp>
          <p:nvSpPr>
            <p:cNvPr id="200" name="TextBox 199">
              <a:extLst>
                <a:ext uri="{FF2B5EF4-FFF2-40B4-BE49-F238E27FC236}">
                  <a16:creationId xmlns:a16="http://schemas.microsoft.com/office/drawing/2014/main" id="{14AF3582-8357-4D21-8D90-3D583B466054}"/>
                </a:ext>
              </a:extLst>
            </p:cNvPr>
            <p:cNvSpPr txBox="1"/>
            <p:nvPr/>
          </p:nvSpPr>
          <p:spPr>
            <a:xfrm>
              <a:off x="3398486" y="3284984"/>
              <a:ext cx="192983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GAG backbone inhibits HSC proliferation/activation</a:t>
              </a:r>
            </a:p>
          </p:txBody>
        </p:sp>
        <p:cxnSp>
          <p:nvCxnSpPr>
            <p:cNvPr id="201" name="Straight Connector 200">
              <a:extLst>
                <a:ext uri="{FF2B5EF4-FFF2-40B4-BE49-F238E27FC236}">
                  <a16:creationId xmlns:a16="http://schemas.microsoft.com/office/drawing/2014/main" id="{03030B96-C520-4A5E-8BB5-415B34EEDA99}"/>
                </a:ext>
              </a:extLst>
            </p:cNvPr>
            <p:cNvCxnSpPr>
              <a:cxnSpLocks/>
            </p:cNvCxnSpPr>
            <p:nvPr/>
          </p:nvCxnSpPr>
          <p:spPr>
            <a:xfrm flipH="1">
              <a:off x="3623209" y="3212976"/>
              <a:ext cx="84695" cy="109892"/>
            </a:xfrm>
            <a:prstGeom prst="line">
              <a:avLst/>
            </a:prstGeom>
            <a:noFill/>
            <a:ln w="19050" cap="flat" cmpd="sng" algn="ctr">
              <a:solidFill>
                <a:srgbClr val="253746">
                  <a:shade val="95000"/>
                  <a:satMod val="105000"/>
                </a:srgbClr>
              </a:solidFill>
              <a:prstDash val="solid"/>
            </a:ln>
            <a:effectLst/>
          </p:spPr>
        </p:cxnSp>
        <p:cxnSp>
          <p:nvCxnSpPr>
            <p:cNvPr id="202" name="Straight Connector 201">
              <a:extLst>
                <a:ext uri="{FF2B5EF4-FFF2-40B4-BE49-F238E27FC236}">
                  <a16:creationId xmlns:a16="http://schemas.microsoft.com/office/drawing/2014/main" id="{DDC993AC-57C3-438A-9976-6305E8D2A065}"/>
                </a:ext>
              </a:extLst>
            </p:cNvPr>
            <p:cNvCxnSpPr/>
            <p:nvPr/>
          </p:nvCxnSpPr>
          <p:spPr>
            <a:xfrm>
              <a:off x="2615379" y="2888010"/>
              <a:ext cx="640080" cy="209685"/>
            </a:xfrm>
            <a:prstGeom prst="line">
              <a:avLst/>
            </a:prstGeom>
            <a:noFill/>
            <a:ln w="19050" cap="flat" cmpd="sng" algn="ctr">
              <a:solidFill>
                <a:srgbClr val="253746">
                  <a:shade val="95000"/>
                  <a:satMod val="105000"/>
                </a:srgbClr>
              </a:solidFill>
              <a:prstDash val="solid"/>
            </a:ln>
            <a:effectLst/>
          </p:spPr>
        </p:cxnSp>
        <p:cxnSp>
          <p:nvCxnSpPr>
            <p:cNvPr id="203" name="Straight Connector 202">
              <a:extLst>
                <a:ext uri="{FF2B5EF4-FFF2-40B4-BE49-F238E27FC236}">
                  <a16:creationId xmlns:a16="http://schemas.microsoft.com/office/drawing/2014/main" id="{7BCF1EA9-67AB-4BB5-BE17-0571323C36AC}"/>
                </a:ext>
              </a:extLst>
            </p:cNvPr>
            <p:cNvCxnSpPr/>
            <p:nvPr/>
          </p:nvCxnSpPr>
          <p:spPr>
            <a:xfrm>
              <a:off x="2411760" y="3053829"/>
              <a:ext cx="791288" cy="68415"/>
            </a:xfrm>
            <a:prstGeom prst="line">
              <a:avLst/>
            </a:prstGeom>
            <a:noFill/>
            <a:ln w="19050" cap="flat" cmpd="sng" algn="ctr">
              <a:solidFill>
                <a:srgbClr val="253746">
                  <a:shade val="95000"/>
                  <a:satMod val="105000"/>
                </a:srgbClr>
              </a:solidFill>
              <a:prstDash val="solid"/>
            </a:ln>
            <a:effectLst/>
          </p:spPr>
        </p:cxnSp>
      </p:grpSp>
      <p:sp>
        <p:nvSpPr>
          <p:cNvPr id="204" name="Rectangle 203">
            <a:extLst>
              <a:ext uri="{FF2B5EF4-FFF2-40B4-BE49-F238E27FC236}">
                <a16:creationId xmlns:a16="http://schemas.microsoft.com/office/drawing/2014/main" id="{F9E1515E-030C-4E50-BAEA-93C90BAFA438}"/>
              </a:ext>
            </a:extLst>
          </p:cNvPr>
          <p:cNvSpPr/>
          <p:nvPr/>
        </p:nvSpPr>
        <p:spPr>
          <a:xfrm>
            <a:off x="199875" y="4223968"/>
            <a:ext cx="2161219" cy="430887"/>
          </a:xfrm>
          <a:prstGeom prst="rect">
            <a:avLst/>
          </a:prstGeom>
        </p:spPr>
        <p:txBody>
          <a:bodyPr wrap="square">
            <a:spAutoFit/>
          </a:bodyPr>
          <a:lstStyle/>
          <a:p>
            <a:pPr marL="0" lvl="2" algn="ctr"/>
            <a:r>
              <a:rPr lang="en-US" sz="1100" b="1" dirty="0">
                <a:solidFill>
                  <a:srgbClr val="26272A"/>
                </a:solidFill>
                <a:ea typeface="Calibri" charset="0"/>
                <a:cs typeface="Calibri" charset="0"/>
              </a:rPr>
              <a:t>SBR-294 reduced platelet adhesion to fibrillar collagen</a:t>
            </a:r>
          </a:p>
        </p:txBody>
      </p:sp>
      <p:grpSp>
        <p:nvGrpSpPr>
          <p:cNvPr id="205" name="Group 204">
            <a:extLst>
              <a:ext uri="{FF2B5EF4-FFF2-40B4-BE49-F238E27FC236}">
                <a16:creationId xmlns:a16="http://schemas.microsoft.com/office/drawing/2014/main" id="{636216BE-B875-46FB-AF83-A3B4945A984E}"/>
              </a:ext>
            </a:extLst>
          </p:cNvPr>
          <p:cNvGrpSpPr/>
          <p:nvPr/>
        </p:nvGrpSpPr>
        <p:grpSpPr>
          <a:xfrm>
            <a:off x="225775" y="4709054"/>
            <a:ext cx="2191754" cy="1135642"/>
            <a:chOff x="4540486" y="1470431"/>
            <a:chExt cx="2191754" cy="1135642"/>
          </a:xfrm>
        </p:grpSpPr>
        <p:pic>
          <p:nvPicPr>
            <p:cNvPr id="206" name="Picture 205">
              <a:extLst>
                <a:ext uri="{FF2B5EF4-FFF2-40B4-BE49-F238E27FC236}">
                  <a16:creationId xmlns:a16="http://schemas.microsoft.com/office/drawing/2014/main" id="{820A0A60-1465-402B-BF66-155DF16E96DE}"/>
                </a:ext>
              </a:extLst>
            </p:cNvPr>
            <p:cNvPicPr>
              <a:picLocks noChangeAspect="1"/>
            </p:cNvPicPr>
            <p:nvPr/>
          </p:nvPicPr>
          <p:blipFill rotWithShape="1">
            <a:blip r:embed="rId5"/>
            <a:srcRect t="15741"/>
            <a:stretch/>
          </p:blipFill>
          <p:spPr>
            <a:xfrm>
              <a:off x="4540486" y="1482482"/>
              <a:ext cx="2120900" cy="1123591"/>
            </a:xfrm>
            <a:prstGeom prst="rect">
              <a:avLst/>
            </a:prstGeom>
          </p:spPr>
        </p:pic>
        <p:sp>
          <p:nvSpPr>
            <p:cNvPr id="207" name="TextBox 206">
              <a:extLst>
                <a:ext uri="{FF2B5EF4-FFF2-40B4-BE49-F238E27FC236}">
                  <a16:creationId xmlns:a16="http://schemas.microsoft.com/office/drawing/2014/main" id="{CAB1B227-257B-4341-9F4C-777FF899F6C8}"/>
                </a:ext>
              </a:extLst>
            </p:cNvPr>
            <p:cNvSpPr txBox="1"/>
            <p:nvPr/>
          </p:nvSpPr>
          <p:spPr>
            <a:xfrm>
              <a:off x="5468921" y="1470431"/>
              <a:ext cx="1263319" cy="276999"/>
            </a:xfrm>
            <a:prstGeom prst="rect">
              <a:avLst/>
            </a:prstGeom>
            <a:noFill/>
          </p:spPr>
          <p:txBody>
            <a:bodyPr wrap="square" rtlCol="0">
              <a:spAutoFit/>
            </a:bodyPr>
            <a:lstStyle/>
            <a:p>
              <a:pPr algn="ctr"/>
              <a:r>
                <a:rPr lang="en-US" sz="1200" b="1" dirty="0">
                  <a:solidFill>
                    <a:schemeClr val="bg1"/>
                  </a:solidFill>
                </a:rPr>
                <a:t>SBR-294</a:t>
              </a:r>
            </a:p>
          </p:txBody>
        </p:sp>
        <p:sp>
          <p:nvSpPr>
            <p:cNvPr id="208" name="TextBox 207">
              <a:extLst>
                <a:ext uri="{FF2B5EF4-FFF2-40B4-BE49-F238E27FC236}">
                  <a16:creationId xmlns:a16="http://schemas.microsoft.com/office/drawing/2014/main" id="{43E3EC58-E2CA-4F86-BED8-810E69A3682B}"/>
                </a:ext>
              </a:extLst>
            </p:cNvPr>
            <p:cNvSpPr txBox="1"/>
            <p:nvPr/>
          </p:nvSpPr>
          <p:spPr>
            <a:xfrm>
              <a:off x="4753595" y="1479982"/>
              <a:ext cx="732893" cy="276999"/>
            </a:xfrm>
            <a:prstGeom prst="rect">
              <a:avLst/>
            </a:prstGeom>
            <a:noFill/>
          </p:spPr>
          <p:txBody>
            <a:bodyPr wrap="none" rtlCol="0">
              <a:spAutoFit/>
            </a:bodyPr>
            <a:lstStyle/>
            <a:p>
              <a:r>
                <a:rPr lang="en-US" sz="1200" b="1" dirty="0">
                  <a:solidFill>
                    <a:schemeClr val="bg1"/>
                  </a:solidFill>
                </a:rPr>
                <a:t>Control</a:t>
              </a:r>
            </a:p>
          </p:txBody>
        </p:sp>
      </p:grpSp>
    </p:spTree>
    <p:extLst>
      <p:ext uri="{BB962C8B-B14F-4D97-AF65-F5344CB8AC3E}">
        <p14:creationId xmlns:p14="http://schemas.microsoft.com/office/powerpoint/2010/main" val="246534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348-2759-4987-B1F3-5A74A0C31AD5}"/>
              </a:ext>
            </a:extLst>
          </p:cNvPr>
          <p:cNvSpPr>
            <a:spLocks noGrp="1"/>
          </p:cNvSpPr>
          <p:nvPr>
            <p:ph type="title"/>
          </p:nvPr>
        </p:nvSpPr>
        <p:spPr/>
        <p:txBody>
          <a:bodyPr>
            <a:noAutofit/>
          </a:bodyPr>
          <a:lstStyle/>
          <a:p>
            <a:r>
              <a:rPr lang="en-GB" sz="2400" dirty="0"/>
              <a:t>A novel differentiation system to produce hepatocytes for disease modelling and drug screening</a:t>
            </a:r>
          </a:p>
        </p:txBody>
      </p:sp>
      <p:sp>
        <p:nvSpPr>
          <p:cNvPr id="3" name="Text Placeholder 2">
            <a:extLst>
              <a:ext uri="{FF2B5EF4-FFF2-40B4-BE49-F238E27FC236}">
                <a16:creationId xmlns:a16="http://schemas.microsoft.com/office/drawing/2014/main" id="{549A2C13-0559-4647-9D7B-34C47E644C44}"/>
              </a:ext>
            </a:extLst>
          </p:cNvPr>
          <p:cNvSpPr>
            <a:spLocks noGrp="1"/>
          </p:cNvSpPr>
          <p:nvPr>
            <p:ph type="body" sz="quarter" idx="10"/>
          </p:nvPr>
        </p:nvSpPr>
        <p:spPr>
          <a:xfrm>
            <a:off x="4925" y="6479931"/>
            <a:ext cx="7519403" cy="376990"/>
          </a:xfrm>
        </p:spPr>
        <p:txBody>
          <a:bodyPr/>
          <a:lstStyle/>
          <a:p>
            <a:pPr fontAlgn="t"/>
            <a:r>
              <a:rPr lang="en-GB" dirty="0" err="1"/>
              <a:t>Tomaz</a:t>
            </a:r>
            <a:r>
              <a:rPr lang="en-GB" dirty="0"/>
              <a:t> R, et al. ILC 2018, </a:t>
            </a:r>
            <a:r>
              <a:rPr lang="en-GB" dirty="0">
                <a:solidFill>
                  <a:srgbClr val="000000"/>
                </a:solidFill>
              </a:rPr>
              <a:t>PS-100</a:t>
            </a:r>
          </a:p>
        </p:txBody>
      </p:sp>
      <p:sp>
        <p:nvSpPr>
          <p:cNvPr id="4" name="Content Placeholder 3">
            <a:extLst>
              <a:ext uri="{FF2B5EF4-FFF2-40B4-BE49-F238E27FC236}">
                <a16:creationId xmlns:a16="http://schemas.microsoft.com/office/drawing/2014/main" id="{780D60AB-3C66-4B3D-B86F-A744A147FFC9}"/>
              </a:ext>
            </a:extLst>
          </p:cNvPr>
          <p:cNvSpPr>
            <a:spLocks noGrp="1"/>
          </p:cNvSpPr>
          <p:nvPr>
            <p:ph sz="half" idx="1"/>
          </p:nvPr>
        </p:nvSpPr>
        <p:spPr/>
        <p:txBody>
          <a:bodyPr/>
          <a:lstStyle/>
          <a:p>
            <a:pPr marL="0" indent="0">
              <a:buNone/>
            </a:pPr>
            <a:r>
              <a:rPr lang="en-GB" sz="1400" b="1" dirty="0"/>
              <a:t>Aims:</a:t>
            </a:r>
            <a:r>
              <a:rPr lang="en-GB" sz="1400" dirty="0"/>
              <a:t> To produce fully functional hepatocytes by overexpressing specific transcription factors in human pluripotent stem cells (</a:t>
            </a:r>
            <a:r>
              <a:rPr lang="en-GB" sz="1400" dirty="0" err="1"/>
              <a:t>hPSCs</a:t>
            </a:r>
            <a:r>
              <a:rPr lang="en-GB" sz="1400" dirty="0"/>
              <a:t>)</a:t>
            </a:r>
          </a:p>
        </p:txBody>
      </p:sp>
      <p:pic>
        <p:nvPicPr>
          <p:cNvPr id="6" name="Picture 5">
            <a:extLst>
              <a:ext uri="{FF2B5EF4-FFF2-40B4-BE49-F238E27FC236}">
                <a16:creationId xmlns:a16="http://schemas.microsoft.com/office/drawing/2014/main" id="{75DA6C02-D595-41CD-8AA7-64030A7D03EF}"/>
              </a:ext>
            </a:extLst>
          </p:cNvPr>
          <p:cNvPicPr>
            <a:picLocks noChangeAspect="1"/>
          </p:cNvPicPr>
          <p:nvPr/>
        </p:nvPicPr>
        <p:blipFill>
          <a:blip r:embed="rId3"/>
          <a:stretch>
            <a:fillRect/>
          </a:stretch>
        </p:blipFill>
        <p:spPr>
          <a:xfrm>
            <a:off x="3873318" y="2321993"/>
            <a:ext cx="4780724" cy="952616"/>
          </a:xfrm>
          <a:prstGeom prst="rect">
            <a:avLst/>
          </a:prstGeom>
        </p:spPr>
      </p:pic>
      <p:graphicFrame>
        <p:nvGraphicFramePr>
          <p:cNvPr id="15" name="Chart 14">
            <a:extLst>
              <a:ext uri="{FF2B5EF4-FFF2-40B4-BE49-F238E27FC236}">
                <a16:creationId xmlns:a16="http://schemas.microsoft.com/office/drawing/2014/main" id="{4D9B76E5-1ABC-4F00-8D94-64879D181410}"/>
              </a:ext>
            </a:extLst>
          </p:cNvPr>
          <p:cNvGraphicFramePr>
            <a:graphicFrameLocks/>
          </p:cNvGraphicFramePr>
          <p:nvPr>
            <p:extLst>
              <p:ext uri="{D42A27DB-BD31-4B8C-83A1-F6EECF244321}">
                <p14:modId xmlns:p14="http://schemas.microsoft.com/office/powerpoint/2010/main" val="3078997283"/>
              </p:ext>
            </p:extLst>
          </p:nvPr>
        </p:nvGraphicFramePr>
        <p:xfrm>
          <a:off x="6280673" y="3435433"/>
          <a:ext cx="2854121"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3">
            <a:extLst>
              <a:ext uri="{FF2B5EF4-FFF2-40B4-BE49-F238E27FC236}">
                <a16:creationId xmlns:a16="http://schemas.microsoft.com/office/drawing/2014/main" id="{6E0879C3-CDCA-43BC-9F6C-652722282501}"/>
              </a:ext>
            </a:extLst>
          </p:cNvPr>
          <p:cNvSpPr txBox="1">
            <a:spLocks/>
          </p:cNvSpPr>
          <p:nvPr/>
        </p:nvSpPr>
        <p:spPr>
          <a:xfrm>
            <a:off x="319313" y="1910687"/>
            <a:ext cx="4086431" cy="14575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t>Methods:</a:t>
            </a:r>
          </a:p>
          <a:p>
            <a:pPr marL="0" indent="0">
              <a:buFont typeface="Arial" panose="020B0604020202020204" pitchFamily="34" charset="0"/>
              <a:buNone/>
            </a:pPr>
            <a:r>
              <a:rPr lang="en-GB" sz="1400" dirty="0"/>
              <a:t>Optimized inducible overexpression (</a:t>
            </a:r>
            <a:r>
              <a:rPr lang="en-GB" sz="1400" dirty="0" err="1"/>
              <a:t>OPTi</a:t>
            </a:r>
            <a:r>
              <a:rPr lang="en-GB" sz="1400" dirty="0"/>
              <a:t>-OX, double targeting + DOX treatment) used to modify hPSCs to express four hepatocyte-specific transcription factors: HNF4a, HNF1a, HNF6 and FOXA3 </a:t>
            </a:r>
          </a:p>
          <a:p>
            <a:pPr marL="0" indent="0">
              <a:buFont typeface="Arial" panose="020B0604020202020204" pitchFamily="34" charset="0"/>
              <a:buNone/>
            </a:pPr>
            <a:endParaRPr lang="en-GB" sz="1400" dirty="0"/>
          </a:p>
        </p:txBody>
      </p:sp>
      <p:grpSp>
        <p:nvGrpSpPr>
          <p:cNvPr id="32" name="Group 31">
            <a:extLst>
              <a:ext uri="{FF2B5EF4-FFF2-40B4-BE49-F238E27FC236}">
                <a16:creationId xmlns:a16="http://schemas.microsoft.com/office/drawing/2014/main" id="{BCCB91F8-5096-47AF-8D43-9A18C6F43A78}"/>
              </a:ext>
            </a:extLst>
          </p:cNvPr>
          <p:cNvGrpSpPr/>
          <p:nvPr/>
        </p:nvGrpSpPr>
        <p:grpSpPr>
          <a:xfrm>
            <a:off x="5174388" y="3541476"/>
            <a:ext cx="1290057" cy="2987082"/>
            <a:chOff x="4186988" y="3442576"/>
            <a:chExt cx="1290057" cy="2987082"/>
          </a:xfrm>
        </p:grpSpPr>
        <p:cxnSp>
          <p:nvCxnSpPr>
            <p:cNvPr id="14" name="Straight Arrow Connector 13">
              <a:extLst>
                <a:ext uri="{FF2B5EF4-FFF2-40B4-BE49-F238E27FC236}">
                  <a16:creationId xmlns:a16="http://schemas.microsoft.com/office/drawing/2014/main" id="{75E8699F-DFD4-48E7-8DF7-F751032082FE}"/>
                </a:ext>
              </a:extLst>
            </p:cNvPr>
            <p:cNvCxnSpPr>
              <a:cxnSpLocks/>
              <a:stCxn id="13" idx="2"/>
              <a:endCxn id="12" idx="0"/>
            </p:cNvCxnSpPr>
            <p:nvPr/>
          </p:nvCxnSpPr>
          <p:spPr>
            <a:xfrm>
              <a:off x="4775421" y="4679692"/>
              <a:ext cx="0" cy="512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5228C4-B92B-4F66-BFC4-6E3A20B7F73E}"/>
                </a:ext>
              </a:extLst>
            </p:cNvPr>
            <p:cNvSpPr txBox="1"/>
            <p:nvPr/>
          </p:nvSpPr>
          <p:spPr>
            <a:xfrm>
              <a:off x="4775421" y="4804862"/>
              <a:ext cx="701624" cy="276999"/>
            </a:xfrm>
            <a:prstGeom prst="rect">
              <a:avLst/>
            </a:prstGeom>
            <a:noFill/>
          </p:spPr>
          <p:txBody>
            <a:bodyPr wrap="square" rtlCol="0">
              <a:spAutoFit/>
            </a:bodyPr>
            <a:lstStyle/>
            <a:p>
              <a:r>
                <a:rPr lang="en-GB" sz="1200" b="1" dirty="0"/>
                <a:t>+ DOX</a:t>
              </a:r>
            </a:p>
          </p:txBody>
        </p:sp>
        <p:grpSp>
          <p:nvGrpSpPr>
            <p:cNvPr id="27" name="Group 26">
              <a:extLst>
                <a:ext uri="{FF2B5EF4-FFF2-40B4-BE49-F238E27FC236}">
                  <a16:creationId xmlns:a16="http://schemas.microsoft.com/office/drawing/2014/main" id="{1B7FEE9A-FAAB-404A-BCF6-CA8A1B264E1E}"/>
                </a:ext>
              </a:extLst>
            </p:cNvPr>
            <p:cNvGrpSpPr/>
            <p:nvPr/>
          </p:nvGrpSpPr>
          <p:grpSpPr>
            <a:xfrm>
              <a:off x="4186988" y="3442576"/>
              <a:ext cx="1176866" cy="1237116"/>
              <a:chOff x="512519" y="4918076"/>
              <a:chExt cx="1176866" cy="1224000"/>
            </a:xfrm>
          </p:grpSpPr>
          <p:pic>
            <p:nvPicPr>
              <p:cNvPr id="13" name="Picture 12">
                <a:extLst>
                  <a:ext uri="{FF2B5EF4-FFF2-40B4-BE49-F238E27FC236}">
                    <a16:creationId xmlns:a16="http://schemas.microsoft.com/office/drawing/2014/main" id="{85EE9122-CF74-4BDE-B01A-DCF50B9C20D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60000"/>
                        </a14:imgEffect>
                      </a14:imgLayer>
                    </a14:imgProps>
                  </a:ext>
                  <a:ext uri="{28A0092B-C50C-407E-A947-70E740481C1C}">
                    <a14:useLocalDpi xmlns:a14="http://schemas.microsoft.com/office/drawing/2010/main" val="0"/>
                  </a:ext>
                </a:extLst>
              </a:blip>
              <a:srcRect l="8992" t="58007" r="59535" b="-1"/>
              <a:stretch/>
            </p:blipFill>
            <p:spPr>
              <a:xfrm>
                <a:off x="512519" y="4918076"/>
                <a:ext cx="1176866" cy="1224000"/>
              </a:xfrm>
              <a:prstGeom prst="rect">
                <a:avLst/>
              </a:prstGeom>
              <a:ln w="28575">
                <a:solidFill>
                  <a:schemeClr val="tx1"/>
                </a:solidFill>
              </a:ln>
            </p:spPr>
          </p:pic>
          <p:sp>
            <p:nvSpPr>
              <p:cNvPr id="17" name="TextBox 16">
                <a:extLst>
                  <a:ext uri="{FF2B5EF4-FFF2-40B4-BE49-F238E27FC236}">
                    <a16:creationId xmlns:a16="http://schemas.microsoft.com/office/drawing/2014/main" id="{8CC72B05-861E-4E06-A74A-6CE32B80C0B7}"/>
                  </a:ext>
                </a:extLst>
              </p:cNvPr>
              <p:cNvSpPr txBox="1"/>
              <p:nvPr/>
            </p:nvSpPr>
            <p:spPr>
              <a:xfrm>
                <a:off x="512519" y="4927179"/>
                <a:ext cx="563397" cy="272348"/>
              </a:xfrm>
              <a:prstGeom prst="rect">
                <a:avLst/>
              </a:prstGeom>
              <a:noFill/>
            </p:spPr>
            <p:txBody>
              <a:bodyPr wrap="none" rtlCol="0">
                <a:spAutoFit/>
              </a:bodyPr>
              <a:lstStyle/>
              <a:p>
                <a:r>
                  <a:rPr lang="en-GB" sz="1400" b="1" dirty="0">
                    <a:solidFill>
                      <a:schemeClr val="bg1"/>
                    </a:solidFill>
                    <a:effectLst>
                      <a:glow rad="177800">
                        <a:schemeClr val="tx1">
                          <a:alpha val="88000"/>
                        </a:schemeClr>
                      </a:glow>
                    </a:effectLst>
                  </a:rPr>
                  <a:t>Day 0</a:t>
                </a:r>
              </a:p>
            </p:txBody>
          </p:sp>
        </p:grpSp>
        <p:grpSp>
          <p:nvGrpSpPr>
            <p:cNvPr id="9" name="Group 8">
              <a:extLst>
                <a:ext uri="{FF2B5EF4-FFF2-40B4-BE49-F238E27FC236}">
                  <a16:creationId xmlns:a16="http://schemas.microsoft.com/office/drawing/2014/main" id="{74E63C08-FA83-419A-BF56-500178445FA0}"/>
                </a:ext>
              </a:extLst>
            </p:cNvPr>
            <p:cNvGrpSpPr/>
            <p:nvPr/>
          </p:nvGrpSpPr>
          <p:grpSpPr>
            <a:xfrm>
              <a:off x="4187144" y="5192542"/>
              <a:ext cx="1176554" cy="1237116"/>
              <a:chOff x="2298615" y="4918076"/>
              <a:chExt cx="1176554" cy="1224000"/>
            </a:xfrm>
          </p:grpSpPr>
          <p:pic>
            <p:nvPicPr>
              <p:cNvPr id="12" name="Picture 11">
                <a:extLst>
                  <a:ext uri="{FF2B5EF4-FFF2-40B4-BE49-F238E27FC236}">
                    <a16:creationId xmlns:a16="http://schemas.microsoft.com/office/drawing/2014/main" id="{719F582E-FC09-4F31-9E45-C51A3E1AC2F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67443" t="8645" r="1088" b="49355"/>
              <a:stretch/>
            </p:blipFill>
            <p:spPr>
              <a:xfrm>
                <a:off x="2298615" y="4918076"/>
                <a:ext cx="1176554" cy="1224000"/>
              </a:xfrm>
              <a:prstGeom prst="rect">
                <a:avLst/>
              </a:prstGeom>
              <a:ln w="28575">
                <a:solidFill>
                  <a:schemeClr val="tx1"/>
                </a:solidFill>
              </a:ln>
            </p:spPr>
          </p:pic>
          <p:sp>
            <p:nvSpPr>
              <p:cNvPr id="18" name="TextBox 17">
                <a:extLst>
                  <a:ext uri="{FF2B5EF4-FFF2-40B4-BE49-F238E27FC236}">
                    <a16:creationId xmlns:a16="http://schemas.microsoft.com/office/drawing/2014/main" id="{E504E1F2-6F8C-482A-87E8-5D7AEF5EF8D2}"/>
                  </a:ext>
                </a:extLst>
              </p:cNvPr>
              <p:cNvSpPr txBox="1"/>
              <p:nvPr/>
            </p:nvSpPr>
            <p:spPr>
              <a:xfrm>
                <a:off x="2298615" y="4927179"/>
                <a:ext cx="647934" cy="272348"/>
              </a:xfrm>
              <a:prstGeom prst="rect">
                <a:avLst/>
              </a:prstGeom>
              <a:noFill/>
              <a:effectLst>
                <a:glow>
                  <a:schemeClr val="accent3">
                    <a:satMod val="175000"/>
                  </a:schemeClr>
                </a:glow>
              </a:effectLst>
            </p:spPr>
            <p:txBody>
              <a:bodyPr wrap="none" rtlCol="0">
                <a:spAutoFit/>
              </a:bodyPr>
              <a:lstStyle/>
              <a:p>
                <a:r>
                  <a:rPr lang="en-GB" sz="1400" b="1" dirty="0">
                    <a:solidFill>
                      <a:schemeClr val="bg1"/>
                    </a:solidFill>
                    <a:effectLst>
                      <a:glow rad="177800">
                        <a:schemeClr val="tx1">
                          <a:alpha val="88000"/>
                        </a:schemeClr>
                      </a:glow>
                    </a:effectLst>
                  </a:rPr>
                  <a:t>Day 15</a:t>
                </a:r>
              </a:p>
            </p:txBody>
          </p:sp>
        </p:grpSp>
      </p:grpSp>
      <p:sp>
        <p:nvSpPr>
          <p:cNvPr id="24" name="Textfeld 59">
            <a:extLst>
              <a:ext uri="{FF2B5EF4-FFF2-40B4-BE49-F238E27FC236}">
                <a16:creationId xmlns:a16="http://schemas.microsoft.com/office/drawing/2014/main" id="{6A987FBE-0211-4D11-82AE-1E74692D7810}"/>
              </a:ext>
            </a:extLst>
          </p:cNvPr>
          <p:cNvSpPr txBox="1"/>
          <p:nvPr/>
        </p:nvSpPr>
        <p:spPr>
          <a:xfrm>
            <a:off x="6593301" y="3441456"/>
            <a:ext cx="2598821" cy="307777"/>
          </a:xfrm>
          <a:prstGeom prst="rect">
            <a:avLst/>
          </a:prstGeom>
          <a:noFill/>
        </p:spPr>
        <p:txBody>
          <a:bodyPr wrap="square" rtlCol="0">
            <a:spAutoFit/>
          </a:bodyPr>
          <a:lstStyle/>
          <a:p>
            <a:pPr algn="ctr"/>
            <a:r>
              <a:rPr lang="en-US" sz="1400" b="1" dirty="0"/>
              <a:t>A1AT mRNA at Day 15</a:t>
            </a:r>
          </a:p>
        </p:txBody>
      </p:sp>
      <p:sp>
        <p:nvSpPr>
          <p:cNvPr id="19" name="Content Placeholder 3">
            <a:extLst>
              <a:ext uri="{FF2B5EF4-FFF2-40B4-BE49-F238E27FC236}">
                <a16:creationId xmlns:a16="http://schemas.microsoft.com/office/drawing/2014/main" id="{7539F85E-27AA-4749-8FA5-9EF2C8551027}"/>
              </a:ext>
            </a:extLst>
          </p:cNvPr>
          <p:cNvSpPr txBox="1">
            <a:spLocks/>
          </p:cNvSpPr>
          <p:nvPr/>
        </p:nvSpPr>
        <p:spPr>
          <a:xfrm>
            <a:off x="341381" y="3426838"/>
            <a:ext cx="4290115" cy="1834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R</a:t>
            </a:r>
            <a:r>
              <a:rPr lang="en-GB" sz="1400" b="1" dirty="0" err="1"/>
              <a:t>esults</a:t>
            </a:r>
            <a:r>
              <a:rPr lang="en-GB" sz="1400" b="1" dirty="0"/>
              <a:t>: </a:t>
            </a:r>
          </a:p>
          <a:p>
            <a:pPr marL="176213" indent="-176213"/>
            <a:r>
              <a:rPr lang="en-GB" sz="1400" dirty="0"/>
              <a:t>DOX treatment of engineered hPSCs produced cells with a cobblestone-like morphology, binucleation and CYP3A4 activity</a:t>
            </a:r>
          </a:p>
          <a:p>
            <a:pPr marL="176213" indent="-176213"/>
            <a:r>
              <a:rPr lang="en-GB" sz="1400" dirty="0"/>
              <a:t>Cells expressed hepatocyte markers including albumin, alpha fetoprotein and A1AT</a:t>
            </a:r>
          </a:p>
          <a:p>
            <a:pPr marL="0" indent="0">
              <a:buNone/>
            </a:pPr>
            <a:r>
              <a:rPr lang="en-US" sz="1400" b="1" dirty="0"/>
              <a:t>Conclusions:</a:t>
            </a:r>
          </a:p>
          <a:p>
            <a:pPr marL="176213" indent="-176213"/>
            <a:r>
              <a:rPr lang="en-US" sz="1400" dirty="0"/>
              <a:t>The </a:t>
            </a:r>
            <a:r>
              <a:rPr lang="en-US" sz="1400" dirty="0" err="1"/>
              <a:t>OPTi</a:t>
            </a:r>
            <a:r>
              <a:rPr lang="en-US" sz="1400" dirty="0"/>
              <a:t>-OX platform has the potential to robustly produce ‘hepatocyte-like’ cells</a:t>
            </a:r>
          </a:p>
          <a:p>
            <a:pPr marL="176213" indent="-176213"/>
            <a:r>
              <a:rPr lang="en-US" sz="1400" dirty="0"/>
              <a:t>The system can be further refined to include additional transcription factors to improve hepatocyte maturity and functionality</a:t>
            </a:r>
            <a:endParaRPr lang="en-GB" sz="1400" dirty="0"/>
          </a:p>
        </p:txBody>
      </p:sp>
      <p:sp>
        <p:nvSpPr>
          <p:cNvPr id="5" name="Rectangle 4">
            <a:extLst>
              <a:ext uri="{FF2B5EF4-FFF2-40B4-BE49-F238E27FC236}">
                <a16:creationId xmlns:a16="http://schemas.microsoft.com/office/drawing/2014/main" id="{439086CF-F96E-4C88-BCE4-50D65CAC453E}"/>
              </a:ext>
            </a:extLst>
          </p:cNvPr>
          <p:cNvSpPr/>
          <p:nvPr/>
        </p:nvSpPr>
        <p:spPr>
          <a:xfrm>
            <a:off x="5319536" y="1988820"/>
            <a:ext cx="2337243" cy="307777"/>
          </a:xfrm>
          <a:prstGeom prst="rect">
            <a:avLst/>
          </a:prstGeom>
        </p:spPr>
        <p:txBody>
          <a:bodyPr wrap="none">
            <a:spAutoFit/>
          </a:bodyPr>
          <a:lstStyle/>
          <a:p>
            <a:r>
              <a:rPr lang="en-GB" sz="1400" dirty="0" err="1"/>
              <a:t>OPTi</a:t>
            </a:r>
            <a:r>
              <a:rPr lang="en-GB" sz="1400" dirty="0"/>
              <a:t>-OX, double targeting </a:t>
            </a:r>
          </a:p>
        </p:txBody>
      </p:sp>
      <p:sp>
        <p:nvSpPr>
          <p:cNvPr id="7" name="Rectangle 6">
            <a:extLst>
              <a:ext uri="{FF2B5EF4-FFF2-40B4-BE49-F238E27FC236}">
                <a16:creationId xmlns:a16="http://schemas.microsoft.com/office/drawing/2014/main" id="{0B6EEE65-F35C-48E4-A91A-A51CF23BCD63}"/>
              </a:ext>
            </a:extLst>
          </p:cNvPr>
          <p:cNvSpPr/>
          <p:nvPr/>
        </p:nvSpPr>
        <p:spPr>
          <a:xfrm>
            <a:off x="319314" y="1910687"/>
            <a:ext cx="8505372" cy="1405838"/>
          </a:xfrm>
          <a:prstGeom prst="rect">
            <a:avLst/>
          </a:prstGeom>
          <a:noFill/>
          <a:ln w="12700">
            <a:solidFill>
              <a:srgbClr val="1D4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3">
            <a:extLst>
              <a:ext uri="{FF2B5EF4-FFF2-40B4-BE49-F238E27FC236}">
                <a16:creationId xmlns:a16="http://schemas.microsoft.com/office/drawing/2014/main" id="{5E2D6638-0899-4AE2-93AA-05ACE7246A9A}"/>
              </a:ext>
            </a:extLst>
          </p:cNvPr>
          <p:cNvSpPr txBox="1">
            <a:spLocks/>
          </p:cNvSpPr>
          <p:nvPr/>
        </p:nvSpPr>
        <p:spPr>
          <a:xfrm>
            <a:off x="-3782342" y="2798302"/>
            <a:ext cx="3460598" cy="1472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21" name="Content Placeholder 3">
            <a:extLst>
              <a:ext uri="{FF2B5EF4-FFF2-40B4-BE49-F238E27FC236}">
                <a16:creationId xmlns:a16="http://schemas.microsoft.com/office/drawing/2014/main" id="{F4E78C08-A2C2-4C4C-A17B-FA0047DCA78D}"/>
              </a:ext>
            </a:extLst>
          </p:cNvPr>
          <p:cNvSpPr txBox="1">
            <a:spLocks/>
          </p:cNvSpPr>
          <p:nvPr/>
        </p:nvSpPr>
        <p:spPr>
          <a:xfrm>
            <a:off x="8954970" y="4030795"/>
            <a:ext cx="3258399" cy="10962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Tree>
    <p:extLst>
      <p:ext uri="{BB962C8B-B14F-4D97-AF65-F5344CB8AC3E}">
        <p14:creationId xmlns:p14="http://schemas.microsoft.com/office/powerpoint/2010/main" val="169066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2. Liver transplantation</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57803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blank">
  <a:themeElements>
    <a:clrScheme name="Custom 46">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schemas.microsoft.com/office/2006/documentManagement/type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terms/"/>
  </ds:schemaRefs>
</ds:datastoreItem>
</file>

<file path=customXml/itemProps2.xml><?xml version="1.0" encoding="utf-8"?>
<ds:datastoreItem xmlns:ds="http://schemas.openxmlformats.org/officeDocument/2006/customXml" ds:itemID="{520AFC39-98EE-482A-AECD-9D29D9A7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1708</TotalTime>
  <Words>2621</Words>
  <Application>Microsoft Office PowerPoint</Application>
  <PresentationFormat>On-screen Show (4:3)</PresentationFormat>
  <Paragraphs>458</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Arial</vt:lpstr>
      <vt:lpstr>Calibri</vt:lpstr>
      <vt:lpstr>msgothic</vt:lpstr>
      <vt:lpstr>Symbol</vt:lpstr>
      <vt:lpstr>Times New Roman</vt:lpstr>
      <vt:lpstr>Wingdings</vt:lpstr>
      <vt:lpstr>blank</vt:lpstr>
      <vt:lpstr>Best of ILC 2018</vt:lpstr>
      <vt:lpstr>About these slides</vt:lpstr>
      <vt:lpstr>Outline and flow</vt:lpstr>
      <vt:lpstr>Outline and flow</vt:lpstr>
      <vt:lpstr>1. Basic science and preclinical</vt:lpstr>
      <vt:lpstr>The I148M PNPLA3 impairs LXR signalling and cholesterol metabolism in human hepatic stellate cells</vt:lpstr>
      <vt:lpstr>Interfering with local fibrotic platelet activation significantly inhibits fibrosis in multiple animal models</vt:lpstr>
      <vt:lpstr>A novel differentiation system to produce hepatocytes for disease modelling and drug screening</vt:lpstr>
      <vt:lpstr>2. Liver transplantation</vt:lpstr>
      <vt:lpstr>Impact of baclofen in alcohol-dependant patients: the French “OBADE-ANGH” series</vt:lpstr>
      <vt:lpstr>Platelet aggregation contributing to reperfusion injury can be prevented by normothermic ex vivo liver perfusion prior to liver transplantation</vt:lpstr>
      <vt:lpstr>Orthotopic xenogeneic LTx repopulated with autologous hepatocytes: proof of normal function and survival</vt:lpstr>
      <vt:lpstr>30 years of liver transplantation for metabolic disease in the United States</vt:lpstr>
      <vt:lpstr>Liver transplantation in patients with multiple organ failures (OF) is feasible with good outcomes</vt:lpstr>
      <vt:lpstr>Frequency and outcomes of liver transplantation for NASH in Europe</vt:lpstr>
      <vt:lpstr>Prognosis of ALF of unknown cause: results of the French multicentre prospective HASIPRO study  </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Madeleine Watt</cp:lastModifiedBy>
  <cp:revision>206</cp:revision>
  <dcterms:created xsi:type="dcterms:W3CDTF">2016-10-10T16:35:57Z</dcterms:created>
  <dcterms:modified xsi:type="dcterms:W3CDTF">2018-04-20T08:01:09Z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