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60" r:id="rId5"/>
    <p:sldId id="286" r:id="rId6"/>
    <p:sldId id="267" r:id="rId7"/>
    <p:sldId id="268" r:id="rId8"/>
    <p:sldId id="285" r:id="rId9"/>
    <p:sldId id="283" r:id="rId10"/>
    <p:sldId id="272" r:id="rId11"/>
    <p:sldId id="269" r:id="rId12"/>
    <p:sldId id="263" r:id="rId13"/>
    <p:sldId id="266" r:id="rId14"/>
    <p:sldId id="264" r:id="rId15"/>
    <p:sldId id="273" r:id="rId16"/>
    <p:sldId id="274" r:id="rId17"/>
  </p:sldIdLst>
  <p:sldSz cx="9144000" cy="6858000" type="screen4x3"/>
  <p:notesSz cx="6858000" cy="91440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67" userDrawn="1">
          <p15:clr>
            <a:srgbClr val="A4A3A4"/>
          </p15:clr>
        </p15:guide>
        <p15:guide id="2" pos="2880">
          <p15:clr>
            <a:srgbClr val="A4A3A4"/>
          </p15:clr>
        </p15:guide>
        <p15:guide id="3" orient="horz" pos="1389"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mon Lott (Obsidian)" initials="SL(" lastIdx="1" clrIdx="0">
    <p:extLst>
      <p:ext uri="{19B8F6BF-5375-455C-9EA6-DF929625EA0E}">
        <p15:presenceInfo xmlns:p15="http://schemas.microsoft.com/office/powerpoint/2012/main" userId="Simon Lott (Obsidian)" providerId="None"/>
      </p:ext>
    </p:extLst>
  </p:cmAuthor>
  <p:cmAuthor id="2" name="Simon Lott" initials="SL" lastIdx="3" clrIdx="1">
    <p:extLst>
      <p:ext uri="{19B8F6BF-5375-455C-9EA6-DF929625EA0E}">
        <p15:presenceInfo xmlns:p15="http://schemas.microsoft.com/office/powerpoint/2012/main" userId="Simon Lott" providerId="None"/>
      </p:ext>
    </p:extLst>
  </p:cmAuthor>
  <p:cmAuthor id="3" name="Writer" initials="Wr" lastIdx="21" clrIdx="2">
    <p:extLst>
      <p:ext uri="{19B8F6BF-5375-455C-9EA6-DF929625EA0E}">
        <p15:presenceInfo xmlns:p15="http://schemas.microsoft.com/office/powerpoint/2012/main" userId="Writer" providerId="None"/>
      </p:ext>
    </p:extLst>
  </p:cmAuthor>
  <p:cmAuthor id="4" name="Medical Writer" initials="A" lastIdx="8" clrIdx="3">
    <p:extLst>
      <p:ext uri="{19B8F6BF-5375-455C-9EA6-DF929625EA0E}">
        <p15:presenceInfo xmlns:p15="http://schemas.microsoft.com/office/powerpoint/2012/main" userId="Medical Writ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6C75"/>
    <a:srgbClr val="C2B5BA"/>
    <a:srgbClr val="004B87"/>
    <a:srgbClr val="0DC5E8"/>
    <a:srgbClr val="69BCFF"/>
    <a:srgbClr val="68545A"/>
    <a:srgbClr val="FEFCFC"/>
    <a:srgbClr val="6692B6"/>
    <a:srgbClr val="FF9900"/>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635" autoAdjust="0"/>
    <p:restoredTop sz="95933" autoAdjust="0"/>
  </p:normalViewPr>
  <p:slideViewPr>
    <p:cSldViewPr snapToGrid="0">
      <p:cViewPr varScale="1">
        <p:scale>
          <a:sx n="83" d="100"/>
          <a:sy n="83" d="100"/>
        </p:scale>
        <p:origin x="1790" y="72"/>
      </p:cViewPr>
      <p:guideLst>
        <p:guide orient="horz" pos="867"/>
        <p:guide pos="2880"/>
        <p:guide orient="horz" pos="1389"/>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2" d="100"/>
          <a:sy n="82" d="100"/>
        </p:scale>
        <p:origin x="315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9"/>
    </mc:Choice>
    <mc:Fallback>
      <c:style val="9"/>
    </mc:Fallback>
  </mc:AlternateContent>
  <c:chart>
    <c:autoTitleDeleted val="1"/>
    <c:plotArea>
      <c:layout>
        <c:manualLayout>
          <c:layoutTarget val="inner"/>
          <c:xMode val="edge"/>
          <c:yMode val="edge"/>
          <c:x val="8.8077449613036568E-2"/>
          <c:y val="8.8700561048772358E-2"/>
          <c:w val="0.89932167359826365"/>
          <c:h val="0.69585204818512225"/>
        </c:manualLayout>
      </c:layout>
      <c:barChart>
        <c:barDir val="col"/>
        <c:grouping val="clustered"/>
        <c:varyColors val="0"/>
        <c:ser>
          <c:idx val="0"/>
          <c:order val="0"/>
          <c:tx>
            <c:strRef>
              <c:f>Sheet1!$B$1</c:f>
              <c:strCache>
                <c:ptCount val="1"/>
                <c:pt idx="0">
                  <c:v>Primary</c:v>
                </c:pt>
              </c:strCache>
            </c:strRef>
          </c:tx>
          <c:spPr>
            <a:solidFill>
              <a:srgbClr val="004B87"/>
            </a:solidFill>
            <a:ln>
              <a:noFill/>
            </a:ln>
            <a:effectLst/>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Infection</c:v>
                </c:pt>
                <c:pt idx="1">
                  <c:v>SBP</c:v>
                </c:pt>
                <c:pt idx="2">
                  <c:v>Hospitalized
in last 6 months</c:v>
                </c:pt>
                <c:pt idx="3">
                  <c:v>SIRS</c:v>
                </c:pt>
                <c:pt idx="4">
                  <c:v>ICU</c:v>
                </c:pt>
                <c:pt idx="5">
                  <c:v>30-day 
mortality</c:v>
                </c:pt>
              </c:strCache>
            </c:strRef>
          </c:cat>
          <c:val>
            <c:numRef>
              <c:f>Sheet1!$B$2:$B$7</c:f>
              <c:numCache>
                <c:formatCode>General</c:formatCode>
                <c:ptCount val="6"/>
                <c:pt idx="0">
                  <c:v>24</c:v>
                </c:pt>
                <c:pt idx="1">
                  <c:v>10</c:v>
                </c:pt>
                <c:pt idx="2">
                  <c:v>65</c:v>
                </c:pt>
                <c:pt idx="3">
                  <c:v>33</c:v>
                </c:pt>
                <c:pt idx="4">
                  <c:v>31</c:v>
                </c:pt>
                <c:pt idx="5">
                  <c:v>19</c:v>
                </c:pt>
              </c:numCache>
            </c:numRef>
          </c:val>
          <c:extLst>
            <c:ext xmlns:c16="http://schemas.microsoft.com/office/drawing/2014/chart" uri="{C3380CC4-5D6E-409C-BE32-E72D297353CC}">
              <c16:uniqueId val="{00000000-F60A-4603-AE36-0DB538B1A993}"/>
            </c:ext>
          </c:extLst>
        </c:ser>
        <c:ser>
          <c:idx val="1"/>
          <c:order val="1"/>
          <c:tx>
            <c:strRef>
              <c:f>Sheet1!$C$1</c:f>
              <c:strCache>
                <c:ptCount val="1"/>
                <c:pt idx="0">
                  <c:v>Secondary</c:v>
                </c:pt>
              </c:strCache>
            </c:strRef>
          </c:tx>
          <c:spPr>
            <a:solidFill>
              <a:srgbClr val="0DC5E8"/>
            </a:solidFill>
            <a:ln>
              <a:noFill/>
            </a:ln>
            <a:effectLst/>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Infection</c:v>
                </c:pt>
                <c:pt idx="1">
                  <c:v>SBP</c:v>
                </c:pt>
                <c:pt idx="2">
                  <c:v>Hospitalized
in last 6 months</c:v>
                </c:pt>
                <c:pt idx="3">
                  <c:v>SIRS</c:v>
                </c:pt>
                <c:pt idx="4">
                  <c:v>ICU</c:v>
                </c:pt>
                <c:pt idx="5">
                  <c:v>30-day 
mortality</c:v>
                </c:pt>
              </c:strCache>
            </c:strRef>
          </c:cat>
          <c:val>
            <c:numRef>
              <c:f>Sheet1!$C$2:$C$7</c:f>
              <c:numCache>
                <c:formatCode>General</c:formatCode>
                <c:ptCount val="6"/>
                <c:pt idx="0">
                  <c:v>40</c:v>
                </c:pt>
                <c:pt idx="1">
                  <c:v>20</c:v>
                </c:pt>
                <c:pt idx="2">
                  <c:v>90</c:v>
                </c:pt>
                <c:pt idx="3">
                  <c:v>23</c:v>
                </c:pt>
                <c:pt idx="4">
                  <c:v>21</c:v>
                </c:pt>
                <c:pt idx="5">
                  <c:v>9</c:v>
                </c:pt>
              </c:numCache>
            </c:numRef>
          </c:val>
          <c:extLst>
            <c:ext xmlns:c16="http://schemas.microsoft.com/office/drawing/2014/chart" uri="{C3380CC4-5D6E-409C-BE32-E72D297353CC}">
              <c16:uniqueId val="{00000001-F60A-4603-AE36-0DB538B1A993}"/>
            </c:ext>
          </c:extLst>
        </c:ser>
        <c:dLbls>
          <c:showLegendKey val="0"/>
          <c:showVal val="1"/>
          <c:showCatName val="0"/>
          <c:showSerName val="0"/>
          <c:showPercent val="0"/>
          <c:showBubbleSize val="0"/>
        </c:dLbls>
        <c:gapWidth val="150"/>
        <c:overlap val="-25"/>
        <c:axId val="77200384"/>
        <c:axId val="78406400"/>
      </c:barChart>
      <c:catAx>
        <c:axId val="77200384"/>
        <c:scaling>
          <c:orientation val="minMax"/>
        </c:scaling>
        <c:delete val="0"/>
        <c:axPos val="b"/>
        <c:numFmt formatCode="General" sourceLinked="0"/>
        <c:majorTickMark val="out"/>
        <c:minorTickMark val="none"/>
        <c:tickLblPos val="nextTo"/>
        <c:spPr>
          <a:ln w="19050">
            <a:solidFill>
              <a:schemeClr val="tx1"/>
            </a:solidFill>
          </a:ln>
        </c:spPr>
        <c:crossAx val="78406400"/>
        <c:crosses val="autoZero"/>
        <c:auto val="1"/>
        <c:lblAlgn val="ctr"/>
        <c:lblOffset val="100"/>
        <c:noMultiLvlLbl val="0"/>
      </c:catAx>
      <c:valAx>
        <c:axId val="78406400"/>
        <c:scaling>
          <c:orientation val="minMax"/>
        </c:scaling>
        <c:delete val="0"/>
        <c:axPos val="l"/>
        <c:title>
          <c:tx>
            <c:rich>
              <a:bodyPr/>
              <a:lstStyle/>
              <a:p>
                <a:pPr>
                  <a:defRPr b="0"/>
                </a:pPr>
                <a:r>
                  <a:rPr lang="en-GB" b="0"/>
                  <a:t>Outcome (%)</a:t>
                </a:r>
              </a:p>
            </c:rich>
          </c:tx>
          <c:layout>
            <c:manualLayout>
              <c:xMode val="edge"/>
              <c:yMode val="edge"/>
              <c:x val="7.2724931389625217E-3"/>
              <c:y val="0.22309361459837795"/>
            </c:manualLayout>
          </c:layout>
          <c:overlay val="0"/>
        </c:title>
        <c:numFmt formatCode="General" sourceLinked="1"/>
        <c:majorTickMark val="out"/>
        <c:minorTickMark val="none"/>
        <c:tickLblPos val="nextTo"/>
        <c:spPr>
          <a:ln w="19050">
            <a:solidFill>
              <a:schemeClr val="tx1"/>
            </a:solidFill>
          </a:ln>
        </c:spPr>
        <c:crossAx val="77200384"/>
        <c:crosses val="autoZero"/>
        <c:crossBetween val="between"/>
        <c:majorUnit val="20"/>
      </c:valAx>
    </c:plotArea>
    <c:legend>
      <c:legendPos val="t"/>
      <c:layout>
        <c:manualLayout>
          <c:xMode val="edge"/>
          <c:yMode val="edge"/>
          <c:x val="0.77920726898113246"/>
          <c:y val="6.0469471646007585E-2"/>
          <c:w val="0.19208724283160458"/>
          <c:h val="0.20003412319266115"/>
        </c:manualLayout>
      </c:layout>
      <c:overlay val="0"/>
    </c:legend>
    <c:plotVisOnly val="1"/>
    <c:dispBlanksAs val="gap"/>
    <c:showDLblsOverMax val="0"/>
  </c:chart>
  <c:spPr>
    <a:ln>
      <a:noFill/>
    </a:ln>
  </c:spPr>
  <c:txPr>
    <a:bodyPr/>
    <a:lstStyle/>
    <a:p>
      <a:pPr>
        <a:defRPr sz="14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cs typeface="Arial" panose="020B0604020202020204" pitchFamily="34" charset="0"/>
              </a:defRPr>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cs typeface="Arial" panose="020B0604020202020204" pitchFamily="34" charset="0"/>
              </a:defRPr>
            </a:lvl1pPr>
          </a:lstStyle>
          <a:p>
            <a:fld id="{30E894B1-E518-44F2-8168-3C4520859ED9}" type="datetimeFigureOut">
              <a:rPr lang="en-GB" smtClean="0"/>
              <a:pPr/>
              <a:t>20/04/2018</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cs typeface="Arial" panose="020B0604020202020204" pitchFamily="34" charset="0"/>
              </a:defRPr>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cs typeface="Arial" panose="020B0604020202020204" pitchFamily="34" charset="0"/>
              </a:defRPr>
            </a:lvl1pPr>
          </a:lstStyle>
          <a:p>
            <a:fld id="{9BC1133C-0A91-4C56-9DB7-B268BA704BC5}" type="slidenum">
              <a:rPr lang="en-GB" smtClean="0"/>
              <a:pPr/>
              <a:t>‹#›</a:t>
            </a:fld>
            <a:endParaRPr lang="en-GB"/>
          </a:p>
        </p:txBody>
      </p:sp>
    </p:spTree>
    <p:extLst>
      <p:ext uri="{BB962C8B-B14F-4D97-AF65-F5344CB8AC3E}">
        <p14:creationId xmlns:p14="http://schemas.microsoft.com/office/powerpoint/2010/main" val="1934940821"/>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1pPr>
    <a:lvl2pPr marL="628650" indent="-171450" algn="l" defTabSz="914400" rtl="0" eaLnBrk="1" latinLnBrk="0" hangingPunct="1">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2pPr>
    <a:lvl3pPr marL="1085850" indent="-171450" algn="l" defTabSz="914400" rtl="0" eaLnBrk="1" latinLnBrk="0" hangingPunct="1">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3pPr>
    <a:lvl4pPr marL="1543050" indent="-171450" algn="l" defTabSz="914400" rtl="0" eaLnBrk="1" latinLnBrk="0" hangingPunct="1">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4pPr>
    <a:lvl5pPr marL="2000250" indent="-171450" algn="l" defTabSz="914400" rtl="0" eaLnBrk="1" latinLnBrk="0" hangingPunct="1">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i="1" dirty="0" err="1"/>
              <a:t>hAEC</a:t>
            </a:r>
            <a:r>
              <a:rPr lang="en-GB" i="1" dirty="0"/>
              <a:t>, human amniotic epithelial cell; </a:t>
            </a:r>
            <a:r>
              <a:rPr lang="en-GB" i="1" dirty="0" err="1"/>
              <a:t>hAMSC</a:t>
            </a:r>
            <a:r>
              <a:rPr lang="en-GB" i="1" dirty="0"/>
              <a:t>, human amniotic mesenchymal stem cell; HVR, hepatic vascular resistance; MAP, mean arterial pressure; PBF, portal blood flow; PP, portal pressure; </a:t>
            </a:r>
            <a:r>
              <a:rPr lang="en-GB" i="1" dirty="0" err="1"/>
              <a:t>Veh</a:t>
            </a:r>
            <a:r>
              <a:rPr lang="en-GB" i="1" dirty="0"/>
              <a:t>, vehicle; </a:t>
            </a:r>
            <a:r>
              <a:rPr lang="en-GB" i="1" dirty="0" err="1"/>
              <a:t>vWF</a:t>
            </a:r>
            <a:r>
              <a:rPr lang="en-GB" i="1" dirty="0"/>
              <a:t>, von Willebrand factor</a:t>
            </a:r>
          </a:p>
          <a:p>
            <a:pPr marL="0" indent="0">
              <a:buNone/>
            </a:pPr>
            <a:br>
              <a:rPr lang="en-GB" dirty="0"/>
            </a:br>
            <a:endParaRPr lang="en-GB" i="1" dirty="0"/>
          </a:p>
        </p:txBody>
      </p:sp>
      <p:sp>
        <p:nvSpPr>
          <p:cNvPr id="4" name="Slide Number Placeholder 3"/>
          <p:cNvSpPr>
            <a:spLocks noGrp="1"/>
          </p:cNvSpPr>
          <p:nvPr>
            <p:ph type="sldNum" sz="quarter" idx="10"/>
          </p:nvPr>
        </p:nvSpPr>
        <p:spPr/>
        <p:txBody>
          <a:bodyPr/>
          <a:lstStyle/>
          <a:p>
            <a:fld id="{9BC1133C-0A91-4C56-9DB7-B268BA704BC5}" type="slidenum">
              <a:rPr lang="en-GB" smtClean="0"/>
              <a:pPr/>
              <a:t>5</a:t>
            </a:fld>
            <a:endParaRPr lang="en-GB"/>
          </a:p>
        </p:txBody>
      </p:sp>
    </p:spTree>
    <p:extLst>
      <p:ext uri="{BB962C8B-B14F-4D97-AF65-F5344CB8AC3E}">
        <p14:creationId xmlns:p14="http://schemas.microsoft.com/office/powerpoint/2010/main" val="5582252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i="1" dirty="0"/>
              <a:t>AARC, American Association for Respiratory Care; CTP, Child–Turcotte–Pugh; FPSA, fractionated plasma separation adsorption; MELD, Model for End-Stage Liver Disease; MOF, multiorgan failure; SIRS, systemic inflammatory response syndrome</a:t>
            </a:r>
          </a:p>
        </p:txBody>
      </p:sp>
      <p:sp>
        <p:nvSpPr>
          <p:cNvPr id="4" name="Slide Number Placeholder 3"/>
          <p:cNvSpPr>
            <a:spLocks noGrp="1"/>
          </p:cNvSpPr>
          <p:nvPr>
            <p:ph type="sldNum" sz="quarter" idx="10"/>
          </p:nvPr>
        </p:nvSpPr>
        <p:spPr/>
        <p:txBody>
          <a:bodyPr/>
          <a:lstStyle/>
          <a:p>
            <a:fld id="{9BC1133C-0A91-4C56-9DB7-B268BA704BC5}" type="slidenum">
              <a:rPr lang="en-GB" smtClean="0"/>
              <a:pPr/>
              <a:t>6</a:t>
            </a:fld>
            <a:endParaRPr lang="en-GB"/>
          </a:p>
        </p:txBody>
      </p:sp>
    </p:spTree>
    <p:extLst>
      <p:ext uri="{BB962C8B-B14F-4D97-AF65-F5344CB8AC3E}">
        <p14:creationId xmlns:p14="http://schemas.microsoft.com/office/powerpoint/2010/main" val="9150041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i="1" dirty="0"/>
              <a:t>CO, cardiac output; FU, follow-up; HVPG, hepatic venous pressure gradient</a:t>
            </a:r>
          </a:p>
        </p:txBody>
      </p:sp>
      <p:sp>
        <p:nvSpPr>
          <p:cNvPr id="4" name="Slide Number Placeholder 3"/>
          <p:cNvSpPr>
            <a:spLocks noGrp="1"/>
          </p:cNvSpPr>
          <p:nvPr>
            <p:ph type="sldNum" sz="quarter" idx="10"/>
          </p:nvPr>
        </p:nvSpPr>
        <p:spPr/>
        <p:txBody>
          <a:bodyPr/>
          <a:lstStyle/>
          <a:p>
            <a:fld id="{9BC1133C-0A91-4C56-9DB7-B268BA704BC5}" type="slidenum">
              <a:rPr lang="en-GB" smtClean="0"/>
              <a:pPr/>
              <a:t>7</a:t>
            </a:fld>
            <a:endParaRPr lang="en-GB"/>
          </a:p>
        </p:txBody>
      </p:sp>
    </p:spTree>
    <p:extLst>
      <p:ext uri="{BB962C8B-B14F-4D97-AF65-F5344CB8AC3E}">
        <p14:creationId xmlns:p14="http://schemas.microsoft.com/office/powerpoint/2010/main" val="334448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i="1" dirty="0"/>
              <a:t>SBP, spontaneous bacterial peritonitis; UTI, urinary tract infection</a:t>
            </a:r>
          </a:p>
        </p:txBody>
      </p:sp>
      <p:sp>
        <p:nvSpPr>
          <p:cNvPr id="4" name="Slide Number Placeholder 3"/>
          <p:cNvSpPr>
            <a:spLocks noGrp="1"/>
          </p:cNvSpPr>
          <p:nvPr>
            <p:ph type="sldNum" sz="quarter" idx="10"/>
          </p:nvPr>
        </p:nvSpPr>
        <p:spPr/>
        <p:txBody>
          <a:bodyPr/>
          <a:lstStyle/>
          <a:p>
            <a:fld id="{9BC1133C-0A91-4C56-9DB7-B268BA704BC5}" type="slidenum">
              <a:rPr lang="en-GB" smtClean="0"/>
              <a:pPr/>
              <a:t>9</a:t>
            </a:fld>
            <a:endParaRPr lang="en-GB"/>
          </a:p>
        </p:txBody>
      </p:sp>
    </p:spTree>
    <p:extLst>
      <p:ext uri="{BB962C8B-B14F-4D97-AF65-F5344CB8AC3E}">
        <p14:creationId xmlns:p14="http://schemas.microsoft.com/office/powerpoint/2010/main" val="5000756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i="1" dirty="0"/>
              <a:t>ACLF, </a:t>
            </a:r>
            <a:r>
              <a:rPr lang="en-GB" sz="1200" i="1" dirty="0"/>
              <a:t>acute-on-chronic liver failure; </a:t>
            </a:r>
            <a:r>
              <a:rPr lang="en-US" i="1" dirty="0"/>
              <a:t>MDR, multidrug resistant; </a:t>
            </a:r>
            <a:r>
              <a:rPr lang="en-GB" i="1" dirty="0"/>
              <a:t>MELD, Model for End-Stage Liver Disease; </a:t>
            </a:r>
            <a:r>
              <a:rPr lang="en-US" i="1" dirty="0"/>
              <a:t>SOFA, </a:t>
            </a:r>
            <a:r>
              <a:rPr lang="en-GB" sz="1200" b="0" i="1" kern="1200" dirty="0">
                <a:solidFill>
                  <a:schemeClr val="tx1"/>
                </a:solidFill>
                <a:effectLst/>
                <a:latin typeface="Arial" panose="020B0604020202020204" pitchFamily="34" charset="0"/>
                <a:ea typeface="+mn-ea"/>
                <a:cs typeface="Arial" panose="020B0604020202020204" pitchFamily="34" charset="0"/>
              </a:rPr>
              <a:t>Sequential Organ Failure Assessment </a:t>
            </a:r>
            <a:endParaRPr lang="en-GB" i="1" dirty="0"/>
          </a:p>
        </p:txBody>
      </p:sp>
      <p:sp>
        <p:nvSpPr>
          <p:cNvPr id="4" name="Slide Number Placeholder 3"/>
          <p:cNvSpPr>
            <a:spLocks noGrp="1"/>
          </p:cNvSpPr>
          <p:nvPr>
            <p:ph type="sldNum" sz="quarter" idx="10"/>
          </p:nvPr>
        </p:nvSpPr>
        <p:spPr/>
        <p:txBody>
          <a:bodyPr/>
          <a:lstStyle/>
          <a:p>
            <a:fld id="{9BC1133C-0A91-4C56-9DB7-B268BA704BC5}" type="slidenum">
              <a:rPr lang="en-GB" smtClean="0"/>
              <a:pPr/>
              <a:t>10</a:t>
            </a:fld>
            <a:endParaRPr lang="en-GB"/>
          </a:p>
        </p:txBody>
      </p:sp>
    </p:spTree>
    <p:extLst>
      <p:ext uri="{BB962C8B-B14F-4D97-AF65-F5344CB8AC3E}">
        <p14:creationId xmlns:p14="http://schemas.microsoft.com/office/powerpoint/2010/main" val="36451130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i="1" dirty="0"/>
              <a:t>ICU, intensive care unit; MELD, Model for End-Stage Liver Disease; NACSELD, North American Consortium for Study of End-Stage Liver Disease; SIRS, systemic inflammatory response syndrome</a:t>
            </a:r>
          </a:p>
        </p:txBody>
      </p:sp>
      <p:sp>
        <p:nvSpPr>
          <p:cNvPr id="4" name="Slide Number Placeholder 3"/>
          <p:cNvSpPr>
            <a:spLocks noGrp="1"/>
          </p:cNvSpPr>
          <p:nvPr>
            <p:ph type="sldNum" sz="quarter" idx="10"/>
          </p:nvPr>
        </p:nvSpPr>
        <p:spPr/>
        <p:txBody>
          <a:bodyPr/>
          <a:lstStyle/>
          <a:p>
            <a:fld id="{9BC1133C-0A91-4C56-9DB7-B268BA704BC5}" type="slidenum">
              <a:rPr lang="en-GB" smtClean="0"/>
              <a:pPr/>
              <a:t>11</a:t>
            </a:fld>
            <a:endParaRPr lang="en-GB"/>
          </a:p>
        </p:txBody>
      </p:sp>
    </p:spTree>
    <p:extLst>
      <p:ext uri="{BB962C8B-B14F-4D97-AF65-F5344CB8AC3E}">
        <p14:creationId xmlns:p14="http://schemas.microsoft.com/office/powerpoint/2010/main" val="5215334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sz="1200" i="1" dirty="0"/>
              <a:t>ACLF, acute-on-chronic liver failure; AD, acute decompensation; </a:t>
            </a:r>
            <a:r>
              <a:rPr lang="en-US" i="1" dirty="0"/>
              <a:t>Comp, compensated; Decomp, decompensated; </a:t>
            </a:r>
            <a:r>
              <a:rPr lang="en-US" i="1" dirty="0" err="1"/>
              <a:t>LTx</a:t>
            </a:r>
            <a:r>
              <a:rPr lang="en-US" i="1" dirty="0"/>
              <a:t>, liver transplantation; MELD, Model for End-Stage Liver Disease</a:t>
            </a:r>
            <a:endParaRPr lang="en-GB" i="1" dirty="0"/>
          </a:p>
        </p:txBody>
      </p:sp>
      <p:sp>
        <p:nvSpPr>
          <p:cNvPr id="4" name="Slide Number Placeholder 3"/>
          <p:cNvSpPr>
            <a:spLocks noGrp="1"/>
          </p:cNvSpPr>
          <p:nvPr>
            <p:ph type="sldNum" sz="quarter" idx="10"/>
          </p:nvPr>
        </p:nvSpPr>
        <p:spPr/>
        <p:txBody>
          <a:bodyPr/>
          <a:lstStyle/>
          <a:p>
            <a:fld id="{9BC1133C-0A91-4C56-9DB7-B268BA704BC5}" type="slidenum">
              <a:rPr lang="en-GB" smtClean="0"/>
              <a:pPr/>
              <a:t>12</a:t>
            </a:fld>
            <a:endParaRPr lang="en-GB"/>
          </a:p>
        </p:txBody>
      </p:sp>
    </p:spTree>
    <p:extLst>
      <p:ext uri="{BB962C8B-B14F-4D97-AF65-F5344CB8AC3E}">
        <p14:creationId xmlns:p14="http://schemas.microsoft.com/office/powerpoint/2010/main" val="35354359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i="1" dirty="0"/>
              <a:t>Comp, compensated cirrhosis; Decomp, decompensated cirrhosis</a:t>
            </a:r>
          </a:p>
        </p:txBody>
      </p:sp>
      <p:sp>
        <p:nvSpPr>
          <p:cNvPr id="4" name="Slide Number Placeholder 3"/>
          <p:cNvSpPr>
            <a:spLocks noGrp="1"/>
          </p:cNvSpPr>
          <p:nvPr>
            <p:ph type="sldNum" sz="quarter" idx="10"/>
          </p:nvPr>
        </p:nvSpPr>
        <p:spPr/>
        <p:txBody>
          <a:bodyPr/>
          <a:lstStyle/>
          <a:p>
            <a:fld id="{9BC1133C-0A91-4C56-9DB7-B268BA704BC5}" type="slidenum">
              <a:rPr lang="en-GB" smtClean="0"/>
              <a:pPr/>
              <a:t>13</a:t>
            </a:fld>
            <a:endParaRPr lang="en-GB"/>
          </a:p>
        </p:txBody>
      </p:sp>
    </p:spTree>
    <p:extLst>
      <p:ext uri="{BB962C8B-B14F-4D97-AF65-F5344CB8AC3E}">
        <p14:creationId xmlns:p14="http://schemas.microsoft.com/office/powerpoint/2010/main" val="2307411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Presentation Titl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5CB6E38-5A78-424B-B9E9-B0902B8E519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Text Placeholder 7">
            <a:extLst>
              <a:ext uri="{FF2B5EF4-FFF2-40B4-BE49-F238E27FC236}">
                <a16:creationId xmlns:a16="http://schemas.microsoft.com/office/drawing/2014/main" id="{48B04023-5770-4BDA-8F63-1A2F3B4BFA9B}"/>
              </a:ext>
            </a:extLst>
          </p:cNvPr>
          <p:cNvSpPr>
            <a:spLocks noGrp="1"/>
          </p:cNvSpPr>
          <p:nvPr>
            <p:ph type="body" sz="quarter" idx="11"/>
          </p:nvPr>
        </p:nvSpPr>
        <p:spPr>
          <a:xfrm>
            <a:off x="4925" y="6479931"/>
            <a:ext cx="4567075" cy="376990"/>
          </a:xfrm>
        </p:spPr>
        <p:txBody>
          <a:bodyPr lIns="144000" tIns="72000" rIns="144000" bIns="72000" anchor="b">
            <a:noAutofit/>
          </a:bodyPr>
          <a:lstStyle>
            <a:lvl1pPr marL="0" indent="0">
              <a:spcBef>
                <a:spcPts val="0"/>
              </a:spcBef>
              <a:buNone/>
              <a:defRPr sz="1000" baseline="0"/>
            </a:lvl1pPr>
          </a:lstStyle>
          <a:p>
            <a:pPr lvl="0"/>
            <a:endParaRPr lang="en-GB" dirty="0"/>
          </a:p>
          <a:p>
            <a:r>
              <a:rPr lang="en-GB" dirty="0"/>
              <a:t>Job code/copyright/date of prep etc to go here</a:t>
            </a:r>
          </a:p>
        </p:txBody>
      </p:sp>
      <p:sp>
        <p:nvSpPr>
          <p:cNvPr id="12" name="Subtitle 2">
            <a:extLst>
              <a:ext uri="{FF2B5EF4-FFF2-40B4-BE49-F238E27FC236}">
                <a16:creationId xmlns:a16="http://schemas.microsoft.com/office/drawing/2014/main" id="{B537A10E-A309-4C24-989A-3472EB529877}"/>
              </a:ext>
            </a:extLst>
          </p:cNvPr>
          <p:cNvSpPr>
            <a:spLocks noGrp="1"/>
          </p:cNvSpPr>
          <p:nvPr>
            <p:ph type="subTitle" idx="1"/>
          </p:nvPr>
        </p:nvSpPr>
        <p:spPr>
          <a:xfrm>
            <a:off x="3347864" y="1266475"/>
            <a:ext cx="5464992" cy="794373"/>
          </a:xfrm>
        </p:spPr>
        <p:txBody>
          <a:bodyPr anchor="t">
            <a:noAutofit/>
          </a:bodyPr>
          <a:lstStyle>
            <a:lvl1pPr marL="0" indent="0" algn="r">
              <a:buNone/>
              <a:defRPr sz="4000" b="0">
                <a:solidFill>
                  <a:schemeClr val="accent1"/>
                </a:solidFill>
              </a:defRPr>
            </a:lvl1pPr>
          </a:lstStyle>
          <a:p>
            <a:endParaRPr lang="en-GB" dirty="0"/>
          </a:p>
        </p:txBody>
      </p:sp>
      <p:sp>
        <p:nvSpPr>
          <p:cNvPr id="13" name="Title 1">
            <a:extLst>
              <a:ext uri="{FF2B5EF4-FFF2-40B4-BE49-F238E27FC236}">
                <a16:creationId xmlns:a16="http://schemas.microsoft.com/office/drawing/2014/main" id="{A768788C-CD5D-4ED8-B8DC-0F8BE230A543}"/>
              </a:ext>
            </a:extLst>
          </p:cNvPr>
          <p:cNvSpPr>
            <a:spLocks noGrp="1"/>
          </p:cNvSpPr>
          <p:nvPr>
            <p:ph type="ctrTitle" hasCustomPrompt="1"/>
          </p:nvPr>
        </p:nvSpPr>
        <p:spPr>
          <a:xfrm>
            <a:off x="323528" y="260648"/>
            <a:ext cx="8489328" cy="943200"/>
          </a:xfrm>
        </p:spPr>
        <p:txBody>
          <a:bodyPr anchor="b">
            <a:normAutofit/>
          </a:bodyPr>
          <a:lstStyle>
            <a:lvl1pPr algn="r">
              <a:defRPr sz="3200" b="0">
                <a:solidFill>
                  <a:schemeClr val="tx2"/>
                </a:solidFill>
              </a:defRPr>
            </a:lvl1pPr>
          </a:lstStyle>
          <a:p>
            <a:r>
              <a:rPr lang="en-GB" dirty="0"/>
              <a:t>Presentation title to go here</a:t>
            </a:r>
          </a:p>
        </p:txBody>
      </p:sp>
      <p:pic>
        <p:nvPicPr>
          <p:cNvPr id="16" name="Picture 15">
            <a:extLst>
              <a:ext uri="{FF2B5EF4-FFF2-40B4-BE49-F238E27FC236}">
                <a16:creationId xmlns:a16="http://schemas.microsoft.com/office/drawing/2014/main" id="{28B87EDD-07BB-467B-A483-F687D9428D0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95395" y="5733256"/>
            <a:ext cx="1918843" cy="972343"/>
          </a:xfrm>
          <a:prstGeom prst="rect">
            <a:avLst/>
          </a:prstGeom>
        </p:spPr>
      </p:pic>
    </p:spTree>
    <p:extLst>
      <p:ext uri="{BB962C8B-B14F-4D97-AF65-F5344CB8AC3E}">
        <p14:creationId xmlns:p14="http://schemas.microsoft.com/office/powerpoint/2010/main" val="381462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048" y="3032384"/>
            <a:ext cx="8498632" cy="1362075"/>
          </a:xfrm>
        </p:spPr>
        <p:txBody>
          <a:bodyPr anchor="b">
            <a:normAutofit/>
          </a:bodyPr>
          <a:lstStyle>
            <a:lvl1pPr algn="r">
              <a:defRPr sz="3600" b="0" cap="none">
                <a:solidFill>
                  <a:srgbClr val="004B87"/>
                </a:solidFill>
              </a:defRPr>
            </a:lvl1pPr>
          </a:lstStyle>
          <a:p>
            <a:r>
              <a:rPr lang="en-US" dirty="0"/>
              <a:t>Click to edit master title style</a:t>
            </a:r>
            <a:endParaRPr lang="en-GB" dirty="0"/>
          </a:p>
        </p:txBody>
      </p:sp>
      <p:sp>
        <p:nvSpPr>
          <p:cNvPr id="3" name="Text Placeholder 2"/>
          <p:cNvSpPr>
            <a:spLocks noGrp="1"/>
          </p:cNvSpPr>
          <p:nvPr>
            <p:ph type="body" idx="1" hasCustomPrompt="1"/>
          </p:nvPr>
        </p:nvSpPr>
        <p:spPr>
          <a:xfrm>
            <a:off x="2033384" y="4509213"/>
            <a:ext cx="6836296" cy="1500187"/>
          </a:xfrm>
        </p:spPr>
        <p:txBody>
          <a:bodyPr anchor="t">
            <a:normAutofit/>
          </a:bodyPr>
          <a:lstStyle>
            <a:lvl1pPr marL="0" indent="0" algn="r">
              <a:buNone/>
              <a:defRPr sz="2400">
                <a:solidFill>
                  <a:srgbClr val="004B87"/>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cxnSp>
        <p:nvCxnSpPr>
          <p:cNvPr id="6" name="Straight Connector 5">
            <a:extLst>
              <a:ext uri="{FF2B5EF4-FFF2-40B4-BE49-F238E27FC236}">
                <a16:creationId xmlns:a16="http://schemas.microsoft.com/office/drawing/2014/main" id="{51AAE498-473E-420D-BBF6-000ECD735FF3}"/>
              </a:ext>
            </a:extLst>
          </p:cNvPr>
          <p:cNvCxnSpPr>
            <a:cxnSpLocks/>
          </p:cNvCxnSpPr>
          <p:nvPr userDrawn="1"/>
        </p:nvCxnSpPr>
        <p:spPr>
          <a:xfrm>
            <a:off x="274320" y="4459976"/>
            <a:ext cx="8595360" cy="0"/>
          </a:xfrm>
          <a:prstGeom prst="line">
            <a:avLst/>
          </a:prstGeom>
          <a:ln w="889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4898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8" name="Text Placeholder 7"/>
          <p:cNvSpPr>
            <a:spLocks noGrp="1"/>
          </p:cNvSpPr>
          <p:nvPr>
            <p:ph type="body" sz="quarter" idx="10"/>
          </p:nvPr>
        </p:nvSpPr>
        <p:spPr>
          <a:xfrm>
            <a:off x="4925" y="6479931"/>
            <a:ext cx="7519403" cy="376990"/>
          </a:xfrm>
        </p:spPr>
        <p:txBody>
          <a:bodyPr lIns="144000" tIns="72000" rIns="144000" bIns="72000" anchor="b">
            <a:noAutofit/>
          </a:bodyPr>
          <a:lstStyle>
            <a:lvl1pPr marL="0" indent="0">
              <a:spcBef>
                <a:spcPts val="0"/>
              </a:spcBef>
              <a:buNone/>
              <a:defRPr sz="1000" baseline="0"/>
            </a:lvl1pPr>
          </a:lstStyle>
          <a:p>
            <a:pPr lvl="0"/>
            <a:endParaRPr lang="en-GB" dirty="0"/>
          </a:p>
          <a:p>
            <a:pPr lvl="0"/>
            <a:r>
              <a:rPr lang="en-GB" dirty="0"/>
              <a:t>References to go here</a:t>
            </a:r>
          </a:p>
        </p:txBody>
      </p:sp>
      <p:sp>
        <p:nvSpPr>
          <p:cNvPr id="5" name="Content Placeholder 2">
            <a:extLst>
              <a:ext uri="{FF2B5EF4-FFF2-40B4-BE49-F238E27FC236}">
                <a16:creationId xmlns:a16="http://schemas.microsoft.com/office/drawing/2014/main" id="{E1079D38-636B-4E58-A328-5261F6DD0BE6}"/>
              </a:ext>
            </a:extLst>
          </p:cNvPr>
          <p:cNvSpPr>
            <a:spLocks noGrp="1"/>
          </p:cNvSpPr>
          <p:nvPr>
            <p:ph sz="half" idx="1"/>
          </p:nvPr>
        </p:nvSpPr>
        <p:spPr>
          <a:xfrm>
            <a:off x="319314" y="1340768"/>
            <a:ext cx="8506800" cy="4622400"/>
          </a:xfrm>
        </p:spPr>
        <p:txBody>
          <a:bodyPr>
            <a:normAutofit/>
          </a:bodyPr>
          <a:lstStyle>
            <a:lvl1pPr>
              <a:buClr>
                <a:schemeClr val="tx2"/>
              </a:buClr>
              <a:defRPr sz="2000"/>
            </a:lvl1pPr>
            <a:lvl2pPr>
              <a:buClr>
                <a:schemeClr val="tx2"/>
              </a:buClr>
              <a:defRPr sz="1800"/>
            </a:lvl2pPr>
            <a:lvl3pPr marL="1143000" indent="-228600">
              <a:buClr>
                <a:schemeClr val="tx2"/>
              </a:buClr>
              <a:buFont typeface="Arial" panose="020B0604020202020204" pitchFamily="34" charset="0"/>
              <a:buChar char="•"/>
              <a:defRPr sz="1600"/>
            </a:lvl3pPr>
            <a:lvl4pPr>
              <a:buClr>
                <a:schemeClr val="tx2"/>
              </a:buClr>
              <a:defRPr sz="1400"/>
            </a:lvl4pPr>
            <a:lvl5pPr>
              <a:buClr>
                <a:schemeClr val="tx2"/>
              </a:buCl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410911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40F5D30-516D-45B1-A9E5-12E0CA67E86C}"/>
              </a:ext>
            </a:extLst>
          </p:cNvPr>
          <p:cNvSpPr>
            <a:spLocks noGrp="1"/>
          </p:cNvSpPr>
          <p:nvPr>
            <p:ph type="title"/>
          </p:nvPr>
        </p:nvSpPr>
        <p:spPr>
          <a:xfrm>
            <a:off x="319314" y="140970"/>
            <a:ext cx="7637062" cy="76962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10" name="Text Placeholder 7">
            <a:extLst>
              <a:ext uri="{FF2B5EF4-FFF2-40B4-BE49-F238E27FC236}">
                <a16:creationId xmlns:a16="http://schemas.microsoft.com/office/drawing/2014/main" id="{BF51C5F3-C12D-420E-A134-BD35D774E9AB}"/>
              </a:ext>
            </a:extLst>
          </p:cNvPr>
          <p:cNvSpPr>
            <a:spLocks noGrp="1"/>
          </p:cNvSpPr>
          <p:nvPr>
            <p:ph type="body" sz="quarter" idx="10"/>
          </p:nvPr>
        </p:nvSpPr>
        <p:spPr>
          <a:xfrm>
            <a:off x="4925" y="6479931"/>
            <a:ext cx="7519403" cy="376990"/>
          </a:xfrm>
        </p:spPr>
        <p:txBody>
          <a:bodyPr lIns="144000" tIns="72000" rIns="144000" bIns="72000" anchor="b">
            <a:noAutofit/>
          </a:bodyPr>
          <a:lstStyle>
            <a:lvl1pPr marL="0" indent="0">
              <a:spcBef>
                <a:spcPts val="0"/>
              </a:spcBef>
              <a:buNone/>
              <a:defRPr sz="1000" baseline="0"/>
            </a:lvl1pPr>
          </a:lstStyle>
          <a:p>
            <a:pPr lvl="0"/>
            <a:endParaRPr lang="en-GB" dirty="0"/>
          </a:p>
          <a:p>
            <a:pPr lvl="0"/>
            <a:r>
              <a:rPr lang="en-GB" dirty="0"/>
              <a:t>References to go here</a:t>
            </a:r>
          </a:p>
        </p:txBody>
      </p:sp>
      <p:sp>
        <p:nvSpPr>
          <p:cNvPr id="6" name="Content Placeholder 2">
            <a:extLst>
              <a:ext uri="{FF2B5EF4-FFF2-40B4-BE49-F238E27FC236}">
                <a16:creationId xmlns:a16="http://schemas.microsoft.com/office/drawing/2014/main" id="{439A064B-2DE5-44D3-98D3-05CC095BFB7A}"/>
              </a:ext>
            </a:extLst>
          </p:cNvPr>
          <p:cNvSpPr>
            <a:spLocks noGrp="1"/>
          </p:cNvSpPr>
          <p:nvPr>
            <p:ph sz="half" idx="11"/>
          </p:nvPr>
        </p:nvSpPr>
        <p:spPr>
          <a:xfrm>
            <a:off x="319314" y="1340768"/>
            <a:ext cx="4179600" cy="4622400"/>
          </a:xfrm>
        </p:spPr>
        <p:txBody>
          <a:bodyPr>
            <a:normAutofit/>
          </a:bodyPr>
          <a:lstStyle>
            <a:lvl1pPr>
              <a:buClr>
                <a:schemeClr val="tx2"/>
              </a:buClr>
              <a:defRPr sz="2000"/>
            </a:lvl1pPr>
            <a:lvl2pPr>
              <a:buClr>
                <a:schemeClr val="tx2"/>
              </a:buClr>
              <a:defRPr sz="1800"/>
            </a:lvl2pPr>
            <a:lvl3pPr marL="1143000" indent="-228600">
              <a:buClr>
                <a:schemeClr val="tx2"/>
              </a:buClr>
              <a:buFont typeface="Arial" panose="020B0604020202020204" pitchFamily="34" charset="0"/>
              <a:buChar char="•"/>
              <a:defRPr sz="1600"/>
            </a:lvl3pPr>
            <a:lvl4pPr>
              <a:buClr>
                <a:schemeClr val="tx2"/>
              </a:buClr>
              <a:defRPr sz="1400"/>
            </a:lvl4pPr>
            <a:lvl5pPr>
              <a:buClr>
                <a:schemeClr val="tx2"/>
              </a:buCl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Content Placeholder 2">
            <a:extLst>
              <a:ext uri="{FF2B5EF4-FFF2-40B4-BE49-F238E27FC236}">
                <a16:creationId xmlns:a16="http://schemas.microsoft.com/office/drawing/2014/main" id="{1881CD67-FC02-46F8-BACC-54361074CA5B}"/>
              </a:ext>
            </a:extLst>
          </p:cNvPr>
          <p:cNvSpPr>
            <a:spLocks noGrp="1"/>
          </p:cNvSpPr>
          <p:nvPr>
            <p:ph sz="half" idx="12"/>
          </p:nvPr>
        </p:nvSpPr>
        <p:spPr>
          <a:xfrm>
            <a:off x="4645086" y="1340768"/>
            <a:ext cx="4179600" cy="4622400"/>
          </a:xfrm>
        </p:spPr>
        <p:txBody>
          <a:bodyPr>
            <a:normAutofit/>
          </a:bodyPr>
          <a:lstStyle>
            <a:lvl1pPr>
              <a:buClr>
                <a:schemeClr val="tx2"/>
              </a:buClr>
              <a:defRPr sz="2000"/>
            </a:lvl1pPr>
            <a:lvl2pPr>
              <a:buClr>
                <a:schemeClr val="tx2"/>
              </a:buClr>
              <a:defRPr sz="1800"/>
            </a:lvl2pPr>
            <a:lvl3pPr marL="1143000" indent="-228600">
              <a:buClr>
                <a:schemeClr val="tx2"/>
              </a:buClr>
              <a:buFont typeface="Arial" panose="020B0604020202020204" pitchFamily="34" charset="0"/>
              <a:buChar char="•"/>
              <a:defRPr sz="1600"/>
            </a:lvl3pPr>
            <a:lvl4pPr>
              <a:buClr>
                <a:schemeClr val="tx2"/>
              </a:buClr>
              <a:defRPr sz="1400"/>
            </a:lvl4pPr>
            <a:lvl5pPr>
              <a:buClr>
                <a:schemeClr val="tx2"/>
              </a:buCl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368856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Text Placeholder 7">
            <a:extLst>
              <a:ext uri="{FF2B5EF4-FFF2-40B4-BE49-F238E27FC236}">
                <a16:creationId xmlns:a16="http://schemas.microsoft.com/office/drawing/2014/main" id="{09F7A6A2-DA56-4DBC-9B9E-4360FFB93F54}"/>
              </a:ext>
            </a:extLst>
          </p:cNvPr>
          <p:cNvSpPr>
            <a:spLocks noGrp="1"/>
          </p:cNvSpPr>
          <p:nvPr>
            <p:ph type="body" sz="quarter" idx="10"/>
          </p:nvPr>
        </p:nvSpPr>
        <p:spPr>
          <a:xfrm>
            <a:off x="4925" y="6479931"/>
            <a:ext cx="7519403" cy="376990"/>
          </a:xfrm>
        </p:spPr>
        <p:txBody>
          <a:bodyPr lIns="144000" tIns="72000" rIns="144000" bIns="72000" anchor="b">
            <a:noAutofit/>
          </a:bodyPr>
          <a:lstStyle>
            <a:lvl1pPr marL="0" indent="0">
              <a:spcBef>
                <a:spcPts val="0"/>
              </a:spcBef>
              <a:buNone/>
              <a:defRPr sz="1000" baseline="0"/>
            </a:lvl1pPr>
          </a:lstStyle>
          <a:p>
            <a:pPr lvl="0"/>
            <a:endParaRPr lang="en-GB" dirty="0"/>
          </a:p>
          <a:p>
            <a:pPr lvl="0"/>
            <a:r>
              <a:rPr lang="en-GB" dirty="0"/>
              <a:t>References to go here</a:t>
            </a:r>
          </a:p>
        </p:txBody>
      </p:sp>
    </p:spTree>
    <p:extLst>
      <p:ext uri="{BB962C8B-B14F-4D97-AF65-F5344CB8AC3E}">
        <p14:creationId xmlns:p14="http://schemas.microsoft.com/office/powerpoint/2010/main" val="3320864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0004A808-11AF-4286-85AC-FE28AB67FD77}"/>
              </a:ext>
            </a:extLst>
          </p:cNvPr>
          <p:cNvSpPr>
            <a:spLocks noGrp="1"/>
          </p:cNvSpPr>
          <p:nvPr>
            <p:ph type="body" sz="quarter" idx="10"/>
          </p:nvPr>
        </p:nvSpPr>
        <p:spPr>
          <a:xfrm>
            <a:off x="4925" y="6479931"/>
            <a:ext cx="7519403" cy="376990"/>
          </a:xfrm>
        </p:spPr>
        <p:txBody>
          <a:bodyPr lIns="144000" tIns="72000" rIns="144000" bIns="72000" anchor="b">
            <a:noAutofit/>
          </a:bodyPr>
          <a:lstStyle>
            <a:lvl1pPr marL="0" indent="0">
              <a:spcBef>
                <a:spcPts val="0"/>
              </a:spcBef>
              <a:buNone/>
              <a:defRPr sz="1000" baseline="0"/>
            </a:lvl1pPr>
          </a:lstStyle>
          <a:p>
            <a:pPr lvl="0"/>
            <a:endParaRPr lang="en-GB" dirty="0"/>
          </a:p>
          <a:p>
            <a:pPr lvl="0"/>
            <a:r>
              <a:rPr lang="en-GB" dirty="0"/>
              <a:t>References to go here</a:t>
            </a:r>
          </a:p>
        </p:txBody>
      </p:sp>
    </p:spTree>
    <p:extLst>
      <p:ext uri="{BB962C8B-B14F-4D97-AF65-F5344CB8AC3E}">
        <p14:creationId xmlns:p14="http://schemas.microsoft.com/office/powerpoint/2010/main" val="2012625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0B16C8F-65E6-44E4-A1F5-3F7FA9EA559B}"/>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5" y="138043"/>
            <a:ext cx="9014227" cy="1042269"/>
          </a:xfrm>
          <a:prstGeom prst="rect">
            <a:avLst/>
          </a:prstGeom>
        </p:spPr>
      </p:pic>
      <p:sp>
        <p:nvSpPr>
          <p:cNvPr id="2" name="Title Placeholder 1"/>
          <p:cNvSpPr>
            <a:spLocks noGrp="1"/>
          </p:cNvSpPr>
          <p:nvPr>
            <p:ph type="title"/>
          </p:nvPr>
        </p:nvSpPr>
        <p:spPr>
          <a:xfrm>
            <a:off x="319314" y="140970"/>
            <a:ext cx="7637062" cy="76962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319314" y="1340768"/>
            <a:ext cx="8505372" cy="508640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8" name="Picture 7">
            <a:extLst>
              <a:ext uri="{FF2B5EF4-FFF2-40B4-BE49-F238E27FC236}">
                <a16:creationId xmlns:a16="http://schemas.microsoft.com/office/drawing/2014/main" id="{C9949B95-F696-4035-B757-1DADB4EE655A}"/>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663802" y="6021288"/>
            <a:ext cx="1350435" cy="684311"/>
          </a:xfrm>
          <a:prstGeom prst="rect">
            <a:avLst/>
          </a:prstGeom>
        </p:spPr>
      </p:pic>
    </p:spTree>
    <p:extLst>
      <p:ext uri="{BB962C8B-B14F-4D97-AF65-F5344CB8AC3E}">
        <p14:creationId xmlns:p14="http://schemas.microsoft.com/office/powerpoint/2010/main" val="3316182413"/>
      </p:ext>
    </p:extLst>
  </p:cSld>
  <p:clrMap bg1="lt1" tx1="dk1" bg2="lt2" tx2="dk2" accent1="accent1" accent2="accent2" accent3="accent3" accent4="accent4" accent5="accent5" accent6="accent6" hlink="hlink" folHlink="folHlink"/>
  <p:sldLayoutIdLst>
    <p:sldLayoutId id="2147483660" r:id="rId1"/>
    <p:sldLayoutId id="2147483651" r:id="rId2"/>
    <p:sldLayoutId id="2147483650" r:id="rId3"/>
    <p:sldLayoutId id="2147483652" r:id="rId4"/>
    <p:sldLayoutId id="2147483654" r:id="rId5"/>
    <p:sldLayoutId id="2147483655" r:id="rId6"/>
  </p:sldLayoutIdLst>
  <p:txStyles>
    <p:titleStyle>
      <a:lvl1pPr algn="l" defTabSz="914400" rtl="0" eaLnBrk="1" latinLnBrk="0" hangingPunct="1">
        <a:lnSpc>
          <a:spcPct val="90000"/>
        </a:lnSpc>
        <a:spcBef>
          <a:spcPct val="0"/>
        </a:spcBef>
        <a:buNone/>
        <a:defRPr sz="2800" b="0" kern="1200">
          <a:solidFill>
            <a:schemeClr val="bg1"/>
          </a:solidFill>
          <a:latin typeface="+mj-lt"/>
          <a:ea typeface="+mj-ea"/>
          <a:cs typeface="+mj-cs"/>
        </a:defRPr>
      </a:lvl1pPr>
    </p:titleStyle>
    <p:bodyStyle>
      <a:lvl1pPr marL="342900" indent="-342900" algn="l" defTabSz="914400" rtl="0" eaLnBrk="1" latinLnBrk="0" hangingPunct="1">
        <a:spcBef>
          <a:spcPct val="20000"/>
        </a:spcBef>
        <a:buClr>
          <a:schemeClr val="tx2"/>
        </a:buClr>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Clr>
          <a:srgbClr val="004B87"/>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Clr>
          <a:srgbClr val="004B87"/>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Clr>
          <a:srgbClr val="004B87"/>
        </a:buClr>
        <a:buFont typeface="Arial" panose="020B0604020202020204" pitchFamily="34" charset="0"/>
        <a:buChar char="–"/>
        <a:defRPr sz="1400" kern="1200">
          <a:solidFill>
            <a:schemeClr val="tx1"/>
          </a:solidFill>
          <a:latin typeface="+mn-lt"/>
          <a:ea typeface="+mn-ea"/>
          <a:cs typeface="+mn-cs"/>
        </a:defRPr>
      </a:lvl4pPr>
      <a:lvl5pPr marL="2114550" indent="-285750" algn="l" defTabSz="914400" rtl="0" eaLnBrk="1" latinLnBrk="0" hangingPunct="1">
        <a:spcBef>
          <a:spcPct val="20000"/>
        </a:spcBef>
        <a:buClr>
          <a:srgbClr val="004B87"/>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4.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7">
            <a:extLst>
              <a:ext uri="{FF2B5EF4-FFF2-40B4-BE49-F238E27FC236}">
                <a16:creationId xmlns:a16="http://schemas.microsoft.com/office/drawing/2014/main" id="{2A5023BA-F0E0-4C90-A896-D588B5EFA9DE}"/>
              </a:ext>
            </a:extLst>
          </p:cNvPr>
          <p:cNvSpPr>
            <a:spLocks noGrp="1"/>
          </p:cNvSpPr>
          <p:nvPr>
            <p:ph type="subTitle" idx="1"/>
          </p:nvPr>
        </p:nvSpPr>
        <p:spPr/>
        <p:txBody>
          <a:bodyPr/>
          <a:lstStyle/>
          <a:p>
            <a:r>
              <a:rPr lang="en-US" dirty="0"/>
              <a:t>Cirrhosis and complications</a:t>
            </a:r>
            <a:endParaRPr lang="en-GB" dirty="0"/>
          </a:p>
        </p:txBody>
      </p:sp>
      <p:sp>
        <p:nvSpPr>
          <p:cNvPr id="7" name="Title 6">
            <a:extLst>
              <a:ext uri="{FF2B5EF4-FFF2-40B4-BE49-F238E27FC236}">
                <a16:creationId xmlns:a16="http://schemas.microsoft.com/office/drawing/2014/main" id="{EF89CA09-772E-4495-BCB3-7847A1367372}"/>
              </a:ext>
            </a:extLst>
          </p:cNvPr>
          <p:cNvSpPr>
            <a:spLocks noGrp="1"/>
          </p:cNvSpPr>
          <p:nvPr>
            <p:ph type="ctrTitle"/>
          </p:nvPr>
        </p:nvSpPr>
        <p:spPr/>
        <p:txBody>
          <a:bodyPr/>
          <a:lstStyle/>
          <a:p>
            <a:r>
              <a:rPr lang="en-GB" dirty="0"/>
              <a:t>Best of ILC 2018</a:t>
            </a:r>
          </a:p>
        </p:txBody>
      </p:sp>
    </p:spTree>
    <p:extLst>
      <p:ext uri="{BB962C8B-B14F-4D97-AF65-F5344CB8AC3E}">
        <p14:creationId xmlns:p14="http://schemas.microsoft.com/office/powerpoint/2010/main" val="18008921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7398C-CC2E-4F2B-9CB8-2397BB99152A}"/>
              </a:ext>
            </a:extLst>
          </p:cNvPr>
          <p:cNvSpPr>
            <a:spLocks noGrp="1"/>
          </p:cNvSpPr>
          <p:nvPr>
            <p:ph type="title"/>
          </p:nvPr>
        </p:nvSpPr>
        <p:spPr/>
        <p:txBody>
          <a:bodyPr>
            <a:noAutofit/>
          </a:bodyPr>
          <a:lstStyle/>
          <a:p>
            <a:r>
              <a:rPr lang="en-GB" sz="1800" dirty="0"/>
              <a:t>Adherence to EASL antibiotic treatment recommendations improves the outcomes of patients with cirrhosis and bacterial infections</a:t>
            </a:r>
            <a:endParaRPr lang="en-GB" sz="1800" strike="sngStrike" dirty="0"/>
          </a:p>
        </p:txBody>
      </p:sp>
      <p:sp>
        <p:nvSpPr>
          <p:cNvPr id="3" name="Text Placeholder 2">
            <a:extLst>
              <a:ext uri="{FF2B5EF4-FFF2-40B4-BE49-F238E27FC236}">
                <a16:creationId xmlns:a16="http://schemas.microsoft.com/office/drawing/2014/main" id="{3D2F536A-413B-4FBA-8D03-65C798BB5C39}"/>
              </a:ext>
            </a:extLst>
          </p:cNvPr>
          <p:cNvSpPr>
            <a:spLocks noGrp="1"/>
          </p:cNvSpPr>
          <p:nvPr>
            <p:ph type="body" sz="quarter" idx="10"/>
          </p:nvPr>
        </p:nvSpPr>
        <p:spPr>
          <a:xfrm>
            <a:off x="4925" y="6237312"/>
            <a:ext cx="7519403" cy="619609"/>
          </a:xfrm>
        </p:spPr>
        <p:txBody>
          <a:bodyPr/>
          <a:lstStyle/>
          <a:p>
            <a:r>
              <a:rPr lang="en-GB" dirty="0"/>
              <a:t>*</a:t>
            </a:r>
            <a:r>
              <a:rPr lang="en-US" dirty="0">
                <a:solidFill>
                  <a:prstClr val="black"/>
                </a:solidFill>
              </a:rPr>
              <a:t>Treatment was considered adherent if ≥1 recommended antibiotic/combination was administered; </a:t>
            </a:r>
            <a:r>
              <a:rPr lang="it-IT" kern="0" baseline="30000" dirty="0">
                <a:solidFill>
                  <a:sysClr val="windowText" lastClr="000000"/>
                </a:solidFill>
              </a:rPr>
              <a:t>†</a:t>
            </a:r>
            <a:r>
              <a:rPr lang="it-IT" kern="0" dirty="0">
                <a:solidFill>
                  <a:sysClr val="windowText" lastClr="000000"/>
                </a:solidFill>
              </a:rPr>
              <a:t>To administered antibiotic;</a:t>
            </a:r>
          </a:p>
          <a:p>
            <a:r>
              <a:rPr lang="en-GB" baseline="30000" dirty="0">
                <a:solidFill>
                  <a:prstClr val="black"/>
                </a:solidFill>
                <a:latin typeface="Arial" panose="020B0604020202020204" pitchFamily="34" charset="0"/>
                <a:ea typeface="Verdana" panose="020B0604030504040204" pitchFamily="34" charset="0"/>
                <a:cs typeface="Arial" panose="020B0604020202020204" pitchFamily="34" charset="0"/>
              </a:rPr>
              <a:t>‡</a:t>
            </a:r>
            <a:r>
              <a:rPr lang="en-GB" dirty="0">
                <a:solidFill>
                  <a:prstClr val="black"/>
                </a:solidFill>
                <a:latin typeface="Arial" panose="020B0604020202020204" pitchFamily="34" charset="0"/>
                <a:ea typeface="Verdana" panose="020B0604030504040204" pitchFamily="34" charset="0"/>
                <a:cs typeface="Arial" panose="020B0604020202020204" pitchFamily="34" charset="0"/>
              </a:rPr>
              <a:t>Adjusted for </a:t>
            </a:r>
            <a:r>
              <a:rPr lang="en-US" dirty="0">
                <a:solidFill>
                  <a:prstClr val="black"/>
                </a:solidFill>
              </a:rPr>
              <a:t>age, ACLF, quick SOFA and MELD-Na score</a:t>
            </a:r>
            <a:br>
              <a:rPr lang="en-GB" b="1" baseline="30000" dirty="0">
                <a:solidFill>
                  <a:prstClr val="black"/>
                </a:solidFill>
                <a:latin typeface="Arial" panose="020B0604020202020204" pitchFamily="34" charset="0"/>
                <a:ea typeface="Verdana" panose="020B0604030504040204" pitchFamily="34" charset="0"/>
                <a:cs typeface="Arial" panose="020B0604020202020204" pitchFamily="34" charset="0"/>
              </a:rPr>
            </a:br>
            <a:r>
              <a:rPr lang="en-GB" dirty="0"/>
              <a:t>Piano S, et al. ILC 2018, PS-080</a:t>
            </a:r>
          </a:p>
        </p:txBody>
      </p:sp>
      <p:sp>
        <p:nvSpPr>
          <p:cNvPr id="4" name="Content Placeholder 3">
            <a:extLst>
              <a:ext uri="{FF2B5EF4-FFF2-40B4-BE49-F238E27FC236}">
                <a16:creationId xmlns:a16="http://schemas.microsoft.com/office/drawing/2014/main" id="{C7440728-8CFD-4990-9B19-EB1902AC31A1}"/>
              </a:ext>
            </a:extLst>
          </p:cNvPr>
          <p:cNvSpPr>
            <a:spLocks noGrp="1"/>
          </p:cNvSpPr>
          <p:nvPr>
            <p:ph sz="half" idx="1"/>
          </p:nvPr>
        </p:nvSpPr>
        <p:spPr>
          <a:xfrm>
            <a:off x="319314" y="1281134"/>
            <a:ext cx="4324694" cy="4019383"/>
          </a:xfrm>
        </p:spPr>
        <p:txBody>
          <a:bodyPr>
            <a:noAutofit/>
          </a:bodyPr>
          <a:lstStyle/>
          <a:p>
            <a:pPr marL="0" indent="0">
              <a:spcBef>
                <a:spcPts val="0"/>
              </a:spcBef>
              <a:buNone/>
            </a:pPr>
            <a:r>
              <a:rPr lang="en-GB" sz="1400" dirty="0"/>
              <a:t>Assessment of </a:t>
            </a:r>
            <a:r>
              <a:rPr lang="en-US" sz="1400" dirty="0">
                <a:solidFill>
                  <a:prstClr val="black"/>
                </a:solidFill>
              </a:rPr>
              <a:t>the clinical impact of adherence to EASL recommendations on antibiotic treatment*</a:t>
            </a:r>
            <a:r>
              <a:rPr lang="en-GB" sz="1400" dirty="0"/>
              <a:t> among patients in the ICA “Global Study”</a:t>
            </a:r>
            <a:endParaRPr lang="en-US" sz="1400" dirty="0">
              <a:solidFill>
                <a:prstClr val="black"/>
              </a:solidFill>
            </a:endParaRPr>
          </a:p>
          <a:p>
            <a:pPr marL="0" indent="0">
              <a:spcBef>
                <a:spcPts val="400"/>
              </a:spcBef>
              <a:buNone/>
            </a:pPr>
            <a:r>
              <a:rPr lang="en-US" sz="1400" b="1" dirty="0">
                <a:solidFill>
                  <a:prstClr val="black"/>
                </a:solidFill>
              </a:rPr>
              <a:t>Methods:</a:t>
            </a:r>
          </a:p>
          <a:p>
            <a:pPr marL="185738" indent="-185738">
              <a:spcBef>
                <a:spcPts val="0"/>
              </a:spcBef>
            </a:pPr>
            <a:r>
              <a:rPr lang="en-GB" sz="1400" dirty="0"/>
              <a:t>Demographic, clinical, microbiological and treatment data were collected from</a:t>
            </a:r>
            <a:r>
              <a:rPr lang="en-US" sz="1400" dirty="0"/>
              <a:t> 1,302 patients</a:t>
            </a:r>
          </a:p>
          <a:p>
            <a:pPr marL="0" indent="0">
              <a:spcBef>
                <a:spcPts val="400"/>
              </a:spcBef>
              <a:buNone/>
            </a:pPr>
            <a:r>
              <a:rPr lang="en-US" sz="1400" b="1" dirty="0">
                <a:solidFill>
                  <a:prstClr val="black"/>
                </a:solidFill>
              </a:rPr>
              <a:t>Results:</a:t>
            </a:r>
          </a:p>
          <a:p>
            <a:pPr marL="185738" indent="-185738">
              <a:spcBef>
                <a:spcPts val="0"/>
              </a:spcBef>
            </a:pPr>
            <a:r>
              <a:rPr lang="en-US" sz="1400" dirty="0">
                <a:solidFill>
                  <a:prstClr val="black"/>
                </a:solidFill>
              </a:rPr>
              <a:t>Antibiotic treatment was adherent to EASL recommendations for 61% of patients</a:t>
            </a:r>
          </a:p>
          <a:p>
            <a:pPr marL="171450" indent="-171450">
              <a:spcBef>
                <a:spcPts val="0"/>
              </a:spcBef>
            </a:pPr>
            <a:r>
              <a:rPr lang="en-US" sz="1400" dirty="0">
                <a:solidFill>
                  <a:prstClr val="black"/>
                </a:solidFill>
              </a:rPr>
              <a:t>Adherence was poorer in pneumonia (27% vs. 71%; p&lt;0.001) and nosocomial infection (54% vs. 64%; p=0.002) </a:t>
            </a:r>
          </a:p>
          <a:p>
            <a:pPr marL="185738" indent="-185738">
              <a:spcBef>
                <a:spcPts val="0"/>
              </a:spcBef>
            </a:pPr>
            <a:r>
              <a:rPr lang="en-US" sz="1400" dirty="0">
                <a:solidFill>
                  <a:prstClr val="black"/>
                </a:solidFill>
              </a:rPr>
              <a:t>Bacteria isolated in Asian </a:t>
            </a:r>
            <a:r>
              <a:rPr lang="en-US" sz="1400" dirty="0" err="1">
                <a:solidFill>
                  <a:prstClr val="black"/>
                </a:solidFill>
              </a:rPr>
              <a:t>centres</a:t>
            </a:r>
            <a:r>
              <a:rPr lang="en-US" sz="1400" dirty="0">
                <a:solidFill>
                  <a:prstClr val="black"/>
                </a:solidFill>
              </a:rPr>
              <a:t> had lower susceptibility to recommended antibiotics (58% vs. 80%; p&lt;0.001), mainly due to MDR bacteria (51 vs. 28%; p&lt;0.001)</a:t>
            </a:r>
          </a:p>
          <a:p>
            <a:pPr marL="0" indent="0">
              <a:spcBef>
                <a:spcPts val="400"/>
              </a:spcBef>
              <a:buNone/>
            </a:pPr>
            <a:r>
              <a:rPr lang="en-US" sz="1400" b="1" dirty="0">
                <a:solidFill>
                  <a:prstClr val="black"/>
                </a:solidFill>
              </a:rPr>
              <a:t>Conclusions:</a:t>
            </a:r>
          </a:p>
          <a:p>
            <a:pPr marL="185738" indent="-185738">
              <a:spcBef>
                <a:spcPts val="0"/>
              </a:spcBef>
            </a:pPr>
            <a:r>
              <a:rPr lang="en-GB" sz="1400" dirty="0">
                <a:solidFill>
                  <a:prstClr val="black"/>
                </a:solidFill>
              </a:rPr>
              <a:t>Adherence to EASL recommendations was associated with better outcomes in patients with cirrhosis and bacterial infections</a:t>
            </a:r>
          </a:p>
          <a:p>
            <a:pPr marL="185738" indent="-185738">
              <a:spcBef>
                <a:spcPts val="0"/>
              </a:spcBef>
            </a:pPr>
            <a:r>
              <a:rPr lang="en-GB" sz="1400" dirty="0">
                <a:solidFill>
                  <a:prstClr val="black"/>
                </a:solidFill>
              </a:rPr>
              <a:t>Different strategies should be developed in countries with high MDR bacteria prevalence</a:t>
            </a:r>
            <a:endParaRPr lang="en-US" sz="1400" dirty="0">
              <a:solidFill>
                <a:prstClr val="black"/>
              </a:solidFill>
            </a:endParaRPr>
          </a:p>
        </p:txBody>
      </p:sp>
      <p:sp>
        <p:nvSpPr>
          <p:cNvPr id="11" name="Content Placeholder 3" hidden="1">
            <a:extLst>
              <a:ext uri="{FF2B5EF4-FFF2-40B4-BE49-F238E27FC236}">
                <a16:creationId xmlns:a16="http://schemas.microsoft.com/office/drawing/2014/main" id="{FC277D2E-6F86-424E-A7B0-BECFD69C1F0C}"/>
              </a:ext>
            </a:extLst>
          </p:cNvPr>
          <p:cNvSpPr txBox="1">
            <a:spLocks/>
          </p:cNvSpPr>
          <p:nvPr/>
        </p:nvSpPr>
        <p:spPr>
          <a:xfrm>
            <a:off x="319314" y="2275728"/>
            <a:ext cx="5188790" cy="4622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chemeClr val="tx2"/>
              </a:buClr>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anose="020B0604020202020204" pitchFamily="34" charset="0"/>
              <a:buChar char="–"/>
              <a:defRPr sz="1400" kern="1200">
                <a:solidFill>
                  <a:schemeClr val="tx1"/>
                </a:solidFill>
                <a:latin typeface="+mn-lt"/>
                <a:ea typeface="+mn-ea"/>
                <a:cs typeface="+mn-cs"/>
              </a:defRPr>
            </a:lvl4pPr>
            <a:lvl5pPr marL="2114550" indent="-285750" algn="l" defTabSz="914400" rtl="0" eaLnBrk="1" latinLnBrk="0" hangingPunct="1">
              <a:spcBef>
                <a:spcPct val="20000"/>
              </a:spcBef>
              <a:buClr>
                <a:schemeClr val="tx2"/>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400" b="1" dirty="0">
                <a:solidFill>
                  <a:prstClr val="black"/>
                </a:solidFill>
              </a:rPr>
              <a:t>Results:</a:t>
            </a:r>
          </a:p>
          <a:p>
            <a:r>
              <a:rPr lang="en-US" sz="1400" dirty="0">
                <a:solidFill>
                  <a:prstClr val="black"/>
                </a:solidFill>
              </a:rPr>
              <a:t>Antibiotic treatment was adherent in 61% of patients</a:t>
            </a:r>
          </a:p>
          <a:p>
            <a:r>
              <a:rPr lang="en-US" sz="1400" dirty="0">
                <a:solidFill>
                  <a:prstClr val="black"/>
                </a:solidFill>
              </a:rPr>
              <a:t>Adherence was poorer in pneumonia (27% vs. 71%; p&lt;0.001) and nosocomial infection (54% vs. 64%; p=0.002) </a:t>
            </a:r>
          </a:p>
          <a:p>
            <a:r>
              <a:rPr lang="en-US" sz="1400" dirty="0">
                <a:solidFill>
                  <a:prstClr val="black"/>
                </a:solidFill>
              </a:rPr>
              <a:t>Bacteria isolated in Asian </a:t>
            </a:r>
            <a:r>
              <a:rPr lang="en-US" sz="1400" dirty="0" err="1">
                <a:solidFill>
                  <a:prstClr val="black"/>
                </a:solidFill>
              </a:rPr>
              <a:t>centres</a:t>
            </a:r>
            <a:r>
              <a:rPr lang="en-US" sz="1400" dirty="0">
                <a:solidFill>
                  <a:prstClr val="black"/>
                </a:solidFill>
              </a:rPr>
              <a:t> had lower antimicrobial susceptibility to recommended antibiotics (58% vs. 80%; p&lt;0.001), mainly due to MDR bacteria (51 vs. 28%; p&lt;0.001). Weaker antibiotics associated with higher need to escalate treatment (50% vs. 32%; p&lt;0.001)</a:t>
            </a:r>
          </a:p>
          <a:p>
            <a:endParaRPr lang="en-US" sz="1400" b="1" dirty="0">
              <a:solidFill>
                <a:prstClr val="black"/>
              </a:solidFill>
            </a:endParaRPr>
          </a:p>
        </p:txBody>
      </p:sp>
      <p:sp>
        <p:nvSpPr>
          <p:cNvPr id="12" name="Content Placeholder 3">
            <a:extLst>
              <a:ext uri="{FF2B5EF4-FFF2-40B4-BE49-F238E27FC236}">
                <a16:creationId xmlns:a16="http://schemas.microsoft.com/office/drawing/2014/main" id="{5D1D8300-AA42-48A8-952C-29586217331D}"/>
              </a:ext>
            </a:extLst>
          </p:cNvPr>
          <p:cNvSpPr txBox="1">
            <a:spLocks/>
          </p:cNvSpPr>
          <p:nvPr/>
        </p:nvSpPr>
        <p:spPr>
          <a:xfrm>
            <a:off x="780791" y="5501717"/>
            <a:ext cx="4612726" cy="106511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chemeClr val="tx2"/>
              </a:buClr>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anose="020B0604020202020204" pitchFamily="34" charset="0"/>
              <a:buChar char="–"/>
              <a:defRPr sz="1400" kern="1200">
                <a:solidFill>
                  <a:schemeClr val="tx1"/>
                </a:solidFill>
                <a:latin typeface="+mn-lt"/>
                <a:ea typeface="+mn-ea"/>
                <a:cs typeface="+mn-cs"/>
              </a:defRPr>
            </a:lvl4pPr>
            <a:lvl5pPr marL="2114550" indent="-285750" algn="l" defTabSz="914400" rtl="0" eaLnBrk="1" latinLnBrk="0" hangingPunct="1">
              <a:spcBef>
                <a:spcPct val="20000"/>
              </a:spcBef>
              <a:buClr>
                <a:schemeClr val="tx2"/>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pPr>
            <a:endParaRPr lang="en-US" sz="1400" b="1" dirty="0">
              <a:solidFill>
                <a:prstClr val="black"/>
              </a:solidFill>
            </a:endParaRPr>
          </a:p>
        </p:txBody>
      </p:sp>
      <p:sp>
        <p:nvSpPr>
          <p:cNvPr id="13" name="1035 CuadroTexto">
            <a:extLst>
              <a:ext uri="{FF2B5EF4-FFF2-40B4-BE49-F238E27FC236}">
                <a16:creationId xmlns:a16="http://schemas.microsoft.com/office/drawing/2014/main" id="{A1E53B60-3F6D-4C97-B721-141FA612AD34}"/>
              </a:ext>
            </a:extLst>
          </p:cNvPr>
          <p:cNvSpPr txBox="1"/>
          <p:nvPr/>
        </p:nvSpPr>
        <p:spPr>
          <a:xfrm>
            <a:off x="4689302" y="1268066"/>
            <a:ext cx="4356162" cy="461665"/>
          </a:xfrm>
          <a:prstGeom prst="rect">
            <a:avLst/>
          </a:prstGeom>
          <a:noFill/>
        </p:spPr>
        <p:txBody>
          <a:bodyPr wrap="square" rtlCol="0">
            <a:spAutoFit/>
          </a:bodyPr>
          <a:lstStyle/>
          <a:p>
            <a:pPr lvl="0" algn="ctr">
              <a:defRPr/>
            </a:pPr>
            <a:r>
              <a:rPr lang="en-GB" sz="1200" b="1" dirty="0">
                <a:solidFill>
                  <a:prstClr val="black"/>
                </a:solidFill>
                <a:latin typeface="Arial" panose="020B0604020202020204" pitchFamily="34" charset="0"/>
                <a:ea typeface="Verdana" panose="020B0604030504040204" pitchFamily="34" charset="0"/>
                <a:cs typeface="Arial" panose="020B0604020202020204" pitchFamily="34" charset="0"/>
              </a:rPr>
              <a:t>Weaker than recommended antibiotic regimens were associated with reduced antimicrobial susceptibility</a:t>
            </a:r>
          </a:p>
        </p:txBody>
      </p:sp>
      <p:sp>
        <p:nvSpPr>
          <p:cNvPr id="14" name="1035 CuadroTexto">
            <a:extLst>
              <a:ext uri="{FF2B5EF4-FFF2-40B4-BE49-F238E27FC236}">
                <a16:creationId xmlns:a16="http://schemas.microsoft.com/office/drawing/2014/main" id="{1344D393-A76E-4A9D-B894-A7222A4DFDCB}"/>
              </a:ext>
            </a:extLst>
          </p:cNvPr>
          <p:cNvSpPr txBox="1"/>
          <p:nvPr/>
        </p:nvSpPr>
        <p:spPr>
          <a:xfrm>
            <a:off x="4656407" y="3439916"/>
            <a:ext cx="4320354" cy="461665"/>
          </a:xfrm>
          <a:prstGeom prst="rect">
            <a:avLst/>
          </a:prstGeom>
          <a:noFill/>
        </p:spPr>
        <p:txBody>
          <a:bodyPr wrap="square" rtlCol="0">
            <a:spAutoFit/>
          </a:bodyPr>
          <a:lstStyle/>
          <a:p>
            <a:pPr lvl="0" algn="ctr">
              <a:defRPr/>
            </a:pPr>
            <a:r>
              <a:rPr lang="en-GB" sz="1200" b="1" dirty="0">
                <a:solidFill>
                  <a:prstClr val="black"/>
                </a:solidFill>
                <a:latin typeface="Arial" panose="020B0604020202020204" pitchFamily="34" charset="0"/>
                <a:ea typeface="Verdana" panose="020B0604030504040204" pitchFamily="34" charset="0"/>
                <a:cs typeface="Arial" panose="020B0604020202020204" pitchFamily="34" charset="0"/>
              </a:rPr>
              <a:t>Weaker than recommended antibiotic regimens </a:t>
            </a:r>
            <a:br>
              <a:rPr lang="en-GB" sz="1200" b="1" dirty="0">
                <a:solidFill>
                  <a:prstClr val="black"/>
                </a:solidFill>
                <a:latin typeface="Arial" panose="020B0604020202020204" pitchFamily="34" charset="0"/>
                <a:ea typeface="Verdana" panose="020B0604030504040204" pitchFamily="34" charset="0"/>
                <a:cs typeface="Arial" panose="020B0604020202020204" pitchFamily="34" charset="0"/>
              </a:rPr>
            </a:br>
            <a:r>
              <a:rPr lang="en-GB" sz="1200" b="1" dirty="0">
                <a:solidFill>
                  <a:prstClr val="black"/>
                </a:solidFill>
                <a:latin typeface="Arial" panose="020B0604020202020204" pitchFamily="34" charset="0"/>
                <a:ea typeface="Verdana" panose="020B0604030504040204" pitchFamily="34" charset="0"/>
                <a:cs typeface="Arial" panose="020B0604020202020204" pitchFamily="34" charset="0"/>
              </a:rPr>
              <a:t>were associated with higher risks</a:t>
            </a:r>
            <a:r>
              <a:rPr lang="en-GB" sz="1200" b="1" baseline="30000" dirty="0">
                <a:solidFill>
                  <a:prstClr val="black"/>
                </a:solidFill>
                <a:latin typeface="Arial" panose="020B0604020202020204" pitchFamily="34" charset="0"/>
                <a:ea typeface="Verdana" panose="020B0604030504040204" pitchFamily="34" charset="0"/>
                <a:cs typeface="Arial" panose="020B0604020202020204" pitchFamily="34" charset="0"/>
              </a:rPr>
              <a:t>‡</a:t>
            </a:r>
          </a:p>
        </p:txBody>
      </p:sp>
      <p:grpSp>
        <p:nvGrpSpPr>
          <p:cNvPr id="5" name="Group 4">
            <a:extLst>
              <a:ext uri="{FF2B5EF4-FFF2-40B4-BE49-F238E27FC236}">
                <a16:creationId xmlns:a16="http://schemas.microsoft.com/office/drawing/2014/main" id="{CF51DC36-AF93-4628-9C32-E4CD12D4BADA}"/>
              </a:ext>
            </a:extLst>
          </p:cNvPr>
          <p:cNvGrpSpPr/>
          <p:nvPr/>
        </p:nvGrpSpPr>
        <p:grpSpPr>
          <a:xfrm>
            <a:off x="4558435" y="3920357"/>
            <a:ext cx="4358272" cy="2316302"/>
            <a:chOff x="4626167" y="4005022"/>
            <a:chExt cx="4358272" cy="2316302"/>
          </a:xfrm>
        </p:grpSpPr>
        <p:cxnSp>
          <p:nvCxnSpPr>
            <p:cNvPr id="16" name="Straight Connector 15">
              <a:extLst>
                <a:ext uri="{FF2B5EF4-FFF2-40B4-BE49-F238E27FC236}">
                  <a16:creationId xmlns:a16="http://schemas.microsoft.com/office/drawing/2014/main" id="{4A971AFA-EB9D-4257-9E23-343FEB46ADD3}"/>
                </a:ext>
              </a:extLst>
            </p:cNvPr>
            <p:cNvCxnSpPr>
              <a:cxnSpLocks/>
            </p:cNvCxnSpPr>
            <p:nvPr/>
          </p:nvCxnSpPr>
          <p:spPr>
            <a:xfrm>
              <a:off x="5755982" y="4005022"/>
              <a:ext cx="0" cy="159605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6F30105-2BE5-4C1D-A9FA-12E3EC3D4901}"/>
                </a:ext>
              </a:extLst>
            </p:cNvPr>
            <p:cNvCxnSpPr/>
            <p:nvPr/>
          </p:nvCxnSpPr>
          <p:spPr>
            <a:xfrm>
              <a:off x="5683982" y="4246075"/>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3754619F-2284-4BE3-BF74-DFCAEC6420F9}"/>
                </a:ext>
              </a:extLst>
            </p:cNvPr>
            <p:cNvCxnSpPr/>
            <p:nvPr/>
          </p:nvCxnSpPr>
          <p:spPr>
            <a:xfrm>
              <a:off x="5683982" y="4716856"/>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105B570F-0E49-42A9-A7AE-AD5E6E3F082E}"/>
                </a:ext>
              </a:extLst>
            </p:cNvPr>
            <p:cNvCxnSpPr/>
            <p:nvPr/>
          </p:nvCxnSpPr>
          <p:spPr>
            <a:xfrm>
              <a:off x="5683982" y="5169529"/>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90187AA9-DE81-4BBC-8D1B-D231E6ED1676}"/>
                </a:ext>
              </a:extLst>
            </p:cNvPr>
            <p:cNvCxnSpPr>
              <a:cxnSpLocks/>
            </p:cNvCxnSpPr>
            <p:nvPr/>
          </p:nvCxnSpPr>
          <p:spPr>
            <a:xfrm>
              <a:off x="5755481" y="5598060"/>
              <a:ext cx="2899632"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698C7367-2652-46F1-A67F-54A3FB613A05}"/>
                </a:ext>
              </a:extLst>
            </p:cNvPr>
            <p:cNvCxnSpPr>
              <a:cxnSpLocks/>
            </p:cNvCxnSpPr>
            <p:nvPr/>
          </p:nvCxnSpPr>
          <p:spPr>
            <a:xfrm rot="5400000">
              <a:off x="5955586" y="5634060"/>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F5E0C2B-1DDB-475D-83E6-3B7DF7B83AA4}"/>
                </a:ext>
              </a:extLst>
            </p:cNvPr>
            <p:cNvCxnSpPr>
              <a:cxnSpLocks/>
            </p:cNvCxnSpPr>
            <p:nvPr/>
          </p:nvCxnSpPr>
          <p:spPr>
            <a:xfrm rot="5400000">
              <a:off x="6388938" y="5634060"/>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613FC983-3246-4A3E-8BA8-D81EBBA649E5}"/>
                </a:ext>
              </a:extLst>
            </p:cNvPr>
            <p:cNvCxnSpPr>
              <a:cxnSpLocks/>
            </p:cNvCxnSpPr>
            <p:nvPr/>
          </p:nvCxnSpPr>
          <p:spPr>
            <a:xfrm>
              <a:off x="6858290" y="4029075"/>
              <a:ext cx="0" cy="164098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6874760A-8E15-4EF9-8136-F579BCDA7E14}"/>
                </a:ext>
              </a:extLst>
            </p:cNvPr>
            <p:cNvCxnSpPr>
              <a:cxnSpLocks/>
            </p:cNvCxnSpPr>
            <p:nvPr/>
          </p:nvCxnSpPr>
          <p:spPr>
            <a:xfrm rot="5400000">
              <a:off x="7255642" y="5634060"/>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9495ACEA-1C9A-4A7E-AF8F-C3D489EE6C18}"/>
                </a:ext>
              </a:extLst>
            </p:cNvPr>
            <p:cNvCxnSpPr>
              <a:cxnSpLocks/>
            </p:cNvCxnSpPr>
            <p:nvPr/>
          </p:nvCxnSpPr>
          <p:spPr>
            <a:xfrm rot="5400000">
              <a:off x="7688994" y="5634060"/>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2FE6198E-D887-458E-AACC-4607BA4BF6AA}"/>
                </a:ext>
              </a:extLst>
            </p:cNvPr>
            <p:cNvCxnSpPr>
              <a:cxnSpLocks/>
            </p:cNvCxnSpPr>
            <p:nvPr/>
          </p:nvCxnSpPr>
          <p:spPr>
            <a:xfrm rot="5400000">
              <a:off x="8122346" y="5634060"/>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0FACAA7-184D-41BF-B349-D8066606327F}"/>
                </a:ext>
              </a:extLst>
            </p:cNvPr>
            <p:cNvCxnSpPr>
              <a:cxnSpLocks/>
            </p:cNvCxnSpPr>
            <p:nvPr/>
          </p:nvCxnSpPr>
          <p:spPr>
            <a:xfrm rot="5400000">
              <a:off x="8555697" y="5634060"/>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E71ED190-3DA8-4489-BD44-4A9196B14BA8}"/>
                </a:ext>
              </a:extLst>
            </p:cNvPr>
            <p:cNvSpPr txBox="1"/>
            <p:nvPr/>
          </p:nvSpPr>
          <p:spPr>
            <a:xfrm>
              <a:off x="8407150" y="5668496"/>
              <a:ext cx="369094" cy="276999"/>
            </a:xfrm>
            <a:prstGeom prst="rect">
              <a:avLst/>
            </a:prstGeom>
            <a:noFill/>
          </p:spPr>
          <p:txBody>
            <a:bodyPr wrap="square" rtlCol="0">
              <a:spAutoFit/>
            </a:bodyPr>
            <a:lstStyle/>
            <a:p>
              <a:pPr algn="ctr"/>
              <a:r>
                <a:rPr lang="en-GB" sz="1200" dirty="0"/>
                <a:t>3</a:t>
              </a:r>
            </a:p>
          </p:txBody>
        </p:sp>
        <p:sp>
          <p:nvSpPr>
            <p:cNvPr id="29" name="TextBox 28">
              <a:extLst>
                <a:ext uri="{FF2B5EF4-FFF2-40B4-BE49-F238E27FC236}">
                  <a16:creationId xmlns:a16="http://schemas.microsoft.com/office/drawing/2014/main" id="{E2D9E961-470B-40E5-A2CB-50C2C321DAD8}"/>
                </a:ext>
              </a:extLst>
            </p:cNvPr>
            <p:cNvSpPr txBox="1"/>
            <p:nvPr/>
          </p:nvSpPr>
          <p:spPr>
            <a:xfrm>
              <a:off x="7951359" y="5668496"/>
              <a:ext cx="413972" cy="276999"/>
            </a:xfrm>
            <a:prstGeom prst="rect">
              <a:avLst/>
            </a:prstGeom>
            <a:noFill/>
          </p:spPr>
          <p:txBody>
            <a:bodyPr wrap="square" rtlCol="0">
              <a:spAutoFit/>
            </a:bodyPr>
            <a:lstStyle/>
            <a:p>
              <a:pPr algn="ctr"/>
              <a:r>
                <a:rPr lang="en-GB" sz="1200" dirty="0"/>
                <a:t>2.5</a:t>
              </a:r>
            </a:p>
          </p:txBody>
        </p:sp>
        <p:sp>
          <p:nvSpPr>
            <p:cNvPr id="30" name="TextBox 29">
              <a:extLst>
                <a:ext uri="{FF2B5EF4-FFF2-40B4-BE49-F238E27FC236}">
                  <a16:creationId xmlns:a16="http://schemas.microsoft.com/office/drawing/2014/main" id="{F284357D-468C-4CE4-8695-8B10AE8B11D8}"/>
                </a:ext>
              </a:extLst>
            </p:cNvPr>
            <p:cNvSpPr txBox="1"/>
            <p:nvPr/>
          </p:nvSpPr>
          <p:spPr>
            <a:xfrm>
              <a:off x="7516478" y="5668496"/>
              <a:ext cx="413972" cy="276999"/>
            </a:xfrm>
            <a:prstGeom prst="rect">
              <a:avLst/>
            </a:prstGeom>
            <a:noFill/>
          </p:spPr>
          <p:txBody>
            <a:bodyPr wrap="square" rtlCol="0">
              <a:spAutoFit/>
            </a:bodyPr>
            <a:lstStyle/>
            <a:p>
              <a:pPr algn="ctr"/>
              <a:r>
                <a:rPr lang="en-GB" sz="1200" dirty="0"/>
                <a:t>2</a:t>
              </a:r>
            </a:p>
          </p:txBody>
        </p:sp>
        <p:sp>
          <p:nvSpPr>
            <p:cNvPr id="31" name="TextBox 30">
              <a:extLst>
                <a:ext uri="{FF2B5EF4-FFF2-40B4-BE49-F238E27FC236}">
                  <a16:creationId xmlns:a16="http://schemas.microsoft.com/office/drawing/2014/main" id="{7160006B-89B2-46EA-9A4A-00A18758B725}"/>
                </a:ext>
              </a:extLst>
            </p:cNvPr>
            <p:cNvSpPr txBox="1"/>
            <p:nvPr/>
          </p:nvSpPr>
          <p:spPr>
            <a:xfrm>
              <a:off x="7086359" y="5668496"/>
              <a:ext cx="413972" cy="276999"/>
            </a:xfrm>
            <a:prstGeom prst="rect">
              <a:avLst/>
            </a:prstGeom>
            <a:noFill/>
          </p:spPr>
          <p:txBody>
            <a:bodyPr wrap="square" rtlCol="0">
              <a:spAutoFit/>
            </a:bodyPr>
            <a:lstStyle/>
            <a:p>
              <a:pPr algn="ctr"/>
              <a:r>
                <a:rPr lang="en-GB" sz="1200" dirty="0"/>
                <a:t>1.5</a:t>
              </a:r>
            </a:p>
          </p:txBody>
        </p:sp>
        <p:sp>
          <p:nvSpPr>
            <p:cNvPr id="32" name="TextBox 31">
              <a:extLst>
                <a:ext uri="{FF2B5EF4-FFF2-40B4-BE49-F238E27FC236}">
                  <a16:creationId xmlns:a16="http://schemas.microsoft.com/office/drawing/2014/main" id="{F4E4247E-D9E1-41A2-BD53-967ED0A34D3C}"/>
                </a:ext>
              </a:extLst>
            </p:cNvPr>
            <p:cNvSpPr txBox="1"/>
            <p:nvPr/>
          </p:nvSpPr>
          <p:spPr>
            <a:xfrm>
              <a:off x="6653769" y="5668496"/>
              <a:ext cx="413972" cy="276999"/>
            </a:xfrm>
            <a:prstGeom prst="rect">
              <a:avLst/>
            </a:prstGeom>
            <a:noFill/>
          </p:spPr>
          <p:txBody>
            <a:bodyPr wrap="square" rtlCol="0">
              <a:spAutoFit/>
            </a:bodyPr>
            <a:lstStyle/>
            <a:p>
              <a:pPr algn="ctr"/>
              <a:r>
                <a:rPr lang="en-GB" sz="1200" dirty="0"/>
                <a:t>1</a:t>
              </a:r>
            </a:p>
          </p:txBody>
        </p:sp>
        <p:sp>
          <p:nvSpPr>
            <p:cNvPr id="33" name="TextBox 32">
              <a:extLst>
                <a:ext uri="{FF2B5EF4-FFF2-40B4-BE49-F238E27FC236}">
                  <a16:creationId xmlns:a16="http://schemas.microsoft.com/office/drawing/2014/main" id="{1000DCD3-33F1-4E25-A191-57B06F79F011}"/>
                </a:ext>
              </a:extLst>
            </p:cNvPr>
            <p:cNvSpPr txBox="1"/>
            <p:nvPr/>
          </p:nvSpPr>
          <p:spPr>
            <a:xfrm>
              <a:off x="6217951" y="5668496"/>
              <a:ext cx="413972" cy="276999"/>
            </a:xfrm>
            <a:prstGeom prst="rect">
              <a:avLst/>
            </a:prstGeom>
            <a:noFill/>
          </p:spPr>
          <p:txBody>
            <a:bodyPr wrap="square" rtlCol="0">
              <a:spAutoFit/>
            </a:bodyPr>
            <a:lstStyle/>
            <a:p>
              <a:pPr algn="ctr"/>
              <a:r>
                <a:rPr lang="en-GB" sz="1200" dirty="0"/>
                <a:t>0.5</a:t>
              </a:r>
            </a:p>
          </p:txBody>
        </p:sp>
        <p:sp>
          <p:nvSpPr>
            <p:cNvPr id="34" name="TextBox 33">
              <a:extLst>
                <a:ext uri="{FF2B5EF4-FFF2-40B4-BE49-F238E27FC236}">
                  <a16:creationId xmlns:a16="http://schemas.microsoft.com/office/drawing/2014/main" id="{3867A107-9529-40D6-A2DE-17B696E810BA}"/>
                </a:ext>
              </a:extLst>
            </p:cNvPr>
            <p:cNvSpPr txBox="1"/>
            <p:nvPr/>
          </p:nvSpPr>
          <p:spPr>
            <a:xfrm>
              <a:off x="5781974" y="5668496"/>
              <a:ext cx="413972" cy="276999"/>
            </a:xfrm>
            <a:prstGeom prst="rect">
              <a:avLst/>
            </a:prstGeom>
            <a:noFill/>
          </p:spPr>
          <p:txBody>
            <a:bodyPr wrap="square" rtlCol="0">
              <a:spAutoFit/>
            </a:bodyPr>
            <a:lstStyle/>
            <a:p>
              <a:pPr algn="ctr"/>
              <a:r>
                <a:rPr lang="en-GB" sz="1200" dirty="0"/>
                <a:t>0</a:t>
              </a:r>
            </a:p>
          </p:txBody>
        </p:sp>
        <p:sp>
          <p:nvSpPr>
            <p:cNvPr id="35" name="TextBox 34">
              <a:extLst>
                <a:ext uri="{FF2B5EF4-FFF2-40B4-BE49-F238E27FC236}">
                  <a16:creationId xmlns:a16="http://schemas.microsoft.com/office/drawing/2014/main" id="{D8CE7625-D78A-410D-A93F-41EC59F6CC75}"/>
                </a:ext>
              </a:extLst>
            </p:cNvPr>
            <p:cNvSpPr txBox="1"/>
            <p:nvPr/>
          </p:nvSpPr>
          <p:spPr>
            <a:xfrm>
              <a:off x="6858289" y="5859659"/>
              <a:ext cx="1796823" cy="461665"/>
            </a:xfrm>
            <a:prstGeom prst="rect">
              <a:avLst/>
            </a:prstGeom>
            <a:noFill/>
          </p:spPr>
          <p:txBody>
            <a:bodyPr wrap="square" rtlCol="0">
              <a:spAutoFit/>
            </a:bodyPr>
            <a:lstStyle/>
            <a:p>
              <a:r>
                <a:rPr lang="en-GB" sz="1200" dirty="0"/>
                <a:t>Favours </a:t>
              </a:r>
              <a:br>
                <a:rPr lang="en-GB" sz="1200" dirty="0"/>
              </a:br>
              <a:r>
                <a:rPr lang="en-GB" sz="1200" dirty="0"/>
                <a:t>adherence</a:t>
              </a:r>
            </a:p>
          </p:txBody>
        </p:sp>
        <p:sp>
          <p:nvSpPr>
            <p:cNvPr id="36" name="TextBox 35">
              <a:extLst>
                <a:ext uri="{FF2B5EF4-FFF2-40B4-BE49-F238E27FC236}">
                  <a16:creationId xmlns:a16="http://schemas.microsoft.com/office/drawing/2014/main" id="{85B8FEE7-6440-4277-A5F0-C80F9758B709}"/>
                </a:ext>
              </a:extLst>
            </p:cNvPr>
            <p:cNvSpPr txBox="1"/>
            <p:nvPr/>
          </p:nvSpPr>
          <p:spPr>
            <a:xfrm>
              <a:off x="4788246" y="5859659"/>
              <a:ext cx="2070044" cy="461665"/>
            </a:xfrm>
            <a:prstGeom prst="rect">
              <a:avLst/>
            </a:prstGeom>
            <a:noFill/>
          </p:spPr>
          <p:txBody>
            <a:bodyPr wrap="square" rtlCol="0">
              <a:spAutoFit/>
            </a:bodyPr>
            <a:lstStyle/>
            <a:p>
              <a:pPr algn="r"/>
              <a:r>
                <a:rPr lang="en-GB" sz="1200" dirty="0"/>
                <a:t>Favours lack </a:t>
              </a:r>
              <a:br>
                <a:rPr lang="en-GB" sz="1200" dirty="0"/>
              </a:br>
              <a:r>
                <a:rPr lang="en-GB" sz="1200" dirty="0"/>
                <a:t>of adherence</a:t>
              </a:r>
            </a:p>
          </p:txBody>
        </p:sp>
        <p:sp>
          <p:nvSpPr>
            <p:cNvPr id="37" name="TextBox 36">
              <a:extLst>
                <a:ext uri="{FF2B5EF4-FFF2-40B4-BE49-F238E27FC236}">
                  <a16:creationId xmlns:a16="http://schemas.microsoft.com/office/drawing/2014/main" id="{8F0A24A7-A711-49EF-BF87-25F360F731C9}"/>
                </a:ext>
              </a:extLst>
            </p:cNvPr>
            <p:cNvSpPr txBox="1"/>
            <p:nvPr/>
          </p:nvSpPr>
          <p:spPr>
            <a:xfrm>
              <a:off x="4626167" y="4941077"/>
              <a:ext cx="1059250" cy="461665"/>
            </a:xfrm>
            <a:prstGeom prst="rect">
              <a:avLst/>
            </a:prstGeom>
            <a:noFill/>
          </p:spPr>
          <p:txBody>
            <a:bodyPr wrap="square" rtlCol="0" anchor="ctr">
              <a:spAutoFit/>
            </a:bodyPr>
            <a:lstStyle/>
            <a:p>
              <a:pPr algn="r"/>
              <a:r>
                <a:rPr lang="en-GB" sz="1200" dirty="0"/>
                <a:t>In-hospital mortality</a:t>
              </a:r>
            </a:p>
          </p:txBody>
        </p:sp>
        <p:sp>
          <p:nvSpPr>
            <p:cNvPr id="38" name="TextBox 37">
              <a:extLst>
                <a:ext uri="{FF2B5EF4-FFF2-40B4-BE49-F238E27FC236}">
                  <a16:creationId xmlns:a16="http://schemas.microsoft.com/office/drawing/2014/main" id="{F0F04932-B6A6-4F6C-93C5-5FCF3BD27549}"/>
                </a:ext>
              </a:extLst>
            </p:cNvPr>
            <p:cNvSpPr txBox="1"/>
            <p:nvPr/>
          </p:nvSpPr>
          <p:spPr>
            <a:xfrm>
              <a:off x="4626167" y="4583498"/>
              <a:ext cx="1059250" cy="276999"/>
            </a:xfrm>
            <a:prstGeom prst="rect">
              <a:avLst/>
            </a:prstGeom>
            <a:noFill/>
          </p:spPr>
          <p:txBody>
            <a:bodyPr wrap="square" rtlCol="0" anchor="ctr">
              <a:spAutoFit/>
            </a:bodyPr>
            <a:lstStyle/>
            <a:p>
              <a:pPr algn="r"/>
              <a:r>
                <a:rPr lang="en-GB" sz="1200" dirty="0"/>
                <a:t>Septic shock</a:t>
              </a:r>
            </a:p>
          </p:txBody>
        </p:sp>
        <p:sp>
          <p:nvSpPr>
            <p:cNvPr id="39" name="TextBox 38">
              <a:extLst>
                <a:ext uri="{FF2B5EF4-FFF2-40B4-BE49-F238E27FC236}">
                  <a16:creationId xmlns:a16="http://schemas.microsoft.com/office/drawing/2014/main" id="{225D7520-7744-4D94-80A9-47308781016D}"/>
                </a:ext>
              </a:extLst>
            </p:cNvPr>
            <p:cNvSpPr txBox="1"/>
            <p:nvPr/>
          </p:nvSpPr>
          <p:spPr>
            <a:xfrm>
              <a:off x="4626167" y="4013658"/>
              <a:ext cx="1059250" cy="461665"/>
            </a:xfrm>
            <a:prstGeom prst="rect">
              <a:avLst/>
            </a:prstGeom>
            <a:noFill/>
          </p:spPr>
          <p:txBody>
            <a:bodyPr wrap="square" rtlCol="0" anchor="ctr">
              <a:spAutoFit/>
            </a:bodyPr>
            <a:lstStyle/>
            <a:p>
              <a:pPr algn="r"/>
              <a:r>
                <a:rPr lang="en-GB" sz="1200" dirty="0"/>
                <a:t>New organ failures</a:t>
              </a:r>
            </a:p>
          </p:txBody>
        </p:sp>
        <p:sp>
          <p:nvSpPr>
            <p:cNvPr id="40" name="TextBox 39">
              <a:extLst>
                <a:ext uri="{FF2B5EF4-FFF2-40B4-BE49-F238E27FC236}">
                  <a16:creationId xmlns:a16="http://schemas.microsoft.com/office/drawing/2014/main" id="{2859D25B-1E20-4121-8D61-302EE98DF03E}"/>
                </a:ext>
              </a:extLst>
            </p:cNvPr>
            <p:cNvSpPr txBox="1"/>
            <p:nvPr/>
          </p:nvSpPr>
          <p:spPr>
            <a:xfrm>
              <a:off x="7925189" y="4941077"/>
              <a:ext cx="1059250" cy="461665"/>
            </a:xfrm>
            <a:prstGeom prst="rect">
              <a:avLst/>
            </a:prstGeom>
            <a:noFill/>
          </p:spPr>
          <p:txBody>
            <a:bodyPr wrap="square" rtlCol="0" anchor="ctr">
              <a:spAutoFit/>
            </a:bodyPr>
            <a:lstStyle/>
            <a:p>
              <a:r>
                <a:rPr lang="en-GB" sz="1200" dirty="0"/>
                <a:t>OR 1.47</a:t>
              </a:r>
            </a:p>
            <a:p>
              <a:r>
                <a:rPr lang="en-GB" sz="1200" dirty="0"/>
                <a:t>p=0.034</a:t>
              </a:r>
            </a:p>
          </p:txBody>
        </p:sp>
        <p:sp>
          <p:nvSpPr>
            <p:cNvPr id="41" name="TextBox 40">
              <a:extLst>
                <a:ext uri="{FF2B5EF4-FFF2-40B4-BE49-F238E27FC236}">
                  <a16:creationId xmlns:a16="http://schemas.microsoft.com/office/drawing/2014/main" id="{62A66DBC-78FA-4B04-9F88-36874F198DFC}"/>
                </a:ext>
              </a:extLst>
            </p:cNvPr>
            <p:cNvSpPr txBox="1"/>
            <p:nvPr/>
          </p:nvSpPr>
          <p:spPr>
            <a:xfrm>
              <a:off x="7925189" y="4491165"/>
              <a:ext cx="1059250" cy="461665"/>
            </a:xfrm>
            <a:prstGeom prst="rect">
              <a:avLst/>
            </a:prstGeom>
            <a:noFill/>
          </p:spPr>
          <p:txBody>
            <a:bodyPr wrap="square" rtlCol="0" anchor="ctr">
              <a:spAutoFit/>
            </a:bodyPr>
            <a:lstStyle/>
            <a:p>
              <a:r>
                <a:rPr lang="en-GB" sz="1200" dirty="0"/>
                <a:t>OR 0.51</a:t>
              </a:r>
            </a:p>
            <a:p>
              <a:r>
                <a:rPr lang="en-GB" sz="1200" dirty="0"/>
                <a:t>p=0.044</a:t>
              </a:r>
            </a:p>
          </p:txBody>
        </p:sp>
        <p:sp>
          <p:nvSpPr>
            <p:cNvPr id="42" name="TextBox 41">
              <a:extLst>
                <a:ext uri="{FF2B5EF4-FFF2-40B4-BE49-F238E27FC236}">
                  <a16:creationId xmlns:a16="http://schemas.microsoft.com/office/drawing/2014/main" id="{1637FC0F-1D1F-4A72-8629-C15F22A07685}"/>
                </a:ext>
              </a:extLst>
            </p:cNvPr>
            <p:cNvSpPr txBox="1"/>
            <p:nvPr/>
          </p:nvSpPr>
          <p:spPr>
            <a:xfrm>
              <a:off x="7925189" y="4013658"/>
              <a:ext cx="1059250" cy="461665"/>
            </a:xfrm>
            <a:prstGeom prst="rect">
              <a:avLst/>
            </a:prstGeom>
            <a:noFill/>
          </p:spPr>
          <p:txBody>
            <a:bodyPr wrap="square" rtlCol="0" anchor="ctr">
              <a:spAutoFit/>
            </a:bodyPr>
            <a:lstStyle/>
            <a:p>
              <a:r>
                <a:rPr lang="en-GB" sz="1200" dirty="0"/>
                <a:t>OR 1.50</a:t>
              </a:r>
            </a:p>
            <a:p>
              <a:r>
                <a:rPr lang="en-GB" sz="1200" dirty="0"/>
                <a:t>p=0.010</a:t>
              </a:r>
            </a:p>
          </p:txBody>
        </p:sp>
        <p:cxnSp>
          <p:nvCxnSpPr>
            <p:cNvPr id="43" name="Straight Connector 42">
              <a:extLst>
                <a:ext uri="{FF2B5EF4-FFF2-40B4-BE49-F238E27FC236}">
                  <a16:creationId xmlns:a16="http://schemas.microsoft.com/office/drawing/2014/main" id="{AA9C15F9-9685-4A2A-A495-71C5A0B83732}"/>
                </a:ext>
              </a:extLst>
            </p:cNvPr>
            <p:cNvCxnSpPr/>
            <p:nvPr/>
          </p:nvCxnSpPr>
          <p:spPr>
            <a:xfrm flipH="1">
              <a:off x="6941344" y="4243387"/>
              <a:ext cx="807244"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5CB26EF7-6227-4B54-84BF-4C5E5BAB9142}"/>
                </a:ext>
              </a:extLst>
            </p:cNvPr>
            <p:cNvCxnSpPr>
              <a:cxnSpLocks/>
            </p:cNvCxnSpPr>
            <p:nvPr/>
          </p:nvCxnSpPr>
          <p:spPr>
            <a:xfrm flipH="1">
              <a:off x="6900863" y="4719637"/>
              <a:ext cx="1069181"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E5EB7569-8CDB-4900-9343-E777E8FC49C5}"/>
                </a:ext>
              </a:extLst>
            </p:cNvPr>
            <p:cNvCxnSpPr>
              <a:cxnSpLocks/>
            </p:cNvCxnSpPr>
            <p:nvPr/>
          </p:nvCxnSpPr>
          <p:spPr>
            <a:xfrm flipH="1">
              <a:off x="6900864" y="5169693"/>
              <a:ext cx="873917"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Rectangle 45">
              <a:extLst>
                <a:ext uri="{FF2B5EF4-FFF2-40B4-BE49-F238E27FC236}">
                  <a16:creationId xmlns:a16="http://schemas.microsoft.com/office/drawing/2014/main" id="{71DCD845-BD67-4A02-B21A-891852ACCBD4}"/>
                </a:ext>
              </a:extLst>
            </p:cNvPr>
            <p:cNvSpPr/>
            <p:nvPr/>
          </p:nvSpPr>
          <p:spPr>
            <a:xfrm>
              <a:off x="7236619" y="4191000"/>
              <a:ext cx="111919" cy="109537"/>
            </a:xfrm>
            <a:prstGeom prst="rect">
              <a:avLst/>
            </a:prstGeom>
            <a:solidFill>
              <a:srgbClr val="004B87"/>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ectangle 46">
              <a:extLst>
                <a:ext uri="{FF2B5EF4-FFF2-40B4-BE49-F238E27FC236}">
                  <a16:creationId xmlns:a16="http://schemas.microsoft.com/office/drawing/2014/main" id="{A7CACC02-AABF-4FC8-AE15-0A4495332451}"/>
                </a:ext>
              </a:extLst>
            </p:cNvPr>
            <p:cNvSpPr/>
            <p:nvPr/>
          </p:nvSpPr>
          <p:spPr>
            <a:xfrm>
              <a:off x="7277100" y="4664869"/>
              <a:ext cx="111919" cy="109537"/>
            </a:xfrm>
            <a:prstGeom prst="rect">
              <a:avLst/>
            </a:prstGeom>
            <a:solidFill>
              <a:srgbClr val="004B87"/>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ectangle 47">
              <a:extLst>
                <a:ext uri="{FF2B5EF4-FFF2-40B4-BE49-F238E27FC236}">
                  <a16:creationId xmlns:a16="http://schemas.microsoft.com/office/drawing/2014/main" id="{4DC9F1B6-37E9-416F-9B4C-8777F746444F}"/>
                </a:ext>
              </a:extLst>
            </p:cNvPr>
            <p:cNvSpPr/>
            <p:nvPr/>
          </p:nvSpPr>
          <p:spPr>
            <a:xfrm>
              <a:off x="7208044" y="5114925"/>
              <a:ext cx="111919" cy="109537"/>
            </a:xfrm>
            <a:prstGeom prst="rect">
              <a:avLst/>
            </a:prstGeom>
            <a:solidFill>
              <a:srgbClr val="004B87"/>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6" name="Picture 5">
            <a:extLst>
              <a:ext uri="{FF2B5EF4-FFF2-40B4-BE49-F238E27FC236}">
                <a16:creationId xmlns:a16="http://schemas.microsoft.com/office/drawing/2014/main" id="{515C652A-26D2-4FB2-9802-600A59F1748E}"/>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p:blipFill>
        <p:spPr>
          <a:xfrm>
            <a:off x="5015551" y="1780385"/>
            <a:ext cx="3468675" cy="1614641"/>
          </a:xfrm>
          <a:prstGeom prst="rect">
            <a:avLst/>
          </a:prstGeom>
        </p:spPr>
      </p:pic>
    </p:spTree>
    <p:extLst>
      <p:ext uri="{BB962C8B-B14F-4D97-AF65-F5344CB8AC3E}">
        <p14:creationId xmlns:p14="http://schemas.microsoft.com/office/powerpoint/2010/main" val="3791502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7398C-CC2E-4F2B-9CB8-2397BB99152A}"/>
              </a:ext>
            </a:extLst>
          </p:cNvPr>
          <p:cNvSpPr>
            <a:spLocks noGrp="1"/>
          </p:cNvSpPr>
          <p:nvPr>
            <p:ph type="title"/>
          </p:nvPr>
        </p:nvSpPr>
        <p:spPr/>
        <p:txBody>
          <a:bodyPr>
            <a:noAutofit/>
          </a:bodyPr>
          <a:lstStyle/>
          <a:p>
            <a:r>
              <a:rPr lang="en-GB" sz="1800" dirty="0"/>
              <a:t>Primary SBP prophylaxis is associated with greater ICU admission and 30-day mortality compared to secondary SBP prophylaxis</a:t>
            </a:r>
          </a:p>
        </p:txBody>
      </p:sp>
      <p:sp>
        <p:nvSpPr>
          <p:cNvPr id="3" name="Text Placeholder 2">
            <a:extLst>
              <a:ext uri="{FF2B5EF4-FFF2-40B4-BE49-F238E27FC236}">
                <a16:creationId xmlns:a16="http://schemas.microsoft.com/office/drawing/2014/main" id="{3D2F536A-413B-4FBA-8D03-65C798BB5C39}"/>
              </a:ext>
            </a:extLst>
          </p:cNvPr>
          <p:cNvSpPr>
            <a:spLocks noGrp="1"/>
          </p:cNvSpPr>
          <p:nvPr>
            <p:ph type="body" sz="quarter" idx="10"/>
          </p:nvPr>
        </p:nvSpPr>
        <p:spPr/>
        <p:txBody>
          <a:bodyPr/>
          <a:lstStyle/>
          <a:p>
            <a:r>
              <a:rPr lang="en-GB" dirty="0"/>
              <a:t>Bajaj JS, et al. ILC 2018, GS-015</a:t>
            </a:r>
          </a:p>
        </p:txBody>
      </p:sp>
      <p:sp>
        <p:nvSpPr>
          <p:cNvPr id="4" name="Content Placeholder 3">
            <a:extLst>
              <a:ext uri="{FF2B5EF4-FFF2-40B4-BE49-F238E27FC236}">
                <a16:creationId xmlns:a16="http://schemas.microsoft.com/office/drawing/2014/main" id="{C7440728-8CFD-4990-9B19-EB1902AC31A1}"/>
              </a:ext>
            </a:extLst>
          </p:cNvPr>
          <p:cNvSpPr>
            <a:spLocks noGrp="1"/>
          </p:cNvSpPr>
          <p:nvPr>
            <p:ph sz="half" idx="1"/>
          </p:nvPr>
        </p:nvSpPr>
        <p:spPr>
          <a:xfrm>
            <a:off x="319314" y="1279808"/>
            <a:ext cx="8506800" cy="1461887"/>
          </a:xfrm>
        </p:spPr>
        <p:txBody>
          <a:bodyPr>
            <a:noAutofit/>
          </a:bodyPr>
          <a:lstStyle/>
          <a:p>
            <a:pPr marL="0" indent="0">
              <a:buNone/>
            </a:pPr>
            <a:r>
              <a:rPr lang="en-GB" sz="1400" b="1" dirty="0"/>
              <a:t>Aim: </a:t>
            </a:r>
            <a:r>
              <a:rPr lang="en-GB" sz="1400" dirty="0"/>
              <a:t>Comparison of primary vs. secondary prophylaxis for spontaneous bacterial peritonitis (SBP) in patients with cirrhosis from a large inpatient cohort (the NACSELD database)</a:t>
            </a:r>
          </a:p>
          <a:p>
            <a:pPr marL="0" indent="0">
              <a:spcBef>
                <a:spcPts val="600"/>
              </a:spcBef>
              <a:buNone/>
            </a:pPr>
            <a:r>
              <a:rPr lang="en-GB" sz="1400" b="1" dirty="0"/>
              <a:t>Methods:</a:t>
            </a:r>
          </a:p>
          <a:p>
            <a:r>
              <a:rPr lang="en-GB" sz="1400" dirty="0"/>
              <a:t>Inpatients with cirrhosis and on primary or secondary prophylaxis (n=154 each) were propensity matched for admission MELD score and serum albumin</a:t>
            </a:r>
          </a:p>
          <a:p>
            <a:pPr marL="0" indent="0">
              <a:spcBef>
                <a:spcPts val="600"/>
              </a:spcBef>
              <a:buNone/>
            </a:pPr>
            <a:r>
              <a:rPr lang="en-GB" sz="1400" b="1" dirty="0"/>
              <a:t>Results:</a:t>
            </a:r>
          </a:p>
          <a:p>
            <a:pPr marL="0" indent="0">
              <a:buNone/>
            </a:pPr>
            <a:endParaRPr lang="en-GB" sz="1400" b="1" dirty="0"/>
          </a:p>
          <a:p>
            <a:pPr marL="0" indent="0">
              <a:buNone/>
            </a:pPr>
            <a:endParaRPr lang="en-GB" sz="1400" b="1" dirty="0"/>
          </a:p>
          <a:p>
            <a:pPr marL="0" indent="0">
              <a:buNone/>
            </a:pPr>
            <a:endParaRPr lang="en-GB" sz="1400" b="1" dirty="0"/>
          </a:p>
          <a:p>
            <a:pPr marL="0" indent="0">
              <a:buNone/>
            </a:pPr>
            <a:endParaRPr lang="en-GB" sz="1400" b="1" dirty="0"/>
          </a:p>
          <a:p>
            <a:pPr marL="0" indent="0">
              <a:buNone/>
            </a:pPr>
            <a:endParaRPr lang="en-GB" sz="1400" b="1" dirty="0"/>
          </a:p>
          <a:p>
            <a:pPr marL="0" indent="0">
              <a:buNone/>
            </a:pPr>
            <a:endParaRPr lang="en-GB" sz="1400" b="1" dirty="0"/>
          </a:p>
          <a:p>
            <a:pPr marL="0" indent="0">
              <a:buNone/>
            </a:pPr>
            <a:endParaRPr lang="en-GB" sz="1400" b="1" dirty="0"/>
          </a:p>
          <a:p>
            <a:pPr marL="0" indent="0">
              <a:buNone/>
            </a:pPr>
            <a:endParaRPr lang="en-GB" sz="1400" b="1" dirty="0"/>
          </a:p>
          <a:p>
            <a:pPr marL="0" indent="0">
              <a:buNone/>
            </a:pPr>
            <a:endParaRPr lang="en-GB" sz="1400" b="1" dirty="0"/>
          </a:p>
          <a:p>
            <a:pPr marL="0" indent="0">
              <a:buNone/>
            </a:pPr>
            <a:endParaRPr lang="en-GB" sz="1400" b="1" dirty="0"/>
          </a:p>
          <a:p>
            <a:pPr marL="0" indent="0">
              <a:buNone/>
            </a:pPr>
            <a:endParaRPr lang="en-GB" sz="1400" b="1" dirty="0"/>
          </a:p>
          <a:p>
            <a:pPr marL="0" indent="0">
              <a:buNone/>
            </a:pPr>
            <a:r>
              <a:rPr lang="en-GB" sz="1400" b="1" dirty="0"/>
              <a:t>Conclusions:</a:t>
            </a:r>
          </a:p>
          <a:p>
            <a:pPr>
              <a:spcBef>
                <a:spcPts val="0"/>
              </a:spcBef>
            </a:pPr>
            <a:r>
              <a:rPr lang="en-GB" sz="1400" dirty="0"/>
              <a:t>Despite prophylaxis, a significant number of patients developed SBP</a:t>
            </a:r>
          </a:p>
          <a:p>
            <a:pPr>
              <a:spcBef>
                <a:spcPts val="0"/>
              </a:spcBef>
            </a:pPr>
            <a:r>
              <a:rPr lang="en-GB" sz="1400" dirty="0"/>
              <a:t>Unexpectedly, patients on primary prophylaxis had poorer outcomes</a:t>
            </a:r>
          </a:p>
          <a:p>
            <a:pPr>
              <a:spcBef>
                <a:spcPts val="0"/>
              </a:spcBef>
            </a:pPr>
            <a:r>
              <a:rPr lang="en-GB" sz="1400" dirty="0"/>
              <a:t>The value of both primary and secondary prophylaxis requires re-evaluation</a:t>
            </a:r>
          </a:p>
        </p:txBody>
      </p:sp>
      <p:graphicFrame>
        <p:nvGraphicFramePr>
          <p:cNvPr id="11" name="Chart 10">
            <a:extLst>
              <a:ext uri="{FF2B5EF4-FFF2-40B4-BE49-F238E27FC236}">
                <a16:creationId xmlns:a16="http://schemas.microsoft.com/office/drawing/2014/main" id="{959299DA-48B0-41E0-B3CC-A30B52C69B5A}"/>
              </a:ext>
            </a:extLst>
          </p:cNvPr>
          <p:cNvGraphicFramePr/>
          <p:nvPr>
            <p:extLst>
              <p:ext uri="{D42A27DB-BD31-4B8C-83A1-F6EECF244321}">
                <p14:modId xmlns:p14="http://schemas.microsoft.com/office/powerpoint/2010/main" val="146795867"/>
              </p:ext>
            </p:extLst>
          </p:nvPr>
        </p:nvGraphicFramePr>
        <p:xfrm>
          <a:off x="215516" y="2916742"/>
          <a:ext cx="8712968" cy="2880320"/>
        </p:xfrm>
        <a:graphic>
          <a:graphicData uri="http://schemas.openxmlformats.org/drawingml/2006/chart">
            <c:chart xmlns:c="http://schemas.openxmlformats.org/drawingml/2006/chart" xmlns:r="http://schemas.openxmlformats.org/officeDocument/2006/relationships" r:id="rId3"/>
          </a:graphicData>
        </a:graphic>
      </p:graphicFrame>
      <p:sp>
        <p:nvSpPr>
          <p:cNvPr id="13" name="1035 CuadroTexto">
            <a:extLst>
              <a:ext uri="{FF2B5EF4-FFF2-40B4-BE49-F238E27FC236}">
                <a16:creationId xmlns:a16="http://schemas.microsoft.com/office/drawing/2014/main" id="{6170E721-7758-422A-81A2-CE6C723AFA51}"/>
              </a:ext>
            </a:extLst>
          </p:cNvPr>
          <p:cNvSpPr txBox="1"/>
          <p:nvPr/>
        </p:nvSpPr>
        <p:spPr>
          <a:xfrm>
            <a:off x="1224920" y="3855902"/>
            <a:ext cx="792088" cy="276999"/>
          </a:xfrm>
          <a:prstGeom prst="rect">
            <a:avLst/>
          </a:prstGeom>
          <a:noFill/>
        </p:spPr>
        <p:txBody>
          <a:bodyPr wrap="square" rtlCol="0">
            <a:spAutoFit/>
          </a:bodyPr>
          <a:lstStyle/>
          <a:p>
            <a:pPr lvl="0" algn="ctr">
              <a:defRPr/>
            </a:pPr>
            <a:r>
              <a:rPr lang="en-GB" sz="1200" b="1" dirty="0">
                <a:solidFill>
                  <a:prstClr val="black"/>
                </a:solidFill>
                <a:latin typeface="Arial" panose="020B0604020202020204" pitchFamily="34" charset="0"/>
                <a:ea typeface="Verdana" panose="020B0604030504040204" pitchFamily="34" charset="0"/>
                <a:cs typeface="Arial" panose="020B0604020202020204" pitchFamily="34" charset="0"/>
              </a:rPr>
              <a:t>P=0.005</a:t>
            </a:r>
          </a:p>
        </p:txBody>
      </p:sp>
      <p:sp>
        <p:nvSpPr>
          <p:cNvPr id="16" name="1035 CuadroTexto">
            <a:extLst>
              <a:ext uri="{FF2B5EF4-FFF2-40B4-BE49-F238E27FC236}">
                <a16:creationId xmlns:a16="http://schemas.microsoft.com/office/drawing/2014/main" id="{4A814753-6ADD-4AC7-AAA8-157B94800242}"/>
              </a:ext>
            </a:extLst>
          </p:cNvPr>
          <p:cNvSpPr txBox="1"/>
          <p:nvPr/>
        </p:nvSpPr>
        <p:spPr>
          <a:xfrm>
            <a:off x="3262666" y="3325934"/>
            <a:ext cx="1003920" cy="276999"/>
          </a:xfrm>
          <a:prstGeom prst="rect">
            <a:avLst/>
          </a:prstGeom>
          <a:noFill/>
        </p:spPr>
        <p:txBody>
          <a:bodyPr wrap="square" rtlCol="0">
            <a:spAutoFit/>
          </a:bodyPr>
          <a:lstStyle/>
          <a:p>
            <a:pPr lvl="0" algn="ctr">
              <a:defRPr/>
            </a:pPr>
            <a:r>
              <a:rPr lang="en-GB" sz="1200" b="1" dirty="0">
                <a:solidFill>
                  <a:prstClr val="black"/>
                </a:solidFill>
                <a:latin typeface="Arial" panose="020B0604020202020204" pitchFamily="34" charset="0"/>
                <a:ea typeface="Verdana" panose="020B0604030504040204" pitchFamily="34" charset="0"/>
                <a:cs typeface="Arial" panose="020B0604020202020204" pitchFamily="34" charset="0"/>
              </a:rPr>
              <a:t>P&lt;0.0001</a:t>
            </a:r>
          </a:p>
        </p:txBody>
      </p:sp>
      <p:sp>
        <p:nvSpPr>
          <p:cNvPr id="17" name="1035 CuadroTexto">
            <a:extLst>
              <a:ext uri="{FF2B5EF4-FFF2-40B4-BE49-F238E27FC236}">
                <a16:creationId xmlns:a16="http://schemas.microsoft.com/office/drawing/2014/main" id="{8A8C249C-A90B-4C19-B793-7ACC5690D01D}"/>
              </a:ext>
            </a:extLst>
          </p:cNvPr>
          <p:cNvSpPr txBox="1"/>
          <p:nvPr/>
        </p:nvSpPr>
        <p:spPr>
          <a:xfrm>
            <a:off x="2535560" y="4267382"/>
            <a:ext cx="792088" cy="276999"/>
          </a:xfrm>
          <a:prstGeom prst="rect">
            <a:avLst/>
          </a:prstGeom>
          <a:noFill/>
        </p:spPr>
        <p:txBody>
          <a:bodyPr wrap="square" rtlCol="0">
            <a:spAutoFit/>
          </a:bodyPr>
          <a:lstStyle/>
          <a:p>
            <a:pPr lvl="0" algn="ctr">
              <a:defRPr/>
            </a:pPr>
            <a:r>
              <a:rPr lang="en-GB" sz="1200" b="1" dirty="0">
                <a:solidFill>
                  <a:prstClr val="black"/>
                </a:solidFill>
                <a:latin typeface="Arial" panose="020B0604020202020204" pitchFamily="34" charset="0"/>
                <a:ea typeface="Verdana" panose="020B0604030504040204" pitchFamily="34" charset="0"/>
                <a:cs typeface="Arial" panose="020B0604020202020204" pitchFamily="34" charset="0"/>
              </a:rPr>
              <a:t>P=0.01</a:t>
            </a:r>
          </a:p>
        </p:txBody>
      </p:sp>
      <p:sp>
        <p:nvSpPr>
          <p:cNvPr id="18" name="1035 CuadroTexto">
            <a:extLst>
              <a:ext uri="{FF2B5EF4-FFF2-40B4-BE49-F238E27FC236}">
                <a16:creationId xmlns:a16="http://schemas.microsoft.com/office/drawing/2014/main" id="{04F29E33-C87A-4168-8B8F-2CDF3F7B6046}"/>
              </a:ext>
            </a:extLst>
          </p:cNvPr>
          <p:cNvSpPr txBox="1"/>
          <p:nvPr/>
        </p:nvSpPr>
        <p:spPr>
          <a:xfrm>
            <a:off x="5159112" y="4007910"/>
            <a:ext cx="792088" cy="276999"/>
          </a:xfrm>
          <a:prstGeom prst="rect">
            <a:avLst/>
          </a:prstGeom>
          <a:noFill/>
        </p:spPr>
        <p:txBody>
          <a:bodyPr wrap="square" rtlCol="0">
            <a:spAutoFit/>
          </a:bodyPr>
          <a:lstStyle/>
          <a:p>
            <a:pPr lvl="0" algn="ctr">
              <a:defRPr/>
            </a:pPr>
            <a:r>
              <a:rPr lang="en-GB" sz="1200" b="1" dirty="0">
                <a:solidFill>
                  <a:prstClr val="black"/>
                </a:solidFill>
                <a:latin typeface="Arial" panose="020B0604020202020204" pitchFamily="34" charset="0"/>
                <a:ea typeface="Verdana" panose="020B0604030504040204" pitchFamily="34" charset="0"/>
                <a:cs typeface="Arial" panose="020B0604020202020204" pitchFamily="34" charset="0"/>
              </a:rPr>
              <a:t>P=0.02</a:t>
            </a:r>
          </a:p>
        </p:txBody>
      </p:sp>
      <p:sp>
        <p:nvSpPr>
          <p:cNvPr id="19" name="1035 CuadroTexto">
            <a:extLst>
              <a:ext uri="{FF2B5EF4-FFF2-40B4-BE49-F238E27FC236}">
                <a16:creationId xmlns:a16="http://schemas.microsoft.com/office/drawing/2014/main" id="{3D493DCC-CB56-4697-AE9A-42D9DC73D444}"/>
              </a:ext>
            </a:extLst>
          </p:cNvPr>
          <p:cNvSpPr txBox="1"/>
          <p:nvPr/>
        </p:nvSpPr>
        <p:spPr>
          <a:xfrm>
            <a:off x="6459448" y="4046010"/>
            <a:ext cx="792088" cy="276999"/>
          </a:xfrm>
          <a:prstGeom prst="rect">
            <a:avLst/>
          </a:prstGeom>
          <a:noFill/>
        </p:spPr>
        <p:txBody>
          <a:bodyPr wrap="square" rtlCol="0">
            <a:spAutoFit/>
          </a:bodyPr>
          <a:lstStyle/>
          <a:p>
            <a:pPr lvl="0" algn="ctr">
              <a:defRPr/>
            </a:pPr>
            <a:r>
              <a:rPr lang="en-GB" sz="1200" b="1" dirty="0">
                <a:solidFill>
                  <a:prstClr val="black"/>
                </a:solidFill>
                <a:latin typeface="Arial" panose="020B0604020202020204" pitchFamily="34" charset="0"/>
                <a:ea typeface="Verdana" panose="020B0604030504040204" pitchFamily="34" charset="0"/>
                <a:cs typeface="Arial" panose="020B0604020202020204" pitchFamily="34" charset="0"/>
              </a:rPr>
              <a:t>P=0.05</a:t>
            </a:r>
          </a:p>
        </p:txBody>
      </p:sp>
      <p:sp>
        <p:nvSpPr>
          <p:cNvPr id="20" name="1035 CuadroTexto">
            <a:extLst>
              <a:ext uri="{FF2B5EF4-FFF2-40B4-BE49-F238E27FC236}">
                <a16:creationId xmlns:a16="http://schemas.microsoft.com/office/drawing/2014/main" id="{EB673D8B-B6F2-494D-809A-703EC54A29F4}"/>
              </a:ext>
            </a:extLst>
          </p:cNvPr>
          <p:cNvSpPr txBox="1"/>
          <p:nvPr/>
        </p:nvSpPr>
        <p:spPr>
          <a:xfrm>
            <a:off x="7778452" y="4284894"/>
            <a:ext cx="792088" cy="276999"/>
          </a:xfrm>
          <a:prstGeom prst="rect">
            <a:avLst/>
          </a:prstGeom>
          <a:noFill/>
        </p:spPr>
        <p:txBody>
          <a:bodyPr wrap="square" rtlCol="0">
            <a:spAutoFit/>
          </a:bodyPr>
          <a:lstStyle/>
          <a:p>
            <a:pPr lvl="0" algn="ctr">
              <a:defRPr/>
            </a:pPr>
            <a:r>
              <a:rPr lang="en-GB" sz="1200" b="1" dirty="0">
                <a:solidFill>
                  <a:prstClr val="black"/>
                </a:solidFill>
                <a:latin typeface="Arial" panose="020B0604020202020204" pitchFamily="34" charset="0"/>
                <a:ea typeface="Verdana" panose="020B0604030504040204" pitchFamily="34" charset="0"/>
                <a:cs typeface="Arial" panose="020B0604020202020204" pitchFamily="34" charset="0"/>
              </a:rPr>
              <a:t>P=0.01</a:t>
            </a:r>
          </a:p>
        </p:txBody>
      </p:sp>
    </p:spTree>
    <p:extLst>
      <p:ext uri="{BB962C8B-B14F-4D97-AF65-F5344CB8AC3E}">
        <p14:creationId xmlns:p14="http://schemas.microsoft.com/office/powerpoint/2010/main" val="2000990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7398C-CC2E-4F2B-9CB8-2397BB99152A}"/>
              </a:ext>
            </a:extLst>
          </p:cNvPr>
          <p:cNvSpPr>
            <a:spLocks noGrp="1"/>
          </p:cNvSpPr>
          <p:nvPr>
            <p:ph type="title"/>
          </p:nvPr>
        </p:nvSpPr>
        <p:spPr>
          <a:xfrm>
            <a:off x="319314" y="140970"/>
            <a:ext cx="7349030" cy="769620"/>
          </a:xfrm>
        </p:spPr>
        <p:txBody>
          <a:bodyPr>
            <a:noAutofit/>
          </a:bodyPr>
          <a:lstStyle/>
          <a:p>
            <a:r>
              <a:rPr lang="en-GB" sz="2000" dirty="0"/>
              <a:t>Gut microbiome is profoundly altered in acute-on-chronic liver failure as evaluated by quantitative metagenomics</a:t>
            </a:r>
          </a:p>
        </p:txBody>
      </p:sp>
      <p:sp>
        <p:nvSpPr>
          <p:cNvPr id="3" name="Text Placeholder 2">
            <a:extLst>
              <a:ext uri="{FF2B5EF4-FFF2-40B4-BE49-F238E27FC236}">
                <a16:creationId xmlns:a16="http://schemas.microsoft.com/office/drawing/2014/main" id="{3D2F536A-413B-4FBA-8D03-65C798BB5C39}"/>
              </a:ext>
            </a:extLst>
          </p:cNvPr>
          <p:cNvSpPr>
            <a:spLocks noGrp="1"/>
          </p:cNvSpPr>
          <p:nvPr>
            <p:ph type="body" sz="quarter" idx="10"/>
          </p:nvPr>
        </p:nvSpPr>
        <p:spPr/>
        <p:txBody>
          <a:bodyPr/>
          <a:lstStyle/>
          <a:p>
            <a:r>
              <a:rPr lang="en-GB" dirty="0"/>
              <a:t>*Kruskal–Wallis or Dunn tests Spearman’s correlations</a:t>
            </a:r>
            <a:br>
              <a:rPr lang="en-GB" dirty="0"/>
            </a:br>
            <a:r>
              <a:rPr lang="en-GB" dirty="0"/>
              <a:t>Sole C, et al. ILC 2018, PS-015</a:t>
            </a:r>
          </a:p>
        </p:txBody>
      </p:sp>
      <p:sp>
        <p:nvSpPr>
          <p:cNvPr id="4" name="Content Placeholder 3">
            <a:extLst>
              <a:ext uri="{FF2B5EF4-FFF2-40B4-BE49-F238E27FC236}">
                <a16:creationId xmlns:a16="http://schemas.microsoft.com/office/drawing/2014/main" id="{C7440728-8CFD-4990-9B19-EB1902AC31A1}"/>
              </a:ext>
            </a:extLst>
          </p:cNvPr>
          <p:cNvSpPr>
            <a:spLocks noGrp="1"/>
          </p:cNvSpPr>
          <p:nvPr>
            <p:ph sz="half" idx="1"/>
          </p:nvPr>
        </p:nvSpPr>
        <p:spPr>
          <a:xfrm>
            <a:off x="319314" y="1336267"/>
            <a:ext cx="8506800" cy="4506398"/>
          </a:xfrm>
        </p:spPr>
        <p:txBody>
          <a:bodyPr>
            <a:normAutofit/>
          </a:bodyPr>
          <a:lstStyle/>
          <a:p>
            <a:pPr marL="0" indent="0">
              <a:buNone/>
            </a:pPr>
            <a:r>
              <a:rPr lang="en-GB" sz="1400" b="1" dirty="0"/>
              <a:t>Aim: </a:t>
            </a:r>
            <a:r>
              <a:rPr lang="en-GB" sz="1400" dirty="0"/>
              <a:t>Investigation of gut microbiome alterations across the spectrum of disease (outpatients, AD, ACLF)</a:t>
            </a:r>
          </a:p>
          <a:p>
            <a:pPr marL="0" indent="0">
              <a:buNone/>
            </a:pPr>
            <a:r>
              <a:rPr lang="en-GB" sz="1400" b="1" dirty="0"/>
              <a:t>Methods: </a:t>
            </a:r>
            <a:r>
              <a:rPr lang="en-GB" sz="1400" dirty="0"/>
              <a:t>Microbial genes from stool DNA grouped into metagenomic species (MGS) based on abundance, and </a:t>
            </a:r>
            <a:r>
              <a:rPr lang="en-GB" sz="1400" dirty="0" err="1"/>
              <a:t>analyzed</a:t>
            </a:r>
            <a:r>
              <a:rPr lang="en-GB" sz="1400" dirty="0"/>
              <a:t> using non-parametric tests* and Spearman’s correlation</a:t>
            </a:r>
          </a:p>
        </p:txBody>
      </p:sp>
      <p:sp>
        <p:nvSpPr>
          <p:cNvPr id="20" name="Content Placeholder 3">
            <a:extLst>
              <a:ext uri="{FF2B5EF4-FFF2-40B4-BE49-F238E27FC236}">
                <a16:creationId xmlns:a16="http://schemas.microsoft.com/office/drawing/2014/main" id="{B1CE24A1-4B37-4FFA-A775-F6EB8215D898}"/>
              </a:ext>
            </a:extLst>
          </p:cNvPr>
          <p:cNvSpPr txBox="1">
            <a:spLocks/>
          </p:cNvSpPr>
          <p:nvPr/>
        </p:nvSpPr>
        <p:spPr>
          <a:xfrm>
            <a:off x="319314" y="2150056"/>
            <a:ext cx="2524494" cy="396081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chemeClr val="tx2"/>
              </a:buClr>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anose="020B0604020202020204" pitchFamily="34" charset="0"/>
              <a:buChar char="–"/>
              <a:defRPr sz="1400" kern="1200">
                <a:solidFill>
                  <a:schemeClr val="tx1"/>
                </a:solidFill>
                <a:latin typeface="+mn-lt"/>
                <a:ea typeface="+mn-ea"/>
                <a:cs typeface="+mn-cs"/>
              </a:defRPr>
            </a:lvl4pPr>
            <a:lvl5pPr marL="2114550" indent="-285750" algn="l" defTabSz="914400" rtl="0" eaLnBrk="1" latinLnBrk="0" hangingPunct="1">
              <a:spcBef>
                <a:spcPct val="20000"/>
              </a:spcBef>
              <a:buClr>
                <a:schemeClr val="tx2"/>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400" b="1" dirty="0"/>
              <a:t>Results:</a:t>
            </a:r>
          </a:p>
          <a:p>
            <a:pPr marL="176213" indent="-176213"/>
            <a:r>
              <a:rPr lang="en-GB" sz="1400" dirty="0"/>
              <a:t>290/1,158 MGS contrasted between ≥1 disease stage. 44 contrasted between AD and ACLF</a:t>
            </a:r>
          </a:p>
          <a:p>
            <a:pPr marL="176213" indent="-176213"/>
            <a:r>
              <a:rPr lang="en-GB" sz="1400" dirty="0"/>
              <a:t>Disease severity and organ failure correlated with human DNA in stools</a:t>
            </a:r>
          </a:p>
          <a:p>
            <a:pPr marL="0" indent="0">
              <a:spcBef>
                <a:spcPts val="600"/>
              </a:spcBef>
              <a:buNone/>
            </a:pPr>
            <a:r>
              <a:rPr lang="en-GB" sz="1400" b="1" dirty="0"/>
              <a:t>Conclusions</a:t>
            </a:r>
          </a:p>
          <a:p>
            <a:pPr marL="273050" indent="-273050"/>
            <a:r>
              <a:rPr lang="en-GB" sz="1400" dirty="0"/>
              <a:t>Increasing disease severity is characterized by marked reductions in gene richness, especially in ACLF</a:t>
            </a:r>
          </a:p>
        </p:txBody>
      </p:sp>
      <p:grpSp>
        <p:nvGrpSpPr>
          <p:cNvPr id="5" name="Group 4">
            <a:extLst>
              <a:ext uri="{FF2B5EF4-FFF2-40B4-BE49-F238E27FC236}">
                <a16:creationId xmlns:a16="http://schemas.microsoft.com/office/drawing/2014/main" id="{11384050-C7C2-45DD-A8DE-1EF3AAE509DB}"/>
              </a:ext>
            </a:extLst>
          </p:cNvPr>
          <p:cNvGrpSpPr/>
          <p:nvPr/>
        </p:nvGrpSpPr>
        <p:grpSpPr>
          <a:xfrm>
            <a:off x="2571750" y="5506722"/>
            <a:ext cx="5301485" cy="944880"/>
            <a:chOff x="4872170" y="3073172"/>
            <a:chExt cx="4309691" cy="673078"/>
          </a:xfrm>
        </p:grpSpPr>
        <p:pic>
          <p:nvPicPr>
            <p:cNvPr id="24" name="Image 14">
              <a:extLst>
                <a:ext uri="{FF2B5EF4-FFF2-40B4-BE49-F238E27FC236}">
                  <a16:creationId xmlns:a16="http://schemas.microsoft.com/office/drawing/2014/main" id="{4E6A0A86-1154-4E2F-AEF6-445D07F34B84}"/>
                </a:ext>
              </a:extLst>
            </p:cNvPr>
            <p:cNvPicPr>
              <a:picLocks noChangeAspect="1"/>
            </p:cNvPicPr>
            <p:nvPr/>
          </p:nvPicPr>
          <p:blipFill>
            <a:blip r:embed="rId3" cstate="print">
              <a:clrChange>
                <a:clrFrom>
                  <a:srgbClr val="FFFFFF"/>
                </a:clrFrom>
                <a:clrTo>
                  <a:srgbClr val="FFFFFF">
                    <a:alpha val="0"/>
                  </a:srgbClr>
                </a:clrTo>
              </a:clrChange>
            </a:blip>
            <a:stretch>
              <a:fillRect/>
            </a:stretch>
          </p:blipFill>
          <p:spPr>
            <a:xfrm>
              <a:off x="4872170" y="3233240"/>
              <a:ext cx="4309691" cy="513010"/>
            </a:xfrm>
            <a:prstGeom prst="rect">
              <a:avLst/>
            </a:prstGeom>
            <a:ln>
              <a:noFill/>
            </a:ln>
          </p:spPr>
        </p:pic>
        <p:sp>
          <p:nvSpPr>
            <p:cNvPr id="25" name="Triangle isocèle 11">
              <a:extLst>
                <a:ext uri="{FF2B5EF4-FFF2-40B4-BE49-F238E27FC236}">
                  <a16:creationId xmlns:a16="http://schemas.microsoft.com/office/drawing/2014/main" id="{155C5A5B-1008-4169-8E26-3BE804A5E478}"/>
                </a:ext>
              </a:extLst>
            </p:cNvPr>
            <p:cNvSpPr/>
            <p:nvPr/>
          </p:nvSpPr>
          <p:spPr>
            <a:xfrm rot="16016064">
              <a:off x="7624453" y="2375603"/>
              <a:ext cx="150775" cy="1632807"/>
            </a:xfrm>
            <a:prstGeom prst="triangle">
              <a:avLst>
                <a:gd name="adj" fmla="val 5481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a:ln>
                  <a:noFill/>
                </a:ln>
                <a:solidFill>
                  <a:srgbClr val="FFFFFF"/>
                </a:solidFill>
                <a:effectLst/>
                <a:uLnTx/>
                <a:uFillTx/>
                <a:latin typeface="+mj-lt"/>
                <a:ea typeface="+mn-ea"/>
                <a:cs typeface="+mn-cs"/>
              </a:endParaRPr>
            </a:p>
          </p:txBody>
        </p:sp>
        <p:sp>
          <p:nvSpPr>
            <p:cNvPr id="26" name="ZoneTexte 12">
              <a:extLst>
                <a:ext uri="{FF2B5EF4-FFF2-40B4-BE49-F238E27FC236}">
                  <a16:creationId xmlns:a16="http://schemas.microsoft.com/office/drawing/2014/main" id="{DE7ACF1F-2A85-4162-8BBB-9FFB1002650F}"/>
                </a:ext>
              </a:extLst>
            </p:cNvPr>
            <p:cNvSpPr txBox="1"/>
            <p:nvPr/>
          </p:nvSpPr>
          <p:spPr>
            <a:xfrm>
              <a:off x="8099474" y="3073172"/>
              <a:ext cx="1027549" cy="282742"/>
            </a:xfrm>
            <a:prstGeom prst="rect">
              <a:avLst/>
            </a:prstGeom>
          </p:spPr>
          <p:txBody>
            <a:bodyPr wrap="square" rtlCol="0">
              <a:sp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mj-lt"/>
                  <a:ea typeface="+mn-ea"/>
                  <a:cs typeface="Arial" pitchFamily="34" charset="0"/>
                </a:rPr>
                <a:t>MELD</a:t>
              </a:r>
            </a:p>
          </p:txBody>
        </p:sp>
      </p:grpSp>
      <p:sp>
        <p:nvSpPr>
          <p:cNvPr id="40" name="1035 CuadroTexto">
            <a:extLst>
              <a:ext uri="{FF2B5EF4-FFF2-40B4-BE49-F238E27FC236}">
                <a16:creationId xmlns:a16="http://schemas.microsoft.com/office/drawing/2014/main" id="{D913240B-F0DE-4E9F-8372-CF8002F404E5}"/>
              </a:ext>
            </a:extLst>
          </p:cNvPr>
          <p:cNvSpPr txBox="1"/>
          <p:nvPr/>
        </p:nvSpPr>
        <p:spPr>
          <a:xfrm>
            <a:off x="3299377" y="2115298"/>
            <a:ext cx="2293387"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200" b="1" i="0" u="none" strike="noStrike" kern="1200" cap="none" spc="0" normalizeH="0" baseline="0" noProof="0" dirty="0" err="1">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Disease</a:t>
            </a:r>
            <a:r>
              <a:rPr kumimoji="0" lang="es-ES" sz="1200" b="1" i="0" u="none" strike="noStrike" kern="120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 </a:t>
            </a:r>
            <a:r>
              <a:rPr kumimoji="0" lang="es-ES" sz="1200" b="1" i="0" u="none" strike="noStrike" kern="1200" cap="none" spc="0" normalizeH="0" baseline="0" noProof="0" dirty="0" err="1">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stage</a:t>
            </a:r>
            <a:r>
              <a:rPr kumimoji="0" lang="es-ES" sz="1200" b="1" i="0" u="none" strike="noStrike" kern="120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 </a:t>
            </a:r>
            <a:r>
              <a:rPr kumimoji="0" lang="es-ES" sz="1200" b="1" i="0" u="none" strike="noStrike" kern="1200" cap="none" spc="0" normalizeH="0" baseline="0" noProof="0" dirty="0" err="1">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correlates</a:t>
            </a:r>
            <a:r>
              <a:rPr kumimoji="0" lang="es-ES" sz="1200" b="1" i="0" u="none" strike="noStrike" kern="120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 </a:t>
            </a:r>
            <a:r>
              <a:rPr kumimoji="0" lang="es-ES" sz="1200" b="1" i="0" u="none" strike="noStrike" kern="1200" cap="none" spc="0" normalizeH="0" baseline="0" noProof="0" dirty="0" err="1">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with</a:t>
            </a:r>
            <a:r>
              <a:rPr kumimoji="0" lang="es-ES" sz="1200" b="1" i="0" u="none" strike="noStrike" kern="120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 </a:t>
            </a:r>
            <a:r>
              <a:rPr kumimoji="0" lang="es-ES" sz="1200" b="1" i="0" u="none" strike="noStrike" kern="1200" cap="none" spc="0" normalizeH="0" baseline="0" noProof="0" dirty="0" err="1">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reduced</a:t>
            </a:r>
            <a:r>
              <a:rPr kumimoji="0" lang="es-ES" sz="1200" b="1" i="0" u="none" strike="noStrike" kern="120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 gene </a:t>
            </a:r>
            <a:r>
              <a:rPr kumimoji="0" lang="es-ES" sz="1200" b="1" i="0" u="none" strike="noStrike" kern="1200" cap="none" spc="0" normalizeH="0" baseline="0" noProof="0" dirty="0" err="1">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richness</a:t>
            </a:r>
            <a:endParaRPr kumimoji="0" lang="es-ES" sz="1200" b="1" i="0" u="none" strike="noStrike" kern="120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41" name="1035 CuadroTexto">
            <a:extLst>
              <a:ext uri="{FF2B5EF4-FFF2-40B4-BE49-F238E27FC236}">
                <a16:creationId xmlns:a16="http://schemas.microsoft.com/office/drawing/2014/main" id="{A5F17E8C-576F-4745-BE1F-4CE5249253DB}"/>
              </a:ext>
            </a:extLst>
          </p:cNvPr>
          <p:cNvSpPr txBox="1"/>
          <p:nvPr/>
        </p:nvSpPr>
        <p:spPr>
          <a:xfrm>
            <a:off x="3008144" y="5088480"/>
            <a:ext cx="4464496" cy="461665"/>
          </a:xfrm>
          <a:prstGeom prst="rect">
            <a:avLst/>
          </a:prstGeom>
          <a:noFill/>
        </p:spPr>
        <p:txBody>
          <a:bodyPr wrap="square" rtlCol="0">
            <a:spAutoFit/>
          </a:bodyPr>
          <a:lstStyle/>
          <a:p>
            <a:pPr lvl="0" algn="ctr">
              <a:defRPr/>
            </a:pPr>
            <a:r>
              <a:rPr lang="en-GB" sz="1200" b="1" dirty="0">
                <a:solidFill>
                  <a:prstClr val="black"/>
                </a:solidFill>
                <a:latin typeface="Arial" panose="020B0604020202020204" pitchFamily="34" charset="0"/>
                <a:ea typeface="Verdana" panose="020B0604030504040204" pitchFamily="34" charset="0"/>
                <a:cs typeface="Arial" panose="020B0604020202020204" pitchFamily="34" charset="0"/>
              </a:rPr>
              <a:t>Number of organ failures, and MELD and Child–Pugh scores, correlate with three </a:t>
            </a:r>
            <a:r>
              <a:rPr lang="en-GB" sz="1200" b="1" i="1" dirty="0">
                <a:solidFill>
                  <a:prstClr val="black"/>
                </a:solidFill>
                <a:latin typeface="Arial" panose="020B0604020202020204" pitchFamily="34" charset="0"/>
                <a:ea typeface="Verdana" panose="020B0604030504040204" pitchFamily="34" charset="0"/>
                <a:cs typeface="Arial" panose="020B0604020202020204" pitchFamily="34" charset="0"/>
              </a:rPr>
              <a:t>Enterococcus </a:t>
            </a:r>
            <a:r>
              <a:rPr lang="en-GB" sz="1200" b="1" dirty="0">
                <a:solidFill>
                  <a:prstClr val="black"/>
                </a:solidFill>
                <a:latin typeface="Arial" panose="020B0604020202020204" pitchFamily="34" charset="0"/>
                <a:ea typeface="Verdana" panose="020B0604030504040204" pitchFamily="34" charset="0"/>
                <a:cs typeface="Arial" panose="020B0604020202020204" pitchFamily="34" charset="0"/>
              </a:rPr>
              <a:t>MGS </a:t>
            </a:r>
            <a:endParaRPr kumimoji="0" lang="es-ES" sz="1200" b="1" i="0" u="none" strike="noStrike" kern="120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36" name="1035 CuadroTexto">
            <a:extLst>
              <a:ext uri="{FF2B5EF4-FFF2-40B4-BE49-F238E27FC236}">
                <a16:creationId xmlns:a16="http://schemas.microsoft.com/office/drawing/2014/main" id="{98A8D467-EE81-4A16-B9F7-AF7C28F3976C}"/>
              </a:ext>
            </a:extLst>
          </p:cNvPr>
          <p:cNvSpPr txBox="1"/>
          <p:nvPr/>
        </p:nvSpPr>
        <p:spPr>
          <a:xfrm>
            <a:off x="6554556" y="2115298"/>
            <a:ext cx="2293387"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200" b="1" i="0" u="none" strike="noStrike" kern="1200" cap="none" spc="0" normalizeH="0" baseline="0" noProof="0" dirty="0" err="1">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Patient</a:t>
            </a:r>
            <a:r>
              <a:rPr kumimoji="0" lang="es-ES" sz="1200" b="1" i="0" u="none" strike="noStrike" kern="120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 status at 3 </a:t>
            </a:r>
            <a:r>
              <a:rPr kumimoji="0" lang="es-ES" sz="1200" b="1" i="0" u="none" strike="noStrike" kern="1200" cap="none" spc="0" normalizeH="0" baseline="0" noProof="0" dirty="0" err="1">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months</a:t>
            </a:r>
            <a:endParaRPr kumimoji="0" lang="es-ES" sz="1200" b="1" i="0" u="none" strike="noStrike" kern="120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grpSp>
        <p:nvGrpSpPr>
          <p:cNvPr id="42" name="Group 41">
            <a:extLst>
              <a:ext uri="{FF2B5EF4-FFF2-40B4-BE49-F238E27FC236}">
                <a16:creationId xmlns:a16="http://schemas.microsoft.com/office/drawing/2014/main" id="{98CD3EF9-4532-499B-B93A-0C87940DAEEC}"/>
              </a:ext>
            </a:extLst>
          </p:cNvPr>
          <p:cNvGrpSpPr/>
          <p:nvPr/>
        </p:nvGrpSpPr>
        <p:grpSpPr>
          <a:xfrm>
            <a:off x="3022477" y="2435017"/>
            <a:ext cx="2607392" cy="2901833"/>
            <a:chOff x="570523" y="2527539"/>
            <a:chExt cx="2607392" cy="2901833"/>
          </a:xfrm>
        </p:grpSpPr>
        <p:cxnSp>
          <p:nvCxnSpPr>
            <p:cNvPr id="46" name="Straight Connector 45">
              <a:extLst>
                <a:ext uri="{FF2B5EF4-FFF2-40B4-BE49-F238E27FC236}">
                  <a16:creationId xmlns:a16="http://schemas.microsoft.com/office/drawing/2014/main" id="{7E41CD1C-8F48-48DE-B2E3-4C91ED598E0A}"/>
                </a:ext>
              </a:extLst>
            </p:cNvPr>
            <p:cNvCxnSpPr>
              <a:cxnSpLocks/>
            </p:cNvCxnSpPr>
            <p:nvPr/>
          </p:nvCxnSpPr>
          <p:spPr>
            <a:xfrm>
              <a:off x="2042324" y="3288506"/>
              <a:ext cx="0" cy="7953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61E33B11-1C0B-44ED-AEF3-CC62D445FCE1}"/>
                </a:ext>
              </a:extLst>
            </p:cNvPr>
            <p:cNvCxnSpPr/>
            <p:nvPr/>
          </p:nvCxnSpPr>
          <p:spPr>
            <a:xfrm>
              <a:off x="2490788" y="3195638"/>
              <a:ext cx="0" cy="1164431"/>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7AD47688-B853-4237-BF54-FA53AD6EA180}"/>
                </a:ext>
              </a:extLst>
            </p:cNvPr>
            <p:cNvCxnSpPr/>
            <p:nvPr/>
          </p:nvCxnSpPr>
          <p:spPr>
            <a:xfrm>
              <a:off x="2936081" y="3390900"/>
              <a:ext cx="0" cy="100726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3565718B-403C-4226-B954-823F133A639F}"/>
                </a:ext>
              </a:extLst>
            </p:cNvPr>
            <p:cNvCxnSpPr/>
            <p:nvPr/>
          </p:nvCxnSpPr>
          <p:spPr>
            <a:xfrm>
              <a:off x="1592502" y="2859881"/>
              <a:ext cx="0" cy="1130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F246F0B2-A6F8-45B3-B851-4F84C13C9C38}"/>
                </a:ext>
              </a:extLst>
            </p:cNvPr>
            <p:cNvCxnSpPr/>
            <p:nvPr/>
          </p:nvCxnSpPr>
          <p:spPr>
            <a:xfrm>
              <a:off x="1318705" y="2783174"/>
              <a:ext cx="0" cy="168389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228F244A-EAF3-43EF-B07E-827EEE389DE1}"/>
                </a:ext>
              </a:extLst>
            </p:cNvPr>
            <p:cNvCxnSpPr/>
            <p:nvPr/>
          </p:nvCxnSpPr>
          <p:spPr>
            <a:xfrm>
              <a:off x="1246705" y="2788170"/>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26ACFE68-796A-48DF-A95D-A9274BFB2B07}"/>
                </a:ext>
              </a:extLst>
            </p:cNvPr>
            <p:cNvCxnSpPr/>
            <p:nvPr/>
          </p:nvCxnSpPr>
          <p:spPr>
            <a:xfrm>
              <a:off x="1246705" y="3157928"/>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1C0E42ED-C1AF-461E-A3B5-F9A9A0504EC6}"/>
                </a:ext>
              </a:extLst>
            </p:cNvPr>
            <p:cNvCxnSpPr/>
            <p:nvPr/>
          </p:nvCxnSpPr>
          <p:spPr>
            <a:xfrm>
              <a:off x="1246705" y="3572655"/>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E0579CA7-232E-4C31-B3AE-9944AAFE4DE3}"/>
                </a:ext>
              </a:extLst>
            </p:cNvPr>
            <p:cNvCxnSpPr/>
            <p:nvPr/>
          </p:nvCxnSpPr>
          <p:spPr>
            <a:xfrm>
              <a:off x="1246705" y="3989881"/>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CE766608-4B9F-4F5C-9DC2-17E48E47CB58}"/>
                </a:ext>
              </a:extLst>
            </p:cNvPr>
            <p:cNvCxnSpPr/>
            <p:nvPr/>
          </p:nvCxnSpPr>
          <p:spPr>
            <a:xfrm>
              <a:off x="1246705" y="4404609"/>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9236F2FA-907B-4DDD-BC9A-08F40327DBF0}"/>
                </a:ext>
              </a:extLst>
            </p:cNvPr>
            <p:cNvCxnSpPr>
              <a:cxnSpLocks/>
            </p:cNvCxnSpPr>
            <p:nvPr/>
          </p:nvCxnSpPr>
          <p:spPr>
            <a:xfrm>
              <a:off x="1313709" y="4469877"/>
              <a:ext cx="1864206"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A2CEE7D6-AE61-4861-85D6-F9482CEF6C7F}"/>
                </a:ext>
              </a:extLst>
            </p:cNvPr>
            <p:cNvCxnSpPr>
              <a:cxnSpLocks/>
            </p:cNvCxnSpPr>
            <p:nvPr/>
          </p:nvCxnSpPr>
          <p:spPr>
            <a:xfrm rot="5400000">
              <a:off x="1556502" y="4505877"/>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973515CF-D01E-4FC7-A713-05AF31B7BC9B}"/>
                </a:ext>
              </a:extLst>
            </p:cNvPr>
            <p:cNvCxnSpPr>
              <a:cxnSpLocks/>
            </p:cNvCxnSpPr>
            <p:nvPr/>
          </p:nvCxnSpPr>
          <p:spPr>
            <a:xfrm rot="5400000">
              <a:off x="2008705" y="4505877"/>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DC4AEAF4-3FF0-4BAE-8710-2F396B768DD6}"/>
                </a:ext>
              </a:extLst>
            </p:cNvPr>
            <p:cNvCxnSpPr>
              <a:cxnSpLocks/>
            </p:cNvCxnSpPr>
            <p:nvPr/>
          </p:nvCxnSpPr>
          <p:spPr>
            <a:xfrm rot="5400000">
              <a:off x="2458410" y="4505877"/>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3E57D0C4-9D20-48E9-9C89-93B46381A0E8}"/>
                </a:ext>
              </a:extLst>
            </p:cNvPr>
            <p:cNvCxnSpPr>
              <a:cxnSpLocks/>
            </p:cNvCxnSpPr>
            <p:nvPr/>
          </p:nvCxnSpPr>
          <p:spPr>
            <a:xfrm rot="5400000">
              <a:off x="2900620" y="4505877"/>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TextBox 65">
              <a:extLst>
                <a:ext uri="{FF2B5EF4-FFF2-40B4-BE49-F238E27FC236}">
                  <a16:creationId xmlns:a16="http://schemas.microsoft.com/office/drawing/2014/main" id="{7751236E-435F-4431-8578-CAA01032FCCB}"/>
                </a:ext>
              </a:extLst>
            </p:cNvPr>
            <p:cNvSpPr txBox="1"/>
            <p:nvPr/>
          </p:nvSpPr>
          <p:spPr>
            <a:xfrm>
              <a:off x="623162" y="2646988"/>
              <a:ext cx="621045" cy="276999"/>
            </a:xfrm>
            <a:prstGeom prst="rect">
              <a:avLst/>
            </a:prstGeom>
            <a:noFill/>
          </p:spPr>
          <p:txBody>
            <a:bodyPr wrap="square" rtlCol="0" anchor="ctr">
              <a:spAutoFit/>
            </a:bodyPr>
            <a:lstStyle/>
            <a:p>
              <a:pPr algn="r"/>
              <a:r>
                <a:rPr lang="en-GB" sz="1200" dirty="0"/>
                <a:t>1.00</a:t>
              </a:r>
            </a:p>
          </p:txBody>
        </p:sp>
        <p:sp>
          <p:nvSpPr>
            <p:cNvPr id="67" name="TextBox 66">
              <a:extLst>
                <a:ext uri="{FF2B5EF4-FFF2-40B4-BE49-F238E27FC236}">
                  <a16:creationId xmlns:a16="http://schemas.microsoft.com/office/drawing/2014/main" id="{FB4CCEDB-326C-45A1-9472-7A99E4AFEF98}"/>
                </a:ext>
              </a:extLst>
            </p:cNvPr>
            <p:cNvSpPr txBox="1"/>
            <p:nvPr/>
          </p:nvSpPr>
          <p:spPr>
            <a:xfrm>
              <a:off x="623162" y="3024518"/>
              <a:ext cx="621045" cy="276999"/>
            </a:xfrm>
            <a:prstGeom prst="rect">
              <a:avLst/>
            </a:prstGeom>
            <a:noFill/>
          </p:spPr>
          <p:txBody>
            <a:bodyPr wrap="square" rtlCol="0" anchor="ctr">
              <a:spAutoFit/>
            </a:bodyPr>
            <a:lstStyle/>
            <a:p>
              <a:pPr algn="r"/>
              <a:r>
                <a:rPr lang="en-GB" sz="1200" dirty="0"/>
                <a:t>0.75</a:t>
              </a:r>
            </a:p>
          </p:txBody>
        </p:sp>
        <p:sp>
          <p:nvSpPr>
            <p:cNvPr id="68" name="TextBox 67">
              <a:extLst>
                <a:ext uri="{FF2B5EF4-FFF2-40B4-BE49-F238E27FC236}">
                  <a16:creationId xmlns:a16="http://schemas.microsoft.com/office/drawing/2014/main" id="{B2821BCE-FF6A-4BDF-BEB6-BB4D7C44262D}"/>
                </a:ext>
              </a:extLst>
            </p:cNvPr>
            <p:cNvSpPr txBox="1"/>
            <p:nvPr/>
          </p:nvSpPr>
          <p:spPr>
            <a:xfrm>
              <a:off x="623162" y="3434156"/>
              <a:ext cx="621045" cy="276999"/>
            </a:xfrm>
            <a:prstGeom prst="rect">
              <a:avLst/>
            </a:prstGeom>
            <a:noFill/>
          </p:spPr>
          <p:txBody>
            <a:bodyPr wrap="square" rtlCol="0" anchor="ctr">
              <a:spAutoFit/>
            </a:bodyPr>
            <a:lstStyle/>
            <a:p>
              <a:pPr algn="r"/>
              <a:r>
                <a:rPr lang="en-GB" sz="1200" dirty="0"/>
                <a:t>0.50</a:t>
              </a:r>
            </a:p>
          </p:txBody>
        </p:sp>
        <p:sp>
          <p:nvSpPr>
            <p:cNvPr id="69" name="TextBox 68">
              <a:extLst>
                <a:ext uri="{FF2B5EF4-FFF2-40B4-BE49-F238E27FC236}">
                  <a16:creationId xmlns:a16="http://schemas.microsoft.com/office/drawing/2014/main" id="{98BFE377-C504-4644-AC47-2D7C3FFFDB86}"/>
                </a:ext>
              </a:extLst>
            </p:cNvPr>
            <p:cNvSpPr txBox="1"/>
            <p:nvPr/>
          </p:nvSpPr>
          <p:spPr>
            <a:xfrm>
              <a:off x="623162" y="3843794"/>
              <a:ext cx="621045" cy="276999"/>
            </a:xfrm>
            <a:prstGeom prst="rect">
              <a:avLst/>
            </a:prstGeom>
            <a:noFill/>
          </p:spPr>
          <p:txBody>
            <a:bodyPr wrap="square" rtlCol="0" anchor="ctr">
              <a:spAutoFit/>
            </a:bodyPr>
            <a:lstStyle/>
            <a:p>
              <a:pPr algn="r"/>
              <a:r>
                <a:rPr lang="en-GB" sz="1200" dirty="0"/>
                <a:t>0.25</a:t>
              </a:r>
            </a:p>
          </p:txBody>
        </p:sp>
        <p:sp>
          <p:nvSpPr>
            <p:cNvPr id="70" name="TextBox 69">
              <a:extLst>
                <a:ext uri="{FF2B5EF4-FFF2-40B4-BE49-F238E27FC236}">
                  <a16:creationId xmlns:a16="http://schemas.microsoft.com/office/drawing/2014/main" id="{8BB05F47-2906-467B-9BA5-01DE3A913F96}"/>
                </a:ext>
              </a:extLst>
            </p:cNvPr>
            <p:cNvSpPr txBox="1"/>
            <p:nvPr/>
          </p:nvSpPr>
          <p:spPr>
            <a:xfrm>
              <a:off x="623162" y="4266046"/>
              <a:ext cx="621045" cy="276999"/>
            </a:xfrm>
            <a:prstGeom prst="rect">
              <a:avLst/>
            </a:prstGeom>
            <a:noFill/>
          </p:spPr>
          <p:txBody>
            <a:bodyPr wrap="square" rtlCol="0" anchor="ctr">
              <a:spAutoFit/>
            </a:bodyPr>
            <a:lstStyle/>
            <a:p>
              <a:pPr algn="r"/>
              <a:r>
                <a:rPr lang="en-GB" sz="1200" dirty="0"/>
                <a:t>0.00</a:t>
              </a:r>
            </a:p>
          </p:txBody>
        </p:sp>
        <p:sp>
          <p:nvSpPr>
            <p:cNvPr id="71" name="TextBox 70">
              <a:extLst>
                <a:ext uri="{FF2B5EF4-FFF2-40B4-BE49-F238E27FC236}">
                  <a16:creationId xmlns:a16="http://schemas.microsoft.com/office/drawing/2014/main" id="{04BF5D32-5CB6-4835-BA93-452677D8DEA8}"/>
                </a:ext>
              </a:extLst>
            </p:cNvPr>
            <p:cNvSpPr txBox="1"/>
            <p:nvPr/>
          </p:nvSpPr>
          <p:spPr>
            <a:xfrm rot="16200000">
              <a:off x="1207770" y="4788195"/>
              <a:ext cx="769638" cy="276999"/>
            </a:xfrm>
            <a:prstGeom prst="rect">
              <a:avLst/>
            </a:prstGeom>
            <a:noFill/>
          </p:spPr>
          <p:txBody>
            <a:bodyPr wrap="square" rtlCol="0" anchor="ctr">
              <a:spAutoFit/>
            </a:bodyPr>
            <a:lstStyle/>
            <a:p>
              <a:pPr algn="r"/>
              <a:r>
                <a:rPr lang="en-GB" sz="1200" dirty="0"/>
                <a:t>Comp</a:t>
              </a:r>
            </a:p>
          </p:txBody>
        </p:sp>
        <p:sp>
          <p:nvSpPr>
            <p:cNvPr id="72" name="TextBox 71">
              <a:extLst>
                <a:ext uri="{FF2B5EF4-FFF2-40B4-BE49-F238E27FC236}">
                  <a16:creationId xmlns:a16="http://schemas.microsoft.com/office/drawing/2014/main" id="{DB4FAA44-F8B2-443F-8114-3D88DFE271DB}"/>
                </a:ext>
              </a:extLst>
            </p:cNvPr>
            <p:cNvSpPr txBox="1"/>
            <p:nvPr/>
          </p:nvSpPr>
          <p:spPr>
            <a:xfrm rot="16200000">
              <a:off x="1597436" y="4847124"/>
              <a:ext cx="887497" cy="276999"/>
            </a:xfrm>
            <a:prstGeom prst="rect">
              <a:avLst/>
            </a:prstGeom>
            <a:noFill/>
          </p:spPr>
          <p:txBody>
            <a:bodyPr wrap="square" rtlCol="0" anchor="ctr">
              <a:spAutoFit/>
            </a:bodyPr>
            <a:lstStyle/>
            <a:p>
              <a:pPr algn="r"/>
              <a:r>
                <a:rPr lang="en-GB" sz="1200" dirty="0"/>
                <a:t>Decomp</a:t>
              </a:r>
            </a:p>
          </p:txBody>
        </p:sp>
        <p:sp>
          <p:nvSpPr>
            <p:cNvPr id="73" name="TextBox 72">
              <a:extLst>
                <a:ext uri="{FF2B5EF4-FFF2-40B4-BE49-F238E27FC236}">
                  <a16:creationId xmlns:a16="http://schemas.microsoft.com/office/drawing/2014/main" id="{A28AAC63-11BA-49A9-9725-C1F30F98617A}"/>
                </a:ext>
              </a:extLst>
            </p:cNvPr>
            <p:cNvSpPr txBox="1"/>
            <p:nvPr/>
          </p:nvSpPr>
          <p:spPr>
            <a:xfrm rot="16200000">
              <a:off x="2192421" y="4703871"/>
              <a:ext cx="600993" cy="276999"/>
            </a:xfrm>
            <a:prstGeom prst="rect">
              <a:avLst/>
            </a:prstGeom>
            <a:noFill/>
          </p:spPr>
          <p:txBody>
            <a:bodyPr wrap="square" rtlCol="0" anchor="ctr">
              <a:spAutoFit/>
            </a:bodyPr>
            <a:lstStyle/>
            <a:p>
              <a:pPr algn="r"/>
              <a:r>
                <a:rPr lang="en-GB" sz="1200" dirty="0"/>
                <a:t>AD</a:t>
              </a:r>
            </a:p>
          </p:txBody>
        </p:sp>
        <p:sp>
          <p:nvSpPr>
            <p:cNvPr id="74" name="TextBox 73">
              <a:extLst>
                <a:ext uri="{FF2B5EF4-FFF2-40B4-BE49-F238E27FC236}">
                  <a16:creationId xmlns:a16="http://schemas.microsoft.com/office/drawing/2014/main" id="{860E3FF1-E83F-4472-A284-8DE6ED3AE57F}"/>
                </a:ext>
              </a:extLst>
            </p:cNvPr>
            <p:cNvSpPr txBox="1"/>
            <p:nvPr/>
          </p:nvSpPr>
          <p:spPr>
            <a:xfrm rot="16200000">
              <a:off x="2635274" y="4703871"/>
              <a:ext cx="600993" cy="276999"/>
            </a:xfrm>
            <a:prstGeom prst="rect">
              <a:avLst/>
            </a:prstGeom>
            <a:noFill/>
          </p:spPr>
          <p:txBody>
            <a:bodyPr wrap="square" rtlCol="0" anchor="ctr">
              <a:spAutoFit/>
            </a:bodyPr>
            <a:lstStyle/>
            <a:p>
              <a:pPr algn="r"/>
              <a:r>
                <a:rPr lang="en-GB" sz="1200" dirty="0"/>
                <a:t>ACLF</a:t>
              </a:r>
            </a:p>
          </p:txBody>
        </p:sp>
        <p:sp>
          <p:nvSpPr>
            <p:cNvPr id="75" name="TextBox 74">
              <a:extLst>
                <a:ext uri="{FF2B5EF4-FFF2-40B4-BE49-F238E27FC236}">
                  <a16:creationId xmlns:a16="http://schemas.microsoft.com/office/drawing/2014/main" id="{A509855B-7DC4-4462-A8B5-D32C52D4E260}"/>
                </a:ext>
              </a:extLst>
            </p:cNvPr>
            <p:cNvSpPr txBox="1"/>
            <p:nvPr/>
          </p:nvSpPr>
          <p:spPr>
            <a:xfrm rot="16200000">
              <a:off x="-336093" y="3434155"/>
              <a:ext cx="2090232" cy="276999"/>
            </a:xfrm>
            <a:prstGeom prst="rect">
              <a:avLst/>
            </a:prstGeom>
            <a:noFill/>
          </p:spPr>
          <p:txBody>
            <a:bodyPr wrap="square" rtlCol="0" anchor="ctr">
              <a:spAutoFit/>
            </a:bodyPr>
            <a:lstStyle/>
            <a:p>
              <a:pPr algn="ctr"/>
              <a:r>
                <a:rPr lang="en-GB" sz="1200" dirty="0"/>
                <a:t>Gene count (millions)</a:t>
              </a:r>
            </a:p>
          </p:txBody>
        </p:sp>
        <p:sp>
          <p:nvSpPr>
            <p:cNvPr id="76" name="Freeform: Shape 75">
              <a:extLst>
                <a:ext uri="{FF2B5EF4-FFF2-40B4-BE49-F238E27FC236}">
                  <a16:creationId xmlns:a16="http://schemas.microsoft.com/office/drawing/2014/main" id="{7A308D53-AE3A-432D-B625-C67C25D642B9}"/>
                </a:ext>
              </a:extLst>
            </p:cNvPr>
            <p:cNvSpPr/>
            <p:nvPr/>
          </p:nvSpPr>
          <p:spPr>
            <a:xfrm>
              <a:off x="1416844" y="3114675"/>
              <a:ext cx="347662" cy="571500"/>
            </a:xfrm>
            <a:custGeom>
              <a:avLst/>
              <a:gdLst>
                <a:gd name="connsiteX0" fmla="*/ 0 w 347662"/>
                <a:gd name="connsiteY0" fmla="*/ 0 h 571500"/>
                <a:gd name="connsiteX1" fmla="*/ 347662 w 347662"/>
                <a:gd name="connsiteY1" fmla="*/ 0 h 571500"/>
                <a:gd name="connsiteX2" fmla="*/ 347662 w 347662"/>
                <a:gd name="connsiteY2" fmla="*/ 226219 h 571500"/>
                <a:gd name="connsiteX3" fmla="*/ 257175 w 347662"/>
                <a:gd name="connsiteY3" fmla="*/ 395288 h 571500"/>
                <a:gd name="connsiteX4" fmla="*/ 342900 w 347662"/>
                <a:gd name="connsiteY4" fmla="*/ 571500 h 571500"/>
                <a:gd name="connsiteX5" fmla="*/ 342900 w 347662"/>
                <a:gd name="connsiteY5" fmla="*/ 540544 h 571500"/>
                <a:gd name="connsiteX6" fmla="*/ 4762 w 347662"/>
                <a:gd name="connsiteY6" fmla="*/ 540544 h 571500"/>
                <a:gd name="connsiteX7" fmla="*/ 4762 w 347662"/>
                <a:gd name="connsiteY7" fmla="*/ 569119 h 571500"/>
                <a:gd name="connsiteX8" fmla="*/ 88106 w 347662"/>
                <a:gd name="connsiteY8" fmla="*/ 395288 h 571500"/>
                <a:gd name="connsiteX9" fmla="*/ 4762 w 347662"/>
                <a:gd name="connsiteY9" fmla="*/ 228600 h 571500"/>
                <a:gd name="connsiteX10" fmla="*/ 0 w 347662"/>
                <a:gd name="connsiteY10" fmla="*/ 0 h 571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47662" h="571500">
                  <a:moveTo>
                    <a:pt x="0" y="0"/>
                  </a:moveTo>
                  <a:lnTo>
                    <a:pt x="347662" y="0"/>
                  </a:lnTo>
                  <a:lnTo>
                    <a:pt x="347662" y="226219"/>
                  </a:lnTo>
                  <a:lnTo>
                    <a:pt x="257175" y="395288"/>
                  </a:lnTo>
                  <a:lnTo>
                    <a:pt x="342900" y="571500"/>
                  </a:lnTo>
                  <a:lnTo>
                    <a:pt x="342900" y="540544"/>
                  </a:lnTo>
                  <a:lnTo>
                    <a:pt x="4762" y="540544"/>
                  </a:lnTo>
                  <a:lnTo>
                    <a:pt x="4762" y="569119"/>
                  </a:lnTo>
                  <a:lnTo>
                    <a:pt x="88106" y="395288"/>
                  </a:lnTo>
                  <a:lnTo>
                    <a:pt x="4762" y="228600"/>
                  </a:lnTo>
                  <a:cubicBezTo>
                    <a:pt x="3175" y="152400"/>
                    <a:pt x="1587" y="76200"/>
                    <a:pt x="0" y="0"/>
                  </a:cubicBezTo>
                  <a:close/>
                </a:path>
              </a:pathLst>
            </a:custGeom>
            <a:solidFill>
              <a:srgbClr val="004B87"/>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77" name="Freeform: Shape 76">
              <a:extLst>
                <a:ext uri="{FF2B5EF4-FFF2-40B4-BE49-F238E27FC236}">
                  <a16:creationId xmlns:a16="http://schemas.microsoft.com/office/drawing/2014/main" id="{56A57B17-D180-4BCF-9E15-8C507E5690A4}"/>
                </a:ext>
              </a:extLst>
            </p:cNvPr>
            <p:cNvSpPr/>
            <p:nvPr/>
          </p:nvSpPr>
          <p:spPr>
            <a:xfrm>
              <a:off x="1874044" y="3500438"/>
              <a:ext cx="342900" cy="323850"/>
            </a:xfrm>
            <a:custGeom>
              <a:avLst/>
              <a:gdLst>
                <a:gd name="connsiteX0" fmla="*/ 340519 w 342900"/>
                <a:gd name="connsiteY0" fmla="*/ 323850 h 323850"/>
                <a:gd name="connsiteX1" fmla="*/ 0 w 342900"/>
                <a:gd name="connsiteY1" fmla="*/ 323850 h 323850"/>
                <a:gd name="connsiteX2" fmla="*/ 88106 w 342900"/>
                <a:gd name="connsiteY2" fmla="*/ 161925 h 323850"/>
                <a:gd name="connsiteX3" fmla="*/ 2381 w 342900"/>
                <a:gd name="connsiteY3" fmla="*/ 0 h 323850"/>
                <a:gd name="connsiteX4" fmla="*/ 2381 w 342900"/>
                <a:gd name="connsiteY4" fmla="*/ 35718 h 323850"/>
                <a:gd name="connsiteX5" fmla="*/ 342900 w 342900"/>
                <a:gd name="connsiteY5" fmla="*/ 35718 h 323850"/>
                <a:gd name="connsiteX6" fmla="*/ 342900 w 342900"/>
                <a:gd name="connsiteY6" fmla="*/ 2381 h 323850"/>
                <a:gd name="connsiteX7" fmla="*/ 254794 w 342900"/>
                <a:gd name="connsiteY7" fmla="*/ 157162 h 323850"/>
                <a:gd name="connsiteX8" fmla="*/ 340519 w 342900"/>
                <a:gd name="connsiteY8" fmla="*/ 323850 h 323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2900" h="323850">
                  <a:moveTo>
                    <a:pt x="340519" y="323850"/>
                  </a:moveTo>
                  <a:lnTo>
                    <a:pt x="0" y="323850"/>
                  </a:lnTo>
                  <a:lnTo>
                    <a:pt x="88106" y="161925"/>
                  </a:lnTo>
                  <a:lnTo>
                    <a:pt x="2381" y="0"/>
                  </a:lnTo>
                  <a:lnTo>
                    <a:pt x="2381" y="35718"/>
                  </a:lnTo>
                  <a:lnTo>
                    <a:pt x="342900" y="35718"/>
                  </a:lnTo>
                  <a:lnTo>
                    <a:pt x="342900" y="2381"/>
                  </a:lnTo>
                  <a:lnTo>
                    <a:pt x="254794" y="157162"/>
                  </a:lnTo>
                  <a:lnTo>
                    <a:pt x="340519" y="323850"/>
                  </a:lnTo>
                  <a:close/>
                </a:path>
              </a:pathLst>
            </a:custGeom>
            <a:solidFill>
              <a:srgbClr val="0DC5E8"/>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78" name="Freeform: Shape 77">
              <a:extLst>
                <a:ext uri="{FF2B5EF4-FFF2-40B4-BE49-F238E27FC236}">
                  <a16:creationId xmlns:a16="http://schemas.microsoft.com/office/drawing/2014/main" id="{7741F8A5-A7DD-485D-BEDF-EA6B17EC8460}"/>
                </a:ext>
              </a:extLst>
            </p:cNvPr>
            <p:cNvSpPr/>
            <p:nvPr/>
          </p:nvSpPr>
          <p:spPr>
            <a:xfrm>
              <a:off x="2321719" y="3688556"/>
              <a:ext cx="347662" cy="366713"/>
            </a:xfrm>
            <a:custGeom>
              <a:avLst/>
              <a:gdLst>
                <a:gd name="connsiteX0" fmla="*/ 2381 w 347662"/>
                <a:gd name="connsiteY0" fmla="*/ 0 h 366713"/>
                <a:gd name="connsiteX1" fmla="*/ 347662 w 347662"/>
                <a:gd name="connsiteY1" fmla="*/ 0 h 366713"/>
                <a:gd name="connsiteX2" fmla="*/ 347662 w 347662"/>
                <a:gd name="connsiteY2" fmla="*/ 102394 h 366713"/>
                <a:gd name="connsiteX3" fmla="*/ 257175 w 347662"/>
                <a:gd name="connsiteY3" fmla="*/ 173832 h 366713"/>
                <a:gd name="connsiteX4" fmla="*/ 345281 w 347662"/>
                <a:gd name="connsiteY4" fmla="*/ 238125 h 366713"/>
                <a:gd name="connsiteX5" fmla="*/ 345281 w 347662"/>
                <a:gd name="connsiteY5" fmla="*/ 366713 h 366713"/>
                <a:gd name="connsiteX6" fmla="*/ 0 w 347662"/>
                <a:gd name="connsiteY6" fmla="*/ 366713 h 366713"/>
                <a:gd name="connsiteX7" fmla="*/ 0 w 347662"/>
                <a:gd name="connsiteY7" fmla="*/ 238125 h 366713"/>
                <a:gd name="connsiteX8" fmla="*/ 85725 w 347662"/>
                <a:gd name="connsiteY8" fmla="*/ 171450 h 366713"/>
                <a:gd name="connsiteX9" fmla="*/ 0 w 347662"/>
                <a:gd name="connsiteY9" fmla="*/ 107157 h 366713"/>
                <a:gd name="connsiteX10" fmla="*/ 2381 w 347662"/>
                <a:gd name="connsiteY10" fmla="*/ 0 h 366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47662" h="366713">
                  <a:moveTo>
                    <a:pt x="2381" y="0"/>
                  </a:moveTo>
                  <a:lnTo>
                    <a:pt x="347662" y="0"/>
                  </a:lnTo>
                  <a:lnTo>
                    <a:pt x="347662" y="102394"/>
                  </a:lnTo>
                  <a:lnTo>
                    <a:pt x="257175" y="173832"/>
                  </a:lnTo>
                  <a:lnTo>
                    <a:pt x="345281" y="238125"/>
                  </a:lnTo>
                  <a:lnTo>
                    <a:pt x="345281" y="366713"/>
                  </a:lnTo>
                  <a:lnTo>
                    <a:pt x="0" y="366713"/>
                  </a:lnTo>
                  <a:lnTo>
                    <a:pt x="0" y="238125"/>
                  </a:lnTo>
                  <a:lnTo>
                    <a:pt x="85725" y="171450"/>
                  </a:lnTo>
                  <a:lnTo>
                    <a:pt x="0" y="107157"/>
                  </a:lnTo>
                  <a:cubicBezTo>
                    <a:pt x="794" y="71438"/>
                    <a:pt x="1587" y="35719"/>
                    <a:pt x="2381" y="0"/>
                  </a:cubicBezTo>
                  <a:close/>
                </a:path>
              </a:pathLst>
            </a:custGeom>
            <a:solidFill>
              <a:schemeClr val="accent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79" name="Freeform: Shape 78">
              <a:extLst>
                <a:ext uri="{FF2B5EF4-FFF2-40B4-BE49-F238E27FC236}">
                  <a16:creationId xmlns:a16="http://schemas.microsoft.com/office/drawing/2014/main" id="{BA038CF8-9727-4922-82DB-56D4765EFBA2}"/>
                </a:ext>
              </a:extLst>
            </p:cNvPr>
            <p:cNvSpPr/>
            <p:nvPr/>
          </p:nvSpPr>
          <p:spPr>
            <a:xfrm>
              <a:off x="2764631" y="3874294"/>
              <a:ext cx="342900" cy="402431"/>
            </a:xfrm>
            <a:custGeom>
              <a:avLst/>
              <a:gdLst>
                <a:gd name="connsiteX0" fmla="*/ 0 w 342900"/>
                <a:gd name="connsiteY0" fmla="*/ 0 h 402431"/>
                <a:gd name="connsiteX1" fmla="*/ 342900 w 342900"/>
                <a:gd name="connsiteY1" fmla="*/ 0 h 402431"/>
                <a:gd name="connsiteX2" fmla="*/ 342900 w 342900"/>
                <a:gd name="connsiteY2" fmla="*/ 202406 h 402431"/>
                <a:gd name="connsiteX3" fmla="*/ 257175 w 342900"/>
                <a:gd name="connsiteY3" fmla="*/ 288131 h 402431"/>
                <a:gd name="connsiteX4" fmla="*/ 342900 w 342900"/>
                <a:gd name="connsiteY4" fmla="*/ 371475 h 402431"/>
                <a:gd name="connsiteX5" fmla="*/ 342900 w 342900"/>
                <a:gd name="connsiteY5" fmla="*/ 402431 h 402431"/>
                <a:gd name="connsiteX6" fmla="*/ 0 w 342900"/>
                <a:gd name="connsiteY6" fmla="*/ 402431 h 402431"/>
                <a:gd name="connsiteX7" fmla="*/ 0 w 342900"/>
                <a:gd name="connsiteY7" fmla="*/ 369094 h 402431"/>
                <a:gd name="connsiteX8" fmla="*/ 83344 w 342900"/>
                <a:gd name="connsiteY8" fmla="*/ 292894 h 402431"/>
                <a:gd name="connsiteX9" fmla="*/ 2382 w 342900"/>
                <a:gd name="connsiteY9" fmla="*/ 200025 h 402431"/>
                <a:gd name="connsiteX10" fmla="*/ 0 w 342900"/>
                <a:gd name="connsiteY10" fmla="*/ 0 h 402431"/>
                <a:gd name="connsiteX0" fmla="*/ 0 w 342900"/>
                <a:gd name="connsiteY0" fmla="*/ 0 h 402431"/>
                <a:gd name="connsiteX1" fmla="*/ 342900 w 342900"/>
                <a:gd name="connsiteY1" fmla="*/ 0 h 402431"/>
                <a:gd name="connsiteX2" fmla="*/ 342900 w 342900"/>
                <a:gd name="connsiteY2" fmla="*/ 202406 h 402431"/>
                <a:gd name="connsiteX3" fmla="*/ 257175 w 342900"/>
                <a:gd name="connsiteY3" fmla="*/ 288131 h 402431"/>
                <a:gd name="connsiteX4" fmla="*/ 342900 w 342900"/>
                <a:gd name="connsiteY4" fmla="*/ 371475 h 402431"/>
                <a:gd name="connsiteX5" fmla="*/ 342900 w 342900"/>
                <a:gd name="connsiteY5" fmla="*/ 402431 h 402431"/>
                <a:gd name="connsiteX6" fmla="*/ 0 w 342900"/>
                <a:gd name="connsiteY6" fmla="*/ 402431 h 402431"/>
                <a:gd name="connsiteX7" fmla="*/ 0 w 342900"/>
                <a:gd name="connsiteY7" fmla="*/ 369094 h 402431"/>
                <a:gd name="connsiteX8" fmla="*/ 83344 w 342900"/>
                <a:gd name="connsiteY8" fmla="*/ 290512 h 402431"/>
                <a:gd name="connsiteX9" fmla="*/ 2382 w 342900"/>
                <a:gd name="connsiteY9" fmla="*/ 200025 h 402431"/>
                <a:gd name="connsiteX10" fmla="*/ 0 w 342900"/>
                <a:gd name="connsiteY10" fmla="*/ 0 h 40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42900" h="402431">
                  <a:moveTo>
                    <a:pt x="0" y="0"/>
                  </a:moveTo>
                  <a:lnTo>
                    <a:pt x="342900" y="0"/>
                  </a:lnTo>
                  <a:lnTo>
                    <a:pt x="342900" y="202406"/>
                  </a:lnTo>
                  <a:lnTo>
                    <a:pt x="257175" y="288131"/>
                  </a:lnTo>
                  <a:lnTo>
                    <a:pt x="342900" y="371475"/>
                  </a:lnTo>
                  <a:lnTo>
                    <a:pt x="342900" y="402431"/>
                  </a:lnTo>
                  <a:lnTo>
                    <a:pt x="0" y="402431"/>
                  </a:lnTo>
                  <a:lnTo>
                    <a:pt x="0" y="369094"/>
                  </a:lnTo>
                  <a:lnTo>
                    <a:pt x="83344" y="290512"/>
                  </a:lnTo>
                  <a:lnTo>
                    <a:pt x="2382" y="200025"/>
                  </a:lnTo>
                  <a:lnTo>
                    <a:pt x="0" y="0"/>
                  </a:lnTo>
                  <a:close/>
                </a:path>
              </a:pathLst>
            </a:custGeom>
            <a:solidFill>
              <a:schemeClr val="accent2"/>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cxnSp>
          <p:nvCxnSpPr>
            <p:cNvPr id="80" name="Straight Connector 79">
              <a:extLst>
                <a:ext uri="{FF2B5EF4-FFF2-40B4-BE49-F238E27FC236}">
                  <a16:creationId xmlns:a16="http://schemas.microsoft.com/office/drawing/2014/main" id="{90519FB1-A608-483E-9950-FB6DACA815B1}"/>
                </a:ext>
              </a:extLst>
            </p:cNvPr>
            <p:cNvCxnSpPr/>
            <p:nvPr/>
          </p:nvCxnSpPr>
          <p:spPr>
            <a:xfrm>
              <a:off x="2845594" y="4164806"/>
              <a:ext cx="18097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9DC74308-AB73-40FD-823C-5CC0493E9A7B}"/>
                </a:ext>
              </a:extLst>
            </p:cNvPr>
            <p:cNvCxnSpPr/>
            <p:nvPr/>
          </p:nvCxnSpPr>
          <p:spPr>
            <a:xfrm>
              <a:off x="2402681" y="3862387"/>
              <a:ext cx="18097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FD143120-51F4-4796-91BE-AEC8EE16AD67}"/>
                </a:ext>
              </a:extLst>
            </p:cNvPr>
            <p:cNvCxnSpPr/>
            <p:nvPr/>
          </p:nvCxnSpPr>
          <p:spPr>
            <a:xfrm>
              <a:off x="1955006" y="3662362"/>
              <a:ext cx="180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C078F097-2751-4273-A20E-C2A66E716FFE}"/>
                </a:ext>
              </a:extLst>
            </p:cNvPr>
            <p:cNvCxnSpPr/>
            <p:nvPr/>
          </p:nvCxnSpPr>
          <p:spPr>
            <a:xfrm>
              <a:off x="1500187" y="3514725"/>
              <a:ext cx="18097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Oval 83">
              <a:extLst>
                <a:ext uri="{FF2B5EF4-FFF2-40B4-BE49-F238E27FC236}">
                  <a16:creationId xmlns:a16="http://schemas.microsoft.com/office/drawing/2014/main" id="{E05C60F1-66C3-432C-B693-0850342269F6}"/>
                </a:ext>
              </a:extLst>
            </p:cNvPr>
            <p:cNvSpPr/>
            <p:nvPr/>
          </p:nvSpPr>
          <p:spPr>
            <a:xfrm>
              <a:off x="2913380" y="3088640"/>
              <a:ext cx="46800" cy="18000"/>
            </a:xfrm>
            <a:prstGeom prst="ellipse">
              <a:avLst/>
            </a:prstGeom>
            <a:solidFill>
              <a:schemeClr val="tx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85" name="Oval 84">
              <a:extLst>
                <a:ext uri="{FF2B5EF4-FFF2-40B4-BE49-F238E27FC236}">
                  <a16:creationId xmlns:a16="http://schemas.microsoft.com/office/drawing/2014/main" id="{A80C1ADA-1757-4E37-B026-C3D98A4DD888}"/>
                </a:ext>
              </a:extLst>
            </p:cNvPr>
            <p:cNvSpPr/>
            <p:nvPr/>
          </p:nvSpPr>
          <p:spPr>
            <a:xfrm>
              <a:off x="2471420" y="2992120"/>
              <a:ext cx="46800" cy="18000"/>
            </a:xfrm>
            <a:prstGeom prst="ellipse">
              <a:avLst/>
            </a:prstGeom>
            <a:solidFill>
              <a:schemeClr val="tx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86" name="Oval 85">
              <a:extLst>
                <a:ext uri="{FF2B5EF4-FFF2-40B4-BE49-F238E27FC236}">
                  <a16:creationId xmlns:a16="http://schemas.microsoft.com/office/drawing/2014/main" id="{81251499-3107-420B-9DD3-F187FB088361}"/>
                </a:ext>
              </a:extLst>
            </p:cNvPr>
            <p:cNvSpPr/>
            <p:nvPr/>
          </p:nvSpPr>
          <p:spPr>
            <a:xfrm>
              <a:off x="2471420" y="3050540"/>
              <a:ext cx="46800" cy="18000"/>
            </a:xfrm>
            <a:prstGeom prst="ellipse">
              <a:avLst/>
            </a:prstGeom>
            <a:solidFill>
              <a:schemeClr val="tx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87" name="Oval 86">
              <a:extLst>
                <a:ext uri="{FF2B5EF4-FFF2-40B4-BE49-F238E27FC236}">
                  <a16:creationId xmlns:a16="http://schemas.microsoft.com/office/drawing/2014/main" id="{404DCF09-7725-4E1D-AA25-D4D63C526851}"/>
                </a:ext>
              </a:extLst>
            </p:cNvPr>
            <p:cNvSpPr/>
            <p:nvPr/>
          </p:nvSpPr>
          <p:spPr>
            <a:xfrm>
              <a:off x="2471420" y="3065780"/>
              <a:ext cx="46800" cy="18000"/>
            </a:xfrm>
            <a:prstGeom prst="ellipse">
              <a:avLst/>
            </a:prstGeom>
            <a:solidFill>
              <a:schemeClr val="tx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grpSp>
      <p:grpSp>
        <p:nvGrpSpPr>
          <p:cNvPr id="88" name="Group 87">
            <a:extLst>
              <a:ext uri="{FF2B5EF4-FFF2-40B4-BE49-F238E27FC236}">
                <a16:creationId xmlns:a16="http://schemas.microsoft.com/office/drawing/2014/main" id="{8EEB69D8-AF70-4F51-913D-0CF59BEC3A41}"/>
              </a:ext>
            </a:extLst>
          </p:cNvPr>
          <p:cNvGrpSpPr/>
          <p:nvPr/>
        </p:nvGrpSpPr>
        <p:grpSpPr>
          <a:xfrm>
            <a:off x="5834690" y="2423605"/>
            <a:ext cx="2878319" cy="2615328"/>
            <a:chOff x="5834690" y="2525203"/>
            <a:chExt cx="2878319" cy="2615328"/>
          </a:xfrm>
        </p:grpSpPr>
        <p:cxnSp>
          <p:nvCxnSpPr>
            <p:cNvPr id="89" name="Straight Connector 88">
              <a:extLst>
                <a:ext uri="{FF2B5EF4-FFF2-40B4-BE49-F238E27FC236}">
                  <a16:creationId xmlns:a16="http://schemas.microsoft.com/office/drawing/2014/main" id="{76939178-3E5E-4384-9F3C-4B1D4DDDE651}"/>
                </a:ext>
              </a:extLst>
            </p:cNvPr>
            <p:cNvCxnSpPr>
              <a:cxnSpLocks/>
            </p:cNvCxnSpPr>
            <p:nvPr/>
          </p:nvCxnSpPr>
          <p:spPr>
            <a:xfrm>
              <a:off x="6582872" y="2559738"/>
              <a:ext cx="0" cy="190499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2BF7761B-006E-4931-B4F7-6343D5B1F0A3}"/>
                </a:ext>
              </a:extLst>
            </p:cNvPr>
            <p:cNvCxnSpPr/>
            <p:nvPr/>
          </p:nvCxnSpPr>
          <p:spPr>
            <a:xfrm>
              <a:off x="6510872" y="2966305"/>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C3CE784B-C751-4F32-BE6D-590AB8456F21}"/>
                </a:ext>
              </a:extLst>
            </p:cNvPr>
            <p:cNvCxnSpPr/>
            <p:nvPr/>
          </p:nvCxnSpPr>
          <p:spPr>
            <a:xfrm>
              <a:off x="6510872" y="3453839"/>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F838DA51-3293-4E76-8C75-978F930E8EA7}"/>
                </a:ext>
              </a:extLst>
            </p:cNvPr>
            <p:cNvCxnSpPr/>
            <p:nvPr/>
          </p:nvCxnSpPr>
          <p:spPr>
            <a:xfrm>
              <a:off x="6510872" y="3938041"/>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0C9F4E5C-B43F-4E4A-9EBE-B02E4422CF0E}"/>
                </a:ext>
              </a:extLst>
            </p:cNvPr>
            <p:cNvCxnSpPr/>
            <p:nvPr/>
          </p:nvCxnSpPr>
          <p:spPr>
            <a:xfrm>
              <a:off x="6510872" y="4419745"/>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CAC1B595-66A2-44F7-80F9-715205590782}"/>
                </a:ext>
              </a:extLst>
            </p:cNvPr>
            <p:cNvCxnSpPr>
              <a:cxnSpLocks/>
            </p:cNvCxnSpPr>
            <p:nvPr/>
          </p:nvCxnSpPr>
          <p:spPr>
            <a:xfrm>
              <a:off x="6577876" y="4467541"/>
              <a:ext cx="2135133"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6A8D55F3-5787-4EE7-8CA0-24F89CFF5B99}"/>
                </a:ext>
              </a:extLst>
            </p:cNvPr>
            <p:cNvCxnSpPr>
              <a:cxnSpLocks/>
            </p:cNvCxnSpPr>
            <p:nvPr/>
          </p:nvCxnSpPr>
          <p:spPr>
            <a:xfrm rot="5400000">
              <a:off x="6989572" y="4503541"/>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9EF69307-3DD6-4EAA-8265-9F67B11508F7}"/>
                </a:ext>
              </a:extLst>
            </p:cNvPr>
            <p:cNvCxnSpPr>
              <a:cxnSpLocks/>
            </p:cNvCxnSpPr>
            <p:nvPr/>
          </p:nvCxnSpPr>
          <p:spPr>
            <a:xfrm rot="5400000">
              <a:off x="7646862" y="4503541"/>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65633737-88F9-4EEF-A7BA-940A5F45C806}"/>
                </a:ext>
              </a:extLst>
            </p:cNvPr>
            <p:cNvCxnSpPr>
              <a:cxnSpLocks/>
            </p:cNvCxnSpPr>
            <p:nvPr/>
          </p:nvCxnSpPr>
          <p:spPr>
            <a:xfrm rot="5400000">
              <a:off x="8307480" y="4503541"/>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98" name="TextBox 97">
              <a:extLst>
                <a:ext uri="{FF2B5EF4-FFF2-40B4-BE49-F238E27FC236}">
                  <a16:creationId xmlns:a16="http://schemas.microsoft.com/office/drawing/2014/main" id="{AD31BD3D-8B29-4803-8B9A-60E7C01D817D}"/>
                </a:ext>
              </a:extLst>
            </p:cNvPr>
            <p:cNvSpPr txBox="1"/>
            <p:nvPr/>
          </p:nvSpPr>
          <p:spPr>
            <a:xfrm>
              <a:off x="5887329" y="2832895"/>
              <a:ext cx="621045" cy="276999"/>
            </a:xfrm>
            <a:prstGeom prst="rect">
              <a:avLst/>
            </a:prstGeom>
            <a:noFill/>
          </p:spPr>
          <p:txBody>
            <a:bodyPr wrap="square" rtlCol="0" anchor="ctr">
              <a:spAutoFit/>
            </a:bodyPr>
            <a:lstStyle/>
            <a:p>
              <a:pPr algn="r"/>
              <a:r>
                <a:rPr lang="en-GB" sz="1200" dirty="0"/>
                <a:t>300</a:t>
              </a:r>
            </a:p>
          </p:txBody>
        </p:sp>
        <p:sp>
          <p:nvSpPr>
            <p:cNvPr id="99" name="TextBox 98">
              <a:extLst>
                <a:ext uri="{FF2B5EF4-FFF2-40B4-BE49-F238E27FC236}">
                  <a16:creationId xmlns:a16="http://schemas.microsoft.com/office/drawing/2014/main" id="{E2E79816-C1BA-4FBE-8297-7E548969A252}"/>
                </a:ext>
              </a:extLst>
            </p:cNvPr>
            <p:cNvSpPr txBox="1"/>
            <p:nvPr/>
          </p:nvSpPr>
          <p:spPr>
            <a:xfrm>
              <a:off x="5887329" y="3315340"/>
              <a:ext cx="621045" cy="276999"/>
            </a:xfrm>
            <a:prstGeom prst="rect">
              <a:avLst/>
            </a:prstGeom>
            <a:noFill/>
          </p:spPr>
          <p:txBody>
            <a:bodyPr wrap="square" rtlCol="0" anchor="ctr">
              <a:spAutoFit/>
            </a:bodyPr>
            <a:lstStyle/>
            <a:p>
              <a:pPr algn="r"/>
              <a:r>
                <a:rPr lang="en-GB" sz="1200" dirty="0"/>
                <a:t>200</a:t>
              </a:r>
            </a:p>
          </p:txBody>
        </p:sp>
        <p:sp>
          <p:nvSpPr>
            <p:cNvPr id="100" name="TextBox 99">
              <a:extLst>
                <a:ext uri="{FF2B5EF4-FFF2-40B4-BE49-F238E27FC236}">
                  <a16:creationId xmlns:a16="http://schemas.microsoft.com/office/drawing/2014/main" id="{687BA86D-CE94-4879-ABE1-6910CCC7BD5B}"/>
                </a:ext>
              </a:extLst>
            </p:cNvPr>
            <p:cNvSpPr txBox="1"/>
            <p:nvPr/>
          </p:nvSpPr>
          <p:spPr>
            <a:xfrm>
              <a:off x="5887329" y="3791954"/>
              <a:ext cx="621045" cy="276999"/>
            </a:xfrm>
            <a:prstGeom prst="rect">
              <a:avLst/>
            </a:prstGeom>
            <a:noFill/>
          </p:spPr>
          <p:txBody>
            <a:bodyPr wrap="square" rtlCol="0" anchor="ctr">
              <a:spAutoFit/>
            </a:bodyPr>
            <a:lstStyle/>
            <a:p>
              <a:pPr algn="r"/>
              <a:r>
                <a:rPr lang="en-GB" sz="1200" dirty="0"/>
                <a:t>100</a:t>
              </a:r>
            </a:p>
          </p:txBody>
        </p:sp>
        <p:sp>
          <p:nvSpPr>
            <p:cNvPr id="101" name="TextBox 100">
              <a:extLst>
                <a:ext uri="{FF2B5EF4-FFF2-40B4-BE49-F238E27FC236}">
                  <a16:creationId xmlns:a16="http://schemas.microsoft.com/office/drawing/2014/main" id="{CA3E60A3-4BE0-4813-ADEF-DCDBF4A6FC9A}"/>
                </a:ext>
              </a:extLst>
            </p:cNvPr>
            <p:cNvSpPr txBox="1"/>
            <p:nvPr/>
          </p:nvSpPr>
          <p:spPr>
            <a:xfrm>
              <a:off x="5887329" y="4281182"/>
              <a:ext cx="621045" cy="276999"/>
            </a:xfrm>
            <a:prstGeom prst="rect">
              <a:avLst/>
            </a:prstGeom>
            <a:noFill/>
          </p:spPr>
          <p:txBody>
            <a:bodyPr wrap="square" rtlCol="0" anchor="ctr">
              <a:spAutoFit/>
            </a:bodyPr>
            <a:lstStyle/>
            <a:p>
              <a:pPr algn="r"/>
              <a:r>
                <a:rPr lang="en-GB" sz="1200" dirty="0"/>
                <a:t>0</a:t>
              </a:r>
            </a:p>
          </p:txBody>
        </p:sp>
        <p:sp>
          <p:nvSpPr>
            <p:cNvPr id="102" name="TextBox 101">
              <a:extLst>
                <a:ext uri="{FF2B5EF4-FFF2-40B4-BE49-F238E27FC236}">
                  <a16:creationId xmlns:a16="http://schemas.microsoft.com/office/drawing/2014/main" id="{92013B4A-CC93-407A-9EBC-56CFB31DE111}"/>
                </a:ext>
              </a:extLst>
            </p:cNvPr>
            <p:cNvSpPr txBox="1"/>
            <p:nvPr/>
          </p:nvSpPr>
          <p:spPr>
            <a:xfrm rot="16200000">
              <a:off x="7380873" y="4701535"/>
              <a:ext cx="600993" cy="276999"/>
            </a:xfrm>
            <a:prstGeom prst="rect">
              <a:avLst/>
            </a:prstGeom>
            <a:noFill/>
          </p:spPr>
          <p:txBody>
            <a:bodyPr wrap="square" rtlCol="0" anchor="ctr">
              <a:spAutoFit/>
            </a:bodyPr>
            <a:lstStyle/>
            <a:p>
              <a:pPr algn="r"/>
              <a:r>
                <a:rPr lang="en-GB" sz="1200" dirty="0"/>
                <a:t>Dead</a:t>
              </a:r>
            </a:p>
          </p:txBody>
        </p:sp>
        <p:sp>
          <p:nvSpPr>
            <p:cNvPr id="103" name="TextBox 102">
              <a:extLst>
                <a:ext uri="{FF2B5EF4-FFF2-40B4-BE49-F238E27FC236}">
                  <a16:creationId xmlns:a16="http://schemas.microsoft.com/office/drawing/2014/main" id="{49A86B3C-C13B-41EB-B69A-AE27C0848E92}"/>
                </a:ext>
              </a:extLst>
            </p:cNvPr>
            <p:cNvSpPr txBox="1"/>
            <p:nvPr/>
          </p:nvSpPr>
          <p:spPr>
            <a:xfrm rot="16200000">
              <a:off x="8042134" y="4701535"/>
              <a:ext cx="600993" cy="276999"/>
            </a:xfrm>
            <a:prstGeom prst="rect">
              <a:avLst/>
            </a:prstGeom>
            <a:noFill/>
          </p:spPr>
          <p:txBody>
            <a:bodyPr wrap="square" rtlCol="0" anchor="ctr">
              <a:spAutoFit/>
            </a:bodyPr>
            <a:lstStyle/>
            <a:p>
              <a:pPr algn="r"/>
              <a:r>
                <a:rPr lang="en-GB" sz="1200" dirty="0" err="1"/>
                <a:t>LTx</a:t>
              </a:r>
              <a:endParaRPr lang="en-GB" sz="1200" dirty="0"/>
            </a:p>
          </p:txBody>
        </p:sp>
        <p:sp>
          <p:nvSpPr>
            <p:cNvPr id="104" name="TextBox 103">
              <a:extLst>
                <a:ext uri="{FF2B5EF4-FFF2-40B4-BE49-F238E27FC236}">
                  <a16:creationId xmlns:a16="http://schemas.microsoft.com/office/drawing/2014/main" id="{A1800EF9-7C1F-4294-9945-8245A46B81C7}"/>
                </a:ext>
              </a:extLst>
            </p:cNvPr>
            <p:cNvSpPr txBox="1"/>
            <p:nvPr/>
          </p:nvSpPr>
          <p:spPr>
            <a:xfrm rot="16200000">
              <a:off x="4928074" y="3431819"/>
              <a:ext cx="2090232" cy="276999"/>
            </a:xfrm>
            <a:prstGeom prst="rect">
              <a:avLst/>
            </a:prstGeom>
            <a:noFill/>
          </p:spPr>
          <p:txBody>
            <a:bodyPr wrap="square" rtlCol="0" anchor="ctr">
              <a:spAutoFit/>
            </a:bodyPr>
            <a:lstStyle/>
            <a:p>
              <a:pPr algn="ctr"/>
              <a:r>
                <a:rPr lang="en-GB" sz="1200" dirty="0"/>
                <a:t>Gene count (millions)</a:t>
              </a:r>
            </a:p>
          </p:txBody>
        </p:sp>
        <p:sp>
          <p:nvSpPr>
            <p:cNvPr id="105" name="Oval 104">
              <a:extLst>
                <a:ext uri="{FF2B5EF4-FFF2-40B4-BE49-F238E27FC236}">
                  <a16:creationId xmlns:a16="http://schemas.microsoft.com/office/drawing/2014/main" id="{DF61E29C-FBA9-4FA0-9848-CB725C987473}"/>
                </a:ext>
              </a:extLst>
            </p:cNvPr>
            <p:cNvSpPr/>
            <p:nvPr/>
          </p:nvSpPr>
          <p:spPr>
            <a:xfrm>
              <a:off x="7671343" y="2988870"/>
              <a:ext cx="36000" cy="18000"/>
            </a:xfrm>
            <a:prstGeom prst="ellipse">
              <a:avLst/>
            </a:prstGeom>
            <a:solidFill>
              <a:schemeClr val="tx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06" name="Oval 105">
              <a:extLst>
                <a:ext uri="{FF2B5EF4-FFF2-40B4-BE49-F238E27FC236}">
                  <a16:creationId xmlns:a16="http://schemas.microsoft.com/office/drawing/2014/main" id="{0B7E5D67-F438-4CAE-A876-FE73848F7991}"/>
                </a:ext>
              </a:extLst>
            </p:cNvPr>
            <p:cNvSpPr/>
            <p:nvPr/>
          </p:nvSpPr>
          <p:spPr>
            <a:xfrm>
              <a:off x="7671343" y="3026970"/>
              <a:ext cx="36000" cy="18000"/>
            </a:xfrm>
            <a:prstGeom prst="ellipse">
              <a:avLst/>
            </a:prstGeom>
            <a:solidFill>
              <a:schemeClr val="tx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07" name="Oval 106">
              <a:extLst>
                <a:ext uri="{FF2B5EF4-FFF2-40B4-BE49-F238E27FC236}">
                  <a16:creationId xmlns:a16="http://schemas.microsoft.com/office/drawing/2014/main" id="{31284B9C-4190-4798-8485-5ACC0BF26BD3}"/>
                </a:ext>
              </a:extLst>
            </p:cNvPr>
            <p:cNvSpPr/>
            <p:nvPr/>
          </p:nvSpPr>
          <p:spPr>
            <a:xfrm>
              <a:off x="7011736" y="2717408"/>
              <a:ext cx="36000" cy="18000"/>
            </a:xfrm>
            <a:prstGeom prst="ellipse">
              <a:avLst/>
            </a:prstGeom>
            <a:solidFill>
              <a:schemeClr val="tx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08" name="Oval 107">
              <a:extLst>
                <a:ext uri="{FF2B5EF4-FFF2-40B4-BE49-F238E27FC236}">
                  <a16:creationId xmlns:a16="http://schemas.microsoft.com/office/drawing/2014/main" id="{FD6006BC-B532-4846-9D1F-30F769FF10F7}"/>
                </a:ext>
              </a:extLst>
            </p:cNvPr>
            <p:cNvSpPr/>
            <p:nvPr/>
          </p:nvSpPr>
          <p:spPr>
            <a:xfrm>
              <a:off x="7011736" y="2700739"/>
              <a:ext cx="36000" cy="18000"/>
            </a:xfrm>
            <a:prstGeom prst="ellipse">
              <a:avLst/>
            </a:prstGeom>
            <a:solidFill>
              <a:schemeClr val="tx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09" name="Oval 108">
              <a:extLst>
                <a:ext uri="{FF2B5EF4-FFF2-40B4-BE49-F238E27FC236}">
                  <a16:creationId xmlns:a16="http://schemas.microsoft.com/office/drawing/2014/main" id="{B670C7DA-D350-433D-A643-B06F61593008}"/>
                </a:ext>
              </a:extLst>
            </p:cNvPr>
            <p:cNvSpPr/>
            <p:nvPr/>
          </p:nvSpPr>
          <p:spPr>
            <a:xfrm>
              <a:off x="7011736" y="2588820"/>
              <a:ext cx="36000" cy="18000"/>
            </a:xfrm>
            <a:prstGeom prst="ellipse">
              <a:avLst/>
            </a:prstGeom>
            <a:solidFill>
              <a:schemeClr val="tx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cxnSp>
          <p:nvCxnSpPr>
            <p:cNvPr id="110" name="Straight Connector 109">
              <a:extLst>
                <a:ext uri="{FF2B5EF4-FFF2-40B4-BE49-F238E27FC236}">
                  <a16:creationId xmlns:a16="http://schemas.microsoft.com/office/drawing/2014/main" id="{A8C8E48F-2B26-46F5-A306-D7B2E53BE31A}"/>
                </a:ext>
              </a:extLst>
            </p:cNvPr>
            <p:cNvCxnSpPr/>
            <p:nvPr/>
          </p:nvCxnSpPr>
          <p:spPr>
            <a:xfrm>
              <a:off x="7030334" y="2814650"/>
              <a:ext cx="0" cy="15525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5A78158A-2854-4428-AF80-253EF043200E}"/>
                </a:ext>
              </a:extLst>
            </p:cNvPr>
            <p:cNvCxnSpPr/>
            <p:nvPr/>
          </p:nvCxnSpPr>
          <p:spPr>
            <a:xfrm>
              <a:off x="7684294" y="3440906"/>
              <a:ext cx="0" cy="9548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BA84B4BF-6C5B-4F6A-B62B-63A6C54FAA77}"/>
                </a:ext>
              </a:extLst>
            </p:cNvPr>
            <p:cNvCxnSpPr/>
            <p:nvPr/>
          </p:nvCxnSpPr>
          <p:spPr>
            <a:xfrm>
              <a:off x="8346281" y="3686175"/>
              <a:ext cx="0" cy="6262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3" name="Freeform: Shape 112">
              <a:extLst>
                <a:ext uri="{FF2B5EF4-FFF2-40B4-BE49-F238E27FC236}">
                  <a16:creationId xmlns:a16="http://schemas.microsoft.com/office/drawing/2014/main" id="{91827BA3-B0FF-4829-8912-0479EF6F2EE1}"/>
                </a:ext>
              </a:extLst>
            </p:cNvPr>
            <p:cNvSpPr/>
            <p:nvPr/>
          </p:nvSpPr>
          <p:spPr>
            <a:xfrm>
              <a:off x="6762750" y="3533775"/>
              <a:ext cx="531019" cy="521494"/>
            </a:xfrm>
            <a:custGeom>
              <a:avLst/>
              <a:gdLst>
                <a:gd name="connsiteX0" fmla="*/ 0 w 531019"/>
                <a:gd name="connsiteY0" fmla="*/ 0 h 521494"/>
                <a:gd name="connsiteX1" fmla="*/ 531019 w 531019"/>
                <a:gd name="connsiteY1" fmla="*/ 0 h 521494"/>
                <a:gd name="connsiteX2" fmla="*/ 531019 w 531019"/>
                <a:gd name="connsiteY2" fmla="*/ 245269 h 521494"/>
                <a:gd name="connsiteX3" fmla="*/ 395288 w 531019"/>
                <a:gd name="connsiteY3" fmla="*/ 316706 h 521494"/>
                <a:gd name="connsiteX4" fmla="*/ 528638 w 531019"/>
                <a:gd name="connsiteY4" fmla="*/ 392906 h 521494"/>
                <a:gd name="connsiteX5" fmla="*/ 528638 w 531019"/>
                <a:gd name="connsiteY5" fmla="*/ 521494 h 521494"/>
                <a:gd name="connsiteX6" fmla="*/ 0 w 531019"/>
                <a:gd name="connsiteY6" fmla="*/ 521494 h 521494"/>
                <a:gd name="connsiteX7" fmla="*/ 0 w 531019"/>
                <a:gd name="connsiteY7" fmla="*/ 392906 h 521494"/>
                <a:gd name="connsiteX8" fmla="*/ 133350 w 531019"/>
                <a:gd name="connsiteY8" fmla="*/ 321469 h 521494"/>
                <a:gd name="connsiteX9" fmla="*/ 4763 w 531019"/>
                <a:gd name="connsiteY9" fmla="*/ 250031 h 521494"/>
                <a:gd name="connsiteX10" fmla="*/ 0 w 531019"/>
                <a:gd name="connsiteY10" fmla="*/ 0 h 521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31019" h="521494">
                  <a:moveTo>
                    <a:pt x="0" y="0"/>
                  </a:moveTo>
                  <a:lnTo>
                    <a:pt x="531019" y="0"/>
                  </a:lnTo>
                  <a:lnTo>
                    <a:pt x="531019" y="245269"/>
                  </a:lnTo>
                  <a:lnTo>
                    <a:pt x="395288" y="316706"/>
                  </a:lnTo>
                  <a:lnTo>
                    <a:pt x="528638" y="392906"/>
                  </a:lnTo>
                  <a:lnTo>
                    <a:pt x="528638" y="521494"/>
                  </a:lnTo>
                  <a:lnTo>
                    <a:pt x="0" y="521494"/>
                  </a:lnTo>
                  <a:lnTo>
                    <a:pt x="0" y="392906"/>
                  </a:lnTo>
                  <a:lnTo>
                    <a:pt x="133350" y="321469"/>
                  </a:lnTo>
                  <a:lnTo>
                    <a:pt x="4763" y="250031"/>
                  </a:lnTo>
                  <a:cubicBezTo>
                    <a:pt x="3175" y="166687"/>
                    <a:pt x="1588" y="83344"/>
                    <a:pt x="0" y="0"/>
                  </a:cubicBezTo>
                  <a:close/>
                </a:path>
              </a:pathLst>
            </a:custGeom>
            <a:solidFill>
              <a:srgbClr val="004B87"/>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cxnSp>
          <p:nvCxnSpPr>
            <p:cNvPr id="114" name="Straight Connector 113">
              <a:extLst>
                <a:ext uri="{FF2B5EF4-FFF2-40B4-BE49-F238E27FC236}">
                  <a16:creationId xmlns:a16="http://schemas.microsoft.com/office/drawing/2014/main" id="{807B6512-8F4F-49D9-9AEC-C6394DE71CFC}"/>
                </a:ext>
              </a:extLst>
            </p:cNvPr>
            <p:cNvCxnSpPr/>
            <p:nvPr/>
          </p:nvCxnSpPr>
          <p:spPr>
            <a:xfrm>
              <a:off x="6887159" y="3852870"/>
              <a:ext cx="28040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15" name="Freeform: Shape 114">
              <a:extLst>
                <a:ext uri="{FF2B5EF4-FFF2-40B4-BE49-F238E27FC236}">
                  <a16:creationId xmlns:a16="http://schemas.microsoft.com/office/drawing/2014/main" id="{2E23D1B6-7B1C-4FEB-9C0D-81AB62DEA917}"/>
                </a:ext>
              </a:extLst>
            </p:cNvPr>
            <p:cNvSpPr/>
            <p:nvPr/>
          </p:nvSpPr>
          <p:spPr>
            <a:xfrm>
              <a:off x="7419975" y="3900488"/>
              <a:ext cx="528638" cy="419100"/>
            </a:xfrm>
            <a:custGeom>
              <a:avLst/>
              <a:gdLst>
                <a:gd name="connsiteX0" fmla="*/ 2381 w 528638"/>
                <a:gd name="connsiteY0" fmla="*/ 0 h 419100"/>
                <a:gd name="connsiteX1" fmla="*/ 523875 w 528638"/>
                <a:gd name="connsiteY1" fmla="*/ 0 h 419100"/>
                <a:gd name="connsiteX2" fmla="*/ 523875 w 528638"/>
                <a:gd name="connsiteY2" fmla="*/ 150018 h 419100"/>
                <a:gd name="connsiteX3" fmla="*/ 404813 w 528638"/>
                <a:gd name="connsiteY3" fmla="*/ 250031 h 419100"/>
                <a:gd name="connsiteX4" fmla="*/ 528638 w 528638"/>
                <a:gd name="connsiteY4" fmla="*/ 366712 h 419100"/>
                <a:gd name="connsiteX5" fmla="*/ 528638 w 528638"/>
                <a:gd name="connsiteY5" fmla="*/ 419100 h 419100"/>
                <a:gd name="connsiteX6" fmla="*/ 4763 w 528638"/>
                <a:gd name="connsiteY6" fmla="*/ 419100 h 419100"/>
                <a:gd name="connsiteX7" fmla="*/ 4763 w 528638"/>
                <a:gd name="connsiteY7" fmla="*/ 373856 h 419100"/>
                <a:gd name="connsiteX8" fmla="*/ 128588 w 528638"/>
                <a:gd name="connsiteY8" fmla="*/ 257175 h 419100"/>
                <a:gd name="connsiteX9" fmla="*/ 0 w 528638"/>
                <a:gd name="connsiteY9" fmla="*/ 147637 h 419100"/>
                <a:gd name="connsiteX10" fmla="*/ 2381 w 528638"/>
                <a:gd name="connsiteY10" fmla="*/ 0 h 419100"/>
                <a:gd name="connsiteX0" fmla="*/ 2381 w 528638"/>
                <a:gd name="connsiteY0" fmla="*/ 0 h 419100"/>
                <a:gd name="connsiteX1" fmla="*/ 523875 w 528638"/>
                <a:gd name="connsiteY1" fmla="*/ 0 h 419100"/>
                <a:gd name="connsiteX2" fmla="*/ 523875 w 528638"/>
                <a:gd name="connsiteY2" fmla="*/ 150018 h 419100"/>
                <a:gd name="connsiteX3" fmla="*/ 404813 w 528638"/>
                <a:gd name="connsiteY3" fmla="*/ 250031 h 419100"/>
                <a:gd name="connsiteX4" fmla="*/ 528638 w 528638"/>
                <a:gd name="connsiteY4" fmla="*/ 366712 h 419100"/>
                <a:gd name="connsiteX5" fmla="*/ 528638 w 528638"/>
                <a:gd name="connsiteY5" fmla="*/ 419100 h 419100"/>
                <a:gd name="connsiteX6" fmla="*/ 4763 w 528638"/>
                <a:gd name="connsiteY6" fmla="*/ 419100 h 419100"/>
                <a:gd name="connsiteX7" fmla="*/ 4763 w 528638"/>
                <a:gd name="connsiteY7" fmla="*/ 364331 h 419100"/>
                <a:gd name="connsiteX8" fmla="*/ 128588 w 528638"/>
                <a:gd name="connsiteY8" fmla="*/ 257175 h 419100"/>
                <a:gd name="connsiteX9" fmla="*/ 0 w 528638"/>
                <a:gd name="connsiteY9" fmla="*/ 147637 h 419100"/>
                <a:gd name="connsiteX10" fmla="*/ 2381 w 528638"/>
                <a:gd name="connsiteY10" fmla="*/ 0 h 419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8638" h="419100">
                  <a:moveTo>
                    <a:pt x="2381" y="0"/>
                  </a:moveTo>
                  <a:lnTo>
                    <a:pt x="523875" y="0"/>
                  </a:lnTo>
                  <a:lnTo>
                    <a:pt x="523875" y="150018"/>
                  </a:lnTo>
                  <a:lnTo>
                    <a:pt x="404813" y="250031"/>
                  </a:lnTo>
                  <a:lnTo>
                    <a:pt x="528638" y="366712"/>
                  </a:lnTo>
                  <a:lnTo>
                    <a:pt x="528638" y="419100"/>
                  </a:lnTo>
                  <a:lnTo>
                    <a:pt x="4763" y="419100"/>
                  </a:lnTo>
                  <a:lnTo>
                    <a:pt x="4763" y="364331"/>
                  </a:lnTo>
                  <a:lnTo>
                    <a:pt x="128588" y="257175"/>
                  </a:lnTo>
                  <a:lnTo>
                    <a:pt x="0" y="147637"/>
                  </a:lnTo>
                  <a:cubicBezTo>
                    <a:pt x="794" y="98425"/>
                    <a:pt x="1587" y="49212"/>
                    <a:pt x="2381" y="0"/>
                  </a:cubicBezTo>
                  <a:close/>
                </a:path>
              </a:pathLst>
            </a:custGeom>
            <a:solidFill>
              <a:srgbClr val="0DC5E8"/>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cxnSp>
          <p:nvCxnSpPr>
            <p:cNvPr id="116" name="Straight Connector 115">
              <a:extLst>
                <a:ext uri="{FF2B5EF4-FFF2-40B4-BE49-F238E27FC236}">
                  <a16:creationId xmlns:a16="http://schemas.microsoft.com/office/drawing/2014/main" id="{592C73A8-AE73-438F-AC3C-396E0F579B46}"/>
                </a:ext>
              </a:extLst>
            </p:cNvPr>
            <p:cNvCxnSpPr>
              <a:cxnSpLocks/>
            </p:cNvCxnSpPr>
            <p:nvPr/>
          </p:nvCxnSpPr>
          <p:spPr>
            <a:xfrm>
              <a:off x="7542004" y="4155288"/>
              <a:ext cx="28992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17" name="Freeform: Shape 116">
              <a:extLst>
                <a:ext uri="{FF2B5EF4-FFF2-40B4-BE49-F238E27FC236}">
                  <a16:creationId xmlns:a16="http://schemas.microsoft.com/office/drawing/2014/main" id="{E14BF2C8-3047-4327-9F39-565C46FAA23E}"/>
                </a:ext>
              </a:extLst>
            </p:cNvPr>
            <p:cNvSpPr/>
            <p:nvPr/>
          </p:nvSpPr>
          <p:spPr>
            <a:xfrm>
              <a:off x="8077200" y="3914775"/>
              <a:ext cx="535781" cy="481013"/>
            </a:xfrm>
            <a:custGeom>
              <a:avLst/>
              <a:gdLst>
                <a:gd name="connsiteX0" fmla="*/ 400050 w 535781"/>
                <a:gd name="connsiteY0" fmla="*/ 238125 h 481013"/>
                <a:gd name="connsiteX1" fmla="*/ 533400 w 535781"/>
                <a:gd name="connsiteY1" fmla="*/ 473869 h 481013"/>
                <a:gd name="connsiteX2" fmla="*/ 533400 w 535781"/>
                <a:gd name="connsiteY2" fmla="*/ 369094 h 481013"/>
                <a:gd name="connsiteX3" fmla="*/ 0 w 535781"/>
                <a:gd name="connsiteY3" fmla="*/ 369094 h 481013"/>
                <a:gd name="connsiteX4" fmla="*/ 0 w 535781"/>
                <a:gd name="connsiteY4" fmla="*/ 481013 h 481013"/>
                <a:gd name="connsiteX5" fmla="*/ 130969 w 535781"/>
                <a:gd name="connsiteY5" fmla="*/ 242888 h 481013"/>
                <a:gd name="connsiteX6" fmla="*/ 7144 w 535781"/>
                <a:gd name="connsiteY6" fmla="*/ 0 h 481013"/>
                <a:gd name="connsiteX7" fmla="*/ 7144 w 535781"/>
                <a:gd name="connsiteY7" fmla="*/ 35719 h 481013"/>
                <a:gd name="connsiteX8" fmla="*/ 535781 w 535781"/>
                <a:gd name="connsiteY8" fmla="*/ 35719 h 481013"/>
                <a:gd name="connsiteX9" fmla="*/ 535781 w 535781"/>
                <a:gd name="connsiteY9" fmla="*/ 2381 h 481013"/>
                <a:gd name="connsiteX10" fmla="*/ 400050 w 535781"/>
                <a:gd name="connsiteY10" fmla="*/ 238125 h 4810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35781" h="481013">
                  <a:moveTo>
                    <a:pt x="400050" y="238125"/>
                  </a:moveTo>
                  <a:lnTo>
                    <a:pt x="533400" y="473869"/>
                  </a:lnTo>
                  <a:lnTo>
                    <a:pt x="533400" y="369094"/>
                  </a:lnTo>
                  <a:lnTo>
                    <a:pt x="0" y="369094"/>
                  </a:lnTo>
                  <a:lnTo>
                    <a:pt x="0" y="481013"/>
                  </a:lnTo>
                  <a:lnTo>
                    <a:pt x="130969" y="242888"/>
                  </a:lnTo>
                  <a:lnTo>
                    <a:pt x="7144" y="0"/>
                  </a:lnTo>
                  <a:lnTo>
                    <a:pt x="7144" y="35719"/>
                  </a:lnTo>
                  <a:lnTo>
                    <a:pt x="535781" y="35719"/>
                  </a:lnTo>
                  <a:lnTo>
                    <a:pt x="535781" y="2381"/>
                  </a:lnTo>
                  <a:lnTo>
                    <a:pt x="400050" y="238125"/>
                  </a:lnTo>
                  <a:close/>
                </a:path>
              </a:pathLst>
            </a:custGeom>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cxnSp>
          <p:nvCxnSpPr>
            <p:cNvPr id="118" name="Straight Connector 117">
              <a:extLst>
                <a:ext uri="{FF2B5EF4-FFF2-40B4-BE49-F238E27FC236}">
                  <a16:creationId xmlns:a16="http://schemas.microsoft.com/office/drawing/2014/main" id="{6724D177-1C3C-47D2-9880-E8841FE6C59B}"/>
                </a:ext>
              </a:extLst>
            </p:cNvPr>
            <p:cNvCxnSpPr>
              <a:cxnSpLocks/>
            </p:cNvCxnSpPr>
            <p:nvPr/>
          </p:nvCxnSpPr>
          <p:spPr>
            <a:xfrm>
              <a:off x="8208754" y="4155288"/>
              <a:ext cx="273259"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070770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7398C-CC2E-4F2B-9CB8-2397BB99152A}"/>
              </a:ext>
            </a:extLst>
          </p:cNvPr>
          <p:cNvSpPr>
            <a:spLocks noGrp="1"/>
          </p:cNvSpPr>
          <p:nvPr>
            <p:ph type="title"/>
          </p:nvPr>
        </p:nvSpPr>
        <p:spPr/>
        <p:txBody>
          <a:bodyPr>
            <a:noAutofit/>
          </a:bodyPr>
          <a:lstStyle/>
          <a:p>
            <a:r>
              <a:rPr lang="en-GB" sz="2000" dirty="0"/>
              <a:t>Diet affects gut microbiota and modulates hospitalization risk differentially in an international cirrhosis cohort</a:t>
            </a:r>
          </a:p>
        </p:txBody>
      </p:sp>
      <p:sp>
        <p:nvSpPr>
          <p:cNvPr id="3" name="Text Placeholder 2">
            <a:extLst>
              <a:ext uri="{FF2B5EF4-FFF2-40B4-BE49-F238E27FC236}">
                <a16:creationId xmlns:a16="http://schemas.microsoft.com/office/drawing/2014/main" id="{3D2F536A-413B-4FBA-8D03-65C798BB5C39}"/>
              </a:ext>
            </a:extLst>
          </p:cNvPr>
          <p:cNvSpPr>
            <a:spLocks noGrp="1"/>
          </p:cNvSpPr>
          <p:nvPr>
            <p:ph type="body" sz="quarter" idx="10"/>
          </p:nvPr>
        </p:nvSpPr>
        <p:spPr/>
        <p:txBody>
          <a:bodyPr/>
          <a:lstStyle/>
          <a:p>
            <a:r>
              <a:rPr lang="en-GB" dirty="0"/>
              <a:t>Bajaj JS, et al. et al. ILC 2018, PS-016</a:t>
            </a:r>
          </a:p>
        </p:txBody>
      </p:sp>
      <p:sp>
        <p:nvSpPr>
          <p:cNvPr id="4" name="Content Placeholder 3">
            <a:extLst>
              <a:ext uri="{FF2B5EF4-FFF2-40B4-BE49-F238E27FC236}">
                <a16:creationId xmlns:a16="http://schemas.microsoft.com/office/drawing/2014/main" id="{C7440728-8CFD-4990-9B19-EB1902AC31A1}"/>
              </a:ext>
            </a:extLst>
          </p:cNvPr>
          <p:cNvSpPr>
            <a:spLocks noGrp="1"/>
          </p:cNvSpPr>
          <p:nvPr>
            <p:ph sz="half" idx="1"/>
          </p:nvPr>
        </p:nvSpPr>
        <p:spPr>
          <a:xfrm>
            <a:off x="319314" y="1372895"/>
            <a:ext cx="8506800" cy="1130678"/>
          </a:xfrm>
        </p:spPr>
        <p:txBody>
          <a:bodyPr>
            <a:normAutofit/>
          </a:bodyPr>
          <a:lstStyle/>
          <a:p>
            <a:pPr marL="0" indent="0">
              <a:buNone/>
            </a:pPr>
            <a:r>
              <a:rPr lang="en-GB" sz="1400" b="1" dirty="0"/>
              <a:t>Aim: </a:t>
            </a:r>
            <a:r>
              <a:rPr lang="en-GB" sz="1400" dirty="0"/>
              <a:t>Investigation of the impact of diet on gut microbiota and clinical outcomes in patients with cirrhosis</a:t>
            </a:r>
          </a:p>
          <a:p>
            <a:pPr marL="0" indent="0">
              <a:buNone/>
            </a:pPr>
            <a:endParaRPr lang="en-GB" sz="300" b="1" dirty="0"/>
          </a:p>
          <a:p>
            <a:pPr marL="0" indent="0">
              <a:buNone/>
            </a:pPr>
            <a:r>
              <a:rPr lang="en-GB" sz="1400" b="1" dirty="0"/>
              <a:t>Methods: </a:t>
            </a:r>
            <a:r>
              <a:rPr lang="en-GB" sz="1400" dirty="0"/>
              <a:t>90 day study of gut microbiota diversity and dietary profile in 296 age-matched healthy controls and outpatients with compensated or decompensated cirrhosis from the USA and Turkey</a:t>
            </a:r>
          </a:p>
          <a:p>
            <a:endParaRPr lang="en-GB" sz="1400" dirty="0"/>
          </a:p>
          <a:p>
            <a:pPr marL="0" indent="0">
              <a:buNone/>
            </a:pPr>
            <a:endParaRPr lang="en-GB" sz="1400" dirty="0"/>
          </a:p>
          <a:p>
            <a:pPr marL="0" indent="0">
              <a:buNone/>
            </a:pPr>
            <a:endParaRPr lang="en-GB" sz="1400" dirty="0"/>
          </a:p>
        </p:txBody>
      </p:sp>
      <p:sp>
        <p:nvSpPr>
          <p:cNvPr id="15" name="Content Placeholder 3">
            <a:extLst>
              <a:ext uri="{FF2B5EF4-FFF2-40B4-BE49-F238E27FC236}">
                <a16:creationId xmlns:a16="http://schemas.microsoft.com/office/drawing/2014/main" id="{AE30C6FE-FC7E-414C-AF99-ED3E5B9F04AB}"/>
              </a:ext>
            </a:extLst>
          </p:cNvPr>
          <p:cNvSpPr txBox="1">
            <a:spLocks/>
          </p:cNvSpPr>
          <p:nvPr/>
        </p:nvSpPr>
        <p:spPr>
          <a:xfrm>
            <a:off x="319314" y="2224908"/>
            <a:ext cx="3316582" cy="410294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chemeClr val="tx2"/>
              </a:buClr>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anose="020B0604020202020204" pitchFamily="34" charset="0"/>
              <a:buChar char="–"/>
              <a:defRPr sz="1400" kern="1200">
                <a:solidFill>
                  <a:schemeClr val="tx1"/>
                </a:solidFill>
                <a:latin typeface="+mn-lt"/>
                <a:ea typeface="+mn-ea"/>
                <a:cs typeface="+mn-cs"/>
              </a:defRPr>
            </a:lvl4pPr>
            <a:lvl5pPr marL="2114550" indent="-285750" algn="l" defTabSz="914400" rtl="0" eaLnBrk="1" latinLnBrk="0" hangingPunct="1">
              <a:spcBef>
                <a:spcPct val="20000"/>
              </a:spcBef>
              <a:buClr>
                <a:schemeClr val="tx2"/>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400" b="1" dirty="0"/>
              <a:t>R</a:t>
            </a:r>
            <a:r>
              <a:rPr lang="en-GB" sz="1400" b="1" dirty="0" err="1"/>
              <a:t>esults</a:t>
            </a:r>
            <a:r>
              <a:rPr lang="en-GB" sz="1400" b="1" dirty="0"/>
              <a:t>:</a:t>
            </a:r>
          </a:p>
          <a:p>
            <a:pPr marL="176213" indent="-176213"/>
            <a:r>
              <a:rPr lang="en-GB" sz="1400" dirty="0"/>
              <a:t>US patients with cirrhosis and a Western diet (more coffee) had more advanced disease than Turkish patients (greater tea, fermented milk and chocolate intake), p&lt;0.01</a:t>
            </a:r>
          </a:p>
          <a:p>
            <a:pPr marL="176213" indent="-176213"/>
            <a:r>
              <a:rPr lang="en-GB" sz="1400" dirty="0"/>
              <a:t>Coffee, tea, vegetable, chocolate and fermented milk predicted higher </a:t>
            </a:r>
            <a:r>
              <a:rPr lang="en-US" sz="1400" dirty="0"/>
              <a:t>microbial</a:t>
            </a:r>
            <a:r>
              <a:rPr lang="en-GB" sz="1400" dirty="0"/>
              <a:t> diversity</a:t>
            </a:r>
          </a:p>
          <a:p>
            <a:pPr marL="176213" indent="-176213"/>
            <a:r>
              <a:rPr lang="en-GB" sz="1400" dirty="0"/>
              <a:t>Turkish patients had lower 90-day hospitalization risk, associated with microbial diversity, coffee/tea, vegetable and cereal intake</a:t>
            </a:r>
          </a:p>
          <a:p>
            <a:endParaRPr lang="en-GB" sz="1400" dirty="0"/>
          </a:p>
          <a:p>
            <a:endParaRPr lang="en-GB" sz="1400" b="1" dirty="0"/>
          </a:p>
        </p:txBody>
      </p:sp>
      <p:graphicFrame>
        <p:nvGraphicFramePr>
          <p:cNvPr id="16" name="Table 15" hidden="1">
            <a:extLst>
              <a:ext uri="{FF2B5EF4-FFF2-40B4-BE49-F238E27FC236}">
                <a16:creationId xmlns:a16="http://schemas.microsoft.com/office/drawing/2014/main" id="{0E0BA794-589A-4E20-AB5F-5FD9CFB28582}"/>
              </a:ext>
            </a:extLst>
          </p:cNvPr>
          <p:cNvGraphicFramePr>
            <a:graphicFrameLocks noGrp="1"/>
          </p:cNvGraphicFramePr>
          <p:nvPr>
            <p:extLst>
              <p:ext uri="{D42A27DB-BD31-4B8C-83A1-F6EECF244321}">
                <p14:modId xmlns:p14="http://schemas.microsoft.com/office/powerpoint/2010/main" val="4219456376"/>
              </p:ext>
            </p:extLst>
          </p:nvPr>
        </p:nvGraphicFramePr>
        <p:xfrm>
          <a:off x="323528" y="5301208"/>
          <a:ext cx="7272806" cy="1221840"/>
        </p:xfrm>
        <a:graphic>
          <a:graphicData uri="http://schemas.openxmlformats.org/drawingml/2006/table">
            <a:tbl>
              <a:tblPr firstRow="1" bandRow="1">
                <a:tableStyleId>{69012ECD-51FC-41F1-AA8D-1B2483CD663E}</a:tableStyleId>
              </a:tblPr>
              <a:tblGrid>
                <a:gridCol w="761157">
                  <a:extLst>
                    <a:ext uri="{9D8B030D-6E8A-4147-A177-3AD203B41FA5}">
                      <a16:colId xmlns:a16="http://schemas.microsoft.com/office/drawing/2014/main" val="3143165029"/>
                    </a:ext>
                  </a:extLst>
                </a:gridCol>
                <a:gridCol w="507439">
                  <a:extLst>
                    <a:ext uri="{9D8B030D-6E8A-4147-A177-3AD203B41FA5}">
                      <a16:colId xmlns:a16="http://schemas.microsoft.com/office/drawing/2014/main" val="2305171273"/>
                    </a:ext>
                  </a:extLst>
                </a:gridCol>
                <a:gridCol w="761157">
                  <a:extLst>
                    <a:ext uri="{9D8B030D-6E8A-4147-A177-3AD203B41FA5}">
                      <a16:colId xmlns:a16="http://schemas.microsoft.com/office/drawing/2014/main" val="541774469"/>
                    </a:ext>
                  </a:extLst>
                </a:gridCol>
                <a:gridCol w="930304">
                  <a:extLst>
                    <a:ext uri="{9D8B030D-6E8A-4147-A177-3AD203B41FA5}">
                      <a16:colId xmlns:a16="http://schemas.microsoft.com/office/drawing/2014/main" val="2867775605"/>
                    </a:ext>
                  </a:extLst>
                </a:gridCol>
                <a:gridCol w="1057046">
                  <a:extLst>
                    <a:ext uri="{9D8B030D-6E8A-4147-A177-3AD203B41FA5}">
                      <a16:colId xmlns:a16="http://schemas.microsoft.com/office/drawing/2014/main" val="1322837462"/>
                    </a:ext>
                  </a:extLst>
                </a:gridCol>
                <a:gridCol w="507382">
                  <a:extLst>
                    <a:ext uri="{9D8B030D-6E8A-4147-A177-3AD203B41FA5}">
                      <a16:colId xmlns:a16="http://schemas.microsoft.com/office/drawing/2014/main" val="3081573364"/>
                    </a:ext>
                  </a:extLst>
                </a:gridCol>
                <a:gridCol w="761074">
                  <a:extLst>
                    <a:ext uri="{9D8B030D-6E8A-4147-A177-3AD203B41FA5}">
                      <a16:colId xmlns:a16="http://schemas.microsoft.com/office/drawing/2014/main" val="277339466"/>
                    </a:ext>
                  </a:extLst>
                </a:gridCol>
                <a:gridCol w="930201">
                  <a:extLst>
                    <a:ext uri="{9D8B030D-6E8A-4147-A177-3AD203B41FA5}">
                      <a16:colId xmlns:a16="http://schemas.microsoft.com/office/drawing/2014/main" val="911830690"/>
                    </a:ext>
                  </a:extLst>
                </a:gridCol>
                <a:gridCol w="1057046">
                  <a:extLst>
                    <a:ext uri="{9D8B030D-6E8A-4147-A177-3AD203B41FA5}">
                      <a16:colId xmlns:a16="http://schemas.microsoft.com/office/drawing/2014/main" val="3732736627"/>
                    </a:ext>
                  </a:extLst>
                </a:gridCol>
              </a:tblGrid>
              <a:tr h="71437">
                <a:tc rowSpan="2">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100" b="1" i="0" u="none" strike="noStrike" cap="none" normalizeH="0" baseline="0" dirty="0">
                        <a:ln>
                          <a:noFill/>
                        </a:ln>
                        <a:solidFill>
                          <a:schemeClr val="bg1"/>
                        </a:solidFill>
                        <a:effectLst/>
                        <a:latin typeface="+mj-lt"/>
                        <a:ea typeface="ＭＳ Ｐゴシック" pitchFamily="34" charset="-128"/>
                        <a:cs typeface="ＭＳ Ｐゴシック" pitchFamily="34" charset="-128"/>
                      </a:endParaRPr>
                    </a:p>
                  </a:txBody>
                  <a:tcPr marL="18000" marR="18000" marT="18000" marB="18000" anchor="b" horzOverflow="overflow">
                    <a:lnL w="6350" cap="flat" cmpd="sng" algn="ctr">
                      <a:solidFill>
                        <a:schemeClr val="tx2"/>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100" b="1" i="0" u="none" strike="noStrike" cap="none" normalizeH="0" baseline="0" dirty="0">
                          <a:ln>
                            <a:noFill/>
                          </a:ln>
                          <a:solidFill>
                            <a:schemeClr val="bg1"/>
                          </a:solidFill>
                          <a:effectLst/>
                          <a:latin typeface="+mj-lt"/>
                          <a:ea typeface="ＭＳ Ｐゴシック" pitchFamily="34" charset="-128"/>
                          <a:cs typeface="ＭＳ Ｐゴシック" pitchFamily="34" charset="-128"/>
                        </a:rPr>
                        <a:t>USA (n=157)</a:t>
                      </a:r>
                    </a:p>
                  </a:txBody>
                  <a:tcPr marL="18000" marR="18000" marT="18000" marB="18000" anchor="b"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s-ES" sz="1200" b="0" i="0" u="none" strike="noStrike" kern="1200" cap="none" normalizeH="0" baseline="0" dirty="0">
                        <a:ln>
                          <a:noFill/>
                        </a:ln>
                        <a:solidFill>
                          <a:schemeClr val="tx1"/>
                        </a:solidFill>
                        <a:effectLst/>
                        <a:latin typeface="+mn-lt"/>
                        <a:ea typeface="ＭＳ Ｐゴシック" pitchFamily="34" charset="-128"/>
                        <a:cs typeface="ＭＳ Ｐゴシック" pitchFamily="34" charset="-128"/>
                      </a:endParaRPr>
                    </a:p>
                  </a:txBody>
                  <a:tcPr marL="36000" marR="36000" marT="18000" marB="18000" anchor="b"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s-ES" sz="1200" b="1" i="0" u="none" strike="noStrike" cap="none" normalizeH="0" baseline="0" dirty="0">
                        <a:ln>
                          <a:noFill/>
                        </a:ln>
                        <a:solidFill>
                          <a:schemeClr val="bg1"/>
                        </a:solidFill>
                        <a:effectLst/>
                        <a:latin typeface="+mj-lt"/>
                        <a:ea typeface="ＭＳ Ｐゴシック" pitchFamily="34" charset="-128"/>
                        <a:cs typeface="ＭＳ Ｐゴシック" pitchFamily="34" charset="-128"/>
                      </a:endParaRPr>
                    </a:p>
                  </a:txBody>
                  <a:tcPr marL="36000" marR="36000" marT="18000" marB="18000" anchor="b"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s-ES" sz="1200" b="1" i="0" u="none" strike="noStrike" cap="none" normalizeH="0" baseline="0" dirty="0">
                        <a:ln>
                          <a:noFill/>
                        </a:ln>
                        <a:solidFill>
                          <a:schemeClr val="bg1"/>
                        </a:solidFill>
                        <a:effectLst/>
                        <a:latin typeface="+mj-lt"/>
                        <a:ea typeface="ＭＳ Ｐゴシック" pitchFamily="34" charset="-128"/>
                        <a:cs typeface="ＭＳ Ｐゴシック" pitchFamily="34" charset="-128"/>
                      </a:endParaRPr>
                    </a:p>
                  </a:txBody>
                  <a:tcPr marL="36000" marR="36000" marT="18000" marB="18000" anchor="b"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100" b="1" i="0" u="none" strike="noStrike" cap="none" normalizeH="0" baseline="0" dirty="0" err="1">
                          <a:ln>
                            <a:noFill/>
                          </a:ln>
                          <a:solidFill>
                            <a:schemeClr val="bg1"/>
                          </a:solidFill>
                          <a:effectLst/>
                          <a:latin typeface="+mj-lt"/>
                          <a:ea typeface="ＭＳ Ｐゴシック" pitchFamily="34" charset="-128"/>
                          <a:cs typeface="ＭＳ Ｐゴシック" pitchFamily="34" charset="-128"/>
                        </a:rPr>
                        <a:t>Turkey</a:t>
                      </a:r>
                      <a:r>
                        <a:rPr kumimoji="0" lang="es-ES" sz="1100" b="1" i="0" u="none" strike="noStrike" cap="none" normalizeH="0" baseline="0" dirty="0">
                          <a:ln>
                            <a:noFill/>
                          </a:ln>
                          <a:solidFill>
                            <a:schemeClr val="bg1"/>
                          </a:solidFill>
                          <a:effectLst/>
                          <a:latin typeface="+mj-lt"/>
                          <a:ea typeface="ＭＳ Ｐゴシック" pitchFamily="34" charset="-128"/>
                          <a:cs typeface="ＭＳ Ｐゴシック" pitchFamily="34" charset="-128"/>
                        </a:rPr>
                        <a:t> (n=139)</a:t>
                      </a:r>
                    </a:p>
                  </a:txBody>
                  <a:tcPr marL="18000" marR="18000" marT="18000" marB="18000" anchor="b" horzOverflow="overflow">
                    <a:lnL w="6350" cap="flat" cmpd="sng" algn="ctr">
                      <a:solidFill>
                        <a:schemeClr val="bg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s-ES" sz="1200" b="1" i="0" u="none" strike="noStrike" cap="none" normalizeH="0" baseline="0" dirty="0">
                        <a:ln>
                          <a:noFill/>
                        </a:ln>
                        <a:solidFill>
                          <a:schemeClr val="bg1"/>
                        </a:solidFill>
                        <a:effectLst/>
                        <a:latin typeface="+mj-lt"/>
                        <a:ea typeface="ＭＳ Ｐゴシック" pitchFamily="34" charset="-128"/>
                        <a:cs typeface="ＭＳ Ｐゴシック" pitchFamily="34" charset="-128"/>
                      </a:endParaRPr>
                    </a:p>
                  </a:txBody>
                  <a:tcPr marL="36000" marR="36000" marT="18000" marB="18000" anchor="b"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s-ES" sz="1200" b="1" i="0" u="none" strike="noStrike" cap="none" normalizeH="0" baseline="0" dirty="0">
                        <a:ln>
                          <a:noFill/>
                        </a:ln>
                        <a:solidFill>
                          <a:schemeClr val="bg1"/>
                        </a:solidFill>
                        <a:effectLst/>
                        <a:latin typeface="+mj-lt"/>
                        <a:ea typeface="ＭＳ Ｐゴシック" pitchFamily="34" charset="-128"/>
                        <a:cs typeface="ＭＳ Ｐゴシック" pitchFamily="34" charset="-128"/>
                      </a:endParaRPr>
                    </a:p>
                  </a:txBody>
                  <a:tcPr marL="36000" marR="36000" marT="18000" marB="18000" anchor="b"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s-ES" sz="1200" b="1" i="0" u="none" strike="noStrike" cap="none" normalizeH="0" baseline="0" dirty="0">
                        <a:ln>
                          <a:noFill/>
                        </a:ln>
                        <a:solidFill>
                          <a:schemeClr val="bg1"/>
                        </a:solidFill>
                        <a:effectLst/>
                        <a:latin typeface="+mj-lt"/>
                        <a:ea typeface="ＭＳ Ｐゴシック" pitchFamily="34" charset="-128"/>
                        <a:cs typeface="ＭＳ Ｐゴシック" pitchFamily="34" charset="-128"/>
                      </a:endParaRPr>
                    </a:p>
                  </a:txBody>
                  <a:tcPr marL="36000" marR="36000" marT="18000" marB="18000" anchor="b"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extLst>
                  <a:ext uri="{0D108BD9-81ED-4DB2-BD59-A6C34878D82A}">
                    <a16:rowId xmlns:a16="http://schemas.microsoft.com/office/drawing/2014/main" val="2346898722"/>
                  </a:ext>
                </a:extLst>
              </a:tr>
              <a:tr h="71437">
                <a:tc v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1" i="0" u="none" strike="noStrike" cap="none" normalizeH="0" baseline="0" dirty="0">
                        <a:ln>
                          <a:noFill/>
                        </a:ln>
                        <a:solidFill>
                          <a:schemeClr val="tx1"/>
                        </a:solidFill>
                        <a:effectLst/>
                        <a:latin typeface="+mj-lt"/>
                        <a:ea typeface="ＭＳ Ｐゴシック" pitchFamily="34" charset="-128"/>
                        <a:cs typeface="ＭＳ Ｐゴシック" pitchFamily="34" charset="-128"/>
                      </a:endParaRP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sz="1100" b="1" i="0" u="none" strike="noStrike" cap="none" normalizeH="0" baseline="0" dirty="0" err="1">
                          <a:ln>
                            <a:noFill/>
                          </a:ln>
                          <a:solidFill>
                            <a:schemeClr val="bg1"/>
                          </a:solidFill>
                          <a:effectLst/>
                          <a:latin typeface="+mj-lt"/>
                          <a:ea typeface="ＭＳ Ｐゴシック" pitchFamily="34" charset="-128"/>
                          <a:cs typeface="ＭＳ Ｐゴシック" pitchFamily="34" charset="-128"/>
                        </a:rPr>
                        <a:t>All</a:t>
                      </a:r>
                      <a:endParaRPr kumimoji="0" lang="es-ES" sz="1100" b="1" i="0" u="none" strike="noStrike" cap="none" normalizeH="0" baseline="0" dirty="0">
                        <a:ln>
                          <a:noFill/>
                        </a:ln>
                        <a:solidFill>
                          <a:schemeClr val="bg1"/>
                        </a:solidFill>
                        <a:effectLst/>
                        <a:latin typeface="+mj-lt"/>
                        <a:ea typeface="ＭＳ Ｐゴシック" pitchFamily="34" charset="-128"/>
                        <a:cs typeface="ＭＳ Ｐゴシック" pitchFamily="34" charset="-128"/>
                      </a:endParaRPr>
                    </a:p>
                  </a:txBody>
                  <a:tcPr marL="18000" marR="18000" marT="18000" marB="18000" anchor="b" horzOverflow="overflow">
                    <a:lnL w="6350" cap="flat" cmpd="sng" algn="ctr">
                      <a:solidFill>
                        <a:schemeClr val="bg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sz="1100" b="1" i="0" u="none" strike="noStrike" cap="none" normalizeH="0" baseline="0" dirty="0" err="1">
                          <a:ln>
                            <a:noFill/>
                          </a:ln>
                          <a:solidFill>
                            <a:schemeClr val="bg1"/>
                          </a:solidFill>
                          <a:effectLst/>
                          <a:latin typeface="+mj-lt"/>
                          <a:ea typeface="ＭＳ Ｐゴシック" pitchFamily="34" charset="-128"/>
                          <a:cs typeface="ＭＳ Ｐゴシック" pitchFamily="34" charset="-128"/>
                        </a:rPr>
                        <a:t>Ctrl</a:t>
                      </a:r>
                      <a:r>
                        <a:rPr kumimoji="0" lang="es-ES" sz="1100" b="1" i="0" u="none" strike="noStrike" cap="none" normalizeH="0" baseline="0" dirty="0">
                          <a:ln>
                            <a:noFill/>
                          </a:ln>
                          <a:solidFill>
                            <a:schemeClr val="bg1"/>
                          </a:solidFill>
                          <a:effectLst/>
                          <a:latin typeface="+mj-lt"/>
                          <a:ea typeface="ＭＳ Ｐゴシック" pitchFamily="34" charset="-128"/>
                          <a:cs typeface="ＭＳ Ｐゴシック" pitchFamily="34" charset="-128"/>
                        </a:rPr>
                        <a:t> (n=48)</a:t>
                      </a:r>
                    </a:p>
                  </a:txBody>
                  <a:tcPr marL="18000" marR="18000" marT="18000" marB="18000" anchor="b"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sz="1100" b="1" i="0" u="none" strike="noStrike" cap="none" normalizeH="0" baseline="0" dirty="0" err="1">
                          <a:ln>
                            <a:noFill/>
                          </a:ln>
                          <a:solidFill>
                            <a:schemeClr val="bg1"/>
                          </a:solidFill>
                          <a:effectLst/>
                          <a:latin typeface="+mj-lt"/>
                          <a:ea typeface="ＭＳ Ｐゴシック" pitchFamily="34" charset="-128"/>
                          <a:cs typeface="ＭＳ Ｐゴシック" pitchFamily="34" charset="-128"/>
                        </a:rPr>
                        <a:t>Comp</a:t>
                      </a:r>
                      <a:r>
                        <a:rPr kumimoji="0" lang="es-ES" sz="1100" b="1" i="0" u="none" strike="noStrike" cap="none" normalizeH="0" baseline="0" dirty="0">
                          <a:ln>
                            <a:noFill/>
                          </a:ln>
                          <a:solidFill>
                            <a:schemeClr val="bg1"/>
                          </a:solidFill>
                          <a:effectLst/>
                          <a:latin typeface="+mj-lt"/>
                          <a:ea typeface="ＭＳ Ｐゴシック" pitchFamily="34" charset="-128"/>
                          <a:cs typeface="ＭＳ Ｐゴシック" pitchFamily="34" charset="-128"/>
                        </a:rPr>
                        <a:t> (n=59)</a:t>
                      </a:r>
                    </a:p>
                  </a:txBody>
                  <a:tcPr marL="18000" marR="18000" marT="18000" marB="18000" anchor="b"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sz="1100" b="1" i="0" u="none" strike="noStrike" cap="none" normalizeH="0" baseline="0" dirty="0" err="1">
                          <a:ln>
                            <a:noFill/>
                          </a:ln>
                          <a:solidFill>
                            <a:schemeClr val="bg1"/>
                          </a:solidFill>
                          <a:effectLst/>
                          <a:latin typeface="+mj-lt"/>
                          <a:ea typeface="ＭＳ Ｐゴシック" pitchFamily="34" charset="-128"/>
                          <a:cs typeface="ＭＳ Ｐゴシック" pitchFamily="34" charset="-128"/>
                        </a:rPr>
                        <a:t>Decomp</a:t>
                      </a:r>
                      <a:r>
                        <a:rPr kumimoji="0" lang="es-ES" sz="1100" b="1" i="0" u="none" strike="noStrike" cap="none" normalizeH="0" baseline="0" dirty="0">
                          <a:ln>
                            <a:noFill/>
                          </a:ln>
                          <a:solidFill>
                            <a:schemeClr val="bg1"/>
                          </a:solidFill>
                          <a:effectLst/>
                          <a:latin typeface="+mj-lt"/>
                          <a:ea typeface="ＭＳ Ｐゴシック" pitchFamily="34" charset="-128"/>
                          <a:cs typeface="ＭＳ Ｐゴシック" pitchFamily="34" charset="-128"/>
                        </a:rPr>
                        <a:t> (n=50)</a:t>
                      </a:r>
                    </a:p>
                  </a:txBody>
                  <a:tcPr marL="18000" marR="18000" marT="18000" marB="18000" anchor="b" horzOverflow="overflow">
                    <a:lnL w="6350" cap="flat" cmpd="sng" algn="ctr">
                      <a:solidFill>
                        <a:schemeClr val="tx2"/>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sz="1100" b="1" i="0" u="none" strike="noStrike" cap="none" normalizeH="0" baseline="0" dirty="0" err="1">
                          <a:ln>
                            <a:noFill/>
                          </a:ln>
                          <a:solidFill>
                            <a:schemeClr val="bg1"/>
                          </a:solidFill>
                          <a:effectLst/>
                          <a:latin typeface="+mj-lt"/>
                          <a:ea typeface="ＭＳ Ｐゴシック" pitchFamily="34" charset="-128"/>
                          <a:cs typeface="ＭＳ Ｐゴシック" pitchFamily="34" charset="-128"/>
                        </a:rPr>
                        <a:t>All</a:t>
                      </a:r>
                      <a:endParaRPr kumimoji="0" lang="es-ES" sz="1100" b="1" i="0" u="none" strike="noStrike" cap="none" normalizeH="0" baseline="0" dirty="0">
                        <a:ln>
                          <a:noFill/>
                        </a:ln>
                        <a:solidFill>
                          <a:schemeClr val="bg1"/>
                        </a:solidFill>
                        <a:effectLst/>
                        <a:latin typeface="+mj-lt"/>
                        <a:ea typeface="ＭＳ Ｐゴシック" pitchFamily="34" charset="-128"/>
                        <a:cs typeface="ＭＳ Ｐゴシック" pitchFamily="34" charset="-128"/>
                      </a:endParaRPr>
                    </a:p>
                  </a:txBody>
                  <a:tcPr marL="18000" marR="18000" marT="18000" marB="18000" anchor="b" horzOverflow="overflow">
                    <a:lnL w="6350" cap="flat" cmpd="sng" algn="ctr">
                      <a:solidFill>
                        <a:schemeClr val="bg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sz="1100" b="1" i="0" u="none" strike="noStrike" cap="none" normalizeH="0" baseline="0" dirty="0" err="1">
                          <a:ln>
                            <a:noFill/>
                          </a:ln>
                          <a:solidFill>
                            <a:schemeClr val="bg1"/>
                          </a:solidFill>
                          <a:effectLst/>
                          <a:latin typeface="+mj-lt"/>
                          <a:ea typeface="ＭＳ Ｐゴシック" pitchFamily="34" charset="-128"/>
                          <a:cs typeface="ＭＳ Ｐゴシック" pitchFamily="34" charset="-128"/>
                        </a:rPr>
                        <a:t>Ctrl</a:t>
                      </a:r>
                      <a:r>
                        <a:rPr kumimoji="0" lang="es-ES" sz="1100" b="1" i="0" u="none" strike="noStrike" cap="none" normalizeH="0" baseline="0" dirty="0">
                          <a:ln>
                            <a:noFill/>
                          </a:ln>
                          <a:solidFill>
                            <a:schemeClr val="bg1"/>
                          </a:solidFill>
                          <a:effectLst/>
                          <a:latin typeface="+mj-lt"/>
                          <a:ea typeface="ＭＳ Ｐゴシック" pitchFamily="34" charset="-128"/>
                          <a:cs typeface="ＭＳ Ｐゴシック" pitchFamily="34" charset="-128"/>
                        </a:rPr>
                        <a:t> (n=46)</a:t>
                      </a:r>
                    </a:p>
                  </a:txBody>
                  <a:tcPr marL="18000" marR="18000" marT="18000" marB="18000" anchor="b"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sz="1100" b="1" i="0" u="none" strike="noStrike" cap="none" normalizeH="0" baseline="0" dirty="0" err="1">
                          <a:ln>
                            <a:noFill/>
                          </a:ln>
                          <a:solidFill>
                            <a:schemeClr val="bg1"/>
                          </a:solidFill>
                          <a:effectLst/>
                          <a:latin typeface="+mj-lt"/>
                          <a:ea typeface="ＭＳ Ｐゴシック" pitchFamily="34" charset="-128"/>
                          <a:cs typeface="ＭＳ Ｐゴシック" pitchFamily="34" charset="-128"/>
                        </a:rPr>
                        <a:t>Comp</a:t>
                      </a:r>
                      <a:r>
                        <a:rPr kumimoji="0" lang="es-ES" sz="1100" b="1" i="0" u="none" strike="noStrike" cap="none" normalizeH="0" baseline="0" dirty="0">
                          <a:ln>
                            <a:noFill/>
                          </a:ln>
                          <a:solidFill>
                            <a:schemeClr val="bg1"/>
                          </a:solidFill>
                          <a:effectLst/>
                          <a:latin typeface="+mj-lt"/>
                          <a:ea typeface="ＭＳ Ｐゴシック" pitchFamily="34" charset="-128"/>
                          <a:cs typeface="ＭＳ Ｐゴシック" pitchFamily="34" charset="-128"/>
                        </a:rPr>
                        <a:t> (n=50)</a:t>
                      </a:r>
                    </a:p>
                  </a:txBody>
                  <a:tcPr marL="18000" marR="18000" marT="18000" marB="18000" anchor="b"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sz="1100" b="1" i="0" u="none" strike="noStrike" cap="none" normalizeH="0" baseline="0" dirty="0" err="1">
                          <a:ln>
                            <a:noFill/>
                          </a:ln>
                          <a:solidFill>
                            <a:schemeClr val="bg1"/>
                          </a:solidFill>
                          <a:effectLst/>
                          <a:latin typeface="+mj-lt"/>
                          <a:ea typeface="ＭＳ Ｐゴシック" pitchFamily="34" charset="-128"/>
                          <a:cs typeface="ＭＳ Ｐゴシック" pitchFamily="34" charset="-128"/>
                        </a:rPr>
                        <a:t>Decomp</a:t>
                      </a:r>
                      <a:r>
                        <a:rPr kumimoji="0" lang="es-ES" sz="1100" b="1" i="0" u="none" strike="noStrike" cap="none" normalizeH="0" baseline="0" dirty="0">
                          <a:ln>
                            <a:noFill/>
                          </a:ln>
                          <a:solidFill>
                            <a:schemeClr val="bg1"/>
                          </a:solidFill>
                          <a:effectLst/>
                          <a:latin typeface="+mj-lt"/>
                          <a:ea typeface="ＭＳ Ｐゴシック" pitchFamily="34" charset="-128"/>
                          <a:cs typeface="ＭＳ Ｐゴシック" pitchFamily="34" charset="-128"/>
                        </a:rPr>
                        <a:t> (n=43)</a:t>
                      </a:r>
                    </a:p>
                  </a:txBody>
                  <a:tcPr marL="18000" marR="18000" marT="18000" marB="18000" anchor="b"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extLst>
                  <a:ext uri="{0D108BD9-81ED-4DB2-BD59-A6C34878D82A}">
                    <a16:rowId xmlns:a16="http://schemas.microsoft.com/office/drawing/2014/main" val="1843375211"/>
                  </a:ext>
                </a:extLst>
              </a:tr>
              <a:tr h="7143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100" b="1" u="none" strike="noStrike" cap="none" normalizeH="0" baseline="0" dirty="0">
                          <a:ln>
                            <a:noFill/>
                          </a:ln>
                          <a:effectLst/>
                          <a:latin typeface="+mj-lt"/>
                        </a:rPr>
                        <a:t>Age*</a:t>
                      </a:r>
                      <a:endParaRPr kumimoji="0" lang="en-GB" sz="1100" b="1" i="0" u="none" strike="noStrike" cap="none" normalizeH="0" baseline="0" dirty="0">
                        <a:ln>
                          <a:noFill/>
                        </a:ln>
                        <a:solidFill>
                          <a:schemeClr val="tx1"/>
                        </a:solidFill>
                        <a:effectLst/>
                        <a:latin typeface="+mj-lt"/>
                        <a:ea typeface="ＭＳ Ｐゴシック" pitchFamily="34" charset="-128"/>
                        <a:cs typeface="ＭＳ Ｐゴシック" pitchFamily="34" charset="-128"/>
                      </a:endParaRP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endParaRP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62 ± 14</a:t>
                      </a: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s-ES" sz="1100" b="0" i="0" u="none" strike="noStrike" kern="1200" cap="none" spc="0" normalizeH="0" baseline="0" noProof="0" dirty="0">
                          <a:ln>
                            <a:noFill/>
                          </a:ln>
                          <a:solidFill>
                            <a:prstClr val="black"/>
                          </a:solidFill>
                          <a:effectLst/>
                          <a:uLnTx/>
                          <a:uFillTx/>
                          <a:latin typeface="Arial" panose="020B0604020202020204"/>
                          <a:ea typeface="ＭＳ Ｐゴシック" pitchFamily="34" charset="-128"/>
                          <a:cs typeface="ＭＳ Ｐゴシック" pitchFamily="34" charset="-128"/>
                        </a:rPr>
                        <a:t>61 ± 8</a:t>
                      </a:r>
                      <a:endParaRPr kumimoji="0" lang="en-US" sz="1100" b="0" i="0" u="none" strike="noStrike" kern="1200" cap="none" spc="0" normalizeH="0" baseline="0" noProof="0" dirty="0">
                        <a:ln>
                          <a:noFill/>
                        </a:ln>
                        <a:solidFill>
                          <a:prstClr val="black"/>
                        </a:solidFill>
                        <a:effectLst/>
                        <a:uLnTx/>
                        <a:uFillTx/>
                        <a:latin typeface="Arial" panose="020B0604020202020204"/>
                        <a:ea typeface="ＭＳ Ｐゴシック" pitchFamily="34" charset="-128"/>
                        <a:cs typeface="ＭＳ Ｐゴシック" pitchFamily="34" charset="-128"/>
                      </a:endParaRP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s-ES" sz="1100" b="0" i="0" u="none" strike="noStrike" kern="1200" cap="none" spc="0" normalizeH="0" baseline="0" noProof="0" dirty="0">
                          <a:ln>
                            <a:noFill/>
                          </a:ln>
                          <a:solidFill>
                            <a:prstClr val="black"/>
                          </a:solidFill>
                          <a:effectLst/>
                          <a:uLnTx/>
                          <a:uFillTx/>
                          <a:latin typeface="Arial" panose="020B0604020202020204"/>
                          <a:ea typeface="ＭＳ Ｐゴシック" pitchFamily="34" charset="-128"/>
                          <a:cs typeface="ＭＳ Ｐゴシック" pitchFamily="34" charset="-128"/>
                        </a:rPr>
                        <a:t>61 ± 7</a:t>
                      </a:r>
                      <a:endParaRPr kumimoji="0" lang="en-US" sz="1100" b="0" i="0" u="none" strike="noStrike" kern="1200" cap="none" spc="0" normalizeH="0" baseline="0" noProof="0" dirty="0">
                        <a:ln>
                          <a:noFill/>
                        </a:ln>
                        <a:solidFill>
                          <a:prstClr val="black"/>
                        </a:solidFill>
                        <a:effectLst/>
                        <a:uLnTx/>
                        <a:uFillTx/>
                        <a:latin typeface="Arial" panose="020B0604020202020204"/>
                        <a:ea typeface="ＭＳ Ｐゴシック" pitchFamily="34" charset="-128"/>
                        <a:cs typeface="ＭＳ Ｐゴシック" pitchFamily="34" charset="-128"/>
                      </a:endParaRP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endParaRP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kern="1200" cap="none" normalizeH="0" baseline="0" dirty="0">
                          <a:ln>
                            <a:noFill/>
                          </a:ln>
                          <a:solidFill>
                            <a:schemeClr val="tx1"/>
                          </a:solidFill>
                          <a:effectLst/>
                          <a:latin typeface="+mn-lt"/>
                          <a:ea typeface="ＭＳ Ｐゴシック" pitchFamily="34" charset="-128"/>
                          <a:cs typeface="ＭＳ Ｐゴシック" pitchFamily="34" charset="-128"/>
                        </a:rPr>
                        <a:t>42 ± 8</a:t>
                      </a:r>
                      <a:endParaRPr kumimoji="0" lang="en-U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endParaRP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kern="1200" cap="none" normalizeH="0" baseline="0" dirty="0">
                          <a:ln>
                            <a:noFill/>
                          </a:ln>
                          <a:solidFill>
                            <a:schemeClr val="tx1"/>
                          </a:solidFill>
                          <a:effectLst/>
                          <a:latin typeface="+mn-lt"/>
                          <a:ea typeface="ＭＳ Ｐゴシック" pitchFamily="34" charset="-128"/>
                          <a:cs typeface="ＭＳ Ｐゴシック" pitchFamily="34" charset="-128"/>
                        </a:rPr>
                        <a:t>60 ± 10</a:t>
                      </a:r>
                      <a:endParaRPr kumimoji="0" lang="en-U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endParaRP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kern="1200" cap="none" normalizeH="0" baseline="0" dirty="0">
                          <a:ln>
                            <a:noFill/>
                          </a:ln>
                          <a:solidFill>
                            <a:schemeClr val="tx1"/>
                          </a:solidFill>
                          <a:effectLst/>
                          <a:latin typeface="+mn-lt"/>
                          <a:ea typeface="ＭＳ Ｐゴシック" pitchFamily="34" charset="-128"/>
                          <a:cs typeface="ＭＳ Ｐゴシック" pitchFamily="34" charset="-128"/>
                        </a:rPr>
                        <a:t>60 ±12</a:t>
                      </a:r>
                      <a:r>
                        <a:rPr kumimoji="0" lang="es-ES" sz="1100" b="0" i="0" u="none" strike="noStrike" kern="1200" cap="none" normalizeH="0" baseline="30000" dirty="0">
                          <a:ln>
                            <a:noFill/>
                          </a:ln>
                          <a:solidFill>
                            <a:schemeClr val="tx1"/>
                          </a:solidFill>
                          <a:effectLst/>
                          <a:latin typeface="+mn-lt"/>
                          <a:ea typeface="ＭＳ Ｐゴシック" pitchFamily="34" charset="-128"/>
                          <a:cs typeface="ＭＳ Ｐゴシック" pitchFamily="34" charset="-128"/>
                        </a:rPr>
                        <a:t>†</a:t>
                      </a:r>
                      <a:endParaRPr kumimoji="0" lang="en-U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endParaRP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2609466912"/>
                  </a:ext>
                </a:extLst>
              </a:tr>
              <a:tr h="7143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sz="1100" b="1" u="none" strike="noStrike" cap="none" normalizeH="0" baseline="0" dirty="0">
                          <a:ln>
                            <a:noFill/>
                          </a:ln>
                          <a:effectLst/>
                          <a:latin typeface="+mj-lt"/>
                        </a:rPr>
                        <a:t>Male*</a:t>
                      </a:r>
                      <a:endParaRPr kumimoji="0" lang="pt-BR" sz="1100" b="1" i="0" u="none" strike="noStrike" cap="none" normalizeH="0" baseline="0" dirty="0">
                        <a:ln>
                          <a:noFill/>
                        </a:ln>
                        <a:solidFill>
                          <a:schemeClr val="tx1"/>
                        </a:solidFill>
                        <a:effectLst/>
                        <a:latin typeface="+mj-lt"/>
                        <a:ea typeface="ＭＳ Ｐゴシック" pitchFamily="34" charset="-128"/>
                        <a:cs typeface="ＭＳ Ｐゴシック" pitchFamily="34" charset="-128"/>
                      </a:endParaRP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121</a:t>
                      </a: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27</a:t>
                      </a: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kern="1200" cap="none" normalizeH="0" baseline="0" dirty="0">
                          <a:ln>
                            <a:noFill/>
                          </a:ln>
                          <a:solidFill>
                            <a:schemeClr val="tx1"/>
                          </a:solidFill>
                          <a:effectLst/>
                          <a:latin typeface="+mn-lt"/>
                          <a:ea typeface="ＭＳ Ｐゴシック" pitchFamily="34" charset="-128"/>
                          <a:cs typeface="ＭＳ Ｐゴシック" pitchFamily="34" charset="-128"/>
                        </a:rPr>
                        <a:t>48</a:t>
                      </a:r>
                      <a:endPar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endParaRP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46</a:t>
                      </a:r>
                      <a:r>
                        <a:rPr kumimoji="0" lang="es-ES" sz="1100" b="0" i="0" u="none" strike="noStrike" cap="none" normalizeH="0" baseline="30000" dirty="0">
                          <a:ln>
                            <a:noFill/>
                          </a:ln>
                          <a:solidFill>
                            <a:schemeClr val="tx1"/>
                          </a:solidFill>
                          <a:effectLst/>
                          <a:latin typeface="+mj-lt"/>
                          <a:ea typeface="ＭＳ Ｐゴシック" pitchFamily="34" charset="-128"/>
                          <a:cs typeface="ＭＳ Ｐゴシック" pitchFamily="34" charset="-128"/>
                        </a:rPr>
                        <a:t>†</a:t>
                      </a: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79</a:t>
                      </a: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23</a:t>
                      </a: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29</a:t>
                      </a: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27</a:t>
                      </a: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30857238"/>
                  </a:ext>
                </a:extLst>
              </a:tr>
              <a:tr h="7143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sz="1100" b="1" u="none" strike="noStrike" cap="none" normalizeH="0" baseline="0" dirty="0">
                          <a:ln>
                            <a:noFill/>
                          </a:ln>
                          <a:effectLst/>
                          <a:latin typeface="+mj-lt"/>
                        </a:rPr>
                        <a:t>MELD</a:t>
                      </a:r>
                      <a:endParaRPr kumimoji="0" lang="pt-BR" sz="1100" b="1" i="0" u="none" strike="noStrike" cap="none" normalizeH="0" baseline="0" dirty="0">
                        <a:ln>
                          <a:noFill/>
                        </a:ln>
                        <a:solidFill>
                          <a:schemeClr val="tx1"/>
                        </a:solidFill>
                        <a:effectLst/>
                        <a:latin typeface="+mj-lt"/>
                        <a:ea typeface="ＭＳ Ｐゴシック" pitchFamily="34" charset="-128"/>
                        <a:cs typeface="ＭＳ Ｐゴシック" pitchFamily="34" charset="-128"/>
                      </a:endParaRP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endParaRP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a:t>
                      </a: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kern="1200" cap="none" normalizeH="0" baseline="0" dirty="0">
                          <a:ln>
                            <a:noFill/>
                          </a:ln>
                          <a:solidFill>
                            <a:schemeClr val="tx1"/>
                          </a:solidFill>
                          <a:effectLst/>
                          <a:latin typeface="+mn-lt"/>
                          <a:ea typeface="ＭＳ Ｐゴシック" pitchFamily="34" charset="-128"/>
                          <a:cs typeface="ＭＳ Ｐゴシック" pitchFamily="34" charset="-128"/>
                        </a:rPr>
                        <a:t>8.7 ± 2.9</a:t>
                      </a:r>
                      <a:endPar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endParaRP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kern="1200" cap="none" normalizeH="0" baseline="0" dirty="0">
                          <a:ln>
                            <a:noFill/>
                          </a:ln>
                          <a:solidFill>
                            <a:schemeClr val="tx1"/>
                          </a:solidFill>
                          <a:effectLst/>
                          <a:latin typeface="+mn-lt"/>
                          <a:ea typeface="ＭＳ Ｐゴシック" pitchFamily="34" charset="-128"/>
                          <a:cs typeface="ＭＳ Ｐゴシック" pitchFamily="34" charset="-128"/>
                        </a:rPr>
                        <a:t>12.6 ± 5.3</a:t>
                      </a:r>
                      <a:r>
                        <a:rPr kumimoji="0" lang="es-ES" sz="1100" b="0" i="0" u="none" strike="noStrike" kern="1200" cap="none" normalizeH="0" baseline="30000" dirty="0">
                          <a:ln>
                            <a:noFill/>
                          </a:ln>
                          <a:solidFill>
                            <a:schemeClr val="tx1"/>
                          </a:solidFill>
                          <a:effectLst/>
                          <a:latin typeface="+mn-lt"/>
                          <a:ea typeface="ＭＳ Ｐゴシック" pitchFamily="34" charset="-128"/>
                          <a:cs typeface="ＭＳ Ｐゴシック" pitchFamily="34" charset="-128"/>
                        </a:rPr>
                        <a:t>†</a:t>
                      </a:r>
                      <a:endPar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endParaRP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endParaRP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s-ES" sz="1100" b="0" i="0" u="none" strike="noStrike" kern="1200" cap="none" normalizeH="0" baseline="0" dirty="0">
                          <a:ln>
                            <a:noFill/>
                          </a:ln>
                          <a:solidFill>
                            <a:schemeClr val="tx1"/>
                          </a:solidFill>
                          <a:effectLst/>
                          <a:latin typeface="+mn-lt"/>
                          <a:ea typeface="ＭＳ Ｐゴシック" pitchFamily="34" charset="-128"/>
                          <a:cs typeface="ＭＳ Ｐゴシック" pitchFamily="34" charset="-128"/>
                        </a:rPr>
                        <a:t>–</a:t>
                      </a: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kern="1200" cap="none" normalizeH="0" baseline="0" dirty="0">
                          <a:ln>
                            <a:noFill/>
                          </a:ln>
                          <a:solidFill>
                            <a:schemeClr val="tx1"/>
                          </a:solidFill>
                          <a:effectLst/>
                          <a:latin typeface="+mn-lt"/>
                          <a:ea typeface="ＭＳ Ｐゴシック" pitchFamily="34" charset="-128"/>
                          <a:cs typeface="ＭＳ Ｐゴシック" pitchFamily="34" charset="-128"/>
                        </a:rPr>
                        <a:t>8.4 ± 2.4</a:t>
                      </a:r>
                      <a:endPar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endParaRP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kern="1200" cap="none" normalizeH="0" baseline="0" dirty="0">
                          <a:ln>
                            <a:noFill/>
                          </a:ln>
                          <a:solidFill>
                            <a:schemeClr val="tx1"/>
                          </a:solidFill>
                          <a:effectLst/>
                          <a:latin typeface="+mn-lt"/>
                          <a:ea typeface="ＭＳ Ｐゴシック" pitchFamily="34" charset="-128"/>
                          <a:cs typeface="ＭＳ Ｐゴシック" pitchFamily="34" charset="-128"/>
                        </a:rPr>
                        <a:t>11.2 ± 3.5</a:t>
                      </a:r>
                      <a:r>
                        <a:rPr kumimoji="0" lang="es-ES" sz="1100" b="0" i="0" u="none" strike="noStrike" kern="1200" cap="none" normalizeH="0" baseline="30000" dirty="0">
                          <a:ln>
                            <a:noFill/>
                          </a:ln>
                          <a:solidFill>
                            <a:schemeClr val="tx1"/>
                          </a:solidFill>
                          <a:effectLst/>
                          <a:latin typeface="+mn-lt"/>
                          <a:ea typeface="ＭＳ Ｐゴシック" pitchFamily="34" charset="-128"/>
                          <a:cs typeface="ＭＳ Ｐゴシック" pitchFamily="34" charset="-128"/>
                        </a:rPr>
                        <a:t>†</a:t>
                      </a:r>
                      <a:endPar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endParaRP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2773518992"/>
                  </a:ext>
                </a:extLst>
              </a:tr>
              <a:tr h="7143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sz="1100" b="1" i="0" u="none" strike="noStrike" cap="none" normalizeH="0" baseline="0" dirty="0">
                          <a:ln>
                            <a:noFill/>
                          </a:ln>
                          <a:solidFill>
                            <a:schemeClr val="tx1"/>
                          </a:solidFill>
                          <a:effectLst/>
                          <a:latin typeface="+mj-lt"/>
                          <a:ea typeface="ＭＳ Ｐゴシック" pitchFamily="34" charset="-128"/>
                          <a:cs typeface="ＭＳ Ｐゴシック" pitchFamily="34" charset="-128"/>
                        </a:rPr>
                        <a:t>PPI use</a:t>
                      </a: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55</a:t>
                      </a: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10</a:t>
                      </a: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19</a:t>
                      </a: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26</a:t>
                      </a:r>
                      <a:r>
                        <a:rPr kumimoji="0" lang="es-ES" sz="1100" b="0" i="0" u="none" strike="noStrike" kern="1200" cap="none" normalizeH="0" baseline="30000" dirty="0">
                          <a:ln>
                            <a:noFill/>
                          </a:ln>
                          <a:solidFill>
                            <a:schemeClr val="tx1"/>
                          </a:solidFill>
                          <a:effectLst/>
                          <a:latin typeface="+mn-lt"/>
                          <a:ea typeface="ＭＳ Ｐゴシック" pitchFamily="34" charset="-128"/>
                          <a:cs typeface="ＭＳ Ｐゴシック" pitchFamily="34" charset="-128"/>
                        </a:rPr>
                        <a:t>†</a:t>
                      </a:r>
                      <a:endPar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endParaRP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46</a:t>
                      </a: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8</a:t>
                      </a: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17</a:t>
                      </a: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31</a:t>
                      </a:r>
                    </a:p>
                  </a:txBody>
                  <a:tcPr marL="18000" marR="18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3674023906"/>
                  </a:ext>
                </a:extLst>
              </a:tr>
            </a:tbl>
          </a:graphicData>
        </a:graphic>
      </p:graphicFrame>
      <p:sp>
        <p:nvSpPr>
          <p:cNvPr id="9" name="1035 CuadroTexto">
            <a:extLst>
              <a:ext uri="{FF2B5EF4-FFF2-40B4-BE49-F238E27FC236}">
                <a16:creationId xmlns:a16="http://schemas.microsoft.com/office/drawing/2014/main" id="{713DAD29-3B35-4428-83D0-854EFBF50C19}"/>
              </a:ext>
            </a:extLst>
          </p:cNvPr>
          <p:cNvSpPr txBox="1"/>
          <p:nvPr/>
        </p:nvSpPr>
        <p:spPr>
          <a:xfrm>
            <a:off x="3839570" y="2223501"/>
            <a:ext cx="5077256" cy="276999"/>
          </a:xfrm>
          <a:prstGeom prst="rect">
            <a:avLst/>
          </a:prstGeom>
          <a:noFill/>
        </p:spPr>
        <p:txBody>
          <a:bodyPr wrap="square" rtlCol="0">
            <a:spAutoFit/>
          </a:bodyPr>
          <a:lstStyle/>
          <a:p>
            <a:pPr lvl="0" algn="ctr">
              <a:defRPr/>
            </a:pPr>
            <a:r>
              <a:rPr lang="en-GB" sz="1200" b="1" dirty="0"/>
              <a:t>US patients had lower microbial diversity with disease progression</a:t>
            </a:r>
            <a:endParaRPr kumimoji="0" lang="es-ES" sz="1200" b="1" i="0" u="none" strike="noStrike" kern="120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41C73074-8E00-44BF-BA26-DBA9097D9B35}"/>
              </a:ext>
            </a:extLst>
          </p:cNvPr>
          <p:cNvGrpSpPr/>
          <p:nvPr/>
        </p:nvGrpSpPr>
        <p:grpSpPr>
          <a:xfrm>
            <a:off x="3664450" y="2484413"/>
            <a:ext cx="5019969" cy="3212786"/>
            <a:chOff x="3664450" y="2360358"/>
            <a:chExt cx="5019969" cy="3212786"/>
          </a:xfrm>
        </p:grpSpPr>
        <p:cxnSp>
          <p:nvCxnSpPr>
            <p:cNvPr id="11" name="Straight Connector 10">
              <a:extLst>
                <a:ext uri="{FF2B5EF4-FFF2-40B4-BE49-F238E27FC236}">
                  <a16:creationId xmlns:a16="http://schemas.microsoft.com/office/drawing/2014/main" id="{83C1324B-0D4D-4C9D-A864-34FF4B30875D}"/>
                </a:ext>
              </a:extLst>
            </p:cNvPr>
            <p:cNvCxnSpPr>
              <a:cxnSpLocks/>
            </p:cNvCxnSpPr>
            <p:nvPr/>
          </p:nvCxnSpPr>
          <p:spPr>
            <a:xfrm>
              <a:off x="4242247" y="2428488"/>
              <a:ext cx="0" cy="262214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C5C1C6D5-360C-4F93-8825-EF74921371FB}"/>
                </a:ext>
              </a:extLst>
            </p:cNvPr>
            <p:cNvCxnSpPr/>
            <p:nvPr/>
          </p:nvCxnSpPr>
          <p:spPr>
            <a:xfrm>
              <a:off x="4170247" y="2495548"/>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50379E6-4BD2-4CA5-8486-789EF9D3D221}"/>
                </a:ext>
              </a:extLst>
            </p:cNvPr>
            <p:cNvCxnSpPr/>
            <p:nvPr/>
          </p:nvCxnSpPr>
          <p:spPr>
            <a:xfrm>
              <a:off x="4170247" y="2762777"/>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C4FED50-DB08-4158-B9FD-B75DDDABC7D3}"/>
                </a:ext>
              </a:extLst>
            </p:cNvPr>
            <p:cNvCxnSpPr/>
            <p:nvPr/>
          </p:nvCxnSpPr>
          <p:spPr>
            <a:xfrm>
              <a:off x="4170247" y="3030006"/>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F88DD70-6700-4728-9B50-D1F3D37331BD}"/>
                </a:ext>
              </a:extLst>
            </p:cNvPr>
            <p:cNvCxnSpPr/>
            <p:nvPr/>
          </p:nvCxnSpPr>
          <p:spPr>
            <a:xfrm>
              <a:off x="4170247" y="3297235"/>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457B4C7-0F2F-4E45-88F8-C035D02FA147}"/>
                </a:ext>
              </a:extLst>
            </p:cNvPr>
            <p:cNvCxnSpPr/>
            <p:nvPr/>
          </p:nvCxnSpPr>
          <p:spPr>
            <a:xfrm>
              <a:off x="4170247" y="3564464"/>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ED774C7-7E45-42E9-9719-2592FEAE73A8}"/>
                </a:ext>
              </a:extLst>
            </p:cNvPr>
            <p:cNvCxnSpPr/>
            <p:nvPr/>
          </p:nvCxnSpPr>
          <p:spPr>
            <a:xfrm>
              <a:off x="4170247" y="3831693"/>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3803D23-BEF1-4826-8605-F3FCF1C436AC}"/>
                </a:ext>
              </a:extLst>
            </p:cNvPr>
            <p:cNvCxnSpPr/>
            <p:nvPr/>
          </p:nvCxnSpPr>
          <p:spPr>
            <a:xfrm>
              <a:off x="4170247" y="4098922"/>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7349A8D-5ACF-49AE-A145-3B4E9A5B3F66}"/>
                </a:ext>
              </a:extLst>
            </p:cNvPr>
            <p:cNvCxnSpPr/>
            <p:nvPr/>
          </p:nvCxnSpPr>
          <p:spPr>
            <a:xfrm>
              <a:off x="4170247" y="4366151"/>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E1FC00DB-F53D-4B3D-927F-215441B532E9}"/>
                </a:ext>
              </a:extLst>
            </p:cNvPr>
            <p:cNvCxnSpPr/>
            <p:nvPr/>
          </p:nvCxnSpPr>
          <p:spPr>
            <a:xfrm>
              <a:off x="4170247" y="4633380"/>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AE6C789-7208-4485-8460-7829CD1BBFD0}"/>
                </a:ext>
              </a:extLst>
            </p:cNvPr>
            <p:cNvCxnSpPr/>
            <p:nvPr/>
          </p:nvCxnSpPr>
          <p:spPr>
            <a:xfrm>
              <a:off x="4170247" y="4900610"/>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44C57BD3-E3AB-43E6-8C1B-470D9B024261}"/>
                </a:ext>
              </a:extLst>
            </p:cNvPr>
            <p:cNvCxnSpPr>
              <a:cxnSpLocks/>
            </p:cNvCxnSpPr>
            <p:nvPr/>
          </p:nvCxnSpPr>
          <p:spPr>
            <a:xfrm>
              <a:off x="4238630" y="5038879"/>
              <a:ext cx="4445789"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6DBF5139-486A-47D4-9321-47558B3FF826}"/>
                </a:ext>
              </a:extLst>
            </p:cNvPr>
            <p:cNvCxnSpPr>
              <a:cxnSpLocks/>
            </p:cNvCxnSpPr>
            <p:nvPr/>
          </p:nvCxnSpPr>
          <p:spPr>
            <a:xfrm rot="5400000">
              <a:off x="4703647" y="5074879"/>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957DA170-AA8C-4B1B-A8DB-BDF4B460E587}"/>
                </a:ext>
              </a:extLst>
            </p:cNvPr>
            <p:cNvCxnSpPr>
              <a:cxnSpLocks/>
            </p:cNvCxnSpPr>
            <p:nvPr/>
          </p:nvCxnSpPr>
          <p:spPr>
            <a:xfrm rot="5400000">
              <a:off x="5326344" y="5074879"/>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9DE3F1E-FC15-4C7A-A637-38DC7086289B}"/>
                </a:ext>
              </a:extLst>
            </p:cNvPr>
            <p:cNvCxnSpPr>
              <a:cxnSpLocks/>
            </p:cNvCxnSpPr>
            <p:nvPr/>
          </p:nvCxnSpPr>
          <p:spPr>
            <a:xfrm rot="5400000">
              <a:off x="5949041" y="5074879"/>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D1A4993-B147-427D-8E14-A0252B1B9A2D}"/>
                </a:ext>
              </a:extLst>
            </p:cNvPr>
            <p:cNvCxnSpPr>
              <a:cxnSpLocks/>
            </p:cNvCxnSpPr>
            <p:nvPr/>
          </p:nvCxnSpPr>
          <p:spPr>
            <a:xfrm rot="5400000">
              <a:off x="6939641" y="5074879"/>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9B981E77-D48E-45F8-9263-16BE9C46415D}"/>
                </a:ext>
              </a:extLst>
            </p:cNvPr>
            <p:cNvCxnSpPr>
              <a:cxnSpLocks/>
            </p:cNvCxnSpPr>
            <p:nvPr/>
          </p:nvCxnSpPr>
          <p:spPr>
            <a:xfrm rot="5400000">
              <a:off x="7563528" y="5074879"/>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D9CA977D-9FD0-4342-861C-4CDF6B9A2B6F}"/>
                </a:ext>
              </a:extLst>
            </p:cNvPr>
            <p:cNvCxnSpPr>
              <a:cxnSpLocks/>
            </p:cNvCxnSpPr>
            <p:nvPr/>
          </p:nvCxnSpPr>
          <p:spPr>
            <a:xfrm rot="5400000">
              <a:off x="8187416" y="5074879"/>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065CA8E4-C2F3-45B4-8067-E7805F579373}"/>
                </a:ext>
              </a:extLst>
            </p:cNvPr>
            <p:cNvSpPr txBox="1"/>
            <p:nvPr/>
          </p:nvSpPr>
          <p:spPr>
            <a:xfrm>
              <a:off x="7829318" y="5111479"/>
              <a:ext cx="788194" cy="276999"/>
            </a:xfrm>
            <a:prstGeom prst="rect">
              <a:avLst/>
            </a:prstGeom>
            <a:noFill/>
          </p:spPr>
          <p:txBody>
            <a:bodyPr wrap="square" rtlCol="0">
              <a:spAutoFit/>
            </a:bodyPr>
            <a:lstStyle/>
            <a:p>
              <a:pPr algn="ctr"/>
              <a:r>
                <a:rPr lang="en-GB" sz="1200" dirty="0"/>
                <a:t>Decomp</a:t>
              </a:r>
            </a:p>
          </p:txBody>
        </p:sp>
        <p:sp>
          <p:nvSpPr>
            <p:cNvPr id="33" name="TextBox 32">
              <a:extLst>
                <a:ext uri="{FF2B5EF4-FFF2-40B4-BE49-F238E27FC236}">
                  <a16:creationId xmlns:a16="http://schemas.microsoft.com/office/drawing/2014/main" id="{FF2C51C0-3B47-49A7-AB7A-68BB9348132C}"/>
                </a:ext>
              </a:extLst>
            </p:cNvPr>
            <p:cNvSpPr txBox="1"/>
            <p:nvPr/>
          </p:nvSpPr>
          <p:spPr>
            <a:xfrm>
              <a:off x="7205431" y="5111479"/>
              <a:ext cx="788194" cy="461665"/>
            </a:xfrm>
            <a:prstGeom prst="rect">
              <a:avLst/>
            </a:prstGeom>
            <a:noFill/>
          </p:spPr>
          <p:txBody>
            <a:bodyPr wrap="square" rtlCol="0">
              <a:spAutoFit/>
            </a:bodyPr>
            <a:lstStyle/>
            <a:p>
              <a:pPr algn="ctr"/>
              <a:r>
                <a:rPr lang="en-GB" sz="1200" dirty="0"/>
                <a:t>Comp</a:t>
              </a:r>
            </a:p>
            <a:p>
              <a:pPr algn="ctr"/>
              <a:r>
                <a:rPr lang="en-GB" sz="1200" dirty="0"/>
                <a:t>Turkey</a:t>
              </a:r>
            </a:p>
          </p:txBody>
        </p:sp>
        <p:sp>
          <p:nvSpPr>
            <p:cNvPr id="34" name="TextBox 33">
              <a:extLst>
                <a:ext uri="{FF2B5EF4-FFF2-40B4-BE49-F238E27FC236}">
                  <a16:creationId xmlns:a16="http://schemas.microsoft.com/office/drawing/2014/main" id="{0A2CA1A8-F3E9-4F42-A910-2621B5FFFB16}"/>
                </a:ext>
              </a:extLst>
            </p:cNvPr>
            <p:cNvSpPr txBox="1"/>
            <p:nvPr/>
          </p:nvSpPr>
          <p:spPr>
            <a:xfrm>
              <a:off x="6578746" y="5111479"/>
              <a:ext cx="788194" cy="276999"/>
            </a:xfrm>
            <a:prstGeom prst="rect">
              <a:avLst/>
            </a:prstGeom>
            <a:noFill/>
          </p:spPr>
          <p:txBody>
            <a:bodyPr wrap="square" rtlCol="0">
              <a:spAutoFit/>
            </a:bodyPr>
            <a:lstStyle/>
            <a:p>
              <a:pPr algn="ctr"/>
              <a:r>
                <a:rPr lang="en-GB" sz="1200" dirty="0"/>
                <a:t>Control</a:t>
              </a:r>
            </a:p>
          </p:txBody>
        </p:sp>
        <p:sp>
          <p:nvSpPr>
            <p:cNvPr id="35" name="TextBox 34">
              <a:extLst>
                <a:ext uri="{FF2B5EF4-FFF2-40B4-BE49-F238E27FC236}">
                  <a16:creationId xmlns:a16="http://schemas.microsoft.com/office/drawing/2014/main" id="{6E82C5CE-22FA-4D4F-9871-79280C46FF63}"/>
                </a:ext>
              </a:extLst>
            </p:cNvPr>
            <p:cNvSpPr txBox="1"/>
            <p:nvPr/>
          </p:nvSpPr>
          <p:spPr>
            <a:xfrm>
              <a:off x="5590004" y="5111479"/>
              <a:ext cx="788194" cy="276999"/>
            </a:xfrm>
            <a:prstGeom prst="rect">
              <a:avLst/>
            </a:prstGeom>
            <a:noFill/>
          </p:spPr>
          <p:txBody>
            <a:bodyPr wrap="square" rtlCol="0">
              <a:spAutoFit/>
            </a:bodyPr>
            <a:lstStyle/>
            <a:p>
              <a:pPr algn="ctr"/>
              <a:r>
                <a:rPr lang="en-GB" sz="1200" dirty="0"/>
                <a:t>Decomp</a:t>
              </a:r>
            </a:p>
          </p:txBody>
        </p:sp>
        <p:sp>
          <p:nvSpPr>
            <p:cNvPr id="36" name="TextBox 35">
              <a:extLst>
                <a:ext uri="{FF2B5EF4-FFF2-40B4-BE49-F238E27FC236}">
                  <a16:creationId xmlns:a16="http://schemas.microsoft.com/office/drawing/2014/main" id="{79EEBF37-8664-4E59-A888-FCB9117CD188}"/>
                </a:ext>
              </a:extLst>
            </p:cNvPr>
            <p:cNvSpPr txBox="1"/>
            <p:nvPr/>
          </p:nvSpPr>
          <p:spPr>
            <a:xfrm>
              <a:off x="4966117" y="5111479"/>
              <a:ext cx="788194" cy="461665"/>
            </a:xfrm>
            <a:prstGeom prst="rect">
              <a:avLst/>
            </a:prstGeom>
            <a:noFill/>
          </p:spPr>
          <p:txBody>
            <a:bodyPr wrap="square" rtlCol="0">
              <a:spAutoFit/>
            </a:bodyPr>
            <a:lstStyle/>
            <a:p>
              <a:pPr algn="ctr"/>
              <a:r>
                <a:rPr lang="en-GB" sz="1200" dirty="0"/>
                <a:t>Comp</a:t>
              </a:r>
            </a:p>
            <a:p>
              <a:pPr algn="ctr"/>
              <a:r>
                <a:rPr lang="en-GB" sz="1200" dirty="0"/>
                <a:t>USA</a:t>
              </a:r>
            </a:p>
          </p:txBody>
        </p:sp>
        <p:sp>
          <p:nvSpPr>
            <p:cNvPr id="37" name="TextBox 36">
              <a:extLst>
                <a:ext uri="{FF2B5EF4-FFF2-40B4-BE49-F238E27FC236}">
                  <a16:creationId xmlns:a16="http://schemas.microsoft.com/office/drawing/2014/main" id="{BE6146A6-F136-4B28-8F71-A5E90B177857}"/>
                </a:ext>
              </a:extLst>
            </p:cNvPr>
            <p:cNvSpPr txBox="1"/>
            <p:nvPr/>
          </p:nvSpPr>
          <p:spPr>
            <a:xfrm>
              <a:off x="4339432" y="5111479"/>
              <a:ext cx="788194" cy="276999"/>
            </a:xfrm>
            <a:prstGeom prst="rect">
              <a:avLst/>
            </a:prstGeom>
            <a:noFill/>
          </p:spPr>
          <p:txBody>
            <a:bodyPr wrap="square" rtlCol="0">
              <a:spAutoFit/>
            </a:bodyPr>
            <a:lstStyle/>
            <a:p>
              <a:pPr algn="ctr"/>
              <a:r>
                <a:rPr lang="en-GB" sz="1200" dirty="0"/>
                <a:t>Control</a:t>
              </a:r>
            </a:p>
          </p:txBody>
        </p:sp>
        <p:sp>
          <p:nvSpPr>
            <p:cNvPr id="38" name="TextBox 37">
              <a:extLst>
                <a:ext uri="{FF2B5EF4-FFF2-40B4-BE49-F238E27FC236}">
                  <a16:creationId xmlns:a16="http://schemas.microsoft.com/office/drawing/2014/main" id="{B41AF72A-5A39-4547-BC03-831858DFCD27}"/>
                </a:ext>
              </a:extLst>
            </p:cNvPr>
            <p:cNvSpPr txBox="1"/>
            <p:nvPr/>
          </p:nvSpPr>
          <p:spPr>
            <a:xfrm>
              <a:off x="3776376" y="4760982"/>
              <a:ext cx="393869" cy="276999"/>
            </a:xfrm>
            <a:prstGeom prst="rect">
              <a:avLst/>
            </a:prstGeom>
            <a:noFill/>
          </p:spPr>
          <p:txBody>
            <a:bodyPr wrap="square" rtlCol="0" anchor="ctr">
              <a:spAutoFit/>
            </a:bodyPr>
            <a:lstStyle/>
            <a:p>
              <a:pPr algn="r"/>
              <a:r>
                <a:rPr lang="en-GB" sz="1200" dirty="0"/>
                <a:t>2</a:t>
              </a:r>
            </a:p>
          </p:txBody>
        </p:sp>
        <p:sp>
          <p:nvSpPr>
            <p:cNvPr id="39" name="TextBox 38">
              <a:extLst>
                <a:ext uri="{FF2B5EF4-FFF2-40B4-BE49-F238E27FC236}">
                  <a16:creationId xmlns:a16="http://schemas.microsoft.com/office/drawing/2014/main" id="{1CFB6D76-EFF0-48A8-A320-FCE5069F030D}"/>
                </a:ext>
              </a:extLst>
            </p:cNvPr>
            <p:cNvSpPr txBox="1"/>
            <p:nvPr/>
          </p:nvSpPr>
          <p:spPr>
            <a:xfrm>
              <a:off x="3776376" y="4494880"/>
              <a:ext cx="393869" cy="276999"/>
            </a:xfrm>
            <a:prstGeom prst="rect">
              <a:avLst/>
            </a:prstGeom>
            <a:noFill/>
          </p:spPr>
          <p:txBody>
            <a:bodyPr wrap="square" rtlCol="0" anchor="ctr">
              <a:spAutoFit/>
            </a:bodyPr>
            <a:lstStyle/>
            <a:p>
              <a:pPr algn="r"/>
              <a:r>
                <a:rPr lang="en-GB" sz="1200" dirty="0"/>
                <a:t>3</a:t>
              </a:r>
            </a:p>
          </p:txBody>
        </p:sp>
        <p:sp>
          <p:nvSpPr>
            <p:cNvPr id="40" name="TextBox 39">
              <a:extLst>
                <a:ext uri="{FF2B5EF4-FFF2-40B4-BE49-F238E27FC236}">
                  <a16:creationId xmlns:a16="http://schemas.microsoft.com/office/drawing/2014/main" id="{EECE369D-014C-4A13-A1EB-C6B70DEB0212}"/>
                </a:ext>
              </a:extLst>
            </p:cNvPr>
            <p:cNvSpPr txBox="1"/>
            <p:nvPr/>
          </p:nvSpPr>
          <p:spPr>
            <a:xfrm>
              <a:off x="3776376" y="4227650"/>
              <a:ext cx="393869" cy="276999"/>
            </a:xfrm>
            <a:prstGeom prst="rect">
              <a:avLst/>
            </a:prstGeom>
            <a:noFill/>
          </p:spPr>
          <p:txBody>
            <a:bodyPr wrap="square" rtlCol="0" anchor="ctr">
              <a:spAutoFit/>
            </a:bodyPr>
            <a:lstStyle/>
            <a:p>
              <a:pPr algn="r"/>
              <a:r>
                <a:rPr lang="en-GB" sz="1200" dirty="0"/>
                <a:t>4</a:t>
              </a:r>
            </a:p>
          </p:txBody>
        </p:sp>
        <p:sp>
          <p:nvSpPr>
            <p:cNvPr id="41" name="TextBox 40">
              <a:extLst>
                <a:ext uri="{FF2B5EF4-FFF2-40B4-BE49-F238E27FC236}">
                  <a16:creationId xmlns:a16="http://schemas.microsoft.com/office/drawing/2014/main" id="{8B7583DE-BE73-480B-8B7B-EBF88FA616E0}"/>
                </a:ext>
              </a:extLst>
            </p:cNvPr>
            <p:cNvSpPr txBox="1"/>
            <p:nvPr/>
          </p:nvSpPr>
          <p:spPr>
            <a:xfrm>
              <a:off x="3776376" y="3963061"/>
              <a:ext cx="393869" cy="276999"/>
            </a:xfrm>
            <a:prstGeom prst="rect">
              <a:avLst/>
            </a:prstGeom>
            <a:noFill/>
          </p:spPr>
          <p:txBody>
            <a:bodyPr wrap="square" rtlCol="0" anchor="ctr">
              <a:spAutoFit/>
            </a:bodyPr>
            <a:lstStyle/>
            <a:p>
              <a:pPr algn="r"/>
              <a:r>
                <a:rPr lang="en-GB" sz="1200" dirty="0"/>
                <a:t>5</a:t>
              </a:r>
            </a:p>
          </p:txBody>
        </p:sp>
        <p:sp>
          <p:nvSpPr>
            <p:cNvPr id="42" name="TextBox 41">
              <a:extLst>
                <a:ext uri="{FF2B5EF4-FFF2-40B4-BE49-F238E27FC236}">
                  <a16:creationId xmlns:a16="http://schemas.microsoft.com/office/drawing/2014/main" id="{226552CF-816F-46DA-AF29-5E04F2AC472B}"/>
                </a:ext>
              </a:extLst>
            </p:cNvPr>
            <p:cNvSpPr txBox="1"/>
            <p:nvPr/>
          </p:nvSpPr>
          <p:spPr>
            <a:xfrm>
              <a:off x="3776376" y="3695549"/>
              <a:ext cx="393869" cy="276999"/>
            </a:xfrm>
            <a:prstGeom prst="rect">
              <a:avLst/>
            </a:prstGeom>
            <a:noFill/>
          </p:spPr>
          <p:txBody>
            <a:bodyPr wrap="square" rtlCol="0" anchor="ctr">
              <a:spAutoFit/>
            </a:bodyPr>
            <a:lstStyle/>
            <a:p>
              <a:pPr algn="r"/>
              <a:r>
                <a:rPr lang="en-GB" sz="1200" dirty="0"/>
                <a:t>6</a:t>
              </a:r>
            </a:p>
          </p:txBody>
        </p:sp>
        <p:sp>
          <p:nvSpPr>
            <p:cNvPr id="43" name="TextBox 42">
              <a:extLst>
                <a:ext uri="{FF2B5EF4-FFF2-40B4-BE49-F238E27FC236}">
                  <a16:creationId xmlns:a16="http://schemas.microsoft.com/office/drawing/2014/main" id="{8BCDB5C8-3800-4146-967E-C925A7A8A85A}"/>
                </a:ext>
              </a:extLst>
            </p:cNvPr>
            <p:cNvSpPr txBox="1"/>
            <p:nvPr/>
          </p:nvSpPr>
          <p:spPr>
            <a:xfrm>
              <a:off x="3776376" y="3425301"/>
              <a:ext cx="393869" cy="276999"/>
            </a:xfrm>
            <a:prstGeom prst="rect">
              <a:avLst/>
            </a:prstGeom>
            <a:noFill/>
          </p:spPr>
          <p:txBody>
            <a:bodyPr wrap="square" rtlCol="0" anchor="ctr">
              <a:spAutoFit/>
            </a:bodyPr>
            <a:lstStyle/>
            <a:p>
              <a:pPr algn="r"/>
              <a:r>
                <a:rPr lang="en-GB" sz="1200" dirty="0"/>
                <a:t>7</a:t>
              </a:r>
            </a:p>
          </p:txBody>
        </p:sp>
        <p:sp>
          <p:nvSpPr>
            <p:cNvPr id="44" name="TextBox 43">
              <a:extLst>
                <a:ext uri="{FF2B5EF4-FFF2-40B4-BE49-F238E27FC236}">
                  <a16:creationId xmlns:a16="http://schemas.microsoft.com/office/drawing/2014/main" id="{1B77D79F-20F7-43D0-8B51-D61D9B5C15F0}"/>
                </a:ext>
              </a:extLst>
            </p:cNvPr>
            <p:cNvSpPr txBox="1"/>
            <p:nvPr/>
          </p:nvSpPr>
          <p:spPr>
            <a:xfrm>
              <a:off x="3776376" y="3164426"/>
              <a:ext cx="393869" cy="276999"/>
            </a:xfrm>
            <a:prstGeom prst="rect">
              <a:avLst/>
            </a:prstGeom>
            <a:noFill/>
          </p:spPr>
          <p:txBody>
            <a:bodyPr wrap="square" rtlCol="0" anchor="ctr">
              <a:spAutoFit/>
            </a:bodyPr>
            <a:lstStyle/>
            <a:p>
              <a:pPr algn="r"/>
              <a:r>
                <a:rPr lang="en-GB" sz="1200" dirty="0"/>
                <a:t>8</a:t>
              </a:r>
            </a:p>
          </p:txBody>
        </p:sp>
        <p:sp>
          <p:nvSpPr>
            <p:cNvPr id="45" name="TextBox 44">
              <a:extLst>
                <a:ext uri="{FF2B5EF4-FFF2-40B4-BE49-F238E27FC236}">
                  <a16:creationId xmlns:a16="http://schemas.microsoft.com/office/drawing/2014/main" id="{3CAC170F-846A-4F03-9E2C-DE77784A8703}"/>
                </a:ext>
              </a:extLst>
            </p:cNvPr>
            <p:cNvSpPr txBox="1"/>
            <p:nvPr/>
          </p:nvSpPr>
          <p:spPr>
            <a:xfrm>
              <a:off x="3776376" y="2893544"/>
              <a:ext cx="393869" cy="276999"/>
            </a:xfrm>
            <a:prstGeom prst="rect">
              <a:avLst/>
            </a:prstGeom>
            <a:noFill/>
          </p:spPr>
          <p:txBody>
            <a:bodyPr wrap="square" rtlCol="0" anchor="ctr">
              <a:spAutoFit/>
            </a:bodyPr>
            <a:lstStyle/>
            <a:p>
              <a:pPr algn="r"/>
              <a:r>
                <a:rPr lang="en-GB" sz="1200" dirty="0"/>
                <a:t>9</a:t>
              </a:r>
            </a:p>
          </p:txBody>
        </p:sp>
        <p:sp>
          <p:nvSpPr>
            <p:cNvPr id="46" name="TextBox 45">
              <a:extLst>
                <a:ext uri="{FF2B5EF4-FFF2-40B4-BE49-F238E27FC236}">
                  <a16:creationId xmlns:a16="http://schemas.microsoft.com/office/drawing/2014/main" id="{BD4C7BD8-CD4C-4B8F-B9D4-8B49C6469014}"/>
                </a:ext>
              </a:extLst>
            </p:cNvPr>
            <p:cNvSpPr txBox="1"/>
            <p:nvPr/>
          </p:nvSpPr>
          <p:spPr>
            <a:xfrm>
              <a:off x="3776376" y="2623614"/>
              <a:ext cx="393869" cy="276999"/>
            </a:xfrm>
            <a:prstGeom prst="rect">
              <a:avLst/>
            </a:prstGeom>
            <a:noFill/>
          </p:spPr>
          <p:txBody>
            <a:bodyPr wrap="square" rtlCol="0" anchor="ctr">
              <a:spAutoFit/>
            </a:bodyPr>
            <a:lstStyle/>
            <a:p>
              <a:pPr algn="r"/>
              <a:r>
                <a:rPr lang="en-GB" sz="1200" dirty="0"/>
                <a:t>10</a:t>
              </a:r>
            </a:p>
          </p:txBody>
        </p:sp>
        <p:sp>
          <p:nvSpPr>
            <p:cNvPr id="47" name="TextBox 46">
              <a:extLst>
                <a:ext uri="{FF2B5EF4-FFF2-40B4-BE49-F238E27FC236}">
                  <a16:creationId xmlns:a16="http://schemas.microsoft.com/office/drawing/2014/main" id="{129FB61E-8CB0-4113-916D-FEDDB076C0A5}"/>
                </a:ext>
              </a:extLst>
            </p:cNvPr>
            <p:cNvSpPr txBox="1"/>
            <p:nvPr/>
          </p:nvSpPr>
          <p:spPr>
            <a:xfrm>
              <a:off x="3776376" y="2360358"/>
              <a:ext cx="393869" cy="276999"/>
            </a:xfrm>
            <a:prstGeom prst="rect">
              <a:avLst/>
            </a:prstGeom>
            <a:noFill/>
          </p:spPr>
          <p:txBody>
            <a:bodyPr wrap="square" rtlCol="0" anchor="ctr">
              <a:spAutoFit/>
            </a:bodyPr>
            <a:lstStyle/>
            <a:p>
              <a:pPr algn="r"/>
              <a:r>
                <a:rPr lang="en-GB" sz="1200" dirty="0"/>
                <a:t>11</a:t>
              </a:r>
            </a:p>
          </p:txBody>
        </p:sp>
        <p:sp>
          <p:nvSpPr>
            <p:cNvPr id="48" name="TextBox 47">
              <a:extLst>
                <a:ext uri="{FF2B5EF4-FFF2-40B4-BE49-F238E27FC236}">
                  <a16:creationId xmlns:a16="http://schemas.microsoft.com/office/drawing/2014/main" id="{7D40E3FC-C607-4570-B03A-3CBAE01F82B8}"/>
                </a:ext>
              </a:extLst>
            </p:cNvPr>
            <p:cNvSpPr txBox="1"/>
            <p:nvPr/>
          </p:nvSpPr>
          <p:spPr>
            <a:xfrm rot="16200000">
              <a:off x="2615889" y="3695548"/>
              <a:ext cx="2374122" cy="276999"/>
            </a:xfrm>
            <a:prstGeom prst="rect">
              <a:avLst/>
            </a:prstGeom>
            <a:noFill/>
          </p:spPr>
          <p:txBody>
            <a:bodyPr wrap="square" rtlCol="0" anchor="ctr">
              <a:spAutoFit/>
            </a:bodyPr>
            <a:lstStyle/>
            <a:p>
              <a:pPr algn="ctr"/>
              <a:r>
                <a:rPr lang="en-GB" sz="1200" dirty="0"/>
                <a:t>Shannon Diversity Index</a:t>
              </a:r>
            </a:p>
          </p:txBody>
        </p:sp>
        <p:cxnSp>
          <p:nvCxnSpPr>
            <p:cNvPr id="49" name="Straight Connector 48">
              <a:extLst>
                <a:ext uri="{FF2B5EF4-FFF2-40B4-BE49-F238E27FC236}">
                  <a16:creationId xmlns:a16="http://schemas.microsoft.com/office/drawing/2014/main" id="{D9A90678-4069-47E5-9642-810E86505F36}"/>
                </a:ext>
              </a:extLst>
            </p:cNvPr>
            <p:cNvCxnSpPr>
              <a:cxnSpLocks/>
            </p:cNvCxnSpPr>
            <p:nvPr/>
          </p:nvCxnSpPr>
          <p:spPr>
            <a:xfrm flipH="1">
              <a:off x="6105824" y="4489210"/>
              <a:ext cx="2309232"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3AB085E2-B860-45E4-B159-EB856B57ED2F}"/>
                </a:ext>
              </a:extLst>
            </p:cNvPr>
            <p:cNvSpPr txBox="1"/>
            <p:nvPr/>
          </p:nvSpPr>
          <p:spPr>
            <a:xfrm>
              <a:off x="6751448" y="4227131"/>
              <a:ext cx="1017984" cy="276999"/>
            </a:xfrm>
            <a:prstGeom prst="rect">
              <a:avLst/>
            </a:prstGeom>
            <a:noFill/>
          </p:spPr>
          <p:txBody>
            <a:bodyPr wrap="square" rtlCol="0">
              <a:spAutoFit/>
            </a:bodyPr>
            <a:lstStyle/>
            <a:p>
              <a:pPr algn="ctr"/>
              <a:r>
                <a:rPr lang="en-GB" sz="1200" dirty="0"/>
                <a:t>p&lt;0.001</a:t>
              </a:r>
            </a:p>
          </p:txBody>
        </p:sp>
        <p:cxnSp>
          <p:nvCxnSpPr>
            <p:cNvPr id="51" name="Straight Connector 50">
              <a:extLst>
                <a:ext uri="{FF2B5EF4-FFF2-40B4-BE49-F238E27FC236}">
                  <a16:creationId xmlns:a16="http://schemas.microsoft.com/office/drawing/2014/main" id="{DDBA669C-0BCB-4933-8F2A-2486E7388A09}"/>
                </a:ext>
              </a:extLst>
            </p:cNvPr>
            <p:cNvCxnSpPr>
              <a:cxnSpLocks/>
            </p:cNvCxnSpPr>
            <p:nvPr/>
          </p:nvCxnSpPr>
          <p:spPr>
            <a:xfrm flipH="1">
              <a:off x="5294448" y="2814957"/>
              <a:ext cx="2309232"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D4EAEDF6-BA39-4F36-9CA4-7ECF982EAF07}"/>
                </a:ext>
              </a:extLst>
            </p:cNvPr>
            <p:cNvSpPr txBox="1"/>
            <p:nvPr/>
          </p:nvSpPr>
          <p:spPr>
            <a:xfrm>
              <a:off x="5940072" y="2552878"/>
              <a:ext cx="1017984" cy="276999"/>
            </a:xfrm>
            <a:prstGeom prst="rect">
              <a:avLst/>
            </a:prstGeom>
            <a:noFill/>
          </p:spPr>
          <p:txBody>
            <a:bodyPr wrap="square" rtlCol="0">
              <a:spAutoFit/>
            </a:bodyPr>
            <a:lstStyle/>
            <a:p>
              <a:pPr algn="ctr"/>
              <a:r>
                <a:rPr lang="en-GB" sz="1200" dirty="0"/>
                <a:t>p&lt;0.001</a:t>
              </a:r>
            </a:p>
          </p:txBody>
        </p:sp>
        <p:cxnSp>
          <p:nvCxnSpPr>
            <p:cNvPr id="53" name="Straight Connector 52">
              <a:extLst>
                <a:ext uri="{FF2B5EF4-FFF2-40B4-BE49-F238E27FC236}">
                  <a16:creationId xmlns:a16="http://schemas.microsoft.com/office/drawing/2014/main" id="{6EAA1A46-103E-404C-9E04-257E937035F7}"/>
                </a:ext>
              </a:extLst>
            </p:cNvPr>
            <p:cNvCxnSpPr>
              <a:cxnSpLocks/>
            </p:cNvCxnSpPr>
            <p:nvPr/>
          </p:nvCxnSpPr>
          <p:spPr>
            <a:xfrm flipH="1">
              <a:off x="6903076" y="2628682"/>
              <a:ext cx="1456971"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1C1A54D2-7A3A-45C6-A838-DE9402AB0541}"/>
                </a:ext>
              </a:extLst>
            </p:cNvPr>
            <p:cNvSpPr txBox="1"/>
            <p:nvPr/>
          </p:nvSpPr>
          <p:spPr>
            <a:xfrm>
              <a:off x="7122569" y="2366603"/>
              <a:ext cx="1017984" cy="276999"/>
            </a:xfrm>
            <a:prstGeom prst="rect">
              <a:avLst/>
            </a:prstGeom>
            <a:noFill/>
          </p:spPr>
          <p:txBody>
            <a:bodyPr wrap="square" rtlCol="0">
              <a:spAutoFit/>
            </a:bodyPr>
            <a:lstStyle/>
            <a:p>
              <a:pPr algn="ctr"/>
              <a:r>
                <a:rPr lang="en-GB" sz="1200" dirty="0"/>
                <a:t>p=0.46</a:t>
              </a:r>
            </a:p>
          </p:txBody>
        </p:sp>
        <p:cxnSp>
          <p:nvCxnSpPr>
            <p:cNvPr id="55" name="Straight Connector 54">
              <a:extLst>
                <a:ext uri="{FF2B5EF4-FFF2-40B4-BE49-F238E27FC236}">
                  <a16:creationId xmlns:a16="http://schemas.microsoft.com/office/drawing/2014/main" id="{20F6DFE0-76B3-4859-AA57-B72E841FDD13}"/>
                </a:ext>
              </a:extLst>
            </p:cNvPr>
            <p:cNvCxnSpPr>
              <a:cxnSpLocks/>
            </p:cNvCxnSpPr>
            <p:nvPr/>
          </p:nvCxnSpPr>
          <p:spPr>
            <a:xfrm flipH="1">
              <a:off x="4628667" y="2628682"/>
              <a:ext cx="1456971"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421952F9-522A-426B-AA79-5724462171E6}"/>
                </a:ext>
              </a:extLst>
            </p:cNvPr>
            <p:cNvSpPr txBox="1"/>
            <p:nvPr/>
          </p:nvSpPr>
          <p:spPr>
            <a:xfrm>
              <a:off x="4848160" y="2366603"/>
              <a:ext cx="1017984" cy="276999"/>
            </a:xfrm>
            <a:prstGeom prst="rect">
              <a:avLst/>
            </a:prstGeom>
            <a:noFill/>
          </p:spPr>
          <p:txBody>
            <a:bodyPr wrap="square" rtlCol="0">
              <a:spAutoFit/>
            </a:bodyPr>
            <a:lstStyle/>
            <a:p>
              <a:pPr algn="ctr"/>
              <a:r>
                <a:rPr lang="en-GB" sz="1200" dirty="0"/>
                <a:t>p&lt;0.001</a:t>
              </a:r>
            </a:p>
          </p:txBody>
        </p:sp>
        <p:cxnSp>
          <p:nvCxnSpPr>
            <p:cNvPr id="57" name="Straight Connector 56">
              <a:extLst>
                <a:ext uri="{FF2B5EF4-FFF2-40B4-BE49-F238E27FC236}">
                  <a16:creationId xmlns:a16="http://schemas.microsoft.com/office/drawing/2014/main" id="{B7E51B49-8A7E-4C70-B2B8-C562B4AC59C2}"/>
                </a:ext>
              </a:extLst>
            </p:cNvPr>
            <p:cNvCxnSpPr/>
            <p:nvPr/>
          </p:nvCxnSpPr>
          <p:spPr>
            <a:xfrm>
              <a:off x="4738687" y="3062288"/>
              <a:ext cx="0" cy="90011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0ECFD0D8-A30E-4E80-8D74-FAEB98430E94}"/>
                </a:ext>
              </a:extLst>
            </p:cNvPr>
            <p:cNvCxnSpPr>
              <a:cxnSpLocks/>
            </p:cNvCxnSpPr>
            <p:nvPr/>
          </p:nvCxnSpPr>
          <p:spPr>
            <a:xfrm>
              <a:off x="5364956" y="2957513"/>
              <a:ext cx="0" cy="131206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44325226-2AA9-43F8-8F1C-00011F01F43C}"/>
                </a:ext>
              </a:extLst>
            </p:cNvPr>
            <p:cNvCxnSpPr>
              <a:cxnSpLocks/>
            </p:cNvCxnSpPr>
            <p:nvPr/>
          </p:nvCxnSpPr>
          <p:spPr>
            <a:xfrm>
              <a:off x="5984100" y="3119438"/>
              <a:ext cx="0" cy="180736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Rectangle 59">
              <a:extLst>
                <a:ext uri="{FF2B5EF4-FFF2-40B4-BE49-F238E27FC236}">
                  <a16:creationId xmlns:a16="http://schemas.microsoft.com/office/drawing/2014/main" id="{C2164F1D-7C39-404F-9954-1FAD39888229}"/>
                </a:ext>
              </a:extLst>
            </p:cNvPr>
            <p:cNvSpPr/>
            <p:nvPr/>
          </p:nvSpPr>
          <p:spPr>
            <a:xfrm>
              <a:off x="4572000" y="3326599"/>
              <a:ext cx="333375" cy="292894"/>
            </a:xfrm>
            <a:prstGeom prst="rect">
              <a:avLst/>
            </a:prstGeom>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cxnSp>
          <p:nvCxnSpPr>
            <p:cNvPr id="61" name="Straight Connector 60">
              <a:extLst>
                <a:ext uri="{FF2B5EF4-FFF2-40B4-BE49-F238E27FC236}">
                  <a16:creationId xmlns:a16="http://schemas.microsoft.com/office/drawing/2014/main" id="{B33AC84E-D06D-45D6-AFDD-FF8DBBB4A22C}"/>
                </a:ext>
              </a:extLst>
            </p:cNvPr>
            <p:cNvCxnSpPr/>
            <p:nvPr/>
          </p:nvCxnSpPr>
          <p:spPr>
            <a:xfrm>
              <a:off x="4572000" y="3495676"/>
              <a:ext cx="333375"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Rectangle 61">
              <a:extLst>
                <a:ext uri="{FF2B5EF4-FFF2-40B4-BE49-F238E27FC236}">
                  <a16:creationId xmlns:a16="http://schemas.microsoft.com/office/drawing/2014/main" id="{50762162-45BD-42F6-9B29-F0869986F401}"/>
                </a:ext>
              </a:extLst>
            </p:cNvPr>
            <p:cNvSpPr/>
            <p:nvPr/>
          </p:nvSpPr>
          <p:spPr>
            <a:xfrm>
              <a:off x="5198269" y="3392036"/>
              <a:ext cx="333375" cy="372719"/>
            </a:xfrm>
            <a:prstGeom prst="rect">
              <a:avLst/>
            </a:prstGeom>
            <a:solidFill>
              <a:srgbClr val="004B87"/>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cxnSp>
          <p:nvCxnSpPr>
            <p:cNvPr id="63" name="Straight Connector 62">
              <a:extLst>
                <a:ext uri="{FF2B5EF4-FFF2-40B4-BE49-F238E27FC236}">
                  <a16:creationId xmlns:a16="http://schemas.microsoft.com/office/drawing/2014/main" id="{ED1B970A-BBD1-4608-9349-FADF3AAD0F1B}"/>
                </a:ext>
              </a:extLst>
            </p:cNvPr>
            <p:cNvCxnSpPr/>
            <p:nvPr/>
          </p:nvCxnSpPr>
          <p:spPr>
            <a:xfrm>
              <a:off x="5198269" y="3543301"/>
              <a:ext cx="333375"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64" name="Rectangle 63">
              <a:extLst>
                <a:ext uri="{FF2B5EF4-FFF2-40B4-BE49-F238E27FC236}">
                  <a16:creationId xmlns:a16="http://schemas.microsoft.com/office/drawing/2014/main" id="{44837707-51F1-4BCF-93D5-EB94A253C0D7}"/>
                </a:ext>
              </a:extLst>
            </p:cNvPr>
            <p:cNvSpPr/>
            <p:nvPr/>
          </p:nvSpPr>
          <p:spPr>
            <a:xfrm>
              <a:off x="5817413" y="3540792"/>
              <a:ext cx="333375" cy="569246"/>
            </a:xfrm>
            <a:prstGeom prst="rect">
              <a:avLst/>
            </a:prstGeom>
            <a:solidFill>
              <a:srgbClr val="0DC5E8"/>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cxnSp>
          <p:nvCxnSpPr>
            <p:cNvPr id="65" name="Straight Connector 64">
              <a:extLst>
                <a:ext uri="{FF2B5EF4-FFF2-40B4-BE49-F238E27FC236}">
                  <a16:creationId xmlns:a16="http://schemas.microsoft.com/office/drawing/2014/main" id="{00EB2352-923B-426A-BAEC-EA7D5B2C2A3D}"/>
                </a:ext>
              </a:extLst>
            </p:cNvPr>
            <p:cNvCxnSpPr/>
            <p:nvPr/>
          </p:nvCxnSpPr>
          <p:spPr>
            <a:xfrm>
              <a:off x="5815167" y="3769521"/>
              <a:ext cx="333375"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9353A46B-FFC5-426D-8987-E06B5538F86F}"/>
                </a:ext>
              </a:extLst>
            </p:cNvPr>
            <p:cNvCxnSpPr>
              <a:cxnSpLocks/>
            </p:cNvCxnSpPr>
            <p:nvPr/>
          </p:nvCxnSpPr>
          <p:spPr>
            <a:xfrm>
              <a:off x="6977175" y="2855814"/>
              <a:ext cx="0" cy="11680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068623A5-2998-4318-AE6C-532E8614E3A5}"/>
                </a:ext>
              </a:extLst>
            </p:cNvPr>
            <p:cNvCxnSpPr>
              <a:cxnSpLocks/>
            </p:cNvCxnSpPr>
            <p:nvPr/>
          </p:nvCxnSpPr>
          <p:spPr>
            <a:xfrm>
              <a:off x="7603444" y="2866569"/>
              <a:ext cx="0" cy="879521"/>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8B73D543-1653-4543-80A2-EB1A48093F5D}"/>
                </a:ext>
              </a:extLst>
            </p:cNvPr>
            <p:cNvCxnSpPr>
              <a:cxnSpLocks/>
            </p:cNvCxnSpPr>
            <p:nvPr/>
          </p:nvCxnSpPr>
          <p:spPr>
            <a:xfrm>
              <a:off x="8222588" y="2900675"/>
              <a:ext cx="0" cy="119937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Rectangle 68">
              <a:extLst>
                <a:ext uri="{FF2B5EF4-FFF2-40B4-BE49-F238E27FC236}">
                  <a16:creationId xmlns:a16="http://schemas.microsoft.com/office/drawing/2014/main" id="{1665DCB3-713E-4C27-B9B1-F99643E0446E}"/>
                </a:ext>
              </a:extLst>
            </p:cNvPr>
            <p:cNvSpPr/>
            <p:nvPr/>
          </p:nvSpPr>
          <p:spPr>
            <a:xfrm>
              <a:off x="6810488" y="3171745"/>
              <a:ext cx="333375" cy="353120"/>
            </a:xfrm>
            <a:prstGeom prst="rect">
              <a:avLst/>
            </a:prstGeom>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cxnSp>
          <p:nvCxnSpPr>
            <p:cNvPr id="70" name="Straight Connector 69">
              <a:extLst>
                <a:ext uri="{FF2B5EF4-FFF2-40B4-BE49-F238E27FC236}">
                  <a16:creationId xmlns:a16="http://schemas.microsoft.com/office/drawing/2014/main" id="{11DD1D59-C6C5-46D4-A5C4-64A1BA73D7A1}"/>
                </a:ext>
              </a:extLst>
            </p:cNvPr>
            <p:cNvCxnSpPr/>
            <p:nvPr/>
          </p:nvCxnSpPr>
          <p:spPr>
            <a:xfrm>
              <a:off x="6810488" y="3311325"/>
              <a:ext cx="333375"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71" name="Rectangle 70">
              <a:extLst>
                <a:ext uri="{FF2B5EF4-FFF2-40B4-BE49-F238E27FC236}">
                  <a16:creationId xmlns:a16="http://schemas.microsoft.com/office/drawing/2014/main" id="{579FE352-4EC0-48C0-9378-F1B487846AC1}"/>
                </a:ext>
              </a:extLst>
            </p:cNvPr>
            <p:cNvSpPr/>
            <p:nvPr/>
          </p:nvSpPr>
          <p:spPr>
            <a:xfrm>
              <a:off x="7436757" y="3104446"/>
              <a:ext cx="333375" cy="358967"/>
            </a:xfrm>
            <a:prstGeom prst="rect">
              <a:avLst/>
            </a:prstGeom>
            <a:solidFill>
              <a:srgbClr val="004B87"/>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cxnSp>
          <p:nvCxnSpPr>
            <p:cNvPr id="72" name="Straight Connector 71">
              <a:extLst>
                <a:ext uri="{FF2B5EF4-FFF2-40B4-BE49-F238E27FC236}">
                  <a16:creationId xmlns:a16="http://schemas.microsoft.com/office/drawing/2014/main" id="{3E828B82-5D2C-4E81-8BE7-B25F89834398}"/>
                </a:ext>
              </a:extLst>
            </p:cNvPr>
            <p:cNvCxnSpPr/>
            <p:nvPr/>
          </p:nvCxnSpPr>
          <p:spPr>
            <a:xfrm>
              <a:off x="7436757" y="3282750"/>
              <a:ext cx="333375"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Rectangle 72">
              <a:extLst>
                <a:ext uri="{FF2B5EF4-FFF2-40B4-BE49-F238E27FC236}">
                  <a16:creationId xmlns:a16="http://schemas.microsoft.com/office/drawing/2014/main" id="{3FC26413-DE7B-483C-86E8-A64CEAF2E905}"/>
                </a:ext>
              </a:extLst>
            </p:cNvPr>
            <p:cNvSpPr/>
            <p:nvPr/>
          </p:nvSpPr>
          <p:spPr>
            <a:xfrm>
              <a:off x="8055901" y="3154880"/>
              <a:ext cx="333375" cy="384733"/>
            </a:xfrm>
            <a:prstGeom prst="rect">
              <a:avLst/>
            </a:prstGeom>
            <a:solidFill>
              <a:srgbClr val="0DC5E8"/>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cxnSp>
          <p:nvCxnSpPr>
            <p:cNvPr id="74" name="Straight Connector 73">
              <a:extLst>
                <a:ext uri="{FF2B5EF4-FFF2-40B4-BE49-F238E27FC236}">
                  <a16:creationId xmlns:a16="http://schemas.microsoft.com/office/drawing/2014/main" id="{B4604162-7F6C-452F-B5F7-19FCAD945940}"/>
                </a:ext>
              </a:extLst>
            </p:cNvPr>
            <p:cNvCxnSpPr/>
            <p:nvPr/>
          </p:nvCxnSpPr>
          <p:spPr>
            <a:xfrm>
              <a:off x="8056113" y="3290202"/>
              <a:ext cx="333375"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75" name="Group 74">
              <a:extLst>
                <a:ext uri="{FF2B5EF4-FFF2-40B4-BE49-F238E27FC236}">
                  <a16:creationId xmlns:a16="http://schemas.microsoft.com/office/drawing/2014/main" id="{16D0880A-6E0D-433C-A794-C80129976C14}"/>
                </a:ext>
              </a:extLst>
            </p:cNvPr>
            <p:cNvGrpSpPr/>
            <p:nvPr/>
          </p:nvGrpSpPr>
          <p:grpSpPr>
            <a:xfrm>
              <a:off x="4595811" y="2678907"/>
              <a:ext cx="297657" cy="1857375"/>
              <a:chOff x="4595811" y="2678907"/>
              <a:chExt cx="297657" cy="1857375"/>
            </a:xfrm>
          </p:grpSpPr>
          <p:sp>
            <p:nvSpPr>
              <p:cNvPr id="317" name="Oval 316">
                <a:extLst>
                  <a:ext uri="{FF2B5EF4-FFF2-40B4-BE49-F238E27FC236}">
                    <a16:creationId xmlns:a16="http://schemas.microsoft.com/office/drawing/2014/main" id="{84E32711-779A-4ACB-9374-004427B91666}"/>
                  </a:ext>
                </a:extLst>
              </p:cNvPr>
              <p:cNvSpPr/>
              <p:nvPr/>
            </p:nvSpPr>
            <p:spPr>
              <a:xfrm>
                <a:off x="4700588" y="4476750"/>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18" name="Oval 317">
                <a:extLst>
                  <a:ext uri="{FF2B5EF4-FFF2-40B4-BE49-F238E27FC236}">
                    <a16:creationId xmlns:a16="http://schemas.microsoft.com/office/drawing/2014/main" id="{20E369F8-5ED6-48B2-8EDD-20ACFBB26825}"/>
                  </a:ext>
                </a:extLst>
              </p:cNvPr>
              <p:cNvSpPr/>
              <p:nvPr/>
            </p:nvSpPr>
            <p:spPr>
              <a:xfrm>
                <a:off x="4800601" y="392668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19" name="Oval 318">
                <a:extLst>
                  <a:ext uri="{FF2B5EF4-FFF2-40B4-BE49-F238E27FC236}">
                    <a16:creationId xmlns:a16="http://schemas.microsoft.com/office/drawing/2014/main" id="{5B516822-A7F7-48C1-BCD8-27F518A2AC1F}"/>
                  </a:ext>
                </a:extLst>
              </p:cNvPr>
              <p:cNvSpPr/>
              <p:nvPr/>
            </p:nvSpPr>
            <p:spPr>
              <a:xfrm>
                <a:off x="4788694" y="388858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20" name="Oval 319">
                <a:extLst>
                  <a:ext uri="{FF2B5EF4-FFF2-40B4-BE49-F238E27FC236}">
                    <a16:creationId xmlns:a16="http://schemas.microsoft.com/office/drawing/2014/main" id="{CC98993C-EE22-41DD-BCDC-A63D0A7ACD01}"/>
                  </a:ext>
                </a:extLst>
              </p:cNvPr>
              <p:cNvSpPr/>
              <p:nvPr/>
            </p:nvSpPr>
            <p:spPr>
              <a:xfrm>
                <a:off x="4622007" y="375999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21" name="Oval 320">
                <a:extLst>
                  <a:ext uri="{FF2B5EF4-FFF2-40B4-BE49-F238E27FC236}">
                    <a16:creationId xmlns:a16="http://schemas.microsoft.com/office/drawing/2014/main" id="{23D6074E-DF56-4DAE-BB20-4B7E324AD15D}"/>
                  </a:ext>
                </a:extLst>
              </p:cNvPr>
              <p:cNvSpPr/>
              <p:nvPr/>
            </p:nvSpPr>
            <p:spPr>
              <a:xfrm>
                <a:off x="4655344" y="371713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22" name="Oval 321">
                <a:extLst>
                  <a:ext uri="{FF2B5EF4-FFF2-40B4-BE49-F238E27FC236}">
                    <a16:creationId xmlns:a16="http://schemas.microsoft.com/office/drawing/2014/main" id="{D731B619-77F9-49C8-869E-BDAF8102A46F}"/>
                  </a:ext>
                </a:extLst>
              </p:cNvPr>
              <p:cNvSpPr/>
              <p:nvPr/>
            </p:nvSpPr>
            <p:spPr>
              <a:xfrm>
                <a:off x="4700588" y="368617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23" name="Oval 322">
                <a:extLst>
                  <a:ext uri="{FF2B5EF4-FFF2-40B4-BE49-F238E27FC236}">
                    <a16:creationId xmlns:a16="http://schemas.microsoft.com/office/drawing/2014/main" id="{988B8530-97DA-40D5-9880-4AC9D8387A1D}"/>
                  </a:ext>
                </a:extLst>
              </p:cNvPr>
              <p:cNvSpPr/>
              <p:nvPr/>
            </p:nvSpPr>
            <p:spPr>
              <a:xfrm>
                <a:off x="4719638" y="368617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24" name="Oval 323">
                <a:extLst>
                  <a:ext uri="{FF2B5EF4-FFF2-40B4-BE49-F238E27FC236}">
                    <a16:creationId xmlns:a16="http://schemas.microsoft.com/office/drawing/2014/main" id="{DB379911-FB2B-4D43-B225-2CC343FC37D0}"/>
                  </a:ext>
                </a:extLst>
              </p:cNvPr>
              <p:cNvSpPr/>
              <p:nvPr/>
            </p:nvSpPr>
            <p:spPr>
              <a:xfrm>
                <a:off x="4769644" y="370284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25" name="Oval 324">
                <a:extLst>
                  <a:ext uri="{FF2B5EF4-FFF2-40B4-BE49-F238E27FC236}">
                    <a16:creationId xmlns:a16="http://schemas.microsoft.com/office/drawing/2014/main" id="{863B2946-1A75-4D7D-864A-93D8A45C0B58}"/>
                  </a:ext>
                </a:extLst>
              </p:cNvPr>
              <p:cNvSpPr/>
              <p:nvPr/>
            </p:nvSpPr>
            <p:spPr>
              <a:xfrm>
                <a:off x="4786313" y="361235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26" name="Oval 325">
                <a:extLst>
                  <a:ext uri="{FF2B5EF4-FFF2-40B4-BE49-F238E27FC236}">
                    <a16:creationId xmlns:a16="http://schemas.microsoft.com/office/drawing/2014/main" id="{429B5877-4EEE-4D00-9A54-4502E410EF0B}"/>
                  </a:ext>
                </a:extLst>
              </p:cNvPr>
              <p:cNvSpPr/>
              <p:nvPr/>
            </p:nvSpPr>
            <p:spPr>
              <a:xfrm>
                <a:off x="4783932" y="364093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27" name="Oval 326">
                <a:extLst>
                  <a:ext uri="{FF2B5EF4-FFF2-40B4-BE49-F238E27FC236}">
                    <a16:creationId xmlns:a16="http://schemas.microsoft.com/office/drawing/2014/main" id="{69A527D8-9C03-4662-8834-B432A4882714}"/>
                  </a:ext>
                </a:extLst>
              </p:cNvPr>
              <p:cNvSpPr/>
              <p:nvPr/>
            </p:nvSpPr>
            <p:spPr>
              <a:xfrm>
                <a:off x="4648200" y="362426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28" name="Oval 327">
                <a:extLst>
                  <a:ext uri="{FF2B5EF4-FFF2-40B4-BE49-F238E27FC236}">
                    <a16:creationId xmlns:a16="http://schemas.microsoft.com/office/drawing/2014/main" id="{019FDCB0-D91F-4F45-A2EF-6F824EA044E8}"/>
                  </a:ext>
                </a:extLst>
              </p:cNvPr>
              <p:cNvSpPr/>
              <p:nvPr/>
            </p:nvSpPr>
            <p:spPr>
              <a:xfrm>
                <a:off x="4610100" y="359568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29" name="Oval 328">
                <a:extLst>
                  <a:ext uri="{FF2B5EF4-FFF2-40B4-BE49-F238E27FC236}">
                    <a16:creationId xmlns:a16="http://schemas.microsoft.com/office/drawing/2014/main" id="{427033B1-DB50-4FC1-9BD5-174BBDDB02D2}"/>
                  </a:ext>
                </a:extLst>
              </p:cNvPr>
              <p:cNvSpPr/>
              <p:nvPr/>
            </p:nvSpPr>
            <p:spPr>
              <a:xfrm>
                <a:off x="4610100" y="3559969"/>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30" name="Oval 329">
                <a:extLst>
                  <a:ext uri="{FF2B5EF4-FFF2-40B4-BE49-F238E27FC236}">
                    <a16:creationId xmlns:a16="http://schemas.microsoft.com/office/drawing/2014/main" id="{91EC429C-CFBD-4573-A7FA-E23C41BDC026}"/>
                  </a:ext>
                </a:extLst>
              </p:cNvPr>
              <p:cNvSpPr/>
              <p:nvPr/>
            </p:nvSpPr>
            <p:spPr>
              <a:xfrm>
                <a:off x="4779168" y="357663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31" name="Oval 330">
                <a:extLst>
                  <a:ext uri="{FF2B5EF4-FFF2-40B4-BE49-F238E27FC236}">
                    <a16:creationId xmlns:a16="http://schemas.microsoft.com/office/drawing/2014/main" id="{543831FE-A516-4258-9C9F-EA34E596248B}"/>
                  </a:ext>
                </a:extLst>
              </p:cNvPr>
              <p:cNvSpPr/>
              <p:nvPr/>
            </p:nvSpPr>
            <p:spPr>
              <a:xfrm>
                <a:off x="4805362" y="3540919"/>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32" name="Oval 331">
                <a:extLst>
                  <a:ext uri="{FF2B5EF4-FFF2-40B4-BE49-F238E27FC236}">
                    <a16:creationId xmlns:a16="http://schemas.microsoft.com/office/drawing/2014/main" id="{B0794345-15B5-4CCD-87F7-D7562252971F}"/>
                  </a:ext>
                </a:extLst>
              </p:cNvPr>
              <p:cNvSpPr/>
              <p:nvPr/>
            </p:nvSpPr>
            <p:spPr>
              <a:xfrm>
                <a:off x="4736306" y="355758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33" name="Oval 332">
                <a:extLst>
                  <a:ext uri="{FF2B5EF4-FFF2-40B4-BE49-F238E27FC236}">
                    <a16:creationId xmlns:a16="http://schemas.microsoft.com/office/drawing/2014/main" id="{116470E5-BB16-4E9C-9C18-EE09408FE4AF}"/>
                  </a:ext>
                </a:extLst>
              </p:cNvPr>
              <p:cNvSpPr/>
              <p:nvPr/>
            </p:nvSpPr>
            <p:spPr>
              <a:xfrm>
                <a:off x="4664868" y="349091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34" name="Oval 333">
                <a:extLst>
                  <a:ext uri="{FF2B5EF4-FFF2-40B4-BE49-F238E27FC236}">
                    <a16:creationId xmlns:a16="http://schemas.microsoft.com/office/drawing/2014/main" id="{49CE8DDD-6E0D-4E5A-8955-B8673CE8DD9E}"/>
                  </a:ext>
                </a:extLst>
              </p:cNvPr>
              <p:cNvSpPr/>
              <p:nvPr/>
            </p:nvSpPr>
            <p:spPr>
              <a:xfrm>
                <a:off x="4674393" y="351234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35" name="Oval 334">
                <a:extLst>
                  <a:ext uri="{FF2B5EF4-FFF2-40B4-BE49-F238E27FC236}">
                    <a16:creationId xmlns:a16="http://schemas.microsoft.com/office/drawing/2014/main" id="{54B08BDA-0AC4-4243-89DC-8B78B9E1A3CE}"/>
                  </a:ext>
                </a:extLst>
              </p:cNvPr>
              <p:cNvSpPr/>
              <p:nvPr/>
            </p:nvSpPr>
            <p:spPr>
              <a:xfrm>
                <a:off x="4602955" y="347900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36" name="Oval 335">
                <a:extLst>
                  <a:ext uri="{FF2B5EF4-FFF2-40B4-BE49-F238E27FC236}">
                    <a16:creationId xmlns:a16="http://schemas.microsoft.com/office/drawing/2014/main" id="{BD79D7A8-9B5D-4E30-BF29-3F2EB7C58ED1}"/>
                  </a:ext>
                </a:extLst>
              </p:cNvPr>
              <p:cNvSpPr/>
              <p:nvPr/>
            </p:nvSpPr>
            <p:spPr>
              <a:xfrm>
                <a:off x="4745830" y="347900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37" name="Oval 336">
                <a:extLst>
                  <a:ext uri="{FF2B5EF4-FFF2-40B4-BE49-F238E27FC236}">
                    <a16:creationId xmlns:a16="http://schemas.microsoft.com/office/drawing/2014/main" id="{2448325F-15AF-45FD-A233-126DAFA5AE3A}"/>
                  </a:ext>
                </a:extLst>
              </p:cNvPr>
              <p:cNvSpPr/>
              <p:nvPr/>
            </p:nvSpPr>
            <p:spPr>
              <a:xfrm>
                <a:off x="4719636" y="3502819"/>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38" name="Oval 337">
                <a:extLst>
                  <a:ext uri="{FF2B5EF4-FFF2-40B4-BE49-F238E27FC236}">
                    <a16:creationId xmlns:a16="http://schemas.microsoft.com/office/drawing/2014/main" id="{73CE154B-0D0C-4A01-8501-862F211453E0}"/>
                  </a:ext>
                </a:extLst>
              </p:cNvPr>
              <p:cNvSpPr/>
              <p:nvPr/>
            </p:nvSpPr>
            <p:spPr>
              <a:xfrm>
                <a:off x="4683918" y="3483769"/>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39" name="Oval 338">
                <a:extLst>
                  <a:ext uri="{FF2B5EF4-FFF2-40B4-BE49-F238E27FC236}">
                    <a16:creationId xmlns:a16="http://schemas.microsoft.com/office/drawing/2014/main" id="{7484D070-4440-45EB-837A-E1CBC54AD1EF}"/>
                  </a:ext>
                </a:extLst>
              </p:cNvPr>
              <p:cNvSpPr/>
              <p:nvPr/>
            </p:nvSpPr>
            <p:spPr>
              <a:xfrm>
                <a:off x="4700586" y="3467100"/>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40" name="Oval 339">
                <a:extLst>
                  <a:ext uri="{FF2B5EF4-FFF2-40B4-BE49-F238E27FC236}">
                    <a16:creationId xmlns:a16="http://schemas.microsoft.com/office/drawing/2014/main" id="{83BA956F-49C7-46CB-9D5B-56925699C702}"/>
                  </a:ext>
                </a:extLst>
              </p:cNvPr>
              <p:cNvSpPr/>
              <p:nvPr/>
            </p:nvSpPr>
            <p:spPr>
              <a:xfrm>
                <a:off x="4660105" y="347424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41" name="Oval 340">
                <a:extLst>
                  <a:ext uri="{FF2B5EF4-FFF2-40B4-BE49-F238E27FC236}">
                    <a16:creationId xmlns:a16="http://schemas.microsoft.com/office/drawing/2014/main" id="{FA3B4C73-B060-45AC-A037-A55970361724}"/>
                  </a:ext>
                </a:extLst>
              </p:cNvPr>
              <p:cNvSpPr/>
              <p:nvPr/>
            </p:nvSpPr>
            <p:spPr>
              <a:xfrm>
                <a:off x="4667249" y="343138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42" name="Oval 341">
                <a:extLst>
                  <a:ext uri="{FF2B5EF4-FFF2-40B4-BE49-F238E27FC236}">
                    <a16:creationId xmlns:a16="http://schemas.microsoft.com/office/drawing/2014/main" id="{78B3EC07-E01A-4D4E-BC54-231CD54D9DB5}"/>
                  </a:ext>
                </a:extLst>
              </p:cNvPr>
              <p:cNvSpPr/>
              <p:nvPr/>
            </p:nvSpPr>
            <p:spPr>
              <a:xfrm>
                <a:off x="4667249" y="340518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43" name="Oval 342">
                <a:extLst>
                  <a:ext uri="{FF2B5EF4-FFF2-40B4-BE49-F238E27FC236}">
                    <a16:creationId xmlns:a16="http://schemas.microsoft.com/office/drawing/2014/main" id="{B922C4B9-5C1F-461C-9CE7-32F68B913FAB}"/>
                  </a:ext>
                </a:extLst>
              </p:cNvPr>
              <p:cNvSpPr/>
              <p:nvPr/>
            </p:nvSpPr>
            <p:spPr>
              <a:xfrm>
                <a:off x="4724399" y="345519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44" name="Oval 343">
                <a:extLst>
                  <a:ext uri="{FF2B5EF4-FFF2-40B4-BE49-F238E27FC236}">
                    <a16:creationId xmlns:a16="http://schemas.microsoft.com/office/drawing/2014/main" id="{38A4AD67-895A-4E39-95A2-A5DC13EE5970}"/>
                  </a:ext>
                </a:extLst>
              </p:cNvPr>
              <p:cNvSpPr/>
              <p:nvPr/>
            </p:nvSpPr>
            <p:spPr>
              <a:xfrm>
                <a:off x="4752974" y="345281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45" name="Oval 344">
                <a:extLst>
                  <a:ext uri="{FF2B5EF4-FFF2-40B4-BE49-F238E27FC236}">
                    <a16:creationId xmlns:a16="http://schemas.microsoft.com/office/drawing/2014/main" id="{91123B8A-3F17-41D7-8460-CBE2C876D8B0}"/>
                  </a:ext>
                </a:extLst>
              </p:cNvPr>
              <p:cNvSpPr/>
              <p:nvPr/>
            </p:nvSpPr>
            <p:spPr>
              <a:xfrm>
                <a:off x="4779168" y="347186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46" name="Oval 345">
                <a:extLst>
                  <a:ext uri="{FF2B5EF4-FFF2-40B4-BE49-F238E27FC236}">
                    <a16:creationId xmlns:a16="http://schemas.microsoft.com/office/drawing/2014/main" id="{CEBE65BA-8831-4F51-996D-144A77E4E753}"/>
                  </a:ext>
                </a:extLst>
              </p:cNvPr>
              <p:cNvSpPr/>
              <p:nvPr/>
            </p:nvSpPr>
            <p:spPr>
              <a:xfrm>
                <a:off x="4793455" y="346233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47" name="Oval 346">
                <a:extLst>
                  <a:ext uri="{FF2B5EF4-FFF2-40B4-BE49-F238E27FC236}">
                    <a16:creationId xmlns:a16="http://schemas.microsoft.com/office/drawing/2014/main" id="{A67C5712-5A66-465D-8F0B-3C28D03AA145}"/>
                  </a:ext>
                </a:extLst>
              </p:cNvPr>
              <p:cNvSpPr/>
              <p:nvPr/>
            </p:nvSpPr>
            <p:spPr>
              <a:xfrm>
                <a:off x="4819649" y="345995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48" name="Oval 347">
                <a:extLst>
                  <a:ext uri="{FF2B5EF4-FFF2-40B4-BE49-F238E27FC236}">
                    <a16:creationId xmlns:a16="http://schemas.microsoft.com/office/drawing/2014/main" id="{068A901E-56F8-4BEE-90D8-A4E057EB4279}"/>
                  </a:ext>
                </a:extLst>
              </p:cNvPr>
              <p:cNvSpPr/>
              <p:nvPr/>
            </p:nvSpPr>
            <p:spPr>
              <a:xfrm>
                <a:off x="4805361" y="3426619"/>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49" name="Oval 348">
                <a:extLst>
                  <a:ext uri="{FF2B5EF4-FFF2-40B4-BE49-F238E27FC236}">
                    <a16:creationId xmlns:a16="http://schemas.microsoft.com/office/drawing/2014/main" id="{3E624BE2-21C1-419C-8411-7B4C972763B4}"/>
                  </a:ext>
                </a:extLst>
              </p:cNvPr>
              <p:cNvSpPr/>
              <p:nvPr/>
            </p:nvSpPr>
            <p:spPr>
              <a:xfrm>
                <a:off x="4729161" y="3407569"/>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50" name="Oval 349">
                <a:extLst>
                  <a:ext uri="{FF2B5EF4-FFF2-40B4-BE49-F238E27FC236}">
                    <a16:creationId xmlns:a16="http://schemas.microsoft.com/office/drawing/2014/main" id="{77E34320-1C94-433C-B7F0-D0796D455CA8}"/>
                  </a:ext>
                </a:extLst>
              </p:cNvPr>
              <p:cNvSpPr/>
              <p:nvPr/>
            </p:nvSpPr>
            <p:spPr>
              <a:xfrm>
                <a:off x="4833936" y="334565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51" name="Oval 350">
                <a:extLst>
                  <a:ext uri="{FF2B5EF4-FFF2-40B4-BE49-F238E27FC236}">
                    <a16:creationId xmlns:a16="http://schemas.microsoft.com/office/drawing/2014/main" id="{2CD83574-FB34-4D2F-AE45-0006FCCC50E6}"/>
                  </a:ext>
                </a:extLst>
              </p:cNvPr>
              <p:cNvSpPr/>
              <p:nvPr/>
            </p:nvSpPr>
            <p:spPr>
              <a:xfrm>
                <a:off x="4802980" y="330993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52" name="Oval 351">
                <a:extLst>
                  <a:ext uri="{FF2B5EF4-FFF2-40B4-BE49-F238E27FC236}">
                    <a16:creationId xmlns:a16="http://schemas.microsoft.com/office/drawing/2014/main" id="{7E744747-CB5E-441F-AF2E-B9AA66FE56E1}"/>
                  </a:ext>
                </a:extLst>
              </p:cNvPr>
              <p:cNvSpPr/>
              <p:nvPr/>
            </p:nvSpPr>
            <p:spPr>
              <a:xfrm>
                <a:off x="4655342" y="334327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53" name="Oval 352">
                <a:extLst>
                  <a:ext uri="{FF2B5EF4-FFF2-40B4-BE49-F238E27FC236}">
                    <a16:creationId xmlns:a16="http://schemas.microsoft.com/office/drawing/2014/main" id="{8D109278-16EF-499B-8101-773EC86BE91A}"/>
                  </a:ext>
                </a:extLst>
              </p:cNvPr>
              <p:cNvSpPr/>
              <p:nvPr/>
            </p:nvSpPr>
            <p:spPr>
              <a:xfrm>
                <a:off x="4662486" y="332422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54" name="Oval 353">
                <a:extLst>
                  <a:ext uri="{FF2B5EF4-FFF2-40B4-BE49-F238E27FC236}">
                    <a16:creationId xmlns:a16="http://schemas.microsoft.com/office/drawing/2014/main" id="{92913E4B-A10E-4EC1-B1D4-C0941F23B134}"/>
                  </a:ext>
                </a:extLst>
              </p:cNvPr>
              <p:cNvSpPr/>
              <p:nvPr/>
            </p:nvSpPr>
            <p:spPr>
              <a:xfrm>
                <a:off x="4626767" y="332422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55" name="Oval 354">
                <a:extLst>
                  <a:ext uri="{FF2B5EF4-FFF2-40B4-BE49-F238E27FC236}">
                    <a16:creationId xmlns:a16="http://schemas.microsoft.com/office/drawing/2014/main" id="{C53FF9A0-28B2-4424-96C0-9A6849DA29DB}"/>
                  </a:ext>
                </a:extLst>
              </p:cNvPr>
              <p:cNvSpPr/>
              <p:nvPr/>
            </p:nvSpPr>
            <p:spPr>
              <a:xfrm>
                <a:off x="4679155" y="3312319"/>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56" name="Oval 355">
                <a:extLst>
                  <a:ext uri="{FF2B5EF4-FFF2-40B4-BE49-F238E27FC236}">
                    <a16:creationId xmlns:a16="http://schemas.microsoft.com/office/drawing/2014/main" id="{24158C63-72F6-4327-81D9-B1767E42260C}"/>
                  </a:ext>
                </a:extLst>
              </p:cNvPr>
              <p:cNvSpPr/>
              <p:nvPr/>
            </p:nvSpPr>
            <p:spPr>
              <a:xfrm>
                <a:off x="4695824" y="329803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57" name="Oval 356">
                <a:extLst>
                  <a:ext uri="{FF2B5EF4-FFF2-40B4-BE49-F238E27FC236}">
                    <a16:creationId xmlns:a16="http://schemas.microsoft.com/office/drawing/2014/main" id="{50119CCA-AD95-42E4-813E-5CBD4CB4F4B8}"/>
                  </a:ext>
                </a:extLst>
              </p:cNvPr>
              <p:cNvSpPr/>
              <p:nvPr/>
            </p:nvSpPr>
            <p:spPr>
              <a:xfrm>
                <a:off x="4717255" y="328374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58" name="Oval 357">
                <a:extLst>
                  <a:ext uri="{FF2B5EF4-FFF2-40B4-BE49-F238E27FC236}">
                    <a16:creationId xmlns:a16="http://schemas.microsoft.com/office/drawing/2014/main" id="{389B8714-249D-480F-8C6D-A42491D3563A}"/>
                  </a:ext>
                </a:extLst>
              </p:cNvPr>
              <p:cNvSpPr/>
              <p:nvPr/>
            </p:nvSpPr>
            <p:spPr>
              <a:xfrm>
                <a:off x="4726780" y="327183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59" name="Oval 358">
                <a:extLst>
                  <a:ext uri="{FF2B5EF4-FFF2-40B4-BE49-F238E27FC236}">
                    <a16:creationId xmlns:a16="http://schemas.microsoft.com/office/drawing/2014/main" id="{3EB4EC2C-8EB7-46DA-8233-8671E0B38699}"/>
                  </a:ext>
                </a:extLst>
              </p:cNvPr>
              <p:cNvSpPr/>
              <p:nvPr/>
            </p:nvSpPr>
            <p:spPr>
              <a:xfrm>
                <a:off x="4736305" y="325040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60" name="Oval 359">
                <a:extLst>
                  <a:ext uri="{FF2B5EF4-FFF2-40B4-BE49-F238E27FC236}">
                    <a16:creationId xmlns:a16="http://schemas.microsoft.com/office/drawing/2014/main" id="{244133EB-6EA0-4AD6-AFDD-DFC8C2269450}"/>
                  </a:ext>
                </a:extLst>
              </p:cNvPr>
              <p:cNvSpPr/>
              <p:nvPr/>
            </p:nvSpPr>
            <p:spPr>
              <a:xfrm>
                <a:off x="4698205" y="323135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61" name="Oval 360">
                <a:extLst>
                  <a:ext uri="{FF2B5EF4-FFF2-40B4-BE49-F238E27FC236}">
                    <a16:creationId xmlns:a16="http://schemas.microsoft.com/office/drawing/2014/main" id="{448E51A6-094C-4FBB-B239-2E274943CCFB}"/>
                  </a:ext>
                </a:extLst>
              </p:cNvPr>
              <p:cNvSpPr/>
              <p:nvPr/>
            </p:nvSpPr>
            <p:spPr>
              <a:xfrm>
                <a:off x="4595811" y="320992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62" name="Oval 361">
                <a:extLst>
                  <a:ext uri="{FF2B5EF4-FFF2-40B4-BE49-F238E27FC236}">
                    <a16:creationId xmlns:a16="http://schemas.microsoft.com/office/drawing/2014/main" id="{2E06C719-5581-420C-8427-944445694F6F}"/>
                  </a:ext>
                </a:extLst>
              </p:cNvPr>
              <p:cNvSpPr/>
              <p:nvPr/>
            </p:nvSpPr>
            <p:spPr>
              <a:xfrm>
                <a:off x="4679155" y="315039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63" name="Oval 362">
                <a:extLst>
                  <a:ext uri="{FF2B5EF4-FFF2-40B4-BE49-F238E27FC236}">
                    <a16:creationId xmlns:a16="http://schemas.microsoft.com/office/drawing/2014/main" id="{5676EB74-7443-4B6A-A240-7F38CC52056E}"/>
                  </a:ext>
                </a:extLst>
              </p:cNvPr>
              <p:cNvSpPr/>
              <p:nvPr/>
            </p:nvSpPr>
            <p:spPr>
              <a:xfrm>
                <a:off x="4669630" y="311229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64" name="Oval 363">
                <a:extLst>
                  <a:ext uri="{FF2B5EF4-FFF2-40B4-BE49-F238E27FC236}">
                    <a16:creationId xmlns:a16="http://schemas.microsoft.com/office/drawing/2014/main" id="{F569BB71-883C-41F1-A204-BDE81082A5C6}"/>
                  </a:ext>
                </a:extLst>
              </p:cNvPr>
              <p:cNvSpPr/>
              <p:nvPr/>
            </p:nvSpPr>
            <p:spPr>
              <a:xfrm>
                <a:off x="4755355" y="313372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65" name="Oval 364">
                <a:extLst>
                  <a:ext uri="{FF2B5EF4-FFF2-40B4-BE49-F238E27FC236}">
                    <a16:creationId xmlns:a16="http://schemas.microsoft.com/office/drawing/2014/main" id="{3317B796-028B-4E26-9455-0419F19FA856}"/>
                  </a:ext>
                </a:extLst>
              </p:cNvPr>
              <p:cNvSpPr/>
              <p:nvPr/>
            </p:nvSpPr>
            <p:spPr>
              <a:xfrm>
                <a:off x="4793455" y="3159919"/>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66" name="Oval 365">
                <a:extLst>
                  <a:ext uri="{FF2B5EF4-FFF2-40B4-BE49-F238E27FC236}">
                    <a16:creationId xmlns:a16="http://schemas.microsoft.com/office/drawing/2014/main" id="{FEB9E85D-F011-4056-AA50-5813A7BEDCE5}"/>
                  </a:ext>
                </a:extLst>
              </p:cNvPr>
              <p:cNvSpPr/>
              <p:nvPr/>
            </p:nvSpPr>
            <p:spPr>
              <a:xfrm>
                <a:off x="4648199" y="303609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67" name="Oval 366">
                <a:extLst>
                  <a:ext uri="{FF2B5EF4-FFF2-40B4-BE49-F238E27FC236}">
                    <a16:creationId xmlns:a16="http://schemas.microsoft.com/office/drawing/2014/main" id="{66093E82-329A-48A9-9B1B-F991C58932E3}"/>
                  </a:ext>
                </a:extLst>
              </p:cNvPr>
              <p:cNvSpPr/>
              <p:nvPr/>
            </p:nvSpPr>
            <p:spPr>
              <a:xfrm>
                <a:off x="4755354" y="2874169"/>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68" name="Oval 367">
                <a:extLst>
                  <a:ext uri="{FF2B5EF4-FFF2-40B4-BE49-F238E27FC236}">
                    <a16:creationId xmlns:a16="http://schemas.microsoft.com/office/drawing/2014/main" id="{8FA1F461-B026-44BC-A34E-900B54BD678B}"/>
                  </a:ext>
                </a:extLst>
              </p:cNvPr>
              <p:cNvSpPr/>
              <p:nvPr/>
            </p:nvSpPr>
            <p:spPr>
              <a:xfrm>
                <a:off x="4643435" y="267890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grpSp>
        <p:grpSp>
          <p:nvGrpSpPr>
            <p:cNvPr id="76" name="Group 75">
              <a:extLst>
                <a:ext uri="{FF2B5EF4-FFF2-40B4-BE49-F238E27FC236}">
                  <a16:creationId xmlns:a16="http://schemas.microsoft.com/office/drawing/2014/main" id="{1F9E7CCE-68F2-4132-9B4A-64D4D50199F2}"/>
                </a:ext>
              </a:extLst>
            </p:cNvPr>
            <p:cNvGrpSpPr/>
            <p:nvPr/>
          </p:nvGrpSpPr>
          <p:grpSpPr>
            <a:xfrm>
              <a:off x="5212555" y="2921794"/>
              <a:ext cx="300038" cy="1754981"/>
              <a:chOff x="5212555" y="2921794"/>
              <a:chExt cx="300038" cy="1754981"/>
            </a:xfrm>
          </p:grpSpPr>
          <p:sp>
            <p:nvSpPr>
              <p:cNvPr id="258" name="Oval 257">
                <a:extLst>
                  <a:ext uri="{FF2B5EF4-FFF2-40B4-BE49-F238E27FC236}">
                    <a16:creationId xmlns:a16="http://schemas.microsoft.com/office/drawing/2014/main" id="{0226D8A2-9A67-45E1-8D2E-7A3E7F9E8E4D}"/>
                  </a:ext>
                </a:extLst>
              </p:cNvPr>
              <p:cNvSpPr/>
              <p:nvPr/>
            </p:nvSpPr>
            <p:spPr>
              <a:xfrm>
                <a:off x="5326855" y="292179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59" name="Oval 258">
                <a:extLst>
                  <a:ext uri="{FF2B5EF4-FFF2-40B4-BE49-F238E27FC236}">
                    <a16:creationId xmlns:a16="http://schemas.microsoft.com/office/drawing/2014/main" id="{1F5AC03D-034C-46DF-A421-060B7C72BD2E}"/>
                  </a:ext>
                </a:extLst>
              </p:cNvPr>
              <p:cNvSpPr/>
              <p:nvPr/>
            </p:nvSpPr>
            <p:spPr>
              <a:xfrm>
                <a:off x="5281611" y="310753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60" name="Oval 259">
                <a:extLst>
                  <a:ext uri="{FF2B5EF4-FFF2-40B4-BE49-F238E27FC236}">
                    <a16:creationId xmlns:a16="http://schemas.microsoft.com/office/drawing/2014/main" id="{1C24776A-B85D-45FB-938F-BC8B75DBC0FC}"/>
                  </a:ext>
                </a:extLst>
              </p:cNvPr>
              <p:cNvSpPr/>
              <p:nvPr/>
            </p:nvSpPr>
            <p:spPr>
              <a:xfrm>
                <a:off x="5453061" y="315753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61" name="Oval 260">
                <a:extLst>
                  <a:ext uri="{FF2B5EF4-FFF2-40B4-BE49-F238E27FC236}">
                    <a16:creationId xmlns:a16="http://schemas.microsoft.com/office/drawing/2014/main" id="{57A22159-05FE-4DDF-A4A6-C67E98B5DFF8}"/>
                  </a:ext>
                </a:extLst>
              </p:cNvPr>
              <p:cNvSpPr/>
              <p:nvPr/>
            </p:nvSpPr>
            <p:spPr>
              <a:xfrm>
                <a:off x="5441155" y="3178969"/>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62" name="Oval 261">
                <a:extLst>
                  <a:ext uri="{FF2B5EF4-FFF2-40B4-BE49-F238E27FC236}">
                    <a16:creationId xmlns:a16="http://schemas.microsoft.com/office/drawing/2014/main" id="{650B3474-66BA-46F2-91A8-1C56E5B65B36}"/>
                  </a:ext>
                </a:extLst>
              </p:cNvPr>
              <p:cNvSpPr/>
              <p:nvPr/>
            </p:nvSpPr>
            <p:spPr>
              <a:xfrm>
                <a:off x="5400674" y="3178969"/>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63" name="Oval 262">
                <a:extLst>
                  <a:ext uri="{FF2B5EF4-FFF2-40B4-BE49-F238E27FC236}">
                    <a16:creationId xmlns:a16="http://schemas.microsoft.com/office/drawing/2014/main" id="{B647ED6F-7A93-43E4-B2A0-04EFCD262DF9}"/>
                  </a:ext>
                </a:extLst>
              </p:cNvPr>
              <p:cNvSpPr/>
              <p:nvPr/>
            </p:nvSpPr>
            <p:spPr>
              <a:xfrm>
                <a:off x="5395911" y="320992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64" name="Oval 263">
                <a:extLst>
                  <a:ext uri="{FF2B5EF4-FFF2-40B4-BE49-F238E27FC236}">
                    <a16:creationId xmlns:a16="http://schemas.microsoft.com/office/drawing/2014/main" id="{FF8E108B-6160-4AEE-AE49-0D244E74C32D}"/>
                  </a:ext>
                </a:extLst>
              </p:cNvPr>
              <p:cNvSpPr/>
              <p:nvPr/>
            </p:nvSpPr>
            <p:spPr>
              <a:xfrm>
                <a:off x="5424486" y="327183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65" name="Oval 264">
                <a:extLst>
                  <a:ext uri="{FF2B5EF4-FFF2-40B4-BE49-F238E27FC236}">
                    <a16:creationId xmlns:a16="http://schemas.microsoft.com/office/drawing/2014/main" id="{387DDF55-BF3E-4A44-9FC3-7E3C9EFBAA8D}"/>
                  </a:ext>
                </a:extLst>
              </p:cNvPr>
              <p:cNvSpPr/>
              <p:nvPr/>
            </p:nvSpPr>
            <p:spPr>
              <a:xfrm>
                <a:off x="5445918" y="330993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66" name="Oval 265">
                <a:extLst>
                  <a:ext uri="{FF2B5EF4-FFF2-40B4-BE49-F238E27FC236}">
                    <a16:creationId xmlns:a16="http://schemas.microsoft.com/office/drawing/2014/main" id="{A53655FA-4038-487B-BBA7-01861B4172D4}"/>
                  </a:ext>
                </a:extLst>
              </p:cNvPr>
              <p:cNvSpPr/>
              <p:nvPr/>
            </p:nvSpPr>
            <p:spPr>
              <a:xfrm>
                <a:off x="5353049" y="3314700"/>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67" name="Oval 266">
                <a:extLst>
                  <a:ext uri="{FF2B5EF4-FFF2-40B4-BE49-F238E27FC236}">
                    <a16:creationId xmlns:a16="http://schemas.microsoft.com/office/drawing/2014/main" id="{3C869328-F1C3-4CA8-889D-B68983A42691}"/>
                  </a:ext>
                </a:extLst>
              </p:cNvPr>
              <p:cNvSpPr/>
              <p:nvPr/>
            </p:nvSpPr>
            <p:spPr>
              <a:xfrm>
                <a:off x="5350668" y="328136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68" name="Oval 267">
                <a:extLst>
                  <a:ext uri="{FF2B5EF4-FFF2-40B4-BE49-F238E27FC236}">
                    <a16:creationId xmlns:a16="http://schemas.microsoft.com/office/drawing/2014/main" id="{7302C37A-A86C-44CB-B46C-81D399DB162A}"/>
                  </a:ext>
                </a:extLst>
              </p:cNvPr>
              <p:cNvSpPr/>
              <p:nvPr/>
            </p:nvSpPr>
            <p:spPr>
              <a:xfrm>
                <a:off x="5324474" y="326231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69" name="Oval 268">
                <a:extLst>
                  <a:ext uri="{FF2B5EF4-FFF2-40B4-BE49-F238E27FC236}">
                    <a16:creationId xmlns:a16="http://schemas.microsoft.com/office/drawing/2014/main" id="{20384002-62E2-4C21-9E68-CA5AE07CF519}"/>
                  </a:ext>
                </a:extLst>
              </p:cNvPr>
              <p:cNvSpPr/>
              <p:nvPr/>
            </p:nvSpPr>
            <p:spPr>
              <a:xfrm>
                <a:off x="5260180" y="320754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70" name="Oval 269">
                <a:extLst>
                  <a:ext uri="{FF2B5EF4-FFF2-40B4-BE49-F238E27FC236}">
                    <a16:creationId xmlns:a16="http://schemas.microsoft.com/office/drawing/2014/main" id="{FE903F2F-5E56-4333-AE91-710CFD3C5407}"/>
                  </a:ext>
                </a:extLst>
              </p:cNvPr>
              <p:cNvSpPr/>
              <p:nvPr/>
            </p:nvSpPr>
            <p:spPr>
              <a:xfrm>
                <a:off x="5217318" y="327183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71" name="Oval 270">
                <a:extLst>
                  <a:ext uri="{FF2B5EF4-FFF2-40B4-BE49-F238E27FC236}">
                    <a16:creationId xmlns:a16="http://schemas.microsoft.com/office/drawing/2014/main" id="{FE5EADE6-F0B6-4F8A-8777-5E5222F07D7C}"/>
                  </a:ext>
                </a:extLst>
              </p:cNvPr>
              <p:cNvSpPr/>
              <p:nvPr/>
            </p:nvSpPr>
            <p:spPr>
              <a:xfrm>
                <a:off x="5217318" y="3312319"/>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72" name="Oval 271">
                <a:extLst>
                  <a:ext uri="{FF2B5EF4-FFF2-40B4-BE49-F238E27FC236}">
                    <a16:creationId xmlns:a16="http://schemas.microsoft.com/office/drawing/2014/main" id="{4A096A42-4BA4-4A7A-904B-3F3769D36A5D}"/>
                  </a:ext>
                </a:extLst>
              </p:cNvPr>
              <p:cNvSpPr/>
              <p:nvPr/>
            </p:nvSpPr>
            <p:spPr>
              <a:xfrm>
                <a:off x="5434011" y="335994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73" name="Oval 272">
                <a:extLst>
                  <a:ext uri="{FF2B5EF4-FFF2-40B4-BE49-F238E27FC236}">
                    <a16:creationId xmlns:a16="http://schemas.microsoft.com/office/drawing/2014/main" id="{BA8CE35B-1F22-466D-92CE-BBB60A35050C}"/>
                  </a:ext>
                </a:extLst>
              </p:cNvPr>
              <p:cNvSpPr/>
              <p:nvPr/>
            </p:nvSpPr>
            <p:spPr>
              <a:xfrm>
                <a:off x="5426868" y="339328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74" name="Oval 273">
                <a:extLst>
                  <a:ext uri="{FF2B5EF4-FFF2-40B4-BE49-F238E27FC236}">
                    <a16:creationId xmlns:a16="http://schemas.microsoft.com/office/drawing/2014/main" id="{F5BAB618-4BA7-4D52-9AAD-1E934B3E47D6}"/>
                  </a:ext>
                </a:extLst>
              </p:cNvPr>
              <p:cNvSpPr/>
              <p:nvPr/>
            </p:nvSpPr>
            <p:spPr>
              <a:xfrm>
                <a:off x="5369718" y="3390900"/>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75" name="Oval 274">
                <a:extLst>
                  <a:ext uri="{FF2B5EF4-FFF2-40B4-BE49-F238E27FC236}">
                    <a16:creationId xmlns:a16="http://schemas.microsoft.com/office/drawing/2014/main" id="{49279B96-A1D6-42EF-B8E9-AFA37589B44E}"/>
                  </a:ext>
                </a:extLst>
              </p:cNvPr>
              <p:cNvSpPr/>
              <p:nvPr/>
            </p:nvSpPr>
            <p:spPr>
              <a:xfrm>
                <a:off x="5422105" y="343376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76" name="Oval 275">
                <a:extLst>
                  <a:ext uri="{FF2B5EF4-FFF2-40B4-BE49-F238E27FC236}">
                    <a16:creationId xmlns:a16="http://schemas.microsoft.com/office/drawing/2014/main" id="{A2D6B956-D505-4C0E-9A27-F5523B518279}"/>
                  </a:ext>
                </a:extLst>
              </p:cNvPr>
              <p:cNvSpPr/>
              <p:nvPr/>
            </p:nvSpPr>
            <p:spPr>
              <a:xfrm>
                <a:off x="5443536" y="345281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77" name="Oval 276">
                <a:extLst>
                  <a:ext uri="{FF2B5EF4-FFF2-40B4-BE49-F238E27FC236}">
                    <a16:creationId xmlns:a16="http://schemas.microsoft.com/office/drawing/2014/main" id="{69CA3E8A-6585-42ED-976D-17C14432F272}"/>
                  </a:ext>
                </a:extLst>
              </p:cNvPr>
              <p:cNvSpPr/>
              <p:nvPr/>
            </p:nvSpPr>
            <p:spPr>
              <a:xfrm>
                <a:off x="5445918" y="346948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78" name="Oval 277">
                <a:extLst>
                  <a:ext uri="{FF2B5EF4-FFF2-40B4-BE49-F238E27FC236}">
                    <a16:creationId xmlns:a16="http://schemas.microsoft.com/office/drawing/2014/main" id="{03235E21-7230-417B-ABEC-D7C5D4A6B793}"/>
                  </a:ext>
                </a:extLst>
              </p:cNvPr>
              <p:cNvSpPr/>
              <p:nvPr/>
            </p:nvSpPr>
            <p:spPr>
              <a:xfrm>
                <a:off x="5436393" y="348138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79" name="Oval 278">
                <a:extLst>
                  <a:ext uri="{FF2B5EF4-FFF2-40B4-BE49-F238E27FC236}">
                    <a16:creationId xmlns:a16="http://schemas.microsoft.com/office/drawing/2014/main" id="{35154BC9-E377-48BD-A165-75297348AD28}"/>
                  </a:ext>
                </a:extLst>
              </p:cNvPr>
              <p:cNvSpPr/>
              <p:nvPr/>
            </p:nvSpPr>
            <p:spPr>
              <a:xfrm>
                <a:off x="5429249" y="3505200"/>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80" name="Oval 279">
                <a:extLst>
                  <a:ext uri="{FF2B5EF4-FFF2-40B4-BE49-F238E27FC236}">
                    <a16:creationId xmlns:a16="http://schemas.microsoft.com/office/drawing/2014/main" id="{3D5EC4AD-C691-4AFA-9DAA-A3F78D1EDA29}"/>
                  </a:ext>
                </a:extLst>
              </p:cNvPr>
              <p:cNvSpPr/>
              <p:nvPr/>
            </p:nvSpPr>
            <p:spPr>
              <a:xfrm>
                <a:off x="5400674" y="3502819"/>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81" name="Oval 280">
                <a:extLst>
                  <a:ext uri="{FF2B5EF4-FFF2-40B4-BE49-F238E27FC236}">
                    <a16:creationId xmlns:a16="http://schemas.microsoft.com/office/drawing/2014/main" id="{64538673-F175-4103-AC12-5106858630AD}"/>
                  </a:ext>
                </a:extLst>
              </p:cNvPr>
              <p:cNvSpPr/>
              <p:nvPr/>
            </p:nvSpPr>
            <p:spPr>
              <a:xfrm>
                <a:off x="5362574" y="3483769"/>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82" name="Oval 281">
                <a:extLst>
                  <a:ext uri="{FF2B5EF4-FFF2-40B4-BE49-F238E27FC236}">
                    <a16:creationId xmlns:a16="http://schemas.microsoft.com/office/drawing/2014/main" id="{F96755C6-AB7D-44E5-BB18-2F78E29520EA}"/>
                  </a:ext>
                </a:extLst>
              </p:cNvPr>
              <p:cNvSpPr/>
              <p:nvPr/>
            </p:nvSpPr>
            <p:spPr>
              <a:xfrm>
                <a:off x="5267324" y="340518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83" name="Oval 282">
                <a:extLst>
                  <a:ext uri="{FF2B5EF4-FFF2-40B4-BE49-F238E27FC236}">
                    <a16:creationId xmlns:a16="http://schemas.microsoft.com/office/drawing/2014/main" id="{1F4A215F-3E38-4CD4-A939-8443A2BD0E6C}"/>
                  </a:ext>
                </a:extLst>
              </p:cNvPr>
              <p:cNvSpPr/>
              <p:nvPr/>
            </p:nvSpPr>
            <p:spPr>
              <a:xfrm>
                <a:off x="5262561" y="3390900"/>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84" name="Oval 283">
                <a:extLst>
                  <a:ext uri="{FF2B5EF4-FFF2-40B4-BE49-F238E27FC236}">
                    <a16:creationId xmlns:a16="http://schemas.microsoft.com/office/drawing/2014/main" id="{A6369513-1828-4C0A-988E-EC6BFDB6644C}"/>
                  </a:ext>
                </a:extLst>
              </p:cNvPr>
              <p:cNvSpPr/>
              <p:nvPr/>
            </p:nvSpPr>
            <p:spPr>
              <a:xfrm>
                <a:off x="5236368" y="337661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85" name="Oval 284">
                <a:extLst>
                  <a:ext uri="{FF2B5EF4-FFF2-40B4-BE49-F238E27FC236}">
                    <a16:creationId xmlns:a16="http://schemas.microsoft.com/office/drawing/2014/main" id="{55E71664-2A32-4D13-9645-B147D3340EC6}"/>
                  </a:ext>
                </a:extLst>
              </p:cNvPr>
              <p:cNvSpPr/>
              <p:nvPr/>
            </p:nvSpPr>
            <p:spPr>
              <a:xfrm>
                <a:off x="5212555" y="340042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86" name="Oval 285">
                <a:extLst>
                  <a:ext uri="{FF2B5EF4-FFF2-40B4-BE49-F238E27FC236}">
                    <a16:creationId xmlns:a16="http://schemas.microsoft.com/office/drawing/2014/main" id="{18DF6B1C-B3EF-4917-A2DF-A2EAE5FDD676}"/>
                  </a:ext>
                </a:extLst>
              </p:cNvPr>
              <p:cNvSpPr/>
              <p:nvPr/>
            </p:nvSpPr>
            <p:spPr>
              <a:xfrm>
                <a:off x="5212555" y="341947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87" name="Oval 286">
                <a:extLst>
                  <a:ext uri="{FF2B5EF4-FFF2-40B4-BE49-F238E27FC236}">
                    <a16:creationId xmlns:a16="http://schemas.microsoft.com/office/drawing/2014/main" id="{4CBD20C0-8D2F-4519-B9C4-E7AD8C17E5D2}"/>
                  </a:ext>
                </a:extLst>
              </p:cNvPr>
              <p:cNvSpPr/>
              <p:nvPr/>
            </p:nvSpPr>
            <p:spPr>
              <a:xfrm>
                <a:off x="5222080" y="344328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88" name="Oval 287">
                <a:extLst>
                  <a:ext uri="{FF2B5EF4-FFF2-40B4-BE49-F238E27FC236}">
                    <a16:creationId xmlns:a16="http://schemas.microsoft.com/office/drawing/2014/main" id="{4F400754-E700-4776-A499-F86FACC1D0F4}"/>
                  </a:ext>
                </a:extLst>
              </p:cNvPr>
              <p:cNvSpPr/>
              <p:nvPr/>
            </p:nvSpPr>
            <p:spPr>
              <a:xfrm>
                <a:off x="5424486" y="359092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89" name="Oval 288">
                <a:extLst>
                  <a:ext uri="{FF2B5EF4-FFF2-40B4-BE49-F238E27FC236}">
                    <a16:creationId xmlns:a16="http://schemas.microsoft.com/office/drawing/2014/main" id="{1D43737A-4BA8-4FF3-890C-40C0A2F0BB0A}"/>
                  </a:ext>
                </a:extLst>
              </p:cNvPr>
              <p:cNvSpPr/>
              <p:nvPr/>
            </p:nvSpPr>
            <p:spPr>
              <a:xfrm>
                <a:off x="5322092" y="351472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90" name="Oval 289">
                <a:extLst>
                  <a:ext uri="{FF2B5EF4-FFF2-40B4-BE49-F238E27FC236}">
                    <a16:creationId xmlns:a16="http://schemas.microsoft.com/office/drawing/2014/main" id="{E91C4B68-BECD-45C3-99B9-6C571D6FD542}"/>
                  </a:ext>
                </a:extLst>
              </p:cNvPr>
              <p:cNvSpPr/>
              <p:nvPr/>
            </p:nvSpPr>
            <p:spPr>
              <a:xfrm>
                <a:off x="5274467" y="3502819"/>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91" name="Oval 290">
                <a:extLst>
                  <a:ext uri="{FF2B5EF4-FFF2-40B4-BE49-F238E27FC236}">
                    <a16:creationId xmlns:a16="http://schemas.microsoft.com/office/drawing/2014/main" id="{B8CAD1E8-D367-411F-AB7E-4E64BD8049CA}"/>
                  </a:ext>
                </a:extLst>
              </p:cNvPr>
              <p:cNvSpPr/>
              <p:nvPr/>
            </p:nvSpPr>
            <p:spPr>
              <a:xfrm>
                <a:off x="5248273" y="3502819"/>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92" name="Oval 291">
                <a:extLst>
                  <a:ext uri="{FF2B5EF4-FFF2-40B4-BE49-F238E27FC236}">
                    <a16:creationId xmlns:a16="http://schemas.microsoft.com/office/drawing/2014/main" id="{2DA6E069-7DE8-4379-9DA4-5F2111F81518}"/>
                  </a:ext>
                </a:extLst>
              </p:cNvPr>
              <p:cNvSpPr/>
              <p:nvPr/>
            </p:nvSpPr>
            <p:spPr>
              <a:xfrm>
                <a:off x="5226842" y="3502819"/>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93" name="Oval 292">
                <a:extLst>
                  <a:ext uri="{FF2B5EF4-FFF2-40B4-BE49-F238E27FC236}">
                    <a16:creationId xmlns:a16="http://schemas.microsoft.com/office/drawing/2014/main" id="{4D0EF63B-418E-47CE-8FB9-4BD0AFFDDBF2}"/>
                  </a:ext>
                </a:extLst>
              </p:cNvPr>
              <p:cNvSpPr/>
              <p:nvPr/>
            </p:nvSpPr>
            <p:spPr>
              <a:xfrm>
                <a:off x="5276849" y="352901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94" name="Oval 293">
                <a:extLst>
                  <a:ext uri="{FF2B5EF4-FFF2-40B4-BE49-F238E27FC236}">
                    <a16:creationId xmlns:a16="http://schemas.microsoft.com/office/drawing/2014/main" id="{6C3D5F0C-4646-4F29-BC04-65C37C500454}"/>
                  </a:ext>
                </a:extLst>
              </p:cNvPr>
              <p:cNvSpPr/>
              <p:nvPr/>
            </p:nvSpPr>
            <p:spPr>
              <a:xfrm>
                <a:off x="5276849" y="354568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95" name="Oval 294">
                <a:extLst>
                  <a:ext uri="{FF2B5EF4-FFF2-40B4-BE49-F238E27FC236}">
                    <a16:creationId xmlns:a16="http://schemas.microsoft.com/office/drawing/2014/main" id="{7851D3D7-184C-40AB-97FF-21A85590E7FE}"/>
                  </a:ext>
                </a:extLst>
              </p:cNvPr>
              <p:cNvSpPr/>
              <p:nvPr/>
            </p:nvSpPr>
            <p:spPr>
              <a:xfrm>
                <a:off x="5283992" y="356711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96" name="Oval 295">
                <a:extLst>
                  <a:ext uri="{FF2B5EF4-FFF2-40B4-BE49-F238E27FC236}">
                    <a16:creationId xmlns:a16="http://schemas.microsoft.com/office/drawing/2014/main" id="{0D4A3D12-D999-42A5-960A-C5125B4DBA96}"/>
                  </a:ext>
                </a:extLst>
              </p:cNvPr>
              <p:cNvSpPr/>
              <p:nvPr/>
            </p:nvSpPr>
            <p:spPr>
              <a:xfrm>
                <a:off x="5281611" y="358616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97" name="Oval 296">
                <a:extLst>
                  <a:ext uri="{FF2B5EF4-FFF2-40B4-BE49-F238E27FC236}">
                    <a16:creationId xmlns:a16="http://schemas.microsoft.com/office/drawing/2014/main" id="{69BEA703-200C-4426-BD42-3AF5B4A4F4CB}"/>
                  </a:ext>
                </a:extLst>
              </p:cNvPr>
              <p:cNvSpPr/>
              <p:nvPr/>
            </p:nvSpPr>
            <p:spPr>
              <a:xfrm>
                <a:off x="5305424" y="362664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98" name="Oval 297">
                <a:extLst>
                  <a:ext uri="{FF2B5EF4-FFF2-40B4-BE49-F238E27FC236}">
                    <a16:creationId xmlns:a16="http://schemas.microsoft.com/office/drawing/2014/main" id="{07F07D56-6BA3-4911-8E82-5E8A3A4C92CD}"/>
                  </a:ext>
                </a:extLst>
              </p:cNvPr>
              <p:cNvSpPr/>
              <p:nvPr/>
            </p:nvSpPr>
            <p:spPr>
              <a:xfrm>
                <a:off x="5291136" y="363378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99" name="Oval 298">
                <a:extLst>
                  <a:ext uri="{FF2B5EF4-FFF2-40B4-BE49-F238E27FC236}">
                    <a16:creationId xmlns:a16="http://schemas.microsoft.com/office/drawing/2014/main" id="{C782657C-7D2C-47E1-BE27-9E3E8A87AD03}"/>
                  </a:ext>
                </a:extLst>
              </p:cNvPr>
              <p:cNvSpPr/>
              <p:nvPr/>
            </p:nvSpPr>
            <p:spPr>
              <a:xfrm>
                <a:off x="5243511" y="364093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00" name="Oval 299">
                <a:extLst>
                  <a:ext uri="{FF2B5EF4-FFF2-40B4-BE49-F238E27FC236}">
                    <a16:creationId xmlns:a16="http://schemas.microsoft.com/office/drawing/2014/main" id="{96417895-6B8E-4ACD-85A0-AFE89BE6E48C}"/>
                  </a:ext>
                </a:extLst>
              </p:cNvPr>
              <p:cNvSpPr/>
              <p:nvPr/>
            </p:nvSpPr>
            <p:spPr>
              <a:xfrm>
                <a:off x="5362574" y="368141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01" name="Oval 300">
                <a:extLst>
                  <a:ext uri="{FF2B5EF4-FFF2-40B4-BE49-F238E27FC236}">
                    <a16:creationId xmlns:a16="http://schemas.microsoft.com/office/drawing/2014/main" id="{D7138BE0-0E9A-4DC1-92CF-E6667E386434}"/>
                  </a:ext>
                </a:extLst>
              </p:cNvPr>
              <p:cNvSpPr/>
              <p:nvPr/>
            </p:nvSpPr>
            <p:spPr>
              <a:xfrm>
                <a:off x="5438774" y="3731420"/>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02" name="Oval 301">
                <a:extLst>
                  <a:ext uri="{FF2B5EF4-FFF2-40B4-BE49-F238E27FC236}">
                    <a16:creationId xmlns:a16="http://schemas.microsoft.com/office/drawing/2014/main" id="{C1E2D6D2-9CEE-46EE-93F3-2F13528442B6}"/>
                  </a:ext>
                </a:extLst>
              </p:cNvPr>
              <p:cNvSpPr/>
              <p:nvPr/>
            </p:nvSpPr>
            <p:spPr>
              <a:xfrm>
                <a:off x="5438774" y="3712370"/>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03" name="Oval 302">
                <a:extLst>
                  <a:ext uri="{FF2B5EF4-FFF2-40B4-BE49-F238E27FC236}">
                    <a16:creationId xmlns:a16="http://schemas.microsoft.com/office/drawing/2014/main" id="{EE29BB0D-A62E-4E1B-8597-44DBE1BC3C84}"/>
                  </a:ext>
                </a:extLst>
              </p:cNvPr>
              <p:cNvSpPr/>
              <p:nvPr/>
            </p:nvSpPr>
            <p:spPr>
              <a:xfrm>
                <a:off x="5412580" y="382190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04" name="Oval 303">
                <a:extLst>
                  <a:ext uri="{FF2B5EF4-FFF2-40B4-BE49-F238E27FC236}">
                    <a16:creationId xmlns:a16="http://schemas.microsoft.com/office/drawing/2014/main" id="{6E67FAE4-94CE-4F75-809F-689ED2AF70FC}"/>
                  </a:ext>
                </a:extLst>
              </p:cNvPr>
              <p:cNvSpPr/>
              <p:nvPr/>
            </p:nvSpPr>
            <p:spPr>
              <a:xfrm>
                <a:off x="5391149" y="383381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05" name="Oval 304">
                <a:extLst>
                  <a:ext uri="{FF2B5EF4-FFF2-40B4-BE49-F238E27FC236}">
                    <a16:creationId xmlns:a16="http://schemas.microsoft.com/office/drawing/2014/main" id="{3EBA5DD9-E679-489F-A7F2-70481405FEBB}"/>
                  </a:ext>
                </a:extLst>
              </p:cNvPr>
              <p:cNvSpPr/>
              <p:nvPr/>
            </p:nvSpPr>
            <p:spPr>
              <a:xfrm>
                <a:off x="5345905" y="383143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06" name="Oval 305">
                <a:extLst>
                  <a:ext uri="{FF2B5EF4-FFF2-40B4-BE49-F238E27FC236}">
                    <a16:creationId xmlns:a16="http://schemas.microsoft.com/office/drawing/2014/main" id="{8F2FE17D-8C15-44AF-B632-1A12168346E1}"/>
                  </a:ext>
                </a:extLst>
              </p:cNvPr>
              <p:cNvSpPr/>
              <p:nvPr/>
            </p:nvSpPr>
            <p:spPr>
              <a:xfrm>
                <a:off x="5276849" y="386953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07" name="Oval 306">
                <a:extLst>
                  <a:ext uri="{FF2B5EF4-FFF2-40B4-BE49-F238E27FC236}">
                    <a16:creationId xmlns:a16="http://schemas.microsoft.com/office/drawing/2014/main" id="{C6D16FBA-98B8-4FD1-97CD-E3A18268933D}"/>
                  </a:ext>
                </a:extLst>
              </p:cNvPr>
              <p:cNvSpPr/>
              <p:nvPr/>
            </p:nvSpPr>
            <p:spPr>
              <a:xfrm>
                <a:off x="5243512" y="383143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08" name="Oval 307">
                <a:extLst>
                  <a:ext uri="{FF2B5EF4-FFF2-40B4-BE49-F238E27FC236}">
                    <a16:creationId xmlns:a16="http://schemas.microsoft.com/office/drawing/2014/main" id="{887DEDB7-1DE6-44FD-8740-266EAC7F3F65}"/>
                  </a:ext>
                </a:extLst>
              </p:cNvPr>
              <p:cNvSpPr/>
              <p:nvPr/>
            </p:nvSpPr>
            <p:spPr>
              <a:xfrm>
                <a:off x="5236368" y="3867150"/>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09" name="Oval 308">
                <a:extLst>
                  <a:ext uri="{FF2B5EF4-FFF2-40B4-BE49-F238E27FC236}">
                    <a16:creationId xmlns:a16="http://schemas.microsoft.com/office/drawing/2014/main" id="{8AD93C61-F441-4FCF-9108-AA1A5DE663C1}"/>
                  </a:ext>
                </a:extLst>
              </p:cNvPr>
              <p:cNvSpPr/>
              <p:nvPr/>
            </p:nvSpPr>
            <p:spPr>
              <a:xfrm>
                <a:off x="5348286" y="400288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10" name="Oval 309">
                <a:extLst>
                  <a:ext uri="{FF2B5EF4-FFF2-40B4-BE49-F238E27FC236}">
                    <a16:creationId xmlns:a16="http://schemas.microsoft.com/office/drawing/2014/main" id="{124ED5A7-3E03-48DA-BDBA-CF239CB0B4D0}"/>
                  </a:ext>
                </a:extLst>
              </p:cNvPr>
              <p:cNvSpPr/>
              <p:nvPr/>
            </p:nvSpPr>
            <p:spPr>
              <a:xfrm>
                <a:off x="5326855" y="402193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11" name="Oval 310">
                <a:extLst>
                  <a:ext uri="{FF2B5EF4-FFF2-40B4-BE49-F238E27FC236}">
                    <a16:creationId xmlns:a16="http://schemas.microsoft.com/office/drawing/2014/main" id="{0FA163A8-1E6A-49C3-BA29-9274CC37EC48}"/>
                  </a:ext>
                </a:extLst>
              </p:cNvPr>
              <p:cNvSpPr/>
              <p:nvPr/>
            </p:nvSpPr>
            <p:spPr>
              <a:xfrm>
                <a:off x="5274468" y="402431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12" name="Oval 311">
                <a:extLst>
                  <a:ext uri="{FF2B5EF4-FFF2-40B4-BE49-F238E27FC236}">
                    <a16:creationId xmlns:a16="http://schemas.microsoft.com/office/drawing/2014/main" id="{9DF27CC8-796C-49DB-8FE9-0828AD0478D4}"/>
                  </a:ext>
                </a:extLst>
              </p:cNvPr>
              <p:cNvSpPr/>
              <p:nvPr/>
            </p:nvSpPr>
            <p:spPr>
              <a:xfrm>
                <a:off x="5281611" y="4057650"/>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13" name="Oval 312">
                <a:extLst>
                  <a:ext uri="{FF2B5EF4-FFF2-40B4-BE49-F238E27FC236}">
                    <a16:creationId xmlns:a16="http://schemas.microsoft.com/office/drawing/2014/main" id="{24066808-A87C-4792-990A-C7ED5BABF155}"/>
                  </a:ext>
                </a:extLst>
              </p:cNvPr>
              <p:cNvSpPr/>
              <p:nvPr/>
            </p:nvSpPr>
            <p:spPr>
              <a:xfrm>
                <a:off x="5417343" y="423862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14" name="Oval 313">
                <a:extLst>
                  <a:ext uri="{FF2B5EF4-FFF2-40B4-BE49-F238E27FC236}">
                    <a16:creationId xmlns:a16="http://schemas.microsoft.com/office/drawing/2014/main" id="{7DF38196-6E8C-4A3F-AF2F-E97D0757E563}"/>
                  </a:ext>
                </a:extLst>
              </p:cNvPr>
              <p:cNvSpPr/>
              <p:nvPr/>
            </p:nvSpPr>
            <p:spPr>
              <a:xfrm>
                <a:off x="5426868" y="423862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15" name="Oval 314">
                <a:extLst>
                  <a:ext uri="{FF2B5EF4-FFF2-40B4-BE49-F238E27FC236}">
                    <a16:creationId xmlns:a16="http://schemas.microsoft.com/office/drawing/2014/main" id="{39753070-F149-413F-AA31-CEA3BDD0F4A0}"/>
                  </a:ext>
                </a:extLst>
              </p:cNvPr>
              <p:cNvSpPr/>
              <p:nvPr/>
            </p:nvSpPr>
            <p:spPr>
              <a:xfrm>
                <a:off x="5279230" y="438626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16" name="Oval 315">
                <a:extLst>
                  <a:ext uri="{FF2B5EF4-FFF2-40B4-BE49-F238E27FC236}">
                    <a16:creationId xmlns:a16="http://schemas.microsoft.com/office/drawing/2014/main" id="{50B62E3E-E4D5-4D27-B923-9B82B0197102}"/>
                  </a:ext>
                </a:extLst>
              </p:cNvPr>
              <p:cNvSpPr/>
              <p:nvPr/>
            </p:nvSpPr>
            <p:spPr>
              <a:xfrm>
                <a:off x="5367336" y="461724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grpSp>
        <p:grpSp>
          <p:nvGrpSpPr>
            <p:cNvPr id="77" name="Group 76">
              <a:extLst>
                <a:ext uri="{FF2B5EF4-FFF2-40B4-BE49-F238E27FC236}">
                  <a16:creationId xmlns:a16="http://schemas.microsoft.com/office/drawing/2014/main" id="{0B86915F-F3DE-4C6B-B417-2CBD2415312B}"/>
                </a:ext>
              </a:extLst>
            </p:cNvPr>
            <p:cNvGrpSpPr/>
            <p:nvPr/>
          </p:nvGrpSpPr>
          <p:grpSpPr>
            <a:xfrm>
              <a:off x="5824536" y="3098006"/>
              <a:ext cx="292895" cy="1852613"/>
              <a:chOff x="5824536" y="3098006"/>
              <a:chExt cx="292895" cy="1852613"/>
            </a:xfrm>
          </p:grpSpPr>
          <p:sp>
            <p:nvSpPr>
              <p:cNvPr id="209" name="Oval 208">
                <a:extLst>
                  <a:ext uri="{FF2B5EF4-FFF2-40B4-BE49-F238E27FC236}">
                    <a16:creationId xmlns:a16="http://schemas.microsoft.com/office/drawing/2014/main" id="{DC993E5A-E2EF-4156-823D-36C079252AA9}"/>
                  </a:ext>
                </a:extLst>
              </p:cNvPr>
              <p:cNvSpPr/>
              <p:nvPr/>
            </p:nvSpPr>
            <p:spPr>
              <a:xfrm>
                <a:off x="5850730" y="489108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10" name="Oval 209">
                <a:extLst>
                  <a:ext uri="{FF2B5EF4-FFF2-40B4-BE49-F238E27FC236}">
                    <a16:creationId xmlns:a16="http://schemas.microsoft.com/office/drawing/2014/main" id="{298D0EA6-D56C-4498-AF6F-E34E8E93C43F}"/>
                  </a:ext>
                </a:extLst>
              </p:cNvPr>
              <p:cNvSpPr/>
              <p:nvPr/>
            </p:nvSpPr>
            <p:spPr>
              <a:xfrm>
                <a:off x="5979318" y="460057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11" name="Oval 210">
                <a:extLst>
                  <a:ext uri="{FF2B5EF4-FFF2-40B4-BE49-F238E27FC236}">
                    <a16:creationId xmlns:a16="http://schemas.microsoft.com/office/drawing/2014/main" id="{AF6B44A4-CBBF-4E8E-AF87-EDCA7A780661}"/>
                  </a:ext>
                </a:extLst>
              </p:cNvPr>
              <p:cNvSpPr/>
              <p:nvPr/>
            </p:nvSpPr>
            <p:spPr>
              <a:xfrm>
                <a:off x="5886449" y="455056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12" name="Oval 211">
                <a:extLst>
                  <a:ext uri="{FF2B5EF4-FFF2-40B4-BE49-F238E27FC236}">
                    <a16:creationId xmlns:a16="http://schemas.microsoft.com/office/drawing/2014/main" id="{F7D02E85-B5B2-4AF3-B1D1-DF23EA68A949}"/>
                  </a:ext>
                </a:extLst>
              </p:cNvPr>
              <p:cNvSpPr/>
              <p:nvPr/>
            </p:nvSpPr>
            <p:spPr>
              <a:xfrm>
                <a:off x="5829299" y="436721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13" name="Oval 212">
                <a:extLst>
                  <a:ext uri="{FF2B5EF4-FFF2-40B4-BE49-F238E27FC236}">
                    <a16:creationId xmlns:a16="http://schemas.microsoft.com/office/drawing/2014/main" id="{A7B04FFE-0244-4DA4-A9B1-CFF67C942CB7}"/>
                  </a:ext>
                </a:extLst>
              </p:cNvPr>
              <p:cNvSpPr/>
              <p:nvPr/>
            </p:nvSpPr>
            <p:spPr>
              <a:xfrm>
                <a:off x="5841205" y="430053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14" name="Oval 213">
                <a:extLst>
                  <a:ext uri="{FF2B5EF4-FFF2-40B4-BE49-F238E27FC236}">
                    <a16:creationId xmlns:a16="http://schemas.microsoft.com/office/drawing/2014/main" id="{9ADF7766-AF41-4509-9BC8-9ACB14786822}"/>
                  </a:ext>
                </a:extLst>
              </p:cNvPr>
              <p:cNvSpPr/>
              <p:nvPr/>
            </p:nvSpPr>
            <p:spPr>
              <a:xfrm>
                <a:off x="6029324" y="427672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15" name="Oval 214">
                <a:extLst>
                  <a:ext uri="{FF2B5EF4-FFF2-40B4-BE49-F238E27FC236}">
                    <a16:creationId xmlns:a16="http://schemas.microsoft.com/office/drawing/2014/main" id="{07DB740F-5873-473D-B952-2C5E815DA7BA}"/>
                  </a:ext>
                </a:extLst>
              </p:cNvPr>
              <p:cNvSpPr/>
              <p:nvPr/>
            </p:nvSpPr>
            <p:spPr>
              <a:xfrm>
                <a:off x="6019799" y="423862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16" name="Oval 215">
                <a:extLst>
                  <a:ext uri="{FF2B5EF4-FFF2-40B4-BE49-F238E27FC236}">
                    <a16:creationId xmlns:a16="http://schemas.microsoft.com/office/drawing/2014/main" id="{D7A8E841-F57C-4DA6-9995-1B151E4F96D9}"/>
                  </a:ext>
                </a:extLst>
              </p:cNvPr>
              <p:cNvSpPr/>
              <p:nvPr/>
            </p:nvSpPr>
            <p:spPr>
              <a:xfrm>
                <a:off x="6003130" y="423862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17" name="Oval 216">
                <a:extLst>
                  <a:ext uri="{FF2B5EF4-FFF2-40B4-BE49-F238E27FC236}">
                    <a16:creationId xmlns:a16="http://schemas.microsoft.com/office/drawing/2014/main" id="{E7D90E62-F15A-4DFD-9E54-D7C607E3674F}"/>
                  </a:ext>
                </a:extLst>
              </p:cNvPr>
              <p:cNvSpPr/>
              <p:nvPr/>
            </p:nvSpPr>
            <p:spPr>
              <a:xfrm>
                <a:off x="6057899" y="416242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18" name="Oval 217">
                <a:extLst>
                  <a:ext uri="{FF2B5EF4-FFF2-40B4-BE49-F238E27FC236}">
                    <a16:creationId xmlns:a16="http://schemas.microsoft.com/office/drawing/2014/main" id="{7197F085-1BE4-4E58-AD5C-7EEBF73786ED}"/>
                  </a:ext>
                </a:extLst>
              </p:cNvPr>
              <p:cNvSpPr/>
              <p:nvPr/>
            </p:nvSpPr>
            <p:spPr>
              <a:xfrm>
                <a:off x="5824536" y="414099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19" name="Oval 218">
                <a:extLst>
                  <a:ext uri="{FF2B5EF4-FFF2-40B4-BE49-F238E27FC236}">
                    <a16:creationId xmlns:a16="http://schemas.microsoft.com/office/drawing/2014/main" id="{661CD5AC-9E98-494D-A308-5B8C73B91E4D}"/>
                  </a:ext>
                </a:extLst>
              </p:cNvPr>
              <p:cNvSpPr/>
              <p:nvPr/>
            </p:nvSpPr>
            <p:spPr>
              <a:xfrm>
                <a:off x="5879305" y="411718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20" name="Oval 219">
                <a:extLst>
                  <a:ext uri="{FF2B5EF4-FFF2-40B4-BE49-F238E27FC236}">
                    <a16:creationId xmlns:a16="http://schemas.microsoft.com/office/drawing/2014/main" id="{FD53EA28-7FA8-4C84-99EB-0730DA3140AE}"/>
                  </a:ext>
                </a:extLst>
              </p:cNvPr>
              <p:cNvSpPr/>
              <p:nvPr/>
            </p:nvSpPr>
            <p:spPr>
              <a:xfrm>
                <a:off x="5879305" y="406003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21" name="Oval 220">
                <a:extLst>
                  <a:ext uri="{FF2B5EF4-FFF2-40B4-BE49-F238E27FC236}">
                    <a16:creationId xmlns:a16="http://schemas.microsoft.com/office/drawing/2014/main" id="{C77E8B95-023D-4EBD-8CA9-492D42EFFF10}"/>
                  </a:ext>
                </a:extLst>
              </p:cNvPr>
              <p:cNvSpPr/>
              <p:nvPr/>
            </p:nvSpPr>
            <p:spPr>
              <a:xfrm>
                <a:off x="5831680" y="403145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22" name="Oval 221">
                <a:extLst>
                  <a:ext uri="{FF2B5EF4-FFF2-40B4-BE49-F238E27FC236}">
                    <a16:creationId xmlns:a16="http://schemas.microsoft.com/office/drawing/2014/main" id="{82D6A163-3C20-44B6-81C9-2FD39DAE4161}"/>
                  </a:ext>
                </a:extLst>
              </p:cNvPr>
              <p:cNvSpPr/>
              <p:nvPr/>
            </p:nvSpPr>
            <p:spPr>
              <a:xfrm>
                <a:off x="5936455" y="406717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23" name="Oval 222">
                <a:extLst>
                  <a:ext uri="{FF2B5EF4-FFF2-40B4-BE49-F238E27FC236}">
                    <a16:creationId xmlns:a16="http://schemas.microsoft.com/office/drawing/2014/main" id="{AAEAAB1A-8A23-4127-896F-35EDFCE53E4A}"/>
                  </a:ext>
                </a:extLst>
              </p:cNvPr>
              <p:cNvSpPr/>
              <p:nvPr/>
            </p:nvSpPr>
            <p:spPr>
              <a:xfrm>
                <a:off x="5998368" y="4095750"/>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24" name="Oval 223">
                <a:extLst>
                  <a:ext uri="{FF2B5EF4-FFF2-40B4-BE49-F238E27FC236}">
                    <a16:creationId xmlns:a16="http://schemas.microsoft.com/office/drawing/2014/main" id="{2573EBFF-0A1F-4A59-900D-6AFB219990E3}"/>
                  </a:ext>
                </a:extLst>
              </p:cNvPr>
              <p:cNvSpPr/>
              <p:nvPr/>
            </p:nvSpPr>
            <p:spPr>
              <a:xfrm>
                <a:off x="6045993" y="4038600"/>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25" name="Oval 224">
                <a:extLst>
                  <a:ext uri="{FF2B5EF4-FFF2-40B4-BE49-F238E27FC236}">
                    <a16:creationId xmlns:a16="http://schemas.microsoft.com/office/drawing/2014/main" id="{9743E732-CAD2-4563-B8E3-17A9E479F1DE}"/>
                  </a:ext>
                </a:extLst>
              </p:cNvPr>
              <p:cNvSpPr/>
              <p:nvPr/>
            </p:nvSpPr>
            <p:spPr>
              <a:xfrm>
                <a:off x="6026943" y="399811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26" name="Oval 225">
                <a:extLst>
                  <a:ext uri="{FF2B5EF4-FFF2-40B4-BE49-F238E27FC236}">
                    <a16:creationId xmlns:a16="http://schemas.microsoft.com/office/drawing/2014/main" id="{4EA778FB-1BFB-4C0B-98D4-B34EF1D59388}"/>
                  </a:ext>
                </a:extLst>
              </p:cNvPr>
              <p:cNvSpPr/>
              <p:nvPr/>
            </p:nvSpPr>
            <p:spPr>
              <a:xfrm>
                <a:off x="5986461" y="4019550"/>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27" name="Oval 226">
                <a:extLst>
                  <a:ext uri="{FF2B5EF4-FFF2-40B4-BE49-F238E27FC236}">
                    <a16:creationId xmlns:a16="http://schemas.microsoft.com/office/drawing/2014/main" id="{BCEAE9AF-9152-4039-81CF-EC49A248CF12}"/>
                  </a:ext>
                </a:extLst>
              </p:cNvPr>
              <p:cNvSpPr/>
              <p:nvPr/>
            </p:nvSpPr>
            <p:spPr>
              <a:xfrm>
                <a:off x="5955505" y="3905250"/>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28" name="Oval 227">
                <a:extLst>
                  <a:ext uri="{FF2B5EF4-FFF2-40B4-BE49-F238E27FC236}">
                    <a16:creationId xmlns:a16="http://schemas.microsoft.com/office/drawing/2014/main" id="{F9BEEB59-FA4B-45A4-8266-1C5CBA9E7C72}"/>
                  </a:ext>
                </a:extLst>
              </p:cNvPr>
              <p:cNvSpPr/>
              <p:nvPr/>
            </p:nvSpPr>
            <p:spPr>
              <a:xfrm>
                <a:off x="5834061" y="391953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29" name="Oval 228">
                <a:extLst>
                  <a:ext uri="{FF2B5EF4-FFF2-40B4-BE49-F238E27FC236}">
                    <a16:creationId xmlns:a16="http://schemas.microsoft.com/office/drawing/2014/main" id="{28CC0BF0-2C40-4DAC-97DF-92C9AE46E4E1}"/>
                  </a:ext>
                </a:extLst>
              </p:cNvPr>
              <p:cNvSpPr/>
              <p:nvPr/>
            </p:nvSpPr>
            <p:spPr>
              <a:xfrm>
                <a:off x="5853111" y="386238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30" name="Oval 229">
                <a:extLst>
                  <a:ext uri="{FF2B5EF4-FFF2-40B4-BE49-F238E27FC236}">
                    <a16:creationId xmlns:a16="http://schemas.microsoft.com/office/drawing/2014/main" id="{13C8CD46-B02F-42A9-98EB-326CCA32F9F8}"/>
                  </a:ext>
                </a:extLst>
              </p:cNvPr>
              <p:cNvSpPr/>
              <p:nvPr/>
            </p:nvSpPr>
            <p:spPr>
              <a:xfrm>
                <a:off x="5860255" y="382666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31" name="Oval 230">
                <a:extLst>
                  <a:ext uri="{FF2B5EF4-FFF2-40B4-BE49-F238E27FC236}">
                    <a16:creationId xmlns:a16="http://schemas.microsoft.com/office/drawing/2014/main" id="{8566373B-7270-4DEF-9C04-B52F614999B2}"/>
                  </a:ext>
                </a:extLst>
              </p:cNvPr>
              <p:cNvSpPr/>
              <p:nvPr/>
            </p:nvSpPr>
            <p:spPr>
              <a:xfrm>
                <a:off x="5879305" y="382190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32" name="Oval 231">
                <a:extLst>
                  <a:ext uri="{FF2B5EF4-FFF2-40B4-BE49-F238E27FC236}">
                    <a16:creationId xmlns:a16="http://schemas.microsoft.com/office/drawing/2014/main" id="{D19CAC77-3FDB-4D94-8E51-C49AC4F6D01A}"/>
                  </a:ext>
                </a:extLst>
              </p:cNvPr>
              <p:cNvSpPr/>
              <p:nvPr/>
            </p:nvSpPr>
            <p:spPr>
              <a:xfrm>
                <a:off x="5843586" y="376475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33" name="Oval 232">
                <a:extLst>
                  <a:ext uri="{FF2B5EF4-FFF2-40B4-BE49-F238E27FC236}">
                    <a16:creationId xmlns:a16="http://schemas.microsoft.com/office/drawing/2014/main" id="{2BFC3EC0-BE36-4197-B925-248E02F5AB71}"/>
                  </a:ext>
                </a:extLst>
              </p:cNvPr>
              <p:cNvSpPr/>
              <p:nvPr/>
            </p:nvSpPr>
            <p:spPr>
              <a:xfrm>
                <a:off x="6036468" y="376475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34" name="Oval 233">
                <a:extLst>
                  <a:ext uri="{FF2B5EF4-FFF2-40B4-BE49-F238E27FC236}">
                    <a16:creationId xmlns:a16="http://schemas.microsoft.com/office/drawing/2014/main" id="{B1549163-2DB9-4FB8-9A86-1442968979AF}"/>
                  </a:ext>
                </a:extLst>
              </p:cNvPr>
              <p:cNvSpPr/>
              <p:nvPr/>
            </p:nvSpPr>
            <p:spPr>
              <a:xfrm>
                <a:off x="6003130" y="367903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35" name="Oval 234">
                <a:extLst>
                  <a:ext uri="{FF2B5EF4-FFF2-40B4-BE49-F238E27FC236}">
                    <a16:creationId xmlns:a16="http://schemas.microsoft.com/office/drawing/2014/main" id="{03E42278-B8CB-43D6-A416-ABFC3CBCD2CB}"/>
                  </a:ext>
                </a:extLst>
              </p:cNvPr>
              <p:cNvSpPr/>
              <p:nvPr/>
            </p:nvSpPr>
            <p:spPr>
              <a:xfrm>
                <a:off x="5984080" y="3712369"/>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36" name="Oval 235">
                <a:extLst>
                  <a:ext uri="{FF2B5EF4-FFF2-40B4-BE49-F238E27FC236}">
                    <a16:creationId xmlns:a16="http://schemas.microsoft.com/office/drawing/2014/main" id="{8005964D-DEDA-47A0-9F69-0CAAEB55F199}"/>
                  </a:ext>
                </a:extLst>
              </p:cNvPr>
              <p:cNvSpPr/>
              <p:nvPr/>
            </p:nvSpPr>
            <p:spPr>
              <a:xfrm>
                <a:off x="5943599" y="367903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37" name="Oval 236">
                <a:extLst>
                  <a:ext uri="{FF2B5EF4-FFF2-40B4-BE49-F238E27FC236}">
                    <a16:creationId xmlns:a16="http://schemas.microsoft.com/office/drawing/2014/main" id="{AC9A8F67-0A30-4E89-B5A3-839FDD407D45}"/>
                  </a:ext>
                </a:extLst>
              </p:cNvPr>
              <p:cNvSpPr/>
              <p:nvPr/>
            </p:nvSpPr>
            <p:spPr>
              <a:xfrm>
                <a:off x="5931693" y="365283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38" name="Oval 237">
                <a:extLst>
                  <a:ext uri="{FF2B5EF4-FFF2-40B4-BE49-F238E27FC236}">
                    <a16:creationId xmlns:a16="http://schemas.microsoft.com/office/drawing/2014/main" id="{57279DA6-E138-4A82-BFE7-31848CA62155}"/>
                  </a:ext>
                </a:extLst>
              </p:cNvPr>
              <p:cNvSpPr/>
              <p:nvPr/>
            </p:nvSpPr>
            <p:spPr>
              <a:xfrm>
                <a:off x="5907880" y="365998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39" name="Oval 238">
                <a:extLst>
                  <a:ext uri="{FF2B5EF4-FFF2-40B4-BE49-F238E27FC236}">
                    <a16:creationId xmlns:a16="http://schemas.microsoft.com/office/drawing/2014/main" id="{D9FAE953-713A-47DC-9DB5-27FC00779E73}"/>
                  </a:ext>
                </a:extLst>
              </p:cNvPr>
              <p:cNvSpPr/>
              <p:nvPr/>
            </p:nvSpPr>
            <p:spPr>
              <a:xfrm>
                <a:off x="5910261" y="364093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40" name="Oval 239">
                <a:extLst>
                  <a:ext uri="{FF2B5EF4-FFF2-40B4-BE49-F238E27FC236}">
                    <a16:creationId xmlns:a16="http://schemas.microsoft.com/office/drawing/2014/main" id="{FC496075-2BD0-4E80-AB97-B99213A8591B}"/>
                  </a:ext>
                </a:extLst>
              </p:cNvPr>
              <p:cNvSpPr/>
              <p:nvPr/>
            </p:nvSpPr>
            <p:spPr>
              <a:xfrm>
                <a:off x="5845968" y="363140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41" name="Oval 240">
                <a:extLst>
                  <a:ext uri="{FF2B5EF4-FFF2-40B4-BE49-F238E27FC236}">
                    <a16:creationId xmlns:a16="http://schemas.microsoft.com/office/drawing/2014/main" id="{D42010C4-DEC8-484D-96E5-B63B8FD15AE2}"/>
                  </a:ext>
                </a:extLst>
              </p:cNvPr>
              <p:cNvSpPr/>
              <p:nvPr/>
            </p:nvSpPr>
            <p:spPr>
              <a:xfrm>
                <a:off x="5845968" y="3579019"/>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42" name="Oval 241">
                <a:extLst>
                  <a:ext uri="{FF2B5EF4-FFF2-40B4-BE49-F238E27FC236}">
                    <a16:creationId xmlns:a16="http://schemas.microsoft.com/office/drawing/2014/main" id="{BC35311F-791C-4E8D-9BB7-C68C49B81D39}"/>
                  </a:ext>
                </a:extLst>
              </p:cNvPr>
              <p:cNvSpPr/>
              <p:nvPr/>
            </p:nvSpPr>
            <p:spPr>
              <a:xfrm>
                <a:off x="5862636" y="3524250"/>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43" name="Oval 242">
                <a:extLst>
                  <a:ext uri="{FF2B5EF4-FFF2-40B4-BE49-F238E27FC236}">
                    <a16:creationId xmlns:a16="http://schemas.microsoft.com/office/drawing/2014/main" id="{5286EC1C-6885-448F-88F2-5BA851903E3A}"/>
                  </a:ext>
                </a:extLst>
              </p:cNvPr>
              <p:cNvSpPr/>
              <p:nvPr/>
            </p:nvSpPr>
            <p:spPr>
              <a:xfrm>
                <a:off x="5953124" y="3581400"/>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44" name="Oval 243">
                <a:extLst>
                  <a:ext uri="{FF2B5EF4-FFF2-40B4-BE49-F238E27FC236}">
                    <a16:creationId xmlns:a16="http://schemas.microsoft.com/office/drawing/2014/main" id="{9310F139-8D29-48C7-93D0-985D6BA64C63}"/>
                  </a:ext>
                </a:extLst>
              </p:cNvPr>
              <p:cNvSpPr/>
              <p:nvPr/>
            </p:nvSpPr>
            <p:spPr>
              <a:xfrm>
                <a:off x="5941218" y="356473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45" name="Oval 244">
                <a:extLst>
                  <a:ext uri="{FF2B5EF4-FFF2-40B4-BE49-F238E27FC236}">
                    <a16:creationId xmlns:a16="http://schemas.microsoft.com/office/drawing/2014/main" id="{05BC057B-3BC5-4AC7-8521-C0FC4157170F}"/>
                  </a:ext>
                </a:extLst>
              </p:cNvPr>
              <p:cNvSpPr/>
              <p:nvPr/>
            </p:nvSpPr>
            <p:spPr>
              <a:xfrm>
                <a:off x="5995986" y="352901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46" name="Oval 245">
                <a:extLst>
                  <a:ext uri="{FF2B5EF4-FFF2-40B4-BE49-F238E27FC236}">
                    <a16:creationId xmlns:a16="http://schemas.microsoft.com/office/drawing/2014/main" id="{350CCC77-CA29-425F-9ABB-4A31A6D99D0F}"/>
                  </a:ext>
                </a:extLst>
              </p:cNvPr>
              <p:cNvSpPr/>
              <p:nvPr/>
            </p:nvSpPr>
            <p:spPr>
              <a:xfrm>
                <a:off x="5981699" y="3464719"/>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47" name="Oval 246">
                <a:extLst>
                  <a:ext uri="{FF2B5EF4-FFF2-40B4-BE49-F238E27FC236}">
                    <a16:creationId xmlns:a16="http://schemas.microsoft.com/office/drawing/2014/main" id="{E484D68E-BAA8-4630-9395-9B70BD2921F1}"/>
                  </a:ext>
                </a:extLst>
              </p:cNvPr>
              <p:cNvSpPr/>
              <p:nvPr/>
            </p:nvSpPr>
            <p:spPr>
              <a:xfrm>
                <a:off x="5926930" y="348853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48" name="Oval 247">
                <a:extLst>
                  <a:ext uri="{FF2B5EF4-FFF2-40B4-BE49-F238E27FC236}">
                    <a16:creationId xmlns:a16="http://schemas.microsoft.com/office/drawing/2014/main" id="{6F3FE43F-9FCF-4560-867E-3249D8E08E8B}"/>
                  </a:ext>
                </a:extLst>
              </p:cNvPr>
              <p:cNvSpPr/>
              <p:nvPr/>
            </p:nvSpPr>
            <p:spPr>
              <a:xfrm>
                <a:off x="5917405" y="341471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49" name="Oval 248">
                <a:extLst>
                  <a:ext uri="{FF2B5EF4-FFF2-40B4-BE49-F238E27FC236}">
                    <a16:creationId xmlns:a16="http://schemas.microsoft.com/office/drawing/2014/main" id="{1F1CA4FE-32FF-46CC-B4D0-44CC75743B84}"/>
                  </a:ext>
                </a:extLst>
              </p:cNvPr>
              <p:cNvSpPr/>
              <p:nvPr/>
            </p:nvSpPr>
            <p:spPr>
              <a:xfrm>
                <a:off x="5903118" y="338137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50" name="Oval 249">
                <a:extLst>
                  <a:ext uri="{FF2B5EF4-FFF2-40B4-BE49-F238E27FC236}">
                    <a16:creationId xmlns:a16="http://schemas.microsoft.com/office/drawing/2014/main" id="{A15B31E4-3A19-4113-A85F-5172047F69C4}"/>
                  </a:ext>
                </a:extLst>
              </p:cNvPr>
              <p:cNvSpPr/>
              <p:nvPr/>
            </p:nvSpPr>
            <p:spPr>
              <a:xfrm>
                <a:off x="5850730" y="333613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51" name="Oval 250">
                <a:extLst>
                  <a:ext uri="{FF2B5EF4-FFF2-40B4-BE49-F238E27FC236}">
                    <a16:creationId xmlns:a16="http://schemas.microsoft.com/office/drawing/2014/main" id="{A6F5074B-03BF-4E44-8477-605F783C14DA}"/>
                  </a:ext>
                </a:extLst>
              </p:cNvPr>
              <p:cNvSpPr/>
              <p:nvPr/>
            </p:nvSpPr>
            <p:spPr>
              <a:xfrm>
                <a:off x="5972174" y="336470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52" name="Oval 251">
                <a:extLst>
                  <a:ext uri="{FF2B5EF4-FFF2-40B4-BE49-F238E27FC236}">
                    <a16:creationId xmlns:a16="http://schemas.microsoft.com/office/drawing/2014/main" id="{4733050B-BAC1-4B81-98B4-7C94C0E1F1F1}"/>
                  </a:ext>
                </a:extLst>
              </p:cNvPr>
              <p:cNvSpPr/>
              <p:nvPr/>
            </p:nvSpPr>
            <p:spPr>
              <a:xfrm>
                <a:off x="6057899" y="331946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53" name="Oval 252">
                <a:extLst>
                  <a:ext uri="{FF2B5EF4-FFF2-40B4-BE49-F238E27FC236}">
                    <a16:creationId xmlns:a16="http://schemas.microsoft.com/office/drawing/2014/main" id="{D74077E5-20C6-48C1-97E6-98458FD2055C}"/>
                  </a:ext>
                </a:extLst>
              </p:cNvPr>
              <p:cNvSpPr/>
              <p:nvPr/>
            </p:nvSpPr>
            <p:spPr>
              <a:xfrm>
                <a:off x="6045993" y="326469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54" name="Oval 253">
                <a:extLst>
                  <a:ext uri="{FF2B5EF4-FFF2-40B4-BE49-F238E27FC236}">
                    <a16:creationId xmlns:a16="http://schemas.microsoft.com/office/drawing/2014/main" id="{E83EF44C-6643-46D9-9C75-31977027C8C7}"/>
                  </a:ext>
                </a:extLst>
              </p:cNvPr>
              <p:cNvSpPr/>
              <p:nvPr/>
            </p:nvSpPr>
            <p:spPr>
              <a:xfrm>
                <a:off x="5976936" y="319087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55" name="Oval 254">
                <a:extLst>
                  <a:ext uri="{FF2B5EF4-FFF2-40B4-BE49-F238E27FC236}">
                    <a16:creationId xmlns:a16="http://schemas.microsoft.com/office/drawing/2014/main" id="{DA5B9060-D148-4E6C-85D6-A49860A557BD}"/>
                  </a:ext>
                </a:extLst>
              </p:cNvPr>
              <p:cNvSpPr/>
              <p:nvPr/>
            </p:nvSpPr>
            <p:spPr>
              <a:xfrm>
                <a:off x="6005511" y="311943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56" name="Oval 255">
                <a:extLst>
                  <a:ext uri="{FF2B5EF4-FFF2-40B4-BE49-F238E27FC236}">
                    <a16:creationId xmlns:a16="http://schemas.microsoft.com/office/drawing/2014/main" id="{162CB1C4-7D3C-43D2-8911-79BA681F6E53}"/>
                  </a:ext>
                </a:extLst>
              </p:cNvPr>
              <p:cNvSpPr/>
              <p:nvPr/>
            </p:nvSpPr>
            <p:spPr>
              <a:xfrm>
                <a:off x="6012655" y="3105150"/>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57" name="Oval 256">
                <a:extLst>
                  <a:ext uri="{FF2B5EF4-FFF2-40B4-BE49-F238E27FC236}">
                    <a16:creationId xmlns:a16="http://schemas.microsoft.com/office/drawing/2014/main" id="{1BA2EF52-84C6-48B9-975D-4F2DFA8BF6C0}"/>
                  </a:ext>
                </a:extLst>
              </p:cNvPr>
              <p:cNvSpPr/>
              <p:nvPr/>
            </p:nvSpPr>
            <p:spPr>
              <a:xfrm>
                <a:off x="6034086" y="309800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grpSp>
        <p:grpSp>
          <p:nvGrpSpPr>
            <p:cNvPr id="78" name="Group 77">
              <a:extLst>
                <a:ext uri="{FF2B5EF4-FFF2-40B4-BE49-F238E27FC236}">
                  <a16:creationId xmlns:a16="http://schemas.microsoft.com/office/drawing/2014/main" id="{6C23A83C-2B4F-4EF3-8DA5-2EDC6E5E03DF}"/>
                </a:ext>
              </a:extLst>
            </p:cNvPr>
            <p:cNvGrpSpPr/>
            <p:nvPr/>
          </p:nvGrpSpPr>
          <p:grpSpPr>
            <a:xfrm>
              <a:off x="6819899" y="2831306"/>
              <a:ext cx="309563" cy="1214438"/>
              <a:chOff x="6819899" y="2831306"/>
              <a:chExt cx="309563" cy="1214438"/>
            </a:xfrm>
          </p:grpSpPr>
          <p:sp>
            <p:nvSpPr>
              <p:cNvPr id="163" name="Oval 162">
                <a:extLst>
                  <a:ext uri="{FF2B5EF4-FFF2-40B4-BE49-F238E27FC236}">
                    <a16:creationId xmlns:a16="http://schemas.microsoft.com/office/drawing/2014/main" id="{CF73FD13-F850-4E55-A660-884AB9164E16}"/>
                  </a:ext>
                </a:extLst>
              </p:cNvPr>
              <p:cNvSpPr/>
              <p:nvPr/>
            </p:nvSpPr>
            <p:spPr>
              <a:xfrm>
                <a:off x="6936580" y="398621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64" name="Oval 163">
                <a:extLst>
                  <a:ext uri="{FF2B5EF4-FFF2-40B4-BE49-F238E27FC236}">
                    <a16:creationId xmlns:a16="http://schemas.microsoft.com/office/drawing/2014/main" id="{C2793110-FCF4-42B9-B976-0B9F29A9923F}"/>
                  </a:ext>
                </a:extLst>
              </p:cNvPr>
              <p:cNvSpPr/>
              <p:nvPr/>
            </p:nvSpPr>
            <p:spPr>
              <a:xfrm>
                <a:off x="7003255" y="381238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65" name="Oval 164">
                <a:extLst>
                  <a:ext uri="{FF2B5EF4-FFF2-40B4-BE49-F238E27FC236}">
                    <a16:creationId xmlns:a16="http://schemas.microsoft.com/office/drawing/2014/main" id="{1496AC5D-6195-4F66-B778-EE79684E3AA6}"/>
                  </a:ext>
                </a:extLst>
              </p:cNvPr>
              <p:cNvSpPr/>
              <p:nvPr/>
            </p:nvSpPr>
            <p:spPr>
              <a:xfrm>
                <a:off x="6922292" y="374332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66" name="Oval 165">
                <a:extLst>
                  <a:ext uri="{FF2B5EF4-FFF2-40B4-BE49-F238E27FC236}">
                    <a16:creationId xmlns:a16="http://schemas.microsoft.com/office/drawing/2014/main" id="{EA262468-10CD-43E9-A57F-03C6AF1F3DAE}"/>
                  </a:ext>
                </a:extLst>
              </p:cNvPr>
              <p:cNvSpPr/>
              <p:nvPr/>
            </p:nvSpPr>
            <p:spPr>
              <a:xfrm>
                <a:off x="6846092" y="366474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67" name="Oval 166">
                <a:extLst>
                  <a:ext uri="{FF2B5EF4-FFF2-40B4-BE49-F238E27FC236}">
                    <a16:creationId xmlns:a16="http://schemas.microsoft.com/office/drawing/2014/main" id="{F69F11DC-15A0-4DB6-9BB4-F66129F92E02}"/>
                  </a:ext>
                </a:extLst>
              </p:cNvPr>
              <p:cNvSpPr/>
              <p:nvPr/>
            </p:nvSpPr>
            <p:spPr>
              <a:xfrm>
                <a:off x="6917529" y="362188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68" name="Oval 167">
                <a:extLst>
                  <a:ext uri="{FF2B5EF4-FFF2-40B4-BE49-F238E27FC236}">
                    <a16:creationId xmlns:a16="http://schemas.microsoft.com/office/drawing/2014/main" id="{57798E25-06C9-4C30-AB10-47A13430ADEA}"/>
                  </a:ext>
                </a:extLst>
              </p:cNvPr>
              <p:cNvSpPr/>
              <p:nvPr/>
            </p:nvSpPr>
            <p:spPr>
              <a:xfrm>
                <a:off x="7048498" y="358378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69" name="Oval 168">
                <a:extLst>
                  <a:ext uri="{FF2B5EF4-FFF2-40B4-BE49-F238E27FC236}">
                    <a16:creationId xmlns:a16="http://schemas.microsoft.com/office/drawing/2014/main" id="{4F486BEB-1714-47F0-8C4A-33294890E482}"/>
                  </a:ext>
                </a:extLst>
              </p:cNvPr>
              <p:cNvSpPr/>
              <p:nvPr/>
            </p:nvSpPr>
            <p:spPr>
              <a:xfrm>
                <a:off x="6988967" y="359092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70" name="Oval 169">
                <a:extLst>
                  <a:ext uri="{FF2B5EF4-FFF2-40B4-BE49-F238E27FC236}">
                    <a16:creationId xmlns:a16="http://schemas.microsoft.com/office/drawing/2014/main" id="{21E56E34-89DB-4FC8-BB78-2F5A054C6F46}"/>
                  </a:ext>
                </a:extLst>
              </p:cNvPr>
              <p:cNvSpPr/>
              <p:nvPr/>
            </p:nvSpPr>
            <p:spPr>
              <a:xfrm>
                <a:off x="6965155" y="354568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71" name="Oval 170">
                <a:extLst>
                  <a:ext uri="{FF2B5EF4-FFF2-40B4-BE49-F238E27FC236}">
                    <a16:creationId xmlns:a16="http://schemas.microsoft.com/office/drawing/2014/main" id="{7B47F50B-AE90-4BDB-AD17-7F2B862DE197}"/>
                  </a:ext>
                </a:extLst>
              </p:cNvPr>
              <p:cNvSpPr/>
              <p:nvPr/>
            </p:nvSpPr>
            <p:spPr>
              <a:xfrm>
                <a:off x="6908005" y="356949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72" name="Oval 171">
                <a:extLst>
                  <a:ext uri="{FF2B5EF4-FFF2-40B4-BE49-F238E27FC236}">
                    <a16:creationId xmlns:a16="http://schemas.microsoft.com/office/drawing/2014/main" id="{5EE4DD98-461B-49E1-B6EB-AE1541C99EF4}"/>
                  </a:ext>
                </a:extLst>
              </p:cNvPr>
              <p:cNvSpPr/>
              <p:nvPr/>
            </p:nvSpPr>
            <p:spPr>
              <a:xfrm>
                <a:off x="6819899" y="3505200"/>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73" name="Oval 172">
                <a:extLst>
                  <a:ext uri="{FF2B5EF4-FFF2-40B4-BE49-F238E27FC236}">
                    <a16:creationId xmlns:a16="http://schemas.microsoft.com/office/drawing/2014/main" id="{D65737EB-76E2-48FD-BBB9-DD4667CC274E}"/>
                  </a:ext>
                </a:extLst>
              </p:cNvPr>
              <p:cNvSpPr/>
              <p:nvPr/>
            </p:nvSpPr>
            <p:spPr>
              <a:xfrm>
                <a:off x="6855617" y="351948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74" name="Oval 173">
                <a:extLst>
                  <a:ext uri="{FF2B5EF4-FFF2-40B4-BE49-F238E27FC236}">
                    <a16:creationId xmlns:a16="http://schemas.microsoft.com/office/drawing/2014/main" id="{724C5C0A-1299-45F4-B329-C7802459BD00}"/>
                  </a:ext>
                </a:extLst>
              </p:cNvPr>
              <p:cNvSpPr/>
              <p:nvPr/>
            </p:nvSpPr>
            <p:spPr>
              <a:xfrm>
                <a:off x="6910386" y="348853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75" name="Oval 174">
                <a:extLst>
                  <a:ext uri="{FF2B5EF4-FFF2-40B4-BE49-F238E27FC236}">
                    <a16:creationId xmlns:a16="http://schemas.microsoft.com/office/drawing/2014/main" id="{FDB75D55-891D-4722-8204-8EBB0F4ACA79}"/>
                  </a:ext>
                </a:extLst>
              </p:cNvPr>
              <p:cNvSpPr/>
              <p:nvPr/>
            </p:nvSpPr>
            <p:spPr>
              <a:xfrm>
                <a:off x="6984205" y="343852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76" name="Oval 175">
                <a:extLst>
                  <a:ext uri="{FF2B5EF4-FFF2-40B4-BE49-F238E27FC236}">
                    <a16:creationId xmlns:a16="http://schemas.microsoft.com/office/drawing/2014/main" id="{A51560AA-FBF2-4180-B6A5-641E2E991C12}"/>
                  </a:ext>
                </a:extLst>
              </p:cNvPr>
              <p:cNvSpPr/>
              <p:nvPr/>
            </p:nvSpPr>
            <p:spPr>
              <a:xfrm>
                <a:off x="6874668" y="338137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77" name="Oval 176">
                <a:extLst>
                  <a:ext uri="{FF2B5EF4-FFF2-40B4-BE49-F238E27FC236}">
                    <a16:creationId xmlns:a16="http://schemas.microsoft.com/office/drawing/2014/main" id="{50066E49-BA8A-463E-8F92-1B391F98F575}"/>
                  </a:ext>
                </a:extLst>
              </p:cNvPr>
              <p:cNvSpPr/>
              <p:nvPr/>
            </p:nvSpPr>
            <p:spPr>
              <a:xfrm>
                <a:off x="6927055" y="336708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78" name="Oval 177">
                <a:extLst>
                  <a:ext uri="{FF2B5EF4-FFF2-40B4-BE49-F238E27FC236}">
                    <a16:creationId xmlns:a16="http://schemas.microsoft.com/office/drawing/2014/main" id="{0DE8BCBA-A91D-45F1-998A-E4234274DD71}"/>
                  </a:ext>
                </a:extLst>
              </p:cNvPr>
              <p:cNvSpPr/>
              <p:nvPr/>
            </p:nvSpPr>
            <p:spPr>
              <a:xfrm>
                <a:off x="6888955" y="332184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79" name="Oval 178">
                <a:extLst>
                  <a:ext uri="{FF2B5EF4-FFF2-40B4-BE49-F238E27FC236}">
                    <a16:creationId xmlns:a16="http://schemas.microsoft.com/office/drawing/2014/main" id="{E86A1CDF-A1DC-4E05-9B7F-20E93576A2BB}"/>
                  </a:ext>
                </a:extLst>
              </p:cNvPr>
              <p:cNvSpPr/>
              <p:nvPr/>
            </p:nvSpPr>
            <p:spPr>
              <a:xfrm>
                <a:off x="6903243" y="331708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80" name="Oval 179">
                <a:extLst>
                  <a:ext uri="{FF2B5EF4-FFF2-40B4-BE49-F238E27FC236}">
                    <a16:creationId xmlns:a16="http://schemas.microsoft.com/office/drawing/2014/main" id="{35D338D8-03EF-44F1-BF1C-B81B6C10EABB}"/>
                  </a:ext>
                </a:extLst>
              </p:cNvPr>
              <p:cNvSpPr/>
              <p:nvPr/>
            </p:nvSpPr>
            <p:spPr>
              <a:xfrm>
                <a:off x="6974680" y="332422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81" name="Oval 180">
                <a:extLst>
                  <a:ext uri="{FF2B5EF4-FFF2-40B4-BE49-F238E27FC236}">
                    <a16:creationId xmlns:a16="http://schemas.microsoft.com/office/drawing/2014/main" id="{FEE9E4CC-F9EA-4DE2-9632-36EC156EC5C1}"/>
                  </a:ext>
                </a:extLst>
              </p:cNvPr>
              <p:cNvSpPr/>
              <p:nvPr/>
            </p:nvSpPr>
            <p:spPr>
              <a:xfrm>
                <a:off x="6993730" y="331708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82" name="Oval 181">
                <a:extLst>
                  <a:ext uri="{FF2B5EF4-FFF2-40B4-BE49-F238E27FC236}">
                    <a16:creationId xmlns:a16="http://schemas.microsoft.com/office/drawing/2014/main" id="{76F41F0F-58E7-42FB-A393-6BE448F32681}"/>
                  </a:ext>
                </a:extLst>
              </p:cNvPr>
              <p:cNvSpPr/>
              <p:nvPr/>
            </p:nvSpPr>
            <p:spPr>
              <a:xfrm>
                <a:off x="7008018" y="326231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83" name="Oval 182">
                <a:extLst>
                  <a:ext uri="{FF2B5EF4-FFF2-40B4-BE49-F238E27FC236}">
                    <a16:creationId xmlns:a16="http://schemas.microsoft.com/office/drawing/2014/main" id="{D00D5142-2DDD-4089-BDA2-EFB443A5CE09}"/>
                  </a:ext>
                </a:extLst>
              </p:cNvPr>
              <p:cNvSpPr/>
              <p:nvPr/>
            </p:nvSpPr>
            <p:spPr>
              <a:xfrm>
                <a:off x="6991349" y="326945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84" name="Oval 183">
                <a:extLst>
                  <a:ext uri="{FF2B5EF4-FFF2-40B4-BE49-F238E27FC236}">
                    <a16:creationId xmlns:a16="http://schemas.microsoft.com/office/drawing/2014/main" id="{9FB2922C-4FB2-4907-BFDB-26A77422097B}"/>
                  </a:ext>
                </a:extLst>
              </p:cNvPr>
              <p:cNvSpPr/>
              <p:nvPr/>
            </p:nvSpPr>
            <p:spPr>
              <a:xfrm>
                <a:off x="6960393" y="328136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85" name="Oval 184">
                <a:extLst>
                  <a:ext uri="{FF2B5EF4-FFF2-40B4-BE49-F238E27FC236}">
                    <a16:creationId xmlns:a16="http://schemas.microsoft.com/office/drawing/2014/main" id="{7C088D68-23D6-4B08-BE4C-96B325AA02E2}"/>
                  </a:ext>
                </a:extLst>
              </p:cNvPr>
              <p:cNvSpPr/>
              <p:nvPr/>
            </p:nvSpPr>
            <p:spPr>
              <a:xfrm>
                <a:off x="6929436" y="328374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86" name="Oval 185">
                <a:extLst>
                  <a:ext uri="{FF2B5EF4-FFF2-40B4-BE49-F238E27FC236}">
                    <a16:creationId xmlns:a16="http://schemas.microsoft.com/office/drawing/2014/main" id="{A3417EC2-B460-459C-9A55-8DCAE4CE4894}"/>
                  </a:ext>
                </a:extLst>
              </p:cNvPr>
              <p:cNvSpPr/>
              <p:nvPr/>
            </p:nvSpPr>
            <p:spPr>
              <a:xfrm>
                <a:off x="6898480" y="328374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87" name="Oval 186">
                <a:extLst>
                  <a:ext uri="{FF2B5EF4-FFF2-40B4-BE49-F238E27FC236}">
                    <a16:creationId xmlns:a16="http://schemas.microsoft.com/office/drawing/2014/main" id="{B1519A0F-0E56-438B-A996-C9003D901F7F}"/>
                  </a:ext>
                </a:extLst>
              </p:cNvPr>
              <p:cNvSpPr/>
              <p:nvPr/>
            </p:nvSpPr>
            <p:spPr>
              <a:xfrm>
                <a:off x="6867524" y="328850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88" name="Oval 187">
                <a:extLst>
                  <a:ext uri="{FF2B5EF4-FFF2-40B4-BE49-F238E27FC236}">
                    <a16:creationId xmlns:a16="http://schemas.microsoft.com/office/drawing/2014/main" id="{2699FEDB-86D1-439C-8CC2-0099C748B6BF}"/>
                  </a:ext>
                </a:extLst>
              </p:cNvPr>
              <p:cNvSpPr/>
              <p:nvPr/>
            </p:nvSpPr>
            <p:spPr>
              <a:xfrm>
                <a:off x="6862761" y="328136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89" name="Oval 188">
                <a:extLst>
                  <a:ext uri="{FF2B5EF4-FFF2-40B4-BE49-F238E27FC236}">
                    <a16:creationId xmlns:a16="http://schemas.microsoft.com/office/drawing/2014/main" id="{43A04043-96E8-4E71-AA4B-16AC34DC8540}"/>
                  </a:ext>
                </a:extLst>
              </p:cNvPr>
              <p:cNvSpPr/>
              <p:nvPr/>
            </p:nvSpPr>
            <p:spPr>
              <a:xfrm>
                <a:off x="6865143" y="324088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90" name="Oval 189">
                <a:extLst>
                  <a:ext uri="{FF2B5EF4-FFF2-40B4-BE49-F238E27FC236}">
                    <a16:creationId xmlns:a16="http://schemas.microsoft.com/office/drawing/2014/main" id="{5E4E7CCC-A92E-4C14-BACA-CE72FB18217A}"/>
                  </a:ext>
                </a:extLst>
              </p:cNvPr>
              <p:cNvSpPr/>
              <p:nvPr/>
            </p:nvSpPr>
            <p:spPr>
              <a:xfrm>
                <a:off x="6867524" y="322183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91" name="Oval 190">
                <a:extLst>
                  <a:ext uri="{FF2B5EF4-FFF2-40B4-BE49-F238E27FC236}">
                    <a16:creationId xmlns:a16="http://schemas.microsoft.com/office/drawing/2014/main" id="{C54CDBED-BC51-4048-8FC2-325F42097960}"/>
                  </a:ext>
                </a:extLst>
              </p:cNvPr>
              <p:cNvSpPr/>
              <p:nvPr/>
            </p:nvSpPr>
            <p:spPr>
              <a:xfrm>
                <a:off x="6908005" y="319563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92" name="Oval 191">
                <a:extLst>
                  <a:ext uri="{FF2B5EF4-FFF2-40B4-BE49-F238E27FC236}">
                    <a16:creationId xmlns:a16="http://schemas.microsoft.com/office/drawing/2014/main" id="{6B219195-886D-45B3-A4DA-58A5FC77824F}"/>
                  </a:ext>
                </a:extLst>
              </p:cNvPr>
              <p:cNvSpPr/>
              <p:nvPr/>
            </p:nvSpPr>
            <p:spPr>
              <a:xfrm>
                <a:off x="6903243" y="318611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93" name="Oval 192">
                <a:extLst>
                  <a:ext uri="{FF2B5EF4-FFF2-40B4-BE49-F238E27FC236}">
                    <a16:creationId xmlns:a16="http://schemas.microsoft.com/office/drawing/2014/main" id="{B4A2D5D5-B5B8-4C72-A305-12673415023A}"/>
                  </a:ext>
                </a:extLst>
              </p:cNvPr>
              <p:cNvSpPr/>
              <p:nvPr/>
            </p:nvSpPr>
            <p:spPr>
              <a:xfrm>
                <a:off x="6824661" y="319325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94" name="Oval 193">
                <a:extLst>
                  <a:ext uri="{FF2B5EF4-FFF2-40B4-BE49-F238E27FC236}">
                    <a16:creationId xmlns:a16="http://schemas.microsoft.com/office/drawing/2014/main" id="{B5A3A589-CFBB-46CD-842F-90842661CEA3}"/>
                  </a:ext>
                </a:extLst>
              </p:cNvPr>
              <p:cNvSpPr/>
              <p:nvPr/>
            </p:nvSpPr>
            <p:spPr>
              <a:xfrm>
                <a:off x="6846093" y="314563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95" name="Oval 194">
                <a:extLst>
                  <a:ext uri="{FF2B5EF4-FFF2-40B4-BE49-F238E27FC236}">
                    <a16:creationId xmlns:a16="http://schemas.microsoft.com/office/drawing/2014/main" id="{F5EBA280-3A38-45AC-AA81-C731FED842A5}"/>
                  </a:ext>
                </a:extLst>
              </p:cNvPr>
              <p:cNvSpPr/>
              <p:nvPr/>
            </p:nvSpPr>
            <p:spPr>
              <a:xfrm>
                <a:off x="7029799" y="319766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96" name="Oval 195">
                <a:extLst>
                  <a:ext uri="{FF2B5EF4-FFF2-40B4-BE49-F238E27FC236}">
                    <a16:creationId xmlns:a16="http://schemas.microsoft.com/office/drawing/2014/main" id="{D1A911C9-745D-4BD6-94D9-D59FC47B0140}"/>
                  </a:ext>
                </a:extLst>
              </p:cNvPr>
              <p:cNvSpPr/>
              <p:nvPr/>
            </p:nvSpPr>
            <p:spPr>
              <a:xfrm>
                <a:off x="7053261" y="317420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97" name="Oval 196">
                <a:extLst>
                  <a:ext uri="{FF2B5EF4-FFF2-40B4-BE49-F238E27FC236}">
                    <a16:creationId xmlns:a16="http://schemas.microsoft.com/office/drawing/2014/main" id="{549B6F7D-C3A2-40FA-B974-9FDF249249DF}"/>
                  </a:ext>
                </a:extLst>
              </p:cNvPr>
              <p:cNvSpPr/>
              <p:nvPr/>
            </p:nvSpPr>
            <p:spPr>
              <a:xfrm>
                <a:off x="7069930" y="313134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98" name="Oval 197">
                <a:extLst>
                  <a:ext uri="{FF2B5EF4-FFF2-40B4-BE49-F238E27FC236}">
                    <a16:creationId xmlns:a16="http://schemas.microsoft.com/office/drawing/2014/main" id="{D8E9E1F9-A138-4DA1-AB24-8697E5549B3B}"/>
                  </a:ext>
                </a:extLst>
              </p:cNvPr>
              <p:cNvSpPr/>
              <p:nvPr/>
            </p:nvSpPr>
            <p:spPr>
              <a:xfrm>
                <a:off x="7050880" y="313134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99" name="Oval 198">
                <a:extLst>
                  <a:ext uri="{FF2B5EF4-FFF2-40B4-BE49-F238E27FC236}">
                    <a16:creationId xmlns:a16="http://schemas.microsoft.com/office/drawing/2014/main" id="{6F171D46-5699-486B-887D-2EB3E4EAA22F}"/>
                  </a:ext>
                </a:extLst>
              </p:cNvPr>
              <p:cNvSpPr/>
              <p:nvPr/>
            </p:nvSpPr>
            <p:spPr>
              <a:xfrm>
                <a:off x="6979442" y="315277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00" name="Oval 199">
                <a:extLst>
                  <a:ext uri="{FF2B5EF4-FFF2-40B4-BE49-F238E27FC236}">
                    <a16:creationId xmlns:a16="http://schemas.microsoft.com/office/drawing/2014/main" id="{4B639424-5DFF-4BB8-9790-588116991A06}"/>
                  </a:ext>
                </a:extLst>
              </p:cNvPr>
              <p:cNvSpPr/>
              <p:nvPr/>
            </p:nvSpPr>
            <p:spPr>
              <a:xfrm>
                <a:off x="6991349" y="309324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01" name="Oval 200">
                <a:extLst>
                  <a:ext uri="{FF2B5EF4-FFF2-40B4-BE49-F238E27FC236}">
                    <a16:creationId xmlns:a16="http://schemas.microsoft.com/office/drawing/2014/main" id="{0A7C5AB8-ED92-4234-8046-78B6F7434E48}"/>
                  </a:ext>
                </a:extLst>
              </p:cNvPr>
              <p:cNvSpPr/>
              <p:nvPr/>
            </p:nvSpPr>
            <p:spPr>
              <a:xfrm>
                <a:off x="6884192" y="308133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02" name="Oval 201">
                <a:extLst>
                  <a:ext uri="{FF2B5EF4-FFF2-40B4-BE49-F238E27FC236}">
                    <a16:creationId xmlns:a16="http://schemas.microsoft.com/office/drawing/2014/main" id="{10884AA9-1E98-4C7F-8A88-59DB1EC59F89}"/>
                  </a:ext>
                </a:extLst>
              </p:cNvPr>
              <p:cNvSpPr/>
              <p:nvPr/>
            </p:nvSpPr>
            <p:spPr>
              <a:xfrm>
                <a:off x="6888955" y="305038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03" name="Oval 202">
                <a:extLst>
                  <a:ext uri="{FF2B5EF4-FFF2-40B4-BE49-F238E27FC236}">
                    <a16:creationId xmlns:a16="http://schemas.microsoft.com/office/drawing/2014/main" id="{E867D817-44FF-4475-9255-72FF31A1B12F}"/>
                  </a:ext>
                </a:extLst>
              </p:cNvPr>
              <p:cNvSpPr/>
              <p:nvPr/>
            </p:nvSpPr>
            <p:spPr>
              <a:xfrm>
                <a:off x="6874667" y="302180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04" name="Oval 203">
                <a:extLst>
                  <a:ext uri="{FF2B5EF4-FFF2-40B4-BE49-F238E27FC236}">
                    <a16:creationId xmlns:a16="http://schemas.microsoft.com/office/drawing/2014/main" id="{759DCAC6-2F5A-4EF8-8EC9-4EA4E4CC0790}"/>
                  </a:ext>
                </a:extLst>
              </p:cNvPr>
              <p:cNvSpPr/>
              <p:nvPr/>
            </p:nvSpPr>
            <p:spPr>
              <a:xfrm>
                <a:off x="6862761" y="301228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05" name="Oval 204">
                <a:extLst>
                  <a:ext uri="{FF2B5EF4-FFF2-40B4-BE49-F238E27FC236}">
                    <a16:creationId xmlns:a16="http://schemas.microsoft.com/office/drawing/2014/main" id="{A9FF7092-0D2A-4C2F-8774-7CBB89096700}"/>
                  </a:ext>
                </a:extLst>
              </p:cNvPr>
              <p:cNvSpPr/>
              <p:nvPr/>
            </p:nvSpPr>
            <p:spPr>
              <a:xfrm>
                <a:off x="6886574" y="300037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06" name="Oval 205">
                <a:extLst>
                  <a:ext uri="{FF2B5EF4-FFF2-40B4-BE49-F238E27FC236}">
                    <a16:creationId xmlns:a16="http://schemas.microsoft.com/office/drawing/2014/main" id="{1B3A7753-394B-4487-9D0E-6C3770FC31A0}"/>
                  </a:ext>
                </a:extLst>
              </p:cNvPr>
              <p:cNvSpPr/>
              <p:nvPr/>
            </p:nvSpPr>
            <p:spPr>
              <a:xfrm>
                <a:off x="6848474" y="2988469"/>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07" name="Oval 206">
                <a:extLst>
                  <a:ext uri="{FF2B5EF4-FFF2-40B4-BE49-F238E27FC236}">
                    <a16:creationId xmlns:a16="http://schemas.microsoft.com/office/drawing/2014/main" id="{3FFBBF46-7481-4A0F-81E7-CAB39F9BB4C2}"/>
                  </a:ext>
                </a:extLst>
              </p:cNvPr>
              <p:cNvSpPr/>
              <p:nvPr/>
            </p:nvSpPr>
            <p:spPr>
              <a:xfrm>
                <a:off x="7041355" y="293846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08" name="Oval 207">
                <a:extLst>
                  <a:ext uri="{FF2B5EF4-FFF2-40B4-BE49-F238E27FC236}">
                    <a16:creationId xmlns:a16="http://schemas.microsoft.com/office/drawing/2014/main" id="{71FBCAA3-645B-4DAE-9DF8-32D94B584AD5}"/>
                  </a:ext>
                </a:extLst>
              </p:cNvPr>
              <p:cNvSpPr/>
              <p:nvPr/>
            </p:nvSpPr>
            <p:spPr>
              <a:xfrm>
                <a:off x="6955630" y="283130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grpSp>
        <p:grpSp>
          <p:nvGrpSpPr>
            <p:cNvPr id="79" name="Group 78">
              <a:extLst>
                <a:ext uri="{FF2B5EF4-FFF2-40B4-BE49-F238E27FC236}">
                  <a16:creationId xmlns:a16="http://schemas.microsoft.com/office/drawing/2014/main" id="{ED193475-B4EF-4FFD-9233-AE35DEB079AA}"/>
                </a:ext>
              </a:extLst>
            </p:cNvPr>
            <p:cNvGrpSpPr/>
            <p:nvPr/>
          </p:nvGrpSpPr>
          <p:grpSpPr>
            <a:xfrm>
              <a:off x="8093869" y="2864641"/>
              <a:ext cx="269082" cy="1259683"/>
              <a:chOff x="8093869" y="2864641"/>
              <a:chExt cx="269082" cy="1259683"/>
            </a:xfrm>
          </p:grpSpPr>
          <p:sp>
            <p:nvSpPr>
              <p:cNvPr id="131" name="Oval 130">
                <a:extLst>
                  <a:ext uri="{FF2B5EF4-FFF2-40B4-BE49-F238E27FC236}">
                    <a16:creationId xmlns:a16="http://schemas.microsoft.com/office/drawing/2014/main" id="{9ED8C172-159C-4BAB-A9A6-825642BBBAF3}"/>
                  </a:ext>
                </a:extLst>
              </p:cNvPr>
              <p:cNvSpPr/>
              <p:nvPr/>
            </p:nvSpPr>
            <p:spPr>
              <a:xfrm>
                <a:off x="8189119" y="406479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32" name="Oval 131">
                <a:extLst>
                  <a:ext uri="{FF2B5EF4-FFF2-40B4-BE49-F238E27FC236}">
                    <a16:creationId xmlns:a16="http://schemas.microsoft.com/office/drawing/2014/main" id="{5C23B0B6-36C4-439D-8C1A-8ED7165462E0}"/>
                  </a:ext>
                </a:extLst>
              </p:cNvPr>
              <p:cNvSpPr/>
              <p:nvPr/>
            </p:nvSpPr>
            <p:spPr>
              <a:xfrm>
                <a:off x="8234363" y="370998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33" name="Oval 132">
                <a:extLst>
                  <a:ext uri="{FF2B5EF4-FFF2-40B4-BE49-F238E27FC236}">
                    <a16:creationId xmlns:a16="http://schemas.microsoft.com/office/drawing/2014/main" id="{22F0D2E6-0CB8-4284-9991-0999C02A8AF1}"/>
                  </a:ext>
                </a:extLst>
              </p:cNvPr>
              <p:cNvSpPr/>
              <p:nvPr/>
            </p:nvSpPr>
            <p:spPr>
              <a:xfrm>
                <a:off x="8303419" y="3605210"/>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34" name="Oval 133">
                <a:extLst>
                  <a:ext uri="{FF2B5EF4-FFF2-40B4-BE49-F238E27FC236}">
                    <a16:creationId xmlns:a16="http://schemas.microsoft.com/office/drawing/2014/main" id="{D0D13F42-3EB8-49D4-8596-E811D03D0622}"/>
                  </a:ext>
                </a:extLst>
              </p:cNvPr>
              <p:cNvSpPr/>
              <p:nvPr/>
            </p:nvSpPr>
            <p:spPr>
              <a:xfrm>
                <a:off x="8227219" y="360997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35" name="Oval 134">
                <a:extLst>
                  <a:ext uri="{FF2B5EF4-FFF2-40B4-BE49-F238E27FC236}">
                    <a16:creationId xmlns:a16="http://schemas.microsoft.com/office/drawing/2014/main" id="{D09B55EF-205B-4116-8FD3-BCEC007C8A3D}"/>
                  </a:ext>
                </a:extLst>
              </p:cNvPr>
              <p:cNvSpPr/>
              <p:nvPr/>
            </p:nvSpPr>
            <p:spPr>
              <a:xfrm>
                <a:off x="8198644" y="355282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36" name="Oval 135">
                <a:extLst>
                  <a:ext uri="{FF2B5EF4-FFF2-40B4-BE49-F238E27FC236}">
                    <a16:creationId xmlns:a16="http://schemas.microsoft.com/office/drawing/2014/main" id="{ECA803A0-E323-438F-8D17-2BED4B309ECC}"/>
                  </a:ext>
                </a:extLst>
              </p:cNvPr>
              <p:cNvSpPr/>
              <p:nvPr/>
            </p:nvSpPr>
            <p:spPr>
              <a:xfrm>
                <a:off x="8146257" y="358854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37" name="Oval 136">
                <a:extLst>
                  <a:ext uri="{FF2B5EF4-FFF2-40B4-BE49-F238E27FC236}">
                    <a16:creationId xmlns:a16="http://schemas.microsoft.com/office/drawing/2014/main" id="{AAD4CCFF-7847-49DB-A7F9-349B7F7EA71F}"/>
                  </a:ext>
                </a:extLst>
              </p:cNvPr>
              <p:cNvSpPr/>
              <p:nvPr/>
            </p:nvSpPr>
            <p:spPr>
              <a:xfrm>
                <a:off x="8115534" y="360985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38" name="Oval 137">
                <a:extLst>
                  <a:ext uri="{FF2B5EF4-FFF2-40B4-BE49-F238E27FC236}">
                    <a16:creationId xmlns:a16="http://schemas.microsoft.com/office/drawing/2014/main" id="{9B11BAE9-85B8-456A-A610-CA9CDDCDED55}"/>
                  </a:ext>
                </a:extLst>
              </p:cNvPr>
              <p:cNvSpPr/>
              <p:nvPr/>
            </p:nvSpPr>
            <p:spPr>
              <a:xfrm>
                <a:off x="8127206" y="346233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39" name="Oval 138">
                <a:extLst>
                  <a:ext uri="{FF2B5EF4-FFF2-40B4-BE49-F238E27FC236}">
                    <a16:creationId xmlns:a16="http://schemas.microsoft.com/office/drawing/2014/main" id="{D7EED386-AF78-45E6-AE30-3232B677F168}"/>
                  </a:ext>
                </a:extLst>
              </p:cNvPr>
              <p:cNvSpPr/>
              <p:nvPr/>
            </p:nvSpPr>
            <p:spPr>
              <a:xfrm>
                <a:off x="8155781" y="340994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40" name="Oval 139">
                <a:extLst>
                  <a:ext uri="{FF2B5EF4-FFF2-40B4-BE49-F238E27FC236}">
                    <a16:creationId xmlns:a16="http://schemas.microsoft.com/office/drawing/2014/main" id="{7A76677E-8D62-4026-B474-C68A9F71E01A}"/>
                  </a:ext>
                </a:extLst>
              </p:cNvPr>
              <p:cNvSpPr/>
              <p:nvPr/>
            </p:nvSpPr>
            <p:spPr>
              <a:xfrm>
                <a:off x="8193881" y="338137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41" name="Oval 140">
                <a:extLst>
                  <a:ext uri="{FF2B5EF4-FFF2-40B4-BE49-F238E27FC236}">
                    <a16:creationId xmlns:a16="http://schemas.microsoft.com/office/drawing/2014/main" id="{25E058E2-FA6E-4A46-A4F2-659949A61E6E}"/>
                  </a:ext>
                </a:extLst>
              </p:cNvPr>
              <p:cNvSpPr/>
              <p:nvPr/>
            </p:nvSpPr>
            <p:spPr>
              <a:xfrm>
                <a:off x="8224838" y="340042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42" name="Oval 141">
                <a:extLst>
                  <a:ext uri="{FF2B5EF4-FFF2-40B4-BE49-F238E27FC236}">
                    <a16:creationId xmlns:a16="http://schemas.microsoft.com/office/drawing/2014/main" id="{503096D5-AEDB-4C2B-95BA-5611D1758B25}"/>
                  </a:ext>
                </a:extLst>
              </p:cNvPr>
              <p:cNvSpPr/>
              <p:nvPr/>
            </p:nvSpPr>
            <p:spPr>
              <a:xfrm>
                <a:off x="8153400" y="333374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43" name="Oval 142">
                <a:extLst>
                  <a:ext uri="{FF2B5EF4-FFF2-40B4-BE49-F238E27FC236}">
                    <a16:creationId xmlns:a16="http://schemas.microsoft.com/office/drawing/2014/main" id="{F4D5955A-D591-4B0D-959D-6DE8CDE6697B}"/>
                  </a:ext>
                </a:extLst>
              </p:cNvPr>
              <p:cNvSpPr/>
              <p:nvPr/>
            </p:nvSpPr>
            <p:spPr>
              <a:xfrm>
                <a:off x="8148638" y="327421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44" name="Oval 143">
                <a:extLst>
                  <a:ext uri="{FF2B5EF4-FFF2-40B4-BE49-F238E27FC236}">
                    <a16:creationId xmlns:a16="http://schemas.microsoft.com/office/drawing/2014/main" id="{841D9C7D-3BFC-44F4-AE7B-161CBD57016B}"/>
                  </a:ext>
                </a:extLst>
              </p:cNvPr>
              <p:cNvSpPr/>
              <p:nvPr/>
            </p:nvSpPr>
            <p:spPr>
              <a:xfrm>
                <a:off x="8093869" y="328850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45" name="Oval 144">
                <a:extLst>
                  <a:ext uri="{FF2B5EF4-FFF2-40B4-BE49-F238E27FC236}">
                    <a16:creationId xmlns:a16="http://schemas.microsoft.com/office/drawing/2014/main" id="{0A2890BB-CC55-4B9B-A6E4-7D873971C9A9}"/>
                  </a:ext>
                </a:extLst>
              </p:cNvPr>
              <p:cNvSpPr/>
              <p:nvPr/>
            </p:nvSpPr>
            <p:spPr>
              <a:xfrm>
                <a:off x="8103394" y="321944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46" name="Oval 145">
                <a:extLst>
                  <a:ext uri="{FF2B5EF4-FFF2-40B4-BE49-F238E27FC236}">
                    <a16:creationId xmlns:a16="http://schemas.microsoft.com/office/drawing/2014/main" id="{79ADD569-B56E-4CB6-B481-DFB39E2BEBAD}"/>
                  </a:ext>
                </a:extLst>
              </p:cNvPr>
              <p:cNvSpPr/>
              <p:nvPr/>
            </p:nvSpPr>
            <p:spPr>
              <a:xfrm>
                <a:off x="8127206" y="320992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47" name="Oval 146">
                <a:extLst>
                  <a:ext uri="{FF2B5EF4-FFF2-40B4-BE49-F238E27FC236}">
                    <a16:creationId xmlns:a16="http://schemas.microsoft.com/office/drawing/2014/main" id="{CDEAAD05-0D68-4163-B130-551CD485F188}"/>
                  </a:ext>
                </a:extLst>
              </p:cNvPr>
              <p:cNvSpPr/>
              <p:nvPr/>
            </p:nvSpPr>
            <p:spPr>
              <a:xfrm>
                <a:off x="8093869" y="316467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48" name="Oval 147">
                <a:extLst>
                  <a:ext uri="{FF2B5EF4-FFF2-40B4-BE49-F238E27FC236}">
                    <a16:creationId xmlns:a16="http://schemas.microsoft.com/office/drawing/2014/main" id="{F6E509F2-589C-46A1-A816-5649EEA98C0D}"/>
                  </a:ext>
                </a:extLst>
              </p:cNvPr>
              <p:cNvSpPr/>
              <p:nvPr/>
            </p:nvSpPr>
            <p:spPr>
              <a:xfrm>
                <a:off x="8172450" y="320039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49" name="Oval 148">
                <a:extLst>
                  <a:ext uri="{FF2B5EF4-FFF2-40B4-BE49-F238E27FC236}">
                    <a16:creationId xmlns:a16="http://schemas.microsoft.com/office/drawing/2014/main" id="{97715F34-49CA-490E-9116-6E99C8A4F25C}"/>
                  </a:ext>
                </a:extLst>
              </p:cNvPr>
              <p:cNvSpPr/>
              <p:nvPr/>
            </p:nvSpPr>
            <p:spPr>
              <a:xfrm>
                <a:off x="8210550" y="316944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50" name="Oval 149">
                <a:extLst>
                  <a:ext uri="{FF2B5EF4-FFF2-40B4-BE49-F238E27FC236}">
                    <a16:creationId xmlns:a16="http://schemas.microsoft.com/office/drawing/2014/main" id="{9806022E-0B0D-4F02-B27E-59DDEA9E2AF5}"/>
                  </a:ext>
                </a:extLst>
              </p:cNvPr>
              <p:cNvSpPr/>
              <p:nvPr/>
            </p:nvSpPr>
            <p:spPr>
              <a:xfrm>
                <a:off x="8265319" y="326707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51" name="Oval 150">
                <a:extLst>
                  <a:ext uri="{FF2B5EF4-FFF2-40B4-BE49-F238E27FC236}">
                    <a16:creationId xmlns:a16="http://schemas.microsoft.com/office/drawing/2014/main" id="{73CBFB4B-34FC-44C7-95CA-549E91231B28}"/>
                  </a:ext>
                </a:extLst>
              </p:cNvPr>
              <p:cNvSpPr/>
              <p:nvPr/>
            </p:nvSpPr>
            <p:spPr>
              <a:xfrm>
                <a:off x="8286751" y="326707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52" name="Oval 151">
                <a:extLst>
                  <a:ext uri="{FF2B5EF4-FFF2-40B4-BE49-F238E27FC236}">
                    <a16:creationId xmlns:a16="http://schemas.microsoft.com/office/drawing/2014/main" id="{E35BC7F1-3BE6-4F8E-A5DB-174EE5E8B3B2}"/>
                  </a:ext>
                </a:extLst>
              </p:cNvPr>
              <p:cNvSpPr/>
              <p:nvPr/>
            </p:nvSpPr>
            <p:spPr>
              <a:xfrm>
                <a:off x="8303419" y="320992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53" name="Oval 152">
                <a:extLst>
                  <a:ext uri="{FF2B5EF4-FFF2-40B4-BE49-F238E27FC236}">
                    <a16:creationId xmlns:a16="http://schemas.microsoft.com/office/drawing/2014/main" id="{08F58BE7-A049-4A67-83C8-94104DA7CB47}"/>
                  </a:ext>
                </a:extLst>
              </p:cNvPr>
              <p:cNvSpPr/>
              <p:nvPr/>
            </p:nvSpPr>
            <p:spPr>
              <a:xfrm>
                <a:off x="8277226" y="317420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54" name="Oval 153">
                <a:extLst>
                  <a:ext uri="{FF2B5EF4-FFF2-40B4-BE49-F238E27FC236}">
                    <a16:creationId xmlns:a16="http://schemas.microsoft.com/office/drawing/2014/main" id="{0F26DD8A-0396-44AB-9991-B2C74B9134C3}"/>
                  </a:ext>
                </a:extLst>
              </p:cNvPr>
              <p:cNvSpPr/>
              <p:nvPr/>
            </p:nvSpPr>
            <p:spPr>
              <a:xfrm>
                <a:off x="8286751" y="315039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55" name="Oval 154">
                <a:extLst>
                  <a:ext uri="{FF2B5EF4-FFF2-40B4-BE49-F238E27FC236}">
                    <a16:creationId xmlns:a16="http://schemas.microsoft.com/office/drawing/2014/main" id="{BEFB9A3F-E14D-4936-9A9B-F51620DE9115}"/>
                  </a:ext>
                </a:extLst>
              </p:cNvPr>
              <p:cNvSpPr/>
              <p:nvPr/>
            </p:nvSpPr>
            <p:spPr>
              <a:xfrm>
                <a:off x="8255794" y="309562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56" name="Oval 155">
                <a:extLst>
                  <a:ext uri="{FF2B5EF4-FFF2-40B4-BE49-F238E27FC236}">
                    <a16:creationId xmlns:a16="http://schemas.microsoft.com/office/drawing/2014/main" id="{40E7B395-BBA7-4751-8313-31FE5C25CE5A}"/>
                  </a:ext>
                </a:extLst>
              </p:cNvPr>
              <p:cNvSpPr/>
              <p:nvPr/>
            </p:nvSpPr>
            <p:spPr>
              <a:xfrm>
                <a:off x="8212932" y="306466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57" name="Oval 156">
                <a:extLst>
                  <a:ext uri="{FF2B5EF4-FFF2-40B4-BE49-F238E27FC236}">
                    <a16:creationId xmlns:a16="http://schemas.microsoft.com/office/drawing/2014/main" id="{0262E8A6-35B0-4511-90B7-91E2BD096103}"/>
                  </a:ext>
                </a:extLst>
              </p:cNvPr>
              <p:cNvSpPr/>
              <p:nvPr/>
            </p:nvSpPr>
            <p:spPr>
              <a:xfrm>
                <a:off x="8184357" y="305037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58" name="Oval 157">
                <a:extLst>
                  <a:ext uri="{FF2B5EF4-FFF2-40B4-BE49-F238E27FC236}">
                    <a16:creationId xmlns:a16="http://schemas.microsoft.com/office/drawing/2014/main" id="{E301CAF3-5FF7-41DE-9F4F-8E206E68A808}"/>
                  </a:ext>
                </a:extLst>
              </p:cNvPr>
              <p:cNvSpPr/>
              <p:nvPr/>
            </p:nvSpPr>
            <p:spPr>
              <a:xfrm>
                <a:off x="8239126" y="303609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59" name="Oval 158">
                <a:extLst>
                  <a:ext uri="{FF2B5EF4-FFF2-40B4-BE49-F238E27FC236}">
                    <a16:creationId xmlns:a16="http://schemas.microsoft.com/office/drawing/2014/main" id="{494B1CB7-DAE6-4F7C-B396-19A333A4FD23}"/>
                  </a:ext>
                </a:extLst>
              </p:cNvPr>
              <p:cNvSpPr/>
              <p:nvPr/>
            </p:nvSpPr>
            <p:spPr>
              <a:xfrm>
                <a:off x="8212932" y="298608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60" name="Oval 159">
                <a:extLst>
                  <a:ext uri="{FF2B5EF4-FFF2-40B4-BE49-F238E27FC236}">
                    <a16:creationId xmlns:a16="http://schemas.microsoft.com/office/drawing/2014/main" id="{808CCF34-520A-4764-84B3-4D133ECFCF96}"/>
                  </a:ext>
                </a:extLst>
              </p:cNvPr>
              <p:cNvSpPr/>
              <p:nvPr/>
            </p:nvSpPr>
            <p:spPr>
              <a:xfrm>
                <a:off x="8274844" y="297179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61" name="Oval 160">
                <a:extLst>
                  <a:ext uri="{FF2B5EF4-FFF2-40B4-BE49-F238E27FC236}">
                    <a16:creationId xmlns:a16="http://schemas.microsoft.com/office/drawing/2014/main" id="{57EDBAB4-1A9B-4B47-96E1-446C6087F108}"/>
                  </a:ext>
                </a:extLst>
              </p:cNvPr>
              <p:cNvSpPr/>
              <p:nvPr/>
            </p:nvSpPr>
            <p:spPr>
              <a:xfrm>
                <a:off x="8208169" y="286464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62" name="Oval 161">
                <a:extLst>
                  <a:ext uri="{FF2B5EF4-FFF2-40B4-BE49-F238E27FC236}">
                    <a16:creationId xmlns:a16="http://schemas.microsoft.com/office/drawing/2014/main" id="{0D9004FD-277A-42F9-A2D3-02A9322E6AB1}"/>
                  </a:ext>
                </a:extLst>
              </p:cNvPr>
              <p:cNvSpPr/>
              <p:nvPr/>
            </p:nvSpPr>
            <p:spPr>
              <a:xfrm>
                <a:off x="8093869" y="298132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grpSp>
        <p:grpSp>
          <p:nvGrpSpPr>
            <p:cNvPr id="80" name="Group 79">
              <a:extLst>
                <a:ext uri="{FF2B5EF4-FFF2-40B4-BE49-F238E27FC236}">
                  <a16:creationId xmlns:a16="http://schemas.microsoft.com/office/drawing/2014/main" id="{F3371DF2-544C-4EBB-8015-311D10C1B640}"/>
                </a:ext>
              </a:extLst>
            </p:cNvPr>
            <p:cNvGrpSpPr/>
            <p:nvPr/>
          </p:nvGrpSpPr>
          <p:grpSpPr>
            <a:xfrm>
              <a:off x="7453313" y="2843212"/>
              <a:ext cx="285750" cy="926305"/>
              <a:chOff x="7453313" y="2843212"/>
              <a:chExt cx="285750" cy="926305"/>
            </a:xfrm>
          </p:grpSpPr>
          <p:sp>
            <p:nvSpPr>
              <p:cNvPr id="81" name="Oval 80">
                <a:extLst>
                  <a:ext uri="{FF2B5EF4-FFF2-40B4-BE49-F238E27FC236}">
                    <a16:creationId xmlns:a16="http://schemas.microsoft.com/office/drawing/2014/main" id="{31DAE2AC-ED45-4A2F-B026-9ADE7378F0C8}"/>
                  </a:ext>
                </a:extLst>
              </p:cNvPr>
              <p:cNvSpPr/>
              <p:nvPr/>
            </p:nvSpPr>
            <p:spPr>
              <a:xfrm>
                <a:off x="7519986" y="284321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82" name="Oval 81">
                <a:extLst>
                  <a:ext uri="{FF2B5EF4-FFF2-40B4-BE49-F238E27FC236}">
                    <a16:creationId xmlns:a16="http://schemas.microsoft.com/office/drawing/2014/main" id="{7B8BBF56-126C-4C4D-8B5E-CC6B16A6D0DB}"/>
                  </a:ext>
                </a:extLst>
              </p:cNvPr>
              <p:cNvSpPr/>
              <p:nvPr/>
            </p:nvSpPr>
            <p:spPr>
              <a:xfrm>
                <a:off x="7489030" y="284321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83" name="Oval 82">
                <a:extLst>
                  <a:ext uri="{FF2B5EF4-FFF2-40B4-BE49-F238E27FC236}">
                    <a16:creationId xmlns:a16="http://schemas.microsoft.com/office/drawing/2014/main" id="{C11A56D0-BC9B-4965-AB87-7AFD3ACEDA9D}"/>
                  </a:ext>
                </a:extLst>
              </p:cNvPr>
              <p:cNvSpPr/>
              <p:nvPr/>
            </p:nvSpPr>
            <p:spPr>
              <a:xfrm>
                <a:off x="7484268" y="289321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84" name="Oval 83">
                <a:extLst>
                  <a:ext uri="{FF2B5EF4-FFF2-40B4-BE49-F238E27FC236}">
                    <a16:creationId xmlns:a16="http://schemas.microsoft.com/office/drawing/2014/main" id="{6FBABA00-4120-449B-9EBB-95B72DFF7465}"/>
                  </a:ext>
                </a:extLst>
              </p:cNvPr>
              <p:cNvSpPr/>
              <p:nvPr/>
            </p:nvSpPr>
            <p:spPr>
              <a:xfrm>
                <a:off x="7479506" y="292179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85" name="Oval 84">
                <a:extLst>
                  <a:ext uri="{FF2B5EF4-FFF2-40B4-BE49-F238E27FC236}">
                    <a16:creationId xmlns:a16="http://schemas.microsoft.com/office/drawing/2014/main" id="{C4391CC5-23E8-4C10-ABD5-A80C72B54E3F}"/>
                  </a:ext>
                </a:extLst>
              </p:cNvPr>
              <p:cNvSpPr/>
              <p:nvPr/>
            </p:nvSpPr>
            <p:spPr>
              <a:xfrm>
                <a:off x="7515224" y="295036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86" name="Oval 85">
                <a:extLst>
                  <a:ext uri="{FF2B5EF4-FFF2-40B4-BE49-F238E27FC236}">
                    <a16:creationId xmlns:a16="http://schemas.microsoft.com/office/drawing/2014/main" id="{6537D672-8CEA-4903-B6E5-5CB0F8C7A7E0}"/>
                  </a:ext>
                </a:extLst>
              </p:cNvPr>
              <p:cNvSpPr/>
              <p:nvPr/>
            </p:nvSpPr>
            <p:spPr>
              <a:xfrm>
                <a:off x="7643812" y="2862261"/>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87" name="Oval 86">
                <a:extLst>
                  <a:ext uri="{FF2B5EF4-FFF2-40B4-BE49-F238E27FC236}">
                    <a16:creationId xmlns:a16="http://schemas.microsoft.com/office/drawing/2014/main" id="{EBBA43C9-9EF6-4113-B840-E276937BBBF3}"/>
                  </a:ext>
                </a:extLst>
              </p:cNvPr>
              <p:cNvSpPr/>
              <p:nvPr/>
            </p:nvSpPr>
            <p:spPr>
              <a:xfrm>
                <a:off x="7665243" y="294084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88" name="Oval 87">
                <a:extLst>
                  <a:ext uri="{FF2B5EF4-FFF2-40B4-BE49-F238E27FC236}">
                    <a16:creationId xmlns:a16="http://schemas.microsoft.com/office/drawing/2014/main" id="{EC657D51-A2BC-4F1E-98A0-CEC4B5F4EB5B}"/>
                  </a:ext>
                </a:extLst>
              </p:cNvPr>
              <p:cNvSpPr/>
              <p:nvPr/>
            </p:nvSpPr>
            <p:spPr>
              <a:xfrm>
                <a:off x="7584281" y="300751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89" name="Oval 88">
                <a:extLst>
                  <a:ext uri="{FF2B5EF4-FFF2-40B4-BE49-F238E27FC236}">
                    <a16:creationId xmlns:a16="http://schemas.microsoft.com/office/drawing/2014/main" id="{DC7D47F6-661D-45F4-B684-8649BDB93E10}"/>
                  </a:ext>
                </a:extLst>
              </p:cNvPr>
              <p:cNvSpPr/>
              <p:nvPr/>
            </p:nvSpPr>
            <p:spPr>
              <a:xfrm>
                <a:off x="7539037" y="302180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90" name="Oval 89">
                <a:extLst>
                  <a:ext uri="{FF2B5EF4-FFF2-40B4-BE49-F238E27FC236}">
                    <a16:creationId xmlns:a16="http://schemas.microsoft.com/office/drawing/2014/main" id="{658B2CFB-BAA5-470D-B8CB-B891ED7B486E}"/>
                  </a:ext>
                </a:extLst>
              </p:cNvPr>
              <p:cNvSpPr/>
              <p:nvPr/>
            </p:nvSpPr>
            <p:spPr>
              <a:xfrm>
                <a:off x="7517606" y="302180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91" name="Oval 90">
                <a:extLst>
                  <a:ext uri="{FF2B5EF4-FFF2-40B4-BE49-F238E27FC236}">
                    <a16:creationId xmlns:a16="http://schemas.microsoft.com/office/drawing/2014/main" id="{48206C88-D704-4D42-889E-9765AF5F571A}"/>
                  </a:ext>
                </a:extLst>
              </p:cNvPr>
              <p:cNvSpPr/>
              <p:nvPr/>
            </p:nvSpPr>
            <p:spPr>
              <a:xfrm>
                <a:off x="7641431" y="305514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92" name="Oval 91">
                <a:extLst>
                  <a:ext uri="{FF2B5EF4-FFF2-40B4-BE49-F238E27FC236}">
                    <a16:creationId xmlns:a16="http://schemas.microsoft.com/office/drawing/2014/main" id="{95446CC3-8F51-42DE-BBA2-07668275DDBE}"/>
                  </a:ext>
                </a:extLst>
              </p:cNvPr>
              <p:cNvSpPr/>
              <p:nvPr/>
            </p:nvSpPr>
            <p:spPr>
              <a:xfrm>
                <a:off x="7596188" y="307657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93" name="Oval 92">
                <a:extLst>
                  <a:ext uri="{FF2B5EF4-FFF2-40B4-BE49-F238E27FC236}">
                    <a16:creationId xmlns:a16="http://schemas.microsoft.com/office/drawing/2014/main" id="{3E5C5640-3E05-479D-B4AE-EE4CA9F9DA20}"/>
                  </a:ext>
                </a:extLst>
              </p:cNvPr>
              <p:cNvSpPr/>
              <p:nvPr/>
            </p:nvSpPr>
            <p:spPr>
              <a:xfrm>
                <a:off x="7524751" y="309562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94" name="Oval 93">
                <a:extLst>
                  <a:ext uri="{FF2B5EF4-FFF2-40B4-BE49-F238E27FC236}">
                    <a16:creationId xmlns:a16="http://schemas.microsoft.com/office/drawing/2014/main" id="{A9140D98-E616-4B90-B30E-E74C06125582}"/>
                  </a:ext>
                </a:extLst>
              </p:cNvPr>
              <p:cNvSpPr/>
              <p:nvPr/>
            </p:nvSpPr>
            <p:spPr>
              <a:xfrm>
                <a:off x="7460457" y="307419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95" name="Oval 94">
                <a:extLst>
                  <a:ext uri="{FF2B5EF4-FFF2-40B4-BE49-F238E27FC236}">
                    <a16:creationId xmlns:a16="http://schemas.microsoft.com/office/drawing/2014/main" id="{93093901-E74B-418C-82CF-29C07727E083}"/>
                  </a:ext>
                </a:extLst>
              </p:cNvPr>
              <p:cNvSpPr/>
              <p:nvPr/>
            </p:nvSpPr>
            <p:spPr>
              <a:xfrm>
                <a:off x="7465219" y="310276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96" name="Oval 95">
                <a:extLst>
                  <a:ext uri="{FF2B5EF4-FFF2-40B4-BE49-F238E27FC236}">
                    <a16:creationId xmlns:a16="http://schemas.microsoft.com/office/drawing/2014/main" id="{720CEF7C-EF96-423D-A206-49F01EB1126C}"/>
                  </a:ext>
                </a:extLst>
              </p:cNvPr>
              <p:cNvSpPr/>
              <p:nvPr/>
            </p:nvSpPr>
            <p:spPr>
              <a:xfrm>
                <a:off x="7467601" y="321706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97" name="Oval 96">
                <a:extLst>
                  <a:ext uri="{FF2B5EF4-FFF2-40B4-BE49-F238E27FC236}">
                    <a16:creationId xmlns:a16="http://schemas.microsoft.com/office/drawing/2014/main" id="{BB3B446F-4283-4FA5-87D3-DAE3A7A7425D}"/>
                  </a:ext>
                </a:extLst>
              </p:cNvPr>
              <p:cNvSpPr/>
              <p:nvPr/>
            </p:nvSpPr>
            <p:spPr>
              <a:xfrm>
                <a:off x="7500938" y="319563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98" name="Oval 97">
                <a:extLst>
                  <a:ext uri="{FF2B5EF4-FFF2-40B4-BE49-F238E27FC236}">
                    <a16:creationId xmlns:a16="http://schemas.microsoft.com/office/drawing/2014/main" id="{40F3A7EC-5E75-417B-B01E-5B551DC68458}"/>
                  </a:ext>
                </a:extLst>
              </p:cNvPr>
              <p:cNvSpPr/>
              <p:nvPr/>
            </p:nvSpPr>
            <p:spPr>
              <a:xfrm>
                <a:off x="7562851" y="3162299"/>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99" name="Oval 98">
                <a:extLst>
                  <a:ext uri="{FF2B5EF4-FFF2-40B4-BE49-F238E27FC236}">
                    <a16:creationId xmlns:a16="http://schemas.microsoft.com/office/drawing/2014/main" id="{91FB2059-AEE7-443D-A940-149691B65293}"/>
                  </a:ext>
                </a:extLst>
              </p:cNvPr>
              <p:cNvSpPr/>
              <p:nvPr/>
            </p:nvSpPr>
            <p:spPr>
              <a:xfrm>
                <a:off x="7636669" y="311705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00" name="Oval 99">
                <a:extLst>
                  <a:ext uri="{FF2B5EF4-FFF2-40B4-BE49-F238E27FC236}">
                    <a16:creationId xmlns:a16="http://schemas.microsoft.com/office/drawing/2014/main" id="{A796779A-B6D6-4D9F-8EB2-98432386175B}"/>
                  </a:ext>
                </a:extLst>
              </p:cNvPr>
              <p:cNvSpPr/>
              <p:nvPr/>
            </p:nvSpPr>
            <p:spPr>
              <a:xfrm>
                <a:off x="7639051" y="313134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01" name="Oval 100">
                <a:extLst>
                  <a:ext uri="{FF2B5EF4-FFF2-40B4-BE49-F238E27FC236}">
                    <a16:creationId xmlns:a16="http://schemas.microsoft.com/office/drawing/2014/main" id="{6125F1D3-6F17-42C1-8295-FCB78042F9C7}"/>
                  </a:ext>
                </a:extLst>
              </p:cNvPr>
              <p:cNvSpPr/>
              <p:nvPr/>
            </p:nvSpPr>
            <p:spPr>
              <a:xfrm>
                <a:off x="7643813" y="316944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02" name="Oval 101">
                <a:extLst>
                  <a:ext uri="{FF2B5EF4-FFF2-40B4-BE49-F238E27FC236}">
                    <a16:creationId xmlns:a16="http://schemas.microsoft.com/office/drawing/2014/main" id="{F2A39B9A-8B21-4C94-9FE9-BED446B41E78}"/>
                  </a:ext>
                </a:extLst>
              </p:cNvPr>
              <p:cNvSpPr/>
              <p:nvPr/>
            </p:nvSpPr>
            <p:spPr>
              <a:xfrm>
                <a:off x="7634288" y="319801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03" name="Oval 102">
                <a:extLst>
                  <a:ext uri="{FF2B5EF4-FFF2-40B4-BE49-F238E27FC236}">
                    <a16:creationId xmlns:a16="http://schemas.microsoft.com/office/drawing/2014/main" id="{C0DB3E09-F63F-4AC6-91E7-23ECDF81F1DB}"/>
                  </a:ext>
                </a:extLst>
              </p:cNvPr>
              <p:cNvSpPr/>
              <p:nvPr/>
            </p:nvSpPr>
            <p:spPr>
              <a:xfrm>
                <a:off x="7624763" y="321706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04" name="Oval 103">
                <a:extLst>
                  <a:ext uri="{FF2B5EF4-FFF2-40B4-BE49-F238E27FC236}">
                    <a16:creationId xmlns:a16="http://schemas.microsoft.com/office/drawing/2014/main" id="{1CD17935-F195-476F-A997-A91639F46547}"/>
                  </a:ext>
                </a:extLst>
              </p:cNvPr>
              <p:cNvSpPr/>
              <p:nvPr/>
            </p:nvSpPr>
            <p:spPr>
              <a:xfrm>
                <a:off x="7598569" y="323373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05" name="Oval 104">
                <a:extLst>
                  <a:ext uri="{FF2B5EF4-FFF2-40B4-BE49-F238E27FC236}">
                    <a16:creationId xmlns:a16="http://schemas.microsoft.com/office/drawing/2014/main" id="{E521A451-1DD0-4DB6-A060-3268C6F2EAC2}"/>
                  </a:ext>
                </a:extLst>
              </p:cNvPr>
              <p:cNvSpPr/>
              <p:nvPr/>
            </p:nvSpPr>
            <p:spPr>
              <a:xfrm>
                <a:off x="7577138" y="325516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06" name="Oval 105">
                <a:extLst>
                  <a:ext uri="{FF2B5EF4-FFF2-40B4-BE49-F238E27FC236}">
                    <a16:creationId xmlns:a16="http://schemas.microsoft.com/office/drawing/2014/main" id="{FB150BC7-2CB4-4841-A70D-0660EA7E1AD2}"/>
                  </a:ext>
                </a:extLst>
              </p:cNvPr>
              <p:cNvSpPr/>
              <p:nvPr/>
            </p:nvSpPr>
            <p:spPr>
              <a:xfrm>
                <a:off x="7577138" y="3271836"/>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07" name="Oval 106">
                <a:extLst>
                  <a:ext uri="{FF2B5EF4-FFF2-40B4-BE49-F238E27FC236}">
                    <a16:creationId xmlns:a16="http://schemas.microsoft.com/office/drawing/2014/main" id="{BEEFD1D9-AC68-4328-B004-B981967B8413}"/>
                  </a:ext>
                </a:extLst>
              </p:cNvPr>
              <p:cNvSpPr/>
              <p:nvPr/>
            </p:nvSpPr>
            <p:spPr>
              <a:xfrm>
                <a:off x="7596188" y="329564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08" name="Oval 107">
                <a:extLst>
                  <a:ext uri="{FF2B5EF4-FFF2-40B4-BE49-F238E27FC236}">
                    <a16:creationId xmlns:a16="http://schemas.microsoft.com/office/drawing/2014/main" id="{9655FB75-4D89-4DEA-8AE4-58AD4E813905}"/>
                  </a:ext>
                </a:extLst>
              </p:cNvPr>
              <p:cNvSpPr/>
              <p:nvPr/>
            </p:nvSpPr>
            <p:spPr>
              <a:xfrm>
                <a:off x="7679531" y="324802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09" name="Oval 108">
                <a:extLst>
                  <a:ext uri="{FF2B5EF4-FFF2-40B4-BE49-F238E27FC236}">
                    <a16:creationId xmlns:a16="http://schemas.microsoft.com/office/drawing/2014/main" id="{318D29D5-4C15-4807-9BF7-3C1FF50ACCB2}"/>
                  </a:ext>
                </a:extLst>
              </p:cNvPr>
              <p:cNvSpPr/>
              <p:nvPr/>
            </p:nvSpPr>
            <p:spPr>
              <a:xfrm>
                <a:off x="7679531" y="328850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10" name="Oval 109">
                <a:extLst>
                  <a:ext uri="{FF2B5EF4-FFF2-40B4-BE49-F238E27FC236}">
                    <a16:creationId xmlns:a16="http://schemas.microsoft.com/office/drawing/2014/main" id="{F3944737-F24E-4CA7-BFB4-571BA58EABD4}"/>
                  </a:ext>
                </a:extLst>
              </p:cNvPr>
              <p:cNvSpPr/>
              <p:nvPr/>
            </p:nvSpPr>
            <p:spPr>
              <a:xfrm>
                <a:off x="7658100" y="332422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11" name="Oval 110">
                <a:extLst>
                  <a:ext uri="{FF2B5EF4-FFF2-40B4-BE49-F238E27FC236}">
                    <a16:creationId xmlns:a16="http://schemas.microsoft.com/office/drawing/2014/main" id="{703B9410-C8FE-4262-A29A-67D2DB4AB1D2}"/>
                  </a:ext>
                </a:extLst>
              </p:cNvPr>
              <p:cNvSpPr/>
              <p:nvPr/>
            </p:nvSpPr>
            <p:spPr>
              <a:xfrm>
                <a:off x="7662863" y="339089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12" name="Oval 111">
                <a:extLst>
                  <a:ext uri="{FF2B5EF4-FFF2-40B4-BE49-F238E27FC236}">
                    <a16:creationId xmlns:a16="http://schemas.microsoft.com/office/drawing/2014/main" id="{65BF732A-9230-431B-953D-F5B91BB7963F}"/>
                  </a:ext>
                </a:extLst>
              </p:cNvPr>
              <p:cNvSpPr/>
              <p:nvPr/>
            </p:nvSpPr>
            <p:spPr>
              <a:xfrm>
                <a:off x="7586663" y="3362323"/>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13" name="Oval 112">
                <a:extLst>
                  <a:ext uri="{FF2B5EF4-FFF2-40B4-BE49-F238E27FC236}">
                    <a16:creationId xmlns:a16="http://schemas.microsoft.com/office/drawing/2014/main" id="{51274ADB-59C4-4304-8AA0-76974661FDFA}"/>
                  </a:ext>
                </a:extLst>
              </p:cNvPr>
              <p:cNvSpPr/>
              <p:nvPr/>
            </p:nvSpPr>
            <p:spPr>
              <a:xfrm>
                <a:off x="7518073" y="333374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14" name="Oval 113">
                <a:extLst>
                  <a:ext uri="{FF2B5EF4-FFF2-40B4-BE49-F238E27FC236}">
                    <a16:creationId xmlns:a16="http://schemas.microsoft.com/office/drawing/2014/main" id="{E3821500-02DA-425E-8AC8-836AEEF9A3C4}"/>
                  </a:ext>
                </a:extLst>
              </p:cNvPr>
              <p:cNvSpPr/>
              <p:nvPr/>
            </p:nvSpPr>
            <p:spPr>
              <a:xfrm>
                <a:off x="7458075" y="339089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15" name="Oval 114">
                <a:extLst>
                  <a:ext uri="{FF2B5EF4-FFF2-40B4-BE49-F238E27FC236}">
                    <a16:creationId xmlns:a16="http://schemas.microsoft.com/office/drawing/2014/main" id="{3E13F550-4153-4DC6-9E51-BE6D7CDA71B8}"/>
                  </a:ext>
                </a:extLst>
              </p:cNvPr>
              <p:cNvSpPr/>
              <p:nvPr/>
            </p:nvSpPr>
            <p:spPr>
              <a:xfrm>
                <a:off x="7489031" y="3414710"/>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16" name="Oval 115">
                <a:extLst>
                  <a:ext uri="{FF2B5EF4-FFF2-40B4-BE49-F238E27FC236}">
                    <a16:creationId xmlns:a16="http://schemas.microsoft.com/office/drawing/2014/main" id="{5250CE82-C7D8-4030-A474-C51526470626}"/>
                  </a:ext>
                </a:extLst>
              </p:cNvPr>
              <p:cNvSpPr/>
              <p:nvPr/>
            </p:nvSpPr>
            <p:spPr>
              <a:xfrm>
                <a:off x="7465219" y="342423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17" name="Oval 116">
                <a:extLst>
                  <a:ext uri="{FF2B5EF4-FFF2-40B4-BE49-F238E27FC236}">
                    <a16:creationId xmlns:a16="http://schemas.microsoft.com/office/drawing/2014/main" id="{778CC2B8-333B-41FF-A185-8650953FBFA0}"/>
                  </a:ext>
                </a:extLst>
              </p:cNvPr>
              <p:cNvSpPr/>
              <p:nvPr/>
            </p:nvSpPr>
            <p:spPr>
              <a:xfrm>
                <a:off x="7455694" y="344804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18" name="Oval 117">
                <a:extLst>
                  <a:ext uri="{FF2B5EF4-FFF2-40B4-BE49-F238E27FC236}">
                    <a16:creationId xmlns:a16="http://schemas.microsoft.com/office/drawing/2014/main" id="{78AE82E0-33B4-44ED-9B69-327252359127}"/>
                  </a:ext>
                </a:extLst>
              </p:cNvPr>
              <p:cNvSpPr/>
              <p:nvPr/>
            </p:nvSpPr>
            <p:spPr>
              <a:xfrm>
                <a:off x="7477125" y="3464717"/>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19" name="Oval 118">
                <a:extLst>
                  <a:ext uri="{FF2B5EF4-FFF2-40B4-BE49-F238E27FC236}">
                    <a16:creationId xmlns:a16="http://schemas.microsoft.com/office/drawing/2014/main" id="{ABC7B532-0DBE-4DC0-9128-FAD8D96E9EF1}"/>
                  </a:ext>
                </a:extLst>
              </p:cNvPr>
              <p:cNvSpPr/>
              <p:nvPr/>
            </p:nvSpPr>
            <p:spPr>
              <a:xfrm>
                <a:off x="7496175" y="346233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20" name="Oval 119">
                <a:extLst>
                  <a:ext uri="{FF2B5EF4-FFF2-40B4-BE49-F238E27FC236}">
                    <a16:creationId xmlns:a16="http://schemas.microsoft.com/office/drawing/2014/main" id="{C603B71B-ABAA-420B-8173-DC1908481027}"/>
                  </a:ext>
                </a:extLst>
              </p:cNvPr>
              <p:cNvSpPr/>
              <p:nvPr/>
            </p:nvSpPr>
            <p:spPr>
              <a:xfrm>
                <a:off x="7453313" y="350043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21" name="Oval 120">
                <a:extLst>
                  <a:ext uri="{FF2B5EF4-FFF2-40B4-BE49-F238E27FC236}">
                    <a16:creationId xmlns:a16="http://schemas.microsoft.com/office/drawing/2014/main" id="{A239A4FD-A78A-4E5D-8AB5-037270720E21}"/>
                  </a:ext>
                </a:extLst>
              </p:cNvPr>
              <p:cNvSpPr/>
              <p:nvPr/>
            </p:nvSpPr>
            <p:spPr>
              <a:xfrm>
                <a:off x="7491413" y="3543298"/>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22" name="Oval 121">
                <a:extLst>
                  <a:ext uri="{FF2B5EF4-FFF2-40B4-BE49-F238E27FC236}">
                    <a16:creationId xmlns:a16="http://schemas.microsoft.com/office/drawing/2014/main" id="{9DBD3A25-16A7-44B2-B36B-7E41AD9EBF8A}"/>
                  </a:ext>
                </a:extLst>
              </p:cNvPr>
              <p:cNvSpPr/>
              <p:nvPr/>
            </p:nvSpPr>
            <p:spPr>
              <a:xfrm>
                <a:off x="7496175" y="353615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23" name="Oval 122">
                <a:extLst>
                  <a:ext uri="{FF2B5EF4-FFF2-40B4-BE49-F238E27FC236}">
                    <a16:creationId xmlns:a16="http://schemas.microsoft.com/office/drawing/2014/main" id="{03B13149-ECAA-4E6C-9E34-F4B9C3E17A4F}"/>
                  </a:ext>
                </a:extLst>
              </p:cNvPr>
              <p:cNvSpPr/>
              <p:nvPr/>
            </p:nvSpPr>
            <p:spPr>
              <a:xfrm>
                <a:off x="7524750" y="357663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24" name="Oval 123">
                <a:extLst>
                  <a:ext uri="{FF2B5EF4-FFF2-40B4-BE49-F238E27FC236}">
                    <a16:creationId xmlns:a16="http://schemas.microsoft.com/office/drawing/2014/main" id="{939EA205-811B-4A7C-9D92-19A843786592}"/>
                  </a:ext>
                </a:extLst>
              </p:cNvPr>
              <p:cNvSpPr/>
              <p:nvPr/>
            </p:nvSpPr>
            <p:spPr>
              <a:xfrm>
                <a:off x="7574756" y="3643310"/>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25" name="Oval 124">
                <a:extLst>
                  <a:ext uri="{FF2B5EF4-FFF2-40B4-BE49-F238E27FC236}">
                    <a16:creationId xmlns:a16="http://schemas.microsoft.com/office/drawing/2014/main" id="{DA5A722C-29C9-44F5-8149-7ACFD79FAE26}"/>
                  </a:ext>
                </a:extLst>
              </p:cNvPr>
              <p:cNvSpPr/>
              <p:nvPr/>
            </p:nvSpPr>
            <p:spPr>
              <a:xfrm>
                <a:off x="7612856" y="370998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26" name="Oval 125">
                <a:extLst>
                  <a:ext uri="{FF2B5EF4-FFF2-40B4-BE49-F238E27FC236}">
                    <a16:creationId xmlns:a16="http://schemas.microsoft.com/office/drawing/2014/main" id="{08395CFA-1F57-457B-BBB5-6C9C2E19C524}"/>
                  </a:ext>
                </a:extLst>
              </p:cNvPr>
              <p:cNvSpPr/>
              <p:nvPr/>
            </p:nvSpPr>
            <p:spPr>
              <a:xfrm>
                <a:off x="7558088" y="3500435"/>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27" name="Oval 126">
                <a:extLst>
                  <a:ext uri="{FF2B5EF4-FFF2-40B4-BE49-F238E27FC236}">
                    <a16:creationId xmlns:a16="http://schemas.microsoft.com/office/drawing/2014/main" id="{6E164ADF-2164-4F04-805D-B0FD1C07C07D}"/>
                  </a:ext>
                </a:extLst>
              </p:cNvPr>
              <p:cNvSpPr/>
              <p:nvPr/>
            </p:nvSpPr>
            <p:spPr>
              <a:xfrm>
                <a:off x="7610475" y="347424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28" name="Oval 127">
                <a:extLst>
                  <a:ext uri="{FF2B5EF4-FFF2-40B4-BE49-F238E27FC236}">
                    <a16:creationId xmlns:a16="http://schemas.microsoft.com/office/drawing/2014/main" id="{D3400BF9-0756-4DC6-9C89-84E7887CAA0C}"/>
                  </a:ext>
                </a:extLst>
              </p:cNvPr>
              <p:cNvSpPr/>
              <p:nvPr/>
            </p:nvSpPr>
            <p:spPr>
              <a:xfrm>
                <a:off x="7629525" y="345519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29" name="Oval 128">
                <a:extLst>
                  <a:ext uri="{FF2B5EF4-FFF2-40B4-BE49-F238E27FC236}">
                    <a16:creationId xmlns:a16="http://schemas.microsoft.com/office/drawing/2014/main" id="{88858256-8C28-4DCE-87CB-A2C243CADA93}"/>
                  </a:ext>
                </a:extLst>
              </p:cNvPr>
              <p:cNvSpPr/>
              <p:nvPr/>
            </p:nvSpPr>
            <p:spPr>
              <a:xfrm>
                <a:off x="7653338" y="3440904"/>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30" name="Oval 129">
                <a:extLst>
                  <a:ext uri="{FF2B5EF4-FFF2-40B4-BE49-F238E27FC236}">
                    <a16:creationId xmlns:a16="http://schemas.microsoft.com/office/drawing/2014/main" id="{A35D3B92-E2D7-44BB-BB86-8A5B1C66F8F3}"/>
                  </a:ext>
                </a:extLst>
              </p:cNvPr>
              <p:cNvSpPr/>
              <p:nvPr/>
            </p:nvSpPr>
            <p:spPr>
              <a:xfrm>
                <a:off x="7475095" y="3209572"/>
                <a:ext cx="59532" cy="5953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grpSp>
      </p:grpSp>
      <p:sp>
        <p:nvSpPr>
          <p:cNvPr id="5" name="Rectangle 4">
            <a:extLst>
              <a:ext uri="{FF2B5EF4-FFF2-40B4-BE49-F238E27FC236}">
                <a16:creationId xmlns:a16="http://schemas.microsoft.com/office/drawing/2014/main" id="{CC3D61C1-2F96-4215-AE17-58A0EB9E7486}"/>
              </a:ext>
            </a:extLst>
          </p:cNvPr>
          <p:cNvSpPr/>
          <p:nvPr/>
        </p:nvSpPr>
        <p:spPr>
          <a:xfrm>
            <a:off x="319314" y="5332425"/>
            <a:ext cx="4572000" cy="997196"/>
          </a:xfrm>
          <a:prstGeom prst="rect">
            <a:avLst/>
          </a:prstGeom>
        </p:spPr>
        <p:txBody>
          <a:bodyPr>
            <a:spAutoFit/>
          </a:bodyPr>
          <a:lstStyle/>
          <a:p>
            <a:r>
              <a:rPr lang="en-GB" sz="1400" b="1" dirty="0"/>
              <a:t>Conclusion:</a:t>
            </a:r>
            <a:endParaRPr lang="en-GB" b="1" dirty="0"/>
          </a:p>
          <a:p>
            <a:pPr marL="176213" indent="-176213">
              <a:spcBef>
                <a:spcPct val="20000"/>
              </a:spcBef>
              <a:buClr>
                <a:schemeClr val="tx2"/>
              </a:buClr>
              <a:buFont typeface="Arial" panose="020B0604020202020204" pitchFamily="34" charset="0"/>
              <a:buChar char="•"/>
            </a:pPr>
            <a:r>
              <a:rPr lang="en-US" sz="1400" dirty="0"/>
              <a:t>Microbial diversity, driven by diet,</a:t>
            </a:r>
            <a:br>
              <a:rPr lang="en-US" sz="1400" dirty="0"/>
            </a:br>
            <a:r>
              <a:rPr lang="en-US" sz="1400" dirty="0"/>
              <a:t>is associated with an independently lower </a:t>
            </a:r>
            <a:br>
              <a:rPr lang="en-US" sz="1400" dirty="0"/>
            </a:br>
            <a:r>
              <a:rPr lang="en-US" sz="1400" dirty="0"/>
              <a:t>risk of 90-day hospitalization in cirrhosis</a:t>
            </a:r>
            <a:endParaRPr lang="en-GB" sz="1400" dirty="0"/>
          </a:p>
        </p:txBody>
      </p:sp>
    </p:spTree>
    <p:extLst>
      <p:ext uri="{BB962C8B-B14F-4D97-AF65-F5344CB8AC3E}">
        <p14:creationId xmlns:p14="http://schemas.microsoft.com/office/powerpoint/2010/main" val="19387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About these slides</a:t>
            </a:r>
            <a:endParaRPr lang="en-GB" dirty="0"/>
          </a:p>
        </p:txBody>
      </p:sp>
      <p:sp>
        <p:nvSpPr>
          <p:cNvPr id="11" name="Text Placeholder 10">
            <a:extLst>
              <a:ext uri="{FF2B5EF4-FFF2-40B4-BE49-F238E27FC236}">
                <a16:creationId xmlns:a16="http://schemas.microsoft.com/office/drawing/2014/main" id="{3FCBCEC3-C0D8-4566-8485-772338F9F226}"/>
              </a:ext>
            </a:extLst>
          </p:cNvPr>
          <p:cNvSpPr>
            <a:spLocks noGrp="1"/>
          </p:cNvSpPr>
          <p:nvPr>
            <p:ph type="body" sz="quarter" idx="10"/>
          </p:nvPr>
        </p:nvSpPr>
        <p:spPr/>
        <p:txBody>
          <a:bodyPr/>
          <a:lstStyle/>
          <a:p>
            <a:endParaRPr lang="en-GB"/>
          </a:p>
        </p:txBody>
      </p:sp>
      <p:sp>
        <p:nvSpPr>
          <p:cNvPr id="3" name="Content Placeholder 2"/>
          <p:cNvSpPr>
            <a:spLocks noGrp="1"/>
          </p:cNvSpPr>
          <p:nvPr>
            <p:ph idx="1"/>
          </p:nvPr>
        </p:nvSpPr>
        <p:spPr>
          <a:xfrm>
            <a:off x="319314" y="1340768"/>
            <a:ext cx="7997102" cy="4622400"/>
          </a:xfrm>
        </p:spPr>
        <p:txBody>
          <a:bodyPr/>
          <a:lstStyle/>
          <a:p>
            <a:pPr lvl="0"/>
            <a:r>
              <a:rPr lang="it-IT" dirty="0"/>
              <a:t>These slides provide highlights of new data presented at the International Liver Congress 2018</a:t>
            </a:r>
          </a:p>
          <a:p>
            <a:pPr lvl="0"/>
            <a:endParaRPr lang="en-GB" dirty="0"/>
          </a:p>
          <a:p>
            <a:r>
              <a:rPr lang="en-US" altLang="en-US" dirty="0"/>
              <a:t>Please feel free to use, adapt, and share these slides for your own personal use; however, please acknowledge EASL as the source</a:t>
            </a:r>
          </a:p>
          <a:p>
            <a:endParaRPr lang="en-US" altLang="en-US" dirty="0"/>
          </a:p>
          <a:p>
            <a:r>
              <a:rPr lang="en-GB" dirty="0"/>
              <a:t>Definitions of all abbreviations shown in these slides are provided within the slide notes</a:t>
            </a:r>
          </a:p>
          <a:p>
            <a:endParaRPr lang="en-US" altLang="en-US" dirty="0"/>
          </a:p>
        </p:txBody>
      </p:sp>
      <p:sp>
        <p:nvSpPr>
          <p:cNvPr id="5" name="TextBox 4">
            <a:extLst>
              <a:ext uri="{FF2B5EF4-FFF2-40B4-BE49-F238E27FC236}">
                <a16:creationId xmlns:a16="http://schemas.microsoft.com/office/drawing/2014/main" id="{A36DBDB3-C5DF-470E-94A1-685594144E61}"/>
              </a:ext>
            </a:extLst>
          </p:cNvPr>
          <p:cNvSpPr txBox="1"/>
          <p:nvPr/>
        </p:nvSpPr>
        <p:spPr>
          <a:xfrm>
            <a:off x="755576" y="4365104"/>
            <a:ext cx="7416824" cy="1323439"/>
          </a:xfrm>
          <a:prstGeom prst="rect">
            <a:avLst/>
          </a:prstGeom>
          <a:noFill/>
          <a:ln w="28575">
            <a:solidFill>
              <a:schemeClr val="tx2"/>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prstClr val="black"/>
                </a:solidFill>
                <a:effectLst/>
                <a:uLnTx/>
                <a:uFillTx/>
                <a:latin typeface="Arial" panose="020B0604020202020204"/>
                <a:ea typeface="+mn-ea"/>
                <a:cs typeface="+mn-cs"/>
              </a:rPr>
              <a:t>These slides are intended for use as an educational resource and should not be used to make patient management decisions. All information included should be verified before treating patients or using any therapies described in these materials</a:t>
            </a:r>
          </a:p>
        </p:txBody>
      </p:sp>
    </p:spTree>
    <p:extLst>
      <p:ext uri="{BB962C8B-B14F-4D97-AF65-F5344CB8AC3E}">
        <p14:creationId xmlns:p14="http://schemas.microsoft.com/office/powerpoint/2010/main" val="3005095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107D37E-AD84-4D62-B1E7-063D6CF0E040}"/>
              </a:ext>
            </a:extLst>
          </p:cNvPr>
          <p:cNvSpPr>
            <a:spLocks noGrp="1"/>
          </p:cNvSpPr>
          <p:nvPr>
            <p:ph type="title"/>
          </p:nvPr>
        </p:nvSpPr>
        <p:spPr/>
        <p:txBody>
          <a:bodyPr/>
          <a:lstStyle/>
          <a:p>
            <a:r>
              <a:rPr lang="en-GB" dirty="0"/>
              <a:t>Contents</a:t>
            </a:r>
          </a:p>
        </p:txBody>
      </p:sp>
      <p:sp>
        <p:nvSpPr>
          <p:cNvPr id="6" name="Text Placeholder 5">
            <a:extLst>
              <a:ext uri="{FF2B5EF4-FFF2-40B4-BE49-F238E27FC236}">
                <a16:creationId xmlns:a16="http://schemas.microsoft.com/office/drawing/2014/main" id="{6BAF401A-216F-4956-B1D7-28A56A19DDE3}"/>
              </a:ext>
            </a:extLst>
          </p:cNvPr>
          <p:cNvSpPr>
            <a:spLocks noGrp="1"/>
          </p:cNvSpPr>
          <p:nvPr>
            <p:ph type="body" sz="quarter" idx="10"/>
          </p:nvPr>
        </p:nvSpPr>
        <p:spPr/>
        <p:txBody>
          <a:bodyPr/>
          <a:lstStyle/>
          <a:p>
            <a:endParaRPr lang="en-GB"/>
          </a:p>
        </p:txBody>
      </p:sp>
      <p:graphicFrame>
        <p:nvGraphicFramePr>
          <p:cNvPr id="7" name="Content Placeholder 10">
            <a:extLst>
              <a:ext uri="{FF2B5EF4-FFF2-40B4-BE49-F238E27FC236}">
                <a16:creationId xmlns:a16="http://schemas.microsoft.com/office/drawing/2014/main" id="{F102B586-5288-4B7C-BAF5-03FAA42D329B}"/>
              </a:ext>
            </a:extLst>
          </p:cNvPr>
          <p:cNvGraphicFramePr>
            <a:graphicFrameLocks noGrp="1"/>
          </p:cNvGraphicFramePr>
          <p:nvPr>
            <p:ph sz="half" idx="1"/>
            <p:extLst>
              <p:ext uri="{D42A27DB-BD31-4B8C-83A1-F6EECF244321}">
                <p14:modId xmlns:p14="http://schemas.microsoft.com/office/powerpoint/2010/main" val="717489898"/>
              </p:ext>
            </p:extLst>
          </p:nvPr>
        </p:nvGraphicFramePr>
        <p:xfrm>
          <a:off x="683568" y="1341438"/>
          <a:ext cx="7397176" cy="1050609"/>
        </p:xfrm>
        <a:graphic>
          <a:graphicData uri="http://schemas.openxmlformats.org/drawingml/2006/table">
            <a:tbl>
              <a:tblPr firstRow="1" bandRow="1">
                <a:tableStyleId>{5C22544A-7EE6-4342-B048-85BDC9FD1C3A}</a:tableStyleId>
              </a:tblPr>
              <a:tblGrid>
                <a:gridCol w="552162">
                  <a:extLst>
                    <a:ext uri="{9D8B030D-6E8A-4147-A177-3AD203B41FA5}">
                      <a16:colId xmlns:a16="http://schemas.microsoft.com/office/drawing/2014/main" val="20001"/>
                    </a:ext>
                  </a:extLst>
                </a:gridCol>
                <a:gridCol w="6845014">
                  <a:extLst>
                    <a:ext uri="{9D8B030D-6E8A-4147-A177-3AD203B41FA5}">
                      <a16:colId xmlns:a16="http://schemas.microsoft.com/office/drawing/2014/main" val="20002"/>
                    </a:ext>
                  </a:extLst>
                </a:gridCol>
              </a:tblGrid>
              <a:tr h="202566">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mj-lt"/>
                          <a:cs typeface="Arial" panose="020B0604020202020204" pitchFamily="34" charset="0"/>
                        </a:rPr>
                        <a:t>1. Treatment strategies </a:t>
                      </a:r>
                    </a:p>
                  </a:txBody>
                  <a:tcPr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hMerge="1">
                  <a:txBody>
                    <a:bodyPr/>
                    <a:lstStyle/>
                    <a:p>
                      <a:endParaRPr lang="en-GB" sz="1400" dirty="0">
                        <a:latin typeface="Arial" panose="020B0604020202020204" pitchFamily="34" charset="0"/>
                        <a:cs typeface="Arial" panose="020B0604020202020204" pitchFamily="34" charset="0"/>
                      </a:endParaRPr>
                    </a:p>
                  </a:txBody>
                  <a:tcPr anchor="b">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126330">
                <a:tc>
                  <a:txBody>
                    <a:bodyPr/>
                    <a:lstStyle/>
                    <a:p>
                      <a:pPr marL="36000" algn="l" fontAlgn="t"/>
                      <a:r>
                        <a:rPr lang="en-GB" sz="1100" b="0" i="0" u="none" strike="noStrike" dirty="0">
                          <a:solidFill>
                            <a:srgbClr val="000000"/>
                          </a:solidFill>
                          <a:effectLst/>
                          <a:latin typeface="+mj-lt"/>
                        </a:rPr>
                        <a:t>PS-009</a:t>
                      </a:r>
                    </a:p>
                  </a:txBody>
                  <a:tcPr marL="4763" marR="4763" marT="4763" marB="0" anchor="ctr">
                    <a:lnL w="6350" cap="flat" cmpd="sng" algn="ctr">
                      <a:solidFill>
                        <a:schemeClr val="tx2"/>
                      </a:solidFill>
                      <a:prstDash val="solid"/>
                      <a:round/>
                      <a:headEnd type="none" w="med" len="med"/>
                      <a:tailEnd type="none" w="med" len="med"/>
                    </a:lnL>
                    <a:lnR w="63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BEE5F5"/>
                    </a:solidFill>
                  </a:tcPr>
                </a:tc>
                <a:tc>
                  <a:txBody>
                    <a:bodyPr/>
                    <a:lstStyle/>
                    <a:p>
                      <a:pPr marL="36000" algn="l" fontAlgn="t"/>
                      <a:r>
                        <a:rPr lang="en-GB" sz="1200" b="0" i="0" u="none" strike="noStrike" dirty="0">
                          <a:solidFill>
                            <a:srgbClr val="000000"/>
                          </a:solidFill>
                          <a:effectLst/>
                          <a:latin typeface="+mj-lt"/>
                        </a:rPr>
                        <a:t>Stem cells as a new therapeutic strategy for portal hypertension and cirrhosis</a:t>
                      </a:r>
                    </a:p>
                  </a:txBody>
                  <a:tcPr marL="4763" marR="4763" marT="4763" marB="0" anchor="ctr">
                    <a:lnL w="6350" cap="flat" cmpd="sng" algn="ctr">
                      <a:solidFill>
                        <a:schemeClr val="bg1"/>
                      </a:solidFill>
                      <a:prstDash val="solid"/>
                      <a:round/>
                      <a:headEnd type="none" w="med" len="med"/>
                      <a:tailEnd type="none" w="med" len="med"/>
                    </a:lnL>
                    <a:lnR w="6350" cap="flat" cmpd="sng" algn="ctr">
                      <a:solidFill>
                        <a:schemeClr val="tx2"/>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noFill/>
                  </a:tcPr>
                </a:tc>
                <a:extLst>
                  <a:ext uri="{0D108BD9-81ED-4DB2-BD59-A6C34878D82A}">
                    <a16:rowId xmlns:a16="http://schemas.microsoft.com/office/drawing/2014/main" val="3310111515"/>
                  </a:ext>
                </a:extLst>
              </a:tr>
              <a:tr h="270806">
                <a:tc>
                  <a:txBody>
                    <a:bodyPr/>
                    <a:lstStyle/>
                    <a:p>
                      <a:pPr marL="36000" algn="l" fontAlgn="t"/>
                      <a:r>
                        <a:rPr lang="en-GB" sz="1100" b="0" i="0" u="none" strike="noStrike" dirty="0">
                          <a:solidFill>
                            <a:srgbClr val="000000"/>
                          </a:solidFill>
                          <a:effectLst/>
                          <a:latin typeface="+mj-lt"/>
                        </a:rPr>
                        <a:t>PS-078</a:t>
                      </a:r>
                    </a:p>
                  </a:txBody>
                  <a:tcPr marL="4763" marR="4763" marT="4763" marB="0" anchor="ctr">
                    <a:lnL w="6350" cap="flat" cmpd="sng" algn="ctr">
                      <a:solidFill>
                        <a:schemeClr val="tx2"/>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BEE5F5"/>
                    </a:solidFill>
                  </a:tcPr>
                </a:tc>
                <a:tc>
                  <a:txBody>
                    <a:bodyPr/>
                    <a:lstStyle/>
                    <a:p>
                      <a:pPr marL="36000" algn="l" fontAlgn="t"/>
                      <a:r>
                        <a:rPr lang="en-GB" sz="1200" b="0" i="0" u="none" strike="noStrike" dirty="0">
                          <a:solidFill>
                            <a:srgbClr val="000000"/>
                          </a:solidFill>
                          <a:effectLst/>
                          <a:latin typeface="+mj-lt"/>
                        </a:rPr>
                        <a:t>Therapeutic plasma-exchange improves systemic inflammation and survival in patients with acute on chronic liver failure </a:t>
                      </a:r>
                    </a:p>
                  </a:txBody>
                  <a:tcPr marL="4763" marR="4763" marT="4763" marB="0" anchor="ctr">
                    <a:lnL w="6350" cap="flat" cmpd="sng" algn="ctr">
                      <a:solidFill>
                        <a:schemeClr val="bg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noFill/>
                  </a:tcPr>
                </a:tc>
                <a:extLst>
                  <a:ext uri="{0D108BD9-81ED-4DB2-BD59-A6C34878D82A}">
                    <a16:rowId xmlns:a16="http://schemas.microsoft.com/office/drawing/2014/main" val="308003972"/>
                  </a:ext>
                </a:extLst>
              </a:tr>
              <a:tr h="126330">
                <a:tc>
                  <a:txBody>
                    <a:bodyPr/>
                    <a:lstStyle/>
                    <a:p>
                      <a:pPr marL="36000" algn="l" fontAlgn="t"/>
                      <a:r>
                        <a:rPr lang="en-GB" sz="1100" b="0" i="0" u="none" strike="noStrike" dirty="0">
                          <a:solidFill>
                            <a:srgbClr val="000000"/>
                          </a:solidFill>
                          <a:effectLst/>
                          <a:latin typeface="+mj-lt"/>
                        </a:rPr>
                        <a:t>PS-137</a:t>
                      </a:r>
                    </a:p>
                  </a:txBody>
                  <a:tcPr marL="4763" marR="4763" marT="4763" marB="0" anchor="ctr">
                    <a:lnL w="6350" cap="flat" cmpd="sng" algn="ctr">
                      <a:solidFill>
                        <a:schemeClr val="tx2"/>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BEE5F5"/>
                    </a:solidFill>
                  </a:tcPr>
                </a:tc>
                <a:tc>
                  <a:txBody>
                    <a:bodyPr/>
                    <a:lstStyle/>
                    <a:p>
                      <a:pPr marL="36000" algn="l" fontAlgn="t"/>
                      <a:r>
                        <a:rPr lang="en-GB" sz="1200" b="0" i="0" u="none" strike="noStrike" dirty="0">
                          <a:solidFill>
                            <a:srgbClr val="000000"/>
                          </a:solidFill>
                          <a:effectLst/>
                          <a:latin typeface="+mj-lt"/>
                        </a:rPr>
                        <a:t>Effect of </a:t>
                      </a:r>
                      <a:r>
                        <a:rPr lang="en-GB" sz="1200" dirty="0"/>
                        <a:t>β</a:t>
                      </a:r>
                      <a:r>
                        <a:rPr lang="en-GB" sz="1200" b="0" i="0" u="none" strike="noStrike" dirty="0">
                          <a:solidFill>
                            <a:srgbClr val="000000"/>
                          </a:solidFill>
                          <a:effectLst/>
                          <a:latin typeface="+mj-lt"/>
                        </a:rPr>
                        <a:t>-blockers on the systemic </a:t>
                      </a:r>
                      <a:r>
                        <a:rPr lang="en-GB" sz="1200" b="0" i="0" u="none" strike="noStrike" dirty="0" err="1">
                          <a:solidFill>
                            <a:srgbClr val="000000"/>
                          </a:solidFill>
                          <a:effectLst/>
                          <a:latin typeface="+mj-lt"/>
                        </a:rPr>
                        <a:t>hemodynamics</a:t>
                      </a:r>
                      <a:r>
                        <a:rPr lang="en-GB" sz="1200" b="0" i="0" u="none" strike="noStrike" dirty="0">
                          <a:solidFill>
                            <a:srgbClr val="000000"/>
                          </a:solidFill>
                          <a:effectLst/>
                          <a:latin typeface="+mj-lt"/>
                        </a:rPr>
                        <a:t> of decompensated cirrhosis and survival</a:t>
                      </a:r>
                    </a:p>
                  </a:txBody>
                  <a:tcPr marL="4763" marR="4763" marT="4763" marB="0" anchor="ctr">
                    <a:lnL w="6350" cap="flat" cmpd="sng" algn="ctr">
                      <a:solidFill>
                        <a:schemeClr val="bg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noFill/>
                  </a:tcPr>
                </a:tc>
                <a:extLst>
                  <a:ext uri="{0D108BD9-81ED-4DB2-BD59-A6C34878D82A}">
                    <a16:rowId xmlns:a16="http://schemas.microsoft.com/office/drawing/2014/main" val="1994093947"/>
                  </a:ext>
                </a:extLst>
              </a:tr>
            </a:tbl>
          </a:graphicData>
        </a:graphic>
      </p:graphicFrame>
      <p:graphicFrame>
        <p:nvGraphicFramePr>
          <p:cNvPr id="8" name="Table 7">
            <a:extLst>
              <a:ext uri="{FF2B5EF4-FFF2-40B4-BE49-F238E27FC236}">
                <a16:creationId xmlns:a16="http://schemas.microsoft.com/office/drawing/2014/main" id="{5616E87F-D1A0-40D1-ABD7-DA93AF68DB4E}"/>
              </a:ext>
            </a:extLst>
          </p:cNvPr>
          <p:cNvGraphicFramePr>
            <a:graphicFrameLocks noGrp="1"/>
          </p:cNvGraphicFramePr>
          <p:nvPr>
            <p:extLst>
              <p:ext uri="{D42A27DB-BD31-4B8C-83A1-F6EECF244321}">
                <p14:modId xmlns:p14="http://schemas.microsoft.com/office/powerpoint/2010/main" val="3143074172"/>
              </p:ext>
            </p:extLst>
          </p:nvPr>
        </p:nvGraphicFramePr>
        <p:xfrm>
          <a:off x="683568" y="3414549"/>
          <a:ext cx="7397176" cy="2157415"/>
        </p:xfrm>
        <a:graphic>
          <a:graphicData uri="http://schemas.openxmlformats.org/drawingml/2006/table">
            <a:tbl>
              <a:tblPr firstRow="1" bandRow="1">
                <a:tableStyleId>{5C22544A-7EE6-4342-B048-85BDC9FD1C3A}</a:tableStyleId>
              </a:tblPr>
              <a:tblGrid>
                <a:gridCol w="552162">
                  <a:extLst>
                    <a:ext uri="{9D8B030D-6E8A-4147-A177-3AD203B41FA5}">
                      <a16:colId xmlns:a16="http://schemas.microsoft.com/office/drawing/2014/main" val="1812500007"/>
                    </a:ext>
                  </a:extLst>
                </a:gridCol>
                <a:gridCol w="6845014">
                  <a:extLst>
                    <a:ext uri="{9D8B030D-6E8A-4147-A177-3AD203B41FA5}">
                      <a16:colId xmlns:a16="http://schemas.microsoft.com/office/drawing/2014/main" val="74161942"/>
                    </a:ext>
                  </a:extLst>
                </a:gridCol>
              </a:tblGrid>
              <a:tr h="126330">
                <a:tc gridSpan="2">
                  <a:txBody>
                    <a:bodyPr/>
                    <a:lstStyle/>
                    <a:p>
                      <a:r>
                        <a:rPr lang="en-GB" sz="1400" dirty="0">
                          <a:latin typeface="+mj-lt"/>
                          <a:cs typeface="Arial" panose="020B0604020202020204" pitchFamily="34" charset="0"/>
                        </a:rPr>
                        <a:t>2. Bacterial infections</a:t>
                      </a:r>
                    </a:p>
                  </a:txBody>
                  <a:tcPr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hMerge="1">
                  <a:txBody>
                    <a:bodyPr/>
                    <a:lstStyle/>
                    <a:p>
                      <a:endParaRPr lang="en-GB" sz="1400" dirty="0">
                        <a:latin typeface="Arial" panose="020B0604020202020204" pitchFamily="34" charset="0"/>
                        <a:cs typeface="Arial" panose="020B0604020202020204" pitchFamily="34" charset="0"/>
                      </a:endParaRPr>
                    </a:p>
                  </a:txBody>
                  <a:tcPr anchor="b">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1478240"/>
                  </a:ext>
                </a:extLst>
              </a:tr>
              <a:tr h="126330">
                <a:tc>
                  <a:txBody>
                    <a:bodyPr/>
                    <a:lstStyle/>
                    <a:p>
                      <a:pPr algn="l" fontAlgn="t"/>
                      <a:r>
                        <a:rPr lang="en-GB" sz="1100" b="0" i="0" u="none" strike="noStrike" dirty="0">
                          <a:solidFill>
                            <a:srgbClr val="000000"/>
                          </a:solidFill>
                          <a:effectLst/>
                          <a:latin typeface="+mj-lt"/>
                        </a:rPr>
                        <a:t>GS-001</a:t>
                      </a:r>
                    </a:p>
                  </a:txBody>
                  <a:tcPr marL="4763" marR="4763" marT="4763" marB="0" anchor="ctr">
                    <a:lnL w="6350" cap="flat" cmpd="sng" algn="ctr">
                      <a:solidFill>
                        <a:schemeClr val="tx2"/>
                      </a:solidFill>
                      <a:prstDash val="solid"/>
                      <a:round/>
                      <a:headEnd type="none" w="med" len="med"/>
                      <a:tailEnd type="none" w="med" len="med"/>
                    </a:lnL>
                    <a:lnR w="6350"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BEE5F5"/>
                    </a:solidFill>
                  </a:tcPr>
                </a:tc>
                <a:tc>
                  <a:txBody>
                    <a:bodyPr/>
                    <a:lstStyle/>
                    <a:p>
                      <a:pPr algn="l" fontAlgn="t"/>
                      <a:r>
                        <a:rPr lang="en-GB" sz="1200" b="0" i="0" u="none" strike="noStrike" dirty="0">
                          <a:solidFill>
                            <a:srgbClr val="000000"/>
                          </a:solidFill>
                          <a:effectLst/>
                          <a:latin typeface="+mj-lt"/>
                        </a:rPr>
                        <a:t>Epidemiology, predictors and outcomes of multi drug resistant bacterial infections in patients with cirrhosis across the world. Final results of the "Global study"</a:t>
                      </a:r>
                    </a:p>
                  </a:txBody>
                  <a:tcPr marL="4763" marR="4763" marT="4763" marB="0" anchor="ctr">
                    <a:lnL w="6350" cap="flat" cmpd="sng" algn="ctr">
                      <a:noFill/>
                      <a:prstDash val="solid"/>
                      <a:round/>
                      <a:headEnd type="none" w="med" len="med"/>
                      <a:tailEnd type="none" w="med" len="med"/>
                    </a:lnL>
                    <a:lnR w="6350" cap="flat" cmpd="sng" algn="ctr">
                      <a:solidFill>
                        <a:schemeClr val="tx2"/>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14601563"/>
                  </a:ext>
                </a:extLst>
              </a:tr>
              <a:tr h="160604">
                <a:tc>
                  <a:txBody>
                    <a:bodyPr/>
                    <a:lstStyle/>
                    <a:p>
                      <a:pPr algn="l" fontAlgn="t"/>
                      <a:r>
                        <a:rPr lang="en-GB" sz="1100" b="0" i="0" u="none" strike="noStrike" dirty="0">
                          <a:solidFill>
                            <a:srgbClr val="000000"/>
                          </a:solidFill>
                          <a:effectLst/>
                          <a:latin typeface="+mj-lt"/>
                        </a:rPr>
                        <a:t>PS-080</a:t>
                      </a:r>
                    </a:p>
                  </a:txBody>
                  <a:tcPr marL="4763" marR="4763" marT="4763" marB="0" anchor="ctr">
                    <a:lnL w="6350" cap="flat" cmpd="sng" algn="ctr">
                      <a:solidFill>
                        <a:schemeClr val="tx2"/>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BEE5F5"/>
                    </a:solidFill>
                  </a:tcPr>
                </a:tc>
                <a:tc>
                  <a:txBody>
                    <a:bodyPr/>
                    <a:lstStyle/>
                    <a:p>
                      <a:pPr algn="l" fontAlgn="t"/>
                      <a:r>
                        <a:rPr lang="en-GB" sz="1200" b="0" i="0" u="none" strike="noStrike" dirty="0">
                          <a:solidFill>
                            <a:srgbClr val="000000"/>
                          </a:solidFill>
                          <a:effectLst/>
                          <a:latin typeface="+mj-lt"/>
                        </a:rPr>
                        <a:t>Adherence to EASL antibiotic treatment recommendations improves the outcomes of patients with cirrhosis and bacterial infections. Results from the ICA Global Study</a:t>
                      </a:r>
                    </a:p>
                  </a:txBody>
                  <a:tcPr marL="4763" marR="4763" marT="4763" marB="0" anchor="ctr">
                    <a:lnL w="6350" cap="flat" cmpd="sng" algn="ctr">
                      <a:solidFill>
                        <a:schemeClr val="bg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noFill/>
                  </a:tcPr>
                </a:tc>
                <a:extLst>
                  <a:ext uri="{0D108BD9-81ED-4DB2-BD59-A6C34878D82A}">
                    <a16:rowId xmlns:a16="http://schemas.microsoft.com/office/drawing/2014/main" val="4223391470"/>
                  </a:ext>
                </a:extLst>
              </a:tr>
              <a:tr h="126330">
                <a:tc>
                  <a:txBody>
                    <a:bodyPr/>
                    <a:lstStyle/>
                    <a:p>
                      <a:pPr algn="l" fontAlgn="t"/>
                      <a:r>
                        <a:rPr lang="en-GB" sz="1100" b="0" i="0" u="none" strike="noStrike" dirty="0">
                          <a:solidFill>
                            <a:srgbClr val="000000"/>
                          </a:solidFill>
                          <a:effectLst/>
                          <a:latin typeface="+mj-lt"/>
                        </a:rPr>
                        <a:t>GS-015</a:t>
                      </a:r>
                    </a:p>
                  </a:txBody>
                  <a:tcPr marL="4763" marR="4763" marT="4763" marB="0" anchor="ctr">
                    <a:lnL w="6350" cap="flat" cmpd="sng" algn="ctr">
                      <a:solidFill>
                        <a:schemeClr val="tx2"/>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BEE5F5"/>
                    </a:solidFill>
                  </a:tcPr>
                </a:tc>
                <a:tc>
                  <a:txBody>
                    <a:bodyPr/>
                    <a:lstStyle/>
                    <a:p>
                      <a:pPr algn="l" fontAlgn="t"/>
                      <a:r>
                        <a:rPr lang="en-GB" sz="1200" b="0" i="0" u="none" strike="noStrike" dirty="0">
                          <a:solidFill>
                            <a:srgbClr val="000000"/>
                          </a:solidFill>
                          <a:effectLst/>
                          <a:latin typeface="+mj-lt"/>
                        </a:rPr>
                        <a:t>Primary SBP Prophylaxis is associated with greater ICU admission and 30-day mortality compared to Secondary SBP Prophylaxis</a:t>
                      </a:r>
                    </a:p>
                  </a:txBody>
                  <a:tcPr marL="4763" marR="4763" marT="4763" marB="0" anchor="ctr">
                    <a:lnL w="6350" cap="flat" cmpd="sng" algn="ctr">
                      <a:solidFill>
                        <a:schemeClr val="bg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noFill/>
                  </a:tcPr>
                </a:tc>
                <a:extLst>
                  <a:ext uri="{0D108BD9-81ED-4DB2-BD59-A6C34878D82A}">
                    <a16:rowId xmlns:a16="http://schemas.microsoft.com/office/drawing/2014/main" val="2763980478"/>
                  </a:ext>
                </a:extLst>
              </a:tr>
              <a:tr h="126330">
                <a:tc>
                  <a:txBody>
                    <a:bodyPr/>
                    <a:lstStyle/>
                    <a:p>
                      <a:pPr algn="l" fontAlgn="t"/>
                      <a:r>
                        <a:rPr lang="en-GB" sz="1100" b="0" i="0" u="none" strike="noStrike" dirty="0">
                          <a:solidFill>
                            <a:srgbClr val="000000"/>
                          </a:solidFill>
                          <a:effectLst/>
                          <a:latin typeface="+mj-lt"/>
                        </a:rPr>
                        <a:t>PS-015</a:t>
                      </a:r>
                    </a:p>
                  </a:txBody>
                  <a:tcPr marL="4763" marR="4763" marT="4763" marB="0" anchor="ctr">
                    <a:lnL w="6350" cap="flat" cmpd="sng" algn="ctr">
                      <a:solidFill>
                        <a:schemeClr val="tx2"/>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BEE5F5"/>
                    </a:solidFill>
                  </a:tcPr>
                </a:tc>
                <a:tc>
                  <a:txBody>
                    <a:bodyPr/>
                    <a:lstStyle/>
                    <a:p>
                      <a:pPr algn="l" fontAlgn="t"/>
                      <a:r>
                        <a:rPr lang="en-GB" sz="1200" b="0" i="0" u="none" strike="noStrike" dirty="0">
                          <a:solidFill>
                            <a:srgbClr val="000000"/>
                          </a:solidFill>
                          <a:effectLst/>
                          <a:latin typeface="+mj-lt"/>
                        </a:rPr>
                        <a:t>Gut microbiome is profoundly altered in acute-on-chronic liver failure as evaluated by quantitative metagenomics. Relationship with liver cirrhosis severity</a:t>
                      </a:r>
                    </a:p>
                  </a:txBody>
                  <a:tcPr marL="4763" marR="4763" marT="4763" marB="0" anchor="ctr">
                    <a:lnL w="6350" cap="flat" cmpd="sng" algn="ctr">
                      <a:solidFill>
                        <a:schemeClr val="bg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noFill/>
                  </a:tcPr>
                </a:tc>
                <a:extLst>
                  <a:ext uri="{0D108BD9-81ED-4DB2-BD59-A6C34878D82A}">
                    <a16:rowId xmlns:a16="http://schemas.microsoft.com/office/drawing/2014/main" val="1129030524"/>
                  </a:ext>
                </a:extLst>
              </a:tr>
              <a:tr h="126330">
                <a:tc>
                  <a:txBody>
                    <a:bodyPr/>
                    <a:lstStyle/>
                    <a:p>
                      <a:pPr algn="l" fontAlgn="t"/>
                      <a:r>
                        <a:rPr lang="en-GB" sz="1100" b="0" i="0" u="none" strike="noStrike" dirty="0">
                          <a:solidFill>
                            <a:srgbClr val="000000"/>
                          </a:solidFill>
                          <a:effectLst/>
                          <a:latin typeface="+mj-lt"/>
                        </a:rPr>
                        <a:t>PS-016</a:t>
                      </a:r>
                    </a:p>
                  </a:txBody>
                  <a:tcPr marL="4763" marR="4763" marT="4763" marB="0" anchor="ctr">
                    <a:lnL w="6350" cap="flat" cmpd="sng" algn="ctr">
                      <a:solidFill>
                        <a:schemeClr val="tx2"/>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BEE5F5"/>
                    </a:solidFill>
                  </a:tcPr>
                </a:tc>
                <a:tc>
                  <a:txBody>
                    <a:bodyPr/>
                    <a:lstStyle/>
                    <a:p>
                      <a:pPr algn="l" fontAlgn="t"/>
                      <a:r>
                        <a:rPr lang="en-GB" sz="1200" b="0" i="0" u="none" strike="noStrike" dirty="0">
                          <a:solidFill>
                            <a:srgbClr val="000000"/>
                          </a:solidFill>
                          <a:effectLst/>
                          <a:latin typeface="+mj-lt"/>
                        </a:rPr>
                        <a:t>Diet affects gut microbiota and modulates hospitalization risk differentially in an international cirrhosis cohort</a:t>
                      </a:r>
                    </a:p>
                  </a:txBody>
                  <a:tcPr marL="4763" marR="4763" marT="4763" marB="0" anchor="ctr">
                    <a:lnL w="6350" cap="flat" cmpd="sng" algn="ctr">
                      <a:solidFill>
                        <a:schemeClr val="bg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noFill/>
                  </a:tcPr>
                </a:tc>
                <a:extLst>
                  <a:ext uri="{0D108BD9-81ED-4DB2-BD59-A6C34878D82A}">
                    <a16:rowId xmlns:a16="http://schemas.microsoft.com/office/drawing/2014/main" val="3863881367"/>
                  </a:ext>
                </a:extLst>
              </a:tr>
            </a:tbl>
          </a:graphicData>
        </a:graphic>
      </p:graphicFrame>
      <p:sp>
        <p:nvSpPr>
          <p:cNvPr id="9" name="TextBox 8">
            <a:hlinkClick r:id="rId2" action="ppaction://hlinksldjump"/>
            <a:extLst>
              <a:ext uri="{FF2B5EF4-FFF2-40B4-BE49-F238E27FC236}">
                <a16:creationId xmlns:a16="http://schemas.microsoft.com/office/drawing/2014/main" id="{554D135F-529B-49A9-AB9A-12772AF122F2}"/>
              </a:ext>
            </a:extLst>
          </p:cNvPr>
          <p:cNvSpPr txBox="1">
            <a:spLocks/>
          </p:cNvSpPr>
          <p:nvPr/>
        </p:nvSpPr>
        <p:spPr>
          <a:xfrm>
            <a:off x="2820053" y="2614532"/>
            <a:ext cx="3503894" cy="504056"/>
          </a:xfrm>
          <a:prstGeom prst="rect">
            <a:avLst/>
          </a:prstGeom>
          <a:noFill/>
          <a:ln w="38100">
            <a:solidFill>
              <a:schemeClr val="accent1"/>
            </a:solidFill>
          </a:ln>
        </p:spPr>
        <p:txBody>
          <a:bodyPr wrap="square" rtlCol="0" anchor="ctr" anchorCtr="0">
            <a:noAutofit/>
          </a:bodyPr>
          <a:lstStyle/>
          <a:p>
            <a:pPr algn="ctr"/>
            <a:r>
              <a:rPr lang="en-GB" sz="1600" b="1" dirty="0"/>
              <a:t>Click here to skip to this section</a:t>
            </a:r>
          </a:p>
        </p:txBody>
      </p:sp>
      <p:sp>
        <p:nvSpPr>
          <p:cNvPr id="10" name="TextBox 9">
            <a:hlinkClick r:id="rId3" action="ppaction://hlinksldjump"/>
            <a:extLst>
              <a:ext uri="{FF2B5EF4-FFF2-40B4-BE49-F238E27FC236}">
                <a16:creationId xmlns:a16="http://schemas.microsoft.com/office/drawing/2014/main" id="{E25D3099-2876-4EC3-ABE1-6ECF73FE8EB3}"/>
              </a:ext>
            </a:extLst>
          </p:cNvPr>
          <p:cNvSpPr txBox="1">
            <a:spLocks/>
          </p:cNvSpPr>
          <p:nvPr/>
        </p:nvSpPr>
        <p:spPr>
          <a:xfrm>
            <a:off x="2823594" y="5722793"/>
            <a:ext cx="3503894" cy="504056"/>
          </a:xfrm>
          <a:prstGeom prst="rect">
            <a:avLst/>
          </a:prstGeom>
          <a:noFill/>
          <a:ln w="38100">
            <a:solidFill>
              <a:schemeClr val="accent1"/>
            </a:solidFill>
          </a:ln>
        </p:spPr>
        <p:txBody>
          <a:bodyPr wrap="square" rtlCol="0" anchor="ctr" anchorCtr="0">
            <a:noAutofit/>
          </a:bodyPr>
          <a:lstStyle/>
          <a:p>
            <a:pPr algn="ctr"/>
            <a:r>
              <a:rPr lang="en-GB" sz="1600" b="1" dirty="0"/>
              <a:t>Click here to skip to this section</a:t>
            </a:r>
          </a:p>
        </p:txBody>
      </p:sp>
    </p:spTree>
    <p:extLst>
      <p:ext uri="{BB962C8B-B14F-4D97-AF65-F5344CB8AC3E}">
        <p14:creationId xmlns:p14="http://schemas.microsoft.com/office/powerpoint/2010/main" val="4287546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71048" y="3032384"/>
            <a:ext cx="8498632" cy="1362075"/>
          </a:xfrm>
        </p:spPr>
        <p:txBody>
          <a:bodyPr/>
          <a:lstStyle/>
          <a:p>
            <a:r>
              <a:rPr lang="en-GB" dirty="0">
                <a:latin typeface="Arial" panose="020B0604020202020204" pitchFamily="34" charset="0"/>
                <a:cs typeface="Arial" panose="020B0604020202020204" pitchFamily="34" charset="0"/>
              </a:rPr>
              <a:t>1. Treatment strategies</a:t>
            </a:r>
            <a:endParaRPr lang="en-GB" dirty="0"/>
          </a:p>
        </p:txBody>
      </p:sp>
      <p:sp>
        <p:nvSpPr>
          <p:cNvPr id="5" name="Text Placeholder 4">
            <a:extLst>
              <a:ext uri="{FF2B5EF4-FFF2-40B4-BE49-F238E27FC236}">
                <a16:creationId xmlns:a16="http://schemas.microsoft.com/office/drawing/2014/main" id="{2279FE99-A9A5-4647-9BE1-77995AFADEEC}"/>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867149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7398C-CC2E-4F2B-9CB8-2397BB99152A}"/>
              </a:ext>
            </a:extLst>
          </p:cNvPr>
          <p:cNvSpPr>
            <a:spLocks noGrp="1"/>
          </p:cNvSpPr>
          <p:nvPr>
            <p:ph type="title"/>
          </p:nvPr>
        </p:nvSpPr>
        <p:spPr/>
        <p:txBody>
          <a:bodyPr>
            <a:normAutofit fontScale="90000"/>
          </a:bodyPr>
          <a:lstStyle/>
          <a:p>
            <a:r>
              <a:rPr lang="en-GB" dirty="0"/>
              <a:t>Stem cells as a new therapeutic strategy for portal hypertension and cirrhosis</a:t>
            </a:r>
          </a:p>
        </p:txBody>
      </p:sp>
      <p:sp>
        <p:nvSpPr>
          <p:cNvPr id="3" name="Text Placeholder 2">
            <a:extLst>
              <a:ext uri="{FF2B5EF4-FFF2-40B4-BE49-F238E27FC236}">
                <a16:creationId xmlns:a16="http://schemas.microsoft.com/office/drawing/2014/main" id="{3D2F536A-413B-4FBA-8D03-65C798BB5C39}"/>
              </a:ext>
            </a:extLst>
          </p:cNvPr>
          <p:cNvSpPr>
            <a:spLocks noGrp="1"/>
          </p:cNvSpPr>
          <p:nvPr>
            <p:ph type="body" sz="quarter" idx="10"/>
          </p:nvPr>
        </p:nvSpPr>
        <p:spPr>
          <a:xfrm>
            <a:off x="4925" y="6165304"/>
            <a:ext cx="7519403" cy="691617"/>
          </a:xfrm>
        </p:spPr>
        <p:txBody>
          <a:bodyPr/>
          <a:lstStyle/>
          <a:p>
            <a:r>
              <a:rPr lang="en-GB" dirty="0"/>
              <a:t>Fernández-Iglesias A, et al. ILC 2018, PS-009</a:t>
            </a:r>
          </a:p>
        </p:txBody>
      </p:sp>
      <p:sp>
        <p:nvSpPr>
          <p:cNvPr id="4" name="Content Placeholder 3">
            <a:extLst>
              <a:ext uri="{FF2B5EF4-FFF2-40B4-BE49-F238E27FC236}">
                <a16:creationId xmlns:a16="http://schemas.microsoft.com/office/drawing/2014/main" id="{C7440728-8CFD-4990-9B19-EB1902AC31A1}"/>
              </a:ext>
            </a:extLst>
          </p:cNvPr>
          <p:cNvSpPr>
            <a:spLocks noGrp="1"/>
          </p:cNvSpPr>
          <p:nvPr>
            <p:ph sz="half" idx="1"/>
          </p:nvPr>
        </p:nvSpPr>
        <p:spPr>
          <a:xfrm>
            <a:off x="319314" y="1340768"/>
            <a:ext cx="8506800" cy="1113269"/>
          </a:xfrm>
        </p:spPr>
        <p:txBody>
          <a:bodyPr>
            <a:noAutofit/>
          </a:bodyPr>
          <a:lstStyle/>
          <a:p>
            <a:pPr marL="0" indent="0">
              <a:buNone/>
            </a:pPr>
            <a:r>
              <a:rPr lang="en-GB" sz="1400" b="1" dirty="0"/>
              <a:t>Aim: </a:t>
            </a:r>
            <a:r>
              <a:rPr lang="en-GB" sz="1400" dirty="0"/>
              <a:t>Characterize the effects of human placenta-derived stem cells in a pre-clinical model of cirrhosis</a:t>
            </a:r>
          </a:p>
          <a:p>
            <a:pPr marL="0" indent="0">
              <a:buNone/>
            </a:pPr>
            <a:endParaRPr lang="en-US" sz="1400" b="1" dirty="0"/>
          </a:p>
          <a:p>
            <a:pPr marL="0" indent="0">
              <a:buNone/>
            </a:pPr>
            <a:endParaRPr lang="en-GB" sz="1400" b="1" dirty="0"/>
          </a:p>
          <a:p>
            <a:pPr marL="0" indent="0">
              <a:buNone/>
            </a:pPr>
            <a:endParaRPr lang="en-US" sz="1400" b="1" dirty="0"/>
          </a:p>
        </p:txBody>
      </p:sp>
      <p:graphicFrame>
        <p:nvGraphicFramePr>
          <p:cNvPr id="46" name="Table 45">
            <a:extLst>
              <a:ext uri="{FF2B5EF4-FFF2-40B4-BE49-F238E27FC236}">
                <a16:creationId xmlns:a16="http://schemas.microsoft.com/office/drawing/2014/main" id="{02D44F64-F24C-4AE3-AB9A-BB5B656825DF}"/>
              </a:ext>
            </a:extLst>
          </p:cNvPr>
          <p:cNvGraphicFramePr>
            <a:graphicFrameLocks noGrp="1"/>
          </p:cNvGraphicFramePr>
          <p:nvPr>
            <p:extLst>
              <p:ext uri="{D42A27DB-BD31-4B8C-83A1-F6EECF244321}">
                <p14:modId xmlns:p14="http://schemas.microsoft.com/office/powerpoint/2010/main" val="3695858287"/>
              </p:ext>
            </p:extLst>
          </p:nvPr>
        </p:nvGraphicFramePr>
        <p:xfrm>
          <a:off x="277797" y="3004544"/>
          <a:ext cx="4267831" cy="1311910"/>
        </p:xfrm>
        <a:graphic>
          <a:graphicData uri="http://schemas.openxmlformats.org/drawingml/2006/table">
            <a:tbl>
              <a:tblPr firstRow="1" bandRow="1">
                <a:tableStyleId>{69012ECD-51FC-41F1-AA8D-1B2483CD663E}</a:tableStyleId>
              </a:tblPr>
              <a:tblGrid>
                <a:gridCol w="1269766">
                  <a:extLst>
                    <a:ext uri="{9D8B030D-6E8A-4147-A177-3AD203B41FA5}">
                      <a16:colId xmlns:a16="http://schemas.microsoft.com/office/drawing/2014/main" val="3143165029"/>
                    </a:ext>
                  </a:extLst>
                </a:gridCol>
                <a:gridCol w="691861">
                  <a:extLst>
                    <a:ext uri="{9D8B030D-6E8A-4147-A177-3AD203B41FA5}">
                      <a16:colId xmlns:a16="http://schemas.microsoft.com/office/drawing/2014/main" val="2305171273"/>
                    </a:ext>
                  </a:extLst>
                </a:gridCol>
                <a:gridCol w="691861">
                  <a:extLst>
                    <a:ext uri="{9D8B030D-6E8A-4147-A177-3AD203B41FA5}">
                      <a16:colId xmlns:a16="http://schemas.microsoft.com/office/drawing/2014/main" val="2867775605"/>
                    </a:ext>
                  </a:extLst>
                </a:gridCol>
                <a:gridCol w="353502">
                  <a:extLst>
                    <a:ext uri="{9D8B030D-6E8A-4147-A177-3AD203B41FA5}">
                      <a16:colId xmlns:a16="http://schemas.microsoft.com/office/drawing/2014/main" val="2929892394"/>
                    </a:ext>
                  </a:extLst>
                </a:gridCol>
                <a:gridCol w="726146">
                  <a:extLst>
                    <a:ext uri="{9D8B030D-6E8A-4147-A177-3AD203B41FA5}">
                      <a16:colId xmlns:a16="http://schemas.microsoft.com/office/drawing/2014/main" val="2053078383"/>
                    </a:ext>
                  </a:extLst>
                </a:gridCol>
                <a:gridCol w="534695">
                  <a:extLst>
                    <a:ext uri="{9D8B030D-6E8A-4147-A177-3AD203B41FA5}">
                      <a16:colId xmlns:a16="http://schemas.microsoft.com/office/drawing/2014/main" val="672002248"/>
                    </a:ext>
                  </a:extLst>
                </a:gridCol>
              </a:tblGrid>
              <a:tr h="323913">
                <a:tc>
                  <a:txBody>
                    <a:bodyPr/>
                    <a:lstStyle/>
                    <a:p>
                      <a:pPr marL="36000" algn="l" fontAlgn="b"/>
                      <a:r>
                        <a:rPr lang="es-ES" sz="1200" u="none" strike="noStrike" dirty="0" err="1">
                          <a:solidFill>
                            <a:schemeClr val="bg1"/>
                          </a:solidFill>
                          <a:effectLst/>
                        </a:rPr>
                        <a:t>Haemodynamic</a:t>
                      </a:r>
                      <a:r>
                        <a:rPr lang="es-ES" sz="1200" u="none" strike="noStrike" dirty="0">
                          <a:solidFill>
                            <a:schemeClr val="bg1"/>
                          </a:solidFill>
                          <a:effectLst/>
                        </a:rPr>
                        <a:t> </a:t>
                      </a:r>
                      <a:r>
                        <a:rPr lang="es-ES" sz="1200" u="none" strike="noStrike" dirty="0" err="1">
                          <a:solidFill>
                            <a:schemeClr val="bg1"/>
                          </a:solidFill>
                          <a:effectLst/>
                        </a:rPr>
                        <a:t>parameters</a:t>
                      </a:r>
                      <a:endParaRPr lang="es-ES" sz="1200" u="none" strike="noStrike" dirty="0">
                        <a:solidFill>
                          <a:schemeClr val="bg1"/>
                        </a:solidFill>
                        <a:effectLst/>
                      </a:endParaRPr>
                    </a:p>
                  </a:txBody>
                  <a:tcPr marL="6350" marR="6350" marT="6350" marB="0"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a:txBody>
                    <a:bodyPr/>
                    <a:lstStyle/>
                    <a:p>
                      <a:pPr algn="ctr" fontAlgn="b"/>
                      <a:r>
                        <a:rPr lang="es-ES" sz="1200" b="1" u="none" strike="noStrike" dirty="0" err="1">
                          <a:solidFill>
                            <a:schemeClr val="bg1"/>
                          </a:solidFill>
                          <a:effectLst/>
                        </a:rPr>
                        <a:t>Veh</a:t>
                      </a:r>
                      <a:endParaRPr lang="es-ES"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a:txBody>
                    <a:bodyPr/>
                    <a:lstStyle/>
                    <a:p>
                      <a:pPr algn="ctr" fontAlgn="b"/>
                      <a:r>
                        <a:rPr lang="es-ES" sz="1200" b="1" u="none" strike="noStrike" dirty="0" err="1">
                          <a:solidFill>
                            <a:schemeClr val="bg1"/>
                          </a:solidFill>
                          <a:effectLst/>
                        </a:rPr>
                        <a:t>hAMSCs</a:t>
                      </a:r>
                      <a:endParaRPr lang="es-ES"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a:txBody>
                    <a:bodyPr/>
                    <a:lstStyle/>
                    <a:p>
                      <a:pPr algn="ctr" fontAlgn="b"/>
                      <a:r>
                        <a:rPr lang="es-ES" sz="1200" b="1" u="none" strike="noStrike" dirty="0">
                          <a:solidFill>
                            <a:schemeClr val="bg1"/>
                          </a:solidFill>
                          <a:effectLst/>
                        </a:rPr>
                        <a:t>p</a:t>
                      </a:r>
                      <a:endParaRPr lang="es-ES"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a:txBody>
                    <a:bodyPr/>
                    <a:lstStyle/>
                    <a:p>
                      <a:pPr algn="ctr" fontAlgn="b"/>
                      <a:r>
                        <a:rPr lang="es-ES" sz="1200" b="1" u="none" strike="noStrike" dirty="0" err="1">
                          <a:solidFill>
                            <a:schemeClr val="bg1"/>
                          </a:solidFill>
                          <a:effectLst/>
                        </a:rPr>
                        <a:t>hAECs</a:t>
                      </a:r>
                      <a:endParaRPr lang="es-ES"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a:txBody>
                    <a:bodyPr/>
                    <a:lstStyle/>
                    <a:p>
                      <a:pPr algn="ctr" fontAlgn="b"/>
                      <a:r>
                        <a:rPr lang="es-ES" sz="1200" b="1" u="none" strike="noStrike" dirty="0">
                          <a:solidFill>
                            <a:schemeClr val="bg1"/>
                          </a:solidFill>
                          <a:effectLst/>
                        </a:rPr>
                        <a:t>p</a:t>
                      </a:r>
                      <a:endParaRPr lang="es-ES"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extLst>
                  <a:ext uri="{0D108BD9-81ED-4DB2-BD59-A6C34878D82A}">
                    <a16:rowId xmlns:a16="http://schemas.microsoft.com/office/drawing/2014/main" val="2346898722"/>
                  </a:ext>
                </a:extLst>
              </a:tr>
              <a:tr h="87183">
                <a:tc>
                  <a:txBody>
                    <a:bodyPr/>
                    <a:lstStyle/>
                    <a:p>
                      <a:pPr marL="36000" algn="l" fontAlgn="b"/>
                      <a:r>
                        <a:rPr lang="es-ES" sz="1200" b="1" u="none" strike="noStrike" dirty="0">
                          <a:effectLst/>
                        </a:rPr>
                        <a:t>PP (</a:t>
                      </a:r>
                      <a:r>
                        <a:rPr lang="es-ES" sz="1200" b="1" u="none" strike="noStrike" dirty="0" err="1">
                          <a:effectLst/>
                        </a:rPr>
                        <a:t>mmHg</a:t>
                      </a:r>
                      <a:r>
                        <a:rPr lang="es-ES" sz="1200" b="1" u="none" strike="noStrike" dirty="0">
                          <a:effectLst/>
                        </a:rPr>
                        <a:t>)</a:t>
                      </a:r>
                      <a:endParaRPr lang="es-ES" sz="1200" b="1" i="0" u="none" strike="noStrike" dirty="0">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0" u="none" strike="noStrike" dirty="0">
                          <a:solidFill>
                            <a:schemeClr val="tx1"/>
                          </a:solidFill>
                          <a:effectLst/>
                        </a:rPr>
                        <a:t>15.4±0.7</a:t>
                      </a:r>
                      <a:endParaRPr lang="es-ES" sz="1200" b="0" i="0" u="none" strike="noStrike" dirty="0">
                        <a:solidFill>
                          <a:schemeClr val="tx1"/>
                        </a:solidFill>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1" u="none" strike="noStrike" dirty="0">
                          <a:solidFill>
                            <a:schemeClr val="tx2"/>
                          </a:solidFill>
                          <a:effectLst/>
                        </a:rPr>
                        <a:t>12.8±0.7</a:t>
                      </a:r>
                      <a:endParaRPr lang="es-ES" sz="1200" b="1" i="0" u="none" strike="noStrike" dirty="0">
                        <a:solidFill>
                          <a:schemeClr val="tx2"/>
                        </a:solidFill>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1" u="none" strike="noStrike" dirty="0">
                          <a:solidFill>
                            <a:schemeClr val="tx2"/>
                          </a:solidFill>
                          <a:effectLst/>
                        </a:rPr>
                        <a:t>0.01</a:t>
                      </a:r>
                      <a:endParaRPr lang="es-ES" sz="1200" b="1" i="0" u="none" strike="noStrike" dirty="0">
                        <a:solidFill>
                          <a:schemeClr val="tx2"/>
                        </a:solidFill>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1" u="none" strike="noStrike" dirty="0">
                          <a:solidFill>
                            <a:srgbClr val="69BCFF"/>
                          </a:solidFill>
                          <a:effectLst/>
                        </a:rPr>
                        <a:t>12.3±0.7</a:t>
                      </a:r>
                      <a:endParaRPr lang="es-ES" sz="1200" b="1" i="0" u="none" strike="noStrike" dirty="0">
                        <a:solidFill>
                          <a:srgbClr val="69BCFF"/>
                        </a:solidFill>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1" u="none" strike="noStrike" dirty="0">
                          <a:solidFill>
                            <a:srgbClr val="69BCFF"/>
                          </a:solidFill>
                          <a:effectLst/>
                        </a:rPr>
                        <a:t>0.005</a:t>
                      </a:r>
                      <a:endParaRPr lang="es-ES" sz="1200" b="1" i="0" u="none" strike="noStrike" dirty="0">
                        <a:solidFill>
                          <a:srgbClr val="69BCFF"/>
                        </a:solidFill>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843375211"/>
                  </a:ext>
                </a:extLst>
              </a:tr>
              <a:tr h="152093">
                <a:tc>
                  <a:txBody>
                    <a:bodyPr/>
                    <a:lstStyle/>
                    <a:p>
                      <a:pPr marL="36000" algn="l" fontAlgn="b"/>
                      <a:r>
                        <a:rPr lang="es-ES" sz="1200" b="1" u="none" strike="noStrike" dirty="0">
                          <a:effectLst/>
                        </a:rPr>
                        <a:t>PBF (</a:t>
                      </a:r>
                      <a:r>
                        <a:rPr lang="es-ES" sz="1200" b="1" u="none" strike="noStrike" dirty="0" err="1">
                          <a:effectLst/>
                        </a:rPr>
                        <a:t>mL</a:t>
                      </a:r>
                      <a:r>
                        <a:rPr lang="es-ES" sz="1200" b="1" u="none" strike="noStrike" dirty="0">
                          <a:effectLst/>
                        </a:rPr>
                        <a:t>/min)</a:t>
                      </a:r>
                      <a:endParaRPr lang="es-ES" sz="1200" b="1" i="0" u="none" strike="noStrike" dirty="0">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0" u="none" strike="noStrike" dirty="0">
                          <a:solidFill>
                            <a:schemeClr val="tx1"/>
                          </a:solidFill>
                          <a:effectLst/>
                        </a:rPr>
                        <a:t>12.7±1.6</a:t>
                      </a:r>
                      <a:endParaRPr lang="es-ES" sz="1200" b="0" i="0" u="none" strike="noStrike" dirty="0">
                        <a:solidFill>
                          <a:schemeClr val="tx1"/>
                        </a:solidFill>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0" u="none" strike="noStrike" dirty="0">
                          <a:solidFill>
                            <a:schemeClr val="tx1"/>
                          </a:solidFill>
                          <a:effectLst/>
                        </a:rPr>
                        <a:t>10.5±1.2</a:t>
                      </a:r>
                      <a:endParaRPr lang="es-ES" sz="1200" b="0" i="0" u="none" strike="noStrike" dirty="0">
                        <a:solidFill>
                          <a:schemeClr val="tx1"/>
                        </a:solidFill>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0" u="none" strike="noStrike" dirty="0">
                          <a:solidFill>
                            <a:schemeClr val="tx1"/>
                          </a:solidFill>
                          <a:effectLst/>
                        </a:rPr>
                        <a:t>0.2</a:t>
                      </a:r>
                      <a:endParaRPr lang="es-ES" sz="1200" b="0" i="0" u="none" strike="noStrike" dirty="0">
                        <a:solidFill>
                          <a:schemeClr val="tx1"/>
                        </a:solidFill>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0" u="none" strike="noStrike" dirty="0">
                          <a:solidFill>
                            <a:schemeClr val="tx1"/>
                          </a:solidFill>
                          <a:effectLst/>
                        </a:rPr>
                        <a:t>14.7±1.8</a:t>
                      </a:r>
                      <a:endParaRPr lang="es-ES" sz="1200" b="0" i="0" u="none" strike="noStrike" dirty="0">
                        <a:solidFill>
                          <a:schemeClr val="tx1"/>
                        </a:solidFill>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0" u="none" strike="noStrike" dirty="0">
                          <a:solidFill>
                            <a:schemeClr val="tx1"/>
                          </a:solidFill>
                          <a:effectLst/>
                        </a:rPr>
                        <a:t>0.3</a:t>
                      </a:r>
                      <a:endParaRPr lang="es-ES" sz="1200" b="0" i="0" u="none" strike="noStrike" dirty="0">
                        <a:solidFill>
                          <a:schemeClr val="tx1"/>
                        </a:solidFill>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2609466912"/>
                  </a:ext>
                </a:extLst>
              </a:tr>
              <a:tr h="220821">
                <a:tc>
                  <a:txBody>
                    <a:bodyPr/>
                    <a:lstStyle/>
                    <a:p>
                      <a:pPr marL="36000" algn="l" fontAlgn="b"/>
                      <a:r>
                        <a:rPr lang="es-ES" sz="1200" b="1" u="none" strike="noStrike" dirty="0">
                          <a:effectLst/>
                        </a:rPr>
                        <a:t>HVR (</a:t>
                      </a:r>
                      <a:r>
                        <a:rPr lang="es-ES" sz="1200" b="1" u="none" strike="noStrike" dirty="0" err="1">
                          <a:effectLst/>
                        </a:rPr>
                        <a:t>mmHg</a:t>
                      </a:r>
                      <a:r>
                        <a:rPr lang="es-ES" sz="1200" b="1" u="none" strike="noStrike" dirty="0">
                          <a:effectLst/>
                        </a:rPr>
                        <a:t>*min/</a:t>
                      </a:r>
                      <a:r>
                        <a:rPr lang="es-ES" sz="1200" b="1" u="none" strike="noStrike" dirty="0" err="1">
                          <a:effectLst/>
                        </a:rPr>
                        <a:t>mL</a:t>
                      </a:r>
                      <a:r>
                        <a:rPr lang="es-ES" sz="1200" b="1" u="none" strike="noStrike" dirty="0">
                          <a:effectLst/>
                        </a:rPr>
                        <a:t>)</a:t>
                      </a:r>
                      <a:endParaRPr lang="es-ES" sz="1200" b="1" i="0" u="none" strike="noStrike" dirty="0">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0" u="none" strike="noStrike" dirty="0">
                          <a:solidFill>
                            <a:schemeClr val="tx1"/>
                          </a:solidFill>
                          <a:effectLst/>
                        </a:rPr>
                        <a:t>1.4±0.2</a:t>
                      </a:r>
                      <a:endParaRPr lang="es-ES" sz="1200" b="0" i="0" u="none" strike="noStrike" dirty="0">
                        <a:solidFill>
                          <a:schemeClr val="tx1"/>
                        </a:solidFill>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0" u="none" strike="noStrike" dirty="0">
                          <a:solidFill>
                            <a:schemeClr val="tx1"/>
                          </a:solidFill>
                          <a:effectLst/>
                        </a:rPr>
                        <a:t>1.4±0.2</a:t>
                      </a:r>
                      <a:endParaRPr lang="es-ES" sz="1200" b="0" i="0" u="none" strike="noStrike" dirty="0">
                        <a:solidFill>
                          <a:schemeClr val="tx1"/>
                        </a:solidFill>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0" u="none" strike="noStrike" dirty="0">
                          <a:solidFill>
                            <a:schemeClr val="tx1"/>
                          </a:solidFill>
                          <a:effectLst/>
                        </a:rPr>
                        <a:t>0.7</a:t>
                      </a:r>
                      <a:endParaRPr lang="es-ES" sz="1200" b="0" i="0" u="none" strike="noStrike" dirty="0">
                        <a:solidFill>
                          <a:schemeClr val="tx1"/>
                        </a:solidFill>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0" u="none" strike="noStrike" dirty="0">
                          <a:solidFill>
                            <a:schemeClr val="tx1"/>
                          </a:solidFill>
                          <a:effectLst/>
                        </a:rPr>
                        <a:t>0.9±0.1</a:t>
                      </a:r>
                      <a:endParaRPr lang="es-ES" sz="1200" b="0" i="0" u="none" strike="noStrike" dirty="0">
                        <a:solidFill>
                          <a:schemeClr val="tx1"/>
                        </a:solidFill>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0" u="none" strike="noStrike" dirty="0">
                          <a:solidFill>
                            <a:schemeClr val="tx1"/>
                          </a:solidFill>
                          <a:effectLst/>
                        </a:rPr>
                        <a:t>0.02</a:t>
                      </a:r>
                      <a:endParaRPr lang="es-ES" sz="1200" b="0" i="0" u="none" strike="noStrike" dirty="0">
                        <a:solidFill>
                          <a:schemeClr val="tx1"/>
                        </a:solidFill>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30857238"/>
                  </a:ext>
                </a:extLst>
              </a:tr>
              <a:tr h="152093">
                <a:tc>
                  <a:txBody>
                    <a:bodyPr/>
                    <a:lstStyle/>
                    <a:p>
                      <a:pPr marL="36000" algn="l" fontAlgn="b"/>
                      <a:r>
                        <a:rPr lang="es-ES" sz="1200" b="1" u="none" strike="noStrike" dirty="0">
                          <a:effectLst/>
                        </a:rPr>
                        <a:t>MAP (</a:t>
                      </a:r>
                      <a:r>
                        <a:rPr lang="es-ES" sz="1200" b="1" u="none" strike="noStrike" dirty="0" err="1">
                          <a:effectLst/>
                        </a:rPr>
                        <a:t>mmHg</a:t>
                      </a:r>
                      <a:r>
                        <a:rPr lang="es-ES" sz="1200" b="1" u="none" strike="noStrike" dirty="0">
                          <a:effectLst/>
                        </a:rPr>
                        <a:t>)</a:t>
                      </a:r>
                      <a:endParaRPr lang="es-ES" sz="1200" b="1" i="0" u="none" strike="noStrike" dirty="0">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0" u="none" strike="noStrike" dirty="0">
                          <a:solidFill>
                            <a:schemeClr val="tx1"/>
                          </a:solidFill>
                          <a:effectLst/>
                        </a:rPr>
                        <a:t>83.4±4.8</a:t>
                      </a:r>
                      <a:endParaRPr lang="es-ES" sz="1200" b="0" i="0" u="none" strike="noStrike" dirty="0">
                        <a:solidFill>
                          <a:schemeClr val="tx1"/>
                        </a:solidFill>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0" u="none" strike="noStrike" dirty="0">
                          <a:solidFill>
                            <a:schemeClr val="tx1"/>
                          </a:solidFill>
                          <a:effectLst/>
                        </a:rPr>
                        <a:t>96.0±5.6</a:t>
                      </a:r>
                      <a:endParaRPr lang="es-ES" sz="1200" b="0" i="0" u="none" strike="noStrike" dirty="0">
                        <a:solidFill>
                          <a:schemeClr val="tx1"/>
                        </a:solidFill>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0" u="none" strike="noStrike" dirty="0">
                          <a:solidFill>
                            <a:schemeClr val="tx1"/>
                          </a:solidFill>
                          <a:effectLst/>
                        </a:rPr>
                        <a:t>0.09</a:t>
                      </a:r>
                      <a:endParaRPr lang="es-ES" sz="1200" b="0" i="0" u="none" strike="noStrike" dirty="0">
                        <a:solidFill>
                          <a:schemeClr val="tx1"/>
                        </a:solidFill>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0" u="none" strike="noStrike" dirty="0">
                          <a:solidFill>
                            <a:schemeClr val="tx1"/>
                          </a:solidFill>
                          <a:effectLst/>
                        </a:rPr>
                        <a:t>82.5±5.6</a:t>
                      </a:r>
                      <a:endParaRPr lang="es-ES" sz="1200" b="0" i="0" u="none" strike="noStrike" dirty="0">
                        <a:solidFill>
                          <a:schemeClr val="tx1"/>
                        </a:solidFill>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0" u="none" strike="noStrike" dirty="0">
                          <a:solidFill>
                            <a:schemeClr val="tx1"/>
                          </a:solidFill>
                          <a:effectLst/>
                        </a:rPr>
                        <a:t>0.3</a:t>
                      </a:r>
                      <a:endParaRPr lang="es-ES" sz="1200" b="0" i="0" u="none" strike="noStrike" dirty="0">
                        <a:solidFill>
                          <a:schemeClr val="tx1"/>
                        </a:solidFill>
                        <a:effectLst/>
                        <a:latin typeface="Arial" panose="020B0604020202020204" pitchFamily="34" charset="0"/>
                        <a:cs typeface="Arial" panose="020B0604020202020204" pitchFamily="34" charset="0"/>
                      </a:endParaRPr>
                    </a:p>
                  </a:txBody>
                  <a:tcPr marL="6350" marR="6350" marT="635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2773518992"/>
                  </a:ext>
                </a:extLst>
              </a:tr>
            </a:tbl>
          </a:graphicData>
        </a:graphic>
      </p:graphicFrame>
      <p:graphicFrame>
        <p:nvGraphicFramePr>
          <p:cNvPr id="47" name="Table 46">
            <a:extLst>
              <a:ext uri="{FF2B5EF4-FFF2-40B4-BE49-F238E27FC236}">
                <a16:creationId xmlns:a16="http://schemas.microsoft.com/office/drawing/2014/main" id="{A6566EBE-BCF9-48CA-9B3C-E36DF96B7286}"/>
              </a:ext>
            </a:extLst>
          </p:cNvPr>
          <p:cNvGraphicFramePr>
            <a:graphicFrameLocks noGrp="1"/>
          </p:cNvGraphicFramePr>
          <p:nvPr>
            <p:extLst>
              <p:ext uri="{D42A27DB-BD31-4B8C-83A1-F6EECF244321}">
                <p14:modId xmlns:p14="http://schemas.microsoft.com/office/powerpoint/2010/main" val="3998829193"/>
              </p:ext>
            </p:extLst>
          </p:nvPr>
        </p:nvGraphicFramePr>
        <p:xfrm>
          <a:off x="277797" y="4824318"/>
          <a:ext cx="4145942" cy="755696"/>
        </p:xfrm>
        <a:graphic>
          <a:graphicData uri="http://schemas.openxmlformats.org/drawingml/2006/table">
            <a:tbl>
              <a:tblPr firstRow="1" bandRow="1">
                <a:tableStyleId>{69012ECD-51FC-41F1-AA8D-1B2483CD663E}</a:tableStyleId>
              </a:tblPr>
              <a:tblGrid>
                <a:gridCol w="1233501">
                  <a:extLst>
                    <a:ext uri="{9D8B030D-6E8A-4147-A177-3AD203B41FA5}">
                      <a16:colId xmlns:a16="http://schemas.microsoft.com/office/drawing/2014/main" val="3143165029"/>
                    </a:ext>
                  </a:extLst>
                </a:gridCol>
                <a:gridCol w="672102">
                  <a:extLst>
                    <a:ext uri="{9D8B030D-6E8A-4147-A177-3AD203B41FA5}">
                      <a16:colId xmlns:a16="http://schemas.microsoft.com/office/drawing/2014/main" val="2305171273"/>
                    </a:ext>
                  </a:extLst>
                </a:gridCol>
                <a:gridCol w="672102">
                  <a:extLst>
                    <a:ext uri="{9D8B030D-6E8A-4147-A177-3AD203B41FA5}">
                      <a16:colId xmlns:a16="http://schemas.microsoft.com/office/drawing/2014/main" val="2867775605"/>
                    </a:ext>
                  </a:extLst>
                </a:gridCol>
                <a:gridCol w="343406">
                  <a:extLst>
                    <a:ext uri="{9D8B030D-6E8A-4147-A177-3AD203B41FA5}">
                      <a16:colId xmlns:a16="http://schemas.microsoft.com/office/drawing/2014/main" val="2929892394"/>
                    </a:ext>
                  </a:extLst>
                </a:gridCol>
                <a:gridCol w="705407">
                  <a:extLst>
                    <a:ext uri="{9D8B030D-6E8A-4147-A177-3AD203B41FA5}">
                      <a16:colId xmlns:a16="http://schemas.microsoft.com/office/drawing/2014/main" val="2053078383"/>
                    </a:ext>
                  </a:extLst>
                </a:gridCol>
                <a:gridCol w="519424">
                  <a:extLst>
                    <a:ext uri="{9D8B030D-6E8A-4147-A177-3AD203B41FA5}">
                      <a16:colId xmlns:a16="http://schemas.microsoft.com/office/drawing/2014/main" val="672002248"/>
                    </a:ext>
                  </a:extLst>
                </a:gridCol>
              </a:tblGrid>
              <a:tr h="0">
                <a:tc>
                  <a:txBody>
                    <a:bodyPr/>
                    <a:lstStyle/>
                    <a:p>
                      <a:pPr algn="l" fontAlgn="b"/>
                      <a:endParaRPr lang="es-ES" sz="1200" u="none" strike="noStrike" dirty="0">
                        <a:solidFill>
                          <a:schemeClr val="bg1"/>
                        </a:solidFill>
                        <a:effectLst/>
                      </a:endParaRPr>
                    </a:p>
                  </a:txBody>
                  <a:tcPr marL="6350" marR="6350" marT="6350" marB="0"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a:txBody>
                    <a:bodyPr/>
                    <a:lstStyle/>
                    <a:p>
                      <a:pPr algn="ctr" fontAlgn="b"/>
                      <a:r>
                        <a:rPr lang="es-ES" sz="1200" b="1" u="none" strike="noStrike" dirty="0" err="1">
                          <a:solidFill>
                            <a:schemeClr val="bg1"/>
                          </a:solidFill>
                          <a:effectLst/>
                        </a:rPr>
                        <a:t>Veh</a:t>
                      </a:r>
                      <a:endParaRPr lang="es-ES"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a:txBody>
                    <a:bodyPr/>
                    <a:lstStyle/>
                    <a:p>
                      <a:pPr algn="ctr" fontAlgn="b"/>
                      <a:r>
                        <a:rPr lang="es-ES" sz="1200" b="1" u="none" strike="noStrike" dirty="0" err="1">
                          <a:solidFill>
                            <a:schemeClr val="bg1"/>
                          </a:solidFill>
                          <a:effectLst/>
                        </a:rPr>
                        <a:t>hAMSCs</a:t>
                      </a:r>
                      <a:endParaRPr lang="es-ES"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a:txBody>
                    <a:bodyPr/>
                    <a:lstStyle/>
                    <a:p>
                      <a:pPr algn="ctr" fontAlgn="b"/>
                      <a:r>
                        <a:rPr lang="es-ES" sz="1200" b="1" u="none" strike="noStrike" dirty="0">
                          <a:solidFill>
                            <a:schemeClr val="bg1"/>
                          </a:solidFill>
                          <a:effectLst/>
                        </a:rPr>
                        <a:t>p</a:t>
                      </a:r>
                      <a:endParaRPr lang="es-ES"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a:txBody>
                    <a:bodyPr/>
                    <a:lstStyle/>
                    <a:p>
                      <a:pPr algn="ctr" fontAlgn="b"/>
                      <a:r>
                        <a:rPr lang="es-ES" sz="1200" b="1" u="none" strike="noStrike" dirty="0" err="1">
                          <a:solidFill>
                            <a:schemeClr val="bg1"/>
                          </a:solidFill>
                          <a:effectLst/>
                        </a:rPr>
                        <a:t>hAECs</a:t>
                      </a:r>
                      <a:endParaRPr lang="es-ES"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a:txBody>
                    <a:bodyPr/>
                    <a:lstStyle/>
                    <a:p>
                      <a:pPr algn="ctr" fontAlgn="b"/>
                      <a:r>
                        <a:rPr lang="es-ES" sz="1200" b="1" u="none" strike="noStrike" dirty="0">
                          <a:solidFill>
                            <a:schemeClr val="bg1"/>
                          </a:solidFill>
                          <a:effectLst/>
                        </a:rPr>
                        <a:t>p</a:t>
                      </a:r>
                      <a:endParaRPr lang="es-ES"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extLst>
                  <a:ext uri="{0D108BD9-81ED-4DB2-BD59-A6C34878D82A}">
                    <a16:rowId xmlns:a16="http://schemas.microsoft.com/office/drawing/2014/main" val="2346898722"/>
                  </a:ext>
                </a:extLst>
              </a:tr>
              <a:tr h="0">
                <a:tc>
                  <a:txBody>
                    <a:bodyPr/>
                    <a:lstStyle/>
                    <a:p>
                      <a:pPr marL="36000" algn="l" fontAlgn="ctr"/>
                      <a:r>
                        <a:rPr lang="es-ES" sz="1200" b="1" i="0" u="none" strike="noStrike" dirty="0" err="1">
                          <a:effectLst/>
                          <a:latin typeface="Arial"/>
                        </a:rPr>
                        <a:t>Albumin</a:t>
                      </a:r>
                      <a:r>
                        <a:rPr lang="es-ES" sz="1200" b="1" i="0" u="none" strike="noStrike" dirty="0">
                          <a:effectLst/>
                          <a:latin typeface="Arial"/>
                        </a:rPr>
                        <a:t> (g/L)</a:t>
                      </a:r>
                    </a:p>
                  </a:txBody>
                  <a:tcPr marL="8913" marR="8913" marT="8913"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0" i="0" u="none" strike="noStrike" dirty="0">
                          <a:solidFill>
                            <a:schemeClr val="tx1"/>
                          </a:solidFill>
                          <a:effectLst/>
                          <a:latin typeface="Arial"/>
                        </a:rPr>
                        <a:t>21±1.2</a:t>
                      </a:r>
                    </a:p>
                  </a:txBody>
                  <a:tcPr marL="8913" marR="8913" marT="8913"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1" i="0" u="none" strike="noStrike" dirty="0">
                          <a:solidFill>
                            <a:schemeClr val="tx2"/>
                          </a:solidFill>
                          <a:effectLst/>
                          <a:latin typeface="Arial"/>
                        </a:rPr>
                        <a:t>24±0.7</a:t>
                      </a:r>
                    </a:p>
                  </a:txBody>
                  <a:tcPr marL="8913" marR="8913" marT="8913"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1" i="0" u="none" strike="noStrike" dirty="0">
                          <a:solidFill>
                            <a:schemeClr val="tx2"/>
                          </a:solidFill>
                          <a:effectLst/>
                          <a:latin typeface="Arial"/>
                        </a:rPr>
                        <a:t>0.04</a:t>
                      </a:r>
                    </a:p>
                  </a:txBody>
                  <a:tcPr marL="8913" marR="8913" marT="8913"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0" i="0" u="none" strike="noStrike" dirty="0">
                          <a:solidFill>
                            <a:schemeClr val="tx1"/>
                          </a:solidFill>
                          <a:effectLst/>
                          <a:latin typeface="Arial"/>
                        </a:rPr>
                        <a:t>24±3.5</a:t>
                      </a:r>
                    </a:p>
                  </a:txBody>
                  <a:tcPr marL="8913" marR="8913" marT="8913"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0" i="0" u="none" strike="noStrike" dirty="0">
                          <a:solidFill>
                            <a:schemeClr val="tx1"/>
                          </a:solidFill>
                          <a:effectLst/>
                          <a:latin typeface="Arial"/>
                        </a:rPr>
                        <a:t>0.3</a:t>
                      </a:r>
                    </a:p>
                  </a:txBody>
                  <a:tcPr marL="8913" marR="8913" marT="8913"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843375211"/>
                  </a:ext>
                </a:extLst>
              </a:tr>
              <a:tr h="0">
                <a:tc>
                  <a:txBody>
                    <a:bodyPr/>
                    <a:lstStyle/>
                    <a:p>
                      <a:pPr marL="36000" algn="l" fontAlgn="ctr"/>
                      <a:r>
                        <a:rPr lang="es-ES" sz="1200" b="1" i="0" u="none" strike="noStrike" dirty="0" err="1">
                          <a:effectLst/>
                          <a:latin typeface="Arial"/>
                        </a:rPr>
                        <a:t>Bilirubin</a:t>
                      </a:r>
                      <a:r>
                        <a:rPr lang="es-ES" sz="1200" b="1" i="0" u="none" strike="noStrike" dirty="0">
                          <a:effectLst/>
                          <a:latin typeface="Arial"/>
                        </a:rPr>
                        <a:t> (mg/</a:t>
                      </a:r>
                      <a:r>
                        <a:rPr lang="es-ES" sz="1200" b="1" i="0" u="none" strike="noStrike" dirty="0" err="1">
                          <a:effectLst/>
                          <a:latin typeface="Arial"/>
                        </a:rPr>
                        <a:t>dL</a:t>
                      </a:r>
                      <a:r>
                        <a:rPr lang="es-ES" sz="1200" b="1" i="0" u="none" strike="noStrike" dirty="0">
                          <a:effectLst/>
                          <a:latin typeface="Arial"/>
                        </a:rPr>
                        <a:t>)</a:t>
                      </a:r>
                    </a:p>
                  </a:txBody>
                  <a:tcPr marL="8913" marR="8913" marT="8913"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0" i="0" u="none" strike="noStrike" dirty="0">
                          <a:solidFill>
                            <a:schemeClr val="tx1"/>
                          </a:solidFill>
                          <a:effectLst/>
                          <a:latin typeface="Arial"/>
                        </a:rPr>
                        <a:t>0.7±0.2</a:t>
                      </a:r>
                    </a:p>
                  </a:txBody>
                  <a:tcPr marL="8913" marR="8913" marT="8913"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1" i="0" u="none" strike="noStrike" dirty="0">
                          <a:solidFill>
                            <a:schemeClr val="tx2"/>
                          </a:solidFill>
                          <a:effectLst/>
                          <a:latin typeface="Arial"/>
                        </a:rPr>
                        <a:t>0.1±0.0</a:t>
                      </a:r>
                    </a:p>
                  </a:txBody>
                  <a:tcPr marL="8913" marR="8913" marT="8913"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1" i="0" u="none" strike="noStrike" dirty="0">
                          <a:solidFill>
                            <a:schemeClr val="tx2"/>
                          </a:solidFill>
                          <a:effectLst/>
                          <a:latin typeface="Arial"/>
                        </a:rPr>
                        <a:t>0.03</a:t>
                      </a:r>
                    </a:p>
                  </a:txBody>
                  <a:tcPr marL="8913" marR="8913" marT="8913"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0" i="0" u="none" strike="noStrike" dirty="0">
                          <a:solidFill>
                            <a:schemeClr val="tx1"/>
                          </a:solidFill>
                          <a:effectLst/>
                          <a:latin typeface="Arial"/>
                        </a:rPr>
                        <a:t>0.2±0.1</a:t>
                      </a:r>
                    </a:p>
                  </a:txBody>
                  <a:tcPr marL="8913" marR="8913" marT="8913"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fontAlgn="ctr"/>
                      <a:r>
                        <a:rPr lang="es-ES" sz="1200" b="0" i="0" u="none" strike="noStrike" dirty="0">
                          <a:solidFill>
                            <a:schemeClr val="tx1"/>
                          </a:solidFill>
                          <a:effectLst/>
                          <a:latin typeface="Arial"/>
                        </a:rPr>
                        <a:t>0.07</a:t>
                      </a:r>
                    </a:p>
                  </a:txBody>
                  <a:tcPr marL="8913" marR="8913" marT="8913"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2609466912"/>
                  </a:ext>
                </a:extLst>
              </a:tr>
            </a:tbl>
          </a:graphicData>
        </a:graphic>
      </p:graphicFrame>
      <p:sp>
        <p:nvSpPr>
          <p:cNvPr id="48" name="1035 CuadroTexto">
            <a:extLst>
              <a:ext uri="{FF2B5EF4-FFF2-40B4-BE49-F238E27FC236}">
                <a16:creationId xmlns:a16="http://schemas.microsoft.com/office/drawing/2014/main" id="{BCBCFFC9-1414-45BF-AACD-86C0CC6E0749}"/>
              </a:ext>
            </a:extLst>
          </p:cNvPr>
          <p:cNvSpPr txBox="1"/>
          <p:nvPr/>
        </p:nvSpPr>
        <p:spPr>
          <a:xfrm>
            <a:off x="277796" y="2441549"/>
            <a:ext cx="4267831" cy="461665"/>
          </a:xfrm>
          <a:prstGeom prst="rect">
            <a:avLst/>
          </a:prstGeom>
          <a:noFill/>
          <a:ln>
            <a:noFill/>
          </a:ln>
        </p:spPr>
        <p:txBody>
          <a:bodyPr wrap="square" rtlCol="0">
            <a:spAutoFit/>
          </a:bodyPr>
          <a:lstStyle/>
          <a:p>
            <a:pPr algn="ctr">
              <a:defRPr/>
            </a:pPr>
            <a:r>
              <a:rPr lang="en-GB" sz="1200" b="1" dirty="0" err="1"/>
              <a:t>hAMSCs</a:t>
            </a:r>
            <a:r>
              <a:rPr lang="en-GB" sz="1200" b="1" dirty="0"/>
              <a:t> and </a:t>
            </a:r>
            <a:r>
              <a:rPr lang="en-GB" sz="1200" b="1" dirty="0" err="1"/>
              <a:t>hAECs</a:t>
            </a:r>
            <a:r>
              <a:rPr lang="en-GB" sz="1200" b="1" dirty="0"/>
              <a:t> significantly lowered PP </a:t>
            </a:r>
            <a:br>
              <a:rPr lang="en-GB" sz="1200" b="1" dirty="0"/>
            </a:br>
            <a:r>
              <a:rPr lang="en-GB" sz="1200" b="1" dirty="0"/>
              <a:t>through reduction in HVR</a:t>
            </a:r>
            <a:endParaRPr kumimoji="0" lang="es-ES" sz="1200" i="0" u="none" strike="noStrike" kern="120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49" name="1035 CuadroTexto">
            <a:extLst>
              <a:ext uri="{FF2B5EF4-FFF2-40B4-BE49-F238E27FC236}">
                <a16:creationId xmlns:a16="http://schemas.microsoft.com/office/drawing/2014/main" id="{5DC1C379-120B-4CFC-8531-015819FABEEA}"/>
              </a:ext>
            </a:extLst>
          </p:cNvPr>
          <p:cNvSpPr txBox="1"/>
          <p:nvPr/>
        </p:nvSpPr>
        <p:spPr>
          <a:xfrm>
            <a:off x="4720262" y="2441549"/>
            <a:ext cx="4002381" cy="276999"/>
          </a:xfrm>
          <a:prstGeom prst="rect">
            <a:avLst/>
          </a:prstGeom>
          <a:noFill/>
        </p:spPr>
        <p:txBody>
          <a:bodyPr wrap="square" rtlCol="0">
            <a:spAutoFit/>
          </a:bodyPr>
          <a:lstStyle>
            <a:defPPr>
              <a:defRPr lang="en-US"/>
            </a:defPPr>
            <a:lvl1pPr marL="285750" indent="-285750">
              <a:buFont typeface="Arial" panose="020B0604020202020204" pitchFamily="34" charset="0"/>
              <a:buChar char="•"/>
              <a:defRPr sz="1400"/>
            </a:lvl1pPr>
          </a:lstStyle>
          <a:p>
            <a:pPr marL="0" indent="0" algn="ctr">
              <a:buNone/>
            </a:pPr>
            <a:r>
              <a:rPr lang="en-GB" sz="1200" b="1" dirty="0" err="1"/>
              <a:t>hAMSCs</a:t>
            </a:r>
            <a:r>
              <a:rPr lang="en-GB" sz="1200" b="1" dirty="0"/>
              <a:t> and </a:t>
            </a:r>
            <a:r>
              <a:rPr lang="en-GB" sz="1200" b="1" dirty="0" err="1"/>
              <a:t>hAECs</a:t>
            </a:r>
            <a:r>
              <a:rPr lang="en-GB" sz="1200" b="1" dirty="0"/>
              <a:t> ameliorated liver fibrosis</a:t>
            </a:r>
            <a:endParaRPr lang="es-ES" sz="1200" b="1" dirty="0"/>
          </a:p>
        </p:txBody>
      </p:sp>
      <p:sp>
        <p:nvSpPr>
          <p:cNvPr id="7" name="Rectangle 6">
            <a:extLst>
              <a:ext uri="{FF2B5EF4-FFF2-40B4-BE49-F238E27FC236}">
                <a16:creationId xmlns:a16="http://schemas.microsoft.com/office/drawing/2014/main" id="{1F0BFBDB-240C-487A-971E-234B58AEA5E4}"/>
              </a:ext>
            </a:extLst>
          </p:cNvPr>
          <p:cNvSpPr/>
          <p:nvPr/>
        </p:nvSpPr>
        <p:spPr>
          <a:xfrm>
            <a:off x="319314" y="5733256"/>
            <a:ext cx="3888432" cy="738664"/>
          </a:xfrm>
          <a:prstGeom prst="rect">
            <a:avLst/>
          </a:prstGeom>
          <a:ln>
            <a:noFill/>
          </a:ln>
        </p:spPr>
        <p:txBody>
          <a:bodyPr wrap="square">
            <a:spAutoFit/>
          </a:bodyPr>
          <a:lstStyle/>
          <a:p>
            <a:r>
              <a:rPr lang="en-GB" sz="1400" b="1" dirty="0"/>
              <a:t>Conclusion: </a:t>
            </a:r>
            <a:r>
              <a:rPr lang="en-GB" sz="1400" dirty="0"/>
              <a:t>Transplanted human amniotic stem cells are potentially a viable therapy for cirrhosis and portal hypertension</a:t>
            </a:r>
          </a:p>
        </p:txBody>
      </p:sp>
      <p:grpSp>
        <p:nvGrpSpPr>
          <p:cNvPr id="6" name="Group 5">
            <a:extLst>
              <a:ext uri="{FF2B5EF4-FFF2-40B4-BE49-F238E27FC236}">
                <a16:creationId xmlns:a16="http://schemas.microsoft.com/office/drawing/2014/main" id="{B78F8269-CA03-45FA-B0B0-AE9D760FEA52}"/>
              </a:ext>
            </a:extLst>
          </p:cNvPr>
          <p:cNvGrpSpPr/>
          <p:nvPr/>
        </p:nvGrpSpPr>
        <p:grpSpPr>
          <a:xfrm>
            <a:off x="489443" y="1735258"/>
            <a:ext cx="8181545" cy="586867"/>
            <a:chOff x="395536" y="1700808"/>
            <a:chExt cx="8181545" cy="586867"/>
          </a:xfrm>
        </p:grpSpPr>
        <p:sp>
          <p:nvSpPr>
            <p:cNvPr id="57" name="9 CuadroTexto">
              <a:extLst>
                <a:ext uri="{FF2B5EF4-FFF2-40B4-BE49-F238E27FC236}">
                  <a16:creationId xmlns:a16="http://schemas.microsoft.com/office/drawing/2014/main" id="{DBCA3A7C-6B9C-4BB2-A337-1616016A3949}"/>
                </a:ext>
              </a:extLst>
            </p:cNvPr>
            <p:cNvSpPr txBox="1"/>
            <p:nvPr/>
          </p:nvSpPr>
          <p:spPr>
            <a:xfrm>
              <a:off x="395536" y="1745262"/>
              <a:ext cx="1867725"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400" i="0" u="none" strike="noStrike" kern="1200" cap="none" spc="0" normalizeH="0" baseline="0" noProof="0" dirty="0">
                  <a:ln>
                    <a:noFill/>
                  </a:ln>
                  <a:solidFill>
                    <a:prstClr val="black"/>
                  </a:solidFill>
                  <a:effectLst/>
                  <a:uLnTx/>
                  <a:uFillTx/>
                  <a:latin typeface="Arial" panose="020B0604020202020204"/>
                  <a:ea typeface="+mn-ea"/>
                  <a:cs typeface="+mn-cs"/>
                </a:rPr>
                <a:t>4x10</a:t>
              </a:r>
              <a:r>
                <a:rPr kumimoji="0" lang="es-ES" sz="1400" i="0" u="none" strike="noStrike" kern="1200" cap="none" spc="0" normalizeH="0" baseline="30000" noProof="0" dirty="0">
                  <a:ln>
                    <a:noFill/>
                  </a:ln>
                  <a:solidFill>
                    <a:prstClr val="black"/>
                  </a:solidFill>
                  <a:effectLst/>
                  <a:uLnTx/>
                  <a:uFillTx/>
                  <a:latin typeface="Arial" panose="020B0604020202020204"/>
                  <a:ea typeface="+mn-ea"/>
                  <a:cs typeface="+mn-cs"/>
                </a:rPr>
                <a:t>6 </a:t>
              </a:r>
              <a:r>
                <a:rPr kumimoji="0" lang="es-ES" sz="1400" i="0" u="none" strike="noStrike" kern="1200" cap="none" spc="0" normalizeH="0" baseline="0" noProof="0" dirty="0">
                  <a:ln>
                    <a:noFill/>
                  </a:ln>
                  <a:solidFill>
                    <a:prstClr val="black"/>
                  </a:solidFill>
                  <a:effectLst/>
                  <a:uLnTx/>
                  <a:uFillTx/>
                  <a:latin typeface="Arial" panose="020B0604020202020204"/>
                  <a:ea typeface="+mn-ea"/>
                  <a:cs typeface="+mn-cs"/>
                </a:rPr>
                <a:t> viable </a:t>
              </a:r>
              <a:br>
                <a:rPr kumimoji="0" lang="es-ES" sz="1400" i="0" u="none" strike="noStrike" kern="1200" cap="none" spc="0" normalizeH="0" baseline="0" noProof="0" dirty="0">
                  <a:ln>
                    <a:noFill/>
                  </a:ln>
                  <a:solidFill>
                    <a:prstClr val="black"/>
                  </a:solidFill>
                  <a:effectLst/>
                  <a:uLnTx/>
                  <a:uFillTx/>
                  <a:latin typeface="Arial" panose="020B0604020202020204"/>
                  <a:ea typeface="+mn-ea"/>
                  <a:cs typeface="+mn-cs"/>
                </a:rPr>
              </a:br>
              <a:r>
                <a:rPr kumimoji="0" lang="es-ES" sz="1400" i="0" u="none" strike="noStrike" kern="1200" cap="none" spc="0" normalizeH="0" baseline="0" noProof="0" dirty="0" err="1">
                  <a:ln>
                    <a:noFill/>
                  </a:ln>
                  <a:solidFill>
                    <a:prstClr val="black"/>
                  </a:solidFill>
                  <a:effectLst/>
                  <a:uLnTx/>
                  <a:uFillTx/>
                  <a:latin typeface="Arial" panose="020B0604020202020204"/>
                  <a:ea typeface="+mn-ea"/>
                  <a:cs typeface="+mn-cs"/>
                </a:rPr>
                <a:t>hAMSCs</a:t>
              </a:r>
              <a:r>
                <a:rPr lang="es-ES" sz="1400" dirty="0">
                  <a:solidFill>
                    <a:prstClr val="black"/>
                  </a:solidFill>
                  <a:latin typeface="Arial" panose="020B0604020202020204"/>
                </a:rPr>
                <a:t> </a:t>
              </a:r>
              <a:r>
                <a:rPr kumimoji="0" lang="es-ES" sz="1400" i="0" u="none" strike="noStrike" kern="1200" cap="none" spc="0" normalizeH="0" baseline="0" noProof="0" dirty="0" err="1">
                  <a:ln>
                    <a:noFill/>
                  </a:ln>
                  <a:solidFill>
                    <a:prstClr val="black"/>
                  </a:solidFill>
                  <a:effectLst/>
                  <a:uLnTx/>
                  <a:uFillTx/>
                  <a:latin typeface="Arial" panose="020B0604020202020204"/>
                  <a:ea typeface="+mn-ea"/>
                  <a:cs typeface="+mn-cs"/>
                </a:rPr>
                <a:t>or</a:t>
              </a:r>
              <a:r>
                <a:rPr kumimoji="0" lang="es-ES" sz="1400"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s-ES" sz="1400" i="0" u="none" strike="noStrike" kern="1200" cap="none" spc="0" normalizeH="0" baseline="0" noProof="0" dirty="0" err="1">
                  <a:ln>
                    <a:noFill/>
                  </a:ln>
                  <a:solidFill>
                    <a:prstClr val="black"/>
                  </a:solidFill>
                  <a:effectLst/>
                  <a:uLnTx/>
                  <a:uFillTx/>
                  <a:latin typeface="Arial" panose="020B0604020202020204"/>
                  <a:ea typeface="+mn-ea"/>
                  <a:cs typeface="+mn-cs"/>
                </a:rPr>
                <a:t>hAECs</a:t>
              </a:r>
              <a:endParaRPr kumimoji="0" lang="es-ES" sz="140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58" name="13 CuadroTexto">
              <a:extLst>
                <a:ext uri="{FF2B5EF4-FFF2-40B4-BE49-F238E27FC236}">
                  <a16:creationId xmlns:a16="http://schemas.microsoft.com/office/drawing/2014/main" id="{43E2D350-169B-4E72-936A-A1C8D043F805}"/>
                </a:ext>
              </a:extLst>
            </p:cNvPr>
            <p:cNvSpPr txBox="1"/>
            <p:nvPr/>
          </p:nvSpPr>
          <p:spPr>
            <a:xfrm>
              <a:off x="3758573" y="1745262"/>
              <a:ext cx="1319666"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400" i="0" u="none" strike="noStrike" kern="1200" cap="none" spc="0" normalizeH="0" baseline="0" noProof="0" dirty="0">
                  <a:ln>
                    <a:noFill/>
                  </a:ln>
                  <a:solidFill>
                    <a:prstClr val="black"/>
                  </a:solidFill>
                  <a:effectLst/>
                  <a:uLnTx/>
                  <a:uFillTx/>
                  <a:latin typeface="Arial" panose="020B0604020202020204"/>
                  <a:ea typeface="+mn-ea"/>
                  <a:cs typeface="+mn-cs"/>
                </a:rPr>
                <a:t>CCl</a:t>
              </a:r>
              <a:r>
                <a:rPr kumimoji="0" lang="es-ES" sz="1400" i="0" u="none" strike="noStrike" kern="1200" cap="none" spc="0" normalizeH="0" baseline="-25000" noProof="0" dirty="0">
                  <a:ln>
                    <a:noFill/>
                  </a:ln>
                  <a:solidFill>
                    <a:prstClr val="black"/>
                  </a:solidFill>
                  <a:effectLst/>
                  <a:uLnTx/>
                  <a:uFillTx/>
                  <a:latin typeface="Arial" panose="020B0604020202020204"/>
                  <a:ea typeface="+mn-ea"/>
                  <a:cs typeface="+mn-cs"/>
                </a:rPr>
                <a:t>4</a:t>
              </a:r>
              <a:r>
                <a:rPr kumimoji="0" lang="es-ES" sz="1400" i="0" u="none" strike="noStrike" kern="1200" cap="none" spc="0" normalizeH="0" baseline="0" noProof="0" dirty="0">
                  <a:ln>
                    <a:noFill/>
                  </a:ln>
                  <a:solidFill>
                    <a:prstClr val="black"/>
                  </a:solidFill>
                  <a:effectLst/>
                  <a:uLnTx/>
                  <a:uFillTx/>
                  <a:latin typeface="Arial" panose="020B0604020202020204"/>
                  <a:ea typeface="+mn-ea"/>
                  <a:cs typeface="+mn-cs"/>
                </a:rPr>
                <a:t>-cirrhotic </a:t>
              </a:r>
              <a:r>
                <a:rPr kumimoji="0" lang="es-ES" sz="1400" i="0" u="none" strike="noStrike" kern="1200" cap="none" spc="0" normalizeH="0" baseline="0" noProof="0" dirty="0" err="1">
                  <a:ln>
                    <a:noFill/>
                  </a:ln>
                  <a:solidFill>
                    <a:prstClr val="black"/>
                  </a:solidFill>
                  <a:effectLst/>
                  <a:uLnTx/>
                  <a:uFillTx/>
                  <a:latin typeface="Arial" panose="020B0604020202020204"/>
                  <a:ea typeface="+mn-ea"/>
                  <a:cs typeface="+mn-cs"/>
                </a:rPr>
                <a:t>rats</a:t>
              </a:r>
              <a:endParaRPr kumimoji="0" lang="es-ES" sz="140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59" name="16 Flecha derecha">
              <a:extLst>
                <a:ext uri="{FF2B5EF4-FFF2-40B4-BE49-F238E27FC236}">
                  <a16:creationId xmlns:a16="http://schemas.microsoft.com/office/drawing/2014/main" id="{ECA826BC-1778-4E43-9676-98A4564E56E7}"/>
                </a:ext>
              </a:extLst>
            </p:cNvPr>
            <p:cNvSpPr/>
            <p:nvPr/>
          </p:nvSpPr>
          <p:spPr>
            <a:xfrm>
              <a:off x="5027386" y="1736872"/>
              <a:ext cx="1440000" cy="540000"/>
            </a:xfrm>
            <a:prstGeom prst="rightArrow">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srgbClr val="FFFFFF"/>
                  </a:solidFill>
                  <a:effectLst/>
                  <a:uLnTx/>
                  <a:uFillTx/>
                  <a:latin typeface="Arial" panose="020B0604020202020204"/>
                  <a:ea typeface="+mn-ea"/>
                  <a:cs typeface="+mn-cs"/>
                </a:rPr>
                <a:t>2 </a:t>
              </a:r>
              <a:r>
                <a:rPr kumimoji="0" lang="es-ES" sz="1400" b="1" i="0" u="none" strike="noStrike" kern="1200" cap="none" spc="0" normalizeH="0" baseline="0" noProof="0" dirty="0" err="1">
                  <a:ln>
                    <a:noFill/>
                  </a:ln>
                  <a:solidFill>
                    <a:srgbClr val="FFFFFF"/>
                  </a:solidFill>
                  <a:effectLst/>
                  <a:uLnTx/>
                  <a:uFillTx/>
                  <a:latin typeface="Arial" panose="020B0604020202020204"/>
                  <a:ea typeface="+mn-ea"/>
                  <a:cs typeface="+mn-cs"/>
                </a:rPr>
                <a:t>weeks</a:t>
              </a:r>
              <a:endParaRPr kumimoji="0" lang="es-ES" sz="1400" b="1"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61" name="126 Flecha derecha">
              <a:extLst>
                <a:ext uri="{FF2B5EF4-FFF2-40B4-BE49-F238E27FC236}">
                  <a16:creationId xmlns:a16="http://schemas.microsoft.com/office/drawing/2014/main" id="{88076457-1C96-4442-97A9-CB0DBB33898F}"/>
                </a:ext>
              </a:extLst>
            </p:cNvPr>
            <p:cNvSpPr/>
            <p:nvPr/>
          </p:nvSpPr>
          <p:spPr>
            <a:xfrm>
              <a:off x="2142206" y="1736872"/>
              <a:ext cx="1672770" cy="540000"/>
            </a:xfrm>
            <a:prstGeom prst="rightArrow">
              <a:avLst/>
            </a:prstGeom>
            <a:solidFill>
              <a:srgbClr val="71C5E8"/>
            </a:solidFill>
            <a:ln>
              <a:solidFill>
                <a:srgbClr val="71C5E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err="1">
                  <a:ln>
                    <a:noFill/>
                  </a:ln>
                  <a:solidFill>
                    <a:schemeClr val="tx1"/>
                  </a:solidFill>
                  <a:effectLst/>
                  <a:uLnTx/>
                  <a:uFillTx/>
                  <a:latin typeface="Arial" panose="020B0604020202020204"/>
                  <a:ea typeface="+mn-ea"/>
                  <a:cs typeface="+mn-cs"/>
                </a:rPr>
                <a:t>Transplantation</a:t>
              </a:r>
              <a:endParaRPr kumimoji="0" lang="es-ES" sz="1400" b="1" i="0" u="none" strike="noStrike" kern="1200" cap="none" spc="0" normalizeH="0" baseline="0" noProof="0" dirty="0">
                <a:ln>
                  <a:noFill/>
                </a:ln>
                <a:solidFill>
                  <a:schemeClr val="tx1"/>
                </a:solidFill>
                <a:effectLst/>
                <a:uLnTx/>
                <a:uFillTx/>
                <a:latin typeface="Arial" panose="020B0604020202020204"/>
                <a:ea typeface="+mn-ea"/>
                <a:cs typeface="+mn-cs"/>
              </a:endParaRPr>
            </a:p>
          </p:txBody>
        </p:sp>
        <p:sp>
          <p:nvSpPr>
            <p:cNvPr id="62" name="18 CuadroTexto">
              <a:extLst>
                <a:ext uri="{FF2B5EF4-FFF2-40B4-BE49-F238E27FC236}">
                  <a16:creationId xmlns:a16="http://schemas.microsoft.com/office/drawing/2014/main" id="{C2354E84-3127-40B5-869A-61044892C5A6}"/>
                </a:ext>
              </a:extLst>
            </p:cNvPr>
            <p:cNvSpPr txBox="1"/>
            <p:nvPr/>
          </p:nvSpPr>
          <p:spPr>
            <a:xfrm>
              <a:off x="6388822" y="1745262"/>
              <a:ext cx="1985059"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400" i="0" u="none" strike="noStrike" kern="1200" cap="none" spc="0" normalizeH="0" baseline="0" noProof="0" dirty="0" err="1">
                  <a:ln>
                    <a:noFill/>
                  </a:ln>
                  <a:solidFill>
                    <a:prstClr val="black"/>
                  </a:solidFill>
                  <a:effectLst/>
                  <a:uLnTx/>
                  <a:uFillTx/>
                  <a:latin typeface="Arial" panose="020B0604020202020204"/>
                  <a:ea typeface="+mn-ea"/>
                  <a:cs typeface="+mn-cs"/>
                </a:rPr>
                <a:t>Measure</a:t>
              </a:r>
              <a:r>
                <a:rPr kumimoji="0" lang="es-ES" sz="1400" i="0" u="none" strike="noStrike" kern="1200" cap="none" spc="0" normalizeH="0" baseline="0" noProof="0" dirty="0">
                  <a:ln>
                    <a:noFill/>
                  </a:ln>
                  <a:solidFill>
                    <a:prstClr val="black"/>
                  </a:solidFill>
                  <a:effectLst/>
                  <a:uLnTx/>
                  <a:uFillTx/>
                  <a:latin typeface="Arial" panose="020B0604020202020204"/>
                  <a:ea typeface="+mn-ea"/>
                  <a:cs typeface="+mn-cs"/>
                </a:rPr>
                <a:t> </a:t>
              </a:r>
              <a:br>
                <a:rPr kumimoji="0" lang="es-ES" sz="1400" i="0" u="none" strike="noStrike" kern="1200" cap="none" spc="0" normalizeH="0" baseline="0" noProof="0" dirty="0">
                  <a:ln>
                    <a:noFill/>
                  </a:ln>
                  <a:solidFill>
                    <a:prstClr val="black"/>
                  </a:solidFill>
                  <a:effectLst/>
                  <a:uLnTx/>
                  <a:uFillTx/>
                  <a:latin typeface="Arial" panose="020B0604020202020204"/>
                  <a:ea typeface="+mn-ea"/>
                  <a:cs typeface="+mn-cs"/>
                </a:rPr>
              </a:br>
              <a:r>
                <a:rPr kumimoji="0" lang="es-ES" sz="1400" i="0" u="none" strike="noStrike" kern="1200" cap="none" spc="0" normalizeH="0" baseline="0" noProof="0" dirty="0" err="1">
                  <a:ln>
                    <a:noFill/>
                  </a:ln>
                  <a:solidFill>
                    <a:prstClr val="black"/>
                  </a:solidFill>
                  <a:effectLst/>
                  <a:uLnTx/>
                  <a:uFillTx/>
                  <a:latin typeface="Arial" panose="020B0604020202020204"/>
                  <a:ea typeface="+mn-ea"/>
                  <a:cs typeface="+mn-cs"/>
                </a:rPr>
                <a:t>efficacy</a:t>
              </a:r>
              <a:r>
                <a:rPr kumimoji="0" lang="es-ES" sz="1400"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s-ES" sz="1400" i="0" u="none" strike="noStrike" kern="1200" cap="none" spc="0" normalizeH="0" baseline="0" noProof="0" dirty="0" err="1">
                  <a:ln>
                    <a:noFill/>
                  </a:ln>
                  <a:solidFill>
                    <a:prstClr val="black"/>
                  </a:solidFill>
                  <a:effectLst/>
                  <a:uLnTx/>
                  <a:uFillTx/>
                  <a:latin typeface="Arial" panose="020B0604020202020204"/>
                  <a:ea typeface="+mn-ea"/>
                  <a:cs typeface="+mn-cs"/>
                </a:rPr>
                <a:t>parameters</a:t>
              </a:r>
              <a:endParaRPr kumimoji="0" lang="es-ES" sz="140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9" name="Rectangle 8">
              <a:extLst>
                <a:ext uri="{FF2B5EF4-FFF2-40B4-BE49-F238E27FC236}">
                  <a16:creationId xmlns:a16="http://schemas.microsoft.com/office/drawing/2014/main" id="{54DE2E35-25C3-4BF7-AC37-5064F53CA4B3}"/>
                </a:ext>
              </a:extLst>
            </p:cNvPr>
            <p:cNvSpPr/>
            <p:nvPr/>
          </p:nvSpPr>
          <p:spPr>
            <a:xfrm>
              <a:off x="395536" y="1700808"/>
              <a:ext cx="8181545" cy="586867"/>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grpSp>
      <p:sp>
        <p:nvSpPr>
          <p:cNvPr id="10" name="Rectangle 9">
            <a:extLst>
              <a:ext uri="{FF2B5EF4-FFF2-40B4-BE49-F238E27FC236}">
                <a16:creationId xmlns:a16="http://schemas.microsoft.com/office/drawing/2014/main" id="{ED436215-2A5E-4AE1-83A2-3A97A58B0BCB}"/>
              </a:ext>
            </a:extLst>
          </p:cNvPr>
          <p:cNvSpPr/>
          <p:nvPr/>
        </p:nvSpPr>
        <p:spPr>
          <a:xfrm>
            <a:off x="4649518" y="2481324"/>
            <a:ext cx="3927564" cy="184460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1035 CuadroTexto">
            <a:extLst>
              <a:ext uri="{FF2B5EF4-FFF2-40B4-BE49-F238E27FC236}">
                <a16:creationId xmlns:a16="http://schemas.microsoft.com/office/drawing/2014/main" id="{E6A8C158-82C4-42CD-B855-0B4D93558128}"/>
              </a:ext>
            </a:extLst>
          </p:cNvPr>
          <p:cNvSpPr txBox="1"/>
          <p:nvPr/>
        </p:nvSpPr>
        <p:spPr>
          <a:xfrm>
            <a:off x="902240" y="4527750"/>
            <a:ext cx="7339521" cy="276999"/>
          </a:xfrm>
          <a:prstGeom prst="rect">
            <a:avLst/>
          </a:prstGeom>
          <a:noFill/>
          <a:ln>
            <a:noFill/>
          </a:ln>
        </p:spPr>
        <p:txBody>
          <a:bodyPr wrap="square" rtlCol="0">
            <a:spAutoFit/>
          </a:bodyPr>
          <a:lstStyle>
            <a:defPPr>
              <a:defRPr lang="en-US"/>
            </a:defPPr>
            <a:lvl1pPr>
              <a:defRPr sz="1400"/>
            </a:lvl1pPr>
          </a:lstStyle>
          <a:p>
            <a:pPr algn="ctr"/>
            <a:r>
              <a:rPr lang="en-GB" sz="1200" b="1" dirty="0" err="1"/>
              <a:t>hAMSCs</a:t>
            </a:r>
            <a:r>
              <a:rPr lang="en-GB" sz="1200" b="1" dirty="0"/>
              <a:t> improve hepatocyte function, inflammation and endothelial phenotype</a:t>
            </a:r>
            <a:endParaRPr lang="es-ES" sz="1200" dirty="0"/>
          </a:p>
        </p:txBody>
      </p:sp>
      <p:grpSp>
        <p:nvGrpSpPr>
          <p:cNvPr id="38" name="Group 37">
            <a:extLst>
              <a:ext uri="{FF2B5EF4-FFF2-40B4-BE49-F238E27FC236}">
                <a16:creationId xmlns:a16="http://schemas.microsoft.com/office/drawing/2014/main" id="{78F5E02E-1431-49F1-8C93-1C5D2E4169A1}"/>
              </a:ext>
            </a:extLst>
          </p:cNvPr>
          <p:cNvGrpSpPr/>
          <p:nvPr/>
        </p:nvGrpSpPr>
        <p:grpSpPr>
          <a:xfrm>
            <a:off x="5121293" y="2703375"/>
            <a:ext cx="3060954" cy="1875037"/>
            <a:chOff x="5030534" y="2806267"/>
            <a:chExt cx="3060954" cy="1952670"/>
          </a:xfrm>
        </p:grpSpPr>
        <p:cxnSp>
          <p:nvCxnSpPr>
            <p:cNvPr id="45" name="Straight Connector 44">
              <a:extLst>
                <a:ext uri="{FF2B5EF4-FFF2-40B4-BE49-F238E27FC236}">
                  <a16:creationId xmlns:a16="http://schemas.microsoft.com/office/drawing/2014/main" id="{2649CE64-0D62-42C9-AB56-00B5C6E8F4AA}"/>
                </a:ext>
              </a:extLst>
            </p:cNvPr>
            <p:cNvCxnSpPr>
              <a:cxnSpLocks/>
            </p:cNvCxnSpPr>
            <p:nvPr/>
          </p:nvCxnSpPr>
          <p:spPr>
            <a:xfrm>
              <a:off x="5662793" y="2933118"/>
              <a:ext cx="0" cy="14745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D5DBC576-523A-413C-BA2B-4BFE5BF3A925}"/>
                </a:ext>
              </a:extLst>
            </p:cNvPr>
            <p:cNvCxnSpPr/>
            <p:nvPr/>
          </p:nvCxnSpPr>
          <p:spPr>
            <a:xfrm>
              <a:off x="5590793" y="2940651"/>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4CD9EFD2-A496-4491-88DF-A2D3FA87DB3F}"/>
                </a:ext>
              </a:extLst>
            </p:cNvPr>
            <p:cNvCxnSpPr/>
            <p:nvPr/>
          </p:nvCxnSpPr>
          <p:spPr>
            <a:xfrm>
              <a:off x="5590793" y="3428807"/>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8723AB19-BD41-4EE7-8925-6C74628EFA1B}"/>
                </a:ext>
              </a:extLst>
            </p:cNvPr>
            <p:cNvCxnSpPr/>
            <p:nvPr/>
          </p:nvCxnSpPr>
          <p:spPr>
            <a:xfrm>
              <a:off x="5590793" y="3919345"/>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94555672-3AEF-4980-B257-B7164811499C}"/>
                </a:ext>
              </a:extLst>
            </p:cNvPr>
            <p:cNvCxnSpPr>
              <a:cxnSpLocks/>
            </p:cNvCxnSpPr>
            <p:nvPr/>
          </p:nvCxnSpPr>
          <p:spPr>
            <a:xfrm>
              <a:off x="5590793" y="4407502"/>
              <a:ext cx="2500695"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1A1A9265-3FC8-43FD-8AEB-2D5DB9737278}"/>
                </a:ext>
              </a:extLst>
            </p:cNvPr>
            <p:cNvCxnSpPr>
              <a:cxnSpLocks/>
            </p:cNvCxnSpPr>
            <p:nvPr/>
          </p:nvCxnSpPr>
          <p:spPr>
            <a:xfrm rot="5400000">
              <a:off x="6028943" y="4443502"/>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888F2531-6825-44FB-BF63-2E8121759629}"/>
                </a:ext>
              </a:extLst>
            </p:cNvPr>
            <p:cNvCxnSpPr>
              <a:cxnSpLocks/>
            </p:cNvCxnSpPr>
            <p:nvPr/>
          </p:nvCxnSpPr>
          <p:spPr>
            <a:xfrm rot="5400000">
              <a:off x="6840949" y="4443502"/>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7611FAD9-F813-4BF5-A2D2-AB83F0EC5BBC}"/>
                </a:ext>
              </a:extLst>
            </p:cNvPr>
            <p:cNvCxnSpPr>
              <a:cxnSpLocks/>
            </p:cNvCxnSpPr>
            <p:nvPr/>
          </p:nvCxnSpPr>
          <p:spPr>
            <a:xfrm rot="5400000">
              <a:off x="7648193" y="4443502"/>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63" name="TextBox 62">
              <a:extLst>
                <a:ext uri="{FF2B5EF4-FFF2-40B4-BE49-F238E27FC236}">
                  <a16:creationId xmlns:a16="http://schemas.microsoft.com/office/drawing/2014/main" id="{CA2F7488-2E60-46C6-88CE-2AFEA46E74AB}"/>
                </a:ext>
              </a:extLst>
            </p:cNvPr>
            <p:cNvSpPr txBox="1"/>
            <p:nvPr/>
          </p:nvSpPr>
          <p:spPr>
            <a:xfrm>
              <a:off x="5030534" y="2806267"/>
              <a:ext cx="560973" cy="276999"/>
            </a:xfrm>
            <a:prstGeom prst="rect">
              <a:avLst/>
            </a:prstGeom>
            <a:noFill/>
          </p:spPr>
          <p:txBody>
            <a:bodyPr wrap="square" rtlCol="0" anchor="ctr">
              <a:spAutoFit/>
            </a:bodyPr>
            <a:lstStyle/>
            <a:p>
              <a:pPr algn="r"/>
              <a:r>
                <a:rPr lang="en-GB" sz="1200" dirty="0"/>
                <a:t>30</a:t>
              </a:r>
            </a:p>
          </p:txBody>
        </p:sp>
        <p:sp>
          <p:nvSpPr>
            <p:cNvPr id="64" name="TextBox 63">
              <a:extLst>
                <a:ext uri="{FF2B5EF4-FFF2-40B4-BE49-F238E27FC236}">
                  <a16:creationId xmlns:a16="http://schemas.microsoft.com/office/drawing/2014/main" id="{3236972E-B2BA-4A27-864C-5671973C2F90}"/>
                </a:ext>
              </a:extLst>
            </p:cNvPr>
            <p:cNvSpPr txBox="1"/>
            <p:nvPr/>
          </p:nvSpPr>
          <p:spPr>
            <a:xfrm>
              <a:off x="5030534" y="3284779"/>
              <a:ext cx="560973" cy="276999"/>
            </a:xfrm>
            <a:prstGeom prst="rect">
              <a:avLst/>
            </a:prstGeom>
            <a:noFill/>
          </p:spPr>
          <p:txBody>
            <a:bodyPr wrap="square" rtlCol="0" anchor="ctr">
              <a:spAutoFit/>
            </a:bodyPr>
            <a:lstStyle/>
            <a:p>
              <a:pPr algn="r"/>
              <a:r>
                <a:rPr lang="en-GB" sz="1200" dirty="0"/>
                <a:t>20</a:t>
              </a:r>
            </a:p>
          </p:txBody>
        </p:sp>
        <p:sp>
          <p:nvSpPr>
            <p:cNvPr id="65" name="TextBox 64">
              <a:extLst>
                <a:ext uri="{FF2B5EF4-FFF2-40B4-BE49-F238E27FC236}">
                  <a16:creationId xmlns:a16="http://schemas.microsoft.com/office/drawing/2014/main" id="{40DB1B7A-CA71-4FF0-A7F4-CB5E3878FC57}"/>
                </a:ext>
              </a:extLst>
            </p:cNvPr>
            <p:cNvSpPr txBox="1"/>
            <p:nvPr/>
          </p:nvSpPr>
          <p:spPr>
            <a:xfrm>
              <a:off x="5030534" y="3783220"/>
              <a:ext cx="560973" cy="276999"/>
            </a:xfrm>
            <a:prstGeom prst="rect">
              <a:avLst/>
            </a:prstGeom>
            <a:noFill/>
          </p:spPr>
          <p:txBody>
            <a:bodyPr wrap="square" rtlCol="0" anchor="ctr">
              <a:spAutoFit/>
            </a:bodyPr>
            <a:lstStyle/>
            <a:p>
              <a:pPr algn="r"/>
              <a:r>
                <a:rPr lang="en-GB" sz="1200" dirty="0"/>
                <a:t>10</a:t>
              </a:r>
            </a:p>
          </p:txBody>
        </p:sp>
        <p:sp>
          <p:nvSpPr>
            <p:cNvPr id="66" name="TextBox 65">
              <a:extLst>
                <a:ext uri="{FF2B5EF4-FFF2-40B4-BE49-F238E27FC236}">
                  <a16:creationId xmlns:a16="http://schemas.microsoft.com/office/drawing/2014/main" id="{4DA92FEF-8915-4B64-9E08-894C3FCA7A98}"/>
                </a:ext>
              </a:extLst>
            </p:cNvPr>
            <p:cNvSpPr txBox="1"/>
            <p:nvPr/>
          </p:nvSpPr>
          <p:spPr>
            <a:xfrm>
              <a:off x="5030534" y="4268461"/>
              <a:ext cx="560973" cy="276999"/>
            </a:xfrm>
            <a:prstGeom prst="rect">
              <a:avLst/>
            </a:prstGeom>
            <a:noFill/>
          </p:spPr>
          <p:txBody>
            <a:bodyPr wrap="square" rtlCol="0" anchor="ctr">
              <a:spAutoFit/>
            </a:bodyPr>
            <a:lstStyle/>
            <a:p>
              <a:pPr algn="r"/>
              <a:r>
                <a:rPr lang="en-GB" sz="1200" dirty="0"/>
                <a:t>0</a:t>
              </a:r>
            </a:p>
          </p:txBody>
        </p:sp>
        <p:sp>
          <p:nvSpPr>
            <p:cNvPr id="67" name="TextBox 66">
              <a:extLst>
                <a:ext uri="{FF2B5EF4-FFF2-40B4-BE49-F238E27FC236}">
                  <a16:creationId xmlns:a16="http://schemas.microsoft.com/office/drawing/2014/main" id="{36129D6E-3A35-4E66-BC77-8AD8ECD78BEA}"/>
                </a:ext>
              </a:extLst>
            </p:cNvPr>
            <p:cNvSpPr txBox="1"/>
            <p:nvPr/>
          </p:nvSpPr>
          <p:spPr>
            <a:xfrm>
              <a:off x="5712620" y="4470469"/>
              <a:ext cx="705856" cy="276999"/>
            </a:xfrm>
            <a:prstGeom prst="rect">
              <a:avLst/>
            </a:prstGeom>
            <a:noFill/>
          </p:spPr>
          <p:txBody>
            <a:bodyPr wrap="square" rtlCol="0" anchor="t">
              <a:spAutoFit/>
            </a:bodyPr>
            <a:lstStyle/>
            <a:p>
              <a:pPr algn="ctr"/>
              <a:r>
                <a:rPr lang="en-GB" sz="1200" dirty="0" err="1"/>
                <a:t>Veh</a:t>
              </a:r>
              <a:endParaRPr lang="en-GB" sz="1200" dirty="0"/>
            </a:p>
          </p:txBody>
        </p:sp>
        <p:sp>
          <p:nvSpPr>
            <p:cNvPr id="68" name="TextBox 67">
              <a:extLst>
                <a:ext uri="{FF2B5EF4-FFF2-40B4-BE49-F238E27FC236}">
                  <a16:creationId xmlns:a16="http://schemas.microsoft.com/office/drawing/2014/main" id="{32C2696A-50DA-4DA6-8363-E603CC4D8039}"/>
                </a:ext>
              </a:extLst>
            </p:cNvPr>
            <p:cNvSpPr txBox="1"/>
            <p:nvPr/>
          </p:nvSpPr>
          <p:spPr>
            <a:xfrm>
              <a:off x="6467090" y="4470469"/>
              <a:ext cx="832321" cy="288468"/>
            </a:xfrm>
            <a:prstGeom prst="rect">
              <a:avLst/>
            </a:prstGeom>
            <a:noFill/>
          </p:spPr>
          <p:txBody>
            <a:bodyPr wrap="square" rtlCol="0" anchor="t">
              <a:spAutoFit/>
            </a:bodyPr>
            <a:lstStyle/>
            <a:p>
              <a:pPr algn="ctr"/>
              <a:r>
                <a:rPr lang="en-GB" sz="1200" dirty="0" err="1"/>
                <a:t>hAMSCs</a:t>
              </a:r>
              <a:endParaRPr lang="en-GB" sz="1200" dirty="0"/>
            </a:p>
          </p:txBody>
        </p:sp>
        <p:sp>
          <p:nvSpPr>
            <p:cNvPr id="69" name="TextBox 68">
              <a:extLst>
                <a:ext uri="{FF2B5EF4-FFF2-40B4-BE49-F238E27FC236}">
                  <a16:creationId xmlns:a16="http://schemas.microsoft.com/office/drawing/2014/main" id="{65B6D65F-9732-4D05-A9E1-18420D9674D8}"/>
                </a:ext>
              </a:extLst>
            </p:cNvPr>
            <p:cNvSpPr txBox="1"/>
            <p:nvPr/>
          </p:nvSpPr>
          <p:spPr>
            <a:xfrm>
              <a:off x="7329246" y="4470469"/>
              <a:ext cx="705856" cy="276999"/>
            </a:xfrm>
            <a:prstGeom prst="rect">
              <a:avLst/>
            </a:prstGeom>
            <a:noFill/>
          </p:spPr>
          <p:txBody>
            <a:bodyPr wrap="square" rtlCol="0" anchor="t">
              <a:spAutoFit/>
            </a:bodyPr>
            <a:lstStyle/>
            <a:p>
              <a:pPr algn="ctr"/>
              <a:r>
                <a:rPr lang="en-GB" sz="1200" dirty="0" err="1"/>
                <a:t>hAECs</a:t>
              </a:r>
              <a:endParaRPr lang="en-GB" sz="1200" dirty="0"/>
            </a:p>
          </p:txBody>
        </p:sp>
        <p:sp>
          <p:nvSpPr>
            <p:cNvPr id="70" name="TextBox 69">
              <a:extLst>
                <a:ext uri="{FF2B5EF4-FFF2-40B4-BE49-F238E27FC236}">
                  <a16:creationId xmlns:a16="http://schemas.microsoft.com/office/drawing/2014/main" id="{9FED83C7-3715-45A5-93E3-B548B5A4EC97}"/>
                </a:ext>
              </a:extLst>
            </p:cNvPr>
            <p:cNvSpPr txBox="1"/>
            <p:nvPr/>
          </p:nvSpPr>
          <p:spPr>
            <a:xfrm>
              <a:off x="6587422" y="3075204"/>
              <a:ext cx="560973" cy="276999"/>
            </a:xfrm>
            <a:prstGeom prst="rect">
              <a:avLst/>
            </a:prstGeom>
            <a:noFill/>
          </p:spPr>
          <p:txBody>
            <a:bodyPr wrap="square" rtlCol="0" anchor="ctr">
              <a:spAutoFit/>
            </a:bodyPr>
            <a:lstStyle/>
            <a:p>
              <a:pPr algn="ctr"/>
              <a:r>
                <a:rPr lang="en-GB" sz="1200" dirty="0">
                  <a:solidFill>
                    <a:srgbClr val="004B87"/>
                  </a:solidFill>
                </a:rPr>
                <a:t>-20%</a:t>
              </a:r>
            </a:p>
          </p:txBody>
        </p:sp>
        <p:sp>
          <p:nvSpPr>
            <p:cNvPr id="71" name="TextBox 70">
              <a:extLst>
                <a:ext uri="{FF2B5EF4-FFF2-40B4-BE49-F238E27FC236}">
                  <a16:creationId xmlns:a16="http://schemas.microsoft.com/office/drawing/2014/main" id="{CF13A925-8AE9-43EF-9E85-C45E44D10CFC}"/>
                </a:ext>
              </a:extLst>
            </p:cNvPr>
            <p:cNvSpPr txBox="1"/>
            <p:nvPr/>
          </p:nvSpPr>
          <p:spPr>
            <a:xfrm>
              <a:off x="6455886" y="3269125"/>
              <a:ext cx="824046" cy="276999"/>
            </a:xfrm>
            <a:prstGeom prst="rect">
              <a:avLst/>
            </a:prstGeom>
            <a:noFill/>
          </p:spPr>
          <p:txBody>
            <a:bodyPr wrap="square" rtlCol="0" anchor="ctr">
              <a:spAutoFit/>
            </a:bodyPr>
            <a:lstStyle/>
            <a:p>
              <a:pPr algn="ctr"/>
              <a:r>
                <a:rPr lang="en-GB" sz="1200" dirty="0"/>
                <a:t>p=0.1</a:t>
              </a:r>
            </a:p>
          </p:txBody>
        </p:sp>
        <p:sp>
          <p:nvSpPr>
            <p:cNvPr id="72" name="TextBox 71">
              <a:extLst>
                <a:ext uri="{FF2B5EF4-FFF2-40B4-BE49-F238E27FC236}">
                  <a16:creationId xmlns:a16="http://schemas.microsoft.com/office/drawing/2014/main" id="{017D6F31-655F-4861-B3B3-77313DF1E9E9}"/>
                </a:ext>
              </a:extLst>
            </p:cNvPr>
            <p:cNvSpPr txBox="1"/>
            <p:nvPr/>
          </p:nvSpPr>
          <p:spPr>
            <a:xfrm rot="16200000">
              <a:off x="4781548" y="3534000"/>
              <a:ext cx="809862" cy="276999"/>
            </a:xfrm>
            <a:prstGeom prst="rect">
              <a:avLst/>
            </a:prstGeom>
            <a:noFill/>
          </p:spPr>
          <p:txBody>
            <a:bodyPr wrap="square" rtlCol="0" anchor="ctr">
              <a:spAutoFit/>
            </a:bodyPr>
            <a:lstStyle/>
            <a:p>
              <a:pPr algn="ctr"/>
              <a:r>
                <a:rPr lang="en-GB" sz="1200" dirty="0"/>
                <a:t>Fibre (%)</a:t>
              </a:r>
            </a:p>
          </p:txBody>
        </p:sp>
        <p:sp>
          <p:nvSpPr>
            <p:cNvPr id="73" name="Rectangle 72">
              <a:extLst>
                <a:ext uri="{FF2B5EF4-FFF2-40B4-BE49-F238E27FC236}">
                  <a16:creationId xmlns:a16="http://schemas.microsoft.com/office/drawing/2014/main" id="{CC1BBDC0-D92D-40F4-B170-7B5B39FAB4C4}"/>
                </a:ext>
              </a:extLst>
            </p:cNvPr>
            <p:cNvSpPr/>
            <p:nvPr/>
          </p:nvSpPr>
          <p:spPr>
            <a:xfrm>
              <a:off x="5784057" y="3362324"/>
              <a:ext cx="562306" cy="1045369"/>
            </a:xfrm>
            <a:prstGeom prst="rect">
              <a:avLst/>
            </a:prstGeom>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4" name="Straight Connector 73">
              <a:extLst>
                <a:ext uri="{FF2B5EF4-FFF2-40B4-BE49-F238E27FC236}">
                  <a16:creationId xmlns:a16="http://schemas.microsoft.com/office/drawing/2014/main" id="{4C0B56D1-E493-45EA-A044-003F9B24E66D}"/>
                </a:ext>
              </a:extLst>
            </p:cNvPr>
            <p:cNvCxnSpPr>
              <a:cxnSpLocks/>
            </p:cNvCxnSpPr>
            <p:nvPr/>
          </p:nvCxnSpPr>
          <p:spPr>
            <a:xfrm>
              <a:off x="6065210" y="3198019"/>
              <a:ext cx="0" cy="16430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21111675-9EED-4E18-B86E-45B686A0110D}"/>
                </a:ext>
              </a:extLst>
            </p:cNvPr>
            <p:cNvCxnSpPr/>
            <p:nvPr/>
          </p:nvCxnSpPr>
          <p:spPr>
            <a:xfrm>
              <a:off x="5921850" y="3198019"/>
              <a:ext cx="286721"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76" name="Rectangle 75">
              <a:extLst>
                <a:ext uri="{FF2B5EF4-FFF2-40B4-BE49-F238E27FC236}">
                  <a16:creationId xmlns:a16="http://schemas.microsoft.com/office/drawing/2014/main" id="{404821FB-B460-4003-ABDA-9DA0E5EE5A52}"/>
                </a:ext>
              </a:extLst>
            </p:cNvPr>
            <p:cNvSpPr/>
            <p:nvPr/>
          </p:nvSpPr>
          <p:spPr>
            <a:xfrm>
              <a:off x="6593681" y="3636169"/>
              <a:ext cx="562306" cy="771524"/>
            </a:xfrm>
            <a:prstGeom prst="rect">
              <a:avLst/>
            </a:prstGeom>
            <a:solidFill>
              <a:srgbClr val="004B87"/>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7" name="Straight Connector 76">
              <a:extLst>
                <a:ext uri="{FF2B5EF4-FFF2-40B4-BE49-F238E27FC236}">
                  <a16:creationId xmlns:a16="http://schemas.microsoft.com/office/drawing/2014/main" id="{42FF3EFA-509A-4F68-8929-38767476F976}"/>
                </a:ext>
              </a:extLst>
            </p:cNvPr>
            <p:cNvCxnSpPr>
              <a:cxnSpLocks/>
            </p:cNvCxnSpPr>
            <p:nvPr/>
          </p:nvCxnSpPr>
          <p:spPr>
            <a:xfrm>
              <a:off x="6874834" y="3579019"/>
              <a:ext cx="0" cy="5238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8D489836-D90C-44B3-8CA9-DF9C1563B8DF}"/>
                </a:ext>
              </a:extLst>
            </p:cNvPr>
            <p:cNvCxnSpPr/>
            <p:nvPr/>
          </p:nvCxnSpPr>
          <p:spPr>
            <a:xfrm>
              <a:off x="6731474" y="3579019"/>
              <a:ext cx="286721"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79" name="Rectangle 78">
              <a:extLst>
                <a:ext uri="{FF2B5EF4-FFF2-40B4-BE49-F238E27FC236}">
                  <a16:creationId xmlns:a16="http://schemas.microsoft.com/office/drawing/2014/main" id="{AF704A12-92B4-4FFC-9B35-BDC056441A3B}"/>
                </a:ext>
              </a:extLst>
            </p:cNvPr>
            <p:cNvSpPr/>
            <p:nvPr/>
          </p:nvSpPr>
          <p:spPr>
            <a:xfrm>
              <a:off x="7403307" y="3517106"/>
              <a:ext cx="562306" cy="890587"/>
            </a:xfrm>
            <a:prstGeom prst="rect">
              <a:avLst/>
            </a:prstGeom>
            <a:solidFill>
              <a:srgbClr val="0DC5E8"/>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0" name="Straight Connector 79">
              <a:extLst>
                <a:ext uri="{FF2B5EF4-FFF2-40B4-BE49-F238E27FC236}">
                  <a16:creationId xmlns:a16="http://schemas.microsoft.com/office/drawing/2014/main" id="{9636C8AD-C85D-47A7-BF65-5A0F28BE1127}"/>
                </a:ext>
              </a:extLst>
            </p:cNvPr>
            <p:cNvCxnSpPr>
              <a:cxnSpLocks/>
            </p:cNvCxnSpPr>
            <p:nvPr/>
          </p:nvCxnSpPr>
          <p:spPr>
            <a:xfrm>
              <a:off x="7684460" y="3390900"/>
              <a:ext cx="0" cy="12382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0891C36A-F9D0-4509-8672-58F31358C641}"/>
                </a:ext>
              </a:extLst>
            </p:cNvPr>
            <p:cNvCxnSpPr/>
            <p:nvPr/>
          </p:nvCxnSpPr>
          <p:spPr>
            <a:xfrm>
              <a:off x="7541100" y="3390900"/>
              <a:ext cx="286721"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2" name="Group 81">
            <a:extLst>
              <a:ext uri="{FF2B5EF4-FFF2-40B4-BE49-F238E27FC236}">
                <a16:creationId xmlns:a16="http://schemas.microsoft.com/office/drawing/2014/main" id="{8399F538-3737-486A-965F-2A6B4F2C933B}"/>
              </a:ext>
            </a:extLst>
          </p:cNvPr>
          <p:cNvGrpSpPr/>
          <p:nvPr/>
        </p:nvGrpSpPr>
        <p:grpSpPr>
          <a:xfrm>
            <a:off x="4423739" y="4680532"/>
            <a:ext cx="3277385" cy="1867477"/>
            <a:chOff x="4835894" y="2806267"/>
            <a:chExt cx="3277385" cy="1954041"/>
          </a:xfrm>
        </p:grpSpPr>
        <p:cxnSp>
          <p:nvCxnSpPr>
            <p:cNvPr id="83" name="Straight Connector 82">
              <a:extLst>
                <a:ext uri="{FF2B5EF4-FFF2-40B4-BE49-F238E27FC236}">
                  <a16:creationId xmlns:a16="http://schemas.microsoft.com/office/drawing/2014/main" id="{26B44791-07AC-42F6-9A65-BC56B8FD796D}"/>
                </a:ext>
              </a:extLst>
            </p:cNvPr>
            <p:cNvCxnSpPr>
              <a:cxnSpLocks/>
            </p:cNvCxnSpPr>
            <p:nvPr/>
          </p:nvCxnSpPr>
          <p:spPr>
            <a:xfrm>
              <a:off x="5662793" y="2933118"/>
              <a:ext cx="0" cy="14745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E079CA07-13EA-4DFA-B669-3CB5EEECD5C2}"/>
                </a:ext>
              </a:extLst>
            </p:cNvPr>
            <p:cNvCxnSpPr/>
            <p:nvPr/>
          </p:nvCxnSpPr>
          <p:spPr>
            <a:xfrm>
              <a:off x="5590793" y="2940651"/>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1460AD69-0C1A-4B9F-9E14-852DBADFB826}"/>
                </a:ext>
              </a:extLst>
            </p:cNvPr>
            <p:cNvCxnSpPr/>
            <p:nvPr/>
          </p:nvCxnSpPr>
          <p:spPr>
            <a:xfrm>
              <a:off x="5590793" y="3428807"/>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16883570-7C68-4D52-A4FC-4D4BC25B817C}"/>
                </a:ext>
              </a:extLst>
            </p:cNvPr>
            <p:cNvCxnSpPr/>
            <p:nvPr/>
          </p:nvCxnSpPr>
          <p:spPr>
            <a:xfrm>
              <a:off x="5590793" y="3919345"/>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14DF516C-D50A-49D0-8268-23936CB00444}"/>
                </a:ext>
              </a:extLst>
            </p:cNvPr>
            <p:cNvCxnSpPr>
              <a:cxnSpLocks/>
            </p:cNvCxnSpPr>
            <p:nvPr/>
          </p:nvCxnSpPr>
          <p:spPr>
            <a:xfrm>
              <a:off x="5590793" y="4407502"/>
              <a:ext cx="2500695"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7BF23E80-4F4E-45CE-9B1D-FE60C0F414E2}"/>
                </a:ext>
              </a:extLst>
            </p:cNvPr>
            <p:cNvCxnSpPr>
              <a:cxnSpLocks/>
            </p:cNvCxnSpPr>
            <p:nvPr/>
          </p:nvCxnSpPr>
          <p:spPr>
            <a:xfrm rot="5400000">
              <a:off x="6028943" y="4443502"/>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8B14B633-36FA-4030-9A62-8D7A547E254A}"/>
                </a:ext>
              </a:extLst>
            </p:cNvPr>
            <p:cNvCxnSpPr>
              <a:cxnSpLocks/>
            </p:cNvCxnSpPr>
            <p:nvPr/>
          </p:nvCxnSpPr>
          <p:spPr>
            <a:xfrm rot="5400000">
              <a:off x="6840949" y="4443502"/>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E21CC6D5-9250-40EB-9F10-E02ACFFB3AE2}"/>
                </a:ext>
              </a:extLst>
            </p:cNvPr>
            <p:cNvCxnSpPr>
              <a:cxnSpLocks/>
            </p:cNvCxnSpPr>
            <p:nvPr/>
          </p:nvCxnSpPr>
          <p:spPr>
            <a:xfrm rot="5400000">
              <a:off x="7648193" y="4443502"/>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91" name="TextBox 90">
              <a:extLst>
                <a:ext uri="{FF2B5EF4-FFF2-40B4-BE49-F238E27FC236}">
                  <a16:creationId xmlns:a16="http://schemas.microsoft.com/office/drawing/2014/main" id="{AC7B0EBB-F1B1-474B-8192-3161CAAA1AA5}"/>
                </a:ext>
              </a:extLst>
            </p:cNvPr>
            <p:cNvSpPr txBox="1"/>
            <p:nvPr/>
          </p:nvSpPr>
          <p:spPr>
            <a:xfrm>
              <a:off x="5030534" y="2806267"/>
              <a:ext cx="560973" cy="276999"/>
            </a:xfrm>
            <a:prstGeom prst="rect">
              <a:avLst/>
            </a:prstGeom>
            <a:noFill/>
          </p:spPr>
          <p:txBody>
            <a:bodyPr wrap="square" rtlCol="0" anchor="ctr">
              <a:spAutoFit/>
            </a:bodyPr>
            <a:lstStyle/>
            <a:p>
              <a:pPr algn="r"/>
              <a:r>
                <a:rPr lang="en-GB" sz="1200" dirty="0"/>
                <a:t>1.5</a:t>
              </a:r>
            </a:p>
          </p:txBody>
        </p:sp>
        <p:sp>
          <p:nvSpPr>
            <p:cNvPr id="92" name="TextBox 91">
              <a:extLst>
                <a:ext uri="{FF2B5EF4-FFF2-40B4-BE49-F238E27FC236}">
                  <a16:creationId xmlns:a16="http://schemas.microsoft.com/office/drawing/2014/main" id="{30550310-2616-4290-B04C-701FA1480659}"/>
                </a:ext>
              </a:extLst>
            </p:cNvPr>
            <p:cNvSpPr txBox="1"/>
            <p:nvPr/>
          </p:nvSpPr>
          <p:spPr>
            <a:xfrm>
              <a:off x="5030534" y="3284779"/>
              <a:ext cx="560973" cy="276999"/>
            </a:xfrm>
            <a:prstGeom prst="rect">
              <a:avLst/>
            </a:prstGeom>
            <a:noFill/>
          </p:spPr>
          <p:txBody>
            <a:bodyPr wrap="square" rtlCol="0" anchor="ctr">
              <a:spAutoFit/>
            </a:bodyPr>
            <a:lstStyle/>
            <a:p>
              <a:pPr algn="r"/>
              <a:r>
                <a:rPr lang="en-GB" sz="1200" dirty="0"/>
                <a:t>1.0</a:t>
              </a:r>
            </a:p>
          </p:txBody>
        </p:sp>
        <p:sp>
          <p:nvSpPr>
            <p:cNvPr id="93" name="TextBox 92">
              <a:extLst>
                <a:ext uri="{FF2B5EF4-FFF2-40B4-BE49-F238E27FC236}">
                  <a16:creationId xmlns:a16="http://schemas.microsoft.com/office/drawing/2014/main" id="{DC9C7113-8A31-4D9E-8C43-09DD24A84FF1}"/>
                </a:ext>
              </a:extLst>
            </p:cNvPr>
            <p:cNvSpPr txBox="1"/>
            <p:nvPr/>
          </p:nvSpPr>
          <p:spPr>
            <a:xfrm>
              <a:off x="5030534" y="3783220"/>
              <a:ext cx="560973" cy="276999"/>
            </a:xfrm>
            <a:prstGeom prst="rect">
              <a:avLst/>
            </a:prstGeom>
            <a:noFill/>
          </p:spPr>
          <p:txBody>
            <a:bodyPr wrap="square" rtlCol="0" anchor="ctr">
              <a:spAutoFit/>
            </a:bodyPr>
            <a:lstStyle/>
            <a:p>
              <a:pPr algn="r"/>
              <a:r>
                <a:rPr lang="en-GB" sz="1200" dirty="0"/>
                <a:t>0.5</a:t>
              </a:r>
            </a:p>
          </p:txBody>
        </p:sp>
        <p:sp>
          <p:nvSpPr>
            <p:cNvPr id="94" name="TextBox 93">
              <a:extLst>
                <a:ext uri="{FF2B5EF4-FFF2-40B4-BE49-F238E27FC236}">
                  <a16:creationId xmlns:a16="http://schemas.microsoft.com/office/drawing/2014/main" id="{D9E76DBA-93F5-4FF9-A18D-4A561822871B}"/>
                </a:ext>
              </a:extLst>
            </p:cNvPr>
            <p:cNvSpPr txBox="1"/>
            <p:nvPr/>
          </p:nvSpPr>
          <p:spPr>
            <a:xfrm>
              <a:off x="5030534" y="4268461"/>
              <a:ext cx="560973" cy="276999"/>
            </a:xfrm>
            <a:prstGeom prst="rect">
              <a:avLst/>
            </a:prstGeom>
            <a:noFill/>
          </p:spPr>
          <p:txBody>
            <a:bodyPr wrap="square" rtlCol="0" anchor="ctr">
              <a:spAutoFit/>
            </a:bodyPr>
            <a:lstStyle/>
            <a:p>
              <a:pPr algn="r"/>
              <a:r>
                <a:rPr lang="en-GB" sz="1200" dirty="0"/>
                <a:t>0.0</a:t>
              </a:r>
            </a:p>
          </p:txBody>
        </p:sp>
        <p:sp>
          <p:nvSpPr>
            <p:cNvPr id="95" name="TextBox 94">
              <a:extLst>
                <a:ext uri="{FF2B5EF4-FFF2-40B4-BE49-F238E27FC236}">
                  <a16:creationId xmlns:a16="http://schemas.microsoft.com/office/drawing/2014/main" id="{AB0878B4-48F3-42C9-BEA5-F22AF009DC35}"/>
                </a:ext>
              </a:extLst>
            </p:cNvPr>
            <p:cNvSpPr txBox="1"/>
            <p:nvPr/>
          </p:nvSpPr>
          <p:spPr>
            <a:xfrm>
              <a:off x="5712620" y="4470469"/>
              <a:ext cx="705856" cy="276999"/>
            </a:xfrm>
            <a:prstGeom prst="rect">
              <a:avLst/>
            </a:prstGeom>
            <a:noFill/>
          </p:spPr>
          <p:txBody>
            <a:bodyPr wrap="square" rtlCol="0" anchor="t">
              <a:spAutoFit/>
            </a:bodyPr>
            <a:lstStyle/>
            <a:p>
              <a:pPr algn="ctr"/>
              <a:r>
                <a:rPr lang="en-GB" sz="1200" dirty="0" err="1"/>
                <a:t>Veh</a:t>
              </a:r>
              <a:endParaRPr lang="en-GB" sz="1200" dirty="0"/>
            </a:p>
          </p:txBody>
        </p:sp>
        <p:sp>
          <p:nvSpPr>
            <p:cNvPr id="96" name="TextBox 95">
              <a:extLst>
                <a:ext uri="{FF2B5EF4-FFF2-40B4-BE49-F238E27FC236}">
                  <a16:creationId xmlns:a16="http://schemas.microsoft.com/office/drawing/2014/main" id="{13C70F79-CF97-4EB7-9751-7D69797A3E8A}"/>
                </a:ext>
              </a:extLst>
            </p:cNvPr>
            <p:cNvSpPr txBox="1"/>
            <p:nvPr/>
          </p:nvSpPr>
          <p:spPr>
            <a:xfrm>
              <a:off x="6474706" y="4470469"/>
              <a:ext cx="857883" cy="289839"/>
            </a:xfrm>
            <a:prstGeom prst="rect">
              <a:avLst/>
            </a:prstGeom>
            <a:noFill/>
          </p:spPr>
          <p:txBody>
            <a:bodyPr wrap="square" rtlCol="0" anchor="t">
              <a:spAutoFit/>
            </a:bodyPr>
            <a:lstStyle/>
            <a:p>
              <a:pPr algn="ctr"/>
              <a:r>
                <a:rPr lang="en-GB" sz="1200" dirty="0" err="1"/>
                <a:t>hAMSCs</a:t>
              </a:r>
              <a:endParaRPr lang="en-GB" sz="1200" dirty="0"/>
            </a:p>
          </p:txBody>
        </p:sp>
        <p:sp>
          <p:nvSpPr>
            <p:cNvPr id="97" name="TextBox 96">
              <a:extLst>
                <a:ext uri="{FF2B5EF4-FFF2-40B4-BE49-F238E27FC236}">
                  <a16:creationId xmlns:a16="http://schemas.microsoft.com/office/drawing/2014/main" id="{A340BF34-CFB0-4051-ACB8-56708C483C95}"/>
                </a:ext>
              </a:extLst>
            </p:cNvPr>
            <p:cNvSpPr txBox="1"/>
            <p:nvPr/>
          </p:nvSpPr>
          <p:spPr>
            <a:xfrm>
              <a:off x="7329246" y="4470469"/>
              <a:ext cx="705856" cy="276999"/>
            </a:xfrm>
            <a:prstGeom prst="rect">
              <a:avLst/>
            </a:prstGeom>
            <a:noFill/>
          </p:spPr>
          <p:txBody>
            <a:bodyPr wrap="square" rtlCol="0" anchor="t">
              <a:spAutoFit/>
            </a:bodyPr>
            <a:lstStyle/>
            <a:p>
              <a:pPr algn="ctr"/>
              <a:r>
                <a:rPr lang="en-GB" sz="1200" dirty="0" err="1"/>
                <a:t>hAECs</a:t>
              </a:r>
              <a:endParaRPr lang="en-GB" sz="1200" dirty="0"/>
            </a:p>
          </p:txBody>
        </p:sp>
        <p:sp>
          <p:nvSpPr>
            <p:cNvPr id="98" name="TextBox 97">
              <a:extLst>
                <a:ext uri="{FF2B5EF4-FFF2-40B4-BE49-F238E27FC236}">
                  <a16:creationId xmlns:a16="http://schemas.microsoft.com/office/drawing/2014/main" id="{5D8920EE-40DD-4A29-A6D2-C469A9987AAB}"/>
                </a:ext>
              </a:extLst>
            </p:cNvPr>
            <p:cNvSpPr txBox="1"/>
            <p:nvPr/>
          </p:nvSpPr>
          <p:spPr>
            <a:xfrm>
              <a:off x="6587422" y="3628569"/>
              <a:ext cx="560973" cy="276999"/>
            </a:xfrm>
            <a:prstGeom prst="rect">
              <a:avLst/>
            </a:prstGeom>
            <a:noFill/>
          </p:spPr>
          <p:txBody>
            <a:bodyPr wrap="square" rtlCol="0" anchor="ctr">
              <a:spAutoFit/>
            </a:bodyPr>
            <a:lstStyle/>
            <a:p>
              <a:pPr algn="ctr"/>
              <a:r>
                <a:rPr lang="en-GB" sz="1200" dirty="0">
                  <a:solidFill>
                    <a:srgbClr val="004B87"/>
                  </a:solidFill>
                </a:rPr>
                <a:t>-60%</a:t>
              </a:r>
            </a:p>
          </p:txBody>
        </p:sp>
        <p:sp>
          <p:nvSpPr>
            <p:cNvPr id="99" name="TextBox 98">
              <a:extLst>
                <a:ext uri="{FF2B5EF4-FFF2-40B4-BE49-F238E27FC236}">
                  <a16:creationId xmlns:a16="http://schemas.microsoft.com/office/drawing/2014/main" id="{BA0CFABC-B434-470D-888D-4642E76BB193}"/>
                </a:ext>
              </a:extLst>
            </p:cNvPr>
            <p:cNvSpPr txBox="1"/>
            <p:nvPr/>
          </p:nvSpPr>
          <p:spPr>
            <a:xfrm>
              <a:off x="6455886" y="3794185"/>
              <a:ext cx="824046" cy="276999"/>
            </a:xfrm>
            <a:prstGeom prst="rect">
              <a:avLst/>
            </a:prstGeom>
            <a:noFill/>
          </p:spPr>
          <p:txBody>
            <a:bodyPr wrap="square" rtlCol="0" anchor="ctr">
              <a:spAutoFit/>
            </a:bodyPr>
            <a:lstStyle/>
            <a:p>
              <a:pPr algn="ctr"/>
              <a:r>
                <a:rPr lang="en-GB" sz="1200" dirty="0"/>
                <a:t>*</a:t>
              </a:r>
            </a:p>
          </p:txBody>
        </p:sp>
        <p:sp>
          <p:nvSpPr>
            <p:cNvPr id="100" name="TextBox 99">
              <a:extLst>
                <a:ext uri="{FF2B5EF4-FFF2-40B4-BE49-F238E27FC236}">
                  <a16:creationId xmlns:a16="http://schemas.microsoft.com/office/drawing/2014/main" id="{36A84CEE-4146-44FC-A542-5FE3E85D1C7D}"/>
                </a:ext>
              </a:extLst>
            </p:cNvPr>
            <p:cNvSpPr txBox="1"/>
            <p:nvPr/>
          </p:nvSpPr>
          <p:spPr>
            <a:xfrm rot="16200000">
              <a:off x="4405225" y="3441667"/>
              <a:ext cx="1323004" cy="461665"/>
            </a:xfrm>
            <a:prstGeom prst="rect">
              <a:avLst/>
            </a:prstGeom>
            <a:noFill/>
          </p:spPr>
          <p:txBody>
            <a:bodyPr wrap="square" rtlCol="0" anchor="ctr">
              <a:spAutoFit/>
            </a:bodyPr>
            <a:lstStyle/>
            <a:p>
              <a:pPr algn="ctr"/>
              <a:r>
                <a:rPr lang="en-GB" sz="1200" dirty="0"/>
                <a:t>Relative </a:t>
              </a:r>
              <a:r>
                <a:rPr lang="en-GB" sz="1200" dirty="0" err="1"/>
                <a:t>vWF</a:t>
              </a:r>
              <a:r>
                <a:rPr lang="en-GB" sz="1200" dirty="0"/>
                <a:t> </a:t>
              </a:r>
              <a:br>
                <a:rPr lang="en-GB" sz="1200" dirty="0"/>
              </a:br>
              <a:r>
                <a:rPr lang="en-GB" sz="1200" dirty="0"/>
                <a:t>expression</a:t>
              </a:r>
              <a:endParaRPr lang="es-ES" sz="1200" dirty="0"/>
            </a:p>
          </p:txBody>
        </p:sp>
        <p:cxnSp>
          <p:nvCxnSpPr>
            <p:cNvPr id="101" name="Straight Connector 100">
              <a:extLst>
                <a:ext uri="{FF2B5EF4-FFF2-40B4-BE49-F238E27FC236}">
                  <a16:creationId xmlns:a16="http://schemas.microsoft.com/office/drawing/2014/main" id="{2F09E2C4-EB3E-4E19-9F9E-1549C0526D1D}"/>
                </a:ext>
              </a:extLst>
            </p:cNvPr>
            <p:cNvCxnSpPr>
              <a:cxnSpLocks/>
            </p:cNvCxnSpPr>
            <p:nvPr/>
          </p:nvCxnSpPr>
          <p:spPr>
            <a:xfrm>
              <a:off x="6065210" y="3268055"/>
              <a:ext cx="0" cy="15466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71C57C24-6236-4C68-B6FC-094016974185}"/>
                </a:ext>
              </a:extLst>
            </p:cNvPr>
            <p:cNvCxnSpPr/>
            <p:nvPr/>
          </p:nvCxnSpPr>
          <p:spPr>
            <a:xfrm>
              <a:off x="5921850" y="3264078"/>
              <a:ext cx="286721"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5B135A63-3E4D-402F-8422-7B65E8237713}"/>
                </a:ext>
              </a:extLst>
            </p:cNvPr>
            <p:cNvCxnSpPr>
              <a:cxnSpLocks/>
            </p:cNvCxnSpPr>
            <p:nvPr/>
          </p:nvCxnSpPr>
          <p:spPr>
            <a:xfrm>
              <a:off x="6874834" y="3979069"/>
              <a:ext cx="0" cy="5238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FC869033-8709-4452-9863-5ABF4ADA6D10}"/>
                </a:ext>
              </a:extLst>
            </p:cNvPr>
            <p:cNvCxnSpPr/>
            <p:nvPr/>
          </p:nvCxnSpPr>
          <p:spPr>
            <a:xfrm>
              <a:off x="6731474" y="3979069"/>
              <a:ext cx="286721"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4EF0A0E9-36FB-42DF-9FB2-B086117EEADB}"/>
                </a:ext>
              </a:extLst>
            </p:cNvPr>
            <p:cNvCxnSpPr>
              <a:cxnSpLocks/>
            </p:cNvCxnSpPr>
            <p:nvPr/>
          </p:nvCxnSpPr>
          <p:spPr>
            <a:xfrm>
              <a:off x="7684460" y="4021931"/>
              <a:ext cx="0" cy="12382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C79378E5-BAEF-4A48-86A9-9FC66632E028}"/>
                </a:ext>
              </a:extLst>
            </p:cNvPr>
            <p:cNvCxnSpPr/>
            <p:nvPr/>
          </p:nvCxnSpPr>
          <p:spPr>
            <a:xfrm>
              <a:off x="7541100" y="4021931"/>
              <a:ext cx="286721"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07" name="Rectangle 106">
              <a:extLst>
                <a:ext uri="{FF2B5EF4-FFF2-40B4-BE49-F238E27FC236}">
                  <a16:creationId xmlns:a16="http://schemas.microsoft.com/office/drawing/2014/main" id="{FA870B8B-8054-49A6-AA97-E4488F9C48C4}"/>
                </a:ext>
              </a:extLst>
            </p:cNvPr>
            <p:cNvSpPr/>
            <p:nvPr/>
          </p:nvSpPr>
          <p:spPr>
            <a:xfrm>
              <a:off x="5784057" y="3424738"/>
              <a:ext cx="562306" cy="982955"/>
            </a:xfrm>
            <a:prstGeom prst="rect">
              <a:avLst/>
            </a:prstGeom>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8" name="Rectangle 107">
              <a:extLst>
                <a:ext uri="{FF2B5EF4-FFF2-40B4-BE49-F238E27FC236}">
                  <a16:creationId xmlns:a16="http://schemas.microsoft.com/office/drawing/2014/main" id="{B2B67ACF-3286-46DD-90BA-4CF88A5FD653}"/>
                </a:ext>
              </a:extLst>
            </p:cNvPr>
            <p:cNvSpPr/>
            <p:nvPr/>
          </p:nvSpPr>
          <p:spPr>
            <a:xfrm>
              <a:off x="6593681" y="4001479"/>
              <a:ext cx="562306" cy="406213"/>
            </a:xfrm>
            <a:prstGeom prst="rect">
              <a:avLst/>
            </a:prstGeom>
            <a:solidFill>
              <a:srgbClr val="004B87"/>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9" name="Rectangle 108">
              <a:extLst>
                <a:ext uri="{FF2B5EF4-FFF2-40B4-BE49-F238E27FC236}">
                  <a16:creationId xmlns:a16="http://schemas.microsoft.com/office/drawing/2014/main" id="{A5C88526-E9DF-4580-8AA5-DC61D93152DC}"/>
                </a:ext>
              </a:extLst>
            </p:cNvPr>
            <p:cNvSpPr/>
            <p:nvPr/>
          </p:nvSpPr>
          <p:spPr>
            <a:xfrm>
              <a:off x="7403307" y="4065774"/>
              <a:ext cx="562306" cy="341919"/>
            </a:xfrm>
            <a:prstGeom prst="rect">
              <a:avLst/>
            </a:prstGeom>
            <a:solidFill>
              <a:srgbClr val="0DC5E8"/>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0" name="TextBox 109">
              <a:extLst>
                <a:ext uri="{FF2B5EF4-FFF2-40B4-BE49-F238E27FC236}">
                  <a16:creationId xmlns:a16="http://schemas.microsoft.com/office/drawing/2014/main" id="{6C5D90BC-B3F8-475F-8215-1E92EE4E017C}"/>
                </a:ext>
              </a:extLst>
            </p:cNvPr>
            <p:cNvSpPr txBox="1"/>
            <p:nvPr/>
          </p:nvSpPr>
          <p:spPr>
            <a:xfrm>
              <a:off x="7420769" y="3690440"/>
              <a:ext cx="560973" cy="276999"/>
            </a:xfrm>
            <a:prstGeom prst="rect">
              <a:avLst/>
            </a:prstGeom>
            <a:noFill/>
          </p:spPr>
          <p:txBody>
            <a:bodyPr wrap="square" rtlCol="0" anchor="ctr">
              <a:spAutoFit/>
            </a:bodyPr>
            <a:lstStyle/>
            <a:p>
              <a:pPr algn="ctr"/>
              <a:r>
                <a:rPr lang="en-GB" sz="1200" dirty="0">
                  <a:solidFill>
                    <a:srgbClr val="0DC5E8"/>
                  </a:solidFill>
                </a:rPr>
                <a:t>-65%</a:t>
              </a:r>
            </a:p>
          </p:txBody>
        </p:sp>
        <p:sp>
          <p:nvSpPr>
            <p:cNvPr id="111" name="TextBox 110">
              <a:extLst>
                <a:ext uri="{FF2B5EF4-FFF2-40B4-BE49-F238E27FC236}">
                  <a16:creationId xmlns:a16="http://schemas.microsoft.com/office/drawing/2014/main" id="{265AF938-481A-42AC-8810-9112C0DDC1D3}"/>
                </a:ext>
              </a:extLst>
            </p:cNvPr>
            <p:cNvSpPr txBox="1"/>
            <p:nvPr/>
          </p:nvSpPr>
          <p:spPr>
            <a:xfrm>
              <a:off x="7289233" y="3856056"/>
              <a:ext cx="824046" cy="276999"/>
            </a:xfrm>
            <a:prstGeom prst="rect">
              <a:avLst/>
            </a:prstGeom>
            <a:noFill/>
          </p:spPr>
          <p:txBody>
            <a:bodyPr wrap="square" rtlCol="0" anchor="ctr">
              <a:spAutoFit/>
            </a:bodyPr>
            <a:lstStyle/>
            <a:p>
              <a:pPr algn="ctr"/>
              <a:r>
                <a:rPr lang="en-GB" sz="1200" dirty="0"/>
                <a:t>*</a:t>
              </a:r>
            </a:p>
          </p:txBody>
        </p:sp>
      </p:grpSp>
    </p:spTree>
    <p:extLst>
      <p:ext uri="{BB962C8B-B14F-4D97-AF65-F5344CB8AC3E}">
        <p14:creationId xmlns:p14="http://schemas.microsoft.com/office/powerpoint/2010/main" val="2966617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972B4-B397-4595-8189-CBD264529074}"/>
              </a:ext>
            </a:extLst>
          </p:cNvPr>
          <p:cNvSpPr>
            <a:spLocks noGrp="1"/>
          </p:cNvSpPr>
          <p:nvPr>
            <p:ph type="title"/>
          </p:nvPr>
        </p:nvSpPr>
        <p:spPr/>
        <p:txBody>
          <a:bodyPr>
            <a:noAutofit/>
          </a:bodyPr>
          <a:lstStyle/>
          <a:p>
            <a:r>
              <a:rPr lang="en-GB" sz="2000" dirty="0"/>
              <a:t>Therapeutic plasma exchange improves systemic inflammation and survival in patients with acute-on-chronic liver failure (ACLF)</a:t>
            </a:r>
          </a:p>
        </p:txBody>
      </p:sp>
      <p:sp>
        <p:nvSpPr>
          <p:cNvPr id="3" name="Text Placeholder 2">
            <a:extLst>
              <a:ext uri="{FF2B5EF4-FFF2-40B4-BE49-F238E27FC236}">
                <a16:creationId xmlns:a16="http://schemas.microsoft.com/office/drawing/2014/main" id="{E0D21279-0DC4-4A18-8797-C8B478E306DB}"/>
              </a:ext>
            </a:extLst>
          </p:cNvPr>
          <p:cNvSpPr>
            <a:spLocks noGrp="1"/>
          </p:cNvSpPr>
          <p:nvPr>
            <p:ph type="body" sz="quarter" idx="10"/>
          </p:nvPr>
        </p:nvSpPr>
        <p:spPr/>
        <p:txBody>
          <a:bodyPr/>
          <a:lstStyle/>
          <a:p>
            <a:r>
              <a:rPr lang="en-GB" dirty="0"/>
              <a:t>*Cox regression analysis; </a:t>
            </a:r>
            <a:r>
              <a:rPr lang="en-GB" baseline="30000" dirty="0"/>
              <a:t>†</a:t>
            </a:r>
            <a:r>
              <a:rPr lang="en-GB" dirty="0"/>
              <a:t>Differences for 90-day mortality were not significant; </a:t>
            </a:r>
            <a:r>
              <a:rPr lang="en-GB" baseline="30000" dirty="0"/>
              <a:t> ‡</a:t>
            </a:r>
            <a:r>
              <a:rPr lang="en-IN" dirty="0"/>
              <a:t>Competing risk analysis </a:t>
            </a:r>
            <a:endParaRPr lang="en-GB" dirty="0"/>
          </a:p>
          <a:p>
            <a:r>
              <a:rPr lang="en-GB" dirty="0" err="1"/>
              <a:t>Maiwall</a:t>
            </a:r>
            <a:r>
              <a:rPr lang="en-GB" dirty="0"/>
              <a:t> R, et al. ILC 2018, PS-078</a:t>
            </a:r>
          </a:p>
        </p:txBody>
      </p:sp>
      <p:sp>
        <p:nvSpPr>
          <p:cNvPr id="7" name="Content Placeholder 6">
            <a:extLst>
              <a:ext uri="{FF2B5EF4-FFF2-40B4-BE49-F238E27FC236}">
                <a16:creationId xmlns:a16="http://schemas.microsoft.com/office/drawing/2014/main" id="{5AE1BF52-2C04-44B1-B106-55BC750572C1}"/>
              </a:ext>
            </a:extLst>
          </p:cNvPr>
          <p:cNvSpPr>
            <a:spLocks noGrp="1"/>
          </p:cNvSpPr>
          <p:nvPr>
            <p:ph sz="half" idx="11"/>
          </p:nvPr>
        </p:nvSpPr>
        <p:spPr>
          <a:xfrm>
            <a:off x="319314" y="1306478"/>
            <a:ext cx="4468710" cy="4138746"/>
          </a:xfrm>
        </p:spPr>
        <p:txBody>
          <a:bodyPr>
            <a:noAutofit/>
          </a:bodyPr>
          <a:lstStyle/>
          <a:p>
            <a:pPr marL="0" indent="0">
              <a:spcBef>
                <a:spcPts val="0"/>
              </a:spcBef>
              <a:buNone/>
            </a:pPr>
            <a:r>
              <a:rPr lang="en-GB" sz="1400" b="1" dirty="0"/>
              <a:t>Aim:</a:t>
            </a:r>
          </a:p>
          <a:p>
            <a:pPr marL="185738" indent="-185738">
              <a:spcBef>
                <a:spcPts val="0"/>
              </a:spcBef>
            </a:pPr>
            <a:r>
              <a:rPr lang="en-GB" sz="1400" b="1" dirty="0"/>
              <a:t>To evaluate </a:t>
            </a:r>
            <a:r>
              <a:rPr lang="en-GB" sz="1400" dirty="0"/>
              <a:t>artificial liver support (ALS), plasma exchange (PE) and liver dialysis (FPSA) vs. standard medical treatment (SMT) for ACLF</a:t>
            </a:r>
          </a:p>
          <a:p>
            <a:pPr marL="0" indent="0">
              <a:spcBef>
                <a:spcPts val="0"/>
              </a:spcBef>
              <a:buNone/>
            </a:pPr>
            <a:endParaRPr lang="en-GB" sz="1400" b="1" dirty="0"/>
          </a:p>
          <a:p>
            <a:pPr marL="0" indent="0">
              <a:spcBef>
                <a:spcPts val="0"/>
              </a:spcBef>
              <a:buNone/>
            </a:pPr>
            <a:r>
              <a:rPr lang="en-GB" sz="1400" b="1" dirty="0"/>
              <a:t>Methods:</a:t>
            </a:r>
          </a:p>
          <a:p>
            <a:pPr marL="185738" indent="-185738">
              <a:spcBef>
                <a:spcPts val="0"/>
              </a:spcBef>
            </a:pPr>
            <a:r>
              <a:rPr lang="en-GB" sz="1400" dirty="0"/>
              <a:t>Retrospective data from AARC cohort study (www.aclf.in) was </a:t>
            </a:r>
            <a:r>
              <a:rPr lang="en-GB" sz="1400" dirty="0" err="1"/>
              <a:t>analyzed</a:t>
            </a:r>
            <a:r>
              <a:rPr lang="en-GB" sz="1400" dirty="0"/>
              <a:t> and matched by propensity risk score (PRS) to avoid selection bias</a:t>
            </a:r>
            <a:endParaRPr lang="en-IN" sz="1400" dirty="0"/>
          </a:p>
          <a:p>
            <a:pPr marL="0" indent="0">
              <a:spcBef>
                <a:spcPts val="0"/>
              </a:spcBef>
              <a:buNone/>
            </a:pPr>
            <a:endParaRPr lang="en-IN" sz="1400" b="1" dirty="0"/>
          </a:p>
          <a:p>
            <a:pPr marL="0" indent="0">
              <a:spcBef>
                <a:spcPts val="0"/>
              </a:spcBef>
              <a:buNone/>
            </a:pPr>
            <a:r>
              <a:rPr lang="en-IN" sz="1400" b="1" dirty="0"/>
              <a:t>Results:</a:t>
            </a:r>
          </a:p>
          <a:p>
            <a:pPr marL="185738" indent="-185738">
              <a:spcBef>
                <a:spcPts val="0"/>
              </a:spcBef>
            </a:pPr>
            <a:r>
              <a:rPr lang="en-IN" sz="1400" dirty="0"/>
              <a:t>ALS-treated patients had significantly lower MELD (p=0.03) and CTP scores (p=0.04)</a:t>
            </a:r>
          </a:p>
          <a:p>
            <a:pPr marL="185738" indent="-185738">
              <a:spcBef>
                <a:spcPts val="0"/>
              </a:spcBef>
            </a:pPr>
            <a:r>
              <a:rPr lang="en-GB" sz="1400" dirty="0"/>
              <a:t>PE associated with a significant improvement in 28-day mortality vs. FPSA (9% vs. 26%; p=0.003)</a:t>
            </a:r>
          </a:p>
          <a:p>
            <a:pPr marL="0" indent="0">
              <a:spcBef>
                <a:spcPts val="0"/>
              </a:spcBef>
              <a:buNone/>
            </a:pPr>
            <a:endParaRPr lang="en-GB" sz="1400" b="1" dirty="0"/>
          </a:p>
          <a:p>
            <a:pPr marL="0" indent="0">
              <a:spcBef>
                <a:spcPts val="0"/>
              </a:spcBef>
              <a:buNone/>
            </a:pPr>
            <a:r>
              <a:rPr lang="en-GB" sz="1400" b="1" dirty="0"/>
              <a:t>Conclusions:</a:t>
            </a:r>
          </a:p>
          <a:p>
            <a:pPr>
              <a:spcBef>
                <a:spcPts val="0"/>
              </a:spcBef>
            </a:pPr>
            <a:r>
              <a:rPr lang="en-GB" sz="1400" dirty="0"/>
              <a:t>In patients with ACLF, ALS improves systemic inflammation, lowers development of MOF and results in improved survival</a:t>
            </a:r>
          </a:p>
          <a:p>
            <a:pPr>
              <a:spcBef>
                <a:spcPts val="0"/>
              </a:spcBef>
            </a:pPr>
            <a:r>
              <a:rPr lang="en-GB" sz="1400" dirty="0"/>
              <a:t>PE has a significant survival benefit over FPSA and should be the therapy of choice in these patients</a:t>
            </a:r>
          </a:p>
        </p:txBody>
      </p:sp>
      <p:graphicFrame>
        <p:nvGraphicFramePr>
          <p:cNvPr id="9" name="Table 8">
            <a:extLst>
              <a:ext uri="{FF2B5EF4-FFF2-40B4-BE49-F238E27FC236}">
                <a16:creationId xmlns:a16="http://schemas.microsoft.com/office/drawing/2014/main" id="{C714F18B-83EC-4996-BE60-B658A4225FBA}"/>
              </a:ext>
            </a:extLst>
          </p:cNvPr>
          <p:cNvGraphicFramePr>
            <a:graphicFrameLocks noGrp="1"/>
          </p:cNvGraphicFramePr>
          <p:nvPr>
            <p:extLst>
              <p:ext uri="{D42A27DB-BD31-4B8C-83A1-F6EECF244321}">
                <p14:modId xmlns:p14="http://schemas.microsoft.com/office/powerpoint/2010/main" val="1132419898"/>
              </p:ext>
            </p:extLst>
          </p:nvPr>
        </p:nvGraphicFramePr>
        <p:xfrm>
          <a:off x="4895305" y="1777452"/>
          <a:ext cx="3916784" cy="1640160"/>
        </p:xfrm>
        <a:graphic>
          <a:graphicData uri="http://schemas.openxmlformats.org/drawingml/2006/table">
            <a:tbl>
              <a:tblPr firstRow="1" bandRow="1">
                <a:tableStyleId>{69012ECD-51FC-41F1-AA8D-1B2483CD663E}</a:tableStyleId>
              </a:tblPr>
              <a:tblGrid>
                <a:gridCol w="1511740">
                  <a:extLst>
                    <a:ext uri="{9D8B030D-6E8A-4147-A177-3AD203B41FA5}">
                      <a16:colId xmlns:a16="http://schemas.microsoft.com/office/drawing/2014/main" val="3143165029"/>
                    </a:ext>
                  </a:extLst>
                </a:gridCol>
                <a:gridCol w="549725">
                  <a:extLst>
                    <a:ext uri="{9D8B030D-6E8A-4147-A177-3AD203B41FA5}">
                      <a16:colId xmlns:a16="http://schemas.microsoft.com/office/drawing/2014/main" val="2305171273"/>
                    </a:ext>
                  </a:extLst>
                </a:gridCol>
                <a:gridCol w="549725">
                  <a:extLst>
                    <a:ext uri="{9D8B030D-6E8A-4147-A177-3AD203B41FA5}">
                      <a16:colId xmlns:a16="http://schemas.microsoft.com/office/drawing/2014/main" val="2867775605"/>
                    </a:ext>
                  </a:extLst>
                </a:gridCol>
                <a:gridCol w="652797">
                  <a:extLst>
                    <a:ext uri="{9D8B030D-6E8A-4147-A177-3AD203B41FA5}">
                      <a16:colId xmlns:a16="http://schemas.microsoft.com/office/drawing/2014/main" val="951378583"/>
                    </a:ext>
                  </a:extLst>
                </a:gridCol>
                <a:gridCol w="652797">
                  <a:extLst>
                    <a:ext uri="{9D8B030D-6E8A-4147-A177-3AD203B41FA5}">
                      <a16:colId xmlns:a16="http://schemas.microsoft.com/office/drawing/2014/main" val="3040819797"/>
                    </a:ext>
                  </a:extLst>
                </a:gridCol>
              </a:tblGrid>
              <a:tr h="100811">
                <a:tc>
                  <a:txBody>
                    <a:bodyPr/>
                    <a:lstStyle/>
                    <a:p>
                      <a:endParaRPr lang="en-IN" sz="1200" b="1" dirty="0">
                        <a:solidFill>
                          <a:schemeClr val="bg1"/>
                        </a:solidFill>
                        <a:latin typeface="Arial" panose="020B0604020202020204" pitchFamily="34" charset="0"/>
                        <a:cs typeface="Arial" panose="020B0604020202020204" pitchFamily="34" charset="0"/>
                      </a:endParaRPr>
                    </a:p>
                  </a:txBody>
                  <a:tcPr marL="36000" marR="36000" marT="36000" marB="36000"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200" b="1" dirty="0">
                          <a:solidFill>
                            <a:schemeClr val="bg1"/>
                          </a:solidFill>
                        </a:rPr>
                        <a:t>Pre-match, %</a:t>
                      </a:r>
                    </a:p>
                    <a:p>
                      <a:pPr marL="0" marR="0" lvl="0" indent="0" algn="ctr" defTabSz="914400" rtl="0" eaLnBrk="1" fontAlgn="auto" latinLnBrk="0" hangingPunct="1">
                        <a:lnSpc>
                          <a:spcPct val="100000"/>
                        </a:lnSpc>
                        <a:spcBef>
                          <a:spcPts val="0"/>
                        </a:spcBef>
                        <a:spcAft>
                          <a:spcPts val="0"/>
                        </a:spcAft>
                        <a:buClrTx/>
                        <a:buSzTx/>
                        <a:buFontTx/>
                        <a:buNone/>
                        <a:tabLst/>
                        <a:defRPr/>
                      </a:pPr>
                      <a:r>
                        <a:rPr lang="en-IN" sz="1200" b="1" dirty="0">
                          <a:solidFill>
                            <a:schemeClr val="bg1"/>
                          </a:solidFill>
                          <a:latin typeface="Arial" panose="020B0604020202020204" pitchFamily="34" charset="0"/>
                          <a:cs typeface="Arial" panose="020B0604020202020204" pitchFamily="34" charset="0"/>
                        </a:rPr>
                        <a:t>(n=1866)</a:t>
                      </a:r>
                    </a:p>
                  </a:txBody>
                  <a:tcPr marL="36000" marR="36000" marT="36000" marB="36000">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hMerge="1">
                  <a:txBody>
                    <a:bodyPr/>
                    <a:lstStyle/>
                    <a:p>
                      <a:endParaRPr lang="en-IN" sz="1200" dirty="0">
                        <a:latin typeface="Arial" panose="020B0604020202020204" pitchFamily="34" charset="0"/>
                        <a:cs typeface="Arial" panose="020B0604020202020204" pitchFamily="34" charset="0"/>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gridSpan="2">
                  <a:txBody>
                    <a:bodyPr/>
                    <a:lstStyle/>
                    <a:p>
                      <a:pPr algn="ctr"/>
                      <a:r>
                        <a:rPr lang="en-IN" sz="1200" b="1" dirty="0">
                          <a:solidFill>
                            <a:schemeClr val="bg1"/>
                          </a:solidFill>
                        </a:rPr>
                        <a:t>PRS-matched, %</a:t>
                      </a:r>
                    </a:p>
                    <a:p>
                      <a:pPr algn="ctr"/>
                      <a:r>
                        <a:rPr lang="en-IN" sz="1200" b="1" dirty="0">
                          <a:solidFill>
                            <a:schemeClr val="bg1"/>
                          </a:solidFill>
                          <a:latin typeface="Arial" panose="020B0604020202020204" pitchFamily="34" charset="0"/>
                          <a:cs typeface="Arial" panose="020B0604020202020204" pitchFamily="34" charset="0"/>
                        </a:rPr>
                        <a:t>(n=208)</a:t>
                      </a:r>
                    </a:p>
                  </a:txBody>
                  <a:tcPr marL="36000" marR="36000" marT="36000" marB="36000">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hMerge="1">
                  <a:txBody>
                    <a:bodyPr/>
                    <a:lstStyle/>
                    <a:p>
                      <a:endParaRPr lang="en-IN" sz="1200" dirty="0">
                        <a:latin typeface="Arial" panose="020B0604020202020204" pitchFamily="34" charset="0"/>
                        <a:cs typeface="Arial" panose="020B0604020202020204" pitchFamily="34" charset="0"/>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extLst>
                  <a:ext uri="{0D108BD9-81ED-4DB2-BD59-A6C34878D82A}">
                    <a16:rowId xmlns:a16="http://schemas.microsoft.com/office/drawing/2014/main" val="3166725227"/>
                  </a:ext>
                </a:extLst>
              </a:tr>
              <a:tr h="100811">
                <a:tc>
                  <a:txBody>
                    <a:bodyPr/>
                    <a:lstStyle/>
                    <a:p>
                      <a:r>
                        <a:rPr lang="en-IN" sz="1200" b="1" dirty="0">
                          <a:solidFill>
                            <a:schemeClr val="bg1"/>
                          </a:solidFill>
                          <a:latin typeface="Arial" panose="020B0604020202020204" pitchFamily="34" charset="0"/>
                          <a:cs typeface="Arial" panose="020B0604020202020204" pitchFamily="34" charset="0"/>
                        </a:rPr>
                        <a:t>ALS vs. SMT, %</a:t>
                      </a:r>
                    </a:p>
                  </a:txBody>
                  <a:tcPr marL="36000" marR="36000" marT="36000" marB="36000">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a:txBody>
                    <a:bodyPr/>
                    <a:lstStyle/>
                    <a:p>
                      <a:pPr algn="ctr"/>
                      <a:r>
                        <a:rPr lang="en-IN" sz="1200" b="1" dirty="0">
                          <a:solidFill>
                            <a:schemeClr val="bg1"/>
                          </a:solidFill>
                          <a:latin typeface="Arial" panose="020B0604020202020204" pitchFamily="34" charset="0"/>
                          <a:cs typeface="Arial" panose="020B0604020202020204" pitchFamily="34" charset="0"/>
                        </a:rPr>
                        <a:t>ALS</a:t>
                      </a:r>
                    </a:p>
                  </a:txBody>
                  <a:tcPr marL="36000" marR="36000" marT="36000" marB="36000">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a:txBody>
                    <a:bodyPr/>
                    <a:lstStyle/>
                    <a:p>
                      <a:pPr algn="ctr"/>
                      <a:r>
                        <a:rPr lang="en-IN" sz="1200" b="1" dirty="0">
                          <a:solidFill>
                            <a:schemeClr val="bg1"/>
                          </a:solidFill>
                          <a:latin typeface="Arial" panose="020B0604020202020204" pitchFamily="34" charset="0"/>
                          <a:cs typeface="Arial" panose="020B0604020202020204" pitchFamily="34" charset="0"/>
                        </a:rPr>
                        <a:t>SMT</a:t>
                      </a:r>
                    </a:p>
                  </a:txBody>
                  <a:tcPr marL="36000" marR="36000" marT="36000" marB="3600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a:txBody>
                    <a:bodyPr/>
                    <a:lstStyle/>
                    <a:p>
                      <a:pPr algn="ctr"/>
                      <a:r>
                        <a:rPr lang="en-IN" sz="1200" b="1" dirty="0">
                          <a:solidFill>
                            <a:schemeClr val="bg1"/>
                          </a:solidFill>
                          <a:latin typeface="Arial" panose="020B0604020202020204" pitchFamily="34" charset="0"/>
                          <a:cs typeface="Arial" panose="020B0604020202020204" pitchFamily="34" charset="0"/>
                        </a:rPr>
                        <a:t>ALS</a:t>
                      </a:r>
                    </a:p>
                  </a:txBody>
                  <a:tcPr marL="36000" marR="36000" marT="36000" marB="36000">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a:txBody>
                    <a:bodyPr/>
                    <a:lstStyle/>
                    <a:p>
                      <a:pPr algn="ctr"/>
                      <a:r>
                        <a:rPr lang="en-IN" sz="1200" b="1" dirty="0">
                          <a:solidFill>
                            <a:schemeClr val="bg1"/>
                          </a:solidFill>
                          <a:latin typeface="Arial" panose="020B0604020202020204" pitchFamily="34" charset="0"/>
                          <a:cs typeface="Arial" panose="020B0604020202020204" pitchFamily="34" charset="0"/>
                        </a:rPr>
                        <a:t>SMT</a:t>
                      </a:r>
                    </a:p>
                  </a:txBody>
                  <a:tcPr marL="36000" marR="36000" marT="36000" marB="36000">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extLst>
                  <a:ext uri="{0D108BD9-81ED-4DB2-BD59-A6C34878D82A}">
                    <a16:rowId xmlns:a16="http://schemas.microsoft.com/office/drawing/2014/main" val="2346898722"/>
                  </a:ext>
                </a:extLst>
              </a:tr>
              <a:tr h="100811">
                <a:tc>
                  <a:txBody>
                    <a:bodyPr/>
                    <a:lstStyle/>
                    <a:p>
                      <a:r>
                        <a:rPr lang="en-IN" sz="1200" dirty="0"/>
                        <a:t>Resolution of SIRS</a:t>
                      </a:r>
                      <a:endParaRPr lang="en-IN" sz="1200" dirty="0">
                        <a:latin typeface="Arial" panose="020B0604020202020204" pitchFamily="34" charset="0"/>
                        <a:cs typeface="Arial" panose="020B0604020202020204" pitchFamily="34" charset="0"/>
                      </a:endParaRPr>
                    </a:p>
                  </a:txBody>
                  <a:tcPr marL="36000" marR="36000" marT="36000" marB="3600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lang="en-IN" sz="1200" dirty="0"/>
                        <a:t>75</a:t>
                      </a:r>
                      <a:endParaRPr lang="en-IN" sz="1200" dirty="0">
                        <a:latin typeface="Arial" panose="020B0604020202020204" pitchFamily="34" charset="0"/>
                        <a:cs typeface="Arial" panose="020B0604020202020204" pitchFamily="34" charset="0"/>
                      </a:endParaRPr>
                    </a:p>
                  </a:txBody>
                  <a:tcPr marL="36000" marR="36000" marT="36000" marB="3600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lang="en-GB" sz="1200" dirty="0"/>
                        <a:t>46</a:t>
                      </a:r>
                    </a:p>
                  </a:txBody>
                  <a:tcPr marL="36000" marR="36000" marT="36000" marB="3600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lang="en-IN" sz="1200" dirty="0"/>
                        <a:t>75</a:t>
                      </a:r>
                      <a:endParaRPr lang="en-IN" sz="1200" dirty="0">
                        <a:latin typeface="Arial" panose="020B0604020202020204" pitchFamily="34" charset="0"/>
                        <a:cs typeface="Arial" panose="020B0604020202020204" pitchFamily="34" charset="0"/>
                      </a:endParaRPr>
                    </a:p>
                  </a:txBody>
                  <a:tcPr marL="36000" marR="36000" marT="36000" marB="3600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lang="en-IN" sz="1200" dirty="0">
                          <a:latin typeface="Arial" panose="020B0604020202020204" pitchFamily="34" charset="0"/>
                          <a:cs typeface="Arial" panose="020B0604020202020204" pitchFamily="34" charset="0"/>
                        </a:rPr>
                        <a:t>30</a:t>
                      </a:r>
                    </a:p>
                  </a:txBody>
                  <a:tcPr marL="36000" marR="36000" marT="36000" marB="3600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843375211"/>
                  </a:ext>
                </a:extLst>
              </a:tr>
              <a:tr h="100811">
                <a:tc>
                  <a:txBody>
                    <a:bodyPr/>
                    <a:lstStyle/>
                    <a:p>
                      <a:r>
                        <a:rPr lang="en-IN" sz="1200" dirty="0"/>
                        <a:t>New SIRS </a:t>
                      </a:r>
                      <a:endParaRPr lang="en-IN" sz="1200" dirty="0">
                        <a:latin typeface="Arial" panose="020B0604020202020204" pitchFamily="34" charset="0"/>
                        <a:cs typeface="Arial" panose="020B0604020202020204" pitchFamily="34" charset="0"/>
                      </a:endParaRPr>
                    </a:p>
                  </a:txBody>
                  <a:tcPr marL="36000" marR="36000" marT="36000" marB="3600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lang="en-IN" sz="1200" dirty="0"/>
                        <a:t>13</a:t>
                      </a:r>
                      <a:endParaRPr lang="en-IN" sz="1200" dirty="0">
                        <a:latin typeface="Arial" panose="020B0604020202020204" pitchFamily="34" charset="0"/>
                        <a:cs typeface="Arial" panose="020B0604020202020204" pitchFamily="34" charset="0"/>
                      </a:endParaRPr>
                    </a:p>
                  </a:txBody>
                  <a:tcPr marL="36000" marR="36000" marT="36000" marB="3600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lang="en-GB" sz="1200" dirty="0"/>
                        <a:t>39</a:t>
                      </a:r>
                    </a:p>
                  </a:txBody>
                  <a:tcPr marL="36000" marR="36000" marT="36000" marB="3600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lang="en-IN" sz="1200" dirty="0"/>
                        <a:t>14</a:t>
                      </a:r>
                      <a:endParaRPr lang="en-IN" sz="1200" dirty="0">
                        <a:latin typeface="Arial" panose="020B0604020202020204" pitchFamily="34" charset="0"/>
                        <a:cs typeface="Arial" panose="020B0604020202020204" pitchFamily="34" charset="0"/>
                      </a:endParaRPr>
                    </a:p>
                  </a:txBody>
                  <a:tcPr marL="36000" marR="36000" marT="36000" marB="3600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lang="en-IN" sz="1200" dirty="0">
                          <a:latin typeface="Arial" panose="020B0604020202020204" pitchFamily="34" charset="0"/>
                          <a:cs typeface="Arial" panose="020B0604020202020204" pitchFamily="34" charset="0"/>
                        </a:rPr>
                        <a:t>39</a:t>
                      </a:r>
                    </a:p>
                  </a:txBody>
                  <a:tcPr marL="36000" marR="36000" marT="36000" marB="3600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2609466912"/>
                  </a:ext>
                </a:extLst>
              </a:tr>
              <a:tr h="100811">
                <a:tc>
                  <a:txBody>
                    <a:bodyPr/>
                    <a:lstStyle/>
                    <a:p>
                      <a:r>
                        <a:rPr lang="en-IN" sz="1200" dirty="0"/>
                        <a:t>Development </a:t>
                      </a:r>
                      <a:br>
                        <a:rPr lang="en-IN" sz="1200" dirty="0"/>
                      </a:br>
                      <a:r>
                        <a:rPr lang="en-IN" sz="1200" dirty="0"/>
                        <a:t>of MOF </a:t>
                      </a:r>
                      <a:endParaRPr lang="en-IN" sz="1200" dirty="0">
                        <a:latin typeface="Arial" panose="020B0604020202020204" pitchFamily="34" charset="0"/>
                        <a:cs typeface="Arial" panose="020B0604020202020204" pitchFamily="34" charset="0"/>
                      </a:endParaRPr>
                    </a:p>
                  </a:txBody>
                  <a:tcPr marL="36000" marR="36000" marT="36000" marB="3600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lang="en-IN" sz="1200" dirty="0"/>
                        <a:t>25</a:t>
                      </a:r>
                      <a:endParaRPr lang="en-IN" sz="1200" dirty="0">
                        <a:latin typeface="Arial" panose="020B0604020202020204" pitchFamily="34" charset="0"/>
                        <a:cs typeface="Arial" panose="020B0604020202020204" pitchFamily="34" charset="0"/>
                      </a:endParaRPr>
                    </a:p>
                  </a:txBody>
                  <a:tcPr marL="36000" marR="36000" marT="36000" marB="3600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lang="en-GB" sz="1200" dirty="0"/>
                        <a:t>49</a:t>
                      </a:r>
                    </a:p>
                  </a:txBody>
                  <a:tcPr marL="36000" marR="36000" marT="36000" marB="3600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lang="en-IN" sz="1200" dirty="0"/>
                        <a:t>11</a:t>
                      </a:r>
                      <a:endParaRPr lang="en-IN" sz="1200" dirty="0">
                        <a:latin typeface="Arial" panose="020B0604020202020204" pitchFamily="34" charset="0"/>
                        <a:cs typeface="Arial" panose="020B0604020202020204" pitchFamily="34" charset="0"/>
                      </a:endParaRPr>
                    </a:p>
                  </a:txBody>
                  <a:tcPr marL="36000" marR="36000" marT="36000" marB="3600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lang="en-IN" sz="1200" dirty="0">
                          <a:latin typeface="Arial" panose="020B0604020202020204" pitchFamily="34" charset="0"/>
                          <a:cs typeface="Arial" panose="020B0604020202020204" pitchFamily="34" charset="0"/>
                        </a:rPr>
                        <a:t>48</a:t>
                      </a:r>
                    </a:p>
                  </a:txBody>
                  <a:tcPr marL="36000" marR="36000" marT="36000" marB="3600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2773518992"/>
                  </a:ext>
                </a:extLst>
              </a:tr>
            </a:tbl>
          </a:graphicData>
        </a:graphic>
      </p:graphicFrame>
      <p:graphicFrame>
        <p:nvGraphicFramePr>
          <p:cNvPr id="10" name="Table 9">
            <a:extLst>
              <a:ext uri="{FF2B5EF4-FFF2-40B4-BE49-F238E27FC236}">
                <a16:creationId xmlns:a16="http://schemas.microsoft.com/office/drawing/2014/main" id="{6466E1F4-82C8-47D0-ADF1-F0590F9033C9}"/>
              </a:ext>
            </a:extLst>
          </p:cNvPr>
          <p:cNvGraphicFramePr>
            <a:graphicFrameLocks noGrp="1"/>
          </p:cNvGraphicFramePr>
          <p:nvPr>
            <p:extLst>
              <p:ext uri="{D42A27DB-BD31-4B8C-83A1-F6EECF244321}">
                <p14:modId xmlns:p14="http://schemas.microsoft.com/office/powerpoint/2010/main" val="3707571668"/>
              </p:ext>
            </p:extLst>
          </p:nvPr>
        </p:nvGraphicFramePr>
        <p:xfrm>
          <a:off x="4895305" y="4000752"/>
          <a:ext cx="3916784" cy="1751040"/>
        </p:xfrm>
        <a:graphic>
          <a:graphicData uri="http://schemas.openxmlformats.org/drawingml/2006/table">
            <a:tbl>
              <a:tblPr firstRow="1" bandRow="1">
                <a:tableStyleId>{69012ECD-51FC-41F1-AA8D-1B2483CD663E}</a:tableStyleId>
              </a:tblPr>
              <a:tblGrid>
                <a:gridCol w="993415">
                  <a:extLst>
                    <a:ext uri="{9D8B030D-6E8A-4147-A177-3AD203B41FA5}">
                      <a16:colId xmlns:a16="http://schemas.microsoft.com/office/drawing/2014/main" val="3143165029"/>
                    </a:ext>
                  </a:extLst>
                </a:gridCol>
                <a:gridCol w="1230909">
                  <a:extLst>
                    <a:ext uri="{9D8B030D-6E8A-4147-A177-3AD203B41FA5}">
                      <a16:colId xmlns:a16="http://schemas.microsoft.com/office/drawing/2014/main" val="2305171273"/>
                    </a:ext>
                  </a:extLst>
                </a:gridCol>
                <a:gridCol w="1692460">
                  <a:extLst>
                    <a:ext uri="{9D8B030D-6E8A-4147-A177-3AD203B41FA5}">
                      <a16:colId xmlns:a16="http://schemas.microsoft.com/office/drawing/2014/main" val="2867775605"/>
                    </a:ext>
                  </a:extLst>
                </a:gridCol>
              </a:tblGrid>
              <a:tr h="0">
                <a:tc>
                  <a:txBody>
                    <a:bodyPr/>
                    <a:lstStyle/>
                    <a:p>
                      <a:endParaRPr lang="en-IN" sz="1200" dirty="0">
                        <a:latin typeface="Arial" panose="020B0604020202020204" pitchFamily="34" charset="0"/>
                        <a:cs typeface="Arial" panose="020B0604020202020204" pitchFamily="34" charset="0"/>
                      </a:endParaRPr>
                    </a:p>
                  </a:txBody>
                  <a:tcPr marL="36000" marR="36000" marT="36000" marB="36000"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gridSpan="2">
                  <a:txBody>
                    <a:bodyPr/>
                    <a:lstStyle/>
                    <a:p>
                      <a:pPr algn="ctr"/>
                      <a:r>
                        <a:rPr lang="en-IN" sz="1200" dirty="0">
                          <a:latin typeface="Arial" panose="020B0604020202020204" pitchFamily="34" charset="0"/>
                          <a:cs typeface="Arial" panose="020B0604020202020204" pitchFamily="34" charset="0"/>
                        </a:rPr>
                        <a:t>Hazard ratio (95% CI)</a:t>
                      </a:r>
                    </a:p>
                  </a:txBody>
                  <a:tcPr marL="36000" marR="36000" marT="36000" marB="36000"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hMerge="1">
                  <a:txBody>
                    <a:bodyPr/>
                    <a:lstStyle/>
                    <a:p>
                      <a:pPr algn="ctr"/>
                      <a:endParaRPr lang="en-IN" sz="1200" dirty="0">
                        <a:latin typeface="Arial" panose="020B0604020202020204" pitchFamily="34" charset="0"/>
                        <a:cs typeface="Arial" panose="020B0604020202020204" pitchFamily="34" charset="0"/>
                      </a:endParaRPr>
                    </a:p>
                  </a:txBody>
                  <a:tcPr marL="36000" marR="36000" marT="36000" marB="36000"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extLst>
                  <a:ext uri="{0D108BD9-81ED-4DB2-BD59-A6C34878D82A}">
                    <a16:rowId xmlns:a16="http://schemas.microsoft.com/office/drawing/2014/main" val="679116659"/>
                  </a:ext>
                </a:extLst>
              </a:tr>
              <a:tr h="0">
                <a:tc>
                  <a:txBody>
                    <a:bodyPr/>
                    <a:lstStyle/>
                    <a:p>
                      <a:r>
                        <a:rPr lang="en-IN" sz="1200" b="1" dirty="0">
                          <a:solidFill>
                            <a:schemeClr val="bg1"/>
                          </a:solidFill>
                        </a:rPr>
                        <a:t>SMT</a:t>
                      </a:r>
                      <a:br>
                        <a:rPr lang="en-IN" sz="1200" b="1" dirty="0">
                          <a:solidFill>
                            <a:schemeClr val="bg1"/>
                          </a:solidFill>
                        </a:rPr>
                      </a:br>
                      <a:r>
                        <a:rPr lang="en-IN" sz="1200" b="1" dirty="0">
                          <a:solidFill>
                            <a:srgbClr val="C2B5BA"/>
                          </a:solidFill>
                        </a:rPr>
                        <a:t>vs PE</a:t>
                      </a:r>
                      <a:br>
                        <a:rPr lang="en-IN" sz="1200" b="1" dirty="0">
                          <a:solidFill>
                            <a:schemeClr val="bg1"/>
                          </a:solidFill>
                        </a:rPr>
                      </a:br>
                      <a:r>
                        <a:rPr lang="en-IN" sz="1200" b="1" dirty="0">
                          <a:solidFill>
                            <a:schemeClr val="bg1"/>
                          </a:solidFill>
                        </a:rPr>
                        <a:t>vs FPSA</a:t>
                      </a:r>
                      <a:endParaRPr lang="en-IN" sz="1200" b="1" dirty="0">
                        <a:solidFill>
                          <a:schemeClr val="bg1"/>
                        </a:solidFill>
                        <a:latin typeface="Arial" panose="020B0604020202020204" pitchFamily="34" charset="0"/>
                        <a:cs typeface="Arial" panose="020B0604020202020204" pitchFamily="34" charset="0"/>
                      </a:endParaRPr>
                    </a:p>
                  </a:txBody>
                  <a:tcPr marL="36000" marR="36000" marT="36000" marB="36000"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a:txBody>
                    <a:bodyPr/>
                    <a:lstStyle/>
                    <a:p>
                      <a:pPr algn="ctr"/>
                      <a:r>
                        <a:rPr lang="en-IN" sz="1200" b="1" dirty="0">
                          <a:solidFill>
                            <a:schemeClr val="bg1"/>
                          </a:solidFill>
                        </a:rPr>
                        <a:t>28-day mortality*</a:t>
                      </a:r>
                      <a:r>
                        <a:rPr lang="en-IN" sz="1200" b="1" baseline="30000" dirty="0">
                          <a:solidFill>
                            <a:schemeClr val="bg1"/>
                          </a:solidFill>
                        </a:rPr>
                        <a:t>,†</a:t>
                      </a:r>
                      <a:endParaRPr lang="en-IN" sz="1200" b="1" dirty="0">
                        <a:solidFill>
                          <a:schemeClr val="bg1"/>
                        </a:solidFill>
                        <a:latin typeface="Arial" panose="020B0604020202020204" pitchFamily="34" charset="0"/>
                        <a:cs typeface="Arial" panose="020B0604020202020204" pitchFamily="34" charset="0"/>
                      </a:endParaRPr>
                    </a:p>
                  </a:txBody>
                  <a:tcPr marL="36000" marR="36000" marT="36000" marB="36000"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a:txBody>
                    <a:bodyPr/>
                    <a:lstStyle/>
                    <a:p>
                      <a:pPr algn="ctr"/>
                      <a:r>
                        <a:rPr lang="en-IN" sz="1200" b="1" dirty="0">
                          <a:solidFill>
                            <a:schemeClr val="bg1"/>
                          </a:solidFill>
                        </a:rPr>
                        <a:t>90-day liver failure-related mortality</a:t>
                      </a:r>
                      <a:r>
                        <a:rPr lang="en-IN" sz="1200" b="1" baseline="30000" dirty="0">
                          <a:solidFill>
                            <a:schemeClr val="bg1"/>
                          </a:solidFill>
                        </a:rPr>
                        <a:t>‡</a:t>
                      </a:r>
                      <a:endParaRPr lang="en-IN" sz="1200" b="1" baseline="30000" dirty="0">
                        <a:solidFill>
                          <a:schemeClr val="bg1"/>
                        </a:solidFill>
                        <a:latin typeface="Arial" panose="020B0604020202020204" pitchFamily="34" charset="0"/>
                        <a:cs typeface="Arial" panose="020B0604020202020204" pitchFamily="34" charset="0"/>
                      </a:endParaRPr>
                    </a:p>
                  </a:txBody>
                  <a:tcPr marL="36000" marR="36000" marT="36000" marB="36000" anchor="b">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extLst>
                  <a:ext uri="{0D108BD9-81ED-4DB2-BD59-A6C34878D82A}">
                    <a16:rowId xmlns:a16="http://schemas.microsoft.com/office/drawing/2014/main" val="2346898722"/>
                  </a:ext>
                </a:extLst>
              </a:tr>
              <a:tr h="104635">
                <a:tc>
                  <a:txBody>
                    <a:bodyPr/>
                    <a:lstStyle/>
                    <a:p>
                      <a:r>
                        <a:rPr lang="en-IN" sz="1200" dirty="0"/>
                        <a:t>Pre-match</a:t>
                      </a:r>
                      <a:endParaRPr lang="en-IN" sz="1200" dirty="0">
                        <a:latin typeface="Arial" panose="020B0604020202020204" pitchFamily="34" charset="0"/>
                        <a:cs typeface="Arial" panose="020B0604020202020204" pitchFamily="34" charset="0"/>
                      </a:endParaRPr>
                    </a:p>
                  </a:txBody>
                  <a:tcPr marL="36000" marR="36000" marT="36000" marB="3600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rgbClr val="856C75"/>
                          </a:solidFill>
                          <a:effectLst/>
                        </a:rPr>
                        <a:t>0.19 (0.11–0.37)</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effectLst/>
                        </a:rPr>
                        <a:t>0.56 (0.28–1.13)</a:t>
                      </a:r>
                    </a:p>
                  </a:txBody>
                  <a:tcPr marL="36000" marR="36000" marT="36000" marB="3600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lnSpc>
                          <a:spcPct val="100000"/>
                        </a:lnSpc>
                        <a:spcAft>
                          <a:spcPts val="0"/>
                        </a:spcAft>
                      </a:pPr>
                      <a:r>
                        <a:rPr lang="en-IN" sz="1200" b="1" kern="1200" dirty="0">
                          <a:solidFill>
                            <a:srgbClr val="856C75"/>
                          </a:solidFill>
                          <a:effectLst/>
                          <a:latin typeface="+mn-lt"/>
                          <a:ea typeface="+mn-ea"/>
                          <a:cs typeface="+mn-cs"/>
                        </a:rPr>
                        <a:t>0.34 (0.15</a:t>
                      </a:r>
                      <a:r>
                        <a:rPr lang="en-US" sz="1200" b="1" dirty="0">
                          <a:solidFill>
                            <a:srgbClr val="856C75"/>
                          </a:solidFill>
                          <a:effectLst/>
                        </a:rPr>
                        <a:t>–</a:t>
                      </a:r>
                      <a:r>
                        <a:rPr lang="en-IN" sz="1200" b="1" kern="1200" dirty="0">
                          <a:solidFill>
                            <a:srgbClr val="856C75"/>
                          </a:solidFill>
                          <a:effectLst/>
                          <a:latin typeface="+mn-lt"/>
                          <a:ea typeface="+mn-ea"/>
                          <a:cs typeface="+mn-cs"/>
                        </a:rPr>
                        <a:t>0.77)</a:t>
                      </a:r>
                    </a:p>
                    <a:p>
                      <a:pPr algn="ctr">
                        <a:lnSpc>
                          <a:spcPct val="100000"/>
                        </a:lnSpc>
                        <a:spcAft>
                          <a:spcPts val="0"/>
                        </a:spcAft>
                      </a:pPr>
                      <a:r>
                        <a:rPr lang="en-IN" sz="1200" b="0" dirty="0">
                          <a:effectLst/>
                          <a:latin typeface="Arial" panose="020B0604020202020204" pitchFamily="34" charset="0"/>
                          <a:ea typeface="Calibri" panose="020F0502020204030204" pitchFamily="34" charset="0"/>
                          <a:cs typeface="Arial" panose="020B0604020202020204" pitchFamily="34" charset="0"/>
                        </a:rPr>
                        <a:t>0.19 (0.03</a:t>
                      </a:r>
                      <a:r>
                        <a:rPr lang="en-US" sz="1200" dirty="0">
                          <a:effectLst/>
                        </a:rPr>
                        <a:t>–</a:t>
                      </a:r>
                      <a:r>
                        <a:rPr lang="en-IN" sz="1200" b="0" dirty="0">
                          <a:effectLst/>
                          <a:latin typeface="Arial" panose="020B0604020202020204" pitchFamily="34" charset="0"/>
                          <a:ea typeface="Calibri" panose="020F0502020204030204" pitchFamily="34" charset="0"/>
                          <a:cs typeface="Arial" panose="020B0604020202020204" pitchFamily="34" charset="0"/>
                        </a:rPr>
                        <a:t>1.49)</a:t>
                      </a:r>
                    </a:p>
                  </a:txBody>
                  <a:tcPr marL="36000" marR="36000" marT="36000" marB="3600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843375211"/>
                  </a:ext>
                </a:extLst>
              </a:tr>
              <a:tr h="0">
                <a:tc>
                  <a:txBody>
                    <a:bodyPr/>
                    <a:lstStyle/>
                    <a:p>
                      <a:r>
                        <a:rPr lang="en-IN" sz="1200" dirty="0"/>
                        <a:t>PRS-matched</a:t>
                      </a:r>
                    </a:p>
                  </a:txBody>
                  <a:tcPr marL="36000" marR="36000" marT="36000" marB="3600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rgbClr val="856C75"/>
                          </a:solidFill>
                          <a:effectLst/>
                        </a:rPr>
                        <a:t>0.07(0.03-0.18)</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effectLst/>
                        </a:rPr>
                        <a:t>0.27(0.11–0.67)</a:t>
                      </a:r>
                    </a:p>
                  </a:txBody>
                  <a:tcPr marL="36000" marR="36000" marT="36000" marB="3600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200" b="1" dirty="0">
                          <a:solidFill>
                            <a:srgbClr val="856C75"/>
                          </a:solidFill>
                        </a:rPr>
                        <a:t>0.13(0.05</a:t>
                      </a:r>
                      <a:r>
                        <a:rPr lang="en-US" sz="1200" b="1" dirty="0">
                          <a:solidFill>
                            <a:srgbClr val="856C75"/>
                          </a:solidFill>
                          <a:effectLst/>
                        </a:rPr>
                        <a:t>–</a:t>
                      </a:r>
                      <a:r>
                        <a:rPr lang="en-IN" sz="1200" b="1" dirty="0">
                          <a:solidFill>
                            <a:srgbClr val="856C75"/>
                          </a:solidFill>
                        </a:rPr>
                        <a:t>0.32)</a:t>
                      </a:r>
                    </a:p>
                    <a:p>
                      <a:pPr marL="0" marR="0" lvl="0" indent="0" algn="ctr" defTabSz="914400" rtl="0" eaLnBrk="1" fontAlgn="auto" latinLnBrk="0" hangingPunct="1">
                        <a:lnSpc>
                          <a:spcPct val="100000"/>
                        </a:lnSpc>
                        <a:spcBef>
                          <a:spcPts val="0"/>
                        </a:spcBef>
                        <a:spcAft>
                          <a:spcPts val="0"/>
                        </a:spcAft>
                        <a:buClrTx/>
                        <a:buSzTx/>
                        <a:buFontTx/>
                        <a:buNone/>
                        <a:tabLst/>
                        <a:defRPr/>
                      </a:pPr>
                      <a:r>
                        <a:rPr lang="en-IN" sz="1200" dirty="0"/>
                        <a:t>0.04(0.004</a:t>
                      </a:r>
                      <a:r>
                        <a:rPr lang="en-US" sz="1200" dirty="0">
                          <a:effectLst/>
                        </a:rPr>
                        <a:t>–</a:t>
                      </a:r>
                      <a:r>
                        <a:rPr lang="en-IN" sz="1200" dirty="0"/>
                        <a:t>0.45)</a:t>
                      </a:r>
                    </a:p>
                  </a:txBody>
                  <a:tcPr marL="36000" marR="36000" marT="36000" marB="3600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2609466912"/>
                  </a:ext>
                </a:extLst>
              </a:tr>
            </a:tbl>
          </a:graphicData>
        </a:graphic>
      </p:graphicFrame>
      <p:sp>
        <p:nvSpPr>
          <p:cNvPr id="15" name="1035 CuadroTexto">
            <a:extLst>
              <a:ext uri="{FF2B5EF4-FFF2-40B4-BE49-F238E27FC236}">
                <a16:creationId xmlns:a16="http://schemas.microsoft.com/office/drawing/2014/main" id="{E8C4CB8E-B8B2-40A7-8EF2-35D84EA45481}"/>
              </a:ext>
            </a:extLst>
          </p:cNvPr>
          <p:cNvSpPr txBox="1"/>
          <p:nvPr/>
        </p:nvSpPr>
        <p:spPr>
          <a:xfrm>
            <a:off x="4774158" y="1306478"/>
            <a:ext cx="4159079" cy="461665"/>
          </a:xfrm>
          <a:prstGeom prst="rect">
            <a:avLst/>
          </a:prstGeom>
          <a:noFill/>
        </p:spPr>
        <p:txBody>
          <a:bodyPr wrap="square" rtlCol="0">
            <a:spAutoFit/>
          </a:bodyPr>
          <a:lstStyle/>
          <a:p>
            <a:pPr lvl="0" algn="ctr">
              <a:defRPr/>
            </a:pPr>
            <a:r>
              <a:rPr lang="en-GB" sz="1200" b="1" dirty="0">
                <a:solidFill>
                  <a:prstClr val="black"/>
                </a:solidFill>
                <a:latin typeface="Arial" panose="020B0604020202020204" pitchFamily="34" charset="0"/>
                <a:ea typeface="Verdana" panose="020B0604030504040204" pitchFamily="34" charset="0"/>
                <a:cs typeface="Arial" panose="020B0604020202020204" pitchFamily="34" charset="0"/>
              </a:rPr>
              <a:t>ALS associated with significantly (p&lt;0.05) higher resolution of SIRS, reduced new-onset SIRS and MOF </a:t>
            </a:r>
            <a:endParaRPr kumimoji="0" lang="es-ES" sz="1200" b="1" i="0" u="none" strike="noStrike" kern="120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11" name="1035 CuadroTexto">
            <a:extLst>
              <a:ext uri="{FF2B5EF4-FFF2-40B4-BE49-F238E27FC236}">
                <a16:creationId xmlns:a16="http://schemas.microsoft.com/office/drawing/2014/main" id="{9073D6DF-43AF-4271-9724-322D1C8BA6A9}"/>
              </a:ext>
            </a:extLst>
          </p:cNvPr>
          <p:cNvSpPr txBox="1"/>
          <p:nvPr/>
        </p:nvSpPr>
        <p:spPr>
          <a:xfrm>
            <a:off x="4774158" y="3530271"/>
            <a:ext cx="4159079" cy="461665"/>
          </a:xfrm>
          <a:prstGeom prst="rect">
            <a:avLst/>
          </a:prstGeom>
          <a:noFill/>
        </p:spPr>
        <p:txBody>
          <a:bodyPr wrap="square" rtlCol="0">
            <a:spAutoFit/>
          </a:bodyPr>
          <a:lstStyle/>
          <a:p>
            <a:pPr lvl="0" algn="ctr">
              <a:defRPr/>
            </a:pPr>
            <a:r>
              <a:rPr lang="en-GB" sz="1200" b="1" dirty="0">
                <a:solidFill>
                  <a:prstClr val="black"/>
                </a:solidFill>
                <a:latin typeface="Arial" panose="020B0604020202020204" pitchFamily="34" charset="0"/>
                <a:ea typeface="Verdana" panose="020B0604030504040204" pitchFamily="34" charset="0"/>
                <a:cs typeface="Arial" panose="020B0604020202020204" pitchFamily="34" charset="0"/>
              </a:rPr>
              <a:t>PE associated with significantly (p&lt;0.05) </a:t>
            </a:r>
            <a:br>
              <a:rPr lang="en-GB" sz="1200" b="1" dirty="0">
                <a:solidFill>
                  <a:prstClr val="black"/>
                </a:solidFill>
                <a:latin typeface="Arial" panose="020B0604020202020204" pitchFamily="34" charset="0"/>
                <a:ea typeface="Verdana" panose="020B0604030504040204" pitchFamily="34" charset="0"/>
                <a:cs typeface="Arial" panose="020B0604020202020204" pitchFamily="34" charset="0"/>
              </a:rPr>
            </a:br>
            <a:r>
              <a:rPr lang="en-GB" sz="1200" b="1" dirty="0">
                <a:solidFill>
                  <a:prstClr val="black"/>
                </a:solidFill>
                <a:latin typeface="Arial" panose="020B0604020202020204" pitchFamily="34" charset="0"/>
                <a:ea typeface="Verdana" panose="020B0604030504040204" pitchFamily="34" charset="0"/>
                <a:cs typeface="Arial" panose="020B0604020202020204" pitchFamily="34" charset="0"/>
              </a:rPr>
              <a:t>improved liver failure-related mortality</a:t>
            </a:r>
            <a:endParaRPr lang="es-ES" sz="1200" b="1" dirty="0">
              <a:solidFill>
                <a:prstClr val="black"/>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2684066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a:extLst>
              <a:ext uri="{FF2B5EF4-FFF2-40B4-BE49-F238E27FC236}">
                <a16:creationId xmlns:a16="http://schemas.microsoft.com/office/drawing/2014/main" id="{E30E06B5-EDA9-4E00-A051-2BD300BCB0AC}"/>
              </a:ext>
            </a:extLst>
          </p:cNvPr>
          <p:cNvSpPr>
            <a:spLocks noGrp="1"/>
          </p:cNvSpPr>
          <p:nvPr>
            <p:ph sz="half" idx="12"/>
          </p:nvPr>
        </p:nvSpPr>
        <p:spPr>
          <a:xfrm>
            <a:off x="321394" y="4001691"/>
            <a:ext cx="4464496" cy="1386189"/>
          </a:xfrm>
        </p:spPr>
        <p:txBody>
          <a:bodyPr>
            <a:normAutofit/>
          </a:bodyPr>
          <a:lstStyle/>
          <a:p>
            <a:pPr marL="0" indent="0">
              <a:buNone/>
            </a:pPr>
            <a:r>
              <a:rPr lang="en-GB" sz="1400" b="1" dirty="0"/>
              <a:t>Results:</a:t>
            </a:r>
          </a:p>
          <a:p>
            <a:pPr marL="185738" indent="-185738"/>
            <a:r>
              <a:rPr lang="en-US" sz="1400" dirty="0"/>
              <a:t>150/190 (79%) patients had further decompensation,</a:t>
            </a:r>
            <a:r>
              <a:rPr lang="en-GB" sz="1400" b="1" baseline="30000" dirty="0">
                <a:solidFill>
                  <a:prstClr val="black"/>
                </a:solidFill>
                <a:latin typeface="Arial" panose="020B0604020202020204" pitchFamily="34" charset="0"/>
                <a:ea typeface="Verdana" panose="020B0604030504040204" pitchFamily="34" charset="0"/>
                <a:cs typeface="Arial" panose="020B0604020202020204" pitchFamily="34" charset="0"/>
              </a:rPr>
              <a:t>†</a:t>
            </a:r>
            <a:r>
              <a:rPr lang="en-US" sz="1400" dirty="0"/>
              <a:t> 73 patients (38%) died</a:t>
            </a:r>
          </a:p>
          <a:p>
            <a:pPr marL="185738" indent="-185738"/>
            <a:r>
              <a:rPr lang="en-US" sz="1400" dirty="0">
                <a:solidFill>
                  <a:prstClr val="black"/>
                </a:solidFill>
              </a:rPr>
              <a:t>Median FU: 36 (IQR </a:t>
            </a:r>
            <a:r>
              <a:rPr lang="en-US" sz="1400" dirty="0">
                <a:solidFill>
                  <a:srgbClr val="000000"/>
                </a:solidFill>
                <a:latin typeface="Arial" charset="0"/>
                <a:ea typeface="ＭＳ Ｐゴシック" pitchFamily="34" charset="-128"/>
                <a:cs typeface="Arial"/>
              </a:rPr>
              <a:t>16–62) months</a:t>
            </a:r>
            <a:endParaRPr lang="en-US" sz="1400" b="1" dirty="0"/>
          </a:p>
          <a:p>
            <a:endParaRPr lang="en-US" sz="1400" b="1" dirty="0"/>
          </a:p>
          <a:p>
            <a:pPr marL="0" indent="0">
              <a:buNone/>
            </a:pPr>
            <a:endParaRPr lang="en-US" sz="1400" b="1" dirty="0"/>
          </a:p>
          <a:p>
            <a:pPr marL="0" indent="0">
              <a:buNone/>
            </a:pPr>
            <a:endParaRPr lang="en-GB" sz="1400" b="1" dirty="0"/>
          </a:p>
          <a:p>
            <a:pPr marL="0" indent="0">
              <a:buNone/>
            </a:pPr>
            <a:endParaRPr lang="en-GB" sz="1400" dirty="0"/>
          </a:p>
        </p:txBody>
      </p:sp>
      <p:sp>
        <p:nvSpPr>
          <p:cNvPr id="2" name="Title 1">
            <a:extLst>
              <a:ext uri="{FF2B5EF4-FFF2-40B4-BE49-F238E27FC236}">
                <a16:creationId xmlns:a16="http://schemas.microsoft.com/office/drawing/2014/main" id="{49D7398C-CC2E-4F2B-9CB8-2397BB99152A}"/>
              </a:ext>
            </a:extLst>
          </p:cNvPr>
          <p:cNvSpPr>
            <a:spLocks noGrp="1"/>
          </p:cNvSpPr>
          <p:nvPr>
            <p:ph type="title"/>
          </p:nvPr>
        </p:nvSpPr>
        <p:spPr/>
        <p:txBody>
          <a:bodyPr>
            <a:noAutofit/>
          </a:bodyPr>
          <a:lstStyle/>
          <a:p>
            <a:r>
              <a:rPr lang="en-GB" sz="2400" dirty="0"/>
              <a:t>Effect of β-blockers on the systemic </a:t>
            </a:r>
            <a:r>
              <a:rPr lang="en-GB" sz="2400" dirty="0" err="1"/>
              <a:t>haemodynamics</a:t>
            </a:r>
            <a:r>
              <a:rPr lang="en-GB" sz="2400" dirty="0"/>
              <a:t> of decompensated cirrhosis and survival</a:t>
            </a:r>
          </a:p>
        </p:txBody>
      </p:sp>
      <p:sp>
        <p:nvSpPr>
          <p:cNvPr id="3" name="Text Placeholder 2">
            <a:extLst>
              <a:ext uri="{FF2B5EF4-FFF2-40B4-BE49-F238E27FC236}">
                <a16:creationId xmlns:a16="http://schemas.microsoft.com/office/drawing/2014/main" id="{3D2F536A-413B-4FBA-8D03-65C798BB5C39}"/>
              </a:ext>
            </a:extLst>
          </p:cNvPr>
          <p:cNvSpPr>
            <a:spLocks noGrp="1"/>
          </p:cNvSpPr>
          <p:nvPr>
            <p:ph type="body" sz="quarter" idx="10"/>
          </p:nvPr>
        </p:nvSpPr>
        <p:spPr/>
        <p:txBody>
          <a:bodyPr/>
          <a:lstStyle/>
          <a:p>
            <a:r>
              <a:rPr lang="en-GB" dirty="0"/>
              <a:t>*Portal pressure (estimated by HVPG), cardiopulmonary pressures and cardiac output (via thermodilution) were measured;</a:t>
            </a:r>
            <a:br>
              <a:rPr lang="en-GB" dirty="0"/>
            </a:br>
            <a:r>
              <a:rPr lang="en-GB" baseline="30000" dirty="0"/>
              <a:t>†</a:t>
            </a:r>
            <a:r>
              <a:rPr lang="en-GB" dirty="0"/>
              <a:t>74% had worsening of ascites, 14% had variceal bleeding; </a:t>
            </a:r>
            <a:r>
              <a:rPr lang="en-GB" baseline="30000" dirty="0"/>
              <a:t>‡</a:t>
            </a:r>
            <a:r>
              <a:rPr lang="en-GB" dirty="0"/>
              <a:t>Cox hazard regression</a:t>
            </a:r>
            <a:br>
              <a:rPr lang="en-GB" dirty="0"/>
            </a:br>
            <a:r>
              <a:rPr lang="en-GB" dirty="0"/>
              <a:t>Alvarado E, et al. ILC 2018, PS-137</a:t>
            </a:r>
          </a:p>
        </p:txBody>
      </p:sp>
      <p:sp>
        <p:nvSpPr>
          <p:cNvPr id="4" name="Content Placeholder 3">
            <a:extLst>
              <a:ext uri="{FF2B5EF4-FFF2-40B4-BE49-F238E27FC236}">
                <a16:creationId xmlns:a16="http://schemas.microsoft.com/office/drawing/2014/main" id="{C7440728-8CFD-4990-9B19-EB1902AC31A1}"/>
              </a:ext>
            </a:extLst>
          </p:cNvPr>
          <p:cNvSpPr>
            <a:spLocks noGrp="1"/>
          </p:cNvSpPr>
          <p:nvPr>
            <p:ph sz="half" idx="11"/>
          </p:nvPr>
        </p:nvSpPr>
        <p:spPr>
          <a:xfrm>
            <a:off x="319314" y="1240143"/>
            <a:ext cx="3892646" cy="1415288"/>
          </a:xfrm>
        </p:spPr>
        <p:txBody>
          <a:bodyPr/>
          <a:lstStyle/>
          <a:p>
            <a:pPr marL="0" indent="0">
              <a:buNone/>
            </a:pPr>
            <a:r>
              <a:rPr lang="en-GB" sz="1400" b="1" dirty="0"/>
              <a:t>Aim: </a:t>
            </a:r>
            <a:r>
              <a:rPr lang="en-GB" sz="1400" dirty="0"/>
              <a:t>Evaluation of the effect of β-blockers on survival in advanced cirrhosis</a:t>
            </a:r>
          </a:p>
          <a:p>
            <a:pPr marL="0" indent="0">
              <a:buNone/>
            </a:pPr>
            <a:endParaRPr lang="en-GB" dirty="0"/>
          </a:p>
        </p:txBody>
      </p:sp>
      <p:sp>
        <p:nvSpPr>
          <p:cNvPr id="15" name="TextBox 14">
            <a:extLst>
              <a:ext uri="{FF2B5EF4-FFF2-40B4-BE49-F238E27FC236}">
                <a16:creationId xmlns:a16="http://schemas.microsoft.com/office/drawing/2014/main" id="{7D28520F-F2C2-426E-BAB9-0F8BFC30D2FF}"/>
              </a:ext>
            </a:extLst>
          </p:cNvPr>
          <p:cNvSpPr txBox="1"/>
          <p:nvPr/>
        </p:nvSpPr>
        <p:spPr>
          <a:xfrm>
            <a:off x="-108520" y="1901585"/>
            <a:ext cx="4824536" cy="2308324"/>
          </a:xfrm>
          <a:prstGeom prst="rect">
            <a:avLst/>
          </a:prstGeom>
          <a:noFill/>
        </p:spPr>
        <p:txBody>
          <a:bodyPr wrap="square" rtlCol="0">
            <a:spAutoFit/>
          </a:bodyPr>
          <a:lstStyle/>
          <a:p>
            <a:pPr algn="ctr"/>
            <a:r>
              <a:rPr lang="en-GB" sz="1200" dirty="0">
                <a:solidFill>
                  <a:schemeClr val="bg1"/>
                </a:solidFill>
              </a:rPr>
              <a:t>Patients with decompensated cirrhosis (all had ascites) and high-risk varices (without previous bleeding)</a:t>
            </a:r>
            <a:endParaRPr lang="en-US" sz="1200" dirty="0">
              <a:solidFill>
                <a:schemeClr val="bg1"/>
              </a:solidFill>
            </a:endParaRPr>
          </a:p>
          <a:p>
            <a:pPr algn="ctr"/>
            <a:r>
              <a:rPr lang="en-US" sz="1200" dirty="0"/>
              <a:t>B</a:t>
            </a:r>
            <a:r>
              <a:rPr lang="en-GB" sz="1200" dirty="0" err="1"/>
              <a:t>aseline</a:t>
            </a:r>
            <a:r>
              <a:rPr lang="en-GB" sz="1200" dirty="0"/>
              <a:t> haemodynamic study*</a:t>
            </a:r>
          </a:p>
          <a:p>
            <a:pPr algn="ctr"/>
            <a:endParaRPr lang="en-US" sz="1200" dirty="0"/>
          </a:p>
          <a:p>
            <a:pPr algn="ctr"/>
            <a:r>
              <a:rPr lang="en-GB" sz="1200" dirty="0"/>
              <a:t>Treatment with non-selective β-blockers (NSBBs)</a:t>
            </a:r>
          </a:p>
          <a:p>
            <a:pPr algn="ctr"/>
            <a:endParaRPr lang="en-GB" sz="1200" dirty="0"/>
          </a:p>
          <a:p>
            <a:pPr algn="ctr"/>
            <a:r>
              <a:rPr lang="en-GB" sz="1200" dirty="0"/>
              <a:t>     Control haemodynamic study </a:t>
            </a:r>
            <a:br>
              <a:rPr lang="en-GB" sz="1200" dirty="0"/>
            </a:br>
            <a:r>
              <a:rPr lang="en-GB" sz="1200" dirty="0"/>
              <a:t>(1–3 months under treatment with NSBBs)</a:t>
            </a:r>
          </a:p>
          <a:p>
            <a:pPr algn="ctr"/>
            <a:endParaRPr lang="en-GB" sz="1200" dirty="0"/>
          </a:p>
          <a:p>
            <a:pPr algn="ctr"/>
            <a:r>
              <a:rPr lang="en-GB" sz="1200" dirty="0"/>
              <a:t>    Assessment of haemodynamic changes </a:t>
            </a:r>
            <a:br>
              <a:rPr lang="en-GB" sz="1200" dirty="0"/>
            </a:br>
            <a:r>
              <a:rPr lang="en-GB" sz="1200" dirty="0"/>
              <a:t>and influence on survival</a:t>
            </a:r>
          </a:p>
          <a:p>
            <a:pPr algn="ctr"/>
            <a:endParaRPr lang="en-GB" sz="1200" dirty="0"/>
          </a:p>
        </p:txBody>
      </p:sp>
      <p:cxnSp>
        <p:nvCxnSpPr>
          <p:cNvPr id="17" name="Straight Arrow Connector 16">
            <a:extLst>
              <a:ext uri="{FF2B5EF4-FFF2-40B4-BE49-F238E27FC236}">
                <a16:creationId xmlns:a16="http://schemas.microsoft.com/office/drawing/2014/main" id="{ADE47DF7-82D2-4BD7-BF5A-228F55762291}"/>
              </a:ext>
            </a:extLst>
          </p:cNvPr>
          <p:cNvCxnSpPr>
            <a:cxnSpLocks/>
          </p:cNvCxnSpPr>
          <p:nvPr/>
        </p:nvCxnSpPr>
        <p:spPr>
          <a:xfrm>
            <a:off x="2303748" y="2489174"/>
            <a:ext cx="0" cy="180588"/>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4F92E7D7-383E-4A6C-A80B-5BF96EC29A2A}"/>
              </a:ext>
            </a:extLst>
          </p:cNvPr>
          <p:cNvCxnSpPr>
            <a:cxnSpLocks/>
          </p:cNvCxnSpPr>
          <p:nvPr/>
        </p:nvCxnSpPr>
        <p:spPr>
          <a:xfrm>
            <a:off x="2303748" y="2847314"/>
            <a:ext cx="0" cy="180588"/>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E9ED1324-619A-4D9E-836F-5D157BF02EA4}"/>
              </a:ext>
            </a:extLst>
          </p:cNvPr>
          <p:cNvCxnSpPr>
            <a:cxnSpLocks/>
          </p:cNvCxnSpPr>
          <p:nvPr/>
        </p:nvCxnSpPr>
        <p:spPr>
          <a:xfrm>
            <a:off x="2303748" y="3395954"/>
            <a:ext cx="0" cy="180588"/>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1" name="Table 30">
            <a:extLst>
              <a:ext uri="{FF2B5EF4-FFF2-40B4-BE49-F238E27FC236}">
                <a16:creationId xmlns:a16="http://schemas.microsoft.com/office/drawing/2014/main" id="{87C789F3-4087-4C7E-A25D-C8EC7CC33553}"/>
              </a:ext>
            </a:extLst>
          </p:cNvPr>
          <p:cNvGraphicFramePr>
            <a:graphicFrameLocks noGrp="1"/>
          </p:cNvGraphicFramePr>
          <p:nvPr>
            <p:extLst>
              <p:ext uri="{D42A27DB-BD31-4B8C-83A1-F6EECF244321}">
                <p14:modId xmlns:p14="http://schemas.microsoft.com/office/powerpoint/2010/main" val="825402973"/>
              </p:ext>
            </p:extLst>
          </p:nvPr>
        </p:nvGraphicFramePr>
        <p:xfrm>
          <a:off x="4771514" y="1408922"/>
          <a:ext cx="3960439" cy="1368720"/>
        </p:xfrm>
        <a:graphic>
          <a:graphicData uri="http://schemas.openxmlformats.org/drawingml/2006/table">
            <a:tbl>
              <a:tblPr firstRow="1" bandRow="1">
                <a:tableStyleId>{69012ECD-51FC-41F1-AA8D-1B2483CD663E}</a:tableStyleId>
              </a:tblPr>
              <a:tblGrid>
                <a:gridCol w="1908095">
                  <a:extLst>
                    <a:ext uri="{9D8B030D-6E8A-4147-A177-3AD203B41FA5}">
                      <a16:colId xmlns:a16="http://schemas.microsoft.com/office/drawing/2014/main" val="3143165029"/>
                    </a:ext>
                  </a:extLst>
                </a:gridCol>
                <a:gridCol w="1409700">
                  <a:extLst>
                    <a:ext uri="{9D8B030D-6E8A-4147-A177-3AD203B41FA5}">
                      <a16:colId xmlns:a16="http://schemas.microsoft.com/office/drawing/2014/main" val="2305171273"/>
                    </a:ext>
                  </a:extLst>
                </a:gridCol>
                <a:gridCol w="642644">
                  <a:extLst>
                    <a:ext uri="{9D8B030D-6E8A-4147-A177-3AD203B41FA5}">
                      <a16:colId xmlns:a16="http://schemas.microsoft.com/office/drawing/2014/main" val="2867775605"/>
                    </a:ext>
                  </a:extLst>
                </a:gridCol>
              </a:tblGrid>
              <a:tr h="0">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GB" sz="1300" b="0" dirty="0">
                          <a:solidFill>
                            <a:schemeClr val="bg1"/>
                          </a:solidFill>
                          <a:latin typeface="+mn-lt"/>
                          <a:ea typeface="Verdana" panose="020B0604030504040204" pitchFamily="34" charset="0"/>
                          <a:cs typeface="Arial" panose="020B0604020202020204" pitchFamily="34" charset="0"/>
                        </a:rPr>
                        <a:t>Multiple factors associated with mortality</a:t>
                      </a:r>
                      <a:r>
                        <a:rPr lang="en-GB" sz="1300" b="0" baseline="30000" dirty="0">
                          <a:solidFill>
                            <a:schemeClr val="bg1"/>
                          </a:solidFill>
                          <a:latin typeface="+mn-lt"/>
                          <a:ea typeface="Verdana" panose="020B0604030504040204" pitchFamily="34" charset="0"/>
                          <a:cs typeface="Arial" panose="020B0604020202020204" pitchFamily="34" charset="0"/>
                        </a:rPr>
                        <a:t>‡</a:t>
                      </a:r>
                    </a:p>
                  </a:txBody>
                  <a:tcPr marL="36000" marR="0" marT="18000" marB="18000"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mr-IN" sz="1300" b="0" u="none" strike="noStrike" cap="none" normalizeH="0" baseline="0" dirty="0">
                          <a:ln>
                            <a:noFill/>
                          </a:ln>
                          <a:effectLst/>
                          <a:latin typeface="+mn-lt"/>
                        </a:rPr>
                        <a:t>HR (95% CI)</a:t>
                      </a:r>
                      <a:endParaRPr kumimoji="0" lang="es-ES" sz="1300" b="0" i="0" u="none" strike="noStrike" cap="none" normalizeH="0" baseline="0" dirty="0">
                        <a:ln>
                          <a:noFill/>
                        </a:ln>
                        <a:solidFill>
                          <a:schemeClr val="tx1"/>
                        </a:solidFill>
                        <a:effectLst/>
                        <a:latin typeface="+mn-lt"/>
                        <a:ea typeface="ＭＳ Ｐゴシック" pitchFamily="34" charset="-128"/>
                        <a:cs typeface="ＭＳ Ｐゴシック" pitchFamily="34" charset="-128"/>
                      </a:endParaRPr>
                    </a:p>
                  </a:txBody>
                  <a:tcPr marL="36000" marR="36000" marT="18000" marB="18000"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300" b="0" i="0" u="none" strike="noStrike" cap="none" normalizeH="0" baseline="0" dirty="0">
                          <a:ln>
                            <a:noFill/>
                          </a:ln>
                          <a:solidFill>
                            <a:schemeClr val="bg1"/>
                          </a:solidFill>
                          <a:effectLst/>
                          <a:latin typeface="+mn-lt"/>
                          <a:ea typeface="ＭＳ Ｐゴシック" pitchFamily="34" charset="-128"/>
                          <a:cs typeface="ＭＳ Ｐゴシック" pitchFamily="34" charset="-128"/>
                        </a:rPr>
                        <a:t>p-</a:t>
                      </a:r>
                      <a:r>
                        <a:rPr kumimoji="0" lang="es-ES" sz="1300" b="0" i="0" u="none" strike="noStrike" cap="none" normalizeH="0" baseline="0" dirty="0" err="1">
                          <a:ln>
                            <a:noFill/>
                          </a:ln>
                          <a:solidFill>
                            <a:schemeClr val="bg1"/>
                          </a:solidFill>
                          <a:effectLst/>
                          <a:latin typeface="+mn-lt"/>
                          <a:ea typeface="ＭＳ Ｐゴシック" pitchFamily="34" charset="-128"/>
                          <a:cs typeface="ＭＳ Ｐゴシック" pitchFamily="34" charset="-128"/>
                        </a:rPr>
                        <a:t>value</a:t>
                      </a:r>
                      <a:endParaRPr kumimoji="0" lang="es-ES" sz="1300" b="0" i="0" u="none" strike="noStrike" cap="none" normalizeH="0" baseline="0" dirty="0">
                        <a:ln>
                          <a:noFill/>
                        </a:ln>
                        <a:solidFill>
                          <a:schemeClr val="bg1"/>
                        </a:solidFill>
                        <a:effectLst/>
                        <a:latin typeface="+mn-lt"/>
                        <a:ea typeface="ＭＳ Ｐゴシック" pitchFamily="34" charset="-128"/>
                        <a:cs typeface="ＭＳ Ｐゴシック" pitchFamily="34" charset="-128"/>
                      </a:endParaRPr>
                    </a:p>
                  </a:txBody>
                  <a:tcPr marL="36000" marR="36000" marT="18000" marB="18000"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extLst>
                  <a:ext uri="{0D108BD9-81ED-4DB2-BD59-A6C34878D82A}">
                    <a16:rowId xmlns:a16="http://schemas.microsoft.com/office/drawing/2014/main" val="2346898722"/>
                  </a:ext>
                </a:extLst>
              </a:tr>
              <a:tr h="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300" b="0" u="none" strike="noStrike" cap="none" normalizeH="0" baseline="0" dirty="0">
                          <a:ln>
                            <a:noFill/>
                          </a:ln>
                          <a:effectLst/>
                          <a:latin typeface="+mn-lt"/>
                        </a:rPr>
                        <a:t>Age (years)</a:t>
                      </a:r>
                      <a:endParaRPr kumimoji="0" lang="en-GB" sz="1300" b="0" i="0" u="none" strike="noStrike" cap="none" normalizeH="0" baseline="0" dirty="0">
                        <a:ln>
                          <a:noFill/>
                        </a:ln>
                        <a:solidFill>
                          <a:schemeClr val="tx1"/>
                        </a:solidFill>
                        <a:effectLst/>
                        <a:latin typeface="+mn-lt"/>
                        <a:ea typeface="ＭＳ Ｐゴシック" pitchFamily="34" charset="-128"/>
                        <a:cs typeface="ＭＳ Ｐゴシック" pitchFamily="34" charset="-128"/>
                      </a:endParaRP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sz="1300" b="0" u="none" strike="noStrike" cap="none" normalizeH="0" baseline="0" dirty="0">
                          <a:ln>
                            <a:noFill/>
                          </a:ln>
                          <a:effectLst/>
                          <a:latin typeface="+mn-lt"/>
                        </a:rPr>
                        <a:t>1.05 (1.01</a:t>
                      </a:r>
                      <a:r>
                        <a:rPr kumimoji="0" lang="en-GB" sz="1300" b="0" u="none" strike="noStrike" kern="1200" cap="none" normalizeH="0" baseline="0" dirty="0">
                          <a:ln>
                            <a:noFill/>
                          </a:ln>
                          <a:solidFill>
                            <a:schemeClr val="tx1"/>
                          </a:solidFill>
                          <a:effectLst/>
                          <a:latin typeface="+mn-lt"/>
                          <a:ea typeface="+mn-ea"/>
                          <a:cs typeface="+mn-cs"/>
                        </a:rPr>
                        <a:t>, </a:t>
                      </a:r>
                      <a:r>
                        <a:rPr kumimoji="0" lang="es-ES" sz="1300" b="0" u="none" strike="noStrike" cap="none" normalizeH="0" baseline="0" dirty="0">
                          <a:ln>
                            <a:noFill/>
                          </a:ln>
                          <a:effectLst/>
                          <a:latin typeface="+mn-lt"/>
                        </a:rPr>
                        <a:t>1.09)</a:t>
                      </a:r>
                      <a:endParaRPr kumimoji="0" lang="es-ES" sz="1300" b="0" i="0" u="none" strike="noStrike" cap="none" normalizeH="0" baseline="0" dirty="0">
                        <a:ln>
                          <a:noFill/>
                        </a:ln>
                        <a:solidFill>
                          <a:schemeClr val="tx1"/>
                        </a:solidFill>
                        <a:effectLst/>
                        <a:latin typeface="+mn-lt"/>
                        <a:ea typeface="ＭＳ Ｐゴシック" pitchFamily="34" charset="-128"/>
                        <a:cs typeface="ＭＳ Ｐゴシック" pitchFamily="34" charset="-128"/>
                      </a:endParaRP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sz="1300" b="0" u="none" strike="noStrike" cap="none" normalizeH="0" baseline="0" dirty="0">
                          <a:ln>
                            <a:noFill/>
                          </a:ln>
                          <a:effectLst/>
                          <a:latin typeface="+mn-lt"/>
                        </a:rPr>
                        <a:t>0.010</a:t>
                      </a:r>
                      <a:endParaRPr kumimoji="0" lang="es-ES" sz="1300" b="0" i="0" u="none" strike="noStrike" cap="none" normalizeH="0" baseline="0" dirty="0">
                        <a:ln>
                          <a:noFill/>
                        </a:ln>
                        <a:solidFill>
                          <a:srgbClr val="FF0000"/>
                        </a:solidFill>
                        <a:effectLst/>
                        <a:latin typeface="+mn-lt"/>
                        <a:ea typeface="ＭＳ Ｐゴシック" pitchFamily="34" charset="-128"/>
                        <a:cs typeface="ＭＳ Ｐゴシック" pitchFamily="34" charset="-128"/>
                      </a:endParaRP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843375211"/>
                  </a:ext>
                </a:extLst>
              </a:tr>
              <a:tr h="11489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300" b="0" u="none" strike="noStrike" cap="none" normalizeH="0" baseline="0" dirty="0">
                          <a:ln>
                            <a:noFill/>
                          </a:ln>
                          <a:effectLst/>
                          <a:latin typeface="+mn-lt"/>
                        </a:rPr>
                        <a:t>Baseline Child–Pugh</a:t>
                      </a:r>
                      <a:endParaRPr kumimoji="0" lang="en-GB" sz="1300" b="0" i="0" u="none" strike="noStrike" cap="none" normalizeH="0" baseline="0" dirty="0">
                        <a:ln>
                          <a:noFill/>
                        </a:ln>
                        <a:solidFill>
                          <a:schemeClr val="tx1"/>
                        </a:solidFill>
                        <a:effectLst/>
                        <a:latin typeface="+mn-lt"/>
                        <a:ea typeface="ＭＳ Ｐゴシック" pitchFamily="34" charset="-128"/>
                        <a:cs typeface="ＭＳ Ｐゴシック" pitchFamily="34" charset="-128"/>
                      </a:endParaRP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300" b="0" u="none" strike="noStrike" cap="none" normalizeH="0" baseline="0" dirty="0">
                          <a:ln>
                            <a:noFill/>
                          </a:ln>
                          <a:effectLst/>
                          <a:latin typeface="+mn-lt"/>
                        </a:rPr>
                        <a:t>1.71 (1.43</a:t>
                      </a:r>
                      <a:r>
                        <a:rPr kumimoji="0" lang="en-GB" sz="1300" b="0" u="none" strike="noStrike" kern="1200" cap="none" normalizeH="0" baseline="0" dirty="0">
                          <a:ln>
                            <a:noFill/>
                          </a:ln>
                          <a:solidFill>
                            <a:schemeClr val="tx1"/>
                          </a:solidFill>
                          <a:effectLst/>
                          <a:latin typeface="+mn-lt"/>
                          <a:ea typeface="+mn-ea"/>
                          <a:cs typeface="+mn-cs"/>
                        </a:rPr>
                        <a:t>, </a:t>
                      </a:r>
                      <a:r>
                        <a:rPr kumimoji="0" lang="es-ES" sz="1300" b="0" u="none" strike="noStrike" cap="none" normalizeH="0" baseline="0" dirty="0">
                          <a:ln>
                            <a:noFill/>
                          </a:ln>
                          <a:effectLst/>
                          <a:latin typeface="+mn-lt"/>
                        </a:rPr>
                        <a:t>2.24)</a:t>
                      </a:r>
                      <a:endParaRPr kumimoji="0" lang="es-ES" sz="1300" b="0" i="0" u="none" strike="noStrike" cap="none" normalizeH="0" baseline="0" dirty="0">
                        <a:ln>
                          <a:noFill/>
                        </a:ln>
                        <a:solidFill>
                          <a:schemeClr val="tx1"/>
                        </a:solidFill>
                        <a:effectLst/>
                        <a:latin typeface="+mn-lt"/>
                        <a:ea typeface="ＭＳ Ｐゴシック" pitchFamily="34" charset="-128"/>
                        <a:cs typeface="ＭＳ Ｐゴシック" pitchFamily="34" charset="-128"/>
                      </a:endParaRP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0" u="none" strike="noStrike" cap="none" normalizeH="0" baseline="0" dirty="0">
                          <a:ln>
                            <a:noFill/>
                          </a:ln>
                          <a:effectLst/>
                          <a:latin typeface="+mn-lt"/>
                        </a:rPr>
                        <a:t>&lt;0.001</a:t>
                      </a:r>
                      <a:endParaRPr kumimoji="0" lang="en-US" sz="1300" b="0" i="0" u="none" strike="noStrike" cap="none" normalizeH="0" baseline="0" dirty="0">
                        <a:ln>
                          <a:noFill/>
                        </a:ln>
                        <a:solidFill>
                          <a:srgbClr val="FF0000"/>
                        </a:solidFill>
                        <a:effectLst/>
                        <a:latin typeface="+mn-lt"/>
                        <a:ea typeface="ＭＳ Ｐゴシック" pitchFamily="34" charset="-128"/>
                        <a:cs typeface="ＭＳ Ｐゴシック" pitchFamily="34" charset="-128"/>
                      </a:endParaRP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2609466912"/>
                  </a:ext>
                </a:extLst>
              </a:tr>
              <a:tr h="11489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sz="1300" b="0" u="none" strike="noStrike" cap="none" normalizeH="0" baseline="0" dirty="0">
                          <a:ln>
                            <a:noFill/>
                          </a:ln>
                          <a:effectLst/>
                          <a:latin typeface="+mn-lt"/>
                        </a:rPr>
                        <a:t>HVPG at 1–3 months</a:t>
                      </a:r>
                      <a:endParaRPr kumimoji="0" lang="pt-BR" sz="1300" b="0" i="0" u="none" strike="noStrike" cap="none" normalizeH="0" baseline="0" dirty="0">
                        <a:ln>
                          <a:noFill/>
                        </a:ln>
                        <a:solidFill>
                          <a:schemeClr val="tx1"/>
                        </a:solidFill>
                        <a:effectLst/>
                        <a:latin typeface="+mn-lt"/>
                        <a:ea typeface="ＭＳ Ｐゴシック" pitchFamily="34" charset="-128"/>
                        <a:cs typeface="ＭＳ Ｐゴシック" pitchFamily="34" charset="-128"/>
                      </a:endParaRP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300" b="0" u="none" strike="noStrike" cap="none" normalizeH="0" baseline="0" dirty="0">
                          <a:ln>
                            <a:noFill/>
                          </a:ln>
                          <a:effectLst/>
                          <a:latin typeface="+mn-lt"/>
                        </a:rPr>
                        <a:t>1.15 (1.07</a:t>
                      </a:r>
                      <a:r>
                        <a:rPr kumimoji="0" lang="en-GB" sz="1300" b="0" u="none" strike="noStrike" kern="1200" cap="none" normalizeH="0" baseline="0" dirty="0">
                          <a:ln>
                            <a:noFill/>
                          </a:ln>
                          <a:solidFill>
                            <a:schemeClr val="tx1"/>
                          </a:solidFill>
                          <a:effectLst/>
                          <a:latin typeface="+mn-lt"/>
                          <a:ea typeface="+mn-ea"/>
                          <a:cs typeface="+mn-cs"/>
                        </a:rPr>
                        <a:t>, </a:t>
                      </a:r>
                      <a:r>
                        <a:rPr kumimoji="0" lang="es-ES" sz="1300" b="0" u="none" strike="noStrike" cap="none" normalizeH="0" baseline="0" dirty="0">
                          <a:ln>
                            <a:noFill/>
                          </a:ln>
                          <a:effectLst/>
                          <a:latin typeface="+mn-lt"/>
                        </a:rPr>
                        <a:t>1.24)</a:t>
                      </a:r>
                      <a:endParaRPr kumimoji="0" lang="es-ES" sz="1300" b="0" i="0" u="none" strike="noStrike" cap="none" normalizeH="0" baseline="0" dirty="0">
                        <a:ln>
                          <a:noFill/>
                        </a:ln>
                        <a:solidFill>
                          <a:schemeClr val="tx1"/>
                        </a:solidFill>
                        <a:effectLst/>
                        <a:latin typeface="+mn-lt"/>
                        <a:ea typeface="ＭＳ Ｐゴシック" pitchFamily="34" charset="-128"/>
                        <a:cs typeface="ＭＳ Ｐゴシック" pitchFamily="34" charset="-128"/>
                      </a:endParaRP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300" b="0" u="none" strike="noStrike" cap="none" normalizeH="0" baseline="0" dirty="0">
                          <a:ln>
                            <a:noFill/>
                          </a:ln>
                          <a:effectLst/>
                          <a:latin typeface="+mn-lt"/>
                        </a:rPr>
                        <a:t>&lt;0.001</a:t>
                      </a:r>
                      <a:endParaRPr kumimoji="0" lang="es-ES" sz="1300" b="0" i="0" u="none" strike="noStrike" cap="none" normalizeH="0" baseline="0" dirty="0">
                        <a:ln>
                          <a:noFill/>
                        </a:ln>
                        <a:solidFill>
                          <a:srgbClr val="FF0000"/>
                        </a:solidFill>
                        <a:effectLst/>
                        <a:latin typeface="+mn-lt"/>
                        <a:ea typeface="ＭＳ Ｐゴシック" pitchFamily="34" charset="-128"/>
                        <a:cs typeface="ＭＳ Ｐゴシック" pitchFamily="34" charset="-128"/>
                      </a:endParaRP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30857238"/>
                  </a:ext>
                </a:extLst>
              </a:tr>
              <a:tr h="11489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sz="1300" b="0" u="none" strike="noStrike" cap="none" normalizeH="0" baseline="0" dirty="0">
                          <a:ln>
                            <a:noFill/>
                          </a:ln>
                          <a:effectLst/>
                          <a:latin typeface="+mn-lt"/>
                        </a:rPr>
                        <a:t>CO at 1–3 months</a:t>
                      </a:r>
                      <a:endParaRPr kumimoji="0" lang="pt-BR" sz="1300" b="0" i="0" u="none" strike="noStrike" cap="none" normalizeH="0" baseline="0" dirty="0">
                        <a:ln>
                          <a:noFill/>
                        </a:ln>
                        <a:solidFill>
                          <a:schemeClr val="tx1"/>
                        </a:solidFill>
                        <a:effectLst/>
                        <a:latin typeface="+mn-lt"/>
                        <a:ea typeface="ＭＳ Ｐゴシック" pitchFamily="34" charset="-128"/>
                        <a:cs typeface="ＭＳ Ｐゴシック" pitchFamily="34" charset="-128"/>
                      </a:endParaRP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300" b="0" u="none" strike="noStrike" cap="none" normalizeH="0" baseline="0" dirty="0">
                          <a:ln>
                            <a:noFill/>
                          </a:ln>
                          <a:effectLst/>
                          <a:latin typeface="+mn-lt"/>
                        </a:rPr>
                        <a:t>0.84 (0.69</a:t>
                      </a:r>
                      <a:r>
                        <a:rPr kumimoji="0" lang="en-GB" sz="1300" b="0" u="none" strike="noStrike" kern="1200" cap="none" normalizeH="0" baseline="0" dirty="0">
                          <a:ln>
                            <a:noFill/>
                          </a:ln>
                          <a:solidFill>
                            <a:schemeClr val="tx1"/>
                          </a:solidFill>
                          <a:effectLst/>
                          <a:latin typeface="+mn-lt"/>
                          <a:ea typeface="+mn-ea"/>
                          <a:cs typeface="+mn-cs"/>
                        </a:rPr>
                        <a:t>, </a:t>
                      </a:r>
                      <a:r>
                        <a:rPr kumimoji="0" lang="es-ES" sz="1300" b="0" u="none" strike="noStrike" cap="none" normalizeH="0" baseline="0" dirty="0">
                          <a:ln>
                            <a:noFill/>
                          </a:ln>
                          <a:effectLst/>
                          <a:latin typeface="+mn-lt"/>
                        </a:rPr>
                        <a:t>0.99)</a:t>
                      </a:r>
                      <a:endParaRPr kumimoji="0" lang="es-ES" sz="1300" b="0" i="0" u="none" strike="noStrike" cap="none" normalizeH="0" baseline="0" dirty="0">
                        <a:ln>
                          <a:noFill/>
                        </a:ln>
                        <a:solidFill>
                          <a:schemeClr val="tx1"/>
                        </a:solidFill>
                        <a:effectLst/>
                        <a:latin typeface="+mn-lt"/>
                        <a:ea typeface="ＭＳ Ｐゴシック" pitchFamily="34" charset="-128"/>
                        <a:cs typeface="ＭＳ Ｐゴシック" pitchFamily="34" charset="-128"/>
                      </a:endParaRP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300" b="0" u="none" strike="noStrike" cap="none" normalizeH="0" baseline="0" dirty="0">
                          <a:ln>
                            <a:noFill/>
                          </a:ln>
                          <a:effectLst/>
                          <a:latin typeface="+mn-lt"/>
                        </a:rPr>
                        <a:t>0.04</a:t>
                      </a:r>
                      <a:endParaRPr kumimoji="0" lang="es-ES" sz="1300" b="0" i="0" u="none" strike="noStrike" cap="none" normalizeH="0" baseline="0" dirty="0">
                        <a:ln>
                          <a:noFill/>
                        </a:ln>
                        <a:solidFill>
                          <a:srgbClr val="FF0000"/>
                        </a:solidFill>
                        <a:effectLst/>
                        <a:latin typeface="+mn-lt"/>
                        <a:ea typeface="ＭＳ Ｐゴシック" pitchFamily="34" charset="-128"/>
                        <a:cs typeface="ＭＳ Ｐゴシック" pitchFamily="34" charset="-128"/>
                      </a:endParaRP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2773518992"/>
                  </a:ext>
                </a:extLst>
              </a:tr>
            </a:tbl>
          </a:graphicData>
        </a:graphic>
      </p:graphicFrame>
      <p:sp>
        <p:nvSpPr>
          <p:cNvPr id="32" name="Rectangle 31">
            <a:extLst>
              <a:ext uri="{FF2B5EF4-FFF2-40B4-BE49-F238E27FC236}">
                <a16:creationId xmlns:a16="http://schemas.microsoft.com/office/drawing/2014/main" id="{F37FB64A-55EF-4E3F-BA80-08A8B47AFD71}"/>
              </a:ext>
            </a:extLst>
          </p:cNvPr>
          <p:cNvSpPr/>
          <p:nvPr/>
        </p:nvSpPr>
        <p:spPr>
          <a:xfrm>
            <a:off x="217219" y="1806282"/>
            <a:ext cx="4173058" cy="433634"/>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r>
              <a:rPr lang="en-GB" sz="1200" b="1" dirty="0">
                <a:solidFill>
                  <a:schemeClr val="bg1"/>
                </a:solidFill>
              </a:rPr>
              <a:t>Patients with decompensated cirrhosis (all had ascites) and high-risk varices (without previous bleeding)</a:t>
            </a:r>
            <a:endParaRPr lang="en-US" sz="1200" b="1" dirty="0">
              <a:solidFill>
                <a:schemeClr val="bg1"/>
              </a:solidFill>
            </a:endParaRPr>
          </a:p>
        </p:txBody>
      </p:sp>
      <p:sp>
        <p:nvSpPr>
          <p:cNvPr id="35" name="Content Placeholder 13">
            <a:extLst>
              <a:ext uri="{FF2B5EF4-FFF2-40B4-BE49-F238E27FC236}">
                <a16:creationId xmlns:a16="http://schemas.microsoft.com/office/drawing/2014/main" id="{D5D593A6-61E1-4FCD-9502-3C07D41B7486}"/>
              </a:ext>
            </a:extLst>
          </p:cNvPr>
          <p:cNvSpPr txBox="1">
            <a:spLocks/>
          </p:cNvSpPr>
          <p:nvPr/>
        </p:nvSpPr>
        <p:spPr>
          <a:xfrm>
            <a:off x="319314" y="5010118"/>
            <a:ext cx="4114153" cy="101464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chemeClr val="tx2"/>
              </a:buClr>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anose="020B0604020202020204" pitchFamily="34" charset="0"/>
              <a:buChar char="–"/>
              <a:defRPr sz="1400" kern="1200">
                <a:solidFill>
                  <a:schemeClr val="tx1"/>
                </a:solidFill>
                <a:latin typeface="+mn-lt"/>
                <a:ea typeface="+mn-ea"/>
                <a:cs typeface="+mn-cs"/>
              </a:defRPr>
            </a:lvl4pPr>
            <a:lvl5pPr marL="2114550" indent="-285750" algn="l" defTabSz="914400" rtl="0" eaLnBrk="1" latinLnBrk="0" hangingPunct="1">
              <a:spcBef>
                <a:spcPct val="20000"/>
              </a:spcBef>
              <a:buClr>
                <a:schemeClr val="tx2"/>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400" b="1" dirty="0"/>
              <a:t>Conclusion:</a:t>
            </a:r>
          </a:p>
          <a:p>
            <a:pPr marL="185738" indent="-185738"/>
            <a:r>
              <a:rPr lang="en-GB" sz="1400" dirty="0"/>
              <a:t>These results suggest monitoring CO under treatment with NSBBs may achieve more accurate dose adjustment and improve outcomes in advanced cirrhosis </a:t>
            </a:r>
          </a:p>
          <a:p>
            <a:pPr marL="0" indent="0">
              <a:buNone/>
            </a:pPr>
            <a:endParaRPr lang="en-GB" sz="1400" dirty="0"/>
          </a:p>
        </p:txBody>
      </p:sp>
      <p:sp>
        <p:nvSpPr>
          <p:cNvPr id="26" name="1035 CuadroTexto">
            <a:extLst>
              <a:ext uri="{FF2B5EF4-FFF2-40B4-BE49-F238E27FC236}">
                <a16:creationId xmlns:a16="http://schemas.microsoft.com/office/drawing/2014/main" id="{8B6678E7-71FF-4479-B1A4-9EE0A38524C3}"/>
              </a:ext>
            </a:extLst>
          </p:cNvPr>
          <p:cNvSpPr txBox="1"/>
          <p:nvPr/>
        </p:nvSpPr>
        <p:spPr>
          <a:xfrm>
            <a:off x="4743836" y="2784153"/>
            <a:ext cx="3960440" cy="461665"/>
          </a:xfrm>
          <a:prstGeom prst="rect">
            <a:avLst/>
          </a:prstGeom>
          <a:noFill/>
        </p:spPr>
        <p:txBody>
          <a:bodyPr wrap="square" rtlCol="0">
            <a:spAutoFit/>
          </a:bodyPr>
          <a:lstStyle/>
          <a:p>
            <a:pPr lvl="0" algn="ctr">
              <a:defRPr/>
            </a:pPr>
            <a:endParaRPr lang="en-GB" sz="1200" b="1" dirty="0">
              <a:solidFill>
                <a:prstClr val="black"/>
              </a:solidFill>
              <a:latin typeface="Arial" panose="020B0604020202020204" pitchFamily="34" charset="0"/>
              <a:ea typeface="Verdana" panose="020B0604030504040204" pitchFamily="34" charset="0"/>
              <a:cs typeface="Arial" panose="020B0604020202020204" pitchFamily="34" charset="0"/>
            </a:endParaRPr>
          </a:p>
          <a:p>
            <a:pPr lvl="0" algn="ctr">
              <a:defRPr/>
            </a:pPr>
            <a:r>
              <a:rPr lang="en-GB" sz="1200" b="1" dirty="0">
                <a:solidFill>
                  <a:prstClr val="black"/>
                </a:solidFill>
                <a:latin typeface="Arial" panose="020B0604020202020204" pitchFamily="34" charset="0"/>
                <a:ea typeface="Verdana" panose="020B0604030504040204" pitchFamily="34" charset="0"/>
                <a:cs typeface="Arial" panose="020B0604020202020204" pitchFamily="34" charset="0"/>
              </a:rPr>
              <a:t>Survival according to CO at 1–3 months on NSBBs</a:t>
            </a:r>
            <a:endParaRPr kumimoji="0" lang="es-ES" sz="1200" b="1" i="0" u="none" strike="noStrike" kern="120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grpSp>
        <p:nvGrpSpPr>
          <p:cNvPr id="142" name="Group 141">
            <a:extLst>
              <a:ext uri="{FF2B5EF4-FFF2-40B4-BE49-F238E27FC236}">
                <a16:creationId xmlns:a16="http://schemas.microsoft.com/office/drawing/2014/main" id="{08509023-892E-4DD8-AA90-0F1E5DB25C96}"/>
              </a:ext>
            </a:extLst>
          </p:cNvPr>
          <p:cNvGrpSpPr/>
          <p:nvPr/>
        </p:nvGrpSpPr>
        <p:grpSpPr>
          <a:xfrm>
            <a:off x="4576542" y="3219839"/>
            <a:ext cx="4122680" cy="2880771"/>
            <a:chOff x="115945" y="2448283"/>
            <a:chExt cx="4122680" cy="2988470"/>
          </a:xfrm>
        </p:grpSpPr>
        <p:cxnSp>
          <p:nvCxnSpPr>
            <p:cNvPr id="143" name="Straight Connector 142">
              <a:extLst>
                <a:ext uri="{FF2B5EF4-FFF2-40B4-BE49-F238E27FC236}">
                  <a16:creationId xmlns:a16="http://schemas.microsoft.com/office/drawing/2014/main" id="{B3F3355E-AD1C-473C-952C-226225D927BE}"/>
                </a:ext>
              </a:extLst>
            </p:cNvPr>
            <p:cNvCxnSpPr/>
            <p:nvPr/>
          </p:nvCxnSpPr>
          <p:spPr>
            <a:xfrm>
              <a:off x="704198" y="3040649"/>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C6057B21-3707-4BD2-AC18-92397357883E}"/>
                </a:ext>
              </a:extLst>
            </p:cNvPr>
            <p:cNvCxnSpPr/>
            <p:nvPr/>
          </p:nvCxnSpPr>
          <p:spPr>
            <a:xfrm>
              <a:off x="704198" y="3494515"/>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6938CFB0-1838-478B-BA05-4E7294EAAA1A}"/>
                </a:ext>
              </a:extLst>
            </p:cNvPr>
            <p:cNvCxnSpPr/>
            <p:nvPr/>
          </p:nvCxnSpPr>
          <p:spPr>
            <a:xfrm>
              <a:off x="704198" y="3948381"/>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B3BFAE7A-D207-478A-B6A0-B48FA6DF734F}"/>
                </a:ext>
              </a:extLst>
            </p:cNvPr>
            <p:cNvCxnSpPr/>
            <p:nvPr/>
          </p:nvCxnSpPr>
          <p:spPr>
            <a:xfrm>
              <a:off x="704198" y="4402247"/>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1DC4CFCC-B004-4661-A761-849BAA1517FF}"/>
                </a:ext>
              </a:extLst>
            </p:cNvPr>
            <p:cNvCxnSpPr>
              <a:cxnSpLocks/>
            </p:cNvCxnSpPr>
            <p:nvPr/>
          </p:nvCxnSpPr>
          <p:spPr>
            <a:xfrm>
              <a:off x="704198" y="4856114"/>
              <a:ext cx="3534427"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CA9D83A2-E1F4-451E-B239-C71B40322638}"/>
                </a:ext>
              </a:extLst>
            </p:cNvPr>
            <p:cNvCxnSpPr>
              <a:cxnSpLocks/>
            </p:cNvCxnSpPr>
            <p:nvPr/>
          </p:nvCxnSpPr>
          <p:spPr>
            <a:xfrm rot="5400000">
              <a:off x="1383080" y="4892114"/>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D02531EC-DA98-4128-84CE-4115E85A8B40}"/>
                </a:ext>
              </a:extLst>
            </p:cNvPr>
            <p:cNvCxnSpPr>
              <a:cxnSpLocks/>
            </p:cNvCxnSpPr>
            <p:nvPr/>
          </p:nvCxnSpPr>
          <p:spPr>
            <a:xfrm rot="5400000">
              <a:off x="1061639" y="4892114"/>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a:extLst>
                <a:ext uri="{FF2B5EF4-FFF2-40B4-BE49-F238E27FC236}">
                  <a16:creationId xmlns:a16="http://schemas.microsoft.com/office/drawing/2014/main" id="{055A911C-F310-4A3F-A7B2-25AAFA578245}"/>
                </a:ext>
              </a:extLst>
            </p:cNvPr>
            <p:cNvCxnSpPr>
              <a:cxnSpLocks/>
            </p:cNvCxnSpPr>
            <p:nvPr/>
          </p:nvCxnSpPr>
          <p:spPr>
            <a:xfrm rot="5400000">
              <a:off x="1704521" y="4892114"/>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a:extLst>
                <a:ext uri="{FF2B5EF4-FFF2-40B4-BE49-F238E27FC236}">
                  <a16:creationId xmlns:a16="http://schemas.microsoft.com/office/drawing/2014/main" id="{0B1BD1B4-692A-497E-B95B-8CB8F5714851}"/>
                </a:ext>
              </a:extLst>
            </p:cNvPr>
            <p:cNvCxnSpPr>
              <a:cxnSpLocks/>
            </p:cNvCxnSpPr>
            <p:nvPr/>
          </p:nvCxnSpPr>
          <p:spPr>
            <a:xfrm rot="5400000">
              <a:off x="2025962" y="4892114"/>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843650D2-74A4-48CB-AF67-CFA29D522375}"/>
                </a:ext>
              </a:extLst>
            </p:cNvPr>
            <p:cNvCxnSpPr>
              <a:cxnSpLocks/>
            </p:cNvCxnSpPr>
            <p:nvPr/>
          </p:nvCxnSpPr>
          <p:spPr>
            <a:xfrm rot="5400000">
              <a:off x="2347403" y="4892114"/>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31314A19-D514-4485-84B0-8A5C4E7DB7E9}"/>
                </a:ext>
              </a:extLst>
            </p:cNvPr>
            <p:cNvCxnSpPr>
              <a:cxnSpLocks/>
            </p:cNvCxnSpPr>
            <p:nvPr/>
          </p:nvCxnSpPr>
          <p:spPr>
            <a:xfrm rot="5400000">
              <a:off x="2668844" y="4892114"/>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id="{EE8C4A09-985C-496D-8082-27C3D1FD5614}"/>
                </a:ext>
              </a:extLst>
            </p:cNvPr>
            <p:cNvCxnSpPr>
              <a:cxnSpLocks/>
            </p:cNvCxnSpPr>
            <p:nvPr/>
          </p:nvCxnSpPr>
          <p:spPr>
            <a:xfrm rot="5400000">
              <a:off x="2990285" y="4892114"/>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24E0D710-6DF1-4701-9970-049A55F32CFB}"/>
                </a:ext>
              </a:extLst>
            </p:cNvPr>
            <p:cNvCxnSpPr>
              <a:cxnSpLocks/>
            </p:cNvCxnSpPr>
            <p:nvPr/>
          </p:nvCxnSpPr>
          <p:spPr>
            <a:xfrm rot="5400000">
              <a:off x="3311726" y="4892114"/>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A423167E-E95D-41A6-8A5B-34CC9BB2B844}"/>
                </a:ext>
              </a:extLst>
            </p:cNvPr>
            <p:cNvCxnSpPr>
              <a:cxnSpLocks/>
            </p:cNvCxnSpPr>
            <p:nvPr/>
          </p:nvCxnSpPr>
          <p:spPr>
            <a:xfrm rot="5400000">
              <a:off x="3633167" y="4892114"/>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E6E5361B-50EF-4DB0-B0CC-0A2F84079C9A}"/>
                </a:ext>
              </a:extLst>
            </p:cNvPr>
            <p:cNvCxnSpPr>
              <a:cxnSpLocks/>
            </p:cNvCxnSpPr>
            <p:nvPr/>
          </p:nvCxnSpPr>
          <p:spPr>
            <a:xfrm rot="5400000">
              <a:off x="3954605" y="4892114"/>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58" name="TextBox 157">
              <a:extLst>
                <a:ext uri="{FF2B5EF4-FFF2-40B4-BE49-F238E27FC236}">
                  <a16:creationId xmlns:a16="http://schemas.microsoft.com/office/drawing/2014/main" id="{6597E53D-B54C-4361-921A-2C831D49D62D}"/>
                </a:ext>
              </a:extLst>
            </p:cNvPr>
            <p:cNvSpPr txBox="1"/>
            <p:nvPr/>
          </p:nvSpPr>
          <p:spPr>
            <a:xfrm>
              <a:off x="3767139" y="4928114"/>
              <a:ext cx="445290" cy="276999"/>
            </a:xfrm>
            <a:prstGeom prst="rect">
              <a:avLst/>
            </a:prstGeom>
            <a:noFill/>
          </p:spPr>
          <p:txBody>
            <a:bodyPr wrap="square" rtlCol="0">
              <a:spAutoFit/>
            </a:bodyPr>
            <a:lstStyle/>
            <a:p>
              <a:pPr algn="ctr"/>
              <a:r>
                <a:rPr lang="en-GB" sz="1200" dirty="0"/>
                <a:t>120</a:t>
              </a:r>
            </a:p>
          </p:txBody>
        </p:sp>
        <p:sp>
          <p:nvSpPr>
            <p:cNvPr id="159" name="TextBox 158">
              <a:extLst>
                <a:ext uri="{FF2B5EF4-FFF2-40B4-BE49-F238E27FC236}">
                  <a16:creationId xmlns:a16="http://schemas.microsoft.com/office/drawing/2014/main" id="{07E65388-F294-469A-9922-B3A87206567A}"/>
                </a:ext>
              </a:extLst>
            </p:cNvPr>
            <p:cNvSpPr txBox="1"/>
            <p:nvPr/>
          </p:nvSpPr>
          <p:spPr>
            <a:xfrm>
              <a:off x="3448051" y="4928114"/>
              <a:ext cx="445290" cy="276999"/>
            </a:xfrm>
            <a:prstGeom prst="rect">
              <a:avLst/>
            </a:prstGeom>
            <a:noFill/>
          </p:spPr>
          <p:txBody>
            <a:bodyPr wrap="square" rtlCol="0">
              <a:spAutoFit/>
            </a:bodyPr>
            <a:lstStyle/>
            <a:p>
              <a:pPr algn="ctr"/>
              <a:r>
                <a:rPr lang="en-GB" sz="1200" dirty="0"/>
                <a:t>108</a:t>
              </a:r>
            </a:p>
          </p:txBody>
        </p:sp>
        <p:sp>
          <p:nvSpPr>
            <p:cNvPr id="160" name="TextBox 159">
              <a:extLst>
                <a:ext uri="{FF2B5EF4-FFF2-40B4-BE49-F238E27FC236}">
                  <a16:creationId xmlns:a16="http://schemas.microsoft.com/office/drawing/2014/main" id="{CB8FD4F6-B0AA-43F0-A8C0-39D3FE110094}"/>
                </a:ext>
              </a:extLst>
            </p:cNvPr>
            <p:cNvSpPr txBox="1"/>
            <p:nvPr/>
          </p:nvSpPr>
          <p:spPr>
            <a:xfrm>
              <a:off x="3122290" y="4928114"/>
              <a:ext cx="445290" cy="276999"/>
            </a:xfrm>
            <a:prstGeom prst="rect">
              <a:avLst/>
            </a:prstGeom>
            <a:noFill/>
          </p:spPr>
          <p:txBody>
            <a:bodyPr wrap="square" rtlCol="0">
              <a:spAutoFit/>
            </a:bodyPr>
            <a:lstStyle/>
            <a:p>
              <a:pPr algn="ctr"/>
              <a:r>
                <a:rPr lang="en-GB" sz="1200" dirty="0"/>
                <a:t>96</a:t>
              </a:r>
            </a:p>
          </p:txBody>
        </p:sp>
        <p:sp>
          <p:nvSpPr>
            <p:cNvPr id="161" name="TextBox 160">
              <a:extLst>
                <a:ext uri="{FF2B5EF4-FFF2-40B4-BE49-F238E27FC236}">
                  <a16:creationId xmlns:a16="http://schemas.microsoft.com/office/drawing/2014/main" id="{F7A1DA3B-E83F-4558-9889-305A4FA2F57B}"/>
                </a:ext>
              </a:extLst>
            </p:cNvPr>
            <p:cNvSpPr txBox="1"/>
            <p:nvPr/>
          </p:nvSpPr>
          <p:spPr>
            <a:xfrm>
              <a:off x="2800821" y="4928114"/>
              <a:ext cx="445290" cy="276999"/>
            </a:xfrm>
            <a:prstGeom prst="rect">
              <a:avLst/>
            </a:prstGeom>
            <a:noFill/>
          </p:spPr>
          <p:txBody>
            <a:bodyPr wrap="square" rtlCol="0">
              <a:spAutoFit/>
            </a:bodyPr>
            <a:lstStyle/>
            <a:p>
              <a:pPr algn="ctr"/>
              <a:r>
                <a:rPr lang="en-GB" sz="1200" dirty="0"/>
                <a:t>84</a:t>
              </a:r>
            </a:p>
          </p:txBody>
        </p:sp>
        <p:sp>
          <p:nvSpPr>
            <p:cNvPr id="162" name="TextBox 161">
              <a:extLst>
                <a:ext uri="{FF2B5EF4-FFF2-40B4-BE49-F238E27FC236}">
                  <a16:creationId xmlns:a16="http://schemas.microsoft.com/office/drawing/2014/main" id="{18628273-05F1-48B7-91AC-24F873F97240}"/>
                </a:ext>
              </a:extLst>
            </p:cNvPr>
            <p:cNvSpPr txBox="1"/>
            <p:nvPr/>
          </p:nvSpPr>
          <p:spPr>
            <a:xfrm>
              <a:off x="2488498" y="4928114"/>
              <a:ext cx="445290" cy="276999"/>
            </a:xfrm>
            <a:prstGeom prst="rect">
              <a:avLst/>
            </a:prstGeom>
            <a:noFill/>
          </p:spPr>
          <p:txBody>
            <a:bodyPr wrap="square" rtlCol="0">
              <a:spAutoFit/>
            </a:bodyPr>
            <a:lstStyle/>
            <a:p>
              <a:pPr algn="ctr"/>
              <a:r>
                <a:rPr lang="en-GB" sz="1200" dirty="0"/>
                <a:t>72</a:t>
              </a:r>
            </a:p>
          </p:txBody>
        </p:sp>
        <p:sp>
          <p:nvSpPr>
            <p:cNvPr id="163" name="TextBox 162">
              <a:extLst>
                <a:ext uri="{FF2B5EF4-FFF2-40B4-BE49-F238E27FC236}">
                  <a16:creationId xmlns:a16="http://schemas.microsoft.com/office/drawing/2014/main" id="{0E48E391-784A-4160-BA9F-5D383E25C733}"/>
                </a:ext>
              </a:extLst>
            </p:cNvPr>
            <p:cNvSpPr txBox="1"/>
            <p:nvPr/>
          </p:nvSpPr>
          <p:spPr>
            <a:xfrm>
              <a:off x="2162375" y="4928114"/>
              <a:ext cx="445290" cy="276999"/>
            </a:xfrm>
            <a:prstGeom prst="rect">
              <a:avLst/>
            </a:prstGeom>
            <a:noFill/>
          </p:spPr>
          <p:txBody>
            <a:bodyPr wrap="square" rtlCol="0">
              <a:spAutoFit/>
            </a:bodyPr>
            <a:lstStyle/>
            <a:p>
              <a:pPr algn="ctr"/>
              <a:r>
                <a:rPr lang="en-GB" sz="1200" dirty="0"/>
                <a:t>60</a:t>
              </a:r>
            </a:p>
          </p:txBody>
        </p:sp>
        <p:sp>
          <p:nvSpPr>
            <p:cNvPr id="164" name="TextBox 163">
              <a:extLst>
                <a:ext uri="{FF2B5EF4-FFF2-40B4-BE49-F238E27FC236}">
                  <a16:creationId xmlns:a16="http://schemas.microsoft.com/office/drawing/2014/main" id="{DBD894DC-E1C3-451B-AEC8-579D98ACC43C}"/>
                </a:ext>
              </a:extLst>
            </p:cNvPr>
            <p:cNvSpPr txBox="1"/>
            <p:nvPr/>
          </p:nvSpPr>
          <p:spPr>
            <a:xfrm>
              <a:off x="1843089" y="4928114"/>
              <a:ext cx="445290" cy="276999"/>
            </a:xfrm>
            <a:prstGeom prst="rect">
              <a:avLst/>
            </a:prstGeom>
            <a:noFill/>
          </p:spPr>
          <p:txBody>
            <a:bodyPr wrap="square" rtlCol="0">
              <a:spAutoFit/>
            </a:bodyPr>
            <a:lstStyle/>
            <a:p>
              <a:pPr algn="ctr"/>
              <a:r>
                <a:rPr lang="en-GB" sz="1200" dirty="0"/>
                <a:t>48</a:t>
              </a:r>
            </a:p>
          </p:txBody>
        </p:sp>
        <p:sp>
          <p:nvSpPr>
            <p:cNvPr id="165" name="TextBox 164">
              <a:extLst>
                <a:ext uri="{FF2B5EF4-FFF2-40B4-BE49-F238E27FC236}">
                  <a16:creationId xmlns:a16="http://schemas.microsoft.com/office/drawing/2014/main" id="{A073C725-688E-4FEF-9EAB-1FE8B719D674}"/>
                </a:ext>
              </a:extLst>
            </p:cNvPr>
            <p:cNvSpPr txBox="1"/>
            <p:nvPr/>
          </p:nvSpPr>
          <p:spPr>
            <a:xfrm>
              <a:off x="1521485" y="4928114"/>
              <a:ext cx="445290" cy="276999"/>
            </a:xfrm>
            <a:prstGeom prst="rect">
              <a:avLst/>
            </a:prstGeom>
            <a:noFill/>
          </p:spPr>
          <p:txBody>
            <a:bodyPr wrap="square" rtlCol="0">
              <a:spAutoFit/>
            </a:bodyPr>
            <a:lstStyle/>
            <a:p>
              <a:pPr algn="ctr"/>
              <a:r>
                <a:rPr lang="en-GB" sz="1200" dirty="0"/>
                <a:t>36</a:t>
              </a:r>
            </a:p>
          </p:txBody>
        </p:sp>
        <p:sp>
          <p:nvSpPr>
            <p:cNvPr id="166" name="TextBox 165">
              <a:extLst>
                <a:ext uri="{FF2B5EF4-FFF2-40B4-BE49-F238E27FC236}">
                  <a16:creationId xmlns:a16="http://schemas.microsoft.com/office/drawing/2014/main" id="{22E0D713-5932-4EE2-97CE-5C38C5408BC0}"/>
                </a:ext>
              </a:extLst>
            </p:cNvPr>
            <p:cNvSpPr txBox="1"/>
            <p:nvPr/>
          </p:nvSpPr>
          <p:spPr>
            <a:xfrm>
              <a:off x="1198785" y="4928114"/>
              <a:ext cx="445290" cy="276999"/>
            </a:xfrm>
            <a:prstGeom prst="rect">
              <a:avLst/>
            </a:prstGeom>
            <a:noFill/>
          </p:spPr>
          <p:txBody>
            <a:bodyPr wrap="square" rtlCol="0">
              <a:spAutoFit/>
            </a:bodyPr>
            <a:lstStyle/>
            <a:p>
              <a:pPr algn="ctr"/>
              <a:r>
                <a:rPr lang="en-GB" sz="1200" dirty="0"/>
                <a:t>24</a:t>
              </a:r>
            </a:p>
          </p:txBody>
        </p:sp>
        <p:sp>
          <p:nvSpPr>
            <p:cNvPr id="167" name="TextBox 166">
              <a:extLst>
                <a:ext uri="{FF2B5EF4-FFF2-40B4-BE49-F238E27FC236}">
                  <a16:creationId xmlns:a16="http://schemas.microsoft.com/office/drawing/2014/main" id="{6D246EE0-65A7-416B-BC2C-EB340848E3E4}"/>
                </a:ext>
              </a:extLst>
            </p:cNvPr>
            <p:cNvSpPr txBox="1"/>
            <p:nvPr/>
          </p:nvSpPr>
          <p:spPr>
            <a:xfrm>
              <a:off x="882986" y="4928114"/>
              <a:ext cx="445290" cy="276999"/>
            </a:xfrm>
            <a:prstGeom prst="rect">
              <a:avLst/>
            </a:prstGeom>
            <a:noFill/>
          </p:spPr>
          <p:txBody>
            <a:bodyPr wrap="square" rtlCol="0">
              <a:spAutoFit/>
            </a:bodyPr>
            <a:lstStyle/>
            <a:p>
              <a:pPr algn="ctr"/>
              <a:r>
                <a:rPr lang="en-GB" sz="1200" dirty="0"/>
                <a:t>12</a:t>
              </a:r>
            </a:p>
          </p:txBody>
        </p:sp>
        <p:sp>
          <p:nvSpPr>
            <p:cNvPr id="168" name="TextBox 167">
              <a:extLst>
                <a:ext uri="{FF2B5EF4-FFF2-40B4-BE49-F238E27FC236}">
                  <a16:creationId xmlns:a16="http://schemas.microsoft.com/office/drawing/2014/main" id="{FD92D063-CD8E-4AA8-B30E-270DC5D820FB}"/>
                </a:ext>
              </a:extLst>
            </p:cNvPr>
            <p:cNvSpPr txBox="1"/>
            <p:nvPr/>
          </p:nvSpPr>
          <p:spPr>
            <a:xfrm>
              <a:off x="552040" y="4928114"/>
              <a:ext cx="445290" cy="276999"/>
            </a:xfrm>
            <a:prstGeom prst="rect">
              <a:avLst/>
            </a:prstGeom>
            <a:noFill/>
          </p:spPr>
          <p:txBody>
            <a:bodyPr wrap="square" rtlCol="0">
              <a:spAutoFit/>
            </a:bodyPr>
            <a:lstStyle/>
            <a:p>
              <a:pPr algn="ctr"/>
              <a:r>
                <a:rPr lang="en-GB" sz="1200" dirty="0"/>
                <a:t>0</a:t>
              </a:r>
            </a:p>
          </p:txBody>
        </p:sp>
        <p:sp>
          <p:nvSpPr>
            <p:cNvPr id="169" name="TextBox 168">
              <a:extLst>
                <a:ext uri="{FF2B5EF4-FFF2-40B4-BE49-F238E27FC236}">
                  <a16:creationId xmlns:a16="http://schemas.microsoft.com/office/drawing/2014/main" id="{DBED70A8-C11C-4DF7-A732-F78DBB049C8F}"/>
                </a:ext>
              </a:extLst>
            </p:cNvPr>
            <p:cNvSpPr txBox="1"/>
            <p:nvPr/>
          </p:nvSpPr>
          <p:spPr>
            <a:xfrm>
              <a:off x="256676" y="4715681"/>
              <a:ext cx="445290" cy="276999"/>
            </a:xfrm>
            <a:prstGeom prst="rect">
              <a:avLst/>
            </a:prstGeom>
            <a:noFill/>
          </p:spPr>
          <p:txBody>
            <a:bodyPr wrap="square" rtlCol="0" anchor="ctr">
              <a:spAutoFit/>
            </a:bodyPr>
            <a:lstStyle/>
            <a:p>
              <a:pPr algn="r"/>
              <a:r>
                <a:rPr lang="en-GB" sz="1200" dirty="0"/>
                <a:t>0.0</a:t>
              </a:r>
            </a:p>
          </p:txBody>
        </p:sp>
        <p:sp>
          <p:nvSpPr>
            <p:cNvPr id="170" name="TextBox 169">
              <a:extLst>
                <a:ext uri="{FF2B5EF4-FFF2-40B4-BE49-F238E27FC236}">
                  <a16:creationId xmlns:a16="http://schemas.microsoft.com/office/drawing/2014/main" id="{9FC9B718-C485-4ADB-86BB-654BBF23A9C7}"/>
                </a:ext>
              </a:extLst>
            </p:cNvPr>
            <p:cNvSpPr txBox="1"/>
            <p:nvPr/>
          </p:nvSpPr>
          <p:spPr>
            <a:xfrm>
              <a:off x="256676" y="4258481"/>
              <a:ext cx="445290" cy="276999"/>
            </a:xfrm>
            <a:prstGeom prst="rect">
              <a:avLst/>
            </a:prstGeom>
            <a:noFill/>
          </p:spPr>
          <p:txBody>
            <a:bodyPr wrap="square" rtlCol="0" anchor="ctr">
              <a:spAutoFit/>
            </a:bodyPr>
            <a:lstStyle/>
            <a:p>
              <a:pPr algn="r"/>
              <a:r>
                <a:rPr lang="en-GB" sz="1200" dirty="0"/>
                <a:t>0.2</a:t>
              </a:r>
            </a:p>
          </p:txBody>
        </p:sp>
        <p:sp>
          <p:nvSpPr>
            <p:cNvPr id="171" name="TextBox 170">
              <a:extLst>
                <a:ext uri="{FF2B5EF4-FFF2-40B4-BE49-F238E27FC236}">
                  <a16:creationId xmlns:a16="http://schemas.microsoft.com/office/drawing/2014/main" id="{01E484D9-9F25-4320-B3AE-802B262F8610}"/>
                </a:ext>
              </a:extLst>
            </p:cNvPr>
            <p:cNvSpPr txBox="1"/>
            <p:nvPr/>
          </p:nvSpPr>
          <p:spPr>
            <a:xfrm>
              <a:off x="256676" y="3807978"/>
              <a:ext cx="445290" cy="276999"/>
            </a:xfrm>
            <a:prstGeom prst="rect">
              <a:avLst/>
            </a:prstGeom>
            <a:noFill/>
          </p:spPr>
          <p:txBody>
            <a:bodyPr wrap="square" rtlCol="0" anchor="ctr">
              <a:spAutoFit/>
            </a:bodyPr>
            <a:lstStyle/>
            <a:p>
              <a:pPr algn="r"/>
              <a:r>
                <a:rPr lang="en-GB" sz="1200" dirty="0"/>
                <a:t>0.4</a:t>
              </a:r>
            </a:p>
          </p:txBody>
        </p:sp>
        <p:sp>
          <p:nvSpPr>
            <p:cNvPr id="172" name="TextBox 171">
              <a:extLst>
                <a:ext uri="{FF2B5EF4-FFF2-40B4-BE49-F238E27FC236}">
                  <a16:creationId xmlns:a16="http://schemas.microsoft.com/office/drawing/2014/main" id="{F31F9D89-3681-4684-AD12-B43B1488BFC8}"/>
                </a:ext>
              </a:extLst>
            </p:cNvPr>
            <p:cNvSpPr txBox="1"/>
            <p:nvPr/>
          </p:nvSpPr>
          <p:spPr>
            <a:xfrm>
              <a:off x="256676" y="3361831"/>
              <a:ext cx="445290" cy="276999"/>
            </a:xfrm>
            <a:prstGeom prst="rect">
              <a:avLst/>
            </a:prstGeom>
            <a:noFill/>
          </p:spPr>
          <p:txBody>
            <a:bodyPr wrap="square" rtlCol="0" anchor="ctr">
              <a:spAutoFit/>
            </a:bodyPr>
            <a:lstStyle/>
            <a:p>
              <a:pPr algn="r"/>
              <a:r>
                <a:rPr lang="en-GB" sz="1200" dirty="0"/>
                <a:t>0.6</a:t>
              </a:r>
            </a:p>
          </p:txBody>
        </p:sp>
        <p:sp>
          <p:nvSpPr>
            <p:cNvPr id="173" name="TextBox 172">
              <a:extLst>
                <a:ext uri="{FF2B5EF4-FFF2-40B4-BE49-F238E27FC236}">
                  <a16:creationId xmlns:a16="http://schemas.microsoft.com/office/drawing/2014/main" id="{85A7CBD1-D4D4-4A08-B1FA-5C5F92B5021C}"/>
                </a:ext>
              </a:extLst>
            </p:cNvPr>
            <p:cNvSpPr txBox="1"/>
            <p:nvPr/>
          </p:nvSpPr>
          <p:spPr>
            <a:xfrm>
              <a:off x="256676" y="2897501"/>
              <a:ext cx="445290" cy="276999"/>
            </a:xfrm>
            <a:prstGeom prst="rect">
              <a:avLst/>
            </a:prstGeom>
            <a:noFill/>
          </p:spPr>
          <p:txBody>
            <a:bodyPr wrap="square" rtlCol="0" anchor="ctr">
              <a:spAutoFit/>
            </a:bodyPr>
            <a:lstStyle/>
            <a:p>
              <a:pPr algn="r"/>
              <a:r>
                <a:rPr lang="en-GB" sz="1200" dirty="0"/>
                <a:t>0.8</a:t>
              </a:r>
            </a:p>
          </p:txBody>
        </p:sp>
        <p:sp>
          <p:nvSpPr>
            <p:cNvPr id="174" name="TextBox 173">
              <a:extLst>
                <a:ext uri="{FF2B5EF4-FFF2-40B4-BE49-F238E27FC236}">
                  <a16:creationId xmlns:a16="http://schemas.microsoft.com/office/drawing/2014/main" id="{8D6FAE09-0A39-497A-A12F-0ADAAE6BA500}"/>
                </a:ext>
              </a:extLst>
            </p:cNvPr>
            <p:cNvSpPr txBox="1"/>
            <p:nvPr/>
          </p:nvSpPr>
          <p:spPr>
            <a:xfrm>
              <a:off x="256676" y="2448283"/>
              <a:ext cx="445290" cy="276999"/>
            </a:xfrm>
            <a:prstGeom prst="rect">
              <a:avLst/>
            </a:prstGeom>
            <a:noFill/>
          </p:spPr>
          <p:txBody>
            <a:bodyPr wrap="square" rtlCol="0" anchor="ctr">
              <a:spAutoFit/>
            </a:bodyPr>
            <a:lstStyle/>
            <a:p>
              <a:pPr algn="r"/>
              <a:r>
                <a:rPr lang="en-GB" sz="1200" dirty="0"/>
                <a:t>1.0</a:t>
              </a:r>
            </a:p>
          </p:txBody>
        </p:sp>
        <p:sp>
          <p:nvSpPr>
            <p:cNvPr id="175" name="TextBox 174">
              <a:extLst>
                <a:ext uri="{FF2B5EF4-FFF2-40B4-BE49-F238E27FC236}">
                  <a16:creationId xmlns:a16="http://schemas.microsoft.com/office/drawing/2014/main" id="{F3D2CC1D-A765-4FB5-881F-2F112FD6CE06}"/>
                </a:ext>
              </a:extLst>
            </p:cNvPr>
            <p:cNvSpPr txBox="1"/>
            <p:nvPr/>
          </p:nvSpPr>
          <p:spPr>
            <a:xfrm>
              <a:off x="1751162" y="5159754"/>
              <a:ext cx="1267716" cy="276999"/>
            </a:xfrm>
            <a:prstGeom prst="rect">
              <a:avLst/>
            </a:prstGeom>
            <a:noFill/>
          </p:spPr>
          <p:txBody>
            <a:bodyPr wrap="square" rtlCol="0">
              <a:spAutoFit/>
            </a:bodyPr>
            <a:lstStyle/>
            <a:p>
              <a:pPr algn="ctr"/>
              <a:r>
                <a:rPr lang="en-GB" sz="1200" dirty="0"/>
                <a:t>Time (months)</a:t>
              </a:r>
            </a:p>
          </p:txBody>
        </p:sp>
        <p:sp>
          <p:nvSpPr>
            <p:cNvPr id="176" name="TextBox 175">
              <a:extLst>
                <a:ext uri="{FF2B5EF4-FFF2-40B4-BE49-F238E27FC236}">
                  <a16:creationId xmlns:a16="http://schemas.microsoft.com/office/drawing/2014/main" id="{B2486FAD-9F3F-4F9C-9E81-25DEDFC5901F}"/>
                </a:ext>
              </a:extLst>
            </p:cNvPr>
            <p:cNvSpPr txBox="1"/>
            <p:nvPr/>
          </p:nvSpPr>
          <p:spPr>
            <a:xfrm rot="16200000">
              <a:off x="-353664" y="3600999"/>
              <a:ext cx="1216218" cy="276999"/>
            </a:xfrm>
            <a:prstGeom prst="rect">
              <a:avLst/>
            </a:prstGeom>
            <a:noFill/>
          </p:spPr>
          <p:txBody>
            <a:bodyPr wrap="square" rtlCol="0" anchor="ctr">
              <a:spAutoFit/>
            </a:bodyPr>
            <a:lstStyle/>
            <a:p>
              <a:pPr algn="ctr"/>
              <a:r>
                <a:rPr lang="en-GB" sz="1200" dirty="0"/>
                <a:t>Survival</a:t>
              </a:r>
            </a:p>
          </p:txBody>
        </p:sp>
        <p:sp>
          <p:nvSpPr>
            <p:cNvPr id="177" name="TextBox 176">
              <a:extLst>
                <a:ext uri="{FF2B5EF4-FFF2-40B4-BE49-F238E27FC236}">
                  <a16:creationId xmlns:a16="http://schemas.microsoft.com/office/drawing/2014/main" id="{80631694-8305-4357-B69F-2A07411A5046}"/>
                </a:ext>
              </a:extLst>
            </p:cNvPr>
            <p:cNvSpPr txBox="1"/>
            <p:nvPr/>
          </p:nvSpPr>
          <p:spPr>
            <a:xfrm>
              <a:off x="776004" y="4287271"/>
              <a:ext cx="2450721" cy="461665"/>
            </a:xfrm>
            <a:prstGeom prst="rect">
              <a:avLst/>
            </a:prstGeom>
            <a:noFill/>
          </p:spPr>
          <p:txBody>
            <a:bodyPr wrap="square" rtlCol="0">
              <a:spAutoFit/>
            </a:bodyPr>
            <a:lstStyle/>
            <a:p>
              <a:r>
                <a:rPr lang="en-GB" sz="1200" dirty="0"/>
                <a:t>HR (CI 95%)= 2.40 (1.37–4.20)</a:t>
              </a:r>
            </a:p>
            <a:p>
              <a:r>
                <a:rPr lang="en-GB" sz="1200" dirty="0"/>
                <a:t>p=0.002 (log-rank)</a:t>
              </a:r>
            </a:p>
          </p:txBody>
        </p:sp>
        <p:sp>
          <p:nvSpPr>
            <p:cNvPr id="178" name="Rectangle 177">
              <a:extLst>
                <a:ext uri="{FF2B5EF4-FFF2-40B4-BE49-F238E27FC236}">
                  <a16:creationId xmlns:a16="http://schemas.microsoft.com/office/drawing/2014/main" id="{3364447C-A69C-4373-81D4-D4D587939ED6}"/>
                </a:ext>
              </a:extLst>
            </p:cNvPr>
            <p:cNvSpPr/>
            <p:nvPr/>
          </p:nvSpPr>
          <p:spPr>
            <a:xfrm>
              <a:off x="3125389" y="4529609"/>
              <a:ext cx="1047082" cy="276999"/>
            </a:xfrm>
            <a:prstGeom prst="rect">
              <a:avLst/>
            </a:prstGeom>
          </p:spPr>
          <p:txBody>
            <a:bodyPr wrap="none">
              <a:spAutoFit/>
            </a:bodyPr>
            <a:lstStyle/>
            <a:p>
              <a:r>
                <a:rPr lang="en-GB" sz="1200" dirty="0"/>
                <a:t>CO ≤5 L/min</a:t>
              </a:r>
            </a:p>
          </p:txBody>
        </p:sp>
        <p:sp>
          <p:nvSpPr>
            <p:cNvPr id="179" name="Rectangle 178">
              <a:extLst>
                <a:ext uri="{FF2B5EF4-FFF2-40B4-BE49-F238E27FC236}">
                  <a16:creationId xmlns:a16="http://schemas.microsoft.com/office/drawing/2014/main" id="{7EF1BF87-7641-4A1C-8236-D3B44A54E368}"/>
                </a:ext>
              </a:extLst>
            </p:cNvPr>
            <p:cNvSpPr/>
            <p:nvPr/>
          </p:nvSpPr>
          <p:spPr>
            <a:xfrm>
              <a:off x="2933788" y="3383303"/>
              <a:ext cx="1051891" cy="276999"/>
            </a:xfrm>
            <a:prstGeom prst="rect">
              <a:avLst/>
            </a:prstGeom>
          </p:spPr>
          <p:txBody>
            <a:bodyPr wrap="none">
              <a:spAutoFit/>
            </a:bodyPr>
            <a:lstStyle/>
            <a:p>
              <a:r>
                <a:rPr lang="en-GB" sz="1200" dirty="0"/>
                <a:t>CO &gt;5 L/min</a:t>
              </a:r>
            </a:p>
          </p:txBody>
        </p:sp>
        <p:sp>
          <p:nvSpPr>
            <p:cNvPr id="180" name="Freeform: Shape 179">
              <a:extLst>
                <a:ext uri="{FF2B5EF4-FFF2-40B4-BE49-F238E27FC236}">
                  <a16:creationId xmlns:a16="http://schemas.microsoft.com/office/drawing/2014/main" id="{C9894DF0-2C06-4225-A9AA-90DCA31CAA81}"/>
                </a:ext>
              </a:extLst>
            </p:cNvPr>
            <p:cNvSpPr/>
            <p:nvPr/>
          </p:nvSpPr>
          <p:spPr>
            <a:xfrm>
              <a:off x="779462" y="2587192"/>
              <a:ext cx="3371545" cy="1418054"/>
            </a:xfrm>
            <a:custGeom>
              <a:avLst/>
              <a:gdLst>
                <a:gd name="connsiteX0" fmla="*/ 3371545 w 3371545"/>
                <a:gd name="connsiteY0" fmla="*/ 1418054 h 1418054"/>
                <a:gd name="connsiteX1" fmla="*/ 2887451 w 3371545"/>
                <a:gd name="connsiteY1" fmla="*/ 1418054 h 1418054"/>
                <a:gd name="connsiteX2" fmla="*/ 2887451 w 3371545"/>
                <a:gd name="connsiteY2" fmla="*/ 1242019 h 1418054"/>
                <a:gd name="connsiteX3" fmla="*/ 2858112 w 3371545"/>
                <a:gd name="connsiteY3" fmla="*/ 1242019 h 1418054"/>
                <a:gd name="connsiteX4" fmla="*/ 2858112 w 3371545"/>
                <a:gd name="connsiteY4" fmla="*/ 1063540 h 1418054"/>
                <a:gd name="connsiteX5" fmla="*/ 2163754 w 3371545"/>
                <a:gd name="connsiteY5" fmla="*/ 1063540 h 1418054"/>
                <a:gd name="connsiteX6" fmla="*/ 2163754 w 3371545"/>
                <a:gd name="connsiteY6" fmla="*/ 977968 h 1418054"/>
                <a:gd name="connsiteX7" fmla="*/ 2031729 w 3371545"/>
                <a:gd name="connsiteY7" fmla="*/ 977968 h 1418054"/>
                <a:gd name="connsiteX8" fmla="*/ 2031729 w 3371545"/>
                <a:gd name="connsiteY8" fmla="*/ 914400 h 1418054"/>
                <a:gd name="connsiteX9" fmla="*/ 1816576 w 3371545"/>
                <a:gd name="connsiteY9" fmla="*/ 914400 h 1418054"/>
                <a:gd name="connsiteX10" fmla="*/ 1816576 w 3371545"/>
                <a:gd name="connsiteY10" fmla="*/ 865502 h 1418054"/>
                <a:gd name="connsiteX11" fmla="*/ 1601423 w 3371545"/>
                <a:gd name="connsiteY11" fmla="*/ 865502 h 1418054"/>
                <a:gd name="connsiteX12" fmla="*/ 1601423 w 3371545"/>
                <a:gd name="connsiteY12" fmla="*/ 823938 h 1418054"/>
                <a:gd name="connsiteX13" fmla="*/ 1550079 w 3371545"/>
                <a:gd name="connsiteY13" fmla="*/ 823938 h 1418054"/>
                <a:gd name="connsiteX14" fmla="*/ 1550079 w 3371545"/>
                <a:gd name="connsiteY14" fmla="*/ 779930 h 1418054"/>
                <a:gd name="connsiteX15" fmla="*/ 1359376 w 3371545"/>
                <a:gd name="connsiteY15" fmla="*/ 779930 h 1418054"/>
                <a:gd name="connsiteX16" fmla="*/ 1359376 w 3371545"/>
                <a:gd name="connsiteY16" fmla="*/ 738366 h 1418054"/>
                <a:gd name="connsiteX17" fmla="*/ 1337371 w 3371545"/>
                <a:gd name="connsiteY17" fmla="*/ 738366 h 1418054"/>
                <a:gd name="connsiteX18" fmla="*/ 1337371 w 3371545"/>
                <a:gd name="connsiteY18" fmla="*/ 699247 h 1418054"/>
                <a:gd name="connsiteX19" fmla="*/ 1308032 w 3371545"/>
                <a:gd name="connsiteY19" fmla="*/ 699247 h 1418054"/>
                <a:gd name="connsiteX20" fmla="*/ 1308032 w 3371545"/>
                <a:gd name="connsiteY20" fmla="*/ 662573 h 1418054"/>
                <a:gd name="connsiteX21" fmla="*/ 1256689 w 3371545"/>
                <a:gd name="connsiteY21" fmla="*/ 662573 h 1418054"/>
                <a:gd name="connsiteX22" fmla="*/ 1256689 w 3371545"/>
                <a:gd name="connsiteY22" fmla="*/ 625900 h 1418054"/>
                <a:gd name="connsiteX23" fmla="*/ 1229795 w 3371545"/>
                <a:gd name="connsiteY23" fmla="*/ 625900 h 1418054"/>
                <a:gd name="connsiteX24" fmla="*/ 1229795 w 3371545"/>
                <a:gd name="connsiteY24" fmla="*/ 552552 h 1418054"/>
                <a:gd name="connsiteX25" fmla="*/ 1117329 w 3371545"/>
                <a:gd name="connsiteY25" fmla="*/ 552552 h 1418054"/>
                <a:gd name="connsiteX26" fmla="*/ 1117329 w 3371545"/>
                <a:gd name="connsiteY26" fmla="*/ 520768 h 1418054"/>
                <a:gd name="connsiteX27" fmla="*/ 960854 w 3371545"/>
                <a:gd name="connsiteY27" fmla="*/ 520768 h 1418054"/>
                <a:gd name="connsiteX28" fmla="*/ 960854 w 3371545"/>
                <a:gd name="connsiteY28" fmla="*/ 408302 h 1418054"/>
                <a:gd name="connsiteX29" fmla="*/ 904621 w 3371545"/>
                <a:gd name="connsiteY29" fmla="*/ 408302 h 1418054"/>
                <a:gd name="connsiteX30" fmla="*/ 904621 w 3371545"/>
                <a:gd name="connsiteY30" fmla="*/ 352069 h 1418054"/>
                <a:gd name="connsiteX31" fmla="*/ 801934 w 3371545"/>
                <a:gd name="connsiteY31" fmla="*/ 352069 h 1418054"/>
                <a:gd name="connsiteX32" fmla="*/ 801934 w 3371545"/>
                <a:gd name="connsiteY32" fmla="*/ 322730 h 1418054"/>
                <a:gd name="connsiteX33" fmla="*/ 772595 w 3371545"/>
                <a:gd name="connsiteY33" fmla="*/ 322730 h 1418054"/>
                <a:gd name="connsiteX34" fmla="*/ 772595 w 3371545"/>
                <a:gd name="connsiteY34" fmla="*/ 293391 h 1418054"/>
                <a:gd name="connsiteX35" fmla="*/ 721252 w 3371545"/>
                <a:gd name="connsiteY35" fmla="*/ 293391 h 1418054"/>
                <a:gd name="connsiteX36" fmla="*/ 721252 w 3371545"/>
                <a:gd name="connsiteY36" fmla="*/ 271386 h 1418054"/>
                <a:gd name="connsiteX37" fmla="*/ 694358 w 3371545"/>
                <a:gd name="connsiteY37" fmla="*/ 271386 h 1418054"/>
                <a:gd name="connsiteX38" fmla="*/ 694358 w 3371545"/>
                <a:gd name="connsiteY38" fmla="*/ 215153 h 1418054"/>
                <a:gd name="connsiteX39" fmla="*/ 665019 w 3371545"/>
                <a:gd name="connsiteY39" fmla="*/ 215153 h 1418054"/>
                <a:gd name="connsiteX40" fmla="*/ 665019 w 3371545"/>
                <a:gd name="connsiteY40" fmla="*/ 185814 h 1418054"/>
                <a:gd name="connsiteX41" fmla="*/ 640569 w 3371545"/>
                <a:gd name="connsiteY41" fmla="*/ 185814 h 1418054"/>
                <a:gd name="connsiteX42" fmla="*/ 640569 w 3371545"/>
                <a:gd name="connsiteY42" fmla="*/ 158920 h 1418054"/>
                <a:gd name="connsiteX43" fmla="*/ 557442 w 3371545"/>
                <a:gd name="connsiteY43" fmla="*/ 158920 h 1418054"/>
                <a:gd name="connsiteX44" fmla="*/ 557442 w 3371545"/>
                <a:gd name="connsiteY44" fmla="*/ 134471 h 1418054"/>
                <a:gd name="connsiteX45" fmla="*/ 503654 w 3371545"/>
                <a:gd name="connsiteY45" fmla="*/ 134471 h 1418054"/>
                <a:gd name="connsiteX46" fmla="*/ 503654 w 3371545"/>
                <a:gd name="connsiteY46" fmla="*/ 107577 h 1418054"/>
                <a:gd name="connsiteX47" fmla="*/ 374073 w 3371545"/>
                <a:gd name="connsiteY47" fmla="*/ 107577 h 1418054"/>
                <a:gd name="connsiteX48" fmla="*/ 374073 w 3371545"/>
                <a:gd name="connsiteY48" fmla="*/ 85572 h 1418054"/>
                <a:gd name="connsiteX49" fmla="*/ 158920 w 3371545"/>
                <a:gd name="connsiteY49" fmla="*/ 85572 h 1418054"/>
                <a:gd name="connsiteX50" fmla="*/ 158920 w 3371545"/>
                <a:gd name="connsiteY50" fmla="*/ 61123 h 1418054"/>
                <a:gd name="connsiteX51" fmla="*/ 105132 w 3371545"/>
                <a:gd name="connsiteY51" fmla="*/ 61123 h 1418054"/>
                <a:gd name="connsiteX52" fmla="*/ 105132 w 3371545"/>
                <a:gd name="connsiteY52" fmla="*/ 44009 h 1418054"/>
                <a:gd name="connsiteX53" fmla="*/ 51344 w 3371545"/>
                <a:gd name="connsiteY53" fmla="*/ 44009 h 1418054"/>
                <a:gd name="connsiteX54" fmla="*/ 51344 w 3371545"/>
                <a:gd name="connsiteY54" fmla="*/ 0 h 1418054"/>
                <a:gd name="connsiteX55" fmla="*/ 0 w 3371545"/>
                <a:gd name="connsiteY55" fmla="*/ 0 h 1418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3371545" h="1418054">
                  <a:moveTo>
                    <a:pt x="3371545" y="1418054"/>
                  </a:moveTo>
                  <a:lnTo>
                    <a:pt x="2887451" y="1418054"/>
                  </a:lnTo>
                  <a:lnTo>
                    <a:pt x="2887451" y="1242019"/>
                  </a:lnTo>
                  <a:lnTo>
                    <a:pt x="2858112" y="1242019"/>
                  </a:lnTo>
                  <a:lnTo>
                    <a:pt x="2858112" y="1063540"/>
                  </a:lnTo>
                  <a:lnTo>
                    <a:pt x="2163754" y="1063540"/>
                  </a:lnTo>
                  <a:lnTo>
                    <a:pt x="2163754" y="977968"/>
                  </a:lnTo>
                  <a:lnTo>
                    <a:pt x="2031729" y="977968"/>
                  </a:lnTo>
                  <a:lnTo>
                    <a:pt x="2031729" y="914400"/>
                  </a:lnTo>
                  <a:lnTo>
                    <a:pt x="1816576" y="914400"/>
                  </a:lnTo>
                  <a:lnTo>
                    <a:pt x="1816576" y="865502"/>
                  </a:lnTo>
                  <a:lnTo>
                    <a:pt x="1601423" y="865502"/>
                  </a:lnTo>
                  <a:lnTo>
                    <a:pt x="1601423" y="823938"/>
                  </a:lnTo>
                  <a:lnTo>
                    <a:pt x="1550079" y="823938"/>
                  </a:lnTo>
                  <a:lnTo>
                    <a:pt x="1550079" y="779930"/>
                  </a:lnTo>
                  <a:lnTo>
                    <a:pt x="1359376" y="779930"/>
                  </a:lnTo>
                  <a:lnTo>
                    <a:pt x="1359376" y="738366"/>
                  </a:lnTo>
                  <a:lnTo>
                    <a:pt x="1337371" y="738366"/>
                  </a:lnTo>
                  <a:lnTo>
                    <a:pt x="1337371" y="699247"/>
                  </a:lnTo>
                  <a:lnTo>
                    <a:pt x="1308032" y="699247"/>
                  </a:lnTo>
                  <a:lnTo>
                    <a:pt x="1308032" y="662573"/>
                  </a:lnTo>
                  <a:lnTo>
                    <a:pt x="1256689" y="662573"/>
                  </a:lnTo>
                  <a:lnTo>
                    <a:pt x="1256689" y="625900"/>
                  </a:lnTo>
                  <a:lnTo>
                    <a:pt x="1229795" y="625900"/>
                  </a:lnTo>
                  <a:lnTo>
                    <a:pt x="1229795" y="552552"/>
                  </a:lnTo>
                  <a:lnTo>
                    <a:pt x="1117329" y="552552"/>
                  </a:lnTo>
                  <a:lnTo>
                    <a:pt x="1117329" y="520768"/>
                  </a:lnTo>
                  <a:lnTo>
                    <a:pt x="960854" y="520768"/>
                  </a:lnTo>
                  <a:lnTo>
                    <a:pt x="960854" y="408302"/>
                  </a:lnTo>
                  <a:lnTo>
                    <a:pt x="904621" y="408302"/>
                  </a:lnTo>
                  <a:lnTo>
                    <a:pt x="904621" y="352069"/>
                  </a:lnTo>
                  <a:lnTo>
                    <a:pt x="801934" y="352069"/>
                  </a:lnTo>
                  <a:lnTo>
                    <a:pt x="801934" y="322730"/>
                  </a:lnTo>
                  <a:lnTo>
                    <a:pt x="772595" y="322730"/>
                  </a:lnTo>
                  <a:lnTo>
                    <a:pt x="772595" y="293391"/>
                  </a:lnTo>
                  <a:lnTo>
                    <a:pt x="721252" y="293391"/>
                  </a:lnTo>
                  <a:lnTo>
                    <a:pt x="721252" y="271386"/>
                  </a:lnTo>
                  <a:lnTo>
                    <a:pt x="694358" y="271386"/>
                  </a:lnTo>
                  <a:lnTo>
                    <a:pt x="694358" y="215153"/>
                  </a:lnTo>
                  <a:lnTo>
                    <a:pt x="665019" y="215153"/>
                  </a:lnTo>
                  <a:lnTo>
                    <a:pt x="665019" y="185814"/>
                  </a:lnTo>
                  <a:lnTo>
                    <a:pt x="640569" y="185814"/>
                  </a:lnTo>
                  <a:lnTo>
                    <a:pt x="640569" y="158920"/>
                  </a:lnTo>
                  <a:lnTo>
                    <a:pt x="557442" y="158920"/>
                  </a:lnTo>
                  <a:lnTo>
                    <a:pt x="557442" y="134471"/>
                  </a:lnTo>
                  <a:lnTo>
                    <a:pt x="503654" y="134471"/>
                  </a:lnTo>
                  <a:lnTo>
                    <a:pt x="503654" y="107577"/>
                  </a:lnTo>
                  <a:lnTo>
                    <a:pt x="374073" y="107577"/>
                  </a:lnTo>
                  <a:lnTo>
                    <a:pt x="374073" y="85572"/>
                  </a:lnTo>
                  <a:lnTo>
                    <a:pt x="158920" y="85572"/>
                  </a:lnTo>
                  <a:lnTo>
                    <a:pt x="158920" y="61123"/>
                  </a:lnTo>
                  <a:lnTo>
                    <a:pt x="105132" y="61123"/>
                  </a:lnTo>
                  <a:lnTo>
                    <a:pt x="105132" y="44009"/>
                  </a:lnTo>
                  <a:lnTo>
                    <a:pt x="51344" y="44009"/>
                  </a:lnTo>
                  <a:lnTo>
                    <a:pt x="51344" y="0"/>
                  </a:lnTo>
                  <a:lnTo>
                    <a:pt x="0" y="0"/>
                  </a:lnTo>
                </a:path>
              </a:pathLst>
            </a:custGeom>
            <a:noFill/>
            <a:ln w="28575">
              <a:solidFill>
                <a:srgbClr val="004B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1" name="Freeform: Shape 180">
              <a:extLst>
                <a:ext uri="{FF2B5EF4-FFF2-40B4-BE49-F238E27FC236}">
                  <a16:creationId xmlns:a16="http://schemas.microsoft.com/office/drawing/2014/main" id="{5E0D45DD-C373-4B60-9F87-E64010FE81EA}"/>
                </a:ext>
              </a:extLst>
            </p:cNvPr>
            <p:cNvSpPr/>
            <p:nvPr/>
          </p:nvSpPr>
          <p:spPr>
            <a:xfrm>
              <a:off x="777484" y="2586725"/>
              <a:ext cx="3381325" cy="1916817"/>
            </a:xfrm>
            <a:custGeom>
              <a:avLst/>
              <a:gdLst>
                <a:gd name="connsiteX0" fmla="*/ 3381325 w 3381325"/>
                <a:gd name="connsiteY0" fmla="*/ 1916817 h 1916817"/>
                <a:gd name="connsiteX1" fmla="*/ 2916790 w 3381325"/>
                <a:gd name="connsiteY1" fmla="*/ 1916817 h 1916817"/>
                <a:gd name="connsiteX2" fmla="*/ 2916790 w 3381325"/>
                <a:gd name="connsiteY2" fmla="*/ 1743228 h 1916817"/>
                <a:gd name="connsiteX3" fmla="*/ 2224877 w 3381325"/>
                <a:gd name="connsiteY3" fmla="*/ 1743228 h 1916817"/>
                <a:gd name="connsiteX4" fmla="*/ 2224877 w 3381325"/>
                <a:gd name="connsiteY4" fmla="*/ 1572084 h 1916817"/>
                <a:gd name="connsiteX5" fmla="*/ 1902148 w 3381325"/>
                <a:gd name="connsiteY5" fmla="*/ 1572084 h 1916817"/>
                <a:gd name="connsiteX6" fmla="*/ 1902148 w 3381325"/>
                <a:gd name="connsiteY6" fmla="*/ 1430278 h 1916817"/>
                <a:gd name="connsiteX7" fmla="*/ 1767677 w 3381325"/>
                <a:gd name="connsiteY7" fmla="*/ 1430278 h 1916817"/>
                <a:gd name="connsiteX8" fmla="*/ 1767677 w 3381325"/>
                <a:gd name="connsiteY8" fmla="*/ 1315367 h 1916817"/>
                <a:gd name="connsiteX9" fmla="*/ 1716334 w 3381325"/>
                <a:gd name="connsiteY9" fmla="*/ 1315367 h 1916817"/>
                <a:gd name="connsiteX10" fmla="*/ 1716334 w 3381325"/>
                <a:gd name="connsiteY10" fmla="*/ 1193121 h 1916817"/>
                <a:gd name="connsiteX11" fmla="*/ 1259134 w 3381325"/>
                <a:gd name="connsiteY11" fmla="*/ 1193121 h 1916817"/>
                <a:gd name="connsiteX12" fmla="*/ 1259134 w 3381325"/>
                <a:gd name="connsiteY12" fmla="*/ 1073320 h 1916817"/>
                <a:gd name="connsiteX13" fmla="*/ 858167 w 3381325"/>
                <a:gd name="connsiteY13" fmla="*/ 1073320 h 1916817"/>
                <a:gd name="connsiteX14" fmla="*/ 858167 w 3381325"/>
                <a:gd name="connsiteY14" fmla="*/ 875281 h 1916817"/>
                <a:gd name="connsiteX15" fmla="*/ 672353 w 3381325"/>
                <a:gd name="connsiteY15" fmla="*/ 875281 h 1916817"/>
                <a:gd name="connsiteX16" fmla="*/ 672353 w 3381325"/>
                <a:gd name="connsiteY16" fmla="*/ 784819 h 1916817"/>
                <a:gd name="connsiteX17" fmla="*/ 647904 w 3381325"/>
                <a:gd name="connsiteY17" fmla="*/ 784819 h 1916817"/>
                <a:gd name="connsiteX18" fmla="*/ 647904 w 3381325"/>
                <a:gd name="connsiteY18" fmla="*/ 689468 h 1916817"/>
                <a:gd name="connsiteX19" fmla="*/ 618565 w 3381325"/>
                <a:gd name="connsiteY19" fmla="*/ 689468 h 1916817"/>
                <a:gd name="connsiteX20" fmla="*/ 618565 w 3381325"/>
                <a:gd name="connsiteY20" fmla="*/ 503654 h 1916817"/>
                <a:gd name="connsiteX21" fmla="*/ 513434 w 3381325"/>
                <a:gd name="connsiteY21" fmla="*/ 503654 h 1916817"/>
                <a:gd name="connsiteX22" fmla="*/ 513434 w 3381325"/>
                <a:gd name="connsiteY22" fmla="*/ 410747 h 1916817"/>
                <a:gd name="connsiteX23" fmla="*/ 432751 w 3381325"/>
                <a:gd name="connsiteY23" fmla="*/ 410747 h 1916817"/>
                <a:gd name="connsiteX24" fmla="*/ 432751 w 3381325"/>
                <a:gd name="connsiteY24" fmla="*/ 320285 h 1916817"/>
                <a:gd name="connsiteX25" fmla="*/ 185814 w 3381325"/>
                <a:gd name="connsiteY25" fmla="*/ 320285 h 1916817"/>
                <a:gd name="connsiteX26" fmla="*/ 185814 w 3381325"/>
                <a:gd name="connsiteY26" fmla="*/ 239602 h 1916817"/>
                <a:gd name="connsiteX27" fmla="*/ 163810 w 3381325"/>
                <a:gd name="connsiteY27" fmla="*/ 239602 h 1916817"/>
                <a:gd name="connsiteX28" fmla="*/ 163810 w 3381325"/>
                <a:gd name="connsiteY28" fmla="*/ 156475 h 1916817"/>
                <a:gd name="connsiteX29" fmla="*/ 136916 w 3381325"/>
                <a:gd name="connsiteY29" fmla="*/ 156475 h 1916817"/>
                <a:gd name="connsiteX30" fmla="*/ 136916 w 3381325"/>
                <a:gd name="connsiteY30" fmla="*/ 70903 h 1916817"/>
                <a:gd name="connsiteX31" fmla="*/ 53789 w 3381325"/>
                <a:gd name="connsiteY31" fmla="*/ 70903 h 1916817"/>
                <a:gd name="connsiteX32" fmla="*/ 53789 w 3381325"/>
                <a:gd name="connsiteY32" fmla="*/ 0 h 1916817"/>
                <a:gd name="connsiteX33" fmla="*/ 0 w 3381325"/>
                <a:gd name="connsiteY33" fmla="*/ 0 h 19168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381325" h="1916817">
                  <a:moveTo>
                    <a:pt x="3381325" y="1916817"/>
                  </a:moveTo>
                  <a:lnTo>
                    <a:pt x="2916790" y="1916817"/>
                  </a:lnTo>
                  <a:lnTo>
                    <a:pt x="2916790" y="1743228"/>
                  </a:lnTo>
                  <a:lnTo>
                    <a:pt x="2224877" y="1743228"/>
                  </a:lnTo>
                  <a:lnTo>
                    <a:pt x="2224877" y="1572084"/>
                  </a:lnTo>
                  <a:lnTo>
                    <a:pt x="1902148" y="1572084"/>
                  </a:lnTo>
                  <a:lnTo>
                    <a:pt x="1902148" y="1430278"/>
                  </a:lnTo>
                  <a:lnTo>
                    <a:pt x="1767677" y="1430278"/>
                  </a:lnTo>
                  <a:lnTo>
                    <a:pt x="1767677" y="1315367"/>
                  </a:lnTo>
                  <a:lnTo>
                    <a:pt x="1716334" y="1315367"/>
                  </a:lnTo>
                  <a:lnTo>
                    <a:pt x="1716334" y="1193121"/>
                  </a:lnTo>
                  <a:lnTo>
                    <a:pt x="1259134" y="1193121"/>
                  </a:lnTo>
                  <a:lnTo>
                    <a:pt x="1259134" y="1073320"/>
                  </a:lnTo>
                  <a:lnTo>
                    <a:pt x="858167" y="1073320"/>
                  </a:lnTo>
                  <a:lnTo>
                    <a:pt x="858167" y="875281"/>
                  </a:lnTo>
                  <a:lnTo>
                    <a:pt x="672353" y="875281"/>
                  </a:lnTo>
                  <a:lnTo>
                    <a:pt x="672353" y="784819"/>
                  </a:lnTo>
                  <a:lnTo>
                    <a:pt x="647904" y="784819"/>
                  </a:lnTo>
                  <a:lnTo>
                    <a:pt x="647904" y="689468"/>
                  </a:lnTo>
                  <a:lnTo>
                    <a:pt x="618565" y="689468"/>
                  </a:lnTo>
                  <a:lnTo>
                    <a:pt x="618565" y="503654"/>
                  </a:lnTo>
                  <a:lnTo>
                    <a:pt x="513434" y="503654"/>
                  </a:lnTo>
                  <a:lnTo>
                    <a:pt x="513434" y="410747"/>
                  </a:lnTo>
                  <a:lnTo>
                    <a:pt x="432751" y="410747"/>
                  </a:lnTo>
                  <a:lnTo>
                    <a:pt x="432751" y="320285"/>
                  </a:lnTo>
                  <a:lnTo>
                    <a:pt x="185814" y="320285"/>
                  </a:lnTo>
                  <a:lnTo>
                    <a:pt x="185814" y="239602"/>
                  </a:lnTo>
                  <a:lnTo>
                    <a:pt x="163810" y="239602"/>
                  </a:lnTo>
                  <a:lnTo>
                    <a:pt x="163810" y="156475"/>
                  </a:lnTo>
                  <a:lnTo>
                    <a:pt x="136916" y="156475"/>
                  </a:lnTo>
                  <a:lnTo>
                    <a:pt x="136916" y="70903"/>
                  </a:lnTo>
                  <a:lnTo>
                    <a:pt x="53789" y="70903"/>
                  </a:lnTo>
                  <a:lnTo>
                    <a:pt x="53789" y="0"/>
                  </a:lnTo>
                  <a:lnTo>
                    <a:pt x="0" y="0"/>
                  </a:lnTo>
                </a:path>
              </a:pathLst>
            </a:custGeom>
            <a:noFill/>
            <a:ln w="28575">
              <a:solidFill>
                <a:srgbClr val="0DC5E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82" name="Straight Connector 181">
              <a:extLst>
                <a:ext uri="{FF2B5EF4-FFF2-40B4-BE49-F238E27FC236}">
                  <a16:creationId xmlns:a16="http://schemas.microsoft.com/office/drawing/2014/main" id="{55745914-0ECB-470F-8D38-9A2EBE6A304A}"/>
                </a:ext>
              </a:extLst>
            </p:cNvPr>
            <p:cNvCxnSpPr>
              <a:cxnSpLocks/>
            </p:cNvCxnSpPr>
            <p:nvPr/>
          </p:nvCxnSpPr>
          <p:spPr>
            <a:xfrm>
              <a:off x="776198" y="2583180"/>
              <a:ext cx="0" cy="234493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a16="http://schemas.microsoft.com/office/drawing/2014/main" id="{0CADE16F-1017-4A8A-B8F0-16EDAC427DE3}"/>
                </a:ext>
              </a:extLst>
            </p:cNvPr>
            <p:cNvCxnSpPr/>
            <p:nvPr/>
          </p:nvCxnSpPr>
          <p:spPr>
            <a:xfrm>
              <a:off x="704198" y="2586783"/>
              <a:ext cx="72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84" name="Group 183">
              <a:extLst>
                <a:ext uri="{FF2B5EF4-FFF2-40B4-BE49-F238E27FC236}">
                  <a16:creationId xmlns:a16="http://schemas.microsoft.com/office/drawing/2014/main" id="{5C9EC5AC-5895-4D9A-88A6-3740AA1D3E14}"/>
                </a:ext>
              </a:extLst>
            </p:cNvPr>
            <p:cNvGrpSpPr/>
            <p:nvPr/>
          </p:nvGrpSpPr>
          <p:grpSpPr>
            <a:xfrm>
              <a:off x="862012" y="2592302"/>
              <a:ext cx="3205164" cy="1438837"/>
              <a:chOff x="862012" y="2592302"/>
              <a:chExt cx="3205164" cy="1438837"/>
            </a:xfrm>
          </p:grpSpPr>
          <p:cxnSp>
            <p:nvCxnSpPr>
              <p:cNvPr id="194" name="Straight Connector 193">
                <a:extLst>
                  <a:ext uri="{FF2B5EF4-FFF2-40B4-BE49-F238E27FC236}">
                    <a16:creationId xmlns:a16="http://schemas.microsoft.com/office/drawing/2014/main" id="{C0045F79-093C-4223-BCBA-0F4430DC030F}"/>
                  </a:ext>
                </a:extLst>
              </p:cNvPr>
              <p:cNvCxnSpPr/>
              <p:nvPr/>
            </p:nvCxnSpPr>
            <p:spPr>
              <a:xfrm flipV="1">
                <a:off x="4067176" y="3959139"/>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a:extLst>
                  <a:ext uri="{FF2B5EF4-FFF2-40B4-BE49-F238E27FC236}">
                    <a16:creationId xmlns:a16="http://schemas.microsoft.com/office/drawing/2014/main" id="{BA126E5D-C567-4688-A851-6615AB4A7893}"/>
                  </a:ext>
                </a:extLst>
              </p:cNvPr>
              <p:cNvCxnSpPr/>
              <p:nvPr/>
            </p:nvCxnSpPr>
            <p:spPr>
              <a:xfrm flipV="1">
                <a:off x="3667126" y="3959139"/>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a:extLst>
                  <a:ext uri="{FF2B5EF4-FFF2-40B4-BE49-F238E27FC236}">
                    <a16:creationId xmlns:a16="http://schemas.microsoft.com/office/drawing/2014/main" id="{0620D92B-0E5C-4E6F-824F-E3B60FECF0A4}"/>
                  </a:ext>
                </a:extLst>
              </p:cNvPr>
              <p:cNvCxnSpPr/>
              <p:nvPr/>
            </p:nvCxnSpPr>
            <p:spPr>
              <a:xfrm flipV="1">
                <a:off x="3588545" y="3613857"/>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a:extLst>
                  <a:ext uri="{FF2B5EF4-FFF2-40B4-BE49-F238E27FC236}">
                    <a16:creationId xmlns:a16="http://schemas.microsoft.com/office/drawing/2014/main" id="{C32B1F49-A1E8-4937-8D92-9BCD0C2A6662}"/>
                  </a:ext>
                </a:extLst>
              </p:cNvPr>
              <p:cNvCxnSpPr/>
              <p:nvPr/>
            </p:nvCxnSpPr>
            <p:spPr>
              <a:xfrm flipV="1">
                <a:off x="3479007" y="3613857"/>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a:extLst>
                  <a:ext uri="{FF2B5EF4-FFF2-40B4-BE49-F238E27FC236}">
                    <a16:creationId xmlns:a16="http://schemas.microsoft.com/office/drawing/2014/main" id="{619C74FB-E3BE-4446-9B09-CA883FB943C9}"/>
                  </a:ext>
                </a:extLst>
              </p:cNvPr>
              <p:cNvCxnSpPr/>
              <p:nvPr/>
            </p:nvCxnSpPr>
            <p:spPr>
              <a:xfrm flipV="1">
                <a:off x="3452814" y="3613857"/>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E8FA536B-D51C-41E4-92F6-AAD347FBE851}"/>
                  </a:ext>
                </a:extLst>
              </p:cNvPr>
              <p:cNvCxnSpPr/>
              <p:nvPr/>
            </p:nvCxnSpPr>
            <p:spPr>
              <a:xfrm flipV="1">
                <a:off x="3400426" y="3613857"/>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a:extLst>
                  <a:ext uri="{FF2B5EF4-FFF2-40B4-BE49-F238E27FC236}">
                    <a16:creationId xmlns:a16="http://schemas.microsoft.com/office/drawing/2014/main" id="{D46BBABF-110B-4DCC-94E7-8101CE1B8E68}"/>
                  </a:ext>
                </a:extLst>
              </p:cNvPr>
              <p:cNvCxnSpPr/>
              <p:nvPr/>
            </p:nvCxnSpPr>
            <p:spPr>
              <a:xfrm flipV="1">
                <a:off x="3026570" y="3613857"/>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a:extLst>
                  <a:ext uri="{FF2B5EF4-FFF2-40B4-BE49-F238E27FC236}">
                    <a16:creationId xmlns:a16="http://schemas.microsoft.com/office/drawing/2014/main" id="{D7CBABF1-FB7D-43D6-AC8B-44D700F1CF0E}"/>
                  </a:ext>
                </a:extLst>
              </p:cNvPr>
              <p:cNvCxnSpPr/>
              <p:nvPr/>
            </p:nvCxnSpPr>
            <p:spPr>
              <a:xfrm flipV="1">
                <a:off x="3000376" y="3613857"/>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a:extLst>
                  <a:ext uri="{FF2B5EF4-FFF2-40B4-BE49-F238E27FC236}">
                    <a16:creationId xmlns:a16="http://schemas.microsoft.com/office/drawing/2014/main" id="{98E2FF8F-400B-4552-912A-691A42EEA775}"/>
                  </a:ext>
                </a:extLst>
              </p:cNvPr>
              <p:cNvCxnSpPr/>
              <p:nvPr/>
            </p:nvCxnSpPr>
            <p:spPr>
              <a:xfrm flipV="1">
                <a:off x="2921795" y="3528132"/>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a:extLst>
                  <a:ext uri="{FF2B5EF4-FFF2-40B4-BE49-F238E27FC236}">
                    <a16:creationId xmlns:a16="http://schemas.microsoft.com/office/drawing/2014/main" id="{000ED5BF-816E-4332-8C0C-6AD53F54E512}"/>
                  </a:ext>
                </a:extLst>
              </p:cNvPr>
              <p:cNvCxnSpPr/>
              <p:nvPr/>
            </p:nvCxnSpPr>
            <p:spPr>
              <a:xfrm flipV="1">
                <a:off x="2893220" y="3528132"/>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a:extLst>
                  <a:ext uri="{FF2B5EF4-FFF2-40B4-BE49-F238E27FC236}">
                    <a16:creationId xmlns:a16="http://schemas.microsoft.com/office/drawing/2014/main" id="{08E5022D-11E3-4E88-A0B0-897E5DC9D7D7}"/>
                  </a:ext>
                </a:extLst>
              </p:cNvPr>
              <p:cNvCxnSpPr/>
              <p:nvPr/>
            </p:nvCxnSpPr>
            <p:spPr>
              <a:xfrm flipV="1">
                <a:off x="2812258" y="3528132"/>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E3430606-8CBB-400F-90F8-6F34926366D4}"/>
                  </a:ext>
                </a:extLst>
              </p:cNvPr>
              <p:cNvCxnSpPr/>
              <p:nvPr/>
            </p:nvCxnSpPr>
            <p:spPr>
              <a:xfrm flipV="1">
                <a:off x="2759871" y="3463838"/>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a:extLst>
                  <a:ext uri="{FF2B5EF4-FFF2-40B4-BE49-F238E27FC236}">
                    <a16:creationId xmlns:a16="http://schemas.microsoft.com/office/drawing/2014/main" id="{1BC3759B-C962-4BF7-B173-D5111A02C4D5}"/>
                  </a:ext>
                </a:extLst>
              </p:cNvPr>
              <p:cNvCxnSpPr/>
              <p:nvPr/>
            </p:nvCxnSpPr>
            <p:spPr>
              <a:xfrm flipV="1">
                <a:off x="2707483" y="3463838"/>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a:extLst>
                  <a:ext uri="{FF2B5EF4-FFF2-40B4-BE49-F238E27FC236}">
                    <a16:creationId xmlns:a16="http://schemas.microsoft.com/office/drawing/2014/main" id="{CE8D5C7D-F00A-4277-AEE8-ADFC66701973}"/>
                  </a:ext>
                </a:extLst>
              </p:cNvPr>
              <p:cNvCxnSpPr/>
              <p:nvPr/>
            </p:nvCxnSpPr>
            <p:spPr>
              <a:xfrm flipV="1">
                <a:off x="2676527" y="3463838"/>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a:extLst>
                  <a:ext uri="{FF2B5EF4-FFF2-40B4-BE49-F238E27FC236}">
                    <a16:creationId xmlns:a16="http://schemas.microsoft.com/office/drawing/2014/main" id="{0028F2BC-1699-4622-B3E6-939D38083001}"/>
                  </a:ext>
                </a:extLst>
              </p:cNvPr>
              <p:cNvCxnSpPr/>
              <p:nvPr/>
            </p:nvCxnSpPr>
            <p:spPr>
              <a:xfrm flipV="1">
                <a:off x="2650333" y="3463838"/>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a:extLst>
                  <a:ext uri="{FF2B5EF4-FFF2-40B4-BE49-F238E27FC236}">
                    <a16:creationId xmlns:a16="http://schemas.microsoft.com/office/drawing/2014/main" id="{0C3A0C4F-A124-4303-8485-2C0A01F82C84}"/>
                  </a:ext>
                </a:extLst>
              </p:cNvPr>
              <p:cNvCxnSpPr/>
              <p:nvPr/>
            </p:nvCxnSpPr>
            <p:spPr>
              <a:xfrm flipV="1">
                <a:off x="2595564" y="3463838"/>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a:extLst>
                  <a:ext uri="{FF2B5EF4-FFF2-40B4-BE49-F238E27FC236}">
                    <a16:creationId xmlns:a16="http://schemas.microsoft.com/office/drawing/2014/main" id="{3D8AB3B4-AC2C-42FB-87C2-FD5B121D6D9C}"/>
                  </a:ext>
                </a:extLst>
              </p:cNvPr>
              <p:cNvCxnSpPr/>
              <p:nvPr/>
            </p:nvCxnSpPr>
            <p:spPr>
              <a:xfrm flipV="1">
                <a:off x="2543177" y="3413832"/>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a:extLst>
                  <a:ext uri="{FF2B5EF4-FFF2-40B4-BE49-F238E27FC236}">
                    <a16:creationId xmlns:a16="http://schemas.microsoft.com/office/drawing/2014/main" id="{E6877A22-A9A6-45C8-A8EC-0D9FA1F552D6}"/>
                  </a:ext>
                </a:extLst>
              </p:cNvPr>
              <p:cNvCxnSpPr/>
              <p:nvPr/>
            </p:nvCxnSpPr>
            <p:spPr>
              <a:xfrm flipV="1">
                <a:off x="2493170" y="3413832"/>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a:extLst>
                  <a:ext uri="{FF2B5EF4-FFF2-40B4-BE49-F238E27FC236}">
                    <a16:creationId xmlns:a16="http://schemas.microsoft.com/office/drawing/2014/main" id="{1FBC60D3-97D0-45B5-ACAF-DA862178C141}"/>
                  </a:ext>
                </a:extLst>
              </p:cNvPr>
              <p:cNvCxnSpPr/>
              <p:nvPr/>
            </p:nvCxnSpPr>
            <p:spPr>
              <a:xfrm flipV="1">
                <a:off x="2302670" y="3328106"/>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0754BE3C-540C-4260-9902-CA680DF9FDD1}"/>
                  </a:ext>
                </a:extLst>
              </p:cNvPr>
              <p:cNvCxnSpPr/>
              <p:nvPr/>
            </p:nvCxnSpPr>
            <p:spPr>
              <a:xfrm flipV="1">
                <a:off x="2252663" y="3328106"/>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a:extLst>
                  <a:ext uri="{FF2B5EF4-FFF2-40B4-BE49-F238E27FC236}">
                    <a16:creationId xmlns:a16="http://schemas.microsoft.com/office/drawing/2014/main" id="{9AB365AA-1522-4B04-AE23-2D26811E04E4}"/>
                  </a:ext>
                </a:extLst>
              </p:cNvPr>
              <p:cNvCxnSpPr/>
              <p:nvPr/>
            </p:nvCxnSpPr>
            <p:spPr>
              <a:xfrm flipV="1">
                <a:off x="2116932" y="3290006"/>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a:extLst>
                  <a:ext uri="{FF2B5EF4-FFF2-40B4-BE49-F238E27FC236}">
                    <a16:creationId xmlns:a16="http://schemas.microsoft.com/office/drawing/2014/main" id="{6363D4F5-0F8D-44CA-85B5-4A3AC7B5F850}"/>
                  </a:ext>
                </a:extLst>
              </p:cNvPr>
              <p:cNvCxnSpPr/>
              <p:nvPr/>
            </p:nvCxnSpPr>
            <p:spPr>
              <a:xfrm flipV="1">
                <a:off x="2085976" y="3247144"/>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a:extLst>
                  <a:ext uri="{FF2B5EF4-FFF2-40B4-BE49-F238E27FC236}">
                    <a16:creationId xmlns:a16="http://schemas.microsoft.com/office/drawing/2014/main" id="{53F2C6EA-98B6-42A0-B51D-1083E62F26E0}"/>
                  </a:ext>
                </a:extLst>
              </p:cNvPr>
              <p:cNvCxnSpPr/>
              <p:nvPr/>
            </p:nvCxnSpPr>
            <p:spPr>
              <a:xfrm flipV="1">
                <a:off x="2059782" y="3211425"/>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a:extLst>
                  <a:ext uri="{FF2B5EF4-FFF2-40B4-BE49-F238E27FC236}">
                    <a16:creationId xmlns:a16="http://schemas.microsoft.com/office/drawing/2014/main" id="{44F68A5F-998A-451D-8A2C-FAA2E160FFC1}"/>
                  </a:ext>
                </a:extLst>
              </p:cNvPr>
              <p:cNvCxnSpPr/>
              <p:nvPr/>
            </p:nvCxnSpPr>
            <p:spPr>
              <a:xfrm flipV="1">
                <a:off x="2035970" y="3211425"/>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a:extLst>
                  <a:ext uri="{FF2B5EF4-FFF2-40B4-BE49-F238E27FC236}">
                    <a16:creationId xmlns:a16="http://schemas.microsoft.com/office/drawing/2014/main" id="{545657AA-0384-4D93-9ED2-E98E5C10A719}"/>
                  </a:ext>
                </a:extLst>
              </p:cNvPr>
              <p:cNvCxnSpPr/>
              <p:nvPr/>
            </p:nvCxnSpPr>
            <p:spPr>
              <a:xfrm flipV="1">
                <a:off x="2012157" y="3168562"/>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a:extLst>
                  <a:ext uri="{FF2B5EF4-FFF2-40B4-BE49-F238E27FC236}">
                    <a16:creationId xmlns:a16="http://schemas.microsoft.com/office/drawing/2014/main" id="{A2FF7C0A-2066-41B8-86EC-15D63B21EB86}"/>
                  </a:ext>
                </a:extLst>
              </p:cNvPr>
              <p:cNvCxnSpPr/>
              <p:nvPr/>
            </p:nvCxnSpPr>
            <p:spPr>
              <a:xfrm flipV="1">
                <a:off x="1905001" y="3104269"/>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a:extLst>
                  <a:ext uri="{FF2B5EF4-FFF2-40B4-BE49-F238E27FC236}">
                    <a16:creationId xmlns:a16="http://schemas.microsoft.com/office/drawing/2014/main" id="{11C68083-04B7-4075-94A1-8B3552205681}"/>
                  </a:ext>
                </a:extLst>
              </p:cNvPr>
              <p:cNvCxnSpPr/>
              <p:nvPr/>
            </p:nvCxnSpPr>
            <p:spPr>
              <a:xfrm flipV="1">
                <a:off x="1845469" y="3070932"/>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a:extLst>
                  <a:ext uri="{FF2B5EF4-FFF2-40B4-BE49-F238E27FC236}">
                    <a16:creationId xmlns:a16="http://schemas.microsoft.com/office/drawing/2014/main" id="{504D9506-AE99-4435-8C01-519264529FF4}"/>
                  </a:ext>
                </a:extLst>
              </p:cNvPr>
              <p:cNvCxnSpPr/>
              <p:nvPr/>
            </p:nvCxnSpPr>
            <p:spPr>
              <a:xfrm flipV="1">
                <a:off x="1821656" y="3070932"/>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a:extLst>
                  <a:ext uri="{FF2B5EF4-FFF2-40B4-BE49-F238E27FC236}">
                    <a16:creationId xmlns:a16="http://schemas.microsoft.com/office/drawing/2014/main" id="{2605E486-A329-4FE2-AADD-CEEF6A6614D4}"/>
                  </a:ext>
                </a:extLst>
              </p:cNvPr>
              <p:cNvCxnSpPr/>
              <p:nvPr/>
            </p:nvCxnSpPr>
            <p:spPr>
              <a:xfrm flipV="1">
                <a:off x="1793081" y="3070932"/>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a:extLst>
                  <a:ext uri="{FF2B5EF4-FFF2-40B4-BE49-F238E27FC236}">
                    <a16:creationId xmlns:a16="http://schemas.microsoft.com/office/drawing/2014/main" id="{92E5E23F-98A4-4951-88B3-C613EA3752AB}"/>
                  </a:ext>
                </a:extLst>
              </p:cNvPr>
              <p:cNvCxnSpPr/>
              <p:nvPr/>
            </p:nvCxnSpPr>
            <p:spPr>
              <a:xfrm flipV="1">
                <a:off x="1769269" y="3070932"/>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a:extLst>
                  <a:ext uri="{FF2B5EF4-FFF2-40B4-BE49-F238E27FC236}">
                    <a16:creationId xmlns:a16="http://schemas.microsoft.com/office/drawing/2014/main" id="{C7E123C2-1DBE-4899-BD59-4EBD6F79C622}"/>
                  </a:ext>
                </a:extLst>
              </p:cNvPr>
              <p:cNvCxnSpPr/>
              <p:nvPr/>
            </p:nvCxnSpPr>
            <p:spPr>
              <a:xfrm flipV="1">
                <a:off x="1743075" y="3070932"/>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a:extLst>
                  <a:ext uri="{FF2B5EF4-FFF2-40B4-BE49-F238E27FC236}">
                    <a16:creationId xmlns:a16="http://schemas.microsoft.com/office/drawing/2014/main" id="{3BF68662-5967-442B-B9BB-2AC1FEDA15A1}"/>
                  </a:ext>
                </a:extLst>
              </p:cNvPr>
              <p:cNvCxnSpPr/>
              <p:nvPr/>
            </p:nvCxnSpPr>
            <p:spPr>
              <a:xfrm flipV="1">
                <a:off x="1690687" y="2944726"/>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a:extLst>
                  <a:ext uri="{FF2B5EF4-FFF2-40B4-BE49-F238E27FC236}">
                    <a16:creationId xmlns:a16="http://schemas.microsoft.com/office/drawing/2014/main" id="{4F986EB8-4460-46A9-9397-D24C42926140}"/>
                  </a:ext>
                </a:extLst>
              </p:cNvPr>
              <p:cNvCxnSpPr/>
              <p:nvPr/>
            </p:nvCxnSpPr>
            <p:spPr>
              <a:xfrm flipV="1">
                <a:off x="1664493" y="2901864"/>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a:extLst>
                  <a:ext uri="{FF2B5EF4-FFF2-40B4-BE49-F238E27FC236}">
                    <a16:creationId xmlns:a16="http://schemas.microsoft.com/office/drawing/2014/main" id="{FD730580-B300-4F2C-B79B-9EAC960EE39A}"/>
                  </a:ext>
                </a:extLst>
              </p:cNvPr>
              <p:cNvCxnSpPr/>
              <p:nvPr/>
            </p:nvCxnSpPr>
            <p:spPr>
              <a:xfrm flipV="1">
                <a:off x="1581150" y="2901864"/>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a:extLst>
                  <a:ext uri="{FF2B5EF4-FFF2-40B4-BE49-F238E27FC236}">
                    <a16:creationId xmlns:a16="http://schemas.microsoft.com/office/drawing/2014/main" id="{50968F8B-8F10-4282-B90A-566472FE219D}"/>
                  </a:ext>
                </a:extLst>
              </p:cNvPr>
              <p:cNvCxnSpPr/>
              <p:nvPr/>
            </p:nvCxnSpPr>
            <p:spPr>
              <a:xfrm flipV="1">
                <a:off x="1504950" y="2839952"/>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a:extLst>
                  <a:ext uri="{FF2B5EF4-FFF2-40B4-BE49-F238E27FC236}">
                    <a16:creationId xmlns:a16="http://schemas.microsoft.com/office/drawing/2014/main" id="{ABAA7EC6-FF04-4639-B86B-DC615F854B03}"/>
                  </a:ext>
                </a:extLst>
              </p:cNvPr>
              <p:cNvCxnSpPr/>
              <p:nvPr/>
            </p:nvCxnSpPr>
            <p:spPr>
              <a:xfrm flipV="1">
                <a:off x="1421606" y="2730414"/>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a:extLst>
                  <a:ext uri="{FF2B5EF4-FFF2-40B4-BE49-F238E27FC236}">
                    <a16:creationId xmlns:a16="http://schemas.microsoft.com/office/drawing/2014/main" id="{BAB674F7-83A7-4ECA-BFB4-5EDA923D58E3}"/>
                  </a:ext>
                </a:extLst>
              </p:cNvPr>
              <p:cNvCxnSpPr/>
              <p:nvPr/>
            </p:nvCxnSpPr>
            <p:spPr>
              <a:xfrm flipV="1">
                <a:off x="1340643" y="2701839"/>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a:extLst>
                  <a:ext uri="{FF2B5EF4-FFF2-40B4-BE49-F238E27FC236}">
                    <a16:creationId xmlns:a16="http://schemas.microsoft.com/office/drawing/2014/main" id="{0AC60CDA-E728-473B-9948-E28173334863}"/>
                  </a:ext>
                </a:extLst>
              </p:cNvPr>
              <p:cNvCxnSpPr/>
              <p:nvPr/>
            </p:nvCxnSpPr>
            <p:spPr>
              <a:xfrm flipV="1">
                <a:off x="1264443" y="2656595"/>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a:extLst>
                  <a:ext uri="{FF2B5EF4-FFF2-40B4-BE49-F238E27FC236}">
                    <a16:creationId xmlns:a16="http://schemas.microsoft.com/office/drawing/2014/main" id="{895E9F2E-1786-45C4-8DD5-EE66FDC2CDBB}"/>
                  </a:ext>
                </a:extLst>
              </p:cNvPr>
              <p:cNvCxnSpPr/>
              <p:nvPr/>
            </p:nvCxnSpPr>
            <p:spPr>
              <a:xfrm flipV="1">
                <a:off x="1233487" y="2656595"/>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a:extLst>
                  <a:ext uri="{FF2B5EF4-FFF2-40B4-BE49-F238E27FC236}">
                    <a16:creationId xmlns:a16="http://schemas.microsoft.com/office/drawing/2014/main" id="{48F6181C-9B82-480D-A21C-634EA34497FB}"/>
                  </a:ext>
                </a:extLst>
              </p:cNvPr>
              <p:cNvCxnSpPr/>
              <p:nvPr/>
            </p:nvCxnSpPr>
            <p:spPr>
              <a:xfrm flipV="1">
                <a:off x="1209675" y="2656595"/>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a:extLst>
                  <a:ext uri="{FF2B5EF4-FFF2-40B4-BE49-F238E27FC236}">
                    <a16:creationId xmlns:a16="http://schemas.microsoft.com/office/drawing/2014/main" id="{2367D9FF-A41F-4A24-83B1-722AB99B57D2}"/>
                  </a:ext>
                </a:extLst>
              </p:cNvPr>
              <p:cNvCxnSpPr/>
              <p:nvPr/>
            </p:nvCxnSpPr>
            <p:spPr>
              <a:xfrm flipV="1">
                <a:off x="1181100" y="2656595"/>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a:extLst>
                  <a:ext uri="{FF2B5EF4-FFF2-40B4-BE49-F238E27FC236}">
                    <a16:creationId xmlns:a16="http://schemas.microsoft.com/office/drawing/2014/main" id="{F6F14E36-C55D-424A-81ED-3A676270C115}"/>
                  </a:ext>
                </a:extLst>
              </p:cNvPr>
              <p:cNvCxnSpPr/>
              <p:nvPr/>
            </p:nvCxnSpPr>
            <p:spPr>
              <a:xfrm flipV="1">
                <a:off x="1152525" y="2656595"/>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a:extLst>
                  <a:ext uri="{FF2B5EF4-FFF2-40B4-BE49-F238E27FC236}">
                    <a16:creationId xmlns:a16="http://schemas.microsoft.com/office/drawing/2014/main" id="{38B98DC0-25F0-4C55-9779-9D37A594490D}"/>
                  </a:ext>
                </a:extLst>
              </p:cNvPr>
              <p:cNvCxnSpPr/>
              <p:nvPr/>
            </p:nvCxnSpPr>
            <p:spPr>
              <a:xfrm flipV="1">
                <a:off x="1102519" y="2635164"/>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a:extLst>
                  <a:ext uri="{FF2B5EF4-FFF2-40B4-BE49-F238E27FC236}">
                    <a16:creationId xmlns:a16="http://schemas.microsoft.com/office/drawing/2014/main" id="{7D904BF7-4F91-46EB-BA08-ECD5354EBBD2}"/>
                  </a:ext>
                </a:extLst>
              </p:cNvPr>
              <p:cNvCxnSpPr/>
              <p:nvPr/>
            </p:nvCxnSpPr>
            <p:spPr>
              <a:xfrm flipV="1">
                <a:off x="1071562" y="2635164"/>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a:extLst>
                  <a:ext uri="{FF2B5EF4-FFF2-40B4-BE49-F238E27FC236}">
                    <a16:creationId xmlns:a16="http://schemas.microsoft.com/office/drawing/2014/main" id="{C563CA4F-E4A4-49AF-B1A1-B1BFF14818D2}"/>
                  </a:ext>
                </a:extLst>
              </p:cNvPr>
              <p:cNvCxnSpPr/>
              <p:nvPr/>
            </p:nvCxnSpPr>
            <p:spPr>
              <a:xfrm flipV="1">
                <a:off x="1026319" y="2635164"/>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a:extLst>
                  <a:ext uri="{FF2B5EF4-FFF2-40B4-BE49-F238E27FC236}">
                    <a16:creationId xmlns:a16="http://schemas.microsoft.com/office/drawing/2014/main" id="{D1DC9CD1-E7D8-4F6F-9040-2A35A14E423B}"/>
                  </a:ext>
                </a:extLst>
              </p:cNvPr>
              <p:cNvCxnSpPr/>
              <p:nvPr/>
            </p:nvCxnSpPr>
            <p:spPr>
              <a:xfrm flipV="1">
                <a:off x="992981" y="2635164"/>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a:extLst>
                  <a:ext uri="{FF2B5EF4-FFF2-40B4-BE49-F238E27FC236}">
                    <a16:creationId xmlns:a16="http://schemas.microsoft.com/office/drawing/2014/main" id="{C1CD09A7-CF84-4B6C-AD2E-E4606362B980}"/>
                  </a:ext>
                </a:extLst>
              </p:cNvPr>
              <p:cNvCxnSpPr/>
              <p:nvPr/>
            </p:nvCxnSpPr>
            <p:spPr>
              <a:xfrm flipV="1">
                <a:off x="942975" y="2635164"/>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a:extLst>
                  <a:ext uri="{FF2B5EF4-FFF2-40B4-BE49-F238E27FC236}">
                    <a16:creationId xmlns:a16="http://schemas.microsoft.com/office/drawing/2014/main" id="{F6C5E4D4-1689-43E1-BAB6-E05E95E55BD2}"/>
                  </a:ext>
                </a:extLst>
              </p:cNvPr>
              <p:cNvCxnSpPr/>
              <p:nvPr/>
            </p:nvCxnSpPr>
            <p:spPr>
              <a:xfrm flipV="1">
                <a:off x="862012" y="2592302"/>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5" name="Group 184">
              <a:extLst>
                <a:ext uri="{FF2B5EF4-FFF2-40B4-BE49-F238E27FC236}">
                  <a16:creationId xmlns:a16="http://schemas.microsoft.com/office/drawing/2014/main" id="{CC8C35A9-0755-4AE8-A0F7-DE58A248F734}"/>
                </a:ext>
              </a:extLst>
            </p:cNvPr>
            <p:cNvGrpSpPr/>
            <p:nvPr/>
          </p:nvGrpSpPr>
          <p:grpSpPr>
            <a:xfrm>
              <a:off x="836291" y="2586039"/>
              <a:ext cx="1950244" cy="1607905"/>
              <a:chOff x="836291" y="2586039"/>
              <a:chExt cx="1950244" cy="1607905"/>
            </a:xfrm>
          </p:grpSpPr>
          <p:cxnSp>
            <p:nvCxnSpPr>
              <p:cNvPr id="186" name="Straight Connector 185">
                <a:extLst>
                  <a:ext uri="{FF2B5EF4-FFF2-40B4-BE49-F238E27FC236}">
                    <a16:creationId xmlns:a16="http://schemas.microsoft.com/office/drawing/2014/main" id="{5A9D37DA-1871-4DCA-B7CB-5A81816939E6}"/>
                  </a:ext>
                </a:extLst>
              </p:cNvPr>
              <p:cNvCxnSpPr/>
              <p:nvPr/>
            </p:nvCxnSpPr>
            <p:spPr>
              <a:xfrm>
                <a:off x="2786535" y="4121944"/>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a:extLst>
                  <a:ext uri="{FF2B5EF4-FFF2-40B4-BE49-F238E27FC236}">
                    <a16:creationId xmlns:a16="http://schemas.microsoft.com/office/drawing/2014/main" id="{80779D13-B43E-44CA-9F33-960B20FBE4CA}"/>
                  </a:ext>
                </a:extLst>
              </p:cNvPr>
              <p:cNvCxnSpPr/>
              <p:nvPr/>
            </p:nvCxnSpPr>
            <p:spPr>
              <a:xfrm>
                <a:off x="2569841" y="3983832"/>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a:extLst>
                  <a:ext uri="{FF2B5EF4-FFF2-40B4-BE49-F238E27FC236}">
                    <a16:creationId xmlns:a16="http://schemas.microsoft.com/office/drawing/2014/main" id="{144B8FB4-E2B4-469E-B1A1-8D5F4601142F}"/>
                  </a:ext>
                </a:extLst>
              </p:cNvPr>
              <p:cNvCxnSpPr/>
              <p:nvPr/>
            </p:nvCxnSpPr>
            <p:spPr>
              <a:xfrm>
                <a:off x="1712591" y="3624263"/>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a:extLst>
                  <a:ext uri="{FF2B5EF4-FFF2-40B4-BE49-F238E27FC236}">
                    <a16:creationId xmlns:a16="http://schemas.microsoft.com/office/drawing/2014/main" id="{C07828AA-77B3-4B43-9892-485DA745511F}"/>
                  </a:ext>
                </a:extLst>
              </p:cNvPr>
              <p:cNvCxnSpPr/>
              <p:nvPr/>
            </p:nvCxnSpPr>
            <p:spPr>
              <a:xfrm>
                <a:off x="1636391" y="3624263"/>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a:extLst>
                  <a:ext uri="{FF2B5EF4-FFF2-40B4-BE49-F238E27FC236}">
                    <a16:creationId xmlns:a16="http://schemas.microsoft.com/office/drawing/2014/main" id="{EC00ED50-F2E1-4273-B4DC-72C93381AA54}"/>
                  </a:ext>
                </a:extLst>
              </p:cNvPr>
              <p:cNvCxnSpPr/>
              <p:nvPr/>
            </p:nvCxnSpPr>
            <p:spPr>
              <a:xfrm>
                <a:off x="1584003" y="3421857"/>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a:extLst>
                  <a:ext uri="{FF2B5EF4-FFF2-40B4-BE49-F238E27FC236}">
                    <a16:creationId xmlns:a16="http://schemas.microsoft.com/office/drawing/2014/main" id="{6F6BCF9A-B10F-4057-9684-90D7BB2561F4}"/>
                  </a:ext>
                </a:extLst>
              </p:cNvPr>
              <p:cNvCxnSpPr/>
              <p:nvPr/>
            </p:nvCxnSpPr>
            <p:spPr>
              <a:xfrm>
                <a:off x="1236341" y="2957513"/>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a:extLst>
                  <a:ext uri="{FF2B5EF4-FFF2-40B4-BE49-F238E27FC236}">
                    <a16:creationId xmlns:a16="http://schemas.microsoft.com/office/drawing/2014/main" id="{EB86D0FE-A08E-4D18-AA4B-A33AE6913312}"/>
                  </a:ext>
                </a:extLst>
              </p:cNvPr>
              <p:cNvCxnSpPr/>
              <p:nvPr/>
            </p:nvCxnSpPr>
            <p:spPr>
              <a:xfrm>
                <a:off x="1074416" y="2874170"/>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381797A8-AA9D-41BC-B12E-9FA1AF728703}"/>
                  </a:ext>
                </a:extLst>
              </p:cNvPr>
              <p:cNvCxnSpPr/>
              <p:nvPr/>
            </p:nvCxnSpPr>
            <p:spPr>
              <a:xfrm>
                <a:off x="836291" y="2586039"/>
                <a:ext cx="0" cy="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2583670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71048" y="3032384"/>
            <a:ext cx="8498632" cy="1362075"/>
          </a:xfrm>
        </p:spPr>
        <p:txBody>
          <a:bodyPr/>
          <a:lstStyle/>
          <a:p>
            <a:r>
              <a:rPr lang="en-GB" dirty="0">
                <a:latin typeface="Arial" panose="020B0604020202020204" pitchFamily="34" charset="0"/>
                <a:cs typeface="Arial" panose="020B0604020202020204" pitchFamily="34" charset="0"/>
              </a:rPr>
              <a:t>2. Bacterial infections</a:t>
            </a:r>
          </a:p>
        </p:txBody>
      </p:sp>
      <p:sp>
        <p:nvSpPr>
          <p:cNvPr id="5" name="Text Placeholder 4">
            <a:extLst>
              <a:ext uri="{FF2B5EF4-FFF2-40B4-BE49-F238E27FC236}">
                <a16:creationId xmlns:a16="http://schemas.microsoft.com/office/drawing/2014/main" id="{2279FE99-A9A5-4647-9BE1-77995AFADEEC}"/>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3473875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6C40F07-7E77-4CA1-81E8-4DFE3AAB8C1E}"/>
              </a:ext>
            </a:extLst>
          </p:cNvPr>
          <p:cNvSpPr>
            <a:spLocks noGrp="1"/>
          </p:cNvSpPr>
          <p:nvPr>
            <p:ph type="title"/>
          </p:nvPr>
        </p:nvSpPr>
        <p:spPr/>
        <p:txBody>
          <a:bodyPr>
            <a:noAutofit/>
          </a:bodyPr>
          <a:lstStyle/>
          <a:p>
            <a:r>
              <a:rPr lang="en-GB" sz="2000" dirty="0"/>
              <a:t>Epidemiology, predictors and outcomes of multidrug-resistant bacterial infections in patients with cirrhosis across the world</a:t>
            </a:r>
            <a:endParaRPr lang="en-GB" sz="2000" strike="sngStrike" dirty="0"/>
          </a:p>
        </p:txBody>
      </p:sp>
      <p:sp>
        <p:nvSpPr>
          <p:cNvPr id="6" name="Text Placeholder 5">
            <a:extLst>
              <a:ext uri="{FF2B5EF4-FFF2-40B4-BE49-F238E27FC236}">
                <a16:creationId xmlns:a16="http://schemas.microsoft.com/office/drawing/2014/main" id="{07F289BD-F6A4-46D9-B046-B2BB382AE70E}"/>
              </a:ext>
            </a:extLst>
          </p:cNvPr>
          <p:cNvSpPr>
            <a:spLocks noGrp="1"/>
          </p:cNvSpPr>
          <p:nvPr>
            <p:ph type="body" sz="quarter" idx="10"/>
          </p:nvPr>
        </p:nvSpPr>
        <p:spPr/>
        <p:txBody>
          <a:bodyPr/>
          <a:lstStyle/>
          <a:p>
            <a:r>
              <a:rPr lang="en-GB" dirty="0"/>
              <a:t>*MDR bacteria were defined as resistant to at least one antibiotic in &gt;2 classes</a:t>
            </a:r>
            <a:br>
              <a:rPr lang="en-GB" dirty="0"/>
            </a:br>
            <a:r>
              <a:rPr lang="en-GB" dirty="0"/>
              <a:t>Piano S, et al. ILC 2018, GS-001</a:t>
            </a:r>
          </a:p>
        </p:txBody>
      </p:sp>
      <p:sp>
        <p:nvSpPr>
          <p:cNvPr id="5" name="Content Placeholder 4">
            <a:extLst>
              <a:ext uri="{FF2B5EF4-FFF2-40B4-BE49-F238E27FC236}">
                <a16:creationId xmlns:a16="http://schemas.microsoft.com/office/drawing/2014/main" id="{5AAF8EFC-19B0-4DAD-8DFC-40FB9120F3B4}"/>
              </a:ext>
            </a:extLst>
          </p:cNvPr>
          <p:cNvSpPr>
            <a:spLocks noGrp="1"/>
          </p:cNvSpPr>
          <p:nvPr>
            <p:ph sz="half" idx="11"/>
          </p:nvPr>
        </p:nvSpPr>
        <p:spPr>
          <a:xfrm>
            <a:off x="250815" y="1289748"/>
            <a:ext cx="2571080" cy="5112568"/>
          </a:xfrm>
        </p:spPr>
        <p:txBody>
          <a:bodyPr>
            <a:noAutofit/>
          </a:bodyPr>
          <a:lstStyle/>
          <a:p>
            <a:pPr marL="0" indent="0">
              <a:buNone/>
            </a:pPr>
            <a:r>
              <a:rPr lang="en-GB" sz="1400" dirty="0"/>
              <a:t>The </a:t>
            </a:r>
            <a:r>
              <a:rPr lang="en-US" sz="1400" dirty="0"/>
              <a:t>intercontinental </a:t>
            </a:r>
            <a:r>
              <a:rPr lang="en-GB" sz="1400" dirty="0"/>
              <a:t>“Global study” </a:t>
            </a:r>
            <a:r>
              <a:rPr lang="en-US" sz="1400" dirty="0"/>
              <a:t>investigated the epidemiology and outcome of bacterial/fungal infections in hospitalized patients with cirrhosis </a:t>
            </a:r>
          </a:p>
          <a:p>
            <a:pPr marL="0" indent="0">
              <a:buNone/>
            </a:pPr>
            <a:endParaRPr lang="en-US" sz="1400" dirty="0"/>
          </a:p>
          <a:p>
            <a:pPr marL="0" indent="0">
              <a:buNone/>
            </a:pPr>
            <a:r>
              <a:rPr lang="en-GB" sz="1400" b="1" dirty="0"/>
              <a:t>Methods:</a:t>
            </a:r>
          </a:p>
          <a:p>
            <a:pPr marL="185738" indent="-185738"/>
            <a:r>
              <a:rPr lang="en-GB" sz="1400" dirty="0"/>
              <a:t>Demographic, clinical, microbiological and treatment data collected from</a:t>
            </a:r>
            <a:r>
              <a:rPr lang="en-US" sz="1400" dirty="0"/>
              <a:t> 1,302 patients at 46 </a:t>
            </a:r>
            <a:r>
              <a:rPr lang="en-US" sz="1400" dirty="0" err="1"/>
              <a:t>centres</a:t>
            </a:r>
            <a:endParaRPr lang="en-US" sz="1400" dirty="0"/>
          </a:p>
          <a:p>
            <a:pPr marL="185738" indent="-185738"/>
            <a:endParaRPr lang="en-US" sz="1400" dirty="0"/>
          </a:p>
          <a:p>
            <a:pPr marL="0" indent="0">
              <a:buNone/>
            </a:pPr>
            <a:r>
              <a:rPr lang="en-GB" sz="1400" b="1" dirty="0"/>
              <a:t>Results:</a:t>
            </a:r>
          </a:p>
          <a:p>
            <a:pPr marL="185738" indent="-185738"/>
            <a:r>
              <a:rPr lang="en-GB" sz="1400" dirty="0"/>
              <a:t>The most common infections were SBP (27%), UTI (22%) and pneumonia (19%)</a:t>
            </a:r>
          </a:p>
          <a:p>
            <a:pPr marL="185738" indent="-185738"/>
            <a:r>
              <a:rPr lang="en-GB" sz="1400" dirty="0"/>
              <a:t>The global prevalence of </a:t>
            </a:r>
            <a:br>
              <a:rPr lang="en-GB" sz="1400" dirty="0"/>
            </a:br>
            <a:r>
              <a:rPr lang="en-GB" sz="1400" dirty="0"/>
              <a:t>multidrug-resistant (MDR) bacteria* was 34%</a:t>
            </a:r>
          </a:p>
        </p:txBody>
      </p:sp>
      <p:sp>
        <p:nvSpPr>
          <p:cNvPr id="14" name="Content Placeholder 13">
            <a:extLst>
              <a:ext uri="{FF2B5EF4-FFF2-40B4-BE49-F238E27FC236}">
                <a16:creationId xmlns:a16="http://schemas.microsoft.com/office/drawing/2014/main" id="{C65EDA8F-0545-4560-9D63-D69FF682D255}"/>
              </a:ext>
            </a:extLst>
          </p:cNvPr>
          <p:cNvSpPr>
            <a:spLocks noGrp="1"/>
          </p:cNvSpPr>
          <p:nvPr>
            <p:ph sz="half" idx="12"/>
          </p:nvPr>
        </p:nvSpPr>
        <p:spPr>
          <a:xfrm>
            <a:off x="6113758" y="1301012"/>
            <a:ext cx="2903966" cy="4622400"/>
          </a:xfrm>
        </p:spPr>
        <p:txBody>
          <a:bodyPr>
            <a:noAutofit/>
          </a:bodyPr>
          <a:lstStyle/>
          <a:p>
            <a:pPr marL="0" indent="0">
              <a:buNone/>
            </a:pPr>
            <a:r>
              <a:rPr lang="en-GB" sz="1400" dirty="0"/>
              <a:t>MDR bacteria infection were associated with:</a:t>
            </a:r>
          </a:p>
          <a:p>
            <a:pPr marL="185738" indent="-185738"/>
            <a:r>
              <a:rPr lang="en-GB" sz="1200" dirty="0"/>
              <a:t>Lower rate of response to empirical antibiotic treatment </a:t>
            </a:r>
            <a:br>
              <a:rPr lang="en-GB" sz="1200" dirty="0"/>
            </a:br>
            <a:r>
              <a:rPr lang="en-GB" sz="1200" dirty="0"/>
              <a:t>(40 vs. 68%; p&lt;0.001)</a:t>
            </a:r>
          </a:p>
          <a:p>
            <a:pPr marL="185738" indent="-185738"/>
            <a:r>
              <a:rPr lang="en-GB" sz="1200" dirty="0"/>
              <a:t>Higher incidence of shock </a:t>
            </a:r>
            <a:br>
              <a:rPr lang="en-GB" sz="1200" dirty="0"/>
            </a:br>
            <a:r>
              <a:rPr lang="en-GB" sz="1200" dirty="0"/>
              <a:t>(27 vs. 15%; p&lt;0.001) </a:t>
            </a:r>
          </a:p>
          <a:p>
            <a:pPr marL="185738" indent="-185738"/>
            <a:r>
              <a:rPr lang="en-GB" sz="1200" dirty="0"/>
              <a:t>New organ failures </a:t>
            </a:r>
            <a:br>
              <a:rPr lang="en-GB" sz="1200" dirty="0"/>
            </a:br>
            <a:r>
              <a:rPr lang="en-GB" sz="1200" dirty="0"/>
              <a:t>(42 vs. 31%; p=0.001) </a:t>
            </a:r>
          </a:p>
          <a:p>
            <a:pPr marL="185738" indent="-185738"/>
            <a:r>
              <a:rPr lang="en-GB" sz="1200" dirty="0"/>
              <a:t>Lower rate of resolution of infection </a:t>
            </a:r>
            <a:br>
              <a:rPr lang="en-GB" sz="1200" dirty="0"/>
            </a:br>
            <a:r>
              <a:rPr lang="en-GB" sz="1200" dirty="0"/>
              <a:t>(82 vs. 72%; p=0.003)</a:t>
            </a:r>
          </a:p>
          <a:p>
            <a:pPr marL="185738" indent="-185738"/>
            <a:r>
              <a:rPr lang="en-GB" sz="1200" dirty="0"/>
              <a:t>Higher in-hospital mortality </a:t>
            </a:r>
            <a:br>
              <a:rPr lang="en-GB" sz="1200" dirty="0"/>
            </a:br>
            <a:r>
              <a:rPr lang="en-GB" sz="1200" dirty="0"/>
              <a:t>(31 vs. 21%; p=0.004) </a:t>
            </a:r>
          </a:p>
          <a:p>
            <a:pPr lvl="1"/>
            <a:endParaRPr lang="en-GB" sz="1200" dirty="0"/>
          </a:p>
          <a:p>
            <a:pPr marL="0" indent="0">
              <a:buNone/>
            </a:pPr>
            <a:r>
              <a:rPr lang="en-GB" sz="1400" b="1" dirty="0"/>
              <a:t>Conclusions:</a:t>
            </a:r>
          </a:p>
          <a:p>
            <a:pPr marL="185738" indent="-185738"/>
            <a:r>
              <a:rPr lang="en-US" sz="1400" dirty="0">
                <a:solidFill>
                  <a:prstClr val="black"/>
                </a:solidFill>
              </a:rPr>
              <a:t>There is a need to develop different empirical antibiotic strategies across different continents and countries.</a:t>
            </a:r>
          </a:p>
          <a:p>
            <a:pPr marL="185738" indent="-185738"/>
            <a:r>
              <a:rPr lang="en-US" sz="1400" dirty="0">
                <a:solidFill>
                  <a:prstClr val="black"/>
                </a:solidFill>
              </a:rPr>
              <a:t>Every effort should be made to reduce the spread of MDR bacteria in cirrhosis</a:t>
            </a:r>
            <a:endParaRPr lang="it-IT" sz="1400" dirty="0">
              <a:solidFill>
                <a:prstClr val="black"/>
              </a:solidFill>
            </a:endParaRPr>
          </a:p>
          <a:p>
            <a:endParaRPr lang="en-GB" sz="1400" dirty="0"/>
          </a:p>
          <a:p>
            <a:endParaRPr lang="en-GB" sz="1400" dirty="0"/>
          </a:p>
          <a:p>
            <a:endParaRPr lang="en-GB" sz="1400" dirty="0"/>
          </a:p>
        </p:txBody>
      </p:sp>
      <p:graphicFrame>
        <p:nvGraphicFramePr>
          <p:cNvPr id="25" name="Table 24">
            <a:extLst>
              <a:ext uri="{FF2B5EF4-FFF2-40B4-BE49-F238E27FC236}">
                <a16:creationId xmlns:a16="http://schemas.microsoft.com/office/drawing/2014/main" id="{6558BFA4-E40E-414C-9957-588A83C9F150}"/>
              </a:ext>
            </a:extLst>
          </p:cNvPr>
          <p:cNvGraphicFramePr>
            <a:graphicFrameLocks noGrp="1"/>
          </p:cNvGraphicFramePr>
          <p:nvPr>
            <p:extLst>
              <p:ext uri="{D42A27DB-BD31-4B8C-83A1-F6EECF244321}">
                <p14:modId xmlns:p14="http://schemas.microsoft.com/office/powerpoint/2010/main" val="1173441019"/>
              </p:ext>
            </p:extLst>
          </p:nvPr>
        </p:nvGraphicFramePr>
        <p:xfrm>
          <a:off x="2807360" y="4095616"/>
          <a:ext cx="3096344" cy="2194209"/>
        </p:xfrm>
        <a:graphic>
          <a:graphicData uri="http://schemas.openxmlformats.org/drawingml/2006/table">
            <a:tbl>
              <a:tblPr firstRow="1" bandRow="1">
                <a:tableStyleId>{69012ECD-51FC-41F1-AA8D-1B2483CD663E}</a:tableStyleId>
              </a:tblPr>
              <a:tblGrid>
                <a:gridCol w="2121000">
                  <a:extLst>
                    <a:ext uri="{9D8B030D-6E8A-4147-A177-3AD203B41FA5}">
                      <a16:colId xmlns:a16="http://schemas.microsoft.com/office/drawing/2014/main" val="3143165029"/>
                    </a:ext>
                  </a:extLst>
                </a:gridCol>
                <a:gridCol w="399280">
                  <a:extLst>
                    <a:ext uri="{9D8B030D-6E8A-4147-A177-3AD203B41FA5}">
                      <a16:colId xmlns:a16="http://schemas.microsoft.com/office/drawing/2014/main" val="2305171273"/>
                    </a:ext>
                  </a:extLst>
                </a:gridCol>
                <a:gridCol w="576064">
                  <a:extLst>
                    <a:ext uri="{9D8B030D-6E8A-4147-A177-3AD203B41FA5}">
                      <a16:colId xmlns:a16="http://schemas.microsoft.com/office/drawing/2014/main" val="2867775605"/>
                    </a:ext>
                  </a:extLst>
                </a:gridCol>
              </a:tblGrid>
              <a:tr h="140544">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endParaRPr>
                    </a:p>
                  </a:txBody>
                  <a:tcPr marL="36000" marR="36000" marT="18000" marB="18000"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u="none" strike="noStrike" cap="none" normalizeH="0" baseline="0" dirty="0">
                          <a:ln>
                            <a:noFill/>
                          </a:ln>
                          <a:effectLst/>
                          <a:latin typeface="+mj-lt"/>
                        </a:rPr>
                        <a:t>OR</a:t>
                      </a:r>
                      <a:endPar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endParaRPr>
                    </a:p>
                  </a:txBody>
                  <a:tcPr marL="36000" marR="36000" marT="18000" marB="18000"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100" b="1" i="0" u="none" strike="noStrike" cap="none" normalizeH="0" baseline="0" dirty="0">
                          <a:ln>
                            <a:noFill/>
                          </a:ln>
                          <a:solidFill>
                            <a:schemeClr val="bg1"/>
                          </a:solidFill>
                          <a:effectLst/>
                          <a:latin typeface="+mj-lt"/>
                          <a:ea typeface="ＭＳ Ｐゴシック" pitchFamily="34" charset="-128"/>
                          <a:cs typeface="ＭＳ Ｐゴシック" pitchFamily="34" charset="-128"/>
                        </a:rPr>
                        <a:t>p-</a:t>
                      </a:r>
                      <a:r>
                        <a:rPr kumimoji="0" lang="es-ES" sz="1100" b="1" i="0" u="none" strike="noStrike" cap="none" normalizeH="0" baseline="0" dirty="0" err="1">
                          <a:ln>
                            <a:noFill/>
                          </a:ln>
                          <a:solidFill>
                            <a:schemeClr val="bg1"/>
                          </a:solidFill>
                          <a:effectLst/>
                          <a:latin typeface="+mj-lt"/>
                          <a:ea typeface="ＭＳ Ｐゴシック" pitchFamily="34" charset="-128"/>
                          <a:cs typeface="ＭＳ Ｐゴシック" pitchFamily="34" charset="-128"/>
                        </a:rPr>
                        <a:t>value</a:t>
                      </a:r>
                      <a:endParaRPr kumimoji="0" lang="es-ES" sz="1100" b="1" i="0" u="none" strike="noStrike" cap="none" normalizeH="0" baseline="0" dirty="0">
                        <a:ln>
                          <a:noFill/>
                        </a:ln>
                        <a:solidFill>
                          <a:schemeClr val="bg1"/>
                        </a:solidFill>
                        <a:effectLst/>
                        <a:latin typeface="+mj-lt"/>
                        <a:ea typeface="ＭＳ Ｐゴシック" pitchFamily="34" charset="-128"/>
                        <a:cs typeface="ＭＳ Ｐゴシック" pitchFamily="34" charset="-128"/>
                      </a:endParaRPr>
                    </a:p>
                  </a:txBody>
                  <a:tcPr marL="36000" marR="36000" marT="18000" marB="18000"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tx2"/>
                    </a:solidFill>
                  </a:tcPr>
                </a:tc>
                <a:extLst>
                  <a:ext uri="{0D108BD9-81ED-4DB2-BD59-A6C34878D82A}">
                    <a16:rowId xmlns:a16="http://schemas.microsoft.com/office/drawing/2014/main" val="2346898722"/>
                  </a:ext>
                </a:extLst>
              </a:tr>
              <a:tr h="140544">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100" b="0" u="none" strike="noStrike" cap="none" normalizeH="0" baseline="0" dirty="0">
                          <a:ln>
                            <a:noFill/>
                          </a:ln>
                          <a:effectLst/>
                          <a:latin typeface="+mj-lt"/>
                        </a:rPr>
                        <a:t>Infection in Asia</a:t>
                      </a:r>
                      <a:endParaRPr kumimoji="0" lang="en-GB"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endParaRP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2.79</a:t>
                      </a: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0.017</a:t>
                      </a: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843375211"/>
                  </a:ext>
                </a:extLst>
              </a:tr>
              <a:tr h="140544">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100" b="0" u="none" strike="noStrike" kern="1200" cap="none" normalizeH="0" baseline="0" dirty="0">
                          <a:ln>
                            <a:noFill/>
                          </a:ln>
                          <a:solidFill>
                            <a:schemeClr val="tx1"/>
                          </a:solidFill>
                          <a:effectLst/>
                          <a:latin typeface="+mn-lt"/>
                          <a:ea typeface="+mn-ea"/>
                          <a:cs typeface="+mn-cs"/>
                        </a:rPr>
                        <a:t>Infection in India</a:t>
                      </a:r>
                      <a:endParaRPr kumimoji="0" lang="en-GB"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endParaRP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7.94</a:t>
                      </a: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&lt;0.001</a:t>
                      </a: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2609466912"/>
                  </a:ext>
                </a:extLst>
              </a:tr>
              <a:tr h="25624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100" b="0" u="none" strike="noStrike" kern="1200" cap="none" normalizeH="0" baseline="0" dirty="0">
                          <a:ln>
                            <a:noFill/>
                          </a:ln>
                          <a:solidFill>
                            <a:schemeClr val="tx1"/>
                          </a:solidFill>
                          <a:effectLst/>
                          <a:latin typeface="+mn-lt"/>
                          <a:ea typeface="+mn-ea"/>
                          <a:cs typeface="+mn-cs"/>
                        </a:rPr>
                        <a:t>Infection in South America</a:t>
                      </a:r>
                      <a:endParaRPr kumimoji="0" lang="pt-BR"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endParaRP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2.23</a:t>
                      </a: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0.053</a:t>
                      </a: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30857238"/>
                  </a:ext>
                </a:extLst>
              </a:tr>
              <a:tr h="25624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sz="1100" b="0" u="none" strike="noStrike" cap="none" normalizeH="0" baseline="0" dirty="0">
                          <a:ln>
                            <a:noFill/>
                          </a:ln>
                          <a:effectLst/>
                          <a:latin typeface="+mj-lt"/>
                        </a:rPr>
                        <a:t>Antibiotic use in last 3 months</a:t>
                      </a:r>
                      <a:endParaRPr kumimoji="0" lang="pt-BR"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endParaRP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1.92</a:t>
                      </a: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0.001</a:t>
                      </a: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2773518992"/>
                  </a:ext>
                </a:extLst>
              </a:tr>
              <a:tr h="140544">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Nosocomial infection</a:t>
                      </a: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2.65</a:t>
                      </a: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&lt;0.001</a:t>
                      </a: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2690669213"/>
                  </a:ext>
                </a:extLst>
              </a:tr>
              <a:tr h="25624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Healthcare-associated infection</a:t>
                      </a: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1.62</a:t>
                      </a: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0.032</a:t>
                      </a: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3400815371"/>
                  </a:ext>
                </a:extLst>
              </a:tr>
              <a:tr h="140544">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Pneumonia</a:t>
                      </a: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3.20</a:t>
                      </a: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&lt;0.001</a:t>
                      </a: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2625432388"/>
                  </a:ext>
                </a:extLst>
              </a:tr>
              <a:tr h="140544">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UTI</a:t>
                      </a: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2.48</a:t>
                      </a: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s-ES" sz="1100" b="0" i="0" u="none" strike="noStrike" kern="1200" cap="none" normalizeH="0" baseline="0" dirty="0">
                          <a:ln>
                            <a:noFill/>
                          </a:ln>
                          <a:solidFill>
                            <a:schemeClr val="tx1"/>
                          </a:solidFill>
                          <a:effectLst/>
                          <a:latin typeface="+mj-lt"/>
                          <a:ea typeface="ＭＳ Ｐゴシック" pitchFamily="34" charset="-128"/>
                          <a:cs typeface="ＭＳ Ｐゴシック" pitchFamily="34" charset="-128"/>
                        </a:rPr>
                        <a:t>&lt;0.001</a:t>
                      </a: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2372889748"/>
                  </a:ext>
                </a:extLst>
              </a:tr>
              <a:tr h="140544">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Skin/soft tissue infection</a:t>
                      </a: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2.92</a:t>
                      </a: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s-ES" sz="1100" b="0" i="0" u="none" strike="noStrike" cap="none" normalizeH="0" baseline="0" dirty="0">
                          <a:ln>
                            <a:noFill/>
                          </a:ln>
                          <a:solidFill>
                            <a:schemeClr val="tx1"/>
                          </a:solidFill>
                          <a:effectLst/>
                          <a:latin typeface="+mj-lt"/>
                          <a:ea typeface="ＭＳ Ｐゴシック" pitchFamily="34" charset="-128"/>
                          <a:cs typeface="ＭＳ Ｐゴシック" pitchFamily="34" charset="-128"/>
                        </a:rPr>
                        <a:t>0.004</a:t>
                      </a:r>
                    </a:p>
                  </a:txBody>
                  <a:tcPr marL="36000" marR="36000" marT="18000" marB="18000" anchor="ctr" horzOverflow="overflow">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695928277"/>
                  </a:ext>
                </a:extLst>
              </a:tr>
            </a:tbl>
          </a:graphicData>
        </a:graphic>
      </p:graphicFrame>
      <p:sp>
        <p:nvSpPr>
          <p:cNvPr id="26" name="1035 CuadroTexto">
            <a:extLst>
              <a:ext uri="{FF2B5EF4-FFF2-40B4-BE49-F238E27FC236}">
                <a16:creationId xmlns:a16="http://schemas.microsoft.com/office/drawing/2014/main" id="{DC3AF08E-5946-44C9-B81B-BDA32F1DDF1B}"/>
              </a:ext>
            </a:extLst>
          </p:cNvPr>
          <p:cNvSpPr txBox="1"/>
          <p:nvPr/>
        </p:nvSpPr>
        <p:spPr>
          <a:xfrm>
            <a:off x="2663344" y="3818704"/>
            <a:ext cx="3384376" cy="276999"/>
          </a:xfrm>
          <a:prstGeom prst="rect">
            <a:avLst/>
          </a:prstGeom>
          <a:noFill/>
        </p:spPr>
        <p:txBody>
          <a:bodyPr wrap="square" rtlCol="0">
            <a:spAutoFit/>
          </a:bodyPr>
          <a:lstStyle/>
          <a:p>
            <a:pPr lvl="0" algn="ctr">
              <a:defRPr/>
            </a:pPr>
            <a:r>
              <a:rPr lang="en-GB" sz="1200" b="1" dirty="0">
                <a:solidFill>
                  <a:prstClr val="black"/>
                </a:solidFill>
                <a:latin typeface="Arial" panose="020B0604020202020204" pitchFamily="34" charset="0"/>
                <a:ea typeface="Verdana" panose="020B0604030504040204" pitchFamily="34" charset="0"/>
                <a:cs typeface="Arial" panose="020B0604020202020204" pitchFamily="34" charset="0"/>
              </a:rPr>
              <a:t>Independent risk factors for MDR infections </a:t>
            </a:r>
            <a:endParaRPr kumimoji="0" lang="es-ES" sz="1200" b="1" i="0" u="none" strike="noStrike" kern="120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475BB7DB-BBE4-489E-9442-255073670DC0}"/>
              </a:ext>
            </a:extLst>
          </p:cNvPr>
          <p:cNvSpPr txBox="1"/>
          <p:nvPr/>
        </p:nvSpPr>
        <p:spPr>
          <a:xfrm>
            <a:off x="2556664" y="2380248"/>
            <a:ext cx="216024" cy="288032"/>
          </a:xfrm>
          <a:prstGeom prst="rect">
            <a:avLst/>
          </a:prstGeom>
          <a:solidFill>
            <a:schemeClr val="bg1"/>
          </a:solidFill>
          <a:ln>
            <a:noFill/>
          </a:ln>
        </p:spPr>
        <p:txBody>
          <a:bodyPr wrap="square" rtlCol="0">
            <a:spAutoFit/>
          </a:bodyPr>
          <a:lstStyle/>
          <a:p>
            <a:pPr algn="ctr"/>
            <a:endParaRPr lang="en-GB" sz="1200" dirty="0"/>
          </a:p>
        </p:txBody>
      </p:sp>
      <p:sp>
        <p:nvSpPr>
          <p:cNvPr id="23" name="1035 CuadroTexto">
            <a:extLst>
              <a:ext uri="{FF2B5EF4-FFF2-40B4-BE49-F238E27FC236}">
                <a16:creationId xmlns:a16="http://schemas.microsoft.com/office/drawing/2014/main" id="{89479772-B976-4718-A05F-CE8AB6652043}"/>
              </a:ext>
            </a:extLst>
          </p:cNvPr>
          <p:cNvSpPr txBox="1"/>
          <p:nvPr/>
        </p:nvSpPr>
        <p:spPr>
          <a:xfrm>
            <a:off x="2653184" y="1309626"/>
            <a:ext cx="3384376" cy="461665"/>
          </a:xfrm>
          <a:prstGeom prst="rect">
            <a:avLst/>
          </a:prstGeom>
          <a:noFill/>
        </p:spPr>
        <p:txBody>
          <a:bodyPr wrap="square" rtlCol="0">
            <a:spAutoFit/>
          </a:bodyPr>
          <a:lstStyle/>
          <a:p>
            <a:pPr lvl="0" algn="ctr">
              <a:defRPr/>
            </a:pPr>
            <a:r>
              <a:rPr lang="en-GB" sz="1200" b="1" dirty="0">
                <a:solidFill>
                  <a:prstClr val="black"/>
                </a:solidFill>
                <a:latin typeface="Arial" panose="020B0604020202020204" pitchFamily="34" charset="0"/>
                <a:ea typeface="Verdana" panose="020B0604030504040204" pitchFamily="34" charset="0"/>
                <a:cs typeface="Arial" panose="020B0604020202020204" pitchFamily="34" charset="0"/>
              </a:rPr>
              <a:t>Patient location (%) and </a:t>
            </a:r>
            <a:br>
              <a:rPr lang="en-GB" sz="1200" b="1" dirty="0">
                <a:solidFill>
                  <a:prstClr val="black"/>
                </a:solidFill>
                <a:latin typeface="Arial" panose="020B0604020202020204" pitchFamily="34" charset="0"/>
                <a:ea typeface="Verdana" panose="020B0604030504040204" pitchFamily="34" charset="0"/>
                <a:cs typeface="Arial" panose="020B0604020202020204" pitchFamily="34" charset="0"/>
              </a:rPr>
            </a:br>
            <a:r>
              <a:rPr lang="en-GB" sz="1200" b="1" dirty="0">
                <a:solidFill>
                  <a:prstClr val="black"/>
                </a:solidFill>
                <a:latin typeface="Arial" panose="020B0604020202020204" pitchFamily="34" charset="0"/>
                <a:ea typeface="Verdana" panose="020B0604030504040204" pitchFamily="34" charset="0"/>
                <a:cs typeface="Arial" panose="020B0604020202020204" pitchFamily="34" charset="0"/>
              </a:rPr>
              <a:t>global MDR bacteria prevalence</a:t>
            </a:r>
            <a:endParaRPr kumimoji="0" lang="es-ES" sz="1200" b="1" i="0" u="none" strike="noStrike" kern="120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4394BD96-D19B-4034-AAD1-7CD08663A99D}"/>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p:blipFill>
        <p:spPr>
          <a:xfrm>
            <a:off x="2593664" y="1806222"/>
            <a:ext cx="3547828" cy="1953651"/>
          </a:xfrm>
          <a:prstGeom prst="rect">
            <a:avLst/>
          </a:prstGeom>
        </p:spPr>
      </p:pic>
    </p:spTree>
    <p:extLst>
      <p:ext uri="{BB962C8B-B14F-4D97-AF65-F5344CB8AC3E}">
        <p14:creationId xmlns:p14="http://schemas.microsoft.com/office/powerpoint/2010/main" val="55208398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adf68f9b-973c-454a-a2b9-792e436052dd"/>
</p:tagLst>
</file>

<file path=ppt/theme/theme1.xml><?xml version="1.0" encoding="utf-8"?>
<a:theme xmlns:a="http://schemas.openxmlformats.org/drawingml/2006/main" name="blank">
  <a:themeElements>
    <a:clrScheme name="Custom 45">
      <a:dk1>
        <a:sysClr val="windowText" lastClr="000000"/>
      </a:dk1>
      <a:lt1>
        <a:srgbClr val="FFFFFF"/>
      </a:lt1>
      <a:dk2>
        <a:srgbClr val="004B87"/>
      </a:dk2>
      <a:lt2>
        <a:srgbClr val="FFFFFF"/>
      </a:lt2>
      <a:accent1>
        <a:srgbClr val="866D75"/>
      </a:accent1>
      <a:accent2>
        <a:srgbClr val="C2B5BA"/>
      </a:accent2>
      <a:accent3>
        <a:srgbClr val="253746"/>
      </a:accent3>
      <a:accent4>
        <a:srgbClr val="976CA4"/>
      </a:accent4>
      <a:accent5>
        <a:srgbClr val="9DC93B"/>
      </a:accent5>
      <a:accent6>
        <a:srgbClr val="A22222"/>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21C146104FD2B43B3AB0F7892A0F721" ma:contentTypeVersion="8" ma:contentTypeDescription="Create a new document." ma:contentTypeScope="" ma:versionID="74b5ca052197365383259fe8b79e4dc7">
  <xsd:schema xmlns:xsd="http://www.w3.org/2001/XMLSchema" xmlns:xs="http://www.w3.org/2001/XMLSchema" xmlns:p="http://schemas.microsoft.com/office/2006/metadata/properties" xmlns:ns2="7a3f0d49-cb9d-4d28-b6b4-cb24b886583f" xmlns:ns3="8b4f0aa6-f811-4d6e-9450-92a67e22359a" targetNamespace="http://schemas.microsoft.com/office/2006/metadata/properties" ma:root="true" ma:fieldsID="cd4e90a16da8c7cbf406d34fbf7b73dc" ns2:_="" ns3:_="">
    <xsd:import namespace="7a3f0d49-cb9d-4d28-b6b4-cb24b886583f"/>
    <xsd:import namespace="8b4f0aa6-f811-4d6e-9450-92a67e22359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DateTaken" minOccurs="0"/>
                <xsd:element ref="ns3:MediaServiceLocatio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3f0d49-cb9d-4d28-b6b4-cb24b886583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b4f0aa6-f811-4d6e-9450-92a67e22359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Location" ma:index="14"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DF4FB3C-D2FB-4190-9481-EF89D2621BDB}">
  <ds:schemaRefs>
    <ds:schemaRef ds:uri="http://schemas.microsoft.com/office/2006/documentManagement/types"/>
    <ds:schemaRef ds:uri="http://purl.org/dc/terms/"/>
    <ds:schemaRef ds:uri="http://purl.org/dc/dcmitype/"/>
    <ds:schemaRef ds:uri="http://schemas.microsoft.com/office/infopath/2007/PartnerControls"/>
    <ds:schemaRef ds:uri="http://schemas.openxmlformats.org/package/2006/metadata/core-properties"/>
    <ds:schemaRef ds:uri="7a3f0d49-cb9d-4d28-b6b4-cb24b886583f"/>
    <ds:schemaRef ds:uri="http://purl.org/dc/elements/1.1/"/>
    <ds:schemaRef ds:uri="8b4f0aa6-f811-4d6e-9450-92a67e22359a"/>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3ADAB407-3088-4725-8F24-E7E882F38E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a3f0d49-cb9d-4d28-b6b4-cb24b886583f"/>
    <ds:schemaRef ds:uri="8b4f0aa6-f811-4d6e-9450-92a67e2235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863CC8B-BDB4-41A1-AE4E-6CC3183BF37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1684</TotalTime>
  <Words>2367</Words>
  <Application>Microsoft Office PowerPoint</Application>
  <PresentationFormat>On-screen Show (4:3)</PresentationFormat>
  <Paragraphs>471</Paragraphs>
  <Slides>13</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ＭＳ Ｐゴシック</vt:lpstr>
      <vt:lpstr>Arial</vt:lpstr>
      <vt:lpstr>Calibri</vt:lpstr>
      <vt:lpstr>Verdana</vt:lpstr>
      <vt:lpstr>blank</vt:lpstr>
      <vt:lpstr>Best of ILC 2018</vt:lpstr>
      <vt:lpstr>About these slides</vt:lpstr>
      <vt:lpstr>Contents</vt:lpstr>
      <vt:lpstr>1. Treatment strategies</vt:lpstr>
      <vt:lpstr>Stem cells as a new therapeutic strategy for portal hypertension and cirrhosis</vt:lpstr>
      <vt:lpstr>Therapeutic plasma exchange improves systemic inflammation and survival in patients with acute-on-chronic liver failure (ACLF)</vt:lpstr>
      <vt:lpstr>Effect of β-blockers on the systemic haemodynamics of decompensated cirrhosis and survival</vt:lpstr>
      <vt:lpstr>2. Bacterial infections</vt:lpstr>
      <vt:lpstr>Epidemiology, predictors and outcomes of multidrug-resistant bacterial infections in patients with cirrhosis across the world</vt:lpstr>
      <vt:lpstr>Adherence to EASL antibiotic treatment recommendations improves the outcomes of patients with cirrhosis and bacterial infections</vt:lpstr>
      <vt:lpstr>Primary SBP prophylaxis is associated with greater ICU admission and 30-day mortality compared to secondary SBP prophylaxis</vt:lpstr>
      <vt:lpstr>Gut microbiome is profoundly altered in acute-on-chronic liver failure as evaluated by quantitative metagenomics</vt:lpstr>
      <vt:lpstr>Diet affects gut microbiota and modulates hospitalization risk differentially in an international cirrhosis cohort</vt:lpstr>
    </vt:vector>
  </TitlesOfParts>
  <Company>Elements Communications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Fiona Jenkins</dc:creator>
  <cp:lastModifiedBy>Simon Lott</cp:lastModifiedBy>
  <cp:revision>220</cp:revision>
  <dcterms:created xsi:type="dcterms:W3CDTF">2016-10-10T16:35:57Z</dcterms:created>
  <dcterms:modified xsi:type="dcterms:W3CDTF">2018-04-20T12:06:51Z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0x010100B21C146104FD2B43B3AB0F7892A0F721</vt:lpwstr>
  </property>
</Properties>
</file>