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60" r:id="rId5"/>
    <p:sldId id="308" r:id="rId6"/>
    <p:sldId id="275" r:id="rId7"/>
    <p:sldId id="298" r:id="rId8"/>
    <p:sldId id="299" r:id="rId9"/>
    <p:sldId id="271" r:id="rId10"/>
    <p:sldId id="301" r:id="rId11"/>
    <p:sldId id="284" r:id="rId12"/>
    <p:sldId id="297" r:id="rId13"/>
    <p:sldId id="310" r:id="rId14"/>
    <p:sldId id="276" r:id="rId15"/>
    <p:sldId id="309" r:id="rId16"/>
    <p:sldId id="304" r:id="rId17"/>
    <p:sldId id="296" r:id="rId18"/>
    <p:sldId id="277" r:id="rId19"/>
    <p:sldId id="288" r:id="rId20"/>
    <p:sldId id="311" r:id="rId21"/>
    <p:sldId id="307"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initials="" lastIdx="2" clrIdx="6">
    <p:extLst>
      <p:ext uri="{19B8F6BF-5375-455C-9EA6-DF929625EA0E}">
        <p15:presenceInfo xmlns:p15="http://schemas.microsoft.com/office/powerpoint/2012/main" userId="944a27df140a15b9" providerId="Windows Live"/>
      </p:ext>
    </p:extLst>
  </p:cmAuthor>
  <p:cmAuthor id="1" name="Simon Lott (Obsidian)" initials="SL(" lastIdx="1" clrIdx="0">
    <p:extLst>
      <p:ext uri="{19B8F6BF-5375-455C-9EA6-DF929625EA0E}">
        <p15:presenceInfo xmlns:p15="http://schemas.microsoft.com/office/powerpoint/2012/main" userId="Simon Lott (Obsidian)" providerId="None"/>
      </p:ext>
    </p:extLst>
  </p:cmAuthor>
  <p:cmAuthor id="2" name="EDR" initials="EDR" lastIdx="9" clrIdx="1">
    <p:extLst>
      <p:ext uri="{19B8F6BF-5375-455C-9EA6-DF929625EA0E}">
        <p15:presenceInfo xmlns:p15="http://schemas.microsoft.com/office/powerpoint/2012/main" userId="EDR" providerId="None"/>
      </p:ext>
    </p:extLst>
  </p:cmAuthor>
  <p:cmAuthor id="3" name="Simon Lott" initials="SL" lastIdx="10" clrIdx="2">
    <p:extLst>
      <p:ext uri="{19B8F6BF-5375-455C-9EA6-DF929625EA0E}">
        <p15:presenceInfo xmlns:p15="http://schemas.microsoft.com/office/powerpoint/2012/main" userId="Simon Lott" providerId="None"/>
      </p:ext>
    </p:extLst>
  </p:cmAuthor>
  <p:cmAuthor id="4" name="Writer" initials="Wr" lastIdx="5" clrIdx="3">
    <p:extLst>
      <p:ext uri="{19B8F6BF-5375-455C-9EA6-DF929625EA0E}">
        <p15:presenceInfo xmlns:p15="http://schemas.microsoft.com/office/powerpoint/2012/main" userId="Writer" providerId="None"/>
      </p:ext>
    </p:extLst>
  </p:cmAuthor>
  <p:cmAuthor id="5" name="Medical Writer" initials="MW" lastIdx="1" clrIdx="4">
    <p:extLst>
      <p:ext uri="{19B8F6BF-5375-455C-9EA6-DF929625EA0E}">
        <p15:presenceInfo xmlns:p15="http://schemas.microsoft.com/office/powerpoint/2012/main" userId="Medical Writer" providerId="None"/>
      </p:ext>
    </p:extLst>
  </p:cmAuthor>
  <p:cmAuthor id="6" name="Microsoft Office User" initials="MOU" lastIdx="1" clrIdx="5">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BEC"/>
    <a:srgbClr val="F74ED6"/>
    <a:srgbClr val="0000FF"/>
    <a:srgbClr val="6785C2"/>
    <a:srgbClr val="66FF66"/>
    <a:srgbClr val="EB5F17"/>
    <a:srgbClr val="004A86"/>
    <a:srgbClr val="000063"/>
    <a:srgbClr val="4F67B3"/>
    <a:srgbClr val="9B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588" autoAdjust="0"/>
    <p:restoredTop sz="96110" autoAdjust="0"/>
  </p:normalViewPr>
  <p:slideViewPr>
    <p:cSldViewPr snapToGrid="0">
      <p:cViewPr varScale="1">
        <p:scale>
          <a:sx n="83" d="100"/>
          <a:sy n="83" d="100"/>
        </p:scale>
        <p:origin x="1982" y="72"/>
      </p:cViewPr>
      <p:guideLst>
        <p:guide orient="horz" pos="98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0" d="100"/>
          <a:sy n="80" d="100"/>
        </p:scale>
        <p:origin x="266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connect2cme.sharepoint.com/Shared%20Documents/EASL_ILC2018_INTERNAL/Content/BoE%20decks/Choleostasis%20and%20autoimmune/Abstract%203299%20Williamson%20graph%2004%2004%2018.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connect2cme.sharepoint.com/Shared%20Documents/EASL_ILC2018_INTERNAL/Content/BoE%20decks/Choleostasis%20and%20autoimmune/Abstract%203299%20Williamson%20graph%2004%2004%2018.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1-46AC-4717-8836-BC3506CCFB0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Placebo (n=22)</c:v>
                </c:pt>
                <c:pt idx="1">
                  <c:v>BUD (n=40)</c:v>
                </c:pt>
              </c:strCache>
            </c:strRef>
          </c:cat>
          <c:val>
            <c:numRef>
              <c:f>Sheet1!$B$2:$B$3</c:f>
              <c:numCache>
                <c:formatCode>General</c:formatCode>
                <c:ptCount val="2"/>
                <c:pt idx="0">
                  <c:v>29.4</c:v>
                </c:pt>
                <c:pt idx="1">
                  <c:v>42.5</c:v>
                </c:pt>
              </c:numCache>
            </c:numRef>
          </c:val>
          <c:extLst>
            <c:ext xmlns:c16="http://schemas.microsoft.com/office/drawing/2014/chart" uri="{C3380CC4-5D6E-409C-BE32-E72D297353CC}">
              <c16:uniqueId val="{00000002-46AC-4717-8836-BC3506CCFB0E}"/>
            </c:ext>
          </c:extLst>
        </c:ser>
        <c:dLbls>
          <c:showLegendKey val="0"/>
          <c:showVal val="0"/>
          <c:showCatName val="0"/>
          <c:showSerName val="0"/>
          <c:showPercent val="0"/>
          <c:showBubbleSize val="0"/>
        </c:dLbls>
        <c:gapWidth val="100"/>
        <c:overlap val="-27"/>
        <c:axId val="929407904"/>
        <c:axId val="929408232"/>
      </c:barChart>
      <c:catAx>
        <c:axId val="9294079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29408232"/>
        <c:crosses val="autoZero"/>
        <c:auto val="1"/>
        <c:lblAlgn val="ctr"/>
        <c:lblOffset val="100"/>
        <c:noMultiLvlLbl val="0"/>
      </c:catAx>
      <c:valAx>
        <c:axId val="929408232"/>
        <c:scaling>
          <c:orientation val="minMax"/>
          <c:max val="10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GB"/>
                  <a:t>Patients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29407904"/>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828480522668478"/>
          <c:y val="8.3796265749392765E-2"/>
          <c:w val="0.75682320285503879"/>
          <c:h val="0.81444451208642765"/>
        </c:manualLayout>
      </c:layout>
      <c:barChart>
        <c:barDir val="col"/>
        <c:grouping val="clustered"/>
        <c:varyColors val="0"/>
        <c:ser>
          <c:idx val="0"/>
          <c:order val="0"/>
          <c:tx>
            <c:strRef>
              <c:f>'[Abstract 3299 Williamson graph 04 04 18.xlsx]Sheet1'!$B$3</c:f>
              <c:strCache>
                <c:ptCount val="1"/>
                <c:pt idx="0">
                  <c:v>Median AP (xULN)</c:v>
                </c:pt>
              </c:strCache>
            </c:strRef>
          </c:tx>
          <c:spPr>
            <a:solidFill>
              <a:srgbClr val="ED7D31"/>
            </a:solidFill>
            <a:ln>
              <a:noFill/>
            </a:ln>
            <a:effectLst/>
          </c:spPr>
          <c:invertIfNegative val="0"/>
          <c:dPt>
            <c:idx val="0"/>
            <c:invertIfNegative val="0"/>
            <c:bubble3D val="0"/>
            <c:spPr>
              <a:solidFill>
                <a:srgbClr val="EB6018"/>
              </a:solidFill>
              <a:ln>
                <a:noFill/>
              </a:ln>
              <a:effectLst/>
            </c:spPr>
            <c:extLst>
              <c:ext xmlns:c16="http://schemas.microsoft.com/office/drawing/2014/chart" uri="{C3380CC4-5D6E-409C-BE32-E72D297353CC}">
                <c16:uniqueId val="{00000001-9F53-47BE-BF84-43CC694EEEA3}"/>
              </c:ext>
            </c:extLst>
          </c:dPt>
          <c:dPt>
            <c:idx val="1"/>
            <c:invertIfNegative val="0"/>
            <c:bubble3D val="0"/>
            <c:spPr>
              <a:solidFill>
                <a:srgbClr val="7DCBEC"/>
              </a:solidFill>
              <a:ln>
                <a:noFill/>
              </a:ln>
              <a:effectLst/>
            </c:spPr>
            <c:extLst>
              <c:ext xmlns:c16="http://schemas.microsoft.com/office/drawing/2014/chart" uri="{C3380CC4-5D6E-409C-BE32-E72D297353CC}">
                <c16:uniqueId val="{00000003-9F53-47BE-BF84-43CC694EEEA3}"/>
              </c:ext>
            </c:extLst>
          </c:dPt>
          <c:dLbls>
            <c:dLbl>
              <c:idx val="0"/>
              <c:layout>
                <c:manualLayout>
                  <c:x val="0"/>
                  <c:y val="-0.231481481481481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53-47BE-BF84-43CC694EEEA3}"/>
                </c:ext>
              </c:extLst>
            </c:dLbl>
            <c:dLbl>
              <c:idx val="1"/>
              <c:layout>
                <c:manualLayout>
                  <c:x val="-1.0991080064477691E-16"/>
                  <c:y val="-0.351851851851851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53-47BE-BF84-43CC694EEEA3}"/>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'[Abstract 3299 Williamson graph 04 04 18.xlsx]Sheet1'!$A$4:$A$5</c:f>
              <c:strCache>
                <c:ptCount val="2"/>
                <c:pt idx="0">
                  <c:v>Day 0</c:v>
                </c:pt>
                <c:pt idx="1">
                  <c:v>Last FU</c:v>
                </c:pt>
              </c:strCache>
            </c:strRef>
          </c:cat>
          <c:val>
            <c:numRef>
              <c:f>'[Abstract 3299 Williamson graph 04 04 18.xlsx]Sheet1'!$B$4:$B$5</c:f>
              <c:numCache>
                <c:formatCode>General</c:formatCode>
                <c:ptCount val="2"/>
                <c:pt idx="0">
                  <c:v>1.42</c:v>
                </c:pt>
                <c:pt idx="1">
                  <c:v>1.56</c:v>
                </c:pt>
              </c:numCache>
            </c:numRef>
          </c:val>
          <c:extLst>
            <c:ext xmlns:c16="http://schemas.microsoft.com/office/drawing/2014/chart" uri="{C3380CC4-5D6E-409C-BE32-E72D297353CC}">
              <c16:uniqueId val="{00000004-9F53-47BE-BF84-43CC694EEEA3}"/>
            </c:ext>
          </c:extLst>
        </c:ser>
        <c:dLbls>
          <c:showLegendKey val="0"/>
          <c:showVal val="0"/>
          <c:showCatName val="0"/>
          <c:showSerName val="0"/>
          <c:showPercent val="0"/>
          <c:showBubbleSize val="0"/>
        </c:dLbls>
        <c:gapWidth val="22"/>
        <c:overlap val="-8"/>
        <c:axId val="867587320"/>
        <c:axId val="867587712"/>
      </c:barChart>
      <c:catAx>
        <c:axId val="86758732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67587712"/>
        <c:crosses val="autoZero"/>
        <c:auto val="1"/>
        <c:lblAlgn val="ctr"/>
        <c:lblOffset val="100"/>
        <c:noMultiLvlLbl val="0"/>
      </c:catAx>
      <c:valAx>
        <c:axId val="867587712"/>
        <c:scaling>
          <c:orientation val="minMax"/>
          <c:max val="4"/>
        </c:scaling>
        <c:delete val="0"/>
        <c:axPos val="l"/>
        <c:title>
          <c:tx>
            <c:rich>
              <a:bodyPr rot="-5400000" spcFirstLastPara="1" vertOverflow="ellipsis" vert="horz" wrap="square" anchor="ctr" anchorCtr="1"/>
              <a:lstStyle/>
              <a:p>
                <a:pPr algn="ctr">
                  <a:defRPr sz="1200" b="0" i="0" u="none" strike="noStrike" kern="1200" baseline="0">
                    <a:solidFill>
                      <a:schemeClr val="tx1"/>
                    </a:solidFill>
                    <a:latin typeface="+mn-lt"/>
                    <a:ea typeface="+mn-ea"/>
                    <a:cs typeface="+mn-cs"/>
                  </a:defRPr>
                </a:pPr>
                <a:r>
                  <a:rPr lang="en-GB"/>
                  <a:t>Median AP (xULN)</a:t>
                </a:r>
              </a:p>
            </c:rich>
          </c:tx>
          <c:layout>
            <c:manualLayout>
              <c:xMode val="edge"/>
              <c:yMode val="edge"/>
              <c:x val="8.7489063867016647E-4"/>
              <c:y val="0.27277413240011666"/>
            </c:manualLayout>
          </c:layout>
          <c:overlay val="0"/>
          <c:spPr>
            <a:noFill/>
            <a:ln>
              <a:noFill/>
            </a:ln>
            <a:effectLst/>
          </c:spPr>
          <c:txPr>
            <a:bodyPr rot="-5400000" spcFirstLastPara="1" vertOverflow="ellipsis" vert="horz" wrap="square" anchor="ctr" anchorCtr="1"/>
            <a:lstStyle/>
            <a:p>
              <a:pPr algn="ct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lgn="ctr">
              <a:defRPr sz="1200" b="0" i="0" u="none" strike="noStrike" kern="1200" baseline="0">
                <a:solidFill>
                  <a:schemeClr val="tx1"/>
                </a:solidFill>
                <a:latin typeface="+mn-lt"/>
                <a:ea typeface="+mn-ea"/>
                <a:cs typeface="+mn-cs"/>
              </a:defRPr>
            </a:pPr>
            <a:endParaRPr lang="en-US"/>
          </a:p>
        </c:txPr>
        <c:crossAx val="86758732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527650615446214"/>
          <c:y val="8.3796265749392765E-2"/>
          <c:w val="0.72983185951582619"/>
          <c:h val="0.81444451208642765"/>
        </c:manualLayout>
      </c:layout>
      <c:barChart>
        <c:barDir val="col"/>
        <c:grouping val="clustered"/>
        <c:varyColors val="0"/>
        <c:ser>
          <c:idx val="0"/>
          <c:order val="0"/>
          <c:tx>
            <c:strRef>
              <c:f>'[Abstract 3299 Williamson graph 04 04 18.xlsx]Sheet1'!$B$7</c:f>
              <c:strCache>
                <c:ptCount val="1"/>
                <c:pt idx="0">
                  <c:v>Median ALT (IU/L)</c:v>
                </c:pt>
              </c:strCache>
            </c:strRef>
          </c:tx>
          <c:spPr>
            <a:solidFill>
              <a:srgbClr val="ED7D31"/>
            </a:solidFill>
            <a:ln>
              <a:noFill/>
            </a:ln>
            <a:effectLst/>
          </c:spPr>
          <c:invertIfNegative val="0"/>
          <c:dPt>
            <c:idx val="0"/>
            <c:invertIfNegative val="0"/>
            <c:bubble3D val="0"/>
            <c:spPr>
              <a:solidFill>
                <a:srgbClr val="EB6018"/>
              </a:solidFill>
              <a:ln>
                <a:noFill/>
              </a:ln>
              <a:effectLst/>
            </c:spPr>
            <c:extLst>
              <c:ext xmlns:c16="http://schemas.microsoft.com/office/drawing/2014/chart" uri="{C3380CC4-5D6E-409C-BE32-E72D297353CC}">
                <c16:uniqueId val="{00000001-A498-4E18-A808-ED9DC54D3CCC}"/>
              </c:ext>
            </c:extLst>
          </c:dPt>
          <c:dPt>
            <c:idx val="1"/>
            <c:invertIfNegative val="0"/>
            <c:bubble3D val="0"/>
            <c:spPr>
              <a:solidFill>
                <a:srgbClr val="7DCBEC"/>
              </a:solidFill>
              <a:ln>
                <a:noFill/>
              </a:ln>
              <a:effectLst/>
            </c:spPr>
            <c:extLst>
              <c:ext xmlns:c16="http://schemas.microsoft.com/office/drawing/2014/chart" uri="{C3380CC4-5D6E-409C-BE32-E72D297353CC}">
                <c16:uniqueId val="{00000003-A498-4E18-A808-ED9DC54D3CCC}"/>
              </c:ext>
            </c:extLst>
          </c:dPt>
          <c:dLbls>
            <c:dLbl>
              <c:idx val="0"/>
              <c:layout>
                <c:manualLayout>
                  <c:x val="0"/>
                  <c:y val="-0.337962839762744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98-4E18-A808-ED9DC54D3CCC}"/>
                </c:ext>
              </c:extLst>
            </c:dLbl>
            <c:dLbl>
              <c:idx val="1"/>
              <c:layout>
                <c:manualLayout>
                  <c:x val="-5.563504113926648E-3"/>
                  <c:y val="-0.347222095646655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98-4E18-A808-ED9DC54D3CCC}"/>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'[Abstract 3299 Williamson graph 04 04 18.xlsx]Sheet1'!$A$8:$A$9</c:f>
              <c:strCache>
                <c:ptCount val="2"/>
                <c:pt idx="0">
                  <c:v>Day 0</c:v>
                </c:pt>
                <c:pt idx="1">
                  <c:v>Last FU</c:v>
                </c:pt>
              </c:strCache>
            </c:strRef>
          </c:cat>
          <c:val>
            <c:numRef>
              <c:f>'[Abstract 3299 Williamson graph 04 04 18.xlsx]Sheet1'!$B$8:$B$9</c:f>
              <c:numCache>
                <c:formatCode>General</c:formatCode>
                <c:ptCount val="2"/>
                <c:pt idx="0">
                  <c:v>40</c:v>
                </c:pt>
                <c:pt idx="1">
                  <c:v>56</c:v>
                </c:pt>
              </c:numCache>
            </c:numRef>
          </c:val>
          <c:extLst>
            <c:ext xmlns:c16="http://schemas.microsoft.com/office/drawing/2014/chart" uri="{C3380CC4-5D6E-409C-BE32-E72D297353CC}">
              <c16:uniqueId val="{00000004-A498-4E18-A808-ED9DC54D3CCC}"/>
            </c:ext>
          </c:extLst>
        </c:ser>
        <c:dLbls>
          <c:showLegendKey val="0"/>
          <c:showVal val="0"/>
          <c:showCatName val="0"/>
          <c:showSerName val="0"/>
          <c:showPercent val="0"/>
          <c:showBubbleSize val="0"/>
        </c:dLbls>
        <c:gapWidth val="22"/>
        <c:overlap val="-8"/>
        <c:axId val="867588496"/>
        <c:axId val="867588888"/>
      </c:barChart>
      <c:catAx>
        <c:axId val="86758849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67588888"/>
        <c:crosses val="autoZero"/>
        <c:auto val="1"/>
        <c:lblAlgn val="ctr"/>
        <c:lblOffset val="100"/>
        <c:noMultiLvlLbl val="0"/>
      </c:catAx>
      <c:valAx>
        <c:axId val="867588888"/>
        <c:scaling>
          <c:orientation val="minMax"/>
          <c:max val="120"/>
        </c:scaling>
        <c:delete val="0"/>
        <c:axPos val="l"/>
        <c:title>
          <c:tx>
            <c:rich>
              <a:bodyPr rot="-5400000" spcFirstLastPara="1" vertOverflow="ellipsis" vert="horz" wrap="square" anchor="ctr" anchorCtr="1"/>
              <a:lstStyle/>
              <a:p>
                <a:pPr algn="ctr">
                  <a:defRPr sz="1200" b="0" i="0" u="none" strike="noStrike" kern="1200" baseline="0">
                    <a:solidFill>
                      <a:schemeClr val="tx1"/>
                    </a:solidFill>
                    <a:latin typeface="+mn-lt"/>
                    <a:ea typeface="+mn-ea"/>
                    <a:cs typeface="+mn-cs"/>
                  </a:defRPr>
                </a:pPr>
                <a:r>
                  <a:rPr lang="en-GB"/>
                  <a:t>Median ALT (IU/L)</a:t>
                </a:r>
              </a:p>
            </c:rich>
          </c:tx>
          <c:layout>
            <c:manualLayout>
              <c:xMode val="edge"/>
              <c:yMode val="edge"/>
              <c:x val="8.7489063867016647E-4"/>
              <c:y val="0.27277413240011666"/>
            </c:manualLayout>
          </c:layout>
          <c:overlay val="0"/>
          <c:spPr>
            <a:noFill/>
            <a:ln>
              <a:noFill/>
            </a:ln>
            <a:effectLst/>
          </c:spPr>
          <c:txPr>
            <a:bodyPr rot="-5400000" spcFirstLastPara="1" vertOverflow="ellipsis" vert="horz" wrap="square" anchor="ctr" anchorCtr="1"/>
            <a:lstStyle/>
            <a:p>
              <a:pPr algn="ct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lgn="ctr">
              <a:defRPr sz="1200" b="0" i="0" u="none" strike="noStrike" kern="1200" baseline="0">
                <a:solidFill>
                  <a:schemeClr val="tx1"/>
                </a:solidFill>
                <a:latin typeface="+mn-lt"/>
                <a:ea typeface="+mn-ea"/>
                <a:cs typeface="+mn-cs"/>
              </a:defRPr>
            </a:pPr>
            <a:endParaRPr lang="en-US"/>
          </a:p>
        </c:txPr>
        <c:crossAx val="86758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7DCBEC"/>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D614-4A5D-95F2-65B36B25FF11}"/>
              </c:ext>
            </c:extLst>
          </c:dPt>
          <c:dLbls>
            <c:dLbl>
              <c:idx val="0"/>
              <c:layout>
                <c:manualLayout>
                  <c:x val="-4.1778586780157934E-17"/>
                  <c:y val="-0.273310037418726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14-4A5D-95F2-65B36B25FF11}"/>
                </c:ext>
              </c:extLst>
            </c:dLbl>
            <c:dLbl>
              <c:idx val="1"/>
              <c:layout>
                <c:manualLayout>
                  <c:x val="-1.6711434712063174E-16"/>
                  <c:y val="-0.341637546773408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14-4A5D-95F2-65B36B25FF1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Day 0</c:v>
                </c:pt>
                <c:pt idx="1">
                  <c:v>Last FU</c:v>
                </c:pt>
              </c:strCache>
            </c:strRef>
          </c:cat>
          <c:val>
            <c:numRef>
              <c:f>Sheet1!$B$2:$B$3</c:f>
              <c:numCache>
                <c:formatCode>General</c:formatCode>
                <c:ptCount val="2"/>
                <c:pt idx="0">
                  <c:v>36.5</c:v>
                </c:pt>
                <c:pt idx="1">
                  <c:v>52.2</c:v>
                </c:pt>
              </c:numCache>
            </c:numRef>
          </c:val>
          <c:extLst>
            <c:ext xmlns:c16="http://schemas.microsoft.com/office/drawing/2014/chart" uri="{C3380CC4-5D6E-409C-BE32-E72D297353CC}">
              <c16:uniqueId val="{00000000-D614-4A5D-95F2-65B36B25FF11}"/>
            </c:ext>
          </c:extLst>
        </c:ser>
        <c:dLbls>
          <c:showLegendKey val="0"/>
          <c:showVal val="0"/>
          <c:showCatName val="0"/>
          <c:showSerName val="0"/>
          <c:showPercent val="0"/>
          <c:showBubbleSize val="0"/>
        </c:dLbls>
        <c:gapWidth val="23"/>
        <c:axId val="486473824"/>
        <c:axId val="486476448"/>
      </c:barChart>
      <c:catAx>
        <c:axId val="4864738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86476448"/>
        <c:crosses val="autoZero"/>
        <c:auto val="1"/>
        <c:lblAlgn val="ctr"/>
        <c:lblOffset val="100"/>
        <c:noMultiLvlLbl val="0"/>
      </c:catAx>
      <c:valAx>
        <c:axId val="486476448"/>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a:t>Median AST (IU/L)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86473824"/>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52660854054939"/>
          <c:y val="7.6227099539638951E-2"/>
          <c:w val="0.84703796252967489"/>
          <c:h val="0.70016105355831793"/>
        </c:manualLayout>
      </c:layout>
      <c:lineChart>
        <c:grouping val="standard"/>
        <c:varyColors val="0"/>
        <c:ser>
          <c:idx val="0"/>
          <c:order val="0"/>
          <c:tx>
            <c:strRef>
              <c:f>Sheet1!$A$2</c:f>
              <c:strCache>
                <c:ptCount val="1"/>
                <c:pt idx="0">
                  <c:v>Placebo (n=20)</c:v>
                </c:pt>
              </c:strCache>
            </c:strRef>
          </c:tx>
          <c:spPr>
            <a:ln w="28575" cap="rnd">
              <a:solidFill>
                <a:srgbClr val="FFFFFF">
                  <a:lumMod val="50000"/>
                </a:srgbClr>
              </a:solidFill>
              <a:round/>
            </a:ln>
            <a:effectLst/>
          </c:spPr>
          <c:marker>
            <c:symbol val="circle"/>
            <c:size val="5"/>
            <c:spPr>
              <a:solidFill>
                <a:srgbClr val="FFFFFF">
                  <a:lumMod val="50000"/>
                </a:srgbClr>
              </a:solidFill>
              <a:ln w="9525">
                <a:solidFill>
                  <a:srgbClr val="FFFFFF">
                    <a:lumMod val="50000"/>
                  </a:srgbClr>
                </a:solidFill>
              </a:ln>
              <a:effectLst/>
            </c:spPr>
          </c:marker>
          <c:cat>
            <c:strRef>
              <c:f>Sheet1!$B$1:$H$1</c:f>
              <c:strCache>
                <c:ptCount val="7"/>
                <c:pt idx="0">
                  <c:v>Baseline</c:v>
                </c:pt>
                <c:pt idx="1">
                  <c:v>W1</c:v>
                </c:pt>
                <c:pt idx="2">
                  <c:v>W2</c:v>
                </c:pt>
                <c:pt idx="3">
                  <c:v>W4</c:v>
                </c:pt>
                <c:pt idx="4">
                  <c:v>W8</c:v>
                </c:pt>
                <c:pt idx="5">
                  <c:v>W12</c:v>
                </c:pt>
                <c:pt idx="6">
                  <c:v>W16</c:v>
                </c:pt>
              </c:strCache>
            </c:strRef>
          </c:cat>
          <c:val>
            <c:numRef>
              <c:f>Sheet1!$B$2:$H$2</c:f>
              <c:numCache>
                <c:formatCode>General</c:formatCode>
                <c:ptCount val="7"/>
                <c:pt idx="0">
                  <c:v>26.1</c:v>
                </c:pt>
                <c:pt idx="1">
                  <c:v>28.8</c:v>
                </c:pt>
                <c:pt idx="2">
                  <c:v>27.6</c:v>
                </c:pt>
                <c:pt idx="3">
                  <c:v>25.7</c:v>
                </c:pt>
                <c:pt idx="4">
                  <c:v>27.6</c:v>
                </c:pt>
                <c:pt idx="5">
                  <c:v>29.5</c:v>
                </c:pt>
                <c:pt idx="6">
                  <c:v>24.6</c:v>
                </c:pt>
              </c:numCache>
            </c:numRef>
          </c:val>
          <c:smooth val="0"/>
          <c:extLst>
            <c:ext xmlns:c16="http://schemas.microsoft.com/office/drawing/2014/chart" uri="{C3380CC4-5D6E-409C-BE32-E72D297353CC}">
              <c16:uniqueId val="{00000000-F193-4165-9B6F-4D582D7D9CB4}"/>
            </c:ext>
          </c:extLst>
        </c:ser>
        <c:ser>
          <c:idx val="1"/>
          <c:order val="1"/>
          <c:tx>
            <c:strRef>
              <c:f>Sheet1!$A$3</c:f>
              <c:strCache>
                <c:ptCount val="1"/>
                <c:pt idx="0">
                  <c:v>1 mg (n=21)</c:v>
                </c:pt>
              </c:strCache>
            </c:strRef>
          </c:tx>
          <c:spPr>
            <a:ln w="28575" cap="rnd">
              <a:solidFill>
                <a:srgbClr val="EB6018"/>
              </a:solidFill>
              <a:round/>
            </a:ln>
            <a:effectLst/>
          </c:spPr>
          <c:marker>
            <c:symbol val="circle"/>
            <c:size val="5"/>
            <c:spPr>
              <a:solidFill>
                <a:srgbClr val="EB6018"/>
              </a:solidFill>
              <a:ln w="9525">
                <a:solidFill>
                  <a:srgbClr val="EB6018"/>
                </a:solidFill>
              </a:ln>
              <a:effectLst/>
            </c:spPr>
          </c:marker>
          <c:cat>
            <c:strRef>
              <c:f>Sheet1!$B$1:$H$1</c:f>
              <c:strCache>
                <c:ptCount val="7"/>
                <c:pt idx="0">
                  <c:v>Baseline</c:v>
                </c:pt>
                <c:pt idx="1">
                  <c:v>W1</c:v>
                </c:pt>
                <c:pt idx="2">
                  <c:v>W2</c:v>
                </c:pt>
                <c:pt idx="3">
                  <c:v>W4</c:v>
                </c:pt>
                <c:pt idx="4">
                  <c:v>W8</c:v>
                </c:pt>
                <c:pt idx="5">
                  <c:v>W12</c:v>
                </c:pt>
                <c:pt idx="6">
                  <c:v>W16</c:v>
                </c:pt>
              </c:strCache>
            </c:strRef>
          </c:cat>
          <c:val>
            <c:numRef>
              <c:f>Sheet1!$B$3:$H$3</c:f>
              <c:numCache>
                <c:formatCode>General</c:formatCode>
                <c:ptCount val="7"/>
                <c:pt idx="0">
                  <c:v>26.7</c:v>
                </c:pt>
                <c:pt idx="1">
                  <c:v>19.3</c:v>
                </c:pt>
                <c:pt idx="2">
                  <c:v>17.399999999999999</c:v>
                </c:pt>
                <c:pt idx="3">
                  <c:v>17</c:v>
                </c:pt>
                <c:pt idx="4">
                  <c:v>19.100000000000001</c:v>
                </c:pt>
                <c:pt idx="5">
                  <c:v>20.399999999999999</c:v>
                </c:pt>
                <c:pt idx="6">
                  <c:v>25.5</c:v>
                </c:pt>
              </c:numCache>
            </c:numRef>
          </c:val>
          <c:smooth val="0"/>
          <c:extLst>
            <c:ext xmlns:c16="http://schemas.microsoft.com/office/drawing/2014/chart" uri="{C3380CC4-5D6E-409C-BE32-E72D297353CC}">
              <c16:uniqueId val="{00000001-F193-4165-9B6F-4D582D7D9CB4}"/>
            </c:ext>
          </c:extLst>
        </c:ser>
        <c:ser>
          <c:idx val="2"/>
          <c:order val="2"/>
          <c:tx>
            <c:strRef>
              <c:f>Sheet1!$A$4</c:f>
              <c:strCache>
                <c:ptCount val="1"/>
                <c:pt idx="0">
                  <c:v>3 mg (n=21)</c:v>
                </c:pt>
              </c:strCache>
            </c:strRef>
          </c:tx>
          <c:spPr>
            <a:ln w="28575" cap="rnd">
              <a:solidFill>
                <a:srgbClr val="7DCBEC"/>
              </a:solidFill>
              <a:round/>
            </a:ln>
            <a:effectLst/>
          </c:spPr>
          <c:marker>
            <c:symbol val="circle"/>
            <c:size val="5"/>
            <c:spPr>
              <a:solidFill>
                <a:srgbClr val="7DCBEC"/>
              </a:solidFill>
              <a:ln w="9525">
                <a:solidFill>
                  <a:srgbClr val="7DCBEC"/>
                </a:solidFill>
              </a:ln>
              <a:effectLst/>
            </c:spPr>
          </c:marker>
          <c:cat>
            <c:strRef>
              <c:f>Sheet1!$B$1:$H$1</c:f>
              <c:strCache>
                <c:ptCount val="7"/>
                <c:pt idx="0">
                  <c:v>Baseline</c:v>
                </c:pt>
                <c:pt idx="1">
                  <c:v>W1</c:v>
                </c:pt>
                <c:pt idx="2">
                  <c:v>W2</c:v>
                </c:pt>
                <c:pt idx="3">
                  <c:v>W4</c:v>
                </c:pt>
                <c:pt idx="4">
                  <c:v>W8</c:v>
                </c:pt>
                <c:pt idx="5">
                  <c:v>W12</c:v>
                </c:pt>
                <c:pt idx="6">
                  <c:v>W16</c:v>
                </c:pt>
              </c:strCache>
            </c:strRef>
          </c:cat>
          <c:val>
            <c:numRef>
              <c:f>Sheet1!$B$4:$H$4</c:f>
              <c:numCache>
                <c:formatCode>General</c:formatCode>
                <c:ptCount val="7"/>
                <c:pt idx="0">
                  <c:v>24.2</c:v>
                </c:pt>
                <c:pt idx="1">
                  <c:v>16.7</c:v>
                </c:pt>
                <c:pt idx="2">
                  <c:v>16.3</c:v>
                </c:pt>
                <c:pt idx="3">
                  <c:v>14.1</c:v>
                </c:pt>
                <c:pt idx="4">
                  <c:v>15.6</c:v>
                </c:pt>
                <c:pt idx="5">
                  <c:v>14.2</c:v>
                </c:pt>
                <c:pt idx="6">
                  <c:v>21.5</c:v>
                </c:pt>
              </c:numCache>
            </c:numRef>
          </c:val>
          <c:smooth val="0"/>
          <c:extLst>
            <c:ext xmlns:c16="http://schemas.microsoft.com/office/drawing/2014/chart" uri="{C3380CC4-5D6E-409C-BE32-E72D297353CC}">
              <c16:uniqueId val="{00000002-F193-4165-9B6F-4D582D7D9CB4}"/>
            </c:ext>
          </c:extLst>
        </c:ser>
        <c:ser>
          <c:idx val="3"/>
          <c:order val="3"/>
          <c:tx>
            <c:strRef>
              <c:f>Sheet1!$A$5</c:f>
              <c:strCache>
                <c:ptCount val="1"/>
                <c:pt idx="0">
                  <c:v>End of treatment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Sheet1!$B$5:$H$5</c:f>
              <c:numCache>
                <c:formatCode>General</c:formatCode>
                <c:ptCount val="7"/>
              </c:numCache>
            </c:numRef>
          </c:val>
          <c:smooth val="0"/>
          <c:extLst>
            <c:ext xmlns:c16="http://schemas.microsoft.com/office/drawing/2014/chart" uri="{C3380CC4-5D6E-409C-BE32-E72D297353CC}">
              <c16:uniqueId val="{00000003-F193-4165-9B6F-4D582D7D9CB4}"/>
            </c:ext>
          </c:extLst>
        </c:ser>
        <c:dLbls>
          <c:showLegendKey val="0"/>
          <c:showVal val="0"/>
          <c:showCatName val="0"/>
          <c:showSerName val="0"/>
          <c:showPercent val="0"/>
          <c:showBubbleSize val="0"/>
        </c:dLbls>
        <c:marker val="1"/>
        <c:smooth val="0"/>
        <c:axId val="867590456"/>
        <c:axId val="867590848"/>
      </c:lineChart>
      <c:catAx>
        <c:axId val="867590456"/>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67590848"/>
        <c:crosses val="autoZero"/>
        <c:auto val="1"/>
        <c:lblAlgn val="ctr"/>
        <c:lblOffset val="100"/>
        <c:noMultiLvlLbl val="0"/>
      </c:catAx>
      <c:valAx>
        <c:axId val="867590848"/>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Mean Pro-C3 (ng/mL)</a:t>
                </a:r>
              </a:p>
            </c:rich>
          </c:tx>
          <c:layout>
            <c:manualLayout>
              <c:xMode val="edge"/>
              <c:yMode val="edge"/>
              <c:x val="1.231010888422206E-2"/>
              <c:y val="0.1251912764836985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67590456"/>
        <c:crosses val="autoZero"/>
        <c:crossBetween val="between"/>
      </c:valAx>
      <c:spPr>
        <a:noFill/>
        <a:ln>
          <a:noFill/>
        </a:ln>
        <a:effectLst/>
      </c:spPr>
    </c:plotArea>
    <c:legend>
      <c:legendPos val="b"/>
      <c:layout>
        <c:manualLayout>
          <c:xMode val="edge"/>
          <c:yMode val="edge"/>
          <c:x val="0.18716348184121617"/>
          <c:y val="0.57784653928890051"/>
          <c:w val="0.64348531518215857"/>
          <c:h val="0.1962470775480329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00" b="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0.54756</cdr:x>
      <cdr:y>0.68984</cdr:y>
    </cdr:from>
    <cdr:to>
      <cdr:x>0.61497</cdr:x>
      <cdr:y>0.74204</cdr:y>
    </cdr:to>
    <cdr:sp macro="" textlink="">
      <cdr:nvSpPr>
        <cdr:cNvPr id="2" name="Rectangle 1">
          <a:extLst xmlns:a="http://schemas.openxmlformats.org/drawingml/2006/main">
            <a:ext uri="{FF2B5EF4-FFF2-40B4-BE49-F238E27FC236}">
              <a16:creationId xmlns:a16="http://schemas.microsoft.com/office/drawing/2014/main" id="{186369A0-0BA1-4C1A-8656-9CD2DF20E906}"/>
            </a:ext>
          </a:extLst>
        </cdr:cNvPr>
        <cdr:cNvSpPr/>
      </cdr:nvSpPr>
      <cdr:spPr>
        <a:xfrm xmlns:a="http://schemas.openxmlformats.org/drawingml/2006/main">
          <a:off x="3070422" y="1528704"/>
          <a:ext cx="378000" cy="115676"/>
        </a:xfrm>
        <a:prstGeom xmlns:a="http://schemas.openxmlformats.org/drawingml/2006/main" prst="rect">
          <a:avLst/>
        </a:prstGeom>
        <a:solidFill xmlns:a="http://schemas.openxmlformats.org/drawingml/2006/main">
          <a:schemeClr val="bg1"/>
        </a:solidFill>
        <a:ln xmlns:a="http://schemas.openxmlformats.org/drawingml/2006/main" w="3175">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20/04/2018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8685214"/>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Abbreviations: AP, alkaline phosphatase; IPTW, inverse probability of treatment weighted; PBC,</a:t>
            </a:r>
            <a:r>
              <a:rPr lang="en-GB" dirty="0">
                <a:latin typeface="Arial" panose="020B0604020202020204" pitchFamily="34" charset="0"/>
                <a:cs typeface="Arial" panose="020B0604020202020204" pitchFamily="34" charset="0"/>
              </a:rPr>
              <a:t> primary biliary cholangitis; </a:t>
            </a:r>
            <a:r>
              <a:rPr lang="en-GB" dirty="0"/>
              <a:t>UDCA, </a:t>
            </a:r>
            <a:r>
              <a:rPr lang="en-GB" dirty="0" err="1"/>
              <a:t>ursodeoxycholic</a:t>
            </a:r>
            <a:r>
              <a:rPr lang="en-GB" dirty="0"/>
              <a:t> acid</a:t>
            </a:r>
          </a:p>
          <a:p>
            <a:endParaRPr lang="en-GB" dirty="0"/>
          </a:p>
          <a:p>
            <a:r>
              <a:rPr lang="en-GB" dirty="0"/>
              <a:t>Full abstract 1064 title: </a:t>
            </a:r>
            <a:r>
              <a:rPr lang="en-GB" dirty="0" err="1"/>
              <a:t>Ursodeoxycholic</a:t>
            </a:r>
            <a:r>
              <a:rPr lang="en-GB" dirty="0"/>
              <a:t> Acid Treatment is Associated with Prolonged Transplant-free Survival in Primary Biliary Cholangitis - even in patients without biochemical improvements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Authors: Maren Harms, Henk Van </a:t>
            </a:r>
            <a:r>
              <a:rPr lang="en-GB" dirty="0" err="1"/>
              <a:t>Buuren</a:t>
            </a:r>
            <a:r>
              <a:rPr lang="en-GB" dirty="0"/>
              <a:t>, Willem J Lammers, Christophe </a:t>
            </a:r>
            <a:r>
              <a:rPr lang="en-GB" dirty="0" err="1"/>
              <a:t>Corpechot</a:t>
            </a:r>
            <a:r>
              <a:rPr lang="en-GB" dirty="0"/>
              <a:t>, Douglas Thorburn, Pietro </a:t>
            </a:r>
            <a:r>
              <a:rPr lang="en-GB" dirty="0" err="1"/>
              <a:t>Invernizzi</a:t>
            </a:r>
            <a:r>
              <a:rPr lang="en-GB" dirty="0"/>
              <a:t>, Harry Janssen, Pier Maria </a:t>
            </a:r>
            <a:r>
              <a:rPr lang="en-GB" dirty="0" err="1"/>
              <a:t>Battezzati</a:t>
            </a:r>
            <a:r>
              <a:rPr lang="en-GB" dirty="0"/>
              <a:t>, Frederik </a:t>
            </a:r>
            <a:r>
              <a:rPr lang="en-GB" dirty="0" err="1"/>
              <a:t>Nevens</a:t>
            </a:r>
            <a:r>
              <a:rPr lang="en-GB" dirty="0"/>
              <a:t>, Keith Lindor, </a:t>
            </a:r>
            <a:r>
              <a:rPr lang="en-GB" dirty="0" err="1"/>
              <a:t>Annarosa</a:t>
            </a:r>
            <a:r>
              <a:rPr lang="en-GB" dirty="0"/>
              <a:t> </a:t>
            </a:r>
            <a:r>
              <a:rPr lang="en-GB" dirty="0" err="1"/>
              <a:t>Floreani</a:t>
            </a:r>
            <a:r>
              <a:rPr lang="en-GB" dirty="0"/>
              <a:t>, </a:t>
            </a:r>
            <a:r>
              <a:rPr lang="en-GB" dirty="0" err="1"/>
              <a:t>Cyriel</a:t>
            </a:r>
            <a:r>
              <a:rPr lang="en-GB" dirty="0"/>
              <a:t> </a:t>
            </a:r>
            <a:r>
              <a:rPr lang="en-GB" dirty="0" err="1"/>
              <a:t>Ponsioen</a:t>
            </a:r>
            <a:r>
              <a:rPr lang="en-GB" dirty="0"/>
              <a:t>, </a:t>
            </a:r>
            <a:r>
              <a:rPr lang="en-GB" dirty="0" err="1"/>
              <a:t>Marlyn</a:t>
            </a:r>
            <a:r>
              <a:rPr lang="en-GB" dirty="0"/>
              <a:t> J. Mayo, Albert Pares, Andrew L. Mason, Kris V. </a:t>
            </a:r>
            <a:r>
              <a:rPr lang="en-GB" dirty="0" err="1"/>
              <a:t>Kowdley</a:t>
            </a:r>
            <a:r>
              <a:rPr lang="en-GB" dirty="0"/>
              <a:t>, Gideon Hirschfield, Bettina Hansen, </a:t>
            </a:r>
            <a:r>
              <a:rPr lang="en-GB" dirty="0" err="1"/>
              <a:t>Adriaan</a:t>
            </a:r>
            <a:r>
              <a:rPr lang="en-GB" dirty="0"/>
              <a:t> Van der Meer</a:t>
            </a:r>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a:p>
        </p:txBody>
      </p:sp>
    </p:spTree>
    <p:extLst>
      <p:ext uri="{BB962C8B-B14F-4D97-AF65-F5344CB8AC3E}">
        <p14:creationId xmlns:p14="http://schemas.microsoft.com/office/powerpoint/2010/main" val="3497178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t>Abbreviations: KO, knockout; LCMV,</a:t>
            </a:r>
            <a:r>
              <a:rPr lang="en-GB" sz="2400" b="0" i="1" u="none" strike="noStrike" kern="1200" baseline="0" dirty="0">
                <a:solidFill>
                  <a:schemeClr val="tx1"/>
                </a:solidFill>
                <a:latin typeface="Arial" panose="020B0604020202020204" pitchFamily="34" charset="0"/>
                <a:ea typeface="+mn-ea"/>
                <a:cs typeface="Arial" panose="020B0604020202020204" pitchFamily="34" charset="0"/>
              </a:rPr>
              <a:t> lymphocytic choriomeningitis virus; mTOR, </a:t>
            </a:r>
            <a:r>
              <a:rPr lang="en-GB" sz="2400" b="0" i="1" kern="1200" dirty="0">
                <a:solidFill>
                  <a:schemeClr val="tx1"/>
                </a:solidFill>
                <a:effectLst/>
                <a:latin typeface="Arial" panose="020B0604020202020204" pitchFamily="34" charset="0"/>
                <a:ea typeface="+mn-ea"/>
                <a:cs typeface="Arial" panose="020B0604020202020204" pitchFamily="34" charset="0"/>
              </a:rPr>
              <a:t>mammalian target of rapamycin; </a:t>
            </a:r>
            <a:r>
              <a:rPr lang="en-GB" sz="1200" i="1" dirty="0"/>
              <a:t>PSC, </a:t>
            </a:r>
            <a:r>
              <a:rPr lang="en-GB" sz="1200" i="1" dirty="0">
                <a:latin typeface="Arial" panose="020B0604020202020204" pitchFamily="34" charset="0"/>
                <a:cs typeface="Arial" panose="020B0604020202020204" pitchFamily="34" charset="0"/>
              </a:rPr>
              <a:t>primary sclerosing cholangitis;</a:t>
            </a:r>
            <a:r>
              <a:rPr lang="en-GB" sz="1200" i="1" dirty="0"/>
              <a:t> UDCA, </a:t>
            </a:r>
            <a:r>
              <a:rPr lang="en-GB" sz="1200" i="1" dirty="0" err="1"/>
              <a:t>ursodeoxycholic</a:t>
            </a:r>
            <a:r>
              <a:rPr lang="en-GB" sz="1200" i="1" dirty="0"/>
              <a:t> acid</a:t>
            </a:r>
            <a:endParaRPr lang="en-US" sz="1200" b="0" i="1" dirty="0"/>
          </a:p>
          <a:p>
            <a:endParaRPr lang="en-US" sz="1200" b="0" dirty="0"/>
          </a:p>
          <a:p>
            <a:r>
              <a:rPr lang="en-US" sz="1200" b="0" dirty="0"/>
              <a:t>Full title: Immunomodulatory mechanisms of the novel therapeutic bile acid 24-nor-ursodeoxycholic acid</a:t>
            </a:r>
            <a:endParaRPr lang="en-GB" sz="1200" b="0" i="1" kern="1200" dirty="0">
              <a:solidFill>
                <a:schemeClr val="tx1"/>
              </a:solidFill>
              <a:latin typeface="Arial" panose="020B0604020202020204" pitchFamily="34" charset="0"/>
              <a:ea typeface="+mn-ea"/>
              <a:cs typeface="Arial" panose="020B0604020202020204" pitchFamily="34" charset="0"/>
            </a:endParaRPr>
          </a:p>
          <a:p>
            <a:endParaRPr lang="en-GB" sz="1200" b="0" i="1" kern="1200" dirty="0">
              <a:solidFill>
                <a:schemeClr val="tx1"/>
              </a:solidFill>
              <a:latin typeface="Arial" panose="020B0604020202020204" pitchFamily="34" charset="0"/>
              <a:ea typeface="+mn-ea"/>
              <a:cs typeface="Arial" panose="020B0604020202020204" pitchFamily="34" charset="0"/>
            </a:endParaRPr>
          </a:p>
          <a:p>
            <a:r>
              <a:rPr lang="en-GB" sz="1200" b="0" i="1" kern="1200" dirty="0">
                <a:solidFill>
                  <a:schemeClr val="tx1"/>
                </a:solidFill>
                <a:latin typeface="Arial" panose="020B0604020202020204" pitchFamily="34" charset="0"/>
                <a:ea typeface="+mn-ea"/>
                <a:cs typeface="Arial" panose="020B0604020202020204" pitchFamily="34" charset="0"/>
              </a:rPr>
              <a:t>Full author list: Ci Zhu</a:t>
            </a:r>
            <a:r>
              <a:rPr lang="en-GB" sz="1200" b="0" i="1" kern="1200" baseline="30000" dirty="0">
                <a:solidFill>
                  <a:schemeClr val="tx1"/>
                </a:solidFill>
                <a:latin typeface="Arial" panose="020B0604020202020204" pitchFamily="34" charset="0"/>
                <a:ea typeface="+mn-ea"/>
                <a:cs typeface="Arial" panose="020B0604020202020204" pitchFamily="34" charset="0"/>
              </a:rPr>
              <a:t>1,†</a:t>
            </a:r>
            <a:r>
              <a:rPr lang="en-GB" sz="1200" b="0" i="1" kern="1200" dirty="0">
                <a:solidFill>
                  <a:schemeClr val="tx1"/>
                </a:solidFill>
                <a:latin typeface="Arial" panose="020B0604020202020204" pitchFamily="34" charset="0"/>
                <a:ea typeface="+mn-ea"/>
                <a:cs typeface="Arial" panose="020B0604020202020204" pitchFamily="34" charset="0"/>
              </a:rPr>
              <a:t>, Nicole Boucheron</a:t>
            </a:r>
            <a:r>
              <a:rPr lang="en-GB" sz="1200" b="0" i="1" kern="1200" baseline="30000" dirty="0">
                <a:solidFill>
                  <a:schemeClr val="tx1"/>
                </a:solidFill>
                <a:latin typeface="Arial" panose="020B0604020202020204" pitchFamily="34" charset="0"/>
                <a:ea typeface="+mn-ea"/>
                <a:cs typeface="Arial" panose="020B0604020202020204" pitchFamily="34" charset="0"/>
              </a:rPr>
              <a:t>2,† ,*</a:t>
            </a:r>
            <a:r>
              <a:rPr lang="en-GB" sz="1200" b="0" i="1" kern="1200" dirty="0">
                <a:solidFill>
                  <a:schemeClr val="tx1"/>
                </a:solidFill>
                <a:latin typeface="Arial" panose="020B0604020202020204" pitchFamily="34" charset="0"/>
                <a:ea typeface="+mn-ea"/>
                <a:cs typeface="Arial" panose="020B0604020202020204" pitchFamily="34" charset="0"/>
              </a:rPr>
              <a:t>, Claudia D. Fuchs</a:t>
            </a:r>
            <a:r>
              <a:rPr lang="en-GB" sz="1200" b="0" i="1" kern="1200" baseline="30000" dirty="0">
                <a:solidFill>
                  <a:schemeClr val="tx1"/>
                </a:solidFill>
                <a:latin typeface="Arial" panose="020B0604020202020204" pitchFamily="34" charset="0"/>
                <a:ea typeface="+mn-ea"/>
                <a:cs typeface="Arial" panose="020B0604020202020204" pitchFamily="34" charset="0"/>
              </a:rPr>
              <a:t>1</a:t>
            </a:r>
            <a:r>
              <a:rPr lang="en-GB" sz="1200" b="0" i="1" kern="1200" dirty="0">
                <a:solidFill>
                  <a:schemeClr val="tx1"/>
                </a:solidFill>
                <a:latin typeface="Arial" panose="020B0604020202020204" pitchFamily="34" charset="0"/>
                <a:ea typeface="+mn-ea"/>
                <a:cs typeface="Arial" panose="020B0604020202020204" pitchFamily="34" charset="0"/>
              </a:rPr>
              <a:t>, </a:t>
            </a:r>
            <a:r>
              <a:rPr lang="en-GB" sz="1200" b="0" i="1" kern="1200" dirty="0" err="1">
                <a:solidFill>
                  <a:schemeClr val="tx1"/>
                </a:solidFill>
                <a:latin typeface="Arial" panose="020B0604020202020204" pitchFamily="34" charset="0"/>
                <a:ea typeface="+mn-ea"/>
                <a:cs typeface="Arial" panose="020B0604020202020204" pitchFamily="34" charset="0"/>
              </a:rPr>
              <a:t>Hatoon</a:t>
            </a:r>
            <a:r>
              <a:rPr lang="en-GB" sz="1200" b="0" i="1" kern="1200" dirty="0">
                <a:solidFill>
                  <a:schemeClr val="tx1"/>
                </a:solidFill>
                <a:latin typeface="Arial" panose="020B0604020202020204" pitchFamily="34" charset="0"/>
                <a:ea typeface="+mn-ea"/>
                <a:cs typeface="Arial" panose="020B0604020202020204" pitchFamily="34" charset="0"/>
              </a:rPr>
              <a:t> Baazim</a:t>
            </a:r>
            <a:r>
              <a:rPr lang="en-GB" sz="1200" b="0" i="1" kern="1200" baseline="30000" dirty="0">
                <a:solidFill>
                  <a:schemeClr val="tx1"/>
                </a:solidFill>
                <a:latin typeface="Arial" panose="020B0604020202020204" pitchFamily="34" charset="0"/>
                <a:ea typeface="+mn-ea"/>
                <a:cs typeface="Arial" panose="020B0604020202020204" pitchFamily="34" charset="0"/>
              </a:rPr>
              <a:t>3</a:t>
            </a:r>
            <a:r>
              <a:rPr lang="en-GB" sz="1200" b="0" i="1" kern="1200" dirty="0">
                <a:solidFill>
                  <a:schemeClr val="tx1"/>
                </a:solidFill>
                <a:latin typeface="Arial" panose="020B0604020202020204" pitchFamily="34" charset="0"/>
                <a:ea typeface="+mn-ea"/>
                <a:cs typeface="Arial" panose="020B0604020202020204" pitchFamily="34" charset="0"/>
              </a:rPr>
              <a:t>, Alexander Lercher</a:t>
            </a:r>
            <a:r>
              <a:rPr lang="en-GB" sz="1200" b="0" i="1" kern="1200" baseline="30000" dirty="0">
                <a:solidFill>
                  <a:schemeClr val="tx1"/>
                </a:solidFill>
                <a:latin typeface="Arial" panose="020B0604020202020204" pitchFamily="34" charset="0"/>
                <a:ea typeface="+mn-ea"/>
                <a:cs typeface="Arial" panose="020B0604020202020204" pitchFamily="34" charset="0"/>
              </a:rPr>
              <a:t>3</a:t>
            </a:r>
            <a:r>
              <a:rPr lang="en-GB" sz="1200" b="0" i="1" kern="1200" dirty="0">
                <a:solidFill>
                  <a:schemeClr val="tx1"/>
                </a:solidFill>
                <a:latin typeface="Arial" panose="020B0604020202020204" pitchFamily="34" charset="0"/>
                <a:ea typeface="+mn-ea"/>
                <a:cs typeface="Arial" panose="020B0604020202020204" pitchFamily="34" charset="0"/>
              </a:rPr>
              <a:t>, </a:t>
            </a:r>
            <a:r>
              <a:rPr lang="en-GB" sz="1200" b="0" i="1" kern="1200" dirty="0" err="1">
                <a:solidFill>
                  <a:schemeClr val="tx1"/>
                </a:solidFill>
                <a:latin typeface="Arial" panose="020B0604020202020204" pitchFamily="34" charset="0"/>
                <a:ea typeface="+mn-ea"/>
                <a:cs typeface="Arial" panose="020B0604020202020204" pitchFamily="34" charset="0"/>
              </a:rPr>
              <a:t>Emina</a:t>
            </a:r>
            <a:r>
              <a:rPr lang="en-GB" sz="1200" b="0" i="1" kern="1200" dirty="0">
                <a:solidFill>
                  <a:schemeClr val="tx1"/>
                </a:solidFill>
                <a:latin typeface="Arial" panose="020B0604020202020204" pitchFamily="34" charset="0"/>
                <a:ea typeface="+mn-ea"/>
                <a:cs typeface="Arial" panose="020B0604020202020204" pitchFamily="34" charset="0"/>
              </a:rPr>
              <a:t> Halilbasic</a:t>
            </a:r>
            <a:r>
              <a:rPr lang="en-GB" sz="1200" b="0" i="1" kern="1200" baseline="30000" dirty="0">
                <a:solidFill>
                  <a:schemeClr val="tx1"/>
                </a:solidFill>
                <a:latin typeface="Arial" panose="020B0604020202020204" pitchFamily="34" charset="0"/>
                <a:ea typeface="+mn-ea"/>
                <a:cs typeface="Arial" panose="020B0604020202020204" pitchFamily="34" charset="0"/>
              </a:rPr>
              <a:t>1</a:t>
            </a:r>
            <a:r>
              <a:rPr lang="en-GB" sz="1200" b="0" i="1" kern="1200" dirty="0">
                <a:solidFill>
                  <a:schemeClr val="tx1"/>
                </a:solidFill>
                <a:latin typeface="Arial" panose="020B0604020202020204" pitchFamily="34" charset="0"/>
                <a:ea typeface="+mn-ea"/>
                <a:cs typeface="Arial" panose="020B0604020202020204" pitchFamily="34" charset="0"/>
              </a:rPr>
              <a:t>, Tatjana Stojakovic</a:t>
            </a:r>
            <a:r>
              <a:rPr lang="en-GB" sz="1200" b="0" i="1" kern="1200" baseline="30000" dirty="0">
                <a:solidFill>
                  <a:schemeClr val="tx1"/>
                </a:solidFill>
                <a:latin typeface="Arial" panose="020B0604020202020204" pitchFamily="34" charset="0"/>
                <a:ea typeface="+mn-ea"/>
                <a:cs typeface="Arial" panose="020B0604020202020204" pitchFamily="34" charset="0"/>
              </a:rPr>
              <a:t>4</a:t>
            </a:r>
            <a:r>
              <a:rPr lang="en-GB" sz="1200" b="0" i="1" kern="1200" dirty="0">
                <a:solidFill>
                  <a:schemeClr val="tx1"/>
                </a:solidFill>
                <a:latin typeface="Arial" panose="020B0604020202020204" pitchFamily="34" charset="0"/>
                <a:ea typeface="+mn-ea"/>
                <a:cs typeface="Arial" panose="020B0604020202020204" pitchFamily="34" charset="0"/>
              </a:rPr>
              <a:t>, Matteo Tardelli</a:t>
            </a:r>
            <a:r>
              <a:rPr lang="en-GB" sz="1200" b="0" i="1" kern="1200" baseline="30000" dirty="0">
                <a:solidFill>
                  <a:schemeClr val="tx1"/>
                </a:solidFill>
                <a:latin typeface="Arial" panose="020B0604020202020204" pitchFamily="34" charset="0"/>
                <a:ea typeface="+mn-ea"/>
                <a:cs typeface="Arial" panose="020B0604020202020204" pitchFamily="34" charset="0"/>
              </a:rPr>
              <a:t>1</a:t>
            </a:r>
            <a:r>
              <a:rPr lang="en-GB" sz="1200" b="0" i="1" kern="1200" dirty="0">
                <a:solidFill>
                  <a:schemeClr val="tx1"/>
                </a:solidFill>
                <a:latin typeface="Arial" panose="020B0604020202020204" pitchFamily="34" charset="0"/>
                <a:ea typeface="+mn-ea"/>
                <a:cs typeface="Arial" panose="020B0604020202020204" pitchFamily="34" charset="0"/>
              </a:rPr>
              <a:t>, Andreas Bergthaler</a:t>
            </a:r>
            <a:r>
              <a:rPr lang="en-GB" sz="1200" b="0" i="1" kern="1200" baseline="30000" dirty="0">
                <a:solidFill>
                  <a:schemeClr val="tx1"/>
                </a:solidFill>
                <a:latin typeface="Arial" panose="020B0604020202020204" pitchFamily="34" charset="0"/>
                <a:ea typeface="+mn-ea"/>
                <a:cs typeface="Arial" panose="020B0604020202020204" pitchFamily="34" charset="0"/>
              </a:rPr>
              <a:t>3</a:t>
            </a:r>
            <a:r>
              <a:rPr lang="en-GB" sz="1200" b="0" i="1" kern="1200" dirty="0">
                <a:solidFill>
                  <a:schemeClr val="tx1"/>
                </a:solidFill>
                <a:latin typeface="Arial" panose="020B0604020202020204" pitchFamily="34" charset="0"/>
                <a:ea typeface="+mn-ea"/>
                <a:cs typeface="Arial" panose="020B0604020202020204" pitchFamily="34" charset="0"/>
              </a:rPr>
              <a:t>, Wilfried Ellmeier</a:t>
            </a:r>
            <a:r>
              <a:rPr lang="en-GB" sz="1200" b="0" i="1" kern="1200" baseline="30000" dirty="0">
                <a:solidFill>
                  <a:schemeClr val="tx1"/>
                </a:solidFill>
                <a:latin typeface="Arial" panose="020B0604020202020204" pitchFamily="34" charset="0"/>
                <a:ea typeface="+mn-ea"/>
                <a:cs typeface="Arial" panose="020B0604020202020204" pitchFamily="34" charset="0"/>
              </a:rPr>
              <a:t>2</a:t>
            </a:r>
            <a:r>
              <a:rPr lang="en-GB" sz="1200" b="0" i="1" kern="1200" dirty="0">
                <a:solidFill>
                  <a:schemeClr val="tx1"/>
                </a:solidFill>
                <a:latin typeface="Arial" panose="020B0604020202020204" pitchFamily="34" charset="0"/>
                <a:ea typeface="+mn-ea"/>
                <a:cs typeface="Arial" panose="020B0604020202020204" pitchFamily="34" charset="0"/>
              </a:rPr>
              <a:t>, Michael Trauner</a:t>
            </a:r>
            <a:r>
              <a:rPr lang="en-GB" sz="1200" b="0" i="1" kern="1200" baseline="30000" dirty="0">
                <a:solidFill>
                  <a:schemeClr val="tx1"/>
                </a:solidFill>
                <a:latin typeface="Arial" panose="020B0604020202020204" pitchFamily="34" charset="0"/>
                <a:ea typeface="+mn-ea"/>
                <a:cs typeface="Arial" panose="020B0604020202020204" pitchFamily="34" charset="0"/>
              </a:rPr>
              <a:t>1</a:t>
            </a:r>
            <a:r>
              <a:rPr lang="en-GB" altLang="zh-CN" sz="1200" b="0" baseline="30000" dirty="0"/>
              <a:t> ,*</a:t>
            </a:r>
            <a:endParaRPr lang="en-GB" sz="1200" b="0" i="1" kern="1200" baseline="30000" dirty="0">
              <a:solidFill>
                <a:schemeClr val="tx1"/>
              </a:solidFill>
              <a:latin typeface="Arial" panose="020B0604020202020204" pitchFamily="34" charset="0"/>
              <a:ea typeface="+mn-ea"/>
              <a:cs typeface="Arial" panose="020B0604020202020204" pitchFamily="34" charset="0"/>
            </a:endParaRPr>
          </a:p>
          <a:p>
            <a:r>
              <a:rPr lang="en-GB" sz="1200" b="0" i="1" kern="1200" baseline="30000" dirty="0">
                <a:solidFill>
                  <a:schemeClr val="tx1"/>
                </a:solidFill>
                <a:latin typeface="Arial" panose="020B0604020202020204" pitchFamily="34" charset="0"/>
                <a:ea typeface="+mn-ea"/>
                <a:cs typeface="Arial" panose="020B0604020202020204" pitchFamily="34" charset="0"/>
              </a:rPr>
              <a:t>1</a:t>
            </a:r>
            <a:r>
              <a:rPr lang="en-GB" sz="1200" b="0" i="1" kern="1200" dirty="0">
                <a:solidFill>
                  <a:schemeClr val="tx1"/>
                </a:solidFill>
                <a:latin typeface="Arial" panose="020B0604020202020204" pitchFamily="34" charset="0"/>
                <a:ea typeface="+mn-ea"/>
                <a:cs typeface="Arial" panose="020B0604020202020204" pitchFamily="34" charset="0"/>
              </a:rPr>
              <a:t>Hans Popper Laboratory of Molecular Hepatology, Division of Gastroenterology &amp; Hepatology, Internal Medicine III, Medical University of Vienna, Austria</a:t>
            </a:r>
          </a:p>
          <a:p>
            <a:r>
              <a:rPr lang="en-GB" sz="1200" b="0" i="1" kern="1200" baseline="30000" dirty="0">
                <a:solidFill>
                  <a:schemeClr val="tx1"/>
                </a:solidFill>
                <a:latin typeface="Arial" panose="020B0604020202020204" pitchFamily="34" charset="0"/>
                <a:ea typeface="+mn-ea"/>
                <a:cs typeface="Arial" panose="020B0604020202020204" pitchFamily="34" charset="0"/>
              </a:rPr>
              <a:t>2</a:t>
            </a:r>
            <a:r>
              <a:rPr lang="en-GB" sz="1200" b="0" i="1" kern="1200" dirty="0">
                <a:solidFill>
                  <a:schemeClr val="tx1"/>
                </a:solidFill>
                <a:latin typeface="Arial" panose="020B0604020202020204" pitchFamily="34" charset="0"/>
                <a:ea typeface="+mn-ea"/>
                <a:cs typeface="Arial" panose="020B0604020202020204" pitchFamily="34" charset="0"/>
              </a:rPr>
              <a:t>Institute of Immunology, </a:t>
            </a:r>
            <a:r>
              <a:rPr lang="en-GB" sz="1200" b="0" i="1" kern="1200" dirty="0" err="1">
                <a:solidFill>
                  <a:schemeClr val="tx1"/>
                </a:solidFill>
                <a:latin typeface="Arial" panose="020B0604020202020204" pitchFamily="34" charset="0"/>
                <a:ea typeface="+mn-ea"/>
                <a:cs typeface="Arial" panose="020B0604020202020204" pitchFamily="34" charset="0"/>
              </a:rPr>
              <a:t>Center</a:t>
            </a:r>
            <a:r>
              <a:rPr lang="en-GB" sz="1200" b="0" i="1" kern="1200" dirty="0">
                <a:solidFill>
                  <a:schemeClr val="tx1"/>
                </a:solidFill>
                <a:latin typeface="Arial" panose="020B0604020202020204" pitchFamily="34" charset="0"/>
                <a:ea typeface="+mn-ea"/>
                <a:cs typeface="Arial" panose="020B0604020202020204" pitchFamily="34" charset="0"/>
              </a:rPr>
              <a:t> for Pathophysiology, Infectiology and Immunology, Medical University of Vienna, Austria</a:t>
            </a:r>
          </a:p>
          <a:p>
            <a:r>
              <a:rPr lang="en-GB" sz="1200" b="0" i="1" kern="1200" baseline="30000" dirty="0">
                <a:solidFill>
                  <a:schemeClr val="tx1"/>
                </a:solidFill>
                <a:latin typeface="Arial" panose="020B0604020202020204" pitchFamily="34" charset="0"/>
                <a:ea typeface="+mn-ea"/>
                <a:cs typeface="Arial" panose="020B0604020202020204" pitchFamily="34" charset="0"/>
              </a:rPr>
              <a:t>3</a:t>
            </a:r>
            <a:r>
              <a:rPr lang="en-GB" sz="1200" b="0" i="1" kern="1200" dirty="0">
                <a:solidFill>
                  <a:schemeClr val="tx1"/>
                </a:solidFill>
                <a:latin typeface="Arial" panose="020B0604020202020204" pitchFamily="34" charset="0"/>
                <a:ea typeface="+mn-ea"/>
                <a:cs typeface="Arial" panose="020B0604020202020204" pitchFamily="34" charset="0"/>
              </a:rPr>
              <a:t>CeMM Research </a:t>
            </a:r>
            <a:r>
              <a:rPr lang="en-GB" sz="1200" b="0" i="1" kern="1200" dirty="0" err="1">
                <a:solidFill>
                  <a:schemeClr val="tx1"/>
                </a:solidFill>
                <a:latin typeface="Arial" panose="020B0604020202020204" pitchFamily="34" charset="0"/>
                <a:ea typeface="+mn-ea"/>
                <a:cs typeface="Arial" panose="020B0604020202020204" pitchFamily="34" charset="0"/>
              </a:rPr>
              <a:t>Center</a:t>
            </a:r>
            <a:r>
              <a:rPr lang="en-GB" sz="1200" b="0" i="1" kern="1200" dirty="0">
                <a:solidFill>
                  <a:schemeClr val="tx1"/>
                </a:solidFill>
                <a:latin typeface="Arial" panose="020B0604020202020204" pitchFamily="34" charset="0"/>
                <a:ea typeface="+mn-ea"/>
                <a:cs typeface="Arial" panose="020B0604020202020204" pitchFamily="34" charset="0"/>
              </a:rPr>
              <a:t> for Molecular Medicine of the Austrian Academy of Sciences, Austria</a:t>
            </a:r>
          </a:p>
          <a:p>
            <a:r>
              <a:rPr lang="en-GB" sz="1200" b="0" i="1" kern="1200" baseline="30000" dirty="0">
                <a:solidFill>
                  <a:schemeClr val="tx1"/>
                </a:solidFill>
                <a:latin typeface="Arial" panose="020B0604020202020204" pitchFamily="34" charset="0"/>
                <a:ea typeface="+mn-ea"/>
                <a:cs typeface="Arial" panose="020B0604020202020204" pitchFamily="34" charset="0"/>
              </a:rPr>
              <a:t>4</a:t>
            </a:r>
            <a:r>
              <a:rPr lang="en-GB" sz="1200" b="0" i="1" kern="1200" dirty="0">
                <a:solidFill>
                  <a:schemeClr val="tx1"/>
                </a:solidFill>
                <a:latin typeface="Arial" panose="020B0604020202020204" pitchFamily="34" charset="0"/>
                <a:ea typeface="+mn-ea"/>
                <a:cs typeface="Arial" panose="020B0604020202020204" pitchFamily="34" charset="0"/>
              </a:rPr>
              <a:t>Medical and Chemical Laboratory of Diagnostics, Medical University of Graz, Graz, Austria.</a:t>
            </a:r>
          </a:p>
          <a:p>
            <a:r>
              <a:rPr lang="en-GB" sz="1200" b="0" i="1" kern="1200" baseline="30000" dirty="0">
                <a:solidFill>
                  <a:schemeClr val="tx1"/>
                </a:solidFill>
                <a:latin typeface="Arial" panose="020B0604020202020204" pitchFamily="34" charset="0"/>
                <a:ea typeface="+mn-ea"/>
                <a:cs typeface="Arial" panose="020B0604020202020204" pitchFamily="34" charset="0"/>
              </a:rPr>
              <a:t>†</a:t>
            </a:r>
            <a:r>
              <a:rPr lang="en-GB" sz="1200" b="0" i="1" kern="1200" dirty="0">
                <a:solidFill>
                  <a:schemeClr val="tx1"/>
                </a:solidFill>
                <a:latin typeface="Arial" panose="020B0604020202020204" pitchFamily="34" charset="0"/>
                <a:ea typeface="+mn-ea"/>
                <a:cs typeface="Arial" panose="020B0604020202020204" pitchFamily="34" charset="0"/>
              </a:rPr>
              <a:t>Shared first authorship, *Shared Co-senior authorship</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1684880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ALT, alanine transaminase; AP, alkaline phosphatase; AST, aspartate aminotransferase; bid, twice daily; BW, body weight; ITT, intention to treat; OD, once daily; PBC,</a:t>
            </a:r>
            <a:r>
              <a:rPr lang="en-GB" dirty="0">
                <a:latin typeface="Arial" panose="020B0604020202020204" pitchFamily="34" charset="0"/>
                <a:cs typeface="Arial" panose="020B0604020202020204" pitchFamily="34" charset="0"/>
              </a:rPr>
              <a:t> primary biliary cholangitis; SAE, serious adverse event; </a:t>
            </a:r>
            <a:r>
              <a:rPr lang="en-GB" dirty="0" err="1"/>
              <a:t>tid</a:t>
            </a:r>
            <a:r>
              <a:rPr lang="en-GB" dirty="0"/>
              <a:t>, three times daily; UDCA, </a:t>
            </a:r>
            <a:r>
              <a:rPr lang="en-GB" dirty="0" err="1"/>
              <a:t>ursodeoxycholic</a:t>
            </a:r>
            <a:r>
              <a:rPr lang="en-GB" dirty="0"/>
              <a:t> acid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Full abstract 2095 title: Results of a randomised controlled trial of budesonide add-on therapy in patients with primary biliary cholangitis and an incomplete response to </a:t>
            </a:r>
            <a:r>
              <a:rPr lang="en-GB" dirty="0" err="1"/>
              <a:t>ursodeoxycholic</a:t>
            </a:r>
            <a:r>
              <a:rPr lang="en-GB" dirty="0"/>
              <a:t> acid</a:t>
            </a:r>
          </a:p>
          <a:p>
            <a:endParaRPr lang="de-DE" sz="1200" dirty="0">
              <a:solidFill>
                <a:srgbClr val="000000"/>
              </a:solidFill>
              <a:latin typeface="Calibri"/>
              <a:cs typeface="Calibri"/>
            </a:endParaRPr>
          </a:p>
          <a:p>
            <a:r>
              <a:rPr lang="de-DE" sz="1200" dirty="0">
                <a:solidFill>
                  <a:srgbClr val="000000"/>
                </a:solidFill>
                <a:latin typeface="Calibri"/>
                <a:cs typeface="Calibri"/>
              </a:rPr>
              <a:t>Authors: Gideon Hirschfield, L Kupcinskas, Peter Ott, Ulrich Beuers, Annika M Bergquist, Martti Färkkilä, Michael P. Manns, Albert Pares, Ulrich Spengler, Roland Greinwald, Markus Proels, Raoul Poupon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8</a:t>
            </a:fld>
            <a:endParaRPr lang="en-GB"/>
          </a:p>
        </p:txBody>
      </p:sp>
    </p:spTree>
    <p:extLst>
      <p:ext uri="{BB962C8B-B14F-4D97-AF65-F5344CB8AC3E}">
        <p14:creationId xmlns:p14="http://schemas.microsoft.com/office/powerpoint/2010/main" val="425931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ALT, alanine transaminase; AP, alkaline phosphatase; AST, aspartate aminotransferase; FXR, </a:t>
            </a:r>
            <a:r>
              <a:rPr lang="en-GB" dirty="0" err="1"/>
              <a:t>farnesoid</a:t>
            </a:r>
            <a:r>
              <a:rPr lang="en-GB" dirty="0"/>
              <a:t> X receptor; GGT, gamma-glutamyl transferase; PBC,</a:t>
            </a:r>
            <a:r>
              <a:rPr lang="en-GB" dirty="0">
                <a:latin typeface="Arial" panose="020B0604020202020204" pitchFamily="34" charset="0"/>
                <a:cs typeface="Arial" panose="020B0604020202020204" pitchFamily="34" charset="0"/>
              </a:rPr>
              <a:t> primary biliary cholangitis; </a:t>
            </a:r>
            <a:r>
              <a:rPr lang="en-GB" dirty="0" err="1"/>
              <a:t>qd</a:t>
            </a:r>
            <a:r>
              <a:rPr lang="en-GB" dirty="0"/>
              <a:t>, once daily; UDCA, </a:t>
            </a:r>
            <a:r>
              <a:rPr lang="en-GB" dirty="0" err="1"/>
              <a:t>ursodeoxycholic</a:t>
            </a:r>
            <a:r>
              <a:rPr lang="en-GB" dirty="0"/>
              <a:t> acid; ULN, upper limit of normal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Full abstract 5581 title: Early assessment of safety and efficacy of </a:t>
            </a:r>
            <a:r>
              <a:rPr lang="en-GB" dirty="0" err="1"/>
              <a:t>tropifexor</a:t>
            </a:r>
            <a:r>
              <a:rPr lang="en-GB" dirty="0"/>
              <a:t>, a potent non bile-acid FXR agonist, in patients with primary biliary cholangitis: An interim analysis of an ongoing phase 2 study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Authors: C. Schramm, G. Hirschfield, A.L. Mason, H. </a:t>
            </a:r>
            <a:r>
              <a:rPr lang="en-GB" dirty="0" err="1"/>
              <a:t>Wedemeyer</a:t>
            </a:r>
            <a:r>
              <a:rPr lang="en-GB" dirty="0"/>
              <a:t>, L. </a:t>
            </a:r>
            <a:r>
              <a:rPr lang="en-GB" dirty="0" err="1"/>
              <a:t>Klickstein</a:t>
            </a:r>
            <a:r>
              <a:rPr lang="en-GB" dirty="0"/>
              <a:t>, S. </a:t>
            </a:r>
            <a:r>
              <a:rPr lang="en-GB" dirty="0" err="1"/>
              <a:t>Neelakantham</a:t>
            </a:r>
            <a:r>
              <a:rPr lang="en-GB" dirty="0"/>
              <a:t>, P. Koo, J. </a:t>
            </a:r>
            <a:r>
              <a:rPr lang="en-GB" dirty="0" err="1"/>
              <a:t>Sanni</a:t>
            </a:r>
            <a:r>
              <a:rPr lang="en-GB" dirty="0"/>
              <a:t>, M. </a:t>
            </a:r>
            <a:r>
              <a:rPr lang="en-GB" dirty="0" err="1"/>
              <a:t>Badman</a:t>
            </a:r>
            <a:r>
              <a:rPr lang="en-GB" dirty="0"/>
              <a:t>, D. Jones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9</a:t>
            </a:fld>
            <a:endParaRPr lang="en-GB"/>
          </a:p>
        </p:txBody>
      </p:sp>
    </p:spTree>
    <p:extLst>
      <p:ext uri="{BB962C8B-B14F-4D97-AF65-F5344CB8AC3E}">
        <p14:creationId xmlns:p14="http://schemas.microsoft.com/office/powerpoint/2010/main" val="394055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en-GB" dirty="0" err="1"/>
              <a:t>LTx</a:t>
            </a:r>
            <a:r>
              <a:rPr lang="en-GB" dirty="0"/>
              <a:t>, liver transplantation; PBC,</a:t>
            </a:r>
            <a:r>
              <a:rPr lang="en-GB" dirty="0">
                <a:latin typeface="Arial" panose="020B0604020202020204" pitchFamily="34" charset="0"/>
                <a:cs typeface="Arial" panose="020B0604020202020204" pitchFamily="34" charset="0"/>
              </a:rPr>
              <a:t> primary biliary cholangitis; </a:t>
            </a:r>
            <a:r>
              <a:rPr lang="en-GB" dirty="0"/>
              <a:t>UDCA, </a:t>
            </a:r>
            <a:r>
              <a:rPr lang="en-GB" dirty="0" err="1"/>
              <a:t>ursodeoxycholic</a:t>
            </a:r>
            <a:r>
              <a:rPr lang="en-GB" dirty="0"/>
              <a:t> acid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Full abstract 2097 title: Are the Globe and UK-PBC scores also effective for predicting risk in patients treated with bezafibrate in addition to </a:t>
            </a:r>
            <a:r>
              <a:rPr lang="en-GB" dirty="0" err="1"/>
              <a:t>ursodeoxycholic</a:t>
            </a:r>
            <a:r>
              <a:rPr lang="en-GB" dirty="0"/>
              <a:t> acid?: A validation study in Japan</a:t>
            </a:r>
          </a:p>
          <a:p>
            <a:endParaRPr lang="en-GB" altLang="ja-JP" sz="1200" dirty="0"/>
          </a:p>
          <a:p>
            <a:r>
              <a:rPr lang="en-GB" altLang="ja-JP" sz="1200" dirty="0"/>
              <a:t>Authors: </a:t>
            </a:r>
            <a:r>
              <a:rPr lang="en-GB" altLang="ja-JP" sz="1200" dirty="0" err="1"/>
              <a:t>Astushi</a:t>
            </a:r>
            <a:r>
              <a:rPr lang="en-GB" altLang="ja-JP" sz="1200" dirty="0"/>
              <a:t> Tanaka, </a:t>
            </a:r>
            <a:r>
              <a:rPr lang="en-GB" altLang="ja-JP" sz="1200" dirty="0" err="1"/>
              <a:t>Atsumasa</a:t>
            </a:r>
            <a:r>
              <a:rPr lang="en-GB" altLang="ja-JP" sz="1200" dirty="0"/>
              <a:t> Komori, Masanori Abe, Mie </a:t>
            </a:r>
            <a:r>
              <a:rPr lang="en-GB" altLang="ja-JP" sz="1200" dirty="0" err="1"/>
              <a:t>Inao</a:t>
            </a:r>
            <a:r>
              <a:rPr lang="en-GB" altLang="ja-JP" sz="1200" dirty="0"/>
              <a:t>, Tadashi </a:t>
            </a:r>
            <a:r>
              <a:rPr lang="en-GB" altLang="ja-JP" sz="1200" dirty="0" err="1"/>
              <a:t>Namisaki</a:t>
            </a:r>
            <a:r>
              <a:rPr lang="en-GB" altLang="ja-JP" sz="1200" dirty="0"/>
              <a:t>, </a:t>
            </a:r>
            <a:r>
              <a:rPr lang="en-GB" altLang="ja-JP" sz="1200" dirty="0" err="1"/>
              <a:t>Naoaki</a:t>
            </a:r>
            <a:r>
              <a:rPr lang="en-GB" altLang="ja-JP" sz="1200" dirty="0"/>
              <a:t> Hashimoto, </a:t>
            </a:r>
            <a:r>
              <a:rPr lang="en-GB" altLang="ja-JP" sz="1200" dirty="0" err="1"/>
              <a:t>Kazuhito</a:t>
            </a:r>
            <a:r>
              <a:rPr lang="en-GB" altLang="ja-JP" sz="1200" dirty="0"/>
              <a:t> </a:t>
            </a:r>
            <a:r>
              <a:rPr lang="en-GB" altLang="ja-JP" sz="1200" dirty="0" err="1"/>
              <a:t>Kawata</a:t>
            </a:r>
            <a:r>
              <a:rPr lang="en-GB" altLang="ja-JP" sz="1200" dirty="0"/>
              <a:t>, Atsushi Takahashi, Masashi </a:t>
            </a:r>
            <a:r>
              <a:rPr lang="en-GB" altLang="ja-JP" sz="1200" dirty="0" err="1"/>
              <a:t>Ninomiya</a:t>
            </a:r>
            <a:r>
              <a:rPr lang="en-GB" altLang="ja-JP" sz="1200" dirty="0"/>
              <a:t>, Akira Honda, Kang Jong-Hon, Mie Arakawa, Satoshi </a:t>
            </a:r>
            <a:r>
              <a:rPr lang="en-GB" altLang="ja-JP" sz="1200" dirty="0" err="1"/>
              <a:t>Yamagiwa</a:t>
            </a:r>
            <a:r>
              <a:rPr lang="en-GB" altLang="ja-JP" sz="1200" dirty="0"/>
              <a:t>, Satoru </a:t>
            </a:r>
            <a:r>
              <a:rPr lang="en-GB" altLang="ja-JP" sz="1200" dirty="0" err="1"/>
              <a:t>Joshita</a:t>
            </a:r>
            <a:r>
              <a:rPr lang="en-GB" altLang="ja-JP" sz="1200" dirty="0"/>
              <a:t>, Ken Sato, Akira Kaneko, </a:t>
            </a:r>
            <a:r>
              <a:rPr lang="en-GB" altLang="ja-JP" sz="1200" dirty="0" err="1"/>
              <a:t>Kentaro</a:t>
            </a:r>
            <a:r>
              <a:rPr lang="en-GB" altLang="ja-JP" sz="1200" dirty="0"/>
              <a:t> Kikuchi, Jun </a:t>
            </a:r>
            <a:r>
              <a:rPr lang="en-GB" altLang="ja-JP" sz="1200" dirty="0" err="1"/>
              <a:t>Itakura</a:t>
            </a:r>
            <a:r>
              <a:rPr lang="en-GB" altLang="ja-JP" sz="1200" dirty="0"/>
              <a:t>, Takako Nomura, Keisuke </a:t>
            </a:r>
            <a:r>
              <a:rPr lang="en-GB" altLang="ja-JP" sz="1200" dirty="0" err="1"/>
              <a:t>Kakisaka</a:t>
            </a:r>
            <a:r>
              <a:rPr lang="en-GB" altLang="ja-JP" sz="1200" dirty="0"/>
              <a:t>, Tsutomu Masaki, Yasushi </a:t>
            </a:r>
            <a:r>
              <a:rPr lang="en-GB" altLang="ja-JP" sz="1200" dirty="0" err="1"/>
              <a:t>Matsuzaki</a:t>
            </a:r>
            <a:r>
              <a:rPr lang="en-GB" altLang="ja-JP" sz="1200" dirty="0"/>
              <a:t>, Hiromasa </a:t>
            </a:r>
            <a:r>
              <a:rPr lang="en-GB" altLang="ja-JP" sz="1200" dirty="0" err="1"/>
              <a:t>Ohira</a:t>
            </a:r>
            <a:r>
              <a:rPr lang="en-GB" altLang="ja-JP" sz="1200" dirty="0"/>
              <a:t>, Satoshi Mochida, Hitoshi </a:t>
            </a:r>
            <a:r>
              <a:rPr lang="en-GB" altLang="ja-JP" sz="1200" dirty="0" err="1"/>
              <a:t>Yoshiji</a:t>
            </a:r>
            <a:r>
              <a:rPr lang="en-GB" altLang="ja-JP" sz="1200" dirty="0"/>
              <a:t>, Hajime </a:t>
            </a:r>
            <a:r>
              <a:rPr lang="en-GB" altLang="ja-JP" sz="1200" dirty="0" err="1"/>
              <a:t>Takikawa</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10</a:t>
            </a:fld>
            <a:endParaRPr lang="en-GB"/>
          </a:p>
        </p:txBody>
      </p:sp>
    </p:spTree>
    <p:extLst>
      <p:ext uri="{BB962C8B-B14F-4D97-AF65-F5344CB8AC3E}">
        <p14:creationId xmlns:p14="http://schemas.microsoft.com/office/powerpoint/2010/main" val="4249388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Abbreviations: ASA, acetylsalicylic acid; AZA, </a:t>
            </a:r>
            <a:r>
              <a:rPr lang="en-GB" dirty="0" err="1"/>
              <a:t>azathrioprine</a:t>
            </a:r>
            <a:r>
              <a:rPr lang="en-GB" dirty="0"/>
              <a:t>; CCA, </a:t>
            </a:r>
            <a:r>
              <a:rPr lang="en-GB" sz="1200" b="0" i="0" kern="1200" dirty="0">
                <a:solidFill>
                  <a:schemeClr val="tx1"/>
                </a:solidFill>
                <a:effectLst/>
                <a:latin typeface="Arial" panose="020B0604020202020204" pitchFamily="34" charset="0"/>
                <a:ea typeface="+mn-ea"/>
                <a:cs typeface="Arial" panose="020B0604020202020204" pitchFamily="34" charset="0"/>
              </a:rPr>
              <a:t>cholangiocarcinoma; </a:t>
            </a:r>
            <a:r>
              <a:rPr lang="en-GB" dirty="0"/>
              <a:t>IBD, inflammatory bowel disease; </a:t>
            </a:r>
            <a:r>
              <a:rPr lang="en-GB" dirty="0" err="1"/>
              <a:t>LTx</a:t>
            </a:r>
            <a:r>
              <a:rPr lang="en-GB" dirty="0"/>
              <a:t>, liver transplantation; NSAID, nonsteroidal anti-inflammatory drug; PSC, </a:t>
            </a:r>
            <a:r>
              <a:rPr lang="en-GB" dirty="0">
                <a:latin typeface="Arial" panose="020B0604020202020204" pitchFamily="34" charset="0"/>
                <a:cs typeface="Arial" panose="020B0604020202020204" pitchFamily="34" charset="0"/>
              </a:rPr>
              <a:t>primary sclerosing cholangitis; </a:t>
            </a:r>
            <a:r>
              <a:rPr lang="en-GB" dirty="0"/>
              <a:t>UDCA, </a:t>
            </a:r>
            <a:r>
              <a:rPr lang="en-GB" dirty="0" err="1"/>
              <a:t>ursodeoxycholic</a:t>
            </a:r>
            <a:r>
              <a:rPr lang="en-GB" dirty="0"/>
              <a:t> acid</a:t>
            </a:r>
          </a:p>
          <a:p>
            <a:endParaRPr lang="en-GB" dirty="0"/>
          </a:p>
          <a:p>
            <a:r>
              <a:rPr lang="en-GB" dirty="0"/>
              <a:t>Abstract Title: Statins are associated with reduced mortality and morbidity in primary sclerosing cholangitis (PSC)</a:t>
            </a:r>
          </a:p>
          <a:p>
            <a:r>
              <a:rPr lang="en-GB" dirty="0"/>
              <a:t>Knut Stokkeland1, Jonas Höijer2, Matteo Bottai3, Karin </a:t>
            </a:r>
            <a:r>
              <a:rPr lang="en-GB" dirty="0" err="1"/>
              <a:t>Söderberg</a:t>
            </a:r>
            <a:r>
              <a:rPr lang="en-GB" dirty="0"/>
              <a:t> Löfdal4, Annika M Bergquist5</a:t>
            </a:r>
          </a:p>
          <a:p>
            <a:r>
              <a:rPr lang="en-GB" dirty="0"/>
              <a:t>1 Visby Hospital; Department of Medicine, 2 Karolinska </a:t>
            </a:r>
            <a:r>
              <a:rPr lang="en-GB" dirty="0" err="1"/>
              <a:t>Institutet</a:t>
            </a:r>
            <a:r>
              <a:rPr lang="en-GB" dirty="0"/>
              <a:t>; Unit of Biostatistics, IMM, 3 Karolinska </a:t>
            </a:r>
            <a:r>
              <a:rPr lang="en-GB" dirty="0" err="1"/>
              <a:t>Institutet</a:t>
            </a:r>
            <a:r>
              <a:rPr lang="en-GB" dirty="0"/>
              <a:t>, 4 Karolinska </a:t>
            </a:r>
            <a:r>
              <a:rPr lang="en-GB" dirty="0" err="1"/>
              <a:t>Institutet</a:t>
            </a:r>
            <a:r>
              <a:rPr lang="en-GB" dirty="0"/>
              <a:t>; Division of Clinical Pharmacology, 5 Karolinska University Hospital; Hepatology</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a:p>
        </p:txBody>
      </p:sp>
    </p:spTree>
    <p:extLst>
      <p:ext uri="{BB962C8B-B14F-4D97-AF65-F5344CB8AC3E}">
        <p14:creationId xmlns:p14="http://schemas.microsoft.com/office/powerpoint/2010/main" val="985659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Abbreviations: ALT, alanine transaminase; AP, alkaline phosphatase; AST, aspartate aminotransferase; FU, follow-up; IBD, inflammatory bowel disease; LFT, liver function test; </a:t>
            </a:r>
            <a:r>
              <a:rPr lang="en-GB" dirty="0" err="1"/>
              <a:t>LTx</a:t>
            </a:r>
            <a:r>
              <a:rPr lang="en-GB" dirty="0"/>
              <a:t>, liver transplantation; PSC, </a:t>
            </a:r>
            <a:r>
              <a:rPr lang="en-GB" dirty="0">
                <a:latin typeface="Arial" panose="020B0604020202020204" pitchFamily="34" charset="0"/>
                <a:cs typeface="Arial" panose="020B0604020202020204" pitchFamily="34" charset="0"/>
              </a:rPr>
              <a:t>primary sclerosing cholangitis</a:t>
            </a:r>
          </a:p>
          <a:p>
            <a:endParaRPr lang="en-GB" dirty="0"/>
          </a:p>
          <a:p>
            <a:r>
              <a:rPr lang="en-GB" dirty="0"/>
              <a:t>Abstract 3299 title: International Experience of Vedolizumab in Primary Sclerosing Cholangitis and Inflammatory Bowel Disease</a:t>
            </a:r>
          </a:p>
          <a:p>
            <a:r>
              <a:rPr lang="en-US" dirty="0"/>
              <a:t>K.D. Williamson*, E. </a:t>
            </a:r>
            <a:r>
              <a:rPr lang="en-US" dirty="0" err="1"/>
              <a:t>Lytvyak</a:t>
            </a:r>
            <a:r>
              <a:rPr lang="en-US" dirty="0"/>
              <a:t>, A. Kremer, M. de </a:t>
            </a:r>
            <a:r>
              <a:rPr lang="en-US" dirty="0" err="1"/>
              <a:t>Krijger</a:t>
            </a:r>
            <a:r>
              <a:rPr lang="en-US" dirty="0"/>
              <a:t>, P. Trivedi, D.J. Estes, L. Yu, D. Pratt, A. de Vries, K. </a:t>
            </a:r>
            <a:r>
              <a:rPr lang="en-US" dirty="0" err="1"/>
              <a:t>Yimam</a:t>
            </a:r>
            <a:r>
              <a:rPr lang="en-US" dirty="0"/>
              <a:t>, L. </a:t>
            </a:r>
            <a:r>
              <a:rPr lang="en-US" dirty="0" err="1"/>
              <a:t>Daretti</a:t>
            </a:r>
            <a:r>
              <a:rPr lang="en-US" dirty="0"/>
              <a:t>. C. </a:t>
            </a:r>
            <a:r>
              <a:rPr lang="en-US" dirty="0" err="1"/>
              <a:t>Heng</a:t>
            </a:r>
            <a:r>
              <a:rPr lang="en-US" dirty="0"/>
              <a:t> Liu, C. </a:t>
            </a:r>
            <a:r>
              <a:rPr lang="en-US" dirty="0" err="1"/>
              <a:t>Bowlus</a:t>
            </a:r>
            <a:r>
              <a:rPr lang="en-US" dirty="0"/>
              <a:t>, H. </a:t>
            </a:r>
            <a:r>
              <a:rPr lang="en-US" dirty="0" err="1"/>
              <a:t>Marschall</a:t>
            </a:r>
            <a:r>
              <a:rPr lang="en-US" dirty="0"/>
              <a:t>, A. Montano-</a:t>
            </a:r>
            <a:r>
              <a:rPr lang="en-US" dirty="0" err="1"/>
              <a:t>Loza</a:t>
            </a:r>
            <a:r>
              <a:rPr lang="en-US" dirty="0"/>
              <a:t>, R.W. Chapman, C. van der </a:t>
            </a:r>
            <a:r>
              <a:rPr lang="en-US" dirty="0" err="1"/>
              <a:t>Woude</a:t>
            </a:r>
            <a:r>
              <a:rPr lang="en-US" dirty="0"/>
              <a:t>, M. </a:t>
            </a:r>
            <a:r>
              <a:rPr lang="en-US" dirty="0" err="1"/>
              <a:t>Marzioni</a:t>
            </a:r>
            <a:r>
              <a:rPr lang="en-US" dirty="0"/>
              <a:t>, N. </a:t>
            </a:r>
            <a:r>
              <a:rPr lang="en-US" dirty="0" err="1"/>
              <a:t>Perin</a:t>
            </a:r>
            <a:r>
              <a:rPr lang="en-US" dirty="0"/>
              <a:t>, B. </a:t>
            </a:r>
            <a:r>
              <a:rPr lang="en-US" dirty="0" err="1"/>
              <a:t>Terziroli</a:t>
            </a:r>
            <a:r>
              <a:rPr lang="en-US" dirty="0"/>
              <a:t>, S. Keshav, C. </a:t>
            </a:r>
            <a:r>
              <a:rPr lang="en-US" dirty="0" err="1"/>
              <a:t>Ponsioen</a:t>
            </a:r>
            <a:r>
              <a:rPr lang="en-US" dirty="0"/>
              <a:t>, G. Hirschfield, C. Levy</a:t>
            </a:r>
          </a:p>
        </p:txBody>
      </p:sp>
      <p:sp>
        <p:nvSpPr>
          <p:cNvPr id="4" name="Slide Number Placeholder 3"/>
          <p:cNvSpPr>
            <a:spLocks noGrp="1"/>
          </p:cNvSpPr>
          <p:nvPr>
            <p:ph type="sldNum" sz="quarter" idx="10"/>
          </p:nvPr>
        </p:nvSpPr>
        <p:spPr/>
        <p:txBody>
          <a:bodyPr/>
          <a:lstStyle/>
          <a:p>
            <a:fld id="{9BC1133C-0A91-4C56-9DB7-B268BA704BC5}"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460758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AIH, autoimmune hepatitis; ALT, alanine transaminase; AP, alkaline phosphatase; AST, aspartate aminotransferase; BA, bile acid; ELF, Enhanced Liver Fibrosis; FGF19, fibroblast growth factor 19; PSC, </a:t>
            </a:r>
            <a:r>
              <a:rPr lang="en-GB" dirty="0">
                <a:latin typeface="Arial" panose="020B0604020202020204" pitchFamily="34" charset="0"/>
                <a:cs typeface="Arial" panose="020B0604020202020204" pitchFamily="34" charset="0"/>
              </a:rPr>
              <a:t>primary sclerosing cholangitis; </a:t>
            </a:r>
            <a:r>
              <a:rPr lang="en-GB" dirty="0" err="1">
                <a:latin typeface="Arial" panose="020B0604020202020204" pitchFamily="34" charset="0"/>
                <a:cs typeface="Arial" panose="020B0604020202020204" pitchFamily="34" charset="0"/>
              </a:rPr>
              <a:t>qd</a:t>
            </a:r>
            <a:r>
              <a:rPr lang="en-GB" dirty="0">
                <a:latin typeface="Arial" panose="020B0604020202020204" pitchFamily="34" charset="0"/>
                <a:cs typeface="Arial" panose="020B0604020202020204" pitchFamily="34" charset="0"/>
              </a:rPr>
              <a:t>, once daily; SC, subcutaneous; </a:t>
            </a:r>
            <a:r>
              <a:rPr lang="en-GB" dirty="0"/>
              <a:t>UDCA, </a:t>
            </a:r>
            <a:r>
              <a:rPr lang="en-GB" dirty="0" err="1"/>
              <a:t>ursodeoxycholic</a:t>
            </a:r>
            <a:r>
              <a:rPr lang="en-GB" dirty="0"/>
              <a:t> acid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Abstract 5580 title: NGM282, an engineered analogue of FGF19, significantly improves markers of bile acid synthesis, hepatic injury and fibrosis in PSC patients: Results of a phase 2, </a:t>
            </a:r>
            <a:r>
              <a:rPr lang="en-GB" dirty="0" err="1"/>
              <a:t>multicenter</a:t>
            </a:r>
            <a:r>
              <a:rPr lang="en-GB" dirty="0"/>
              <a:t>, randomized, double-blind, placebo-controlled trial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Hirschfield et al.</a:t>
            </a:r>
          </a:p>
          <a:p>
            <a:endParaRPr lang="en-US" dirty="0"/>
          </a:p>
        </p:txBody>
      </p:sp>
      <p:sp>
        <p:nvSpPr>
          <p:cNvPr id="4" name="Slide Number Placeholder 3"/>
          <p:cNvSpPr>
            <a:spLocks noGrp="1"/>
          </p:cNvSpPr>
          <p:nvPr>
            <p:ph type="sldNum" sz="quarter" idx="10"/>
          </p:nvPr>
        </p:nvSpPr>
        <p:spPr/>
        <p:txBody>
          <a:bodyPr/>
          <a:lstStyle/>
          <a:p>
            <a:fld id="{9BC1133C-0A91-4C56-9DB7-B268BA704BC5}"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69018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t>
            </a:r>
            <a:r>
              <a:rPr lang="en-GB" i="1" dirty="0"/>
              <a:t>hCD59, human CD59 protein; </a:t>
            </a:r>
            <a:r>
              <a:rPr lang="en-GB" i="1" dirty="0" err="1"/>
              <a:t>Tg</a:t>
            </a:r>
            <a:r>
              <a:rPr lang="en-GB" i="1" dirty="0"/>
              <a:t>, transgenic; TUNEL, </a:t>
            </a:r>
            <a:r>
              <a:rPr lang="en-GB" sz="1200" b="0" i="1" kern="1200" dirty="0">
                <a:solidFill>
                  <a:schemeClr val="tx1"/>
                </a:solidFill>
                <a:effectLst/>
                <a:latin typeface="Arial" panose="020B0604020202020204" pitchFamily="34" charset="0"/>
                <a:ea typeface="+mn-ea"/>
                <a:cs typeface="Arial" panose="020B0604020202020204" pitchFamily="34" charset="0"/>
              </a:rPr>
              <a:t>terminal deoxynucleotidyl transferase </a:t>
            </a:r>
            <a:r>
              <a:rPr lang="en-GB" sz="1200" b="0" i="1" kern="1200" dirty="0" err="1">
                <a:solidFill>
                  <a:schemeClr val="tx1"/>
                </a:solidFill>
                <a:effectLst/>
                <a:latin typeface="Arial" panose="020B0604020202020204" pitchFamily="34" charset="0"/>
                <a:ea typeface="+mn-ea"/>
                <a:cs typeface="Arial" panose="020B0604020202020204" pitchFamily="34" charset="0"/>
              </a:rPr>
              <a:t>dUTP</a:t>
            </a:r>
            <a:r>
              <a:rPr lang="en-GB" sz="1200" b="0" i="1" kern="1200" dirty="0">
                <a:solidFill>
                  <a:schemeClr val="tx1"/>
                </a:solidFill>
                <a:effectLst/>
                <a:latin typeface="Arial" panose="020B0604020202020204" pitchFamily="34" charset="0"/>
                <a:ea typeface="+mn-ea"/>
                <a:cs typeface="Arial" panose="020B0604020202020204" pitchFamily="34" charset="0"/>
              </a:rPr>
              <a:t> nick-end labelling </a:t>
            </a:r>
            <a:endParaRPr lang="en-GB"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Abstract number 2312 title: A novel model of acute and specific biliary cell injury reveals a crucial role of circulating monocytes in promoting ductular reaction and cholestasis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Adrien </a:t>
            </a:r>
            <a:r>
              <a:rPr lang="en-GB" dirty="0" err="1"/>
              <a:t>Guillot</a:t>
            </a:r>
            <a:endParaRPr lang="en-GB"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874390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Abbreviations: ALT, alanine transaminase; CLD, cholestatic liver disease; Ctrl, control; </a:t>
            </a:r>
            <a:r>
              <a:rPr lang="en-GB" i="1" dirty="0"/>
              <a:t>FACS, fluorescence-activated cell sorting; </a:t>
            </a:r>
            <a:r>
              <a:rPr lang="en-GB" dirty="0"/>
              <a:t>HSEC, hepatic sinusoidal endothelial cells; ICAM-1, intercellular adhesion molecule-1; MFI, </a:t>
            </a:r>
            <a:r>
              <a:rPr lang="en-GB" sz="1200" b="0" i="0" kern="1200" dirty="0">
                <a:solidFill>
                  <a:schemeClr val="tx1"/>
                </a:solidFill>
                <a:effectLst/>
                <a:latin typeface="Arial" panose="020B0604020202020204" pitchFamily="34" charset="0"/>
                <a:ea typeface="+mn-ea"/>
                <a:cs typeface="Arial" panose="020B0604020202020204" pitchFamily="34" charset="0"/>
              </a:rPr>
              <a:t>mean fluorescence intensity; </a:t>
            </a:r>
            <a:r>
              <a:rPr lang="en-GB" dirty="0"/>
              <a:t>MSC, mesenchymal stromal cells; MSC-CM, mesenchymal stromal cell-conditioned media; </a:t>
            </a:r>
            <a:r>
              <a:rPr lang="en-GB" i="1" dirty="0"/>
              <a:t>PBMC,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peripheral blood mononuclear cell; </a:t>
            </a:r>
            <a:r>
              <a:rPr lang="en-GB" dirty="0"/>
              <a:t>SC, subcutaneous; VCAM-1, vascular cell adhesion molecule 1</a:t>
            </a:r>
          </a:p>
          <a:p>
            <a:endParaRPr lang="en-GB" dirty="0"/>
          </a:p>
          <a:p>
            <a:r>
              <a:rPr lang="en-GB" dirty="0"/>
              <a:t>Abstract 2777 title: Sub-</a:t>
            </a:r>
            <a:r>
              <a:rPr lang="en-GB" dirty="0" err="1"/>
              <a:t>cutaneously</a:t>
            </a:r>
            <a:r>
              <a:rPr lang="en-GB" dirty="0"/>
              <a:t> delivered mesenchymal stromal cells and down-regulation of activated vascular endothelium - a novel, clinically ready, therapeutic approach to treating cholestatic liver disease</a:t>
            </a:r>
          </a:p>
          <a:p>
            <a:endParaRPr lang="en-GB" dirty="0"/>
          </a:p>
          <a:p>
            <a:r>
              <a:rPr lang="en-GB" dirty="0"/>
              <a:t>Authors: </a:t>
            </a:r>
            <a:r>
              <a:rPr lang="en-GB" dirty="0" err="1"/>
              <a:t>Vasanthy</a:t>
            </a:r>
            <a:r>
              <a:rPr lang="en-GB" dirty="0"/>
              <a:t> </a:t>
            </a:r>
            <a:r>
              <a:rPr lang="en-GB" dirty="0" err="1"/>
              <a:t>Vigneswara</a:t>
            </a:r>
            <a:r>
              <a:rPr lang="en-GB" dirty="0"/>
              <a:t>, Nguyet-Thin </a:t>
            </a:r>
            <a:r>
              <a:rPr lang="en-GB" dirty="0" err="1"/>
              <a:t>Luu</a:t>
            </a:r>
            <a:r>
              <a:rPr lang="en-GB" dirty="0"/>
              <a:t>, Mohammed </a:t>
            </a:r>
            <a:r>
              <a:rPr lang="en-GB" dirty="0" err="1"/>
              <a:t>Alfaifi</a:t>
            </a:r>
            <a:r>
              <a:rPr lang="en-GB" dirty="0"/>
              <a:t>, Lisa </a:t>
            </a:r>
            <a:r>
              <a:rPr lang="en-GB" dirty="0" err="1"/>
              <a:t>O'flynn</a:t>
            </a:r>
            <a:r>
              <a:rPr lang="en-GB" dirty="0"/>
              <a:t>, Carla Baan, Martin </a:t>
            </a:r>
            <a:r>
              <a:rPr lang="en-GB" dirty="0" err="1"/>
              <a:t>Hoogduijn</a:t>
            </a:r>
            <a:r>
              <a:rPr lang="en-GB" dirty="0"/>
              <a:t>, Madhu </a:t>
            </a:r>
            <a:r>
              <a:rPr lang="en-GB" dirty="0" err="1"/>
              <a:t>Gargesha</a:t>
            </a:r>
            <a:r>
              <a:rPr lang="en-GB" dirty="0"/>
              <a:t>, </a:t>
            </a:r>
            <a:r>
              <a:rPr lang="en-GB" dirty="0" err="1"/>
              <a:t>Debashish</a:t>
            </a:r>
            <a:r>
              <a:rPr lang="en-GB" dirty="0"/>
              <a:t> Roy, Steven Elliman, Gideon Hirschfield, Philip Newsome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2977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314C0D-F077-44E4-83BA-EC7E528ADC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4925" y="6479931"/>
            <a:ext cx="4567075"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3347864" y="1266475"/>
            <a:ext cx="5464992" cy="794373"/>
          </a:xfrm>
        </p:spPr>
        <p:txBody>
          <a:bodyPr anchor="t">
            <a:norm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323528" y="260648"/>
            <a:ext cx="8489328" cy="943200"/>
          </a:xfrm>
        </p:spPr>
        <p:txBody>
          <a:bodyPr anchor="b">
            <a:normAutofit/>
          </a:bodyPr>
          <a:lstStyle>
            <a:lvl1pPr algn="r">
              <a:defRPr sz="3200" b="0">
                <a:solidFill>
                  <a:schemeClr val="tx2"/>
                </a:solidFill>
              </a:defRPr>
            </a:lvl1pPr>
          </a:lstStyle>
          <a:p>
            <a:r>
              <a:rPr lang="en-GB" dirty="0"/>
              <a:t>Presentation title to go here</a:t>
            </a:r>
          </a:p>
        </p:txBody>
      </p:sp>
      <p:pic>
        <p:nvPicPr>
          <p:cNvPr id="16" name="Picture 15">
            <a:extLst>
              <a:ext uri="{FF2B5EF4-FFF2-40B4-BE49-F238E27FC236}">
                <a16:creationId xmlns:a16="http://schemas.microsoft.com/office/drawing/2014/main" id="{28B87EDD-07BB-467B-A483-F687D9428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5395" y="5733256"/>
            <a:ext cx="1918843" cy="972343"/>
          </a:xfrm>
          <a:prstGeom prst="rect">
            <a:avLst/>
          </a:prstGeom>
        </p:spPr>
      </p:pic>
    </p:spTree>
    <p:extLst>
      <p:ext uri="{BB962C8B-B14F-4D97-AF65-F5344CB8AC3E}">
        <p14:creationId xmlns:p14="http://schemas.microsoft.com/office/powerpoint/2010/main" val="38146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48" y="3032384"/>
            <a:ext cx="8498632"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033384" y="4509213"/>
            <a:ext cx="6836296"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274320" y="4459976"/>
            <a:ext cx="859536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89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ED2DC8C7-BE3B-4BFF-A147-214D1FAA6E8C}"/>
              </a:ext>
            </a:extLst>
          </p:cNvPr>
          <p:cNvSpPr>
            <a:spLocks noGrp="1"/>
          </p:cNvSpPr>
          <p:nvPr>
            <p:ph sz="half" idx="11"/>
          </p:nvPr>
        </p:nvSpPr>
        <p:spPr>
          <a:xfrm>
            <a:off x="319314"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7A8D5D91-5F0F-476E-A1EE-866F1BAA2DBC}"/>
              </a:ext>
            </a:extLst>
          </p:cNvPr>
          <p:cNvSpPr>
            <a:spLocks noGrp="1"/>
          </p:cNvSpPr>
          <p:nvPr>
            <p:ph sz="half" idx="12"/>
          </p:nvPr>
        </p:nvSpPr>
        <p:spPr>
          <a:xfrm>
            <a:off x="4645086"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688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01262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DF2087-AC18-41A0-A680-186EAC121B8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138043"/>
            <a:ext cx="9014235" cy="1042270"/>
          </a:xfrm>
          <a:prstGeom prst="rect">
            <a:avLst/>
          </a:prstGeom>
        </p:spPr>
      </p:pic>
      <p:sp>
        <p:nvSpPr>
          <p:cNvPr id="2" name="Title Placeholder 1"/>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9314" y="1340768"/>
            <a:ext cx="8505372"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C9949B95-F696-4035-B757-1DADB4EE65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663802" y="6021288"/>
            <a:ext cx="1350435" cy="684311"/>
          </a:xfrm>
          <a:prstGeom prst="rect">
            <a:avLst/>
          </a:prstGeom>
        </p:spPr>
      </p:pic>
    </p:spTree>
    <p:extLst>
      <p:ext uri="{BB962C8B-B14F-4D97-AF65-F5344CB8AC3E}">
        <p14:creationId xmlns:p14="http://schemas.microsoft.com/office/powerpoint/2010/main" val="3316182413"/>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chart" Target="../charts/chart5.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ti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tif"/><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37FC013-7742-450A-A682-4400BD338343}"/>
              </a:ext>
            </a:extLst>
          </p:cNvPr>
          <p:cNvSpPr>
            <a:spLocks noGrp="1"/>
          </p:cNvSpPr>
          <p:nvPr>
            <p:ph type="body" sz="quarter" idx="11"/>
          </p:nvPr>
        </p:nvSpPr>
        <p:spPr/>
        <p:txBody>
          <a:bodyPr/>
          <a:lstStyle/>
          <a:p>
            <a:endParaRPr lang="en-GB"/>
          </a:p>
        </p:txBody>
      </p:sp>
      <p:sp>
        <p:nvSpPr>
          <p:cNvPr id="8" name="Subtitle 7">
            <a:extLst>
              <a:ext uri="{FF2B5EF4-FFF2-40B4-BE49-F238E27FC236}">
                <a16:creationId xmlns:a16="http://schemas.microsoft.com/office/drawing/2014/main" id="{2A5023BA-F0E0-4C90-A896-D588B5EFA9DE}"/>
              </a:ext>
            </a:extLst>
          </p:cNvPr>
          <p:cNvSpPr>
            <a:spLocks noGrp="1"/>
          </p:cNvSpPr>
          <p:nvPr>
            <p:ph type="subTitle" idx="1"/>
          </p:nvPr>
        </p:nvSpPr>
        <p:spPr>
          <a:xfrm>
            <a:off x="3347864" y="1266475"/>
            <a:ext cx="5464992" cy="794373"/>
          </a:xfrm>
        </p:spPr>
        <p:txBody>
          <a:bodyPr>
            <a:noAutofit/>
          </a:bodyPr>
          <a:lstStyle/>
          <a:p>
            <a:r>
              <a:rPr lang="en-GB" dirty="0"/>
              <a:t>Autoimmune and chronic cholestatic </a:t>
            </a:r>
            <a:br>
              <a:rPr lang="en-GB" dirty="0"/>
            </a:br>
            <a:r>
              <a:rPr lang="en-GB" dirty="0"/>
              <a:t>liver disease</a:t>
            </a:r>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GB" dirty="0"/>
              <a:t>Best of ILC 2018</a:t>
            </a:r>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en-GB" dirty="0"/>
              <a:t>Globe and UK-PBC scores for predicting risk in PBC patients treated with UDCA ± bezafibrate (BF)</a:t>
            </a:r>
          </a:p>
        </p:txBody>
      </p:sp>
      <p:sp>
        <p:nvSpPr>
          <p:cNvPr id="33" name="Text Placeholder 2">
            <a:extLst>
              <a:ext uri="{FF2B5EF4-FFF2-40B4-BE49-F238E27FC236}">
                <a16:creationId xmlns:a16="http://schemas.microsoft.com/office/drawing/2014/main" id="{6C1532F2-2F29-4673-93A4-2031D02ED4AF}"/>
              </a:ext>
            </a:extLst>
          </p:cNvPr>
          <p:cNvSpPr>
            <a:spLocks noGrp="1"/>
          </p:cNvSpPr>
          <p:nvPr>
            <p:ph type="body" sz="quarter" idx="10"/>
          </p:nvPr>
        </p:nvSpPr>
        <p:spPr/>
        <p:txBody>
          <a:bodyPr/>
          <a:lstStyle/>
          <a:p>
            <a:r>
              <a:rPr lang="en-GB" dirty="0"/>
              <a:t>*Globe and UK-PBC scores calculated using data at baseline and after 1 year of treatment.</a:t>
            </a:r>
          </a:p>
          <a:p>
            <a:r>
              <a:rPr lang="en-GB" dirty="0"/>
              <a:t>Tanaka A, et al. ILC 2018, #PS-002</a:t>
            </a:r>
          </a:p>
        </p:txBody>
      </p:sp>
      <p:sp>
        <p:nvSpPr>
          <p:cNvPr id="70" name="Content Placeholder 4">
            <a:extLst>
              <a:ext uri="{FF2B5EF4-FFF2-40B4-BE49-F238E27FC236}">
                <a16:creationId xmlns:a16="http://schemas.microsoft.com/office/drawing/2014/main" id="{698FBA17-2E8C-425F-9405-E058D59E708E}"/>
              </a:ext>
            </a:extLst>
          </p:cNvPr>
          <p:cNvSpPr>
            <a:spLocks noGrp="1"/>
          </p:cNvSpPr>
          <p:nvPr>
            <p:ph sz="half" idx="1"/>
          </p:nvPr>
        </p:nvSpPr>
        <p:spPr>
          <a:xfrm>
            <a:off x="319314" y="1340768"/>
            <a:ext cx="8506800" cy="1668149"/>
          </a:xfrm>
        </p:spPr>
        <p:txBody>
          <a:bodyPr>
            <a:spAutoFit/>
          </a:bodyPr>
          <a:lstStyle/>
          <a:p>
            <a:r>
              <a:rPr lang="en-GB" sz="1600" dirty="0"/>
              <a:t>Globe and UK-PBC scores have not been validated in patients treated with UDCA plus adjunctive drugs</a:t>
            </a:r>
          </a:p>
          <a:p>
            <a:r>
              <a:rPr lang="en-GB" sz="1600" dirty="0"/>
              <a:t>This study retrospectively validated these scores* in 890 eligible patients treated with UDCA±BF (671, 207 and 3 patients treated with UDCA only (75.4%), UDCA+BF (23.3%), and BF only)</a:t>
            </a:r>
          </a:p>
          <a:p>
            <a:r>
              <a:rPr lang="en-GB" sz="1600" dirty="0"/>
              <a:t>‘Real’ outcomes compared to those predicted by Globe and UK-PBC score</a:t>
            </a:r>
          </a:p>
        </p:txBody>
      </p:sp>
      <p:grpSp>
        <p:nvGrpSpPr>
          <p:cNvPr id="5" name="Group 4">
            <a:extLst>
              <a:ext uri="{FF2B5EF4-FFF2-40B4-BE49-F238E27FC236}">
                <a16:creationId xmlns:a16="http://schemas.microsoft.com/office/drawing/2014/main" id="{0979B08F-DFDC-4774-AC97-FCCEC91F92DD}"/>
              </a:ext>
            </a:extLst>
          </p:cNvPr>
          <p:cNvGrpSpPr/>
          <p:nvPr/>
        </p:nvGrpSpPr>
        <p:grpSpPr>
          <a:xfrm>
            <a:off x="6117802" y="3078615"/>
            <a:ext cx="2964127" cy="2279344"/>
            <a:chOff x="6117802" y="3078615"/>
            <a:chExt cx="2964127" cy="2279344"/>
          </a:xfrm>
        </p:grpSpPr>
        <p:sp>
          <p:nvSpPr>
            <p:cNvPr id="974" name="TextBox 973">
              <a:extLst>
                <a:ext uri="{FF2B5EF4-FFF2-40B4-BE49-F238E27FC236}">
                  <a16:creationId xmlns:a16="http://schemas.microsoft.com/office/drawing/2014/main" id="{F7D5B758-1ECD-4B3F-A154-DD3D7D7ADDE4}"/>
                </a:ext>
              </a:extLst>
            </p:cNvPr>
            <p:cNvSpPr txBox="1"/>
            <p:nvPr/>
          </p:nvSpPr>
          <p:spPr>
            <a:xfrm>
              <a:off x="6391522" y="3078615"/>
              <a:ext cx="2690407" cy="215444"/>
            </a:xfrm>
            <a:prstGeom prst="rect">
              <a:avLst/>
            </a:prstGeom>
            <a:noFill/>
          </p:spPr>
          <p:txBody>
            <a:bodyPr wrap="none" lIns="36000" tIns="0" rIns="36000" bIns="0" rtlCol="0">
              <a:spAutoFit/>
            </a:bodyPr>
            <a:lstStyle/>
            <a:p>
              <a:pPr algn="ctr"/>
              <a:r>
                <a:rPr lang="en-US" sz="1400" b="1" dirty="0"/>
                <a:t>ROC curves for 5-year survival</a:t>
              </a:r>
            </a:p>
          </p:txBody>
        </p:sp>
        <p:grpSp>
          <p:nvGrpSpPr>
            <p:cNvPr id="2" name="Group 1">
              <a:extLst>
                <a:ext uri="{FF2B5EF4-FFF2-40B4-BE49-F238E27FC236}">
                  <a16:creationId xmlns:a16="http://schemas.microsoft.com/office/drawing/2014/main" id="{8FA536DF-B2B6-47D0-A538-1CCB614E79DE}"/>
                </a:ext>
              </a:extLst>
            </p:cNvPr>
            <p:cNvGrpSpPr/>
            <p:nvPr/>
          </p:nvGrpSpPr>
          <p:grpSpPr>
            <a:xfrm>
              <a:off x="6117802" y="3318617"/>
              <a:ext cx="2802541" cy="2039342"/>
              <a:chOff x="6117802" y="3318617"/>
              <a:chExt cx="2802541" cy="2039342"/>
            </a:xfrm>
          </p:grpSpPr>
          <p:sp>
            <p:nvSpPr>
              <p:cNvPr id="975" name="TextBox 974">
                <a:extLst>
                  <a:ext uri="{FF2B5EF4-FFF2-40B4-BE49-F238E27FC236}">
                    <a16:creationId xmlns:a16="http://schemas.microsoft.com/office/drawing/2014/main" id="{8B8A06B6-1DB2-4E29-A565-F890C4C05978}"/>
                  </a:ext>
                </a:extLst>
              </p:cNvPr>
              <p:cNvSpPr txBox="1"/>
              <p:nvPr/>
            </p:nvSpPr>
            <p:spPr>
              <a:xfrm>
                <a:off x="7343942" y="5173293"/>
                <a:ext cx="899854" cy="184666"/>
              </a:xfrm>
              <a:prstGeom prst="rect">
                <a:avLst/>
              </a:prstGeom>
              <a:noFill/>
            </p:spPr>
            <p:txBody>
              <a:bodyPr wrap="none" lIns="36000" tIns="0" rIns="36000" bIns="0" rtlCol="0">
                <a:spAutoFit/>
              </a:bodyPr>
              <a:lstStyle/>
              <a:p>
                <a:pPr algn="ctr"/>
                <a:r>
                  <a:rPr lang="en-US" sz="1200" dirty="0"/>
                  <a:t>1-specificity</a:t>
                </a:r>
              </a:p>
            </p:txBody>
          </p:sp>
          <p:sp>
            <p:nvSpPr>
              <p:cNvPr id="985" name="TextBox 984">
                <a:extLst>
                  <a:ext uri="{FF2B5EF4-FFF2-40B4-BE49-F238E27FC236}">
                    <a16:creationId xmlns:a16="http://schemas.microsoft.com/office/drawing/2014/main" id="{9993DDBA-BE71-44EE-B06D-981811406456}"/>
                  </a:ext>
                </a:extLst>
              </p:cNvPr>
              <p:cNvSpPr txBox="1"/>
              <p:nvPr/>
            </p:nvSpPr>
            <p:spPr>
              <a:xfrm>
                <a:off x="6545355" y="5010177"/>
                <a:ext cx="285903" cy="184666"/>
              </a:xfrm>
              <a:prstGeom prst="rect">
                <a:avLst/>
              </a:prstGeom>
              <a:noFill/>
            </p:spPr>
            <p:txBody>
              <a:bodyPr wrap="none" lIns="36000" tIns="0" rIns="36000" bIns="0" rtlCol="0">
                <a:spAutoFit/>
              </a:bodyPr>
              <a:lstStyle/>
              <a:p>
                <a:pPr algn="ctr"/>
                <a:r>
                  <a:rPr lang="en-GB" sz="1200" dirty="0"/>
                  <a:t>0.0</a:t>
                </a:r>
                <a:endParaRPr lang="en-US" sz="1200" dirty="0"/>
              </a:p>
            </p:txBody>
          </p:sp>
          <p:sp>
            <p:nvSpPr>
              <p:cNvPr id="986" name="TextBox 985">
                <a:extLst>
                  <a:ext uri="{FF2B5EF4-FFF2-40B4-BE49-F238E27FC236}">
                    <a16:creationId xmlns:a16="http://schemas.microsoft.com/office/drawing/2014/main" id="{09DAD0A7-0C38-49B1-925D-8C79A8B7EB06}"/>
                  </a:ext>
                </a:extLst>
              </p:cNvPr>
              <p:cNvSpPr txBox="1"/>
              <p:nvPr/>
            </p:nvSpPr>
            <p:spPr>
              <a:xfrm>
                <a:off x="6332609" y="4809145"/>
                <a:ext cx="285903" cy="184666"/>
              </a:xfrm>
              <a:prstGeom prst="rect">
                <a:avLst/>
              </a:prstGeom>
              <a:noFill/>
            </p:spPr>
            <p:txBody>
              <a:bodyPr wrap="none" lIns="36000" tIns="0" rIns="36000" bIns="0" rtlCol="0" anchor="ctr">
                <a:spAutoFit/>
              </a:bodyPr>
              <a:lstStyle/>
              <a:p>
                <a:pPr algn="r"/>
                <a:r>
                  <a:rPr lang="en-GB" sz="1200" dirty="0"/>
                  <a:t>0.0</a:t>
                </a:r>
                <a:endParaRPr lang="en-US" sz="1200" dirty="0"/>
              </a:p>
            </p:txBody>
          </p:sp>
          <p:cxnSp>
            <p:nvCxnSpPr>
              <p:cNvPr id="987" name="Straight Connector 986">
                <a:extLst>
                  <a:ext uri="{FF2B5EF4-FFF2-40B4-BE49-F238E27FC236}">
                    <a16:creationId xmlns:a16="http://schemas.microsoft.com/office/drawing/2014/main" id="{DA46E839-7B33-4BBC-9B87-C81F42E66952}"/>
                  </a:ext>
                </a:extLst>
              </p:cNvPr>
              <p:cNvCxnSpPr/>
              <p:nvPr/>
            </p:nvCxnSpPr>
            <p:spPr>
              <a:xfrm>
                <a:off x="6632785" y="4330419"/>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8" name="TextBox 987">
                <a:extLst>
                  <a:ext uri="{FF2B5EF4-FFF2-40B4-BE49-F238E27FC236}">
                    <a16:creationId xmlns:a16="http://schemas.microsoft.com/office/drawing/2014/main" id="{FABFE965-73ED-4D8C-86A8-8490C0DAB29A}"/>
                  </a:ext>
                </a:extLst>
              </p:cNvPr>
              <p:cNvSpPr txBox="1"/>
              <p:nvPr/>
            </p:nvSpPr>
            <p:spPr>
              <a:xfrm>
                <a:off x="6332609" y="4233713"/>
                <a:ext cx="285902" cy="184666"/>
              </a:xfrm>
              <a:prstGeom prst="rect">
                <a:avLst/>
              </a:prstGeom>
              <a:noFill/>
            </p:spPr>
            <p:txBody>
              <a:bodyPr wrap="none" lIns="36000" tIns="0" rIns="36000" bIns="0" rtlCol="0" anchor="ctr">
                <a:spAutoFit/>
              </a:bodyPr>
              <a:lstStyle/>
              <a:p>
                <a:pPr algn="r"/>
                <a:r>
                  <a:rPr lang="en-GB" sz="1200" dirty="0"/>
                  <a:t>0.4</a:t>
                </a:r>
                <a:endParaRPr lang="en-US" sz="1200" dirty="0"/>
              </a:p>
            </p:txBody>
          </p:sp>
          <p:cxnSp>
            <p:nvCxnSpPr>
              <p:cNvPr id="989" name="Straight Connector 988">
                <a:extLst>
                  <a:ext uri="{FF2B5EF4-FFF2-40B4-BE49-F238E27FC236}">
                    <a16:creationId xmlns:a16="http://schemas.microsoft.com/office/drawing/2014/main" id="{7495BBE4-62F7-4DD4-8382-541CADD33FC3}"/>
                  </a:ext>
                </a:extLst>
              </p:cNvPr>
              <p:cNvCxnSpPr/>
              <p:nvPr/>
            </p:nvCxnSpPr>
            <p:spPr>
              <a:xfrm>
                <a:off x="6632785" y="4026758"/>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0" name="TextBox 989">
                <a:extLst>
                  <a:ext uri="{FF2B5EF4-FFF2-40B4-BE49-F238E27FC236}">
                    <a16:creationId xmlns:a16="http://schemas.microsoft.com/office/drawing/2014/main" id="{6C066126-EC65-49D2-85A4-D45727ECE5F2}"/>
                  </a:ext>
                </a:extLst>
              </p:cNvPr>
              <p:cNvSpPr txBox="1"/>
              <p:nvPr/>
            </p:nvSpPr>
            <p:spPr>
              <a:xfrm>
                <a:off x="6332609" y="3927485"/>
                <a:ext cx="285902" cy="184666"/>
              </a:xfrm>
              <a:prstGeom prst="rect">
                <a:avLst/>
              </a:prstGeom>
              <a:noFill/>
            </p:spPr>
            <p:txBody>
              <a:bodyPr wrap="none" lIns="36000" tIns="0" rIns="36000" bIns="0" rtlCol="0" anchor="ctr">
                <a:spAutoFit/>
              </a:bodyPr>
              <a:lstStyle/>
              <a:p>
                <a:pPr algn="r"/>
                <a:r>
                  <a:rPr lang="en-GB" sz="1200" dirty="0"/>
                  <a:t>0.6</a:t>
                </a:r>
                <a:endParaRPr lang="en-US" sz="1200" dirty="0"/>
              </a:p>
            </p:txBody>
          </p:sp>
          <p:cxnSp>
            <p:nvCxnSpPr>
              <p:cNvPr id="991" name="Straight Connector 990">
                <a:extLst>
                  <a:ext uri="{FF2B5EF4-FFF2-40B4-BE49-F238E27FC236}">
                    <a16:creationId xmlns:a16="http://schemas.microsoft.com/office/drawing/2014/main" id="{A10E2A0E-4292-4EC2-BAE7-5FA968481D55}"/>
                  </a:ext>
                </a:extLst>
              </p:cNvPr>
              <p:cNvCxnSpPr/>
              <p:nvPr/>
            </p:nvCxnSpPr>
            <p:spPr>
              <a:xfrm>
                <a:off x="6632785" y="3419436"/>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2" name="TextBox 991">
                <a:extLst>
                  <a:ext uri="{FF2B5EF4-FFF2-40B4-BE49-F238E27FC236}">
                    <a16:creationId xmlns:a16="http://schemas.microsoft.com/office/drawing/2014/main" id="{E1B27D7A-586E-4A03-8333-1236DDE7CDFC}"/>
                  </a:ext>
                </a:extLst>
              </p:cNvPr>
              <p:cNvSpPr txBox="1"/>
              <p:nvPr/>
            </p:nvSpPr>
            <p:spPr>
              <a:xfrm>
                <a:off x="6332609" y="3621118"/>
                <a:ext cx="285902" cy="184666"/>
              </a:xfrm>
              <a:prstGeom prst="rect">
                <a:avLst/>
              </a:prstGeom>
              <a:noFill/>
            </p:spPr>
            <p:txBody>
              <a:bodyPr wrap="none" lIns="36000" tIns="0" rIns="36000" bIns="0" rtlCol="0" anchor="ctr">
                <a:spAutoFit/>
              </a:bodyPr>
              <a:lstStyle/>
              <a:p>
                <a:pPr algn="r"/>
                <a:r>
                  <a:rPr lang="en-US" sz="1200" dirty="0"/>
                  <a:t>0.8</a:t>
                </a:r>
              </a:p>
            </p:txBody>
          </p:sp>
          <p:sp>
            <p:nvSpPr>
              <p:cNvPr id="993" name="TextBox 992">
                <a:extLst>
                  <a:ext uri="{FF2B5EF4-FFF2-40B4-BE49-F238E27FC236}">
                    <a16:creationId xmlns:a16="http://schemas.microsoft.com/office/drawing/2014/main" id="{FEEA1B03-0F75-4EDD-BC6F-A065651B5841}"/>
                  </a:ext>
                </a:extLst>
              </p:cNvPr>
              <p:cNvSpPr txBox="1"/>
              <p:nvPr/>
            </p:nvSpPr>
            <p:spPr>
              <a:xfrm>
                <a:off x="6332605" y="3318617"/>
                <a:ext cx="285902" cy="184666"/>
              </a:xfrm>
              <a:prstGeom prst="rect">
                <a:avLst/>
              </a:prstGeom>
              <a:noFill/>
            </p:spPr>
            <p:txBody>
              <a:bodyPr wrap="none" lIns="36000" tIns="0" rIns="36000" bIns="0" rtlCol="0" anchor="ctr">
                <a:spAutoFit/>
              </a:bodyPr>
              <a:lstStyle/>
              <a:p>
                <a:pPr algn="r"/>
                <a:r>
                  <a:rPr lang="en-US" sz="1200" dirty="0"/>
                  <a:t>1.0</a:t>
                </a:r>
              </a:p>
            </p:txBody>
          </p:sp>
          <p:cxnSp>
            <p:nvCxnSpPr>
              <p:cNvPr id="994" name="Straight Connector 993">
                <a:extLst>
                  <a:ext uri="{FF2B5EF4-FFF2-40B4-BE49-F238E27FC236}">
                    <a16:creationId xmlns:a16="http://schemas.microsoft.com/office/drawing/2014/main" id="{3CDA0F98-FE75-41AB-ADDB-8B973C59F52E}"/>
                  </a:ext>
                </a:extLst>
              </p:cNvPr>
              <p:cNvCxnSpPr/>
              <p:nvPr/>
            </p:nvCxnSpPr>
            <p:spPr>
              <a:xfrm>
                <a:off x="6632785" y="4634080"/>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5" name="TextBox 994">
                <a:extLst>
                  <a:ext uri="{FF2B5EF4-FFF2-40B4-BE49-F238E27FC236}">
                    <a16:creationId xmlns:a16="http://schemas.microsoft.com/office/drawing/2014/main" id="{43596A7B-F992-4301-8F33-A000A8FE8608}"/>
                  </a:ext>
                </a:extLst>
              </p:cNvPr>
              <p:cNvSpPr txBox="1"/>
              <p:nvPr/>
            </p:nvSpPr>
            <p:spPr>
              <a:xfrm>
                <a:off x="6332609" y="4525438"/>
                <a:ext cx="285902" cy="184666"/>
              </a:xfrm>
              <a:prstGeom prst="rect">
                <a:avLst/>
              </a:prstGeom>
              <a:noFill/>
            </p:spPr>
            <p:txBody>
              <a:bodyPr wrap="none" lIns="36000" tIns="0" rIns="36000" bIns="0" rtlCol="0" anchor="ctr">
                <a:spAutoFit/>
              </a:bodyPr>
              <a:lstStyle/>
              <a:p>
                <a:pPr algn="r"/>
                <a:r>
                  <a:rPr lang="en-GB" sz="1200" dirty="0"/>
                  <a:t>0.2</a:t>
                </a:r>
                <a:endParaRPr lang="en-US" sz="1200" dirty="0"/>
              </a:p>
            </p:txBody>
          </p:sp>
          <p:cxnSp>
            <p:nvCxnSpPr>
              <p:cNvPr id="996" name="Straight Connector 995">
                <a:extLst>
                  <a:ext uri="{FF2B5EF4-FFF2-40B4-BE49-F238E27FC236}">
                    <a16:creationId xmlns:a16="http://schemas.microsoft.com/office/drawing/2014/main" id="{95092BEB-0741-4815-8A21-4DAFF9F0BB77}"/>
                  </a:ext>
                </a:extLst>
              </p:cNvPr>
              <p:cNvCxnSpPr/>
              <p:nvPr/>
            </p:nvCxnSpPr>
            <p:spPr>
              <a:xfrm>
                <a:off x="7105417" y="49377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7" name="TextBox 996">
                <a:extLst>
                  <a:ext uri="{FF2B5EF4-FFF2-40B4-BE49-F238E27FC236}">
                    <a16:creationId xmlns:a16="http://schemas.microsoft.com/office/drawing/2014/main" id="{2952B0BE-DF8D-4929-8F28-075B6A4FC235}"/>
                  </a:ext>
                </a:extLst>
              </p:cNvPr>
              <p:cNvSpPr txBox="1"/>
              <p:nvPr/>
            </p:nvSpPr>
            <p:spPr>
              <a:xfrm>
                <a:off x="6963709" y="5010177"/>
                <a:ext cx="285903" cy="184666"/>
              </a:xfrm>
              <a:prstGeom prst="rect">
                <a:avLst/>
              </a:prstGeom>
              <a:noFill/>
            </p:spPr>
            <p:txBody>
              <a:bodyPr wrap="none" lIns="36000" tIns="0" rIns="36000" bIns="0" rtlCol="0">
                <a:spAutoFit/>
              </a:bodyPr>
              <a:lstStyle/>
              <a:p>
                <a:pPr algn="ctr"/>
                <a:r>
                  <a:rPr lang="en-US" sz="1200" dirty="0"/>
                  <a:t>0.2</a:t>
                </a:r>
              </a:p>
            </p:txBody>
          </p:sp>
          <p:cxnSp>
            <p:nvCxnSpPr>
              <p:cNvPr id="998" name="Straight Connector 997">
                <a:extLst>
                  <a:ext uri="{FF2B5EF4-FFF2-40B4-BE49-F238E27FC236}">
                    <a16:creationId xmlns:a16="http://schemas.microsoft.com/office/drawing/2014/main" id="{53B81227-7A62-4441-A91C-259B992CB89F}"/>
                  </a:ext>
                </a:extLst>
              </p:cNvPr>
              <p:cNvCxnSpPr/>
              <p:nvPr/>
            </p:nvCxnSpPr>
            <p:spPr>
              <a:xfrm>
                <a:off x="7523411" y="49377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9" name="TextBox 998">
                <a:extLst>
                  <a:ext uri="{FF2B5EF4-FFF2-40B4-BE49-F238E27FC236}">
                    <a16:creationId xmlns:a16="http://schemas.microsoft.com/office/drawing/2014/main" id="{D9F12C83-8FDA-4191-A273-886AE7E6A12D}"/>
                  </a:ext>
                </a:extLst>
              </p:cNvPr>
              <p:cNvSpPr txBox="1"/>
              <p:nvPr/>
            </p:nvSpPr>
            <p:spPr>
              <a:xfrm>
                <a:off x="7382478" y="5010177"/>
                <a:ext cx="285903" cy="184666"/>
              </a:xfrm>
              <a:prstGeom prst="rect">
                <a:avLst/>
              </a:prstGeom>
              <a:noFill/>
            </p:spPr>
            <p:txBody>
              <a:bodyPr wrap="none" lIns="36000" tIns="0" rIns="36000" bIns="0" rtlCol="0">
                <a:spAutoFit/>
              </a:bodyPr>
              <a:lstStyle/>
              <a:p>
                <a:pPr algn="ctr"/>
                <a:r>
                  <a:rPr lang="en-US" sz="1200" dirty="0"/>
                  <a:t>0.4</a:t>
                </a:r>
              </a:p>
            </p:txBody>
          </p:sp>
          <p:cxnSp>
            <p:nvCxnSpPr>
              <p:cNvPr id="1000" name="Straight Connector 999">
                <a:extLst>
                  <a:ext uri="{FF2B5EF4-FFF2-40B4-BE49-F238E27FC236}">
                    <a16:creationId xmlns:a16="http://schemas.microsoft.com/office/drawing/2014/main" id="{B4903209-70BE-479C-8EAA-E90CA5383C65}"/>
                  </a:ext>
                </a:extLst>
              </p:cNvPr>
              <p:cNvCxnSpPr/>
              <p:nvPr/>
            </p:nvCxnSpPr>
            <p:spPr>
              <a:xfrm>
                <a:off x="7941404" y="49377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1" name="TextBox 1000">
                <a:extLst>
                  <a:ext uri="{FF2B5EF4-FFF2-40B4-BE49-F238E27FC236}">
                    <a16:creationId xmlns:a16="http://schemas.microsoft.com/office/drawing/2014/main" id="{DB39B73F-B5B2-41A5-83DF-5D35EE33BDE7}"/>
                  </a:ext>
                </a:extLst>
              </p:cNvPr>
              <p:cNvSpPr txBox="1"/>
              <p:nvPr/>
            </p:nvSpPr>
            <p:spPr>
              <a:xfrm>
                <a:off x="7799001" y="5010177"/>
                <a:ext cx="285903" cy="184666"/>
              </a:xfrm>
              <a:prstGeom prst="rect">
                <a:avLst/>
              </a:prstGeom>
              <a:noFill/>
            </p:spPr>
            <p:txBody>
              <a:bodyPr wrap="none" lIns="36000" tIns="0" rIns="36000" bIns="0" rtlCol="0">
                <a:spAutoFit/>
              </a:bodyPr>
              <a:lstStyle/>
              <a:p>
                <a:pPr algn="ctr"/>
                <a:r>
                  <a:rPr lang="en-US" sz="1200" dirty="0"/>
                  <a:t>0.6</a:t>
                </a:r>
              </a:p>
            </p:txBody>
          </p:sp>
          <p:cxnSp>
            <p:nvCxnSpPr>
              <p:cNvPr id="1002" name="Straight Connector 1001">
                <a:extLst>
                  <a:ext uri="{FF2B5EF4-FFF2-40B4-BE49-F238E27FC236}">
                    <a16:creationId xmlns:a16="http://schemas.microsoft.com/office/drawing/2014/main" id="{9EE8B691-FCB7-42C7-A8D9-CFE286D9FE11}"/>
                  </a:ext>
                </a:extLst>
              </p:cNvPr>
              <p:cNvCxnSpPr/>
              <p:nvPr/>
            </p:nvCxnSpPr>
            <p:spPr>
              <a:xfrm>
                <a:off x="8359397" y="49377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3" name="TextBox 1002">
                <a:extLst>
                  <a:ext uri="{FF2B5EF4-FFF2-40B4-BE49-F238E27FC236}">
                    <a16:creationId xmlns:a16="http://schemas.microsoft.com/office/drawing/2014/main" id="{C74156BD-0599-459B-868C-C9B76D73C606}"/>
                  </a:ext>
                </a:extLst>
              </p:cNvPr>
              <p:cNvSpPr txBox="1"/>
              <p:nvPr/>
            </p:nvSpPr>
            <p:spPr>
              <a:xfrm>
                <a:off x="8219602" y="5010177"/>
                <a:ext cx="285903" cy="184666"/>
              </a:xfrm>
              <a:prstGeom prst="rect">
                <a:avLst/>
              </a:prstGeom>
              <a:noFill/>
            </p:spPr>
            <p:txBody>
              <a:bodyPr wrap="none" lIns="36000" tIns="0" rIns="36000" bIns="0" rtlCol="0">
                <a:spAutoFit/>
              </a:bodyPr>
              <a:lstStyle/>
              <a:p>
                <a:pPr algn="ctr"/>
                <a:r>
                  <a:rPr lang="en-US" sz="1200" dirty="0"/>
                  <a:t>0.8</a:t>
                </a:r>
              </a:p>
            </p:txBody>
          </p:sp>
          <p:cxnSp>
            <p:nvCxnSpPr>
              <p:cNvPr id="1004" name="Straight Connector 1003">
                <a:extLst>
                  <a:ext uri="{FF2B5EF4-FFF2-40B4-BE49-F238E27FC236}">
                    <a16:creationId xmlns:a16="http://schemas.microsoft.com/office/drawing/2014/main" id="{B68CC2A8-5DB5-4AE8-BDC0-661895AD679D}"/>
                  </a:ext>
                </a:extLst>
              </p:cNvPr>
              <p:cNvCxnSpPr/>
              <p:nvPr/>
            </p:nvCxnSpPr>
            <p:spPr>
              <a:xfrm>
                <a:off x="6630982" y="3723097"/>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5" name="Straight Connector 1004">
                <a:extLst>
                  <a:ext uri="{FF2B5EF4-FFF2-40B4-BE49-F238E27FC236}">
                    <a16:creationId xmlns:a16="http://schemas.microsoft.com/office/drawing/2014/main" id="{2AE39F16-72A9-4196-8879-3C148EC15E54}"/>
                  </a:ext>
                </a:extLst>
              </p:cNvPr>
              <p:cNvCxnSpPr/>
              <p:nvPr/>
            </p:nvCxnSpPr>
            <p:spPr>
              <a:xfrm>
                <a:off x="8777392" y="49377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6" name="TextBox 1005">
                <a:extLst>
                  <a:ext uri="{FF2B5EF4-FFF2-40B4-BE49-F238E27FC236}">
                    <a16:creationId xmlns:a16="http://schemas.microsoft.com/office/drawing/2014/main" id="{64917773-F2CE-4899-914B-188290A247B8}"/>
                  </a:ext>
                </a:extLst>
              </p:cNvPr>
              <p:cNvSpPr txBox="1"/>
              <p:nvPr/>
            </p:nvSpPr>
            <p:spPr>
              <a:xfrm>
                <a:off x="8634440" y="5008102"/>
                <a:ext cx="285903" cy="184666"/>
              </a:xfrm>
              <a:prstGeom prst="rect">
                <a:avLst/>
              </a:prstGeom>
              <a:noFill/>
              <a:ln w="9525">
                <a:noFill/>
              </a:ln>
            </p:spPr>
            <p:txBody>
              <a:bodyPr wrap="none" lIns="36000" tIns="0" rIns="36000" bIns="0" rtlCol="0">
                <a:spAutoFit/>
              </a:bodyPr>
              <a:lstStyle/>
              <a:p>
                <a:pPr algn="ctr"/>
                <a:r>
                  <a:rPr lang="en-US" sz="1200" dirty="0"/>
                  <a:t>1.0</a:t>
                </a:r>
              </a:p>
            </p:txBody>
          </p:sp>
          <p:sp>
            <p:nvSpPr>
              <p:cNvPr id="1007" name="TextBox 1006">
                <a:extLst>
                  <a:ext uri="{FF2B5EF4-FFF2-40B4-BE49-F238E27FC236}">
                    <a16:creationId xmlns:a16="http://schemas.microsoft.com/office/drawing/2014/main" id="{5A929C2C-7E48-444D-B103-C70625B9829A}"/>
                  </a:ext>
                </a:extLst>
              </p:cNvPr>
              <p:cNvSpPr txBox="1"/>
              <p:nvPr/>
            </p:nvSpPr>
            <p:spPr>
              <a:xfrm rot="16200000">
                <a:off x="5864687" y="4071260"/>
                <a:ext cx="690895" cy="184666"/>
              </a:xfrm>
              <a:prstGeom prst="rect">
                <a:avLst/>
              </a:prstGeom>
              <a:noFill/>
            </p:spPr>
            <p:txBody>
              <a:bodyPr wrap="none" lIns="0" tIns="0" rIns="0" bIns="0" rtlCol="0">
                <a:spAutoFit/>
              </a:bodyPr>
              <a:lstStyle/>
              <a:p>
                <a:pPr algn="ctr"/>
                <a:r>
                  <a:rPr lang="en-GB" sz="1200" dirty="0"/>
                  <a:t>Sensitivity</a:t>
                </a:r>
                <a:endParaRPr lang="en-US" sz="1200" dirty="0"/>
              </a:p>
            </p:txBody>
          </p:sp>
          <p:cxnSp>
            <p:nvCxnSpPr>
              <p:cNvPr id="1008" name="Straight Connector 1007">
                <a:extLst>
                  <a:ext uri="{FF2B5EF4-FFF2-40B4-BE49-F238E27FC236}">
                    <a16:creationId xmlns:a16="http://schemas.microsoft.com/office/drawing/2014/main" id="{90CEECA2-22DC-437E-8822-51A3CEA653E3}"/>
                  </a:ext>
                </a:extLst>
              </p:cNvPr>
              <p:cNvCxnSpPr>
                <a:cxnSpLocks/>
              </p:cNvCxnSpPr>
              <p:nvPr/>
            </p:nvCxnSpPr>
            <p:spPr>
              <a:xfrm flipV="1">
                <a:off x="6634647" y="4937741"/>
                <a:ext cx="223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9" name="Straight Connector 1008">
                <a:extLst>
                  <a:ext uri="{FF2B5EF4-FFF2-40B4-BE49-F238E27FC236}">
                    <a16:creationId xmlns:a16="http://schemas.microsoft.com/office/drawing/2014/main" id="{CA9A5286-0DD3-4645-9F97-CAADC58C33DB}"/>
                  </a:ext>
                </a:extLst>
              </p:cNvPr>
              <p:cNvCxnSpPr>
                <a:cxnSpLocks/>
              </p:cNvCxnSpPr>
              <p:nvPr/>
            </p:nvCxnSpPr>
            <p:spPr>
              <a:xfrm>
                <a:off x="6689472" y="3414283"/>
                <a:ext cx="0" cy="157247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978" name="Group 977">
                <a:extLst>
                  <a:ext uri="{FF2B5EF4-FFF2-40B4-BE49-F238E27FC236}">
                    <a16:creationId xmlns:a16="http://schemas.microsoft.com/office/drawing/2014/main" id="{6D5F6C70-BB18-434F-B82C-2D6FAF00DA27}"/>
                  </a:ext>
                </a:extLst>
              </p:cNvPr>
              <p:cNvGrpSpPr/>
              <p:nvPr/>
            </p:nvGrpSpPr>
            <p:grpSpPr>
              <a:xfrm>
                <a:off x="6684167" y="3427904"/>
                <a:ext cx="2090738" cy="1331119"/>
                <a:chOff x="6734175" y="3436144"/>
                <a:chExt cx="2090738" cy="1331119"/>
              </a:xfrm>
            </p:grpSpPr>
            <p:sp>
              <p:nvSpPr>
                <p:cNvPr id="983" name="Freeform: Shape 982">
                  <a:extLst>
                    <a:ext uri="{FF2B5EF4-FFF2-40B4-BE49-F238E27FC236}">
                      <a16:creationId xmlns:a16="http://schemas.microsoft.com/office/drawing/2014/main" id="{D26A4136-8309-476D-A5DF-FC302384E6A3}"/>
                    </a:ext>
                  </a:extLst>
                </p:cNvPr>
                <p:cNvSpPr/>
                <p:nvPr/>
              </p:nvSpPr>
              <p:spPr>
                <a:xfrm>
                  <a:off x="7627144" y="3436144"/>
                  <a:ext cx="1197769" cy="252412"/>
                </a:xfrm>
                <a:custGeom>
                  <a:avLst/>
                  <a:gdLst>
                    <a:gd name="connsiteX0" fmla="*/ 1197769 w 1197769"/>
                    <a:gd name="connsiteY0" fmla="*/ 0 h 252412"/>
                    <a:gd name="connsiteX1" fmla="*/ 1121569 w 1197769"/>
                    <a:gd name="connsiteY1" fmla="*/ 0 h 252412"/>
                    <a:gd name="connsiteX2" fmla="*/ 1121569 w 1197769"/>
                    <a:gd name="connsiteY2" fmla="*/ 7144 h 252412"/>
                    <a:gd name="connsiteX3" fmla="*/ 1047750 w 1197769"/>
                    <a:gd name="connsiteY3" fmla="*/ 7144 h 252412"/>
                    <a:gd name="connsiteX4" fmla="*/ 1047750 w 1197769"/>
                    <a:gd name="connsiteY4" fmla="*/ 9525 h 252412"/>
                    <a:gd name="connsiteX5" fmla="*/ 962025 w 1197769"/>
                    <a:gd name="connsiteY5" fmla="*/ 9525 h 252412"/>
                    <a:gd name="connsiteX6" fmla="*/ 962025 w 1197769"/>
                    <a:gd name="connsiteY6" fmla="*/ 30956 h 252412"/>
                    <a:gd name="connsiteX7" fmla="*/ 878681 w 1197769"/>
                    <a:gd name="connsiteY7" fmla="*/ 30956 h 252412"/>
                    <a:gd name="connsiteX8" fmla="*/ 878681 w 1197769"/>
                    <a:gd name="connsiteY8" fmla="*/ 35719 h 252412"/>
                    <a:gd name="connsiteX9" fmla="*/ 807244 w 1197769"/>
                    <a:gd name="connsiteY9" fmla="*/ 35719 h 252412"/>
                    <a:gd name="connsiteX10" fmla="*/ 804863 w 1197769"/>
                    <a:gd name="connsiteY10" fmla="*/ 38100 h 252412"/>
                    <a:gd name="connsiteX11" fmla="*/ 719137 w 1197769"/>
                    <a:gd name="connsiteY11" fmla="*/ 38100 h 252412"/>
                    <a:gd name="connsiteX12" fmla="*/ 723900 w 1197769"/>
                    <a:gd name="connsiteY12" fmla="*/ 42863 h 252412"/>
                    <a:gd name="connsiteX13" fmla="*/ 642937 w 1197769"/>
                    <a:gd name="connsiteY13" fmla="*/ 42863 h 252412"/>
                    <a:gd name="connsiteX14" fmla="*/ 638175 w 1197769"/>
                    <a:gd name="connsiteY14" fmla="*/ 42863 h 252412"/>
                    <a:gd name="connsiteX15" fmla="*/ 559594 w 1197769"/>
                    <a:gd name="connsiteY15" fmla="*/ 42863 h 252412"/>
                    <a:gd name="connsiteX16" fmla="*/ 559594 w 1197769"/>
                    <a:gd name="connsiteY16" fmla="*/ 50006 h 252412"/>
                    <a:gd name="connsiteX17" fmla="*/ 481012 w 1197769"/>
                    <a:gd name="connsiteY17" fmla="*/ 50006 h 252412"/>
                    <a:gd name="connsiteX18" fmla="*/ 481012 w 1197769"/>
                    <a:gd name="connsiteY18" fmla="*/ 61912 h 252412"/>
                    <a:gd name="connsiteX19" fmla="*/ 400050 w 1197769"/>
                    <a:gd name="connsiteY19" fmla="*/ 61912 h 252412"/>
                    <a:gd name="connsiteX20" fmla="*/ 400050 w 1197769"/>
                    <a:gd name="connsiteY20" fmla="*/ 102394 h 252412"/>
                    <a:gd name="connsiteX21" fmla="*/ 161925 w 1197769"/>
                    <a:gd name="connsiteY21" fmla="*/ 102394 h 252412"/>
                    <a:gd name="connsiteX22" fmla="*/ 161925 w 1197769"/>
                    <a:gd name="connsiteY22" fmla="*/ 142875 h 252412"/>
                    <a:gd name="connsiteX23" fmla="*/ 80962 w 1197769"/>
                    <a:gd name="connsiteY23" fmla="*/ 142875 h 252412"/>
                    <a:gd name="connsiteX24" fmla="*/ 80962 w 1197769"/>
                    <a:gd name="connsiteY24" fmla="*/ 169069 h 252412"/>
                    <a:gd name="connsiteX25" fmla="*/ 0 w 1197769"/>
                    <a:gd name="connsiteY25" fmla="*/ 169069 h 252412"/>
                    <a:gd name="connsiteX26" fmla="*/ 0 w 1197769"/>
                    <a:gd name="connsiteY26" fmla="*/ 252412 h 2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97769" h="252412">
                      <a:moveTo>
                        <a:pt x="1197769" y="0"/>
                      </a:moveTo>
                      <a:lnTo>
                        <a:pt x="1121569" y="0"/>
                      </a:lnTo>
                      <a:lnTo>
                        <a:pt x="1121569" y="7144"/>
                      </a:lnTo>
                      <a:lnTo>
                        <a:pt x="1047750" y="7144"/>
                      </a:lnTo>
                      <a:lnTo>
                        <a:pt x="1047750" y="9525"/>
                      </a:lnTo>
                      <a:lnTo>
                        <a:pt x="962025" y="9525"/>
                      </a:lnTo>
                      <a:lnTo>
                        <a:pt x="962025" y="30956"/>
                      </a:lnTo>
                      <a:lnTo>
                        <a:pt x="878681" y="30956"/>
                      </a:lnTo>
                      <a:lnTo>
                        <a:pt x="878681" y="35719"/>
                      </a:lnTo>
                      <a:lnTo>
                        <a:pt x="807244" y="35719"/>
                      </a:lnTo>
                      <a:lnTo>
                        <a:pt x="804863" y="38100"/>
                      </a:lnTo>
                      <a:lnTo>
                        <a:pt x="719137" y="38100"/>
                      </a:lnTo>
                      <a:lnTo>
                        <a:pt x="723900" y="42863"/>
                      </a:lnTo>
                      <a:lnTo>
                        <a:pt x="642937" y="42863"/>
                      </a:lnTo>
                      <a:lnTo>
                        <a:pt x="638175" y="42863"/>
                      </a:lnTo>
                      <a:lnTo>
                        <a:pt x="559594" y="42863"/>
                      </a:lnTo>
                      <a:lnTo>
                        <a:pt x="559594" y="50006"/>
                      </a:lnTo>
                      <a:lnTo>
                        <a:pt x="481012" y="50006"/>
                      </a:lnTo>
                      <a:lnTo>
                        <a:pt x="481012" y="61912"/>
                      </a:lnTo>
                      <a:lnTo>
                        <a:pt x="400050" y="61912"/>
                      </a:lnTo>
                      <a:lnTo>
                        <a:pt x="400050" y="102394"/>
                      </a:lnTo>
                      <a:lnTo>
                        <a:pt x="161925" y="102394"/>
                      </a:lnTo>
                      <a:lnTo>
                        <a:pt x="161925" y="142875"/>
                      </a:lnTo>
                      <a:lnTo>
                        <a:pt x="80962" y="142875"/>
                      </a:lnTo>
                      <a:lnTo>
                        <a:pt x="80962" y="169069"/>
                      </a:lnTo>
                      <a:lnTo>
                        <a:pt x="0" y="169069"/>
                      </a:lnTo>
                      <a:lnTo>
                        <a:pt x="0" y="252412"/>
                      </a:lnTo>
                    </a:path>
                  </a:pathLst>
                </a:custGeom>
                <a:noFill/>
                <a:ln w="19050">
                  <a:solidFill>
                    <a:srgbClr val="7DC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4" name="Freeform: Shape 983">
                  <a:extLst>
                    <a:ext uri="{FF2B5EF4-FFF2-40B4-BE49-F238E27FC236}">
                      <a16:creationId xmlns:a16="http://schemas.microsoft.com/office/drawing/2014/main" id="{1BA9BDE1-77C6-4E77-AC73-2553610A14BD}"/>
                    </a:ext>
                  </a:extLst>
                </p:cNvPr>
                <p:cNvSpPr/>
                <p:nvPr/>
              </p:nvSpPr>
              <p:spPr>
                <a:xfrm>
                  <a:off x="6734175" y="3681413"/>
                  <a:ext cx="902494" cy="1085850"/>
                </a:xfrm>
                <a:custGeom>
                  <a:avLst/>
                  <a:gdLst>
                    <a:gd name="connsiteX0" fmla="*/ 902494 w 902494"/>
                    <a:gd name="connsiteY0" fmla="*/ 0 h 1085850"/>
                    <a:gd name="connsiteX1" fmla="*/ 814388 w 902494"/>
                    <a:gd name="connsiteY1" fmla="*/ 0 h 1085850"/>
                    <a:gd name="connsiteX2" fmla="*/ 814388 w 902494"/>
                    <a:gd name="connsiteY2" fmla="*/ 11906 h 1085850"/>
                    <a:gd name="connsiteX3" fmla="*/ 731044 w 902494"/>
                    <a:gd name="connsiteY3" fmla="*/ 11906 h 1085850"/>
                    <a:gd name="connsiteX4" fmla="*/ 731044 w 902494"/>
                    <a:gd name="connsiteY4" fmla="*/ 57150 h 1085850"/>
                    <a:gd name="connsiteX5" fmla="*/ 652463 w 902494"/>
                    <a:gd name="connsiteY5" fmla="*/ 57150 h 1085850"/>
                    <a:gd name="connsiteX6" fmla="*/ 652463 w 902494"/>
                    <a:gd name="connsiteY6" fmla="*/ 119062 h 1085850"/>
                    <a:gd name="connsiteX7" fmla="*/ 571500 w 902494"/>
                    <a:gd name="connsiteY7" fmla="*/ 119062 h 1085850"/>
                    <a:gd name="connsiteX8" fmla="*/ 571500 w 902494"/>
                    <a:gd name="connsiteY8" fmla="*/ 147637 h 1085850"/>
                    <a:gd name="connsiteX9" fmla="*/ 492919 w 902494"/>
                    <a:gd name="connsiteY9" fmla="*/ 147637 h 1085850"/>
                    <a:gd name="connsiteX10" fmla="*/ 492919 w 902494"/>
                    <a:gd name="connsiteY10" fmla="*/ 238125 h 1085850"/>
                    <a:gd name="connsiteX11" fmla="*/ 414338 w 902494"/>
                    <a:gd name="connsiteY11" fmla="*/ 238125 h 1085850"/>
                    <a:gd name="connsiteX12" fmla="*/ 414338 w 902494"/>
                    <a:gd name="connsiteY12" fmla="*/ 247650 h 1085850"/>
                    <a:gd name="connsiteX13" fmla="*/ 333375 w 902494"/>
                    <a:gd name="connsiteY13" fmla="*/ 247650 h 1085850"/>
                    <a:gd name="connsiteX14" fmla="*/ 333375 w 902494"/>
                    <a:gd name="connsiteY14" fmla="*/ 481012 h 1085850"/>
                    <a:gd name="connsiteX15" fmla="*/ 252413 w 902494"/>
                    <a:gd name="connsiteY15" fmla="*/ 481012 h 1085850"/>
                    <a:gd name="connsiteX16" fmla="*/ 252413 w 902494"/>
                    <a:gd name="connsiteY16" fmla="*/ 500062 h 1085850"/>
                    <a:gd name="connsiteX17" fmla="*/ 173831 w 902494"/>
                    <a:gd name="connsiteY17" fmla="*/ 500062 h 1085850"/>
                    <a:gd name="connsiteX18" fmla="*/ 173831 w 902494"/>
                    <a:gd name="connsiteY18" fmla="*/ 773906 h 1085850"/>
                    <a:gd name="connsiteX19" fmla="*/ 92869 w 902494"/>
                    <a:gd name="connsiteY19" fmla="*/ 773906 h 1085850"/>
                    <a:gd name="connsiteX20" fmla="*/ 92869 w 902494"/>
                    <a:gd name="connsiteY20" fmla="*/ 1085850 h 1085850"/>
                    <a:gd name="connsiteX21" fmla="*/ 0 w 902494"/>
                    <a:gd name="connsiteY21" fmla="*/ 108585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2494" h="1085850">
                      <a:moveTo>
                        <a:pt x="902494" y="0"/>
                      </a:moveTo>
                      <a:lnTo>
                        <a:pt x="814388" y="0"/>
                      </a:lnTo>
                      <a:lnTo>
                        <a:pt x="814388" y="11906"/>
                      </a:lnTo>
                      <a:lnTo>
                        <a:pt x="731044" y="11906"/>
                      </a:lnTo>
                      <a:lnTo>
                        <a:pt x="731044" y="57150"/>
                      </a:lnTo>
                      <a:lnTo>
                        <a:pt x="652463" y="57150"/>
                      </a:lnTo>
                      <a:lnTo>
                        <a:pt x="652463" y="119062"/>
                      </a:lnTo>
                      <a:lnTo>
                        <a:pt x="571500" y="119062"/>
                      </a:lnTo>
                      <a:lnTo>
                        <a:pt x="571500" y="147637"/>
                      </a:lnTo>
                      <a:lnTo>
                        <a:pt x="492919" y="147637"/>
                      </a:lnTo>
                      <a:lnTo>
                        <a:pt x="492919" y="238125"/>
                      </a:lnTo>
                      <a:lnTo>
                        <a:pt x="414338" y="238125"/>
                      </a:lnTo>
                      <a:lnTo>
                        <a:pt x="414338" y="247650"/>
                      </a:lnTo>
                      <a:lnTo>
                        <a:pt x="333375" y="247650"/>
                      </a:lnTo>
                      <a:lnTo>
                        <a:pt x="333375" y="481012"/>
                      </a:lnTo>
                      <a:lnTo>
                        <a:pt x="252413" y="481012"/>
                      </a:lnTo>
                      <a:lnTo>
                        <a:pt x="252413" y="500062"/>
                      </a:lnTo>
                      <a:lnTo>
                        <a:pt x="173831" y="500062"/>
                      </a:lnTo>
                      <a:lnTo>
                        <a:pt x="173831" y="773906"/>
                      </a:lnTo>
                      <a:lnTo>
                        <a:pt x="92869" y="773906"/>
                      </a:lnTo>
                      <a:lnTo>
                        <a:pt x="92869" y="1085850"/>
                      </a:lnTo>
                      <a:lnTo>
                        <a:pt x="0" y="1085850"/>
                      </a:lnTo>
                    </a:path>
                  </a:pathLst>
                </a:custGeom>
                <a:noFill/>
                <a:ln w="19050">
                  <a:solidFill>
                    <a:srgbClr val="7DC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79" name="TextBox 978">
                <a:extLst>
                  <a:ext uri="{FF2B5EF4-FFF2-40B4-BE49-F238E27FC236}">
                    <a16:creationId xmlns:a16="http://schemas.microsoft.com/office/drawing/2014/main" id="{D339C18C-F204-4181-8560-DE17EE9349F6}"/>
                  </a:ext>
                </a:extLst>
              </p:cNvPr>
              <p:cNvSpPr txBox="1"/>
              <p:nvPr/>
            </p:nvSpPr>
            <p:spPr>
              <a:xfrm>
                <a:off x="7619864" y="4147316"/>
                <a:ext cx="1296144" cy="707886"/>
              </a:xfrm>
              <a:prstGeom prst="rect">
                <a:avLst/>
              </a:prstGeom>
              <a:noFill/>
            </p:spPr>
            <p:txBody>
              <a:bodyPr wrap="square" rtlCol="0">
                <a:spAutoFit/>
              </a:bodyPr>
              <a:lstStyle/>
              <a:p>
                <a:r>
                  <a:rPr lang="en-US" sz="1000" dirty="0"/>
                  <a:t>Globe score; </a:t>
                </a:r>
                <a:br>
                  <a:rPr lang="en-US" sz="1000" dirty="0"/>
                </a:br>
                <a:r>
                  <a:rPr lang="en-US" sz="1000" dirty="0"/>
                  <a:t>    AUROC = 0.886</a:t>
                </a:r>
              </a:p>
              <a:p>
                <a:r>
                  <a:rPr lang="en-US" sz="1000" dirty="0"/>
                  <a:t>UK-PBC score; </a:t>
                </a:r>
                <a:br>
                  <a:rPr lang="en-US" sz="1000" dirty="0"/>
                </a:br>
                <a:r>
                  <a:rPr lang="en-US" sz="1000" dirty="0"/>
                  <a:t>    AUROC = 0.865</a:t>
                </a:r>
              </a:p>
            </p:txBody>
          </p:sp>
          <p:cxnSp>
            <p:nvCxnSpPr>
              <p:cNvPr id="980" name="Straight Connector 979">
                <a:extLst>
                  <a:ext uri="{FF2B5EF4-FFF2-40B4-BE49-F238E27FC236}">
                    <a16:creationId xmlns:a16="http://schemas.microsoft.com/office/drawing/2014/main" id="{247923F5-5091-43C1-BDF7-2163B31148C7}"/>
                  </a:ext>
                </a:extLst>
              </p:cNvPr>
              <p:cNvCxnSpPr/>
              <p:nvPr/>
            </p:nvCxnSpPr>
            <p:spPr>
              <a:xfrm>
                <a:off x="7486187" y="4276337"/>
                <a:ext cx="180000" cy="0"/>
              </a:xfrm>
              <a:prstGeom prst="line">
                <a:avLst/>
              </a:prstGeom>
              <a:ln w="19050">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981" name="Straight Connector 980">
                <a:extLst>
                  <a:ext uri="{FF2B5EF4-FFF2-40B4-BE49-F238E27FC236}">
                    <a16:creationId xmlns:a16="http://schemas.microsoft.com/office/drawing/2014/main" id="{5CF025CF-0FDE-4D54-81CA-E4BAE7042EB6}"/>
                  </a:ext>
                </a:extLst>
              </p:cNvPr>
              <p:cNvCxnSpPr/>
              <p:nvPr/>
            </p:nvCxnSpPr>
            <p:spPr>
              <a:xfrm>
                <a:off x="7486187" y="4578760"/>
                <a:ext cx="180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82" name="Freeform: Shape 981">
                <a:extLst>
                  <a:ext uri="{FF2B5EF4-FFF2-40B4-BE49-F238E27FC236}">
                    <a16:creationId xmlns:a16="http://schemas.microsoft.com/office/drawing/2014/main" id="{2385705C-1587-43B7-8E49-10CF12CDA773}"/>
                  </a:ext>
                </a:extLst>
              </p:cNvPr>
              <p:cNvSpPr/>
              <p:nvPr/>
            </p:nvSpPr>
            <p:spPr>
              <a:xfrm>
                <a:off x="6693692" y="3420760"/>
                <a:ext cx="2093119" cy="495300"/>
              </a:xfrm>
              <a:custGeom>
                <a:avLst/>
                <a:gdLst>
                  <a:gd name="connsiteX0" fmla="*/ 2093119 w 2093119"/>
                  <a:gd name="connsiteY0" fmla="*/ 0 h 495300"/>
                  <a:gd name="connsiteX1" fmla="*/ 1964531 w 2093119"/>
                  <a:gd name="connsiteY1" fmla="*/ 0 h 495300"/>
                  <a:gd name="connsiteX2" fmla="*/ 1964531 w 2093119"/>
                  <a:gd name="connsiteY2" fmla="*/ 33338 h 495300"/>
                  <a:gd name="connsiteX3" fmla="*/ 1833563 w 2093119"/>
                  <a:gd name="connsiteY3" fmla="*/ 33338 h 495300"/>
                  <a:gd name="connsiteX4" fmla="*/ 1833563 w 2093119"/>
                  <a:gd name="connsiteY4" fmla="*/ 42863 h 495300"/>
                  <a:gd name="connsiteX5" fmla="*/ 1704975 w 2093119"/>
                  <a:gd name="connsiteY5" fmla="*/ 42863 h 495300"/>
                  <a:gd name="connsiteX6" fmla="*/ 1704975 w 2093119"/>
                  <a:gd name="connsiteY6" fmla="*/ 47625 h 495300"/>
                  <a:gd name="connsiteX7" fmla="*/ 1569244 w 2093119"/>
                  <a:gd name="connsiteY7" fmla="*/ 47625 h 495300"/>
                  <a:gd name="connsiteX8" fmla="*/ 1569244 w 2093119"/>
                  <a:gd name="connsiteY8" fmla="*/ 54769 h 495300"/>
                  <a:gd name="connsiteX9" fmla="*/ 1440656 w 2093119"/>
                  <a:gd name="connsiteY9" fmla="*/ 54769 h 495300"/>
                  <a:gd name="connsiteX10" fmla="*/ 1440656 w 2093119"/>
                  <a:gd name="connsiteY10" fmla="*/ 50006 h 495300"/>
                  <a:gd name="connsiteX11" fmla="*/ 1309688 w 2093119"/>
                  <a:gd name="connsiteY11" fmla="*/ 50006 h 495300"/>
                  <a:gd name="connsiteX12" fmla="*/ 1309688 w 2093119"/>
                  <a:gd name="connsiteY12" fmla="*/ 73819 h 495300"/>
                  <a:gd name="connsiteX13" fmla="*/ 1176338 w 2093119"/>
                  <a:gd name="connsiteY13" fmla="*/ 73819 h 495300"/>
                  <a:gd name="connsiteX14" fmla="*/ 1176338 w 2093119"/>
                  <a:gd name="connsiteY14" fmla="*/ 107156 h 495300"/>
                  <a:gd name="connsiteX15" fmla="*/ 785813 w 2093119"/>
                  <a:gd name="connsiteY15" fmla="*/ 107156 h 495300"/>
                  <a:gd name="connsiteX16" fmla="*/ 785813 w 2093119"/>
                  <a:gd name="connsiteY16" fmla="*/ 154781 h 495300"/>
                  <a:gd name="connsiteX17" fmla="*/ 650081 w 2093119"/>
                  <a:gd name="connsiteY17" fmla="*/ 154781 h 495300"/>
                  <a:gd name="connsiteX18" fmla="*/ 650081 w 2093119"/>
                  <a:gd name="connsiteY18" fmla="*/ 176213 h 495300"/>
                  <a:gd name="connsiteX19" fmla="*/ 521494 w 2093119"/>
                  <a:gd name="connsiteY19" fmla="*/ 176213 h 495300"/>
                  <a:gd name="connsiteX20" fmla="*/ 521494 w 2093119"/>
                  <a:gd name="connsiteY20" fmla="*/ 254794 h 495300"/>
                  <a:gd name="connsiteX21" fmla="*/ 388144 w 2093119"/>
                  <a:gd name="connsiteY21" fmla="*/ 254794 h 495300"/>
                  <a:gd name="connsiteX22" fmla="*/ 388144 w 2093119"/>
                  <a:gd name="connsiteY22" fmla="*/ 311944 h 495300"/>
                  <a:gd name="connsiteX23" fmla="*/ 257175 w 2093119"/>
                  <a:gd name="connsiteY23" fmla="*/ 311944 h 495300"/>
                  <a:gd name="connsiteX24" fmla="*/ 257175 w 2093119"/>
                  <a:gd name="connsiteY24" fmla="*/ 407194 h 495300"/>
                  <a:gd name="connsiteX25" fmla="*/ 126206 w 2093119"/>
                  <a:gd name="connsiteY25" fmla="*/ 407194 h 495300"/>
                  <a:gd name="connsiteX26" fmla="*/ 126206 w 2093119"/>
                  <a:gd name="connsiteY26" fmla="*/ 495300 h 495300"/>
                  <a:gd name="connsiteX27" fmla="*/ 0 w 2093119"/>
                  <a:gd name="connsiteY27" fmla="*/ 495300 h 495300"/>
                  <a:gd name="connsiteX0" fmla="*/ 2093119 w 2093119"/>
                  <a:gd name="connsiteY0" fmla="*/ 0 h 495300"/>
                  <a:gd name="connsiteX1" fmla="*/ 1964531 w 2093119"/>
                  <a:gd name="connsiteY1" fmla="*/ 0 h 495300"/>
                  <a:gd name="connsiteX2" fmla="*/ 1964531 w 2093119"/>
                  <a:gd name="connsiteY2" fmla="*/ 33338 h 495300"/>
                  <a:gd name="connsiteX3" fmla="*/ 1833563 w 2093119"/>
                  <a:gd name="connsiteY3" fmla="*/ 33338 h 495300"/>
                  <a:gd name="connsiteX4" fmla="*/ 1833563 w 2093119"/>
                  <a:gd name="connsiteY4" fmla="*/ 42863 h 495300"/>
                  <a:gd name="connsiteX5" fmla="*/ 1704975 w 2093119"/>
                  <a:gd name="connsiteY5" fmla="*/ 42863 h 495300"/>
                  <a:gd name="connsiteX6" fmla="*/ 1704975 w 2093119"/>
                  <a:gd name="connsiteY6" fmla="*/ 47625 h 495300"/>
                  <a:gd name="connsiteX7" fmla="*/ 1569244 w 2093119"/>
                  <a:gd name="connsiteY7" fmla="*/ 47625 h 495300"/>
                  <a:gd name="connsiteX8" fmla="*/ 1569244 w 2093119"/>
                  <a:gd name="connsiteY8" fmla="*/ 54769 h 495300"/>
                  <a:gd name="connsiteX9" fmla="*/ 1440656 w 2093119"/>
                  <a:gd name="connsiteY9" fmla="*/ 54769 h 495300"/>
                  <a:gd name="connsiteX10" fmla="*/ 1447800 w 2093119"/>
                  <a:gd name="connsiteY10" fmla="*/ 59531 h 495300"/>
                  <a:gd name="connsiteX11" fmla="*/ 1309688 w 2093119"/>
                  <a:gd name="connsiteY11" fmla="*/ 50006 h 495300"/>
                  <a:gd name="connsiteX12" fmla="*/ 1309688 w 2093119"/>
                  <a:gd name="connsiteY12" fmla="*/ 73819 h 495300"/>
                  <a:gd name="connsiteX13" fmla="*/ 1176338 w 2093119"/>
                  <a:gd name="connsiteY13" fmla="*/ 73819 h 495300"/>
                  <a:gd name="connsiteX14" fmla="*/ 1176338 w 2093119"/>
                  <a:gd name="connsiteY14" fmla="*/ 107156 h 495300"/>
                  <a:gd name="connsiteX15" fmla="*/ 785813 w 2093119"/>
                  <a:gd name="connsiteY15" fmla="*/ 107156 h 495300"/>
                  <a:gd name="connsiteX16" fmla="*/ 785813 w 2093119"/>
                  <a:gd name="connsiteY16" fmla="*/ 154781 h 495300"/>
                  <a:gd name="connsiteX17" fmla="*/ 650081 w 2093119"/>
                  <a:gd name="connsiteY17" fmla="*/ 154781 h 495300"/>
                  <a:gd name="connsiteX18" fmla="*/ 650081 w 2093119"/>
                  <a:gd name="connsiteY18" fmla="*/ 176213 h 495300"/>
                  <a:gd name="connsiteX19" fmla="*/ 521494 w 2093119"/>
                  <a:gd name="connsiteY19" fmla="*/ 176213 h 495300"/>
                  <a:gd name="connsiteX20" fmla="*/ 521494 w 2093119"/>
                  <a:gd name="connsiteY20" fmla="*/ 254794 h 495300"/>
                  <a:gd name="connsiteX21" fmla="*/ 388144 w 2093119"/>
                  <a:gd name="connsiteY21" fmla="*/ 254794 h 495300"/>
                  <a:gd name="connsiteX22" fmla="*/ 388144 w 2093119"/>
                  <a:gd name="connsiteY22" fmla="*/ 311944 h 495300"/>
                  <a:gd name="connsiteX23" fmla="*/ 257175 w 2093119"/>
                  <a:gd name="connsiteY23" fmla="*/ 311944 h 495300"/>
                  <a:gd name="connsiteX24" fmla="*/ 257175 w 2093119"/>
                  <a:gd name="connsiteY24" fmla="*/ 407194 h 495300"/>
                  <a:gd name="connsiteX25" fmla="*/ 126206 w 2093119"/>
                  <a:gd name="connsiteY25" fmla="*/ 407194 h 495300"/>
                  <a:gd name="connsiteX26" fmla="*/ 126206 w 2093119"/>
                  <a:gd name="connsiteY26" fmla="*/ 495300 h 495300"/>
                  <a:gd name="connsiteX27" fmla="*/ 0 w 2093119"/>
                  <a:gd name="connsiteY27" fmla="*/ 495300 h 495300"/>
                  <a:gd name="connsiteX0" fmla="*/ 2093119 w 2093119"/>
                  <a:gd name="connsiteY0" fmla="*/ 0 h 495300"/>
                  <a:gd name="connsiteX1" fmla="*/ 1964531 w 2093119"/>
                  <a:gd name="connsiteY1" fmla="*/ 0 h 495300"/>
                  <a:gd name="connsiteX2" fmla="*/ 1964531 w 2093119"/>
                  <a:gd name="connsiteY2" fmla="*/ 33338 h 495300"/>
                  <a:gd name="connsiteX3" fmla="*/ 1833563 w 2093119"/>
                  <a:gd name="connsiteY3" fmla="*/ 33338 h 495300"/>
                  <a:gd name="connsiteX4" fmla="*/ 1833563 w 2093119"/>
                  <a:gd name="connsiteY4" fmla="*/ 42863 h 495300"/>
                  <a:gd name="connsiteX5" fmla="*/ 1704975 w 2093119"/>
                  <a:gd name="connsiteY5" fmla="*/ 42863 h 495300"/>
                  <a:gd name="connsiteX6" fmla="*/ 1704975 w 2093119"/>
                  <a:gd name="connsiteY6" fmla="*/ 47625 h 495300"/>
                  <a:gd name="connsiteX7" fmla="*/ 1569244 w 2093119"/>
                  <a:gd name="connsiteY7" fmla="*/ 47625 h 495300"/>
                  <a:gd name="connsiteX8" fmla="*/ 1569244 w 2093119"/>
                  <a:gd name="connsiteY8" fmla="*/ 54769 h 495300"/>
                  <a:gd name="connsiteX9" fmla="*/ 1440656 w 2093119"/>
                  <a:gd name="connsiteY9" fmla="*/ 54769 h 495300"/>
                  <a:gd name="connsiteX10" fmla="*/ 1447800 w 2093119"/>
                  <a:gd name="connsiteY10" fmla="*/ 59531 h 495300"/>
                  <a:gd name="connsiteX11" fmla="*/ 1312069 w 2093119"/>
                  <a:gd name="connsiteY11" fmla="*/ 61913 h 495300"/>
                  <a:gd name="connsiteX12" fmla="*/ 1309688 w 2093119"/>
                  <a:gd name="connsiteY12" fmla="*/ 73819 h 495300"/>
                  <a:gd name="connsiteX13" fmla="*/ 1176338 w 2093119"/>
                  <a:gd name="connsiteY13" fmla="*/ 73819 h 495300"/>
                  <a:gd name="connsiteX14" fmla="*/ 1176338 w 2093119"/>
                  <a:gd name="connsiteY14" fmla="*/ 107156 h 495300"/>
                  <a:gd name="connsiteX15" fmla="*/ 785813 w 2093119"/>
                  <a:gd name="connsiteY15" fmla="*/ 107156 h 495300"/>
                  <a:gd name="connsiteX16" fmla="*/ 785813 w 2093119"/>
                  <a:gd name="connsiteY16" fmla="*/ 154781 h 495300"/>
                  <a:gd name="connsiteX17" fmla="*/ 650081 w 2093119"/>
                  <a:gd name="connsiteY17" fmla="*/ 154781 h 495300"/>
                  <a:gd name="connsiteX18" fmla="*/ 650081 w 2093119"/>
                  <a:gd name="connsiteY18" fmla="*/ 176213 h 495300"/>
                  <a:gd name="connsiteX19" fmla="*/ 521494 w 2093119"/>
                  <a:gd name="connsiteY19" fmla="*/ 176213 h 495300"/>
                  <a:gd name="connsiteX20" fmla="*/ 521494 w 2093119"/>
                  <a:gd name="connsiteY20" fmla="*/ 254794 h 495300"/>
                  <a:gd name="connsiteX21" fmla="*/ 388144 w 2093119"/>
                  <a:gd name="connsiteY21" fmla="*/ 254794 h 495300"/>
                  <a:gd name="connsiteX22" fmla="*/ 388144 w 2093119"/>
                  <a:gd name="connsiteY22" fmla="*/ 311944 h 495300"/>
                  <a:gd name="connsiteX23" fmla="*/ 257175 w 2093119"/>
                  <a:gd name="connsiteY23" fmla="*/ 311944 h 495300"/>
                  <a:gd name="connsiteX24" fmla="*/ 257175 w 2093119"/>
                  <a:gd name="connsiteY24" fmla="*/ 407194 h 495300"/>
                  <a:gd name="connsiteX25" fmla="*/ 126206 w 2093119"/>
                  <a:gd name="connsiteY25" fmla="*/ 407194 h 495300"/>
                  <a:gd name="connsiteX26" fmla="*/ 126206 w 2093119"/>
                  <a:gd name="connsiteY26" fmla="*/ 495300 h 495300"/>
                  <a:gd name="connsiteX27" fmla="*/ 0 w 2093119"/>
                  <a:gd name="connsiteY27"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3119" h="495300">
                    <a:moveTo>
                      <a:pt x="2093119" y="0"/>
                    </a:moveTo>
                    <a:lnTo>
                      <a:pt x="1964531" y="0"/>
                    </a:lnTo>
                    <a:lnTo>
                      <a:pt x="1964531" y="33338"/>
                    </a:lnTo>
                    <a:lnTo>
                      <a:pt x="1833563" y="33338"/>
                    </a:lnTo>
                    <a:lnTo>
                      <a:pt x="1833563" y="42863"/>
                    </a:lnTo>
                    <a:lnTo>
                      <a:pt x="1704975" y="42863"/>
                    </a:lnTo>
                    <a:lnTo>
                      <a:pt x="1704975" y="47625"/>
                    </a:lnTo>
                    <a:lnTo>
                      <a:pt x="1569244" y="47625"/>
                    </a:lnTo>
                    <a:lnTo>
                      <a:pt x="1569244" y="54769"/>
                    </a:lnTo>
                    <a:lnTo>
                      <a:pt x="1440656" y="54769"/>
                    </a:lnTo>
                    <a:lnTo>
                      <a:pt x="1447800" y="59531"/>
                    </a:lnTo>
                    <a:lnTo>
                      <a:pt x="1312069" y="61913"/>
                    </a:lnTo>
                    <a:lnTo>
                      <a:pt x="1309688" y="73819"/>
                    </a:lnTo>
                    <a:lnTo>
                      <a:pt x="1176338" y="73819"/>
                    </a:lnTo>
                    <a:lnTo>
                      <a:pt x="1176338" y="107156"/>
                    </a:lnTo>
                    <a:lnTo>
                      <a:pt x="785813" y="107156"/>
                    </a:lnTo>
                    <a:lnTo>
                      <a:pt x="785813" y="154781"/>
                    </a:lnTo>
                    <a:lnTo>
                      <a:pt x="650081" y="154781"/>
                    </a:lnTo>
                    <a:lnTo>
                      <a:pt x="650081" y="176213"/>
                    </a:lnTo>
                    <a:lnTo>
                      <a:pt x="521494" y="176213"/>
                    </a:lnTo>
                    <a:lnTo>
                      <a:pt x="521494" y="254794"/>
                    </a:lnTo>
                    <a:lnTo>
                      <a:pt x="388144" y="254794"/>
                    </a:lnTo>
                    <a:lnTo>
                      <a:pt x="388144" y="311944"/>
                    </a:lnTo>
                    <a:lnTo>
                      <a:pt x="257175" y="311944"/>
                    </a:lnTo>
                    <a:lnTo>
                      <a:pt x="257175" y="407194"/>
                    </a:lnTo>
                    <a:lnTo>
                      <a:pt x="126206" y="407194"/>
                    </a:lnTo>
                    <a:lnTo>
                      <a:pt x="126206" y="495300"/>
                    </a:lnTo>
                    <a:lnTo>
                      <a:pt x="0" y="495300"/>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 name="Group 9">
            <a:extLst>
              <a:ext uri="{FF2B5EF4-FFF2-40B4-BE49-F238E27FC236}">
                <a16:creationId xmlns:a16="http://schemas.microsoft.com/office/drawing/2014/main" id="{9F10446E-61DD-492F-8B2F-778B132D216B}"/>
              </a:ext>
            </a:extLst>
          </p:cNvPr>
          <p:cNvGrpSpPr/>
          <p:nvPr/>
        </p:nvGrpSpPr>
        <p:grpSpPr>
          <a:xfrm>
            <a:off x="2977723" y="3078615"/>
            <a:ext cx="3173643" cy="2711535"/>
            <a:chOff x="2977723" y="3078615"/>
            <a:chExt cx="3173643" cy="2711535"/>
          </a:xfrm>
        </p:grpSpPr>
        <p:sp>
          <p:nvSpPr>
            <p:cNvPr id="1012" name="TextBox 1011">
              <a:extLst>
                <a:ext uri="{FF2B5EF4-FFF2-40B4-BE49-F238E27FC236}">
                  <a16:creationId xmlns:a16="http://schemas.microsoft.com/office/drawing/2014/main" id="{9E83A2EB-EAE7-42F7-B49F-F26B0E8D13FD}"/>
                </a:ext>
              </a:extLst>
            </p:cNvPr>
            <p:cNvSpPr txBox="1"/>
            <p:nvPr/>
          </p:nvSpPr>
          <p:spPr>
            <a:xfrm>
              <a:off x="4214762" y="5478130"/>
              <a:ext cx="433379" cy="307777"/>
            </a:xfrm>
            <a:prstGeom prst="rect">
              <a:avLst/>
            </a:prstGeom>
            <a:noFill/>
          </p:spPr>
          <p:txBody>
            <a:bodyPr wrap="none" lIns="36000" tIns="0" rIns="36000" bIns="0" rtlCol="0">
              <a:spAutoFit/>
            </a:bodyPr>
            <a:lstStyle/>
            <a:p>
              <a:pPr algn="ctr"/>
              <a:r>
                <a:rPr lang="en-US" sz="1000" dirty="0"/>
                <a:t>95.8%</a:t>
              </a:r>
            </a:p>
            <a:p>
              <a:pPr algn="ctr"/>
              <a:r>
                <a:rPr lang="en-US" sz="1000" dirty="0"/>
                <a:t>80.2%</a:t>
              </a:r>
            </a:p>
          </p:txBody>
        </p:sp>
        <p:sp>
          <p:nvSpPr>
            <p:cNvPr id="1013" name="TextBox 1012">
              <a:extLst>
                <a:ext uri="{FF2B5EF4-FFF2-40B4-BE49-F238E27FC236}">
                  <a16:creationId xmlns:a16="http://schemas.microsoft.com/office/drawing/2014/main" id="{384174F4-CD73-496A-826F-0CDDA1BFAA07}"/>
                </a:ext>
              </a:extLst>
            </p:cNvPr>
            <p:cNvSpPr txBox="1"/>
            <p:nvPr/>
          </p:nvSpPr>
          <p:spPr>
            <a:xfrm>
              <a:off x="4909470" y="5478130"/>
              <a:ext cx="433379" cy="307777"/>
            </a:xfrm>
            <a:prstGeom prst="rect">
              <a:avLst/>
            </a:prstGeom>
            <a:noFill/>
          </p:spPr>
          <p:txBody>
            <a:bodyPr wrap="none" lIns="36000" tIns="0" rIns="36000" bIns="0" rtlCol="0">
              <a:spAutoFit/>
            </a:bodyPr>
            <a:lstStyle/>
            <a:p>
              <a:pPr algn="ctr"/>
              <a:r>
                <a:rPr lang="en-US" sz="1000" dirty="0"/>
                <a:t>89.1%</a:t>
              </a:r>
            </a:p>
            <a:p>
              <a:pPr algn="ctr"/>
              <a:r>
                <a:rPr lang="en-US" sz="1000" dirty="0"/>
                <a:t>60.9%</a:t>
              </a:r>
            </a:p>
          </p:txBody>
        </p:sp>
        <p:sp>
          <p:nvSpPr>
            <p:cNvPr id="1014" name="TextBox 1013">
              <a:extLst>
                <a:ext uri="{FF2B5EF4-FFF2-40B4-BE49-F238E27FC236}">
                  <a16:creationId xmlns:a16="http://schemas.microsoft.com/office/drawing/2014/main" id="{38F10807-B249-4429-A4D0-5726222149F7}"/>
                </a:ext>
              </a:extLst>
            </p:cNvPr>
            <p:cNvSpPr txBox="1"/>
            <p:nvPr/>
          </p:nvSpPr>
          <p:spPr>
            <a:xfrm>
              <a:off x="5604676" y="5476055"/>
              <a:ext cx="433379" cy="307777"/>
            </a:xfrm>
            <a:prstGeom prst="rect">
              <a:avLst/>
            </a:prstGeom>
            <a:noFill/>
          </p:spPr>
          <p:txBody>
            <a:bodyPr wrap="none" lIns="36000" tIns="0" rIns="36000" bIns="0" rtlCol="0">
              <a:spAutoFit/>
            </a:bodyPr>
            <a:lstStyle/>
            <a:p>
              <a:pPr algn="ctr"/>
              <a:r>
                <a:rPr lang="en-US" sz="1000" dirty="0"/>
                <a:t>83.2%</a:t>
              </a:r>
            </a:p>
            <a:p>
              <a:pPr algn="ctr"/>
              <a:r>
                <a:rPr lang="en-US" sz="1000" dirty="0"/>
                <a:t>45.6%</a:t>
              </a:r>
            </a:p>
          </p:txBody>
        </p:sp>
        <p:sp>
          <p:nvSpPr>
            <p:cNvPr id="1015" name="TextBox 1014">
              <a:extLst>
                <a:ext uri="{FF2B5EF4-FFF2-40B4-BE49-F238E27FC236}">
                  <a16:creationId xmlns:a16="http://schemas.microsoft.com/office/drawing/2014/main" id="{5850DF52-600F-458C-A8DA-AE707ECFDDC9}"/>
                </a:ext>
              </a:extLst>
            </p:cNvPr>
            <p:cNvSpPr txBox="1"/>
            <p:nvPr/>
          </p:nvSpPr>
          <p:spPr>
            <a:xfrm>
              <a:off x="3179186" y="5482373"/>
              <a:ext cx="904662" cy="307777"/>
            </a:xfrm>
            <a:prstGeom prst="rect">
              <a:avLst/>
            </a:prstGeom>
            <a:noFill/>
          </p:spPr>
          <p:txBody>
            <a:bodyPr wrap="none" lIns="36000" tIns="0" rIns="36000" bIns="0" rtlCol="0">
              <a:spAutoFit/>
            </a:bodyPr>
            <a:lstStyle/>
            <a:p>
              <a:r>
                <a:rPr lang="en-US" sz="1000" dirty="0"/>
                <a:t>UK-PBC score</a:t>
              </a:r>
            </a:p>
            <a:p>
              <a:r>
                <a:rPr lang="en-US" sz="1000" dirty="0"/>
                <a:t>Globe score</a:t>
              </a:r>
            </a:p>
          </p:txBody>
        </p:sp>
        <p:sp>
          <p:nvSpPr>
            <p:cNvPr id="1017" name="Rectangle 1016">
              <a:extLst>
                <a:ext uri="{FF2B5EF4-FFF2-40B4-BE49-F238E27FC236}">
                  <a16:creationId xmlns:a16="http://schemas.microsoft.com/office/drawing/2014/main" id="{083FCC7A-D211-4E1C-8CBD-E86890E4AFB6}"/>
                </a:ext>
              </a:extLst>
            </p:cNvPr>
            <p:cNvSpPr/>
            <p:nvPr/>
          </p:nvSpPr>
          <p:spPr>
            <a:xfrm>
              <a:off x="2977723" y="5261398"/>
              <a:ext cx="893193" cy="246221"/>
            </a:xfrm>
            <a:prstGeom prst="rect">
              <a:avLst/>
            </a:prstGeom>
          </p:spPr>
          <p:txBody>
            <a:bodyPr wrap="none">
              <a:spAutoFit/>
            </a:bodyPr>
            <a:lstStyle/>
            <a:p>
              <a:r>
                <a:rPr lang="en-US" sz="1000" dirty="0"/>
                <a:t>Predicted by</a:t>
              </a:r>
            </a:p>
          </p:txBody>
        </p:sp>
        <p:grpSp>
          <p:nvGrpSpPr>
            <p:cNvPr id="7" name="Group 6">
              <a:extLst>
                <a:ext uri="{FF2B5EF4-FFF2-40B4-BE49-F238E27FC236}">
                  <a16:creationId xmlns:a16="http://schemas.microsoft.com/office/drawing/2014/main" id="{BD71CF7D-E782-461E-81D3-CA7422E81F4B}"/>
                </a:ext>
              </a:extLst>
            </p:cNvPr>
            <p:cNvGrpSpPr/>
            <p:nvPr/>
          </p:nvGrpSpPr>
          <p:grpSpPr>
            <a:xfrm>
              <a:off x="3189514" y="3078615"/>
              <a:ext cx="2961852" cy="2279344"/>
              <a:chOff x="3189514" y="3078615"/>
              <a:chExt cx="2961852" cy="2279344"/>
            </a:xfrm>
          </p:grpSpPr>
          <p:sp>
            <p:nvSpPr>
              <p:cNvPr id="1011" name="TextBox 1010">
                <a:extLst>
                  <a:ext uri="{FF2B5EF4-FFF2-40B4-BE49-F238E27FC236}">
                    <a16:creationId xmlns:a16="http://schemas.microsoft.com/office/drawing/2014/main" id="{48DFB1BB-D7DB-47A7-8CE5-4C2E41F2DB81}"/>
                  </a:ext>
                </a:extLst>
              </p:cNvPr>
              <p:cNvSpPr txBox="1"/>
              <p:nvPr/>
            </p:nvSpPr>
            <p:spPr>
              <a:xfrm>
                <a:off x="3558216" y="3078615"/>
                <a:ext cx="2555242" cy="215444"/>
              </a:xfrm>
              <a:prstGeom prst="rect">
                <a:avLst/>
              </a:prstGeom>
              <a:noFill/>
            </p:spPr>
            <p:txBody>
              <a:bodyPr wrap="none" lIns="36000" tIns="0" rIns="36000" bIns="0" rtlCol="0">
                <a:spAutoFit/>
              </a:bodyPr>
              <a:lstStyle/>
              <a:p>
                <a:pPr algn="ctr"/>
                <a:r>
                  <a:rPr lang="en-US" sz="1400" b="1" dirty="0" err="1"/>
                  <a:t>LTx</a:t>
                </a:r>
                <a:r>
                  <a:rPr lang="en-US" sz="1400" b="1" dirty="0"/>
                  <a:t>-free survival comparison</a:t>
                </a:r>
              </a:p>
            </p:txBody>
          </p:sp>
          <p:grpSp>
            <p:nvGrpSpPr>
              <p:cNvPr id="6" name="Group 5">
                <a:extLst>
                  <a:ext uri="{FF2B5EF4-FFF2-40B4-BE49-F238E27FC236}">
                    <a16:creationId xmlns:a16="http://schemas.microsoft.com/office/drawing/2014/main" id="{7116CD91-64F2-43C2-AC40-95AE0D69F927}"/>
                  </a:ext>
                </a:extLst>
              </p:cNvPr>
              <p:cNvGrpSpPr/>
              <p:nvPr/>
            </p:nvGrpSpPr>
            <p:grpSpPr>
              <a:xfrm>
                <a:off x="3189514" y="3318617"/>
                <a:ext cx="2961852" cy="2039342"/>
                <a:chOff x="3189514" y="3318617"/>
                <a:chExt cx="2961852" cy="2039342"/>
              </a:xfrm>
            </p:grpSpPr>
            <p:sp>
              <p:nvSpPr>
                <p:cNvPr id="1041" name="TextBox 1040">
                  <a:extLst>
                    <a:ext uri="{FF2B5EF4-FFF2-40B4-BE49-F238E27FC236}">
                      <a16:creationId xmlns:a16="http://schemas.microsoft.com/office/drawing/2014/main" id="{69836229-CFB5-41CC-9CC1-5BE2196FCC42}"/>
                    </a:ext>
                  </a:extLst>
                </p:cNvPr>
                <p:cNvSpPr txBox="1"/>
                <p:nvPr/>
              </p:nvSpPr>
              <p:spPr>
                <a:xfrm>
                  <a:off x="3686700" y="5010178"/>
                  <a:ext cx="119418" cy="160751"/>
                </a:xfrm>
                <a:prstGeom prst="rect">
                  <a:avLst/>
                </a:prstGeom>
                <a:noFill/>
              </p:spPr>
              <p:txBody>
                <a:bodyPr wrap="none" lIns="36000" tIns="0" rIns="36000" bIns="0" rtlCol="0">
                  <a:spAutoFit/>
                </a:bodyPr>
                <a:lstStyle/>
                <a:p>
                  <a:pPr algn="ctr"/>
                  <a:r>
                    <a:rPr lang="en-GB" sz="1200" dirty="0"/>
                    <a:t>0</a:t>
                  </a:r>
                  <a:endParaRPr lang="en-US" sz="1200" dirty="0"/>
                </a:p>
              </p:txBody>
            </p:sp>
            <p:sp>
              <p:nvSpPr>
                <p:cNvPr id="1042" name="TextBox 1041">
                  <a:extLst>
                    <a:ext uri="{FF2B5EF4-FFF2-40B4-BE49-F238E27FC236}">
                      <a16:creationId xmlns:a16="http://schemas.microsoft.com/office/drawing/2014/main" id="{2EB045F4-E9A2-4331-8A50-AB5329ECF09A}"/>
                    </a:ext>
                  </a:extLst>
                </p:cNvPr>
                <p:cNvSpPr txBox="1"/>
                <p:nvPr/>
              </p:nvSpPr>
              <p:spPr>
                <a:xfrm>
                  <a:off x="3390712" y="4809145"/>
                  <a:ext cx="285903" cy="184666"/>
                </a:xfrm>
                <a:prstGeom prst="rect">
                  <a:avLst/>
                </a:prstGeom>
                <a:noFill/>
              </p:spPr>
              <p:txBody>
                <a:bodyPr wrap="none" lIns="36000" tIns="0" rIns="36000" bIns="0" rtlCol="0" anchor="ctr">
                  <a:spAutoFit/>
                </a:bodyPr>
                <a:lstStyle/>
                <a:p>
                  <a:pPr algn="r"/>
                  <a:r>
                    <a:rPr lang="en-GB" sz="1200" dirty="0"/>
                    <a:t>0.0</a:t>
                  </a:r>
                  <a:endParaRPr lang="en-US" sz="1200" dirty="0"/>
                </a:p>
              </p:txBody>
            </p:sp>
            <p:cxnSp>
              <p:nvCxnSpPr>
                <p:cNvPr id="1043" name="Straight Connector 1042">
                  <a:extLst>
                    <a:ext uri="{FF2B5EF4-FFF2-40B4-BE49-F238E27FC236}">
                      <a16:creationId xmlns:a16="http://schemas.microsoft.com/office/drawing/2014/main" id="{8BD80CC5-AF09-4DE1-9E78-5F68F5EDE140}"/>
                    </a:ext>
                  </a:extLst>
                </p:cNvPr>
                <p:cNvCxnSpPr/>
                <p:nvPr/>
              </p:nvCxnSpPr>
              <p:spPr>
                <a:xfrm>
                  <a:off x="3698004" y="4330419"/>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4" name="TextBox 1043">
                  <a:extLst>
                    <a:ext uri="{FF2B5EF4-FFF2-40B4-BE49-F238E27FC236}">
                      <a16:creationId xmlns:a16="http://schemas.microsoft.com/office/drawing/2014/main" id="{6DC502A2-A6C8-4DF8-A3E3-E76C8EFC3990}"/>
                    </a:ext>
                  </a:extLst>
                </p:cNvPr>
                <p:cNvSpPr txBox="1"/>
                <p:nvPr/>
              </p:nvSpPr>
              <p:spPr>
                <a:xfrm>
                  <a:off x="3390712" y="4233713"/>
                  <a:ext cx="285902" cy="184666"/>
                </a:xfrm>
                <a:prstGeom prst="rect">
                  <a:avLst/>
                </a:prstGeom>
                <a:noFill/>
              </p:spPr>
              <p:txBody>
                <a:bodyPr wrap="none" lIns="36000" tIns="0" rIns="36000" bIns="0" rtlCol="0" anchor="ctr">
                  <a:spAutoFit/>
                </a:bodyPr>
                <a:lstStyle/>
                <a:p>
                  <a:pPr algn="r"/>
                  <a:r>
                    <a:rPr lang="en-GB" sz="1200" dirty="0"/>
                    <a:t>0.4</a:t>
                  </a:r>
                  <a:endParaRPr lang="en-US" sz="1200" dirty="0"/>
                </a:p>
              </p:txBody>
            </p:sp>
            <p:cxnSp>
              <p:nvCxnSpPr>
                <p:cNvPr id="1045" name="Straight Connector 1044">
                  <a:extLst>
                    <a:ext uri="{FF2B5EF4-FFF2-40B4-BE49-F238E27FC236}">
                      <a16:creationId xmlns:a16="http://schemas.microsoft.com/office/drawing/2014/main" id="{C5A41EB3-4F05-4AF3-9034-60816A2DD5A8}"/>
                    </a:ext>
                  </a:extLst>
                </p:cNvPr>
                <p:cNvCxnSpPr/>
                <p:nvPr/>
              </p:nvCxnSpPr>
              <p:spPr>
                <a:xfrm>
                  <a:off x="3698004" y="4026758"/>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6" name="TextBox 1045">
                  <a:extLst>
                    <a:ext uri="{FF2B5EF4-FFF2-40B4-BE49-F238E27FC236}">
                      <a16:creationId xmlns:a16="http://schemas.microsoft.com/office/drawing/2014/main" id="{C0F58BCC-8C08-4A70-843D-3BA16CD7F03A}"/>
                    </a:ext>
                  </a:extLst>
                </p:cNvPr>
                <p:cNvSpPr txBox="1"/>
                <p:nvPr/>
              </p:nvSpPr>
              <p:spPr>
                <a:xfrm>
                  <a:off x="3390712" y="3927485"/>
                  <a:ext cx="285902" cy="184666"/>
                </a:xfrm>
                <a:prstGeom prst="rect">
                  <a:avLst/>
                </a:prstGeom>
                <a:noFill/>
              </p:spPr>
              <p:txBody>
                <a:bodyPr wrap="none" lIns="36000" tIns="0" rIns="36000" bIns="0" rtlCol="0" anchor="ctr">
                  <a:spAutoFit/>
                </a:bodyPr>
                <a:lstStyle/>
                <a:p>
                  <a:pPr algn="r"/>
                  <a:r>
                    <a:rPr lang="en-GB" sz="1200" dirty="0"/>
                    <a:t>0.6</a:t>
                  </a:r>
                  <a:endParaRPr lang="en-US" sz="1200" dirty="0"/>
                </a:p>
              </p:txBody>
            </p:sp>
            <p:cxnSp>
              <p:nvCxnSpPr>
                <p:cNvPr id="1047" name="Straight Connector 1046">
                  <a:extLst>
                    <a:ext uri="{FF2B5EF4-FFF2-40B4-BE49-F238E27FC236}">
                      <a16:creationId xmlns:a16="http://schemas.microsoft.com/office/drawing/2014/main" id="{13767653-2E6B-4476-AF0F-A4346AE82F42}"/>
                    </a:ext>
                  </a:extLst>
                </p:cNvPr>
                <p:cNvCxnSpPr/>
                <p:nvPr/>
              </p:nvCxnSpPr>
              <p:spPr>
                <a:xfrm>
                  <a:off x="3698004" y="3419436"/>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8" name="TextBox 1047">
                  <a:extLst>
                    <a:ext uri="{FF2B5EF4-FFF2-40B4-BE49-F238E27FC236}">
                      <a16:creationId xmlns:a16="http://schemas.microsoft.com/office/drawing/2014/main" id="{CF94290D-142F-49D2-A791-796488AD769B}"/>
                    </a:ext>
                  </a:extLst>
                </p:cNvPr>
                <p:cNvSpPr txBox="1"/>
                <p:nvPr/>
              </p:nvSpPr>
              <p:spPr>
                <a:xfrm>
                  <a:off x="3390712" y="3621118"/>
                  <a:ext cx="285902" cy="184666"/>
                </a:xfrm>
                <a:prstGeom prst="rect">
                  <a:avLst/>
                </a:prstGeom>
                <a:noFill/>
              </p:spPr>
              <p:txBody>
                <a:bodyPr wrap="none" lIns="36000" tIns="0" rIns="36000" bIns="0" rtlCol="0" anchor="ctr">
                  <a:spAutoFit/>
                </a:bodyPr>
                <a:lstStyle/>
                <a:p>
                  <a:pPr algn="r"/>
                  <a:r>
                    <a:rPr lang="en-US" sz="1200" dirty="0"/>
                    <a:t>0.8</a:t>
                  </a:r>
                </a:p>
              </p:txBody>
            </p:sp>
            <p:sp>
              <p:nvSpPr>
                <p:cNvPr id="1049" name="TextBox 1048">
                  <a:extLst>
                    <a:ext uri="{FF2B5EF4-FFF2-40B4-BE49-F238E27FC236}">
                      <a16:creationId xmlns:a16="http://schemas.microsoft.com/office/drawing/2014/main" id="{89DB1120-DBA1-4790-894E-23937D116847}"/>
                    </a:ext>
                  </a:extLst>
                </p:cNvPr>
                <p:cNvSpPr txBox="1"/>
                <p:nvPr/>
              </p:nvSpPr>
              <p:spPr>
                <a:xfrm>
                  <a:off x="3390707" y="3318617"/>
                  <a:ext cx="285903" cy="184666"/>
                </a:xfrm>
                <a:prstGeom prst="rect">
                  <a:avLst/>
                </a:prstGeom>
                <a:noFill/>
              </p:spPr>
              <p:txBody>
                <a:bodyPr wrap="none" lIns="36000" tIns="0" rIns="36000" bIns="0" rtlCol="0" anchor="ctr">
                  <a:spAutoFit/>
                </a:bodyPr>
                <a:lstStyle/>
                <a:p>
                  <a:pPr algn="r"/>
                  <a:r>
                    <a:rPr lang="en-US" sz="1200" dirty="0"/>
                    <a:t>1.0</a:t>
                  </a:r>
                </a:p>
              </p:txBody>
            </p:sp>
            <p:cxnSp>
              <p:nvCxnSpPr>
                <p:cNvPr id="1050" name="Straight Connector 1049">
                  <a:extLst>
                    <a:ext uri="{FF2B5EF4-FFF2-40B4-BE49-F238E27FC236}">
                      <a16:creationId xmlns:a16="http://schemas.microsoft.com/office/drawing/2014/main" id="{7714801A-4D10-46C0-AB37-F8AF00274E36}"/>
                    </a:ext>
                  </a:extLst>
                </p:cNvPr>
                <p:cNvCxnSpPr/>
                <p:nvPr/>
              </p:nvCxnSpPr>
              <p:spPr>
                <a:xfrm>
                  <a:off x="3698004" y="4634080"/>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1" name="TextBox 1050">
                  <a:extLst>
                    <a:ext uri="{FF2B5EF4-FFF2-40B4-BE49-F238E27FC236}">
                      <a16:creationId xmlns:a16="http://schemas.microsoft.com/office/drawing/2014/main" id="{4046EF93-0EB0-4554-B39A-2078B05FF569}"/>
                    </a:ext>
                  </a:extLst>
                </p:cNvPr>
                <p:cNvSpPr txBox="1"/>
                <p:nvPr/>
              </p:nvSpPr>
              <p:spPr>
                <a:xfrm>
                  <a:off x="3390712" y="4525438"/>
                  <a:ext cx="285902" cy="184666"/>
                </a:xfrm>
                <a:prstGeom prst="rect">
                  <a:avLst/>
                </a:prstGeom>
                <a:noFill/>
              </p:spPr>
              <p:txBody>
                <a:bodyPr wrap="none" lIns="36000" tIns="0" rIns="36000" bIns="0" rtlCol="0" anchor="ctr">
                  <a:spAutoFit/>
                </a:bodyPr>
                <a:lstStyle/>
                <a:p>
                  <a:pPr algn="r"/>
                  <a:r>
                    <a:rPr lang="en-GB" sz="1200" dirty="0"/>
                    <a:t>0.2</a:t>
                  </a:r>
                  <a:endParaRPr lang="en-US" sz="1200" dirty="0"/>
                </a:p>
              </p:txBody>
            </p:sp>
            <p:cxnSp>
              <p:nvCxnSpPr>
                <p:cNvPr id="1052" name="Straight Connector 1051">
                  <a:extLst>
                    <a:ext uri="{FF2B5EF4-FFF2-40B4-BE49-F238E27FC236}">
                      <a16:creationId xmlns:a16="http://schemas.microsoft.com/office/drawing/2014/main" id="{E41E0D99-BB66-4B2E-AAF6-498997A64A34}"/>
                    </a:ext>
                  </a:extLst>
                </p:cNvPr>
                <p:cNvCxnSpPr/>
                <p:nvPr/>
              </p:nvCxnSpPr>
              <p:spPr>
                <a:xfrm>
                  <a:off x="4444118" y="49377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3" name="TextBox 1052">
                  <a:extLst>
                    <a:ext uri="{FF2B5EF4-FFF2-40B4-BE49-F238E27FC236}">
                      <a16:creationId xmlns:a16="http://schemas.microsoft.com/office/drawing/2014/main" id="{129E5DE4-9B15-402B-9E9D-ED0451F5E185}"/>
                    </a:ext>
                  </a:extLst>
                </p:cNvPr>
                <p:cNvSpPr txBox="1"/>
                <p:nvPr/>
              </p:nvSpPr>
              <p:spPr>
                <a:xfrm>
                  <a:off x="4365286" y="5010178"/>
                  <a:ext cx="157662" cy="184666"/>
                </a:xfrm>
                <a:prstGeom prst="rect">
                  <a:avLst/>
                </a:prstGeom>
                <a:noFill/>
              </p:spPr>
              <p:txBody>
                <a:bodyPr wrap="none" lIns="36000" tIns="0" rIns="36000" bIns="0" rtlCol="0">
                  <a:spAutoFit/>
                </a:bodyPr>
                <a:lstStyle/>
                <a:p>
                  <a:pPr algn="ctr"/>
                  <a:r>
                    <a:rPr lang="en-US" sz="1200" dirty="0"/>
                    <a:t>5</a:t>
                  </a:r>
                </a:p>
              </p:txBody>
            </p:sp>
            <p:cxnSp>
              <p:nvCxnSpPr>
                <p:cNvPr id="1054" name="Straight Connector 1053">
                  <a:extLst>
                    <a:ext uri="{FF2B5EF4-FFF2-40B4-BE49-F238E27FC236}">
                      <a16:creationId xmlns:a16="http://schemas.microsoft.com/office/drawing/2014/main" id="{3AF5254D-4123-450B-9A17-FBCDB8254519}"/>
                    </a:ext>
                  </a:extLst>
                </p:cNvPr>
                <p:cNvCxnSpPr/>
                <p:nvPr/>
              </p:nvCxnSpPr>
              <p:spPr>
                <a:xfrm>
                  <a:off x="5139805" y="49377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5" name="TextBox 1054">
                  <a:extLst>
                    <a:ext uri="{FF2B5EF4-FFF2-40B4-BE49-F238E27FC236}">
                      <a16:creationId xmlns:a16="http://schemas.microsoft.com/office/drawing/2014/main" id="{5B7FCD61-919A-4141-B597-44744904AED7}"/>
                    </a:ext>
                  </a:extLst>
                </p:cNvPr>
                <p:cNvSpPr txBox="1"/>
                <p:nvPr/>
              </p:nvSpPr>
              <p:spPr>
                <a:xfrm>
                  <a:off x="5017241" y="5010178"/>
                  <a:ext cx="242621" cy="184666"/>
                </a:xfrm>
                <a:prstGeom prst="rect">
                  <a:avLst/>
                </a:prstGeom>
                <a:noFill/>
              </p:spPr>
              <p:txBody>
                <a:bodyPr wrap="none" lIns="36000" tIns="0" rIns="36000" bIns="0" rtlCol="0">
                  <a:spAutoFit/>
                </a:bodyPr>
                <a:lstStyle/>
                <a:p>
                  <a:pPr algn="ctr"/>
                  <a:r>
                    <a:rPr lang="en-US" sz="1200" dirty="0"/>
                    <a:t>10</a:t>
                  </a:r>
                </a:p>
              </p:txBody>
            </p:sp>
            <p:cxnSp>
              <p:nvCxnSpPr>
                <p:cNvPr id="1056" name="Straight Connector 1055">
                  <a:extLst>
                    <a:ext uri="{FF2B5EF4-FFF2-40B4-BE49-F238E27FC236}">
                      <a16:creationId xmlns:a16="http://schemas.microsoft.com/office/drawing/2014/main" id="{1F7144FC-DDCA-48D0-BE27-13789B5579FA}"/>
                    </a:ext>
                  </a:extLst>
                </p:cNvPr>
                <p:cNvCxnSpPr/>
                <p:nvPr/>
              </p:nvCxnSpPr>
              <p:spPr>
                <a:xfrm>
                  <a:off x="3696201" y="3723097"/>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7" name="Straight Connector 1056">
                  <a:extLst>
                    <a:ext uri="{FF2B5EF4-FFF2-40B4-BE49-F238E27FC236}">
                      <a16:creationId xmlns:a16="http://schemas.microsoft.com/office/drawing/2014/main" id="{1805B6D4-026B-43BA-8301-EBE42B8554AF}"/>
                    </a:ext>
                  </a:extLst>
                </p:cNvPr>
                <p:cNvCxnSpPr/>
                <p:nvPr/>
              </p:nvCxnSpPr>
              <p:spPr>
                <a:xfrm>
                  <a:off x="5835493" y="49377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8" name="TextBox 1057">
                  <a:extLst>
                    <a:ext uri="{FF2B5EF4-FFF2-40B4-BE49-F238E27FC236}">
                      <a16:creationId xmlns:a16="http://schemas.microsoft.com/office/drawing/2014/main" id="{1C33AAA8-FCE8-47A5-91C9-AC7D92EDFEB1}"/>
                    </a:ext>
                  </a:extLst>
                </p:cNvPr>
                <p:cNvSpPr txBox="1"/>
                <p:nvPr/>
              </p:nvSpPr>
              <p:spPr>
                <a:xfrm>
                  <a:off x="5714183" y="5008102"/>
                  <a:ext cx="242621" cy="184666"/>
                </a:xfrm>
                <a:prstGeom prst="rect">
                  <a:avLst/>
                </a:prstGeom>
                <a:noFill/>
              </p:spPr>
              <p:txBody>
                <a:bodyPr wrap="none" lIns="36000" tIns="0" rIns="36000" bIns="0" rtlCol="0">
                  <a:spAutoFit/>
                </a:bodyPr>
                <a:lstStyle/>
                <a:p>
                  <a:pPr algn="ctr"/>
                  <a:r>
                    <a:rPr lang="en-US" sz="1200" dirty="0"/>
                    <a:t>15</a:t>
                  </a:r>
                </a:p>
              </p:txBody>
            </p:sp>
            <p:sp>
              <p:nvSpPr>
                <p:cNvPr id="1059" name="TextBox 1058">
                  <a:extLst>
                    <a:ext uri="{FF2B5EF4-FFF2-40B4-BE49-F238E27FC236}">
                      <a16:creationId xmlns:a16="http://schemas.microsoft.com/office/drawing/2014/main" id="{207D9108-1F3E-4095-B34F-D9E0E901C84B}"/>
                    </a:ext>
                  </a:extLst>
                </p:cNvPr>
                <p:cNvSpPr txBox="1"/>
                <p:nvPr/>
              </p:nvSpPr>
              <p:spPr>
                <a:xfrm rot="16200000">
                  <a:off x="2566202" y="4071260"/>
                  <a:ext cx="1431290" cy="184666"/>
                </a:xfrm>
                <a:prstGeom prst="rect">
                  <a:avLst/>
                </a:prstGeom>
                <a:noFill/>
              </p:spPr>
              <p:txBody>
                <a:bodyPr wrap="none" lIns="0" tIns="0" rIns="0" bIns="0" rtlCol="0">
                  <a:spAutoFit/>
                </a:bodyPr>
                <a:lstStyle/>
                <a:p>
                  <a:pPr algn="ctr"/>
                  <a:r>
                    <a:rPr lang="en-GB" sz="1200" dirty="0" err="1"/>
                    <a:t>LTx</a:t>
                  </a:r>
                  <a:r>
                    <a:rPr lang="en-GB" sz="1200" dirty="0"/>
                    <a:t>-free survival rate</a:t>
                  </a:r>
                  <a:endParaRPr lang="en-US" sz="1200" dirty="0"/>
                </a:p>
              </p:txBody>
            </p:sp>
            <p:cxnSp>
              <p:nvCxnSpPr>
                <p:cNvPr id="1060" name="Straight Connector 1059">
                  <a:extLst>
                    <a:ext uri="{FF2B5EF4-FFF2-40B4-BE49-F238E27FC236}">
                      <a16:creationId xmlns:a16="http://schemas.microsoft.com/office/drawing/2014/main" id="{380EF722-0742-4FB4-BF77-B46C7F7FBD05}"/>
                    </a:ext>
                  </a:extLst>
                </p:cNvPr>
                <p:cNvCxnSpPr>
                  <a:cxnSpLocks/>
                </p:cNvCxnSpPr>
                <p:nvPr/>
              </p:nvCxnSpPr>
              <p:spPr>
                <a:xfrm flipV="1">
                  <a:off x="3692749" y="4937741"/>
                  <a:ext cx="223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2" name="TextBox 1061">
                  <a:extLst>
                    <a:ext uri="{FF2B5EF4-FFF2-40B4-BE49-F238E27FC236}">
                      <a16:creationId xmlns:a16="http://schemas.microsoft.com/office/drawing/2014/main" id="{ADA7B1DF-8A83-4668-BD07-327CFAD204EB}"/>
                    </a:ext>
                  </a:extLst>
                </p:cNvPr>
                <p:cNvSpPr txBox="1"/>
                <p:nvPr/>
              </p:nvSpPr>
              <p:spPr>
                <a:xfrm>
                  <a:off x="4175912" y="5173293"/>
                  <a:ext cx="1257323" cy="184666"/>
                </a:xfrm>
                <a:prstGeom prst="rect">
                  <a:avLst/>
                </a:prstGeom>
                <a:noFill/>
              </p:spPr>
              <p:txBody>
                <a:bodyPr wrap="none" lIns="36000" tIns="0" rIns="36000" bIns="0" rtlCol="0">
                  <a:spAutoFit/>
                </a:bodyPr>
                <a:lstStyle/>
                <a:p>
                  <a:pPr algn="ctr"/>
                  <a:r>
                    <a:rPr lang="en-US" sz="1200" dirty="0"/>
                    <a:t>Follow-up (years)</a:t>
                  </a:r>
                </a:p>
              </p:txBody>
            </p:sp>
            <p:cxnSp>
              <p:nvCxnSpPr>
                <p:cNvPr id="1019" name="Straight Connector 1018">
                  <a:extLst>
                    <a:ext uri="{FF2B5EF4-FFF2-40B4-BE49-F238E27FC236}">
                      <a16:creationId xmlns:a16="http://schemas.microsoft.com/office/drawing/2014/main" id="{A65CF231-5D76-4289-B451-28C3E2225131}"/>
                    </a:ext>
                  </a:extLst>
                </p:cNvPr>
                <p:cNvCxnSpPr/>
                <p:nvPr/>
              </p:nvCxnSpPr>
              <p:spPr>
                <a:xfrm flipV="1">
                  <a:off x="3799173" y="3436859"/>
                  <a:ext cx="2711" cy="38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20" name="Freeform: Shape 1019">
                  <a:extLst>
                    <a:ext uri="{FF2B5EF4-FFF2-40B4-BE49-F238E27FC236}">
                      <a16:creationId xmlns:a16="http://schemas.microsoft.com/office/drawing/2014/main" id="{A05DB687-E1B2-408E-BE38-EB7142933780}"/>
                    </a:ext>
                  </a:extLst>
                </p:cNvPr>
                <p:cNvSpPr/>
                <p:nvPr/>
              </p:nvSpPr>
              <p:spPr>
                <a:xfrm>
                  <a:off x="3800061" y="3443546"/>
                  <a:ext cx="2002437" cy="719355"/>
                </a:xfrm>
                <a:custGeom>
                  <a:avLst/>
                  <a:gdLst>
                    <a:gd name="connsiteX0" fmla="*/ 2008152 w 2008152"/>
                    <a:gd name="connsiteY0" fmla="*/ 685065 h 685065"/>
                    <a:gd name="connsiteX1" fmla="*/ 1337788 w 2008152"/>
                    <a:gd name="connsiteY1" fmla="*/ 491013 h 685065"/>
                    <a:gd name="connsiteX2" fmla="*/ 652723 w 2008152"/>
                    <a:gd name="connsiteY2" fmla="*/ 226395 h 685065"/>
                    <a:gd name="connsiteX3" fmla="*/ 0 w 2008152"/>
                    <a:gd name="connsiteY3" fmla="*/ 0 h 685065"/>
                    <a:gd name="connsiteX0" fmla="*/ 2008152 w 2008152"/>
                    <a:gd name="connsiteY0" fmla="*/ 685065 h 685065"/>
                    <a:gd name="connsiteX1" fmla="*/ 1339693 w 2008152"/>
                    <a:gd name="connsiteY1" fmla="*/ 515778 h 685065"/>
                    <a:gd name="connsiteX2" fmla="*/ 652723 w 2008152"/>
                    <a:gd name="connsiteY2" fmla="*/ 226395 h 685065"/>
                    <a:gd name="connsiteX3" fmla="*/ 0 w 2008152"/>
                    <a:gd name="connsiteY3" fmla="*/ 0 h 685065"/>
                    <a:gd name="connsiteX0" fmla="*/ 2002437 w 2002437"/>
                    <a:gd name="connsiteY0" fmla="*/ 719355 h 719355"/>
                    <a:gd name="connsiteX1" fmla="*/ 1339693 w 2002437"/>
                    <a:gd name="connsiteY1" fmla="*/ 515778 h 719355"/>
                    <a:gd name="connsiteX2" fmla="*/ 652723 w 2002437"/>
                    <a:gd name="connsiteY2" fmla="*/ 226395 h 719355"/>
                    <a:gd name="connsiteX3" fmla="*/ 0 w 2002437"/>
                    <a:gd name="connsiteY3" fmla="*/ 0 h 719355"/>
                  </a:gdLst>
                  <a:ahLst/>
                  <a:cxnLst>
                    <a:cxn ang="0">
                      <a:pos x="connsiteX0" y="connsiteY0"/>
                    </a:cxn>
                    <a:cxn ang="0">
                      <a:pos x="connsiteX1" y="connsiteY1"/>
                    </a:cxn>
                    <a:cxn ang="0">
                      <a:pos x="connsiteX2" y="connsiteY2"/>
                    </a:cxn>
                    <a:cxn ang="0">
                      <a:pos x="connsiteX3" y="connsiteY3"/>
                    </a:cxn>
                  </a:cxnLst>
                  <a:rect l="l" t="t" r="r" b="b"/>
                  <a:pathLst>
                    <a:path w="2002437" h="719355">
                      <a:moveTo>
                        <a:pt x="2002437" y="719355"/>
                      </a:moveTo>
                      <a:lnTo>
                        <a:pt x="1339693" y="515778"/>
                      </a:lnTo>
                      <a:lnTo>
                        <a:pt x="652723" y="226395"/>
                      </a:lnTo>
                      <a:lnTo>
                        <a:pt x="0" y="0"/>
                      </a:lnTo>
                    </a:path>
                  </a:pathLst>
                </a:custGeom>
                <a:noFill/>
                <a:ln w="19050">
                  <a:solidFill>
                    <a:srgbClr val="7DC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1" name="Oval 1020">
                  <a:extLst>
                    <a:ext uri="{FF2B5EF4-FFF2-40B4-BE49-F238E27FC236}">
                      <a16:creationId xmlns:a16="http://schemas.microsoft.com/office/drawing/2014/main" id="{851F6325-6C66-42EB-A2F5-45B9BBA1FB66}"/>
                    </a:ext>
                  </a:extLst>
                </p:cNvPr>
                <p:cNvSpPr/>
                <p:nvPr/>
              </p:nvSpPr>
              <p:spPr>
                <a:xfrm>
                  <a:off x="5774610" y="4132578"/>
                  <a:ext cx="61200" cy="61200"/>
                </a:xfrm>
                <a:prstGeom prst="ellips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2" name="Oval 1021">
                  <a:extLst>
                    <a:ext uri="{FF2B5EF4-FFF2-40B4-BE49-F238E27FC236}">
                      <a16:creationId xmlns:a16="http://schemas.microsoft.com/office/drawing/2014/main" id="{390982AD-F1C6-461C-AE68-36D0A6946A0C}"/>
                    </a:ext>
                  </a:extLst>
                </p:cNvPr>
                <p:cNvSpPr/>
                <p:nvPr/>
              </p:nvSpPr>
              <p:spPr>
                <a:xfrm>
                  <a:off x="5105242" y="3925987"/>
                  <a:ext cx="61200" cy="61200"/>
                </a:xfrm>
                <a:prstGeom prst="ellips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3" name="Oval 1022">
                  <a:extLst>
                    <a:ext uri="{FF2B5EF4-FFF2-40B4-BE49-F238E27FC236}">
                      <a16:creationId xmlns:a16="http://schemas.microsoft.com/office/drawing/2014/main" id="{15D52588-5352-4890-9305-F52BC263A371}"/>
                    </a:ext>
                  </a:extLst>
                </p:cNvPr>
                <p:cNvSpPr/>
                <p:nvPr/>
              </p:nvSpPr>
              <p:spPr>
                <a:xfrm>
                  <a:off x="4419378" y="3641047"/>
                  <a:ext cx="61200" cy="61200"/>
                </a:xfrm>
                <a:prstGeom prst="ellips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9" name="Freeform: Shape 1038">
                  <a:extLst>
                    <a:ext uri="{FF2B5EF4-FFF2-40B4-BE49-F238E27FC236}">
                      <a16:creationId xmlns:a16="http://schemas.microsoft.com/office/drawing/2014/main" id="{98E2C2E9-7D1D-4273-B126-CD2766CA1D06}"/>
                    </a:ext>
                  </a:extLst>
                </p:cNvPr>
                <p:cNvSpPr/>
                <p:nvPr/>
              </p:nvSpPr>
              <p:spPr>
                <a:xfrm>
                  <a:off x="4775628" y="3473108"/>
                  <a:ext cx="1177603" cy="83383"/>
                </a:xfrm>
                <a:custGeom>
                  <a:avLst/>
                  <a:gdLst>
                    <a:gd name="connsiteX0" fmla="*/ 6619103 w 6619103"/>
                    <a:gd name="connsiteY0" fmla="*/ 453081 h 453081"/>
                    <a:gd name="connsiteX1" fmla="*/ 4872681 w 6619103"/>
                    <a:gd name="connsiteY1" fmla="*/ 453081 h 453081"/>
                    <a:gd name="connsiteX2" fmla="*/ 4872681 w 6619103"/>
                    <a:gd name="connsiteY2" fmla="*/ 387179 h 453081"/>
                    <a:gd name="connsiteX3" fmla="*/ 4637903 w 6619103"/>
                    <a:gd name="connsiteY3" fmla="*/ 387179 h 453081"/>
                    <a:gd name="connsiteX4" fmla="*/ 4637903 w 6619103"/>
                    <a:gd name="connsiteY4" fmla="*/ 321276 h 453081"/>
                    <a:gd name="connsiteX5" fmla="*/ 4547286 w 6619103"/>
                    <a:gd name="connsiteY5" fmla="*/ 321276 h 453081"/>
                    <a:gd name="connsiteX6" fmla="*/ 4547286 w 6619103"/>
                    <a:gd name="connsiteY6" fmla="*/ 263611 h 453081"/>
                    <a:gd name="connsiteX7" fmla="*/ 4275438 w 6619103"/>
                    <a:gd name="connsiteY7" fmla="*/ 263611 h 453081"/>
                    <a:gd name="connsiteX8" fmla="*/ 4275438 w 6619103"/>
                    <a:gd name="connsiteY8" fmla="*/ 205946 h 453081"/>
                    <a:gd name="connsiteX9" fmla="*/ 3286897 w 6619103"/>
                    <a:gd name="connsiteY9" fmla="*/ 205946 h 453081"/>
                    <a:gd name="connsiteX10" fmla="*/ 3286897 w 6619103"/>
                    <a:gd name="connsiteY10" fmla="*/ 148281 h 453081"/>
                    <a:gd name="connsiteX11" fmla="*/ 2685535 w 6619103"/>
                    <a:gd name="connsiteY11" fmla="*/ 148281 h 453081"/>
                    <a:gd name="connsiteX12" fmla="*/ 2685535 w 6619103"/>
                    <a:gd name="connsiteY12" fmla="*/ 102973 h 453081"/>
                    <a:gd name="connsiteX13" fmla="*/ 2450757 w 6619103"/>
                    <a:gd name="connsiteY13" fmla="*/ 102973 h 453081"/>
                    <a:gd name="connsiteX14" fmla="*/ 2450757 w 6619103"/>
                    <a:gd name="connsiteY14" fmla="*/ 57665 h 453081"/>
                    <a:gd name="connsiteX15" fmla="*/ 1989438 w 6619103"/>
                    <a:gd name="connsiteY15" fmla="*/ 57665 h 453081"/>
                    <a:gd name="connsiteX16" fmla="*/ 1989438 w 6619103"/>
                    <a:gd name="connsiteY16" fmla="*/ 32952 h 453081"/>
                    <a:gd name="connsiteX17" fmla="*/ 0 w 6619103"/>
                    <a:gd name="connsiteY17" fmla="*/ 32952 h 453081"/>
                    <a:gd name="connsiteX18" fmla="*/ 0 w 6619103"/>
                    <a:gd name="connsiteY18" fmla="*/ 0 h 45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19103" h="453081">
                      <a:moveTo>
                        <a:pt x="6619103" y="453081"/>
                      </a:moveTo>
                      <a:lnTo>
                        <a:pt x="4872681" y="453081"/>
                      </a:lnTo>
                      <a:lnTo>
                        <a:pt x="4872681" y="387179"/>
                      </a:lnTo>
                      <a:lnTo>
                        <a:pt x="4637903" y="387179"/>
                      </a:lnTo>
                      <a:lnTo>
                        <a:pt x="4637903" y="321276"/>
                      </a:lnTo>
                      <a:lnTo>
                        <a:pt x="4547286" y="321276"/>
                      </a:lnTo>
                      <a:lnTo>
                        <a:pt x="4547286" y="263611"/>
                      </a:lnTo>
                      <a:lnTo>
                        <a:pt x="4275438" y="263611"/>
                      </a:lnTo>
                      <a:lnTo>
                        <a:pt x="4275438" y="205946"/>
                      </a:lnTo>
                      <a:lnTo>
                        <a:pt x="3286897" y="205946"/>
                      </a:lnTo>
                      <a:lnTo>
                        <a:pt x="3286897" y="148281"/>
                      </a:lnTo>
                      <a:lnTo>
                        <a:pt x="2685535" y="148281"/>
                      </a:lnTo>
                      <a:lnTo>
                        <a:pt x="2685535" y="102973"/>
                      </a:lnTo>
                      <a:lnTo>
                        <a:pt x="2450757" y="102973"/>
                      </a:lnTo>
                      <a:lnTo>
                        <a:pt x="2450757" y="57665"/>
                      </a:lnTo>
                      <a:lnTo>
                        <a:pt x="1989438" y="57665"/>
                      </a:lnTo>
                      <a:lnTo>
                        <a:pt x="1989438" y="32952"/>
                      </a:lnTo>
                      <a:lnTo>
                        <a:pt x="0" y="32952"/>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0" name="Freeform: Shape 1039">
                  <a:extLst>
                    <a:ext uri="{FF2B5EF4-FFF2-40B4-BE49-F238E27FC236}">
                      <a16:creationId xmlns:a16="http://schemas.microsoft.com/office/drawing/2014/main" id="{ED538277-39BA-4825-9335-177E7F438DE7}"/>
                    </a:ext>
                  </a:extLst>
                </p:cNvPr>
                <p:cNvSpPr/>
                <p:nvPr/>
              </p:nvSpPr>
              <p:spPr>
                <a:xfrm>
                  <a:off x="3751179" y="3423837"/>
                  <a:ext cx="1025914" cy="49271"/>
                </a:xfrm>
                <a:custGeom>
                  <a:avLst/>
                  <a:gdLst>
                    <a:gd name="connsiteX0" fmla="*/ 5766487 w 5766487"/>
                    <a:gd name="connsiteY0" fmla="*/ 267729 h 267729"/>
                    <a:gd name="connsiteX1" fmla="*/ 5181600 w 5766487"/>
                    <a:gd name="connsiteY1" fmla="*/ 267729 h 267729"/>
                    <a:gd name="connsiteX2" fmla="*/ 5181600 w 5766487"/>
                    <a:gd name="connsiteY2" fmla="*/ 205945 h 267729"/>
                    <a:gd name="connsiteX3" fmla="*/ 4423719 w 5766487"/>
                    <a:gd name="connsiteY3" fmla="*/ 205945 h 267729"/>
                    <a:gd name="connsiteX4" fmla="*/ 4423719 w 5766487"/>
                    <a:gd name="connsiteY4" fmla="*/ 164756 h 267729"/>
                    <a:gd name="connsiteX5" fmla="*/ 3929449 w 5766487"/>
                    <a:gd name="connsiteY5" fmla="*/ 164756 h 267729"/>
                    <a:gd name="connsiteX6" fmla="*/ 3929449 w 5766487"/>
                    <a:gd name="connsiteY6" fmla="*/ 135924 h 267729"/>
                    <a:gd name="connsiteX7" fmla="*/ 3550508 w 5766487"/>
                    <a:gd name="connsiteY7" fmla="*/ 135924 h 267729"/>
                    <a:gd name="connsiteX8" fmla="*/ 3550508 w 5766487"/>
                    <a:gd name="connsiteY8" fmla="*/ 111210 h 267729"/>
                    <a:gd name="connsiteX9" fmla="*/ 3480487 w 5766487"/>
                    <a:gd name="connsiteY9" fmla="*/ 111210 h 267729"/>
                    <a:gd name="connsiteX10" fmla="*/ 3480487 w 5766487"/>
                    <a:gd name="connsiteY10" fmla="*/ 82378 h 267729"/>
                    <a:gd name="connsiteX11" fmla="*/ 3043881 w 5766487"/>
                    <a:gd name="connsiteY11" fmla="*/ 82378 h 267729"/>
                    <a:gd name="connsiteX12" fmla="*/ 3043881 w 5766487"/>
                    <a:gd name="connsiteY12" fmla="*/ 57664 h 267729"/>
                    <a:gd name="connsiteX13" fmla="*/ 2957384 w 5766487"/>
                    <a:gd name="connsiteY13" fmla="*/ 57664 h 267729"/>
                    <a:gd name="connsiteX14" fmla="*/ 2957384 w 5766487"/>
                    <a:gd name="connsiteY14" fmla="*/ 28832 h 267729"/>
                    <a:gd name="connsiteX15" fmla="*/ 2434281 w 5766487"/>
                    <a:gd name="connsiteY15" fmla="*/ 28832 h 267729"/>
                    <a:gd name="connsiteX16" fmla="*/ 2434281 w 5766487"/>
                    <a:gd name="connsiteY16" fmla="*/ 0 h 267729"/>
                    <a:gd name="connsiteX17" fmla="*/ 0 w 5766487"/>
                    <a:gd name="connsiteY17" fmla="*/ 0 h 26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66487" h="267729">
                      <a:moveTo>
                        <a:pt x="5766487" y="267729"/>
                      </a:moveTo>
                      <a:lnTo>
                        <a:pt x="5181600" y="267729"/>
                      </a:lnTo>
                      <a:lnTo>
                        <a:pt x="5181600" y="205945"/>
                      </a:lnTo>
                      <a:lnTo>
                        <a:pt x="4423719" y="205945"/>
                      </a:lnTo>
                      <a:lnTo>
                        <a:pt x="4423719" y="164756"/>
                      </a:lnTo>
                      <a:lnTo>
                        <a:pt x="3929449" y="164756"/>
                      </a:lnTo>
                      <a:lnTo>
                        <a:pt x="3929449" y="135924"/>
                      </a:lnTo>
                      <a:lnTo>
                        <a:pt x="3550508" y="135924"/>
                      </a:lnTo>
                      <a:lnTo>
                        <a:pt x="3550508" y="111210"/>
                      </a:lnTo>
                      <a:lnTo>
                        <a:pt x="3480487" y="111210"/>
                      </a:lnTo>
                      <a:lnTo>
                        <a:pt x="3480487" y="82378"/>
                      </a:lnTo>
                      <a:lnTo>
                        <a:pt x="3043881" y="82378"/>
                      </a:lnTo>
                      <a:lnTo>
                        <a:pt x="3043881" y="57664"/>
                      </a:lnTo>
                      <a:lnTo>
                        <a:pt x="2957384" y="57664"/>
                      </a:lnTo>
                      <a:lnTo>
                        <a:pt x="2957384" y="28832"/>
                      </a:lnTo>
                      <a:lnTo>
                        <a:pt x="2434281" y="28832"/>
                      </a:lnTo>
                      <a:lnTo>
                        <a:pt x="2434281" y="0"/>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Oval 1024">
                  <a:extLst>
                    <a:ext uri="{FF2B5EF4-FFF2-40B4-BE49-F238E27FC236}">
                      <a16:creationId xmlns:a16="http://schemas.microsoft.com/office/drawing/2014/main" id="{50038307-B14A-475C-89F4-3314A3A9F815}"/>
                    </a:ext>
                  </a:extLst>
                </p:cNvPr>
                <p:cNvSpPr/>
                <p:nvPr/>
              </p:nvSpPr>
              <p:spPr>
                <a:xfrm>
                  <a:off x="3771765" y="3412946"/>
                  <a:ext cx="61200" cy="61200"/>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Freeform: Shape 1025">
                  <a:extLst>
                    <a:ext uri="{FF2B5EF4-FFF2-40B4-BE49-F238E27FC236}">
                      <a16:creationId xmlns:a16="http://schemas.microsoft.com/office/drawing/2014/main" id="{34753050-DB8A-4AF4-AF7E-D46853D1CB0D}"/>
                    </a:ext>
                  </a:extLst>
                </p:cNvPr>
                <p:cNvSpPr/>
                <p:nvPr/>
              </p:nvSpPr>
              <p:spPr>
                <a:xfrm>
                  <a:off x="3795909" y="3435686"/>
                  <a:ext cx="1998483" cy="185394"/>
                </a:xfrm>
                <a:custGeom>
                  <a:avLst/>
                  <a:gdLst>
                    <a:gd name="connsiteX0" fmla="*/ 1998483 w 1998483"/>
                    <a:gd name="connsiteY0" fmla="*/ 185394 h 185394"/>
                    <a:gd name="connsiteX1" fmla="*/ 1332322 w 1998483"/>
                    <a:gd name="connsiteY1" fmla="*/ 135117 h 185394"/>
                    <a:gd name="connsiteX2" fmla="*/ 663019 w 1998483"/>
                    <a:gd name="connsiteY2" fmla="*/ 84841 h 185394"/>
                    <a:gd name="connsiteX3" fmla="*/ 0 w 1998483"/>
                    <a:gd name="connsiteY3" fmla="*/ 0 h 185394"/>
                  </a:gdLst>
                  <a:ahLst/>
                  <a:cxnLst>
                    <a:cxn ang="0">
                      <a:pos x="connsiteX0" y="connsiteY0"/>
                    </a:cxn>
                    <a:cxn ang="0">
                      <a:pos x="connsiteX1" y="connsiteY1"/>
                    </a:cxn>
                    <a:cxn ang="0">
                      <a:pos x="connsiteX2" y="connsiteY2"/>
                    </a:cxn>
                    <a:cxn ang="0">
                      <a:pos x="connsiteX3" y="connsiteY3"/>
                    </a:cxn>
                  </a:cxnLst>
                  <a:rect l="l" t="t" r="r" b="b"/>
                  <a:pathLst>
                    <a:path w="1998483" h="185394">
                      <a:moveTo>
                        <a:pt x="1998483" y="185394"/>
                      </a:moveTo>
                      <a:lnTo>
                        <a:pt x="1332322" y="135117"/>
                      </a:lnTo>
                      <a:lnTo>
                        <a:pt x="663019" y="84841"/>
                      </a:lnTo>
                      <a:lnTo>
                        <a:pt x="0" y="0"/>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Oval 1026">
                  <a:extLst>
                    <a:ext uri="{FF2B5EF4-FFF2-40B4-BE49-F238E27FC236}">
                      <a16:creationId xmlns:a16="http://schemas.microsoft.com/office/drawing/2014/main" id="{BD46F365-6E34-40CD-B874-95A8F330F887}"/>
                    </a:ext>
                  </a:extLst>
                </p:cNvPr>
                <p:cNvSpPr/>
                <p:nvPr/>
              </p:nvSpPr>
              <p:spPr>
                <a:xfrm>
                  <a:off x="5771468" y="3594180"/>
                  <a:ext cx="61200" cy="61200"/>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solidFill>
                  </a:endParaRPr>
                </a:p>
              </p:txBody>
            </p:sp>
            <p:sp>
              <p:nvSpPr>
                <p:cNvPr id="1028" name="Oval 1027">
                  <a:extLst>
                    <a:ext uri="{FF2B5EF4-FFF2-40B4-BE49-F238E27FC236}">
                      <a16:creationId xmlns:a16="http://schemas.microsoft.com/office/drawing/2014/main" id="{76C42CB5-F9F6-4363-A047-F65176A69E87}"/>
                    </a:ext>
                  </a:extLst>
                </p:cNvPr>
                <p:cNvSpPr/>
                <p:nvPr/>
              </p:nvSpPr>
              <p:spPr>
                <a:xfrm>
                  <a:off x="5105242" y="3543975"/>
                  <a:ext cx="61200" cy="61200"/>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Oval 1028">
                  <a:extLst>
                    <a:ext uri="{FF2B5EF4-FFF2-40B4-BE49-F238E27FC236}">
                      <a16:creationId xmlns:a16="http://schemas.microsoft.com/office/drawing/2014/main" id="{44EA35A6-BB47-4278-A2F7-896AF37BB2CF}"/>
                    </a:ext>
                  </a:extLst>
                </p:cNvPr>
                <p:cNvSpPr/>
                <p:nvPr/>
              </p:nvSpPr>
              <p:spPr>
                <a:xfrm>
                  <a:off x="4425662" y="3490457"/>
                  <a:ext cx="61200" cy="61200"/>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0" name="TextBox 1029">
                  <a:extLst>
                    <a:ext uri="{FF2B5EF4-FFF2-40B4-BE49-F238E27FC236}">
                      <a16:creationId xmlns:a16="http://schemas.microsoft.com/office/drawing/2014/main" id="{2B8452E6-EB4B-4921-A049-92AC3038B45C}"/>
                    </a:ext>
                  </a:extLst>
                </p:cNvPr>
                <p:cNvSpPr txBox="1"/>
                <p:nvPr/>
              </p:nvSpPr>
              <p:spPr>
                <a:xfrm>
                  <a:off x="4111004" y="3873981"/>
                  <a:ext cx="662052" cy="246221"/>
                </a:xfrm>
                <a:prstGeom prst="rect">
                  <a:avLst/>
                </a:prstGeom>
                <a:noFill/>
              </p:spPr>
              <p:txBody>
                <a:bodyPr wrap="square" rtlCol="0">
                  <a:spAutoFit/>
                </a:bodyPr>
                <a:lstStyle/>
                <a:p>
                  <a:pPr algn="ctr"/>
                  <a:r>
                    <a:rPr lang="en-GB" sz="1000" i="1" dirty="0">
                      <a:solidFill>
                        <a:srgbClr val="7DCBEC"/>
                      </a:solidFill>
                    </a:rPr>
                    <a:t>P</a:t>
                  </a:r>
                  <a:r>
                    <a:rPr lang="en-GB" sz="1000" dirty="0">
                      <a:solidFill>
                        <a:srgbClr val="7DCBEC"/>
                      </a:solidFill>
                    </a:rPr>
                    <a:t>&lt;0.001</a:t>
                  </a:r>
                </a:p>
              </p:txBody>
            </p:sp>
            <p:sp>
              <p:nvSpPr>
                <p:cNvPr id="1031" name="TextBox 1030">
                  <a:extLst>
                    <a:ext uri="{FF2B5EF4-FFF2-40B4-BE49-F238E27FC236}">
                      <a16:creationId xmlns:a16="http://schemas.microsoft.com/office/drawing/2014/main" id="{F4831687-5833-4820-B67C-E5089E729483}"/>
                    </a:ext>
                  </a:extLst>
                </p:cNvPr>
                <p:cNvSpPr txBox="1"/>
                <p:nvPr/>
              </p:nvSpPr>
              <p:spPr>
                <a:xfrm>
                  <a:off x="5489314" y="4180655"/>
                  <a:ext cx="662052" cy="246221"/>
                </a:xfrm>
                <a:prstGeom prst="rect">
                  <a:avLst/>
                </a:prstGeom>
                <a:noFill/>
              </p:spPr>
              <p:txBody>
                <a:bodyPr wrap="square" rtlCol="0">
                  <a:spAutoFit/>
                </a:bodyPr>
                <a:lstStyle/>
                <a:p>
                  <a:pPr algn="ctr"/>
                  <a:r>
                    <a:rPr lang="en-GB" sz="1000" i="1" dirty="0">
                      <a:solidFill>
                        <a:srgbClr val="7DCBEC"/>
                      </a:solidFill>
                    </a:rPr>
                    <a:t>P</a:t>
                  </a:r>
                  <a:r>
                    <a:rPr lang="en-GB" sz="1000" dirty="0">
                      <a:solidFill>
                        <a:srgbClr val="7DCBEC"/>
                      </a:solidFill>
                    </a:rPr>
                    <a:t>=0.022</a:t>
                  </a:r>
                </a:p>
              </p:txBody>
            </p:sp>
            <p:sp>
              <p:nvSpPr>
                <p:cNvPr id="1032" name="TextBox 1031">
                  <a:extLst>
                    <a:ext uri="{FF2B5EF4-FFF2-40B4-BE49-F238E27FC236}">
                      <a16:creationId xmlns:a16="http://schemas.microsoft.com/office/drawing/2014/main" id="{067B8198-446B-4715-BB39-EBF58912162A}"/>
                    </a:ext>
                  </a:extLst>
                </p:cNvPr>
                <p:cNvSpPr txBox="1"/>
                <p:nvPr/>
              </p:nvSpPr>
              <p:spPr>
                <a:xfrm>
                  <a:off x="4807885" y="3598683"/>
                  <a:ext cx="662052" cy="246221"/>
                </a:xfrm>
                <a:prstGeom prst="rect">
                  <a:avLst/>
                </a:prstGeom>
                <a:noFill/>
              </p:spPr>
              <p:txBody>
                <a:bodyPr wrap="square" rtlCol="0">
                  <a:spAutoFit/>
                </a:bodyPr>
                <a:lstStyle/>
                <a:p>
                  <a:pPr algn="ctr"/>
                  <a:r>
                    <a:rPr lang="en-GB" sz="1000" dirty="0">
                      <a:solidFill>
                        <a:schemeClr val="accent4"/>
                      </a:solidFill>
                    </a:rPr>
                    <a:t>NS</a:t>
                  </a:r>
                </a:p>
              </p:txBody>
            </p:sp>
            <p:sp>
              <p:nvSpPr>
                <p:cNvPr id="1033" name="TextBox 1032">
                  <a:extLst>
                    <a:ext uri="{FF2B5EF4-FFF2-40B4-BE49-F238E27FC236}">
                      <a16:creationId xmlns:a16="http://schemas.microsoft.com/office/drawing/2014/main" id="{8515BFF6-D74C-47D4-B84B-43730E9FA7BC}"/>
                    </a:ext>
                  </a:extLst>
                </p:cNvPr>
                <p:cNvSpPr txBox="1"/>
                <p:nvPr/>
              </p:nvSpPr>
              <p:spPr>
                <a:xfrm>
                  <a:off x="5467753" y="3650862"/>
                  <a:ext cx="662052" cy="246221"/>
                </a:xfrm>
                <a:prstGeom prst="rect">
                  <a:avLst/>
                </a:prstGeom>
                <a:noFill/>
              </p:spPr>
              <p:txBody>
                <a:bodyPr wrap="square" rtlCol="0">
                  <a:spAutoFit/>
                </a:bodyPr>
                <a:lstStyle/>
                <a:p>
                  <a:pPr algn="ctr"/>
                  <a:r>
                    <a:rPr lang="en-GB" sz="1000" dirty="0">
                      <a:solidFill>
                        <a:schemeClr val="accent4"/>
                      </a:solidFill>
                    </a:rPr>
                    <a:t>NS</a:t>
                  </a:r>
                </a:p>
              </p:txBody>
            </p:sp>
            <p:sp>
              <p:nvSpPr>
                <p:cNvPr id="1034" name="TextBox 1033">
                  <a:extLst>
                    <a:ext uri="{FF2B5EF4-FFF2-40B4-BE49-F238E27FC236}">
                      <a16:creationId xmlns:a16="http://schemas.microsoft.com/office/drawing/2014/main" id="{2FB21962-3C89-4259-A9EB-8A3F15C4CA05}"/>
                    </a:ext>
                  </a:extLst>
                </p:cNvPr>
                <p:cNvSpPr txBox="1"/>
                <p:nvPr/>
              </p:nvSpPr>
              <p:spPr>
                <a:xfrm>
                  <a:off x="4153099" y="4483546"/>
                  <a:ext cx="1272277" cy="400110"/>
                </a:xfrm>
                <a:prstGeom prst="rect">
                  <a:avLst/>
                </a:prstGeom>
                <a:noFill/>
              </p:spPr>
              <p:txBody>
                <a:bodyPr wrap="square" rtlCol="0">
                  <a:spAutoFit/>
                </a:bodyPr>
                <a:lstStyle/>
                <a:p>
                  <a:r>
                    <a:rPr lang="en-US" sz="1000" dirty="0"/>
                    <a:t>Globe score</a:t>
                  </a:r>
                </a:p>
                <a:p>
                  <a:r>
                    <a:rPr lang="en-US" sz="1000" dirty="0"/>
                    <a:t>UK-PBC score</a:t>
                  </a:r>
                </a:p>
              </p:txBody>
            </p:sp>
            <p:cxnSp>
              <p:nvCxnSpPr>
                <p:cNvPr id="1035" name="Straight Connector 1034">
                  <a:extLst>
                    <a:ext uri="{FF2B5EF4-FFF2-40B4-BE49-F238E27FC236}">
                      <a16:creationId xmlns:a16="http://schemas.microsoft.com/office/drawing/2014/main" id="{EEBE7A49-DA40-4330-8DCE-705814C7945D}"/>
                    </a:ext>
                  </a:extLst>
                </p:cNvPr>
                <p:cNvCxnSpPr/>
                <p:nvPr/>
              </p:nvCxnSpPr>
              <p:spPr>
                <a:xfrm>
                  <a:off x="4005499" y="4592887"/>
                  <a:ext cx="180000" cy="0"/>
                </a:xfrm>
                <a:prstGeom prst="line">
                  <a:avLst/>
                </a:prstGeom>
                <a:ln w="19050">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1036" name="Straight Connector 1035">
                  <a:extLst>
                    <a:ext uri="{FF2B5EF4-FFF2-40B4-BE49-F238E27FC236}">
                      <a16:creationId xmlns:a16="http://schemas.microsoft.com/office/drawing/2014/main" id="{4165F971-1BEC-41BE-A127-B6019C2ECAB1}"/>
                    </a:ext>
                  </a:extLst>
                </p:cNvPr>
                <p:cNvCxnSpPr/>
                <p:nvPr/>
              </p:nvCxnSpPr>
              <p:spPr>
                <a:xfrm>
                  <a:off x="4005499" y="4745450"/>
                  <a:ext cx="180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37" name="TextBox 1036">
                  <a:extLst>
                    <a:ext uri="{FF2B5EF4-FFF2-40B4-BE49-F238E27FC236}">
                      <a16:creationId xmlns:a16="http://schemas.microsoft.com/office/drawing/2014/main" id="{1BB80741-F8CB-4916-8623-EC021FF22138}"/>
                    </a:ext>
                  </a:extLst>
                </p:cNvPr>
                <p:cNvSpPr txBox="1"/>
                <p:nvPr/>
              </p:nvSpPr>
              <p:spPr>
                <a:xfrm>
                  <a:off x="4807885" y="3998537"/>
                  <a:ext cx="662052" cy="246221"/>
                </a:xfrm>
                <a:prstGeom prst="rect">
                  <a:avLst/>
                </a:prstGeom>
                <a:noFill/>
              </p:spPr>
              <p:txBody>
                <a:bodyPr wrap="square" rtlCol="0">
                  <a:spAutoFit/>
                </a:bodyPr>
                <a:lstStyle/>
                <a:p>
                  <a:pPr algn="ctr"/>
                  <a:r>
                    <a:rPr lang="en-GB" sz="1000" i="1" dirty="0">
                      <a:solidFill>
                        <a:srgbClr val="7DCBEC"/>
                      </a:solidFill>
                    </a:rPr>
                    <a:t>P</a:t>
                  </a:r>
                  <a:r>
                    <a:rPr lang="en-GB" sz="1000" dirty="0">
                      <a:solidFill>
                        <a:srgbClr val="7DCBEC"/>
                      </a:solidFill>
                    </a:rPr>
                    <a:t>&lt;0.001</a:t>
                  </a:r>
                </a:p>
              </p:txBody>
            </p:sp>
            <p:sp>
              <p:nvSpPr>
                <p:cNvPr id="1038" name="TextBox 1037">
                  <a:extLst>
                    <a:ext uri="{FF2B5EF4-FFF2-40B4-BE49-F238E27FC236}">
                      <a16:creationId xmlns:a16="http://schemas.microsoft.com/office/drawing/2014/main" id="{3CB395A2-4AAC-4843-9DC4-2247DA86ADAD}"/>
                    </a:ext>
                  </a:extLst>
                </p:cNvPr>
                <p:cNvSpPr txBox="1"/>
                <p:nvPr/>
              </p:nvSpPr>
              <p:spPr>
                <a:xfrm>
                  <a:off x="4111004" y="3728249"/>
                  <a:ext cx="662052" cy="246221"/>
                </a:xfrm>
                <a:prstGeom prst="rect">
                  <a:avLst/>
                </a:prstGeom>
                <a:noFill/>
              </p:spPr>
              <p:txBody>
                <a:bodyPr wrap="square" rtlCol="0">
                  <a:spAutoFit/>
                </a:bodyPr>
                <a:lstStyle/>
                <a:p>
                  <a:pPr algn="ctr"/>
                  <a:r>
                    <a:rPr lang="en-GB" sz="1000" i="1" dirty="0">
                      <a:solidFill>
                        <a:schemeClr val="accent4"/>
                      </a:solidFill>
                    </a:rPr>
                    <a:t>P</a:t>
                  </a:r>
                  <a:r>
                    <a:rPr lang="en-GB" sz="1000" dirty="0">
                      <a:solidFill>
                        <a:schemeClr val="accent4"/>
                      </a:solidFill>
                    </a:rPr>
                    <a:t>=0.012</a:t>
                  </a:r>
                </a:p>
              </p:txBody>
            </p:sp>
            <p:cxnSp>
              <p:nvCxnSpPr>
                <p:cNvPr id="1061" name="Straight Connector 1060">
                  <a:extLst>
                    <a:ext uri="{FF2B5EF4-FFF2-40B4-BE49-F238E27FC236}">
                      <a16:creationId xmlns:a16="http://schemas.microsoft.com/office/drawing/2014/main" id="{C8E61D6E-B43D-4D6F-82BF-98EBC7CD0C83}"/>
                    </a:ext>
                  </a:extLst>
                </p:cNvPr>
                <p:cNvCxnSpPr>
                  <a:cxnSpLocks/>
                </p:cNvCxnSpPr>
                <p:nvPr/>
              </p:nvCxnSpPr>
              <p:spPr>
                <a:xfrm>
                  <a:off x="3747575" y="3410473"/>
                  <a:ext cx="0" cy="1576287"/>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9" name="Group 8">
            <a:extLst>
              <a:ext uri="{FF2B5EF4-FFF2-40B4-BE49-F238E27FC236}">
                <a16:creationId xmlns:a16="http://schemas.microsoft.com/office/drawing/2014/main" id="{427053CB-421C-432E-82A2-E58492792F7A}"/>
              </a:ext>
            </a:extLst>
          </p:cNvPr>
          <p:cNvGrpSpPr/>
          <p:nvPr/>
        </p:nvGrpSpPr>
        <p:grpSpPr>
          <a:xfrm>
            <a:off x="131039" y="3078615"/>
            <a:ext cx="3014521" cy="2553403"/>
            <a:chOff x="131039" y="3078615"/>
            <a:chExt cx="3014521" cy="2553403"/>
          </a:xfrm>
        </p:grpSpPr>
        <p:sp>
          <p:nvSpPr>
            <p:cNvPr id="962" name="TextBox 961">
              <a:extLst>
                <a:ext uri="{FF2B5EF4-FFF2-40B4-BE49-F238E27FC236}">
                  <a16:creationId xmlns:a16="http://schemas.microsoft.com/office/drawing/2014/main" id="{2A840C23-AFCE-4037-A268-EA8371EB207B}"/>
                </a:ext>
              </a:extLst>
            </p:cNvPr>
            <p:cNvSpPr txBox="1"/>
            <p:nvPr/>
          </p:nvSpPr>
          <p:spPr>
            <a:xfrm>
              <a:off x="546807" y="5478130"/>
              <a:ext cx="284301" cy="153888"/>
            </a:xfrm>
            <a:prstGeom prst="rect">
              <a:avLst/>
            </a:prstGeom>
            <a:noFill/>
          </p:spPr>
          <p:txBody>
            <a:bodyPr wrap="none" lIns="36000" tIns="0" rIns="36000" bIns="0" rtlCol="0">
              <a:spAutoFit/>
            </a:bodyPr>
            <a:lstStyle/>
            <a:p>
              <a:pPr algn="ctr"/>
              <a:r>
                <a:rPr lang="en-US" sz="1000" dirty="0"/>
                <a:t>890</a:t>
              </a:r>
            </a:p>
          </p:txBody>
        </p:sp>
        <p:sp>
          <p:nvSpPr>
            <p:cNvPr id="963" name="TextBox 962">
              <a:extLst>
                <a:ext uri="{FF2B5EF4-FFF2-40B4-BE49-F238E27FC236}">
                  <a16:creationId xmlns:a16="http://schemas.microsoft.com/office/drawing/2014/main" id="{F00BB4DD-961B-4C2B-A734-1F1637EEDC3C}"/>
                </a:ext>
              </a:extLst>
            </p:cNvPr>
            <p:cNvSpPr txBox="1"/>
            <p:nvPr/>
          </p:nvSpPr>
          <p:spPr>
            <a:xfrm>
              <a:off x="1245979" y="5478130"/>
              <a:ext cx="284301" cy="153888"/>
            </a:xfrm>
            <a:prstGeom prst="rect">
              <a:avLst/>
            </a:prstGeom>
            <a:noFill/>
          </p:spPr>
          <p:txBody>
            <a:bodyPr wrap="none" lIns="36000" tIns="0" rIns="36000" bIns="0" rtlCol="0">
              <a:spAutoFit/>
            </a:bodyPr>
            <a:lstStyle/>
            <a:p>
              <a:pPr algn="ctr"/>
              <a:r>
                <a:rPr lang="en-US" sz="1000" dirty="0"/>
                <a:t>540</a:t>
              </a:r>
            </a:p>
          </p:txBody>
        </p:sp>
        <p:sp>
          <p:nvSpPr>
            <p:cNvPr id="964" name="TextBox 963">
              <a:extLst>
                <a:ext uri="{FF2B5EF4-FFF2-40B4-BE49-F238E27FC236}">
                  <a16:creationId xmlns:a16="http://schemas.microsoft.com/office/drawing/2014/main" id="{A5529718-7C5B-4745-A0A6-2DEE6DFBFCB7}"/>
                </a:ext>
              </a:extLst>
            </p:cNvPr>
            <p:cNvSpPr txBox="1"/>
            <p:nvPr/>
          </p:nvSpPr>
          <p:spPr>
            <a:xfrm>
              <a:off x="1940687" y="5478130"/>
              <a:ext cx="284301" cy="153888"/>
            </a:xfrm>
            <a:prstGeom prst="rect">
              <a:avLst/>
            </a:prstGeom>
            <a:noFill/>
          </p:spPr>
          <p:txBody>
            <a:bodyPr wrap="none" lIns="36000" tIns="0" rIns="36000" bIns="0" rtlCol="0">
              <a:spAutoFit/>
            </a:bodyPr>
            <a:lstStyle/>
            <a:p>
              <a:pPr algn="ctr"/>
              <a:r>
                <a:rPr lang="en-US" sz="1000" dirty="0"/>
                <a:t>221</a:t>
              </a:r>
            </a:p>
          </p:txBody>
        </p:sp>
        <p:sp>
          <p:nvSpPr>
            <p:cNvPr id="965" name="TextBox 964">
              <a:extLst>
                <a:ext uri="{FF2B5EF4-FFF2-40B4-BE49-F238E27FC236}">
                  <a16:creationId xmlns:a16="http://schemas.microsoft.com/office/drawing/2014/main" id="{F21EC4A0-0799-4A7F-AA61-58C0FC65A83D}"/>
                </a:ext>
              </a:extLst>
            </p:cNvPr>
            <p:cNvSpPr txBox="1"/>
            <p:nvPr/>
          </p:nvSpPr>
          <p:spPr>
            <a:xfrm>
              <a:off x="2671160" y="5476055"/>
              <a:ext cx="213767" cy="153888"/>
            </a:xfrm>
            <a:prstGeom prst="rect">
              <a:avLst/>
            </a:prstGeom>
            <a:noFill/>
          </p:spPr>
          <p:txBody>
            <a:bodyPr wrap="none" lIns="36000" tIns="0" rIns="36000" bIns="0" rtlCol="0">
              <a:spAutoFit/>
            </a:bodyPr>
            <a:lstStyle/>
            <a:p>
              <a:pPr algn="ctr"/>
              <a:r>
                <a:rPr lang="en-US" sz="1000" dirty="0"/>
                <a:t>86</a:t>
              </a:r>
            </a:p>
          </p:txBody>
        </p:sp>
        <p:sp>
          <p:nvSpPr>
            <p:cNvPr id="967" name="TextBox 966">
              <a:extLst>
                <a:ext uri="{FF2B5EF4-FFF2-40B4-BE49-F238E27FC236}">
                  <a16:creationId xmlns:a16="http://schemas.microsoft.com/office/drawing/2014/main" id="{6FBF0635-AE53-4FD6-AC7E-564C7AB944E9}"/>
                </a:ext>
              </a:extLst>
            </p:cNvPr>
            <p:cNvSpPr txBox="1"/>
            <p:nvPr/>
          </p:nvSpPr>
          <p:spPr>
            <a:xfrm>
              <a:off x="159458" y="5311232"/>
              <a:ext cx="904662" cy="153888"/>
            </a:xfrm>
            <a:prstGeom prst="rect">
              <a:avLst/>
            </a:prstGeom>
            <a:noFill/>
          </p:spPr>
          <p:txBody>
            <a:bodyPr wrap="none" lIns="36000" tIns="0" rIns="36000" bIns="0" rtlCol="0">
              <a:spAutoFit/>
            </a:bodyPr>
            <a:lstStyle/>
            <a:p>
              <a:r>
                <a:rPr lang="en-US" sz="1000" dirty="0"/>
                <a:t>Number at risk</a:t>
              </a:r>
            </a:p>
          </p:txBody>
        </p:sp>
        <p:grpSp>
          <p:nvGrpSpPr>
            <p:cNvPr id="8" name="Group 7">
              <a:extLst>
                <a:ext uri="{FF2B5EF4-FFF2-40B4-BE49-F238E27FC236}">
                  <a16:creationId xmlns:a16="http://schemas.microsoft.com/office/drawing/2014/main" id="{60A62FE0-B9B8-463B-AAE2-57560043CF4F}"/>
                </a:ext>
              </a:extLst>
            </p:cNvPr>
            <p:cNvGrpSpPr/>
            <p:nvPr/>
          </p:nvGrpSpPr>
          <p:grpSpPr>
            <a:xfrm>
              <a:off x="131039" y="3078615"/>
              <a:ext cx="3014521" cy="2279344"/>
              <a:chOff x="131039" y="3078615"/>
              <a:chExt cx="3014521" cy="2279344"/>
            </a:xfrm>
          </p:grpSpPr>
          <p:sp>
            <p:nvSpPr>
              <p:cNvPr id="943" name="TextBox 942">
                <a:extLst>
                  <a:ext uri="{FF2B5EF4-FFF2-40B4-BE49-F238E27FC236}">
                    <a16:creationId xmlns:a16="http://schemas.microsoft.com/office/drawing/2014/main" id="{03060E90-C862-424C-89BD-7069BC052D92}"/>
                  </a:ext>
                </a:extLst>
              </p:cNvPr>
              <p:cNvSpPr txBox="1"/>
              <p:nvPr/>
            </p:nvSpPr>
            <p:spPr>
              <a:xfrm>
                <a:off x="629249" y="5010177"/>
                <a:ext cx="119418" cy="160751"/>
              </a:xfrm>
              <a:prstGeom prst="rect">
                <a:avLst/>
              </a:prstGeom>
              <a:noFill/>
            </p:spPr>
            <p:txBody>
              <a:bodyPr wrap="none" lIns="36000" tIns="0" rIns="36000" bIns="0" rtlCol="0">
                <a:spAutoFit/>
              </a:bodyPr>
              <a:lstStyle/>
              <a:p>
                <a:pPr algn="ctr"/>
                <a:r>
                  <a:rPr lang="en-GB" sz="1200" dirty="0"/>
                  <a:t>0</a:t>
                </a:r>
                <a:endParaRPr lang="en-US" sz="1200" dirty="0"/>
              </a:p>
            </p:txBody>
          </p:sp>
          <p:sp>
            <p:nvSpPr>
              <p:cNvPr id="944" name="TextBox 943">
                <a:extLst>
                  <a:ext uri="{FF2B5EF4-FFF2-40B4-BE49-F238E27FC236}">
                    <a16:creationId xmlns:a16="http://schemas.microsoft.com/office/drawing/2014/main" id="{535AC778-71F0-43C6-8E5C-D66B5E240C14}"/>
                  </a:ext>
                </a:extLst>
              </p:cNvPr>
              <p:cNvSpPr txBox="1"/>
              <p:nvPr/>
            </p:nvSpPr>
            <p:spPr>
              <a:xfrm>
                <a:off x="333261" y="4809145"/>
                <a:ext cx="285903" cy="184666"/>
              </a:xfrm>
              <a:prstGeom prst="rect">
                <a:avLst/>
              </a:prstGeom>
              <a:noFill/>
            </p:spPr>
            <p:txBody>
              <a:bodyPr wrap="none" lIns="36000" tIns="0" rIns="36000" bIns="0" rtlCol="0" anchor="ctr">
                <a:spAutoFit/>
              </a:bodyPr>
              <a:lstStyle/>
              <a:p>
                <a:pPr algn="r"/>
                <a:r>
                  <a:rPr lang="en-GB" sz="1200" dirty="0"/>
                  <a:t>0.0</a:t>
                </a:r>
                <a:endParaRPr lang="en-US" sz="1200" dirty="0"/>
              </a:p>
            </p:txBody>
          </p:sp>
          <p:cxnSp>
            <p:nvCxnSpPr>
              <p:cNvPr id="945" name="Straight Connector 944">
                <a:extLst>
                  <a:ext uri="{FF2B5EF4-FFF2-40B4-BE49-F238E27FC236}">
                    <a16:creationId xmlns:a16="http://schemas.microsoft.com/office/drawing/2014/main" id="{11AD9ACD-089B-4808-B7DB-1403C57CD3FB}"/>
                  </a:ext>
                </a:extLst>
              </p:cNvPr>
              <p:cNvCxnSpPr/>
              <p:nvPr/>
            </p:nvCxnSpPr>
            <p:spPr>
              <a:xfrm>
                <a:off x="640553" y="4330419"/>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6" name="TextBox 945">
                <a:extLst>
                  <a:ext uri="{FF2B5EF4-FFF2-40B4-BE49-F238E27FC236}">
                    <a16:creationId xmlns:a16="http://schemas.microsoft.com/office/drawing/2014/main" id="{5ACBC431-85DD-4015-A4C6-A71CD8331BE4}"/>
                  </a:ext>
                </a:extLst>
              </p:cNvPr>
              <p:cNvSpPr txBox="1"/>
              <p:nvPr/>
            </p:nvSpPr>
            <p:spPr>
              <a:xfrm>
                <a:off x="333260" y="4245670"/>
                <a:ext cx="285903" cy="160751"/>
              </a:xfrm>
              <a:prstGeom prst="rect">
                <a:avLst/>
              </a:prstGeom>
              <a:noFill/>
            </p:spPr>
            <p:txBody>
              <a:bodyPr wrap="none" lIns="36000" tIns="0" rIns="36000" bIns="0" rtlCol="0" anchor="ctr">
                <a:spAutoFit/>
              </a:bodyPr>
              <a:lstStyle/>
              <a:p>
                <a:pPr algn="r"/>
                <a:r>
                  <a:rPr lang="en-GB" sz="1200" dirty="0"/>
                  <a:t>0.4</a:t>
                </a:r>
                <a:endParaRPr lang="en-US" sz="1200" dirty="0"/>
              </a:p>
            </p:txBody>
          </p:sp>
          <p:cxnSp>
            <p:nvCxnSpPr>
              <p:cNvPr id="947" name="Straight Connector 946">
                <a:extLst>
                  <a:ext uri="{FF2B5EF4-FFF2-40B4-BE49-F238E27FC236}">
                    <a16:creationId xmlns:a16="http://schemas.microsoft.com/office/drawing/2014/main" id="{EC71EFE1-784B-49DC-9B66-90AC2DDD3789}"/>
                  </a:ext>
                </a:extLst>
              </p:cNvPr>
              <p:cNvCxnSpPr/>
              <p:nvPr/>
            </p:nvCxnSpPr>
            <p:spPr>
              <a:xfrm>
                <a:off x="640553" y="4026758"/>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8" name="TextBox 947">
                <a:extLst>
                  <a:ext uri="{FF2B5EF4-FFF2-40B4-BE49-F238E27FC236}">
                    <a16:creationId xmlns:a16="http://schemas.microsoft.com/office/drawing/2014/main" id="{2EA032D7-5D56-49FC-B06C-D947A6AAC3D8}"/>
                  </a:ext>
                </a:extLst>
              </p:cNvPr>
              <p:cNvSpPr txBox="1"/>
              <p:nvPr/>
            </p:nvSpPr>
            <p:spPr>
              <a:xfrm>
                <a:off x="333260" y="3939442"/>
                <a:ext cx="285903" cy="160751"/>
              </a:xfrm>
              <a:prstGeom prst="rect">
                <a:avLst/>
              </a:prstGeom>
              <a:noFill/>
            </p:spPr>
            <p:txBody>
              <a:bodyPr wrap="none" lIns="36000" tIns="0" rIns="36000" bIns="0" rtlCol="0" anchor="ctr">
                <a:spAutoFit/>
              </a:bodyPr>
              <a:lstStyle/>
              <a:p>
                <a:pPr algn="r"/>
                <a:r>
                  <a:rPr lang="en-GB" sz="1200" dirty="0"/>
                  <a:t>0.6</a:t>
                </a:r>
                <a:endParaRPr lang="en-US" sz="1200" dirty="0"/>
              </a:p>
            </p:txBody>
          </p:sp>
          <p:cxnSp>
            <p:nvCxnSpPr>
              <p:cNvPr id="949" name="Straight Connector 948">
                <a:extLst>
                  <a:ext uri="{FF2B5EF4-FFF2-40B4-BE49-F238E27FC236}">
                    <a16:creationId xmlns:a16="http://schemas.microsoft.com/office/drawing/2014/main" id="{D5A2342F-1278-414F-80E9-FD12CC813422}"/>
                  </a:ext>
                </a:extLst>
              </p:cNvPr>
              <p:cNvCxnSpPr/>
              <p:nvPr/>
            </p:nvCxnSpPr>
            <p:spPr>
              <a:xfrm>
                <a:off x="640553" y="3419436"/>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50" name="TextBox 949">
                <a:extLst>
                  <a:ext uri="{FF2B5EF4-FFF2-40B4-BE49-F238E27FC236}">
                    <a16:creationId xmlns:a16="http://schemas.microsoft.com/office/drawing/2014/main" id="{322E03A0-2B3C-49D4-A173-A45FE4B81279}"/>
                  </a:ext>
                </a:extLst>
              </p:cNvPr>
              <p:cNvSpPr txBox="1"/>
              <p:nvPr/>
            </p:nvSpPr>
            <p:spPr>
              <a:xfrm>
                <a:off x="333260" y="3633075"/>
                <a:ext cx="285903" cy="160751"/>
              </a:xfrm>
              <a:prstGeom prst="rect">
                <a:avLst/>
              </a:prstGeom>
              <a:noFill/>
            </p:spPr>
            <p:txBody>
              <a:bodyPr wrap="none" lIns="36000" tIns="0" rIns="36000" bIns="0" rtlCol="0" anchor="ctr">
                <a:spAutoFit/>
              </a:bodyPr>
              <a:lstStyle/>
              <a:p>
                <a:pPr algn="r"/>
                <a:r>
                  <a:rPr lang="en-US" sz="1200" dirty="0"/>
                  <a:t>0.8</a:t>
                </a:r>
              </a:p>
            </p:txBody>
          </p:sp>
          <p:sp>
            <p:nvSpPr>
              <p:cNvPr id="951" name="TextBox 950">
                <a:extLst>
                  <a:ext uri="{FF2B5EF4-FFF2-40B4-BE49-F238E27FC236}">
                    <a16:creationId xmlns:a16="http://schemas.microsoft.com/office/drawing/2014/main" id="{7F0D4ADB-E687-47A7-BC69-C3B7C3F2A303}"/>
                  </a:ext>
                </a:extLst>
              </p:cNvPr>
              <p:cNvSpPr txBox="1"/>
              <p:nvPr/>
            </p:nvSpPr>
            <p:spPr>
              <a:xfrm>
                <a:off x="333256" y="3330574"/>
                <a:ext cx="285903" cy="160751"/>
              </a:xfrm>
              <a:prstGeom prst="rect">
                <a:avLst/>
              </a:prstGeom>
              <a:noFill/>
            </p:spPr>
            <p:txBody>
              <a:bodyPr wrap="none" lIns="36000" tIns="0" rIns="36000" bIns="0" rtlCol="0" anchor="ctr">
                <a:spAutoFit/>
              </a:bodyPr>
              <a:lstStyle/>
              <a:p>
                <a:pPr algn="r"/>
                <a:r>
                  <a:rPr lang="en-US" sz="1200" dirty="0"/>
                  <a:t>1.0</a:t>
                </a:r>
              </a:p>
            </p:txBody>
          </p:sp>
          <p:cxnSp>
            <p:nvCxnSpPr>
              <p:cNvPr id="952" name="Straight Connector 951">
                <a:extLst>
                  <a:ext uri="{FF2B5EF4-FFF2-40B4-BE49-F238E27FC236}">
                    <a16:creationId xmlns:a16="http://schemas.microsoft.com/office/drawing/2014/main" id="{4BB1A20A-1BDB-4873-A61E-575A5A08E399}"/>
                  </a:ext>
                </a:extLst>
              </p:cNvPr>
              <p:cNvCxnSpPr/>
              <p:nvPr/>
            </p:nvCxnSpPr>
            <p:spPr>
              <a:xfrm>
                <a:off x="640553" y="4634080"/>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53" name="TextBox 952">
                <a:extLst>
                  <a:ext uri="{FF2B5EF4-FFF2-40B4-BE49-F238E27FC236}">
                    <a16:creationId xmlns:a16="http://schemas.microsoft.com/office/drawing/2014/main" id="{8ED3F997-9EDF-44CA-81D4-E3F373F03382}"/>
                  </a:ext>
                </a:extLst>
              </p:cNvPr>
              <p:cNvSpPr txBox="1"/>
              <p:nvPr/>
            </p:nvSpPr>
            <p:spPr>
              <a:xfrm>
                <a:off x="333261" y="4537394"/>
                <a:ext cx="285902" cy="160751"/>
              </a:xfrm>
              <a:prstGeom prst="rect">
                <a:avLst/>
              </a:prstGeom>
              <a:noFill/>
            </p:spPr>
            <p:txBody>
              <a:bodyPr wrap="none" lIns="36000" tIns="0" rIns="36000" bIns="0" rtlCol="0" anchor="ctr">
                <a:spAutoFit/>
              </a:bodyPr>
              <a:lstStyle/>
              <a:p>
                <a:pPr algn="r"/>
                <a:r>
                  <a:rPr lang="en-GB" sz="1200" dirty="0"/>
                  <a:t>0.2</a:t>
                </a:r>
                <a:endParaRPr lang="en-US" sz="1200" dirty="0"/>
              </a:p>
            </p:txBody>
          </p:sp>
          <p:cxnSp>
            <p:nvCxnSpPr>
              <p:cNvPr id="954" name="Straight Connector 953">
                <a:extLst>
                  <a:ext uri="{FF2B5EF4-FFF2-40B4-BE49-F238E27FC236}">
                    <a16:creationId xmlns:a16="http://schemas.microsoft.com/office/drawing/2014/main" id="{9E505BA7-3887-44AB-8B20-32F1B7D37E62}"/>
                  </a:ext>
                </a:extLst>
              </p:cNvPr>
              <p:cNvCxnSpPr/>
              <p:nvPr/>
            </p:nvCxnSpPr>
            <p:spPr>
              <a:xfrm>
                <a:off x="1386668" y="49377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55" name="TextBox 954">
                <a:extLst>
                  <a:ext uri="{FF2B5EF4-FFF2-40B4-BE49-F238E27FC236}">
                    <a16:creationId xmlns:a16="http://schemas.microsoft.com/office/drawing/2014/main" id="{F3998D63-247D-4C84-BE34-D808A90A02BC}"/>
                  </a:ext>
                </a:extLst>
              </p:cNvPr>
              <p:cNvSpPr txBox="1"/>
              <p:nvPr/>
            </p:nvSpPr>
            <p:spPr>
              <a:xfrm>
                <a:off x="1309299" y="5010177"/>
                <a:ext cx="157662" cy="184666"/>
              </a:xfrm>
              <a:prstGeom prst="rect">
                <a:avLst/>
              </a:prstGeom>
              <a:noFill/>
            </p:spPr>
            <p:txBody>
              <a:bodyPr wrap="none" lIns="36000" tIns="0" rIns="36000" bIns="0" rtlCol="0">
                <a:spAutoFit/>
              </a:bodyPr>
              <a:lstStyle/>
              <a:p>
                <a:pPr algn="ctr"/>
                <a:r>
                  <a:rPr lang="en-US" sz="1200" dirty="0"/>
                  <a:t>5</a:t>
                </a:r>
              </a:p>
            </p:txBody>
          </p:sp>
          <p:cxnSp>
            <p:nvCxnSpPr>
              <p:cNvPr id="956" name="Straight Connector 955">
                <a:extLst>
                  <a:ext uri="{FF2B5EF4-FFF2-40B4-BE49-F238E27FC236}">
                    <a16:creationId xmlns:a16="http://schemas.microsoft.com/office/drawing/2014/main" id="{02F09EBB-65F2-4A9B-9ACB-D2ED6AB48EC8}"/>
                  </a:ext>
                </a:extLst>
              </p:cNvPr>
              <p:cNvCxnSpPr/>
              <p:nvPr/>
            </p:nvCxnSpPr>
            <p:spPr>
              <a:xfrm>
                <a:off x="2082356" y="49377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57" name="TextBox 956">
                <a:extLst>
                  <a:ext uri="{FF2B5EF4-FFF2-40B4-BE49-F238E27FC236}">
                    <a16:creationId xmlns:a16="http://schemas.microsoft.com/office/drawing/2014/main" id="{82EEE124-147A-4147-9633-68755584025E}"/>
                  </a:ext>
                </a:extLst>
              </p:cNvPr>
              <p:cNvSpPr txBox="1"/>
              <p:nvPr/>
            </p:nvSpPr>
            <p:spPr>
              <a:xfrm>
                <a:off x="1961528" y="5010177"/>
                <a:ext cx="242621" cy="184666"/>
              </a:xfrm>
              <a:prstGeom prst="rect">
                <a:avLst/>
              </a:prstGeom>
              <a:noFill/>
            </p:spPr>
            <p:txBody>
              <a:bodyPr wrap="none" lIns="36000" tIns="0" rIns="36000" bIns="0" rtlCol="0">
                <a:spAutoFit/>
              </a:bodyPr>
              <a:lstStyle/>
              <a:p>
                <a:pPr algn="ctr"/>
                <a:r>
                  <a:rPr lang="en-US" sz="1200" dirty="0"/>
                  <a:t>10</a:t>
                </a:r>
              </a:p>
            </p:txBody>
          </p:sp>
          <p:cxnSp>
            <p:nvCxnSpPr>
              <p:cNvPr id="958" name="Straight Connector 957">
                <a:extLst>
                  <a:ext uri="{FF2B5EF4-FFF2-40B4-BE49-F238E27FC236}">
                    <a16:creationId xmlns:a16="http://schemas.microsoft.com/office/drawing/2014/main" id="{DAC6A44B-1582-42E1-969B-2449D3F60F6E}"/>
                  </a:ext>
                </a:extLst>
              </p:cNvPr>
              <p:cNvCxnSpPr/>
              <p:nvPr/>
            </p:nvCxnSpPr>
            <p:spPr>
              <a:xfrm>
                <a:off x="638750" y="3723097"/>
                <a:ext cx="5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9" name="Straight Connector 958">
                <a:extLst>
                  <a:ext uri="{FF2B5EF4-FFF2-40B4-BE49-F238E27FC236}">
                    <a16:creationId xmlns:a16="http://schemas.microsoft.com/office/drawing/2014/main" id="{2CC98B3C-11EC-4FBC-BB32-0086806C65DB}"/>
                  </a:ext>
                </a:extLst>
              </p:cNvPr>
              <p:cNvCxnSpPr/>
              <p:nvPr/>
            </p:nvCxnSpPr>
            <p:spPr>
              <a:xfrm>
                <a:off x="2778043" y="4937740"/>
                <a:ext cx="0" cy="540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0" name="TextBox 959">
                <a:extLst>
                  <a:ext uri="{FF2B5EF4-FFF2-40B4-BE49-F238E27FC236}">
                    <a16:creationId xmlns:a16="http://schemas.microsoft.com/office/drawing/2014/main" id="{902A6EE7-4401-4E29-B8EB-A66D5C661FB2}"/>
                  </a:ext>
                </a:extLst>
              </p:cNvPr>
              <p:cNvSpPr txBox="1"/>
              <p:nvPr/>
            </p:nvSpPr>
            <p:spPr>
              <a:xfrm>
                <a:off x="2656733" y="5008102"/>
                <a:ext cx="242621" cy="184666"/>
              </a:xfrm>
              <a:prstGeom prst="rect">
                <a:avLst/>
              </a:prstGeom>
              <a:noFill/>
            </p:spPr>
            <p:txBody>
              <a:bodyPr wrap="none" lIns="36000" tIns="0" rIns="36000" bIns="0" rtlCol="0">
                <a:spAutoFit/>
              </a:bodyPr>
              <a:lstStyle/>
              <a:p>
                <a:pPr algn="ctr"/>
                <a:r>
                  <a:rPr lang="en-US" sz="1200" dirty="0"/>
                  <a:t>15</a:t>
                </a:r>
              </a:p>
            </p:txBody>
          </p:sp>
          <p:cxnSp>
            <p:nvCxnSpPr>
              <p:cNvPr id="961" name="Straight Connector 960">
                <a:extLst>
                  <a:ext uri="{FF2B5EF4-FFF2-40B4-BE49-F238E27FC236}">
                    <a16:creationId xmlns:a16="http://schemas.microsoft.com/office/drawing/2014/main" id="{AE5EBE90-F183-4A56-9B9E-584E0F5CA326}"/>
                  </a:ext>
                </a:extLst>
              </p:cNvPr>
              <p:cNvCxnSpPr>
                <a:cxnSpLocks/>
              </p:cNvCxnSpPr>
              <p:nvPr/>
            </p:nvCxnSpPr>
            <p:spPr>
              <a:xfrm flipV="1">
                <a:off x="642415" y="4937741"/>
                <a:ext cx="223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6" name="TextBox 965">
                <a:extLst>
                  <a:ext uri="{FF2B5EF4-FFF2-40B4-BE49-F238E27FC236}">
                    <a16:creationId xmlns:a16="http://schemas.microsoft.com/office/drawing/2014/main" id="{438EFF84-C242-4EB4-93E0-BC1CE63A1E74}"/>
                  </a:ext>
                </a:extLst>
              </p:cNvPr>
              <p:cNvSpPr txBox="1"/>
              <p:nvPr/>
            </p:nvSpPr>
            <p:spPr>
              <a:xfrm>
                <a:off x="1085587" y="5173293"/>
                <a:ext cx="1257323" cy="184666"/>
              </a:xfrm>
              <a:prstGeom prst="rect">
                <a:avLst/>
              </a:prstGeom>
              <a:noFill/>
            </p:spPr>
            <p:txBody>
              <a:bodyPr wrap="none" lIns="36000" tIns="0" rIns="36000" bIns="0" rtlCol="0">
                <a:spAutoFit/>
              </a:bodyPr>
              <a:lstStyle/>
              <a:p>
                <a:pPr algn="ctr"/>
                <a:r>
                  <a:rPr lang="en-US" sz="1200" dirty="0"/>
                  <a:t>Follow-up (years)</a:t>
                </a:r>
              </a:p>
            </p:txBody>
          </p:sp>
          <p:sp>
            <p:nvSpPr>
              <p:cNvPr id="969" name="TextBox 968">
                <a:extLst>
                  <a:ext uri="{FF2B5EF4-FFF2-40B4-BE49-F238E27FC236}">
                    <a16:creationId xmlns:a16="http://schemas.microsoft.com/office/drawing/2014/main" id="{375BA2C9-F810-4412-9B49-0A70473921B1}"/>
                  </a:ext>
                </a:extLst>
              </p:cNvPr>
              <p:cNvSpPr txBox="1"/>
              <p:nvPr/>
            </p:nvSpPr>
            <p:spPr>
              <a:xfrm>
                <a:off x="1085587" y="3078615"/>
                <a:ext cx="1478537" cy="215444"/>
              </a:xfrm>
              <a:prstGeom prst="rect">
                <a:avLst/>
              </a:prstGeom>
              <a:noFill/>
            </p:spPr>
            <p:txBody>
              <a:bodyPr wrap="none" lIns="36000" tIns="0" rIns="36000" bIns="0" rtlCol="0">
                <a:spAutoFit/>
              </a:bodyPr>
              <a:lstStyle/>
              <a:p>
                <a:pPr algn="ctr"/>
                <a:r>
                  <a:rPr lang="en-US" sz="1400" b="1" dirty="0"/>
                  <a:t>‘Real’ outcomes</a:t>
                </a:r>
              </a:p>
            </p:txBody>
          </p:sp>
          <p:grpSp>
            <p:nvGrpSpPr>
              <p:cNvPr id="970" name="Group 969">
                <a:extLst>
                  <a:ext uri="{FF2B5EF4-FFF2-40B4-BE49-F238E27FC236}">
                    <a16:creationId xmlns:a16="http://schemas.microsoft.com/office/drawing/2014/main" id="{01ACDDF7-23F8-43C5-9A50-53810055E2E4}"/>
                  </a:ext>
                </a:extLst>
              </p:cNvPr>
              <p:cNvGrpSpPr/>
              <p:nvPr/>
            </p:nvGrpSpPr>
            <p:grpSpPr>
              <a:xfrm>
                <a:off x="688789" y="3423837"/>
                <a:ext cx="2202052" cy="132654"/>
                <a:chOff x="2269524" y="-4650259"/>
                <a:chExt cx="12377352" cy="720810"/>
              </a:xfrm>
            </p:grpSpPr>
            <p:sp>
              <p:nvSpPr>
                <p:cNvPr id="971" name="Freeform: Shape 970">
                  <a:extLst>
                    <a:ext uri="{FF2B5EF4-FFF2-40B4-BE49-F238E27FC236}">
                      <a16:creationId xmlns:a16="http://schemas.microsoft.com/office/drawing/2014/main" id="{8BA9CE65-0747-4973-A2F4-56175A5A8669}"/>
                    </a:ext>
                  </a:extLst>
                </p:cNvPr>
                <p:cNvSpPr/>
                <p:nvPr/>
              </p:nvSpPr>
              <p:spPr>
                <a:xfrm>
                  <a:off x="8027773" y="-4382530"/>
                  <a:ext cx="6619103" cy="453081"/>
                </a:xfrm>
                <a:custGeom>
                  <a:avLst/>
                  <a:gdLst>
                    <a:gd name="connsiteX0" fmla="*/ 6619103 w 6619103"/>
                    <a:gd name="connsiteY0" fmla="*/ 453081 h 453081"/>
                    <a:gd name="connsiteX1" fmla="*/ 4872681 w 6619103"/>
                    <a:gd name="connsiteY1" fmla="*/ 453081 h 453081"/>
                    <a:gd name="connsiteX2" fmla="*/ 4872681 w 6619103"/>
                    <a:gd name="connsiteY2" fmla="*/ 387179 h 453081"/>
                    <a:gd name="connsiteX3" fmla="*/ 4637903 w 6619103"/>
                    <a:gd name="connsiteY3" fmla="*/ 387179 h 453081"/>
                    <a:gd name="connsiteX4" fmla="*/ 4637903 w 6619103"/>
                    <a:gd name="connsiteY4" fmla="*/ 321276 h 453081"/>
                    <a:gd name="connsiteX5" fmla="*/ 4547286 w 6619103"/>
                    <a:gd name="connsiteY5" fmla="*/ 321276 h 453081"/>
                    <a:gd name="connsiteX6" fmla="*/ 4547286 w 6619103"/>
                    <a:gd name="connsiteY6" fmla="*/ 263611 h 453081"/>
                    <a:gd name="connsiteX7" fmla="*/ 4275438 w 6619103"/>
                    <a:gd name="connsiteY7" fmla="*/ 263611 h 453081"/>
                    <a:gd name="connsiteX8" fmla="*/ 4275438 w 6619103"/>
                    <a:gd name="connsiteY8" fmla="*/ 205946 h 453081"/>
                    <a:gd name="connsiteX9" fmla="*/ 3286897 w 6619103"/>
                    <a:gd name="connsiteY9" fmla="*/ 205946 h 453081"/>
                    <a:gd name="connsiteX10" fmla="*/ 3286897 w 6619103"/>
                    <a:gd name="connsiteY10" fmla="*/ 148281 h 453081"/>
                    <a:gd name="connsiteX11" fmla="*/ 2685535 w 6619103"/>
                    <a:gd name="connsiteY11" fmla="*/ 148281 h 453081"/>
                    <a:gd name="connsiteX12" fmla="*/ 2685535 w 6619103"/>
                    <a:gd name="connsiteY12" fmla="*/ 102973 h 453081"/>
                    <a:gd name="connsiteX13" fmla="*/ 2450757 w 6619103"/>
                    <a:gd name="connsiteY13" fmla="*/ 102973 h 453081"/>
                    <a:gd name="connsiteX14" fmla="*/ 2450757 w 6619103"/>
                    <a:gd name="connsiteY14" fmla="*/ 57665 h 453081"/>
                    <a:gd name="connsiteX15" fmla="*/ 1989438 w 6619103"/>
                    <a:gd name="connsiteY15" fmla="*/ 57665 h 453081"/>
                    <a:gd name="connsiteX16" fmla="*/ 1989438 w 6619103"/>
                    <a:gd name="connsiteY16" fmla="*/ 32952 h 453081"/>
                    <a:gd name="connsiteX17" fmla="*/ 0 w 6619103"/>
                    <a:gd name="connsiteY17" fmla="*/ 32952 h 453081"/>
                    <a:gd name="connsiteX18" fmla="*/ 0 w 6619103"/>
                    <a:gd name="connsiteY18" fmla="*/ 0 h 45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19103" h="453081">
                      <a:moveTo>
                        <a:pt x="6619103" y="453081"/>
                      </a:moveTo>
                      <a:lnTo>
                        <a:pt x="4872681" y="453081"/>
                      </a:lnTo>
                      <a:lnTo>
                        <a:pt x="4872681" y="387179"/>
                      </a:lnTo>
                      <a:lnTo>
                        <a:pt x="4637903" y="387179"/>
                      </a:lnTo>
                      <a:lnTo>
                        <a:pt x="4637903" y="321276"/>
                      </a:lnTo>
                      <a:lnTo>
                        <a:pt x="4547286" y="321276"/>
                      </a:lnTo>
                      <a:lnTo>
                        <a:pt x="4547286" y="263611"/>
                      </a:lnTo>
                      <a:lnTo>
                        <a:pt x="4275438" y="263611"/>
                      </a:lnTo>
                      <a:lnTo>
                        <a:pt x="4275438" y="205946"/>
                      </a:lnTo>
                      <a:lnTo>
                        <a:pt x="3286897" y="205946"/>
                      </a:lnTo>
                      <a:lnTo>
                        <a:pt x="3286897" y="148281"/>
                      </a:lnTo>
                      <a:lnTo>
                        <a:pt x="2685535" y="148281"/>
                      </a:lnTo>
                      <a:lnTo>
                        <a:pt x="2685535" y="102973"/>
                      </a:lnTo>
                      <a:lnTo>
                        <a:pt x="2450757" y="102973"/>
                      </a:lnTo>
                      <a:lnTo>
                        <a:pt x="2450757" y="57665"/>
                      </a:lnTo>
                      <a:lnTo>
                        <a:pt x="1989438" y="57665"/>
                      </a:lnTo>
                      <a:lnTo>
                        <a:pt x="1989438" y="32952"/>
                      </a:lnTo>
                      <a:lnTo>
                        <a:pt x="0" y="32952"/>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2" name="Freeform: Shape 971">
                  <a:extLst>
                    <a:ext uri="{FF2B5EF4-FFF2-40B4-BE49-F238E27FC236}">
                      <a16:creationId xmlns:a16="http://schemas.microsoft.com/office/drawing/2014/main" id="{7C91ED8E-440D-41EE-97F0-B6921CC82427}"/>
                    </a:ext>
                  </a:extLst>
                </p:cNvPr>
                <p:cNvSpPr/>
                <p:nvPr/>
              </p:nvSpPr>
              <p:spPr>
                <a:xfrm>
                  <a:off x="2269524" y="-4650259"/>
                  <a:ext cx="5766487" cy="267729"/>
                </a:xfrm>
                <a:custGeom>
                  <a:avLst/>
                  <a:gdLst>
                    <a:gd name="connsiteX0" fmla="*/ 5766487 w 5766487"/>
                    <a:gd name="connsiteY0" fmla="*/ 267729 h 267729"/>
                    <a:gd name="connsiteX1" fmla="*/ 5181600 w 5766487"/>
                    <a:gd name="connsiteY1" fmla="*/ 267729 h 267729"/>
                    <a:gd name="connsiteX2" fmla="*/ 5181600 w 5766487"/>
                    <a:gd name="connsiteY2" fmla="*/ 205945 h 267729"/>
                    <a:gd name="connsiteX3" fmla="*/ 4423719 w 5766487"/>
                    <a:gd name="connsiteY3" fmla="*/ 205945 h 267729"/>
                    <a:gd name="connsiteX4" fmla="*/ 4423719 w 5766487"/>
                    <a:gd name="connsiteY4" fmla="*/ 164756 h 267729"/>
                    <a:gd name="connsiteX5" fmla="*/ 3929449 w 5766487"/>
                    <a:gd name="connsiteY5" fmla="*/ 164756 h 267729"/>
                    <a:gd name="connsiteX6" fmla="*/ 3929449 w 5766487"/>
                    <a:gd name="connsiteY6" fmla="*/ 135924 h 267729"/>
                    <a:gd name="connsiteX7" fmla="*/ 3550508 w 5766487"/>
                    <a:gd name="connsiteY7" fmla="*/ 135924 h 267729"/>
                    <a:gd name="connsiteX8" fmla="*/ 3550508 w 5766487"/>
                    <a:gd name="connsiteY8" fmla="*/ 111210 h 267729"/>
                    <a:gd name="connsiteX9" fmla="*/ 3480487 w 5766487"/>
                    <a:gd name="connsiteY9" fmla="*/ 111210 h 267729"/>
                    <a:gd name="connsiteX10" fmla="*/ 3480487 w 5766487"/>
                    <a:gd name="connsiteY10" fmla="*/ 82378 h 267729"/>
                    <a:gd name="connsiteX11" fmla="*/ 3043881 w 5766487"/>
                    <a:gd name="connsiteY11" fmla="*/ 82378 h 267729"/>
                    <a:gd name="connsiteX12" fmla="*/ 3043881 w 5766487"/>
                    <a:gd name="connsiteY12" fmla="*/ 57664 h 267729"/>
                    <a:gd name="connsiteX13" fmla="*/ 2957384 w 5766487"/>
                    <a:gd name="connsiteY13" fmla="*/ 57664 h 267729"/>
                    <a:gd name="connsiteX14" fmla="*/ 2957384 w 5766487"/>
                    <a:gd name="connsiteY14" fmla="*/ 28832 h 267729"/>
                    <a:gd name="connsiteX15" fmla="*/ 2434281 w 5766487"/>
                    <a:gd name="connsiteY15" fmla="*/ 28832 h 267729"/>
                    <a:gd name="connsiteX16" fmla="*/ 2434281 w 5766487"/>
                    <a:gd name="connsiteY16" fmla="*/ 0 h 267729"/>
                    <a:gd name="connsiteX17" fmla="*/ 0 w 5766487"/>
                    <a:gd name="connsiteY17" fmla="*/ 0 h 26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66487" h="267729">
                      <a:moveTo>
                        <a:pt x="5766487" y="267729"/>
                      </a:moveTo>
                      <a:lnTo>
                        <a:pt x="5181600" y="267729"/>
                      </a:lnTo>
                      <a:lnTo>
                        <a:pt x="5181600" y="205945"/>
                      </a:lnTo>
                      <a:lnTo>
                        <a:pt x="4423719" y="205945"/>
                      </a:lnTo>
                      <a:lnTo>
                        <a:pt x="4423719" y="164756"/>
                      </a:lnTo>
                      <a:lnTo>
                        <a:pt x="3929449" y="164756"/>
                      </a:lnTo>
                      <a:lnTo>
                        <a:pt x="3929449" y="135924"/>
                      </a:lnTo>
                      <a:lnTo>
                        <a:pt x="3550508" y="135924"/>
                      </a:lnTo>
                      <a:lnTo>
                        <a:pt x="3550508" y="111210"/>
                      </a:lnTo>
                      <a:lnTo>
                        <a:pt x="3480487" y="111210"/>
                      </a:lnTo>
                      <a:lnTo>
                        <a:pt x="3480487" y="82378"/>
                      </a:lnTo>
                      <a:lnTo>
                        <a:pt x="3043881" y="82378"/>
                      </a:lnTo>
                      <a:lnTo>
                        <a:pt x="3043881" y="57664"/>
                      </a:lnTo>
                      <a:lnTo>
                        <a:pt x="2957384" y="57664"/>
                      </a:lnTo>
                      <a:lnTo>
                        <a:pt x="2957384" y="28832"/>
                      </a:lnTo>
                      <a:lnTo>
                        <a:pt x="2434281" y="28832"/>
                      </a:lnTo>
                      <a:lnTo>
                        <a:pt x="2434281" y="0"/>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968" name="Straight Connector 967">
                <a:extLst>
                  <a:ext uri="{FF2B5EF4-FFF2-40B4-BE49-F238E27FC236}">
                    <a16:creationId xmlns:a16="http://schemas.microsoft.com/office/drawing/2014/main" id="{A24B3EE4-11A0-4654-9EF2-B66C33069F6D}"/>
                  </a:ext>
                </a:extLst>
              </p:cNvPr>
              <p:cNvCxnSpPr>
                <a:cxnSpLocks/>
              </p:cNvCxnSpPr>
              <p:nvPr/>
            </p:nvCxnSpPr>
            <p:spPr>
              <a:xfrm>
                <a:off x="690124" y="3416188"/>
                <a:ext cx="0" cy="157057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9" name="TextBox 1068">
                <a:extLst>
                  <a:ext uri="{FF2B5EF4-FFF2-40B4-BE49-F238E27FC236}">
                    <a16:creationId xmlns:a16="http://schemas.microsoft.com/office/drawing/2014/main" id="{E7D6FE56-C84D-4272-B3CB-8137A4AAA738}"/>
                  </a:ext>
                </a:extLst>
              </p:cNvPr>
              <p:cNvSpPr txBox="1"/>
              <p:nvPr/>
            </p:nvSpPr>
            <p:spPr>
              <a:xfrm rot="16200000">
                <a:off x="-492273" y="4071260"/>
                <a:ext cx="1431290" cy="184666"/>
              </a:xfrm>
              <a:prstGeom prst="rect">
                <a:avLst/>
              </a:prstGeom>
              <a:noFill/>
            </p:spPr>
            <p:txBody>
              <a:bodyPr wrap="none" lIns="0" tIns="0" rIns="0" bIns="0" rtlCol="0">
                <a:spAutoFit/>
              </a:bodyPr>
              <a:lstStyle/>
              <a:p>
                <a:pPr algn="ctr"/>
                <a:r>
                  <a:rPr lang="en-GB" sz="1200" dirty="0" err="1"/>
                  <a:t>LTx</a:t>
                </a:r>
                <a:r>
                  <a:rPr lang="en-GB" sz="1200" dirty="0"/>
                  <a:t>-free survival rate</a:t>
                </a:r>
                <a:endParaRPr lang="en-US" sz="1200" dirty="0"/>
              </a:p>
            </p:txBody>
          </p:sp>
          <p:sp>
            <p:nvSpPr>
              <p:cNvPr id="1063" name="Arrow: Down 1062">
                <a:extLst>
                  <a:ext uri="{FF2B5EF4-FFF2-40B4-BE49-F238E27FC236}">
                    <a16:creationId xmlns:a16="http://schemas.microsoft.com/office/drawing/2014/main" id="{C32BD042-164B-46E0-AFEF-FD078B4F0B3A}"/>
                  </a:ext>
                </a:extLst>
              </p:cNvPr>
              <p:cNvSpPr/>
              <p:nvPr/>
            </p:nvSpPr>
            <p:spPr>
              <a:xfrm rot="10800000">
                <a:off x="1274158" y="3511353"/>
                <a:ext cx="228392" cy="461094"/>
              </a:xfrm>
              <a:prstGeom prst="downArrow">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4" name="TextBox 1063">
                <a:extLst>
                  <a:ext uri="{FF2B5EF4-FFF2-40B4-BE49-F238E27FC236}">
                    <a16:creationId xmlns:a16="http://schemas.microsoft.com/office/drawing/2014/main" id="{D715171A-A8EC-45DE-B483-78202FC93C63}"/>
                  </a:ext>
                </a:extLst>
              </p:cNvPr>
              <p:cNvSpPr txBox="1"/>
              <p:nvPr/>
            </p:nvSpPr>
            <p:spPr>
              <a:xfrm>
                <a:off x="1057328" y="3955672"/>
                <a:ext cx="662052" cy="415498"/>
              </a:xfrm>
              <a:prstGeom prst="rect">
                <a:avLst/>
              </a:prstGeom>
              <a:noFill/>
            </p:spPr>
            <p:txBody>
              <a:bodyPr wrap="square" rtlCol="0">
                <a:spAutoFit/>
              </a:bodyPr>
              <a:lstStyle/>
              <a:p>
                <a:pPr algn="ctr"/>
                <a:r>
                  <a:rPr lang="en-GB" sz="1050" dirty="0"/>
                  <a:t>5 years</a:t>
                </a:r>
              </a:p>
              <a:p>
                <a:pPr algn="ctr"/>
                <a:r>
                  <a:rPr lang="en-GB" sz="1050" dirty="0"/>
                  <a:t>97.8%</a:t>
                </a:r>
              </a:p>
            </p:txBody>
          </p:sp>
          <p:sp>
            <p:nvSpPr>
              <p:cNvPr id="1065" name="Arrow: Down 1064">
                <a:extLst>
                  <a:ext uri="{FF2B5EF4-FFF2-40B4-BE49-F238E27FC236}">
                    <a16:creationId xmlns:a16="http://schemas.microsoft.com/office/drawing/2014/main" id="{3924E9EB-0621-4040-87F9-AE765F5AC2EB}"/>
                  </a:ext>
                </a:extLst>
              </p:cNvPr>
              <p:cNvSpPr/>
              <p:nvPr/>
            </p:nvSpPr>
            <p:spPr>
              <a:xfrm rot="10800000">
                <a:off x="1969102" y="3541833"/>
                <a:ext cx="228392" cy="461094"/>
              </a:xfrm>
              <a:prstGeom prst="downArrow">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6" name="TextBox 1065">
                <a:extLst>
                  <a:ext uri="{FF2B5EF4-FFF2-40B4-BE49-F238E27FC236}">
                    <a16:creationId xmlns:a16="http://schemas.microsoft.com/office/drawing/2014/main" id="{095FE72F-8778-4F59-BCD4-F7FAD8F93F5C}"/>
                  </a:ext>
                </a:extLst>
              </p:cNvPr>
              <p:cNvSpPr txBox="1"/>
              <p:nvPr/>
            </p:nvSpPr>
            <p:spPr>
              <a:xfrm>
                <a:off x="1669108" y="3986152"/>
                <a:ext cx="828380" cy="415498"/>
              </a:xfrm>
              <a:prstGeom prst="rect">
                <a:avLst/>
              </a:prstGeom>
              <a:noFill/>
            </p:spPr>
            <p:txBody>
              <a:bodyPr wrap="square" rtlCol="0">
                <a:spAutoFit/>
              </a:bodyPr>
              <a:lstStyle/>
              <a:p>
                <a:pPr algn="ctr"/>
                <a:r>
                  <a:rPr lang="en-GB" sz="1050" dirty="0"/>
                  <a:t>10 years</a:t>
                </a:r>
              </a:p>
              <a:p>
                <a:pPr algn="ctr"/>
                <a:r>
                  <a:rPr lang="en-GB" sz="1050" dirty="0"/>
                  <a:t>94.8%</a:t>
                </a:r>
              </a:p>
            </p:txBody>
          </p:sp>
          <p:sp>
            <p:nvSpPr>
              <p:cNvPr id="1067" name="Arrow: Down 1066">
                <a:extLst>
                  <a:ext uri="{FF2B5EF4-FFF2-40B4-BE49-F238E27FC236}">
                    <a16:creationId xmlns:a16="http://schemas.microsoft.com/office/drawing/2014/main" id="{AE05C9E8-968D-4A54-A1D9-349CD66BCF4C}"/>
                  </a:ext>
                </a:extLst>
              </p:cNvPr>
              <p:cNvSpPr/>
              <p:nvPr/>
            </p:nvSpPr>
            <p:spPr>
              <a:xfrm rot="10800000">
                <a:off x="2664046" y="3614985"/>
                <a:ext cx="228392" cy="461094"/>
              </a:xfrm>
              <a:prstGeom prst="downArrow">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8" name="TextBox 1067">
                <a:extLst>
                  <a:ext uri="{FF2B5EF4-FFF2-40B4-BE49-F238E27FC236}">
                    <a16:creationId xmlns:a16="http://schemas.microsoft.com/office/drawing/2014/main" id="{C5B1FD22-8E28-4A25-8851-7FF8AFAB2AA3}"/>
                  </a:ext>
                </a:extLst>
              </p:cNvPr>
              <p:cNvSpPr txBox="1"/>
              <p:nvPr/>
            </p:nvSpPr>
            <p:spPr>
              <a:xfrm>
                <a:off x="2410924" y="4059304"/>
                <a:ext cx="734636" cy="415498"/>
              </a:xfrm>
              <a:prstGeom prst="rect">
                <a:avLst/>
              </a:prstGeom>
              <a:noFill/>
            </p:spPr>
            <p:txBody>
              <a:bodyPr wrap="square" rtlCol="0">
                <a:spAutoFit/>
              </a:bodyPr>
              <a:lstStyle/>
              <a:p>
                <a:pPr algn="ctr"/>
                <a:r>
                  <a:rPr lang="en-GB" sz="1050" dirty="0"/>
                  <a:t>15 years</a:t>
                </a:r>
              </a:p>
              <a:p>
                <a:pPr algn="ctr"/>
                <a:r>
                  <a:rPr lang="en-GB" sz="1050" dirty="0"/>
                  <a:t>88.6%</a:t>
                </a:r>
              </a:p>
            </p:txBody>
          </p:sp>
        </p:grpSp>
      </p:grpSp>
      <p:sp>
        <p:nvSpPr>
          <p:cNvPr id="131" name="Content Placeholder 3">
            <a:extLst>
              <a:ext uri="{FF2B5EF4-FFF2-40B4-BE49-F238E27FC236}">
                <a16:creationId xmlns:a16="http://schemas.microsoft.com/office/drawing/2014/main" id="{EC9F601D-766D-47C9-9081-2A568C9D2852}"/>
              </a:ext>
            </a:extLst>
          </p:cNvPr>
          <p:cNvSpPr txBox="1">
            <a:spLocks/>
          </p:cNvSpPr>
          <p:nvPr/>
        </p:nvSpPr>
        <p:spPr>
          <a:xfrm>
            <a:off x="319314" y="5834925"/>
            <a:ext cx="8506800" cy="584775"/>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600" b="1" dirty="0"/>
              <a:t>Conclusions: </a:t>
            </a:r>
            <a:r>
              <a:rPr lang="en-GB" sz="1600" dirty="0"/>
              <a:t>adjunctive BF therapy in the second line significantly improved </a:t>
            </a:r>
            <a:br>
              <a:rPr lang="en-GB" sz="1600" dirty="0"/>
            </a:br>
            <a:r>
              <a:rPr lang="en-GB" sz="1600" dirty="0"/>
              <a:t>long-term outcomes vs. those predicted by the Globe score</a:t>
            </a:r>
          </a:p>
        </p:txBody>
      </p:sp>
    </p:spTree>
    <p:extLst>
      <p:ext uri="{BB962C8B-B14F-4D97-AF65-F5344CB8AC3E}">
        <p14:creationId xmlns:p14="http://schemas.microsoft.com/office/powerpoint/2010/main" val="1380978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048" y="3032384"/>
            <a:ext cx="8498632" cy="1362075"/>
          </a:xfrm>
        </p:spPr>
        <p:txBody>
          <a:bodyPr/>
          <a:lstStyle/>
          <a:p>
            <a:r>
              <a:rPr lang="en-GB" dirty="0">
                <a:latin typeface="Arial" panose="020B0604020202020204" pitchFamily="34" charset="0"/>
                <a:cs typeface="Arial" panose="020B0604020202020204" pitchFamily="34" charset="0"/>
              </a:rPr>
              <a:t>2. Primary </a:t>
            </a:r>
            <a:r>
              <a:rPr lang="en-GB" dirty="0" err="1">
                <a:latin typeface="Arial" panose="020B0604020202020204" pitchFamily="34" charset="0"/>
                <a:cs typeface="Arial" panose="020B0604020202020204" pitchFamily="34" charset="0"/>
              </a:rPr>
              <a:t>sclerosing</a:t>
            </a:r>
            <a:r>
              <a:rPr lang="en-GB" dirty="0">
                <a:latin typeface="Arial" panose="020B0604020202020204" pitchFamily="34" charset="0"/>
                <a:cs typeface="Arial" panose="020B0604020202020204" pitchFamily="34" charset="0"/>
              </a:rPr>
              <a:t> cholangitis (PSC)</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69633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en-GB" dirty="0"/>
              <a:t>Statins are associated with reduced mortality and morbidity in PSC</a:t>
            </a:r>
          </a:p>
        </p:txBody>
      </p:sp>
      <p:sp>
        <p:nvSpPr>
          <p:cNvPr id="8" name="Text Placeholder 7"/>
          <p:cNvSpPr>
            <a:spLocks noGrp="1"/>
          </p:cNvSpPr>
          <p:nvPr>
            <p:ph type="body" sz="quarter" idx="10"/>
          </p:nvPr>
        </p:nvSpPr>
        <p:spPr/>
        <p:txBody>
          <a:bodyPr/>
          <a:lstStyle/>
          <a:p>
            <a:r>
              <a:rPr lang="en-GB" dirty="0"/>
              <a:t>*Liver-related death, </a:t>
            </a:r>
            <a:r>
              <a:rPr lang="en-GB" dirty="0" err="1"/>
              <a:t>LTx</a:t>
            </a:r>
            <a:r>
              <a:rPr lang="en-GB" dirty="0"/>
              <a:t>, CCA or variceal bleeding</a:t>
            </a:r>
            <a:br>
              <a:rPr lang="en-GB" dirty="0"/>
            </a:br>
            <a:r>
              <a:rPr lang="en-GB" dirty="0" err="1"/>
              <a:t>Stokkeland</a:t>
            </a:r>
            <a:r>
              <a:rPr lang="en-GB" dirty="0"/>
              <a:t> K, et al. ILC 2018, #PS-128</a:t>
            </a:r>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
          </p:nvPr>
        </p:nvSpPr>
        <p:spPr>
          <a:xfrm>
            <a:off x="319314" y="1253066"/>
            <a:ext cx="8506800" cy="1421928"/>
          </a:xfrm>
        </p:spPr>
        <p:txBody>
          <a:bodyPr>
            <a:spAutoFit/>
          </a:bodyPr>
          <a:lstStyle/>
          <a:p>
            <a:r>
              <a:rPr lang="en-US" sz="1600" dirty="0"/>
              <a:t>Swedish, register-based cohort study of PSC patients with IBD (n=2914) diagnosed between 2005 and 2016</a:t>
            </a:r>
          </a:p>
          <a:p>
            <a:r>
              <a:rPr lang="en-US" sz="1600" dirty="0"/>
              <a:t>Cox regression used to analyze associations between different drugs and: death, </a:t>
            </a:r>
            <a:r>
              <a:rPr lang="en-US" sz="1600" dirty="0" err="1"/>
              <a:t>LTx</a:t>
            </a:r>
            <a:r>
              <a:rPr lang="en-US" sz="1600" dirty="0"/>
              <a:t>, CCA, and bleeding </a:t>
            </a:r>
            <a:r>
              <a:rPr lang="en-US" sz="1600" dirty="0" err="1"/>
              <a:t>oesophageal</a:t>
            </a:r>
            <a:r>
              <a:rPr lang="en-US" sz="1600" dirty="0"/>
              <a:t> varices</a:t>
            </a:r>
          </a:p>
          <a:p>
            <a:r>
              <a:rPr lang="en-US" sz="1600" dirty="0"/>
              <a:t>Statin exposure: 13.9% (n=404)</a:t>
            </a:r>
          </a:p>
        </p:txBody>
      </p:sp>
      <p:graphicFrame>
        <p:nvGraphicFramePr>
          <p:cNvPr id="9" name="Table 8">
            <a:extLst>
              <a:ext uri="{FF2B5EF4-FFF2-40B4-BE49-F238E27FC236}">
                <a16:creationId xmlns:a16="http://schemas.microsoft.com/office/drawing/2014/main" id="{D92DE4B0-A2CF-4871-90F6-8200903B59CF}"/>
              </a:ext>
            </a:extLst>
          </p:cNvPr>
          <p:cNvGraphicFramePr>
            <a:graphicFrameLocks noGrp="1"/>
          </p:cNvGraphicFramePr>
          <p:nvPr>
            <p:extLst>
              <p:ext uri="{D42A27DB-BD31-4B8C-83A1-F6EECF244321}">
                <p14:modId xmlns:p14="http://schemas.microsoft.com/office/powerpoint/2010/main" val="2000843552"/>
              </p:ext>
            </p:extLst>
          </p:nvPr>
        </p:nvGraphicFramePr>
        <p:xfrm>
          <a:off x="457882" y="2929359"/>
          <a:ext cx="8228236" cy="3009804"/>
        </p:xfrm>
        <a:graphic>
          <a:graphicData uri="http://schemas.openxmlformats.org/drawingml/2006/table">
            <a:tbl>
              <a:tblPr firstRow="1" bandRow="1">
                <a:tableStyleId>{5C22544A-7EE6-4342-B048-85BDC9FD1C3A}</a:tableStyleId>
              </a:tblPr>
              <a:tblGrid>
                <a:gridCol w="1686013">
                  <a:extLst>
                    <a:ext uri="{9D8B030D-6E8A-4147-A177-3AD203B41FA5}">
                      <a16:colId xmlns:a16="http://schemas.microsoft.com/office/drawing/2014/main" val="377152049"/>
                    </a:ext>
                  </a:extLst>
                </a:gridCol>
                <a:gridCol w="2159540">
                  <a:extLst>
                    <a:ext uri="{9D8B030D-6E8A-4147-A177-3AD203B41FA5}">
                      <a16:colId xmlns:a16="http://schemas.microsoft.com/office/drawing/2014/main" val="3074384166"/>
                    </a:ext>
                  </a:extLst>
                </a:gridCol>
                <a:gridCol w="2208179">
                  <a:extLst>
                    <a:ext uri="{9D8B030D-6E8A-4147-A177-3AD203B41FA5}">
                      <a16:colId xmlns:a16="http://schemas.microsoft.com/office/drawing/2014/main" val="648997386"/>
                    </a:ext>
                  </a:extLst>
                </a:gridCol>
                <a:gridCol w="2174504">
                  <a:extLst>
                    <a:ext uri="{9D8B030D-6E8A-4147-A177-3AD203B41FA5}">
                      <a16:colId xmlns:a16="http://schemas.microsoft.com/office/drawing/2014/main" val="2033435248"/>
                    </a:ext>
                  </a:extLst>
                </a:gridCol>
              </a:tblGrid>
              <a:tr h="445194">
                <a:tc>
                  <a:txBody>
                    <a:bodyPr/>
                    <a:lstStyle/>
                    <a:p>
                      <a:pPr algn="l">
                        <a:lnSpc>
                          <a:spcPct val="100000"/>
                        </a:lnSpc>
                      </a:pPr>
                      <a:r>
                        <a:rPr lang="sv-SE" sz="1300" dirty="0">
                          <a:latin typeface="+mn-lt"/>
                        </a:rPr>
                        <a:t>Drug</a:t>
                      </a: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algn="ctr">
                        <a:lnSpc>
                          <a:spcPct val="100000"/>
                        </a:lnSpc>
                        <a:spcBef>
                          <a:spcPts val="0"/>
                        </a:spcBef>
                        <a:spcAft>
                          <a:spcPts val="0"/>
                        </a:spcAft>
                      </a:pPr>
                      <a:r>
                        <a:rPr lang="en-US" sz="1300" dirty="0">
                          <a:effectLst/>
                          <a:latin typeface="+mn-lt"/>
                          <a:ea typeface="ＭＳ 明朝" charset="-128"/>
                          <a:cs typeface="Times New Roman" charset="0"/>
                        </a:rPr>
                        <a:t>All-cause mortality (n=2914)</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algn="ctr">
                        <a:lnSpc>
                          <a:spcPct val="100000"/>
                        </a:lnSpc>
                        <a:spcBef>
                          <a:spcPts val="0"/>
                        </a:spcBef>
                        <a:spcAft>
                          <a:spcPts val="0"/>
                        </a:spcAft>
                      </a:pPr>
                      <a:r>
                        <a:rPr lang="en-US" sz="1300" dirty="0">
                          <a:effectLst/>
                          <a:latin typeface="+mn-lt"/>
                          <a:ea typeface="ＭＳ 明朝" charset="-128"/>
                          <a:cs typeface="Times New Roman" charset="0"/>
                        </a:rPr>
                        <a:t>Mortality and liver transplantation (n=2794)</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algn="ctr">
                        <a:lnSpc>
                          <a:spcPct val="100000"/>
                        </a:lnSpc>
                        <a:spcBef>
                          <a:spcPts val="0"/>
                        </a:spcBef>
                        <a:spcAft>
                          <a:spcPts val="0"/>
                        </a:spcAft>
                      </a:pPr>
                      <a:r>
                        <a:rPr lang="en-US" sz="1300" dirty="0">
                          <a:effectLst/>
                          <a:latin typeface="+mn-lt"/>
                          <a:ea typeface="ＭＳ 明朝" charset="-128"/>
                          <a:cs typeface="Times New Roman" charset="0"/>
                        </a:rPr>
                        <a:t>Adverse liver events* (n=2740)</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extLst>
                  <a:ext uri="{0D108BD9-81ED-4DB2-BD59-A6C34878D82A}">
                    <a16:rowId xmlns:a16="http://schemas.microsoft.com/office/drawing/2014/main" val="1356926086"/>
                  </a:ext>
                </a:extLst>
              </a:tr>
              <a:tr h="274754">
                <a:tc>
                  <a:txBody>
                    <a:bodyPr/>
                    <a:lstStyle/>
                    <a:p>
                      <a:pPr marL="0" marR="0" algn="l">
                        <a:lnSpc>
                          <a:spcPct val="130000"/>
                        </a:lnSpc>
                        <a:spcBef>
                          <a:spcPts val="0"/>
                        </a:spcBef>
                        <a:spcAft>
                          <a:spcPts val="0"/>
                        </a:spcAft>
                      </a:pPr>
                      <a:r>
                        <a:rPr lang="en-US" sz="1300" dirty="0">
                          <a:effectLst/>
                          <a:latin typeface="+mn-lt"/>
                          <a:ea typeface="ＭＳ 明朝" charset="-128"/>
                          <a:cs typeface="Arial" panose="020B0604020202020204" pitchFamily="34" charset="0"/>
                        </a:rPr>
                        <a:t>UDCA</a:t>
                      </a: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dirty="0">
                          <a:effectLst/>
                          <a:latin typeface="+mn-lt"/>
                          <a:ea typeface="MS Mincho" panose="02020609040205080304" pitchFamily="49" charset="-128"/>
                          <a:cs typeface="Arial" panose="020B0604020202020204" pitchFamily="34" charset="0"/>
                        </a:rPr>
                        <a:t>1.04 (0.87, 1.25)</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dirty="0">
                          <a:effectLst/>
                          <a:latin typeface="+mn-lt"/>
                          <a:ea typeface="MS Mincho" panose="02020609040205080304" pitchFamily="49" charset="-128"/>
                          <a:cs typeface="Arial" panose="020B0604020202020204" pitchFamily="34" charset="0"/>
                        </a:rPr>
                        <a:t>1.34 (1.12, 1.62)</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dirty="0">
                          <a:effectLst/>
                          <a:latin typeface="+mn-lt"/>
                          <a:ea typeface="MS Mincho" panose="02020609040205080304" pitchFamily="49" charset="-128"/>
                          <a:cs typeface="Arial" panose="020B0604020202020204" pitchFamily="34" charset="0"/>
                        </a:rPr>
                        <a:t>3.10 (2.36, 4.07)</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764759582"/>
                  </a:ext>
                </a:extLst>
              </a:tr>
              <a:tr h="274754">
                <a:tc>
                  <a:txBody>
                    <a:bodyPr/>
                    <a:lstStyle/>
                    <a:p>
                      <a:pPr marL="0" marR="0" algn="l">
                        <a:lnSpc>
                          <a:spcPct val="130000"/>
                        </a:lnSpc>
                        <a:spcBef>
                          <a:spcPts val="0"/>
                        </a:spcBef>
                        <a:spcAft>
                          <a:spcPts val="0"/>
                        </a:spcAft>
                      </a:pPr>
                      <a:r>
                        <a:rPr lang="en-US" sz="1300" dirty="0">
                          <a:effectLst/>
                          <a:latin typeface="+mn-lt"/>
                          <a:ea typeface="ＭＳ 明朝" charset="-128"/>
                          <a:cs typeface="Times New Roman" charset="0"/>
                        </a:rPr>
                        <a:t>Statins </a:t>
                      </a:r>
                    </a:p>
                  </a:txBody>
                  <a:tcPr marL="36000" marR="36000" marT="18000" marB="18000" anchor="ctr">
                    <a:lnL w="1270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30000"/>
                        </a:lnSpc>
                        <a:spcBef>
                          <a:spcPts val="0"/>
                        </a:spcBef>
                        <a:spcAft>
                          <a:spcPts val="0"/>
                        </a:spcAft>
                      </a:pPr>
                      <a:r>
                        <a:rPr lang="en-US" sz="1300" b="1" dirty="0">
                          <a:effectLst/>
                          <a:latin typeface="+mn-lt"/>
                          <a:ea typeface="ＭＳ 明朝" charset="-128"/>
                          <a:cs typeface="Arial" panose="020B0604020202020204" pitchFamily="34" charset="0"/>
                        </a:rPr>
                        <a:t>0.68 (0.54</a:t>
                      </a:r>
                      <a:r>
                        <a:rPr lang="en-US" sz="1300" dirty="0">
                          <a:effectLst/>
                          <a:latin typeface="+mn-lt"/>
                          <a:ea typeface="MS Mincho" panose="02020609040205080304" pitchFamily="49" charset="-128"/>
                          <a:cs typeface="Arial" panose="020B0604020202020204" pitchFamily="34" charset="0"/>
                        </a:rPr>
                        <a:t>, </a:t>
                      </a:r>
                      <a:r>
                        <a:rPr lang="en-US" sz="1300" b="1" dirty="0">
                          <a:effectLst/>
                          <a:latin typeface="+mn-lt"/>
                          <a:ea typeface="ＭＳ 明朝" charset="-128"/>
                          <a:cs typeface="Arial" panose="020B0604020202020204" pitchFamily="34" charset="0"/>
                        </a:rPr>
                        <a:t>0.88)</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30000"/>
                        </a:lnSpc>
                        <a:spcBef>
                          <a:spcPts val="0"/>
                        </a:spcBef>
                        <a:spcAft>
                          <a:spcPts val="0"/>
                        </a:spcAft>
                      </a:pPr>
                      <a:r>
                        <a:rPr lang="en-US" sz="1300" b="1" dirty="0">
                          <a:effectLst/>
                          <a:latin typeface="+mn-lt"/>
                          <a:ea typeface="ＭＳ 明朝" charset="-128"/>
                          <a:cs typeface="Arial" panose="020B0604020202020204" pitchFamily="34" charset="0"/>
                        </a:rPr>
                        <a:t>0.50 (0.28</a:t>
                      </a:r>
                      <a:r>
                        <a:rPr lang="en-US" sz="1300" dirty="0">
                          <a:effectLst/>
                          <a:latin typeface="+mn-lt"/>
                          <a:ea typeface="MS Mincho" panose="02020609040205080304" pitchFamily="49" charset="-128"/>
                          <a:cs typeface="Arial" panose="020B0604020202020204" pitchFamily="34" charset="0"/>
                        </a:rPr>
                        <a:t>, </a:t>
                      </a:r>
                      <a:r>
                        <a:rPr lang="en-US" sz="1300" b="1" dirty="0">
                          <a:effectLst/>
                          <a:latin typeface="+mn-lt"/>
                          <a:ea typeface="ＭＳ 明朝" charset="-128"/>
                          <a:cs typeface="Arial" panose="020B0604020202020204" pitchFamily="34" charset="0"/>
                        </a:rPr>
                        <a:t>0.66)</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30000"/>
                        </a:lnSpc>
                        <a:spcBef>
                          <a:spcPts val="0"/>
                        </a:spcBef>
                        <a:spcAft>
                          <a:spcPts val="0"/>
                        </a:spcAft>
                      </a:pPr>
                      <a:r>
                        <a:rPr lang="en-US" sz="1300" b="1" dirty="0">
                          <a:effectLst/>
                          <a:latin typeface="+mn-lt"/>
                          <a:ea typeface="MS Mincho" panose="02020609040205080304" pitchFamily="49" charset="-128"/>
                          <a:cs typeface="Arial" panose="020B0604020202020204" pitchFamily="34" charset="0"/>
                        </a:rPr>
                        <a:t>0.53 (0.36</a:t>
                      </a:r>
                      <a:r>
                        <a:rPr lang="en-US" sz="1300" dirty="0">
                          <a:effectLst/>
                          <a:latin typeface="+mn-lt"/>
                          <a:ea typeface="MS Mincho" panose="02020609040205080304" pitchFamily="49" charset="-128"/>
                          <a:cs typeface="Arial" panose="020B0604020202020204" pitchFamily="34" charset="0"/>
                        </a:rPr>
                        <a:t>, </a:t>
                      </a:r>
                      <a:r>
                        <a:rPr lang="en-US" sz="1300" b="1" dirty="0">
                          <a:effectLst/>
                          <a:latin typeface="+mn-lt"/>
                          <a:ea typeface="MS Mincho" panose="02020609040205080304" pitchFamily="49" charset="-128"/>
                          <a:cs typeface="Arial" panose="020B0604020202020204" pitchFamily="34" charset="0"/>
                        </a:rPr>
                        <a:t>0.80)</a:t>
                      </a:r>
                    </a:p>
                  </a:txBody>
                  <a:tcPr marL="0" marR="0" marT="18000" marB="18000" anchor="ctr">
                    <a:lnL w="6350"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04992501"/>
                  </a:ext>
                </a:extLst>
              </a:tr>
              <a:tr h="305362">
                <a:tc>
                  <a:txBody>
                    <a:bodyPr/>
                    <a:lstStyle/>
                    <a:p>
                      <a:pPr marL="0" marR="0" algn="l">
                        <a:lnSpc>
                          <a:spcPct val="130000"/>
                        </a:lnSpc>
                        <a:spcBef>
                          <a:spcPts val="0"/>
                        </a:spcBef>
                        <a:spcAft>
                          <a:spcPts val="0"/>
                        </a:spcAft>
                      </a:pPr>
                      <a:r>
                        <a:rPr lang="en-US" sz="1300" dirty="0">
                          <a:effectLst/>
                          <a:latin typeface="+mn-lt"/>
                          <a:ea typeface="ＭＳ 明朝" charset="-128"/>
                          <a:cs typeface="Times New Roman" charset="0"/>
                        </a:rPr>
                        <a:t>NSAIDs</a:t>
                      </a: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300" dirty="0">
                          <a:effectLst/>
                          <a:latin typeface="+mn-lt"/>
                          <a:ea typeface="MS Mincho" panose="02020609040205080304" pitchFamily="49" charset="-128"/>
                          <a:cs typeface="Arial" panose="020B0604020202020204" pitchFamily="34" charset="0"/>
                        </a:rPr>
                        <a:t>0.86 (0.72, 1.02)</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dirty="0">
                          <a:effectLst/>
                          <a:latin typeface="+mn-lt"/>
                          <a:ea typeface="ＭＳ 明朝" charset="-128"/>
                          <a:cs typeface="Arial" panose="020B0604020202020204" pitchFamily="34" charset="0"/>
                        </a:rPr>
                        <a:t>0.82 (0.68</a:t>
                      </a:r>
                      <a:r>
                        <a:rPr lang="en-US" sz="1300" dirty="0">
                          <a:effectLst/>
                          <a:latin typeface="+mn-lt"/>
                          <a:ea typeface="MS Mincho" panose="02020609040205080304" pitchFamily="49" charset="-128"/>
                          <a:cs typeface="Arial" panose="020B0604020202020204" pitchFamily="34" charset="0"/>
                        </a:rPr>
                        <a:t>, </a:t>
                      </a:r>
                      <a:r>
                        <a:rPr lang="en-US" sz="1300" dirty="0">
                          <a:effectLst/>
                          <a:latin typeface="+mn-lt"/>
                          <a:ea typeface="ＭＳ 明朝" charset="-128"/>
                          <a:cs typeface="Arial" panose="020B0604020202020204" pitchFamily="34" charset="0"/>
                        </a:rPr>
                        <a:t>0.99)</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dirty="0">
                          <a:effectLst/>
                          <a:latin typeface="+mn-lt"/>
                          <a:ea typeface="MS Mincho" panose="02020609040205080304" pitchFamily="49" charset="-128"/>
                          <a:cs typeface="Arial" panose="020B0604020202020204" pitchFamily="34" charset="0"/>
                        </a:rPr>
                        <a:t>0.87 (0.68, 1.62)</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42993007"/>
                  </a:ext>
                </a:extLst>
              </a:tr>
              <a:tr h="305362">
                <a:tc>
                  <a:txBody>
                    <a:bodyPr/>
                    <a:lstStyle/>
                    <a:p>
                      <a:pPr marL="0" marR="0" algn="l">
                        <a:lnSpc>
                          <a:spcPct val="130000"/>
                        </a:lnSpc>
                        <a:spcBef>
                          <a:spcPts val="0"/>
                        </a:spcBef>
                        <a:spcAft>
                          <a:spcPts val="0"/>
                        </a:spcAft>
                      </a:pPr>
                      <a:r>
                        <a:rPr lang="en-US" sz="1300" dirty="0">
                          <a:effectLst/>
                          <a:latin typeface="+mn-lt"/>
                          <a:ea typeface="ＭＳ 明朝" charset="-128"/>
                          <a:cs typeface="Times New Roman" charset="0"/>
                        </a:rPr>
                        <a:t>ASA</a:t>
                      </a: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300" dirty="0">
                          <a:effectLst/>
                          <a:latin typeface="+mn-lt"/>
                          <a:ea typeface="MS Mincho" panose="02020609040205080304" pitchFamily="49" charset="-128"/>
                          <a:cs typeface="Arial" panose="020B0604020202020204" pitchFamily="34" charset="0"/>
                        </a:rPr>
                        <a:t>0.99 (0.80, 1.21)</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dirty="0">
                          <a:effectLst/>
                          <a:latin typeface="+mn-lt"/>
                          <a:ea typeface="ＭＳ 明朝" charset="-128"/>
                          <a:cs typeface="Arial" panose="020B0604020202020204" pitchFamily="34" charset="0"/>
                        </a:rPr>
                        <a:t>2.16 (1.72</a:t>
                      </a:r>
                      <a:r>
                        <a:rPr lang="en-US" sz="1300" dirty="0">
                          <a:effectLst/>
                          <a:latin typeface="+mn-lt"/>
                          <a:ea typeface="MS Mincho" panose="02020609040205080304" pitchFamily="49" charset="-128"/>
                          <a:cs typeface="Arial" panose="020B0604020202020204" pitchFamily="34" charset="0"/>
                        </a:rPr>
                        <a:t>, </a:t>
                      </a:r>
                      <a:r>
                        <a:rPr lang="en-US" sz="1300" dirty="0">
                          <a:effectLst/>
                          <a:latin typeface="+mn-lt"/>
                          <a:ea typeface="ＭＳ 明朝" charset="-128"/>
                          <a:cs typeface="Arial" panose="020B0604020202020204" pitchFamily="34" charset="0"/>
                        </a:rPr>
                        <a:t>2.70)</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dirty="0">
                          <a:effectLst/>
                          <a:latin typeface="+mn-lt"/>
                          <a:ea typeface="MS Mincho" panose="02020609040205080304" pitchFamily="49" charset="-128"/>
                          <a:cs typeface="Arial" panose="020B0604020202020204" pitchFamily="34" charset="0"/>
                        </a:rPr>
                        <a:t>3.35  (2.46, 4.55)</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08077096"/>
                  </a:ext>
                </a:extLst>
              </a:tr>
              <a:tr h="274754">
                <a:tc>
                  <a:txBody>
                    <a:bodyPr/>
                    <a:lstStyle/>
                    <a:p>
                      <a:pPr marL="0" marR="0" algn="l">
                        <a:lnSpc>
                          <a:spcPct val="130000"/>
                        </a:lnSpc>
                        <a:spcBef>
                          <a:spcPts val="0"/>
                        </a:spcBef>
                        <a:spcAft>
                          <a:spcPts val="0"/>
                        </a:spcAft>
                      </a:pPr>
                      <a:r>
                        <a:rPr lang="en-US" sz="1300" dirty="0">
                          <a:effectLst/>
                          <a:latin typeface="+mn-lt"/>
                          <a:ea typeface="ＭＳ 明朝" charset="-128"/>
                          <a:cs typeface="Times New Roman" charset="0"/>
                        </a:rPr>
                        <a:t>Antibiotics</a:t>
                      </a: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dirty="0">
                          <a:effectLst/>
                          <a:latin typeface="+mn-lt"/>
                          <a:ea typeface="ＭＳ 明朝" charset="-128"/>
                          <a:cs typeface="Arial" panose="020B0604020202020204" pitchFamily="34" charset="0"/>
                        </a:rPr>
                        <a:t>1.70 (1.27</a:t>
                      </a:r>
                      <a:r>
                        <a:rPr lang="en-US" sz="1300" dirty="0">
                          <a:effectLst/>
                          <a:latin typeface="+mn-lt"/>
                          <a:ea typeface="MS Mincho" panose="02020609040205080304" pitchFamily="49" charset="-128"/>
                          <a:cs typeface="Arial" panose="020B0604020202020204" pitchFamily="34" charset="0"/>
                        </a:rPr>
                        <a:t>, </a:t>
                      </a:r>
                      <a:r>
                        <a:rPr lang="en-US" sz="1300" dirty="0">
                          <a:effectLst/>
                          <a:latin typeface="+mn-lt"/>
                          <a:ea typeface="ＭＳ 明朝" charset="-128"/>
                          <a:cs typeface="Arial" panose="020B0604020202020204" pitchFamily="34" charset="0"/>
                        </a:rPr>
                        <a:t>2.29)</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dirty="0">
                          <a:effectLst/>
                          <a:latin typeface="+mn-lt"/>
                          <a:ea typeface="ＭＳ 明朝" charset="-128"/>
                          <a:cs typeface="Arial" panose="020B0604020202020204" pitchFamily="34" charset="0"/>
                        </a:rPr>
                        <a:t>2.27 (1.70</a:t>
                      </a:r>
                      <a:r>
                        <a:rPr lang="en-US" sz="1300" dirty="0">
                          <a:effectLst/>
                          <a:latin typeface="+mn-lt"/>
                          <a:ea typeface="MS Mincho" panose="02020609040205080304" pitchFamily="49" charset="-128"/>
                          <a:cs typeface="Arial" panose="020B0604020202020204" pitchFamily="34" charset="0"/>
                        </a:rPr>
                        <a:t>, </a:t>
                      </a:r>
                      <a:r>
                        <a:rPr lang="en-US" sz="1300" dirty="0">
                          <a:effectLst/>
                          <a:latin typeface="+mn-lt"/>
                          <a:ea typeface="ＭＳ 明朝" charset="-128"/>
                          <a:cs typeface="Arial" panose="020B0604020202020204" pitchFamily="34" charset="0"/>
                        </a:rPr>
                        <a:t>3.05)</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dirty="0">
                          <a:effectLst/>
                          <a:latin typeface="+mn-lt"/>
                          <a:ea typeface="MS Mincho" panose="02020609040205080304" pitchFamily="49" charset="-128"/>
                          <a:cs typeface="Arial" panose="020B0604020202020204" pitchFamily="34" charset="0"/>
                        </a:rPr>
                        <a:t>3.03 (2.09, 4.41)</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969483882"/>
                  </a:ext>
                </a:extLst>
              </a:tr>
              <a:tr h="274754">
                <a:tc>
                  <a:txBody>
                    <a:bodyPr/>
                    <a:lstStyle/>
                    <a:p>
                      <a:pPr marL="0" marR="0" algn="l">
                        <a:lnSpc>
                          <a:spcPct val="130000"/>
                        </a:lnSpc>
                        <a:spcBef>
                          <a:spcPts val="0"/>
                        </a:spcBef>
                        <a:spcAft>
                          <a:spcPts val="0"/>
                        </a:spcAft>
                      </a:pPr>
                      <a:r>
                        <a:rPr lang="en-US" sz="1300" dirty="0" err="1">
                          <a:effectLst/>
                          <a:latin typeface="+mn-lt"/>
                          <a:ea typeface="ＭＳ 明朝" charset="-128"/>
                          <a:cs typeface="Times New Roman" charset="0"/>
                        </a:rPr>
                        <a:t>Antimycotics</a:t>
                      </a:r>
                      <a:endParaRPr lang="en-US" sz="1300" dirty="0">
                        <a:effectLst/>
                        <a:latin typeface="+mn-lt"/>
                        <a:ea typeface="ＭＳ 明朝" charset="-128"/>
                        <a:cs typeface="Times New Roman" charset="0"/>
                      </a:endParaRP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dirty="0">
                          <a:effectLst/>
                          <a:latin typeface="+mn-lt"/>
                          <a:ea typeface="ＭＳ 明朝" charset="-128"/>
                          <a:cs typeface="Arial" panose="020B0604020202020204" pitchFamily="34" charset="0"/>
                        </a:rPr>
                        <a:t>2.78 (2.24</a:t>
                      </a:r>
                      <a:r>
                        <a:rPr lang="en-US" sz="1300" dirty="0">
                          <a:effectLst/>
                          <a:latin typeface="+mn-lt"/>
                          <a:ea typeface="MS Mincho" panose="02020609040205080304" pitchFamily="49" charset="-128"/>
                          <a:cs typeface="Arial" panose="020B0604020202020204" pitchFamily="34" charset="0"/>
                        </a:rPr>
                        <a:t>, </a:t>
                      </a:r>
                      <a:r>
                        <a:rPr lang="en-US" sz="1300" dirty="0">
                          <a:effectLst/>
                          <a:latin typeface="+mn-lt"/>
                          <a:ea typeface="ＭＳ 明朝" charset="-128"/>
                          <a:cs typeface="Arial" panose="020B0604020202020204" pitchFamily="34" charset="0"/>
                        </a:rPr>
                        <a:t>3.44)</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dirty="0">
                          <a:effectLst/>
                          <a:latin typeface="+mn-lt"/>
                          <a:ea typeface="ＭＳ 明朝" charset="-128"/>
                          <a:cs typeface="Arial" panose="020B0604020202020204" pitchFamily="34" charset="0"/>
                        </a:rPr>
                        <a:t>3.13 (2.48</a:t>
                      </a:r>
                      <a:r>
                        <a:rPr lang="en-US" sz="1300" dirty="0">
                          <a:effectLst/>
                          <a:latin typeface="+mn-lt"/>
                          <a:ea typeface="MS Mincho" panose="02020609040205080304" pitchFamily="49" charset="-128"/>
                          <a:cs typeface="Arial" panose="020B0604020202020204" pitchFamily="34" charset="0"/>
                        </a:rPr>
                        <a:t>, </a:t>
                      </a:r>
                      <a:r>
                        <a:rPr lang="en-US" sz="1300" dirty="0">
                          <a:effectLst/>
                          <a:latin typeface="+mn-lt"/>
                          <a:ea typeface="ＭＳ 明朝" charset="-128"/>
                          <a:cs typeface="Arial" panose="020B0604020202020204" pitchFamily="34" charset="0"/>
                        </a:rPr>
                        <a:t>3.94)</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dirty="0">
                          <a:effectLst/>
                          <a:latin typeface="+mn-lt"/>
                          <a:ea typeface="MS Mincho" panose="02020609040205080304" pitchFamily="49" charset="-128"/>
                          <a:cs typeface="Arial" panose="020B0604020202020204" pitchFamily="34" charset="0"/>
                        </a:rPr>
                        <a:t>1.74 (1.20, 2.51)</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444377876"/>
                  </a:ext>
                </a:extLst>
              </a:tr>
              <a:tr h="305362">
                <a:tc>
                  <a:txBody>
                    <a:bodyPr/>
                    <a:lstStyle/>
                    <a:p>
                      <a:pPr marL="0" marR="0" algn="l">
                        <a:lnSpc>
                          <a:spcPct val="130000"/>
                        </a:lnSpc>
                        <a:spcBef>
                          <a:spcPts val="0"/>
                        </a:spcBef>
                        <a:spcAft>
                          <a:spcPts val="0"/>
                        </a:spcAft>
                      </a:pPr>
                      <a:r>
                        <a:rPr lang="en-US" sz="1300" dirty="0">
                          <a:effectLst/>
                          <a:latin typeface="+mn-lt"/>
                          <a:ea typeface="ＭＳ 明朝" charset="-128"/>
                          <a:cs typeface="Times New Roman" charset="0"/>
                        </a:rPr>
                        <a:t>Metronidazole</a:t>
                      </a: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b="0" dirty="0">
                          <a:effectLst/>
                          <a:latin typeface="+mn-lt"/>
                          <a:ea typeface="ＭＳ 明朝" charset="-128"/>
                          <a:cs typeface="Arial" panose="020B0604020202020204" pitchFamily="34" charset="0"/>
                        </a:rPr>
                        <a:t>1.27 (1.06</a:t>
                      </a:r>
                      <a:r>
                        <a:rPr lang="en-US" sz="1300" dirty="0">
                          <a:effectLst/>
                          <a:latin typeface="+mn-lt"/>
                          <a:ea typeface="MS Mincho" panose="02020609040205080304" pitchFamily="49" charset="-128"/>
                          <a:cs typeface="Arial" panose="020B0604020202020204" pitchFamily="34" charset="0"/>
                        </a:rPr>
                        <a:t>, </a:t>
                      </a:r>
                      <a:r>
                        <a:rPr lang="en-US" sz="1300" b="0" dirty="0">
                          <a:effectLst/>
                          <a:latin typeface="+mn-lt"/>
                          <a:ea typeface="ＭＳ 明朝" charset="-128"/>
                          <a:cs typeface="Arial" panose="020B0604020202020204" pitchFamily="34" charset="0"/>
                        </a:rPr>
                        <a:t>1.53)</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300" dirty="0">
                          <a:effectLst/>
                          <a:latin typeface="+mn-lt"/>
                          <a:ea typeface="MS Mincho" panose="02020609040205080304" pitchFamily="49" charset="-128"/>
                          <a:cs typeface="Arial" panose="020B0604020202020204" pitchFamily="34" charset="0"/>
                        </a:rPr>
                        <a:t>1.20 (0.99, 1.47)</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b="0" dirty="0">
                          <a:effectLst/>
                          <a:latin typeface="Arial" panose="020B0604020202020204" pitchFamily="34" charset="0"/>
                          <a:ea typeface="MS Mincho" panose="02020609040205080304" pitchFamily="49" charset="-128"/>
                          <a:cs typeface="Arial" panose="020B0604020202020204" pitchFamily="34" charset="0"/>
                        </a:rPr>
                        <a:t>1.58 </a:t>
                      </a:r>
                      <a:r>
                        <a:rPr lang="en-US" sz="1300" dirty="0">
                          <a:effectLst/>
                          <a:latin typeface="Arial" panose="020B0604020202020204" pitchFamily="34" charset="0"/>
                          <a:ea typeface="MS Mincho" panose="02020609040205080304" pitchFamily="49" charset="-128"/>
                          <a:cs typeface="Arial" panose="020B0604020202020204" pitchFamily="34" charset="0"/>
                        </a:rPr>
                        <a:t>(1</a:t>
                      </a:r>
                      <a:r>
                        <a:rPr lang="en-US" sz="1300" kern="1200" dirty="0">
                          <a:solidFill>
                            <a:schemeClr val="dk1"/>
                          </a:solidFill>
                          <a:effectLst/>
                          <a:latin typeface="+mn-lt"/>
                          <a:ea typeface="+mn-ea"/>
                          <a:cs typeface="+mn-cs"/>
                        </a:rPr>
                        <a:t>.23, 2.03</a:t>
                      </a:r>
                      <a:r>
                        <a:rPr lang="en-US" sz="1300" dirty="0">
                          <a:effectLst/>
                          <a:latin typeface="Arial" panose="020B0604020202020204" pitchFamily="34" charset="0"/>
                          <a:ea typeface="MS Mincho" panose="02020609040205080304" pitchFamily="49" charset="-128"/>
                          <a:cs typeface="Arial" panose="020B0604020202020204" pitchFamily="34" charset="0"/>
                        </a:rPr>
                        <a:t>)</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31310016"/>
                  </a:ext>
                </a:extLst>
              </a:tr>
              <a:tr h="274754">
                <a:tc>
                  <a:txBody>
                    <a:bodyPr/>
                    <a:lstStyle/>
                    <a:p>
                      <a:pPr marL="0" marR="0" algn="l">
                        <a:lnSpc>
                          <a:spcPct val="130000"/>
                        </a:lnSpc>
                        <a:spcBef>
                          <a:spcPts val="0"/>
                        </a:spcBef>
                        <a:spcAft>
                          <a:spcPts val="0"/>
                        </a:spcAft>
                      </a:pPr>
                      <a:r>
                        <a:rPr lang="en-US" sz="1300" dirty="0">
                          <a:effectLst/>
                          <a:latin typeface="+mn-lt"/>
                          <a:ea typeface="ＭＳ 明朝" charset="-128"/>
                          <a:cs typeface="Times New Roman" charset="0"/>
                        </a:rPr>
                        <a:t>AZA/mercaptopurines</a:t>
                      </a: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b="0" dirty="0">
                          <a:effectLst/>
                          <a:latin typeface="+mn-lt"/>
                          <a:ea typeface="ＭＳ 明朝" charset="-128"/>
                          <a:cs typeface="Arial" panose="020B0604020202020204" pitchFamily="34" charset="0"/>
                        </a:rPr>
                        <a:t>0.66 (0.52</a:t>
                      </a:r>
                      <a:r>
                        <a:rPr lang="en-US" sz="1300" dirty="0">
                          <a:effectLst/>
                          <a:latin typeface="+mn-lt"/>
                          <a:ea typeface="MS Mincho" panose="02020609040205080304" pitchFamily="49" charset="-128"/>
                          <a:cs typeface="Arial" panose="020B0604020202020204" pitchFamily="34" charset="0"/>
                        </a:rPr>
                        <a:t>, </a:t>
                      </a:r>
                      <a:r>
                        <a:rPr lang="en-US" sz="1300" b="0" dirty="0">
                          <a:effectLst/>
                          <a:latin typeface="+mn-lt"/>
                          <a:ea typeface="ＭＳ 明朝" charset="-128"/>
                          <a:cs typeface="Arial" panose="020B0604020202020204" pitchFamily="34" charset="0"/>
                        </a:rPr>
                        <a:t>0.84)</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b="0" dirty="0">
                          <a:effectLst/>
                          <a:latin typeface="+mn-lt"/>
                          <a:ea typeface="ＭＳ 明朝" charset="-128"/>
                          <a:cs typeface="Arial" panose="020B0604020202020204" pitchFamily="34" charset="0"/>
                        </a:rPr>
                        <a:t>0.65 (0.50</a:t>
                      </a:r>
                      <a:r>
                        <a:rPr lang="en-US" sz="1300" dirty="0">
                          <a:effectLst/>
                          <a:latin typeface="+mn-lt"/>
                          <a:ea typeface="MS Mincho" panose="02020609040205080304" pitchFamily="49" charset="-128"/>
                          <a:cs typeface="Arial" panose="020B0604020202020204" pitchFamily="34" charset="0"/>
                        </a:rPr>
                        <a:t>, </a:t>
                      </a:r>
                      <a:r>
                        <a:rPr lang="en-US" sz="1300" b="0" dirty="0">
                          <a:effectLst/>
                          <a:latin typeface="+mn-lt"/>
                          <a:ea typeface="ＭＳ 明朝" charset="-128"/>
                          <a:cs typeface="Arial" panose="020B0604020202020204" pitchFamily="34" charset="0"/>
                        </a:rPr>
                        <a:t>0.83)</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kern="1200" dirty="0">
                          <a:solidFill>
                            <a:schemeClr val="dk1"/>
                          </a:solidFill>
                          <a:effectLst/>
                          <a:latin typeface="+mn-lt"/>
                          <a:ea typeface="+mn-ea"/>
                          <a:cs typeface="Arial" panose="020B0604020202020204" pitchFamily="34" charset="0"/>
                        </a:rPr>
                        <a:t>0.80 (0.60</a:t>
                      </a:r>
                      <a:r>
                        <a:rPr lang="en-US" sz="1300" dirty="0">
                          <a:effectLst/>
                          <a:latin typeface="+mn-lt"/>
                          <a:ea typeface="MS Mincho" panose="02020609040205080304" pitchFamily="49" charset="-128"/>
                          <a:cs typeface="Arial" panose="020B0604020202020204" pitchFamily="34" charset="0"/>
                        </a:rPr>
                        <a:t>, </a:t>
                      </a:r>
                      <a:r>
                        <a:rPr lang="en-US" sz="1300" kern="1200" dirty="0">
                          <a:solidFill>
                            <a:schemeClr val="dk1"/>
                          </a:solidFill>
                          <a:effectLst/>
                          <a:latin typeface="+mn-lt"/>
                          <a:ea typeface="+mn-ea"/>
                          <a:cs typeface="Arial" panose="020B0604020202020204" pitchFamily="34" charset="0"/>
                        </a:rPr>
                        <a:t>1.08)</a:t>
                      </a:r>
                      <a:r>
                        <a:rPr lang="en-US" sz="1300" dirty="0">
                          <a:effectLst/>
                          <a:latin typeface="+mn-lt"/>
                          <a:cs typeface="Arial" panose="020B0604020202020204" pitchFamily="34" charset="0"/>
                        </a:rPr>
                        <a:t> </a:t>
                      </a:r>
                      <a:endParaRPr lang="en-US" sz="1300" dirty="0">
                        <a:effectLst/>
                        <a:latin typeface="+mn-lt"/>
                        <a:ea typeface="MS Mincho" panose="02020609040205080304" pitchFamily="49" charset="-128"/>
                        <a:cs typeface="Arial" panose="020B0604020202020204" pitchFamily="34" charset="0"/>
                      </a:endParaRP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74881129"/>
                  </a:ext>
                </a:extLst>
              </a:tr>
              <a:tr h="274754">
                <a:tc>
                  <a:txBody>
                    <a:bodyPr/>
                    <a:lstStyle/>
                    <a:p>
                      <a:pPr marL="0" marR="0" algn="l">
                        <a:lnSpc>
                          <a:spcPct val="130000"/>
                        </a:lnSpc>
                        <a:spcBef>
                          <a:spcPts val="0"/>
                        </a:spcBef>
                        <a:spcAft>
                          <a:spcPts val="0"/>
                        </a:spcAft>
                      </a:pPr>
                      <a:r>
                        <a:rPr lang="en-US" sz="1300" dirty="0">
                          <a:effectLst/>
                          <a:latin typeface="+mn-lt"/>
                          <a:ea typeface="ＭＳ 明朝" charset="-128"/>
                          <a:cs typeface="Times New Roman" charset="0"/>
                        </a:rPr>
                        <a:t>Steroids</a:t>
                      </a:r>
                    </a:p>
                  </a:txBody>
                  <a:tcPr marL="36000" marR="36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dirty="0">
                          <a:effectLst/>
                          <a:latin typeface="+mn-lt"/>
                          <a:ea typeface="ＭＳ 明朝" charset="-128"/>
                          <a:cs typeface="Arial" panose="020B0604020202020204" pitchFamily="34" charset="0"/>
                        </a:rPr>
                        <a:t>1.94 (1.60</a:t>
                      </a:r>
                      <a:r>
                        <a:rPr lang="en-US" sz="1300" dirty="0">
                          <a:effectLst/>
                          <a:latin typeface="+mn-lt"/>
                          <a:ea typeface="MS Mincho" panose="02020609040205080304" pitchFamily="49" charset="-128"/>
                          <a:cs typeface="Arial" panose="020B0604020202020204" pitchFamily="34" charset="0"/>
                        </a:rPr>
                        <a:t>, </a:t>
                      </a:r>
                      <a:r>
                        <a:rPr lang="en-US" sz="1300" dirty="0">
                          <a:effectLst/>
                          <a:latin typeface="+mn-lt"/>
                          <a:ea typeface="ＭＳ 明朝" charset="-128"/>
                          <a:cs typeface="Arial" panose="020B0604020202020204" pitchFamily="34" charset="0"/>
                        </a:rPr>
                        <a:t>2.34)</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dirty="0">
                          <a:effectLst/>
                          <a:latin typeface="+mn-lt"/>
                          <a:ea typeface="ＭＳ 明朝" charset="-128"/>
                          <a:cs typeface="Arial" panose="020B0604020202020204" pitchFamily="34" charset="0"/>
                        </a:rPr>
                        <a:t>2.14 (1.75</a:t>
                      </a:r>
                      <a:r>
                        <a:rPr lang="en-US" sz="1300" dirty="0">
                          <a:effectLst/>
                          <a:latin typeface="+mn-lt"/>
                          <a:ea typeface="MS Mincho" panose="02020609040205080304" pitchFamily="49" charset="-128"/>
                          <a:cs typeface="Arial" panose="020B0604020202020204" pitchFamily="34" charset="0"/>
                        </a:rPr>
                        <a:t>, </a:t>
                      </a:r>
                      <a:r>
                        <a:rPr lang="en-US" sz="1300" dirty="0">
                          <a:effectLst/>
                          <a:latin typeface="+mn-lt"/>
                          <a:ea typeface="ＭＳ 明朝" charset="-128"/>
                          <a:cs typeface="Arial" panose="020B0604020202020204" pitchFamily="34" charset="0"/>
                        </a:rPr>
                        <a:t>2.60)</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algn="ctr">
                        <a:lnSpc>
                          <a:spcPct val="130000"/>
                        </a:lnSpc>
                        <a:spcBef>
                          <a:spcPts val="0"/>
                        </a:spcBef>
                        <a:spcAft>
                          <a:spcPts val="0"/>
                        </a:spcAft>
                      </a:pPr>
                      <a:r>
                        <a:rPr lang="en-US" sz="1300" dirty="0">
                          <a:effectLst/>
                          <a:latin typeface="Arial" panose="020B0604020202020204" pitchFamily="34" charset="0"/>
                          <a:ea typeface="ＭＳ 明朝" charset="-128"/>
                          <a:cs typeface="Arial" panose="020B0604020202020204" pitchFamily="34" charset="0"/>
                        </a:rPr>
                        <a:t>1.28 (1.00, 1.65)</a:t>
                      </a:r>
                    </a:p>
                  </a:txBody>
                  <a:tcPr marL="0" marR="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54035372"/>
                  </a:ext>
                </a:extLst>
              </a:tr>
            </a:tbl>
          </a:graphicData>
        </a:graphic>
      </p:graphicFrame>
      <p:sp>
        <p:nvSpPr>
          <p:cNvPr id="7" name="Content Placeholder 3">
            <a:extLst>
              <a:ext uri="{FF2B5EF4-FFF2-40B4-BE49-F238E27FC236}">
                <a16:creationId xmlns:a16="http://schemas.microsoft.com/office/drawing/2014/main" id="{000DB900-BCA2-4699-8AD9-397229E6EC21}"/>
              </a:ext>
            </a:extLst>
          </p:cNvPr>
          <p:cNvSpPr txBox="1">
            <a:spLocks/>
          </p:cNvSpPr>
          <p:nvPr/>
        </p:nvSpPr>
        <p:spPr>
          <a:xfrm>
            <a:off x="319314" y="6057720"/>
            <a:ext cx="8506800" cy="323165"/>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500" b="1" dirty="0"/>
              <a:t>Conclusions: </a:t>
            </a:r>
            <a:r>
              <a:rPr lang="en-GB" sz="1500" dirty="0"/>
              <a:t>statin use associated with decreased risk of death and </a:t>
            </a:r>
            <a:r>
              <a:rPr lang="en-GB" sz="1500" dirty="0" err="1"/>
              <a:t>LTx</a:t>
            </a:r>
            <a:r>
              <a:rPr lang="en-GB" sz="1500" dirty="0"/>
              <a:t> in PSC</a:t>
            </a:r>
          </a:p>
        </p:txBody>
      </p:sp>
      <p:sp>
        <p:nvSpPr>
          <p:cNvPr id="2" name="Rectangle 1">
            <a:extLst>
              <a:ext uri="{FF2B5EF4-FFF2-40B4-BE49-F238E27FC236}">
                <a16:creationId xmlns:a16="http://schemas.microsoft.com/office/drawing/2014/main" id="{17E7C727-FD05-4717-90B7-2264868DFAFF}"/>
              </a:ext>
            </a:extLst>
          </p:cNvPr>
          <p:cNvSpPr/>
          <p:nvPr/>
        </p:nvSpPr>
        <p:spPr>
          <a:xfrm>
            <a:off x="3338329" y="2599152"/>
            <a:ext cx="2467342" cy="338554"/>
          </a:xfrm>
          <a:prstGeom prst="rect">
            <a:avLst/>
          </a:prstGeom>
        </p:spPr>
        <p:txBody>
          <a:bodyPr wrap="none">
            <a:spAutoFit/>
          </a:bodyPr>
          <a:lstStyle/>
          <a:p>
            <a:pPr algn="ctr"/>
            <a:r>
              <a:rPr lang="en-GB" sz="1600" b="1" dirty="0"/>
              <a:t>Hazard ratios (95% CIs)</a:t>
            </a:r>
            <a:endParaRPr lang="en-US" b="1" dirty="0"/>
          </a:p>
        </p:txBody>
      </p:sp>
    </p:spTree>
    <p:extLst>
      <p:ext uri="{BB962C8B-B14F-4D97-AF65-F5344CB8AC3E}">
        <p14:creationId xmlns:p14="http://schemas.microsoft.com/office/powerpoint/2010/main" val="3536314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a:xfrm>
            <a:off x="319314" y="140970"/>
            <a:ext cx="7637062" cy="769620"/>
          </a:xfrm>
        </p:spPr>
        <p:txBody>
          <a:bodyPr>
            <a:normAutofit/>
          </a:bodyPr>
          <a:lstStyle/>
          <a:p>
            <a:r>
              <a:rPr lang="en-GB" sz="2200" dirty="0"/>
              <a:t>International experience of vedolizumab (</a:t>
            </a:r>
            <a:r>
              <a:rPr lang="en-US" sz="2200" dirty="0"/>
              <a:t>VDZ) </a:t>
            </a:r>
            <a:r>
              <a:rPr lang="en-GB" sz="2200" dirty="0"/>
              <a:t>in PSC and IBD: A multicentre, retrospective analysis (IPSCSG)</a:t>
            </a:r>
          </a:p>
        </p:txBody>
      </p:sp>
      <p:sp>
        <p:nvSpPr>
          <p:cNvPr id="3" name="Text Placeholder 2"/>
          <p:cNvSpPr>
            <a:spLocks noGrp="1"/>
          </p:cNvSpPr>
          <p:nvPr>
            <p:ph type="body" sz="quarter" idx="10"/>
          </p:nvPr>
        </p:nvSpPr>
        <p:spPr/>
        <p:txBody>
          <a:bodyPr/>
          <a:lstStyle/>
          <a:p>
            <a:r>
              <a:rPr lang="en-GB" dirty="0"/>
              <a:t>*Change from baseline; </a:t>
            </a:r>
            <a:r>
              <a:rPr lang="en-GB" b="1" baseline="30000" dirty="0"/>
              <a:t>†</a:t>
            </a:r>
            <a:r>
              <a:rPr lang="en-GB" dirty="0"/>
              <a:t>Endoscopic IBD response</a:t>
            </a:r>
          </a:p>
          <a:p>
            <a:r>
              <a:rPr lang="en-GB" dirty="0"/>
              <a:t>Williamson KD, et al. ILC 2018, #PS-134</a:t>
            </a:r>
          </a:p>
        </p:txBody>
      </p:sp>
      <p:sp>
        <p:nvSpPr>
          <p:cNvPr id="21" name="Text Placeholder 5">
            <a:extLst>
              <a:ext uri="{FF2B5EF4-FFF2-40B4-BE49-F238E27FC236}">
                <a16:creationId xmlns:a16="http://schemas.microsoft.com/office/drawing/2014/main" id="{960B7A10-D179-4A61-B89F-8E2D133F34CC}"/>
              </a:ext>
            </a:extLst>
          </p:cNvPr>
          <p:cNvSpPr txBox="1">
            <a:spLocks/>
          </p:cNvSpPr>
          <p:nvPr/>
        </p:nvSpPr>
        <p:spPr>
          <a:xfrm>
            <a:off x="1547665" y="6453336"/>
            <a:ext cx="6120680" cy="404664"/>
          </a:xfrm>
          <a:prstGeom prst="rect">
            <a:avLst/>
          </a:prstGeom>
        </p:spPr>
        <p:txBody>
          <a:bodyPr vert="horz" lIns="144000" tIns="72000" rIns="144000" bIns="72000" rtlCol="0" anchor="b">
            <a:noAutofit/>
          </a:bodyPr>
          <a:lstStyle>
            <a:lvl1pPr marL="0" indent="0" algn="l" defTabSz="914400" rtl="0" eaLnBrk="1" latinLnBrk="0" hangingPunct="1">
              <a:spcBef>
                <a:spcPts val="0"/>
              </a:spcBef>
              <a:buClr>
                <a:schemeClr val="tx2"/>
              </a:buClr>
              <a:buFont typeface="Arial" panose="020B0604020202020204" pitchFamily="34" charset="0"/>
              <a:buNone/>
              <a:defRPr sz="1000" kern="1200" baseline="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4B87"/>
              </a:buClr>
            </a:pPr>
            <a:endParaRPr lang="en-GB" dirty="0">
              <a:solidFill>
                <a:prstClr val="black"/>
              </a:solidFill>
            </a:endParaRPr>
          </a:p>
        </p:txBody>
      </p:sp>
      <p:graphicFrame>
        <p:nvGraphicFramePr>
          <p:cNvPr id="53" name="Table 52">
            <a:extLst>
              <a:ext uri="{FF2B5EF4-FFF2-40B4-BE49-F238E27FC236}">
                <a16:creationId xmlns:a16="http://schemas.microsoft.com/office/drawing/2014/main" id="{EB3D6BC7-DF77-453C-9EEB-8956F44EF109}"/>
              </a:ext>
            </a:extLst>
          </p:cNvPr>
          <p:cNvGraphicFramePr>
            <a:graphicFrameLocks noGrp="1"/>
          </p:cNvGraphicFramePr>
          <p:nvPr>
            <p:extLst>
              <p:ext uri="{D42A27DB-BD31-4B8C-83A1-F6EECF244321}">
                <p14:modId xmlns:p14="http://schemas.microsoft.com/office/powerpoint/2010/main" val="4037241667"/>
              </p:ext>
            </p:extLst>
          </p:nvPr>
        </p:nvGraphicFramePr>
        <p:xfrm>
          <a:off x="515936" y="4431272"/>
          <a:ext cx="8280003" cy="706758"/>
        </p:xfrm>
        <a:graphic>
          <a:graphicData uri="http://schemas.openxmlformats.org/drawingml/2006/table">
            <a:tbl>
              <a:tblPr firstRow="1" bandRow="1">
                <a:tableStyleId>{5C22544A-7EE6-4342-B048-85BDC9FD1C3A}</a:tableStyleId>
              </a:tblPr>
              <a:tblGrid>
                <a:gridCol w="1098855">
                  <a:extLst>
                    <a:ext uri="{9D8B030D-6E8A-4147-A177-3AD203B41FA5}">
                      <a16:colId xmlns:a16="http://schemas.microsoft.com/office/drawing/2014/main" val="377152049"/>
                    </a:ext>
                  </a:extLst>
                </a:gridCol>
                <a:gridCol w="817124">
                  <a:extLst>
                    <a:ext uri="{9D8B030D-6E8A-4147-A177-3AD203B41FA5}">
                      <a16:colId xmlns:a16="http://schemas.microsoft.com/office/drawing/2014/main" val="3074384166"/>
                    </a:ext>
                  </a:extLst>
                </a:gridCol>
                <a:gridCol w="817124">
                  <a:extLst>
                    <a:ext uri="{9D8B030D-6E8A-4147-A177-3AD203B41FA5}">
                      <a16:colId xmlns:a16="http://schemas.microsoft.com/office/drawing/2014/main" val="648997386"/>
                    </a:ext>
                  </a:extLst>
                </a:gridCol>
                <a:gridCol w="817124">
                  <a:extLst>
                    <a:ext uri="{9D8B030D-6E8A-4147-A177-3AD203B41FA5}">
                      <a16:colId xmlns:a16="http://schemas.microsoft.com/office/drawing/2014/main" val="103014600"/>
                    </a:ext>
                  </a:extLst>
                </a:gridCol>
                <a:gridCol w="817124">
                  <a:extLst>
                    <a:ext uri="{9D8B030D-6E8A-4147-A177-3AD203B41FA5}">
                      <a16:colId xmlns:a16="http://schemas.microsoft.com/office/drawing/2014/main" val="3470227327"/>
                    </a:ext>
                  </a:extLst>
                </a:gridCol>
                <a:gridCol w="978163">
                  <a:extLst>
                    <a:ext uri="{9D8B030D-6E8A-4147-A177-3AD203B41FA5}">
                      <a16:colId xmlns:a16="http://schemas.microsoft.com/office/drawing/2014/main" val="1247662365"/>
                    </a:ext>
                  </a:extLst>
                </a:gridCol>
                <a:gridCol w="978163">
                  <a:extLst>
                    <a:ext uri="{9D8B030D-6E8A-4147-A177-3AD203B41FA5}">
                      <a16:colId xmlns:a16="http://schemas.microsoft.com/office/drawing/2014/main" val="875351085"/>
                    </a:ext>
                  </a:extLst>
                </a:gridCol>
                <a:gridCol w="978163">
                  <a:extLst>
                    <a:ext uri="{9D8B030D-6E8A-4147-A177-3AD203B41FA5}">
                      <a16:colId xmlns:a16="http://schemas.microsoft.com/office/drawing/2014/main" val="3276909896"/>
                    </a:ext>
                  </a:extLst>
                </a:gridCol>
                <a:gridCol w="978163">
                  <a:extLst>
                    <a:ext uri="{9D8B030D-6E8A-4147-A177-3AD203B41FA5}">
                      <a16:colId xmlns:a16="http://schemas.microsoft.com/office/drawing/2014/main" val="2939354632"/>
                    </a:ext>
                  </a:extLst>
                </a:gridCol>
              </a:tblGrid>
              <a:tr h="235586">
                <a:tc rowSpan="2">
                  <a:txBody>
                    <a:bodyPr/>
                    <a:lstStyle/>
                    <a:p>
                      <a:pPr algn="l"/>
                      <a:endParaRPr lang="en-GB" sz="1300" b="1" dirty="0">
                        <a:latin typeface="+mn-lt"/>
                      </a:endParaRPr>
                    </a:p>
                  </a:txBody>
                  <a:tcPr marL="36000" marR="36000" marT="18000" marB="18000" anchor="b">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gridSpan="4">
                  <a:txBody>
                    <a:bodyPr/>
                    <a:lstStyle/>
                    <a:p>
                      <a:pPr algn="ctr"/>
                      <a:r>
                        <a:rPr lang="en-GB" sz="1300" b="1" dirty="0">
                          <a:latin typeface="+mn-lt"/>
                        </a:rPr>
                        <a:t>AP drop/rise*</a:t>
                      </a:r>
                    </a:p>
                  </a:txBody>
                  <a:tcPr marL="36000" marR="36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pPr algn="ctr"/>
                      <a:endParaRPr lang="en-GB" sz="1200" dirty="0"/>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pPr algn="ctr"/>
                      <a:endParaRPr lang="en-GB" sz="1200" dirty="0"/>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pPr algn="ctr"/>
                      <a:endParaRPr lang="en-GB" sz="1200" dirty="0"/>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dirty="0">
                          <a:latin typeface="+mn-lt"/>
                        </a:rPr>
                        <a:t>IBD response</a:t>
                      </a:r>
                      <a:r>
                        <a:rPr lang="en-GB" sz="1300" b="1" baseline="30000" dirty="0">
                          <a:latin typeface="+mn-lt"/>
                        </a:rPr>
                        <a:t>†</a:t>
                      </a:r>
                    </a:p>
                  </a:txBody>
                  <a:tcPr marL="36000" marR="36000" marT="18000" marB="18000" anchor="b">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pPr algn="ctr"/>
                      <a:endParaRPr lang="en-GB" sz="1200" dirty="0"/>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pPr algn="ctr"/>
                      <a:endParaRPr lang="en-GB" sz="1200" dirty="0"/>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pPr algn="ctr"/>
                      <a:endParaRPr lang="en-GB" sz="1200" dirty="0"/>
                    </a:p>
                  </a:txBody>
                  <a:tcPr anchor="b">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extLst>
                  <a:ext uri="{0D108BD9-81ED-4DB2-BD59-A6C34878D82A}">
                    <a16:rowId xmlns:a16="http://schemas.microsoft.com/office/drawing/2014/main" val="1356926086"/>
                  </a:ext>
                </a:extLst>
              </a:tr>
              <a:tr h="235586">
                <a:tc vMerge="1">
                  <a:txBody>
                    <a:bodyPr/>
                    <a:lstStyle/>
                    <a:p>
                      <a:endParaRPr lang="en-GB"/>
                    </a:p>
                  </a:txBody>
                  <a:tcPr/>
                </a:tc>
                <a:tc>
                  <a:txBody>
                    <a:bodyPr/>
                    <a:lstStyle/>
                    <a:p>
                      <a:pPr marL="108000" algn="ctr"/>
                      <a:r>
                        <a:rPr lang="en-GB" sz="1300" b="1" dirty="0">
                          <a:solidFill>
                            <a:schemeClr val="bg1"/>
                          </a:solidFill>
                          <a:latin typeface="Arial" panose="020B0604020202020204" pitchFamily="34" charset="0"/>
                          <a:cs typeface="Arial" panose="020B0604020202020204" pitchFamily="34" charset="0"/>
                        </a:rPr>
                        <a:t>–</a:t>
                      </a:r>
                      <a:r>
                        <a:rPr lang="en-GB" sz="1300" b="1" dirty="0">
                          <a:solidFill>
                            <a:schemeClr val="bg1"/>
                          </a:solidFill>
                          <a:latin typeface="+mn-lt"/>
                        </a:rPr>
                        <a:t>20%</a:t>
                      </a:r>
                    </a:p>
                  </a:txBody>
                  <a:tcPr marL="36000" marR="36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dirty="0">
                          <a:solidFill>
                            <a:schemeClr val="bg1"/>
                          </a:solidFill>
                          <a:latin typeface="Arial" panose="020B0604020202020204" pitchFamily="34" charset="0"/>
                          <a:cs typeface="Arial" panose="020B0604020202020204" pitchFamily="34" charset="0"/>
                        </a:rPr>
                        <a:t>–</a:t>
                      </a:r>
                      <a:r>
                        <a:rPr lang="en-GB" sz="1300" b="1" dirty="0">
                          <a:solidFill>
                            <a:schemeClr val="bg1"/>
                          </a:solidFill>
                          <a:latin typeface="+mn-lt"/>
                        </a:rPr>
                        <a:t>30%</a:t>
                      </a:r>
                    </a:p>
                  </a:txBody>
                  <a:tcPr marL="36000" marR="36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dirty="0">
                          <a:solidFill>
                            <a:schemeClr val="bg1"/>
                          </a:solidFill>
                          <a:latin typeface="Arial" panose="020B0604020202020204" pitchFamily="34" charset="0"/>
                          <a:cs typeface="Arial" panose="020B0604020202020204" pitchFamily="34" charset="0"/>
                        </a:rPr>
                        <a:t>–</a:t>
                      </a:r>
                      <a:r>
                        <a:rPr lang="en-GB" sz="1300" b="1" dirty="0">
                          <a:solidFill>
                            <a:schemeClr val="bg1"/>
                          </a:solidFill>
                          <a:latin typeface="+mn-lt"/>
                        </a:rPr>
                        <a:t>40%</a:t>
                      </a:r>
                    </a:p>
                  </a:txBody>
                  <a:tcPr marL="36000" marR="36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dirty="0">
                          <a:solidFill>
                            <a:schemeClr val="bg1"/>
                          </a:solidFill>
                          <a:latin typeface="+mn-lt"/>
                        </a:rPr>
                        <a:t>Rise</a:t>
                      </a:r>
                    </a:p>
                  </a:txBody>
                  <a:tcPr marL="36000" marR="36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algn="ctr"/>
                      <a:r>
                        <a:rPr lang="en-GB" sz="1300" b="1" dirty="0">
                          <a:solidFill>
                            <a:schemeClr val="bg1"/>
                          </a:solidFill>
                          <a:latin typeface="+mn-lt"/>
                        </a:rPr>
                        <a:t>Improved</a:t>
                      </a:r>
                    </a:p>
                  </a:txBody>
                  <a:tcPr marL="36000" marR="36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algn="ctr"/>
                      <a:r>
                        <a:rPr lang="en-GB" sz="1300" b="1" dirty="0">
                          <a:solidFill>
                            <a:schemeClr val="bg1"/>
                          </a:solidFill>
                          <a:latin typeface="+mn-lt"/>
                        </a:rPr>
                        <a:t>Unchanged</a:t>
                      </a:r>
                    </a:p>
                  </a:txBody>
                  <a:tcPr marL="36000" marR="36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algn="ctr"/>
                      <a:r>
                        <a:rPr lang="en-GB" sz="1300" b="1" dirty="0">
                          <a:solidFill>
                            <a:schemeClr val="bg1"/>
                          </a:solidFill>
                          <a:latin typeface="+mn-lt"/>
                        </a:rPr>
                        <a:t>Worsened</a:t>
                      </a:r>
                    </a:p>
                  </a:txBody>
                  <a:tcPr marL="36000" marR="36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algn="ctr"/>
                      <a:r>
                        <a:rPr lang="en-GB" sz="1300" b="1" dirty="0">
                          <a:solidFill>
                            <a:schemeClr val="bg1"/>
                          </a:solidFill>
                          <a:latin typeface="+mn-lt"/>
                        </a:rPr>
                        <a:t>Unknown</a:t>
                      </a:r>
                    </a:p>
                  </a:txBody>
                  <a:tcPr marL="36000" marR="36000" marT="18000" marB="18000" anchor="b">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extLst>
                  <a:ext uri="{0D108BD9-81ED-4DB2-BD59-A6C34878D82A}">
                    <a16:rowId xmlns:a16="http://schemas.microsoft.com/office/drawing/2014/main" val="539999145"/>
                  </a:ext>
                </a:extLst>
              </a:tr>
              <a:tr h="235586">
                <a:tc>
                  <a:txBody>
                    <a:bodyPr/>
                    <a:lstStyle/>
                    <a:p>
                      <a:pPr algn="l"/>
                      <a:r>
                        <a:rPr lang="en-GB" sz="1300" b="0" dirty="0">
                          <a:latin typeface="+mn-lt"/>
                        </a:rPr>
                        <a:t>Patients (%)</a:t>
                      </a:r>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20.0</a:t>
                      </a:r>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16.3</a:t>
                      </a:r>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8.8</a:t>
                      </a:r>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55.0</a:t>
                      </a:r>
                      <a:endParaRPr lang="en-GB" sz="1300" b="1" dirty="0">
                        <a:latin typeface="+mn-lt"/>
                      </a:endParaRPr>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300" b="0" dirty="0">
                          <a:latin typeface="+mn-lt"/>
                        </a:rPr>
                        <a:t>43.8</a:t>
                      </a:r>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300" b="0" dirty="0">
                          <a:latin typeface="+mn-lt"/>
                        </a:rPr>
                        <a:t>23.8</a:t>
                      </a:r>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300" b="0" dirty="0">
                          <a:latin typeface="+mn-lt"/>
                        </a:rPr>
                        <a:t>7.5</a:t>
                      </a:r>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300" b="0" dirty="0">
                          <a:latin typeface="+mn-lt"/>
                        </a:rPr>
                        <a:t>25.0</a:t>
                      </a:r>
                    </a:p>
                  </a:txBody>
                  <a:tcPr marL="36000" marR="36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64759582"/>
                  </a:ext>
                </a:extLst>
              </a:tr>
            </a:tbl>
          </a:graphicData>
        </a:graphic>
      </p:graphicFrame>
      <p:sp>
        <p:nvSpPr>
          <p:cNvPr id="58" name="Content Placeholder 3">
            <a:extLst>
              <a:ext uri="{FF2B5EF4-FFF2-40B4-BE49-F238E27FC236}">
                <a16:creationId xmlns:a16="http://schemas.microsoft.com/office/drawing/2014/main" id="{D9F9D394-39DD-4ED0-839D-4A76A53646D6}"/>
              </a:ext>
            </a:extLst>
          </p:cNvPr>
          <p:cNvSpPr txBox="1">
            <a:spLocks/>
          </p:cNvSpPr>
          <p:nvPr/>
        </p:nvSpPr>
        <p:spPr>
          <a:xfrm>
            <a:off x="319314" y="5188884"/>
            <a:ext cx="8506800" cy="1194173"/>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1400" b="1" dirty="0"/>
              <a:t>Results: </a:t>
            </a:r>
          </a:p>
          <a:p>
            <a:pPr lvl="1"/>
            <a:r>
              <a:rPr lang="en-US" sz="1200" dirty="0"/>
              <a:t>Overall, VDZ caused no change in median AP from baseline to last FU</a:t>
            </a:r>
          </a:p>
          <a:p>
            <a:pPr lvl="1"/>
            <a:r>
              <a:rPr lang="en-US" sz="1200" dirty="0"/>
              <a:t>Raised LFTs at last FU not influenced by IBD type, IBD response to VDZ, gender or age</a:t>
            </a:r>
          </a:p>
          <a:p>
            <a:pPr lvl="1"/>
            <a:r>
              <a:rPr lang="en-GB" sz="1200" dirty="0"/>
              <a:t>Cirrhosis associated with greater likelihood of AP drop on VDZ</a:t>
            </a:r>
          </a:p>
          <a:p>
            <a:pPr lvl="1"/>
            <a:r>
              <a:rPr lang="en-GB" sz="1200" dirty="0"/>
              <a:t>Minimal liver-related outcomes - 6/80 (7.5%) received </a:t>
            </a:r>
            <a:r>
              <a:rPr lang="en-GB" sz="1200" dirty="0" err="1"/>
              <a:t>LTx</a:t>
            </a:r>
            <a:r>
              <a:rPr lang="en-GB" sz="1200" dirty="0"/>
              <a:t> after VDZ started</a:t>
            </a:r>
          </a:p>
        </p:txBody>
      </p:sp>
      <p:sp>
        <p:nvSpPr>
          <p:cNvPr id="61" name="Content Placeholder 7">
            <a:extLst>
              <a:ext uri="{FF2B5EF4-FFF2-40B4-BE49-F238E27FC236}">
                <a16:creationId xmlns:a16="http://schemas.microsoft.com/office/drawing/2014/main" id="{975B143E-7101-4587-A3C7-9D830D03FE2C}"/>
              </a:ext>
            </a:extLst>
          </p:cNvPr>
          <p:cNvSpPr>
            <a:spLocks noGrp="1"/>
          </p:cNvSpPr>
          <p:nvPr>
            <p:ph sz="half" idx="1"/>
          </p:nvPr>
        </p:nvSpPr>
        <p:spPr>
          <a:xfrm>
            <a:off x="319314" y="1150260"/>
            <a:ext cx="8506800" cy="523220"/>
          </a:xfrm>
        </p:spPr>
        <p:txBody>
          <a:bodyPr>
            <a:spAutoFit/>
          </a:bodyPr>
          <a:lstStyle/>
          <a:p>
            <a:r>
              <a:rPr lang="en-US" sz="1400" b="1" dirty="0"/>
              <a:t>Methods: </a:t>
            </a:r>
            <a:r>
              <a:rPr lang="en-US" sz="1400" dirty="0"/>
              <a:t>retrospective analysis of data from 80 PSC/IBD patients (23% cirrhotic) treated with VDZ for a median of 398 days</a:t>
            </a:r>
            <a:endParaRPr lang="en-GB" sz="1400" dirty="0"/>
          </a:p>
        </p:txBody>
      </p:sp>
      <p:grpSp>
        <p:nvGrpSpPr>
          <p:cNvPr id="10" name="Group 9">
            <a:extLst>
              <a:ext uri="{FF2B5EF4-FFF2-40B4-BE49-F238E27FC236}">
                <a16:creationId xmlns:a16="http://schemas.microsoft.com/office/drawing/2014/main" id="{AA16544A-8B98-4210-AF46-848337D6A743}"/>
              </a:ext>
            </a:extLst>
          </p:cNvPr>
          <p:cNvGrpSpPr/>
          <p:nvPr/>
        </p:nvGrpSpPr>
        <p:grpSpPr>
          <a:xfrm>
            <a:off x="710119" y="1641440"/>
            <a:ext cx="7752675" cy="2815597"/>
            <a:chOff x="710119" y="1641440"/>
            <a:chExt cx="7752675" cy="2815597"/>
          </a:xfrm>
        </p:grpSpPr>
        <p:grpSp>
          <p:nvGrpSpPr>
            <p:cNvPr id="41" name="Group 40">
              <a:extLst>
                <a:ext uri="{FF2B5EF4-FFF2-40B4-BE49-F238E27FC236}">
                  <a16:creationId xmlns:a16="http://schemas.microsoft.com/office/drawing/2014/main" id="{E115888F-C86C-47D9-8B0F-DC73FDCD4E97}"/>
                </a:ext>
              </a:extLst>
            </p:cNvPr>
            <p:cNvGrpSpPr/>
            <p:nvPr/>
          </p:nvGrpSpPr>
          <p:grpSpPr>
            <a:xfrm>
              <a:off x="2459587" y="2346723"/>
              <a:ext cx="80392" cy="969420"/>
              <a:chOff x="1795500" y="2756545"/>
              <a:chExt cx="80392" cy="1044000"/>
            </a:xfrm>
          </p:grpSpPr>
          <p:cxnSp>
            <p:nvCxnSpPr>
              <p:cNvPr id="42" name="Straight Connector 41">
                <a:extLst>
                  <a:ext uri="{FF2B5EF4-FFF2-40B4-BE49-F238E27FC236}">
                    <a16:creationId xmlns:a16="http://schemas.microsoft.com/office/drawing/2014/main" id="{72A32D3F-8463-488A-8620-0061DE9E0A47}"/>
                  </a:ext>
                </a:extLst>
              </p:cNvPr>
              <p:cNvCxnSpPr/>
              <p:nvPr/>
            </p:nvCxnSpPr>
            <p:spPr>
              <a:xfrm flipV="1">
                <a:off x="1835696" y="2756545"/>
                <a:ext cx="0" cy="104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A612E69-7062-4B5D-8DE3-296EACCB7E17}"/>
                  </a:ext>
                </a:extLst>
              </p:cNvPr>
              <p:cNvCxnSpPr>
                <a:cxnSpLocks/>
              </p:cNvCxnSpPr>
              <p:nvPr/>
            </p:nvCxnSpPr>
            <p:spPr>
              <a:xfrm flipH="1">
                <a:off x="1795500" y="2756545"/>
                <a:ext cx="8039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5CAF2CC6-3EAA-41C8-A430-BF92184D9CF4}"/>
                </a:ext>
              </a:extLst>
            </p:cNvPr>
            <p:cNvGrpSpPr/>
            <p:nvPr/>
          </p:nvGrpSpPr>
          <p:grpSpPr>
            <a:xfrm>
              <a:off x="7815022" y="2139419"/>
              <a:ext cx="80392" cy="875243"/>
              <a:chOff x="1795500" y="2756545"/>
              <a:chExt cx="80392" cy="792000"/>
            </a:xfrm>
          </p:grpSpPr>
          <p:cxnSp>
            <p:nvCxnSpPr>
              <p:cNvPr id="55" name="Straight Connector 54">
                <a:extLst>
                  <a:ext uri="{FF2B5EF4-FFF2-40B4-BE49-F238E27FC236}">
                    <a16:creationId xmlns:a16="http://schemas.microsoft.com/office/drawing/2014/main" id="{08AF9046-C3D1-4C6C-9724-CEB480DA191E}"/>
                  </a:ext>
                </a:extLst>
              </p:cNvPr>
              <p:cNvCxnSpPr/>
              <p:nvPr/>
            </p:nvCxnSpPr>
            <p:spPr>
              <a:xfrm flipV="1">
                <a:off x="1835696" y="2756545"/>
                <a:ext cx="0" cy="79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0E821C4-9D92-4C29-8E86-0CB8C6602A9E}"/>
                  </a:ext>
                </a:extLst>
              </p:cNvPr>
              <p:cNvCxnSpPr>
                <a:cxnSpLocks/>
              </p:cNvCxnSpPr>
              <p:nvPr/>
            </p:nvCxnSpPr>
            <p:spPr>
              <a:xfrm flipH="1">
                <a:off x="1795500" y="2756545"/>
                <a:ext cx="8039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35E953CD-3197-4669-BA38-FF8F6F887B20}"/>
                </a:ext>
              </a:extLst>
            </p:cNvPr>
            <p:cNvGrpSpPr/>
            <p:nvPr/>
          </p:nvGrpSpPr>
          <p:grpSpPr>
            <a:xfrm>
              <a:off x="6870326" y="2630820"/>
              <a:ext cx="80392" cy="735422"/>
              <a:chOff x="1795500" y="2756545"/>
              <a:chExt cx="80392" cy="792000"/>
            </a:xfrm>
          </p:grpSpPr>
          <p:cxnSp>
            <p:nvCxnSpPr>
              <p:cNvPr id="51" name="Straight Connector 50">
                <a:extLst>
                  <a:ext uri="{FF2B5EF4-FFF2-40B4-BE49-F238E27FC236}">
                    <a16:creationId xmlns:a16="http://schemas.microsoft.com/office/drawing/2014/main" id="{B5A7AEE0-99A1-4D1A-8B5E-140322754AD1}"/>
                  </a:ext>
                </a:extLst>
              </p:cNvPr>
              <p:cNvCxnSpPr/>
              <p:nvPr/>
            </p:nvCxnSpPr>
            <p:spPr>
              <a:xfrm flipV="1">
                <a:off x="1835696" y="2756545"/>
                <a:ext cx="0" cy="79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9C41F1E-3792-4B66-A9CA-E19B3898BC89}"/>
                  </a:ext>
                </a:extLst>
              </p:cNvPr>
              <p:cNvCxnSpPr>
                <a:cxnSpLocks/>
              </p:cNvCxnSpPr>
              <p:nvPr/>
            </p:nvCxnSpPr>
            <p:spPr>
              <a:xfrm flipH="1">
                <a:off x="1795500" y="2756545"/>
                <a:ext cx="8039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317B9B73-03C8-442E-9F18-6E35CC7F38F1}"/>
                </a:ext>
              </a:extLst>
            </p:cNvPr>
            <p:cNvGrpSpPr/>
            <p:nvPr/>
          </p:nvGrpSpPr>
          <p:grpSpPr>
            <a:xfrm>
              <a:off x="5140632" y="2216500"/>
              <a:ext cx="80392" cy="935992"/>
              <a:chOff x="1791690" y="2756545"/>
              <a:chExt cx="80392" cy="1008000"/>
            </a:xfrm>
          </p:grpSpPr>
          <p:cxnSp>
            <p:nvCxnSpPr>
              <p:cNvPr id="48" name="Straight Connector 47">
                <a:extLst>
                  <a:ext uri="{FF2B5EF4-FFF2-40B4-BE49-F238E27FC236}">
                    <a16:creationId xmlns:a16="http://schemas.microsoft.com/office/drawing/2014/main" id="{7BCA84BD-906B-464D-91E8-E17B7717C582}"/>
                  </a:ext>
                </a:extLst>
              </p:cNvPr>
              <p:cNvCxnSpPr/>
              <p:nvPr/>
            </p:nvCxnSpPr>
            <p:spPr>
              <a:xfrm flipV="1">
                <a:off x="1835696" y="2756545"/>
                <a:ext cx="0" cy="10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4BB2CCE-0AFD-4245-B24D-B6D8A63F10E2}"/>
                  </a:ext>
                </a:extLst>
              </p:cNvPr>
              <p:cNvCxnSpPr>
                <a:cxnSpLocks/>
              </p:cNvCxnSpPr>
              <p:nvPr/>
            </p:nvCxnSpPr>
            <p:spPr>
              <a:xfrm flipH="1">
                <a:off x="1791690" y="2756545"/>
                <a:ext cx="8039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4F190E26-6B2C-475C-A9FA-260556A639CB}"/>
                </a:ext>
              </a:extLst>
            </p:cNvPr>
            <p:cNvGrpSpPr/>
            <p:nvPr/>
          </p:nvGrpSpPr>
          <p:grpSpPr>
            <a:xfrm>
              <a:off x="4233497" y="2522798"/>
              <a:ext cx="80392" cy="902563"/>
              <a:chOff x="1791690" y="2756545"/>
              <a:chExt cx="80392" cy="972000"/>
            </a:xfrm>
          </p:grpSpPr>
          <p:cxnSp>
            <p:nvCxnSpPr>
              <p:cNvPr id="45" name="Straight Connector 44">
                <a:extLst>
                  <a:ext uri="{FF2B5EF4-FFF2-40B4-BE49-F238E27FC236}">
                    <a16:creationId xmlns:a16="http://schemas.microsoft.com/office/drawing/2014/main" id="{7ECE0786-1E1D-4E1A-98DF-B32FFFF52D5E}"/>
                  </a:ext>
                </a:extLst>
              </p:cNvPr>
              <p:cNvCxnSpPr/>
              <p:nvPr/>
            </p:nvCxnSpPr>
            <p:spPr>
              <a:xfrm flipV="1">
                <a:off x="1835696" y="2756545"/>
                <a:ext cx="0" cy="97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33C758-E381-41BD-88B4-98641E48816E}"/>
                  </a:ext>
                </a:extLst>
              </p:cNvPr>
              <p:cNvCxnSpPr>
                <a:cxnSpLocks/>
              </p:cNvCxnSpPr>
              <p:nvPr/>
            </p:nvCxnSpPr>
            <p:spPr>
              <a:xfrm flipH="1">
                <a:off x="1791690" y="2756545"/>
                <a:ext cx="8039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362C831E-98B1-4CDE-A685-9C6E5FA9A33E}"/>
                </a:ext>
              </a:extLst>
            </p:cNvPr>
            <p:cNvGrpSpPr/>
            <p:nvPr/>
          </p:nvGrpSpPr>
          <p:grpSpPr>
            <a:xfrm>
              <a:off x="710119" y="1683390"/>
              <a:ext cx="2379322" cy="2677761"/>
              <a:chOff x="185340" y="1700808"/>
              <a:chExt cx="2118360" cy="2883768"/>
            </a:xfrm>
          </p:grpSpPr>
          <p:graphicFrame>
            <p:nvGraphicFramePr>
              <p:cNvPr id="22" name="Chart 21">
                <a:extLst>
                  <a:ext uri="{FF2B5EF4-FFF2-40B4-BE49-F238E27FC236}">
                    <a16:creationId xmlns:a16="http://schemas.microsoft.com/office/drawing/2014/main" id="{F28AE61B-7C8A-4144-B1F9-BA11D78F348C}"/>
                  </a:ext>
                </a:extLst>
              </p:cNvPr>
              <p:cNvGraphicFramePr>
                <a:graphicFrameLocks/>
              </p:cNvGraphicFramePr>
              <p:nvPr>
                <p:extLst>
                  <p:ext uri="{D42A27DB-BD31-4B8C-83A1-F6EECF244321}">
                    <p14:modId xmlns:p14="http://schemas.microsoft.com/office/powerpoint/2010/main" val="995994863"/>
                  </p:ext>
                </p:extLst>
              </p:nvPr>
            </p:nvGraphicFramePr>
            <p:xfrm>
              <a:off x="185340" y="1841376"/>
              <a:ext cx="211836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059493DB-BBDD-424C-862F-CD53F9AE9C8D}"/>
                  </a:ext>
                </a:extLst>
              </p:cNvPr>
              <p:cNvSpPr txBox="1"/>
              <p:nvPr/>
            </p:nvSpPr>
            <p:spPr>
              <a:xfrm>
                <a:off x="1230112" y="1700808"/>
                <a:ext cx="417025" cy="364600"/>
              </a:xfrm>
              <a:prstGeom prst="rect">
                <a:avLst/>
              </a:prstGeom>
              <a:noFill/>
            </p:spPr>
            <p:txBody>
              <a:bodyPr wrap="none" rtlCol="0">
                <a:spAutoFit/>
              </a:bodyPr>
              <a:lstStyle/>
              <a:p>
                <a:pPr algn="ctr"/>
                <a:r>
                  <a:rPr lang="en-US" sz="1600" b="1" dirty="0"/>
                  <a:t>AP</a:t>
                </a:r>
              </a:p>
            </p:txBody>
          </p:sp>
        </p:grpSp>
        <p:grpSp>
          <p:nvGrpSpPr>
            <p:cNvPr id="9" name="Group 8">
              <a:extLst>
                <a:ext uri="{FF2B5EF4-FFF2-40B4-BE49-F238E27FC236}">
                  <a16:creationId xmlns:a16="http://schemas.microsoft.com/office/drawing/2014/main" id="{40978B64-0A42-4023-8393-AA9061BD52A0}"/>
                </a:ext>
              </a:extLst>
            </p:cNvPr>
            <p:cNvGrpSpPr/>
            <p:nvPr/>
          </p:nvGrpSpPr>
          <p:grpSpPr>
            <a:xfrm>
              <a:off x="3239919" y="1683390"/>
              <a:ext cx="2563945" cy="2676760"/>
              <a:chOff x="2437674" y="1700808"/>
              <a:chExt cx="2282734" cy="2882690"/>
            </a:xfrm>
          </p:grpSpPr>
          <p:graphicFrame>
            <p:nvGraphicFramePr>
              <p:cNvPr id="23" name="Chart 22">
                <a:extLst>
                  <a:ext uri="{FF2B5EF4-FFF2-40B4-BE49-F238E27FC236}">
                    <a16:creationId xmlns:a16="http://schemas.microsoft.com/office/drawing/2014/main" id="{B3794A1A-0A36-42FF-BA7E-4F95CB0C2CCE}"/>
                  </a:ext>
                </a:extLst>
              </p:cNvPr>
              <p:cNvGraphicFramePr>
                <a:graphicFrameLocks/>
              </p:cNvGraphicFramePr>
              <p:nvPr>
                <p:extLst>
                  <p:ext uri="{D42A27DB-BD31-4B8C-83A1-F6EECF244321}">
                    <p14:modId xmlns:p14="http://schemas.microsoft.com/office/powerpoint/2010/main" val="4072743968"/>
                  </p:ext>
                </p:extLst>
              </p:nvPr>
            </p:nvGraphicFramePr>
            <p:xfrm>
              <a:off x="2437674" y="1840297"/>
              <a:ext cx="2282734" cy="2743201"/>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a:extLst>
                  <a:ext uri="{FF2B5EF4-FFF2-40B4-BE49-F238E27FC236}">
                    <a16:creationId xmlns:a16="http://schemas.microsoft.com/office/drawing/2014/main" id="{D14A8327-0D67-4336-814F-47280E04BCF8}"/>
                  </a:ext>
                </a:extLst>
              </p:cNvPr>
              <p:cNvSpPr txBox="1"/>
              <p:nvPr/>
            </p:nvSpPr>
            <p:spPr>
              <a:xfrm>
                <a:off x="3491727" y="1700808"/>
                <a:ext cx="504767" cy="364600"/>
              </a:xfrm>
              <a:prstGeom prst="rect">
                <a:avLst/>
              </a:prstGeom>
              <a:noFill/>
            </p:spPr>
            <p:txBody>
              <a:bodyPr wrap="none" rtlCol="0">
                <a:spAutoFit/>
              </a:bodyPr>
              <a:lstStyle/>
              <a:p>
                <a:pPr algn="ctr"/>
                <a:r>
                  <a:rPr lang="en-US" sz="1600" b="1" dirty="0"/>
                  <a:t>ALT</a:t>
                </a:r>
              </a:p>
            </p:txBody>
          </p:sp>
        </p:grpSp>
        <p:grpSp>
          <p:nvGrpSpPr>
            <p:cNvPr id="40" name="Group 39">
              <a:extLst>
                <a:ext uri="{FF2B5EF4-FFF2-40B4-BE49-F238E27FC236}">
                  <a16:creationId xmlns:a16="http://schemas.microsoft.com/office/drawing/2014/main" id="{57D901E9-D6F1-4AD3-8C2F-980165DCD65D}"/>
                </a:ext>
              </a:extLst>
            </p:cNvPr>
            <p:cNvGrpSpPr/>
            <p:nvPr/>
          </p:nvGrpSpPr>
          <p:grpSpPr>
            <a:xfrm>
              <a:off x="1580151" y="2730573"/>
              <a:ext cx="80392" cy="635137"/>
              <a:chOff x="1795500" y="2756545"/>
              <a:chExt cx="80392" cy="684000"/>
            </a:xfrm>
          </p:grpSpPr>
          <p:cxnSp>
            <p:nvCxnSpPr>
              <p:cNvPr id="36" name="Straight Connector 35">
                <a:extLst>
                  <a:ext uri="{FF2B5EF4-FFF2-40B4-BE49-F238E27FC236}">
                    <a16:creationId xmlns:a16="http://schemas.microsoft.com/office/drawing/2014/main" id="{B75E8B38-84A0-4958-AE5F-BADCE9E692C5}"/>
                  </a:ext>
                </a:extLst>
              </p:cNvPr>
              <p:cNvCxnSpPr/>
              <p:nvPr/>
            </p:nvCxnSpPr>
            <p:spPr>
              <a:xfrm flipV="1">
                <a:off x="1835696" y="2756545"/>
                <a:ext cx="0" cy="68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484A7FB-E6A3-45A8-8123-07A4D3BC4D29}"/>
                  </a:ext>
                </a:extLst>
              </p:cNvPr>
              <p:cNvCxnSpPr>
                <a:cxnSpLocks/>
              </p:cNvCxnSpPr>
              <p:nvPr/>
            </p:nvCxnSpPr>
            <p:spPr>
              <a:xfrm flipH="1">
                <a:off x="1795500" y="2756545"/>
                <a:ext cx="8039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5385E4CA-C81E-4EAD-AA81-85C9DA7BEF71}"/>
                </a:ext>
              </a:extLst>
            </p:cNvPr>
            <p:cNvSpPr txBox="1"/>
            <p:nvPr/>
          </p:nvSpPr>
          <p:spPr>
            <a:xfrm>
              <a:off x="1156756" y="1960806"/>
              <a:ext cx="1008541" cy="257211"/>
            </a:xfrm>
            <a:prstGeom prst="rect">
              <a:avLst/>
            </a:prstGeom>
            <a:noFill/>
          </p:spPr>
          <p:txBody>
            <a:bodyPr wrap="square" rtlCol="0">
              <a:spAutoFit/>
            </a:bodyPr>
            <a:lstStyle/>
            <a:p>
              <a:r>
                <a:rPr lang="en-GB" sz="1200" dirty="0"/>
                <a:t>p=0.0856 </a:t>
              </a:r>
            </a:p>
          </p:txBody>
        </p:sp>
        <p:sp>
          <p:nvSpPr>
            <p:cNvPr id="59" name="TextBox 58">
              <a:extLst>
                <a:ext uri="{FF2B5EF4-FFF2-40B4-BE49-F238E27FC236}">
                  <a16:creationId xmlns:a16="http://schemas.microsoft.com/office/drawing/2014/main" id="{8DFCDD9D-F55A-4A07-93BF-CBF79996CC23}"/>
                </a:ext>
              </a:extLst>
            </p:cNvPr>
            <p:cNvSpPr txBox="1"/>
            <p:nvPr/>
          </p:nvSpPr>
          <p:spPr>
            <a:xfrm>
              <a:off x="3775736" y="1960806"/>
              <a:ext cx="1008541" cy="257211"/>
            </a:xfrm>
            <a:prstGeom prst="rect">
              <a:avLst/>
            </a:prstGeom>
            <a:noFill/>
          </p:spPr>
          <p:txBody>
            <a:bodyPr wrap="square" rtlCol="0">
              <a:spAutoFit/>
            </a:bodyPr>
            <a:lstStyle/>
            <a:p>
              <a:r>
                <a:rPr lang="en-GB" sz="1200" dirty="0"/>
                <a:t>p=0.0039 </a:t>
              </a:r>
            </a:p>
          </p:txBody>
        </p:sp>
        <p:sp>
          <p:nvSpPr>
            <p:cNvPr id="60" name="TextBox 59">
              <a:extLst>
                <a:ext uri="{FF2B5EF4-FFF2-40B4-BE49-F238E27FC236}">
                  <a16:creationId xmlns:a16="http://schemas.microsoft.com/office/drawing/2014/main" id="{C98B9772-CEA8-4C4E-A36E-4A84A0CA77F5}"/>
                </a:ext>
              </a:extLst>
            </p:cNvPr>
            <p:cNvSpPr txBox="1"/>
            <p:nvPr/>
          </p:nvSpPr>
          <p:spPr>
            <a:xfrm>
              <a:off x="6434358" y="1950306"/>
              <a:ext cx="1028480" cy="257211"/>
            </a:xfrm>
            <a:prstGeom prst="rect">
              <a:avLst/>
            </a:prstGeom>
            <a:noFill/>
          </p:spPr>
          <p:txBody>
            <a:bodyPr wrap="square" rtlCol="0">
              <a:spAutoFit/>
            </a:bodyPr>
            <a:lstStyle/>
            <a:p>
              <a:r>
                <a:rPr lang="en-GB" sz="1200" dirty="0"/>
                <a:t>p&lt;0.0001 </a:t>
              </a:r>
            </a:p>
          </p:txBody>
        </p:sp>
        <p:graphicFrame>
          <p:nvGraphicFramePr>
            <p:cNvPr id="7" name="Chart 6">
              <a:extLst>
                <a:ext uri="{FF2B5EF4-FFF2-40B4-BE49-F238E27FC236}">
                  <a16:creationId xmlns:a16="http://schemas.microsoft.com/office/drawing/2014/main" id="{B32C3847-5902-44BF-943C-3567FC58C836}"/>
                </a:ext>
              </a:extLst>
            </p:cNvPr>
            <p:cNvGraphicFramePr/>
            <p:nvPr>
              <p:extLst>
                <p:ext uri="{D42A27DB-BD31-4B8C-83A1-F6EECF244321}">
                  <p14:modId xmlns:p14="http://schemas.microsoft.com/office/powerpoint/2010/main" val="4246766762"/>
                </p:ext>
              </p:extLst>
            </p:nvPr>
          </p:nvGraphicFramePr>
          <p:xfrm>
            <a:off x="5676311" y="1854864"/>
            <a:ext cx="2786483" cy="2602173"/>
          </p:xfrm>
          <a:graphic>
            <a:graphicData uri="http://schemas.openxmlformats.org/drawingml/2006/chart">
              <c:chart xmlns:c="http://schemas.openxmlformats.org/drawingml/2006/chart" xmlns:r="http://schemas.openxmlformats.org/officeDocument/2006/relationships" r:id="rId5"/>
            </a:graphicData>
          </a:graphic>
        </p:graphicFrame>
        <p:sp>
          <p:nvSpPr>
            <p:cNvPr id="62" name="TextBox 61">
              <a:extLst>
                <a:ext uri="{FF2B5EF4-FFF2-40B4-BE49-F238E27FC236}">
                  <a16:creationId xmlns:a16="http://schemas.microsoft.com/office/drawing/2014/main" id="{79AB20E7-EA5B-426F-8E7F-F36FDBBBADC9}"/>
                </a:ext>
              </a:extLst>
            </p:cNvPr>
            <p:cNvSpPr txBox="1"/>
            <p:nvPr/>
          </p:nvSpPr>
          <p:spPr>
            <a:xfrm>
              <a:off x="7118009" y="1641440"/>
              <a:ext cx="593432" cy="338554"/>
            </a:xfrm>
            <a:prstGeom prst="rect">
              <a:avLst/>
            </a:prstGeom>
            <a:noFill/>
          </p:spPr>
          <p:txBody>
            <a:bodyPr wrap="none" rtlCol="0">
              <a:spAutoFit/>
            </a:bodyPr>
            <a:lstStyle/>
            <a:p>
              <a:pPr algn="ctr"/>
              <a:r>
                <a:rPr lang="en-US" sz="1600" b="1" dirty="0"/>
                <a:t>AST</a:t>
              </a:r>
            </a:p>
          </p:txBody>
        </p:sp>
      </p:grpSp>
    </p:spTree>
    <p:extLst>
      <p:ext uri="{BB962C8B-B14F-4D97-AF65-F5344CB8AC3E}">
        <p14:creationId xmlns:p14="http://schemas.microsoft.com/office/powerpoint/2010/main" val="3223417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6E5FE2AC-B3E2-41C9-B93D-2AB4B4C7887D}"/>
              </a:ext>
            </a:extLst>
          </p:cNvPr>
          <p:cNvCxnSpPr>
            <a:cxnSpLocks/>
          </p:cNvCxnSpPr>
          <p:nvPr/>
        </p:nvCxnSpPr>
        <p:spPr>
          <a:xfrm flipV="1">
            <a:off x="4618608" y="4296103"/>
            <a:ext cx="0" cy="13728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1" name="Chart 30">
            <a:extLst>
              <a:ext uri="{FF2B5EF4-FFF2-40B4-BE49-F238E27FC236}">
                <a16:creationId xmlns:a16="http://schemas.microsoft.com/office/drawing/2014/main" id="{26EC497D-C212-441A-8965-683EEDEC06D9}"/>
              </a:ext>
            </a:extLst>
          </p:cNvPr>
          <p:cNvGraphicFramePr>
            <a:graphicFrameLocks/>
          </p:cNvGraphicFramePr>
          <p:nvPr>
            <p:extLst>
              <p:ext uri="{D42A27DB-BD31-4B8C-83A1-F6EECF244321}">
                <p14:modId xmlns:p14="http://schemas.microsoft.com/office/powerpoint/2010/main" val="2447360459"/>
              </p:ext>
            </p:extLst>
          </p:nvPr>
        </p:nvGraphicFramePr>
        <p:xfrm>
          <a:off x="205434" y="4165295"/>
          <a:ext cx="5607424" cy="22160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7" imgW="408" imgH="408" progId="TCLayout.ActiveDocument.1">
                  <p:embed/>
                </p:oleObj>
              </mc:Choice>
              <mc:Fallback>
                <p:oleObj name="think-cell Slide" r:id="rId7" imgW="408" imgH="408" progId="TCLayout.ActiveDocument.1">
                  <p:embed/>
                  <p:pic>
                    <p:nvPicPr>
                      <p:cNvPr id="7" name="Object 6"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400" dirty="0">
              <a:solidFill>
                <a:srgbClr val="FFFFFF"/>
              </a:solidFill>
              <a:latin typeface="Calibri" panose="020F0502020204030204" pitchFamily="34" charset="0"/>
              <a:sym typeface="+mn-lt"/>
            </a:endParaRPr>
          </a:p>
        </p:txBody>
      </p:sp>
      <p:graphicFrame>
        <p:nvGraphicFramePr>
          <p:cNvPr id="23" name="Table 22">
            <a:extLst>
              <a:ext uri="{FF2B5EF4-FFF2-40B4-BE49-F238E27FC236}">
                <a16:creationId xmlns:a16="http://schemas.microsoft.com/office/drawing/2014/main" id="{EBF13B61-34E8-452E-8214-AC50EAF087A4}"/>
              </a:ext>
            </a:extLst>
          </p:cNvPr>
          <p:cNvGraphicFramePr>
            <a:graphicFrameLocks noGrp="1"/>
          </p:cNvGraphicFramePr>
          <p:nvPr>
            <p:extLst>
              <p:ext uri="{D42A27DB-BD31-4B8C-83A1-F6EECF244321}">
                <p14:modId xmlns:p14="http://schemas.microsoft.com/office/powerpoint/2010/main" val="3873631237"/>
              </p:ext>
            </p:extLst>
          </p:nvPr>
        </p:nvGraphicFramePr>
        <p:xfrm>
          <a:off x="827584" y="2456152"/>
          <a:ext cx="7344005" cy="814560"/>
        </p:xfrm>
        <a:graphic>
          <a:graphicData uri="http://schemas.openxmlformats.org/drawingml/2006/table">
            <a:tbl>
              <a:tblPr firstRow="1" bandRow="1">
                <a:tableStyleId>{5C22544A-7EE6-4342-B048-85BDC9FD1C3A}</a:tableStyleId>
              </a:tblPr>
              <a:tblGrid>
                <a:gridCol w="1828067">
                  <a:extLst>
                    <a:ext uri="{9D8B030D-6E8A-4147-A177-3AD203B41FA5}">
                      <a16:colId xmlns:a16="http://schemas.microsoft.com/office/drawing/2014/main" val="377152049"/>
                    </a:ext>
                  </a:extLst>
                </a:gridCol>
                <a:gridCol w="612882">
                  <a:extLst>
                    <a:ext uri="{9D8B030D-6E8A-4147-A177-3AD203B41FA5}">
                      <a16:colId xmlns:a16="http://schemas.microsoft.com/office/drawing/2014/main" val="3074384166"/>
                    </a:ext>
                  </a:extLst>
                </a:gridCol>
                <a:gridCol w="612882">
                  <a:extLst>
                    <a:ext uri="{9D8B030D-6E8A-4147-A177-3AD203B41FA5}">
                      <a16:colId xmlns:a16="http://schemas.microsoft.com/office/drawing/2014/main" val="648997386"/>
                    </a:ext>
                  </a:extLst>
                </a:gridCol>
                <a:gridCol w="612882">
                  <a:extLst>
                    <a:ext uri="{9D8B030D-6E8A-4147-A177-3AD203B41FA5}">
                      <a16:colId xmlns:a16="http://schemas.microsoft.com/office/drawing/2014/main" val="103014600"/>
                    </a:ext>
                  </a:extLst>
                </a:gridCol>
                <a:gridCol w="612882">
                  <a:extLst>
                    <a:ext uri="{9D8B030D-6E8A-4147-A177-3AD203B41FA5}">
                      <a16:colId xmlns:a16="http://schemas.microsoft.com/office/drawing/2014/main" val="1247662365"/>
                    </a:ext>
                  </a:extLst>
                </a:gridCol>
                <a:gridCol w="612882">
                  <a:extLst>
                    <a:ext uri="{9D8B030D-6E8A-4147-A177-3AD203B41FA5}">
                      <a16:colId xmlns:a16="http://schemas.microsoft.com/office/drawing/2014/main" val="875351085"/>
                    </a:ext>
                  </a:extLst>
                </a:gridCol>
                <a:gridCol w="612882">
                  <a:extLst>
                    <a:ext uri="{9D8B030D-6E8A-4147-A177-3AD203B41FA5}">
                      <a16:colId xmlns:a16="http://schemas.microsoft.com/office/drawing/2014/main" val="3276909896"/>
                    </a:ext>
                  </a:extLst>
                </a:gridCol>
                <a:gridCol w="612882">
                  <a:extLst>
                    <a:ext uri="{9D8B030D-6E8A-4147-A177-3AD203B41FA5}">
                      <a16:colId xmlns:a16="http://schemas.microsoft.com/office/drawing/2014/main" val="881487536"/>
                    </a:ext>
                  </a:extLst>
                </a:gridCol>
                <a:gridCol w="612882">
                  <a:extLst>
                    <a:ext uri="{9D8B030D-6E8A-4147-A177-3AD203B41FA5}">
                      <a16:colId xmlns:a16="http://schemas.microsoft.com/office/drawing/2014/main" val="1089395737"/>
                    </a:ext>
                  </a:extLst>
                </a:gridCol>
                <a:gridCol w="612882">
                  <a:extLst>
                    <a:ext uri="{9D8B030D-6E8A-4147-A177-3AD203B41FA5}">
                      <a16:colId xmlns:a16="http://schemas.microsoft.com/office/drawing/2014/main" val="1154416995"/>
                    </a:ext>
                  </a:extLst>
                </a:gridCol>
              </a:tblGrid>
              <a:tr h="183266">
                <a:tc rowSpan="2">
                  <a:txBody>
                    <a:bodyPr/>
                    <a:lstStyle/>
                    <a:p>
                      <a:pPr algn="l"/>
                      <a:endParaRPr lang="en-GB" sz="1100" b="0" dirty="0">
                        <a:latin typeface="+mn-lt"/>
                      </a:endParaRPr>
                    </a:p>
                  </a:txBody>
                  <a:tcPr marL="18000" marR="18000" marT="18000" marB="18000" anchor="b">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gridSpan="3">
                  <a:txBody>
                    <a:bodyPr/>
                    <a:lstStyle/>
                    <a:p>
                      <a:pPr algn="ctr"/>
                      <a:r>
                        <a:rPr lang="en-GB" sz="1100" b="1" dirty="0">
                          <a:latin typeface="+mn-lt"/>
                        </a:rPr>
                        <a:t>Placebo (n=20)</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pPr algn="ctr"/>
                      <a:endParaRPr lang="en-GB" sz="1200" dirty="0"/>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pPr algn="ctr"/>
                      <a:endParaRPr lang="en-GB" sz="1200" b="1" dirty="0"/>
                    </a:p>
                  </a:txBody>
                  <a:tcPr marL="36000" marR="36000" marT="36000" marB="36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latin typeface="+mn-lt"/>
                        </a:rPr>
                        <a:t>NGM282 1 mg (n=21)</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p>
                  </a:txBody>
                  <a:tcPr marL="36000" marR="36000" marT="36000" marB="36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pPr algn="ctr"/>
                      <a:endParaRPr lang="en-GB" sz="1200" dirty="0"/>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latin typeface="+mn-lt"/>
                        </a:rPr>
                        <a:t> NGM282 3 mg (n=21)</a:t>
                      </a:r>
                    </a:p>
                  </a:txBody>
                  <a:tcPr marL="18000" marR="18000" marT="18000" marB="18000" anchor="b">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pPr algn="ctr"/>
                      <a:endParaRPr lang="en-GB" sz="1200" dirty="0"/>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dirty="0">
                        <a:latin typeface="+mn-lt"/>
                      </a:endParaRPr>
                    </a:p>
                  </a:txBody>
                  <a:tcPr marL="36000" marR="36000" marT="36000" marB="36000" anchor="b">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A86"/>
                    </a:solidFill>
                  </a:tcPr>
                </a:tc>
                <a:extLst>
                  <a:ext uri="{0D108BD9-81ED-4DB2-BD59-A6C34878D82A}">
                    <a16:rowId xmlns:a16="http://schemas.microsoft.com/office/drawing/2014/main" val="1356926086"/>
                  </a:ext>
                </a:extLst>
              </a:tr>
              <a:tr h="183266">
                <a:tc vMerge="1">
                  <a:txBody>
                    <a:bodyPr/>
                    <a:lstStyle/>
                    <a:p>
                      <a:endParaRPr lang="en-GB"/>
                    </a:p>
                  </a:txBody>
                  <a:tcPr/>
                </a:tc>
                <a:tc>
                  <a:txBody>
                    <a:bodyPr/>
                    <a:lstStyle/>
                    <a:p>
                      <a:pPr marL="108000" algn="ctr"/>
                      <a:r>
                        <a:rPr lang="en-GB" sz="1100" b="1" dirty="0">
                          <a:solidFill>
                            <a:schemeClr val="bg1"/>
                          </a:solidFill>
                          <a:latin typeface="+mn-lt"/>
                        </a:rPr>
                        <a:t>Day 1</a:t>
                      </a:r>
                    </a:p>
                  </a:txBody>
                  <a:tcPr marL="18000" marR="18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mn-lt"/>
                        </a:rPr>
                        <a:t>Week 12</a:t>
                      </a:r>
                    </a:p>
                  </a:txBody>
                  <a:tcPr marL="18000" marR="18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mn-lt"/>
                        </a:rPr>
                        <a:t>p</a:t>
                      </a:r>
                    </a:p>
                  </a:txBody>
                  <a:tcPr marL="18000" marR="18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108000" algn="ctr"/>
                      <a:r>
                        <a:rPr lang="en-GB" sz="1100" b="1" dirty="0">
                          <a:solidFill>
                            <a:schemeClr val="bg1"/>
                          </a:solidFill>
                          <a:latin typeface="+mn-lt"/>
                        </a:rPr>
                        <a:t>Day 1</a:t>
                      </a:r>
                    </a:p>
                  </a:txBody>
                  <a:tcPr marL="18000" marR="18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mn-lt"/>
                        </a:rPr>
                        <a:t>Week 12</a:t>
                      </a:r>
                    </a:p>
                  </a:txBody>
                  <a:tcPr marL="18000" marR="18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mn-lt"/>
                        </a:rPr>
                        <a:t>p</a:t>
                      </a:r>
                    </a:p>
                  </a:txBody>
                  <a:tcPr marL="18000" marR="18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108000" algn="ctr"/>
                      <a:r>
                        <a:rPr lang="en-GB" sz="1100" b="1" dirty="0">
                          <a:solidFill>
                            <a:schemeClr val="bg1"/>
                          </a:solidFill>
                          <a:latin typeface="+mn-lt"/>
                        </a:rPr>
                        <a:t>Day 1</a:t>
                      </a:r>
                    </a:p>
                  </a:txBody>
                  <a:tcPr marL="18000" marR="18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mn-lt"/>
                        </a:rPr>
                        <a:t>Week 12</a:t>
                      </a:r>
                    </a:p>
                  </a:txBody>
                  <a:tcPr marL="18000" marR="18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mn-lt"/>
                        </a:rPr>
                        <a:t>p</a:t>
                      </a:r>
                    </a:p>
                  </a:txBody>
                  <a:tcPr marL="18000" marR="18000" marT="18000" marB="1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extLst>
                  <a:ext uri="{0D108BD9-81ED-4DB2-BD59-A6C34878D82A}">
                    <a16:rowId xmlns:a16="http://schemas.microsoft.com/office/drawing/2014/main" val="539999145"/>
                  </a:ext>
                </a:extLst>
              </a:tr>
              <a:tr h="200278">
                <a:tc>
                  <a:txBody>
                    <a:bodyPr/>
                    <a:lstStyle/>
                    <a:p>
                      <a:pPr algn="l"/>
                      <a:r>
                        <a:rPr lang="en-GB" sz="1100" b="0" dirty="0">
                          <a:latin typeface="+mn-lt"/>
                        </a:rPr>
                        <a:t>Mean AP (U/L)</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365</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355</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0.78</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100" b="0" dirty="0">
                          <a:latin typeface="+mn-lt"/>
                        </a:rPr>
                        <a:t>383</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100" b="0" dirty="0">
                          <a:latin typeface="+mn-lt"/>
                        </a:rPr>
                        <a:t>409</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100" dirty="0">
                          <a:latin typeface="+mn-lt"/>
                        </a:rPr>
                        <a:t>0.22</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100" b="0" dirty="0">
                          <a:latin typeface="+mn-lt"/>
                        </a:rPr>
                        <a:t>354</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100" b="0" dirty="0">
                          <a:latin typeface="+mn-lt"/>
                        </a:rPr>
                        <a:t>351</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100" b="0" dirty="0">
                          <a:latin typeface="+mn-lt"/>
                        </a:rPr>
                        <a:t>0.73</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64759582"/>
                  </a:ext>
                </a:extLst>
              </a:tr>
              <a:tr h="200278">
                <a:tc>
                  <a:txBody>
                    <a:bodyPr/>
                    <a:lstStyle/>
                    <a:p>
                      <a:pPr algn="l"/>
                      <a:r>
                        <a:rPr lang="en-GB" sz="1100" b="0" dirty="0">
                          <a:latin typeface="+mn-lt"/>
                        </a:rPr>
                        <a:t>Mean ALT (U/L)</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90</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86</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0.26</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100" b="0" dirty="0">
                          <a:latin typeface="+mn-lt"/>
                        </a:rPr>
                        <a:t>117</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100" b="0" dirty="0">
                          <a:latin typeface="+mn-lt"/>
                        </a:rPr>
                        <a:t>114</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100" dirty="0">
                          <a:latin typeface="+mn-lt"/>
                        </a:rPr>
                        <a:t>0.41</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100" b="0" dirty="0">
                          <a:latin typeface="+mn-lt"/>
                        </a:rPr>
                        <a:t>96</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100" b="0" dirty="0">
                          <a:latin typeface="+mn-lt"/>
                        </a:rPr>
                        <a:t>56</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100" b="0" dirty="0">
                          <a:latin typeface="+mn-lt"/>
                        </a:rPr>
                        <a:t>&lt;0.001</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8668126"/>
                  </a:ext>
                </a:extLst>
              </a:tr>
            </a:tbl>
          </a:graphicData>
        </a:graphic>
      </p:graphicFrame>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en-US" dirty="0"/>
              <a:t>NGM282 significantly improves markers of bile acid synthesis, hepatic injury and fibrosis in PSC</a:t>
            </a:r>
            <a:endParaRPr lang="en-GB" dirty="0"/>
          </a:p>
        </p:txBody>
      </p:sp>
      <p:sp>
        <p:nvSpPr>
          <p:cNvPr id="8" name="Text Placeholder 7"/>
          <p:cNvSpPr>
            <a:spLocks noGrp="1"/>
          </p:cNvSpPr>
          <p:nvPr>
            <p:ph type="body" sz="quarter" idx="10"/>
          </p:nvPr>
        </p:nvSpPr>
        <p:spPr>
          <a:xfrm>
            <a:off x="4925" y="6165304"/>
            <a:ext cx="7231371" cy="691617"/>
          </a:xfrm>
        </p:spPr>
        <p:txBody>
          <a:bodyPr/>
          <a:lstStyle/>
          <a:p>
            <a:r>
              <a:rPr lang="en-GB" dirty="0"/>
              <a:t>*p&lt;0.05; </a:t>
            </a:r>
            <a:r>
              <a:rPr lang="en-GB" baseline="30000" dirty="0"/>
              <a:t>†</a:t>
            </a:r>
            <a:r>
              <a:rPr lang="en-GB" dirty="0"/>
              <a:t>p&lt;0.01; </a:t>
            </a:r>
            <a:r>
              <a:rPr lang="en-GB" baseline="30000" dirty="0"/>
              <a:t>‡</a:t>
            </a:r>
            <a:r>
              <a:rPr lang="en-GB" dirty="0"/>
              <a:t>p&lt;0.001 (all vs. placebo); </a:t>
            </a:r>
            <a:r>
              <a:rPr lang="en-GB" baseline="30000" dirty="0"/>
              <a:t>†</a:t>
            </a:r>
            <a:r>
              <a:rPr lang="en-GB" dirty="0"/>
              <a:t>patient population included those with features of AIH, small duct disease, stable dominant strictures and compensated cirrhosis; </a:t>
            </a:r>
            <a:r>
              <a:rPr lang="en-GB" baseline="30000" dirty="0"/>
              <a:t>‡</a:t>
            </a:r>
            <a:r>
              <a:rPr lang="pt-BR" dirty="0"/>
              <a:t>total serum BA minus UDCA</a:t>
            </a:r>
            <a:br>
              <a:rPr lang="pt-BR" dirty="0"/>
            </a:br>
            <a:r>
              <a:rPr lang="en-GB" dirty="0"/>
              <a:t>Hirschfield G, et al. ILC 2018, #LBO-002</a:t>
            </a:r>
          </a:p>
        </p:txBody>
      </p:sp>
      <p:sp>
        <p:nvSpPr>
          <p:cNvPr id="11" name="Content Placeholder 10">
            <a:extLst>
              <a:ext uri="{FF2B5EF4-FFF2-40B4-BE49-F238E27FC236}">
                <a16:creationId xmlns:a16="http://schemas.microsoft.com/office/drawing/2014/main" id="{44AACBAF-DA11-43F1-8239-119D49C07B0F}"/>
              </a:ext>
            </a:extLst>
          </p:cNvPr>
          <p:cNvSpPr>
            <a:spLocks noGrp="1"/>
          </p:cNvSpPr>
          <p:nvPr>
            <p:ph sz="half" idx="1"/>
          </p:nvPr>
        </p:nvSpPr>
        <p:spPr>
          <a:xfrm>
            <a:off x="319314" y="1172445"/>
            <a:ext cx="8506800" cy="1255728"/>
          </a:xfrm>
        </p:spPr>
        <p:txBody>
          <a:bodyPr>
            <a:spAutoFit/>
          </a:bodyPr>
          <a:lstStyle/>
          <a:p>
            <a:r>
              <a:rPr lang="en-GB" sz="1400" dirty="0"/>
              <a:t>Randomized, double-blind, placebo-controlled Phase 2 trial evaluating the safety and efficacy of </a:t>
            </a:r>
            <a:r>
              <a:rPr lang="en-US" sz="1400" dirty="0"/>
              <a:t>NGM282, an engineered analogue of FGF19, in patients with PSC</a:t>
            </a:r>
            <a:r>
              <a:rPr lang="en-GB" sz="1400" baseline="30000" dirty="0"/>
              <a:t>†</a:t>
            </a:r>
            <a:r>
              <a:rPr lang="en-US" sz="1400" dirty="0"/>
              <a:t> (n=62)</a:t>
            </a:r>
          </a:p>
          <a:p>
            <a:r>
              <a:rPr lang="en-GB" sz="1400" dirty="0"/>
              <a:t>SC NGM282 1 mg, 3 mg or placebo </a:t>
            </a:r>
            <a:r>
              <a:rPr lang="en-GB" sz="1400" dirty="0" err="1"/>
              <a:t>qd</a:t>
            </a:r>
            <a:r>
              <a:rPr lang="en-GB" sz="1400" dirty="0"/>
              <a:t> for 12 weeks</a:t>
            </a:r>
          </a:p>
          <a:p>
            <a:r>
              <a:rPr lang="en-GB" sz="1400" dirty="0"/>
              <a:t>Significant reductions from baseline in C4 (0.4, –7.9 and –14.7 ng/ml) and serum BA</a:t>
            </a:r>
            <a:r>
              <a:rPr lang="en-GB" sz="1400" baseline="30000" dirty="0"/>
              <a:t>‡ </a:t>
            </a:r>
            <a:r>
              <a:rPr lang="en-GB" sz="1400" dirty="0"/>
              <a:t>(–4.03, –12.6 and –16.8) for placebo, 1 mg and 3 mg doses, respectively</a:t>
            </a:r>
            <a:endParaRPr lang="en-GB" sz="1400" baseline="30000" dirty="0"/>
          </a:p>
        </p:txBody>
      </p:sp>
      <p:cxnSp>
        <p:nvCxnSpPr>
          <p:cNvPr id="32" name="Straight Connector 31">
            <a:extLst>
              <a:ext uri="{FF2B5EF4-FFF2-40B4-BE49-F238E27FC236}">
                <a16:creationId xmlns:a16="http://schemas.microsoft.com/office/drawing/2014/main" id="{E1B26293-17EF-4918-B5D3-BE55A63FFD37}"/>
              </a:ext>
            </a:extLst>
          </p:cNvPr>
          <p:cNvCxnSpPr>
            <a:cxnSpLocks/>
          </p:cNvCxnSpPr>
          <p:nvPr/>
        </p:nvCxnSpPr>
        <p:spPr>
          <a:xfrm flipH="1" flipV="1">
            <a:off x="3371054" y="5769129"/>
            <a:ext cx="252000"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881A69B-311B-499C-8594-13E0B588DC4D}"/>
              </a:ext>
            </a:extLst>
          </p:cNvPr>
          <p:cNvSpPr txBox="1"/>
          <p:nvPr/>
        </p:nvSpPr>
        <p:spPr>
          <a:xfrm>
            <a:off x="1807838" y="4336785"/>
            <a:ext cx="206473" cy="246221"/>
          </a:xfrm>
          <a:prstGeom prst="rect">
            <a:avLst/>
          </a:prstGeom>
          <a:noFill/>
        </p:spPr>
        <p:txBody>
          <a:bodyPr wrap="square" rtlCol="0" anchor="ctr">
            <a:spAutoFit/>
          </a:bodyPr>
          <a:lstStyle/>
          <a:p>
            <a:pPr algn="ctr"/>
            <a:r>
              <a:rPr lang="en-GB" sz="1000" dirty="0"/>
              <a:t>‡</a:t>
            </a:r>
          </a:p>
        </p:txBody>
      </p:sp>
      <p:sp>
        <p:nvSpPr>
          <p:cNvPr id="34" name="TextBox 33">
            <a:extLst>
              <a:ext uri="{FF2B5EF4-FFF2-40B4-BE49-F238E27FC236}">
                <a16:creationId xmlns:a16="http://schemas.microsoft.com/office/drawing/2014/main" id="{81B6482E-3211-4192-95E5-E1E008C89B6A}"/>
              </a:ext>
            </a:extLst>
          </p:cNvPr>
          <p:cNvSpPr txBox="1"/>
          <p:nvPr/>
        </p:nvSpPr>
        <p:spPr>
          <a:xfrm>
            <a:off x="2495097" y="4418660"/>
            <a:ext cx="180000" cy="246221"/>
          </a:xfrm>
          <a:prstGeom prst="rect">
            <a:avLst/>
          </a:prstGeom>
          <a:noFill/>
        </p:spPr>
        <p:txBody>
          <a:bodyPr wrap="square" rtlCol="0" anchor="ctr">
            <a:spAutoFit/>
          </a:bodyPr>
          <a:lstStyle/>
          <a:p>
            <a:pPr algn="ctr"/>
            <a:r>
              <a:rPr lang="en-GB" sz="1000" dirty="0"/>
              <a:t>‡</a:t>
            </a:r>
          </a:p>
        </p:txBody>
      </p:sp>
      <p:sp>
        <p:nvSpPr>
          <p:cNvPr id="35" name="TextBox 34">
            <a:extLst>
              <a:ext uri="{FF2B5EF4-FFF2-40B4-BE49-F238E27FC236}">
                <a16:creationId xmlns:a16="http://schemas.microsoft.com/office/drawing/2014/main" id="{D1FB5D22-C626-445F-88DC-F3F1B9A27E29}"/>
              </a:ext>
            </a:extLst>
          </p:cNvPr>
          <p:cNvSpPr txBox="1"/>
          <p:nvPr/>
        </p:nvSpPr>
        <p:spPr>
          <a:xfrm>
            <a:off x="3181352" y="4490228"/>
            <a:ext cx="180000" cy="246221"/>
          </a:xfrm>
          <a:prstGeom prst="rect">
            <a:avLst/>
          </a:prstGeom>
          <a:noFill/>
        </p:spPr>
        <p:txBody>
          <a:bodyPr wrap="square" rtlCol="0" anchor="ctr">
            <a:spAutoFit/>
          </a:bodyPr>
          <a:lstStyle/>
          <a:p>
            <a:pPr algn="ctr"/>
            <a:r>
              <a:rPr lang="en-GB" sz="1000" dirty="0"/>
              <a:t>‡</a:t>
            </a:r>
          </a:p>
        </p:txBody>
      </p:sp>
      <p:sp>
        <p:nvSpPr>
          <p:cNvPr id="36" name="TextBox 35">
            <a:extLst>
              <a:ext uri="{FF2B5EF4-FFF2-40B4-BE49-F238E27FC236}">
                <a16:creationId xmlns:a16="http://schemas.microsoft.com/office/drawing/2014/main" id="{5FD2F68C-E78F-4AA8-97A9-782F207C1B24}"/>
              </a:ext>
            </a:extLst>
          </p:cNvPr>
          <p:cNvSpPr txBox="1"/>
          <p:nvPr/>
        </p:nvSpPr>
        <p:spPr>
          <a:xfrm>
            <a:off x="3071123" y="4877605"/>
            <a:ext cx="360000" cy="246221"/>
          </a:xfrm>
          <a:prstGeom prst="rect">
            <a:avLst/>
          </a:prstGeom>
          <a:noFill/>
        </p:spPr>
        <p:txBody>
          <a:bodyPr wrap="square" rtlCol="0" anchor="ctr">
            <a:spAutoFit/>
          </a:bodyPr>
          <a:lstStyle/>
          <a:p>
            <a:pPr algn="ctr"/>
            <a:r>
              <a:rPr lang="en-GB" sz="1000" dirty="0"/>
              <a:t>‡</a:t>
            </a:r>
          </a:p>
        </p:txBody>
      </p:sp>
      <p:sp>
        <p:nvSpPr>
          <p:cNvPr id="37" name="TextBox 36">
            <a:extLst>
              <a:ext uri="{FF2B5EF4-FFF2-40B4-BE49-F238E27FC236}">
                <a16:creationId xmlns:a16="http://schemas.microsoft.com/office/drawing/2014/main" id="{9E1628C0-4BEC-4AB9-8F18-8960CDBA7BDF}"/>
              </a:ext>
            </a:extLst>
          </p:cNvPr>
          <p:cNvSpPr txBox="1"/>
          <p:nvPr/>
        </p:nvSpPr>
        <p:spPr>
          <a:xfrm>
            <a:off x="2401447" y="4867017"/>
            <a:ext cx="360000" cy="246221"/>
          </a:xfrm>
          <a:prstGeom prst="rect">
            <a:avLst/>
          </a:prstGeom>
          <a:noFill/>
        </p:spPr>
        <p:txBody>
          <a:bodyPr wrap="square" rtlCol="0" anchor="ctr">
            <a:spAutoFit/>
          </a:bodyPr>
          <a:lstStyle/>
          <a:p>
            <a:pPr algn="ctr"/>
            <a:r>
              <a:rPr lang="en-GB" sz="1000" dirty="0"/>
              <a:t>‡</a:t>
            </a:r>
          </a:p>
        </p:txBody>
      </p:sp>
      <p:sp>
        <p:nvSpPr>
          <p:cNvPr id="38" name="TextBox 37">
            <a:extLst>
              <a:ext uri="{FF2B5EF4-FFF2-40B4-BE49-F238E27FC236}">
                <a16:creationId xmlns:a16="http://schemas.microsoft.com/office/drawing/2014/main" id="{28E10BC1-082A-43F8-8433-F8D64A892E10}"/>
              </a:ext>
            </a:extLst>
          </p:cNvPr>
          <p:cNvSpPr txBox="1"/>
          <p:nvPr/>
        </p:nvSpPr>
        <p:spPr>
          <a:xfrm>
            <a:off x="1719421" y="4754495"/>
            <a:ext cx="360000" cy="246221"/>
          </a:xfrm>
          <a:prstGeom prst="rect">
            <a:avLst/>
          </a:prstGeom>
          <a:noFill/>
        </p:spPr>
        <p:txBody>
          <a:bodyPr wrap="square" rtlCol="0" anchor="ctr">
            <a:spAutoFit/>
          </a:bodyPr>
          <a:lstStyle/>
          <a:p>
            <a:pPr algn="ctr"/>
            <a:r>
              <a:rPr lang="en-GB" sz="1000" dirty="0"/>
              <a:t>‡</a:t>
            </a:r>
          </a:p>
        </p:txBody>
      </p:sp>
      <p:sp>
        <p:nvSpPr>
          <p:cNvPr id="39" name="TextBox 38">
            <a:extLst>
              <a:ext uri="{FF2B5EF4-FFF2-40B4-BE49-F238E27FC236}">
                <a16:creationId xmlns:a16="http://schemas.microsoft.com/office/drawing/2014/main" id="{7E0DA271-4CCB-40C6-8BF3-E76495281DD8}"/>
              </a:ext>
            </a:extLst>
          </p:cNvPr>
          <p:cNvSpPr txBox="1"/>
          <p:nvPr/>
        </p:nvSpPr>
        <p:spPr>
          <a:xfrm>
            <a:off x="3751102" y="4785366"/>
            <a:ext cx="360000" cy="246221"/>
          </a:xfrm>
          <a:prstGeom prst="rect">
            <a:avLst/>
          </a:prstGeom>
          <a:noFill/>
        </p:spPr>
        <p:txBody>
          <a:bodyPr wrap="square" rtlCol="0" anchor="ctr">
            <a:spAutoFit/>
          </a:bodyPr>
          <a:lstStyle/>
          <a:p>
            <a:pPr algn="ctr"/>
            <a:r>
              <a:rPr lang="en-GB" sz="1000" dirty="0"/>
              <a:t>‡</a:t>
            </a:r>
          </a:p>
        </p:txBody>
      </p:sp>
      <p:sp>
        <p:nvSpPr>
          <p:cNvPr id="40" name="TextBox 39">
            <a:extLst>
              <a:ext uri="{FF2B5EF4-FFF2-40B4-BE49-F238E27FC236}">
                <a16:creationId xmlns:a16="http://schemas.microsoft.com/office/drawing/2014/main" id="{F4C5CBA8-0163-436C-993F-3F83ED754434}"/>
              </a:ext>
            </a:extLst>
          </p:cNvPr>
          <p:cNvSpPr txBox="1"/>
          <p:nvPr/>
        </p:nvSpPr>
        <p:spPr>
          <a:xfrm>
            <a:off x="4509110" y="4713480"/>
            <a:ext cx="360000" cy="246221"/>
          </a:xfrm>
          <a:prstGeom prst="rect">
            <a:avLst/>
          </a:prstGeom>
          <a:noFill/>
        </p:spPr>
        <p:txBody>
          <a:bodyPr wrap="square" rtlCol="0" anchor="ctr">
            <a:spAutoFit/>
          </a:bodyPr>
          <a:lstStyle/>
          <a:p>
            <a:pPr algn="ctr"/>
            <a:r>
              <a:rPr lang="en-GB" sz="1000" dirty="0"/>
              <a:t>†</a:t>
            </a:r>
          </a:p>
        </p:txBody>
      </p:sp>
      <p:sp>
        <p:nvSpPr>
          <p:cNvPr id="41" name="TextBox 40">
            <a:extLst>
              <a:ext uri="{FF2B5EF4-FFF2-40B4-BE49-F238E27FC236}">
                <a16:creationId xmlns:a16="http://schemas.microsoft.com/office/drawing/2014/main" id="{ED854ADE-0392-4DED-9A77-A8C2D46E841E}"/>
              </a:ext>
            </a:extLst>
          </p:cNvPr>
          <p:cNvSpPr txBox="1"/>
          <p:nvPr/>
        </p:nvSpPr>
        <p:spPr>
          <a:xfrm>
            <a:off x="3845545" y="4412617"/>
            <a:ext cx="206473" cy="246221"/>
          </a:xfrm>
          <a:prstGeom prst="rect">
            <a:avLst/>
          </a:prstGeom>
          <a:noFill/>
        </p:spPr>
        <p:txBody>
          <a:bodyPr wrap="square" rtlCol="0" anchor="ctr">
            <a:spAutoFit/>
          </a:bodyPr>
          <a:lstStyle/>
          <a:p>
            <a:pPr algn="ctr"/>
            <a:r>
              <a:rPr lang="en-GB" sz="1000" dirty="0"/>
              <a:t>†</a:t>
            </a:r>
          </a:p>
        </p:txBody>
      </p:sp>
      <p:sp>
        <p:nvSpPr>
          <p:cNvPr id="42" name="TextBox 41">
            <a:extLst>
              <a:ext uri="{FF2B5EF4-FFF2-40B4-BE49-F238E27FC236}">
                <a16:creationId xmlns:a16="http://schemas.microsoft.com/office/drawing/2014/main" id="{A77E8727-DFDB-42D6-A89C-D5CFF49C7C31}"/>
              </a:ext>
            </a:extLst>
          </p:cNvPr>
          <p:cNvSpPr txBox="1"/>
          <p:nvPr/>
        </p:nvSpPr>
        <p:spPr>
          <a:xfrm>
            <a:off x="4574783" y="4305016"/>
            <a:ext cx="206473" cy="246221"/>
          </a:xfrm>
          <a:prstGeom prst="rect">
            <a:avLst/>
          </a:prstGeom>
          <a:noFill/>
        </p:spPr>
        <p:txBody>
          <a:bodyPr wrap="square" rtlCol="0" anchor="ctr">
            <a:spAutoFit/>
          </a:bodyPr>
          <a:lstStyle/>
          <a:p>
            <a:pPr algn="ctr"/>
            <a:r>
              <a:rPr lang="en-GB" sz="1000" dirty="0"/>
              <a:t> *</a:t>
            </a:r>
          </a:p>
        </p:txBody>
      </p:sp>
      <p:graphicFrame>
        <p:nvGraphicFramePr>
          <p:cNvPr id="25" name="Table 24">
            <a:extLst>
              <a:ext uri="{FF2B5EF4-FFF2-40B4-BE49-F238E27FC236}">
                <a16:creationId xmlns:a16="http://schemas.microsoft.com/office/drawing/2014/main" id="{56EA29D0-1AE5-4799-A9A3-E4AE2187ACDC}"/>
              </a:ext>
            </a:extLst>
          </p:cNvPr>
          <p:cNvGraphicFramePr>
            <a:graphicFrameLocks noGrp="1"/>
          </p:cNvGraphicFramePr>
          <p:nvPr>
            <p:extLst>
              <p:ext uri="{D42A27DB-BD31-4B8C-83A1-F6EECF244321}">
                <p14:modId xmlns:p14="http://schemas.microsoft.com/office/powerpoint/2010/main" val="310334770"/>
              </p:ext>
            </p:extLst>
          </p:nvPr>
        </p:nvGraphicFramePr>
        <p:xfrm>
          <a:off x="827579" y="3265270"/>
          <a:ext cx="7345949" cy="778560"/>
        </p:xfrm>
        <a:graphic>
          <a:graphicData uri="http://schemas.openxmlformats.org/drawingml/2006/table">
            <a:tbl>
              <a:tblPr firstRow="1" bandRow="1">
                <a:tableStyleId>{5C22544A-7EE6-4342-B048-85BDC9FD1C3A}</a:tableStyleId>
              </a:tblPr>
              <a:tblGrid>
                <a:gridCol w="1828072">
                  <a:extLst>
                    <a:ext uri="{9D8B030D-6E8A-4147-A177-3AD203B41FA5}">
                      <a16:colId xmlns:a16="http://schemas.microsoft.com/office/drawing/2014/main" val="377152049"/>
                    </a:ext>
                  </a:extLst>
                </a:gridCol>
                <a:gridCol w="1843024">
                  <a:extLst>
                    <a:ext uri="{9D8B030D-6E8A-4147-A177-3AD203B41FA5}">
                      <a16:colId xmlns:a16="http://schemas.microsoft.com/office/drawing/2014/main" val="3587618403"/>
                    </a:ext>
                  </a:extLst>
                </a:gridCol>
                <a:gridCol w="1837427">
                  <a:extLst>
                    <a:ext uri="{9D8B030D-6E8A-4147-A177-3AD203B41FA5}">
                      <a16:colId xmlns:a16="http://schemas.microsoft.com/office/drawing/2014/main" val="902978854"/>
                    </a:ext>
                  </a:extLst>
                </a:gridCol>
                <a:gridCol w="1837426">
                  <a:extLst>
                    <a:ext uri="{9D8B030D-6E8A-4147-A177-3AD203B41FA5}">
                      <a16:colId xmlns:a16="http://schemas.microsoft.com/office/drawing/2014/main" val="881487536"/>
                    </a:ext>
                  </a:extLst>
                </a:gridCol>
              </a:tblGrid>
              <a:tr h="183266">
                <a:tc>
                  <a:txBody>
                    <a:bodyPr/>
                    <a:lstStyle/>
                    <a:p>
                      <a:pPr algn="l"/>
                      <a:r>
                        <a:rPr lang="en-GB" sz="1100" b="0" dirty="0">
                          <a:solidFill>
                            <a:schemeClr val="bg1"/>
                          </a:solidFill>
                          <a:latin typeface="+mn-lt"/>
                        </a:rPr>
                        <a:t>Mean change in ELF score from baseline </a:t>
                      </a:r>
                    </a:p>
                  </a:txBody>
                  <a:tcPr marL="18000" marR="18000" marT="18000" marB="18000">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mn-lt"/>
                        </a:rPr>
                        <a:t>Placebo</a:t>
                      </a:r>
                    </a:p>
                  </a:txBody>
                  <a:tcPr marL="18000" marR="18000" marT="18000" marB="1800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mn-lt"/>
                        </a:rPr>
                        <a:t>NGM282 1 mg</a:t>
                      </a:r>
                    </a:p>
                  </a:txBody>
                  <a:tcPr marL="18000" marR="18000" marT="18000" marB="1800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latin typeface="+mn-lt"/>
                        </a:rPr>
                        <a:t>NGM282 3 mg</a:t>
                      </a:r>
                    </a:p>
                  </a:txBody>
                  <a:tcPr marL="18000" marR="18000" marT="18000" marB="1800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extLst>
                  <a:ext uri="{0D108BD9-81ED-4DB2-BD59-A6C34878D82A}">
                    <a16:rowId xmlns:a16="http://schemas.microsoft.com/office/drawing/2014/main" val="539999145"/>
                  </a:ext>
                </a:extLst>
              </a:tr>
              <a:tr h="200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From baseline of ≤9.8</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0.08</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100" b="0" dirty="0">
                          <a:latin typeface="+mn-lt"/>
                        </a:rPr>
                        <a:t>0.12 (p=0.90 vs. placebo)</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100" b="0" dirty="0">
                          <a:latin typeface="+mn-lt"/>
                        </a:rPr>
                        <a:t>–0.24 (p=0.23 vs. placebo)</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64759582"/>
                  </a:ext>
                </a:extLst>
              </a:tr>
              <a:tr h="200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From baseline of &gt;9.8</a:t>
                      </a:r>
                    </a:p>
                  </a:txBody>
                  <a:tcPr marL="18000" marR="18000" marT="18000" marB="18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–0.01</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100" b="0" dirty="0">
                          <a:latin typeface="+mn-lt"/>
                        </a:rPr>
                        <a:t>–0.52 (p=0.016 vs. placebo)</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100" b="0" dirty="0">
                          <a:latin typeface="+mn-lt"/>
                        </a:rPr>
                        <a:t>–0.58 (p=0.029 vs. placebo)</a:t>
                      </a:r>
                    </a:p>
                  </a:txBody>
                  <a:tcPr marL="18000" marR="18000" marT="18000" marB="18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8668126"/>
                  </a:ext>
                </a:extLst>
              </a:tr>
            </a:tbl>
          </a:graphicData>
        </a:graphic>
      </p:graphicFrame>
      <p:sp>
        <p:nvSpPr>
          <p:cNvPr id="24" name="Content Placeholder 3">
            <a:extLst>
              <a:ext uri="{FF2B5EF4-FFF2-40B4-BE49-F238E27FC236}">
                <a16:creationId xmlns:a16="http://schemas.microsoft.com/office/drawing/2014/main" id="{386A83CC-FDE8-40FB-A6FA-493CDD49664E}"/>
              </a:ext>
            </a:extLst>
          </p:cNvPr>
          <p:cNvSpPr txBox="1">
            <a:spLocks/>
          </p:cNvSpPr>
          <p:nvPr/>
        </p:nvSpPr>
        <p:spPr>
          <a:xfrm>
            <a:off x="5427816" y="4039849"/>
            <a:ext cx="3437592" cy="201901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GB" sz="1600" b="1" dirty="0"/>
              <a:t>Conclusions: </a:t>
            </a:r>
          </a:p>
          <a:p>
            <a:pPr marL="685800" lvl="1"/>
            <a:r>
              <a:rPr lang="en-US" sz="1400" dirty="0"/>
              <a:t>Primary endpoint of decreased ALP not met </a:t>
            </a:r>
          </a:p>
          <a:p>
            <a:pPr marL="685800" lvl="1"/>
            <a:r>
              <a:rPr lang="en-GB" sz="1400" dirty="0"/>
              <a:t>Decreases in markers of hepatic inflammation and </a:t>
            </a:r>
            <a:r>
              <a:rPr lang="en-GB" sz="1400" dirty="0" err="1"/>
              <a:t>fibrogenesis</a:t>
            </a:r>
            <a:endParaRPr lang="en-GB" sz="1400" dirty="0"/>
          </a:p>
          <a:p>
            <a:pPr marL="685800" lvl="1"/>
            <a:r>
              <a:rPr lang="en-GB" sz="1400" dirty="0"/>
              <a:t>Favourable safety profile</a:t>
            </a:r>
          </a:p>
          <a:p>
            <a:pPr marL="685800" lvl="1"/>
            <a:r>
              <a:rPr lang="en-GB" sz="1400" dirty="0"/>
              <a:t>Significant improvements in </a:t>
            </a:r>
            <a:br>
              <a:rPr lang="en-GB" sz="1400" dirty="0"/>
            </a:br>
            <a:r>
              <a:rPr lang="en-GB" sz="1400" dirty="0"/>
              <a:t>Pro-C3, ELF and ALT/AST</a:t>
            </a:r>
          </a:p>
        </p:txBody>
      </p:sp>
    </p:spTree>
    <p:extLst>
      <p:ext uri="{BB962C8B-B14F-4D97-AF65-F5344CB8AC3E}">
        <p14:creationId xmlns:p14="http://schemas.microsoft.com/office/powerpoint/2010/main" val="3586219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048" y="3032384"/>
            <a:ext cx="8498632" cy="1362075"/>
          </a:xfrm>
        </p:spPr>
        <p:txBody>
          <a:bodyPr/>
          <a:lstStyle/>
          <a:p>
            <a:r>
              <a:rPr lang="en-GB" dirty="0">
                <a:latin typeface="Arial" panose="020B0604020202020204" pitchFamily="34" charset="0"/>
                <a:cs typeface="Arial" panose="020B0604020202020204" pitchFamily="34" charset="0"/>
              </a:rPr>
              <a:t>3. Basic science/preclinical</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500054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US" sz="2400" dirty="0"/>
              <a:t>Acute and specific biliary cell injury: role of circulating monocytes in ductular reaction and cholestasis</a:t>
            </a:r>
            <a:endParaRPr lang="en-GB" sz="2400" dirty="0"/>
          </a:p>
        </p:txBody>
      </p:sp>
      <p:sp>
        <p:nvSpPr>
          <p:cNvPr id="9" name="Text Placeholder 8"/>
          <p:cNvSpPr>
            <a:spLocks noGrp="1"/>
          </p:cNvSpPr>
          <p:nvPr>
            <p:ph type="body" sz="quarter" idx="10"/>
          </p:nvPr>
        </p:nvSpPr>
        <p:spPr/>
        <p:txBody>
          <a:bodyPr/>
          <a:lstStyle/>
          <a:p>
            <a:r>
              <a:rPr lang="en-GB" dirty="0"/>
              <a:t>*p&lt;0.05</a:t>
            </a:r>
            <a:br>
              <a:rPr lang="en-GB" dirty="0"/>
            </a:br>
            <a:r>
              <a:rPr lang="en-GB" dirty="0"/>
              <a:t>1. Feng D. et al., J </a:t>
            </a:r>
            <a:r>
              <a:rPr lang="en-GB" dirty="0" err="1"/>
              <a:t>Clin</a:t>
            </a:r>
            <a:r>
              <a:rPr lang="en-GB" dirty="0"/>
              <a:t> Invest. 2016;126:2321–33; </a:t>
            </a:r>
            <a:r>
              <a:rPr lang="en-GB" dirty="0" err="1"/>
              <a:t>Guillot</a:t>
            </a:r>
            <a:r>
              <a:rPr lang="en-GB" dirty="0"/>
              <a:t> A, et al. ILC 2018, #PS-131</a:t>
            </a:r>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
          </p:nvPr>
        </p:nvSpPr>
        <p:spPr/>
        <p:txBody>
          <a:bodyPr>
            <a:normAutofit/>
          </a:bodyPr>
          <a:lstStyle/>
          <a:p>
            <a:r>
              <a:rPr lang="en-GB" sz="1300" dirty="0" err="1"/>
              <a:t>Tg</a:t>
            </a:r>
            <a:r>
              <a:rPr lang="en-GB" sz="1300" dirty="0"/>
              <a:t> mice expressing tamoxifen-inducible </a:t>
            </a:r>
            <a:r>
              <a:rPr lang="en-GB" sz="1300" dirty="0" err="1"/>
              <a:t>Cre</a:t>
            </a:r>
            <a:r>
              <a:rPr lang="en-GB" sz="1300" dirty="0"/>
              <a:t> recombinase induce hCD59 expression in Sox9+ biliary cells</a:t>
            </a:r>
          </a:p>
          <a:p>
            <a:r>
              <a:rPr lang="en-GB" sz="1300" dirty="0"/>
              <a:t>The hCD59-Sox9Cre mice represent an innovative, cell-specific, and conditional model to study acute biliary cell injury, and subsequent bile duct regeneration and repopulation</a:t>
            </a:r>
          </a:p>
          <a:p>
            <a:r>
              <a:rPr lang="en-GB" sz="1300" dirty="0"/>
              <a:t>Macrophages were stained with an anti-Iba1 antibody, and depleted using clodronate-loaded liposomes</a:t>
            </a:r>
          </a:p>
          <a:p>
            <a:r>
              <a:rPr lang="en-GB" sz="1300" dirty="0"/>
              <a:t>Macrophages are required for promoting portal area regeneration</a:t>
            </a:r>
          </a:p>
        </p:txBody>
      </p:sp>
      <p:grpSp>
        <p:nvGrpSpPr>
          <p:cNvPr id="133" name="Group 132">
            <a:extLst>
              <a:ext uri="{FF2B5EF4-FFF2-40B4-BE49-F238E27FC236}">
                <a16:creationId xmlns:a16="http://schemas.microsoft.com/office/drawing/2014/main" id="{B1D174AA-931D-4515-BE1E-59BCE81C7D5A}"/>
              </a:ext>
            </a:extLst>
          </p:cNvPr>
          <p:cNvGrpSpPr/>
          <p:nvPr/>
        </p:nvGrpSpPr>
        <p:grpSpPr>
          <a:xfrm>
            <a:off x="3491880" y="2636912"/>
            <a:ext cx="1876861" cy="3647562"/>
            <a:chOff x="270762" y="1337868"/>
            <a:chExt cx="1876861" cy="3647562"/>
          </a:xfrm>
        </p:grpSpPr>
        <p:pic>
          <p:nvPicPr>
            <p:cNvPr id="7" name="Picture 6">
              <a:extLst>
                <a:ext uri="{FF2B5EF4-FFF2-40B4-BE49-F238E27FC236}">
                  <a16:creationId xmlns:a16="http://schemas.microsoft.com/office/drawing/2014/main" id="{2DFBDD5D-EB4E-4223-8156-E4DB3B7E3720}"/>
                </a:ext>
              </a:extLst>
            </p:cNvPr>
            <p:cNvPicPr>
              <a:picLocks/>
            </p:cNvPicPr>
            <p:nvPr/>
          </p:nvPicPr>
          <p:blipFill rotWithShape="1">
            <a:blip r:embed="rId3" cstate="print">
              <a:extLst>
                <a:ext uri="{28A0092B-C50C-407E-A947-70E740481C1C}">
                  <a14:useLocalDpi xmlns:a14="http://schemas.microsoft.com/office/drawing/2010/main" val="0"/>
                </a:ext>
              </a:extLst>
            </a:blip>
            <a:srcRect l="31362" t="15079" r="32998" b="36963"/>
            <a:stretch/>
          </p:blipFill>
          <p:spPr>
            <a:xfrm>
              <a:off x="636808" y="1830052"/>
              <a:ext cx="1460651" cy="1463040"/>
            </a:xfrm>
            <a:prstGeom prst="rect">
              <a:avLst/>
            </a:prstGeom>
            <a:ln>
              <a:solidFill>
                <a:schemeClr val="tx1"/>
              </a:solidFill>
            </a:ln>
          </p:spPr>
        </p:pic>
        <p:sp>
          <p:nvSpPr>
            <p:cNvPr id="10" name="TextBox 9">
              <a:extLst>
                <a:ext uri="{FF2B5EF4-FFF2-40B4-BE49-F238E27FC236}">
                  <a16:creationId xmlns:a16="http://schemas.microsoft.com/office/drawing/2014/main" id="{08CE162E-2B9F-4E36-9CB5-5318D027D728}"/>
                </a:ext>
              </a:extLst>
            </p:cNvPr>
            <p:cNvSpPr txBox="1"/>
            <p:nvPr/>
          </p:nvSpPr>
          <p:spPr>
            <a:xfrm rot="16200000">
              <a:off x="-255568" y="3245070"/>
              <a:ext cx="1329659" cy="276999"/>
            </a:xfrm>
            <a:prstGeom prst="rect">
              <a:avLst/>
            </a:prstGeom>
            <a:noFill/>
          </p:spPr>
          <p:txBody>
            <a:bodyPr wrap="none" rtlCol="0">
              <a:spAutoFit/>
            </a:bodyPr>
            <a:lstStyle/>
            <a:p>
              <a:pPr algn="ctr"/>
              <a:r>
                <a:rPr lang="en-US" sz="1200" b="1" dirty="0">
                  <a:solidFill>
                    <a:prstClr val="black"/>
                  </a:solidFill>
                </a:rPr>
                <a:t>TUNEL staining</a:t>
              </a:r>
            </a:p>
          </p:txBody>
        </p:sp>
        <p:pic>
          <p:nvPicPr>
            <p:cNvPr id="11" name="Picture 10">
              <a:extLst>
                <a:ext uri="{FF2B5EF4-FFF2-40B4-BE49-F238E27FC236}">
                  <a16:creationId xmlns:a16="http://schemas.microsoft.com/office/drawing/2014/main" id="{791C3F7A-B18F-4791-8129-82785CA1511E}"/>
                </a:ext>
              </a:extLst>
            </p:cNvPr>
            <p:cNvPicPr>
              <a:picLocks/>
            </p:cNvPicPr>
            <p:nvPr/>
          </p:nvPicPr>
          <p:blipFill rotWithShape="1">
            <a:blip r:embed="rId4" cstate="print">
              <a:extLst>
                <a:ext uri="{28A0092B-C50C-407E-A947-70E740481C1C}">
                  <a14:useLocalDpi xmlns:a14="http://schemas.microsoft.com/office/drawing/2010/main" val="0"/>
                </a:ext>
              </a:extLst>
            </a:blip>
            <a:srcRect l="23012" t="8995" r="41442" b="43840"/>
            <a:stretch/>
          </p:blipFill>
          <p:spPr>
            <a:xfrm>
              <a:off x="635613" y="3522390"/>
              <a:ext cx="1463040" cy="1463040"/>
            </a:xfrm>
            <a:prstGeom prst="rect">
              <a:avLst/>
            </a:prstGeom>
            <a:ln>
              <a:solidFill>
                <a:schemeClr val="tx1"/>
              </a:solidFill>
            </a:ln>
          </p:spPr>
        </p:pic>
        <p:cxnSp>
          <p:nvCxnSpPr>
            <p:cNvPr id="12" name="Straight Connector 11">
              <a:extLst>
                <a:ext uri="{FF2B5EF4-FFF2-40B4-BE49-F238E27FC236}">
                  <a16:creationId xmlns:a16="http://schemas.microsoft.com/office/drawing/2014/main" id="{916491AC-DB8F-4B82-BD31-31CE8D451B8C}"/>
                </a:ext>
              </a:extLst>
            </p:cNvPr>
            <p:cNvCxnSpPr/>
            <p:nvPr/>
          </p:nvCxnSpPr>
          <p:spPr>
            <a:xfrm>
              <a:off x="1776682" y="4927911"/>
              <a:ext cx="228600" cy="0"/>
            </a:xfrm>
            <a:prstGeom prst="line">
              <a:avLst/>
            </a:prstGeom>
            <a:ln w="31750">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4A086FB-D62D-4058-8EE0-C305FF37BC82}"/>
                </a:ext>
              </a:extLst>
            </p:cNvPr>
            <p:cNvSpPr txBox="1"/>
            <p:nvPr/>
          </p:nvSpPr>
          <p:spPr>
            <a:xfrm>
              <a:off x="1634341" y="4686030"/>
              <a:ext cx="513282" cy="230832"/>
            </a:xfrm>
            <a:prstGeom prst="rect">
              <a:avLst/>
            </a:prstGeom>
            <a:noFill/>
          </p:spPr>
          <p:txBody>
            <a:bodyPr wrap="none" rtlCol="0">
              <a:spAutoFit/>
            </a:bodyPr>
            <a:lstStyle/>
            <a:p>
              <a:pPr algn="ctr"/>
              <a:r>
                <a:rPr lang="en-US" sz="900" b="1" dirty="0">
                  <a:solidFill>
                    <a:prstClr val="black"/>
                  </a:solidFill>
                </a:rPr>
                <a:t>25 µm</a:t>
              </a:r>
            </a:p>
          </p:txBody>
        </p:sp>
        <p:sp>
          <p:nvSpPr>
            <p:cNvPr id="110" name="TextBox 109">
              <a:extLst>
                <a:ext uri="{FF2B5EF4-FFF2-40B4-BE49-F238E27FC236}">
                  <a16:creationId xmlns:a16="http://schemas.microsoft.com/office/drawing/2014/main" id="{42B57C36-CF8B-4288-A527-0BF4DDF1AA98}"/>
                </a:ext>
              </a:extLst>
            </p:cNvPr>
            <p:cNvSpPr txBox="1"/>
            <p:nvPr/>
          </p:nvSpPr>
          <p:spPr>
            <a:xfrm>
              <a:off x="934162" y="3267076"/>
              <a:ext cx="865942" cy="276999"/>
            </a:xfrm>
            <a:prstGeom prst="rect">
              <a:avLst/>
            </a:prstGeom>
            <a:noFill/>
          </p:spPr>
          <p:txBody>
            <a:bodyPr wrap="none" rtlCol="0">
              <a:spAutoFit/>
            </a:bodyPr>
            <a:lstStyle/>
            <a:p>
              <a:pPr algn="ctr">
                <a:defRPr/>
              </a:pPr>
              <a:r>
                <a:rPr lang="en-US" sz="1200" b="1" kern="0" dirty="0">
                  <a:solidFill>
                    <a:prstClr val="black"/>
                  </a:solidFill>
                </a:rPr>
                <a:t>Sox9Cre</a:t>
              </a:r>
              <a:r>
                <a:rPr lang="en-US" sz="1200" b="1" kern="0" baseline="30000" dirty="0">
                  <a:solidFill>
                    <a:prstClr val="black"/>
                  </a:solidFill>
                </a:rPr>
                <a:t>+</a:t>
              </a:r>
            </a:p>
          </p:txBody>
        </p:sp>
        <p:sp>
          <p:nvSpPr>
            <p:cNvPr id="111" name="TextBox 110">
              <a:extLst>
                <a:ext uri="{FF2B5EF4-FFF2-40B4-BE49-F238E27FC236}">
                  <a16:creationId xmlns:a16="http://schemas.microsoft.com/office/drawing/2014/main" id="{2D0B6B9A-BC48-4259-B725-2FFDEEE4050E}"/>
                </a:ext>
              </a:extLst>
            </p:cNvPr>
            <p:cNvSpPr txBox="1"/>
            <p:nvPr/>
          </p:nvSpPr>
          <p:spPr>
            <a:xfrm>
              <a:off x="946986" y="1578278"/>
              <a:ext cx="840294" cy="276999"/>
            </a:xfrm>
            <a:prstGeom prst="rect">
              <a:avLst/>
            </a:prstGeom>
            <a:noFill/>
          </p:spPr>
          <p:txBody>
            <a:bodyPr wrap="none" rtlCol="0">
              <a:spAutoFit/>
            </a:bodyPr>
            <a:lstStyle/>
            <a:p>
              <a:pPr algn="ctr">
                <a:defRPr/>
              </a:pPr>
              <a:r>
                <a:rPr lang="en-US" sz="1200" b="1" kern="0" dirty="0">
                  <a:solidFill>
                    <a:prstClr val="black"/>
                  </a:solidFill>
                </a:rPr>
                <a:t>Sox9Cre</a:t>
              </a:r>
              <a:r>
                <a:rPr lang="en-US" sz="1200" b="1" kern="0" baseline="30000" dirty="0">
                  <a:solidFill>
                    <a:prstClr val="black"/>
                  </a:solidFill>
                </a:rPr>
                <a:t>-</a:t>
              </a:r>
            </a:p>
          </p:txBody>
        </p:sp>
        <p:sp>
          <p:nvSpPr>
            <p:cNvPr id="112" name="TextBox 111">
              <a:extLst>
                <a:ext uri="{FF2B5EF4-FFF2-40B4-BE49-F238E27FC236}">
                  <a16:creationId xmlns:a16="http://schemas.microsoft.com/office/drawing/2014/main" id="{2F8F232C-B90F-41D0-A5B6-EF6ACD69B13A}"/>
                </a:ext>
              </a:extLst>
            </p:cNvPr>
            <p:cNvSpPr txBox="1"/>
            <p:nvPr/>
          </p:nvSpPr>
          <p:spPr>
            <a:xfrm>
              <a:off x="1016172" y="1337868"/>
              <a:ext cx="701922" cy="307777"/>
            </a:xfrm>
            <a:prstGeom prst="rect">
              <a:avLst/>
            </a:prstGeom>
            <a:noFill/>
          </p:spPr>
          <p:txBody>
            <a:bodyPr wrap="none" rtlCol="0">
              <a:spAutoFit/>
            </a:bodyPr>
            <a:lstStyle/>
            <a:p>
              <a:pPr algn="ctr"/>
              <a:r>
                <a:rPr lang="en-US" sz="1400" b="1" dirty="0"/>
                <a:t>ILY 3h</a:t>
              </a:r>
            </a:p>
          </p:txBody>
        </p:sp>
      </p:grpSp>
      <p:grpSp>
        <p:nvGrpSpPr>
          <p:cNvPr id="20" name="Group 19">
            <a:extLst>
              <a:ext uri="{FF2B5EF4-FFF2-40B4-BE49-F238E27FC236}">
                <a16:creationId xmlns:a16="http://schemas.microsoft.com/office/drawing/2014/main" id="{D53AF345-2640-4315-B6C2-ABA32650E34E}"/>
              </a:ext>
            </a:extLst>
          </p:cNvPr>
          <p:cNvGrpSpPr/>
          <p:nvPr/>
        </p:nvGrpSpPr>
        <p:grpSpPr>
          <a:xfrm>
            <a:off x="87772" y="2804786"/>
            <a:ext cx="3361275" cy="3798730"/>
            <a:chOff x="107504" y="6900267"/>
            <a:chExt cx="3361275" cy="3798730"/>
          </a:xfrm>
        </p:grpSpPr>
        <p:pic>
          <p:nvPicPr>
            <p:cNvPr id="80" name="Picture 79">
              <a:extLst>
                <a:ext uri="{FF2B5EF4-FFF2-40B4-BE49-F238E27FC236}">
                  <a16:creationId xmlns:a16="http://schemas.microsoft.com/office/drawing/2014/main" id="{C31DCD29-DF0A-439A-9134-67DF67C1A863}"/>
                </a:ext>
              </a:extLst>
            </p:cNvPr>
            <p:cNvPicPr>
              <a:picLocks noChangeAspect="1"/>
            </p:cNvPicPr>
            <p:nvPr/>
          </p:nvPicPr>
          <p:blipFill rotWithShape="1">
            <a:blip r:embed="rId5"/>
            <a:srcRect l="9957" t="1033" r="2079" b="15554"/>
            <a:stretch/>
          </p:blipFill>
          <p:spPr>
            <a:xfrm>
              <a:off x="243054" y="7952103"/>
              <a:ext cx="3081867" cy="2432602"/>
            </a:xfrm>
            <a:prstGeom prst="rect">
              <a:avLst/>
            </a:prstGeom>
            <a:ln w="3175">
              <a:solidFill>
                <a:schemeClr val="tx1"/>
              </a:solidFill>
            </a:ln>
          </p:spPr>
        </p:pic>
        <p:sp>
          <p:nvSpPr>
            <p:cNvPr id="101" name="Rectangle 100">
              <a:extLst>
                <a:ext uri="{FF2B5EF4-FFF2-40B4-BE49-F238E27FC236}">
                  <a16:creationId xmlns:a16="http://schemas.microsoft.com/office/drawing/2014/main" id="{C6D64F4E-F45F-4A63-9403-0538595FB9C0}"/>
                </a:ext>
              </a:extLst>
            </p:cNvPr>
            <p:cNvSpPr/>
            <p:nvPr/>
          </p:nvSpPr>
          <p:spPr>
            <a:xfrm>
              <a:off x="107504" y="10452776"/>
              <a:ext cx="3352968" cy="246221"/>
            </a:xfrm>
            <a:prstGeom prst="rect">
              <a:avLst/>
            </a:prstGeom>
          </p:spPr>
          <p:txBody>
            <a:bodyPr wrap="square">
              <a:spAutoFit/>
            </a:bodyPr>
            <a:lstStyle/>
            <a:p>
              <a:endParaRPr lang="en-US" sz="1000" kern="0" dirty="0">
                <a:solidFill>
                  <a:srgbClr val="002060"/>
                </a:solidFill>
              </a:endParaRPr>
            </a:p>
          </p:txBody>
        </p:sp>
        <p:sp>
          <p:nvSpPr>
            <p:cNvPr id="105" name="TextBox 104">
              <a:extLst>
                <a:ext uri="{FF2B5EF4-FFF2-40B4-BE49-F238E27FC236}">
                  <a16:creationId xmlns:a16="http://schemas.microsoft.com/office/drawing/2014/main" id="{F8548A1A-EC27-4926-A592-67E700E8D7AC}"/>
                </a:ext>
              </a:extLst>
            </p:cNvPr>
            <p:cNvSpPr txBox="1"/>
            <p:nvPr/>
          </p:nvSpPr>
          <p:spPr>
            <a:xfrm>
              <a:off x="248411" y="6900267"/>
              <a:ext cx="3220368" cy="861774"/>
            </a:xfrm>
            <a:prstGeom prst="rect">
              <a:avLst/>
            </a:prstGeom>
            <a:noFill/>
          </p:spPr>
          <p:txBody>
            <a:bodyPr wrap="square" rtlCol="0">
              <a:spAutoFit/>
            </a:bodyPr>
            <a:lstStyle/>
            <a:p>
              <a:pPr algn="ctr">
                <a:defRPr/>
              </a:pPr>
              <a:r>
                <a:rPr lang="en-US" sz="1400" b="1" dirty="0"/>
                <a:t>ILY/hCD59 system</a:t>
              </a:r>
              <a:r>
                <a:rPr lang="en-US" sz="1400" b="1" baseline="30000" dirty="0"/>
                <a:t>1</a:t>
              </a:r>
            </a:p>
            <a:p>
              <a:pPr algn="ctr">
                <a:defRPr/>
              </a:pPr>
              <a:r>
                <a:rPr lang="en-US" sz="1200" b="1" dirty="0"/>
                <a:t>(</a:t>
              </a:r>
              <a:r>
                <a:rPr lang="en-GB" sz="1200" b="1" dirty="0" err="1"/>
                <a:t>Cre</a:t>
              </a:r>
              <a:r>
                <a:rPr lang="en-GB" sz="1200" b="1" dirty="0"/>
                <a:t>-inducible hCD59 mediates rapid cell ablation after </a:t>
              </a:r>
              <a:r>
                <a:rPr lang="en-GB" sz="1200" b="1" dirty="0" err="1"/>
                <a:t>intermedilysin</a:t>
              </a:r>
              <a:r>
                <a:rPr lang="en-GB" sz="1200" b="1" dirty="0"/>
                <a:t> administration)</a:t>
              </a:r>
            </a:p>
          </p:txBody>
        </p:sp>
      </p:grpSp>
      <p:grpSp>
        <p:nvGrpSpPr>
          <p:cNvPr id="2" name="Group 1">
            <a:extLst>
              <a:ext uri="{FF2B5EF4-FFF2-40B4-BE49-F238E27FC236}">
                <a16:creationId xmlns:a16="http://schemas.microsoft.com/office/drawing/2014/main" id="{B6583F69-062E-43C2-B9E0-4569DEB4B996}"/>
              </a:ext>
            </a:extLst>
          </p:cNvPr>
          <p:cNvGrpSpPr/>
          <p:nvPr/>
        </p:nvGrpSpPr>
        <p:grpSpPr>
          <a:xfrm>
            <a:off x="5575404" y="2637533"/>
            <a:ext cx="3246289" cy="2007487"/>
            <a:chOff x="2189640" y="1285605"/>
            <a:chExt cx="3246289" cy="2007487"/>
          </a:xfrm>
        </p:grpSpPr>
        <p:sp>
          <p:nvSpPr>
            <p:cNvPr id="56" name="TextBox 55">
              <a:extLst>
                <a:ext uri="{FF2B5EF4-FFF2-40B4-BE49-F238E27FC236}">
                  <a16:creationId xmlns:a16="http://schemas.microsoft.com/office/drawing/2014/main" id="{D3752A5A-BF02-4D7D-8292-D1ACACDA5B91}"/>
                </a:ext>
              </a:extLst>
            </p:cNvPr>
            <p:cNvSpPr txBox="1"/>
            <p:nvPr/>
          </p:nvSpPr>
          <p:spPr>
            <a:xfrm>
              <a:off x="4177750" y="1578278"/>
              <a:ext cx="982962" cy="307777"/>
            </a:xfrm>
            <a:prstGeom prst="rect">
              <a:avLst/>
            </a:prstGeom>
            <a:noFill/>
          </p:spPr>
          <p:txBody>
            <a:bodyPr wrap="none" rtlCol="0">
              <a:spAutoFit/>
            </a:bodyPr>
            <a:lstStyle/>
            <a:p>
              <a:pPr algn="ctr">
                <a:defRPr/>
              </a:pPr>
              <a:r>
                <a:rPr lang="en-US" sz="1400" b="1" kern="0" dirty="0">
                  <a:solidFill>
                    <a:prstClr val="black"/>
                  </a:solidFill>
                </a:rPr>
                <a:t>Sox9Cre</a:t>
              </a:r>
              <a:r>
                <a:rPr lang="en-US" sz="1400" b="1" kern="0" baseline="30000" dirty="0">
                  <a:solidFill>
                    <a:prstClr val="black"/>
                  </a:solidFill>
                </a:rPr>
                <a:t>+</a:t>
              </a:r>
            </a:p>
          </p:txBody>
        </p:sp>
        <p:sp>
          <p:nvSpPr>
            <p:cNvPr id="57" name="TextBox 56">
              <a:extLst>
                <a:ext uri="{FF2B5EF4-FFF2-40B4-BE49-F238E27FC236}">
                  <a16:creationId xmlns:a16="http://schemas.microsoft.com/office/drawing/2014/main" id="{B6B7740E-92CD-4639-A575-0A0403F91DB2}"/>
                </a:ext>
              </a:extLst>
            </p:cNvPr>
            <p:cNvSpPr txBox="1"/>
            <p:nvPr/>
          </p:nvSpPr>
          <p:spPr>
            <a:xfrm>
              <a:off x="2701956" y="1578278"/>
              <a:ext cx="952505" cy="307777"/>
            </a:xfrm>
            <a:prstGeom prst="rect">
              <a:avLst/>
            </a:prstGeom>
            <a:noFill/>
          </p:spPr>
          <p:txBody>
            <a:bodyPr wrap="none" rtlCol="0">
              <a:spAutoFit/>
            </a:bodyPr>
            <a:lstStyle/>
            <a:p>
              <a:pPr algn="ctr">
                <a:defRPr/>
              </a:pPr>
              <a:r>
                <a:rPr lang="en-US" sz="1400" b="1" kern="0" dirty="0">
                  <a:solidFill>
                    <a:prstClr val="black"/>
                  </a:solidFill>
                </a:rPr>
                <a:t>Sox9Cre</a:t>
              </a:r>
              <a:r>
                <a:rPr lang="en-US" sz="1400" b="1" kern="0" baseline="30000" dirty="0">
                  <a:solidFill>
                    <a:prstClr val="black"/>
                  </a:solidFill>
                </a:rPr>
                <a:t>-</a:t>
              </a:r>
            </a:p>
          </p:txBody>
        </p:sp>
        <p:sp>
          <p:nvSpPr>
            <p:cNvPr id="58" name="TextBox 57">
              <a:extLst>
                <a:ext uri="{FF2B5EF4-FFF2-40B4-BE49-F238E27FC236}">
                  <a16:creationId xmlns:a16="http://schemas.microsoft.com/office/drawing/2014/main" id="{58E7CDB9-9846-4676-9D8F-BB4E459C24EB}"/>
                </a:ext>
              </a:extLst>
            </p:cNvPr>
            <p:cNvSpPr txBox="1"/>
            <p:nvPr/>
          </p:nvSpPr>
          <p:spPr>
            <a:xfrm rot="16200000">
              <a:off x="1703770" y="2407684"/>
              <a:ext cx="1279517" cy="307777"/>
            </a:xfrm>
            <a:prstGeom prst="rect">
              <a:avLst/>
            </a:prstGeom>
            <a:noFill/>
          </p:spPr>
          <p:txBody>
            <a:bodyPr wrap="none" rtlCol="0">
              <a:spAutoFit/>
            </a:bodyPr>
            <a:lstStyle/>
            <a:p>
              <a:pPr algn="ctr">
                <a:defRPr/>
              </a:pPr>
              <a:r>
                <a:rPr lang="en-US" sz="1400" b="1" dirty="0">
                  <a:solidFill>
                    <a:srgbClr val="00CC00"/>
                  </a:solidFill>
                </a:rPr>
                <a:t>PanCK</a:t>
              </a:r>
              <a:r>
                <a:rPr lang="en-US" sz="1400" b="1" kern="0" dirty="0">
                  <a:solidFill>
                    <a:prstClr val="black"/>
                  </a:solidFill>
                </a:rPr>
                <a:t> / </a:t>
              </a:r>
              <a:r>
                <a:rPr lang="en-US" sz="1400" b="1" kern="0" dirty="0">
                  <a:solidFill>
                    <a:srgbClr val="FF0000"/>
                  </a:solidFill>
                </a:rPr>
                <a:t>Iba1</a:t>
              </a:r>
            </a:p>
          </p:txBody>
        </p:sp>
        <p:pic>
          <p:nvPicPr>
            <p:cNvPr id="60" name="Picture 59">
              <a:extLst>
                <a:ext uri="{FF2B5EF4-FFF2-40B4-BE49-F238E27FC236}">
                  <a16:creationId xmlns:a16="http://schemas.microsoft.com/office/drawing/2014/main" id="{D9F64F8B-F3FB-4F10-8EF5-C0643F9D73AD}"/>
                </a:ext>
              </a:extLst>
            </p:cNvPr>
            <p:cNvPicPr>
              <a:picLocks/>
            </p:cNvPicPr>
            <p:nvPr/>
          </p:nvPicPr>
          <p:blipFill rotWithShape="1">
            <a:blip r:embed="rId6">
              <a:extLst>
                <a:ext uri="{28A0092B-C50C-407E-A947-70E740481C1C}">
                  <a14:useLocalDpi xmlns:a14="http://schemas.microsoft.com/office/drawing/2010/main" val="0"/>
                </a:ext>
              </a:extLst>
            </a:blip>
            <a:srcRect l="10366" t="7193" r="5917" b="8858"/>
            <a:stretch/>
          </p:blipFill>
          <p:spPr>
            <a:xfrm>
              <a:off x="2446688" y="1830052"/>
              <a:ext cx="1463040" cy="1463040"/>
            </a:xfrm>
            <a:prstGeom prst="rect">
              <a:avLst/>
            </a:prstGeom>
            <a:ln w="3175">
              <a:solidFill>
                <a:schemeClr val="tx1"/>
              </a:solidFill>
            </a:ln>
          </p:spPr>
        </p:pic>
        <p:sp>
          <p:nvSpPr>
            <p:cNvPr id="107" name="TextBox 106">
              <a:extLst>
                <a:ext uri="{FF2B5EF4-FFF2-40B4-BE49-F238E27FC236}">
                  <a16:creationId xmlns:a16="http://schemas.microsoft.com/office/drawing/2014/main" id="{FF08E32A-E20E-41AF-9714-69E6D4D2986F}"/>
                </a:ext>
              </a:extLst>
            </p:cNvPr>
            <p:cNvSpPr txBox="1"/>
            <p:nvPr/>
          </p:nvSpPr>
          <p:spPr>
            <a:xfrm>
              <a:off x="3628635" y="1285605"/>
              <a:ext cx="701922" cy="307777"/>
            </a:xfrm>
            <a:prstGeom prst="rect">
              <a:avLst/>
            </a:prstGeom>
            <a:noFill/>
          </p:spPr>
          <p:txBody>
            <a:bodyPr wrap="none" rtlCol="0">
              <a:spAutoFit/>
            </a:bodyPr>
            <a:lstStyle/>
            <a:p>
              <a:pPr algn="ctr"/>
              <a:r>
                <a:rPr lang="en-US" sz="1400" b="1" dirty="0"/>
                <a:t>ILY 3h</a:t>
              </a:r>
            </a:p>
          </p:txBody>
        </p:sp>
        <p:grpSp>
          <p:nvGrpSpPr>
            <p:cNvPr id="118" name="Group 117">
              <a:extLst>
                <a:ext uri="{FF2B5EF4-FFF2-40B4-BE49-F238E27FC236}">
                  <a16:creationId xmlns:a16="http://schemas.microsoft.com/office/drawing/2014/main" id="{60719F8F-1760-40F6-A9F5-E09978CE9085}"/>
                </a:ext>
              </a:extLst>
            </p:cNvPr>
            <p:cNvGrpSpPr/>
            <p:nvPr/>
          </p:nvGrpSpPr>
          <p:grpSpPr>
            <a:xfrm>
              <a:off x="3937710" y="1830052"/>
              <a:ext cx="1498219" cy="1463040"/>
              <a:chOff x="4922730" y="1944295"/>
              <a:chExt cx="1498219" cy="1463040"/>
            </a:xfrm>
          </p:grpSpPr>
          <p:pic>
            <p:nvPicPr>
              <p:cNvPr id="55" name="Picture 54">
                <a:extLst>
                  <a:ext uri="{FF2B5EF4-FFF2-40B4-BE49-F238E27FC236}">
                    <a16:creationId xmlns:a16="http://schemas.microsoft.com/office/drawing/2014/main" id="{41FB6562-4769-4F40-B448-1B9A1A374BF9}"/>
                  </a:ext>
                </a:extLst>
              </p:cNvPr>
              <p:cNvPicPr>
                <a:picLocks/>
              </p:cNvPicPr>
              <p:nvPr/>
            </p:nvPicPr>
            <p:blipFill rotWithShape="1">
              <a:blip r:embed="rId7">
                <a:extLst>
                  <a:ext uri="{28A0092B-C50C-407E-A947-70E740481C1C}">
                    <a14:useLocalDpi xmlns:a14="http://schemas.microsoft.com/office/drawing/2010/main" val="0"/>
                  </a:ext>
                </a:extLst>
              </a:blip>
              <a:srcRect l="11950" t="8089" r="4530" b="8208"/>
              <a:stretch/>
            </p:blipFill>
            <p:spPr>
              <a:xfrm>
                <a:off x="4922730" y="1944295"/>
                <a:ext cx="1463040" cy="1463040"/>
              </a:xfrm>
              <a:prstGeom prst="rect">
                <a:avLst/>
              </a:prstGeom>
              <a:ln w="3175">
                <a:solidFill>
                  <a:schemeClr val="tx1"/>
                </a:solidFill>
              </a:ln>
            </p:spPr>
          </p:pic>
          <p:grpSp>
            <p:nvGrpSpPr>
              <p:cNvPr id="59" name="Group 58">
                <a:extLst>
                  <a:ext uri="{FF2B5EF4-FFF2-40B4-BE49-F238E27FC236}">
                    <a16:creationId xmlns:a16="http://schemas.microsoft.com/office/drawing/2014/main" id="{B15B1885-12DC-46E6-AEC0-49A4307B1DB2}"/>
                  </a:ext>
                </a:extLst>
              </p:cNvPr>
              <p:cNvGrpSpPr/>
              <p:nvPr/>
            </p:nvGrpSpPr>
            <p:grpSpPr>
              <a:xfrm>
                <a:off x="5872401" y="3120054"/>
                <a:ext cx="548548" cy="246221"/>
                <a:chOff x="7654315" y="2834673"/>
                <a:chExt cx="548548" cy="246221"/>
              </a:xfrm>
            </p:grpSpPr>
            <p:sp>
              <p:nvSpPr>
                <p:cNvPr id="62" name="TextBox 61">
                  <a:extLst>
                    <a:ext uri="{FF2B5EF4-FFF2-40B4-BE49-F238E27FC236}">
                      <a16:creationId xmlns:a16="http://schemas.microsoft.com/office/drawing/2014/main" id="{E5FBA074-8C7F-4FCE-8FAF-7AA7A2473BE3}"/>
                    </a:ext>
                  </a:extLst>
                </p:cNvPr>
                <p:cNvSpPr txBox="1"/>
                <p:nvPr/>
              </p:nvSpPr>
              <p:spPr>
                <a:xfrm>
                  <a:off x="7654315" y="2834673"/>
                  <a:ext cx="548548" cy="246221"/>
                </a:xfrm>
                <a:prstGeom prst="rect">
                  <a:avLst/>
                </a:prstGeom>
                <a:noFill/>
              </p:spPr>
              <p:txBody>
                <a:bodyPr wrap="none" rtlCol="0">
                  <a:spAutoFit/>
                </a:bodyPr>
                <a:lstStyle/>
                <a:p>
                  <a:pPr algn="ctr"/>
                  <a:r>
                    <a:rPr lang="en-US" sz="1000" b="1" dirty="0">
                      <a:solidFill>
                        <a:srgbClr val="FFFFFF"/>
                      </a:solidFill>
                    </a:rPr>
                    <a:t>20 µm</a:t>
                  </a:r>
                </a:p>
              </p:txBody>
            </p:sp>
            <p:cxnSp>
              <p:nvCxnSpPr>
                <p:cNvPr id="63" name="Straight Connector 62">
                  <a:extLst>
                    <a:ext uri="{FF2B5EF4-FFF2-40B4-BE49-F238E27FC236}">
                      <a16:creationId xmlns:a16="http://schemas.microsoft.com/office/drawing/2014/main" id="{80E16515-C540-4BF8-913B-35C752DDDD73}"/>
                    </a:ext>
                  </a:extLst>
                </p:cNvPr>
                <p:cNvCxnSpPr/>
                <p:nvPr/>
              </p:nvCxnSpPr>
              <p:spPr bwMode="auto">
                <a:xfrm>
                  <a:off x="7782285" y="3068369"/>
                  <a:ext cx="292608" cy="0"/>
                </a:xfrm>
                <a:prstGeom prst="line">
                  <a:avLst/>
                </a:prstGeom>
                <a:noFill/>
                <a:ln w="31750" cap="flat" cmpd="sng" algn="ctr">
                  <a:solidFill>
                    <a:schemeClr val="bg1"/>
                  </a:solidFill>
                  <a:prstDash val="solid"/>
                  <a:round/>
                  <a:headEnd type="none" w="med" len="med"/>
                  <a:tailEnd type="none" w="med" len="med"/>
                </a:ln>
                <a:effectLst/>
              </p:spPr>
            </p:cxnSp>
          </p:grpSp>
          <p:cxnSp>
            <p:nvCxnSpPr>
              <p:cNvPr id="117" name="Straight Arrow Connector 116">
                <a:extLst>
                  <a:ext uri="{FF2B5EF4-FFF2-40B4-BE49-F238E27FC236}">
                    <a16:creationId xmlns:a16="http://schemas.microsoft.com/office/drawing/2014/main" id="{59D63807-1D14-435A-9B8E-BCBABED8A513}"/>
                  </a:ext>
                </a:extLst>
              </p:cNvPr>
              <p:cNvCxnSpPr>
                <a:cxnSpLocks/>
              </p:cNvCxnSpPr>
              <p:nvPr/>
            </p:nvCxnSpPr>
            <p:spPr>
              <a:xfrm flipH="1" flipV="1">
                <a:off x="6210784" y="2662312"/>
                <a:ext cx="64008" cy="67712"/>
              </a:xfrm>
              <a:prstGeom prst="straightConnector1">
                <a:avLst/>
              </a:prstGeom>
              <a:ln w="22225">
                <a:solidFill>
                  <a:schemeClr val="bg1"/>
                </a:solidFill>
                <a:tailEnd type="triangle" w="sm" len="sm"/>
              </a:ln>
            </p:spPr>
            <p:style>
              <a:lnRef idx="1">
                <a:schemeClr val="accent1"/>
              </a:lnRef>
              <a:fillRef idx="0">
                <a:schemeClr val="accent1"/>
              </a:fillRef>
              <a:effectRef idx="0">
                <a:schemeClr val="accent1"/>
              </a:effectRef>
              <a:fontRef idx="minor">
                <a:schemeClr val="tx1"/>
              </a:fontRef>
            </p:style>
          </p:cxnSp>
        </p:grpSp>
      </p:grpSp>
      <p:sp>
        <p:nvSpPr>
          <p:cNvPr id="98" name="TextBox 97">
            <a:extLst>
              <a:ext uri="{FF2B5EF4-FFF2-40B4-BE49-F238E27FC236}">
                <a16:creationId xmlns:a16="http://schemas.microsoft.com/office/drawing/2014/main" id="{61539D02-F089-4583-B6AE-24A0482E368B}"/>
              </a:ext>
            </a:extLst>
          </p:cNvPr>
          <p:cNvSpPr txBox="1"/>
          <p:nvPr/>
        </p:nvSpPr>
        <p:spPr>
          <a:xfrm>
            <a:off x="5619431" y="4751036"/>
            <a:ext cx="3396572" cy="307777"/>
          </a:xfrm>
          <a:prstGeom prst="rect">
            <a:avLst/>
          </a:prstGeom>
          <a:noFill/>
        </p:spPr>
        <p:txBody>
          <a:bodyPr wrap="none" rtlCol="0">
            <a:spAutoFit/>
          </a:bodyPr>
          <a:lstStyle/>
          <a:p>
            <a:pPr algn="ctr"/>
            <a:r>
              <a:rPr lang="en-US" sz="1400" b="1" dirty="0">
                <a:solidFill>
                  <a:prstClr val="black"/>
                </a:solidFill>
              </a:rPr>
              <a:t>Biliary cell proliferation (ILY 48 hours)</a:t>
            </a:r>
            <a:endParaRPr lang="en-US" sz="1400" b="1" baseline="30000" dirty="0">
              <a:solidFill>
                <a:prstClr val="black"/>
              </a:solidFill>
            </a:endParaRPr>
          </a:p>
        </p:txBody>
      </p:sp>
      <p:grpSp>
        <p:nvGrpSpPr>
          <p:cNvPr id="3" name="Group 2">
            <a:extLst>
              <a:ext uri="{FF2B5EF4-FFF2-40B4-BE49-F238E27FC236}">
                <a16:creationId xmlns:a16="http://schemas.microsoft.com/office/drawing/2014/main" id="{4E2D13F8-9009-4428-B504-09228EC8A955}"/>
              </a:ext>
            </a:extLst>
          </p:cNvPr>
          <p:cNvGrpSpPr/>
          <p:nvPr/>
        </p:nvGrpSpPr>
        <p:grpSpPr>
          <a:xfrm>
            <a:off x="5641518" y="5064120"/>
            <a:ext cx="3425869" cy="1239231"/>
            <a:chOff x="5641518" y="5064120"/>
            <a:chExt cx="3425869" cy="1239231"/>
          </a:xfrm>
        </p:grpSpPr>
        <p:grpSp>
          <p:nvGrpSpPr>
            <p:cNvPr id="66" name="Group 65">
              <a:extLst>
                <a:ext uri="{FF2B5EF4-FFF2-40B4-BE49-F238E27FC236}">
                  <a16:creationId xmlns:a16="http://schemas.microsoft.com/office/drawing/2014/main" id="{6C2FBAF5-528B-4D69-AA61-D9856D696F23}"/>
                </a:ext>
              </a:extLst>
            </p:cNvPr>
            <p:cNvGrpSpPr/>
            <p:nvPr/>
          </p:nvGrpSpPr>
          <p:grpSpPr>
            <a:xfrm>
              <a:off x="6547792" y="5325730"/>
              <a:ext cx="228298" cy="138445"/>
              <a:chOff x="4672637" y="1412776"/>
              <a:chExt cx="170657" cy="648072"/>
            </a:xfrm>
          </p:grpSpPr>
          <p:cxnSp>
            <p:nvCxnSpPr>
              <p:cNvPr id="67" name="Straight Connector 66">
                <a:extLst>
                  <a:ext uri="{FF2B5EF4-FFF2-40B4-BE49-F238E27FC236}">
                    <a16:creationId xmlns:a16="http://schemas.microsoft.com/office/drawing/2014/main" id="{6B58D90F-8592-49E9-9011-2FA54CBE9215}"/>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9095669-E67B-4D5C-B575-72AD743E6157}"/>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C4CA2FB9-D754-42B9-BBA1-DA0ED3153984}"/>
                </a:ext>
              </a:extLst>
            </p:cNvPr>
            <p:cNvGrpSpPr/>
            <p:nvPr/>
          </p:nvGrpSpPr>
          <p:grpSpPr>
            <a:xfrm>
              <a:off x="7071087" y="5714120"/>
              <a:ext cx="228298" cy="138445"/>
              <a:chOff x="4672637" y="1412776"/>
              <a:chExt cx="170657" cy="648072"/>
            </a:xfrm>
          </p:grpSpPr>
          <p:cxnSp>
            <p:nvCxnSpPr>
              <p:cNvPr id="71" name="Straight Connector 70">
                <a:extLst>
                  <a:ext uri="{FF2B5EF4-FFF2-40B4-BE49-F238E27FC236}">
                    <a16:creationId xmlns:a16="http://schemas.microsoft.com/office/drawing/2014/main" id="{7ACA93B5-0899-4120-9203-F2A4DCEE0072}"/>
                  </a:ext>
                </a:extLst>
              </p:cNvPr>
              <p:cNvCxnSpPr/>
              <p:nvPr/>
            </p:nvCxnSpPr>
            <p:spPr>
              <a:xfrm>
                <a:off x="4757966" y="141277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51C9A8E-6517-4E19-B596-9D61B5D37F8D}"/>
                  </a:ext>
                </a:extLst>
              </p:cNvPr>
              <p:cNvCxnSpPr>
                <a:cxnSpLocks/>
              </p:cNvCxnSpPr>
              <p:nvPr/>
            </p:nvCxnSpPr>
            <p:spPr>
              <a:xfrm rot="5400000">
                <a:off x="4757966" y="1327448"/>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50523296-5556-45BE-B9F2-F9D96A8BDC53}"/>
                </a:ext>
              </a:extLst>
            </p:cNvPr>
            <p:cNvGrpSpPr/>
            <p:nvPr/>
          </p:nvGrpSpPr>
          <p:grpSpPr>
            <a:xfrm>
              <a:off x="7699929" y="5347443"/>
              <a:ext cx="1367458" cy="525073"/>
              <a:chOff x="7805548" y="5412608"/>
              <a:chExt cx="1367458" cy="525073"/>
            </a:xfrm>
          </p:grpSpPr>
          <p:sp>
            <p:nvSpPr>
              <p:cNvPr id="127" name="Rectangle 126">
                <a:extLst>
                  <a:ext uri="{FF2B5EF4-FFF2-40B4-BE49-F238E27FC236}">
                    <a16:creationId xmlns:a16="http://schemas.microsoft.com/office/drawing/2014/main" id="{0922EFBD-0637-4269-854A-7D9FA683A5F9}"/>
                  </a:ext>
                </a:extLst>
              </p:cNvPr>
              <p:cNvSpPr/>
              <p:nvPr/>
            </p:nvSpPr>
            <p:spPr>
              <a:xfrm>
                <a:off x="7805548" y="5467566"/>
                <a:ext cx="144000" cy="144000"/>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8" name="Rectangle 127">
                <a:extLst>
                  <a:ext uri="{FF2B5EF4-FFF2-40B4-BE49-F238E27FC236}">
                    <a16:creationId xmlns:a16="http://schemas.microsoft.com/office/drawing/2014/main" id="{5ED3E569-A541-4EB2-89FB-994BE93DF8A7}"/>
                  </a:ext>
                </a:extLst>
              </p:cNvPr>
              <p:cNvSpPr/>
              <p:nvPr/>
            </p:nvSpPr>
            <p:spPr>
              <a:xfrm>
                <a:off x="7805548" y="5738723"/>
                <a:ext cx="144000" cy="14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9" name="TextBox 128">
                <a:extLst>
                  <a:ext uri="{FF2B5EF4-FFF2-40B4-BE49-F238E27FC236}">
                    <a16:creationId xmlns:a16="http://schemas.microsoft.com/office/drawing/2014/main" id="{B6FA546F-73AF-4874-98FE-8294D79A8D22}"/>
                  </a:ext>
                </a:extLst>
              </p:cNvPr>
              <p:cNvSpPr txBox="1"/>
              <p:nvPr/>
            </p:nvSpPr>
            <p:spPr>
              <a:xfrm>
                <a:off x="7915111" y="5683765"/>
                <a:ext cx="846707" cy="253916"/>
              </a:xfrm>
              <a:prstGeom prst="rect">
                <a:avLst/>
              </a:prstGeom>
              <a:noFill/>
            </p:spPr>
            <p:txBody>
              <a:bodyPr wrap="none" rtlCol="0">
                <a:spAutoFit/>
              </a:bodyPr>
              <a:lstStyle/>
              <a:p>
                <a:r>
                  <a:rPr lang="en-US" sz="1050" dirty="0">
                    <a:solidFill>
                      <a:prstClr val="black"/>
                    </a:solidFill>
                  </a:rPr>
                  <a:t>Clodronate</a:t>
                </a:r>
                <a:endParaRPr lang="en-US" sz="1050" baseline="30000" dirty="0">
                  <a:solidFill>
                    <a:prstClr val="black"/>
                  </a:solidFill>
                </a:endParaRPr>
              </a:p>
            </p:txBody>
          </p:sp>
          <p:sp>
            <p:nvSpPr>
              <p:cNvPr id="130" name="TextBox 129">
                <a:extLst>
                  <a:ext uri="{FF2B5EF4-FFF2-40B4-BE49-F238E27FC236}">
                    <a16:creationId xmlns:a16="http://schemas.microsoft.com/office/drawing/2014/main" id="{DE74CA4B-E1FF-4B1F-8094-39DC58161450}"/>
                  </a:ext>
                </a:extLst>
              </p:cNvPr>
              <p:cNvSpPr txBox="1"/>
              <p:nvPr/>
            </p:nvSpPr>
            <p:spPr>
              <a:xfrm>
                <a:off x="7906313" y="5412608"/>
                <a:ext cx="1266693" cy="253916"/>
              </a:xfrm>
              <a:prstGeom prst="rect">
                <a:avLst/>
              </a:prstGeom>
              <a:noFill/>
            </p:spPr>
            <p:txBody>
              <a:bodyPr wrap="none" rtlCol="0">
                <a:spAutoFit/>
              </a:bodyPr>
              <a:lstStyle/>
              <a:p>
                <a:r>
                  <a:rPr lang="en-US" sz="1050" dirty="0">
                    <a:solidFill>
                      <a:prstClr val="black"/>
                    </a:solidFill>
                  </a:rPr>
                  <a:t>Control liposomes</a:t>
                </a:r>
                <a:endParaRPr lang="en-US" sz="1050" baseline="30000" dirty="0">
                  <a:solidFill>
                    <a:prstClr val="black"/>
                  </a:solidFill>
                </a:endParaRPr>
              </a:p>
            </p:txBody>
          </p:sp>
        </p:grpSp>
        <p:sp>
          <p:nvSpPr>
            <p:cNvPr id="21" name="Rectangle 20">
              <a:extLst>
                <a:ext uri="{FF2B5EF4-FFF2-40B4-BE49-F238E27FC236}">
                  <a16:creationId xmlns:a16="http://schemas.microsoft.com/office/drawing/2014/main" id="{D3B485F7-4019-4585-86B4-43F67D874D33}"/>
                </a:ext>
              </a:extLst>
            </p:cNvPr>
            <p:cNvSpPr/>
            <p:nvPr/>
          </p:nvSpPr>
          <p:spPr>
            <a:xfrm>
              <a:off x="6416675" y="5438792"/>
              <a:ext cx="490533" cy="732380"/>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0DE34E6C-2141-4832-87D4-487B2C154BDB}"/>
                </a:ext>
              </a:extLst>
            </p:cNvPr>
            <p:cNvSpPr/>
            <p:nvPr/>
          </p:nvSpPr>
          <p:spPr>
            <a:xfrm>
              <a:off x="6939970" y="5842000"/>
              <a:ext cx="490533" cy="329172"/>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C7799B51-E12C-4340-A713-5B9FB6644272}"/>
                </a:ext>
              </a:extLst>
            </p:cNvPr>
            <p:cNvSpPr txBox="1"/>
            <p:nvPr/>
          </p:nvSpPr>
          <p:spPr>
            <a:xfrm>
              <a:off x="7056961" y="5476875"/>
              <a:ext cx="236014" cy="338554"/>
            </a:xfrm>
            <a:prstGeom prst="rect">
              <a:avLst/>
            </a:prstGeom>
            <a:noFill/>
          </p:spPr>
          <p:txBody>
            <a:bodyPr wrap="square" rtlCol="0">
              <a:spAutoFit/>
            </a:bodyPr>
            <a:lstStyle/>
            <a:p>
              <a:r>
                <a:rPr lang="en-GB" sz="1600" dirty="0"/>
                <a:t>*</a:t>
              </a:r>
            </a:p>
          </p:txBody>
        </p:sp>
        <p:sp>
          <p:nvSpPr>
            <p:cNvPr id="99" name="TextBox 98">
              <a:extLst>
                <a:ext uri="{FF2B5EF4-FFF2-40B4-BE49-F238E27FC236}">
                  <a16:creationId xmlns:a16="http://schemas.microsoft.com/office/drawing/2014/main" id="{1434A3BA-03B1-4E0C-905C-E73014FA2DF8}"/>
                </a:ext>
              </a:extLst>
            </p:cNvPr>
            <p:cNvSpPr txBox="1"/>
            <p:nvPr/>
          </p:nvSpPr>
          <p:spPr>
            <a:xfrm rot="16200000">
              <a:off x="5304886" y="5528497"/>
              <a:ext cx="1088761" cy="415498"/>
            </a:xfrm>
            <a:prstGeom prst="rect">
              <a:avLst/>
            </a:prstGeom>
            <a:noFill/>
          </p:spPr>
          <p:txBody>
            <a:bodyPr wrap="none" rtlCol="0">
              <a:spAutoFit/>
            </a:bodyPr>
            <a:lstStyle/>
            <a:p>
              <a:pPr algn="ctr"/>
              <a:r>
                <a:rPr lang="en-US" sz="1050" dirty="0">
                  <a:solidFill>
                    <a:prstClr val="black"/>
                  </a:solidFill>
                </a:rPr>
                <a:t>BrdU</a:t>
              </a:r>
              <a:r>
                <a:rPr lang="en-US" sz="1050" baseline="30000" dirty="0">
                  <a:solidFill>
                    <a:prstClr val="black"/>
                  </a:solidFill>
                </a:rPr>
                <a:t>+ </a:t>
              </a:r>
              <a:r>
                <a:rPr lang="en-US" sz="1050" dirty="0">
                  <a:solidFill>
                    <a:prstClr val="black"/>
                  </a:solidFill>
                </a:rPr>
                <a:t>PanCK+</a:t>
              </a:r>
            </a:p>
            <a:p>
              <a:pPr algn="ctr"/>
              <a:r>
                <a:rPr lang="en-US" sz="1050" dirty="0">
                  <a:solidFill>
                    <a:prstClr val="black"/>
                  </a:solidFill>
                </a:rPr>
                <a:t>/ PanCK+ (%)</a:t>
              </a:r>
            </a:p>
          </p:txBody>
        </p:sp>
        <p:grpSp>
          <p:nvGrpSpPr>
            <p:cNvPr id="24" name="Group 23">
              <a:extLst>
                <a:ext uri="{FF2B5EF4-FFF2-40B4-BE49-F238E27FC236}">
                  <a16:creationId xmlns:a16="http://schemas.microsoft.com/office/drawing/2014/main" id="{EBF3F733-EE08-4DC9-920B-80044E363D46}"/>
                </a:ext>
              </a:extLst>
            </p:cNvPr>
            <p:cNvGrpSpPr/>
            <p:nvPr/>
          </p:nvGrpSpPr>
          <p:grpSpPr>
            <a:xfrm>
              <a:off x="5953426" y="5064120"/>
              <a:ext cx="1609428" cy="1239231"/>
              <a:chOff x="5953426" y="5064120"/>
              <a:chExt cx="1609428" cy="1239231"/>
            </a:xfrm>
          </p:grpSpPr>
          <p:sp>
            <p:nvSpPr>
              <p:cNvPr id="100" name="TextBox 99">
                <a:extLst>
                  <a:ext uri="{FF2B5EF4-FFF2-40B4-BE49-F238E27FC236}">
                    <a16:creationId xmlns:a16="http://schemas.microsoft.com/office/drawing/2014/main" id="{10B7F063-41B5-4DD3-B1AA-AD0979A7E893}"/>
                  </a:ext>
                </a:extLst>
              </p:cNvPr>
              <p:cNvSpPr txBox="1"/>
              <p:nvPr/>
            </p:nvSpPr>
            <p:spPr>
              <a:xfrm>
                <a:off x="6031974" y="6041741"/>
                <a:ext cx="263213" cy="261610"/>
              </a:xfrm>
              <a:prstGeom prst="rect">
                <a:avLst/>
              </a:prstGeom>
              <a:noFill/>
            </p:spPr>
            <p:txBody>
              <a:bodyPr wrap="none" rtlCol="0">
                <a:spAutoFit/>
              </a:bodyPr>
              <a:lstStyle/>
              <a:p>
                <a:pPr algn="r"/>
                <a:r>
                  <a:rPr lang="en-US" sz="1100" dirty="0">
                    <a:solidFill>
                      <a:prstClr val="black"/>
                    </a:solidFill>
                  </a:rPr>
                  <a:t>0</a:t>
                </a:r>
              </a:p>
            </p:txBody>
          </p:sp>
          <p:sp>
            <p:nvSpPr>
              <p:cNvPr id="104" name="TextBox 103">
                <a:extLst>
                  <a:ext uri="{FF2B5EF4-FFF2-40B4-BE49-F238E27FC236}">
                    <a16:creationId xmlns:a16="http://schemas.microsoft.com/office/drawing/2014/main" id="{0E344661-5D17-414C-A667-D486B5D187CF}"/>
                  </a:ext>
                </a:extLst>
              </p:cNvPr>
              <p:cNvSpPr txBox="1"/>
              <p:nvPr/>
            </p:nvSpPr>
            <p:spPr>
              <a:xfrm>
                <a:off x="5953426" y="5556793"/>
                <a:ext cx="341761" cy="251314"/>
              </a:xfrm>
              <a:prstGeom prst="rect">
                <a:avLst/>
              </a:prstGeom>
              <a:noFill/>
            </p:spPr>
            <p:txBody>
              <a:bodyPr wrap="none" rtlCol="0">
                <a:spAutoFit/>
              </a:bodyPr>
              <a:lstStyle/>
              <a:p>
                <a:pPr algn="r"/>
                <a:r>
                  <a:rPr lang="en-US" sz="1100" dirty="0">
                    <a:solidFill>
                      <a:prstClr val="black"/>
                    </a:solidFill>
                  </a:rPr>
                  <a:t>10</a:t>
                </a:r>
              </a:p>
            </p:txBody>
          </p:sp>
          <p:cxnSp>
            <p:nvCxnSpPr>
              <p:cNvPr id="16" name="Straight Connector 15">
                <a:extLst>
                  <a:ext uri="{FF2B5EF4-FFF2-40B4-BE49-F238E27FC236}">
                    <a16:creationId xmlns:a16="http://schemas.microsoft.com/office/drawing/2014/main" id="{2664A376-3017-4C84-AA25-6D620627CCF0}"/>
                  </a:ext>
                </a:extLst>
              </p:cNvPr>
              <p:cNvCxnSpPr/>
              <p:nvPr/>
            </p:nvCxnSpPr>
            <p:spPr>
              <a:xfrm>
                <a:off x="6288885" y="6172705"/>
                <a:ext cx="12739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E086475-5FC7-46AA-AB27-5198E05CEA64}"/>
                  </a:ext>
                </a:extLst>
              </p:cNvPr>
              <p:cNvCxnSpPr>
                <a:cxnSpLocks/>
              </p:cNvCxnSpPr>
              <p:nvPr/>
            </p:nvCxnSpPr>
            <p:spPr>
              <a:xfrm flipH="1" flipV="1">
                <a:off x="6291263" y="5193506"/>
                <a:ext cx="0" cy="9807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E7F9FE8-710E-41EC-9AAA-A88E6F687770}"/>
                  </a:ext>
                </a:extLst>
              </p:cNvPr>
              <p:cNvCxnSpPr/>
              <p:nvPr/>
            </p:nvCxnSpPr>
            <p:spPr>
              <a:xfrm>
                <a:off x="6212545" y="6172705"/>
                <a:ext cx="803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7D9682-241C-4515-B761-FFB27E780BD8}"/>
                  </a:ext>
                </a:extLst>
              </p:cNvPr>
              <p:cNvCxnSpPr/>
              <p:nvPr/>
            </p:nvCxnSpPr>
            <p:spPr>
              <a:xfrm>
                <a:off x="6212545" y="5690105"/>
                <a:ext cx="803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23A15A6-AB2D-4B6C-89FB-27D0ECA596EE}"/>
                  </a:ext>
                </a:extLst>
              </p:cNvPr>
              <p:cNvSpPr txBox="1"/>
              <p:nvPr/>
            </p:nvSpPr>
            <p:spPr>
              <a:xfrm>
                <a:off x="5953427" y="5064120"/>
                <a:ext cx="341760" cy="261610"/>
              </a:xfrm>
              <a:prstGeom prst="rect">
                <a:avLst/>
              </a:prstGeom>
              <a:noFill/>
            </p:spPr>
            <p:txBody>
              <a:bodyPr wrap="none" rtlCol="0">
                <a:spAutoFit/>
              </a:bodyPr>
              <a:lstStyle/>
              <a:p>
                <a:pPr algn="r"/>
                <a:r>
                  <a:rPr lang="en-US" sz="1100" dirty="0">
                    <a:solidFill>
                      <a:prstClr val="black"/>
                    </a:solidFill>
                  </a:rPr>
                  <a:t>20</a:t>
                </a:r>
              </a:p>
            </p:txBody>
          </p:sp>
          <p:cxnSp>
            <p:nvCxnSpPr>
              <p:cNvPr id="64" name="Straight Connector 63">
                <a:extLst>
                  <a:ext uri="{FF2B5EF4-FFF2-40B4-BE49-F238E27FC236}">
                    <a16:creationId xmlns:a16="http://schemas.microsoft.com/office/drawing/2014/main" id="{8928F9C4-9275-4DAB-A84D-520157E83DE9}"/>
                  </a:ext>
                </a:extLst>
              </p:cNvPr>
              <p:cNvCxnSpPr/>
              <p:nvPr/>
            </p:nvCxnSpPr>
            <p:spPr>
              <a:xfrm>
                <a:off x="6212545" y="5197432"/>
                <a:ext cx="8031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06364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2267E6BB-7DC9-48DF-A333-E91EA1CDC2E8}"/>
              </a:ext>
            </a:extLst>
          </p:cNvPr>
          <p:cNvSpPr/>
          <p:nvPr/>
        </p:nvSpPr>
        <p:spPr>
          <a:xfrm>
            <a:off x="6008133" y="3708228"/>
            <a:ext cx="170431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rial" panose="020B0604020202020204"/>
                <a:ea typeface="+mn-ea"/>
                <a:cs typeface="+mn-cs"/>
              </a:rPr>
              <a:t>Confocal analysis</a:t>
            </a:r>
          </a:p>
        </p:txBody>
      </p:sp>
      <p:sp>
        <p:nvSpPr>
          <p:cNvPr id="68" name="Rectangle 67">
            <a:extLst>
              <a:ext uri="{FF2B5EF4-FFF2-40B4-BE49-F238E27FC236}">
                <a16:creationId xmlns:a16="http://schemas.microsoft.com/office/drawing/2014/main" id="{CCCF9B95-D35D-4AD5-858B-BD6022CFF45E}"/>
              </a:ext>
            </a:extLst>
          </p:cNvPr>
          <p:cNvSpPr/>
          <p:nvPr/>
        </p:nvSpPr>
        <p:spPr>
          <a:xfrm>
            <a:off x="4644558" y="1835233"/>
            <a:ext cx="310559" cy="1470681"/>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3" name="Rectangle 92">
            <a:extLst>
              <a:ext uri="{FF2B5EF4-FFF2-40B4-BE49-F238E27FC236}">
                <a16:creationId xmlns:a16="http://schemas.microsoft.com/office/drawing/2014/main" id="{30E0D3A1-B9B3-436E-AC6C-D2D9885BDBB1}"/>
              </a:ext>
            </a:extLst>
          </p:cNvPr>
          <p:cNvSpPr/>
          <p:nvPr/>
        </p:nvSpPr>
        <p:spPr>
          <a:xfrm>
            <a:off x="5169610" y="1459998"/>
            <a:ext cx="3744416" cy="39901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GB" sz="2000" dirty="0"/>
              <a:t>Treating CLD with SC-delivered mesenchymal stromal cells and downregulation of activated vascular endothelium</a:t>
            </a:r>
          </a:p>
        </p:txBody>
      </p:sp>
      <p:sp>
        <p:nvSpPr>
          <p:cNvPr id="6" name="Text Placeholder 5">
            <a:extLst>
              <a:ext uri="{FF2B5EF4-FFF2-40B4-BE49-F238E27FC236}">
                <a16:creationId xmlns:a16="http://schemas.microsoft.com/office/drawing/2014/main" id="{960B7A10-D179-4A61-B89F-8E2D133F34CC}"/>
              </a:ext>
            </a:extLst>
          </p:cNvPr>
          <p:cNvSpPr>
            <a:spLocks noGrp="1"/>
          </p:cNvSpPr>
          <p:nvPr>
            <p:ph type="body" sz="quarter" idx="10"/>
          </p:nvPr>
        </p:nvSpPr>
        <p:spPr/>
        <p:txBody>
          <a:bodyPr/>
          <a:lstStyle/>
          <a:p>
            <a:r>
              <a:rPr lang="en-GB" dirty="0"/>
              <a:t>*p&lt;0.05</a:t>
            </a:r>
          </a:p>
          <a:p>
            <a:r>
              <a:rPr lang="en-GB" dirty="0" err="1"/>
              <a:t>Vigneswara</a:t>
            </a:r>
            <a:r>
              <a:rPr lang="en-GB" dirty="0"/>
              <a:t> V, et al. ILC 2018, #PS-003</a:t>
            </a:r>
          </a:p>
        </p:txBody>
      </p:sp>
      <p:sp>
        <p:nvSpPr>
          <p:cNvPr id="1024" name="Rectangle 1023"/>
          <p:cNvSpPr/>
          <p:nvPr/>
        </p:nvSpPr>
        <p:spPr>
          <a:xfrm>
            <a:off x="534035" y="2792583"/>
            <a:ext cx="3924000" cy="52322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rial" panose="020B0604020202020204"/>
                <a:ea typeface="+mn-ea"/>
                <a:cs typeface="+mn-cs"/>
              </a:rPr>
              <a:t>MSC rapidly cleared with no migration</a:t>
            </a:r>
            <a:br>
              <a:rPr kumimoji="0" lang="en-GB" sz="1400" b="1" i="0" u="none" strike="noStrike" kern="1200" cap="none" spc="0" normalizeH="0" baseline="0" noProof="0" dirty="0">
                <a:ln>
                  <a:noFill/>
                </a:ln>
                <a:effectLst/>
                <a:uLnTx/>
                <a:uFillTx/>
                <a:latin typeface="Arial" panose="020B0604020202020204"/>
                <a:ea typeface="+mn-ea"/>
                <a:cs typeface="+mn-cs"/>
              </a:rPr>
            </a:br>
            <a:r>
              <a:rPr kumimoji="0" lang="en-GB" sz="1400" b="1" i="0" u="none" strike="noStrike" kern="1200" cap="none" spc="0" normalizeH="0" baseline="0" noProof="0" dirty="0">
                <a:ln>
                  <a:noFill/>
                </a:ln>
                <a:effectLst/>
                <a:uLnTx/>
                <a:uFillTx/>
                <a:latin typeface="Arial" panose="020B0604020202020204"/>
                <a:ea typeface="+mn-ea"/>
                <a:cs typeface="+mn-cs"/>
              </a:rPr>
              <a:t>of SC-administered cells</a:t>
            </a:r>
          </a:p>
        </p:txBody>
      </p:sp>
      <p:sp>
        <p:nvSpPr>
          <p:cNvPr id="2" name="Rectangle 1"/>
          <p:cNvSpPr/>
          <p:nvPr/>
        </p:nvSpPr>
        <p:spPr>
          <a:xfrm>
            <a:off x="465066" y="1249289"/>
            <a:ext cx="4094179" cy="1384995"/>
          </a:xfrm>
          <a:prstGeom prst="rect">
            <a:avLst/>
          </a:prstGeom>
        </p:spPr>
        <p:txBody>
          <a:bodyPr wrap="square">
            <a:spAutoFit/>
          </a:bodyPr>
          <a:lstStyle/>
          <a:p>
            <a:pPr lvl="0">
              <a:defRPr/>
            </a:pPr>
            <a:r>
              <a:rPr lang="en-GB" sz="1200" b="1" dirty="0"/>
              <a:t>MSC SC infusion into Mdr2</a:t>
            </a:r>
            <a:r>
              <a:rPr lang="en-GB" sz="1200" b="1" baseline="30000" dirty="0"/>
              <a:t>(-/-)</a:t>
            </a:r>
            <a:r>
              <a:rPr lang="en-GB" sz="1200" b="1" dirty="0"/>
              <a:t> mice (FVB)</a:t>
            </a:r>
          </a:p>
          <a:p>
            <a:pPr marL="171450" lvl="0" indent="-171450">
              <a:buClr>
                <a:schemeClr val="tx2"/>
              </a:buClr>
              <a:buFont typeface="Arial" panose="020B0604020202020204" pitchFamily="34" charset="0"/>
              <a:buChar char="•"/>
              <a:defRPr/>
            </a:pPr>
            <a:r>
              <a:rPr lang="en-GB" sz="1200" dirty="0"/>
              <a:t>Reduced markers of liver injury </a:t>
            </a:r>
            <a:r>
              <a:rPr lang="en-GB" sz="1200" i="1" dirty="0"/>
              <a:t>in vivo:</a:t>
            </a:r>
            <a:br>
              <a:rPr lang="en-GB" sz="1200" i="1" dirty="0"/>
            </a:br>
            <a:r>
              <a:rPr lang="en-GB" sz="1200" dirty="0"/>
              <a:t>ALT (493 IU [SC] vs. 707 IU [Ctrl]; p&lt;0.05) and bile </a:t>
            </a:r>
            <a:br>
              <a:rPr lang="en-GB" sz="1200" dirty="0"/>
            </a:br>
            <a:r>
              <a:rPr lang="en-GB" sz="1200" dirty="0"/>
              <a:t>acids (38 mmol/L [SC] vs. 75 </a:t>
            </a:r>
            <a:r>
              <a:rPr lang="en-GB" sz="1200" dirty="0" err="1"/>
              <a:t>mmol</a:t>
            </a:r>
            <a:r>
              <a:rPr lang="en-GB" sz="1200" dirty="0"/>
              <a:t>/L [Ctrl]; p&lt;0.05)</a:t>
            </a:r>
          </a:p>
          <a:p>
            <a:pPr marL="171450" lvl="0" indent="-171450">
              <a:buClr>
                <a:schemeClr val="tx2"/>
              </a:buClr>
              <a:buFont typeface="Arial" panose="020B0604020202020204" pitchFamily="34" charset="0"/>
              <a:buChar char="•"/>
              <a:defRPr/>
            </a:pPr>
            <a:r>
              <a:rPr lang="en-GB" sz="1200" dirty="0"/>
              <a:t>Reduced CD3, CD4 and CD8 T-cells</a:t>
            </a:r>
          </a:p>
          <a:p>
            <a:pPr marL="171450" lvl="0" indent="-171450">
              <a:buClr>
                <a:schemeClr val="tx2"/>
              </a:buClr>
              <a:buFont typeface="Arial" panose="020B0604020202020204" pitchFamily="34" charset="0"/>
              <a:buChar char="•"/>
              <a:defRPr/>
            </a:pPr>
            <a:r>
              <a:rPr lang="en-GB" sz="1200" dirty="0"/>
              <a:t>Increased M2/M1 macrophage ratio:</a:t>
            </a:r>
            <a:br>
              <a:rPr lang="en-GB" sz="1200" dirty="0"/>
            </a:br>
            <a:r>
              <a:rPr lang="en-GB" sz="1200" dirty="0"/>
              <a:t>0.97 [SC] vs. 0.71 [Ctrl]; p&lt;0.05</a:t>
            </a:r>
          </a:p>
        </p:txBody>
      </p:sp>
      <p:sp>
        <p:nvSpPr>
          <p:cNvPr id="5" name="Rectangle 4"/>
          <p:cNvSpPr/>
          <p:nvPr/>
        </p:nvSpPr>
        <p:spPr>
          <a:xfrm>
            <a:off x="4427984" y="1249289"/>
            <a:ext cx="480972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a:ea typeface="+mn-ea"/>
                <a:cs typeface="+mn-cs"/>
              </a:rPr>
              <a:t>MSC &amp; MSC-CM pre-treatment of HSEC: cell-based flow assay</a:t>
            </a:r>
          </a:p>
          <a:p>
            <a:pPr marL="171450" marR="0" lvl="0" indent="-1714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Arial" panose="020B0604020202020204"/>
                <a:ea typeface="+mn-ea"/>
                <a:cs typeface="+mn-cs"/>
              </a:rPr>
              <a:t>Reduced PBMC adhesion and transmigration</a:t>
            </a:r>
          </a:p>
          <a:p>
            <a:pPr marL="171450" marR="0" lvl="0" indent="-1714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Arial" panose="020B0604020202020204"/>
                <a:ea typeface="+mn-ea"/>
                <a:cs typeface="+mn-cs"/>
              </a:rPr>
              <a:t>Reduced ICAM-1 and VCAM-1 expression by FACS</a:t>
            </a:r>
          </a:p>
        </p:txBody>
      </p:sp>
      <p:grpSp>
        <p:nvGrpSpPr>
          <p:cNvPr id="124" name="Group 123">
            <a:extLst>
              <a:ext uri="{FF2B5EF4-FFF2-40B4-BE49-F238E27FC236}">
                <a16:creationId xmlns:a16="http://schemas.microsoft.com/office/drawing/2014/main" id="{FB96814A-F6B6-4D34-B2C5-79DFC96B0644}"/>
              </a:ext>
            </a:extLst>
          </p:cNvPr>
          <p:cNvGrpSpPr>
            <a:grpSpLocks noChangeAspect="1"/>
          </p:cNvGrpSpPr>
          <p:nvPr/>
        </p:nvGrpSpPr>
        <p:grpSpPr>
          <a:xfrm>
            <a:off x="5364088" y="3956362"/>
            <a:ext cx="2869831" cy="1944000"/>
            <a:chOff x="5315536" y="3902858"/>
            <a:chExt cx="2718665" cy="1877730"/>
          </a:xfrm>
        </p:grpSpPr>
        <p:grpSp>
          <p:nvGrpSpPr>
            <p:cNvPr id="44" name="Group 43"/>
            <p:cNvGrpSpPr>
              <a:grpSpLocks noChangeAspect="1"/>
            </p:cNvGrpSpPr>
            <p:nvPr/>
          </p:nvGrpSpPr>
          <p:grpSpPr>
            <a:xfrm>
              <a:off x="5315536" y="3902858"/>
              <a:ext cx="2718665" cy="1877730"/>
              <a:chOff x="101727" y="6416990"/>
              <a:chExt cx="4372173" cy="2901801"/>
            </a:xfrm>
          </p:grpSpPr>
          <p:sp>
            <p:nvSpPr>
              <p:cNvPr id="45" name="TextBox 44"/>
              <p:cNvSpPr txBox="1"/>
              <p:nvPr/>
            </p:nvSpPr>
            <p:spPr>
              <a:xfrm>
                <a:off x="750576" y="6416990"/>
                <a:ext cx="3685718" cy="3790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HSEC             +MSC         +MSC-CM </a:t>
                </a:r>
              </a:p>
            </p:txBody>
          </p:sp>
          <p:sp>
            <p:nvSpPr>
              <p:cNvPr id="46" name="TextBox 45"/>
              <p:cNvSpPr txBox="1"/>
              <p:nvPr/>
            </p:nvSpPr>
            <p:spPr>
              <a:xfrm rot="16200000">
                <a:off x="-906952" y="7840989"/>
                <a:ext cx="2413332" cy="3959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VCAM-1           ICAM-1</a:t>
                </a:r>
              </a:p>
            </p:txBody>
          </p:sp>
          <p:pic>
            <p:nvPicPr>
              <p:cNvPr id="47" name="Picture 46" descr="ZEN Widefield - UI Automation Mode"/>
              <p:cNvPicPr>
                <a:picLocks noChangeAspect="1"/>
              </p:cNvPicPr>
              <p:nvPr/>
            </p:nvPicPr>
            <p:blipFill rotWithShape="1">
              <a:blip r:embed="rId3" cstate="print">
                <a:extLst>
                  <a:ext uri="{28A0092B-C50C-407E-A947-70E740481C1C}">
                    <a14:useLocalDpi xmlns:a14="http://schemas.microsoft.com/office/drawing/2010/main" val="0"/>
                  </a:ext>
                </a:extLst>
              </a:blip>
              <a:srcRect l="31177" t="11025" r="39428" b="32443"/>
              <a:stretch/>
            </p:blipFill>
            <p:spPr>
              <a:xfrm>
                <a:off x="520121" y="6740800"/>
                <a:ext cx="1282754" cy="1255408"/>
              </a:xfrm>
              <a:prstGeom prst="rect">
                <a:avLst/>
              </a:prstGeom>
            </p:spPr>
          </p:pic>
          <p:pic>
            <p:nvPicPr>
              <p:cNvPr id="48" name="Picture 47" descr="ZEN Widefield - UI Automation Mode"/>
              <p:cNvPicPr>
                <a:picLocks noChangeAspect="1"/>
              </p:cNvPicPr>
              <p:nvPr/>
            </p:nvPicPr>
            <p:blipFill rotWithShape="1">
              <a:blip r:embed="rId4" cstate="print">
                <a:extLst>
                  <a:ext uri="{28A0092B-C50C-407E-A947-70E740481C1C}">
                    <a14:useLocalDpi xmlns:a14="http://schemas.microsoft.com/office/drawing/2010/main" val="0"/>
                  </a:ext>
                </a:extLst>
              </a:blip>
              <a:srcRect l="30608" t="11099" r="38507" b="32443"/>
              <a:stretch/>
            </p:blipFill>
            <p:spPr>
              <a:xfrm>
                <a:off x="3174854" y="6740801"/>
                <a:ext cx="1299046" cy="1232667"/>
              </a:xfrm>
              <a:prstGeom prst="rect">
                <a:avLst/>
              </a:prstGeom>
            </p:spPr>
          </p:pic>
          <p:pic>
            <p:nvPicPr>
              <p:cNvPr id="49" name="Picture 48" descr="ZEN Widefield - UI Automation Mode"/>
              <p:cNvPicPr>
                <a:picLocks noChangeAspect="1"/>
              </p:cNvPicPr>
              <p:nvPr/>
            </p:nvPicPr>
            <p:blipFill rotWithShape="1">
              <a:blip r:embed="rId5" cstate="print">
                <a:extLst>
                  <a:ext uri="{28A0092B-C50C-407E-A947-70E740481C1C}">
                    <a14:useLocalDpi xmlns:a14="http://schemas.microsoft.com/office/drawing/2010/main" val="0"/>
                  </a:ext>
                </a:extLst>
              </a:blip>
              <a:srcRect l="30746" t="10549" r="38508" b="32993"/>
              <a:stretch/>
            </p:blipFill>
            <p:spPr>
              <a:xfrm>
                <a:off x="1874884" y="6740800"/>
                <a:ext cx="1238692" cy="1232666"/>
              </a:xfrm>
              <a:prstGeom prst="rect">
                <a:avLst/>
              </a:prstGeom>
            </p:spPr>
          </p:pic>
          <p:pic>
            <p:nvPicPr>
              <p:cNvPr id="50" name="Picture 49" descr="ZEN Widefield - UI Automation Mode"/>
              <p:cNvPicPr>
                <a:picLocks noChangeAspect="1"/>
              </p:cNvPicPr>
              <p:nvPr/>
            </p:nvPicPr>
            <p:blipFill rotWithShape="1">
              <a:blip r:embed="rId6" cstate="print">
                <a:extLst>
                  <a:ext uri="{28A0092B-C50C-407E-A947-70E740481C1C}">
                    <a14:useLocalDpi xmlns:a14="http://schemas.microsoft.com/office/drawing/2010/main" val="0"/>
                  </a:ext>
                </a:extLst>
              </a:blip>
              <a:srcRect l="30820" t="12487" r="39494" b="32993"/>
              <a:stretch/>
            </p:blipFill>
            <p:spPr>
              <a:xfrm>
                <a:off x="530832" y="8051241"/>
                <a:ext cx="1273571" cy="1267550"/>
              </a:xfrm>
              <a:prstGeom prst="rect">
                <a:avLst/>
              </a:prstGeom>
            </p:spPr>
          </p:pic>
          <p:pic>
            <p:nvPicPr>
              <p:cNvPr id="51" name="Picture 50" descr="ZEN Widefield - UI Automation Mode"/>
              <p:cNvPicPr>
                <a:picLocks noChangeAspect="1"/>
              </p:cNvPicPr>
              <p:nvPr/>
            </p:nvPicPr>
            <p:blipFill rotWithShape="1">
              <a:blip r:embed="rId7" cstate="print">
                <a:extLst>
                  <a:ext uri="{28A0092B-C50C-407E-A947-70E740481C1C}">
                    <a14:useLocalDpi xmlns:a14="http://schemas.microsoft.com/office/drawing/2010/main" val="0"/>
                  </a:ext>
                </a:extLst>
              </a:blip>
              <a:srcRect l="30746" t="10580" r="38508" b="31388"/>
              <a:stretch/>
            </p:blipFill>
            <p:spPr>
              <a:xfrm>
                <a:off x="1887777" y="8051241"/>
                <a:ext cx="1239171" cy="1267550"/>
              </a:xfrm>
              <a:prstGeom prst="rect">
                <a:avLst/>
              </a:prstGeom>
            </p:spPr>
          </p:pic>
          <p:pic>
            <p:nvPicPr>
              <p:cNvPr id="52" name="Picture 51" descr="ZEN Widefield - UI Automation Mode"/>
              <p:cNvPicPr>
                <a:picLocks noChangeAspect="1"/>
              </p:cNvPicPr>
              <p:nvPr/>
            </p:nvPicPr>
            <p:blipFill rotWithShape="1">
              <a:blip r:embed="rId8" cstate="print">
                <a:extLst>
                  <a:ext uri="{28A0092B-C50C-407E-A947-70E740481C1C}">
                    <a14:useLocalDpi xmlns:a14="http://schemas.microsoft.com/office/drawing/2010/main" val="0"/>
                  </a:ext>
                </a:extLst>
              </a:blip>
              <a:srcRect l="30820" t="12264" r="39829" b="34084"/>
              <a:stretch/>
            </p:blipFill>
            <p:spPr>
              <a:xfrm>
                <a:off x="3194415" y="8053865"/>
                <a:ext cx="1279485" cy="1264926"/>
              </a:xfrm>
              <a:prstGeom prst="rect">
                <a:avLst/>
              </a:prstGeom>
            </p:spPr>
          </p:pic>
        </p:grpSp>
        <p:sp>
          <p:nvSpPr>
            <p:cNvPr id="127" name="TextBox 126">
              <a:extLst>
                <a:ext uri="{FF2B5EF4-FFF2-40B4-BE49-F238E27FC236}">
                  <a16:creationId xmlns:a16="http://schemas.microsoft.com/office/drawing/2014/main" id="{A7359CC3-1FCD-49BE-88B3-34838E51AE5B}"/>
                </a:ext>
              </a:extLst>
            </p:cNvPr>
            <p:cNvSpPr txBox="1"/>
            <p:nvPr/>
          </p:nvSpPr>
          <p:spPr>
            <a:xfrm>
              <a:off x="5954560" y="4750403"/>
              <a:ext cx="404221" cy="107722"/>
            </a:xfrm>
            <a:prstGeom prst="rect">
              <a:avLst/>
            </a:prstGeom>
            <a:noFill/>
            <a:ln>
              <a:noFill/>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0000"/>
                  </a:solidFill>
                  <a:effectLst/>
                  <a:uLnTx/>
                  <a:uFillTx/>
                  <a:latin typeface="Arial" panose="020B0604020202020204"/>
                  <a:ea typeface="+mn-ea"/>
                  <a:cs typeface="+mn-cs"/>
                </a:rPr>
                <a:t>200 µm</a:t>
              </a:r>
            </a:p>
          </p:txBody>
        </p:sp>
        <p:sp>
          <p:nvSpPr>
            <p:cNvPr id="128" name="TextBox 127">
              <a:extLst>
                <a:ext uri="{FF2B5EF4-FFF2-40B4-BE49-F238E27FC236}">
                  <a16:creationId xmlns:a16="http://schemas.microsoft.com/office/drawing/2014/main" id="{E8A45EBD-7F4F-4D4A-89B5-7341E07D2B58}"/>
                </a:ext>
              </a:extLst>
            </p:cNvPr>
            <p:cNvSpPr txBox="1"/>
            <p:nvPr/>
          </p:nvSpPr>
          <p:spPr>
            <a:xfrm>
              <a:off x="6709470" y="4750403"/>
              <a:ext cx="404221" cy="107722"/>
            </a:xfrm>
            <a:prstGeom prst="rect">
              <a:avLst/>
            </a:prstGeom>
            <a:noFill/>
            <a:ln>
              <a:noFill/>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0000"/>
                  </a:solidFill>
                  <a:effectLst/>
                  <a:uLnTx/>
                  <a:uFillTx/>
                  <a:latin typeface="Arial" panose="020B0604020202020204"/>
                  <a:ea typeface="+mn-ea"/>
                  <a:cs typeface="+mn-cs"/>
                </a:rPr>
                <a:t>200 µm</a:t>
              </a:r>
            </a:p>
          </p:txBody>
        </p:sp>
        <p:sp>
          <p:nvSpPr>
            <p:cNvPr id="129" name="TextBox 128">
              <a:extLst>
                <a:ext uri="{FF2B5EF4-FFF2-40B4-BE49-F238E27FC236}">
                  <a16:creationId xmlns:a16="http://schemas.microsoft.com/office/drawing/2014/main" id="{2591C747-A49D-40A3-A078-7C22C6E86B6D}"/>
                </a:ext>
              </a:extLst>
            </p:cNvPr>
            <p:cNvSpPr txBox="1"/>
            <p:nvPr/>
          </p:nvSpPr>
          <p:spPr>
            <a:xfrm>
              <a:off x="7546577" y="4756639"/>
              <a:ext cx="404221" cy="107722"/>
            </a:xfrm>
            <a:prstGeom prst="rect">
              <a:avLst/>
            </a:prstGeom>
            <a:noFill/>
            <a:ln>
              <a:noFill/>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0000"/>
                  </a:solidFill>
                  <a:effectLst/>
                  <a:uLnTx/>
                  <a:uFillTx/>
                  <a:latin typeface="Arial" panose="020B0604020202020204"/>
                  <a:ea typeface="+mn-ea"/>
                  <a:cs typeface="+mn-cs"/>
                </a:rPr>
                <a:t>200 µm</a:t>
              </a:r>
            </a:p>
          </p:txBody>
        </p:sp>
        <p:sp>
          <p:nvSpPr>
            <p:cNvPr id="130" name="TextBox 129">
              <a:extLst>
                <a:ext uri="{FF2B5EF4-FFF2-40B4-BE49-F238E27FC236}">
                  <a16:creationId xmlns:a16="http://schemas.microsoft.com/office/drawing/2014/main" id="{4261CB03-66CD-46DE-AEF8-DCC3345B07C5}"/>
                </a:ext>
              </a:extLst>
            </p:cNvPr>
            <p:cNvSpPr txBox="1"/>
            <p:nvPr/>
          </p:nvSpPr>
          <p:spPr>
            <a:xfrm>
              <a:off x="7549298" y="5640892"/>
              <a:ext cx="404221" cy="107722"/>
            </a:xfrm>
            <a:prstGeom prst="rect">
              <a:avLst/>
            </a:prstGeom>
            <a:noFill/>
            <a:ln>
              <a:noFill/>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0000"/>
                  </a:solidFill>
                  <a:effectLst/>
                  <a:uLnTx/>
                  <a:uFillTx/>
                  <a:latin typeface="Arial" panose="020B0604020202020204"/>
                  <a:ea typeface="+mn-ea"/>
                  <a:cs typeface="+mn-cs"/>
                </a:rPr>
                <a:t>200 µm</a:t>
              </a:r>
            </a:p>
          </p:txBody>
        </p:sp>
        <p:sp>
          <p:nvSpPr>
            <p:cNvPr id="131" name="TextBox 130">
              <a:extLst>
                <a:ext uri="{FF2B5EF4-FFF2-40B4-BE49-F238E27FC236}">
                  <a16:creationId xmlns:a16="http://schemas.microsoft.com/office/drawing/2014/main" id="{87E0EDD9-F9BF-4BBB-93D1-0A9CCBCBC211}"/>
                </a:ext>
              </a:extLst>
            </p:cNvPr>
            <p:cNvSpPr txBox="1"/>
            <p:nvPr/>
          </p:nvSpPr>
          <p:spPr>
            <a:xfrm>
              <a:off x="6709469" y="5635878"/>
              <a:ext cx="404221" cy="107722"/>
            </a:xfrm>
            <a:prstGeom prst="rect">
              <a:avLst/>
            </a:prstGeom>
            <a:noFill/>
            <a:ln>
              <a:noFill/>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0000"/>
                  </a:solidFill>
                  <a:effectLst/>
                  <a:uLnTx/>
                  <a:uFillTx/>
                  <a:latin typeface="Arial" panose="020B0604020202020204"/>
                  <a:ea typeface="+mn-ea"/>
                  <a:cs typeface="+mn-cs"/>
                </a:rPr>
                <a:t>200 µm</a:t>
              </a:r>
            </a:p>
          </p:txBody>
        </p:sp>
        <p:sp>
          <p:nvSpPr>
            <p:cNvPr id="132" name="TextBox 131">
              <a:extLst>
                <a:ext uri="{FF2B5EF4-FFF2-40B4-BE49-F238E27FC236}">
                  <a16:creationId xmlns:a16="http://schemas.microsoft.com/office/drawing/2014/main" id="{C14B18AD-316B-41EF-B046-733E158CBAE8}"/>
                </a:ext>
              </a:extLst>
            </p:cNvPr>
            <p:cNvSpPr txBox="1"/>
            <p:nvPr/>
          </p:nvSpPr>
          <p:spPr>
            <a:xfrm>
              <a:off x="5954560" y="5640892"/>
              <a:ext cx="404221" cy="107722"/>
            </a:xfrm>
            <a:prstGeom prst="rect">
              <a:avLst/>
            </a:prstGeom>
            <a:noFill/>
            <a:ln>
              <a:noFill/>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0000"/>
                  </a:solidFill>
                  <a:effectLst/>
                  <a:uLnTx/>
                  <a:uFillTx/>
                  <a:latin typeface="Arial" panose="020B0604020202020204"/>
                  <a:ea typeface="+mn-ea"/>
                  <a:cs typeface="+mn-cs"/>
                </a:rPr>
                <a:t>200 µm</a:t>
              </a:r>
            </a:p>
          </p:txBody>
        </p:sp>
      </p:grpSp>
      <p:sp>
        <p:nvSpPr>
          <p:cNvPr id="79" name="Content Placeholder 3">
            <a:extLst>
              <a:ext uri="{FF2B5EF4-FFF2-40B4-BE49-F238E27FC236}">
                <a16:creationId xmlns:a16="http://schemas.microsoft.com/office/drawing/2014/main" id="{1160C776-E7EB-4391-B7EA-7D6B34634B62}"/>
              </a:ext>
            </a:extLst>
          </p:cNvPr>
          <p:cNvSpPr>
            <a:spLocks noGrp="1"/>
          </p:cNvSpPr>
          <p:nvPr>
            <p:ph sz="half" idx="1"/>
          </p:nvPr>
        </p:nvSpPr>
        <p:spPr>
          <a:xfrm>
            <a:off x="319314" y="5961383"/>
            <a:ext cx="8506800" cy="523220"/>
          </a:xfrm>
        </p:spPr>
        <p:txBody>
          <a:bodyPr>
            <a:spAutoFit/>
          </a:bodyPr>
          <a:lstStyle/>
          <a:p>
            <a:pPr marL="285750" indent="-285750"/>
            <a:r>
              <a:rPr lang="en-GB" sz="1400" b="1" dirty="0"/>
              <a:t>Conclusions: </a:t>
            </a:r>
            <a:r>
              <a:rPr lang="en-GB" sz="1400" dirty="0"/>
              <a:t>remote subcutaneous MSC administration demonstrates a retained </a:t>
            </a:r>
            <a:br>
              <a:rPr lang="en-GB" sz="1400" dirty="0"/>
            </a:br>
            <a:r>
              <a:rPr lang="en-GB" sz="1400" dirty="0"/>
              <a:t>potent anti-inflammatory action in a murine model of cholestatic liver injury</a:t>
            </a:r>
          </a:p>
        </p:txBody>
      </p:sp>
      <p:grpSp>
        <p:nvGrpSpPr>
          <p:cNvPr id="30" name="Group 29">
            <a:extLst>
              <a:ext uri="{FF2B5EF4-FFF2-40B4-BE49-F238E27FC236}">
                <a16:creationId xmlns:a16="http://schemas.microsoft.com/office/drawing/2014/main" id="{C7A50612-2080-46CC-B197-ED8CBDFEA727}"/>
              </a:ext>
            </a:extLst>
          </p:cNvPr>
          <p:cNvGrpSpPr/>
          <p:nvPr/>
        </p:nvGrpSpPr>
        <p:grpSpPr>
          <a:xfrm>
            <a:off x="5298292" y="2221141"/>
            <a:ext cx="335816" cy="705000"/>
            <a:chOff x="5298292" y="2221141"/>
            <a:chExt cx="335816" cy="705000"/>
          </a:xfrm>
        </p:grpSpPr>
        <p:cxnSp>
          <p:nvCxnSpPr>
            <p:cNvPr id="148" name="Straight Connector 147">
              <a:extLst>
                <a:ext uri="{FF2B5EF4-FFF2-40B4-BE49-F238E27FC236}">
                  <a16:creationId xmlns:a16="http://schemas.microsoft.com/office/drawing/2014/main" id="{AE326C17-32FF-4DB1-804F-ADFA037FE1FD}"/>
                </a:ext>
              </a:extLst>
            </p:cNvPr>
            <p:cNvCxnSpPr>
              <a:cxnSpLocks/>
            </p:cNvCxnSpPr>
            <p:nvPr/>
          </p:nvCxnSpPr>
          <p:spPr>
            <a:xfrm flipH="1">
              <a:off x="5298292" y="2601851"/>
              <a:ext cx="335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9EE00695-E000-4D2D-862F-A9E93184274D}"/>
                </a:ext>
              </a:extLst>
            </p:cNvPr>
            <p:cNvGrpSpPr/>
            <p:nvPr/>
          </p:nvGrpSpPr>
          <p:grpSpPr>
            <a:xfrm>
              <a:off x="5380037" y="2503900"/>
              <a:ext cx="172326" cy="191675"/>
              <a:chOff x="4254422" y="3169360"/>
              <a:chExt cx="172326" cy="335885"/>
            </a:xfrm>
          </p:grpSpPr>
          <p:grpSp>
            <p:nvGrpSpPr>
              <p:cNvPr id="121" name="Group 120">
                <a:extLst>
                  <a:ext uri="{FF2B5EF4-FFF2-40B4-BE49-F238E27FC236}">
                    <a16:creationId xmlns:a16="http://schemas.microsoft.com/office/drawing/2014/main" id="{17E008CB-DA53-4319-918E-05C403960D9B}"/>
                  </a:ext>
                </a:extLst>
              </p:cNvPr>
              <p:cNvGrpSpPr/>
              <p:nvPr/>
            </p:nvGrpSpPr>
            <p:grpSpPr>
              <a:xfrm>
                <a:off x="4254422" y="3169360"/>
                <a:ext cx="172326" cy="335885"/>
                <a:chOff x="1795500" y="2756545"/>
                <a:chExt cx="80392" cy="792000"/>
              </a:xfrm>
            </p:grpSpPr>
            <p:cxnSp>
              <p:nvCxnSpPr>
                <p:cNvPr id="125" name="Straight Connector 124">
                  <a:extLst>
                    <a:ext uri="{FF2B5EF4-FFF2-40B4-BE49-F238E27FC236}">
                      <a16:creationId xmlns:a16="http://schemas.microsoft.com/office/drawing/2014/main" id="{C5C2FE17-A67C-44BC-A9CC-3A2523DA8405}"/>
                    </a:ext>
                  </a:extLst>
                </p:cNvPr>
                <p:cNvCxnSpPr/>
                <p:nvPr/>
              </p:nvCxnSpPr>
              <p:spPr>
                <a:xfrm flipV="1">
                  <a:off x="1835696" y="2756545"/>
                  <a:ext cx="0" cy="79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7F1976C-EBAA-4A47-A508-7E0DEF7F148B}"/>
                    </a:ext>
                  </a:extLst>
                </p:cNvPr>
                <p:cNvCxnSpPr>
                  <a:cxnSpLocks/>
                </p:cNvCxnSpPr>
                <p:nvPr/>
              </p:nvCxnSpPr>
              <p:spPr>
                <a:xfrm flipH="1">
                  <a:off x="1795500" y="2756545"/>
                  <a:ext cx="8039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2" name="Straight Connector 121">
                <a:extLst>
                  <a:ext uri="{FF2B5EF4-FFF2-40B4-BE49-F238E27FC236}">
                    <a16:creationId xmlns:a16="http://schemas.microsoft.com/office/drawing/2014/main" id="{4DDCF7AF-CEDB-4F47-A284-EFC25F5669D8}"/>
                  </a:ext>
                </a:extLst>
              </p:cNvPr>
              <p:cNvCxnSpPr>
                <a:cxnSpLocks/>
              </p:cNvCxnSpPr>
              <p:nvPr/>
            </p:nvCxnSpPr>
            <p:spPr>
              <a:xfrm flipH="1">
                <a:off x="4254422" y="3505245"/>
                <a:ext cx="1723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604AA2ED-1176-46CE-AEB9-447116BA1E9F}"/>
                </a:ext>
              </a:extLst>
            </p:cNvPr>
            <p:cNvSpPr/>
            <p:nvPr/>
          </p:nvSpPr>
          <p:spPr>
            <a:xfrm>
              <a:off x="5441775" y="2306888"/>
              <a:ext cx="54000" cy="5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29F43463-8E8F-46CC-8232-2F3604CA76CB}"/>
                </a:ext>
              </a:extLst>
            </p:cNvPr>
            <p:cNvSpPr/>
            <p:nvPr/>
          </p:nvSpPr>
          <p:spPr>
            <a:xfrm>
              <a:off x="5405636" y="2237639"/>
              <a:ext cx="54000" cy="5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CCDCA457-42E6-4B9D-9733-10D24496241F}"/>
                </a:ext>
              </a:extLst>
            </p:cNvPr>
            <p:cNvSpPr/>
            <p:nvPr/>
          </p:nvSpPr>
          <p:spPr>
            <a:xfrm>
              <a:off x="5474381" y="2221141"/>
              <a:ext cx="54000" cy="5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012B38B6-9FF9-47B7-8FE3-F3762C4309B2}"/>
                </a:ext>
              </a:extLst>
            </p:cNvPr>
            <p:cNvSpPr/>
            <p:nvPr/>
          </p:nvSpPr>
          <p:spPr>
            <a:xfrm>
              <a:off x="5438988" y="2677416"/>
              <a:ext cx="54000" cy="5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AC75CF67-5CF8-40A9-A187-4E9BB4297EE6}"/>
                </a:ext>
              </a:extLst>
            </p:cNvPr>
            <p:cNvSpPr/>
            <p:nvPr/>
          </p:nvSpPr>
          <p:spPr>
            <a:xfrm>
              <a:off x="5364088" y="2765583"/>
              <a:ext cx="54000" cy="5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41627489-005A-4E1B-85BB-92C3A97CC540}"/>
                </a:ext>
              </a:extLst>
            </p:cNvPr>
            <p:cNvSpPr/>
            <p:nvPr/>
          </p:nvSpPr>
          <p:spPr>
            <a:xfrm>
              <a:off x="5438988" y="2772499"/>
              <a:ext cx="54000" cy="5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3CDE3763-B0DC-4D8B-B8B0-B5C83A8926C8}"/>
                </a:ext>
              </a:extLst>
            </p:cNvPr>
            <p:cNvSpPr/>
            <p:nvPr/>
          </p:nvSpPr>
          <p:spPr>
            <a:xfrm>
              <a:off x="5442831" y="2872141"/>
              <a:ext cx="54000" cy="5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B2E005DD-8B9A-4596-B664-577C8649FFA0}"/>
                </a:ext>
              </a:extLst>
            </p:cNvPr>
            <p:cNvSpPr/>
            <p:nvPr/>
          </p:nvSpPr>
          <p:spPr>
            <a:xfrm>
              <a:off x="5512901" y="2731416"/>
              <a:ext cx="54000" cy="5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D556B0E3-FC38-4DCD-9A86-1E63BC4E22D1}"/>
              </a:ext>
            </a:extLst>
          </p:cNvPr>
          <p:cNvGrpSpPr/>
          <p:nvPr/>
        </p:nvGrpSpPr>
        <p:grpSpPr>
          <a:xfrm>
            <a:off x="5859320" y="2769502"/>
            <a:ext cx="335816" cy="315814"/>
            <a:chOff x="5817401" y="2769502"/>
            <a:chExt cx="335816" cy="315814"/>
          </a:xfrm>
        </p:grpSpPr>
        <p:grpSp>
          <p:nvGrpSpPr>
            <p:cNvPr id="133" name="Group 132">
              <a:extLst>
                <a:ext uri="{FF2B5EF4-FFF2-40B4-BE49-F238E27FC236}">
                  <a16:creationId xmlns:a16="http://schemas.microsoft.com/office/drawing/2014/main" id="{B43AB6AE-1C6D-4B06-9228-C9267A6AFA94}"/>
                </a:ext>
              </a:extLst>
            </p:cNvPr>
            <p:cNvGrpSpPr/>
            <p:nvPr/>
          </p:nvGrpSpPr>
          <p:grpSpPr>
            <a:xfrm>
              <a:off x="5891709" y="2849680"/>
              <a:ext cx="172326" cy="88784"/>
              <a:chOff x="4254422" y="3169360"/>
              <a:chExt cx="172326" cy="335885"/>
            </a:xfrm>
          </p:grpSpPr>
          <p:grpSp>
            <p:nvGrpSpPr>
              <p:cNvPr id="134" name="Group 133">
                <a:extLst>
                  <a:ext uri="{FF2B5EF4-FFF2-40B4-BE49-F238E27FC236}">
                    <a16:creationId xmlns:a16="http://schemas.microsoft.com/office/drawing/2014/main" id="{E9B06178-3FC0-4729-A439-7DDFDC22DD94}"/>
                  </a:ext>
                </a:extLst>
              </p:cNvPr>
              <p:cNvGrpSpPr/>
              <p:nvPr/>
            </p:nvGrpSpPr>
            <p:grpSpPr>
              <a:xfrm>
                <a:off x="4254422" y="3169360"/>
                <a:ext cx="172326" cy="335885"/>
                <a:chOff x="1795500" y="2756545"/>
                <a:chExt cx="80392" cy="792000"/>
              </a:xfrm>
            </p:grpSpPr>
            <p:cxnSp>
              <p:nvCxnSpPr>
                <p:cNvPr id="136" name="Straight Connector 135">
                  <a:extLst>
                    <a:ext uri="{FF2B5EF4-FFF2-40B4-BE49-F238E27FC236}">
                      <a16:creationId xmlns:a16="http://schemas.microsoft.com/office/drawing/2014/main" id="{E23157E4-77CC-465D-8782-710E023664FF}"/>
                    </a:ext>
                  </a:extLst>
                </p:cNvPr>
                <p:cNvCxnSpPr/>
                <p:nvPr/>
              </p:nvCxnSpPr>
              <p:spPr>
                <a:xfrm flipV="1">
                  <a:off x="1835696" y="2756545"/>
                  <a:ext cx="0" cy="79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37460C7-E5D7-4D2E-A225-3AFCC4F7627E}"/>
                    </a:ext>
                  </a:extLst>
                </p:cNvPr>
                <p:cNvCxnSpPr>
                  <a:cxnSpLocks/>
                </p:cNvCxnSpPr>
                <p:nvPr/>
              </p:nvCxnSpPr>
              <p:spPr>
                <a:xfrm flipH="1">
                  <a:off x="1795500" y="2756545"/>
                  <a:ext cx="8039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5" name="Straight Connector 134">
                <a:extLst>
                  <a:ext uri="{FF2B5EF4-FFF2-40B4-BE49-F238E27FC236}">
                    <a16:creationId xmlns:a16="http://schemas.microsoft.com/office/drawing/2014/main" id="{F9A80162-F1B5-41E1-B873-F1CD31989F57}"/>
                  </a:ext>
                </a:extLst>
              </p:cNvPr>
              <p:cNvCxnSpPr>
                <a:cxnSpLocks/>
              </p:cNvCxnSpPr>
              <p:nvPr/>
            </p:nvCxnSpPr>
            <p:spPr>
              <a:xfrm flipH="1">
                <a:off x="4254422" y="3505245"/>
                <a:ext cx="1723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9" name="Straight Connector 148">
              <a:extLst>
                <a:ext uri="{FF2B5EF4-FFF2-40B4-BE49-F238E27FC236}">
                  <a16:creationId xmlns:a16="http://schemas.microsoft.com/office/drawing/2014/main" id="{7572E18F-8C12-4B0F-A0AB-1AAF37C6D0FA}"/>
                </a:ext>
              </a:extLst>
            </p:cNvPr>
            <p:cNvCxnSpPr>
              <a:cxnSpLocks/>
            </p:cNvCxnSpPr>
            <p:nvPr/>
          </p:nvCxnSpPr>
          <p:spPr>
            <a:xfrm flipH="1">
              <a:off x="5817401" y="2894072"/>
              <a:ext cx="335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id="{CEBD20D1-9470-4243-9672-4F06A72B1778}"/>
                </a:ext>
              </a:extLst>
            </p:cNvPr>
            <p:cNvSpPr/>
            <p:nvPr/>
          </p:nvSpPr>
          <p:spPr>
            <a:xfrm>
              <a:off x="5921064" y="3025871"/>
              <a:ext cx="54000" cy="5400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5FA22654-AFAD-43EF-9E92-0E63FDFC2151}"/>
                </a:ext>
              </a:extLst>
            </p:cNvPr>
            <p:cNvSpPr/>
            <p:nvPr/>
          </p:nvSpPr>
          <p:spPr>
            <a:xfrm>
              <a:off x="5991152" y="3031316"/>
              <a:ext cx="54000" cy="5400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0D68DA21-4F5C-40A5-847A-226F311F4DAD}"/>
                </a:ext>
              </a:extLst>
            </p:cNvPr>
            <p:cNvSpPr/>
            <p:nvPr/>
          </p:nvSpPr>
          <p:spPr>
            <a:xfrm>
              <a:off x="5886062" y="2769502"/>
              <a:ext cx="54000" cy="5400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51CB3F6D-A356-4ACD-BE2E-C30F29086FCE}"/>
                </a:ext>
              </a:extLst>
            </p:cNvPr>
            <p:cNvSpPr/>
            <p:nvPr/>
          </p:nvSpPr>
          <p:spPr>
            <a:xfrm>
              <a:off x="5923447" y="2809149"/>
              <a:ext cx="54000" cy="5400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94DA1883-B304-4B70-81D0-4BC1EE4ED5D0}"/>
                </a:ext>
              </a:extLst>
            </p:cNvPr>
            <p:cNvSpPr/>
            <p:nvPr/>
          </p:nvSpPr>
          <p:spPr>
            <a:xfrm>
              <a:off x="5955087" y="2785732"/>
              <a:ext cx="54000" cy="5400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22B6D32B-2E27-4D32-82AD-83E186C1E561}"/>
                </a:ext>
              </a:extLst>
            </p:cNvPr>
            <p:cNvSpPr/>
            <p:nvPr/>
          </p:nvSpPr>
          <p:spPr>
            <a:xfrm>
              <a:off x="5989634" y="2852612"/>
              <a:ext cx="54000" cy="5400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A84BFBB4-1DBB-4009-9B27-B39BE067BCF7}"/>
                </a:ext>
              </a:extLst>
            </p:cNvPr>
            <p:cNvSpPr/>
            <p:nvPr/>
          </p:nvSpPr>
          <p:spPr>
            <a:xfrm>
              <a:off x="6025348" y="2789978"/>
              <a:ext cx="54000" cy="5400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7FED5A91-7A99-42D2-A81C-24B8257B8F91}"/>
              </a:ext>
            </a:extLst>
          </p:cNvPr>
          <p:cNvGrpSpPr/>
          <p:nvPr/>
        </p:nvGrpSpPr>
        <p:grpSpPr>
          <a:xfrm>
            <a:off x="6420347" y="2697721"/>
            <a:ext cx="172326" cy="436150"/>
            <a:chOff x="6420347" y="2697721"/>
            <a:chExt cx="172326" cy="436150"/>
          </a:xfrm>
        </p:grpSpPr>
        <p:grpSp>
          <p:nvGrpSpPr>
            <p:cNvPr id="143" name="Group 142">
              <a:extLst>
                <a:ext uri="{FF2B5EF4-FFF2-40B4-BE49-F238E27FC236}">
                  <a16:creationId xmlns:a16="http://schemas.microsoft.com/office/drawing/2014/main" id="{213CCA04-AF6F-4A8C-91B7-2170EFA211EE}"/>
                </a:ext>
              </a:extLst>
            </p:cNvPr>
            <p:cNvGrpSpPr/>
            <p:nvPr/>
          </p:nvGrpSpPr>
          <p:grpSpPr>
            <a:xfrm>
              <a:off x="6420347" y="2900480"/>
              <a:ext cx="172326" cy="142758"/>
              <a:chOff x="4254422" y="3169360"/>
              <a:chExt cx="172326" cy="335885"/>
            </a:xfrm>
          </p:grpSpPr>
          <p:grpSp>
            <p:nvGrpSpPr>
              <p:cNvPr id="144" name="Group 143">
                <a:extLst>
                  <a:ext uri="{FF2B5EF4-FFF2-40B4-BE49-F238E27FC236}">
                    <a16:creationId xmlns:a16="http://schemas.microsoft.com/office/drawing/2014/main" id="{6B443D19-5156-4347-8FE1-FF30696E4795}"/>
                  </a:ext>
                </a:extLst>
              </p:cNvPr>
              <p:cNvGrpSpPr/>
              <p:nvPr/>
            </p:nvGrpSpPr>
            <p:grpSpPr>
              <a:xfrm>
                <a:off x="4254422" y="3169360"/>
                <a:ext cx="172326" cy="335885"/>
                <a:chOff x="1795500" y="2756545"/>
                <a:chExt cx="80392" cy="792000"/>
              </a:xfrm>
            </p:grpSpPr>
            <p:cxnSp>
              <p:nvCxnSpPr>
                <p:cNvPr id="146" name="Straight Connector 145">
                  <a:extLst>
                    <a:ext uri="{FF2B5EF4-FFF2-40B4-BE49-F238E27FC236}">
                      <a16:creationId xmlns:a16="http://schemas.microsoft.com/office/drawing/2014/main" id="{3FD226F7-9E09-4D84-A1F3-BF412615A0D4}"/>
                    </a:ext>
                  </a:extLst>
                </p:cNvPr>
                <p:cNvCxnSpPr/>
                <p:nvPr/>
              </p:nvCxnSpPr>
              <p:spPr>
                <a:xfrm flipV="1">
                  <a:off x="1835696" y="2756545"/>
                  <a:ext cx="0" cy="79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C515AD5-8666-48E2-A652-8F712CE1822D}"/>
                    </a:ext>
                  </a:extLst>
                </p:cNvPr>
                <p:cNvCxnSpPr>
                  <a:cxnSpLocks/>
                </p:cNvCxnSpPr>
                <p:nvPr/>
              </p:nvCxnSpPr>
              <p:spPr>
                <a:xfrm flipH="1">
                  <a:off x="1795500" y="2756545"/>
                  <a:ext cx="8039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5" name="Straight Connector 144">
                <a:extLst>
                  <a:ext uri="{FF2B5EF4-FFF2-40B4-BE49-F238E27FC236}">
                    <a16:creationId xmlns:a16="http://schemas.microsoft.com/office/drawing/2014/main" id="{D9B5934B-FAE7-4794-86C3-BA9FF82F4C33}"/>
                  </a:ext>
                </a:extLst>
              </p:cNvPr>
              <p:cNvCxnSpPr>
                <a:cxnSpLocks/>
              </p:cNvCxnSpPr>
              <p:nvPr/>
            </p:nvCxnSpPr>
            <p:spPr>
              <a:xfrm flipH="1">
                <a:off x="4254422" y="3505245"/>
                <a:ext cx="1723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8" name="Isosceles Triangle 137">
              <a:extLst>
                <a:ext uri="{FF2B5EF4-FFF2-40B4-BE49-F238E27FC236}">
                  <a16:creationId xmlns:a16="http://schemas.microsoft.com/office/drawing/2014/main" id="{306A6BC6-0B4E-4388-A159-DA52524A2D0C}"/>
                </a:ext>
              </a:extLst>
            </p:cNvPr>
            <p:cNvSpPr/>
            <p:nvPr/>
          </p:nvSpPr>
          <p:spPr>
            <a:xfrm>
              <a:off x="6473963" y="2697721"/>
              <a:ext cx="54000" cy="54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Isosceles Triangle 138">
              <a:extLst>
                <a:ext uri="{FF2B5EF4-FFF2-40B4-BE49-F238E27FC236}">
                  <a16:creationId xmlns:a16="http://schemas.microsoft.com/office/drawing/2014/main" id="{DDEE55BC-1310-41F3-8DC7-A43AE70E4024}"/>
                </a:ext>
              </a:extLst>
            </p:cNvPr>
            <p:cNvSpPr/>
            <p:nvPr/>
          </p:nvSpPr>
          <p:spPr>
            <a:xfrm>
              <a:off x="6433423" y="2916990"/>
              <a:ext cx="54000" cy="54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Isosceles Triangle 139">
              <a:extLst>
                <a:ext uri="{FF2B5EF4-FFF2-40B4-BE49-F238E27FC236}">
                  <a16:creationId xmlns:a16="http://schemas.microsoft.com/office/drawing/2014/main" id="{E85C9B71-E231-4E58-ADA8-98A9766D33C7}"/>
                </a:ext>
              </a:extLst>
            </p:cNvPr>
            <p:cNvSpPr/>
            <p:nvPr/>
          </p:nvSpPr>
          <p:spPr>
            <a:xfrm>
              <a:off x="6433423" y="3079871"/>
              <a:ext cx="54000" cy="54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Isosceles Triangle 140">
              <a:extLst>
                <a:ext uri="{FF2B5EF4-FFF2-40B4-BE49-F238E27FC236}">
                  <a16:creationId xmlns:a16="http://schemas.microsoft.com/office/drawing/2014/main" id="{CC45C726-4E7E-4C03-B020-F07D44B81731}"/>
                </a:ext>
              </a:extLst>
            </p:cNvPr>
            <p:cNvSpPr/>
            <p:nvPr/>
          </p:nvSpPr>
          <p:spPr>
            <a:xfrm>
              <a:off x="6507336" y="2937424"/>
              <a:ext cx="54000" cy="54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Isosceles Triangle 141">
              <a:extLst>
                <a:ext uri="{FF2B5EF4-FFF2-40B4-BE49-F238E27FC236}">
                  <a16:creationId xmlns:a16="http://schemas.microsoft.com/office/drawing/2014/main" id="{4B05069A-C826-41ED-B7A8-BFD38FDFC77C}"/>
                </a:ext>
              </a:extLst>
            </p:cNvPr>
            <p:cNvSpPr/>
            <p:nvPr/>
          </p:nvSpPr>
          <p:spPr>
            <a:xfrm>
              <a:off x="6511027" y="3069471"/>
              <a:ext cx="54000" cy="54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50" name="Straight Connector 149">
            <a:extLst>
              <a:ext uri="{FF2B5EF4-FFF2-40B4-BE49-F238E27FC236}">
                <a16:creationId xmlns:a16="http://schemas.microsoft.com/office/drawing/2014/main" id="{3510DDB3-C387-4A07-9D16-0DA104D27EEF}"/>
              </a:ext>
            </a:extLst>
          </p:cNvPr>
          <p:cNvCxnSpPr>
            <a:cxnSpLocks/>
          </p:cNvCxnSpPr>
          <p:nvPr/>
        </p:nvCxnSpPr>
        <p:spPr>
          <a:xfrm flipH="1">
            <a:off x="5459478" y="2127188"/>
            <a:ext cx="5408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986F3F3-5BE8-4288-8581-5D1065601B34}"/>
              </a:ext>
            </a:extLst>
          </p:cNvPr>
          <p:cNvCxnSpPr>
            <a:cxnSpLocks/>
          </p:cNvCxnSpPr>
          <p:nvPr/>
        </p:nvCxnSpPr>
        <p:spPr>
          <a:xfrm flipH="1">
            <a:off x="5447937" y="2008892"/>
            <a:ext cx="10539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0473758A-646C-48C7-B3E6-F2D704917C18}"/>
              </a:ext>
            </a:extLst>
          </p:cNvPr>
          <p:cNvCxnSpPr/>
          <p:nvPr/>
        </p:nvCxnSpPr>
        <p:spPr>
          <a:xfrm>
            <a:off x="5046634" y="3177535"/>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85392A5D-9D2F-4F54-A749-D9FAD9CBA01C}"/>
              </a:ext>
            </a:extLst>
          </p:cNvPr>
          <p:cNvGrpSpPr/>
          <p:nvPr/>
        </p:nvGrpSpPr>
        <p:grpSpPr>
          <a:xfrm>
            <a:off x="4461418" y="1978110"/>
            <a:ext cx="2408818" cy="1497139"/>
            <a:chOff x="4461418" y="1978110"/>
            <a:chExt cx="2408818" cy="1497139"/>
          </a:xfrm>
        </p:grpSpPr>
        <p:sp>
          <p:nvSpPr>
            <p:cNvPr id="165" name="TextBox 164">
              <a:extLst>
                <a:ext uri="{FF2B5EF4-FFF2-40B4-BE49-F238E27FC236}">
                  <a16:creationId xmlns:a16="http://schemas.microsoft.com/office/drawing/2014/main" id="{9599F13B-7CCB-4652-8C21-D32BC1237A74}"/>
                </a:ext>
              </a:extLst>
            </p:cNvPr>
            <p:cNvSpPr txBox="1"/>
            <p:nvPr/>
          </p:nvSpPr>
          <p:spPr>
            <a:xfrm rot="16200000">
              <a:off x="4017624" y="2456244"/>
              <a:ext cx="1133809" cy="24622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MFI of ICAM-1</a:t>
              </a:r>
            </a:p>
          </p:txBody>
        </p:sp>
        <p:sp>
          <p:nvSpPr>
            <p:cNvPr id="166" name="Rectangle 165">
              <a:extLst>
                <a:ext uri="{FF2B5EF4-FFF2-40B4-BE49-F238E27FC236}">
                  <a16:creationId xmlns:a16="http://schemas.microsoft.com/office/drawing/2014/main" id="{5BE4435B-E027-4A14-885F-9CF266E196F4}"/>
                </a:ext>
              </a:extLst>
            </p:cNvPr>
            <p:cNvSpPr/>
            <p:nvPr/>
          </p:nvSpPr>
          <p:spPr>
            <a:xfrm>
              <a:off x="5059067" y="3198249"/>
              <a:ext cx="1811169" cy="19987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7" name="TextBox 166">
              <a:extLst>
                <a:ext uri="{FF2B5EF4-FFF2-40B4-BE49-F238E27FC236}">
                  <a16:creationId xmlns:a16="http://schemas.microsoft.com/office/drawing/2014/main" id="{A853AB5D-0CBF-4E66-A879-6812934BC43B}"/>
                </a:ext>
              </a:extLst>
            </p:cNvPr>
            <p:cNvSpPr txBox="1"/>
            <p:nvPr/>
          </p:nvSpPr>
          <p:spPr>
            <a:xfrm>
              <a:off x="5281003" y="3201847"/>
              <a:ext cx="324000" cy="138499"/>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prstClr val="black"/>
                  </a:solidFill>
                  <a:latin typeface="Arial" panose="020B0604020202020204"/>
                </a:rPr>
                <a:t>H</a:t>
              </a: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SEC</a:t>
              </a:r>
            </a:p>
          </p:txBody>
        </p:sp>
        <p:sp>
          <p:nvSpPr>
            <p:cNvPr id="168" name="TextBox 167">
              <a:extLst>
                <a:ext uri="{FF2B5EF4-FFF2-40B4-BE49-F238E27FC236}">
                  <a16:creationId xmlns:a16="http://schemas.microsoft.com/office/drawing/2014/main" id="{DAA8A113-E077-4256-8E36-7FA627BA93B3}"/>
                </a:ext>
              </a:extLst>
            </p:cNvPr>
            <p:cNvSpPr txBox="1"/>
            <p:nvPr/>
          </p:nvSpPr>
          <p:spPr>
            <a:xfrm>
              <a:off x="5645746" y="3198249"/>
              <a:ext cx="648000" cy="276999"/>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prstClr val="black"/>
                  </a:solidFill>
                  <a:latin typeface="Arial" panose="020B0604020202020204"/>
                </a:rPr>
                <a:t>H</a:t>
              </a: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SEC +</a:t>
              </a:r>
              <a:b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MSC</a:t>
              </a:r>
            </a:p>
          </p:txBody>
        </p:sp>
        <p:sp>
          <p:nvSpPr>
            <p:cNvPr id="169" name="TextBox 168">
              <a:extLst>
                <a:ext uri="{FF2B5EF4-FFF2-40B4-BE49-F238E27FC236}">
                  <a16:creationId xmlns:a16="http://schemas.microsoft.com/office/drawing/2014/main" id="{24E064BE-D5F2-43CD-8F19-C61D23F9714F}"/>
                </a:ext>
              </a:extLst>
            </p:cNvPr>
            <p:cNvSpPr txBox="1"/>
            <p:nvPr/>
          </p:nvSpPr>
          <p:spPr>
            <a:xfrm>
              <a:off x="6215769" y="3198250"/>
              <a:ext cx="576000" cy="276999"/>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prstClr val="black"/>
                  </a:solidFill>
                  <a:latin typeface="Arial" panose="020B0604020202020204"/>
                </a:rPr>
                <a:t>H</a:t>
              </a: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SEC + CM</a:t>
              </a:r>
            </a:p>
          </p:txBody>
        </p:sp>
        <p:sp>
          <p:nvSpPr>
            <p:cNvPr id="170" name="TextBox 169">
              <a:extLst>
                <a:ext uri="{FF2B5EF4-FFF2-40B4-BE49-F238E27FC236}">
                  <a16:creationId xmlns:a16="http://schemas.microsoft.com/office/drawing/2014/main" id="{222E04C0-2E3C-4071-8BCA-BE58F0C2A0BF}"/>
                </a:ext>
              </a:extLst>
            </p:cNvPr>
            <p:cNvSpPr txBox="1"/>
            <p:nvPr/>
          </p:nvSpPr>
          <p:spPr>
            <a:xfrm>
              <a:off x="4861699" y="3052719"/>
              <a:ext cx="260008" cy="253916"/>
            </a:xfrm>
            <a:prstGeom prst="rect">
              <a:avLst/>
            </a:prstGeom>
            <a:noFill/>
          </p:spPr>
          <p:txBody>
            <a:bodyPr wrap="none" rtlCol="0">
              <a:spAutoFit/>
            </a:bodyPr>
            <a:lstStyle/>
            <a:p>
              <a:pPr algn="r"/>
              <a:r>
                <a:rPr lang="en-US" sz="1000" dirty="0">
                  <a:solidFill>
                    <a:prstClr val="black"/>
                  </a:solidFill>
                </a:rPr>
                <a:t>0</a:t>
              </a:r>
            </a:p>
          </p:txBody>
        </p:sp>
        <p:sp>
          <p:nvSpPr>
            <p:cNvPr id="171" name="TextBox 170">
              <a:extLst>
                <a:ext uri="{FF2B5EF4-FFF2-40B4-BE49-F238E27FC236}">
                  <a16:creationId xmlns:a16="http://schemas.microsoft.com/office/drawing/2014/main" id="{78D638D2-DD1B-4B58-8BB4-674059C1F43B}"/>
                </a:ext>
              </a:extLst>
            </p:cNvPr>
            <p:cNvSpPr txBox="1"/>
            <p:nvPr/>
          </p:nvSpPr>
          <p:spPr>
            <a:xfrm>
              <a:off x="4619646" y="2341141"/>
              <a:ext cx="502061" cy="246221"/>
            </a:xfrm>
            <a:prstGeom prst="rect">
              <a:avLst/>
            </a:prstGeom>
            <a:noFill/>
          </p:spPr>
          <p:txBody>
            <a:bodyPr wrap="none" rtlCol="0">
              <a:spAutoFit/>
            </a:bodyPr>
            <a:lstStyle/>
            <a:p>
              <a:pPr algn="r"/>
              <a:r>
                <a:rPr lang="en-US" sz="1000" dirty="0">
                  <a:solidFill>
                    <a:prstClr val="black"/>
                  </a:solidFill>
                </a:rPr>
                <a:t>1,000</a:t>
              </a:r>
            </a:p>
          </p:txBody>
        </p:sp>
        <p:cxnSp>
          <p:nvCxnSpPr>
            <p:cNvPr id="172" name="Straight Connector 171">
              <a:extLst>
                <a:ext uri="{FF2B5EF4-FFF2-40B4-BE49-F238E27FC236}">
                  <a16:creationId xmlns:a16="http://schemas.microsoft.com/office/drawing/2014/main" id="{B119A1BD-E05C-485A-A8A5-9A5F5291F732}"/>
                </a:ext>
              </a:extLst>
            </p:cNvPr>
            <p:cNvCxnSpPr/>
            <p:nvPr/>
          </p:nvCxnSpPr>
          <p:spPr>
            <a:xfrm>
              <a:off x="5113398" y="3177535"/>
              <a:ext cx="16795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7C6E55C1-7F59-4479-A5A0-F5FF5E99EC61}"/>
                </a:ext>
              </a:extLst>
            </p:cNvPr>
            <p:cNvCxnSpPr>
              <a:cxnSpLocks/>
            </p:cNvCxnSpPr>
            <p:nvPr/>
          </p:nvCxnSpPr>
          <p:spPr>
            <a:xfrm flipH="1" flipV="1">
              <a:off x="5118634" y="2089980"/>
              <a:ext cx="0" cy="10892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BF5F0A7-8042-4F09-A9B4-2EBE432B4ED8}"/>
                </a:ext>
              </a:extLst>
            </p:cNvPr>
            <p:cNvCxnSpPr/>
            <p:nvPr/>
          </p:nvCxnSpPr>
          <p:spPr>
            <a:xfrm>
              <a:off x="5046635" y="2457371"/>
              <a:ext cx="719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6F8D4ABE-6429-459A-BC88-C14B47CCBBD1}"/>
                </a:ext>
              </a:extLst>
            </p:cNvPr>
            <p:cNvSpPr txBox="1"/>
            <p:nvPr/>
          </p:nvSpPr>
          <p:spPr>
            <a:xfrm>
              <a:off x="4619646" y="1978110"/>
              <a:ext cx="502061" cy="246221"/>
            </a:xfrm>
            <a:prstGeom prst="rect">
              <a:avLst/>
            </a:prstGeom>
            <a:noFill/>
          </p:spPr>
          <p:txBody>
            <a:bodyPr wrap="none" rtlCol="0">
              <a:spAutoFit/>
            </a:bodyPr>
            <a:lstStyle/>
            <a:p>
              <a:pPr algn="r"/>
              <a:r>
                <a:rPr lang="en-US" sz="1000" dirty="0">
                  <a:solidFill>
                    <a:prstClr val="black"/>
                  </a:solidFill>
                </a:rPr>
                <a:t>1,500</a:t>
              </a:r>
            </a:p>
          </p:txBody>
        </p:sp>
        <p:cxnSp>
          <p:nvCxnSpPr>
            <p:cNvPr id="176" name="Straight Connector 175">
              <a:extLst>
                <a:ext uri="{FF2B5EF4-FFF2-40B4-BE49-F238E27FC236}">
                  <a16:creationId xmlns:a16="http://schemas.microsoft.com/office/drawing/2014/main" id="{AA09145D-44BF-4E35-82B2-1242C83F402F}"/>
                </a:ext>
              </a:extLst>
            </p:cNvPr>
            <p:cNvCxnSpPr/>
            <p:nvPr/>
          </p:nvCxnSpPr>
          <p:spPr>
            <a:xfrm>
              <a:off x="5046635" y="2094340"/>
              <a:ext cx="719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C4DDB601-6B84-4DA7-B3DA-C7E85791F202}"/>
                </a:ext>
              </a:extLst>
            </p:cNvPr>
            <p:cNvSpPr txBox="1"/>
            <p:nvPr/>
          </p:nvSpPr>
          <p:spPr>
            <a:xfrm>
              <a:off x="4707941" y="2689396"/>
              <a:ext cx="410690" cy="230833"/>
            </a:xfrm>
            <a:prstGeom prst="rect">
              <a:avLst/>
            </a:prstGeom>
            <a:noFill/>
          </p:spPr>
          <p:txBody>
            <a:bodyPr wrap="none" rtlCol="0">
              <a:spAutoFit/>
            </a:bodyPr>
            <a:lstStyle/>
            <a:p>
              <a:pPr algn="r"/>
              <a:r>
                <a:rPr lang="en-US" sz="1000" dirty="0">
                  <a:solidFill>
                    <a:prstClr val="black"/>
                  </a:solidFill>
                </a:rPr>
                <a:t>500</a:t>
              </a:r>
            </a:p>
          </p:txBody>
        </p:sp>
        <p:cxnSp>
          <p:nvCxnSpPr>
            <p:cNvPr id="178" name="Straight Connector 177">
              <a:extLst>
                <a:ext uri="{FF2B5EF4-FFF2-40B4-BE49-F238E27FC236}">
                  <a16:creationId xmlns:a16="http://schemas.microsoft.com/office/drawing/2014/main" id="{7F5C1584-943B-420E-B4FE-577BB8E03EEC}"/>
                </a:ext>
              </a:extLst>
            </p:cNvPr>
            <p:cNvCxnSpPr/>
            <p:nvPr/>
          </p:nvCxnSpPr>
          <p:spPr>
            <a:xfrm>
              <a:off x="5046634" y="2816764"/>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FB5670F-08EC-4695-BA14-F927729D65E0}"/>
              </a:ext>
            </a:extLst>
          </p:cNvPr>
          <p:cNvGrpSpPr/>
          <p:nvPr/>
        </p:nvGrpSpPr>
        <p:grpSpPr>
          <a:xfrm>
            <a:off x="6750112" y="1854222"/>
            <a:ext cx="2364504" cy="1613407"/>
            <a:chOff x="6702484" y="1854222"/>
            <a:chExt cx="2364504" cy="1613407"/>
          </a:xfrm>
        </p:grpSpPr>
        <p:sp>
          <p:nvSpPr>
            <p:cNvPr id="80" name="Rectangle 79">
              <a:extLst>
                <a:ext uri="{FF2B5EF4-FFF2-40B4-BE49-F238E27FC236}">
                  <a16:creationId xmlns:a16="http://schemas.microsoft.com/office/drawing/2014/main" id="{45D68416-D021-4528-AA28-2E3730325688}"/>
                </a:ext>
              </a:extLst>
            </p:cNvPr>
            <p:cNvSpPr/>
            <p:nvPr/>
          </p:nvSpPr>
          <p:spPr>
            <a:xfrm>
              <a:off x="7255819" y="3201847"/>
              <a:ext cx="1811169" cy="19987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1" name="Group 20">
              <a:extLst>
                <a:ext uri="{FF2B5EF4-FFF2-40B4-BE49-F238E27FC236}">
                  <a16:creationId xmlns:a16="http://schemas.microsoft.com/office/drawing/2014/main" id="{96A0718F-FC3A-4BC5-AA42-64DE0B5ABD1B}"/>
                </a:ext>
              </a:extLst>
            </p:cNvPr>
            <p:cNvGrpSpPr/>
            <p:nvPr/>
          </p:nvGrpSpPr>
          <p:grpSpPr>
            <a:xfrm>
              <a:off x="7374776" y="2225251"/>
              <a:ext cx="335816" cy="799127"/>
              <a:chOff x="7385495" y="2225251"/>
              <a:chExt cx="335816" cy="799127"/>
            </a:xfrm>
          </p:grpSpPr>
          <p:grpSp>
            <p:nvGrpSpPr>
              <p:cNvPr id="239" name="Group 238">
                <a:extLst>
                  <a:ext uri="{FF2B5EF4-FFF2-40B4-BE49-F238E27FC236}">
                    <a16:creationId xmlns:a16="http://schemas.microsoft.com/office/drawing/2014/main" id="{392B870A-682D-45EF-88E7-7186D8871127}"/>
                  </a:ext>
                </a:extLst>
              </p:cNvPr>
              <p:cNvGrpSpPr/>
              <p:nvPr/>
            </p:nvGrpSpPr>
            <p:grpSpPr>
              <a:xfrm>
                <a:off x="7467240" y="2577702"/>
                <a:ext cx="172326" cy="165497"/>
                <a:chOff x="4254422" y="3169360"/>
                <a:chExt cx="172326" cy="335885"/>
              </a:xfrm>
            </p:grpSpPr>
            <p:grpSp>
              <p:nvGrpSpPr>
                <p:cNvPr id="240" name="Group 239">
                  <a:extLst>
                    <a:ext uri="{FF2B5EF4-FFF2-40B4-BE49-F238E27FC236}">
                      <a16:creationId xmlns:a16="http://schemas.microsoft.com/office/drawing/2014/main" id="{00E38C88-9ECB-42CB-8BBC-CA0E2F7923DA}"/>
                    </a:ext>
                  </a:extLst>
                </p:cNvPr>
                <p:cNvGrpSpPr/>
                <p:nvPr/>
              </p:nvGrpSpPr>
              <p:grpSpPr>
                <a:xfrm>
                  <a:off x="4254422" y="3169360"/>
                  <a:ext cx="172326" cy="335885"/>
                  <a:chOff x="1795500" y="2756545"/>
                  <a:chExt cx="80392" cy="792000"/>
                </a:xfrm>
              </p:grpSpPr>
              <p:cxnSp>
                <p:nvCxnSpPr>
                  <p:cNvPr id="242" name="Straight Connector 241">
                    <a:extLst>
                      <a:ext uri="{FF2B5EF4-FFF2-40B4-BE49-F238E27FC236}">
                        <a16:creationId xmlns:a16="http://schemas.microsoft.com/office/drawing/2014/main" id="{1135500A-E794-426A-A87B-EB83BA18FB70}"/>
                      </a:ext>
                    </a:extLst>
                  </p:cNvPr>
                  <p:cNvCxnSpPr/>
                  <p:nvPr/>
                </p:nvCxnSpPr>
                <p:spPr>
                  <a:xfrm flipV="1">
                    <a:off x="1835696" y="2756545"/>
                    <a:ext cx="0" cy="79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B9BEFE08-3147-4DEA-8C43-D93492327FCF}"/>
                      </a:ext>
                    </a:extLst>
                  </p:cNvPr>
                  <p:cNvCxnSpPr>
                    <a:cxnSpLocks/>
                  </p:cNvCxnSpPr>
                  <p:nvPr/>
                </p:nvCxnSpPr>
                <p:spPr>
                  <a:xfrm flipH="1">
                    <a:off x="1795500" y="2756545"/>
                    <a:ext cx="8039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1" name="Straight Connector 240">
                  <a:extLst>
                    <a:ext uri="{FF2B5EF4-FFF2-40B4-BE49-F238E27FC236}">
                      <a16:creationId xmlns:a16="http://schemas.microsoft.com/office/drawing/2014/main" id="{E1197D20-9F3A-43A5-8FEB-4FABCA0866B6}"/>
                    </a:ext>
                  </a:extLst>
                </p:cNvPr>
                <p:cNvCxnSpPr>
                  <a:cxnSpLocks/>
                </p:cNvCxnSpPr>
                <p:nvPr/>
              </p:nvCxnSpPr>
              <p:spPr>
                <a:xfrm flipH="1">
                  <a:off x="4254422" y="3505245"/>
                  <a:ext cx="1723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4" name="Straight Connector 253">
                <a:extLst>
                  <a:ext uri="{FF2B5EF4-FFF2-40B4-BE49-F238E27FC236}">
                    <a16:creationId xmlns:a16="http://schemas.microsoft.com/office/drawing/2014/main" id="{2722E5E0-CAC9-4507-BB41-92687E057B86}"/>
                  </a:ext>
                </a:extLst>
              </p:cNvPr>
              <p:cNvCxnSpPr>
                <a:cxnSpLocks/>
              </p:cNvCxnSpPr>
              <p:nvPr/>
            </p:nvCxnSpPr>
            <p:spPr>
              <a:xfrm flipH="1">
                <a:off x="7385495" y="2652252"/>
                <a:ext cx="335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Rectangle 211">
                <a:extLst>
                  <a:ext uri="{FF2B5EF4-FFF2-40B4-BE49-F238E27FC236}">
                    <a16:creationId xmlns:a16="http://schemas.microsoft.com/office/drawing/2014/main" id="{9DDB31FE-49A3-43C5-AFEE-57F9BA6CD78B}"/>
                  </a:ext>
                </a:extLst>
              </p:cNvPr>
              <p:cNvSpPr/>
              <p:nvPr/>
            </p:nvSpPr>
            <p:spPr>
              <a:xfrm>
                <a:off x="7527883" y="2225251"/>
                <a:ext cx="54000" cy="5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Rectangle 214">
                <a:extLst>
                  <a:ext uri="{FF2B5EF4-FFF2-40B4-BE49-F238E27FC236}">
                    <a16:creationId xmlns:a16="http://schemas.microsoft.com/office/drawing/2014/main" id="{F5A63934-EECA-464F-BB36-02612318A09D}"/>
                  </a:ext>
                </a:extLst>
              </p:cNvPr>
              <p:cNvSpPr/>
              <p:nvPr/>
            </p:nvSpPr>
            <p:spPr>
              <a:xfrm>
                <a:off x="7452597" y="2402390"/>
                <a:ext cx="54000" cy="5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Rectangle 215">
                <a:extLst>
                  <a:ext uri="{FF2B5EF4-FFF2-40B4-BE49-F238E27FC236}">
                    <a16:creationId xmlns:a16="http://schemas.microsoft.com/office/drawing/2014/main" id="{A9711A2C-38CD-49A3-A566-55963F147312}"/>
                  </a:ext>
                </a:extLst>
              </p:cNvPr>
              <p:cNvSpPr/>
              <p:nvPr/>
            </p:nvSpPr>
            <p:spPr>
              <a:xfrm>
                <a:off x="7530051" y="2418785"/>
                <a:ext cx="54000" cy="5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Rectangle 216">
                <a:extLst>
                  <a:ext uri="{FF2B5EF4-FFF2-40B4-BE49-F238E27FC236}">
                    <a16:creationId xmlns:a16="http://schemas.microsoft.com/office/drawing/2014/main" id="{5A7E99FB-B3D4-4D23-B5BE-F0E6FE3F1E39}"/>
                  </a:ext>
                </a:extLst>
              </p:cNvPr>
              <p:cNvSpPr/>
              <p:nvPr/>
            </p:nvSpPr>
            <p:spPr>
              <a:xfrm>
                <a:off x="7599798" y="2408754"/>
                <a:ext cx="54000" cy="5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Rectangle 217">
                <a:extLst>
                  <a:ext uri="{FF2B5EF4-FFF2-40B4-BE49-F238E27FC236}">
                    <a16:creationId xmlns:a16="http://schemas.microsoft.com/office/drawing/2014/main" id="{D623DAEB-1AE3-4A06-B1A3-C7D9399263BD}"/>
                  </a:ext>
                </a:extLst>
              </p:cNvPr>
              <p:cNvSpPr/>
              <p:nvPr/>
            </p:nvSpPr>
            <p:spPr>
              <a:xfrm>
                <a:off x="7532433" y="2648322"/>
                <a:ext cx="54000" cy="5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Rectangle 218">
                <a:extLst>
                  <a:ext uri="{FF2B5EF4-FFF2-40B4-BE49-F238E27FC236}">
                    <a16:creationId xmlns:a16="http://schemas.microsoft.com/office/drawing/2014/main" id="{152EC291-0E04-4DE1-A928-7A09F0832F8E}"/>
                  </a:ext>
                </a:extLst>
              </p:cNvPr>
              <p:cNvSpPr/>
              <p:nvPr/>
            </p:nvSpPr>
            <p:spPr>
              <a:xfrm>
                <a:off x="7533502" y="2714005"/>
                <a:ext cx="54000" cy="5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Rectangle 219">
                <a:extLst>
                  <a:ext uri="{FF2B5EF4-FFF2-40B4-BE49-F238E27FC236}">
                    <a16:creationId xmlns:a16="http://schemas.microsoft.com/office/drawing/2014/main" id="{544D8270-FC82-4C73-A169-9C65D335DE37}"/>
                  </a:ext>
                </a:extLst>
              </p:cNvPr>
              <p:cNvSpPr/>
              <p:nvPr/>
            </p:nvSpPr>
            <p:spPr>
              <a:xfrm>
                <a:off x="7498218" y="2808545"/>
                <a:ext cx="54000" cy="5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a:extLst>
                  <a:ext uri="{FF2B5EF4-FFF2-40B4-BE49-F238E27FC236}">
                    <a16:creationId xmlns:a16="http://schemas.microsoft.com/office/drawing/2014/main" id="{C59B155F-8092-4372-AD2A-CDDDA63B84D3}"/>
                  </a:ext>
                </a:extLst>
              </p:cNvPr>
              <p:cNvSpPr/>
              <p:nvPr/>
            </p:nvSpPr>
            <p:spPr>
              <a:xfrm>
                <a:off x="7565164" y="2835545"/>
                <a:ext cx="54000" cy="5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Rectangle 221">
                <a:extLst>
                  <a:ext uri="{FF2B5EF4-FFF2-40B4-BE49-F238E27FC236}">
                    <a16:creationId xmlns:a16="http://schemas.microsoft.com/office/drawing/2014/main" id="{93D2D47D-C716-414B-B3DB-E4060F01715F}"/>
                  </a:ext>
                </a:extLst>
              </p:cNvPr>
              <p:cNvSpPr/>
              <p:nvPr/>
            </p:nvSpPr>
            <p:spPr>
              <a:xfrm>
                <a:off x="7565685" y="2932370"/>
                <a:ext cx="54000" cy="5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Rectangle 222">
                <a:extLst>
                  <a:ext uri="{FF2B5EF4-FFF2-40B4-BE49-F238E27FC236}">
                    <a16:creationId xmlns:a16="http://schemas.microsoft.com/office/drawing/2014/main" id="{77283C75-5A3A-4555-8D62-39553E3D7CA7}"/>
                  </a:ext>
                </a:extLst>
              </p:cNvPr>
              <p:cNvSpPr/>
              <p:nvPr/>
            </p:nvSpPr>
            <p:spPr>
              <a:xfrm>
                <a:off x="7487958" y="2970378"/>
                <a:ext cx="54000" cy="5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54D24FD2-6497-49F3-8E5C-551CF48306D4}"/>
                </a:ext>
              </a:extLst>
            </p:cNvPr>
            <p:cNvGrpSpPr/>
            <p:nvPr/>
          </p:nvGrpSpPr>
          <p:grpSpPr>
            <a:xfrm>
              <a:off x="7897977" y="2670248"/>
              <a:ext cx="354727" cy="408479"/>
              <a:chOff x="7921202" y="2670248"/>
              <a:chExt cx="354727" cy="408479"/>
            </a:xfrm>
          </p:grpSpPr>
          <p:cxnSp>
            <p:nvCxnSpPr>
              <p:cNvPr id="255" name="Straight Connector 254">
                <a:extLst>
                  <a:ext uri="{FF2B5EF4-FFF2-40B4-BE49-F238E27FC236}">
                    <a16:creationId xmlns:a16="http://schemas.microsoft.com/office/drawing/2014/main" id="{FD9841CC-0C7C-48F4-9203-B87B2596C2A0}"/>
                  </a:ext>
                </a:extLst>
              </p:cNvPr>
              <p:cNvCxnSpPr>
                <a:cxnSpLocks/>
              </p:cNvCxnSpPr>
              <p:nvPr/>
            </p:nvCxnSpPr>
            <p:spPr>
              <a:xfrm flipH="1">
                <a:off x="7934375" y="2937330"/>
                <a:ext cx="335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4" name="Group 243">
                <a:extLst>
                  <a:ext uri="{FF2B5EF4-FFF2-40B4-BE49-F238E27FC236}">
                    <a16:creationId xmlns:a16="http://schemas.microsoft.com/office/drawing/2014/main" id="{091F7A7B-2821-4D83-8624-D05B0707E4AD}"/>
                  </a:ext>
                </a:extLst>
              </p:cNvPr>
              <p:cNvGrpSpPr/>
              <p:nvPr/>
            </p:nvGrpSpPr>
            <p:grpSpPr>
              <a:xfrm>
                <a:off x="8008683" y="2896791"/>
                <a:ext cx="172326" cy="80961"/>
                <a:chOff x="4254422" y="3169360"/>
                <a:chExt cx="172326" cy="335885"/>
              </a:xfrm>
            </p:grpSpPr>
            <p:grpSp>
              <p:nvGrpSpPr>
                <p:cNvPr id="245" name="Group 244">
                  <a:extLst>
                    <a:ext uri="{FF2B5EF4-FFF2-40B4-BE49-F238E27FC236}">
                      <a16:creationId xmlns:a16="http://schemas.microsoft.com/office/drawing/2014/main" id="{A4BAD021-0AFD-48C5-BAC8-77A169BD30D6}"/>
                    </a:ext>
                  </a:extLst>
                </p:cNvPr>
                <p:cNvGrpSpPr/>
                <p:nvPr/>
              </p:nvGrpSpPr>
              <p:grpSpPr>
                <a:xfrm>
                  <a:off x="4254422" y="3169360"/>
                  <a:ext cx="172326" cy="335885"/>
                  <a:chOff x="1795500" y="2756545"/>
                  <a:chExt cx="80392" cy="792000"/>
                </a:xfrm>
              </p:grpSpPr>
              <p:cxnSp>
                <p:nvCxnSpPr>
                  <p:cNvPr id="247" name="Straight Connector 246">
                    <a:extLst>
                      <a:ext uri="{FF2B5EF4-FFF2-40B4-BE49-F238E27FC236}">
                        <a16:creationId xmlns:a16="http://schemas.microsoft.com/office/drawing/2014/main" id="{2D09A903-C15A-4CBD-A285-C01400B4684D}"/>
                      </a:ext>
                    </a:extLst>
                  </p:cNvPr>
                  <p:cNvCxnSpPr/>
                  <p:nvPr/>
                </p:nvCxnSpPr>
                <p:spPr>
                  <a:xfrm flipV="1">
                    <a:off x="1835696" y="2756545"/>
                    <a:ext cx="0" cy="79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4EBBE9A8-B64F-45D7-9093-BE71A29263EA}"/>
                      </a:ext>
                    </a:extLst>
                  </p:cNvPr>
                  <p:cNvCxnSpPr>
                    <a:cxnSpLocks/>
                  </p:cNvCxnSpPr>
                  <p:nvPr/>
                </p:nvCxnSpPr>
                <p:spPr>
                  <a:xfrm flipH="1">
                    <a:off x="1795500" y="2756545"/>
                    <a:ext cx="8039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6" name="Straight Connector 245">
                  <a:extLst>
                    <a:ext uri="{FF2B5EF4-FFF2-40B4-BE49-F238E27FC236}">
                      <a16:creationId xmlns:a16="http://schemas.microsoft.com/office/drawing/2014/main" id="{0C7BA556-61BA-4DB8-96EB-5DB45762CCA3}"/>
                    </a:ext>
                  </a:extLst>
                </p:cNvPr>
                <p:cNvCxnSpPr>
                  <a:cxnSpLocks/>
                </p:cNvCxnSpPr>
                <p:nvPr/>
              </p:nvCxnSpPr>
              <p:spPr>
                <a:xfrm flipH="1">
                  <a:off x="4254422" y="3505245"/>
                  <a:ext cx="1723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3" name="Oval 212">
                <a:extLst>
                  <a:ext uri="{FF2B5EF4-FFF2-40B4-BE49-F238E27FC236}">
                    <a16:creationId xmlns:a16="http://schemas.microsoft.com/office/drawing/2014/main" id="{85F68E86-F355-4C0B-AD8C-240C6BD830C4}"/>
                  </a:ext>
                </a:extLst>
              </p:cNvPr>
              <p:cNvSpPr/>
              <p:nvPr/>
            </p:nvSpPr>
            <p:spPr>
              <a:xfrm>
                <a:off x="8067128" y="2937061"/>
                <a:ext cx="54000" cy="5400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a:extLst>
                  <a:ext uri="{FF2B5EF4-FFF2-40B4-BE49-F238E27FC236}">
                    <a16:creationId xmlns:a16="http://schemas.microsoft.com/office/drawing/2014/main" id="{97DBC9C7-8B85-40B6-9A43-79A693BA5C0C}"/>
                  </a:ext>
                </a:extLst>
              </p:cNvPr>
              <p:cNvSpPr/>
              <p:nvPr/>
            </p:nvSpPr>
            <p:spPr>
              <a:xfrm>
                <a:off x="8069144" y="2670248"/>
                <a:ext cx="54000" cy="5400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a:extLst>
                  <a:ext uri="{FF2B5EF4-FFF2-40B4-BE49-F238E27FC236}">
                    <a16:creationId xmlns:a16="http://schemas.microsoft.com/office/drawing/2014/main" id="{B58B6451-AA46-4997-9FAE-9B13ED882212}"/>
                  </a:ext>
                </a:extLst>
              </p:cNvPr>
              <p:cNvSpPr/>
              <p:nvPr/>
            </p:nvSpPr>
            <p:spPr>
              <a:xfrm>
                <a:off x="8064483" y="2736350"/>
                <a:ext cx="54000" cy="5400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a:extLst>
                  <a:ext uri="{FF2B5EF4-FFF2-40B4-BE49-F238E27FC236}">
                    <a16:creationId xmlns:a16="http://schemas.microsoft.com/office/drawing/2014/main" id="{72B0CA2F-3BFD-4A9B-B0A2-DF96C56B7FD8}"/>
                  </a:ext>
                </a:extLst>
              </p:cNvPr>
              <p:cNvSpPr/>
              <p:nvPr/>
            </p:nvSpPr>
            <p:spPr>
              <a:xfrm>
                <a:off x="8070092" y="2819659"/>
                <a:ext cx="54000" cy="5400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a:extLst>
                  <a:ext uri="{FF2B5EF4-FFF2-40B4-BE49-F238E27FC236}">
                    <a16:creationId xmlns:a16="http://schemas.microsoft.com/office/drawing/2014/main" id="{17FB8A62-E574-463D-A223-1867BE37B7A5}"/>
                  </a:ext>
                </a:extLst>
              </p:cNvPr>
              <p:cNvSpPr/>
              <p:nvPr/>
            </p:nvSpPr>
            <p:spPr>
              <a:xfrm>
                <a:off x="7921202" y="2971539"/>
                <a:ext cx="54000" cy="5400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val 227">
                <a:extLst>
                  <a:ext uri="{FF2B5EF4-FFF2-40B4-BE49-F238E27FC236}">
                    <a16:creationId xmlns:a16="http://schemas.microsoft.com/office/drawing/2014/main" id="{992E6FAD-33FF-4A0D-8997-0B2398A49257}"/>
                  </a:ext>
                </a:extLst>
              </p:cNvPr>
              <p:cNvSpPr/>
              <p:nvPr/>
            </p:nvSpPr>
            <p:spPr>
              <a:xfrm>
                <a:off x="7979888" y="2994233"/>
                <a:ext cx="54000" cy="5400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Oval 228">
                <a:extLst>
                  <a:ext uri="{FF2B5EF4-FFF2-40B4-BE49-F238E27FC236}">
                    <a16:creationId xmlns:a16="http://schemas.microsoft.com/office/drawing/2014/main" id="{69473A97-FA59-4575-AD14-295B130B35A5}"/>
                  </a:ext>
                </a:extLst>
              </p:cNvPr>
              <p:cNvSpPr/>
              <p:nvPr/>
            </p:nvSpPr>
            <p:spPr>
              <a:xfrm>
                <a:off x="8036193" y="3019017"/>
                <a:ext cx="54000" cy="5400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a:extLst>
                  <a:ext uri="{FF2B5EF4-FFF2-40B4-BE49-F238E27FC236}">
                    <a16:creationId xmlns:a16="http://schemas.microsoft.com/office/drawing/2014/main" id="{3B112D5F-4A47-4808-8A75-1AD494052C63}"/>
                  </a:ext>
                </a:extLst>
              </p:cNvPr>
              <p:cNvSpPr/>
              <p:nvPr/>
            </p:nvSpPr>
            <p:spPr>
              <a:xfrm>
                <a:off x="8100522" y="3024727"/>
                <a:ext cx="54000" cy="5400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a:extLst>
                  <a:ext uri="{FF2B5EF4-FFF2-40B4-BE49-F238E27FC236}">
                    <a16:creationId xmlns:a16="http://schemas.microsoft.com/office/drawing/2014/main" id="{253365D1-CAF8-445D-BE13-1125EE715010}"/>
                  </a:ext>
                </a:extLst>
              </p:cNvPr>
              <p:cNvSpPr/>
              <p:nvPr/>
            </p:nvSpPr>
            <p:spPr>
              <a:xfrm>
                <a:off x="8156544" y="2979395"/>
                <a:ext cx="54000" cy="5400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a:extLst>
                  <a:ext uri="{FF2B5EF4-FFF2-40B4-BE49-F238E27FC236}">
                    <a16:creationId xmlns:a16="http://schemas.microsoft.com/office/drawing/2014/main" id="{05C3246A-26C5-4A51-869A-4A8E0E5B8838}"/>
                  </a:ext>
                </a:extLst>
              </p:cNvPr>
              <p:cNvSpPr/>
              <p:nvPr/>
            </p:nvSpPr>
            <p:spPr>
              <a:xfrm>
                <a:off x="8221929" y="2968607"/>
                <a:ext cx="54000" cy="5400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CFCA012E-0BD0-47D6-835B-0AE04C5E6446}"/>
                </a:ext>
              </a:extLst>
            </p:cNvPr>
            <p:cNvGrpSpPr/>
            <p:nvPr/>
          </p:nvGrpSpPr>
          <p:grpSpPr>
            <a:xfrm>
              <a:off x="8440088" y="2730364"/>
              <a:ext cx="278901" cy="339557"/>
              <a:chOff x="8498434" y="2730364"/>
              <a:chExt cx="278901" cy="339557"/>
            </a:xfrm>
          </p:grpSpPr>
          <p:grpSp>
            <p:nvGrpSpPr>
              <p:cNvPr id="249" name="Group 248">
                <a:extLst>
                  <a:ext uri="{FF2B5EF4-FFF2-40B4-BE49-F238E27FC236}">
                    <a16:creationId xmlns:a16="http://schemas.microsoft.com/office/drawing/2014/main" id="{36357B29-496B-4340-B694-B5A523931B17}"/>
                  </a:ext>
                </a:extLst>
              </p:cNvPr>
              <p:cNvGrpSpPr/>
              <p:nvPr/>
            </p:nvGrpSpPr>
            <p:grpSpPr>
              <a:xfrm>
                <a:off x="8551613" y="2898488"/>
                <a:ext cx="172326" cy="88790"/>
                <a:chOff x="4254422" y="3169360"/>
                <a:chExt cx="172326" cy="335885"/>
              </a:xfrm>
            </p:grpSpPr>
            <p:grpSp>
              <p:nvGrpSpPr>
                <p:cNvPr id="250" name="Group 249">
                  <a:extLst>
                    <a:ext uri="{FF2B5EF4-FFF2-40B4-BE49-F238E27FC236}">
                      <a16:creationId xmlns:a16="http://schemas.microsoft.com/office/drawing/2014/main" id="{378663D9-07EB-488C-8FDD-164337ABE83E}"/>
                    </a:ext>
                  </a:extLst>
                </p:cNvPr>
                <p:cNvGrpSpPr/>
                <p:nvPr/>
              </p:nvGrpSpPr>
              <p:grpSpPr>
                <a:xfrm>
                  <a:off x="4254422" y="3169360"/>
                  <a:ext cx="172326" cy="335885"/>
                  <a:chOff x="1795500" y="2756545"/>
                  <a:chExt cx="80392" cy="792000"/>
                </a:xfrm>
              </p:grpSpPr>
              <p:cxnSp>
                <p:nvCxnSpPr>
                  <p:cNvPr id="252" name="Straight Connector 251">
                    <a:extLst>
                      <a:ext uri="{FF2B5EF4-FFF2-40B4-BE49-F238E27FC236}">
                        <a16:creationId xmlns:a16="http://schemas.microsoft.com/office/drawing/2014/main" id="{7C452CBA-B30A-4292-95A3-A415CE61774F}"/>
                      </a:ext>
                    </a:extLst>
                  </p:cNvPr>
                  <p:cNvCxnSpPr/>
                  <p:nvPr/>
                </p:nvCxnSpPr>
                <p:spPr>
                  <a:xfrm flipV="1">
                    <a:off x="1835696" y="2756545"/>
                    <a:ext cx="0" cy="79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848F31AF-21CA-4AB9-9E96-37BCC1584B08}"/>
                      </a:ext>
                    </a:extLst>
                  </p:cNvPr>
                  <p:cNvCxnSpPr>
                    <a:cxnSpLocks/>
                  </p:cNvCxnSpPr>
                  <p:nvPr/>
                </p:nvCxnSpPr>
                <p:spPr>
                  <a:xfrm flipH="1">
                    <a:off x="1795500" y="2756545"/>
                    <a:ext cx="8039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1" name="Straight Connector 250">
                  <a:extLst>
                    <a:ext uri="{FF2B5EF4-FFF2-40B4-BE49-F238E27FC236}">
                      <a16:creationId xmlns:a16="http://schemas.microsoft.com/office/drawing/2014/main" id="{0FBE4528-97AF-406B-835A-F1EB98742F13}"/>
                    </a:ext>
                  </a:extLst>
                </p:cNvPr>
                <p:cNvCxnSpPr>
                  <a:cxnSpLocks/>
                </p:cNvCxnSpPr>
                <p:nvPr/>
              </p:nvCxnSpPr>
              <p:spPr>
                <a:xfrm flipH="1">
                  <a:off x="4254422" y="3505245"/>
                  <a:ext cx="1723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 name="Isosceles Triangle 213">
                <a:extLst>
                  <a:ext uri="{FF2B5EF4-FFF2-40B4-BE49-F238E27FC236}">
                    <a16:creationId xmlns:a16="http://schemas.microsoft.com/office/drawing/2014/main" id="{3626ABA8-AE63-4488-BEC5-22B42610DBEF}"/>
                  </a:ext>
                </a:extLst>
              </p:cNvPr>
              <p:cNvSpPr/>
              <p:nvPr/>
            </p:nvSpPr>
            <p:spPr>
              <a:xfrm>
                <a:off x="8567935" y="2764736"/>
                <a:ext cx="54000" cy="54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Isosceles Triangle 232">
                <a:extLst>
                  <a:ext uri="{FF2B5EF4-FFF2-40B4-BE49-F238E27FC236}">
                    <a16:creationId xmlns:a16="http://schemas.microsoft.com/office/drawing/2014/main" id="{0A547B33-3378-430E-BA2F-62164DB153B7}"/>
                  </a:ext>
                </a:extLst>
              </p:cNvPr>
              <p:cNvSpPr/>
              <p:nvPr/>
            </p:nvSpPr>
            <p:spPr>
              <a:xfrm>
                <a:off x="8649596" y="2730364"/>
                <a:ext cx="54000" cy="54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Isosceles Triangle 233">
                <a:extLst>
                  <a:ext uri="{FF2B5EF4-FFF2-40B4-BE49-F238E27FC236}">
                    <a16:creationId xmlns:a16="http://schemas.microsoft.com/office/drawing/2014/main" id="{9BAAF1F9-C0C2-4870-B2C1-18DFC9D6A890}"/>
                  </a:ext>
                </a:extLst>
              </p:cNvPr>
              <p:cNvSpPr/>
              <p:nvPr/>
            </p:nvSpPr>
            <p:spPr>
              <a:xfrm>
                <a:off x="8612277" y="2899525"/>
                <a:ext cx="54000" cy="54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Isosceles Triangle 234">
                <a:extLst>
                  <a:ext uri="{FF2B5EF4-FFF2-40B4-BE49-F238E27FC236}">
                    <a16:creationId xmlns:a16="http://schemas.microsoft.com/office/drawing/2014/main" id="{A99BB114-1548-4C35-8D7E-BF209A6EABAB}"/>
                  </a:ext>
                </a:extLst>
              </p:cNvPr>
              <p:cNvSpPr/>
              <p:nvPr/>
            </p:nvSpPr>
            <p:spPr>
              <a:xfrm>
                <a:off x="8498434" y="2997805"/>
                <a:ext cx="54000" cy="54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Isosceles Triangle 235">
                <a:extLst>
                  <a:ext uri="{FF2B5EF4-FFF2-40B4-BE49-F238E27FC236}">
                    <a16:creationId xmlns:a16="http://schemas.microsoft.com/office/drawing/2014/main" id="{72C5C4E0-799E-484F-A644-07C029FADCEB}"/>
                  </a:ext>
                </a:extLst>
              </p:cNvPr>
              <p:cNvSpPr/>
              <p:nvPr/>
            </p:nvSpPr>
            <p:spPr>
              <a:xfrm>
                <a:off x="8578241" y="3015921"/>
                <a:ext cx="54000" cy="54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Isosceles Triangle 236">
                <a:extLst>
                  <a:ext uri="{FF2B5EF4-FFF2-40B4-BE49-F238E27FC236}">
                    <a16:creationId xmlns:a16="http://schemas.microsoft.com/office/drawing/2014/main" id="{4B93B6D0-6F4F-4056-891B-61AC722F5BEE}"/>
                  </a:ext>
                </a:extLst>
              </p:cNvPr>
              <p:cNvSpPr/>
              <p:nvPr/>
            </p:nvSpPr>
            <p:spPr>
              <a:xfrm>
                <a:off x="8641959" y="3004014"/>
                <a:ext cx="54000" cy="54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Isosceles Triangle 237">
                <a:extLst>
                  <a:ext uri="{FF2B5EF4-FFF2-40B4-BE49-F238E27FC236}">
                    <a16:creationId xmlns:a16="http://schemas.microsoft.com/office/drawing/2014/main" id="{9D8754BF-5515-498C-9CC3-EB90B28CEFB0}"/>
                  </a:ext>
                </a:extLst>
              </p:cNvPr>
              <p:cNvSpPr/>
              <p:nvPr/>
            </p:nvSpPr>
            <p:spPr>
              <a:xfrm>
                <a:off x="8723335" y="2967233"/>
                <a:ext cx="54000" cy="54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56" name="Straight Connector 255">
              <a:extLst>
                <a:ext uri="{FF2B5EF4-FFF2-40B4-BE49-F238E27FC236}">
                  <a16:creationId xmlns:a16="http://schemas.microsoft.com/office/drawing/2014/main" id="{21743C6E-9B9C-447B-A565-712E970A46C7}"/>
                </a:ext>
              </a:extLst>
            </p:cNvPr>
            <p:cNvCxnSpPr>
              <a:cxnSpLocks/>
            </p:cNvCxnSpPr>
            <p:nvPr/>
          </p:nvCxnSpPr>
          <p:spPr>
            <a:xfrm flipH="1">
              <a:off x="7576452" y="2132342"/>
              <a:ext cx="5408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a16="http://schemas.microsoft.com/office/drawing/2014/main" id="{C6BA1A78-C11E-4DD5-BAFA-07D3CF9A609E}"/>
                </a:ext>
              </a:extLst>
            </p:cNvPr>
            <p:cNvSpPr txBox="1"/>
            <p:nvPr/>
          </p:nvSpPr>
          <p:spPr>
            <a:xfrm>
              <a:off x="7714507" y="1972518"/>
              <a:ext cx="255198" cy="307777"/>
            </a:xfrm>
            <a:prstGeom prst="rect">
              <a:avLst/>
            </a:prstGeom>
            <a:noFill/>
          </p:spPr>
          <p:txBody>
            <a:bodyPr wrap="none" rtlCol="0">
              <a:spAutoFit/>
            </a:bodyPr>
            <a:lstStyle/>
            <a:p>
              <a:r>
                <a:rPr lang="en-GB" sz="1400" dirty="0"/>
                <a:t>*</a:t>
              </a:r>
            </a:p>
          </p:txBody>
        </p:sp>
        <p:cxnSp>
          <p:nvCxnSpPr>
            <p:cNvPr id="258" name="Straight Connector 257">
              <a:extLst>
                <a:ext uri="{FF2B5EF4-FFF2-40B4-BE49-F238E27FC236}">
                  <a16:creationId xmlns:a16="http://schemas.microsoft.com/office/drawing/2014/main" id="{06D24F9B-C504-4F9C-A3FF-5C1631709063}"/>
                </a:ext>
              </a:extLst>
            </p:cNvPr>
            <p:cNvCxnSpPr>
              <a:cxnSpLocks/>
            </p:cNvCxnSpPr>
            <p:nvPr/>
          </p:nvCxnSpPr>
          <p:spPr>
            <a:xfrm flipH="1">
              <a:off x="7564911" y="2014046"/>
              <a:ext cx="10539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31B4A2AC-1ACA-49D3-B475-0799FA2996E2}"/>
                </a:ext>
              </a:extLst>
            </p:cNvPr>
            <p:cNvSpPr txBox="1"/>
            <p:nvPr/>
          </p:nvSpPr>
          <p:spPr>
            <a:xfrm>
              <a:off x="7959516" y="1854222"/>
              <a:ext cx="255198" cy="307777"/>
            </a:xfrm>
            <a:prstGeom prst="rect">
              <a:avLst/>
            </a:prstGeom>
            <a:noFill/>
          </p:spPr>
          <p:txBody>
            <a:bodyPr wrap="none" rtlCol="0">
              <a:spAutoFit/>
            </a:bodyPr>
            <a:lstStyle/>
            <a:p>
              <a:r>
                <a:rPr lang="en-GB" sz="1400" dirty="0"/>
                <a:t>*</a:t>
              </a:r>
            </a:p>
          </p:txBody>
        </p:sp>
        <p:grpSp>
          <p:nvGrpSpPr>
            <p:cNvPr id="297" name="Group 296">
              <a:extLst>
                <a:ext uri="{FF2B5EF4-FFF2-40B4-BE49-F238E27FC236}">
                  <a16:creationId xmlns:a16="http://schemas.microsoft.com/office/drawing/2014/main" id="{F28CFDBA-ABD3-42EE-AED1-DF0D7551757F}"/>
                </a:ext>
              </a:extLst>
            </p:cNvPr>
            <p:cNvGrpSpPr/>
            <p:nvPr/>
          </p:nvGrpSpPr>
          <p:grpSpPr>
            <a:xfrm>
              <a:off x="6702484" y="1970490"/>
              <a:ext cx="2240392" cy="1497139"/>
              <a:chOff x="6702484" y="1970490"/>
              <a:chExt cx="2240392" cy="1497139"/>
            </a:xfrm>
          </p:grpSpPr>
          <p:grpSp>
            <p:nvGrpSpPr>
              <p:cNvPr id="298" name="Group 297">
                <a:extLst>
                  <a:ext uri="{FF2B5EF4-FFF2-40B4-BE49-F238E27FC236}">
                    <a16:creationId xmlns:a16="http://schemas.microsoft.com/office/drawing/2014/main" id="{C11DB64D-FCB5-40B6-BBD3-72DE5F54EB55}"/>
                  </a:ext>
                </a:extLst>
              </p:cNvPr>
              <p:cNvGrpSpPr/>
              <p:nvPr/>
            </p:nvGrpSpPr>
            <p:grpSpPr>
              <a:xfrm>
                <a:off x="6702484" y="1970490"/>
                <a:ext cx="2240392" cy="1497139"/>
                <a:chOff x="4629844" y="1978110"/>
                <a:chExt cx="2240392" cy="1497139"/>
              </a:xfrm>
            </p:grpSpPr>
            <p:sp>
              <p:nvSpPr>
                <p:cNvPr id="301" name="TextBox 300">
                  <a:extLst>
                    <a:ext uri="{FF2B5EF4-FFF2-40B4-BE49-F238E27FC236}">
                      <a16:creationId xmlns:a16="http://schemas.microsoft.com/office/drawing/2014/main" id="{FD5FF08D-10BC-4C08-9AAA-8956AA17BF9A}"/>
                    </a:ext>
                  </a:extLst>
                </p:cNvPr>
                <p:cNvSpPr txBox="1"/>
                <p:nvPr/>
              </p:nvSpPr>
              <p:spPr>
                <a:xfrm rot="16200000">
                  <a:off x="4186050" y="2457059"/>
                  <a:ext cx="1133809" cy="24622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MFI of VCAM-1</a:t>
                  </a:r>
                </a:p>
              </p:txBody>
            </p:sp>
            <p:sp>
              <p:nvSpPr>
                <p:cNvPr id="302" name="Rectangle 301">
                  <a:extLst>
                    <a:ext uri="{FF2B5EF4-FFF2-40B4-BE49-F238E27FC236}">
                      <a16:creationId xmlns:a16="http://schemas.microsoft.com/office/drawing/2014/main" id="{B054DA8B-C9EA-43A1-B2DA-D7C4D48C0736}"/>
                    </a:ext>
                  </a:extLst>
                </p:cNvPr>
                <p:cNvSpPr/>
                <p:nvPr/>
              </p:nvSpPr>
              <p:spPr>
                <a:xfrm>
                  <a:off x="5059067" y="3198249"/>
                  <a:ext cx="1811169" cy="19987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3" name="TextBox 302">
                  <a:extLst>
                    <a:ext uri="{FF2B5EF4-FFF2-40B4-BE49-F238E27FC236}">
                      <a16:creationId xmlns:a16="http://schemas.microsoft.com/office/drawing/2014/main" id="{0532F138-BCF9-46F1-B3E4-8E8CB782F55E}"/>
                    </a:ext>
                  </a:extLst>
                </p:cNvPr>
                <p:cNvSpPr txBox="1"/>
                <p:nvPr/>
              </p:nvSpPr>
              <p:spPr>
                <a:xfrm>
                  <a:off x="5281003" y="3201847"/>
                  <a:ext cx="324000" cy="138499"/>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prstClr val="black"/>
                      </a:solidFill>
                      <a:latin typeface="Arial" panose="020B0604020202020204"/>
                    </a:rPr>
                    <a:t>H</a:t>
                  </a: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SEC</a:t>
                  </a:r>
                </a:p>
              </p:txBody>
            </p:sp>
            <p:sp>
              <p:nvSpPr>
                <p:cNvPr id="304" name="TextBox 303">
                  <a:extLst>
                    <a:ext uri="{FF2B5EF4-FFF2-40B4-BE49-F238E27FC236}">
                      <a16:creationId xmlns:a16="http://schemas.microsoft.com/office/drawing/2014/main" id="{594C4FE0-A8F1-4D84-AD71-ED4DFDA012DB}"/>
                    </a:ext>
                  </a:extLst>
                </p:cNvPr>
                <p:cNvSpPr txBox="1"/>
                <p:nvPr/>
              </p:nvSpPr>
              <p:spPr>
                <a:xfrm>
                  <a:off x="5645746" y="3198249"/>
                  <a:ext cx="648000" cy="276999"/>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prstClr val="black"/>
                      </a:solidFill>
                      <a:latin typeface="Arial" panose="020B0604020202020204"/>
                    </a:rPr>
                    <a:t>H</a:t>
                  </a: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SEC +</a:t>
                  </a:r>
                  <a:b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MSC</a:t>
                  </a:r>
                </a:p>
              </p:txBody>
            </p:sp>
            <p:sp>
              <p:nvSpPr>
                <p:cNvPr id="305" name="TextBox 304">
                  <a:extLst>
                    <a:ext uri="{FF2B5EF4-FFF2-40B4-BE49-F238E27FC236}">
                      <a16:creationId xmlns:a16="http://schemas.microsoft.com/office/drawing/2014/main" id="{86092EDF-8A9A-4407-A86A-D50A5786C532}"/>
                    </a:ext>
                  </a:extLst>
                </p:cNvPr>
                <p:cNvSpPr txBox="1"/>
                <p:nvPr/>
              </p:nvSpPr>
              <p:spPr>
                <a:xfrm>
                  <a:off x="6215769" y="3198250"/>
                  <a:ext cx="576000" cy="276999"/>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prstClr val="black"/>
                      </a:solidFill>
                      <a:latin typeface="Arial" panose="020B0604020202020204"/>
                    </a:rPr>
                    <a:t>H</a:t>
                  </a:r>
                  <a:r>
                    <a:rPr kumimoji="0" lang="en-GB" sz="900" b="0" i="0" u="none" strike="noStrike" kern="1200" cap="none" spc="0" normalizeH="0" baseline="0" noProof="0">
                      <a:ln>
                        <a:noFill/>
                      </a:ln>
                      <a:solidFill>
                        <a:prstClr val="black"/>
                      </a:solidFill>
                      <a:effectLst/>
                      <a:uLnTx/>
                      <a:uFillTx/>
                      <a:latin typeface="Arial" panose="020B0604020202020204"/>
                      <a:ea typeface="+mn-ea"/>
                      <a:cs typeface="+mn-cs"/>
                    </a:rPr>
                    <a:t>SEC </a:t>
                  </a: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 CM</a:t>
                  </a:r>
                </a:p>
              </p:txBody>
            </p:sp>
            <p:sp>
              <p:nvSpPr>
                <p:cNvPr id="306" name="TextBox 305">
                  <a:extLst>
                    <a:ext uri="{FF2B5EF4-FFF2-40B4-BE49-F238E27FC236}">
                      <a16:creationId xmlns:a16="http://schemas.microsoft.com/office/drawing/2014/main" id="{85A1511D-A3BB-4B0A-9A0F-F753AC88D9BC}"/>
                    </a:ext>
                  </a:extLst>
                </p:cNvPr>
                <p:cNvSpPr txBox="1"/>
                <p:nvPr/>
              </p:nvSpPr>
              <p:spPr>
                <a:xfrm>
                  <a:off x="4861699" y="3052719"/>
                  <a:ext cx="260008" cy="253916"/>
                </a:xfrm>
                <a:prstGeom prst="rect">
                  <a:avLst/>
                </a:prstGeom>
                <a:noFill/>
              </p:spPr>
              <p:txBody>
                <a:bodyPr wrap="none" rtlCol="0">
                  <a:spAutoFit/>
                </a:bodyPr>
                <a:lstStyle/>
                <a:p>
                  <a:pPr algn="r"/>
                  <a:r>
                    <a:rPr lang="en-US" sz="1000" dirty="0">
                      <a:solidFill>
                        <a:prstClr val="black"/>
                      </a:solidFill>
                    </a:rPr>
                    <a:t>0</a:t>
                  </a:r>
                </a:p>
              </p:txBody>
            </p:sp>
            <p:sp>
              <p:nvSpPr>
                <p:cNvPr id="307" name="TextBox 306">
                  <a:extLst>
                    <a:ext uri="{FF2B5EF4-FFF2-40B4-BE49-F238E27FC236}">
                      <a16:creationId xmlns:a16="http://schemas.microsoft.com/office/drawing/2014/main" id="{AB707DE2-C964-46CA-B870-41612F305022}"/>
                    </a:ext>
                  </a:extLst>
                </p:cNvPr>
                <p:cNvSpPr txBox="1"/>
                <p:nvPr/>
              </p:nvSpPr>
              <p:spPr>
                <a:xfrm>
                  <a:off x="4795976" y="2241129"/>
                  <a:ext cx="325731" cy="246221"/>
                </a:xfrm>
                <a:prstGeom prst="rect">
                  <a:avLst/>
                </a:prstGeom>
                <a:noFill/>
              </p:spPr>
              <p:txBody>
                <a:bodyPr wrap="none" rtlCol="0">
                  <a:spAutoFit/>
                </a:bodyPr>
                <a:lstStyle/>
                <a:p>
                  <a:pPr algn="r"/>
                  <a:r>
                    <a:rPr lang="en-US" sz="1000" dirty="0">
                      <a:solidFill>
                        <a:prstClr val="black"/>
                      </a:solidFill>
                    </a:rPr>
                    <a:t>30</a:t>
                  </a:r>
                </a:p>
              </p:txBody>
            </p:sp>
            <p:cxnSp>
              <p:nvCxnSpPr>
                <p:cNvPr id="308" name="Straight Connector 307">
                  <a:extLst>
                    <a:ext uri="{FF2B5EF4-FFF2-40B4-BE49-F238E27FC236}">
                      <a16:creationId xmlns:a16="http://schemas.microsoft.com/office/drawing/2014/main" id="{72BFF3DA-1248-44A3-BD13-14A5A8FF557E}"/>
                    </a:ext>
                  </a:extLst>
                </p:cNvPr>
                <p:cNvCxnSpPr/>
                <p:nvPr/>
              </p:nvCxnSpPr>
              <p:spPr>
                <a:xfrm>
                  <a:off x="5113398" y="3177535"/>
                  <a:ext cx="16795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0D34D143-659E-4377-9938-A796AE9C2D2E}"/>
                    </a:ext>
                  </a:extLst>
                </p:cNvPr>
                <p:cNvCxnSpPr>
                  <a:cxnSpLocks/>
                </p:cNvCxnSpPr>
                <p:nvPr/>
              </p:nvCxnSpPr>
              <p:spPr>
                <a:xfrm flipH="1" flipV="1">
                  <a:off x="5118634" y="2089980"/>
                  <a:ext cx="0" cy="10892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FF294B8E-BF67-43D3-B3B3-001103F4AF43}"/>
                    </a:ext>
                  </a:extLst>
                </p:cNvPr>
                <p:cNvCxnSpPr/>
                <p:nvPr/>
              </p:nvCxnSpPr>
              <p:spPr>
                <a:xfrm>
                  <a:off x="5046635" y="2357359"/>
                  <a:ext cx="719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TextBox 310">
                  <a:extLst>
                    <a:ext uri="{FF2B5EF4-FFF2-40B4-BE49-F238E27FC236}">
                      <a16:creationId xmlns:a16="http://schemas.microsoft.com/office/drawing/2014/main" id="{D26AD0E0-A8BF-4185-9E9B-4B8A62ECA307}"/>
                    </a:ext>
                  </a:extLst>
                </p:cNvPr>
                <p:cNvSpPr txBox="1"/>
                <p:nvPr/>
              </p:nvSpPr>
              <p:spPr>
                <a:xfrm>
                  <a:off x="4795976" y="1978110"/>
                  <a:ext cx="325731" cy="246221"/>
                </a:xfrm>
                <a:prstGeom prst="rect">
                  <a:avLst/>
                </a:prstGeom>
                <a:noFill/>
              </p:spPr>
              <p:txBody>
                <a:bodyPr wrap="none" rtlCol="0">
                  <a:spAutoFit/>
                </a:bodyPr>
                <a:lstStyle/>
                <a:p>
                  <a:pPr algn="r"/>
                  <a:r>
                    <a:rPr lang="en-US" sz="1000" dirty="0">
                      <a:solidFill>
                        <a:prstClr val="black"/>
                      </a:solidFill>
                    </a:rPr>
                    <a:t>40</a:t>
                  </a:r>
                </a:p>
              </p:txBody>
            </p:sp>
            <p:cxnSp>
              <p:nvCxnSpPr>
                <p:cNvPr id="312" name="Straight Connector 311">
                  <a:extLst>
                    <a:ext uri="{FF2B5EF4-FFF2-40B4-BE49-F238E27FC236}">
                      <a16:creationId xmlns:a16="http://schemas.microsoft.com/office/drawing/2014/main" id="{C9B15639-DEE2-4DD3-B649-20D568BEE5FB}"/>
                    </a:ext>
                  </a:extLst>
                </p:cNvPr>
                <p:cNvCxnSpPr/>
                <p:nvPr/>
              </p:nvCxnSpPr>
              <p:spPr>
                <a:xfrm>
                  <a:off x="5046635" y="2094340"/>
                  <a:ext cx="719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3" name="TextBox 312">
                  <a:extLst>
                    <a:ext uri="{FF2B5EF4-FFF2-40B4-BE49-F238E27FC236}">
                      <a16:creationId xmlns:a16="http://schemas.microsoft.com/office/drawing/2014/main" id="{475FD21B-C7CC-4433-B862-97657ED37962}"/>
                    </a:ext>
                  </a:extLst>
                </p:cNvPr>
                <p:cNvSpPr txBox="1"/>
                <p:nvPr/>
              </p:nvSpPr>
              <p:spPr>
                <a:xfrm>
                  <a:off x="4792900" y="2777504"/>
                  <a:ext cx="325731" cy="246221"/>
                </a:xfrm>
                <a:prstGeom prst="rect">
                  <a:avLst/>
                </a:prstGeom>
                <a:noFill/>
              </p:spPr>
              <p:txBody>
                <a:bodyPr wrap="none" rtlCol="0">
                  <a:spAutoFit/>
                </a:bodyPr>
                <a:lstStyle/>
                <a:p>
                  <a:pPr algn="r"/>
                  <a:r>
                    <a:rPr lang="en-US" sz="1000" dirty="0">
                      <a:solidFill>
                        <a:prstClr val="black"/>
                      </a:solidFill>
                    </a:rPr>
                    <a:t>10</a:t>
                  </a:r>
                </a:p>
              </p:txBody>
            </p:sp>
            <p:cxnSp>
              <p:nvCxnSpPr>
                <p:cNvPr id="314" name="Straight Connector 313">
                  <a:extLst>
                    <a:ext uri="{FF2B5EF4-FFF2-40B4-BE49-F238E27FC236}">
                      <a16:creationId xmlns:a16="http://schemas.microsoft.com/office/drawing/2014/main" id="{A6557F79-0202-45E5-A590-D128A20C8698}"/>
                    </a:ext>
                  </a:extLst>
                </p:cNvPr>
                <p:cNvCxnSpPr/>
                <p:nvPr/>
              </p:nvCxnSpPr>
              <p:spPr>
                <a:xfrm>
                  <a:off x="5046634" y="2904872"/>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9" name="TextBox 298">
                <a:extLst>
                  <a:ext uri="{FF2B5EF4-FFF2-40B4-BE49-F238E27FC236}">
                    <a16:creationId xmlns:a16="http://schemas.microsoft.com/office/drawing/2014/main" id="{D594D707-A1D2-403A-8255-42B1BCA02AA6}"/>
                  </a:ext>
                </a:extLst>
              </p:cNvPr>
              <p:cNvSpPr txBox="1"/>
              <p:nvPr/>
            </p:nvSpPr>
            <p:spPr>
              <a:xfrm>
                <a:off x="6868616" y="2507351"/>
                <a:ext cx="325731" cy="246221"/>
              </a:xfrm>
              <a:prstGeom prst="rect">
                <a:avLst/>
              </a:prstGeom>
              <a:noFill/>
            </p:spPr>
            <p:txBody>
              <a:bodyPr wrap="none" rtlCol="0">
                <a:spAutoFit/>
              </a:bodyPr>
              <a:lstStyle/>
              <a:p>
                <a:pPr algn="r"/>
                <a:r>
                  <a:rPr lang="en-US" sz="1000" dirty="0">
                    <a:solidFill>
                      <a:prstClr val="black"/>
                    </a:solidFill>
                  </a:rPr>
                  <a:t>20</a:t>
                </a:r>
              </a:p>
            </p:txBody>
          </p:sp>
          <p:cxnSp>
            <p:nvCxnSpPr>
              <p:cNvPr id="300" name="Straight Connector 299">
                <a:extLst>
                  <a:ext uri="{FF2B5EF4-FFF2-40B4-BE49-F238E27FC236}">
                    <a16:creationId xmlns:a16="http://schemas.microsoft.com/office/drawing/2014/main" id="{E1C1A91E-E639-4AFA-93C0-2458CC5297E3}"/>
                  </a:ext>
                </a:extLst>
              </p:cNvPr>
              <p:cNvCxnSpPr/>
              <p:nvPr/>
            </p:nvCxnSpPr>
            <p:spPr>
              <a:xfrm>
                <a:off x="7119275" y="2623581"/>
                <a:ext cx="719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15" name="TextBox 314">
            <a:extLst>
              <a:ext uri="{FF2B5EF4-FFF2-40B4-BE49-F238E27FC236}">
                <a16:creationId xmlns:a16="http://schemas.microsoft.com/office/drawing/2014/main" id="{395A543C-28B1-486E-BB12-8490CCE94591}"/>
              </a:ext>
            </a:extLst>
          </p:cNvPr>
          <p:cNvSpPr txBox="1"/>
          <p:nvPr/>
        </p:nvSpPr>
        <p:spPr>
          <a:xfrm>
            <a:off x="5842542" y="1839544"/>
            <a:ext cx="255198" cy="307777"/>
          </a:xfrm>
          <a:prstGeom prst="rect">
            <a:avLst/>
          </a:prstGeom>
          <a:noFill/>
        </p:spPr>
        <p:txBody>
          <a:bodyPr wrap="none" rtlCol="0">
            <a:spAutoFit/>
          </a:bodyPr>
          <a:lstStyle/>
          <a:p>
            <a:r>
              <a:rPr lang="en-GB" sz="1400" dirty="0"/>
              <a:t>*</a:t>
            </a:r>
          </a:p>
        </p:txBody>
      </p:sp>
      <p:sp>
        <p:nvSpPr>
          <p:cNvPr id="316" name="TextBox 315">
            <a:extLst>
              <a:ext uri="{FF2B5EF4-FFF2-40B4-BE49-F238E27FC236}">
                <a16:creationId xmlns:a16="http://schemas.microsoft.com/office/drawing/2014/main" id="{3E1451E7-5114-499A-8FCD-C17E856385D4}"/>
              </a:ext>
            </a:extLst>
          </p:cNvPr>
          <p:cNvSpPr txBox="1"/>
          <p:nvPr/>
        </p:nvSpPr>
        <p:spPr>
          <a:xfrm>
            <a:off x="5597533" y="1967364"/>
            <a:ext cx="255198" cy="307777"/>
          </a:xfrm>
          <a:prstGeom prst="rect">
            <a:avLst/>
          </a:prstGeom>
          <a:noFill/>
        </p:spPr>
        <p:txBody>
          <a:bodyPr wrap="none" rtlCol="0">
            <a:spAutoFit/>
          </a:bodyPr>
          <a:lstStyle/>
          <a:p>
            <a:r>
              <a:rPr lang="en-GB" sz="1400" dirty="0"/>
              <a:t>*</a:t>
            </a:r>
          </a:p>
        </p:txBody>
      </p:sp>
      <p:sp>
        <p:nvSpPr>
          <p:cNvPr id="183" name="TextBox 182">
            <a:extLst>
              <a:ext uri="{FF2B5EF4-FFF2-40B4-BE49-F238E27FC236}">
                <a16:creationId xmlns:a16="http://schemas.microsoft.com/office/drawing/2014/main" id="{8F4D98F4-3048-4561-8474-CDFCDAFA6CC0}"/>
              </a:ext>
            </a:extLst>
          </p:cNvPr>
          <p:cNvSpPr txBox="1"/>
          <p:nvPr/>
        </p:nvSpPr>
        <p:spPr>
          <a:xfrm rot="16200000">
            <a:off x="-372250" y="4332365"/>
            <a:ext cx="1772216" cy="276999"/>
          </a:xfrm>
          <a:prstGeom prst="rect">
            <a:avLst/>
          </a:prstGeom>
          <a:noFill/>
        </p:spPr>
        <p:txBody>
          <a:bodyPr wrap="none" rtlCol="0">
            <a:spAutoFit/>
          </a:bodyPr>
          <a:lstStyle/>
          <a:p>
            <a:pPr algn="ctr"/>
            <a:r>
              <a:rPr lang="en-US" sz="1200" dirty="0">
                <a:solidFill>
                  <a:prstClr val="black"/>
                </a:solidFill>
              </a:rPr>
              <a:t>Total cells detected (%)</a:t>
            </a:r>
          </a:p>
        </p:txBody>
      </p:sp>
      <p:grpSp>
        <p:nvGrpSpPr>
          <p:cNvPr id="184" name="Group 183">
            <a:extLst>
              <a:ext uri="{FF2B5EF4-FFF2-40B4-BE49-F238E27FC236}">
                <a16:creationId xmlns:a16="http://schemas.microsoft.com/office/drawing/2014/main" id="{6C402132-C90E-4BB8-A2D4-FD2974089D6C}"/>
              </a:ext>
            </a:extLst>
          </p:cNvPr>
          <p:cNvGrpSpPr/>
          <p:nvPr/>
        </p:nvGrpSpPr>
        <p:grpSpPr>
          <a:xfrm>
            <a:off x="1816822" y="3722070"/>
            <a:ext cx="718046" cy="778989"/>
            <a:chOff x="5408633" y="3361400"/>
            <a:chExt cx="718046" cy="778989"/>
          </a:xfrm>
        </p:grpSpPr>
        <p:sp>
          <p:nvSpPr>
            <p:cNvPr id="349" name="Rectangle 348">
              <a:extLst>
                <a:ext uri="{FF2B5EF4-FFF2-40B4-BE49-F238E27FC236}">
                  <a16:creationId xmlns:a16="http://schemas.microsoft.com/office/drawing/2014/main" id="{480EE782-4B3D-44FA-98FA-7360FABC1BB1}"/>
                </a:ext>
              </a:extLst>
            </p:cNvPr>
            <p:cNvSpPr/>
            <p:nvPr/>
          </p:nvSpPr>
          <p:spPr>
            <a:xfrm>
              <a:off x="5408633" y="3416358"/>
              <a:ext cx="144000" cy="144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0" name="Rectangle 349">
              <a:extLst>
                <a:ext uri="{FF2B5EF4-FFF2-40B4-BE49-F238E27FC236}">
                  <a16:creationId xmlns:a16="http://schemas.microsoft.com/office/drawing/2014/main" id="{C482B517-6DE9-4FAE-AA60-9F708655A51A}"/>
                </a:ext>
              </a:extLst>
            </p:cNvPr>
            <p:cNvSpPr/>
            <p:nvPr/>
          </p:nvSpPr>
          <p:spPr>
            <a:xfrm>
              <a:off x="5408633" y="3687515"/>
              <a:ext cx="144000" cy="14400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1" name="TextBox 350">
              <a:extLst>
                <a:ext uri="{FF2B5EF4-FFF2-40B4-BE49-F238E27FC236}">
                  <a16:creationId xmlns:a16="http://schemas.microsoft.com/office/drawing/2014/main" id="{130B997C-35FF-49EC-A539-D48AF71A5C6B}"/>
                </a:ext>
              </a:extLst>
            </p:cNvPr>
            <p:cNvSpPr txBox="1"/>
            <p:nvPr/>
          </p:nvSpPr>
          <p:spPr>
            <a:xfrm>
              <a:off x="5518196" y="3632557"/>
              <a:ext cx="478016" cy="253916"/>
            </a:xfrm>
            <a:prstGeom prst="rect">
              <a:avLst/>
            </a:prstGeom>
            <a:noFill/>
          </p:spPr>
          <p:txBody>
            <a:bodyPr wrap="none" rtlCol="0">
              <a:spAutoFit/>
            </a:bodyPr>
            <a:lstStyle/>
            <a:p>
              <a:r>
                <a:rPr lang="en-US" sz="1050" dirty="0">
                  <a:solidFill>
                    <a:prstClr val="black"/>
                  </a:solidFill>
                </a:rPr>
                <a:t>Liver</a:t>
              </a:r>
              <a:endParaRPr lang="en-US" sz="1050" baseline="30000" dirty="0">
                <a:solidFill>
                  <a:prstClr val="black"/>
                </a:solidFill>
              </a:endParaRPr>
            </a:p>
          </p:txBody>
        </p:sp>
        <p:sp>
          <p:nvSpPr>
            <p:cNvPr id="352" name="TextBox 351">
              <a:extLst>
                <a:ext uri="{FF2B5EF4-FFF2-40B4-BE49-F238E27FC236}">
                  <a16:creationId xmlns:a16="http://schemas.microsoft.com/office/drawing/2014/main" id="{C418F215-7245-4620-924A-D17E0FECC64D}"/>
                </a:ext>
              </a:extLst>
            </p:cNvPr>
            <p:cNvSpPr txBox="1"/>
            <p:nvPr/>
          </p:nvSpPr>
          <p:spPr>
            <a:xfrm>
              <a:off x="5509398" y="3361400"/>
              <a:ext cx="486030" cy="253916"/>
            </a:xfrm>
            <a:prstGeom prst="rect">
              <a:avLst/>
            </a:prstGeom>
            <a:noFill/>
          </p:spPr>
          <p:txBody>
            <a:bodyPr wrap="none" rtlCol="0">
              <a:spAutoFit/>
            </a:bodyPr>
            <a:lstStyle/>
            <a:p>
              <a:r>
                <a:rPr lang="en-US" sz="1050" dirty="0">
                  <a:solidFill>
                    <a:prstClr val="black"/>
                  </a:solidFill>
                </a:rPr>
                <a:t>Lung</a:t>
              </a:r>
              <a:endParaRPr lang="en-US" sz="1050" baseline="30000" dirty="0">
                <a:solidFill>
                  <a:prstClr val="black"/>
                </a:solidFill>
              </a:endParaRPr>
            </a:p>
          </p:txBody>
        </p:sp>
        <p:sp>
          <p:nvSpPr>
            <p:cNvPr id="353" name="Rectangle 352">
              <a:extLst>
                <a:ext uri="{FF2B5EF4-FFF2-40B4-BE49-F238E27FC236}">
                  <a16:creationId xmlns:a16="http://schemas.microsoft.com/office/drawing/2014/main" id="{98F37C52-551C-4E3F-8B6E-037515448D6C}"/>
                </a:ext>
              </a:extLst>
            </p:cNvPr>
            <p:cNvSpPr/>
            <p:nvPr/>
          </p:nvSpPr>
          <p:spPr>
            <a:xfrm>
              <a:off x="5410860" y="3941431"/>
              <a:ext cx="144000" cy="144000"/>
            </a:xfrm>
            <a:prstGeom prst="rect">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4" name="TextBox 353">
              <a:extLst>
                <a:ext uri="{FF2B5EF4-FFF2-40B4-BE49-F238E27FC236}">
                  <a16:creationId xmlns:a16="http://schemas.microsoft.com/office/drawing/2014/main" id="{05E8030E-0126-4F41-A489-F1C59E2414AF}"/>
                </a:ext>
              </a:extLst>
            </p:cNvPr>
            <p:cNvSpPr txBox="1"/>
            <p:nvPr/>
          </p:nvSpPr>
          <p:spPr>
            <a:xfrm>
              <a:off x="5520423" y="3886473"/>
              <a:ext cx="606256" cy="253916"/>
            </a:xfrm>
            <a:prstGeom prst="rect">
              <a:avLst/>
            </a:prstGeom>
            <a:noFill/>
          </p:spPr>
          <p:txBody>
            <a:bodyPr wrap="none" rtlCol="0">
              <a:spAutoFit/>
            </a:bodyPr>
            <a:lstStyle/>
            <a:p>
              <a:r>
                <a:rPr lang="en-US" sz="1050" dirty="0">
                  <a:solidFill>
                    <a:prstClr val="black"/>
                  </a:solidFill>
                </a:rPr>
                <a:t>Spleen</a:t>
              </a:r>
              <a:endParaRPr lang="en-US" sz="1050" baseline="30000" dirty="0">
                <a:solidFill>
                  <a:prstClr val="black"/>
                </a:solidFill>
              </a:endParaRPr>
            </a:p>
          </p:txBody>
        </p:sp>
      </p:grpSp>
      <p:sp>
        <p:nvSpPr>
          <p:cNvPr id="186" name="TextBox 185">
            <a:extLst>
              <a:ext uri="{FF2B5EF4-FFF2-40B4-BE49-F238E27FC236}">
                <a16:creationId xmlns:a16="http://schemas.microsoft.com/office/drawing/2014/main" id="{61459A47-EF6A-4FFD-8F99-FEA63CAF3A65}"/>
              </a:ext>
            </a:extLst>
          </p:cNvPr>
          <p:cNvSpPr txBox="1"/>
          <p:nvPr/>
        </p:nvSpPr>
        <p:spPr>
          <a:xfrm>
            <a:off x="959783" y="5559674"/>
            <a:ext cx="583814" cy="261610"/>
          </a:xfrm>
          <a:prstGeom prst="rect">
            <a:avLst/>
          </a:prstGeom>
          <a:noFill/>
        </p:spPr>
        <p:txBody>
          <a:bodyPr wrap="none" rtlCol="0">
            <a:spAutoFit/>
          </a:bodyPr>
          <a:lstStyle/>
          <a:p>
            <a:pPr algn="ctr"/>
            <a:r>
              <a:rPr lang="en-US" sz="1100" dirty="0">
                <a:solidFill>
                  <a:prstClr val="black"/>
                </a:solidFill>
              </a:rPr>
              <a:t>1 hour</a:t>
            </a:r>
          </a:p>
        </p:txBody>
      </p:sp>
      <p:sp>
        <p:nvSpPr>
          <p:cNvPr id="187" name="TextBox 186">
            <a:extLst>
              <a:ext uri="{FF2B5EF4-FFF2-40B4-BE49-F238E27FC236}">
                <a16:creationId xmlns:a16="http://schemas.microsoft.com/office/drawing/2014/main" id="{8B99AD34-972D-4874-BF42-E620455D0C94}"/>
              </a:ext>
            </a:extLst>
          </p:cNvPr>
          <p:cNvSpPr txBox="1"/>
          <p:nvPr/>
        </p:nvSpPr>
        <p:spPr>
          <a:xfrm>
            <a:off x="1599000" y="5559439"/>
            <a:ext cx="505268" cy="261610"/>
          </a:xfrm>
          <a:prstGeom prst="rect">
            <a:avLst/>
          </a:prstGeom>
          <a:noFill/>
        </p:spPr>
        <p:txBody>
          <a:bodyPr wrap="none" rtlCol="0">
            <a:spAutoFit/>
          </a:bodyPr>
          <a:lstStyle/>
          <a:p>
            <a:pPr algn="ctr"/>
            <a:r>
              <a:rPr lang="en-US" sz="1100" dirty="0">
                <a:solidFill>
                  <a:prstClr val="black"/>
                </a:solidFill>
              </a:rPr>
              <a:t>24 </a:t>
            </a:r>
            <a:r>
              <a:rPr lang="en-US" sz="1100" dirty="0" err="1">
                <a:solidFill>
                  <a:prstClr val="black"/>
                </a:solidFill>
              </a:rPr>
              <a:t>hr</a:t>
            </a:r>
            <a:endParaRPr lang="en-US" sz="1100" dirty="0">
              <a:solidFill>
                <a:prstClr val="black"/>
              </a:solidFill>
            </a:endParaRPr>
          </a:p>
        </p:txBody>
      </p:sp>
      <p:sp>
        <p:nvSpPr>
          <p:cNvPr id="188" name="TextBox 187">
            <a:extLst>
              <a:ext uri="{FF2B5EF4-FFF2-40B4-BE49-F238E27FC236}">
                <a16:creationId xmlns:a16="http://schemas.microsoft.com/office/drawing/2014/main" id="{28B347F4-43F3-4FCC-95E7-BBA3D0E97943}"/>
              </a:ext>
            </a:extLst>
          </p:cNvPr>
          <p:cNvSpPr txBox="1"/>
          <p:nvPr/>
        </p:nvSpPr>
        <p:spPr>
          <a:xfrm>
            <a:off x="2231779" y="5559674"/>
            <a:ext cx="505268" cy="261610"/>
          </a:xfrm>
          <a:prstGeom prst="rect">
            <a:avLst/>
          </a:prstGeom>
          <a:noFill/>
        </p:spPr>
        <p:txBody>
          <a:bodyPr wrap="none" rtlCol="0">
            <a:spAutoFit/>
          </a:bodyPr>
          <a:lstStyle/>
          <a:p>
            <a:pPr algn="ctr"/>
            <a:r>
              <a:rPr lang="en-US" sz="1100" dirty="0">
                <a:solidFill>
                  <a:prstClr val="black"/>
                </a:solidFill>
              </a:rPr>
              <a:t>72 </a:t>
            </a:r>
            <a:r>
              <a:rPr lang="en-US" sz="1100" dirty="0" err="1">
                <a:solidFill>
                  <a:prstClr val="black"/>
                </a:solidFill>
              </a:rPr>
              <a:t>hr</a:t>
            </a:r>
            <a:endParaRPr lang="en-US" sz="1100" dirty="0">
              <a:solidFill>
                <a:prstClr val="black"/>
              </a:solidFill>
            </a:endParaRPr>
          </a:p>
        </p:txBody>
      </p:sp>
      <p:grpSp>
        <p:nvGrpSpPr>
          <p:cNvPr id="293" name="Group 292">
            <a:extLst>
              <a:ext uri="{FF2B5EF4-FFF2-40B4-BE49-F238E27FC236}">
                <a16:creationId xmlns:a16="http://schemas.microsoft.com/office/drawing/2014/main" id="{0087034A-162E-4DC1-AF7D-998C4925AC6B}"/>
              </a:ext>
            </a:extLst>
          </p:cNvPr>
          <p:cNvGrpSpPr/>
          <p:nvPr/>
        </p:nvGrpSpPr>
        <p:grpSpPr>
          <a:xfrm>
            <a:off x="1071301" y="3759737"/>
            <a:ext cx="117431" cy="816543"/>
            <a:chOff x="6583791" y="5383234"/>
            <a:chExt cx="156300" cy="816543"/>
          </a:xfrm>
        </p:grpSpPr>
        <p:grpSp>
          <p:nvGrpSpPr>
            <p:cNvPr id="295" name="Group 294">
              <a:extLst>
                <a:ext uri="{FF2B5EF4-FFF2-40B4-BE49-F238E27FC236}">
                  <a16:creationId xmlns:a16="http://schemas.microsoft.com/office/drawing/2014/main" id="{48161767-6C9C-44AE-A94E-A92C120A491B}"/>
                </a:ext>
              </a:extLst>
            </p:cNvPr>
            <p:cNvGrpSpPr/>
            <p:nvPr/>
          </p:nvGrpSpPr>
          <p:grpSpPr>
            <a:xfrm>
              <a:off x="6625570" y="5383234"/>
              <a:ext cx="72743" cy="180000"/>
              <a:chOff x="4672741" y="1681969"/>
              <a:chExt cx="170657" cy="842603"/>
            </a:xfrm>
          </p:grpSpPr>
          <p:cxnSp>
            <p:nvCxnSpPr>
              <p:cNvPr id="317" name="Straight Connector 316">
                <a:extLst>
                  <a:ext uri="{FF2B5EF4-FFF2-40B4-BE49-F238E27FC236}">
                    <a16:creationId xmlns:a16="http://schemas.microsoft.com/office/drawing/2014/main" id="{2A9AC60D-E010-4E1B-8D87-0DE9460C4124}"/>
                  </a:ext>
                </a:extLst>
              </p:cNvPr>
              <p:cNvCxnSpPr/>
              <p:nvPr/>
            </p:nvCxnSpPr>
            <p:spPr>
              <a:xfrm>
                <a:off x="4757984" y="1681969"/>
                <a:ext cx="0" cy="842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F489B13C-F6CD-49F7-9DFD-395B26DFF6E7}"/>
                  </a:ext>
                </a:extLst>
              </p:cNvPr>
              <p:cNvCxnSpPr>
                <a:cxnSpLocks/>
              </p:cNvCxnSpPr>
              <p:nvPr/>
            </p:nvCxnSpPr>
            <p:spPr>
              <a:xfrm rot="5400000">
                <a:off x="4758070" y="1596645"/>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6" name="Rectangle 295">
              <a:extLst>
                <a:ext uri="{FF2B5EF4-FFF2-40B4-BE49-F238E27FC236}">
                  <a16:creationId xmlns:a16="http://schemas.microsoft.com/office/drawing/2014/main" id="{DF5E16E3-1B80-4711-AA2B-E5AB16C71802}"/>
                </a:ext>
              </a:extLst>
            </p:cNvPr>
            <p:cNvSpPr/>
            <p:nvPr/>
          </p:nvSpPr>
          <p:spPr>
            <a:xfrm>
              <a:off x="6583791" y="5535488"/>
              <a:ext cx="156300" cy="664289"/>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4" name="Rectangle 293">
            <a:extLst>
              <a:ext uri="{FF2B5EF4-FFF2-40B4-BE49-F238E27FC236}">
                <a16:creationId xmlns:a16="http://schemas.microsoft.com/office/drawing/2014/main" id="{4A0176C4-A9DB-4436-A733-287BB7DB49E7}"/>
              </a:ext>
            </a:extLst>
          </p:cNvPr>
          <p:cNvSpPr/>
          <p:nvPr/>
        </p:nvSpPr>
        <p:spPr>
          <a:xfrm>
            <a:off x="1071301" y="4734561"/>
            <a:ext cx="117431" cy="792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0" name="Group 189">
            <a:extLst>
              <a:ext uri="{FF2B5EF4-FFF2-40B4-BE49-F238E27FC236}">
                <a16:creationId xmlns:a16="http://schemas.microsoft.com/office/drawing/2014/main" id="{27C2E8C9-B0F4-4A9A-B291-F8A430D65264}"/>
              </a:ext>
            </a:extLst>
          </p:cNvPr>
          <p:cNvGrpSpPr/>
          <p:nvPr/>
        </p:nvGrpSpPr>
        <p:grpSpPr>
          <a:xfrm>
            <a:off x="1230591" y="4917058"/>
            <a:ext cx="117431" cy="615186"/>
            <a:chOff x="6583788" y="5342120"/>
            <a:chExt cx="156300" cy="862176"/>
          </a:xfrm>
          <a:solidFill>
            <a:schemeClr val="accent2"/>
          </a:solidFill>
        </p:grpSpPr>
        <p:grpSp>
          <p:nvGrpSpPr>
            <p:cNvPr id="289" name="Group 288">
              <a:extLst>
                <a:ext uri="{FF2B5EF4-FFF2-40B4-BE49-F238E27FC236}">
                  <a16:creationId xmlns:a16="http://schemas.microsoft.com/office/drawing/2014/main" id="{5FD01590-CD2B-4692-A70D-CDD858BC66F4}"/>
                </a:ext>
              </a:extLst>
            </p:cNvPr>
            <p:cNvGrpSpPr/>
            <p:nvPr/>
          </p:nvGrpSpPr>
          <p:grpSpPr>
            <a:xfrm>
              <a:off x="6625570" y="5342120"/>
              <a:ext cx="72743" cy="406652"/>
              <a:chOff x="4672640" y="1489496"/>
              <a:chExt cx="170657" cy="1903560"/>
            </a:xfrm>
            <a:grpFill/>
          </p:grpSpPr>
          <p:cxnSp>
            <p:nvCxnSpPr>
              <p:cNvPr id="291" name="Straight Connector 290">
                <a:extLst>
                  <a:ext uri="{FF2B5EF4-FFF2-40B4-BE49-F238E27FC236}">
                    <a16:creationId xmlns:a16="http://schemas.microsoft.com/office/drawing/2014/main" id="{F09D9519-CF67-43AD-B8AC-CD1013F3AA6D}"/>
                  </a:ext>
                </a:extLst>
              </p:cNvPr>
              <p:cNvCxnSpPr>
                <a:cxnSpLocks/>
              </p:cNvCxnSpPr>
              <p:nvPr/>
            </p:nvCxnSpPr>
            <p:spPr>
              <a:xfrm>
                <a:off x="4757967" y="1503640"/>
                <a:ext cx="0" cy="188941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7DE70E0F-D62C-4D8F-892F-365CC8D6470B}"/>
                  </a:ext>
                </a:extLst>
              </p:cNvPr>
              <p:cNvCxnSpPr>
                <a:cxnSpLocks/>
              </p:cNvCxnSpPr>
              <p:nvPr/>
            </p:nvCxnSpPr>
            <p:spPr>
              <a:xfrm rot="5400000">
                <a:off x="4757969" y="1404167"/>
                <a:ext cx="0" cy="17065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0" name="Rectangle 289">
              <a:extLst>
                <a:ext uri="{FF2B5EF4-FFF2-40B4-BE49-F238E27FC236}">
                  <a16:creationId xmlns:a16="http://schemas.microsoft.com/office/drawing/2014/main" id="{47DD4A60-E53B-414C-8304-867FE462BBD3}"/>
                </a:ext>
              </a:extLst>
            </p:cNvPr>
            <p:cNvSpPr/>
            <p:nvPr/>
          </p:nvSpPr>
          <p:spPr>
            <a:xfrm>
              <a:off x="6583788" y="5635279"/>
              <a:ext cx="156300" cy="569017"/>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a:extLst>
              <a:ext uri="{FF2B5EF4-FFF2-40B4-BE49-F238E27FC236}">
                <a16:creationId xmlns:a16="http://schemas.microsoft.com/office/drawing/2014/main" id="{AD57DD1B-40EB-442D-99D5-1E4C34C5A9FC}"/>
              </a:ext>
            </a:extLst>
          </p:cNvPr>
          <p:cNvGrpSpPr/>
          <p:nvPr/>
        </p:nvGrpSpPr>
        <p:grpSpPr>
          <a:xfrm>
            <a:off x="1375115" y="5483059"/>
            <a:ext cx="117431" cy="45719"/>
            <a:chOff x="6583791" y="5930015"/>
            <a:chExt cx="156300" cy="236342"/>
          </a:xfrm>
        </p:grpSpPr>
        <p:cxnSp>
          <p:nvCxnSpPr>
            <p:cNvPr id="288" name="Straight Connector 287">
              <a:extLst>
                <a:ext uri="{FF2B5EF4-FFF2-40B4-BE49-F238E27FC236}">
                  <a16:creationId xmlns:a16="http://schemas.microsoft.com/office/drawing/2014/main" id="{16B3DD93-C4FF-4497-8CAF-903BB440ED4C}"/>
                </a:ext>
              </a:extLst>
            </p:cNvPr>
            <p:cNvCxnSpPr>
              <a:cxnSpLocks/>
            </p:cNvCxnSpPr>
            <p:nvPr/>
          </p:nvCxnSpPr>
          <p:spPr>
            <a:xfrm rot="5400000">
              <a:off x="6661942" y="5893643"/>
              <a:ext cx="0" cy="727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6" name="Rectangle 285">
              <a:extLst>
                <a:ext uri="{FF2B5EF4-FFF2-40B4-BE49-F238E27FC236}">
                  <a16:creationId xmlns:a16="http://schemas.microsoft.com/office/drawing/2014/main" id="{A13B1B2D-2D19-4F9D-A87A-0BA9F07A3914}"/>
                </a:ext>
              </a:extLst>
            </p:cNvPr>
            <p:cNvSpPr/>
            <p:nvPr/>
          </p:nvSpPr>
          <p:spPr>
            <a:xfrm>
              <a:off x="6583791" y="5990647"/>
              <a:ext cx="156300" cy="175710"/>
            </a:xfrm>
            <a:prstGeom prst="rect">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2" name="Group 191">
            <a:extLst>
              <a:ext uri="{FF2B5EF4-FFF2-40B4-BE49-F238E27FC236}">
                <a16:creationId xmlns:a16="http://schemas.microsoft.com/office/drawing/2014/main" id="{123142B5-BCAD-44C0-A2D0-4A29CDB189FC}"/>
              </a:ext>
            </a:extLst>
          </p:cNvPr>
          <p:cNvGrpSpPr/>
          <p:nvPr/>
        </p:nvGrpSpPr>
        <p:grpSpPr>
          <a:xfrm>
            <a:off x="1672304" y="5316747"/>
            <a:ext cx="117431" cy="215498"/>
            <a:chOff x="1672304" y="5426865"/>
            <a:chExt cx="117431" cy="105380"/>
          </a:xfrm>
        </p:grpSpPr>
        <p:grpSp>
          <p:nvGrpSpPr>
            <p:cNvPr id="281" name="Group 280">
              <a:extLst>
                <a:ext uri="{FF2B5EF4-FFF2-40B4-BE49-F238E27FC236}">
                  <a16:creationId xmlns:a16="http://schemas.microsoft.com/office/drawing/2014/main" id="{3A1CF63C-430C-4934-927C-DCC9250D9321}"/>
                </a:ext>
              </a:extLst>
            </p:cNvPr>
            <p:cNvGrpSpPr/>
            <p:nvPr/>
          </p:nvGrpSpPr>
          <p:grpSpPr>
            <a:xfrm>
              <a:off x="1703693" y="5426865"/>
              <a:ext cx="54653" cy="45719"/>
              <a:chOff x="4672642" y="1547796"/>
              <a:chExt cx="170657" cy="648072"/>
            </a:xfrm>
          </p:grpSpPr>
          <p:cxnSp>
            <p:nvCxnSpPr>
              <p:cNvPr id="283" name="Straight Connector 282">
                <a:extLst>
                  <a:ext uri="{FF2B5EF4-FFF2-40B4-BE49-F238E27FC236}">
                    <a16:creationId xmlns:a16="http://schemas.microsoft.com/office/drawing/2014/main" id="{414FF0A1-0337-4E54-AE35-EF77ACF67770}"/>
                  </a:ext>
                </a:extLst>
              </p:cNvPr>
              <p:cNvCxnSpPr/>
              <p:nvPr/>
            </p:nvCxnSpPr>
            <p:spPr>
              <a:xfrm>
                <a:off x="4757969" y="1547796"/>
                <a:ext cx="0" cy="6480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2E356A16-EB85-4D87-BA97-428AC4DD907C}"/>
                  </a:ext>
                </a:extLst>
              </p:cNvPr>
              <p:cNvCxnSpPr>
                <a:cxnSpLocks/>
              </p:cNvCxnSpPr>
              <p:nvPr/>
            </p:nvCxnSpPr>
            <p:spPr>
              <a:xfrm rot="5400000">
                <a:off x="4757971" y="1462474"/>
                <a:ext cx="0" cy="170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2" name="Rectangle 281">
              <a:extLst>
                <a:ext uri="{FF2B5EF4-FFF2-40B4-BE49-F238E27FC236}">
                  <a16:creationId xmlns:a16="http://schemas.microsoft.com/office/drawing/2014/main" id="{CC23A0ED-5C44-41D7-8726-E54275BB2D9F}"/>
                </a:ext>
              </a:extLst>
            </p:cNvPr>
            <p:cNvSpPr/>
            <p:nvPr/>
          </p:nvSpPr>
          <p:spPr>
            <a:xfrm>
              <a:off x="1672304" y="5448072"/>
              <a:ext cx="117431" cy="84173"/>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3" name="Group 192">
            <a:extLst>
              <a:ext uri="{FF2B5EF4-FFF2-40B4-BE49-F238E27FC236}">
                <a16:creationId xmlns:a16="http://schemas.microsoft.com/office/drawing/2014/main" id="{0A007678-0F95-434F-B11A-A12C0751B9FD}"/>
              </a:ext>
            </a:extLst>
          </p:cNvPr>
          <p:cNvGrpSpPr/>
          <p:nvPr/>
        </p:nvGrpSpPr>
        <p:grpSpPr>
          <a:xfrm>
            <a:off x="1831594" y="5418026"/>
            <a:ext cx="117431" cy="114224"/>
            <a:chOff x="6583788" y="5375242"/>
            <a:chExt cx="156300" cy="710865"/>
          </a:xfrm>
          <a:solidFill>
            <a:schemeClr val="accent2"/>
          </a:solidFill>
        </p:grpSpPr>
        <p:grpSp>
          <p:nvGrpSpPr>
            <p:cNvPr id="277" name="Group 276">
              <a:extLst>
                <a:ext uri="{FF2B5EF4-FFF2-40B4-BE49-F238E27FC236}">
                  <a16:creationId xmlns:a16="http://schemas.microsoft.com/office/drawing/2014/main" id="{E6A8E387-812E-433E-96E2-4AD29FD4977F}"/>
                </a:ext>
              </a:extLst>
            </p:cNvPr>
            <p:cNvGrpSpPr/>
            <p:nvPr/>
          </p:nvGrpSpPr>
          <p:grpSpPr>
            <a:xfrm>
              <a:off x="6625570" y="5375242"/>
              <a:ext cx="72743" cy="470583"/>
              <a:chOff x="4672647" y="1644544"/>
              <a:chExt cx="170657" cy="2202843"/>
            </a:xfrm>
            <a:grpFill/>
          </p:grpSpPr>
          <p:cxnSp>
            <p:nvCxnSpPr>
              <p:cNvPr id="279" name="Straight Connector 278">
                <a:extLst>
                  <a:ext uri="{FF2B5EF4-FFF2-40B4-BE49-F238E27FC236}">
                    <a16:creationId xmlns:a16="http://schemas.microsoft.com/office/drawing/2014/main" id="{7F75B5F6-6CA6-4634-9250-2420574D9869}"/>
                  </a:ext>
                </a:extLst>
              </p:cNvPr>
              <p:cNvCxnSpPr>
                <a:cxnSpLocks/>
              </p:cNvCxnSpPr>
              <p:nvPr/>
            </p:nvCxnSpPr>
            <p:spPr>
              <a:xfrm>
                <a:off x="4757972" y="2063363"/>
                <a:ext cx="0" cy="178402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886BD43F-21D5-4A8E-8FAE-A0535BF71FFC}"/>
                  </a:ext>
                </a:extLst>
              </p:cNvPr>
              <p:cNvCxnSpPr>
                <a:cxnSpLocks/>
              </p:cNvCxnSpPr>
              <p:nvPr/>
            </p:nvCxnSpPr>
            <p:spPr>
              <a:xfrm rot="5400000">
                <a:off x="4757976" y="1559215"/>
                <a:ext cx="0" cy="17065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8" name="Rectangle 277">
              <a:extLst>
                <a:ext uri="{FF2B5EF4-FFF2-40B4-BE49-F238E27FC236}">
                  <a16:creationId xmlns:a16="http://schemas.microsoft.com/office/drawing/2014/main" id="{36A64FBC-72DC-40B7-9CC5-CAC0520F4B79}"/>
                </a:ext>
              </a:extLst>
            </p:cNvPr>
            <p:cNvSpPr/>
            <p:nvPr/>
          </p:nvSpPr>
          <p:spPr>
            <a:xfrm>
              <a:off x="6583788" y="5485227"/>
              <a:ext cx="156300" cy="60088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4" name="Rectangle 273">
            <a:extLst>
              <a:ext uri="{FF2B5EF4-FFF2-40B4-BE49-F238E27FC236}">
                <a16:creationId xmlns:a16="http://schemas.microsoft.com/office/drawing/2014/main" id="{68015478-1665-4BE7-916E-92C68F2C2676}"/>
              </a:ext>
            </a:extLst>
          </p:cNvPr>
          <p:cNvSpPr/>
          <p:nvPr/>
        </p:nvSpPr>
        <p:spPr>
          <a:xfrm>
            <a:off x="1976118" y="5499869"/>
            <a:ext cx="117431" cy="36000"/>
          </a:xfrm>
          <a:prstGeom prst="rect">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0" name="Rectangle 269">
            <a:extLst>
              <a:ext uri="{FF2B5EF4-FFF2-40B4-BE49-F238E27FC236}">
                <a16:creationId xmlns:a16="http://schemas.microsoft.com/office/drawing/2014/main" id="{74B8BE10-95AD-4944-B488-0DD8DADBC29D}"/>
              </a:ext>
            </a:extLst>
          </p:cNvPr>
          <p:cNvSpPr/>
          <p:nvPr/>
        </p:nvSpPr>
        <p:spPr>
          <a:xfrm>
            <a:off x="2586737" y="5515140"/>
            <a:ext cx="117431" cy="7200"/>
          </a:xfrm>
          <a:prstGeom prst="rect">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6" name="Group 195">
            <a:extLst>
              <a:ext uri="{FF2B5EF4-FFF2-40B4-BE49-F238E27FC236}">
                <a16:creationId xmlns:a16="http://schemas.microsoft.com/office/drawing/2014/main" id="{5DAF1420-45AE-410D-82BC-A777BF761193}"/>
              </a:ext>
            </a:extLst>
          </p:cNvPr>
          <p:cNvGrpSpPr/>
          <p:nvPr/>
        </p:nvGrpSpPr>
        <p:grpSpPr>
          <a:xfrm>
            <a:off x="2430704" y="5454770"/>
            <a:ext cx="117431" cy="77475"/>
            <a:chOff x="2436467" y="5500727"/>
            <a:chExt cx="117431" cy="31518"/>
          </a:xfrm>
        </p:grpSpPr>
        <p:cxnSp>
          <p:nvCxnSpPr>
            <p:cNvPr id="268" name="Straight Connector 267">
              <a:extLst>
                <a:ext uri="{FF2B5EF4-FFF2-40B4-BE49-F238E27FC236}">
                  <a16:creationId xmlns:a16="http://schemas.microsoft.com/office/drawing/2014/main" id="{FCC1934B-EAD3-45E1-8939-56C0D4B04602}"/>
                </a:ext>
              </a:extLst>
            </p:cNvPr>
            <p:cNvCxnSpPr>
              <a:cxnSpLocks/>
            </p:cNvCxnSpPr>
            <p:nvPr/>
          </p:nvCxnSpPr>
          <p:spPr>
            <a:xfrm rot="5400000">
              <a:off x="2495186" y="5473400"/>
              <a:ext cx="0" cy="54653"/>
            </a:xfrm>
            <a:prstGeom prst="line">
              <a:avLst/>
            </a:prstGeom>
            <a:solidFill>
              <a:schemeClr val="accent2"/>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Rectangle 265">
              <a:extLst>
                <a:ext uri="{FF2B5EF4-FFF2-40B4-BE49-F238E27FC236}">
                  <a16:creationId xmlns:a16="http://schemas.microsoft.com/office/drawing/2014/main" id="{EE38CB7B-8CAE-4943-8EFA-6873DD53FE63}"/>
                </a:ext>
              </a:extLst>
            </p:cNvPr>
            <p:cNvSpPr/>
            <p:nvPr/>
          </p:nvSpPr>
          <p:spPr>
            <a:xfrm>
              <a:off x="2436467" y="5503445"/>
              <a:ext cx="117431" cy="2880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a:extLst>
              <a:ext uri="{FF2B5EF4-FFF2-40B4-BE49-F238E27FC236}">
                <a16:creationId xmlns:a16="http://schemas.microsoft.com/office/drawing/2014/main" id="{D7CCC807-5421-4CE8-9247-5D3F4416A6F9}"/>
              </a:ext>
            </a:extLst>
          </p:cNvPr>
          <p:cNvGrpSpPr/>
          <p:nvPr/>
        </p:nvGrpSpPr>
        <p:grpSpPr>
          <a:xfrm>
            <a:off x="2274671" y="5477218"/>
            <a:ext cx="117431" cy="55027"/>
            <a:chOff x="6583791" y="5325730"/>
            <a:chExt cx="156300" cy="546322"/>
          </a:xfrm>
          <a:solidFill>
            <a:schemeClr val="accent1"/>
          </a:solidFill>
        </p:grpSpPr>
        <p:grpSp>
          <p:nvGrpSpPr>
            <p:cNvPr id="261" name="Group 260">
              <a:extLst>
                <a:ext uri="{FF2B5EF4-FFF2-40B4-BE49-F238E27FC236}">
                  <a16:creationId xmlns:a16="http://schemas.microsoft.com/office/drawing/2014/main" id="{D008A97B-2F00-4300-B660-72664B7F8B53}"/>
                </a:ext>
              </a:extLst>
            </p:cNvPr>
            <p:cNvGrpSpPr/>
            <p:nvPr/>
          </p:nvGrpSpPr>
          <p:grpSpPr>
            <a:xfrm>
              <a:off x="6625570" y="5325730"/>
              <a:ext cx="72743" cy="138445"/>
              <a:chOff x="4672637" y="1412776"/>
              <a:chExt cx="170657" cy="648072"/>
            </a:xfrm>
            <a:grpFill/>
          </p:grpSpPr>
          <p:cxnSp>
            <p:nvCxnSpPr>
              <p:cNvPr id="263" name="Straight Connector 262">
                <a:extLst>
                  <a:ext uri="{FF2B5EF4-FFF2-40B4-BE49-F238E27FC236}">
                    <a16:creationId xmlns:a16="http://schemas.microsoft.com/office/drawing/2014/main" id="{38CFA194-2A82-4698-8B71-72BD95BE69EA}"/>
                  </a:ext>
                </a:extLst>
              </p:cNvPr>
              <p:cNvCxnSpPr/>
              <p:nvPr/>
            </p:nvCxnSpPr>
            <p:spPr>
              <a:xfrm>
                <a:off x="4757966" y="1412776"/>
                <a:ext cx="0" cy="64807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D2AF2E94-B8AB-4C3F-A259-B393A272E7BB}"/>
                  </a:ext>
                </a:extLst>
              </p:cNvPr>
              <p:cNvCxnSpPr>
                <a:cxnSpLocks/>
              </p:cNvCxnSpPr>
              <p:nvPr/>
            </p:nvCxnSpPr>
            <p:spPr>
              <a:xfrm rot="5400000">
                <a:off x="4757966" y="1327448"/>
                <a:ext cx="0" cy="17065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2" name="Rectangle 261">
              <a:extLst>
                <a:ext uri="{FF2B5EF4-FFF2-40B4-BE49-F238E27FC236}">
                  <a16:creationId xmlns:a16="http://schemas.microsoft.com/office/drawing/2014/main" id="{67DB39BD-E5ED-4FFD-8B84-5CF1CCADD64D}"/>
                </a:ext>
              </a:extLst>
            </p:cNvPr>
            <p:cNvSpPr/>
            <p:nvPr/>
          </p:nvSpPr>
          <p:spPr>
            <a:xfrm>
              <a:off x="6583791" y="5432769"/>
              <a:ext cx="156300" cy="439283"/>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55" name="Picture 354">
            <a:extLst>
              <a:ext uri="{FF2B5EF4-FFF2-40B4-BE49-F238E27FC236}">
                <a16:creationId xmlns:a16="http://schemas.microsoft.com/office/drawing/2014/main" id="{A687165A-411E-4195-9BE0-1672E136BF75}"/>
              </a:ext>
            </a:extLst>
          </p:cNvPr>
          <p:cNvPicPr>
            <a:picLocks noChangeAspect="1"/>
          </p:cNvPicPr>
          <p:nvPr/>
        </p:nvPicPr>
        <p:blipFill>
          <a:blip r:embed="rId9"/>
          <a:stretch>
            <a:fillRect/>
          </a:stretch>
        </p:blipFill>
        <p:spPr>
          <a:xfrm>
            <a:off x="2593818" y="3796849"/>
            <a:ext cx="2118663" cy="1513944"/>
          </a:xfrm>
          <a:prstGeom prst="rect">
            <a:avLst/>
          </a:prstGeom>
        </p:spPr>
      </p:pic>
      <p:sp>
        <p:nvSpPr>
          <p:cNvPr id="323" name="TextBox 322">
            <a:extLst>
              <a:ext uri="{FF2B5EF4-FFF2-40B4-BE49-F238E27FC236}">
                <a16:creationId xmlns:a16="http://schemas.microsoft.com/office/drawing/2014/main" id="{005CD78D-C765-4988-827A-FA2E65911972}"/>
              </a:ext>
            </a:extLst>
          </p:cNvPr>
          <p:cNvSpPr txBox="1"/>
          <p:nvPr/>
        </p:nvSpPr>
        <p:spPr>
          <a:xfrm>
            <a:off x="735385" y="5001856"/>
            <a:ext cx="263214" cy="261610"/>
          </a:xfrm>
          <a:prstGeom prst="rect">
            <a:avLst/>
          </a:prstGeom>
          <a:noFill/>
        </p:spPr>
        <p:txBody>
          <a:bodyPr wrap="none" rtlCol="0">
            <a:spAutoFit/>
          </a:bodyPr>
          <a:lstStyle/>
          <a:p>
            <a:pPr algn="r"/>
            <a:r>
              <a:rPr lang="en-US" sz="1100" dirty="0">
                <a:solidFill>
                  <a:prstClr val="black"/>
                </a:solidFill>
              </a:rPr>
              <a:t>2</a:t>
            </a:r>
          </a:p>
        </p:txBody>
      </p:sp>
      <p:cxnSp>
        <p:nvCxnSpPr>
          <p:cNvPr id="319" name="Straight Connector 318">
            <a:extLst>
              <a:ext uri="{FF2B5EF4-FFF2-40B4-BE49-F238E27FC236}">
                <a16:creationId xmlns:a16="http://schemas.microsoft.com/office/drawing/2014/main" id="{8A97D856-9A23-4838-8BCC-6515020A25DA}"/>
              </a:ext>
            </a:extLst>
          </p:cNvPr>
          <p:cNvCxnSpPr>
            <a:cxnSpLocks/>
          </p:cNvCxnSpPr>
          <p:nvPr/>
        </p:nvCxnSpPr>
        <p:spPr>
          <a:xfrm>
            <a:off x="986801" y="5534156"/>
            <a:ext cx="17983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448006B-A06F-4C0D-B9A8-A4451248FF87}"/>
              </a:ext>
            </a:extLst>
          </p:cNvPr>
          <p:cNvCxnSpPr>
            <a:cxnSpLocks/>
          </p:cNvCxnSpPr>
          <p:nvPr/>
        </p:nvCxnSpPr>
        <p:spPr>
          <a:xfrm flipV="1">
            <a:off x="991253" y="4734065"/>
            <a:ext cx="0" cy="802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1" name="TextBox 320">
            <a:extLst>
              <a:ext uri="{FF2B5EF4-FFF2-40B4-BE49-F238E27FC236}">
                <a16:creationId xmlns:a16="http://schemas.microsoft.com/office/drawing/2014/main" id="{F457C650-55E6-4542-B25E-13BF28E38A44}"/>
              </a:ext>
            </a:extLst>
          </p:cNvPr>
          <p:cNvSpPr txBox="1"/>
          <p:nvPr/>
        </p:nvSpPr>
        <p:spPr>
          <a:xfrm>
            <a:off x="505827" y="5400611"/>
            <a:ext cx="492772" cy="266765"/>
          </a:xfrm>
          <a:prstGeom prst="rect">
            <a:avLst/>
          </a:prstGeom>
          <a:noFill/>
        </p:spPr>
        <p:txBody>
          <a:bodyPr wrap="none" rtlCol="0">
            <a:spAutoFit/>
          </a:bodyPr>
          <a:lstStyle/>
          <a:p>
            <a:pPr algn="r"/>
            <a:r>
              <a:rPr lang="en-US" sz="1100" dirty="0">
                <a:solidFill>
                  <a:prstClr val="black"/>
                </a:solidFill>
              </a:rPr>
              <a:t>0</a:t>
            </a:r>
          </a:p>
        </p:txBody>
      </p:sp>
      <p:cxnSp>
        <p:nvCxnSpPr>
          <p:cNvPr id="322" name="Straight Connector 321">
            <a:extLst>
              <a:ext uri="{FF2B5EF4-FFF2-40B4-BE49-F238E27FC236}">
                <a16:creationId xmlns:a16="http://schemas.microsoft.com/office/drawing/2014/main" id="{37A3FC5E-5C1A-4EDC-9D0F-876141BE81AB}"/>
              </a:ext>
            </a:extLst>
          </p:cNvPr>
          <p:cNvCxnSpPr/>
          <p:nvPr/>
        </p:nvCxnSpPr>
        <p:spPr>
          <a:xfrm>
            <a:off x="919252" y="5534156"/>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31754427-326F-48FE-A3DF-2C4BEA1AF064}"/>
              </a:ext>
            </a:extLst>
          </p:cNvPr>
          <p:cNvCxnSpPr/>
          <p:nvPr/>
        </p:nvCxnSpPr>
        <p:spPr>
          <a:xfrm>
            <a:off x="919252" y="5137795"/>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7" name="TextBox 326">
            <a:extLst>
              <a:ext uri="{FF2B5EF4-FFF2-40B4-BE49-F238E27FC236}">
                <a16:creationId xmlns:a16="http://schemas.microsoft.com/office/drawing/2014/main" id="{E59067C6-C494-4DDA-9546-87042C23C376}"/>
              </a:ext>
            </a:extLst>
          </p:cNvPr>
          <p:cNvSpPr txBox="1"/>
          <p:nvPr/>
        </p:nvSpPr>
        <p:spPr>
          <a:xfrm>
            <a:off x="735385" y="5201233"/>
            <a:ext cx="263214" cy="261610"/>
          </a:xfrm>
          <a:prstGeom prst="rect">
            <a:avLst/>
          </a:prstGeom>
          <a:noFill/>
        </p:spPr>
        <p:txBody>
          <a:bodyPr wrap="none" rtlCol="0">
            <a:spAutoFit/>
          </a:bodyPr>
          <a:lstStyle/>
          <a:p>
            <a:pPr algn="r"/>
            <a:r>
              <a:rPr lang="en-US" sz="1100" dirty="0">
                <a:solidFill>
                  <a:prstClr val="black"/>
                </a:solidFill>
              </a:rPr>
              <a:t>1</a:t>
            </a:r>
          </a:p>
        </p:txBody>
      </p:sp>
      <p:cxnSp>
        <p:nvCxnSpPr>
          <p:cNvPr id="328" name="Straight Connector 327">
            <a:extLst>
              <a:ext uri="{FF2B5EF4-FFF2-40B4-BE49-F238E27FC236}">
                <a16:creationId xmlns:a16="http://schemas.microsoft.com/office/drawing/2014/main" id="{443822F6-E6D1-4782-AAC6-C45090F48D56}"/>
              </a:ext>
            </a:extLst>
          </p:cNvPr>
          <p:cNvCxnSpPr/>
          <p:nvPr/>
        </p:nvCxnSpPr>
        <p:spPr>
          <a:xfrm>
            <a:off x="919252" y="5337172"/>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9" name="TextBox 328">
            <a:extLst>
              <a:ext uri="{FF2B5EF4-FFF2-40B4-BE49-F238E27FC236}">
                <a16:creationId xmlns:a16="http://schemas.microsoft.com/office/drawing/2014/main" id="{7B1AD7C5-7141-4D8F-BF35-9BF50FA50E45}"/>
              </a:ext>
            </a:extLst>
          </p:cNvPr>
          <p:cNvSpPr txBox="1"/>
          <p:nvPr/>
        </p:nvSpPr>
        <p:spPr>
          <a:xfrm>
            <a:off x="735385" y="4603103"/>
            <a:ext cx="263214" cy="261610"/>
          </a:xfrm>
          <a:prstGeom prst="rect">
            <a:avLst/>
          </a:prstGeom>
          <a:noFill/>
        </p:spPr>
        <p:txBody>
          <a:bodyPr wrap="none" rtlCol="0">
            <a:spAutoFit/>
          </a:bodyPr>
          <a:lstStyle/>
          <a:p>
            <a:pPr algn="r"/>
            <a:r>
              <a:rPr lang="en-US" sz="1100" dirty="0">
                <a:solidFill>
                  <a:prstClr val="black"/>
                </a:solidFill>
              </a:rPr>
              <a:t>4</a:t>
            </a:r>
          </a:p>
        </p:txBody>
      </p:sp>
      <p:cxnSp>
        <p:nvCxnSpPr>
          <p:cNvPr id="330" name="Straight Connector 329">
            <a:extLst>
              <a:ext uri="{FF2B5EF4-FFF2-40B4-BE49-F238E27FC236}">
                <a16:creationId xmlns:a16="http://schemas.microsoft.com/office/drawing/2014/main" id="{93AE467C-8C64-4E89-B2BD-106E3376A2A8}"/>
              </a:ext>
            </a:extLst>
          </p:cNvPr>
          <p:cNvCxnSpPr/>
          <p:nvPr/>
        </p:nvCxnSpPr>
        <p:spPr>
          <a:xfrm>
            <a:off x="919252" y="4739042"/>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1" name="TextBox 330">
            <a:extLst>
              <a:ext uri="{FF2B5EF4-FFF2-40B4-BE49-F238E27FC236}">
                <a16:creationId xmlns:a16="http://schemas.microsoft.com/office/drawing/2014/main" id="{7C35A366-F81C-4747-971C-2A1BB3B7929B}"/>
              </a:ext>
            </a:extLst>
          </p:cNvPr>
          <p:cNvSpPr txBox="1"/>
          <p:nvPr/>
        </p:nvSpPr>
        <p:spPr>
          <a:xfrm>
            <a:off x="735387" y="4802480"/>
            <a:ext cx="263214" cy="261610"/>
          </a:xfrm>
          <a:prstGeom prst="rect">
            <a:avLst/>
          </a:prstGeom>
          <a:noFill/>
        </p:spPr>
        <p:txBody>
          <a:bodyPr wrap="none" rtlCol="0">
            <a:spAutoFit/>
          </a:bodyPr>
          <a:lstStyle/>
          <a:p>
            <a:pPr algn="r"/>
            <a:r>
              <a:rPr lang="en-US" sz="1100" dirty="0">
                <a:solidFill>
                  <a:prstClr val="black"/>
                </a:solidFill>
              </a:rPr>
              <a:t>3</a:t>
            </a:r>
          </a:p>
        </p:txBody>
      </p:sp>
      <p:cxnSp>
        <p:nvCxnSpPr>
          <p:cNvPr id="332" name="Straight Connector 331">
            <a:extLst>
              <a:ext uri="{FF2B5EF4-FFF2-40B4-BE49-F238E27FC236}">
                <a16:creationId xmlns:a16="http://schemas.microsoft.com/office/drawing/2014/main" id="{B154FDD9-7E83-4881-928D-CC52768AB190}"/>
              </a:ext>
            </a:extLst>
          </p:cNvPr>
          <p:cNvCxnSpPr/>
          <p:nvPr/>
        </p:nvCxnSpPr>
        <p:spPr>
          <a:xfrm>
            <a:off x="919252" y="4938419"/>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786A61DB-54F8-48E9-9D6A-7E498D4DD83F}"/>
              </a:ext>
            </a:extLst>
          </p:cNvPr>
          <p:cNvCxnSpPr>
            <a:cxnSpLocks/>
          </p:cNvCxnSpPr>
          <p:nvPr/>
        </p:nvCxnSpPr>
        <p:spPr>
          <a:xfrm flipH="1" flipV="1">
            <a:off x="991253" y="3587672"/>
            <a:ext cx="0" cy="9901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4" name="Group 333">
            <a:extLst>
              <a:ext uri="{FF2B5EF4-FFF2-40B4-BE49-F238E27FC236}">
                <a16:creationId xmlns:a16="http://schemas.microsoft.com/office/drawing/2014/main" id="{B3397E66-6FB8-4102-AC03-09C3BC9FA83E}"/>
              </a:ext>
            </a:extLst>
          </p:cNvPr>
          <p:cNvGrpSpPr/>
          <p:nvPr/>
        </p:nvGrpSpPr>
        <p:grpSpPr>
          <a:xfrm>
            <a:off x="813000" y="4444057"/>
            <a:ext cx="184731" cy="261610"/>
            <a:chOff x="4422637" y="5500298"/>
            <a:chExt cx="184731" cy="264226"/>
          </a:xfrm>
        </p:grpSpPr>
        <p:sp>
          <p:nvSpPr>
            <p:cNvPr id="347" name="TextBox 346">
              <a:extLst>
                <a:ext uri="{FF2B5EF4-FFF2-40B4-BE49-F238E27FC236}">
                  <a16:creationId xmlns:a16="http://schemas.microsoft.com/office/drawing/2014/main" id="{B70F4C4B-A24F-4911-8ACE-EE774AD7669B}"/>
                </a:ext>
              </a:extLst>
            </p:cNvPr>
            <p:cNvSpPr txBox="1"/>
            <p:nvPr/>
          </p:nvSpPr>
          <p:spPr>
            <a:xfrm>
              <a:off x="4422637" y="5500298"/>
              <a:ext cx="184731" cy="264226"/>
            </a:xfrm>
            <a:prstGeom prst="rect">
              <a:avLst/>
            </a:prstGeom>
            <a:noFill/>
          </p:spPr>
          <p:txBody>
            <a:bodyPr wrap="none" rtlCol="0">
              <a:spAutoFit/>
            </a:bodyPr>
            <a:lstStyle/>
            <a:p>
              <a:pPr algn="r"/>
              <a:endParaRPr lang="en-US" sz="1100" dirty="0">
                <a:solidFill>
                  <a:prstClr val="black"/>
                </a:solidFill>
              </a:endParaRPr>
            </a:p>
          </p:txBody>
        </p:sp>
        <p:cxnSp>
          <p:nvCxnSpPr>
            <p:cNvPr id="348" name="Straight Connector 347">
              <a:extLst>
                <a:ext uri="{FF2B5EF4-FFF2-40B4-BE49-F238E27FC236}">
                  <a16:creationId xmlns:a16="http://schemas.microsoft.com/office/drawing/2014/main" id="{3EEB082D-B2AE-4188-A486-889FD717DDA8}"/>
                </a:ext>
              </a:extLst>
            </p:cNvPr>
            <p:cNvCxnSpPr/>
            <p:nvPr/>
          </p:nvCxnSpPr>
          <p:spPr>
            <a:xfrm>
              <a:off x="4528021" y="5633843"/>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6" name="Group 335">
            <a:extLst>
              <a:ext uri="{FF2B5EF4-FFF2-40B4-BE49-F238E27FC236}">
                <a16:creationId xmlns:a16="http://schemas.microsoft.com/office/drawing/2014/main" id="{F2409D9A-48B8-45A7-B857-6F128F81ACAD}"/>
              </a:ext>
            </a:extLst>
          </p:cNvPr>
          <p:cNvGrpSpPr/>
          <p:nvPr/>
        </p:nvGrpSpPr>
        <p:grpSpPr>
          <a:xfrm>
            <a:off x="577421" y="3457042"/>
            <a:ext cx="420308" cy="259020"/>
            <a:chOff x="4187058" y="4503413"/>
            <a:chExt cx="420308" cy="261610"/>
          </a:xfrm>
        </p:grpSpPr>
        <p:sp>
          <p:nvSpPr>
            <p:cNvPr id="343" name="TextBox 342">
              <a:extLst>
                <a:ext uri="{FF2B5EF4-FFF2-40B4-BE49-F238E27FC236}">
                  <a16:creationId xmlns:a16="http://schemas.microsoft.com/office/drawing/2014/main" id="{72C99947-0B95-412C-8CBB-3453569A9765}"/>
                </a:ext>
              </a:extLst>
            </p:cNvPr>
            <p:cNvSpPr txBox="1"/>
            <p:nvPr/>
          </p:nvSpPr>
          <p:spPr>
            <a:xfrm>
              <a:off x="4187058" y="4503413"/>
              <a:ext cx="420308" cy="261610"/>
            </a:xfrm>
            <a:prstGeom prst="rect">
              <a:avLst/>
            </a:prstGeom>
            <a:noFill/>
          </p:spPr>
          <p:txBody>
            <a:bodyPr wrap="none" rtlCol="0">
              <a:spAutoFit/>
            </a:bodyPr>
            <a:lstStyle/>
            <a:p>
              <a:pPr algn="r"/>
              <a:r>
                <a:rPr lang="en-US" sz="1100" dirty="0">
                  <a:solidFill>
                    <a:prstClr val="black"/>
                  </a:solidFill>
                </a:rPr>
                <a:t>100</a:t>
              </a:r>
            </a:p>
          </p:txBody>
        </p:sp>
        <p:cxnSp>
          <p:nvCxnSpPr>
            <p:cNvPr id="344" name="Straight Connector 343">
              <a:extLst>
                <a:ext uri="{FF2B5EF4-FFF2-40B4-BE49-F238E27FC236}">
                  <a16:creationId xmlns:a16="http://schemas.microsoft.com/office/drawing/2014/main" id="{072E1EA2-E484-4D0F-8828-0B9700F84F31}"/>
                </a:ext>
              </a:extLst>
            </p:cNvPr>
            <p:cNvCxnSpPr/>
            <p:nvPr/>
          </p:nvCxnSpPr>
          <p:spPr>
            <a:xfrm>
              <a:off x="4528021" y="4639352"/>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7" name="Group 336">
            <a:extLst>
              <a:ext uri="{FF2B5EF4-FFF2-40B4-BE49-F238E27FC236}">
                <a16:creationId xmlns:a16="http://schemas.microsoft.com/office/drawing/2014/main" id="{169B4E14-E3C4-4C3B-9074-B62AD0A8A89F}"/>
              </a:ext>
            </a:extLst>
          </p:cNvPr>
          <p:cNvGrpSpPr/>
          <p:nvPr/>
        </p:nvGrpSpPr>
        <p:grpSpPr>
          <a:xfrm>
            <a:off x="655971" y="4243302"/>
            <a:ext cx="341760" cy="261610"/>
            <a:chOff x="4265608" y="5300920"/>
            <a:chExt cx="341760" cy="264226"/>
          </a:xfrm>
        </p:grpSpPr>
        <p:sp>
          <p:nvSpPr>
            <p:cNvPr id="341" name="TextBox 340">
              <a:extLst>
                <a:ext uri="{FF2B5EF4-FFF2-40B4-BE49-F238E27FC236}">
                  <a16:creationId xmlns:a16="http://schemas.microsoft.com/office/drawing/2014/main" id="{36E06F3E-FD95-4580-8EF3-8F537A460DE6}"/>
                </a:ext>
              </a:extLst>
            </p:cNvPr>
            <p:cNvSpPr txBox="1"/>
            <p:nvPr/>
          </p:nvSpPr>
          <p:spPr>
            <a:xfrm>
              <a:off x="4265608" y="5300920"/>
              <a:ext cx="341760" cy="264226"/>
            </a:xfrm>
            <a:prstGeom prst="rect">
              <a:avLst/>
            </a:prstGeom>
            <a:noFill/>
          </p:spPr>
          <p:txBody>
            <a:bodyPr wrap="none" rtlCol="0">
              <a:spAutoFit/>
            </a:bodyPr>
            <a:lstStyle/>
            <a:p>
              <a:pPr algn="r"/>
              <a:r>
                <a:rPr lang="en-US" sz="1100" dirty="0">
                  <a:solidFill>
                    <a:prstClr val="black"/>
                  </a:solidFill>
                </a:rPr>
                <a:t>60</a:t>
              </a:r>
            </a:p>
          </p:txBody>
        </p:sp>
        <p:cxnSp>
          <p:nvCxnSpPr>
            <p:cNvPr id="342" name="Straight Connector 341">
              <a:extLst>
                <a:ext uri="{FF2B5EF4-FFF2-40B4-BE49-F238E27FC236}">
                  <a16:creationId xmlns:a16="http://schemas.microsoft.com/office/drawing/2014/main" id="{CD65A230-38FF-495C-B38A-7335D21340CA}"/>
                </a:ext>
              </a:extLst>
            </p:cNvPr>
            <p:cNvCxnSpPr/>
            <p:nvPr/>
          </p:nvCxnSpPr>
          <p:spPr>
            <a:xfrm>
              <a:off x="4528021" y="5436859"/>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8" name="Group 337">
            <a:extLst>
              <a:ext uri="{FF2B5EF4-FFF2-40B4-BE49-F238E27FC236}">
                <a16:creationId xmlns:a16="http://schemas.microsoft.com/office/drawing/2014/main" id="{48278995-A834-465D-AE82-9E9FAB1983BA}"/>
              </a:ext>
            </a:extLst>
          </p:cNvPr>
          <p:cNvGrpSpPr/>
          <p:nvPr/>
        </p:nvGrpSpPr>
        <p:grpSpPr>
          <a:xfrm>
            <a:off x="655971" y="3841814"/>
            <a:ext cx="341760" cy="259020"/>
            <a:chOff x="4265608" y="4702790"/>
            <a:chExt cx="341760" cy="261610"/>
          </a:xfrm>
        </p:grpSpPr>
        <p:sp>
          <p:nvSpPr>
            <p:cNvPr id="339" name="TextBox 338">
              <a:extLst>
                <a:ext uri="{FF2B5EF4-FFF2-40B4-BE49-F238E27FC236}">
                  <a16:creationId xmlns:a16="http://schemas.microsoft.com/office/drawing/2014/main" id="{F754A854-4CBC-430D-8A24-5B46F11A7566}"/>
                </a:ext>
              </a:extLst>
            </p:cNvPr>
            <p:cNvSpPr txBox="1"/>
            <p:nvPr/>
          </p:nvSpPr>
          <p:spPr>
            <a:xfrm>
              <a:off x="4265608" y="4702790"/>
              <a:ext cx="341760" cy="261610"/>
            </a:xfrm>
            <a:prstGeom prst="rect">
              <a:avLst/>
            </a:prstGeom>
            <a:noFill/>
          </p:spPr>
          <p:txBody>
            <a:bodyPr wrap="none" rtlCol="0">
              <a:spAutoFit/>
            </a:bodyPr>
            <a:lstStyle/>
            <a:p>
              <a:pPr algn="r"/>
              <a:r>
                <a:rPr lang="en-US" sz="1100" dirty="0">
                  <a:solidFill>
                    <a:prstClr val="black"/>
                  </a:solidFill>
                </a:rPr>
                <a:t>80</a:t>
              </a:r>
            </a:p>
          </p:txBody>
        </p:sp>
        <p:cxnSp>
          <p:nvCxnSpPr>
            <p:cNvPr id="340" name="Straight Connector 339">
              <a:extLst>
                <a:ext uri="{FF2B5EF4-FFF2-40B4-BE49-F238E27FC236}">
                  <a16:creationId xmlns:a16="http://schemas.microsoft.com/office/drawing/2014/main" id="{0E3290EA-BF78-42E0-A9B0-0F05A529FB25}"/>
                </a:ext>
              </a:extLst>
            </p:cNvPr>
            <p:cNvCxnSpPr/>
            <p:nvPr/>
          </p:nvCxnSpPr>
          <p:spPr>
            <a:xfrm>
              <a:off x="4528021" y="4838729"/>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1" name="Straight Connector 360">
            <a:extLst>
              <a:ext uri="{FF2B5EF4-FFF2-40B4-BE49-F238E27FC236}">
                <a16:creationId xmlns:a16="http://schemas.microsoft.com/office/drawing/2014/main" id="{5B2470C9-0B9C-4502-9805-C65F1D307C2C}"/>
              </a:ext>
            </a:extLst>
          </p:cNvPr>
          <p:cNvCxnSpPr>
            <a:cxnSpLocks/>
          </p:cNvCxnSpPr>
          <p:nvPr/>
        </p:nvCxnSpPr>
        <p:spPr>
          <a:xfrm flipV="1">
            <a:off x="1582438" y="5532120"/>
            <a:ext cx="0" cy="571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21D2D8D4-3A3F-4377-938D-540A67F10EBF}"/>
              </a:ext>
            </a:extLst>
          </p:cNvPr>
          <p:cNvCxnSpPr>
            <a:cxnSpLocks/>
          </p:cNvCxnSpPr>
          <p:nvPr/>
        </p:nvCxnSpPr>
        <p:spPr>
          <a:xfrm flipV="1">
            <a:off x="2180608" y="5532120"/>
            <a:ext cx="0" cy="571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D0874DB5-E70B-4207-B837-A931B8F59C38}"/>
              </a:ext>
            </a:extLst>
          </p:cNvPr>
          <p:cNvCxnSpPr>
            <a:cxnSpLocks/>
          </p:cNvCxnSpPr>
          <p:nvPr/>
        </p:nvCxnSpPr>
        <p:spPr>
          <a:xfrm flipV="1">
            <a:off x="2784493" y="5532120"/>
            <a:ext cx="0" cy="571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943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US" sz="2400" dirty="0" err="1"/>
              <a:t>Immunomodulatory</a:t>
            </a:r>
            <a:r>
              <a:rPr lang="en-US" sz="2400" dirty="0"/>
              <a:t> mechanisms of the novel therapeutic bile acid 24-nor-ursodeoxycholic acid</a:t>
            </a:r>
            <a:endParaRPr lang="en-GB" sz="2400" dirty="0"/>
          </a:p>
        </p:txBody>
      </p:sp>
      <p:sp>
        <p:nvSpPr>
          <p:cNvPr id="23" name="Text Placeholder 22">
            <a:extLst>
              <a:ext uri="{FF2B5EF4-FFF2-40B4-BE49-F238E27FC236}">
                <a16:creationId xmlns:a16="http://schemas.microsoft.com/office/drawing/2014/main" id="{252738FA-7172-4D1A-BEF4-3633278FBEBD}"/>
              </a:ext>
            </a:extLst>
          </p:cNvPr>
          <p:cNvSpPr>
            <a:spLocks noGrp="1"/>
          </p:cNvSpPr>
          <p:nvPr>
            <p:ph type="body" sz="quarter" idx="10"/>
          </p:nvPr>
        </p:nvSpPr>
        <p:spPr/>
        <p:txBody>
          <a:bodyPr/>
          <a:lstStyle/>
          <a:p>
            <a:r>
              <a:rPr lang="en-GB" dirty="0"/>
              <a:t>Zhu CI, et al. ILC 2018, #PS-005</a:t>
            </a:r>
          </a:p>
        </p:txBody>
      </p:sp>
      <p:sp>
        <p:nvSpPr>
          <p:cNvPr id="22" name="Content Placeholder 21">
            <a:extLst>
              <a:ext uri="{FF2B5EF4-FFF2-40B4-BE49-F238E27FC236}">
                <a16:creationId xmlns:a16="http://schemas.microsoft.com/office/drawing/2014/main" id="{2987A22D-0398-4D88-91D8-2041D74434C9}"/>
              </a:ext>
            </a:extLst>
          </p:cNvPr>
          <p:cNvSpPr>
            <a:spLocks noGrp="1"/>
          </p:cNvSpPr>
          <p:nvPr>
            <p:ph sz="half" idx="1"/>
          </p:nvPr>
        </p:nvSpPr>
        <p:spPr>
          <a:xfrm>
            <a:off x="319314" y="1123950"/>
            <a:ext cx="8506800" cy="4839218"/>
          </a:xfrm>
        </p:spPr>
        <p:txBody>
          <a:bodyPr>
            <a:noAutofit/>
          </a:bodyPr>
          <a:lstStyle/>
          <a:p>
            <a:pPr marL="0" indent="0">
              <a:buNone/>
            </a:pPr>
            <a:r>
              <a:rPr lang="en-US" altLang="zh-CN" sz="1400" b="1" dirty="0">
                <a:solidFill>
                  <a:schemeClr val="accent3">
                    <a:lumMod val="75000"/>
                  </a:schemeClr>
                </a:solidFill>
              </a:rPr>
              <a:t>Methods: </a:t>
            </a:r>
            <a:r>
              <a:rPr lang="en-GB" sz="1400" dirty="0"/>
              <a:t>Potential modulatory effects of </a:t>
            </a:r>
            <a:r>
              <a:rPr lang="en-GB" sz="1400" i="1" dirty="0" err="1"/>
              <a:t>nor</a:t>
            </a:r>
            <a:r>
              <a:rPr lang="en-GB" sz="1400" dirty="0" err="1"/>
              <a:t>UDCA</a:t>
            </a:r>
            <a:r>
              <a:rPr lang="en-GB" sz="1400" dirty="0"/>
              <a:t> on CD8 T-cell immunity were assessed </a:t>
            </a:r>
            <a:r>
              <a:rPr lang="en-GB" sz="1400" i="1" dirty="0"/>
              <a:t>in vitro </a:t>
            </a:r>
            <a:r>
              <a:rPr lang="en-GB" sz="1400" dirty="0"/>
              <a:t>(proliferation and differentiation assays) and </a:t>
            </a:r>
            <a:r>
              <a:rPr lang="en-GB" sz="1400" i="1" dirty="0"/>
              <a:t>in vivo</a:t>
            </a:r>
            <a:endParaRPr lang="en-US" altLang="zh-CN" sz="1400" b="1" dirty="0">
              <a:solidFill>
                <a:schemeClr val="accent3">
                  <a:lumMod val="75000"/>
                </a:schemeClr>
              </a:solidFill>
            </a:endParaRPr>
          </a:p>
          <a:p>
            <a:pPr marL="0" indent="0">
              <a:buNone/>
            </a:pPr>
            <a:endParaRPr lang="en-US" altLang="zh-CN" sz="1400" b="1" dirty="0">
              <a:solidFill>
                <a:schemeClr val="accent3">
                  <a:lumMod val="75000"/>
                </a:schemeClr>
              </a:solidFill>
            </a:endParaRPr>
          </a:p>
          <a:p>
            <a:pPr marL="0" indent="0">
              <a:buNone/>
            </a:pPr>
            <a:endParaRPr lang="en-US" altLang="zh-CN" sz="1400" b="1" dirty="0">
              <a:solidFill>
                <a:schemeClr val="accent3">
                  <a:lumMod val="75000"/>
                </a:schemeClr>
              </a:solidFill>
            </a:endParaRPr>
          </a:p>
          <a:p>
            <a:pPr marL="0" indent="0">
              <a:buNone/>
            </a:pPr>
            <a:endParaRPr lang="en-US" altLang="zh-CN" sz="1400" b="1" dirty="0">
              <a:solidFill>
                <a:schemeClr val="accent3">
                  <a:lumMod val="75000"/>
                </a:schemeClr>
              </a:solidFill>
            </a:endParaRPr>
          </a:p>
          <a:p>
            <a:pPr marL="0" indent="0">
              <a:buNone/>
            </a:pPr>
            <a:endParaRPr lang="en-US" altLang="zh-CN" sz="1400" b="1" dirty="0">
              <a:solidFill>
                <a:schemeClr val="accent3">
                  <a:lumMod val="75000"/>
                </a:schemeClr>
              </a:solidFill>
            </a:endParaRPr>
          </a:p>
          <a:p>
            <a:pPr marL="0" indent="0">
              <a:buNone/>
            </a:pPr>
            <a:endParaRPr lang="en-US" altLang="zh-CN" sz="1400" b="1" dirty="0">
              <a:solidFill>
                <a:schemeClr val="accent3">
                  <a:lumMod val="75000"/>
                </a:schemeClr>
              </a:solidFill>
            </a:endParaRPr>
          </a:p>
          <a:p>
            <a:pPr marL="0" indent="0">
              <a:buNone/>
            </a:pPr>
            <a:endParaRPr lang="en-US" altLang="zh-CN" sz="1400" b="1" dirty="0">
              <a:solidFill>
                <a:schemeClr val="accent3">
                  <a:lumMod val="75000"/>
                </a:schemeClr>
              </a:solidFill>
            </a:endParaRPr>
          </a:p>
          <a:p>
            <a:pPr marL="0" indent="0">
              <a:buNone/>
            </a:pPr>
            <a:endParaRPr lang="en-US" altLang="zh-CN" sz="1400" b="1" dirty="0">
              <a:solidFill>
                <a:schemeClr val="accent3">
                  <a:lumMod val="75000"/>
                </a:schemeClr>
              </a:solidFill>
            </a:endParaRPr>
          </a:p>
          <a:p>
            <a:pPr marL="0" indent="0">
              <a:buNone/>
            </a:pPr>
            <a:endParaRPr lang="en-US" altLang="zh-CN" sz="1400" b="1" dirty="0">
              <a:solidFill>
                <a:schemeClr val="accent3">
                  <a:lumMod val="75000"/>
                </a:schemeClr>
              </a:solidFill>
            </a:endParaRPr>
          </a:p>
          <a:p>
            <a:pPr marL="0" indent="0">
              <a:buNone/>
            </a:pPr>
            <a:endParaRPr lang="en-US" altLang="zh-CN" sz="1400" b="1" dirty="0">
              <a:solidFill>
                <a:schemeClr val="accent3">
                  <a:lumMod val="75000"/>
                </a:schemeClr>
              </a:solidFill>
            </a:endParaRPr>
          </a:p>
          <a:p>
            <a:pPr marL="0" indent="0">
              <a:buNone/>
            </a:pPr>
            <a:endParaRPr lang="en-US" altLang="zh-CN" sz="1400" b="1" dirty="0">
              <a:solidFill>
                <a:schemeClr val="accent3">
                  <a:lumMod val="75000"/>
                </a:schemeClr>
              </a:solidFill>
            </a:endParaRPr>
          </a:p>
          <a:p>
            <a:pPr marL="0" indent="0">
              <a:buNone/>
            </a:pPr>
            <a:endParaRPr lang="en-US" altLang="zh-CN" sz="1400" b="1" dirty="0">
              <a:solidFill>
                <a:schemeClr val="accent3">
                  <a:lumMod val="75000"/>
                </a:schemeClr>
              </a:solidFill>
            </a:endParaRPr>
          </a:p>
          <a:p>
            <a:pPr marL="0" indent="0">
              <a:buNone/>
            </a:pPr>
            <a:r>
              <a:rPr lang="en-US" altLang="zh-CN" sz="1400" b="1" dirty="0">
                <a:solidFill>
                  <a:schemeClr val="accent3">
                    <a:lumMod val="75000"/>
                  </a:schemeClr>
                </a:solidFill>
              </a:rPr>
              <a:t>Key results:</a:t>
            </a:r>
          </a:p>
          <a:p>
            <a:pPr marL="171450" indent="-171450"/>
            <a:r>
              <a:rPr lang="en-US" altLang="zh-CN" sz="1400" i="1" dirty="0" err="1"/>
              <a:t>nor</a:t>
            </a:r>
            <a:r>
              <a:rPr lang="en-US" altLang="zh-CN" sz="1400" dirty="0" err="1"/>
              <a:t>UDCA</a:t>
            </a:r>
            <a:r>
              <a:rPr lang="en-US" altLang="zh-CN" sz="1400" dirty="0"/>
              <a:t>:</a:t>
            </a:r>
          </a:p>
          <a:p>
            <a:pPr marL="571500" lvl="1" indent="-171450">
              <a:spcBef>
                <a:spcPts val="0"/>
              </a:spcBef>
            </a:pPr>
            <a:r>
              <a:rPr lang="en-US" altLang="zh-CN" sz="1200" dirty="0"/>
              <a:t>Reduces CD8 T-cell proliferation, lymphoblast formation and effector functions through mTOR suppression</a:t>
            </a:r>
          </a:p>
          <a:p>
            <a:pPr marL="571500" lvl="1" indent="-171450">
              <a:spcBef>
                <a:spcPts val="0"/>
              </a:spcBef>
            </a:pPr>
            <a:r>
              <a:rPr lang="en-US" altLang="zh-CN" sz="1200" dirty="0"/>
              <a:t>Selectively limits glycolysis but not oxidative phosphorylation in activated CD8 T-cell</a:t>
            </a:r>
          </a:p>
          <a:p>
            <a:pPr marL="571500" lvl="1" indent="-171450">
              <a:spcBef>
                <a:spcPts val="0"/>
              </a:spcBef>
            </a:pPr>
            <a:r>
              <a:rPr lang="en-US" altLang="zh-CN" sz="1200" dirty="0"/>
              <a:t>Ameliorates liver injury and inflammation by decreasing CD8 effector frequency in mouse LCMV and PSC models</a:t>
            </a:r>
          </a:p>
          <a:p>
            <a:pPr marL="0" indent="0">
              <a:buNone/>
            </a:pPr>
            <a:r>
              <a:rPr lang="en-GB" sz="1400" b="1" dirty="0"/>
              <a:t>Conclusions:</a:t>
            </a:r>
          </a:p>
          <a:p>
            <a:pPr marL="285750" indent="-285750"/>
            <a:r>
              <a:rPr lang="en-GB" sz="1400" dirty="0"/>
              <a:t>Novel anti-inflammatory mechanisms of </a:t>
            </a:r>
            <a:r>
              <a:rPr lang="en-GB" sz="1400" i="1" dirty="0" err="1"/>
              <a:t>nor</a:t>
            </a:r>
            <a:r>
              <a:rPr lang="en-GB" sz="1400" dirty="0" err="1"/>
              <a:t>UDCA</a:t>
            </a:r>
            <a:r>
              <a:rPr lang="en-GB" sz="1400" dirty="0"/>
              <a:t> impact mTOR signalling, independent from UDCA</a:t>
            </a:r>
          </a:p>
          <a:p>
            <a:pPr marL="285750" indent="-285750"/>
            <a:r>
              <a:rPr lang="en-GB" sz="1400" dirty="0" err="1"/>
              <a:t>norUDCA</a:t>
            </a:r>
            <a:r>
              <a:rPr lang="en-GB" sz="1400" dirty="0"/>
              <a:t> may represent a promising </a:t>
            </a:r>
            <a:r>
              <a:rPr lang="en-GB" sz="1400" dirty="0" err="1"/>
              <a:t>immunometabolic</a:t>
            </a:r>
            <a:r>
              <a:rPr lang="en-GB" sz="1400" dirty="0"/>
              <a:t> drug for treatment of T-cell based inflammatory liver diseases</a:t>
            </a:r>
          </a:p>
        </p:txBody>
      </p:sp>
      <p:sp>
        <p:nvSpPr>
          <p:cNvPr id="9" name="Text Placeholder 10">
            <a:extLst>
              <a:ext uri="{FF2B5EF4-FFF2-40B4-BE49-F238E27FC236}">
                <a16:creationId xmlns:a16="http://schemas.microsoft.com/office/drawing/2014/main" id="{A157A499-8C01-4BA1-BC50-85D054347B4D}"/>
              </a:ext>
            </a:extLst>
          </p:cNvPr>
          <p:cNvSpPr txBox="1">
            <a:spLocks/>
          </p:cNvSpPr>
          <p:nvPr/>
        </p:nvSpPr>
        <p:spPr>
          <a:xfrm>
            <a:off x="-60801" y="6176528"/>
            <a:ext cx="7519403" cy="376990"/>
          </a:xfrm>
          <a:prstGeom prst="rect">
            <a:avLst/>
          </a:prstGeom>
        </p:spPr>
        <p:txBody>
          <a:bodyPr vert="horz" lIns="144000" tIns="72000" rIns="144000" bIns="72000" rtlCol="0" anchor="b">
            <a:noAutofit/>
          </a:bodyPr>
          <a:lstStyle>
            <a:lvl1pPr marL="0" indent="0" algn="l" defTabSz="914400" rtl="0" eaLnBrk="1" latinLnBrk="0" hangingPunct="1">
              <a:spcBef>
                <a:spcPts val="0"/>
              </a:spcBef>
              <a:buClr>
                <a:schemeClr val="tx2"/>
              </a:buClr>
              <a:buFont typeface="Arial" panose="020B0604020202020204" pitchFamily="34" charset="0"/>
              <a:buNone/>
              <a:defRPr sz="1000" kern="1200" baseline="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grpSp>
        <p:nvGrpSpPr>
          <p:cNvPr id="3" name="Group 2">
            <a:extLst>
              <a:ext uri="{FF2B5EF4-FFF2-40B4-BE49-F238E27FC236}">
                <a16:creationId xmlns:a16="http://schemas.microsoft.com/office/drawing/2014/main" id="{B52CEBDC-32FB-45CF-BF35-C1B3A3B07B6D}"/>
              </a:ext>
            </a:extLst>
          </p:cNvPr>
          <p:cNvGrpSpPr/>
          <p:nvPr/>
        </p:nvGrpSpPr>
        <p:grpSpPr>
          <a:xfrm>
            <a:off x="151539" y="1692441"/>
            <a:ext cx="5264326" cy="2741212"/>
            <a:chOff x="151539" y="1692441"/>
            <a:chExt cx="5264326" cy="2741212"/>
          </a:xfrm>
        </p:grpSpPr>
        <p:sp>
          <p:nvSpPr>
            <p:cNvPr id="44" name="TextBox 43">
              <a:extLst>
                <a:ext uri="{FF2B5EF4-FFF2-40B4-BE49-F238E27FC236}">
                  <a16:creationId xmlns:a16="http://schemas.microsoft.com/office/drawing/2014/main" id="{79C9B929-FD18-4B82-9C7E-E48C640ADE73}"/>
                </a:ext>
              </a:extLst>
            </p:cNvPr>
            <p:cNvSpPr txBox="1"/>
            <p:nvPr/>
          </p:nvSpPr>
          <p:spPr>
            <a:xfrm>
              <a:off x="151539" y="1692441"/>
              <a:ext cx="5264326" cy="307777"/>
            </a:xfrm>
            <a:prstGeom prst="rect">
              <a:avLst/>
            </a:prstGeom>
            <a:noFill/>
          </p:spPr>
          <p:txBody>
            <a:bodyPr wrap="none" rtlCol="0">
              <a:spAutoFit/>
            </a:bodyPr>
            <a:lstStyle/>
            <a:p>
              <a:pPr algn="ctr"/>
              <a:r>
                <a:rPr lang="en-GB" sz="1400" b="1" dirty="0"/>
                <a:t>LCMV model of CD8 T-cell driven hepatic immunopathology</a:t>
              </a:r>
              <a:endParaRPr lang="en-US" sz="1400" b="1" dirty="0">
                <a:solidFill>
                  <a:srgbClr val="004A86"/>
                </a:solidFill>
              </a:endParaRPr>
            </a:p>
          </p:txBody>
        </p:sp>
        <p:grpSp>
          <p:nvGrpSpPr>
            <p:cNvPr id="46" name="Group 45">
              <a:extLst>
                <a:ext uri="{FF2B5EF4-FFF2-40B4-BE49-F238E27FC236}">
                  <a16:creationId xmlns:a16="http://schemas.microsoft.com/office/drawing/2014/main" id="{702E1105-381E-49C2-9445-96FBFF930B03}"/>
                </a:ext>
              </a:extLst>
            </p:cNvPr>
            <p:cNvGrpSpPr/>
            <p:nvPr/>
          </p:nvGrpSpPr>
          <p:grpSpPr>
            <a:xfrm>
              <a:off x="179512" y="1915803"/>
              <a:ext cx="5074028" cy="2517850"/>
              <a:chOff x="179512" y="3445318"/>
              <a:chExt cx="5074028" cy="2517850"/>
            </a:xfrm>
          </p:grpSpPr>
          <p:pic>
            <p:nvPicPr>
              <p:cNvPr id="47" name="Picture 46">
                <a:extLst>
                  <a:ext uri="{FF2B5EF4-FFF2-40B4-BE49-F238E27FC236}">
                    <a16:creationId xmlns:a16="http://schemas.microsoft.com/office/drawing/2014/main" id="{65E6476F-FEA3-4A55-A3A1-F99510249E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68" t="75464" r="53047" b="921"/>
              <a:stretch/>
            </p:blipFill>
            <p:spPr bwMode="auto">
              <a:xfrm>
                <a:off x="179512" y="3445318"/>
                <a:ext cx="5074028" cy="251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 name="Group 47">
                <a:extLst>
                  <a:ext uri="{FF2B5EF4-FFF2-40B4-BE49-F238E27FC236}">
                    <a16:creationId xmlns:a16="http://schemas.microsoft.com/office/drawing/2014/main" id="{F445665B-0FC1-418B-B009-54C4CB16E94E}"/>
                  </a:ext>
                </a:extLst>
              </p:cNvPr>
              <p:cNvGrpSpPr/>
              <p:nvPr/>
            </p:nvGrpSpPr>
            <p:grpSpPr>
              <a:xfrm>
                <a:off x="418758" y="5662919"/>
                <a:ext cx="3690846" cy="261610"/>
                <a:chOff x="418758" y="5685779"/>
                <a:chExt cx="3690846" cy="261610"/>
              </a:xfrm>
            </p:grpSpPr>
            <p:sp>
              <p:nvSpPr>
                <p:cNvPr id="53" name="TextBox 52">
                  <a:extLst>
                    <a:ext uri="{FF2B5EF4-FFF2-40B4-BE49-F238E27FC236}">
                      <a16:creationId xmlns:a16="http://schemas.microsoft.com/office/drawing/2014/main" id="{21D4397D-AB51-4263-839E-11D4DCD73874}"/>
                    </a:ext>
                  </a:extLst>
                </p:cNvPr>
                <p:cNvSpPr txBox="1"/>
                <p:nvPr/>
              </p:nvSpPr>
              <p:spPr>
                <a:xfrm>
                  <a:off x="418758" y="5685779"/>
                  <a:ext cx="723632" cy="261610"/>
                </a:xfrm>
                <a:prstGeom prst="rect">
                  <a:avLst/>
                </a:prstGeom>
                <a:solidFill>
                  <a:schemeClr val="bg1"/>
                </a:solidFill>
                <a:ln>
                  <a:noFill/>
                </a:ln>
              </p:spPr>
              <p:txBody>
                <a:bodyPr wrap="square" rtlCol="0">
                  <a:spAutoFit/>
                </a:bodyPr>
                <a:lstStyle/>
                <a:p>
                  <a:pPr algn="ctr"/>
                  <a:r>
                    <a:rPr lang="en-US" sz="1100" b="1" dirty="0"/>
                    <a:t>LCMV</a:t>
                  </a:r>
                </a:p>
              </p:txBody>
            </p:sp>
            <p:sp>
              <p:nvSpPr>
                <p:cNvPr id="54" name="TextBox 53">
                  <a:extLst>
                    <a:ext uri="{FF2B5EF4-FFF2-40B4-BE49-F238E27FC236}">
                      <a16:creationId xmlns:a16="http://schemas.microsoft.com/office/drawing/2014/main" id="{16B4030C-915E-494A-9B66-1BA258CFEDE4}"/>
                    </a:ext>
                  </a:extLst>
                </p:cNvPr>
                <p:cNvSpPr txBox="1"/>
                <p:nvPr/>
              </p:nvSpPr>
              <p:spPr>
                <a:xfrm>
                  <a:off x="2267743" y="5685779"/>
                  <a:ext cx="1841861" cy="261610"/>
                </a:xfrm>
                <a:prstGeom prst="rect">
                  <a:avLst/>
                </a:prstGeom>
                <a:solidFill>
                  <a:schemeClr val="bg1"/>
                </a:solidFill>
              </p:spPr>
              <p:txBody>
                <a:bodyPr wrap="square" rtlCol="0">
                  <a:spAutoFit/>
                </a:bodyPr>
                <a:lstStyle/>
                <a:p>
                  <a:pPr algn="ctr"/>
                  <a:r>
                    <a:rPr lang="en-US" sz="1100" b="1" dirty="0" err="1"/>
                    <a:t>LCMV+</a:t>
                  </a:r>
                  <a:r>
                    <a:rPr lang="en-US" sz="1100" b="1" i="1" dirty="0" err="1"/>
                    <a:t>nor</a:t>
                  </a:r>
                  <a:r>
                    <a:rPr lang="en-US" sz="1100" b="1" dirty="0" err="1"/>
                    <a:t>UDCA</a:t>
                  </a:r>
                  <a:endParaRPr lang="en-US" sz="1100" b="1" dirty="0"/>
                </a:p>
              </p:txBody>
            </p:sp>
          </p:grpSp>
          <p:sp>
            <p:nvSpPr>
              <p:cNvPr id="49" name="TextBox 48">
                <a:extLst>
                  <a:ext uri="{FF2B5EF4-FFF2-40B4-BE49-F238E27FC236}">
                    <a16:creationId xmlns:a16="http://schemas.microsoft.com/office/drawing/2014/main" id="{CDC2832B-4F3E-4049-83F8-6D1B4251AE44}"/>
                  </a:ext>
                </a:extLst>
              </p:cNvPr>
              <p:cNvSpPr txBox="1"/>
              <p:nvPr/>
            </p:nvSpPr>
            <p:spPr>
              <a:xfrm>
                <a:off x="428710" y="3559777"/>
                <a:ext cx="864096" cy="144000"/>
              </a:xfrm>
              <a:prstGeom prst="rect">
                <a:avLst/>
              </a:prstGeom>
              <a:solidFill>
                <a:schemeClr val="bg1"/>
              </a:solidFill>
              <a:ln>
                <a:noFill/>
              </a:ln>
            </p:spPr>
            <p:txBody>
              <a:bodyPr wrap="square" rtlCol="0" anchor="ctr">
                <a:spAutoFit/>
              </a:bodyPr>
              <a:lstStyle/>
              <a:p>
                <a:r>
                  <a:rPr lang="en-GB" sz="1050" b="1" dirty="0"/>
                  <a:t>Liver H&amp;E</a:t>
                </a:r>
              </a:p>
            </p:txBody>
          </p:sp>
          <p:sp>
            <p:nvSpPr>
              <p:cNvPr id="50" name="TextBox 49">
                <a:extLst>
                  <a:ext uri="{FF2B5EF4-FFF2-40B4-BE49-F238E27FC236}">
                    <a16:creationId xmlns:a16="http://schemas.microsoft.com/office/drawing/2014/main" id="{F9458E77-9540-4656-AA97-8FEBFE03AD89}"/>
                  </a:ext>
                </a:extLst>
              </p:cNvPr>
              <p:cNvSpPr txBox="1"/>
              <p:nvPr/>
            </p:nvSpPr>
            <p:spPr>
              <a:xfrm>
                <a:off x="1314677" y="3559777"/>
                <a:ext cx="1502482" cy="173428"/>
              </a:xfrm>
              <a:prstGeom prst="rect">
                <a:avLst/>
              </a:prstGeom>
              <a:solidFill>
                <a:schemeClr val="bg1"/>
              </a:solidFill>
              <a:ln>
                <a:noFill/>
              </a:ln>
            </p:spPr>
            <p:txBody>
              <a:bodyPr wrap="square" rtlCol="0" anchor="ctr">
                <a:spAutoFit/>
              </a:bodyPr>
              <a:lstStyle/>
              <a:p>
                <a:r>
                  <a:rPr lang="en-GB" sz="1050" b="1" dirty="0"/>
                  <a:t>Liver </a:t>
                </a:r>
                <a:r>
                  <a:rPr lang="en-GB" sz="1050" b="1" dirty="0">
                    <a:solidFill>
                      <a:srgbClr val="00B050"/>
                    </a:solidFill>
                  </a:rPr>
                  <a:t>CD3</a:t>
                </a:r>
                <a:r>
                  <a:rPr lang="en-GB" sz="1050" b="1" dirty="0"/>
                  <a:t>/</a:t>
                </a:r>
                <a:r>
                  <a:rPr lang="en-GB" sz="1050" b="1" dirty="0">
                    <a:solidFill>
                      <a:srgbClr val="FF0000"/>
                    </a:solidFill>
                  </a:rPr>
                  <a:t>CD8</a:t>
                </a:r>
                <a:r>
                  <a:rPr lang="en-GB" sz="1050" b="1" dirty="0"/>
                  <a:t>/</a:t>
                </a:r>
                <a:r>
                  <a:rPr lang="en-GB" sz="1050" b="1" dirty="0" err="1">
                    <a:solidFill>
                      <a:srgbClr val="0000FF"/>
                    </a:solidFill>
                  </a:rPr>
                  <a:t>Dapi</a:t>
                </a:r>
                <a:endParaRPr lang="en-GB" sz="1050" b="1" dirty="0">
                  <a:solidFill>
                    <a:srgbClr val="0000FF"/>
                  </a:solidFill>
                </a:endParaRPr>
              </a:p>
            </p:txBody>
          </p:sp>
          <p:sp>
            <p:nvSpPr>
              <p:cNvPr id="51" name="TextBox 50">
                <a:extLst>
                  <a:ext uri="{FF2B5EF4-FFF2-40B4-BE49-F238E27FC236}">
                    <a16:creationId xmlns:a16="http://schemas.microsoft.com/office/drawing/2014/main" id="{ECA017B6-B3AF-489E-AE19-9DEF83B9E809}"/>
                  </a:ext>
                </a:extLst>
              </p:cNvPr>
              <p:cNvSpPr txBox="1"/>
              <p:nvPr/>
            </p:nvSpPr>
            <p:spPr>
              <a:xfrm>
                <a:off x="2834805" y="3559777"/>
                <a:ext cx="864096" cy="144000"/>
              </a:xfrm>
              <a:prstGeom prst="rect">
                <a:avLst/>
              </a:prstGeom>
              <a:solidFill>
                <a:schemeClr val="bg1"/>
              </a:solidFill>
              <a:ln>
                <a:noFill/>
              </a:ln>
            </p:spPr>
            <p:txBody>
              <a:bodyPr wrap="square" rtlCol="0" anchor="ctr">
                <a:spAutoFit/>
              </a:bodyPr>
              <a:lstStyle/>
              <a:p>
                <a:r>
                  <a:rPr lang="en-GB" sz="1050" b="1" dirty="0"/>
                  <a:t>Liver H&amp;E</a:t>
                </a:r>
              </a:p>
            </p:txBody>
          </p:sp>
          <p:sp>
            <p:nvSpPr>
              <p:cNvPr id="52" name="TextBox 51">
                <a:extLst>
                  <a:ext uri="{FF2B5EF4-FFF2-40B4-BE49-F238E27FC236}">
                    <a16:creationId xmlns:a16="http://schemas.microsoft.com/office/drawing/2014/main" id="{F8ABE345-A1C5-4578-8B4F-1FE16652C85D}"/>
                  </a:ext>
                </a:extLst>
              </p:cNvPr>
              <p:cNvSpPr txBox="1"/>
              <p:nvPr/>
            </p:nvSpPr>
            <p:spPr>
              <a:xfrm>
                <a:off x="3707904" y="3559777"/>
                <a:ext cx="1502482" cy="143329"/>
              </a:xfrm>
              <a:prstGeom prst="rect">
                <a:avLst/>
              </a:prstGeom>
              <a:solidFill>
                <a:schemeClr val="bg1"/>
              </a:solidFill>
              <a:ln>
                <a:noFill/>
              </a:ln>
            </p:spPr>
            <p:txBody>
              <a:bodyPr wrap="square" rtlCol="0" anchor="ctr">
                <a:spAutoFit/>
              </a:bodyPr>
              <a:lstStyle/>
              <a:p>
                <a:r>
                  <a:rPr lang="en-GB" sz="1050" b="1" dirty="0"/>
                  <a:t>Liver </a:t>
                </a:r>
                <a:r>
                  <a:rPr lang="en-GB" sz="1050" b="1" dirty="0">
                    <a:solidFill>
                      <a:srgbClr val="00B050"/>
                    </a:solidFill>
                  </a:rPr>
                  <a:t>CD3</a:t>
                </a:r>
                <a:r>
                  <a:rPr lang="en-GB" sz="1050" b="1" dirty="0"/>
                  <a:t>/</a:t>
                </a:r>
                <a:r>
                  <a:rPr lang="en-GB" sz="1050" b="1" dirty="0">
                    <a:solidFill>
                      <a:srgbClr val="FF0000"/>
                    </a:solidFill>
                  </a:rPr>
                  <a:t>CD8</a:t>
                </a:r>
                <a:r>
                  <a:rPr lang="en-GB" sz="1050" b="1" dirty="0"/>
                  <a:t>/</a:t>
                </a:r>
                <a:r>
                  <a:rPr lang="en-GB" sz="1050" b="1" dirty="0" err="1">
                    <a:solidFill>
                      <a:srgbClr val="0000FF"/>
                    </a:solidFill>
                  </a:rPr>
                  <a:t>Dapi</a:t>
                </a:r>
                <a:endParaRPr lang="en-GB" sz="1050" b="1" dirty="0">
                  <a:solidFill>
                    <a:srgbClr val="0000FF"/>
                  </a:solidFill>
                </a:endParaRPr>
              </a:p>
            </p:txBody>
          </p:sp>
        </p:grpSp>
      </p:grpSp>
      <p:grpSp>
        <p:nvGrpSpPr>
          <p:cNvPr id="2" name="Group 1">
            <a:extLst>
              <a:ext uri="{FF2B5EF4-FFF2-40B4-BE49-F238E27FC236}">
                <a16:creationId xmlns:a16="http://schemas.microsoft.com/office/drawing/2014/main" id="{994171EB-831F-47B6-9816-2C5689212BFA}"/>
              </a:ext>
            </a:extLst>
          </p:cNvPr>
          <p:cNvGrpSpPr/>
          <p:nvPr/>
        </p:nvGrpSpPr>
        <p:grpSpPr>
          <a:xfrm>
            <a:off x="5456922" y="1692441"/>
            <a:ext cx="3496960" cy="2712773"/>
            <a:chOff x="5456922" y="1692441"/>
            <a:chExt cx="3496960" cy="2712773"/>
          </a:xfrm>
        </p:grpSpPr>
        <p:sp>
          <p:nvSpPr>
            <p:cNvPr id="45" name="TextBox 44">
              <a:extLst>
                <a:ext uri="{FF2B5EF4-FFF2-40B4-BE49-F238E27FC236}">
                  <a16:creationId xmlns:a16="http://schemas.microsoft.com/office/drawing/2014/main" id="{669601CE-7242-4118-9E9D-CD85D174991F}"/>
                </a:ext>
              </a:extLst>
            </p:cNvPr>
            <p:cNvSpPr txBox="1"/>
            <p:nvPr/>
          </p:nvSpPr>
          <p:spPr>
            <a:xfrm>
              <a:off x="5456922" y="1692441"/>
              <a:ext cx="3270447" cy="307777"/>
            </a:xfrm>
            <a:prstGeom prst="rect">
              <a:avLst/>
            </a:prstGeom>
            <a:noFill/>
          </p:spPr>
          <p:txBody>
            <a:bodyPr wrap="none" rtlCol="0">
              <a:spAutoFit/>
            </a:bodyPr>
            <a:lstStyle/>
            <a:p>
              <a:r>
                <a:rPr lang="en-GB" sz="1400" b="1" dirty="0"/>
                <a:t>Mdr2 [Abcb4] KO mouse PSC model</a:t>
              </a:r>
            </a:p>
          </p:txBody>
        </p:sp>
        <p:grpSp>
          <p:nvGrpSpPr>
            <p:cNvPr id="55" name="Group 54">
              <a:extLst>
                <a:ext uri="{FF2B5EF4-FFF2-40B4-BE49-F238E27FC236}">
                  <a16:creationId xmlns:a16="http://schemas.microsoft.com/office/drawing/2014/main" id="{149607B5-FCE3-45B7-B9E8-A3552DA89A5A}"/>
                </a:ext>
              </a:extLst>
            </p:cNvPr>
            <p:cNvGrpSpPr/>
            <p:nvPr/>
          </p:nvGrpSpPr>
          <p:grpSpPr>
            <a:xfrm>
              <a:off x="5525261" y="2000218"/>
              <a:ext cx="3428621" cy="2404996"/>
              <a:chOff x="5622578" y="3519533"/>
              <a:chExt cx="3428621" cy="2404996"/>
            </a:xfrm>
          </p:grpSpPr>
          <p:grpSp>
            <p:nvGrpSpPr>
              <p:cNvPr id="56" name="Group 55">
                <a:extLst>
                  <a:ext uri="{FF2B5EF4-FFF2-40B4-BE49-F238E27FC236}">
                    <a16:creationId xmlns:a16="http://schemas.microsoft.com/office/drawing/2014/main" id="{574F7E09-020D-4CF6-BA9F-D56567FA805C}"/>
                  </a:ext>
                </a:extLst>
              </p:cNvPr>
              <p:cNvGrpSpPr/>
              <p:nvPr/>
            </p:nvGrpSpPr>
            <p:grpSpPr>
              <a:xfrm>
                <a:off x="5652120" y="3547587"/>
                <a:ext cx="3312368" cy="2376000"/>
                <a:chOff x="4905483" y="3547587"/>
                <a:chExt cx="3312368" cy="2376000"/>
              </a:xfrm>
            </p:grpSpPr>
            <p:pic>
              <p:nvPicPr>
                <p:cNvPr id="62" name="Picture 61">
                  <a:extLst>
                    <a:ext uri="{FF2B5EF4-FFF2-40B4-BE49-F238E27FC236}">
                      <a16:creationId xmlns:a16="http://schemas.microsoft.com/office/drawing/2014/main" id="{3041176E-390F-4296-A8A7-4966BF4951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574" t="76403" r="29039" b="1267"/>
                <a:stretch/>
              </p:blipFill>
              <p:spPr bwMode="auto">
                <a:xfrm>
                  <a:off x="4905483" y="3547587"/>
                  <a:ext cx="1610734" cy="23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62">
                  <a:extLst>
                    <a:ext uri="{FF2B5EF4-FFF2-40B4-BE49-F238E27FC236}">
                      <a16:creationId xmlns:a16="http://schemas.microsoft.com/office/drawing/2014/main" id="{1DDE5BE7-6909-4A0F-9F50-D53125AA97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302" t="76403" r="8414" b="1267"/>
                <a:stretch/>
              </p:blipFill>
              <p:spPr bwMode="auto">
                <a:xfrm>
                  <a:off x="6378826" y="3547587"/>
                  <a:ext cx="1839025" cy="23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7" name="Group 56">
                <a:extLst>
                  <a:ext uri="{FF2B5EF4-FFF2-40B4-BE49-F238E27FC236}">
                    <a16:creationId xmlns:a16="http://schemas.microsoft.com/office/drawing/2014/main" id="{4FB12637-3263-4B66-B824-EABE6A7375F5}"/>
                  </a:ext>
                </a:extLst>
              </p:cNvPr>
              <p:cNvGrpSpPr/>
              <p:nvPr/>
            </p:nvGrpSpPr>
            <p:grpSpPr>
              <a:xfrm>
                <a:off x="5622578" y="5662919"/>
                <a:ext cx="3428621" cy="261610"/>
                <a:chOff x="14118" y="5685779"/>
                <a:chExt cx="3428621" cy="261610"/>
              </a:xfrm>
            </p:grpSpPr>
            <p:sp>
              <p:nvSpPr>
                <p:cNvPr id="60" name="TextBox 59">
                  <a:extLst>
                    <a:ext uri="{FF2B5EF4-FFF2-40B4-BE49-F238E27FC236}">
                      <a16:creationId xmlns:a16="http://schemas.microsoft.com/office/drawing/2014/main" id="{BB3E270F-9F2A-424E-96F6-E202084A860B}"/>
                    </a:ext>
                  </a:extLst>
                </p:cNvPr>
                <p:cNvSpPr txBox="1"/>
                <p:nvPr/>
              </p:nvSpPr>
              <p:spPr>
                <a:xfrm>
                  <a:off x="1234273" y="5685779"/>
                  <a:ext cx="2208466" cy="261610"/>
                </a:xfrm>
                <a:prstGeom prst="rect">
                  <a:avLst/>
                </a:prstGeom>
                <a:solidFill>
                  <a:schemeClr val="bg1"/>
                </a:solidFill>
              </p:spPr>
              <p:txBody>
                <a:bodyPr wrap="square" rtlCol="0">
                  <a:spAutoFit/>
                </a:bodyPr>
                <a:lstStyle/>
                <a:p>
                  <a:pPr algn="ctr"/>
                  <a:r>
                    <a:rPr lang="en-US" sz="1100" b="1" dirty="0"/>
                    <a:t>Mdr2 (Abcb4) </a:t>
                  </a:r>
                  <a:r>
                    <a:rPr lang="en-US" sz="1100" b="1" dirty="0" err="1"/>
                    <a:t>KO+</a:t>
                  </a:r>
                  <a:r>
                    <a:rPr lang="en-US" sz="1100" b="1" i="1" dirty="0" err="1"/>
                    <a:t>nor</a:t>
                  </a:r>
                  <a:r>
                    <a:rPr lang="en-US" sz="1100" b="1" dirty="0" err="1"/>
                    <a:t>UDCA</a:t>
                  </a:r>
                  <a:endParaRPr lang="en-US" sz="1100" b="1" dirty="0"/>
                </a:p>
              </p:txBody>
            </p:sp>
            <p:sp>
              <p:nvSpPr>
                <p:cNvPr id="61" name="TextBox 60">
                  <a:extLst>
                    <a:ext uri="{FF2B5EF4-FFF2-40B4-BE49-F238E27FC236}">
                      <a16:creationId xmlns:a16="http://schemas.microsoft.com/office/drawing/2014/main" id="{565A71EF-E955-49B0-9231-C87B70B825D5}"/>
                    </a:ext>
                  </a:extLst>
                </p:cNvPr>
                <p:cNvSpPr txBox="1"/>
                <p:nvPr/>
              </p:nvSpPr>
              <p:spPr>
                <a:xfrm>
                  <a:off x="14118" y="5685779"/>
                  <a:ext cx="1358280" cy="261610"/>
                </a:xfrm>
                <a:prstGeom prst="rect">
                  <a:avLst/>
                </a:prstGeom>
                <a:solidFill>
                  <a:schemeClr val="bg1"/>
                </a:solidFill>
                <a:ln>
                  <a:noFill/>
                </a:ln>
              </p:spPr>
              <p:txBody>
                <a:bodyPr wrap="square" rtlCol="0">
                  <a:spAutoFit/>
                </a:bodyPr>
                <a:lstStyle/>
                <a:p>
                  <a:pPr algn="ctr"/>
                  <a:r>
                    <a:rPr lang="en-US" sz="1100" b="1" dirty="0"/>
                    <a:t>Mdr2 (Abcb4) KO</a:t>
                  </a:r>
                </a:p>
              </p:txBody>
            </p:sp>
          </p:grpSp>
          <p:sp>
            <p:nvSpPr>
              <p:cNvPr id="58" name="TextBox 57">
                <a:extLst>
                  <a:ext uri="{FF2B5EF4-FFF2-40B4-BE49-F238E27FC236}">
                    <a16:creationId xmlns:a16="http://schemas.microsoft.com/office/drawing/2014/main" id="{4A3AA731-FC05-4300-8675-3C617D41BE62}"/>
                  </a:ext>
                </a:extLst>
              </p:cNvPr>
              <p:cNvSpPr txBox="1"/>
              <p:nvPr/>
            </p:nvSpPr>
            <p:spPr>
              <a:xfrm>
                <a:off x="5741869" y="3519533"/>
                <a:ext cx="1502482" cy="253916"/>
              </a:xfrm>
              <a:prstGeom prst="rect">
                <a:avLst/>
              </a:prstGeom>
              <a:solidFill>
                <a:schemeClr val="bg1"/>
              </a:solidFill>
              <a:ln>
                <a:noFill/>
              </a:ln>
            </p:spPr>
            <p:txBody>
              <a:bodyPr wrap="square" rtlCol="0" anchor="ctr">
                <a:spAutoFit/>
              </a:bodyPr>
              <a:lstStyle/>
              <a:p>
                <a:r>
                  <a:rPr lang="en-GB" sz="1050" b="1" dirty="0"/>
                  <a:t>Liver </a:t>
                </a:r>
                <a:r>
                  <a:rPr lang="en-GB" sz="1050" b="1" dirty="0">
                    <a:solidFill>
                      <a:srgbClr val="00B050"/>
                    </a:solidFill>
                  </a:rPr>
                  <a:t>CD3</a:t>
                </a:r>
                <a:r>
                  <a:rPr lang="en-GB" sz="1050" b="1" dirty="0"/>
                  <a:t>/</a:t>
                </a:r>
                <a:r>
                  <a:rPr lang="en-GB" sz="1050" b="1" dirty="0">
                    <a:solidFill>
                      <a:srgbClr val="FF0000"/>
                    </a:solidFill>
                  </a:rPr>
                  <a:t>CD8</a:t>
                </a:r>
                <a:r>
                  <a:rPr lang="en-GB" sz="1050" b="1" dirty="0"/>
                  <a:t>/</a:t>
                </a:r>
                <a:r>
                  <a:rPr lang="en-GB" sz="1050" b="1" dirty="0" err="1">
                    <a:solidFill>
                      <a:srgbClr val="0000FF"/>
                    </a:solidFill>
                  </a:rPr>
                  <a:t>Dapi</a:t>
                </a:r>
                <a:endParaRPr lang="en-GB" sz="1050" b="1" dirty="0">
                  <a:solidFill>
                    <a:srgbClr val="0000FF"/>
                  </a:solidFill>
                </a:endParaRPr>
              </a:p>
            </p:txBody>
          </p:sp>
          <p:sp>
            <p:nvSpPr>
              <p:cNvPr id="59" name="TextBox 58">
                <a:extLst>
                  <a:ext uri="{FF2B5EF4-FFF2-40B4-BE49-F238E27FC236}">
                    <a16:creationId xmlns:a16="http://schemas.microsoft.com/office/drawing/2014/main" id="{D2B1E5BE-ADAD-45B3-9EFB-64CAB887DF2C}"/>
                  </a:ext>
                </a:extLst>
              </p:cNvPr>
              <p:cNvSpPr txBox="1"/>
              <p:nvPr/>
            </p:nvSpPr>
            <p:spPr>
              <a:xfrm>
                <a:off x="7236296" y="3527078"/>
                <a:ext cx="1502482" cy="253916"/>
              </a:xfrm>
              <a:prstGeom prst="rect">
                <a:avLst/>
              </a:prstGeom>
              <a:solidFill>
                <a:schemeClr val="bg1"/>
              </a:solidFill>
              <a:ln>
                <a:noFill/>
              </a:ln>
            </p:spPr>
            <p:txBody>
              <a:bodyPr wrap="square" rtlCol="0" anchor="ctr">
                <a:spAutoFit/>
              </a:bodyPr>
              <a:lstStyle/>
              <a:p>
                <a:r>
                  <a:rPr lang="en-GB" sz="1050" b="1" dirty="0"/>
                  <a:t>Liver </a:t>
                </a:r>
                <a:r>
                  <a:rPr lang="en-GB" sz="1050" b="1" dirty="0">
                    <a:solidFill>
                      <a:srgbClr val="00B050"/>
                    </a:solidFill>
                  </a:rPr>
                  <a:t>CD3</a:t>
                </a:r>
                <a:r>
                  <a:rPr lang="en-GB" sz="1050" b="1" dirty="0"/>
                  <a:t>/</a:t>
                </a:r>
                <a:r>
                  <a:rPr lang="en-GB" sz="1050" b="1" dirty="0">
                    <a:solidFill>
                      <a:srgbClr val="FF0000"/>
                    </a:solidFill>
                  </a:rPr>
                  <a:t>CD8</a:t>
                </a:r>
                <a:r>
                  <a:rPr lang="en-GB" sz="1050" b="1" dirty="0"/>
                  <a:t>/</a:t>
                </a:r>
                <a:r>
                  <a:rPr lang="en-GB" sz="1050" b="1" dirty="0" err="1">
                    <a:solidFill>
                      <a:srgbClr val="0000FF"/>
                    </a:solidFill>
                  </a:rPr>
                  <a:t>Dapi</a:t>
                </a:r>
                <a:endParaRPr lang="en-GB" sz="1050" b="1" dirty="0">
                  <a:solidFill>
                    <a:srgbClr val="0000FF"/>
                  </a:solidFill>
                </a:endParaRPr>
              </a:p>
            </p:txBody>
          </p:sp>
        </p:grpSp>
      </p:grpSp>
    </p:spTree>
    <p:extLst>
      <p:ext uri="{BB962C8B-B14F-4D97-AF65-F5344CB8AC3E}">
        <p14:creationId xmlns:p14="http://schemas.microsoft.com/office/powerpoint/2010/main" val="49106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About these slides</a:t>
            </a:r>
            <a:endParaRPr lang="en-GB" dirty="0"/>
          </a:p>
        </p:txBody>
      </p:sp>
      <p:sp>
        <p:nvSpPr>
          <p:cNvPr id="11" name="Text Placeholder 10">
            <a:extLst>
              <a:ext uri="{FF2B5EF4-FFF2-40B4-BE49-F238E27FC236}">
                <a16:creationId xmlns:a16="http://schemas.microsoft.com/office/drawing/2014/main" id="{3FCBCEC3-C0D8-4566-8485-772338F9F226}"/>
              </a:ext>
            </a:extLst>
          </p:cNvPr>
          <p:cNvSpPr>
            <a:spLocks noGrp="1"/>
          </p:cNvSpPr>
          <p:nvPr>
            <p:ph type="body" sz="quarter" idx="10"/>
          </p:nvPr>
        </p:nvSpPr>
        <p:spPr/>
        <p:txBody>
          <a:bodyPr/>
          <a:lstStyle/>
          <a:p>
            <a:endParaRPr lang="en-GB"/>
          </a:p>
        </p:txBody>
      </p:sp>
      <p:sp>
        <p:nvSpPr>
          <p:cNvPr id="3" name="Content Placeholder 2"/>
          <p:cNvSpPr>
            <a:spLocks noGrp="1"/>
          </p:cNvSpPr>
          <p:nvPr>
            <p:ph idx="1"/>
          </p:nvPr>
        </p:nvSpPr>
        <p:spPr>
          <a:xfrm>
            <a:off x="319314" y="1340768"/>
            <a:ext cx="7997102" cy="4622400"/>
          </a:xfrm>
        </p:spPr>
        <p:txBody>
          <a:bodyPr/>
          <a:lstStyle/>
          <a:p>
            <a:pPr lvl="0"/>
            <a:r>
              <a:rPr lang="it-IT" dirty="0"/>
              <a:t>These slides provide highlights of new data presented at the International Liver Congress 2018</a:t>
            </a:r>
          </a:p>
          <a:p>
            <a:pPr lvl="0"/>
            <a:endParaRPr lang="en-GB" dirty="0"/>
          </a:p>
          <a:p>
            <a:r>
              <a:rPr lang="en-US" altLang="en-US" dirty="0"/>
              <a:t>Please feel free to use, adapt, and share these slides for your own personal use; however, please acknowledge EASL as the source</a:t>
            </a:r>
          </a:p>
          <a:p>
            <a:endParaRPr lang="en-US" altLang="en-US" dirty="0"/>
          </a:p>
          <a:p>
            <a:r>
              <a:rPr lang="en-GB" dirty="0"/>
              <a:t>Definitions of all abbreviations shown in these slides are provided within the slide notes</a:t>
            </a:r>
          </a:p>
          <a:p>
            <a:endParaRPr lang="en-US" altLang="en-US" dirty="0"/>
          </a:p>
        </p:txBody>
      </p:sp>
      <p:sp>
        <p:nvSpPr>
          <p:cNvPr id="5" name="TextBox 4">
            <a:extLst>
              <a:ext uri="{FF2B5EF4-FFF2-40B4-BE49-F238E27FC236}">
                <a16:creationId xmlns:a16="http://schemas.microsoft.com/office/drawing/2014/main" id="{A36DBDB3-C5DF-470E-94A1-685594144E61}"/>
              </a:ext>
            </a:extLst>
          </p:cNvPr>
          <p:cNvSpPr txBox="1"/>
          <p:nvPr/>
        </p:nvSpPr>
        <p:spPr>
          <a:xfrm>
            <a:off x="755576" y="4365104"/>
            <a:ext cx="7416824" cy="1323439"/>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300509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 – section 1</a:t>
            </a:r>
          </a:p>
        </p:txBody>
      </p:sp>
      <p:sp>
        <p:nvSpPr>
          <p:cNvPr id="6" name="Text Placeholder 5">
            <a:extLst>
              <a:ext uri="{FF2B5EF4-FFF2-40B4-BE49-F238E27FC236}">
                <a16:creationId xmlns:a16="http://schemas.microsoft.com/office/drawing/2014/main" id="{6BAF401A-216F-4956-B1D7-28A56A19DDE3}"/>
              </a:ext>
            </a:extLst>
          </p:cNvPr>
          <p:cNvSpPr>
            <a:spLocks noGrp="1"/>
          </p:cNvSpPr>
          <p:nvPr>
            <p:ph type="body" sz="quarter" idx="10"/>
          </p:nvPr>
        </p:nvSpPr>
        <p:spPr/>
        <p:txBody>
          <a:bodyPr/>
          <a:lstStyle/>
          <a:p>
            <a:endParaRPr lang="en-GB"/>
          </a:p>
        </p:txBody>
      </p:sp>
      <p:graphicFrame>
        <p:nvGraphicFramePr>
          <p:cNvPr id="11" name="Content Placeholder 10">
            <a:extLst>
              <a:ext uri="{FF2B5EF4-FFF2-40B4-BE49-F238E27FC236}">
                <a16:creationId xmlns:a16="http://schemas.microsoft.com/office/drawing/2014/main" id="{C97B0E00-DFC2-4B51-9D18-A602DF7F2262}"/>
              </a:ext>
            </a:extLst>
          </p:cNvPr>
          <p:cNvGraphicFramePr>
            <a:graphicFrameLocks noGrp="1"/>
          </p:cNvGraphicFramePr>
          <p:nvPr>
            <p:ph sz="half" idx="1"/>
            <p:extLst>
              <p:ext uri="{D42A27DB-BD31-4B8C-83A1-F6EECF244321}">
                <p14:modId xmlns:p14="http://schemas.microsoft.com/office/powerpoint/2010/main" val="3990897281"/>
              </p:ext>
            </p:extLst>
          </p:nvPr>
        </p:nvGraphicFramePr>
        <p:xfrm>
          <a:off x="683568" y="1545725"/>
          <a:ext cx="7452000" cy="1984457"/>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1"/>
                    </a:ext>
                  </a:extLst>
                </a:gridCol>
                <a:gridCol w="6660000">
                  <a:extLst>
                    <a:ext uri="{9D8B030D-6E8A-4147-A177-3AD203B41FA5}">
                      <a16:colId xmlns:a16="http://schemas.microsoft.com/office/drawing/2014/main" val="20002"/>
                    </a:ext>
                  </a:extLst>
                </a:gridCol>
              </a:tblGrid>
              <a:tr h="351169">
                <a:tc gridSpan="2">
                  <a:txBody>
                    <a:bodyPr/>
                    <a:lstStyle/>
                    <a:p>
                      <a:r>
                        <a:rPr lang="en-GB" sz="1400" dirty="0">
                          <a:latin typeface="Arial" panose="020B0604020202020204" pitchFamily="34" charset="0"/>
                          <a:cs typeface="Arial" panose="020B0604020202020204" pitchFamily="34" charset="0"/>
                        </a:rPr>
                        <a:t>1. Primary biliary cholangitis</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08322">
                <a:tc>
                  <a:txBody>
                    <a:bodyPr/>
                    <a:lstStyle/>
                    <a:p>
                      <a:pPr marL="36000" algn="l" fontAlgn="t"/>
                      <a:r>
                        <a:rPr lang="en-GB" sz="1200" dirty="0"/>
                        <a:t>PS-008</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200" b="0" i="0" u="none" strike="noStrike" dirty="0" err="1">
                          <a:solidFill>
                            <a:srgbClr val="000000"/>
                          </a:solidFill>
                          <a:effectLst/>
                          <a:latin typeface="Arial" panose="020B0604020202020204" pitchFamily="34" charset="0"/>
                          <a:cs typeface="Arial" panose="020B0604020202020204" pitchFamily="34" charset="0"/>
                        </a:rPr>
                        <a:t>Ursodeoxycholic</a:t>
                      </a:r>
                      <a:r>
                        <a:rPr lang="en-GB" sz="1200" b="0" i="0" u="none" strike="noStrike" dirty="0">
                          <a:solidFill>
                            <a:srgbClr val="000000"/>
                          </a:solidFill>
                          <a:effectLst/>
                          <a:latin typeface="Arial" panose="020B0604020202020204" pitchFamily="34" charset="0"/>
                          <a:cs typeface="Arial" panose="020B0604020202020204" pitchFamily="34" charset="0"/>
                        </a:rPr>
                        <a:t> acid treatment is associated with prolonged transplant-free survival in primary biliary cholangitis - even in patients without biochemical improvements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19727250"/>
                  </a:ext>
                </a:extLst>
              </a:tr>
              <a:tr h="408322">
                <a:tc>
                  <a:txBody>
                    <a:bodyPr/>
                    <a:lstStyle/>
                    <a:p>
                      <a:pPr marL="36000" algn="l" fontAlgn="t"/>
                      <a:r>
                        <a:rPr lang="en-GB" sz="1200" dirty="0"/>
                        <a:t>GS-011</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200" b="0" i="0" u="none" strike="noStrike" dirty="0">
                          <a:solidFill>
                            <a:srgbClr val="000000"/>
                          </a:solidFill>
                          <a:effectLst/>
                          <a:latin typeface="Arial" panose="020B0604020202020204" pitchFamily="34" charset="0"/>
                          <a:cs typeface="Arial" panose="020B0604020202020204" pitchFamily="34" charset="0"/>
                        </a:rPr>
                        <a:t>Results of a randomised controlled trial of budesonide add-on therapy in patients with primary biliary cholangitis and an incomplete response to </a:t>
                      </a:r>
                      <a:r>
                        <a:rPr lang="en-GB" sz="1200" b="0" i="0" u="none" strike="noStrike" dirty="0" err="1">
                          <a:solidFill>
                            <a:srgbClr val="000000"/>
                          </a:solidFill>
                          <a:effectLst/>
                          <a:latin typeface="Arial" panose="020B0604020202020204" pitchFamily="34" charset="0"/>
                          <a:cs typeface="Arial" panose="020B0604020202020204" pitchFamily="34" charset="0"/>
                        </a:rPr>
                        <a:t>ursodeoxycholic</a:t>
                      </a:r>
                      <a:r>
                        <a:rPr lang="en-GB" sz="1200" b="0" i="0" u="none" strike="noStrike" dirty="0">
                          <a:solidFill>
                            <a:srgbClr val="000000"/>
                          </a:solidFill>
                          <a:effectLst/>
                          <a:latin typeface="Arial" panose="020B0604020202020204" pitchFamily="34" charset="0"/>
                          <a:cs typeface="Arial" panose="020B0604020202020204" pitchFamily="34" charset="0"/>
                        </a:rPr>
                        <a:t> acid</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39846084"/>
                  </a:ext>
                </a:extLst>
              </a:tr>
              <a:tr h="408322">
                <a:tc>
                  <a:txBody>
                    <a:bodyPr/>
                    <a:lstStyle/>
                    <a:p>
                      <a:pPr marL="36000" algn="l" fontAlgn="t"/>
                      <a:r>
                        <a:rPr lang="en-GB" sz="1200" dirty="0"/>
                        <a:t>LBO-007</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200" b="0" i="0" u="none" strike="noStrike" dirty="0">
                          <a:solidFill>
                            <a:srgbClr val="000000"/>
                          </a:solidFill>
                          <a:effectLst/>
                          <a:latin typeface="Arial" panose="020B0604020202020204" pitchFamily="34" charset="0"/>
                          <a:cs typeface="Arial" panose="020B0604020202020204" pitchFamily="34" charset="0"/>
                        </a:rPr>
                        <a:t>Early assessment of safety and efficacy of </a:t>
                      </a:r>
                      <a:r>
                        <a:rPr lang="en-GB" sz="1200" b="0" i="0" u="none" strike="noStrike" dirty="0" err="1">
                          <a:solidFill>
                            <a:srgbClr val="000000"/>
                          </a:solidFill>
                          <a:effectLst/>
                          <a:latin typeface="Arial" panose="020B0604020202020204" pitchFamily="34" charset="0"/>
                          <a:cs typeface="Arial" panose="020B0604020202020204" pitchFamily="34" charset="0"/>
                        </a:rPr>
                        <a:t>tropifexor</a:t>
                      </a:r>
                      <a:r>
                        <a:rPr lang="en-GB" sz="1200" b="0" i="0" u="none" strike="noStrike" dirty="0">
                          <a:solidFill>
                            <a:srgbClr val="000000"/>
                          </a:solidFill>
                          <a:effectLst/>
                          <a:latin typeface="Arial" panose="020B0604020202020204" pitchFamily="34" charset="0"/>
                          <a:cs typeface="Arial" panose="020B0604020202020204" pitchFamily="34" charset="0"/>
                        </a:rPr>
                        <a:t>, a potent non bile-acid FXR agonist, in patients with primary biliary cholangitis: an interim analysis of an ongoing Phase 2 study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864826800"/>
                  </a:ext>
                </a:extLst>
              </a:tr>
              <a:tr h="408322">
                <a:tc>
                  <a:txBody>
                    <a:bodyPr/>
                    <a:lstStyle/>
                    <a:p>
                      <a:pPr marL="36000" algn="l" fontAlgn="t"/>
                      <a:r>
                        <a:rPr lang="en-GB" sz="1200" dirty="0"/>
                        <a:t>PS-002</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200" b="0" i="0" u="none" strike="noStrike" dirty="0">
                          <a:solidFill>
                            <a:srgbClr val="000000"/>
                          </a:solidFill>
                          <a:effectLst/>
                          <a:latin typeface="Arial" panose="020B0604020202020204" pitchFamily="34" charset="0"/>
                          <a:cs typeface="Arial" panose="020B0604020202020204" pitchFamily="34" charset="0"/>
                        </a:rPr>
                        <a:t>Are the Globe and UK-PBC scores also effective for predicting risk in patients treated with bezafibrate in addition to </a:t>
                      </a:r>
                      <a:r>
                        <a:rPr lang="en-GB" sz="1200" b="0" i="0" u="none" strike="noStrike" dirty="0" err="1">
                          <a:solidFill>
                            <a:srgbClr val="000000"/>
                          </a:solidFill>
                          <a:effectLst/>
                          <a:latin typeface="Arial" panose="020B0604020202020204" pitchFamily="34" charset="0"/>
                          <a:cs typeface="Arial" panose="020B0604020202020204" pitchFamily="34" charset="0"/>
                        </a:rPr>
                        <a:t>ursodeoxycholic</a:t>
                      </a:r>
                      <a:r>
                        <a:rPr lang="en-GB" sz="1200" b="0" i="0" u="none" strike="noStrike" dirty="0">
                          <a:solidFill>
                            <a:srgbClr val="000000"/>
                          </a:solidFill>
                          <a:effectLst/>
                          <a:latin typeface="Arial" panose="020B0604020202020204" pitchFamily="34" charset="0"/>
                          <a:cs typeface="Arial" panose="020B0604020202020204" pitchFamily="34" charset="0"/>
                        </a:rPr>
                        <a:t> acid? : a validation study in Japan</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4409019"/>
                  </a:ext>
                </a:extLst>
              </a:tr>
            </a:tbl>
          </a:graphicData>
        </a:graphic>
      </p:graphicFrame>
      <p:sp>
        <p:nvSpPr>
          <p:cNvPr id="5" name="TextBox 4">
            <a:hlinkClick r:id="rId2" action="ppaction://hlinksldjump"/>
            <a:extLst>
              <a:ext uri="{FF2B5EF4-FFF2-40B4-BE49-F238E27FC236}">
                <a16:creationId xmlns:a16="http://schemas.microsoft.com/office/drawing/2014/main" id="{3BAA7D5A-70A4-4E4B-8A6A-583209CC7990}"/>
              </a:ext>
            </a:extLst>
          </p:cNvPr>
          <p:cNvSpPr txBox="1">
            <a:spLocks/>
          </p:cNvSpPr>
          <p:nvPr/>
        </p:nvSpPr>
        <p:spPr>
          <a:xfrm>
            <a:off x="2820053" y="3913289"/>
            <a:ext cx="3503894" cy="504056"/>
          </a:xfrm>
          <a:prstGeom prst="rect">
            <a:avLst/>
          </a:prstGeom>
          <a:noFill/>
          <a:ln w="38100">
            <a:solidFill>
              <a:schemeClr val="accent1"/>
            </a:solidFill>
          </a:ln>
        </p:spPr>
        <p:txBody>
          <a:bodyPr wrap="square" rtlCol="0" anchor="ctr" anchorCtr="0">
            <a:noAutofit/>
          </a:bodyPr>
          <a:lstStyle/>
          <a:p>
            <a:pPr algn="ctr"/>
            <a:r>
              <a:rPr lang="en-GB" sz="1600" b="1" dirty="0"/>
              <a:t>Click here to skip to this section</a:t>
            </a:r>
          </a:p>
        </p:txBody>
      </p:sp>
    </p:spTree>
    <p:extLst>
      <p:ext uri="{BB962C8B-B14F-4D97-AF65-F5344CB8AC3E}">
        <p14:creationId xmlns:p14="http://schemas.microsoft.com/office/powerpoint/2010/main" val="1261931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 – section 2</a:t>
            </a:r>
          </a:p>
        </p:txBody>
      </p:sp>
      <p:sp>
        <p:nvSpPr>
          <p:cNvPr id="6" name="Text Placeholder 5">
            <a:extLst>
              <a:ext uri="{FF2B5EF4-FFF2-40B4-BE49-F238E27FC236}">
                <a16:creationId xmlns:a16="http://schemas.microsoft.com/office/drawing/2014/main" id="{6BAF401A-216F-4956-B1D7-28A56A19DDE3}"/>
              </a:ext>
            </a:extLst>
          </p:cNvPr>
          <p:cNvSpPr>
            <a:spLocks noGrp="1"/>
          </p:cNvSpPr>
          <p:nvPr>
            <p:ph type="body" sz="quarter" idx="10"/>
          </p:nvPr>
        </p:nvSpPr>
        <p:spPr/>
        <p:txBody>
          <a:bodyPr/>
          <a:lstStyle/>
          <a:p>
            <a:endParaRPr lang="en-GB"/>
          </a:p>
        </p:txBody>
      </p:sp>
      <p:graphicFrame>
        <p:nvGraphicFramePr>
          <p:cNvPr id="5" name="Content Placeholder 10">
            <a:extLst>
              <a:ext uri="{FF2B5EF4-FFF2-40B4-BE49-F238E27FC236}">
                <a16:creationId xmlns:a16="http://schemas.microsoft.com/office/drawing/2014/main" id="{A15E3517-AEE2-4FBC-B72B-1B5176681972}"/>
              </a:ext>
            </a:extLst>
          </p:cNvPr>
          <p:cNvGraphicFramePr>
            <a:graphicFrameLocks/>
          </p:cNvGraphicFramePr>
          <p:nvPr>
            <p:extLst>
              <p:ext uri="{D42A27DB-BD31-4B8C-83A1-F6EECF244321}">
                <p14:modId xmlns:p14="http://schemas.microsoft.com/office/powerpoint/2010/main" val="2618016387"/>
              </p:ext>
            </p:extLst>
          </p:nvPr>
        </p:nvGraphicFramePr>
        <p:xfrm>
          <a:off x="683568" y="1544430"/>
          <a:ext cx="7452000" cy="1811229"/>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0001"/>
                    </a:ext>
                  </a:extLst>
                </a:gridCol>
                <a:gridCol w="6660000">
                  <a:extLst>
                    <a:ext uri="{9D8B030D-6E8A-4147-A177-3AD203B41FA5}">
                      <a16:colId xmlns:a16="http://schemas.microsoft.com/office/drawing/2014/main" val="20002"/>
                    </a:ext>
                  </a:extLst>
                </a:gridCol>
              </a:tblGrid>
              <a:tr h="357384">
                <a:tc gridSpan="2">
                  <a:txBody>
                    <a:bodyPr/>
                    <a:lstStyle/>
                    <a:p>
                      <a:r>
                        <a:rPr lang="en-GB" sz="1400" dirty="0">
                          <a:latin typeface="Arial" panose="020B0604020202020204" pitchFamily="34" charset="0"/>
                          <a:cs typeface="Arial" panose="020B0604020202020204" pitchFamily="34" charset="0"/>
                        </a:rPr>
                        <a:t>2. Primary sclerosing cholangitis</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51812">
                <a:tc>
                  <a:txBody>
                    <a:bodyPr/>
                    <a:lstStyle/>
                    <a:p>
                      <a:pPr marL="36000" algn="l" fontAlgn="t"/>
                      <a:r>
                        <a:rPr lang="en-GB" sz="1200" dirty="0"/>
                        <a:t>PS-128</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200" b="0" i="0" u="none" strike="noStrike" dirty="0">
                          <a:solidFill>
                            <a:srgbClr val="000000"/>
                          </a:solidFill>
                          <a:effectLst/>
                          <a:latin typeface="Arial" panose="020B0604020202020204" pitchFamily="34" charset="0"/>
                          <a:cs typeface="Arial" panose="020B0604020202020204" pitchFamily="34" charset="0"/>
                        </a:rPr>
                        <a:t>Statins are associated with reduced mortality and morbidity in primary sclerosing cholangitis (PSC)</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434446">
                <a:tc>
                  <a:txBody>
                    <a:bodyPr/>
                    <a:lstStyle/>
                    <a:p>
                      <a:pPr marL="36000" algn="l" fontAlgn="t"/>
                      <a:r>
                        <a:rPr lang="en-GB" sz="1200" dirty="0"/>
                        <a:t>PS-134</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200" b="0" i="0" u="none" strike="noStrike" dirty="0">
                          <a:solidFill>
                            <a:srgbClr val="000000"/>
                          </a:solidFill>
                          <a:effectLst/>
                          <a:latin typeface="Arial" panose="020B0604020202020204" pitchFamily="34" charset="0"/>
                          <a:cs typeface="Arial" panose="020B0604020202020204" pitchFamily="34" charset="0"/>
                        </a:rPr>
                        <a:t>International experience of vedolizumab in primary sclerosis cholangitis and inflammatory bowel disease</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648876">
                <a:tc>
                  <a:txBody>
                    <a:bodyPr/>
                    <a:lstStyle/>
                    <a:p>
                      <a:pPr marL="36000" algn="l" fontAlgn="t"/>
                      <a:r>
                        <a:rPr lang="en-GB" sz="1200" dirty="0"/>
                        <a:t>LBO-002</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200" b="0" i="0" u="none" strike="noStrike" dirty="0">
                          <a:solidFill>
                            <a:srgbClr val="000000"/>
                          </a:solidFill>
                          <a:effectLst/>
                          <a:latin typeface="Arial" panose="020B0604020202020204" pitchFamily="34" charset="0"/>
                          <a:cs typeface="Arial" panose="020B0604020202020204" pitchFamily="34" charset="0"/>
                        </a:rPr>
                        <a:t>NGM282, an engineered analogue of FGF19, significantly improves markers of bile acid synthesis, hepatic injury and fibrosis in PSC patients: results of a Phase 2, </a:t>
                      </a:r>
                      <a:r>
                        <a:rPr lang="en-GB" sz="1200" b="0" i="0" u="none" strike="noStrike" dirty="0" err="1">
                          <a:solidFill>
                            <a:srgbClr val="000000"/>
                          </a:solidFill>
                          <a:effectLst/>
                          <a:latin typeface="Arial" panose="020B0604020202020204" pitchFamily="34" charset="0"/>
                          <a:cs typeface="Arial" panose="020B0604020202020204" pitchFamily="34" charset="0"/>
                        </a:rPr>
                        <a:t>multicenter</a:t>
                      </a:r>
                      <a:r>
                        <a:rPr lang="en-GB" sz="1200" b="0" i="0" u="none" strike="noStrike" dirty="0">
                          <a:solidFill>
                            <a:srgbClr val="000000"/>
                          </a:solidFill>
                          <a:effectLst/>
                          <a:latin typeface="Arial" panose="020B0604020202020204" pitchFamily="34" charset="0"/>
                          <a:cs typeface="Arial" panose="020B0604020202020204" pitchFamily="34" charset="0"/>
                        </a:rPr>
                        <a:t>, randomized, double-blind, placebo-controlled trial</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05384181"/>
                  </a:ext>
                </a:extLst>
              </a:tr>
            </a:tbl>
          </a:graphicData>
        </a:graphic>
      </p:graphicFrame>
      <p:sp>
        <p:nvSpPr>
          <p:cNvPr id="7" name="TextBox 6">
            <a:hlinkClick r:id="rId2" action="ppaction://hlinksldjump"/>
            <a:extLst>
              <a:ext uri="{FF2B5EF4-FFF2-40B4-BE49-F238E27FC236}">
                <a16:creationId xmlns:a16="http://schemas.microsoft.com/office/drawing/2014/main" id="{7AEF757C-437C-40DD-B1AD-AE95CF762BF0}"/>
              </a:ext>
            </a:extLst>
          </p:cNvPr>
          <p:cNvSpPr txBox="1">
            <a:spLocks/>
          </p:cNvSpPr>
          <p:nvPr/>
        </p:nvSpPr>
        <p:spPr>
          <a:xfrm>
            <a:off x="2820053" y="3775978"/>
            <a:ext cx="3503894" cy="504056"/>
          </a:xfrm>
          <a:prstGeom prst="rect">
            <a:avLst/>
          </a:prstGeom>
          <a:noFill/>
          <a:ln w="38100">
            <a:solidFill>
              <a:schemeClr val="accent1"/>
            </a:solidFill>
          </a:ln>
        </p:spPr>
        <p:txBody>
          <a:bodyPr wrap="square" rtlCol="0" anchor="ctr" anchorCtr="0">
            <a:noAutofit/>
          </a:bodyPr>
          <a:lstStyle/>
          <a:p>
            <a:pPr algn="ctr"/>
            <a:r>
              <a:rPr lang="en-GB" sz="1600" b="1" dirty="0"/>
              <a:t>Click here to skip to this section</a:t>
            </a:r>
          </a:p>
        </p:txBody>
      </p:sp>
    </p:spTree>
    <p:extLst>
      <p:ext uri="{BB962C8B-B14F-4D97-AF65-F5344CB8AC3E}">
        <p14:creationId xmlns:p14="http://schemas.microsoft.com/office/powerpoint/2010/main" val="2205020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a:t>Contents – section 3</a:t>
            </a:r>
            <a:endParaRPr lang="en-GB" dirty="0"/>
          </a:p>
        </p:txBody>
      </p:sp>
      <p:sp>
        <p:nvSpPr>
          <p:cNvPr id="6" name="Text Placeholder 5">
            <a:extLst>
              <a:ext uri="{FF2B5EF4-FFF2-40B4-BE49-F238E27FC236}">
                <a16:creationId xmlns:a16="http://schemas.microsoft.com/office/drawing/2014/main" id="{6BAF401A-216F-4956-B1D7-28A56A19DDE3}"/>
              </a:ext>
            </a:extLst>
          </p:cNvPr>
          <p:cNvSpPr>
            <a:spLocks noGrp="1"/>
          </p:cNvSpPr>
          <p:nvPr>
            <p:ph type="body" sz="quarter" idx="10"/>
          </p:nvPr>
        </p:nvSpPr>
        <p:spPr/>
        <p:txBody>
          <a:bodyPr/>
          <a:lstStyle/>
          <a:p>
            <a:endParaRPr lang="en-GB" dirty="0"/>
          </a:p>
        </p:txBody>
      </p:sp>
      <p:graphicFrame>
        <p:nvGraphicFramePr>
          <p:cNvPr id="7" name="Content Placeholder 10">
            <a:extLst>
              <a:ext uri="{FF2B5EF4-FFF2-40B4-BE49-F238E27FC236}">
                <a16:creationId xmlns:a16="http://schemas.microsoft.com/office/drawing/2014/main" id="{F35E0894-B4C8-4E6E-9029-158EEDF2D615}"/>
              </a:ext>
            </a:extLst>
          </p:cNvPr>
          <p:cNvGraphicFramePr>
            <a:graphicFrameLocks/>
          </p:cNvGraphicFramePr>
          <p:nvPr>
            <p:extLst>
              <p:ext uri="{D42A27DB-BD31-4B8C-83A1-F6EECF244321}">
                <p14:modId xmlns:p14="http://schemas.microsoft.com/office/powerpoint/2010/main" val="2171328924"/>
              </p:ext>
            </p:extLst>
          </p:nvPr>
        </p:nvGraphicFramePr>
        <p:xfrm>
          <a:off x="683568" y="1544812"/>
          <a:ext cx="7419600" cy="1732800"/>
        </p:xfrm>
        <a:graphic>
          <a:graphicData uri="http://schemas.openxmlformats.org/drawingml/2006/table">
            <a:tbl>
              <a:tblPr firstRow="1" bandRow="1">
                <a:tableStyleId>{5C22544A-7EE6-4342-B048-85BDC9FD1C3A}</a:tableStyleId>
              </a:tblPr>
              <a:tblGrid>
                <a:gridCol w="759600">
                  <a:extLst>
                    <a:ext uri="{9D8B030D-6E8A-4147-A177-3AD203B41FA5}">
                      <a16:colId xmlns:a16="http://schemas.microsoft.com/office/drawing/2014/main" val="20001"/>
                    </a:ext>
                  </a:extLst>
                </a:gridCol>
                <a:gridCol w="6660000">
                  <a:extLst>
                    <a:ext uri="{9D8B030D-6E8A-4147-A177-3AD203B41FA5}">
                      <a16:colId xmlns:a16="http://schemas.microsoft.com/office/drawing/2014/main" val="20002"/>
                    </a:ext>
                  </a:extLst>
                </a:gridCol>
              </a:tblGrid>
              <a:tr h="361809">
                <a:tc gridSpan="2">
                  <a:txBody>
                    <a:bodyPr/>
                    <a:lstStyle/>
                    <a:p>
                      <a:r>
                        <a:rPr lang="en-GB" sz="1400" dirty="0">
                          <a:latin typeface="Arial" panose="020B0604020202020204" pitchFamily="34" charset="0"/>
                          <a:cs typeface="Arial" panose="020B0604020202020204" pitchFamily="34" charset="0"/>
                        </a:rPr>
                        <a:t>3. Basic science/preclinical</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46990">
                <a:tc>
                  <a:txBody>
                    <a:bodyPr/>
                    <a:lstStyle/>
                    <a:p>
                      <a:pPr marL="36000" algn="l" fontAlgn="t"/>
                      <a:r>
                        <a:rPr lang="en-GB" sz="1200" dirty="0"/>
                        <a:t>PS-131</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200" b="0" i="0" u="none" strike="noStrike" dirty="0">
                          <a:solidFill>
                            <a:srgbClr val="000000"/>
                          </a:solidFill>
                          <a:effectLst/>
                          <a:latin typeface="Arial" panose="020B0604020202020204" pitchFamily="34" charset="0"/>
                          <a:cs typeface="Arial" panose="020B0604020202020204" pitchFamily="34" charset="0"/>
                        </a:rPr>
                        <a:t>A novel model of acute and specific biliary cell injury reveals a crucial role of circulating monocytes in promoting ductular reaction and cholestasis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546990">
                <a:tc>
                  <a:txBody>
                    <a:bodyPr/>
                    <a:lstStyle/>
                    <a:p>
                      <a:pPr marL="36000" algn="l" fontAlgn="t"/>
                      <a:r>
                        <a:rPr lang="en-GB" sz="1200" dirty="0"/>
                        <a:t>PS-003</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200" b="0" i="0" u="none" strike="noStrike" dirty="0">
                          <a:solidFill>
                            <a:srgbClr val="000000"/>
                          </a:solidFill>
                          <a:effectLst/>
                          <a:latin typeface="Arial" panose="020B0604020202020204" pitchFamily="34" charset="0"/>
                          <a:cs typeface="Arial" panose="020B0604020202020204" pitchFamily="34" charset="0"/>
                        </a:rPr>
                        <a:t>Sub-</a:t>
                      </a:r>
                      <a:r>
                        <a:rPr lang="en-GB" sz="1200" b="0" i="0" u="none" strike="noStrike" dirty="0" err="1">
                          <a:solidFill>
                            <a:srgbClr val="000000"/>
                          </a:solidFill>
                          <a:effectLst/>
                          <a:latin typeface="Arial" panose="020B0604020202020204" pitchFamily="34" charset="0"/>
                          <a:cs typeface="Arial" panose="020B0604020202020204" pitchFamily="34" charset="0"/>
                        </a:rPr>
                        <a:t>cutaneously</a:t>
                      </a:r>
                      <a:r>
                        <a:rPr lang="en-GB" sz="1200" b="0" i="0" u="none" strike="noStrike" dirty="0">
                          <a:solidFill>
                            <a:srgbClr val="000000"/>
                          </a:solidFill>
                          <a:effectLst/>
                          <a:latin typeface="Arial" panose="020B0604020202020204" pitchFamily="34" charset="0"/>
                          <a:cs typeface="Arial" panose="020B0604020202020204" pitchFamily="34" charset="0"/>
                        </a:rPr>
                        <a:t> delivered mesenchymal stromal cells and down-regulation of activated vascular endothelium - a novel, clinically ready, therapeutic approach to treating cholestatic liver disease</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05384181"/>
                  </a:ext>
                </a:extLst>
              </a:tr>
              <a:tr h="277011">
                <a:tc>
                  <a:txBody>
                    <a:bodyPr/>
                    <a:lstStyle/>
                    <a:p>
                      <a:pPr marL="36000" algn="l" fontAlgn="t"/>
                      <a:r>
                        <a:rPr lang="en-GB" sz="1200" dirty="0"/>
                        <a:t>PS-005</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200" b="0" i="0" u="none" strike="noStrike" dirty="0">
                          <a:solidFill>
                            <a:srgbClr val="000000"/>
                          </a:solidFill>
                          <a:effectLst/>
                          <a:latin typeface="Arial" panose="020B0604020202020204" pitchFamily="34" charset="0"/>
                          <a:cs typeface="Arial" panose="020B0604020202020204" pitchFamily="34" charset="0"/>
                        </a:rPr>
                        <a:t>Immunomodulatory mechanisms of the novel therapeutic bile acid 24-nor-ursodeoxycholic acid</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26068397"/>
                  </a:ext>
                </a:extLst>
              </a:tr>
            </a:tbl>
          </a:graphicData>
        </a:graphic>
      </p:graphicFrame>
      <p:sp>
        <p:nvSpPr>
          <p:cNvPr id="9" name="TextBox 8">
            <a:hlinkClick r:id="rId2" action="ppaction://hlinksldjump"/>
            <a:extLst>
              <a:ext uri="{FF2B5EF4-FFF2-40B4-BE49-F238E27FC236}">
                <a16:creationId xmlns:a16="http://schemas.microsoft.com/office/drawing/2014/main" id="{5A9D96A5-86B8-407C-B3CA-560B6439E068}"/>
              </a:ext>
            </a:extLst>
          </p:cNvPr>
          <p:cNvSpPr txBox="1">
            <a:spLocks/>
          </p:cNvSpPr>
          <p:nvPr/>
        </p:nvSpPr>
        <p:spPr>
          <a:xfrm>
            <a:off x="2820053" y="3775978"/>
            <a:ext cx="3503894" cy="504056"/>
          </a:xfrm>
          <a:prstGeom prst="rect">
            <a:avLst/>
          </a:prstGeom>
          <a:noFill/>
          <a:ln w="38100">
            <a:solidFill>
              <a:schemeClr val="accent1"/>
            </a:solidFill>
          </a:ln>
        </p:spPr>
        <p:txBody>
          <a:bodyPr wrap="square" rtlCol="0" anchor="ctr" anchorCtr="0">
            <a:noAutofit/>
          </a:bodyPr>
          <a:lstStyle/>
          <a:p>
            <a:pPr algn="ctr"/>
            <a:r>
              <a:rPr lang="en-GB" sz="1600" b="1" dirty="0"/>
              <a:t>Click here to skip to this section</a:t>
            </a:r>
          </a:p>
        </p:txBody>
      </p:sp>
    </p:spTree>
    <p:extLst>
      <p:ext uri="{BB962C8B-B14F-4D97-AF65-F5344CB8AC3E}">
        <p14:creationId xmlns:p14="http://schemas.microsoft.com/office/powerpoint/2010/main" val="428850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048" y="3032384"/>
            <a:ext cx="8498632" cy="1362075"/>
          </a:xfrm>
        </p:spPr>
        <p:txBody>
          <a:bodyPr/>
          <a:lstStyle/>
          <a:p>
            <a:r>
              <a:rPr lang="en-GB" dirty="0">
                <a:latin typeface="Arial" panose="020B0604020202020204" pitchFamily="34" charset="0"/>
                <a:cs typeface="Arial" panose="020B0604020202020204" pitchFamily="34" charset="0"/>
              </a:rPr>
              <a:t>1. Primary biliary cholangitis (PBC)</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867149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Autofit/>
          </a:bodyPr>
          <a:lstStyle/>
          <a:p>
            <a:r>
              <a:rPr lang="en-GB" sz="2000" dirty="0"/>
              <a:t>UDCA is associated with prolonged transplant-free survival of PBC patients: even in the absence of biochemical improvements</a:t>
            </a:r>
          </a:p>
        </p:txBody>
      </p:sp>
      <p:sp>
        <p:nvSpPr>
          <p:cNvPr id="6" name="Text Placeholder 5"/>
          <p:cNvSpPr>
            <a:spLocks noGrp="1"/>
          </p:cNvSpPr>
          <p:nvPr>
            <p:ph type="body" sz="quarter" idx="10"/>
          </p:nvPr>
        </p:nvSpPr>
        <p:spPr/>
        <p:txBody>
          <a:bodyPr/>
          <a:lstStyle/>
          <a:p>
            <a:r>
              <a:rPr lang="en-US" dirty="0"/>
              <a:t>Harms MH</a:t>
            </a:r>
            <a:r>
              <a:rPr lang="en-GB" dirty="0"/>
              <a:t>, et al. ILC 2018, #PS-008</a:t>
            </a:r>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
          </p:nvPr>
        </p:nvSpPr>
        <p:spPr/>
        <p:txBody>
          <a:bodyPr/>
          <a:lstStyle/>
          <a:p>
            <a:r>
              <a:rPr lang="en-GB" sz="1800" b="1" dirty="0"/>
              <a:t>Global PBC study</a:t>
            </a:r>
            <a:r>
              <a:rPr lang="en-GB" sz="1800" dirty="0"/>
              <a:t>, n=3902 patients, 90% </a:t>
            </a:r>
            <a:r>
              <a:rPr lang="en-GB" sz="1800" b="1" dirty="0"/>
              <a:t>UDCA-treated</a:t>
            </a:r>
          </a:p>
          <a:p>
            <a:r>
              <a:rPr lang="en-US" sz="1800" dirty="0"/>
              <a:t>IPTW-adjusted Cox regression analyses</a:t>
            </a:r>
          </a:p>
          <a:p>
            <a:r>
              <a:rPr lang="en-GB" sz="1800" dirty="0"/>
              <a:t>Overall IPTW-adjusted </a:t>
            </a:r>
            <a:r>
              <a:rPr lang="en-GB" sz="1800" b="1" dirty="0"/>
              <a:t>HR of UDCA: 0.46 </a:t>
            </a:r>
            <a:r>
              <a:rPr lang="en-GB" sz="1800" dirty="0"/>
              <a:t>(IQR 0.40–0.52, p&lt;0.001)</a:t>
            </a:r>
          </a:p>
          <a:p>
            <a:endParaRPr lang="en-GB" sz="1800" dirty="0"/>
          </a:p>
        </p:txBody>
      </p:sp>
      <p:grpSp>
        <p:nvGrpSpPr>
          <p:cNvPr id="13" name="Group 12">
            <a:extLst>
              <a:ext uri="{FF2B5EF4-FFF2-40B4-BE49-F238E27FC236}">
                <a16:creationId xmlns:a16="http://schemas.microsoft.com/office/drawing/2014/main" id="{A500ADB6-59B9-4D86-9930-1F4A5DD66CDB}"/>
              </a:ext>
            </a:extLst>
          </p:cNvPr>
          <p:cNvGrpSpPr/>
          <p:nvPr/>
        </p:nvGrpSpPr>
        <p:grpSpPr>
          <a:xfrm>
            <a:off x="548897" y="2458677"/>
            <a:ext cx="8134723" cy="360000"/>
            <a:chOff x="548897" y="2458677"/>
            <a:chExt cx="8134723" cy="360000"/>
          </a:xfrm>
        </p:grpSpPr>
        <p:cxnSp>
          <p:nvCxnSpPr>
            <p:cNvPr id="11" name="Straight Connector 10">
              <a:extLst>
                <a:ext uri="{FF2B5EF4-FFF2-40B4-BE49-F238E27FC236}">
                  <a16:creationId xmlns:a16="http://schemas.microsoft.com/office/drawing/2014/main" id="{E74E3F90-B87F-4609-97E1-5158265E77C3}"/>
                </a:ext>
              </a:extLst>
            </p:cNvPr>
            <p:cNvCxnSpPr>
              <a:cxnSpLocks/>
            </p:cNvCxnSpPr>
            <p:nvPr/>
          </p:nvCxnSpPr>
          <p:spPr>
            <a:xfrm>
              <a:off x="548897" y="2638677"/>
              <a:ext cx="290875" cy="0"/>
            </a:xfrm>
            <a:prstGeom prst="line">
              <a:avLst/>
            </a:prstGeom>
            <a:noFill/>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4C5EE03-2CF4-45E6-9D68-67B00AF5816F}"/>
                </a:ext>
              </a:extLst>
            </p:cNvPr>
            <p:cNvSpPr txBox="1"/>
            <p:nvPr/>
          </p:nvSpPr>
          <p:spPr>
            <a:xfrm>
              <a:off x="812131" y="2458677"/>
              <a:ext cx="2943497" cy="360000"/>
            </a:xfrm>
            <a:prstGeom prst="rect">
              <a:avLst/>
            </a:prstGeom>
            <a:noFill/>
          </p:spPr>
          <p:txBody>
            <a:bodyPr wrap="square" rtlCol="0" anchor="ctr">
              <a:spAutoFit/>
            </a:bodyPr>
            <a:lstStyle/>
            <a:p>
              <a:r>
                <a:rPr lang="en-GB" sz="1400" dirty="0"/>
                <a:t>Reduction after 1-year UDCA</a:t>
              </a:r>
            </a:p>
          </p:txBody>
        </p:sp>
        <p:cxnSp>
          <p:nvCxnSpPr>
            <p:cNvPr id="36" name="Straight Connector 35">
              <a:extLst>
                <a:ext uri="{FF2B5EF4-FFF2-40B4-BE49-F238E27FC236}">
                  <a16:creationId xmlns:a16="http://schemas.microsoft.com/office/drawing/2014/main" id="{8CB0BD62-6657-4FAC-B416-F5E3938C57C0}"/>
                </a:ext>
              </a:extLst>
            </p:cNvPr>
            <p:cNvCxnSpPr/>
            <p:nvPr/>
          </p:nvCxnSpPr>
          <p:spPr>
            <a:xfrm>
              <a:off x="3340720" y="2638677"/>
              <a:ext cx="290875" cy="0"/>
            </a:xfrm>
            <a:prstGeom prst="line">
              <a:avLst/>
            </a:prstGeom>
            <a:no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6AFB171-56A0-4F8C-B096-8AA2B21E193E}"/>
                </a:ext>
              </a:extLst>
            </p:cNvPr>
            <p:cNvSpPr txBox="1"/>
            <p:nvPr/>
          </p:nvSpPr>
          <p:spPr>
            <a:xfrm>
              <a:off x="3631595" y="2458677"/>
              <a:ext cx="2928052" cy="360000"/>
            </a:xfrm>
            <a:prstGeom prst="rect">
              <a:avLst/>
            </a:prstGeom>
            <a:noFill/>
          </p:spPr>
          <p:txBody>
            <a:bodyPr wrap="square" rtlCol="0" anchor="ctr">
              <a:spAutoFit/>
            </a:bodyPr>
            <a:lstStyle/>
            <a:p>
              <a:r>
                <a:rPr lang="en-GB" sz="1400" dirty="0"/>
                <a:t>No reduction after 1-year UDCA</a:t>
              </a:r>
            </a:p>
          </p:txBody>
        </p:sp>
        <p:cxnSp>
          <p:nvCxnSpPr>
            <p:cNvPr id="38" name="Straight Connector 37">
              <a:extLst>
                <a:ext uri="{FF2B5EF4-FFF2-40B4-BE49-F238E27FC236}">
                  <a16:creationId xmlns:a16="http://schemas.microsoft.com/office/drawing/2014/main" id="{6AF3C125-3E49-405A-AAA0-DE343166E10D}"/>
                </a:ext>
              </a:extLst>
            </p:cNvPr>
            <p:cNvCxnSpPr/>
            <p:nvPr/>
          </p:nvCxnSpPr>
          <p:spPr>
            <a:xfrm>
              <a:off x="6346313" y="2638677"/>
              <a:ext cx="290876" cy="0"/>
            </a:xfrm>
            <a:prstGeom prst="line">
              <a:avLst/>
            </a:prstGeom>
            <a:noFill/>
            <a:ln w="28575">
              <a:solidFill>
                <a:srgbClr val="7DCBEC"/>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BFA3BB5-AF59-4850-9487-892B3B03137A}"/>
                </a:ext>
              </a:extLst>
            </p:cNvPr>
            <p:cNvSpPr txBox="1"/>
            <p:nvPr/>
          </p:nvSpPr>
          <p:spPr>
            <a:xfrm>
              <a:off x="6726882" y="2458677"/>
              <a:ext cx="1956738" cy="360000"/>
            </a:xfrm>
            <a:prstGeom prst="rect">
              <a:avLst/>
            </a:prstGeom>
            <a:noFill/>
          </p:spPr>
          <p:txBody>
            <a:bodyPr wrap="square" rtlCol="0" anchor="ctr">
              <a:spAutoFit/>
            </a:bodyPr>
            <a:lstStyle/>
            <a:p>
              <a:r>
                <a:rPr lang="en-GB" sz="1400" dirty="0"/>
                <a:t>No treatment</a:t>
              </a:r>
            </a:p>
          </p:txBody>
        </p:sp>
      </p:grpSp>
      <p:sp>
        <p:nvSpPr>
          <p:cNvPr id="45" name="Content Placeholder 3">
            <a:extLst>
              <a:ext uri="{FF2B5EF4-FFF2-40B4-BE49-F238E27FC236}">
                <a16:creationId xmlns:a16="http://schemas.microsoft.com/office/drawing/2014/main" id="{58D184AA-C07F-4E05-9E8C-BEEFDA07C218}"/>
              </a:ext>
            </a:extLst>
          </p:cNvPr>
          <p:cNvSpPr txBox="1">
            <a:spLocks/>
          </p:cNvSpPr>
          <p:nvPr/>
        </p:nvSpPr>
        <p:spPr>
          <a:xfrm>
            <a:off x="319314" y="5752241"/>
            <a:ext cx="8506800" cy="646331"/>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800" b="1" dirty="0"/>
              <a:t>Conclusion: UDCA </a:t>
            </a:r>
            <a:r>
              <a:rPr lang="en-GB" sz="1800" dirty="0"/>
              <a:t>independently associated with prolonged </a:t>
            </a:r>
            <a:br>
              <a:rPr lang="en-GB" sz="1800" dirty="0"/>
            </a:br>
            <a:r>
              <a:rPr lang="en-GB" sz="1800" dirty="0"/>
              <a:t>transplant-free survival</a:t>
            </a:r>
          </a:p>
        </p:txBody>
      </p:sp>
      <p:grpSp>
        <p:nvGrpSpPr>
          <p:cNvPr id="8" name="Group 7">
            <a:extLst>
              <a:ext uri="{FF2B5EF4-FFF2-40B4-BE49-F238E27FC236}">
                <a16:creationId xmlns:a16="http://schemas.microsoft.com/office/drawing/2014/main" id="{06E13CC0-6519-4AD3-AB03-849D7D060C9B}"/>
              </a:ext>
            </a:extLst>
          </p:cNvPr>
          <p:cNvGrpSpPr/>
          <p:nvPr/>
        </p:nvGrpSpPr>
        <p:grpSpPr>
          <a:xfrm>
            <a:off x="620176" y="2930534"/>
            <a:ext cx="3836778" cy="2865835"/>
            <a:chOff x="28772" y="2930534"/>
            <a:chExt cx="3836778" cy="2865835"/>
          </a:xfrm>
        </p:grpSpPr>
        <p:sp>
          <p:nvSpPr>
            <p:cNvPr id="34" name="Tekstvak 33"/>
            <p:cNvSpPr txBox="1"/>
            <p:nvPr/>
          </p:nvSpPr>
          <p:spPr>
            <a:xfrm>
              <a:off x="574832" y="4296818"/>
              <a:ext cx="1404000" cy="461665"/>
            </a:xfrm>
            <a:prstGeom prst="rect">
              <a:avLst/>
            </a:prstGeom>
            <a:noFill/>
            <a:ln w="19050">
              <a:solidFill>
                <a:schemeClr val="tx2"/>
              </a:solidFill>
            </a:ln>
          </p:spPr>
          <p:txBody>
            <a:bodyPr wrap="square" rtlCol="0">
              <a:spAutoFit/>
            </a:bodyPr>
            <a:lstStyle/>
            <a:p>
              <a:r>
                <a:rPr lang="nl-NL" sz="1200" b="1" dirty="0">
                  <a:solidFill>
                    <a:schemeClr val="tx2"/>
                  </a:solidFill>
                </a:rPr>
                <a:t>Adj. HR 0.61 </a:t>
              </a:r>
            </a:p>
            <a:p>
              <a:r>
                <a:rPr lang="nl-NL" sz="1200" dirty="0">
                  <a:solidFill>
                    <a:schemeClr val="tx2"/>
                  </a:solidFill>
                </a:rPr>
                <a:t>(IQR 0.46–0.81)</a:t>
              </a:r>
              <a:endParaRPr lang="en-US" sz="1200" dirty="0">
                <a:solidFill>
                  <a:schemeClr val="tx2"/>
                </a:solidFill>
              </a:endParaRPr>
            </a:p>
          </p:txBody>
        </p:sp>
        <p:sp>
          <p:nvSpPr>
            <p:cNvPr id="27" name="TextBox 26">
              <a:extLst>
                <a:ext uri="{FF2B5EF4-FFF2-40B4-BE49-F238E27FC236}">
                  <a16:creationId xmlns:a16="http://schemas.microsoft.com/office/drawing/2014/main" id="{7AD1F9D7-33F8-4385-998E-95A992865E57}"/>
                </a:ext>
              </a:extLst>
            </p:cNvPr>
            <p:cNvSpPr txBox="1"/>
            <p:nvPr/>
          </p:nvSpPr>
          <p:spPr>
            <a:xfrm>
              <a:off x="574833" y="4797152"/>
              <a:ext cx="1449454" cy="461665"/>
            </a:xfrm>
            <a:prstGeom prst="rect">
              <a:avLst/>
            </a:prstGeom>
            <a:solidFill>
              <a:schemeClr val="bg1"/>
            </a:solidFill>
            <a:ln>
              <a:solidFill>
                <a:schemeClr val="bg1"/>
              </a:solidFill>
            </a:ln>
          </p:spPr>
          <p:txBody>
            <a:bodyPr wrap="square" rtlCol="0">
              <a:spAutoFit/>
            </a:bodyPr>
            <a:lstStyle/>
            <a:p>
              <a:r>
                <a:rPr lang="en-GB" sz="1200" dirty="0"/>
                <a:t>P&lt;0.001 for all comparisons</a:t>
              </a:r>
            </a:p>
          </p:txBody>
        </p:sp>
        <p:grpSp>
          <p:nvGrpSpPr>
            <p:cNvPr id="32" name="Group 31">
              <a:extLst>
                <a:ext uri="{FF2B5EF4-FFF2-40B4-BE49-F238E27FC236}">
                  <a16:creationId xmlns:a16="http://schemas.microsoft.com/office/drawing/2014/main" id="{5DBBBA56-9C41-4A2E-839A-8503813AAE12}"/>
                </a:ext>
              </a:extLst>
            </p:cNvPr>
            <p:cNvGrpSpPr/>
            <p:nvPr/>
          </p:nvGrpSpPr>
          <p:grpSpPr>
            <a:xfrm>
              <a:off x="28772" y="2930534"/>
              <a:ext cx="3836778" cy="2865835"/>
              <a:chOff x="147053" y="3726657"/>
              <a:chExt cx="3836778" cy="2865835"/>
            </a:xfrm>
          </p:grpSpPr>
          <p:sp>
            <p:nvSpPr>
              <p:cNvPr id="33" name="Tekstvak 1">
                <a:extLst>
                  <a:ext uri="{FF2B5EF4-FFF2-40B4-BE49-F238E27FC236}">
                    <a16:creationId xmlns:a16="http://schemas.microsoft.com/office/drawing/2014/main" id="{1F7FD702-1565-4D1F-9531-958271FFCE01}"/>
                  </a:ext>
                </a:extLst>
              </p:cNvPr>
              <p:cNvSpPr txBox="1"/>
              <p:nvPr/>
            </p:nvSpPr>
            <p:spPr>
              <a:xfrm>
                <a:off x="1207836" y="3726657"/>
                <a:ext cx="2340231" cy="330037"/>
              </a:xfrm>
              <a:prstGeom prst="rect">
                <a:avLst/>
              </a:prstGeom>
              <a:noFill/>
            </p:spPr>
            <p:txBody>
              <a:bodyPr wrap="none" rtlCol="0">
                <a:spAutoFit/>
              </a:bodyPr>
              <a:lstStyle/>
              <a:p>
                <a:pPr algn="ctr"/>
                <a:r>
                  <a:rPr lang="nl-NL" sz="1600" b="1" dirty="0"/>
                  <a:t>Alkaline phosphatase</a:t>
                </a:r>
                <a:endParaRPr lang="en-US" sz="1600" b="1" dirty="0"/>
              </a:p>
            </p:txBody>
          </p:sp>
          <p:sp>
            <p:nvSpPr>
              <p:cNvPr id="42" name="Freeform: Shape 41">
                <a:extLst>
                  <a:ext uri="{FF2B5EF4-FFF2-40B4-BE49-F238E27FC236}">
                    <a16:creationId xmlns:a16="http://schemas.microsoft.com/office/drawing/2014/main" id="{C93EA370-1693-4C4F-A7FF-AF7215FB5453}"/>
                  </a:ext>
                </a:extLst>
              </p:cNvPr>
              <p:cNvSpPr/>
              <p:nvPr/>
            </p:nvSpPr>
            <p:spPr>
              <a:xfrm>
                <a:off x="640556" y="4052888"/>
                <a:ext cx="3181350" cy="645318"/>
              </a:xfrm>
              <a:custGeom>
                <a:avLst/>
                <a:gdLst>
                  <a:gd name="connsiteX0" fmla="*/ 3181350 w 3181350"/>
                  <a:gd name="connsiteY0" fmla="*/ 645318 h 645318"/>
                  <a:gd name="connsiteX1" fmla="*/ 3117057 w 3181350"/>
                  <a:gd name="connsiteY1" fmla="*/ 634603 h 645318"/>
                  <a:gd name="connsiteX2" fmla="*/ 3062288 w 3181350"/>
                  <a:gd name="connsiteY2" fmla="*/ 631031 h 645318"/>
                  <a:gd name="connsiteX3" fmla="*/ 3052763 w 3181350"/>
                  <a:gd name="connsiteY3" fmla="*/ 594121 h 645318"/>
                  <a:gd name="connsiteX4" fmla="*/ 2996803 w 3181350"/>
                  <a:gd name="connsiteY4" fmla="*/ 588168 h 645318"/>
                  <a:gd name="connsiteX5" fmla="*/ 2993232 w 3181350"/>
                  <a:gd name="connsiteY5" fmla="*/ 581025 h 645318"/>
                  <a:gd name="connsiteX6" fmla="*/ 2902744 w 3181350"/>
                  <a:gd name="connsiteY6" fmla="*/ 582215 h 645318"/>
                  <a:gd name="connsiteX7" fmla="*/ 2900363 w 3181350"/>
                  <a:gd name="connsiteY7" fmla="*/ 569118 h 645318"/>
                  <a:gd name="connsiteX8" fmla="*/ 2871788 w 3181350"/>
                  <a:gd name="connsiteY8" fmla="*/ 569118 h 645318"/>
                  <a:gd name="connsiteX9" fmla="*/ 2859882 w 3181350"/>
                  <a:gd name="connsiteY9" fmla="*/ 546496 h 645318"/>
                  <a:gd name="connsiteX10" fmla="*/ 2732485 w 3181350"/>
                  <a:gd name="connsiteY10" fmla="*/ 528637 h 645318"/>
                  <a:gd name="connsiteX11" fmla="*/ 2657475 w 3181350"/>
                  <a:gd name="connsiteY11" fmla="*/ 521493 h 645318"/>
                  <a:gd name="connsiteX12" fmla="*/ 2591991 w 3181350"/>
                  <a:gd name="connsiteY12" fmla="*/ 513159 h 645318"/>
                  <a:gd name="connsiteX13" fmla="*/ 2574132 w 3181350"/>
                  <a:gd name="connsiteY13" fmla="*/ 506015 h 645318"/>
                  <a:gd name="connsiteX14" fmla="*/ 2570560 w 3181350"/>
                  <a:gd name="connsiteY14" fmla="*/ 492918 h 645318"/>
                  <a:gd name="connsiteX15" fmla="*/ 2540794 w 3181350"/>
                  <a:gd name="connsiteY15" fmla="*/ 497681 h 645318"/>
                  <a:gd name="connsiteX16" fmla="*/ 2533650 w 3181350"/>
                  <a:gd name="connsiteY16" fmla="*/ 488156 h 645318"/>
                  <a:gd name="connsiteX17" fmla="*/ 2474119 w 3181350"/>
                  <a:gd name="connsiteY17" fmla="*/ 485775 h 645318"/>
                  <a:gd name="connsiteX18" fmla="*/ 2466975 w 3181350"/>
                  <a:gd name="connsiteY18" fmla="*/ 465534 h 645318"/>
                  <a:gd name="connsiteX19" fmla="*/ 2432447 w 3181350"/>
                  <a:gd name="connsiteY19" fmla="*/ 465534 h 645318"/>
                  <a:gd name="connsiteX20" fmla="*/ 2432447 w 3181350"/>
                  <a:gd name="connsiteY20" fmla="*/ 428625 h 645318"/>
                  <a:gd name="connsiteX21" fmla="*/ 2390775 w 3181350"/>
                  <a:gd name="connsiteY21" fmla="*/ 428625 h 645318"/>
                  <a:gd name="connsiteX22" fmla="*/ 2387203 w 3181350"/>
                  <a:gd name="connsiteY22" fmla="*/ 417909 h 645318"/>
                  <a:gd name="connsiteX23" fmla="*/ 2325291 w 3181350"/>
                  <a:gd name="connsiteY23" fmla="*/ 413146 h 645318"/>
                  <a:gd name="connsiteX24" fmla="*/ 2284810 w 3181350"/>
                  <a:gd name="connsiteY24" fmla="*/ 403621 h 645318"/>
                  <a:gd name="connsiteX25" fmla="*/ 2224088 w 3181350"/>
                  <a:gd name="connsiteY25" fmla="*/ 402431 h 645318"/>
                  <a:gd name="connsiteX26" fmla="*/ 2193132 w 3181350"/>
                  <a:gd name="connsiteY26" fmla="*/ 395287 h 645318"/>
                  <a:gd name="connsiteX27" fmla="*/ 2176463 w 3181350"/>
                  <a:gd name="connsiteY27" fmla="*/ 394096 h 645318"/>
                  <a:gd name="connsiteX28" fmla="*/ 2156222 w 3181350"/>
                  <a:gd name="connsiteY28" fmla="*/ 381000 h 645318"/>
                  <a:gd name="connsiteX29" fmla="*/ 2141935 w 3181350"/>
                  <a:gd name="connsiteY29" fmla="*/ 382190 h 645318"/>
                  <a:gd name="connsiteX30" fmla="*/ 2132410 w 3181350"/>
                  <a:gd name="connsiteY30" fmla="*/ 364331 h 645318"/>
                  <a:gd name="connsiteX31" fmla="*/ 2101453 w 3181350"/>
                  <a:gd name="connsiteY31" fmla="*/ 364331 h 645318"/>
                  <a:gd name="connsiteX32" fmla="*/ 2096691 w 3181350"/>
                  <a:gd name="connsiteY32" fmla="*/ 352425 h 645318"/>
                  <a:gd name="connsiteX33" fmla="*/ 2060972 w 3181350"/>
                  <a:gd name="connsiteY33" fmla="*/ 350043 h 645318"/>
                  <a:gd name="connsiteX34" fmla="*/ 2059782 w 3181350"/>
                  <a:gd name="connsiteY34" fmla="*/ 322659 h 645318"/>
                  <a:gd name="connsiteX35" fmla="*/ 2024063 w 3181350"/>
                  <a:gd name="connsiteY35" fmla="*/ 321468 h 645318"/>
                  <a:gd name="connsiteX36" fmla="*/ 2010966 w 3181350"/>
                  <a:gd name="connsiteY36" fmla="*/ 321468 h 645318"/>
                  <a:gd name="connsiteX37" fmla="*/ 1996678 w 3181350"/>
                  <a:gd name="connsiteY37" fmla="*/ 305990 h 645318"/>
                  <a:gd name="connsiteX38" fmla="*/ 1969294 w 3181350"/>
                  <a:gd name="connsiteY38" fmla="*/ 305990 h 645318"/>
                  <a:gd name="connsiteX39" fmla="*/ 1947863 w 3181350"/>
                  <a:gd name="connsiteY39" fmla="*/ 307181 h 645318"/>
                  <a:gd name="connsiteX40" fmla="*/ 1940719 w 3181350"/>
                  <a:gd name="connsiteY40" fmla="*/ 296465 h 645318"/>
                  <a:gd name="connsiteX41" fmla="*/ 1906191 w 3181350"/>
                  <a:gd name="connsiteY41" fmla="*/ 292893 h 645318"/>
                  <a:gd name="connsiteX42" fmla="*/ 1899047 w 3181350"/>
                  <a:gd name="connsiteY42" fmla="*/ 288131 h 645318"/>
                  <a:gd name="connsiteX43" fmla="*/ 1858566 w 3181350"/>
                  <a:gd name="connsiteY43" fmla="*/ 289321 h 645318"/>
                  <a:gd name="connsiteX44" fmla="*/ 1839516 w 3181350"/>
                  <a:gd name="connsiteY44" fmla="*/ 277415 h 645318"/>
                  <a:gd name="connsiteX45" fmla="*/ 1794272 w 3181350"/>
                  <a:gd name="connsiteY45" fmla="*/ 272653 h 645318"/>
                  <a:gd name="connsiteX46" fmla="*/ 1768078 w 3181350"/>
                  <a:gd name="connsiteY46" fmla="*/ 269081 h 645318"/>
                  <a:gd name="connsiteX47" fmla="*/ 1732360 w 3181350"/>
                  <a:gd name="connsiteY47" fmla="*/ 254793 h 645318"/>
                  <a:gd name="connsiteX48" fmla="*/ 1666875 w 3181350"/>
                  <a:gd name="connsiteY48" fmla="*/ 247650 h 645318"/>
                  <a:gd name="connsiteX49" fmla="*/ 1628775 w 3181350"/>
                  <a:gd name="connsiteY49" fmla="*/ 246459 h 645318"/>
                  <a:gd name="connsiteX50" fmla="*/ 1601391 w 3181350"/>
                  <a:gd name="connsiteY50" fmla="*/ 238125 h 645318"/>
                  <a:gd name="connsiteX51" fmla="*/ 1584722 w 3181350"/>
                  <a:gd name="connsiteY51" fmla="*/ 238125 h 645318"/>
                  <a:gd name="connsiteX52" fmla="*/ 1574007 w 3181350"/>
                  <a:gd name="connsiteY52" fmla="*/ 232171 h 645318"/>
                  <a:gd name="connsiteX53" fmla="*/ 1565672 w 3181350"/>
                  <a:gd name="connsiteY53" fmla="*/ 219075 h 645318"/>
                  <a:gd name="connsiteX54" fmla="*/ 1519238 w 3181350"/>
                  <a:gd name="connsiteY54" fmla="*/ 220265 h 645318"/>
                  <a:gd name="connsiteX55" fmla="*/ 1484710 w 3181350"/>
                  <a:gd name="connsiteY55" fmla="*/ 221456 h 645318"/>
                  <a:gd name="connsiteX56" fmla="*/ 1427560 w 3181350"/>
                  <a:gd name="connsiteY56" fmla="*/ 210740 h 645318"/>
                  <a:gd name="connsiteX57" fmla="*/ 1396603 w 3181350"/>
                  <a:gd name="connsiteY57" fmla="*/ 210740 h 645318"/>
                  <a:gd name="connsiteX58" fmla="*/ 1339453 w 3181350"/>
                  <a:gd name="connsiteY58" fmla="*/ 202406 h 645318"/>
                  <a:gd name="connsiteX59" fmla="*/ 1318022 w 3181350"/>
                  <a:gd name="connsiteY59" fmla="*/ 191690 h 645318"/>
                  <a:gd name="connsiteX60" fmla="*/ 1281113 w 3181350"/>
                  <a:gd name="connsiteY60" fmla="*/ 191690 h 645318"/>
                  <a:gd name="connsiteX61" fmla="*/ 1257300 w 3181350"/>
                  <a:gd name="connsiteY61" fmla="*/ 175021 h 645318"/>
                  <a:gd name="connsiteX62" fmla="*/ 1207294 w 3181350"/>
                  <a:gd name="connsiteY62" fmla="*/ 172640 h 645318"/>
                  <a:gd name="connsiteX63" fmla="*/ 1122760 w 3181350"/>
                  <a:gd name="connsiteY63" fmla="*/ 164306 h 645318"/>
                  <a:gd name="connsiteX64" fmla="*/ 1090613 w 3181350"/>
                  <a:gd name="connsiteY64" fmla="*/ 154781 h 645318"/>
                  <a:gd name="connsiteX65" fmla="*/ 1058466 w 3181350"/>
                  <a:gd name="connsiteY65" fmla="*/ 154781 h 645318"/>
                  <a:gd name="connsiteX66" fmla="*/ 984647 w 3181350"/>
                  <a:gd name="connsiteY66" fmla="*/ 142875 h 645318"/>
                  <a:gd name="connsiteX67" fmla="*/ 956072 w 3181350"/>
                  <a:gd name="connsiteY67" fmla="*/ 123825 h 645318"/>
                  <a:gd name="connsiteX68" fmla="*/ 908447 w 3181350"/>
                  <a:gd name="connsiteY68" fmla="*/ 122634 h 645318"/>
                  <a:gd name="connsiteX69" fmla="*/ 883444 w 3181350"/>
                  <a:gd name="connsiteY69" fmla="*/ 110728 h 645318"/>
                  <a:gd name="connsiteX70" fmla="*/ 797719 w 3181350"/>
                  <a:gd name="connsiteY70" fmla="*/ 110728 h 645318"/>
                  <a:gd name="connsiteX71" fmla="*/ 760810 w 3181350"/>
                  <a:gd name="connsiteY71" fmla="*/ 107156 h 645318"/>
                  <a:gd name="connsiteX72" fmla="*/ 720328 w 3181350"/>
                  <a:gd name="connsiteY72" fmla="*/ 101203 h 645318"/>
                  <a:gd name="connsiteX73" fmla="*/ 706041 w 3181350"/>
                  <a:gd name="connsiteY73" fmla="*/ 101203 h 645318"/>
                  <a:gd name="connsiteX74" fmla="*/ 667941 w 3181350"/>
                  <a:gd name="connsiteY74" fmla="*/ 92868 h 645318"/>
                  <a:gd name="connsiteX75" fmla="*/ 645319 w 3181350"/>
                  <a:gd name="connsiteY75" fmla="*/ 84534 h 645318"/>
                  <a:gd name="connsiteX76" fmla="*/ 594122 w 3181350"/>
                  <a:gd name="connsiteY76" fmla="*/ 73818 h 645318"/>
                  <a:gd name="connsiteX77" fmla="*/ 526257 w 3181350"/>
                  <a:gd name="connsiteY77" fmla="*/ 61912 h 645318"/>
                  <a:gd name="connsiteX78" fmla="*/ 477441 w 3181350"/>
                  <a:gd name="connsiteY78" fmla="*/ 54768 h 645318"/>
                  <a:gd name="connsiteX79" fmla="*/ 420291 w 3181350"/>
                  <a:gd name="connsiteY79" fmla="*/ 54768 h 645318"/>
                  <a:gd name="connsiteX80" fmla="*/ 365522 w 3181350"/>
                  <a:gd name="connsiteY80" fmla="*/ 50006 h 645318"/>
                  <a:gd name="connsiteX81" fmla="*/ 314325 w 3181350"/>
                  <a:gd name="connsiteY81" fmla="*/ 39290 h 645318"/>
                  <a:gd name="connsiteX82" fmla="*/ 264319 w 3181350"/>
                  <a:gd name="connsiteY82" fmla="*/ 32146 h 645318"/>
                  <a:gd name="connsiteX83" fmla="*/ 221457 w 3181350"/>
                  <a:gd name="connsiteY83" fmla="*/ 26193 h 645318"/>
                  <a:gd name="connsiteX84" fmla="*/ 161925 w 3181350"/>
                  <a:gd name="connsiteY84" fmla="*/ 17859 h 645318"/>
                  <a:gd name="connsiteX85" fmla="*/ 96441 w 3181350"/>
                  <a:gd name="connsiteY85" fmla="*/ 0 h 645318"/>
                  <a:gd name="connsiteX86" fmla="*/ 0 w 3181350"/>
                  <a:gd name="connsiteY86" fmla="*/ 4762 h 645318"/>
                  <a:gd name="connsiteX87" fmla="*/ 3572 w 3181350"/>
                  <a:gd name="connsiteY87" fmla="*/ 4762 h 645318"/>
                  <a:gd name="connsiteX88" fmla="*/ 1191 w 3181350"/>
                  <a:gd name="connsiteY88" fmla="*/ 4762 h 6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181350" h="645318">
                    <a:moveTo>
                      <a:pt x="3181350" y="645318"/>
                    </a:moveTo>
                    <a:lnTo>
                      <a:pt x="3117057" y="634603"/>
                    </a:lnTo>
                    <a:lnTo>
                      <a:pt x="3062288" y="631031"/>
                    </a:lnTo>
                    <a:lnTo>
                      <a:pt x="3052763" y="594121"/>
                    </a:lnTo>
                    <a:lnTo>
                      <a:pt x="2996803" y="588168"/>
                    </a:lnTo>
                    <a:lnTo>
                      <a:pt x="2993232" y="581025"/>
                    </a:lnTo>
                    <a:lnTo>
                      <a:pt x="2902744" y="582215"/>
                    </a:lnTo>
                    <a:lnTo>
                      <a:pt x="2900363" y="569118"/>
                    </a:lnTo>
                    <a:lnTo>
                      <a:pt x="2871788" y="569118"/>
                    </a:lnTo>
                    <a:lnTo>
                      <a:pt x="2859882" y="546496"/>
                    </a:lnTo>
                    <a:lnTo>
                      <a:pt x="2732485" y="528637"/>
                    </a:lnTo>
                    <a:lnTo>
                      <a:pt x="2657475" y="521493"/>
                    </a:lnTo>
                    <a:lnTo>
                      <a:pt x="2591991" y="513159"/>
                    </a:lnTo>
                    <a:lnTo>
                      <a:pt x="2574132" y="506015"/>
                    </a:lnTo>
                    <a:lnTo>
                      <a:pt x="2570560" y="492918"/>
                    </a:lnTo>
                    <a:lnTo>
                      <a:pt x="2540794" y="497681"/>
                    </a:lnTo>
                    <a:lnTo>
                      <a:pt x="2533650" y="488156"/>
                    </a:lnTo>
                    <a:lnTo>
                      <a:pt x="2474119" y="485775"/>
                    </a:lnTo>
                    <a:lnTo>
                      <a:pt x="2466975" y="465534"/>
                    </a:lnTo>
                    <a:lnTo>
                      <a:pt x="2432447" y="465534"/>
                    </a:lnTo>
                    <a:lnTo>
                      <a:pt x="2432447" y="428625"/>
                    </a:lnTo>
                    <a:lnTo>
                      <a:pt x="2390775" y="428625"/>
                    </a:lnTo>
                    <a:lnTo>
                      <a:pt x="2387203" y="417909"/>
                    </a:lnTo>
                    <a:lnTo>
                      <a:pt x="2325291" y="413146"/>
                    </a:lnTo>
                    <a:lnTo>
                      <a:pt x="2284810" y="403621"/>
                    </a:lnTo>
                    <a:lnTo>
                      <a:pt x="2224088" y="402431"/>
                    </a:lnTo>
                    <a:lnTo>
                      <a:pt x="2193132" y="395287"/>
                    </a:lnTo>
                    <a:lnTo>
                      <a:pt x="2176463" y="394096"/>
                    </a:lnTo>
                    <a:lnTo>
                      <a:pt x="2156222" y="381000"/>
                    </a:lnTo>
                    <a:lnTo>
                      <a:pt x="2141935" y="382190"/>
                    </a:lnTo>
                    <a:lnTo>
                      <a:pt x="2132410" y="364331"/>
                    </a:lnTo>
                    <a:lnTo>
                      <a:pt x="2101453" y="364331"/>
                    </a:lnTo>
                    <a:lnTo>
                      <a:pt x="2096691" y="352425"/>
                    </a:lnTo>
                    <a:lnTo>
                      <a:pt x="2060972" y="350043"/>
                    </a:lnTo>
                    <a:cubicBezTo>
                      <a:pt x="2060575" y="340915"/>
                      <a:pt x="2060179" y="331787"/>
                      <a:pt x="2059782" y="322659"/>
                    </a:cubicBezTo>
                    <a:lnTo>
                      <a:pt x="2024063" y="321468"/>
                    </a:lnTo>
                    <a:lnTo>
                      <a:pt x="2010966" y="321468"/>
                    </a:lnTo>
                    <a:lnTo>
                      <a:pt x="1996678" y="305990"/>
                    </a:lnTo>
                    <a:lnTo>
                      <a:pt x="1969294" y="305990"/>
                    </a:lnTo>
                    <a:lnTo>
                      <a:pt x="1947863" y="307181"/>
                    </a:lnTo>
                    <a:lnTo>
                      <a:pt x="1940719" y="296465"/>
                    </a:lnTo>
                    <a:lnTo>
                      <a:pt x="1906191" y="292893"/>
                    </a:lnTo>
                    <a:lnTo>
                      <a:pt x="1899047" y="288131"/>
                    </a:lnTo>
                    <a:lnTo>
                      <a:pt x="1858566" y="289321"/>
                    </a:lnTo>
                    <a:lnTo>
                      <a:pt x="1839516" y="277415"/>
                    </a:lnTo>
                    <a:lnTo>
                      <a:pt x="1794272" y="272653"/>
                    </a:lnTo>
                    <a:lnTo>
                      <a:pt x="1768078" y="269081"/>
                    </a:lnTo>
                    <a:lnTo>
                      <a:pt x="1732360" y="254793"/>
                    </a:lnTo>
                    <a:lnTo>
                      <a:pt x="1666875" y="247650"/>
                    </a:lnTo>
                    <a:lnTo>
                      <a:pt x="1628775" y="246459"/>
                    </a:lnTo>
                    <a:lnTo>
                      <a:pt x="1601391" y="238125"/>
                    </a:lnTo>
                    <a:lnTo>
                      <a:pt x="1584722" y="238125"/>
                    </a:lnTo>
                    <a:cubicBezTo>
                      <a:pt x="1574695" y="233111"/>
                      <a:pt x="1577706" y="235873"/>
                      <a:pt x="1574007" y="232171"/>
                    </a:cubicBezTo>
                    <a:lnTo>
                      <a:pt x="1565672" y="219075"/>
                    </a:lnTo>
                    <a:lnTo>
                      <a:pt x="1519238" y="220265"/>
                    </a:lnTo>
                    <a:lnTo>
                      <a:pt x="1484710" y="221456"/>
                    </a:lnTo>
                    <a:lnTo>
                      <a:pt x="1427560" y="210740"/>
                    </a:lnTo>
                    <a:lnTo>
                      <a:pt x="1396603" y="210740"/>
                    </a:lnTo>
                    <a:lnTo>
                      <a:pt x="1339453" y="202406"/>
                    </a:lnTo>
                    <a:lnTo>
                      <a:pt x="1318022" y="191690"/>
                    </a:lnTo>
                    <a:lnTo>
                      <a:pt x="1281113" y="191690"/>
                    </a:lnTo>
                    <a:lnTo>
                      <a:pt x="1257300" y="175021"/>
                    </a:lnTo>
                    <a:lnTo>
                      <a:pt x="1207294" y="172640"/>
                    </a:lnTo>
                    <a:lnTo>
                      <a:pt x="1122760" y="164306"/>
                    </a:lnTo>
                    <a:lnTo>
                      <a:pt x="1090613" y="154781"/>
                    </a:lnTo>
                    <a:lnTo>
                      <a:pt x="1058466" y="154781"/>
                    </a:lnTo>
                    <a:lnTo>
                      <a:pt x="984647" y="142875"/>
                    </a:lnTo>
                    <a:lnTo>
                      <a:pt x="956072" y="123825"/>
                    </a:lnTo>
                    <a:lnTo>
                      <a:pt x="908447" y="122634"/>
                    </a:lnTo>
                    <a:lnTo>
                      <a:pt x="883444" y="110728"/>
                    </a:lnTo>
                    <a:lnTo>
                      <a:pt x="797719" y="110728"/>
                    </a:lnTo>
                    <a:lnTo>
                      <a:pt x="760810" y="107156"/>
                    </a:lnTo>
                    <a:lnTo>
                      <a:pt x="720328" y="101203"/>
                    </a:lnTo>
                    <a:lnTo>
                      <a:pt x="706041" y="101203"/>
                    </a:lnTo>
                    <a:lnTo>
                      <a:pt x="667941" y="92868"/>
                    </a:lnTo>
                    <a:lnTo>
                      <a:pt x="645319" y="84534"/>
                    </a:lnTo>
                    <a:lnTo>
                      <a:pt x="594122" y="73818"/>
                    </a:lnTo>
                    <a:lnTo>
                      <a:pt x="526257" y="61912"/>
                    </a:lnTo>
                    <a:lnTo>
                      <a:pt x="477441" y="54768"/>
                    </a:lnTo>
                    <a:lnTo>
                      <a:pt x="420291" y="54768"/>
                    </a:lnTo>
                    <a:lnTo>
                      <a:pt x="365522" y="50006"/>
                    </a:lnTo>
                    <a:lnTo>
                      <a:pt x="314325" y="39290"/>
                    </a:lnTo>
                    <a:lnTo>
                      <a:pt x="264319" y="32146"/>
                    </a:lnTo>
                    <a:lnTo>
                      <a:pt x="221457" y="26193"/>
                    </a:lnTo>
                    <a:lnTo>
                      <a:pt x="161925" y="17859"/>
                    </a:lnTo>
                    <a:lnTo>
                      <a:pt x="96441" y="0"/>
                    </a:lnTo>
                    <a:lnTo>
                      <a:pt x="0" y="4762"/>
                    </a:lnTo>
                    <a:lnTo>
                      <a:pt x="3572" y="4762"/>
                    </a:lnTo>
                    <a:lnTo>
                      <a:pt x="1191" y="4762"/>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a:extLst>
                  <a:ext uri="{FF2B5EF4-FFF2-40B4-BE49-F238E27FC236}">
                    <a16:creationId xmlns:a16="http://schemas.microsoft.com/office/drawing/2014/main" id="{C0B9B05B-DAE9-4C3E-AA19-2A58826A1499}"/>
                  </a:ext>
                </a:extLst>
              </p:cNvPr>
              <p:cNvSpPr/>
              <p:nvPr/>
            </p:nvSpPr>
            <p:spPr>
              <a:xfrm>
                <a:off x="642938" y="4064794"/>
                <a:ext cx="3176587" cy="1008459"/>
              </a:xfrm>
              <a:custGeom>
                <a:avLst/>
                <a:gdLst>
                  <a:gd name="connsiteX0" fmla="*/ 3176587 w 3176587"/>
                  <a:gd name="connsiteY0" fmla="*/ 1008459 h 1008459"/>
                  <a:gd name="connsiteX1" fmla="*/ 3048000 w 3176587"/>
                  <a:gd name="connsiteY1" fmla="*/ 987028 h 1008459"/>
                  <a:gd name="connsiteX2" fmla="*/ 3048000 w 3176587"/>
                  <a:gd name="connsiteY2" fmla="*/ 931069 h 1008459"/>
                  <a:gd name="connsiteX3" fmla="*/ 2997993 w 3176587"/>
                  <a:gd name="connsiteY3" fmla="*/ 928687 h 1008459"/>
                  <a:gd name="connsiteX4" fmla="*/ 2937271 w 3176587"/>
                  <a:gd name="connsiteY4" fmla="*/ 921544 h 1008459"/>
                  <a:gd name="connsiteX5" fmla="*/ 2900362 w 3176587"/>
                  <a:gd name="connsiteY5" fmla="*/ 914400 h 1008459"/>
                  <a:gd name="connsiteX6" fmla="*/ 2893218 w 3176587"/>
                  <a:gd name="connsiteY6" fmla="*/ 897731 h 1008459"/>
                  <a:gd name="connsiteX7" fmla="*/ 2881312 w 3176587"/>
                  <a:gd name="connsiteY7" fmla="*/ 897731 h 1008459"/>
                  <a:gd name="connsiteX8" fmla="*/ 2862262 w 3176587"/>
                  <a:gd name="connsiteY8" fmla="*/ 858440 h 1008459"/>
                  <a:gd name="connsiteX9" fmla="*/ 2842021 w 3176587"/>
                  <a:gd name="connsiteY9" fmla="*/ 858440 h 1008459"/>
                  <a:gd name="connsiteX10" fmla="*/ 2821781 w 3176587"/>
                  <a:gd name="connsiteY10" fmla="*/ 848915 h 1008459"/>
                  <a:gd name="connsiteX11" fmla="*/ 2788443 w 3176587"/>
                  <a:gd name="connsiteY11" fmla="*/ 840581 h 1008459"/>
                  <a:gd name="connsiteX12" fmla="*/ 2752725 w 3176587"/>
                  <a:gd name="connsiteY12" fmla="*/ 838200 h 1008459"/>
                  <a:gd name="connsiteX13" fmla="*/ 2709862 w 3176587"/>
                  <a:gd name="connsiteY13" fmla="*/ 832247 h 1008459"/>
                  <a:gd name="connsiteX14" fmla="*/ 2675334 w 3176587"/>
                  <a:gd name="connsiteY14" fmla="*/ 825103 h 1008459"/>
                  <a:gd name="connsiteX15" fmla="*/ 2643187 w 3176587"/>
                  <a:gd name="connsiteY15" fmla="*/ 821531 h 1008459"/>
                  <a:gd name="connsiteX16" fmla="*/ 2593181 w 3176587"/>
                  <a:gd name="connsiteY16" fmla="*/ 813197 h 1008459"/>
                  <a:gd name="connsiteX17" fmla="*/ 2577703 w 3176587"/>
                  <a:gd name="connsiteY17" fmla="*/ 808434 h 1008459"/>
                  <a:gd name="connsiteX18" fmla="*/ 2569368 w 3176587"/>
                  <a:gd name="connsiteY18" fmla="*/ 790575 h 1008459"/>
                  <a:gd name="connsiteX19" fmla="*/ 2550318 w 3176587"/>
                  <a:gd name="connsiteY19" fmla="*/ 789384 h 1008459"/>
                  <a:gd name="connsiteX20" fmla="*/ 2534840 w 3176587"/>
                  <a:gd name="connsiteY20" fmla="*/ 779859 h 1008459"/>
                  <a:gd name="connsiteX21" fmla="*/ 2522934 w 3176587"/>
                  <a:gd name="connsiteY21" fmla="*/ 776287 h 1008459"/>
                  <a:gd name="connsiteX22" fmla="*/ 2477690 w 3176587"/>
                  <a:gd name="connsiteY22" fmla="*/ 766762 h 1008459"/>
                  <a:gd name="connsiteX23" fmla="*/ 2465784 w 3176587"/>
                  <a:gd name="connsiteY23" fmla="*/ 759619 h 1008459"/>
                  <a:gd name="connsiteX24" fmla="*/ 2468165 w 3176587"/>
                  <a:gd name="connsiteY24" fmla="*/ 733425 h 1008459"/>
                  <a:gd name="connsiteX25" fmla="*/ 2430065 w 3176587"/>
                  <a:gd name="connsiteY25" fmla="*/ 732234 h 1008459"/>
                  <a:gd name="connsiteX26" fmla="*/ 2425303 w 3176587"/>
                  <a:gd name="connsiteY26" fmla="*/ 678656 h 1008459"/>
                  <a:gd name="connsiteX27" fmla="*/ 2377678 w 3176587"/>
                  <a:gd name="connsiteY27" fmla="*/ 676275 h 1008459"/>
                  <a:gd name="connsiteX28" fmla="*/ 2374106 w 3176587"/>
                  <a:gd name="connsiteY28" fmla="*/ 666750 h 1008459"/>
                  <a:gd name="connsiteX29" fmla="*/ 2358628 w 3176587"/>
                  <a:gd name="connsiteY29" fmla="*/ 664369 h 1008459"/>
                  <a:gd name="connsiteX30" fmla="*/ 2334815 w 3176587"/>
                  <a:gd name="connsiteY30" fmla="*/ 658415 h 1008459"/>
                  <a:gd name="connsiteX31" fmla="*/ 2270521 w 3176587"/>
                  <a:gd name="connsiteY31" fmla="*/ 635794 h 1008459"/>
                  <a:gd name="connsiteX32" fmla="*/ 2247900 w 3176587"/>
                  <a:gd name="connsiteY32" fmla="*/ 635794 h 1008459"/>
                  <a:gd name="connsiteX33" fmla="*/ 2201465 w 3176587"/>
                  <a:gd name="connsiteY33" fmla="*/ 631031 h 1008459"/>
                  <a:gd name="connsiteX34" fmla="*/ 2158603 w 3176587"/>
                  <a:gd name="connsiteY34" fmla="*/ 628650 h 1008459"/>
                  <a:gd name="connsiteX35" fmla="*/ 2145506 w 3176587"/>
                  <a:gd name="connsiteY35" fmla="*/ 602456 h 1008459"/>
                  <a:gd name="connsiteX36" fmla="*/ 2128837 w 3176587"/>
                  <a:gd name="connsiteY36" fmla="*/ 604837 h 1008459"/>
                  <a:gd name="connsiteX37" fmla="*/ 2124075 w 3176587"/>
                  <a:gd name="connsiteY37" fmla="*/ 584597 h 1008459"/>
                  <a:gd name="connsiteX38" fmla="*/ 2096690 w 3176587"/>
                  <a:gd name="connsiteY38" fmla="*/ 581025 h 1008459"/>
                  <a:gd name="connsiteX39" fmla="*/ 2089546 w 3176587"/>
                  <a:gd name="connsiteY39" fmla="*/ 572690 h 1008459"/>
                  <a:gd name="connsiteX40" fmla="*/ 2085975 w 3176587"/>
                  <a:gd name="connsiteY40" fmla="*/ 567928 h 1008459"/>
                  <a:gd name="connsiteX41" fmla="*/ 2088356 w 3176587"/>
                  <a:gd name="connsiteY41" fmla="*/ 554831 h 1008459"/>
                  <a:gd name="connsiteX42" fmla="*/ 2055018 w 3176587"/>
                  <a:gd name="connsiteY42" fmla="*/ 551259 h 1008459"/>
                  <a:gd name="connsiteX43" fmla="*/ 2051446 w 3176587"/>
                  <a:gd name="connsiteY43" fmla="*/ 507206 h 1008459"/>
                  <a:gd name="connsiteX44" fmla="*/ 2012156 w 3176587"/>
                  <a:gd name="connsiteY44" fmla="*/ 504825 h 1008459"/>
                  <a:gd name="connsiteX45" fmla="*/ 1997868 w 3176587"/>
                  <a:gd name="connsiteY45" fmla="*/ 490537 h 1008459"/>
                  <a:gd name="connsiteX46" fmla="*/ 1970484 w 3176587"/>
                  <a:gd name="connsiteY46" fmla="*/ 489347 h 1008459"/>
                  <a:gd name="connsiteX47" fmla="*/ 1956196 w 3176587"/>
                  <a:gd name="connsiteY47" fmla="*/ 485775 h 1008459"/>
                  <a:gd name="connsiteX48" fmla="*/ 1939528 w 3176587"/>
                  <a:gd name="connsiteY48" fmla="*/ 475059 h 1008459"/>
                  <a:gd name="connsiteX49" fmla="*/ 1915715 w 3176587"/>
                  <a:gd name="connsiteY49" fmla="*/ 471487 h 1008459"/>
                  <a:gd name="connsiteX50" fmla="*/ 1887140 w 3176587"/>
                  <a:gd name="connsiteY50" fmla="*/ 461962 h 1008459"/>
                  <a:gd name="connsiteX51" fmla="*/ 1862137 w 3176587"/>
                  <a:gd name="connsiteY51" fmla="*/ 460772 h 1008459"/>
                  <a:gd name="connsiteX52" fmla="*/ 1828800 w 3176587"/>
                  <a:gd name="connsiteY52" fmla="*/ 434578 h 1008459"/>
                  <a:gd name="connsiteX53" fmla="*/ 1793081 w 3176587"/>
                  <a:gd name="connsiteY53" fmla="*/ 434578 h 1008459"/>
                  <a:gd name="connsiteX54" fmla="*/ 1760934 w 3176587"/>
                  <a:gd name="connsiteY54" fmla="*/ 415528 h 1008459"/>
                  <a:gd name="connsiteX55" fmla="*/ 1750218 w 3176587"/>
                  <a:gd name="connsiteY55" fmla="*/ 415528 h 1008459"/>
                  <a:gd name="connsiteX56" fmla="*/ 1727596 w 3176587"/>
                  <a:gd name="connsiteY56" fmla="*/ 407194 h 1008459"/>
                  <a:gd name="connsiteX57" fmla="*/ 1714500 w 3176587"/>
                  <a:gd name="connsiteY57" fmla="*/ 407194 h 1008459"/>
                  <a:gd name="connsiteX58" fmla="*/ 1701403 w 3176587"/>
                  <a:gd name="connsiteY58" fmla="*/ 407194 h 1008459"/>
                  <a:gd name="connsiteX59" fmla="*/ 1677590 w 3176587"/>
                  <a:gd name="connsiteY59" fmla="*/ 394097 h 1008459"/>
                  <a:gd name="connsiteX60" fmla="*/ 1664493 w 3176587"/>
                  <a:gd name="connsiteY60" fmla="*/ 395287 h 1008459"/>
                  <a:gd name="connsiteX61" fmla="*/ 1620440 w 3176587"/>
                  <a:gd name="connsiteY61" fmla="*/ 396478 h 1008459"/>
                  <a:gd name="connsiteX62" fmla="*/ 1618059 w 3176587"/>
                  <a:gd name="connsiteY62" fmla="*/ 389334 h 1008459"/>
                  <a:gd name="connsiteX63" fmla="*/ 1572815 w 3176587"/>
                  <a:gd name="connsiteY63" fmla="*/ 386953 h 1008459"/>
                  <a:gd name="connsiteX64" fmla="*/ 1565671 w 3176587"/>
                  <a:gd name="connsiteY64" fmla="*/ 364331 h 1008459"/>
                  <a:gd name="connsiteX65" fmla="*/ 1513284 w 3176587"/>
                  <a:gd name="connsiteY65" fmla="*/ 354806 h 1008459"/>
                  <a:gd name="connsiteX66" fmla="*/ 1484709 w 3176587"/>
                  <a:gd name="connsiteY66" fmla="*/ 352425 h 1008459"/>
                  <a:gd name="connsiteX67" fmla="*/ 1435893 w 3176587"/>
                  <a:gd name="connsiteY67" fmla="*/ 342900 h 1008459"/>
                  <a:gd name="connsiteX68" fmla="*/ 1364456 w 3176587"/>
                  <a:gd name="connsiteY68" fmla="*/ 321469 h 1008459"/>
                  <a:gd name="connsiteX69" fmla="*/ 1327546 w 3176587"/>
                  <a:gd name="connsiteY69" fmla="*/ 313134 h 1008459"/>
                  <a:gd name="connsiteX70" fmla="*/ 1314450 w 3176587"/>
                  <a:gd name="connsiteY70" fmla="*/ 313134 h 1008459"/>
                  <a:gd name="connsiteX71" fmla="*/ 1285875 w 3176587"/>
                  <a:gd name="connsiteY71" fmla="*/ 298847 h 1008459"/>
                  <a:gd name="connsiteX72" fmla="*/ 1275159 w 3176587"/>
                  <a:gd name="connsiteY72" fmla="*/ 295275 h 1008459"/>
                  <a:gd name="connsiteX73" fmla="*/ 1270396 w 3176587"/>
                  <a:gd name="connsiteY73" fmla="*/ 294084 h 1008459"/>
                  <a:gd name="connsiteX74" fmla="*/ 1259681 w 3176587"/>
                  <a:gd name="connsiteY74" fmla="*/ 288131 h 1008459"/>
                  <a:gd name="connsiteX75" fmla="*/ 1235868 w 3176587"/>
                  <a:gd name="connsiteY75" fmla="*/ 275034 h 1008459"/>
                  <a:gd name="connsiteX76" fmla="*/ 1171575 w 3176587"/>
                  <a:gd name="connsiteY76" fmla="*/ 270272 h 1008459"/>
                  <a:gd name="connsiteX77" fmla="*/ 1139428 w 3176587"/>
                  <a:gd name="connsiteY77" fmla="*/ 270272 h 1008459"/>
                  <a:gd name="connsiteX78" fmla="*/ 1088231 w 3176587"/>
                  <a:gd name="connsiteY78" fmla="*/ 247650 h 1008459"/>
                  <a:gd name="connsiteX79" fmla="*/ 1060846 w 3176587"/>
                  <a:gd name="connsiteY79" fmla="*/ 242887 h 1008459"/>
                  <a:gd name="connsiteX80" fmla="*/ 985837 w 3176587"/>
                  <a:gd name="connsiteY80" fmla="*/ 232172 h 1008459"/>
                  <a:gd name="connsiteX81" fmla="*/ 973931 w 3176587"/>
                  <a:gd name="connsiteY81" fmla="*/ 190500 h 1008459"/>
                  <a:gd name="connsiteX82" fmla="*/ 898921 w 3176587"/>
                  <a:gd name="connsiteY82" fmla="*/ 185737 h 1008459"/>
                  <a:gd name="connsiteX83" fmla="*/ 895350 w 3176587"/>
                  <a:gd name="connsiteY83" fmla="*/ 177403 h 1008459"/>
                  <a:gd name="connsiteX84" fmla="*/ 756046 w 3176587"/>
                  <a:gd name="connsiteY84" fmla="*/ 170259 h 1008459"/>
                  <a:gd name="connsiteX85" fmla="*/ 746521 w 3176587"/>
                  <a:gd name="connsiteY85" fmla="*/ 155972 h 1008459"/>
                  <a:gd name="connsiteX86" fmla="*/ 740568 w 3176587"/>
                  <a:gd name="connsiteY86" fmla="*/ 165497 h 1008459"/>
                  <a:gd name="connsiteX87" fmla="*/ 686990 w 3176587"/>
                  <a:gd name="connsiteY87" fmla="*/ 154781 h 1008459"/>
                  <a:gd name="connsiteX88" fmla="*/ 631031 w 3176587"/>
                  <a:gd name="connsiteY88" fmla="*/ 144065 h 1008459"/>
                  <a:gd name="connsiteX89" fmla="*/ 590550 w 3176587"/>
                  <a:gd name="connsiteY89" fmla="*/ 113109 h 1008459"/>
                  <a:gd name="connsiteX90" fmla="*/ 570309 w 3176587"/>
                  <a:gd name="connsiteY90" fmla="*/ 102394 h 1008459"/>
                  <a:gd name="connsiteX91" fmla="*/ 526256 w 3176587"/>
                  <a:gd name="connsiteY91" fmla="*/ 94059 h 1008459"/>
                  <a:gd name="connsiteX92" fmla="*/ 460771 w 3176587"/>
                  <a:gd name="connsiteY92" fmla="*/ 85725 h 1008459"/>
                  <a:gd name="connsiteX93" fmla="*/ 404812 w 3176587"/>
                  <a:gd name="connsiteY93" fmla="*/ 75009 h 1008459"/>
                  <a:gd name="connsiteX94" fmla="*/ 358378 w 3176587"/>
                  <a:gd name="connsiteY94" fmla="*/ 70247 h 1008459"/>
                  <a:gd name="connsiteX95" fmla="*/ 295275 w 3176587"/>
                  <a:gd name="connsiteY95" fmla="*/ 54769 h 1008459"/>
                  <a:gd name="connsiteX96" fmla="*/ 235743 w 3176587"/>
                  <a:gd name="connsiteY96" fmla="*/ 38100 h 1008459"/>
                  <a:gd name="connsiteX97" fmla="*/ 202406 w 3176587"/>
                  <a:gd name="connsiteY97" fmla="*/ 26194 h 1008459"/>
                  <a:gd name="connsiteX98" fmla="*/ 123825 w 3176587"/>
                  <a:gd name="connsiteY98" fmla="*/ 11906 h 1008459"/>
                  <a:gd name="connsiteX99" fmla="*/ 33337 w 3176587"/>
                  <a:gd name="connsiteY99" fmla="*/ 3572 h 1008459"/>
                  <a:gd name="connsiteX100" fmla="*/ 0 w 3176587"/>
                  <a:gd name="connsiteY100" fmla="*/ 0 h 100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176587" h="1008459">
                    <a:moveTo>
                      <a:pt x="3176587" y="1008459"/>
                    </a:moveTo>
                    <a:lnTo>
                      <a:pt x="3048000" y="987028"/>
                    </a:lnTo>
                    <a:lnTo>
                      <a:pt x="3048000" y="931069"/>
                    </a:lnTo>
                    <a:lnTo>
                      <a:pt x="2997993" y="928687"/>
                    </a:lnTo>
                    <a:lnTo>
                      <a:pt x="2937271" y="921544"/>
                    </a:lnTo>
                    <a:lnTo>
                      <a:pt x="2900362" y="914400"/>
                    </a:lnTo>
                    <a:lnTo>
                      <a:pt x="2893218" y="897731"/>
                    </a:lnTo>
                    <a:lnTo>
                      <a:pt x="2881312" y="897731"/>
                    </a:lnTo>
                    <a:lnTo>
                      <a:pt x="2862262" y="858440"/>
                    </a:lnTo>
                    <a:lnTo>
                      <a:pt x="2842021" y="858440"/>
                    </a:lnTo>
                    <a:lnTo>
                      <a:pt x="2821781" y="848915"/>
                    </a:lnTo>
                    <a:lnTo>
                      <a:pt x="2788443" y="840581"/>
                    </a:lnTo>
                    <a:lnTo>
                      <a:pt x="2752725" y="838200"/>
                    </a:lnTo>
                    <a:lnTo>
                      <a:pt x="2709862" y="832247"/>
                    </a:lnTo>
                    <a:lnTo>
                      <a:pt x="2675334" y="825103"/>
                    </a:lnTo>
                    <a:lnTo>
                      <a:pt x="2643187" y="821531"/>
                    </a:lnTo>
                    <a:lnTo>
                      <a:pt x="2593181" y="813197"/>
                    </a:lnTo>
                    <a:lnTo>
                      <a:pt x="2577703" y="808434"/>
                    </a:lnTo>
                    <a:lnTo>
                      <a:pt x="2569368" y="790575"/>
                    </a:lnTo>
                    <a:lnTo>
                      <a:pt x="2550318" y="789384"/>
                    </a:lnTo>
                    <a:lnTo>
                      <a:pt x="2534840" y="779859"/>
                    </a:lnTo>
                    <a:lnTo>
                      <a:pt x="2522934" y="776287"/>
                    </a:lnTo>
                    <a:lnTo>
                      <a:pt x="2477690" y="766762"/>
                    </a:lnTo>
                    <a:lnTo>
                      <a:pt x="2465784" y="759619"/>
                    </a:lnTo>
                    <a:lnTo>
                      <a:pt x="2468165" y="733425"/>
                    </a:lnTo>
                    <a:lnTo>
                      <a:pt x="2430065" y="732234"/>
                    </a:lnTo>
                    <a:lnTo>
                      <a:pt x="2425303" y="678656"/>
                    </a:lnTo>
                    <a:lnTo>
                      <a:pt x="2377678" y="676275"/>
                    </a:lnTo>
                    <a:lnTo>
                      <a:pt x="2374106" y="666750"/>
                    </a:lnTo>
                    <a:lnTo>
                      <a:pt x="2358628" y="664369"/>
                    </a:lnTo>
                    <a:lnTo>
                      <a:pt x="2334815" y="658415"/>
                    </a:lnTo>
                    <a:lnTo>
                      <a:pt x="2270521" y="635794"/>
                    </a:lnTo>
                    <a:lnTo>
                      <a:pt x="2247900" y="635794"/>
                    </a:lnTo>
                    <a:lnTo>
                      <a:pt x="2201465" y="631031"/>
                    </a:lnTo>
                    <a:lnTo>
                      <a:pt x="2158603" y="628650"/>
                    </a:lnTo>
                    <a:lnTo>
                      <a:pt x="2145506" y="602456"/>
                    </a:lnTo>
                    <a:lnTo>
                      <a:pt x="2128837" y="604837"/>
                    </a:lnTo>
                    <a:lnTo>
                      <a:pt x="2124075" y="584597"/>
                    </a:lnTo>
                    <a:lnTo>
                      <a:pt x="2096690" y="581025"/>
                    </a:lnTo>
                    <a:cubicBezTo>
                      <a:pt x="2094309" y="578247"/>
                      <a:pt x="2091863" y="575522"/>
                      <a:pt x="2089546" y="572690"/>
                    </a:cubicBezTo>
                    <a:cubicBezTo>
                      <a:pt x="2088290" y="571154"/>
                      <a:pt x="2085975" y="567928"/>
                      <a:pt x="2085975" y="567928"/>
                    </a:cubicBezTo>
                    <a:lnTo>
                      <a:pt x="2088356" y="554831"/>
                    </a:lnTo>
                    <a:lnTo>
                      <a:pt x="2055018" y="551259"/>
                    </a:lnTo>
                    <a:lnTo>
                      <a:pt x="2051446" y="507206"/>
                    </a:lnTo>
                    <a:lnTo>
                      <a:pt x="2012156" y="504825"/>
                    </a:lnTo>
                    <a:lnTo>
                      <a:pt x="1997868" y="490537"/>
                    </a:lnTo>
                    <a:lnTo>
                      <a:pt x="1970484" y="489347"/>
                    </a:lnTo>
                    <a:lnTo>
                      <a:pt x="1956196" y="485775"/>
                    </a:lnTo>
                    <a:lnTo>
                      <a:pt x="1939528" y="475059"/>
                    </a:lnTo>
                    <a:lnTo>
                      <a:pt x="1915715" y="471487"/>
                    </a:lnTo>
                    <a:lnTo>
                      <a:pt x="1887140" y="461962"/>
                    </a:lnTo>
                    <a:lnTo>
                      <a:pt x="1862137" y="460772"/>
                    </a:lnTo>
                    <a:lnTo>
                      <a:pt x="1828800" y="434578"/>
                    </a:lnTo>
                    <a:lnTo>
                      <a:pt x="1793081" y="434578"/>
                    </a:lnTo>
                    <a:lnTo>
                      <a:pt x="1760934" y="415528"/>
                    </a:lnTo>
                    <a:lnTo>
                      <a:pt x="1750218" y="415528"/>
                    </a:lnTo>
                    <a:lnTo>
                      <a:pt x="1727596" y="407194"/>
                    </a:lnTo>
                    <a:lnTo>
                      <a:pt x="1714500" y="407194"/>
                    </a:lnTo>
                    <a:lnTo>
                      <a:pt x="1701403" y="407194"/>
                    </a:lnTo>
                    <a:lnTo>
                      <a:pt x="1677590" y="394097"/>
                    </a:lnTo>
                    <a:lnTo>
                      <a:pt x="1664493" y="395287"/>
                    </a:lnTo>
                    <a:lnTo>
                      <a:pt x="1620440" y="396478"/>
                    </a:lnTo>
                    <a:lnTo>
                      <a:pt x="1618059" y="389334"/>
                    </a:lnTo>
                    <a:lnTo>
                      <a:pt x="1572815" y="386953"/>
                    </a:lnTo>
                    <a:lnTo>
                      <a:pt x="1565671" y="364331"/>
                    </a:lnTo>
                    <a:lnTo>
                      <a:pt x="1513284" y="354806"/>
                    </a:lnTo>
                    <a:lnTo>
                      <a:pt x="1484709" y="352425"/>
                    </a:lnTo>
                    <a:lnTo>
                      <a:pt x="1435893" y="342900"/>
                    </a:lnTo>
                    <a:lnTo>
                      <a:pt x="1364456" y="321469"/>
                    </a:lnTo>
                    <a:lnTo>
                      <a:pt x="1327546" y="313134"/>
                    </a:lnTo>
                    <a:lnTo>
                      <a:pt x="1314450" y="313134"/>
                    </a:lnTo>
                    <a:lnTo>
                      <a:pt x="1285875" y="298847"/>
                    </a:lnTo>
                    <a:cubicBezTo>
                      <a:pt x="1282303" y="297656"/>
                      <a:pt x="1278758" y="296382"/>
                      <a:pt x="1275159" y="295275"/>
                    </a:cubicBezTo>
                    <a:cubicBezTo>
                      <a:pt x="1273595" y="294794"/>
                      <a:pt x="1270396" y="294084"/>
                      <a:pt x="1270396" y="294084"/>
                    </a:cubicBezTo>
                    <a:lnTo>
                      <a:pt x="1259681" y="288131"/>
                    </a:lnTo>
                    <a:lnTo>
                      <a:pt x="1235868" y="275034"/>
                    </a:lnTo>
                    <a:lnTo>
                      <a:pt x="1171575" y="270272"/>
                    </a:lnTo>
                    <a:lnTo>
                      <a:pt x="1139428" y="270272"/>
                    </a:lnTo>
                    <a:lnTo>
                      <a:pt x="1088231" y="247650"/>
                    </a:lnTo>
                    <a:lnTo>
                      <a:pt x="1060846" y="242887"/>
                    </a:lnTo>
                    <a:lnTo>
                      <a:pt x="985837" y="232172"/>
                    </a:lnTo>
                    <a:lnTo>
                      <a:pt x="973931" y="190500"/>
                    </a:lnTo>
                    <a:lnTo>
                      <a:pt x="898921" y="185737"/>
                    </a:lnTo>
                    <a:lnTo>
                      <a:pt x="895350" y="177403"/>
                    </a:lnTo>
                    <a:lnTo>
                      <a:pt x="756046" y="170259"/>
                    </a:lnTo>
                    <a:lnTo>
                      <a:pt x="746521" y="155972"/>
                    </a:lnTo>
                    <a:lnTo>
                      <a:pt x="740568" y="165497"/>
                    </a:lnTo>
                    <a:lnTo>
                      <a:pt x="686990" y="154781"/>
                    </a:lnTo>
                    <a:lnTo>
                      <a:pt x="631031" y="144065"/>
                    </a:lnTo>
                    <a:lnTo>
                      <a:pt x="590550" y="113109"/>
                    </a:lnTo>
                    <a:lnTo>
                      <a:pt x="570309" y="102394"/>
                    </a:lnTo>
                    <a:lnTo>
                      <a:pt x="526256" y="94059"/>
                    </a:lnTo>
                    <a:lnTo>
                      <a:pt x="460771" y="85725"/>
                    </a:lnTo>
                    <a:lnTo>
                      <a:pt x="404812" y="75009"/>
                    </a:lnTo>
                    <a:lnTo>
                      <a:pt x="358378" y="70247"/>
                    </a:lnTo>
                    <a:lnTo>
                      <a:pt x="295275" y="54769"/>
                    </a:lnTo>
                    <a:lnTo>
                      <a:pt x="235743" y="38100"/>
                    </a:lnTo>
                    <a:lnTo>
                      <a:pt x="202406" y="26194"/>
                    </a:lnTo>
                    <a:lnTo>
                      <a:pt x="123825" y="11906"/>
                    </a:lnTo>
                    <a:lnTo>
                      <a:pt x="33337" y="3572"/>
                    </a:lnTo>
                    <a:lnTo>
                      <a:pt x="0" y="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Shape 43">
                <a:extLst>
                  <a:ext uri="{FF2B5EF4-FFF2-40B4-BE49-F238E27FC236}">
                    <a16:creationId xmlns:a16="http://schemas.microsoft.com/office/drawing/2014/main" id="{9F44A451-A6BD-4251-AD54-396E2CB5C768}"/>
                  </a:ext>
                </a:extLst>
              </p:cNvPr>
              <p:cNvSpPr/>
              <p:nvPr/>
            </p:nvSpPr>
            <p:spPr>
              <a:xfrm>
                <a:off x="635794" y="4060031"/>
                <a:ext cx="3181350" cy="1522810"/>
              </a:xfrm>
              <a:custGeom>
                <a:avLst/>
                <a:gdLst>
                  <a:gd name="connsiteX0" fmla="*/ 3181350 w 3181350"/>
                  <a:gd name="connsiteY0" fmla="*/ 1522810 h 1522810"/>
                  <a:gd name="connsiteX1" fmla="*/ 3064669 w 3181350"/>
                  <a:gd name="connsiteY1" fmla="*/ 1488282 h 1522810"/>
                  <a:gd name="connsiteX2" fmla="*/ 3064669 w 3181350"/>
                  <a:gd name="connsiteY2" fmla="*/ 1468041 h 1522810"/>
                  <a:gd name="connsiteX3" fmla="*/ 3053953 w 3181350"/>
                  <a:gd name="connsiteY3" fmla="*/ 1416844 h 1522810"/>
                  <a:gd name="connsiteX4" fmla="*/ 3005137 w 3181350"/>
                  <a:gd name="connsiteY4" fmla="*/ 1413272 h 1522810"/>
                  <a:gd name="connsiteX5" fmla="*/ 2981325 w 3181350"/>
                  <a:gd name="connsiteY5" fmla="*/ 1394222 h 1522810"/>
                  <a:gd name="connsiteX6" fmla="*/ 2905125 w 3181350"/>
                  <a:gd name="connsiteY6" fmla="*/ 1394222 h 1522810"/>
                  <a:gd name="connsiteX7" fmla="*/ 2903934 w 3181350"/>
                  <a:gd name="connsiteY7" fmla="*/ 1366838 h 1522810"/>
                  <a:gd name="connsiteX8" fmla="*/ 2877740 w 3181350"/>
                  <a:gd name="connsiteY8" fmla="*/ 1368028 h 1522810"/>
                  <a:gd name="connsiteX9" fmla="*/ 2869406 w 3181350"/>
                  <a:gd name="connsiteY9" fmla="*/ 1315641 h 1522810"/>
                  <a:gd name="connsiteX10" fmla="*/ 2809875 w 3181350"/>
                  <a:gd name="connsiteY10" fmla="*/ 1290638 h 1522810"/>
                  <a:gd name="connsiteX11" fmla="*/ 2767012 w 3181350"/>
                  <a:gd name="connsiteY11" fmla="*/ 1287066 h 1522810"/>
                  <a:gd name="connsiteX12" fmla="*/ 2745581 w 3181350"/>
                  <a:gd name="connsiteY12" fmla="*/ 1273969 h 1522810"/>
                  <a:gd name="connsiteX13" fmla="*/ 2709862 w 3181350"/>
                  <a:gd name="connsiteY13" fmla="*/ 1277541 h 1522810"/>
                  <a:gd name="connsiteX14" fmla="*/ 2663428 w 3181350"/>
                  <a:gd name="connsiteY14" fmla="*/ 1259682 h 1522810"/>
                  <a:gd name="connsiteX15" fmla="*/ 2622947 w 3181350"/>
                  <a:gd name="connsiteY15" fmla="*/ 1250157 h 1522810"/>
                  <a:gd name="connsiteX16" fmla="*/ 2590800 w 3181350"/>
                  <a:gd name="connsiteY16" fmla="*/ 1237060 h 1522810"/>
                  <a:gd name="connsiteX17" fmla="*/ 2584847 w 3181350"/>
                  <a:gd name="connsiteY17" fmla="*/ 1212057 h 1522810"/>
                  <a:gd name="connsiteX18" fmla="*/ 2557462 w 3181350"/>
                  <a:gd name="connsiteY18" fmla="*/ 1215628 h 1522810"/>
                  <a:gd name="connsiteX19" fmla="*/ 2544365 w 3181350"/>
                  <a:gd name="connsiteY19" fmla="*/ 1200150 h 1522810"/>
                  <a:gd name="connsiteX20" fmla="*/ 2482453 w 3181350"/>
                  <a:gd name="connsiteY20" fmla="*/ 1179910 h 1522810"/>
                  <a:gd name="connsiteX21" fmla="*/ 2464594 w 3181350"/>
                  <a:gd name="connsiteY21" fmla="*/ 1129903 h 1522810"/>
                  <a:gd name="connsiteX22" fmla="*/ 2434828 w 3181350"/>
                  <a:gd name="connsiteY22" fmla="*/ 1129903 h 1522810"/>
                  <a:gd name="connsiteX23" fmla="*/ 2438400 w 3181350"/>
                  <a:gd name="connsiteY23" fmla="*/ 1058466 h 1522810"/>
                  <a:gd name="connsiteX24" fmla="*/ 2394347 w 3181350"/>
                  <a:gd name="connsiteY24" fmla="*/ 1056085 h 1522810"/>
                  <a:gd name="connsiteX25" fmla="*/ 2389584 w 3181350"/>
                  <a:gd name="connsiteY25" fmla="*/ 1046560 h 1522810"/>
                  <a:gd name="connsiteX26" fmla="*/ 2381250 w 3181350"/>
                  <a:gd name="connsiteY26" fmla="*/ 1038225 h 1522810"/>
                  <a:gd name="connsiteX27" fmla="*/ 2345531 w 3181350"/>
                  <a:gd name="connsiteY27" fmla="*/ 1027510 h 1522810"/>
                  <a:gd name="connsiteX28" fmla="*/ 2307431 w 3181350"/>
                  <a:gd name="connsiteY28" fmla="*/ 1008460 h 1522810"/>
                  <a:gd name="connsiteX29" fmla="*/ 2266950 w 3181350"/>
                  <a:gd name="connsiteY29" fmla="*/ 1002507 h 1522810"/>
                  <a:gd name="connsiteX30" fmla="*/ 2235994 w 3181350"/>
                  <a:gd name="connsiteY30" fmla="*/ 1001316 h 1522810"/>
                  <a:gd name="connsiteX31" fmla="*/ 2208609 w 3181350"/>
                  <a:gd name="connsiteY31" fmla="*/ 983457 h 1522810"/>
                  <a:gd name="connsiteX32" fmla="*/ 2180034 w 3181350"/>
                  <a:gd name="connsiteY32" fmla="*/ 984647 h 1522810"/>
                  <a:gd name="connsiteX33" fmla="*/ 2162175 w 3181350"/>
                  <a:gd name="connsiteY33" fmla="*/ 954882 h 1522810"/>
                  <a:gd name="connsiteX34" fmla="*/ 2157412 w 3181350"/>
                  <a:gd name="connsiteY34" fmla="*/ 952500 h 1522810"/>
                  <a:gd name="connsiteX35" fmla="*/ 2139553 w 3181350"/>
                  <a:gd name="connsiteY35" fmla="*/ 915591 h 1522810"/>
                  <a:gd name="connsiteX36" fmla="*/ 2109787 w 3181350"/>
                  <a:gd name="connsiteY36" fmla="*/ 903685 h 1522810"/>
                  <a:gd name="connsiteX37" fmla="*/ 2101453 w 3181350"/>
                  <a:gd name="connsiteY37" fmla="*/ 885825 h 1522810"/>
                  <a:gd name="connsiteX38" fmla="*/ 2094309 w 3181350"/>
                  <a:gd name="connsiteY38" fmla="*/ 873919 h 1522810"/>
                  <a:gd name="connsiteX39" fmla="*/ 2069306 w 3181350"/>
                  <a:gd name="connsiteY39" fmla="*/ 863203 h 1522810"/>
                  <a:gd name="connsiteX40" fmla="*/ 2055019 w 3181350"/>
                  <a:gd name="connsiteY40" fmla="*/ 812007 h 1522810"/>
                  <a:gd name="connsiteX41" fmla="*/ 2025253 w 3181350"/>
                  <a:gd name="connsiteY41" fmla="*/ 804863 h 1522810"/>
                  <a:gd name="connsiteX42" fmla="*/ 2003822 w 3181350"/>
                  <a:gd name="connsiteY42" fmla="*/ 784622 h 1522810"/>
                  <a:gd name="connsiteX43" fmla="*/ 1962150 w 3181350"/>
                  <a:gd name="connsiteY43" fmla="*/ 772716 h 1522810"/>
                  <a:gd name="connsiteX44" fmla="*/ 1947862 w 3181350"/>
                  <a:gd name="connsiteY44" fmla="*/ 746522 h 1522810"/>
                  <a:gd name="connsiteX45" fmla="*/ 1920478 w 3181350"/>
                  <a:gd name="connsiteY45" fmla="*/ 747713 h 1522810"/>
                  <a:gd name="connsiteX46" fmla="*/ 1905000 w 3181350"/>
                  <a:gd name="connsiteY46" fmla="*/ 722710 h 1522810"/>
                  <a:gd name="connsiteX47" fmla="*/ 1865709 w 3181350"/>
                  <a:gd name="connsiteY47" fmla="*/ 722710 h 1522810"/>
                  <a:gd name="connsiteX48" fmla="*/ 1829990 w 3181350"/>
                  <a:gd name="connsiteY48" fmla="*/ 701278 h 1522810"/>
                  <a:gd name="connsiteX49" fmla="*/ 1790700 w 3181350"/>
                  <a:gd name="connsiteY49" fmla="*/ 697707 h 1522810"/>
                  <a:gd name="connsiteX50" fmla="*/ 1775222 w 3181350"/>
                  <a:gd name="connsiteY50" fmla="*/ 675085 h 1522810"/>
                  <a:gd name="connsiteX51" fmla="*/ 1752600 w 3181350"/>
                  <a:gd name="connsiteY51" fmla="*/ 658416 h 1522810"/>
                  <a:gd name="connsiteX52" fmla="*/ 1712119 w 3181350"/>
                  <a:gd name="connsiteY52" fmla="*/ 650082 h 1522810"/>
                  <a:gd name="connsiteX53" fmla="*/ 1670447 w 3181350"/>
                  <a:gd name="connsiteY53" fmla="*/ 627460 h 1522810"/>
                  <a:gd name="connsiteX54" fmla="*/ 1628775 w 3181350"/>
                  <a:gd name="connsiteY54" fmla="*/ 628650 h 1522810"/>
                  <a:gd name="connsiteX55" fmla="*/ 1607344 w 3181350"/>
                  <a:gd name="connsiteY55" fmla="*/ 626269 h 1522810"/>
                  <a:gd name="connsiteX56" fmla="*/ 1564481 w 3181350"/>
                  <a:gd name="connsiteY56" fmla="*/ 575072 h 1522810"/>
                  <a:gd name="connsiteX57" fmla="*/ 1520428 w 3181350"/>
                  <a:gd name="connsiteY57" fmla="*/ 581025 h 1522810"/>
                  <a:gd name="connsiteX58" fmla="*/ 1488281 w 3181350"/>
                  <a:gd name="connsiteY58" fmla="*/ 559594 h 1522810"/>
                  <a:gd name="connsiteX59" fmla="*/ 1456134 w 3181350"/>
                  <a:gd name="connsiteY59" fmla="*/ 558403 h 1522810"/>
                  <a:gd name="connsiteX60" fmla="*/ 1403747 w 3181350"/>
                  <a:gd name="connsiteY60" fmla="*/ 541735 h 1522810"/>
                  <a:gd name="connsiteX61" fmla="*/ 1360884 w 3181350"/>
                  <a:gd name="connsiteY61" fmla="*/ 525066 h 1522810"/>
                  <a:gd name="connsiteX62" fmla="*/ 1321594 w 3181350"/>
                  <a:gd name="connsiteY62" fmla="*/ 510778 h 1522810"/>
                  <a:gd name="connsiteX63" fmla="*/ 1315640 w 3181350"/>
                  <a:gd name="connsiteY63" fmla="*/ 496491 h 1522810"/>
                  <a:gd name="connsiteX64" fmla="*/ 1276350 w 3181350"/>
                  <a:gd name="connsiteY64" fmla="*/ 477441 h 1522810"/>
                  <a:gd name="connsiteX65" fmla="*/ 1262062 w 3181350"/>
                  <a:gd name="connsiteY65" fmla="*/ 457200 h 1522810"/>
                  <a:gd name="connsiteX66" fmla="*/ 1164431 w 3181350"/>
                  <a:gd name="connsiteY66" fmla="*/ 440532 h 1522810"/>
                  <a:gd name="connsiteX67" fmla="*/ 1146572 w 3181350"/>
                  <a:gd name="connsiteY67" fmla="*/ 432197 h 1522810"/>
                  <a:gd name="connsiteX68" fmla="*/ 1135856 w 3181350"/>
                  <a:gd name="connsiteY68" fmla="*/ 410766 h 1522810"/>
                  <a:gd name="connsiteX69" fmla="*/ 1096565 w 3181350"/>
                  <a:gd name="connsiteY69" fmla="*/ 410766 h 1522810"/>
                  <a:gd name="connsiteX70" fmla="*/ 1096565 w 3181350"/>
                  <a:gd name="connsiteY70" fmla="*/ 410766 h 1522810"/>
                  <a:gd name="connsiteX71" fmla="*/ 1002506 w 3181350"/>
                  <a:gd name="connsiteY71" fmla="*/ 379810 h 1522810"/>
                  <a:gd name="connsiteX72" fmla="*/ 985837 w 3181350"/>
                  <a:gd name="connsiteY72" fmla="*/ 370285 h 1522810"/>
                  <a:gd name="connsiteX73" fmla="*/ 984647 w 3181350"/>
                  <a:gd name="connsiteY73" fmla="*/ 325041 h 1522810"/>
                  <a:gd name="connsiteX74" fmla="*/ 959644 w 3181350"/>
                  <a:gd name="connsiteY74" fmla="*/ 314325 h 1522810"/>
                  <a:gd name="connsiteX75" fmla="*/ 950119 w 3181350"/>
                  <a:gd name="connsiteY75" fmla="*/ 308372 h 1522810"/>
                  <a:gd name="connsiteX76" fmla="*/ 902494 w 3181350"/>
                  <a:gd name="connsiteY76" fmla="*/ 315516 h 1522810"/>
                  <a:gd name="connsiteX77" fmla="*/ 900112 w 3181350"/>
                  <a:gd name="connsiteY77" fmla="*/ 298847 h 1522810"/>
                  <a:gd name="connsiteX78" fmla="*/ 756047 w 3181350"/>
                  <a:gd name="connsiteY78" fmla="*/ 278607 h 1522810"/>
                  <a:gd name="connsiteX79" fmla="*/ 757237 w 3181350"/>
                  <a:gd name="connsiteY79" fmla="*/ 264319 h 1522810"/>
                  <a:gd name="connsiteX80" fmla="*/ 697706 w 3181350"/>
                  <a:gd name="connsiteY80" fmla="*/ 259557 h 1522810"/>
                  <a:gd name="connsiteX81" fmla="*/ 686990 w 3181350"/>
                  <a:gd name="connsiteY81" fmla="*/ 247650 h 1522810"/>
                  <a:gd name="connsiteX82" fmla="*/ 650081 w 3181350"/>
                  <a:gd name="connsiteY82" fmla="*/ 245269 h 1522810"/>
                  <a:gd name="connsiteX83" fmla="*/ 636984 w 3181350"/>
                  <a:gd name="connsiteY83" fmla="*/ 215503 h 1522810"/>
                  <a:gd name="connsiteX84" fmla="*/ 613172 w 3181350"/>
                  <a:gd name="connsiteY84" fmla="*/ 197644 h 1522810"/>
                  <a:gd name="connsiteX85" fmla="*/ 588169 w 3181350"/>
                  <a:gd name="connsiteY85" fmla="*/ 194072 h 1522810"/>
                  <a:gd name="connsiteX86" fmla="*/ 582215 w 3181350"/>
                  <a:gd name="connsiteY86" fmla="*/ 179785 h 1522810"/>
                  <a:gd name="connsiteX87" fmla="*/ 560784 w 3181350"/>
                  <a:gd name="connsiteY87" fmla="*/ 176213 h 1522810"/>
                  <a:gd name="connsiteX88" fmla="*/ 542925 w 3181350"/>
                  <a:gd name="connsiteY88" fmla="*/ 164307 h 1522810"/>
                  <a:gd name="connsiteX89" fmla="*/ 485775 w 3181350"/>
                  <a:gd name="connsiteY89" fmla="*/ 155972 h 1522810"/>
                  <a:gd name="connsiteX90" fmla="*/ 447675 w 3181350"/>
                  <a:gd name="connsiteY90" fmla="*/ 144066 h 1522810"/>
                  <a:gd name="connsiteX91" fmla="*/ 388144 w 3181350"/>
                  <a:gd name="connsiteY91" fmla="*/ 135732 h 1522810"/>
                  <a:gd name="connsiteX92" fmla="*/ 359569 w 3181350"/>
                  <a:gd name="connsiteY92" fmla="*/ 117872 h 1522810"/>
                  <a:gd name="connsiteX93" fmla="*/ 338137 w 3181350"/>
                  <a:gd name="connsiteY93" fmla="*/ 117872 h 1522810"/>
                  <a:gd name="connsiteX94" fmla="*/ 244078 w 3181350"/>
                  <a:gd name="connsiteY94" fmla="*/ 84535 h 1522810"/>
                  <a:gd name="connsiteX95" fmla="*/ 200025 w 3181350"/>
                  <a:gd name="connsiteY95" fmla="*/ 55960 h 1522810"/>
                  <a:gd name="connsiteX96" fmla="*/ 155972 w 3181350"/>
                  <a:gd name="connsiteY96" fmla="*/ 35719 h 1522810"/>
                  <a:gd name="connsiteX97" fmla="*/ 54769 w 3181350"/>
                  <a:gd name="connsiteY97" fmla="*/ 13097 h 1522810"/>
                  <a:gd name="connsiteX98" fmla="*/ 0 w 3181350"/>
                  <a:gd name="connsiteY98" fmla="*/ 0 h 152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181350" h="1522810">
                    <a:moveTo>
                      <a:pt x="3181350" y="1522810"/>
                    </a:moveTo>
                    <a:lnTo>
                      <a:pt x="3064669" y="1488282"/>
                    </a:lnTo>
                    <a:lnTo>
                      <a:pt x="3064669" y="1468041"/>
                    </a:lnTo>
                    <a:lnTo>
                      <a:pt x="3053953" y="1416844"/>
                    </a:lnTo>
                    <a:lnTo>
                      <a:pt x="3005137" y="1413272"/>
                    </a:lnTo>
                    <a:lnTo>
                      <a:pt x="2981325" y="1394222"/>
                    </a:lnTo>
                    <a:lnTo>
                      <a:pt x="2905125" y="1394222"/>
                    </a:lnTo>
                    <a:lnTo>
                      <a:pt x="2903934" y="1366838"/>
                    </a:lnTo>
                    <a:lnTo>
                      <a:pt x="2877740" y="1368028"/>
                    </a:lnTo>
                    <a:lnTo>
                      <a:pt x="2869406" y="1315641"/>
                    </a:lnTo>
                    <a:lnTo>
                      <a:pt x="2809875" y="1290638"/>
                    </a:lnTo>
                    <a:lnTo>
                      <a:pt x="2767012" y="1287066"/>
                    </a:lnTo>
                    <a:lnTo>
                      <a:pt x="2745581" y="1273969"/>
                    </a:lnTo>
                    <a:lnTo>
                      <a:pt x="2709862" y="1277541"/>
                    </a:lnTo>
                    <a:lnTo>
                      <a:pt x="2663428" y="1259682"/>
                    </a:lnTo>
                    <a:lnTo>
                      <a:pt x="2622947" y="1250157"/>
                    </a:lnTo>
                    <a:lnTo>
                      <a:pt x="2590800" y="1237060"/>
                    </a:lnTo>
                    <a:lnTo>
                      <a:pt x="2584847" y="1212057"/>
                    </a:lnTo>
                    <a:lnTo>
                      <a:pt x="2557462" y="1215628"/>
                    </a:lnTo>
                    <a:lnTo>
                      <a:pt x="2544365" y="1200150"/>
                    </a:lnTo>
                    <a:lnTo>
                      <a:pt x="2482453" y="1179910"/>
                    </a:lnTo>
                    <a:lnTo>
                      <a:pt x="2464594" y="1129903"/>
                    </a:lnTo>
                    <a:lnTo>
                      <a:pt x="2434828" y="1129903"/>
                    </a:lnTo>
                    <a:lnTo>
                      <a:pt x="2438400" y="1058466"/>
                    </a:lnTo>
                    <a:lnTo>
                      <a:pt x="2394347" y="1056085"/>
                    </a:lnTo>
                    <a:lnTo>
                      <a:pt x="2389584" y="1046560"/>
                    </a:lnTo>
                    <a:lnTo>
                      <a:pt x="2381250" y="1038225"/>
                    </a:lnTo>
                    <a:lnTo>
                      <a:pt x="2345531" y="1027510"/>
                    </a:lnTo>
                    <a:lnTo>
                      <a:pt x="2307431" y="1008460"/>
                    </a:lnTo>
                    <a:lnTo>
                      <a:pt x="2266950" y="1002507"/>
                    </a:lnTo>
                    <a:lnTo>
                      <a:pt x="2235994" y="1001316"/>
                    </a:lnTo>
                    <a:lnTo>
                      <a:pt x="2208609" y="983457"/>
                    </a:lnTo>
                    <a:lnTo>
                      <a:pt x="2180034" y="984647"/>
                    </a:lnTo>
                    <a:lnTo>
                      <a:pt x="2162175" y="954882"/>
                    </a:lnTo>
                    <a:lnTo>
                      <a:pt x="2157412" y="952500"/>
                    </a:lnTo>
                    <a:lnTo>
                      <a:pt x="2139553" y="915591"/>
                    </a:lnTo>
                    <a:lnTo>
                      <a:pt x="2109787" y="903685"/>
                    </a:lnTo>
                    <a:lnTo>
                      <a:pt x="2101453" y="885825"/>
                    </a:lnTo>
                    <a:lnTo>
                      <a:pt x="2094309" y="873919"/>
                    </a:lnTo>
                    <a:lnTo>
                      <a:pt x="2069306" y="863203"/>
                    </a:lnTo>
                    <a:lnTo>
                      <a:pt x="2055019" y="812007"/>
                    </a:lnTo>
                    <a:lnTo>
                      <a:pt x="2025253" y="804863"/>
                    </a:lnTo>
                    <a:lnTo>
                      <a:pt x="2003822" y="784622"/>
                    </a:lnTo>
                    <a:lnTo>
                      <a:pt x="1962150" y="772716"/>
                    </a:lnTo>
                    <a:lnTo>
                      <a:pt x="1947862" y="746522"/>
                    </a:lnTo>
                    <a:lnTo>
                      <a:pt x="1920478" y="747713"/>
                    </a:lnTo>
                    <a:lnTo>
                      <a:pt x="1905000" y="722710"/>
                    </a:lnTo>
                    <a:lnTo>
                      <a:pt x="1865709" y="722710"/>
                    </a:lnTo>
                    <a:lnTo>
                      <a:pt x="1829990" y="701278"/>
                    </a:lnTo>
                    <a:lnTo>
                      <a:pt x="1790700" y="697707"/>
                    </a:lnTo>
                    <a:lnTo>
                      <a:pt x="1775222" y="675085"/>
                    </a:lnTo>
                    <a:lnTo>
                      <a:pt x="1752600" y="658416"/>
                    </a:lnTo>
                    <a:lnTo>
                      <a:pt x="1712119" y="650082"/>
                    </a:lnTo>
                    <a:lnTo>
                      <a:pt x="1670447" y="627460"/>
                    </a:lnTo>
                    <a:lnTo>
                      <a:pt x="1628775" y="628650"/>
                    </a:lnTo>
                    <a:lnTo>
                      <a:pt x="1607344" y="626269"/>
                    </a:lnTo>
                    <a:lnTo>
                      <a:pt x="1564481" y="575072"/>
                    </a:lnTo>
                    <a:lnTo>
                      <a:pt x="1520428" y="581025"/>
                    </a:lnTo>
                    <a:lnTo>
                      <a:pt x="1488281" y="559594"/>
                    </a:lnTo>
                    <a:lnTo>
                      <a:pt x="1456134" y="558403"/>
                    </a:lnTo>
                    <a:lnTo>
                      <a:pt x="1403747" y="541735"/>
                    </a:lnTo>
                    <a:lnTo>
                      <a:pt x="1360884" y="525066"/>
                    </a:lnTo>
                    <a:lnTo>
                      <a:pt x="1321594" y="510778"/>
                    </a:lnTo>
                    <a:lnTo>
                      <a:pt x="1315640" y="496491"/>
                    </a:lnTo>
                    <a:lnTo>
                      <a:pt x="1276350" y="477441"/>
                    </a:lnTo>
                    <a:lnTo>
                      <a:pt x="1262062" y="457200"/>
                    </a:lnTo>
                    <a:lnTo>
                      <a:pt x="1164431" y="440532"/>
                    </a:lnTo>
                    <a:lnTo>
                      <a:pt x="1146572" y="432197"/>
                    </a:lnTo>
                    <a:lnTo>
                      <a:pt x="1135856" y="410766"/>
                    </a:lnTo>
                    <a:lnTo>
                      <a:pt x="1096565" y="410766"/>
                    </a:lnTo>
                    <a:lnTo>
                      <a:pt x="1096565" y="410766"/>
                    </a:lnTo>
                    <a:lnTo>
                      <a:pt x="1002506" y="379810"/>
                    </a:lnTo>
                    <a:lnTo>
                      <a:pt x="985837" y="370285"/>
                    </a:lnTo>
                    <a:cubicBezTo>
                      <a:pt x="985440" y="355204"/>
                      <a:pt x="985044" y="340122"/>
                      <a:pt x="984647" y="325041"/>
                    </a:cubicBezTo>
                    <a:lnTo>
                      <a:pt x="959644" y="314325"/>
                    </a:lnTo>
                    <a:lnTo>
                      <a:pt x="950119" y="308372"/>
                    </a:lnTo>
                    <a:lnTo>
                      <a:pt x="902494" y="315516"/>
                    </a:lnTo>
                    <a:lnTo>
                      <a:pt x="900112" y="298847"/>
                    </a:lnTo>
                    <a:lnTo>
                      <a:pt x="756047" y="278607"/>
                    </a:lnTo>
                    <a:lnTo>
                      <a:pt x="757237" y="264319"/>
                    </a:lnTo>
                    <a:lnTo>
                      <a:pt x="697706" y="259557"/>
                    </a:lnTo>
                    <a:lnTo>
                      <a:pt x="686990" y="247650"/>
                    </a:lnTo>
                    <a:lnTo>
                      <a:pt x="650081" y="245269"/>
                    </a:lnTo>
                    <a:lnTo>
                      <a:pt x="636984" y="215503"/>
                    </a:lnTo>
                    <a:lnTo>
                      <a:pt x="613172" y="197644"/>
                    </a:lnTo>
                    <a:lnTo>
                      <a:pt x="588169" y="194072"/>
                    </a:lnTo>
                    <a:lnTo>
                      <a:pt x="582215" y="179785"/>
                    </a:lnTo>
                    <a:lnTo>
                      <a:pt x="560784" y="176213"/>
                    </a:lnTo>
                    <a:lnTo>
                      <a:pt x="542925" y="164307"/>
                    </a:lnTo>
                    <a:lnTo>
                      <a:pt x="485775" y="155972"/>
                    </a:lnTo>
                    <a:lnTo>
                      <a:pt x="447675" y="144066"/>
                    </a:lnTo>
                    <a:lnTo>
                      <a:pt x="388144" y="135732"/>
                    </a:lnTo>
                    <a:lnTo>
                      <a:pt x="359569" y="117872"/>
                    </a:lnTo>
                    <a:lnTo>
                      <a:pt x="338137" y="117872"/>
                    </a:lnTo>
                    <a:lnTo>
                      <a:pt x="244078" y="84535"/>
                    </a:lnTo>
                    <a:lnTo>
                      <a:pt x="200025" y="55960"/>
                    </a:lnTo>
                    <a:lnTo>
                      <a:pt x="155972" y="35719"/>
                    </a:lnTo>
                    <a:lnTo>
                      <a:pt x="54769" y="13097"/>
                    </a:lnTo>
                    <a:lnTo>
                      <a:pt x="0" y="0"/>
                    </a:lnTo>
                  </a:path>
                </a:pathLst>
              </a:custGeom>
              <a:noFill/>
              <a:ln w="19050">
                <a:solidFill>
                  <a:srgbClr val="7DC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Shape 46">
                <a:extLst>
                  <a:ext uri="{FF2B5EF4-FFF2-40B4-BE49-F238E27FC236}">
                    <a16:creationId xmlns:a16="http://schemas.microsoft.com/office/drawing/2014/main" id="{C78EA729-7FEF-479D-BE92-DDB513657273}"/>
                  </a:ext>
                </a:extLst>
              </p:cNvPr>
              <p:cNvSpPr/>
              <p:nvPr/>
            </p:nvSpPr>
            <p:spPr>
              <a:xfrm>
                <a:off x="635794" y="4049316"/>
                <a:ext cx="3175397" cy="577453"/>
              </a:xfrm>
              <a:custGeom>
                <a:avLst/>
                <a:gdLst>
                  <a:gd name="connsiteX0" fmla="*/ 3175397 w 3175397"/>
                  <a:gd name="connsiteY0" fmla="*/ 577453 h 577453"/>
                  <a:gd name="connsiteX1" fmla="*/ 3058715 w 3175397"/>
                  <a:gd name="connsiteY1" fmla="*/ 569118 h 577453"/>
                  <a:gd name="connsiteX2" fmla="*/ 3062287 w 3175397"/>
                  <a:gd name="connsiteY2" fmla="*/ 544115 h 577453"/>
                  <a:gd name="connsiteX3" fmla="*/ 2917031 w 3175397"/>
                  <a:gd name="connsiteY3" fmla="*/ 525065 h 577453"/>
                  <a:gd name="connsiteX4" fmla="*/ 2896790 w 3175397"/>
                  <a:gd name="connsiteY4" fmla="*/ 519112 h 577453"/>
                  <a:gd name="connsiteX5" fmla="*/ 2789634 w 3175397"/>
                  <a:gd name="connsiteY5" fmla="*/ 481012 h 577453"/>
                  <a:gd name="connsiteX6" fmla="*/ 2630090 w 3175397"/>
                  <a:gd name="connsiteY6" fmla="*/ 467915 h 577453"/>
                  <a:gd name="connsiteX7" fmla="*/ 2563415 w 3175397"/>
                  <a:gd name="connsiteY7" fmla="*/ 456009 h 577453"/>
                  <a:gd name="connsiteX8" fmla="*/ 2532459 w 3175397"/>
                  <a:gd name="connsiteY8" fmla="*/ 445293 h 577453"/>
                  <a:gd name="connsiteX9" fmla="*/ 2476500 w 3175397"/>
                  <a:gd name="connsiteY9" fmla="*/ 438150 h 577453"/>
                  <a:gd name="connsiteX10" fmla="*/ 2463403 w 3175397"/>
                  <a:gd name="connsiteY10" fmla="*/ 417909 h 577453"/>
                  <a:gd name="connsiteX11" fmla="*/ 2427684 w 3175397"/>
                  <a:gd name="connsiteY11" fmla="*/ 386953 h 577453"/>
                  <a:gd name="connsiteX12" fmla="*/ 2168128 w 3175397"/>
                  <a:gd name="connsiteY12" fmla="*/ 351234 h 577453"/>
                  <a:gd name="connsiteX13" fmla="*/ 2139553 w 3175397"/>
                  <a:gd name="connsiteY13" fmla="*/ 339328 h 577453"/>
                  <a:gd name="connsiteX14" fmla="*/ 2127647 w 3175397"/>
                  <a:gd name="connsiteY14" fmla="*/ 323850 h 577453"/>
                  <a:gd name="connsiteX15" fmla="*/ 2062162 w 3175397"/>
                  <a:gd name="connsiteY15" fmla="*/ 311943 h 577453"/>
                  <a:gd name="connsiteX16" fmla="*/ 2057400 w 3175397"/>
                  <a:gd name="connsiteY16" fmla="*/ 290512 h 577453"/>
                  <a:gd name="connsiteX17" fmla="*/ 1871662 w 3175397"/>
                  <a:gd name="connsiteY17" fmla="*/ 260747 h 577453"/>
                  <a:gd name="connsiteX18" fmla="*/ 1770459 w 3175397"/>
                  <a:gd name="connsiteY18" fmla="*/ 238125 h 577453"/>
                  <a:gd name="connsiteX19" fmla="*/ 1619250 w 3175397"/>
                  <a:gd name="connsiteY19" fmla="*/ 217884 h 577453"/>
                  <a:gd name="connsiteX20" fmla="*/ 1557337 w 3175397"/>
                  <a:gd name="connsiteY20" fmla="*/ 200025 h 577453"/>
                  <a:gd name="connsiteX21" fmla="*/ 1438275 w 3175397"/>
                  <a:gd name="connsiteY21" fmla="*/ 192881 h 577453"/>
                  <a:gd name="connsiteX22" fmla="*/ 1285875 w 3175397"/>
                  <a:gd name="connsiteY22" fmla="*/ 165497 h 577453"/>
                  <a:gd name="connsiteX23" fmla="*/ 1258490 w 3175397"/>
                  <a:gd name="connsiteY23" fmla="*/ 155972 h 577453"/>
                  <a:gd name="connsiteX24" fmla="*/ 1133475 w 3175397"/>
                  <a:gd name="connsiteY24" fmla="*/ 140493 h 577453"/>
                  <a:gd name="connsiteX25" fmla="*/ 1079897 w 3175397"/>
                  <a:gd name="connsiteY25" fmla="*/ 136922 h 577453"/>
                  <a:gd name="connsiteX26" fmla="*/ 1014412 w 3175397"/>
                  <a:gd name="connsiteY26" fmla="*/ 128587 h 577453"/>
                  <a:gd name="connsiteX27" fmla="*/ 972740 w 3175397"/>
                  <a:gd name="connsiteY27" fmla="*/ 111918 h 577453"/>
                  <a:gd name="connsiteX28" fmla="*/ 781050 w 3175397"/>
                  <a:gd name="connsiteY28" fmla="*/ 91678 h 577453"/>
                  <a:gd name="connsiteX29" fmla="*/ 660797 w 3175397"/>
                  <a:gd name="connsiteY29" fmla="*/ 83343 h 577453"/>
                  <a:gd name="connsiteX30" fmla="*/ 608409 w 3175397"/>
                  <a:gd name="connsiteY30" fmla="*/ 58340 h 577453"/>
                  <a:gd name="connsiteX31" fmla="*/ 467915 w 3175397"/>
                  <a:gd name="connsiteY31" fmla="*/ 50006 h 577453"/>
                  <a:gd name="connsiteX32" fmla="*/ 369094 w 3175397"/>
                  <a:gd name="connsiteY32" fmla="*/ 33337 h 577453"/>
                  <a:gd name="connsiteX33" fmla="*/ 259556 w 3175397"/>
                  <a:gd name="connsiteY33" fmla="*/ 26193 h 577453"/>
                  <a:gd name="connsiteX34" fmla="*/ 100012 w 3175397"/>
                  <a:gd name="connsiteY34" fmla="*/ 0 h 577453"/>
                  <a:gd name="connsiteX35" fmla="*/ 0 w 3175397"/>
                  <a:gd name="connsiteY35" fmla="*/ 1190 h 57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75397" h="577453">
                    <a:moveTo>
                      <a:pt x="3175397" y="577453"/>
                    </a:moveTo>
                    <a:lnTo>
                      <a:pt x="3058715" y="569118"/>
                    </a:lnTo>
                    <a:lnTo>
                      <a:pt x="3062287" y="544115"/>
                    </a:lnTo>
                    <a:lnTo>
                      <a:pt x="2917031" y="525065"/>
                    </a:lnTo>
                    <a:lnTo>
                      <a:pt x="2896790" y="519112"/>
                    </a:lnTo>
                    <a:lnTo>
                      <a:pt x="2789634" y="481012"/>
                    </a:lnTo>
                    <a:lnTo>
                      <a:pt x="2630090" y="467915"/>
                    </a:lnTo>
                    <a:lnTo>
                      <a:pt x="2563415" y="456009"/>
                    </a:lnTo>
                    <a:lnTo>
                      <a:pt x="2532459" y="445293"/>
                    </a:lnTo>
                    <a:lnTo>
                      <a:pt x="2476500" y="438150"/>
                    </a:lnTo>
                    <a:lnTo>
                      <a:pt x="2463403" y="417909"/>
                    </a:lnTo>
                    <a:lnTo>
                      <a:pt x="2427684" y="386953"/>
                    </a:lnTo>
                    <a:lnTo>
                      <a:pt x="2168128" y="351234"/>
                    </a:lnTo>
                    <a:lnTo>
                      <a:pt x="2139553" y="339328"/>
                    </a:lnTo>
                    <a:lnTo>
                      <a:pt x="2127647" y="323850"/>
                    </a:lnTo>
                    <a:lnTo>
                      <a:pt x="2062162" y="311943"/>
                    </a:lnTo>
                    <a:lnTo>
                      <a:pt x="2057400" y="290512"/>
                    </a:lnTo>
                    <a:lnTo>
                      <a:pt x="1871662" y="260747"/>
                    </a:lnTo>
                    <a:lnTo>
                      <a:pt x="1770459" y="238125"/>
                    </a:lnTo>
                    <a:lnTo>
                      <a:pt x="1619250" y="217884"/>
                    </a:lnTo>
                    <a:lnTo>
                      <a:pt x="1557337" y="200025"/>
                    </a:lnTo>
                    <a:lnTo>
                      <a:pt x="1438275" y="192881"/>
                    </a:lnTo>
                    <a:lnTo>
                      <a:pt x="1285875" y="165497"/>
                    </a:lnTo>
                    <a:lnTo>
                      <a:pt x="1258490" y="155972"/>
                    </a:lnTo>
                    <a:lnTo>
                      <a:pt x="1133475" y="140493"/>
                    </a:lnTo>
                    <a:lnTo>
                      <a:pt x="1079897" y="136922"/>
                    </a:lnTo>
                    <a:lnTo>
                      <a:pt x="1014412" y="128587"/>
                    </a:lnTo>
                    <a:lnTo>
                      <a:pt x="972740" y="111918"/>
                    </a:lnTo>
                    <a:lnTo>
                      <a:pt x="781050" y="91678"/>
                    </a:lnTo>
                    <a:lnTo>
                      <a:pt x="660797" y="83343"/>
                    </a:lnTo>
                    <a:lnTo>
                      <a:pt x="608409" y="58340"/>
                    </a:lnTo>
                    <a:lnTo>
                      <a:pt x="467915" y="50006"/>
                    </a:lnTo>
                    <a:lnTo>
                      <a:pt x="369094" y="33337"/>
                    </a:lnTo>
                    <a:lnTo>
                      <a:pt x="259556" y="26193"/>
                    </a:lnTo>
                    <a:lnTo>
                      <a:pt x="100012" y="0"/>
                    </a:lnTo>
                    <a:lnTo>
                      <a:pt x="0" y="1190"/>
                    </a:ln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Shape 47">
                <a:extLst>
                  <a:ext uri="{FF2B5EF4-FFF2-40B4-BE49-F238E27FC236}">
                    <a16:creationId xmlns:a16="http://schemas.microsoft.com/office/drawing/2014/main" id="{1A24A62D-4C65-4C59-93DA-7A516B6C13C0}"/>
                  </a:ext>
                </a:extLst>
              </p:cNvPr>
              <p:cNvSpPr/>
              <p:nvPr/>
            </p:nvSpPr>
            <p:spPr>
              <a:xfrm>
                <a:off x="635794" y="4060031"/>
                <a:ext cx="3176587" cy="696516"/>
              </a:xfrm>
              <a:custGeom>
                <a:avLst/>
                <a:gdLst>
                  <a:gd name="connsiteX0" fmla="*/ 3176587 w 3176587"/>
                  <a:gd name="connsiteY0" fmla="*/ 696516 h 696516"/>
                  <a:gd name="connsiteX1" fmla="*/ 3059906 w 3176587"/>
                  <a:gd name="connsiteY1" fmla="*/ 679847 h 696516"/>
                  <a:gd name="connsiteX2" fmla="*/ 3046809 w 3176587"/>
                  <a:gd name="connsiteY2" fmla="*/ 640557 h 696516"/>
                  <a:gd name="connsiteX3" fmla="*/ 2907506 w 3176587"/>
                  <a:gd name="connsiteY3" fmla="*/ 626269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6019 w 3176587"/>
                  <a:gd name="connsiteY10" fmla="*/ 464344 h 696516"/>
                  <a:gd name="connsiteX11" fmla="*/ 2314575 w 3176587"/>
                  <a:gd name="connsiteY11" fmla="*/ 447675 h 696516"/>
                  <a:gd name="connsiteX12" fmla="*/ 2239565 w 3176587"/>
                  <a:gd name="connsiteY12" fmla="*/ 429816 h 696516"/>
                  <a:gd name="connsiteX13" fmla="*/ 2162175 w 3176587"/>
                  <a:gd name="connsiteY13" fmla="*/ 420291 h 696516"/>
                  <a:gd name="connsiteX14" fmla="*/ 2105025 w 3176587"/>
                  <a:gd name="connsiteY14" fmla="*/ 382191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57350 w 3176587"/>
                  <a:gd name="connsiteY20" fmla="*/ 259557 h 696516"/>
                  <a:gd name="connsiteX21" fmla="*/ 1602581 w 3176587"/>
                  <a:gd name="connsiteY21" fmla="*/ 257175 h 696516"/>
                  <a:gd name="connsiteX22" fmla="*/ 1553765 w 3176587"/>
                  <a:gd name="connsiteY22" fmla="*/ 236935 h 696516"/>
                  <a:gd name="connsiteX23" fmla="*/ 1498997 w 3176587"/>
                  <a:gd name="connsiteY23" fmla="*/ 233363 h 696516"/>
                  <a:gd name="connsiteX24" fmla="*/ 1425178 w 3176587"/>
                  <a:gd name="connsiteY24" fmla="*/ 223838 h 696516"/>
                  <a:gd name="connsiteX25" fmla="*/ 1335881 w 3176587"/>
                  <a:gd name="connsiteY25" fmla="*/ 210741 h 696516"/>
                  <a:gd name="connsiteX26" fmla="*/ 1259681 w 3176587"/>
                  <a:gd name="connsiteY26" fmla="*/ 190500 h 696516"/>
                  <a:gd name="connsiteX27" fmla="*/ 1231106 w 3176587"/>
                  <a:gd name="connsiteY27" fmla="*/ 182166 h 696516"/>
                  <a:gd name="connsiteX28" fmla="*/ 1120378 w 3176587"/>
                  <a:gd name="connsiteY28" fmla="*/ 169069 h 696516"/>
                  <a:gd name="connsiteX29" fmla="*/ 1064419 w 3176587"/>
                  <a:gd name="connsiteY29" fmla="*/ 157163 h 696516"/>
                  <a:gd name="connsiteX30" fmla="*/ 978694 w 3176587"/>
                  <a:gd name="connsiteY30" fmla="*/ 146447 h 696516"/>
                  <a:gd name="connsiteX31" fmla="*/ 923925 w 3176587"/>
                  <a:gd name="connsiteY31" fmla="*/ 128588 h 696516"/>
                  <a:gd name="connsiteX32" fmla="*/ 859631 w 3176587"/>
                  <a:gd name="connsiteY32" fmla="*/ 114300 h 696516"/>
                  <a:gd name="connsiteX33" fmla="*/ 723900 w 3176587"/>
                  <a:gd name="connsiteY33" fmla="*/ 108347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 name="connsiteX0" fmla="*/ 3176587 w 3176587"/>
                  <a:gd name="connsiteY0" fmla="*/ 696516 h 696516"/>
                  <a:gd name="connsiteX1" fmla="*/ 3059906 w 3176587"/>
                  <a:gd name="connsiteY1" fmla="*/ 679847 h 696516"/>
                  <a:gd name="connsiteX2" fmla="*/ 3046809 w 3176587"/>
                  <a:gd name="connsiteY2" fmla="*/ 640557 h 696516"/>
                  <a:gd name="connsiteX3" fmla="*/ 2907506 w 3176587"/>
                  <a:gd name="connsiteY3" fmla="*/ 626269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0066 w 3176587"/>
                  <a:gd name="connsiteY10" fmla="*/ 466725 h 696516"/>
                  <a:gd name="connsiteX11" fmla="*/ 2314575 w 3176587"/>
                  <a:gd name="connsiteY11" fmla="*/ 447675 h 696516"/>
                  <a:gd name="connsiteX12" fmla="*/ 2239565 w 3176587"/>
                  <a:gd name="connsiteY12" fmla="*/ 429816 h 696516"/>
                  <a:gd name="connsiteX13" fmla="*/ 2162175 w 3176587"/>
                  <a:gd name="connsiteY13" fmla="*/ 420291 h 696516"/>
                  <a:gd name="connsiteX14" fmla="*/ 2105025 w 3176587"/>
                  <a:gd name="connsiteY14" fmla="*/ 382191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57350 w 3176587"/>
                  <a:gd name="connsiteY20" fmla="*/ 259557 h 696516"/>
                  <a:gd name="connsiteX21" fmla="*/ 1602581 w 3176587"/>
                  <a:gd name="connsiteY21" fmla="*/ 257175 h 696516"/>
                  <a:gd name="connsiteX22" fmla="*/ 1553765 w 3176587"/>
                  <a:gd name="connsiteY22" fmla="*/ 236935 h 696516"/>
                  <a:gd name="connsiteX23" fmla="*/ 1498997 w 3176587"/>
                  <a:gd name="connsiteY23" fmla="*/ 233363 h 696516"/>
                  <a:gd name="connsiteX24" fmla="*/ 1425178 w 3176587"/>
                  <a:gd name="connsiteY24" fmla="*/ 223838 h 696516"/>
                  <a:gd name="connsiteX25" fmla="*/ 1335881 w 3176587"/>
                  <a:gd name="connsiteY25" fmla="*/ 210741 h 696516"/>
                  <a:gd name="connsiteX26" fmla="*/ 1259681 w 3176587"/>
                  <a:gd name="connsiteY26" fmla="*/ 190500 h 696516"/>
                  <a:gd name="connsiteX27" fmla="*/ 1231106 w 3176587"/>
                  <a:gd name="connsiteY27" fmla="*/ 182166 h 696516"/>
                  <a:gd name="connsiteX28" fmla="*/ 1120378 w 3176587"/>
                  <a:gd name="connsiteY28" fmla="*/ 169069 h 696516"/>
                  <a:gd name="connsiteX29" fmla="*/ 1064419 w 3176587"/>
                  <a:gd name="connsiteY29" fmla="*/ 157163 h 696516"/>
                  <a:gd name="connsiteX30" fmla="*/ 978694 w 3176587"/>
                  <a:gd name="connsiteY30" fmla="*/ 146447 h 696516"/>
                  <a:gd name="connsiteX31" fmla="*/ 923925 w 3176587"/>
                  <a:gd name="connsiteY31" fmla="*/ 128588 h 696516"/>
                  <a:gd name="connsiteX32" fmla="*/ 859631 w 3176587"/>
                  <a:gd name="connsiteY32" fmla="*/ 114300 h 696516"/>
                  <a:gd name="connsiteX33" fmla="*/ 723900 w 3176587"/>
                  <a:gd name="connsiteY33" fmla="*/ 108347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76587" h="696516">
                    <a:moveTo>
                      <a:pt x="3176587" y="696516"/>
                    </a:moveTo>
                    <a:lnTo>
                      <a:pt x="3059906" y="679847"/>
                    </a:lnTo>
                    <a:lnTo>
                      <a:pt x="3046809" y="640557"/>
                    </a:lnTo>
                    <a:lnTo>
                      <a:pt x="2907506" y="626269"/>
                    </a:lnTo>
                    <a:lnTo>
                      <a:pt x="2870597" y="598885"/>
                    </a:lnTo>
                    <a:lnTo>
                      <a:pt x="2795587" y="578644"/>
                    </a:lnTo>
                    <a:lnTo>
                      <a:pt x="2668190" y="560785"/>
                    </a:lnTo>
                    <a:lnTo>
                      <a:pt x="2562225" y="546497"/>
                    </a:lnTo>
                    <a:lnTo>
                      <a:pt x="2488406" y="526257"/>
                    </a:lnTo>
                    <a:lnTo>
                      <a:pt x="2432447" y="497682"/>
                    </a:lnTo>
                    <a:lnTo>
                      <a:pt x="2430066" y="466725"/>
                    </a:lnTo>
                    <a:lnTo>
                      <a:pt x="2314575" y="447675"/>
                    </a:lnTo>
                    <a:lnTo>
                      <a:pt x="2239565" y="429816"/>
                    </a:lnTo>
                    <a:lnTo>
                      <a:pt x="2162175" y="420291"/>
                    </a:lnTo>
                    <a:lnTo>
                      <a:pt x="2105025" y="382191"/>
                    </a:lnTo>
                    <a:lnTo>
                      <a:pt x="2050256" y="354807"/>
                    </a:lnTo>
                    <a:lnTo>
                      <a:pt x="1978819" y="330994"/>
                    </a:lnTo>
                    <a:lnTo>
                      <a:pt x="1937147" y="321469"/>
                    </a:lnTo>
                    <a:lnTo>
                      <a:pt x="1847850" y="301228"/>
                    </a:lnTo>
                    <a:lnTo>
                      <a:pt x="1745456" y="286941"/>
                    </a:lnTo>
                    <a:lnTo>
                      <a:pt x="1657350" y="259557"/>
                    </a:lnTo>
                    <a:lnTo>
                      <a:pt x="1602581" y="257175"/>
                    </a:lnTo>
                    <a:lnTo>
                      <a:pt x="1553765" y="236935"/>
                    </a:lnTo>
                    <a:lnTo>
                      <a:pt x="1498997" y="233363"/>
                    </a:lnTo>
                    <a:lnTo>
                      <a:pt x="1425178" y="223838"/>
                    </a:lnTo>
                    <a:lnTo>
                      <a:pt x="1335881" y="210741"/>
                    </a:lnTo>
                    <a:lnTo>
                      <a:pt x="1259681" y="190500"/>
                    </a:lnTo>
                    <a:lnTo>
                      <a:pt x="1231106" y="182166"/>
                    </a:lnTo>
                    <a:lnTo>
                      <a:pt x="1120378" y="169069"/>
                    </a:lnTo>
                    <a:lnTo>
                      <a:pt x="1064419" y="157163"/>
                    </a:lnTo>
                    <a:lnTo>
                      <a:pt x="978694" y="146447"/>
                    </a:lnTo>
                    <a:lnTo>
                      <a:pt x="923925" y="128588"/>
                    </a:lnTo>
                    <a:lnTo>
                      <a:pt x="859631" y="114300"/>
                    </a:lnTo>
                    <a:lnTo>
                      <a:pt x="723900" y="108347"/>
                    </a:lnTo>
                    <a:lnTo>
                      <a:pt x="627459" y="89297"/>
                    </a:lnTo>
                    <a:lnTo>
                      <a:pt x="491728" y="60722"/>
                    </a:lnTo>
                    <a:lnTo>
                      <a:pt x="373856" y="57150"/>
                    </a:lnTo>
                    <a:lnTo>
                      <a:pt x="309562" y="34528"/>
                    </a:lnTo>
                    <a:lnTo>
                      <a:pt x="157162" y="10716"/>
                    </a:lnTo>
                    <a:lnTo>
                      <a:pt x="23812" y="2382"/>
                    </a:lnTo>
                    <a:lnTo>
                      <a:pt x="0" y="0"/>
                    </a:ln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Shape 48">
                <a:extLst>
                  <a:ext uri="{FF2B5EF4-FFF2-40B4-BE49-F238E27FC236}">
                    <a16:creationId xmlns:a16="http://schemas.microsoft.com/office/drawing/2014/main" id="{5DC3C186-6287-4F70-9BB9-C0E75E59DFA1}"/>
                  </a:ext>
                </a:extLst>
              </p:cNvPr>
              <p:cNvSpPr/>
              <p:nvPr/>
            </p:nvSpPr>
            <p:spPr>
              <a:xfrm>
                <a:off x="636984" y="4058841"/>
                <a:ext cx="3188494" cy="921543"/>
              </a:xfrm>
              <a:custGeom>
                <a:avLst/>
                <a:gdLst>
                  <a:gd name="connsiteX0" fmla="*/ 3188494 w 3188494"/>
                  <a:gd name="connsiteY0" fmla="*/ 921543 h 921543"/>
                  <a:gd name="connsiteX1" fmla="*/ 3098007 w 3188494"/>
                  <a:gd name="connsiteY1" fmla="*/ 904875 h 921543"/>
                  <a:gd name="connsiteX2" fmla="*/ 3075385 w 3188494"/>
                  <a:gd name="connsiteY2" fmla="*/ 894159 h 921543"/>
                  <a:gd name="connsiteX3" fmla="*/ 3062288 w 3188494"/>
                  <a:gd name="connsiteY3" fmla="*/ 846534 h 921543"/>
                  <a:gd name="connsiteX4" fmla="*/ 2952750 w 3188494"/>
                  <a:gd name="connsiteY4" fmla="*/ 838200 h 921543"/>
                  <a:gd name="connsiteX5" fmla="*/ 2901554 w 3188494"/>
                  <a:gd name="connsiteY5" fmla="*/ 828675 h 921543"/>
                  <a:gd name="connsiteX6" fmla="*/ 2895600 w 3188494"/>
                  <a:gd name="connsiteY6" fmla="*/ 812006 h 921543"/>
                  <a:gd name="connsiteX7" fmla="*/ 2875360 w 3188494"/>
                  <a:gd name="connsiteY7" fmla="*/ 801290 h 921543"/>
                  <a:gd name="connsiteX8" fmla="*/ 2833688 w 3188494"/>
                  <a:gd name="connsiteY8" fmla="*/ 766762 h 921543"/>
                  <a:gd name="connsiteX9" fmla="*/ 2757488 w 3188494"/>
                  <a:gd name="connsiteY9" fmla="*/ 758428 h 921543"/>
                  <a:gd name="connsiteX10" fmla="*/ 2665810 w 3188494"/>
                  <a:gd name="connsiteY10" fmla="*/ 752475 h 921543"/>
                  <a:gd name="connsiteX11" fmla="*/ 2612232 w 3188494"/>
                  <a:gd name="connsiteY11" fmla="*/ 733425 h 921543"/>
                  <a:gd name="connsiteX12" fmla="*/ 2568179 w 3188494"/>
                  <a:gd name="connsiteY12" fmla="*/ 717947 h 921543"/>
                  <a:gd name="connsiteX13" fmla="*/ 2536032 w 3188494"/>
                  <a:gd name="connsiteY13" fmla="*/ 709612 h 921543"/>
                  <a:gd name="connsiteX14" fmla="*/ 2464594 w 3188494"/>
                  <a:gd name="connsiteY14" fmla="*/ 692943 h 921543"/>
                  <a:gd name="connsiteX15" fmla="*/ 2466975 w 3188494"/>
                  <a:gd name="connsiteY15" fmla="*/ 664368 h 921543"/>
                  <a:gd name="connsiteX16" fmla="*/ 2430066 w 3188494"/>
                  <a:gd name="connsiteY16" fmla="*/ 658415 h 921543"/>
                  <a:gd name="connsiteX17" fmla="*/ 2434829 w 3188494"/>
                  <a:gd name="connsiteY17" fmla="*/ 614362 h 921543"/>
                  <a:gd name="connsiteX18" fmla="*/ 2293144 w 3188494"/>
                  <a:gd name="connsiteY18" fmla="*/ 585787 h 921543"/>
                  <a:gd name="connsiteX19" fmla="*/ 2230041 w 3188494"/>
                  <a:gd name="connsiteY19" fmla="*/ 577453 h 921543"/>
                  <a:gd name="connsiteX20" fmla="*/ 2176463 w 3188494"/>
                  <a:gd name="connsiteY20" fmla="*/ 569118 h 921543"/>
                  <a:gd name="connsiteX21" fmla="*/ 2149079 w 3188494"/>
                  <a:gd name="connsiteY21" fmla="*/ 542925 h 921543"/>
                  <a:gd name="connsiteX22" fmla="*/ 2119313 w 3188494"/>
                  <a:gd name="connsiteY22" fmla="*/ 523875 h 921543"/>
                  <a:gd name="connsiteX23" fmla="*/ 2085975 w 3188494"/>
                  <a:gd name="connsiteY23" fmla="*/ 507206 h 921543"/>
                  <a:gd name="connsiteX24" fmla="*/ 2063354 w 3188494"/>
                  <a:gd name="connsiteY24" fmla="*/ 492918 h 921543"/>
                  <a:gd name="connsiteX25" fmla="*/ 2052638 w 3188494"/>
                  <a:gd name="connsiteY25" fmla="*/ 460772 h 921543"/>
                  <a:gd name="connsiteX26" fmla="*/ 1949054 w 3188494"/>
                  <a:gd name="connsiteY26" fmla="*/ 429815 h 921543"/>
                  <a:gd name="connsiteX27" fmla="*/ 1905000 w 3188494"/>
                  <a:gd name="connsiteY27" fmla="*/ 413147 h 921543"/>
                  <a:gd name="connsiteX28" fmla="*/ 1863329 w 3188494"/>
                  <a:gd name="connsiteY28" fmla="*/ 406003 h 921543"/>
                  <a:gd name="connsiteX29" fmla="*/ 1803797 w 3188494"/>
                  <a:gd name="connsiteY29" fmla="*/ 386953 h 921543"/>
                  <a:gd name="connsiteX30" fmla="*/ 1719263 w 3188494"/>
                  <a:gd name="connsiteY30" fmla="*/ 360759 h 921543"/>
                  <a:gd name="connsiteX31" fmla="*/ 1697832 w 3188494"/>
                  <a:gd name="connsiteY31" fmla="*/ 357187 h 921543"/>
                  <a:gd name="connsiteX32" fmla="*/ 1632347 w 3188494"/>
                  <a:gd name="connsiteY32" fmla="*/ 353615 h 921543"/>
                  <a:gd name="connsiteX33" fmla="*/ 1613297 w 3188494"/>
                  <a:gd name="connsiteY33" fmla="*/ 344090 h 921543"/>
                  <a:gd name="connsiteX34" fmla="*/ 1579960 w 3188494"/>
                  <a:gd name="connsiteY34" fmla="*/ 323850 h 921543"/>
                  <a:gd name="connsiteX35" fmla="*/ 1537097 w 3188494"/>
                  <a:gd name="connsiteY35" fmla="*/ 316706 h 921543"/>
                  <a:gd name="connsiteX36" fmla="*/ 1470422 w 3188494"/>
                  <a:gd name="connsiteY36" fmla="*/ 308372 h 921543"/>
                  <a:gd name="connsiteX37" fmla="*/ 1390650 w 3188494"/>
                  <a:gd name="connsiteY37" fmla="*/ 289322 h 921543"/>
                  <a:gd name="connsiteX38" fmla="*/ 1345407 w 3188494"/>
                  <a:gd name="connsiteY38" fmla="*/ 284559 h 921543"/>
                  <a:gd name="connsiteX39" fmla="*/ 1285875 w 3188494"/>
                  <a:gd name="connsiteY39" fmla="*/ 263128 h 921543"/>
                  <a:gd name="connsiteX40" fmla="*/ 1202532 w 3188494"/>
                  <a:gd name="connsiteY40" fmla="*/ 239315 h 921543"/>
                  <a:gd name="connsiteX41" fmla="*/ 1159669 w 3188494"/>
                  <a:gd name="connsiteY41" fmla="*/ 235743 h 921543"/>
                  <a:gd name="connsiteX42" fmla="*/ 1094185 w 3188494"/>
                  <a:gd name="connsiteY42" fmla="*/ 219075 h 921543"/>
                  <a:gd name="connsiteX43" fmla="*/ 1038225 w 3188494"/>
                  <a:gd name="connsiteY43" fmla="*/ 208359 h 921543"/>
                  <a:gd name="connsiteX44" fmla="*/ 997744 w 3188494"/>
                  <a:gd name="connsiteY44" fmla="*/ 201215 h 921543"/>
                  <a:gd name="connsiteX45" fmla="*/ 970360 w 3188494"/>
                  <a:gd name="connsiteY45" fmla="*/ 160734 h 921543"/>
                  <a:gd name="connsiteX46" fmla="*/ 910829 w 3188494"/>
                  <a:gd name="connsiteY46" fmla="*/ 155972 h 921543"/>
                  <a:gd name="connsiteX47" fmla="*/ 846535 w 3188494"/>
                  <a:gd name="connsiteY47" fmla="*/ 144065 h 921543"/>
                  <a:gd name="connsiteX48" fmla="*/ 776288 w 3188494"/>
                  <a:gd name="connsiteY48" fmla="*/ 144065 h 921543"/>
                  <a:gd name="connsiteX49" fmla="*/ 703660 w 3188494"/>
                  <a:gd name="connsiteY49" fmla="*/ 130968 h 921543"/>
                  <a:gd name="connsiteX50" fmla="*/ 640557 w 3188494"/>
                  <a:gd name="connsiteY50" fmla="*/ 120253 h 921543"/>
                  <a:gd name="connsiteX51" fmla="*/ 556022 w 3188494"/>
                  <a:gd name="connsiteY51" fmla="*/ 79772 h 921543"/>
                  <a:gd name="connsiteX52" fmla="*/ 444104 w 3188494"/>
                  <a:gd name="connsiteY52" fmla="*/ 72628 h 921543"/>
                  <a:gd name="connsiteX53" fmla="*/ 370285 w 3188494"/>
                  <a:gd name="connsiteY53" fmla="*/ 61912 h 921543"/>
                  <a:gd name="connsiteX54" fmla="*/ 208360 w 3188494"/>
                  <a:gd name="connsiteY54" fmla="*/ 30956 h 921543"/>
                  <a:gd name="connsiteX55" fmla="*/ 0 w 3188494"/>
                  <a:gd name="connsiteY55" fmla="*/ 0 h 92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88494" h="921543">
                    <a:moveTo>
                      <a:pt x="3188494" y="921543"/>
                    </a:moveTo>
                    <a:lnTo>
                      <a:pt x="3098007" y="904875"/>
                    </a:lnTo>
                    <a:lnTo>
                      <a:pt x="3075385" y="894159"/>
                    </a:lnTo>
                    <a:lnTo>
                      <a:pt x="3062288" y="846534"/>
                    </a:lnTo>
                    <a:lnTo>
                      <a:pt x="2952750" y="838200"/>
                    </a:lnTo>
                    <a:lnTo>
                      <a:pt x="2901554" y="828675"/>
                    </a:lnTo>
                    <a:lnTo>
                      <a:pt x="2895600" y="812006"/>
                    </a:lnTo>
                    <a:lnTo>
                      <a:pt x="2875360" y="801290"/>
                    </a:lnTo>
                    <a:lnTo>
                      <a:pt x="2833688" y="766762"/>
                    </a:lnTo>
                    <a:lnTo>
                      <a:pt x="2757488" y="758428"/>
                    </a:lnTo>
                    <a:lnTo>
                      <a:pt x="2665810" y="752475"/>
                    </a:lnTo>
                    <a:lnTo>
                      <a:pt x="2612232" y="733425"/>
                    </a:lnTo>
                    <a:lnTo>
                      <a:pt x="2568179" y="717947"/>
                    </a:lnTo>
                    <a:lnTo>
                      <a:pt x="2536032" y="709612"/>
                    </a:lnTo>
                    <a:lnTo>
                      <a:pt x="2464594" y="692943"/>
                    </a:lnTo>
                    <a:lnTo>
                      <a:pt x="2466975" y="664368"/>
                    </a:lnTo>
                    <a:lnTo>
                      <a:pt x="2430066" y="658415"/>
                    </a:lnTo>
                    <a:lnTo>
                      <a:pt x="2434829" y="614362"/>
                    </a:lnTo>
                    <a:lnTo>
                      <a:pt x="2293144" y="585787"/>
                    </a:lnTo>
                    <a:lnTo>
                      <a:pt x="2230041" y="577453"/>
                    </a:lnTo>
                    <a:lnTo>
                      <a:pt x="2176463" y="569118"/>
                    </a:lnTo>
                    <a:lnTo>
                      <a:pt x="2149079" y="542925"/>
                    </a:lnTo>
                    <a:lnTo>
                      <a:pt x="2119313" y="523875"/>
                    </a:lnTo>
                    <a:lnTo>
                      <a:pt x="2085975" y="507206"/>
                    </a:lnTo>
                    <a:lnTo>
                      <a:pt x="2063354" y="492918"/>
                    </a:lnTo>
                    <a:lnTo>
                      <a:pt x="2052638" y="460772"/>
                    </a:lnTo>
                    <a:lnTo>
                      <a:pt x="1949054" y="429815"/>
                    </a:lnTo>
                    <a:lnTo>
                      <a:pt x="1905000" y="413147"/>
                    </a:lnTo>
                    <a:lnTo>
                      <a:pt x="1863329" y="406003"/>
                    </a:lnTo>
                    <a:lnTo>
                      <a:pt x="1803797" y="386953"/>
                    </a:lnTo>
                    <a:lnTo>
                      <a:pt x="1719263" y="360759"/>
                    </a:lnTo>
                    <a:lnTo>
                      <a:pt x="1697832" y="357187"/>
                    </a:lnTo>
                    <a:lnTo>
                      <a:pt x="1632347" y="353615"/>
                    </a:lnTo>
                    <a:lnTo>
                      <a:pt x="1613297" y="344090"/>
                    </a:lnTo>
                    <a:lnTo>
                      <a:pt x="1579960" y="323850"/>
                    </a:lnTo>
                    <a:lnTo>
                      <a:pt x="1537097" y="316706"/>
                    </a:lnTo>
                    <a:lnTo>
                      <a:pt x="1470422" y="308372"/>
                    </a:lnTo>
                    <a:lnTo>
                      <a:pt x="1390650" y="289322"/>
                    </a:lnTo>
                    <a:lnTo>
                      <a:pt x="1345407" y="284559"/>
                    </a:lnTo>
                    <a:lnTo>
                      <a:pt x="1285875" y="263128"/>
                    </a:lnTo>
                    <a:lnTo>
                      <a:pt x="1202532" y="239315"/>
                    </a:lnTo>
                    <a:lnTo>
                      <a:pt x="1159669" y="235743"/>
                    </a:lnTo>
                    <a:lnTo>
                      <a:pt x="1094185" y="219075"/>
                    </a:lnTo>
                    <a:lnTo>
                      <a:pt x="1038225" y="208359"/>
                    </a:lnTo>
                    <a:lnTo>
                      <a:pt x="997744" y="201215"/>
                    </a:lnTo>
                    <a:lnTo>
                      <a:pt x="970360" y="160734"/>
                    </a:lnTo>
                    <a:lnTo>
                      <a:pt x="910829" y="155972"/>
                    </a:lnTo>
                    <a:lnTo>
                      <a:pt x="846535" y="144065"/>
                    </a:lnTo>
                    <a:lnTo>
                      <a:pt x="776288" y="144065"/>
                    </a:lnTo>
                    <a:lnTo>
                      <a:pt x="703660" y="130968"/>
                    </a:lnTo>
                    <a:lnTo>
                      <a:pt x="640557" y="120253"/>
                    </a:lnTo>
                    <a:lnTo>
                      <a:pt x="556022" y="79772"/>
                    </a:lnTo>
                    <a:lnTo>
                      <a:pt x="444104" y="72628"/>
                    </a:lnTo>
                    <a:lnTo>
                      <a:pt x="370285" y="61912"/>
                    </a:lnTo>
                    <a:lnTo>
                      <a:pt x="208360" y="30956"/>
                    </a:lnTo>
                    <a:lnTo>
                      <a:pt x="0" y="0"/>
                    </a:ln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341962F2-43BD-4316-A1B4-085ED62BFF32}"/>
                  </a:ext>
                </a:extLst>
              </p:cNvPr>
              <p:cNvSpPr/>
              <p:nvPr/>
            </p:nvSpPr>
            <p:spPr>
              <a:xfrm>
                <a:off x="631031" y="4061222"/>
                <a:ext cx="3189685" cy="1089422"/>
              </a:xfrm>
              <a:custGeom>
                <a:avLst/>
                <a:gdLst>
                  <a:gd name="connsiteX0" fmla="*/ 3189685 w 3189685"/>
                  <a:gd name="connsiteY0" fmla="*/ 1089422 h 1089422"/>
                  <a:gd name="connsiteX1" fmla="*/ 3077766 w 3189685"/>
                  <a:gd name="connsiteY1" fmla="*/ 1078706 h 1089422"/>
                  <a:gd name="connsiteX2" fmla="*/ 3058716 w 3189685"/>
                  <a:gd name="connsiteY2" fmla="*/ 1026319 h 1089422"/>
                  <a:gd name="connsiteX3" fmla="*/ 3024188 w 3189685"/>
                  <a:gd name="connsiteY3" fmla="*/ 1014412 h 1089422"/>
                  <a:gd name="connsiteX4" fmla="*/ 2971800 w 3189685"/>
                  <a:gd name="connsiteY4" fmla="*/ 1007269 h 1089422"/>
                  <a:gd name="connsiteX5" fmla="*/ 2913460 w 3189685"/>
                  <a:gd name="connsiteY5" fmla="*/ 995362 h 1089422"/>
                  <a:gd name="connsiteX6" fmla="*/ 2913460 w 3189685"/>
                  <a:gd name="connsiteY6" fmla="*/ 995362 h 1089422"/>
                  <a:gd name="connsiteX7" fmla="*/ 2890838 w 3189685"/>
                  <a:gd name="connsiteY7" fmla="*/ 976312 h 1089422"/>
                  <a:gd name="connsiteX8" fmla="*/ 2874169 w 3189685"/>
                  <a:gd name="connsiteY8" fmla="*/ 952500 h 1089422"/>
                  <a:gd name="connsiteX9" fmla="*/ 2794397 w 3189685"/>
                  <a:gd name="connsiteY9" fmla="*/ 904875 h 1089422"/>
                  <a:gd name="connsiteX10" fmla="*/ 2783682 w 3189685"/>
                  <a:gd name="connsiteY10" fmla="*/ 907256 h 1089422"/>
                  <a:gd name="connsiteX11" fmla="*/ 2777728 w 3189685"/>
                  <a:gd name="connsiteY11" fmla="*/ 908447 h 1089422"/>
                  <a:gd name="connsiteX12" fmla="*/ 2701528 w 3189685"/>
                  <a:gd name="connsiteY12" fmla="*/ 909637 h 1089422"/>
                  <a:gd name="connsiteX13" fmla="*/ 2651522 w 3189685"/>
                  <a:gd name="connsiteY13" fmla="*/ 894159 h 1089422"/>
                  <a:gd name="connsiteX14" fmla="*/ 2606278 w 3189685"/>
                  <a:gd name="connsiteY14" fmla="*/ 889397 h 1089422"/>
                  <a:gd name="connsiteX15" fmla="*/ 2530078 w 3189685"/>
                  <a:gd name="connsiteY15" fmla="*/ 854869 h 1089422"/>
                  <a:gd name="connsiteX16" fmla="*/ 2478882 w 3189685"/>
                  <a:gd name="connsiteY16" fmla="*/ 827484 h 1089422"/>
                  <a:gd name="connsiteX17" fmla="*/ 2457450 w 3189685"/>
                  <a:gd name="connsiteY17" fmla="*/ 796528 h 1089422"/>
                  <a:gd name="connsiteX18" fmla="*/ 2440782 w 3189685"/>
                  <a:gd name="connsiteY18" fmla="*/ 788194 h 1089422"/>
                  <a:gd name="connsiteX19" fmla="*/ 2443163 w 3189685"/>
                  <a:gd name="connsiteY19" fmla="*/ 775097 h 1089422"/>
                  <a:gd name="connsiteX20" fmla="*/ 2438400 w 3189685"/>
                  <a:gd name="connsiteY20" fmla="*/ 750094 h 1089422"/>
                  <a:gd name="connsiteX21" fmla="*/ 2376488 w 3189685"/>
                  <a:gd name="connsiteY21" fmla="*/ 732234 h 1089422"/>
                  <a:gd name="connsiteX22" fmla="*/ 2302669 w 3189685"/>
                  <a:gd name="connsiteY22" fmla="*/ 711994 h 1089422"/>
                  <a:gd name="connsiteX23" fmla="*/ 2199085 w 3189685"/>
                  <a:gd name="connsiteY23" fmla="*/ 694134 h 1089422"/>
                  <a:gd name="connsiteX24" fmla="*/ 2165747 w 3189685"/>
                  <a:gd name="connsiteY24" fmla="*/ 670322 h 1089422"/>
                  <a:gd name="connsiteX25" fmla="*/ 2137172 w 3189685"/>
                  <a:gd name="connsiteY25" fmla="*/ 650081 h 1089422"/>
                  <a:gd name="connsiteX26" fmla="*/ 2102644 w 3189685"/>
                  <a:gd name="connsiteY26" fmla="*/ 632222 h 1089422"/>
                  <a:gd name="connsiteX27" fmla="*/ 2068116 w 3189685"/>
                  <a:gd name="connsiteY27" fmla="*/ 596503 h 1089422"/>
                  <a:gd name="connsiteX28" fmla="*/ 2062163 w 3189685"/>
                  <a:gd name="connsiteY28" fmla="*/ 563166 h 1089422"/>
                  <a:gd name="connsiteX29" fmla="*/ 1989535 w 3189685"/>
                  <a:gd name="connsiteY29" fmla="*/ 545306 h 1089422"/>
                  <a:gd name="connsiteX30" fmla="*/ 1943100 w 3189685"/>
                  <a:gd name="connsiteY30" fmla="*/ 526256 h 1089422"/>
                  <a:gd name="connsiteX31" fmla="*/ 1906191 w 3189685"/>
                  <a:gd name="connsiteY31" fmla="*/ 509587 h 1089422"/>
                  <a:gd name="connsiteX32" fmla="*/ 1841897 w 3189685"/>
                  <a:gd name="connsiteY32" fmla="*/ 490537 h 1089422"/>
                  <a:gd name="connsiteX33" fmla="*/ 1778794 w 3189685"/>
                  <a:gd name="connsiteY33" fmla="*/ 473869 h 1089422"/>
                  <a:gd name="connsiteX34" fmla="*/ 1710928 w 3189685"/>
                  <a:gd name="connsiteY34" fmla="*/ 442912 h 1089422"/>
                  <a:gd name="connsiteX35" fmla="*/ 1609725 w 3189685"/>
                  <a:gd name="connsiteY35" fmla="*/ 435769 h 1089422"/>
                  <a:gd name="connsiteX36" fmla="*/ 1562100 w 3189685"/>
                  <a:gd name="connsiteY36" fmla="*/ 395287 h 1089422"/>
                  <a:gd name="connsiteX37" fmla="*/ 1521619 w 3189685"/>
                  <a:gd name="connsiteY37" fmla="*/ 398859 h 1089422"/>
                  <a:gd name="connsiteX38" fmla="*/ 1421607 w 3189685"/>
                  <a:gd name="connsiteY38" fmla="*/ 373856 h 1089422"/>
                  <a:gd name="connsiteX39" fmla="*/ 1351360 w 3189685"/>
                  <a:gd name="connsiteY39" fmla="*/ 358378 h 1089422"/>
                  <a:gd name="connsiteX40" fmla="*/ 1278732 w 3189685"/>
                  <a:gd name="connsiteY40" fmla="*/ 333375 h 1089422"/>
                  <a:gd name="connsiteX41" fmla="*/ 1263253 w 3189685"/>
                  <a:gd name="connsiteY41" fmla="*/ 316706 h 1089422"/>
                  <a:gd name="connsiteX42" fmla="*/ 1159669 w 3189685"/>
                  <a:gd name="connsiteY42" fmla="*/ 297656 h 1089422"/>
                  <a:gd name="connsiteX43" fmla="*/ 1097757 w 3189685"/>
                  <a:gd name="connsiteY43" fmla="*/ 279797 h 1089422"/>
                  <a:gd name="connsiteX44" fmla="*/ 1092994 w 3189685"/>
                  <a:gd name="connsiteY44" fmla="*/ 275034 h 1089422"/>
                  <a:gd name="connsiteX45" fmla="*/ 1007269 w 3189685"/>
                  <a:gd name="connsiteY45" fmla="*/ 261937 h 1089422"/>
                  <a:gd name="connsiteX46" fmla="*/ 977503 w 3189685"/>
                  <a:gd name="connsiteY46" fmla="*/ 223837 h 1089422"/>
                  <a:gd name="connsiteX47" fmla="*/ 916782 w 3189685"/>
                  <a:gd name="connsiteY47" fmla="*/ 213122 h 1089422"/>
                  <a:gd name="connsiteX48" fmla="*/ 831057 w 3189685"/>
                  <a:gd name="connsiteY48" fmla="*/ 197644 h 1089422"/>
                  <a:gd name="connsiteX49" fmla="*/ 769144 w 3189685"/>
                  <a:gd name="connsiteY49" fmla="*/ 198834 h 1089422"/>
                  <a:gd name="connsiteX50" fmla="*/ 760810 w 3189685"/>
                  <a:gd name="connsiteY50" fmla="*/ 178594 h 1089422"/>
                  <a:gd name="connsiteX51" fmla="*/ 666750 w 3189685"/>
                  <a:gd name="connsiteY51" fmla="*/ 166687 h 1089422"/>
                  <a:gd name="connsiteX52" fmla="*/ 602457 w 3189685"/>
                  <a:gd name="connsiteY52" fmla="*/ 130969 h 1089422"/>
                  <a:gd name="connsiteX53" fmla="*/ 546497 w 3189685"/>
                  <a:gd name="connsiteY53" fmla="*/ 113109 h 1089422"/>
                  <a:gd name="connsiteX54" fmla="*/ 397669 w 3189685"/>
                  <a:gd name="connsiteY54" fmla="*/ 91678 h 1089422"/>
                  <a:gd name="connsiteX55" fmla="*/ 339328 w 3189685"/>
                  <a:gd name="connsiteY55" fmla="*/ 75009 h 1089422"/>
                  <a:gd name="connsiteX56" fmla="*/ 242888 w 3189685"/>
                  <a:gd name="connsiteY56" fmla="*/ 52387 h 1089422"/>
                  <a:gd name="connsiteX57" fmla="*/ 129778 w 3189685"/>
                  <a:gd name="connsiteY57" fmla="*/ 28575 h 1089422"/>
                  <a:gd name="connsiteX58" fmla="*/ 0 w 3189685"/>
                  <a:gd name="connsiteY58" fmla="*/ 0 h 10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189685" h="1089422">
                    <a:moveTo>
                      <a:pt x="3189685" y="1089422"/>
                    </a:moveTo>
                    <a:lnTo>
                      <a:pt x="3077766" y="1078706"/>
                    </a:lnTo>
                    <a:lnTo>
                      <a:pt x="3058716" y="1026319"/>
                    </a:lnTo>
                    <a:lnTo>
                      <a:pt x="3024188" y="1014412"/>
                    </a:lnTo>
                    <a:lnTo>
                      <a:pt x="2971800" y="1007269"/>
                    </a:lnTo>
                    <a:lnTo>
                      <a:pt x="2913460" y="995362"/>
                    </a:lnTo>
                    <a:lnTo>
                      <a:pt x="2913460" y="995362"/>
                    </a:lnTo>
                    <a:lnTo>
                      <a:pt x="2890838" y="976312"/>
                    </a:lnTo>
                    <a:lnTo>
                      <a:pt x="2874169" y="952500"/>
                    </a:lnTo>
                    <a:lnTo>
                      <a:pt x="2794397" y="904875"/>
                    </a:lnTo>
                    <a:lnTo>
                      <a:pt x="2783682" y="907256"/>
                    </a:lnTo>
                    <a:cubicBezTo>
                      <a:pt x="2778104" y="908543"/>
                      <a:pt x="2780660" y="908447"/>
                      <a:pt x="2777728" y="908447"/>
                    </a:cubicBezTo>
                    <a:lnTo>
                      <a:pt x="2701528" y="909637"/>
                    </a:lnTo>
                    <a:lnTo>
                      <a:pt x="2651522" y="894159"/>
                    </a:lnTo>
                    <a:lnTo>
                      <a:pt x="2606278" y="889397"/>
                    </a:lnTo>
                    <a:lnTo>
                      <a:pt x="2530078" y="854869"/>
                    </a:lnTo>
                    <a:lnTo>
                      <a:pt x="2478882" y="827484"/>
                    </a:lnTo>
                    <a:lnTo>
                      <a:pt x="2457450" y="796528"/>
                    </a:lnTo>
                    <a:lnTo>
                      <a:pt x="2440782" y="788194"/>
                    </a:lnTo>
                    <a:cubicBezTo>
                      <a:pt x="2443335" y="776703"/>
                      <a:pt x="2443163" y="781137"/>
                      <a:pt x="2443163" y="775097"/>
                    </a:cubicBezTo>
                    <a:lnTo>
                      <a:pt x="2438400" y="750094"/>
                    </a:lnTo>
                    <a:lnTo>
                      <a:pt x="2376488" y="732234"/>
                    </a:lnTo>
                    <a:lnTo>
                      <a:pt x="2302669" y="711994"/>
                    </a:lnTo>
                    <a:lnTo>
                      <a:pt x="2199085" y="694134"/>
                    </a:lnTo>
                    <a:lnTo>
                      <a:pt x="2165747" y="670322"/>
                    </a:lnTo>
                    <a:lnTo>
                      <a:pt x="2137172" y="650081"/>
                    </a:lnTo>
                    <a:lnTo>
                      <a:pt x="2102644" y="632222"/>
                    </a:lnTo>
                    <a:lnTo>
                      <a:pt x="2068116" y="596503"/>
                    </a:lnTo>
                    <a:lnTo>
                      <a:pt x="2062163" y="563166"/>
                    </a:lnTo>
                    <a:lnTo>
                      <a:pt x="1989535" y="545306"/>
                    </a:lnTo>
                    <a:lnTo>
                      <a:pt x="1943100" y="526256"/>
                    </a:lnTo>
                    <a:lnTo>
                      <a:pt x="1906191" y="509587"/>
                    </a:lnTo>
                    <a:lnTo>
                      <a:pt x="1841897" y="490537"/>
                    </a:lnTo>
                    <a:lnTo>
                      <a:pt x="1778794" y="473869"/>
                    </a:lnTo>
                    <a:lnTo>
                      <a:pt x="1710928" y="442912"/>
                    </a:lnTo>
                    <a:lnTo>
                      <a:pt x="1609725" y="435769"/>
                    </a:lnTo>
                    <a:lnTo>
                      <a:pt x="1562100" y="395287"/>
                    </a:lnTo>
                    <a:lnTo>
                      <a:pt x="1521619" y="398859"/>
                    </a:lnTo>
                    <a:lnTo>
                      <a:pt x="1421607" y="373856"/>
                    </a:lnTo>
                    <a:lnTo>
                      <a:pt x="1351360" y="358378"/>
                    </a:lnTo>
                    <a:lnTo>
                      <a:pt x="1278732" y="333375"/>
                    </a:lnTo>
                    <a:lnTo>
                      <a:pt x="1263253" y="316706"/>
                    </a:lnTo>
                    <a:lnTo>
                      <a:pt x="1159669" y="297656"/>
                    </a:lnTo>
                    <a:lnTo>
                      <a:pt x="1097757" y="279797"/>
                    </a:lnTo>
                    <a:lnTo>
                      <a:pt x="1092994" y="275034"/>
                    </a:lnTo>
                    <a:lnTo>
                      <a:pt x="1007269" y="261937"/>
                    </a:lnTo>
                    <a:lnTo>
                      <a:pt x="977503" y="223837"/>
                    </a:lnTo>
                    <a:lnTo>
                      <a:pt x="916782" y="213122"/>
                    </a:lnTo>
                    <a:lnTo>
                      <a:pt x="831057" y="197644"/>
                    </a:lnTo>
                    <a:lnTo>
                      <a:pt x="769144" y="198834"/>
                    </a:lnTo>
                    <a:lnTo>
                      <a:pt x="760810" y="178594"/>
                    </a:lnTo>
                    <a:lnTo>
                      <a:pt x="666750" y="166687"/>
                    </a:lnTo>
                    <a:lnTo>
                      <a:pt x="602457" y="130969"/>
                    </a:lnTo>
                    <a:lnTo>
                      <a:pt x="546497" y="113109"/>
                    </a:lnTo>
                    <a:lnTo>
                      <a:pt x="397669" y="91678"/>
                    </a:lnTo>
                    <a:lnTo>
                      <a:pt x="339328" y="75009"/>
                    </a:lnTo>
                    <a:lnTo>
                      <a:pt x="242888" y="52387"/>
                    </a:lnTo>
                    <a:lnTo>
                      <a:pt x="129778" y="28575"/>
                    </a:lnTo>
                    <a:lnTo>
                      <a:pt x="0" y="0"/>
                    </a:ln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3" name="Group 52">
                <a:extLst>
                  <a:ext uri="{FF2B5EF4-FFF2-40B4-BE49-F238E27FC236}">
                    <a16:creationId xmlns:a16="http://schemas.microsoft.com/office/drawing/2014/main" id="{C01BDEE8-5419-41AD-990B-0C890E63BE26}"/>
                  </a:ext>
                </a:extLst>
              </p:cNvPr>
              <p:cNvGrpSpPr/>
              <p:nvPr/>
            </p:nvGrpSpPr>
            <p:grpSpPr>
              <a:xfrm>
                <a:off x="651272" y="4057650"/>
                <a:ext cx="3144441" cy="1379934"/>
                <a:chOff x="651272" y="4057650"/>
                <a:chExt cx="3144441" cy="1379934"/>
              </a:xfrm>
            </p:grpSpPr>
            <p:sp>
              <p:nvSpPr>
                <p:cNvPr id="109" name="Freeform: Shape 108">
                  <a:extLst>
                    <a:ext uri="{FF2B5EF4-FFF2-40B4-BE49-F238E27FC236}">
                      <a16:creationId xmlns:a16="http://schemas.microsoft.com/office/drawing/2014/main" id="{D01BA527-29CB-4D0F-9B9D-6E5CAE8E5AA3}"/>
                    </a:ext>
                  </a:extLst>
                </p:cNvPr>
                <p:cNvSpPr/>
                <p:nvPr/>
              </p:nvSpPr>
              <p:spPr>
                <a:xfrm>
                  <a:off x="1143000" y="4183856"/>
                  <a:ext cx="2652713" cy="1253728"/>
                </a:xfrm>
                <a:custGeom>
                  <a:avLst/>
                  <a:gdLst>
                    <a:gd name="connsiteX0" fmla="*/ 2652713 w 2652713"/>
                    <a:gd name="connsiteY0" fmla="*/ 1253728 h 1253728"/>
                    <a:gd name="connsiteX1" fmla="*/ 2568178 w 2652713"/>
                    <a:gd name="connsiteY1" fmla="*/ 1239441 h 1253728"/>
                    <a:gd name="connsiteX2" fmla="*/ 2547938 w 2652713"/>
                    <a:gd name="connsiteY2" fmla="*/ 1175147 h 1253728"/>
                    <a:gd name="connsiteX3" fmla="*/ 2424113 w 2652713"/>
                    <a:gd name="connsiteY3" fmla="*/ 1148953 h 1253728"/>
                    <a:gd name="connsiteX4" fmla="*/ 2394347 w 2652713"/>
                    <a:gd name="connsiteY4" fmla="*/ 1122760 h 1253728"/>
                    <a:gd name="connsiteX5" fmla="*/ 2357438 w 2652713"/>
                    <a:gd name="connsiteY5" fmla="*/ 1102519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22859 w 2652713"/>
                    <a:gd name="connsiteY12" fmla="*/ 891778 h 1253728"/>
                    <a:gd name="connsiteX13" fmla="*/ 1913334 w 2652713"/>
                    <a:gd name="connsiteY13" fmla="*/ 825103 h 1253728"/>
                    <a:gd name="connsiteX14" fmla="*/ 1828800 w 2652713"/>
                    <a:gd name="connsiteY14" fmla="*/ 806053 h 1253728"/>
                    <a:gd name="connsiteX15" fmla="*/ 1697831 w 2652713"/>
                    <a:gd name="connsiteY15" fmla="*/ 764382 h 1253728"/>
                    <a:gd name="connsiteX16" fmla="*/ 1658541 w 2652713"/>
                    <a:gd name="connsiteY16" fmla="*/ 760810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49003 w 2652713"/>
                    <a:gd name="connsiteY20" fmla="*/ 648891 h 1253728"/>
                    <a:gd name="connsiteX21" fmla="*/ 1545431 w 2652713"/>
                    <a:gd name="connsiteY21" fmla="*/ 600075 h 1253728"/>
                    <a:gd name="connsiteX22" fmla="*/ 1502569 w 2652713"/>
                    <a:gd name="connsiteY22" fmla="*/ 578644 h 1253728"/>
                    <a:gd name="connsiteX23" fmla="*/ 1456134 w 2652713"/>
                    <a:gd name="connsiteY23" fmla="*/ 564357 h 1253728"/>
                    <a:gd name="connsiteX24" fmla="*/ 1433513 w 2652713"/>
                    <a:gd name="connsiteY24" fmla="*/ 553641 h 1253728"/>
                    <a:gd name="connsiteX25" fmla="*/ 1377553 w 2652713"/>
                    <a:gd name="connsiteY25" fmla="*/ 516732 h 1253728"/>
                    <a:gd name="connsiteX26" fmla="*/ 1334691 w 2652713"/>
                    <a:gd name="connsiteY26" fmla="*/ 506016 h 1253728"/>
                    <a:gd name="connsiteX27" fmla="*/ 1225153 w 2652713"/>
                    <a:gd name="connsiteY27" fmla="*/ 473869 h 1253728"/>
                    <a:gd name="connsiteX28" fmla="*/ 1158478 w 2652713"/>
                    <a:gd name="connsiteY28" fmla="*/ 439341 h 1253728"/>
                    <a:gd name="connsiteX29" fmla="*/ 1096566 w 2652713"/>
                    <a:gd name="connsiteY29" fmla="*/ 434578 h 1253728"/>
                    <a:gd name="connsiteX30" fmla="*/ 1071563 w 2652713"/>
                    <a:gd name="connsiteY30" fmla="*/ 404813 h 1253728"/>
                    <a:gd name="connsiteX31" fmla="*/ 983456 w 2652713"/>
                    <a:gd name="connsiteY31" fmla="*/ 376238 h 1253728"/>
                    <a:gd name="connsiteX32" fmla="*/ 901303 w 2652713"/>
                    <a:gd name="connsiteY32" fmla="*/ 350044 h 1253728"/>
                    <a:gd name="connsiteX33" fmla="*/ 841772 w 2652713"/>
                    <a:gd name="connsiteY33" fmla="*/ 330994 h 1253728"/>
                    <a:gd name="connsiteX34" fmla="*/ 778669 w 2652713"/>
                    <a:gd name="connsiteY34" fmla="*/ 300038 h 1253728"/>
                    <a:gd name="connsiteX35" fmla="*/ 686991 w 2652713"/>
                    <a:gd name="connsiteY35" fmla="*/ 265510 h 1253728"/>
                    <a:gd name="connsiteX36" fmla="*/ 621506 w 2652713"/>
                    <a:gd name="connsiteY36" fmla="*/ 234553 h 1253728"/>
                    <a:gd name="connsiteX37" fmla="*/ 517922 w 2652713"/>
                    <a:gd name="connsiteY37" fmla="*/ 209550 h 1253728"/>
                    <a:gd name="connsiteX38" fmla="*/ 471488 w 2652713"/>
                    <a:gd name="connsiteY38" fmla="*/ 191691 h 1253728"/>
                    <a:gd name="connsiteX39" fmla="*/ 463153 w 2652713"/>
                    <a:gd name="connsiteY39" fmla="*/ 148828 h 1253728"/>
                    <a:gd name="connsiteX40" fmla="*/ 413147 w 2652713"/>
                    <a:gd name="connsiteY40" fmla="*/ 140494 h 1253728"/>
                    <a:gd name="connsiteX41" fmla="*/ 388144 w 2652713"/>
                    <a:gd name="connsiteY41" fmla="*/ 136922 h 1253728"/>
                    <a:gd name="connsiteX42" fmla="*/ 279797 w 2652713"/>
                    <a:gd name="connsiteY42" fmla="*/ 123825 h 1253728"/>
                    <a:gd name="connsiteX43" fmla="*/ 223838 w 2652713"/>
                    <a:gd name="connsiteY43" fmla="*/ 98822 h 1253728"/>
                    <a:gd name="connsiteX44" fmla="*/ 147638 w 2652713"/>
                    <a:gd name="connsiteY44" fmla="*/ 84535 h 1253728"/>
                    <a:gd name="connsiteX45" fmla="*/ 84534 w 2652713"/>
                    <a:gd name="connsiteY45" fmla="*/ 28575 h 1253728"/>
                    <a:gd name="connsiteX46" fmla="*/ 0 w 2652713"/>
                    <a:gd name="connsiteY46" fmla="*/ 0 h 125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652713" h="1253728">
                      <a:moveTo>
                        <a:pt x="2652713" y="1253728"/>
                      </a:moveTo>
                      <a:lnTo>
                        <a:pt x="2568178" y="1239441"/>
                      </a:lnTo>
                      <a:lnTo>
                        <a:pt x="2547938" y="1175147"/>
                      </a:lnTo>
                      <a:lnTo>
                        <a:pt x="2424113" y="1148953"/>
                      </a:lnTo>
                      <a:lnTo>
                        <a:pt x="2394347" y="1122760"/>
                      </a:lnTo>
                      <a:lnTo>
                        <a:pt x="2357438" y="1102519"/>
                      </a:lnTo>
                      <a:lnTo>
                        <a:pt x="2320528" y="1057275"/>
                      </a:lnTo>
                      <a:lnTo>
                        <a:pt x="2214563" y="1037035"/>
                      </a:lnTo>
                      <a:lnTo>
                        <a:pt x="2118122" y="1014413"/>
                      </a:lnTo>
                      <a:lnTo>
                        <a:pt x="2060972" y="982266"/>
                      </a:lnTo>
                      <a:lnTo>
                        <a:pt x="1971675" y="944166"/>
                      </a:lnTo>
                      <a:lnTo>
                        <a:pt x="1950244" y="901303"/>
                      </a:lnTo>
                      <a:lnTo>
                        <a:pt x="1922859" y="891778"/>
                      </a:lnTo>
                      <a:lnTo>
                        <a:pt x="1913334" y="825103"/>
                      </a:lnTo>
                      <a:lnTo>
                        <a:pt x="1828800" y="806053"/>
                      </a:lnTo>
                      <a:lnTo>
                        <a:pt x="1697831" y="764382"/>
                      </a:lnTo>
                      <a:lnTo>
                        <a:pt x="1658541" y="760810"/>
                      </a:lnTo>
                      <a:lnTo>
                        <a:pt x="1629966" y="722710"/>
                      </a:lnTo>
                      <a:lnTo>
                        <a:pt x="1603772" y="688182"/>
                      </a:lnTo>
                      <a:lnTo>
                        <a:pt x="1574006" y="659607"/>
                      </a:lnTo>
                      <a:lnTo>
                        <a:pt x="1549003" y="648891"/>
                      </a:lnTo>
                      <a:lnTo>
                        <a:pt x="1545431" y="600075"/>
                      </a:lnTo>
                      <a:lnTo>
                        <a:pt x="1502569" y="578644"/>
                      </a:lnTo>
                      <a:lnTo>
                        <a:pt x="1456134" y="564357"/>
                      </a:lnTo>
                      <a:lnTo>
                        <a:pt x="1433513" y="553641"/>
                      </a:lnTo>
                      <a:lnTo>
                        <a:pt x="1377553" y="516732"/>
                      </a:lnTo>
                      <a:lnTo>
                        <a:pt x="1334691" y="506016"/>
                      </a:lnTo>
                      <a:lnTo>
                        <a:pt x="1225153" y="473869"/>
                      </a:lnTo>
                      <a:lnTo>
                        <a:pt x="1158478" y="439341"/>
                      </a:lnTo>
                      <a:lnTo>
                        <a:pt x="1096566" y="434578"/>
                      </a:lnTo>
                      <a:lnTo>
                        <a:pt x="1071563" y="404813"/>
                      </a:lnTo>
                      <a:lnTo>
                        <a:pt x="983456" y="376238"/>
                      </a:lnTo>
                      <a:lnTo>
                        <a:pt x="901303" y="350044"/>
                      </a:lnTo>
                      <a:lnTo>
                        <a:pt x="841772" y="330994"/>
                      </a:lnTo>
                      <a:lnTo>
                        <a:pt x="778669" y="300038"/>
                      </a:lnTo>
                      <a:lnTo>
                        <a:pt x="686991" y="265510"/>
                      </a:lnTo>
                      <a:lnTo>
                        <a:pt x="621506" y="234553"/>
                      </a:lnTo>
                      <a:lnTo>
                        <a:pt x="517922" y="209550"/>
                      </a:lnTo>
                      <a:lnTo>
                        <a:pt x="471488" y="191691"/>
                      </a:lnTo>
                      <a:lnTo>
                        <a:pt x="463153" y="148828"/>
                      </a:lnTo>
                      <a:lnTo>
                        <a:pt x="413147" y="140494"/>
                      </a:lnTo>
                      <a:lnTo>
                        <a:pt x="388144" y="136922"/>
                      </a:lnTo>
                      <a:lnTo>
                        <a:pt x="279797" y="123825"/>
                      </a:lnTo>
                      <a:lnTo>
                        <a:pt x="223838" y="98822"/>
                      </a:lnTo>
                      <a:lnTo>
                        <a:pt x="147638" y="84535"/>
                      </a:lnTo>
                      <a:lnTo>
                        <a:pt x="84534" y="28575"/>
                      </a:lnTo>
                      <a:lnTo>
                        <a:pt x="0" y="0"/>
                      </a:ln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Freeform: Shape 109">
                  <a:extLst>
                    <a:ext uri="{FF2B5EF4-FFF2-40B4-BE49-F238E27FC236}">
                      <a16:creationId xmlns:a16="http://schemas.microsoft.com/office/drawing/2014/main" id="{A4333D63-F47B-49FC-BA3C-76C8FB9932C0}"/>
                    </a:ext>
                  </a:extLst>
                </p:cNvPr>
                <p:cNvSpPr/>
                <p:nvPr/>
              </p:nvSpPr>
              <p:spPr>
                <a:xfrm>
                  <a:off x="651272" y="4057650"/>
                  <a:ext cx="486966" cy="120253"/>
                </a:xfrm>
                <a:custGeom>
                  <a:avLst/>
                  <a:gdLst>
                    <a:gd name="connsiteX0" fmla="*/ 486966 w 486966"/>
                    <a:gd name="connsiteY0" fmla="*/ 120253 h 120253"/>
                    <a:gd name="connsiteX1" fmla="*/ 400050 w 486966"/>
                    <a:gd name="connsiteY1" fmla="*/ 107156 h 120253"/>
                    <a:gd name="connsiteX2" fmla="*/ 338137 w 486966"/>
                    <a:gd name="connsiteY2" fmla="*/ 94059 h 120253"/>
                    <a:gd name="connsiteX3" fmla="*/ 264319 w 486966"/>
                    <a:gd name="connsiteY3" fmla="*/ 71438 h 120253"/>
                    <a:gd name="connsiteX4" fmla="*/ 190500 w 486966"/>
                    <a:gd name="connsiteY4" fmla="*/ 54769 h 120253"/>
                    <a:gd name="connsiteX5" fmla="*/ 72628 w 486966"/>
                    <a:gd name="connsiteY5" fmla="*/ 15478 h 120253"/>
                    <a:gd name="connsiteX6" fmla="*/ 0 w 486966"/>
                    <a:gd name="connsiteY6" fmla="*/ 0 h 1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966" h="120253">
                      <a:moveTo>
                        <a:pt x="486966" y="120253"/>
                      </a:moveTo>
                      <a:lnTo>
                        <a:pt x="400050" y="107156"/>
                      </a:lnTo>
                      <a:lnTo>
                        <a:pt x="338137" y="94059"/>
                      </a:lnTo>
                      <a:lnTo>
                        <a:pt x="264319" y="71438"/>
                      </a:lnTo>
                      <a:lnTo>
                        <a:pt x="190500" y="54769"/>
                      </a:lnTo>
                      <a:lnTo>
                        <a:pt x="72628" y="15478"/>
                      </a:lnTo>
                      <a:lnTo>
                        <a:pt x="0" y="0"/>
                      </a:ln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Freeform: Shape 53">
                <a:extLst>
                  <a:ext uri="{FF2B5EF4-FFF2-40B4-BE49-F238E27FC236}">
                    <a16:creationId xmlns:a16="http://schemas.microsoft.com/office/drawing/2014/main" id="{C572F5D8-5B98-4597-8378-26E09A014F7B}"/>
                  </a:ext>
                </a:extLst>
              </p:cNvPr>
              <p:cNvSpPr/>
              <p:nvPr/>
            </p:nvSpPr>
            <p:spPr>
              <a:xfrm>
                <a:off x="648891" y="4065984"/>
                <a:ext cx="3157537" cy="1633538"/>
              </a:xfrm>
              <a:custGeom>
                <a:avLst/>
                <a:gdLst>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94297 w 3157537"/>
                  <a:gd name="connsiteY28" fmla="*/ 863204 h 1633538"/>
                  <a:gd name="connsiteX29" fmla="*/ 1897856 w 3157537"/>
                  <a:gd name="connsiteY29" fmla="*/ 814388 h 1633538"/>
                  <a:gd name="connsiteX30" fmla="*/ 1887140 w 3157537"/>
                  <a:gd name="connsiteY30" fmla="*/ 795338 h 1633538"/>
                  <a:gd name="connsiteX31" fmla="*/ 1781175 w 3157537"/>
                  <a:gd name="connsiteY31" fmla="*/ 766763 h 1633538"/>
                  <a:gd name="connsiteX32" fmla="*/ 1738312 w 3157537"/>
                  <a:gd name="connsiteY32" fmla="*/ 728663 h 1633538"/>
                  <a:gd name="connsiteX33" fmla="*/ 1666875 w 3157537"/>
                  <a:gd name="connsiteY33" fmla="*/ 697707 h 1633538"/>
                  <a:gd name="connsiteX34" fmla="*/ 1652587 w 3157537"/>
                  <a:gd name="connsiteY34" fmla="*/ 695325 h 1633538"/>
                  <a:gd name="connsiteX35" fmla="*/ 1584722 w 3157537"/>
                  <a:gd name="connsiteY35" fmla="*/ 675085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85900 w 3157537"/>
                  <a:gd name="connsiteY39" fmla="*/ 628650 h 1633538"/>
                  <a:gd name="connsiteX40" fmla="*/ 1395412 w 3157537"/>
                  <a:gd name="connsiteY40" fmla="*/ 598885 h 1633538"/>
                  <a:gd name="connsiteX41" fmla="*/ 1328737 w 3157537"/>
                  <a:gd name="connsiteY41" fmla="*/ 571500 h 1633538"/>
                  <a:gd name="connsiteX42" fmla="*/ 1266825 w 3157537"/>
                  <a:gd name="connsiteY42" fmla="*/ 525066 h 1633538"/>
                  <a:gd name="connsiteX43" fmla="*/ 1202531 w 3157537"/>
                  <a:gd name="connsiteY43" fmla="*/ 494110 h 1633538"/>
                  <a:gd name="connsiteX44" fmla="*/ 1129903 w 3157537"/>
                  <a:gd name="connsiteY44" fmla="*/ 483394 h 1633538"/>
                  <a:gd name="connsiteX45" fmla="*/ 1121568 w 3157537"/>
                  <a:gd name="connsiteY45" fmla="*/ 460772 h 1633538"/>
                  <a:gd name="connsiteX46" fmla="*/ 1029890 w 3157537"/>
                  <a:gd name="connsiteY46" fmla="*/ 429816 h 1633538"/>
                  <a:gd name="connsiteX47" fmla="*/ 969168 w 3157537"/>
                  <a:gd name="connsiteY47" fmla="*/ 421482 h 1633538"/>
                  <a:gd name="connsiteX48" fmla="*/ 964406 w 3157537"/>
                  <a:gd name="connsiteY48" fmla="*/ 351235 h 1633538"/>
                  <a:gd name="connsiteX49" fmla="*/ 759618 w 3157537"/>
                  <a:gd name="connsiteY49" fmla="*/ 317897 h 1633538"/>
                  <a:gd name="connsiteX50" fmla="*/ 745331 w 3157537"/>
                  <a:gd name="connsiteY50" fmla="*/ 291704 h 1633538"/>
                  <a:gd name="connsiteX51" fmla="*/ 675084 w 3157537"/>
                  <a:gd name="connsiteY51" fmla="*/ 285750 h 1633538"/>
                  <a:gd name="connsiteX52" fmla="*/ 625078 w 3157537"/>
                  <a:gd name="connsiteY52" fmla="*/ 248841 h 1633538"/>
                  <a:gd name="connsiteX53" fmla="*/ 551259 w 3157537"/>
                  <a:gd name="connsiteY53" fmla="*/ 189310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157537" h="1633538">
                    <a:moveTo>
                      <a:pt x="3157537" y="1633538"/>
                    </a:moveTo>
                    <a:lnTo>
                      <a:pt x="3073003" y="1616869"/>
                    </a:lnTo>
                    <a:lnTo>
                      <a:pt x="3051572" y="1606154"/>
                    </a:lnTo>
                    <a:lnTo>
                      <a:pt x="3049190" y="1544241"/>
                    </a:lnTo>
                    <a:lnTo>
                      <a:pt x="3011090" y="1526382"/>
                    </a:lnTo>
                    <a:lnTo>
                      <a:pt x="2913459" y="1508522"/>
                    </a:lnTo>
                    <a:lnTo>
                      <a:pt x="2895600" y="1475185"/>
                    </a:lnTo>
                    <a:lnTo>
                      <a:pt x="2864643" y="1471613"/>
                    </a:lnTo>
                    <a:lnTo>
                      <a:pt x="2837259" y="1413272"/>
                    </a:lnTo>
                    <a:lnTo>
                      <a:pt x="2702718" y="1377554"/>
                    </a:lnTo>
                    <a:lnTo>
                      <a:pt x="2643187" y="1362075"/>
                    </a:lnTo>
                    <a:lnTo>
                      <a:pt x="2624137" y="1358504"/>
                    </a:lnTo>
                    <a:lnTo>
                      <a:pt x="2566987" y="1344216"/>
                    </a:lnTo>
                    <a:lnTo>
                      <a:pt x="2553890" y="1315641"/>
                    </a:lnTo>
                    <a:lnTo>
                      <a:pt x="2468165" y="1282304"/>
                    </a:lnTo>
                    <a:lnTo>
                      <a:pt x="2445543" y="1226344"/>
                    </a:lnTo>
                    <a:lnTo>
                      <a:pt x="2428875" y="1226344"/>
                    </a:lnTo>
                    <a:lnTo>
                      <a:pt x="2411015" y="1148954"/>
                    </a:lnTo>
                    <a:lnTo>
                      <a:pt x="2339578" y="1110854"/>
                    </a:lnTo>
                    <a:lnTo>
                      <a:pt x="2274093" y="1092994"/>
                    </a:lnTo>
                    <a:lnTo>
                      <a:pt x="2263378" y="1092994"/>
                    </a:lnTo>
                    <a:lnTo>
                      <a:pt x="2164556" y="1069182"/>
                    </a:lnTo>
                    <a:lnTo>
                      <a:pt x="2127647" y="1032272"/>
                    </a:lnTo>
                    <a:lnTo>
                      <a:pt x="2112168" y="991791"/>
                    </a:lnTo>
                    <a:lnTo>
                      <a:pt x="2087165" y="972741"/>
                    </a:lnTo>
                    <a:lnTo>
                      <a:pt x="2087165" y="953691"/>
                    </a:lnTo>
                    <a:lnTo>
                      <a:pt x="2033587" y="940594"/>
                    </a:lnTo>
                    <a:lnTo>
                      <a:pt x="2039540" y="889397"/>
                    </a:lnTo>
                    <a:lnTo>
                      <a:pt x="1994297" y="863204"/>
                    </a:lnTo>
                    <a:lnTo>
                      <a:pt x="1897856" y="814388"/>
                    </a:lnTo>
                    <a:lnTo>
                      <a:pt x="1887140" y="795338"/>
                    </a:lnTo>
                    <a:lnTo>
                      <a:pt x="1781175" y="766763"/>
                    </a:lnTo>
                    <a:lnTo>
                      <a:pt x="1738312" y="728663"/>
                    </a:lnTo>
                    <a:lnTo>
                      <a:pt x="1666875" y="697707"/>
                    </a:lnTo>
                    <a:lnTo>
                      <a:pt x="1652587" y="695325"/>
                    </a:lnTo>
                    <a:lnTo>
                      <a:pt x="1584722" y="675085"/>
                    </a:lnTo>
                    <a:cubicBezTo>
                      <a:pt x="1581547" y="672704"/>
                      <a:pt x="1578147" y="670596"/>
                      <a:pt x="1575197" y="667941"/>
                    </a:cubicBezTo>
                    <a:cubicBezTo>
                      <a:pt x="1574133" y="666984"/>
                      <a:pt x="1572815" y="664369"/>
                      <a:pt x="1572815" y="664369"/>
                    </a:cubicBezTo>
                    <a:lnTo>
                      <a:pt x="1559718" y="652463"/>
                    </a:lnTo>
                    <a:lnTo>
                      <a:pt x="1485900" y="628650"/>
                    </a:lnTo>
                    <a:lnTo>
                      <a:pt x="1395412" y="598885"/>
                    </a:lnTo>
                    <a:lnTo>
                      <a:pt x="1328737" y="571500"/>
                    </a:lnTo>
                    <a:lnTo>
                      <a:pt x="1266825" y="525066"/>
                    </a:lnTo>
                    <a:lnTo>
                      <a:pt x="1202531" y="494110"/>
                    </a:lnTo>
                    <a:lnTo>
                      <a:pt x="1129903" y="483394"/>
                    </a:lnTo>
                    <a:lnTo>
                      <a:pt x="1121568" y="460772"/>
                    </a:lnTo>
                    <a:lnTo>
                      <a:pt x="1029890" y="429816"/>
                    </a:lnTo>
                    <a:lnTo>
                      <a:pt x="969168" y="421482"/>
                    </a:lnTo>
                    <a:lnTo>
                      <a:pt x="964406" y="351235"/>
                    </a:lnTo>
                    <a:lnTo>
                      <a:pt x="759618" y="317897"/>
                    </a:lnTo>
                    <a:lnTo>
                      <a:pt x="745331" y="291704"/>
                    </a:lnTo>
                    <a:lnTo>
                      <a:pt x="675084" y="285750"/>
                    </a:lnTo>
                    <a:lnTo>
                      <a:pt x="625078" y="248841"/>
                    </a:lnTo>
                    <a:lnTo>
                      <a:pt x="551259" y="189310"/>
                    </a:lnTo>
                    <a:lnTo>
                      <a:pt x="452437" y="171450"/>
                    </a:lnTo>
                    <a:lnTo>
                      <a:pt x="373856" y="141685"/>
                    </a:lnTo>
                    <a:lnTo>
                      <a:pt x="273843" y="90488"/>
                    </a:lnTo>
                    <a:lnTo>
                      <a:pt x="182165" y="60722"/>
                    </a:lnTo>
                    <a:lnTo>
                      <a:pt x="41672" y="15479"/>
                    </a:lnTo>
                    <a:lnTo>
                      <a:pt x="0" y="0"/>
                    </a:ln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Pijl omhoog 15">
                <a:extLst>
                  <a:ext uri="{FF2B5EF4-FFF2-40B4-BE49-F238E27FC236}">
                    <a16:creationId xmlns:a16="http://schemas.microsoft.com/office/drawing/2014/main" id="{44D44B28-30B9-4D72-8081-DB0E7897C887}"/>
                  </a:ext>
                </a:extLst>
              </p:cNvPr>
              <p:cNvSpPr/>
              <p:nvPr/>
            </p:nvSpPr>
            <p:spPr bwMode="auto">
              <a:xfrm>
                <a:off x="3742160" y="5107583"/>
                <a:ext cx="104946" cy="424942"/>
              </a:xfrm>
              <a:prstGeom prst="upArrow">
                <a:avLst/>
              </a:prstGeom>
              <a:solidFill>
                <a:schemeClr val="tx1"/>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000" i="1">
                  <a:solidFill>
                    <a:srgbClr val="0D1F74"/>
                  </a:solidFill>
                </a:endParaRPr>
              </a:p>
            </p:txBody>
          </p:sp>
          <p:grpSp>
            <p:nvGrpSpPr>
              <p:cNvPr id="56" name="Group 55">
                <a:extLst>
                  <a:ext uri="{FF2B5EF4-FFF2-40B4-BE49-F238E27FC236}">
                    <a16:creationId xmlns:a16="http://schemas.microsoft.com/office/drawing/2014/main" id="{16A67B1F-700C-4989-B4C2-135A39B29112}"/>
                  </a:ext>
                </a:extLst>
              </p:cNvPr>
              <p:cNvGrpSpPr/>
              <p:nvPr/>
            </p:nvGrpSpPr>
            <p:grpSpPr>
              <a:xfrm>
                <a:off x="147053" y="3902870"/>
                <a:ext cx="3836778" cy="2689622"/>
                <a:chOff x="147053" y="3902870"/>
                <a:chExt cx="3836778" cy="2689622"/>
              </a:xfrm>
            </p:grpSpPr>
            <p:cxnSp>
              <p:nvCxnSpPr>
                <p:cNvPr id="57" name="Straight Connector 56">
                  <a:extLst>
                    <a:ext uri="{FF2B5EF4-FFF2-40B4-BE49-F238E27FC236}">
                      <a16:creationId xmlns:a16="http://schemas.microsoft.com/office/drawing/2014/main" id="{A425987A-81A7-48A9-A94A-DBEEC0A315E3}"/>
                    </a:ext>
                  </a:extLst>
                </p:cNvPr>
                <p:cNvCxnSpPr>
                  <a:cxnSpLocks/>
                </p:cNvCxnSpPr>
                <p:nvPr/>
              </p:nvCxnSpPr>
              <p:spPr>
                <a:xfrm flipV="1">
                  <a:off x="627850" y="6061904"/>
                  <a:ext cx="3190322" cy="1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15F13B5B-C2B9-4E3C-A918-7E0C06261D7F}"/>
                    </a:ext>
                  </a:extLst>
                </p:cNvPr>
                <p:cNvGrpSpPr/>
                <p:nvPr/>
              </p:nvGrpSpPr>
              <p:grpSpPr>
                <a:xfrm>
                  <a:off x="147053" y="3902870"/>
                  <a:ext cx="3836778" cy="2689622"/>
                  <a:chOff x="147053" y="3902870"/>
                  <a:chExt cx="3836778" cy="2689622"/>
                </a:xfrm>
              </p:grpSpPr>
              <p:cxnSp>
                <p:nvCxnSpPr>
                  <p:cNvPr id="59" name="Straight Connector 58">
                    <a:extLst>
                      <a:ext uri="{FF2B5EF4-FFF2-40B4-BE49-F238E27FC236}">
                        <a16:creationId xmlns:a16="http://schemas.microsoft.com/office/drawing/2014/main" id="{A77DAB5E-222D-41C8-A67A-02D37A5250F7}"/>
                      </a:ext>
                    </a:extLst>
                  </p:cNvPr>
                  <p:cNvCxnSpPr>
                    <a:cxnSpLocks/>
                  </p:cNvCxnSpPr>
                  <p:nvPr/>
                </p:nvCxnSpPr>
                <p:spPr>
                  <a:xfrm flipH="1" flipV="1">
                    <a:off x="632300" y="5855637"/>
                    <a:ext cx="0" cy="20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F752327-2B6C-489B-BDDA-2B04B7E5B7EC}"/>
                      </a:ext>
                    </a:extLst>
                  </p:cNvPr>
                  <p:cNvSpPr txBox="1"/>
                  <p:nvPr/>
                </p:nvSpPr>
                <p:spPr>
                  <a:xfrm>
                    <a:off x="147053" y="5928116"/>
                    <a:ext cx="492590" cy="267578"/>
                  </a:xfrm>
                  <a:prstGeom prst="rect">
                    <a:avLst/>
                  </a:prstGeom>
                  <a:noFill/>
                </p:spPr>
                <p:txBody>
                  <a:bodyPr wrap="none" rtlCol="0">
                    <a:spAutoFit/>
                  </a:bodyPr>
                  <a:lstStyle/>
                  <a:p>
                    <a:pPr algn="r"/>
                    <a:r>
                      <a:rPr lang="en-US" sz="1100" dirty="0">
                        <a:solidFill>
                          <a:prstClr val="black"/>
                        </a:solidFill>
                      </a:rPr>
                      <a:t>0</a:t>
                    </a:r>
                  </a:p>
                </p:txBody>
              </p:sp>
              <p:cxnSp>
                <p:nvCxnSpPr>
                  <p:cNvPr id="61" name="Straight Connector 60">
                    <a:extLst>
                      <a:ext uri="{FF2B5EF4-FFF2-40B4-BE49-F238E27FC236}">
                        <a16:creationId xmlns:a16="http://schemas.microsoft.com/office/drawing/2014/main" id="{DC4B736B-EF5D-4429-8166-5BDABA994C53}"/>
                      </a:ext>
                    </a:extLst>
                  </p:cNvPr>
                  <p:cNvCxnSpPr/>
                  <p:nvPr/>
                </p:nvCxnSpPr>
                <p:spPr>
                  <a:xfrm>
                    <a:off x="560326" y="6062068"/>
                    <a:ext cx="719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E80618C-9599-42FB-86BD-0B23593F624A}"/>
                      </a:ext>
                    </a:extLst>
                  </p:cNvPr>
                  <p:cNvCxnSpPr/>
                  <p:nvPr/>
                </p:nvCxnSpPr>
                <p:spPr>
                  <a:xfrm>
                    <a:off x="560326" y="5860900"/>
                    <a:ext cx="719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1D892FD-943A-4C16-A59C-0490FEA8ABBD}"/>
                      </a:ext>
                    </a:extLst>
                  </p:cNvPr>
                  <p:cNvSpPr txBox="1"/>
                  <p:nvPr/>
                </p:nvSpPr>
                <p:spPr>
                  <a:xfrm>
                    <a:off x="297142" y="5569119"/>
                    <a:ext cx="341634" cy="279702"/>
                  </a:xfrm>
                  <a:prstGeom prst="rect">
                    <a:avLst/>
                  </a:prstGeom>
                  <a:noFill/>
                </p:spPr>
                <p:txBody>
                  <a:bodyPr wrap="none" rtlCol="0">
                    <a:spAutoFit/>
                  </a:bodyPr>
                  <a:lstStyle/>
                  <a:p>
                    <a:pPr algn="r"/>
                    <a:r>
                      <a:rPr lang="en-US" sz="1100" dirty="0">
                        <a:solidFill>
                          <a:prstClr val="black"/>
                        </a:solidFill>
                      </a:rPr>
                      <a:t>60</a:t>
                    </a:r>
                  </a:p>
                </p:txBody>
              </p:sp>
              <p:grpSp>
                <p:nvGrpSpPr>
                  <p:cNvPr id="64" name="Group 63">
                    <a:extLst>
                      <a:ext uri="{FF2B5EF4-FFF2-40B4-BE49-F238E27FC236}">
                        <a16:creationId xmlns:a16="http://schemas.microsoft.com/office/drawing/2014/main" id="{CBAA7DA2-0AD6-4C74-BE2C-7966CA5EFE8B}"/>
                      </a:ext>
                    </a:extLst>
                  </p:cNvPr>
                  <p:cNvGrpSpPr/>
                  <p:nvPr/>
                </p:nvGrpSpPr>
                <p:grpSpPr>
                  <a:xfrm>
                    <a:off x="218621" y="3902870"/>
                    <a:ext cx="420155" cy="1814512"/>
                    <a:chOff x="218621" y="3902869"/>
                    <a:chExt cx="420155" cy="1845329"/>
                  </a:xfrm>
                </p:grpSpPr>
                <p:cxnSp>
                  <p:nvCxnSpPr>
                    <p:cNvPr id="99" name="Straight Connector 98">
                      <a:extLst>
                        <a:ext uri="{FF2B5EF4-FFF2-40B4-BE49-F238E27FC236}">
                          <a16:creationId xmlns:a16="http://schemas.microsoft.com/office/drawing/2014/main" id="{324CE6A1-728D-416C-A615-DBC64DA6ABCF}"/>
                        </a:ext>
                      </a:extLst>
                    </p:cNvPr>
                    <p:cNvCxnSpPr>
                      <a:cxnSpLocks/>
                    </p:cNvCxnSpPr>
                    <p:nvPr/>
                  </p:nvCxnSpPr>
                  <p:spPr>
                    <a:xfrm flipH="1" flipV="1">
                      <a:off x="632300" y="4043263"/>
                      <a:ext cx="0" cy="17049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2723FA8-8E18-4389-91B7-50333A250179}"/>
                        </a:ext>
                      </a:extLst>
                    </p:cNvPr>
                    <p:cNvCxnSpPr/>
                    <p:nvPr/>
                  </p:nvCxnSpPr>
                  <p:spPr>
                    <a:xfrm>
                      <a:off x="560326" y="5745531"/>
                      <a:ext cx="719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B414CBF-26E9-4CE8-9C69-1FBBF6C597AE}"/>
                        </a:ext>
                      </a:extLst>
                    </p:cNvPr>
                    <p:cNvSpPr txBox="1"/>
                    <p:nvPr/>
                  </p:nvSpPr>
                  <p:spPr>
                    <a:xfrm>
                      <a:off x="297142" y="4753475"/>
                      <a:ext cx="341634" cy="279702"/>
                    </a:xfrm>
                    <a:prstGeom prst="rect">
                      <a:avLst/>
                    </a:prstGeom>
                    <a:noFill/>
                  </p:spPr>
                  <p:txBody>
                    <a:bodyPr wrap="none" rtlCol="0">
                      <a:spAutoFit/>
                    </a:bodyPr>
                    <a:lstStyle/>
                    <a:p>
                      <a:pPr algn="r"/>
                      <a:r>
                        <a:rPr lang="en-US" sz="1100" dirty="0">
                          <a:solidFill>
                            <a:prstClr val="black"/>
                          </a:solidFill>
                        </a:rPr>
                        <a:t>80</a:t>
                      </a:r>
                    </a:p>
                  </p:txBody>
                </p:sp>
                <p:cxnSp>
                  <p:nvCxnSpPr>
                    <p:cNvPr id="102" name="Straight Connector 101">
                      <a:extLst>
                        <a:ext uri="{FF2B5EF4-FFF2-40B4-BE49-F238E27FC236}">
                          <a16:creationId xmlns:a16="http://schemas.microsoft.com/office/drawing/2014/main" id="{B6DAD91D-D013-4733-9030-6C8AFD9BAD92}"/>
                        </a:ext>
                      </a:extLst>
                    </p:cNvPr>
                    <p:cNvCxnSpPr/>
                    <p:nvPr/>
                  </p:nvCxnSpPr>
                  <p:spPr>
                    <a:xfrm>
                      <a:off x="560326" y="4899848"/>
                      <a:ext cx="719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633BCDB8-90A1-4AA2-AE90-BAD140B2C0AA}"/>
                        </a:ext>
                      </a:extLst>
                    </p:cNvPr>
                    <p:cNvSpPr txBox="1"/>
                    <p:nvPr/>
                  </p:nvSpPr>
                  <p:spPr>
                    <a:xfrm>
                      <a:off x="218621" y="3902869"/>
                      <a:ext cx="420153" cy="276932"/>
                    </a:xfrm>
                    <a:prstGeom prst="rect">
                      <a:avLst/>
                    </a:prstGeom>
                    <a:noFill/>
                  </p:spPr>
                  <p:txBody>
                    <a:bodyPr wrap="none" rtlCol="0">
                      <a:spAutoFit/>
                    </a:bodyPr>
                    <a:lstStyle/>
                    <a:p>
                      <a:pPr algn="r"/>
                      <a:r>
                        <a:rPr lang="en-US" sz="1100" dirty="0">
                          <a:solidFill>
                            <a:prstClr val="black"/>
                          </a:solidFill>
                        </a:rPr>
                        <a:t>100</a:t>
                      </a:r>
                    </a:p>
                  </p:txBody>
                </p:sp>
                <p:cxnSp>
                  <p:nvCxnSpPr>
                    <p:cNvPr id="104" name="Straight Connector 103">
                      <a:extLst>
                        <a:ext uri="{FF2B5EF4-FFF2-40B4-BE49-F238E27FC236}">
                          <a16:creationId xmlns:a16="http://schemas.microsoft.com/office/drawing/2014/main" id="{AA4BE1FD-5C89-4503-B70F-D17BEE28F39E}"/>
                        </a:ext>
                      </a:extLst>
                    </p:cNvPr>
                    <p:cNvCxnSpPr/>
                    <p:nvPr/>
                  </p:nvCxnSpPr>
                  <p:spPr>
                    <a:xfrm>
                      <a:off x="560326" y="4050088"/>
                      <a:ext cx="719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0586483F-E698-438F-9AA2-BDBD03C22C40}"/>
                        </a:ext>
                      </a:extLst>
                    </p:cNvPr>
                    <p:cNvSpPr txBox="1"/>
                    <p:nvPr/>
                  </p:nvSpPr>
                  <p:spPr>
                    <a:xfrm>
                      <a:off x="297142" y="5178356"/>
                      <a:ext cx="341634" cy="279702"/>
                    </a:xfrm>
                    <a:prstGeom prst="rect">
                      <a:avLst/>
                    </a:prstGeom>
                    <a:noFill/>
                  </p:spPr>
                  <p:txBody>
                    <a:bodyPr wrap="none" rtlCol="0">
                      <a:spAutoFit/>
                    </a:bodyPr>
                    <a:lstStyle/>
                    <a:p>
                      <a:pPr algn="r"/>
                      <a:r>
                        <a:rPr lang="en-US" sz="1100" dirty="0">
                          <a:solidFill>
                            <a:prstClr val="black"/>
                          </a:solidFill>
                        </a:rPr>
                        <a:t>70</a:t>
                      </a:r>
                    </a:p>
                  </p:txBody>
                </p:sp>
                <p:cxnSp>
                  <p:nvCxnSpPr>
                    <p:cNvPr id="106" name="Straight Connector 105">
                      <a:extLst>
                        <a:ext uri="{FF2B5EF4-FFF2-40B4-BE49-F238E27FC236}">
                          <a16:creationId xmlns:a16="http://schemas.microsoft.com/office/drawing/2014/main" id="{C1D3E89F-A9A2-4B37-95B7-DE6519BBACEE}"/>
                        </a:ext>
                      </a:extLst>
                    </p:cNvPr>
                    <p:cNvCxnSpPr/>
                    <p:nvPr/>
                  </p:nvCxnSpPr>
                  <p:spPr>
                    <a:xfrm>
                      <a:off x="560326" y="5324730"/>
                      <a:ext cx="719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C01C2454-70D0-4327-934D-D28A355483C8}"/>
                        </a:ext>
                      </a:extLst>
                    </p:cNvPr>
                    <p:cNvSpPr txBox="1"/>
                    <p:nvPr/>
                  </p:nvSpPr>
                  <p:spPr>
                    <a:xfrm>
                      <a:off x="297142" y="4328593"/>
                      <a:ext cx="341634" cy="279702"/>
                    </a:xfrm>
                    <a:prstGeom prst="rect">
                      <a:avLst/>
                    </a:prstGeom>
                    <a:noFill/>
                  </p:spPr>
                  <p:txBody>
                    <a:bodyPr wrap="none" rtlCol="0">
                      <a:spAutoFit/>
                    </a:bodyPr>
                    <a:lstStyle/>
                    <a:p>
                      <a:pPr algn="r"/>
                      <a:r>
                        <a:rPr lang="en-US" sz="1100" dirty="0">
                          <a:solidFill>
                            <a:prstClr val="black"/>
                          </a:solidFill>
                        </a:rPr>
                        <a:t>90</a:t>
                      </a:r>
                    </a:p>
                  </p:txBody>
                </p:sp>
                <p:cxnSp>
                  <p:nvCxnSpPr>
                    <p:cNvPr id="108" name="Straight Connector 107">
                      <a:extLst>
                        <a:ext uri="{FF2B5EF4-FFF2-40B4-BE49-F238E27FC236}">
                          <a16:creationId xmlns:a16="http://schemas.microsoft.com/office/drawing/2014/main" id="{62876849-AC02-45FC-A917-39F1B21E50AB}"/>
                        </a:ext>
                      </a:extLst>
                    </p:cNvPr>
                    <p:cNvCxnSpPr/>
                    <p:nvPr/>
                  </p:nvCxnSpPr>
                  <p:spPr>
                    <a:xfrm>
                      <a:off x="560326" y="4474967"/>
                      <a:ext cx="719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F179C776-7602-4FCB-AA90-FF52B489A614}"/>
                      </a:ext>
                    </a:extLst>
                  </p:cNvPr>
                  <p:cNvGrpSpPr/>
                  <p:nvPr/>
                </p:nvGrpSpPr>
                <p:grpSpPr>
                  <a:xfrm>
                    <a:off x="502476" y="6062068"/>
                    <a:ext cx="263116" cy="296942"/>
                    <a:chOff x="619290" y="6063679"/>
                    <a:chExt cx="263213" cy="296040"/>
                  </a:xfrm>
                </p:grpSpPr>
                <p:sp>
                  <p:nvSpPr>
                    <p:cNvPr id="97" name="TextBox 96">
                      <a:extLst>
                        <a:ext uri="{FF2B5EF4-FFF2-40B4-BE49-F238E27FC236}">
                          <a16:creationId xmlns:a16="http://schemas.microsoft.com/office/drawing/2014/main" id="{1C688588-9CAE-4923-914B-30F9041F90C7}"/>
                        </a:ext>
                      </a:extLst>
                    </p:cNvPr>
                    <p:cNvSpPr txBox="1"/>
                    <p:nvPr/>
                  </p:nvSpPr>
                  <p:spPr>
                    <a:xfrm>
                      <a:off x="619290" y="6098109"/>
                      <a:ext cx="263213" cy="261610"/>
                    </a:xfrm>
                    <a:prstGeom prst="rect">
                      <a:avLst/>
                    </a:prstGeom>
                    <a:noFill/>
                  </p:spPr>
                  <p:txBody>
                    <a:bodyPr wrap="none" rtlCol="0">
                      <a:spAutoFit/>
                    </a:bodyPr>
                    <a:lstStyle/>
                    <a:p>
                      <a:pPr algn="ctr"/>
                      <a:r>
                        <a:rPr lang="en-US" sz="1100" dirty="0">
                          <a:solidFill>
                            <a:prstClr val="black"/>
                          </a:solidFill>
                        </a:rPr>
                        <a:t>0</a:t>
                      </a:r>
                    </a:p>
                  </p:txBody>
                </p:sp>
                <p:cxnSp>
                  <p:nvCxnSpPr>
                    <p:cNvPr id="98" name="Straight Connector 97">
                      <a:extLst>
                        <a:ext uri="{FF2B5EF4-FFF2-40B4-BE49-F238E27FC236}">
                          <a16:creationId xmlns:a16="http://schemas.microsoft.com/office/drawing/2014/main" id="{D3193A04-3B89-43CB-B241-6E8B08849445}"/>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0B262B83-82E5-4EAC-BE97-C6FFAAC55EC5}"/>
                      </a:ext>
                    </a:extLst>
                  </p:cNvPr>
                  <p:cNvGrpSpPr/>
                  <p:nvPr/>
                </p:nvGrpSpPr>
                <p:grpSpPr>
                  <a:xfrm>
                    <a:off x="816448" y="6062068"/>
                    <a:ext cx="263116" cy="296942"/>
                    <a:chOff x="619290" y="6063679"/>
                    <a:chExt cx="263213" cy="296040"/>
                  </a:xfrm>
                </p:grpSpPr>
                <p:sp>
                  <p:nvSpPr>
                    <p:cNvPr id="95" name="TextBox 94">
                      <a:extLst>
                        <a:ext uri="{FF2B5EF4-FFF2-40B4-BE49-F238E27FC236}">
                          <a16:creationId xmlns:a16="http://schemas.microsoft.com/office/drawing/2014/main" id="{E8ACE6A5-33F4-4F22-A62B-983E93E381EF}"/>
                        </a:ext>
                      </a:extLst>
                    </p:cNvPr>
                    <p:cNvSpPr txBox="1"/>
                    <p:nvPr/>
                  </p:nvSpPr>
                  <p:spPr>
                    <a:xfrm>
                      <a:off x="619290" y="6098109"/>
                      <a:ext cx="263213" cy="261610"/>
                    </a:xfrm>
                    <a:prstGeom prst="rect">
                      <a:avLst/>
                    </a:prstGeom>
                    <a:noFill/>
                  </p:spPr>
                  <p:txBody>
                    <a:bodyPr wrap="none" rtlCol="0">
                      <a:spAutoFit/>
                    </a:bodyPr>
                    <a:lstStyle/>
                    <a:p>
                      <a:pPr algn="ctr"/>
                      <a:r>
                        <a:rPr lang="en-US" sz="1100" dirty="0">
                          <a:solidFill>
                            <a:prstClr val="black"/>
                          </a:solidFill>
                        </a:rPr>
                        <a:t>1</a:t>
                      </a:r>
                    </a:p>
                  </p:txBody>
                </p:sp>
                <p:cxnSp>
                  <p:nvCxnSpPr>
                    <p:cNvPr id="96" name="Straight Connector 95">
                      <a:extLst>
                        <a:ext uri="{FF2B5EF4-FFF2-40B4-BE49-F238E27FC236}">
                          <a16:creationId xmlns:a16="http://schemas.microsoft.com/office/drawing/2014/main" id="{E093DD11-FFBB-418E-9382-D4FD07B39C09}"/>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0FEE0033-BEE7-4E6A-8FFC-A82786DD1E88}"/>
                      </a:ext>
                    </a:extLst>
                  </p:cNvPr>
                  <p:cNvGrpSpPr/>
                  <p:nvPr/>
                </p:nvGrpSpPr>
                <p:grpSpPr>
                  <a:xfrm>
                    <a:off x="1130420" y="6062068"/>
                    <a:ext cx="263116" cy="296942"/>
                    <a:chOff x="619290" y="6063679"/>
                    <a:chExt cx="263213" cy="296040"/>
                  </a:xfrm>
                </p:grpSpPr>
                <p:sp>
                  <p:nvSpPr>
                    <p:cNvPr id="93" name="TextBox 92">
                      <a:extLst>
                        <a:ext uri="{FF2B5EF4-FFF2-40B4-BE49-F238E27FC236}">
                          <a16:creationId xmlns:a16="http://schemas.microsoft.com/office/drawing/2014/main" id="{653EEC37-D60A-4686-AB2A-07A8B05C20B9}"/>
                        </a:ext>
                      </a:extLst>
                    </p:cNvPr>
                    <p:cNvSpPr txBox="1"/>
                    <p:nvPr/>
                  </p:nvSpPr>
                  <p:spPr>
                    <a:xfrm>
                      <a:off x="619290" y="6098109"/>
                      <a:ext cx="263213" cy="261610"/>
                    </a:xfrm>
                    <a:prstGeom prst="rect">
                      <a:avLst/>
                    </a:prstGeom>
                    <a:noFill/>
                  </p:spPr>
                  <p:txBody>
                    <a:bodyPr wrap="none" rtlCol="0">
                      <a:spAutoFit/>
                    </a:bodyPr>
                    <a:lstStyle/>
                    <a:p>
                      <a:pPr algn="ctr"/>
                      <a:r>
                        <a:rPr lang="en-US" sz="1100" dirty="0">
                          <a:solidFill>
                            <a:prstClr val="black"/>
                          </a:solidFill>
                        </a:rPr>
                        <a:t>2</a:t>
                      </a:r>
                    </a:p>
                  </p:txBody>
                </p:sp>
                <p:cxnSp>
                  <p:nvCxnSpPr>
                    <p:cNvPr id="94" name="Straight Connector 93">
                      <a:extLst>
                        <a:ext uri="{FF2B5EF4-FFF2-40B4-BE49-F238E27FC236}">
                          <a16:creationId xmlns:a16="http://schemas.microsoft.com/office/drawing/2014/main" id="{52041843-8C79-432E-B07D-D2F0A9DC9CC5}"/>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31C6B8F0-D4DA-4E90-ADCA-B86836318260}"/>
                      </a:ext>
                    </a:extLst>
                  </p:cNvPr>
                  <p:cNvGrpSpPr/>
                  <p:nvPr/>
                </p:nvGrpSpPr>
                <p:grpSpPr>
                  <a:xfrm>
                    <a:off x="1444392" y="6062068"/>
                    <a:ext cx="263116" cy="296942"/>
                    <a:chOff x="619290" y="6063679"/>
                    <a:chExt cx="263213" cy="296040"/>
                  </a:xfrm>
                </p:grpSpPr>
                <p:sp>
                  <p:nvSpPr>
                    <p:cNvPr id="91" name="TextBox 90">
                      <a:extLst>
                        <a:ext uri="{FF2B5EF4-FFF2-40B4-BE49-F238E27FC236}">
                          <a16:creationId xmlns:a16="http://schemas.microsoft.com/office/drawing/2014/main" id="{54938967-49AB-4610-A5AC-332DB9078BDC}"/>
                        </a:ext>
                      </a:extLst>
                    </p:cNvPr>
                    <p:cNvSpPr txBox="1"/>
                    <p:nvPr/>
                  </p:nvSpPr>
                  <p:spPr>
                    <a:xfrm>
                      <a:off x="619290" y="6098109"/>
                      <a:ext cx="263213" cy="261610"/>
                    </a:xfrm>
                    <a:prstGeom prst="rect">
                      <a:avLst/>
                    </a:prstGeom>
                    <a:noFill/>
                  </p:spPr>
                  <p:txBody>
                    <a:bodyPr wrap="none" rtlCol="0">
                      <a:spAutoFit/>
                    </a:bodyPr>
                    <a:lstStyle/>
                    <a:p>
                      <a:pPr algn="ctr"/>
                      <a:r>
                        <a:rPr lang="en-US" sz="1100" dirty="0">
                          <a:solidFill>
                            <a:prstClr val="black"/>
                          </a:solidFill>
                        </a:rPr>
                        <a:t>3</a:t>
                      </a:r>
                    </a:p>
                  </p:txBody>
                </p:sp>
                <p:cxnSp>
                  <p:nvCxnSpPr>
                    <p:cNvPr id="92" name="Straight Connector 91">
                      <a:extLst>
                        <a:ext uri="{FF2B5EF4-FFF2-40B4-BE49-F238E27FC236}">
                          <a16:creationId xmlns:a16="http://schemas.microsoft.com/office/drawing/2014/main" id="{2C22C487-C2F5-47BE-8AEF-C766D39E36D9}"/>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38F99A28-A3E9-40C9-8CDC-868ECA28B7DF}"/>
                      </a:ext>
                    </a:extLst>
                  </p:cNvPr>
                  <p:cNvGrpSpPr/>
                  <p:nvPr/>
                </p:nvGrpSpPr>
                <p:grpSpPr>
                  <a:xfrm>
                    <a:off x="1758364" y="6061904"/>
                    <a:ext cx="263116" cy="296942"/>
                    <a:chOff x="619290" y="6063679"/>
                    <a:chExt cx="263213" cy="296040"/>
                  </a:xfrm>
                </p:grpSpPr>
                <p:sp>
                  <p:nvSpPr>
                    <p:cNvPr id="89" name="TextBox 88">
                      <a:extLst>
                        <a:ext uri="{FF2B5EF4-FFF2-40B4-BE49-F238E27FC236}">
                          <a16:creationId xmlns:a16="http://schemas.microsoft.com/office/drawing/2014/main" id="{46342346-A1DF-48C6-A2BC-4E3C6C4EF77E}"/>
                        </a:ext>
                      </a:extLst>
                    </p:cNvPr>
                    <p:cNvSpPr txBox="1"/>
                    <p:nvPr/>
                  </p:nvSpPr>
                  <p:spPr>
                    <a:xfrm>
                      <a:off x="619290" y="6098109"/>
                      <a:ext cx="263213" cy="261610"/>
                    </a:xfrm>
                    <a:prstGeom prst="rect">
                      <a:avLst/>
                    </a:prstGeom>
                    <a:noFill/>
                  </p:spPr>
                  <p:txBody>
                    <a:bodyPr wrap="none" rtlCol="0">
                      <a:spAutoFit/>
                    </a:bodyPr>
                    <a:lstStyle/>
                    <a:p>
                      <a:pPr algn="ctr"/>
                      <a:r>
                        <a:rPr lang="en-US" sz="1100" dirty="0">
                          <a:solidFill>
                            <a:prstClr val="black"/>
                          </a:solidFill>
                        </a:rPr>
                        <a:t>4</a:t>
                      </a:r>
                    </a:p>
                  </p:txBody>
                </p:sp>
                <p:cxnSp>
                  <p:nvCxnSpPr>
                    <p:cNvPr id="90" name="Straight Connector 89">
                      <a:extLst>
                        <a:ext uri="{FF2B5EF4-FFF2-40B4-BE49-F238E27FC236}">
                          <a16:creationId xmlns:a16="http://schemas.microsoft.com/office/drawing/2014/main" id="{F97CE88A-B18B-4A11-BB1D-06CA926B4EB6}"/>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A550B88C-9D5A-4BCD-8405-A17A0560BD45}"/>
                      </a:ext>
                    </a:extLst>
                  </p:cNvPr>
                  <p:cNvGrpSpPr/>
                  <p:nvPr/>
                </p:nvGrpSpPr>
                <p:grpSpPr>
                  <a:xfrm>
                    <a:off x="2072336" y="6061904"/>
                    <a:ext cx="263116" cy="296942"/>
                    <a:chOff x="619290" y="6063679"/>
                    <a:chExt cx="263213" cy="296040"/>
                  </a:xfrm>
                </p:grpSpPr>
                <p:sp>
                  <p:nvSpPr>
                    <p:cNvPr id="87" name="TextBox 86">
                      <a:extLst>
                        <a:ext uri="{FF2B5EF4-FFF2-40B4-BE49-F238E27FC236}">
                          <a16:creationId xmlns:a16="http://schemas.microsoft.com/office/drawing/2014/main" id="{54BB9CFB-CF63-4688-87C4-B3888989CEBD}"/>
                        </a:ext>
                      </a:extLst>
                    </p:cNvPr>
                    <p:cNvSpPr txBox="1"/>
                    <p:nvPr/>
                  </p:nvSpPr>
                  <p:spPr>
                    <a:xfrm>
                      <a:off x="619290" y="6098109"/>
                      <a:ext cx="263213" cy="261610"/>
                    </a:xfrm>
                    <a:prstGeom prst="rect">
                      <a:avLst/>
                    </a:prstGeom>
                    <a:noFill/>
                  </p:spPr>
                  <p:txBody>
                    <a:bodyPr wrap="none" rtlCol="0">
                      <a:spAutoFit/>
                    </a:bodyPr>
                    <a:lstStyle/>
                    <a:p>
                      <a:pPr algn="ctr"/>
                      <a:r>
                        <a:rPr lang="en-US" sz="1100" dirty="0">
                          <a:solidFill>
                            <a:prstClr val="black"/>
                          </a:solidFill>
                        </a:rPr>
                        <a:t>5</a:t>
                      </a:r>
                    </a:p>
                  </p:txBody>
                </p:sp>
                <p:cxnSp>
                  <p:nvCxnSpPr>
                    <p:cNvPr id="88" name="Straight Connector 87">
                      <a:extLst>
                        <a:ext uri="{FF2B5EF4-FFF2-40B4-BE49-F238E27FC236}">
                          <a16:creationId xmlns:a16="http://schemas.microsoft.com/office/drawing/2014/main" id="{5507E163-32FF-4AA8-874E-D9D4123CF9B1}"/>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462F259C-E5DE-4102-B666-6C50F1D62215}"/>
                      </a:ext>
                    </a:extLst>
                  </p:cNvPr>
                  <p:cNvGrpSpPr/>
                  <p:nvPr/>
                </p:nvGrpSpPr>
                <p:grpSpPr>
                  <a:xfrm>
                    <a:off x="2386308" y="6061904"/>
                    <a:ext cx="263116" cy="296942"/>
                    <a:chOff x="619290" y="6063679"/>
                    <a:chExt cx="263213" cy="296040"/>
                  </a:xfrm>
                </p:grpSpPr>
                <p:sp>
                  <p:nvSpPr>
                    <p:cNvPr id="85" name="TextBox 84">
                      <a:extLst>
                        <a:ext uri="{FF2B5EF4-FFF2-40B4-BE49-F238E27FC236}">
                          <a16:creationId xmlns:a16="http://schemas.microsoft.com/office/drawing/2014/main" id="{1968EE7A-F3B2-447D-A60C-2E5119512C53}"/>
                        </a:ext>
                      </a:extLst>
                    </p:cNvPr>
                    <p:cNvSpPr txBox="1"/>
                    <p:nvPr/>
                  </p:nvSpPr>
                  <p:spPr>
                    <a:xfrm>
                      <a:off x="619290" y="6098109"/>
                      <a:ext cx="263213" cy="261610"/>
                    </a:xfrm>
                    <a:prstGeom prst="rect">
                      <a:avLst/>
                    </a:prstGeom>
                    <a:noFill/>
                  </p:spPr>
                  <p:txBody>
                    <a:bodyPr wrap="none" rtlCol="0">
                      <a:spAutoFit/>
                    </a:bodyPr>
                    <a:lstStyle/>
                    <a:p>
                      <a:pPr algn="ctr"/>
                      <a:r>
                        <a:rPr lang="en-US" sz="1100" dirty="0">
                          <a:solidFill>
                            <a:prstClr val="black"/>
                          </a:solidFill>
                        </a:rPr>
                        <a:t>6</a:t>
                      </a:r>
                    </a:p>
                  </p:txBody>
                </p:sp>
                <p:cxnSp>
                  <p:nvCxnSpPr>
                    <p:cNvPr id="86" name="Straight Connector 85">
                      <a:extLst>
                        <a:ext uri="{FF2B5EF4-FFF2-40B4-BE49-F238E27FC236}">
                          <a16:creationId xmlns:a16="http://schemas.microsoft.com/office/drawing/2014/main" id="{E0AE4CC8-21C4-44D8-84FE-D0EE945DC888}"/>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5ADE32C9-7136-4B42-A637-15025DE85D14}"/>
                      </a:ext>
                    </a:extLst>
                  </p:cNvPr>
                  <p:cNvGrpSpPr/>
                  <p:nvPr/>
                </p:nvGrpSpPr>
                <p:grpSpPr>
                  <a:xfrm>
                    <a:off x="2700280" y="6061904"/>
                    <a:ext cx="263116" cy="296942"/>
                    <a:chOff x="619290" y="6063679"/>
                    <a:chExt cx="263213" cy="296040"/>
                  </a:xfrm>
                </p:grpSpPr>
                <p:sp>
                  <p:nvSpPr>
                    <p:cNvPr id="83" name="TextBox 82">
                      <a:extLst>
                        <a:ext uri="{FF2B5EF4-FFF2-40B4-BE49-F238E27FC236}">
                          <a16:creationId xmlns:a16="http://schemas.microsoft.com/office/drawing/2014/main" id="{5937F5C2-677A-4436-98DF-A54FD7CC0A0F}"/>
                        </a:ext>
                      </a:extLst>
                    </p:cNvPr>
                    <p:cNvSpPr txBox="1"/>
                    <p:nvPr/>
                  </p:nvSpPr>
                  <p:spPr>
                    <a:xfrm>
                      <a:off x="619290" y="6098109"/>
                      <a:ext cx="263213" cy="261610"/>
                    </a:xfrm>
                    <a:prstGeom prst="rect">
                      <a:avLst/>
                    </a:prstGeom>
                    <a:noFill/>
                  </p:spPr>
                  <p:txBody>
                    <a:bodyPr wrap="none" rtlCol="0">
                      <a:spAutoFit/>
                    </a:bodyPr>
                    <a:lstStyle/>
                    <a:p>
                      <a:pPr algn="ctr"/>
                      <a:r>
                        <a:rPr lang="en-US" sz="1100" dirty="0">
                          <a:solidFill>
                            <a:prstClr val="black"/>
                          </a:solidFill>
                        </a:rPr>
                        <a:t>7</a:t>
                      </a:r>
                    </a:p>
                  </p:txBody>
                </p:sp>
                <p:cxnSp>
                  <p:nvCxnSpPr>
                    <p:cNvPr id="84" name="Straight Connector 83">
                      <a:extLst>
                        <a:ext uri="{FF2B5EF4-FFF2-40B4-BE49-F238E27FC236}">
                          <a16:creationId xmlns:a16="http://schemas.microsoft.com/office/drawing/2014/main" id="{DB5FCE4D-2ACE-4C56-A31B-998B1498B2F6}"/>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26678247-2E4D-4B80-997C-4957AB035C1F}"/>
                      </a:ext>
                    </a:extLst>
                  </p:cNvPr>
                  <p:cNvGrpSpPr/>
                  <p:nvPr/>
                </p:nvGrpSpPr>
                <p:grpSpPr>
                  <a:xfrm>
                    <a:off x="3014252" y="6061904"/>
                    <a:ext cx="263116" cy="296942"/>
                    <a:chOff x="619290" y="6063679"/>
                    <a:chExt cx="263213" cy="296040"/>
                  </a:xfrm>
                </p:grpSpPr>
                <p:sp>
                  <p:nvSpPr>
                    <p:cNvPr id="81" name="TextBox 80">
                      <a:extLst>
                        <a:ext uri="{FF2B5EF4-FFF2-40B4-BE49-F238E27FC236}">
                          <a16:creationId xmlns:a16="http://schemas.microsoft.com/office/drawing/2014/main" id="{55964A27-B84F-4E39-894D-10103377879E}"/>
                        </a:ext>
                      </a:extLst>
                    </p:cNvPr>
                    <p:cNvSpPr txBox="1"/>
                    <p:nvPr/>
                  </p:nvSpPr>
                  <p:spPr>
                    <a:xfrm>
                      <a:off x="619290" y="6098109"/>
                      <a:ext cx="263213" cy="261610"/>
                    </a:xfrm>
                    <a:prstGeom prst="rect">
                      <a:avLst/>
                    </a:prstGeom>
                    <a:noFill/>
                  </p:spPr>
                  <p:txBody>
                    <a:bodyPr wrap="none" rtlCol="0">
                      <a:spAutoFit/>
                    </a:bodyPr>
                    <a:lstStyle/>
                    <a:p>
                      <a:pPr algn="ctr"/>
                      <a:r>
                        <a:rPr lang="en-US" sz="1100" dirty="0">
                          <a:solidFill>
                            <a:prstClr val="black"/>
                          </a:solidFill>
                        </a:rPr>
                        <a:t>8</a:t>
                      </a:r>
                    </a:p>
                  </p:txBody>
                </p:sp>
                <p:cxnSp>
                  <p:nvCxnSpPr>
                    <p:cNvPr id="82" name="Straight Connector 81">
                      <a:extLst>
                        <a:ext uri="{FF2B5EF4-FFF2-40B4-BE49-F238E27FC236}">
                          <a16:creationId xmlns:a16="http://schemas.microsoft.com/office/drawing/2014/main" id="{D6E1203C-E79C-4CDB-81F1-90AB953E8E7F}"/>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14134ADB-8954-461F-9B86-BB53F9343C3D}"/>
                      </a:ext>
                    </a:extLst>
                  </p:cNvPr>
                  <p:cNvGrpSpPr/>
                  <p:nvPr/>
                </p:nvGrpSpPr>
                <p:grpSpPr>
                  <a:xfrm>
                    <a:off x="3328224" y="6061904"/>
                    <a:ext cx="263116" cy="296942"/>
                    <a:chOff x="619290" y="6063679"/>
                    <a:chExt cx="263213" cy="296040"/>
                  </a:xfrm>
                </p:grpSpPr>
                <p:sp>
                  <p:nvSpPr>
                    <p:cNvPr id="79" name="TextBox 78">
                      <a:extLst>
                        <a:ext uri="{FF2B5EF4-FFF2-40B4-BE49-F238E27FC236}">
                          <a16:creationId xmlns:a16="http://schemas.microsoft.com/office/drawing/2014/main" id="{35829C5C-E819-4EEC-AB32-2BC6C84AF12B}"/>
                        </a:ext>
                      </a:extLst>
                    </p:cNvPr>
                    <p:cNvSpPr txBox="1"/>
                    <p:nvPr/>
                  </p:nvSpPr>
                  <p:spPr>
                    <a:xfrm>
                      <a:off x="619290" y="6098109"/>
                      <a:ext cx="263213" cy="261610"/>
                    </a:xfrm>
                    <a:prstGeom prst="rect">
                      <a:avLst/>
                    </a:prstGeom>
                    <a:noFill/>
                  </p:spPr>
                  <p:txBody>
                    <a:bodyPr wrap="none" rtlCol="0">
                      <a:spAutoFit/>
                    </a:bodyPr>
                    <a:lstStyle/>
                    <a:p>
                      <a:pPr algn="ctr"/>
                      <a:r>
                        <a:rPr lang="en-US" sz="1100" dirty="0">
                          <a:solidFill>
                            <a:prstClr val="black"/>
                          </a:solidFill>
                        </a:rPr>
                        <a:t>9</a:t>
                      </a:r>
                    </a:p>
                  </p:txBody>
                </p:sp>
                <p:cxnSp>
                  <p:nvCxnSpPr>
                    <p:cNvPr id="80" name="Straight Connector 79">
                      <a:extLst>
                        <a:ext uri="{FF2B5EF4-FFF2-40B4-BE49-F238E27FC236}">
                          <a16:creationId xmlns:a16="http://schemas.microsoft.com/office/drawing/2014/main" id="{20EEC8F4-B762-4F68-983B-96F994319501}"/>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9344A724-809D-46F3-B8BA-92A478014122}"/>
                      </a:ext>
                    </a:extLst>
                  </p:cNvPr>
                  <p:cNvGrpSpPr/>
                  <p:nvPr/>
                </p:nvGrpSpPr>
                <p:grpSpPr>
                  <a:xfrm>
                    <a:off x="3642197" y="6061904"/>
                    <a:ext cx="341634" cy="296942"/>
                    <a:chOff x="580017" y="6063679"/>
                    <a:chExt cx="341760" cy="296040"/>
                  </a:xfrm>
                </p:grpSpPr>
                <p:sp>
                  <p:nvSpPr>
                    <p:cNvPr id="77" name="TextBox 76">
                      <a:extLst>
                        <a:ext uri="{FF2B5EF4-FFF2-40B4-BE49-F238E27FC236}">
                          <a16:creationId xmlns:a16="http://schemas.microsoft.com/office/drawing/2014/main" id="{4548EB16-36DF-4373-B6BF-4ADEB6579630}"/>
                        </a:ext>
                      </a:extLst>
                    </p:cNvPr>
                    <p:cNvSpPr txBox="1"/>
                    <p:nvPr/>
                  </p:nvSpPr>
                  <p:spPr>
                    <a:xfrm>
                      <a:off x="580017" y="6098109"/>
                      <a:ext cx="341760" cy="261610"/>
                    </a:xfrm>
                    <a:prstGeom prst="rect">
                      <a:avLst/>
                    </a:prstGeom>
                    <a:noFill/>
                  </p:spPr>
                  <p:txBody>
                    <a:bodyPr wrap="none" rtlCol="0">
                      <a:spAutoFit/>
                    </a:bodyPr>
                    <a:lstStyle/>
                    <a:p>
                      <a:pPr algn="ctr"/>
                      <a:r>
                        <a:rPr lang="en-US" sz="1100" dirty="0">
                          <a:solidFill>
                            <a:prstClr val="black"/>
                          </a:solidFill>
                        </a:rPr>
                        <a:t>10</a:t>
                      </a:r>
                    </a:p>
                  </p:txBody>
                </p:sp>
                <p:cxnSp>
                  <p:nvCxnSpPr>
                    <p:cNvPr id="78" name="Straight Connector 77">
                      <a:extLst>
                        <a:ext uri="{FF2B5EF4-FFF2-40B4-BE49-F238E27FC236}">
                          <a16:creationId xmlns:a16="http://schemas.microsoft.com/office/drawing/2014/main" id="{023A1591-6E2A-4E45-B699-BEDD0C055696}"/>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TextBox 75">
                    <a:extLst>
                      <a:ext uri="{FF2B5EF4-FFF2-40B4-BE49-F238E27FC236}">
                        <a16:creationId xmlns:a16="http://schemas.microsoft.com/office/drawing/2014/main" id="{E012253A-A289-405A-BA21-7CC0A0A61C13}"/>
                      </a:ext>
                    </a:extLst>
                  </p:cNvPr>
                  <p:cNvSpPr txBox="1"/>
                  <p:nvPr/>
                </p:nvSpPr>
                <p:spPr>
                  <a:xfrm>
                    <a:off x="1703643" y="6308120"/>
                    <a:ext cx="1197963" cy="284372"/>
                  </a:xfrm>
                  <a:prstGeom prst="rect">
                    <a:avLst/>
                  </a:prstGeom>
                  <a:noFill/>
                </p:spPr>
                <p:txBody>
                  <a:bodyPr wrap="square" rtlCol="0">
                    <a:spAutoFit/>
                  </a:bodyPr>
                  <a:lstStyle/>
                  <a:p>
                    <a:pPr algn="ctr"/>
                    <a:r>
                      <a:rPr lang="en-GB" sz="1200" dirty="0"/>
                      <a:t>Time (years)</a:t>
                    </a:r>
                  </a:p>
                </p:txBody>
              </p:sp>
            </p:grpSp>
          </p:grpSp>
        </p:grpSp>
      </p:grpSp>
      <p:grpSp>
        <p:nvGrpSpPr>
          <p:cNvPr id="9" name="Group 8">
            <a:extLst>
              <a:ext uri="{FF2B5EF4-FFF2-40B4-BE49-F238E27FC236}">
                <a16:creationId xmlns:a16="http://schemas.microsoft.com/office/drawing/2014/main" id="{4307B135-6215-4148-AB8A-ED424BF6E149}"/>
              </a:ext>
            </a:extLst>
          </p:cNvPr>
          <p:cNvGrpSpPr/>
          <p:nvPr/>
        </p:nvGrpSpPr>
        <p:grpSpPr>
          <a:xfrm>
            <a:off x="4927548" y="2909499"/>
            <a:ext cx="3836778" cy="2886870"/>
            <a:chOff x="4927548" y="2909499"/>
            <a:chExt cx="3836778" cy="2886870"/>
          </a:xfrm>
        </p:grpSpPr>
        <p:sp>
          <p:nvSpPr>
            <p:cNvPr id="25" name="Tekstvak 24"/>
            <p:cNvSpPr txBox="1"/>
            <p:nvPr/>
          </p:nvSpPr>
          <p:spPr>
            <a:xfrm>
              <a:off x="6581056" y="2909499"/>
              <a:ext cx="1018227" cy="338554"/>
            </a:xfrm>
            <a:prstGeom prst="rect">
              <a:avLst/>
            </a:prstGeom>
            <a:noFill/>
          </p:spPr>
          <p:txBody>
            <a:bodyPr wrap="none" rtlCol="0">
              <a:spAutoFit/>
            </a:bodyPr>
            <a:lstStyle/>
            <a:p>
              <a:pPr algn="ctr"/>
              <a:r>
                <a:rPr lang="nl-NL" sz="1600" b="1" dirty="0" err="1"/>
                <a:t>Bilirubin</a:t>
              </a:r>
              <a:endParaRPr lang="en-US" sz="1600" b="1" dirty="0"/>
            </a:p>
          </p:txBody>
        </p:sp>
        <p:sp>
          <p:nvSpPr>
            <p:cNvPr id="51" name="Tekstvak 50"/>
            <p:cNvSpPr txBox="1"/>
            <p:nvPr/>
          </p:nvSpPr>
          <p:spPr>
            <a:xfrm>
              <a:off x="5478078" y="4285321"/>
              <a:ext cx="1404000" cy="461665"/>
            </a:xfrm>
            <a:prstGeom prst="rect">
              <a:avLst/>
            </a:prstGeom>
            <a:noFill/>
            <a:ln w="19050">
              <a:solidFill>
                <a:schemeClr val="tx2"/>
              </a:solidFill>
            </a:ln>
          </p:spPr>
          <p:txBody>
            <a:bodyPr wrap="square" rtlCol="0">
              <a:spAutoFit/>
            </a:bodyPr>
            <a:lstStyle/>
            <a:p>
              <a:r>
                <a:rPr lang="nl-NL" sz="1200" b="1" dirty="0">
                  <a:solidFill>
                    <a:schemeClr val="tx2"/>
                  </a:solidFill>
                </a:rPr>
                <a:t>Adj. HR 0.55 </a:t>
              </a:r>
            </a:p>
            <a:p>
              <a:r>
                <a:rPr lang="nl-NL" sz="1200" dirty="0">
                  <a:solidFill>
                    <a:schemeClr val="tx2"/>
                  </a:solidFill>
                </a:rPr>
                <a:t>(IQR 0.45–0.67)</a:t>
              </a:r>
              <a:endParaRPr lang="en-US" sz="1200" dirty="0">
                <a:solidFill>
                  <a:schemeClr val="tx2"/>
                </a:solidFill>
              </a:endParaRPr>
            </a:p>
          </p:txBody>
        </p:sp>
        <p:sp>
          <p:nvSpPr>
            <p:cNvPr id="17" name="TextBox 16"/>
            <p:cNvSpPr txBox="1"/>
            <p:nvPr/>
          </p:nvSpPr>
          <p:spPr>
            <a:xfrm>
              <a:off x="5478078" y="4797152"/>
              <a:ext cx="1369758" cy="461665"/>
            </a:xfrm>
            <a:prstGeom prst="rect">
              <a:avLst/>
            </a:prstGeom>
            <a:solidFill>
              <a:schemeClr val="bg1"/>
            </a:solidFill>
            <a:ln>
              <a:solidFill>
                <a:schemeClr val="bg1"/>
              </a:solidFill>
            </a:ln>
          </p:spPr>
          <p:txBody>
            <a:bodyPr wrap="square" rtlCol="0">
              <a:spAutoFit/>
            </a:bodyPr>
            <a:lstStyle>
              <a:defPPr>
                <a:defRPr lang="en-US"/>
              </a:defPPr>
              <a:lvl1pPr>
                <a:defRPr sz="1000"/>
              </a:lvl1pPr>
            </a:lstStyle>
            <a:p>
              <a:r>
                <a:rPr lang="en-GB" sz="1200" dirty="0"/>
                <a:t>P&lt;0.001 for all comparisons</a:t>
              </a:r>
            </a:p>
          </p:txBody>
        </p:sp>
        <p:grpSp>
          <p:nvGrpSpPr>
            <p:cNvPr id="111" name="Group 110">
              <a:extLst>
                <a:ext uri="{FF2B5EF4-FFF2-40B4-BE49-F238E27FC236}">
                  <a16:creationId xmlns:a16="http://schemas.microsoft.com/office/drawing/2014/main" id="{F67B3B2C-6085-4181-B189-0BC1FE2AECAF}"/>
                </a:ext>
              </a:extLst>
            </p:cNvPr>
            <p:cNvGrpSpPr/>
            <p:nvPr/>
          </p:nvGrpSpPr>
          <p:grpSpPr>
            <a:xfrm>
              <a:off x="4927548" y="3106747"/>
              <a:ext cx="3836778" cy="2689622"/>
              <a:chOff x="4090478" y="3902870"/>
              <a:chExt cx="3836778" cy="2689622"/>
            </a:xfrm>
          </p:grpSpPr>
          <p:cxnSp>
            <p:nvCxnSpPr>
              <p:cNvPr id="112" name="Straight Connector 111">
                <a:extLst>
                  <a:ext uri="{FF2B5EF4-FFF2-40B4-BE49-F238E27FC236}">
                    <a16:creationId xmlns:a16="http://schemas.microsoft.com/office/drawing/2014/main" id="{B8456DE9-AB50-4005-9AE5-C441D5FB0C56}"/>
                  </a:ext>
                </a:extLst>
              </p:cNvPr>
              <p:cNvCxnSpPr>
                <a:cxnSpLocks/>
              </p:cNvCxnSpPr>
              <p:nvPr/>
            </p:nvCxnSpPr>
            <p:spPr>
              <a:xfrm flipH="1" flipV="1">
                <a:off x="4575725" y="5876925"/>
                <a:ext cx="0" cy="194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56252429-16EC-498E-979E-608A4F07EED9}"/>
                  </a:ext>
                </a:extLst>
              </p:cNvPr>
              <p:cNvSpPr txBox="1"/>
              <p:nvPr/>
            </p:nvSpPr>
            <p:spPr>
              <a:xfrm>
                <a:off x="4090478" y="5944867"/>
                <a:ext cx="492590" cy="250827"/>
              </a:xfrm>
              <a:prstGeom prst="rect">
                <a:avLst/>
              </a:prstGeom>
              <a:noFill/>
            </p:spPr>
            <p:txBody>
              <a:bodyPr wrap="none" rtlCol="0">
                <a:spAutoFit/>
              </a:bodyPr>
              <a:lstStyle/>
              <a:p>
                <a:pPr algn="r"/>
                <a:r>
                  <a:rPr lang="en-US" sz="1100" dirty="0">
                    <a:solidFill>
                      <a:prstClr val="black"/>
                    </a:solidFill>
                  </a:rPr>
                  <a:t>0</a:t>
                </a:r>
              </a:p>
            </p:txBody>
          </p:sp>
          <p:cxnSp>
            <p:nvCxnSpPr>
              <p:cNvPr id="114" name="Straight Connector 113">
                <a:extLst>
                  <a:ext uri="{FF2B5EF4-FFF2-40B4-BE49-F238E27FC236}">
                    <a16:creationId xmlns:a16="http://schemas.microsoft.com/office/drawing/2014/main" id="{DEEF4B3F-A9FD-4A62-AEF3-EA546F42B521}"/>
                  </a:ext>
                </a:extLst>
              </p:cNvPr>
              <p:cNvCxnSpPr/>
              <p:nvPr/>
            </p:nvCxnSpPr>
            <p:spPr>
              <a:xfrm>
                <a:off x="4503751" y="6070433"/>
                <a:ext cx="719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B2DA727-596E-462C-9449-D9B6913D43AD}"/>
                  </a:ext>
                </a:extLst>
              </p:cNvPr>
              <p:cNvCxnSpPr/>
              <p:nvPr/>
            </p:nvCxnSpPr>
            <p:spPr>
              <a:xfrm>
                <a:off x="4503751" y="5881859"/>
                <a:ext cx="719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29617F2-336E-49E8-811B-3C8192C68108}"/>
                  </a:ext>
                </a:extLst>
              </p:cNvPr>
              <p:cNvCxnSpPr>
                <a:cxnSpLocks/>
              </p:cNvCxnSpPr>
              <p:nvPr/>
            </p:nvCxnSpPr>
            <p:spPr>
              <a:xfrm flipV="1">
                <a:off x="4571275" y="6061904"/>
                <a:ext cx="3190322" cy="1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E9CF8244-A90D-4A0C-91BD-FD4C356FEA36}"/>
                  </a:ext>
                </a:extLst>
              </p:cNvPr>
              <p:cNvSpPr txBox="1"/>
              <p:nvPr/>
            </p:nvSpPr>
            <p:spPr>
              <a:xfrm>
                <a:off x="4240567" y="5514527"/>
                <a:ext cx="341634" cy="279702"/>
              </a:xfrm>
              <a:prstGeom prst="rect">
                <a:avLst/>
              </a:prstGeom>
              <a:noFill/>
            </p:spPr>
            <p:txBody>
              <a:bodyPr wrap="none" rtlCol="0">
                <a:spAutoFit/>
              </a:bodyPr>
              <a:lstStyle/>
              <a:p>
                <a:pPr algn="r"/>
                <a:r>
                  <a:rPr lang="en-US" sz="1100" dirty="0">
                    <a:solidFill>
                      <a:prstClr val="black"/>
                    </a:solidFill>
                  </a:rPr>
                  <a:t>60</a:t>
                </a:r>
              </a:p>
            </p:txBody>
          </p:sp>
          <p:grpSp>
            <p:nvGrpSpPr>
              <p:cNvPr id="118" name="Group 117">
                <a:extLst>
                  <a:ext uri="{FF2B5EF4-FFF2-40B4-BE49-F238E27FC236}">
                    <a16:creationId xmlns:a16="http://schemas.microsoft.com/office/drawing/2014/main" id="{35F5DC27-264D-49A8-8EFD-75D9AF65B892}"/>
                  </a:ext>
                </a:extLst>
              </p:cNvPr>
              <p:cNvGrpSpPr/>
              <p:nvPr/>
            </p:nvGrpSpPr>
            <p:grpSpPr>
              <a:xfrm>
                <a:off x="4162046" y="3902870"/>
                <a:ext cx="420155" cy="1752599"/>
                <a:chOff x="218621" y="3902869"/>
                <a:chExt cx="420155" cy="1845329"/>
              </a:xfrm>
            </p:grpSpPr>
            <p:cxnSp>
              <p:nvCxnSpPr>
                <p:cNvPr id="163" name="Straight Connector 162">
                  <a:extLst>
                    <a:ext uri="{FF2B5EF4-FFF2-40B4-BE49-F238E27FC236}">
                      <a16:creationId xmlns:a16="http://schemas.microsoft.com/office/drawing/2014/main" id="{2122033E-A076-43C4-9FAB-46FE1C68B917}"/>
                    </a:ext>
                  </a:extLst>
                </p:cNvPr>
                <p:cNvCxnSpPr>
                  <a:cxnSpLocks/>
                </p:cNvCxnSpPr>
                <p:nvPr/>
              </p:nvCxnSpPr>
              <p:spPr>
                <a:xfrm flipH="1" flipV="1">
                  <a:off x="632300" y="4043263"/>
                  <a:ext cx="0" cy="17049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2A5BC1-3375-4C87-816B-6E545BB384E8}"/>
                    </a:ext>
                  </a:extLst>
                </p:cNvPr>
                <p:cNvCxnSpPr/>
                <p:nvPr/>
              </p:nvCxnSpPr>
              <p:spPr>
                <a:xfrm>
                  <a:off x="560326" y="5745531"/>
                  <a:ext cx="719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82B5564A-244C-4E57-85B4-AD8BF6C644E2}"/>
                    </a:ext>
                  </a:extLst>
                </p:cNvPr>
                <p:cNvSpPr txBox="1"/>
                <p:nvPr/>
              </p:nvSpPr>
              <p:spPr>
                <a:xfrm>
                  <a:off x="297142" y="4753475"/>
                  <a:ext cx="341634" cy="279702"/>
                </a:xfrm>
                <a:prstGeom prst="rect">
                  <a:avLst/>
                </a:prstGeom>
                <a:noFill/>
              </p:spPr>
              <p:txBody>
                <a:bodyPr wrap="none" rtlCol="0">
                  <a:spAutoFit/>
                </a:bodyPr>
                <a:lstStyle/>
                <a:p>
                  <a:pPr algn="r"/>
                  <a:r>
                    <a:rPr lang="en-US" sz="1100" dirty="0">
                      <a:solidFill>
                        <a:prstClr val="black"/>
                      </a:solidFill>
                    </a:rPr>
                    <a:t>80</a:t>
                  </a:r>
                </a:p>
              </p:txBody>
            </p:sp>
            <p:cxnSp>
              <p:nvCxnSpPr>
                <p:cNvPr id="166" name="Straight Connector 165">
                  <a:extLst>
                    <a:ext uri="{FF2B5EF4-FFF2-40B4-BE49-F238E27FC236}">
                      <a16:creationId xmlns:a16="http://schemas.microsoft.com/office/drawing/2014/main" id="{73BDD6AF-6802-41EB-8119-38955972E0A7}"/>
                    </a:ext>
                  </a:extLst>
                </p:cNvPr>
                <p:cNvCxnSpPr/>
                <p:nvPr/>
              </p:nvCxnSpPr>
              <p:spPr>
                <a:xfrm>
                  <a:off x="560326" y="4899848"/>
                  <a:ext cx="719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6E57D873-18F5-4238-9DA6-EC0FDB5A4FCA}"/>
                    </a:ext>
                  </a:extLst>
                </p:cNvPr>
                <p:cNvSpPr txBox="1"/>
                <p:nvPr/>
              </p:nvSpPr>
              <p:spPr>
                <a:xfrm>
                  <a:off x="218621" y="3902869"/>
                  <a:ext cx="420153" cy="276932"/>
                </a:xfrm>
                <a:prstGeom prst="rect">
                  <a:avLst/>
                </a:prstGeom>
                <a:noFill/>
              </p:spPr>
              <p:txBody>
                <a:bodyPr wrap="none" rtlCol="0">
                  <a:spAutoFit/>
                </a:bodyPr>
                <a:lstStyle/>
                <a:p>
                  <a:pPr algn="r"/>
                  <a:r>
                    <a:rPr lang="en-US" sz="1100" dirty="0">
                      <a:solidFill>
                        <a:prstClr val="black"/>
                      </a:solidFill>
                    </a:rPr>
                    <a:t>100</a:t>
                  </a:r>
                </a:p>
              </p:txBody>
            </p:sp>
            <p:cxnSp>
              <p:nvCxnSpPr>
                <p:cNvPr id="168" name="Straight Connector 167">
                  <a:extLst>
                    <a:ext uri="{FF2B5EF4-FFF2-40B4-BE49-F238E27FC236}">
                      <a16:creationId xmlns:a16="http://schemas.microsoft.com/office/drawing/2014/main" id="{6640EE2E-5290-4CAA-BF1D-CFE504658571}"/>
                    </a:ext>
                  </a:extLst>
                </p:cNvPr>
                <p:cNvCxnSpPr/>
                <p:nvPr/>
              </p:nvCxnSpPr>
              <p:spPr>
                <a:xfrm>
                  <a:off x="560326" y="4050088"/>
                  <a:ext cx="719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F2E783AF-5279-4E39-966D-76D78DA36AE7}"/>
                    </a:ext>
                  </a:extLst>
                </p:cNvPr>
                <p:cNvSpPr txBox="1"/>
                <p:nvPr/>
              </p:nvSpPr>
              <p:spPr>
                <a:xfrm>
                  <a:off x="297142" y="5178356"/>
                  <a:ext cx="341634" cy="279702"/>
                </a:xfrm>
                <a:prstGeom prst="rect">
                  <a:avLst/>
                </a:prstGeom>
                <a:noFill/>
              </p:spPr>
              <p:txBody>
                <a:bodyPr wrap="none" rtlCol="0">
                  <a:spAutoFit/>
                </a:bodyPr>
                <a:lstStyle/>
                <a:p>
                  <a:pPr algn="r"/>
                  <a:r>
                    <a:rPr lang="en-US" sz="1100" dirty="0">
                      <a:solidFill>
                        <a:prstClr val="black"/>
                      </a:solidFill>
                    </a:rPr>
                    <a:t>70</a:t>
                  </a:r>
                </a:p>
              </p:txBody>
            </p:sp>
            <p:cxnSp>
              <p:nvCxnSpPr>
                <p:cNvPr id="170" name="Straight Connector 169">
                  <a:extLst>
                    <a:ext uri="{FF2B5EF4-FFF2-40B4-BE49-F238E27FC236}">
                      <a16:creationId xmlns:a16="http://schemas.microsoft.com/office/drawing/2014/main" id="{D85857B2-D40A-4DEC-877A-1A8F95AEABE5}"/>
                    </a:ext>
                  </a:extLst>
                </p:cNvPr>
                <p:cNvCxnSpPr/>
                <p:nvPr/>
              </p:nvCxnSpPr>
              <p:spPr>
                <a:xfrm>
                  <a:off x="560326" y="5324730"/>
                  <a:ext cx="719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67663ED9-A13D-4C97-B9B8-65633405E9EE}"/>
                    </a:ext>
                  </a:extLst>
                </p:cNvPr>
                <p:cNvSpPr txBox="1"/>
                <p:nvPr/>
              </p:nvSpPr>
              <p:spPr>
                <a:xfrm>
                  <a:off x="297142" y="4328593"/>
                  <a:ext cx="341634" cy="279702"/>
                </a:xfrm>
                <a:prstGeom prst="rect">
                  <a:avLst/>
                </a:prstGeom>
                <a:noFill/>
              </p:spPr>
              <p:txBody>
                <a:bodyPr wrap="none" rtlCol="0">
                  <a:spAutoFit/>
                </a:bodyPr>
                <a:lstStyle/>
                <a:p>
                  <a:pPr algn="r"/>
                  <a:r>
                    <a:rPr lang="en-US" sz="1100" dirty="0">
                      <a:solidFill>
                        <a:prstClr val="black"/>
                      </a:solidFill>
                    </a:rPr>
                    <a:t>90</a:t>
                  </a:r>
                </a:p>
              </p:txBody>
            </p:sp>
            <p:cxnSp>
              <p:nvCxnSpPr>
                <p:cNvPr id="172" name="Straight Connector 171">
                  <a:extLst>
                    <a:ext uri="{FF2B5EF4-FFF2-40B4-BE49-F238E27FC236}">
                      <a16:creationId xmlns:a16="http://schemas.microsoft.com/office/drawing/2014/main" id="{1E40886E-0FA7-4539-81BB-1AEF97B9A178}"/>
                    </a:ext>
                  </a:extLst>
                </p:cNvPr>
                <p:cNvCxnSpPr/>
                <p:nvPr/>
              </p:nvCxnSpPr>
              <p:spPr>
                <a:xfrm>
                  <a:off x="560326" y="4474967"/>
                  <a:ext cx="719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F91500D1-0049-477F-8F30-85604686032B}"/>
                  </a:ext>
                </a:extLst>
              </p:cNvPr>
              <p:cNvGrpSpPr/>
              <p:nvPr/>
            </p:nvGrpSpPr>
            <p:grpSpPr>
              <a:xfrm>
                <a:off x="4445901" y="6062068"/>
                <a:ext cx="263116" cy="296942"/>
                <a:chOff x="619290" y="6063679"/>
                <a:chExt cx="263213" cy="296040"/>
              </a:xfrm>
            </p:grpSpPr>
            <p:sp>
              <p:nvSpPr>
                <p:cNvPr id="161" name="TextBox 160">
                  <a:extLst>
                    <a:ext uri="{FF2B5EF4-FFF2-40B4-BE49-F238E27FC236}">
                      <a16:creationId xmlns:a16="http://schemas.microsoft.com/office/drawing/2014/main" id="{458DFDBA-962D-4BCF-8528-71129762303A}"/>
                    </a:ext>
                  </a:extLst>
                </p:cNvPr>
                <p:cNvSpPr txBox="1"/>
                <p:nvPr/>
              </p:nvSpPr>
              <p:spPr>
                <a:xfrm>
                  <a:off x="619290" y="6098109"/>
                  <a:ext cx="263213" cy="261610"/>
                </a:xfrm>
                <a:prstGeom prst="rect">
                  <a:avLst/>
                </a:prstGeom>
                <a:noFill/>
              </p:spPr>
              <p:txBody>
                <a:bodyPr wrap="none" rtlCol="0">
                  <a:spAutoFit/>
                </a:bodyPr>
                <a:lstStyle/>
                <a:p>
                  <a:pPr algn="ctr"/>
                  <a:r>
                    <a:rPr lang="en-US" sz="1100" dirty="0">
                      <a:solidFill>
                        <a:prstClr val="black"/>
                      </a:solidFill>
                    </a:rPr>
                    <a:t>0</a:t>
                  </a:r>
                </a:p>
              </p:txBody>
            </p:sp>
            <p:cxnSp>
              <p:nvCxnSpPr>
                <p:cNvPr id="162" name="Straight Connector 161">
                  <a:extLst>
                    <a:ext uri="{FF2B5EF4-FFF2-40B4-BE49-F238E27FC236}">
                      <a16:creationId xmlns:a16="http://schemas.microsoft.com/office/drawing/2014/main" id="{8DB70F84-19C5-4800-B57F-BA368E81E19D}"/>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81AB2CA7-E985-481B-B4E9-6EE4C6DE8DFC}"/>
                  </a:ext>
                </a:extLst>
              </p:cNvPr>
              <p:cNvGrpSpPr/>
              <p:nvPr/>
            </p:nvGrpSpPr>
            <p:grpSpPr>
              <a:xfrm>
                <a:off x="4759873" y="6062068"/>
                <a:ext cx="263116" cy="296942"/>
                <a:chOff x="619290" y="6063679"/>
                <a:chExt cx="263213" cy="296040"/>
              </a:xfrm>
            </p:grpSpPr>
            <p:sp>
              <p:nvSpPr>
                <p:cNvPr id="159" name="TextBox 158">
                  <a:extLst>
                    <a:ext uri="{FF2B5EF4-FFF2-40B4-BE49-F238E27FC236}">
                      <a16:creationId xmlns:a16="http://schemas.microsoft.com/office/drawing/2014/main" id="{2AFECD87-4E8A-4977-8323-0248297B698E}"/>
                    </a:ext>
                  </a:extLst>
                </p:cNvPr>
                <p:cNvSpPr txBox="1"/>
                <p:nvPr/>
              </p:nvSpPr>
              <p:spPr>
                <a:xfrm>
                  <a:off x="619290" y="6098109"/>
                  <a:ext cx="263213" cy="261610"/>
                </a:xfrm>
                <a:prstGeom prst="rect">
                  <a:avLst/>
                </a:prstGeom>
                <a:noFill/>
              </p:spPr>
              <p:txBody>
                <a:bodyPr wrap="none" rtlCol="0">
                  <a:spAutoFit/>
                </a:bodyPr>
                <a:lstStyle/>
                <a:p>
                  <a:pPr algn="ctr"/>
                  <a:r>
                    <a:rPr lang="en-US" sz="1100" dirty="0">
                      <a:solidFill>
                        <a:prstClr val="black"/>
                      </a:solidFill>
                    </a:rPr>
                    <a:t>1</a:t>
                  </a:r>
                </a:p>
              </p:txBody>
            </p:sp>
            <p:cxnSp>
              <p:nvCxnSpPr>
                <p:cNvPr id="160" name="Straight Connector 159">
                  <a:extLst>
                    <a:ext uri="{FF2B5EF4-FFF2-40B4-BE49-F238E27FC236}">
                      <a16:creationId xmlns:a16="http://schemas.microsoft.com/office/drawing/2014/main" id="{65DD5BCC-B982-401A-82CA-0F2A7F6CB320}"/>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85787BD9-CA39-4E1A-BCBE-5677DA6FEAE4}"/>
                  </a:ext>
                </a:extLst>
              </p:cNvPr>
              <p:cNvGrpSpPr/>
              <p:nvPr/>
            </p:nvGrpSpPr>
            <p:grpSpPr>
              <a:xfrm>
                <a:off x="5073845" y="6062068"/>
                <a:ext cx="263116" cy="296942"/>
                <a:chOff x="619290" y="6063679"/>
                <a:chExt cx="263213" cy="296040"/>
              </a:xfrm>
            </p:grpSpPr>
            <p:sp>
              <p:nvSpPr>
                <p:cNvPr id="157" name="TextBox 156">
                  <a:extLst>
                    <a:ext uri="{FF2B5EF4-FFF2-40B4-BE49-F238E27FC236}">
                      <a16:creationId xmlns:a16="http://schemas.microsoft.com/office/drawing/2014/main" id="{A77864E4-3894-4229-87DE-44E72A80070A}"/>
                    </a:ext>
                  </a:extLst>
                </p:cNvPr>
                <p:cNvSpPr txBox="1"/>
                <p:nvPr/>
              </p:nvSpPr>
              <p:spPr>
                <a:xfrm>
                  <a:off x="619290" y="6098109"/>
                  <a:ext cx="263213" cy="261610"/>
                </a:xfrm>
                <a:prstGeom prst="rect">
                  <a:avLst/>
                </a:prstGeom>
                <a:noFill/>
              </p:spPr>
              <p:txBody>
                <a:bodyPr wrap="none" rtlCol="0">
                  <a:spAutoFit/>
                </a:bodyPr>
                <a:lstStyle/>
                <a:p>
                  <a:pPr algn="ctr"/>
                  <a:r>
                    <a:rPr lang="en-US" sz="1100" dirty="0">
                      <a:solidFill>
                        <a:prstClr val="black"/>
                      </a:solidFill>
                    </a:rPr>
                    <a:t>2</a:t>
                  </a:r>
                </a:p>
              </p:txBody>
            </p:sp>
            <p:cxnSp>
              <p:nvCxnSpPr>
                <p:cNvPr id="158" name="Straight Connector 157">
                  <a:extLst>
                    <a:ext uri="{FF2B5EF4-FFF2-40B4-BE49-F238E27FC236}">
                      <a16:creationId xmlns:a16="http://schemas.microsoft.com/office/drawing/2014/main" id="{A14C94BC-C8D3-42EE-8719-B61C465AD285}"/>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BCFB8EED-522D-41F3-A404-AE7D2A8D4EAE}"/>
                  </a:ext>
                </a:extLst>
              </p:cNvPr>
              <p:cNvGrpSpPr/>
              <p:nvPr/>
            </p:nvGrpSpPr>
            <p:grpSpPr>
              <a:xfrm>
                <a:off x="5387817" y="6062068"/>
                <a:ext cx="263116" cy="296942"/>
                <a:chOff x="619290" y="6063679"/>
                <a:chExt cx="263213" cy="296040"/>
              </a:xfrm>
            </p:grpSpPr>
            <p:sp>
              <p:nvSpPr>
                <p:cNvPr id="155" name="TextBox 154">
                  <a:extLst>
                    <a:ext uri="{FF2B5EF4-FFF2-40B4-BE49-F238E27FC236}">
                      <a16:creationId xmlns:a16="http://schemas.microsoft.com/office/drawing/2014/main" id="{5CC9D21F-8337-40AA-8903-AD5AD39A6066}"/>
                    </a:ext>
                  </a:extLst>
                </p:cNvPr>
                <p:cNvSpPr txBox="1"/>
                <p:nvPr/>
              </p:nvSpPr>
              <p:spPr>
                <a:xfrm>
                  <a:off x="619290" y="6098109"/>
                  <a:ext cx="263213" cy="261610"/>
                </a:xfrm>
                <a:prstGeom prst="rect">
                  <a:avLst/>
                </a:prstGeom>
                <a:noFill/>
              </p:spPr>
              <p:txBody>
                <a:bodyPr wrap="none" rtlCol="0">
                  <a:spAutoFit/>
                </a:bodyPr>
                <a:lstStyle/>
                <a:p>
                  <a:pPr algn="ctr"/>
                  <a:r>
                    <a:rPr lang="en-US" sz="1100" dirty="0">
                      <a:solidFill>
                        <a:prstClr val="black"/>
                      </a:solidFill>
                    </a:rPr>
                    <a:t>3</a:t>
                  </a:r>
                </a:p>
              </p:txBody>
            </p:sp>
            <p:cxnSp>
              <p:nvCxnSpPr>
                <p:cNvPr id="156" name="Straight Connector 155">
                  <a:extLst>
                    <a:ext uri="{FF2B5EF4-FFF2-40B4-BE49-F238E27FC236}">
                      <a16:creationId xmlns:a16="http://schemas.microsoft.com/office/drawing/2014/main" id="{50F70763-A2C5-4F69-B849-3B749A815374}"/>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1E2B8332-30EE-4375-A0AA-DEC9885399EC}"/>
                  </a:ext>
                </a:extLst>
              </p:cNvPr>
              <p:cNvGrpSpPr/>
              <p:nvPr/>
            </p:nvGrpSpPr>
            <p:grpSpPr>
              <a:xfrm>
                <a:off x="5701789" y="6061904"/>
                <a:ext cx="263116" cy="296942"/>
                <a:chOff x="619290" y="6063679"/>
                <a:chExt cx="263213" cy="296040"/>
              </a:xfrm>
            </p:grpSpPr>
            <p:sp>
              <p:nvSpPr>
                <p:cNvPr id="153" name="TextBox 152">
                  <a:extLst>
                    <a:ext uri="{FF2B5EF4-FFF2-40B4-BE49-F238E27FC236}">
                      <a16:creationId xmlns:a16="http://schemas.microsoft.com/office/drawing/2014/main" id="{BC29595E-71CF-470E-8312-F8588043E9CD}"/>
                    </a:ext>
                  </a:extLst>
                </p:cNvPr>
                <p:cNvSpPr txBox="1"/>
                <p:nvPr/>
              </p:nvSpPr>
              <p:spPr>
                <a:xfrm>
                  <a:off x="619290" y="6098109"/>
                  <a:ext cx="263213" cy="261610"/>
                </a:xfrm>
                <a:prstGeom prst="rect">
                  <a:avLst/>
                </a:prstGeom>
                <a:noFill/>
              </p:spPr>
              <p:txBody>
                <a:bodyPr wrap="none" rtlCol="0">
                  <a:spAutoFit/>
                </a:bodyPr>
                <a:lstStyle/>
                <a:p>
                  <a:pPr algn="ctr"/>
                  <a:r>
                    <a:rPr lang="en-US" sz="1100" dirty="0">
                      <a:solidFill>
                        <a:prstClr val="black"/>
                      </a:solidFill>
                    </a:rPr>
                    <a:t>4</a:t>
                  </a:r>
                </a:p>
              </p:txBody>
            </p:sp>
            <p:cxnSp>
              <p:nvCxnSpPr>
                <p:cNvPr id="154" name="Straight Connector 153">
                  <a:extLst>
                    <a:ext uri="{FF2B5EF4-FFF2-40B4-BE49-F238E27FC236}">
                      <a16:creationId xmlns:a16="http://schemas.microsoft.com/office/drawing/2014/main" id="{03E1C73A-137C-4EB6-93DC-FC35454E1A24}"/>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FE26ADD2-BFE4-4370-8144-781F2E1167F0}"/>
                  </a:ext>
                </a:extLst>
              </p:cNvPr>
              <p:cNvGrpSpPr/>
              <p:nvPr/>
            </p:nvGrpSpPr>
            <p:grpSpPr>
              <a:xfrm>
                <a:off x="6015761" y="6061904"/>
                <a:ext cx="263116" cy="296942"/>
                <a:chOff x="619290" y="6063679"/>
                <a:chExt cx="263213" cy="296040"/>
              </a:xfrm>
            </p:grpSpPr>
            <p:sp>
              <p:nvSpPr>
                <p:cNvPr id="151" name="TextBox 150">
                  <a:extLst>
                    <a:ext uri="{FF2B5EF4-FFF2-40B4-BE49-F238E27FC236}">
                      <a16:creationId xmlns:a16="http://schemas.microsoft.com/office/drawing/2014/main" id="{385A5A20-DDDA-4550-AEE4-7C74A7E94B27}"/>
                    </a:ext>
                  </a:extLst>
                </p:cNvPr>
                <p:cNvSpPr txBox="1"/>
                <p:nvPr/>
              </p:nvSpPr>
              <p:spPr>
                <a:xfrm>
                  <a:off x="619290" y="6098109"/>
                  <a:ext cx="263213" cy="261610"/>
                </a:xfrm>
                <a:prstGeom prst="rect">
                  <a:avLst/>
                </a:prstGeom>
                <a:noFill/>
              </p:spPr>
              <p:txBody>
                <a:bodyPr wrap="none" rtlCol="0">
                  <a:spAutoFit/>
                </a:bodyPr>
                <a:lstStyle/>
                <a:p>
                  <a:pPr algn="ctr"/>
                  <a:r>
                    <a:rPr lang="en-US" sz="1100" dirty="0">
                      <a:solidFill>
                        <a:prstClr val="black"/>
                      </a:solidFill>
                    </a:rPr>
                    <a:t>5</a:t>
                  </a:r>
                </a:p>
              </p:txBody>
            </p:sp>
            <p:cxnSp>
              <p:nvCxnSpPr>
                <p:cNvPr id="152" name="Straight Connector 151">
                  <a:extLst>
                    <a:ext uri="{FF2B5EF4-FFF2-40B4-BE49-F238E27FC236}">
                      <a16:creationId xmlns:a16="http://schemas.microsoft.com/office/drawing/2014/main" id="{971410C2-BD93-4EDE-8243-7AF598E39BF4}"/>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172A38FD-D658-4EAE-BEDC-D12FEA754530}"/>
                  </a:ext>
                </a:extLst>
              </p:cNvPr>
              <p:cNvGrpSpPr/>
              <p:nvPr/>
            </p:nvGrpSpPr>
            <p:grpSpPr>
              <a:xfrm>
                <a:off x="6329733" y="6061904"/>
                <a:ext cx="263116" cy="296942"/>
                <a:chOff x="619290" y="6063679"/>
                <a:chExt cx="263213" cy="296040"/>
              </a:xfrm>
            </p:grpSpPr>
            <p:sp>
              <p:nvSpPr>
                <p:cNvPr id="149" name="TextBox 148">
                  <a:extLst>
                    <a:ext uri="{FF2B5EF4-FFF2-40B4-BE49-F238E27FC236}">
                      <a16:creationId xmlns:a16="http://schemas.microsoft.com/office/drawing/2014/main" id="{AC8FC691-70F6-47C5-88A3-E6844C1A76CF}"/>
                    </a:ext>
                  </a:extLst>
                </p:cNvPr>
                <p:cNvSpPr txBox="1"/>
                <p:nvPr/>
              </p:nvSpPr>
              <p:spPr>
                <a:xfrm>
                  <a:off x="619290" y="6098109"/>
                  <a:ext cx="263213" cy="261610"/>
                </a:xfrm>
                <a:prstGeom prst="rect">
                  <a:avLst/>
                </a:prstGeom>
                <a:noFill/>
              </p:spPr>
              <p:txBody>
                <a:bodyPr wrap="none" rtlCol="0">
                  <a:spAutoFit/>
                </a:bodyPr>
                <a:lstStyle/>
                <a:p>
                  <a:pPr algn="ctr"/>
                  <a:r>
                    <a:rPr lang="en-US" sz="1100" dirty="0">
                      <a:solidFill>
                        <a:prstClr val="black"/>
                      </a:solidFill>
                    </a:rPr>
                    <a:t>6</a:t>
                  </a:r>
                </a:p>
              </p:txBody>
            </p:sp>
            <p:cxnSp>
              <p:nvCxnSpPr>
                <p:cNvPr id="150" name="Straight Connector 149">
                  <a:extLst>
                    <a:ext uri="{FF2B5EF4-FFF2-40B4-BE49-F238E27FC236}">
                      <a16:creationId xmlns:a16="http://schemas.microsoft.com/office/drawing/2014/main" id="{B2AD36D6-D866-4355-BD7B-5321965FEE27}"/>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F6B5BD8B-8942-4838-A1D2-A783794CCF6E}"/>
                  </a:ext>
                </a:extLst>
              </p:cNvPr>
              <p:cNvGrpSpPr/>
              <p:nvPr/>
            </p:nvGrpSpPr>
            <p:grpSpPr>
              <a:xfrm>
                <a:off x="6643705" y="6061904"/>
                <a:ext cx="263116" cy="296942"/>
                <a:chOff x="619290" y="6063679"/>
                <a:chExt cx="263213" cy="296040"/>
              </a:xfrm>
            </p:grpSpPr>
            <p:sp>
              <p:nvSpPr>
                <p:cNvPr id="147" name="TextBox 146">
                  <a:extLst>
                    <a:ext uri="{FF2B5EF4-FFF2-40B4-BE49-F238E27FC236}">
                      <a16:creationId xmlns:a16="http://schemas.microsoft.com/office/drawing/2014/main" id="{6C7E5A22-EA28-4DD2-AFFF-A1003560E5D4}"/>
                    </a:ext>
                  </a:extLst>
                </p:cNvPr>
                <p:cNvSpPr txBox="1"/>
                <p:nvPr/>
              </p:nvSpPr>
              <p:spPr>
                <a:xfrm>
                  <a:off x="619290" y="6098109"/>
                  <a:ext cx="263213" cy="261610"/>
                </a:xfrm>
                <a:prstGeom prst="rect">
                  <a:avLst/>
                </a:prstGeom>
                <a:noFill/>
              </p:spPr>
              <p:txBody>
                <a:bodyPr wrap="none" rtlCol="0">
                  <a:spAutoFit/>
                </a:bodyPr>
                <a:lstStyle/>
                <a:p>
                  <a:pPr algn="ctr"/>
                  <a:r>
                    <a:rPr lang="en-US" sz="1100" dirty="0">
                      <a:solidFill>
                        <a:prstClr val="black"/>
                      </a:solidFill>
                    </a:rPr>
                    <a:t>7</a:t>
                  </a:r>
                </a:p>
              </p:txBody>
            </p:sp>
            <p:cxnSp>
              <p:nvCxnSpPr>
                <p:cNvPr id="148" name="Straight Connector 147">
                  <a:extLst>
                    <a:ext uri="{FF2B5EF4-FFF2-40B4-BE49-F238E27FC236}">
                      <a16:creationId xmlns:a16="http://schemas.microsoft.com/office/drawing/2014/main" id="{9C1CAC87-E47F-4868-B9B4-FF4EE6C551B4}"/>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397CA078-9404-45CA-8203-6F76B19F1AC3}"/>
                  </a:ext>
                </a:extLst>
              </p:cNvPr>
              <p:cNvGrpSpPr/>
              <p:nvPr/>
            </p:nvGrpSpPr>
            <p:grpSpPr>
              <a:xfrm>
                <a:off x="6957677" y="6061904"/>
                <a:ext cx="263116" cy="296942"/>
                <a:chOff x="619290" y="6063679"/>
                <a:chExt cx="263213" cy="296040"/>
              </a:xfrm>
            </p:grpSpPr>
            <p:sp>
              <p:nvSpPr>
                <p:cNvPr id="145" name="TextBox 144">
                  <a:extLst>
                    <a:ext uri="{FF2B5EF4-FFF2-40B4-BE49-F238E27FC236}">
                      <a16:creationId xmlns:a16="http://schemas.microsoft.com/office/drawing/2014/main" id="{E10A9583-7A54-48C0-9449-56600D24F2F5}"/>
                    </a:ext>
                  </a:extLst>
                </p:cNvPr>
                <p:cNvSpPr txBox="1"/>
                <p:nvPr/>
              </p:nvSpPr>
              <p:spPr>
                <a:xfrm>
                  <a:off x="619290" y="6098109"/>
                  <a:ext cx="263213" cy="261610"/>
                </a:xfrm>
                <a:prstGeom prst="rect">
                  <a:avLst/>
                </a:prstGeom>
                <a:noFill/>
              </p:spPr>
              <p:txBody>
                <a:bodyPr wrap="none" rtlCol="0">
                  <a:spAutoFit/>
                </a:bodyPr>
                <a:lstStyle/>
                <a:p>
                  <a:pPr algn="ctr"/>
                  <a:r>
                    <a:rPr lang="en-US" sz="1100" dirty="0">
                      <a:solidFill>
                        <a:prstClr val="black"/>
                      </a:solidFill>
                    </a:rPr>
                    <a:t>8</a:t>
                  </a:r>
                </a:p>
              </p:txBody>
            </p:sp>
            <p:cxnSp>
              <p:nvCxnSpPr>
                <p:cNvPr id="146" name="Straight Connector 145">
                  <a:extLst>
                    <a:ext uri="{FF2B5EF4-FFF2-40B4-BE49-F238E27FC236}">
                      <a16:creationId xmlns:a16="http://schemas.microsoft.com/office/drawing/2014/main" id="{0B489A18-6E2E-4D35-AE31-8B27C35C4541}"/>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362C680D-24E5-4470-9A3C-CC5DAE4A9F67}"/>
                  </a:ext>
                </a:extLst>
              </p:cNvPr>
              <p:cNvGrpSpPr/>
              <p:nvPr/>
            </p:nvGrpSpPr>
            <p:grpSpPr>
              <a:xfrm>
                <a:off x="7271649" y="6061904"/>
                <a:ext cx="263116" cy="296942"/>
                <a:chOff x="619290" y="6063679"/>
                <a:chExt cx="263213" cy="296040"/>
              </a:xfrm>
            </p:grpSpPr>
            <p:sp>
              <p:nvSpPr>
                <p:cNvPr id="143" name="TextBox 142">
                  <a:extLst>
                    <a:ext uri="{FF2B5EF4-FFF2-40B4-BE49-F238E27FC236}">
                      <a16:creationId xmlns:a16="http://schemas.microsoft.com/office/drawing/2014/main" id="{A83E855C-631A-4F3F-81E1-70157751B5EB}"/>
                    </a:ext>
                  </a:extLst>
                </p:cNvPr>
                <p:cNvSpPr txBox="1"/>
                <p:nvPr/>
              </p:nvSpPr>
              <p:spPr>
                <a:xfrm>
                  <a:off x="619290" y="6098109"/>
                  <a:ext cx="263213" cy="261610"/>
                </a:xfrm>
                <a:prstGeom prst="rect">
                  <a:avLst/>
                </a:prstGeom>
                <a:noFill/>
              </p:spPr>
              <p:txBody>
                <a:bodyPr wrap="none" rtlCol="0">
                  <a:spAutoFit/>
                </a:bodyPr>
                <a:lstStyle/>
                <a:p>
                  <a:pPr algn="ctr"/>
                  <a:r>
                    <a:rPr lang="en-US" sz="1100" dirty="0">
                      <a:solidFill>
                        <a:prstClr val="black"/>
                      </a:solidFill>
                    </a:rPr>
                    <a:t>9</a:t>
                  </a:r>
                </a:p>
              </p:txBody>
            </p:sp>
            <p:cxnSp>
              <p:nvCxnSpPr>
                <p:cNvPr id="144" name="Straight Connector 143">
                  <a:extLst>
                    <a:ext uri="{FF2B5EF4-FFF2-40B4-BE49-F238E27FC236}">
                      <a16:creationId xmlns:a16="http://schemas.microsoft.com/office/drawing/2014/main" id="{A9F92382-C3B0-4A1F-9EF4-E3AD6CA0135D}"/>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BDC478E5-18F4-4893-A1A0-501521B0F72F}"/>
                  </a:ext>
                </a:extLst>
              </p:cNvPr>
              <p:cNvGrpSpPr/>
              <p:nvPr/>
            </p:nvGrpSpPr>
            <p:grpSpPr>
              <a:xfrm>
                <a:off x="7585622" y="6061904"/>
                <a:ext cx="341634" cy="296942"/>
                <a:chOff x="580017" y="6063679"/>
                <a:chExt cx="341760" cy="296040"/>
              </a:xfrm>
            </p:grpSpPr>
            <p:sp>
              <p:nvSpPr>
                <p:cNvPr id="141" name="TextBox 140">
                  <a:extLst>
                    <a:ext uri="{FF2B5EF4-FFF2-40B4-BE49-F238E27FC236}">
                      <a16:creationId xmlns:a16="http://schemas.microsoft.com/office/drawing/2014/main" id="{7FD0BDD2-A23B-460C-AD91-5E3A64E4F6F4}"/>
                    </a:ext>
                  </a:extLst>
                </p:cNvPr>
                <p:cNvSpPr txBox="1"/>
                <p:nvPr/>
              </p:nvSpPr>
              <p:spPr>
                <a:xfrm>
                  <a:off x="580017" y="6098109"/>
                  <a:ext cx="341760" cy="261610"/>
                </a:xfrm>
                <a:prstGeom prst="rect">
                  <a:avLst/>
                </a:prstGeom>
                <a:noFill/>
              </p:spPr>
              <p:txBody>
                <a:bodyPr wrap="none" rtlCol="0">
                  <a:spAutoFit/>
                </a:bodyPr>
                <a:lstStyle/>
                <a:p>
                  <a:pPr algn="ctr"/>
                  <a:r>
                    <a:rPr lang="en-US" sz="1100" dirty="0">
                      <a:solidFill>
                        <a:prstClr val="black"/>
                      </a:solidFill>
                    </a:rPr>
                    <a:t>10</a:t>
                  </a:r>
                </a:p>
              </p:txBody>
            </p:sp>
            <p:cxnSp>
              <p:nvCxnSpPr>
                <p:cNvPr id="142" name="Straight Connector 141">
                  <a:extLst>
                    <a:ext uri="{FF2B5EF4-FFF2-40B4-BE49-F238E27FC236}">
                      <a16:creationId xmlns:a16="http://schemas.microsoft.com/office/drawing/2014/main" id="{CEBFF627-50BD-4998-9768-18AFB1B6B870}"/>
                    </a:ext>
                  </a:extLst>
                </p:cNvPr>
                <p:cNvCxnSpPr>
                  <a:cxnSpLocks/>
                </p:cNvCxnSpPr>
                <p:nvPr/>
              </p:nvCxnSpPr>
              <p:spPr>
                <a:xfrm rot="5400000">
                  <a:off x="714896" y="6099680"/>
                  <a:ext cx="72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0" name="TextBox 129">
                <a:extLst>
                  <a:ext uri="{FF2B5EF4-FFF2-40B4-BE49-F238E27FC236}">
                    <a16:creationId xmlns:a16="http://schemas.microsoft.com/office/drawing/2014/main" id="{098EAFE0-21C0-4223-ADF2-F788CC5C54AD}"/>
                  </a:ext>
                </a:extLst>
              </p:cNvPr>
              <p:cNvSpPr txBox="1"/>
              <p:nvPr/>
            </p:nvSpPr>
            <p:spPr>
              <a:xfrm>
                <a:off x="5647068" y="6308120"/>
                <a:ext cx="1197963" cy="284372"/>
              </a:xfrm>
              <a:prstGeom prst="rect">
                <a:avLst/>
              </a:prstGeom>
              <a:solidFill>
                <a:schemeClr val="bg1"/>
              </a:solidFill>
            </p:spPr>
            <p:txBody>
              <a:bodyPr wrap="square" rtlCol="0">
                <a:spAutoFit/>
              </a:bodyPr>
              <a:lstStyle/>
              <a:p>
                <a:pPr algn="ctr"/>
                <a:r>
                  <a:rPr lang="en-GB" sz="1200" dirty="0"/>
                  <a:t>Time (years)</a:t>
                </a:r>
              </a:p>
            </p:txBody>
          </p:sp>
          <p:sp>
            <p:nvSpPr>
              <p:cNvPr id="131" name="Freeform: Shape 130">
                <a:extLst>
                  <a:ext uri="{FF2B5EF4-FFF2-40B4-BE49-F238E27FC236}">
                    <a16:creationId xmlns:a16="http://schemas.microsoft.com/office/drawing/2014/main" id="{C266FF7E-0A40-4E20-9B5D-0603318B5665}"/>
                  </a:ext>
                </a:extLst>
              </p:cNvPr>
              <p:cNvSpPr/>
              <p:nvPr/>
            </p:nvSpPr>
            <p:spPr>
              <a:xfrm>
                <a:off x="4583113" y="4044950"/>
                <a:ext cx="3167062" cy="520700"/>
              </a:xfrm>
              <a:custGeom>
                <a:avLst/>
                <a:gdLst>
                  <a:gd name="connsiteX0" fmla="*/ 3167062 w 3167062"/>
                  <a:gd name="connsiteY0" fmla="*/ 520700 h 520700"/>
                  <a:gd name="connsiteX1" fmla="*/ 3098800 w 3167062"/>
                  <a:gd name="connsiteY1" fmla="*/ 508000 h 520700"/>
                  <a:gd name="connsiteX2" fmla="*/ 3068637 w 3167062"/>
                  <a:gd name="connsiteY2" fmla="*/ 504825 h 520700"/>
                  <a:gd name="connsiteX3" fmla="*/ 3040062 w 3167062"/>
                  <a:gd name="connsiteY3" fmla="*/ 484188 h 520700"/>
                  <a:gd name="connsiteX4" fmla="*/ 2922587 w 3167062"/>
                  <a:gd name="connsiteY4" fmla="*/ 473075 h 520700"/>
                  <a:gd name="connsiteX5" fmla="*/ 2882900 w 3167062"/>
                  <a:gd name="connsiteY5" fmla="*/ 458788 h 520700"/>
                  <a:gd name="connsiteX6" fmla="*/ 2819400 w 3167062"/>
                  <a:gd name="connsiteY6" fmla="*/ 433388 h 520700"/>
                  <a:gd name="connsiteX7" fmla="*/ 2724150 w 3167062"/>
                  <a:gd name="connsiteY7" fmla="*/ 427038 h 520700"/>
                  <a:gd name="connsiteX8" fmla="*/ 2665412 w 3167062"/>
                  <a:gd name="connsiteY8" fmla="*/ 419100 h 520700"/>
                  <a:gd name="connsiteX9" fmla="*/ 2597150 w 3167062"/>
                  <a:gd name="connsiteY9" fmla="*/ 412750 h 520700"/>
                  <a:gd name="connsiteX10" fmla="*/ 2543175 w 3167062"/>
                  <a:gd name="connsiteY10" fmla="*/ 401638 h 520700"/>
                  <a:gd name="connsiteX11" fmla="*/ 2482850 w 3167062"/>
                  <a:gd name="connsiteY11" fmla="*/ 387350 h 520700"/>
                  <a:gd name="connsiteX12" fmla="*/ 2441575 w 3167062"/>
                  <a:gd name="connsiteY12" fmla="*/ 365125 h 520700"/>
                  <a:gd name="connsiteX13" fmla="*/ 2360612 w 3167062"/>
                  <a:gd name="connsiteY13" fmla="*/ 339725 h 520700"/>
                  <a:gd name="connsiteX14" fmla="*/ 2316162 w 3167062"/>
                  <a:gd name="connsiteY14" fmla="*/ 328613 h 520700"/>
                  <a:gd name="connsiteX15" fmla="*/ 2190750 w 3167062"/>
                  <a:gd name="connsiteY15" fmla="*/ 317500 h 520700"/>
                  <a:gd name="connsiteX16" fmla="*/ 2149475 w 3167062"/>
                  <a:gd name="connsiteY16" fmla="*/ 312738 h 520700"/>
                  <a:gd name="connsiteX17" fmla="*/ 2117725 w 3167062"/>
                  <a:gd name="connsiteY17" fmla="*/ 290513 h 520700"/>
                  <a:gd name="connsiteX18" fmla="*/ 2076450 w 3167062"/>
                  <a:gd name="connsiteY18" fmla="*/ 277813 h 520700"/>
                  <a:gd name="connsiteX19" fmla="*/ 2016125 w 3167062"/>
                  <a:gd name="connsiteY19" fmla="*/ 252413 h 520700"/>
                  <a:gd name="connsiteX20" fmla="*/ 1955800 w 3167062"/>
                  <a:gd name="connsiteY20" fmla="*/ 242888 h 520700"/>
                  <a:gd name="connsiteX21" fmla="*/ 1868487 w 3167062"/>
                  <a:gd name="connsiteY21" fmla="*/ 223838 h 520700"/>
                  <a:gd name="connsiteX22" fmla="*/ 1758950 w 3167062"/>
                  <a:gd name="connsiteY22" fmla="*/ 219075 h 520700"/>
                  <a:gd name="connsiteX23" fmla="*/ 1655762 w 3167062"/>
                  <a:gd name="connsiteY23" fmla="*/ 190500 h 520700"/>
                  <a:gd name="connsiteX24" fmla="*/ 1616075 w 3167062"/>
                  <a:gd name="connsiteY24" fmla="*/ 195263 h 520700"/>
                  <a:gd name="connsiteX25" fmla="*/ 1554162 w 3167062"/>
                  <a:gd name="connsiteY25" fmla="*/ 176213 h 520700"/>
                  <a:gd name="connsiteX26" fmla="*/ 1444625 w 3167062"/>
                  <a:gd name="connsiteY26" fmla="*/ 169863 h 520700"/>
                  <a:gd name="connsiteX27" fmla="*/ 1376362 w 3167062"/>
                  <a:gd name="connsiteY27" fmla="*/ 160338 h 520700"/>
                  <a:gd name="connsiteX28" fmla="*/ 1257300 w 3167062"/>
                  <a:gd name="connsiteY28" fmla="*/ 139700 h 520700"/>
                  <a:gd name="connsiteX29" fmla="*/ 1149350 w 3167062"/>
                  <a:gd name="connsiteY29" fmla="*/ 127000 h 520700"/>
                  <a:gd name="connsiteX30" fmla="*/ 1038225 w 3167062"/>
                  <a:gd name="connsiteY30" fmla="*/ 114300 h 520700"/>
                  <a:gd name="connsiteX31" fmla="*/ 1000125 w 3167062"/>
                  <a:gd name="connsiteY31" fmla="*/ 117475 h 520700"/>
                  <a:gd name="connsiteX32" fmla="*/ 946150 w 3167062"/>
                  <a:gd name="connsiteY32" fmla="*/ 90488 h 520700"/>
                  <a:gd name="connsiteX33" fmla="*/ 838200 w 3167062"/>
                  <a:gd name="connsiteY33" fmla="*/ 87313 h 520700"/>
                  <a:gd name="connsiteX34" fmla="*/ 754062 w 3167062"/>
                  <a:gd name="connsiteY34" fmla="*/ 85725 h 520700"/>
                  <a:gd name="connsiteX35" fmla="*/ 692150 w 3167062"/>
                  <a:gd name="connsiteY35" fmla="*/ 73025 h 520700"/>
                  <a:gd name="connsiteX36" fmla="*/ 641350 w 3167062"/>
                  <a:gd name="connsiteY36" fmla="*/ 73025 h 520700"/>
                  <a:gd name="connsiteX37" fmla="*/ 573087 w 3167062"/>
                  <a:gd name="connsiteY37" fmla="*/ 50800 h 520700"/>
                  <a:gd name="connsiteX38" fmla="*/ 506412 w 3167062"/>
                  <a:gd name="connsiteY38" fmla="*/ 42863 h 520700"/>
                  <a:gd name="connsiteX39" fmla="*/ 450850 w 3167062"/>
                  <a:gd name="connsiteY39" fmla="*/ 42863 h 520700"/>
                  <a:gd name="connsiteX40" fmla="*/ 393700 w 3167062"/>
                  <a:gd name="connsiteY40" fmla="*/ 38100 h 520700"/>
                  <a:gd name="connsiteX41" fmla="*/ 307975 w 3167062"/>
                  <a:gd name="connsiteY41" fmla="*/ 23813 h 520700"/>
                  <a:gd name="connsiteX42" fmla="*/ 241300 w 3167062"/>
                  <a:gd name="connsiteY42" fmla="*/ 23813 h 520700"/>
                  <a:gd name="connsiteX43" fmla="*/ 139700 w 3167062"/>
                  <a:gd name="connsiteY43" fmla="*/ 7938 h 520700"/>
                  <a:gd name="connsiteX44" fmla="*/ 0 w 3167062"/>
                  <a:gd name="connsiteY44"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67062" h="520700">
                    <a:moveTo>
                      <a:pt x="3167062" y="520700"/>
                    </a:moveTo>
                    <a:lnTo>
                      <a:pt x="3098800" y="508000"/>
                    </a:lnTo>
                    <a:lnTo>
                      <a:pt x="3068637" y="504825"/>
                    </a:lnTo>
                    <a:lnTo>
                      <a:pt x="3040062" y="484188"/>
                    </a:lnTo>
                    <a:lnTo>
                      <a:pt x="2922587" y="473075"/>
                    </a:lnTo>
                    <a:lnTo>
                      <a:pt x="2882900" y="458788"/>
                    </a:lnTo>
                    <a:lnTo>
                      <a:pt x="2819400" y="433388"/>
                    </a:lnTo>
                    <a:lnTo>
                      <a:pt x="2724150" y="427038"/>
                    </a:lnTo>
                    <a:lnTo>
                      <a:pt x="2665412" y="419100"/>
                    </a:lnTo>
                    <a:lnTo>
                      <a:pt x="2597150" y="412750"/>
                    </a:lnTo>
                    <a:lnTo>
                      <a:pt x="2543175" y="401638"/>
                    </a:lnTo>
                    <a:lnTo>
                      <a:pt x="2482850" y="387350"/>
                    </a:lnTo>
                    <a:lnTo>
                      <a:pt x="2441575" y="365125"/>
                    </a:lnTo>
                    <a:lnTo>
                      <a:pt x="2360612" y="339725"/>
                    </a:lnTo>
                    <a:lnTo>
                      <a:pt x="2316162" y="328613"/>
                    </a:lnTo>
                    <a:lnTo>
                      <a:pt x="2190750" y="317500"/>
                    </a:lnTo>
                    <a:lnTo>
                      <a:pt x="2149475" y="312738"/>
                    </a:lnTo>
                    <a:lnTo>
                      <a:pt x="2117725" y="290513"/>
                    </a:lnTo>
                    <a:lnTo>
                      <a:pt x="2076450" y="277813"/>
                    </a:lnTo>
                    <a:lnTo>
                      <a:pt x="2016125" y="252413"/>
                    </a:lnTo>
                    <a:lnTo>
                      <a:pt x="1955800" y="242888"/>
                    </a:lnTo>
                    <a:lnTo>
                      <a:pt x="1868487" y="223838"/>
                    </a:lnTo>
                    <a:lnTo>
                      <a:pt x="1758950" y="219075"/>
                    </a:lnTo>
                    <a:lnTo>
                      <a:pt x="1655762" y="190500"/>
                    </a:lnTo>
                    <a:lnTo>
                      <a:pt x="1616075" y="195263"/>
                    </a:lnTo>
                    <a:lnTo>
                      <a:pt x="1554162" y="176213"/>
                    </a:lnTo>
                    <a:lnTo>
                      <a:pt x="1444625" y="169863"/>
                    </a:lnTo>
                    <a:lnTo>
                      <a:pt x="1376362" y="160338"/>
                    </a:lnTo>
                    <a:lnTo>
                      <a:pt x="1257300" y="139700"/>
                    </a:lnTo>
                    <a:lnTo>
                      <a:pt x="1149350" y="127000"/>
                    </a:lnTo>
                    <a:lnTo>
                      <a:pt x="1038225" y="114300"/>
                    </a:lnTo>
                    <a:lnTo>
                      <a:pt x="1000125" y="117475"/>
                    </a:lnTo>
                    <a:lnTo>
                      <a:pt x="946150" y="90488"/>
                    </a:lnTo>
                    <a:lnTo>
                      <a:pt x="838200" y="87313"/>
                    </a:lnTo>
                    <a:lnTo>
                      <a:pt x="754062" y="85725"/>
                    </a:lnTo>
                    <a:lnTo>
                      <a:pt x="692150" y="73025"/>
                    </a:lnTo>
                    <a:lnTo>
                      <a:pt x="641350" y="73025"/>
                    </a:lnTo>
                    <a:lnTo>
                      <a:pt x="573087" y="50800"/>
                    </a:lnTo>
                    <a:lnTo>
                      <a:pt x="506412" y="42863"/>
                    </a:lnTo>
                    <a:lnTo>
                      <a:pt x="450850" y="42863"/>
                    </a:lnTo>
                    <a:lnTo>
                      <a:pt x="393700" y="38100"/>
                    </a:lnTo>
                    <a:lnTo>
                      <a:pt x="307975" y="23813"/>
                    </a:lnTo>
                    <a:lnTo>
                      <a:pt x="241300" y="23813"/>
                    </a:lnTo>
                    <a:lnTo>
                      <a:pt x="139700" y="7938"/>
                    </a:lnTo>
                    <a:lnTo>
                      <a:pt x="0" y="0"/>
                    </a:ln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Shape 131">
                <a:extLst>
                  <a:ext uri="{FF2B5EF4-FFF2-40B4-BE49-F238E27FC236}">
                    <a16:creationId xmlns:a16="http://schemas.microsoft.com/office/drawing/2014/main" id="{33367B08-B8BC-4D1F-AED2-F3387F555E9D}"/>
                  </a:ext>
                </a:extLst>
              </p:cNvPr>
              <p:cNvSpPr/>
              <p:nvPr/>
            </p:nvSpPr>
            <p:spPr>
              <a:xfrm>
                <a:off x="4585097" y="4052888"/>
                <a:ext cx="3175397" cy="570309"/>
              </a:xfrm>
              <a:custGeom>
                <a:avLst/>
                <a:gdLst>
                  <a:gd name="connsiteX0" fmla="*/ 3175397 w 3175397"/>
                  <a:gd name="connsiteY0" fmla="*/ 570309 h 570309"/>
                  <a:gd name="connsiteX1" fmla="*/ 3055144 w 3175397"/>
                  <a:gd name="connsiteY1" fmla="*/ 554831 h 570309"/>
                  <a:gd name="connsiteX2" fmla="*/ 3044428 w 3175397"/>
                  <a:gd name="connsiteY2" fmla="*/ 531018 h 570309"/>
                  <a:gd name="connsiteX3" fmla="*/ 2900362 w 3175397"/>
                  <a:gd name="connsiteY3" fmla="*/ 511968 h 570309"/>
                  <a:gd name="connsiteX4" fmla="*/ 2895600 w 3175397"/>
                  <a:gd name="connsiteY4" fmla="*/ 504825 h 570309"/>
                  <a:gd name="connsiteX5" fmla="*/ 2863453 w 3175397"/>
                  <a:gd name="connsiteY5" fmla="*/ 503634 h 570309"/>
                  <a:gd name="connsiteX6" fmla="*/ 2847975 w 3175397"/>
                  <a:gd name="connsiteY6" fmla="*/ 476250 h 570309"/>
                  <a:gd name="connsiteX7" fmla="*/ 2808684 w 3175397"/>
                  <a:gd name="connsiteY7" fmla="*/ 469106 h 570309"/>
                  <a:gd name="connsiteX8" fmla="*/ 2745581 w 3175397"/>
                  <a:gd name="connsiteY8" fmla="*/ 465534 h 570309"/>
                  <a:gd name="connsiteX9" fmla="*/ 2687241 w 3175397"/>
                  <a:gd name="connsiteY9" fmla="*/ 460771 h 570309"/>
                  <a:gd name="connsiteX10" fmla="*/ 2591991 w 3175397"/>
                  <a:gd name="connsiteY10" fmla="*/ 450056 h 570309"/>
                  <a:gd name="connsiteX11" fmla="*/ 2570559 w 3175397"/>
                  <a:gd name="connsiteY11" fmla="*/ 446484 h 570309"/>
                  <a:gd name="connsiteX12" fmla="*/ 2570559 w 3175397"/>
                  <a:gd name="connsiteY12" fmla="*/ 446484 h 570309"/>
                  <a:gd name="connsiteX13" fmla="*/ 2547937 w 3175397"/>
                  <a:gd name="connsiteY13" fmla="*/ 440531 h 570309"/>
                  <a:gd name="connsiteX14" fmla="*/ 2533650 w 3175397"/>
                  <a:gd name="connsiteY14" fmla="*/ 431006 h 570309"/>
                  <a:gd name="connsiteX15" fmla="*/ 2470547 w 3175397"/>
                  <a:gd name="connsiteY15" fmla="*/ 428625 h 570309"/>
                  <a:gd name="connsiteX16" fmla="*/ 2462212 w 3175397"/>
                  <a:gd name="connsiteY16" fmla="*/ 413146 h 570309"/>
                  <a:gd name="connsiteX17" fmla="*/ 2428875 w 3175397"/>
                  <a:gd name="connsiteY17" fmla="*/ 409575 h 570309"/>
                  <a:gd name="connsiteX18" fmla="*/ 2415778 w 3175397"/>
                  <a:gd name="connsiteY18" fmla="*/ 376237 h 570309"/>
                  <a:gd name="connsiteX19" fmla="*/ 2381250 w 3175397"/>
                  <a:gd name="connsiteY19" fmla="*/ 376237 h 570309"/>
                  <a:gd name="connsiteX20" fmla="*/ 2366962 w 3175397"/>
                  <a:gd name="connsiteY20" fmla="*/ 364331 h 570309"/>
                  <a:gd name="connsiteX21" fmla="*/ 2271712 w 3175397"/>
                  <a:gd name="connsiteY21" fmla="*/ 355996 h 570309"/>
                  <a:gd name="connsiteX22" fmla="*/ 2215753 w 3175397"/>
                  <a:gd name="connsiteY22" fmla="*/ 345281 h 570309"/>
                  <a:gd name="connsiteX23" fmla="*/ 2172891 w 3175397"/>
                  <a:gd name="connsiteY23" fmla="*/ 345281 h 570309"/>
                  <a:gd name="connsiteX24" fmla="*/ 2158603 w 3175397"/>
                  <a:gd name="connsiteY24" fmla="*/ 336946 h 570309"/>
                  <a:gd name="connsiteX25" fmla="*/ 2140744 w 3175397"/>
                  <a:gd name="connsiteY25" fmla="*/ 333375 h 570309"/>
                  <a:gd name="connsiteX26" fmla="*/ 2132409 w 3175397"/>
                  <a:gd name="connsiteY26" fmla="*/ 322659 h 570309"/>
                  <a:gd name="connsiteX27" fmla="*/ 2096691 w 3175397"/>
                  <a:gd name="connsiteY27" fmla="*/ 319087 h 570309"/>
                  <a:gd name="connsiteX28" fmla="*/ 2081212 w 3175397"/>
                  <a:gd name="connsiteY28" fmla="*/ 305990 h 570309"/>
                  <a:gd name="connsiteX29" fmla="*/ 2055019 w 3175397"/>
                  <a:gd name="connsiteY29" fmla="*/ 302418 h 570309"/>
                  <a:gd name="connsiteX30" fmla="*/ 2043112 w 3175397"/>
                  <a:gd name="connsiteY30" fmla="*/ 280987 h 570309"/>
                  <a:gd name="connsiteX31" fmla="*/ 2000250 w 3175397"/>
                  <a:gd name="connsiteY31" fmla="*/ 275034 h 570309"/>
                  <a:gd name="connsiteX32" fmla="*/ 1990725 w 3175397"/>
                  <a:gd name="connsiteY32" fmla="*/ 267890 h 570309"/>
                  <a:gd name="connsiteX33" fmla="*/ 1978819 w 3175397"/>
                  <a:gd name="connsiteY33" fmla="*/ 267890 h 570309"/>
                  <a:gd name="connsiteX34" fmla="*/ 1949053 w 3175397"/>
                  <a:gd name="connsiteY34" fmla="*/ 266700 h 570309"/>
                  <a:gd name="connsiteX35" fmla="*/ 1930003 w 3175397"/>
                  <a:gd name="connsiteY35" fmla="*/ 257175 h 570309"/>
                  <a:gd name="connsiteX36" fmla="*/ 1906191 w 3175397"/>
                  <a:gd name="connsiteY36" fmla="*/ 250031 h 570309"/>
                  <a:gd name="connsiteX37" fmla="*/ 1860947 w 3175397"/>
                  <a:gd name="connsiteY37" fmla="*/ 246459 h 570309"/>
                  <a:gd name="connsiteX38" fmla="*/ 1831181 w 3175397"/>
                  <a:gd name="connsiteY38" fmla="*/ 238125 h 570309"/>
                  <a:gd name="connsiteX39" fmla="*/ 1785937 w 3175397"/>
                  <a:gd name="connsiteY39" fmla="*/ 233362 h 570309"/>
                  <a:gd name="connsiteX40" fmla="*/ 1760934 w 3175397"/>
                  <a:gd name="connsiteY40" fmla="*/ 223837 h 570309"/>
                  <a:gd name="connsiteX41" fmla="*/ 1718072 w 3175397"/>
                  <a:gd name="connsiteY41" fmla="*/ 222646 h 570309"/>
                  <a:gd name="connsiteX42" fmla="*/ 1688306 w 3175397"/>
                  <a:gd name="connsiteY42" fmla="*/ 215503 h 570309"/>
                  <a:gd name="connsiteX43" fmla="*/ 1639491 w 3175397"/>
                  <a:gd name="connsiteY43" fmla="*/ 214312 h 570309"/>
                  <a:gd name="connsiteX44" fmla="*/ 1602581 w 3175397"/>
                  <a:gd name="connsiteY44" fmla="*/ 208359 h 570309"/>
                  <a:gd name="connsiteX45" fmla="*/ 1564481 w 3175397"/>
                  <a:gd name="connsiteY45" fmla="*/ 192881 h 570309"/>
                  <a:gd name="connsiteX46" fmla="*/ 1533525 w 3175397"/>
                  <a:gd name="connsiteY46" fmla="*/ 191690 h 570309"/>
                  <a:gd name="connsiteX47" fmla="*/ 1476375 w 3175397"/>
                  <a:gd name="connsiteY47" fmla="*/ 190500 h 570309"/>
                  <a:gd name="connsiteX48" fmla="*/ 1420416 w 3175397"/>
                  <a:gd name="connsiteY48" fmla="*/ 182165 h 570309"/>
                  <a:gd name="connsiteX49" fmla="*/ 1357312 w 3175397"/>
                  <a:gd name="connsiteY49" fmla="*/ 175021 h 570309"/>
                  <a:gd name="connsiteX50" fmla="*/ 1325166 w 3175397"/>
                  <a:gd name="connsiteY50" fmla="*/ 169068 h 570309"/>
                  <a:gd name="connsiteX51" fmla="*/ 1282303 w 3175397"/>
                  <a:gd name="connsiteY51" fmla="*/ 154781 h 570309"/>
                  <a:gd name="connsiteX52" fmla="*/ 1259681 w 3175397"/>
                  <a:gd name="connsiteY52" fmla="*/ 154781 h 570309"/>
                  <a:gd name="connsiteX53" fmla="*/ 1246584 w 3175397"/>
                  <a:gd name="connsiteY53" fmla="*/ 150018 h 570309"/>
                  <a:gd name="connsiteX54" fmla="*/ 1141809 w 3175397"/>
                  <a:gd name="connsiteY54" fmla="*/ 141684 h 570309"/>
                  <a:gd name="connsiteX55" fmla="*/ 1107281 w 3175397"/>
                  <a:gd name="connsiteY55" fmla="*/ 133350 h 570309"/>
                  <a:gd name="connsiteX56" fmla="*/ 1067991 w 3175397"/>
                  <a:gd name="connsiteY56" fmla="*/ 129778 h 570309"/>
                  <a:gd name="connsiteX57" fmla="*/ 981075 w 3175397"/>
                  <a:gd name="connsiteY57" fmla="*/ 125015 h 570309"/>
                  <a:gd name="connsiteX58" fmla="*/ 959644 w 3175397"/>
                  <a:gd name="connsiteY58" fmla="*/ 104775 h 570309"/>
                  <a:gd name="connsiteX59" fmla="*/ 927497 w 3175397"/>
                  <a:gd name="connsiteY59" fmla="*/ 102393 h 570309"/>
                  <a:gd name="connsiteX60" fmla="*/ 904875 w 3175397"/>
                  <a:gd name="connsiteY60" fmla="*/ 100012 h 570309"/>
                  <a:gd name="connsiteX61" fmla="*/ 888206 w 3175397"/>
                  <a:gd name="connsiteY61" fmla="*/ 91678 h 570309"/>
                  <a:gd name="connsiteX62" fmla="*/ 829866 w 3175397"/>
                  <a:gd name="connsiteY62" fmla="*/ 86915 h 570309"/>
                  <a:gd name="connsiteX63" fmla="*/ 769144 w 3175397"/>
                  <a:gd name="connsiteY63" fmla="*/ 88106 h 570309"/>
                  <a:gd name="connsiteX64" fmla="*/ 748903 w 3175397"/>
                  <a:gd name="connsiteY64" fmla="*/ 80962 h 570309"/>
                  <a:gd name="connsiteX65" fmla="*/ 658416 w 3175397"/>
                  <a:gd name="connsiteY65" fmla="*/ 77390 h 570309"/>
                  <a:gd name="connsiteX66" fmla="*/ 619125 w 3175397"/>
                  <a:gd name="connsiteY66" fmla="*/ 73818 h 570309"/>
                  <a:gd name="connsiteX67" fmla="*/ 565547 w 3175397"/>
                  <a:gd name="connsiteY67" fmla="*/ 51196 h 570309"/>
                  <a:gd name="connsiteX68" fmla="*/ 489347 w 3175397"/>
                  <a:gd name="connsiteY68" fmla="*/ 46434 h 570309"/>
                  <a:gd name="connsiteX69" fmla="*/ 431006 w 3175397"/>
                  <a:gd name="connsiteY69" fmla="*/ 46434 h 570309"/>
                  <a:gd name="connsiteX70" fmla="*/ 361950 w 3175397"/>
                  <a:gd name="connsiteY70" fmla="*/ 41671 h 570309"/>
                  <a:gd name="connsiteX71" fmla="*/ 313134 w 3175397"/>
                  <a:gd name="connsiteY71" fmla="*/ 29765 h 570309"/>
                  <a:gd name="connsiteX72" fmla="*/ 148828 w 3175397"/>
                  <a:gd name="connsiteY72" fmla="*/ 8334 h 570309"/>
                  <a:gd name="connsiteX73" fmla="*/ 0 w 3175397"/>
                  <a:gd name="connsiteY73" fmla="*/ 0 h 57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75397" h="570309">
                    <a:moveTo>
                      <a:pt x="3175397" y="570309"/>
                    </a:moveTo>
                    <a:lnTo>
                      <a:pt x="3055144" y="554831"/>
                    </a:lnTo>
                    <a:lnTo>
                      <a:pt x="3044428" y="531018"/>
                    </a:lnTo>
                    <a:lnTo>
                      <a:pt x="2900362" y="511968"/>
                    </a:lnTo>
                    <a:lnTo>
                      <a:pt x="2895600" y="504825"/>
                    </a:lnTo>
                    <a:lnTo>
                      <a:pt x="2863453" y="503634"/>
                    </a:lnTo>
                    <a:lnTo>
                      <a:pt x="2847975" y="476250"/>
                    </a:lnTo>
                    <a:lnTo>
                      <a:pt x="2808684" y="469106"/>
                    </a:lnTo>
                    <a:lnTo>
                      <a:pt x="2745581" y="465534"/>
                    </a:lnTo>
                    <a:lnTo>
                      <a:pt x="2687241" y="460771"/>
                    </a:lnTo>
                    <a:lnTo>
                      <a:pt x="2591991" y="450056"/>
                    </a:lnTo>
                    <a:lnTo>
                      <a:pt x="2570559" y="446484"/>
                    </a:lnTo>
                    <a:lnTo>
                      <a:pt x="2570559" y="446484"/>
                    </a:lnTo>
                    <a:lnTo>
                      <a:pt x="2547937" y="440531"/>
                    </a:lnTo>
                    <a:lnTo>
                      <a:pt x="2533650" y="431006"/>
                    </a:lnTo>
                    <a:lnTo>
                      <a:pt x="2470547" y="428625"/>
                    </a:lnTo>
                    <a:lnTo>
                      <a:pt x="2462212" y="413146"/>
                    </a:lnTo>
                    <a:lnTo>
                      <a:pt x="2428875" y="409575"/>
                    </a:lnTo>
                    <a:lnTo>
                      <a:pt x="2415778" y="376237"/>
                    </a:lnTo>
                    <a:lnTo>
                      <a:pt x="2381250" y="376237"/>
                    </a:lnTo>
                    <a:lnTo>
                      <a:pt x="2366962" y="364331"/>
                    </a:lnTo>
                    <a:lnTo>
                      <a:pt x="2271712" y="355996"/>
                    </a:lnTo>
                    <a:lnTo>
                      <a:pt x="2215753" y="345281"/>
                    </a:lnTo>
                    <a:lnTo>
                      <a:pt x="2172891" y="345281"/>
                    </a:lnTo>
                    <a:lnTo>
                      <a:pt x="2158603" y="336946"/>
                    </a:lnTo>
                    <a:lnTo>
                      <a:pt x="2140744" y="333375"/>
                    </a:lnTo>
                    <a:lnTo>
                      <a:pt x="2132409" y="322659"/>
                    </a:lnTo>
                    <a:lnTo>
                      <a:pt x="2096691" y="319087"/>
                    </a:lnTo>
                    <a:lnTo>
                      <a:pt x="2081212" y="305990"/>
                    </a:lnTo>
                    <a:lnTo>
                      <a:pt x="2055019" y="302418"/>
                    </a:lnTo>
                    <a:lnTo>
                      <a:pt x="2043112" y="280987"/>
                    </a:lnTo>
                    <a:lnTo>
                      <a:pt x="2000250" y="275034"/>
                    </a:lnTo>
                    <a:lnTo>
                      <a:pt x="1990725" y="267890"/>
                    </a:lnTo>
                    <a:lnTo>
                      <a:pt x="1978819" y="267890"/>
                    </a:lnTo>
                    <a:lnTo>
                      <a:pt x="1949053" y="266700"/>
                    </a:lnTo>
                    <a:lnTo>
                      <a:pt x="1930003" y="257175"/>
                    </a:lnTo>
                    <a:lnTo>
                      <a:pt x="1906191" y="250031"/>
                    </a:lnTo>
                    <a:lnTo>
                      <a:pt x="1860947" y="246459"/>
                    </a:lnTo>
                    <a:lnTo>
                      <a:pt x="1831181" y="238125"/>
                    </a:lnTo>
                    <a:lnTo>
                      <a:pt x="1785937" y="233362"/>
                    </a:lnTo>
                    <a:lnTo>
                      <a:pt x="1760934" y="223837"/>
                    </a:lnTo>
                    <a:lnTo>
                      <a:pt x="1718072" y="222646"/>
                    </a:lnTo>
                    <a:lnTo>
                      <a:pt x="1688306" y="215503"/>
                    </a:lnTo>
                    <a:lnTo>
                      <a:pt x="1639491" y="214312"/>
                    </a:lnTo>
                    <a:lnTo>
                      <a:pt x="1602581" y="208359"/>
                    </a:lnTo>
                    <a:lnTo>
                      <a:pt x="1564481" y="192881"/>
                    </a:lnTo>
                    <a:lnTo>
                      <a:pt x="1533525" y="191690"/>
                    </a:lnTo>
                    <a:lnTo>
                      <a:pt x="1476375" y="190500"/>
                    </a:lnTo>
                    <a:lnTo>
                      <a:pt x="1420416" y="182165"/>
                    </a:lnTo>
                    <a:lnTo>
                      <a:pt x="1357312" y="175021"/>
                    </a:lnTo>
                    <a:lnTo>
                      <a:pt x="1325166" y="169068"/>
                    </a:lnTo>
                    <a:lnTo>
                      <a:pt x="1282303" y="154781"/>
                    </a:lnTo>
                    <a:lnTo>
                      <a:pt x="1259681" y="154781"/>
                    </a:lnTo>
                    <a:lnTo>
                      <a:pt x="1246584" y="150018"/>
                    </a:lnTo>
                    <a:lnTo>
                      <a:pt x="1141809" y="141684"/>
                    </a:lnTo>
                    <a:lnTo>
                      <a:pt x="1107281" y="133350"/>
                    </a:lnTo>
                    <a:lnTo>
                      <a:pt x="1067991" y="129778"/>
                    </a:lnTo>
                    <a:lnTo>
                      <a:pt x="981075" y="125015"/>
                    </a:lnTo>
                    <a:lnTo>
                      <a:pt x="959644" y="104775"/>
                    </a:lnTo>
                    <a:lnTo>
                      <a:pt x="927497" y="102393"/>
                    </a:lnTo>
                    <a:lnTo>
                      <a:pt x="904875" y="100012"/>
                    </a:lnTo>
                    <a:lnTo>
                      <a:pt x="888206" y="91678"/>
                    </a:lnTo>
                    <a:lnTo>
                      <a:pt x="829866" y="86915"/>
                    </a:lnTo>
                    <a:lnTo>
                      <a:pt x="769144" y="88106"/>
                    </a:lnTo>
                    <a:lnTo>
                      <a:pt x="748903" y="80962"/>
                    </a:lnTo>
                    <a:lnTo>
                      <a:pt x="658416" y="77390"/>
                    </a:lnTo>
                    <a:lnTo>
                      <a:pt x="619125" y="73818"/>
                    </a:lnTo>
                    <a:lnTo>
                      <a:pt x="565547" y="51196"/>
                    </a:lnTo>
                    <a:lnTo>
                      <a:pt x="489347" y="46434"/>
                    </a:lnTo>
                    <a:lnTo>
                      <a:pt x="431006" y="46434"/>
                    </a:lnTo>
                    <a:lnTo>
                      <a:pt x="361950" y="41671"/>
                    </a:lnTo>
                    <a:lnTo>
                      <a:pt x="313134" y="29765"/>
                    </a:lnTo>
                    <a:lnTo>
                      <a:pt x="148828" y="8334"/>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Shape 132">
                <a:extLst>
                  <a:ext uri="{FF2B5EF4-FFF2-40B4-BE49-F238E27FC236}">
                    <a16:creationId xmlns:a16="http://schemas.microsoft.com/office/drawing/2014/main" id="{A5060708-8986-4BC2-AEB4-8F8938AE1155}"/>
                  </a:ext>
                </a:extLst>
              </p:cNvPr>
              <p:cNvSpPr/>
              <p:nvPr/>
            </p:nvSpPr>
            <p:spPr>
              <a:xfrm>
                <a:off x="4583906" y="4049316"/>
                <a:ext cx="3175397" cy="888206"/>
              </a:xfrm>
              <a:custGeom>
                <a:avLst/>
                <a:gdLst>
                  <a:gd name="connsiteX0" fmla="*/ 3175397 w 3175397"/>
                  <a:gd name="connsiteY0" fmla="*/ 888206 h 888206"/>
                  <a:gd name="connsiteX1" fmla="*/ 3157538 w 3175397"/>
                  <a:gd name="connsiteY1" fmla="*/ 879872 h 888206"/>
                  <a:gd name="connsiteX2" fmla="*/ 3062288 w 3175397"/>
                  <a:gd name="connsiteY2" fmla="*/ 869156 h 888206"/>
                  <a:gd name="connsiteX3" fmla="*/ 3045619 w 3175397"/>
                  <a:gd name="connsiteY3" fmla="*/ 821531 h 888206"/>
                  <a:gd name="connsiteX4" fmla="*/ 3003947 w 3175397"/>
                  <a:gd name="connsiteY4" fmla="*/ 821531 h 888206"/>
                  <a:gd name="connsiteX5" fmla="*/ 2983707 w 3175397"/>
                  <a:gd name="connsiteY5" fmla="*/ 804862 h 888206"/>
                  <a:gd name="connsiteX6" fmla="*/ 2903935 w 3175397"/>
                  <a:gd name="connsiteY6" fmla="*/ 807243 h 888206"/>
                  <a:gd name="connsiteX7" fmla="*/ 2901553 w 3175397"/>
                  <a:gd name="connsiteY7" fmla="*/ 792956 h 888206"/>
                  <a:gd name="connsiteX8" fmla="*/ 2864644 w 3175397"/>
                  <a:gd name="connsiteY8" fmla="*/ 783431 h 888206"/>
                  <a:gd name="connsiteX9" fmla="*/ 2853928 w 3175397"/>
                  <a:gd name="connsiteY9" fmla="*/ 756047 h 888206"/>
                  <a:gd name="connsiteX10" fmla="*/ 2821782 w 3175397"/>
                  <a:gd name="connsiteY10" fmla="*/ 748903 h 888206"/>
                  <a:gd name="connsiteX11" fmla="*/ 2796778 w 3175397"/>
                  <a:gd name="connsiteY11" fmla="*/ 742950 h 888206"/>
                  <a:gd name="connsiteX12" fmla="*/ 2739628 w 3175397"/>
                  <a:gd name="connsiteY12" fmla="*/ 734615 h 888206"/>
                  <a:gd name="connsiteX13" fmla="*/ 2702719 w 3175397"/>
                  <a:gd name="connsiteY13" fmla="*/ 727472 h 888206"/>
                  <a:gd name="connsiteX14" fmla="*/ 2656285 w 3175397"/>
                  <a:gd name="connsiteY14" fmla="*/ 717947 h 888206"/>
                  <a:gd name="connsiteX15" fmla="*/ 2605088 w 3175397"/>
                  <a:gd name="connsiteY15" fmla="*/ 715565 h 888206"/>
                  <a:gd name="connsiteX16" fmla="*/ 2572941 w 3175397"/>
                  <a:gd name="connsiteY16" fmla="*/ 710803 h 888206"/>
                  <a:gd name="connsiteX17" fmla="*/ 2568178 w 3175397"/>
                  <a:gd name="connsiteY17" fmla="*/ 700087 h 888206"/>
                  <a:gd name="connsiteX18" fmla="*/ 2551510 w 3175397"/>
                  <a:gd name="connsiteY18" fmla="*/ 700087 h 888206"/>
                  <a:gd name="connsiteX19" fmla="*/ 2550319 w 3175397"/>
                  <a:gd name="connsiteY19" fmla="*/ 691753 h 888206"/>
                  <a:gd name="connsiteX20" fmla="*/ 2500313 w 3175397"/>
                  <a:gd name="connsiteY20" fmla="*/ 682228 h 888206"/>
                  <a:gd name="connsiteX21" fmla="*/ 2459832 w 3175397"/>
                  <a:gd name="connsiteY21" fmla="*/ 669131 h 888206"/>
                  <a:gd name="connsiteX22" fmla="*/ 2457450 w 3175397"/>
                  <a:gd name="connsiteY22" fmla="*/ 647700 h 888206"/>
                  <a:gd name="connsiteX23" fmla="*/ 2419350 w 3175397"/>
                  <a:gd name="connsiteY23" fmla="*/ 642937 h 888206"/>
                  <a:gd name="connsiteX24" fmla="*/ 2418160 w 3175397"/>
                  <a:gd name="connsiteY24" fmla="*/ 597693 h 888206"/>
                  <a:gd name="connsiteX25" fmla="*/ 2383632 w 3175397"/>
                  <a:gd name="connsiteY25" fmla="*/ 595312 h 888206"/>
                  <a:gd name="connsiteX26" fmla="*/ 2366963 w 3175397"/>
                  <a:gd name="connsiteY26" fmla="*/ 584597 h 888206"/>
                  <a:gd name="connsiteX27" fmla="*/ 2312194 w 3175397"/>
                  <a:gd name="connsiteY27" fmla="*/ 565547 h 888206"/>
                  <a:gd name="connsiteX28" fmla="*/ 2234803 w 3175397"/>
                  <a:gd name="connsiteY28" fmla="*/ 560784 h 888206"/>
                  <a:gd name="connsiteX29" fmla="*/ 2210991 w 3175397"/>
                  <a:gd name="connsiteY29" fmla="*/ 559593 h 888206"/>
                  <a:gd name="connsiteX30" fmla="*/ 2185988 w 3175397"/>
                  <a:gd name="connsiteY30" fmla="*/ 559593 h 888206"/>
                  <a:gd name="connsiteX31" fmla="*/ 2172891 w 3175397"/>
                  <a:gd name="connsiteY31" fmla="*/ 559593 h 888206"/>
                  <a:gd name="connsiteX32" fmla="*/ 2153841 w 3175397"/>
                  <a:gd name="connsiteY32" fmla="*/ 541734 h 888206"/>
                  <a:gd name="connsiteX33" fmla="*/ 2140744 w 3175397"/>
                  <a:gd name="connsiteY33" fmla="*/ 535781 h 888206"/>
                  <a:gd name="connsiteX34" fmla="*/ 2135982 w 3175397"/>
                  <a:gd name="connsiteY34" fmla="*/ 522684 h 888206"/>
                  <a:gd name="connsiteX35" fmla="*/ 2124075 w 3175397"/>
                  <a:gd name="connsiteY35" fmla="*/ 507206 h 888206"/>
                  <a:gd name="connsiteX36" fmla="*/ 2106216 w 3175397"/>
                  <a:gd name="connsiteY36" fmla="*/ 507206 h 888206"/>
                  <a:gd name="connsiteX37" fmla="*/ 2072878 w 3175397"/>
                  <a:gd name="connsiteY37" fmla="*/ 492918 h 888206"/>
                  <a:gd name="connsiteX38" fmla="*/ 2088357 w 3175397"/>
                  <a:gd name="connsiteY38" fmla="*/ 489347 h 888206"/>
                  <a:gd name="connsiteX39" fmla="*/ 2077641 w 3175397"/>
                  <a:gd name="connsiteY39" fmla="*/ 489347 h 888206"/>
                  <a:gd name="connsiteX40" fmla="*/ 2068116 w 3175397"/>
                  <a:gd name="connsiteY40" fmla="*/ 484584 h 888206"/>
                  <a:gd name="connsiteX41" fmla="*/ 2049066 w 3175397"/>
                  <a:gd name="connsiteY41" fmla="*/ 456009 h 888206"/>
                  <a:gd name="connsiteX42" fmla="*/ 1990725 w 3175397"/>
                  <a:gd name="connsiteY42" fmla="*/ 440531 h 888206"/>
                  <a:gd name="connsiteX43" fmla="*/ 1981200 w 3175397"/>
                  <a:gd name="connsiteY43" fmla="*/ 434578 h 888206"/>
                  <a:gd name="connsiteX44" fmla="*/ 1951435 w 3175397"/>
                  <a:gd name="connsiteY44" fmla="*/ 423862 h 888206"/>
                  <a:gd name="connsiteX45" fmla="*/ 1938338 w 3175397"/>
                  <a:gd name="connsiteY45" fmla="*/ 413147 h 888206"/>
                  <a:gd name="connsiteX46" fmla="*/ 1894285 w 3175397"/>
                  <a:gd name="connsiteY46" fmla="*/ 401240 h 888206"/>
                  <a:gd name="connsiteX47" fmla="*/ 1862138 w 3175397"/>
                  <a:gd name="connsiteY47" fmla="*/ 401240 h 888206"/>
                  <a:gd name="connsiteX48" fmla="*/ 1838325 w 3175397"/>
                  <a:gd name="connsiteY48" fmla="*/ 385762 h 888206"/>
                  <a:gd name="connsiteX49" fmla="*/ 1784747 w 3175397"/>
                  <a:gd name="connsiteY49" fmla="*/ 382190 h 888206"/>
                  <a:gd name="connsiteX50" fmla="*/ 1751410 w 3175397"/>
                  <a:gd name="connsiteY50" fmla="*/ 371475 h 888206"/>
                  <a:gd name="connsiteX51" fmla="*/ 1716882 w 3175397"/>
                  <a:gd name="connsiteY51" fmla="*/ 357187 h 888206"/>
                  <a:gd name="connsiteX52" fmla="*/ 1690688 w 3175397"/>
                  <a:gd name="connsiteY52" fmla="*/ 351234 h 888206"/>
                  <a:gd name="connsiteX53" fmla="*/ 1663303 w 3175397"/>
                  <a:gd name="connsiteY53" fmla="*/ 350043 h 888206"/>
                  <a:gd name="connsiteX54" fmla="*/ 1616869 w 3175397"/>
                  <a:gd name="connsiteY54" fmla="*/ 351234 h 888206"/>
                  <a:gd name="connsiteX55" fmla="*/ 1602582 w 3175397"/>
                  <a:gd name="connsiteY55" fmla="*/ 341709 h 888206"/>
                  <a:gd name="connsiteX56" fmla="*/ 1570435 w 3175397"/>
                  <a:gd name="connsiteY56" fmla="*/ 320278 h 888206"/>
                  <a:gd name="connsiteX57" fmla="*/ 1518047 w 3175397"/>
                  <a:gd name="connsiteY57" fmla="*/ 319087 h 888206"/>
                  <a:gd name="connsiteX58" fmla="*/ 1501378 w 3175397"/>
                  <a:gd name="connsiteY58" fmla="*/ 316706 h 888206"/>
                  <a:gd name="connsiteX59" fmla="*/ 1466850 w 3175397"/>
                  <a:gd name="connsiteY59" fmla="*/ 307181 h 888206"/>
                  <a:gd name="connsiteX60" fmla="*/ 1406128 w 3175397"/>
                  <a:gd name="connsiteY60" fmla="*/ 297656 h 888206"/>
                  <a:gd name="connsiteX61" fmla="*/ 1394222 w 3175397"/>
                  <a:gd name="connsiteY61" fmla="*/ 297656 h 888206"/>
                  <a:gd name="connsiteX62" fmla="*/ 1358503 w 3175397"/>
                  <a:gd name="connsiteY62" fmla="*/ 286940 h 888206"/>
                  <a:gd name="connsiteX63" fmla="*/ 1308497 w 3175397"/>
                  <a:gd name="connsiteY63" fmla="*/ 275034 h 888206"/>
                  <a:gd name="connsiteX64" fmla="*/ 1302544 w 3175397"/>
                  <a:gd name="connsiteY64" fmla="*/ 271462 h 888206"/>
                  <a:gd name="connsiteX65" fmla="*/ 1260872 w 3175397"/>
                  <a:gd name="connsiteY65" fmla="*/ 265509 h 888206"/>
                  <a:gd name="connsiteX66" fmla="*/ 1253728 w 3175397"/>
                  <a:gd name="connsiteY66" fmla="*/ 252412 h 888206"/>
                  <a:gd name="connsiteX67" fmla="*/ 1202532 w 3175397"/>
                  <a:gd name="connsiteY67" fmla="*/ 242887 h 888206"/>
                  <a:gd name="connsiteX68" fmla="*/ 1185863 w 3175397"/>
                  <a:gd name="connsiteY68" fmla="*/ 244078 h 888206"/>
                  <a:gd name="connsiteX69" fmla="*/ 1145382 w 3175397"/>
                  <a:gd name="connsiteY69" fmla="*/ 235743 h 888206"/>
                  <a:gd name="connsiteX70" fmla="*/ 1138238 w 3175397"/>
                  <a:gd name="connsiteY70" fmla="*/ 232172 h 888206"/>
                  <a:gd name="connsiteX71" fmla="*/ 1108472 w 3175397"/>
                  <a:gd name="connsiteY71" fmla="*/ 220265 h 888206"/>
                  <a:gd name="connsiteX72" fmla="*/ 1085850 w 3175397"/>
                  <a:gd name="connsiteY72" fmla="*/ 220265 h 888206"/>
                  <a:gd name="connsiteX73" fmla="*/ 1066800 w 3175397"/>
                  <a:gd name="connsiteY73" fmla="*/ 216693 h 888206"/>
                  <a:gd name="connsiteX74" fmla="*/ 1006078 w 3175397"/>
                  <a:gd name="connsiteY74" fmla="*/ 209550 h 888206"/>
                  <a:gd name="connsiteX75" fmla="*/ 977503 w 3175397"/>
                  <a:gd name="connsiteY75" fmla="*/ 203597 h 888206"/>
                  <a:gd name="connsiteX76" fmla="*/ 962025 w 3175397"/>
                  <a:gd name="connsiteY76" fmla="*/ 172640 h 888206"/>
                  <a:gd name="connsiteX77" fmla="*/ 928688 w 3175397"/>
                  <a:gd name="connsiteY77" fmla="*/ 167878 h 888206"/>
                  <a:gd name="connsiteX78" fmla="*/ 900113 w 3175397"/>
                  <a:gd name="connsiteY78" fmla="*/ 170259 h 888206"/>
                  <a:gd name="connsiteX79" fmla="*/ 890588 w 3175397"/>
                  <a:gd name="connsiteY79" fmla="*/ 157162 h 888206"/>
                  <a:gd name="connsiteX80" fmla="*/ 876300 w 3175397"/>
                  <a:gd name="connsiteY80" fmla="*/ 155972 h 888206"/>
                  <a:gd name="connsiteX81" fmla="*/ 789385 w 3175397"/>
                  <a:gd name="connsiteY81" fmla="*/ 153590 h 888206"/>
                  <a:gd name="connsiteX82" fmla="*/ 756047 w 3175397"/>
                  <a:gd name="connsiteY82" fmla="*/ 151209 h 888206"/>
                  <a:gd name="connsiteX83" fmla="*/ 745332 w 3175397"/>
                  <a:gd name="connsiteY83" fmla="*/ 140493 h 888206"/>
                  <a:gd name="connsiteX84" fmla="*/ 711994 w 3175397"/>
                  <a:gd name="connsiteY84" fmla="*/ 138112 h 888206"/>
                  <a:gd name="connsiteX85" fmla="*/ 672703 w 3175397"/>
                  <a:gd name="connsiteY85" fmla="*/ 134540 h 888206"/>
                  <a:gd name="connsiteX86" fmla="*/ 633413 w 3175397"/>
                  <a:gd name="connsiteY86" fmla="*/ 132159 h 888206"/>
                  <a:gd name="connsiteX87" fmla="*/ 607219 w 3175397"/>
                  <a:gd name="connsiteY87" fmla="*/ 111918 h 888206"/>
                  <a:gd name="connsiteX88" fmla="*/ 586978 w 3175397"/>
                  <a:gd name="connsiteY88" fmla="*/ 103584 h 888206"/>
                  <a:gd name="connsiteX89" fmla="*/ 572691 w 3175397"/>
                  <a:gd name="connsiteY89" fmla="*/ 97631 h 888206"/>
                  <a:gd name="connsiteX90" fmla="*/ 515541 w 3175397"/>
                  <a:gd name="connsiteY90" fmla="*/ 86915 h 888206"/>
                  <a:gd name="connsiteX91" fmla="*/ 476250 w 3175397"/>
                  <a:gd name="connsiteY91" fmla="*/ 86915 h 888206"/>
                  <a:gd name="connsiteX92" fmla="*/ 435769 w 3175397"/>
                  <a:gd name="connsiteY92" fmla="*/ 76200 h 888206"/>
                  <a:gd name="connsiteX93" fmla="*/ 411957 w 3175397"/>
                  <a:gd name="connsiteY93" fmla="*/ 76200 h 888206"/>
                  <a:gd name="connsiteX94" fmla="*/ 367903 w 3175397"/>
                  <a:gd name="connsiteY94" fmla="*/ 69056 h 888206"/>
                  <a:gd name="connsiteX95" fmla="*/ 327422 w 3175397"/>
                  <a:gd name="connsiteY95" fmla="*/ 63103 h 888206"/>
                  <a:gd name="connsiteX96" fmla="*/ 282178 w 3175397"/>
                  <a:gd name="connsiteY96" fmla="*/ 44053 h 888206"/>
                  <a:gd name="connsiteX97" fmla="*/ 216694 w 3175397"/>
                  <a:gd name="connsiteY97" fmla="*/ 44053 h 888206"/>
                  <a:gd name="connsiteX98" fmla="*/ 142875 w 3175397"/>
                  <a:gd name="connsiteY98" fmla="*/ 26193 h 888206"/>
                  <a:gd name="connsiteX99" fmla="*/ 61913 w 3175397"/>
                  <a:gd name="connsiteY99" fmla="*/ 20240 h 888206"/>
                  <a:gd name="connsiteX100" fmla="*/ 0 w 3175397"/>
                  <a:gd name="connsiteY100" fmla="*/ 0 h 888206"/>
                  <a:gd name="connsiteX0" fmla="*/ 3175397 w 3175397"/>
                  <a:gd name="connsiteY0" fmla="*/ 888206 h 888206"/>
                  <a:gd name="connsiteX1" fmla="*/ 3157538 w 3175397"/>
                  <a:gd name="connsiteY1" fmla="*/ 879872 h 888206"/>
                  <a:gd name="connsiteX2" fmla="*/ 3062288 w 3175397"/>
                  <a:gd name="connsiteY2" fmla="*/ 869156 h 888206"/>
                  <a:gd name="connsiteX3" fmla="*/ 3045619 w 3175397"/>
                  <a:gd name="connsiteY3" fmla="*/ 821531 h 888206"/>
                  <a:gd name="connsiteX4" fmla="*/ 3003947 w 3175397"/>
                  <a:gd name="connsiteY4" fmla="*/ 821531 h 888206"/>
                  <a:gd name="connsiteX5" fmla="*/ 2983707 w 3175397"/>
                  <a:gd name="connsiteY5" fmla="*/ 804862 h 888206"/>
                  <a:gd name="connsiteX6" fmla="*/ 2903935 w 3175397"/>
                  <a:gd name="connsiteY6" fmla="*/ 807243 h 888206"/>
                  <a:gd name="connsiteX7" fmla="*/ 2901553 w 3175397"/>
                  <a:gd name="connsiteY7" fmla="*/ 792956 h 888206"/>
                  <a:gd name="connsiteX8" fmla="*/ 2864644 w 3175397"/>
                  <a:gd name="connsiteY8" fmla="*/ 783431 h 888206"/>
                  <a:gd name="connsiteX9" fmla="*/ 2853928 w 3175397"/>
                  <a:gd name="connsiteY9" fmla="*/ 756047 h 888206"/>
                  <a:gd name="connsiteX10" fmla="*/ 2821782 w 3175397"/>
                  <a:gd name="connsiteY10" fmla="*/ 748903 h 888206"/>
                  <a:gd name="connsiteX11" fmla="*/ 2796778 w 3175397"/>
                  <a:gd name="connsiteY11" fmla="*/ 742950 h 888206"/>
                  <a:gd name="connsiteX12" fmla="*/ 2739628 w 3175397"/>
                  <a:gd name="connsiteY12" fmla="*/ 734615 h 888206"/>
                  <a:gd name="connsiteX13" fmla="*/ 2702719 w 3175397"/>
                  <a:gd name="connsiteY13" fmla="*/ 727472 h 888206"/>
                  <a:gd name="connsiteX14" fmla="*/ 2644378 w 3175397"/>
                  <a:gd name="connsiteY14" fmla="*/ 721519 h 888206"/>
                  <a:gd name="connsiteX15" fmla="*/ 2605088 w 3175397"/>
                  <a:gd name="connsiteY15" fmla="*/ 715565 h 888206"/>
                  <a:gd name="connsiteX16" fmla="*/ 2572941 w 3175397"/>
                  <a:gd name="connsiteY16" fmla="*/ 710803 h 888206"/>
                  <a:gd name="connsiteX17" fmla="*/ 2568178 w 3175397"/>
                  <a:gd name="connsiteY17" fmla="*/ 700087 h 888206"/>
                  <a:gd name="connsiteX18" fmla="*/ 2551510 w 3175397"/>
                  <a:gd name="connsiteY18" fmla="*/ 700087 h 888206"/>
                  <a:gd name="connsiteX19" fmla="*/ 2550319 w 3175397"/>
                  <a:gd name="connsiteY19" fmla="*/ 691753 h 888206"/>
                  <a:gd name="connsiteX20" fmla="*/ 2500313 w 3175397"/>
                  <a:gd name="connsiteY20" fmla="*/ 682228 h 888206"/>
                  <a:gd name="connsiteX21" fmla="*/ 2459832 w 3175397"/>
                  <a:gd name="connsiteY21" fmla="*/ 669131 h 888206"/>
                  <a:gd name="connsiteX22" fmla="*/ 2457450 w 3175397"/>
                  <a:gd name="connsiteY22" fmla="*/ 647700 h 888206"/>
                  <a:gd name="connsiteX23" fmla="*/ 2419350 w 3175397"/>
                  <a:gd name="connsiteY23" fmla="*/ 642937 h 888206"/>
                  <a:gd name="connsiteX24" fmla="*/ 2418160 w 3175397"/>
                  <a:gd name="connsiteY24" fmla="*/ 597693 h 888206"/>
                  <a:gd name="connsiteX25" fmla="*/ 2383632 w 3175397"/>
                  <a:gd name="connsiteY25" fmla="*/ 595312 h 888206"/>
                  <a:gd name="connsiteX26" fmla="*/ 2366963 w 3175397"/>
                  <a:gd name="connsiteY26" fmla="*/ 584597 h 888206"/>
                  <a:gd name="connsiteX27" fmla="*/ 2312194 w 3175397"/>
                  <a:gd name="connsiteY27" fmla="*/ 565547 h 888206"/>
                  <a:gd name="connsiteX28" fmla="*/ 2234803 w 3175397"/>
                  <a:gd name="connsiteY28" fmla="*/ 560784 h 888206"/>
                  <a:gd name="connsiteX29" fmla="*/ 2210991 w 3175397"/>
                  <a:gd name="connsiteY29" fmla="*/ 559593 h 888206"/>
                  <a:gd name="connsiteX30" fmla="*/ 2185988 w 3175397"/>
                  <a:gd name="connsiteY30" fmla="*/ 559593 h 888206"/>
                  <a:gd name="connsiteX31" fmla="*/ 2172891 w 3175397"/>
                  <a:gd name="connsiteY31" fmla="*/ 559593 h 888206"/>
                  <a:gd name="connsiteX32" fmla="*/ 2153841 w 3175397"/>
                  <a:gd name="connsiteY32" fmla="*/ 541734 h 888206"/>
                  <a:gd name="connsiteX33" fmla="*/ 2140744 w 3175397"/>
                  <a:gd name="connsiteY33" fmla="*/ 535781 h 888206"/>
                  <a:gd name="connsiteX34" fmla="*/ 2135982 w 3175397"/>
                  <a:gd name="connsiteY34" fmla="*/ 522684 h 888206"/>
                  <a:gd name="connsiteX35" fmla="*/ 2124075 w 3175397"/>
                  <a:gd name="connsiteY35" fmla="*/ 507206 h 888206"/>
                  <a:gd name="connsiteX36" fmla="*/ 2106216 w 3175397"/>
                  <a:gd name="connsiteY36" fmla="*/ 507206 h 888206"/>
                  <a:gd name="connsiteX37" fmla="*/ 2072878 w 3175397"/>
                  <a:gd name="connsiteY37" fmla="*/ 492918 h 888206"/>
                  <a:gd name="connsiteX38" fmla="*/ 2088357 w 3175397"/>
                  <a:gd name="connsiteY38" fmla="*/ 489347 h 888206"/>
                  <a:gd name="connsiteX39" fmla="*/ 2077641 w 3175397"/>
                  <a:gd name="connsiteY39" fmla="*/ 489347 h 888206"/>
                  <a:gd name="connsiteX40" fmla="*/ 2068116 w 3175397"/>
                  <a:gd name="connsiteY40" fmla="*/ 484584 h 888206"/>
                  <a:gd name="connsiteX41" fmla="*/ 2049066 w 3175397"/>
                  <a:gd name="connsiteY41" fmla="*/ 456009 h 888206"/>
                  <a:gd name="connsiteX42" fmla="*/ 1990725 w 3175397"/>
                  <a:gd name="connsiteY42" fmla="*/ 440531 h 888206"/>
                  <a:gd name="connsiteX43" fmla="*/ 1981200 w 3175397"/>
                  <a:gd name="connsiteY43" fmla="*/ 434578 h 888206"/>
                  <a:gd name="connsiteX44" fmla="*/ 1951435 w 3175397"/>
                  <a:gd name="connsiteY44" fmla="*/ 423862 h 888206"/>
                  <a:gd name="connsiteX45" fmla="*/ 1938338 w 3175397"/>
                  <a:gd name="connsiteY45" fmla="*/ 413147 h 888206"/>
                  <a:gd name="connsiteX46" fmla="*/ 1894285 w 3175397"/>
                  <a:gd name="connsiteY46" fmla="*/ 401240 h 888206"/>
                  <a:gd name="connsiteX47" fmla="*/ 1862138 w 3175397"/>
                  <a:gd name="connsiteY47" fmla="*/ 401240 h 888206"/>
                  <a:gd name="connsiteX48" fmla="*/ 1838325 w 3175397"/>
                  <a:gd name="connsiteY48" fmla="*/ 385762 h 888206"/>
                  <a:gd name="connsiteX49" fmla="*/ 1784747 w 3175397"/>
                  <a:gd name="connsiteY49" fmla="*/ 382190 h 888206"/>
                  <a:gd name="connsiteX50" fmla="*/ 1751410 w 3175397"/>
                  <a:gd name="connsiteY50" fmla="*/ 371475 h 888206"/>
                  <a:gd name="connsiteX51" fmla="*/ 1716882 w 3175397"/>
                  <a:gd name="connsiteY51" fmla="*/ 357187 h 888206"/>
                  <a:gd name="connsiteX52" fmla="*/ 1690688 w 3175397"/>
                  <a:gd name="connsiteY52" fmla="*/ 351234 h 888206"/>
                  <a:gd name="connsiteX53" fmla="*/ 1663303 w 3175397"/>
                  <a:gd name="connsiteY53" fmla="*/ 350043 h 888206"/>
                  <a:gd name="connsiteX54" fmla="*/ 1616869 w 3175397"/>
                  <a:gd name="connsiteY54" fmla="*/ 351234 h 888206"/>
                  <a:gd name="connsiteX55" fmla="*/ 1602582 w 3175397"/>
                  <a:gd name="connsiteY55" fmla="*/ 341709 h 888206"/>
                  <a:gd name="connsiteX56" fmla="*/ 1570435 w 3175397"/>
                  <a:gd name="connsiteY56" fmla="*/ 320278 h 888206"/>
                  <a:gd name="connsiteX57" fmla="*/ 1518047 w 3175397"/>
                  <a:gd name="connsiteY57" fmla="*/ 319087 h 888206"/>
                  <a:gd name="connsiteX58" fmla="*/ 1501378 w 3175397"/>
                  <a:gd name="connsiteY58" fmla="*/ 316706 h 888206"/>
                  <a:gd name="connsiteX59" fmla="*/ 1466850 w 3175397"/>
                  <a:gd name="connsiteY59" fmla="*/ 307181 h 888206"/>
                  <a:gd name="connsiteX60" fmla="*/ 1406128 w 3175397"/>
                  <a:gd name="connsiteY60" fmla="*/ 297656 h 888206"/>
                  <a:gd name="connsiteX61" fmla="*/ 1394222 w 3175397"/>
                  <a:gd name="connsiteY61" fmla="*/ 297656 h 888206"/>
                  <a:gd name="connsiteX62" fmla="*/ 1358503 w 3175397"/>
                  <a:gd name="connsiteY62" fmla="*/ 286940 h 888206"/>
                  <a:gd name="connsiteX63" fmla="*/ 1308497 w 3175397"/>
                  <a:gd name="connsiteY63" fmla="*/ 275034 h 888206"/>
                  <a:gd name="connsiteX64" fmla="*/ 1302544 w 3175397"/>
                  <a:gd name="connsiteY64" fmla="*/ 271462 h 888206"/>
                  <a:gd name="connsiteX65" fmla="*/ 1260872 w 3175397"/>
                  <a:gd name="connsiteY65" fmla="*/ 265509 h 888206"/>
                  <a:gd name="connsiteX66" fmla="*/ 1253728 w 3175397"/>
                  <a:gd name="connsiteY66" fmla="*/ 252412 h 888206"/>
                  <a:gd name="connsiteX67" fmla="*/ 1202532 w 3175397"/>
                  <a:gd name="connsiteY67" fmla="*/ 242887 h 888206"/>
                  <a:gd name="connsiteX68" fmla="*/ 1185863 w 3175397"/>
                  <a:gd name="connsiteY68" fmla="*/ 244078 h 888206"/>
                  <a:gd name="connsiteX69" fmla="*/ 1145382 w 3175397"/>
                  <a:gd name="connsiteY69" fmla="*/ 235743 h 888206"/>
                  <a:gd name="connsiteX70" fmla="*/ 1138238 w 3175397"/>
                  <a:gd name="connsiteY70" fmla="*/ 232172 h 888206"/>
                  <a:gd name="connsiteX71" fmla="*/ 1108472 w 3175397"/>
                  <a:gd name="connsiteY71" fmla="*/ 220265 h 888206"/>
                  <a:gd name="connsiteX72" fmla="*/ 1085850 w 3175397"/>
                  <a:gd name="connsiteY72" fmla="*/ 220265 h 888206"/>
                  <a:gd name="connsiteX73" fmla="*/ 1066800 w 3175397"/>
                  <a:gd name="connsiteY73" fmla="*/ 216693 h 888206"/>
                  <a:gd name="connsiteX74" fmla="*/ 1006078 w 3175397"/>
                  <a:gd name="connsiteY74" fmla="*/ 209550 h 888206"/>
                  <a:gd name="connsiteX75" fmla="*/ 977503 w 3175397"/>
                  <a:gd name="connsiteY75" fmla="*/ 203597 h 888206"/>
                  <a:gd name="connsiteX76" fmla="*/ 962025 w 3175397"/>
                  <a:gd name="connsiteY76" fmla="*/ 172640 h 888206"/>
                  <a:gd name="connsiteX77" fmla="*/ 928688 w 3175397"/>
                  <a:gd name="connsiteY77" fmla="*/ 167878 h 888206"/>
                  <a:gd name="connsiteX78" fmla="*/ 900113 w 3175397"/>
                  <a:gd name="connsiteY78" fmla="*/ 170259 h 888206"/>
                  <a:gd name="connsiteX79" fmla="*/ 890588 w 3175397"/>
                  <a:gd name="connsiteY79" fmla="*/ 157162 h 888206"/>
                  <a:gd name="connsiteX80" fmla="*/ 876300 w 3175397"/>
                  <a:gd name="connsiteY80" fmla="*/ 155972 h 888206"/>
                  <a:gd name="connsiteX81" fmla="*/ 789385 w 3175397"/>
                  <a:gd name="connsiteY81" fmla="*/ 153590 h 888206"/>
                  <a:gd name="connsiteX82" fmla="*/ 756047 w 3175397"/>
                  <a:gd name="connsiteY82" fmla="*/ 151209 h 888206"/>
                  <a:gd name="connsiteX83" fmla="*/ 745332 w 3175397"/>
                  <a:gd name="connsiteY83" fmla="*/ 140493 h 888206"/>
                  <a:gd name="connsiteX84" fmla="*/ 711994 w 3175397"/>
                  <a:gd name="connsiteY84" fmla="*/ 138112 h 888206"/>
                  <a:gd name="connsiteX85" fmla="*/ 672703 w 3175397"/>
                  <a:gd name="connsiteY85" fmla="*/ 134540 h 888206"/>
                  <a:gd name="connsiteX86" fmla="*/ 633413 w 3175397"/>
                  <a:gd name="connsiteY86" fmla="*/ 132159 h 888206"/>
                  <a:gd name="connsiteX87" fmla="*/ 607219 w 3175397"/>
                  <a:gd name="connsiteY87" fmla="*/ 111918 h 888206"/>
                  <a:gd name="connsiteX88" fmla="*/ 586978 w 3175397"/>
                  <a:gd name="connsiteY88" fmla="*/ 103584 h 888206"/>
                  <a:gd name="connsiteX89" fmla="*/ 572691 w 3175397"/>
                  <a:gd name="connsiteY89" fmla="*/ 97631 h 888206"/>
                  <a:gd name="connsiteX90" fmla="*/ 515541 w 3175397"/>
                  <a:gd name="connsiteY90" fmla="*/ 86915 h 888206"/>
                  <a:gd name="connsiteX91" fmla="*/ 476250 w 3175397"/>
                  <a:gd name="connsiteY91" fmla="*/ 86915 h 888206"/>
                  <a:gd name="connsiteX92" fmla="*/ 435769 w 3175397"/>
                  <a:gd name="connsiteY92" fmla="*/ 76200 h 888206"/>
                  <a:gd name="connsiteX93" fmla="*/ 411957 w 3175397"/>
                  <a:gd name="connsiteY93" fmla="*/ 76200 h 888206"/>
                  <a:gd name="connsiteX94" fmla="*/ 367903 w 3175397"/>
                  <a:gd name="connsiteY94" fmla="*/ 69056 h 888206"/>
                  <a:gd name="connsiteX95" fmla="*/ 327422 w 3175397"/>
                  <a:gd name="connsiteY95" fmla="*/ 63103 h 888206"/>
                  <a:gd name="connsiteX96" fmla="*/ 282178 w 3175397"/>
                  <a:gd name="connsiteY96" fmla="*/ 44053 h 888206"/>
                  <a:gd name="connsiteX97" fmla="*/ 216694 w 3175397"/>
                  <a:gd name="connsiteY97" fmla="*/ 44053 h 888206"/>
                  <a:gd name="connsiteX98" fmla="*/ 142875 w 3175397"/>
                  <a:gd name="connsiteY98" fmla="*/ 26193 h 888206"/>
                  <a:gd name="connsiteX99" fmla="*/ 61913 w 3175397"/>
                  <a:gd name="connsiteY99" fmla="*/ 20240 h 888206"/>
                  <a:gd name="connsiteX100" fmla="*/ 0 w 3175397"/>
                  <a:gd name="connsiteY100" fmla="*/ 0 h 888206"/>
                  <a:gd name="connsiteX0" fmla="*/ 3175397 w 3175397"/>
                  <a:gd name="connsiteY0" fmla="*/ 888206 h 888206"/>
                  <a:gd name="connsiteX1" fmla="*/ 3157538 w 3175397"/>
                  <a:gd name="connsiteY1" fmla="*/ 879872 h 888206"/>
                  <a:gd name="connsiteX2" fmla="*/ 3062288 w 3175397"/>
                  <a:gd name="connsiteY2" fmla="*/ 869156 h 888206"/>
                  <a:gd name="connsiteX3" fmla="*/ 3045619 w 3175397"/>
                  <a:gd name="connsiteY3" fmla="*/ 821531 h 888206"/>
                  <a:gd name="connsiteX4" fmla="*/ 3003947 w 3175397"/>
                  <a:gd name="connsiteY4" fmla="*/ 821531 h 888206"/>
                  <a:gd name="connsiteX5" fmla="*/ 2983707 w 3175397"/>
                  <a:gd name="connsiteY5" fmla="*/ 804862 h 888206"/>
                  <a:gd name="connsiteX6" fmla="*/ 2903935 w 3175397"/>
                  <a:gd name="connsiteY6" fmla="*/ 807243 h 888206"/>
                  <a:gd name="connsiteX7" fmla="*/ 2901553 w 3175397"/>
                  <a:gd name="connsiteY7" fmla="*/ 792956 h 888206"/>
                  <a:gd name="connsiteX8" fmla="*/ 2864644 w 3175397"/>
                  <a:gd name="connsiteY8" fmla="*/ 783431 h 888206"/>
                  <a:gd name="connsiteX9" fmla="*/ 2853928 w 3175397"/>
                  <a:gd name="connsiteY9" fmla="*/ 756047 h 888206"/>
                  <a:gd name="connsiteX10" fmla="*/ 2821782 w 3175397"/>
                  <a:gd name="connsiteY10" fmla="*/ 748903 h 888206"/>
                  <a:gd name="connsiteX11" fmla="*/ 2796778 w 3175397"/>
                  <a:gd name="connsiteY11" fmla="*/ 742950 h 888206"/>
                  <a:gd name="connsiteX12" fmla="*/ 2739628 w 3175397"/>
                  <a:gd name="connsiteY12" fmla="*/ 734615 h 888206"/>
                  <a:gd name="connsiteX13" fmla="*/ 2694384 w 3175397"/>
                  <a:gd name="connsiteY13" fmla="*/ 734615 h 888206"/>
                  <a:gd name="connsiteX14" fmla="*/ 2644378 w 3175397"/>
                  <a:gd name="connsiteY14" fmla="*/ 721519 h 888206"/>
                  <a:gd name="connsiteX15" fmla="*/ 2605088 w 3175397"/>
                  <a:gd name="connsiteY15" fmla="*/ 715565 h 888206"/>
                  <a:gd name="connsiteX16" fmla="*/ 2572941 w 3175397"/>
                  <a:gd name="connsiteY16" fmla="*/ 710803 h 888206"/>
                  <a:gd name="connsiteX17" fmla="*/ 2568178 w 3175397"/>
                  <a:gd name="connsiteY17" fmla="*/ 700087 h 888206"/>
                  <a:gd name="connsiteX18" fmla="*/ 2551510 w 3175397"/>
                  <a:gd name="connsiteY18" fmla="*/ 700087 h 888206"/>
                  <a:gd name="connsiteX19" fmla="*/ 2550319 w 3175397"/>
                  <a:gd name="connsiteY19" fmla="*/ 691753 h 888206"/>
                  <a:gd name="connsiteX20" fmla="*/ 2500313 w 3175397"/>
                  <a:gd name="connsiteY20" fmla="*/ 682228 h 888206"/>
                  <a:gd name="connsiteX21" fmla="*/ 2459832 w 3175397"/>
                  <a:gd name="connsiteY21" fmla="*/ 669131 h 888206"/>
                  <a:gd name="connsiteX22" fmla="*/ 2457450 w 3175397"/>
                  <a:gd name="connsiteY22" fmla="*/ 647700 h 888206"/>
                  <a:gd name="connsiteX23" fmla="*/ 2419350 w 3175397"/>
                  <a:gd name="connsiteY23" fmla="*/ 642937 h 888206"/>
                  <a:gd name="connsiteX24" fmla="*/ 2418160 w 3175397"/>
                  <a:gd name="connsiteY24" fmla="*/ 597693 h 888206"/>
                  <a:gd name="connsiteX25" fmla="*/ 2383632 w 3175397"/>
                  <a:gd name="connsiteY25" fmla="*/ 595312 h 888206"/>
                  <a:gd name="connsiteX26" fmla="*/ 2366963 w 3175397"/>
                  <a:gd name="connsiteY26" fmla="*/ 584597 h 888206"/>
                  <a:gd name="connsiteX27" fmla="*/ 2312194 w 3175397"/>
                  <a:gd name="connsiteY27" fmla="*/ 565547 h 888206"/>
                  <a:gd name="connsiteX28" fmla="*/ 2234803 w 3175397"/>
                  <a:gd name="connsiteY28" fmla="*/ 560784 h 888206"/>
                  <a:gd name="connsiteX29" fmla="*/ 2210991 w 3175397"/>
                  <a:gd name="connsiteY29" fmla="*/ 559593 h 888206"/>
                  <a:gd name="connsiteX30" fmla="*/ 2185988 w 3175397"/>
                  <a:gd name="connsiteY30" fmla="*/ 559593 h 888206"/>
                  <a:gd name="connsiteX31" fmla="*/ 2172891 w 3175397"/>
                  <a:gd name="connsiteY31" fmla="*/ 559593 h 888206"/>
                  <a:gd name="connsiteX32" fmla="*/ 2153841 w 3175397"/>
                  <a:gd name="connsiteY32" fmla="*/ 541734 h 888206"/>
                  <a:gd name="connsiteX33" fmla="*/ 2140744 w 3175397"/>
                  <a:gd name="connsiteY33" fmla="*/ 535781 h 888206"/>
                  <a:gd name="connsiteX34" fmla="*/ 2135982 w 3175397"/>
                  <a:gd name="connsiteY34" fmla="*/ 522684 h 888206"/>
                  <a:gd name="connsiteX35" fmla="*/ 2124075 w 3175397"/>
                  <a:gd name="connsiteY35" fmla="*/ 507206 h 888206"/>
                  <a:gd name="connsiteX36" fmla="*/ 2106216 w 3175397"/>
                  <a:gd name="connsiteY36" fmla="*/ 507206 h 888206"/>
                  <a:gd name="connsiteX37" fmla="*/ 2072878 w 3175397"/>
                  <a:gd name="connsiteY37" fmla="*/ 492918 h 888206"/>
                  <a:gd name="connsiteX38" fmla="*/ 2088357 w 3175397"/>
                  <a:gd name="connsiteY38" fmla="*/ 489347 h 888206"/>
                  <a:gd name="connsiteX39" fmla="*/ 2077641 w 3175397"/>
                  <a:gd name="connsiteY39" fmla="*/ 489347 h 888206"/>
                  <a:gd name="connsiteX40" fmla="*/ 2068116 w 3175397"/>
                  <a:gd name="connsiteY40" fmla="*/ 484584 h 888206"/>
                  <a:gd name="connsiteX41" fmla="*/ 2049066 w 3175397"/>
                  <a:gd name="connsiteY41" fmla="*/ 456009 h 888206"/>
                  <a:gd name="connsiteX42" fmla="*/ 1990725 w 3175397"/>
                  <a:gd name="connsiteY42" fmla="*/ 440531 h 888206"/>
                  <a:gd name="connsiteX43" fmla="*/ 1981200 w 3175397"/>
                  <a:gd name="connsiteY43" fmla="*/ 434578 h 888206"/>
                  <a:gd name="connsiteX44" fmla="*/ 1951435 w 3175397"/>
                  <a:gd name="connsiteY44" fmla="*/ 423862 h 888206"/>
                  <a:gd name="connsiteX45" fmla="*/ 1938338 w 3175397"/>
                  <a:gd name="connsiteY45" fmla="*/ 413147 h 888206"/>
                  <a:gd name="connsiteX46" fmla="*/ 1894285 w 3175397"/>
                  <a:gd name="connsiteY46" fmla="*/ 401240 h 888206"/>
                  <a:gd name="connsiteX47" fmla="*/ 1862138 w 3175397"/>
                  <a:gd name="connsiteY47" fmla="*/ 401240 h 888206"/>
                  <a:gd name="connsiteX48" fmla="*/ 1838325 w 3175397"/>
                  <a:gd name="connsiteY48" fmla="*/ 385762 h 888206"/>
                  <a:gd name="connsiteX49" fmla="*/ 1784747 w 3175397"/>
                  <a:gd name="connsiteY49" fmla="*/ 382190 h 888206"/>
                  <a:gd name="connsiteX50" fmla="*/ 1751410 w 3175397"/>
                  <a:gd name="connsiteY50" fmla="*/ 371475 h 888206"/>
                  <a:gd name="connsiteX51" fmla="*/ 1716882 w 3175397"/>
                  <a:gd name="connsiteY51" fmla="*/ 357187 h 888206"/>
                  <a:gd name="connsiteX52" fmla="*/ 1690688 w 3175397"/>
                  <a:gd name="connsiteY52" fmla="*/ 351234 h 888206"/>
                  <a:gd name="connsiteX53" fmla="*/ 1663303 w 3175397"/>
                  <a:gd name="connsiteY53" fmla="*/ 350043 h 888206"/>
                  <a:gd name="connsiteX54" fmla="*/ 1616869 w 3175397"/>
                  <a:gd name="connsiteY54" fmla="*/ 351234 h 888206"/>
                  <a:gd name="connsiteX55" fmla="*/ 1602582 w 3175397"/>
                  <a:gd name="connsiteY55" fmla="*/ 341709 h 888206"/>
                  <a:gd name="connsiteX56" fmla="*/ 1570435 w 3175397"/>
                  <a:gd name="connsiteY56" fmla="*/ 320278 h 888206"/>
                  <a:gd name="connsiteX57" fmla="*/ 1518047 w 3175397"/>
                  <a:gd name="connsiteY57" fmla="*/ 319087 h 888206"/>
                  <a:gd name="connsiteX58" fmla="*/ 1501378 w 3175397"/>
                  <a:gd name="connsiteY58" fmla="*/ 316706 h 888206"/>
                  <a:gd name="connsiteX59" fmla="*/ 1466850 w 3175397"/>
                  <a:gd name="connsiteY59" fmla="*/ 307181 h 888206"/>
                  <a:gd name="connsiteX60" fmla="*/ 1406128 w 3175397"/>
                  <a:gd name="connsiteY60" fmla="*/ 297656 h 888206"/>
                  <a:gd name="connsiteX61" fmla="*/ 1394222 w 3175397"/>
                  <a:gd name="connsiteY61" fmla="*/ 297656 h 888206"/>
                  <a:gd name="connsiteX62" fmla="*/ 1358503 w 3175397"/>
                  <a:gd name="connsiteY62" fmla="*/ 286940 h 888206"/>
                  <a:gd name="connsiteX63" fmla="*/ 1308497 w 3175397"/>
                  <a:gd name="connsiteY63" fmla="*/ 275034 h 888206"/>
                  <a:gd name="connsiteX64" fmla="*/ 1302544 w 3175397"/>
                  <a:gd name="connsiteY64" fmla="*/ 271462 h 888206"/>
                  <a:gd name="connsiteX65" fmla="*/ 1260872 w 3175397"/>
                  <a:gd name="connsiteY65" fmla="*/ 265509 h 888206"/>
                  <a:gd name="connsiteX66" fmla="*/ 1253728 w 3175397"/>
                  <a:gd name="connsiteY66" fmla="*/ 252412 h 888206"/>
                  <a:gd name="connsiteX67" fmla="*/ 1202532 w 3175397"/>
                  <a:gd name="connsiteY67" fmla="*/ 242887 h 888206"/>
                  <a:gd name="connsiteX68" fmla="*/ 1185863 w 3175397"/>
                  <a:gd name="connsiteY68" fmla="*/ 244078 h 888206"/>
                  <a:gd name="connsiteX69" fmla="*/ 1145382 w 3175397"/>
                  <a:gd name="connsiteY69" fmla="*/ 235743 h 888206"/>
                  <a:gd name="connsiteX70" fmla="*/ 1138238 w 3175397"/>
                  <a:gd name="connsiteY70" fmla="*/ 232172 h 888206"/>
                  <a:gd name="connsiteX71" fmla="*/ 1108472 w 3175397"/>
                  <a:gd name="connsiteY71" fmla="*/ 220265 h 888206"/>
                  <a:gd name="connsiteX72" fmla="*/ 1085850 w 3175397"/>
                  <a:gd name="connsiteY72" fmla="*/ 220265 h 888206"/>
                  <a:gd name="connsiteX73" fmla="*/ 1066800 w 3175397"/>
                  <a:gd name="connsiteY73" fmla="*/ 216693 h 888206"/>
                  <a:gd name="connsiteX74" fmla="*/ 1006078 w 3175397"/>
                  <a:gd name="connsiteY74" fmla="*/ 209550 h 888206"/>
                  <a:gd name="connsiteX75" fmla="*/ 977503 w 3175397"/>
                  <a:gd name="connsiteY75" fmla="*/ 203597 h 888206"/>
                  <a:gd name="connsiteX76" fmla="*/ 962025 w 3175397"/>
                  <a:gd name="connsiteY76" fmla="*/ 172640 h 888206"/>
                  <a:gd name="connsiteX77" fmla="*/ 928688 w 3175397"/>
                  <a:gd name="connsiteY77" fmla="*/ 167878 h 888206"/>
                  <a:gd name="connsiteX78" fmla="*/ 900113 w 3175397"/>
                  <a:gd name="connsiteY78" fmla="*/ 170259 h 888206"/>
                  <a:gd name="connsiteX79" fmla="*/ 890588 w 3175397"/>
                  <a:gd name="connsiteY79" fmla="*/ 157162 h 888206"/>
                  <a:gd name="connsiteX80" fmla="*/ 876300 w 3175397"/>
                  <a:gd name="connsiteY80" fmla="*/ 155972 h 888206"/>
                  <a:gd name="connsiteX81" fmla="*/ 789385 w 3175397"/>
                  <a:gd name="connsiteY81" fmla="*/ 153590 h 888206"/>
                  <a:gd name="connsiteX82" fmla="*/ 756047 w 3175397"/>
                  <a:gd name="connsiteY82" fmla="*/ 151209 h 888206"/>
                  <a:gd name="connsiteX83" fmla="*/ 745332 w 3175397"/>
                  <a:gd name="connsiteY83" fmla="*/ 140493 h 888206"/>
                  <a:gd name="connsiteX84" fmla="*/ 711994 w 3175397"/>
                  <a:gd name="connsiteY84" fmla="*/ 138112 h 888206"/>
                  <a:gd name="connsiteX85" fmla="*/ 672703 w 3175397"/>
                  <a:gd name="connsiteY85" fmla="*/ 134540 h 888206"/>
                  <a:gd name="connsiteX86" fmla="*/ 633413 w 3175397"/>
                  <a:gd name="connsiteY86" fmla="*/ 132159 h 888206"/>
                  <a:gd name="connsiteX87" fmla="*/ 607219 w 3175397"/>
                  <a:gd name="connsiteY87" fmla="*/ 111918 h 888206"/>
                  <a:gd name="connsiteX88" fmla="*/ 586978 w 3175397"/>
                  <a:gd name="connsiteY88" fmla="*/ 103584 h 888206"/>
                  <a:gd name="connsiteX89" fmla="*/ 572691 w 3175397"/>
                  <a:gd name="connsiteY89" fmla="*/ 97631 h 888206"/>
                  <a:gd name="connsiteX90" fmla="*/ 515541 w 3175397"/>
                  <a:gd name="connsiteY90" fmla="*/ 86915 h 888206"/>
                  <a:gd name="connsiteX91" fmla="*/ 476250 w 3175397"/>
                  <a:gd name="connsiteY91" fmla="*/ 86915 h 888206"/>
                  <a:gd name="connsiteX92" fmla="*/ 435769 w 3175397"/>
                  <a:gd name="connsiteY92" fmla="*/ 76200 h 888206"/>
                  <a:gd name="connsiteX93" fmla="*/ 411957 w 3175397"/>
                  <a:gd name="connsiteY93" fmla="*/ 76200 h 888206"/>
                  <a:gd name="connsiteX94" fmla="*/ 367903 w 3175397"/>
                  <a:gd name="connsiteY94" fmla="*/ 69056 h 888206"/>
                  <a:gd name="connsiteX95" fmla="*/ 327422 w 3175397"/>
                  <a:gd name="connsiteY95" fmla="*/ 63103 h 888206"/>
                  <a:gd name="connsiteX96" fmla="*/ 282178 w 3175397"/>
                  <a:gd name="connsiteY96" fmla="*/ 44053 h 888206"/>
                  <a:gd name="connsiteX97" fmla="*/ 216694 w 3175397"/>
                  <a:gd name="connsiteY97" fmla="*/ 44053 h 888206"/>
                  <a:gd name="connsiteX98" fmla="*/ 142875 w 3175397"/>
                  <a:gd name="connsiteY98" fmla="*/ 26193 h 888206"/>
                  <a:gd name="connsiteX99" fmla="*/ 61913 w 3175397"/>
                  <a:gd name="connsiteY99" fmla="*/ 20240 h 888206"/>
                  <a:gd name="connsiteX100" fmla="*/ 0 w 3175397"/>
                  <a:gd name="connsiteY100" fmla="*/ 0 h 88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175397" h="888206">
                    <a:moveTo>
                      <a:pt x="3175397" y="888206"/>
                    </a:moveTo>
                    <a:lnTo>
                      <a:pt x="3157538" y="879872"/>
                    </a:lnTo>
                    <a:lnTo>
                      <a:pt x="3062288" y="869156"/>
                    </a:lnTo>
                    <a:lnTo>
                      <a:pt x="3045619" y="821531"/>
                    </a:lnTo>
                    <a:lnTo>
                      <a:pt x="3003947" y="821531"/>
                    </a:lnTo>
                    <a:lnTo>
                      <a:pt x="2983707" y="804862"/>
                    </a:lnTo>
                    <a:lnTo>
                      <a:pt x="2903935" y="807243"/>
                    </a:lnTo>
                    <a:lnTo>
                      <a:pt x="2901553" y="792956"/>
                    </a:lnTo>
                    <a:lnTo>
                      <a:pt x="2864644" y="783431"/>
                    </a:lnTo>
                    <a:lnTo>
                      <a:pt x="2853928" y="756047"/>
                    </a:lnTo>
                    <a:lnTo>
                      <a:pt x="2821782" y="748903"/>
                    </a:lnTo>
                    <a:lnTo>
                      <a:pt x="2796778" y="742950"/>
                    </a:lnTo>
                    <a:lnTo>
                      <a:pt x="2739628" y="734615"/>
                    </a:lnTo>
                    <a:cubicBezTo>
                      <a:pt x="2727325" y="732234"/>
                      <a:pt x="2710259" y="736798"/>
                      <a:pt x="2694384" y="734615"/>
                    </a:cubicBezTo>
                    <a:cubicBezTo>
                      <a:pt x="2678509" y="732432"/>
                      <a:pt x="2663825" y="723503"/>
                      <a:pt x="2644378" y="721519"/>
                    </a:cubicBezTo>
                    <a:lnTo>
                      <a:pt x="2605088" y="715565"/>
                    </a:lnTo>
                    <a:lnTo>
                      <a:pt x="2572941" y="710803"/>
                    </a:lnTo>
                    <a:lnTo>
                      <a:pt x="2568178" y="700087"/>
                    </a:lnTo>
                    <a:lnTo>
                      <a:pt x="2551510" y="700087"/>
                    </a:lnTo>
                    <a:lnTo>
                      <a:pt x="2550319" y="691753"/>
                    </a:lnTo>
                    <a:lnTo>
                      <a:pt x="2500313" y="682228"/>
                    </a:lnTo>
                    <a:lnTo>
                      <a:pt x="2459832" y="669131"/>
                    </a:lnTo>
                    <a:lnTo>
                      <a:pt x="2457450" y="647700"/>
                    </a:lnTo>
                    <a:lnTo>
                      <a:pt x="2419350" y="642937"/>
                    </a:lnTo>
                    <a:cubicBezTo>
                      <a:pt x="2418953" y="627856"/>
                      <a:pt x="2418557" y="612774"/>
                      <a:pt x="2418160" y="597693"/>
                    </a:cubicBezTo>
                    <a:lnTo>
                      <a:pt x="2383632" y="595312"/>
                    </a:lnTo>
                    <a:lnTo>
                      <a:pt x="2366963" y="584597"/>
                    </a:lnTo>
                    <a:lnTo>
                      <a:pt x="2312194" y="565547"/>
                    </a:lnTo>
                    <a:lnTo>
                      <a:pt x="2234803" y="560784"/>
                    </a:lnTo>
                    <a:cubicBezTo>
                      <a:pt x="2217352" y="559329"/>
                      <a:pt x="2225295" y="559593"/>
                      <a:pt x="2210991" y="559593"/>
                    </a:cubicBezTo>
                    <a:lnTo>
                      <a:pt x="2185988" y="559593"/>
                    </a:lnTo>
                    <a:lnTo>
                      <a:pt x="2172891" y="559593"/>
                    </a:lnTo>
                    <a:lnTo>
                      <a:pt x="2153841" y="541734"/>
                    </a:lnTo>
                    <a:lnTo>
                      <a:pt x="2140744" y="535781"/>
                    </a:lnTo>
                    <a:cubicBezTo>
                      <a:pt x="2135835" y="523506"/>
                      <a:pt x="2135982" y="528149"/>
                      <a:pt x="2135982" y="522684"/>
                    </a:cubicBezTo>
                    <a:lnTo>
                      <a:pt x="2124075" y="507206"/>
                    </a:lnTo>
                    <a:lnTo>
                      <a:pt x="2106216" y="507206"/>
                    </a:lnTo>
                    <a:lnTo>
                      <a:pt x="2072878" y="492918"/>
                    </a:lnTo>
                    <a:lnTo>
                      <a:pt x="2088357" y="489347"/>
                    </a:lnTo>
                    <a:lnTo>
                      <a:pt x="2077641" y="489347"/>
                    </a:lnTo>
                    <a:lnTo>
                      <a:pt x="2068116" y="484584"/>
                    </a:lnTo>
                    <a:lnTo>
                      <a:pt x="2049066" y="456009"/>
                    </a:lnTo>
                    <a:lnTo>
                      <a:pt x="1990725" y="440531"/>
                    </a:lnTo>
                    <a:lnTo>
                      <a:pt x="1981200" y="434578"/>
                    </a:lnTo>
                    <a:lnTo>
                      <a:pt x="1951435" y="423862"/>
                    </a:lnTo>
                    <a:lnTo>
                      <a:pt x="1938338" y="413147"/>
                    </a:lnTo>
                    <a:lnTo>
                      <a:pt x="1894285" y="401240"/>
                    </a:lnTo>
                    <a:lnTo>
                      <a:pt x="1862138" y="401240"/>
                    </a:lnTo>
                    <a:lnTo>
                      <a:pt x="1838325" y="385762"/>
                    </a:lnTo>
                    <a:lnTo>
                      <a:pt x="1784747" y="382190"/>
                    </a:lnTo>
                    <a:lnTo>
                      <a:pt x="1751410" y="371475"/>
                    </a:lnTo>
                    <a:lnTo>
                      <a:pt x="1716882" y="357187"/>
                    </a:lnTo>
                    <a:lnTo>
                      <a:pt x="1690688" y="351234"/>
                    </a:lnTo>
                    <a:lnTo>
                      <a:pt x="1663303" y="350043"/>
                    </a:lnTo>
                    <a:lnTo>
                      <a:pt x="1616869" y="351234"/>
                    </a:lnTo>
                    <a:lnTo>
                      <a:pt x="1602582" y="341709"/>
                    </a:lnTo>
                    <a:lnTo>
                      <a:pt x="1570435" y="320278"/>
                    </a:lnTo>
                    <a:lnTo>
                      <a:pt x="1518047" y="319087"/>
                    </a:lnTo>
                    <a:lnTo>
                      <a:pt x="1501378" y="316706"/>
                    </a:lnTo>
                    <a:lnTo>
                      <a:pt x="1466850" y="307181"/>
                    </a:lnTo>
                    <a:lnTo>
                      <a:pt x="1406128" y="297656"/>
                    </a:lnTo>
                    <a:lnTo>
                      <a:pt x="1394222" y="297656"/>
                    </a:lnTo>
                    <a:lnTo>
                      <a:pt x="1358503" y="286940"/>
                    </a:lnTo>
                    <a:lnTo>
                      <a:pt x="1308497" y="275034"/>
                    </a:lnTo>
                    <a:lnTo>
                      <a:pt x="1302544" y="271462"/>
                    </a:lnTo>
                    <a:lnTo>
                      <a:pt x="1260872" y="265509"/>
                    </a:lnTo>
                    <a:lnTo>
                      <a:pt x="1253728" y="252412"/>
                    </a:lnTo>
                    <a:lnTo>
                      <a:pt x="1202532" y="242887"/>
                    </a:lnTo>
                    <a:cubicBezTo>
                      <a:pt x="1189844" y="244297"/>
                      <a:pt x="1195410" y="244078"/>
                      <a:pt x="1185863" y="244078"/>
                    </a:cubicBezTo>
                    <a:lnTo>
                      <a:pt x="1145382" y="235743"/>
                    </a:lnTo>
                    <a:lnTo>
                      <a:pt x="1138238" y="232172"/>
                    </a:lnTo>
                    <a:lnTo>
                      <a:pt x="1108472" y="220265"/>
                    </a:lnTo>
                    <a:lnTo>
                      <a:pt x="1085850" y="220265"/>
                    </a:lnTo>
                    <a:lnTo>
                      <a:pt x="1066800" y="216693"/>
                    </a:lnTo>
                    <a:lnTo>
                      <a:pt x="1006078" y="209550"/>
                    </a:lnTo>
                    <a:lnTo>
                      <a:pt x="977503" y="203597"/>
                    </a:lnTo>
                    <a:lnTo>
                      <a:pt x="962025" y="172640"/>
                    </a:lnTo>
                    <a:lnTo>
                      <a:pt x="928688" y="167878"/>
                    </a:lnTo>
                    <a:lnTo>
                      <a:pt x="900113" y="170259"/>
                    </a:lnTo>
                    <a:lnTo>
                      <a:pt x="890588" y="157162"/>
                    </a:lnTo>
                    <a:cubicBezTo>
                      <a:pt x="878689" y="155841"/>
                      <a:pt x="883466" y="155972"/>
                      <a:pt x="876300" y="155972"/>
                    </a:cubicBezTo>
                    <a:lnTo>
                      <a:pt x="789385" y="153590"/>
                    </a:lnTo>
                    <a:lnTo>
                      <a:pt x="756047" y="151209"/>
                    </a:lnTo>
                    <a:lnTo>
                      <a:pt x="745332" y="140493"/>
                    </a:lnTo>
                    <a:lnTo>
                      <a:pt x="711994" y="138112"/>
                    </a:lnTo>
                    <a:lnTo>
                      <a:pt x="672703" y="134540"/>
                    </a:lnTo>
                    <a:lnTo>
                      <a:pt x="633413" y="132159"/>
                    </a:lnTo>
                    <a:lnTo>
                      <a:pt x="607219" y="111918"/>
                    </a:lnTo>
                    <a:lnTo>
                      <a:pt x="586978" y="103584"/>
                    </a:lnTo>
                    <a:lnTo>
                      <a:pt x="572691" y="97631"/>
                    </a:lnTo>
                    <a:lnTo>
                      <a:pt x="515541" y="86915"/>
                    </a:lnTo>
                    <a:lnTo>
                      <a:pt x="476250" y="86915"/>
                    </a:lnTo>
                    <a:lnTo>
                      <a:pt x="435769" y="76200"/>
                    </a:lnTo>
                    <a:lnTo>
                      <a:pt x="411957" y="76200"/>
                    </a:lnTo>
                    <a:lnTo>
                      <a:pt x="367903" y="69056"/>
                    </a:lnTo>
                    <a:lnTo>
                      <a:pt x="327422" y="63103"/>
                    </a:lnTo>
                    <a:lnTo>
                      <a:pt x="282178" y="44053"/>
                    </a:lnTo>
                    <a:lnTo>
                      <a:pt x="216694" y="44053"/>
                    </a:lnTo>
                    <a:lnTo>
                      <a:pt x="142875" y="26193"/>
                    </a:lnTo>
                    <a:lnTo>
                      <a:pt x="61913" y="20240"/>
                    </a:lnTo>
                    <a:lnTo>
                      <a:pt x="0" y="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Shape 133">
                <a:extLst>
                  <a:ext uri="{FF2B5EF4-FFF2-40B4-BE49-F238E27FC236}">
                    <a16:creationId xmlns:a16="http://schemas.microsoft.com/office/drawing/2014/main" id="{D6162F32-E105-4B4B-B7D0-22E6DFCCF338}"/>
                  </a:ext>
                </a:extLst>
              </p:cNvPr>
              <p:cNvSpPr/>
              <p:nvPr/>
            </p:nvSpPr>
            <p:spPr>
              <a:xfrm>
                <a:off x="4587478" y="4058841"/>
                <a:ext cx="3174206" cy="1472803"/>
              </a:xfrm>
              <a:custGeom>
                <a:avLst/>
                <a:gdLst>
                  <a:gd name="connsiteX0" fmla="*/ 3174206 w 3174206"/>
                  <a:gd name="connsiteY0" fmla="*/ 1472803 h 1472803"/>
                  <a:gd name="connsiteX1" fmla="*/ 3145631 w 3174206"/>
                  <a:gd name="connsiteY1" fmla="*/ 1458515 h 1472803"/>
                  <a:gd name="connsiteX2" fmla="*/ 3080147 w 3174206"/>
                  <a:gd name="connsiteY2" fmla="*/ 1448990 h 1472803"/>
                  <a:gd name="connsiteX3" fmla="*/ 3048000 w 3174206"/>
                  <a:gd name="connsiteY3" fmla="*/ 1441847 h 1472803"/>
                  <a:gd name="connsiteX4" fmla="*/ 3044428 w 3174206"/>
                  <a:gd name="connsiteY4" fmla="*/ 1426368 h 1472803"/>
                  <a:gd name="connsiteX5" fmla="*/ 3044428 w 3174206"/>
                  <a:gd name="connsiteY5" fmla="*/ 1369218 h 1472803"/>
                  <a:gd name="connsiteX6" fmla="*/ 2981325 w 3174206"/>
                  <a:gd name="connsiteY6" fmla="*/ 1360884 h 1472803"/>
                  <a:gd name="connsiteX7" fmla="*/ 2938463 w 3174206"/>
                  <a:gd name="connsiteY7" fmla="*/ 1357312 h 1472803"/>
                  <a:gd name="connsiteX8" fmla="*/ 2925366 w 3174206"/>
                  <a:gd name="connsiteY8" fmla="*/ 1354931 h 1472803"/>
                  <a:gd name="connsiteX9" fmla="*/ 2890838 w 3174206"/>
                  <a:gd name="connsiteY9" fmla="*/ 1347787 h 1472803"/>
                  <a:gd name="connsiteX10" fmla="*/ 2888456 w 3174206"/>
                  <a:gd name="connsiteY10" fmla="*/ 1337072 h 1472803"/>
                  <a:gd name="connsiteX11" fmla="*/ 2884885 w 3174206"/>
                  <a:gd name="connsiteY11" fmla="*/ 1321593 h 1472803"/>
                  <a:gd name="connsiteX12" fmla="*/ 2868216 w 3174206"/>
                  <a:gd name="connsiteY12" fmla="*/ 1321593 h 1472803"/>
                  <a:gd name="connsiteX13" fmla="*/ 2865835 w 3174206"/>
                  <a:gd name="connsiteY13" fmla="*/ 1312068 h 1472803"/>
                  <a:gd name="connsiteX14" fmla="*/ 2845594 w 3174206"/>
                  <a:gd name="connsiteY14" fmla="*/ 1271587 h 1472803"/>
                  <a:gd name="connsiteX15" fmla="*/ 2813447 w 3174206"/>
                  <a:gd name="connsiteY15" fmla="*/ 1253728 h 1472803"/>
                  <a:gd name="connsiteX16" fmla="*/ 2781300 w 3174206"/>
                  <a:gd name="connsiteY16" fmla="*/ 1243012 h 1472803"/>
                  <a:gd name="connsiteX17" fmla="*/ 2771775 w 3174206"/>
                  <a:gd name="connsiteY17" fmla="*/ 1246584 h 1472803"/>
                  <a:gd name="connsiteX18" fmla="*/ 2751535 w 3174206"/>
                  <a:gd name="connsiteY18" fmla="*/ 1245393 h 1472803"/>
                  <a:gd name="connsiteX19" fmla="*/ 2732485 w 3174206"/>
                  <a:gd name="connsiteY19" fmla="*/ 1234678 h 1472803"/>
                  <a:gd name="connsiteX20" fmla="*/ 2711053 w 3174206"/>
                  <a:gd name="connsiteY20" fmla="*/ 1234678 h 1472803"/>
                  <a:gd name="connsiteX21" fmla="*/ 2670572 w 3174206"/>
                  <a:gd name="connsiteY21" fmla="*/ 1223962 h 1472803"/>
                  <a:gd name="connsiteX22" fmla="*/ 2634853 w 3174206"/>
                  <a:gd name="connsiteY22" fmla="*/ 1218009 h 1472803"/>
                  <a:gd name="connsiteX23" fmla="*/ 2614613 w 3174206"/>
                  <a:gd name="connsiteY23" fmla="*/ 1213247 h 1472803"/>
                  <a:gd name="connsiteX24" fmla="*/ 2603897 w 3174206"/>
                  <a:gd name="connsiteY24" fmla="*/ 1209675 h 1472803"/>
                  <a:gd name="connsiteX25" fmla="*/ 2587228 w 3174206"/>
                  <a:gd name="connsiteY25" fmla="*/ 1201340 h 1472803"/>
                  <a:gd name="connsiteX26" fmla="*/ 2576513 w 3174206"/>
                  <a:gd name="connsiteY26" fmla="*/ 1198959 h 1472803"/>
                  <a:gd name="connsiteX27" fmla="*/ 2575322 w 3174206"/>
                  <a:gd name="connsiteY27" fmla="*/ 1188243 h 1472803"/>
                  <a:gd name="connsiteX28" fmla="*/ 2574131 w 3174206"/>
                  <a:gd name="connsiteY28" fmla="*/ 1184672 h 1472803"/>
                  <a:gd name="connsiteX29" fmla="*/ 2565797 w 3174206"/>
                  <a:gd name="connsiteY29" fmla="*/ 1178718 h 1472803"/>
                  <a:gd name="connsiteX30" fmla="*/ 2545556 w 3174206"/>
                  <a:gd name="connsiteY30" fmla="*/ 1179909 h 1472803"/>
                  <a:gd name="connsiteX31" fmla="*/ 2528888 w 3174206"/>
                  <a:gd name="connsiteY31" fmla="*/ 1156097 h 1472803"/>
                  <a:gd name="connsiteX32" fmla="*/ 2513410 w 3174206"/>
                  <a:gd name="connsiteY32" fmla="*/ 1152525 h 1472803"/>
                  <a:gd name="connsiteX33" fmla="*/ 2481263 w 3174206"/>
                  <a:gd name="connsiteY33" fmla="*/ 1151334 h 1472803"/>
                  <a:gd name="connsiteX34" fmla="*/ 2469356 w 3174206"/>
                  <a:gd name="connsiteY34" fmla="*/ 1143000 h 1472803"/>
                  <a:gd name="connsiteX35" fmla="*/ 2453878 w 3174206"/>
                  <a:gd name="connsiteY35" fmla="*/ 1097756 h 1472803"/>
                  <a:gd name="connsiteX36" fmla="*/ 2420541 w 3174206"/>
                  <a:gd name="connsiteY36" fmla="*/ 1096565 h 1472803"/>
                  <a:gd name="connsiteX37" fmla="*/ 2416969 w 3174206"/>
                  <a:gd name="connsiteY37" fmla="*/ 1026318 h 1472803"/>
                  <a:gd name="connsiteX38" fmla="*/ 2377678 w 3174206"/>
                  <a:gd name="connsiteY38" fmla="*/ 1021556 h 1472803"/>
                  <a:gd name="connsiteX39" fmla="*/ 2364581 w 3174206"/>
                  <a:gd name="connsiteY39" fmla="*/ 1006078 h 1472803"/>
                  <a:gd name="connsiteX40" fmla="*/ 2340769 w 3174206"/>
                  <a:gd name="connsiteY40" fmla="*/ 990600 h 1472803"/>
                  <a:gd name="connsiteX41" fmla="*/ 2276475 w 3174206"/>
                  <a:gd name="connsiteY41" fmla="*/ 967978 h 1472803"/>
                  <a:gd name="connsiteX42" fmla="*/ 2260997 w 3174206"/>
                  <a:gd name="connsiteY42" fmla="*/ 967978 h 1472803"/>
                  <a:gd name="connsiteX43" fmla="*/ 2224088 w 3174206"/>
                  <a:gd name="connsiteY43" fmla="*/ 966787 h 1472803"/>
                  <a:gd name="connsiteX44" fmla="*/ 2200275 w 3174206"/>
                  <a:gd name="connsiteY44" fmla="*/ 951309 h 1472803"/>
                  <a:gd name="connsiteX45" fmla="*/ 2187178 w 3174206"/>
                  <a:gd name="connsiteY45" fmla="*/ 951309 h 1472803"/>
                  <a:gd name="connsiteX46" fmla="*/ 2171700 w 3174206"/>
                  <a:gd name="connsiteY46" fmla="*/ 945356 h 1472803"/>
                  <a:gd name="connsiteX47" fmla="*/ 2149078 w 3174206"/>
                  <a:gd name="connsiteY47" fmla="*/ 929878 h 1472803"/>
                  <a:gd name="connsiteX48" fmla="*/ 2126456 w 3174206"/>
                  <a:gd name="connsiteY48" fmla="*/ 914400 h 1472803"/>
                  <a:gd name="connsiteX49" fmla="*/ 2119313 w 3174206"/>
                  <a:gd name="connsiteY49" fmla="*/ 883443 h 1472803"/>
                  <a:gd name="connsiteX50" fmla="*/ 2102644 w 3174206"/>
                  <a:gd name="connsiteY50" fmla="*/ 878681 h 1472803"/>
                  <a:gd name="connsiteX51" fmla="*/ 2065735 w 3174206"/>
                  <a:gd name="connsiteY51" fmla="*/ 844153 h 1472803"/>
                  <a:gd name="connsiteX52" fmla="*/ 2057400 w 3174206"/>
                  <a:gd name="connsiteY52" fmla="*/ 838200 h 1472803"/>
                  <a:gd name="connsiteX53" fmla="*/ 2053828 w 3174206"/>
                  <a:gd name="connsiteY53" fmla="*/ 835818 h 1472803"/>
                  <a:gd name="connsiteX54" fmla="*/ 2050256 w 3174206"/>
                  <a:gd name="connsiteY54" fmla="*/ 781050 h 1472803"/>
                  <a:gd name="connsiteX55" fmla="*/ 2005013 w 3174206"/>
                  <a:gd name="connsiteY55" fmla="*/ 770334 h 1472803"/>
                  <a:gd name="connsiteX56" fmla="*/ 1980010 w 3174206"/>
                  <a:gd name="connsiteY56" fmla="*/ 758428 h 1472803"/>
                  <a:gd name="connsiteX57" fmla="*/ 1964531 w 3174206"/>
                  <a:gd name="connsiteY57" fmla="*/ 746522 h 1472803"/>
                  <a:gd name="connsiteX58" fmla="*/ 1944291 w 3174206"/>
                  <a:gd name="connsiteY58" fmla="*/ 742950 h 1472803"/>
                  <a:gd name="connsiteX59" fmla="*/ 1934766 w 3174206"/>
                  <a:gd name="connsiteY59" fmla="*/ 722709 h 1472803"/>
                  <a:gd name="connsiteX60" fmla="*/ 1910953 w 3174206"/>
                  <a:gd name="connsiteY60" fmla="*/ 726281 h 1472803"/>
                  <a:gd name="connsiteX61" fmla="*/ 1894285 w 3174206"/>
                  <a:gd name="connsiteY61" fmla="*/ 703659 h 1472803"/>
                  <a:gd name="connsiteX62" fmla="*/ 1844278 w 3174206"/>
                  <a:gd name="connsiteY62" fmla="*/ 690562 h 1472803"/>
                  <a:gd name="connsiteX63" fmla="*/ 1833563 w 3174206"/>
                  <a:gd name="connsiteY63" fmla="*/ 679847 h 1472803"/>
                  <a:gd name="connsiteX64" fmla="*/ 1806178 w 3174206"/>
                  <a:gd name="connsiteY64" fmla="*/ 676275 h 1472803"/>
                  <a:gd name="connsiteX65" fmla="*/ 1776413 w 3174206"/>
                  <a:gd name="connsiteY65" fmla="*/ 664368 h 1472803"/>
                  <a:gd name="connsiteX66" fmla="*/ 1752600 w 3174206"/>
                  <a:gd name="connsiteY66" fmla="*/ 640556 h 1472803"/>
                  <a:gd name="connsiteX67" fmla="*/ 1731169 w 3174206"/>
                  <a:gd name="connsiteY67" fmla="*/ 640556 h 1472803"/>
                  <a:gd name="connsiteX68" fmla="*/ 1719263 w 3174206"/>
                  <a:gd name="connsiteY68" fmla="*/ 626268 h 1472803"/>
                  <a:gd name="connsiteX69" fmla="*/ 1678781 w 3174206"/>
                  <a:gd name="connsiteY69" fmla="*/ 609600 h 1472803"/>
                  <a:gd name="connsiteX70" fmla="*/ 1646635 w 3174206"/>
                  <a:gd name="connsiteY70" fmla="*/ 609600 h 1472803"/>
                  <a:gd name="connsiteX71" fmla="*/ 1618060 w 3174206"/>
                  <a:gd name="connsiteY71" fmla="*/ 611981 h 1472803"/>
                  <a:gd name="connsiteX72" fmla="*/ 1610916 w 3174206"/>
                  <a:gd name="connsiteY72" fmla="*/ 601265 h 1472803"/>
                  <a:gd name="connsiteX73" fmla="*/ 1572816 w 3174206"/>
                  <a:gd name="connsiteY73" fmla="*/ 581025 h 1472803"/>
                  <a:gd name="connsiteX74" fmla="*/ 1563291 w 3174206"/>
                  <a:gd name="connsiteY74" fmla="*/ 552450 h 1472803"/>
                  <a:gd name="connsiteX75" fmla="*/ 1522810 w 3174206"/>
                  <a:gd name="connsiteY75" fmla="*/ 552450 h 1472803"/>
                  <a:gd name="connsiteX76" fmla="*/ 1497806 w 3174206"/>
                  <a:gd name="connsiteY76" fmla="*/ 551259 h 1472803"/>
                  <a:gd name="connsiteX77" fmla="*/ 1484710 w 3174206"/>
                  <a:gd name="connsiteY77" fmla="*/ 541734 h 1472803"/>
                  <a:gd name="connsiteX78" fmla="*/ 1484710 w 3174206"/>
                  <a:gd name="connsiteY78" fmla="*/ 541734 h 1472803"/>
                  <a:gd name="connsiteX79" fmla="*/ 1441847 w 3174206"/>
                  <a:gd name="connsiteY79" fmla="*/ 533400 h 1472803"/>
                  <a:gd name="connsiteX80" fmla="*/ 1420416 w 3174206"/>
                  <a:gd name="connsiteY80" fmla="*/ 522684 h 1472803"/>
                  <a:gd name="connsiteX81" fmla="*/ 1388269 w 3174206"/>
                  <a:gd name="connsiteY81" fmla="*/ 515540 h 1472803"/>
                  <a:gd name="connsiteX82" fmla="*/ 1376363 w 3174206"/>
                  <a:gd name="connsiteY82" fmla="*/ 510778 h 1472803"/>
                  <a:gd name="connsiteX83" fmla="*/ 1333500 w 3174206"/>
                  <a:gd name="connsiteY83" fmla="*/ 497681 h 1472803"/>
                  <a:gd name="connsiteX84" fmla="*/ 1323975 w 3174206"/>
                  <a:gd name="connsiteY84" fmla="*/ 495300 h 1472803"/>
                  <a:gd name="connsiteX85" fmla="*/ 1313260 w 3174206"/>
                  <a:gd name="connsiteY85" fmla="*/ 482203 h 1472803"/>
                  <a:gd name="connsiteX86" fmla="*/ 1278731 w 3174206"/>
                  <a:gd name="connsiteY86" fmla="*/ 463153 h 1472803"/>
                  <a:gd name="connsiteX87" fmla="*/ 1260872 w 3174206"/>
                  <a:gd name="connsiteY87" fmla="*/ 454818 h 1472803"/>
                  <a:gd name="connsiteX88" fmla="*/ 1252538 w 3174206"/>
                  <a:gd name="connsiteY88" fmla="*/ 436959 h 1472803"/>
                  <a:gd name="connsiteX89" fmla="*/ 1183481 w 3174206"/>
                  <a:gd name="connsiteY89" fmla="*/ 422672 h 1472803"/>
                  <a:gd name="connsiteX90" fmla="*/ 1144191 w 3174206"/>
                  <a:gd name="connsiteY90" fmla="*/ 421481 h 1472803"/>
                  <a:gd name="connsiteX91" fmla="*/ 1138238 w 3174206"/>
                  <a:gd name="connsiteY91" fmla="*/ 417909 h 1472803"/>
                  <a:gd name="connsiteX92" fmla="*/ 1133475 w 3174206"/>
                  <a:gd name="connsiteY92" fmla="*/ 406003 h 1472803"/>
                  <a:gd name="connsiteX93" fmla="*/ 1083469 w 3174206"/>
                  <a:gd name="connsiteY93" fmla="*/ 392906 h 1472803"/>
                  <a:gd name="connsiteX94" fmla="*/ 1077516 w 3174206"/>
                  <a:gd name="connsiteY94" fmla="*/ 377428 h 1472803"/>
                  <a:gd name="connsiteX95" fmla="*/ 1021556 w 3174206"/>
                  <a:gd name="connsiteY95" fmla="*/ 372665 h 1472803"/>
                  <a:gd name="connsiteX96" fmla="*/ 981075 w 3174206"/>
                  <a:gd name="connsiteY96" fmla="*/ 358378 h 1472803"/>
                  <a:gd name="connsiteX97" fmla="*/ 965597 w 3174206"/>
                  <a:gd name="connsiteY97" fmla="*/ 311943 h 1472803"/>
                  <a:gd name="connsiteX98" fmla="*/ 916781 w 3174206"/>
                  <a:gd name="connsiteY98" fmla="*/ 290512 h 1472803"/>
                  <a:gd name="connsiteX99" fmla="*/ 896541 w 3174206"/>
                  <a:gd name="connsiteY99" fmla="*/ 289322 h 1472803"/>
                  <a:gd name="connsiteX100" fmla="*/ 890588 w 3174206"/>
                  <a:gd name="connsiteY100" fmla="*/ 282178 h 1472803"/>
                  <a:gd name="connsiteX101" fmla="*/ 801291 w 3174206"/>
                  <a:gd name="connsiteY101" fmla="*/ 273843 h 1472803"/>
                  <a:gd name="connsiteX102" fmla="*/ 758428 w 3174206"/>
                  <a:gd name="connsiteY102" fmla="*/ 270272 h 1472803"/>
                  <a:gd name="connsiteX103" fmla="*/ 744141 w 3174206"/>
                  <a:gd name="connsiteY103" fmla="*/ 255984 h 1472803"/>
                  <a:gd name="connsiteX104" fmla="*/ 675085 w 3174206"/>
                  <a:gd name="connsiteY104" fmla="*/ 239315 h 1472803"/>
                  <a:gd name="connsiteX105" fmla="*/ 632222 w 3174206"/>
                  <a:gd name="connsiteY105" fmla="*/ 230981 h 1472803"/>
                  <a:gd name="connsiteX106" fmla="*/ 589360 w 3174206"/>
                  <a:gd name="connsiteY106" fmla="*/ 178593 h 1472803"/>
                  <a:gd name="connsiteX107" fmla="*/ 538163 w 3174206"/>
                  <a:gd name="connsiteY107" fmla="*/ 160734 h 1472803"/>
                  <a:gd name="connsiteX108" fmla="*/ 479822 w 3174206"/>
                  <a:gd name="connsiteY108" fmla="*/ 145256 h 1472803"/>
                  <a:gd name="connsiteX109" fmla="*/ 390525 w 3174206"/>
                  <a:gd name="connsiteY109" fmla="*/ 130968 h 1472803"/>
                  <a:gd name="connsiteX110" fmla="*/ 353616 w 3174206"/>
                  <a:gd name="connsiteY110" fmla="*/ 114300 h 1472803"/>
                  <a:gd name="connsiteX111" fmla="*/ 326231 w 3174206"/>
                  <a:gd name="connsiteY111" fmla="*/ 102393 h 1472803"/>
                  <a:gd name="connsiteX112" fmla="*/ 269081 w 3174206"/>
                  <a:gd name="connsiteY112" fmla="*/ 79772 h 1472803"/>
                  <a:gd name="connsiteX113" fmla="*/ 222647 w 3174206"/>
                  <a:gd name="connsiteY113" fmla="*/ 71437 h 1472803"/>
                  <a:gd name="connsiteX114" fmla="*/ 139303 w 3174206"/>
                  <a:gd name="connsiteY114" fmla="*/ 27384 h 1472803"/>
                  <a:gd name="connsiteX115" fmla="*/ 0 w 3174206"/>
                  <a:gd name="connsiteY115" fmla="*/ 0 h 147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174206" h="1472803">
                    <a:moveTo>
                      <a:pt x="3174206" y="1472803"/>
                    </a:moveTo>
                    <a:lnTo>
                      <a:pt x="3145631" y="1458515"/>
                    </a:lnTo>
                    <a:lnTo>
                      <a:pt x="3080147" y="1448990"/>
                    </a:lnTo>
                    <a:lnTo>
                      <a:pt x="3048000" y="1441847"/>
                    </a:lnTo>
                    <a:lnTo>
                      <a:pt x="3044428" y="1426368"/>
                    </a:lnTo>
                    <a:lnTo>
                      <a:pt x="3044428" y="1369218"/>
                    </a:lnTo>
                    <a:lnTo>
                      <a:pt x="2981325" y="1360884"/>
                    </a:lnTo>
                    <a:lnTo>
                      <a:pt x="2938463" y="1357312"/>
                    </a:lnTo>
                    <a:lnTo>
                      <a:pt x="2925366" y="1354931"/>
                    </a:lnTo>
                    <a:lnTo>
                      <a:pt x="2890838" y="1347787"/>
                    </a:lnTo>
                    <a:lnTo>
                      <a:pt x="2888456" y="1337072"/>
                    </a:lnTo>
                    <a:lnTo>
                      <a:pt x="2884885" y="1321593"/>
                    </a:lnTo>
                    <a:lnTo>
                      <a:pt x="2868216" y="1321593"/>
                    </a:lnTo>
                    <a:lnTo>
                      <a:pt x="2865835" y="1312068"/>
                    </a:lnTo>
                    <a:lnTo>
                      <a:pt x="2845594" y="1271587"/>
                    </a:lnTo>
                    <a:lnTo>
                      <a:pt x="2813447" y="1253728"/>
                    </a:lnTo>
                    <a:lnTo>
                      <a:pt x="2781300" y="1243012"/>
                    </a:lnTo>
                    <a:lnTo>
                      <a:pt x="2771775" y="1246584"/>
                    </a:lnTo>
                    <a:lnTo>
                      <a:pt x="2751535" y="1245393"/>
                    </a:lnTo>
                    <a:lnTo>
                      <a:pt x="2732485" y="1234678"/>
                    </a:lnTo>
                    <a:lnTo>
                      <a:pt x="2711053" y="1234678"/>
                    </a:lnTo>
                    <a:lnTo>
                      <a:pt x="2670572" y="1223962"/>
                    </a:lnTo>
                    <a:lnTo>
                      <a:pt x="2634853" y="1218009"/>
                    </a:lnTo>
                    <a:lnTo>
                      <a:pt x="2614613" y="1213247"/>
                    </a:lnTo>
                    <a:lnTo>
                      <a:pt x="2603897" y="1209675"/>
                    </a:lnTo>
                    <a:lnTo>
                      <a:pt x="2587228" y="1201340"/>
                    </a:lnTo>
                    <a:lnTo>
                      <a:pt x="2576513" y="1198959"/>
                    </a:lnTo>
                    <a:cubicBezTo>
                      <a:pt x="2576116" y="1195387"/>
                      <a:pt x="2575913" y="1191788"/>
                      <a:pt x="2575322" y="1188243"/>
                    </a:cubicBezTo>
                    <a:cubicBezTo>
                      <a:pt x="2575116" y="1187005"/>
                      <a:pt x="2574131" y="1184672"/>
                      <a:pt x="2574131" y="1184672"/>
                    </a:cubicBezTo>
                    <a:lnTo>
                      <a:pt x="2565797" y="1178718"/>
                    </a:lnTo>
                    <a:lnTo>
                      <a:pt x="2545556" y="1179909"/>
                    </a:lnTo>
                    <a:lnTo>
                      <a:pt x="2528888" y="1156097"/>
                    </a:lnTo>
                    <a:lnTo>
                      <a:pt x="2513410" y="1152525"/>
                    </a:lnTo>
                    <a:lnTo>
                      <a:pt x="2481263" y="1151334"/>
                    </a:lnTo>
                    <a:lnTo>
                      <a:pt x="2469356" y="1143000"/>
                    </a:lnTo>
                    <a:lnTo>
                      <a:pt x="2453878" y="1097756"/>
                    </a:lnTo>
                    <a:lnTo>
                      <a:pt x="2420541" y="1096565"/>
                    </a:lnTo>
                    <a:lnTo>
                      <a:pt x="2416969" y="1026318"/>
                    </a:lnTo>
                    <a:lnTo>
                      <a:pt x="2377678" y="1021556"/>
                    </a:lnTo>
                    <a:lnTo>
                      <a:pt x="2364581" y="1006078"/>
                    </a:lnTo>
                    <a:lnTo>
                      <a:pt x="2340769" y="990600"/>
                    </a:lnTo>
                    <a:lnTo>
                      <a:pt x="2276475" y="967978"/>
                    </a:lnTo>
                    <a:lnTo>
                      <a:pt x="2260997" y="967978"/>
                    </a:lnTo>
                    <a:lnTo>
                      <a:pt x="2224088" y="966787"/>
                    </a:lnTo>
                    <a:lnTo>
                      <a:pt x="2200275" y="951309"/>
                    </a:lnTo>
                    <a:lnTo>
                      <a:pt x="2187178" y="951309"/>
                    </a:lnTo>
                    <a:lnTo>
                      <a:pt x="2171700" y="945356"/>
                    </a:lnTo>
                    <a:lnTo>
                      <a:pt x="2149078" y="929878"/>
                    </a:lnTo>
                    <a:lnTo>
                      <a:pt x="2126456" y="914400"/>
                    </a:lnTo>
                    <a:lnTo>
                      <a:pt x="2119313" y="883443"/>
                    </a:lnTo>
                    <a:lnTo>
                      <a:pt x="2102644" y="878681"/>
                    </a:lnTo>
                    <a:lnTo>
                      <a:pt x="2065735" y="844153"/>
                    </a:lnTo>
                    <a:lnTo>
                      <a:pt x="2057400" y="838200"/>
                    </a:lnTo>
                    <a:lnTo>
                      <a:pt x="2053828" y="835818"/>
                    </a:lnTo>
                    <a:lnTo>
                      <a:pt x="2050256" y="781050"/>
                    </a:lnTo>
                    <a:lnTo>
                      <a:pt x="2005013" y="770334"/>
                    </a:lnTo>
                    <a:lnTo>
                      <a:pt x="1980010" y="758428"/>
                    </a:lnTo>
                    <a:lnTo>
                      <a:pt x="1964531" y="746522"/>
                    </a:lnTo>
                    <a:lnTo>
                      <a:pt x="1944291" y="742950"/>
                    </a:lnTo>
                    <a:lnTo>
                      <a:pt x="1934766" y="722709"/>
                    </a:lnTo>
                    <a:lnTo>
                      <a:pt x="1910953" y="726281"/>
                    </a:lnTo>
                    <a:lnTo>
                      <a:pt x="1894285" y="703659"/>
                    </a:lnTo>
                    <a:lnTo>
                      <a:pt x="1844278" y="690562"/>
                    </a:lnTo>
                    <a:lnTo>
                      <a:pt x="1833563" y="679847"/>
                    </a:lnTo>
                    <a:lnTo>
                      <a:pt x="1806178" y="676275"/>
                    </a:lnTo>
                    <a:lnTo>
                      <a:pt x="1776413" y="664368"/>
                    </a:lnTo>
                    <a:lnTo>
                      <a:pt x="1752600" y="640556"/>
                    </a:lnTo>
                    <a:lnTo>
                      <a:pt x="1731169" y="640556"/>
                    </a:lnTo>
                    <a:lnTo>
                      <a:pt x="1719263" y="626268"/>
                    </a:lnTo>
                    <a:lnTo>
                      <a:pt x="1678781" y="609600"/>
                    </a:lnTo>
                    <a:lnTo>
                      <a:pt x="1646635" y="609600"/>
                    </a:lnTo>
                    <a:lnTo>
                      <a:pt x="1618060" y="611981"/>
                    </a:lnTo>
                    <a:lnTo>
                      <a:pt x="1610916" y="601265"/>
                    </a:lnTo>
                    <a:lnTo>
                      <a:pt x="1572816" y="581025"/>
                    </a:lnTo>
                    <a:lnTo>
                      <a:pt x="1563291" y="552450"/>
                    </a:lnTo>
                    <a:lnTo>
                      <a:pt x="1522810" y="552450"/>
                    </a:lnTo>
                    <a:lnTo>
                      <a:pt x="1497806" y="551259"/>
                    </a:lnTo>
                    <a:cubicBezTo>
                      <a:pt x="1486157" y="543492"/>
                      <a:pt x="1490126" y="547150"/>
                      <a:pt x="1484710" y="541734"/>
                    </a:cubicBezTo>
                    <a:lnTo>
                      <a:pt x="1484710" y="541734"/>
                    </a:lnTo>
                    <a:lnTo>
                      <a:pt x="1441847" y="533400"/>
                    </a:lnTo>
                    <a:lnTo>
                      <a:pt x="1420416" y="522684"/>
                    </a:lnTo>
                    <a:lnTo>
                      <a:pt x="1388269" y="515540"/>
                    </a:lnTo>
                    <a:lnTo>
                      <a:pt x="1376363" y="510778"/>
                    </a:lnTo>
                    <a:lnTo>
                      <a:pt x="1333500" y="497681"/>
                    </a:lnTo>
                    <a:lnTo>
                      <a:pt x="1323975" y="495300"/>
                    </a:lnTo>
                    <a:lnTo>
                      <a:pt x="1313260" y="482203"/>
                    </a:lnTo>
                    <a:lnTo>
                      <a:pt x="1278731" y="463153"/>
                    </a:lnTo>
                    <a:lnTo>
                      <a:pt x="1260872" y="454818"/>
                    </a:lnTo>
                    <a:lnTo>
                      <a:pt x="1252538" y="436959"/>
                    </a:lnTo>
                    <a:lnTo>
                      <a:pt x="1183481" y="422672"/>
                    </a:lnTo>
                    <a:lnTo>
                      <a:pt x="1144191" y="421481"/>
                    </a:lnTo>
                    <a:lnTo>
                      <a:pt x="1138238" y="417909"/>
                    </a:lnTo>
                    <a:lnTo>
                      <a:pt x="1133475" y="406003"/>
                    </a:lnTo>
                    <a:lnTo>
                      <a:pt x="1083469" y="392906"/>
                    </a:lnTo>
                    <a:lnTo>
                      <a:pt x="1077516" y="377428"/>
                    </a:lnTo>
                    <a:lnTo>
                      <a:pt x="1021556" y="372665"/>
                    </a:lnTo>
                    <a:lnTo>
                      <a:pt x="981075" y="358378"/>
                    </a:lnTo>
                    <a:lnTo>
                      <a:pt x="965597" y="311943"/>
                    </a:lnTo>
                    <a:lnTo>
                      <a:pt x="916781" y="290512"/>
                    </a:lnTo>
                    <a:lnTo>
                      <a:pt x="896541" y="289322"/>
                    </a:lnTo>
                    <a:lnTo>
                      <a:pt x="890588" y="282178"/>
                    </a:lnTo>
                    <a:lnTo>
                      <a:pt x="801291" y="273843"/>
                    </a:lnTo>
                    <a:lnTo>
                      <a:pt x="758428" y="270272"/>
                    </a:lnTo>
                    <a:lnTo>
                      <a:pt x="744141" y="255984"/>
                    </a:lnTo>
                    <a:lnTo>
                      <a:pt x="675085" y="239315"/>
                    </a:lnTo>
                    <a:lnTo>
                      <a:pt x="632222" y="230981"/>
                    </a:lnTo>
                    <a:lnTo>
                      <a:pt x="589360" y="178593"/>
                    </a:lnTo>
                    <a:lnTo>
                      <a:pt x="538163" y="160734"/>
                    </a:lnTo>
                    <a:lnTo>
                      <a:pt x="479822" y="145256"/>
                    </a:lnTo>
                    <a:lnTo>
                      <a:pt x="390525" y="130968"/>
                    </a:lnTo>
                    <a:lnTo>
                      <a:pt x="353616" y="114300"/>
                    </a:lnTo>
                    <a:lnTo>
                      <a:pt x="326231" y="102393"/>
                    </a:lnTo>
                    <a:lnTo>
                      <a:pt x="269081" y="79772"/>
                    </a:lnTo>
                    <a:lnTo>
                      <a:pt x="222647" y="71437"/>
                    </a:lnTo>
                    <a:lnTo>
                      <a:pt x="139303" y="27384"/>
                    </a:lnTo>
                    <a:lnTo>
                      <a:pt x="0" y="0"/>
                    </a:lnTo>
                  </a:path>
                </a:pathLst>
              </a:custGeom>
              <a:noFill/>
              <a:ln w="19050">
                <a:solidFill>
                  <a:srgbClr val="7DC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Shape 134">
                <a:extLst>
                  <a:ext uri="{FF2B5EF4-FFF2-40B4-BE49-F238E27FC236}">
                    <a16:creationId xmlns:a16="http://schemas.microsoft.com/office/drawing/2014/main" id="{47CE952E-2CD2-4DAB-BB5A-0EBFFDE6D896}"/>
                  </a:ext>
                </a:extLst>
              </p:cNvPr>
              <p:cNvSpPr/>
              <p:nvPr/>
            </p:nvSpPr>
            <p:spPr>
              <a:xfrm>
                <a:off x="4585689" y="4057057"/>
                <a:ext cx="3131344" cy="1334689"/>
              </a:xfrm>
              <a:custGeom>
                <a:avLst/>
                <a:gdLst>
                  <a:gd name="connsiteX0" fmla="*/ 2652713 w 2652713"/>
                  <a:gd name="connsiteY0" fmla="*/ 1253728 h 1253728"/>
                  <a:gd name="connsiteX1" fmla="*/ 2568178 w 2652713"/>
                  <a:gd name="connsiteY1" fmla="*/ 1239441 h 1253728"/>
                  <a:gd name="connsiteX2" fmla="*/ 2547938 w 2652713"/>
                  <a:gd name="connsiteY2" fmla="*/ 1175147 h 1253728"/>
                  <a:gd name="connsiteX3" fmla="*/ 2424113 w 2652713"/>
                  <a:gd name="connsiteY3" fmla="*/ 1148953 h 1253728"/>
                  <a:gd name="connsiteX4" fmla="*/ 2394347 w 2652713"/>
                  <a:gd name="connsiteY4" fmla="*/ 1122760 h 1253728"/>
                  <a:gd name="connsiteX5" fmla="*/ 2357438 w 2652713"/>
                  <a:gd name="connsiteY5" fmla="*/ 1102519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22859 w 2652713"/>
                  <a:gd name="connsiteY12" fmla="*/ 891778 h 1253728"/>
                  <a:gd name="connsiteX13" fmla="*/ 1913334 w 2652713"/>
                  <a:gd name="connsiteY13" fmla="*/ 825103 h 1253728"/>
                  <a:gd name="connsiteX14" fmla="*/ 1828800 w 2652713"/>
                  <a:gd name="connsiteY14" fmla="*/ 806053 h 1253728"/>
                  <a:gd name="connsiteX15" fmla="*/ 1697831 w 2652713"/>
                  <a:gd name="connsiteY15" fmla="*/ 764382 h 1253728"/>
                  <a:gd name="connsiteX16" fmla="*/ 1658541 w 2652713"/>
                  <a:gd name="connsiteY16" fmla="*/ 760810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49003 w 2652713"/>
                  <a:gd name="connsiteY20" fmla="*/ 648891 h 1253728"/>
                  <a:gd name="connsiteX21" fmla="*/ 1545431 w 2652713"/>
                  <a:gd name="connsiteY21" fmla="*/ 600075 h 1253728"/>
                  <a:gd name="connsiteX22" fmla="*/ 1502569 w 2652713"/>
                  <a:gd name="connsiteY22" fmla="*/ 578644 h 1253728"/>
                  <a:gd name="connsiteX23" fmla="*/ 1456134 w 2652713"/>
                  <a:gd name="connsiteY23" fmla="*/ 564357 h 1253728"/>
                  <a:gd name="connsiteX24" fmla="*/ 1433513 w 2652713"/>
                  <a:gd name="connsiteY24" fmla="*/ 553641 h 1253728"/>
                  <a:gd name="connsiteX25" fmla="*/ 1377553 w 2652713"/>
                  <a:gd name="connsiteY25" fmla="*/ 516732 h 1253728"/>
                  <a:gd name="connsiteX26" fmla="*/ 1334691 w 2652713"/>
                  <a:gd name="connsiteY26" fmla="*/ 506016 h 1253728"/>
                  <a:gd name="connsiteX27" fmla="*/ 1225153 w 2652713"/>
                  <a:gd name="connsiteY27" fmla="*/ 473869 h 1253728"/>
                  <a:gd name="connsiteX28" fmla="*/ 1158478 w 2652713"/>
                  <a:gd name="connsiteY28" fmla="*/ 439341 h 1253728"/>
                  <a:gd name="connsiteX29" fmla="*/ 1096566 w 2652713"/>
                  <a:gd name="connsiteY29" fmla="*/ 434578 h 1253728"/>
                  <a:gd name="connsiteX30" fmla="*/ 1071563 w 2652713"/>
                  <a:gd name="connsiteY30" fmla="*/ 404813 h 1253728"/>
                  <a:gd name="connsiteX31" fmla="*/ 983456 w 2652713"/>
                  <a:gd name="connsiteY31" fmla="*/ 376238 h 1253728"/>
                  <a:gd name="connsiteX32" fmla="*/ 901303 w 2652713"/>
                  <a:gd name="connsiteY32" fmla="*/ 350044 h 1253728"/>
                  <a:gd name="connsiteX33" fmla="*/ 841772 w 2652713"/>
                  <a:gd name="connsiteY33" fmla="*/ 330994 h 1253728"/>
                  <a:gd name="connsiteX34" fmla="*/ 778669 w 2652713"/>
                  <a:gd name="connsiteY34" fmla="*/ 300038 h 1253728"/>
                  <a:gd name="connsiteX35" fmla="*/ 686991 w 2652713"/>
                  <a:gd name="connsiteY35" fmla="*/ 265510 h 1253728"/>
                  <a:gd name="connsiteX36" fmla="*/ 621506 w 2652713"/>
                  <a:gd name="connsiteY36" fmla="*/ 234553 h 1253728"/>
                  <a:gd name="connsiteX37" fmla="*/ 517922 w 2652713"/>
                  <a:gd name="connsiteY37" fmla="*/ 209550 h 1253728"/>
                  <a:gd name="connsiteX38" fmla="*/ 471488 w 2652713"/>
                  <a:gd name="connsiteY38" fmla="*/ 191691 h 1253728"/>
                  <a:gd name="connsiteX39" fmla="*/ 463153 w 2652713"/>
                  <a:gd name="connsiteY39" fmla="*/ 148828 h 1253728"/>
                  <a:gd name="connsiteX40" fmla="*/ 413147 w 2652713"/>
                  <a:gd name="connsiteY40" fmla="*/ 140494 h 1253728"/>
                  <a:gd name="connsiteX41" fmla="*/ 388144 w 2652713"/>
                  <a:gd name="connsiteY41" fmla="*/ 136922 h 1253728"/>
                  <a:gd name="connsiteX42" fmla="*/ 279797 w 2652713"/>
                  <a:gd name="connsiteY42" fmla="*/ 123825 h 1253728"/>
                  <a:gd name="connsiteX43" fmla="*/ 223838 w 2652713"/>
                  <a:gd name="connsiteY43" fmla="*/ 98822 h 1253728"/>
                  <a:gd name="connsiteX44" fmla="*/ 147638 w 2652713"/>
                  <a:gd name="connsiteY44" fmla="*/ 84535 h 1253728"/>
                  <a:gd name="connsiteX45" fmla="*/ 84534 w 2652713"/>
                  <a:gd name="connsiteY45" fmla="*/ 28575 h 1253728"/>
                  <a:gd name="connsiteX46" fmla="*/ 0 w 2652713"/>
                  <a:gd name="connsiteY46"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57438 w 2652713"/>
                  <a:gd name="connsiteY5" fmla="*/ 1102519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22859 w 2652713"/>
                  <a:gd name="connsiteY12" fmla="*/ 891778 h 1253728"/>
                  <a:gd name="connsiteX13" fmla="*/ 1913334 w 2652713"/>
                  <a:gd name="connsiteY13" fmla="*/ 825103 h 1253728"/>
                  <a:gd name="connsiteX14" fmla="*/ 1828800 w 2652713"/>
                  <a:gd name="connsiteY14" fmla="*/ 806053 h 1253728"/>
                  <a:gd name="connsiteX15" fmla="*/ 1697831 w 2652713"/>
                  <a:gd name="connsiteY15" fmla="*/ 764382 h 1253728"/>
                  <a:gd name="connsiteX16" fmla="*/ 1658541 w 2652713"/>
                  <a:gd name="connsiteY16" fmla="*/ 760810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49003 w 2652713"/>
                  <a:gd name="connsiteY20" fmla="*/ 648891 h 1253728"/>
                  <a:gd name="connsiteX21" fmla="*/ 1545431 w 2652713"/>
                  <a:gd name="connsiteY21" fmla="*/ 600075 h 1253728"/>
                  <a:gd name="connsiteX22" fmla="*/ 1502569 w 2652713"/>
                  <a:gd name="connsiteY22" fmla="*/ 578644 h 1253728"/>
                  <a:gd name="connsiteX23" fmla="*/ 1456134 w 2652713"/>
                  <a:gd name="connsiteY23" fmla="*/ 564357 h 1253728"/>
                  <a:gd name="connsiteX24" fmla="*/ 1433513 w 2652713"/>
                  <a:gd name="connsiteY24" fmla="*/ 553641 h 1253728"/>
                  <a:gd name="connsiteX25" fmla="*/ 1377553 w 2652713"/>
                  <a:gd name="connsiteY25" fmla="*/ 516732 h 1253728"/>
                  <a:gd name="connsiteX26" fmla="*/ 1334691 w 2652713"/>
                  <a:gd name="connsiteY26" fmla="*/ 506016 h 1253728"/>
                  <a:gd name="connsiteX27" fmla="*/ 1225153 w 2652713"/>
                  <a:gd name="connsiteY27" fmla="*/ 473869 h 1253728"/>
                  <a:gd name="connsiteX28" fmla="*/ 1158478 w 2652713"/>
                  <a:gd name="connsiteY28" fmla="*/ 439341 h 1253728"/>
                  <a:gd name="connsiteX29" fmla="*/ 1096566 w 2652713"/>
                  <a:gd name="connsiteY29" fmla="*/ 434578 h 1253728"/>
                  <a:gd name="connsiteX30" fmla="*/ 1071563 w 2652713"/>
                  <a:gd name="connsiteY30" fmla="*/ 404813 h 1253728"/>
                  <a:gd name="connsiteX31" fmla="*/ 983456 w 2652713"/>
                  <a:gd name="connsiteY31" fmla="*/ 376238 h 1253728"/>
                  <a:gd name="connsiteX32" fmla="*/ 901303 w 2652713"/>
                  <a:gd name="connsiteY32" fmla="*/ 350044 h 1253728"/>
                  <a:gd name="connsiteX33" fmla="*/ 841772 w 2652713"/>
                  <a:gd name="connsiteY33" fmla="*/ 330994 h 1253728"/>
                  <a:gd name="connsiteX34" fmla="*/ 778669 w 2652713"/>
                  <a:gd name="connsiteY34" fmla="*/ 300038 h 1253728"/>
                  <a:gd name="connsiteX35" fmla="*/ 686991 w 2652713"/>
                  <a:gd name="connsiteY35" fmla="*/ 265510 h 1253728"/>
                  <a:gd name="connsiteX36" fmla="*/ 621506 w 2652713"/>
                  <a:gd name="connsiteY36" fmla="*/ 234553 h 1253728"/>
                  <a:gd name="connsiteX37" fmla="*/ 517922 w 2652713"/>
                  <a:gd name="connsiteY37" fmla="*/ 209550 h 1253728"/>
                  <a:gd name="connsiteX38" fmla="*/ 471488 w 2652713"/>
                  <a:gd name="connsiteY38" fmla="*/ 191691 h 1253728"/>
                  <a:gd name="connsiteX39" fmla="*/ 463153 w 2652713"/>
                  <a:gd name="connsiteY39" fmla="*/ 148828 h 1253728"/>
                  <a:gd name="connsiteX40" fmla="*/ 413147 w 2652713"/>
                  <a:gd name="connsiteY40" fmla="*/ 140494 h 1253728"/>
                  <a:gd name="connsiteX41" fmla="*/ 388144 w 2652713"/>
                  <a:gd name="connsiteY41" fmla="*/ 136922 h 1253728"/>
                  <a:gd name="connsiteX42" fmla="*/ 279797 w 2652713"/>
                  <a:gd name="connsiteY42" fmla="*/ 123825 h 1253728"/>
                  <a:gd name="connsiteX43" fmla="*/ 223838 w 2652713"/>
                  <a:gd name="connsiteY43" fmla="*/ 98822 h 1253728"/>
                  <a:gd name="connsiteX44" fmla="*/ 147638 w 2652713"/>
                  <a:gd name="connsiteY44" fmla="*/ 84535 h 1253728"/>
                  <a:gd name="connsiteX45" fmla="*/ 84534 w 2652713"/>
                  <a:gd name="connsiteY45" fmla="*/ 28575 h 1253728"/>
                  <a:gd name="connsiteX46" fmla="*/ 0 w 2652713"/>
                  <a:gd name="connsiteY46"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22859 w 2652713"/>
                  <a:gd name="connsiteY12" fmla="*/ 891778 h 1253728"/>
                  <a:gd name="connsiteX13" fmla="*/ 1913334 w 2652713"/>
                  <a:gd name="connsiteY13" fmla="*/ 825103 h 1253728"/>
                  <a:gd name="connsiteX14" fmla="*/ 1828800 w 2652713"/>
                  <a:gd name="connsiteY14" fmla="*/ 806053 h 1253728"/>
                  <a:gd name="connsiteX15" fmla="*/ 1697831 w 2652713"/>
                  <a:gd name="connsiteY15" fmla="*/ 764382 h 1253728"/>
                  <a:gd name="connsiteX16" fmla="*/ 1658541 w 2652713"/>
                  <a:gd name="connsiteY16" fmla="*/ 760810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49003 w 2652713"/>
                  <a:gd name="connsiteY20" fmla="*/ 648891 h 1253728"/>
                  <a:gd name="connsiteX21" fmla="*/ 1545431 w 2652713"/>
                  <a:gd name="connsiteY21" fmla="*/ 600075 h 1253728"/>
                  <a:gd name="connsiteX22" fmla="*/ 1502569 w 2652713"/>
                  <a:gd name="connsiteY22" fmla="*/ 578644 h 1253728"/>
                  <a:gd name="connsiteX23" fmla="*/ 1456134 w 2652713"/>
                  <a:gd name="connsiteY23" fmla="*/ 564357 h 1253728"/>
                  <a:gd name="connsiteX24" fmla="*/ 1433513 w 2652713"/>
                  <a:gd name="connsiteY24" fmla="*/ 553641 h 1253728"/>
                  <a:gd name="connsiteX25" fmla="*/ 1377553 w 2652713"/>
                  <a:gd name="connsiteY25" fmla="*/ 516732 h 1253728"/>
                  <a:gd name="connsiteX26" fmla="*/ 1334691 w 2652713"/>
                  <a:gd name="connsiteY26" fmla="*/ 506016 h 1253728"/>
                  <a:gd name="connsiteX27" fmla="*/ 1225153 w 2652713"/>
                  <a:gd name="connsiteY27" fmla="*/ 473869 h 1253728"/>
                  <a:gd name="connsiteX28" fmla="*/ 1158478 w 2652713"/>
                  <a:gd name="connsiteY28" fmla="*/ 439341 h 1253728"/>
                  <a:gd name="connsiteX29" fmla="*/ 1096566 w 2652713"/>
                  <a:gd name="connsiteY29" fmla="*/ 434578 h 1253728"/>
                  <a:gd name="connsiteX30" fmla="*/ 1071563 w 2652713"/>
                  <a:gd name="connsiteY30" fmla="*/ 404813 h 1253728"/>
                  <a:gd name="connsiteX31" fmla="*/ 983456 w 2652713"/>
                  <a:gd name="connsiteY31" fmla="*/ 376238 h 1253728"/>
                  <a:gd name="connsiteX32" fmla="*/ 901303 w 2652713"/>
                  <a:gd name="connsiteY32" fmla="*/ 350044 h 1253728"/>
                  <a:gd name="connsiteX33" fmla="*/ 841772 w 2652713"/>
                  <a:gd name="connsiteY33" fmla="*/ 330994 h 1253728"/>
                  <a:gd name="connsiteX34" fmla="*/ 778669 w 2652713"/>
                  <a:gd name="connsiteY34" fmla="*/ 300038 h 1253728"/>
                  <a:gd name="connsiteX35" fmla="*/ 686991 w 2652713"/>
                  <a:gd name="connsiteY35" fmla="*/ 265510 h 1253728"/>
                  <a:gd name="connsiteX36" fmla="*/ 621506 w 2652713"/>
                  <a:gd name="connsiteY36" fmla="*/ 234553 h 1253728"/>
                  <a:gd name="connsiteX37" fmla="*/ 517922 w 2652713"/>
                  <a:gd name="connsiteY37" fmla="*/ 209550 h 1253728"/>
                  <a:gd name="connsiteX38" fmla="*/ 471488 w 2652713"/>
                  <a:gd name="connsiteY38" fmla="*/ 191691 h 1253728"/>
                  <a:gd name="connsiteX39" fmla="*/ 463153 w 2652713"/>
                  <a:gd name="connsiteY39" fmla="*/ 148828 h 1253728"/>
                  <a:gd name="connsiteX40" fmla="*/ 413147 w 2652713"/>
                  <a:gd name="connsiteY40" fmla="*/ 140494 h 1253728"/>
                  <a:gd name="connsiteX41" fmla="*/ 388144 w 2652713"/>
                  <a:gd name="connsiteY41" fmla="*/ 136922 h 1253728"/>
                  <a:gd name="connsiteX42" fmla="*/ 279797 w 2652713"/>
                  <a:gd name="connsiteY42" fmla="*/ 123825 h 1253728"/>
                  <a:gd name="connsiteX43" fmla="*/ 223838 w 2652713"/>
                  <a:gd name="connsiteY43" fmla="*/ 98822 h 1253728"/>
                  <a:gd name="connsiteX44" fmla="*/ 147638 w 2652713"/>
                  <a:gd name="connsiteY44" fmla="*/ 84535 h 1253728"/>
                  <a:gd name="connsiteX45" fmla="*/ 84534 w 2652713"/>
                  <a:gd name="connsiteY45" fmla="*/ 28575 h 1253728"/>
                  <a:gd name="connsiteX46" fmla="*/ 0 w 2652713"/>
                  <a:gd name="connsiteY46"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13334 w 2652713"/>
                  <a:gd name="connsiteY13" fmla="*/ 825103 h 1253728"/>
                  <a:gd name="connsiteX14" fmla="*/ 1828800 w 2652713"/>
                  <a:gd name="connsiteY14" fmla="*/ 806053 h 1253728"/>
                  <a:gd name="connsiteX15" fmla="*/ 1697831 w 2652713"/>
                  <a:gd name="connsiteY15" fmla="*/ 764382 h 1253728"/>
                  <a:gd name="connsiteX16" fmla="*/ 1658541 w 2652713"/>
                  <a:gd name="connsiteY16" fmla="*/ 760810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49003 w 2652713"/>
                  <a:gd name="connsiteY20" fmla="*/ 648891 h 1253728"/>
                  <a:gd name="connsiteX21" fmla="*/ 1545431 w 2652713"/>
                  <a:gd name="connsiteY21" fmla="*/ 600075 h 1253728"/>
                  <a:gd name="connsiteX22" fmla="*/ 1502569 w 2652713"/>
                  <a:gd name="connsiteY22" fmla="*/ 578644 h 1253728"/>
                  <a:gd name="connsiteX23" fmla="*/ 1456134 w 2652713"/>
                  <a:gd name="connsiteY23" fmla="*/ 564357 h 1253728"/>
                  <a:gd name="connsiteX24" fmla="*/ 1433513 w 2652713"/>
                  <a:gd name="connsiteY24" fmla="*/ 553641 h 1253728"/>
                  <a:gd name="connsiteX25" fmla="*/ 1377553 w 2652713"/>
                  <a:gd name="connsiteY25" fmla="*/ 516732 h 1253728"/>
                  <a:gd name="connsiteX26" fmla="*/ 1334691 w 2652713"/>
                  <a:gd name="connsiteY26" fmla="*/ 506016 h 1253728"/>
                  <a:gd name="connsiteX27" fmla="*/ 1225153 w 2652713"/>
                  <a:gd name="connsiteY27" fmla="*/ 473869 h 1253728"/>
                  <a:gd name="connsiteX28" fmla="*/ 1158478 w 2652713"/>
                  <a:gd name="connsiteY28" fmla="*/ 439341 h 1253728"/>
                  <a:gd name="connsiteX29" fmla="*/ 1096566 w 2652713"/>
                  <a:gd name="connsiteY29" fmla="*/ 434578 h 1253728"/>
                  <a:gd name="connsiteX30" fmla="*/ 1071563 w 2652713"/>
                  <a:gd name="connsiteY30" fmla="*/ 404813 h 1253728"/>
                  <a:gd name="connsiteX31" fmla="*/ 983456 w 2652713"/>
                  <a:gd name="connsiteY31" fmla="*/ 376238 h 1253728"/>
                  <a:gd name="connsiteX32" fmla="*/ 901303 w 2652713"/>
                  <a:gd name="connsiteY32" fmla="*/ 350044 h 1253728"/>
                  <a:gd name="connsiteX33" fmla="*/ 841772 w 2652713"/>
                  <a:gd name="connsiteY33" fmla="*/ 330994 h 1253728"/>
                  <a:gd name="connsiteX34" fmla="*/ 778669 w 2652713"/>
                  <a:gd name="connsiteY34" fmla="*/ 300038 h 1253728"/>
                  <a:gd name="connsiteX35" fmla="*/ 686991 w 2652713"/>
                  <a:gd name="connsiteY35" fmla="*/ 265510 h 1253728"/>
                  <a:gd name="connsiteX36" fmla="*/ 621506 w 2652713"/>
                  <a:gd name="connsiteY36" fmla="*/ 234553 h 1253728"/>
                  <a:gd name="connsiteX37" fmla="*/ 517922 w 2652713"/>
                  <a:gd name="connsiteY37" fmla="*/ 209550 h 1253728"/>
                  <a:gd name="connsiteX38" fmla="*/ 471488 w 2652713"/>
                  <a:gd name="connsiteY38" fmla="*/ 191691 h 1253728"/>
                  <a:gd name="connsiteX39" fmla="*/ 463153 w 2652713"/>
                  <a:gd name="connsiteY39" fmla="*/ 148828 h 1253728"/>
                  <a:gd name="connsiteX40" fmla="*/ 413147 w 2652713"/>
                  <a:gd name="connsiteY40" fmla="*/ 140494 h 1253728"/>
                  <a:gd name="connsiteX41" fmla="*/ 388144 w 2652713"/>
                  <a:gd name="connsiteY41" fmla="*/ 136922 h 1253728"/>
                  <a:gd name="connsiteX42" fmla="*/ 279797 w 2652713"/>
                  <a:gd name="connsiteY42" fmla="*/ 123825 h 1253728"/>
                  <a:gd name="connsiteX43" fmla="*/ 223838 w 2652713"/>
                  <a:gd name="connsiteY43" fmla="*/ 98822 h 1253728"/>
                  <a:gd name="connsiteX44" fmla="*/ 147638 w 2652713"/>
                  <a:gd name="connsiteY44" fmla="*/ 84535 h 1253728"/>
                  <a:gd name="connsiteX45" fmla="*/ 84534 w 2652713"/>
                  <a:gd name="connsiteY45" fmla="*/ 28575 h 1253728"/>
                  <a:gd name="connsiteX46" fmla="*/ 0 w 2652713"/>
                  <a:gd name="connsiteY46"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8541 w 2652713"/>
                  <a:gd name="connsiteY16" fmla="*/ 760810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49003 w 2652713"/>
                  <a:gd name="connsiteY20" fmla="*/ 648891 h 1253728"/>
                  <a:gd name="connsiteX21" fmla="*/ 1545431 w 2652713"/>
                  <a:gd name="connsiteY21" fmla="*/ 600075 h 1253728"/>
                  <a:gd name="connsiteX22" fmla="*/ 1502569 w 2652713"/>
                  <a:gd name="connsiteY22" fmla="*/ 578644 h 1253728"/>
                  <a:gd name="connsiteX23" fmla="*/ 1456134 w 2652713"/>
                  <a:gd name="connsiteY23" fmla="*/ 564357 h 1253728"/>
                  <a:gd name="connsiteX24" fmla="*/ 1433513 w 2652713"/>
                  <a:gd name="connsiteY24" fmla="*/ 553641 h 1253728"/>
                  <a:gd name="connsiteX25" fmla="*/ 1377553 w 2652713"/>
                  <a:gd name="connsiteY25" fmla="*/ 516732 h 1253728"/>
                  <a:gd name="connsiteX26" fmla="*/ 1334691 w 2652713"/>
                  <a:gd name="connsiteY26" fmla="*/ 506016 h 1253728"/>
                  <a:gd name="connsiteX27" fmla="*/ 1225153 w 2652713"/>
                  <a:gd name="connsiteY27" fmla="*/ 473869 h 1253728"/>
                  <a:gd name="connsiteX28" fmla="*/ 1158478 w 2652713"/>
                  <a:gd name="connsiteY28" fmla="*/ 439341 h 1253728"/>
                  <a:gd name="connsiteX29" fmla="*/ 1096566 w 2652713"/>
                  <a:gd name="connsiteY29" fmla="*/ 434578 h 1253728"/>
                  <a:gd name="connsiteX30" fmla="*/ 1071563 w 2652713"/>
                  <a:gd name="connsiteY30" fmla="*/ 404813 h 1253728"/>
                  <a:gd name="connsiteX31" fmla="*/ 983456 w 2652713"/>
                  <a:gd name="connsiteY31" fmla="*/ 376238 h 1253728"/>
                  <a:gd name="connsiteX32" fmla="*/ 901303 w 2652713"/>
                  <a:gd name="connsiteY32" fmla="*/ 350044 h 1253728"/>
                  <a:gd name="connsiteX33" fmla="*/ 841772 w 2652713"/>
                  <a:gd name="connsiteY33" fmla="*/ 330994 h 1253728"/>
                  <a:gd name="connsiteX34" fmla="*/ 778669 w 2652713"/>
                  <a:gd name="connsiteY34" fmla="*/ 300038 h 1253728"/>
                  <a:gd name="connsiteX35" fmla="*/ 686991 w 2652713"/>
                  <a:gd name="connsiteY35" fmla="*/ 265510 h 1253728"/>
                  <a:gd name="connsiteX36" fmla="*/ 621506 w 2652713"/>
                  <a:gd name="connsiteY36" fmla="*/ 234553 h 1253728"/>
                  <a:gd name="connsiteX37" fmla="*/ 517922 w 2652713"/>
                  <a:gd name="connsiteY37" fmla="*/ 209550 h 1253728"/>
                  <a:gd name="connsiteX38" fmla="*/ 471488 w 2652713"/>
                  <a:gd name="connsiteY38" fmla="*/ 191691 h 1253728"/>
                  <a:gd name="connsiteX39" fmla="*/ 463153 w 2652713"/>
                  <a:gd name="connsiteY39" fmla="*/ 148828 h 1253728"/>
                  <a:gd name="connsiteX40" fmla="*/ 413147 w 2652713"/>
                  <a:gd name="connsiteY40" fmla="*/ 140494 h 1253728"/>
                  <a:gd name="connsiteX41" fmla="*/ 388144 w 2652713"/>
                  <a:gd name="connsiteY41" fmla="*/ 136922 h 1253728"/>
                  <a:gd name="connsiteX42" fmla="*/ 279797 w 2652713"/>
                  <a:gd name="connsiteY42" fmla="*/ 123825 h 1253728"/>
                  <a:gd name="connsiteX43" fmla="*/ 223838 w 2652713"/>
                  <a:gd name="connsiteY43" fmla="*/ 98822 h 1253728"/>
                  <a:gd name="connsiteX44" fmla="*/ 147638 w 2652713"/>
                  <a:gd name="connsiteY44" fmla="*/ 84535 h 1253728"/>
                  <a:gd name="connsiteX45" fmla="*/ 84534 w 2652713"/>
                  <a:gd name="connsiteY45" fmla="*/ 28575 h 1253728"/>
                  <a:gd name="connsiteX46" fmla="*/ 0 w 2652713"/>
                  <a:gd name="connsiteY46"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49003 w 2652713"/>
                  <a:gd name="connsiteY20" fmla="*/ 648891 h 1253728"/>
                  <a:gd name="connsiteX21" fmla="*/ 1545431 w 2652713"/>
                  <a:gd name="connsiteY21" fmla="*/ 600075 h 1253728"/>
                  <a:gd name="connsiteX22" fmla="*/ 1502569 w 2652713"/>
                  <a:gd name="connsiteY22" fmla="*/ 578644 h 1253728"/>
                  <a:gd name="connsiteX23" fmla="*/ 1456134 w 2652713"/>
                  <a:gd name="connsiteY23" fmla="*/ 564357 h 1253728"/>
                  <a:gd name="connsiteX24" fmla="*/ 1433513 w 2652713"/>
                  <a:gd name="connsiteY24" fmla="*/ 553641 h 1253728"/>
                  <a:gd name="connsiteX25" fmla="*/ 1377553 w 2652713"/>
                  <a:gd name="connsiteY25" fmla="*/ 516732 h 1253728"/>
                  <a:gd name="connsiteX26" fmla="*/ 1334691 w 2652713"/>
                  <a:gd name="connsiteY26" fmla="*/ 506016 h 1253728"/>
                  <a:gd name="connsiteX27" fmla="*/ 1225153 w 2652713"/>
                  <a:gd name="connsiteY27" fmla="*/ 473869 h 1253728"/>
                  <a:gd name="connsiteX28" fmla="*/ 1158478 w 2652713"/>
                  <a:gd name="connsiteY28" fmla="*/ 439341 h 1253728"/>
                  <a:gd name="connsiteX29" fmla="*/ 1096566 w 2652713"/>
                  <a:gd name="connsiteY29" fmla="*/ 434578 h 1253728"/>
                  <a:gd name="connsiteX30" fmla="*/ 1071563 w 2652713"/>
                  <a:gd name="connsiteY30" fmla="*/ 404813 h 1253728"/>
                  <a:gd name="connsiteX31" fmla="*/ 983456 w 2652713"/>
                  <a:gd name="connsiteY31" fmla="*/ 376238 h 1253728"/>
                  <a:gd name="connsiteX32" fmla="*/ 901303 w 2652713"/>
                  <a:gd name="connsiteY32" fmla="*/ 350044 h 1253728"/>
                  <a:gd name="connsiteX33" fmla="*/ 841772 w 2652713"/>
                  <a:gd name="connsiteY33" fmla="*/ 330994 h 1253728"/>
                  <a:gd name="connsiteX34" fmla="*/ 778669 w 2652713"/>
                  <a:gd name="connsiteY34" fmla="*/ 300038 h 1253728"/>
                  <a:gd name="connsiteX35" fmla="*/ 686991 w 2652713"/>
                  <a:gd name="connsiteY35" fmla="*/ 265510 h 1253728"/>
                  <a:gd name="connsiteX36" fmla="*/ 621506 w 2652713"/>
                  <a:gd name="connsiteY36" fmla="*/ 234553 h 1253728"/>
                  <a:gd name="connsiteX37" fmla="*/ 517922 w 2652713"/>
                  <a:gd name="connsiteY37" fmla="*/ 209550 h 1253728"/>
                  <a:gd name="connsiteX38" fmla="*/ 471488 w 2652713"/>
                  <a:gd name="connsiteY38" fmla="*/ 191691 h 1253728"/>
                  <a:gd name="connsiteX39" fmla="*/ 463153 w 2652713"/>
                  <a:gd name="connsiteY39" fmla="*/ 148828 h 1253728"/>
                  <a:gd name="connsiteX40" fmla="*/ 413147 w 2652713"/>
                  <a:gd name="connsiteY40" fmla="*/ 140494 h 1253728"/>
                  <a:gd name="connsiteX41" fmla="*/ 388144 w 2652713"/>
                  <a:gd name="connsiteY41" fmla="*/ 136922 h 1253728"/>
                  <a:gd name="connsiteX42" fmla="*/ 279797 w 2652713"/>
                  <a:gd name="connsiteY42" fmla="*/ 123825 h 1253728"/>
                  <a:gd name="connsiteX43" fmla="*/ 223838 w 2652713"/>
                  <a:gd name="connsiteY43" fmla="*/ 98822 h 1253728"/>
                  <a:gd name="connsiteX44" fmla="*/ 147638 w 2652713"/>
                  <a:gd name="connsiteY44" fmla="*/ 84535 h 1253728"/>
                  <a:gd name="connsiteX45" fmla="*/ 84534 w 2652713"/>
                  <a:gd name="connsiteY45" fmla="*/ 28575 h 1253728"/>
                  <a:gd name="connsiteX46" fmla="*/ 0 w 2652713"/>
                  <a:gd name="connsiteY46"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63291 w 2652713"/>
                  <a:gd name="connsiteY20" fmla="*/ 635794 h 1253728"/>
                  <a:gd name="connsiteX21" fmla="*/ 1545431 w 2652713"/>
                  <a:gd name="connsiteY21" fmla="*/ 600075 h 1253728"/>
                  <a:gd name="connsiteX22" fmla="*/ 1502569 w 2652713"/>
                  <a:gd name="connsiteY22" fmla="*/ 578644 h 1253728"/>
                  <a:gd name="connsiteX23" fmla="*/ 1456134 w 2652713"/>
                  <a:gd name="connsiteY23" fmla="*/ 564357 h 1253728"/>
                  <a:gd name="connsiteX24" fmla="*/ 1433513 w 2652713"/>
                  <a:gd name="connsiteY24" fmla="*/ 553641 h 1253728"/>
                  <a:gd name="connsiteX25" fmla="*/ 1377553 w 2652713"/>
                  <a:gd name="connsiteY25" fmla="*/ 516732 h 1253728"/>
                  <a:gd name="connsiteX26" fmla="*/ 1334691 w 2652713"/>
                  <a:gd name="connsiteY26" fmla="*/ 506016 h 1253728"/>
                  <a:gd name="connsiteX27" fmla="*/ 1225153 w 2652713"/>
                  <a:gd name="connsiteY27" fmla="*/ 473869 h 1253728"/>
                  <a:gd name="connsiteX28" fmla="*/ 1158478 w 2652713"/>
                  <a:gd name="connsiteY28" fmla="*/ 439341 h 1253728"/>
                  <a:gd name="connsiteX29" fmla="*/ 1096566 w 2652713"/>
                  <a:gd name="connsiteY29" fmla="*/ 434578 h 1253728"/>
                  <a:gd name="connsiteX30" fmla="*/ 1071563 w 2652713"/>
                  <a:gd name="connsiteY30" fmla="*/ 404813 h 1253728"/>
                  <a:gd name="connsiteX31" fmla="*/ 983456 w 2652713"/>
                  <a:gd name="connsiteY31" fmla="*/ 376238 h 1253728"/>
                  <a:gd name="connsiteX32" fmla="*/ 901303 w 2652713"/>
                  <a:gd name="connsiteY32" fmla="*/ 350044 h 1253728"/>
                  <a:gd name="connsiteX33" fmla="*/ 841772 w 2652713"/>
                  <a:gd name="connsiteY33" fmla="*/ 330994 h 1253728"/>
                  <a:gd name="connsiteX34" fmla="*/ 778669 w 2652713"/>
                  <a:gd name="connsiteY34" fmla="*/ 300038 h 1253728"/>
                  <a:gd name="connsiteX35" fmla="*/ 686991 w 2652713"/>
                  <a:gd name="connsiteY35" fmla="*/ 265510 h 1253728"/>
                  <a:gd name="connsiteX36" fmla="*/ 621506 w 2652713"/>
                  <a:gd name="connsiteY36" fmla="*/ 234553 h 1253728"/>
                  <a:gd name="connsiteX37" fmla="*/ 517922 w 2652713"/>
                  <a:gd name="connsiteY37" fmla="*/ 209550 h 1253728"/>
                  <a:gd name="connsiteX38" fmla="*/ 471488 w 2652713"/>
                  <a:gd name="connsiteY38" fmla="*/ 191691 h 1253728"/>
                  <a:gd name="connsiteX39" fmla="*/ 463153 w 2652713"/>
                  <a:gd name="connsiteY39" fmla="*/ 148828 h 1253728"/>
                  <a:gd name="connsiteX40" fmla="*/ 413147 w 2652713"/>
                  <a:gd name="connsiteY40" fmla="*/ 140494 h 1253728"/>
                  <a:gd name="connsiteX41" fmla="*/ 388144 w 2652713"/>
                  <a:gd name="connsiteY41" fmla="*/ 136922 h 1253728"/>
                  <a:gd name="connsiteX42" fmla="*/ 279797 w 2652713"/>
                  <a:gd name="connsiteY42" fmla="*/ 123825 h 1253728"/>
                  <a:gd name="connsiteX43" fmla="*/ 223838 w 2652713"/>
                  <a:gd name="connsiteY43" fmla="*/ 98822 h 1253728"/>
                  <a:gd name="connsiteX44" fmla="*/ 147638 w 2652713"/>
                  <a:gd name="connsiteY44" fmla="*/ 84535 h 1253728"/>
                  <a:gd name="connsiteX45" fmla="*/ 84534 w 2652713"/>
                  <a:gd name="connsiteY45" fmla="*/ 28575 h 1253728"/>
                  <a:gd name="connsiteX46" fmla="*/ 0 w 2652713"/>
                  <a:gd name="connsiteY46"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63291 w 2652713"/>
                  <a:gd name="connsiteY20" fmla="*/ 635794 h 1253728"/>
                  <a:gd name="connsiteX21" fmla="*/ 1529953 w 2652713"/>
                  <a:gd name="connsiteY21" fmla="*/ 611981 h 1253728"/>
                  <a:gd name="connsiteX22" fmla="*/ 1502569 w 2652713"/>
                  <a:gd name="connsiteY22" fmla="*/ 578644 h 1253728"/>
                  <a:gd name="connsiteX23" fmla="*/ 1456134 w 2652713"/>
                  <a:gd name="connsiteY23" fmla="*/ 564357 h 1253728"/>
                  <a:gd name="connsiteX24" fmla="*/ 1433513 w 2652713"/>
                  <a:gd name="connsiteY24" fmla="*/ 553641 h 1253728"/>
                  <a:gd name="connsiteX25" fmla="*/ 1377553 w 2652713"/>
                  <a:gd name="connsiteY25" fmla="*/ 516732 h 1253728"/>
                  <a:gd name="connsiteX26" fmla="*/ 1334691 w 2652713"/>
                  <a:gd name="connsiteY26" fmla="*/ 506016 h 1253728"/>
                  <a:gd name="connsiteX27" fmla="*/ 1225153 w 2652713"/>
                  <a:gd name="connsiteY27" fmla="*/ 473869 h 1253728"/>
                  <a:gd name="connsiteX28" fmla="*/ 1158478 w 2652713"/>
                  <a:gd name="connsiteY28" fmla="*/ 439341 h 1253728"/>
                  <a:gd name="connsiteX29" fmla="*/ 1096566 w 2652713"/>
                  <a:gd name="connsiteY29" fmla="*/ 434578 h 1253728"/>
                  <a:gd name="connsiteX30" fmla="*/ 1071563 w 2652713"/>
                  <a:gd name="connsiteY30" fmla="*/ 404813 h 1253728"/>
                  <a:gd name="connsiteX31" fmla="*/ 983456 w 2652713"/>
                  <a:gd name="connsiteY31" fmla="*/ 376238 h 1253728"/>
                  <a:gd name="connsiteX32" fmla="*/ 901303 w 2652713"/>
                  <a:gd name="connsiteY32" fmla="*/ 350044 h 1253728"/>
                  <a:gd name="connsiteX33" fmla="*/ 841772 w 2652713"/>
                  <a:gd name="connsiteY33" fmla="*/ 330994 h 1253728"/>
                  <a:gd name="connsiteX34" fmla="*/ 778669 w 2652713"/>
                  <a:gd name="connsiteY34" fmla="*/ 300038 h 1253728"/>
                  <a:gd name="connsiteX35" fmla="*/ 686991 w 2652713"/>
                  <a:gd name="connsiteY35" fmla="*/ 265510 h 1253728"/>
                  <a:gd name="connsiteX36" fmla="*/ 621506 w 2652713"/>
                  <a:gd name="connsiteY36" fmla="*/ 234553 h 1253728"/>
                  <a:gd name="connsiteX37" fmla="*/ 517922 w 2652713"/>
                  <a:gd name="connsiteY37" fmla="*/ 209550 h 1253728"/>
                  <a:gd name="connsiteX38" fmla="*/ 471488 w 2652713"/>
                  <a:gd name="connsiteY38" fmla="*/ 191691 h 1253728"/>
                  <a:gd name="connsiteX39" fmla="*/ 463153 w 2652713"/>
                  <a:gd name="connsiteY39" fmla="*/ 148828 h 1253728"/>
                  <a:gd name="connsiteX40" fmla="*/ 413147 w 2652713"/>
                  <a:gd name="connsiteY40" fmla="*/ 140494 h 1253728"/>
                  <a:gd name="connsiteX41" fmla="*/ 388144 w 2652713"/>
                  <a:gd name="connsiteY41" fmla="*/ 136922 h 1253728"/>
                  <a:gd name="connsiteX42" fmla="*/ 279797 w 2652713"/>
                  <a:gd name="connsiteY42" fmla="*/ 123825 h 1253728"/>
                  <a:gd name="connsiteX43" fmla="*/ 223838 w 2652713"/>
                  <a:gd name="connsiteY43" fmla="*/ 98822 h 1253728"/>
                  <a:gd name="connsiteX44" fmla="*/ 147638 w 2652713"/>
                  <a:gd name="connsiteY44" fmla="*/ 84535 h 1253728"/>
                  <a:gd name="connsiteX45" fmla="*/ 84534 w 2652713"/>
                  <a:gd name="connsiteY45" fmla="*/ 28575 h 1253728"/>
                  <a:gd name="connsiteX46" fmla="*/ 0 w 2652713"/>
                  <a:gd name="connsiteY46"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63291 w 2652713"/>
                  <a:gd name="connsiteY20" fmla="*/ 635794 h 1253728"/>
                  <a:gd name="connsiteX21" fmla="*/ 1529953 w 2652713"/>
                  <a:gd name="connsiteY21" fmla="*/ 611981 h 1253728"/>
                  <a:gd name="connsiteX22" fmla="*/ 1500188 w 2652713"/>
                  <a:gd name="connsiteY22" fmla="*/ 600076 h 1253728"/>
                  <a:gd name="connsiteX23" fmla="*/ 1456134 w 2652713"/>
                  <a:gd name="connsiteY23" fmla="*/ 564357 h 1253728"/>
                  <a:gd name="connsiteX24" fmla="*/ 1433513 w 2652713"/>
                  <a:gd name="connsiteY24" fmla="*/ 553641 h 1253728"/>
                  <a:gd name="connsiteX25" fmla="*/ 1377553 w 2652713"/>
                  <a:gd name="connsiteY25" fmla="*/ 516732 h 1253728"/>
                  <a:gd name="connsiteX26" fmla="*/ 1334691 w 2652713"/>
                  <a:gd name="connsiteY26" fmla="*/ 506016 h 1253728"/>
                  <a:gd name="connsiteX27" fmla="*/ 1225153 w 2652713"/>
                  <a:gd name="connsiteY27" fmla="*/ 473869 h 1253728"/>
                  <a:gd name="connsiteX28" fmla="*/ 1158478 w 2652713"/>
                  <a:gd name="connsiteY28" fmla="*/ 439341 h 1253728"/>
                  <a:gd name="connsiteX29" fmla="*/ 1096566 w 2652713"/>
                  <a:gd name="connsiteY29" fmla="*/ 434578 h 1253728"/>
                  <a:gd name="connsiteX30" fmla="*/ 1071563 w 2652713"/>
                  <a:gd name="connsiteY30" fmla="*/ 404813 h 1253728"/>
                  <a:gd name="connsiteX31" fmla="*/ 983456 w 2652713"/>
                  <a:gd name="connsiteY31" fmla="*/ 376238 h 1253728"/>
                  <a:gd name="connsiteX32" fmla="*/ 901303 w 2652713"/>
                  <a:gd name="connsiteY32" fmla="*/ 350044 h 1253728"/>
                  <a:gd name="connsiteX33" fmla="*/ 841772 w 2652713"/>
                  <a:gd name="connsiteY33" fmla="*/ 330994 h 1253728"/>
                  <a:gd name="connsiteX34" fmla="*/ 778669 w 2652713"/>
                  <a:gd name="connsiteY34" fmla="*/ 300038 h 1253728"/>
                  <a:gd name="connsiteX35" fmla="*/ 686991 w 2652713"/>
                  <a:gd name="connsiteY35" fmla="*/ 265510 h 1253728"/>
                  <a:gd name="connsiteX36" fmla="*/ 621506 w 2652713"/>
                  <a:gd name="connsiteY36" fmla="*/ 234553 h 1253728"/>
                  <a:gd name="connsiteX37" fmla="*/ 517922 w 2652713"/>
                  <a:gd name="connsiteY37" fmla="*/ 209550 h 1253728"/>
                  <a:gd name="connsiteX38" fmla="*/ 471488 w 2652713"/>
                  <a:gd name="connsiteY38" fmla="*/ 191691 h 1253728"/>
                  <a:gd name="connsiteX39" fmla="*/ 463153 w 2652713"/>
                  <a:gd name="connsiteY39" fmla="*/ 148828 h 1253728"/>
                  <a:gd name="connsiteX40" fmla="*/ 413147 w 2652713"/>
                  <a:gd name="connsiteY40" fmla="*/ 140494 h 1253728"/>
                  <a:gd name="connsiteX41" fmla="*/ 388144 w 2652713"/>
                  <a:gd name="connsiteY41" fmla="*/ 136922 h 1253728"/>
                  <a:gd name="connsiteX42" fmla="*/ 279797 w 2652713"/>
                  <a:gd name="connsiteY42" fmla="*/ 123825 h 1253728"/>
                  <a:gd name="connsiteX43" fmla="*/ 223838 w 2652713"/>
                  <a:gd name="connsiteY43" fmla="*/ 98822 h 1253728"/>
                  <a:gd name="connsiteX44" fmla="*/ 147638 w 2652713"/>
                  <a:gd name="connsiteY44" fmla="*/ 84535 h 1253728"/>
                  <a:gd name="connsiteX45" fmla="*/ 84534 w 2652713"/>
                  <a:gd name="connsiteY45" fmla="*/ 28575 h 1253728"/>
                  <a:gd name="connsiteX46" fmla="*/ 0 w 2652713"/>
                  <a:gd name="connsiteY46"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63291 w 2652713"/>
                  <a:gd name="connsiteY20" fmla="*/ 635794 h 1253728"/>
                  <a:gd name="connsiteX21" fmla="*/ 1529953 w 2652713"/>
                  <a:gd name="connsiteY21" fmla="*/ 611981 h 1253728"/>
                  <a:gd name="connsiteX22" fmla="*/ 1500188 w 2652713"/>
                  <a:gd name="connsiteY22" fmla="*/ 600076 h 1253728"/>
                  <a:gd name="connsiteX23" fmla="*/ 1456134 w 2652713"/>
                  <a:gd name="connsiteY23" fmla="*/ 564357 h 1253728"/>
                  <a:gd name="connsiteX24" fmla="*/ 1433513 w 2652713"/>
                  <a:gd name="connsiteY24" fmla="*/ 553641 h 1253728"/>
                  <a:gd name="connsiteX25" fmla="*/ 1376362 w 2652713"/>
                  <a:gd name="connsiteY25" fmla="*/ 539354 h 1253728"/>
                  <a:gd name="connsiteX26" fmla="*/ 1334691 w 2652713"/>
                  <a:gd name="connsiteY26" fmla="*/ 506016 h 1253728"/>
                  <a:gd name="connsiteX27" fmla="*/ 1225153 w 2652713"/>
                  <a:gd name="connsiteY27" fmla="*/ 473869 h 1253728"/>
                  <a:gd name="connsiteX28" fmla="*/ 1158478 w 2652713"/>
                  <a:gd name="connsiteY28" fmla="*/ 439341 h 1253728"/>
                  <a:gd name="connsiteX29" fmla="*/ 1096566 w 2652713"/>
                  <a:gd name="connsiteY29" fmla="*/ 434578 h 1253728"/>
                  <a:gd name="connsiteX30" fmla="*/ 1071563 w 2652713"/>
                  <a:gd name="connsiteY30" fmla="*/ 404813 h 1253728"/>
                  <a:gd name="connsiteX31" fmla="*/ 983456 w 2652713"/>
                  <a:gd name="connsiteY31" fmla="*/ 376238 h 1253728"/>
                  <a:gd name="connsiteX32" fmla="*/ 901303 w 2652713"/>
                  <a:gd name="connsiteY32" fmla="*/ 350044 h 1253728"/>
                  <a:gd name="connsiteX33" fmla="*/ 841772 w 2652713"/>
                  <a:gd name="connsiteY33" fmla="*/ 330994 h 1253728"/>
                  <a:gd name="connsiteX34" fmla="*/ 778669 w 2652713"/>
                  <a:gd name="connsiteY34" fmla="*/ 300038 h 1253728"/>
                  <a:gd name="connsiteX35" fmla="*/ 686991 w 2652713"/>
                  <a:gd name="connsiteY35" fmla="*/ 265510 h 1253728"/>
                  <a:gd name="connsiteX36" fmla="*/ 621506 w 2652713"/>
                  <a:gd name="connsiteY36" fmla="*/ 234553 h 1253728"/>
                  <a:gd name="connsiteX37" fmla="*/ 517922 w 2652713"/>
                  <a:gd name="connsiteY37" fmla="*/ 209550 h 1253728"/>
                  <a:gd name="connsiteX38" fmla="*/ 471488 w 2652713"/>
                  <a:gd name="connsiteY38" fmla="*/ 191691 h 1253728"/>
                  <a:gd name="connsiteX39" fmla="*/ 463153 w 2652713"/>
                  <a:gd name="connsiteY39" fmla="*/ 148828 h 1253728"/>
                  <a:gd name="connsiteX40" fmla="*/ 413147 w 2652713"/>
                  <a:gd name="connsiteY40" fmla="*/ 140494 h 1253728"/>
                  <a:gd name="connsiteX41" fmla="*/ 388144 w 2652713"/>
                  <a:gd name="connsiteY41" fmla="*/ 136922 h 1253728"/>
                  <a:gd name="connsiteX42" fmla="*/ 279797 w 2652713"/>
                  <a:gd name="connsiteY42" fmla="*/ 123825 h 1253728"/>
                  <a:gd name="connsiteX43" fmla="*/ 223838 w 2652713"/>
                  <a:gd name="connsiteY43" fmla="*/ 98822 h 1253728"/>
                  <a:gd name="connsiteX44" fmla="*/ 147638 w 2652713"/>
                  <a:gd name="connsiteY44" fmla="*/ 84535 h 1253728"/>
                  <a:gd name="connsiteX45" fmla="*/ 84534 w 2652713"/>
                  <a:gd name="connsiteY45" fmla="*/ 28575 h 1253728"/>
                  <a:gd name="connsiteX46" fmla="*/ 0 w 2652713"/>
                  <a:gd name="connsiteY46"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63291 w 2652713"/>
                  <a:gd name="connsiteY20" fmla="*/ 635794 h 1253728"/>
                  <a:gd name="connsiteX21" fmla="*/ 1529953 w 2652713"/>
                  <a:gd name="connsiteY21" fmla="*/ 611981 h 1253728"/>
                  <a:gd name="connsiteX22" fmla="*/ 1500188 w 2652713"/>
                  <a:gd name="connsiteY22" fmla="*/ 600076 h 1253728"/>
                  <a:gd name="connsiteX23" fmla="*/ 1456134 w 2652713"/>
                  <a:gd name="connsiteY23" fmla="*/ 564357 h 1253728"/>
                  <a:gd name="connsiteX24" fmla="*/ 1433513 w 2652713"/>
                  <a:gd name="connsiteY24" fmla="*/ 553641 h 1253728"/>
                  <a:gd name="connsiteX25" fmla="*/ 1376362 w 2652713"/>
                  <a:gd name="connsiteY25" fmla="*/ 539354 h 1253728"/>
                  <a:gd name="connsiteX26" fmla="*/ 1328737 w 2652713"/>
                  <a:gd name="connsiteY26" fmla="*/ 521494 h 1253728"/>
                  <a:gd name="connsiteX27" fmla="*/ 1225153 w 2652713"/>
                  <a:gd name="connsiteY27" fmla="*/ 473869 h 1253728"/>
                  <a:gd name="connsiteX28" fmla="*/ 1158478 w 2652713"/>
                  <a:gd name="connsiteY28" fmla="*/ 439341 h 1253728"/>
                  <a:gd name="connsiteX29" fmla="*/ 1096566 w 2652713"/>
                  <a:gd name="connsiteY29" fmla="*/ 434578 h 1253728"/>
                  <a:gd name="connsiteX30" fmla="*/ 1071563 w 2652713"/>
                  <a:gd name="connsiteY30" fmla="*/ 404813 h 1253728"/>
                  <a:gd name="connsiteX31" fmla="*/ 983456 w 2652713"/>
                  <a:gd name="connsiteY31" fmla="*/ 376238 h 1253728"/>
                  <a:gd name="connsiteX32" fmla="*/ 901303 w 2652713"/>
                  <a:gd name="connsiteY32" fmla="*/ 350044 h 1253728"/>
                  <a:gd name="connsiteX33" fmla="*/ 841772 w 2652713"/>
                  <a:gd name="connsiteY33" fmla="*/ 330994 h 1253728"/>
                  <a:gd name="connsiteX34" fmla="*/ 778669 w 2652713"/>
                  <a:gd name="connsiteY34" fmla="*/ 300038 h 1253728"/>
                  <a:gd name="connsiteX35" fmla="*/ 686991 w 2652713"/>
                  <a:gd name="connsiteY35" fmla="*/ 265510 h 1253728"/>
                  <a:gd name="connsiteX36" fmla="*/ 621506 w 2652713"/>
                  <a:gd name="connsiteY36" fmla="*/ 234553 h 1253728"/>
                  <a:gd name="connsiteX37" fmla="*/ 517922 w 2652713"/>
                  <a:gd name="connsiteY37" fmla="*/ 209550 h 1253728"/>
                  <a:gd name="connsiteX38" fmla="*/ 471488 w 2652713"/>
                  <a:gd name="connsiteY38" fmla="*/ 191691 h 1253728"/>
                  <a:gd name="connsiteX39" fmla="*/ 463153 w 2652713"/>
                  <a:gd name="connsiteY39" fmla="*/ 148828 h 1253728"/>
                  <a:gd name="connsiteX40" fmla="*/ 413147 w 2652713"/>
                  <a:gd name="connsiteY40" fmla="*/ 140494 h 1253728"/>
                  <a:gd name="connsiteX41" fmla="*/ 388144 w 2652713"/>
                  <a:gd name="connsiteY41" fmla="*/ 136922 h 1253728"/>
                  <a:gd name="connsiteX42" fmla="*/ 279797 w 2652713"/>
                  <a:gd name="connsiteY42" fmla="*/ 123825 h 1253728"/>
                  <a:gd name="connsiteX43" fmla="*/ 223838 w 2652713"/>
                  <a:gd name="connsiteY43" fmla="*/ 98822 h 1253728"/>
                  <a:gd name="connsiteX44" fmla="*/ 147638 w 2652713"/>
                  <a:gd name="connsiteY44" fmla="*/ 84535 h 1253728"/>
                  <a:gd name="connsiteX45" fmla="*/ 84534 w 2652713"/>
                  <a:gd name="connsiteY45" fmla="*/ 28575 h 1253728"/>
                  <a:gd name="connsiteX46" fmla="*/ 0 w 2652713"/>
                  <a:gd name="connsiteY46"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63291 w 2652713"/>
                  <a:gd name="connsiteY20" fmla="*/ 635794 h 1253728"/>
                  <a:gd name="connsiteX21" fmla="*/ 1529953 w 2652713"/>
                  <a:gd name="connsiteY21" fmla="*/ 611981 h 1253728"/>
                  <a:gd name="connsiteX22" fmla="*/ 1500188 w 2652713"/>
                  <a:gd name="connsiteY22" fmla="*/ 600076 h 1253728"/>
                  <a:gd name="connsiteX23" fmla="*/ 1456134 w 2652713"/>
                  <a:gd name="connsiteY23" fmla="*/ 564357 h 1253728"/>
                  <a:gd name="connsiteX24" fmla="*/ 1433513 w 2652713"/>
                  <a:gd name="connsiteY24" fmla="*/ 553641 h 1253728"/>
                  <a:gd name="connsiteX25" fmla="*/ 1376362 w 2652713"/>
                  <a:gd name="connsiteY25" fmla="*/ 539354 h 1253728"/>
                  <a:gd name="connsiteX26" fmla="*/ 1328737 w 2652713"/>
                  <a:gd name="connsiteY26" fmla="*/ 521494 h 1253728"/>
                  <a:gd name="connsiteX27" fmla="*/ 1225153 w 2652713"/>
                  <a:gd name="connsiteY27" fmla="*/ 473869 h 1253728"/>
                  <a:gd name="connsiteX28" fmla="*/ 1159669 w 2652713"/>
                  <a:gd name="connsiteY28" fmla="*/ 465535 h 1253728"/>
                  <a:gd name="connsiteX29" fmla="*/ 1096566 w 2652713"/>
                  <a:gd name="connsiteY29" fmla="*/ 434578 h 1253728"/>
                  <a:gd name="connsiteX30" fmla="*/ 1071563 w 2652713"/>
                  <a:gd name="connsiteY30" fmla="*/ 404813 h 1253728"/>
                  <a:gd name="connsiteX31" fmla="*/ 983456 w 2652713"/>
                  <a:gd name="connsiteY31" fmla="*/ 376238 h 1253728"/>
                  <a:gd name="connsiteX32" fmla="*/ 901303 w 2652713"/>
                  <a:gd name="connsiteY32" fmla="*/ 350044 h 1253728"/>
                  <a:gd name="connsiteX33" fmla="*/ 841772 w 2652713"/>
                  <a:gd name="connsiteY33" fmla="*/ 330994 h 1253728"/>
                  <a:gd name="connsiteX34" fmla="*/ 778669 w 2652713"/>
                  <a:gd name="connsiteY34" fmla="*/ 300038 h 1253728"/>
                  <a:gd name="connsiteX35" fmla="*/ 686991 w 2652713"/>
                  <a:gd name="connsiteY35" fmla="*/ 265510 h 1253728"/>
                  <a:gd name="connsiteX36" fmla="*/ 621506 w 2652713"/>
                  <a:gd name="connsiteY36" fmla="*/ 234553 h 1253728"/>
                  <a:gd name="connsiteX37" fmla="*/ 517922 w 2652713"/>
                  <a:gd name="connsiteY37" fmla="*/ 209550 h 1253728"/>
                  <a:gd name="connsiteX38" fmla="*/ 471488 w 2652713"/>
                  <a:gd name="connsiteY38" fmla="*/ 191691 h 1253728"/>
                  <a:gd name="connsiteX39" fmla="*/ 463153 w 2652713"/>
                  <a:gd name="connsiteY39" fmla="*/ 148828 h 1253728"/>
                  <a:gd name="connsiteX40" fmla="*/ 413147 w 2652713"/>
                  <a:gd name="connsiteY40" fmla="*/ 140494 h 1253728"/>
                  <a:gd name="connsiteX41" fmla="*/ 388144 w 2652713"/>
                  <a:gd name="connsiteY41" fmla="*/ 136922 h 1253728"/>
                  <a:gd name="connsiteX42" fmla="*/ 279797 w 2652713"/>
                  <a:gd name="connsiteY42" fmla="*/ 123825 h 1253728"/>
                  <a:gd name="connsiteX43" fmla="*/ 223838 w 2652713"/>
                  <a:gd name="connsiteY43" fmla="*/ 98822 h 1253728"/>
                  <a:gd name="connsiteX44" fmla="*/ 147638 w 2652713"/>
                  <a:gd name="connsiteY44" fmla="*/ 84535 h 1253728"/>
                  <a:gd name="connsiteX45" fmla="*/ 84534 w 2652713"/>
                  <a:gd name="connsiteY45" fmla="*/ 28575 h 1253728"/>
                  <a:gd name="connsiteX46" fmla="*/ 0 w 2652713"/>
                  <a:gd name="connsiteY46"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63291 w 2652713"/>
                  <a:gd name="connsiteY20" fmla="*/ 635794 h 1253728"/>
                  <a:gd name="connsiteX21" fmla="*/ 1529953 w 2652713"/>
                  <a:gd name="connsiteY21" fmla="*/ 611981 h 1253728"/>
                  <a:gd name="connsiteX22" fmla="*/ 1500188 w 2652713"/>
                  <a:gd name="connsiteY22" fmla="*/ 600076 h 1253728"/>
                  <a:gd name="connsiteX23" fmla="*/ 1456134 w 2652713"/>
                  <a:gd name="connsiteY23" fmla="*/ 564357 h 1253728"/>
                  <a:gd name="connsiteX24" fmla="*/ 1433513 w 2652713"/>
                  <a:gd name="connsiteY24" fmla="*/ 553641 h 1253728"/>
                  <a:gd name="connsiteX25" fmla="*/ 1376362 w 2652713"/>
                  <a:gd name="connsiteY25" fmla="*/ 539354 h 1253728"/>
                  <a:gd name="connsiteX26" fmla="*/ 1328737 w 2652713"/>
                  <a:gd name="connsiteY26" fmla="*/ 521494 h 1253728"/>
                  <a:gd name="connsiteX27" fmla="*/ 1225153 w 2652713"/>
                  <a:gd name="connsiteY27" fmla="*/ 473869 h 1253728"/>
                  <a:gd name="connsiteX28" fmla="*/ 1159669 w 2652713"/>
                  <a:gd name="connsiteY28" fmla="*/ 465535 h 1253728"/>
                  <a:gd name="connsiteX29" fmla="*/ 1096566 w 2652713"/>
                  <a:gd name="connsiteY29" fmla="*/ 434578 h 1253728"/>
                  <a:gd name="connsiteX30" fmla="*/ 1071563 w 2652713"/>
                  <a:gd name="connsiteY30" fmla="*/ 404813 h 1253728"/>
                  <a:gd name="connsiteX31" fmla="*/ 983456 w 2652713"/>
                  <a:gd name="connsiteY31" fmla="*/ 396479 h 1253728"/>
                  <a:gd name="connsiteX32" fmla="*/ 901303 w 2652713"/>
                  <a:gd name="connsiteY32" fmla="*/ 350044 h 1253728"/>
                  <a:gd name="connsiteX33" fmla="*/ 841772 w 2652713"/>
                  <a:gd name="connsiteY33" fmla="*/ 330994 h 1253728"/>
                  <a:gd name="connsiteX34" fmla="*/ 778669 w 2652713"/>
                  <a:gd name="connsiteY34" fmla="*/ 300038 h 1253728"/>
                  <a:gd name="connsiteX35" fmla="*/ 686991 w 2652713"/>
                  <a:gd name="connsiteY35" fmla="*/ 265510 h 1253728"/>
                  <a:gd name="connsiteX36" fmla="*/ 621506 w 2652713"/>
                  <a:gd name="connsiteY36" fmla="*/ 234553 h 1253728"/>
                  <a:gd name="connsiteX37" fmla="*/ 517922 w 2652713"/>
                  <a:gd name="connsiteY37" fmla="*/ 209550 h 1253728"/>
                  <a:gd name="connsiteX38" fmla="*/ 471488 w 2652713"/>
                  <a:gd name="connsiteY38" fmla="*/ 191691 h 1253728"/>
                  <a:gd name="connsiteX39" fmla="*/ 463153 w 2652713"/>
                  <a:gd name="connsiteY39" fmla="*/ 148828 h 1253728"/>
                  <a:gd name="connsiteX40" fmla="*/ 413147 w 2652713"/>
                  <a:gd name="connsiteY40" fmla="*/ 140494 h 1253728"/>
                  <a:gd name="connsiteX41" fmla="*/ 388144 w 2652713"/>
                  <a:gd name="connsiteY41" fmla="*/ 136922 h 1253728"/>
                  <a:gd name="connsiteX42" fmla="*/ 279797 w 2652713"/>
                  <a:gd name="connsiteY42" fmla="*/ 123825 h 1253728"/>
                  <a:gd name="connsiteX43" fmla="*/ 223838 w 2652713"/>
                  <a:gd name="connsiteY43" fmla="*/ 98822 h 1253728"/>
                  <a:gd name="connsiteX44" fmla="*/ 147638 w 2652713"/>
                  <a:gd name="connsiteY44" fmla="*/ 84535 h 1253728"/>
                  <a:gd name="connsiteX45" fmla="*/ 84534 w 2652713"/>
                  <a:gd name="connsiteY45" fmla="*/ 28575 h 1253728"/>
                  <a:gd name="connsiteX46" fmla="*/ 0 w 2652713"/>
                  <a:gd name="connsiteY46"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63291 w 2652713"/>
                  <a:gd name="connsiteY20" fmla="*/ 635794 h 1253728"/>
                  <a:gd name="connsiteX21" fmla="*/ 1529953 w 2652713"/>
                  <a:gd name="connsiteY21" fmla="*/ 611981 h 1253728"/>
                  <a:gd name="connsiteX22" fmla="*/ 1500188 w 2652713"/>
                  <a:gd name="connsiteY22" fmla="*/ 600076 h 1253728"/>
                  <a:gd name="connsiteX23" fmla="*/ 1456134 w 2652713"/>
                  <a:gd name="connsiteY23" fmla="*/ 564357 h 1253728"/>
                  <a:gd name="connsiteX24" fmla="*/ 1433513 w 2652713"/>
                  <a:gd name="connsiteY24" fmla="*/ 553641 h 1253728"/>
                  <a:gd name="connsiteX25" fmla="*/ 1376362 w 2652713"/>
                  <a:gd name="connsiteY25" fmla="*/ 539354 h 1253728"/>
                  <a:gd name="connsiteX26" fmla="*/ 1328737 w 2652713"/>
                  <a:gd name="connsiteY26" fmla="*/ 521494 h 1253728"/>
                  <a:gd name="connsiteX27" fmla="*/ 1225153 w 2652713"/>
                  <a:gd name="connsiteY27" fmla="*/ 473869 h 1253728"/>
                  <a:gd name="connsiteX28" fmla="*/ 1159669 w 2652713"/>
                  <a:gd name="connsiteY28" fmla="*/ 465535 h 1253728"/>
                  <a:gd name="connsiteX29" fmla="*/ 1096566 w 2652713"/>
                  <a:gd name="connsiteY29" fmla="*/ 434578 h 1253728"/>
                  <a:gd name="connsiteX30" fmla="*/ 1066800 w 2652713"/>
                  <a:gd name="connsiteY30" fmla="*/ 411957 h 1253728"/>
                  <a:gd name="connsiteX31" fmla="*/ 983456 w 2652713"/>
                  <a:gd name="connsiteY31" fmla="*/ 396479 h 1253728"/>
                  <a:gd name="connsiteX32" fmla="*/ 901303 w 2652713"/>
                  <a:gd name="connsiteY32" fmla="*/ 350044 h 1253728"/>
                  <a:gd name="connsiteX33" fmla="*/ 841772 w 2652713"/>
                  <a:gd name="connsiteY33" fmla="*/ 330994 h 1253728"/>
                  <a:gd name="connsiteX34" fmla="*/ 778669 w 2652713"/>
                  <a:gd name="connsiteY34" fmla="*/ 300038 h 1253728"/>
                  <a:gd name="connsiteX35" fmla="*/ 686991 w 2652713"/>
                  <a:gd name="connsiteY35" fmla="*/ 265510 h 1253728"/>
                  <a:gd name="connsiteX36" fmla="*/ 621506 w 2652713"/>
                  <a:gd name="connsiteY36" fmla="*/ 234553 h 1253728"/>
                  <a:gd name="connsiteX37" fmla="*/ 517922 w 2652713"/>
                  <a:gd name="connsiteY37" fmla="*/ 209550 h 1253728"/>
                  <a:gd name="connsiteX38" fmla="*/ 471488 w 2652713"/>
                  <a:gd name="connsiteY38" fmla="*/ 191691 h 1253728"/>
                  <a:gd name="connsiteX39" fmla="*/ 463153 w 2652713"/>
                  <a:gd name="connsiteY39" fmla="*/ 148828 h 1253728"/>
                  <a:gd name="connsiteX40" fmla="*/ 413147 w 2652713"/>
                  <a:gd name="connsiteY40" fmla="*/ 140494 h 1253728"/>
                  <a:gd name="connsiteX41" fmla="*/ 388144 w 2652713"/>
                  <a:gd name="connsiteY41" fmla="*/ 136922 h 1253728"/>
                  <a:gd name="connsiteX42" fmla="*/ 279797 w 2652713"/>
                  <a:gd name="connsiteY42" fmla="*/ 123825 h 1253728"/>
                  <a:gd name="connsiteX43" fmla="*/ 223838 w 2652713"/>
                  <a:gd name="connsiteY43" fmla="*/ 98822 h 1253728"/>
                  <a:gd name="connsiteX44" fmla="*/ 147638 w 2652713"/>
                  <a:gd name="connsiteY44" fmla="*/ 84535 h 1253728"/>
                  <a:gd name="connsiteX45" fmla="*/ 84534 w 2652713"/>
                  <a:gd name="connsiteY45" fmla="*/ 28575 h 1253728"/>
                  <a:gd name="connsiteX46" fmla="*/ 0 w 2652713"/>
                  <a:gd name="connsiteY46"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63291 w 2652713"/>
                  <a:gd name="connsiteY20" fmla="*/ 635794 h 1253728"/>
                  <a:gd name="connsiteX21" fmla="*/ 1529953 w 2652713"/>
                  <a:gd name="connsiteY21" fmla="*/ 611981 h 1253728"/>
                  <a:gd name="connsiteX22" fmla="*/ 1500188 w 2652713"/>
                  <a:gd name="connsiteY22" fmla="*/ 600076 h 1253728"/>
                  <a:gd name="connsiteX23" fmla="*/ 1456134 w 2652713"/>
                  <a:gd name="connsiteY23" fmla="*/ 564357 h 1253728"/>
                  <a:gd name="connsiteX24" fmla="*/ 1433513 w 2652713"/>
                  <a:gd name="connsiteY24" fmla="*/ 553641 h 1253728"/>
                  <a:gd name="connsiteX25" fmla="*/ 1376362 w 2652713"/>
                  <a:gd name="connsiteY25" fmla="*/ 539354 h 1253728"/>
                  <a:gd name="connsiteX26" fmla="*/ 1328737 w 2652713"/>
                  <a:gd name="connsiteY26" fmla="*/ 521494 h 1253728"/>
                  <a:gd name="connsiteX27" fmla="*/ 1225153 w 2652713"/>
                  <a:gd name="connsiteY27" fmla="*/ 473869 h 1253728"/>
                  <a:gd name="connsiteX28" fmla="*/ 1159669 w 2652713"/>
                  <a:gd name="connsiteY28" fmla="*/ 465535 h 1253728"/>
                  <a:gd name="connsiteX29" fmla="*/ 1096566 w 2652713"/>
                  <a:gd name="connsiteY29" fmla="*/ 434578 h 1253728"/>
                  <a:gd name="connsiteX30" fmla="*/ 1066800 w 2652713"/>
                  <a:gd name="connsiteY30" fmla="*/ 411957 h 1253728"/>
                  <a:gd name="connsiteX31" fmla="*/ 983456 w 2652713"/>
                  <a:gd name="connsiteY31" fmla="*/ 396479 h 1253728"/>
                  <a:gd name="connsiteX32" fmla="*/ 896540 w 2652713"/>
                  <a:gd name="connsiteY32" fmla="*/ 367903 h 1253728"/>
                  <a:gd name="connsiteX33" fmla="*/ 841772 w 2652713"/>
                  <a:gd name="connsiteY33" fmla="*/ 330994 h 1253728"/>
                  <a:gd name="connsiteX34" fmla="*/ 778669 w 2652713"/>
                  <a:gd name="connsiteY34" fmla="*/ 300038 h 1253728"/>
                  <a:gd name="connsiteX35" fmla="*/ 686991 w 2652713"/>
                  <a:gd name="connsiteY35" fmla="*/ 265510 h 1253728"/>
                  <a:gd name="connsiteX36" fmla="*/ 621506 w 2652713"/>
                  <a:gd name="connsiteY36" fmla="*/ 234553 h 1253728"/>
                  <a:gd name="connsiteX37" fmla="*/ 517922 w 2652713"/>
                  <a:gd name="connsiteY37" fmla="*/ 209550 h 1253728"/>
                  <a:gd name="connsiteX38" fmla="*/ 471488 w 2652713"/>
                  <a:gd name="connsiteY38" fmla="*/ 191691 h 1253728"/>
                  <a:gd name="connsiteX39" fmla="*/ 463153 w 2652713"/>
                  <a:gd name="connsiteY39" fmla="*/ 148828 h 1253728"/>
                  <a:gd name="connsiteX40" fmla="*/ 413147 w 2652713"/>
                  <a:gd name="connsiteY40" fmla="*/ 140494 h 1253728"/>
                  <a:gd name="connsiteX41" fmla="*/ 388144 w 2652713"/>
                  <a:gd name="connsiteY41" fmla="*/ 136922 h 1253728"/>
                  <a:gd name="connsiteX42" fmla="*/ 279797 w 2652713"/>
                  <a:gd name="connsiteY42" fmla="*/ 123825 h 1253728"/>
                  <a:gd name="connsiteX43" fmla="*/ 223838 w 2652713"/>
                  <a:gd name="connsiteY43" fmla="*/ 98822 h 1253728"/>
                  <a:gd name="connsiteX44" fmla="*/ 147638 w 2652713"/>
                  <a:gd name="connsiteY44" fmla="*/ 84535 h 1253728"/>
                  <a:gd name="connsiteX45" fmla="*/ 84534 w 2652713"/>
                  <a:gd name="connsiteY45" fmla="*/ 28575 h 1253728"/>
                  <a:gd name="connsiteX46" fmla="*/ 0 w 2652713"/>
                  <a:gd name="connsiteY46"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63291 w 2652713"/>
                  <a:gd name="connsiteY20" fmla="*/ 635794 h 1253728"/>
                  <a:gd name="connsiteX21" fmla="*/ 1529953 w 2652713"/>
                  <a:gd name="connsiteY21" fmla="*/ 611981 h 1253728"/>
                  <a:gd name="connsiteX22" fmla="*/ 1500188 w 2652713"/>
                  <a:gd name="connsiteY22" fmla="*/ 600076 h 1253728"/>
                  <a:gd name="connsiteX23" fmla="*/ 1456134 w 2652713"/>
                  <a:gd name="connsiteY23" fmla="*/ 564357 h 1253728"/>
                  <a:gd name="connsiteX24" fmla="*/ 1433513 w 2652713"/>
                  <a:gd name="connsiteY24" fmla="*/ 553641 h 1253728"/>
                  <a:gd name="connsiteX25" fmla="*/ 1376362 w 2652713"/>
                  <a:gd name="connsiteY25" fmla="*/ 539354 h 1253728"/>
                  <a:gd name="connsiteX26" fmla="*/ 1328737 w 2652713"/>
                  <a:gd name="connsiteY26" fmla="*/ 521494 h 1253728"/>
                  <a:gd name="connsiteX27" fmla="*/ 1225153 w 2652713"/>
                  <a:gd name="connsiteY27" fmla="*/ 473869 h 1253728"/>
                  <a:gd name="connsiteX28" fmla="*/ 1159669 w 2652713"/>
                  <a:gd name="connsiteY28" fmla="*/ 465535 h 1253728"/>
                  <a:gd name="connsiteX29" fmla="*/ 1096566 w 2652713"/>
                  <a:gd name="connsiteY29" fmla="*/ 434578 h 1253728"/>
                  <a:gd name="connsiteX30" fmla="*/ 1066800 w 2652713"/>
                  <a:gd name="connsiteY30" fmla="*/ 411957 h 1253728"/>
                  <a:gd name="connsiteX31" fmla="*/ 983456 w 2652713"/>
                  <a:gd name="connsiteY31" fmla="*/ 396479 h 1253728"/>
                  <a:gd name="connsiteX32" fmla="*/ 896540 w 2652713"/>
                  <a:gd name="connsiteY32" fmla="*/ 367903 h 1253728"/>
                  <a:gd name="connsiteX33" fmla="*/ 841772 w 2652713"/>
                  <a:gd name="connsiteY33" fmla="*/ 330994 h 1253728"/>
                  <a:gd name="connsiteX34" fmla="*/ 818558 w 2652713"/>
                  <a:gd name="connsiteY34" fmla="*/ 331588 h 1253728"/>
                  <a:gd name="connsiteX35" fmla="*/ 778669 w 2652713"/>
                  <a:gd name="connsiteY35" fmla="*/ 300038 h 1253728"/>
                  <a:gd name="connsiteX36" fmla="*/ 686991 w 2652713"/>
                  <a:gd name="connsiteY36" fmla="*/ 265510 h 1253728"/>
                  <a:gd name="connsiteX37" fmla="*/ 621506 w 2652713"/>
                  <a:gd name="connsiteY37" fmla="*/ 234553 h 1253728"/>
                  <a:gd name="connsiteX38" fmla="*/ 517922 w 2652713"/>
                  <a:gd name="connsiteY38" fmla="*/ 209550 h 1253728"/>
                  <a:gd name="connsiteX39" fmla="*/ 471488 w 2652713"/>
                  <a:gd name="connsiteY39" fmla="*/ 191691 h 1253728"/>
                  <a:gd name="connsiteX40" fmla="*/ 463153 w 2652713"/>
                  <a:gd name="connsiteY40" fmla="*/ 148828 h 1253728"/>
                  <a:gd name="connsiteX41" fmla="*/ 413147 w 2652713"/>
                  <a:gd name="connsiteY41" fmla="*/ 140494 h 1253728"/>
                  <a:gd name="connsiteX42" fmla="*/ 388144 w 2652713"/>
                  <a:gd name="connsiteY42" fmla="*/ 136922 h 1253728"/>
                  <a:gd name="connsiteX43" fmla="*/ 279797 w 2652713"/>
                  <a:gd name="connsiteY43" fmla="*/ 123825 h 1253728"/>
                  <a:gd name="connsiteX44" fmla="*/ 223838 w 2652713"/>
                  <a:gd name="connsiteY44" fmla="*/ 98822 h 1253728"/>
                  <a:gd name="connsiteX45" fmla="*/ 147638 w 2652713"/>
                  <a:gd name="connsiteY45" fmla="*/ 84535 h 1253728"/>
                  <a:gd name="connsiteX46" fmla="*/ 84534 w 2652713"/>
                  <a:gd name="connsiteY46" fmla="*/ 28575 h 1253728"/>
                  <a:gd name="connsiteX47" fmla="*/ 0 w 2652713"/>
                  <a:gd name="connsiteY47"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63291 w 2652713"/>
                  <a:gd name="connsiteY20" fmla="*/ 635794 h 1253728"/>
                  <a:gd name="connsiteX21" fmla="*/ 1529953 w 2652713"/>
                  <a:gd name="connsiteY21" fmla="*/ 611981 h 1253728"/>
                  <a:gd name="connsiteX22" fmla="*/ 1500188 w 2652713"/>
                  <a:gd name="connsiteY22" fmla="*/ 600076 h 1253728"/>
                  <a:gd name="connsiteX23" fmla="*/ 1456134 w 2652713"/>
                  <a:gd name="connsiteY23" fmla="*/ 564357 h 1253728"/>
                  <a:gd name="connsiteX24" fmla="*/ 1433513 w 2652713"/>
                  <a:gd name="connsiteY24" fmla="*/ 553641 h 1253728"/>
                  <a:gd name="connsiteX25" fmla="*/ 1376362 w 2652713"/>
                  <a:gd name="connsiteY25" fmla="*/ 539354 h 1253728"/>
                  <a:gd name="connsiteX26" fmla="*/ 1328737 w 2652713"/>
                  <a:gd name="connsiteY26" fmla="*/ 521494 h 1253728"/>
                  <a:gd name="connsiteX27" fmla="*/ 1225153 w 2652713"/>
                  <a:gd name="connsiteY27" fmla="*/ 473869 h 1253728"/>
                  <a:gd name="connsiteX28" fmla="*/ 1159669 w 2652713"/>
                  <a:gd name="connsiteY28" fmla="*/ 465535 h 1253728"/>
                  <a:gd name="connsiteX29" fmla="*/ 1096566 w 2652713"/>
                  <a:gd name="connsiteY29" fmla="*/ 434578 h 1253728"/>
                  <a:gd name="connsiteX30" fmla="*/ 1066800 w 2652713"/>
                  <a:gd name="connsiteY30" fmla="*/ 411957 h 1253728"/>
                  <a:gd name="connsiteX31" fmla="*/ 983456 w 2652713"/>
                  <a:gd name="connsiteY31" fmla="*/ 396479 h 1253728"/>
                  <a:gd name="connsiteX32" fmla="*/ 896540 w 2652713"/>
                  <a:gd name="connsiteY32" fmla="*/ 367903 h 1253728"/>
                  <a:gd name="connsiteX33" fmla="*/ 841772 w 2652713"/>
                  <a:gd name="connsiteY33" fmla="*/ 330994 h 1253728"/>
                  <a:gd name="connsiteX34" fmla="*/ 818558 w 2652713"/>
                  <a:gd name="connsiteY34" fmla="*/ 331588 h 1253728"/>
                  <a:gd name="connsiteX35" fmla="*/ 778669 w 2652713"/>
                  <a:gd name="connsiteY35" fmla="*/ 304800 h 1253728"/>
                  <a:gd name="connsiteX36" fmla="*/ 686991 w 2652713"/>
                  <a:gd name="connsiteY36" fmla="*/ 265510 h 1253728"/>
                  <a:gd name="connsiteX37" fmla="*/ 621506 w 2652713"/>
                  <a:gd name="connsiteY37" fmla="*/ 234553 h 1253728"/>
                  <a:gd name="connsiteX38" fmla="*/ 517922 w 2652713"/>
                  <a:gd name="connsiteY38" fmla="*/ 209550 h 1253728"/>
                  <a:gd name="connsiteX39" fmla="*/ 471488 w 2652713"/>
                  <a:gd name="connsiteY39" fmla="*/ 191691 h 1253728"/>
                  <a:gd name="connsiteX40" fmla="*/ 463153 w 2652713"/>
                  <a:gd name="connsiteY40" fmla="*/ 148828 h 1253728"/>
                  <a:gd name="connsiteX41" fmla="*/ 413147 w 2652713"/>
                  <a:gd name="connsiteY41" fmla="*/ 140494 h 1253728"/>
                  <a:gd name="connsiteX42" fmla="*/ 388144 w 2652713"/>
                  <a:gd name="connsiteY42" fmla="*/ 136922 h 1253728"/>
                  <a:gd name="connsiteX43" fmla="*/ 279797 w 2652713"/>
                  <a:gd name="connsiteY43" fmla="*/ 123825 h 1253728"/>
                  <a:gd name="connsiteX44" fmla="*/ 223838 w 2652713"/>
                  <a:gd name="connsiteY44" fmla="*/ 98822 h 1253728"/>
                  <a:gd name="connsiteX45" fmla="*/ 147638 w 2652713"/>
                  <a:gd name="connsiteY45" fmla="*/ 84535 h 1253728"/>
                  <a:gd name="connsiteX46" fmla="*/ 84534 w 2652713"/>
                  <a:gd name="connsiteY46" fmla="*/ 28575 h 1253728"/>
                  <a:gd name="connsiteX47" fmla="*/ 0 w 2652713"/>
                  <a:gd name="connsiteY47"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63291 w 2652713"/>
                  <a:gd name="connsiteY20" fmla="*/ 635794 h 1253728"/>
                  <a:gd name="connsiteX21" fmla="*/ 1529953 w 2652713"/>
                  <a:gd name="connsiteY21" fmla="*/ 611981 h 1253728"/>
                  <a:gd name="connsiteX22" fmla="*/ 1500188 w 2652713"/>
                  <a:gd name="connsiteY22" fmla="*/ 600076 h 1253728"/>
                  <a:gd name="connsiteX23" fmla="*/ 1456134 w 2652713"/>
                  <a:gd name="connsiteY23" fmla="*/ 564357 h 1253728"/>
                  <a:gd name="connsiteX24" fmla="*/ 1433513 w 2652713"/>
                  <a:gd name="connsiteY24" fmla="*/ 553641 h 1253728"/>
                  <a:gd name="connsiteX25" fmla="*/ 1376362 w 2652713"/>
                  <a:gd name="connsiteY25" fmla="*/ 539354 h 1253728"/>
                  <a:gd name="connsiteX26" fmla="*/ 1328737 w 2652713"/>
                  <a:gd name="connsiteY26" fmla="*/ 521494 h 1253728"/>
                  <a:gd name="connsiteX27" fmla="*/ 1225153 w 2652713"/>
                  <a:gd name="connsiteY27" fmla="*/ 473869 h 1253728"/>
                  <a:gd name="connsiteX28" fmla="*/ 1159669 w 2652713"/>
                  <a:gd name="connsiteY28" fmla="*/ 465535 h 1253728"/>
                  <a:gd name="connsiteX29" fmla="*/ 1096566 w 2652713"/>
                  <a:gd name="connsiteY29" fmla="*/ 434578 h 1253728"/>
                  <a:gd name="connsiteX30" fmla="*/ 1066800 w 2652713"/>
                  <a:gd name="connsiteY30" fmla="*/ 411957 h 1253728"/>
                  <a:gd name="connsiteX31" fmla="*/ 983456 w 2652713"/>
                  <a:gd name="connsiteY31" fmla="*/ 396479 h 1253728"/>
                  <a:gd name="connsiteX32" fmla="*/ 896540 w 2652713"/>
                  <a:gd name="connsiteY32" fmla="*/ 367903 h 1253728"/>
                  <a:gd name="connsiteX33" fmla="*/ 841772 w 2652713"/>
                  <a:gd name="connsiteY33" fmla="*/ 330994 h 1253728"/>
                  <a:gd name="connsiteX34" fmla="*/ 818558 w 2652713"/>
                  <a:gd name="connsiteY34" fmla="*/ 331588 h 1253728"/>
                  <a:gd name="connsiteX35" fmla="*/ 778669 w 2652713"/>
                  <a:gd name="connsiteY35" fmla="*/ 304800 h 1253728"/>
                  <a:gd name="connsiteX36" fmla="*/ 683419 w 2652713"/>
                  <a:gd name="connsiteY36" fmla="*/ 289322 h 1253728"/>
                  <a:gd name="connsiteX37" fmla="*/ 621506 w 2652713"/>
                  <a:gd name="connsiteY37" fmla="*/ 234553 h 1253728"/>
                  <a:gd name="connsiteX38" fmla="*/ 517922 w 2652713"/>
                  <a:gd name="connsiteY38" fmla="*/ 209550 h 1253728"/>
                  <a:gd name="connsiteX39" fmla="*/ 471488 w 2652713"/>
                  <a:gd name="connsiteY39" fmla="*/ 191691 h 1253728"/>
                  <a:gd name="connsiteX40" fmla="*/ 463153 w 2652713"/>
                  <a:gd name="connsiteY40" fmla="*/ 148828 h 1253728"/>
                  <a:gd name="connsiteX41" fmla="*/ 413147 w 2652713"/>
                  <a:gd name="connsiteY41" fmla="*/ 140494 h 1253728"/>
                  <a:gd name="connsiteX42" fmla="*/ 388144 w 2652713"/>
                  <a:gd name="connsiteY42" fmla="*/ 136922 h 1253728"/>
                  <a:gd name="connsiteX43" fmla="*/ 279797 w 2652713"/>
                  <a:gd name="connsiteY43" fmla="*/ 123825 h 1253728"/>
                  <a:gd name="connsiteX44" fmla="*/ 223838 w 2652713"/>
                  <a:gd name="connsiteY44" fmla="*/ 98822 h 1253728"/>
                  <a:gd name="connsiteX45" fmla="*/ 147638 w 2652713"/>
                  <a:gd name="connsiteY45" fmla="*/ 84535 h 1253728"/>
                  <a:gd name="connsiteX46" fmla="*/ 84534 w 2652713"/>
                  <a:gd name="connsiteY46" fmla="*/ 28575 h 1253728"/>
                  <a:gd name="connsiteX47" fmla="*/ 0 w 2652713"/>
                  <a:gd name="connsiteY47"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63291 w 2652713"/>
                  <a:gd name="connsiteY20" fmla="*/ 635794 h 1253728"/>
                  <a:gd name="connsiteX21" fmla="*/ 1529953 w 2652713"/>
                  <a:gd name="connsiteY21" fmla="*/ 611981 h 1253728"/>
                  <a:gd name="connsiteX22" fmla="*/ 1500188 w 2652713"/>
                  <a:gd name="connsiteY22" fmla="*/ 600076 h 1253728"/>
                  <a:gd name="connsiteX23" fmla="*/ 1456134 w 2652713"/>
                  <a:gd name="connsiteY23" fmla="*/ 564357 h 1253728"/>
                  <a:gd name="connsiteX24" fmla="*/ 1433513 w 2652713"/>
                  <a:gd name="connsiteY24" fmla="*/ 553641 h 1253728"/>
                  <a:gd name="connsiteX25" fmla="*/ 1376362 w 2652713"/>
                  <a:gd name="connsiteY25" fmla="*/ 539354 h 1253728"/>
                  <a:gd name="connsiteX26" fmla="*/ 1328737 w 2652713"/>
                  <a:gd name="connsiteY26" fmla="*/ 521494 h 1253728"/>
                  <a:gd name="connsiteX27" fmla="*/ 1225153 w 2652713"/>
                  <a:gd name="connsiteY27" fmla="*/ 473869 h 1253728"/>
                  <a:gd name="connsiteX28" fmla="*/ 1159669 w 2652713"/>
                  <a:gd name="connsiteY28" fmla="*/ 465535 h 1253728"/>
                  <a:gd name="connsiteX29" fmla="*/ 1096566 w 2652713"/>
                  <a:gd name="connsiteY29" fmla="*/ 434578 h 1253728"/>
                  <a:gd name="connsiteX30" fmla="*/ 1066800 w 2652713"/>
                  <a:gd name="connsiteY30" fmla="*/ 411957 h 1253728"/>
                  <a:gd name="connsiteX31" fmla="*/ 983456 w 2652713"/>
                  <a:gd name="connsiteY31" fmla="*/ 396479 h 1253728"/>
                  <a:gd name="connsiteX32" fmla="*/ 896540 w 2652713"/>
                  <a:gd name="connsiteY32" fmla="*/ 367903 h 1253728"/>
                  <a:gd name="connsiteX33" fmla="*/ 841772 w 2652713"/>
                  <a:gd name="connsiteY33" fmla="*/ 330994 h 1253728"/>
                  <a:gd name="connsiteX34" fmla="*/ 818558 w 2652713"/>
                  <a:gd name="connsiteY34" fmla="*/ 331588 h 1253728"/>
                  <a:gd name="connsiteX35" fmla="*/ 778669 w 2652713"/>
                  <a:gd name="connsiteY35" fmla="*/ 304800 h 1253728"/>
                  <a:gd name="connsiteX36" fmla="*/ 683419 w 2652713"/>
                  <a:gd name="connsiteY36" fmla="*/ 289322 h 1253728"/>
                  <a:gd name="connsiteX37" fmla="*/ 615553 w 2652713"/>
                  <a:gd name="connsiteY37" fmla="*/ 250031 h 1253728"/>
                  <a:gd name="connsiteX38" fmla="*/ 517922 w 2652713"/>
                  <a:gd name="connsiteY38" fmla="*/ 209550 h 1253728"/>
                  <a:gd name="connsiteX39" fmla="*/ 471488 w 2652713"/>
                  <a:gd name="connsiteY39" fmla="*/ 191691 h 1253728"/>
                  <a:gd name="connsiteX40" fmla="*/ 463153 w 2652713"/>
                  <a:gd name="connsiteY40" fmla="*/ 148828 h 1253728"/>
                  <a:gd name="connsiteX41" fmla="*/ 413147 w 2652713"/>
                  <a:gd name="connsiteY41" fmla="*/ 140494 h 1253728"/>
                  <a:gd name="connsiteX42" fmla="*/ 388144 w 2652713"/>
                  <a:gd name="connsiteY42" fmla="*/ 136922 h 1253728"/>
                  <a:gd name="connsiteX43" fmla="*/ 279797 w 2652713"/>
                  <a:gd name="connsiteY43" fmla="*/ 123825 h 1253728"/>
                  <a:gd name="connsiteX44" fmla="*/ 223838 w 2652713"/>
                  <a:gd name="connsiteY44" fmla="*/ 98822 h 1253728"/>
                  <a:gd name="connsiteX45" fmla="*/ 147638 w 2652713"/>
                  <a:gd name="connsiteY45" fmla="*/ 84535 h 1253728"/>
                  <a:gd name="connsiteX46" fmla="*/ 84534 w 2652713"/>
                  <a:gd name="connsiteY46" fmla="*/ 28575 h 1253728"/>
                  <a:gd name="connsiteX47" fmla="*/ 0 w 2652713"/>
                  <a:gd name="connsiteY47"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63291 w 2652713"/>
                  <a:gd name="connsiteY20" fmla="*/ 635794 h 1253728"/>
                  <a:gd name="connsiteX21" fmla="*/ 1529953 w 2652713"/>
                  <a:gd name="connsiteY21" fmla="*/ 611981 h 1253728"/>
                  <a:gd name="connsiteX22" fmla="*/ 1500188 w 2652713"/>
                  <a:gd name="connsiteY22" fmla="*/ 600076 h 1253728"/>
                  <a:gd name="connsiteX23" fmla="*/ 1456134 w 2652713"/>
                  <a:gd name="connsiteY23" fmla="*/ 564357 h 1253728"/>
                  <a:gd name="connsiteX24" fmla="*/ 1433513 w 2652713"/>
                  <a:gd name="connsiteY24" fmla="*/ 553641 h 1253728"/>
                  <a:gd name="connsiteX25" fmla="*/ 1376362 w 2652713"/>
                  <a:gd name="connsiteY25" fmla="*/ 539354 h 1253728"/>
                  <a:gd name="connsiteX26" fmla="*/ 1328737 w 2652713"/>
                  <a:gd name="connsiteY26" fmla="*/ 521494 h 1253728"/>
                  <a:gd name="connsiteX27" fmla="*/ 1225153 w 2652713"/>
                  <a:gd name="connsiteY27" fmla="*/ 473869 h 1253728"/>
                  <a:gd name="connsiteX28" fmla="*/ 1159669 w 2652713"/>
                  <a:gd name="connsiteY28" fmla="*/ 465535 h 1253728"/>
                  <a:gd name="connsiteX29" fmla="*/ 1096566 w 2652713"/>
                  <a:gd name="connsiteY29" fmla="*/ 434578 h 1253728"/>
                  <a:gd name="connsiteX30" fmla="*/ 1066800 w 2652713"/>
                  <a:gd name="connsiteY30" fmla="*/ 411957 h 1253728"/>
                  <a:gd name="connsiteX31" fmla="*/ 983456 w 2652713"/>
                  <a:gd name="connsiteY31" fmla="*/ 396479 h 1253728"/>
                  <a:gd name="connsiteX32" fmla="*/ 896540 w 2652713"/>
                  <a:gd name="connsiteY32" fmla="*/ 367903 h 1253728"/>
                  <a:gd name="connsiteX33" fmla="*/ 841772 w 2652713"/>
                  <a:gd name="connsiteY33" fmla="*/ 330994 h 1253728"/>
                  <a:gd name="connsiteX34" fmla="*/ 818558 w 2652713"/>
                  <a:gd name="connsiteY34" fmla="*/ 331588 h 1253728"/>
                  <a:gd name="connsiteX35" fmla="*/ 778669 w 2652713"/>
                  <a:gd name="connsiteY35" fmla="*/ 304800 h 1253728"/>
                  <a:gd name="connsiteX36" fmla="*/ 683419 w 2652713"/>
                  <a:gd name="connsiteY36" fmla="*/ 289322 h 1253728"/>
                  <a:gd name="connsiteX37" fmla="*/ 615553 w 2652713"/>
                  <a:gd name="connsiteY37" fmla="*/ 250031 h 1253728"/>
                  <a:gd name="connsiteX38" fmla="*/ 516731 w 2652713"/>
                  <a:gd name="connsiteY38" fmla="*/ 229790 h 1253728"/>
                  <a:gd name="connsiteX39" fmla="*/ 471488 w 2652713"/>
                  <a:gd name="connsiteY39" fmla="*/ 191691 h 1253728"/>
                  <a:gd name="connsiteX40" fmla="*/ 463153 w 2652713"/>
                  <a:gd name="connsiteY40" fmla="*/ 148828 h 1253728"/>
                  <a:gd name="connsiteX41" fmla="*/ 413147 w 2652713"/>
                  <a:gd name="connsiteY41" fmla="*/ 140494 h 1253728"/>
                  <a:gd name="connsiteX42" fmla="*/ 388144 w 2652713"/>
                  <a:gd name="connsiteY42" fmla="*/ 136922 h 1253728"/>
                  <a:gd name="connsiteX43" fmla="*/ 279797 w 2652713"/>
                  <a:gd name="connsiteY43" fmla="*/ 123825 h 1253728"/>
                  <a:gd name="connsiteX44" fmla="*/ 223838 w 2652713"/>
                  <a:gd name="connsiteY44" fmla="*/ 98822 h 1253728"/>
                  <a:gd name="connsiteX45" fmla="*/ 147638 w 2652713"/>
                  <a:gd name="connsiteY45" fmla="*/ 84535 h 1253728"/>
                  <a:gd name="connsiteX46" fmla="*/ 84534 w 2652713"/>
                  <a:gd name="connsiteY46" fmla="*/ 28575 h 1253728"/>
                  <a:gd name="connsiteX47" fmla="*/ 0 w 2652713"/>
                  <a:gd name="connsiteY47"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63291 w 2652713"/>
                  <a:gd name="connsiteY20" fmla="*/ 635794 h 1253728"/>
                  <a:gd name="connsiteX21" fmla="*/ 1529953 w 2652713"/>
                  <a:gd name="connsiteY21" fmla="*/ 611981 h 1253728"/>
                  <a:gd name="connsiteX22" fmla="*/ 1500188 w 2652713"/>
                  <a:gd name="connsiteY22" fmla="*/ 600076 h 1253728"/>
                  <a:gd name="connsiteX23" fmla="*/ 1456134 w 2652713"/>
                  <a:gd name="connsiteY23" fmla="*/ 564357 h 1253728"/>
                  <a:gd name="connsiteX24" fmla="*/ 1433513 w 2652713"/>
                  <a:gd name="connsiteY24" fmla="*/ 553641 h 1253728"/>
                  <a:gd name="connsiteX25" fmla="*/ 1376362 w 2652713"/>
                  <a:gd name="connsiteY25" fmla="*/ 539354 h 1253728"/>
                  <a:gd name="connsiteX26" fmla="*/ 1328737 w 2652713"/>
                  <a:gd name="connsiteY26" fmla="*/ 521494 h 1253728"/>
                  <a:gd name="connsiteX27" fmla="*/ 1225153 w 2652713"/>
                  <a:gd name="connsiteY27" fmla="*/ 473869 h 1253728"/>
                  <a:gd name="connsiteX28" fmla="*/ 1159669 w 2652713"/>
                  <a:gd name="connsiteY28" fmla="*/ 465535 h 1253728"/>
                  <a:gd name="connsiteX29" fmla="*/ 1096566 w 2652713"/>
                  <a:gd name="connsiteY29" fmla="*/ 434578 h 1253728"/>
                  <a:gd name="connsiteX30" fmla="*/ 1066800 w 2652713"/>
                  <a:gd name="connsiteY30" fmla="*/ 411957 h 1253728"/>
                  <a:gd name="connsiteX31" fmla="*/ 983456 w 2652713"/>
                  <a:gd name="connsiteY31" fmla="*/ 396479 h 1253728"/>
                  <a:gd name="connsiteX32" fmla="*/ 896540 w 2652713"/>
                  <a:gd name="connsiteY32" fmla="*/ 367903 h 1253728"/>
                  <a:gd name="connsiteX33" fmla="*/ 841772 w 2652713"/>
                  <a:gd name="connsiteY33" fmla="*/ 330994 h 1253728"/>
                  <a:gd name="connsiteX34" fmla="*/ 818558 w 2652713"/>
                  <a:gd name="connsiteY34" fmla="*/ 331588 h 1253728"/>
                  <a:gd name="connsiteX35" fmla="*/ 778669 w 2652713"/>
                  <a:gd name="connsiteY35" fmla="*/ 304800 h 1253728"/>
                  <a:gd name="connsiteX36" fmla="*/ 683419 w 2652713"/>
                  <a:gd name="connsiteY36" fmla="*/ 289322 h 1253728"/>
                  <a:gd name="connsiteX37" fmla="*/ 615553 w 2652713"/>
                  <a:gd name="connsiteY37" fmla="*/ 250031 h 1253728"/>
                  <a:gd name="connsiteX38" fmla="*/ 516731 w 2652713"/>
                  <a:gd name="connsiteY38" fmla="*/ 229790 h 1253728"/>
                  <a:gd name="connsiteX39" fmla="*/ 471488 w 2652713"/>
                  <a:gd name="connsiteY39" fmla="*/ 191691 h 1253728"/>
                  <a:gd name="connsiteX40" fmla="*/ 466724 w 2652713"/>
                  <a:gd name="connsiteY40" fmla="*/ 185737 h 1253728"/>
                  <a:gd name="connsiteX41" fmla="*/ 413147 w 2652713"/>
                  <a:gd name="connsiteY41" fmla="*/ 140494 h 1253728"/>
                  <a:gd name="connsiteX42" fmla="*/ 388144 w 2652713"/>
                  <a:gd name="connsiteY42" fmla="*/ 136922 h 1253728"/>
                  <a:gd name="connsiteX43" fmla="*/ 279797 w 2652713"/>
                  <a:gd name="connsiteY43" fmla="*/ 123825 h 1253728"/>
                  <a:gd name="connsiteX44" fmla="*/ 223838 w 2652713"/>
                  <a:gd name="connsiteY44" fmla="*/ 98822 h 1253728"/>
                  <a:gd name="connsiteX45" fmla="*/ 147638 w 2652713"/>
                  <a:gd name="connsiteY45" fmla="*/ 84535 h 1253728"/>
                  <a:gd name="connsiteX46" fmla="*/ 84534 w 2652713"/>
                  <a:gd name="connsiteY46" fmla="*/ 28575 h 1253728"/>
                  <a:gd name="connsiteX47" fmla="*/ 0 w 2652713"/>
                  <a:gd name="connsiteY47"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63291 w 2652713"/>
                  <a:gd name="connsiteY20" fmla="*/ 635794 h 1253728"/>
                  <a:gd name="connsiteX21" fmla="*/ 1529953 w 2652713"/>
                  <a:gd name="connsiteY21" fmla="*/ 611981 h 1253728"/>
                  <a:gd name="connsiteX22" fmla="*/ 1500188 w 2652713"/>
                  <a:gd name="connsiteY22" fmla="*/ 600076 h 1253728"/>
                  <a:gd name="connsiteX23" fmla="*/ 1456134 w 2652713"/>
                  <a:gd name="connsiteY23" fmla="*/ 564357 h 1253728"/>
                  <a:gd name="connsiteX24" fmla="*/ 1433513 w 2652713"/>
                  <a:gd name="connsiteY24" fmla="*/ 553641 h 1253728"/>
                  <a:gd name="connsiteX25" fmla="*/ 1376362 w 2652713"/>
                  <a:gd name="connsiteY25" fmla="*/ 539354 h 1253728"/>
                  <a:gd name="connsiteX26" fmla="*/ 1328737 w 2652713"/>
                  <a:gd name="connsiteY26" fmla="*/ 521494 h 1253728"/>
                  <a:gd name="connsiteX27" fmla="*/ 1225153 w 2652713"/>
                  <a:gd name="connsiteY27" fmla="*/ 473869 h 1253728"/>
                  <a:gd name="connsiteX28" fmla="*/ 1159669 w 2652713"/>
                  <a:gd name="connsiteY28" fmla="*/ 465535 h 1253728"/>
                  <a:gd name="connsiteX29" fmla="*/ 1096566 w 2652713"/>
                  <a:gd name="connsiteY29" fmla="*/ 434578 h 1253728"/>
                  <a:gd name="connsiteX30" fmla="*/ 1066800 w 2652713"/>
                  <a:gd name="connsiteY30" fmla="*/ 411957 h 1253728"/>
                  <a:gd name="connsiteX31" fmla="*/ 983456 w 2652713"/>
                  <a:gd name="connsiteY31" fmla="*/ 396479 h 1253728"/>
                  <a:gd name="connsiteX32" fmla="*/ 896540 w 2652713"/>
                  <a:gd name="connsiteY32" fmla="*/ 367903 h 1253728"/>
                  <a:gd name="connsiteX33" fmla="*/ 841772 w 2652713"/>
                  <a:gd name="connsiteY33" fmla="*/ 330994 h 1253728"/>
                  <a:gd name="connsiteX34" fmla="*/ 818558 w 2652713"/>
                  <a:gd name="connsiteY34" fmla="*/ 331588 h 1253728"/>
                  <a:gd name="connsiteX35" fmla="*/ 778669 w 2652713"/>
                  <a:gd name="connsiteY35" fmla="*/ 304800 h 1253728"/>
                  <a:gd name="connsiteX36" fmla="*/ 683419 w 2652713"/>
                  <a:gd name="connsiteY36" fmla="*/ 289322 h 1253728"/>
                  <a:gd name="connsiteX37" fmla="*/ 615553 w 2652713"/>
                  <a:gd name="connsiteY37" fmla="*/ 250031 h 1253728"/>
                  <a:gd name="connsiteX38" fmla="*/ 516731 w 2652713"/>
                  <a:gd name="connsiteY38" fmla="*/ 229790 h 1253728"/>
                  <a:gd name="connsiteX39" fmla="*/ 471488 w 2652713"/>
                  <a:gd name="connsiteY39" fmla="*/ 191691 h 1253728"/>
                  <a:gd name="connsiteX40" fmla="*/ 466724 w 2652713"/>
                  <a:gd name="connsiteY40" fmla="*/ 185737 h 1253728"/>
                  <a:gd name="connsiteX41" fmla="*/ 375047 w 2652713"/>
                  <a:gd name="connsiteY41" fmla="*/ 159544 h 1253728"/>
                  <a:gd name="connsiteX42" fmla="*/ 388144 w 2652713"/>
                  <a:gd name="connsiteY42" fmla="*/ 136922 h 1253728"/>
                  <a:gd name="connsiteX43" fmla="*/ 279797 w 2652713"/>
                  <a:gd name="connsiteY43" fmla="*/ 123825 h 1253728"/>
                  <a:gd name="connsiteX44" fmla="*/ 223838 w 2652713"/>
                  <a:gd name="connsiteY44" fmla="*/ 98822 h 1253728"/>
                  <a:gd name="connsiteX45" fmla="*/ 147638 w 2652713"/>
                  <a:gd name="connsiteY45" fmla="*/ 84535 h 1253728"/>
                  <a:gd name="connsiteX46" fmla="*/ 84534 w 2652713"/>
                  <a:gd name="connsiteY46" fmla="*/ 28575 h 1253728"/>
                  <a:gd name="connsiteX47" fmla="*/ 0 w 2652713"/>
                  <a:gd name="connsiteY47"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63291 w 2652713"/>
                  <a:gd name="connsiteY20" fmla="*/ 635794 h 1253728"/>
                  <a:gd name="connsiteX21" fmla="*/ 1529953 w 2652713"/>
                  <a:gd name="connsiteY21" fmla="*/ 611981 h 1253728"/>
                  <a:gd name="connsiteX22" fmla="*/ 1500188 w 2652713"/>
                  <a:gd name="connsiteY22" fmla="*/ 600076 h 1253728"/>
                  <a:gd name="connsiteX23" fmla="*/ 1456134 w 2652713"/>
                  <a:gd name="connsiteY23" fmla="*/ 564357 h 1253728"/>
                  <a:gd name="connsiteX24" fmla="*/ 1433513 w 2652713"/>
                  <a:gd name="connsiteY24" fmla="*/ 553641 h 1253728"/>
                  <a:gd name="connsiteX25" fmla="*/ 1376362 w 2652713"/>
                  <a:gd name="connsiteY25" fmla="*/ 539354 h 1253728"/>
                  <a:gd name="connsiteX26" fmla="*/ 1328737 w 2652713"/>
                  <a:gd name="connsiteY26" fmla="*/ 521494 h 1253728"/>
                  <a:gd name="connsiteX27" fmla="*/ 1225153 w 2652713"/>
                  <a:gd name="connsiteY27" fmla="*/ 473869 h 1253728"/>
                  <a:gd name="connsiteX28" fmla="*/ 1159669 w 2652713"/>
                  <a:gd name="connsiteY28" fmla="*/ 465535 h 1253728"/>
                  <a:gd name="connsiteX29" fmla="*/ 1096566 w 2652713"/>
                  <a:gd name="connsiteY29" fmla="*/ 434578 h 1253728"/>
                  <a:gd name="connsiteX30" fmla="*/ 1066800 w 2652713"/>
                  <a:gd name="connsiteY30" fmla="*/ 411957 h 1253728"/>
                  <a:gd name="connsiteX31" fmla="*/ 983456 w 2652713"/>
                  <a:gd name="connsiteY31" fmla="*/ 396479 h 1253728"/>
                  <a:gd name="connsiteX32" fmla="*/ 896540 w 2652713"/>
                  <a:gd name="connsiteY32" fmla="*/ 367903 h 1253728"/>
                  <a:gd name="connsiteX33" fmla="*/ 841772 w 2652713"/>
                  <a:gd name="connsiteY33" fmla="*/ 330994 h 1253728"/>
                  <a:gd name="connsiteX34" fmla="*/ 818558 w 2652713"/>
                  <a:gd name="connsiteY34" fmla="*/ 331588 h 1253728"/>
                  <a:gd name="connsiteX35" fmla="*/ 778669 w 2652713"/>
                  <a:gd name="connsiteY35" fmla="*/ 304800 h 1253728"/>
                  <a:gd name="connsiteX36" fmla="*/ 683419 w 2652713"/>
                  <a:gd name="connsiteY36" fmla="*/ 289322 h 1253728"/>
                  <a:gd name="connsiteX37" fmla="*/ 615553 w 2652713"/>
                  <a:gd name="connsiteY37" fmla="*/ 250031 h 1253728"/>
                  <a:gd name="connsiteX38" fmla="*/ 516731 w 2652713"/>
                  <a:gd name="connsiteY38" fmla="*/ 229790 h 1253728"/>
                  <a:gd name="connsiteX39" fmla="*/ 471488 w 2652713"/>
                  <a:gd name="connsiteY39" fmla="*/ 191691 h 1253728"/>
                  <a:gd name="connsiteX40" fmla="*/ 466724 w 2652713"/>
                  <a:gd name="connsiteY40" fmla="*/ 185737 h 1253728"/>
                  <a:gd name="connsiteX41" fmla="*/ 375047 w 2652713"/>
                  <a:gd name="connsiteY41" fmla="*/ 159544 h 1253728"/>
                  <a:gd name="connsiteX42" fmla="*/ 336947 w 2652713"/>
                  <a:gd name="connsiteY42" fmla="*/ 150019 h 1253728"/>
                  <a:gd name="connsiteX43" fmla="*/ 279797 w 2652713"/>
                  <a:gd name="connsiteY43" fmla="*/ 123825 h 1253728"/>
                  <a:gd name="connsiteX44" fmla="*/ 223838 w 2652713"/>
                  <a:gd name="connsiteY44" fmla="*/ 98822 h 1253728"/>
                  <a:gd name="connsiteX45" fmla="*/ 147638 w 2652713"/>
                  <a:gd name="connsiteY45" fmla="*/ 84535 h 1253728"/>
                  <a:gd name="connsiteX46" fmla="*/ 84534 w 2652713"/>
                  <a:gd name="connsiteY46" fmla="*/ 28575 h 1253728"/>
                  <a:gd name="connsiteX47" fmla="*/ 0 w 2652713"/>
                  <a:gd name="connsiteY47"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63291 w 2652713"/>
                  <a:gd name="connsiteY20" fmla="*/ 635794 h 1253728"/>
                  <a:gd name="connsiteX21" fmla="*/ 1529953 w 2652713"/>
                  <a:gd name="connsiteY21" fmla="*/ 611981 h 1253728"/>
                  <a:gd name="connsiteX22" fmla="*/ 1500188 w 2652713"/>
                  <a:gd name="connsiteY22" fmla="*/ 600076 h 1253728"/>
                  <a:gd name="connsiteX23" fmla="*/ 1456134 w 2652713"/>
                  <a:gd name="connsiteY23" fmla="*/ 564357 h 1253728"/>
                  <a:gd name="connsiteX24" fmla="*/ 1433513 w 2652713"/>
                  <a:gd name="connsiteY24" fmla="*/ 553641 h 1253728"/>
                  <a:gd name="connsiteX25" fmla="*/ 1376362 w 2652713"/>
                  <a:gd name="connsiteY25" fmla="*/ 539354 h 1253728"/>
                  <a:gd name="connsiteX26" fmla="*/ 1328737 w 2652713"/>
                  <a:gd name="connsiteY26" fmla="*/ 521494 h 1253728"/>
                  <a:gd name="connsiteX27" fmla="*/ 1225153 w 2652713"/>
                  <a:gd name="connsiteY27" fmla="*/ 473869 h 1253728"/>
                  <a:gd name="connsiteX28" fmla="*/ 1159669 w 2652713"/>
                  <a:gd name="connsiteY28" fmla="*/ 465535 h 1253728"/>
                  <a:gd name="connsiteX29" fmla="*/ 1096566 w 2652713"/>
                  <a:gd name="connsiteY29" fmla="*/ 434578 h 1253728"/>
                  <a:gd name="connsiteX30" fmla="*/ 1066800 w 2652713"/>
                  <a:gd name="connsiteY30" fmla="*/ 411957 h 1253728"/>
                  <a:gd name="connsiteX31" fmla="*/ 983456 w 2652713"/>
                  <a:gd name="connsiteY31" fmla="*/ 396479 h 1253728"/>
                  <a:gd name="connsiteX32" fmla="*/ 896540 w 2652713"/>
                  <a:gd name="connsiteY32" fmla="*/ 367903 h 1253728"/>
                  <a:gd name="connsiteX33" fmla="*/ 841772 w 2652713"/>
                  <a:gd name="connsiteY33" fmla="*/ 330994 h 1253728"/>
                  <a:gd name="connsiteX34" fmla="*/ 818558 w 2652713"/>
                  <a:gd name="connsiteY34" fmla="*/ 331588 h 1253728"/>
                  <a:gd name="connsiteX35" fmla="*/ 778669 w 2652713"/>
                  <a:gd name="connsiteY35" fmla="*/ 304800 h 1253728"/>
                  <a:gd name="connsiteX36" fmla="*/ 683419 w 2652713"/>
                  <a:gd name="connsiteY36" fmla="*/ 289322 h 1253728"/>
                  <a:gd name="connsiteX37" fmla="*/ 615553 w 2652713"/>
                  <a:gd name="connsiteY37" fmla="*/ 250031 h 1253728"/>
                  <a:gd name="connsiteX38" fmla="*/ 516731 w 2652713"/>
                  <a:gd name="connsiteY38" fmla="*/ 229790 h 1253728"/>
                  <a:gd name="connsiteX39" fmla="*/ 471488 w 2652713"/>
                  <a:gd name="connsiteY39" fmla="*/ 191691 h 1253728"/>
                  <a:gd name="connsiteX40" fmla="*/ 466724 w 2652713"/>
                  <a:gd name="connsiteY40" fmla="*/ 185737 h 1253728"/>
                  <a:gd name="connsiteX41" fmla="*/ 375047 w 2652713"/>
                  <a:gd name="connsiteY41" fmla="*/ 159544 h 1253728"/>
                  <a:gd name="connsiteX42" fmla="*/ 336947 w 2652713"/>
                  <a:gd name="connsiteY42" fmla="*/ 150019 h 1253728"/>
                  <a:gd name="connsiteX43" fmla="*/ 279797 w 2652713"/>
                  <a:gd name="connsiteY43" fmla="*/ 123825 h 1253728"/>
                  <a:gd name="connsiteX44" fmla="*/ 223838 w 2652713"/>
                  <a:gd name="connsiteY44" fmla="*/ 129778 h 1253728"/>
                  <a:gd name="connsiteX45" fmla="*/ 147638 w 2652713"/>
                  <a:gd name="connsiteY45" fmla="*/ 84535 h 1253728"/>
                  <a:gd name="connsiteX46" fmla="*/ 84534 w 2652713"/>
                  <a:gd name="connsiteY46" fmla="*/ 28575 h 1253728"/>
                  <a:gd name="connsiteX47" fmla="*/ 0 w 2652713"/>
                  <a:gd name="connsiteY47"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63291 w 2652713"/>
                  <a:gd name="connsiteY20" fmla="*/ 635794 h 1253728"/>
                  <a:gd name="connsiteX21" fmla="*/ 1529953 w 2652713"/>
                  <a:gd name="connsiteY21" fmla="*/ 611981 h 1253728"/>
                  <a:gd name="connsiteX22" fmla="*/ 1500188 w 2652713"/>
                  <a:gd name="connsiteY22" fmla="*/ 600076 h 1253728"/>
                  <a:gd name="connsiteX23" fmla="*/ 1456134 w 2652713"/>
                  <a:gd name="connsiteY23" fmla="*/ 564357 h 1253728"/>
                  <a:gd name="connsiteX24" fmla="*/ 1433513 w 2652713"/>
                  <a:gd name="connsiteY24" fmla="*/ 553641 h 1253728"/>
                  <a:gd name="connsiteX25" fmla="*/ 1376362 w 2652713"/>
                  <a:gd name="connsiteY25" fmla="*/ 539354 h 1253728"/>
                  <a:gd name="connsiteX26" fmla="*/ 1328737 w 2652713"/>
                  <a:gd name="connsiteY26" fmla="*/ 521494 h 1253728"/>
                  <a:gd name="connsiteX27" fmla="*/ 1225153 w 2652713"/>
                  <a:gd name="connsiteY27" fmla="*/ 473869 h 1253728"/>
                  <a:gd name="connsiteX28" fmla="*/ 1159669 w 2652713"/>
                  <a:gd name="connsiteY28" fmla="*/ 465535 h 1253728"/>
                  <a:gd name="connsiteX29" fmla="*/ 1096566 w 2652713"/>
                  <a:gd name="connsiteY29" fmla="*/ 434578 h 1253728"/>
                  <a:gd name="connsiteX30" fmla="*/ 1066800 w 2652713"/>
                  <a:gd name="connsiteY30" fmla="*/ 411957 h 1253728"/>
                  <a:gd name="connsiteX31" fmla="*/ 983456 w 2652713"/>
                  <a:gd name="connsiteY31" fmla="*/ 396479 h 1253728"/>
                  <a:gd name="connsiteX32" fmla="*/ 896540 w 2652713"/>
                  <a:gd name="connsiteY32" fmla="*/ 367903 h 1253728"/>
                  <a:gd name="connsiteX33" fmla="*/ 841772 w 2652713"/>
                  <a:gd name="connsiteY33" fmla="*/ 330994 h 1253728"/>
                  <a:gd name="connsiteX34" fmla="*/ 818558 w 2652713"/>
                  <a:gd name="connsiteY34" fmla="*/ 331588 h 1253728"/>
                  <a:gd name="connsiteX35" fmla="*/ 778669 w 2652713"/>
                  <a:gd name="connsiteY35" fmla="*/ 304800 h 1253728"/>
                  <a:gd name="connsiteX36" fmla="*/ 683419 w 2652713"/>
                  <a:gd name="connsiteY36" fmla="*/ 289322 h 1253728"/>
                  <a:gd name="connsiteX37" fmla="*/ 615553 w 2652713"/>
                  <a:gd name="connsiteY37" fmla="*/ 250031 h 1253728"/>
                  <a:gd name="connsiteX38" fmla="*/ 516731 w 2652713"/>
                  <a:gd name="connsiteY38" fmla="*/ 229790 h 1253728"/>
                  <a:gd name="connsiteX39" fmla="*/ 471488 w 2652713"/>
                  <a:gd name="connsiteY39" fmla="*/ 191691 h 1253728"/>
                  <a:gd name="connsiteX40" fmla="*/ 466724 w 2652713"/>
                  <a:gd name="connsiteY40" fmla="*/ 185737 h 1253728"/>
                  <a:gd name="connsiteX41" fmla="*/ 375047 w 2652713"/>
                  <a:gd name="connsiteY41" fmla="*/ 159544 h 1253728"/>
                  <a:gd name="connsiteX42" fmla="*/ 336947 w 2652713"/>
                  <a:gd name="connsiteY42" fmla="*/ 150019 h 1253728"/>
                  <a:gd name="connsiteX43" fmla="*/ 277416 w 2652713"/>
                  <a:gd name="connsiteY43" fmla="*/ 139303 h 1253728"/>
                  <a:gd name="connsiteX44" fmla="*/ 223838 w 2652713"/>
                  <a:gd name="connsiteY44" fmla="*/ 129778 h 1253728"/>
                  <a:gd name="connsiteX45" fmla="*/ 147638 w 2652713"/>
                  <a:gd name="connsiteY45" fmla="*/ 84535 h 1253728"/>
                  <a:gd name="connsiteX46" fmla="*/ 84534 w 2652713"/>
                  <a:gd name="connsiteY46" fmla="*/ 28575 h 1253728"/>
                  <a:gd name="connsiteX47" fmla="*/ 0 w 2652713"/>
                  <a:gd name="connsiteY47" fmla="*/ 0 h 1253728"/>
                  <a:gd name="connsiteX0" fmla="*/ 2652713 w 2652713"/>
                  <a:gd name="connsiteY0" fmla="*/ 1253728 h 1253728"/>
                  <a:gd name="connsiteX1" fmla="*/ 2568178 w 2652713"/>
                  <a:gd name="connsiteY1" fmla="*/ 1239441 h 1253728"/>
                  <a:gd name="connsiteX2" fmla="*/ 2549128 w 2652713"/>
                  <a:gd name="connsiteY2" fmla="*/ 1165622 h 1253728"/>
                  <a:gd name="connsiteX3" fmla="*/ 2424113 w 2652713"/>
                  <a:gd name="connsiteY3" fmla="*/ 1148953 h 1253728"/>
                  <a:gd name="connsiteX4" fmla="*/ 2394347 w 2652713"/>
                  <a:gd name="connsiteY4" fmla="*/ 1122760 h 1253728"/>
                  <a:gd name="connsiteX5" fmla="*/ 2366963 w 2652713"/>
                  <a:gd name="connsiteY5" fmla="*/ 1089422 h 1253728"/>
                  <a:gd name="connsiteX6" fmla="*/ 2320528 w 2652713"/>
                  <a:gd name="connsiteY6" fmla="*/ 1057275 h 1253728"/>
                  <a:gd name="connsiteX7" fmla="*/ 2214563 w 2652713"/>
                  <a:gd name="connsiteY7" fmla="*/ 1037035 h 1253728"/>
                  <a:gd name="connsiteX8" fmla="*/ 2118122 w 2652713"/>
                  <a:gd name="connsiteY8" fmla="*/ 1014413 h 1253728"/>
                  <a:gd name="connsiteX9" fmla="*/ 2060972 w 2652713"/>
                  <a:gd name="connsiteY9" fmla="*/ 982266 h 1253728"/>
                  <a:gd name="connsiteX10" fmla="*/ 1971675 w 2652713"/>
                  <a:gd name="connsiteY10" fmla="*/ 944166 h 1253728"/>
                  <a:gd name="connsiteX11" fmla="*/ 1950244 w 2652713"/>
                  <a:gd name="connsiteY11" fmla="*/ 901303 h 1253728"/>
                  <a:gd name="connsiteX12" fmla="*/ 1932384 w 2652713"/>
                  <a:gd name="connsiteY12" fmla="*/ 883443 h 1253728"/>
                  <a:gd name="connsiteX13" fmla="*/ 1932384 w 2652713"/>
                  <a:gd name="connsiteY13" fmla="*/ 844153 h 1253728"/>
                  <a:gd name="connsiteX14" fmla="*/ 1828800 w 2652713"/>
                  <a:gd name="connsiteY14" fmla="*/ 806053 h 1253728"/>
                  <a:gd name="connsiteX15" fmla="*/ 1697831 w 2652713"/>
                  <a:gd name="connsiteY15" fmla="*/ 764382 h 1253728"/>
                  <a:gd name="connsiteX16" fmla="*/ 1657350 w 2652713"/>
                  <a:gd name="connsiteY16" fmla="*/ 757238 h 1253728"/>
                  <a:gd name="connsiteX17" fmla="*/ 1629966 w 2652713"/>
                  <a:gd name="connsiteY17" fmla="*/ 722710 h 1253728"/>
                  <a:gd name="connsiteX18" fmla="*/ 1603772 w 2652713"/>
                  <a:gd name="connsiteY18" fmla="*/ 688182 h 1253728"/>
                  <a:gd name="connsiteX19" fmla="*/ 1574006 w 2652713"/>
                  <a:gd name="connsiteY19" fmla="*/ 659607 h 1253728"/>
                  <a:gd name="connsiteX20" fmla="*/ 1563291 w 2652713"/>
                  <a:gd name="connsiteY20" fmla="*/ 635794 h 1253728"/>
                  <a:gd name="connsiteX21" fmla="*/ 1529953 w 2652713"/>
                  <a:gd name="connsiteY21" fmla="*/ 611981 h 1253728"/>
                  <a:gd name="connsiteX22" fmla="*/ 1500188 w 2652713"/>
                  <a:gd name="connsiteY22" fmla="*/ 600076 h 1253728"/>
                  <a:gd name="connsiteX23" fmla="*/ 1456134 w 2652713"/>
                  <a:gd name="connsiteY23" fmla="*/ 564357 h 1253728"/>
                  <a:gd name="connsiteX24" fmla="*/ 1433513 w 2652713"/>
                  <a:gd name="connsiteY24" fmla="*/ 553641 h 1253728"/>
                  <a:gd name="connsiteX25" fmla="*/ 1376362 w 2652713"/>
                  <a:gd name="connsiteY25" fmla="*/ 539354 h 1253728"/>
                  <a:gd name="connsiteX26" fmla="*/ 1328737 w 2652713"/>
                  <a:gd name="connsiteY26" fmla="*/ 521494 h 1253728"/>
                  <a:gd name="connsiteX27" fmla="*/ 1225153 w 2652713"/>
                  <a:gd name="connsiteY27" fmla="*/ 473869 h 1253728"/>
                  <a:gd name="connsiteX28" fmla="*/ 1159669 w 2652713"/>
                  <a:gd name="connsiteY28" fmla="*/ 465535 h 1253728"/>
                  <a:gd name="connsiteX29" fmla="*/ 1096566 w 2652713"/>
                  <a:gd name="connsiteY29" fmla="*/ 434578 h 1253728"/>
                  <a:gd name="connsiteX30" fmla="*/ 1066800 w 2652713"/>
                  <a:gd name="connsiteY30" fmla="*/ 411957 h 1253728"/>
                  <a:gd name="connsiteX31" fmla="*/ 983456 w 2652713"/>
                  <a:gd name="connsiteY31" fmla="*/ 396479 h 1253728"/>
                  <a:gd name="connsiteX32" fmla="*/ 896540 w 2652713"/>
                  <a:gd name="connsiteY32" fmla="*/ 367903 h 1253728"/>
                  <a:gd name="connsiteX33" fmla="*/ 841772 w 2652713"/>
                  <a:gd name="connsiteY33" fmla="*/ 330994 h 1253728"/>
                  <a:gd name="connsiteX34" fmla="*/ 818558 w 2652713"/>
                  <a:gd name="connsiteY34" fmla="*/ 331588 h 1253728"/>
                  <a:gd name="connsiteX35" fmla="*/ 778669 w 2652713"/>
                  <a:gd name="connsiteY35" fmla="*/ 304800 h 1253728"/>
                  <a:gd name="connsiteX36" fmla="*/ 683419 w 2652713"/>
                  <a:gd name="connsiteY36" fmla="*/ 289322 h 1253728"/>
                  <a:gd name="connsiteX37" fmla="*/ 615553 w 2652713"/>
                  <a:gd name="connsiteY37" fmla="*/ 250031 h 1253728"/>
                  <a:gd name="connsiteX38" fmla="*/ 516731 w 2652713"/>
                  <a:gd name="connsiteY38" fmla="*/ 229790 h 1253728"/>
                  <a:gd name="connsiteX39" fmla="*/ 471488 w 2652713"/>
                  <a:gd name="connsiteY39" fmla="*/ 191691 h 1253728"/>
                  <a:gd name="connsiteX40" fmla="*/ 466724 w 2652713"/>
                  <a:gd name="connsiteY40" fmla="*/ 185737 h 1253728"/>
                  <a:gd name="connsiteX41" fmla="*/ 375047 w 2652713"/>
                  <a:gd name="connsiteY41" fmla="*/ 159544 h 1253728"/>
                  <a:gd name="connsiteX42" fmla="*/ 336947 w 2652713"/>
                  <a:gd name="connsiteY42" fmla="*/ 150019 h 1253728"/>
                  <a:gd name="connsiteX43" fmla="*/ 277416 w 2652713"/>
                  <a:gd name="connsiteY43" fmla="*/ 139303 h 1253728"/>
                  <a:gd name="connsiteX44" fmla="*/ 223838 w 2652713"/>
                  <a:gd name="connsiteY44" fmla="*/ 129778 h 1253728"/>
                  <a:gd name="connsiteX45" fmla="*/ 147638 w 2652713"/>
                  <a:gd name="connsiteY45" fmla="*/ 84535 h 1253728"/>
                  <a:gd name="connsiteX46" fmla="*/ 97631 w 2652713"/>
                  <a:gd name="connsiteY46" fmla="*/ 53578 h 1253728"/>
                  <a:gd name="connsiteX47" fmla="*/ 0 w 2652713"/>
                  <a:gd name="connsiteY47" fmla="*/ 0 h 1253728"/>
                  <a:gd name="connsiteX0" fmla="*/ 2671763 w 2671763"/>
                  <a:gd name="connsiteY0" fmla="*/ 1222771 h 1222771"/>
                  <a:gd name="connsiteX1" fmla="*/ 2587228 w 2671763"/>
                  <a:gd name="connsiteY1" fmla="*/ 1208484 h 1222771"/>
                  <a:gd name="connsiteX2" fmla="*/ 2568178 w 2671763"/>
                  <a:gd name="connsiteY2" fmla="*/ 1134665 h 1222771"/>
                  <a:gd name="connsiteX3" fmla="*/ 2443163 w 2671763"/>
                  <a:gd name="connsiteY3" fmla="*/ 1117996 h 1222771"/>
                  <a:gd name="connsiteX4" fmla="*/ 2413397 w 2671763"/>
                  <a:gd name="connsiteY4" fmla="*/ 1091803 h 1222771"/>
                  <a:gd name="connsiteX5" fmla="*/ 2386013 w 2671763"/>
                  <a:gd name="connsiteY5" fmla="*/ 1058465 h 1222771"/>
                  <a:gd name="connsiteX6" fmla="*/ 2339578 w 2671763"/>
                  <a:gd name="connsiteY6" fmla="*/ 1026318 h 1222771"/>
                  <a:gd name="connsiteX7" fmla="*/ 2233613 w 2671763"/>
                  <a:gd name="connsiteY7" fmla="*/ 1006078 h 1222771"/>
                  <a:gd name="connsiteX8" fmla="*/ 2137172 w 2671763"/>
                  <a:gd name="connsiteY8" fmla="*/ 983456 h 1222771"/>
                  <a:gd name="connsiteX9" fmla="*/ 2080022 w 2671763"/>
                  <a:gd name="connsiteY9" fmla="*/ 951309 h 1222771"/>
                  <a:gd name="connsiteX10" fmla="*/ 1990725 w 2671763"/>
                  <a:gd name="connsiteY10" fmla="*/ 913209 h 1222771"/>
                  <a:gd name="connsiteX11" fmla="*/ 1969294 w 2671763"/>
                  <a:gd name="connsiteY11" fmla="*/ 870346 h 1222771"/>
                  <a:gd name="connsiteX12" fmla="*/ 1951434 w 2671763"/>
                  <a:gd name="connsiteY12" fmla="*/ 852486 h 1222771"/>
                  <a:gd name="connsiteX13" fmla="*/ 1951434 w 2671763"/>
                  <a:gd name="connsiteY13" fmla="*/ 813196 h 1222771"/>
                  <a:gd name="connsiteX14" fmla="*/ 1847850 w 2671763"/>
                  <a:gd name="connsiteY14" fmla="*/ 775096 h 1222771"/>
                  <a:gd name="connsiteX15" fmla="*/ 1716881 w 2671763"/>
                  <a:gd name="connsiteY15" fmla="*/ 733425 h 1222771"/>
                  <a:gd name="connsiteX16" fmla="*/ 1676400 w 2671763"/>
                  <a:gd name="connsiteY16" fmla="*/ 726281 h 1222771"/>
                  <a:gd name="connsiteX17" fmla="*/ 1649016 w 2671763"/>
                  <a:gd name="connsiteY17" fmla="*/ 691753 h 1222771"/>
                  <a:gd name="connsiteX18" fmla="*/ 1622822 w 2671763"/>
                  <a:gd name="connsiteY18" fmla="*/ 657225 h 1222771"/>
                  <a:gd name="connsiteX19" fmla="*/ 1593056 w 2671763"/>
                  <a:gd name="connsiteY19" fmla="*/ 628650 h 1222771"/>
                  <a:gd name="connsiteX20" fmla="*/ 1582341 w 2671763"/>
                  <a:gd name="connsiteY20" fmla="*/ 604837 h 1222771"/>
                  <a:gd name="connsiteX21" fmla="*/ 1549003 w 2671763"/>
                  <a:gd name="connsiteY21" fmla="*/ 581024 h 1222771"/>
                  <a:gd name="connsiteX22" fmla="*/ 1519238 w 2671763"/>
                  <a:gd name="connsiteY22" fmla="*/ 569119 h 1222771"/>
                  <a:gd name="connsiteX23" fmla="*/ 1475184 w 2671763"/>
                  <a:gd name="connsiteY23" fmla="*/ 533400 h 1222771"/>
                  <a:gd name="connsiteX24" fmla="*/ 1452563 w 2671763"/>
                  <a:gd name="connsiteY24" fmla="*/ 522684 h 1222771"/>
                  <a:gd name="connsiteX25" fmla="*/ 1395412 w 2671763"/>
                  <a:gd name="connsiteY25" fmla="*/ 508397 h 1222771"/>
                  <a:gd name="connsiteX26" fmla="*/ 1347787 w 2671763"/>
                  <a:gd name="connsiteY26" fmla="*/ 490537 h 1222771"/>
                  <a:gd name="connsiteX27" fmla="*/ 1244203 w 2671763"/>
                  <a:gd name="connsiteY27" fmla="*/ 442912 h 1222771"/>
                  <a:gd name="connsiteX28" fmla="*/ 1178719 w 2671763"/>
                  <a:gd name="connsiteY28" fmla="*/ 434578 h 1222771"/>
                  <a:gd name="connsiteX29" fmla="*/ 1115616 w 2671763"/>
                  <a:gd name="connsiteY29" fmla="*/ 403621 h 1222771"/>
                  <a:gd name="connsiteX30" fmla="*/ 1085850 w 2671763"/>
                  <a:gd name="connsiteY30" fmla="*/ 381000 h 1222771"/>
                  <a:gd name="connsiteX31" fmla="*/ 1002506 w 2671763"/>
                  <a:gd name="connsiteY31" fmla="*/ 365522 h 1222771"/>
                  <a:gd name="connsiteX32" fmla="*/ 915590 w 2671763"/>
                  <a:gd name="connsiteY32" fmla="*/ 336946 h 1222771"/>
                  <a:gd name="connsiteX33" fmla="*/ 860822 w 2671763"/>
                  <a:gd name="connsiteY33" fmla="*/ 300037 h 1222771"/>
                  <a:gd name="connsiteX34" fmla="*/ 837608 w 2671763"/>
                  <a:gd name="connsiteY34" fmla="*/ 300631 h 1222771"/>
                  <a:gd name="connsiteX35" fmla="*/ 797719 w 2671763"/>
                  <a:gd name="connsiteY35" fmla="*/ 273843 h 1222771"/>
                  <a:gd name="connsiteX36" fmla="*/ 702469 w 2671763"/>
                  <a:gd name="connsiteY36" fmla="*/ 258365 h 1222771"/>
                  <a:gd name="connsiteX37" fmla="*/ 634603 w 2671763"/>
                  <a:gd name="connsiteY37" fmla="*/ 219074 h 1222771"/>
                  <a:gd name="connsiteX38" fmla="*/ 535781 w 2671763"/>
                  <a:gd name="connsiteY38" fmla="*/ 198833 h 1222771"/>
                  <a:gd name="connsiteX39" fmla="*/ 490538 w 2671763"/>
                  <a:gd name="connsiteY39" fmla="*/ 160734 h 1222771"/>
                  <a:gd name="connsiteX40" fmla="*/ 485774 w 2671763"/>
                  <a:gd name="connsiteY40" fmla="*/ 154780 h 1222771"/>
                  <a:gd name="connsiteX41" fmla="*/ 394097 w 2671763"/>
                  <a:gd name="connsiteY41" fmla="*/ 128587 h 1222771"/>
                  <a:gd name="connsiteX42" fmla="*/ 355997 w 2671763"/>
                  <a:gd name="connsiteY42" fmla="*/ 119062 h 1222771"/>
                  <a:gd name="connsiteX43" fmla="*/ 296466 w 2671763"/>
                  <a:gd name="connsiteY43" fmla="*/ 108346 h 1222771"/>
                  <a:gd name="connsiteX44" fmla="*/ 242888 w 2671763"/>
                  <a:gd name="connsiteY44" fmla="*/ 98821 h 1222771"/>
                  <a:gd name="connsiteX45" fmla="*/ 166688 w 2671763"/>
                  <a:gd name="connsiteY45" fmla="*/ 53578 h 1222771"/>
                  <a:gd name="connsiteX46" fmla="*/ 116681 w 2671763"/>
                  <a:gd name="connsiteY46" fmla="*/ 22621 h 1222771"/>
                  <a:gd name="connsiteX47" fmla="*/ 0 w 2671763"/>
                  <a:gd name="connsiteY47" fmla="*/ 0 h 1222771"/>
                  <a:gd name="connsiteX0" fmla="*/ 3131344 w 3131344"/>
                  <a:gd name="connsiteY0" fmla="*/ 1334689 h 1334689"/>
                  <a:gd name="connsiteX1" fmla="*/ 3046809 w 3131344"/>
                  <a:gd name="connsiteY1" fmla="*/ 1320402 h 1334689"/>
                  <a:gd name="connsiteX2" fmla="*/ 3027759 w 3131344"/>
                  <a:gd name="connsiteY2" fmla="*/ 1246583 h 1334689"/>
                  <a:gd name="connsiteX3" fmla="*/ 2902744 w 3131344"/>
                  <a:gd name="connsiteY3" fmla="*/ 1229914 h 1334689"/>
                  <a:gd name="connsiteX4" fmla="*/ 2872978 w 3131344"/>
                  <a:gd name="connsiteY4" fmla="*/ 1203721 h 1334689"/>
                  <a:gd name="connsiteX5" fmla="*/ 2845594 w 3131344"/>
                  <a:gd name="connsiteY5" fmla="*/ 1170383 h 1334689"/>
                  <a:gd name="connsiteX6" fmla="*/ 2799159 w 3131344"/>
                  <a:gd name="connsiteY6" fmla="*/ 1138236 h 1334689"/>
                  <a:gd name="connsiteX7" fmla="*/ 2693194 w 3131344"/>
                  <a:gd name="connsiteY7" fmla="*/ 1117996 h 1334689"/>
                  <a:gd name="connsiteX8" fmla="*/ 2596753 w 3131344"/>
                  <a:gd name="connsiteY8" fmla="*/ 1095374 h 1334689"/>
                  <a:gd name="connsiteX9" fmla="*/ 2539603 w 3131344"/>
                  <a:gd name="connsiteY9" fmla="*/ 1063227 h 1334689"/>
                  <a:gd name="connsiteX10" fmla="*/ 2450306 w 3131344"/>
                  <a:gd name="connsiteY10" fmla="*/ 1025127 h 1334689"/>
                  <a:gd name="connsiteX11" fmla="*/ 2428875 w 3131344"/>
                  <a:gd name="connsiteY11" fmla="*/ 982264 h 1334689"/>
                  <a:gd name="connsiteX12" fmla="*/ 2411015 w 3131344"/>
                  <a:gd name="connsiteY12" fmla="*/ 964404 h 1334689"/>
                  <a:gd name="connsiteX13" fmla="*/ 2411015 w 3131344"/>
                  <a:gd name="connsiteY13" fmla="*/ 925114 h 1334689"/>
                  <a:gd name="connsiteX14" fmla="*/ 2307431 w 3131344"/>
                  <a:gd name="connsiteY14" fmla="*/ 887014 h 1334689"/>
                  <a:gd name="connsiteX15" fmla="*/ 2176462 w 3131344"/>
                  <a:gd name="connsiteY15" fmla="*/ 845343 h 1334689"/>
                  <a:gd name="connsiteX16" fmla="*/ 2135981 w 3131344"/>
                  <a:gd name="connsiteY16" fmla="*/ 838199 h 1334689"/>
                  <a:gd name="connsiteX17" fmla="*/ 2108597 w 3131344"/>
                  <a:gd name="connsiteY17" fmla="*/ 803671 h 1334689"/>
                  <a:gd name="connsiteX18" fmla="*/ 2082403 w 3131344"/>
                  <a:gd name="connsiteY18" fmla="*/ 769143 h 1334689"/>
                  <a:gd name="connsiteX19" fmla="*/ 2052637 w 3131344"/>
                  <a:gd name="connsiteY19" fmla="*/ 740568 h 1334689"/>
                  <a:gd name="connsiteX20" fmla="*/ 2041922 w 3131344"/>
                  <a:gd name="connsiteY20" fmla="*/ 716755 h 1334689"/>
                  <a:gd name="connsiteX21" fmla="*/ 2008584 w 3131344"/>
                  <a:gd name="connsiteY21" fmla="*/ 692942 h 1334689"/>
                  <a:gd name="connsiteX22" fmla="*/ 1978819 w 3131344"/>
                  <a:gd name="connsiteY22" fmla="*/ 681037 h 1334689"/>
                  <a:gd name="connsiteX23" fmla="*/ 1934765 w 3131344"/>
                  <a:gd name="connsiteY23" fmla="*/ 645318 h 1334689"/>
                  <a:gd name="connsiteX24" fmla="*/ 1912144 w 3131344"/>
                  <a:gd name="connsiteY24" fmla="*/ 634602 h 1334689"/>
                  <a:gd name="connsiteX25" fmla="*/ 1854993 w 3131344"/>
                  <a:gd name="connsiteY25" fmla="*/ 620315 h 1334689"/>
                  <a:gd name="connsiteX26" fmla="*/ 1807368 w 3131344"/>
                  <a:gd name="connsiteY26" fmla="*/ 602455 h 1334689"/>
                  <a:gd name="connsiteX27" fmla="*/ 1703784 w 3131344"/>
                  <a:gd name="connsiteY27" fmla="*/ 554830 h 1334689"/>
                  <a:gd name="connsiteX28" fmla="*/ 1638300 w 3131344"/>
                  <a:gd name="connsiteY28" fmla="*/ 546496 h 1334689"/>
                  <a:gd name="connsiteX29" fmla="*/ 1575197 w 3131344"/>
                  <a:gd name="connsiteY29" fmla="*/ 515539 h 1334689"/>
                  <a:gd name="connsiteX30" fmla="*/ 1545431 w 3131344"/>
                  <a:gd name="connsiteY30" fmla="*/ 492918 h 1334689"/>
                  <a:gd name="connsiteX31" fmla="*/ 1462087 w 3131344"/>
                  <a:gd name="connsiteY31" fmla="*/ 477440 h 1334689"/>
                  <a:gd name="connsiteX32" fmla="*/ 1375171 w 3131344"/>
                  <a:gd name="connsiteY32" fmla="*/ 448864 h 1334689"/>
                  <a:gd name="connsiteX33" fmla="*/ 1320403 w 3131344"/>
                  <a:gd name="connsiteY33" fmla="*/ 411955 h 1334689"/>
                  <a:gd name="connsiteX34" fmla="*/ 1297189 w 3131344"/>
                  <a:gd name="connsiteY34" fmla="*/ 412549 h 1334689"/>
                  <a:gd name="connsiteX35" fmla="*/ 1257300 w 3131344"/>
                  <a:gd name="connsiteY35" fmla="*/ 385761 h 1334689"/>
                  <a:gd name="connsiteX36" fmla="*/ 1162050 w 3131344"/>
                  <a:gd name="connsiteY36" fmla="*/ 370283 h 1334689"/>
                  <a:gd name="connsiteX37" fmla="*/ 1094184 w 3131344"/>
                  <a:gd name="connsiteY37" fmla="*/ 330992 h 1334689"/>
                  <a:gd name="connsiteX38" fmla="*/ 995362 w 3131344"/>
                  <a:gd name="connsiteY38" fmla="*/ 310751 h 1334689"/>
                  <a:gd name="connsiteX39" fmla="*/ 950119 w 3131344"/>
                  <a:gd name="connsiteY39" fmla="*/ 272652 h 1334689"/>
                  <a:gd name="connsiteX40" fmla="*/ 945355 w 3131344"/>
                  <a:gd name="connsiteY40" fmla="*/ 266698 h 1334689"/>
                  <a:gd name="connsiteX41" fmla="*/ 853678 w 3131344"/>
                  <a:gd name="connsiteY41" fmla="*/ 240505 h 1334689"/>
                  <a:gd name="connsiteX42" fmla="*/ 815578 w 3131344"/>
                  <a:gd name="connsiteY42" fmla="*/ 230980 h 1334689"/>
                  <a:gd name="connsiteX43" fmla="*/ 756047 w 3131344"/>
                  <a:gd name="connsiteY43" fmla="*/ 220264 h 1334689"/>
                  <a:gd name="connsiteX44" fmla="*/ 702469 w 3131344"/>
                  <a:gd name="connsiteY44" fmla="*/ 210739 h 1334689"/>
                  <a:gd name="connsiteX45" fmla="*/ 626269 w 3131344"/>
                  <a:gd name="connsiteY45" fmla="*/ 165496 h 1334689"/>
                  <a:gd name="connsiteX46" fmla="*/ 576262 w 3131344"/>
                  <a:gd name="connsiteY46" fmla="*/ 134539 h 1334689"/>
                  <a:gd name="connsiteX47" fmla="*/ 0 w 3131344"/>
                  <a:gd name="connsiteY47" fmla="*/ 0 h 1334689"/>
                  <a:gd name="connsiteX0" fmla="*/ 3131344 w 3131344"/>
                  <a:gd name="connsiteY0" fmla="*/ 1334689 h 1334689"/>
                  <a:gd name="connsiteX1" fmla="*/ 3046809 w 3131344"/>
                  <a:gd name="connsiteY1" fmla="*/ 1320402 h 1334689"/>
                  <a:gd name="connsiteX2" fmla="*/ 3027759 w 3131344"/>
                  <a:gd name="connsiteY2" fmla="*/ 1246583 h 1334689"/>
                  <a:gd name="connsiteX3" fmla="*/ 2902744 w 3131344"/>
                  <a:gd name="connsiteY3" fmla="*/ 1229914 h 1334689"/>
                  <a:gd name="connsiteX4" fmla="*/ 2872978 w 3131344"/>
                  <a:gd name="connsiteY4" fmla="*/ 1203721 h 1334689"/>
                  <a:gd name="connsiteX5" fmla="*/ 2845594 w 3131344"/>
                  <a:gd name="connsiteY5" fmla="*/ 1170383 h 1334689"/>
                  <a:gd name="connsiteX6" fmla="*/ 2799159 w 3131344"/>
                  <a:gd name="connsiteY6" fmla="*/ 1138236 h 1334689"/>
                  <a:gd name="connsiteX7" fmla="*/ 2693194 w 3131344"/>
                  <a:gd name="connsiteY7" fmla="*/ 1117996 h 1334689"/>
                  <a:gd name="connsiteX8" fmla="*/ 2596753 w 3131344"/>
                  <a:gd name="connsiteY8" fmla="*/ 1095374 h 1334689"/>
                  <a:gd name="connsiteX9" fmla="*/ 2539603 w 3131344"/>
                  <a:gd name="connsiteY9" fmla="*/ 1063227 h 1334689"/>
                  <a:gd name="connsiteX10" fmla="*/ 2450306 w 3131344"/>
                  <a:gd name="connsiteY10" fmla="*/ 1025127 h 1334689"/>
                  <a:gd name="connsiteX11" fmla="*/ 2428875 w 3131344"/>
                  <a:gd name="connsiteY11" fmla="*/ 982264 h 1334689"/>
                  <a:gd name="connsiteX12" fmla="*/ 2411015 w 3131344"/>
                  <a:gd name="connsiteY12" fmla="*/ 964404 h 1334689"/>
                  <a:gd name="connsiteX13" fmla="*/ 2411015 w 3131344"/>
                  <a:gd name="connsiteY13" fmla="*/ 925114 h 1334689"/>
                  <a:gd name="connsiteX14" fmla="*/ 2307431 w 3131344"/>
                  <a:gd name="connsiteY14" fmla="*/ 887014 h 1334689"/>
                  <a:gd name="connsiteX15" fmla="*/ 2176462 w 3131344"/>
                  <a:gd name="connsiteY15" fmla="*/ 845343 h 1334689"/>
                  <a:gd name="connsiteX16" fmla="*/ 2135981 w 3131344"/>
                  <a:gd name="connsiteY16" fmla="*/ 838199 h 1334689"/>
                  <a:gd name="connsiteX17" fmla="*/ 2108597 w 3131344"/>
                  <a:gd name="connsiteY17" fmla="*/ 803671 h 1334689"/>
                  <a:gd name="connsiteX18" fmla="*/ 2082403 w 3131344"/>
                  <a:gd name="connsiteY18" fmla="*/ 769143 h 1334689"/>
                  <a:gd name="connsiteX19" fmla="*/ 2052637 w 3131344"/>
                  <a:gd name="connsiteY19" fmla="*/ 740568 h 1334689"/>
                  <a:gd name="connsiteX20" fmla="*/ 2041922 w 3131344"/>
                  <a:gd name="connsiteY20" fmla="*/ 716755 h 1334689"/>
                  <a:gd name="connsiteX21" fmla="*/ 2008584 w 3131344"/>
                  <a:gd name="connsiteY21" fmla="*/ 692942 h 1334689"/>
                  <a:gd name="connsiteX22" fmla="*/ 1978819 w 3131344"/>
                  <a:gd name="connsiteY22" fmla="*/ 681037 h 1334689"/>
                  <a:gd name="connsiteX23" fmla="*/ 1934765 w 3131344"/>
                  <a:gd name="connsiteY23" fmla="*/ 645318 h 1334689"/>
                  <a:gd name="connsiteX24" fmla="*/ 1912144 w 3131344"/>
                  <a:gd name="connsiteY24" fmla="*/ 634602 h 1334689"/>
                  <a:gd name="connsiteX25" fmla="*/ 1854993 w 3131344"/>
                  <a:gd name="connsiteY25" fmla="*/ 620315 h 1334689"/>
                  <a:gd name="connsiteX26" fmla="*/ 1807368 w 3131344"/>
                  <a:gd name="connsiteY26" fmla="*/ 602455 h 1334689"/>
                  <a:gd name="connsiteX27" fmla="*/ 1703784 w 3131344"/>
                  <a:gd name="connsiteY27" fmla="*/ 554830 h 1334689"/>
                  <a:gd name="connsiteX28" fmla="*/ 1638300 w 3131344"/>
                  <a:gd name="connsiteY28" fmla="*/ 546496 h 1334689"/>
                  <a:gd name="connsiteX29" fmla="*/ 1575197 w 3131344"/>
                  <a:gd name="connsiteY29" fmla="*/ 515539 h 1334689"/>
                  <a:gd name="connsiteX30" fmla="*/ 1545431 w 3131344"/>
                  <a:gd name="connsiteY30" fmla="*/ 492918 h 1334689"/>
                  <a:gd name="connsiteX31" fmla="*/ 1462087 w 3131344"/>
                  <a:gd name="connsiteY31" fmla="*/ 477440 h 1334689"/>
                  <a:gd name="connsiteX32" fmla="*/ 1375171 w 3131344"/>
                  <a:gd name="connsiteY32" fmla="*/ 448864 h 1334689"/>
                  <a:gd name="connsiteX33" fmla="*/ 1320403 w 3131344"/>
                  <a:gd name="connsiteY33" fmla="*/ 411955 h 1334689"/>
                  <a:gd name="connsiteX34" fmla="*/ 1297189 w 3131344"/>
                  <a:gd name="connsiteY34" fmla="*/ 412549 h 1334689"/>
                  <a:gd name="connsiteX35" fmla="*/ 1257300 w 3131344"/>
                  <a:gd name="connsiteY35" fmla="*/ 385761 h 1334689"/>
                  <a:gd name="connsiteX36" fmla="*/ 1162050 w 3131344"/>
                  <a:gd name="connsiteY36" fmla="*/ 370283 h 1334689"/>
                  <a:gd name="connsiteX37" fmla="*/ 1094184 w 3131344"/>
                  <a:gd name="connsiteY37" fmla="*/ 330992 h 1334689"/>
                  <a:gd name="connsiteX38" fmla="*/ 995362 w 3131344"/>
                  <a:gd name="connsiteY38" fmla="*/ 310751 h 1334689"/>
                  <a:gd name="connsiteX39" fmla="*/ 950119 w 3131344"/>
                  <a:gd name="connsiteY39" fmla="*/ 272652 h 1334689"/>
                  <a:gd name="connsiteX40" fmla="*/ 945355 w 3131344"/>
                  <a:gd name="connsiteY40" fmla="*/ 266698 h 1334689"/>
                  <a:gd name="connsiteX41" fmla="*/ 853678 w 3131344"/>
                  <a:gd name="connsiteY41" fmla="*/ 240505 h 1334689"/>
                  <a:gd name="connsiteX42" fmla="*/ 815578 w 3131344"/>
                  <a:gd name="connsiteY42" fmla="*/ 230980 h 1334689"/>
                  <a:gd name="connsiteX43" fmla="*/ 756047 w 3131344"/>
                  <a:gd name="connsiteY43" fmla="*/ 220264 h 1334689"/>
                  <a:gd name="connsiteX44" fmla="*/ 702469 w 3131344"/>
                  <a:gd name="connsiteY44" fmla="*/ 210739 h 1334689"/>
                  <a:gd name="connsiteX45" fmla="*/ 626269 w 3131344"/>
                  <a:gd name="connsiteY45" fmla="*/ 165496 h 1334689"/>
                  <a:gd name="connsiteX46" fmla="*/ 269080 w 3131344"/>
                  <a:gd name="connsiteY46" fmla="*/ 61911 h 1334689"/>
                  <a:gd name="connsiteX47" fmla="*/ 0 w 3131344"/>
                  <a:gd name="connsiteY47" fmla="*/ 0 h 1334689"/>
                  <a:gd name="connsiteX0" fmla="*/ 3131344 w 3131344"/>
                  <a:gd name="connsiteY0" fmla="*/ 1334689 h 1334689"/>
                  <a:gd name="connsiteX1" fmla="*/ 3046809 w 3131344"/>
                  <a:gd name="connsiteY1" fmla="*/ 1320402 h 1334689"/>
                  <a:gd name="connsiteX2" fmla="*/ 3027759 w 3131344"/>
                  <a:gd name="connsiteY2" fmla="*/ 1246583 h 1334689"/>
                  <a:gd name="connsiteX3" fmla="*/ 2902744 w 3131344"/>
                  <a:gd name="connsiteY3" fmla="*/ 1229914 h 1334689"/>
                  <a:gd name="connsiteX4" fmla="*/ 2872978 w 3131344"/>
                  <a:gd name="connsiteY4" fmla="*/ 1203721 h 1334689"/>
                  <a:gd name="connsiteX5" fmla="*/ 2845594 w 3131344"/>
                  <a:gd name="connsiteY5" fmla="*/ 1170383 h 1334689"/>
                  <a:gd name="connsiteX6" fmla="*/ 2799159 w 3131344"/>
                  <a:gd name="connsiteY6" fmla="*/ 1138236 h 1334689"/>
                  <a:gd name="connsiteX7" fmla="*/ 2693194 w 3131344"/>
                  <a:gd name="connsiteY7" fmla="*/ 1117996 h 1334689"/>
                  <a:gd name="connsiteX8" fmla="*/ 2596753 w 3131344"/>
                  <a:gd name="connsiteY8" fmla="*/ 1095374 h 1334689"/>
                  <a:gd name="connsiteX9" fmla="*/ 2539603 w 3131344"/>
                  <a:gd name="connsiteY9" fmla="*/ 1063227 h 1334689"/>
                  <a:gd name="connsiteX10" fmla="*/ 2450306 w 3131344"/>
                  <a:gd name="connsiteY10" fmla="*/ 1025127 h 1334689"/>
                  <a:gd name="connsiteX11" fmla="*/ 2428875 w 3131344"/>
                  <a:gd name="connsiteY11" fmla="*/ 982264 h 1334689"/>
                  <a:gd name="connsiteX12" fmla="*/ 2411015 w 3131344"/>
                  <a:gd name="connsiteY12" fmla="*/ 964404 h 1334689"/>
                  <a:gd name="connsiteX13" fmla="*/ 2411015 w 3131344"/>
                  <a:gd name="connsiteY13" fmla="*/ 925114 h 1334689"/>
                  <a:gd name="connsiteX14" fmla="*/ 2307431 w 3131344"/>
                  <a:gd name="connsiteY14" fmla="*/ 887014 h 1334689"/>
                  <a:gd name="connsiteX15" fmla="*/ 2176462 w 3131344"/>
                  <a:gd name="connsiteY15" fmla="*/ 845343 h 1334689"/>
                  <a:gd name="connsiteX16" fmla="*/ 2135981 w 3131344"/>
                  <a:gd name="connsiteY16" fmla="*/ 838199 h 1334689"/>
                  <a:gd name="connsiteX17" fmla="*/ 2108597 w 3131344"/>
                  <a:gd name="connsiteY17" fmla="*/ 803671 h 1334689"/>
                  <a:gd name="connsiteX18" fmla="*/ 2082403 w 3131344"/>
                  <a:gd name="connsiteY18" fmla="*/ 769143 h 1334689"/>
                  <a:gd name="connsiteX19" fmla="*/ 2052637 w 3131344"/>
                  <a:gd name="connsiteY19" fmla="*/ 740568 h 1334689"/>
                  <a:gd name="connsiteX20" fmla="*/ 2041922 w 3131344"/>
                  <a:gd name="connsiteY20" fmla="*/ 716755 h 1334689"/>
                  <a:gd name="connsiteX21" fmla="*/ 2008584 w 3131344"/>
                  <a:gd name="connsiteY21" fmla="*/ 692942 h 1334689"/>
                  <a:gd name="connsiteX22" fmla="*/ 1978819 w 3131344"/>
                  <a:gd name="connsiteY22" fmla="*/ 681037 h 1334689"/>
                  <a:gd name="connsiteX23" fmla="*/ 1934765 w 3131344"/>
                  <a:gd name="connsiteY23" fmla="*/ 645318 h 1334689"/>
                  <a:gd name="connsiteX24" fmla="*/ 1912144 w 3131344"/>
                  <a:gd name="connsiteY24" fmla="*/ 634602 h 1334689"/>
                  <a:gd name="connsiteX25" fmla="*/ 1854993 w 3131344"/>
                  <a:gd name="connsiteY25" fmla="*/ 620315 h 1334689"/>
                  <a:gd name="connsiteX26" fmla="*/ 1807368 w 3131344"/>
                  <a:gd name="connsiteY26" fmla="*/ 602455 h 1334689"/>
                  <a:gd name="connsiteX27" fmla="*/ 1703784 w 3131344"/>
                  <a:gd name="connsiteY27" fmla="*/ 554830 h 1334689"/>
                  <a:gd name="connsiteX28" fmla="*/ 1638300 w 3131344"/>
                  <a:gd name="connsiteY28" fmla="*/ 546496 h 1334689"/>
                  <a:gd name="connsiteX29" fmla="*/ 1575197 w 3131344"/>
                  <a:gd name="connsiteY29" fmla="*/ 515539 h 1334689"/>
                  <a:gd name="connsiteX30" fmla="*/ 1545431 w 3131344"/>
                  <a:gd name="connsiteY30" fmla="*/ 492918 h 1334689"/>
                  <a:gd name="connsiteX31" fmla="*/ 1462087 w 3131344"/>
                  <a:gd name="connsiteY31" fmla="*/ 477440 h 1334689"/>
                  <a:gd name="connsiteX32" fmla="*/ 1375171 w 3131344"/>
                  <a:gd name="connsiteY32" fmla="*/ 448864 h 1334689"/>
                  <a:gd name="connsiteX33" fmla="*/ 1320403 w 3131344"/>
                  <a:gd name="connsiteY33" fmla="*/ 411955 h 1334689"/>
                  <a:gd name="connsiteX34" fmla="*/ 1297189 w 3131344"/>
                  <a:gd name="connsiteY34" fmla="*/ 412549 h 1334689"/>
                  <a:gd name="connsiteX35" fmla="*/ 1257300 w 3131344"/>
                  <a:gd name="connsiteY35" fmla="*/ 385761 h 1334689"/>
                  <a:gd name="connsiteX36" fmla="*/ 1162050 w 3131344"/>
                  <a:gd name="connsiteY36" fmla="*/ 370283 h 1334689"/>
                  <a:gd name="connsiteX37" fmla="*/ 1094184 w 3131344"/>
                  <a:gd name="connsiteY37" fmla="*/ 330992 h 1334689"/>
                  <a:gd name="connsiteX38" fmla="*/ 995362 w 3131344"/>
                  <a:gd name="connsiteY38" fmla="*/ 310751 h 1334689"/>
                  <a:gd name="connsiteX39" fmla="*/ 950119 w 3131344"/>
                  <a:gd name="connsiteY39" fmla="*/ 272652 h 1334689"/>
                  <a:gd name="connsiteX40" fmla="*/ 945355 w 3131344"/>
                  <a:gd name="connsiteY40" fmla="*/ 266698 h 1334689"/>
                  <a:gd name="connsiteX41" fmla="*/ 853678 w 3131344"/>
                  <a:gd name="connsiteY41" fmla="*/ 240505 h 1334689"/>
                  <a:gd name="connsiteX42" fmla="*/ 815578 w 3131344"/>
                  <a:gd name="connsiteY42" fmla="*/ 230980 h 1334689"/>
                  <a:gd name="connsiteX43" fmla="*/ 756047 w 3131344"/>
                  <a:gd name="connsiteY43" fmla="*/ 220264 h 1334689"/>
                  <a:gd name="connsiteX44" fmla="*/ 702469 w 3131344"/>
                  <a:gd name="connsiteY44" fmla="*/ 210739 h 1334689"/>
                  <a:gd name="connsiteX45" fmla="*/ 460772 w 3131344"/>
                  <a:gd name="connsiteY45" fmla="*/ 121443 h 1334689"/>
                  <a:gd name="connsiteX46" fmla="*/ 269080 w 3131344"/>
                  <a:gd name="connsiteY46" fmla="*/ 61911 h 1334689"/>
                  <a:gd name="connsiteX47" fmla="*/ 0 w 3131344"/>
                  <a:gd name="connsiteY47" fmla="*/ 0 h 1334689"/>
                  <a:gd name="connsiteX0" fmla="*/ 3131344 w 3131344"/>
                  <a:gd name="connsiteY0" fmla="*/ 1334689 h 1334689"/>
                  <a:gd name="connsiteX1" fmla="*/ 3046809 w 3131344"/>
                  <a:gd name="connsiteY1" fmla="*/ 1320402 h 1334689"/>
                  <a:gd name="connsiteX2" fmla="*/ 3027759 w 3131344"/>
                  <a:gd name="connsiteY2" fmla="*/ 1246583 h 1334689"/>
                  <a:gd name="connsiteX3" fmla="*/ 2902744 w 3131344"/>
                  <a:gd name="connsiteY3" fmla="*/ 1229914 h 1334689"/>
                  <a:gd name="connsiteX4" fmla="*/ 2872978 w 3131344"/>
                  <a:gd name="connsiteY4" fmla="*/ 1203721 h 1334689"/>
                  <a:gd name="connsiteX5" fmla="*/ 2845594 w 3131344"/>
                  <a:gd name="connsiteY5" fmla="*/ 1170383 h 1334689"/>
                  <a:gd name="connsiteX6" fmla="*/ 2799159 w 3131344"/>
                  <a:gd name="connsiteY6" fmla="*/ 1138236 h 1334689"/>
                  <a:gd name="connsiteX7" fmla="*/ 2693194 w 3131344"/>
                  <a:gd name="connsiteY7" fmla="*/ 1117996 h 1334689"/>
                  <a:gd name="connsiteX8" fmla="*/ 2596753 w 3131344"/>
                  <a:gd name="connsiteY8" fmla="*/ 1095374 h 1334689"/>
                  <a:gd name="connsiteX9" fmla="*/ 2539603 w 3131344"/>
                  <a:gd name="connsiteY9" fmla="*/ 1063227 h 1334689"/>
                  <a:gd name="connsiteX10" fmla="*/ 2450306 w 3131344"/>
                  <a:gd name="connsiteY10" fmla="*/ 1025127 h 1334689"/>
                  <a:gd name="connsiteX11" fmla="*/ 2428875 w 3131344"/>
                  <a:gd name="connsiteY11" fmla="*/ 982264 h 1334689"/>
                  <a:gd name="connsiteX12" fmla="*/ 2411015 w 3131344"/>
                  <a:gd name="connsiteY12" fmla="*/ 964404 h 1334689"/>
                  <a:gd name="connsiteX13" fmla="*/ 2411015 w 3131344"/>
                  <a:gd name="connsiteY13" fmla="*/ 925114 h 1334689"/>
                  <a:gd name="connsiteX14" fmla="*/ 2307431 w 3131344"/>
                  <a:gd name="connsiteY14" fmla="*/ 887014 h 1334689"/>
                  <a:gd name="connsiteX15" fmla="*/ 2176462 w 3131344"/>
                  <a:gd name="connsiteY15" fmla="*/ 845343 h 1334689"/>
                  <a:gd name="connsiteX16" fmla="*/ 2135981 w 3131344"/>
                  <a:gd name="connsiteY16" fmla="*/ 838199 h 1334689"/>
                  <a:gd name="connsiteX17" fmla="*/ 2108597 w 3131344"/>
                  <a:gd name="connsiteY17" fmla="*/ 803671 h 1334689"/>
                  <a:gd name="connsiteX18" fmla="*/ 2082403 w 3131344"/>
                  <a:gd name="connsiteY18" fmla="*/ 769143 h 1334689"/>
                  <a:gd name="connsiteX19" fmla="*/ 2052637 w 3131344"/>
                  <a:gd name="connsiteY19" fmla="*/ 740568 h 1334689"/>
                  <a:gd name="connsiteX20" fmla="*/ 2041922 w 3131344"/>
                  <a:gd name="connsiteY20" fmla="*/ 716755 h 1334689"/>
                  <a:gd name="connsiteX21" fmla="*/ 2008584 w 3131344"/>
                  <a:gd name="connsiteY21" fmla="*/ 692942 h 1334689"/>
                  <a:gd name="connsiteX22" fmla="*/ 1978819 w 3131344"/>
                  <a:gd name="connsiteY22" fmla="*/ 681037 h 1334689"/>
                  <a:gd name="connsiteX23" fmla="*/ 1934765 w 3131344"/>
                  <a:gd name="connsiteY23" fmla="*/ 645318 h 1334689"/>
                  <a:gd name="connsiteX24" fmla="*/ 1912144 w 3131344"/>
                  <a:gd name="connsiteY24" fmla="*/ 634602 h 1334689"/>
                  <a:gd name="connsiteX25" fmla="*/ 1854993 w 3131344"/>
                  <a:gd name="connsiteY25" fmla="*/ 620315 h 1334689"/>
                  <a:gd name="connsiteX26" fmla="*/ 1807368 w 3131344"/>
                  <a:gd name="connsiteY26" fmla="*/ 602455 h 1334689"/>
                  <a:gd name="connsiteX27" fmla="*/ 1703784 w 3131344"/>
                  <a:gd name="connsiteY27" fmla="*/ 554830 h 1334689"/>
                  <a:gd name="connsiteX28" fmla="*/ 1638300 w 3131344"/>
                  <a:gd name="connsiteY28" fmla="*/ 546496 h 1334689"/>
                  <a:gd name="connsiteX29" fmla="*/ 1575197 w 3131344"/>
                  <a:gd name="connsiteY29" fmla="*/ 515539 h 1334689"/>
                  <a:gd name="connsiteX30" fmla="*/ 1545431 w 3131344"/>
                  <a:gd name="connsiteY30" fmla="*/ 492918 h 1334689"/>
                  <a:gd name="connsiteX31" fmla="*/ 1462087 w 3131344"/>
                  <a:gd name="connsiteY31" fmla="*/ 477440 h 1334689"/>
                  <a:gd name="connsiteX32" fmla="*/ 1375171 w 3131344"/>
                  <a:gd name="connsiteY32" fmla="*/ 448864 h 1334689"/>
                  <a:gd name="connsiteX33" fmla="*/ 1320403 w 3131344"/>
                  <a:gd name="connsiteY33" fmla="*/ 411955 h 1334689"/>
                  <a:gd name="connsiteX34" fmla="*/ 1297189 w 3131344"/>
                  <a:gd name="connsiteY34" fmla="*/ 412549 h 1334689"/>
                  <a:gd name="connsiteX35" fmla="*/ 1257300 w 3131344"/>
                  <a:gd name="connsiteY35" fmla="*/ 385761 h 1334689"/>
                  <a:gd name="connsiteX36" fmla="*/ 1162050 w 3131344"/>
                  <a:gd name="connsiteY36" fmla="*/ 370283 h 1334689"/>
                  <a:gd name="connsiteX37" fmla="*/ 1094184 w 3131344"/>
                  <a:gd name="connsiteY37" fmla="*/ 330992 h 1334689"/>
                  <a:gd name="connsiteX38" fmla="*/ 995362 w 3131344"/>
                  <a:gd name="connsiteY38" fmla="*/ 310751 h 1334689"/>
                  <a:gd name="connsiteX39" fmla="*/ 950119 w 3131344"/>
                  <a:gd name="connsiteY39" fmla="*/ 272652 h 1334689"/>
                  <a:gd name="connsiteX40" fmla="*/ 945355 w 3131344"/>
                  <a:gd name="connsiteY40" fmla="*/ 266698 h 1334689"/>
                  <a:gd name="connsiteX41" fmla="*/ 853678 w 3131344"/>
                  <a:gd name="connsiteY41" fmla="*/ 240505 h 1334689"/>
                  <a:gd name="connsiteX42" fmla="*/ 815578 w 3131344"/>
                  <a:gd name="connsiteY42" fmla="*/ 230980 h 1334689"/>
                  <a:gd name="connsiteX43" fmla="*/ 756047 w 3131344"/>
                  <a:gd name="connsiteY43" fmla="*/ 220264 h 1334689"/>
                  <a:gd name="connsiteX44" fmla="*/ 573882 w 3131344"/>
                  <a:gd name="connsiteY44" fmla="*/ 139302 h 1334689"/>
                  <a:gd name="connsiteX45" fmla="*/ 460772 w 3131344"/>
                  <a:gd name="connsiteY45" fmla="*/ 121443 h 1334689"/>
                  <a:gd name="connsiteX46" fmla="*/ 269080 w 3131344"/>
                  <a:gd name="connsiteY46" fmla="*/ 61911 h 1334689"/>
                  <a:gd name="connsiteX47" fmla="*/ 0 w 3131344"/>
                  <a:gd name="connsiteY47" fmla="*/ 0 h 1334689"/>
                  <a:gd name="connsiteX0" fmla="*/ 3131344 w 3131344"/>
                  <a:gd name="connsiteY0" fmla="*/ 1334689 h 1334689"/>
                  <a:gd name="connsiteX1" fmla="*/ 3046809 w 3131344"/>
                  <a:gd name="connsiteY1" fmla="*/ 1320402 h 1334689"/>
                  <a:gd name="connsiteX2" fmla="*/ 3027759 w 3131344"/>
                  <a:gd name="connsiteY2" fmla="*/ 1246583 h 1334689"/>
                  <a:gd name="connsiteX3" fmla="*/ 2902744 w 3131344"/>
                  <a:gd name="connsiteY3" fmla="*/ 1229914 h 1334689"/>
                  <a:gd name="connsiteX4" fmla="*/ 2872978 w 3131344"/>
                  <a:gd name="connsiteY4" fmla="*/ 1203721 h 1334689"/>
                  <a:gd name="connsiteX5" fmla="*/ 2845594 w 3131344"/>
                  <a:gd name="connsiteY5" fmla="*/ 1170383 h 1334689"/>
                  <a:gd name="connsiteX6" fmla="*/ 2799159 w 3131344"/>
                  <a:gd name="connsiteY6" fmla="*/ 1138236 h 1334689"/>
                  <a:gd name="connsiteX7" fmla="*/ 2693194 w 3131344"/>
                  <a:gd name="connsiteY7" fmla="*/ 1117996 h 1334689"/>
                  <a:gd name="connsiteX8" fmla="*/ 2596753 w 3131344"/>
                  <a:gd name="connsiteY8" fmla="*/ 1095374 h 1334689"/>
                  <a:gd name="connsiteX9" fmla="*/ 2539603 w 3131344"/>
                  <a:gd name="connsiteY9" fmla="*/ 1063227 h 1334689"/>
                  <a:gd name="connsiteX10" fmla="*/ 2450306 w 3131344"/>
                  <a:gd name="connsiteY10" fmla="*/ 1025127 h 1334689"/>
                  <a:gd name="connsiteX11" fmla="*/ 2428875 w 3131344"/>
                  <a:gd name="connsiteY11" fmla="*/ 982264 h 1334689"/>
                  <a:gd name="connsiteX12" fmla="*/ 2411015 w 3131344"/>
                  <a:gd name="connsiteY12" fmla="*/ 964404 h 1334689"/>
                  <a:gd name="connsiteX13" fmla="*/ 2411015 w 3131344"/>
                  <a:gd name="connsiteY13" fmla="*/ 925114 h 1334689"/>
                  <a:gd name="connsiteX14" fmla="*/ 2307431 w 3131344"/>
                  <a:gd name="connsiteY14" fmla="*/ 887014 h 1334689"/>
                  <a:gd name="connsiteX15" fmla="*/ 2176462 w 3131344"/>
                  <a:gd name="connsiteY15" fmla="*/ 845343 h 1334689"/>
                  <a:gd name="connsiteX16" fmla="*/ 2135981 w 3131344"/>
                  <a:gd name="connsiteY16" fmla="*/ 838199 h 1334689"/>
                  <a:gd name="connsiteX17" fmla="*/ 2108597 w 3131344"/>
                  <a:gd name="connsiteY17" fmla="*/ 803671 h 1334689"/>
                  <a:gd name="connsiteX18" fmla="*/ 2082403 w 3131344"/>
                  <a:gd name="connsiteY18" fmla="*/ 769143 h 1334689"/>
                  <a:gd name="connsiteX19" fmla="*/ 2052637 w 3131344"/>
                  <a:gd name="connsiteY19" fmla="*/ 740568 h 1334689"/>
                  <a:gd name="connsiteX20" fmla="*/ 2041922 w 3131344"/>
                  <a:gd name="connsiteY20" fmla="*/ 716755 h 1334689"/>
                  <a:gd name="connsiteX21" fmla="*/ 2008584 w 3131344"/>
                  <a:gd name="connsiteY21" fmla="*/ 692942 h 1334689"/>
                  <a:gd name="connsiteX22" fmla="*/ 1978819 w 3131344"/>
                  <a:gd name="connsiteY22" fmla="*/ 681037 h 1334689"/>
                  <a:gd name="connsiteX23" fmla="*/ 1934765 w 3131344"/>
                  <a:gd name="connsiteY23" fmla="*/ 645318 h 1334689"/>
                  <a:gd name="connsiteX24" fmla="*/ 1912144 w 3131344"/>
                  <a:gd name="connsiteY24" fmla="*/ 634602 h 1334689"/>
                  <a:gd name="connsiteX25" fmla="*/ 1854993 w 3131344"/>
                  <a:gd name="connsiteY25" fmla="*/ 620315 h 1334689"/>
                  <a:gd name="connsiteX26" fmla="*/ 1807368 w 3131344"/>
                  <a:gd name="connsiteY26" fmla="*/ 602455 h 1334689"/>
                  <a:gd name="connsiteX27" fmla="*/ 1703784 w 3131344"/>
                  <a:gd name="connsiteY27" fmla="*/ 554830 h 1334689"/>
                  <a:gd name="connsiteX28" fmla="*/ 1638300 w 3131344"/>
                  <a:gd name="connsiteY28" fmla="*/ 546496 h 1334689"/>
                  <a:gd name="connsiteX29" fmla="*/ 1575197 w 3131344"/>
                  <a:gd name="connsiteY29" fmla="*/ 515539 h 1334689"/>
                  <a:gd name="connsiteX30" fmla="*/ 1545431 w 3131344"/>
                  <a:gd name="connsiteY30" fmla="*/ 492918 h 1334689"/>
                  <a:gd name="connsiteX31" fmla="*/ 1462087 w 3131344"/>
                  <a:gd name="connsiteY31" fmla="*/ 477440 h 1334689"/>
                  <a:gd name="connsiteX32" fmla="*/ 1375171 w 3131344"/>
                  <a:gd name="connsiteY32" fmla="*/ 448864 h 1334689"/>
                  <a:gd name="connsiteX33" fmla="*/ 1320403 w 3131344"/>
                  <a:gd name="connsiteY33" fmla="*/ 411955 h 1334689"/>
                  <a:gd name="connsiteX34" fmla="*/ 1297189 w 3131344"/>
                  <a:gd name="connsiteY34" fmla="*/ 412549 h 1334689"/>
                  <a:gd name="connsiteX35" fmla="*/ 1257300 w 3131344"/>
                  <a:gd name="connsiteY35" fmla="*/ 385761 h 1334689"/>
                  <a:gd name="connsiteX36" fmla="*/ 1162050 w 3131344"/>
                  <a:gd name="connsiteY36" fmla="*/ 370283 h 1334689"/>
                  <a:gd name="connsiteX37" fmla="*/ 1094184 w 3131344"/>
                  <a:gd name="connsiteY37" fmla="*/ 330992 h 1334689"/>
                  <a:gd name="connsiteX38" fmla="*/ 995362 w 3131344"/>
                  <a:gd name="connsiteY38" fmla="*/ 310751 h 1334689"/>
                  <a:gd name="connsiteX39" fmla="*/ 950119 w 3131344"/>
                  <a:gd name="connsiteY39" fmla="*/ 272652 h 1334689"/>
                  <a:gd name="connsiteX40" fmla="*/ 945355 w 3131344"/>
                  <a:gd name="connsiteY40" fmla="*/ 266698 h 1334689"/>
                  <a:gd name="connsiteX41" fmla="*/ 853678 w 3131344"/>
                  <a:gd name="connsiteY41" fmla="*/ 240505 h 1334689"/>
                  <a:gd name="connsiteX42" fmla="*/ 815578 w 3131344"/>
                  <a:gd name="connsiteY42" fmla="*/ 230980 h 1334689"/>
                  <a:gd name="connsiteX43" fmla="*/ 688182 w 3131344"/>
                  <a:gd name="connsiteY43" fmla="*/ 208358 h 1334689"/>
                  <a:gd name="connsiteX44" fmla="*/ 573882 w 3131344"/>
                  <a:gd name="connsiteY44" fmla="*/ 139302 h 1334689"/>
                  <a:gd name="connsiteX45" fmla="*/ 460772 w 3131344"/>
                  <a:gd name="connsiteY45" fmla="*/ 121443 h 1334689"/>
                  <a:gd name="connsiteX46" fmla="*/ 269080 w 3131344"/>
                  <a:gd name="connsiteY46" fmla="*/ 61911 h 1334689"/>
                  <a:gd name="connsiteX47" fmla="*/ 0 w 3131344"/>
                  <a:gd name="connsiteY47" fmla="*/ 0 h 1334689"/>
                  <a:gd name="connsiteX0" fmla="*/ 3131344 w 3131344"/>
                  <a:gd name="connsiteY0" fmla="*/ 1334689 h 1334689"/>
                  <a:gd name="connsiteX1" fmla="*/ 3046809 w 3131344"/>
                  <a:gd name="connsiteY1" fmla="*/ 1320402 h 1334689"/>
                  <a:gd name="connsiteX2" fmla="*/ 3027759 w 3131344"/>
                  <a:gd name="connsiteY2" fmla="*/ 1246583 h 1334689"/>
                  <a:gd name="connsiteX3" fmla="*/ 2902744 w 3131344"/>
                  <a:gd name="connsiteY3" fmla="*/ 1229914 h 1334689"/>
                  <a:gd name="connsiteX4" fmla="*/ 2872978 w 3131344"/>
                  <a:gd name="connsiteY4" fmla="*/ 1203721 h 1334689"/>
                  <a:gd name="connsiteX5" fmla="*/ 2845594 w 3131344"/>
                  <a:gd name="connsiteY5" fmla="*/ 1170383 h 1334689"/>
                  <a:gd name="connsiteX6" fmla="*/ 2799159 w 3131344"/>
                  <a:gd name="connsiteY6" fmla="*/ 1138236 h 1334689"/>
                  <a:gd name="connsiteX7" fmla="*/ 2693194 w 3131344"/>
                  <a:gd name="connsiteY7" fmla="*/ 1117996 h 1334689"/>
                  <a:gd name="connsiteX8" fmla="*/ 2596753 w 3131344"/>
                  <a:gd name="connsiteY8" fmla="*/ 1095374 h 1334689"/>
                  <a:gd name="connsiteX9" fmla="*/ 2539603 w 3131344"/>
                  <a:gd name="connsiteY9" fmla="*/ 1063227 h 1334689"/>
                  <a:gd name="connsiteX10" fmla="*/ 2450306 w 3131344"/>
                  <a:gd name="connsiteY10" fmla="*/ 1025127 h 1334689"/>
                  <a:gd name="connsiteX11" fmla="*/ 2428875 w 3131344"/>
                  <a:gd name="connsiteY11" fmla="*/ 982264 h 1334689"/>
                  <a:gd name="connsiteX12" fmla="*/ 2411015 w 3131344"/>
                  <a:gd name="connsiteY12" fmla="*/ 964404 h 1334689"/>
                  <a:gd name="connsiteX13" fmla="*/ 2411015 w 3131344"/>
                  <a:gd name="connsiteY13" fmla="*/ 925114 h 1334689"/>
                  <a:gd name="connsiteX14" fmla="*/ 2307431 w 3131344"/>
                  <a:gd name="connsiteY14" fmla="*/ 887014 h 1334689"/>
                  <a:gd name="connsiteX15" fmla="*/ 2176462 w 3131344"/>
                  <a:gd name="connsiteY15" fmla="*/ 845343 h 1334689"/>
                  <a:gd name="connsiteX16" fmla="*/ 2135981 w 3131344"/>
                  <a:gd name="connsiteY16" fmla="*/ 838199 h 1334689"/>
                  <a:gd name="connsiteX17" fmla="*/ 2108597 w 3131344"/>
                  <a:gd name="connsiteY17" fmla="*/ 803671 h 1334689"/>
                  <a:gd name="connsiteX18" fmla="*/ 2082403 w 3131344"/>
                  <a:gd name="connsiteY18" fmla="*/ 769143 h 1334689"/>
                  <a:gd name="connsiteX19" fmla="*/ 2052637 w 3131344"/>
                  <a:gd name="connsiteY19" fmla="*/ 740568 h 1334689"/>
                  <a:gd name="connsiteX20" fmla="*/ 2041922 w 3131344"/>
                  <a:gd name="connsiteY20" fmla="*/ 716755 h 1334689"/>
                  <a:gd name="connsiteX21" fmla="*/ 2008584 w 3131344"/>
                  <a:gd name="connsiteY21" fmla="*/ 692942 h 1334689"/>
                  <a:gd name="connsiteX22" fmla="*/ 1978819 w 3131344"/>
                  <a:gd name="connsiteY22" fmla="*/ 681037 h 1334689"/>
                  <a:gd name="connsiteX23" fmla="*/ 1934765 w 3131344"/>
                  <a:gd name="connsiteY23" fmla="*/ 645318 h 1334689"/>
                  <a:gd name="connsiteX24" fmla="*/ 1912144 w 3131344"/>
                  <a:gd name="connsiteY24" fmla="*/ 634602 h 1334689"/>
                  <a:gd name="connsiteX25" fmla="*/ 1854993 w 3131344"/>
                  <a:gd name="connsiteY25" fmla="*/ 620315 h 1334689"/>
                  <a:gd name="connsiteX26" fmla="*/ 1807368 w 3131344"/>
                  <a:gd name="connsiteY26" fmla="*/ 602455 h 1334689"/>
                  <a:gd name="connsiteX27" fmla="*/ 1703784 w 3131344"/>
                  <a:gd name="connsiteY27" fmla="*/ 554830 h 1334689"/>
                  <a:gd name="connsiteX28" fmla="*/ 1638300 w 3131344"/>
                  <a:gd name="connsiteY28" fmla="*/ 546496 h 1334689"/>
                  <a:gd name="connsiteX29" fmla="*/ 1575197 w 3131344"/>
                  <a:gd name="connsiteY29" fmla="*/ 515539 h 1334689"/>
                  <a:gd name="connsiteX30" fmla="*/ 1545431 w 3131344"/>
                  <a:gd name="connsiteY30" fmla="*/ 492918 h 1334689"/>
                  <a:gd name="connsiteX31" fmla="*/ 1462087 w 3131344"/>
                  <a:gd name="connsiteY31" fmla="*/ 477440 h 1334689"/>
                  <a:gd name="connsiteX32" fmla="*/ 1375171 w 3131344"/>
                  <a:gd name="connsiteY32" fmla="*/ 448864 h 1334689"/>
                  <a:gd name="connsiteX33" fmla="*/ 1320403 w 3131344"/>
                  <a:gd name="connsiteY33" fmla="*/ 411955 h 1334689"/>
                  <a:gd name="connsiteX34" fmla="*/ 1297189 w 3131344"/>
                  <a:gd name="connsiteY34" fmla="*/ 412549 h 1334689"/>
                  <a:gd name="connsiteX35" fmla="*/ 1257300 w 3131344"/>
                  <a:gd name="connsiteY35" fmla="*/ 385761 h 1334689"/>
                  <a:gd name="connsiteX36" fmla="*/ 1162050 w 3131344"/>
                  <a:gd name="connsiteY36" fmla="*/ 370283 h 1334689"/>
                  <a:gd name="connsiteX37" fmla="*/ 1094184 w 3131344"/>
                  <a:gd name="connsiteY37" fmla="*/ 330992 h 1334689"/>
                  <a:gd name="connsiteX38" fmla="*/ 995362 w 3131344"/>
                  <a:gd name="connsiteY38" fmla="*/ 310751 h 1334689"/>
                  <a:gd name="connsiteX39" fmla="*/ 950119 w 3131344"/>
                  <a:gd name="connsiteY39" fmla="*/ 272652 h 1334689"/>
                  <a:gd name="connsiteX40" fmla="*/ 945355 w 3131344"/>
                  <a:gd name="connsiteY40" fmla="*/ 266698 h 1334689"/>
                  <a:gd name="connsiteX41" fmla="*/ 853678 w 3131344"/>
                  <a:gd name="connsiteY41" fmla="*/ 240505 h 1334689"/>
                  <a:gd name="connsiteX42" fmla="*/ 776288 w 3131344"/>
                  <a:gd name="connsiteY42" fmla="*/ 230980 h 1334689"/>
                  <a:gd name="connsiteX43" fmla="*/ 688182 w 3131344"/>
                  <a:gd name="connsiteY43" fmla="*/ 208358 h 1334689"/>
                  <a:gd name="connsiteX44" fmla="*/ 573882 w 3131344"/>
                  <a:gd name="connsiteY44" fmla="*/ 139302 h 1334689"/>
                  <a:gd name="connsiteX45" fmla="*/ 460772 w 3131344"/>
                  <a:gd name="connsiteY45" fmla="*/ 121443 h 1334689"/>
                  <a:gd name="connsiteX46" fmla="*/ 269080 w 3131344"/>
                  <a:gd name="connsiteY46" fmla="*/ 61911 h 1334689"/>
                  <a:gd name="connsiteX47" fmla="*/ 0 w 3131344"/>
                  <a:gd name="connsiteY47" fmla="*/ 0 h 1334689"/>
                  <a:gd name="connsiteX0" fmla="*/ 3131344 w 3131344"/>
                  <a:gd name="connsiteY0" fmla="*/ 1334689 h 1334689"/>
                  <a:gd name="connsiteX1" fmla="*/ 3046809 w 3131344"/>
                  <a:gd name="connsiteY1" fmla="*/ 1320402 h 1334689"/>
                  <a:gd name="connsiteX2" fmla="*/ 3027759 w 3131344"/>
                  <a:gd name="connsiteY2" fmla="*/ 1246583 h 1334689"/>
                  <a:gd name="connsiteX3" fmla="*/ 2902744 w 3131344"/>
                  <a:gd name="connsiteY3" fmla="*/ 1229914 h 1334689"/>
                  <a:gd name="connsiteX4" fmla="*/ 2872978 w 3131344"/>
                  <a:gd name="connsiteY4" fmla="*/ 1203721 h 1334689"/>
                  <a:gd name="connsiteX5" fmla="*/ 2845594 w 3131344"/>
                  <a:gd name="connsiteY5" fmla="*/ 1170383 h 1334689"/>
                  <a:gd name="connsiteX6" fmla="*/ 2799159 w 3131344"/>
                  <a:gd name="connsiteY6" fmla="*/ 1138236 h 1334689"/>
                  <a:gd name="connsiteX7" fmla="*/ 2693194 w 3131344"/>
                  <a:gd name="connsiteY7" fmla="*/ 1117996 h 1334689"/>
                  <a:gd name="connsiteX8" fmla="*/ 2596753 w 3131344"/>
                  <a:gd name="connsiteY8" fmla="*/ 1095374 h 1334689"/>
                  <a:gd name="connsiteX9" fmla="*/ 2539603 w 3131344"/>
                  <a:gd name="connsiteY9" fmla="*/ 1063227 h 1334689"/>
                  <a:gd name="connsiteX10" fmla="*/ 2450306 w 3131344"/>
                  <a:gd name="connsiteY10" fmla="*/ 1025127 h 1334689"/>
                  <a:gd name="connsiteX11" fmla="*/ 2428875 w 3131344"/>
                  <a:gd name="connsiteY11" fmla="*/ 982264 h 1334689"/>
                  <a:gd name="connsiteX12" fmla="*/ 2411015 w 3131344"/>
                  <a:gd name="connsiteY12" fmla="*/ 964404 h 1334689"/>
                  <a:gd name="connsiteX13" fmla="*/ 2411015 w 3131344"/>
                  <a:gd name="connsiteY13" fmla="*/ 925114 h 1334689"/>
                  <a:gd name="connsiteX14" fmla="*/ 2307431 w 3131344"/>
                  <a:gd name="connsiteY14" fmla="*/ 887014 h 1334689"/>
                  <a:gd name="connsiteX15" fmla="*/ 2176462 w 3131344"/>
                  <a:gd name="connsiteY15" fmla="*/ 845343 h 1334689"/>
                  <a:gd name="connsiteX16" fmla="*/ 2135981 w 3131344"/>
                  <a:gd name="connsiteY16" fmla="*/ 838199 h 1334689"/>
                  <a:gd name="connsiteX17" fmla="*/ 2108597 w 3131344"/>
                  <a:gd name="connsiteY17" fmla="*/ 803671 h 1334689"/>
                  <a:gd name="connsiteX18" fmla="*/ 2082403 w 3131344"/>
                  <a:gd name="connsiteY18" fmla="*/ 769143 h 1334689"/>
                  <a:gd name="connsiteX19" fmla="*/ 2052637 w 3131344"/>
                  <a:gd name="connsiteY19" fmla="*/ 740568 h 1334689"/>
                  <a:gd name="connsiteX20" fmla="*/ 2041922 w 3131344"/>
                  <a:gd name="connsiteY20" fmla="*/ 716755 h 1334689"/>
                  <a:gd name="connsiteX21" fmla="*/ 2008584 w 3131344"/>
                  <a:gd name="connsiteY21" fmla="*/ 692942 h 1334689"/>
                  <a:gd name="connsiteX22" fmla="*/ 1978819 w 3131344"/>
                  <a:gd name="connsiteY22" fmla="*/ 681037 h 1334689"/>
                  <a:gd name="connsiteX23" fmla="*/ 1934765 w 3131344"/>
                  <a:gd name="connsiteY23" fmla="*/ 645318 h 1334689"/>
                  <a:gd name="connsiteX24" fmla="*/ 1912144 w 3131344"/>
                  <a:gd name="connsiteY24" fmla="*/ 634602 h 1334689"/>
                  <a:gd name="connsiteX25" fmla="*/ 1854993 w 3131344"/>
                  <a:gd name="connsiteY25" fmla="*/ 620315 h 1334689"/>
                  <a:gd name="connsiteX26" fmla="*/ 1807368 w 3131344"/>
                  <a:gd name="connsiteY26" fmla="*/ 602455 h 1334689"/>
                  <a:gd name="connsiteX27" fmla="*/ 1703784 w 3131344"/>
                  <a:gd name="connsiteY27" fmla="*/ 554830 h 1334689"/>
                  <a:gd name="connsiteX28" fmla="*/ 1638300 w 3131344"/>
                  <a:gd name="connsiteY28" fmla="*/ 546496 h 1334689"/>
                  <a:gd name="connsiteX29" fmla="*/ 1575197 w 3131344"/>
                  <a:gd name="connsiteY29" fmla="*/ 515539 h 1334689"/>
                  <a:gd name="connsiteX30" fmla="*/ 1545431 w 3131344"/>
                  <a:gd name="connsiteY30" fmla="*/ 492918 h 1334689"/>
                  <a:gd name="connsiteX31" fmla="*/ 1462087 w 3131344"/>
                  <a:gd name="connsiteY31" fmla="*/ 477440 h 1334689"/>
                  <a:gd name="connsiteX32" fmla="*/ 1375171 w 3131344"/>
                  <a:gd name="connsiteY32" fmla="*/ 448864 h 1334689"/>
                  <a:gd name="connsiteX33" fmla="*/ 1320403 w 3131344"/>
                  <a:gd name="connsiteY33" fmla="*/ 411955 h 1334689"/>
                  <a:gd name="connsiteX34" fmla="*/ 1297189 w 3131344"/>
                  <a:gd name="connsiteY34" fmla="*/ 412549 h 1334689"/>
                  <a:gd name="connsiteX35" fmla="*/ 1257300 w 3131344"/>
                  <a:gd name="connsiteY35" fmla="*/ 385761 h 1334689"/>
                  <a:gd name="connsiteX36" fmla="*/ 1162050 w 3131344"/>
                  <a:gd name="connsiteY36" fmla="*/ 370283 h 1334689"/>
                  <a:gd name="connsiteX37" fmla="*/ 1094184 w 3131344"/>
                  <a:gd name="connsiteY37" fmla="*/ 330992 h 1334689"/>
                  <a:gd name="connsiteX38" fmla="*/ 995362 w 3131344"/>
                  <a:gd name="connsiteY38" fmla="*/ 310751 h 1334689"/>
                  <a:gd name="connsiteX39" fmla="*/ 950119 w 3131344"/>
                  <a:gd name="connsiteY39" fmla="*/ 272652 h 1334689"/>
                  <a:gd name="connsiteX40" fmla="*/ 919161 w 3131344"/>
                  <a:gd name="connsiteY40" fmla="*/ 261936 h 1334689"/>
                  <a:gd name="connsiteX41" fmla="*/ 853678 w 3131344"/>
                  <a:gd name="connsiteY41" fmla="*/ 240505 h 1334689"/>
                  <a:gd name="connsiteX42" fmla="*/ 776288 w 3131344"/>
                  <a:gd name="connsiteY42" fmla="*/ 230980 h 1334689"/>
                  <a:gd name="connsiteX43" fmla="*/ 688182 w 3131344"/>
                  <a:gd name="connsiteY43" fmla="*/ 208358 h 1334689"/>
                  <a:gd name="connsiteX44" fmla="*/ 573882 w 3131344"/>
                  <a:gd name="connsiteY44" fmla="*/ 139302 h 1334689"/>
                  <a:gd name="connsiteX45" fmla="*/ 460772 w 3131344"/>
                  <a:gd name="connsiteY45" fmla="*/ 121443 h 1334689"/>
                  <a:gd name="connsiteX46" fmla="*/ 269080 w 3131344"/>
                  <a:gd name="connsiteY46" fmla="*/ 61911 h 1334689"/>
                  <a:gd name="connsiteX47" fmla="*/ 0 w 3131344"/>
                  <a:gd name="connsiteY47" fmla="*/ 0 h 133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31344" h="1334689">
                    <a:moveTo>
                      <a:pt x="3131344" y="1334689"/>
                    </a:moveTo>
                    <a:lnTo>
                      <a:pt x="3046809" y="1320402"/>
                    </a:lnTo>
                    <a:lnTo>
                      <a:pt x="3027759" y="1246583"/>
                    </a:lnTo>
                    <a:lnTo>
                      <a:pt x="2902744" y="1229914"/>
                    </a:lnTo>
                    <a:lnTo>
                      <a:pt x="2872978" y="1203721"/>
                    </a:lnTo>
                    <a:lnTo>
                      <a:pt x="2845594" y="1170383"/>
                    </a:lnTo>
                    <a:lnTo>
                      <a:pt x="2799159" y="1138236"/>
                    </a:lnTo>
                    <a:lnTo>
                      <a:pt x="2693194" y="1117996"/>
                    </a:lnTo>
                    <a:lnTo>
                      <a:pt x="2596753" y="1095374"/>
                    </a:lnTo>
                    <a:lnTo>
                      <a:pt x="2539603" y="1063227"/>
                    </a:lnTo>
                    <a:lnTo>
                      <a:pt x="2450306" y="1025127"/>
                    </a:lnTo>
                    <a:lnTo>
                      <a:pt x="2428875" y="982264"/>
                    </a:lnTo>
                    <a:lnTo>
                      <a:pt x="2411015" y="964404"/>
                    </a:lnTo>
                    <a:lnTo>
                      <a:pt x="2411015" y="925114"/>
                    </a:lnTo>
                    <a:lnTo>
                      <a:pt x="2307431" y="887014"/>
                    </a:lnTo>
                    <a:lnTo>
                      <a:pt x="2176462" y="845343"/>
                    </a:lnTo>
                    <a:lnTo>
                      <a:pt x="2135981" y="838199"/>
                    </a:lnTo>
                    <a:cubicBezTo>
                      <a:pt x="2126853" y="826690"/>
                      <a:pt x="2117527" y="815180"/>
                      <a:pt x="2108597" y="803671"/>
                    </a:cubicBezTo>
                    <a:cubicBezTo>
                      <a:pt x="2099667" y="792162"/>
                      <a:pt x="2091134" y="780652"/>
                      <a:pt x="2082403" y="769143"/>
                    </a:cubicBezTo>
                    <a:lnTo>
                      <a:pt x="2052637" y="740568"/>
                    </a:lnTo>
                    <a:lnTo>
                      <a:pt x="2041922" y="716755"/>
                    </a:lnTo>
                    <a:lnTo>
                      <a:pt x="2008584" y="692942"/>
                    </a:lnTo>
                    <a:lnTo>
                      <a:pt x="1978819" y="681037"/>
                    </a:lnTo>
                    <a:lnTo>
                      <a:pt x="1934765" y="645318"/>
                    </a:lnTo>
                    <a:lnTo>
                      <a:pt x="1912144" y="634602"/>
                    </a:lnTo>
                    <a:lnTo>
                      <a:pt x="1854993" y="620315"/>
                    </a:lnTo>
                    <a:lnTo>
                      <a:pt x="1807368" y="602455"/>
                    </a:lnTo>
                    <a:lnTo>
                      <a:pt x="1703784" y="554830"/>
                    </a:lnTo>
                    <a:lnTo>
                      <a:pt x="1638300" y="546496"/>
                    </a:lnTo>
                    <a:lnTo>
                      <a:pt x="1575197" y="515539"/>
                    </a:lnTo>
                    <a:lnTo>
                      <a:pt x="1545431" y="492918"/>
                    </a:lnTo>
                    <a:cubicBezTo>
                      <a:pt x="1517650" y="487759"/>
                      <a:pt x="1490464" y="484782"/>
                      <a:pt x="1462087" y="477440"/>
                    </a:cubicBezTo>
                    <a:cubicBezTo>
                      <a:pt x="1433710" y="470098"/>
                      <a:pt x="1398785" y="459778"/>
                      <a:pt x="1375171" y="448864"/>
                    </a:cubicBezTo>
                    <a:cubicBezTo>
                      <a:pt x="1351557" y="437950"/>
                      <a:pt x="1332011" y="419198"/>
                      <a:pt x="1320403" y="411955"/>
                    </a:cubicBezTo>
                    <a:cubicBezTo>
                      <a:pt x="1315443" y="409772"/>
                      <a:pt x="1302149" y="414732"/>
                      <a:pt x="1297189" y="412549"/>
                    </a:cubicBezTo>
                    <a:lnTo>
                      <a:pt x="1257300" y="385761"/>
                    </a:lnTo>
                    <a:lnTo>
                      <a:pt x="1162050" y="370283"/>
                    </a:lnTo>
                    <a:lnTo>
                      <a:pt x="1094184" y="330992"/>
                    </a:lnTo>
                    <a:lnTo>
                      <a:pt x="995362" y="310751"/>
                    </a:lnTo>
                    <a:lnTo>
                      <a:pt x="950119" y="272652"/>
                    </a:lnTo>
                    <a:lnTo>
                      <a:pt x="919161" y="261936"/>
                    </a:lnTo>
                    <a:lnTo>
                      <a:pt x="853678" y="240505"/>
                    </a:lnTo>
                    <a:cubicBezTo>
                      <a:pt x="858044" y="232964"/>
                      <a:pt x="803871" y="236338"/>
                      <a:pt x="776288" y="230980"/>
                    </a:cubicBezTo>
                    <a:cubicBezTo>
                      <a:pt x="748705" y="225622"/>
                      <a:pt x="724298" y="212724"/>
                      <a:pt x="688182" y="208358"/>
                    </a:cubicBezTo>
                    <a:lnTo>
                      <a:pt x="573882" y="139302"/>
                    </a:lnTo>
                    <a:lnTo>
                      <a:pt x="460772" y="121443"/>
                    </a:lnTo>
                    <a:lnTo>
                      <a:pt x="269080" y="61911"/>
                    </a:lnTo>
                    <a:lnTo>
                      <a:pt x="0" y="0"/>
                    </a:ln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Shape 135">
                <a:extLst>
                  <a:ext uri="{FF2B5EF4-FFF2-40B4-BE49-F238E27FC236}">
                    <a16:creationId xmlns:a16="http://schemas.microsoft.com/office/drawing/2014/main" id="{BF3107FA-71B8-4147-8179-811613089D45}"/>
                  </a:ext>
                </a:extLst>
              </p:cNvPr>
              <p:cNvSpPr/>
              <p:nvPr/>
            </p:nvSpPr>
            <p:spPr>
              <a:xfrm>
                <a:off x="4586461" y="4060078"/>
                <a:ext cx="3158727" cy="1588294"/>
              </a:xfrm>
              <a:custGeom>
                <a:avLst/>
                <a:gdLst>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94297 w 3157537"/>
                  <a:gd name="connsiteY28" fmla="*/ 863204 h 1633538"/>
                  <a:gd name="connsiteX29" fmla="*/ 1897856 w 3157537"/>
                  <a:gd name="connsiteY29" fmla="*/ 814388 h 1633538"/>
                  <a:gd name="connsiteX30" fmla="*/ 1887140 w 3157537"/>
                  <a:gd name="connsiteY30" fmla="*/ 795338 h 1633538"/>
                  <a:gd name="connsiteX31" fmla="*/ 1781175 w 3157537"/>
                  <a:gd name="connsiteY31" fmla="*/ 766763 h 1633538"/>
                  <a:gd name="connsiteX32" fmla="*/ 1738312 w 3157537"/>
                  <a:gd name="connsiteY32" fmla="*/ 728663 h 1633538"/>
                  <a:gd name="connsiteX33" fmla="*/ 1666875 w 3157537"/>
                  <a:gd name="connsiteY33" fmla="*/ 697707 h 1633538"/>
                  <a:gd name="connsiteX34" fmla="*/ 1652587 w 3157537"/>
                  <a:gd name="connsiteY34" fmla="*/ 695325 h 1633538"/>
                  <a:gd name="connsiteX35" fmla="*/ 1584722 w 3157537"/>
                  <a:gd name="connsiteY35" fmla="*/ 675085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85900 w 3157537"/>
                  <a:gd name="connsiteY39" fmla="*/ 628650 h 1633538"/>
                  <a:gd name="connsiteX40" fmla="*/ 1395412 w 3157537"/>
                  <a:gd name="connsiteY40" fmla="*/ 598885 h 1633538"/>
                  <a:gd name="connsiteX41" fmla="*/ 1328737 w 3157537"/>
                  <a:gd name="connsiteY41" fmla="*/ 571500 h 1633538"/>
                  <a:gd name="connsiteX42" fmla="*/ 1266825 w 3157537"/>
                  <a:gd name="connsiteY42" fmla="*/ 525066 h 1633538"/>
                  <a:gd name="connsiteX43" fmla="*/ 1202531 w 3157537"/>
                  <a:gd name="connsiteY43" fmla="*/ 494110 h 1633538"/>
                  <a:gd name="connsiteX44" fmla="*/ 1129903 w 3157537"/>
                  <a:gd name="connsiteY44" fmla="*/ 483394 h 1633538"/>
                  <a:gd name="connsiteX45" fmla="*/ 1121568 w 3157537"/>
                  <a:gd name="connsiteY45" fmla="*/ 460772 h 1633538"/>
                  <a:gd name="connsiteX46" fmla="*/ 1029890 w 3157537"/>
                  <a:gd name="connsiteY46" fmla="*/ 429816 h 1633538"/>
                  <a:gd name="connsiteX47" fmla="*/ 969168 w 3157537"/>
                  <a:gd name="connsiteY47" fmla="*/ 421482 h 1633538"/>
                  <a:gd name="connsiteX48" fmla="*/ 964406 w 3157537"/>
                  <a:gd name="connsiteY48" fmla="*/ 351235 h 1633538"/>
                  <a:gd name="connsiteX49" fmla="*/ 759618 w 3157537"/>
                  <a:gd name="connsiteY49" fmla="*/ 317897 h 1633538"/>
                  <a:gd name="connsiteX50" fmla="*/ 745331 w 3157537"/>
                  <a:gd name="connsiteY50" fmla="*/ 291704 h 1633538"/>
                  <a:gd name="connsiteX51" fmla="*/ 675084 w 3157537"/>
                  <a:gd name="connsiteY51" fmla="*/ 285750 h 1633538"/>
                  <a:gd name="connsiteX52" fmla="*/ 625078 w 3157537"/>
                  <a:gd name="connsiteY52" fmla="*/ 248841 h 1633538"/>
                  <a:gd name="connsiteX53" fmla="*/ 551259 w 3157537"/>
                  <a:gd name="connsiteY53" fmla="*/ 189310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87140 w 3157537"/>
                  <a:gd name="connsiteY30" fmla="*/ 795338 h 1633538"/>
                  <a:gd name="connsiteX31" fmla="*/ 1781175 w 3157537"/>
                  <a:gd name="connsiteY31" fmla="*/ 766763 h 1633538"/>
                  <a:gd name="connsiteX32" fmla="*/ 1738312 w 3157537"/>
                  <a:gd name="connsiteY32" fmla="*/ 728663 h 1633538"/>
                  <a:gd name="connsiteX33" fmla="*/ 1666875 w 3157537"/>
                  <a:gd name="connsiteY33" fmla="*/ 697707 h 1633538"/>
                  <a:gd name="connsiteX34" fmla="*/ 1652587 w 3157537"/>
                  <a:gd name="connsiteY34" fmla="*/ 695325 h 1633538"/>
                  <a:gd name="connsiteX35" fmla="*/ 1584722 w 3157537"/>
                  <a:gd name="connsiteY35" fmla="*/ 675085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85900 w 3157537"/>
                  <a:gd name="connsiteY39" fmla="*/ 628650 h 1633538"/>
                  <a:gd name="connsiteX40" fmla="*/ 1395412 w 3157537"/>
                  <a:gd name="connsiteY40" fmla="*/ 598885 h 1633538"/>
                  <a:gd name="connsiteX41" fmla="*/ 1328737 w 3157537"/>
                  <a:gd name="connsiteY41" fmla="*/ 571500 h 1633538"/>
                  <a:gd name="connsiteX42" fmla="*/ 1266825 w 3157537"/>
                  <a:gd name="connsiteY42" fmla="*/ 525066 h 1633538"/>
                  <a:gd name="connsiteX43" fmla="*/ 1202531 w 3157537"/>
                  <a:gd name="connsiteY43" fmla="*/ 494110 h 1633538"/>
                  <a:gd name="connsiteX44" fmla="*/ 1129903 w 3157537"/>
                  <a:gd name="connsiteY44" fmla="*/ 483394 h 1633538"/>
                  <a:gd name="connsiteX45" fmla="*/ 1121568 w 3157537"/>
                  <a:gd name="connsiteY45" fmla="*/ 460772 h 1633538"/>
                  <a:gd name="connsiteX46" fmla="*/ 1029890 w 3157537"/>
                  <a:gd name="connsiteY46" fmla="*/ 429816 h 1633538"/>
                  <a:gd name="connsiteX47" fmla="*/ 969168 w 3157537"/>
                  <a:gd name="connsiteY47" fmla="*/ 421482 h 1633538"/>
                  <a:gd name="connsiteX48" fmla="*/ 964406 w 3157537"/>
                  <a:gd name="connsiteY48" fmla="*/ 351235 h 1633538"/>
                  <a:gd name="connsiteX49" fmla="*/ 759618 w 3157537"/>
                  <a:gd name="connsiteY49" fmla="*/ 317897 h 1633538"/>
                  <a:gd name="connsiteX50" fmla="*/ 745331 w 3157537"/>
                  <a:gd name="connsiteY50" fmla="*/ 291704 h 1633538"/>
                  <a:gd name="connsiteX51" fmla="*/ 675084 w 3157537"/>
                  <a:gd name="connsiteY51" fmla="*/ 285750 h 1633538"/>
                  <a:gd name="connsiteX52" fmla="*/ 625078 w 3157537"/>
                  <a:gd name="connsiteY52" fmla="*/ 248841 h 1633538"/>
                  <a:gd name="connsiteX53" fmla="*/ 551259 w 3157537"/>
                  <a:gd name="connsiteY53" fmla="*/ 189310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38312 w 3157537"/>
                  <a:gd name="connsiteY32" fmla="*/ 728663 h 1633538"/>
                  <a:gd name="connsiteX33" fmla="*/ 1666875 w 3157537"/>
                  <a:gd name="connsiteY33" fmla="*/ 697707 h 1633538"/>
                  <a:gd name="connsiteX34" fmla="*/ 1652587 w 3157537"/>
                  <a:gd name="connsiteY34" fmla="*/ 695325 h 1633538"/>
                  <a:gd name="connsiteX35" fmla="*/ 1584722 w 3157537"/>
                  <a:gd name="connsiteY35" fmla="*/ 675085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85900 w 3157537"/>
                  <a:gd name="connsiteY39" fmla="*/ 628650 h 1633538"/>
                  <a:gd name="connsiteX40" fmla="*/ 1395412 w 3157537"/>
                  <a:gd name="connsiteY40" fmla="*/ 598885 h 1633538"/>
                  <a:gd name="connsiteX41" fmla="*/ 1328737 w 3157537"/>
                  <a:gd name="connsiteY41" fmla="*/ 571500 h 1633538"/>
                  <a:gd name="connsiteX42" fmla="*/ 1266825 w 3157537"/>
                  <a:gd name="connsiteY42" fmla="*/ 525066 h 1633538"/>
                  <a:gd name="connsiteX43" fmla="*/ 1202531 w 3157537"/>
                  <a:gd name="connsiteY43" fmla="*/ 494110 h 1633538"/>
                  <a:gd name="connsiteX44" fmla="*/ 1129903 w 3157537"/>
                  <a:gd name="connsiteY44" fmla="*/ 483394 h 1633538"/>
                  <a:gd name="connsiteX45" fmla="*/ 1121568 w 3157537"/>
                  <a:gd name="connsiteY45" fmla="*/ 460772 h 1633538"/>
                  <a:gd name="connsiteX46" fmla="*/ 1029890 w 3157537"/>
                  <a:gd name="connsiteY46" fmla="*/ 429816 h 1633538"/>
                  <a:gd name="connsiteX47" fmla="*/ 969168 w 3157537"/>
                  <a:gd name="connsiteY47" fmla="*/ 421482 h 1633538"/>
                  <a:gd name="connsiteX48" fmla="*/ 964406 w 3157537"/>
                  <a:gd name="connsiteY48" fmla="*/ 351235 h 1633538"/>
                  <a:gd name="connsiteX49" fmla="*/ 759618 w 3157537"/>
                  <a:gd name="connsiteY49" fmla="*/ 317897 h 1633538"/>
                  <a:gd name="connsiteX50" fmla="*/ 745331 w 3157537"/>
                  <a:gd name="connsiteY50" fmla="*/ 291704 h 1633538"/>
                  <a:gd name="connsiteX51" fmla="*/ 675084 w 3157537"/>
                  <a:gd name="connsiteY51" fmla="*/ 285750 h 1633538"/>
                  <a:gd name="connsiteX52" fmla="*/ 625078 w 3157537"/>
                  <a:gd name="connsiteY52" fmla="*/ 248841 h 1633538"/>
                  <a:gd name="connsiteX53" fmla="*/ 551259 w 3157537"/>
                  <a:gd name="connsiteY53" fmla="*/ 189310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66875 w 3157537"/>
                  <a:gd name="connsiteY33" fmla="*/ 697707 h 1633538"/>
                  <a:gd name="connsiteX34" fmla="*/ 1652587 w 3157537"/>
                  <a:gd name="connsiteY34" fmla="*/ 695325 h 1633538"/>
                  <a:gd name="connsiteX35" fmla="*/ 1584722 w 3157537"/>
                  <a:gd name="connsiteY35" fmla="*/ 675085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85900 w 3157537"/>
                  <a:gd name="connsiteY39" fmla="*/ 628650 h 1633538"/>
                  <a:gd name="connsiteX40" fmla="*/ 1395412 w 3157537"/>
                  <a:gd name="connsiteY40" fmla="*/ 598885 h 1633538"/>
                  <a:gd name="connsiteX41" fmla="*/ 1328737 w 3157537"/>
                  <a:gd name="connsiteY41" fmla="*/ 571500 h 1633538"/>
                  <a:gd name="connsiteX42" fmla="*/ 1266825 w 3157537"/>
                  <a:gd name="connsiteY42" fmla="*/ 525066 h 1633538"/>
                  <a:gd name="connsiteX43" fmla="*/ 1202531 w 3157537"/>
                  <a:gd name="connsiteY43" fmla="*/ 494110 h 1633538"/>
                  <a:gd name="connsiteX44" fmla="*/ 1129903 w 3157537"/>
                  <a:gd name="connsiteY44" fmla="*/ 483394 h 1633538"/>
                  <a:gd name="connsiteX45" fmla="*/ 1121568 w 3157537"/>
                  <a:gd name="connsiteY45" fmla="*/ 460772 h 1633538"/>
                  <a:gd name="connsiteX46" fmla="*/ 1029890 w 3157537"/>
                  <a:gd name="connsiteY46" fmla="*/ 429816 h 1633538"/>
                  <a:gd name="connsiteX47" fmla="*/ 969168 w 3157537"/>
                  <a:gd name="connsiteY47" fmla="*/ 421482 h 1633538"/>
                  <a:gd name="connsiteX48" fmla="*/ 964406 w 3157537"/>
                  <a:gd name="connsiteY48" fmla="*/ 351235 h 1633538"/>
                  <a:gd name="connsiteX49" fmla="*/ 759618 w 3157537"/>
                  <a:gd name="connsiteY49" fmla="*/ 317897 h 1633538"/>
                  <a:gd name="connsiteX50" fmla="*/ 745331 w 3157537"/>
                  <a:gd name="connsiteY50" fmla="*/ 291704 h 1633538"/>
                  <a:gd name="connsiteX51" fmla="*/ 675084 w 3157537"/>
                  <a:gd name="connsiteY51" fmla="*/ 285750 h 1633538"/>
                  <a:gd name="connsiteX52" fmla="*/ 625078 w 3157537"/>
                  <a:gd name="connsiteY52" fmla="*/ 248841 h 1633538"/>
                  <a:gd name="connsiteX53" fmla="*/ 551259 w 3157537"/>
                  <a:gd name="connsiteY53" fmla="*/ 189310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52587 w 3157537"/>
                  <a:gd name="connsiteY34" fmla="*/ 695325 h 1633538"/>
                  <a:gd name="connsiteX35" fmla="*/ 1584722 w 3157537"/>
                  <a:gd name="connsiteY35" fmla="*/ 675085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85900 w 3157537"/>
                  <a:gd name="connsiteY39" fmla="*/ 628650 h 1633538"/>
                  <a:gd name="connsiteX40" fmla="*/ 1395412 w 3157537"/>
                  <a:gd name="connsiteY40" fmla="*/ 598885 h 1633538"/>
                  <a:gd name="connsiteX41" fmla="*/ 1328737 w 3157537"/>
                  <a:gd name="connsiteY41" fmla="*/ 571500 h 1633538"/>
                  <a:gd name="connsiteX42" fmla="*/ 1266825 w 3157537"/>
                  <a:gd name="connsiteY42" fmla="*/ 525066 h 1633538"/>
                  <a:gd name="connsiteX43" fmla="*/ 1202531 w 3157537"/>
                  <a:gd name="connsiteY43" fmla="*/ 494110 h 1633538"/>
                  <a:gd name="connsiteX44" fmla="*/ 1129903 w 3157537"/>
                  <a:gd name="connsiteY44" fmla="*/ 483394 h 1633538"/>
                  <a:gd name="connsiteX45" fmla="*/ 1121568 w 3157537"/>
                  <a:gd name="connsiteY45" fmla="*/ 460772 h 1633538"/>
                  <a:gd name="connsiteX46" fmla="*/ 1029890 w 3157537"/>
                  <a:gd name="connsiteY46" fmla="*/ 429816 h 1633538"/>
                  <a:gd name="connsiteX47" fmla="*/ 969168 w 3157537"/>
                  <a:gd name="connsiteY47" fmla="*/ 421482 h 1633538"/>
                  <a:gd name="connsiteX48" fmla="*/ 964406 w 3157537"/>
                  <a:gd name="connsiteY48" fmla="*/ 351235 h 1633538"/>
                  <a:gd name="connsiteX49" fmla="*/ 759618 w 3157537"/>
                  <a:gd name="connsiteY49" fmla="*/ 317897 h 1633538"/>
                  <a:gd name="connsiteX50" fmla="*/ 745331 w 3157537"/>
                  <a:gd name="connsiteY50" fmla="*/ 291704 h 1633538"/>
                  <a:gd name="connsiteX51" fmla="*/ 675084 w 3157537"/>
                  <a:gd name="connsiteY51" fmla="*/ 285750 h 1633538"/>
                  <a:gd name="connsiteX52" fmla="*/ 625078 w 3157537"/>
                  <a:gd name="connsiteY52" fmla="*/ 248841 h 1633538"/>
                  <a:gd name="connsiteX53" fmla="*/ 551259 w 3157537"/>
                  <a:gd name="connsiteY53" fmla="*/ 189310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84722 w 3157537"/>
                  <a:gd name="connsiteY35" fmla="*/ 675085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85900 w 3157537"/>
                  <a:gd name="connsiteY39" fmla="*/ 628650 h 1633538"/>
                  <a:gd name="connsiteX40" fmla="*/ 1395412 w 3157537"/>
                  <a:gd name="connsiteY40" fmla="*/ 598885 h 1633538"/>
                  <a:gd name="connsiteX41" fmla="*/ 1328737 w 3157537"/>
                  <a:gd name="connsiteY41" fmla="*/ 571500 h 1633538"/>
                  <a:gd name="connsiteX42" fmla="*/ 1266825 w 3157537"/>
                  <a:gd name="connsiteY42" fmla="*/ 525066 h 1633538"/>
                  <a:gd name="connsiteX43" fmla="*/ 1202531 w 3157537"/>
                  <a:gd name="connsiteY43" fmla="*/ 494110 h 1633538"/>
                  <a:gd name="connsiteX44" fmla="*/ 1129903 w 3157537"/>
                  <a:gd name="connsiteY44" fmla="*/ 483394 h 1633538"/>
                  <a:gd name="connsiteX45" fmla="*/ 1121568 w 3157537"/>
                  <a:gd name="connsiteY45" fmla="*/ 460772 h 1633538"/>
                  <a:gd name="connsiteX46" fmla="*/ 1029890 w 3157537"/>
                  <a:gd name="connsiteY46" fmla="*/ 429816 h 1633538"/>
                  <a:gd name="connsiteX47" fmla="*/ 969168 w 3157537"/>
                  <a:gd name="connsiteY47" fmla="*/ 421482 h 1633538"/>
                  <a:gd name="connsiteX48" fmla="*/ 964406 w 3157537"/>
                  <a:gd name="connsiteY48" fmla="*/ 351235 h 1633538"/>
                  <a:gd name="connsiteX49" fmla="*/ 759618 w 3157537"/>
                  <a:gd name="connsiteY49" fmla="*/ 317897 h 1633538"/>
                  <a:gd name="connsiteX50" fmla="*/ 745331 w 3157537"/>
                  <a:gd name="connsiteY50" fmla="*/ 291704 h 1633538"/>
                  <a:gd name="connsiteX51" fmla="*/ 675084 w 3157537"/>
                  <a:gd name="connsiteY51" fmla="*/ 285750 h 1633538"/>
                  <a:gd name="connsiteX52" fmla="*/ 625078 w 3157537"/>
                  <a:gd name="connsiteY52" fmla="*/ 248841 h 1633538"/>
                  <a:gd name="connsiteX53" fmla="*/ 551259 w 3157537"/>
                  <a:gd name="connsiteY53" fmla="*/ 189310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85900 w 3157537"/>
                  <a:gd name="connsiteY39" fmla="*/ 628650 h 1633538"/>
                  <a:gd name="connsiteX40" fmla="*/ 1395412 w 3157537"/>
                  <a:gd name="connsiteY40" fmla="*/ 598885 h 1633538"/>
                  <a:gd name="connsiteX41" fmla="*/ 1328737 w 3157537"/>
                  <a:gd name="connsiteY41" fmla="*/ 571500 h 1633538"/>
                  <a:gd name="connsiteX42" fmla="*/ 1266825 w 3157537"/>
                  <a:gd name="connsiteY42" fmla="*/ 525066 h 1633538"/>
                  <a:gd name="connsiteX43" fmla="*/ 1202531 w 3157537"/>
                  <a:gd name="connsiteY43" fmla="*/ 494110 h 1633538"/>
                  <a:gd name="connsiteX44" fmla="*/ 1129903 w 3157537"/>
                  <a:gd name="connsiteY44" fmla="*/ 483394 h 1633538"/>
                  <a:gd name="connsiteX45" fmla="*/ 1121568 w 3157537"/>
                  <a:gd name="connsiteY45" fmla="*/ 460772 h 1633538"/>
                  <a:gd name="connsiteX46" fmla="*/ 1029890 w 3157537"/>
                  <a:gd name="connsiteY46" fmla="*/ 429816 h 1633538"/>
                  <a:gd name="connsiteX47" fmla="*/ 969168 w 3157537"/>
                  <a:gd name="connsiteY47" fmla="*/ 421482 h 1633538"/>
                  <a:gd name="connsiteX48" fmla="*/ 964406 w 3157537"/>
                  <a:gd name="connsiteY48" fmla="*/ 351235 h 1633538"/>
                  <a:gd name="connsiteX49" fmla="*/ 759618 w 3157537"/>
                  <a:gd name="connsiteY49" fmla="*/ 317897 h 1633538"/>
                  <a:gd name="connsiteX50" fmla="*/ 745331 w 3157537"/>
                  <a:gd name="connsiteY50" fmla="*/ 291704 h 1633538"/>
                  <a:gd name="connsiteX51" fmla="*/ 675084 w 3157537"/>
                  <a:gd name="connsiteY51" fmla="*/ 285750 h 1633538"/>
                  <a:gd name="connsiteX52" fmla="*/ 625078 w 3157537"/>
                  <a:gd name="connsiteY52" fmla="*/ 248841 h 1633538"/>
                  <a:gd name="connsiteX53" fmla="*/ 551259 w 3157537"/>
                  <a:gd name="connsiteY53" fmla="*/ 189310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69232 w 3157537"/>
                  <a:gd name="connsiteY39" fmla="*/ 635794 h 1633538"/>
                  <a:gd name="connsiteX40" fmla="*/ 1395412 w 3157537"/>
                  <a:gd name="connsiteY40" fmla="*/ 598885 h 1633538"/>
                  <a:gd name="connsiteX41" fmla="*/ 1328737 w 3157537"/>
                  <a:gd name="connsiteY41" fmla="*/ 571500 h 1633538"/>
                  <a:gd name="connsiteX42" fmla="*/ 1266825 w 3157537"/>
                  <a:gd name="connsiteY42" fmla="*/ 525066 h 1633538"/>
                  <a:gd name="connsiteX43" fmla="*/ 1202531 w 3157537"/>
                  <a:gd name="connsiteY43" fmla="*/ 494110 h 1633538"/>
                  <a:gd name="connsiteX44" fmla="*/ 1129903 w 3157537"/>
                  <a:gd name="connsiteY44" fmla="*/ 483394 h 1633538"/>
                  <a:gd name="connsiteX45" fmla="*/ 1121568 w 3157537"/>
                  <a:gd name="connsiteY45" fmla="*/ 460772 h 1633538"/>
                  <a:gd name="connsiteX46" fmla="*/ 1029890 w 3157537"/>
                  <a:gd name="connsiteY46" fmla="*/ 429816 h 1633538"/>
                  <a:gd name="connsiteX47" fmla="*/ 969168 w 3157537"/>
                  <a:gd name="connsiteY47" fmla="*/ 421482 h 1633538"/>
                  <a:gd name="connsiteX48" fmla="*/ 964406 w 3157537"/>
                  <a:gd name="connsiteY48" fmla="*/ 351235 h 1633538"/>
                  <a:gd name="connsiteX49" fmla="*/ 759618 w 3157537"/>
                  <a:gd name="connsiteY49" fmla="*/ 317897 h 1633538"/>
                  <a:gd name="connsiteX50" fmla="*/ 745331 w 3157537"/>
                  <a:gd name="connsiteY50" fmla="*/ 291704 h 1633538"/>
                  <a:gd name="connsiteX51" fmla="*/ 675084 w 3157537"/>
                  <a:gd name="connsiteY51" fmla="*/ 285750 h 1633538"/>
                  <a:gd name="connsiteX52" fmla="*/ 625078 w 3157537"/>
                  <a:gd name="connsiteY52" fmla="*/ 248841 h 1633538"/>
                  <a:gd name="connsiteX53" fmla="*/ 551259 w 3157537"/>
                  <a:gd name="connsiteY53" fmla="*/ 189310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69232 w 3157537"/>
                  <a:gd name="connsiteY39" fmla="*/ 635794 h 1633538"/>
                  <a:gd name="connsiteX40" fmla="*/ 1372791 w 3157537"/>
                  <a:gd name="connsiteY40" fmla="*/ 607220 h 1633538"/>
                  <a:gd name="connsiteX41" fmla="*/ 1328737 w 3157537"/>
                  <a:gd name="connsiteY41" fmla="*/ 571500 h 1633538"/>
                  <a:gd name="connsiteX42" fmla="*/ 1266825 w 3157537"/>
                  <a:gd name="connsiteY42" fmla="*/ 525066 h 1633538"/>
                  <a:gd name="connsiteX43" fmla="*/ 1202531 w 3157537"/>
                  <a:gd name="connsiteY43" fmla="*/ 494110 h 1633538"/>
                  <a:gd name="connsiteX44" fmla="*/ 1129903 w 3157537"/>
                  <a:gd name="connsiteY44" fmla="*/ 483394 h 1633538"/>
                  <a:gd name="connsiteX45" fmla="*/ 1121568 w 3157537"/>
                  <a:gd name="connsiteY45" fmla="*/ 460772 h 1633538"/>
                  <a:gd name="connsiteX46" fmla="*/ 1029890 w 3157537"/>
                  <a:gd name="connsiteY46" fmla="*/ 429816 h 1633538"/>
                  <a:gd name="connsiteX47" fmla="*/ 969168 w 3157537"/>
                  <a:gd name="connsiteY47" fmla="*/ 421482 h 1633538"/>
                  <a:gd name="connsiteX48" fmla="*/ 964406 w 3157537"/>
                  <a:gd name="connsiteY48" fmla="*/ 351235 h 1633538"/>
                  <a:gd name="connsiteX49" fmla="*/ 759618 w 3157537"/>
                  <a:gd name="connsiteY49" fmla="*/ 317897 h 1633538"/>
                  <a:gd name="connsiteX50" fmla="*/ 745331 w 3157537"/>
                  <a:gd name="connsiteY50" fmla="*/ 291704 h 1633538"/>
                  <a:gd name="connsiteX51" fmla="*/ 675084 w 3157537"/>
                  <a:gd name="connsiteY51" fmla="*/ 285750 h 1633538"/>
                  <a:gd name="connsiteX52" fmla="*/ 625078 w 3157537"/>
                  <a:gd name="connsiteY52" fmla="*/ 248841 h 1633538"/>
                  <a:gd name="connsiteX53" fmla="*/ 551259 w 3157537"/>
                  <a:gd name="connsiteY53" fmla="*/ 189310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69232 w 3157537"/>
                  <a:gd name="connsiteY39" fmla="*/ 635794 h 1633538"/>
                  <a:gd name="connsiteX40" fmla="*/ 1372791 w 3157537"/>
                  <a:gd name="connsiteY40" fmla="*/ 607220 h 1633538"/>
                  <a:gd name="connsiteX41" fmla="*/ 1306115 w 3157537"/>
                  <a:gd name="connsiteY41" fmla="*/ 575072 h 1633538"/>
                  <a:gd name="connsiteX42" fmla="*/ 1266825 w 3157537"/>
                  <a:gd name="connsiteY42" fmla="*/ 525066 h 1633538"/>
                  <a:gd name="connsiteX43" fmla="*/ 1202531 w 3157537"/>
                  <a:gd name="connsiteY43" fmla="*/ 494110 h 1633538"/>
                  <a:gd name="connsiteX44" fmla="*/ 1129903 w 3157537"/>
                  <a:gd name="connsiteY44" fmla="*/ 483394 h 1633538"/>
                  <a:gd name="connsiteX45" fmla="*/ 1121568 w 3157537"/>
                  <a:gd name="connsiteY45" fmla="*/ 460772 h 1633538"/>
                  <a:gd name="connsiteX46" fmla="*/ 1029890 w 3157537"/>
                  <a:gd name="connsiteY46" fmla="*/ 429816 h 1633538"/>
                  <a:gd name="connsiteX47" fmla="*/ 969168 w 3157537"/>
                  <a:gd name="connsiteY47" fmla="*/ 421482 h 1633538"/>
                  <a:gd name="connsiteX48" fmla="*/ 964406 w 3157537"/>
                  <a:gd name="connsiteY48" fmla="*/ 351235 h 1633538"/>
                  <a:gd name="connsiteX49" fmla="*/ 759618 w 3157537"/>
                  <a:gd name="connsiteY49" fmla="*/ 317897 h 1633538"/>
                  <a:gd name="connsiteX50" fmla="*/ 745331 w 3157537"/>
                  <a:gd name="connsiteY50" fmla="*/ 291704 h 1633538"/>
                  <a:gd name="connsiteX51" fmla="*/ 675084 w 3157537"/>
                  <a:gd name="connsiteY51" fmla="*/ 285750 h 1633538"/>
                  <a:gd name="connsiteX52" fmla="*/ 625078 w 3157537"/>
                  <a:gd name="connsiteY52" fmla="*/ 248841 h 1633538"/>
                  <a:gd name="connsiteX53" fmla="*/ 551259 w 3157537"/>
                  <a:gd name="connsiteY53" fmla="*/ 189310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69232 w 3157537"/>
                  <a:gd name="connsiteY39" fmla="*/ 635794 h 1633538"/>
                  <a:gd name="connsiteX40" fmla="*/ 1372791 w 3157537"/>
                  <a:gd name="connsiteY40" fmla="*/ 607220 h 1633538"/>
                  <a:gd name="connsiteX41" fmla="*/ 1306115 w 3157537"/>
                  <a:gd name="connsiteY41" fmla="*/ 575072 h 1633538"/>
                  <a:gd name="connsiteX42" fmla="*/ 1238250 w 3157537"/>
                  <a:gd name="connsiteY42" fmla="*/ 536972 h 1633538"/>
                  <a:gd name="connsiteX43" fmla="*/ 1202531 w 3157537"/>
                  <a:gd name="connsiteY43" fmla="*/ 494110 h 1633538"/>
                  <a:gd name="connsiteX44" fmla="*/ 1129903 w 3157537"/>
                  <a:gd name="connsiteY44" fmla="*/ 483394 h 1633538"/>
                  <a:gd name="connsiteX45" fmla="*/ 1121568 w 3157537"/>
                  <a:gd name="connsiteY45" fmla="*/ 460772 h 1633538"/>
                  <a:gd name="connsiteX46" fmla="*/ 1029890 w 3157537"/>
                  <a:gd name="connsiteY46" fmla="*/ 429816 h 1633538"/>
                  <a:gd name="connsiteX47" fmla="*/ 969168 w 3157537"/>
                  <a:gd name="connsiteY47" fmla="*/ 421482 h 1633538"/>
                  <a:gd name="connsiteX48" fmla="*/ 964406 w 3157537"/>
                  <a:gd name="connsiteY48" fmla="*/ 351235 h 1633538"/>
                  <a:gd name="connsiteX49" fmla="*/ 759618 w 3157537"/>
                  <a:gd name="connsiteY49" fmla="*/ 317897 h 1633538"/>
                  <a:gd name="connsiteX50" fmla="*/ 745331 w 3157537"/>
                  <a:gd name="connsiteY50" fmla="*/ 291704 h 1633538"/>
                  <a:gd name="connsiteX51" fmla="*/ 675084 w 3157537"/>
                  <a:gd name="connsiteY51" fmla="*/ 285750 h 1633538"/>
                  <a:gd name="connsiteX52" fmla="*/ 625078 w 3157537"/>
                  <a:gd name="connsiteY52" fmla="*/ 248841 h 1633538"/>
                  <a:gd name="connsiteX53" fmla="*/ 551259 w 3157537"/>
                  <a:gd name="connsiteY53" fmla="*/ 189310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69232 w 3157537"/>
                  <a:gd name="connsiteY39" fmla="*/ 635794 h 1633538"/>
                  <a:gd name="connsiteX40" fmla="*/ 1372791 w 3157537"/>
                  <a:gd name="connsiteY40" fmla="*/ 607220 h 1633538"/>
                  <a:gd name="connsiteX41" fmla="*/ 1306115 w 3157537"/>
                  <a:gd name="connsiteY41" fmla="*/ 575072 h 1633538"/>
                  <a:gd name="connsiteX42" fmla="*/ 1238250 w 3157537"/>
                  <a:gd name="connsiteY42" fmla="*/ 536972 h 1633538"/>
                  <a:gd name="connsiteX43" fmla="*/ 1172766 w 3157537"/>
                  <a:gd name="connsiteY43" fmla="*/ 514351 h 1633538"/>
                  <a:gd name="connsiteX44" fmla="*/ 1129903 w 3157537"/>
                  <a:gd name="connsiteY44" fmla="*/ 483394 h 1633538"/>
                  <a:gd name="connsiteX45" fmla="*/ 1121568 w 3157537"/>
                  <a:gd name="connsiteY45" fmla="*/ 460772 h 1633538"/>
                  <a:gd name="connsiteX46" fmla="*/ 1029890 w 3157537"/>
                  <a:gd name="connsiteY46" fmla="*/ 429816 h 1633538"/>
                  <a:gd name="connsiteX47" fmla="*/ 969168 w 3157537"/>
                  <a:gd name="connsiteY47" fmla="*/ 421482 h 1633538"/>
                  <a:gd name="connsiteX48" fmla="*/ 964406 w 3157537"/>
                  <a:gd name="connsiteY48" fmla="*/ 351235 h 1633538"/>
                  <a:gd name="connsiteX49" fmla="*/ 759618 w 3157537"/>
                  <a:gd name="connsiteY49" fmla="*/ 317897 h 1633538"/>
                  <a:gd name="connsiteX50" fmla="*/ 745331 w 3157537"/>
                  <a:gd name="connsiteY50" fmla="*/ 291704 h 1633538"/>
                  <a:gd name="connsiteX51" fmla="*/ 675084 w 3157537"/>
                  <a:gd name="connsiteY51" fmla="*/ 285750 h 1633538"/>
                  <a:gd name="connsiteX52" fmla="*/ 625078 w 3157537"/>
                  <a:gd name="connsiteY52" fmla="*/ 248841 h 1633538"/>
                  <a:gd name="connsiteX53" fmla="*/ 551259 w 3157537"/>
                  <a:gd name="connsiteY53" fmla="*/ 189310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69232 w 3157537"/>
                  <a:gd name="connsiteY39" fmla="*/ 635794 h 1633538"/>
                  <a:gd name="connsiteX40" fmla="*/ 1372791 w 3157537"/>
                  <a:gd name="connsiteY40" fmla="*/ 607220 h 1633538"/>
                  <a:gd name="connsiteX41" fmla="*/ 1306115 w 3157537"/>
                  <a:gd name="connsiteY41" fmla="*/ 575072 h 1633538"/>
                  <a:gd name="connsiteX42" fmla="*/ 1238250 w 3157537"/>
                  <a:gd name="connsiteY42" fmla="*/ 536972 h 1633538"/>
                  <a:gd name="connsiteX43" fmla="*/ 1172766 w 3157537"/>
                  <a:gd name="connsiteY43" fmla="*/ 514351 h 1633538"/>
                  <a:gd name="connsiteX44" fmla="*/ 1129903 w 3157537"/>
                  <a:gd name="connsiteY44" fmla="*/ 483394 h 1633538"/>
                  <a:gd name="connsiteX45" fmla="*/ 1121568 w 3157537"/>
                  <a:gd name="connsiteY45" fmla="*/ 460772 h 1633538"/>
                  <a:gd name="connsiteX46" fmla="*/ 1016794 w 3157537"/>
                  <a:gd name="connsiteY46" fmla="*/ 457200 h 1633538"/>
                  <a:gd name="connsiteX47" fmla="*/ 969168 w 3157537"/>
                  <a:gd name="connsiteY47" fmla="*/ 421482 h 1633538"/>
                  <a:gd name="connsiteX48" fmla="*/ 964406 w 3157537"/>
                  <a:gd name="connsiteY48" fmla="*/ 351235 h 1633538"/>
                  <a:gd name="connsiteX49" fmla="*/ 759618 w 3157537"/>
                  <a:gd name="connsiteY49" fmla="*/ 317897 h 1633538"/>
                  <a:gd name="connsiteX50" fmla="*/ 745331 w 3157537"/>
                  <a:gd name="connsiteY50" fmla="*/ 291704 h 1633538"/>
                  <a:gd name="connsiteX51" fmla="*/ 675084 w 3157537"/>
                  <a:gd name="connsiteY51" fmla="*/ 285750 h 1633538"/>
                  <a:gd name="connsiteX52" fmla="*/ 625078 w 3157537"/>
                  <a:gd name="connsiteY52" fmla="*/ 248841 h 1633538"/>
                  <a:gd name="connsiteX53" fmla="*/ 551259 w 3157537"/>
                  <a:gd name="connsiteY53" fmla="*/ 189310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69232 w 3157537"/>
                  <a:gd name="connsiteY39" fmla="*/ 635794 h 1633538"/>
                  <a:gd name="connsiteX40" fmla="*/ 1372791 w 3157537"/>
                  <a:gd name="connsiteY40" fmla="*/ 607220 h 1633538"/>
                  <a:gd name="connsiteX41" fmla="*/ 1306115 w 3157537"/>
                  <a:gd name="connsiteY41" fmla="*/ 575072 h 1633538"/>
                  <a:gd name="connsiteX42" fmla="*/ 1238250 w 3157537"/>
                  <a:gd name="connsiteY42" fmla="*/ 536972 h 1633538"/>
                  <a:gd name="connsiteX43" fmla="*/ 1172766 w 3157537"/>
                  <a:gd name="connsiteY43" fmla="*/ 514351 h 1633538"/>
                  <a:gd name="connsiteX44" fmla="*/ 1129903 w 3157537"/>
                  <a:gd name="connsiteY44" fmla="*/ 483394 h 1633538"/>
                  <a:gd name="connsiteX45" fmla="*/ 1085849 w 3157537"/>
                  <a:gd name="connsiteY45" fmla="*/ 471487 h 1633538"/>
                  <a:gd name="connsiteX46" fmla="*/ 1016794 w 3157537"/>
                  <a:gd name="connsiteY46" fmla="*/ 457200 h 1633538"/>
                  <a:gd name="connsiteX47" fmla="*/ 969168 w 3157537"/>
                  <a:gd name="connsiteY47" fmla="*/ 421482 h 1633538"/>
                  <a:gd name="connsiteX48" fmla="*/ 964406 w 3157537"/>
                  <a:gd name="connsiteY48" fmla="*/ 351235 h 1633538"/>
                  <a:gd name="connsiteX49" fmla="*/ 759618 w 3157537"/>
                  <a:gd name="connsiteY49" fmla="*/ 317897 h 1633538"/>
                  <a:gd name="connsiteX50" fmla="*/ 745331 w 3157537"/>
                  <a:gd name="connsiteY50" fmla="*/ 291704 h 1633538"/>
                  <a:gd name="connsiteX51" fmla="*/ 675084 w 3157537"/>
                  <a:gd name="connsiteY51" fmla="*/ 285750 h 1633538"/>
                  <a:gd name="connsiteX52" fmla="*/ 625078 w 3157537"/>
                  <a:gd name="connsiteY52" fmla="*/ 248841 h 1633538"/>
                  <a:gd name="connsiteX53" fmla="*/ 551259 w 3157537"/>
                  <a:gd name="connsiteY53" fmla="*/ 189310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69232 w 3157537"/>
                  <a:gd name="connsiteY39" fmla="*/ 635794 h 1633538"/>
                  <a:gd name="connsiteX40" fmla="*/ 1372791 w 3157537"/>
                  <a:gd name="connsiteY40" fmla="*/ 607220 h 1633538"/>
                  <a:gd name="connsiteX41" fmla="*/ 1306115 w 3157537"/>
                  <a:gd name="connsiteY41" fmla="*/ 575072 h 1633538"/>
                  <a:gd name="connsiteX42" fmla="*/ 1238250 w 3157537"/>
                  <a:gd name="connsiteY42" fmla="*/ 536972 h 1633538"/>
                  <a:gd name="connsiteX43" fmla="*/ 1172766 w 3157537"/>
                  <a:gd name="connsiteY43" fmla="*/ 514351 h 1633538"/>
                  <a:gd name="connsiteX44" fmla="*/ 1129903 w 3157537"/>
                  <a:gd name="connsiteY44" fmla="*/ 483394 h 1633538"/>
                  <a:gd name="connsiteX45" fmla="*/ 1085849 w 3157537"/>
                  <a:gd name="connsiteY45" fmla="*/ 471487 h 1633538"/>
                  <a:gd name="connsiteX46" fmla="*/ 1016794 w 3157537"/>
                  <a:gd name="connsiteY46" fmla="*/ 457200 h 1633538"/>
                  <a:gd name="connsiteX47" fmla="*/ 969168 w 3157537"/>
                  <a:gd name="connsiteY47" fmla="*/ 421482 h 1633538"/>
                  <a:gd name="connsiteX48" fmla="*/ 945356 w 3157537"/>
                  <a:gd name="connsiteY48" fmla="*/ 375047 h 1633538"/>
                  <a:gd name="connsiteX49" fmla="*/ 759618 w 3157537"/>
                  <a:gd name="connsiteY49" fmla="*/ 317897 h 1633538"/>
                  <a:gd name="connsiteX50" fmla="*/ 745331 w 3157537"/>
                  <a:gd name="connsiteY50" fmla="*/ 291704 h 1633538"/>
                  <a:gd name="connsiteX51" fmla="*/ 675084 w 3157537"/>
                  <a:gd name="connsiteY51" fmla="*/ 285750 h 1633538"/>
                  <a:gd name="connsiteX52" fmla="*/ 625078 w 3157537"/>
                  <a:gd name="connsiteY52" fmla="*/ 248841 h 1633538"/>
                  <a:gd name="connsiteX53" fmla="*/ 551259 w 3157537"/>
                  <a:gd name="connsiteY53" fmla="*/ 189310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69232 w 3157537"/>
                  <a:gd name="connsiteY39" fmla="*/ 635794 h 1633538"/>
                  <a:gd name="connsiteX40" fmla="*/ 1372791 w 3157537"/>
                  <a:gd name="connsiteY40" fmla="*/ 607220 h 1633538"/>
                  <a:gd name="connsiteX41" fmla="*/ 1306115 w 3157537"/>
                  <a:gd name="connsiteY41" fmla="*/ 575072 h 1633538"/>
                  <a:gd name="connsiteX42" fmla="*/ 1238250 w 3157537"/>
                  <a:gd name="connsiteY42" fmla="*/ 536972 h 1633538"/>
                  <a:gd name="connsiteX43" fmla="*/ 1172766 w 3157537"/>
                  <a:gd name="connsiteY43" fmla="*/ 514351 h 1633538"/>
                  <a:gd name="connsiteX44" fmla="*/ 1129903 w 3157537"/>
                  <a:gd name="connsiteY44" fmla="*/ 483394 h 1633538"/>
                  <a:gd name="connsiteX45" fmla="*/ 1085849 w 3157537"/>
                  <a:gd name="connsiteY45" fmla="*/ 471487 h 1633538"/>
                  <a:gd name="connsiteX46" fmla="*/ 1016794 w 3157537"/>
                  <a:gd name="connsiteY46" fmla="*/ 457200 h 1633538"/>
                  <a:gd name="connsiteX47" fmla="*/ 969168 w 3157537"/>
                  <a:gd name="connsiteY47" fmla="*/ 421482 h 1633538"/>
                  <a:gd name="connsiteX48" fmla="*/ 945356 w 3157537"/>
                  <a:gd name="connsiteY48" fmla="*/ 375047 h 1633538"/>
                  <a:gd name="connsiteX49" fmla="*/ 744140 w 3157537"/>
                  <a:gd name="connsiteY49" fmla="*/ 338138 h 1633538"/>
                  <a:gd name="connsiteX50" fmla="*/ 745331 w 3157537"/>
                  <a:gd name="connsiteY50" fmla="*/ 291704 h 1633538"/>
                  <a:gd name="connsiteX51" fmla="*/ 675084 w 3157537"/>
                  <a:gd name="connsiteY51" fmla="*/ 285750 h 1633538"/>
                  <a:gd name="connsiteX52" fmla="*/ 625078 w 3157537"/>
                  <a:gd name="connsiteY52" fmla="*/ 248841 h 1633538"/>
                  <a:gd name="connsiteX53" fmla="*/ 551259 w 3157537"/>
                  <a:gd name="connsiteY53" fmla="*/ 189310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69232 w 3157537"/>
                  <a:gd name="connsiteY39" fmla="*/ 635794 h 1633538"/>
                  <a:gd name="connsiteX40" fmla="*/ 1372791 w 3157537"/>
                  <a:gd name="connsiteY40" fmla="*/ 607220 h 1633538"/>
                  <a:gd name="connsiteX41" fmla="*/ 1306115 w 3157537"/>
                  <a:gd name="connsiteY41" fmla="*/ 575072 h 1633538"/>
                  <a:gd name="connsiteX42" fmla="*/ 1238250 w 3157537"/>
                  <a:gd name="connsiteY42" fmla="*/ 536972 h 1633538"/>
                  <a:gd name="connsiteX43" fmla="*/ 1172766 w 3157537"/>
                  <a:gd name="connsiteY43" fmla="*/ 514351 h 1633538"/>
                  <a:gd name="connsiteX44" fmla="*/ 1129903 w 3157537"/>
                  <a:gd name="connsiteY44" fmla="*/ 483394 h 1633538"/>
                  <a:gd name="connsiteX45" fmla="*/ 1085849 w 3157537"/>
                  <a:gd name="connsiteY45" fmla="*/ 471487 h 1633538"/>
                  <a:gd name="connsiteX46" fmla="*/ 1016794 w 3157537"/>
                  <a:gd name="connsiteY46" fmla="*/ 457200 h 1633538"/>
                  <a:gd name="connsiteX47" fmla="*/ 969168 w 3157537"/>
                  <a:gd name="connsiteY47" fmla="*/ 421482 h 1633538"/>
                  <a:gd name="connsiteX48" fmla="*/ 945356 w 3157537"/>
                  <a:gd name="connsiteY48" fmla="*/ 375047 h 1633538"/>
                  <a:gd name="connsiteX49" fmla="*/ 744140 w 3157537"/>
                  <a:gd name="connsiteY49" fmla="*/ 338138 h 1633538"/>
                  <a:gd name="connsiteX50" fmla="*/ 683419 w 3157537"/>
                  <a:gd name="connsiteY50" fmla="*/ 321470 h 1633538"/>
                  <a:gd name="connsiteX51" fmla="*/ 675084 w 3157537"/>
                  <a:gd name="connsiteY51" fmla="*/ 285750 h 1633538"/>
                  <a:gd name="connsiteX52" fmla="*/ 625078 w 3157537"/>
                  <a:gd name="connsiteY52" fmla="*/ 248841 h 1633538"/>
                  <a:gd name="connsiteX53" fmla="*/ 551259 w 3157537"/>
                  <a:gd name="connsiteY53" fmla="*/ 189310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69232 w 3157537"/>
                  <a:gd name="connsiteY39" fmla="*/ 635794 h 1633538"/>
                  <a:gd name="connsiteX40" fmla="*/ 1372791 w 3157537"/>
                  <a:gd name="connsiteY40" fmla="*/ 607220 h 1633538"/>
                  <a:gd name="connsiteX41" fmla="*/ 1306115 w 3157537"/>
                  <a:gd name="connsiteY41" fmla="*/ 575072 h 1633538"/>
                  <a:gd name="connsiteX42" fmla="*/ 1238250 w 3157537"/>
                  <a:gd name="connsiteY42" fmla="*/ 536972 h 1633538"/>
                  <a:gd name="connsiteX43" fmla="*/ 1172766 w 3157537"/>
                  <a:gd name="connsiteY43" fmla="*/ 514351 h 1633538"/>
                  <a:gd name="connsiteX44" fmla="*/ 1129903 w 3157537"/>
                  <a:gd name="connsiteY44" fmla="*/ 483394 h 1633538"/>
                  <a:gd name="connsiteX45" fmla="*/ 1085849 w 3157537"/>
                  <a:gd name="connsiteY45" fmla="*/ 471487 h 1633538"/>
                  <a:gd name="connsiteX46" fmla="*/ 1016794 w 3157537"/>
                  <a:gd name="connsiteY46" fmla="*/ 457200 h 1633538"/>
                  <a:gd name="connsiteX47" fmla="*/ 969168 w 3157537"/>
                  <a:gd name="connsiteY47" fmla="*/ 421482 h 1633538"/>
                  <a:gd name="connsiteX48" fmla="*/ 945356 w 3157537"/>
                  <a:gd name="connsiteY48" fmla="*/ 375047 h 1633538"/>
                  <a:gd name="connsiteX49" fmla="*/ 744140 w 3157537"/>
                  <a:gd name="connsiteY49" fmla="*/ 338138 h 1633538"/>
                  <a:gd name="connsiteX50" fmla="*/ 683419 w 3157537"/>
                  <a:gd name="connsiteY50" fmla="*/ 321470 h 1633538"/>
                  <a:gd name="connsiteX51" fmla="*/ 642937 w 3157537"/>
                  <a:gd name="connsiteY51" fmla="*/ 316707 h 1633538"/>
                  <a:gd name="connsiteX52" fmla="*/ 625078 w 3157537"/>
                  <a:gd name="connsiteY52" fmla="*/ 248841 h 1633538"/>
                  <a:gd name="connsiteX53" fmla="*/ 551259 w 3157537"/>
                  <a:gd name="connsiteY53" fmla="*/ 189310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69232 w 3157537"/>
                  <a:gd name="connsiteY39" fmla="*/ 635794 h 1633538"/>
                  <a:gd name="connsiteX40" fmla="*/ 1372791 w 3157537"/>
                  <a:gd name="connsiteY40" fmla="*/ 607220 h 1633538"/>
                  <a:gd name="connsiteX41" fmla="*/ 1306115 w 3157537"/>
                  <a:gd name="connsiteY41" fmla="*/ 575072 h 1633538"/>
                  <a:gd name="connsiteX42" fmla="*/ 1238250 w 3157537"/>
                  <a:gd name="connsiteY42" fmla="*/ 536972 h 1633538"/>
                  <a:gd name="connsiteX43" fmla="*/ 1172766 w 3157537"/>
                  <a:gd name="connsiteY43" fmla="*/ 514351 h 1633538"/>
                  <a:gd name="connsiteX44" fmla="*/ 1129903 w 3157537"/>
                  <a:gd name="connsiteY44" fmla="*/ 483394 h 1633538"/>
                  <a:gd name="connsiteX45" fmla="*/ 1085849 w 3157537"/>
                  <a:gd name="connsiteY45" fmla="*/ 471487 h 1633538"/>
                  <a:gd name="connsiteX46" fmla="*/ 1016794 w 3157537"/>
                  <a:gd name="connsiteY46" fmla="*/ 457200 h 1633538"/>
                  <a:gd name="connsiteX47" fmla="*/ 969168 w 3157537"/>
                  <a:gd name="connsiteY47" fmla="*/ 421482 h 1633538"/>
                  <a:gd name="connsiteX48" fmla="*/ 945356 w 3157537"/>
                  <a:gd name="connsiteY48" fmla="*/ 375047 h 1633538"/>
                  <a:gd name="connsiteX49" fmla="*/ 744140 w 3157537"/>
                  <a:gd name="connsiteY49" fmla="*/ 338138 h 1633538"/>
                  <a:gd name="connsiteX50" fmla="*/ 683419 w 3157537"/>
                  <a:gd name="connsiteY50" fmla="*/ 321470 h 1633538"/>
                  <a:gd name="connsiteX51" fmla="*/ 642937 w 3157537"/>
                  <a:gd name="connsiteY51" fmla="*/ 316707 h 1633538"/>
                  <a:gd name="connsiteX52" fmla="*/ 603646 w 3157537"/>
                  <a:gd name="connsiteY52" fmla="*/ 263128 h 1633538"/>
                  <a:gd name="connsiteX53" fmla="*/ 551259 w 3157537"/>
                  <a:gd name="connsiteY53" fmla="*/ 189310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69232 w 3157537"/>
                  <a:gd name="connsiteY39" fmla="*/ 635794 h 1633538"/>
                  <a:gd name="connsiteX40" fmla="*/ 1372791 w 3157537"/>
                  <a:gd name="connsiteY40" fmla="*/ 607220 h 1633538"/>
                  <a:gd name="connsiteX41" fmla="*/ 1306115 w 3157537"/>
                  <a:gd name="connsiteY41" fmla="*/ 575072 h 1633538"/>
                  <a:gd name="connsiteX42" fmla="*/ 1238250 w 3157537"/>
                  <a:gd name="connsiteY42" fmla="*/ 536972 h 1633538"/>
                  <a:gd name="connsiteX43" fmla="*/ 1172766 w 3157537"/>
                  <a:gd name="connsiteY43" fmla="*/ 514351 h 1633538"/>
                  <a:gd name="connsiteX44" fmla="*/ 1129903 w 3157537"/>
                  <a:gd name="connsiteY44" fmla="*/ 483394 h 1633538"/>
                  <a:gd name="connsiteX45" fmla="*/ 1085849 w 3157537"/>
                  <a:gd name="connsiteY45" fmla="*/ 471487 h 1633538"/>
                  <a:gd name="connsiteX46" fmla="*/ 1016794 w 3157537"/>
                  <a:gd name="connsiteY46" fmla="*/ 457200 h 1633538"/>
                  <a:gd name="connsiteX47" fmla="*/ 969168 w 3157537"/>
                  <a:gd name="connsiteY47" fmla="*/ 421482 h 1633538"/>
                  <a:gd name="connsiteX48" fmla="*/ 945356 w 3157537"/>
                  <a:gd name="connsiteY48" fmla="*/ 375047 h 1633538"/>
                  <a:gd name="connsiteX49" fmla="*/ 744140 w 3157537"/>
                  <a:gd name="connsiteY49" fmla="*/ 338138 h 1633538"/>
                  <a:gd name="connsiteX50" fmla="*/ 683419 w 3157537"/>
                  <a:gd name="connsiteY50" fmla="*/ 321470 h 1633538"/>
                  <a:gd name="connsiteX51" fmla="*/ 642937 w 3157537"/>
                  <a:gd name="connsiteY51" fmla="*/ 316707 h 1633538"/>
                  <a:gd name="connsiteX52" fmla="*/ 603646 w 3157537"/>
                  <a:gd name="connsiteY52" fmla="*/ 263128 h 1633538"/>
                  <a:gd name="connsiteX53" fmla="*/ 525066 w 3157537"/>
                  <a:gd name="connsiteY53" fmla="*/ 232172 h 1633538"/>
                  <a:gd name="connsiteX54" fmla="*/ 452437 w 3157537"/>
                  <a:gd name="connsiteY54" fmla="*/ 171450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69232 w 3157537"/>
                  <a:gd name="connsiteY39" fmla="*/ 635794 h 1633538"/>
                  <a:gd name="connsiteX40" fmla="*/ 1372791 w 3157537"/>
                  <a:gd name="connsiteY40" fmla="*/ 607220 h 1633538"/>
                  <a:gd name="connsiteX41" fmla="*/ 1306115 w 3157537"/>
                  <a:gd name="connsiteY41" fmla="*/ 575072 h 1633538"/>
                  <a:gd name="connsiteX42" fmla="*/ 1238250 w 3157537"/>
                  <a:gd name="connsiteY42" fmla="*/ 536972 h 1633538"/>
                  <a:gd name="connsiteX43" fmla="*/ 1172766 w 3157537"/>
                  <a:gd name="connsiteY43" fmla="*/ 514351 h 1633538"/>
                  <a:gd name="connsiteX44" fmla="*/ 1129903 w 3157537"/>
                  <a:gd name="connsiteY44" fmla="*/ 483394 h 1633538"/>
                  <a:gd name="connsiteX45" fmla="*/ 1085849 w 3157537"/>
                  <a:gd name="connsiteY45" fmla="*/ 471487 h 1633538"/>
                  <a:gd name="connsiteX46" fmla="*/ 1016794 w 3157537"/>
                  <a:gd name="connsiteY46" fmla="*/ 457200 h 1633538"/>
                  <a:gd name="connsiteX47" fmla="*/ 969168 w 3157537"/>
                  <a:gd name="connsiteY47" fmla="*/ 421482 h 1633538"/>
                  <a:gd name="connsiteX48" fmla="*/ 945356 w 3157537"/>
                  <a:gd name="connsiteY48" fmla="*/ 375047 h 1633538"/>
                  <a:gd name="connsiteX49" fmla="*/ 744140 w 3157537"/>
                  <a:gd name="connsiteY49" fmla="*/ 338138 h 1633538"/>
                  <a:gd name="connsiteX50" fmla="*/ 683419 w 3157537"/>
                  <a:gd name="connsiteY50" fmla="*/ 321470 h 1633538"/>
                  <a:gd name="connsiteX51" fmla="*/ 642937 w 3157537"/>
                  <a:gd name="connsiteY51" fmla="*/ 316707 h 1633538"/>
                  <a:gd name="connsiteX52" fmla="*/ 603646 w 3157537"/>
                  <a:gd name="connsiteY52" fmla="*/ 263128 h 1633538"/>
                  <a:gd name="connsiteX53" fmla="*/ 525066 w 3157537"/>
                  <a:gd name="connsiteY53" fmla="*/ 232172 h 1633538"/>
                  <a:gd name="connsiteX54" fmla="*/ 427434 w 3157537"/>
                  <a:gd name="connsiteY54" fmla="*/ 195262 h 1633538"/>
                  <a:gd name="connsiteX55" fmla="*/ 373856 w 3157537"/>
                  <a:gd name="connsiteY55" fmla="*/ 141685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69232 w 3157537"/>
                  <a:gd name="connsiteY39" fmla="*/ 635794 h 1633538"/>
                  <a:gd name="connsiteX40" fmla="*/ 1372791 w 3157537"/>
                  <a:gd name="connsiteY40" fmla="*/ 607220 h 1633538"/>
                  <a:gd name="connsiteX41" fmla="*/ 1306115 w 3157537"/>
                  <a:gd name="connsiteY41" fmla="*/ 575072 h 1633538"/>
                  <a:gd name="connsiteX42" fmla="*/ 1238250 w 3157537"/>
                  <a:gd name="connsiteY42" fmla="*/ 536972 h 1633538"/>
                  <a:gd name="connsiteX43" fmla="*/ 1172766 w 3157537"/>
                  <a:gd name="connsiteY43" fmla="*/ 514351 h 1633538"/>
                  <a:gd name="connsiteX44" fmla="*/ 1129903 w 3157537"/>
                  <a:gd name="connsiteY44" fmla="*/ 483394 h 1633538"/>
                  <a:gd name="connsiteX45" fmla="*/ 1085849 w 3157537"/>
                  <a:gd name="connsiteY45" fmla="*/ 471487 h 1633538"/>
                  <a:gd name="connsiteX46" fmla="*/ 1016794 w 3157537"/>
                  <a:gd name="connsiteY46" fmla="*/ 457200 h 1633538"/>
                  <a:gd name="connsiteX47" fmla="*/ 969168 w 3157537"/>
                  <a:gd name="connsiteY47" fmla="*/ 421482 h 1633538"/>
                  <a:gd name="connsiteX48" fmla="*/ 945356 w 3157537"/>
                  <a:gd name="connsiteY48" fmla="*/ 375047 h 1633538"/>
                  <a:gd name="connsiteX49" fmla="*/ 744140 w 3157537"/>
                  <a:gd name="connsiteY49" fmla="*/ 338138 h 1633538"/>
                  <a:gd name="connsiteX50" fmla="*/ 683419 w 3157537"/>
                  <a:gd name="connsiteY50" fmla="*/ 321470 h 1633538"/>
                  <a:gd name="connsiteX51" fmla="*/ 642937 w 3157537"/>
                  <a:gd name="connsiteY51" fmla="*/ 316707 h 1633538"/>
                  <a:gd name="connsiteX52" fmla="*/ 603646 w 3157537"/>
                  <a:gd name="connsiteY52" fmla="*/ 263128 h 1633538"/>
                  <a:gd name="connsiteX53" fmla="*/ 525066 w 3157537"/>
                  <a:gd name="connsiteY53" fmla="*/ 232172 h 1633538"/>
                  <a:gd name="connsiteX54" fmla="*/ 427434 w 3157537"/>
                  <a:gd name="connsiteY54" fmla="*/ 195262 h 1633538"/>
                  <a:gd name="connsiteX55" fmla="*/ 346472 w 3157537"/>
                  <a:gd name="connsiteY55" fmla="*/ 182166 h 1633538"/>
                  <a:gd name="connsiteX56" fmla="*/ 273843 w 3157537"/>
                  <a:gd name="connsiteY56" fmla="*/ 90488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69232 w 3157537"/>
                  <a:gd name="connsiteY39" fmla="*/ 635794 h 1633538"/>
                  <a:gd name="connsiteX40" fmla="*/ 1372791 w 3157537"/>
                  <a:gd name="connsiteY40" fmla="*/ 607220 h 1633538"/>
                  <a:gd name="connsiteX41" fmla="*/ 1306115 w 3157537"/>
                  <a:gd name="connsiteY41" fmla="*/ 575072 h 1633538"/>
                  <a:gd name="connsiteX42" fmla="*/ 1238250 w 3157537"/>
                  <a:gd name="connsiteY42" fmla="*/ 536972 h 1633538"/>
                  <a:gd name="connsiteX43" fmla="*/ 1172766 w 3157537"/>
                  <a:gd name="connsiteY43" fmla="*/ 514351 h 1633538"/>
                  <a:gd name="connsiteX44" fmla="*/ 1129903 w 3157537"/>
                  <a:gd name="connsiteY44" fmla="*/ 483394 h 1633538"/>
                  <a:gd name="connsiteX45" fmla="*/ 1085849 w 3157537"/>
                  <a:gd name="connsiteY45" fmla="*/ 471487 h 1633538"/>
                  <a:gd name="connsiteX46" fmla="*/ 1016794 w 3157537"/>
                  <a:gd name="connsiteY46" fmla="*/ 457200 h 1633538"/>
                  <a:gd name="connsiteX47" fmla="*/ 969168 w 3157537"/>
                  <a:gd name="connsiteY47" fmla="*/ 421482 h 1633538"/>
                  <a:gd name="connsiteX48" fmla="*/ 945356 w 3157537"/>
                  <a:gd name="connsiteY48" fmla="*/ 375047 h 1633538"/>
                  <a:gd name="connsiteX49" fmla="*/ 744140 w 3157537"/>
                  <a:gd name="connsiteY49" fmla="*/ 338138 h 1633538"/>
                  <a:gd name="connsiteX50" fmla="*/ 683419 w 3157537"/>
                  <a:gd name="connsiteY50" fmla="*/ 321470 h 1633538"/>
                  <a:gd name="connsiteX51" fmla="*/ 642937 w 3157537"/>
                  <a:gd name="connsiteY51" fmla="*/ 316707 h 1633538"/>
                  <a:gd name="connsiteX52" fmla="*/ 603646 w 3157537"/>
                  <a:gd name="connsiteY52" fmla="*/ 263128 h 1633538"/>
                  <a:gd name="connsiteX53" fmla="*/ 525066 w 3157537"/>
                  <a:gd name="connsiteY53" fmla="*/ 232172 h 1633538"/>
                  <a:gd name="connsiteX54" fmla="*/ 427434 w 3157537"/>
                  <a:gd name="connsiteY54" fmla="*/ 195262 h 1633538"/>
                  <a:gd name="connsiteX55" fmla="*/ 346472 w 3157537"/>
                  <a:gd name="connsiteY55" fmla="*/ 182166 h 1633538"/>
                  <a:gd name="connsiteX56" fmla="*/ 248840 w 3157537"/>
                  <a:gd name="connsiteY56" fmla="*/ 150020 h 1633538"/>
                  <a:gd name="connsiteX57" fmla="*/ 182165 w 3157537"/>
                  <a:gd name="connsiteY57" fmla="*/ 60722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411015 w 3157537"/>
                  <a:gd name="connsiteY17" fmla="*/ 1148954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69232 w 3157537"/>
                  <a:gd name="connsiteY39" fmla="*/ 635794 h 1633538"/>
                  <a:gd name="connsiteX40" fmla="*/ 1372791 w 3157537"/>
                  <a:gd name="connsiteY40" fmla="*/ 607220 h 1633538"/>
                  <a:gd name="connsiteX41" fmla="*/ 1306115 w 3157537"/>
                  <a:gd name="connsiteY41" fmla="*/ 575072 h 1633538"/>
                  <a:gd name="connsiteX42" fmla="*/ 1238250 w 3157537"/>
                  <a:gd name="connsiteY42" fmla="*/ 536972 h 1633538"/>
                  <a:gd name="connsiteX43" fmla="*/ 1172766 w 3157537"/>
                  <a:gd name="connsiteY43" fmla="*/ 514351 h 1633538"/>
                  <a:gd name="connsiteX44" fmla="*/ 1129903 w 3157537"/>
                  <a:gd name="connsiteY44" fmla="*/ 483394 h 1633538"/>
                  <a:gd name="connsiteX45" fmla="*/ 1085849 w 3157537"/>
                  <a:gd name="connsiteY45" fmla="*/ 471487 h 1633538"/>
                  <a:gd name="connsiteX46" fmla="*/ 1016794 w 3157537"/>
                  <a:gd name="connsiteY46" fmla="*/ 457200 h 1633538"/>
                  <a:gd name="connsiteX47" fmla="*/ 969168 w 3157537"/>
                  <a:gd name="connsiteY47" fmla="*/ 421482 h 1633538"/>
                  <a:gd name="connsiteX48" fmla="*/ 945356 w 3157537"/>
                  <a:gd name="connsiteY48" fmla="*/ 375047 h 1633538"/>
                  <a:gd name="connsiteX49" fmla="*/ 744140 w 3157537"/>
                  <a:gd name="connsiteY49" fmla="*/ 338138 h 1633538"/>
                  <a:gd name="connsiteX50" fmla="*/ 683419 w 3157537"/>
                  <a:gd name="connsiteY50" fmla="*/ 321470 h 1633538"/>
                  <a:gd name="connsiteX51" fmla="*/ 642937 w 3157537"/>
                  <a:gd name="connsiteY51" fmla="*/ 316707 h 1633538"/>
                  <a:gd name="connsiteX52" fmla="*/ 603646 w 3157537"/>
                  <a:gd name="connsiteY52" fmla="*/ 263128 h 1633538"/>
                  <a:gd name="connsiteX53" fmla="*/ 525066 w 3157537"/>
                  <a:gd name="connsiteY53" fmla="*/ 232172 h 1633538"/>
                  <a:gd name="connsiteX54" fmla="*/ 427434 w 3157537"/>
                  <a:gd name="connsiteY54" fmla="*/ 195262 h 1633538"/>
                  <a:gd name="connsiteX55" fmla="*/ 346472 w 3157537"/>
                  <a:gd name="connsiteY55" fmla="*/ 182166 h 1633538"/>
                  <a:gd name="connsiteX56" fmla="*/ 248840 w 3157537"/>
                  <a:gd name="connsiteY56" fmla="*/ 150020 h 1633538"/>
                  <a:gd name="connsiteX57" fmla="*/ 164306 w 3157537"/>
                  <a:gd name="connsiteY57" fmla="*/ 90488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383630 w 3157537"/>
                  <a:gd name="connsiteY17" fmla="*/ 1151335 h 1633538"/>
                  <a:gd name="connsiteX18" fmla="*/ 2339578 w 3157537"/>
                  <a:gd name="connsiteY18" fmla="*/ 1110854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69232 w 3157537"/>
                  <a:gd name="connsiteY39" fmla="*/ 635794 h 1633538"/>
                  <a:gd name="connsiteX40" fmla="*/ 1372791 w 3157537"/>
                  <a:gd name="connsiteY40" fmla="*/ 607220 h 1633538"/>
                  <a:gd name="connsiteX41" fmla="*/ 1306115 w 3157537"/>
                  <a:gd name="connsiteY41" fmla="*/ 575072 h 1633538"/>
                  <a:gd name="connsiteX42" fmla="*/ 1238250 w 3157537"/>
                  <a:gd name="connsiteY42" fmla="*/ 536972 h 1633538"/>
                  <a:gd name="connsiteX43" fmla="*/ 1172766 w 3157537"/>
                  <a:gd name="connsiteY43" fmla="*/ 514351 h 1633538"/>
                  <a:gd name="connsiteX44" fmla="*/ 1129903 w 3157537"/>
                  <a:gd name="connsiteY44" fmla="*/ 483394 h 1633538"/>
                  <a:gd name="connsiteX45" fmla="*/ 1085849 w 3157537"/>
                  <a:gd name="connsiteY45" fmla="*/ 471487 h 1633538"/>
                  <a:gd name="connsiteX46" fmla="*/ 1016794 w 3157537"/>
                  <a:gd name="connsiteY46" fmla="*/ 457200 h 1633538"/>
                  <a:gd name="connsiteX47" fmla="*/ 969168 w 3157537"/>
                  <a:gd name="connsiteY47" fmla="*/ 421482 h 1633538"/>
                  <a:gd name="connsiteX48" fmla="*/ 945356 w 3157537"/>
                  <a:gd name="connsiteY48" fmla="*/ 375047 h 1633538"/>
                  <a:gd name="connsiteX49" fmla="*/ 744140 w 3157537"/>
                  <a:gd name="connsiteY49" fmla="*/ 338138 h 1633538"/>
                  <a:gd name="connsiteX50" fmla="*/ 683419 w 3157537"/>
                  <a:gd name="connsiteY50" fmla="*/ 321470 h 1633538"/>
                  <a:gd name="connsiteX51" fmla="*/ 642937 w 3157537"/>
                  <a:gd name="connsiteY51" fmla="*/ 316707 h 1633538"/>
                  <a:gd name="connsiteX52" fmla="*/ 603646 w 3157537"/>
                  <a:gd name="connsiteY52" fmla="*/ 263128 h 1633538"/>
                  <a:gd name="connsiteX53" fmla="*/ 525066 w 3157537"/>
                  <a:gd name="connsiteY53" fmla="*/ 232172 h 1633538"/>
                  <a:gd name="connsiteX54" fmla="*/ 427434 w 3157537"/>
                  <a:gd name="connsiteY54" fmla="*/ 195262 h 1633538"/>
                  <a:gd name="connsiteX55" fmla="*/ 346472 w 3157537"/>
                  <a:gd name="connsiteY55" fmla="*/ 182166 h 1633538"/>
                  <a:gd name="connsiteX56" fmla="*/ 248840 w 3157537"/>
                  <a:gd name="connsiteY56" fmla="*/ 150020 h 1633538"/>
                  <a:gd name="connsiteX57" fmla="*/ 164306 w 3157537"/>
                  <a:gd name="connsiteY57" fmla="*/ 90488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383630 w 3157537"/>
                  <a:gd name="connsiteY17" fmla="*/ 1151335 h 1633538"/>
                  <a:gd name="connsiteX18" fmla="*/ 2326482 w 3157537"/>
                  <a:gd name="connsiteY18" fmla="*/ 1119189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59718 w 3157537"/>
                  <a:gd name="connsiteY38" fmla="*/ 652463 h 1633538"/>
                  <a:gd name="connsiteX39" fmla="*/ 1469232 w 3157537"/>
                  <a:gd name="connsiteY39" fmla="*/ 635794 h 1633538"/>
                  <a:gd name="connsiteX40" fmla="*/ 1372791 w 3157537"/>
                  <a:gd name="connsiteY40" fmla="*/ 607220 h 1633538"/>
                  <a:gd name="connsiteX41" fmla="*/ 1306115 w 3157537"/>
                  <a:gd name="connsiteY41" fmla="*/ 575072 h 1633538"/>
                  <a:gd name="connsiteX42" fmla="*/ 1238250 w 3157537"/>
                  <a:gd name="connsiteY42" fmla="*/ 536972 h 1633538"/>
                  <a:gd name="connsiteX43" fmla="*/ 1172766 w 3157537"/>
                  <a:gd name="connsiteY43" fmla="*/ 514351 h 1633538"/>
                  <a:gd name="connsiteX44" fmla="*/ 1129903 w 3157537"/>
                  <a:gd name="connsiteY44" fmla="*/ 483394 h 1633538"/>
                  <a:gd name="connsiteX45" fmla="*/ 1085849 w 3157537"/>
                  <a:gd name="connsiteY45" fmla="*/ 471487 h 1633538"/>
                  <a:gd name="connsiteX46" fmla="*/ 1016794 w 3157537"/>
                  <a:gd name="connsiteY46" fmla="*/ 457200 h 1633538"/>
                  <a:gd name="connsiteX47" fmla="*/ 969168 w 3157537"/>
                  <a:gd name="connsiteY47" fmla="*/ 421482 h 1633538"/>
                  <a:gd name="connsiteX48" fmla="*/ 945356 w 3157537"/>
                  <a:gd name="connsiteY48" fmla="*/ 375047 h 1633538"/>
                  <a:gd name="connsiteX49" fmla="*/ 744140 w 3157537"/>
                  <a:gd name="connsiteY49" fmla="*/ 338138 h 1633538"/>
                  <a:gd name="connsiteX50" fmla="*/ 683419 w 3157537"/>
                  <a:gd name="connsiteY50" fmla="*/ 321470 h 1633538"/>
                  <a:gd name="connsiteX51" fmla="*/ 642937 w 3157537"/>
                  <a:gd name="connsiteY51" fmla="*/ 316707 h 1633538"/>
                  <a:gd name="connsiteX52" fmla="*/ 603646 w 3157537"/>
                  <a:gd name="connsiteY52" fmla="*/ 263128 h 1633538"/>
                  <a:gd name="connsiteX53" fmla="*/ 525066 w 3157537"/>
                  <a:gd name="connsiteY53" fmla="*/ 232172 h 1633538"/>
                  <a:gd name="connsiteX54" fmla="*/ 427434 w 3157537"/>
                  <a:gd name="connsiteY54" fmla="*/ 195262 h 1633538"/>
                  <a:gd name="connsiteX55" fmla="*/ 346472 w 3157537"/>
                  <a:gd name="connsiteY55" fmla="*/ 182166 h 1633538"/>
                  <a:gd name="connsiteX56" fmla="*/ 248840 w 3157537"/>
                  <a:gd name="connsiteY56" fmla="*/ 150020 h 1633538"/>
                  <a:gd name="connsiteX57" fmla="*/ 164306 w 3157537"/>
                  <a:gd name="connsiteY57" fmla="*/ 90488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383630 w 3157537"/>
                  <a:gd name="connsiteY17" fmla="*/ 1151335 h 1633538"/>
                  <a:gd name="connsiteX18" fmla="*/ 2326482 w 3157537"/>
                  <a:gd name="connsiteY18" fmla="*/ 1119189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32334 w 3157537"/>
                  <a:gd name="connsiteY38" fmla="*/ 656035 h 1633538"/>
                  <a:gd name="connsiteX39" fmla="*/ 1469232 w 3157537"/>
                  <a:gd name="connsiteY39" fmla="*/ 635794 h 1633538"/>
                  <a:gd name="connsiteX40" fmla="*/ 1372791 w 3157537"/>
                  <a:gd name="connsiteY40" fmla="*/ 607220 h 1633538"/>
                  <a:gd name="connsiteX41" fmla="*/ 1306115 w 3157537"/>
                  <a:gd name="connsiteY41" fmla="*/ 575072 h 1633538"/>
                  <a:gd name="connsiteX42" fmla="*/ 1238250 w 3157537"/>
                  <a:gd name="connsiteY42" fmla="*/ 536972 h 1633538"/>
                  <a:gd name="connsiteX43" fmla="*/ 1172766 w 3157537"/>
                  <a:gd name="connsiteY43" fmla="*/ 514351 h 1633538"/>
                  <a:gd name="connsiteX44" fmla="*/ 1129903 w 3157537"/>
                  <a:gd name="connsiteY44" fmla="*/ 483394 h 1633538"/>
                  <a:gd name="connsiteX45" fmla="*/ 1085849 w 3157537"/>
                  <a:gd name="connsiteY45" fmla="*/ 471487 h 1633538"/>
                  <a:gd name="connsiteX46" fmla="*/ 1016794 w 3157537"/>
                  <a:gd name="connsiteY46" fmla="*/ 457200 h 1633538"/>
                  <a:gd name="connsiteX47" fmla="*/ 969168 w 3157537"/>
                  <a:gd name="connsiteY47" fmla="*/ 421482 h 1633538"/>
                  <a:gd name="connsiteX48" fmla="*/ 945356 w 3157537"/>
                  <a:gd name="connsiteY48" fmla="*/ 375047 h 1633538"/>
                  <a:gd name="connsiteX49" fmla="*/ 744140 w 3157537"/>
                  <a:gd name="connsiteY49" fmla="*/ 338138 h 1633538"/>
                  <a:gd name="connsiteX50" fmla="*/ 683419 w 3157537"/>
                  <a:gd name="connsiteY50" fmla="*/ 321470 h 1633538"/>
                  <a:gd name="connsiteX51" fmla="*/ 642937 w 3157537"/>
                  <a:gd name="connsiteY51" fmla="*/ 316707 h 1633538"/>
                  <a:gd name="connsiteX52" fmla="*/ 603646 w 3157537"/>
                  <a:gd name="connsiteY52" fmla="*/ 263128 h 1633538"/>
                  <a:gd name="connsiteX53" fmla="*/ 525066 w 3157537"/>
                  <a:gd name="connsiteY53" fmla="*/ 232172 h 1633538"/>
                  <a:gd name="connsiteX54" fmla="*/ 427434 w 3157537"/>
                  <a:gd name="connsiteY54" fmla="*/ 195262 h 1633538"/>
                  <a:gd name="connsiteX55" fmla="*/ 346472 w 3157537"/>
                  <a:gd name="connsiteY55" fmla="*/ 182166 h 1633538"/>
                  <a:gd name="connsiteX56" fmla="*/ 248840 w 3157537"/>
                  <a:gd name="connsiteY56" fmla="*/ 150020 h 1633538"/>
                  <a:gd name="connsiteX57" fmla="*/ 164306 w 3157537"/>
                  <a:gd name="connsiteY57" fmla="*/ 90488 h 1633538"/>
                  <a:gd name="connsiteX58" fmla="*/ 41672 w 3157537"/>
                  <a:gd name="connsiteY58" fmla="*/ 15479 h 1633538"/>
                  <a:gd name="connsiteX59" fmla="*/ 0 w 3157537"/>
                  <a:gd name="connsiteY59" fmla="*/ 0 h 1633538"/>
                  <a:gd name="connsiteX0" fmla="*/ 3157537 w 3157537"/>
                  <a:gd name="connsiteY0" fmla="*/ 1633538 h 1633538"/>
                  <a:gd name="connsiteX1" fmla="*/ 3073003 w 3157537"/>
                  <a:gd name="connsiteY1" fmla="*/ 1616869 h 1633538"/>
                  <a:gd name="connsiteX2" fmla="*/ 3051572 w 3157537"/>
                  <a:gd name="connsiteY2" fmla="*/ 1606154 h 1633538"/>
                  <a:gd name="connsiteX3" fmla="*/ 3049190 w 3157537"/>
                  <a:gd name="connsiteY3" fmla="*/ 1544241 h 1633538"/>
                  <a:gd name="connsiteX4" fmla="*/ 3011090 w 3157537"/>
                  <a:gd name="connsiteY4" fmla="*/ 1526382 h 1633538"/>
                  <a:gd name="connsiteX5" fmla="*/ 2913459 w 3157537"/>
                  <a:gd name="connsiteY5" fmla="*/ 1508522 h 1633538"/>
                  <a:gd name="connsiteX6" fmla="*/ 2895600 w 3157537"/>
                  <a:gd name="connsiteY6" fmla="*/ 1475185 h 1633538"/>
                  <a:gd name="connsiteX7" fmla="*/ 2864643 w 3157537"/>
                  <a:gd name="connsiteY7" fmla="*/ 1471613 h 1633538"/>
                  <a:gd name="connsiteX8" fmla="*/ 2837259 w 3157537"/>
                  <a:gd name="connsiteY8" fmla="*/ 1413272 h 1633538"/>
                  <a:gd name="connsiteX9" fmla="*/ 2702718 w 3157537"/>
                  <a:gd name="connsiteY9" fmla="*/ 1377554 h 1633538"/>
                  <a:gd name="connsiteX10" fmla="*/ 2643187 w 3157537"/>
                  <a:gd name="connsiteY10" fmla="*/ 1362075 h 1633538"/>
                  <a:gd name="connsiteX11" fmla="*/ 2624137 w 3157537"/>
                  <a:gd name="connsiteY11" fmla="*/ 1358504 h 1633538"/>
                  <a:gd name="connsiteX12" fmla="*/ 2566987 w 3157537"/>
                  <a:gd name="connsiteY12" fmla="*/ 1344216 h 1633538"/>
                  <a:gd name="connsiteX13" fmla="*/ 2553890 w 3157537"/>
                  <a:gd name="connsiteY13" fmla="*/ 1315641 h 1633538"/>
                  <a:gd name="connsiteX14" fmla="*/ 2468165 w 3157537"/>
                  <a:gd name="connsiteY14" fmla="*/ 1282304 h 1633538"/>
                  <a:gd name="connsiteX15" fmla="*/ 2445543 w 3157537"/>
                  <a:gd name="connsiteY15" fmla="*/ 1226344 h 1633538"/>
                  <a:gd name="connsiteX16" fmla="*/ 2428875 w 3157537"/>
                  <a:gd name="connsiteY16" fmla="*/ 1226344 h 1633538"/>
                  <a:gd name="connsiteX17" fmla="*/ 2383630 w 3157537"/>
                  <a:gd name="connsiteY17" fmla="*/ 1151335 h 1633538"/>
                  <a:gd name="connsiteX18" fmla="*/ 2326482 w 3157537"/>
                  <a:gd name="connsiteY18" fmla="*/ 1119189 h 1633538"/>
                  <a:gd name="connsiteX19" fmla="*/ 2274093 w 3157537"/>
                  <a:gd name="connsiteY19" fmla="*/ 1092994 h 1633538"/>
                  <a:gd name="connsiteX20" fmla="*/ 2263378 w 3157537"/>
                  <a:gd name="connsiteY20" fmla="*/ 1092994 h 1633538"/>
                  <a:gd name="connsiteX21" fmla="*/ 2164556 w 3157537"/>
                  <a:gd name="connsiteY21" fmla="*/ 1069182 h 1633538"/>
                  <a:gd name="connsiteX22" fmla="*/ 2127647 w 3157537"/>
                  <a:gd name="connsiteY22" fmla="*/ 1032272 h 1633538"/>
                  <a:gd name="connsiteX23" fmla="*/ 2112168 w 3157537"/>
                  <a:gd name="connsiteY23" fmla="*/ 991791 h 1633538"/>
                  <a:gd name="connsiteX24" fmla="*/ 2087165 w 3157537"/>
                  <a:gd name="connsiteY24" fmla="*/ 972741 h 1633538"/>
                  <a:gd name="connsiteX25" fmla="*/ 2087165 w 3157537"/>
                  <a:gd name="connsiteY25" fmla="*/ 953691 h 1633538"/>
                  <a:gd name="connsiteX26" fmla="*/ 2033587 w 3157537"/>
                  <a:gd name="connsiteY26" fmla="*/ 940594 h 1633538"/>
                  <a:gd name="connsiteX27" fmla="*/ 2039540 w 3157537"/>
                  <a:gd name="connsiteY27" fmla="*/ 889397 h 1633538"/>
                  <a:gd name="connsiteX28" fmla="*/ 1975247 w 3157537"/>
                  <a:gd name="connsiteY28" fmla="*/ 867967 h 1633538"/>
                  <a:gd name="connsiteX29" fmla="*/ 1897856 w 3157537"/>
                  <a:gd name="connsiteY29" fmla="*/ 814388 h 1633538"/>
                  <a:gd name="connsiteX30" fmla="*/ 1839515 w 3157537"/>
                  <a:gd name="connsiteY30" fmla="*/ 801291 h 1633538"/>
                  <a:gd name="connsiteX31" fmla="*/ 1781175 w 3157537"/>
                  <a:gd name="connsiteY31" fmla="*/ 766763 h 1633538"/>
                  <a:gd name="connsiteX32" fmla="*/ 1724024 w 3157537"/>
                  <a:gd name="connsiteY32" fmla="*/ 735807 h 1633538"/>
                  <a:gd name="connsiteX33" fmla="*/ 1657350 w 3157537"/>
                  <a:gd name="connsiteY33" fmla="*/ 719138 h 1633538"/>
                  <a:gd name="connsiteX34" fmla="*/ 1627584 w 3157537"/>
                  <a:gd name="connsiteY34" fmla="*/ 711994 h 1633538"/>
                  <a:gd name="connsiteX35" fmla="*/ 1572816 w 3157537"/>
                  <a:gd name="connsiteY35" fmla="*/ 679848 h 1633538"/>
                  <a:gd name="connsiteX36" fmla="*/ 1575197 w 3157537"/>
                  <a:gd name="connsiteY36" fmla="*/ 667941 h 1633538"/>
                  <a:gd name="connsiteX37" fmla="*/ 1572815 w 3157537"/>
                  <a:gd name="connsiteY37" fmla="*/ 664369 h 1633538"/>
                  <a:gd name="connsiteX38" fmla="*/ 1532334 w 3157537"/>
                  <a:gd name="connsiteY38" fmla="*/ 656035 h 1633538"/>
                  <a:gd name="connsiteX39" fmla="*/ 1469232 w 3157537"/>
                  <a:gd name="connsiteY39" fmla="*/ 635794 h 1633538"/>
                  <a:gd name="connsiteX40" fmla="*/ 1372791 w 3157537"/>
                  <a:gd name="connsiteY40" fmla="*/ 607220 h 1633538"/>
                  <a:gd name="connsiteX41" fmla="*/ 1306115 w 3157537"/>
                  <a:gd name="connsiteY41" fmla="*/ 575072 h 1633538"/>
                  <a:gd name="connsiteX42" fmla="*/ 1238250 w 3157537"/>
                  <a:gd name="connsiteY42" fmla="*/ 536972 h 1633538"/>
                  <a:gd name="connsiteX43" fmla="*/ 1172766 w 3157537"/>
                  <a:gd name="connsiteY43" fmla="*/ 514351 h 1633538"/>
                  <a:gd name="connsiteX44" fmla="*/ 1129903 w 3157537"/>
                  <a:gd name="connsiteY44" fmla="*/ 483394 h 1633538"/>
                  <a:gd name="connsiteX45" fmla="*/ 1085849 w 3157537"/>
                  <a:gd name="connsiteY45" fmla="*/ 471487 h 1633538"/>
                  <a:gd name="connsiteX46" fmla="*/ 1016794 w 3157537"/>
                  <a:gd name="connsiteY46" fmla="*/ 457200 h 1633538"/>
                  <a:gd name="connsiteX47" fmla="*/ 969168 w 3157537"/>
                  <a:gd name="connsiteY47" fmla="*/ 421482 h 1633538"/>
                  <a:gd name="connsiteX48" fmla="*/ 945356 w 3157537"/>
                  <a:gd name="connsiteY48" fmla="*/ 375047 h 1633538"/>
                  <a:gd name="connsiteX49" fmla="*/ 744140 w 3157537"/>
                  <a:gd name="connsiteY49" fmla="*/ 338138 h 1633538"/>
                  <a:gd name="connsiteX50" fmla="*/ 683419 w 3157537"/>
                  <a:gd name="connsiteY50" fmla="*/ 321470 h 1633538"/>
                  <a:gd name="connsiteX51" fmla="*/ 642937 w 3157537"/>
                  <a:gd name="connsiteY51" fmla="*/ 316707 h 1633538"/>
                  <a:gd name="connsiteX52" fmla="*/ 603646 w 3157537"/>
                  <a:gd name="connsiteY52" fmla="*/ 263128 h 1633538"/>
                  <a:gd name="connsiteX53" fmla="*/ 525066 w 3157537"/>
                  <a:gd name="connsiteY53" fmla="*/ 232172 h 1633538"/>
                  <a:gd name="connsiteX54" fmla="*/ 427434 w 3157537"/>
                  <a:gd name="connsiteY54" fmla="*/ 195262 h 1633538"/>
                  <a:gd name="connsiteX55" fmla="*/ 346472 w 3157537"/>
                  <a:gd name="connsiteY55" fmla="*/ 182166 h 1633538"/>
                  <a:gd name="connsiteX56" fmla="*/ 248840 w 3157537"/>
                  <a:gd name="connsiteY56" fmla="*/ 150020 h 1633538"/>
                  <a:gd name="connsiteX57" fmla="*/ 164306 w 3157537"/>
                  <a:gd name="connsiteY57" fmla="*/ 90488 h 1633538"/>
                  <a:gd name="connsiteX58" fmla="*/ 42863 w 3157537"/>
                  <a:gd name="connsiteY58" fmla="*/ 54770 h 1633538"/>
                  <a:gd name="connsiteX59" fmla="*/ 0 w 3157537"/>
                  <a:gd name="connsiteY59" fmla="*/ 0 h 1633538"/>
                  <a:gd name="connsiteX0" fmla="*/ 3158727 w 3158727"/>
                  <a:gd name="connsiteY0" fmla="*/ 1588294 h 1588294"/>
                  <a:gd name="connsiteX1" fmla="*/ 3074193 w 3158727"/>
                  <a:gd name="connsiteY1" fmla="*/ 1571625 h 1588294"/>
                  <a:gd name="connsiteX2" fmla="*/ 3052762 w 3158727"/>
                  <a:gd name="connsiteY2" fmla="*/ 1560910 h 1588294"/>
                  <a:gd name="connsiteX3" fmla="*/ 3050380 w 3158727"/>
                  <a:gd name="connsiteY3" fmla="*/ 1498997 h 1588294"/>
                  <a:gd name="connsiteX4" fmla="*/ 3012280 w 3158727"/>
                  <a:gd name="connsiteY4" fmla="*/ 1481138 h 1588294"/>
                  <a:gd name="connsiteX5" fmla="*/ 2914649 w 3158727"/>
                  <a:gd name="connsiteY5" fmla="*/ 1463278 h 1588294"/>
                  <a:gd name="connsiteX6" fmla="*/ 2896790 w 3158727"/>
                  <a:gd name="connsiteY6" fmla="*/ 1429941 h 1588294"/>
                  <a:gd name="connsiteX7" fmla="*/ 2865833 w 3158727"/>
                  <a:gd name="connsiteY7" fmla="*/ 1426369 h 1588294"/>
                  <a:gd name="connsiteX8" fmla="*/ 2838449 w 3158727"/>
                  <a:gd name="connsiteY8" fmla="*/ 1368028 h 1588294"/>
                  <a:gd name="connsiteX9" fmla="*/ 2703908 w 3158727"/>
                  <a:gd name="connsiteY9" fmla="*/ 1332310 h 1588294"/>
                  <a:gd name="connsiteX10" fmla="*/ 2644377 w 3158727"/>
                  <a:gd name="connsiteY10" fmla="*/ 1316831 h 1588294"/>
                  <a:gd name="connsiteX11" fmla="*/ 2625327 w 3158727"/>
                  <a:gd name="connsiteY11" fmla="*/ 1313260 h 1588294"/>
                  <a:gd name="connsiteX12" fmla="*/ 2568177 w 3158727"/>
                  <a:gd name="connsiteY12" fmla="*/ 1298972 h 1588294"/>
                  <a:gd name="connsiteX13" fmla="*/ 2555080 w 3158727"/>
                  <a:gd name="connsiteY13" fmla="*/ 1270397 h 1588294"/>
                  <a:gd name="connsiteX14" fmla="*/ 2469355 w 3158727"/>
                  <a:gd name="connsiteY14" fmla="*/ 1237060 h 1588294"/>
                  <a:gd name="connsiteX15" fmla="*/ 2446733 w 3158727"/>
                  <a:gd name="connsiteY15" fmla="*/ 1181100 h 1588294"/>
                  <a:gd name="connsiteX16" fmla="*/ 2430065 w 3158727"/>
                  <a:gd name="connsiteY16" fmla="*/ 1181100 h 1588294"/>
                  <a:gd name="connsiteX17" fmla="*/ 2384820 w 3158727"/>
                  <a:gd name="connsiteY17" fmla="*/ 1106091 h 1588294"/>
                  <a:gd name="connsiteX18" fmla="*/ 2327672 w 3158727"/>
                  <a:gd name="connsiteY18" fmla="*/ 1073945 h 1588294"/>
                  <a:gd name="connsiteX19" fmla="*/ 2275283 w 3158727"/>
                  <a:gd name="connsiteY19" fmla="*/ 1047750 h 1588294"/>
                  <a:gd name="connsiteX20" fmla="*/ 2264568 w 3158727"/>
                  <a:gd name="connsiteY20" fmla="*/ 1047750 h 1588294"/>
                  <a:gd name="connsiteX21" fmla="*/ 2165746 w 3158727"/>
                  <a:gd name="connsiteY21" fmla="*/ 1023938 h 1588294"/>
                  <a:gd name="connsiteX22" fmla="*/ 2128837 w 3158727"/>
                  <a:gd name="connsiteY22" fmla="*/ 987028 h 1588294"/>
                  <a:gd name="connsiteX23" fmla="*/ 2113358 w 3158727"/>
                  <a:gd name="connsiteY23" fmla="*/ 946547 h 1588294"/>
                  <a:gd name="connsiteX24" fmla="*/ 2088355 w 3158727"/>
                  <a:gd name="connsiteY24" fmla="*/ 927497 h 1588294"/>
                  <a:gd name="connsiteX25" fmla="*/ 2088355 w 3158727"/>
                  <a:gd name="connsiteY25" fmla="*/ 908447 h 1588294"/>
                  <a:gd name="connsiteX26" fmla="*/ 2034777 w 3158727"/>
                  <a:gd name="connsiteY26" fmla="*/ 895350 h 1588294"/>
                  <a:gd name="connsiteX27" fmla="*/ 2040730 w 3158727"/>
                  <a:gd name="connsiteY27" fmla="*/ 844153 h 1588294"/>
                  <a:gd name="connsiteX28" fmla="*/ 1976437 w 3158727"/>
                  <a:gd name="connsiteY28" fmla="*/ 822723 h 1588294"/>
                  <a:gd name="connsiteX29" fmla="*/ 1899046 w 3158727"/>
                  <a:gd name="connsiteY29" fmla="*/ 769144 h 1588294"/>
                  <a:gd name="connsiteX30" fmla="*/ 1840705 w 3158727"/>
                  <a:gd name="connsiteY30" fmla="*/ 756047 h 1588294"/>
                  <a:gd name="connsiteX31" fmla="*/ 1782365 w 3158727"/>
                  <a:gd name="connsiteY31" fmla="*/ 721519 h 1588294"/>
                  <a:gd name="connsiteX32" fmla="*/ 1725214 w 3158727"/>
                  <a:gd name="connsiteY32" fmla="*/ 690563 h 1588294"/>
                  <a:gd name="connsiteX33" fmla="*/ 1658540 w 3158727"/>
                  <a:gd name="connsiteY33" fmla="*/ 673894 h 1588294"/>
                  <a:gd name="connsiteX34" fmla="*/ 1628774 w 3158727"/>
                  <a:gd name="connsiteY34" fmla="*/ 666750 h 1588294"/>
                  <a:gd name="connsiteX35" fmla="*/ 1574006 w 3158727"/>
                  <a:gd name="connsiteY35" fmla="*/ 634604 h 1588294"/>
                  <a:gd name="connsiteX36" fmla="*/ 1576387 w 3158727"/>
                  <a:gd name="connsiteY36" fmla="*/ 622697 h 1588294"/>
                  <a:gd name="connsiteX37" fmla="*/ 1574005 w 3158727"/>
                  <a:gd name="connsiteY37" fmla="*/ 619125 h 1588294"/>
                  <a:gd name="connsiteX38" fmla="*/ 1533524 w 3158727"/>
                  <a:gd name="connsiteY38" fmla="*/ 610791 h 1588294"/>
                  <a:gd name="connsiteX39" fmla="*/ 1470422 w 3158727"/>
                  <a:gd name="connsiteY39" fmla="*/ 590550 h 1588294"/>
                  <a:gd name="connsiteX40" fmla="*/ 1373981 w 3158727"/>
                  <a:gd name="connsiteY40" fmla="*/ 561976 h 1588294"/>
                  <a:gd name="connsiteX41" fmla="*/ 1307305 w 3158727"/>
                  <a:gd name="connsiteY41" fmla="*/ 529828 h 1588294"/>
                  <a:gd name="connsiteX42" fmla="*/ 1239440 w 3158727"/>
                  <a:gd name="connsiteY42" fmla="*/ 491728 h 1588294"/>
                  <a:gd name="connsiteX43" fmla="*/ 1173956 w 3158727"/>
                  <a:gd name="connsiteY43" fmla="*/ 469107 h 1588294"/>
                  <a:gd name="connsiteX44" fmla="*/ 1131093 w 3158727"/>
                  <a:gd name="connsiteY44" fmla="*/ 438150 h 1588294"/>
                  <a:gd name="connsiteX45" fmla="*/ 1087039 w 3158727"/>
                  <a:gd name="connsiteY45" fmla="*/ 426243 h 1588294"/>
                  <a:gd name="connsiteX46" fmla="*/ 1017984 w 3158727"/>
                  <a:gd name="connsiteY46" fmla="*/ 411956 h 1588294"/>
                  <a:gd name="connsiteX47" fmla="*/ 970358 w 3158727"/>
                  <a:gd name="connsiteY47" fmla="*/ 376238 h 1588294"/>
                  <a:gd name="connsiteX48" fmla="*/ 946546 w 3158727"/>
                  <a:gd name="connsiteY48" fmla="*/ 329803 h 1588294"/>
                  <a:gd name="connsiteX49" fmla="*/ 745330 w 3158727"/>
                  <a:gd name="connsiteY49" fmla="*/ 292894 h 1588294"/>
                  <a:gd name="connsiteX50" fmla="*/ 684609 w 3158727"/>
                  <a:gd name="connsiteY50" fmla="*/ 276226 h 1588294"/>
                  <a:gd name="connsiteX51" fmla="*/ 644127 w 3158727"/>
                  <a:gd name="connsiteY51" fmla="*/ 271463 h 1588294"/>
                  <a:gd name="connsiteX52" fmla="*/ 604836 w 3158727"/>
                  <a:gd name="connsiteY52" fmla="*/ 217884 h 1588294"/>
                  <a:gd name="connsiteX53" fmla="*/ 526256 w 3158727"/>
                  <a:gd name="connsiteY53" fmla="*/ 186928 h 1588294"/>
                  <a:gd name="connsiteX54" fmla="*/ 428624 w 3158727"/>
                  <a:gd name="connsiteY54" fmla="*/ 150018 h 1588294"/>
                  <a:gd name="connsiteX55" fmla="*/ 347662 w 3158727"/>
                  <a:gd name="connsiteY55" fmla="*/ 136922 h 1588294"/>
                  <a:gd name="connsiteX56" fmla="*/ 250030 w 3158727"/>
                  <a:gd name="connsiteY56" fmla="*/ 104776 h 1588294"/>
                  <a:gd name="connsiteX57" fmla="*/ 165496 w 3158727"/>
                  <a:gd name="connsiteY57" fmla="*/ 45244 h 1588294"/>
                  <a:gd name="connsiteX58" fmla="*/ 44053 w 3158727"/>
                  <a:gd name="connsiteY58" fmla="*/ 9526 h 1588294"/>
                  <a:gd name="connsiteX59" fmla="*/ 0 w 3158727"/>
                  <a:gd name="connsiteY59" fmla="*/ 0 h 158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158727" h="1588294">
                    <a:moveTo>
                      <a:pt x="3158727" y="1588294"/>
                    </a:moveTo>
                    <a:lnTo>
                      <a:pt x="3074193" y="1571625"/>
                    </a:lnTo>
                    <a:lnTo>
                      <a:pt x="3052762" y="1560910"/>
                    </a:lnTo>
                    <a:lnTo>
                      <a:pt x="3050380" y="1498997"/>
                    </a:lnTo>
                    <a:lnTo>
                      <a:pt x="3012280" y="1481138"/>
                    </a:lnTo>
                    <a:lnTo>
                      <a:pt x="2914649" y="1463278"/>
                    </a:lnTo>
                    <a:lnTo>
                      <a:pt x="2896790" y="1429941"/>
                    </a:lnTo>
                    <a:lnTo>
                      <a:pt x="2865833" y="1426369"/>
                    </a:lnTo>
                    <a:lnTo>
                      <a:pt x="2838449" y="1368028"/>
                    </a:lnTo>
                    <a:lnTo>
                      <a:pt x="2703908" y="1332310"/>
                    </a:lnTo>
                    <a:lnTo>
                      <a:pt x="2644377" y="1316831"/>
                    </a:lnTo>
                    <a:lnTo>
                      <a:pt x="2625327" y="1313260"/>
                    </a:lnTo>
                    <a:lnTo>
                      <a:pt x="2568177" y="1298972"/>
                    </a:lnTo>
                    <a:lnTo>
                      <a:pt x="2555080" y="1270397"/>
                    </a:lnTo>
                    <a:lnTo>
                      <a:pt x="2469355" y="1237060"/>
                    </a:lnTo>
                    <a:lnTo>
                      <a:pt x="2446733" y="1181100"/>
                    </a:lnTo>
                    <a:lnTo>
                      <a:pt x="2430065" y="1181100"/>
                    </a:lnTo>
                    <a:lnTo>
                      <a:pt x="2384820" y="1106091"/>
                    </a:lnTo>
                    <a:lnTo>
                      <a:pt x="2327672" y="1073945"/>
                    </a:lnTo>
                    <a:lnTo>
                      <a:pt x="2275283" y="1047750"/>
                    </a:lnTo>
                    <a:lnTo>
                      <a:pt x="2264568" y="1047750"/>
                    </a:lnTo>
                    <a:lnTo>
                      <a:pt x="2165746" y="1023938"/>
                    </a:lnTo>
                    <a:lnTo>
                      <a:pt x="2128837" y="987028"/>
                    </a:lnTo>
                    <a:lnTo>
                      <a:pt x="2113358" y="946547"/>
                    </a:lnTo>
                    <a:lnTo>
                      <a:pt x="2088355" y="927497"/>
                    </a:lnTo>
                    <a:lnTo>
                      <a:pt x="2088355" y="908447"/>
                    </a:lnTo>
                    <a:lnTo>
                      <a:pt x="2034777" y="895350"/>
                    </a:lnTo>
                    <a:lnTo>
                      <a:pt x="2040730" y="844153"/>
                    </a:lnTo>
                    <a:lnTo>
                      <a:pt x="1976437" y="822723"/>
                    </a:lnTo>
                    <a:lnTo>
                      <a:pt x="1899046" y="769144"/>
                    </a:lnTo>
                    <a:lnTo>
                      <a:pt x="1840705" y="756047"/>
                    </a:lnTo>
                    <a:lnTo>
                      <a:pt x="1782365" y="721519"/>
                    </a:lnTo>
                    <a:lnTo>
                      <a:pt x="1725214" y="690563"/>
                    </a:lnTo>
                    <a:lnTo>
                      <a:pt x="1658540" y="673894"/>
                    </a:lnTo>
                    <a:cubicBezTo>
                      <a:pt x="1656952" y="665956"/>
                      <a:pt x="1642863" y="673298"/>
                      <a:pt x="1628774" y="666750"/>
                    </a:cubicBezTo>
                    <a:cubicBezTo>
                      <a:pt x="1614685" y="660202"/>
                      <a:pt x="1596628" y="641351"/>
                      <a:pt x="1574006" y="634604"/>
                    </a:cubicBezTo>
                    <a:cubicBezTo>
                      <a:pt x="1570831" y="632223"/>
                      <a:pt x="1576387" y="625277"/>
                      <a:pt x="1576387" y="622697"/>
                    </a:cubicBezTo>
                    <a:cubicBezTo>
                      <a:pt x="1576387" y="620117"/>
                      <a:pt x="1581149" y="621109"/>
                      <a:pt x="1574005" y="619125"/>
                    </a:cubicBezTo>
                    <a:cubicBezTo>
                      <a:pt x="1566861" y="617141"/>
                      <a:pt x="1547018" y="613569"/>
                      <a:pt x="1533524" y="610791"/>
                    </a:cubicBezTo>
                    <a:cubicBezTo>
                      <a:pt x="1503362" y="605235"/>
                      <a:pt x="1497013" y="598686"/>
                      <a:pt x="1470422" y="590550"/>
                    </a:cubicBezTo>
                    <a:lnTo>
                      <a:pt x="1373981" y="561976"/>
                    </a:lnTo>
                    <a:lnTo>
                      <a:pt x="1307305" y="529828"/>
                    </a:lnTo>
                    <a:lnTo>
                      <a:pt x="1239440" y="491728"/>
                    </a:lnTo>
                    <a:lnTo>
                      <a:pt x="1173956" y="469107"/>
                    </a:lnTo>
                    <a:lnTo>
                      <a:pt x="1131093" y="438150"/>
                    </a:lnTo>
                    <a:lnTo>
                      <a:pt x="1087039" y="426243"/>
                    </a:lnTo>
                    <a:lnTo>
                      <a:pt x="1017984" y="411956"/>
                    </a:lnTo>
                    <a:lnTo>
                      <a:pt x="970358" y="376238"/>
                    </a:lnTo>
                    <a:lnTo>
                      <a:pt x="946546" y="329803"/>
                    </a:lnTo>
                    <a:lnTo>
                      <a:pt x="745330" y="292894"/>
                    </a:lnTo>
                    <a:lnTo>
                      <a:pt x="684609" y="276226"/>
                    </a:lnTo>
                    <a:lnTo>
                      <a:pt x="644127" y="271463"/>
                    </a:lnTo>
                    <a:lnTo>
                      <a:pt x="604836" y="217884"/>
                    </a:lnTo>
                    <a:lnTo>
                      <a:pt x="526256" y="186928"/>
                    </a:lnTo>
                    <a:lnTo>
                      <a:pt x="428624" y="150018"/>
                    </a:lnTo>
                    <a:lnTo>
                      <a:pt x="347662" y="136922"/>
                    </a:lnTo>
                    <a:lnTo>
                      <a:pt x="250030" y="104776"/>
                    </a:lnTo>
                    <a:cubicBezTo>
                      <a:pt x="227805" y="75010"/>
                      <a:pt x="199825" y="61119"/>
                      <a:pt x="165496" y="45244"/>
                    </a:cubicBezTo>
                    <a:cubicBezTo>
                      <a:pt x="131167" y="29369"/>
                      <a:pt x="90884" y="24607"/>
                      <a:pt x="44053" y="9526"/>
                    </a:cubicBezTo>
                    <a:lnTo>
                      <a:pt x="0" y="0"/>
                    </a:ln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Freeform: Shape 136">
                <a:extLst>
                  <a:ext uri="{FF2B5EF4-FFF2-40B4-BE49-F238E27FC236}">
                    <a16:creationId xmlns:a16="http://schemas.microsoft.com/office/drawing/2014/main" id="{C8038BC9-276D-464E-B51A-1429087F1B11}"/>
                  </a:ext>
                </a:extLst>
              </p:cNvPr>
              <p:cNvSpPr/>
              <p:nvPr/>
            </p:nvSpPr>
            <p:spPr>
              <a:xfrm>
                <a:off x="4598538" y="4042691"/>
                <a:ext cx="3152430" cy="629177"/>
              </a:xfrm>
              <a:custGeom>
                <a:avLst/>
                <a:gdLst>
                  <a:gd name="connsiteX0" fmla="*/ 3176587 w 3176587"/>
                  <a:gd name="connsiteY0" fmla="*/ 696516 h 696516"/>
                  <a:gd name="connsiteX1" fmla="*/ 3059906 w 3176587"/>
                  <a:gd name="connsiteY1" fmla="*/ 679847 h 696516"/>
                  <a:gd name="connsiteX2" fmla="*/ 3046809 w 3176587"/>
                  <a:gd name="connsiteY2" fmla="*/ 640557 h 696516"/>
                  <a:gd name="connsiteX3" fmla="*/ 2907506 w 3176587"/>
                  <a:gd name="connsiteY3" fmla="*/ 626269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6019 w 3176587"/>
                  <a:gd name="connsiteY10" fmla="*/ 464344 h 696516"/>
                  <a:gd name="connsiteX11" fmla="*/ 2314575 w 3176587"/>
                  <a:gd name="connsiteY11" fmla="*/ 447675 h 696516"/>
                  <a:gd name="connsiteX12" fmla="*/ 2239565 w 3176587"/>
                  <a:gd name="connsiteY12" fmla="*/ 429816 h 696516"/>
                  <a:gd name="connsiteX13" fmla="*/ 2162175 w 3176587"/>
                  <a:gd name="connsiteY13" fmla="*/ 420291 h 696516"/>
                  <a:gd name="connsiteX14" fmla="*/ 2105025 w 3176587"/>
                  <a:gd name="connsiteY14" fmla="*/ 382191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57350 w 3176587"/>
                  <a:gd name="connsiteY20" fmla="*/ 259557 h 696516"/>
                  <a:gd name="connsiteX21" fmla="*/ 1602581 w 3176587"/>
                  <a:gd name="connsiteY21" fmla="*/ 257175 h 696516"/>
                  <a:gd name="connsiteX22" fmla="*/ 1553765 w 3176587"/>
                  <a:gd name="connsiteY22" fmla="*/ 236935 h 696516"/>
                  <a:gd name="connsiteX23" fmla="*/ 1498997 w 3176587"/>
                  <a:gd name="connsiteY23" fmla="*/ 233363 h 696516"/>
                  <a:gd name="connsiteX24" fmla="*/ 1425178 w 3176587"/>
                  <a:gd name="connsiteY24" fmla="*/ 223838 h 696516"/>
                  <a:gd name="connsiteX25" fmla="*/ 1335881 w 3176587"/>
                  <a:gd name="connsiteY25" fmla="*/ 210741 h 696516"/>
                  <a:gd name="connsiteX26" fmla="*/ 1259681 w 3176587"/>
                  <a:gd name="connsiteY26" fmla="*/ 190500 h 696516"/>
                  <a:gd name="connsiteX27" fmla="*/ 1231106 w 3176587"/>
                  <a:gd name="connsiteY27" fmla="*/ 182166 h 696516"/>
                  <a:gd name="connsiteX28" fmla="*/ 1120378 w 3176587"/>
                  <a:gd name="connsiteY28" fmla="*/ 169069 h 696516"/>
                  <a:gd name="connsiteX29" fmla="*/ 1064419 w 3176587"/>
                  <a:gd name="connsiteY29" fmla="*/ 157163 h 696516"/>
                  <a:gd name="connsiteX30" fmla="*/ 978694 w 3176587"/>
                  <a:gd name="connsiteY30" fmla="*/ 146447 h 696516"/>
                  <a:gd name="connsiteX31" fmla="*/ 923925 w 3176587"/>
                  <a:gd name="connsiteY31" fmla="*/ 128588 h 696516"/>
                  <a:gd name="connsiteX32" fmla="*/ 859631 w 3176587"/>
                  <a:gd name="connsiteY32" fmla="*/ 114300 h 696516"/>
                  <a:gd name="connsiteX33" fmla="*/ 723900 w 3176587"/>
                  <a:gd name="connsiteY33" fmla="*/ 108347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 name="connsiteX0" fmla="*/ 3176587 w 3176587"/>
                  <a:gd name="connsiteY0" fmla="*/ 696516 h 696516"/>
                  <a:gd name="connsiteX1" fmla="*/ 3059906 w 3176587"/>
                  <a:gd name="connsiteY1" fmla="*/ 679847 h 696516"/>
                  <a:gd name="connsiteX2" fmla="*/ 3046809 w 3176587"/>
                  <a:gd name="connsiteY2" fmla="*/ 640557 h 696516"/>
                  <a:gd name="connsiteX3" fmla="*/ 2907506 w 3176587"/>
                  <a:gd name="connsiteY3" fmla="*/ 626269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0066 w 3176587"/>
                  <a:gd name="connsiteY10" fmla="*/ 466725 h 696516"/>
                  <a:gd name="connsiteX11" fmla="*/ 2314575 w 3176587"/>
                  <a:gd name="connsiteY11" fmla="*/ 447675 h 696516"/>
                  <a:gd name="connsiteX12" fmla="*/ 2239565 w 3176587"/>
                  <a:gd name="connsiteY12" fmla="*/ 429816 h 696516"/>
                  <a:gd name="connsiteX13" fmla="*/ 2162175 w 3176587"/>
                  <a:gd name="connsiteY13" fmla="*/ 420291 h 696516"/>
                  <a:gd name="connsiteX14" fmla="*/ 2105025 w 3176587"/>
                  <a:gd name="connsiteY14" fmla="*/ 382191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57350 w 3176587"/>
                  <a:gd name="connsiteY20" fmla="*/ 259557 h 696516"/>
                  <a:gd name="connsiteX21" fmla="*/ 1602581 w 3176587"/>
                  <a:gd name="connsiteY21" fmla="*/ 257175 h 696516"/>
                  <a:gd name="connsiteX22" fmla="*/ 1553765 w 3176587"/>
                  <a:gd name="connsiteY22" fmla="*/ 236935 h 696516"/>
                  <a:gd name="connsiteX23" fmla="*/ 1498997 w 3176587"/>
                  <a:gd name="connsiteY23" fmla="*/ 233363 h 696516"/>
                  <a:gd name="connsiteX24" fmla="*/ 1425178 w 3176587"/>
                  <a:gd name="connsiteY24" fmla="*/ 223838 h 696516"/>
                  <a:gd name="connsiteX25" fmla="*/ 1335881 w 3176587"/>
                  <a:gd name="connsiteY25" fmla="*/ 210741 h 696516"/>
                  <a:gd name="connsiteX26" fmla="*/ 1259681 w 3176587"/>
                  <a:gd name="connsiteY26" fmla="*/ 190500 h 696516"/>
                  <a:gd name="connsiteX27" fmla="*/ 1231106 w 3176587"/>
                  <a:gd name="connsiteY27" fmla="*/ 182166 h 696516"/>
                  <a:gd name="connsiteX28" fmla="*/ 1120378 w 3176587"/>
                  <a:gd name="connsiteY28" fmla="*/ 169069 h 696516"/>
                  <a:gd name="connsiteX29" fmla="*/ 1064419 w 3176587"/>
                  <a:gd name="connsiteY29" fmla="*/ 157163 h 696516"/>
                  <a:gd name="connsiteX30" fmla="*/ 978694 w 3176587"/>
                  <a:gd name="connsiteY30" fmla="*/ 146447 h 696516"/>
                  <a:gd name="connsiteX31" fmla="*/ 923925 w 3176587"/>
                  <a:gd name="connsiteY31" fmla="*/ 128588 h 696516"/>
                  <a:gd name="connsiteX32" fmla="*/ 859631 w 3176587"/>
                  <a:gd name="connsiteY32" fmla="*/ 114300 h 696516"/>
                  <a:gd name="connsiteX33" fmla="*/ 723900 w 3176587"/>
                  <a:gd name="connsiteY33" fmla="*/ 108347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 name="connsiteX0" fmla="*/ 3176587 w 3176587"/>
                  <a:gd name="connsiteY0" fmla="*/ 696516 h 696516"/>
                  <a:gd name="connsiteX1" fmla="*/ 3059906 w 3176587"/>
                  <a:gd name="connsiteY1" fmla="*/ 679847 h 696516"/>
                  <a:gd name="connsiteX2" fmla="*/ 3046809 w 3176587"/>
                  <a:gd name="connsiteY2" fmla="*/ 640557 h 696516"/>
                  <a:gd name="connsiteX3" fmla="*/ 2907506 w 3176587"/>
                  <a:gd name="connsiteY3" fmla="*/ 626269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0066 w 3176587"/>
                  <a:gd name="connsiteY10" fmla="*/ 466725 h 696516"/>
                  <a:gd name="connsiteX11" fmla="*/ 2314575 w 3176587"/>
                  <a:gd name="connsiteY11" fmla="*/ 447675 h 696516"/>
                  <a:gd name="connsiteX12" fmla="*/ 2239565 w 3176587"/>
                  <a:gd name="connsiteY12" fmla="*/ 429816 h 696516"/>
                  <a:gd name="connsiteX13" fmla="*/ 2162175 w 3176587"/>
                  <a:gd name="connsiteY13" fmla="*/ 420291 h 696516"/>
                  <a:gd name="connsiteX14" fmla="*/ 2105025 w 3176587"/>
                  <a:gd name="connsiteY14" fmla="*/ 382191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57350 w 3176587"/>
                  <a:gd name="connsiteY20" fmla="*/ 259557 h 696516"/>
                  <a:gd name="connsiteX21" fmla="*/ 1602581 w 3176587"/>
                  <a:gd name="connsiteY21" fmla="*/ 257175 h 696516"/>
                  <a:gd name="connsiteX22" fmla="*/ 1553765 w 3176587"/>
                  <a:gd name="connsiteY22" fmla="*/ 236935 h 696516"/>
                  <a:gd name="connsiteX23" fmla="*/ 1498997 w 3176587"/>
                  <a:gd name="connsiteY23" fmla="*/ 233363 h 696516"/>
                  <a:gd name="connsiteX24" fmla="*/ 1425178 w 3176587"/>
                  <a:gd name="connsiteY24" fmla="*/ 223838 h 696516"/>
                  <a:gd name="connsiteX25" fmla="*/ 1335881 w 3176587"/>
                  <a:gd name="connsiteY25" fmla="*/ 210741 h 696516"/>
                  <a:gd name="connsiteX26" fmla="*/ 1259681 w 3176587"/>
                  <a:gd name="connsiteY26" fmla="*/ 190500 h 696516"/>
                  <a:gd name="connsiteX27" fmla="*/ 1231106 w 3176587"/>
                  <a:gd name="connsiteY27" fmla="*/ 182166 h 696516"/>
                  <a:gd name="connsiteX28" fmla="*/ 1120378 w 3176587"/>
                  <a:gd name="connsiteY28" fmla="*/ 169069 h 696516"/>
                  <a:gd name="connsiteX29" fmla="*/ 1064419 w 3176587"/>
                  <a:gd name="connsiteY29" fmla="*/ 157163 h 696516"/>
                  <a:gd name="connsiteX30" fmla="*/ 978694 w 3176587"/>
                  <a:gd name="connsiteY30" fmla="*/ 146447 h 696516"/>
                  <a:gd name="connsiteX31" fmla="*/ 923925 w 3176587"/>
                  <a:gd name="connsiteY31" fmla="*/ 128588 h 696516"/>
                  <a:gd name="connsiteX32" fmla="*/ 859631 w 3176587"/>
                  <a:gd name="connsiteY32" fmla="*/ 114300 h 696516"/>
                  <a:gd name="connsiteX33" fmla="*/ 722700 w 3176587"/>
                  <a:gd name="connsiteY33" fmla="*/ 120209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 name="connsiteX0" fmla="*/ 3176587 w 3176587"/>
                  <a:gd name="connsiteY0" fmla="*/ 696516 h 696516"/>
                  <a:gd name="connsiteX1" fmla="*/ 3059906 w 3176587"/>
                  <a:gd name="connsiteY1" fmla="*/ 679847 h 696516"/>
                  <a:gd name="connsiteX2" fmla="*/ 3046809 w 3176587"/>
                  <a:gd name="connsiteY2" fmla="*/ 640557 h 696516"/>
                  <a:gd name="connsiteX3" fmla="*/ 2907506 w 3176587"/>
                  <a:gd name="connsiteY3" fmla="*/ 626269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0066 w 3176587"/>
                  <a:gd name="connsiteY10" fmla="*/ 466725 h 696516"/>
                  <a:gd name="connsiteX11" fmla="*/ 2314575 w 3176587"/>
                  <a:gd name="connsiteY11" fmla="*/ 447675 h 696516"/>
                  <a:gd name="connsiteX12" fmla="*/ 2239565 w 3176587"/>
                  <a:gd name="connsiteY12" fmla="*/ 429816 h 696516"/>
                  <a:gd name="connsiteX13" fmla="*/ 2162175 w 3176587"/>
                  <a:gd name="connsiteY13" fmla="*/ 420291 h 696516"/>
                  <a:gd name="connsiteX14" fmla="*/ 2105025 w 3176587"/>
                  <a:gd name="connsiteY14" fmla="*/ 382191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57350 w 3176587"/>
                  <a:gd name="connsiteY20" fmla="*/ 259557 h 696516"/>
                  <a:gd name="connsiteX21" fmla="*/ 1602581 w 3176587"/>
                  <a:gd name="connsiteY21" fmla="*/ 257175 h 696516"/>
                  <a:gd name="connsiteX22" fmla="*/ 1553765 w 3176587"/>
                  <a:gd name="connsiteY22" fmla="*/ 236935 h 696516"/>
                  <a:gd name="connsiteX23" fmla="*/ 1498997 w 3176587"/>
                  <a:gd name="connsiteY23" fmla="*/ 233363 h 696516"/>
                  <a:gd name="connsiteX24" fmla="*/ 1425178 w 3176587"/>
                  <a:gd name="connsiteY24" fmla="*/ 223838 h 696516"/>
                  <a:gd name="connsiteX25" fmla="*/ 1335881 w 3176587"/>
                  <a:gd name="connsiteY25" fmla="*/ 210741 h 696516"/>
                  <a:gd name="connsiteX26" fmla="*/ 1259681 w 3176587"/>
                  <a:gd name="connsiteY26" fmla="*/ 190500 h 696516"/>
                  <a:gd name="connsiteX27" fmla="*/ 1231106 w 3176587"/>
                  <a:gd name="connsiteY27" fmla="*/ 182166 h 696516"/>
                  <a:gd name="connsiteX28" fmla="*/ 1120378 w 3176587"/>
                  <a:gd name="connsiteY28" fmla="*/ 169069 h 696516"/>
                  <a:gd name="connsiteX29" fmla="*/ 1064419 w 3176587"/>
                  <a:gd name="connsiteY29" fmla="*/ 157163 h 696516"/>
                  <a:gd name="connsiteX30" fmla="*/ 978694 w 3176587"/>
                  <a:gd name="connsiteY30" fmla="*/ 146447 h 696516"/>
                  <a:gd name="connsiteX31" fmla="*/ 923925 w 3176587"/>
                  <a:gd name="connsiteY31" fmla="*/ 128588 h 696516"/>
                  <a:gd name="connsiteX32" fmla="*/ 854833 w 3176587"/>
                  <a:gd name="connsiteY32" fmla="*/ 135389 h 696516"/>
                  <a:gd name="connsiteX33" fmla="*/ 722700 w 3176587"/>
                  <a:gd name="connsiteY33" fmla="*/ 120209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 name="connsiteX0" fmla="*/ 3176587 w 3176587"/>
                  <a:gd name="connsiteY0" fmla="*/ 696516 h 696516"/>
                  <a:gd name="connsiteX1" fmla="*/ 3059906 w 3176587"/>
                  <a:gd name="connsiteY1" fmla="*/ 679847 h 696516"/>
                  <a:gd name="connsiteX2" fmla="*/ 3046809 w 3176587"/>
                  <a:gd name="connsiteY2" fmla="*/ 640557 h 696516"/>
                  <a:gd name="connsiteX3" fmla="*/ 2907506 w 3176587"/>
                  <a:gd name="connsiteY3" fmla="*/ 626269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0066 w 3176587"/>
                  <a:gd name="connsiteY10" fmla="*/ 466725 h 696516"/>
                  <a:gd name="connsiteX11" fmla="*/ 2314575 w 3176587"/>
                  <a:gd name="connsiteY11" fmla="*/ 447675 h 696516"/>
                  <a:gd name="connsiteX12" fmla="*/ 2239565 w 3176587"/>
                  <a:gd name="connsiteY12" fmla="*/ 429816 h 696516"/>
                  <a:gd name="connsiteX13" fmla="*/ 2162175 w 3176587"/>
                  <a:gd name="connsiteY13" fmla="*/ 420291 h 696516"/>
                  <a:gd name="connsiteX14" fmla="*/ 2105025 w 3176587"/>
                  <a:gd name="connsiteY14" fmla="*/ 382191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57350 w 3176587"/>
                  <a:gd name="connsiteY20" fmla="*/ 259557 h 696516"/>
                  <a:gd name="connsiteX21" fmla="*/ 1602581 w 3176587"/>
                  <a:gd name="connsiteY21" fmla="*/ 257175 h 696516"/>
                  <a:gd name="connsiteX22" fmla="*/ 1553765 w 3176587"/>
                  <a:gd name="connsiteY22" fmla="*/ 236935 h 696516"/>
                  <a:gd name="connsiteX23" fmla="*/ 1498997 w 3176587"/>
                  <a:gd name="connsiteY23" fmla="*/ 233363 h 696516"/>
                  <a:gd name="connsiteX24" fmla="*/ 1425178 w 3176587"/>
                  <a:gd name="connsiteY24" fmla="*/ 223838 h 696516"/>
                  <a:gd name="connsiteX25" fmla="*/ 1335881 w 3176587"/>
                  <a:gd name="connsiteY25" fmla="*/ 210741 h 696516"/>
                  <a:gd name="connsiteX26" fmla="*/ 1259681 w 3176587"/>
                  <a:gd name="connsiteY26" fmla="*/ 190500 h 696516"/>
                  <a:gd name="connsiteX27" fmla="*/ 1231106 w 3176587"/>
                  <a:gd name="connsiteY27" fmla="*/ 182166 h 696516"/>
                  <a:gd name="connsiteX28" fmla="*/ 1120378 w 3176587"/>
                  <a:gd name="connsiteY28" fmla="*/ 169069 h 696516"/>
                  <a:gd name="connsiteX29" fmla="*/ 1064419 w 3176587"/>
                  <a:gd name="connsiteY29" fmla="*/ 157163 h 696516"/>
                  <a:gd name="connsiteX30" fmla="*/ 978694 w 3176587"/>
                  <a:gd name="connsiteY30" fmla="*/ 146447 h 696516"/>
                  <a:gd name="connsiteX31" fmla="*/ 920326 w 3176587"/>
                  <a:gd name="connsiteY31" fmla="*/ 139132 h 696516"/>
                  <a:gd name="connsiteX32" fmla="*/ 854833 w 3176587"/>
                  <a:gd name="connsiteY32" fmla="*/ 135389 h 696516"/>
                  <a:gd name="connsiteX33" fmla="*/ 722700 w 3176587"/>
                  <a:gd name="connsiteY33" fmla="*/ 120209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 name="connsiteX0" fmla="*/ 3176587 w 3176587"/>
                  <a:gd name="connsiteY0" fmla="*/ 696516 h 696516"/>
                  <a:gd name="connsiteX1" fmla="*/ 3059906 w 3176587"/>
                  <a:gd name="connsiteY1" fmla="*/ 679847 h 696516"/>
                  <a:gd name="connsiteX2" fmla="*/ 3046809 w 3176587"/>
                  <a:gd name="connsiteY2" fmla="*/ 640557 h 696516"/>
                  <a:gd name="connsiteX3" fmla="*/ 2907506 w 3176587"/>
                  <a:gd name="connsiteY3" fmla="*/ 626269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0066 w 3176587"/>
                  <a:gd name="connsiteY10" fmla="*/ 466725 h 696516"/>
                  <a:gd name="connsiteX11" fmla="*/ 2314575 w 3176587"/>
                  <a:gd name="connsiteY11" fmla="*/ 447675 h 696516"/>
                  <a:gd name="connsiteX12" fmla="*/ 2239565 w 3176587"/>
                  <a:gd name="connsiteY12" fmla="*/ 429816 h 696516"/>
                  <a:gd name="connsiteX13" fmla="*/ 2162175 w 3176587"/>
                  <a:gd name="connsiteY13" fmla="*/ 420291 h 696516"/>
                  <a:gd name="connsiteX14" fmla="*/ 2105025 w 3176587"/>
                  <a:gd name="connsiteY14" fmla="*/ 382191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57350 w 3176587"/>
                  <a:gd name="connsiteY20" fmla="*/ 259557 h 696516"/>
                  <a:gd name="connsiteX21" fmla="*/ 1602581 w 3176587"/>
                  <a:gd name="connsiteY21" fmla="*/ 257175 h 696516"/>
                  <a:gd name="connsiteX22" fmla="*/ 1553765 w 3176587"/>
                  <a:gd name="connsiteY22" fmla="*/ 236935 h 696516"/>
                  <a:gd name="connsiteX23" fmla="*/ 1498997 w 3176587"/>
                  <a:gd name="connsiteY23" fmla="*/ 233363 h 696516"/>
                  <a:gd name="connsiteX24" fmla="*/ 1425178 w 3176587"/>
                  <a:gd name="connsiteY24" fmla="*/ 223838 h 696516"/>
                  <a:gd name="connsiteX25" fmla="*/ 1335881 w 3176587"/>
                  <a:gd name="connsiteY25" fmla="*/ 210741 h 696516"/>
                  <a:gd name="connsiteX26" fmla="*/ 1259681 w 3176587"/>
                  <a:gd name="connsiteY26" fmla="*/ 190500 h 696516"/>
                  <a:gd name="connsiteX27" fmla="*/ 1231106 w 3176587"/>
                  <a:gd name="connsiteY27" fmla="*/ 182166 h 696516"/>
                  <a:gd name="connsiteX28" fmla="*/ 1120378 w 3176587"/>
                  <a:gd name="connsiteY28" fmla="*/ 169069 h 696516"/>
                  <a:gd name="connsiteX29" fmla="*/ 1064419 w 3176587"/>
                  <a:gd name="connsiteY29" fmla="*/ 157163 h 696516"/>
                  <a:gd name="connsiteX30" fmla="*/ 976294 w 3176587"/>
                  <a:gd name="connsiteY30" fmla="*/ 151720 h 696516"/>
                  <a:gd name="connsiteX31" fmla="*/ 920326 w 3176587"/>
                  <a:gd name="connsiteY31" fmla="*/ 139132 h 696516"/>
                  <a:gd name="connsiteX32" fmla="*/ 854833 w 3176587"/>
                  <a:gd name="connsiteY32" fmla="*/ 135389 h 696516"/>
                  <a:gd name="connsiteX33" fmla="*/ 722700 w 3176587"/>
                  <a:gd name="connsiteY33" fmla="*/ 120209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 name="connsiteX0" fmla="*/ 3176587 w 3176587"/>
                  <a:gd name="connsiteY0" fmla="*/ 696516 h 696516"/>
                  <a:gd name="connsiteX1" fmla="*/ 3059906 w 3176587"/>
                  <a:gd name="connsiteY1" fmla="*/ 679847 h 696516"/>
                  <a:gd name="connsiteX2" fmla="*/ 3046809 w 3176587"/>
                  <a:gd name="connsiteY2" fmla="*/ 640557 h 696516"/>
                  <a:gd name="connsiteX3" fmla="*/ 2907506 w 3176587"/>
                  <a:gd name="connsiteY3" fmla="*/ 626269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0066 w 3176587"/>
                  <a:gd name="connsiteY10" fmla="*/ 466725 h 696516"/>
                  <a:gd name="connsiteX11" fmla="*/ 2314575 w 3176587"/>
                  <a:gd name="connsiteY11" fmla="*/ 447675 h 696516"/>
                  <a:gd name="connsiteX12" fmla="*/ 2239565 w 3176587"/>
                  <a:gd name="connsiteY12" fmla="*/ 429816 h 696516"/>
                  <a:gd name="connsiteX13" fmla="*/ 2162175 w 3176587"/>
                  <a:gd name="connsiteY13" fmla="*/ 420291 h 696516"/>
                  <a:gd name="connsiteX14" fmla="*/ 2105025 w 3176587"/>
                  <a:gd name="connsiteY14" fmla="*/ 382191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57350 w 3176587"/>
                  <a:gd name="connsiteY20" fmla="*/ 259557 h 696516"/>
                  <a:gd name="connsiteX21" fmla="*/ 1602581 w 3176587"/>
                  <a:gd name="connsiteY21" fmla="*/ 257175 h 696516"/>
                  <a:gd name="connsiteX22" fmla="*/ 1553765 w 3176587"/>
                  <a:gd name="connsiteY22" fmla="*/ 236935 h 696516"/>
                  <a:gd name="connsiteX23" fmla="*/ 1498997 w 3176587"/>
                  <a:gd name="connsiteY23" fmla="*/ 233363 h 696516"/>
                  <a:gd name="connsiteX24" fmla="*/ 1425178 w 3176587"/>
                  <a:gd name="connsiteY24" fmla="*/ 223838 h 696516"/>
                  <a:gd name="connsiteX25" fmla="*/ 1335881 w 3176587"/>
                  <a:gd name="connsiteY25" fmla="*/ 210741 h 696516"/>
                  <a:gd name="connsiteX26" fmla="*/ 1259681 w 3176587"/>
                  <a:gd name="connsiteY26" fmla="*/ 190500 h 696516"/>
                  <a:gd name="connsiteX27" fmla="*/ 1231106 w 3176587"/>
                  <a:gd name="connsiteY27" fmla="*/ 182166 h 696516"/>
                  <a:gd name="connsiteX28" fmla="*/ 1120378 w 3176587"/>
                  <a:gd name="connsiteY28" fmla="*/ 169069 h 696516"/>
                  <a:gd name="connsiteX29" fmla="*/ 1058420 w 3176587"/>
                  <a:gd name="connsiteY29" fmla="*/ 163754 h 696516"/>
                  <a:gd name="connsiteX30" fmla="*/ 976294 w 3176587"/>
                  <a:gd name="connsiteY30" fmla="*/ 151720 h 696516"/>
                  <a:gd name="connsiteX31" fmla="*/ 920326 w 3176587"/>
                  <a:gd name="connsiteY31" fmla="*/ 139132 h 696516"/>
                  <a:gd name="connsiteX32" fmla="*/ 854833 w 3176587"/>
                  <a:gd name="connsiteY32" fmla="*/ 135389 h 696516"/>
                  <a:gd name="connsiteX33" fmla="*/ 722700 w 3176587"/>
                  <a:gd name="connsiteY33" fmla="*/ 120209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 name="connsiteX0" fmla="*/ 3176587 w 3176587"/>
                  <a:gd name="connsiteY0" fmla="*/ 696516 h 696516"/>
                  <a:gd name="connsiteX1" fmla="*/ 3059906 w 3176587"/>
                  <a:gd name="connsiteY1" fmla="*/ 679847 h 696516"/>
                  <a:gd name="connsiteX2" fmla="*/ 3046809 w 3176587"/>
                  <a:gd name="connsiteY2" fmla="*/ 640557 h 696516"/>
                  <a:gd name="connsiteX3" fmla="*/ 2907506 w 3176587"/>
                  <a:gd name="connsiteY3" fmla="*/ 626269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0066 w 3176587"/>
                  <a:gd name="connsiteY10" fmla="*/ 466725 h 696516"/>
                  <a:gd name="connsiteX11" fmla="*/ 2314575 w 3176587"/>
                  <a:gd name="connsiteY11" fmla="*/ 447675 h 696516"/>
                  <a:gd name="connsiteX12" fmla="*/ 2239565 w 3176587"/>
                  <a:gd name="connsiteY12" fmla="*/ 429816 h 696516"/>
                  <a:gd name="connsiteX13" fmla="*/ 2162175 w 3176587"/>
                  <a:gd name="connsiteY13" fmla="*/ 420291 h 696516"/>
                  <a:gd name="connsiteX14" fmla="*/ 2105025 w 3176587"/>
                  <a:gd name="connsiteY14" fmla="*/ 382191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57350 w 3176587"/>
                  <a:gd name="connsiteY20" fmla="*/ 259557 h 696516"/>
                  <a:gd name="connsiteX21" fmla="*/ 1602581 w 3176587"/>
                  <a:gd name="connsiteY21" fmla="*/ 257175 h 696516"/>
                  <a:gd name="connsiteX22" fmla="*/ 1553765 w 3176587"/>
                  <a:gd name="connsiteY22" fmla="*/ 236935 h 696516"/>
                  <a:gd name="connsiteX23" fmla="*/ 1498997 w 3176587"/>
                  <a:gd name="connsiteY23" fmla="*/ 233363 h 696516"/>
                  <a:gd name="connsiteX24" fmla="*/ 1425178 w 3176587"/>
                  <a:gd name="connsiteY24" fmla="*/ 223838 h 696516"/>
                  <a:gd name="connsiteX25" fmla="*/ 1335881 w 3176587"/>
                  <a:gd name="connsiteY25" fmla="*/ 210741 h 696516"/>
                  <a:gd name="connsiteX26" fmla="*/ 1259681 w 3176587"/>
                  <a:gd name="connsiteY26" fmla="*/ 190500 h 696516"/>
                  <a:gd name="connsiteX27" fmla="*/ 1231106 w 3176587"/>
                  <a:gd name="connsiteY27" fmla="*/ 182166 h 696516"/>
                  <a:gd name="connsiteX28" fmla="*/ 1122777 w 3176587"/>
                  <a:gd name="connsiteY28" fmla="*/ 175659 h 696516"/>
                  <a:gd name="connsiteX29" fmla="*/ 1058420 w 3176587"/>
                  <a:gd name="connsiteY29" fmla="*/ 163754 h 696516"/>
                  <a:gd name="connsiteX30" fmla="*/ 976294 w 3176587"/>
                  <a:gd name="connsiteY30" fmla="*/ 151720 h 696516"/>
                  <a:gd name="connsiteX31" fmla="*/ 920326 w 3176587"/>
                  <a:gd name="connsiteY31" fmla="*/ 139132 h 696516"/>
                  <a:gd name="connsiteX32" fmla="*/ 854833 w 3176587"/>
                  <a:gd name="connsiteY32" fmla="*/ 135389 h 696516"/>
                  <a:gd name="connsiteX33" fmla="*/ 722700 w 3176587"/>
                  <a:gd name="connsiteY33" fmla="*/ 120209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 name="connsiteX0" fmla="*/ 3176587 w 3176587"/>
                  <a:gd name="connsiteY0" fmla="*/ 696516 h 696516"/>
                  <a:gd name="connsiteX1" fmla="*/ 3059906 w 3176587"/>
                  <a:gd name="connsiteY1" fmla="*/ 679847 h 696516"/>
                  <a:gd name="connsiteX2" fmla="*/ 3046809 w 3176587"/>
                  <a:gd name="connsiteY2" fmla="*/ 640557 h 696516"/>
                  <a:gd name="connsiteX3" fmla="*/ 2907506 w 3176587"/>
                  <a:gd name="connsiteY3" fmla="*/ 626269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0066 w 3176587"/>
                  <a:gd name="connsiteY10" fmla="*/ 466725 h 696516"/>
                  <a:gd name="connsiteX11" fmla="*/ 2314575 w 3176587"/>
                  <a:gd name="connsiteY11" fmla="*/ 447675 h 696516"/>
                  <a:gd name="connsiteX12" fmla="*/ 2239565 w 3176587"/>
                  <a:gd name="connsiteY12" fmla="*/ 429816 h 696516"/>
                  <a:gd name="connsiteX13" fmla="*/ 2162175 w 3176587"/>
                  <a:gd name="connsiteY13" fmla="*/ 420291 h 696516"/>
                  <a:gd name="connsiteX14" fmla="*/ 2105025 w 3176587"/>
                  <a:gd name="connsiteY14" fmla="*/ 382191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57350 w 3176587"/>
                  <a:gd name="connsiteY20" fmla="*/ 259557 h 696516"/>
                  <a:gd name="connsiteX21" fmla="*/ 1602581 w 3176587"/>
                  <a:gd name="connsiteY21" fmla="*/ 257175 h 696516"/>
                  <a:gd name="connsiteX22" fmla="*/ 1553765 w 3176587"/>
                  <a:gd name="connsiteY22" fmla="*/ 236935 h 696516"/>
                  <a:gd name="connsiteX23" fmla="*/ 1498997 w 3176587"/>
                  <a:gd name="connsiteY23" fmla="*/ 233363 h 696516"/>
                  <a:gd name="connsiteX24" fmla="*/ 1425178 w 3176587"/>
                  <a:gd name="connsiteY24" fmla="*/ 223838 h 696516"/>
                  <a:gd name="connsiteX25" fmla="*/ 1335881 w 3176587"/>
                  <a:gd name="connsiteY25" fmla="*/ 210741 h 696516"/>
                  <a:gd name="connsiteX26" fmla="*/ 1259681 w 3176587"/>
                  <a:gd name="connsiteY26" fmla="*/ 190500 h 696516"/>
                  <a:gd name="connsiteX27" fmla="*/ 1231106 w 3176587"/>
                  <a:gd name="connsiteY27" fmla="*/ 196663 h 696516"/>
                  <a:gd name="connsiteX28" fmla="*/ 1122777 w 3176587"/>
                  <a:gd name="connsiteY28" fmla="*/ 175659 h 696516"/>
                  <a:gd name="connsiteX29" fmla="*/ 1058420 w 3176587"/>
                  <a:gd name="connsiteY29" fmla="*/ 163754 h 696516"/>
                  <a:gd name="connsiteX30" fmla="*/ 976294 w 3176587"/>
                  <a:gd name="connsiteY30" fmla="*/ 151720 h 696516"/>
                  <a:gd name="connsiteX31" fmla="*/ 920326 w 3176587"/>
                  <a:gd name="connsiteY31" fmla="*/ 139132 h 696516"/>
                  <a:gd name="connsiteX32" fmla="*/ 854833 w 3176587"/>
                  <a:gd name="connsiteY32" fmla="*/ 135389 h 696516"/>
                  <a:gd name="connsiteX33" fmla="*/ 722700 w 3176587"/>
                  <a:gd name="connsiteY33" fmla="*/ 120209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 name="connsiteX0" fmla="*/ 3176587 w 3176587"/>
                  <a:gd name="connsiteY0" fmla="*/ 696516 h 696516"/>
                  <a:gd name="connsiteX1" fmla="*/ 3059906 w 3176587"/>
                  <a:gd name="connsiteY1" fmla="*/ 679847 h 696516"/>
                  <a:gd name="connsiteX2" fmla="*/ 3046809 w 3176587"/>
                  <a:gd name="connsiteY2" fmla="*/ 640557 h 696516"/>
                  <a:gd name="connsiteX3" fmla="*/ 2907506 w 3176587"/>
                  <a:gd name="connsiteY3" fmla="*/ 626269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0066 w 3176587"/>
                  <a:gd name="connsiteY10" fmla="*/ 466725 h 696516"/>
                  <a:gd name="connsiteX11" fmla="*/ 2314575 w 3176587"/>
                  <a:gd name="connsiteY11" fmla="*/ 447675 h 696516"/>
                  <a:gd name="connsiteX12" fmla="*/ 2239565 w 3176587"/>
                  <a:gd name="connsiteY12" fmla="*/ 429816 h 696516"/>
                  <a:gd name="connsiteX13" fmla="*/ 2162175 w 3176587"/>
                  <a:gd name="connsiteY13" fmla="*/ 420291 h 696516"/>
                  <a:gd name="connsiteX14" fmla="*/ 2105025 w 3176587"/>
                  <a:gd name="connsiteY14" fmla="*/ 382191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57350 w 3176587"/>
                  <a:gd name="connsiteY20" fmla="*/ 259557 h 696516"/>
                  <a:gd name="connsiteX21" fmla="*/ 1602581 w 3176587"/>
                  <a:gd name="connsiteY21" fmla="*/ 257175 h 696516"/>
                  <a:gd name="connsiteX22" fmla="*/ 1553765 w 3176587"/>
                  <a:gd name="connsiteY22" fmla="*/ 236935 h 696516"/>
                  <a:gd name="connsiteX23" fmla="*/ 1498997 w 3176587"/>
                  <a:gd name="connsiteY23" fmla="*/ 233363 h 696516"/>
                  <a:gd name="connsiteX24" fmla="*/ 1425178 w 3176587"/>
                  <a:gd name="connsiteY24" fmla="*/ 223838 h 696516"/>
                  <a:gd name="connsiteX25" fmla="*/ 1335881 w 3176587"/>
                  <a:gd name="connsiteY25" fmla="*/ 210741 h 696516"/>
                  <a:gd name="connsiteX26" fmla="*/ 1251284 w 3176587"/>
                  <a:gd name="connsiteY26" fmla="*/ 201045 h 696516"/>
                  <a:gd name="connsiteX27" fmla="*/ 1231106 w 3176587"/>
                  <a:gd name="connsiteY27" fmla="*/ 196663 h 696516"/>
                  <a:gd name="connsiteX28" fmla="*/ 1122777 w 3176587"/>
                  <a:gd name="connsiteY28" fmla="*/ 175659 h 696516"/>
                  <a:gd name="connsiteX29" fmla="*/ 1058420 w 3176587"/>
                  <a:gd name="connsiteY29" fmla="*/ 163754 h 696516"/>
                  <a:gd name="connsiteX30" fmla="*/ 976294 w 3176587"/>
                  <a:gd name="connsiteY30" fmla="*/ 151720 h 696516"/>
                  <a:gd name="connsiteX31" fmla="*/ 920326 w 3176587"/>
                  <a:gd name="connsiteY31" fmla="*/ 139132 h 696516"/>
                  <a:gd name="connsiteX32" fmla="*/ 854833 w 3176587"/>
                  <a:gd name="connsiteY32" fmla="*/ 135389 h 696516"/>
                  <a:gd name="connsiteX33" fmla="*/ 722700 w 3176587"/>
                  <a:gd name="connsiteY33" fmla="*/ 120209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 name="connsiteX0" fmla="*/ 3176587 w 3176587"/>
                  <a:gd name="connsiteY0" fmla="*/ 696516 h 696516"/>
                  <a:gd name="connsiteX1" fmla="*/ 3059906 w 3176587"/>
                  <a:gd name="connsiteY1" fmla="*/ 679847 h 696516"/>
                  <a:gd name="connsiteX2" fmla="*/ 3046809 w 3176587"/>
                  <a:gd name="connsiteY2" fmla="*/ 640557 h 696516"/>
                  <a:gd name="connsiteX3" fmla="*/ 2907506 w 3176587"/>
                  <a:gd name="connsiteY3" fmla="*/ 626269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0066 w 3176587"/>
                  <a:gd name="connsiteY10" fmla="*/ 466725 h 696516"/>
                  <a:gd name="connsiteX11" fmla="*/ 2314575 w 3176587"/>
                  <a:gd name="connsiteY11" fmla="*/ 447675 h 696516"/>
                  <a:gd name="connsiteX12" fmla="*/ 2239565 w 3176587"/>
                  <a:gd name="connsiteY12" fmla="*/ 429816 h 696516"/>
                  <a:gd name="connsiteX13" fmla="*/ 2162175 w 3176587"/>
                  <a:gd name="connsiteY13" fmla="*/ 420291 h 696516"/>
                  <a:gd name="connsiteX14" fmla="*/ 2105025 w 3176587"/>
                  <a:gd name="connsiteY14" fmla="*/ 382191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57350 w 3176587"/>
                  <a:gd name="connsiteY20" fmla="*/ 259557 h 696516"/>
                  <a:gd name="connsiteX21" fmla="*/ 1602581 w 3176587"/>
                  <a:gd name="connsiteY21" fmla="*/ 257175 h 696516"/>
                  <a:gd name="connsiteX22" fmla="*/ 1553765 w 3176587"/>
                  <a:gd name="connsiteY22" fmla="*/ 236935 h 696516"/>
                  <a:gd name="connsiteX23" fmla="*/ 1498997 w 3176587"/>
                  <a:gd name="connsiteY23" fmla="*/ 233363 h 696516"/>
                  <a:gd name="connsiteX24" fmla="*/ 1425178 w 3176587"/>
                  <a:gd name="connsiteY24" fmla="*/ 223838 h 696516"/>
                  <a:gd name="connsiteX25" fmla="*/ 1335881 w 3176587"/>
                  <a:gd name="connsiteY25" fmla="*/ 210741 h 696516"/>
                  <a:gd name="connsiteX26" fmla="*/ 1251284 w 3176587"/>
                  <a:gd name="connsiteY26" fmla="*/ 201045 h 696516"/>
                  <a:gd name="connsiteX27" fmla="*/ 1231106 w 3176587"/>
                  <a:gd name="connsiteY27" fmla="*/ 196663 h 696516"/>
                  <a:gd name="connsiteX28" fmla="*/ 1122777 w 3176587"/>
                  <a:gd name="connsiteY28" fmla="*/ 175659 h 696516"/>
                  <a:gd name="connsiteX29" fmla="*/ 1058420 w 3176587"/>
                  <a:gd name="connsiteY29" fmla="*/ 163754 h 696516"/>
                  <a:gd name="connsiteX30" fmla="*/ 976294 w 3176587"/>
                  <a:gd name="connsiteY30" fmla="*/ 151720 h 696516"/>
                  <a:gd name="connsiteX31" fmla="*/ 920326 w 3176587"/>
                  <a:gd name="connsiteY31" fmla="*/ 139132 h 696516"/>
                  <a:gd name="connsiteX32" fmla="*/ 854833 w 3176587"/>
                  <a:gd name="connsiteY32" fmla="*/ 135389 h 696516"/>
                  <a:gd name="connsiteX33" fmla="*/ 722700 w 3176587"/>
                  <a:gd name="connsiteY33" fmla="*/ 120209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 name="connsiteX0" fmla="*/ 3176587 w 3176587"/>
                  <a:gd name="connsiteY0" fmla="*/ 696516 h 696516"/>
                  <a:gd name="connsiteX1" fmla="*/ 3059906 w 3176587"/>
                  <a:gd name="connsiteY1" fmla="*/ 679847 h 696516"/>
                  <a:gd name="connsiteX2" fmla="*/ 3046809 w 3176587"/>
                  <a:gd name="connsiteY2" fmla="*/ 640557 h 696516"/>
                  <a:gd name="connsiteX3" fmla="*/ 2907506 w 3176587"/>
                  <a:gd name="connsiteY3" fmla="*/ 626269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0066 w 3176587"/>
                  <a:gd name="connsiteY10" fmla="*/ 466725 h 696516"/>
                  <a:gd name="connsiteX11" fmla="*/ 2314575 w 3176587"/>
                  <a:gd name="connsiteY11" fmla="*/ 447675 h 696516"/>
                  <a:gd name="connsiteX12" fmla="*/ 2239565 w 3176587"/>
                  <a:gd name="connsiteY12" fmla="*/ 429816 h 696516"/>
                  <a:gd name="connsiteX13" fmla="*/ 2162175 w 3176587"/>
                  <a:gd name="connsiteY13" fmla="*/ 420291 h 696516"/>
                  <a:gd name="connsiteX14" fmla="*/ 2105025 w 3176587"/>
                  <a:gd name="connsiteY14" fmla="*/ 382191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57350 w 3176587"/>
                  <a:gd name="connsiteY20" fmla="*/ 259557 h 696516"/>
                  <a:gd name="connsiteX21" fmla="*/ 1602581 w 3176587"/>
                  <a:gd name="connsiteY21" fmla="*/ 257175 h 696516"/>
                  <a:gd name="connsiteX22" fmla="*/ 1553765 w 3176587"/>
                  <a:gd name="connsiteY22" fmla="*/ 236935 h 696516"/>
                  <a:gd name="connsiteX23" fmla="*/ 1498997 w 3176587"/>
                  <a:gd name="connsiteY23" fmla="*/ 233363 h 696516"/>
                  <a:gd name="connsiteX24" fmla="*/ 1416779 w 3176587"/>
                  <a:gd name="connsiteY24" fmla="*/ 235700 h 696516"/>
                  <a:gd name="connsiteX25" fmla="*/ 1335881 w 3176587"/>
                  <a:gd name="connsiteY25" fmla="*/ 210741 h 696516"/>
                  <a:gd name="connsiteX26" fmla="*/ 1251284 w 3176587"/>
                  <a:gd name="connsiteY26" fmla="*/ 201045 h 696516"/>
                  <a:gd name="connsiteX27" fmla="*/ 1231106 w 3176587"/>
                  <a:gd name="connsiteY27" fmla="*/ 196663 h 696516"/>
                  <a:gd name="connsiteX28" fmla="*/ 1122777 w 3176587"/>
                  <a:gd name="connsiteY28" fmla="*/ 175659 h 696516"/>
                  <a:gd name="connsiteX29" fmla="*/ 1058420 w 3176587"/>
                  <a:gd name="connsiteY29" fmla="*/ 163754 h 696516"/>
                  <a:gd name="connsiteX30" fmla="*/ 976294 w 3176587"/>
                  <a:gd name="connsiteY30" fmla="*/ 151720 h 696516"/>
                  <a:gd name="connsiteX31" fmla="*/ 920326 w 3176587"/>
                  <a:gd name="connsiteY31" fmla="*/ 139132 h 696516"/>
                  <a:gd name="connsiteX32" fmla="*/ 854833 w 3176587"/>
                  <a:gd name="connsiteY32" fmla="*/ 135389 h 696516"/>
                  <a:gd name="connsiteX33" fmla="*/ 722700 w 3176587"/>
                  <a:gd name="connsiteY33" fmla="*/ 120209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 name="connsiteX0" fmla="*/ 3176587 w 3176587"/>
                  <a:gd name="connsiteY0" fmla="*/ 696516 h 696516"/>
                  <a:gd name="connsiteX1" fmla="*/ 3059906 w 3176587"/>
                  <a:gd name="connsiteY1" fmla="*/ 679847 h 696516"/>
                  <a:gd name="connsiteX2" fmla="*/ 3046809 w 3176587"/>
                  <a:gd name="connsiteY2" fmla="*/ 640557 h 696516"/>
                  <a:gd name="connsiteX3" fmla="*/ 2907506 w 3176587"/>
                  <a:gd name="connsiteY3" fmla="*/ 626269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0066 w 3176587"/>
                  <a:gd name="connsiteY10" fmla="*/ 466725 h 696516"/>
                  <a:gd name="connsiteX11" fmla="*/ 2314575 w 3176587"/>
                  <a:gd name="connsiteY11" fmla="*/ 447675 h 696516"/>
                  <a:gd name="connsiteX12" fmla="*/ 2239565 w 3176587"/>
                  <a:gd name="connsiteY12" fmla="*/ 429816 h 696516"/>
                  <a:gd name="connsiteX13" fmla="*/ 2162175 w 3176587"/>
                  <a:gd name="connsiteY13" fmla="*/ 420291 h 696516"/>
                  <a:gd name="connsiteX14" fmla="*/ 2105025 w 3176587"/>
                  <a:gd name="connsiteY14" fmla="*/ 382191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57350 w 3176587"/>
                  <a:gd name="connsiteY20" fmla="*/ 259557 h 696516"/>
                  <a:gd name="connsiteX21" fmla="*/ 1602581 w 3176587"/>
                  <a:gd name="connsiteY21" fmla="*/ 257175 h 696516"/>
                  <a:gd name="connsiteX22" fmla="*/ 1553765 w 3176587"/>
                  <a:gd name="connsiteY22" fmla="*/ 236935 h 696516"/>
                  <a:gd name="connsiteX23" fmla="*/ 1498997 w 3176587"/>
                  <a:gd name="connsiteY23" fmla="*/ 238635 h 696516"/>
                  <a:gd name="connsiteX24" fmla="*/ 1416779 w 3176587"/>
                  <a:gd name="connsiteY24" fmla="*/ 235700 h 696516"/>
                  <a:gd name="connsiteX25" fmla="*/ 1335881 w 3176587"/>
                  <a:gd name="connsiteY25" fmla="*/ 210741 h 696516"/>
                  <a:gd name="connsiteX26" fmla="*/ 1251284 w 3176587"/>
                  <a:gd name="connsiteY26" fmla="*/ 201045 h 696516"/>
                  <a:gd name="connsiteX27" fmla="*/ 1231106 w 3176587"/>
                  <a:gd name="connsiteY27" fmla="*/ 196663 h 696516"/>
                  <a:gd name="connsiteX28" fmla="*/ 1122777 w 3176587"/>
                  <a:gd name="connsiteY28" fmla="*/ 175659 h 696516"/>
                  <a:gd name="connsiteX29" fmla="*/ 1058420 w 3176587"/>
                  <a:gd name="connsiteY29" fmla="*/ 163754 h 696516"/>
                  <a:gd name="connsiteX30" fmla="*/ 976294 w 3176587"/>
                  <a:gd name="connsiteY30" fmla="*/ 151720 h 696516"/>
                  <a:gd name="connsiteX31" fmla="*/ 920326 w 3176587"/>
                  <a:gd name="connsiteY31" fmla="*/ 139132 h 696516"/>
                  <a:gd name="connsiteX32" fmla="*/ 854833 w 3176587"/>
                  <a:gd name="connsiteY32" fmla="*/ 135389 h 696516"/>
                  <a:gd name="connsiteX33" fmla="*/ 722700 w 3176587"/>
                  <a:gd name="connsiteY33" fmla="*/ 120209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 name="connsiteX0" fmla="*/ 3176587 w 3176587"/>
                  <a:gd name="connsiteY0" fmla="*/ 696516 h 696516"/>
                  <a:gd name="connsiteX1" fmla="*/ 3059906 w 3176587"/>
                  <a:gd name="connsiteY1" fmla="*/ 679847 h 696516"/>
                  <a:gd name="connsiteX2" fmla="*/ 3046809 w 3176587"/>
                  <a:gd name="connsiteY2" fmla="*/ 640557 h 696516"/>
                  <a:gd name="connsiteX3" fmla="*/ 2907506 w 3176587"/>
                  <a:gd name="connsiteY3" fmla="*/ 626269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0066 w 3176587"/>
                  <a:gd name="connsiteY10" fmla="*/ 466725 h 696516"/>
                  <a:gd name="connsiteX11" fmla="*/ 2314575 w 3176587"/>
                  <a:gd name="connsiteY11" fmla="*/ 447675 h 696516"/>
                  <a:gd name="connsiteX12" fmla="*/ 2239565 w 3176587"/>
                  <a:gd name="connsiteY12" fmla="*/ 429816 h 696516"/>
                  <a:gd name="connsiteX13" fmla="*/ 2162175 w 3176587"/>
                  <a:gd name="connsiteY13" fmla="*/ 420291 h 696516"/>
                  <a:gd name="connsiteX14" fmla="*/ 2105025 w 3176587"/>
                  <a:gd name="connsiteY14" fmla="*/ 382191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57350 w 3176587"/>
                  <a:gd name="connsiteY20" fmla="*/ 259557 h 696516"/>
                  <a:gd name="connsiteX21" fmla="*/ 1602581 w 3176587"/>
                  <a:gd name="connsiteY21" fmla="*/ 257175 h 696516"/>
                  <a:gd name="connsiteX22" fmla="*/ 1553765 w 3176587"/>
                  <a:gd name="connsiteY22" fmla="*/ 251434 h 696516"/>
                  <a:gd name="connsiteX23" fmla="*/ 1498997 w 3176587"/>
                  <a:gd name="connsiteY23" fmla="*/ 238635 h 696516"/>
                  <a:gd name="connsiteX24" fmla="*/ 1416779 w 3176587"/>
                  <a:gd name="connsiteY24" fmla="*/ 235700 h 696516"/>
                  <a:gd name="connsiteX25" fmla="*/ 1335881 w 3176587"/>
                  <a:gd name="connsiteY25" fmla="*/ 210741 h 696516"/>
                  <a:gd name="connsiteX26" fmla="*/ 1251284 w 3176587"/>
                  <a:gd name="connsiteY26" fmla="*/ 201045 h 696516"/>
                  <a:gd name="connsiteX27" fmla="*/ 1231106 w 3176587"/>
                  <a:gd name="connsiteY27" fmla="*/ 196663 h 696516"/>
                  <a:gd name="connsiteX28" fmla="*/ 1122777 w 3176587"/>
                  <a:gd name="connsiteY28" fmla="*/ 175659 h 696516"/>
                  <a:gd name="connsiteX29" fmla="*/ 1058420 w 3176587"/>
                  <a:gd name="connsiteY29" fmla="*/ 163754 h 696516"/>
                  <a:gd name="connsiteX30" fmla="*/ 976294 w 3176587"/>
                  <a:gd name="connsiteY30" fmla="*/ 151720 h 696516"/>
                  <a:gd name="connsiteX31" fmla="*/ 920326 w 3176587"/>
                  <a:gd name="connsiteY31" fmla="*/ 139132 h 696516"/>
                  <a:gd name="connsiteX32" fmla="*/ 854833 w 3176587"/>
                  <a:gd name="connsiteY32" fmla="*/ 135389 h 696516"/>
                  <a:gd name="connsiteX33" fmla="*/ 722700 w 3176587"/>
                  <a:gd name="connsiteY33" fmla="*/ 120209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 name="connsiteX0" fmla="*/ 3176587 w 3176587"/>
                  <a:gd name="connsiteY0" fmla="*/ 696516 h 696516"/>
                  <a:gd name="connsiteX1" fmla="*/ 3059906 w 3176587"/>
                  <a:gd name="connsiteY1" fmla="*/ 679847 h 696516"/>
                  <a:gd name="connsiteX2" fmla="*/ 3046809 w 3176587"/>
                  <a:gd name="connsiteY2" fmla="*/ 640557 h 696516"/>
                  <a:gd name="connsiteX3" fmla="*/ 2907506 w 3176587"/>
                  <a:gd name="connsiteY3" fmla="*/ 626269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0066 w 3176587"/>
                  <a:gd name="connsiteY10" fmla="*/ 466725 h 696516"/>
                  <a:gd name="connsiteX11" fmla="*/ 2314575 w 3176587"/>
                  <a:gd name="connsiteY11" fmla="*/ 447675 h 696516"/>
                  <a:gd name="connsiteX12" fmla="*/ 2239565 w 3176587"/>
                  <a:gd name="connsiteY12" fmla="*/ 429816 h 696516"/>
                  <a:gd name="connsiteX13" fmla="*/ 2162175 w 3176587"/>
                  <a:gd name="connsiteY13" fmla="*/ 420291 h 696516"/>
                  <a:gd name="connsiteX14" fmla="*/ 2105025 w 3176587"/>
                  <a:gd name="connsiteY14" fmla="*/ 382191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57350 w 3176587"/>
                  <a:gd name="connsiteY20" fmla="*/ 259557 h 696516"/>
                  <a:gd name="connsiteX21" fmla="*/ 1603781 w 3176587"/>
                  <a:gd name="connsiteY21" fmla="*/ 276945 h 696516"/>
                  <a:gd name="connsiteX22" fmla="*/ 1553765 w 3176587"/>
                  <a:gd name="connsiteY22" fmla="*/ 251434 h 696516"/>
                  <a:gd name="connsiteX23" fmla="*/ 1498997 w 3176587"/>
                  <a:gd name="connsiteY23" fmla="*/ 238635 h 696516"/>
                  <a:gd name="connsiteX24" fmla="*/ 1416779 w 3176587"/>
                  <a:gd name="connsiteY24" fmla="*/ 235700 h 696516"/>
                  <a:gd name="connsiteX25" fmla="*/ 1335881 w 3176587"/>
                  <a:gd name="connsiteY25" fmla="*/ 210741 h 696516"/>
                  <a:gd name="connsiteX26" fmla="*/ 1251284 w 3176587"/>
                  <a:gd name="connsiteY26" fmla="*/ 201045 h 696516"/>
                  <a:gd name="connsiteX27" fmla="*/ 1231106 w 3176587"/>
                  <a:gd name="connsiteY27" fmla="*/ 196663 h 696516"/>
                  <a:gd name="connsiteX28" fmla="*/ 1122777 w 3176587"/>
                  <a:gd name="connsiteY28" fmla="*/ 175659 h 696516"/>
                  <a:gd name="connsiteX29" fmla="*/ 1058420 w 3176587"/>
                  <a:gd name="connsiteY29" fmla="*/ 163754 h 696516"/>
                  <a:gd name="connsiteX30" fmla="*/ 976294 w 3176587"/>
                  <a:gd name="connsiteY30" fmla="*/ 151720 h 696516"/>
                  <a:gd name="connsiteX31" fmla="*/ 920326 w 3176587"/>
                  <a:gd name="connsiteY31" fmla="*/ 139132 h 696516"/>
                  <a:gd name="connsiteX32" fmla="*/ 854833 w 3176587"/>
                  <a:gd name="connsiteY32" fmla="*/ 135389 h 696516"/>
                  <a:gd name="connsiteX33" fmla="*/ 722700 w 3176587"/>
                  <a:gd name="connsiteY33" fmla="*/ 120209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 name="connsiteX0" fmla="*/ 3176587 w 3176587"/>
                  <a:gd name="connsiteY0" fmla="*/ 696516 h 696516"/>
                  <a:gd name="connsiteX1" fmla="*/ 3059906 w 3176587"/>
                  <a:gd name="connsiteY1" fmla="*/ 679847 h 696516"/>
                  <a:gd name="connsiteX2" fmla="*/ 3046809 w 3176587"/>
                  <a:gd name="connsiteY2" fmla="*/ 640557 h 696516"/>
                  <a:gd name="connsiteX3" fmla="*/ 2907506 w 3176587"/>
                  <a:gd name="connsiteY3" fmla="*/ 626269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0066 w 3176587"/>
                  <a:gd name="connsiteY10" fmla="*/ 466725 h 696516"/>
                  <a:gd name="connsiteX11" fmla="*/ 2314575 w 3176587"/>
                  <a:gd name="connsiteY11" fmla="*/ 447675 h 696516"/>
                  <a:gd name="connsiteX12" fmla="*/ 2239565 w 3176587"/>
                  <a:gd name="connsiteY12" fmla="*/ 429816 h 696516"/>
                  <a:gd name="connsiteX13" fmla="*/ 2162175 w 3176587"/>
                  <a:gd name="connsiteY13" fmla="*/ 420291 h 696516"/>
                  <a:gd name="connsiteX14" fmla="*/ 2105025 w 3176587"/>
                  <a:gd name="connsiteY14" fmla="*/ 382191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64548 w 3176587"/>
                  <a:gd name="connsiteY20" fmla="*/ 275373 h 696516"/>
                  <a:gd name="connsiteX21" fmla="*/ 1603781 w 3176587"/>
                  <a:gd name="connsiteY21" fmla="*/ 276945 h 696516"/>
                  <a:gd name="connsiteX22" fmla="*/ 1553765 w 3176587"/>
                  <a:gd name="connsiteY22" fmla="*/ 251434 h 696516"/>
                  <a:gd name="connsiteX23" fmla="*/ 1498997 w 3176587"/>
                  <a:gd name="connsiteY23" fmla="*/ 238635 h 696516"/>
                  <a:gd name="connsiteX24" fmla="*/ 1416779 w 3176587"/>
                  <a:gd name="connsiteY24" fmla="*/ 235700 h 696516"/>
                  <a:gd name="connsiteX25" fmla="*/ 1335881 w 3176587"/>
                  <a:gd name="connsiteY25" fmla="*/ 210741 h 696516"/>
                  <a:gd name="connsiteX26" fmla="*/ 1251284 w 3176587"/>
                  <a:gd name="connsiteY26" fmla="*/ 201045 h 696516"/>
                  <a:gd name="connsiteX27" fmla="*/ 1231106 w 3176587"/>
                  <a:gd name="connsiteY27" fmla="*/ 196663 h 696516"/>
                  <a:gd name="connsiteX28" fmla="*/ 1122777 w 3176587"/>
                  <a:gd name="connsiteY28" fmla="*/ 175659 h 696516"/>
                  <a:gd name="connsiteX29" fmla="*/ 1058420 w 3176587"/>
                  <a:gd name="connsiteY29" fmla="*/ 163754 h 696516"/>
                  <a:gd name="connsiteX30" fmla="*/ 976294 w 3176587"/>
                  <a:gd name="connsiteY30" fmla="*/ 151720 h 696516"/>
                  <a:gd name="connsiteX31" fmla="*/ 920326 w 3176587"/>
                  <a:gd name="connsiteY31" fmla="*/ 139132 h 696516"/>
                  <a:gd name="connsiteX32" fmla="*/ 854833 w 3176587"/>
                  <a:gd name="connsiteY32" fmla="*/ 135389 h 696516"/>
                  <a:gd name="connsiteX33" fmla="*/ 722700 w 3176587"/>
                  <a:gd name="connsiteY33" fmla="*/ 120209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 name="connsiteX0" fmla="*/ 3176587 w 3176587"/>
                  <a:gd name="connsiteY0" fmla="*/ 696516 h 696516"/>
                  <a:gd name="connsiteX1" fmla="*/ 3059906 w 3176587"/>
                  <a:gd name="connsiteY1" fmla="*/ 679847 h 696516"/>
                  <a:gd name="connsiteX2" fmla="*/ 3046809 w 3176587"/>
                  <a:gd name="connsiteY2" fmla="*/ 640557 h 696516"/>
                  <a:gd name="connsiteX3" fmla="*/ 2917104 w 3176587"/>
                  <a:gd name="connsiteY3" fmla="*/ 638130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0066 w 3176587"/>
                  <a:gd name="connsiteY10" fmla="*/ 466725 h 696516"/>
                  <a:gd name="connsiteX11" fmla="*/ 2314575 w 3176587"/>
                  <a:gd name="connsiteY11" fmla="*/ 447675 h 696516"/>
                  <a:gd name="connsiteX12" fmla="*/ 2239565 w 3176587"/>
                  <a:gd name="connsiteY12" fmla="*/ 429816 h 696516"/>
                  <a:gd name="connsiteX13" fmla="*/ 2162175 w 3176587"/>
                  <a:gd name="connsiteY13" fmla="*/ 420291 h 696516"/>
                  <a:gd name="connsiteX14" fmla="*/ 2105025 w 3176587"/>
                  <a:gd name="connsiteY14" fmla="*/ 382191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64548 w 3176587"/>
                  <a:gd name="connsiteY20" fmla="*/ 275373 h 696516"/>
                  <a:gd name="connsiteX21" fmla="*/ 1603781 w 3176587"/>
                  <a:gd name="connsiteY21" fmla="*/ 276945 h 696516"/>
                  <a:gd name="connsiteX22" fmla="*/ 1553765 w 3176587"/>
                  <a:gd name="connsiteY22" fmla="*/ 251434 h 696516"/>
                  <a:gd name="connsiteX23" fmla="*/ 1498997 w 3176587"/>
                  <a:gd name="connsiteY23" fmla="*/ 238635 h 696516"/>
                  <a:gd name="connsiteX24" fmla="*/ 1416779 w 3176587"/>
                  <a:gd name="connsiteY24" fmla="*/ 235700 h 696516"/>
                  <a:gd name="connsiteX25" fmla="*/ 1335881 w 3176587"/>
                  <a:gd name="connsiteY25" fmla="*/ 210741 h 696516"/>
                  <a:gd name="connsiteX26" fmla="*/ 1251284 w 3176587"/>
                  <a:gd name="connsiteY26" fmla="*/ 201045 h 696516"/>
                  <a:gd name="connsiteX27" fmla="*/ 1231106 w 3176587"/>
                  <a:gd name="connsiteY27" fmla="*/ 196663 h 696516"/>
                  <a:gd name="connsiteX28" fmla="*/ 1122777 w 3176587"/>
                  <a:gd name="connsiteY28" fmla="*/ 175659 h 696516"/>
                  <a:gd name="connsiteX29" fmla="*/ 1058420 w 3176587"/>
                  <a:gd name="connsiteY29" fmla="*/ 163754 h 696516"/>
                  <a:gd name="connsiteX30" fmla="*/ 976294 w 3176587"/>
                  <a:gd name="connsiteY30" fmla="*/ 151720 h 696516"/>
                  <a:gd name="connsiteX31" fmla="*/ 920326 w 3176587"/>
                  <a:gd name="connsiteY31" fmla="*/ 139132 h 696516"/>
                  <a:gd name="connsiteX32" fmla="*/ 854833 w 3176587"/>
                  <a:gd name="connsiteY32" fmla="*/ 135389 h 696516"/>
                  <a:gd name="connsiteX33" fmla="*/ 722700 w 3176587"/>
                  <a:gd name="connsiteY33" fmla="*/ 120209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 name="connsiteX0" fmla="*/ 3176587 w 3176587"/>
                  <a:gd name="connsiteY0" fmla="*/ 696516 h 696516"/>
                  <a:gd name="connsiteX1" fmla="*/ 3059906 w 3176587"/>
                  <a:gd name="connsiteY1" fmla="*/ 679847 h 696516"/>
                  <a:gd name="connsiteX2" fmla="*/ 3046809 w 3176587"/>
                  <a:gd name="connsiteY2" fmla="*/ 640557 h 696516"/>
                  <a:gd name="connsiteX3" fmla="*/ 2917104 w 3176587"/>
                  <a:gd name="connsiteY3" fmla="*/ 638130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0066 w 3176587"/>
                  <a:gd name="connsiteY10" fmla="*/ 466725 h 696516"/>
                  <a:gd name="connsiteX11" fmla="*/ 2314575 w 3176587"/>
                  <a:gd name="connsiteY11" fmla="*/ 447675 h 696516"/>
                  <a:gd name="connsiteX12" fmla="*/ 2225169 w 3176587"/>
                  <a:gd name="connsiteY12" fmla="*/ 436407 h 696516"/>
                  <a:gd name="connsiteX13" fmla="*/ 2162175 w 3176587"/>
                  <a:gd name="connsiteY13" fmla="*/ 420291 h 696516"/>
                  <a:gd name="connsiteX14" fmla="*/ 2105025 w 3176587"/>
                  <a:gd name="connsiteY14" fmla="*/ 382191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64548 w 3176587"/>
                  <a:gd name="connsiteY20" fmla="*/ 275373 h 696516"/>
                  <a:gd name="connsiteX21" fmla="*/ 1603781 w 3176587"/>
                  <a:gd name="connsiteY21" fmla="*/ 276945 h 696516"/>
                  <a:gd name="connsiteX22" fmla="*/ 1553765 w 3176587"/>
                  <a:gd name="connsiteY22" fmla="*/ 251434 h 696516"/>
                  <a:gd name="connsiteX23" fmla="*/ 1498997 w 3176587"/>
                  <a:gd name="connsiteY23" fmla="*/ 238635 h 696516"/>
                  <a:gd name="connsiteX24" fmla="*/ 1416779 w 3176587"/>
                  <a:gd name="connsiteY24" fmla="*/ 235700 h 696516"/>
                  <a:gd name="connsiteX25" fmla="*/ 1335881 w 3176587"/>
                  <a:gd name="connsiteY25" fmla="*/ 210741 h 696516"/>
                  <a:gd name="connsiteX26" fmla="*/ 1251284 w 3176587"/>
                  <a:gd name="connsiteY26" fmla="*/ 201045 h 696516"/>
                  <a:gd name="connsiteX27" fmla="*/ 1231106 w 3176587"/>
                  <a:gd name="connsiteY27" fmla="*/ 196663 h 696516"/>
                  <a:gd name="connsiteX28" fmla="*/ 1122777 w 3176587"/>
                  <a:gd name="connsiteY28" fmla="*/ 175659 h 696516"/>
                  <a:gd name="connsiteX29" fmla="*/ 1058420 w 3176587"/>
                  <a:gd name="connsiteY29" fmla="*/ 163754 h 696516"/>
                  <a:gd name="connsiteX30" fmla="*/ 976294 w 3176587"/>
                  <a:gd name="connsiteY30" fmla="*/ 151720 h 696516"/>
                  <a:gd name="connsiteX31" fmla="*/ 920326 w 3176587"/>
                  <a:gd name="connsiteY31" fmla="*/ 139132 h 696516"/>
                  <a:gd name="connsiteX32" fmla="*/ 854833 w 3176587"/>
                  <a:gd name="connsiteY32" fmla="*/ 135389 h 696516"/>
                  <a:gd name="connsiteX33" fmla="*/ 722700 w 3176587"/>
                  <a:gd name="connsiteY33" fmla="*/ 120209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 name="connsiteX0" fmla="*/ 3176587 w 3176587"/>
                  <a:gd name="connsiteY0" fmla="*/ 696516 h 696516"/>
                  <a:gd name="connsiteX1" fmla="*/ 3059906 w 3176587"/>
                  <a:gd name="connsiteY1" fmla="*/ 679847 h 696516"/>
                  <a:gd name="connsiteX2" fmla="*/ 3046809 w 3176587"/>
                  <a:gd name="connsiteY2" fmla="*/ 640557 h 696516"/>
                  <a:gd name="connsiteX3" fmla="*/ 2917104 w 3176587"/>
                  <a:gd name="connsiteY3" fmla="*/ 638130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0066 w 3176587"/>
                  <a:gd name="connsiteY10" fmla="*/ 466725 h 696516"/>
                  <a:gd name="connsiteX11" fmla="*/ 2314575 w 3176587"/>
                  <a:gd name="connsiteY11" fmla="*/ 447675 h 696516"/>
                  <a:gd name="connsiteX12" fmla="*/ 2225169 w 3176587"/>
                  <a:gd name="connsiteY12" fmla="*/ 436407 h 696516"/>
                  <a:gd name="connsiteX13" fmla="*/ 2162175 w 3176587"/>
                  <a:gd name="connsiteY13" fmla="*/ 420291 h 696516"/>
                  <a:gd name="connsiteX14" fmla="*/ 2113423 w 3176587"/>
                  <a:gd name="connsiteY14" fmla="*/ 396690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64548 w 3176587"/>
                  <a:gd name="connsiteY20" fmla="*/ 275373 h 696516"/>
                  <a:gd name="connsiteX21" fmla="*/ 1603781 w 3176587"/>
                  <a:gd name="connsiteY21" fmla="*/ 276945 h 696516"/>
                  <a:gd name="connsiteX22" fmla="*/ 1553765 w 3176587"/>
                  <a:gd name="connsiteY22" fmla="*/ 251434 h 696516"/>
                  <a:gd name="connsiteX23" fmla="*/ 1498997 w 3176587"/>
                  <a:gd name="connsiteY23" fmla="*/ 238635 h 696516"/>
                  <a:gd name="connsiteX24" fmla="*/ 1416779 w 3176587"/>
                  <a:gd name="connsiteY24" fmla="*/ 235700 h 696516"/>
                  <a:gd name="connsiteX25" fmla="*/ 1335881 w 3176587"/>
                  <a:gd name="connsiteY25" fmla="*/ 210741 h 696516"/>
                  <a:gd name="connsiteX26" fmla="*/ 1251284 w 3176587"/>
                  <a:gd name="connsiteY26" fmla="*/ 201045 h 696516"/>
                  <a:gd name="connsiteX27" fmla="*/ 1231106 w 3176587"/>
                  <a:gd name="connsiteY27" fmla="*/ 196663 h 696516"/>
                  <a:gd name="connsiteX28" fmla="*/ 1122777 w 3176587"/>
                  <a:gd name="connsiteY28" fmla="*/ 175659 h 696516"/>
                  <a:gd name="connsiteX29" fmla="*/ 1058420 w 3176587"/>
                  <a:gd name="connsiteY29" fmla="*/ 163754 h 696516"/>
                  <a:gd name="connsiteX30" fmla="*/ 976294 w 3176587"/>
                  <a:gd name="connsiteY30" fmla="*/ 151720 h 696516"/>
                  <a:gd name="connsiteX31" fmla="*/ 920326 w 3176587"/>
                  <a:gd name="connsiteY31" fmla="*/ 139132 h 696516"/>
                  <a:gd name="connsiteX32" fmla="*/ 854833 w 3176587"/>
                  <a:gd name="connsiteY32" fmla="*/ 135389 h 696516"/>
                  <a:gd name="connsiteX33" fmla="*/ 722700 w 3176587"/>
                  <a:gd name="connsiteY33" fmla="*/ 120209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 name="connsiteX0" fmla="*/ 3176587 w 3176587"/>
                  <a:gd name="connsiteY0" fmla="*/ 696516 h 696516"/>
                  <a:gd name="connsiteX1" fmla="*/ 3059906 w 3176587"/>
                  <a:gd name="connsiteY1" fmla="*/ 679847 h 696516"/>
                  <a:gd name="connsiteX2" fmla="*/ 3046809 w 3176587"/>
                  <a:gd name="connsiteY2" fmla="*/ 640557 h 696516"/>
                  <a:gd name="connsiteX3" fmla="*/ 2917104 w 3176587"/>
                  <a:gd name="connsiteY3" fmla="*/ 638130 h 696516"/>
                  <a:gd name="connsiteX4" fmla="*/ 2870597 w 3176587"/>
                  <a:gd name="connsiteY4" fmla="*/ 598885 h 696516"/>
                  <a:gd name="connsiteX5" fmla="*/ 2795587 w 3176587"/>
                  <a:gd name="connsiteY5" fmla="*/ 578644 h 696516"/>
                  <a:gd name="connsiteX6" fmla="*/ 2668190 w 3176587"/>
                  <a:gd name="connsiteY6" fmla="*/ 560785 h 696516"/>
                  <a:gd name="connsiteX7" fmla="*/ 2562225 w 3176587"/>
                  <a:gd name="connsiteY7" fmla="*/ 546497 h 696516"/>
                  <a:gd name="connsiteX8" fmla="*/ 2488406 w 3176587"/>
                  <a:gd name="connsiteY8" fmla="*/ 526257 h 696516"/>
                  <a:gd name="connsiteX9" fmla="*/ 2432447 w 3176587"/>
                  <a:gd name="connsiteY9" fmla="*/ 497682 h 696516"/>
                  <a:gd name="connsiteX10" fmla="*/ 2430066 w 3176587"/>
                  <a:gd name="connsiteY10" fmla="*/ 466725 h 696516"/>
                  <a:gd name="connsiteX11" fmla="*/ 2314575 w 3176587"/>
                  <a:gd name="connsiteY11" fmla="*/ 447675 h 696516"/>
                  <a:gd name="connsiteX12" fmla="*/ 2225169 w 3176587"/>
                  <a:gd name="connsiteY12" fmla="*/ 436407 h 696516"/>
                  <a:gd name="connsiteX13" fmla="*/ 2162175 w 3176587"/>
                  <a:gd name="connsiteY13" fmla="*/ 420291 h 696516"/>
                  <a:gd name="connsiteX14" fmla="*/ 2113423 w 3176587"/>
                  <a:gd name="connsiteY14" fmla="*/ 396690 h 696516"/>
                  <a:gd name="connsiteX15" fmla="*/ 2050256 w 3176587"/>
                  <a:gd name="connsiteY15" fmla="*/ 354807 h 696516"/>
                  <a:gd name="connsiteX16" fmla="*/ 1978819 w 3176587"/>
                  <a:gd name="connsiteY16" fmla="*/ 330994 h 696516"/>
                  <a:gd name="connsiteX17" fmla="*/ 1937147 w 3176587"/>
                  <a:gd name="connsiteY17" fmla="*/ 321469 h 696516"/>
                  <a:gd name="connsiteX18" fmla="*/ 1847850 w 3176587"/>
                  <a:gd name="connsiteY18" fmla="*/ 301228 h 696516"/>
                  <a:gd name="connsiteX19" fmla="*/ 1745456 w 3176587"/>
                  <a:gd name="connsiteY19" fmla="*/ 286941 h 696516"/>
                  <a:gd name="connsiteX20" fmla="*/ 1664548 w 3176587"/>
                  <a:gd name="connsiteY20" fmla="*/ 275373 h 696516"/>
                  <a:gd name="connsiteX21" fmla="*/ 1603781 w 3176587"/>
                  <a:gd name="connsiteY21" fmla="*/ 276945 h 696516"/>
                  <a:gd name="connsiteX22" fmla="*/ 1553765 w 3176587"/>
                  <a:gd name="connsiteY22" fmla="*/ 251434 h 696516"/>
                  <a:gd name="connsiteX23" fmla="*/ 1498997 w 3176587"/>
                  <a:gd name="connsiteY23" fmla="*/ 238635 h 696516"/>
                  <a:gd name="connsiteX24" fmla="*/ 1416779 w 3176587"/>
                  <a:gd name="connsiteY24" fmla="*/ 235700 h 696516"/>
                  <a:gd name="connsiteX25" fmla="*/ 1335881 w 3176587"/>
                  <a:gd name="connsiteY25" fmla="*/ 210741 h 696516"/>
                  <a:gd name="connsiteX26" fmla="*/ 1251284 w 3176587"/>
                  <a:gd name="connsiteY26" fmla="*/ 201045 h 696516"/>
                  <a:gd name="connsiteX27" fmla="*/ 1231106 w 3176587"/>
                  <a:gd name="connsiteY27" fmla="*/ 196663 h 696516"/>
                  <a:gd name="connsiteX28" fmla="*/ 1122777 w 3176587"/>
                  <a:gd name="connsiteY28" fmla="*/ 175659 h 696516"/>
                  <a:gd name="connsiteX29" fmla="*/ 1058420 w 3176587"/>
                  <a:gd name="connsiteY29" fmla="*/ 163754 h 696516"/>
                  <a:gd name="connsiteX30" fmla="*/ 976294 w 3176587"/>
                  <a:gd name="connsiteY30" fmla="*/ 151720 h 696516"/>
                  <a:gd name="connsiteX31" fmla="*/ 920326 w 3176587"/>
                  <a:gd name="connsiteY31" fmla="*/ 139132 h 696516"/>
                  <a:gd name="connsiteX32" fmla="*/ 854833 w 3176587"/>
                  <a:gd name="connsiteY32" fmla="*/ 135389 h 696516"/>
                  <a:gd name="connsiteX33" fmla="*/ 722700 w 3176587"/>
                  <a:gd name="connsiteY33" fmla="*/ 120209 h 696516"/>
                  <a:gd name="connsiteX34" fmla="*/ 627459 w 3176587"/>
                  <a:gd name="connsiteY34" fmla="*/ 89297 h 696516"/>
                  <a:gd name="connsiteX35" fmla="*/ 491728 w 3176587"/>
                  <a:gd name="connsiteY35" fmla="*/ 60722 h 696516"/>
                  <a:gd name="connsiteX36" fmla="*/ 373856 w 3176587"/>
                  <a:gd name="connsiteY36" fmla="*/ 57150 h 696516"/>
                  <a:gd name="connsiteX37" fmla="*/ 309562 w 3176587"/>
                  <a:gd name="connsiteY37" fmla="*/ 34528 h 696516"/>
                  <a:gd name="connsiteX38" fmla="*/ 157162 w 3176587"/>
                  <a:gd name="connsiteY38" fmla="*/ 10716 h 696516"/>
                  <a:gd name="connsiteX39" fmla="*/ 23812 w 3176587"/>
                  <a:gd name="connsiteY39" fmla="*/ 2382 h 696516"/>
                  <a:gd name="connsiteX40" fmla="*/ 0 w 3176587"/>
                  <a:gd name="connsiteY40" fmla="*/ 0 h 69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76587" h="696516">
                    <a:moveTo>
                      <a:pt x="3176587" y="696516"/>
                    </a:moveTo>
                    <a:lnTo>
                      <a:pt x="3059906" y="679847"/>
                    </a:lnTo>
                    <a:lnTo>
                      <a:pt x="3046809" y="640557"/>
                    </a:lnTo>
                    <a:lnTo>
                      <a:pt x="2917104" y="638130"/>
                    </a:lnTo>
                    <a:lnTo>
                      <a:pt x="2870597" y="598885"/>
                    </a:lnTo>
                    <a:lnTo>
                      <a:pt x="2795587" y="578644"/>
                    </a:lnTo>
                    <a:lnTo>
                      <a:pt x="2668190" y="560785"/>
                    </a:lnTo>
                    <a:lnTo>
                      <a:pt x="2562225" y="546497"/>
                    </a:lnTo>
                    <a:lnTo>
                      <a:pt x="2488406" y="526257"/>
                    </a:lnTo>
                    <a:lnTo>
                      <a:pt x="2432447" y="497682"/>
                    </a:lnTo>
                    <a:lnTo>
                      <a:pt x="2430066" y="466725"/>
                    </a:lnTo>
                    <a:lnTo>
                      <a:pt x="2314575" y="447675"/>
                    </a:lnTo>
                    <a:lnTo>
                      <a:pt x="2225169" y="436407"/>
                    </a:lnTo>
                    <a:lnTo>
                      <a:pt x="2162175" y="420291"/>
                    </a:lnTo>
                    <a:lnTo>
                      <a:pt x="2113423" y="396690"/>
                    </a:lnTo>
                    <a:cubicBezTo>
                      <a:pt x="2070771" y="394591"/>
                      <a:pt x="2071312" y="368768"/>
                      <a:pt x="2050256" y="354807"/>
                    </a:cubicBezTo>
                    <a:lnTo>
                      <a:pt x="1978819" y="330994"/>
                    </a:lnTo>
                    <a:lnTo>
                      <a:pt x="1937147" y="321469"/>
                    </a:lnTo>
                    <a:lnTo>
                      <a:pt x="1847850" y="301228"/>
                    </a:lnTo>
                    <a:lnTo>
                      <a:pt x="1745456" y="286941"/>
                    </a:lnTo>
                    <a:lnTo>
                      <a:pt x="1664548" y="275373"/>
                    </a:lnTo>
                    <a:lnTo>
                      <a:pt x="1603781" y="276945"/>
                    </a:lnTo>
                    <a:lnTo>
                      <a:pt x="1553765" y="251434"/>
                    </a:lnTo>
                    <a:lnTo>
                      <a:pt x="1498997" y="238635"/>
                    </a:lnTo>
                    <a:lnTo>
                      <a:pt x="1416779" y="235700"/>
                    </a:lnTo>
                    <a:cubicBezTo>
                      <a:pt x="1389593" y="231051"/>
                      <a:pt x="1362847" y="219061"/>
                      <a:pt x="1335881" y="210741"/>
                    </a:cubicBezTo>
                    <a:lnTo>
                      <a:pt x="1251284" y="201045"/>
                    </a:lnTo>
                    <a:lnTo>
                      <a:pt x="1231106" y="196663"/>
                    </a:lnTo>
                    <a:lnTo>
                      <a:pt x="1122777" y="175659"/>
                    </a:lnTo>
                    <a:lnTo>
                      <a:pt x="1058420" y="163754"/>
                    </a:lnTo>
                    <a:lnTo>
                      <a:pt x="976294" y="151720"/>
                    </a:lnTo>
                    <a:lnTo>
                      <a:pt x="920326" y="139132"/>
                    </a:lnTo>
                    <a:lnTo>
                      <a:pt x="854833" y="135389"/>
                    </a:lnTo>
                    <a:lnTo>
                      <a:pt x="722700" y="120209"/>
                    </a:lnTo>
                    <a:cubicBezTo>
                      <a:pt x="690953" y="109905"/>
                      <a:pt x="665954" y="99212"/>
                      <a:pt x="627459" y="89297"/>
                    </a:cubicBezTo>
                    <a:cubicBezTo>
                      <a:pt x="588964" y="79383"/>
                      <a:pt x="536972" y="70247"/>
                      <a:pt x="491728" y="60722"/>
                    </a:cubicBezTo>
                    <a:lnTo>
                      <a:pt x="373856" y="57150"/>
                    </a:lnTo>
                    <a:lnTo>
                      <a:pt x="309562" y="34528"/>
                    </a:lnTo>
                    <a:lnTo>
                      <a:pt x="157162" y="10716"/>
                    </a:lnTo>
                    <a:lnTo>
                      <a:pt x="23812" y="2382"/>
                    </a:lnTo>
                    <a:lnTo>
                      <a:pt x="0" y="0"/>
                    </a:ln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Shape 137">
                <a:extLst>
                  <a:ext uri="{FF2B5EF4-FFF2-40B4-BE49-F238E27FC236}">
                    <a16:creationId xmlns:a16="http://schemas.microsoft.com/office/drawing/2014/main" id="{924D49FE-33E3-478D-B4D9-FAF3A76A91FC}"/>
                  </a:ext>
                </a:extLst>
              </p:cNvPr>
              <p:cNvSpPr/>
              <p:nvPr/>
            </p:nvSpPr>
            <p:spPr>
              <a:xfrm>
                <a:off x="4592162" y="4049314"/>
                <a:ext cx="3152430" cy="803988"/>
              </a:xfrm>
              <a:custGeom>
                <a:avLst/>
                <a:gdLst>
                  <a:gd name="connsiteX0" fmla="*/ 3188494 w 3188494"/>
                  <a:gd name="connsiteY0" fmla="*/ 921543 h 921543"/>
                  <a:gd name="connsiteX1" fmla="*/ 3098007 w 3188494"/>
                  <a:gd name="connsiteY1" fmla="*/ 904875 h 921543"/>
                  <a:gd name="connsiteX2" fmla="*/ 3075385 w 3188494"/>
                  <a:gd name="connsiteY2" fmla="*/ 894159 h 921543"/>
                  <a:gd name="connsiteX3" fmla="*/ 3062288 w 3188494"/>
                  <a:gd name="connsiteY3" fmla="*/ 846534 h 921543"/>
                  <a:gd name="connsiteX4" fmla="*/ 2952750 w 3188494"/>
                  <a:gd name="connsiteY4" fmla="*/ 838200 h 921543"/>
                  <a:gd name="connsiteX5" fmla="*/ 2901554 w 3188494"/>
                  <a:gd name="connsiteY5" fmla="*/ 828675 h 921543"/>
                  <a:gd name="connsiteX6" fmla="*/ 2895600 w 3188494"/>
                  <a:gd name="connsiteY6" fmla="*/ 812006 h 921543"/>
                  <a:gd name="connsiteX7" fmla="*/ 2875360 w 3188494"/>
                  <a:gd name="connsiteY7" fmla="*/ 801290 h 921543"/>
                  <a:gd name="connsiteX8" fmla="*/ 2833688 w 3188494"/>
                  <a:gd name="connsiteY8" fmla="*/ 766762 h 921543"/>
                  <a:gd name="connsiteX9" fmla="*/ 2757488 w 3188494"/>
                  <a:gd name="connsiteY9" fmla="*/ 758428 h 921543"/>
                  <a:gd name="connsiteX10" fmla="*/ 2665810 w 3188494"/>
                  <a:gd name="connsiteY10" fmla="*/ 752475 h 921543"/>
                  <a:gd name="connsiteX11" fmla="*/ 2612232 w 3188494"/>
                  <a:gd name="connsiteY11" fmla="*/ 733425 h 921543"/>
                  <a:gd name="connsiteX12" fmla="*/ 2568179 w 3188494"/>
                  <a:gd name="connsiteY12" fmla="*/ 717947 h 921543"/>
                  <a:gd name="connsiteX13" fmla="*/ 2536032 w 3188494"/>
                  <a:gd name="connsiteY13" fmla="*/ 709612 h 921543"/>
                  <a:gd name="connsiteX14" fmla="*/ 2464594 w 3188494"/>
                  <a:gd name="connsiteY14" fmla="*/ 692943 h 921543"/>
                  <a:gd name="connsiteX15" fmla="*/ 2466975 w 3188494"/>
                  <a:gd name="connsiteY15" fmla="*/ 664368 h 921543"/>
                  <a:gd name="connsiteX16" fmla="*/ 2430066 w 3188494"/>
                  <a:gd name="connsiteY16" fmla="*/ 658415 h 921543"/>
                  <a:gd name="connsiteX17" fmla="*/ 2434829 w 3188494"/>
                  <a:gd name="connsiteY17" fmla="*/ 614362 h 921543"/>
                  <a:gd name="connsiteX18" fmla="*/ 2293144 w 3188494"/>
                  <a:gd name="connsiteY18" fmla="*/ 585787 h 921543"/>
                  <a:gd name="connsiteX19" fmla="*/ 2230041 w 3188494"/>
                  <a:gd name="connsiteY19" fmla="*/ 577453 h 921543"/>
                  <a:gd name="connsiteX20" fmla="*/ 2176463 w 3188494"/>
                  <a:gd name="connsiteY20" fmla="*/ 569118 h 921543"/>
                  <a:gd name="connsiteX21" fmla="*/ 2149079 w 3188494"/>
                  <a:gd name="connsiteY21" fmla="*/ 542925 h 921543"/>
                  <a:gd name="connsiteX22" fmla="*/ 2119313 w 3188494"/>
                  <a:gd name="connsiteY22" fmla="*/ 523875 h 921543"/>
                  <a:gd name="connsiteX23" fmla="*/ 2085975 w 3188494"/>
                  <a:gd name="connsiteY23" fmla="*/ 507206 h 921543"/>
                  <a:gd name="connsiteX24" fmla="*/ 2063354 w 3188494"/>
                  <a:gd name="connsiteY24" fmla="*/ 492918 h 921543"/>
                  <a:gd name="connsiteX25" fmla="*/ 2052638 w 3188494"/>
                  <a:gd name="connsiteY25" fmla="*/ 460772 h 921543"/>
                  <a:gd name="connsiteX26" fmla="*/ 1949054 w 3188494"/>
                  <a:gd name="connsiteY26" fmla="*/ 429815 h 921543"/>
                  <a:gd name="connsiteX27" fmla="*/ 1905000 w 3188494"/>
                  <a:gd name="connsiteY27" fmla="*/ 413147 h 921543"/>
                  <a:gd name="connsiteX28" fmla="*/ 1863329 w 3188494"/>
                  <a:gd name="connsiteY28" fmla="*/ 406003 h 921543"/>
                  <a:gd name="connsiteX29" fmla="*/ 1803797 w 3188494"/>
                  <a:gd name="connsiteY29" fmla="*/ 386953 h 921543"/>
                  <a:gd name="connsiteX30" fmla="*/ 1719263 w 3188494"/>
                  <a:gd name="connsiteY30" fmla="*/ 360759 h 921543"/>
                  <a:gd name="connsiteX31" fmla="*/ 1697832 w 3188494"/>
                  <a:gd name="connsiteY31" fmla="*/ 357187 h 921543"/>
                  <a:gd name="connsiteX32" fmla="*/ 1632347 w 3188494"/>
                  <a:gd name="connsiteY32" fmla="*/ 353615 h 921543"/>
                  <a:gd name="connsiteX33" fmla="*/ 1613297 w 3188494"/>
                  <a:gd name="connsiteY33" fmla="*/ 344090 h 921543"/>
                  <a:gd name="connsiteX34" fmla="*/ 1579960 w 3188494"/>
                  <a:gd name="connsiteY34" fmla="*/ 323850 h 921543"/>
                  <a:gd name="connsiteX35" fmla="*/ 1537097 w 3188494"/>
                  <a:gd name="connsiteY35" fmla="*/ 316706 h 921543"/>
                  <a:gd name="connsiteX36" fmla="*/ 1470422 w 3188494"/>
                  <a:gd name="connsiteY36" fmla="*/ 308372 h 921543"/>
                  <a:gd name="connsiteX37" fmla="*/ 1390650 w 3188494"/>
                  <a:gd name="connsiteY37" fmla="*/ 289322 h 921543"/>
                  <a:gd name="connsiteX38" fmla="*/ 1345407 w 3188494"/>
                  <a:gd name="connsiteY38" fmla="*/ 284559 h 921543"/>
                  <a:gd name="connsiteX39" fmla="*/ 1285875 w 3188494"/>
                  <a:gd name="connsiteY39" fmla="*/ 263128 h 921543"/>
                  <a:gd name="connsiteX40" fmla="*/ 1202532 w 3188494"/>
                  <a:gd name="connsiteY40" fmla="*/ 239315 h 921543"/>
                  <a:gd name="connsiteX41" fmla="*/ 1159669 w 3188494"/>
                  <a:gd name="connsiteY41" fmla="*/ 235743 h 921543"/>
                  <a:gd name="connsiteX42" fmla="*/ 1094185 w 3188494"/>
                  <a:gd name="connsiteY42" fmla="*/ 219075 h 921543"/>
                  <a:gd name="connsiteX43" fmla="*/ 1038225 w 3188494"/>
                  <a:gd name="connsiteY43" fmla="*/ 208359 h 921543"/>
                  <a:gd name="connsiteX44" fmla="*/ 997744 w 3188494"/>
                  <a:gd name="connsiteY44" fmla="*/ 201215 h 921543"/>
                  <a:gd name="connsiteX45" fmla="*/ 970360 w 3188494"/>
                  <a:gd name="connsiteY45" fmla="*/ 160734 h 921543"/>
                  <a:gd name="connsiteX46" fmla="*/ 910829 w 3188494"/>
                  <a:gd name="connsiteY46" fmla="*/ 155972 h 921543"/>
                  <a:gd name="connsiteX47" fmla="*/ 846535 w 3188494"/>
                  <a:gd name="connsiteY47" fmla="*/ 144065 h 921543"/>
                  <a:gd name="connsiteX48" fmla="*/ 776288 w 3188494"/>
                  <a:gd name="connsiteY48" fmla="*/ 144065 h 921543"/>
                  <a:gd name="connsiteX49" fmla="*/ 703660 w 3188494"/>
                  <a:gd name="connsiteY49" fmla="*/ 130968 h 921543"/>
                  <a:gd name="connsiteX50" fmla="*/ 640557 w 3188494"/>
                  <a:gd name="connsiteY50" fmla="*/ 120253 h 921543"/>
                  <a:gd name="connsiteX51" fmla="*/ 556022 w 3188494"/>
                  <a:gd name="connsiteY51" fmla="*/ 79772 h 921543"/>
                  <a:gd name="connsiteX52" fmla="*/ 444104 w 3188494"/>
                  <a:gd name="connsiteY52" fmla="*/ 72628 h 921543"/>
                  <a:gd name="connsiteX53" fmla="*/ 370285 w 3188494"/>
                  <a:gd name="connsiteY53" fmla="*/ 61912 h 921543"/>
                  <a:gd name="connsiteX54" fmla="*/ 208360 w 3188494"/>
                  <a:gd name="connsiteY54" fmla="*/ 30956 h 921543"/>
                  <a:gd name="connsiteX55" fmla="*/ 0 w 3188494"/>
                  <a:gd name="connsiteY55" fmla="*/ 0 h 92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88494" h="921543">
                    <a:moveTo>
                      <a:pt x="3188494" y="921543"/>
                    </a:moveTo>
                    <a:lnTo>
                      <a:pt x="3098007" y="904875"/>
                    </a:lnTo>
                    <a:lnTo>
                      <a:pt x="3075385" y="894159"/>
                    </a:lnTo>
                    <a:lnTo>
                      <a:pt x="3062288" y="846534"/>
                    </a:lnTo>
                    <a:lnTo>
                      <a:pt x="2952750" y="838200"/>
                    </a:lnTo>
                    <a:lnTo>
                      <a:pt x="2901554" y="828675"/>
                    </a:lnTo>
                    <a:lnTo>
                      <a:pt x="2895600" y="812006"/>
                    </a:lnTo>
                    <a:lnTo>
                      <a:pt x="2875360" y="801290"/>
                    </a:lnTo>
                    <a:lnTo>
                      <a:pt x="2833688" y="766762"/>
                    </a:lnTo>
                    <a:lnTo>
                      <a:pt x="2757488" y="758428"/>
                    </a:lnTo>
                    <a:lnTo>
                      <a:pt x="2665810" y="752475"/>
                    </a:lnTo>
                    <a:lnTo>
                      <a:pt x="2612232" y="733425"/>
                    </a:lnTo>
                    <a:lnTo>
                      <a:pt x="2568179" y="717947"/>
                    </a:lnTo>
                    <a:lnTo>
                      <a:pt x="2536032" y="709612"/>
                    </a:lnTo>
                    <a:lnTo>
                      <a:pt x="2464594" y="692943"/>
                    </a:lnTo>
                    <a:lnTo>
                      <a:pt x="2466975" y="664368"/>
                    </a:lnTo>
                    <a:lnTo>
                      <a:pt x="2430066" y="658415"/>
                    </a:lnTo>
                    <a:lnTo>
                      <a:pt x="2434829" y="614362"/>
                    </a:lnTo>
                    <a:lnTo>
                      <a:pt x="2293144" y="585787"/>
                    </a:lnTo>
                    <a:lnTo>
                      <a:pt x="2230041" y="577453"/>
                    </a:lnTo>
                    <a:lnTo>
                      <a:pt x="2176463" y="569118"/>
                    </a:lnTo>
                    <a:lnTo>
                      <a:pt x="2149079" y="542925"/>
                    </a:lnTo>
                    <a:lnTo>
                      <a:pt x="2119313" y="523875"/>
                    </a:lnTo>
                    <a:lnTo>
                      <a:pt x="2085975" y="507206"/>
                    </a:lnTo>
                    <a:lnTo>
                      <a:pt x="2063354" y="492918"/>
                    </a:lnTo>
                    <a:lnTo>
                      <a:pt x="2052638" y="460772"/>
                    </a:lnTo>
                    <a:lnTo>
                      <a:pt x="1949054" y="429815"/>
                    </a:lnTo>
                    <a:lnTo>
                      <a:pt x="1905000" y="413147"/>
                    </a:lnTo>
                    <a:lnTo>
                      <a:pt x="1863329" y="406003"/>
                    </a:lnTo>
                    <a:lnTo>
                      <a:pt x="1803797" y="386953"/>
                    </a:lnTo>
                    <a:lnTo>
                      <a:pt x="1719263" y="360759"/>
                    </a:lnTo>
                    <a:lnTo>
                      <a:pt x="1697832" y="357187"/>
                    </a:lnTo>
                    <a:lnTo>
                      <a:pt x="1632347" y="353615"/>
                    </a:lnTo>
                    <a:lnTo>
                      <a:pt x="1613297" y="344090"/>
                    </a:lnTo>
                    <a:lnTo>
                      <a:pt x="1579960" y="323850"/>
                    </a:lnTo>
                    <a:lnTo>
                      <a:pt x="1537097" y="316706"/>
                    </a:lnTo>
                    <a:lnTo>
                      <a:pt x="1470422" y="308372"/>
                    </a:lnTo>
                    <a:lnTo>
                      <a:pt x="1390650" y="289322"/>
                    </a:lnTo>
                    <a:lnTo>
                      <a:pt x="1345407" y="284559"/>
                    </a:lnTo>
                    <a:lnTo>
                      <a:pt x="1285875" y="263128"/>
                    </a:lnTo>
                    <a:lnTo>
                      <a:pt x="1202532" y="239315"/>
                    </a:lnTo>
                    <a:lnTo>
                      <a:pt x="1159669" y="235743"/>
                    </a:lnTo>
                    <a:lnTo>
                      <a:pt x="1094185" y="219075"/>
                    </a:lnTo>
                    <a:lnTo>
                      <a:pt x="1038225" y="208359"/>
                    </a:lnTo>
                    <a:lnTo>
                      <a:pt x="997744" y="201215"/>
                    </a:lnTo>
                    <a:lnTo>
                      <a:pt x="970360" y="160734"/>
                    </a:lnTo>
                    <a:lnTo>
                      <a:pt x="910829" y="155972"/>
                    </a:lnTo>
                    <a:lnTo>
                      <a:pt x="846535" y="144065"/>
                    </a:lnTo>
                    <a:lnTo>
                      <a:pt x="776288" y="144065"/>
                    </a:lnTo>
                    <a:lnTo>
                      <a:pt x="703660" y="130968"/>
                    </a:lnTo>
                    <a:lnTo>
                      <a:pt x="640557" y="120253"/>
                    </a:lnTo>
                    <a:lnTo>
                      <a:pt x="556022" y="79772"/>
                    </a:lnTo>
                    <a:lnTo>
                      <a:pt x="444104" y="72628"/>
                    </a:lnTo>
                    <a:lnTo>
                      <a:pt x="370285" y="61912"/>
                    </a:lnTo>
                    <a:lnTo>
                      <a:pt x="208360" y="30956"/>
                    </a:lnTo>
                    <a:lnTo>
                      <a:pt x="0" y="0"/>
                    </a:ln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Shape 138">
                <a:extLst>
                  <a:ext uri="{FF2B5EF4-FFF2-40B4-BE49-F238E27FC236}">
                    <a16:creationId xmlns:a16="http://schemas.microsoft.com/office/drawing/2014/main" id="{3756875C-864E-483E-931A-8714678F4068}"/>
                  </a:ext>
                </a:extLst>
              </p:cNvPr>
              <p:cNvSpPr/>
              <p:nvPr/>
            </p:nvSpPr>
            <p:spPr>
              <a:xfrm>
                <a:off x="4580701" y="4054688"/>
                <a:ext cx="3147645" cy="951509"/>
              </a:xfrm>
              <a:custGeom>
                <a:avLst/>
                <a:gdLst>
                  <a:gd name="connsiteX0" fmla="*/ 3189685 w 3189685"/>
                  <a:gd name="connsiteY0" fmla="*/ 1089422 h 1089422"/>
                  <a:gd name="connsiteX1" fmla="*/ 3077766 w 3189685"/>
                  <a:gd name="connsiteY1" fmla="*/ 1078706 h 1089422"/>
                  <a:gd name="connsiteX2" fmla="*/ 3058716 w 3189685"/>
                  <a:gd name="connsiteY2" fmla="*/ 1026319 h 1089422"/>
                  <a:gd name="connsiteX3" fmla="*/ 3024188 w 3189685"/>
                  <a:gd name="connsiteY3" fmla="*/ 1014412 h 1089422"/>
                  <a:gd name="connsiteX4" fmla="*/ 2971800 w 3189685"/>
                  <a:gd name="connsiteY4" fmla="*/ 1007269 h 1089422"/>
                  <a:gd name="connsiteX5" fmla="*/ 2913460 w 3189685"/>
                  <a:gd name="connsiteY5" fmla="*/ 995362 h 1089422"/>
                  <a:gd name="connsiteX6" fmla="*/ 2913460 w 3189685"/>
                  <a:gd name="connsiteY6" fmla="*/ 995362 h 1089422"/>
                  <a:gd name="connsiteX7" fmla="*/ 2890838 w 3189685"/>
                  <a:gd name="connsiteY7" fmla="*/ 976312 h 1089422"/>
                  <a:gd name="connsiteX8" fmla="*/ 2874169 w 3189685"/>
                  <a:gd name="connsiteY8" fmla="*/ 952500 h 1089422"/>
                  <a:gd name="connsiteX9" fmla="*/ 2794397 w 3189685"/>
                  <a:gd name="connsiteY9" fmla="*/ 904875 h 1089422"/>
                  <a:gd name="connsiteX10" fmla="*/ 2783682 w 3189685"/>
                  <a:gd name="connsiteY10" fmla="*/ 907256 h 1089422"/>
                  <a:gd name="connsiteX11" fmla="*/ 2777728 w 3189685"/>
                  <a:gd name="connsiteY11" fmla="*/ 908447 h 1089422"/>
                  <a:gd name="connsiteX12" fmla="*/ 2701528 w 3189685"/>
                  <a:gd name="connsiteY12" fmla="*/ 909637 h 1089422"/>
                  <a:gd name="connsiteX13" fmla="*/ 2651522 w 3189685"/>
                  <a:gd name="connsiteY13" fmla="*/ 894159 h 1089422"/>
                  <a:gd name="connsiteX14" fmla="*/ 2606278 w 3189685"/>
                  <a:gd name="connsiteY14" fmla="*/ 889397 h 1089422"/>
                  <a:gd name="connsiteX15" fmla="*/ 2530078 w 3189685"/>
                  <a:gd name="connsiteY15" fmla="*/ 854869 h 1089422"/>
                  <a:gd name="connsiteX16" fmla="*/ 2478882 w 3189685"/>
                  <a:gd name="connsiteY16" fmla="*/ 827484 h 1089422"/>
                  <a:gd name="connsiteX17" fmla="*/ 2457450 w 3189685"/>
                  <a:gd name="connsiteY17" fmla="*/ 796528 h 1089422"/>
                  <a:gd name="connsiteX18" fmla="*/ 2440782 w 3189685"/>
                  <a:gd name="connsiteY18" fmla="*/ 788194 h 1089422"/>
                  <a:gd name="connsiteX19" fmla="*/ 2443163 w 3189685"/>
                  <a:gd name="connsiteY19" fmla="*/ 775097 h 1089422"/>
                  <a:gd name="connsiteX20" fmla="*/ 2438400 w 3189685"/>
                  <a:gd name="connsiteY20" fmla="*/ 750094 h 1089422"/>
                  <a:gd name="connsiteX21" fmla="*/ 2376488 w 3189685"/>
                  <a:gd name="connsiteY21" fmla="*/ 732234 h 1089422"/>
                  <a:gd name="connsiteX22" fmla="*/ 2302669 w 3189685"/>
                  <a:gd name="connsiteY22" fmla="*/ 711994 h 1089422"/>
                  <a:gd name="connsiteX23" fmla="*/ 2199085 w 3189685"/>
                  <a:gd name="connsiteY23" fmla="*/ 694134 h 1089422"/>
                  <a:gd name="connsiteX24" fmla="*/ 2165747 w 3189685"/>
                  <a:gd name="connsiteY24" fmla="*/ 670322 h 1089422"/>
                  <a:gd name="connsiteX25" fmla="*/ 2137172 w 3189685"/>
                  <a:gd name="connsiteY25" fmla="*/ 650081 h 1089422"/>
                  <a:gd name="connsiteX26" fmla="*/ 2102644 w 3189685"/>
                  <a:gd name="connsiteY26" fmla="*/ 632222 h 1089422"/>
                  <a:gd name="connsiteX27" fmla="*/ 2068116 w 3189685"/>
                  <a:gd name="connsiteY27" fmla="*/ 596503 h 1089422"/>
                  <a:gd name="connsiteX28" fmla="*/ 2062163 w 3189685"/>
                  <a:gd name="connsiteY28" fmla="*/ 563166 h 1089422"/>
                  <a:gd name="connsiteX29" fmla="*/ 1989535 w 3189685"/>
                  <a:gd name="connsiteY29" fmla="*/ 545306 h 1089422"/>
                  <a:gd name="connsiteX30" fmla="*/ 1943100 w 3189685"/>
                  <a:gd name="connsiteY30" fmla="*/ 526256 h 1089422"/>
                  <a:gd name="connsiteX31" fmla="*/ 1906191 w 3189685"/>
                  <a:gd name="connsiteY31" fmla="*/ 509587 h 1089422"/>
                  <a:gd name="connsiteX32" fmla="*/ 1841897 w 3189685"/>
                  <a:gd name="connsiteY32" fmla="*/ 490537 h 1089422"/>
                  <a:gd name="connsiteX33" fmla="*/ 1778794 w 3189685"/>
                  <a:gd name="connsiteY33" fmla="*/ 473869 h 1089422"/>
                  <a:gd name="connsiteX34" fmla="*/ 1710928 w 3189685"/>
                  <a:gd name="connsiteY34" fmla="*/ 442912 h 1089422"/>
                  <a:gd name="connsiteX35" fmla="*/ 1609725 w 3189685"/>
                  <a:gd name="connsiteY35" fmla="*/ 435769 h 1089422"/>
                  <a:gd name="connsiteX36" fmla="*/ 1562100 w 3189685"/>
                  <a:gd name="connsiteY36" fmla="*/ 395287 h 1089422"/>
                  <a:gd name="connsiteX37" fmla="*/ 1521619 w 3189685"/>
                  <a:gd name="connsiteY37" fmla="*/ 398859 h 1089422"/>
                  <a:gd name="connsiteX38" fmla="*/ 1421607 w 3189685"/>
                  <a:gd name="connsiteY38" fmla="*/ 373856 h 1089422"/>
                  <a:gd name="connsiteX39" fmla="*/ 1351360 w 3189685"/>
                  <a:gd name="connsiteY39" fmla="*/ 358378 h 1089422"/>
                  <a:gd name="connsiteX40" fmla="*/ 1278732 w 3189685"/>
                  <a:gd name="connsiteY40" fmla="*/ 333375 h 1089422"/>
                  <a:gd name="connsiteX41" fmla="*/ 1263253 w 3189685"/>
                  <a:gd name="connsiteY41" fmla="*/ 316706 h 1089422"/>
                  <a:gd name="connsiteX42" fmla="*/ 1159669 w 3189685"/>
                  <a:gd name="connsiteY42" fmla="*/ 297656 h 1089422"/>
                  <a:gd name="connsiteX43" fmla="*/ 1097757 w 3189685"/>
                  <a:gd name="connsiteY43" fmla="*/ 279797 h 1089422"/>
                  <a:gd name="connsiteX44" fmla="*/ 1092994 w 3189685"/>
                  <a:gd name="connsiteY44" fmla="*/ 275034 h 1089422"/>
                  <a:gd name="connsiteX45" fmla="*/ 1007269 w 3189685"/>
                  <a:gd name="connsiteY45" fmla="*/ 261937 h 1089422"/>
                  <a:gd name="connsiteX46" fmla="*/ 977503 w 3189685"/>
                  <a:gd name="connsiteY46" fmla="*/ 223837 h 1089422"/>
                  <a:gd name="connsiteX47" fmla="*/ 916782 w 3189685"/>
                  <a:gd name="connsiteY47" fmla="*/ 213122 h 1089422"/>
                  <a:gd name="connsiteX48" fmla="*/ 831057 w 3189685"/>
                  <a:gd name="connsiteY48" fmla="*/ 197644 h 1089422"/>
                  <a:gd name="connsiteX49" fmla="*/ 769144 w 3189685"/>
                  <a:gd name="connsiteY49" fmla="*/ 198834 h 1089422"/>
                  <a:gd name="connsiteX50" fmla="*/ 760810 w 3189685"/>
                  <a:gd name="connsiteY50" fmla="*/ 178594 h 1089422"/>
                  <a:gd name="connsiteX51" fmla="*/ 666750 w 3189685"/>
                  <a:gd name="connsiteY51" fmla="*/ 166687 h 1089422"/>
                  <a:gd name="connsiteX52" fmla="*/ 602457 w 3189685"/>
                  <a:gd name="connsiteY52" fmla="*/ 130969 h 1089422"/>
                  <a:gd name="connsiteX53" fmla="*/ 546497 w 3189685"/>
                  <a:gd name="connsiteY53" fmla="*/ 113109 h 1089422"/>
                  <a:gd name="connsiteX54" fmla="*/ 397669 w 3189685"/>
                  <a:gd name="connsiteY54" fmla="*/ 91678 h 1089422"/>
                  <a:gd name="connsiteX55" fmla="*/ 339328 w 3189685"/>
                  <a:gd name="connsiteY55" fmla="*/ 75009 h 1089422"/>
                  <a:gd name="connsiteX56" fmla="*/ 242888 w 3189685"/>
                  <a:gd name="connsiteY56" fmla="*/ 52387 h 1089422"/>
                  <a:gd name="connsiteX57" fmla="*/ 129778 w 3189685"/>
                  <a:gd name="connsiteY57" fmla="*/ 28575 h 1089422"/>
                  <a:gd name="connsiteX58" fmla="*/ 0 w 3189685"/>
                  <a:gd name="connsiteY58" fmla="*/ 0 h 1089422"/>
                  <a:gd name="connsiteX0" fmla="*/ 3189685 w 3189685"/>
                  <a:gd name="connsiteY0" fmla="*/ 1089422 h 1089422"/>
                  <a:gd name="connsiteX1" fmla="*/ 3077766 w 3189685"/>
                  <a:gd name="connsiteY1" fmla="*/ 1078706 h 1089422"/>
                  <a:gd name="connsiteX2" fmla="*/ 3058716 w 3189685"/>
                  <a:gd name="connsiteY2" fmla="*/ 1026319 h 1089422"/>
                  <a:gd name="connsiteX3" fmla="*/ 3024188 w 3189685"/>
                  <a:gd name="connsiteY3" fmla="*/ 1014412 h 1089422"/>
                  <a:gd name="connsiteX4" fmla="*/ 2971800 w 3189685"/>
                  <a:gd name="connsiteY4" fmla="*/ 1007269 h 1089422"/>
                  <a:gd name="connsiteX5" fmla="*/ 2913460 w 3189685"/>
                  <a:gd name="connsiteY5" fmla="*/ 995362 h 1089422"/>
                  <a:gd name="connsiteX6" fmla="*/ 2913460 w 3189685"/>
                  <a:gd name="connsiteY6" fmla="*/ 995362 h 1089422"/>
                  <a:gd name="connsiteX7" fmla="*/ 2890838 w 3189685"/>
                  <a:gd name="connsiteY7" fmla="*/ 976312 h 1089422"/>
                  <a:gd name="connsiteX8" fmla="*/ 2874169 w 3189685"/>
                  <a:gd name="connsiteY8" fmla="*/ 952500 h 1089422"/>
                  <a:gd name="connsiteX9" fmla="*/ 2794397 w 3189685"/>
                  <a:gd name="connsiteY9" fmla="*/ 904875 h 1089422"/>
                  <a:gd name="connsiteX10" fmla="*/ 2783682 w 3189685"/>
                  <a:gd name="connsiteY10" fmla="*/ 907256 h 1089422"/>
                  <a:gd name="connsiteX11" fmla="*/ 2777728 w 3189685"/>
                  <a:gd name="connsiteY11" fmla="*/ 908447 h 1089422"/>
                  <a:gd name="connsiteX12" fmla="*/ 2701528 w 3189685"/>
                  <a:gd name="connsiteY12" fmla="*/ 909637 h 1089422"/>
                  <a:gd name="connsiteX13" fmla="*/ 2651522 w 3189685"/>
                  <a:gd name="connsiteY13" fmla="*/ 894159 h 1089422"/>
                  <a:gd name="connsiteX14" fmla="*/ 2606278 w 3189685"/>
                  <a:gd name="connsiteY14" fmla="*/ 889397 h 1089422"/>
                  <a:gd name="connsiteX15" fmla="*/ 2530078 w 3189685"/>
                  <a:gd name="connsiteY15" fmla="*/ 854869 h 1089422"/>
                  <a:gd name="connsiteX16" fmla="*/ 2478882 w 3189685"/>
                  <a:gd name="connsiteY16" fmla="*/ 827484 h 1089422"/>
                  <a:gd name="connsiteX17" fmla="*/ 2457450 w 3189685"/>
                  <a:gd name="connsiteY17" fmla="*/ 796528 h 1089422"/>
                  <a:gd name="connsiteX18" fmla="*/ 2440782 w 3189685"/>
                  <a:gd name="connsiteY18" fmla="*/ 788194 h 1089422"/>
                  <a:gd name="connsiteX19" fmla="*/ 2443163 w 3189685"/>
                  <a:gd name="connsiteY19" fmla="*/ 775097 h 1089422"/>
                  <a:gd name="connsiteX20" fmla="*/ 2438400 w 3189685"/>
                  <a:gd name="connsiteY20" fmla="*/ 750094 h 1089422"/>
                  <a:gd name="connsiteX21" fmla="*/ 2376488 w 3189685"/>
                  <a:gd name="connsiteY21" fmla="*/ 732234 h 1089422"/>
                  <a:gd name="connsiteX22" fmla="*/ 2302669 w 3189685"/>
                  <a:gd name="connsiteY22" fmla="*/ 711994 h 1089422"/>
                  <a:gd name="connsiteX23" fmla="*/ 2199085 w 3189685"/>
                  <a:gd name="connsiteY23" fmla="*/ 694134 h 1089422"/>
                  <a:gd name="connsiteX24" fmla="*/ 2165747 w 3189685"/>
                  <a:gd name="connsiteY24" fmla="*/ 670322 h 1089422"/>
                  <a:gd name="connsiteX25" fmla="*/ 2137172 w 3189685"/>
                  <a:gd name="connsiteY25" fmla="*/ 650081 h 1089422"/>
                  <a:gd name="connsiteX26" fmla="*/ 2103851 w 3189685"/>
                  <a:gd name="connsiteY26" fmla="*/ 617228 h 1089422"/>
                  <a:gd name="connsiteX27" fmla="*/ 2068116 w 3189685"/>
                  <a:gd name="connsiteY27" fmla="*/ 596503 h 1089422"/>
                  <a:gd name="connsiteX28" fmla="*/ 2062163 w 3189685"/>
                  <a:gd name="connsiteY28" fmla="*/ 563166 h 1089422"/>
                  <a:gd name="connsiteX29" fmla="*/ 1989535 w 3189685"/>
                  <a:gd name="connsiteY29" fmla="*/ 545306 h 1089422"/>
                  <a:gd name="connsiteX30" fmla="*/ 1943100 w 3189685"/>
                  <a:gd name="connsiteY30" fmla="*/ 526256 h 1089422"/>
                  <a:gd name="connsiteX31" fmla="*/ 1906191 w 3189685"/>
                  <a:gd name="connsiteY31" fmla="*/ 509587 h 1089422"/>
                  <a:gd name="connsiteX32" fmla="*/ 1841897 w 3189685"/>
                  <a:gd name="connsiteY32" fmla="*/ 490537 h 1089422"/>
                  <a:gd name="connsiteX33" fmla="*/ 1778794 w 3189685"/>
                  <a:gd name="connsiteY33" fmla="*/ 473869 h 1089422"/>
                  <a:gd name="connsiteX34" fmla="*/ 1710928 w 3189685"/>
                  <a:gd name="connsiteY34" fmla="*/ 442912 h 1089422"/>
                  <a:gd name="connsiteX35" fmla="*/ 1609725 w 3189685"/>
                  <a:gd name="connsiteY35" fmla="*/ 435769 h 1089422"/>
                  <a:gd name="connsiteX36" fmla="*/ 1562100 w 3189685"/>
                  <a:gd name="connsiteY36" fmla="*/ 395287 h 1089422"/>
                  <a:gd name="connsiteX37" fmla="*/ 1521619 w 3189685"/>
                  <a:gd name="connsiteY37" fmla="*/ 398859 h 1089422"/>
                  <a:gd name="connsiteX38" fmla="*/ 1421607 w 3189685"/>
                  <a:gd name="connsiteY38" fmla="*/ 373856 h 1089422"/>
                  <a:gd name="connsiteX39" fmla="*/ 1351360 w 3189685"/>
                  <a:gd name="connsiteY39" fmla="*/ 358378 h 1089422"/>
                  <a:gd name="connsiteX40" fmla="*/ 1278732 w 3189685"/>
                  <a:gd name="connsiteY40" fmla="*/ 333375 h 1089422"/>
                  <a:gd name="connsiteX41" fmla="*/ 1263253 w 3189685"/>
                  <a:gd name="connsiteY41" fmla="*/ 316706 h 1089422"/>
                  <a:gd name="connsiteX42" fmla="*/ 1159669 w 3189685"/>
                  <a:gd name="connsiteY42" fmla="*/ 297656 h 1089422"/>
                  <a:gd name="connsiteX43" fmla="*/ 1097757 w 3189685"/>
                  <a:gd name="connsiteY43" fmla="*/ 279797 h 1089422"/>
                  <a:gd name="connsiteX44" fmla="*/ 1092994 w 3189685"/>
                  <a:gd name="connsiteY44" fmla="*/ 275034 h 1089422"/>
                  <a:gd name="connsiteX45" fmla="*/ 1007269 w 3189685"/>
                  <a:gd name="connsiteY45" fmla="*/ 261937 h 1089422"/>
                  <a:gd name="connsiteX46" fmla="*/ 977503 w 3189685"/>
                  <a:gd name="connsiteY46" fmla="*/ 223837 h 1089422"/>
                  <a:gd name="connsiteX47" fmla="*/ 916782 w 3189685"/>
                  <a:gd name="connsiteY47" fmla="*/ 213122 h 1089422"/>
                  <a:gd name="connsiteX48" fmla="*/ 831057 w 3189685"/>
                  <a:gd name="connsiteY48" fmla="*/ 197644 h 1089422"/>
                  <a:gd name="connsiteX49" fmla="*/ 769144 w 3189685"/>
                  <a:gd name="connsiteY49" fmla="*/ 198834 h 1089422"/>
                  <a:gd name="connsiteX50" fmla="*/ 760810 w 3189685"/>
                  <a:gd name="connsiteY50" fmla="*/ 178594 h 1089422"/>
                  <a:gd name="connsiteX51" fmla="*/ 666750 w 3189685"/>
                  <a:gd name="connsiteY51" fmla="*/ 166687 h 1089422"/>
                  <a:gd name="connsiteX52" fmla="*/ 602457 w 3189685"/>
                  <a:gd name="connsiteY52" fmla="*/ 130969 h 1089422"/>
                  <a:gd name="connsiteX53" fmla="*/ 546497 w 3189685"/>
                  <a:gd name="connsiteY53" fmla="*/ 113109 h 1089422"/>
                  <a:gd name="connsiteX54" fmla="*/ 397669 w 3189685"/>
                  <a:gd name="connsiteY54" fmla="*/ 91678 h 1089422"/>
                  <a:gd name="connsiteX55" fmla="*/ 339328 w 3189685"/>
                  <a:gd name="connsiteY55" fmla="*/ 75009 h 1089422"/>
                  <a:gd name="connsiteX56" fmla="*/ 242888 w 3189685"/>
                  <a:gd name="connsiteY56" fmla="*/ 52387 h 1089422"/>
                  <a:gd name="connsiteX57" fmla="*/ 129778 w 3189685"/>
                  <a:gd name="connsiteY57" fmla="*/ 28575 h 1089422"/>
                  <a:gd name="connsiteX58" fmla="*/ 0 w 3189685"/>
                  <a:gd name="connsiteY58" fmla="*/ 0 h 1089422"/>
                  <a:gd name="connsiteX0" fmla="*/ 3189685 w 3189685"/>
                  <a:gd name="connsiteY0" fmla="*/ 1089422 h 1089422"/>
                  <a:gd name="connsiteX1" fmla="*/ 3077766 w 3189685"/>
                  <a:gd name="connsiteY1" fmla="*/ 1078706 h 1089422"/>
                  <a:gd name="connsiteX2" fmla="*/ 3058716 w 3189685"/>
                  <a:gd name="connsiteY2" fmla="*/ 1026319 h 1089422"/>
                  <a:gd name="connsiteX3" fmla="*/ 3024188 w 3189685"/>
                  <a:gd name="connsiteY3" fmla="*/ 1014412 h 1089422"/>
                  <a:gd name="connsiteX4" fmla="*/ 2971800 w 3189685"/>
                  <a:gd name="connsiteY4" fmla="*/ 1007269 h 1089422"/>
                  <a:gd name="connsiteX5" fmla="*/ 2913460 w 3189685"/>
                  <a:gd name="connsiteY5" fmla="*/ 995362 h 1089422"/>
                  <a:gd name="connsiteX6" fmla="*/ 2913460 w 3189685"/>
                  <a:gd name="connsiteY6" fmla="*/ 995362 h 1089422"/>
                  <a:gd name="connsiteX7" fmla="*/ 2890838 w 3189685"/>
                  <a:gd name="connsiteY7" fmla="*/ 976312 h 1089422"/>
                  <a:gd name="connsiteX8" fmla="*/ 2874169 w 3189685"/>
                  <a:gd name="connsiteY8" fmla="*/ 952500 h 1089422"/>
                  <a:gd name="connsiteX9" fmla="*/ 2794397 w 3189685"/>
                  <a:gd name="connsiteY9" fmla="*/ 904875 h 1089422"/>
                  <a:gd name="connsiteX10" fmla="*/ 2783682 w 3189685"/>
                  <a:gd name="connsiteY10" fmla="*/ 907256 h 1089422"/>
                  <a:gd name="connsiteX11" fmla="*/ 2777728 w 3189685"/>
                  <a:gd name="connsiteY11" fmla="*/ 908447 h 1089422"/>
                  <a:gd name="connsiteX12" fmla="*/ 2701528 w 3189685"/>
                  <a:gd name="connsiteY12" fmla="*/ 909637 h 1089422"/>
                  <a:gd name="connsiteX13" fmla="*/ 2651522 w 3189685"/>
                  <a:gd name="connsiteY13" fmla="*/ 894159 h 1089422"/>
                  <a:gd name="connsiteX14" fmla="*/ 2606278 w 3189685"/>
                  <a:gd name="connsiteY14" fmla="*/ 889397 h 1089422"/>
                  <a:gd name="connsiteX15" fmla="*/ 2530078 w 3189685"/>
                  <a:gd name="connsiteY15" fmla="*/ 854869 h 1089422"/>
                  <a:gd name="connsiteX16" fmla="*/ 2478882 w 3189685"/>
                  <a:gd name="connsiteY16" fmla="*/ 827484 h 1089422"/>
                  <a:gd name="connsiteX17" fmla="*/ 2457450 w 3189685"/>
                  <a:gd name="connsiteY17" fmla="*/ 796528 h 1089422"/>
                  <a:gd name="connsiteX18" fmla="*/ 2440782 w 3189685"/>
                  <a:gd name="connsiteY18" fmla="*/ 788194 h 1089422"/>
                  <a:gd name="connsiteX19" fmla="*/ 2443163 w 3189685"/>
                  <a:gd name="connsiteY19" fmla="*/ 775097 h 1089422"/>
                  <a:gd name="connsiteX20" fmla="*/ 2438400 w 3189685"/>
                  <a:gd name="connsiteY20" fmla="*/ 750094 h 1089422"/>
                  <a:gd name="connsiteX21" fmla="*/ 2376488 w 3189685"/>
                  <a:gd name="connsiteY21" fmla="*/ 732234 h 1089422"/>
                  <a:gd name="connsiteX22" fmla="*/ 2302669 w 3189685"/>
                  <a:gd name="connsiteY22" fmla="*/ 711994 h 1089422"/>
                  <a:gd name="connsiteX23" fmla="*/ 2199085 w 3189685"/>
                  <a:gd name="connsiteY23" fmla="*/ 694134 h 1089422"/>
                  <a:gd name="connsiteX24" fmla="*/ 2170573 w 3189685"/>
                  <a:gd name="connsiteY24" fmla="*/ 662142 h 1089422"/>
                  <a:gd name="connsiteX25" fmla="*/ 2137172 w 3189685"/>
                  <a:gd name="connsiteY25" fmla="*/ 650081 h 1089422"/>
                  <a:gd name="connsiteX26" fmla="*/ 2103851 w 3189685"/>
                  <a:gd name="connsiteY26" fmla="*/ 617228 h 1089422"/>
                  <a:gd name="connsiteX27" fmla="*/ 2068116 w 3189685"/>
                  <a:gd name="connsiteY27" fmla="*/ 596503 h 1089422"/>
                  <a:gd name="connsiteX28" fmla="*/ 2062163 w 3189685"/>
                  <a:gd name="connsiteY28" fmla="*/ 563166 h 1089422"/>
                  <a:gd name="connsiteX29" fmla="*/ 1989535 w 3189685"/>
                  <a:gd name="connsiteY29" fmla="*/ 545306 h 1089422"/>
                  <a:gd name="connsiteX30" fmla="*/ 1943100 w 3189685"/>
                  <a:gd name="connsiteY30" fmla="*/ 526256 h 1089422"/>
                  <a:gd name="connsiteX31" fmla="*/ 1906191 w 3189685"/>
                  <a:gd name="connsiteY31" fmla="*/ 509587 h 1089422"/>
                  <a:gd name="connsiteX32" fmla="*/ 1841897 w 3189685"/>
                  <a:gd name="connsiteY32" fmla="*/ 490537 h 1089422"/>
                  <a:gd name="connsiteX33" fmla="*/ 1778794 w 3189685"/>
                  <a:gd name="connsiteY33" fmla="*/ 473869 h 1089422"/>
                  <a:gd name="connsiteX34" fmla="*/ 1710928 w 3189685"/>
                  <a:gd name="connsiteY34" fmla="*/ 442912 h 1089422"/>
                  <a:gd name="connsiteX35" fmla="*/ 1609725 w 3189685"/>
                  <a:gd name="connsiteY35" fmla="*/ 435769 h 1089422"/>
                  <a:gd name="connsiteX36" fmla="*/ 1562100 w 3189685"/>
                  <a:gd name="connsiteY36" fmla="*/ 395287 h 1089422"/>
                  <a:gd name="connsiteX37" fmla="*/ 1521619 w 3189685"/>
                  <a:gd name="connsiteY37" fmla="*/ 398859 h 1089422"/>
                  <a:gd name="connsiteX38" fmla="*/ 1421607 w 3189685"/>
                  <a:gd name="connsiteY38" fmla="*/ 373856 h 1089422"/>
                  <a:gd name="connsiteX39" fmla="*/ 1351360 w 3189685"/>
                  <a:gd name="connsiteY39" fmla="*/ 358378 h 1089422"/>
                  <a:gd name="connsiteX40" fmla="*/ 1278732 w 3189685"/>
                  <a:gd name="connsiteY40" fmla="*/ 333375 h 1089422"/>
                  <a:gd name="connsiteX41" fmla="*/ 1263253 w 3189685"/>
                  <a:gd name="connsiteY41" fmla="*/ 316706 h 1089422"/>
                  <a:gd name="connsiteX42" fmla="*/ 1159669 w 3189685"/>
                  <a:gd name="connsiteY42" fmla="*/ 297656 h 1089422"/>
                  <a:gd name="connsiteX43" fmla="*/ 1097757 w 3189685"/>
                  <a:gd name="connsiteY43" fmla="*/ 279797 h 1089422"/>
                  <a:gd name="connsiteX44" fmla="*/ 1092994 w 3189685"/>
                  <a:gd name="connsiteY44" fmla="*/ 275034 h 1089422"/>
                  <a:gd name="connsiteX45" fmla="*/ 1007269 w 3189685"/>
                  <a:gd name="connsiteY45" fmla="*/ 261937 h 1089422"/>
                  <a:gd name="connsiteX46" fmla="*/ 977503 w 3189685"/>
                  <a:gd name="connsiteY46" fmla="*/ 223837 h 1089422"/>
                  <a:gd name="connsiteX47" fmla="*/ 916782 w 3189685"/>
                  <a:gd name="connsiteY47" fmla="*/ 213122 h 1089422"/>
                  <a:gd name="connsiteX48" fmla="*/ 831057 w 3189685"/>
                  <a:gd name="connsiteY48" fmla="*/ 197644 h 1089422"/>
                  <a:gd name="connsiteX49" fmla="*/ 769144 w 3189685"/>
                  <a:gd name="connsiteY49" fmla="*/ 198834 h 1089422"/>
                  <a:gd name="connsiteX50" fmla="*/ 760810 w 3189685"/>
                  <a:gd name="connsiteY50" fmla="*/ 178594 h 1089422"/>
                  <a:gd name="connsiteX51" fmla="*/ 666750 w 3189685"/>
                  <a:gd name="connsiteY51" fmla="*/ 166687 h 1089422"/>
                  <a:gd name="connsiteX52" fmla="*/ 602457 w 3189685"/>
                  <a:gd name="connsiteY52" fmla="*/ 130969 h 1089422"/>
                  <a:gd name="connsiteX53" fmla="*/ 546497 w 3189685"/>
                  <a:gd name="connsiteY53" fmla="*/ 113109 h 1089422"/>
                  <a:gd name="connsiteX54" fmla="*/ 397669 w 3189685"/>
                  <a:gd name="connsiteY54" fmla="*/ 91678 h 1089422"/>
                  <a:gd name="connsiteX55" fmla="*/ 339328 w 3189685"/>
                  <a:gd name="connsiteY55" fmla="*/ 75009 h 1089422"/>
                  <a:gd name="connsiteX56" fmla="*/ 242888 w 3189685"/>
                  <a:gd name="connsiteY56" fmla="*/ 52387 h 1089422"/>
                  <a:gd name="connsiteX57" fmla="*/ 129778 w 3189685"/>
                  <a:gd name="connsiteY57" fmla="*/ 28575 h 1089422"/>
                  <a:gd name="connsiteX58" fmla="*/ 0 w 3189685"/>
                  <a:gd name="connsiteY58" fmla="*/ 0 h 1089422"/>
                  <a:gd name="connsiteX0" fmla="*/ 3189685 w 3189685"/>
                  <a:gd name="connsiteY0" fmla="*/ 1089422 h 1089422"/>
                  <a:gd name="connsiteX1" fmla="*/ 3077766 w 3189685"/>
                  <a:gd name="connsiteY1" fmla="*/ 1078706 h 1089422"/>
                  <a:gd name="connsiteX2" fmla="*/ 3058716 w 3189685"/>
                  <a:gd name="connsiteY2" fmla="*/ 1026319 h 1089422"/>
                  <a:gd name="connsiteX3" fmla="*/ 3024188 w 3189685"/>
                  <a:gd name="connsiteY3" fmla="*/ 1014412 h 1089422"/>
                  <a:gd name="connsiteX4" fmla="*/ 2971800 w 3189685"/>
                  <a:gd name="connsiteY4" fmla="*/ 1007269 h 1089422"/>
                  <a:gd name="connsiteX5" fmla="*/ 2913460 w 3189685"/>
                  <a:gd name="connsiteY5" fmla="*/ 995362 h 1089422"/>
                  <a:gd name="connsiteX6" fmla="*/ 2913460 w 3189685"/>
                  <a:gd name="connsiteY6" fmla="*/ 995362 h 1089422"/>
                  <a:gd name="connsiteX7" fmla="*/ 2890838 w 3189685"/>
                  <a:gd name="connsiteY7" fmla="*/ 976312 h 1089422"/>
                  <a:gd name="connsiteX8" fmla="*/ 2874169 w 3189685"/>
                  <a:gd name="connsiteY8" fmla="*/ 952500 h 1089422"/>
                  <a:gd name="connsiteX9" fmla="*/ 2794397 w 3189685"/>
                  <a:gd name="connsiteY9" fmla="*/ 917144 h 1089422"/>
                  <a:gd name="connsiteX10" fmla="*/ 2783682 w 3189685"/>
                  <a:gd name="connsiteY10" fmla="*/ 907256 h 1089422"/>
                  <a:gd name="connsiteX11" fmla="*/ 2777728 w 3189685"/>
                  <a:gd name="connsiteY11" fmla="*/ 908447 h 1089422"/>
                  <a:gd name="connsiteX12" fmla="*/ 2701528 w 3189685"/>
                  <a:gd name="connsiteY12" fmla="*/ 909637 h 1089422"/>
                  <a:gd name="connsiteX13" fmla="*/ 2651522 w 3189685"/>
                  <a:gd name="connsiteY13" fmla="*/ 894159 h 1089422"/>
                  <a:gd name="connsiteX14" fmla="*/ 2606278 w 3189685"/>
                  <a:gd name="connsiteY14" fmla="*/ 889397 h 1089422"/>
                  <a:gd name="connsiteX15" fmla="*/ 2530078 w 3189685"/>
                  <a:gd name="connsiteY15" fmla="*/ 854869 h 1089422"/>
                  <a:gd name="connsiteX16" fmla="*/ 2478882 w 3189685"/>
                  <a:gd name="connsiteY16" fmla="*/ 827484 h 1089422"/>
                  <a:gd name="connsiteX17" fmla="*/ 2457450 w 3189685"/>
                  <a:gd name="connsiteY17" fmla="*/ 796528 h 1089422"/>
                  <a:gd name="connsiteX18" fmla="*/ 2440782 w 3189685"/>
                  <a:gd name="connsiteY18" fmla="*/ 788194 h 1089422"/>
                  <a:gd name="connsiteX19" fmla="*/ 2443163 w 3189685"/>
                  <a:gd name="connsiteY19" fmla="*/ 775097 h 1089422"/>
                  <a:gd name="connsiteX20" fmla="*/ 2438400 w 3189685"/>
                  <a:gd name="connsiteY20" fmla="*/ 750094 h 1089422"/>
                  <a:gd name="connsiteX21" fmla="*/ 2376488 w 3189685"/>
                  <a:gd name="connsiteY21" fmla="*/ 732234 h 1089422"/>
                  <a:gd name="connsiteX22" fmla="*/ 2302669 w 3189685"/>
                  <a:gd name="connsiteY22" fmla="*/ 711994 h 1089422"/>
                  <a:gd name="connsiteX23" fmla="*/ 2199085 w 3189685"/>
                  <a:gd name="connsiteY23" fmla="*/ 694134 h 1089422"/>
                  <a:gd name="connsiteX24" fmla="*/ 2170573 w 3189685"/>
                  <a:gd name="connsiteY24" fmla="*/ 662142 h 1089422"/>
                  <a:gd name="connsiteX25" fmla="*/ 2137172 w 3189685"/>
                  <a:gd name="connsiteY25" fmla="*/ 650081 h 1089422"/>
                  <a:gd name="connsiteX26" fmla="*/ 2103851 w 3189685"/>
                  <a:gd name="connsiteY26" fmla="*/ 617228 h 1089422"/>
                  <a:gd name="connsiteX27" fmla="*/ 2068116 w 3189685"/>
                  <a:gd name="connsiteY27" fmla="*/ 596503 h 1089422"/>
                  <a:gd name="connsiteX28" fmla="*/ 2062163 w 3189685"/>
                  <a:gd name="connsiteY28" fmla="*/ 563166 h 1089422"/>
                  <a:gd name="connsiteX29" fmla="*/ 1989535 w 3189685"/>
                  <a:gd name="connsiteY29" fmla="*/ 545306 h 1089422"/>
                  <a:gd name="connsiteX30" fmla="*/ 1943100 w 3189685"/>
                  <a:gd name="connsiteY30" fmla="*/ 526256 h 1089422"/>
                  <a:gd name="connsiteX31" fmla="*/ 1906191 w 3189685"/>
                  <a:gd name="connsiteY31" fmla="*/ 509587 h 1089422"/>
                  <a:gd name="connsiteX32" fmla="*/ 1841897 w 3189685"/>
                  <a:gd name="connsiteY32" fmla="*/ 490537 h 1089422"/>
                  <a:gd name="connsiteX33" fmla="*/ 1778794 w 3189685"/>
                  <a:gd name="connsiteY33" fmla="*/ 473869 h 1089422"/>
                  <a:gd name="connsiteX34" fmla="*/ 1710928 w 3189685"/>
                  <a:gd name="connsiteY34" fmla="*/ 442912 h 1089422"/>
                  <a:gd name="connsiteX35" fmla="*/ 1609725 w 3189685"/>
                  <a:gd name="connsiteY35" fmla="*/ 435769 h 1089422"/>
                  <a:gd name="connsiteX36" fmla="*/ 1562100 w 3189685"/>
                  <a:gd name="connsiteY36" fmla="*/ 395287 h 1089422"/>
                  <a:gd name="connsiteX37" fmla="*/ 1521619 w 3189685"/>
                  <a:gd name="connsiteY37" fmla="*/ 398859 h 1089422"/>
                  <a:gd name="connsiteX38" fmla="*/ 1421607 w 3189685"/>
                  <a:gd name="connsiteY38" fmla="*/ 373856 h 1089422"/>
                  <a:gd name="connsiteX39" fmla="*/ 1351360 w 3189685"/>
                  <a:gd name="connsiteY39" fmla="*/ 358378 h 1089422"/>
                  <a:gd name="connsiteX40" fmla="*/ 1278732 w 3189685"/>
                  <a:gd name="connsiteY40" fmla="*/ 333375 h 1089422"/>
                  <a:gd name="connsiteX41" fmla="*/ 1263253 w 3189685"/>
                  <a:gd name="connsiteY41" fmla="*/ 316706 h 1089422"/>
                  <a:gd name="connsiteX42" fmla="*/ 1159669 w 3189685"/>
                  <a:gd name="connsiteY42" fmla="*/ 297656 h 1089422"/>
                  <a:gd name="connsiteX43" fmla="*/ 1097757 w 3189685"/>
                  <a:gd name="connsiteY43" fmla="*/ 279797 h 1089422"/>
                  <a:gd name="connsiteX44" fmla="*/ 1092994 w 3189685"/>
                  <a:gd name="connsiteY44" fmla="*/ 275034 h 1089422"/>
                  <a:gd name="connsiteX45" fmla="*/ 1007269 w 3189685"/>
                  <a:gd name="connsiteY45" fmla="*/ 261937 h 1089422"/>
                  <a:gd name="connsiteX46" fmla="*/ 977503 w 3189685"/>
                  <a:gd name="connsiteY46" fmla="*/ 223837 h 1089422"/>
                  <a:gd name="connsiteX47" fmla="*/ 916782 w 3189685"/>
                  <a:gd name="connsiteY47" fmla="*/ 213122 h 1089422"/>
                  <a:gd name="connsiteX48" fmla="*/ 831057 w 3189685"/>
                  <a:gd name="connsiteY48" fmla="*/ 197644 h 1089422"/>
                  <a:gd name="connsiteX49" fmla="*/ 769144 w 3189685"/>
                  <a:gd name="connsiteY49" fmla="*/ 198834 h 1089422"/>
                  <a:gd name="connsiteX50" fmla="*/ 760810 w 3189685"/>
                  <a:gd name="connsiteY50" fmla="*/ 178594 h 1089422"/>
                  <a:gd name="connsiteX51" fmla="*/ 666750 w 3189685"/>
                  <a:gd name="connsiteY51" fmla="*/ 166687 h 1089422"/>
                  <a:gd name="connsiteX52" fmla="*/ 602457 w 3189685"/>
                  <a:gd name="connsiteY52" fmla="*/ 130969 h 1089422"/>
                  <a:gd name="connsiteX53" fmla="*/ 546497 w 3189685"/>
                  <a:gd name="connsiteY53" fmla="*/ 113109 h 1089422"/>
                  <a:gd name="connsiteX54" fmla="*/ 397669 w 3189685"/>
                  <a:gd name="connsiteY54" fmla="*/ 91678 h 1089422"/>
                  <a:gd name="connsiteX55" fmla="*/ 339328 w 3189685"/>
                  <a:gd name="connsiteY55" fmla="*/ 75009 h 1089422"/>
                  <a:gd name="connsiteX56" fmla="*/ 242888 w 3189685"/>
                  <a:gd name="connsiteY56" fmla="*/ 52387 h 1089422"/>
                  <a:gd name="connsiteX57" fmla="*/ 129778 w 3189685"/>
                  <a:gd name="connsiteY57" fmla="*/ 28575 h 1089422"/>
                  <a:gd name="connsiteX58" fmla="*/ 0 w 3189685"/>
                  <a:gd name="connsiteY58" fmla="*/ 0 h 1089422"/>
                  <a:gd name="connsiteX0" fmla="*/ 3189685 w 3189685"/>
                  <a:gd name="connsiteY0" fmla="*/ 1089422 h 1089422"/>
                  <a:gd name="connsiteX1" fmla="*/ 3077766 w 3189685"/>
                  <a:gd name="connsiteY1" fmla="*/ 1078706 h 1089422"/>
                  <a:gd name="connsiteX2" fmla="*/ 3074401 w 3189685"/>
                  <a:gd name="connsiteY2" fmla="*/ 1026319 h 1089422"/>
                  <a:gd name="connsiteX3" fmla="*/ 3024188 w 3189685"/>
                  <a:gd name="connsiteY3" fmla="*/ 1014412 h 1089422"/>
                  <a:gd name="connsiteX4" fmla="*/ 2971800 w 3189685"/>
                  <a:gd name="connsiteY4" fmla="*/ 1007269 h 1089422"/>
                  <a:gd name="connsiteX5" fmla="*/ 2913460 w 3189685"/>
                  <a:gd name="connsiteY5" fmla="*/ 995362 h 1089422"/>
                  <a:gd name="connsiteX6" fmla="*/ 2913460 w 3189685"/>
                  <a:gd name="connsiteY6" fmla="*/ 995362 h 1089422"/>
                  <a:gd name="connsiteX7" fmla="*/ 2890838 w 3189685"/>
                  <a:gd name="connsiteY7" fmla="*/ 976312 h 1089422"/>
                  <a:gd name="connsiteX8" fmla="*/ 2874169 w 3189685"/>
                  <a:gd name="connsiteY8" fmla="*/ 952500 h 1089422"/>
                  <a:gd name="connsiteX9" fmla="*/ 2794397 w 3189685"/>
                  <a:gd name="connsiteY9" fmla="*/ 917144 h 1089422"/>
                  <a:gd name="connsiteX10" fmla="*/ 2783682 w 3189685"/>
                  <a:gd name="connsiteY10" fmla="*/ 907256 h 1089422"/>
                  <a:gd name="connsiteX11" fmla="*/ 2777728 w 3189685"/>
                  <a:gd name="connsiteY11" fmla="*/ 908447 h 1089422"/>
                  <a:gd name="connsiteX12" fmla="*/ 2701528 w 3189685"/>
                  <a:gd name="connsiteY12" fmla="*/ 909637 h 1089422"/>
                  <a:gd name="connsiteX13" fmla="*/ 2651522 w 3189685"/>
                  <a:gd name="connsiteY13" fmla="*/ 894159 h 1089422"/>
                  <a:gd name="connsiteX14" fmla="*/ 2606278 w 3189685"/>
                  <a:gd name="connsiteY14" fmla="*/ 889397 h 1089422"/>
                  <a:gd name="connsiteX15" fmla="*/ 2530078 w 3189685"/>
                  <a:gd name="connsiteY15" fmla="*/ 854869 h 1089422"/>
                  <a:gd name="connsiteX16" fmla="*/ 2478882 w 3189685"/>
                  <a:gd name="connsiteY16" fmla="*/ 827484 h 1089422"/>
                  <a:gd name="connsiteX17" fmla="*/ 2457450 w 3189685"/>
                  <a:gd name="connsiteY17" fmla="*/ 796528 h 1089422"/>
                  <a:gd name="connsiteX18" fmla="*/ 2440782 w 3189685"/>
                  <a:gd name="connsiteY18" fmla="*/ 788194 h 1089422"/>
                  <a:gd name="connsiteX19" fmla="*/ 2443163 w 3189685"/>
                  <a:gd name="connsiteY19" fmla="*/ 775097 h 1089422"/>
                  <a:gd name="connsiteX20" fmla="*/ 2438400 w 3189685"/>
                  <a:gd name="connsiteY20" fmla="*/ 750094 h 1089422"/>
                  <a:gd name="connsiteX21" fmla="*/ 2376488 w 3189685"/>
                  <a:gd name="connsiteY21" fmla="*/ 732234 h 1089422"/>
                  <a:gd name="connsiteX22" fmla="*/ 2302669 w 3189685"/>
                  <a:gd name="connsiteY22" fmla="*/ 711994 h 1089422"/>
                  <a:gd name="connsiteX23" fmla="*/ 2199085 w 3189685"/>
                  <a:gd name="connsiteY23" fmla="*/ 694134 h 1089422"/>
                  <a:gd name="connsiteX24" fmla="*/ 2170573 w 3189685"/>
                  <a:gd name="connsiteY24" fmla="*/ 662142 h 1089422"/>
                  <a:gd name="connsiteX25" fmla="*/ 2137172 w 3189685"/>
                  <a:gd name="connsiteY25" fmla="*/ 650081 h 1089422"/>
                  <a:gd name="connsiteX26" fmla="*/ 2103851 w 3189685"/>
                  <a:gd name="connsiteY26" fmla="*/ 617228 h 1089422"/>
                  <a:gd name="connsiteX27" fmla="*/ 2068116 w 3189685"/>
                  <a:gd name="connsiteY27" fmla="*/ 596503 h 1089422"/>
                  <a:gd name="connsiteX28" fmla="*/ 2062163 w 3189685"/>
                  <a:gd name="connsiteY28" fmla="*/ 563166 h 1089422"/>
                  <a:gd name="connsiteX29" fmla="*/ 1989535 w 3189685"/>
                  <a:gd name="connsiteY29" fmla="*/ 545306 h 1089422"/>
                  <a:gd name="connsiteX30" fmla="*/ 1943100 w 3189685"/>
                  <a:gd name="connsiteY30" fmla="*/ 526256 h 1089422"/>
                  <a:gd name="connsiteX31" fmla="*/ 1906191 w 3189685"/>
                  <a:gd name="connsiteY31" fmla="*/ 509587 h 1089422"/>
                  <a:gd name="connsiteX32" fmla="*/ 1841897 w 3189685"/>
                  <a:gd name="connsiteY32" fmla="*/ 490537 h 1089422"/>
                  <a:gd name="connsiteX33" fmla="*/ 1778794 w 3189685"/>
                  <a:gd name="connsiteY33" fmla="*/ 473869 h 1089422"/>
                  <a:gd name="connsiteX34" fmla="*/ 1710928 w 3189685"/>
                  <a:gd name="connsiteY34" fmla="*/ 442912 h 1089422"/>
                  <a:gd name="connsiteX35" fmla="*/ 1609725 w 3189685"/>
                  <a:gd name="connsiteY35" fmla="*/ 435769 h 1089422"/>
                  <a:gd name="connsiteX36" fmla="*/ 1562100 w 3189685"/>
                  <a:gd name="connsiteY36" fmla="*/ 395287 h 1089422"/>
                  <a:gd name="connsiteX37" fmla="*/ 1521619 w 3189685"/>
                  <a:gd name="connsiteY37" fmla="*/ 398859 h 1089422"/>
                  <a:gd name="connsiteX38" fmla="*/ 1421607 w 3189685"/>
                  <a:gd name="connsiteY38" fmla="*/ 373856 h 1089422"/>
                  <a:gd name="connsiteX39" fmla="*/ 1351360 w 3189685"/>
                  <a:gd name="connsiteY39" fmla="*/ 358378 h 1089422"/>
                  <a:gd name="connsiteX40" fmla="*/ 1278732 w 3189685"/>
                  <a:gd name="connsiteY40" fmla="*/ 333375 h 1089422"/>
                  <a:gd name="connsiteX41" fmla="*/ 1263253 w 3189685"/>
                  <a:gd name="connsiteY41" fmla="*/ 316706 h 1089422"/>
                  <a:gd name="connsiteX42" fmla="*/ 1159669 w 3189685"/>
                  <a:gd name="connsiteY42" fmla="*/ 297656 h 1089422"/>
                  <a:gd name="connsiteX43" fmla="*/ 1097757 w 3189685"/>
                  <a:gd name="connsiteY43" fmla="*/ 279797 h 1089422"/>
                  <a:gd name="connsiteX44" fmla="*/ 1092994 w 3189685"/>
                  <a:gd name="connsiteY44" fmla="*/ 275034 h 1089422"/>
                  <a:gd name="connsiteX45" fmla="*/ 1007269 w 3189685"/>
                  <a:gd name="connsiteY45" fmla="*/ 261937 h 1089422"/>
                  <a:gd name="connsiteX46" fmla="*/ 977503 w 3189685"/>
                  <a:gd name="connsiteY46" fmla="*/ 223837 h 1089422"/>
                  <a:gd name="connsiteX47" fmla="*/ 916782 w 3189685"/>
                  <a:gd name="connsiteY47" fmla="*/ 213122 h 1089422"/>
                  <a:gd name="connsiteX48" fmla="*/ 831057 w 3189685"/>
                  <a:gd name="connsiteY48" fmla="*/ 197644 h 1089422"/>
                  <a:gd name="connsiteX49" fmla="*/ 769144 w 3189685"/>
                  <a:gd name="connsiteY49" fmla="*/ 198834 h 1089422"/>
                  <a:gd name="connsiteX50" fmla="*/ 760810 w 3189685"/>
                  <a:gd name="connsiteY50" fmla="*/ 178594 h 1089422"/>
                  <a:gd name="connsiteX51" fmla="*/ 666750 w 3189685"/>
                  <a:gd name="connsiteY51" fmla="*/ 166687 h 1089422"/>
                  <a:gd name="connsiteX52" fmla="*/ 602457 w 3189685"/>
                  <a:gd name="connsiteY52" fmla="*/ 130969 h 1089422"/>
                  <a:gd name="connsiteX53" fmla="*/ 546497 w 3189685"/>
                  <a:gd name="connsiteY53" fmla="*/ 113109 h 1089422"/>
                  <a:gd name="connsiteX54" fmla="*/ 397669 w 3189685"/>
                  <a:gd name="connsiteY54" fmla="*/ 91678 h 1089422"/>
                  <a:gd name="connsiteX55" fmla="*/ 339328 w 3189685"/>
                  <a:gd name="connsiteY55" fmla="*/ 75009 h 1089422"/>
                  <a:gd name="connsiteX56" fmla="*/ 242888 w 3189685"/>
                  <a:gd name="connsiteY56" fmla="*/ 52387 h 1089422"/>
                  <a:gd name="connsiteX57" fmla="*/ 129778 w 3189685"/>
                  <a:gd name="connsiteY57" fmla="*/ 28575 h 1089422"/>
                  <a:gd name="connsiteX58" fmla="*/ 0 w 3189685"/>
                  <a:gd name="connsiteY58" fmla="*/ 0 h 1089422"/>
                  <a:gd name="connsiteX0" fmla="*/ 3189685 w 3189685"/>
                  <a:gd name="connsiteY0" fmla="*/ 1089422 h 1089422"/>
                  <a:gd name="connsiteX1" fmla="*/ 3080179 w 3189685"/>
                  <a:gd name="connsiteY1" fmla="*/ 1082795 h 1089422"/>
                  <a:gd name="connsiteX2" fmla="*/ 3074401 w 3189685"/>
                  <a:gd name="connsiteY2" fmla="*/ 1026319 h 1089422"/>
                  <a:gd name="connsiteX3" fmla="*/ 3024188 w 3189685"/>
                  <a:gd name="connsiteY3" fmla="*/ 1014412 h 1089422"/>
                  <a:gd name="connsiteX4" fmla="*/ 2971800 w 3189685"/>
                  <a:gd name="connsiteY4" fmla="*/ 1007269 h 1089422"/>
                  <a:gd name="connsiteX5" fmla="*/ 2913460 w 3189685"/>
                  <a:gd name="connsiteY5" fmla="*/ 995362 h 1089422"/>
                  <a:gd name="connsiteX6" fmla="*/ 2913460 w 3189685"/>
                  <a:gd name="connsiteY6" fmla="*/ 995362 h 1089422"/>
                  <a:gd name="connsiteX7" fmla="*/ 2890838 w 3189685"/>
                  <a:gd name="connsiteY7" fmla="*/ 976312 h 1089422"/>
                  <a:gd name="connsiteX8" fmla="*/ 2874169 w 3189685"/>
                  <a:gd name="connsiteY8" fmla="*/ 952500 h 1089422"/>
                  <a:gd name="connsiteX9" fmla="*/ 2794397 w 3189685"/>
                  <a:gd name="connsiteY9" fmla="*/ 917144 h 1089422"/>
                  <a:gd name="connsiteX10" fmla="*/ 2783682 w 3189685"/>
                  <a:gd name="connsiteY10" fmla="*/ 907256 h 1089422"/>
                  <a:gd name="connsiteX11" fmla="*/ 2777728 w 3189685"/>
                  <a:gd name="connsiteY11" fmla="*/ 908447 h 1089422"/>
                  <a:gd name="connsiteX12" fmla="*/ 2701528 w 3189685"/>
                  <a:gd name="connsiteY12" fmla="*/ 909637 h 1089422"/>
                  <a:gd name="connsiteX13" fmla="*/ 2651522 w 3189685"/>
                  <a:gd name="connsiteY13" fmla="*/ 894159 h 1089422"/>
                  <a:gd name="connsiteX14" fmla="*/ 2606278 w 3189685"/>
                  <a:gd name="connsiteY14" fmla="*/ 889397 h 1089422"/>
                  <a:gd name="connsiteX15" fmla="*/ 2530078 w 3189685"/>
                  <a:gd name="connsiteY15" fmla="*/ 854869 h 1089422"/>
                  <a:gd name="connsiteX16" fmla="*/ 2478882 w 3189685"/>
                  <a:gd name="connsiteY16" fmla="*/ 827484 h 1089422"/>
                  <a:gd name="connsiteX17" fmla="*/ 2457450 w 3189685"/>
                  <a:gd name="connsiteY17" fmla="*/ 796528 h 1089422"/>
                  <a:gd name="connsiteX18" fmla="*/ 2440782 w 3189685"/>
                  <a:gd name="connsiteY18" fmla="*/ 788194 h 1089422"/>
                  <a:gd name="connsiteX19" fmla="*/ 2443163 w 3189685"/>
                  <a:gd name="connsiteY19" fmla="*/ 775097 h 1089422"/>
                  <a:gd name="connsiteX20" fmla="*/ 2438400 w 3189685"/>
                  <a:gd name="connsiteY20" fmla="*/ 750094 h 1089422"/>
                  <a:gd name="connsiteX21" fmla="*/ 2376488 w 3189685"/>
                  <a:gd name="connsiteY21" fmla="*/ 732234 h 1089422"/>
                  <a:gd name="connsiteX22" fmla="*/ 2302669 w 3189685"/>
                  <a:gd name="connsiteY22" fmla="*/ 711994 h 1089422"/>
                  <a:gd name="connsiteX23" fmla="*/ 2199085 w 3189685"/>
                  <a:gd name="connsiteY23" fmla="*/ 694134 h 1089422"/>
                  <a:gd name="connsiteX24" fmla="*/ 2170573 w 3189685"/>
                  <a:gd name="connsiteY24" fmla="*/ 662142 h 1089422"/>
                  <a:gd name="connsiteX25" fmla="*/ 2137172 w 3189685"/>
                  <a:gd name="connsiteY25" fmla="*/ 650081 h 1089422"/>
                  <a:gd name="connsiteX26" fmla="*/ 2103851 w 3189685"/>
                  <a:gd name="connsiteY26" fmla="*/ 617228 h 1089422"/>
                  <a:gd name="connsiteX27" fmla="*/ 2068116 w 3189685"/>
                  <a:gd name="connsiteY27" fmla="*/ 596503 h 1089422"/>
                  <a:gd name="connsiteX28" fmla="*/ 2062163 w 3189685"/>
                  <a:gd name="connsiteY28" fmla="*/ 563166 h 1089422"/>
                  <a:gd name="connsiteX29" fmla="*/ 1989535 w 3189685"/>
                  <a:gd name="connsiteY29" fmla="*/ 545306 h 1089422"/>
                  <a:gd name="connsiteX30" fmla="*/ 1943100 w 3189685"/>
                  <a:gd name="connsiteY30" fmla="*/ 526256 h 1089422"/>
                  <a:gd name="connsiteX31" fmla="*/ 1906191 w 3189685"/>
                  <a:gd name="connsiteY31" fmla="*/ 509587 h 1089422"/>
                  <a:gd name="connsiteX32" fmla="*/ 1841897 w 3189685"/>
                  <a:gd name="connsiteY32" fmla="*/ 490537 h 1089422"/>
                  <a:gd name="connsiteX33" fmla="*/ 1778794 w 3189685"/>
                  <a:gd name="connsiteY33" fmla="*/ 473869 h 1089422"/>
                  <a:gd name="connsiteX34" fmla="*/ 1710928 w 3189685"/>
                  <a:gd name="connsiteY34" fmla="*/ 442912 h 1089422"/>
                  <a:gd name="connsiteX35" fmla="*/ 1609725 w 3189685"/>
                  <a:gd name="connsiteY35" fmla="*/ 435769 h 1089422"/>
                  <a:gd name="connsiteX36" fmla="*/ 1562100 w 3189685"/>
                  <a:gd name="connsiteY36" fmla="*/ 395287 h 1089422"/>
                  <a:gd name="connsiteX37" fmla="*/ 1521619 w 3189685"/>
                  <a:gd name="connsiteY37" fmla="*/ 398859 h 1089422"/>
                  <a:gd name="connsiteX38" fmla="*/ 1421607 w 3189685"/>
                  <a:gd name="connsiteY38" fmla="*/ 373856 h 1089422"/>
                  <a:gd name="connsiteX39" fmla="*/ 1351360 w 3189685"/>
                  <a:gd name="connsiteY39" fmla="*/ 358378 h 1089422"/>
                  <a:gd name="connsiteX40" fmla="*/ 1278732 w 3189685"/>
                  <a:gd name="connsiteY40" fmla="*/ 333375 h 1089422"/>
                  <a:gd name="connsiteX41" fmla="*/ 1263253 w 3189685"/>
                  <a:gd name="connsiteY41" fmla="*/ 316706 h 1089422"/>
                  <a:gd name="connsiteX42" fmla="*/ 1159669 w 3189685"/>
                  <a:gd name="connsiteY42" fmla="*/ 297656 h 1089422"/>
                  <a:gd name="connsiteX43" fmla="*/ 1097757 w 3189685"/>
                  <a:gd name="connsiteY43" fmla="*/ 279797 h 1089422"/>
                  <a:gd name="connsiteX44" fmla="*/ 1092994 w 3189685"/>
                  <a:gd name="connsiteY44" fmla="*/ 275034 h 1089422"/>
                  <a:gd name="connsiteX45" fmla="*/ 1007269 w 3189685"/>
                  <a:gd name="connsiteY45" fmla="*/ 261937 h 1089422"/>
                  <a:gd name="connsiteX46" fmla="*/ 977503 w 3189685"/>
                  <a:gd name="connsiteY46" fmla="*/ 223837 h 1089422"/>
                  <a:gd name="connsiteX47" fmla="*/ 916782 w 3189685"/>
                  <a:gd name="connsiteY47" fmla="*/ 213122 h 1089422"/>
                  <a:gd name="connsiteX48" fmla="*/ 831057 w 3189685"/>
                  <a:gd name="connsiteY48" fmla="*/ 197644 h 1089422"/>
                  <a:gd name="connsiteX49" fmla="*/ 769144 w 3189685"/>
                  <a:gd name="connsiteY49" fmla="*/ 198834 h 1089422"/>
                  <a:gd name="connsiteX50" fmla="*/ 760810 w 3189685"/>
                  <a:gd name="connsiteY50" fmla="*/ 178594 h 1089422"/>
                  <a:gd name="connsiteX51" fmla="*/ 666750 w 3189685"/>
                  <a:gd name="connsiteY51" fmla="*/ 166687 h 1089422"/>
                  <a:gd name="connsiteX52" fmla="*/ 602457 w 3189685"/>
                  <a:gd name="connsiteY52" fmla="*/ 130969 h 1089422"/>
                  <a:gd name="connsiteX53" fmla="*/ 546497 w 3189685"/>
                  <a:gd name="connsiteY53" fmla="*/ 113109 h 1089422"/>
                  <a:gd name="connsiteX54" fmla="*/ 397669 w 3189685"/>
                  <a:gd name="connsiteY54" fmla="*/ 91678 h 1089422"/>
                  <a:gd name="connsiteX55" fmla="*/ 339328 w 3189685"/>
                  <a:gd name="connsiteY55" fmla="*/ 75009 h 1089422"/>
                  <a:gd name="connsiteX56" fmla="*/ 242888 w 3189685"/>
                  <a:gd name="connsiteY56" fmla="*/ 52387 h 1089422"/>
                  <a:gd name="connsiteX57" fmla="*/ 129778 w 3189685"/>
                  <a:gd name="connsiteY57" fmla="*/ 28575 h 1089422"/>
                  <a:gd name="connsiteX58" fmla="*/ 0 w 3189685"/>
                  <a:gd name="connsiteY58" fmla="*/ 0 h 1089422"/>
                  <a:gd name="connsiteX0" fmla="*/ 3189685 w 3189685"/>
                  <a:gd name="connsiteY0" fmla="*/ 1089422 h 1089422"/>
                  <a:gd name="connsiteX1" fmla="*/ 3088624 w 3189685"/>
                  <a:gd name="connsiteY1" fmla="*/ 1084158 h 1089422"/>
                  <a:gd name="connsiteX2" fmla="*/ 3074401 w 3189685"/>
                  <a:gd name="connsiteY2" fmla="*/ 1026319 h 1089422"/>
                  <a:gd name="connsiteX3" fmla="*/ 3024188 w 3189685"/>
                  <a:gd name="connsiteY3" fmla="*/ 1014412 h 1089422"/>
                  <a:gd name="connsiteX4" fmla="*/ 2971800 w 3189685"/>
                  <a:gd name="connsiteY4" fmla="*/ 1007269 h 1089422"/>
                  <a:gd name="connsiteX5" fmla="*/ 2913460 w 3189685"/>
                  <a:gd name="connsiteY5" fmla="*/ 995362 h 1089422"/>
                  <a:gd name="connsiteX6" fmla="*/ 2913460 w 3189685"/>
                  <a:gd name="connsiteY6" fmla="*/ 995362 h 1089422"/>
                  <a:gd name="connsiteX7" fmla="*/ 2890838 w 3189685"/>
                  <a:gd name="connsiteY7" fmla="*/ 976312 h 1089422"/>
                  <a:gd name="connsiteX8" fmla="*/ 2874169 w 3189685"/>
                  <a:gd name="connsiteY8" fmla="*/ 952500 h 1089422"/>
                  <a:gd name="connsiteX9" fmla="*/ 2794397 w 3189685"/>
                  <a:gd name="connsiteY9" fmla="*/ 917144 h 1089422"/>
                  <a:gd name="connsiteX10" fmla="*/ 2783682 w 3189685"/>
                  <a:gd name="connsiteY10" fmla="*/ 907256 h 1089422"/>
                  <a:gd name="connsiteX11" fmla="*/ 2777728 w 3189685"/>
                  <a:gd name="connsiteY11" fmla="*/ 908447 h 1089422"/>
                  <a:gd name="connsiteX12" fmla="*/ 2701528 w 3189685"/>
                  <a:gd name="connsiteY12" fmla="*/ 909637 h 1089422"/>
                  <a:gd name="connsiteX13" fmla="*/ 2651522 w 3189685"/>
                  <a:gd name="connsiteY13" fmla="*/ 894159 h 1089422"/>
                  <a:gd name="connsiteX14" fmla="*/ 2606278 w 3189685"/>
                  <a:gd name="connsiteY14" fmla="*/ 889397 h 1089422"/>
                  <a:gd name="connsiteX15" fmla="*/ 2530078 w 3189685"/>
                  <a:gd name="connsiteY15" fmla="*/ 854869 h 1089422"/>
                  <a:gd name="connsiteX16" fmla="*/ 2478882 w 3189685"/>
                  <a:gd name="connsiteY16" fmla="*/ 827484 h 1089422"/>
                  <a:gd name="connsiteX17" fmla="*/ 2457450 w 3189685"/>
                  <a:gd name="connsiteY17" fmla="*/ 796528 h 1089422"/>
                  <a:gd name="connsiteX18" fmla="*/ 2440782 w 3189685"/>
                  <a:gd name="connsiteY18" fmla="*/ 788194 h 1089422"/>
                  <a:gd name="connsiteX19" fmla="*/ 2443163 w 3189685"/>
                  <a:gd name="connsiteY19" fmla="*/ 775097 h 1089422"/>
                  <a:gd name="connsiteX20" fmla="*/ 2438400 w 3189685"/>
                  <a:gd name="connsiteY20" fmla="*/ 750094 h 1089422"/>
                  <a:gd name="connsiteX21" fmla="*/ 2376488 w 3189685"/>
                  <a:gd name="connsiteY21" fmla="*/ 732234 h 1089422"/>
                  <a:gd name="connsiteX22" fmla="*/ 2302669 w 3189685"/>
                  <a:gd name="connsiteY22" fmla="*/ 711994 h 1089422"/>
                  <a:gd name="connsiteX23" fmla="*/ 2199085 w 3189685"/>
                  <a:gd name="connsiteY23" fmla="*/ 694134 h 1089422"/>
                  <a:gd name="connsiteX24" fmla="*/ 2170573 w 3189685"/>
                  <a:gd name="connsiteY24" fmla="*/ 662142 h 1089422"/>
                  <a:gd name="connsiteX25" fmla="*/ 2137172 w 3189685"/>
                  <a:gd name="connsiteY25" fmla="*/ 650081 h 1089422"/>
                  <a:gd name="connsiteX26" fmla="*/ 2103851 w 3189685"/>
                  <a:gd name="connsiteY26" fmla="*/ 617228 h 1089422"/>
                  <a:gd name="connsiteX27" fmla="*/ 2068116 w 3189685"/>
                  <a:gd name="connsiteY27" fmla="*/ 596503 h 1089422"/>
                  <a:gd name="connsiteX28" fmla="*/ 2062163 w 3189685"/>
                  <a:gd name="connsiteY28" fmla="*/ 563166 h 1089422"/>
                  <a:gd name="connsiteX29" fmla="*/ 1989535 w 3189685"/>
                  <a:gd name="connsiteY29" fmla="*/ 545306 h 1089422"/>
                  <a:gd name="connsiteX30" fmla="*/ 1943100 w 3189685"/>
                  <a:gd name="connsiteY30" fmla="*/ 526256 h 1089422"/>
                  <a:gd name="connsiteX31" fmla="*/ 1906191 w 3189685"/>
                  <a:gd name="connsiteY31" fmla="*/ 509587 h 1089422"/>
                  <a:gd name="connsiteX32" fmla="*/ 1841897 w 3189685"/>
                  <a:gd name="connsiteY32" fmla="*/ 490537 h 1089422"/>
                  <a:gd name="connsiteX33" fmla="*/ 1778794 w 3189685"/>
                  <a:gd name="connsiteY33" fmla="*/ 473869 h 1089422"/>
                  <a:gd name="connsiteX34" fmla="*/ 1710928 w 3189685"/>
                  <a:gd name="connsiteY34" fmla="*/ 442912 h 1089422"/>
                  <a:gd name="connsiteX35" fmla="*/ 1609725 w 3189685"/>
                  <a:gd name="connsiteY35" fmla="*/ 435769 h 1089422"/>
                  <a:gd name="connsiteX36" fmla="*/ 1562100 w 3189685"/>
                  <a:gd name="connsiteY36" fmla="*/ 395287 h 1089422"/>
                  <a:gd name="connsiteX37" fmla="*/ 1521619 w 3189685"/>
                  <a:gd name="connsiteY37" fmla="*/ 398859 h 1089422"/>
                  <a:gd name="connsiteX38" fmla="*/ 1421607 w 3189685"/>
                  <a:gd name="connsiteY38" fmla="*/ 373856 h 1089422"/>
                  <a:gd name="connsiteX39" fmla="*/ 1351360 w 3189685"/>
                  <a:gd name="connsiteY39" fmla="*/ 358378 h 1089422"/>
                  <a:gd name="connsiteX40" fmla="*/ 1278732 w 3189685"/>
                  <a:gd name="connsiteY40" fmla="*/ 333375 h 1089422"/>
                  <a:gd name="connsiteX41" fmla="*/ 1263253 w 3189685"/>
                  <a:gd name="connsiteY41" fmla="*/ 316706 h 1089422"/>
                  <a:gd name="connsiteX42" fmla="*/ 1159669 w 3189685"/>
                  <a:gd name="connsiteY42" fmla="*/ 297656 h 1089422"/>
                  <a:gd name="connsiteX43" fmla="*/ 1097757 w 3189685"/>
                  <a:gd name="connsiteY43" fmla="*/ 279797 h 1089422"/>
                  <a:gd name="connsiteX44" fmla="*/ 1092994 w 3189685"/>
                  <a:gd name="connsiteY44" fmla="*/ 275034 h 1089422"/>
                  <a:gd name="connsiteX45" fmla="*/ 1007269 w 3189685"/>
                  <a:gd name="connsiteY45" fmla="*/ 261937 h 1089422"/>
                  <a:gd name="connsiteX46" fmla="*/ 977503 w 3189685"/>
                  <a:gd name="connsiteY46" fmla="*/ 223837 h 1089422"/>
                  <a:gd name="connsiteX47" fmla="*/ 916782 w 3189685"/>
                  <a:gd name="connsiteY47" fmla="*/ 213122 h 1089422"/>
                  <a:gd name="connsiteX48" fmla="*/ 831057 w 3189685"/>
                  <a:gd name="connsiteY48" fmla="*/ 197644 h 1089422"/>
                  <a:gd name="connsiteX49" fmla="*/ 769144 w 3189685"/>
                  <a:gd name="connsiteY49" fmla="*/ 198834 h 1089422"/>
                  <a:gd name="connsiteX50" fmla="*/ 760810 w 3189685"/>
                  <a:gd name="connsiteY50" fmla="*/ 178594 h 1089422"/>
                  <a:gd name="connsiteX51" fmla="*/ 666750 w 3189685"/>
                  <a:gd name="connsiteY51" fmla="*/ 166687 h 1089422"/>
                  <a:gd name="connsiteX52" fmla="*/ 602457 w 3189685"/>
                  <a:gd name="connsiteY52" fmla="*/ 130969 h 1089422"/>
                  <a:gd name="connsiteX53" fmla="*/ 546497 w 3189685"/>
                  <a:gd name="connsiteY53" fmla="*/ 113109 h 1089422"/>
                  <a:gd name="connsiteX54" fmla="*/ 397669 w 3189685"/>
                  <a:gd name="connsiteY54" fmla="*/ 91678 h 1089422"/>
                  <a:gd name="connsiteX55" fmla="*/ 339328 w 3189685"/>
                  <a:gd name="connsiteY55" fmla="*/ 75009 h 1089422"/>
                  <a:gd name="connsiteX56" fmla="*/ 242888 w 3189685"/>
                  <a:gd name="connsiteY56" fmla="*/ 52387 h 1089422"/>
                  <a:gd name="connsiteX57" fmla="*/ 129778 w 3189685"/>
                  <a:gd name="connsiteY57" fmla="*/ 28575 h 1089422"/>
                  <a:gd name="connsiteX58" fmla="*/ 0 w 3189685"/>
                  <a:gd name="connsiteY58" fmla="*/ 0 h 10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189685" h="1089422">
                    <a:moveTo>
                      <a:pt x="3189685" y="1089422"/>
                    </a:moveTo>
                    <a:lnTo>
                      <a:pt x="3088624" y="1084158"/>
                    </a:lnTo>
                    <a:lnTo>
                      <a:pt x="3074401" y="1026319"/>
                    </a:lnTo>
                    <a:lnTo>
                      <a:pt x="3024188" y="1014412"/>
                    </a:lnTo>
                    <a:lnTo>
                      <a:pt x="2971800" y="1007269"/>
                    </a:lnTo>
                    <a:lnTo>
                      <a:pt x="2913460" y="995362"/>
                    </a:lnTo>
                    <a:lnTo>
                      <a:pt x="2913460" y="995362"/>
                    </a:lnTo>
                    <a:lnTo>
                      <a:pt x="2890838" y="976312"/>
                    </a:lnTo>
                    <a:lnTo>
                      <a:pt x="2874169" y="952500"/>
                    </a:lnTo>
                    <a:lnTo>
                      <a:pt x="2794397" y="917144"/>
                    </a:lnTo>
                    <a:cubicBezTo>
                      <a:pt x="2790825" y="913848"/>
                      <a:pt x="2786460" y="908705"/>
                      <a:pt x="2783682" y="907256"/>
                    </a:cubicBezTo>
                    <a:cubicBezTo>
                      <a:pt x="2780904" y="905807"/>
                      <a:pt x="2780660" y="908447"/>
                      <a:pt x="2777728" y="908447"/>
                    </a:cubicBezTo>
                    <a:lnTo>
                      <a:pt x="2701528" y="909637"/>
                    </a:lnTo>
                    <a:lnTo>
                      <a:pt x="2651522" y="894159"/>
                    </a:lnTo>
                    <a:lnTo>
                      <a:pt x="2606278" y="889397"/>
                    </a:lnTo>
                    <a:lnTo>
                      <a:pt x="2530078" y="854869"/>
                    </a:lnTo>
                    <a:lnTo>
                      <a:pt x="2478882" y="827484"/>
                    </a:lnTo>
                    <a:lnTo>
                      <a:pt x="2457450" y="796528"/>
                    </a:lnTo>
                    <a:lnTo>
                      <a:pt x="2440782" y="788194"/>
                    </a:lnTo>
                    <a:cubicBezTo>
                      <a:pt x="2443335" y="776703"/>
                      <a:pt x="2443163" y="781137"/>
                      <a:pt x="2443163" y="775097"/>
                    </a:cubicBezTo>
                    <a:lnTo>
                      <a:pt x="2438400" y="750094"/>
                    </a:lnTo>
                    <a:lnTo>
                      <a:pt x="2376488" y="732234"/>
                    </a:lnTo>
                    <a:lnTo>
                      <a:pt x="2302669" y="711994"/>
                    </a:lnTo>
                    <a:lnTo>
                      <a:pt x="2199085" y="694134"/>
                    </a:lnTo>
                    <a:lnTo>
                      <a:pt x="2170573" y="662142"/>
                    </a:lnTo>
                    <a:lnTo>
                      <a:pt x="2137172" y="650081"/>
                    </a:lnTo>
                    <a:lnTo>
                      <a:pt x="2103851" y="617228"/>
                    </a:lnTo>
                    <a:lnTo>
                      <a:pt x="2068116" y="596503"/>
                    </a:lnTo>
                    <a:lnTo>
                      <a:pt x="2062163" y="563166"/>
                    </a:lnTo>
                    <a:lnTo>
                      <a:pt x="1989535" y="545306"/>
                    </a:lnTo>
                    <a:lnTo>
                      <a:pt x="1943100" y="526256"/>
                    </a:lnTo>
                    <a:lnTo>
                      <a:pt x="1906191" y="509587"/>
                    </a:lnTo>
                    <a:lnTo>
                      <a:pt x="1841897" y="490537"/>
                    </a:lnTo>
                    <a:lnTo>
                      <a:pt x="1778794" y="473869"/>
                    </a:lnTo>
                    <a:lnTo>
                      <a:pt x="1710928" y="442912"/>
                    </a:lnTo>
                    <a:lnTo>
                      <a:pt x="1609725" y="435769"/>
                    </a:lnTo>
                    <a:lnTo>
                      <a:pt x="1562100" y="395287"/>
                    </a:lnTo>
                    <a:lnTo>
                      <a:pt x="1521619" y="398859"/>
                    </a:lnTo>
                    <a:lnTo>
                      <a:pt x="1421607" y="373856"/>
                    </a:lnTo>
                    <a:lnTo>
                      <a:pt x="1351360" y="358378"/>
                    </a:lnTo>
                    <a:lnTo>
                      <a:pt x="1278732" y="333375"/>
                    </a:lnTo>
                    <a:lnTo>
                      <a:pt x="1263253" y="316706"/>
                    </a:lnTo>
                    <a:lnTo>
                      <a:pt x="1159669" y="297656"/>
                    </a:lnTo>
                    <a:lnTo>
                      <a:pt x="1097757" y="279797"/>
                    </a:lnTo>
                    <a:lnTo>
                      <a:pt x="1092994" y="275034"/>
                    </a:lnTo>
                    <a:lnTo>
                      <a:pt x="1007269" y="261937"/>
                    </a:lnTo>
                    <a:lnTo>
                      <a:pt x="977503" y="223837"/>
                    </a:lnTo>
                    <a:lnTo>
                      <a:pt x="916782" y="213122"/>
                    </a:lnTo>
                    <a:lnTo>
                      <a:pt x="831057" y="197644"/>
                    </a:lnTo>
                    <a:lnTo>
                      <a:pt x="769144" y="198834"/>
                    </a:lnTo>
                    <a:lnTo>
                      <a:pt x="760810" y="178594"/>
                    </a:lnTo>
                    <a:lnTo>
                      <a:pt x="666750" y="166687"/>
                    </a:lnTo>
                    <a:lnTo>
                      <a:pt x="602457" y="130969"/>
                    </a:lnTo>
                    <a:lnTo>
                      <a:pt x="546497" y="113109"/>
                    </a:lnTo>
                    <a:lnTo>
                      <a:pt x="397669" y="91678"/>
                    </a:lnTo>
                    <a:lnTo>
                      <a:pt x="339328" y="75009"/>
                    </a:lnTo>
                    <a:lnTo>
                      <a:pt x="242888" y="52387"/>
                    </a:lnTo>
                    <a:lnTo>
                      <a:pt x="129778" y="28575"/>
                    </a:lnTo>
                    <a:lnTo>
                      <a:pt x="0" y="0"/>
                    </a:ln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Pijl omhoog 15">
                <a:extLst>
                  <a:ext uri="{FF2B5EF4-FFF2-40B4-BE49-F238E27FC236}">
                    <a16:creationId xmlns:a16="http://schemas.microsoft.com/office/drawing/2014/main" id="{2BF222D0-AFE4-4727-A915-79C4A13FA4ED}"/>
                  </a:ext>
                </a:extLst>
              </p:cNvPr>
              <p:cNvSpPr/>
              <p:nvPr/>
            </p:nvSpPr>
            <p:spPr bwMode="auto">
              <a:xfrm>
                <a:off x="7639781" y="4961368"/>
                <a:ext cx="104812" cy="537130"/>
              </a:xfrm>
              <a:prstGeom prst="upArrow">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nl-NL" sz="2000" i="1" dirty="0">
                  <a:solidFill>
                    <a:srgbClr val="0D1F74"/>
                  </a:solidFill>
                </a:endParaRPr>
              </a:p>
            </p:txBody>
          </p:sp>
        </p:grpSp>
      </p:grpSp>
    </p:spTree>
    <p:extLst>
      <p:ext uri="{BB962C8B-B14F-4D97-AF65-F5344CB8AC3E}">
        <p14:creationId xmlns:p14="http://schemas.microsoft.com/office/powerpoint/2010/main" val="3281868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Budesonide (BUD) add-on therapy in PBC patients with an incomplete response to UDCA: Phase 3 trial</a:t>
            </a:r>
            <a:endParaRPr lang="en-US" dirty="0"/>
          </a:p>
        </p:txBody>
      </p:sp>
      <p:sp>
        <p:nvSpPr>
          <p:cNvPr id="12"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dirty="0"/>
              <a:t>*Dose adjustment down to BUD 3 mg bid allowed if AST normal; </a:t>
            </a:r>
            <a:r>
              <a:rPr lang="en-GB" b="1" baseline="30000" dirty="0"/>
              <a:t>†</a:t>
            </a:r>
            <a:r>
              <a:rPr lang="en-GB" dirty="0"/>
              <a:t>Data from patients with paired biopsies only</a:t>
            </a:r>
          </a:p>
          <a:p>
            <a:r>
              <a:rPr lang="en-GB" dirty="0"/>
              <a:t>Hirschfield G, et al. ILC 2018, #GS-011</a:t>
            </a:r>
          </a:p>
        </p:txBody>
      </p:sp>
      <p:sp>
        <p:nvSpPr>
          <p:cNvPr id="5" name="Content Placeholder 4">
            <a:extLst>
              <a:ext uri="{FF2B5EF4-FFF2-40B4-BE49-F238E27FC236}">
                <a16:creationId xmlns:a16="http://schemas.microsoft.com/office/drawing/2014/main" id="{FEC7C99A-E654-4D9F-AF63-ECA76FCC4C6E}"/>
              </a:ext>
            </a:extLst>
          </p:cNvPr>
          <p:cNvSpPr>
            <a:spLocks noGrp="1"/>
          </p:cNvSpPr>
          <p:nvPr>
            <p:ph sz="half" idx="1"/>
          </p:nvPr>
        </p:nvSpPr>
        <p:spPr>
          <a:xfrm>
            <a:off x="319314" y="1340768"/>
            <a:ext cx="8506800" cy="1307182"/>
          </a:xfrm>
        </p:spPr>
        <p:txBody>
          <a:bodyPr>
            <a:normAutofit/>
          </a:bodyPr>
          <a:lstStyle/>
          <a:p>
            <a:r>
              <a:rPr lang="en-GB" sz="1600" dirty="0"/>
              <a:t>Randomized, double-blind, placebo-controlled trial (NCT00746486)</a:t>
            </a:r>
          </a:p>
          <a:p>
            <a:r>
              <a:rPr lang="en-GB" sz="1600" dirty="0"/>
              <a:t>Primary objective: efficacy, safety and tolerability of UDCA + BUD vs. UDCA + placebo</a:t>
            </a:r>
          </a:p>
          <a:p>
            <a:r>
              <a:rPr lang="en-GB" sz="1600" dirty="0"/>
              <a:t>62 patients randomized and treated (ITT population) with 36 months of treatment with</a:t>
            </a:r>
            <a:br>
              <a:rPr lang="en-GB" sz="1600" dirty="0"/>
            </a:br>
            <a:r>
              <a:rPr lang="en-GB" sz="1600" dirty="0"/>
              <a:t>UDCA (12–16 mg/kg body weight/day) with or without BUD (3 mg </a:t>
            </a:r>
            <a:r>
              <a:rPr lang="en-GB" sz="1600" dirty="0" err="1"/>
              <a:t>tid</a:t>
            </a:r>
            <a:r>
              <a:rPr lang="en-GB" sz="1600" dirty="0"/>
              <a:t>*)</a:t>
            </a:r>
          </a:p>
        </p:txBody>
      </p:sp>
      <p:sp>
        <p:nvSpPr>
          <p:cNvPr id="21" name="TextBox 20">
            <a:extLst>
              <a:ext uri="{FF2B5EF4-FFF2-40B4-BE49-F238E27FC236}">
                <a16:creationId xmlns:a16="http://schemas.microsoft.com/office/drawing/2014/main" id="{083AD18D-FF38-429C-9424-FE2934916241}"/>
              </a:ext>
            </a:extLst>
          </p:cNvPr>
          <p:cNvSpPr txBox="1"/>
          <p:nvPr/>
        </p:nvSpPr>
        <p:spPr>
          <a:xfrm>
            <a:off x="616396" y="2660407"/>
            <a:ext cx="3598950" cy="338554"/>
          </a:xfrm>
          <a:prstGeom prst="rect">
            <a:avLst/>
          </a:prstGeom>
          <a:noFill/>
        </p:spPr>
        <p:txBody>
          <a:bodyPr wrap="square" rtlCol="0">
            <a:spAutoFit/>
          </a:bodyPr>
          <a:lstStyle/>
          <a:p>
            <a:pPr algn="ctr"/>
            <a:r>
              <a:rPr lang="en-GB" sz="1600" b="1" dirty="0"/>
              <a:t>Improved liver histology</a:t>
            </a:r>
            <a:r>
              <a:rPr lang="en-GB" sz="1600" b="1" baseline="30000" dirty="0"/>
              <a:t>†</a:t>
            </a:r>
          </a:p>
        </p:txBody>
      </p:sp>
      <p:sp>
        <p:nvSpPr>
          <p:cNvPr id="14" name="TextBox 13">
            <a:extLst>
              <a:ext uri="{FF2B5EF4-FFF2-40B4-BE49-F238E27FC236}">
                <a16:creationId xmlns:a16="http://schemas.microsoft.com/office/drawing/2014/main" id="{4D60BFBC-EFC8-48F9-AEC7-73D2E311856A}"/>
              </a:ext>
            </a:extLst>
          </p:cNvPr>
          <p:cNvSpPr txBox="1"/>
          <p:nvPr/>
        </p:nvSpPr>
        <p:spPr>
          <a:xfrm>
            <a:off x="4308340" y="2660407"/>
            <a:ext cx="4405549" cy="338554"/>
          </a:xfrm>
          <a:prstGeom prst="rect">
            <a:avLst/>
          </a:prstGeom>
          <a:noFill/>
        </p:spPr>
        <p:txBody>
          <a:bodyPr wrap="square" rtlCol="0">
            <a:spAutoFit/>
          </a:bodyPr>
          <a:lstStyle/>
          <a:p>
            <a:pPr algn="ctr"/>
            <a:r>
              <a:rPr lang="en-GB" sz="1600" b="1" dirty="0"/>
              <a:t>Improved liver function</a:t>
            </a:r>
          </a:p>
        </p:txBody>
      </p:sp>
      <p:sp>
        <p:nvSpPr>
          <p:cNvPr id="20" name="Content Placeholder 4">
            <a:extLst>
              <a:ext uri="{FF2B5EF4-FFF2-40B4-BE49-F238E27FC236}">
                <a16:creationId xmlns:a16="http://schemas.microsoft.com/office/drawing/2014/main" id="{AAAEAADE-EBF8-4286-A0A7-1E2627903D9B}"/>
              </a:ext>
            </a:extLst>
          </p:cNvPr>
          <p:cNvSpPr txBox="1">
            <a:spLocks/>
          </p:cNvSpPr>
          <p:nvPr/>
        </p:nvSpPr>
        <p:spPr>
          <a:xfrm>
            <a:off x="4272704" y="4708689"/>
            <a:ext cx="4441186" cy="1280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600" dirty="0"/>
              <a:t>Pruritus: 15% (6/40) in BUD group and 31.8% in placebo group (7/22)</a:t>
            </a:r>
          </a:p>
          <a:p>
            <a:r>
              <a:rPr lang="en-GB" sz="1600" dirty="0"/>
              <a:t>SAEs: 10 in BUD group and 7 in</a:t>
            </a:r>
            <a:br>
              <a:rPr lang="en-GB" sz="1600" dirty="0"/>
            </a:br>
            <a:r>
              <a:rPr lang="en-GB" sz="1600" dirty="0"/>
              <a:t>placebo group</a:t>
            </a:r>
          </a:p>
        </p:txBody>
      </p:sp>
      <p:graphicFrame>
        <p:nvGraphicFramePr>
          <p:cNvPr id="16" name="Table 15">
            <a:extLst>
              <a:ext uri="{FF2B5EF4-FFF2-40B4-BE49-F238E27FC236}">
                <a16:creationId xmlns:a16="http://schemas.microsoft.com/office/drawing/2014/main" id="{062774AE-27C1-4AB9-9D1E-733B1AF17043}"/>
              </a:ext>
            </a:extLst>
          </p:cNvPr>
          <p:cNvGraphicFramePr>
            <a:graphicFrameLocks noGrp="1"/>
          </p:cNvGraphicFramePr>
          <p:nvPr>
            <p:extLst>
              <p:ext uri="{D42A27DB-BD31-4B8C-83A1-F6EECF244321}">
                <p14:modId xmlns:p14="http://schemas.microsoft.com/office/powerpoint/2010/main" val="3318900902"/>
              </p:ext>
            </p:extLst>
          </p:nvPr>
        </p:nvGraphicFramePr>
        <p:xfrm>
          <a:off x="4308340" y="3023715"/>
          <a:ext cx="4441187" cy="1356360"/>
        </p:xfrm>
        <a:graphic>
          <a:graphicData uri="http://schemas.openxmlformats.org/drawingml/2006/table">
            <a:tbl>
              <a:tblPr firstRow="1" bandRow="1">
                <a:tableStyleId>{5C22544A-7EE6-4342-B048-85BDC9FD1C3A}</a:tableStyleId>
              </a:tblPr>
              <a:tblGrid>
                <a:gridCol w="1997159">
                  <a:extLst>
                    <a:ext uri="{9D8B030D-6E8A-4147-A177-3AD203B41FA5}">
                      <a16:colId xmlns:a16="http://schemas.microsoft.com/office/drawing/2014/main" val="377152049"/>
                    </a:ext>
                  </a:extLst>
                </a:gridCol>
                <a:gridCol w="1212574">
                  <a:extLst>
                    <a:ext uri="{9D8B030D-6E8A-4147-A177-3AD203B41FA5}">
                      <a16:colId xmlns:a16="http://schemas.microsoft.com/office/drawing/2014/main" val="3074384166"/>
                    </a:ext>
                  </a:extLst>
                </a:gridCol>
                <a:gridCol w="1231454">
                  <a:extLst>
                    <a:ext uri="{9D8B030D-6E8A-4147-A177-3AD203B41FA5}">
                      <a16:colId xmlns:a16="http://schemas.microsoft.com/office/drawing/2014/main" val="648997386"/>
                    </a:ext>
                  </a:extLst>
                </a:gridCol>
              </a:tblGrid>
              <a:tr h="372023">
                <a:tc>
                  <a:txBody>
                    <a:bodyPr/>
                    <a:lstStyle/>
                    <a:p>
                      <a:r>
                        <a:rPr lang="en-GB" sz="1300" dirty="0"/>
                        <a:t>Mean change from baseline (SD)</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algn="ctr"/>
                      <a:r>
                        <a:rPr lang="en-GB" sz="1300" dirty="0"/>
                        <a:t>Placebo (n=40)</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tc>
                  <a:txBody>
                    <a:bodyPr/>
                    <a:lstStyle/>
                    <a:p>
                      <a:pPr algn="ctr"/>
                      <a:r>
                        <a:rPr lang="en-GB" sz="1300" dirty="0"/>
                        <a:t>BUD</a:t>
                      </a:r>
                      <a:br>
                        <a:rPr lang="en-GB" sz="1300" dirty="0"/>
                      </a:br>
                      <a:r>
                        <a:rPr lang="en-GB" sz="1300" dirty="0"/>
                        <a:t>(n=22)</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A86"/>
                    </a:solidFill>
                  </a:tcPr>
                </a:tc>
                <a:extLst>
                  <a:ext uri="{0D108BD9-81ED-4DB2-BD59-A6C34878D82A}">
                    <a16:rowId xmlns:a16="http://schemas.microsoft.com/office/drawing/2014/main" val="1356926086"/>
                  </a:ext>
                </a:extLst>
              </a:tr>
              <a:tr h="256297">
                <a:tc>
                  <a:txBody>
                    <a:bodyPr/>
                    <a:lstStyle/>
                    <a:p>
                      <a:r>
                        <a:rPr lang="en-GB" sz="1300" dirty="0"/>
                        <a:t>ALT (U/L)</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300" dirty="0"/>
                        <a:t>–0.16 (46.8)</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300" dirty="0"/>
                        <a:t>–12.1 (30.2)</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64759582"/>
                  </a:ext>
                </a:extLst>
              </a:tr>
              <a:tr h="256297">
                <a:tc>
                  <a:txBody>
                    <a:bodyPr/>
                    <a:lstStyle/>
                    <a:p>
                      <a:r>
                        <a:rPr lang="en-GB" sz="1300" dirty="0"/>
                        <a:t>AP (U/L)</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300" dirty="0"/>
                        <a:t>–8.9 (176.94)</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300" dirty="0"/>
                        <a:t>–94.5 (166.3)</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04992501"/>
                  </a:ext>
                </a:extLst>
              </a:tr>
              <a:tr h="256297">
                <a:tc>
                  <a:txBody>
                    <a:bodyPr/>
                    <a:lstStyle/>
                    <a:p>
                      <a:r>
                        <a:rPr lang="en-GB" sz="1300" dirty="0"/>
                        <a:t>Total bilirubin (mg/</a:t>
                      </a:r>
                      <a:r>
                        <a:rPr lang="en-GB" sz="1300" dirty="0" err="1"/>
                        <a:t>dL</a:t>
                      </a:r>
                      <a:r>
                        <a:rPr lang="en-GB" sz="1300" dirty="0"/>
                        <a:t>)</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300" dirty="0"/>
                        <a:t>0.59 (2.2)</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300" dirty="0"/>
                        <a:t>–0.02 (0.4)</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42993007"/>
                  </a:ext>
                </a:extLst>
              </a:tr>
            </a:tbl>
          </a:graphicData>
        </a:graphic>
      </p:graphicFrame>
      <p:graphicFrame>
        <p:nvGraphicFramePr>
          <p:cNvPr id="17" name="Chart 16">
            <a:extLst>
              <a:ext uri="{FF2B5EF4-FFF2-40B4-BE49-F238E27FC236}">
                <a16:creationId xmlns:a16="http://schemas.microsoft.com/office/drawing/2014/main" id="{DD27E080-31C5-48C1-9A5F-416A3AD3FC1B}"/>
              </a:ext>
            </a:extLst>
          </p:cNvPr>
          <p:cNvGraphicFramePr/>
          <p:nvPr>
            <p:extLst>
              <p:ext uri="{D42A27DB-BD31-4B8C-83A1-F6EECF244321}">
                <p14:modId xmlns:p14="http://schemas.microsoft.com/office/powerpoint/2010/main" val="310507002"/>
              </p:ext>
            </p:extLst>
          </p:nvPr>
        </p:nvGraphicFramePr>
        <p:xfrm>
          <a:off x="257169" y="2890845"/>
          <a:ext cx="3733806" cy="341312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FE6E263A-3B96-4F5E-B7B0-056B09033C59}"/>
              </a:ext>
            </a:extLst>
          </p:cNvPr>
          <p:cNvSpPr txBox="1"/>
          <p:nvPr/>
        </p:nvSpPr>
        <p:spPr>
          <a:xfrm>
            <a:off x="1043608" y="3051766"/>
            <a:ext cx="1219300" cy="307777"/>
          </a:xfrm>
          <a:prstGeom prst="rect">
            <a:avLst/>
          </a:prstGeom>
          <a:noFill/>
        </p:spPr>
        <p:txBody>
          <a:bodyPr wrap="square" rtlCol="0">
            <a:spAutoFit/>
          </a:bodyPr>
          <a:lstStyle/>
          <a:p>
            <a:pPr algn="ctr"/>
            <a:r>
              <a:rPr lang="en-GB" sz="1400" dirty="0"/>
              <a:t>p=0.225</a:t>
            </a:r>
          </a:p>
        </p:txBody>
      </p:sp>
    </p:spTree>
    <p:extLst>
      <p:ext uri="{BB962C8B-B14F-4D97-AF65-F5344CB8AC3E}">
        <p14:creationId xmlns:p14="http://schemas.microsoft.com/office/powerpoint/2010/main" val="43079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A0FB5B-663D-4A9C-9FE3-CE42674BFF47}"/>
              </a:ext>
            </a:extLst>
          </p:cNvPr>
          <p:cNvSpPr>
            <a:spLocks noGrp="1"/>
          </p:cNvSpPr>
          <p:nvPr>
            <p:ph type="title"/>
          </p:nvPr>
        </p:nvSpPr>
        <p:spPr/>
        <p:txBody>
          <a:bodyPr>
            <a:normAutofit fontScale="90000"/>
          </a:bodyPr>
          <a:lstStyle/>
          <a:p>
            <a:r>
              <a:rPr lang="en-US" dirty="0"/>
              <a:t>Phase 2 study (</a:t>
            </a:r>
            <a:r>
              <a:rPr lang="en-GB" dirty="0"/>
              <a:t>CLJN452X2201) </a:t>
            </a:r>
            <a:r>
              <a:rPr lang="en-US" dirty="0"/>
              <a:t>of the efficacy and safety of </a:t>
            </a:r>
            <a:r>
              <a:rPr lang="en-US" dirty="0" err="1"/>
              <a:t>tropifexor</a:t>
            </a:r>
            <a:r>
              <a:rPr lang="en-US" dirty="0"/>
              <a:t> in patients with PBC</a:t>
            </a:r>
            <a:endParaRPr lang="en-GB" dirty="0"/>
          </a:p>
        </p:txBody>
      </p:sp>
      <p:sp>
        <p:nvSpPr>
          <p:cNvPr id="2" name="Text Placeholder 1"/>
          <p:cNvSpPr>
            <a:spLocks noGrp="1"/>
          </p:cNvSpPr>
          <p:nvPr>
            <p:ph type="body" sz="quarter" idx="10"/>
          </p:nvPr>
        </p:nvSpPr>
        <p:spPr>
          <a:xfrm>
            <a:off x="1247" y="6480480"/>
            <a:ext cx="7519403" cy="376990"/>
          </a:xfrm>
        </p:spPr>
        <p:txBody>
          <a:bodyPr/>
          <a:lstStyle/>
          <a:p>
            <a:r>
              <a:rPr lang="en-GB" dirty="0"/>
              <a:t>*p&lt;0.05, </a:t>
            </a:r>
            <a:r>
              <a:rPr lang="en-GB" baseline="30000" dirty="0"/>
              <a:t>†</a:t>
            </a:r>
            <a:r>
              <a:rPr lang="en-GB" dirty="0"/>
              <a:t>p&lt;0.01, </a:t>
            </a:r>
            <a:r>
              <a:rPr lang="en-GB" baseline="30000" dirty="0"/>
              <a:t>‡</a:t>
            </a:r>
            <a:r>
              <a:rPr lang="en-GB" dirty="0"/>
              <a:t>p&lt;0.001 vs. placebo</a:t>
            </a:r>
          </a:p>
          <a:p>
            <a:r>
              <a:rPr lang="en-GB" dirty="0"/>
              <a:t>Schramm C, et al. ILC 2018, #LBO-007</a:t>
            </a:r>
          </a:p>
        </p:txBody>
      </p:sp>
      <p:sp>
        <p:nvSpPr>
          <p:cNvPr id="5" name="Content Placeholder 4">
            <a:extLst>
              <a:ext uri="{FF2B5EF4-FFF2-40B4-BE49-F238E27FC236}">
                <a16:creationId xmlns:a16="http://schemas.microsoft.com/office/drawing/2014/main" id="{698FBA17-2E8C-425F-9405-E058D59E708E}"/>
              </a:ext>
            </a:extLst>
          </p:cNvPr>
          <p:cNvSpPr>
            <a:spLocks noGrp="1"/>
          </p:cNvSpPr>
          <p:nvPr>
            <p:ph sz="half" idx="1"/>
          </p:nvPr>
        </p:nvSpPr>
        <p:spPr>
          <a:xfrm>
            <a:off x="351395" y="1340768"/>
            <a:ext cx="8506800" cy="4622400"/>
          </a:xfrm>
        </p:spPr>
        <p:txBody>
          <a:bodyPr>
            <a:normAutofit/>
          </a:bodyPr>
          <a:lstStyle/>
          <a:p>
            <a:r>
              <a:rPr lang="en-GB" sz="1600" dirty="0"/>
              <a:t>Exploratory study of safety and efficacy of </a:t>
            </a:r>
            <a:r>
              <a:rPr lang="en-GB" sz="1600" dirty="0" err="1"/>
              <a:t>tropifexor</a:t>
            </a:r>
            <a:r>
              <a:rPr lang="en-GB" sz="1600" dirty="0"/>
              <a:t> in PBC patients on, but </a:t>
            </a:r>
            <a:br>
              <a:rPr lang="en-GB" sz="1600" dirty="0"/>
            </a:br>
            <a:r>
              <a:rPr lang="en-GB" sz="1600" dirty="0"/>
              <a:t>with an inadequate response to, UDCA therapy</a:t>
            </a:r>
          </a:p>
          <a:p>
            <a:r>
              <a:rPr lang="en-GB" sz="1600" dirty="0" err="1"/>
              <a:t>Tropifexor</a:t>
            </a:r>
            <a:r>
              <a:rPr lang="en-GB" sz="1600" dirty="0"/>
              <a:t> is a potent, investigational, non-bile acid FXR agonist</a:t>
            </a:r>
          </a:p>
          <a:p>
            <a:r>
              <a:rPr lang="en-GB" sz="1600" dirty="0" err="1"/>
              <a:t>Tropifexor</a:t>
            </a:r>
            <a:r>
              <a:rPr lang="en-GB" sz="1600" dirty="0"/>
              <a:t> improved cholestasis and fibrosis in preclinical trials</a:t>
            </a:r>
          </a:p>
          <a:p>
            <a:r>
              <a:rPr lang="en-GB" sz="1600" dirty="0"/>
              <a:t>Treatment with 30–90 µg </a:t>
            </a:r>
            <a:r>
              <a:rPr lang="en-GB" sz="1600" dirty="0" err="1"/>
              <a:t>tropifexor</a:t>
            </a:r>
            <a:r>
              <a:rPr lang="en-GB" sz="1600" dirty="0"/>
              <a:t> for 4 weeks</a:t>
            </a:r>
          </a:p>
          <a:p>
            <a:pPr lvl="1"/>
            <a:r>
              <a:rPr lang="en-GB" sz="1400" dirty="0"/>
              <a:t>Significant dose-dependent reduction in GGT (primary endpoint), AP, ALT and AST over time</a:t>
            </a:r>
          </a:p>
          <a:p>
            <a:pPr lvl="1"/>
            <a:r>
              <a:rPr lang="en-US" sz="1400" dirty="0"/>
              <a:t>No discontinuations due to itch and no incidence of severe itch</a:t>
            </a:r>
          </a:p>
          <a:p>
            <a:pPr lvl="1"/>
            <a:endParaRPr lang="en-GB" sz="1600" dirty="0"/>
          </a:p>
        </p:txBody>
      </p:sp>
      <p:grpSp>
        <p:nvGrpSpPr>
          <p:cNvPr id="41" name="Group 40">
            <a:extLst>
              <a:ext uri="{FF2B5EF4-FFF2-40B4-BE49-F238E27FC236}">
                <a16:creationId xmlns:a16="http://schemas.microsoft.com/office/drawing/2014/main" id="{5882F0EC-3AAE-4936-8F6B-4274027A61F9}"/>
              </a:ext>
            </a:extLst>
          </p:cNvPr>
          <p:cNvGrpSpPr/>
          <p:nvPr/>
        </p:nvGrpSpPr>
        <p:grpSpPr>
          <a:xfrm>
            <a:off x="261855" y="6096271"/>
            <a:ext cx="7518165" cy="246221"/>
            <a:chOff x="261855" y="5828760"/>
            <a:chExt cx="7518165" cy="246221"/>
          </a:xfrm>
        </p:grpSpPr>
        <p:sp>
          <p:nvSpPr>
            <p:cNvPr id="42" name="TextBox 41">
              <a:extLst>
                <a:ext uri="{FF2B5EF4-FFF2-40B4-BE49-F238E27FC236}">
                  <a16:creationId xmlns:a16="http://schemas.microsoft.com/office/drawing/2014/main" id="{D05785F8-A575-44A7-B3F2-C1592F302128}"/>
                </a:ext>
              </a:extLst>
            </p:cNvPr>
            <p:cNvSpPr txBox="1"/>
            <p:nvPr/>
          </p:nvSpPr>
          <p:spPr>
            <a:xfrm>
              <a:off x="600004" y="5828760"/>
              <a:ext cx="1719719" cy="246221"/>
            </a:xfrm>
            <a:prstGeom prst="rect">
              <a:avLst/>
            </a:prstGeom>
            <a:noFill/>
          </p:spPr>
          <p:txBody>
            <a:bodyPr wrap="square" rtlCol="0">
              <a:spAutoFit/>
            </a:bodyPr>
            <a:lstStyle/>
            <a:p>
              <a:r>
                <a:rPr lang="en-GB" sz="1000" dirty="0" err="1"/>
                <a:t>Tropifexor</a:t>
              </a:r>
              <a:r>
                <a:rPr lang="en-GB" sz="1000" dirty="0"/>
                <a:t> 30 µg </a:t>
              </a:r>
              <a:r>
                <a:rPr lang="en-GB" sz="1000" dirty="0" err="1"/>
                <a:t>qd</a:t>
              </a:r>
              <a:r>
                <a:rPr lang="en-GB" sz="1000" dirty="0"/>
                <a:t> </a:t>
              </a:r>
            </a:p>
          </p:txBody>
        </p:sp>
        <p:sp>
          <p:nvSpPr>
            <p:cNvPr id="43" name="TextBox 42">
              <a:extLst>
                <a:ext uri="{FF2B5EF4-FFF2-40B4-BE49-F238E27FC236}">
                  <a16:creationId xmlns:a16="http://schemas.microsoft.com/office/drawing/2014/main" id="{8AA4CE12-156F-48FF-AF3C-D6ABE0435AFC}"/>
                </a:ext>
              </a:extLst>
            </p:cNvPr>
            <p:cNvSpPr txBox="1"/>
            <p:nvPr/>
          </p:nvSpPr>
          <p:spPr>
            <a:xfrm>
              <a:off x="2223617" y="5828760"/>
              <a:ext cx="1397686" cy="246221"/>
            </a:xfrm>
            <a:prstGeom prst="rect">
              <a:avLst/>
            </a:prstGeom>
            <a:noFill/>
          </p:spPr>
          <p:txBody>
            <a:bodyPr wrap="square" rtlCol="0">
              <a:spAutoFit/>
            </a:bodyPr>
            <a:lstStyle/>
            <a:p>
              <a:r>
                <a:rPr lang="en-GB" sz="1000" dirty="0" err="1"/>
                <a:t>Tropifexor</a:t>
              </a:r>
              <a:r>
                <a:rPr lang="en-GB" sz="1000" dirty="0"/>
                <a:t> 60 µg </a:t>
              </a:r>
              <a:r>
                <a:rPr lang="en-GB" sz="1000" dirty="0" err="1"/>
                <a:t>qd</a:t>
              </a:r>
              <a:r>
                <a:rPr lang="en-GB" sz="1000" dirty="0"/>
                <a:t> </a:t>
              </a:r>
            </a:p>
          </p:txBody>
        </p:sp>
        <p:sp>
          <p:nvSpPr>
            <p:cNvPr id="44" name="TextBox 43">
              <a:extLst>
                <a:ext uri="{FF2B5EF4-FFF2-40B4-BE49-F238E27FC236}">
                  <a16:creationId xmlns:a16="http://schemas.microsoft.com/office/drawing/2014/main" id="{9C6360BE-FAA4-4825-81FE-29EEC00BF5C4}"/>
                </a:ext>
              </a:extLst>
            </p:cNvPr>
            <p:cNvSpPr txBox="1"/>
            <p:nvPr/>
          </p:nvSpPr>
          <p:spPr>
            <a:xfrm>
              <a:off x="3835312" y="5828760"/>
              <a:ext cx="1285464" cy="246221"/>
            </a:xfrm>
            <a:prstGeom prst="rect">
              <a:avLst/>
            </a:prstGeom>
            <a:solidFill>
              <a:schemeClr val="bg1"/>
            </a:solidFill>
          </p:spPr>
          <p:txBody>
            <a:bodyPr wrap="square" rtlCol="0">
              <a:spAutoFit/>
            </a:bodyPr>
            <a:lstStyle/>
            <a:p>
              <a:r>
                <a:rPr lang="en-GB" sz="1000" dirty="0" err="1"/>
                <a:t>Tropifexor</a:t>
              </a:r>
              <a:r>
                <a:rPr lang="en-GB" sz="1000" dirty="0"/>
                <a:t> 90 µg </a:t>
              </a:r>
              <a:r>
                <a:rPr lang="en-GB" sz="1000" dirty="0" err="1"/>
                <a:t>qd</a:t>
              </a:r>
              <a:r>
                <a:rPr lang="en-GB" sz="1000" dirty="0"/>
                <a:t> </a:t>
              </a:r>
            </a:p>
          </p:txBody>
        </p:sp>
        <p:sp>
          <p:nvSpPr>
            <p:cNvPr id="45" name="TextBox 44">
              <a:extLst>
                <a:ext uri="{FF2B5EF4-FFF2-40B4-BE49-F238E27FC236}">
                  <a16:creationId xmlns:a16="http://schemas.microsoft.com/office/drawing/2014/main" id="{26F13CCD-60E1-43EC-8B1F-D126F36913F0}"/>
                </a:ext>
              </a:extLst>
            </p:cNvPr>
            <p:cNvSpPr txBox="1"/>
            <p:nvPr/>
          </p:nvSpPr>
          <p:spPr>
            <a:xfrm>
              <a:off x="5448098" y="5828760"/>
              <a:ext cx="1124152" cy="246221"/>
            </a:xfrm>
            <a:prstGeom prst="rect">
              <a:avLst/>
            </a:prstGeom>
            <a:noFill/>
          </p:spPr>
          <p:txBody>
            <a:bodyPr wrap="square" rtlCol="0">
              <a:spAutoFit/>
            </a:bodyPr>
            <a:lstStyle/>
            <a:p>
              <a:r>
                <a:rPr lang="en-GB" sz="1000" dirty="0"/>
                <a:t>Placebo </a:t>
              </a:r>
              <a:r>
                <a:rPr lang="en-GB" sz="1000" dirty="0" err="1"/>
                <a:t>qd</a:t>
              </a:r>
              <a:r>
                <a:rPr lang="en-GB" sz="1000" dirty="0"/>
                <a:t> </a:t>
              </a:r>
            </a:p>
          </p:txBody>
        </p:sp>
        <p:cxnSp>
          <p:nvCxnSpPr>
            <p:cNvPr id="46" name="Straight Arrow Connector 45">
              <a:extLst>
                <a:ext uri="{FF2B5EF4-FFF2-40B4-BE49-F238E27FC236}">
                  <a16:creationId xmlns:a16="http://schemas.microsoft.com/office/drawing/2014/main" id="{C240D653-D138-4C27-93D1-FA4875E8C7B9}"/>
                </a:ext>
              </a:extLst>
            </p:cNvPr>
            <p:cNvCxnSpPr/>
            <p:nvPr/>
          </p:nvCxnSpPr>
          <p:spPr>
            <a:xfrm>
              <a:off x="6272858" y="5951870"/>
              <a:ext cx="360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8AC09E9-9B3E-41BD-8801-E394A144EAC1}"/>
                </a:ext>
              </a:extLst>
            </p:cNvPr>
            <p:cNvSpPr txBox="1"/>
            <p:nvPr/>
          </p:nvSpPr>
          <p:spPr>
            <a:xfrm>
              <a:off x="6627892" y="5828760"/>
              <a:ext cx="1152128" cy="246221"/>
            </a:xfrm>
            <a:prstGeom prst="rect">
              <a:avLst/>
            </a:prstGeom>
            <a:noFill/>
          </p:spPr>
          <p:txBody>
            <a:bodyPr wrap="square" rtlCol="0">
              <a:spAutoFit/>
            </a:bodyPr>
            <a:lstStyle/>
            <a:p>
              <a:r>
                <a:rPr lang="en-GB" sz="1000" dirty="0"/>
                <a:t>Treatment period</a:t>
              </a:r>
            </a:p>
          </p:txBody>
        </p:sp>
        <p:grpSp>
          <p:nvGrpSpPr>
            <p:cNvPr id="48" name="Group 47">
              <a:extLst>
                <a:ext uri="{FF2B5EF4-FFF2-40B4-BE49-F238E27FC236}">
                  <a16:creationId xmlns:a16="http://schemas.microsoft.com/office/drawing/2014/main" id="{646465C5-02C7-42EB-9CB4-1D4C37CEBEBB}"/>
                </a:ext>
              </a:extLst>
            </p:cNvPr>
            <p:cNvGrpSpPr/>
            <p:nvPr/>
          </p:nvGrpSpPr>
          <p:grpSpPr>
            <a:xfrm>
              <a:off x="5109949" y="5897870"/>
              <a:ext cx="326231" cy="108000"/>
              <a:chOff x="4572000" y="4089375"/>
              <a:chExt cx="326231" cy="108000"/>
            </a:xfrm>
          </p:grpSpPr>
          <p:cxnSp>
            <p:nvCxnSpPr>
              <p:cNvPr id="58" name="Straight Connector 57">
                <a:extLst>
                  <a:ext uri="{FF2B5EF4-FFF2-40B4-BE49-F238E27FC236}">
                    <a16:creationId xmlns:a16="http://schemas.microsoft.com/office/drawing/2014/main" id="{5226E0EF-7512-47A0-B9BA-9847784737B3}"/>
                  </a:ext>
                </a:extLst>
              </p:cNvPr>
              <p:cNvCxnSpPr/>
              <p:nvPr/>
            </p:nvCxnSpPr>
            <p:spPr>
              <a:xfrm>
                <a:off x="4572000" y="4143375"/>
                <a:ext cx="32623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D534E920-D119-40F8-A5F5-AF61DCB353FF}"/>
                  </a:ext>
                </a:extLst>
              </p:cNvPr>
              <p:cNvSpPr/>
              <p:nvPr/>
            </p:nvSpPr>
            <p:spPr>
              <a:xfrm>
                <a:off x="4681115" y="4089375"/>
                <a:ext cx="108000" cy="108000"/>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id="{6E3E6A65-C08D-4EF5-9A01-DD32B786B2EC}"/>
                </a:ext>
              </a:extLst>
            </p:cNvPr>
            <p:cNvGrpSpPr/>
            <p:nvPr/>
          </p:nvGrpSpPr>
          <p:grpSpPr>
            <a:xfrm>
              <a:off x="261855" y="5897870"/>
              <a:ext cx="326231" cy="108000"/>
              <a:chOff x="4572000" y="4089375"/>
              <a:chExt cx="326231" cy="108000"/>
            </a:xfrm>
          </p:grpSpPr>
          <p:cxnSp>
            <p:nvCxnSpPr>
              <p:cNvPr id="56" name="Straight Connector 55">
                <a:extLst>
                  <a:ext uri="{FF2B5EF4-FFF2-40B4-BE49-F238E27FC236}">
                    <a16:creationId xmlns:a16="http://schemas.microsoft.com/office/drawing/2014/main" id="{5A993E5A-C3AE-4172-9402-8F480F38E4D1}"/>
                  </a:ext>
                </a:extLst>
              </p:cNvPr>
              <p:cNvCxnSpPr/>
              <p:nvPr/>
            </p:nvCxnSpPr>
            <p:spPr>
              <a:xfrm>
                <a:off x="4572000" y="4143375"/>
                <a:ext cx="32623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Diamond 56">
                <a:extLst>
                  <a:ext uri="{FF2B5EF4-FFF2-40B4-BE49-F238E27FC236}">
                    <a16:creationId xmlns:a16="http://schemas.microsoft.com/office/drawing/2014/main" id="{2465AB7B-5580-479A-88B3-81F147E6C96C}"/>
                  </a:ext>
                </a:extLst>
              </p:cNvPr>
              <p:cNvSpPr/>
              <p:nvPr/>
            </p:nvSpPr>
            <p:spPr>
              <a:xfrm>
                <a:off x="4681115" y="4089375"/>
                <a:ext cx="108000" cy="108000"/>
              </a:xfrm>
              <a:prstGeom prst="diamond">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id="{ECFCEFCC-0B8D-4958-8BCC-E59336EAF68E}"/>
                </a:ext>
              </a:extLst>
            </p:cNvPr>
            <p:cNvGrpSpPr/>
            <p:nvPr/>
          </p:nvGrpSpPr>
          <p:grpSpPr>
            <a:xfrm>
              <a:off x="1885468" y="5897870"/>
              <a:ext cx="326231" cy="108000"/>
              <a:chOff x="4572000" y="4089375"/>
              <a:chExt cx="326231" cy="108000"/>
            </a:xfrm>
          </p:grpSpPr>
          <p:cxnSp>
            <p:nvCxnSpPr>
              <p:cNvPr id="54" name="Straight Connector 53">
                <a:extLst>
                  <a:ext uri="{FF2B5EF4-FFF2-40B4-BE49-F238E27FC236}">
                    <a16:creationId xmlns:a16="http://schemas.microsoft.com/office/drawing/2014/main" id="{48FCCD8F-724A-4BE4-8CA7-9E9FF062567E}"/>
                  </a:ext>
                </a:extLst>
              </p:cNvPr>
              <p:cNvCxnSpPr/>
              <p:nvPr/>
            </p:nvCxnSpPr>
            <p:spPr>
              <a:xfrm>
                <a:off x="4572000" y="4143375"/>
                <a:ext cx="32623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5A4D0F83-5B6E-4F3B-9C6E-8645F73AADE8}"/>
                  </a:ext>
                </a:extLst>
              </p:cNvPr>
              <p:cNvSpPr/>
              <p:nvPr/>
            </p:nvSpPr>
            <p:spPr>
              <a:xfrm>
                <a:off x="4681115" y="4089375"/>
                <a:ext cx="108000" cy="10800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id="{A3198EF0-8EE4-4E95-8F92-D160CD97893E}"/>
                </a:ext>
              </a:extLst>
            </p:cNvPr>
            <p:cNvGrpSpPr/>
            <p:nvPr/>
          </p:nvGrpSpPr>
          <p:grpSpPr>
            <a:xfrm>
              <a:off x="3497163" y="5897870"/>
              <a:ext cx="326231" cy="108000"/>
              <a:chOff x="4572000" y="4089375"/>
              <a:chExt cx="326231" cy="108000"/>
            </a:xfrm>
          </p:grpSpPr>
          <p:cxnSp>
            <p:nvCxnSpPr>
              <p:cNvPr id="52" name="Straight Connector 51">
                <a:extLst>
                  <a:ext uri="{FF2B5EF4-FFF2-40B4-BE49-F238E27FC236}">
                    <a16:creationId xmlns:a16="http://schemas.microsoft.com/office/drawing/2014/main" id="{B5B6C6E7-3941-4D32-A006-BB9CB6B36C37}"/>
                  </a:ext>
                </a:extLst>
              </p:cNvPr>
              <p:cNvCxnSpPr/>
              <p:nvPr/>
            </p:nvCxnSpPr>
            <p:spPr>
              <a:xfrm>
                <a:off x="4572000" y="4143375"/>
                <a:ext cx="326231" cy="0"/>
              </a:xfrm>
              <a:prstGeom prst="line">
                <a:avLst/>
              </a:prstGeom>
              <a:ln w="28575">
                <a:solidFill>
                  <a:srgbClr val="7DCBEC"/>
                </a:solidFill>
              </a:ln>
            </p:spPr>
            <p:style>
              <a:lnRef idx="1">
                <a:schemeClr val="accent1"/>
              </a:lnRef>
              <a:fillRef idx="0">
                <a:schemeClr val="accent1"/>
              </a:fillRef>
              <a:effectRef idx="0">
                <a:schemeClr val="accent1"/>
              </a:effectRef>
              <a:fontRef idx="minor">
                <a:schemeClr val="tx1"/>
              </a:fontRef>
            </p:style>
          </p:cxnSp>
          <p:sp>
            <p:nvSpPr>
              <p:cNvPr id="53" name="Isosceles Triangle 52">
                <a:extLst>
                  <a:ext uri="{FF2B5EF4-FFF2-40B4-BE49-F238E27FC236}">
                    <a16:creationId xmlns:a16="http://schemas.microsoft.com/office/drawing/2014/main" id="{75040029-B30D-4BA2-87A2-383037E6C03A}"/>
                  </a:ext>
                </a:extLst>
              </p:cNvPr>
              <p:cNvSpPr/>
              <p:nvPr/>
            </p:nvSpPr>
            <p:spPr>
              <a:xfrm>
                <a:off x="4681115" y="4089375"/>
                <a:ext cx="108000" cy="108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6" name="Group 5">
            <a:extLst>
              <a:ext uri="{FF2B5EF4-FFF2-40B4-BE49-F238E27FC236}">
                <a16:creationId xmlns:a16="http://schemas.microsoft.com/office/drawing/2014/main" id="{19BDE9F3-E686-40E1-9B99-5D00F8FDCE9F}"/>
              </a:ext>
            </a:extLst>
          </p:cNvPr>
          <p:cNvGrpSpPr/>
          <p:nvPr/>
        </p:nvGrpSpPr>
        <p:grpSpPr>
          <a:xfrm>
            <a:off x="4985498" y="3926022"/>
            <a:ext cx="2927065" cy="1094579"/>
            <a:chOff x="8067534" y="3926022"/>
            <a:chExt cx="2927065" cy="1094579"/>
          </a:xfrm>
        </p:grpSpPr>
        <p:grpSp>
          <p:nvGrpSpPr>
            <p:cNvPr id="290" name="Group 289">
              <a:extLst>
                <a:ext uri="{FF2B5EF4-FFF2-40B4-BE49-F238E27FC236}">
                  <a16:creationId xmlns:a16="http://schemas.microsoft.com/office/drawing/2014/main" id="{B5B42453-4FA5-49F1-94D0-039340D90C76}"/>
                </a:ext>
              </a:extLst>
            </p:cNvPr>
            <p:cNvGrpSpPr/>
            <p:nvPr/>
          </p:nvGrpSpPr>
          <p:grpSpPr>
            <a:xfrm>
              <a:off x="8067534" y="4474257"/>
              <a:ext cx="2927061" cy="546344"/>
              <a:chOff x="7864831" y="4541044"/>
              <a:chExt cx="2927061" cy="576262"/>
            </a:xfrm>
          </p:grpSpPr>
          <p:grpSp>
            <p:nvGrpSpPr>
              <p:cNvPr id="462" name="Group 461">
                <a:extLst>
                  <a:ext uri="{FF2B5EF4-FFF2-40B4-BE49-F238E27FC236}">
                    <a16:creationId xmlns:a16="http://schemas.microsoft.com/office/drawing/2014/main" id="{48932362-3C09-4C47-A3F8-D31CD6A2E4E0}"/>
                  </a:ext>
                </a:extLst>
              </p:cNvPr>
              <p:cNvGrpSpPr/>
              <p:nvPr/>
            </p:nvGrpSpPr>
            <p:grpSpPr>
              <a:xfrm>
                <a:off x="10621235" y="4611288"/>
                <a:ext cx="170657" cy="205981"/>
                <a:chOff x="4672637" y="1412776"/>
                <a:chExt cx="170657" cy="648072"/>
              </a:xfrm>
            </p:grpSpPr>
            <p:cxnSp>
              <p:nvCxnSpPr>
                <p:cNvPr id="487" name="Straight Connector 486">
                  <a:extLst>
                    <a:ext uri="{FF2B5EF4-FFF2-40B4-BE49-F238E27FC236}">
                      <a16:creationId xmlns:a16="http://schemas.microsoft.com/office/drawing/2014/main" id="{3D18D4F3-188B-4A7F-B40B-AB5D5502E9CA}"/>
                    </a:ext>
                  </a:extLst>
                </p:cNvPr>
                <p:cNvCxnSpPr/>
                <p:nvPr/>
              </p:nvCxnSpPr>
              <p:spPr>
                <a:xfrm>
                  <a:off x="4757966" y="1412776"/>
                  <a:ext cx="0" cy="648072"/>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DE14A599-4287-441B-9437-A608B119D3C4}"/>
                    </a:ext>
                  </a:extLst>
                </p:cNvPr>
                <p:cNvCxnSpPr>
                  <a:cxnSpLocks/>
                </p:cNvCxnSpPr>
                <p:nvPr/>
              </p:nvCxnSpPr>
              <p:spPr>
                <a:xfrm rot="5400000">
                  <a:off x="4757966" y="1327448"/>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98335A8D-7566-4DA2-9D32-9E704DD00C14}"/>
                    </a:ext>
                  </a:extLst>
                </p:cNvPr>
                <p:cNvCxnSpPr>
                  <a:cxnSpLocks/>
                </p:cNvCxnSpPr>
                <p:nvPr/>
              </p:nvCxnSpPr>
              <p:spPr>
                <a:xfrm rot="5400000">
                  <a:off x="4757966" y="1975519"/>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grpSp>
          <p:grpSp>
            <p:nvGrpSpPr>
              <p:cNvPr id="463" name="Group 462">
                <a:extLst>
                  <a:ext uri="{FF2B5EF4-FFF2-40B4-BE49-F238E27FC236}">
                    <a16:creationId xmlns:a16="http://schemas.microsoft.com/office/drawing/2014/main" id="{FF69B3C2-BE9B-4464-9100-6A6967070ACF}"/>
                  </a:ext>
                </a:extLst>
              </p:cNvPr>
              <p:cNvGrpSpPr/>
              <p:nvPr/>
            </p:nvGrpSpPr>
            <p:grpSpPr>
              <a:xfrm>
                <a:off x="8532227" y="4945856"/>
                <a:ext cx="170657" cy="133350"/>
                <a:chOff x="4672637" y="1412776"/>
                <a:chExt cx="170657" cy="648072"/>
              </a:xfrm>
            </p:grpSpPr>
            <p:cxnSp>
              <p:nvCxnSpPr>
                <p:cNvPr id="484" name="Straight Connector 483">
                  <a:extLst>
                    <a:ext uri="{FF2B5EF4-FFF2-40B4-BE49-F238E27FC236}">
                      <a16:creationId xmlns:a16="http://schemas.microsoft.com/office/drawing/2014/main" id="{B84EF6F8-8BF6-450C-A84B-95D1A4C8D586}"/>
                    </a:ext>
                  </a:extLst>
                </p:cNvPr>
                <p:cNvCxnSpPr/>
                <p:nvPr/>
              </p:nvCxnSpPr>
              <p:spPr>
                <a:xfrm>
                  <a:off x="4757966" y="1412776"/>
                  <a:ext cx="0" cy="648072"/>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08009CB0-A593-4D62-850D-04D184C7D20D}"/>
                    </a:ext>
                  </a:extLst>
                </p:cNvPr>
                <p:cNvCxnSpPr>
                  <a:cxnSpLocks/>
                </p:cNvCxnSpPr>
                <p:nvPr/>
              </p:nvCxnSpPr>
              <p:spPr>
                <a:xfrm rot="5400000">
                  <a:off x="4757966" y="1327448"/>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92D2F5A7-B3CF-4BB7-8894-3C1139B41525}"/>
                    </a:ext>
                  </a:extLst>
                </p:cNvPr>
                <p:cNvCxnSpPr>
                  <a:cxnSpLocks/>
                </p:cNvCxnSpPr>
                <p:nvPr/>
              </p:nvCxnSpPr>
              <p:spPr>
                <a:xfrm rot="5400000">
                  <a:off x="4757966" y="1975519"/>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grpSp>
          <p:grpSp>
            <p:nvGrpSpPr>
              <p:cNvPr id="464" name="Group 463">
                <a:extLst>
                  <a:ext uri="{FF2B5EF4-FFF2-40B4-BE49-F238E27FC236}">
                    <a16:creationId xmlns:a16="http://schemas.microsoft.com/office/drawing/2014/main" id="{2735B7E7-ABB8-4C1B-8621-E4591CE561A0}"/>
                  </a:ext>
                </a:extLst>
              </p:cNvPr>
              <p:cNvGrpSpPr/>
              <p:nvPr/>
            </p:nvGrpSpPr>
            <p:grpSpPr>
              <a:xfrm>
                <a:off x="8763819" y="5007769"/>
                <a:ext cx="170657" cy="109537"/>
                <a:chOff x="4672637" y="1412776"/>
                <a:chExt cx="170657" cy="648072"/>
              </a:xfrm>
            </p:grpSpPr>
            <p:cxnSp>
              <p:nvCxnSpPr>
                <p:cNvPr id="481" name="Straight Connector 480">
                  <a:extLst>
                    <a:ext uri="{FF2B5EF4-FFF2-40B4-BE49-F238E27FC236}">
                      <a16:creationId xmlns:a16="http://schemas.microsoft.com/office/drawing/2014/main" id="{5C2E2527-B219-4724-8F50-FFCF9C9C3D32}"/>
                    </a:ext>
                  </a:extLst>
                </p:cNvPr>
                <p:cNvCxnSpPr/>
                <p:nvPr/>
              </p:nvCxnSpPr>
              <p:spPr>
                <a:xfrm>
                  <a:off x="4757966" y="1412776"/>
                  <a:ext cx="0" cy="648072"/>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7CEE7FED-4EEA-4E8D-BDBA-7B801311A34E}"/>
                    </a:ext>
                  </a:extLst>
                </p:cNvPr>
                <p:cNvCxnSpPr>
                  <a:cxnSpLocks/>
                </p:cNvCxnSpPr>
                <p:nvPr/>
              </p:nvCxnSpPr>
              <p:spPr>
                <a:xfrm rot="5400000">
                  <a:off x="4757966" y="1327448"/>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2931C140-2593-4B59-BBBD-2DCC8A76220F}"/>
                    </a:ext>
                  </a:extLst>
                </p:cNvPr>
                <p:cNvCxnSpPr>
                  <a:cxnSpLocks/>
                </p:cNvCxnSpPr>
                <p:nvPr/>
              </p:nvCxnSpPr>
              <p:spPr>
                <a:xfrm rot="5400000">
                  <a:off x="4757966" y="1975519"/>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grpSp>
          <p:grpSp>
            <p:nvGrpSpPr>
              <p:cNvPr id="465" name="Group 464">
                <a:extLst>
                  <a:ext uri="{FF2B5EF4-FFF2-40B4-BE49-F238E27FC236}">
                    <a16:creationId xmlns:a16="http://schemas.microsoft.com/office/drawing/2014/main" id="{E973B838-8500-49BE-A0B6-1E50177166D4}"/>
                  </a:ext>
                </a:extLst>
              </p:cNvPr>
              <p:cNvGrpSpPr/>
              <p:nvPr/>
            </p:nvGrpSpPr>
            <p:grpSpPr>
              <a:xfrm>
                <a:off x="9692357" y="4677966"/>
                <a:ext cx="170657" cy="217884"/>
                <a:chOff x="4672637" y="1412776"/>
                <a:chExt cx="170657" cy="648072"/>
              </a:xfrm>
            </p:grpSpPr>
            <p:cxnSp>
              <p:nvCxnSpPr>
                <p:cNvPr id="478" name="Straight Connector 477">
                  <a:extLst>
                    <a:ext uri="{FF2B5EF4-FFF2-40B4-BE49-F238E27FC236}">
                      <a16:creationId xmlns:a16="http://schemas.microsoft.com/office/drawing/2014/main" id="{A067B821-385B-4952-A4A5-EDBA313B5456}"/>
                    </a:ext>
                  </a:extLst>
                </p:cNvPr>
                <p:cNvCxnSpPr/>
                <p:nvPr/>
              </p:nvCxnSpPr>
              <p:spPr>
                <a:xfrm>
                  <a:off x="4757966" y="1412776"/>
                  <a:ext cx="0" cy="648072"/>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B5AA096B-22FD-44F8-82B0-7E82DEE5F307}"/>
                    </a:ext>
                  </a:extLst>
                </p:cNvPr>
                <p:cNvCxnSpPr>
                  <a:cxnSpLocks/>
                </p:cNvCxnSpPr>
                <p:nvPr/>
              </p:nvCxnSpPr>
              <p:spPr>
                <a:xfrm rot="5400000">
                  <a:off x="4757966" y="1327448"/>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CE27E6EC-7321-4D8C-9ED1-ACED2091C27A}"/>
                    </a:ext>
                  </a:extLst>
                </p:cNvPr>
                <p:cNvCxnSpPr>
                  <a:cxnSpLocks/>
                </p:cNvCxnSpPr>
                <p:nvPr/>
              </p:nvCxnSpPr>
              <p:spPr>
                <a:xfrm rot="5400000">
                  <a:off x="4757966" y="1975519"/>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grpSp>
          <p:grpSp>
            <p:nvGrpSpPr>
              <p:cNvPr id="466" name="Group 465">
                <a:extLst>
                  <a:ext uri="{FF2B5EF4-FFF2-40B4-BE49-F238E27FC236}">
                    <a16:creationId xmlns:a16="http://schemas.microsoft.com/office/drawing/2014/main" id="{90B0A400-33D9-4E7E-9FC6-BADE811FAED0}"/>
                  </a:ext>
                </a:extLst>
              </p:cNvPr>
              <p:cNvGrpSpPr/>
              <p:nvPr/>
            </p:nvGrpSpPr>
            <p:grpSpPr>
              <a:xfrm>
                <a:off x="8300636" y="4906566"/>
                <a:ext cx="170657" cy="129778"/>
                <a:chOff x="4672637" y="1412776"/>
                <a:chExt cx="170657" cy="648072"/>
              </a:xfrm>
            </p:grpSpPr>
            <p:cxnSp>
              <p:nvCxnSpPr>
                <p:cNvPr id="475" name="Straight Connector 474">
                  <a:extLst>
                    <a:ext uri="{FF2B5EF4-FFF2-40B4-BE49-F238E27FC236}">
                      <a16:creationId xmlns:a16="http://schemas.microsoft.com/office/drawing/2014/main" id="{D30F9AD6-C994-4E8E-9FB3-5932467B1C9C}"/>
                    </a:ext>
                  </a:extLst>
                </p:cNvPr>
                <p:cNvCxnSpPr/>
                <p:nvPr/>
              </p:nvCxnSpPr>
              <p:spPr>
                <a:xfrm>
                  <a:off x="4757966" y="1412776"/>
                  <a:ext cx="0" cy="648072"/>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E916EDF9-86F9-4067-B262-411E650FE3E9}"/>
                    </a:ext>
                  </a:extLst>
                </p:cNvPr>
                <p:cNvCxnSpPr>
                  <a:cxnSpLocks/>
                </p:cNvCxnSpPr>
                <p:nvPr/>
              </p:nvCxnSpPr>
              <p:spPr>
                <a:xfrm rot="5400000">
                  <a:off x="4757966" y="1327448"/>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3FDD3191-AFE2-4A02-B98C-B0F16CDAA7EF}"/>
                    </a:ext>
                  </a:extLst>
                </p:cNvPr>
                <p:cNvCxnSpPr>
                  <a:cxnSpLocks/>
                </p:cNvCxnSpPr>
                <p:nvPr/>
              </p:nvCxnSpPr>
              <p:spPr>
                <a:xfrm rot="5400000">
                  <a:off x="4757966" y="1975519"/>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grpSp>
          <p:grpSp>
            <p:nvGrpSpPr>
              <p:cNvPr id="467" name="Group 466">
                <a:extLst>
                  <a:ext uri="{FF2B5EF4-FFF2-40B4-BE49-F238E27FC236}">
                    <a16:creationId xmlns:a16="http://schemas.microsoft.com/office/drawing/2014/main" id="{31C706A2-9DD0-49C5-B5A7-51283B0A4DCC}"/>
                  </a:ext>
                </a:extLst>
              </p:cNvPr>
              <p:cNvGrpSpPr/>
              <p:nvPr/>
            </p:nvGrpSpPr>
            <p:grpSpPr>
              <a:xfrm>
                <a:off x="8066760" y="4727972"/>
                <a:ext cx="170657" cy="229791"/>
                <a:chOff x="4672637" y="1412776"/>
                <a:chExt cx="170657" cy="648072"/>
              </a:xfrm>
            </p:grpSpPr>
            <p:cxnSp>
              <p:nvCxnSpPr>
                <p:cNvPr id="472" name="Straight Connector 471">
                  <a:extLst>
                    <a:ext uri="{FF2B5EF4-FFF2-40B4-BE49-F238E27FC236}">
                      <a16:creationId xmlns:a16="http://schemas.microsoft.com/office/drawing/2014/main" id="{E91EE764-B38F-4D79-A906-EF6F2510B793}"/>
                    </a:ext>
                  </a:extLst>
                </p:cNvPr>
                <p:cNvCxnSpPr/>
                <p:nvPr/>
              </p:nvCxnSpPr>
              <p:spPr>
                <a:xfrm>
                  <a:off x="4757966" y="1412776"/>
                  <a:ext cx="0" cy="648072"/>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C242CC6E-33BE-4A7A-B351-6ABD35883E2F}"/>
                    </a:ext>
                  </a:extLst>
                </p:cNvPr>
                <p:cNvCxnSpPr>
                  <a:cxnSpLocks/>
                </p:cNvCxnSpPr>
                <p:nvPr/>
              </p:nvCxnSpPr>
              <p:spPr>
                <a:xfrm rot="5400000">
                  <a:off x="4757966" y="1327448"/>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11DCB976-A813-422B-BCF3-B3DB7C74C4F7}"/>
                    </a:ext>
                  </a:extLst>
                </p:cNvPr>
                <p:cNvCxnSpPr>
                  <a:cxnSpLocks/>
                </p:cNvCxnSpPr>
                <p:nvPr/>
              </p:nvCxnSpPr>
              <p:spPr>
                <a:xfrm rot="5400000">
                  <a:off x="4757966" y="1975519"/>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grpSp>
          <p:grpSp>
            <p:nvGrpSpPr>
              <p:cNvPr id="468" name="Group 467">
                <a:extLst>
                  <a:ext uri="{FF2B5EF4-FFF2-40B4-BE49-F238E27FC236}">
                    <a16:creationId xmlns:a16="http://schemas.microsoft.com/office/drawing/2014/main" id="{D7BEF205-EF48-46E2-96C6-7B2337548948}"/>
                  </a:ext>
                </a:extLst>
              </p:cNvPr>
              <p:cNvGrpSpPr/>
              <p:nvPr/>
            </p:nvGrpSpPr>
            <p:grpSpPr>
              <a:xfrm>
                <a:off x="7864831" y="4541044"/>
                <a:ext cx="170657" cy="251222"/>
                <a:chOff x="4672637" y="1412776"/>
                <a:chExt cx="170657" cy="648072"/>
              </a:xfrm>
            </p:grpSpPr>
            <p:cxnSp>
              <p:nvCxnSpPr>
                <p:cNvPr id="469" name="Straight Connector 468">
                  <a:extLst>
                    <a:ext uri="{FF2B5EF4-FFF2-40B4-BE49-F238E27FC236}">
                      <a16:creationId xmlns:a16="http://schemas.microsoft.com/office/drawing/2014/main" id="{7C83C0F9-88C1-4EC7-8699-B4AB7202AC6C}"/>
                    </a:ext>
                  </a:extLst>
                </p:cNvPr>
                <p:cNvCxnSpPr/>
                <p:nvPr/>
              </p:nvCxnSpPr>
              <p:spPr>
                <a:xfrm>
                  <a:off x="4757966" y="1412776"/>
                  <a:ext cx="0" cy="648072"/>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7A576FEA-4B0E-4B8B-A109-6DBCA891614C}"/>
                    </a:ext>
                  </a:extLst>
                </p:cNvPr>
                <p:cNvCxnSpPr>
                  <a:cxnSpLocks/>
                </p:cNvCxnSpPr>
                <p:nvPr/>
              </p:nvCxnSpPr>
              <p:spPr>
                <a:xfrm rot="5400000">
                  <a:off x="4757966" y="1327448"/>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83EEBBF7-933A-470D-9B22-C76543DE75DF}"/>
                    </a:ext>
                  </a:extLst>
                </p:cNvPr>
                <p:cNvCxnSpPr>
                  <a:cxnSpLocks/>
                </p:cNvCxnSpPr>
                <p:nvPr/>
              </p:nvCxnSpPr>
              <p:spPr>
                <a:xfrm rot="5400000">
                  <a:off x="4757966" y="1975519"/>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grpSp>
        </p:grpSp>
        <p:grpSp>
          <p:nvGrpSpPr>
            <p:cNvPr id="291" name="Group 290">
              <a:extLst>
                <a:ext uri="{FF2B5EF4-FFF2-40B4-BE49-F238E27FC236}">
                  <a16:creationId xmlns:a16="http://schemas.microsoft.com/office/drawing/2014/main" id="{E512CB0D-4C6C-49A5-BEC8-5B16886C4613}"/>
                </a:ext>
              </a:extLst>
            </p:cNvPr>
            <p:cNvGrpSpPr/>
            <p:nvPr/>
          </p:nvGrpSpPr>
          <p:grpSpPr>
            <a:xfrm>
              <a:off x="8067537" y="4464268"/>
              <a:ext cx="2927061" cy="476178"/>
              <a:chOff x="7864834" y="4530517"/>
              <a:chExt cx="2927061" cy="502255"/>
            </a:xfrm>
          </p:grpSpPr>
          <p:grpSp>
            <p:nvGrpSpPr>
              <p:cNvPr id="434" name="Group 433">
                <a:extLst>
                  <a:ext uri="{FF2B5EF4-FFF2-40B4-BE49-F238E27FC236}">
                    <a16:creationId xmlns:a16="http://schemas.microsoft.com/office/drawing/2014/main" id="{AD46EADA-4246-4CCB-A02A-506350C38C2C}"/>
                  </a:ext>
                </a:extLst>
              </p:cNvPr>
              <p:cNvGrpSpPr/>
              <p:nvPr/>
            </p:nvGrpSpPr>
            <p:grpSpPr>
              <a:xfrm>
                <a:off x="10621238" y="4612482"/>
                <a:ext cx="170657" cy="232172"/>
                <a:chOff x="4672637" y="1412776"/>
                <a:chExt cx="170657" cy="648072"/>
              </a:xfrm>
            </p:grpSpPr>
            <p:cxnSp>
              <p:nvCxnSpPr>
                <p:cNvPr id="459" name="Straight Connector 458">
                  <a:extLst>
                    <a:ext uri="{FF2B5EF4-FFF2-40B4-BE49-F238E27FC236}">
                      <a16:creationId xmlns:a16="http://schemas.microsoft.com/office/drawing/2014/main" id="{8CC3CBD1-AC81-4A54-A86A-D293A4F5FFE9}"/>
                    </a:ext>
                  </a:extLst>
                </p:cNvPr>
                <p:cNvCxnSpPr/>
                <p:nvPr/>
              </p:nvCxnSpPr>
              <p:spPr>
                <a:xfrm>
                  <a:off x="4757966" y="1412776"/>
                  <a:ext cx="0" cy="648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D7EA1276-C9B0-4533-8D21-B322FDC9E721}"/>
                    </a:ext>
                  </a:extLst>
                </p:cNvPr>
                <p:cNvCxnSpPr>
                  <a:cxnSpLocks/>
                </p:cNvCxnSpPr>
                <p:nvPr/>
              </p:nvCxnSpPr>
              <p:spPr>
                <a:xfrm rot="5400000">
                  <a:off x="4757966" y="1327448"/>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1B2962E3-8153-4D41-8CC2-83445CAE8BE9}"/>
                    </a:ext>
                  </a:extLst>
                </p:cNvPr>
                <p:cNvCxnSpPr>
                  <a:cxnSpLocks/>
                </p:cNvCxnSpPr>
                <p:nvPr/>
              </p:nvCxnSpPr>
              <p:spPr>
                <a:xfrm rot="5400000">
                  <a:off x="4757966" y="1975519"/>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35" name="Group 434">
                <a:extLst>
                  <a:ext uri="{FF2B5EF4-FFF2-40B4-BE49-F238E27FC236}">
                    <a16:creationId xmlns:a16="http://schemas.microsoft.com/office/drawing/2014/main" id="{F29852BB-64FA-49B6-8B68-810FCB1BF9C9}"/>
                  </a:ext>
                </a:extLst>
              </p:cNvPr>
              <p:cNvGrpSpPr/>
              <p:nvPr/>
            </p:nvGrpSpPr>
            <p:grpSpPr>
              <a:xfrm>
                <a:off x="8532230" y="4824412"/>
                <a:ext cx="170657" cy="117872"/>
                <a:chOff x="4672637" y="1412776"/>
                <a:chExt cx="170657" cy="648072"/>
              </a:xfrm>
            </p:grpSpPr>
            <p:cxnSp>
              <p:nvCxnSpPr>
                <p:cNvPr id="456" name="Straight Connector 455">
                  <a:extLst>
                    <a:ext uri="{FF2B5EF4-FFF2-40B4-BE49-F238E27FC236}">
                      <a16:creationId xmlns:a16="http://schemas.microsoft.com/office/drawing/2014/main" id="{D552CD8C-3B33-47D5-9530-91FB7A1D328F}"/>
                    </a:ext>
                  </a:extLst>
                </p:cNvPr>
                <p:cNvCxnSpPr/>
                <p:nvPr/>
              </p:nvCxnSpPr>
              <p:spPr>
                <a:xfrm>
                  <a:off x="4757966" y="1412776"/>
                  <a:ext cx="0" cy="648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3226B6F0-EFA5-4DBD-8547-74C48E21235E}"/>
                    </a:ext>
                  </a:extLst>
                </p:cNvPr>
                <p:cNvCxnSpPr>
                  <a:cxnSpLocks/>
                </p:cNvCxnSpPr>
                <p:nvPr/>
              </p:nvCxnSpPr>
              <p:spPr>
                <a:xfrm rot="5400000">
                  <a:off x="4757966" y="1327448"/>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6FF1513D-6561-4576-B006-B9454DFDB439}"/>
                    </a:ext>
                  </a:extLst>
                </p:cNvPr>
                <p:cNvCxnSpPr>
                  <a:cxnSpLocks/>
                </p:cNvCxnSpPr>
                <p:nvPr/>
              </p:nvCxnSpPr>
              <p:spPr>
                <a:xfrm rot="5400000">
                  <a:off x="4757966" y="1975519"/>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36" name="Group 435">
                <a:extLst>
                  <a:ext uri="{FF2B5EF4-FFF2-40B4-BE49-F238E27FC236}">
                    <a16:creationId xmlns:a16="http://schemas.microsoft.com/office/drawing/2014/main" id="{3B84E222-161C-467B-A195-75A9CA6FFCD9}"/>
                  </a:ext>
                </a:extLst>
              </p:cNvPr>
              <p:cNvGrpSpPr/>
              <p:nvPr/>
            </p:nvGrpSpPr>
            <p:grpSpPr>
              <a:xfrm>
                <a:off x="8763822" y="4831555"/>
                <a:ext cx="170657" cy="175023"/>
                <a:chOff x="4672637" y="1412776"/>
                <a:chExt cx="170657" cy="648072"/>
              </a:xfrm>
            </p:grpSpPr>
            <p:cxnSp>
              <p:nvCxnSpPr>
                <p:cNvPr id="453" name="Straight Connector 452">
                  <a:extLst>
                    <a:ext uri="{FF2B5EF4-FFF2-40B4-BE49-F238E27FC236}">
                      <a16:creationId xmlns:a16="http://schemas.microsoft.com/office/drawing/2014/main" id="{D3991A61-4BDF-4908-BBF1-8F0D0C719BB0}"/>
                    </a:ext>
                  </a:extLst>
                </p:cNvPr>
                <p:cNvCxnSpPr/>
                <p:nvPr/>
              </p:nvCxnSpPr>
              <p:spPr>
                <a:xfrm>
                  <a:off x="4757966" y="1412776"/>
                  <a:ext cx="0" cy="648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9E4394CE-A229-4EAA-8219-EFC7AFD8A343}"/>
                    </a:ext>
                  </a:extLst>
                </p:cNvPr>
                <p:cNvCxnSpPr>
                  <a:cxnSpLocks/>
                </p:cNvCxnSpPr>
                <p:nvPr/>
              </p:nvCxnSpPr>
              <p:spPr>
                <a:xfrm rot="5400000">
                  <a:off x="4757966" y="1327448"/>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DD281251-25EE-4ECD-ABBB-E79BEA32379B}"/>
                    </a:ext>
                  </a:extLst>
                </p:cNvPr>
                <p:cNvCxnSpPr>
                  <a:cxnSpLocks/>
                </p:cNvCxnSpPr>
                <p:nvPr/>
              </p:nvCxnSpPr>
              <p:spPr>
                <a:xfrm rot="5400000">
                  <a:off x="4757966" y="1975519"/>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37" name="Group 436">
                <a:extLst>
                  <a:ext uri="{FF2B5EF4-FFF2-40B4-BE49-F238E27FC236}">
                    <a16:creationId xmlns:a16="http://schemas.microsoft.com/office/drawing/2014/main" id="{3CFEAEF0-0FBC-4378-98A4-4478C8B50E92}"/>
                  </a:ext>
                </a:extLst>
              </p:cNvPr>
              <p:cNvGrpSpPr/>
              <p:nvPr/>
            </p:nvGrpSpPr>
            <p:grpSpPr>
              <a:xfrm>
                <a:off x="9692360" y="4679156"/>
                <a:ext cx="170657" cy="236935"/>
                <a:chOff x="4672637" y="1412776"/>
                <a:chExt cx="170657" cy="648072"/>
              </a:xfrm>
            </p:grpSpPr>
            <p:cxnSp>
              <p:nvCxnSpPr>
                <p:cNvPr id="450" name="Straight Connector 449">
                  <a:extLst>
                    <a:ext uri="{FF2B5EF4-FFF2-40B4-BE49-F238E27FC236}">
                      <a16:creationId xmlns:a16="http://schemas.microsoft.com/office/drawing/2014/main" id="{282B50AA-F4E7-474E-85AE-CBA83CBACB65}"/>
                    </a:ext>
                  </a:extLst>
                </p:cNvPr>
                <p:cNvCxnSpPr/>
                <p:nvPr/>
              </p:nvCxnSpPr>
              <p:spPr>
                <a:xfrm>
                  <a:off x="4757966" y="1412776"/>
                  <a:ext cx="0" cy="648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A6CB1C40-0FD6-4CE8-857B-736B49B82CF6}"/>
                    </a:ext>
                  </a:extLst>
                </p:cNvPr>
                <p:cNvCxnSpPr>
                  <a:cxnSpLocks/>
                </p:cNvCxnSpPr>
                <p:nvPr/>
              </p:nvCxnSpPr>
              <p:spPr>
                <a:xfrm rot="5400000">
                  <a:off x="4757966" y="1327448"/>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2A3C897E-8199-4153-9B9A-81ABC3F8B075}"/>
                    </a:ext>
                  </a:extLst>
                </p:cNvPr>
                <p:cNvCxnSpPr>
                  <a:cxnSpLocks/>
                </p:cNvCxnSpPr>
                <p:nvPr/>
              </p:nvCxnSpPr>
              <p:spPr>
                <a:xfrm rot="5400000">
                  <a:off x="4757966" y="1975519"/>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38" name="Group 437">
                <a:extLst>
                  <a:ext uri="{FF2B5EF4-FFF2-40B4-BE49-F238E27FC236}">
                    <a16:creationId xmlns:a16="http://schemas.microsoft.com/office/drawing/2014/main" id="{88F912B2-DF5E-4309-A931-1E65685740DA}"/>
                  </a:ext>
                </a:extLst>
              </p:cNvPr>
              <p:cNvGrpSpPr/>
              <p:nvPr/>
            </p:nvGrpSpPr>
            <p:grpSpPr>
              <a:xfrm>
                <a:off x="8300639" y="4851797"/>
                <a:ext cx="170657" cy="180975"/>
                <a:chOff x="4672637" y="1412776"/>
                <a:chExt cx="170657" cy="648072"/>
              </a:xfrm>
            </p:grpSpPr>
            <p:cxnSp>
              <p:nvCxnSpPr>
                <p:cNvPr id="447" name="Straight Connector 446">
                  <a:extLst>
                    <a:ext uri="{FF2B5EF4-FFF2-40B4-BE49-F238E27FC236}">
                      <a16:creationId xmlns:a16="http://schemas.microsoft.com/office/drawing/2014/main" id="{CF7B910D-6D55-43A0-8E14-432653FC9131}"/>
                    </a:ext>
                  </a:extLst>
                </p:cNvPr>
                <p:cNvCxnSpPr/>
                <p:nvPr/>
              </p:nvCxnSpPr>
              <p:spPr>
                <a:xfrm>
                  <a:off x="4757966" y="1412776"/>
                  <a:ext cx="0" cy="648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6416F677-2DB6-42C8-9015-E03BF2042C03}"/>
                    </a:ext>
                  </a:extLst>
                </p:cNvPr>
                <p:cNvCxnSpPr>
                  <a:cxnSpLocks/>
                </p:cNvCxnSpPr>
                <p:nvPr/>
              </p:nvCxnSpPr>
              <p:spPr>
                <a:xfrm rot="5400000">
                  <a:off x="4757966" y="1327448"/>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39C70707-F7D4-4696-8C37-A055693417A6}"/>
                    </a:ext>
                  </a:extLst>
                </p:cNvPr>
                <p:cNvCxnSpPr>
                  <a:cxnSpLocks/>
                </p:cNvCxnSpPr>
                <p:nvPr/>
              </p:nvCxnSpPr>
              <p:spPr>
                <a:xfrm rot="5400000">
                  <a:off x="4757966" y="1975519"/>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39" name="Group 438">
                <a:extLst>
                  <a:ext uri="{FF2B5EF4-FFF2-40B4-BE49-F238E27FC236}">
                    <a16:creationId xmlns:a16="http://schemas.microsoft.com/office/drawing/2014/main" id="{4DAD9E81-3627-4426-A446-D22401AF95E2}"/>
                  </a:ext>
                </a:extLst>
              </p:cNvPr>
              <p:cNvGrpSpPr/>
              <p:nvPr/>
            </p:nvGrpSpPr>
            <p:grpSpPr>
              <a:xfrm>
                <a:off x="8066763" y="4724400"/>
                <a:ext cx="170657" cy="235745"/>
                <a:chOff x="4672637" y="1412776"/>
                <a:chExt cx="170657" cy="648072"/>
              </a:xfrm>
            </p:grpSpPr>
            <p:cxnSp>
              <p:nvCxnSpPr>
                <p:cNvPr id="444" name="Straight Connector 443">
                  <a:extLst>
                    <a:ext uri="{FF2B5EF4-FFF2-40B4-BE49-F238E27FC236}">
                      <a16:creationId xmlns:a16="http://schemas.microsoft.com/office/drawing/2014/main" id="{B0FE2D63-450A-4E49-9BF6-E9B967465BC3}"/>
                    </a:ext>
                  </a:extLst>
                </p:cNvPr>
                <p:cNvCxnSpPr/>
                <p:nvPr/>
              </p:nvCxnSpPr>
              <p:spPr>
                <a:xfrm>
                  <a:off x="4757966" y="1412776"/>
                  <a:ext cx="0" cy="648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6A1ECD0D-E495-4663-AD6B-5815A1C01239}"/>
                    </a:ext>
                  </a:extLst>
                </p:cNvPr>
                <p:cNvCxnSpPr>
                  <a:cxnSpLocks/>
                </p:cNvCxnSpPr>
                <p:nvPr/>
              </p:nvCxnSpPr>
              <p:spPr>
                <a:xfrm rot="5400000">
                  <a:off x="4757966" y="1327448"/>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B39D736C-02F9-4B20-830C-DF084270B43B}"/>
                    </a:ext>
                  </a:extLst>
                </p:cNvPr>
                <p:cNvCxnSpPr>
                  <a:cxnSpLocks/>
                </p:cNvCxnSpPr>
                <p:nvPr/>
              </p:nvCxnSpPr>
              <p:spPr>
                <a:xfrm rot="5400000">
                  <a:off x="4757966" y="1975519"/>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40" name="Group 439">
                <a:extLst>
                  <a:ext uri="{FF2B5EF4-FFF2-40B4-BE49-F238E27FC236}">
                    <a16:creationId xmlns:a16="http://schemas.microsoft.com/office/drawing/2014/main" id="{76B3E09A-288B-4655-ADFA-C492DC4FD85D}"/>
                  </a:ext>
                </a:extLst>
              </p:cNvPr>
              <p:cNvGrpSpPr/>
              <p:nvPr/>
            </p:nvGrpSpPr>
            <p:grpSpPr>
              <a:xfrm>
                <a:off x="7864834" y="4530517"/>
                <a:ext cx="170657" cy="240557"/>
                <a:chOff x="4672637" y="1412776"/>
                <a:chExt cx="170657" cy="648072"/>
              </a:xfrm>
            </p:grpSpPr>
            <p:cxnSp>
              <p:nvCxnSpPr>
                <p:cNvPr id="441" name="Straight Connector 440">
                  <a:extLst>
                    <a:ext uri="{FF2B5EF4-FFF2-40B4-BE49-F238E27FC236}">
                      <a16:creationId xmlns:a16="http://schemas.microsoft.com/office/drawing/2014/main" id="{029CCC8E-E1D5-4ABC-A05A-F0E597A773CE}"/>
                    </a:ext>
                  </a:extLst>
                </p:cNvPr>
                <p:cNvCxnSpPr/>
                <p:nvPr/>
              </p:nvCxnSpPr>
              <p:spPr>
                <a:xfrm>
                  <a:off x="4757966" y="1412776"/>
                  <a:ext cx="0" cy="648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F5A6C26F-F824-4CFD-8E3C-0523F2A296E3}"/>
                    </a:ext>
                  </a:extLst>
                </p:cNvPr>
                <p:cNvCxnSpPr>
                  <a:cxnSpLocks/>
                </p:cNvCxnSpPr>
                <p:nvPr/>
              </p:nvCxnSpPr>
              <p:spPr>
                <a:xfrm rot="5400000">
                  <a:off x="4757966" y="1327448"/>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DFEF340C-31C6-4BBA-8740-647954BFE2EC}"/>
                    </a:ext>
                  </a:extLst>
                </p:cNvPr>
                <p:cNvCxnSpPr>
                  <a:cxnSpLocks/>
                </p:cNvCxnSpPr>
                <p:nvPr/>
              </p:nvCxnSpPr>
              <p:spPr>
                <a:xfrm rot="5400000">
                  <a:off x="4757966" y="1975519"/>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292" name="Group 291">
              <a:extLst>
                <a:ext uri="{FF2B5EF4-FFF2-40B4-BE49-F238E27FC236}">
                  <a16:creationId xmlns:a16="http://schemas.microsoft.com/office/drawing/2014/main" id="{C5544952-B132-4C0A-8DD5-5085EE33B8F9}"/>
                </a:ext>
              </a:extLst>
            </p:cNvPr>
            <p:cNvGrpSpPr/>
            <p:nvPr/>
          </p:nvGrpSpPr>
          <p:grpSpPr>
            <a:xfrm>
              <a:off x="8067538" y="4341036"/>
              <a:ext cx="2927061" cy="330740"/>
              <a:chOff x="7864835" y="4400550"/>
              <a:chExt cx="2927061" cy="348853"/>
            </a:xfrm>
          </p:grpSpPr>
          <p:grpSp>
            <p:nvGrpSpPr>
              <p:cNvPr id="406" name="Group 405">
                <a:extLst>
                  <a:ext uri="{FF2B5EF4-FFF2-40B4-BE49-F238E27FC236}">
                    <a16:creationId xmlns:a16="http://schemas.microsoft.com/office/drawing/2014/main" id="{AD313E97-79CE-43A8-BA9D-2E81122F857B}"/>
                  </a:ext>
                </a:extLst>
              </p:cNvPr>
              <p:cNvGrpSpPr/>
              <p:nvPr/>
            </p:nvGrpSpPr>
            <p:grpSpPr>
              <a:xfrm>
                <a:off x="10621239" y="4473178"/>
                <a:ext cx="170657" cy="214313"/>
                <a:chOff x="4672637" y="1412776"/>
                <a:chExt cx="170657" cy="648072"/>
              </a:xfrm>
            </p:grpSpPr>
            <p:cxnSp>
              <p:nvCxnSpPr>
                <p:cNvPr id="431" name="Straight Connector 430">
                  <a:extLst>
                    <a:ext uri="{FF2B5EF4-FFF2-40B4-BE49-F238E27FC236}">
                      <a16:creationId xmlns:a16="http://schemas.microsoft.com/office/drawing/2014/main" id="{48D9E39E-716A-40BC-B0EF-AAA58AF1EE36}"/>
                    </a:ext>
                  </a:extLst>
                </p:cNvPr>
                <p:cNvCxnSpPr/>
                <p:nvPr/>
              </p:nvCxnSpPr>
              <p:spPr>
                <a:xfrm>
                  <a:off x="4757966" y="1412776"/>
                  <a:ext cx="0" cy="6480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C858473F-58C2-4A9E-972D-FBCCA008EA80}"/>
                    </a:ext>
                  </a:extLst>
                </p:cNvPr>
                <p:cNvCxnSpPr>
                  <a:cxnSpLocks/>
                </p:cNvCxnSpPr>
                <p:nvPr/>
              </p:nvCxnSpPr>
              <p:spPr>
                <a:xfrm rot="5400000">
                  <a:off x="4757966" y="1327448"/>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01D8F837-76E6-4B00-9037-2EA011A45BC5}"/>
                    </a:ext>
                  </a:extLst>
                </p:cNvPr>
                <p:cNvCxnSpPr>
                  <a:cxnSpLocks/>
                </p:cNvCxnSpPr>
                <p:nvPr/>
              </p:nvCxnSpPr>
              <p:spPr>
                <a:xfrm rot="5400000">
                  <a:off x="4757966" y="1975519"/>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07" name="Group 406">
                <a:extLst>
                  <a:ext uri="{FF2B5EF4-FFF2-40B4-BE49-F238E27FC236}">
                    <a16:creationId xmlns:a16="http://schemas.microsoft.com/office/drawing/2014/main" id="{676F4DA2-752C-46D3-8847-DF5666B1CF51}"/>
                  </a:ext>
                </a:extLst>
              </p:cNvPr>
              <p:cNvGrpSpPr/>
              <p:nvPr/>
            </p:nvGrpSpPr>
            <p:grpSpPr>
              <a:xfrm>
                <a:off x="8532231" y="4400550"/>
                <a:ext cx="170657" cy="239316"/>
                <a:chOff x="4672637" y="1412776"/>
                <a:chExt cx="170657" cy="648072"/>
              </a:xfrm>
            </p:grpSpPr>
            <p:cxnSp>
              <p:nvCxnSpPr>
                <p:cNvPr id="428" name="Straight Connector 427">
                  <a:extLst>
                    <a:ext uri="{FF2B5EF4-FFF2-40B4-BE49-F238E27FC236}">
                      <a16:creationId xmlns:a16="http://schemas.microsoft.com/office/drawing/2014/main" id="{E089E34B-F7BE-49F2-825B-5B647E8721FB}"/>
                    </a:ext>
                  </a:extLst>
                </p:cNvPr>
                <p:cNvCxnSpPr/>
                <p:nvPr/>
              </p:nvCxnSpPr>
              <p:spPr>
                <a:xfrm>
                  <a:off x="4757966" y="1412776"/>
                  <a:ext cx="0" cy="6480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EE0B96A9-6CB8-4F89-97D6-81E997E3F30F}"/>
                    </a:ext>
                  </a:extLst>
                </p:cNvPr>
                <p:cNvCxnSpPr>
                  <a:cxnSpLocks/>
                </p:cNvCxnSpPr>
                <p:nvPr/>
              </p:nvCxnSpPr>
              <p:spPr>
                <a:xfrm rot="5400000">
                  <a:off x="4757966" y="1327448"/>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48841A78-9842-4B8B-9B0B-C26D3CD98A8D}"/>
                    </a:ext>
                  </a:extLst>
                </p:cNvPr>
                <p:cNvCxnSpPr>
                  <a:cxnSpLocks/>
                </p:cNvCxnSpPr>
                <p:nvPr/>
              </p:nvCxnSpPr>
              <p:spPr>
                <a:xfrm rot="5400000">
                  <a:off x="4757966" y="1975519"/>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08" name="Group 407">
                <a:extLst>
                  <a:ext uri="{FF2B5EF4-FFF2-40B4-BE49-F238E27FC236}">
                    <a16:creationId xmlns:a16="http://schemas.microsoft.com/office/drawing/2014/main" id="{15728781-37D8-47DC-89C2-1A76D595B75B}"/>
                  </a:ext>
                </a:extLst>
              </p:cNvPr>
              <p:cNvGrpSpPr/>
              <p:nvPr/>
            </p:nvGrpSpPr>
            <p:grpSpPr>
              <a:xfrm>
                <a:off x="8763823" y="4439840"/>
                <a:ext cx="170657" cy="295275"/>
                <a:chOff x="4672637" y="1412776"/>
                <a:chExt cx="170657" cy="648072"/>
              </a:xfrm>
            </p:grpSpPr>
            <p:cxnSp>
              <p:nvCxnSpPr>
                <p:cNvPr id="425" name="Straight Connector 424">
                  <a:extLst>
                    <a:ext uri="{FF2B5EF4-FFF2-40B4-BE49-F238E27FC236}">
                      <a16:creationId xmlns:a16="http://schemas.microsoft.com/office/drawing/2014/main" id="{EF0DD541-5149-40B5-971D-1DF0436ECD30}"/>
                    </a:ext>
                  </a:extLst>
                </p:cNvPr>
                <p:cNvCxnSpPr/>
                <p:nvPr/>
              </p:nvCxnSpPr>
              <p:spPr>
                <a:xfrm>
                  <a:off x="4757966" y="1412776"/>
                  <a:ext cx="0" cy="6480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F740A670-065B-4F91-AF91-5689904B1CCD}"/>
                    </a:ext>
                  </a:extLst>
                </p:cNvPr>
                <p:cNvCxnSpPr>
                  <a:cxnSpLocks/>
                </p:cNvCxnSpPr>
                <p:nvPr/>
              </p:nvCxnSpPr>
              <p:spPr>
                <a:xfrm rot="5400000">
                  <a:off x="4757966" y="1327448"/>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314827F6-C97F-44EB-B569-33CD24125911}"/>
                    </a:ext>
                  </a:extLst>
                </p:cNvPr>
                <p:cNvCxnSpPr>
                  <a:cxnSpLocks/>
                </p:cNvCxnSpPr>
                <p:nvPr/>
              </p:nvCxnSpPr>
              <p:spPr>
                <a:xfrm rot="5400000">
                  <a:off x="4757966" y="1975519"/>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09" name="Group 408">
                <a:extLst>
                  <a:ext uri="{FF2B5EF4-FFF2-40B4-BE49-F238E27FC236}">
                    <a16:creationId xmlns:a16="http://schemas.microsoft.com/office/drawing/2014/main" id="{9D78DB31-4F8E-4B17-AABA-78FF4ABED35A}"/>
                  </a:ext>
                </a:extLst>
              </p:cNvPr>
              <p:cNvGrpSpPr/>
              <p:nvPr/>
            </p:nvGrpSpPr>
            <p:grpSpPr>
              <a:xfrm>
                <a:off x="9692361" y="4516041"/>
                <a:ext cx="170657" cy="233362"/>
                <a:chOff x="4672637" y="1412776"/>
                <a:chExt cx="170657" cy="648072"/>
              </a:xfrm>
            </p:grpSpPr>
            <p:cxnSp>
              <p:nvCxnSpPr>
                <p:cNvPr id="422" name="Straight Connector 421">
                  <a:extLst>
                    <a:ext uri="{FF2B5EF4-FFF2-40B4-BE49-F238E27FC236}">
                      <a16:creationId xmlns:a16="http://schemas.microsoft.com/office/drawing/2014/main" id="{FED4F753-B942-435F-8111-6E706334DC26}"/>
                    </a:ext>
                  </a:extLst>
                </p:cNvPr>
                <p:cNvCxnSpPr/>
                <p:nvPr/>
              </p:nvCxnSpPr>
              <p:spPr>
                <a:xfrm>
                  <a:off x="4757966" y="1412776"/>
                  <a:ext cx="0" cy="6480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BF0E4B9E-BD78-43C1-AD94-DCA009AAF27C}"/>
                    </a:ext>
                  </a:extLst>
                </p:cNvPr>
                <p:cNvCxnSpPr>
                  <a:cxnSpLocks/>
                </p:cNvCxnSpPr>
                <p:nvPr/>
              </p:nvCxnSpPr>
              <p:spPr>
                <a:xfrm rot="5400000">
                  <a:off x="4757966" y="1327448"/>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179FA623-177A-4C8B-BF8C-A09A3C926287}"/>
                    </a:ext>
                  </a:extLst>
                </p:cNvPr>
                <p:cNvCxnSpPr>
                  <a:cxnSpLocks/>
                </p:cNvCxnSpPr>
                <p:nvPr/>
              </p:nvCxnSpPr>
              <p:spPr>
                <a:xfrm rot="5400000">
                  <a:off x="4757966" y="1975519"/>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10" name="Group 409">
                <a:extLst>
                  <a:ext uri="{FF2B5EF4-FFF2-40B4-BE49-F238E27FC236}">
                    <a16:creationId xmlns:a16="http://schemas.microsoft.com/office/drawing/2014/main" id="{2308A3DC-4D39-4645-A6E3-CC3603DC292F}"/>
                  </a:ext>
                </a:extLst>
              </p:cNvPr>
              <p:cNvGrpSpPr/>
              <p:nvPr/>
            </p:nvGrpSpPr>
            <p:grpSpPr>
              <a:xfrm>
                <a:off x="8300640" y="4474369"/>
                <a:ext cx="170657" cy="227409"/>
                <a:chOff x="4672637" y="1412776"/>
                <a:chExt cx="170657" cy="648072"/>
              </a:xfrm>
            </p:grpSpPr>
            <p:cxnSp>
              <p:nvCxnSpPr>
                <p:cNvPr id="419" name="Straight Connector 418">
                  <a:extLst>
                    <a:ext uri="{FF2B5EF4-FFF2-40B4-BE49-F238E27FC236}">
                      <a16:creationId xmlns:a16="http://schemas.microsoft.com/office/drawing/2014/main" id="{FF533014-65DA-438B-BD58-DCA68555CF6F}"/>
                    </a:ext>
                  </a:extLst>
                </p:cNvPr>
                <p:cNvCxnSpPr/>
                <p:nvPr/>
              </p:nvCxnSpPr>
              <p:spPr>
                <a:xfrm>
                  <a:off x="4757966" y="1412776"/>
                  <a:ext cx="0" cy="6480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DA3F02C1-8C26-4CF3-B44E-228231F27B40}"/>
                    </a:ext>
                  </a:extLst>
                </p:cNvPr>
                <p:cNvCxnSpPr>
                  <a:cxnSpLocks/>
                </p:cNvCxnSpPr>
                <p:nvPr/>
              </p:nvCxnSpPr>
              <p:spPr>
                <a:xfrm rot="5400000">
                  <a:off x="4757966" y="1327448"/>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CF2E442C-B5B3-43F7-8BB0-E000372FAFF9}"/>
                    </a:ext>
                  </a:extLst>
                </p:cNvPr>
                <p:cNvCxnSpPr>
                  <a:cxnSpLocks/>
                </p:cNvCxnSpPr>
                <p:nvPr/>
              </p:nvCxnSpPr>
              <p:spPr>
                <a:xfrm rot="5400000">
                  <a:off x="4757966" y="1975519"/>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11" name="Group 410">
                <a:extLst>
                  <a:ext uri="{FF2B5EF4-FFF2-40B4-BE49-F238E27FC236}">
                    <a16:creationId xmlns:a16="http://schemas.microsoft.com/office/drawing/2014/main" id="{66D1A2DA-0221-412F-B1CC-66293A23AFBE}"/>
                  </a:ext>
                </a:extLst>
              </p:cNvPr>
              <p:cNvGrpSpPr/>
              <p:nvPr/>
            </p:nvGrpSpPr>
            <p:grpSpPr>
              <a:xfrm>
                <a:off x="8066764" y="4488656"/>
                <a:ext cx="170657" cy="196453"/>
                <a:chOff x="4672637" y="1412776"/>
                <a:chExt cx="170657" cy="648072"/>
              </a:xfrm>
            </p:grpSpPr>
            <p:cxnSp>
              <p:nvCxnSpPr>
                <p:cNvPr id="416" name="Straight Connector 415">
                  <a:extLst>
                    <a:ext uri="{FF2B5EF4-FFF2-40B4-BE49-F238E27FC236}">
                      <a16:creationId xmlns:a16="http://schemas.microsoft.com/office/drawing/2014/main" id="{AC931028-3E82-474C-BE22-5ACC9DCAD5F2}"/>
                    </a:ext>
                  </a:extLst>
                </p:cNvPr>
                <p:cNvCxnSpPr/>
                <p:nvPr/>
              </p:nvCxnSpPr>
              <p:spPr>
                <a:xfrm>
                  <a:off x="4757966" y="1412776"/>
                  <a:ext cx="0" cy="6480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C0CBF027-21CD-4AE5-ACF0-3372CE19E124}"/>
                    </a:ext>
                  </a:extLst>
                </p:cNvPr>
                <p:cNvCxnSpPr>
                  <a:cxnSpLocks/>
                </p:cNvCxnSpPr>
                <p:nvPr/>
              </p:nvCxnSpPr>
              <p:spPr>
                <a:xfrm rot="5400000">
                  <a:off x="4757966" y="1327448"/>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C2C5BABF-2CBF-4B24-91ED-FA9773911D94}"/>
                    </a:ext>
                  </a:extLst>
                </p:cNvPr>
                <p:cNvCxnSpPr>
                  <a:cxnSpLocks/>
                </p:cNvCxnSpPr>
                <p:nvPr/>
              </p:nvCxnSpPr>
              <p:spPr>
                <a:xfrm rot="5400000">
                  <a:off x="4757966" y="1975519"/>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12" name="Group 411">
                <a:extLst>
                  <a:ext uri="{FF2B5EF4-FFF2-40B4-BE49-F238E27FC236}">
                    <a16:creationId xmlns:a16="http://schemas.microsoft.com/office/drawing/2014/main" id="{91E33E5B-19E9-4539-8D25-500FF4B2D8F8}"/>
                  </a:ext>
                </a:extLst>
              </p:cNvPr>
              <p:cNvGrpSpPr/>
              <p:nvPr/>
            </p:nvGrpSpPr>
            <p:grpSpPr>
              <a:xfrm>
                <a:off x="7864835" y="4520803"/>
                <a:ext cx="170657" cy="214313"/>
                <a:chOff x="4672637" y="1412776"/>
                <a:chExt cx="170657" cy="648072"/>
              </a:xfrm>
            </p:grpSpPr>
            <p:cxnSp>
              <p:nvCxnSpPr>
                <p:cNvPr id="413" name="Straight Connector 412">
                  <a:extLst>
                    <a:ext uri="{FF2B5EF4-FFF2-40B4-BE49-F238E27FC236}">
                      <a16:creationId xmlns:a16="http://schemas.microsoft.com/office/drawing/2014/main" id="{AAB67FBD-41F7-4AF0-87CD-03999F44788D}"/>
                    </a:ext>
                  </a:extLst>
                </p:cNvPr>
                <p:cNvCxnSpPr/>
                <p:nvPr/>
              </p:nvCxnSpPr>
              <p:spPr>
                <a:xfrm>
                  <a:off x="4757966" y="1412776"/>
                  <a:ext cx="0" cy="6480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14A2D15F-F0B9-448B-BCBF-B9067953451C}"/>
                    </a:ext>
                  </a:extLst>
                </p:cNvPr>
                <p:cNvCxnSpPr>
                  <a:cxnSpLocks/>
                </p:cNvCxnSpPr>
                <p:nvPr/>
              </p:nvCxnSpPr>
              <p:spPr>
                <a:xfrm rot="5400000">
                  <a:off x="4757966" y="1327448"/>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39194257-9AD1-4E09-904C-8B2ED4A73EA8}"/>
                    </a:ext>
                  </a:extLst>
                </p:cNvPr>
                <p:cNvCxnSpPr>
                  <a:cxnSpLocks/>
                </p:cNvCxnSpPr>
                <p:nvPr/>
              </p:nvCxnSpPr>
              <p:spPr>
                <a:xfrm rot="5400000">
                  <a:off x="4757966" y="1975519"/>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78" name="Group 377">
              <a:extLst>
                <a:ext uri="{FF2B5EF4-FFF2-40B4-BE49-F238E27FC236}">
                  <a16:creationId xmlns:a16="http://schemas.microsoft.com/office/drawing/2014/main" id="{CF75B537-3882-486E-999B-F6BC5F0EC002}"/>
                </a:ext>
              </a:extLst>
            </p:cNvPr>
            <p:cNvGrpSpPr/>
            <p:nvPr/>
          </p:nvGrpSpPr>
          <p:grpSpPr>
            <a:xfrm>
              <a:off x="10823941" y="4269746"/>
              <a:ext cx="170657" cy="428007"/>
              <a:chOff x="4672637" y="1412776"/>
              <a:chExt cx="170657" cy="648072"/>
            </a:xfrm>
          </p:grpSpPr>
          <p:cxnSp>
            <p:nvCxnSpPr>
              <p:cNvPr id="403" name="Straight Connector 402">
                <a:extLst>
                  <a:ext uri="{FF2B5EF4-FFF2-40B4-BE49-F238E27FC236}">
                    <a16:creationId xmlns:a16="http://schemas.microsoft.com/office/drawing/2014/main" id="{1D7FD1F3-7699-4D6B-93DD-37BA20B4F480}"/>
                  </a:ext>
                </a:extLst>
              </p:cNvPr>
              <p:cNvCxnSpPr/>
              <p:nvPr/>
            </p:nvCxnSpPr>
            <p:spPr>
              <a:xfrm>
                <a:off x="4757966" y="1412776"/>
                <a:ext cx="0" cy="648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26659DBD-DB73-49EA-97E7-35638FE87972}"/>
                  </a:ext>
                </a:extLst>
              </p:cNvPr>
              <p:cNvCxnSpPr>
                <a:cxnSpLocks/>
              </p:cNvCxnSpPr>
              <p:nvPr/>
            </p:nvCxnSpPr>
            <p:spPr>
              <a:xfrm rot="5400000">
                <a:off x="4757966" y="1327448"/>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A6A92855-E7FE-441F-99A5-AC44477FF093}"/>
                  </a:ext>
                </a:extLst>
              </p:cNvPr>
              <p:cNvCxnSpPr>
                <a:cxnSpLocks/>
              </p:cNvCxnSpPr>
              <p:nvPr/>
            </p:nvCxnSpPr>
            <p:spPr>
              <a:xfrm rot="5400000">
                <a:off x="4757966" y="1975519"/>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79" name="Group 378">
              <a:extLst>
                <a:ext uri="{FF2B5EF4-FFF2-40B4-BE49-F238E27FC236}">
                  <a16:creationId xmlns:a16="http://schemas.microsoft.com/office/drawing/2014/main" id="{3C68C6B6-5CB0-46C5-8A0D-842B34DC552D}"/>
                </a:ext>
              </a:extLst>
            </p:cNvPr>
            <p:cNvGrpSpPr/>
            <p:nvPr/>
          </p:nvGrpSpPr>
          <p:grpSpPr>
            <a:xfrm>
              <a:off x="8734933" y="3926022"/>
              <a:ext cx="170657" cy="640789"/>
              <a:chOff x="4672637" y="1412776"/>
              <a:chExt cx="170657" cy="648072"/>
            </a:xfrm>
          </p:grpSpPr>
          <p:cxnSp>
            <p:nvCxnSpPr>
              <p:cNvPr id="400" name="Straight Connector 399">
                <a:extLst>
                  <a:ext uri="{FF2B5EF4-FFF2-40B4-BE49-F238E27FC236}">
                    <a16:creationId xmlns:a16="http://schemas.microsoft.com/office/drawing/2014/main" id="{9E41FDDC-10E3-4221-A5B8-E66D1BF796A1}"/>
                  </a:ext>
                </a:extLst>
              </p:cNvPr>
              <p:cNvCxnSpPr/>
              <p:nvPr/>
            </p:nvCxnSpPr>
            <p:spPr>
              <a:xfrm>
                <a:off x="4757966" y="1412776"/>
                <a:ext cx="0" cy="648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ED32E078-C671-4F32-90C5-DE342D662EB7}"/>
                  </a:ext>
                </a:extLst>
              </p:cNvPr>
              <p:cNvCxnSpPr>
                <a:cxnSpLocks/>
              </p:cNvCxnSpPr>
              <p:nvPr/>
            </p:nvCxnSpPr>
            <p:spPr>
              <a:xfrm rot="5400000">
                <a:off x="4757966" y="1327448"/>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7AF03899-73B8-4901-B1FE-BC45AA5C7184}"/>
                  </a:ext>
                </a:extLst>
              </p:cNvPr>
              <p:cNvCxnSpPr>
                <a:cxnSpLocks/>
              </p:cNvCxnSpPr>
              <p:nvPr/>
            </p:nvCxnSpPr>
            <p:spPr>
              <a:xfrm rot="5400000">
                <a:off x="4757966" y="1975519"/>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0" name="Group 379">
              <a:extLst>
                <a:ext uri="{FF2B5EF4-FFF2-40B4-BE49-F238E27FC236}">
                  <a16:creationId xmlns:a16="http://schemas.microsoft.com/office/drawing/2014/main" id="{D615BF16-9F17-4E2E-898F-2F786090FE99}"/>
                </a:ext>
              </a:extLst>
            </p:cNvPr>
            <p:cNvGrpSpPr/>
            <p:nvPr/>
          </p:nvGrpSpPr>
          <p:grpSpPr>
            <a:xfrm>
              <a:off x="8966525" y="4108889"/>
              <a:ext cx="170657" cy="570804"/>
              <a:chOff x="4672637" y="1412776"/>
              <a:chExt cx="170657" cy="648072"/>
            </a:xfrm>
          </p:grpSpPr>
          <p:cxnSp>
            <p:nvCxnSpPr>
              <p:cNvPr id="397" name="Straight Connector 396">
                <a:extLst>
                  <a:ext uri="{FF2B5EF4-FFF2-40B4-BE49-F238E27FC236}">
                    <a16:creationId xmlns:a16="http://schemas.microsoft.com/office/drawing/2014/main" id="{348A5480-0D91-4890-9450-6ED473677517}"/>
                  </a:ext>
                </a:extLst>
              </p:cNvPr>
              <p:cNvCxnSpPr/>
              <p:nvPr/>
            </p:nvCxnSpPr>
            <p:spPr>
              <a:xfrm>
                <a:off x="4757966" y="1412776"/>
                <a:ext cx="0" cy="648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1559B92E-C100-43E2-B556-93E6C344E9C6}"/>
                  </a:ext>
                </a:extLst>
              </p:cNvPr>
              <p:cNvCxnSpPr>
                <a:cxnSpLocks/>
              </p:cNvCxnSpPr>
              <p:nvPr/>
            </p:nvCxnSpPr>
            <p:spPr>
              <a:xfrm rot="5400000">
                <a:off x="4757966" y="1327448"/>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9313FB29-462E-4BE4-A176-3DBBD091B43F}"/>
                  </a:ext>
                </a:extLst>
              </p:cNvPr>
              <p:cNvCxnSpPr>
                <a:cxnSpLocks/>
              </p:cNvCxnSpPr>
              <p:nvPr/>
            </p:nvCxnSpPr>
            <p:spPr>
              <a:xfrm rot="5400000">
                <a:off x="4757966" y="1975519"/>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1" name="Group 380">
              <a:extLst>
                <a:ext uri="{FF2B5EF4-FFF2-40B4-BE49-F238E27FC236}">
                  <a16:creationId xmlns:a16="http://schemas.microsoft.com/office/drawing/2014/main" id="{6F90844E-AF13-4F1C-924B-50CD74423AD0}"/>
                </a:ext>
              </a:extLst>
            </p:cNvPr>
            <p:cNvGrpSpPr/>
            <p:nvPr/>
          </p:nvGrpSpPr>
          <p:grpSpPr>
            <a:xfrm>
              <a:off x="9895063" y="4282725"/>
              <a:ext cx="170657" cy="415028"/>
              <a:chOff x="4672637" y="1412776"/>
              <a:chExt cx="170657" cy="648072"/>
            </a:xfrm>
          </p:grpSpPr>
          <p:cxnSp>
            <p:nvCxnSpPr>
              <p:cNvPr id="394" name="Straight Connector 393">
                <a:extLst>
                  <a:ext uri="{FF2B5EF4-FFF2-40B4-BE49-F238E27FC236}">
                    <a16:creationId xmlns:a16="http://schemas.microsoft.com/office/drawing/2014/main" id="{65030E95-517E-46AC-8788-141DF5394EE8}"/>
                  </a:ext>
                </a:extLst>
              </p:cNvPr>
              <p:cNvCxnSpPr/>
              <p:nvPr/>
            </p:nvCxnSpPr>
            <p:spPr>
              <a:xfrm>
                <a:off x="4757966" y="1412776"/>
                <a:ext cx="0" cy="648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D59F2ACD-8A10-4B3A-B42F-720963459935}"/>
                  </a:ext>
                </a:extLst>
              </p:cNvPr>
              <p:cNvCxnSpPr>
                <a:cxnSpLocks/>
              </p:cNvCxnSpPr>
              <p:nvPr/>
            </p:nvCxnSpPr>
            <p:spPr>
              <a:xfrm rot="5400000">
                <a:off x="4757966" y="1327448"/>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09F53605-3924-4D44-AD88-2F5D70AEFFDC}"/>
                  </a:ext>
                </a:extLst>
              </p:cNvPr>
              <p:cNvCxnSpPr>
                <a:cxnSpLocks/>
              </p:cNvCxnSpPr>
              <p:nvPr/>
            </p:nvCxnSpPr>
            <p:spPr>
              <a:xfrm rot="5400000">
                <a:off x="4757966" y="1975519"/>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2" name="Group 381">
              <a:extLst>
                <a:ext uri="{FF2B5EF4-FFF2-40B4-BE49-F238E27FC236}">
                  <a16:creationId xmlns:a16="http://schemas.microsoft.com/office/drawing/2014/main" id="{7CC08ED5-71E2-4BF7-9CC9-3C4F91900B7C}"/>
                </a:ext>
              </a:extLst>
            </p:cNvPr>
            <p:cNvGrpSpPr/>
            <p:nvPr/>
          </p:nvGrpSpPr>
          <p:grpSpPr>
            <a:xfrm>
              <a:off x="8503342" y="4269745"/>
              <a:ext cx="170657" cy="542017"/>
              <a:chOff x="4672637" y="1412776"/>
              <a:chExt cx="170657" cy="648072"/>
            </a:xfrm>
          </p:grpSpPr>
          <p:cxnSp>
            <p:nvCxnSpPr>
              <p:cNvPr id="391" name="Straight Connector 390">
                <a:extLst>
                  <a:ext uri="{FF2B5EF4-FFF2-40B4-BE49-F238E27FC236}">
                    <a16:creationId xmlns:a16="http://schemas.microsoft.com/office/drawing/2014/main" id="{A1AC5A34-542E-40D2-B9EC-A501A2B7C02C}"/>
                  </a:ext>
                </a:extLst>
              </p:cNvPr>
              <p:cNvCxnSpPr/>
              <p:nvPr/>
            </p:nvCxnSpPr>
            <p:spPr>
              <a:xfrm>
                <a:off x="4757966" y="1412776"/>
                <a:ext cx="0" cy="648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A9B49AEC-7999-4897-89FD-78759FBCFD8B}"/>
                  </a:ext>
                </a:extLst>
              </p:cNvPr>
              <p:cNvCxnSpPr>
                <a:cxnSpLocks/>
              </p:cNvCxnSpPr>
              <p:nvPr/>
            </p:nvCxnSpPr>
            <p:spPr>
              <a:xfrm rot="5400000">
                <a:off x="4757966" y="1327448"/>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DF81A0A9-4DC9-4671-B458-8D9AD03DD50B}"/>
                  </a:ext>
                </a:extLst>
              </p:cNvPr>
              <p:cNvCxnSpPr>
                <a:cxnSpLocks/>
              </p:cNvCxnSpPr>
              <p:nvPr/>
            </p:nvCxnSpPr>
            <p:spPr>
              <a:xfrm rot="5400000">
                <a:off x="4757966" y="1975519"/>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3" name="Group 382">
              <a:extLst>
                <a:ext uri="{FF2B5EF4-FFF2-40B4-BE49-F238E27FC236}">
                  <a16:creationId xmlns:a16="http://schemas.microsoft.com/office/drawing/2014/main" id="{755130AC-4455-4EF2-A56E-75C14FCAFA6D}"/>
                </a:ext>
              </a:extLst>
            </p:cNvPr>
            <p:cNvGrpSpPr/>
            <p:nvPr/>
          </p:nvGrpSpPr>
          <p:grpSpPr>
            <a:xfrm>
              <a:off x="8269466" y="4124775"/>
              <a:ext cx="170657" cy="609099"/>
              <a:chOff x="4672637" y="1412776"/>
              <a:chExt cx="170657" cy="648072"/>
            </a:xfrm>
          </p:grpSpPr>
          <p:cxnSp>
            <p:nvCxnSpPr>
              <p:cNvPr id="388" name="Straight Connector 387">
                <a:extLst>
                  <a:ext uri="{FF2B5EF4-FFF2-40B4-BE49-F238E27FC236}">
                    <a16:creationId xmlns:a16="http://schemas.microsoft.com/office/drawing/2014/main" id="{F07B644C-9FF4-4484-ACC7-CFC5B34294AD}"/>
                  </a:ext>
                </a:extLst>
              </p:cNvPr>
              <p:cNvCxnSpPr/>
              <p:nvPr/>
            </p:nvCxnSpPr>
            <p:spPr>
              <a:xfrm>
                <a:off x="4757966" y="1412776"/>
                <a:ext cx="0" cy="648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8CA8F81D-7747-4D98-9964-B55019B6EF2B}"/>
                  </a:ext>
                </a:extLst>
              </p:cNvPr>
              <p:cNvCxnSpPr>
                <a:cxnSpLocks/>
              </p:cNvCxnSpPr>
              <p:nvPr/>
            </p:nvCxnSpPr>
            <p:spPr>
              <a:xfrm rot="5400000">
                <a:off x="4757966" y="1327448"/>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7B775D12-B8E2-4BCE-8CE7-8377EA52CE49}"/>
                  </a:ext>
                </a:extLst>
              </p:cNvPr>
              <p:cNvCxnSpPr>
                <a:cxnSpLocks/>
              </p:cNvCxnSpPr>
              <p:nvPr/>
            </p:nvCxnSpPr>
            <p:spPr>
              <a:xfrm rot="5400000">
                <a:off x="4757966" y="1975519"/>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4" name="Group 383">
              <a:extLst>
                <a:ext uri="{FF2B5EF4-FFF2-40B4-BE49-F238E27FC236}">
                  <a16:creationId xmlns:a16="http://schemas.microsoft.com/office/drawing/2014/main" id="{A391665B-6FE2-4177-B001-FD46EB777FEA}"/>
                </a:ext>
              </a:extLst>
            </p:cNvPr>
            <p:cNvGrpSpPr/>
            <p:nvPr/>
          </p:nvGrpSpPr>
          <p:grpSpPr>
            <a:xfrm>
              <a:off x="8067537" y="4298734"/>
              <a:ext cx="170657" cy="456588"/>
              <a:chOff x="4672637" y="1412776"/>
              <a:chExt cx="170657" cy="648072"/>
            </a:xfrm>
          </p:grpSpPr>
          <p:cxnSp>
            <p:nvCxnSpPr>
              <p:cNvPr id="385" name="Straight Connector 384">
                <a:extLst>
                  <a:ext uri="{FF2B5EF4-FFF2-40B4-BE49-F238E27FC236}">
                    <a16:creationId xmlns:a16="http://schemas.microsoft.com/office/drawing/2014/main" id="{DA33F567-F202-4152-9F43-26EC3375791F}"/>
                  </a:ext>
                </a:extLst>
              </p:cNvPr>
              <p:cNvCxnSpPr/>
              <p:nvPr/>
            </p:nvCxnSpPr>
            <p:spPr>
              <a:xfrm>
                <a:off x="4757966" y="1412776"/>
                <a:ext cx="0" cy="648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E58589C7-28BD-456F-AEB3-D8C26FD2EC07}"/>
                  </a:ext>
                </a:extLst>
              </p:cNvPr>
              <p:cNvCxnSpPr>
                <a:cxnSpLocks/>
              </p:cNvCxnSpPr>
              <p:nvPr/>
            </p:nvCxnSpPr>
            <p:spPr>
              <a:xfrm rot="5400000">
                <a:off x="4757966" y="1327448"/>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D7932AA0-34E6-4E9C-B118-17D1A8873990}"/>
                  </a:ext>
                </a:extLst>
              </p:cNvPr>
              <p:cNvCxnSpPr>
                <a:cxnSpLocks/>
              </p:cNvCxnSpPr>
              <p:nvPr/>
            </p:nvCxnSpPr>
            <p:spPr>
              <a:xfrm rot="5400000">
                <a:off x="4757966" y="1975519"/>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 name="Group 6">
            <a:extLst>
              <a:ext uri="{FF2B5EF4-FFF2-40B4-BE49-F238E27FC236}">
                <a16:creationId xmlns:a16="http://schemas.microsoft.com/office/drawing/2014/main" id="{73D0E4AA-35BC-41A1-B118-3448BBA1D2A2}"/>
              </a:ext>
            </a:extLst>
          </p:cNvPr>
          <p:cNvGrpSpPr/>
          <p:nvPr/>
        </p:nvGrpSpPr>
        <p:grpSpPr>
          <a:xfrm>
            <a:off x="4387710" y="3337688"/>
            <a:ext cx="4130294" cy="2612878"/>
            <a:chOff x="4387710" y="3337688"/>
            <a:chExt cx="4130294" cy="2612878"/>
          </a:xfrm>
        </p:grpSpPr>
        <p:sp>
          <p:nvSpPr>
            <p:cNvPr id="21" name="Tekstvak 1"/>
            <p:cNvSpPr txBox="1"/>
            <p:nvPr/>
          </p:nvSpPr>
          <p:spPr>
            <a:xfrm>
              <a:off x="5566791" y="3337688"/>
              <a:ext cx="2001131" cy="289336"/>
            </a:xfrm>
            <a:prstGeom prst="rect">
              <a:avLst/>
            </a:prstGeom>
            <a:noFill/>
          </p:spPr>
          <p:txBody>
            <a:bodyPr wrap="none" rtlCol="0" anchor="ctr">
              <a:noAutofit/>
            </a:bodyPr>
            <a:lstStyle>
              <a:defPPr>
                <a:defRPr lang="en-US"/>
              </a:defPPr>
              <a:lvl1pPr algn="ctr">
                <a:defRPr sz="1600" b="1">
                  <a:solidFill>
                    <a:srgbClr val="004A86"/>
                  </a:solidFill>
                </a:defRPr>
              </a:lvl1pPr>
            </a:lstStyle>
            <a:p>
              <a:r>
                <a:rPr lang="nl-NL" dirty="0">
                  <a:solidFill>
                    <a:schemeClr val="tx1"/>
                  </a:solidFill>
                </a:rPr>
                <a:t>Absolute ALT</a:t>
              </a:r>
              <a:endParaRPr lang="en-US" dirty="0">
                <a:solidFill>
                  <a:schemeClr val="tx1"/>
                </a:solidFill>
              </a:endParaRPr>
            </a:p>
          </p:txBody>
        </p:sp>
        <p:cxnSp>
          <p:nvCxnSpPr>
            <p:cNvPr id="35" name="Straight Arrow Connector 34"/>
            <p:cNvCxnSpPr/>
            <p:nvPr/>
          </p:nvCxnSpPr>
          <p:spPr>
            <a:xfrm>
              <a:off x="5060821" y="5865510"/>
              <a:ext cx="101781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21894D1-917C-4A03-A1CF-B53E965825C9}"/>
                </a:ext>
              </a:extLst>
            </p:cNvPr>
            <p:cNvSpPr txBox="1"/>
            <p:nvPr/>
          </p:nvSpPr>
          <p:spPr>
            <a:xfrm>
              <a:off x="8035775" y="4635536"/>
              <a:ext cx="482229" cy="153888"/>
            </a:xfrm>
            <a:prstGeom prst="rect">
              <a:avLst/>
            </a:prstGeom>
            <a:solidFill>
              <a:schemeClr val="bg1"/>
            </a:solidFill>
          </p:spPr>
          <p:txBody>
            <a:bodyPr wrap="square" tIns="0" bIns="0" rtlCol="0" anchor="ctr">
              <a:spAutoFit/>
            </a:bodyPr>
            <a:lstStyle/>
            <a:p>
              <a:pPr algn="ctr"/>
              <a:r>
                <a:rPr lang="en-GB" sz="1000" b="1" dirty="0">
                  <a:solidFill>
                    <a:srgbClr val="9B3532"/>
                  </a:solidFill>
                </a:rPr>
                <a:t>ULN</a:t>
              </a:r>
            </a:p>
          </p:txBody>
        </p:sp>
        <p:grpSp>
          <p:nvGrpSpPr>
            <p:cNvPr id="294" name="Group 293">
              <a:extLst>
                <a:ext uri="{FF2B5EF4-FFF2-40B4-BE49-F238E27FC236}">
                  <a16:creationId xmlns:a16="http://schemas.microsoft.com/office/drawing/2014/main" id="{45932F75-5F5A-4FD1-956F-1FABA635877B}"/>
                </a:ext>
              </a:extLst>
            </p:cNvPr>
            <p:cNvGrpSpPr/>
            <p:nvPr/>
          </p:nvGrpSpPr>
          <p:grpSpPr>
            <a:xfrm>
              <a:off x="4988821" y="4550623"/>
              <a:ext cx="2874499" cy="342161"/>
              <a:chOff x="4793808" y="4426966"/>
              <a:chExt cx="2874499" cy="360899"/>
            </a:xfrm>
            <a:solidFill>
              <a:schemeClr val="accent2"/>
            </a:solidFill>
          </p:grpSpPr>
          <p:sp>
            <p:nvSpPr>
              <p:cNvPr id="370" name="Rectangle 369">
                <a:extLst>
                  <a:ext uri="{FF2B5EF4-FFF2-40B4-BE49-F238E27FC236}">
                    <a16:creationId xmlns:a16="http://schemas.microsoft.com/office/drawing/2014/main" id="{F7B45142-18FC-48DA-8F53-409BFDD6A8A6}"/>
                  </a:ext>
                </a:extLst>
              </p:cNvPr>
              <p:cNvSpPr/>
              <p:nvPr/>
            </p:nvSpPr>
            <p:spPr>
              <a:xfrm>
                <a:off x="5738432" y="4694444"/>
                <a:ext cx="72000" cy="720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Rectangle 370">
                <a:extLst>
                  <a:ext uri="{FF2B5EF4-FFF2-40B4-BE49-F238E27FC236}">
                    <a16:creationId xmlns:a16="http://schemas.microsoft.com/office/drawing/2014/main" id="{76797535-1DD9-45FF-BDA2-4FBC2206B0C9}"/>
                  </a:ext>
                </a:extLst>
              </p:cNvPr>
              <p:cNvSpPr/>
              <p:nvPr/>
            </p:nvSpPr>
            <p:spPr>
              <a:xfrm>
                <a:off x="5504949" y="4688863"/>
                <a:ext cx="72000" cy="720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Rectangle 371">
                <a:extLst>
                  <a:ext uri="{FF2B5EF4-FFF2-40B4-BE49-F238E27FC236}">
                    <a16:creationId xmlns:a16="http://schemas.microsoft.com/office/drawing/2014/main" id="{A2C6F8CC-58F9-4269-ADE2-1B1DEA312A1F}"/>
                  </a:ext>
                </a:extLst>
              </p:cNvPr>
              <p:cNvSpPr/>
              <p:nvPr/>
            </p:nvSpPr>
            <p:spPr>
              <a:xfrm>
                <a:off x="5271684" y="4715865"/>
                <a:ext cx="72000" cy="720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Rectangle 372">
                <a:extLst>
                  <a:ext uri="{FF2B5EF4-FFF2-40B4-BE49-F238E27FC236}">
                    <a16:creationId xmlns:a16="http://schemas.microsoft.com/office/drawing/2014/main" id="{383EAC4E-5248-4354-A0D1-CF22BF14223B}"/>
                  </a:ext>
                </a:extLst>
              </p:cNvPr>
              <p:cNvSpPr/>
              <p:nvPr/>
            </p:nvSpPr>
            <p:spPr>
              <a:xfrm>
                <a:off x="5039003" y="4607719"/>
                <a:ext cx="72000" cy="720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Rectangle 373">
                <a:extLst>
                  <a:ext uri="{FF2B5EF4-FFF2-40B4-BE49-F238E27FC236}">
                    <a16:creationId xmlns:a16="http://schemas.microsoft.com/office/drawing/2014/main" id="{4246C4F3-AF0F-4E43-9471-06784E0526EE}"/>
                  </a:ext>
                </a:extLst>
              </p:cNvPr>
              <p:cNvSpPr/>
              <p:nvPr/>
            </p:nvSpPr>
            <p:spPr>
              <a:xfrm>
                <a:off x="4844637" y="4426966"/>
                <a:ext cx="72000" cy="720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Rectangle 374">
                <a:extLst>
                  <a:ext uri="{FF2B5EF4-FFF2-40B4-BE49-F238E27FC236}">
                    <a16:creationId xmlns:a16="http://schemas.microsoft.com/office/drawing/2014/main" id="{5FA1E0ED-5BE7-4C5E-BF9F-26EAA65E341F}"/>
                  </a:ext>
                </a:extLst>
              </p:cNvPr>
              <p:cNvSpPr/>
              <p:nvPr/>
            </p:nvSpPr>
            <p:spPr>
              <a:xfrm>
                <a:off x="4793808" y="4454597"/>
                <a:ext cx="72000" cy="720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Rectangle 375">
                <a:extLst>
                  <a:ext uri="{FF2B5EF4-FFF2-40B4-BE49-F238E27FC236}">
                    <a16:creationId xmlns:a16="http://schemas.microsoft.com/office/drawing/2014/main" id="{F23BD64F-5825-44A4-9FF7-C3F7DFDAF03D}"/>
                  </a:ext>
                </a:extLst>
              </p:cNvPr>
              <p:cNvSpPr/>
              <p:nvPr/>
            </p:nvSpPr>
            <p:spPr>
              <a:xfrm>
                <a:off x="7596307" y="4502099"/>
                <a:ext cx="72000" cy="720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Rectangle 376">
                <a:extLst>
                  <a:ext uri="{FF2B5EF4-FFF2-40B4-BE49-F238E27FC236}">
                    <a16:creationId xmlns:a16="http://schemas.microsoft.com/office/drawing/2014/main" id="{B4C7D631-9158-4EE1-A704-15F0698A28A5}"/>
                  </a:ext>
                </a:extLst>
              </p:cNvPr>
              <p:cNvSpPr/>
              <p:nvPr/>
            </p:nvSpPr>
            <p:spPr>
              <a:xfrm>
                <a:off x="6668449" y="4567351"/>
                <a:ext cx="72000" cy="720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5" name="TextBox 17">
              <a:extLst>
                <a:ext uri="{FF2B5EF4-FFF2-40B4-BE49-F238E27FC236}">
                  <a16:creationId xmlns:a16="http://schemas.microsoft.com/office/drawing/2014/main" id="{86946ED8-5A03-401C-B836-8F7BAD59B937}"/>
                </a:ext>
              </a:extLst>
            </p:cNvPr>
            <p:cNvSpPr txBox="1">
              <a:spLocks noChangeArrowheads="1"/>
            </p:cNvSpPr>
            <p:nvPr/>
          </p:nvSpPr>
          <p:spPr bwMode="auto">
            <a:xfrm>
              <a:off x="5499749" y="5775488"/>
              <a:ext cx="2096122" cy="17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nl-NL" sz="1200" dirty="0">
                  <a:solidFill>
                    <a:prstClr val="black"/>
                  </a:solidFill>
                </a:rPr>
                <a:t>Time (days)</a:t>
              </a:r>
              <a:endParaRPr lang="en-US" sz="1200" dirty="0">
                <a:solidFill>
                  <a:prstClr val="black"/>
                </a:solidFill>
              </a:endParaRPr>
            </a:p>
          </p:txBody>
        </p:sp>
        <p:cxnSp>
          <p:nvCxnSpPr>
            <p:cNvPr id="296" name="Straight Connector 295">
              <a:extLst>
                <a:ext uri="{FF2B5EF4-FFF2-40B4-BE49-F238E27FC236}">
                  <a16:creationId xmlns:a16="http://schemas.microsoft.com/office/drawing/2014/main" id="{7D2118CE-87B5-45E6-AC78-FBFAA62CC68D}"/>
                </a:ext>
              </a:extLst>
            </p:cNvPr>
            <p:cNvCxnSpPr>
              <a:cxnSpLocks/>
            </p:cNvCxnSpPr>
            <p:nvPr/>
          </p:nvCxnSpPr>
          <p:spPr bwMode="auto">
            <a:xfrm>
              <a:off x="5035955" y="3745105"/>
              <a:ext cx="0" cy="1738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AF3BFEEC-E380-414A-B8A6-F2E0C8A1E94D}"/>
                </a:ext>
              </a:extLst>
            </p:cNvPr>
            <p:cNvCxnSpPr/>
            <p:nvPr/>
          </p:nvCxnSpPr>
          <p:spPr bwMode="auto">
            <a:xfrm>
              <a:off x="5035955" y="5481617"/>
              <a:ext cx="30534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TextBox 17">
              <a:extLst>
                <a:ext uri="{FF2B5EF4-FFF2-40B4-BE49-F238E27FC236}">
                  <a16:creationId xmlns:a16="http://schemas.microsoft.com/office/drawing/2014/main" id="{3C1E817A-35D5-448A-A695-740BFCCC866A}"/>
                </a:ext>
              </a:extLst>
            </p:cNvPr>
            <p:cNvSpPr txBox="1">
              <a:spLocks noChangeArrowheads="1"/>
            </p:cNvSpPr>
            <p:nvPr/>
          </p:nvSpPr>
          <p:spPr bwMode="auto">
            <a:xfrm rot="16200000">
              <a:off x="3586613" y="4565185"/>
              <a:ext cx="1786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Mean ALT (U/L)</a:t>
              </a:r>
            </a:p>
          </p:txBody>
        </p:sp>
        <p:grpSp>
          <p:nvGrpSpPr>
            <p:cNvPr id="299" name="Group 298">
              <a:extLst>
                <a:ext uri="{FF2B5EF4-FFF2-40B4-BE49-F238E27FC236}">
                  <a16:creationId xmlns:a16="http://schemas.microsoft.com/office/drawing/2014/main" id="{5E529292-2A88-435A-97BD-115823073840}"/>
                </a:ext>
              </a:extLst>
            </p:cNvPr>
            <p:cNvGrpSpPr/>
            <p:nvPr/>
          </p:nvGrpSpPr>
          <p:grpSpPr>
            <a:xfrm>
              <a:off x="5414790" y="5481618"/>
              <a:ext cx="169918" cy="282451"/>
              <a:chOff x="6441879" y="4276328"/>
              <a:chExt cx="165173" cy="378406"/>
            </a:xfrm>
          </p:grpSpPr>
          <p:sp>
            <p:nvSpPr>
              <p:cNvPr id="368" name="TextBox 22">
                <a:extLst>
                  <a:ext uri="{FF2B5EF4-FFF2-40B4-BE49-F238E27FC236}">
                    <a16:creationId xmlns:a16="http://schemas.microsoft.com/office/drawing/2014/main" id="{033B2ECD-3E73-4454-8D86-56C0B6FCDB05}"/>
                  </a:ext>
                </a:extLst>
              </p:cNvPr>
              <p:cNvSpPr txBox="1">
                <a:spLocks noChangeArrowheads="1"/>
              </p:cNvSpPr>
              <p:nvPr/>
            </p:nvSpPr>
            <p:spPr bwMode="auto">
              <a:xfrm>
                <a:off x="6441879" y="4420178"/>
                <a:ext cx="165173" cy="23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a:t>
                </a:r>
              </a:p>
            </p:txBody>
          </p:sp>
          <p:cxnSp>
            <p:nvCxnSpPr>
              <p:cNvPr id="369" name="Straight Connector 368">
                <a:extLst>
                  <a:ext uri="{FF2B5EF4-FFF2-40B4-BE49-F238E27FC236}">
                    <a16:creationId xmlns:a16="http://schemas.microsoft.com/office/drawing/2014/main" id="{7D989C59-A96B-43BD-98B4-4281ED190D36}"/>
                  </a:ext>
                </a:extLst>
              </p:cNvPr>
              <p:cNvCxnSpPr/>
              <p:nvPr/>
            </p:nvCxnSpPr>
            <p:spPr bwMode="auto">
              <a:xfrm>
                <a:off x="6524753"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0" name="Group 299">
              <a:extLst>
                <a:ext uri="{FF2B5EF4-FFF2-40B4-BE49-F238E27FC236}">
                  <a16:creationId xmlns:a16="http://schemas.microsoft.com/office/drawing/2014/main" id="{AFA2D356-EE75-461D-BE0B-A3C07C8269C9}"/>
                </a:ext>
              </a:extLst>
            </p:cNvPr>
            <p:cNvGrpSpPr/>
            <p:nvPr/>
          </p:nvGrpSpPr>
          <p:grpSpPr>
            <a:xfrm>
              <a:off x="7742895" y="5481616"/>
              <a:ext cx="169918" cy="282451"/>
              <a:chOff x="8180738" y="4276328"/>
              <a:chExt cx="165173" cy="378406"/>
            </a:xfrm>
          </p:grpSpPr>
          <p:sp>
            <p:nvSpPr>
              <p:cNvPr id="366" name="TextBox 24">
                <a:extLst>
                  <a:ext uri="{FF2B5EF4-FFF2-40B4-BE49-F238E27FC236}">
                    <a16:creationId xmlns:a16="http://schemas.microsoft.com/office/drawing/2014/main" id="{0E4C9403-FFD8-4DDE-B169-64E81A6BEF6C}"/>
                  </a:ext>
                </a:extLst>
              </p:cNvPr>
              <p:cNvSpPr txBox="1">
                <a:spLocks noChangeArrowheads="1"/>
              </p:cNvSpPr>
              <p:nvPr/>
            </p:nvSpPr>
            <p:spPr bwMode="auto">
              <a:xfrm>
                <a:off x="8180738" y="4420178"/>
                <a:ext cx="165173" cy="23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84</a:t>
                </a:r>
              </a:p>
            </p:txBody>
          </p:sp>
          <p:cxnSp>
            <p:nvCxnSpPr>
              <p:cNvPr id="367" name="Straight Connector 366">
                <a:extLst>
                  <a:ext uri="{FF2B5EF4-FFF2-40B4-BE49-F238E27FC236}">
                    <a16:creationId xmlns:a16="http://schemas.microsoft.com/office/drawing/2014/main" id="{EAF8B60E-36C9-4EA5-8286-D79BF6DB9D17}"/>
                  </a:ext>
                </a:extLst>
              </p:cNvPr>
              <p:cNvCxnSpPr/>
              <p:nvPr/>
            </p:nvCxnSpPr>
            <p:spPr bwMode="auto">
              <a:xfrm>
                <a:off x="8262894"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1" name="Group 300">
              <a:extLst>
                <a:ext uri="{FF2B5EF4-FFF2-40B4-BE49-F238E27FC236}">
                  <a16:creationId xmlns:a16="http://schemas.microsoft.com/office/drawing/2014/main" id="{E6C61A05-18B8-4C8E-96D6-127924DB8E9B}"/>
                </a:ext>
              </a:extLst>
            </p:cNvPr>
            <p:cNvGrpSpPr/>
            <p:nvPr/>
          </p:nvGrpSpPr>
          <p:grpSpPr>
            <a:xfrm>
              <a:off x="5649577" y="5481618"/>
              <a:ext cx="169918" cy="282451"/>
              <a:chOff x="7020774" y="4276328"/>
              <a:chExt cx="165173" cy="378406"/>
            </a:xfrm>
          </p:grpSpPr>
          <p:sp>
            <p:nvSpPr>
              <p:cNvPr id="364" name="TextBox 33">
                <a:extLst>
                  <a:ext uri="{FF2B5EF4-FFF2-40B4-BE49-F238E27FC236}">
                    <a16:creationId xmlns:a16="http://schemas.microsoft.com/office/drawing/2014/main" id="{0899D7AF-ECF3-44D7-A8E4-726B90578254}"/>
                  </a:ext>
                </a:extLst>
              </p:cNvPr>
              <p:cNvSpPr txBox="1">
                <a:spLocks noChangeArrowheads="1"/>
              </p:cNvSpPr>
              <p:nvPr/>
            </p:nvSpPr>
            <p:spPr bwMode="auto">
              <a:xfrm>
                <a:off x="7020774" y="4420178"/>
                <a:ext cx="165173" cy="23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a:t>
                </a:r>
              </a:p>
            </p:txBody>
          </p:sp>
          <p:cxnSp>
            <p:nvCxnSpPr>
              <p:cNvPr id="365" name="Straight Connector 364">
                <a:extLst>
                  <a:ext uri="{FF2B5EF4-FFF2-40B4-BE49-F238E27FC236}">
                    <a16:creationId xmlns:a16="http://schemas.microsoft.com/office/drawing/2014/main" id="{C44C2B98-6373-4909-9DFA-BCC071BFD9B8}"/>
                  </a:ext>
                </a:extLst>
              </p:cNvPr>
              <p:cNvCxnSpPr/>
              <p:nvPr/>
            </p:nvCxnSpPr>
            <p:spPr bwMode="auto">
              <a:xfrm>
                <a:off x="7103225"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2" name="Group 301">
              <a:extLst>
                <a:ext uri="{FF2B5EF4-FFF2-40B4-BE49-F238E27FC236}">
                  <a16:creationId xmlns:a16="http://schemas.microsoft.com/office/drawing/2014/main" id="{09DDC0C4-850A-4409-8A43-9BAE4F316BC4}"/>
                </a:ext>
              </a:extLst>
            </p:cNvPr>
            <p:cNvGrpSpPr/>
            <p:nvPr/>
          </p:nvGrpSpPr>
          <p:grpSpPr>
            <a:xfrm>
              <a:off x="5229885" y="5481618"/>
              <a:ext cx="84959" cy="282451"/>
              <a:chOff x="5898972" y="4276328"/>
              <a:chExt cx="82587" cy="378406"/>
            </a:xfrm>
          </p:grpSpPr>
          <p:sp>
            <p:nvSpPr>
              <p:cNvPr id="362" name="TextBox 92">
                <a:extLst>
                  <a:ext uri="{FF2B5EF4-FFF2-40B4-BE49-F238E27FC236}">
                    <a16:creationId xmlns:a16="http://schemas.microsoft.com/office/drawing/2014/main" id="{64C8070F-C917-4476-ADBF-5836C944B8E4}"/>
                  </a:ext>
                </a:extLst>
              </p:cNvPr>
              <p:cNvSpPr txBox="1">
                <a:spLocks noChangeArrowheads="1"/>
              </p:cNvSpPr>
              <p:nvPr/>
            </p:nvSpPr>
            <p:spPr bwMode="auto">
              <a:xfrm>
                <a:off x="5898972" y="4420178"/>
                <a:ext cx="82587" cy="23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cxnSp>
            <p:nvCxnSpPr>
              <p:cNvPr id="363" name="Straight Connector 362">
                <a:extLst>
                  <a:ext uri="{FF2B5EF4-FFF2-40B4-BE49-F238E27FC236}">
                    <a16:creationId xmlns:a16="http://schemas.microsoft.com/office/drawing/2014/main" id="{D2FDC37A-9D44-476C-AEAE-43229051D0CD}"/>
                  </a:ext>
                </a:extLst>
              </p:cNvPr>
              <p:cNvCxnSpPr/>
              <p:nvPr/>
            </p:nvCxnSpPr>
            <p:spPr bwMode="auto">
              <a:xfrm>
                <a:off x="5939923"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3" name="Group 302">
              <a:extLst>
                <a:ext uri="{FF2B5EF4-FFF2-40B4-BE49-F238E27FC236}">
                  <a16:creationId xmlns:a16="http://schemas.microsoft.com/office/drawing/2014/main" id="{1B1BE589-C665-4521-947F-F09F4E286AAB}"/>
                </a:ext>
              </a:extLst>
            </p:cNvPr>
            <p:cNvGrpSpPr/>
            <p:nvPr/>
          </p:nvGrpSpPr>
          <p:grpSpPr>
            <a:xfrm>
              <a:off x="4524748" y="3667104"/>
              <a:ext cx="512085" cy="175078"/>
              <a:chOff x="4860033" y="1916832"/>
              <a:chExt cx="497785" cy="234556"/>
            </a:xfrm>
          </p:grpSpPr>
          <p:sp>
            <p:nvSpPr>
              <p:cNvPr id="360" name="TextBox 29">
                <a:extLst>
                  <a:ext uri="{FF2B5EF4-FFF2-40B4-BE49-F238E27FC236}">
                    <a16:creationId xmlns:a16="http://schemas.microsoft.com/office/drawing/2014/main" id="{E97C6F64-07B8-4F22-8106-128084A21F5D}"/>
                  </a:ext>
                </a:extLst>
              </p:cNvPr>
              <p:cNvSpPr txBox="1">
                <a:spLocks noChangeArrowheads="1"/>
              </p:cNvSpPr>
              <p:nvPr/>
            </p:nvSpPr>
            <p:spPr bwMode="auto">
              <a:xfrm>
                <a:off x="4860033" y="1916832"/>
                <a:ext cx="381564" cy="23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100</a:t>
                </a:r>
                <a:endParaRPr lang="en-GB" altLang="en-US" sz="1200" baseline="30000" dirty="0">
                  <a:solidFill>
                    <a:srgbClr val="000000"/>
                  </a:solidFill>
                </a:endParaRPr>
              </a:p>
            </p:txBody>
          </p:sp>
          <p:cxnSp>
            <p:nvCxnSpPr>
              <p:cNvPr id="361" name="Straight Connector 360">
                <a:extLst>
                  <a:ext uri="{FF2B5EF4-FFF2-40B4-BE49-F238E27FC236}">
                    <a16:creationId xmlns:a16="http://schemas.microsoft.com/office/drawing/2014/main" id="{E70EB785-CE69-48C4-90A9-3A6CF836D84C}"/>
                  </a:ext>
                </a:extLst>
              </p:cNvPr>
              <p:cNvCxnSpPr/>
              <p:nvPr/>
            </p:nvCxnSpPr>
            <p:spPr bwMode="auto">
              <a:xfrm flipH="1">
                <a:off x="5292085" y="2024892"/>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4" name="Group 303">
              <a:extLst>
                <a:ext uri="{FF2B5EF4-FFF2-40B4-BE49-F238E27FC236}">
                  <a16:creationId xmlns:a16="http://schemas.microsoft.com/office/drawing/2014/main" id="{4F268074-17AB-438D-8387-61C74894310B}"/>
                </a:ext>
              </a:extLst>
            </p:cNvPr>
            <p:cNvGrpSpPr/>
            <p:nvPr/>
          </p:nvGrpSpPr>
          <p:grpSpPr>
            <a:xfrm>
              <a:off x="4565388" y="4013114"/>
              <a:ext cx="471440" cy="175078"/>
              <a:chOff x="5035059" y="2613709"/>
              <a:chExt cx="322759" cy="234556"/>
            </a:xfrm>
          </p:grpSpPr>
          <p:sp>
            <p:nvSpPr>
              <p:cNvPr id="358" name="TextBox 74">
                <a:extLst>
                  <a:ext uri="{FF2B5EF4-FFF2-40B4-BE49-F238E27FC236}">
                    <a16:creationId xmlns:a16="http://schemas.microsoft.com/office/drawing/2014/main" id="{6ED9C720-3949-4B06-B2EC-ABF7CB346D15}"/>
                  </a:ext>
                </a:extLst>
              </p:cNvPr>
              <p:cNvSpPr txBox="1">
                <a:spLocks noChangeArrowheads="1"/>
              </p:cNvSpPr>
              <p:nvPr/>
            </p:nvSpPr>
            <p:spPr bwMode="auto">
              <a:xfrm>
                <a:off x="5035059" y="2613709"/>
                <a:ext cx="234364" cy="23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80</a:t>
                </a:r>
                <a:endParaRPr lang="en-GB" altLang="en-US" sz="1200" baseline="30000" dirty="0">
                  <a:solidFill>
                    <a:srgbClr val="000000"/>
                  </a:solidFill>
                </a:endParaRPr>
              </a:p>
            </p:txBody>
          </p:sp>
          <p:cxnSp>
            <p:nvCxnSpPr>
              <p:cNvPr id="359" name="Straight Connector 358">
                <a:extLst>
                  <a:ext uri="{FF2B5EF4-FFF2-40B4-BE49-F238E27FC236}">
                    <a16:creationId xmlns:a16="http://schemas.microsoft.com/office/drawing/2014/main" id="{147FF40A-667D-46D4-A0C2-BC05C7E5863A}"/>
                  </a:ext>
                </a:extLst>
              </p:cNvPr>
              <p:cNvCxnSpPr/>
              <p:nvPr/>
            </p:nvCxnSpPr>
            <p:spPr bwMode="auto">
              <a:xfrm flipH="1">
                <a:off x="5292085" y="2725149"/>
                <a:ext cx="657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5" name="Group 304">
              <a:extLst>
                <a:ext uri="{FF2B5EF4-FFF2-40B4-BE49-F238E27FC236}">
                  <a16:creationId xmlns:a16="http://schemas.microsoft.com/office/drawing/2014/main" id="{75D3CD64-D4B1-4A09-9098-DBF696505B0E}"/>
                </a:ext>
              </a:extLst>
            </p:cNvPr>
            <p:cNvGrpSpPr/>
            <p:nvPr/>
          </p:nvGrpSpPr>
          <p:grpSpPr>
            <a:xfrm>
              <a:off x="4640996" y="4710732"/>
              <a:ext cx="395838" cy="175078"/>
              <a:chOff x="4973034" y="3742713"/>
              <a:chExt cx="384784" cy="234556"/>
            </a:xfrm>
          </p:grpSpPr>
          <p:sp>
            <p:nvSpPr>
              <p:cNvPr id="356" name="TextBox 83">
                <a:extLst>
                  <a:ext uri="{FF2B5EF4-FFF2-40B4-BE49-F238E27FC236}">
                    <a16:creationId xmlns:a16="http://schemas.microsoft.com/office/drawing/2014/main" id="{B85B0B23-4AB7-4A62-A27C-685808BA6C59}"/>
                  </a:ext>
                </a:extLst>
              </p:cNvPr>
              <p:cNvSpPr txBox="1">
                <a:spLocks noChangeArrowheads="1"/>
              </p:cNvSpPr>
              <p:nvPr/>
            </p:nvSpPr>
            <p:spPr bwMode="auto">
              <a:xfrm>
                <a:off x="4973034" y="3742713"/>
                <a:ext cx="268563" cy="23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40</a:t>
                </a:r>
                <a:endParaRPr lang="en-GB" altLang="en-US" sz="1200" baseline="30000" dirty="0">
                  <a:solidFill>
                    <a:srgbClr val="000000"/>
                  </a:solidFill>
                </a:endParaRPr>
              </a:p>
            </p:txBody>
          </p:sp>
          <p:cxnSp>
            <p:nvCxnSpPr>
              <p:cNvPr id="357" name="Straight Connector 356">
                <a:extLst>
                  <a:ext uri="{FF2B5EF4-FFF2-40B4-BE49-F238E27FC236}">
                    <a16:creationId xmlns:a16="http://schemas.microsoft.com/office/drawing/2014/main" id="{C9BC7A44-76E9-4F3F-A298-05AF5325B968}"/>
                  </a:ext>
                </a:extLst>
              </p:cNvPr>
              <p:cNvCxnSpPr/>
              <p:nvPr/>
            </p:nvCxnSpPr>
            <p:spPr bwMode="auto">
              <a:xfrm flipH="1">
                <a:off x="5294714" y="384813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6" name="Group 305">
              <a:extLst>
                <a:ext uri="{FF2B5EF4-FFF2-40B4-BE49-F238E27FC236}">
                  <a16:creationId xmlns:a16="http://schemas.microsoft.com/office/drawing/2014/main" id="{6D33383B-3AF0-4E7F-9161-92A284425B44}"/>
                </a:ext>
              </a:extLst>
            </p:cNvPr>
            <p:cNvGrpSpPr/>
            <p:nvPr/>
          </p:nvGrpSpPr>
          <p:grpSpPr>
            <a:xfrm>
              <a:off x="4576957" y="4364726"/>
              <a:ext cx="459876" cy="175078"/>
              <a:chOff x="4910784" y="3293516"/>
              <a:chExt cx="447034" cy="234556"/>
            </a:xfrm>
          </p:grpSpPr>
          <p:sp>
            <p:nvSpPr>
              <p:cNvPr id="354" name="TextBox 78">
                <a:extLst>
                  <a:ext uri="{FF2B5EF4-FFF2-40B4-BE49-F238E27FC236}">
                    <a16:creationId xmlns:a16="http://schemas.microsoft.com/office/drawing/2014/main" id="{E589BDA9-7DE8-409B-B2A1-EE19FF0F9384}"/>
                  </a:ext>
                </a:extLst>
              </p:cNvPr>
              <p:cNvSpPr txBox="1">
                <a:spLocks noChangeArrowheads="1"/>
              </p:cNvSpPr>
              <p:nvPr/>
            </p:nvSpPr>
            <p:spPr bwMode="auto">
              <a:xfrm>
                <a:off x="4910784" y="3293516"/>
                <a:ext cx="330812" cy="23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60</a:t>
                </a:r>
                <a:endParaRPr lang="en-GB" altLang="en-US" sz="1200" baseline="30000" dirty="0">
                  <a:solidFill>
                    <a:srgbClr val="000000"/>
                  </a:solidFill>
                </a:endParaRPr>
              </a:p>
            </p:txBody>
          </p:sp>
          <p:cxnSp>
            <p:nvCxnSpPr>
              <p:cNvPr id="355" name="Straight Connector 354">
                <a:extLst>
                  <a:ext uri="{FF2B5EF4-FFF2-40B4-BE49-F238E27FC236}">
                    <a16:creationId xmlns:a16="http://schemas.microsoft.com/office/drawing/2014/main" id="{0B90BDD0-5264-4DDC-B42B-1121D286D187}"/>
                  </a:ext>
                </a:extLst>
              </p:cNvPr>
              <p:cNvCxnSpPr/>
              <p:nvPr/>
            </p:nvCxnSpPr>
            <p:spPr bwMode="auto">
              <a:xfrm flipH="1">
                <a:off x="5294714" y="3398942"/>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7" name="Group 306">
              <a:extLst>
                <a:ext uri="{FF2B5EF4-FFF2-40B4-BE49-F238E27FC236}">
                  <a16:creationId xmlns:a16="http://schemas.microsoft.com/office/drawing/2014/main" id="{8C441B38-2D2D-4B6B-B5CF-1CD431B92FAC}"/>
                </a:ext>
              </a:extLst>
            </p:cNvPr>
            <p:cNvGrpSpPr/>
            <p:nvPr/>
          </p:nvGrpSpPr>
          <p:grpSpPr>
            <a:xfrm>
              <a:off x="4990243" y="5481597"/>
              <a:ext cx="84959" cy="282451"/>
              <a:chOff x="5312875" y="4276328"/>
              <a:chExt cx="82587" cy="378406"/>
            </a:xfrm>
          </p:grpSpPr>
          <p:sp>
            <p:nvSpPr>
              <p:cNvPr id="352" name="TextBox 97">
                <a:extLst>
                  <a:ext uri="{FF2B5EF4-FFF2-40B4-BE49-F238E27FC236}">
                    <a16:creationId xmlns:a16="http://schemas.microsoft.com/office/drawing/2014/main" id="{79CC0337-88D1-4197-AAC5-9408BD887F12}"/>
                  </a:ext>
                </a:extLst>
              </p:cNvPr>
              <p:cNvSpPr txBox="1">
                <a:spLocks noChangeArrowheads="1"/>
              </p:cNvSpPr>
              <p:nvPr/>
            </p:nvSpPr>
            <p:spPr bwMode="auto">
              <a:xfrm>
                <a:off x="5312875" y="4420178"/>
                <a:ext cx="82587" cy="23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353" name="Straight Connector 352">
                <a:extLst>
                  <a:ext uri="{FF2B5EF4-FFF2-40B4-BE49-F238E27FC236}">
                    <a16:creationId xmlns:a16="http://schemas.microsoft.com/office/drawing/2014/main" id="{71D8584F-5952-452B-8AE3-B285CBA259D0}"/>
                  </a:ext>
                </a:extLst>
              </p:cNvPr>
              <p:cNvCxnSpPr/>
              <p:nvPr/>
            </p:nvCxnSpPr>
            <p:spPr bwMode="auto">
              <a:xfrm>
                <a:off x="5356964"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8" name="Group 307">
              <a:extLst>
                <a:ext uri="{FF2B5EF4-FFF2-40B4-BE49-F238E27FC236}">
                  <a16:creationId xmlns:a16="http://schemas.microsoft.com/office/drawing/2014/main" id="{AEE4FD13-787B-4602-9EAD-A86DD98E5B4C}"/>
                </a:ext>
              </a:extLst>
            </p:cNvPr>
            <p:cNvGrpSpPr/>
            <p:nvPr/>
          </p:nvGrpSpPr>
          <p:grpSpPr>
            <a:xfrm>
              <a:off x="4569547" y="5402747"/>
              <a:ext cx="467092" cy="175078"/>
              <a:chOff x="4903770" y="3967311"/>
              <a:chExt cx="454048" cy="234556"/>
            </a:xfrm>
          </p:grpSpPr>
          <p:sp>
            <p:nvSpPr>
              <p:cNvPr id="350" name="TextBox 85">
                <a:extLst>
                  <a:ext uri="{FF2B5EF4-FFF2-40B4-BE49-F238E27FC236}">
                    <a16:creationId xmlns:a16="http://schemas.microsoft.com/office/drawing/2014/main" id="{66261470-61E1-4CA9-B1F1-1355EDD1E0B4}"/>
                  </a:ext>
                </a:extLst>
              </p:cNvPr>
              <p:cNvSpPr txBox="1">
                <a:spLocks noChangeArrowheads="1"/>
              </p:cNvSpPr>
              <p:nvPr/>
            </p:nvSpPr>
            <p:spPr bwMode="auto">
              <a:xfrm>
                <a:off x="4903770" y="3967311"/>
                <a:ext cx="337827" cy="23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endParaRPr kumimoji="0" lang="en-GB" altLang="en-US"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p:txBody>
          </p:sp>
          <p:cxnSp>
            <p:nvCxnSpPr>
              <p:cNvPr id="351" name="Straight Connector 350">
                <a:extLst>
                  <a:ext uri="{FF2B5EF4-FFF2-40B4-BE49-F238E27FC236}">
                    <a16:creationId xmlns:a16="http://schemas.microsoft.com/office/drawing/2014/main" id="{3AD82DB5-C5AA-47C6-930A-56AB4E3D3790}"/>
                  </a:ext>
                </a:extLst>
              </p:cNvPr>
              <p:cNvCxnSpPr/>
              <p:nvPr/>
            </p:nvCxnSpPr>
            <p:spPr bwMode="auto">
              <a:xfrm flipH="1">
                <a:off x="5294714" y="4072737"/>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7949D131-9B56-468C-B3EC-6E6858BFBCEE}"/>
                </a:ext>
              </a:extLst>
            </p:cNvPr>
            <p:cNvGrpSpPr/>
            <p:nvPr/>
          </p:nvGrpSpPr>
          <p:grpSpPr>
            <a:xfrm>
              <a:off x="4640996" y="5056738"/>
              <a:ext cx="395838" cy="175078"/>
              <a:chOff x="4973034" y="3742713"/>
              <a:chExt cx="384784" cy="234556"/>
            </a:xfrm>
          </p:grpSpPr>
          <p:sp>
            <p:nvSpPr>
              <p:cNvPr id="348" name="TextBox 83">
                <a:extLst>
                  <a:ext uri="{FF2B5EF4-FFF2-40B4-BE49-F238E27FC236}">
                    <a16:creationId xmlns:a16="http://schemas.microsoft.com/office/drawing/2014/main" id="{A9B7E232-E54B-4028-850E-6EEE39995CE1}"/>
                  </a:ext>
                </a:extLst>
              </p:cNvPr>
              <p:cNvSpPr txBox="1">
                <a:spLocks noChangeArrowheads="1"/>
              </p:cNvSpPr>
              <p:nvPr/>
            </p:nvSpPr>
            <p:spPr bwMode="auto">
              <a:xfrm>
                <a:off x="4973034" y="3742713"/>
                <a:ext cx="268563" cy="23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20</a:t>
                </a:r>
                <a:endParaRPr lang="en-GB" altLang="en-US" sz="1200" baseline="30000" dirty="0">
                  <a:solidFill>
                    <a:srgbClr val="000000"/>
                  </a:solidFill>
                </a:endParaRPr>
              </a:p>
            </p:txBody>
          </p:sp>
          <p:cxnSp>
            <p:nvCxnSpPr>
              <p:cNvPr id="349" name="Straight Connector 348">
                <a:extLst>
                  <a:ext uri="{FF2B5EF4-FFF2-40B4-BE49-F238E27FC236}">
                    <a16:creationId xmlns:a16="http://schemas.microsoft.com/office/drawing/2014/main" id="{DBB89898-EA00-4E91-A4C7-9C3FC4FBF90C}"/>
                  </a:ext>
                </a:extLst>
              </p:cNvPr>
              <p:cNvCxnSpPr/>
              <p:nvPr/>
            </p:nvCxnSpPr>
            <p:spPr bwMode="auto">
              <a:xfrm flipH="1">
                <a:off x="5294714" y="3848139"/>
                <a:ext cx="63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 name="Group 309">
              <a:extLst>
                <a:ext uri="{FF2B5EF4-FFF2-40B4-BE49-F238E27FC236}">
                  <a16:creationId xmlns:a16="http://schemas.microsoft.com/office/drawing/2014/main" id="{E10143BD-BFE8-4547-B887-28FB3BAB2D09}"/>
                </a:ext>
              </a:extLst>
            </p:cNvPr>
            <p:cNvGrpSpPr/>
            <p:nvPr/>
          </p:nvGrpSpPr>
          <p:grpSpPr>
            <a:xfrm>
              <a:off x="5885175" y="5481618"/>
              <a:ext cx="169918" cy="282451"/>
              <a:chOff x="7020774" y="4276328"/>
              <a:chExt cx="165173" cy="378406"/>
            </a:xfrm>
          </p:grpSpPr>
          <p:sp>
            <p:nvSpPr>
              <p:cNvPr id="346" name="TextBox 33">
                <a:extLst>
                  <a:ext uri="{FF2B5EF4-FFF2-40B4-BE49-F238E27FC236}">
                    <a16:creationId xmlns:a16="http://schemas.microsoft.com/office/drawing/2014/main" id="{AD05DD74-9048-4D3F-B0BF-7B28D26C1C58}"/>
                  </a:ext>
                </a:extLst>
              </p:cNvPr>
              <p:cNvSpPr txBox="1">
                <a:spLocks noChangeArrowheads="1"/>
              </p:cNvSpPr>
              <p:nvPr/>
            </p:nvSpPr>
            <p:spPr bwMode="auto">
              <a:xfrm>
                <a:off x="7020774" y="4420178"/>
                <a:ext cx="165173" cy="23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r>
                  <a:rPr lang="en-GB" altLang="en-US" sz="1200" dirty="0">
                    <a:solidFill>
                      <a:srgbClr val="000000"/>
                    </a:solidFill>
                  </a:rPr>
                  <a:t>8</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347" name="Straight Connector 346">
                <a:extLst>
                  <a:ext uri="{FF2B5EF4-FFF2-40B4-BE49-F238E27FC236}">
                    <a16:creationId xmlns:a16="http://schemas.microsoft.com/office/drawing/2014/main" id="{C05832FB-2390-4986-B4FB-3EDB5E749BA7}"/>
                  </a:ext>
                </a:extLst>
              </p:cNvPr>
              <p:cNvCxnSpPr/>
              <p:nvPr/>
            </p:nvCxnSpPr>
            <p:spPr bwMode="auto">
              <a:xfrm>
                <a:off x="7103225"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1" name="Group 310">
              <a:extLst>
                <a:ext uri="{FF2B5EF4-FFF2-40B4-BE49-F238E27FC236}">
                  <a16:creationId xmlns:a16="http://schemas.microsoft.com/office/drawing/2014/main" id="{4EDD1EF1-A9C0-4C4C-878C-AF9055AB26B0}"/>
                </a:ext>
              </a:extLst>
            </p:cNvPr>
            <p:cNvGrpSpPr/>
            <p:nvPr/>
          </p:nvGrpSpPr>
          <p:grpSpPr>
            <a:xfrm>
              <a:off x="6814442" y="5468751"/>
              <a:ext cx="169918" cy="282451"/>
              <a:chOff x="7020774" y="4276328"/>
              <a:chExt cx="165172" cy="378406"/>
            </a:xfrm>
          </p:grpSpPr>
          <p:sp>
            <p:nvSpPr>
              <p:cNvPr id="344" name="TextBox 33">
                <a:extLst>
                  <a:ext uri="{FF2B5EF4-FFF2-40B4-BE49-F238E27FC236}">
                    <a16:creationId xmlns:a16="http://schemas.microsoft.com/office/drawing/2014/main" id="{BCB45502-9BED-47A8-9B26-72A5020E63C8}"/>
                  </a:ext>
                </a:extLst>
              </p:cNvPr>
              <p:cNvSpPr txBox="1">
                <a:spLocks noChangeArrowheads="1"/>
              </p:cNvSpPr>
              <p:nvPr/>
            </p:nvSpPr>
            <p:spPr bwMode="auto">
              <a:xfrm>
                <a:off x="7020774" y="4420178"/>
                <a:ext cx="165172" cy="23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56</a:t>
                </a:r>
              </a:p>
            </p:txBody>
          </p:sp>
          <p:cxnSp>
            <p:nvCxnSpPr>
              <p:cNvPr id="345" name="Straight Connector 344">
                <a:extLst>
                  <a:ext uri="{FF2B5EF4-FFF2-40B4-BE49-F238E27FC236}">
                    <a16:creationId xmlns:a16="http://schemas.microsoft.com/office/drawing/2014/main" id="{D3E391AD-6B56-4D2E-B92B-9D5C83303908}"/>
                  </a:ext>
                </a:extLst>
              </p:cNvPr>
              <p:cNvCxnSpPr/>
              <p:nvPr/>
            </p:nvCxnSpPr>
            <p:spPr bwMode="auto">
              <a:xfrm>
                <a:off x="7103225" y="4276328"/>
                <a:ext cx="0" cy="65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2" name="Freeform: Shape 311">
              <a:extLst>
                <a:ext uri="{FF2B5EF4-FFF2-40B4-BE49-F238E27FC236}">
                  <a16:creationId xmlns:a16="http://schemas.microsoft.com/office/drawing/2014/main" id="{4EADDA6A-77D1-4EBD-88D1-4758EFA437E5}"/>
                </a:ext>
              </a:extLst>
            </p:cNvPr>
            <p:cNvSpPr/>
            <p:nvPr/>
          </p:nvSpPr>
          <p:spPr>
            <a:xfrm>
              <a:off x="5027116" y="4575841"/>
              <a:ext cx="2809875" cy="273171"/>
            </a:xfrm>
            <a:custGeom>
              <a:avLst/>
              <a:gdLst>
                <a:gd name="connsiteX0" fmla="*/ 0 w 2809875"/>
                <a:gd name="connsiteY0" fmla="*/ 41672 h 288131"/>
                <a:gd name="connsiteX1" fmla="*/ 38100 w 2809875"/>
                <a:gd name="connsiteY1" fmla="*/ 0 h 288131"/>
                <a:gd name="connsiteX2" fmla="*/ 233362 w 2809875"/>
                <a:gd name="connsiteY2" fmla="*/ 190500 h 288131"/>
                <a:gd name="connsiteX3" fmla="*/ 478631 w 2809875"/>
                <a:gd name="connsiteY3" fmla="*/ 288131 h 288131"/>
                <a:gd name="connsiteX4" fmla="*/ 713184 w 2809875"/>
                <a:gd name="connsiteY4" fmla="*/ 264319 h 288131"/>
                <a:gd name="connsiteX5" fmla="*/ 944165 w 2809875"/>
                <a:gd name="connsiteY5" fmla="*/ 275034 h 288131"/>
                <a:gd name="connsiteX6" fmla="*/ 1885950 w 2809875"/>
                <a:gd name="connsiteY6" fmla="*/ 146447 h 288131"/>
                <a:gd name="connsiteX7" fmla="*/ 2807493 w 2809875"/>
                <a:gd name="connsiteY7" fmla="*/ 71438 h 288131"/>
                <a:gd name="connsiteX8" fmla="*/ 2809875 w 2809875"/>
                <a:gd name="connsiteY8" fmla="*/ 80963 h 2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875" h="288131">
                  <a:moveTo>
                    <a:pt x="0" y="41672"/>
                  </a:moveTo>
                  <a:lnTo>
                    <a:pt x="38100" y="0"/>
                  </a:lnTo>
                  <a:lnTo>
                    <a:pt x="233362" y="190500"/>
                  </a:lnTo>
                  <a:lnTo>
                    <a:pt x="478631" y="288131"/>
                  </a:lnTo>
                  <a:lnTo>
                    <a:pt x="713184" y="264319"/>
                  </a:lnTo>
                  <a:lnTo>
                    <a:pt x="944165" y="275034"/>
                  </a:lnTo>
                  <a:lnTo>
                    <a:pt x="1885950" y="146447"/>
                  </a:lnTo>
                  <a:lnTo>
                    <a:pt x="2807493" y="71438"/>
                  </a:lnTo>
                  <a:lnTo>
                    <a:pt x="2809875" y="80963"/>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Freeform: Shape 312">
              <a:extLst>
                <a:ext uri="{FF2B5EF4-FFF2-40B4-BE49-F238E27FC236}">
                  <a16:creationId xmlns:a16="http://schemas.microsoft.com/office/drawing/2014/main" id="{FE8563C2-6738-4F3F-A336-E56090A36D9A}"/>
                </a:ext>
              </a:extLst>
            </p:cNvPr>
            <p:cNvSpPr/>
            <p:nvPr/>
          </p:nvSpPr>
          <p:spPr>
            <a:xfrm>
              <a:off x="5028306" y="4596160"/>
              <a:ext cx="2799160" cy="371378"/>
            </a:xfrm>
            <a:custGeom>
              <a:avLst/>
              <a:gdLst>
                <a:gd name="connsiteX0" fmla="*/ 0 w 2799160"/>
                <a:gd name="connsiteY0" fmla="*/ 19050 h 391716"/>
                <a:gd name="connsiteX1" fmla="*/ 51197 w 2799160"/>
                <a:gd name="connsiteY1" fmla="*/ 0 h 391716"/>
                <a:gd name="connsiteX2" fmla="*/ 63103 w 2799160"/>
                <a:gd name="connsiteY2" fmla="*/ 4763 h 391716"/>
                <a:gd name="connsiteX3" fmla="*/ 242888 w 2799160"/>
                <a:gd name="connsiteY3" fmla="*/ 203597 h 391716"/>
                <a:gd name="connsiteX4" fmla="*/ 471488 w 2799160"/>
                <a:gd name="connsiteY4" fmla="*/ 303610 h 391716"/>
                <a:gd name="connsiteX5" fmla="*/ 486966 w 2799160"/>
                <a:gd name="connsiteY5" fmla="*/ 303610 h 391716"/>
                <a:gd name="connsiteX6" fmla="*/ 698897 w 2799160"/>
                <a:gd name="connsiteY6" fmla="*/ 344091 h 391716"/>
                <a:gd name="connsiteX7" fmla="*/ 939403 w 2799160"/>
                <a:gd name="connsiteY7" fmla="*/ 391716 h 391716"/>
                <a:gd name="connsiteX8" fmla="*/ 1870472 w 2799160"/>
                <a:gd name="connsiteY8" fmla="*/ 125016 h 391716"/>
                <a:gd name="connsiteX9" fmla="*/ 2799160 w 2799160"/>
                <a:gd name="connsiteY9" fmla="*/ 50007 h 3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9160" h="391716">
                  <a:moveTo>
                    <a:pt x="0" y="19050"/>
                  </a:moveTo>
                  <a:lnTo>
                    <a:pt x="51197" y="0"/>
                  </a:lnTo>
                  <a:lnTo>
                    <a:pt x="63103" y="4763"/>
                  </a:lnTo>
                  <a:lnTo>
                    <a:pt x="242888" y="203597"/>
                  </a:lnTo>
                  <a:lnTo>
                    <a:pt x="471488" y="303610"/>
                  </a:lnTo>
                  <a:lnTo>
                    <a:pt x="486966" y="303610"/>
                  </a:lnTo>
                  <a:lnTo>
                    <a:pt x="698897" y="344091"/>
                  </a:lnTo>
                  <a:lnTo>
                    <a:pt x="939403" y="391716"/>
                  </a:lnTo>
                  <a:lnTo>
                    <a:pt x="1870472" y="125016"/>
                  </a:lnTo>
                  <a:lnTo>
                    <a:pt x="2799160" y="50007"/>
                  </a:lnTo>
                </a:path>
              </a:pathLst>
            </a:custGeom>
            <a:noFill/>
            <a:ln w="19050">
              <a:solidFill>
                <a:srgbClr val="7DC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Freeform: Shape 313">
              <a:extLst>
                <a:ext uri="{FF2B5EF4-FFF2-40B4-BE49-F238E27FC236}">
                  <a16:creationId xmlns:a16="http://schemas.microsoft.com/office/drawing/2014/main" id="{E2A91299-C85F-4C31-93CB-83249088855E}"/>
                </a:ext>
              </a:extLst>
            </p:cNvPr>
            <p:cNvSpPr/>
            <p:nvPr/>
          </p:nvSpPr>
          <p:spPr>
            <a:xfrm>
              <a:off x="5014019" y="4422323"/>
              <a:ext cx="2822972" cy="135457"/>
            </a:xfrm>
            <a:custGeom>
              <a:avLst/>
              <a:gdLst>
                <a:gd name="connsiteX0" fmla="*/ 0 w 2822972"/>
                <a:gd name="connsiteY0" fmla="*/ 0 h 142875"/>
                <a:gd name="connsiteX1" fmla="*/ 45243 w 2822972"/>
                <a:gd name="connsiteY1" fmla="*/ 142875 h 142875"/>
                <a:gd name="connsiteX2" fmla="*/ 267890 w 2822972"/>
                <a:gd name="connsiteY2" fmla="*/ 90488 h 142875"/>
                <a:gd name="connsiteX3" fmla="*/ 500062 w 2822972"/>
                <a:gd name="connsiteY3" fmla="*/ 92869 h 142875"/>
                <a:gd name="connsiteX4" fmla="*/ 735806 w 2822972"/>
                <a:gd name="connsiteY4" fmla="*/ 54769 h 142875"/>
                <a:gd name="connsiteX5" fmla="*/ 966787 w 2822972"/>
                <a:gd name="connsiteY5" fmla="*/ 104775 h 142875"/>
                <a:gd name="connsiteX6" fmla="*/ 1900237 w 2822972"/>
                <a:gd name="connsiteY6" fmla="*/ 141684 h 142875"/>
                <a:gd name="connsiteX7" fmla="*/ 2822972 w 2822972"/>
                <a:gd name="connsiteY7" fmla="*/ 940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2972" h="142875">
                  <a:moveTo>
                    <a:pt x="0" y="0"/>
                  </a:moveTo>
                  <a:lnTo>
                    <a:pt x="45243" y="142875"/>
                  </a:lnTo>
                  <a:lnTo>
                    <a:pt x="267890" y="90488"/>
                  </a:lnTo>
                  <a:lnTo>
                    <a:pt x="500062" y="92869"/>
                  </a:lnTo>
                  <a:lnTo>
                    <a:pt x="735806" y="54769"/>
                  </a:lnTo>
                  <a:lnTo>
                    <a:pt x="966787" y="104775"/>
                  </a:lnTo>
                  <a:lnTo>
                    <a:pt x="1900237" y="141684"/>
                  </a:lnTo>
                  <a:lnTo>
                    <a:pt x="2822972" y="94059"/>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Freeform: Shape 314">
              <a:extLst>
                <a:ext uri="{FF2B5EF4-FFF2-40B4-BE49-F238E27FC236}">
                  <a16:creationId xmlns:a16="http://schemas.microsoft.com/office/drawing/2014/main" id="{253A7942-7DA5-40D9-88C8-0073A3C6FA06}"/>
                </a:ext>
              </a:extLst>
            </p:cNvPr>
            <p:cNvSpPr/>
            <p:nvPr/>
          </p:nvSpPr>
          <p:spPr>
            <a:xfrm>
              <a:off x="5016400" y="4243971"/>
              <a:ext cx="2830116" cy="304779"/>
            </a:xfrm>
            <a:custGeom>
              <a:avLst/>
              <a:gdLst>
                <a:gd name="connsiteX0" fmla="*/ 0 w 2830116"/>
                <a:gd name="connsiteY0" fmla="*/ 309563 h 321469"/>
                <a:gd name="connsiteX1" fmla="*/ 55959 w 2830116"/>
                <a:gd name="connsiteY1" fmla="*/ 296466 h 321469"/>
                <a:gd name="connsiteX2" fmla="*/ 260747 w 2830116"/>
                <a:gd name="connsiteY2" fmla="*/ 194072 h 321469"/>
                <a:gd name="connsiteX3" fmla="*/ 492919 w 2830116"/>
                <a:gd name="connsiteY3" fmla="*/ 321469 h 321469"/>
                <a:gd name="connsiteX4" fmla="*/ 716756 w 2830116"/>
                <a:gd name="connsiteY4" fmla="*/ 0 h 321469"/>
                <a:gd name="connsiteX5" fmla="*/ 954881 w 2830116"/>
                <a:gd name="connsiteY5" fmla="*/ 158353 h 321469"/>
                <a:gd name="connsiteX6" fmla="*/ 1896666 w 2830116"/>
                <a:gd name="connsiteY6" fmla="*/ 271463 h 321469"/>
                <a:gd name="connsiteX7" fmla="*/ 2830116 w 2830116"/>
                <a:gd name="connsiteY7" fmla="*/ 245269 h 32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0116" h="321469">
                  <a:moveTo>
                    <a:pt x="0" y="309563"/>
                  </a:moveTo>
                  <a:lnTo>
                    <a:pt x="55959" y="296466"/>
                  </a:lnTo>
                  <a:lnTo>
                    <a:pt x="260747" y="194072"/>
                  </a:lnTo>
                  <a:lnTo>
                    <a:pt x="492919" y="321469"/>
                  </a:lnTo>
                  <a:lnTo>
                    <a:pt x="716756" y="0"/>
                  </a:lnTo>
                  <a:lnTo>
                    <a:pt x="954881" y="158353"/>
                  </a:lnTo>
                  <a:lnTo>
                    <a:pt x="1896666" y="271463"/>
                  </a:lnTo>
                  <a:lnTo>
                    <a:pt x="2830116" y="245269"/>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6" name="Group 315">
              <a:extLst>
                <a:ext uri="{FF2B5EF4-FFF2-40B4-BE49-F238E27FC236}">
                  <a16:creationId xmlns:a16="http://schemas.microsoft.com/office/drawing/2014/main" id="{550B206D-677A-4C5C-8359-81C1318B9C73}"/>
                </a:ext>
              </a:extLst>
            </p:cNvPr>
            <p:cNvGrpSpPr/>
            <p:nvPr/>
          </p:nvGrpSpPr>
          <p:grpSpPr>
            <a:xfrm>
              <a:off x="4999704" y="4214319"/>
              <a:ext cx="2864178" cy="365470"/>
              <a:chOff x="4644601" y="4114447"/>
              <a:chExt cx="2864178" cy="385481"/>
            </a:xfrm>
          </p:grpSpPr>
          <p:sp>
            <p:nvSpPr>
              <p:cNvPr id="336" name="Diamond 335">
                <a:extLst>
                  <a:ext uri="{FF2B5EF4-FFF2-40B4-BE49-F238E27FC236}">
                    <a16:creationId xmlns:a16="http://schemas.microsoft.com/office/drawing/2014/main" id="{CBFD6250-8F84-41E7-9C3D-9F2A271A9CBD}"/>
                  </a:ext>
                </a:extLst>
              </p:cNvPr>
              <p:cNvSpPr/>
              <p:nvPr/>
            </p:nvSpPr>
            <p:spPr>
              <a:xfrm>
                <a:off x="7436779" y="4355073"/>
                <a:ext cx="72000" cy="72000"/>
              </a:xfrm>
              <a:prstGeom prst="diamond">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Diamond 336">
                <a:extLst>
                  <a:ext uri="{FF2B5EF4-FFF2-40B4-BE49-F238E27FC236}">
                    <a16:creationId xmlns:a16="http://schemas.microsoft.com/office/drawing/2014/main" id="{2198F97F-AFF3-4CD3-9A47-F07FCC5ED308}"/>
                  </a:ext>
                </a:extLst>
              </p:cNvPr>
              <p:cNvSpPr/>
              <p:nvPr/>
            </p:nvSpPr>
            <p:spPr>
              <a:xfrm>
                <a:off x="6508240" y="4383161"/>
                <a:ext cx="72000" cy="72000"/>
              </a:xfrm>
              <a:prstGeom prst="diamond">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Diamond 337">
                <a:extLst>
                  <a:ext uri="{FF2B5EF4-FFF2-40B4-BE49-F238E27FC236}">
                    <a16:creationId xmlns:a16="http://schemas.microsoft.com/office/drawing/2014/main" id="{0B989C18-7172-4F8E-9604-472875A52872}"/>
                  </a:ext>
                </a:extLst>
              </p:cNvPr>
              <p:cNvSpPr/>
              <p:nvPr/>
            </p:nvSpPr>
            <p:spPr>
              <a:xfrm>
                <a:off x="5579700" y="4271236"/>
                <a:ext cx="72000" cy="72000"/>
              </a:xfrm>
              <a:prstGeom prst="diamond">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Diamond 338">
                <a:extLst>
                  <a:ext uri="{FF2B5EF4-FFF2-40B4-BE49-F238E27FC236}">
                    <a16:creationId xmlns:a16="http://schemas.microsoft.com/office/drawing/2014/main" id="{3B89487F-4D4C-427D-9964-CECC2B308D71}"/>
                  </a:ext>
                </a:extLst>
              </p:cNvPr>
              <p:cNvSpPr/>
              <p:nvPr/>
            </p:nvSpPr>
            <p:spPr>
              <a:xfrm>
                <a:off x="5343836" y="4114447"/>
                <a:ext cx="72000" cy="72000"/>
              </a:xfrm>
              <a:prstGeom prst="diamond">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Diamond 339">
                <a:extLst>
                  <a:ext uri="{FF2B5EF4-FFF2-40B4-BE49-F238E27FC236}">
                    <a16:creationId xmlns:a16="http://schemas.microsoft.com/office/drawing/2014/main" id="{475329A1-9D6C-417D-9F22-2B27DBDA1F46}"/>
                  </a:ext>
                </a:extLst>
              </p:cNvPr>
              <p:cNvSpPr/>
              <p:nvPr/>
            </p:nvSpPr>
            <p:spPr>
              <a:xfrm>
                <a:off x="5115694" y="4427928"/>
                <a:ext cx="72000" cy="72000"/>
              </a:xfrm>
              <a:prstGeom prst="diamond">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Diamond 340">
                <a:extLst>
                  <a:ext uri="{FF2B5EF4-FFF2-40B4-BE49-F238E27FC236}">
                    <a16:creationId xmlns:a16="http://schemas.microsoft.com/office/drawing/2014/main" id="{5E5EBD89-B069-4F7D-AC1B-CEA05AABCD1B}"/>
                  </a:ext>
                </a:extLst>
              </p:cNvPr>
              <p:cNvSpPr/>
              <p:nvPr/>
            </p:nvSpPr>
            <p:spPr>
              <a:xfrm>
                <a:off x="4886224" y="4307146"/>
                <a:ext cx="72000" cy="72000"/>
              </a:xfrm>
              <a:prstGeom prst="diamond">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Diamond 341">
                <a:extLst>
                  <a:ext uri="{FF2B5EF4-FFF2-40B4-BE49-F238E27FC236}">
                    <a16:creationId xmlns:a16="http://schemas.microsoft.com/office/drawing/2014/main" id="{AB03EB5B-05BC-4E04-88C6-B2DC5CC2BB1A}"/>
                  </a:ext>
                </a:extLst>
              </p:cNvPr>
              <p:cNvSpPr/>
              <p:nvPr/>
            </p:nvSpPr>
            <p:spPr>
              <a:xfrm>
                <a:off x="4677570" y="4402618"/>
                <a:ext cx="72000" cy="72000"/>
              </a:xfrm>
              <a:prstGeom prst="diamond">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Diamond 342">
                <a:extLst>
                  <a:ext uri="{FF2B5EF4-FFF2-40B4-BE49-F238E27FC236}">
                    <a16:creationId xmlns:a16="http://schemas.microsoft.com/office/drawing/2014/main" id="{44ABF0DB-D9F4-4EA6-89E0-3DC0A3D19310}"/>
                  </a:ext>
                </a:extLst>
              </p:cNvPr>
              <p:cNvSpPr/>
              <p:nvPr/>
            </p:nvSpPr>
            <p:spPr>
              <a:xfrm>
                <a:off x="4644601" y="4417153"/>
                <a:ext cx="72000" cy="72000"/>
              </a:xfrm>
              <a:prstGeom prst="diamond">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7" name="Group 316">
              <a:extLst>
                <a:ext uri="{FF2B5EF4-FFF2-40B4-BE49-F238E27FC236}">
                  <a16:creationId xmlns:a16="http://schemas.microsoft.com/office/drawing/2014/main" id="{9F6E9D9B-A015-4DD3-B26C-F7ED380F6E61}"/>
                </a:ext>
              </a:extLst>
            </p:cNvPr>
            <p:cNvGrpSpPr/>
            <p:nvPr/>
          </p:nvGrpSpPr>
          <p:grpSpPr>
            <a:xfrm>
              <a:off x="4996511" y="4392311"/>
              <a:ext cx="2866559" cy="203486"/>
              <a:chOff x="4793808" y="4454597"/>
              <a:chExt cx="2866559" cy="214628"/>
            </a:xfrm>
          </p:grpSpPr>
          <p:sp>
            <p:nvSpPr>
              <p:cNvPr id="328" name="Rectangle 327">
                <a:extLst>
                  <a:ext uri="{FF2B5EF4-FFF2-40B4-BE49-F238E27FC236}">
                    <a16:creationId xmlns:a16="http://schemas.microsoft.com/office/drawing/2014/main" id="{C6215F8A-9E2C-44BC-B3B3-03451FC6E452}"/>
                  </a:ext>
                </a:extLst>
              </p:cNvPr>
              <p:cNvSpPr/>
              <p:nvPr/>
            </p:nvSpPr>
            <p:spPr>
              <a:xfrm>
                <a:off x="7588367" y="4541346"/>
                <a:ext cx="72000" cy="72000"/>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Rectangle 328">
                <a:extLst>
                  <a:ext uri="{FF2B5EF4-FFF2-40B4-BE49-F238E27FC236}">
                    <a16:creationId xmlns:a16="http://schemas.microsoft.com/office/drawing/2014/main" id="{51EF80BA-FD2C-4CDB-BD7E-43BABB2BAAEE}"/>
                  </a:ext>
                </a:extLst>
              </p:cNvPr>
              <p:cNvSpPr/>
              <p:nvPr/>
            </p:nvSpPr>
            <p:spPr>
              <a:xfrm>
                <a:off x="6659828" y="4590864"/>
                <a:ext cx="72000" cy="72000"/>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Rectangle 329">
                <a:extLst>
                  <a:ext uri="{FF2B5EF4-FFF2-40B4-BE49-F238E27FC236}">
                    <a16:creationId xmlns:a16="http://schemas.microsoft.com/office/drawing/2014/main" id="{46712178-9CF9-48FB-B32F-91FC0457346D}"/>
                  </a:ext>
                </a:extLst>
              </p:cNvPr>
              <p:cNvSpPr/>
              <p:nvPr/>
            </p:nvSpPr>
            <p:spPr>
              <a:xfrm>
                <a:off x="5731289" y="4550378"/>
                <a:ext cx="72000" cy="72000"/>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Rectangle 330">
                <a:extLst>
                  <a:ext uri="{FF2B5EF4-FFF2-40B4-BE49-F238E27FC236}">
                    <a16:creationId xmlns:a16="http://schemas.microsoft.com/office/drawing/2014/main" id="{DCFFC848-9A07-44E4-AEBF-66E3E19343DE}"/>
                  </a:ext>
                </a:extLst>
              </p:cNvPr>
              <p:cNvSpPr/>
              <p:nvPr/>
            </p:nvSpPr>
            <p:spPr>
              <a:xfrm>
                <a:off x="5495424" y="4509079"/>
                <a:ext cx="72000" cy="72000"/>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Rectangle 331">
                <a:extLst>
                  <a:ext uri="{FF2B5EF4-FFF2-40B4-BE49-F238E27FC236}">
                    <a16:creationId xmlns:a16="http://schemas.microsoft.com/office/drawing/2014/main" id="{2C168D6B-A0AF-47B7-9A26-2F2F3C2ACA93}"/>
                  </a:ext>
                </a:extLst>
              </p:cNvPr>
              <p:cNvSpPr/>
              <p:nvPr/>
            </p:nvSpPr>
            <p:spPr>
              <a:xfrm>
                <a:off x="5268473" y="4546335"/>
                <a:ext cx="72000" cy="72000"/>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Rectangle 332">
                <a:extLst>
                  <a:ext uri="{FF2B5EF4-FFF2-40B4-BE49-F238E27FC236}">
                    <a16:creationId xmlns:a16="http://schemas.microsoft.com/office/drawing/2014/main" id="{9193D913-F6C0-4439-ABAD-97515F2BFA73}"/>
                  </a:ext>
                </a:extLst>
              </p:cNvPr>
              <p:cNvSpPr/>
              <p:nvPr/>
            </p:nvSpPr>
            <p:spPr>
              <a:xfrm>
                <a:off x="5031859" y="4550569"/>
                <a:ext cx="72000" cy="72000"/>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Rectangle 333">
                <a:extLst>
                  <a:ext uri="{FF2B5EF4-FFF2-40B4-BE49-F238E27FC236}">
                    <a16:creationId xmlns:a16="http://schemas.microsoft.com/office/drawing/2014/main" id="{4207B5D7-269C-4297-99C2-FFB74A39AABE}"/>
                  </a:ext>
                </a:extLst>
              </p:cNvPr>
              <p:cNvSpPr/>
              <p:nvPr/>
            </p:nvSpPr>
            <p:spPr>
              <a:xfrm>
                <a:off x="4831540" y="4597225"/>
                <a:ext cx="72000" cy="72000"/>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Rectangle 334">
                <a:extLst>
                  <a:ext uri="{FF2B5EF4-FFF2-40B4-BE49-F238E27FC236}">
                    <a16:creationId xmlns:a16="http://schemas.microsoft.com/office/drawing/2014/main" id="{36861A18-216C-4D9A-9EE2-90D36DF154B4}"/>
                  </a:ext>
                </a:extLst>
              </p:cNvPr>
              <p:cNvSpPr/>
              <p:nvPr/>
            </p:nvSpPr>
            <p:spPr>
              <a:xfrm>
                <a:off x="4793808" y="4454597"/>
                <a:ext cx="72000" cy="72000"/>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8" name="Group 317">
              <a:extLst>
                <a:ext uri="{FF2B5EF4-FFF2-40B4-BE49-F238E27FC236}">
                  <a16:creationId xmlns:a16="http://schemas.microsoft.com/office/drawing/2014/main" id="{47E274B7-728D-45C1-8D57-9E089CEFD939}"/>
                </a:ext>
              </a:extLst>
            </p:cNvPr>
            <p:cNvGrpSpPr/>
            <p:nvPr/>
          </p:nvGrpSpPr>
          <p:grpSpPr>
            <a:xfrm>
              <a:off x="4997333" y="4551656"/>
              <a:ext cx="2868118" cy="442384"/>
              <a:chOff x="4640661" y="4256436"/>
              <a:chExt cx="2868118" cy="466609"/>
            </a:xfrm>
          </p:grpSpPr>
          <p:sp>
            <p:nvSpPr>
              <p:cNvPr id="319" name="Isosceles Triangle 318">
                <a:extLst>
                  <a:ext uri="{FF2B5EF4-FFF2-40B4-BE49-F238E27FC236}">
                    <a16:creationId xmlns:a16="http://schemas.microsoft.com/office/drawing/2014/main" id="{1981D869-FF4B-4751-A8FB-60F1D07BDD3B}"/>
                  </a:ext>
                </a:extLst>
              </p:cNvPr>
              <p:cNvSpPr/>
              <p:nvPr/>
            </p:nvSpPr>
            <p:spPr>
              <a:xfrm>
                <a:off x="7436779" y="4313401"/>
                <a:ext cx="72000" cy="72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Isosceles Triangle 319">
                <a:extLst>
                  <a:ext uri="{FF2B5EF4-FFF2-40B4-BE49-F238E27FC236}">
                    <a16:creationId xmlns:a16="http://schemas.microsoft.com/office/drawing/2014/main" id="{3633159B-146C-4808-9C2E-AD005F6555A8}"/>
                  </a:ext>
                </a:extLst>
              </p:cNvPr>
              <p:cNvSpPr/>
              <p:nvPr/>
            </p:nvSpPr>
            <p:spPr>
              <a:xfrm>
                <a:off x="6508240" y="4383161"/>
                <a:ext cx="72000" cy="72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Isosceles Triangle 320">
                <a:extLst>
                  <a:ext uri="{FF2B5EF4-FFF2-40B4-BE49-F238E27FC236}">
                    <a16:creationId xmlns:a16="http://schemas.microsoft.com/office/drawing/2014/main" id="{DD69076D-0406-4720-A924-D7D9694822A9}"/>
                  </a:ext>
                </a:extLst>
              </p:cNvPr>
              <p:cNvSpPr/>
              <p:nvPr/>
            </p:nvSpPr>
            <p:spPr>
              <a:xfrm>
                <a:off x="5580891" y="4651045"/>
                <a:ext cx="72000" cy="72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Isosceles Triangle 321">
                <a:extLst>
                  <a:ext uri="{FF2B5EF4-FFF2-40B4-BE49-F238E27FC236}">
                    <a16:creationId xmlns:a16="http://schemas.microsoft.com/office/drawing/2014/main" id="{C5010AFC-5180-4CDB-8C3F-AF7C5932720B}"/>
                  </a:ext>
                </a:extLst>
              </p:cNvPr>
              <p:cNvSpPr/>
              <p:nvPr/>
            </p:nvSpPr>
            <p:spPr>
              <a:xfrm>
                <a:off x="5342646" y="4603794"/>
                <a:ext cx="72000" cy="72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Isosceles Triangle 322">
                <a:extLst>
                  <a:ext uri="{FF2B5EF4-FFF2-40B4-BE49-F238E27FC236}">
                    <a16:creationId xmlns:a16="http://schemas.microsoft.com/office/drawing/2014/main" id="{EF241407-438D-4B39-9DC8-8AD81646A143}"/>
                  </a:ext>
                </a:extLst>
              </p:cNvPr>
              <p:cNvSpPr/>
              <p:nvPr/>
            </p:nvSpPr>
            <p:spPr>
              <a:xfrm>
                <a:off x="5115694" y="4562469"/>
                <a:ext cx="72000" cy="72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Isosceles Triangle 323">
                <a:extLst>
                  <a:ext uri="{FF2B5EF4-FFF2-40B4-BE49-F238E27FC236}">
                    <a16:creationId xmlns:a16="http://schemas.microsoft.com/office/drawing/2014/main" id="{96A303D6-767A-4380-AC1A-2F5CBCFF3459}"/>
                  </a:ext>
                </a:extLst>
              </p:cNvPr>
              <p:cNvSpPr/>
              <p:nvPr/>
            </p:nvSpPr>
            <p:spPr>
              <a:xfrm>
                <a:off x="4882652" y="4455974"/>
                <a:ext cx="72000" cy="72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Isosceles Triangle 324">
                <a:extLst>
                  <a:ext uri="{FF2B5EF4-FFF2-40B4-BE49-F238E27FC236}">
                    <a16:creationId xmlns:a16="http://schemas.microsoft.com/office/drawing/2014/main" id="{A856FBC6-A603-435A-936D-F7492A52A5FE}"/>
                  </a:ext>
                </a:extLst>
              </p:cNvPr>
              <p:cNvSpPr/>
              <p:nvPr/>
            </p:nvSpPr>
            <p:spPr>
              <a:xfrm>
                <a:off x="4640661" y="4276411"/>
                <a:ext cx="72000" cy="72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Diamond 325">
                <a:extLst>
                  <a:ext uri="{FF2B5EF4-FFF2-40B4-BE49-F238E27FC236}">
                    <a16:creationId xmlns:a16="http://schemas.microsoft.com/office/drawing/2014/main" id="{03367C9C-E744-4662-AB3A-EA180891FB05}"/>
                  </a:ext>
                </a:extLst>
              </p:cNvPr>
              <p:cNvSpPr/>
              <p:nvPr/>
            </p:nvSpPr>
            <p:spPr>
              <a:xfrm>
                <a:off x="4644601" y="4417153"/>
                <a:ext cx="72000" cy="72000"/>
              </a:xfrm>
              <a:prstGeom prst="diamond">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Isosceles Triangle 326">
                <a:extLst>
                  <a:ext uri="{FF2B5EF4-FFF2-40B4-BE49-F238E27FC236}">
                    <a16:creationId xmlns:a16="http://schemas.microsoft.com/office/drawing/2014/main" id="{73F799DB-20C9-4C52-907C-026D51E6F46A}"/>
                  </a:ext>
                </a:extLst>
              </p:cNvPr>
              <p:cNvSpPr/>
              <p:nvPr/>
            </p:nvSpPr>
            <p:spPr>
              <a:xfrm>
                <a:off x="4684463" y="4256436"/>
                <a:ext cx="72000" cy="72000"/>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77" name="Straight Connector 276">
              <a:extLst>
                <a:ext uri="{FF2B5EF4-FFF2-40B4-BE49-F238E27FC236}">
                  <a16:creationId xmlns:a16="http://schemas.microsoft.com/office/drawing/2014/main" id="{54CA6E14-70CB-4555-821D-2931984EA7B3}"/>
                </a:ext>
              </a:extLst>
            </p:cNvPr>
            <p:cNvCxnSpPr>
              <a:cxnSpLocks/>
            </p:cNvCxnSpPr>
            <p:nvPr/>
          </p:nvCxnSpPr>
          <p:spPr>
            <a:xfrm>
              <a:off x="5037273" y="4711548"/>
              <a:ext cx="3096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88" name="TextBox 287">
              <a:extLst>
                <a:ext uri="{FF2B5EF4-FFF2-40B4-BE49-F238E27FC236}">
                  <a16:creationId xmlns:a16="http://schemas.microsoft.com/office/drawing/2014/main" id="{76580A4B-57F5-4639-AED1-164689262237}"/>
                </a:ext>
              </a:extLst>
            </p:cNvPr>
            <p:cNvSpPr txBox="1"/>
            <p:nvPr/>
          </p:nvSpPr>
          <p:spPr>
            <a:xfrm>
              <a:off x="5912145" y="4793102"/>
              <a:ext cx="239168" cy="248028"/>
            </a:xfrm>
            <a:prstGeom prst="rect">
              <a:avLst/>
            </a:prstGeom>
            <a:noFill/>
          </p:spPr>
          <p:txBody>
            <a:bodyPr wrap="none" rtlCol="0">
              <a:spAutoFit/>
            </a:bodyPr>
            <a:lstStyle/>
            <a:p>
              <a:r>
                <a:rPr lang="en-GB" sz="1100" dirty="0">
                  <a:solidFill>
                    <a:schemeClr val="accent2"/>
                  </a:solidFill>
                </a:rPr>
                <a:t>*</a:t>
              </a:r>
            </a:p>
          </p:txBody>
        </p:sp>
        <p:sp>
          <p:nvSpPr>
            <p:cNvPr id="289" name="TextBox 288">
              <a:extLst>
                <a:ext uri="{FF2B5EF4-FFF2-40B4-BE49-F238E27FC236}">
                  <a16:creationId xmlns:a16="http://schemas.microsoft.com/office/drawing/2014/main" id="{554F0DB1-A70E-4865-A966-63FC35230C4B}"/>
                </a:ext>
              </a:extLst>
            </p:cNvPr>
            <p:cNvSpPr txBox="1"/>
            <p:nvPr/>
          </p:nvSpPr>
          <p:spPr>
            <a:xfrm>
              <a:off x="5851522" y="4980403"/>
              <a:ext cx="255198" cy="233438"/>
            </a:xfrm>
            <a:prstGeom prst="rect">
              <a:avLst/>
            </a:prstGeom>
            <a:noFill/>
          </p:spPr>
          <p:txBody>
            <a:bodyPr wrap="none" rtlCol="0">
              <a:spAutoFit/>
            </a:bodyPr>
            <a:lstStyle/>
            <a:p>
              <a:r>
                <a:rPr lang="en-GB" sz="1000" dirty="0">
                  <a:solidFill>
                    <a:srgbClr val="7DCBEC"/>
                  </a:solidFill>
                </a:rPr>
                <a:t>‡</a:t>
              </a:r>
            </a:p>
          </p:txBody>
        </p:sp>
        <p:sp>
          <p:nvSpPr>
            <p:cNvPr id="490" name="TextBox 489">
              <a:extLst>
                <a:ext uri="{FF2B5EF4-FFF2-40B4-BE49-F238E27FC236}">
                  <a16:creationId xmlns:a16="http://schemas.microsoft.com/office/drawing/2014/main" id="{5FD5579F-1532-46B8-A110-F612DF813879}"/>
                </a:ext>
              </a:extLst>
            </p:cNvPr>
            <p:cNvSpPr txBox="1"/>
            <p:nvPr/>
          </p:nvSpPr>
          <p:spPr>
            <a:xfrm>
              <a:off x="7717846" y="4714406"/>
              <a:ext cx="239168" cy="248028"/>
            </a:xfrm>
            <a:prstGeom prst="rect">
              <a:avLst/>
            </a:prstGeom>
            <a:noFill/>
          </p:spPr>
          <p:txBody>
            <a:bodyPr wrap="none" rtlCol="0">
              <a:spAutoFit/>
            </a:bodyPr>
            <a:lstStyle/>
            <a:p>
              <a:r>
                <a:rPr lang="en-GB" sz="1100" dirty="0">
                  <a:solidFill>
                    <a:schemeClr val="accent2"/>
                  </a:solidFill>
                </a:rPr>
                <a:t>*</a:t>
              </a:r>
            </a:p>
          </p:txBody>
        </p:sp>
        <p:sp>
          <p:nvSpPr>
            <p:cNvPr id="491" name="TextBox 490">
              <a:extLst>
                <a:ext uri="{FF2B5EF4-FFF2-40B4-BE49-F238E27FC236}">
                  <a16:creationId xmlns:a16="http://schemas.microsoft.com/office/drawing/2014/main" id="{BE0A6410-61BE-403C-8744-1F3CE6B847D9}"/>
                </a:ext>
              </a:extLst>
            </p:cNvPr>
            <p:cNvSpPr txBox="1"/>
            <p:nvPr/>
          </p:nvSpPr>
          <p:spPr>
            <a:xfrm>
              <a:off x="7717846" y="4806193"/>
              <a:ext cx="239168" cy="261610"/>
            </a:xfrm>
            <a:prstGeom prst="rect">
              <a:avLst/>
            </a:prstGeom>
            <a:noFill/>
          </p:spPr>
          <p:txBody>
            <a:bodyPr wrap="none" rtlCol="0">
              <a:spAutoFit/>
            </a:bodyPr>
            <a:lstStyle/>
            <a:p>
              <a:r>
                <a:rPr lang="en-GB" sz="1100" dirty="0">
                  <a:solidFill>
                    <a:srgbClr val="7DCBEC"/>
                  </a:solidFill>
                </a:rPr>
                <a:t>*</a:t>
              </a:r>
            </a:p>
          </p:txBody>
        </p:sp>
        <p:sp>
          <p:nvSpPr>
            <p:cNvPr id="286" name="TextBox 285">
              <a:extLst>
                <a:ext uri="{FF2B5EF4-FFF2-40B4-BE49-F238E27FC236}">
                  <a16:creationId xmlns:a16="http://schemas.microsoft.com/office/drawing/2014/main" id="{FAEE1CE9-9ADD-448A-B838-74CA5122D699}"/>
                </a:ext>
              </a:extLst>
            </p:cNvPr>
            <p:cNvSpPr txBox="1"/>
            <p:nvPr/>
          </p:nvSpPr>
          <p:spPr>
            <a:xfrm>
              <a:off x="5679581" y="4762654"/>
              <a:ext cx="255198" cy="233437"/>
            </a:xfrm>
            <a:prstGeom prst="rect">
              <a:avLst/>
            </a:prstGeom>
            <a:noFill/>
          </p:spPr>
          <p:txBody>
            <a:bodyPr wrap="none" rtlCol="0">
              <a:spAutoFit/>
            </a:bodyPr>
            <a:lstStyle/>
            <a:p>
              <a:r>
                <a:rPr lang="en-GB" sz="1000" dirty="0">
                  <a:solidFill>
                    <a:schemeClr val="accent2"/>
                  </a:solidFill>
                </a:rPr>
                <a:t>†</a:t>
              </a:r>
            </a:p>
          </p:txBody>
        </p:sp>
        <p:sp>
          <p:nvSpPr>
            <p:cNvPr id="287" name="TextBox 286">
              <a:extLst>
                <a:ext uri="{FF2B5EF4-FFF2-40B4-BE49-F238E27FC236}">
                  <a16:creationId xmlns:a16="http://schemas.microsoft.com/office/drawing/2014/main" id="{FEB78FC2-74D5-473F-B21D-E1C126DE330A}"/>
                </a:ext>
              </a:extLst>
            </p:cNvPr>
            <p:cNvSpPr txBox="1"/>
            <p:nvPr/>
          </p:nvSpPr>
          <p:spPr>
            <a:xfrm>
              <a:off x="5618958" y="4949955"/>
              <a:ext cx="255198" cy="233437"/>
            </a:xfrm>
            <a:prstGeom prst="rect">
              <a:avLst/>
            </a:prstGeom>
            <a:noFill/>
          </p:spPr>
          <p:txBody>
            <a:bodyPr wrap="none" rtlCol="0">
              <a:spAutoFit/>
            </a:bodyPr>
            <a:lstStyle/>
            <a:p>
              <a:r>
                <a:rPr lang="en-GB" sz="1000" dirty="0">
                  <a:solidFill>
                    <a:srgbClr val="7DCBEC"/>
                  </a:solidFill>
                </a:rPr>
                <a:t>‡</a:t>
              </a:r>
            </a:p>
          </p:txBody>
        </p:sp>
        <p:sp>
          <p:nvSpPr>
            <p:cNvPr id="284" name="TextBox 283">
              <a:extLst>
                <a:ext uri="{FF2B5EF4-FFF2-40B4-BE49-F238E27FC236}">
                  <a16:creationId xmlns:a16="http://schemas.microsoft.com/office/drawing/2014/main" id="{D212C36D-001E-4E19-9575-560E582E6D22}"/>
                </a:ext>
              </a:extLst>
            </p:cNvPr>
            <p:cNvSpPr txBox="1"/>
            <p:nvPr/>
          </p:nvSpPr>
          <p:spPr>
            <a:xfrm>
              <a:off x="5398828" y="4721465"/>
              <a:ext cx="184731" cy="233437"/>
            </a:xfrm>
            <a:prstGeom prst="rect">
              <a:avLst/>
            </a:prstGeom>
            <a:noFill/>
          </p:spPr>
          <p:txBody>
            <a:bodyPr wrap="none" rtlCol="0">
              <a:spAutoFit/>
            </a:bodyPr>
            <a:lstStyle/>
            <a:p>
              <a:endParaRPr lang="en-GB" sz="1000" dirty="0">
                <a:solidFill>
                  <a:schemeClr val="accent2"/>
                </a:solidFill>
              </a:endParaRPr>
            </a:p>
          </p:txBody>
        </p:sp>
        <p:sp>
          <p:nvSpPr>
            <p:cNvPr id="285" name="TextBox 284">
              <a:extLst>
                <a:ext uri="{FF2B5EF4-FFF2-40B4-BE49-F238E27FC236}">
                  <a16:creationId xmlns:a16="http://schemas.microsoft.com/office/drawing/2014/main" id="{7689DF68-94B0-4B6D-BEF6-952DA9B52953}"/>
                </a:ext>
              </a:extLst>
            </p:cNvPr>
            <p:cNvSpPr txBox="1"/>
            <p:nvPr/>
          </p:nvSpPr>
          <p:spPr>
            <a:xfrm>
              <a:off x="5338205" y="4908766"/>
              <a:ext cx="325730" cy="233437"/>
            </a:xfrm>
            <a:prstGeom prst="rect">
              <a:avLst/>
            </a:prstGeom>
            <a:noFill/>
          </p:spPr>
          <p:txBody>
            <a:bodyPr wrap="none" rtlCol="0">
              <a:spAutoFit/>
            </a:bodyPr>
            <a:lstStyle/>
            <a:p>
              <a:r>
                <a:rPr lang="en-GB" sz="1000" dirty="0">
                  <a:solidFill>
                    <a:srgbClr val="7DCBEC"/>
                  </a:solidFill>
                </a:rPr>
                <a:t>‡</a:t>
              </a:r>
              <a:r>
                <a:rPr lang="en-GB" sz="1000" dirty="0">
                  <a:solidFill>
                    <a:schemeClr val="accent2"/>
                  </a:solidFill>
                </a:rPr>
                <a:t>‡</a:t>
              </a:r>
            </a:p>
          </p:txBody>
        </p:sp>
        <p:sp>
          <p:nvSpPr>
            <p:cNvPr id="282" name="TextBox 281">
              <a:extLst>
                <a:ext uri="{FF2B5EF4-FFF2-40B4-BE49-F238E27FC236}">
                  <a16:creationId xmlns:a16="http://schemas.microsoft.com/office/drawing/2014/main" id="{A3568703-B92A-4756-9241-9FFFB1D85B55}"/>
                </a:ext>
              </a:extLst>
            </p:cNvPr>
            <p:cNvSpPr txBox="1"/>
            <p:nvPr/>
          </p:nvSpPr>
          <p:spPr>
            <a:xfrm>
              <a:off x="5182892" y="4689788"/>
              <a:ext cx="184731" cy="233437"/>
            </a:xfrm>
            <a:prstGeom prst="rect">
              <a:avLst/>
            </a:prstGeom>
            <a:noFill/>
          </p:spPr>
          <p:txBody>
            <a:bodyPr wrap="none" rtlCol="0">
              <a:spAutoFit/>
            </a:bodyPr>
            <a:lstStyle/>
            <a:p>
              <a:endParaRPr lang="en-GB" sz="1000" dirty="0">
                <a:solidFill>
                  <a:schemeClr val="accent2"/>
                </a:solidFill>
              </a:endParaRPr>
            </a:p>
          </p:txBody>
        </p:sp>
        <p:sp>
          <p:nvSpPr>
            <p:cNvPr id="283" name="TextBox 282">
              <a:extLst>
                <a:ext uri="{FF2B5EF4-FFF2-40B4-BE49-F238E27FC236}">
                  <a16:creationId xmlns:a16="http://schemas.microsoft.com/office/drawing/2014/main" id="{055EB725-7FCD-4A87-98B2-77A2EA31D80E}"/>
                </a:ext>
              </a:extLst>
            </p:cNvPr>
            <p:cNvSpPr txBox="1"/>
            <p:nvPr/>
          </p:nvSpPr>
          <p:spPr>
            <a:xfrm>
              <a:off x="5122269" y="4877089"/>
              <a:ext cx="325730" cy="233437"/>
            </a:xfrm>
            <a:prstGeom prst="rect">
              <a:avLst/>
            </a:prstGeom>
            <a:noFill/>
          </p:spPr>
          <p:txBody>
            <a:bodyPr wrap="none" rtlCol="0">
              <a:spAutoFit/>
            </a:bodyPr>
            <a:lstStyle/>
            <a:p>
              <a:r>
                <a:rPr lang="en-GB" sz="1000" dirty="0">
                  <a:solidFill>
                    <a:srgbClr val="7DCBEC"/>
                  </a:solidFill>
                </a:rPr>
                <a:t>‡</a:t>
              </a:r>
              <a:r>
                <a:rPr lang="en-GB" sz="1000" dirty="0">
                  <a:solidFill>
                    <a:schemeClr val="accent2"/>
                  </a:solidFill>
                </a:rPr>
                <a:t>‡</a:t>
              </a:r>
            </a:p>
          </p:txBody>
        </p:sp>
      </p:grpSp>
      <p:grpSp>
        <p:nvGrpSpPr>
          <p:cNvPr id="9" name="Group 8">
            <a:extLst>
              <a:ext uri="{FF2B5EF4-FFF2-40B4-BE49-F238E27FC236}">
                <a16:creationId xmlns:a16="http://schemas.microsoft.com/office/drawing/2014/main" id="{1AF5BE2F-64DA-4007-81EA-0FE04DA9C0F4}"/>
              </a:ext>
            </a:extLst>
          </p:cNvPr>
          <p:cNvGrpSpPr/>
          <p:nvPr/>
        </p:nvGrpSpPr>
        <p:grpSpPr>
          <a:xfrm>
            <a:off x="941672" y="3933826"/>
            <a:ext cx="2927064" cy="1368201"/>
            <a:chOff x="4026248" y="3933826"/>
            <a:chExt cx="2927064" cy="1368201"/>
          </a:xfrm>
        </p:grpSpPr>
        <p:grpSp>
          <p:nvGrpSpPr>
            <p:cNvPr id="618" name="Group 617">
              <a:extLst>
                <a:ext uri="{FF2B5EF4-FFF2-40B4-BE49-F238E27FC236}">
                  <a16:creationId xmlns:a16="http://schemas.microsoft.com/office/drawing/2014/main" id="{1AF4C90B-3B7F-47B8-B081-2557E0B754C2}"/>
                </a:ext>
              </a:extLst>
            </p:cNvPr>
            <p:cNvGrpSpPr/>
            <p:nvPr/>
          </p:nvGrpSpPr>
          <p:grpSpPr>
            <a:xfrm>
              <a:off x="4684609" y="5076825"/>
              <a:ext cx="170657" cy="169949"/>
              <a:chOff x="4672637" y="1412776"/>
              <a:chExt cx="170657" cy="648072"/>
            </a:xfrm>
          </p:grpSpPr>
          <p:cxnSp>
            <p:nvCxnSpPr>
              <p:cNvPr id="620" name="Straight Connector 619">
                <a:extLst>
                  <a:ext uri="{FF2B5EF4-FFF2-40B4-BE49-F238E27FC236}">
                    <a16:creationId xmlns:a16="http://schemas.microsoft.com/office/drawing/2014/main" id="{953A1F46-03CC-4B7E-828C-6D6BF39EFFDA}"/>
                  </a:ext>
                </a:extLst>
              </p:cNvPr>
              <p:cNvCxnSpPr/>
              <p:nvPr/>
            </p:nvCxnSpPr>
            <p:spPr>
              <a:xfrm>
                <a:off x="4757966" y="1412776"/>
                <a:ext cx="0" cy="648072"/>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a16="http://schemas.microsoft.com/office/drawing/2014/main" id="{E1566B9D-9BDA-498A-B0D2-6558FF831899}"/>
                  </a:ext>
                </a:extLst>
              </p:cNvPr>
              <p:cNvCxnSpPr>
                <a:cxnSpLocks/>
              </p:cNvCxnSpPr>
              <p:nvPr/>
            </p:nvCxnSpPr>
            <p:spPr>
              <a:xfrm rot="5400000">
                <a:off x="4757966" y="1327448"/>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6E174648-424A-46ED-9BFB-8F10D42DEC7C}"/>
                  </a:ext>
                </a:extLst>
              </p:cNvPr>
              <p:cNvCxnSpPr>
                <a:cxnSpLocks/>
              </p:cNvCxnSpPr>
              <p:nvPr/>
            </p:nvCxnSpPr>
            <p:spPr>
              <a:xfrm rot="5400000">
                <a:off x="4757966" y="1975519"/>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grpSp>
        <p:grpSp>
          <p:nvGrpSpPr>
            <p:cNvPr id="597" name="Group 596">
              <a:extLst>
                <a:ext uri="{FF2B5EF4-FFF2-40B4-BE49-F238E27FC236}">
                  <a16:creationId xmlns:a16="http://schemas.microsoft.com/office/drawing/2014/main" id="{6E97C927-C1AB-4698-9634-873B0B95D042}"/>
                </a:ext>
              </a:extLst>
            </p:cNvPr>
            <p:cNvGrpSpPr/>
            <p:nvPr/>
          </p:nvGrpSpPr>
          <p:grpSpPr>
            <a:xfrm>
              <a:off x="4223707" y="4626769"/>
              <a:ext cx="170657" cy="353392"/>
              <a:chOff x="4672637" y="1412776"/>
              <a:chExt cx="170657" cy="648072"/>
            </a:xfrm>
          </p:grpSpPr>
          <p:cxnSp>
            <p:nvCxnSpPr>
              <p:cNvPr id="599" name="Straight Connector 598">
                <a:extLst>
                  <a:ext uri="{FF2B5EF4-FFF2-40B4-BE49-F238E27FC236}">
                    <a16:creationId xmlns:a16="http://schemas.microsoft.com/office/drawing/2014/main" id="{1B9F59DC-F515-44C3-906E-0F24B9D8AA03}"/>
                  </a:ext>
                </a:extLst>
              </p:cNvPr>
              <p:cNvCxnSpPr/>
              <p:nvPr/>
            </p:nvCxnSpPr>
            <p:spPr>
              <a:xfrm>
                <a:off x="4757966" y="1412776"/>
                <a:ext cx="0" cy="648072"/>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672DD53A-8551-41EC-A635-606EC732C68C}"/>
                  </a:ext>
                </a:extLst>
              </p:cNvPr>
              <p:cNvCxnSpPr>
                <a:cxnSpLocks/>
              </p:cNvCxnSpPr>
              <p:nvPr/>
            </p:nvCxnSpPr>
            <p:spPr>
              <a:xfrm rot="5400000">
                <a:off x="4757966" y="1327448"/>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6D136C77-1AC8-4350-BD6E-4BC83CE9D83F}"/>
                  </a:ext>
                </a:extLst>
              </p:cNvPr>
              <p:cNvCxnSpPr>
                <a:cxnSpLocks/>
              </p:cNvCxnSpPr>
              <p:nvPr/>
            </p:nvCxnSpPr>
            <p:spPr>
              <a:xfrm rot="5400000">
                <a:off x="4757966" y="1975519"/>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grpSp>
        <p:grpSp>
          <p:nvGrpSpPr>
            <p:cNvPr id="576" name="Group 575">
              <a:extLst>
                <a:ext uri="{FF2B5EF4-FFF2-40B4-BE49-F238E27FC236}">
                  <a16:creationId xmlns:a16="http://schemas.microsoft.com/office/drawing/2014/main" id="{7FF98DB1-8298-4FD5-99BF-EC170C5DD55F}"/>
                </a:ext>
              </a:extLst>
            </p:cNvPr>
            <p:cNvGrpSpPr/>
            <p:nvPr/>
          </p:nvGrpSpPr>
          <p:grpSpPr>
            <a:xfrm>
              <a:off x="4459103" y="4956572"/>
              <a:ext cx="170657" cy="216111"/>
              <a:chOff x="4672637" y="1412776"/>
              <a:chExt cx="170657" cy="648072"/>
            </a:xfrm>
          </p:grpSpPr>
          <p:cxnSp>
            <p:nvCxnSpPr>
              <p:cNvPr id="578" name="Straight Connector 577">
                <a:extLst>
                  <a:ext uri="{FF2B5EF4-FFF2-40B4-BE49-F238E27FC236}">
                    <a16:creationId xmlns:a16="http://schemas.microsoft.com/office/drawing/2014/main" id="{55CD8BA7-E63D-4E5F-BB7E-F3AFFDBDF0A8}"/>
                  </a:ext>
                </a:extLst>
              </p:cNvPr>
              <p:cNvCxnSpPr/>
              <p:nvPr/>
            </p:nvCxnSpPr>
            <p:spPr>
              <a:xfrm>
                <a:off x="4757966" y="1412776"/>
                <a:ext cx="0" cy="648072"/>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5B8A7A9A-96F0-4707-AE89-DE8DAD9560A1}"/>
                  </a:ext>
                </a:extLst>
              </p:cNvPr>
              <p:cNvCxnSpPr>
                <a:cxnSpLocks/>
              </p:cNvCxnSpPr>
              <p:nvPr/>
            </p:nvCxnSpPr>
            <p:spPr>
              <a:xfrm rot="5400000">
                <a:off x="4757966" y="1327448"/>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F55835CB-C2DA-444E-95BA-D17B634A6761}"/>
                  </a:ext>
                </a:extLst>
              </p:cNvPr>
              <p:cNvCxnSpPr>
                <a:cxnSpLocks/>
              </p:cNvCxnSpPr>
              <p:nvPr/>
            </p:nvCxnSpPr>
            <p:spPr>
              <a:xfrm rot="5400000">
                <a:off x="4757966" y="1975519"/>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grpSp>
        <p:grpSp>
          <p:nvGrpSpPr>
            <p:cNvPr id="555" name="Group 554">
              <a:extLst>
                <a:ext uri="{FF2B5EF4-FFF2-40B4-BE49-F238E27FC236}">
                  <a16:creationId xmlns:a16="http://schemas.microsoft.com/office/drawing/2014/main" id="{AAB23DD2-012A-4899-AFE5-384A4489BC9A}"/>
                </a:ext>
              </a:extLst>
            </p:cNvPr>
            <p:cNvGrpSpPr/>
            <p:nvPr/>
          </p:nvGrpSpPr>
          <p:grpSpPr>
            <a:xfrm>
              <a:off x="5850779" y="4680347"/>
              <a:ext cx="170657" cy="287422"/>
              <a:chOff x="4672637" y="1412776"/>
              <a:chExt cx="170657" cy="648072"/>
            </a:xfrm>
          </p:grpSpPr>
          <p:cxnSp>
            <p:nvCxnSpPr>
              <p:cNvPr id="557" name="Straight Connector 556">
                <a:extLst>
                  <a:ext uri="{FF2B5EF4-FFF2-40B4-BE49-F238E27FC236}">
                    <a16:creationId xmlns:a16="http://schemas.microsoft.com/office/drawing/2014/main" id="{84D86D42-76EC-46DC-8EE4-1B2A6D2047CF}"/>
                  </a:ext>
                </a:extLst>
              </p:cNvPr>
              <p:cNvCxnSpPr/>
              <p:nvPr/>
            </p:nvCxnSpPr>
            <p:spPr>
              <a:xfrm>
                <a:off x="4757966" y="1412776"/>
                <a:ext cx="0" cy="648072"/>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09D71E47-9823-4CEE-9E13-5A952B669840}"/>
                  </a:ext>
                </a:extLst>
              </p:cNvPr>
              <p:cNvCxnSpPr>
                <a:cxnSpLocks/>
              </p:cNvCxnSpPr>
              <p:nvPr/>
            </p:nvCxnSpPr>
            <p:spPr>
              <a:xfrm rot="5400000">
                <a:off x="4757966" y="1327448"/>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43942B18-898F-4C70-B417-0F7492A0BB1B}"/>
                  </a:ext>
                </a:extLst>
              </p:cNvPr>
              <p:cNvCxnSpPr>
                <a:cxnSpLocks/>
              </p:cNvCxnSpPr>
              <p:nvPr/>
            </p:nvCxnSpPr>
            <p:spPr>
              <a:xfrm rot="5400000">
                <a:off x="4757966" y="1975519"/>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grpSp>
        <p:cxnSp>
          <p:nvCxnSpPr>
            <p:cNvPr id="662" name="Straight Connector 661">
              <a:extLst>
                <a:ext uri="{FF2B5EF4-FFF2-40B4-BE49-F238E27FC236}">
                  <a16:creationId xmlns:a16="http://schemas.microsoft.com/office/drawing/2014/main" id="{81A098C5-DEA0-473A-835E-277B8969249A}"/>
                </a:ext>
              </a:extLst>
            </p:cNvPr>
            <p:cNvCxnSpPr/>
            <p:nvPr/>
          </p:nvCxnSpPr>
          <p:spPr>
            <a:xfrm>
              <a:off x="4111577" y="4298156"/>
              <a:ext cx="0" cy="484585"/>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a:extLst>
                <a:ext uri="{FF2B5EF4-FFF2-40B4-BE49-F238E27FC236}">
                  <a16:creationId xmlns:a16="http://schemas.microsoft.com/office/drawing/2014/main" id="{93BE602F-6E52-4542-9859-B3280E2562D2}"/>
                </a:ext>
              </a:extLst>
            </p:cNvPr>
            <p:cNvCxnSpPr>
              <a:cxnSpLocks/>
            </p:cNvCxnSpPr>
            <p:nvPr/>
          </p:nvCxnSpPr>
          <p:spPr>
            <a:xfrm rot="5400000">
              <a:off x="4111577" y="4212828"/>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4CF77539-EF12-4296-BDE8-B0F11B883AAA}"/>
                </a:ext>
              </a:extLst>
            </p:cNvPr>
            <p:cNvCxnSpPr>
              <a:cxnSpLocks/>
            </p:cNvCxnSpPr>
            <p:nvPr/>
          </p:nvCxnSpPr>
          <p:spPr>
            <a:xfrm rot="5400000">
              <a:off x="4111577" y="4697412"/>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a:extLst>
                <a:ext uri="{FF2B5EF4-FFF2-40B4-BE49-F238E27FC236}">
                  <a16:creationId xmlns:a16="http://schemas.microsoft.com/office/drawing/2014/main" id="{E162EA1E-5BD8-442C-B58D-B36CE535B7F3}"/>
                </a:ext>
              </a:extLst>
            </p:cNvPr>
            <p:cNvCxnSpPr/>
            <p:nvPr/>
          </p:nvCxnSpPr>
          <p:spPr>
            <a:xfrm>
              <a:off x="4111580" y="3933826"/>
              <a:ext cx="0" cy="37980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a:extLst>
                <a:ext uri="{FF2B5EF4-FFF2-40B4-BE49-F238E27FC236}">
                  <a16:creationId xmlns:a16="http://schemas.microsoft.com/office/drawing/2014/main" id="{209E68E1-00D5-4086-BDEF-EB44E34149A4}"/>
                </a:ext>
              </a:extLst>
            </p:cNvPr>
            <p:cNvCxnSpPr>
              <a:cxnSpLocks/>
            </p:cNvCxnSpPr>
            <p:nvPr/>
          </p:nvCxnSpPr>
          <p:spPr>
            <a:xfrm rot="5400000">
              <a:off x="4111580" y="3848498"/>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a:extLst>
                <a:ext uri="{FF2B5EF4-FFF2-40B4-BE49-F238E27FC236}">
                  <a16:creationId xmlns:a16="http://schemas.microsoft.com/office/drawing/2014/main" id="{E0563C35-5530-4CC0-8382-B99DF7596D5C}"/>
                </a:ext>
              </a:extLst>
            </p:cNvPr>
            <p:cNvCxnSpPr>
              <a:cxnSpLocks/>
            </p:cNvCxnSpPr>
            <p:nvPr/>
          </p:nvCxnSpPr>
          <p:spPr>
            <a:xfrm rot="5400000">
              <a:off x="4111580" y="4228305"/>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a:extLst>
                <a:ext uri="{FF2B5EF4-FFF2-40B4-BE49-F238E27FC236}">
                  <a16:creationId xmlns:a16="http://schemas.microsoft.com/office/drawing/2014/main" id="{FF6BAC6A-6C4A-43B2-BDF9-E24C68346F4A}"/>
                </a:ext>
              </a:extLst>
            </p:cNvPr>
            <p:cNvCxnSpPr/>
            <p:nvPr/>
          </p:nvCxnSpPr>
          <p:spPr>
            <a:xfrm>
              <a:off x="4111581" y="4454129"/>
              <a:ext cx="0" cy="2024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a:extLst>
                <a:ext uri="{FF2B5EF4-FFF2-40B4-BE49-F238E27FC236}">
                  <a16:creationId xmlns:a16="http://schemas.microsoft.com/office/drawing/2014/main" id="{5F7FD81A-8485-4641-A796-EC62CC2AFFCC}"/>
                </a:ext>
              </a:extLst>
            </p:cNvPr>
            <p:cNvCxnSpPr>
              <a:cxnSpLocks/>
            </p:cNvCxnSpPr>
            <p:nvPr/>
          </p:nvCxnSpPr>
          <p:spPr>
            <a:xfrm rot="5400000">
              <a:off x="4111581" y="4368801"/>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a:extLst>
                <a:ext uri="{FF2B5EF4-FFF2-40B4-BE49-F238E27FC236}">
                  <a16:creationId xmlns:a16="http://schemas.microsoft.com/office/drawing/2014/main" id="{67E8B051-D566-47A3-9254-8D0672CA8DCB}"/>
                </a:ext>
              </a:extLst>
            </p:cNvPr>
            <p:cNvCxnSpPr>
              <a:cxnSpLocks/>
            </p:cNvCxnSpPr>
            <p:nvPr/>
          </p:nvCxnSpPr>
          <p:spPr>
            <a:xfrm rot="5400000">
              <a:off x="4111581" y="4571206"/>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a:extLst>
                <a:ext uri="{FF2B5EF4-FFF2-40B4-BE49-F238E27FC236}">
                  <a16:creationId xmlns:a16="http://schemas.microsoft.com/office/drawing/2014/main" id="{E63385C9-ED44-4DDB-9E35-1F44DA444B1B}"/>
                </a:ext>
              </a:extLst>
            </p:cNvPr>
            <p:cNvCxnSpPr/>
            <p:nvPr/>
          </p:nvCxnSpPr>
          <p:spPr>
            <a:xfrm>
              <a:off x="4113102" y="4358372"/>
              <a:ext cx="0" cy="456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a:extLst>
                <a:ext uri="{FF2B5EF4-FFF2-40B4-BE49-F238E27FC236}">
                  <a16:creationId xmlns:a16="http://schemas.microsoft.com/office/drawing/2014/main" id="{D5990CD0-F8E3-4A18-B6FB-ED2E631B6D01}"/>
                </a:ext>
              </a:extLst>
            </p:cNvPr>
            <p:cNvCxnSpPr>
              <a:cxnSpLocks/>
            </p:cNvCxnSpPr>
            <p:nvPr/>
          </p:nvCxnSpPr>
          <p:spPr>
            <a:xfrm rot="5400000">
              <a:off x="4113102" y="4273044"/>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a:extLst>
                <a:ext uri="{FF2B5EF4-FFF2-40B4-BE49-F238E27FC236}">
                  <a16:creationId xmlns:a16="http://schemas.microsoft.com/office/drawing/2014/main" id="{225A1F24-2C31-4754-B282-440B57127851}"/>
                </a:ext>
              </a:extLst>
            </p:cNvPr>
            <p:cNvCxnSpPr>
              <a:cxnSpLocks/>
            </p:cNvCxnSpPr>
            <p:nvPr/>
          </p:nvCxnSpPr>
          <p:spPr>
            <a:xfrm rot="5400000">
              <a:off x="4113102" y="4729631"/>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32" name="Group 631">
              <a:extLst>
                <a:ext uri="{FF2B5EF4-FFF2-40B4-BE49-F238E27FC236}">
                  <a16:creationId xmlns:a16="http://schemas.microsoft.com/office/drawing/2014/main" id="{59D214EA-43D4-41D9-BC37-F9FE3B9A8DA7}"/>
                </a:ext>
              </a:extLst>
            </p:cNvPr>
            <p:cNvGrpSpPr/>
            <p:nvPr/>
          </p:nvGrpSpPr>
          <p:grpSpPr>
            <a:xfrm>
              <a:off x="4921813" y="4805363"/>
              <a:ext cx="170657" cy="214311"/>
              <a:chOff x="4672637" y="1412776"/>
              <a:chExt cx="170657" cy="648072"/>
            </a:xfrm>
          </p:grpSpPr>
          <p:cxnSp>
            <p:nvCxnSpPr>
              <p:cNvPr id="650" name="Straight Connector 649">
                <a:extLst>
                  <a:ext uri="{FF2B5EF4-FFF2-40B4-BE49-F238E27FC236}">
                    <a16:creationId xmlns:a16="http://schemas.microsoft.com/office/drawing/2014/main" id="{6A76EE20-FA77-497E-AAC9-9E905E6C6E48}"/>
                  </a:ext>
                </a:extLst>
              </p:cNvPr>
              <p:cNvCxnSpPr/>
              <p:nvPr/>
            </p:nvCxnSpPr>
            <p:spPr>
              <a:xfrm>
                <a:off x="4757966" y="1412776"/>
                <a:ext cx="0" cy="648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a:extLst>
                  <a:ext uri="{FF2B5EF4-FFF2-40B4-BE49-F238E27FC236}">
                    <a16:creationId xmlns:a16="http://schemas.microsoft.com/office/drawing/2014/main" id="{4C199AAB-698B-46A5-989C-9FEA3ACA9493}"/>
                  </a:ext>
                </a:extLst>
              </p:cNvPr>
              <p:cNvCxnSpPr>
                <a:cxnSpLocks/>
              </p:cNvCxnSpPr>
              <p:nvPr/>
            </p:nvCxnSpPr>
            <p:spPr>
              <a:xfrm rot="5400000">
                <a:off x="4757966" y="1327448"/>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a:extLst>
                  <a:ext uri="{FF2B5EF4-FFF2-40B4-BE49-F238E27FC236}">
                    <a16:creationId xmlns:a16="http://schemas.microsoft.com/office/drawing/2014/main" id="{DBCB3FE5-9AC8-4529-AC1A-0DA7065445B5}"/>
                  </a:ext>
                </a:extLst>
              </p:cNvPr>
              <p:cNvCxnSpPr>
                <a:cxnSpLocks/>
              </p:cNvCxnSpPr>
              <p:nvPr/>
            </p:nvCxnSpPr>
            <p:spPr>
              <a:xfrm rot="5400000">
                <a:off x="4757966" y="1975519"/>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33" name="Group 632">
              <a:extLst>
                <a:ext uri="{FF2B5EF4-FFF2-40B4-BE49-F238E27FC236}">
                  <a16:creationId xmlns:a16="http://schemas.microsoft.com/office/drawing/2014/main" id="{1D82A6CD-AC76-4B35-8E66-938F899AFA3D}"/>
                </a:ext>
              </a:extLst>
            </p:cNvPr>
            <p:cNvGrpSpPr/>
            <p:nvPr/>
          </p:nvGrpSpPr>
          <p:grpSpPr>
            <a:xfrm>
              <a:off x="4921813" y="4556521"/>
              <a:ext cx="170657" cy="241697"/>
              <a:chOff x="4672637" y="1412776"/>
              <a:chExt cx="170657" cy="648072"/>
            </a:xfrm>
          </p:grpSpPr>
          <p:cxnSp>
            <p:nvCxnSpPr>
              <p:cNvPr id="647" name="Straight Connector 646">
                <a:extLst>
                  <a:ext uri="{FF2B5EF4-FFF2-40B4-BE49-F238E27FC236}">
                    <a16:creationId xmlns:a16="http://schemas.microsoft.com/office/drawing/2014/main" id="{CD2083BE-C935-4FF5-B469-CD28AE9A372F}"/>
                  </a:ext>
                </a:extLst>
              </p:cNvPr>
              <p:cNvCxnSpPr/>
              <p:nvPr/>
            </p:nvCxnSpPr>
            <p:spPr>
              <a:xfrm>
                <a:off x="4757966" y="1412776"/>
                <a:ext cx="0" cy="6480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a:extLst>
                  <a:ext uri="{FF2B5EF4-FFF2-40B4-BE49-F238E27FC236}">
                    <a16:creationId xmlns:a16="http://schemas.microsoft.com/office/drawing/2014/main" id="{3412AC65-101A-431D-8075-7A7B1682AF1E}"/>
                  </a:ext>
                </a:extLst>
              </p:cNvPr>
              <p:cNvCxnSpPr>
                <a:cxnSpLocks/>
              </p:cNvCxnSpPr>
              <p:nvPr/>
            </p:nvCxnSpPr>
            <p:spPr>
              <a:xfrm rot="5400000">
                <a:off x="4757966" y="1327448"/>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a:extLst>
                  <a:ext uri="{FF2B5EF4-FFF2-40B4-BE49-F238E27FC236}">
                    <a16:creationId xmlns:a16="http://schemas.microsoft.com/office/drawing/2014/main" id="{9DD8E138-3030-46BC-BFA8-4167FAD8CE5E}"/>
                  </a:ext>
                </a:extLst>
              </p:cNvPr>
              <p:cNvCxnSpPr>
                <a:cxnSpLocks/>
              </p:cNvCxnSpPr>
              <p:nvPr/>
            </p:nvCxnSpPr>
            <p:spPr>
              <a:xfrm rot="5400000">
                <a:off x="4757966" y="1975519"/>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34" name="Group 633">
              <a:extLst>
                <a:ext uri="{FF2B5EF4-FFF2-40B4-BE49-F238E27FC236}">
                  <a16:creationId xmlns:a16="http://schemas.microsoft.com/office/drawing/2014/main" id="{45A34878-008C-4F82-BE5C-4C03E7EFDE13}"/>
                </a:ext>
              </a:extLst>
            </p:cNvPr>
            <p:cNvGrpSpPr/>
            <p:nvPr/>
          </p:nvGrpSpPr>
          <p:grpSpPr>
            <a:xfrm>
              <a:off x="4921813" y="4577953"/>
              <a:ext cx="170657" cy="422672"/>
              <a:chOff x="4672637" y="1412776"/>
              <a:chExt cx="170657" cy="648072"/>
            </a:xfrm>
          </p:grpSpPr>
          <p:cxnSp>
            <p:nvCxnSpPr>
              <p:cNvPr id="644" name="Straight Connector 643">
                <a:extLst>
                  <a:ext uri="{FF2B5EF4-FFF2-40B4-BE49-F238E27FC236}">
                    <a16:creationId xmlns:a16="http://schemas.microsoft.com/office/drawing/2014/main" id="{81C3382F-0D1C-4F51-99BF-F2BC5D840F28}"/>
                  </a:ext>
                </a:extLst>
              </p:cNvPr>
              <p:cNvCxnSpPr/>
              <p:nvPr/>
            </p:nvCxnSpPr>
            <p:spPr>
              <a:xfrm>
                <a:off x="4757966" y="1412776"/>
                <a:ext cx="0" cy="648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a:extLst>
                  <a:ext uri="{FF2B5EF4-FFF2-40B4-BE49-F238E27FC236}">
                    <a16:creationId xmlns:a16="http://schemas.microsoft.com/office/drawing/2014/main" id="{6BC1AEB0-0F42-49D2-ABD1-B2681A045844}"/>
                  </a:ext>
                </a:extLst>
              </p:cNvPr>
              <p:cNvCxnSpPr>
                <a:cxnSpLocks/>
              </p:cNvCxnSpPr>
              <p:nvPr/>
            </p:nvCxnSpPr>
            <p:spPr>
              <a:xfrm rot="5400000">
                <a:off x="4757966" y="1327448"/>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a:extLst>
                  <a:ext uri="{FF2B5EF4-FFF2-40B4-BE49-F238E27FC236}">
                    <a16:creationId xmlns:a16="http://schemas.microsoft.com/office/drawing/2014/main" id="{ACD29645-5688-49EC-BE96-4D1AC01B0C51}"/>
                  </a:ext>
                </a:extLst>
              </p:cNvPr>
              <p:cNvCxnSpPr>
                <a:cxnSpLocks/>
              </p:cNvCxnSpPr>
              <p:nvPr/>
            </p:nvCxnSpPr>
            <p:spPr>
              <a:xfrm rot="5400000">
                <a:off x="4757966" y="1975519"/>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39" name="Group 638">
              <a:extLst>
                <a:ext uri="{FF2B5EF4-FFF2-40B4-BE49-F238E27FC236}">
                  <a16:creationId xmlns:a16="http://schemas.microsoft.com/office/drawing/2014/main" id="{C11BBA65-8A29-4F86-A2CC-0E318EA7C0C2}"/>
                </a:ext>
              </a:extLst>
            </p:cNvPr>
            <p:cNvGrpSpPr/>
            <p:nvPr/>
          </p:nvGrpSpPr>
          <p:grpSpPr>
            <a:xfrm>
              <a:off x="4921813" y="5164931"/>
              <a:ext cx="170657" cy="137096"/>
              <a:chOff x="4672637" y="1412776"/>
              <a:chExt cx="170657" cy="648072"/>
            </a:xfrm>
          </p:grpSpPr>
          <p:cxnSp>
            <p:nvCxnSpPr>
              <p:cNvPr id="641" name="Straight Connector 640">
                <a:extLst>
                  <a:ext uri="{FF2B5EF4-FFF2-40B4-BE49-F238E27FC236}">
                    <a16:creationId xmlns:a16="http://schemas.microsoft.com/office/drawing/2014/main" id="{56919355-B88C-456A-8731-10EF86D45573}"/>
                  </a:ext>
                </a:extLst>
              </p:cNvPr>
              <p:cNvCxnSpPr/>
              <p:nvPr/>
            </p:nvCxnSpPr>
            <p:spPr>
              <a:xfrm>
                <a:off x="4757966" y="1412776"/>
                <a:ext cx="0" cy="648072"/>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a:extLst>
                  <a:ext uri="{FF2B5EF4-FFF2-40B4-BE49-F238E27FC236}">
                    <a16:creationId xmlns:a16="http://schemas.microsoft.com/office/drawing/2014/main" id="{A35B0B6E-DC2F-4ED8-AC52-8999F8A584C3}"/>
                  </a:ext>
                </a:extLst>
              </p:cNvPr>
              <p:cNvCxnSpPr>
                <a:cxnSpLocks/>
              </p:cNvCxnSpPr>
              <p:nvPr/>
            </p:nvCxnSpPr>
            <p:spPr>
              <a:xfrm rot="5400000">
                <a:off x="4757966" y="1327448"/>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a:extLst>
                  <a:ext uri="{FF2B5EF4-FFF2-40B4-BE49-F238E27FC236}">
                    <a16:creationId xmlns:a16="http://schemas.microsoft.com/office/drawing/2014/main" id="{22041666-1651-4BC9-9EE0-E0B3313E468D}"/>
                  </a:ext>
                </a:extLst>
              </p:cNvPr>
              <p:cNvCxnSpPr>
                <a:cxnSpLocks/>
              </p:cNvCxnSpPr>
              <p:nvPr/>
            </p:nvCxnSpPr>
            <p:spPr>
              <a:xfrm rot="5400000">
                <a:off x="4757966" y="1975519"/>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grpSp>
        <p:grpSp>
          <p:nvGrpSpPr>
            <p:cNvPr id="611" name="Group 610">
              <a:extLst>
                <a:ext uri="{FF2B5EF4-FFF2-40B4-BE49-F238E27FC236}">
                  <a16:creationId xmlns:a16="http://schemas.microsoft.com/office/drawing/2014/main" id="{FDF134AA-2E19-4D4C-9AE9-8D22F4A84CF5}"/>
                </a:ext>
              </a:extLst>
            </p:cNvPr>
            <p:cNvGrpSpPr/>
            <p:nvPr/>
          </p:nvGrpSpPr>
          <p:grpSpPr>
            <a:xfrm>
              <a:off x="4688885" y="4724401"/>
              <a:ext cx="170657" cy="229790"/>
              <a:chOff x="4672637" y="1412776"/>
              <a:chExt cx="170657" cy="648072"/>
            </a:xfrm>
          </p:grpSpPr>
          <p:cxnSp>
            <p:nvCxnSpPr>
              <p:cNvPr id="629" name="Straight Connector 628">
                <a:extLst>
                  <a:ext uri="{FF2B5EF4-FFF2-40B4-BE49-F238E27FC236}">
                    <a16:creationId xmlns:a16="http://schemas.microsoft.com/office/drawing/2014/main" id="{CEB2FA23-27AA-4827-94F1-48BF8C231FA8}"/>
                  </a:ext>
                </a:extLst>
              </p:cNvPr>
              <p:cNvCxnSpPr/>
              <p:nvPr/>
            </p:nvCxnSpPr>
            <p:spPr>
              <a:xfrm>
                <a:off x="4757966" y="1412776"/>
                <a:ext cx="0" cy="648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a16="http://schemas.microsoft.com/office/drawing/2014/main" id="{AF9C519D-E514-457F-84AB-CD6A6B7089E8}"/>
                  </a:ext>
                </a:extLst>
              </p:cNvPr>
              <p:cNvCxnSpPr>
                <a:cxnSpLocks/>
              </p:cNvCxnSpPr>
              <p:nvPr/>
            </p:nvCxnSpPr>
            <p:spPr>
              <a:xfrm rot="5400000">
                <a:off x="4757966" y="1327448"/>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a:extLst>
                  <a:ext uri="{FF2B5EF4-FFF2-40B4-BE49-F238E27FC236}">
                    <a16:creationId xmlns:a16="http://schemas.microsoft.com/office/drawing/2014/main" id="{2F15EB3E-1835-44C9-AB29-3893B95937AD}"/>
                  </a:ext>
                </a:extLst>
              </p:cNvPr>
              <p:cNvCxnSpPr>
                <a:cxnSpLocks/>
              </p:cNvCxnSpPr>
              <p:nvPr/>
            </p:nvCxnSpPr>
            <p:spPr>
              <a:xfrm rot="5400000">
                <a:off x="4757966" y="1975519"/>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12" name="Group 611">
              <a:extLst>
                <a:ext uri="{FF2B5EF4-FFF2-40B4-BE49-F238E27FC236}">
                  <a16:creationId xmlns:a16="http://schemas.microsoft.com/office/drawing/2014/main" id="{5D19AB57-F5DE-4229-A937-83A6429CEC98}"/>
                </a:ext>
              </a:extLst>
            </p:cNvPr>
            <p:cNvGrpSpPr/>
            <p:nvPr/>
          </p:nvGrpSpPr>
          <p:grpSpPr>
            <a:xfrm>
              <a:off x="4688886" y="4449365"/>
              <a:ext cx="170657" cy="257175"/>
              <a:chOff x="4672637" y="1412776"/>
              <a:chExt cx="170657" cy="648072"/>
            </a:xfrm>
          </p:grpSpPr>
          <p:cxnSp>
            <p:nvCxnSpPr>
              <p:cNvPr id="626" name="Straight Connector 625">
                <a:extLst>
                  <a:ext uri="{FF2B5EF4-FFF2-40B4-BE49-F238E27FC236}">
                    <a16:creationId xmlns:a16="http://schemas.microsoft.com/office/drawing/2014/main" id="{1FE73627-E401-418D-86D0-8D49B65B9B3D}"/>
                  </a:ext>
                </a:extLst>
              </p:cNvPr>
              <p:cNvCxnSpPr/>
              <p:nvPr/>
            </p:nvCxnSpPr>
            <p:spPr>
              <a:xfrm>
                <a:off x="4757966" y="1412776"/>
                <a:ext cx="0" cy="6480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F2DFA1DE-DE03-453C-8E41-01DBA6E62AC5}"/>
                  </a:ext>
                </a:extLst>
              </p:cNvPr>
              <p:cNvCxnSpPr>
                <a:cxnSpLocks/>
              </p:cNvCxnSpPr>
              <p:nvPr/>
            </p:nvCxnSpPr>
            <p:spPr>
              <a:xfrm rot="5400000">
                <a:off x="4757966" y="1327448"/>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34A51947-C143-4C97-BD4D-B67BEDBE0773}"/>
                  </a:ext>
                </a:extLst>
              </p:cNvPr>
              <p:cNvCxnSpPr>
                <a:cxnSpLocks/>
              </p:cNvCxnSpPr>
              <p:nvPr/>
            </p:nvCxnSpPr>
            <p:spPr>
              <a:xfrm rot="5400000">
                <a:off x="4757966" y="1975519"/>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13" name="Group 612">
              <a:extLst>
                <a:ext uri="{FF2B5EF4-FFF2-40B4-BE49-F238E27FC236}">
                  <a16:creationId xmlns:a16="http://schemas.microsoft.com/office/drawing/2014/main" id="{20858495-0169-4E0A-9DBE-158D30445810}"/>
                </a:ext>
              </a:extLst>
            </p:cNvPr>
            <p:cNvGrpSpPr/>
            <p:nvPr/>
          </p:nvGrpSpPr>
          <p:grpSpPr>
            <a:xfrm>
              <a:off x="4688885" y="4404122"/>
              <a:ext cx="170657" cy="522684"/>
              <a:chOff x="4672637" y="1412776"/>
              <a:chExt cx="170657" cy="648072"/>
            </a:xfrm>
          </p:grpSpPr>
          <p:cxnSp>
            <p:nvCxnSpPr>
              <p:cNvPr id="623" name="Straight Connector 622">
                <a:extLst>
                  <a:ext uri="{FF2B5EF4-FFF2-40B4-BE49-F238E27FC236}">
                    <a16:creationId xmlns:a16="http://schemas.microsoft.com/office/drawing/2014/main" id="{49A70238-9B63-4B8E-B3C0-4253072AF13C}"/>
                  </a:ext>
                </a:extLst>
              </p:cNvPr>
              <p:cNvCxnSpPr/>
              <p:nvPr/>
            </p:nvCxnSpPr>
            <p:spPr>
              <a:xfrm>
                <a:off x="4757966" y="1412776"/>
                <a:ext cx="0" cy="648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2C36F35F-2E69-42C4-A008-E53ECEAC998D}"/>
                  </a:ext>
                </a:extLst>
              </p:cNvPr>
              <p:cNvCxnSpPr>
                <a:cxnSpLocks/>
              </p:cNvCxnSpPr>
              <p:nvPr/>
            </p:nvCxnSpPr>
            <p:spPr>
              <a:xfrm rot="5400000">
                <a:off x="4757966" y="1327448"/>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929DF1D3-EBF0-4C99-8664-AD0577C321EF}"/>
                  </a:ext>
                </a:extLst>
              </p:cNvPr>
              <p:cNvCxnSpPr>
                <a:cxnSpLocks/>
              </p:cNvCxnSpPr>
              <p:nvPr/>
            </p:nvCxnSpPr>
            <p:spPr>
              <a:xfrm rot="5400000">
                <a:off x="4757966" y="1975519"/>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90" name="Group 589">
              <a:extLst>
                <a:ext uri="{FF2B5EF4-FFF2-40B4-BE49-F238E27FC236}">
                  <a16:creationId xmlns:a16="http://schemas.microsoft.com/office/drawing/2014/main" id="{CF86CE6C-BFF9-4BA7-9EE9-01DDD26A78DF}"/>
                </a:ext>
              </a:extLst>
            </p:cNvPr>
            <p:cNvGrpSpPr/>
            <p:nvPr/>
          </p:nvGrpSpPr>
          <p:grpSpPr>
            <a:xfrm>
              <a:off x="4223707" y="4319118"/>
              <a:ext cx="170657" cy="298126"/>
              <a:chOff x="4672637" y="1412776"/>
              <a:chExt cx="170657" cy="648072"/>
            </a:xfrm>
          </p:grpSpPr>
          <p:cxnSp>
            <p:nvCxnSpPr>
              <p:cNvPr id="608" name="Straight Connector 607">
                <a:extLst>
                  <a:ext uri="{FF2B5EF4-FFF2-40B4-BE49-F238E27FC236}">
                    <a16:creationId xmlns:a16="http://schemas.microsoft.com/office/drawing/2014/main" id="{B2892EF1-51E6-4FC1-9B6D-BE0C919CE494}"/>
                  </a:ext>
                </a:extLst>
              </p:cNvPr>
              <p:cNvCxnSpPr/>
              <p:nvPr/>
            </p:nvCxnSpPr>
            <p:spPr>
              <a:xfrm>
                <a:off x="4757966" y="1412776"/>
                <a:ext cx="0" cy="648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0EBE5D2F-6977-4297-B7A7-8BC04651C1B0}"/>
                  </a:ext>
                </a:extLst>
              </p:cNvPr>
              <p:cNvCxnSpPr>
                <a:cxnSpLocks/>
              </p:cNvCxnSpPr>
              <p:nvPr/>
            </p:nvCxnSpPr>
            <p:spPr>
              <a:xfrm rot="5400000">
                <a:off x="4757966" y="1327448"/>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DAE83FDC-19CA-4AFF-8FBA-B60D4CD6BD58}"/>
                  </a:ext>
                </a:extLst>
              </p:cNvPr>
              <p:cNvCxnSpPr>
                <a:cxnSpLocks/>
              </p:cNvCxnSpPr>
              <p:nvPr/>
            </p:nvCxnSpPr>
            <p:spPr>
              <a:xfrm rot="5400000">
                <a:off x="4757966" y="1975519"/>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1" name="Group 590">
              <a:extLst>
                <a:ext uri="{FF2B5EF4-FFF2-40B4-BE49-F238E27FC236}">
                  <a16:creationId xmlns:a16="http://schemas.microsoft.com/office/drawing/2014/main" id="{1CD2C26F-5702-4B23-AE1F-BFBD2EDFD7FD}"/>
                </a:ext>
              </a:extLst>
            </p:cNvPr>
            <p:cNvGrpSpPr/>
            <p:nvPr/>
          </p:nvGrpSpPr>
          <p:grpSpPr>
            <a:xfrm>
              <a:off x="4223707" y="4451747"/>
              <a:ext cx="170657" cy="172641"/>
              <a:chOff x="4672637" y="1412776"/>
              <a:chExt cx="170657" cy="648072"/>
            </a:xfrm>
          </p:grpSpPr>
          <p:cxnSp>
            <p:nvCxnSpPr>
              <p:cNvPr id="605" name="Straight Connector 604">
                <a:extLst>
                  <a:ext uri="{FF2B5EF4-FFF2-40B4-BE49-F238E27FC236}">
                    <a16:creationId xmlns:a16="http://schemas.microsoft.com/office/drawing/2014/main" id="{C2FCC81E-E990-4646-A02A-7BDDB87D5FF5}"/>
                  </a:ext>
                </a:extLst>
              </p:cNvPr>
              <p:cNvCxnSpPr/>
              <p:nvPr/>
            </p:nvCxnSpPr>
            <p:spPr>
              <a:xfrm>
                <a:off x="4757966" y="1412776"/>
                <a:ext cx="0" cy="6480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a:extLst>
                  <a:ext uri="{FF2B5EF4-FFF2-40B4-BE49-F238E27FC236}">
                    <a16:creationId xmlns:a16="http://schemas.microsoft.com/office/drawing/2014/main" id="{C57FF821-97A8-40E4-A823-B3D3EFC35484}"/>
                  </a:ext>
                </a:extLst>
              </p:cNvPr>
              <p:cNvCxnSpPr>
                <a:cxnSpLocks/>
              </p:cNvCxnSpPr>
              <p:nvPr/>
            </p:nvCxnSpPr>
            <p:spPr>
              <a:xfrm rot="5400000">
                <a:off x="4757966" y="1327448"/>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6D758A6D-93EC-4B00-8B62-11D320194FDD}"/>
                  </a:ext>
                </a:extLst>
              </p:cNvPr>
              <p:cNvCxnSpPr>
                <a:cxnSpLocks/>
              </p:cNvCxnSpPr>
              <p:nvPr/>
            </p:nvCxnSpPr>
            <p:spPr>
              <a:xfrm rot="5400000">
                <a:off x="4757966" y="1975519"/>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92" name="Group 591">
              <a:extLst>
                <a:ext uri="{FF2B5EF4-FFF2-40B4-BE49-F238E27FC236}">
                  <a16:creationId xmlns:a16="http://schemas.microsoft.com/office/drawing/2014/main" id="{10F8A07B-A0FB-40B3-9DD6-6AB98203684E}"/>
                </a:ext>
              </a:extLst>
            </p:cNvPr>
            <p:cNvGrpSpPr/>
            <p:nvPr/>
          </p:nvGrpSpPr>
          <p:grpSpPr>
            <a:xfrm>
              <a:off x="4223707" y="4405313"/>
              <a:ext cx="170657" cy="506015"/>
              <a:chOff x="4672637" y="1412776"/>
              <a:chExt cx="170657" cy="648072"/>
            </a:xfrm>
          </p:grpSpPr>
          <p:cxnSp>
            <p:nvCxnSpPr>
              <p:cNvPr id="602" name="Straight Connector 601">
                <a:extLst>
                  <a:ext uri="{FF2B5EF4-FFF2-40B4-BE49-F238E27FC236}">
                    <a16:creationId xmlns:a16="http://schemas.microsoft.com/office/drawing/2014/main" id="{24AE229C-08F6-4B22-B1D6-D3DCF8D87304}"/>
                  </a:ext>
                </a:extLst>
              </p:cNvPr>
              <p:cNvCxnSpPr/>
              <p:nvPr/>
            </p:nvCxnSpPr>
            <p:spPr>
              <a:xfrm>
                <a:off x="4757966" y="1412776"/>
                <a:ext cx="0" cy="648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FBA3FF1D-C6F7-4605-BB14-9B985C67D4D2}"/>
                  </a:ext>
                </a:extLst>
              </p:cNvPr>
              <p:cNvCxnSpPr>
                <a:cxnSpLocks/>
              </p:cNvCxnSpPr>
              <p:nvPr/>
            </p:nvCxnSpPr>
            <p:spPr>
              <a:xfrm rot="5400000">
                <a:off x="4757966" y="1327448"/>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a:extLst>
                  <a:ext uri="{FF2B5EF4-FFF2-40B4-BE49-F238E27FC236}">
                    <a16:creationId xmlns:a16="http://schemas.microsoft.com/office/drawing/2014/main" id="{A0CB780B-750E-46B6-BFE5-BDA67DA99696}"/>
                  </a:ext>
                </a:extLst>
              </p:cNvPr>
              <p:cNvCxnSpPr>
                <a:cxnSpLocks/>
              </p:cNvCxnSpPr>
              <p:nvPr/>
            </p:nvCxnSpPr>
            <p:spPr>
              <a:xfrm rot="5400000">
                <a:off x="4757966" y="1975519"/>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69" name="Group 568">
              <a:extLst>
                <a:ext uri="{FF2B5EF4-FFF2-40B4-BE49-F238E27FC236}">
                  <a16:creationId xmlns:a16="http://schemas.microsoft.com/office/drawing/2014/main" id="{3125B530-7771-4DAE-8714-1F863D55ABFD}"/>
                </a:ext>
              </a:extLst>
            </p:cNvPr>
            <p:cNvGrpSpPr/>
            <p:nvPr/>
          </p:nvGrpSpPr>
          <p:grpSpPr>
            <a:xfrm>
              <a:off x="4459103" y="4678602"/>
              <a:ext cx="170657" cy="171579"/>
              <a:chOff x="4672637" y="1412776"/>
              <a:chExt cx="170657" cy="648072"/>
            </a:xfrm>
          </p:grpSpPr>
          <p:cxnSp>
            <p:nvCxnSpPr>
              <p:cNvPr id="587" name="Straight Connector 586">
                <a:extLst>
                  <a:ext uri="{FF2B5EF4-FFF2-40B4-BE49-F238E27FC236}">
                    <a16:creationId xmlns:a16="http://schemas.microsoft.com/office/drawing/2014/main" id="{247C79FA-1139-4B6A-BC79-EB9433CD6201}"/>
                  </a:ext>
                </a:extLst>
              </p:cNvPr>
              <p:cNvCxnSpPr/>
              <p:nvPr/>
            </p:nvCxnSpPr>
            <p:spPr>
              <a:xfrm>
                <a:off x="4757966" y="1412776"/>
                <a:ext cx="0" cy="648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38EE36F2-9A51-49B6-A45C-2D15FD07C50E}"/>
                  </a:ext>
                </a:extLst>
              </p:cNvPr>
              <p:cNvCxnSpPr>
                <a:cxnSpLocks/>
              </p:cNvCxnSpPr>
              <p:nvPr/>
            </p:nvCxnSpPr>
            <p:spPr>
              <a:xfrm rot="5400000">
                <a:off x="4757966" y="1327448"/>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B703CBA0-F57D-490B-996D-A1A67847264C}"/>
                  </a:ext>
                </a:extLst>
              </p:cNvPr>
              <p:cNvCxnSpPr>
                <a:cxnSpLocks/>
              </p:cNvCxnSpPr>
              <p:nvPr/>
            </p:nvCxnSpPr>
            <p:spPr>
              <a:xfrm rot="5400000">
                <a:off x="4757966" y="1975519"/>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70" name="Group 569">
              <a:extLst>
                <a:ext uri="{FF2B5EF4-FFF2-40B4-BE49-F238E27FC236}">
                  <a16:creationId xmlns:a16="http://schemas.microsoft.com/office/drawing/2014/main" id="{46F794BF-2B1E-49DB-ADDA-53331B6BF2FD}"/>
                </a:ext>
              </a:extLst>
            </p:cNvPr>
            <p:cNvGrpSpPr/>
            <p:nvPr/>
          </p:nvGrpSpPr>
          <p:grpSpPr>
            <a:xfrm>
              <a:off x="4459103" y="4513927"/>
              <a:ext cx="170657" cy="215602"/>
              <a:chOff x="4672637" y="1412776"/>
              <a:chExt cx="170657" cy="648072"/>
            </a:xfrm>
          </p:grpSpPr>
          <p:cxnSp>
            <p:nvCxnSpPr>
              <p:cNvPr id="584" name="Straight Connector 583">
                <a:extLst>
                  <a:ext uri="{FF2B5EF4-FFF2-40B4-BE49-F238E27FC236}">
                    <a16:creationId xmlns:a16="http://schemas.microsoft.com/office/drawing/2014/main" id="{CA70E65F-9DD3-4657-B2DD-EF7991CCCD27}"/>
                  </a:ext>
                </a:extLst>
              </p:cNvPr>
              <p:cNvCxnSpPr/>
              <p:nvPr/>
            </p:nvCxnSpPr>
            <p:spPr>
              <a:xfrm>
                <a:off x="4757966" y="1412776"/>
                <a:ext cx="0" cy="6480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BBACE05D-A02C-4FDD-9394-4ECCF80432D9}"/>
                  </a:ext>
                </a:extLst>
              </p:cNvPr>
              <p:cNvCxnSpPr>
                <a:cxnSpLocks/>
              </p:cNvCxnSpPr>
              <p:nvPr/>
            </p:nvCxnSpPr>
            <p:spPr>
              <a:xfrm rot="5400000">
                <a:off x="4757966" y="1327448"/>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E0B23C59-0579-4988-B7F4-0A1EF1369662}"/>
                  </a:ext>
                </a:extLst>
              </p:cNvPr>
              <p:cNvCxnSpPr>
                <a:cxnSpLocks/>
              </p:cNvCxnSpPr>
              <p:nvPr/>
            </p:nvCxnSpPr>
            <p:spPr>
              <a:xfrm rot="5400000">
                <a:off x="4757966" y="1975519"/>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71" name="Group 570">
              <a:extLst>
                <a:ext uri="{FF2B5EF4-FFF2-40B4-BE49-F238E27FC236}">
                  <a16:creationId xmlns:a16="http://schemas.microsoft.com/office/drawing/2014/main" id="{8947F01F-4996-4357-9F67-F6869F698DA7}"/>
                </a:ext>
              </a:extLst>
            </p:cNvPr>
            <p:cNvGrpSpPr/>
            <p:nvPr/>
          </p:nvGrpSpPr>
          <p:grpSpPr>
            <a:xfrm>
              <a:off x="4459103" y="4495800"/>
              <a:ext cx="170657" cy="490117"/>
              <a:chOff x="4672637" y="1412776"/>
              <a:chExt cx="170657" cy="648072"/>
            </a:xfrm>
          </p:grpSpPr>
          <p:cxnSp>
            <p:nvCxnSpPr>
              <p:cNvPr id="581" name="Straight Connector 580">
                <a:extLst>
                  <a:ext uri="{FF2B5EF4-FFF2-40B4-BE49-F238E27FC236}">
                    <a16:creationId xmlns:a16="http://schemas.microsoft.com/office/drawing/2014/main" id="{AFAB1E47-E4E9-488E-A37A-E159942F79A5}"/>
                  </a:ext>
                </a:extLst>
              </p:cNvPr>
              <p:cNvCxnSpPr/>
              <p:nvPr/>
            </p:nvCxnSpPr>
            <p:spPr>
              <a:xfrm>
                <a:off x="4757966" y="1412776"/>
                <a:ext cx="0" cy="648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AF0FA023-DE0B-4502-ADC4-C04CE6225454}"/>
                  </a:ext>
                </a:extLst>
              </p:cNvPr>
              <p:cNvCxnSpPr>
                <a:cxnSpLocks/>
              </p:cNvCxnSpPr>
              <p:nvPr/>
            </p:nvCxnSpPr>
            <p:spPr>
              <a:xfrm rot="5400000">
                <a:off x="4757966" y="1327448"/>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10A7816C-FBCD-4074-ACC4-D637ECE75261}"/>
                  </a:ext>
                </a:extLst>
              </p:cNvPr>
              <p:cNvCxnSpPr>
                <a:cxnSpLocks/>
              </p:cNvCxnSpPr>
              <p:nvPr/>
            </p:nvCxnSpPr>
            <p:spPr>
              <a:xfrm rot="5400000">
                <a:off x="4757966" y="1975519"/>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47" name="Group 546">
              <a:extLst>
                <a:ext uri="{FF2B5EF4-FFF2-40B4-BE49-F238E27FC236}">
                  <a16:creationId xmlns:a16="http://schemas.microsoft.com/office/drawing/2014/main" id="{6F775A74-73A0-4D94-9302-CB2E30143F7D}"/>
                </a:ext>
              </a:extLst>
            </p:cNvPr>
            <p:cNvGrpSpPr/>
            <p:nvPr/>
          </p:nvGrpSpPr>
          <p:grpSpPr>
            <a:xfrm>
              <a:off x="5850779" y="4281823"/>
              <a:ext cx="170657" cy="262793"/>
              <a:chOff x="4672637" y="1412776"/>
              <a:chExt cx="170657" cy="648072"/>
            </a:xfrm>
          </p:grpSpPr>
          <p:cxnSp>
            <p:nvCxnSpPr>
              <p:cNvPr id="566" name="Straight Connector 565">
                <a:extLst>
                  <a:ext uri="{FF2B5EF4-FFF2-40B4-BE49-F238E27FC236}">
                    <a16:creationId xmlns:a16="http://schemas.microsoft.com/office/drawing/2014/main" id="{41BF3FCC-E027-433C-8346-47718F07C753}"/>
                  </a:ext>
                </a:extLst>
              </p:cNvPr>
              <p:cNvCxnSpPr/>
              <p:nvPr/>
            </p:nvCxnSpPr>
            <p:spPr>
              <a:xfrm>
                <a:off x="4757966" y="1412776"/>
                <a:ext cx="0" cy="648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522EE2A5-EA04-4086-8141-40AD3F486BF2}"/>
                  </a:ext>
                </a:extLst>
              </p:cNvPr>
              <p:cNvCxnSpPr>
                <a:cxnSpLocks/>
              </p:cNvCxnSpPr>
              <p:nvPr/>
            </p:nvCxnSpPr>
            <p:spPr>
              <a:xfrm rot="5400000">
                <a:off x="4757966" y="1327448"/>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a:extLst>
                  <a:ext uri="{FF2B5EF4-FFF2-40B4-BE49-F238E27FC236}">
                    <a16:creationId xmlns:a16="http://schemas.microsoft.com/office/drawing/2014/main" id="{874EDD47-8DFC-4667-B84D-DA23D8043B1E}"/>
                  </a:ext>
                </a:extLst>
              </p:cNvPr>
              <p:cNvCxnSpPr>
                <a:cxnSpLocks/>
              </p:cNvCxnSpPr>
              <p:nvPr/>
            </p:nvCxnSpPr>
            <p:spPr>
              <a:xfrm rot="5400000">
                <a:off x="4757966" y="1975519"/>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48" name="Group 547">
              <a:extLst>
                <a:ext uri="{FF2B5EF4-FFF2-40B4-BE49-F238E27FC236}">
                  <a16:creationId xmlns:a16="http://schemas.microsoft.com/office/drawing/2014/main" id="{CCFE4707-3535-430C-A249-383F207F4B27}"/>
                </a:ext>
              </a:extLst>
            </p:cNvPr>
            <p:cNvGrpSpPr/>
            <p:nvPr/>
          </p:nvGrpSpPr>
          <p:grpSpPr>
            <a:xfrm>
              <a:off x="5850779" y="4473137"/>
              <a:ext cx="170657" cy="234593"/>
              <a:chOff x="4672637" y="1412776"/>
              <a:chExt cx="170657" cy="648072"/>
            </a:xfrm>
          </p:grpSpPr>
          <p:cxnSp>
            <p:nvCxnSpPr>
              <p:cNvPr id="563" name="Straight Connector 562">
                <a:extLst>
                  <a:ext uri="{FF2B5EF4-FFF2-40B4-BE49-F238E27FC236}">
                    <a16:creationId xmlns:a16="http://schemas.microsoft.com/office/drawing/2014/main" id="{33CFBDD5-D2CB-4DB5-8394-50E2E95A0EAC}"/>
                  </a:ext>
                </a:extLst>
              </p:cNvPr>
              <p:cNvCxnSpPr/>
              <p:nvPr/>
            </p:nvCxnSpPr>
            <p:spPr>
              <a:xfrm>
                <a:off x="4757966" y="1412776"/>
                <a:ext cx="0" cy="6480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02724792-3087-4780-8366-6B7D9EDC75A2}"/>
                  </a:ext>
                </a:extLst>
              </p:cNvPr>
              <p:cNvCxnSpPr>
                <a:cxnSpLocks/>
              </p:cNvCxnSpPr>
              <p:nvPr/>
            </p:nvCxnSpPr>
            <p:spPr>
              <a:xfrm rot="5400000">
                <a:off x="4757966" y="1327448"/>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13E8C671-7A5D-402A-BBDF-C2D943C70763}"/>
                  </a:ext>
                </a:extLst>
              </p:cNvPr>
              <p:cNvCxnSpPr>
                <a:cxnSpLocks/>
              </p:cNvCxnSpPr>
              <p:nvPr/>
            </p:nvCxnSpPr>
            <p:spPr>
              <a:xfrm rot="5400000">
                <a:off x="4757966" y="1975519"/>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49" name="Group 548">
              <a:extLst>
                <a:ext uri="{FF2B5EF4-FFF2-40B4-BE49-F238E27FC236}">
                  <a16:creationId xmlns:a16="http://schemas.microsoft.com/office/drawing/2014/main" id="{61BEA065-5F4F-474C-9AB4-DFD48AFDDCBF}"/>
                </a:ext>
              </a:extLst>
            </p:cNvPr>
            <p:cNvGrpSpPr/>
            <p:nvPr/>
          </p:nvGrpSpPr>
          <p:grpSpPr>
            <a:xfrm>
              <a:off x="5850779" y="4366021"/>
              <a:ext cx="170657" cy="439342"/>
              <a:chOff x="4672637" y="1412776"/>
              <a:chExt cx="170657" cy="648072"/>
            </a:xfrm>
          </p:grpSpPr>
          <p:cxnSp>
            <p:nvCxnSpPr>
              <p:cNvPr id="560" name="Straight Connector 559">
                <a:extLst>
                  <a:ext uri="{FF2B5EF4-FFF2-40B4-BE49-F238E27FC236}">
                    <a16:creationId xmlns:a16="http://schemas.microsoft.com/office/drawing/2014/main" id="{CFBACF1D-EC5A-4E52-BE17-7063F458FE2E}"/>
                  </a:ext>
                </a:extLst>
              </p:cNvPr>
              <p:cNvCxnSpPr/>
              <p:nvPr/>
            </p:nvCxnSpPr>
            <p:spPr>
              <a:xfrm>
                <a:off x="4757966" y="1412776"/>
                <a:ext cx="0" cy="648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9312CBDF-15ED-46BE-8698-C024464A5ADF}"/>
                  </a:ext>
                </a:extLst>
              </p:cNvPr>
              <p:cNvCxnSpPr>
                <a:cxnSpLocks/>
              </p:cNvCxnSpPr>
              <p:nvPr/>
            </p:nvCxnSpPr>
            <p:spPr>
              <a:xfrm rot="5400000">
                <a:off x="4757966" y="1327448"/>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94DAA82C-A01D-4D80-96BA-05D71D13873A}"/>
                  </a:ext>
                </a:extLst>
              </p:cNvPr>
              <p:cNvCxnSpPr>
                <a:cxnSpLocks/>
              </p:cNvCxnSpPr>
              <p:nvPr/>
            </p:nvCxnSpPr>
            <p:spPr>
              <a:xfrm rot="5400000">
                <a:off x="4757966" y="1975519"/>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26" name="Group 525">
              <a:extLst>
                <a:ext uri="{FF2B5EF4-FFF2-40B4-BE49-F238E27FC236}">
                  <a16:creationId xmlns:a16="http://schemas.microsoft.com/office/drawing/2014/main" id="{DD7F407E-48FA-4B16-8540-22A4E048F892}"/>
                </a:ext>
              </a:extLst>
            </p:cNvPr>
            <p:cNvGrpSpPr/>
            <p:nvPr/>
          </p:nvGrpSpPr>
          <p:grpSpPr>
            <a:xfrm>
              <a:off x="6782655" y="4563440"/>
              <a:ext cx="170657" cy="259782"/>
              <a:chOff x="4672637" y="1412776"/>
              <a:chExt cx="170657" cy="648072"/>
            </a:xfrm>
          </p:grpSpPr>
          <p:cxnSp>
            <p:nvCxnSpPr>
              <p:cNvPr id="544" name="Straight Connector 543">
                <a:extLst>
                  <a:ext uri="{FF2B5EF4-FFF2-40B4-BE49-F238E27FC236}">
                    <a16:creationId xmlns:a16="http://schemas.microsoft.com/office/drawing/2014/main" id="{5EB0B1CA-49BE-4831-B435-303317675823}"/>
                  </a:ext>
                </a:extLst>
              </p:cNvPr>
              <p:cNvCxnSpPr/>
              <p:nvPr/>
            </p:nvCxnSpPr>
            <p:spPr>
              <a:xfrm>
                <a:off x="4757966" y="1412776"/>
                <a:ext cx="0" cy="648072"/>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a:extLst>
                  <a:ext uri="{FF2B5EF4-FFF2-40B4-BE49-F238E27FC236}">
                    <a16:creationId xmlns:a16="http://schemas.microsoft.com/office/drawing/2014/main" id="{D0510D7D-E572-40F0-939A-DC1B0E1136FB}"/>
                  </a:ext>
                </a:extLst>
              </p:cNvPr>
              <p:cNvCxnSpPr>
                <a:cxnSpLocks/>
              </p:cNvCxnSpPr>
              <p:nvPr/>
            </p:nvCxnSpPr>
            <p:spPr>
              <a:xfrm rot="5400000">
                <a:off x="4757966" y="1327448"/>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75D238C3-FB92-4A87-86E0-CDADE628130F}"/>
                  </a:ext>
                </a:extLst>
              </p:cNvPr>
              <p:cNvCxnSpPr>
                <a:cxnSpLocks/>
              </p:cNvCxnSpPr>
              <p:nvPr/>
            </p:nvCxnSpPr>
            <p:spPr>
              <a:xfrm rot="5400000">
                <a:off x="4757966" y="1975519"/>
                <a:ext cx="0" cy="170657"/>
              </a:xfrm>
              <a:prstGeom prst="line">
                <a:avLst/>
              </a:prstGeom>
              <a:ln>
                <a:solidFill>
                  <a:srgbClr val="7DCBEC"/>
                </a:solidFill>
              </a:ln>
            </p:spPr>
            <p:style>
              <a:lnRef idx="1">
                <a:schemeClr val="accent1"/>
              </a:lnRef>
              <a:fillRef idx="0">
                <a:schemeClr val="accent1"/>
              </a:fillRef>
              <a:effectRef idx="0">
                <a:schemeClr val="accent1"/>
              </a:effectRef>
              <a:fontRef idx="minor">
                <a:schemeClr val="tx1"/>
              </a:fontRef>
            </p:style>
          </p:cxnSp>
        </p:grpSp>
        <p:grpSp>
          <p:nvGrpSpPr>
            <p:cNvPr id="527" name="Group 526">
              <a:extLst>
                <a:ext uri="{FF2B5EF4-FFF2-40B4-BE49-F238E27FC236}">
                  <a16:creationId xmlns:a16="http://schemas.microsoft.com/office/drawing/2014/main" id="{29499674-11D3-4D66-851E-813D693970ED}"/>
                </a:ext>
              </a:extLst>
            </p:cNvPr>
            <p:cNvGrpSpPr/>
            <p:nvPr/>
          </p:nvGrpSpPr>
          <p:grpSpPr>
            <a:xfrm>
              <a:off x="6782655" y="4192191"/>
              <a:ext cx="170657" cy="239315"/>
              <a:chOff x="4672637" y="1412776"/>
              <a:chExt cx="170657" cy="648072"/>
            </a:xfrm>
          </p:grpSpPr>
          <p:cxnSp>
            <p:nvCxnSpPr>
              <p:cNvPr id="541" name="Straight Connector 540">
                <a:extLst>
                  <a:ext uri="{FF2B5EF4-FFF2-40B4-BE49-F238E27FC236}">
                    <a16:creationId xmlns:a16="http://schemas.microsoft.com/office/drawing/2014/main" id="{2D535AF8-9E71-4EC1-8160-54454BF36EAE}"/>
                  </a:ext>
                </a:extLst>
              </p:cNvPr>
              <p:cNvCxnSpPr/>
              <p:nvPr/>
            </p:nvCxnSpPr>
            <p:spPr>
              <a:xfrm>
                <a:off x="4757966" y="1412776"/>
                <a:ext cx="0" cy="648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id="{10DF0E97-78A1-4DDF-9CCF-B85537CCC5B9}"/>
                  </a:ext>
                </a:extLst>
              </p:cNvPr>
              <p:cNvCxnSpPr>
                <a:cxnSpLocks/>
              </p:cNvCxnSpPr>
              <p:nvPr/>
            </p:nvCxnSpPr>
            <p:spPr>
              <a:xfrm rot="5400000">
                <a:off x="4757966" y="1327448"/>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9A596813-29ED-4C8D-9174-0A6FB71267CC}"/>
                  </a:ext>
                </a:extLst>
              </p:cNvPr>
              <p:cNvCxnSpPr>
                <a:cxnSpLocks/>
              </p:cNvCxnSpPr>
              <p:nvPr/>
            </p:nvCxnSpPr>
            <p:spPr>
              <a:xfrm rot="5400000">
                <a:off x="4757966" y="1975519"/>
                <a:ext cx="0" cy="1706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8" name="Group 527">
              <a:extLst>
                <a:ext uri="{FF2B5EF4-FFF2-40B4-BE49-F238E27FC236}">
                  <a16:creationId xmlns:a16="http://schemas.microsoft.com/office/drawing/2014/main" id="{7352F6B6-9A54-4F70-BDF6-3409B6610C01}"/>
                </a:ext>
              </a:extLst>
            </p:cNvPr>
            <p:cNvGrpSpPr/>
            <p:nvPr/>
          </p:nvGrpSpPr>
          <p:grpSpPr>
            <a:xfrm>
              <a:off x="6782655" y="4351734"/>
              <a:ext cx="170657" cy="460772"/>
              <a:chOff x="4672637" y="1412776"/>
              <a:chExt cx="170657" cy="648072"/>
            </a:xfrm>
          </p:grpSpPr>
          <p:cxnSp>
            <p:nvCxnSpPr>
              <p:cNvPr id="538" name="Straight Connector 537">
                <a:extLst>
                  <a:ext uri="{FF2B5EF4-FFF2-40B4-BE49-F238E27FC236}">
                    <a16:creationId xmlns:a16="http://schemas.microsoft.com/office/drawing/2014/main" id="{9C3A8629-08FB-46E5-B76B-219DCA92D698}"/>
                  </a:ext>
                </a:extLst>
              </p:cNvPr>
              <p:cNvCxnSpPr/>
              <p:nvPr/>
            </p:nvCxnSpPr>
            <p:spPr>
              <a:xfrm>
                <a:off x="4757966" y="1412776"/>
                <a:ext cx="0" cy="648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238ED5FB-23EF-4EF7-9C2F-08AF83981D0D}"/>
                  </a:ext>
                </a:extLst>
              </p:cNvPr>
              <p:cNvCxnSpPr>
                <a:cxnSpLocks/>
              </p:cNvCxnSpPr>
              <p:nvPr/>
            </p:nvCxnSpPr>
            <p:spPr>
              <a:xfrm rot="5400000">
                <a:off x="4757966" y="1327448"/>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85477D44-BCD4-4148-8714-D51743F1EBF7}"/>
                  </a:ext>
                </a:extLst>
              </p:cNvPr>
              <p:cNvCxnSpPr>
                <a:cxnSpLocks/>
              </p:cNvCxnSpPr>
              <p:nvPr/>
            </p:nvCxnSpPr>
            <p:spPr>
              <a:xfrm rot="5400000">
                <a:off x="4757966" y="1975519"/>
                <a:ext cx="0" cy="170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34" name="Group 533">
              <a:extLst>
                <a:ext uri="{FF2B5EF4-FFF2-40B4-BE49-F238E27FC236}">
                  <a16:creationId xmlns:a16="http://schemas.microsoft.com/office/drawing/2014/main" id="{0C03C761-A3C3-4B67-8D9C-9C6B73637374}"/>
                </a:ext>
              </a:extLst>
            </p:cNvPr>
            <p:cNvGrpSpPr/>
            <p:nvPr/>
          </p:nvGrpSpPr>
          <p:grpSpPr>
            <a:xfrm>
              <a:off x="6782655" y="4406504"/>
              <a:ext cx="170657" cy="144066"/>
              <a:chOff x="4672637" y="1412776"/>
              <a:chExt cx="170657" cy="648072"/>
            </a:xfrm>
          </p:grpSpPr>
          <p:cxnSp>
            <p:nvCxnSpPr>
              <p:cNvPr id="535" name="Straight Connector 534">
                <a:extLst>
                  <a:ext uri="{FF2B5EF4-FFF2-40B4-BE49-F238E27FC236}">
                    <a16:creationId xmlns:a16="http://schemas.microsoft.com/office/drawing/2014/main" id="{CB6AFB46-EEBD-43E1-A36D-9174612C2637}"/>
                  </a:ext>
                </a:extLst>
              </p:cNvPr>
              <p:cNvCxnSpPr/>
              <p:nvPr/>
            </p:nvCxnSpPr>
            <p:spPr>
              <a:xfrm>
                <a:off x="4757966" y="1412776"/>
                <a:ext cx="0" cy="6480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DC134DA1-9CBF-4AB1-AA7A-CE34244B7E3E}"/>
                  </a:ext>
                </a:extLst>
              </p:cNvPr>
              <p:cNvCxnSpPr>
                <a:cxnSpLocks/>
              </p:cNvCxnSpPr>
              <p:nvPr/>
            </p:nvCxnSpPr>
            <p:spPr>
              <a:xfrm rot="5400000">
                <a:off x="4757966" y="1327448"/>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EFC1D398-5106-4A45-83F3-8AF3C08F305D}"/>
                  </a:ext>
                </a:extLst>
              </p:cNvPr>
              <p:cNvCxnSpPr>
                <a:cxnSpLocks/>
              </p:cNvCxnSpPr>
              <p:nvPr/>
            </p:nvCxnSpPr>
            <p:spPr>
              <a:xfrm rot="5400000">
                <a:off x="4757966" y="1975519"/>
                <a:ext cx="0" cy="1706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Group 9">
            <a:extLst>
              <a:ext uri="{FF2B5EF4-FFF2-40B4-BE49-F238E27FC236}">
                <a16:creationId xmlns:a16="http://schemas.microsoft.com/office/drawing/2014/main" id="{8C14984E-2C55-47D8-B7AC-2822D63F7614}"/>
              </a:ext>
            </a:extLst>
          </p:cNvPr>
          <p:cNvGrpSpPr/>
          <p:nvPr/>
        </p:nvGrpSpPr>
        <p:grpSpPr>
          <a:xfrm>
            <a:off x="346424" y="3360282"/>
            <a:ext cx="3847743" cy="2612878"/>
            <a:chOff x="346424" y="3360282"/>
            <a:chExt cx="3847743" cy="2612878"/>
          </a:xfrm>
        </p:grpSpPr>
        <p:sp>
          <p:nvSpPr>
            <p:cNvPr id="493" name="Tekstvak 1">
              <a:extLst>
                <a:ext uri="{FF2B5EF4-FFF2-40B4-BE49-F238E27FC236}">
                  <a16:creationId xmlns:a16="http://schemas.microsoft.com/office/drawing/2014/main" id="{C40CD110-EED6-4FD1-BF87-525761A79312}"/>
                </a:ext>
              </a:extLst>
            </p:cNvPr>
            <p:cNvSpPr txBox="1"/>
            <p:nvPr/>
          </p:nvSpPr>
          <p:spPr>
            <a:xfrm>
              <a:off x="1525505" y="3360282"/>
              <a:ext cx="2001131" cy="289336"/>
            </a:xfrm>
            <a:prstGeom prst="rect">
              <a:avLst/>
            </a:prstGeom>
            <a:noFill/>
          </p:spPr>
          <p:txBody>
            <a:bodyPr wrap="none" rtlCol="0" anchor="ctr">
              <a:noAutofit/>
            </a:bodyPr>
            <a:lstStyle>
              <a:defPPr>
                <a:defRPr lang="en-US"/>
              </a:defPPr>
              <a:lvl1pPr algn="ctr">
                <a:defRPr sz="1600" b="1">
                  <a:solidFill>
                    <a:srgbClr val="004A86"/>
                  </a:solidFill>
                </a:defRPr>
              </a:lvl1pPr>
            </a:lstStyle>
            <a:p>
              <a:r>
                <a:rPr lang="nl-NL" dirty="0">
                  <a:solidFill>
                    <a:schemeClr val="tx1"/>
                  </a:solidFill>
                </a:rPr>
                <a:t>Absolute GGT</a:t>
              </a:r>
              <a:endParaRPr lang="en-US" dirty="0">
                <a:solidFill>
                  <a:schemeClr val="tx1"/>
                </a:solidFill>
              </a:endParaRPr>
            </a:p>
          </p:txBody>
        </p:sp>
        <p:sp>
          <p:nvSpPr>
            <p:cNvPr id="670" name="TextBox 17">
              <a:extLst>
                <a:ext uri="{FF2B5EF4-FFF2-40B4-BE49-F238E27FC236}">
                  <a16:creationId xmlns:a16="http://schemas.microsoft.com/office/drawing/2014/main" id="{022676B4-3E44-4F7A-86E3-109173EBF524}"/>
                </a:ext>
              </a:extLst>
            </p:cNvPr>
            <p:cNvSpPr txBox="1">
              <a:spLocks noChangeArrowheads="1"/>
            </p:cNvSpPr>
            <p:nvPr/>
          </p:nvSpPr>
          <p:spPr bwMode="auto">
            <a:xfrm rot="16200000">
              <a:off x="-454673" y="4587779"/>
              <a:ext cx="17868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Mean GGT (U/L)</a:t>
              </a:r>
            </a:p>
          </p:txBody>
        </p:sp>
        <p:cxnSp>
          <p:nvCxnSpPr>
            <p:cNvPr id="672" name="Straight Arrow Connector 671">
              <a:extLst>
                <a:ext uri="{FF2B5EF4-FFF2-40B4-BE49-F238E27FC236}">
                  <a16:creationId xmlns:a16="http://schemas.microsoft.com/office/drawing/2014/main" id="{26F0FAB4-6E71-41F5-9687-6EAF443885A2}"/>
                </a:ext>
              </a:extLst>
            </p:cNvPr>
            <p:cNvCxnSpPr/>
            <p:nvPr/>
          </p:nvCxnSpPr>
          <p:spPr>
            <a:xfrm>
              <a:off x="1019535" y="5901752"/>
              <a:ext cx="101781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3" name="TextBox 17">
              <a:extLst>
                <a:ext uri="{FF2B5EF4-FFF2-40B4-BE49-F238E27FC236}">
                  <a16:creationId xmlns:a16="http://schemas.microsoft.com/office/drawing/2014/main" id="{9AD158FB-19F8-4D3A-8257-AF2EFDCA32C0}"/>
                </a:ext>
              </a:extLst>
            </p:cNvPr>
            <p:cNvSpPr txBox="1">
              <a:spLocks noChangeArrowheads="1"/>
            </p:cNvSpPr>
            <p:nvPr/>
          </p:nvSpPr>
          <p:spPr bwMode="auto">
            <a:xfrm>
              <a:off x="1458463" y="5798082"/>
              <a:ext cx="2096122" cy="17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nl-NL" sz="1200" dirty="0">
                  <a:solidFill>
                    <a:prstClr val="black"/>
                  </a:solidFill>
                </a:rPr>
                <a:t>Time (days)</a:t>
              </a:r>
              <a:endParaRPr lang="en-US" sz="1200" dirty="0">
                <a:solidFill>
                  <a:prstClr val="black"/>
                </a:solidFill>
              </a:endParaRPr>
            </a:p>
          </p:txBody>
        </p:sp>
        <p:cxnSp>
          <p:nvCxnSpPr>
            <p:cNvPr id="674" name="Straight Connector 673">
              <a:extLst>
                <a:ext uri="{FF2B5EF4-FFF2-40B4-BE49-F238E27FC236}">
                  <a16:creationId xmlns:a16="http://schemas.microsoft.com/office/drawing/2014/main" id="{4FDCC855-B6B6-4D98-929C-1C34C5CD6B86}"/>
                </a:ext>
              </a:extLst>
            </p:cNvPr>
            <p:cNvCxnSpPr/>
            <p:nvPr/>
          </p:nvCxnSpPr>
          <p:spPr bwMode="auto">
            <a:xfrm>
              <a:off x="994669" y="5504211"/>
              <a:ext cx="30534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5" name="TextBox 22">
              <a:extLst>
                <a:ext uri="{FF2B5EF4-FFF2-40B4-BE49-F238E27FC236}">
                  <a16:creationId xmlns:a16="http://schemas.microsoft.com/office/drawing/2014/main" id="{CD0C9C92-7659-4BAA-A3D6-77743C84A2C5}"/>
                </a:ext>
              </a:extLst>
            </p:cNvPr>
            <p:cNvSpPr txBox="1">
              <a:spLocks noChangeArrowheads="1"/>
            </p:cNvSpPr>
            <p:nvPr/>
          </p:nvSpPr>
          <p:spPr bwMode="auto">
            <a:xfrm>
              <a:off x="1373504" y="5611585"/>
              <a:ext cx="169918" cy="17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a:t>
              </a:r>
            </a:p>
          </p:txBody>
        </p:sp>
        <p:cxnSp>
          <p:nvCxnSpPr>
            <p:cNvPr id="676" name="Straight Connector 675">
              <a:extLst>
                <a:ext uri="{FF2B5EF4-FFF2-40B4-BE49-F238E27FC236}">
                  <a16:creationId xmlns:a16="http://schemas.microsoft.com/office/drawing/2014/main" id="{9D98EECB-AA9A-4247-A1BF-38A1797A1DBC}"/>
                </a:ext>
              </a:extLst>
            </p:cNvPr>
            <p:cNvCxnSpPr/>
            <p:nvPr/>
          </p:nvCxnSpPr>
          <p:spPr bwMode="auto">
            <a:xfrm>
              <a:off x="1458759" y="5504212"/>
              <a:ext cx="0" cy="488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7" name="TextBox 24">
              <a:extLst>
                <a:ext uri="{FF2B5EF4-FFF2-40B4-BE49-F238E27FC236}">
                  <a16:creationId xmlns:a16="http://schemas.microsoft.com/office/drawing/2014/main" id="{5D065CFD-C975-4AE0-A795-3B6030260C44}"/>
                </a:ext>
              </a:extLst>
            </p:cNvPr>
            <p:cNvSpPr txBox="1">
              <a:spLocks noChangeArrowheads="1"/>
            </p:cNvSpPr>
            <p:nvPr/>
          </p:nvSpPr>
          <p:spPr bwMode="auto">
            <a:xfrm>
              <a:off x="3701609" y="5611583"/>
              <a:ext cx="169918" cy="17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84</a:t>
              </a:r>
            </a:p>
          </p:txBody>
        </p:sp>
        <p:cxnSp>
          <p:nvCxnSpPr>
            <p:cNvPr id="678" name="Straight Connector 677">
              <a:extLst>
                <a:ext uri="{FF2B5EF4-FFF2-40B4-BE49-F238E27FC236}">
                  <a16:creationId xmlns:a16="http://schemas.microsoft.com/office/drawing/2014/main" id="{2C0D1A64-490E-499D-ACD7-CF148CDFB0F1}"/>
                </a:ext>
              </a:extLst>
            </p:cNvPr>
            <p:cNvCxnSpPr/>
            <p:nvPr/>
          </p:nvCxnSpPr>
          <p:spPr bwMode="auto">
            <a:xfrm>
              <a:off x="3786125" y="5504210"/>
              <a:ext cx="0" cy="488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9" name="TextBox 33">
              <a:extLst>
                <a:ext uri="{FF2B5EF4-FFF2-40B4-BE49-F238E27FC236}">
                  <a16:creationId xmlns:a16="http://schemas.microsoft.com/office/drawing/2014/main" id="{C09DB78B-4D63-4AF5-9418-308323822942}"/>
                </a:ext>
              </a:extLst>
            </p:cNvPr>
            <p:cNvSpPr txBox="1">
              <a:spLocks noChangeArrowheads="1"/>
            </p:cNvSpPr>
            <p:nvPr/>
          </p:nvSpPr>
          <p:spPr bwMode="auto">
            <a:xfrm>
              <a:off x="1608291" y="5611585"/>
              <a:ext cx="169918" cy="17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a:t>
              </a:r>
            </a:p>
          </p:txBody>
        </p:sp>
        <p:cxnSp>
          <p:nvCxnSpPr>
            <p:cNvPr id="680" name="Straight Connector 679">
              <a:extLst>
                <a:ext uri="{FF2B5EF4-FFF2-40B4-BE49-F238E27FC236}">
                  <a16:creationId xmlns:a16="http://schemas.microsoft.com/office/drawing/2014/main" id="{3F12A4E5-FDD0-4B46-A727-6D2658C05F2D}"/>
                </a:ext>
              </a:extLst>
            </p:cNvPr>
            <p:cNvCxnSpPr/>
            <p:nvPr/>
          </p:nvCxnSpPr>
          <p:spPr bwMode="auto">
            <a:xfrm>
              <a:off x="1693111" y="5504212"/>
              <a:ext cx="0" cy="488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1" name="TextBox 92">
              <a:extLst>
                <a:ext uri="{FF2B5EF4-FFF2-40B4-BE49-F238E27FC236}">
                  <a16:creationId xmlns:a16="http://schemas.microsoft.com/office/drawing/2014/main" id="{1307714D-F9C8-4B80-B19B-24A3555CEB69}"/>
                </a:ext>
              </a:extLst>
            </p:cNvPr>
            <p:cNvSpPr txBox="1">
              <a:spLocks noChangeArrowheads="1"/>
            </p:cNvSpPr>
            <p:nvPr/>
          </p:nvSpPr>
          <p:spPr bwMode="auto">
            <a:xfrm>
              <a:off x="1188599" y="5611585"/>
              <a:ext cx="84959" cy="17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cxnSp>
          <p:nvCxnSpPr>
            <p:cNvPr id="682" name="Straight Connector 681">
              <a:extLst>
                <a:ext uri="{FF2B5EF4-FFF2-40B4-BE49-F238E27FC236}">
                  <a16:creationId xmlns:a16="http://schemas.microsoft.com/office/drawing/2014/main" id="{B8B6185E-6B59-44F1-9D4B-EEBCCDBC7304}"/>
                </a:ext>
              </a:extLst>
            </p:cNvPr>
            <p:cNvCxnSpPr/>
            <p:nvPr/>
          </p:nvCxnSpPr>
          <p:spPr bwMode="auto">
            <a:xfrm>
              <a:off x="1230726" y="5504212"/>
              <a:ext cx="0" cy="488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3" name="TextBox 97">
              <a:extLst>
                <a:ext uri="{FF2B5EF4-FFF2-40B4-BE49-F238E27FC236}">
                  <a16:creationId xmlns:a16="http://schemas.microsoft.com/office/drawing/2014/main" id="{35A12289-5881-4AD4-A7AD-AC68BA68A1B6}"/>
                </a:ext>
              </a:extLst>
            </p:cNvPr>
            <p:cNvSpPr txBox="1">
              <a:spLocks noChangeArrowheads="1"/>
            </p:cNvSpPr>
            <p:nvPr/>
          </p:nvSpPr>
          <p:spPr bwMode="auto">
            <a:xfrm>
              <a:off x="948957" y="5611564"/>
              <a:ext cx="84959" cy="17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684" name="Straight Connector 683">
              <a:extLst>
                <a:ext uri="{FF2B5EF4-FFF2-40B4-BE49-F238E27FC236}">
                  <a16:creationId xmlns:a16="http://schemas.microsoft.com/office/drawing/2014/main" id="{91423476-2173-4B51-8177-F6982B7B3640}"/>
                </a:ext>
              </a:extLst>
            </p:cNvPr>
            <p:cNvCxnSpPr/>
            <p:nvPr/>
          </p:nvCxnSpPr>
          <p:spPr bwMode="auto">
            <a:xfrm>
              <a:off x="994312" y="5504191"/>
              <a:ext cx="0" cy="488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5" name="TextBox 33">
              <a:extLst>
                <a:ext uri="{FF2B5EF4-FFF2-40B4-BE49-F238E27FC236}">
                  <a16:creationId xmlns:a16="http://schemas.microsoft.com/office/drawing/2014/main" id="{49F0941F-47F6-4BB8-B114-8C9785447D00}"/>
                </a:ext>
              </a:extLst>
            </p:cNvPr>
            <p:cNvSpPr txBox="1">
              <a:spLocks noChangeArrowheads="1"/>
            </p:cNvSpPr>
            <p:nvPr/>
          </p:nvSpPr>
          <p:spPr bwMode="auto">
            <a:xfrm>
              <a:off x="1843889" y="5611585"/>
              <a:ext cx="169918" cy="17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r>
                <a:rPr lang="en-GB" altLang="en-US" sz="1200" dirty="0">
                  <a:solidFill>
                    <a:srgbClr val="000000"/>
                  </a:solidFill>
                </a:rPr>
                <a:t>8</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686" name="Straight Connector 685">
              <a:extLst>
                <a:ext uri="{FF2B5EF4-FFF2-40B4-BE49-F238E27FC236}">
                  <a16:creationId xmlns:a16="http://schemas.microsoft.com/office/drawing/2014/main" id="{6D28A56A-33B5-4AAD-A3FE-DA050CFDDF5B}"/>
                </a:ext>
              </a:extLst>
            </p:cNvPr>
            <p:cNvCxnSpPr/>
            <p:nvPr/>
          </p:nvCxnSpPr>
          <p:spPr bwMode="auto">
            <a:xfrm>
              <a:off x="1928709" y="5504212"/>
              <a:ext cx="0" cy="488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7" name="TextBox 33">
              <a:extLst>
                <a:ext uri="{FF2B5EF4-FFF2-40B4-BE49-F238E27FC236}">
                  <a16:creationId xmlns:a16="http://schemas.microsoft.com/office/drawing/2014/main" id="{CF51F48E-58B6-4B75-B390-89CA073952FD}"/>
                </a:ext>
              </a:extLst>
            </p:cNvPr>
            <p:cNvSpPr txBox="1">
              <a:spLocks noChangeArrowheads="1"/>
            </p:cNvSpPr>
            <p:nvPr/>
          </p:nvSpPr>
          <p:spPr bwMode="auto">
            <a:xfrm>
              <a:off x="2773156" y="5598718"/>
              <a:ext cx="169918" cy="17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56</a:t>
              </a:r>
            </a:p>
          </p:txBody>
        </p:sp>
        <p:cxnSp>
          <p:nvCxnSpPr>
            <p:cNvPr id="688" name="Straight Connector 687">
              <a:extLst>
                <a:ext uri="{FF2B5EF4-FFF2-40B4-BE49-F238E27FC236}">
                  <a16:creationId xmlns:a16="http://schemas.microsoft.com/office/drawing/2014/main" id="{0ABA6CF1-E4D8-41F9-98AF-E06A27BC1A9C}"/>
                </a:ext>
              </a:extLst>
            </p:cNvPr>
            <p:cNvCxnSpPr/>
            <p:nvPr/>
          </p:nvCxnSpPr>
          <p:spPr bwMode="auto">
            <a:xfrm>
              <a:off x="2857976" y="5491345"/>
              <a:ext cx="0" cy="488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9" name="Group 688">
              <a:extLst>
                <a:ext uri="{FF2B5EF4-FFF2-40B4-BE49-F238E27FC236}">
                  <a16:creationId xmlns:a16="http://schemas.microsoft.com/office/drawing/2014/main" id="{F009C7EB-52F1-4E29-9CFC-7BD729E40315}"/>
                </a:ext>
              </a:extLst>
            </p:cNvPr>
            <p:cNvGrpSpPr/>
            <p:nvPr/>
          </p:nvGrpSpPr>
          <p:grpSpPr>
            <a:xfrm>
              <a:off x="483462" y="3689699"/>
              <a:ext cx="514903" cy="1910720"/>
              <a:chOff x="483462" y="3689699"/>
              <a:chExt cx="514903" cy="1910720"/>
            </a:xfrm>
          </p:grpSpPr>
          <p:cxnSp>
            <p:nvCxnSpPr>
              <p:cNvPr id="690" name="Straight Connector 689">
                <a:extLst>
                  <a:ext uri="{FF2B5EF4-FFF2-40B4-BE49-F238E27FC236}">
                    <a16:creationId xmlns:a16="http://schemas.microsoft.com/office/drawing/2014/main" id="{DB0958FC-0902-4604-BA22-99F644EA0015}"/>
                  </a:ext>
                </a:extLst>
              </p:cNvPr>
              <p:cNvCxnSpPr>
                <a:cxnSpLocks/>
              </p:cNvCxnSpPr>
              <p:nvPr/>
            </p:nvCxnSpPr>
            <p:spPr bwMode="auto">
              <a:xfrm>
                <a:off x="994669" y="3767699"/>
                <a:ext cx="0" cy="1738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1" name="TextBox 29">
                <a:extLst>
                  <a:ext uri="{FF2B5EF4-FFF2-40B4-BE49-F238E27FC236}">
                    <a16:creationId xmlns:a16="http://schemas.microsoft.com/office/drawing/2014/main" id="{D1F3582E-329F-4617-B7C0-879306F1E64D}"/>
                  </a:ext>
                </a:extLst>
              </p:cNvPr>
              <p:cNvSpPr txBox="1">
                <a:spLocks noChangeArrowheads="1"/>
              </p:cNvSpPr>
              <p:nvPr/>
            </p:nvSpPr>
            <p:spPr bwMode="auto">
              <a:xfrm>
                <a:off x="483462" y="3689699"/>
                <a:ext cx="3925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300</a:t>
                </a:r>
                <a:endParaRPr lang="en-GB" altLang="en-US" sz="1200" baseline="30000" dirty="0">
                  <a:solidFill>
                    <a:srgbClr val="000000"/>
                  </a:solidFill>
                </a:endParaRPr>
              </a:p>
            </p:txBody>
          </p:sp>
          <p:cxnSp>
            <p:nvCxnSpPr>
              <p:cNvPr id="692" name="Straight Connector 691">
                <a:extLst>
                  <a:ext uri="{FF2B5EF4-FFF2-40B4-BE49-F238E27FC236}">
                    <a16:creationId xmlns:a16="http://schemas.microsoft.com/office/drawing/2014/main" id="{2514E546-42AC-4C38-8385-2573A236FC26}"/>
                  </a:ext>
                </a:extLst>
              </p:cNvPr>
              <p:cNvCxnSpPr/>
              <p:nvPr/>
            </p:nvCxnSpPr>
            <p:spPr bwMode="auto">
              <a:xfrm flipH="1">
                <a:off x="927926" y="3770358"/>
                <a:ext cx="676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3" name="TextBox 74">
                <a:extLst>
                  <a:ext uri="{FF2B5EF4-FFF2-40B4-BE49-F238E27FC236}">
                    <a16:creationId xmlns:a16="http://schemas.microsoft.com/office/drawing/2014/main" id="{F91AF1DD-6157-48C9-98FF-F764AF7926AA}"/>
                  </a:ext>
                </a:extLst>
              </p:cNvPr>
              <p:cNvSpPr txBox="1">
                <a:spLocks noChangeArrowheads="1"/>
              </p:cNvSpPr>
              <p:nvPr/>
            </p:nvSpPr>
            <p:spPr bwMode="auto">
              <a:xfrm>
                <a:off x="524102" y="3976185"/>
                <a:ext cx="3423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250</a:t>
                </a:r>
                <a:endParaRPr lang="en-GB" altLang="en-US" sz="1200" baseline="30000" dirty="0">
                  <a:solidFill>
                    <a:srgbClr val="000000"/>
                  </a:solidFill>
                </a:endParaRPr>
              </a:p>
            </p:txBody>
          </p:sp>
          <p:cxnSp>
            <p:nvCxnSpPr>
              <p:cNvPr id="694" name="Straight Connector 693">
                <a:extLst>
                  <a:ext uri="{FF2B5EF4-FFF2-40B4-BE49-F238E27FC236}">
                    <a16:creationId xmlns:a16="http://schemas.microsoft.com/office/drawing/2014/main" id="{DE0C086C-B529-464E-97A1-885F54C8C297}"/>
                  </a:ext>
                </a:extLst>
              </p:cNvPr>
              <p:cNvCxnSpPr/>
              <p:nvPr/>
            </p:nvCxnSpPr>
            <p:spPr bwMode="auto">
              <a:xfrm flipH="1">
                <a:off x="899529" y="4059366"/>
                <a:ext cx="960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5" name="TextBox 83">
                <a:extLst>
                  <a:ext uri="{FF2B5EF4-FFF2-40B4-BE49-F238E27FC236}">
                    <a16:creationId xmlns:a16="http://schemas.microsoft.com/office/drawing/2014/main" id="{31F701C4-E629-4288-8CA9-A43CA04A8E85}"/>
                  </a:ext>
                </a:extLst>
              </p:cNvPr>
              <p:cNvSpPr txBox="1">
                <a:spLocks noChangeArrowheads="1"/>
              </p:cNvSpPr>
              <p:nvPr/>
            </p:nvSpPr>
            <p:spPr bwMode="auto">
              <a:xfrm>
                <a:off x="599710" y="4847641"/>
                <a:ext cx="2762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100</a:t>
                </a:r>
                <a:endParaRPr lang="en-GB" altLang="en-US" sz="1200" baseline="30000" dirty="0">
                  <a:solidFill>
                    <a:srgbClr val="000000"/>
                  </a:solidFill>
                </a:endParaRPr>
              </a:p>
            </p:txBody>
          </p:sp>
          <p:cxnSp>
            <p:nvCxnSpPr>
              <p:cNvPr id="696" name="Straight Connector 695">
                <a:extLst>
                  <a:ext uri="{FF2B5EF4-FFF2-40B4-BE49-F238E27FC236}">
                    <a16:creationId xmlns:a16="http://schemas.microsoft.com/office/drawing/2014/main" id="{B6CFEFA4-0899-45D6-91E5-498116F36E81}"/>
                  </a:ext>
                </a:extLst>
              </p:cNvPr>
              <p:cNvCxnSpPr/>
              <p:nvPr/>
            </p:nvCxnSpPr>
            <p:spPr bwMode="auto">
              <a:xfrm flipH="1">
                <a:off x="930631" y="4926326"/>
                <a:ext cx="649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7" name="TextBox 78">
                <a:extLst>
                  <a:ext uri="{FF2B5EF4-FFF2-40B4-BE49-F238E27FC236}">
                    <a16:creationId xmlns:a16="http://schemas.microsoft.com/office/drawing/2014/main" id="{A64A80AF-9B4E-4747-B0FB-0CE426678A50}"/>
                  </a:ext>
                </a:extLst>
              </p:cNvPr>
              <p:cNvSpPr txBox="1">
                <a:spLocks noChangeArrowheads="1"/>
              </p:cNvSpPr>
              <p:nvPr/>
            </p:nvSpPr>
            <p:spPr bwMode="auto">
              <a:xfrm>
                <a:off x="535671" y="4546864"/>
                <a:ext cx="3403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150</a:t>
                </a:r>
                <a:endParaRPr lang="en-GB" altLang="en-US" sz="1200" baseline="30000" dirty="0">
                  <a:solidFill>
                    <a:srgbClr val="000000"/>
                  </a:solidFill>
                </a:endParaRPr>
              </a:p>
            </p:txBody>
          </p:sp>
          <p:cxnSp>
            <p:nvCxnSpPr>
              <p:cNvPr id="698" name="Straight Connector 697">
                <a:extLst>
                  <a:ext uri="{FF2B5EF4-FFF2-40B4-BE49-F238E27FC236}">
                    <a16:creationId xmlns:a16="http://schemas.microsoft.com/office/drawing/2014/main" id="{95BFB32D-131C-426A-948F-B5ADEBCCA3A7}"/>
                  </a:ext>
                </a:extLst>
              </p:cNvPr>
              <p:cNvCxnSpPr/>
              <p:nvPr/>
            </p:nvCxnSpPr>
            <p:spPr bwMode="auto">
              <a:xfrm flipH="1">
                <a:off x="930630" y="4625558"/>
                <a:ext cx="649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9" name="TextBox 85">
                <a:extLst>
                  <a:ext uri="{FF2B5EF4-FFF2-40B4-BE49-F238E27FC236}">
                    <a16:creationId xmlns:a16="http://schemas.microsoft.com/office/drawing/2014/main" id="{A08FD78B-8009-4218-9584-7AAE9DC7EEA5}"/>
                  </a:ext>
                </a:extLst>
              </p:cNvPr>
              <p:cNvSpPr txBox="1">
                <a:spLocks noChangeArrowheads="1"/>
              </p:cNvSpPr>
              <p:nvPr/>
            </p:nvSpPr>
            <p:spPr bwMode="auto">
              <a:xfrm>
                <a:off x="528261" y="5425341"/>
                <a:ext cx="347532" cy="17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endParaRPr kumimoji="0" lang="en-GB" altLang="en-US"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endParaRPr>
              </a:p>
            </p:txBody>
          </p:sp>
          <p:cxnSp>
            <p:nvCxnSpPr>
              <p:cNvPr id="700" name="Straight Connector 699">
                <a:extLst>
                  <a:ext uri="{FF2B5EF4-FFF2-40B4-BE49-F238E27FC236}">
                    <a16:creationId xmlns:a16="http://schemas.microsoft.com/office/drawing/2014/main" id="{560FC40A-8A32-4D1C-8EA9-097A6E4391D8}"/>
                  </a:ext>
                </a:extLst>
              </p:cNvPr>
              <p:cNvCxnSpPr/>
              <p:nvPr/>
            </p:nvCxnSpPr>
            <p:spPr bwMode="auto">
              <a:xfrm flipH="1">
                <a:off x="930436" y="5504033"/>
                <a:ext cx="649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1" name="TextBox 83">
                <a:extLst>
                  <a:ext uri="{FF2B5EF4-FFF2-40B4-BE49-F238E27FC236}">
                    <a16:creationId xmlns:a16="http://schemas.microsoft.com/office/drawing/2014/main" id="{7E316239-8BE4-4A7C-8E80-DFC3664E7C72}"/>
                  </a:ext>
                </a:extLst>
              </p:cNvPr>
              <p:cNvSpPr txBox="1">
                <a:spLocks noChangeArrowheads="1"/>
              </p:cNvSpPr>
              <p:nvPr/>
            </p:nvSpPr>
            <p:spPr bwMode="auto">
              <a:xfrm>
                <a:off x="599710" y="5136479"/>
                <a:ext cx="2762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50</a:t>
                </a:r>
                <a:endParaRPr lang="en-GB" altLang="en-US" sz="1200" baseline="30000" dirty="0">
                  <a:solidFill>
                    <a:srgbClr val="000000"/>
                  </a:solidFill>
                </a:endParaRPr>
              </a:p>
            </p:txBody>
          </p:sp>
          <p:cxnSp>
            <p:nvCxnSpPr>
              <p:cNvPr id="702" name="Straight Connector 701">
                <a:extLst>
                  <a:ext uri="{FF2B5EF4-FFF2-40B4-BE49-F238E27FC236}">
                    <a16:creationId xmlns:a16="http://schemas.microsoft.com/office/drawing/2014/main" id="{71B3839D-6E54-4C53-AE59-7CEEFAB752B8}"/>
                  </a:ext>
                </a:extLst>
              </p:cNvPr>
              <p:cNvCxnSpPr/>
              <p:nvPr/>
            </p:nvCxnSpPr>
            <p:spPr bwMode="auto">
              <a:xfrm flipH="1">
                <a:off x="930631" y="5215175"/>
                <a:ext cx="649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3" name="TextBox 74">
                <a:extLst>
                  <a:ext uri="{FF2B5EF4-FFF2-40B4-BE49-F238E27FC236}">
                    <a16:creationId xmlns:a16="http://schemas.microsoft.com/office/drawing/2014/main" id="{F4C0FFDB-9954-446D-9ED0-FF2CC6D10026}"/>
                  </a:ext>
                </a:extLst>
              </p:cNvPr>
              <p:cNvSpPr txBox="1">
                <a:spLocks noChangeArrowheads="1"/>
              </p:cNvSpPr>
              <p:nvPr/>
            </p:nvSpPr>
            <p:spPr bwMode="auto">
              <a:xfrm>
                <a:off x="526925" y="4267404"/>
                <a:ext cx="3423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0" algn="r">
                  <a:defRPr/>
                </a:pPr>
                <a:r>
                  <a:rPr lang="en-GB" altLang="en-US" sz="1200" dirty="0">
                    <a:solidFill>
                      <a:srgbClr val="000000"/>
                    </a:solidFill>
                  </a:rPr>
                  <a:t>200</a:t>
                </a:r>
                <a:endParaRPr lang="en-GB" altLang="en-US" sz="1200" baseline="30000" dirty="0">
                  <a:solidFill>
                    <a:srgbClr val="000000"/>
                  </a:solidFill>
                </a:endParaRPr>
              </a:p>
            </p:txBody>
          </p:sp>
          <p:cxnSp>
            <p:nvCxnSpPr>
              <p:cNvPr id="704" name="Straight Connector 703">
                <a:extLst>
                  <a:ext uri="{FF2B5EF4-FFF2-40B4-BE49-F238E27FC236}">
                    <a16:creationId xmlns:a16="http://schemas.microsoft.com/office/drawing/2014/main" id="{C2A74442-DF74-4895-8729-FF9366EA5F21}"/>
                  </a:ext>
                </a:extLst>
              </p:cNvPr>
              <p:cNvCxnSpPr/>
              <p:nvPr/>
            </p:nvCxnSpPr>
            <p:spPr bwMode="auto">
              <a:xfrm flipH="1">
                <a:off x="902352" y="4350585"/>
                <a:ext cx="960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5" name="TextBox 664">
              <a:extLst>
                <a:ext uri="{FF2B5EF4-FFF2-40B4-BE49-F238E27FC236}">
                  <a16:creationId xmlns:a16="http://schemas.microsoft.com/office/drawing/2014/main" id="{8D0FDC7E-690A-41AB-9035-668D6B0F8492}"/>
                </a:ext>
              </a:extLst>
            </p:cNvPr>
            <p:cNvSpPr txBox="1"/>
            <p:nvPr/>
          </p:nvSpPr>
          <p:spPr>
            <a:xfrm>
              <a:off x="2737660" y="4923498"/>
              <a:ext cx="248786" cy="230832"/>
            </a:xfrm>
            <a:prstGeom prst="rect">
              <a:avLst/>
            </a:prstGeom>
            <a:noFill/>
          </p:spPr>
          <p:txBody>
            <a:bodyPr wrap="none" rtlCol="0">
              <a:spAutoFit/>
            </a:bodyPr>
            <a:lstStyle/>
            <a:p>
              <a:r>
                <a:rPr lang="en-GB" sz="900" dirty="0">
                  <a:solidFill>
                    <a:srgbClr val="7DCBEC"/>
                  </a:solidFill>
                </a:rPr>
                <a:t>†</a:t>
              </a:r>
              <a:endParaRPr lang="en-GB" sz="1050" dirty="0">
                <a:solidFill>
                  <a:srgbClr val="7DCBEC"/>
                </a:solidFill>
              </a:endParaRPr>
            </a:p>
          </p:txBody>
        </p:sp>
        <p:sp>
          <p:nvSpPr>
            <p:cNvPr id="666" name="TextBox 665">
              <a:extLst>
                <a:ext uri="{FF2B5EF4-FFF2-40B4-BE49-F238E27FC236}">
                  <a16:creationId xmlns:a16="http://schemas.microsoft.com/office/drawing/2014/main" id="{E2FF3EA5-4C6D-4CD7-BB1B-BC2340E2D29C}"/>
                </a:ext>
              </a:extLst>
            </p:cNvPr>
            <p:cNvSpPr txBox="1"/>
            <p:nvPr/>
          </p:nvSpPr>
          <p:spPr>
            <a:xfrm>
              <a:off x="1798724" y="5234800"/>
              <a:ext cx="255198" cy="233437"/>
            </a:xfrm>
            <a:prstGeom prst="rect">
              <a:avLst/>
            </a:prstGeom>
            <a:noFill/>
          </p:spPr>
          <p:txBody>
            <a:bodyPr wrap="none" rtlCol="0">
              <a:spAutoFit/>
            </a:bodyPr>
            <a:lstStyle/>
            <a:p>
              <a:r>
                <a:rPr lang="en-GB" sz="900" dirty="0">
                  <a:solidFill>
                    <a:srgbClr val="7DCBEC"/>
                  </a:solidFill>
                </a:rPr>
                <a:t>‡</a:t>
              </a:r>
            </a:p>
          </p:txBody>
        </p:sp>
        <p:sp>
          <p:nvSpPr>
            <p:cNvPr id="667" name="TextBox 666">
              <a:extLst>
                <a:ext uri="{FF2B5EF4-FFF2-40B4-BE49-F238E27FC236}">
                  <a16:creationId xmlns:a16="http://schemas.microsoft.com/office/drawing/2014/main" id="{DAAEE359-BBE4-4BCA-A18D-91FFA755C21D}"/>
                </a:ext>
              </a:extLst>
            </p:cNvPr>
            <p:cNvSpPr txBox="1"/>
            <p:nvPr/>
          </p:nvSpPr>
          <p:spPr>
            <a:xfrm>
              <a:off x="1565242" y="5194521"/>
              <a:ext cx="255198" cy="233437"/>
            </a:xfrm>
            <a:prstGeom prst="rect">
              <a:avLst/>
            </a:prstGeom>
            <a:noFill/>
          </p:spPr>
          <p:txBody>
            <a:bodyPr wrap="none" rtlCol="0">
              <a:spAutoFit/>
            </a:bodyPr>
            <a:lstStyle/>
            <a:p>
              <a:r>
                <a:rPr lang="en-GB" sz="900" dirty="0">
                  <a:solidFill>
                    <a:srgbClr val="7DCBEC"/>
                  </a:solidFill>
                </a:rPr>
                <a:t>‡</a:t>
              </a:r>
            </a:p>
          </p:txBody>
        </p:sp>
        <p:sp>
          <p:nvSpPr>
            <p:cNvPr id="668" name="TextBox 667">
              <a:extLst>
                <a:ext uri="{FF2B5EF4-FFF2-40B4-BE49-F238E27FC236}">
                  <a16:creationId xmlns:a16="http://schemas.microsoft.com/office/drawing/2014/main" id="{FC0F58E3-9393-4E8D-AA87-8AE3B48515C5}"/>
                </a:ext>
              </a:extLst>
            </p:cNvPr>
            <p:cNvSpPr txBox="1"/>
            <p:nvPr/>
          </p:nvSpPr>
          <p:spPr>
            <a:xfrm>
              <a:off x="1334090" y="5122051"/>
              <a:ext cx="248786" cy="230832"/>
            </a:xfrm>
            <a:prstGeom prst="rect">
              <a:avLst/>
            </a:prstGeom>
            <a:noFill/>
          </p:spPr>
          <p:txBody>
            <a:bodyPr wrap="none" rtlCol="0">
              <a:spAutoFit/>
            </a:bodyPr>
            <a:lstStyle/>
            <a:p>
              <a:r>
                <a:rPr lang="en-GB" sz="900" dirty="0">
                  <a:solidFill>
                    <a:srgbClr val="7DCBEC"/>
                  </a:solidFill>
                </a:rPr>
                <a:t>‡</a:t>
              </a:r>
              <a:endParaRPr lang="en-GB" sz="900" dirty="0">
                <a:solidFill>
                  <a:schemeClr val="accent2"/>
                </a:solidFill>
              </a:endParaRPr>
            </a:p>
          </p:txBody>
        </p:sp>
        <p:sp>
          <p:nvSpPr>
            <p:cNvPr id="669" name="TextBox 668">
              <a:extLst>
                <a:ext uri="{FF2B5EF4-FFF2-40B4-BE49-F238E27FC236}">
                  <a16:creationId xmlns:a16="http://schemas.microsoft.com/office/drawing/2014/main" id="{31F2E9D1-5C4A-457F-9420-243024ABDDBB}"/>
                </a:ext>
              </a:extLst>
            </p:cNvPr>
            <p:cNvSpPr txBox="1"/>
            <p:nvPr/>
          </p:nvSpPr>
          <p:spPr>
            <a:xfrm>
              <a:off x="1103131" y="4926806"/>
              <a:ext cx="248786" cy="230832"/>
            </a:xfrm>
            <a:prstGeom prst="rect">
              <a:avLst/>
            </a:prstGeom>
            <a:noFill/>
          </p:spPr>
          <p:txBody>
            <a:bodyPr wrap="none" rtlCol="0">
              <a:spAutoFit/>
            </a:bodyPr>
            <a:lstStyle/>
            <a:p>
              <a:r>
                <a:rPr lang="en-GB" sz="900" dirty="0">
                  <a:solidFill>
                    <a:srgbClr val="7DCBEC"/>
                  </a:solidFill>
                </a:rPr>
                <a:t>‡</a:t>
              </a:r>
              <a:endParaRPr lang="en-GB" sz="900" dirty="0">
                <a:solidFill>
                  <a:schemeClr val="accent2"/>
                </a:solidFill>
              </a:endParaRPr>
            </a:p>
          </p:txBody>
        </p:sp>
        <p:cxnSp>
          <p:nvCxnSpPr>
            <p:cNvPr id="497" name="Straight Connector 496">
              <a:extLst>
                <a:ext uri="{FF2B5EF4-FFF2-40B4-BE49-F238E27FC236}">
                  <a16:creationId xmlns:a16="http://schemas.microsoft.com/office/drawing/2014/main" id="{28F61009-9EC2-411B-8F25-E90D02A2BB5C}"/>
                </a:ext>
              </a:extLst>
            </p:cNvPr>
            <p:cNvCxnSpPr>
              <a:cxnSpLocks/>
            </p:cNvCxnSpPr>
            <p:nvPr/>
          </p:nvCxnSpPr>
          <p:spPr>
            <a:xfrm>
              <a:off x="995987" y="5124673"/>
              <a:ext cx="3096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98" name="TextBox 497">
              <a:extLst>
                <a:ext uri="{FF2B5EF4-FFF2-40B4-BE49-F238E27FC236}">
                  <a16:creationId xmlns:a16="http://schemas.microsoft.com/office/drawing/2014/main" id="{06FDABAB-1A21-44E3-A0F2-090A7D5D47F1}"/>
                </a:ext>
              </a:extLst>
            </p:cNvPr>
            <p:cNvSpPr txBox="1"/>
            <p:nvPr/>
          </p:nvSpPr>
          <p:spPr>
            <a:xfrm>
              <a:off x="3711938" y="4949380"/>
              <a:ext cx="482229" cy="153888"/>
            </a:xfrm>
            <a:prstGeom prst="rect">
              <a:avLst/>
            </a:prstGeom>
            <a:noFill/>
          </p:spPr>
          <p:txBody>
            <a:bodyPr wrap="square" tIns="0" bIns="0" rtlCol="0" anchor="ctr">
              <a:spAutoFit/>
            </a:bodyPr>
            <a:lstStyle/>
            <a:p>
              <a:pPr algn="ctr"/>
              <a:r>
                <a:rPr lang="en-GB" sz="1000" b="1" dirty="0">
                  <a:solidFill>
                    <a:srgbClr val="9B3532"/>
                  </a:solidFill>
                </a:rPr>
                <a:t>ULN</a:t>
              </a:r>
            </a:p>
          </p:txBody>
        </p:sp>
        <p:sp>
          <p:nvSpPr>
            <p:cNvPr id="503" name="Rectangle 502">
              <a:extLst>
                <a:ext uri="{FF2B5EF4-FFF2-40B4-BE49-F238E27FC236}">
                  <a16:creationId xmlns:a16="http://schemas.microsoft.com/office/drawing/2014/main" id="{1E3A77F4-0D80-4BC6-A8F1-6E3907FB3E53}"/>
                </a:ext>
              </a:extLst>
            </p:cNvPr>
            <p:cNvSpPr/>
            <p:nvPr/>
          </p:nvSpPr>
          <p:spPr>
            <a:xfrm>
              <a:off x="996799" y="4092842"/>
              <a:ext cx="72000" cy="6826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Rectangle 503">
              <a:extLst>
                <a:ext uri="{FF2B5EF4-FFF2-40B4-BE49-F238E27FC236}">
                  <a16:creationId xmlns:a16="http://schemas.microsoft.com/office/drawing/2014/main" id="{68E7E079-E8AC-468C-A81F-5691B831953C}"/>
                </a:ext>
              </a:extLst>
            </p:cNvPr>
            <p:cNvSpPr/>
            <p:nvPr/>
          </p:nvSpPr>
          <p:spPr>
            <a:xfrm>
              <a:off x="961736" y="4184301"/>
              <a:ext cx="72000" cy="6826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Diamond 504">
              <a:extLst>
                <a:ext uri="{FF2B5EF4-FFF2-40B4-BE49-F238E27FC236}">
                  <a16:creationId xmlns:a16="http://schemas.microsoft.com/office/drawing/2014/main" id="{76455CF9-3EE9-4D1A-BFDB-5E0443A0D77C}"/>
                </a:ext>
              </a:extLst>
            </p:cNvPr>
            <p:cNvSpPr/>
            <p:nvPr/>
          </p:nvSpPr>
          <p:spPr>
            <a:xfrm>
              <a:off x="991387" y="4539860"/>
              <a:ext cx="72000" cy="68262"/>
            </a:xfrm>
            <a:prstGeom prst="diamond">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 name="Diamond 505">
              <a:extLst>
                <a:ext uri="{FF2B5EF4-FFF2-40B4-BE49-F238E27FC236}">
                  <a16:creationId xmlns:a16="http://schemas.microsoft.com/office/drawing/2014/main" id="{00B7C7FB-E569-4DF8-A0BC-1014AD924145}"/>
                </a:ext>
              </a:extLst>
            </p:cNvPr>
            <p:cNvSpPr/>
            <p:nvPr/>
          </p:nvSpPr>
          <p:spPr>
            <a:xfrm>
              <a:off x="958418" y="4523872"/>
              <a:ext cx="72000" cy="68262"/>
            </a:xfrm>
            <a:prstGeom prst="diamond">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Rectangle 634">
              <a:extLst>
                <a:ext uri="{FF2B5EF4-FFF2-40B4-BE49-F238E27FC236}">
                  <a16:creationId xmlns:a16="http://schemas.microsoft.com/office/drawing/2014/main" id="{A7F0943F-3549-4DC8-BEAF-5F2AF64A81A7}"/>
                </a:ext>
              </a:extLst>
            </p:cNvPr>
            <p:cNvSpPr/>
            <p:nvPr/>
          </p:nvSpPr>
          <p:spPr>
            <a:xfrm>
              <a:off x="1889283" y="4878784"/>
              <a:ext cx="72000" cy="6826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Diamond 635">
              <a:extLst>
                <a:ext uri="{FF2B5EF4-FFF2-40B4-BE49-F238E27FC236}">
                  <a16:creationId xmlns:a16="http://schemas.microsoft.com/office/drawing/2014/main" id="{B031CFDB-601C-4689-8270-1CEB38B15F81}"/>
                </a:ext>
              </a:extLst>
            </p:cNvPr>
            <p:cNvSpPr/>
            <p:nvPr/>
          </p:nvSpPr>
          <p:spPr>
            <a:xfrm>
              <a:off x="1889283" y="4751505"/>
              <a:ext cx="72000" cy="68262"/>
            </a:xfrm>
            <a:prstGeom prst="diamond">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Rectangle 636">
              <a:extLst>
                <a:ext uri="{FF2B5EF4-FFF2-40B4-BE49-F238E27FC236}">
                  <a16:creationId xmlns:a16="http://schemas.microsoft.com/office/drawing/2014/main" id="{FBD97C84-EC16-4D13-A06D-C626F69337F9}"/>
                </a:ext>
              </a:extLst>
            </p:cNvPr>
            <p:cNvSpPr/>
            <p:nvPr/>
          </p:nvSpPr>
          <p:spPr>
            <a:xfrm>
              <a:off x="1889283" y="4640344"/>
              <a:ext cx="72000" cy="68262"/>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Isosceles Triangle 639">
              <a:extLst>
                <a:ext uri="{FF2B5EF4-FFF2-40B4-BE49-F238E27FC236}">
                  <a16:creationId xmlns:a16="http://schemas.microsoft.com/office/drawing/2014/main" id="{BFF9C2FE-0E89-4AAC-A665-6E59AC100C84}"/>
                </a:ext>
              </a:extLst>
            </p:cNvPr>
            <p:cNvSpPr/>
            <p:nvPr/>
          </p:nvSpPr>
          <p:spPr>
            <a:xfrm>
              <a:off x="1889283" y="5195905"/>
              <a:ext cx="72000" cy="68262"/>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 name="Rectangle 613">
              <a:extLst>
                <a:ext uri="{FF2B5EF4-FFF2-40B4-BE49-F238E27FC236}">
                  <a16:creationId xmlns:a16="http://schemas.microsoft.com/office/drawing/2014/main" id="{D2D68883-74A7-48B3-8A20-064A30E87143}"/>
                </a:ext>
              </a:extLst>
            </p:cNvPr>
            <p:cNvSpPr/>
            <p:nvPr/>
          </p:nvSpPr>
          <p:spPr>
            <a:xfrm>
              <a:off x="1654299" y="4799900"/>
              <a:ext cx="72000" cy="6826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Diamond 614">
              <a:extLst>
                <a:ext uri="{FF2B5EF4-FFF2-40B4-BE49-F238E27FC236}">
                  <a16:creationId xmlns:a16="http://schemas.microsoft.com/office/drawing/2014/main" id="{834D78C3-379F-46FC-80E6-577DBDAF72B1}"/>
                </a:ext>
              </a:extLst>
            </p:cNvPr>
            <p:cNvSpPr/>
            <p:nvPr/>
          </p:nvSpPr>
          <p:spPr>
            <a:xfrm>
              <a:off x="1654252" y="4626817"/>
              <a:ext cx="72000" cy="68262"/>
            </a:xfrm>
            <a:prstGeom prst="diamond">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Rectangle 615">
              <a:extLst>
                <a:ext uri="{FF2B5EF4-FFF2-40B4-BE49-F238E27FC236}">
                  <a16:creationId xmlns:a16="http://schemas.microsoft.com/office/drawing/2014/main" id="{CD72E413-9F38-419F-AE41-1229029CAE62}"/>
                </a:ext>
              </a:extLst>
            </p:cNvPr>
            <p:cNvSpPr/>
            <p:nvPr/>
          </p:nvSpPr>
          <p:spPr>
            <a:xfrm>
              <a:off x="1652079" y="4549420"/>
              <a:ext cx="72000" cy="68262"/>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Isosceles Triangle 618">
              <a:extLst>
                <a:ext uri="{FF2B5EF4-FFF2-40B4-BE49-F238E27FC236}">
                  <a16:creationId xmlns:a16="http://schemas.microsoft.com/office/drawing/2014/main" id="{B199EF6C-3C9B-499C-AEE0-61106888098D}"/>
                </a:ext>
              </a:extLst>
            </p:cNvPr>
            <p:cNvSpPr/>
            <p:nvPr/>
          </p:nvSpPr>
          <p:spPr>
            <a:xfrm>
              <a:off x="1652079" y="5126259"/>
              <a:ext cx="72000" cy="68262"/>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Isosceles Triangle 508">
              <a:extLst>
                <a:ext uri="{FF2B5EF4-FFF2-40B4-BE49-F238E27FC236}">
                  <a16:creationId xmlns:a16="http://schemas.microsoft.com/office/drawing/2014/main" id="{C7836B15-AC47-4B82-8A05-A08260192A44}"/>
                </a:ext>
              </a:extLst>
            </p:cNvPr>
            <p:cNvSpPr/>
            <p:nvPr/>
          </p:nvSpPr>
          <p:spPr>
            <a:xfrm>
              <a:off x="954671" y="4509575"/>
              <a:ext cx="72000" cy="68262"/>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Isosceles Triangle 509">
              <a:extLst>
                <a:ext uri="{FF2B5EF4-FFF2-40B4-BE49-F238E27FC236}">
                  <a16:creationId xmlns:a16="http://schemas.microsoft.com/office/drawing/2014/main" id="{8F54D9BC-4248-4757-85BD-8A7B457BFBDE}"/>
                </a:ext>
              </a:extLst>
            </p:cNvPr>
            <p:cNvSpPr/>
            <p:nvPr/>
          </p:nvSpPr>
          <p:spPr>
            <a:xfrm>
              <a:off x="995987" y="4501167"/>
              <a:ext cx="72000" cy="68262"/>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Freeform: Shape 510">
              <a:extLst>
                <a:ext uri="{FF2B5EF4-FFF2-40B4-BE49-F238E27FC236}">
                  <a16:creationId xmlns:a16="http://schemas.microsoft.com/office/drawing/2014/main" id="{AE6BBCD7-5535-4B83-AD3D-51F4ACAB3F66}"/>
                </a:ext>
              </a:extLst>
            </p:cNvPr>
            <p:cNvSpPr/>
            <p:nvPr/>
          </p:nvSpPr>
          <p:spPr>
            <a:xfrm>
              <a:off x="984647" y="4131469"/>
              <a:ext cx="2801541" cy="784622"/>
            </a:xfrm>
            <a:custGeom>
              <a:avLst/>
              <a:gdLst>
                <a:gd name="connsiteX0" fmla="*/ 0 w 2801541"/>
                <a:gd name="connsiteY0" fmla="*/ 83344 h 784622"/>
                <a:gd name="connsiteX1" fmla="*/ 0 w 2801541"/>
                <a:gd name="connsiteY1" fmla="*/ 83344 h 784622"/>
                <a:gd name="connsiteX2" fmla="*/ 42862 w 2801541"/>
                <a:gd name="connsiteY2" fmla="*/ 0 h 784622"/>
                <a:gd name="connsiteX3" fmla="*/ 240506 w 2801541"/>
                <a:gd name="connsiteY3" fmla="*/ 352425 h 784622"/>
                <a:gd name="connsiteX4" fmla="*/ 470297 w 2801541"/>
                <a:gd name="connsiteY4" fmla="*/ 603647 h 784622"/>
                <a:gd name="connsiteX5" fmla="*/ 698897 w 2801541"/>
                <a:gd name="connsiteY5" fmla="*/ 704850 h 784622"/>
                <a:gd name="connsiteX6" fmla="*/ 938212 w 2801541"/>
                <a:gd name="connsiteY6" fmla="*/ 784622 h 784622"/>
                <a:gd name="connsiteX7" fmla="*/ 1870472 w 2801541"/>
                <a:gd name="connsiteY7" fmla="*/ 285750 h 784622"/>
                <a:gd name="connsiteX8" fmla="*/ 2801541 w 2801541"/>
                <a:gd name="connsiteY8" fmla="*/ 233362 h 78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1541" h="784622">
                  <a:moveTo>
                    <a:pt x="0" y="83344"/>
                  </a:moveTo>
                  <a:lnTo>
                    <a:pt x="0" y="83344"/>
                  </a:lnTo>
                  <a:lnTo>
                    <a:pt x="42862" y="0"/>
                  </a:lnTo>
                  <a:lnTo>
                    <a:pt x="240506" y="352425"/>
                  </a:lnTo>
                  <a:lnTo>
                    <a:pt x="470297" y="603647"/>
                  </a:lnTo>
                  <a:lnTo>
                    <a:pt x="698897" y="704850"/>
                  </a:lnTo>
                  <a:lnTo>
                    <a:pt x="938212" y="784622"/>
                  </a:lnTo>
                  <a:lnTo>
                    <a:pt x="1870472" y="285750"/>
                  </a:lnTo>
                  <a:lnTo>
                    <a:pt x="2801541" y="233362"/>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Freeform: Shape 511">
              <a:extLst>
                <a:ext uri="{FF2B5EF4-FFF2-40B4-BE49-F238E27FC236}">
                  <a16:creationId xmlns:a16="http://schemas.microsoft.com/office/drawing/2014/main" id="{02CF99E7-0810-48E7-B579-0A80E238A3A6}"/>
                </a:ext>
              </a:extLst>
            </p:cNvPr>
            <p:cNvSpPr/>
            <p:nvPr/>
          </p:nvSpPr>
          <p:spPr>
            <a:xfrm>
              <a:off x="984647" y="4539853"/>
              <a:ext cx="2807494" cy="695325"/>
            </a:xfrm>
            <a:custGeom>
              <a:avLst/>
              <a:gdLst>
                <a:gd name="connsiteX0" fmla="*/ 0 w 2807494"/>
                <a:gd name="connsiteY0" fmla="*/ 21431 h 695325"/>
                <a:gd name="connsiteX1" fmla="*/ 52387 w 2807494"/>
                <a:gd name="connsiteY1" fmla="*/ 0 h 695325"/>
                <a:gd name="connsiteX2" fmla="*/ 238125 w 2807494"/>
                <a:gd name="connsiteY2" fmla="*/ 283369 h 695325"/>
                <a:gd name="connsiteX3" fmla="*/ 478631 w 2807494"/>
                <a:gd name="connsiteY3" fmla="*/ 534591 h 695325"/>
                <a:gd name="connsiteX4" fmla="*/ 706041 w 2807494"/>
                <a:gd name="connsiteY4" fmla="*/ 632222 h 695325"/>
                <a:gd name="connsiteX5" fmla="*/ 933450 w 2807494"/>
                <a:gd name="connsiteY5" fmla="*/ 695325 h 695325"/>
                <a:gd name="connsiteX6" fmla="*/ 1866900 w 2807494"/>
                <a:gd name="connsiteY6" fmla="*/ 292894 h 695325"/>
                <a:gd name="connsiteX7" fmla="*/ 2807494 w 2807494"/>
                <a:gd name="connsiteY7" fmla="*/ 8691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494" h="695325">
                  <a:moveTo>
                    <a:pt x="0" y="21431"/>
                  </a:moveTo>
                  <a:lnTo>
                    <a:pt x="52387" y="0"/>
                  </a:lnTo>
                  <a:lnTo>
                    <a:pt x="238125" y="283369"/>
                  </a:lnTo>
                  <a:lnTo>
                    <a:pt x="478631" y="534591"/>
                  </a:lnTo>
                  <a:lnTo>
                    <a:pt x="706041" y="632222"/>
                  </a:lnTo>
                  <a:lnTo>
                    <a:pt x="933450" y="695325"/>
                  </a:lnTo>
                  <a:lnTo>
                    <a:pt x="1866900" y="292894"/>
                  </a:lnTo>
                  <a:lnTo>
                    <a:pt x="2807494" y="86916"/>
                  </a:lnTo>
                </a:path>
              </a:pathLst>
            </a:custGeom>
            <a:noFill/>
            <a:ln w="12700">
              <a:solidFill>
                <a:srgbClr val="7DC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 name="Freeform: Shape 512">
              <a:extLst>
                <a:ext uri="{FF2B5EF4-FFF2-40B4-BE49-F238E27FC236}">
                  <a16:creationId xmlns:a16="http://schemas.microsoft.com/office/drawing/2014/main" id="{1C61097C-B899-4E29-9FCB-53CD89AC95F9}"/>
                </a:ext>
              </a:extLst>
            </p:cNvPr>
            <p:cNvSpPr/>
            <p:nvPr/>
          </p:nvSpPr>
          <p:spPr>
            <a:xfrm>
              <a:off x="971550" y="4475559"/>
              <a:ext cx="2826544" cy="204788"/>
            </a:xfrm>
            <a:custGeom>
              <a:avLst/>
              <a:gdLst>
                <a:gd name="connsiteX0" fmla="*/ 0 w 2826544"/>
                <a:gd name="connsiteY0" fmla="*/ 0 h 204788"/>
                <a:gd name="connsiteX1" fmla="*/ 55959 w 2826544"/>
                <a:gd name="connsiteY1" fmla="*/ 80963 h 204788"/>
                <a:gd name="connsiteX2" fmla="*/ 254794 w 2826544"/>
                <a:gd name="connsiteY2" fmla="*/ 71438 h 204788"/>
                <a:gd name="connsiteX3" fmla="*/ 502444 w 2826544"/>
                <a:gd name="connsiteY3" fmla="*/ 139304 h 204788"/>
                <a:gd name="connsiteX4" fmla="*/ 727472 w 2826544"/>
                <a:gd name="connsiteY4" fmla="*/ 104775 h 204788"/>
                <a:gd name="connsiteX5" fmla="*/ 964406 w 2826544"/>
                <a:gd name="connsiteY5" fmla="*/ 204788 h 204788"/>
                <a:gd name="connsiteX6" fmla="*/ 1901428 w 2826544"/>
                <a:gd name="connsiteY6" fmla="*/ 114300 h 204788"/>
                <a:gd name="connsiteX7" fmla="*/ 2826544 w 2826544"/>
                <a:gd name="connsiteY7" fmla="*/ 53579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6544" h="204788">
                  <a:moveTo>
                    <a:pt x="0" y="0"/>
                  </a:moveTo>
                  <a:lnTo>
                    <a:pt x="55959" y="80963"/>
                  </a:lnTo>
                  <a:lnTo>
                    <a:pt x="254794" y="71438"/>
                  </a:lnTo>
                  <a:lnTo>
                    <a:pt x="502444" y="139304"/>
                  </a:lnTo>
                  <a:lnTo>
                    <a:pt x="727472" y="104775"/>
                  </a:lnTo>
                  <a:lnTo>
                    <a:pt x="964406" y="204788"/>
                  </a:lnTo>
                  <a:lnTo>
                    <a:pt x="1901428" y="114300"/>
                  </a:lnTo>
                  <a:lnTo>
                    <a:pt x="2826544" y="53579"/>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Freeform: Shape 513">
              <a:extLst>
                <a:ext uri="{FF2B5EF4-FFF2-40B4-BE49-F238E27FC236}">
                  <a16:creationId xmlns:a16="http://schemas.microsoft.com/office/drawing/2014/main" id="{CBE7C95B-F8AA-4F3C-BDA7-45310C1840C2}"/>
                </a:ext>
              </a:extLst>
            </p:cNvPr>
            <p:cNvSpPr/>
            <p:nvPr/>
          </p:nvSpPr>
          <p:spPr>
            <a:xfrm>
              <a:off x="995363" y="4552950"/>
              <a:ext cx="2789634" cy="236934"/>
            </a:xfrm>
            <a:custGeom>
              <a:avLst/>
              <a:gdLst>
                <a:gd name="connsiteX0" fmla="*/ 2789634 w 2789634"/>
                <a:gd name="connsiteY0" fmla="*/ 23813 h 236934"/>
                <a:gd name="connsiteX1" fmla="*/ 1849040 w 2789634"/>
                <a:gd name="connsiteY1" fmla="*/ 34528 h 236934"/>
                <a:gd name="connsiteX2" fmla="*/ 921543 w 2789634"/>
                <a:gd name="connsiteY2" fmla="*/ 236934 h 236934"/>
                <a:gd name="connsiteX3" fmla="*/ 691753 w 2789634"/>
                <a:gd name="connsiteY3" fmla="*/ 111919 h 236934"/>
                <a:gd name="connsiteX4" fmla="*/ 461962 w 2789634"/>
                <a:gd name="connsiteY4" fmla="*/ 180975 h 236934"/>
                <a:gd name="connsiteX5" fmla="*/ 228600 w 2789634"/>
                <a:gd name="connsiteY5" fmla="*/ 104775 h 236934"/>
                <a:gd name="connsiteX6" fmla="*/ 0 w 2789634"/>
                <a:gd name="connsiteY6" fmla="*/ 0 h 23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9634" h="236934">
                  <a:moveTo>
                    <a:pt x="2789634" y="23813"/>
                  </a:moveTo>
                  <a:lnTo>
                    <a:pt x="1849040" y="34528"/>
                  </a:lnTo>
                  <a:lnTo>
                    <a:pt x="921543" y="236934"/>
                  </a:lnTo>
                  <a:lnTo>
                    <a:pt x="691753" y="111919"/>
                  </a:lnTo>
                  <a:lnTo>
                    <a:pt x="461962" y="180975"/>
                  </a:lnTo>
                  <a:lnTo>
                    <a:pt x="228600" y="104775"/>
                  </a:lnTo>
                  <a:lnTo>
                    <a:pt x="0"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 name="Rectangle 514">
              <a:extLst>
                <a:ext uri="{FF2B5EF4-FFF2-40B4-BE49-F238E27FC236}">
                  <a16:creationId xmlns:a16="http://schemas.microsoft.com/office/drawing/2014/main" id="{271828FB-8F6F-42DD-8B73-AE661DC58279}"/>
                </a:ext>
              </a:extLst>
            </p:cNvPr>
            <p:cNvSpPr/>
            <p:nvPr/>
          </p:nvSpPr>
          <p:spPr>
            <a:xfrm>
              <a:off x="992957" y="4525102"/>
              <a:ext cx="72000" cy="68262"/>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Rectangle 515">
              <a:extLst>
                <a:ext uri="{FF2B5EF4-FFF2-40B4-BE49-F238E27FC236}">
                  <a16:creationId xmlns:a16="http://schemas.microsoft.com/office/drawing/2014/main" id="{0BAF9FFD-7568-468E-9B4E-DF307ABA082A}"/>
                </a:ext>
              </a:extLst>
            </p:cNvPr>
            <p:cNvSpPr/>
            <p:nvPr/>
          </p:nvSpPr>
          <p:spPr>
            <a:xfrm>
              <a:off x="955225" y="4447035"/>
              <a:ext cx="72000" cy="68262"/>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Rectangle 592">
              <a:extLst>
                <a:ext uri="{FF2B5EF4-FFF2-40B4-BE49-F238E27FC236}">
                  <a16:creationId xmlns:a16="http://schemas.microsoft.com/office/drawing/2014/main" id="{E7A729C4-29A9-4D81-92ED-B83252336177}"/>
                </a:ext>
              </a:extLst>
            </p:cNvPr>
            <p:cNvSpPr/>
            <p:nvPr/>
          </p:nvSpPr>
          <p:spPr>
            <a:xfrm>
              <a:off x="1191177" y="4447391"/>
              <a:ext cx="72000" cy="6826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Rectangle 593">
              <a:extLst>
                <a:ext uri="{FF2B5EF4-FFF2-40B4-BE49-F238E27FC236}">
                  <a16:creationId xmlns:a16="http://schemas.microsoft.com/office/drawing/2014/main" id="{D1214978-7DC3-434F-8424-0112F2E46091}"/>
                </a:ext>
              </a:extLst>
            </p:cNvPr>
            <p:cNvSpPr/>
            <p:nvPr/>
          </p:nvSpPr>
          <p:spPr>
            <a:xfrm>
              <a:off x="1191177" y="4505873"/>
              <a:ext cx="72000" cy="68262"/>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Isosceles Triangle 597">
              <a:extLst>
                <a:ext uri="{FF2B5EF4-FFF2-40B4-BE49-F238E27FC236}">
                  <a16:creationId xmlns:a16="http://schemas.microsoft.com/office/drawing/2014/main" id="{E882ADF2-E4A8-4BBB-B532-3815209F6F72}"/>
                </a:ext>
              </a:extLst>
            </p:cNvPr>
            <p:cNvSpPr/>
            <p:nvPr/>
          </p:nvSpPr>
          <p:spPr>
            <a:xfrm>
              <a:off x="1191177" y="4781215"/>
              <a:ext cx="72000" cy="68262"/>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 name="Diamond 595">
              <a:extLst>
                <a:ext uri="{FF2B5EF4-FFF2-40B4-BE49-F238E27FC236}">
                  <a16:creationId xmlns:a16="http://schemas.microsoft.com/office/drawing/2014/main" id="{3652CB5A-F699-48F6-BC46-458D95569B02}"/>
                </a:ext>
              </a:extLst>
            </p:cNvPr>
            <p:cNvSpPr/>
            <p:nvPr/>
          </p:nvSpPr>
          <p:spPr>
            <a:xfrm>
              <a:off x="1191177" y="4624293"/>
              <a:ext cx="72000" cy="68262"/>
            </a:xfrm>
            <a:prstGeom prst="diamond">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Diamond 571">
              <a:extLst>
                <a:ext uri="{FF2B5EF4-FFF2-40B4-BE49-F238E27FC236}">
                  <a16:creationId xmlns:a16="http://schemas.microsoft.com/office/drawing/2014/main" id="{6684E271-85D2-44CD-AF33-95539E6C10D0}"/>
                </a:ext>
              </a:extLst>
            </p:cNvPr>
            <p:cNvSpPr/>
            <p:nvPr/>
          </p:nvSpPr>
          <p:spPr>
            <a:xfrm>
              <a:off x="1426573" y="4694705"/>
              <a:ext cx="72000" cy="68262"/>
            </a:xfrm>
            <a:prstGeom prst="diamond">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3" name="Rectangle 572">
              <a:extLst>
                <a:ext uri="{FF2B5EF4-FFF2-40B4-BE49-F238E27FC236}">
                  <a16:creationId xmlns:a16="http://schemas.microsoft.com/office/drawing/2014/main" id="{C459BD23-8F7B-4271-B4A9-B180797425AA}"/>
                </a:ext>
              </a:extLst>
            </p:cNvPr>
            <p:cNvSpPr/>
            <p:nvPr/>
          </p:nvSpPr>
          <p:spPr>
            <a:xfrm>
              <a:off x="1426573" y="4580135"/>
              <a:ext cx="72000" cy="68262"/>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7" name="Isosceles Triangle 576">
              <a:extLst>
                <a:ext uri="{FF2B5EF4-FFF2-40B4-BE49-F238E27FC236}">
                  <a16:creationId xmlns:a16="http://schemas.microsoft.com/office/drawing/2014/main" id="{A3B7D926-10A1-4DA5-B95B-23240B35C052}"/>
                </a:ext>
              </a:extLst>
            </p:cNvPr>
            <p:cNvSpPr/>
            <p:nvPr/>
          </p:nvSpPr>
          <p:spPr>
            <a:xfrm>
              <a:off x="1426573" y="5027098"/>
              <a:ext cx="72000" cy="68262"/>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5" name="Rectangle 574">
              <a:extLst>
                <a:ext uri="{FF2B5EF4-FFF2-40B4-BE49-F238E27FC236}">
                  <a16:creationId xmlns:a16="http://schemas.microsoft.com/office/drawing/2014/main" id="{7F2E4378-ED73-43C1-A5F7-02C20A300956}"/>
                </a:ext>
              </a:extLst>
            </p:cNvPr>
            <p:cNvSpPr/>
            <p:nvPr/>
          </p:nvSpPr>
          <p:spPr>
            <a:xfrm>
              <a:off x="1426573" y="4695287"/>
              <a:ext cx="72000" cy="6826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0" name="Rectangle 549">
              <a:extLst>
                <a:ext uri="{FF2B5EF4-FFF2-40B4-BE49-F238E27FC236}">
                  <a16:creationId xmlns:a16="http://schemas.microsoft.com/office/drawing/2014/main" id="{2D526362-79FD-4D9E-AAA4-62E9EF9DFF1B}"/>
                </a:ext>
              </a:extLst>
            </p:cNvPr>
            <p:cNvSpPr/>
            <p:nvPr/>
          </p:nvSpPr>
          <p:spPr>
            <a:xfrm>
              <a:off x="2818249" y="4383698"/>
              <a:ext cx="72000" cy="6826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Diamond 550">
              <a:extLst>
                <a:ext uri="{FF2B5EF4-FFF2-40B4-BE49-F238E27FC236}">
                  <a16:creationId xmlns:a16="http://schemas.microsoft.com/office/drawing/2014/main" id="{FD1B7C3D-5E7D-48AC-955D-49844666D57F}"/>
                </a:ext>
              </a:extLst>
            </p:cNvPr>
            <p:cNvSpPr/>
            <p:nvPr/>
          </p:nvSpPr>
          <p:spPr>
            <a:xfrm>
              <a:off x="2818249" y="4551058"/>
              <a:ext cx="72000" cy="68262"/>
            </a:xfrm>
            <a:prstGeom prst="diamond">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Rectangle 551">
              <a:extLst>
                <a:ext uri="{FF2B5EF4-FFF2-40B4-BE49-F238E27FC236}">
                  <a16:creationId xmlns:a16="http://schemas.microsoft.com/office/drawing/2014/main" id="{AD82DE26-1575-42E2-AE32-EA86D9020A23}"/>
                </a:ext>
              </a:extLst>
            </p:cNvPr>
            <p:cNvSpPr/>
            <p:nvPr/>
          </p:nvSpPr>
          <p:spPr>
            <a:xfrm>
              <a:off x="2818249" y="4555186"/>
              <a:ext cx="72000" cy="68262"/>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Isosceles Triangle 555">
              <a:extLst>
                <a:ext uri="{FF2B5EF4-FFF2-40B4-BE49-F238E27FC236}">
                  <a16:creationId xmlns:a16="http://schemas.microsoft.com/office/drawing/2014/main" id="{AF41C52A-EC45-458B-ADBE-3B4232804363}"/>
                </a:ext>
              </a:extLst>
            </p:cNvPr>
            <p:cNvSpPr/>
            <p:nvPr/>
          </p:nvSpPr>
          <p:spPr>
            <a:xfrm>
              <a:off x="2818249" y="4791284"/>
              <a:ext cx="72000" cy="68262"/>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TextBox 553">
              <a:extLst>
                <a:ext uri="{FF2B5EF4-FFF2-40B4-BE49-F238E27FC236}">
                  <a16:creationId xmlns:a16="http://schemas.microsoft.com/office/drawing/2014/main" id="{54316B42-138B-423F-A178-8CC8B146A45E}"/>
                </a:ext>
              </a:extLst>
            </p:cNvPr>
            <p:cNvSpPr txBox="1"/>
            <p:nvPr/>
          </p:nvSpPr>
          <p:spPr>
            <a:xfrm>
              <a:off x="2737069" y="4136425"/>
              <a:ext cx="234360" cy="246221"/>
            </a:xfrm>
            <a:prstGeom prst="rect">
              <a:avLst/>
            </a:prstGeom>
            <a:noFill/>
          </p:spPr>
          <p:txBody>
            <a:bodyPr wrap="none" rtlCol="0">
              <a:spAutoFit/>
            </a:bodyPr>
            <a:lstStyle/>
            <a:p>
              <a:r>
                <a:rPr lang="en-GB" sz="1000" dirty="0">
                  <a:solidFill>
                    <a:schemeClr val="accent2"/>
                  </a:solidFill>
                </a:rPr>
                <a:t>*</a:t>
              </a:r>
              <a:endParaRPr lang="en-GB" sz="1100" dirty="0">
                <a:solidFill>
                  <a:schemeClr val="accent2"/>
                </a:solidFill>
              </a:endParaRPr>
            </a:p>
          </p:txBody>
        </p:sp>
        <p:sp>
          <p:nvSpPr>
            <p:cNvPr id="529" name="Rectangle 528">
              <a:extLst>
                <a:ext uri="{FF2B5EF4-FFF2-40B4-BE49-F238E27FC236}">
                  <a16:creationId xmlns:a16="http://schemas.microsoft.com/office/drawing/2014/main" id="{FEB57E54-BC9B-4439-B818-CC999ADC75FE}"/>
                </a:ext>
              </a:extLst>
            </p:cNvPr>
            <p:cNvSpPr/>
            <p:nvPr/>
          </p:nvSpPr>
          <p:spPr>
            <a:xfrm>
              <a:off x="3750125" y="4332014"/>
              <a:ext cx="72000" cy="68262"/>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Diamond 529">
              <a:extLst>
                <a:ext uri="{FF2B5EF4-FFF2-40B4-BE49-F238E27FC236}">
                  <a16:creationId xmlns:a16="http://schemas.microsoft.com/office/drawing/2014/main" id="{89B23A56-662F-4882-A6CA-4EA23F9CB27D}"/>
                </a:ext>
              </a:extLst>
            </p:cNvPr>
            <p:cNvSpPr/>
            <p:nvPr/>
          </p:nvSpPr>
          <p:spPr>
            <a:xfrm>
              <a:off x="3750125" y="4543120"/>
              <a:ext cx="72000" cy="68262"/>
            </a:xfrm>
            <a:prstGeom prst="diamond">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Rectangle 530">
              <a:extLst>
                <a:ext uri="{FF2B5EF4-FFF2-40B4-BE49-F238E27FC236}">
                  <a16:creationId xmlns:a16="http://schemas.microsoft.com/office/drawing/2014/main" id="{9AC25DF1-3528-470D-96DC-432C5F137523}"/>
                </a:ext>
              </a:extLst>
            </p:cNvPr>
            <p:cNvSpPr/>
            <p:nvPr/>
          </p:nvSpPr>
          <p:spPr>
            <a:xfrm>
              <a:off x="3750125" y="4497129"/>
              <a:ext cx="72000" cy="68262"/>
            </a:xfrm>
            <a:prstGeom prst="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Isosceles Triangle 531">
              <a:extLst>
                <a:ext uri="{FF2B5EF4-FFF2-40B4-BE49-F238E27FC236}">
                  <a16:creationId xmlns:a16="http://schemas.microsoft.com/office/drawing/2014/main" id="{FEDDC8DE-AAD0-4CE8-AE27-DF63E4C4ABE0}"/>
                </a:ext>
              </a:extLst>
            </p:cNvPr>
            <p:cNvSpPr/>
            <p:nvPr/>
          </p:nvSpPr>
          <p:spPr>
            <a:xfrm>
              <a:off x="3750125" y="4584735"/>
              <a:ext cx="72000" cy="68262"/>
            </a:xfrm>
            <a:prstGeom prst="triangle">
              <a:avLst/>
            </a:prstGeom>
            <a:solidFill>
              <a:srgbClr val="7DCB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TextBox 532">
              <a:extLst>
                <a:ext uri="{FF2B5EF4-FFF2-40B4-BE49-F238E27FC236}">
                  <a16:creationId xmlns:a16="http://schemas.microsoft.com/office/drawing/2014/main" id="{2990B42B-F1C3-4E0C-A260-659A98921F68}"/>
                </a:ext>
              </a:extLst>
            </p:cNvPr>
            <p:cNvSpPr txBox="1"/>
            <p:nvPr/>
          </p:nvSpPr>
          <p:spPr>
            <a:xfrm>
              <a:off x="3668945" y="4044524"/>
              <a:ext cx="234360" cy="246221"/>
            </a:xfrm>
            <a:prstGeom prst="rect">
              <a:avLst/>
            </a:prstGeom>
            <a:noFill/>
          </p:spPr>
          <p:txBody>
            <a:bodyPr wrap="none" rtlCol="0">
              <a:spAutoFit/>
            </a:bodyPr>
            <a:lstStyle/>
            <a:p>
              <a:r>
                <a:rPr lang="en-GB" sz="1000" dirty="0">
                  <a:solidFill>
                    <a:schemeClr val="accent2"/>
                  </a:solidFill>
                </a:rPr>
                <a:t>*</a:t>
              </a:r>
              <a:endParaRPr lang="en-GB" sz="1100" dirty="0">
                <a:solidFill>
                  <a:schemeClr val="accent2"/>
                </a:solidFill>
              </a:endParaRPr>
            </a:p>
          </p:txBody>
        </p:sp>
        <p:sp>
          <p:nvSpPr>
            <p:cNvPr id="521" name="TextBox 520">
              <a:extLst>
                <a:ext uri="{FF2B5EF4-FFF2-40B4-BE49-F238E27FC236}">
                  <a16:creationId xmlns:a16="http://schemas.microsoft.com/office/drawing/2014/main" id="{CF706561-DA3E-444E-82B6-9A5F242FBB23}"/>
                </a:ext>
              </a:extLst>
            </p:cNvPr>
            <p:cNvSpPr txBox="1"/>
            <p:nvPr/>
          </p:nvSpPr>
          <p:spPr>
            <a:xfrm>
              <a:off x="1795903" y="4951862"/>
              <a:ext cx="248786" cy="230832"/>
            </a:xfrm>
            <a:prstGeom prst="rect">
              <a:avLst/>
            </a:prstGeom>
            <a:noFill/>
          </p:spPr>
          <p:txBody>
            <a:bodyPr wrap="none" rtlCol="0">
              <a:spAutoFit/>
            </a:bodyPr>
            <a:lstStyle/>
            <a:p>
              <a:r>
                <a:rPr lang="en-GB" sz="900" dirty="0">
                  <a:solidFill>
                    <a:schemeClr val="accent2"/>
                  </a:solidFill>
                </a:rPr>
                <a:t>‡</a:t>
              </a:r>
            </a:p>
          </p:txBody>
        </p:sp>
        <p:sp>
          <p:nvSpPr>
            <p:cNvPr id="522" name="TextBox 521">
              <a:extLst>
                <a:ext uri="{FF2B5EF4-FFF2-40B4-BE49-F238E27FC236}">
                  <a16:creationId xmlns:a16="http://schemas.microsoft.com/office/drawing/2014/main" id="{B839E368-B7D4-48F7-BC74-9A1676F011C7}"/>
                </a:ext>
              </a:extLst>
            </p:cNvPr>
            <p:cNvSpPr txBox="1"/>
            <p:nvPr/>
          </p:nvSpPr>
          <p:spPr>
            <a:xfrm>
              <a:off x="1624997" y="4868209"/>
              <a:ext cx="248786" cy="230832"/>
            </a:xfrm>
            <a:prstGeom prst="rect">
              <a:avLst/>
            </a:prstGeom>
            <a:noFill/>
          </p:spPr>
          <p:txBody>
            <a:bodyPr wrap="none" rtlCol="0">
              <a:spAutoFit/>
            </a:bodyPr>
            <a:lstStyle/>
            <a:p>
              <a:r>
                <a:rPr lang="en-GB" sz="900" dirty="0">
                  <a:solidFill>
                    <a:schemeClr val="accent2"/>
                  </a:solidFill>
                </a:rPr>
                <a:t>‡</a:t>
              </a:r>
            </a:p>
          </p:txBody>
        </p:sp>
        <p:sp>
          <p:nvSpPr>
            <p:cNvPr id="523" name="TextBox 522">
              <a:extLst>
                <a:ext uri="{FF2B5EF4-FFF2-40B4-BE49-F238E27FC236}">
                  <a16:creationId xmlns:a16="http://schemas.microsoft.com/office/drawing/2014/main" id="{655719AC-457C-4A1E-9A7A-55C8AAF38759}"/>
                </a:ext>
              </a:extLst>
            </p:cNvPr>
            <p:cNvSpPr txBox="1"/>
            <p:nvPr/>
          </p:nvSpPr>
          <p:spPr>
            <a:xfrm>
              <a:off x="1419286" y="4784015"/>
              <a:ext cx="312906" cy="369332"/>
            </a:xfrm>
            <a:prstGeom prst="rect">
              <a:avLst/>
            </a:prstGeom>
            <a:noFill/>
          </p:spPr>
          <p:txBody>
            <a:bodyPr wrap="none" rtlCol="0">
              <a:spAutoFit/>
            </a:bodyPr>
            <a:lstStyle/>
            <a:p>
              <a:r>
                <a:rPr lang="en-GB" sz="900" dirty="0">
                  <a:solidFill>
                    <a:schemeClr val="accent1"/>
                  </a:solidFill>
                </a:rPr>
                <a:t>‡</a:t>
              </a:r>
              <a:r>
                <a:rPr lang="en-GB" sz="900" dirty="0">
                  <a:solidFill>
                    <a:schemeClr val="accent2"/>
                  </a:solidFill>
                </a:rPr>
                <a:t>‡</a:t>
              </a:r>
            </a:p>
            <a:p>
              <a:endParaRPr lang="en-GB" sz="900" dirty="0">
                <a:solidFill>
                  <a:schemeClr val="accent2"/>
                </a:solidFill>
              </a:endParaRPr>
            </a:p>
          </p:txBody>
        </p:sp>
        <p:sp>
          <p:nvSpPr>
            <p:cNvPr id="524" name="TextBox 523">
              <a:extLst>
                <a:ext uri="{FF2B5EF4-FFF2-40B4-BE49-F238E27FC236}">
                  <a16:creationId xmlns:a16="http://schemas.microsoft.com/office/drawing/2014/main" id="{7C6F4184-1010-4A20-BDF7-279F60CD89C8}"/>
                </a:ext>
              </a:extLst>
            </p:cNvPr>
            <p:cNvSpPr txBox="1"/>
            <p:nvPr/>
          </p:nvSpPr>
          <p:spPr>
            <a:xfrm>
              <a:off x="1103382" y="4098385"/>
              <a:ext cx="255198" cy="246221"/>
            </a:xfrm>
            <a:prstGeom prst="rect">
              <a:avLst/>
            </a:prstGeom>
            <a:noFill/>
          </p:spPr>
          <p:txBody>
            <a:bodyPr wrap="none" rtlCol="0">
              <a:spAutoFit/>
            </a:bodyPr>
            <a:lstStyle/>
            <a:p>
              <a:r>
                <a:rPr lang="en-GB" sz="1000" dirty="0">
                  <a:solidFill>
                    <a:schemeClr val="accent2"/>
                  </a:solidFill>
                </a:rPr>
                <a:t>‡</a:t>
              </a:r>
            </a:p>
          </p:txBody>
        </p:sp>
        <p:sp>
          <p:nvSpPr>
            <p:cNvPr id="525" name="TextBox 524">
              <a:extLst>
                <a:ext uri="{FF2B5EF4-FFF2-40B4-BE49-F238E27FC236}">
                  <a16:creationId xmlns:a16="http://schemas.microsoft.com/office/drawing/2014/main" id="{D870BD61-01D1-4267-BF6D-595B5645134A}"/>
                </a:ext>
              </a:extLst>
            </p:cNvPr>
            <p:cNvSpPr txBox="1"/>
            <p:nvPr/>
          </p:nvSpPr>
          <p:spPr>
            <a:xfrm>
              <a:off x="1172308" y="4623026"/>
              <a:ext cx="248786" cy="230832"/>
            </a:xfrm>
            <a:prstGeom prst="rect">
              <a:avLst/>
            </a:prstGeom>
            <a:noFill/>
          </p:spPr>
          <p:txBody>
            <a:bodyPr wrap="none" rtlCol="0">
              <a:spAutoFit/>
            </a:bodyPr>
            <a:lstStyle/>
            <a:p>
              <a:r>
                <a:rPr lang="en-GB" sz="900" dirty="0">
                  <a:solidFill>
                    <a:schemeClr val="accent1"/>
                  </a:solidFill>
                </a:rPr>
                <a:t>‡</a:t>
              </a:r>
            </a:p>
          </p:txBody>
        </p:sp>
      </p:grpSp>
    </p:spTree>
    <p:extLst>
      <p:ext uri="{BB962C8B-B14F-4D97-AF65-F5344CB8AC3E}">
        <p14:creationId xmlns:p14="http://schemas.microsoft.com/office/powerpoint/2010/main" val="13182285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9b023094-2642-4302-a805-4c23d5c97d1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6xv_BfNRHSwVuUZZBAcsw"/>
</p:tagLst>
</file>

<file path=ppt/theme/theme1.xml><?xml version="1.0" encoding="utf-8"?>
<a:theme xmlns:a="http://schemas.openxmlformats.org/drawingml/2006/main" name="blank">
  <a:themeElements>
    <a:clrScheme name="Custom 44">
      <a:dk1>
        <a:sysClr val="windowText" lastClr="000000"/>
      </a:dk1>
      <a:lt1>
        <a:srgbClr val="FFFFFF"/>
      </a:lt1>
      <a:dk2>
        <a:srgbClr val="004B87"/>
      </a:dk2>
      <a:lt2>
        <a:srgbClr val="FFFFFF"/>
      </a:lt2>
      <a:accent1>
        <a:srgbClr val="EB6018"/>
      </a:accent1>
      <a:accent2>
        <a:srgbClr val="F5AF8B"/>
      </a:accent2>
      <a:accent3>
        <a:srgbClr val="253746"/>
      </a:accent3>
      <a:accent4>
        <a:srgbClr val="976CA4"/>
      </a:accent4>
      <a:accent5>
        <a:srgbClr val="25AD4F"/>
      </a:accent5>
      <a:accent6>
        <a:srgbClr val="FFA01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52">
    <a:dk1>
      <a:srgbClr val="000000"/>
    </a:dk1>
    <a:lt1>
      <a:srgbClr val="FFFFFF"/>
    </a:lt1>
    <a:dk2>
      <a:srgbClr val="4A4746"/>
    </a:dk2>
    <a:lt2>
      <a:srgbClr val="BFBFBF"/>
    </a:lt2>
    <a:accent1>
      <a:srgbClr val="037FC4"/>
    </a:accent1>
    <a:accent2>
      <a:srgbClr val="8F8F8F"/>
    </a:accent2>
    <a:accent3>
      <a:srgbClr val="47BBFC"/>
    </a:accent3>
    <a:accent4>
      <a:srgbClr val="182F4E"/>
    </a:accent4>
    <a:accent5>
      <a:srgbClr val="A82E9F"/>
    </a:accent5>
    <a:accent6>
      <a:srgbClr val="FFC000"/>
    </a:accent6>
    <a:hlink>
      <a:srgbClr val="025F93"/>
    </a:hlink>
    <a:folHlink>
      <a:srgbClr val="A82E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52">
    <a:dk1>
      <a:srgbClr val="000000"/>
    </a:dk1>
    <a:lt1>
      <a:srgbClr val="FFFFFF"/>
    </a:lt1>
    <a:dk2>
      <a:srgbClr val="4A4746"/>
    </a:dk2>
    <a:lt2>
      <a:srgbClr val="BFBFBF"/>
    </a:lt2>
    <a:accent1>
      <a:srgbClr val="037FC4"/>
    </a:accent1>
    <a:accent2>
      <a:srgbClr val="8F8F8F"/>
    </a:accent2>
    <a:accent3>
      <a:srgbClr val="47BBFC"/>
    </a:accent3>
    <a:accent4>
      <a:srgbClr val="182F4E"/>
    </a:accent4>
    <a:accent5>
      <a:srgbClr val="A82E9F"/>
    </a:accent5>
    <a:accent6>
      <a:srgbClr val="FFC000"/>
    </a:accent6>
    <a:hlink>
      <a:srgbClr val="025F93"/>
    </a:hlink>
    <a:folHlink>
      <a:srgbClr val="A82E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52">
    <a:dk1>
      <a:srgbClr val="000000"/>
    </a:dk1>
    <a:lt1>
      <a:srgbClr val="FFFFFF"/>
    </a:lt1>
    <a:dk2>
      <a:srgbClr val="4A4746"/>
    </a:dk2>
    <a:lt2>
      <a:srgbClr val="BFBFBF"/>
    </a:lt2>
    <a:accent1>
      <a:srgbClr val="037FC4"/>
    </a:accent1>
    <a:accent2>
      <a:srgbClr val="8F8F8F"/>
    </a:accent2>
    <a:accent3>
      <a:srgbClr val="47BBFC"/>
    </a:accent3>
    <a:accent4>
      <a:srgbClr val="182F4E"/>
    </a:accent4>
    <a:accent5>
      <a:srgbClr val="A82E9F"/>
    </a:accent5>
    <a:accent6>
      <a:srgbClr val="FFC000"/>
    </a:accent6>
    <a:hlink>
      <a:srgbClr val="025F93"/>
    </a:hlink>
    <a:folHlink>
      <a:srgbClr val="A82E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8" ma:contentTypeDescription="Create a new document." ma:contentTypeScope="" ma:versionID="74b5ca052197365383259fe8b79e4dc7">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cd4e90a16da8c7cbf406d34fbf7b73dc"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70016C-2FDA-482A-A46F-BC7D7023AA4D}">
  <ds:schemaRefs>
    <ds:schemaRef ds:uri="http://schemas.microsoft.com/office/2006/documentManagement/types"/>
    <ds:schemaRef ds:uri="8b4f0aa6-f811-4d6e-9450-92a67e22359a"/>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a3f0d49-cb9d-4d28-b6b4-cb24b886583f"/>
    <ds:schemaRef ds:uri="http://www.w3.org/XML/1998/namespace"/>
    <ds:schemaRef ds:uri="http://purl.org/dc/terms/"/>
  </ds:schemaRefs>
</ds:datastoreItem>
</file>

<file path=customXml/itemProps2.xml><?xml version="1.0" encoding="utf-8"?>
<ds:datastoreItem xmlns:ds="http://schemas.openxmlformats.org/officeDocument/2006/customXml" ds:itemID="{BB1EFE3D-125B-4452-9514-0DCFE4CDA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7BA02E-0279-4B27-A6A6-80F0ACAA75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2758</TotalTime>
  <Words>3646</Words>
  <Application>Microsoft Office PowerPoint</Application>
  <PresentationFormat>On-screen Show (4:3)</PresentationFormat>
  <Paragraphs>594</Paragraphs>
  <Slides>18</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等线</vt:lpstr>
      <vt:lpstr>ＭＳ 明朝</vt:lpstr>
      <vt:lpstr>ＭＳ 明朝</vt:lpstr>
      <vt:lpstr>黑体</vt:lpstr>
      <vt:lpstr>游ゴシック</vt:lpstr>
      <vt:lpstr>Arial</vt:lpstr>
      <vt:lpstr>Calibri</vt:lpstr>
      <vt:lpstr>Times New Roman</vt:lpstr>
      <vt:lpstr>blank</vt:lpstr>
      <vt:lpstr>think-cell Slide</vt:lpstr>
      <vt:lpstr>Best of ILC 2018</vt:lpstr>
      <vt:lpstr>About these slides</vt:lpstr>
      <vt:lpstr>Contents – section 1</vt:lpstr>
      <vt:lpstr>Contents – section 2</vt:lpstr>
      <vt:lpstr>Contents – section 3</vt:lpstr>
      <vt:lpstr>1. Primary biliary cholangitis (PBC)</vt:lpstr>
      <vt:lpstr>UDCA is associated with prolonged transplant-free survival of PBC patients: even in the absence of biochemical improvements</vt:lpstr>
      <vt:lpstr>Budesonide (BUD) add-on therapy in PBC patients with an incomplete response to UDCA: Phase 3 trial</vt:lpstr>
      <vt:lpstr>Phase 2 study (CLJN452X2201) of the efficacy and safety of tropifexor in patients with PBC</vt:lpstr>
      <vt:lpstr>Globe and UK-PBC scores for predicting risk in PBC patients treated with UDCA ± bezafibrate (BF)</vt:lpstr>
      <vt:lpstr>2. Primary sclerosing cholangitis (PSC)</vt:lpstr>
      <vt:lpstr>Statins are associated with reduced mortality and morbidity in PSC</vt:lpstr>
      <vt:lpstr>International experience of vedolizumab (VDZ) in PSC and IBD: A multicentre, retrospective analysis (IPSCSG)</vt:lpstr>
      <vt:lpstr>NGM282 significantly improves markers of bile acid synthesis, hepatic injury and fibrosis in PSC</vt:lpstr>
      <vt:lpstr>3. Basic science/preclinical</vt:lpstr>
      <vt:lpstr>Acute and specific biliary cell injury: role of circulating monocytes in ductular reaction and cholestasis</vt:lpstr>
      <vt:lpstr>Treating CLD with SC-delivered mesenchymal stromal cells and downregulation of activated vascular endothelium</vt:lpstr>
      <vt:lpstr>Immunomodulatory mechanisms of the novel therapeutic bile acid 24-nor-ursodeoxycholic acid</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Simon Lott</cp:lastModifiedBy>
  <cp:revision>214</cp:revision>
  <cp:lastPrinted>2018-04-19T07:28:39Z</cp:lastPrinted>
  <dcterms:created xsi:type="dcterms:W3CDTF">2016-10-10T16:35:57Z</dcterms:created>
  <dcterms:modified xsi:type="dcterms:W3CDTF">2018-04-20T09:04:48Z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