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9"/>
  </p:notesMasterIdLst>
  <p:handoutMasterIdLst>
    <p:handoutMasterId r:id="rId40"/>
  </p:handoutMasterIdLst>
  <p:sldIdLst>
    <p:sldId id="260" r:id="rId5"/>
    <p:sldId id="325" r:id="rId6"/>
    <p:sldId id="330" r:id="rId7"/>
    <p:sldId id="327" r:id="rId8"/>
    <p:sldId id="312" r:id="rId9"/>
    <p:sldId id="267" r:id="rId10"/>
    <p:sldId id="291" r:id="rId11"/>
    <p:sldId id="270" r:id="rId12"/>
    <p:sldId id="299" r:id="rId13"/>
    <p:sldId id="313" r:id="rId14"/>
    <p:sldId id="309" r:id="rId15"/>
    <p:sldId id="310" r:id="rId16"/>
    <p:sldId id="329" r:id="rId17"/>
    <p:sldId id="328" r:id="rId18"/>
    <p:sldId id="271" r:id="rId19"/>
    <p:sldId id="272" r:id="rId20"/>
    <p:sldId id="308" r:id="rId21"/>
    <p:sldId id="274" r:id="rId22"/>
    <p:sldId id="297" r:id="rId23"/>
    <p:sldId id="276" r:id="rId24"/>
    <p:sldId id="277" r:id="rId25"/>
    <p:sldId id="305" r:id="rId26"/>
    <p:sldId id="320" r:id="rId27"/>
    <p:sldId id="321" r:id="rId28"/>
    <p:sldId id="322" r:id="rId29"/>
    <p:sldId id="281" r:id="rId30"/>
    <p:sldId id="282" r:id="rId31"/>
    <p:sldId id="323" r:id="rId32"/>
    <p:sldId id="307" r:id="rId33"/>
    <p:sldId id="284" r:id="rId34"/>
    <p:sldId id="303" r:id="rId35"/>
    <p:sldId id="324" r:id="rId36"/>
    <p:sldId id="286" r:id="rId37"/>
    <p:sldId id="288" r:id="rId38"/>
  </p:sldIdLst>
  <p:sldSz cx="9144000" cy="6858000" type="screen4x3"/>
  <p:notesSz cx="6797675" cy="9928225"/>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2880">
          <p15:clr>
            <a:srgbClr val="A4A3A4"/>
          </p15:clr>
        </p15:guide>
        <p15:guide id="3" pos="476" userDrawn="1">
          <p15:clr>
            <a:srgbClr val="A4A3A4"/>
          </p15:clr>
        </p15:guide>
        <p15:guide id="4" pos="50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dical Writer" initials="MW" lastIdx="3" clrIdx="6">
    <p:extLst>
      <p:ext uri="{19B8F6BF-5375-455C-9EA6-DF929625EA0E}">
        <p15:presenceInfo xmlns:p15="http://schemas.microsoft.com/office/powerpoint/2012/main" userId="Medical Writer" providerId="None"/>
      </p:ext>
    </p:extLst>
  </p:cmAuthor>
  <p:cmAuthor id="8" name="Mounia Heddad-Masson" initials="MH" lastIdx="2" clrIdx="7">
    <p:extLst>
      <p:ext uri="{19B8F6BF-5375-455C-9EA6-DF929625EA0E}">
        <p15:presenceInfo xmlns:p15="http://schemas.microsoft.com/office/powerpoint/2012/main" userId="S-1-5-21-3193963475-290705432-3259240699-1153" providerId="AD"/>
      </p:ext>
    </p:extLst>
  </p:cmAuthor>
  <p:cmAuthor id="6" name="Author" initials="A"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CFC"/>
    <a:srgbClr val="F6DEE0"/>
    <a:srgbClr val="F6DEDF"/>
    <a:srgbClr val="F9E7E9"/>
    <a:srgbClr val="FFFFFF"/>
    <a:srgbClr val="ED8FA6"/>
    <a:srgbClr val="DC204E"/>
    <a:srgbClr val="6692B6"/>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2279" autoAdjust="0"/>
  </p:normalViewPr>
  <p:slideViewPr>
    <p:cSldViewPr>
      <p:cViewPr varScale="1">
        <p:scale>
          <a:sx n="87" d="100"/>
          <a:sy n="87" d="100"/>
        </p:scale>
        <p:origin x="1940" y="65"/>
      </p:cViewPr>
      <p:guideLst>
        <p:guide orient="horz" pos="890"/>
        <p:guide pos="2880"/>
        <p:guide pos="476"/>
        <p:guide pos="5083"/>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3267"/>
    </p:cViewPr>
  </p:sorterViewPr>
  <p:notesViewPr>
    <p:cSldViewPr>
      <p:cViewPr varScale="1">
        <p:scale>
          <a:sx n="78" d="100"/>
          <a:sy n="78" d="100"/>
        </p:scale>
        <p:origin x="3974" y="9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8A243-D654-4250-8A6B-67E0D494F2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37EDC6A-9991-4F19-B3A1-C76EBB9C524B}">
      <dgm:prSet phldrT="[Text]"/>
      <dgm:spPr>
        <a:solidFill>
          <a:schemeClr val="tx2"/>
        </a:solidFill>
      </dgm:spPr>
      <dgm:t>
        <a:bodyPr/>
        <a:lstStyle/>
        <a:p>
          <a:r>
            <a:rPr lang="en-GB"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B3E9BE2-AFE1-4663-9DC0-FE236A4168EF}" type="parTrans" cxnId="{4497C245-6500-456D-9DCC-AB86D873B280}">
      <dgm:prSet/>
      <dgm:spPr/>
      <dgm:t>
        <a:bodyPr/>
        <a:lstStyle/>
        <a:p>
          <a:endParaRPr lang="en-GB"/>
        </a:p>
      </dgm:t>
    </dgm:pt>
    <dgm:pt modelId="{660C0836-AA7D-44A6-9760-5D5A50F9B0D0}" type="sibTrans" cxnId="{4497C245-6500-456D-9DCC-AB86D873B280}">
      <dgm:prSet/>
      <dgm:spPr/>
      <dgm:t>
        <a:bodyPr/>
        <a:lstStyle/>
        <a:p>
          <a:endParaRPr lang="en-GB"/>
        </a:p>
      </dgm:t>
    </dgm:pt>
    <dgm:pt modelId="{E27C6568-CEE9-4C75-94CC-DCA2804E804A}">
      <dgm:prSet phldrT="[Text]"/>
      <dgm:spPr>
        <a:solidFill>
          <a:schemeClr val="bg1">
            <a:alpha val="90000"/>
          </a:schemeClr>
        </a:solidFill>
        <a:ln>
          <a:solidFill>
            <a:schemeClr val="tx2">
              <a:alpha val="90000"/>
            </a:schemeClr>
          </a:solidFill>
        </a:ln>
      </dgm:spPr>
      <dgm:t>
        <a:bodyPr/>
        <a:lstStyle/>
        <a:p>
          <a:r>
            <a:rPr lang="en-GB"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8A206C5-04CF-458F-B53B-F8E6669DF366}" type="parTrans" cxnId="{2E1A13CA-C8F7-4622-BD1B-26144F3309A2}">
      <dgm:prSet/>
      <dgm:spPr/>
      <dgm:t>
        <a:bodyPr/>
        <a:lstStyle/>
        <a:p>
          <a:endParaRPr lang="en-GB"/>
        </a:p>
      </dgm:t>
    </dgm:pt>
    <dgm:pt modelId="{8ED4D926-2761-40F6-95A4-2E6BDFD8925D}" type="sibTrans" cxnId="{2E1A13CA-C8F7-4622-BD1B-26144F3309A2}">
      <dgm:prSet/>
      <dgm:spPr/>
      <dgm:t>
        <a:bodyPr/>
        <a:lstStyle/>
        <a:p>
          <a:endParaRPr lang="en-GB"/>
        </a:p>
      </dgm:t>
    </dgm:pt>
    <dgm:pt modelId="{E0ABE5C2-DA00-41B4-8A2A-46A1C80DF767}">
      <dgm:prSet phldrT="[Text]"/>
      <dgm:spPr>
        <a:solidFill>
          <a:schemeClr val="tx2"/>
        </a:solidFill>
      </dgm:spPr>
      <dgm:t>
        <a:bodyPr/>
        <a:lstStyle/>
        <a:p>
          <a:r>
            <a:rPr lang="en-GB" dirty="0"/>
            <a:t>Disease overview</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4D20C5F-6E4E-4EAE-B93A-AE19D45BA114}" type="parTrans" cxnId="{1E7D9DB0-5AE0-4F43-93B8-56E71B8D493F}">
      <dgm:prSet/>
      <dgm:spPr/>
      <dgm:t>
        <a:bodyPr/>
        <a:lstStyle/>
        <a:p>
          <a:endParaRPr lang="en-GB"/>
        </a:p>
      </dgm:t>
    </dgm:pt>
    <dgm:pt modelId="{8695A78F-F17D-458A-92CB-4241C8810E25}" type="sibTrans" cxnId="{1E7D9DB0-5AE0-4F43-93B8-56E71B8D493F}">
      <dgm:prSet/>
      <dgm:spPr/>
      <dgm:t>
        <a:bodyPr/>
        <a:lstStyle/>
        <a:p>
          <a:endParaRPr lang="en-GB"/>
        </a:p>
      </dgm:t>
    </dgm:pt>
    <dgm:pt modelId="{EC8486BF-5440-441F-8A56-034A1FA1BA07}">
      <dgm:prSet phldrT="[Text]"/>
      <dgm:spPr>
        <a:solidFill>
          <a:schemeClr val="bg1">
            <a:alpha val="90000"/>
          </a:schemeClr>
        </a:solidFill>
        <a:ln>
          <a:solidFill>
            <a:schemeClr val="tx2">
              <a:alpha val="90000"/>
            </a:schemeClr>
          </a:solidFill>
        </a:ln>
      </dgm:spPr>
      <dgm:t>
        <a:bodyPr/>
        <a:lstStyle/>
        <a:p>
          <a:r>
            <a:rPr lang="en-GB"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70BEF1E-A5BA-4462-8C25-6E4B85AC7AD0}" type="parTrans" cxnId="{6F5C1F84-AA81-4D62-805C-AE870A03A87E}">
      <dgm:prSet/>
      <dgm:spPr/>
      <dgm:t>
        <a:bodyPr/>
        <a:lstStyle/>
        <a:p>
          <a:endParaRPr lang="en-GB"/>
        </a:p>
      </dgm:t>
    </dgm:pt>
    <dgm:pt modelId="{BE79562C-38F8-4BC8-8EF5-F9688412D10D}" type="sibTrans" cxnId="{6F5C1F84-AA81-4D62-805C-AE870A03A87E}">
      <dgm:prSet/>
      <dgm:spPr/>
      <dgm:t>
        <a:bodyPr/>
        <a:lstStyle/>
        <a:p>
          <a:endParaRPr lang="en-GB"/>
        </a:p>
      </dgm:t>
    </dgm:pt>
    <dgm:pt modelId="{30539E09-458E-4851-A2C5-9485BB7C5B77}">
      <dgm:prSet phldrT="[Text]"/>
      <dgm:spPr>
        <a:solidFill>
          <a:schemeClr val="tx2"/>
        </a:solidFill>
      </dgm:spPr>
      <dgm:t>
        <a:bodyPr/>
        <a:lstStyle/>
        <a:p>
          <a:r>
            <a:rPr lang="en-GB"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93198A5-3837-4646-BD4F-2C3066C1F683}" type="parTrans" cxnId="{311CFD36-798F-4F51-A824-08F77AEE05E9}">
      <dgm:prSet/>
      <dgm:spPr/>
      <dgm:t>
        <a:bodyPr/>
        <a:lstStyle/>
        <a:p>
          <a:endParaRPr lang="en-GB"/>
        </a:p>
      </dgm:t>
    </dgm:pt>
    <dgm:pt modelId="{41524203-A24D-4C31-968D-BCBB37D988AA}" type="sibTrans" cxnId="{311CFD36-798F-4F51-A824-08F77AEE05E9}">
      <dgm:prSet/>
      <dgm:spPr/>
      <dgm:t>
        <a:bodyPr/>
        <a:lstStyle/>
        <a:p>
          <a:endParaRPr lang="en-GB"/>
        </a:p>
      </dgm:t>
    </dgm:pt>
    <dgm:pt modelId="{A6876FFA-191E-4E31-8C53-F63CAEAD38E4}">
      <dgm:prSet phldrT="[Text]"/>
      <dgm:spPr>
        <a:solidFill>
          <a:schemeClr val="bg1">
            <a:alpha val="90000"/>
          </a:schemeClr>
        </a:solidFill>
        <a:ln>
          <a:solidFill>
            <a:schemeClr val="tx2">
              <a:alpha val="90000"/>
            </a:schemeClr>
          </a:solidFill>
        </a:ln>
      </dgm:spPr>
      <dgm:t>
        <a:bodyPr/>
        <a:lstStyle/>
        <a:p>
          <a:r>
            <a:rPr lang="en-GB" dirty="0"/>
            <a:t>Hepatic haemangiomas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B847D3C-89D0-4538-A04A-4DD4C1BF7CC8}" type="parTrans" cxnId="{27CECDE3-8417-40FD-89CC-21F6D543F4BC}">
      <dgm:prSet/>
      <dgm:spPr/>
      <dgm:t>
        <a:bodyPr/>
        <a:lstStyle/>
        <a:p>
          <a:endParaRPr lang="en-GB"/>
        </a:p>
      </dgm:t>
    </dgm:pt>
    <dgm:pt modelId="{F1012F3B-90CB-4DAA-B601-F0A5C1BB3862}" type="sibTrans" cxnId="{27CECDE3-8417-40FD-89CC-21F6D543F4BC}">
      <dgm:prSet/>
      <dgm:spPr/>
      <dgm:t>
        <a:bodyPr/>
        <a:lstStyle/>
        <a:p>
          <a:endParaRPr lang="en-GB"/>
        </a:p>
      </dgm:t>
    </dgm:pt>
    <dgm:pt modelId="{DC29FB5E-8DBA-4DF8-A94D-3115639FA315}">
      <dgm:prSet/>
      <dgm:spPr>
        <a:solidFill>
          <a:schemeClr val="bg1">
            <a:alpha val="90000"/>
          </a:schemeClr>
        </a:solidFill>
        <a:ln>
          <a:solidFill>
            <a:schemeClr val="tx2">
              <a:alpha val="90000"/>
            </a:schemeClr>
          </a:solidFill>
        </a:ln>
      </dgm:spPr>
      <dgm:t>
        <a:bodyPr/>
        <a:lstStyle/>
        <a:p>
          <a:r>
            <a:rPr lang="en-GB" dirty="0"/>
            <a:t>Characteristics of common benign liver lesions</a:t>
          </a:r>
        </a:p>
      </dgm:t>
    </dgm:pt>
    <dgm:pt modelId="{AFE64490-F669-4E09-8259-97D873EF17A0}" type="parTrans" cxnId="{1F538571-3F0D-41F1-982A-ADEA66D663D0}">
      <dgm:prSet/>
      <dgm:spPr/>
      <dgm:t>
        <a:bodyPr/>
        <a:lstStyle/>
        <a:p>
          <a:endParaRPr lang="en-GB"/>
        </a:p>
      </dgm:t>
    </dgm:pt>
    <dgm:pt modelId="{FC458F99-CD0D-43A8-8DED-A26A0DDD2A10}" type="sibTrans" cxnId="{1F538571-3F0D-41F1-982A-ADEA66D663D0}">
      <dgm:prSet/>
      <dgm:spPr/>
      <dgm:t>
        <a:bodyPr/>
        <a:lstStyle/>
        <a:p>
          <a:endParaRPr lang="en-GB"/>
        </a:p>
      </dgm:t>
    </dgm:pt>
    <dgm:pt modelId="{40866572-0DEE-4AA4-A405-0AA537B8D955}">
      <dgm:prSet/>
      <dgm:spPr>
        <a:solidFill>
          <a:schemeClr val="bg1">
            <a:alpha val="90000"/>
          </a:schemeClr>
        </a:solidFill>
        <a:ln>
          <a:solidFill>
            <a:schemeClr val="tx2">
              <a:alpha val="90000"/>
            </a:schemeClr>
          </a:solidFill>
        </a:ln>
      </dgm:spPr>
      <dgm:t>
        <a:bodyPr/>
        <a:lstStyle/>
        <a:p>
          <a:r>
            <a:rPr lang="en-GB" dirty="0"/>
            <a:t>The benign tumour MDT</a:t>
          </a:r>
        </a:p>
      </dgm:t>
    </dgm:pt>
    <dgm:pt modelId="{24A0A306-87CB-4CE3-81C2-33EBD1E0CCA3}" type="parTrans" cxnId="{F694B00E-13A6-42DF-A15B-CBBE9CD2EEF4}">
      <dgm:prSet/>
      <dgm:spPr/>
      <dgm:t>
        <a:bodyPr/>
        <a:lstStyle/>
        <a:p>
          <a:endParaRPr lang="en-GB"/>
        </a:p>
      </dgm:t>
    </dgm:pt>
    <dgm:pt modelId="{28E0CE32-F7FA-4758-B15E-4713347FA3BE}" type="sibTrans" cxnId="{F694B00E-13A6-42DF-A15B-CBBE9CD2EEF4}">
      <dgm:prSet/>
      <dgm:spPr/>
      <dgm:t>
        <a:bodyPr/>
        <a:lstStyle/>
        <a:p>
          <a:endParaRPr lang="en-GB"/>
        </a:p>
      </dgm:t>
    </dgm:pt>
    <dgm:pt modelId="{56DFC716-FC0B-4DB7-BF01-7A18BECD436D}">
      <dgm:prSet phldrT="[Text]"/>
      <dgm:spPr>
        <a:solidFill>
          <a:schemeClr val="bg1">
            <a:alpha val="90000"/>
          </a:schemeClr>
        </a:solidFill>
        <a:ln>
          <a:solidFill>
            <a:schemeClr val="tx2">
              <a:alpha val="90000"/>
            </a:schemeClr>
          </a:solidFill>
        </a:ln>
      </dgm:spPr>
      <dgm:t>
        <a:bodyPr/>
        <a:lstStyle/>
        <a:p>
          <a:r>
            <a:rPr lang="en-GB" dirty="0"/>
            <a:t>Focal nodular hyperplasia (FNH)</a:t>
          </a:r>
        </a:p>
      </dgm:t>
    </dgm:pt>
    <dgm:pt modelId="{0F24F12C-DB05-4A9A-A93C-58CD2CDBDACA}" type="parTrans" cxnId="{A9C3FC64-BCA2-4E0A-B2D0-B217301B9747}">
      <dgm:prSet/>
      <dgm:spPr/>
      <dgm:t>
        <a:bodyPr/>
        <a:lstStyle/>
        <a:p>
          <a:endParaRPr lang="en-GB"/>
        </a:p>
      </dgm:t>
    </dgm:pt>
    <dgm:pt modelId="{746969CA-ADA8-4AE8-8312-A156AD82A7D8}" type="sibTrans" cxnId="{A9C3FC64-BCA2-4E0A-B2D0-B217301B9747}">
      <dgm:prSet/>
      <dgm:spPr/>
      <dgm:t>
        <a:bodyPr/>
        <a:lstStyle/>
        <a:p>
          <a:endParaRPr lang="en-GB"/>
        </a:p>
      </dgm:t>
    </dgm:pt>
    <dgm:pt modelId="{99759F40-2E3B-4AAA-BBA8-E09BFB4BB904}">
      <dgm:prSet phldrT="[Text]"/>
      <dgm:spPr>
        <a:solidFill>
          <a:schemeClr val="bg1">
            <a:alpha val="90000"/>
          </a:schemeClr>
        </a:solidFill>
        <a:ln>
          <a:solidFill>
            <a:schemeClr val="tx2">
              <a:alpha val="90000"/>
            </a:schemeClr>
          </a:solidFill>
        </a:ln>
      </dgm:spPr>
      <dgm:t>
        <a:bodyPr/>
        <a:lstStyle/>
        <a:p>
          <a:r>
            <a:rPr lang="en-GB" dirty="0"/>
            <a:t>Hepatocellular adenoma (HCA)</a:t>
          </a:r>
        </a:p>
      </dgm:t>
    </dgm:pt>
    <dgm:pt modelId="{6B795B31-FA1A-433B-A460-26B46093F8D2}" type="parTrans" cxnId="{E1AC1C81-A944-4B88-96A4-A932253166E8}">
      <dgm:prSet/>
      <dgm:spPr/>
      <dgm:t>
        <a:bodyPr/>
        <a:lstStyle/>
        <a:p>
          <a:endParaRPr lang="en-GB"/>
        </a:p>
      </dgm:t>
    </dgm:pt>
    <dgm:pt modelId="{E63CAD4C-2DEB-4568-9B21-32C480E857F0}" type="sibTrans" cxnId="{E1AC1C81-A944-4B88-96A4-A932253166E8}">
      <dgm:prSet/>
      <dgm:spPr/>
      <dgm:t>
        <a:bodyPr/>
        <a:lstStyle/>
        <a:p>
          <a:endParaRPr lang="en-GB"/>
        </a:p>
      </dgm:t>
    </dgm:pt>
    <dgm:pt modelId="{C20C0BDB-C006-46D5-8596-9B1FBABC338F}">
      <dgm:prSet phldrT="[Text]"/>
      <dgm:spPr>
        <a:solidFill>
          <a:schemeClr val="bg1">
            <a:alpha val="90000"/>
          </a:schemeClr>
        </a:solidFill>
        <a:ln>
          <a:solidFill>
            <a:schemeClr val="tx2">
              <a:alpha val="90000"/>
            </a:schemeClr>
          </a:solidFill>
        </a:ln>
      </dgm:spPr>
      <dgm:t>
        <a:bodyPr/>
        <a:lstStyle/>
        <a:p>
          <a:r>
            <a:rPr lang="en-GB" dirty="0"/>
            <a:t>Patients with multiple lesions</a:t>
          </a:r>
        </a:p>
      </dgm:t>
    </dgm:pt>
    <dgm:pt modelId="{4EBAB312-F8D3-4B17-9EC2-8C55549C3674}" type="parTrans" cxnId="{CBEEE86A-7AE4-4D75-9278-4EB2F7C08592}">
      <dgm:prSet/>
      <dgm:spPr/>
      <dgm:t>
        <a:bodyPr/>
        <a:lstStyle/>
        <a:p>
          <a:endParaRPr lang="en-GB"/>
        </a:p>
      </dgm:t>
    </dgm:pt>
    <dgm:pt modelId="{A5FED5BE-A2F5-49C1-BB0E-26B42383922E}" type="sibTrans" cxnId="{CBEEE86A-7AE4-4D75-9278-4EB2F7C08592}">
      <dgm:prSet/>
      <dgm:spPr/>
      <dgm:t>
        <a:bodyPr/>
        <a:lstStyle/>
        <a:p>
          <a:endParaRPr lang="en-GB"/>
        </a:p>
      </dgm:t>
    </dgm:pt>
    <dgm:pt modelId="{DB24364D-F25D-4DC7-9BE9-207D0C209CBB}">
      <dgm:prSet/>
      <dgm:spPr>
        <a:solidFill>
          <a:schemeClr val="bg1">
            <a:alpha val="90000"/>
          </a:schemeClr>
        </a:solidFill>
        <a:ln>
          <a:solidFill>
            <a:schemeClr val="tx2">
              <a:alpha val="90000"/>
            </a:schemeClr>
          </a:solidFill>
        </a:ln>
      </dgm:spPr>
      <dgm:t>
        <a:bodyPr/>
        <a:lstStyle/>
        <a:p>
          <a:r>
            <a:rPr lang="en-GB" dirty="0"/>
            <a:t>Basic management of a ‘liver nodule’</a:t>
          </a:r>
        </a:p>
      </dgm:t>
    </dgm:pt>
    <dgm:pt modelId="{5D71F8A9-0B2C-4646-BD43-70E3BD3C7B3C}" type="parTrans" cxnId="{4D8E27D8-2BE4-48F9-A72D-C8E5E2FE009C}">
      <dgm:prSet/>
      <dgm:spPr/>
      <dgm:t>
        <a:bodyPr/>
        <a:lstStyle/>
        <a:p>
          <a:endParaRPr lang="en-US"/>
        </a:p>
      </dgm:t>
    </dgm:pt>
    <dgm:pt modelId="{2D224D49-D29A-4EBE-A4E0-436E1414CF03}" type="sibTrans" cxnId="{4D8E27D8-2BE4-48F9-A72D-C8E5E2FE009C}">
      <dgm:prSet/>
      <dgm:spPr/>
      <dgm:t>
        <a:bodyPr/>
        <a:lstStyle/>
        <a:p>
          <a:endParaRPr lang="en-US"/>
        </a:p>
      </dgm:t>
    </dgm:pt>
    <dgm:pt modelId="{1E64DEFD-413F-48AC-B3D8-9D7EF7315307}" type="pres">
      <dgm:prSet presAssocID="{40C8A243-D654-4250-8A6B-67E0D494F254}" presName="Name0" presStyleCnt="0">
        <dgm:presLayoutVars>
          <dgm:dir/>
          <dgm:animLvl val="lvl"/>
          <dgm:resizeHandles val="exact"/>
        </dgm:presLayoutVars>
      </dgm:prSet>
      <dgm:spPr/>
    </dgm:pt>
    <dgm:pt modelId="{0A91EF11-D03D-4086-8B2A-55A2519F4137}" type="pres">
      <dgm:prSet presAssocID="{137EDC6A-9991-4F19-B3A1-C76EBB9C524B}" presName="linNode" presStyleCnt="0"/>
      <dgm:spPr/>
    </dgm:pt>
    <dgm:pt modelId="{18E0C4F9-BB1A-4301-8386-F62FD48A6342}" type="pres">
      <dgm:prSet presAssocID="{137EDC6A-9991-4F19-B3A1-C76EBB9C524B}" presName="parentText" presStyleLbl="node1" presStyleIdx="0" presStyleCnt="3">
        <dgm:presLayoutVars>
          <dgm:chMax val="1"/>
          <dgm:bulletEnabled val="1"/>
        </dgm:presLayoutVars>
      </dgm:prSet>
      <dgm:spPr/>
    </dgm:pt>
    <dgm:pt modelId="{9F8F095E-A977-4FB7-A0B8-956571508571}" type="pres">
      <dgm:prSet presAssocID="{137EDC6A-9991-4F19-B3A1-C76EBB9C524B}" presName="descendantText" presStyleLbl="alignAccFollowNode1" presStyleIdx="0" presStyleCnt="3" custScaleX="94995" custLinFactNeighborX="-466">
        <dgm:presLayoutVars>
          <dgm:bulletEnabled val="1"/>
        </dgm:presLayoutVars>
      </dgm:prSet>
      <dgm:spPr/>
    </dgm:pt>
    <dgm:pt modelId="{F5307BAC-FB77-4767-8765-5BF3EC59D947}" type="pres">
      <dgm:prSet presAssocID="{660C0836-AA7D-44A6-9760-5D5A50F9B0D0}" presName="sp" presStyleCnt="0"/>
      <dgm:spPr/>
    </dgm:pt>
    <dgm:pt modelId="{53B23D56-19E6-4B6E-BC73-B4F6240022B8}" type="pres">
      <dgm:prSet presAssocID="{E0ABE5C2-DA00-41B4-8A2A-46A1C80DF767}" presName="linNode" presStyleCnt="0"/>
      <dgm:spPr/>
    </dgm:pt>
    <dgm:pt modelId="{791C911E-49B8-496A-A25D-500031C918E3}" type="pres">
      <dgm:prSet presAssocID="{E0ABE5C2-DA00-41B4-8A2A-46A1C80DF767}" presName="parentText" presStyleLbl="node1" presStyleIdx="1" presStyleCnt="3">
        <dgm:presLayoutVars>
          <dgm:chMax val="1"/>
          <dgm:bulletEnabled val="1"/>
        </dgm:presLayoutVars>
      </dgm:prSet>
      <dgm:spPr/>
    </dgm:pt>
    <dgm:pt modelId="{774A6DAF-4E5B-4054-BD9F-1BB57913A393}" type="pres">
      <dgm:prSet presAssocID="{E0ABE5C2-DA00-41B4-8A2A-46A1C80DF767}" presName="descendantText" presStyleLbl="alignAccFollowNode1" presStyleIdx="1" presStyleCnt="3" custScaleX="95295" custLinFactNeighborX="-466">
        <dgm:presLayoutVars>
          <dgm:bulletEnabled val="1"/>
        </dgm:presLayoutVars>
      </dgm:prSet>
      <dgm:spPr/>
    </dgm:pt>
    <dgm:pt modelId="{08909816-B74C-467C-9A5C-92124B79D35D}" type="pres">
      <dgm:prSet presAssocID="{8695A78F-F17D-458A-92CB-4241C8810E25}" presName="sp" presStyleCnt="0"/>
      <dgm:spPr/>
    </dgm:pt>
    <dgm:pt modelId="{6BFDAC29-EDCD-4DBC-B806-5F94E929F5F8}" type="pres">
      <dgm:prSet presAssocID="{30539E09-458E-4851-A2C5-9485BB7C5B77}" presName="linNode" presStyleCnt="0"/>
      <dgm:spPr/>
    </dgm:pt>
    <dgm:pt modelId="{D3C141F5-E214-4A0E-A79D-9C8192472E38}" type="pres">
      <dgm:prSet presAssocID="{30539E09-458E-4851-A2C5-9485BB7C5B77}" presName="parentText" presStyleLbl="node1" presStyleIdx="2" presStyleCnt="3">
        <dgm:presLayoutVars>
          <dgm:chMax val="1"/>
          <dgm:bulletEnabled val="1"/>
        </dgm:presLayoutVars>
      </dgm:prSet>
      <dgm:spPr/>
    </dgm:pt>
    <dgm:pt modelId="{8853DD38-076D-415C-89B9-12FF31B94979}" type="pres">
      <dgm:prSet presAssocID="{30539E09-458E-4851-A2C5-9485BB7C5B77}" presName="descendantText" presStyleLbl="alignAccFollowNode1" presStyleIdx="2" presStyleCnt="3" custScaleX="95295" custLinFactNeighborX="-466">
        <dgm:presLayoutVars>
          <dgm:bulletEnabled val="1"/>
        </dgm:presLayoutVars>
      </dgm:prSet>
      <dgm:spPr/>
    </dgm:pt>
  </dgm:ptLst>
  <dgm:cxnLst>
    <dgm:cxn modelId="{BBA49900-923A-4F51-9D3A-6AB5220D724B}" type="presOf" srcId="{DB24364D-F25D-4DC7-9BE9-207D0C209CBB}" destId="{774A6DAF-4E5B-4054-BD9F-1BB57913A393}" srcOrd="0" destOrd="2" presId="urn:microsoft.com/office/officeart/2005/8/layout/vList5"/>
    <dgm:cxn modelId="{E29D0008-2874-48EE-A6EA-B97B1523D21F}" type="presOf" srcId="{EC8486BF-5440-441F-8A56-034A1FA1BA07}" destId="{774A6DAF-4E5B-4054-BD9F-1BB57913A393}" srcOrd="0" destOrd="0" presId="urn:microsoft.com/office/officeart/2005/8/layout/vList5"/>
    <dgm:cxn modelId="{F694B00E-13A6-42DF-A15B-CBBE9CD2EEF4}" srcId="{E0ABE5C2-DA00-41B4-8A2A-46A1C80DF767}" destId="{40866572-0DEE-4AA4-A405-0AA537B8D955}" srcOrd="3" destOrd="0" parTransId="{24A0A306-87CB-4CE3-81C2-33EBD1E0CCA3}" sibTransId="{28E0CE32-F7FA-4758-B15E-4713347FA3BE}"/>
    <dgm:cxn modelId="{46130D34-AFCD-4E31-A2D5-4E4860268421}" type="presOf" srcId="{56DFC716-FC0B-4DB7-BF01-7A18BECD436D}" destId="{8853DD38-076D-415C-89B9-12FF31B94979}" srcOrd="0" destOrd="1" presId="urn:microsoft.com/office/officeart/2005/8/layout/vList5"/>
    <dgm:cxn modelId="{311CFD36-798F-4F51-A824-08F77AEE05E9}" srcId="{40C8A243-D654-4250-8A6B-67E0D494F254}" destId="{30539E09-458E-4851-A2C5-9485BB7C5B77}" srcOrd="2" destOrd="0" parTransId="{593198A5-3837-4646-BD4F-2C3066C1F683}" sibTransId="{41524203-A24D-4C31-968D-BCBB37D988AA}"/>
    <dgm:cxn modelId="{07D28F60-6A26-4A14-A632-0D7D7DB4B74D}" type="presOf" srcId="{40C8A243-D654-4250-8A6B-67E0D494F254}" destId="{1E64DEFD-413F-48AC-B3D8-9D7EF7315307}" srcOrd="0" destOrd="0" presId="urn:microsoft.com/office/officeart/2005/8/layout/vList5"/>
    <dgm:cxn modelId="{A9C3FC64-BCA2-4E0A-B2D0-B217301B9747}" srcId="{30539E09-458E-4851-A2C5-9485BB7C5B77}" destId="{56DFC716-FC0B-4DB7-BF01-7A18BECD436D}" srcOrd="1" destOrd="0" parTransId="{0F24F12C-DB05-4A9A-A93C-58CD2CDBDACA}" sibTransId="{746969CA-ADA8-4AE8-8312-A156AD82A7D8}"/>
    <dgm:cxn modelId="{4497C245-6500-456D-9DCC-AB86D873B280}" srcId="{40C8A243-D654-4250-8A6B-67E0D494F254}" destId="{137EDC6A-9991-4F19-B3A1-C76EBB9C524B}" srcOrd="0" destOrd="0" parTransId="{AB3E9BE2-AFE1-4663-9DC0-FE236A4168EF}" sibTransId="{660C0836-AA7D-44A6-9760-5D5A50F9B0D0}"/>
    <dgm:cxn modelId="{CBEEE86A-7AE4-4D75-9278-4EB2F7C08592}" srcId="{30539E09-458E-4851-A2C5-9485BB7C5B77}" destId="{C20C0BDB-C006-46D5-8596-9B1FBABC338F}" srcOrd="3" destOrd="0" parTransId="{4EBAB312-F8D3-4B17-9EC2-8C55549C3674}" sibTransId="{A5FED5BE-A2F5-49C1-BB0E-26B42383922E}"/>
    <dgm:cxn modelId="{1F538571-3F0D-41F1-982A-ADEA66D663D0}" srcId="{E0ABE5C2-DA00-41B4-8A2A-46A1C80DF767}" destId="{DC29FB5E-8DBA-4DF8-A94D-3115639FA315}" srcOrd="1" destOrd="0" parTransId="{AFE64490-F669-4E09-8259-97D873EF17A0}" sibTransId="{FC458F99-CD0D-43A8-8DED-A26A0DDD2A10}"/>
    <dgm:cxn modelId="{CA853D76-C42F-486B-825F-4412152413AA}" type="presOf" srcId="{DC29FB5E-8DBA-4DF8-A94D-3115639FA315}" destId="{774A6DAF-4E5B-4054-BD9F-1BB57913A393}" srcOrd="0" destOrd="1" presId="urn:microsoft.com/office/officeart/2005/8/layout/vList5"/>
    <dgm:cxn modelId="{EBA65A78-0C43-436E-BB38-8CA28D6C2E87}" type="presOf" srcId="{99759F40-2E3B-4AAA-BBA8-E09BFB4BB904}" destId="{8853DD38-076D-415C-89B9-12FF31B94979}" srcOrd="0" destOrd="2" presId="urn:microsoft.com/office/officeart/2005/8/layout/vList5"/>
    <dgm:cxn modelId="{E1AC1C81-A944-4B88-96A4-A932253166E8}" srcId="{30539E09-458E-4851-A2C5-9485BB7C5B77}" destId="{99759F40-2E3B-4AAA-BBA8-E09BFB4BB904}" srcOrd="2" destOrd="0" parTransId="{6B795B31-FA1A-433B-A460-26B46093F8D2}" sibTransId="{E63CAD4C-2DEB-4568-9B21-32C480E857F0}"/>
    <dgm:cxn modelId="{6F5C1F84-AA81-4D62-805C-AE870A03A87E}" srcId="{E0ABE5C2-DA00-41B4-8A2A-46A1C80DF767}" destId="{EC8486BF-5440-441F-8A56-034A1FA1BA07}" srcOrd="0" destOrd="0" parTransId="{E70BEF1E-A5BA-4462-8C25-6E4B85AC7AD0}" sibTransId="{BE79562C-38F8-4BC8-8EF5-F9688412D10D}"/>
    <dgm:cxn modelId="{45FA33A2-1E05-4492-B1C3-58E86F87FD03}" type="presOf" srcId="{40866572-0DEE-4AA4-A405-0AA537B8D955}" destId="{774A6DAF-4E5B-4054-BD9F-1BB57913A393}" srcOrd="0" destOrd="3" presId="urn:microsoft.com/office/officeart/2005/8/layout/vList5"/>
    <dgm:cxn modelId="{1E7D9DB0-5AE0-4F43-93B8-56E71B8D493F}" srcId="{40C8A243-D654-4250-8A6B-67E0D494F254}" destId="{E0ABE5C2-DA00-41B4-8A2A-46A1C80DF767}" srcOrd="1" destOrd="0" parTransId="{94D20C5F-6E4E-4EAE-B93A-AE19D45BA114}" sibTransId="{8695A78F-F17D-458A-92CB-4241C8810E25}"/>
    <dgm:cxn modelId="{2C41CABE-8767-40FA-907A-6A68AB3A9FA4}" type="presOf" srcId="{C20C0BDB-C006-46D5-8596-9B1FBABC338F}" destId="{8853DD38-076D-415C-89B9-12FF31B94979}" srcOrd="0" destOrd="3" presId="urn:microsoft.com/office/officeart/2005/8/layout/vList5"/>
    <dgm:cxn modelId="{6E7A47C7-833A-4B2E-97FD-392958F4526F}" type="presOf" srcId="{137EDC6A-9991-4F19-B3A1-C76EBB9C524B}" destId="{18E0C4F9-BB1A-4301-8386-F62FD48A6342}" srcOrd="0" destOrd="0" presId="urn:microsoft.com/office/officeart/2005/8/layout/vList5"/>
    <dgm:cxn modelId="{6AD45CC8-D9B3-4595-B4E5-FA0BB78A7B4D}" type="presOf" srcId="{30539E09-458E-4851-A2C5-9485BB7C5B77}" destId="{D3C141F5-E214-4A0E-A79D-9C8192472E38}" srcOrd="0" destOrd="0" presId="urn:microsoft.com/office/officeart/2005/8/layout/vList5"/>
    <dgm:cxn modelId="{7BA7B5C8-E60E-4834-87B2-71C415437C0F}" type="presOf" srcId="{E0ABE5C2-DA00-41B4-8A2A-46A1C80DF767}" destId="{791C911E-49B8-496A-A25D-500031C918E3}" srcOrd="0" destOrd="0" presId="urn:microsoft.com/office/officeart/2005/8/layout/vList5"/>
    <dgm:cxn modelId="{2E1A13CA-C8F7-4622-BD1B-26144F3309A2}" srcId="{137EDC6A-9991-4F19-B3A1-C76EBB9C524B}" destId="{E27C6568-CEE9-4C75-94CC-DCA2804E804A}" srcOrd="0" destOrd="0" parTransId="{B8A206C5-04CF-458F-B53B-F8E6669DF366}" sibTransId="{8ED4D926-2761-40F6-95A4-2E6BDFD8925D}"/>
    <dgm:cxn modelId="{4D8E27D8-2BE4-48F9-A72D-C8E5E2FE009C}" srcId="{E0ABE5C2-DA00-41B4-8A2A-46A1C80DF767}" destId="{DB24364D-F25D-4DC7-9BE9-207D0C209CBB}" srcOrd="2" destOrd="0" parTransId="{5D71F8A9-0B2C-4646-BD43-70E3BD3C7B3C}" sibTransId="{2D224D49-D29A-4EBE-A4E0-436E1414CF03}"/>
    <dgm:cxn modelId="{053045DD-3203-404B-A360-4D68B40808B4}" type="presOf" srcId="{E27C6568-CEE9-4C75-94CC-DCA2804E804A}" destId="{9F8F095E-A977-4FB7-A0B8-956571508571}" srcOrd="0" destOrd="0" presId="urn:microsoft.com/office/officeart/2005/8/layout/vList5"/>
    <dgm:cxn modelId="{A2E985E2-2A3D-4ECD-9451-4D11B1FAAE86}" type="presOf" srcId="{A6876FFA-191E-4E31-8C53-F63CAEAD38E4}" destId="{8853DD38-076D-415C-89B9-12FF31B94979}" srcOrd="0" destOrd="0" presId="urn:microsoft.com/office/officeart/2005/8/layout/vList5"/>
    <dgm:cxn modelId="{27CECDE3-8417-40FD-89CC-21F6D543F4BC}" srcId="{30539E09-458E-4851-A2C5-9485BB7C5B77}" destId="{A6876FFA-191E-4E31-8C53-F63CAEAD38E4}" srcOrd="0" destOrd="0" parTransId="{9B847D3C-89D0-4538-A04A-4DD4C1BF7CC8}" sibTransId="{F1012F3B-90CB-4DAA-B601-F0A5C1BB3862}"/>
    <dgm:cxn modelId="{0403E3B2-E36A-4C7B-B76F-677A4AC09515}" type="presParOf" srcId="{1E64DEFD-413F-48AC-B3D8-9D7EF7315307}" destId="{0A91EF11-D03D-4086-8B2A-55A2519F4137}" srcOrd="0" destOrd="0" presId="urn:microsoft.com/office/officeart/2005/8/layout/vList5"/>
    <dgm:cxn modelId="{57A5D662-D2AB-4DC4-979A-EF8E72FF3F7F}" type="presParOf" srcId="{0A91EF11-D03D-4086-8B2A-55A2519F4137}" destId="{18E0C4F9-BB1A-4301-8386-F62FD48A6342}" srcOrd="0" destOrd="0" presId="urn:microsoft.com/office/officeart/2005/8/layout/vList5"/>
    <dgm:cxn modelId="{44EDCD17-92D3-4CCD-B0C6-EACDBB104149}" type="presParOf" srcId="{0A91EF11-D03D-4086-8B2A-55A2519F4137}" destId="{9F8F095E-A977-4FB7-A0B8-956571508571}" srcOrd="1" destOrd="0" presId="urn:microsoft.com/office/officeart/2005/8/layout/vList5"/>
    <dgm:cxn modelId="{9D411BA3-13DE-4EBE-BC48-8B71A132AD9B}" type="presParOf" srcId="{1E64DEFD-413F-48AC-B3D8-9D7EF7315307}" destId="{F5307BAC-FB77-4767-8765-5BF3EC59D947}" srcOrd="1" destOrd="0" presId="urn:microsoft.com/office/officeart/2005/8/layout/vList5"/>
    <dgm:cxn modelId="{D474DB4A-96D1-40A6-BEF5-40853960A0DD}" type="presParOf" srcId="{1E64DEFD-413F-48AC-B3D8-9D7EF7315307}" destId="{53B23D56-19E6-4B6E-BC73-B4F6240022B8}" srcOrd="2" destOrd="0" presId="urn:microsoft.com/office/officeart/2005/8/layout/vList5"/>
    <dgm:cxn modelId="{0E94DDDB-BE60-4DBE-B36D-FAA9DEE9817A}" type="presParOf" srcId="{53B23D56-19E6-4B6E-BC73-B4F6240022B8}" destId="{791C911E-49B8-496A-A25D-500031C918E3}" srcOrd="0" destOrd="0" presId="urn:microsoft.com/office/officeart/2005/8/layout/vList5"/>
    <dgm:cxn modelId="{251201D6-FB06-493A-B336-A665D745037F}" type="presParOf" srcId="{53B23D56-19E6-4B6E-BC73-B4F6240022B8}" destId="{774A6DAF-4E5B-4054-BD9F-1BB57913A393}" srcOrd="1" destOrd="0" presId="urn:microsoft.com/office/officeart/2005/8/layout/vList5"/>
    <dgm:cxn modelId="{3BA27436-F69D-4E11-B83E-F8706F6833D8}" type="presParOf" srcId="{1E64DEFD-413F-48AC-B3D8-9D7EF7315307}" destId="{08909816-B74C-467C-9A5C-92124B79D35D}" srcOrd="3" destOrd="0" presId="urn:microsoft.com/office/officeart/2005/8/layout/vList5"/>
    <dgm:cxn modelId="{38268AA5-C688-4A08-AD6A-68D95F4D2685}" type="presParOf" srcId="{1E64DEFD-413F-48AC-B3D8-9D7EF7315307}" destId="{6BFDAC29-EDCD-4DBC-B806-5F94E929F5F8}" srcOrd="4" destOrd="0" presId="urn:microsoft.com/office/officeart/2005/8/layout/vList5"/>
    <dgm:cxn modelId="{784F2177-F20D-442D-A0C4-1D6BB7554696}" type="presParOf" srcId="{6BFDAC29-EDCD-4DBC-B806-5F94E929F5F8}" destId="{D3C141F5-E214-4A0E-A79D-9C8192472E38}" srcOrd="0" destOrd="0" presId="urn:microsoft.com/office/officeart/2005/8/layout/vList5"/>
    <dgm:cxn modelId="{C0664A09-0C33-4077-A0AF-42BC89546FED}" type="presParOf" srcId="{6BFDAC29-EDCD-4DBC-B806-5F94E929F5F8}" destId="{8853DD38-076D-415C-89B9-12FF31B9497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F095E-A977-4FB7-A0B8-956571508571}">
      <dsp:nvSpPr>
        <dsp:cNvPr id="0" name=""/>
        <dsp:cNvSpPr/>
      </dsp:nvSpPr>
      <dsp:spPr>
        <a:xfrm rot="5400000">
          <a:off x="4887515" y="-1692752"/>
          <a:ext cx="1243825" cy="4944998"/>
        </a:xfrm>
        <a:prstGeom prst="round2SameRect">
          <a:avLst/>
        </a:prstGeom>
        <a:solidFill>
          <a:schemeClr val="bg1">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Grading evidence and recommendations</a:t>
          </a:r>
        </a:p>
      </dsp:txBody>
      <dsp:txXfrm rot="-5400000">
        <a:off x="3036929" y="218553"/>
        <a:ext cx="4884279" cy="1122387"/>
      </dsp:txXfrm>
    </dsp:sp>
    <dsp:sp modelId="{18E0C4F9-BB1A-4301-8386-F62FD48A6342}">
      <dsp:nvSpPr>
        <dsp:cNvPr id="0" name=""/>
        <dsp:cNvSpPr/>
      </dsp:nvSpPr>
      <dsp:spPr>
        <a:xfrm>
          <a:off x="122460" y="2355"/>
          <a:ext cx="2928113" cy="155478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Methods</a:t>
          </a:r>
        </a:p>
      </dsp:txBody>
      <dsp:txXfrm>
        <a:off x="198358" y="78253"/>
        <a:ext cx="2776317" cy="1402986"/>
      </dsp:txXfrm>
    </dsp:sp>
    <dsp:sp modelId="{774A6DAF-4E5B-4054-BD9F-1BB57913A393}">
      <dsp:nvSpPr>
        <dsp:cNvPr id="0" name=""/>
        <dsp:cNvSpPr/>
      </dsp:nvSpPr>
      <dsp:spPr>
        <a:xfrm rot="5400000">
          <a:off x="4895323" y="-68039"/>
          <a:ext cx="1243825" cy="4960614"/>
        </a:xfrm>
        <a:prstGeom prst="round2SameRect">
          <a:avLst/>
        </a:prstGeom>
        <a:solidFill>
          <a:schemeClr val="bg1">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Background</a:t>
          </a:r>
        </a:p>
        <a:p>
          <a:pPr marL="171450" lvl="1" indent="-171450" algn="l" defTabSz="755650">
            <a:lnSpc>
              <a:spcPct val="90000"/>
            </a:lnSpc>
            <a:spcBef>
              <a:spcPct val="0"/>
            </a:spcBef>
            <a:spcAft>
              <a:spcPct val="15000"/>
            </a:spcAft>
            <a:buChar char="•"/>
          </a:pPr>
          <a:r>
            <a:rPr lang="en-GB" sz="1700" kern="1200" dirty="0"/>
            <a:t>Characteristics of common benign liver lesions</a:t>
          </a:r>
        </a:p>
        <a:p>
          <a:pPr marL="171450" lvl="1" indent="-171450" algn="l" defTabSz="755650">
            <a:lnSpc>
              <a:spcPct val="90000"/>
            </a:lnSpc>
            <a:spcBef>
              <a:spcPct val="0"/>
            </a:spcBef>
            <a:spcAft>
              <a:spcPct val="15000"/>
            </a:spcAft>
            <a:buChar char="•"/>
          </a:pPr>
          <a:r>
            <a:rPr lang="en-GB" sz="1700" kern="1200" dirty="0"/>
            <a:t>Basic management of a ‘liver nodule’</a:t>
          </a:r>
        </a:p>
        <a:p>
          <a:pPr marL="171450" lvl="1" indent="-171450" algn="l" defTabSz="755650">
            <a:lnSpc>
              <a:spcPct val="90000"/>
            </a:lnSpc>
            <a:spcBef>
              <a:spcPct val="0"/>
            </a:spcBef>
            <a:spcAft>
              <a:spcPct val="15000"/>
            </a:spcAft>
            <a:buChar char="•"/>
          </a:pPr>
          <a:r>
            <a:rPr lang="en-GB" sz="1700" kern="1200" dirty="0"/>
            <a:t>The benign tumour MDT</a:t>
          </a:r>
        </a:p>
      </dsp:txBody>
      <dsp:txXfrm rot="-5400000">
        <a:off x="3036929" y="1851074"/>
        <a:ext cx="4899895" cy="1122387"/>
      </dsp:txXfrm>
    </dsp:sp>
    <dsp:sp modelId="{791C911E-49B8-496A-A25D-500031C918E3}">
      <dsp:nvSpPr>
        <dsp:cNvPr id="0" name=""/>
        <dsp:cNvSpPr/>
      </dsp:nvSpPr>
      <dsp:spPr>
        <a:xfrm>
          <a:off x="122460" y="1634876"/>
          <a:ext cx="2928113" cy="155478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Disease overview</a:t>
          </a:r>
        </a:p>
      </dsp:txBody>
      <dsp:txXfrm>
        <a:off x="198358" y="1710774"/>
        <a:ext cx="2776317" cy="1402986"/>
      </dsp:txXfrm>
    </dsp:sp>
    <dsp:sp modelId="{8853DD38-076D-415C-89B9-12FF31B94979}">
      <dsp:nvSpPr>
        <dsp:cNvPr id="0" name=""/>
        <dsp:cNvSpPr/>
      </dsp:nvSpPr>
      <dsp:spPr>
        <a:xfrm rot="5400000">
          <a:off x="4895323" y="1564481"/>
          <a:ext cx="1243825" cy="4960614"/>
        </a:xfrm>
        <a:prstGeom prst="round2SameRect">
          <a:avLst/>
        </a:prstGeom>
        <a:solidFill>
          <a:schemeClr val="bg1">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Hepatic haemangiomas</a:t>
          </a:r>
        </a:p>
        <a:p>
          <a:pPr marL="171450" lvl="1" indent="-171450" algn="l" defTabSz="755650">
            <a:lnSpc>
              <a:spcPct val="90000"/>
            </a:lnSpc>
            <a:spcBef>
              <a:spcPct val="0"/>
            </a:spcBef>
            <a:spcAft>
              <a:spcPct val="15000"/>
            </a:spcAft>
            <a:buChar char="•"/>
          </a:pPr>
          <a:r>
            <a:rPr lang="en-GB" sz="1700" kern="1200" dirty="0"/>
            <a:t>Focal nodular hyperplasia (FNH)</a:t>
          </a:r>
        </a:p>
        <a:p>
          <a:pPr marL="171450" lvl="1" indent="-171450" algn="l" defTabSz="755650">
            <a:lnSpc>
              <a:spcPct val="90000"/>
            </a:lnSpc>
            <a:spcBef>
              <a:spcPct val="0"/>
            </a:spcBef>
            <a:spcAft>
              <a:spcPct val="15000"/>
            </a:spcAft>
            <a:buChar char="•"/>
          </a:pPr>
          <a:r>
            <a:rPr lang="en-GB" sz="1700" kern="1200" dirty="0"/>
            <a:t>Hepatocellular adenoma (HCA)</a:t>
          </a:r>
        </a:p>
        <a:p>
          <a:pPr marL="171450" lvl="1" indent="-171450" algn="l" defTabSz="755650">
            <a:lnSpc>
              <a:spcPct val="90000"/>
            </a:lnSpc>
            <a:spcBef>
              <a:spcPct val="0"/>
            </a:spcBef>
            <a:spcAft>
              <a:spcPct val="15000"/>
            </a:spcAft>
            <a:buChar char="•"/>
          </a:pPr>
          <a:r>
            <a:rPr lang="en-GB" sz="1700" kern="1200" dirty="0"/>
            <a:t>Patients with multiple lesions</a:t>
          </a:r>
        </a:p>
      </dsp:txBody>
      <dsp:txXfrm rot="-5400000">
        <a:off x="3036929" y="3483595"/>
        <a:ext cx="4899895" cy="1122387"/>
      </dsp:txXfrm>
    </dsp:sp>
    <dsp:sp modelId="{D3C141F5-E214-4A0E-A79D-9C8192472E38}">
      <dsp:nvSpPr>
        <dsp:cNvPr id="0" name=""/>
        <dsp:cNvSpPr/>
      </dsp:nvSpPr>
      <dsp:spPr>
        <a:xfrm>
          <a:off x="122460" y="3267398"/>
          <a:ext cx="2928113" cy="155478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Guidelines*</a:t>
          </a:r>
        </a:p>
      </dsp:txBody>
      <dsp:txXfrm>
        <a:off x="198358" y="3343296"/>
        <a:ext cx="2776317" cy="14029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1000C-5989-499E-92E1-741C1CA1AF42}"/>
              </a:ext>
            </a:extLst>
          </p:cNvPr>
          <p:cNvSpPr>
            <a:spLocks noGrp="1"/>
          </p:cNvSpPr>
          <p:nvPr>
            <p:ph type="hdr" sz="quarter"/>
          </p:nvPr>
        </p:nvSpPr>
        <p:spPr>
          <a:xfrm>
            <a:off x="1" y="1"/>
            <a:ext cx="2945659" cy="498135"/>
          </a:xfrm>
          <a:prstGeom prst="rect">
            <a:avLst/>
          </a:prstGeom>
        </p:spPr>
        <p:txBody>
          <a:bodyPr vert="horz" lIns="91321" tIns="45661" rIns="91321" bIns="45661" rtlCol="0"/>
          <a:lstStyle>
            <a:lvl1pPr algn="l">
              <a:defRPr sz="1200"/>
            </a:lvl1pPr>
          </a:lstStyle>
          <a:p>
            <a:endParaRPr lang="en-GB"/>
          </a:p>
        </p:txBody>
      </p:sp>
      <p:sp>
        <p:nvSpPr>
          <p:cNvPr id="3" name="Date Placeholder 2">
            <a:extLst>
              <a:ext uri="{FF2B5EF4-FFF2-40B4-BE49-F238E27FC236}">
                <a16:creationId xmlns:a16="http://schemas.microsoft.com/office/drawing/2014/main" id="{D727179A-D785-4226-9A47-3A3BA27F8037}"/>
              </a:ext>
            </a:extLst>
          </p:cNvPr>
          <p:cNvSpPr>
            <a:spLocks noGrp="1"/>
          </p:cNvSpPr>
          <p:nvPr>
            <p:ph type="dt" sz="quarter" idx="1"/>
          </p:nvPr>
        </p:nvSpPr>
        <p:spPr>
          <a:xfrm>
            <a:off x="3850443" y="1"/>
            <a:ext cx="2945659" cy="498135"/>
          </a:xfrm>
          <a:prstGeom prst="rect">
            <a:avLst/>
          </a:prstGeom>
        </p:spPr>
        <p:txBody>
          <a:bodyPr vert="horz" lIns="91321" tIns="45661" rIns="91321" bIns="45661" rtlCol="0"/>
          <a:lstStyle>
            <a:lvl1pPr algn="r">
              <a:defRPr sz="1200"/>
            </a:lvl1pPr>
          </a:lstStyle>
          <a:p>
            <a:fld id="{B66D2D51-17B5-4D94-AB49-FBCB12E29E02}" type="datetimeFigureOut">
              <a:rPr lang="en-GB" smtClean="0"/>
              <a:t>11/04/2018</a:t>
            </a:fld>
            <a:endParaRPr lang="en-GB"/>
          </a:p>
        </p:txBody>
      </p:sp>
      <p:sp>
        <p:nvSpPr>
          <p:cNvPr id="4" name="Footer Placeholder 3">
            <a:extLst>
              <a:ext uri="{FF2B5EF4-FFF2-40B4-BE49-F238E27FC236}">
                <a16:creationId xmlns:a16="http://schemas.microsoft.com/office/drawing/2014/main" id="{9C52A4B8-97C4-4547-AFB0-A98B82D953F7}"/>
              </a:ext>
            </a:extLst>
          </p:cNvPr>
          <p:cNvSpPr>
            <a:spLocks noGrp="1"/>
          </p:cNvSpPr>
          <p:nvPr>
            <p:ph type="ftr" sz="quarter" idx="2"/>
          </p:nvPr>
        </p:nvSpPr>
        <p:spPr>
          <a:xfrm>
            <a:off x="1" y="9430092"/>
            <a:ext cx="2945659" cy="498134"/>
          </a:xfrm>
          <a:prstGeom prst="rect">
            <a:avLst/>
          </a:prstGeom>
        </p:spPr>
        <p:txBody>
          <a:bodyPr vert="horz" lIns="91321" tIns="45661" rIns="91321" bIns="45661"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E3D04C2-9F9A-4834-AF8E-8D1ACEDFEB52}"/>
              </a:ext>
            </a:extLst>
          </p:cNvPr>
          <p:cNvSpPr>
            <a:spLocks noGrp="1"/>
          </p:cNvSpPr>
          <p:nvPr>
            <p:ph type="sldNum" sz="quarter" idx="3"/>
          </p:nvPr>
        </p:nvSpPr>
        <p:spPr>
          <a:xfrm>
            <a:off x="3850443" y="9430092"/>
            <a:ext cx="2945659" cy="498134"/>
          </a:xfrm>
          <a:prstGeom prst="rect">
            <a:avLst/>
          </a:prstGeom>
        </p:spPr>
        <p:txBody>
          <a:bodyPr vert="horz" lIns="91321" tIns="45661" rIns="91321" bIns="45661" rtlCol="0" anchor="b"/>
          <a:lstStyle>
            <a:lvl1pPr algn="r">
              <a:defRPr sz="1200"/>
            </a:lvl1pPr>
          </a:lstStyle>
          <a:p>
            <a:fld id="{864DA7AB-CFB7-42F4-A520-2D68955A6AD6}" type="slidenum">
              <a:rPr lang="en-GB" smtClean="0"/>
              <a:t>‹#›</a:t>
            </a:fld>
            <a:endParaRPr lang="en-GB"/>
          </a:p>
        </p:txBody>
      </p:sp>
    </p:spTree>
    <p:extLst>
      <p:ext uri="{BB962C8B-B14F-4D97-AF65-F5344CB8AC3E}">
        <p14:creationId xmlns:p14="http://schemas.microsoft.com/office/powerpoint/2010/main" val="296691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321" tIns="45661" rIns="91321" bIns="45661"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1"/>
            <a:ext cx="2945659" cy="498135"/>
          </a:xfrm>
          <a:prstGeom prst="rect">
            <a:avLst/>
          </a:prstGeom>
        </p:spPr>
        <p:txBody>
          <a:bodyPr vert="horz" lIns="91321" tIns="45661" rIns="91321" bIns="45661"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11/04/2018</a:t>
            </a:fld>
            <a:endParaRPr lang="en-GB"/>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321" tIns="45661" rIns="91321" bIns="45661" rtlCol="0" anchor="ctr"/>
          <a:lstStyle/>
          <a:p>
            <a:endParaRPr lang="en-GB"/>
          </a:p>
        </p:txBody>
      </p:sp>
      <p:sp>
        <p:nvSpPr>
          <p:cNvPr id="5" name="Notes Placeholder 4"/>
          <p:cNvSpPr>
            <a:spLocks noGrp="1"/>
          </p:cNvSpPr>
          <p:nvPr>
            <p:ph type="body" sz="quarter" idx="3"/>
          </p:nvPr>
        </p:nvSpPr>
        <p:spPr>
          <a:xfrm>
            <a:off x="679768" y="4777959"/>
            <a:ext cx="5438140" cy="3909238"/>
          </a:xfrm>
          <a:prstGeom prst="rect">
            <a:avLst/>
          </a:prstGeom>
        </p:spPr>
        <p:txBody>
          <a:bodyPr vert="horz" lIns="91321" tIns="45661" rIns="91321" bIns="45661"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30092"/>
            <a:ext cx="2945659" cy="498134"/>
          </a:xfrm>
          <a:prstGeom prst="rect">
            <a:avLst/>
          </a:prstGeom>
        </p:spPr>
        <p:txBody>
          <a:bodyPr vert="horz" lIns="91321" tIns="45661" rIns="91321" bIns="45661"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321" tIns="45661" rIns="91321" bIns="45661"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705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KMS, </a:t>
            </a:r>
            <a:r>
              <a:rPr lang="en-GB" i="1" dirty="0" err="1"/>
              <a:t>Kasabach</a:t>
            </a:r>
            <a:r>
              <a:rPr lang="en-GB" i="1" dirty="0"/>
              <a:t>–Merritt syndrome</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1001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CEUS, contrast-enhanced ultrasound; CT, computed tomography; MRI, magnetic resonance imaging; US, ultrasound</a:t>
            </a:r>
          </a:p>
          <a:p>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132971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CEUS, contrast-enhanced ultrasound; FNH, focal nodular hyperplasia; MRI, magnetic resonance imaging</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71212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KMS, </a:t>
            </a:r>
            <a:r>
              <a:rPr lang="en-GB" i="1" dirty="0" err="1"/>
              <a:t>Kasabach</a:t>
            </a:r>
            <a:r>
              <a:rPr lang="en-GB" i="1" dirty="0"/>
              <a:t>–Merritt syndrome; MDT, multidisciplinary team; OCP, oral contraceptive </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1111022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1060303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ECM, extracellular matric; FNH, focal nodular hyperplasia</a:t>
            </a:r>
            <a:r>
              <a:rPr lang="en-GB" i="1" dirty="0">
                <a:sym typeface="Symbol" panose="05050102010706020507" pitchFamily="18" charset="2"/>
              </a:rPr>
              <a:t>; </a:t>
            </a:r>
            <a:r>
              <a:rPr lang="en-GB" i="1" dirty="0"/>
              <a:t>TGF-</a:t>
            </a:r>
            <a:r>
              <a:rPr lang="en-GB" i="1" dirty="0">
                <a:sym typeface="Symbol" panose="05050102010706020507" pitchFamily="18" charset="2"/>
              </a:rPr>
              <a:t>, transforming growth factor beta</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3232463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CEUS, contrast-enhanced ultrasound; CT, computed tomography; FNH, focal nodular hyperplasia; MRI, magnetic resonance imaging; US, ultrasound</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357618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CEUS, contrast-enhanced ultrasound; CT, computed tomography; FNH, focal nodular hyperplasia; MRI, magnetic resonance imaging</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437488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FNH, focal nodular hyperplasia; MDT, multidisciplinary team; OCP, oral contraceptive </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304456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CE-CT, contrast-enhanced computed tomography; CE-MRI, contrast-enhanced magnetic resonance imaging; CEUS, contrast-enhanced ultrasound; FNH, focal nodular hyperplasia; GS, glutamine synthase; MRI, magnetic resonance imaging; US, ultrasound</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230645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MDT, multidisciplinary team</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242143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FNH, focal nodular hyperplasia; HCA, hepatocellular adenoma; OCP, oral contraceptive </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396528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CRP, C-reactive protein; </a:t>
            </a:r>
            <a:r>
              <a:rPr lang="en-GB" i="1" dirty="0" err="1"/>
              <a:t>Gd</a:t>
            </a:r>
            <a:r>
              <a:rPr lang="en-GB" i="1" dirty="0"/>
              <a:t>-BOPTA, </a:t>
            </a:r>
            <a:r>
              <a:rPr lang="en-GB" i="1" dirty="0" err="1"/>
              <a:t>gadobenate</a:t>
            </a:r>
            <a:r>
              <a:rPr lang="en-GB" i="1" dirty="0"/>
              <a:t> </a:t>
            </a:r>
            <a:r>
              <a:rPr lang="en-GB" i="1" dirty="0" err="1"/>
              <a:t>dimeglumine</a:t>
            </a:r>
            <a:r>
              <a:rPr lang="en-GB" i="1" dirty="0"/>
              <a:t>; GS, glutamine synthase; HCA, hepatocellular adenoma; HCC, hepatocellular carcinoma; IHC, immunohistochemistry; LFABP, liver fatty acid binding protein; MODY3, maturity onset diabetes of the young type 3; MRI, magnetic resonance imaging; SAA, serum amyloid A</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3940495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CRP, C-reactive protein; </a:t>
            </a:r>
            <a:r>
              <a:rPr lang="en-GB" i="1" dirty="0" err="1"/>
              <a:t>Gd</a:t>
            </a:r>
            <a:r>
              <a:rPr lang="en-GB" i="1" dirty="0"/>
              <a:t>-BOPTA, </a:t>
            </a:r>
            <a:r>
              <a:rPr lang="en-GB" i="1" dirty="0" err="1"/>
              <a:t>gadobenate</a:t>
            </a:r>
            <a:r>
              <a:rPr lang="en-GB" i="1" dirty="0"/>
              <a:t> </a:t>
            </a:r>
            <a:r>
              <a:rPr lang="en-GB" i="1" dirty="0" err="1"/>
              <a:t>dimeglumine</a:t>
            </a:r>
            <a:r>
              <a:rPr lang="en-GB" i="1" dirty="0"/>
              <a:t>; GS, glutamine synthase; HCA, hepatocellular adenoma; HCC, hepatocellular carcinoma; IHC, immunohistochemistry; LFABP, liver fatty acid binding protein; MODY3, maturity onset diabetes of the young type 3; MRI, magnetic resonance imaging; SAA, serum amyloid A</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2635422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HCA, hepatocellular adenoma; HCC, hepatocellular carcinoma; HNF1-</a:t>
            </a:r>
            <a:r>
              <a:rPr lang="en-GB" i="1" dirty="0">
                <a:sym typeface="Symbol" panose="05050102010706020507" pitchFamily="18" charset="2"/>
              </a:rPr>
              <a:t></a:t>
            </a:r>
            <a:r>
              <a:rPr lang="en-GB" i="1" dirty="0"/>
              <a:t>, hepatocyte nuclear factor 1 alpha; MRI, magnetic resonance imaging</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419828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HCA, hepatocellular adenoma; MDT, multidisciplinary team; OCP, oral contraceptive</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1002249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HCA, hepatocellular adenoma; MRI, magnetic resonance imaging</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1690670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HCA, hepatocellular adenoma; </a:t>
            </a:r>
            <a:r>
              <a:rPr lang="en-GB" i="1" dirty="0" err="1"/>
              <a:t>LTx</a:t>
            </a:r>
            <a:r>
              <a:rPr lang="en-GB" i="1" dirty="0"/>
              <a: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5738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a:t>GRADE,</a:t>
            </a:r>
            <a:r>
              <a:rPr lang="en-GB" i="1" baseline="0"/>
              <a:t> Grading of Recommendations Assessment Development and Evaluation</a:t>
            </a:r>
            <a:endParaRPr lang="en-GB" i="1"/>
          </a:p>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263010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MDT, multidisciplinary team</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a:p>
        </p:txBody>
      </p:sp>
    </p:spTree>
    <p:extLst>
      <p:ext uri="{BB962C8B-B14F-4D97-AF65-F5344CB8AC3E}">
        <p14:creationId xmlns:p14="http://schemas.microsoft.com/office/powerpoint/2010/main" val="326765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1709687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CT, computed tomography; FNH, focal nodular hyperplasia; HCA, hepatocellular adenoma; MRI, magnetic resonance imaging; US, ultrasound</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329001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CEUS, contrast enhanced ultrasound; CT, computed tomography; CV, cardiovascular; HTN, hypertension; IV, intravenous; MDT, multidisciplinary team; MRI, magnetic resonance imaging; OCP, oral contraceptive; T2DM, type 2 diabetes mellitus </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264467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MDT, multidisciplinary team</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410266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2908526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FCF7D4-06CF-475B-BAFF-E1E9F7084D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6475"/>
            <a:ext cx="5464992"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24343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03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6156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319314"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4645086"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66731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23860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11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F0709-4EAE-4267-AECC-BFFB35566CA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 y="138043"/>
            <a:ext cx="9014227" cy="1042269"/>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38611056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15.xml"/><Relationship Id="rId7"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slide" Target="slide26.xm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tiff"/><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slide" Target="slide14.xml"/><Relationship Id="rId4" Type="http://schemas.openxmlformats.org/officeDocument/2006/relationships/image" Target="../media/image8.png"/><Relationship Id="rId9" Type="http://schemas.openxmlformats.org/officeDocument/2006/relationships/image" Target="../media/image13.tiff"/></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14.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US" dirty="0"/>
              <a:t>Benign liver tumours</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Clinical Practice Guidelines</a:t>
            </a:r>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96E2-C576-4433-9A67-E565E1911F07}"/>
              </a:ext>
            </a:extLst>
          </p:cNvPr>
          <p:cNvSpPr>
            <a:spLocks noGrp="1"/>
          </p:cNvSpPr>
          <p:nvPr>
            <p:ph type="title"/>
          </p:nvPr>
        </p:nvSpPr>
        <p:spPr/>
        <p:txBody>
          <a:bodyPr>
            <a:noAutofit/>
          </a:bodyPr>
          <a:lstStyle/>
          <a:p>
            <a:r>
              <a:rPr lang="en-GB" sz="2800" dirty="0"/>
              <a:t>Characteristics of common benign liver lesions</a:t>
            </a:r>
          </a:p>
        </p:txBody>
      </p:sp>
      <p:sp>
        <p:nvSpPr>
          <p:cNvPr id="3" name="Text Placeholder 2">
            <a:extLst>
              <a:ext uri="{FF2B5EF4-FFF2-40B4-BE49-F238E27FC236}">
                <a16:creationId xmlns:a16="http://schemas.microsoft.com/office/drawing/2014/main" id="{B158C0F5-6BD8-4FF9-A59B-87138683C8A4}"/>
              </a:ext>
            </a:extLst>
          </p:cNvPr>
          <p:cNvSpPr>
            <a:spLocks noGrp="1"/>
          </p:cNvSpPr>
          <p:nvPr>
            <p:ph type="body" sz="quarter" idx="10"/>
          </p:nvPr>
        </p:nvSpPr>
        <p:spPr/>
        <p:txBody>
          <a:bodyPr/>
          <a:lstStyle/>
          <a:p>
            <a:endParaRPr lang="en-GB" dirty="0"/>
          </a:p>
          <a:p>
            <a:r>
              <a:rPr lang="en-GB" dirty="0"/>
              <a:t>*Estimated prevalence in imaging series; has been reported to be as high as 20% in autopsy series</a:t>
            </a:r>
          </a:p>
          <a:p>
            <a:r>
              <a:rPr lang="en-GB" dirty="0" err="1"/>
              <a:t>Bahirwani</a:t>
            </a:r>
            <a:r>
              <a:rPr lang="en-GB" dirty="0"/>
              <a:t> R, Reddy KR. Aliment </a:t>
            </a:r>
            <a:r>
              <a:rPr lang="en-GB" dirty="0" err="1"/>
              <a:t>Pharmacol</a:t>
            </a:r>
            <a:r>
              <a:rPr lang="en-GB" dirty="0"/>
              <a:t> </a:t>
            </a:r>
            <a:r>
              <a:rPr lang="en-GB" dirty="0" err="1"/>
              <a:t>Ther</a:t>
            </a:r>
            <a:r>
              <a:rPr lang="en-GB" dirty="0"/>
              <a:t> 2008;28:953–65; EASL CPG benign liver tumours. J </a:t>
            </a:r>
            <a:r>
              <a:rPr lang="en-GB" dirty="0" err="1"/>
              <a:t>Hepatol</a:t>
            </a:r>
            <a:r>
              <a:rPr lang="en-GB" dirty="0"/>
              <a:t> 2016;65:386–98</a:t>
            </a:r>
          </a:p>
        </p:txBody>
      </p:sp>
      <p:graphicFrame>
        <p:nvGraphicFramePr>
          <p:cNvPr id="6" name="Content Placeholder 5">
            <a:extLst>
              <a:ext uri="{FF2B5EF4-FFF2-40B4-BE49-F238E27FC236}">
                <a16:creationId xmlns:a16="http://schemas.microsoft.com/office/drawing/2014/main" id="{2F9D7BC0-BFF9-40F1-BB05-2C31028A7925}"/>
              </a:ext>
            </a:extLst>
          </p:cNvPr>
          <p:cNvGraphicFramePr>
            <a:graphicFrameLocks noGrp="1"/>
          </p:cNvGraphicFramePr>
          <p:nvPr>
            <p:ph sz="half" idx="4294967295"/>
            <p:extLst>
              <p:ext uri="{D42A27DB-BD31-4B8C-83A1-F6EECF244321}">
                <p14:modId xmlns:p14="http://schemas.microsoft.com/office/powerpoint/2010/main" val="1165989527"/>
              </p:ext>
            </p:extLst>
          </p:nvPr>
        </p:nvGraphicFramePr>
        <p:xfrm>
          <a:off x="318294" y="1515968"/>
          <a:ext cx="8507412" cy="4419600"/>
        </p:xfrm>
        <a:graphic>
          <a:graphicData uri="http://schemas.openxmlformats.org/drawingml/2006/table">
            <a:tbl>
              <a:tblPr firstRow="1" bandRow="1">
                <a:tableStyleId>{69012ECD-51FC-41F1-AA8D-1B2483CD663E}</a:tableStyleId>
              </a:tblPr>
              <a:tblGrid>
                <a:gridCol w="2126853">
                  <a:extLst>
                    <a:ext uri="{9D8B030D-6E8A-4147-A177-3AD203B41FA5}">
                      <a16:colId xmlns:a16="http://schemas.microsoft.com/office/drawing/2014/main" val="640111840"/>
                    </a:ext>
                  </a:extLst>
                </a:gridCol>
                <a:gridCol w="2126853">
                  <a:extLst>
                    <a:ext uri="{9D8B030D-6E8A-4147-A177-3AD203B41FA5}">
                      <a16:colId xmlns:a16="http://schemas.microsoft.com/office/drawing/2014/main" val="2644965795"/>
                    </a:ext>
                  </a:extLst>
                </a:gridCol>
                <a:gridCol w="2126853">
                  <a:extLst>
                    <a:ext uri="{9D8B030D-6E8A-4147-A177-3AD203B41FA5}">
                      <a16:colId xmlns:a16="http://schemas.microsoft.com/office/drawing/2014/main" val="1200312423"/>
                    </a:ext>
                  </a:extLst>
                </a:gridCol>
                <a:gridCol w="2126853">
                  <a:extLst>
                    <a:ext uri="{9D8B030D-6E8A-4147-A177-3AD203B41FA5}">
                      <a16:colId xmlns:a16="http://schemas.microsoft.com/office/drawing/2014/main" val="591655488"/>
                    </a:ext>
                  </a:extLst>
                </a:gridCol>
              </a:tblGrid>
              <a:tr h="370840">
                <a:tc>
                  <a:txBody>
                    <a:bodyPr/>
                    <a:lstStyle/>
                    <a:p>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dirty="0"/>
                        <a:t>Haemangioma</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dirty="0"/>
                        <a:t>FNH</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dirty="0"/>
                        <a:t>HCA</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07562091"/>
                  </a:ext>
                </a:extLst>
              </a:tr>
              <a:tr h="370840">
                <a:tc>
                  <a:txBody>
                    <a:bodyPr/>
                    <a:lstStyle/>
                    <a:p>
                      <a:r>
                        <a:rPr lang="en-GB" dirty="0"/>
                        <a:t>Estimated prevalence </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Common</a:t>
                      </a:r>
                    </a:p>
                    <a:p>
                      <a:pPr algn="ctr"/>
                      <a:r>
                        <a:rPr lang="en-GB" dirty="0"/>
                        <a:t>~5%*</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Less common</a:t>
                      </a:r>
                    </a:p>
                    <a:p>
                      <a:pPr algn="ctr"/>
                      <a:r>
                        <a:rPr lang="en-GB" dirty="0"/>
                        <a:t>0.03%</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Rare</a:t>
                      </a:r>
                    </a:p>
                    <a:p>
                      <a:pPr algn="ctr"/>
                      <a:r>
                        <a:rPr lang="en-GB" dirty="0"/>
                        <a:t>≤0.004%</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09139538"/>
                  </a:ext>
                </a:extLst>
              </a:tr>
              <a:tr h="370840">
                <a:tc>
                  <a:txBody>
                    <a:bodyPr/>
                    <a:lstStyle/>
                    <a:p>
                      <a:r>
                        <a:rPr lang="en-GB" dirty="0"/>
                        <a:t>Age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30–50 years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20–40 years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All ages </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0974404"/>
                  </a:ext>
                </a:extLst>
              </a:tr>
              <a:tr h="370840">
                <a:tc>
                  <a:txBody>
                    <a:bodyPr/>
                    <a:lstStyle/>
                    <a:p>
                      <a:r>
                        <a:rPr lang="en-GB" dirty="0"/>
                        <a:t>Gender </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F &gt; M</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F ~ M</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F &gt;&gt; M</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13164119"/>
                  </a:ext>
                </a:extLst>
              </a:tr>
              <a:tr h="370840">
                <a:tc>
                  <a:txBody>
                    <a:bodyPr/>
                    <a:lstStyle/>
                    <a:p>
                      <a:r>
                        <a:rPr lang="en-GB" dirty="0"/>
                        <a:t>US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Hyperechoic</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Varied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Varied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51560863"/>
                  </a:ext>
                </a:extLst>
              </a:tr>
              <a:tr h="370840">
                <a:tc>
                  <a:txBody>
                    <a:bodyPr/>
                    <a:lstStyle/>
                    <a:p>
                      <a:r>
                        <a:rPr lang="en-GB" dirty="0"/>
                        <a:t>CT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solidFill>
                            <a:schemeClr val="tx1"/>
                          </a:solidFill>
                        </a:rPr>
                        <a:t>Centripetal enhancement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solidFill>
                            <a:schemeClr val="tx1"/>
                          </a:solidFill>
                        </a:rPr>
                        <a:t>Central scar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solidFill>
                            <a:schemeClr val="tx1"/>
                          </a:solidFill>
                        </a:rPr>
                        <a:t>Varied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34888826"/>
                  </a:ext>
                </a:extLst>
              </a:tr>
              <a:tr h="370840">
                <a:tc>
                  <a:txBody>
                    <a:bodyPr/>
                    <a:lstStyle/>
                    <a:p>
                      <a:r>
                        <a:rPr lang="en-GB" dirty="0"/>
                        <a:t>MRI</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solidFill>
                            <a:schemeClr val="tx1"/>
                          </a:solidFill>
                        </a:rPr>
                        <a:t>Centripetal enhancement</a:t>
                      </a:r>
                    </a:p>
                    <a:p>
                      <a:pPr algn="ctr"/>
                      <a:r>
                        <a:rPr lang="en-GB" dirty="0" err="1">
                          <a:solidFill>
                            <a:schemeClr val="tx1"/>
                          </a:solidFill>
                        </a:rPr>
                        <a:t>Hyperintense</a:t>
                      </a:r>
                      <a:r>
                        <a:rPr lang="en-GB" dirty="0">
                          <a:solidFill>
                            <a:schemeClr val="tx1"/>
                          </a:solidFill>
                        </a:rPr>
                        <a:t> T2-w</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solidFill>
                            <a:schemeClr val="tx1"/>
                          </a:solidFill>
                        </a:rPr>
                        <a:t>Central scar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solidFill>
                            <a:schemeClr val="tx1"/>
                          </a:solidFill>
                        </a:rPr>
                        <a:t>Varied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75077810"/>
                  </a:ext>
                </a:extLst>
              </a:tr>
              <a:tr h="370840">
                <a:tc>
                  <a:txBody>
                    <a:bodyPr/>
                    <a:lstStyle/>
                    <a:p>
                      <a:r>
                        <a:rPr lang="en-GB" dirty="0"/>
                        <a:t>Calcification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70629304"/>
                  </a:ext>
                </a:extLst>
              </a:tr>
              <a:tr h="370840">
                <a:tc>
                  <a:txBody>
                    <a:bodyPr/>
                    <a:lstStyle/>
                    <a:p>
                      <a:r>
                        <a:rPr lang="en-GB" dirty="0"/>
                        <a:t>Rupture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Rare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81648750"/>
                  </a:ext>
                </a:extLst>
              </a:tr>
            </a:tbl>
          </a:graphicData>
        </a:graphic>
      </p:graphicFrame>
      <p:pic>
        <p:nvPicPr>
          <p:cNvPr id="5" name="Picture 4">
            <a:hlinkClick r:id="rId3" action="ppaction://hlinksldjump"/>
            <a:extLst>
              <a:ext uri="{FF2B5EF4-FFF2-40B4-BE49-F238E27FC236}">
                <a16:creationId xmlns:a16="http://schemas.microsoft.com/office/drawing/2014/main" id="{52427E02-BC58-43F1-B349-4DAFD8D0BF9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52677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D72D14-6624-451F-961F-BACD07C44E30}"/>
              </a:ext>
            </a:extLst>
          </p:cNvPr>
          <p:cNvSpPr>
            <a:spLocks noGrp="1"/>
          </p:cNvSpPr>
          <p:nvPr>
            <p:ph type="title"/>
          </p:nvPr>
        </p:nvSpPr>
        <p:spPr/>
        <p:txBody>
          <a:bodyPr>
            <a:normAutofit/>
          </a:bodyPr>
          <a:lstStyle/>
          <a:p>
            <a:r>
              <a:rPr lang="en-GB" dirty="0"/>
              <a:t>Basic management of a ‘liver nodule’</a:t>
            </a:r>
          </a:p>
        </p:txBody>
      </p:sp>
      <p:sp>
        <p:nvSpPr>
          <p:cNvPr id="6" name="Text Placeholder 5">
            <a:extLst>
              <a:ext uri="{FF2B5EF4-FFF2-40B4-BE49-F238E27FC236}">
                <a16:creationId xmlns:a16="http://schemas.microsoft.com/office/drawing/2014/main" id="{1A949078-0C2C-42C8-A04A-7B630B7F2B1C}"/>
              </a:ext>
            </a:extLst>
          </p:cNvPr>
          <p:cNvSpPr>
            <a:spLocks noGrp="1"/>
          </p:cNvSpPr>
          <p:nvPr>
            <p:ph type="body" sz="quarter" idx="10"/>
          </p:nvPr>
        </p:nvSpPr>
        <p:spPr>
          <a:xfrm>
            <a:off x="4925" y="6021288"/>
            <a:ext cx="7519403" cy="835633"/>
          </a:xfrm>
        </p:spPr>
        <p:txBody>
          <a:bodyPr/>
          <a:lstStyle/>
          <a:p>
            <a:endParaRPr lang="en-GB" dirty="0"/>
          </a:p>
          <a:p>
            <a:r>
              <a:rPr lang="en-GB" dirty="0"/>
              <a:t>EASL CPG benign liver tumours. J </a:t>
            </a:r>
            <a:r>
              <a:rPr lang="en-GB" dirty="0" err="1"/>
              <a:t>Hepatol</a:t>
            </a:r>
            <a:r>
              <a:rPr lang="en-GB" dirty="0"/>
              <a:t> 2016;65:386–98</a:t>
            </a:r>
          </a:p>
        </p:txBody>
      </p:sp>
      <p:sp>
        <p:nvSpPr>
          <p:cNvPr id="15" name="Callout: Down Arrow 14">
            <a:extLst>
              <a:ext uri="{FF2B5EF4-FFF2-40B4-BE49-F238E27FC236}">
                <a16:creationId xmlns:a16="http://schemas.microsoft.com/office/drawing/2014/main" id="{9BA1BC00-9440-43F2-AA69-16D163C8467F}"/>
              </a:ext>
            </a:extLst>
          </p:cNvPr>
          <p:cNvSpPr/>
          <p:nvPr/>
        </p:nvSpPr>
        <p:spPr>
          <a:xfrm>
            <a:off x="1979463" y="4009113"/>
            <a:ext cx="4969173" cy="588781"/>
          </a:xfrm>
          <a:prstGeom prst="downArrowCallout">
            <a:avLst/>
          </a:pr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lumMod val="50000"/>
                  </a:schemeClr>
                </a:solidFill>
              </a:rPr>
              <a:t>Following examination and baseline investigations</a:t>
            </a:r>
          </a:p>
        </p:txBody>
      </p:sp>
      <p:grpSp>
        <p:nvGrpSpPr>
          <p:cNvPr id="22" name="Group 21">
            <a:extLst>
              <a:ext uri="{FF2B5EF4-FFF2-40B4-BE49-F238E27FC236}">
                <a16:creationId xmlns:a16="http://schemas.microsoft.com/office/drawing/2014/main" id="{0AA2E212-9C34-48EE-8AA9-6F3E8E884063}"/>
              </a:ext>
            </a:extLst>
          </p:cNvPr>
          <p:cNvGrpSpPr/>
          <p:nvPr/>
        </p:nvGrpSpPr>
        <p:grpSpPr>
          <a:xfrm>
            <a:off x="395288" y="1196752"/>
            <a:ext cx="8137525" cy="2736304"/>
            <a:chOff x="395288" y="1268760"/>
            <a:chExt cx="8137525" cy="2736304"/>
          </a:xfrm>
        </p:grpSpPr>
        <p:sp>
          <p:nvSpPr>
            <p:cNvPr id="17" name="Rectangle 16">
              <a:extLst>
                <a:ext uri="{FF2B5EF4-FFF2-40B4-BE49-F238E27FC236}">
                  <a16:creationId xmlns:a16="http://schemas.microsoft.com/office/drawing/2014/main" id="{2D929DD5-5156-4518-9E6B-B80B6112C788}"/>
                </a:ext>
              </a:extLst>
            </p:cNvPr>
            <p:cNvSpPr/>
            <p:nvPr/>
          </p:nvSpPr>
          <p:spPr>
            <a:xfrm>
              <a:off x="395288" y="1268760"/>
              <a:ext cx="8137525" cy="2736304"/>
            </a:xfrm>
            <a:prstGeom prst="rect">
              <a:avLst/>
            </a:prstGeom>
            <a:solidFill>
              <a:schemeClr val="tx2">
                <a:alpha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1600" b="1" dirty="0">
                  <a:solidFill>
                    <a:schemeClr val="bg1"/>
                  </a:solidFill>
                </a:rPr>
                <a:t>Examination and baseline investigations</a:t>
              </a:r>
            </a:p>
          </p:txBody>
        </p:sp>
        <p:sp>
          <p:nvSpPr>
            <p:cNvPr id="18" name="Content Placeholder 4">
              <a:extLst>
                <a:ext uri="{FF2B5EF4-FFF2-40B4-BE49-F238E27FC236}">
                  <a16:creationId xmlns:a16="http://schemas.microsoft.com/office/drawing/2014/main" id="{11D1CDD2-9A42-4725-8467-C6F9BA298B3E}"/>
                </a:ext>
              </a:extLst>
            </p:cNvPr>
            <p:cNvSpPr txBox="1">
              <a:spLocks/>
            </p:cNvSpPr>
            <p:nvPr/>
          </p:nvSpPr>
          <p:spPr>
            <a:xfrm>
              <a:off x="467544" y="1665035"/>
              <a:ext cx="4168280" cy="1194173"/>
            </a:xfrm>
            <a:prstGeom prst="rect">
              <a:avLst/>
            </a:prstGeom>
          </p:spPr>
          <p:txBody>
            <a:bodyPr wrap="square">
              <a:sp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Clr>
                  <a:schemeClr val="bg1"/>
                </a:buClr>
              </a:pPr>
              <a:r>
                <a:rPr lang="en-GB" sz="1400" dirty="0">
                  <a:solidFill>
                    <a:schemeClr val="bg1"/>
                  </a:solidFill>
                </a:rPr>
                <a:t>Associated symptoms:</a:t>
              </a:r>
            </a:p>
            <a:p>
              <a:pPr marL="685800" lvl="1">
                <a:buClr>
                  <a:schemeClr val="bg1"/>
                </a:buClr>
              </a:pPr>
              <a:r>
                <a:rPr lang="en-GB" sz="1200" dirty="0">
                  <a:solidFill>
                    <a:schemeClr val="bg1"/>
                  </a:solidFill>
                </a:rPr>
                <a:t>Abdominal pain</a:t>
              </a:r>
            </a:p>
            <a:p>
              <a:pPr marL="685800" lvl="1">
                <a:buClr>
                  <a:schemeClr val="bg1"/>
                </a:buClr>
              </a:pPr>
              <a:r>
                <a:rPr lang="en-GB" sz="1200" dirty="0">
                  <a:solidFill>
                    <a:schemeClr val="bg1"/>
                  </a:solidFill>
                </a:rPr>
                <a:t>Weight loss</a:t>
              </a:r>
            </a:p>
            <a:p>
              <a:pPr marL="685800" lvl="1">
                <a:buClr>
                  <a:schemeClr val="bg1"/>
                </a:buClr>
              </a:pPr>
              <a:r>
                <a:rPr lang="en-GB" sz="1200" dirty="0">
                  <a:solidFill>
                    <a:schemeClr val="bg1"/>
                  </a:solidFill>
                </a:rPr>
                <a:t>Hepatomegaly</a:t>
              </a:r>
            </a:p>
            <a:p>
              <a:pPr marL="685800" lvl="1">
                <a:buClr>
                  <a:schemeClr val="bg1"/>
                </a:buClr>
              </a:pPr>
              <a:r>
                <a:rPr lang="en-GB" sz="1200" dirty="0">
                  <a:solidFill>
                    <a:schemeClr val="bg1"/>
                  </a:solidFill>
                </a:rPr>
                <a:t>Abnormal liver function tests</a:t>
              </a:r>
            </a:p>
          </p:txBody>
        </p:sp>
        <p:sp>
          <p:nvSpPr>
            <p:cNvPr id="19" name="Content Placeholder 5">
              <a:extLst>
                <a:ext uri="{FF2B5EF4-FFF2-40B4-BE49-F238E27FC236}">
                  <a16:creationId xmlns:a16="http://schemas.microsoft.com/office/drawing/2014/main" id="{E273C170-A0D4-4739-864F-4266AB64C6A2}"/>
                </a:ext>
              </a:extLst>
            </p:cNvPr>
            <p:cNvSpPr txBox="1">
              <a:spLocks/>
            </p:cNvSpPr>
            <p:nvPr/>
          </p:nvSpPr>
          <p:spPr>
            <a:xfrm>
              <a:off x="4283967" y="1980918"/>
              <a:ext cx="4167205" cy="2006703"/>
            </a:xfrm>
            <a:prstGeom prst="rect">
              <a:avLst/>
            </a:prstGeom>
          </p:spPr>
          <p:txBody>
            <a:bodyPr wrap="square">
              <a:sp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Clr>
                  <a:schemeClr val="bg1"/>
                </a:buClr>
              </a:pPr>
              <a:r>
                <a:rPr lang="en-GB" sz="1400" dirty="0">
                  <a:solidFill>
                    <a:schemeClr val="bg1"/>
                  </a:solidFill>
                </a:rPr>
                <a:t>Risk factors</a:t>
              </a:r>
            </a:p>
            <a:p>
              <a:pPr marL="685800" lvl="1">
                <a:buClr>
                  <a:schemeClr val="bg1"/>
                </a:buClr>
              </a:pPr>
              <a:r>
                <a:rPr lang="en-GB" sz="1200" dirty="0">
                  <a:solidFill>
                    <a:schemeClr val="bg1"/>
                  </a:solidFill>
                </a:rPr>
                <a:t>History of/current viral hepatitis/cirrhosis</a:t>
              </a:r>
            </a:p>
            <a:p>
              <a:pPr marL="685800" lvl="1">
                <a:buClr>
                  <a:schemeClr val="bg1"/>
                </a:buClr>
              </a:pPr>
              <a:r>
                <a:rPr lang="en-GB" sz="1200" dirty="0">
                  <a:solidFill>
                    <a:schemeClr val="bg1"/>
                  </a:solidFill>
                </a:rPr>
                <a:t>History of transfusion, tattoos, IV drug abuse</a:t>
              </a:r>
            </a:p>
            <a:p>
              <a:pPr marL="685800" lvl="1">
                <a:buClr>
                  <a:schemeClr val="bg1"/>
                </a:buClr>
              </a:pPr>
              <a:r>
                <a:rPr lang="en-GB" sz="1200" dirty="0">
                  <a:solidFill>
                    <a:schemeClr val="bg1"/>
                  </a:solidFill>
                </a:rPr>
                <a:t>Family history of liver disease/tumours</a:t>
              </a:r>
            </a:p>
            <a:p>
              <a:pPr marL="685800" lvl="1">
                <a:buClr>
                  <a:schemeClr val="bg1"/>
                </a:buClr>
              </a:pPr>
              <a:r>
                <a:rPr lang="en-GB" sz="1200" dirty="0">
                  <a:solidFill>
                    <a:schemeClr val="bg1"/>
                  </a:solidFill>
                </a:rPr>
                <a:t>Alcohol excess, smoking</a:t>
              </a:r>
            </a:p>
            <a:p>
              <a:pPr marL="685800" lvl="1">
                <a:buClr>
                  <a:schemeClr val="bg1"/>
                </a:buClr>
              </a:pPr>
              <a:r>
                <a:rPr lang="en-GB" sz="1200" dirty="0">
                  <a:solidFill>
                    <a:schemeClr val="bg1"/>
                  </a:solidFill>
                </a:rPr>
                <a:t>Features of metabolic syndrome (obesity, T2DM, HTN, CV disease)</a:t>
              </a:r>
            </a:p>
            <a:p>
              <a:pPr marL="685800" lvl="1">
                <a:buClr>
                  <a:schemeClr val="bg1"/>
                </a:buClr>
              </a:pPr>
              <a:r>
                <a:rPr lang="en-GB" sz="1200" dirty="0">
                  <a:solidFill>
                    <a:schemeClr val="bg1"/>
                  </a:solidFill>
                </a:rPr>
                <a:t>Drug history (methotrexate, tamoxifen, androgens)</a:t>
              </a:r>
            </a:p>
          </p:txBody>
        </p:sp>
        <p:sp>
          <p:nvSpPr>
            <p:cNvPr id="20" name="Content Placeholder 5">
              <a:extLst>
                <a:ext uri="{FF2B5EF4-FFF2-40B4-BE49-F238E27FC236}">
                  <a16:creationId xmlns:a16="http://schemas.microsoft.com/office/drawing/2014/main" id="{B5FDC355-1BD4-4979-9EEE-B9C95EA15E9B}"/>
                </a:ext>
              </a:extLst>
            </p:cNvPr>
            <p:cNvSpPr txBox="1">
              <a:spLocks/>
            </p:cNvSpPr>
            <p:nvPr/>
          </p:nvSpPr>
          <p:spPr>
            <a:xfrm>
              <a:off x="4283968" y="1628800"/>
              <a:ext cx="4167205" cy="30777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bg1"/>
                </a:buClr>
              </a:pPr>
              <a:r>
                <a:rPr lang="en-GB" sz="1400" dirty="0">
                  <a:solidFill>
                    <a:schemeClr val="bg1"/>
                  </a:solidFill>
                </a:rPr>
                <a:t>Exclude primary tumour distant to liver</a:t>
              </a:r>
            </a:p>
          </p:txBody>
        </p:sp>
        <p:sp>
          <p:nvSpPr>
            <p:cNvPr id="21" name="Content Placeholder 5">
              <a:extLst>
                <a:ext uri="{FF2B5EF4-FFF2-40B4-BE49-F238E27FC236}">
                  <a16:creationId xmlns:a16="http://schemas.microsoft.com/office/drawing/2014/main" id="{C46B1B2F-F9F9-4AF7-85A8-C424DA2E2D98}"/>
                </a:ext>
              </a:extLst>
            </p:cNvPr>
            <p:cNvSpPr txBox="1">
              <a:spLocks/>
            </p:cNvSpPr>
            <p:nvPr/>
          </p:nvSpPr>
          <p:spPr>
            <a:xfrm>
              <a:off x="441068" y="2839289"/>
              <a:ext cx="4167205" cy="115724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bg1"/>
                </a:buClr>
              </a:pPr>
              <a:r>
                <a:rPr lang="en-GB" sz="1400" dirty="0">
                  <a:solidFill>
                    <a:schemeClr val="bg1"/>
                  </a:solidFill>
                </a:rPr>
                <a:t>Medical history</a:t>
              </a:r>
            </a:p>
            <a:p>
              <a:pPr marL="685800" lvl="1">
                <a:buClr>
                  <a:schemeClr val="bg1"/>
                </a:buClr>
              </a:pPr>
              <a:r>
                <a:rPr lang="en-GB" sz="1200" dirty="0">
                  <a:solidFill>
                    <a:schemeClr val="bg1"/>
                  </a:solidFill>
                </a:rPr>
                <a:t>Conditions associated with liver lesions </a:t>
              </a:r>
              <a:br>
                <a:rPr lang="en-GB" sz="1200" dirty="0">
                  <a:solidFill>
                    <a:schemeClr val="bg1"/>
                  </a:solidFill>
                </a:rPr>
              </a:br>
              <a:r>
                <a:rPr lang="en-GB" sz="1200" dirty="0">
                  <a:solidFill>
                    <a:schemeClr val="bg1"/>
                  </a:solidFill>
                </a:rPr>
                <a:t>(e.g. cancer, anorexia, asthenia)</a:t>
              </a:r>
            </a:p>
            <a:p>
              <a:pPr marL="685800" lvl="1">
                <a:buClr>
                  <a:schemeClr val="bg1"/>
                </a:buClr>
              </a:pPr>
              <a:r>
                <a:rPr lang="en-GB" sz="1200" dirty="0">
                  <a:solidFill>
                    <a:schemeClr val="bg1"/>
                  </a:solidFill>
                </a:rPr>
                <a:t>History of foreign travel or dysentery</a:t>
              </a:r>
            </a:p>
            <a:p>
              <a:pPr marL="685800" lvl="1">
                <a:buClr>
                  <a:schemeClr val="bg1"/>
                </a:buClr>
              </a:pPr>
              <a:r>
                <a:rPr lang="en-GB" sz="1200" dirty="0">
                  <a:solidFill>
                    <a:schemeClr val="bg1"/>
                  </a:solidFill>
                </a:rPr>
                <a:t>Medication history, particularly OCPs</a:t>
              </a:r>
              <a:endParaRPr lang="en-GB" sz="1400" dirty="0">
                <a:solidFill>
                  <a:schemeClr val="bg1"/>
                </a:solidFill>
              </a:endParaRPr>
            </a:p>
          </p:txBody>
        </p:sp>
      </p:grpSp>
      <p:grpSp>
        <p:nvGrpSpPr>
          <p:cNvPr id="24" name="Group 23">
            <a:extLst>
              <a:ext uri="{FF2B5EF4-FFF2-40B4-BE49-F238E27FC236}">
                <a16:creationId xmlns:a16="http://schemas.microsoft.com/office/drawing/2014/main" id="{C65470D2-240D-4196-8F6A-874121EA74A4}"/>
              </a:ext>
            </a:extLst>
          </p:cNvPr>
          <p:cNvGrpSpPr/>
          <p:nvPr/>
        </p:nvGrpSpPr>
        <p:grpSpPr>
          <a:xfrm>
            <a:off x="395288" y="4673952"/>
            <a:ext cx="8748712" cy="1275328"/>
            <a:chOff x="395288" y="4818548"/>
            <a:chExt cx="8748712" cy="1275328"/>
          </a:xfrm>
        </p:grpSpPr>
        <p:sp>
          <p:nvSpPr>
            <p:cNvPr id="16" name="Rectangle 15">
              <a:extLst>
                <a:ext uri="{FF2B5EF4-FFF2-40B4-BE49-F238E27FC236}">
                  <a16:creationId xmlns:a16="http://schemas.microsoft.com/office/drawing/2014/main" id="{B369BF5D-9E58-47C3-A518-74BD15A2572B}"/>
                </a:ext>
              </a:extLst>
            </p:cNvPr>
            <p:cNvSpPr/>
            <p:nvPr/>
          </p:nvSpPr>
          <p:spPr>
            <a:xfrm>
              <a:off x="395288" y="4818548"/>
              <a:ext cx="8137525" cy="127532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1600" b="1" dirty="0"/>
                <a:t>Contrast-enhanced imaging (CEUS, CT, MRI) for tumour characterization</a:t>
              </a:r>
            </a:p>
          </p:txBody>
        </p:sp>
        <p:sp>
          <p:nvSpPr>
            <p:cNvPr id="23" name="Content Placeholder 14">
              <a:extLst>
                <a:ext uri="{FF2B5EF4-FFF2-40B4-BE49-F238E27FC236}">
                  <a16:creationId xmlns:a16="http://schemas.microsoft.com/office/drawing/2014/main" id="{FD48392A-E7BF-4F62-A430-7D9B7556D13C}"/>
                </a:ext>
              </a:extLst>
            </p:cNvPr>
            <p:cNvSpPr txBox="1">
              <a:spLocks/>
            </p:cNvSpPr>
            <p:nvPr/>
          </p:nvSpPr>
          <p:spPr>
            <a:xfrm>
              <a:off x="637200" y="5154637"/>
              <a:ext cx="8506800" cy="824841"/>
            </a:xfrm>
            <a:prstGeom prst="rect">
              <a:avLst/>
            </a:prstGeom>
          </p:spPr>
          <p:txBody>
            <a:bodyPr>
              <a:sp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bg1"/>
                </a:buClr>
              </a:pPr>
              <a:r>
                <a:rPr lang="en-GB" sz="1400" dirty="0">
                  <a:solidFill>
                    <a:schemeClr val="bg1"/>
                  </a:solidFill>
                </a:rPr>
                <a:t>Imaging and baseline investigations should be sufficient to diagnose benign liver tumours </a:t>
              </a:r>
            </a:p>
            <a:p>
              <a:pPr>
                <a:buClr>
                  <a:schemeClr val="bg1"/>
                </a:buClr>
              </a:pPr>
              <a:r>
                <a:rPr lang="en-GB" sz="1400" dirty="0">
                  <a:solidFill>
                    <a:schemeClr val="bg1"/>
                  </a:solidFill>
                </a:rPr>
                <a:t>In cases of significant doubt, a biopsy or resection may be appropriate </a:t>
              </a:r>
            </a:p>
            <a:p>
              <a:pPr>
                <a:buClr>
                  <a:schemeClr val="bg1"/>
                </a:buClr>
              </a:pPr>
              <a:r>
                <a:rPr lang="en-GB" sz="1400" dirty="0">
                  <a:solidFill>
                    <a:schemeClr val="bg1"/>
                  </a:solidFill>
                </a:rPr>
                <a:t>Invasive procedures should only be pursued after consideration by an experienced MDT</a:t>
              </a:r>
            </a:p>
          </p:txBody>
        </p:sp>
      </p:grpSp>
      <p:pic>
        <p:nvPicPr>
          <p:cNvPr id="14" name="Picture 13">
            <a:hlinkClick r:id="rId3" action="ppaction://hlinksldjump"/>
            <a:extLst>
              <a:ext uri="{FF2B5EF4-FFF2-40B4-BE49-F238E27FC236}">
                <a16:creationId xmlns:a16="http://schemas.microsoft.com/office/drawing/2014/main" id="{42962476-85B4-4891-BDC6-E0C55065297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18110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D72D14-6624-451F-961F-BACD07C44E30}"/>
              </a:ext>
            </a:extLst>
          </p:cNvPr>
          <p:cNvSpPr>
            <a:spLocks noGrp="1"/>
          </p:cNvSpPr>
          <p:nvPr>
            <p:ph type="title"/>
          </p:nvPr>
        </p:nvSpPr>
        <p:spPr/>
        <p:txBody>
          <a:bodyPr>
            <a:normAutofit/>
          </a:bodyPr>
          <a:lstStyle/>
          <a:p>
            <a:r>
              <a:rPr lang="en-GB" dirty="0"/>
              <a:t>The benign liver tumour MDT</a:t>
            </a:r>
          </a:p>
        </p:txBody>
      </p:sp>
      <p:sp>
        <p:nvSpPr>
          <p:cNvPr id="6" name="Text Placeholder 5">
            <a:extLst>
              <a:ext uri="{FF2B5EF4-FFF2-40B4-BE49-F238E27FC236}">
                <a16:creationId xmlns:a16="http://schemas.microsoft.com/office/drawing/2014/main" id="{1A949078-0C2C-42C8-A04A-7B630B7F2B1C}"/>
              </a:ext>
            </a:extLst>
          </p:cNvPr>
          <p:cNvSpPr>
            <a:spLocks noGrp="1"/>
          </p:cNvSpPr>
          <p:nvPr>
            <p:ph type="body" sz="quarter" idx="10"/>
          </p:nvPr>
        </p:nvSpPr>
        <p:spPr/>
        <p:txBody>
          <a:bodyPr/>
          <a:lstStyle/>
          <a:p>
            <a:endParaRPr lang="en-GB" dirty="0"/>
          </a:p>
          <a:p>
            <a:r>
              <a:rPr lang="en-GB" dirty="0"/>
              <a:t>EASL CPG benign liver tumours. J </a:t>
            </a:r>
            <a:r>
              <a:rPr lang="en-GB" dirty="0" err="1"/>
              <a:t>Hepatol</a:t>
            </a:r>
            <a:r>
              <a:rPr lang="en-GB" dirty="0"/>
              <a:t> 2016;65:386–98</a:t>
            </a:r>
          </a:p>
        </p:txBody>
      </p:sp>
      <p:grpSp>
        <p:nvGrpSpPr>
          <p:cNvPr id="45" name="Group 44">
            <a:extLst>
              <a:ext uri="{FF2B5EF4-FFF2-40B4-BE49-F238E27FC236}">
                <a16:creationId xmlns:a16="http://schemas.microsoft.com/office/drawing/2014/main" id="{89B2819D-BC79-4C92-A1C2-17A2EC0DEE92}"/>
              </a:ext>
            </a:extLst>
          </p:cNvPr>
          <p:cNvGrpSpPr/>
          <p:nvPr/>
        </p:nvGrpSpPr>
        <p:grpSpPr>
          <a:xfrm>
            <a:off x="539552" y="1355000"/>
            <a:ext cx="7776864" cy="4680520"/>
            <a:chOff x="611560" y="1196752"/>
            <a:chExt cx="7776864" cy="4680520"/>
          </a:xfrm>
        </p:grpSpPr>
        <p:grpSp>
          <p:nvGrpSpPr>
            <p:cNvPr id="44" name="Group 43">
              <a:extLst>
                <a:ext uri="{FF2B5EF4-FFF2-40B4-BE49-F238E27FC236}">
                  <a16:creationId xmlns:a16="http://schemas.microsoft.com/office/drawing/2014/main" id="{857B1156-B961-4BD3-836C-76CB8F2F0372}"/>
                </a:ext>
              </a:extLst>
            </p:cNvPr>
            <p:cNvGrpSpPr/>
            <p:nvPr/>
          </p:nvGrpSpPr>
          <p:grpSpPr>
            <a:xfrm>
              <a:off x="853592" y="1740723"/>
              <a:ext cx="7292801" cy="3592579"/>
              <a:chOff x="941165" y="1727837"/>
              <a:chExt cx="7292801" cy="3592579"/>
            </a:xfrm>
          </p:grpSpPr>
          <p:sp>
            <p:nvSpPr>
              <p:cNvPr id="14" name="Oval 13">
                <a:extLst>
                  <a:ext uri="{FF2B5EF4-FFF2-40B4-BE49-F238E27FC236}">
                    <a16:creationId xmlns:a16="http://schemas.microsoft.com/office/drawing/2014/main" id="{0A6BFD8F-6BB3-426E-BC2A-31748568226E}"/>
                  </a:ext>
                </a:extLst>
              </p:cNvPr>
              <p:cNvSpPr/>
              <p:nvPr/>
            </p:nvSpPr>
            <p:spPr>
              <a:xfrm>
                <a:off x="6012160" y="4204292"/>
                <a:ext cx="2221806" cy="11161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2">
                        <a:lumMod val="50000"/>
                      </a:schemeClr>
                    </a:solidFill>
                  </a:rPr>
                  <a:t>Skills to manage complications of diagnostic or therapeutic interventions</a:t>
                </a:r>
              </a:p>
            </p:txBody>
          </p:sp>
          <p:sp>
            <p:nvSpPr>
              <p:cNvPr id="15" name="Oval 14">
                <a:extLst>
                  <a:ext uri="{FF2B5EF4-FFF2-40B4-BE49-F238E27FC236}">
                    <a16:creationId xmlns:a16="http://schemas.microsoft.com/office/drawing/2014/main" id="{29A6A301-731D-47DB-910C-3E2919BBAA1A}"/>
                  </a:ext>
                </a:extLst>
              </p:cNvPr>
              <p:cNvSpPr/>
              <p:nvPr/>
            </p:nvSpPr>
            <p:spPr>
              <a:xfrm>
                <a:off x="5931579" y="1727837"/>
                <a:ext cx="2221806" cy="11161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2">
                        <a:lumMod val="50000"/>
                      </a:schemeClr>
                    </a:solidFill>
                  </a:rPr>
                  <a:t>Specific and relevant training</a:t>
                </a:r>
              </a:p>
            </p:txBody>
          </p:sp>
          <p:sp>
            <p:nvSpPr>
              <p:cNvPr id="16" name="Oval 15">
                <a:extLst>
                  <a:ext uri="{FF2B5EF4-FFF2-40B4-BE49-F238E27FC236}">
                    <a16:creationId xmlns:a16="http://schemas.microsoft.com/office/drawing/2014/main" id="{17DC7EFB-09B6-450B-9197-1024E4B81B4A}"/>
                  </a:ext>
                </a:extLst>
              </p:cNvPr>
              <p:cNvSpPr/>
              <p:nvPr/>
            </p:nvSpPr>
            <p:spPr>
              <a:xfrm>
                <a:off x="975789" y="1727837"/>
                <a:ext cx="2221806" cy="11161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2">
                        <a:lumMod val="50000"/>
                      </a:schemeClr>
                    </a:solidFill>
                  </a:rPr>
                  <a:t>Relevant expertise and experience</a:t>
                </a:r>
              </a:p>
            </p:txBody>
          </p:sp>
          <p:sp>
            <p:nvSpPr>
              <p:cNvPr id="17" name="Oval 16">
                <a:extLst>
                  <a:ext uri="{FF2B5EF4-FFF2-40B4-BE49-F238E27FC236}">
                    <a16:creationId xmlns:a16="http://schemas.microsoft.com/office/drawing/2014/main" id="{0D62FB56-F31B-4359-A446-23724DA5EB30}"/>
                  </a:ext>
                </a:extLst>
              </p:cNvPr>
              <p:cNvSpPr/>
              <p:nvPr/>
            </p:nvSpPr>
            <p:spPr>
              <a:xfrm>
                <a:off x="941165" y="4204292"/>
                <a:ext cx="2221806" cy="11161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2">
                        <a:lumMod val="50000"/>
                      </a:schemeClr>
                    </a:solidFill>
                  </a:rPr>
                  <a:t>Skills to manage benign liver lesions  </a:t>
                </a:r>
              </a:p>
            </p:txBody>
          </p:sp>
          <p:cxnSp>
            <p:nvCxnSpPr>
              <p:cNvPr id="25" name="Straight Connector 24">
                <a:extLst>
                  <a:ext uri="{FF2B5EF4-FFF2-40B4-BE49-F238E27FC236}">
                    <a16:creationId xmlns:a16="http://schemas.microsoft.com/office/drawing/2014/main" id="{F597A3E4-9666-4A4F-A126-E79124C9D141}"/>
                  </a:ext>
                </a:extLst>
              </p:cNvPr>
              <p:cNvCxnSpPr>
                <a:stCxn id="12" idx="2"/>
                <a:endCxn id="9" idx="0"/>
              </p:cNvCxnSpPr>
              <p:nvPr/>
            </p:nvCxnSpPr>
            <p:spPr>
              <a:xfrm>
                <a:off x="4567645" y="2420888"/>
                <a:ext cx="0" cy="379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9F187C-DFB4-4BE0-BA7B-3BDAD69E24AB}"/>
                  </a:ext>
                </a:extLst>
              </p:cNvPr>
              <p:cNvCxnSpPr>
                <a:cxnSpLocks/>
                <a:stCxn id="9" idx="6"/>
                <a:endCxn id="13" idx="1"/>
              </p:cNvCxnSpPr>
              <p:nvPr/>
            </p:nvCxnSpPr>
            <p:spPr>
              <a:xfrm>
                <a:off x="5737775" y="3430206"/>
                <a:ext cx="5316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4FDFD3B-736E-4B74-8DB7-142526002B95}"/>
                  </a:ext>
                </a:extLst>
              </p:cNvPr>
              <p:cNvCxnSpPr>
                <a:cxnSpLocks/>
                <a:stCxn id="9" idx="4"/>
                <a:endCxn id="11" idx="0"/>
              </p:cNvCxnSpPr>
              <p:nvPr/>
            </p:nvCxnSpPr>
            <p:spPr>
              <a:xfrm>
                <a:off x="4567645" y="4060276"/>
                <a:ext cx="0" cy="379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3F6C82-5725-446D-A2E9-EEFC18A6C1D4}"/>
                  </a:ext>
                </a:extLst>
              </p:cNvPr>
              <p:cNvCxnSpPr>
                <a:cxnSpLocks/>
                <a:stCxn id="9" idx="2"/>
                <a:endCxn id="10" idx="3"/>
              </p:cNvCxnSpPr>
              <p:nvPr/>
            </p:nvCxnSpPr>
            <p:spPr>
              <a:xfrm flipH="1">
                <a:off x="2926606" y="3430206"/>
                <a:ext cx="470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379A5C18-300D-4C51-A9BB-C6344DF0A1CE}"/>
                  </a:ext>
                </a:extLst>
              </p:cNvPr>
              <p:cNvSpPr/>
              <p:nvPr/>
            </p:nvSpPr>
            <p:spPr>
              <a:xfrm>
                <a:off x="1059173" y="2998206"/>
                <a:ext cx="1867433" cy="864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Hepatobiliary surgeon</a:t>
                </a:r>
              </a:p>
            </p:txBody>
          </p:sp>
          <p:sp>
            <p:nvSpPr>
              <p:cNvPr id="11" name="Rectangle: Rounded Corners 10">
                <a:extLst>
                  <a:ext uri="{FF2B5EF4-FFF2-40B4-BE49-F238E27FC236}">
                    <a16:creationId xmlns:a16="http://schemas.microsoft.com/office/drawing/2014/main" id="{D8C13B1D-CE2D-46BC-80A3-4FAE7961FDFD}"/>
                  </a:ext>
                </a:extLst>
              </p:cNvPr>
              <p:cNvSpPr/>
              <p:nvPr/>
            </p:nvSpPr>
            <p:spPr>
              <a:xfrm>
                <a:off x="3703549" y="4439524"/>
                <a:ext cx="1728192" cy="57606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Pathologist</a:t>
                </a:r>
              </a:p>
            </p:txBody>
          </p:sp>
          <p:sp>
            <p:nvSpPr>
              <p:cNvPr id="12" name="Rectangle: Rounded Corners 11">
                <a:extLst>
                  <a:ext uri="{FF2B5EF4-FFF2-40B4-BE49-F238E27FC236}">
                    <a16:creationId xmlns:a16="http://schemas.microsoft.com/office/drawing/2014/main" id="{B9A69981-A8BE-4F8F-8D1B-ED0CC7B3CA4F}"/>
                  </a:ext>
                </a:extLst>
              </p:cNvPr>
              <p:cNvSpPr/>
              <p:nvPr/>
            </p:nvSpPr>
            <p:spPr>
              <a:xfrm>
                <a:off x="3703549" y="1844824"/>
                <a:ext cx="1728192" cy="57606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Hepatologist</a:t>
                </a:r>
              </a:p>
            </p:txBody>
          </p:sp>
          <p:sp>
            <p:nvSpPr>
              <p:cNvPr id="13" name="Rectangle: Rounded Corners 12">
                <a:extLst>
                  <a:ext uri="{FF2B5EF4-FFF2-40B4-BE49-F238E27FC236}">
                    <a16:creationId xmlns:a16="http://schemas.microsoft.com/office/drawing/2014/main" id="{7E913652-5A44-4F3E-ACC9-967DF567F874}"/>
                  </a:ext>
                </a:extLst>
              </p:cNvPr>
              <p:cNvSpPr/>
              <p:nvPr/>
            </p:nvSpPr>
            <p:spPr>
              <a:xfrm>
                <a:off x="6269409" y="2998206"/>
                <a:ext cx="1846548" cy="864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Diagnostic and interventional radiologists</a:t>
                </a:r>
              </a:p>
            </p:txBody>
          </p:sp>
          <p:sp>
            <p:nvSpPr>
              <p:cNvPr id="9" name="Oval 8">
                <a:extLst>
                  <a:ext uri="{FF2B5EF4-FFF2-40B4-BE49-F238E27FC236}">
                    <a16:creationId xmlns:a16="http://schemas.microsoft.com/office/drawing/2014/main" id="{64A73CAD-FA9A-4231-8FA7-E473343A44F6}"/>
                  </a:ext>
                </a:extLst>
              </p:cNvPr>
              <p:cNvSpPr/>
              <p:nvPr/>
            </p:nvSpPr>
            <p:spPr>
              <a:xfrm>
                <a:off x="3397515" y="2800136"/>
                <a:ext cx="2340260" cy="1260140"/>
              </a:xfrm>
              <a:prstGeom prst="ellipse">
                <a:avLst/>
              </a:prstGeom>
              <a:solidFill>
                <a:schemeClr val="tx2">
                  <a:alpha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000" b="1" dirty="0"/>
                  <a:t>Benign liver tumour MDT</a:t>
                </a:r>
              </a:p>
            </p:txBody>
          </p:sp>
        </p:grpSp>
        <p:sp>
          <p:nvSpPr>
            <p:cNvPr id="43" name="Rectangle: Rounded Corners 42">
              <a:extLst>
                <a:ext uri="{FF2B5EF4-FFF2-40B4-BE49-F238E27FC236}">
                  <a16:creationId xmlns:a16="http://schemas.microsoft.com/office/drawing/2014/main" id="{E2B49377-868D-454B-9840-CEF6B9E3B675}"/>
                </a:ext>
              </a:extLst>
            </p:cNvPr>
            <p:cNvSpPr/>
            <p:nvPr/>
          </p:nvSpPr>
          <p:spPr>
            <a:xfrm>
              <a:off x="611560" y="1196752"/>
              <a:ext cx="7776864" cy="4680520"/>
            </a:xfrm>
            <a:prstGeom prst="roundRect">
              <a:avLst/>
            </a:pr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9">
            <a:hlinkClick r:id="rId3" action="ppaction://hlinksldjump"/>
            <a:extLst>
              <a:ext uri="{FF2B5EF4-FFF2-40B4-BE49-F238E27FC236}">
                <a16:creationId xmlns:a16="http://schemas.microsoft.com/office/drawing/2014/main" id="{8FD0B5CA-2BEA-42DA-A217-75162B19973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40621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B57AAA-A973-45DC-8C53-357D8503B52B}"/>
              </a:ext>
            </a:extLst>
          </p:cNvPr>
          <p:cNvSpPr>
            <a:spLocks noGrp="1"/>
          </p:cNvSpPr>
          <p:nvPr>
            <p:ph type="title"/>
          </p:nvPr>
        </p:nvSpPr>
        <p:spPr/>
        <p:txBody>
          <a:bodyPr/>
          <a:lstStyle/>
          <a:p>
            <a:r>
              <a:rPr lang="en-GB" dirty="0"/>
              <a:t>Guidelines</a:t>
            </a:r>
          </a:p>
        </p:txBody>
      </p:sp>
      <p:sp>
        <p:nvSpPr>
          <p:cNvPr id="5" name="Text Placeholder 4">
            <a:extLst>
              <a:ext uri="{FF2B5EF4-FFF2-40B4-BE49-F238E27FC236}">
                <a16:creationId xmlns:a16="http://schemas.microsoft.com/office/drawing/2014/main" id="{A6B32A08-86DE-41E6-B69E-48B44304406C}"/>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158570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a:t>Topics</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a:t>EASL CPG PBC. J Hepatol 2017;67:145–72</a:t>
            </a:r>
            <a:endParaRPr lang="en-GB" dirty="0"/>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pPr marL="457200" indent="-457200">
              <a:buFont typeface="+mj-lt"/>
              <a:buAutoNum type="arabicPeriod"/>
            </a:pPr>
            <a:r>
              <a:rPr lang="en-GB" dirty="0"/>
              <a:t>Hepatic haemangiomas</a:t>
            </a:r>
          </a:p>
          <a:p>
            <a:pPr marL="457200" indent="-457200">
              <a:buFont typeface="+mj-lt"/>
              <a:buAutoNum type="arabicPeriod"/>
            </a:pPr>
            <a:r>
              <a:rPr lang="en-GB" dirty="0"/>
              <a:t>Focal nodular hyperplasia (FNH)</a:t>
            </a:r>
          </a:p>
          <a:p>
            <a:pPr marL="457200" indent="-457200">
              <a:buFont typeface="+mj-lt"/>
              <a:buAutoNum type="arabicPeriod"/>
            </a:pPr>
            <a:r>
              <a:rPr lang="en-GB" dirty="0"/>
              <a:t>Hepatocellular adenoma (HCA)</a:t>
            </a:r>
          </a:p>
          <a:p>
            <a:pPr marL="457200" indent="-457200">
              <a:buFont typeface="+mj-lt"/>
              <a:buAutoNum type="arabicPeriod"/>
            </a:pPr>
            <a:r>
              <a:rPr lang="en-GB" dirty="0"/>
              <a:t>Patients with multiple lesions</a:t>
            </a:r>
          </a:p>
        </p:txBody>
      </p:sp>
      <p:sp>
        <p:nvSpPr>
          <p:cNvPr id="5" name="Rectangle 4">
            <a:hlinkClick r:id="rId3" action="ppaction://hlinksldjump"/>
            <a:extLst>
              <a:ext uri="{FF2B5EF4-FFF2-40B4-BE49-F238E27FC236}">
                <a16:creationId xmlns:a16="http://schemas.microsoft.com/office/drawing/2014/main" id="{C3DC6722-4E10-4035-834D-385030FA2509}"/>
              </a:ext>
            </a:extLst>
          </p:cNvPr>
          <p:cNvSpPr/>
          <p:nvPr/>
        </p:nvSpPr>
        <p:spPr>
          <a:xfrm>
            <a:off x="261459" y="1392898"/>
            <a:ext cx="44644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3E057AB-A28A-4043-8DDC-2D8EC5A31566}"/>
              </a:ext>
            </a:extLst>
          </p:cNvPr>
          <p:cNvSpPr txBox="1"/>
          <p:nvPr/>
        </p:nvSpPr>
        <p:spPr>
          <a:xfrm>
            <a:off x="5940152" y="1433532"/>
            <a:ext cx="1989619" cy="523220"/>
          </a:xfrm>
          <a:prstGeom prst="rect">
            <a:avLst/>
          </a:prstGeom>
          <a:noFill/>
          <a:ln>
            <a:solidFill>
              <a:schemeClr val="accent1"/>
            </a:solidFill>
          </a:ln>
        </p:spPr>
        <p:txBody>
          <a:bodyPr wrap="square" rtlCol="0">
            <a:spAutoFit/>
          </a:bodyPr>
          <a:lstStyle/>
          <a:p>
            <a:pPr algn="ctr"/>
            <a:r>
              <a:rPr lang="en-GB" sz="1400" dirty="0"/>
              <a:t>Click on a topic to skip to that section</a:t>
            </a:r>
          </a:p>
        </p:txBody>
      </p:sp>
      <p:sp>
        <p:nvSpPr>
          <p:cNvPr id="19" name="Rectangle 18">
            <a:hlinkClick r:id="rId4" action="ppaction://hlinksldjump"/>
            <a:extLst>
              <a:ext uri="{FF2B5EF4-FFF2-40B4-BE49-F238E27FC236}">
                <a16:creationId xmlns:a16="http://schemas.microsoft.com/office/drawing/2014/main" id="{528AF20F-6091-4195-A8C1-3F29AF3F6C4E}"/>
              </a:ext>
            </a:extLst>
          </p:cNvPr>
          <p:cNvSpPr/>
          <p:nvPr/>
        </p:nvSpPr>
        <p:spPr>
          <a:xfrm>
            <a:off x="261459" y="1761660"/>
            <a:ext cx="44644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5" action="ppaction://hlinksldjump"/>
            <a:extLst>
              <a:ext uri="{FF2B5EF4-FFF2-40B4-BE49-F238E27FC236}">
                <a16:creationId xmlns:a16="http://schemas.microsoft.com/office/drawing/2014/main" id="{F85DA2EE-60E1-4A9D-90FC-830519930AEE}"/>
              </a:ext>
            </a:extLst>
          </p:cNvPr>
          <p:cNvSpPr/>
          <p:nvPr/>
        </p:nvSpPr>
        <p:spPr>
          <a:xfrm>
            <a:off x="261459" y="2130422"/>
            <a:ext cx="44644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hlinkClick r:id="rId6" action="ppaction://hlinksldjump"/>
            <a:extLst>
              <a:ext uri="{FF2B5EF4-FFF2-40B4-BE49-F238E27FC236}">
                <a16:creationId xmlns:a16="http://schemas.microsoft.com/office/drawing/2014/main" id="{129A0567-B0BA-46B6-A4FE-66352680C27A}"/>
              </a:ext>
            </a:extLst>
          </p:cNvPr>
          <p:cNvSpPr/>
          <p:nvPr/>
        </p:nvSpPr>
        <p:spPr>
          <a:xfrm>
            <a:off x="261459" y="2492490"/>
            <a:ext cx="44644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hlinkClick r:id="rId7" action="ppaction://hlinksldjump"/>
            <a:extLst>
              <a:ext uri="{FF2B5EF4-FFF2-40B4-BE49-F238E27FC236}">
                <a16:creationId xmlns:a16="http://schemas.microsoft.com/office/drawing/2014/main" id="{11BF019F-D253-446F-B84C-3C101DA59D34}"/>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36964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B14-313C-4EA7-81DA-EB70F1D412E2}"/>
              </a:ext>
            </a:extLst>
          </p:cNvPr>
          <p:cNvSpPr>
            <a:spLocks noGrp="1"/>
          </p:cNvSpPr>
          <p:nvPr>
            <p:ph type="title"/>
          </p:nvPr>
        </p:nvSpPr>
        <p:spPr/>
        <p:txBody>
          <a:bodyPr/>
          <a:lstStyle/>
          <a:p>
            <a:r>
              <a:rPr lang="en-GB" dirty="0"/>
              <a:t>Hepatic haemangiomas</a:t>
            </a:r>
          </a:p>
        </p:txBody>
      </p:sp>
      <p:sp>
        <p:nvSpPr>
          <p:cNvPr id="3" name="Text Placeholder 2">
            <a:extLst>
              <a:ext uri="{FF2B5EF4-FFF2-40B4-BE49-F238E27FC236}">
                <a16:creationId xmlns:a16="http://schemas.microsoft.com/office/drawing/2014/main" id="{E8573DA5-4B2C-4565-82CD-2E7709998889}"/>
              </a:ext>
            </a:extLst>
          </p:cNvPr>
          <p:cNvSpPr>
            <a:spLocks noGrp="1"/>
          </p:cNvSpPr>
          <p:nvPr>
            <p:ph type="body" idx="1"/>
          </p:nvPr>
        </p:nvSpPr>
        <p:spPr/>
        <p:txBody>
          <a:bodyPr>
            <a:normAutofit/>
          </a:bodyPr>
          <a:lstStyle/>
          <a:p>
            <a:r>
              <a:rPr lang="en-GB" dirty="0"/>
              <a:t>Epidemiology/clinical characteristics </a:t>
            </a:r>
          </a:p>
          <a:p>
            <a:r>
              <a:rPr lang="en-GB" dirty="0"/>
              <a:t>Key diagnostic recommendations</a:t>
            </a:r>
          </a:p>
          <a:p>
            <a:r>
              <a:rPr lang="en-GB" dirty="0"/>
              <a:t>Key management recommendations</a:t>
            </a:r>
          </a:p>
        </p:txBody>
      </p:sp>
    </p:spTree>
    <p:extLst>
      <p:ext uri="{BB962C8B-B14F-4D97-AF65-F5344CB8AC3E}">
        <p14:creationId xmlns:p14="http://schemas.microsoft.com/office/powerpoint/2010/main" val="255389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Autofit/>
          </a:bodyPr>
          <a:lstStyle/>
          <a:p>
            <a:r>
              <a:rPr lang="en-GB" dirty="0"/>
              <a:t>Hepatic haemangiomas: </a:t>
            </a:r>
            <a:br>
              <a:rPr lang="en-GB" dirty="0"/>
            </a:br>
            <a:r>
              <a:rPr lang="en-GB" dirty="0"/>
              <a:t>epidemiology/clinical characteristics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a:xfrm>
            <a:off x="4925" y="6093296"/>
            <a:ext cx="7519403" cy="763625"/>
          </a:xfrm>
        </p:spPr>
        <p:txBody>
          <a:bodyPr/>
          <a:lstStyle/>
          <a:p>
            <a:r>
              <a:rPr lang="en-GB" dirty="0"/>
              <a:t> </a:t>
            </a:r>
          </a:p>
          <a:p>
            <a:r>
              <a:rPr lang="it-IT" dirty="0"/>
              <a:t>1. Horta G, et al. </a:t>
            </a:r>
            <a:r>
              <a:rPr lang="en-GB" dirty="0"/>
              <a:t>Rev Med </a:t>
            </a:r>
            <a:r>
              <a:rPr lang="en-GB" dirty="0" err="1"/>
              <a:t>Chil</a:t>
            </a:r>
            <a:r>
              <a:rPr lang="en-GB" dirty="0"/>
              <a:t> 2015;143:197–202; 2. </a:t>
            </a:r>
            <a:r>
              <a:rPr lang="en-GB" dirty="0" err="1"/>
              <a:t>Bahirwani</a:t>
            </a:r>
            <a:r>
              <a:rPr lang="en-GB" dirty="0"/>
              <a:t> R, Reddy KR. Aliment </a:t>
            </a:r>
            <a:r>
              <a:rPr lang="en-GB" dirty="0" err="1"/>
              <a:t>Pharmacol</a:t>
            </a:r>
            <a:r>
              <a:rPr lang="en-GB" dirty="0"/>
              <a:t> </a:t>
            </a:r>
            <a:r>
              <a:rPr lang="en-GB" dirty="0" err="1"/>
              <a:t>Ther</a:t>
            </a:r>
            <a:r>
              <a:rPr lang="en-GB" dirty="0"/>
              <a:t> 2008;28:953–65; </a:t>
            </a:r>
            <a:br>
              <a:rPr lang="en-GB" dirty="0"/>
            </a:br>
            <a:r>
              <a:rPr lang="en-GB" dirty="0"/>
              <a:t>3. </a:t>
            </a:r>
            <a:r>
              <a:rPr lang="it-IT" dirty="0"/>
              <a:t>Gandolfi L, </a:t>
            </a:r>
            <a:r>
              <a:rPr lang="en-GB" dirty="0"/>
              <a:t>et al. Gut 1991;32:677–80; 4. Hall GW. Br J </a:t>
            </a:r>
            <a:r>
              <a:rPr lang="en-GB" dirty="0" err="1"/>
              <a:t>Haematol</a:t>
            </a:r>
            <a:r>
              <a:rPr lang="en-GB" dirty="0"/>
              <a:t> 2001;112:851–62; </a:t>
            </a:r>
            <a:br>
              <a:rPr lang="en-GB" dirty="0"/>
            </a:br>
            <a:r>
              <a:rPr lang="en-GB" dirty="0"/>
              <a:t>5. </a:t>
            </a:r>
            <a:r>
              <a:rPr lang="en-GB" dirty="0" err="1"/>
              <a:t>O’Rafferty</a:t>
            </a:r>
            <a:r>
              <a:rPr lang="en-GB" dirty="0"/>
              <a:t> C, et al. Br J </a:t>
            </a:r>
            <a:r>
              <a:rPr lang="en-GB" dirty="0" err="1"/>
              <a:t>Haematol</a:t>
            </a:r>
            <a:r>
              <a:rPr lang="en-GB" dirty="0"/>
              <a:t> 2015;171:38–51;</a:t>
            </a:r>
          </a:p>
          <a:p>
            <a:r>
              <a:rPr lang="en-GB" dirty="0"/>
              <a:t>EASL CPG benign liver tumours. J </a:t>
            </a:r>
            <a:r>
              <a:rPr lang="en-GB" dirty="0" err="1"/>
              <a:t>Hepatol</a:t>
            </a:r>
            <a:r>
              <a:rPr lang="en-GB" dirty="0"/>
              <a:t> 2016;65:386–98</a:t>
            </a:r>
          </a:p>
        </p:txBody>
      </p:sp>
      <p:sp>
        <p:nvSpPr>
          <p:cNvPr id="7" name="Content Placeholder 6">
            <a:extLst>
              <a:ext uri="{FF2B5EF4-FFF2-40B4-BE49-F238E27FC236}">
                <a16:creationId xmlns:a16="http://schemas.microsoft.com/office/drawing/2014/main" id="{3F5D4B5B-0BEF-4461-91F3-EDC377EAE185}"/>
              </a:ext>
            </a:extLst>
          </p:cNvPr>
          <p:cNvSpPr>
            <a:spLocks noGrp="1"/>
          </p:cNvSpPr>
          <p:nvPr>
            <p:ph sz="half" idx="1"/>
          </p:nvPr>
        </p:nvSpPr>
        <p:spPr>
          <a:xfrm>
            <a:off x="319314" y="1340768"/>
            <a:ext cx="8506800" cy="4248472"/>
          </a:xfrm>
        </p:spPr>
        <p:txBody>
          <a:bodyPr>
            <a:normAutofit/>
          </a:bodyPr>
          <a:lstStyle/>
          <a:p>
            <a:r>
              <a:rPr lang="en-GB" dirty="0"/>
              <a:t>Most common primary liver tumours</a:t>
            </a:r>
          </a:p>
          <a:p>
            <a:pPr lvl="1"/>
            <a:r>
              <a:rPr lang="en-GB" dirty="0"/>
              <a:t>Prevalence on imaging series: ~5%</a:t>
            </a:r>
            <a:r>
              <a:rPr lang="en-GB" baseline="30000" dirty="0"/>
              <a:t>1</a:t>
            </a:r>
          </a:p>
          <a:p>
            <a:pPr lvl="1"/>
            <a:r>
              <a:rPr lang="en-GB" dirty="0"/>
              <a:t>Prevalence on autopsy series: up to 20%</a:t>
            </a:r>
            <a:r>
              <a:rPr lang="en-GB" baseline="30000" dirty="0"/>
              <a:t>2,3</a:t>
            </a:r>
          </a:p>
          <a:p>
            <a:pPr lvl="1"/>
            <a:r>
              <a:rPr lang="en-GB" dirty="0"/>
              <a:t>Most common in women aged 30–50 years</a:t>
            </a:r>
            <a:r>
              <a:rPr lang="en-GB" baseline="30000" dirty="0"/>
              <a:t>3</a:t>
            </a:r>
          </a:p>
          <a:p>
            <a:pPr lvl="2"/>
            <a:r>
              <a:rPr lang="en-GB" dirty="0"/>
              <a:t>Female to male ratio ranges from 1.2–6:1</a:t>
            </a:r>
          </a:p>
          <a:p>
            <a:pPr lvl="2"/>
            <a:r>
              <a:rPr lang="en-GB" dirty="0"/>
              <a:t>Can occur in all age groups</a:t>
            </a:r>
          </a:p>
          <a:p>
            <a:endParaRPr lang="en-GB" dirty="0"/>
          </a:p>
          <a:p>
            <a:r>
              <a:rPr lang="en-GB" dirty="0"/>
              <a:t>Rarely of clinical significance</a:t>
            </a:r>
            <a:endParaRPr lang="en-GB" baseline="30000" dirty="0"/>
          </a:p>
          <a:p>
            <a:pPr lvl="1"/>
            <a:r>
              <a:rPr lang="en-GB" dirty="0"/>
              <a:t>Often solitary and small (&lt;4 cm), although can reach 20 cm in diameter</a:t>
            </a:r>
            <a:r>
              <a:rPr lang="en-GB" baseline="30000" dirty="0"/>
              <a:t>2,3</a:t>
            </a:r>
            <a:r>
              <a:rPr lang="en-GB" dirty="0"/>
              <a:t> </a:t>
            </a:r>
          </a:p>
          <a:p>
            <a:pPr lvl="1"/>
            <a:r>
              <a:rPr lang="en-GB" dirty="0"/>
              <a:t>Most patients are asymptomatic even with large haemangiomas</a:t>
            </a:r>
            <a:r>
              <a:rPr lang="en-GB" baseline="30000" dirty="0"/>
              <a:t>2,3</a:t>
            </a:r>
            <a:endParaRPr lang="en-GB" dirty="0"/>
          </a:p>
          <a:p>
            <a:pPr lvl="1"/>
            <a:r>
              <a:rPr lang="en-GB" dirty="0"/>
              <a:t>Larger tumours (&gt;10 cm) may be symptomatic </a:t>
            </a:r>
            <a:r>
              <a:rPr lang="en-GB" dirty="0">
                <a:latin typeface="Arial" panose="020B0604020202020204" pitchFamily="34" charset="0"/>
                <a:cs typeface="Arial" panose="020B0604020202020204" pitchFamily="34" charset="0"/>
              </a:rPr>
              <a:t>–</a:t>
            </a:r>
            <a:r>
              <a:rPr lang="en-GB" dirty="0"/>
              <a:t> associated with pain and features of KMS (inflammatory reaction syndrome and coagulopathy)</a:t>
            </a:r>
            <a:r>
              <a:rPr lang="en-GB" baseline="30000" dirty="0"/>
              <a:t>4,5</a:t>
            </a:r>
          </a:p>
        </p:txBody>
      </p:sp>
      <p:pic>
        <p:nvPicPr>
          <p:cNvPr id="5" name="Picture 4">
            <a:hlinkClick r:id="rId3" action="ppaction://hlinksldjump"/>
            <a:extLst>
              <a:ext uri="{FF2B5EF4-FFF2-40B4-BE49-F238E27FC236}">
                <a16:creationId xmlns:a16="http://schemas.microsoft.com/office/drawing/2014/main" id="{8F10D89F-7327-4BE7-9746-CB2A74CB971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50649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Autofit/>
          </a:bodyPr>
          <a:lstStyle/>
          <a:p>
            <a:r>
              <a:rPr lang="en-GB" dirty="0"/>
              <a:t>Hepatic haemangiomas: </a:t>
            </a:r>
            <a:br>
              <a:rPr lang="en-GB" dirty="0"/>
            </a:br>
            <a:r>
              <a:rPr lang="en-GB" dirty="0"/>
              <a:t>key diagnostic recommendations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dirty="0"/>
              <a:t>EASL CPG benign liver tumours. J </a:t>
            </a:r>
            <a:r>
              <a:rPr lang="en-GB" dirty="0" err="1"/>
              <a:t>Hepatol</a:t>
            </a:r>
            <a:r>
              <a:rPr lang="en-GB" dirty="0"/>
              <a:t> 2016;65:386–98</a:t>
            </a:r>
          </a:p>
        </p:txBody>
      </p:sp>
      <p:sp>
        <p:nvSpPr>
          <p:cNvPr id="2" name="Content Placeholder 1">
            <a:extLst>
              <a:ext uri="{FF2B5EF4-FFF2-40B4-BE49-F238E27FC236}">
                <a16:creationId xmlns:a16="http://schemas.microsoft.com/office/drawing/2014/main" id="{AF78D769-E9B5-4718-BFBE-163000C55143}"/>
              </a:ext>
            </a:extLst>
          </p:cNvPr>
          <p:cNvSpPr>
            <a:spLocks noGrp="1"/>
          </p:cNvSpPr>
          <p:nvPr>
            <p:ph sz="half" idx="1"/>
          </p:nvPr>
        </p:nvSpPr>
        <p:spPr/>
        <p:txBody>
          <a:bodyPr/>
          <a:lstStyle/>
          <a:p>
            <a:r>
              <a:rPr lang="en-GB" dirty="0"/>
              <a:t>Classic appearance on US is a homogenous hyperechoic mass</a:t>
            </a:r>
          </a:p>
        </p:txBody>
      </p:sp>
      <p:graphicFrame>
        <p:nvGraphicFramePr>
          <p:cNvPr id="8" name="Table 7">
            <a:extLst>
              <a:ext uri="{FF2B5EF4-FFF2-40B4-BE49-F238E27FC236}">
                <a16:creationId xmlns:a16="http://schemas.microsoft.com/office/drawing/2014/main" id="{D37C3924-5713-4958-B725-FDA719A8833A}"/>
              </a:ext>
            </a:extLst>
          </p:cNvPr>
          <p:cNvGraphicFramePr>
            <a:graphicFrameLocks noGrp="1"/>
          </p:cNvGraphicFramePr>
          <p:nvPr>
            <p:extLst>
              <p:ext uri="{D42A27DB-BD31-4B8C-83A1-F6EECF244321}">
                <p14:modId xmlns:p14="http://schemas.microsoft.com/office/powerpoint/2010/main" val="2676613427"/>
              </p:ext>
            </p:extLst>
          </p:nvPr>
        </p:nvGraphicFramePr>
        <p:xfrm>
          <a:off x="755577" y="1951072"/>
          <a:ext cx="7344815" cy="3779520"/>
        </p:xfrm>
        <a:graphic>
          <a:graphicData uri="http://schemas.openxmlformats.org/drawingml/2006/table">
            <a:tbl>
              <a:tblPr firstRow="1" bandRow="1">
                <a:tableStyleId>{5C22544A-7EE6-4342-B048-85BDC9FD1C3A}</a:tableStyleId>
              </a:tblPr>
              <a:tblGrid>
                <a:gridCol w="5599513">
                  <a:extLst>
                    <a:ext uri="{9D8B030D-6E8A-4147-A177-3AD203B41FA5}">
                      <a16:colId xmlns:a16="http://schemas.microsoft.com/office/drawing/2014/main" val="20001"/>
                    </a:ext>
                  </a:extLst>
                </a:gridCol>
                <a:gridCol w="872651">
                  <a:extLst>
                    <a:ext uri="{9D8B030D-6E8A-4147-A177-3AD203B41FA5}">
                      <a16:colId xmlns:a16="http://schemas.microsoft.com/office/drawing/2014/main" val="20002"/>
                    </a:ext>
                  </a:extLst>
                </a:gridCol>
                <a:gridCol w="872651">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400" b="0" i="0" u="none" strike="noStrike" kern="1200" baseline="0" dirty="0">
                          <a:solidFill>
                            <a:schemeClr val="tx1"/>
                          </a:solidFill>
                          <a:latin typeface="+mn-lt"/>
                          <a:ea typeface="+mn-ea"/>
                          <a:cs typeface="+mn-cs"/>
                        </a:rPr>
                        <a:t>In patients with a normal/healthy liver, a</a:t>
                      </a:r>
                      <a:r>
                        <a:rPr lang="en-GB" sz="1400" b="0" i="0" u="none" strike="noStrike" kern="1200" baseline="0" dirty="0">
                          <a:solidFill>
                            <a:schemeClr val="dk1"/>
                          </a:solidFill>
                          <a:latin typeface="+mn-lt"/>
                          <a:ea typeface="+mn-ea"/>
                          <a:cs typeface="+mn-cs"/>
                        </a:rPr>
                        <a:t> hyperechoic lesion is very likely to be a liver haemangioma</a:t>
                      </a:r>
                    </a:p>
                    <a:p>
                      <a:endParaRPr lang="en-GB" sz="1400" b="0" i="0" u="none" strike="noStrike" kern="1200" baseline="0" dirty="0">
                        <a:solidFill>
                          <a:schemeClr val="dk1"/>
                        </a:solidFill>
                        <a:latin typeface="+mn-lt"/>
                        <a:ea typeface="+mn-ea"/>
                        <a:cs typeface="+mn-cs"/>
                      </a:endParaRPr>
                    </a:p>
                    <a:p>
                      <a:r>
                        <a:rPr lang="en-GB" sz="1400" b="0" i="0" u="none" strike="noStrike" kern="1200" baseline="0" dirty="0">
                          <a:solidFill>
                            <a:schemeClr val="dk1"/>
                          </a:solidFill>
                          <a:latin typeface="+mn-lt"/>
                          <a:ea typeface="+mn-ea"/>
                          <a:cs typeface="+mn-cs"/>
                        </a:rPr>
                        <a:t>US is sufficient for diagnosis in cases of typical radiology (homogeneous hyperechoic, sharp margin, posterior enhancement, absence of halo sign) in lesions &lt;3 cm</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II-2</a:t>
                      </a:r>
                    </a:p>
                  </a:txBody>
                  <a:tcPr marL="45720" marR="4572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1</a:t>
                      </a:r>
                    </a:p>
                  </a:txBody>
                  <a:tcPr marL="45720" marR="4572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indent="0">
                        <a:buClr>
                          <a:schemeClr val="accent1"/>
                        </a:buClr>
                        <a:buFont typeface="Arial" panose="020B0604020202020204" pitchFamily="34" charset="0"/>
                        <a:buNone/>
                      </a:pPr>
                      <a:r>
                        <a:rPr lang="en-GB" sz="1400" b="0" i="0" u="none" strike="noStrike" kern="1200" baseline="0" dirty="0">
                          <a:solidFill>
                            <a:schemeClr val="dk1"/>
                          </a:solidFill>
                          <a:latin typeface="+mn-lt"/>
                          <a:ea typeface="+mn-ea"/>
                          <a:cs typeface="+mn-cs"/>
                        </a:rPr>
                        <a:t>Contrast enhanced imaging (CEUS, CT or MRI) is required in </a:t>
                      </a:r>
                      <a:r>
                        <a:rPr lang="en-GB" sz="1400" b="0" i="0" u="none" strike="noStrike" kern="1200" baseline="0" dirty="0">
                          <a:solidFill>
                            <a:schemeClr val="tx1"/>
                          </a:solidFill>
                          <a:latin typeface="+mn-lt"/>
                          <a:ea typeface="+mn-ea"/>
                          <a:cs typeface="+mn-cs"/>
                        </a:rPr>
                        <a:t>oncology patients and patients with underlying liver disease</a:t>
                      </a:r>
                      <a:endParaRPr lang="en-GB" sz="1400" b="0" i="0" u="none" strike="noStrike" kern="1200" baseline="0" dirty="0">
                        <a:solidFill>
                          <a:schemeClr val="dk1"/>
                        </a:solidFill>
                        <a:latin typeface="+mn-lt"/>
                        <a:ea typeface="+mn-ea"/>
                        <a:cs typeface="+mn-cs"/>
                      </a:endParaRP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II-2</a:t>
                      </a:r>
                    </a:p>
                  </a:txBody>
                  <a:tcPr marL="45720" marR="45720" anchor="ctr">
                    <a:lnL w="6350" cap="flat" cmpd="sng" algn="ctr">
                      <a:noFill/>
                      <a:prstDash val="solid"/>
                      <a:round/>
                      <a:headEnd type="none" w="med" len="med"/>
                      <a:tailEnd type="none" w="med" len="med"/>
                    </a:lnL>
                    <a:solidFill>
                      <a:srgbClr val="7DCBEC"/>
                    </a:solidFill>
                  </a:tcPr>
                </a:tc>
                <a:tc>
                  <a:txBody>
                    <a:bodyPr/>
                    <a:lstStyle/>
                    <a:p>
                      <a:pPr algn="ctr"/>
                      <a:r>
                        <a:rPr lang="en-GB" sz="1400" dirty="0"/>
                        <a:t>1</a:t>
                      </a:r>
                    </a:p>
                  </a:txBody>
                  <a:tcPr marL="45720" marR="4572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r>
                        <a:rPr lang="en-GB" sz="1400" b="0" i="0" u="none" strike="noStrike" kern="1200" baseline="0" dirty="0">
                          <a:solidFill>
                            <a:schemeClr val="tx1"/>
                          </a:solidFill>
                          <a:latin typeface="+mn-lt"/>
                          <a:ea typeface="+mn-ea"/>
                          <a:cs typeface="+mn-cs"/>
                        </a:rPr>
                        <a:t>Diagnosis by contrast-enhanced imaging is based on a typical vascular profile, characterized by peripheral and globular enhancement on arterial phase followed by a central enhancement</a:t>
                      </a:r>
                      <a:br>
                        <a:rPr lang="en-GB" sz="1400" b="0" i="0" u="none" strike="noStrike" kern="1200" baseline="0" dirty="0">
                          <a:solidFill>
                            <a:schemeClr val="tx1"/>
                          </a:solidFill>
                          <a:latin typeface="+mn-lt"/>
                          <a:ea typeface="+mn-ea"/>
                          <a:cs typeface="+mn-cs"/>
                        </a:rPr>
                      </a:br>
                      <a:r>
                        <a:rPr lang="en-GB" sz="1400" b="0" i="0" u="none" strike="noStrike" kern="1200" baseline="0" dirty="0">
                          <a:solidFill>
                            <a:schemeClr val="tx1"/>
                          </a:solidFill>
                          <a:latin typeface="+mn-lt"/>
                          <a:ea typeface="+mn-ea"/>
                          <a:cs typeface="+mn-cs"/>
                        </a:rPr>
                        <a:t>on delayed phases</a:t>
                      </a:r>
                    </a:p>
                    <a:p>
                      <a:endParaRPr lang="en-GB" sz="1400" b="0" i="0" u="none" strike="noStrike" kern="1200" baseline="0" dirty="0">
                        <a:solidFill>
                          <a:schemeClr val="tx1"/>
                        </a:solidFill>
                        <a:latin typeface="+mn-lt"/>
                        <a:ea typeface="+mn-ea"/>
                        <a:cs typeface="+mn-cs"/>
                      </a:endParaRPr>
                    </a:p>
                    <a:p>
                      <a:r>
                        <a:rPr lang="en-GB" sz="1400" b="0" i="0" u="none" strike="noStrike" kern="1200" baseline="0" dirty="0">
                          <a:solidFill>
                            <a:schemeClr val="tx1"/>
                          </a:solidFill>
                          <a:latin typeface="+mn-lt"/>
                          <a:ea typeface="+mn-ea"/>
                          <a:cs typeface="+mn-cs"/>
                        </a:rPr>
                        <a:t>MRI provides additional findings: </a:t>
                      </a:r>
                      <a:r>
                        <a:rPr lang="en-GB" sz="1400" b="0" i="0" u="none" strike="noStrike" kern="1200" baseline="0" dirty="0" err="1">
                          <a:solidFill>
                            <a:schemeClr val="tx1"/>
                          </a:solidFill>
                          <a:latin typeface="+mn-lt"/>
                          <a:ea typeface="+mn-ea"/>
                          <a:cs typeface="+mn-cs"/>
                        </a:rPr>
                        <a:t>e.g</a:t>
                      </a:r>
                      <a:r>
                        <a:rPr lang="en-GB" sz="1400" b="0" i="0" u="none" strike="noStrike" kern="1200" baseline="0" dirty="0">
                          <a:solidFill>
                            <a:schemeClr val="tx1"/>
                          </a:solidFill>
                          <a:latin typeface="+mn-lt"/>
                          <a:ea typeface="+mn-ea"/>
                          <a:cs typeface="+mn-cs"/>
                        </a:rPr>
                        <a:t> lesion signal on T1-, T2-weighted sequences; diffusion imaging</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II-2</a:t>
                      </a:r>
                    </a:p>
                  </a:txBody>
                  <a:tcPr marL="45720" marR="4572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1</a:t>
                      </a:r>
                    </a:p>
                  </a:txBody>
                  <a:tcPr marL="45720" marR="4572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D01A8EDF-CF95-44DE-96EA-868E9E985DB5}"/>
              </a:ext>
            </a:extLst>
          </p:cNvPr>
          <p:cNvGrpSpPr/>
          <p:nvPr/>
        </p:nvGrpSpPr>
        <p:grpSpPr>
          <a:xfrm>
            <a:off x="4778144" y="1951072"/>
            <a:ext cx="3693418" cy="276999"/>
            <a:chOff x="4262958" y="3212976"/>
            <a:chExt cx="3693418" cy="276999"/>
          </a:xfrm>
        </p:grpSpPr>
        <p:sp>
          <p:nvSpPr>
            <p:cNvPr id="10" name="Rectangle 9">
              <a:extLst>
                <a:ext uri="{FF2B5EF4-FFF2-40B4-BE49-F238E27FC236}">
                  <a16:creationId xmlns:a16="http://schemas.microsoft.com/office/drawing/2014/main" id="{9E699406-9788-41D6-88A4-9D7C645B1F9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2FA13974-E801-410A-9CC3-9AB52713400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6A2D599E-92E1-410C-B149-7D400491B6E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6860965E-5D4E-41B4-9047-8DAB73735F9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8FBC7753-EA31-4F3F-A9F6-A82FA02ABA0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774098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Hepatic haemangiomas: imaging</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EASL CPG benign liver tumours. J </a:t>
            </a:r>
            <a:r>
              <a:rPr lang="en-GB" dirty="0" err="1"/>
              <a:t>Hepatol</a:t>
            </a:r>
            <a:r>
              <a:rPr lang="en-GB" dirty="0"/>
              <a:t> 2016;65:386–98</a:t>
            </a:r>
          </a:p>
        </p:txBody>
      </p:sp>
      <p:pic>
        <p:nvPicPr>
          <p:cNvPr id="7" name="Content Placeholder 3">
            <a:extLst>
              <a:ext uri="{FF2B5EF4-FFF2-40B4-BE49-F238E27FC236}">
                <a16:creationId xmlns:a16="http://schemas.microsoft.com/office/drawing/2014/main" id="{DB79FE59-8E9B-4409-8A72-AF71F0AF59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744" y="2020183"/>
            <a:ext cx="1558837" cy="1187725"/>
          </a:xfrm>
          <a:prstGeom prst="rect">
            <a:avLst/>
          </a:prstGeom>
        </p:spPr>
      </p:pic>
      <p:pic>
        <p:nvPicPr>
          <p:cNvPr id="8" name="Picture 2">
            <a:extLst>
              <a:ext uri="{FF2B5EF4-FFF2-40B4-BE49-F238E27FC236}">
                <a16:creationId xmlns:a16="http://schemas.microsoft.com/office/drawing/2014/main" id="{84DF7600-E9DA-4325-8B53-1380C0A1574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73295" y="2020183"/>
            <a:ext cx="1565394" cy="11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B71EB57F-7B4E-4935-848F-DEB2BC1C9E3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9403" y="2020183"/>
            <a:ext cx="1560961" cy="11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E961228A-D3E5-4B7A-B9CD-86B433B0327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21077" y="2020183"/>
            <a:ext cx="1482407" cy="11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FBAD9B60-D149-481F-984A-0604AD60B5C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14198" y="2020183"/>
            <a:ext cx="1532332" cy="11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a:extLst>
              <a:ext uri="{FF2B5EF4-FFF2-40B4-BE49-F238E27FC236}">
                <a16:creationId xmlns:a16="http://schemas.microsoft.com/office/drawing/2014/main" id="{B6C63782-1087-4E04-9480-4C75D45AEC5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5288" y="4293096"/>
            <a:ext cx="2604230" cy="127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Content Placeholder 3">
            <a:extLst>
              <a:ext uri="{FF2B5EF4-FFF2-40B4-BE49-F238E27FC236}">
                <a16:creationId xmlns:a16="http://schemas.microsoft.com/office/drawing/2014/main" id="{BEAD3EB5-D728-4A55-BD0B-B2AF25A7DDA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27443" y="4291907"/>
            <a:ext cx="2641352" cy="1279593"/>
          </a:xfrm>
          <a:prstGeom prst="rect">
            <a:avLst/>
          </a:prstGeom>
        </p:spPr>
      </p:pic>
      <p:pic>
        <p:nvPicPr>
          <p:cNvPr id="14" name="Content Placeholder 3">
            <a:extLst>
              <a:ext uri="{FF2B5EF4-FFF2-40B4-BE49-F238E27FC236}">
                <a16:creationId xmlns:a16="http://schemas.microsoft.com/office/drawing/2014/main" id="{689A6528-D6AC-4777-AA13-FFD2CB941C8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96722" y="4291907"/>
            <a:ext cx="2641352" cy="1279593"/>
          </a:xfrm>
          <a:prstGeom prst="rect">
            <a:avLst/>
          </a:prstGeom>
        </p:spPr>
      </p:pic>
      <p:cxnSp>
        <p:nvCxnSpPr>
          <p:cNvPr id="20" name="Straight Arrow Connector 19">
            <a:extLst>
              <a:ext uri="{FF2B5EF4-FFF2-40B4-BE49-F238E27FC236}">
                <a16:creationId xmlns:a16="http://schemas.microsoft.com/office/drawing/2014/main" id="{E814528C-D95B-4E28-BBA8-77F40E9C42DD}"/>
              </a:ext>
            </a:extLst>
          </p:cNvPr>
          <p:cNvCxnSpPr/>
          <p:nvPr/>
        </p:nvCxnSpPr>
        <p:spPr>
          <a:xfrm>
            <a:off x="572904" y="5064775"/>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F9EF5F3-2FFD-4E63-B9DC-2ED7504DB0BE}"/>
              </a:ext>
            </a:extLst>
          </p:cNvPr>
          <p:cNvCxnSpPr/>
          <p:nvPr/>
        </p:nvCxnSpPr>
        <p:spPr>
          <a:xfrm>
            <a:off x="3412302" y="5064775"/>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8F1DDA1-9AC1-43E4-8D87-ED91FA949D41}"/>
              </a:ext>
            </a:extLst>
          </p:cNvPr>
          <p:cNvCxnSpPr/>
          <p:nvPr/>
        </p:nvCxnSpPr>
        <p:spPr>
          <a:xfrm>
            <a:off x="6153824" y="5064775"/>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B58C4DC-A0B2-4137-8B41-123A113A0254}"/>
              </a:ext>
            </a:extLst>
          </p:cNvPr>
          <p:cNvSpPr txBox="1"/>
          <p:nvPr/>
        </p:nvSpPr>
        <p:spPr>
          <a:xfrm>
            <a:off x="414472" y="2923069"/>
            <a:ext cx="393056" cy="307777"/>
          </a:xfrm>
          <a:prstGeom prst="rect">
            <a:avLst/>
          </a:prstGeom>
          <a:noFill/>
        </p:spPr>
        <p:txBody>
          <a:bodyPr wrap="none" rtlCol="0">
            <a:spAutoFit/>
          </a:bodyPr>
          <a:lstStyle/>
          <a:p>
            <a:r>
              <a:rPr lang="en-GB" sz="1400" b="1" dirty="0">
                <a:solidFill>
                  <a:schemeClr val="bg1"/>
                </a:solidFill>
              </a:rPr>
              <a:t>T2</a:t>
            </a:r>
          </a:p>
        </p:txBody>
      </p:sp>
      <p:sp>
        <p:nvSpPr>
          <p:cNvPr id="24" name="TextBox 23">
            <a:extLst>
              <a:ext uri="{FF2B5EF4-FFF2-40B4-BE49-F238E27FC236}">
                <a16:creationId xmlns:a16="http://schemas.microsoft.com/office/drawing/2014/main" id="{87CB3AE7-C41E-42B0-A558-FC2E1054CDB6}"/>
              </a:ext>
            </a:extLst>
          </p:cNvPr>
          <p:cNvSpPr txBox="1"/>
          <p:nvPr/>
        </p:nvSpPr>
        <p:spPr>
          <a:xfrm>
            <a:off x="2090042" y="2923069"/>
            <a:ext cx="393056" cy="307777"/>
          </a:xfrm>
          <a:prstGeom prst="rect">
            <a:avLst/>
          </a:prstGeom>
          <a:noFill/>
        </p:spPr>
        <p:txBody>
          <a:bodyPr wrap="none" rtlCol="0">
            <a:spAutoFit/>
          </a:bodyPr>
          <a:lstStyle/>
          <a:p>
            <a:r>
              <a:rPr lang="en-GB" sz="1400" b="1" dirty="0">
                <a:solidFill>
                  <a:schemeClr val="bg1"/>
                </a:solidFill>
              </a:rPr>
              <a:t>T1</a:t>
            </a:r>
          </a:p>
        </p:txBody>
      </p:sp>
      <p:sp>
        <p:nvSpPr>
          <p:cNvPr id="25" name="TextBox 24">
            <a:extLst>
              <a:ext uri="{FF2B5EF4-FFF2-40B4-BE49-F238E27FC236}">
                <a16:creationId xmlns:a16="http://schemas.microsoft.com/office/drawing/2014/main" id="{9AF3278A-4A4B-467B-A78D-7BB4D4730376}"/>
              </a:ext>
            </a:extLst>
          </p:cNvPr>
          <p:cNvSpPr txBox="1"/>
          <p:nvPr/>
        </p:nvSpPr>
        <p:spPr>
          <a:xfrm>
            <a:off x="3741136" y="2923069"/>
            <a:ext cx="434734" cy="307777"/>
          </a:xfrm>
          <a:prstGeom prst="rect">
            <a:avLst/>
          </a:prstGeom>
          <a:noFill/>
        </p:spPr>
        <p:txBody>
          <a:bodyPr wrap="none" rtlCol="0">
            <a:spAutoFit/>
          </a:bodyPr>
          <a:lstStyle/>
          <a:p>
            <a:r>
              <a:rPr lang="en-GB" sz="1400" b="1" dirty="0">
                <a:solidFill>
                  <a:schemeClr val="bg1"/>
                </a:solidFill>
              </a:rPr>
              <a:t>CE</a:t>
            </a:r>
          </a:p>
        </p:txBody>
      </p:sp>
      <p:sp>
        <p:nvSpPr>
          <p:cNvPr id="3" name="TextBox 2">
            <a:extLst>
              <a:ext uri="{FF2B5EF4-FFF2-40B4-BE49-F238E27FC236}">
                <a16:creationId xmlns:a16="http://schemas.microsoft.com/office/drawing/2014/main" id="{D92EFDEB-EE3D-471C-B714-B36344F3C82B}"/>
              </a:ext>
            </a:extLst>
          </p:cNvPr>
          <p:cNvSpPr txBox="1"/>
          <p:nvPr/>
        </p:nvSpPr>
        <p:spPr>
          <a:xfrm>
            <a:off x="2316430" y="1268760"/>
            <a:ext cx="4399474" cy="369332"/>
          </a:xfrm>
          <a:prstGeom prst="rect">
            <a:avLst/>
          </a:prstGeom>
          <a:noFill/>
        </p:spPr>
        <p:txBody>
          <a:bodyPr wrap="none" rtlCol="0">
            <a:spAutoFit/>
          </a:bodyPr>
          <a:lstStyle/>
          <a:p>
            <a:pPr algn="ctr"/>
            <a:r>
              <a:rPr lang="en-GB" b="1" dirty="0"/>
              <a:t>Typical haemangioma adjacent to FNH</a:t>
            </a:r>
          </a:p>
        </p:txBody>
      </p:sp>
      <p:sp>
        <p:nvSpPr>
          <p:cNvPr id="26" name="TextBox 25">
            <a:extLst>
              <a:ext uri="{FF2B5EF4-FFF2-40B4-BE49-F238E27FC236}">
                <a16:creationId xmlns:a16="http://schemas.microsoft.com/office/drawing/2014/main" id="{AEA5D443-FD59-412F-A1F3-F0CE49FA444B}"/>
              </a:ext>
            </a:extLst>
          </p:cNvPr>
          <p:cNvSpPr txBox="1"/>
          <p:nvPr/>
        </p:nvSpPr>
        <p:spPr>
          <a:xfrm>
            <a:off x="395288" y="1627766"/>
            <a:ext cx="561372" cy="338554"/>
          </a:xfrm>
          <a:prstGeom prst="rect">
            <a:avLst/>
          </a:prstGeom>
          <a:noFill/>
        </p:spPr>
        <p:txBody>
          <a:bodyPr wrap="none" rtlCol="0">
            <a:spAutoFit/>
          </a:bodyPr>
          <a:lstStyle/>
          <a:p>
            <a:r>
              <a:rPr lang="en-GB" sz="1600" b="1" dirty="0"/>
              <a:t>MRI</a:t>
            </a:r>
          </a:p>
        </p:txBody>
      </p:sp>
      <p:sp>
        <p:nvSpPr>
          <p:cNvPr id="27" name="TextBox 26">
            <a:extLst>
              <a:ext uri="{FF2B5EF4-FFF2-40B4-BE49-F238E27FC236}">
                <a16:creationId xmlns:a16="http://schemas.microsoft.com/office/drawing/2014/main" id="{BAB36E9B-6C75-48CE-82E2-33122650E57F}"/>
              </a:ext>
            </a:extLst>
          </p:cNvPr>
          <p:cNvSpPr txBox="1"/>
          <p:nvPr/>
        </p:nvSpPr>
        <p:spPr>
          <a:xfrm>
            <a:off x="388258" y="3880231"/>
            <a:ext cx="752129" cy="338554"/>
          </a:xfrm>
          <a:prstGeom prst="rect">
            <a:avLst/>
          </a:prstGeom>
          <a:noFill/>
        </p:spPr>
        <p:txBody>
          <a:bodyPr wrap="none" rtlCol="0">
            <a:spAutoFit/>
          </a:bodyPr>
          <a:lstStyle/>
          <a:p>
            <a:r>
              <a:rPr lang="en-GB" sz="1600" b="1" dirty="0"/>
              <a:t>CEUS</a:t>
            </a:r>
          </a:p>
        </p:txBody>
      </p:sp>
      <p:sp>
        <p:nvSpPr>
          <p:cNvPr id="30" name="TextBox 29">
            <a:extLst>
              <a:ext uri="{FF2B5EF4-FFF2-40B4-BE49-F238E27FC236}">
                <a16:creationId xmlns:a16="http://schemas.microsoft.com/office/drawing/2014/main" id="{230D7008-B139-4E71-B509-A210DBAE6292}"/>
              </a:ext>
            </a:extLst>
          </p:cNvPr>
          <p:cNvSpPr txBox="1"/>
          <p:nvPr/>
        </p:nvSpPr>
        <p:spPr>
          <a:xfrm>
            <a:off x="5433908" y="2923069"/>
            <a:ext cx="434734" cy="307777"/>
          </a:xfrm>
          <a:prstGeom prst="rect">
            <a:avLst/>
          </a:prstGeom>
          <a:noFill/>
        </p:spPr>
        <p:txBody>
          <a:bodyPr wrap="none" rtlCol="0">
            <a:spAutoFit/>
          </a:bodyPr>
          <a:lstStyle/>
          <a:p>
            <a:r>
              <a:rPr lang="en-GB" sz="1400" b="1" dirty="0">
                <a:solidFill>
                  <a:schemeClr val="bg1"/>
                </a:solidFill>
              </a:rPr>
              <a:t>CE</a:t>
            </a:r>
          </a:p>
        </p:txBody>
      </p:sp>
      <p:sp>
        <p:nvSpPr>
          <p:cNvPr id="32" name="TextBox 31">
            <a:extLst>
              <a:ext uri="{FF2B5EF4-FFF2-40B4-BE49-F238E27FC236}">
                <a16:creationId xmlns:a16="http://schemas.microsoft.com/office/drawing/2014/main" id="{2190BC74-9DD1-40F3-8360-41E202ACF684}"/>
              </a:ext>
            </a:extLst>
          </p:cNvPr>
          <p:cNvSpPr txBox="1"/>
          <p:nvPr/>
        </p:nvSpPr>
        <p:spPr>
          <a:xfrm>
            <a:off x="7012130" y="2923069"/>
            <a:ext cx="434734" cy="307777"/>
          </a:xfrm>
          <a:prstGeom prst="rect">
            <a:avLst/>
          </a:prstGeom>
          <a:noFill/>
        </p:spPr>
        <p:txBody>
          <a:bodyPr wrap="none" rtlCol="0">
            <a:spAutoFit/>
          </a:bodyPr>
          <a:lstStyle/>
          <a:p>
            <a:r>
              <a:rPr lang="en-GB" sz="1400" b="1" dirty="0">
                <a:solidFill>
                  <a:schemeClr val="bg1"/>
                </a:solidFill>
              </a:rPr>
              <a:t>CE</a:t>
            </a:r>
          </a:p>
        </p:txBody>
      </p:sp>
      <p:sp>
        <p:nvSpPr>
          <p:cNvPr id="33" name="TextBox 32">
            <a:extLst>
              <a:ext uri="{FF2B5EF4-FFF2-40B4-BE49-F238E27FC236}">
                <a16:creationId xmlns:a16="http://schemas.microsoft.com/office/drawing/2014/main" id="{9E93257C-26F7-482F-8A83-39835852CB4C}"/>
              </a:ext>
            </a:extLst>
          </p:cNvPr>
          <p:cNvSpPr txBox="1"/>
          <p:nvPr/>
        </p:nvSpPr>
        <p:spPr>
          <a:xfrm>
            <a:off x="572904" y="3222853"/>
            <a:ext cx="1061509" cy="461665"/>
          </a:xfrm>
          <a:prstGeom prst="rect">
            <a:avLst/>
          </a:prstGeom>
          <a:noFill/>
        </p:spPr>
        <p:txBody>
          <a:bodyPr wrap="none" rtlCol="0">
            <a:spAutoFit/>
          </a:bodyPr>
          <a:lstStyle/>
          <a:p>
            <a:pPr algn="ctr"/>
            <a:r>
              <a:rPr lang="en-GB" sz="1200" dirty="0"/>
              <a:t>Strongly </a:t>
            </a:r>
            <a:br>
              <a:rPr lang="en-GB" sz="1200" dirty="0"/>
            </a:br>
            <a:r>
              <a:rPr lang="en-GB" sz="1200" dirty="0"/>
              <a:t>hyperintense</a:t>
            </a:r>
          </a:p>
        </p:txBody>
      </p:sp>
      <p:sp>
        <p:nvSpPr>
          <p:cNvPr id="34" name="TextBox 33">
            <a:extLst>
              <a:ext uri="{FF2B5EF4-FFF2-40B4-BE49-F238E27FC236}">
                <a16:creationId xmlns:a16="http://schemas.microsoft.com/office/drawing/2014/main" id="{BD74D1D2-7ED4-4E1C-AB89-05E0BA782DD8}"/>
              </a:ext>
            </a:extLst>
          </p:cNvPr>
          <p:cNvSpPr txBox="1"/>
          <p:nvPr/>
        </p:nvSpPr>
        <p:spPr>
          <a:xfrm>
            <a:off x="2286963" y="3230846"/>
            <a:ext cx="1035861" cy="276999"/>
          </a:xfrm>
          <a:prstGeom prst="rect">
            <a:avLst/>
          </a:prstGeom>
          <a:noFill/>
        </p:spPr>
        <p:txBody>
          <a:bodyPr wrap="none" rtlCol="0">
            <a:spAutoFit/>
          </a:bodyPr>
          <a:lstStyle/>
          <a:p>
            <a:pPr algn="ctr"/>
            <a:r>
              <a:rPr lang="en-GB" sz="1200" dirty="0"/>
              <a:t>Hypointense</a:t>
            </a:r>
          </a:p>
        </p:txBody>
      </p:sp>
      <p:sp>
        <p:nvSpPr>
          <p:cNvPr id="35" name="TextBox 34">
            <a:extLst>
              <a:ext uri="{FF2B5EF4-FFF2-40B4-BE49-F238E27FC236}">
                <a16:creationId xmlns:a16="http://schemas.microsoft.com/office/drawing/2014/main" id="{00AC1E24-A073-4CBF-9E85-1E15BEBADA45}"/>
              </a:ext>
            </a:extLst>
          </p:cNvPr>
          <p:cNvSpPr txBox="1"/>
          <p:nvPr/>
        </p:nvSpPr>
        <p:spPr>
          <a:xfrm>
            <a:off x="3722073" y="3237269"/>
            <a:ext cx="4894289" cy="461665"/>
          </a:xfrm>
          <a:prstGeom prst="rect">
            <a:avLst/>
          </a:prstGeom>
          <a:noFill/>
        </p:spPr>
        <p:txBody>
          <a:bodyPr wrap="none" rtlCol="0">
            <a:spAutoFit/>
          </a:bodyPr>
          <a:lstStyle/>
          <a:p>
            <a:pPr algn="ctr"/>
            <a:r>
              <a:rPr lang="en-GB" sz="1200" dirty="0"/>
              <a:t>Lesion shows peripheral and discontinuous enhancement followed by</a:t>
            </a:r>
            <a:br>
              <a:rPr lang="en-GB" sz="1200" dirty="0"/>
            </a:br>
            <a:r>
              <a:rPr lang="en-GB" sz="1200" dirty="0"/>
              <a:t>complete fill-in on delayed-phase imaging</a:t>
            </a:r>
          </a:p>
        </p:txBody>
      </p:sp>
      <p:cxnSp>
        <p:nvCxnSpPr>
          <p:cNvPr id="42" name="Straight Arrow Connector 41">
            <a:extLst>
              <a:ext uri="{FF2B5EF4-FFF2-40B4-BE49-F238E27FC236}">
                <a16:creationId xmlns:a16="http://schemas.microsoft.com/office/drawing/2014/main" id="{AD07B826-AB00-48F5-A2A4-7A0BA02320C3}"/>
              </a:ext>
            </a:extLst>
          </p:cNvPr>
          <p:cNvCxnSpPr/>
          <p:nvPr/>
        </p:nvCxnSpPr>
        <p:spPr>
          <a:xfrm>
            <a:off x="669685" y="2467620"/>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0E110E9-CA94-489B-A5BE-E832E70F84A8}"/>
              </a:ext>
            </a:extLst>
          </p:cNvPr>
          <p:cNvCxnSpPr/>
          <p:nvPr/>
        </p:nvCxnSpPr>
        <p:spPr>
          <a:xfrm>
            <a:off x="2367350" y="2467620"/>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0542F7B-027B-40EA-BECD-75F900CA5B5E}"/>
              </a:ext>
            </a:extLst>
          </p:cNvPr>
          <p:cNvCxnSpPr/>
          <p:nvPr/>
        </p:nvCxnSpPr>
        <p:spPr>
          <a:xfrm>
            <a:off x="4025322" y="2467620"/>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1A5969E-9EFB-4A17-832E-7955A1022ABC}"/>
              </a:ext>
            </a:extLst>
          </p:cNvPr>
          <p:cNvCxnSpPr/>
          <p:nvPr/>
        </p:nvCxnSpPr>
        <p:spPr>
          <a:xfrm>
            <a:off x="5672863" y="2467620"/>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0D38987-4452-4B75-8E8A-654CB391A268}"/>
              </a:ext>
            </a:extLst>
          </p:cNvPr>
          <p:cNvCxnSpPr/>
          <p:nvPr/>
        </p:nvCxnSpPr>
        <p:spPr>
          <a:xfrm>
            <a:off x="7308777" y="2532369"/>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7" name="Picture 36">
            <a:hlinkClick r:id="rId10" action="ppaction://hlinksldjump"/>
            <a:extLst>
              <a:ext uri="{FF2B5EF4-FFF2-40B4-BE49-F238E27FC236}">
                <a16:creationId xmlns:a16="http://schemas.microsoft.com/office/drawing/2014/main" id="{5CE76E14-46A0-4BC3-96B4-AE985181629F}"/>
              </a:ext>
            </a:extLst>
          </p:cNvPr>
          <p:cNvPicPr>
            <a:picLocks noChangeAspect="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265994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Autofit/>
          </a:bodyPr>
          <a:lstStyle/>
          <a:p>
            <a:r>
              <a:rPr lang="en-GB" dirty="0"/>
              <a:t>Hepatic haemangiomas: </a:t>
            </a:r>
            <a:br>
              <a:rPr lang="en-GB" dirty="0"/>
            </a:br>
            <a:r>
              <a:rPr lang="en-GB" dirty="0"/>
              <a:t>key management recommendations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a:xfrm>
            <a:off x="4925" y="6165304"/>
            <a:ext cx="7519403" cy="691617"/>
          </a:xfrm>
        </p:spPr>
        <p:txBody>
          <a:bodyPr/>
          <a:lstStyle/>
          <a:p>
            <a:endParaRPr lang="en-GB" dirty="0"/>
          </a:p>
          <a:p>
            <a:r>
              <a:rPr lang="en-GB" dirty="0"/>
              <a:t>EASL CPG benign liver tumours. J </a:t>
            </a:r>
            <a:r>
              <a:rPr lang="en-GB" dirty="0" err="1"/>
              <a:t>Hepatol</a:t>
            </a:r>
            <a:r>
              <a:rPr lang="en-GB" dirty="0"/>
              <a:t> 2016;65:386–98</a:t>
            </a:r>
          </a:p>
        </p:txBody>
      </p:sp>
      <p:graphicFrame>
        <p:nvGraphicFramePr>
          <p:cNvPr id="8" name="Table 7">
            <a:extLst>
              <a:ext uri="{FF2B5EF4-FFF2-40B4-BE49-F238E27FC236}">
                <a16:creationId xmlns:a16="http://schemas.microsoft.com/office/drawing/2014/main" id="{6FF9DAF9-377D-4488-811D-4D9EE625F3DD}"/>
              </a:ext>
            </a:extLst>
          </p:cNvPr>
          <p:cNvGraphicFramePr>
            <a:graphicFrameLocks noGrp="1"/>
          </p:cNvGraphicFramePr>
          <p:nvPr>
            <p:extLst>
              <p:ext uri="{D42A27DB-BD31-4B8C-83A1-F6EECF244321}">
                <p14:modId xmlns:p14="http://schemas.microsoft.com/office/powerpoint/2010/main" val="2432053892"/>
              </p:ext>
            </p:extLst>
          </p:nvPr>
        </p:nvGraphicFramePr>
        <p:xfrm>
          <a:off x="783195" y="3356992"/>
          <a:ext cx="7272807" cy="1950720"/>
        </p:xfrm>
        <a:graphic>
          <a:graphicData uri="http://schemas.openxmlformats.org/drawingml/2006/table">
            <a:tbl>
              <a:tblPr firstRow="1" bandRow="1">
                <a:tableStyleId>{5C22544A-7EE6-4342-B048-85BDC9FD1C3A}</a:tableStyleId>
              </a:tblPr>
              <a:tblGrid>
                <a:gridCol w="5544615">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400" b="0" i="0" u="none" strike="noStrike" kern="1200" baseline="0" dirty="0">
                          <a:solidFill>
                            <a:schemeClr val="tx1"/>
                          </a:solidFill>
                          <a:latin typeface="+mn-lt"/>
                          <a:ea typeface="+mn-ea"/>
                          <a:cs typeface="+mn-cs"/>
                        </a:rPr>
                        <a:t>Due to its benign course, imaging follow-up is not required for typical haemangioma</a:t>
                      </a:r>
                      <a:endParaRPr lang="en-GB" sz="1400" b="0" i="0" u="none" strike="noStrike" kern="1200" baseline="0" dirty="0">
                        <a:solidFill>
                          <a:schemeClr val="dk1"/>
                        </a:solidFill>
                        <a:latin typeface="+mn-lt"/>
                        <a:ea typeface="+mn-ea"/>
                        <a:cs typeface="+mn-cs"/>
                      </a:endParaRP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II-2</a:t>
                      </a:r>
                    </a:p>
                  </a:txBody>
                  <a:tcPr marL="45720" marR="4572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1</a:t>
                      </a:r>
                    </a:p>
                  </a:txBody>
                  <a:tcPr marL="45720" marR="4572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GB" sz="1400" b="0" i="0" u="none" strike="noStrike" kern="1200" baseline="0" dirty="0">
                          <a:solidFill>
                            <a:schemeClr val="tx1"/>
                          </a:solidFill>
                          <a:latin typeface="+mn-lt"/>
                          <a:ea typeface="+mn-ea"/>
                          <a:cs typeface="+mn-cs"/>
                        </a:rPr>
                        <a:t>Pregnancy and OCPs are not contraindicated  </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III</a:t>
                      </a:r>
                    </a:p>
                  </a:txBody>
                  <a:tcPr marL="45720" marR="45720" anchor="ctr">
                    <a:lnL w="6350" cap="flat" cmpd="sng" algn="ctr">
                      <a:noFill/>
                      <a:prstDash val="solid"/>
                      <a:round/>
                      <a:headEnd type="none" w="med" len="med"/>
                      <a:tailEnd type="none" w="med" len="med"/>
                    </a:lnL>
                    <a:solidFill>
                      <a:srgbClr val="7DCBEC"/>
                    </a:solidFill>
                  </a:tcPr>
                </a:tc>
                <a:tc>
                  <a:txBody>
                    <a:bodyPr/>
                    <a:lstStyle/>
                    <a:p>
                      <a:pPr algn="ctr"/>
                      <a:r>
                        <a:rPr lang="en-GB" sz="1400" dirty="0"/>
                        <a:t>2</a:t>
                      </a:r>
                    </a:p>
                  </a:txBody>
                  <a:tcPr marL="45720" marR="4572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214761">
                <a:tc>
                  <a:txBody>
                    <a:bodyPr/>
                    <a:lstStyle/>
                    <a:p>
                      <a:r>
                        <a:rPr lang="en-GB" sz="1400" b="0" i="0" u="none" strike="noStrike" kern="1200" baseline="0" dirty="0">
                          <a:solidFill>
                            <a:schemeClr val="tx1"/>
                          </a:solidFill>
                          <a:latin typeface="+mn-lt"/>
                          <a:ea typeface="+mn-ea"/>
                          <a:cs typeface="+mn-cs"/>
                        </a:rPr>
                        <a:t>Conservative management is appropriate for typical cases</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II-2</a:t>
                      </a:r>
                    </a:p>
                  </a:txBody>
                  <a:tcPr marL="45720" marR="45720" anchor="ctr">
                    <a:lnL w="6350" cap="flat" cmpd="sng" algn="ctr">
                      <a:noFill/>
                      <a:prstDash val="solid"/>
                      <a:round/>
                      <a:headEnd type="none" w="med" len="med"/>
                      <a:tailEnd type="none" w="med" len="med"/>
                    </a:lnL>
                    <a:solidFill>
                      <a:srgbClr val="7DCBEC"/>
                    </a:solidFill>
                  </a:tcPr>
                </a:tc>
                <a:tc>
                  <a:txBody>
                    <a:bodyPr/>
                    <a:lstStyle/>
                    <a:p>
                      <a:pPr algn="ctr"/>
                      <a:r>
                        <a:rPr lang="en-GB" sz="1400" dirty="0"/>
                        <a:t>1</a:t>
                      </a:r>
                    </a:p>
                  </a:txBody>
                  <a:tcPr marL="45720" marR="4572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891930539"/>
                  </a:ext>
                </a:extLst>
              </a:tr>
              <a:tr h="0">
                <a:tc>
                  <a:txBody>
                    <a:bodyPr/>
                    <a:lstStyle/>
                    <a:p>
                      <a:r>
                        <a:rPr lang="en-GB" sz="1400" b="0" i="0" u="none" strike="noStrike" kern="1200" baseline="0" dirty="0">
                          <a:solidFill>
                            <a:schemeClr val="tx1"/>
                          </a:solidFill>
                          <a:latin typeface="+mn-lt"/>
                          <a:ea typeface="+mn-ea"/>
                          <a:cs typeface="+mn-cs"/>
                        </a:rPr>
                        <a:t>Refer to benign liver tumour MDT </a:t>
                      </a:r>
                      <a:r>
                        <a:rPr lang="en-GB" sz="14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i</a:t>
                      </a:r>
                      <a:r>
                        <a:rPr lang="en-GB" sz="1400" b="0" i="0" u="none" strike="noStrike" kern="1200" baseline="0" dirty="0">
                          <a:solidFill>
                            <a:schemeClr val="tx1"/>
                          </a:solidFill>
                          <a:latin typeface="+mn-lt"/>
                          <a:ea typeface="+mn-ea"/>
                          <a:cs typeface="+mn-cs"/>
                        </a:rPr>
                        <a:t>n the presence of KMS, growing</a:t>
                      </a:r>
                    </a:p>
                    <a:p>
                      <a:r>
                        <a:rPr lang="en-GB" sz="1400" b="0" i="0" u="none" strike="noStrike" kern="1200" baseline="0" dirty="0">
                          <a:solidFill>
                            <a:schemeClr val="tx1"/>
                          </a:solidFill>
                          <a:latin typeface="+mn-lt"/>
                          <a:ea typeface="+mn-ea"/>
                          <a:cs typeface="+mn-cs"/>
                        </a:rPr>
                        <a:t>lesions or lesions that are symptomatic by compression</a:t>
                      </a:r>
                      <a:endParaRPr lang="en-GB" sz="1400" b="0" i="0" u="none" strike="noStrike" kern="1200" baseline="0" dirty="0">
                        <a:solidFill>
                          <a:schemeClr val="dk1"/>
                        </a:solidFill>
                        <a:latin typeface="+mn-lt"/>
                        <a:ea typeface="+mn-ea"/>
                        <a:cs typeface="+mn-cs"/>
                      </a:endParaRP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III</a:t>
                      </a:r>
                    </a:p>
                  </a:txBody>
                  <a:tcPr marL="45720" marR="4572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1</a:t>
                      </a:r>
                    </a:p>
                  </a:txBody>
                  <a:tcPr marL="45720" marR="4572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5A2AF905-B327-46EC-A775-33DE3866F9FF}"/>
              </a:ext>
            </a:extLst>
          </p:cNvPr>
          <p:cNvGrpSpPr/>
          <p:nvPr/>
        </p:nvGrpSpPr>
        <p:grpSpPr>
          <a:xfrm>
            <a:off x="4311586" y="3356992"/>
            <a:ext cx="3693418" cy="276999"/>
            <a:chOff x="4262958" y="3212976"/>
            <a:chExt cx="3693418" cy="276999"/>
          </a:xfrm>
        </p:grpSpPr>
        <p:sp>
          <p:nvSpPr>
            <p:cNvPr id="10" name="Rectangle 9">
              <a:extLst>
                <a:ext uri="{FF2B5EF4-FFF2-40B4-BE49-F238E27FC236}">
                  <a16:creationId xmlns:a16="http://schemas.microsoft.com/office/drawing/2014/main" id="{DAB0D64C-E421-4831-9CB7-D2CEAC324CE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13532C93-6449-45FF-924E-83BE7B99864E}"/>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8EE9FDD3-7E59-4BC8-B416-C6A134DB0CA5}"/>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7445E4FB-0BF1-4FED-8D3F-C6B37A47412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
        <p:nvSpPr>
          <p:cNvPr id="14" name="Content Placeholder 1">
            <a:extLst>
              <a:ext uri="{FF2B5EF4-FFF2-40B4-BE49-F238E27FC236}">
                <a16:creationId xmlns:a16="http://schemas.microsoft.com/office/drawing/2014/main" id="{97AE2EB4-D60E-4D43-A87B-6450B5B11DC2}"/>
              </a:ext>
            </a:extLst>
          </p:cNvPr>
          <p:cNvSpPr txBox="1">
            <a:spLocks/>
          </p:cNvSpPr>
          <p:nvPr/>
        </p:nvSpPr>
        <p:spPr>
          <a:xfrm>
            <a:off x="319314" y="1340768"/>
            <a:ext cx="8506800" cy="462240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Haemangiomas are mostly asymptomatic incidental discoveries</a:t>
            </a:r>
          </a:p>
          <a:p>
            <a:pPr lvl="1"/>
            <a:r>
              <a:rPr lang="en-GB" dirty="0"/>
              <a:t>May change in size during long-term follow-up</a:t>
            </a:r>
          </a:p>
          <a:p>
            <a:pPr lvl="1"/>
            <a:r>
              <a:rPr lang="en-GB" dirty="0"/>
              <a:t>No relationship between size and complications</a:t>
            </a:r>
          </a:p>
          <a:p>
            <a:pPr lvl="1"/>
            <a:r>
              <a:rPr lang="en-GB" dirty="0"/>
              <a:t>Little relationship between symptoms and characteristics</a:t>
            </a:r>
          </a:p>
          <a:p>
            <a:pPr lvl="1"/>
            <a:r>
              <a:rPr lang="en-GB" dirty="0"/>
              <a:t>Benefit of surgery debatable</a:t>
            </a:r>
          </a:p>
        </p:txBody>
      </p:sp>
      <p:pic>
        <p:nvPicPr>
          <p:cNvPr id="15" name="Picture 14">
            <a:hlinkClick r:id="rId3" action="ppaction://hlinksldjump"/>
            <a:extLst>
              <a:ext uri="{FF2B5EF4-FFF2-40B4-BE49-F238E27FC236}">
                <a16:creationId xmlns:a16="http://schemas.microsoft.com/office/drawing/2014/main" id="{F496C0CA-0F9C-41F0-885F-66C7616597E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28636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lstStyle/>
          <a:p>
            <a:r>
              <a:rPr lang="en-GB" dirty="0"/>
              <a:t>About these slides</a:t>
            </a:r>
          </a:p>
        </p:txBody>
      </p:sp>
      <p:sp>
        <p:nvSpPr>
          <p:cNvPr id="7" name="Text Placeholder 6"/>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a:xfrm>
            <a:off x="319314" y="1340768"/>
            <a:ext cx="8506800" cy="4896544"/>
          </a:xfrm>
        </p:spPr>
        <p:txBody>
          <a:bodyPr>
            <a:normAutofit/>
          </a:bodyPr>
          <a:lstStyle/>
          <a:p>
            <a:pPr lvl="0"/>
            <a:r>
              <a:rPr lang="it-IT" dirty="0"/>
              <a:t>These slides give a comprehensive overview of the EASL clinical practice guidelines on the management of benign liver tumours</a:t>
            </a:r>
          </a:p>
          <a:p>
            <a:endParaRPr lang="en-GB" dirty="0"/>
          </a:p>
          <a:p>
            <a:r>
              <a:rPr lang="en-GB" dirty="0"/>
              <a:t>The guidelines were published in full in the August 2016 issue of the Journal of Hepatology</a:t>
            </a:r>
          </a:p>
          <a:p>
            <a:pPr lvl="1"/>
            <a:r>
              <a:rPr lang="en-GB" dirty="0"/>
              <a:t>The full publication can be downloaded from the </a:t>
            </a:r>
            <a:r>
              <a:rPr lang="en-GB" dirty="0">
                <a:hlinkClick r:id="rId3"/>
              </a:rPr>
              <a:t>Clinical Practice Guidelines </a:t>
            </a:r>
            <a:r>
              <a:rPr lang="en-GB" dirty="0"/>
              <a:t>section of the EASL website</a:t>
            </a:r>
          </a:p>
          <a:p>
            <a:pPr lvl="1"/>
            <a:r>
              <a:rPr lang="en-GB" dirty="0"/>
              <a:t>Please cite the published article as: European Association for the Study</a:t>
            </a:r>
            <a:br>
              <a:rPr lang="en-GB" dirty="0"/>
            </a:br>
            <a:r>
              <a:rPr lang="en-GB" dirty="0"/>
              <a:t>of the Liver. EASL Clinical Practice Guidelines on the management of benign liver tumours. J </a:t>
            </a:r>
            <a:r>
              <a:rPr lang="en-GB" dirty="0" err="1"/>
              <a:t>Hepatol</a:t>
            </a:r>
            <a:r>
              <a:rPr lang="en-GB" dirty="0"/>
              <a:t> 2016;65:386–98 </a:t>
            </a:r>
          </a:p>
          <a:p>
            <a:pPr lvl="1"/>
            <a:endParaRPr lang="en-GB"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B14-313C-4EA7-81DA-EB70F1D412E2}"/>
              </a:ext>
            </a:extLst>
          </p:cNvPr>
          <p:cNvSpPr>
            <a:spLocks noGrp="1"/>
          </p:cNvSpPr>
          <p:nvPr>
            <p:ph type="title"/>
          </p:nvPr>
        </p:nvSpPr>
        <p:spPr/>
        <p:txBody>
          <a:bodyPr>
            <a:normAutofit/>
          </a:bodyPr>
          <a:lstStyle/>
          <a:p>
            <a:r>
              <a:rPr lang="en-GB" dirty="0"/>
              <a:t>Focal nodular hyperplasia</a:t>
            </a:r>
          </a:p>
        </p:txBody>
      </p:sp>
      <p:sp>
        <p:nvSpPr>
          <p:cNvPr id="3" name="Text Placeholder 2">
            <a:extLst>
              <a:ext uri="{FF2B5EF4-FFF2-40B4-BE49-F238E27FC236}">
                <a16:creationId xmlns:a16="http://schemas.microsoft.com/office/drawing/2014/main" id="{E8573DA5-4B2C-4565-82CD-2E7709998889}"/>
              </a:ext>
            </a:extLst>
          </p:cNvPr>
          <p:cNvSpPr>
            <a:spLocks noGrp="1"/>
          </p:cNvSpPr>
          <p:nvPr>
            <p:ph type="body" idx="1"/>
          </p:nvPr>
        </p:nvSpPr>
        <p:spPr/>
        <p:txBody>
          <a:bodyPr>
            <a:normAutofit fontScale="92500" lnSpcReduction="10000"/>
          </a:bodyPr>
          <a:lstStyle/>
          <a:p>
            <a:r>
              <a:rPr lang="en-GB" dirty="0"/>
              <a:t>Epidemiology/clinical characteristics </a:t>
            </a:r>
          </a:p>
          <a:p>
            <a:r>
              <a:rPr lang="en-GB" dirty="0"/>
              <a:t>Diagnosis and imaging </a:t>
            </a:r>
          </a:p>
          <a:p>
            <a:r>
              <a:rPr lang="en-GB" dirty="0"/>
              <a:t>Key recommendations</a:t>
            </a:r>
          </a:p>
          <a:p>
            <a:r>
              <a:rPr lang="en-GB" dirty="0"/>
              <a:t>Management algorithm</a:t>
            </a:r>
          </a:p>
        </p:txBody>
      </p:sp>
    </p:spTree>
    <p:extLst>
      <p:ext uri="{BB962C8B-B14F-4D97-AF65-F5344CB8AC3E}">
        <p14:creationId xmlns:p14="http://schemas.microsoft.com/office/powerpoint/2010/main" val="166064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FNH: epidemiology/clinical characteristics</a:t>
            </a:r>
            <a:endParaRPr lang="en-GB"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1. Rubin RA, Mitchell DG. Med </a:t>
            </a:r>
            <a:r>
              <a:rPr lang="en-GB" dirty="0" err="1"/>
              <a:t>Clin</a:t>
            </a:r>
            <a:r>
              <a:rPr lang="en-GB" dirty="0"/>
              <a:t> North Am 1996;80:907–28; 2. Marrero JA, et al. Am J Gastroenterol 2014;109:1328-47; </a:t>
            </a:r>
            <a:br>
              <a:rPr lang="en-GB" dirty="0"/>
            </a:br>
            <a:r>
              <a:rPr lang="en-GB" dirty="0"/>
              <a:t>3. Nguyen BN, et al. Am J </a:t>
            </a:r>
            <a:r>
              <a:rPr lang="en-GB" dirty="0" err="1"/>
              <a:t>Surg</a:t>
            </a:r>
            <a:r>
              <a:rPr lang="en-GB" dirty="0"/>
              <a:t> </a:t>
            </a:r>
            <a:r>
              <a:rPr lang="en-GB" dirty="0" err="1"/>
              <a:t>Pathol</a:t>
            </a:r>
            <a:r>
              <a:rPr lang="en-GB" dirty="0"/>
              <a:t> 1999;23:1441–54; 4. </a:t>
            </a:r>
            <a:r>
              <a:rPr lang="en-GB" dirty="0" err="1"/>
              <a:t>Vilgrain</a:t>
            </a:r>
            <a:r>
              <a:rPr lang="en-GB" dirty="0"/>
              <a:t> V, et al. Radiology 2003;229:75–9; </a:t>
            </a:r>
            <a:br>
              <a:rPr lang="en-GB" dirty="0"/>
            </a:br>
            <a:r>
              <a:rPr lang="en-GB" dirty="0"/>
              <a:t>5. </a:t>
            </a:r>
            <a:r>
              <a:rPr lang="da-DK" dirty="0"/>
              <a:t>D’Halluin V, </a:t>
            </a:r>
            <a:r>
              <a:rPr lang="en-GB" dirty="0"/>
              <a:t>et al. Gastroenterol </a:t>
            </a:r>
            <a:r>
              <a:rPr lang="en-GB" dirty="0" err="1"/>
              <a:t>Clin</a:t>
            </a:r>
            <a:r>
              <a:rPr lang="en-GB" dirty="0"/>
              <a:t> </a:t>
            </a:r>
            <a:r>
              <a:rPr lang="en-GB" dirty="0" err="1"/>
              <a:t>Biol</a:t>
            </a:r>
            <a:r>
              <a:rPr lang="en-GB" dirty="0"/>
              <a:t> 2001;25:1008–10; 6. </a:t>
            </a:r>
            <a:r>
              <a:rPr lang="en-GB" dirty="0" err="1"/>
              <a:t>Rebouissou</a:t>
            </a:r>
            <a:r>
              <a:rPr lang="en-GB" dirty="0"/>
              <a:t> S, et al. J </a:t>
            </a:r>
            <a:r>
              <a:rPr lang="en-GB" dirty="0" err="1"/>
              <a:t>Hepatol</a:t>
            </a:r>
            <a:r>
              <a:rPr lang="en-GB" dirty="0"/>
              <a:t> 2008;49:61–71;</a:t>
            </a:r>
          </a:p>
          <a:p>
            <a:r>
              <a:rPr lang="en-GB" dirty="0"/>
              <a:t>EASL CPG benign liver tumours. J </a:t>
            </a:r>
            <a:r>
              <a:rPr lang="en-GB" dirty="0" err="1"/>
              <a:t>Hepatol</a:t>
            </a:r>
            <a:r>
              <a:rPr lang="en-GB" dirty="0"/>
              <a:t> 2016;65:386–98</a:t>
            </a:r>
          </a:p>
        </p:txBody>
      </p:sp>
      <p:sp>
        <p:nvSpPr>
          <p:cNvPr id="11" name="Content Placeholder 10">
            <a:extLst>
              <a:ext uri="{FF2B5EF4-FFF2-40B4-BE49-F238E27FC236}">
                <a16:creationId xmlns:a16="http://schemas.microsoft.com/office/drawing/2014/main" id="{0FBB585C-C47D-44C6-8825-79AD4DD92EDA}"/>
              </a:ext>
            </a:extLst>
          </p:cNvPr>
          <p:cNvSpPr>
            <a:spLocks noGrp="1"/>
          </p:cNvSpPr>
          <p:nvPr>
            <p:ph sz="half" idx="1"/>
          </p:nvPr>
        </p:nvSpPr>
        <p:spPr/>
        <p:txBody>
          <a:bodyPr/>
          <a:lstStyle/>
          <a:p>
            <a:pPr>
              <a:spcBef>
                <a:spcPts val="0"/>
              </a:spcBef>
            </a:pPr>
            <a:r>
              <a:rPr lang="en-GB" dirty="0"/>
              <a:t>Epidemiology</a:t>
            </a:r>
          </a:p>
          <a:p>
            <a:pPr lvl="1">
              <a:spcBef>
                <a:spcPts val="0"/>
              </a:spcBef>
            </a:pPr>
            <a:r>
              <a:rPr lang="en-GB" dirty="0"/>
              <a:t>Clinically relevant prevalence: 0.03% (autopsy series: 0.4–3%)</a:t>
            </a:r>
            <a:r>
              <a:rPr lang="en-GB" baseline="30000" dirty="0"/>
              <a:t>1,2</a:t>
            </a:r>
          </a:p>
          <a:p>
            <a:pPr lvl="1">
              <a:spcBef>
                <a:spcPts val="0"/>
              </a:spcBef>
            </a:pPr>
            <a:r>
              <a:rPr lang="en-GB" dirty="0"/>
              <a:t>Up to 90% of patients are female</a:t>
            </a:r>
          </a:p>
          <a:p>
            <a:pPr lvl="1">
              <a:spcBef>
                <a:spcPts val="0"/>
              </a:spcBef>
            </a:pPr>
            <a:r>
              <a:rPr lang="en-GB" dirty="0"/>
              <a:t>Average age at presentation: 35–50 years</a:t>
            </a:r>
          </a:p>
          <a:p>
            <a:pPr>
              <a:spcBef>
                <a:spcPts val="0"/>
              </a:spcBef>
            </a:pPr>
            <a:endParaRPr lang="en-GB" dirty="0"/>
          </a:p>
          <a:p>
            <a:pPr>
              <a:spcBef>
                <a:spcPts val="0"/>
              </a:spcBef>
            </a:pPr>
            <a:r>
              <a:rPr lang="en-GB" dirty="0"/>
              <a:t>Clinical characteristics</a:t>
            </a:r>
          </a:p>
          <a:p>
            <a:pPr lvl="1">
              <a:spcBef>
                <a:spcPts val="0"/>
              </a:spcBef>
            </a:pPr>
            <a:r>
              <a:rPr lang="en-GB" dirty="0"/>
              <a:t>Most cases are solitary and &lt;5 cm; multiple FNH in 20–30% of cases</a:t>
            </a:r>
            <a:r>
              <a:rPr lang="en-GB" baseline="30000" dirty="0"/>
              <a:t>3,4</a:t>
            </a:r>
          </a:p>
          <a:p>
            <a:pPr lvl="1">
              <a:spcBef>
                <a:spcPts val="0"/>
              </a:spcBef>
            </a:pPr>
            <a:r>
              <a:rPr lang="en-GB" dirty="0"/>
              <a:t>Hyperplastic hepatocellular lesions resulting from arterial malformation</a:t>
            </a:r>
          </a:p>
          <a:p>
            <a:pPr lvl="1">
              <a:spcBef>
                <a:spcPts val="0"/>
              </a:spcBef>
            </a:pPr>
            <a:r>
              <a:rPr lang="en-GB" dirty="0"/>
              <a:t>Size is stable over time in most cases</a:t>
            </a:r>
            <a:r>
              <a:rPr lang="en-GB" baseline="30000" dirty="0"/>
              <a:t>5</a:t>
            </a:r>
          </a:p>
          <a:p>
            <a:pPr lvl="1">
              <a:spcBef>
                <a:spcPts val="0"/>
              </a:spcBef>
            </a:pPr>
            <a:r>
              <a:rPr lang="en-GB" dirty="0"/>
              <a:t>Most cases are asymptomatic and complications are extremely rare</a:t>
            </a:r>
            <a:r>
              <a:rPr lang="en-GB" baseline="30000" dirty="0"/>
              <a:t>5</a:t>
            </a:r>
          </a:p>
          <a:p>
            <a:pPr lvl="1">
              <a:spcBef>
                <a:spcPts val="0"/>
              </a:spcBef>
            </a:pPr>
            <a:endParaRPr lang="en-GB" dirty="0"/>
          </a:p>
          <a:p>
            <a:pPr>
              <a:spcBef>
                <a:spcPts val="0"/>
              </a:spcBef>
            </a:pPr>
            <a:r>
              <a:rPr lang="en-GB" dirty="0"/>
              <a:t>Genetics</a:t>
            </a:r>
          </a:p>
          <a:p>
            <a:pPr lvl="1">
              <a:spcBef>
                <a:spcPts val="0"/>
              </a:spcBef>
            </a:pPr>
            <a:r>
              <a:rPr lang="en-GB" dirty="0"/>
              <a:t>Upregulation of ECM genes associated with TGF-</a:t>
            </a:r>
            <a:r>
              <a:rPr lang="en-GB" dirty="0">
                <a:sym typeface="Symbol" panose="05050102010706020507" pitchFamily="18" charset="2"/>
              </a:rPr>
              <a:t> signaling</a:t>
            </a:r>
            <a:r>
              <a:rPr lang="en-GB" baseline="30000" dirty="0">
                <a:sym typeface="Symbol" panose="05050102010706020507" pitchFamily="18" charset="2"/>
              </a:rPr>
              <a:t>6</a:t>
            </a:r>
          </a:p>
          <a:p>
            <a:pPr lvl="1">
              <a:spcBef>
                <a:spcPts val="0"/>
              </a:spcBef>
            </a:pPr>
            <a:r>
              <a:rPr lang="en-GB" dirty="0">
                <a:sym typeface="Symbol" panose="05050102010706020507" pitchFamily="18" charset="2"/>
              </a:rPr>
              <a:t>Overexpression of </a:t>
            </a:r>
            <a:r>
              <a:rPr lang="en-GB" dirty="0" err="1">
                <a:sym typeface="Symbol" panose="05050102010706020507" pitchFamily="18" charset="2"/>
              </a:rPr>
              <a:t>Wnt</a:t>
            </a:r>
            <a:r>
              <a:rPr lang="en-GB" dirty="0">
                <a:sym typeface="Symbol" panose="05050102010706020507" pitchFamily="18" charset="2"/>
              </a:rPr>
              <a:t>/-catenin target genes, e.g. </a:t>
            </a:r>
            <a:r>
              <a:rPr lang="en-GB" i="1" dirty="0">
                <a:sym typeface="Symbol" panose="05050102010706020507" pitchFamily="18" charset="2"/>
              </a:rPr>
              <a:t>GLUL</a:t>
            </a:r>
            <a:r>
              <a:rPr lang="en-GB" baseline="30000" dirty="0">
                <a:sym typeface="Symbol" panose="05050102010706020507" pitchFamily="18" charset="2"/>
              </a:rPr>
              <a:t>6</a:t>
            </a:r>
            <a:endParaRPr lang="en-GB" baseline="30000" dirty="0"/>
          </a:p>
          <a:p>
            <a:endParaRPr lang="en-GB" dirty="0"/>
          </a:p>
        </p:txBody>
      </p:sp>
      <p:pic>
        <p:nvPicPr>
          <p:cNvPr id="7" name="Picture 6">
            <a:hlinkClick r:id="rId3" action="ppaction://hlinksldjump"/>
            <a:extLst>
              <a:ext uri="{FF2B5EF4-FFF2-40B4-BE49-F238E27FC236}">
                <a16:creationId xmlns:a16="http://schemas.microsoft.com/office/drawing/2014/main" id="{68170855-5C72-4202-8013-F67FABB700B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62040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658769-11A6-4807-A9FE-C1B576E09A7F}"/>
              </a:ext>
            </a:extLst>
          </p:cNvPr>
          <p:cNvSpPr>
            <a:spLocks noGrp="1"/>
          </p:cNvSpPr>
          <p:nvPr>
            <p:ph type="title"/>
          </p:nvPr>
        </p:nvSpPr>
        <p:spPr/>
        <p:txBody>
          <a:bodyPr/>
          <a:lstStyle/>
          <a:p>
            <a:r>
              <a:rPr lang="en-GB" dirty="0"/>
              <a:t>FNH: imaging</a:t>
            </a:r>
          </a:p>
        </p:txBody>
      </p:sp>
      <p:sp>
        <p:nvSpPr>
          <p:cNvPr id="8" name="Text Placeholder 7">
            <a:extLst>
              <a:ext uri="{FF2B5EF4-FFF2-40B4-BE49-F238E27FC236}">
                <a16:creationId xmlns:a16="http://schemas.microsoft.com/office/drawing/2014/main" id="{E6096C77-C22C-4488-B889-1D8E5A6DD1FA}"/>
              </a:ext>
            </a:extLst>
          </p:cNvPr>
          <p:cNvSpPr>
            <a:spLocks noGrp="1"/>
          </p:cNvSpPr>
          <p:nvPr>
            <p:ph type="body" sz="quarter" idx="10"/>
          </p:nvPr>
        </p:nvSpPr>
        <p:spPr/>
        <p:txBody>
          <a:bodyPr/>
          <a:lstStyle/>
          <a:p>
            <a:endParaRPr lang="en-GB" dirty="0"/>
          </a:p>
          <a:p>
            <a:r>
              <a:rPr lang="en-GB" dirty="0"/>
              <a:t>EASL CPG benign liver tumours. J </a:t>
            </a:r>
            <a:r>
              <a:rPr lang="en-GB" dirty="0" err="1"/>
              <a:t>Hepatol</a:t>
            </a:r>
            <a:r>
              <a:rPr lang="en-GB" dirty="0"/>
              <a:t> 2016;65:386–98</a:t>
            </a:r>
          </a:p>
        </p:txBody>
      </p:sp>
      <p:sp>
        <p:nvSpPr>
          <p:cNvPr id="6" name="Content Placeholder 5">
            <a:extLst>
              <a:ext uri="{FF2B5EF4-FFF2-40B4-BE49-F238E27FC236}">
                <a16:creationId xmlns:a16="http://schemas.microsoft.com/office/drawing/2014/main" id="{42923BBF-4F03-4A5B-812A-6B7075034E9F}"/>
              </a:ext>
            </a:extLst>
          </p:cNvPr>
          <p:cNvSpPr>
            <a:spLocks noGrp="1"/>
          </p:cNvSpPr>
          <p:nvPr>
            <p:ph sz="half" idx="1"/>
          </p:nvPr>
        </p:nvSpPr>
        <p:spPr/>
        <p:txBody>
          <a:bodyPr>
            <a:normAutofit/>
          </a:bodyPr>
          <a:lstStyle/>
          <a:p>
            <a:r>
              <a:rPr lang="en-GB" sz="1800" dirty="0"/>
              <a:t>Diagnosis is based on a combination of five imaging features: </a:t>
            </a:r>
          </a:p>
          <a:p>
            <a:pPr marL="857250" lvl="1" indent="-400050">
              <a:buFont typeface="+mj-lt"/>
              <a:buAutoNum type="arabicPeriod"/>
            </a:pPr>
            <a:r>
              <a:rPr lang="en-GB" sz="1600" dirty="0"/>
              <a:t>Lesion homogeneity, excluding the central scar</a:t>
            </a:r>
          </a:p>
          <a:p>
            <a:pPr marL="857250" lvl="1" indent="-400050">
              <a:buFont typeface="+mj-lt"/>
              <a:buAutoNum type="arabicPeriod"/>
            </a:pPr>
            <a:r>
              <a:rPr lang="en-GB" sz="1600" dirty="0"/>
              <a:t>Slight difference from adjacent liver tissue on pre-contrast US, CT and MRI (</a:t>
            </a:r>
            <a:r>
              <a:rPr lang="en-GB" sz="1600" b="1" dirty="0"/>
              <a:t>A &amp; B</a:t>
            </a:r>
            <a:r>
              <a:rPr lang="en-GB" sz="1600" dirty="0"/>
              <a:t>)</a:t>
            </a:r>
          </a:p>
          <a:p>
            <a:pPr marL="857250" lvl="1" indent="-400050">
              <a:buFont typeface="+mj-lt"/>
              <a:buAutoNum type="arabicPeriod"/>
            </a:pPr>
            <a:r>
              <a:rPr lang="en-GB" sz="1600" dirty="0"/>
              <a:t>Strong, homogeneous enhancement on arterial phase CEUS, CT or MRI with a central vascular supply (</a:t>
            </a:r>
            <a:r>
              <a:rPr lang="en-GB" sz="1600" b="1" dirty="0"/>
              <a:t>C</a:t>
            </a:r>
            <a:r>
              <a:rPr lang="en-GB" sz="1600" dirty="0"/>
              <a:t>); becomes isointense to liver tissue on portal venous and delayed phases (</a:t>
            </a:r>
            <a:r>
              <a:rPr lang="en-GB" sz="1600" b="1" dirty="0"/>
              <a:t>D</a:t>
            </a:r>
            <a:r>
              <a:rPr lang="en-GB" sz="1600" dirty="0"/>
              <a:t>) </a:t>
            </a:r>
          </a:p>
          <a:p>
            <a:pPr marL="857250" lvl="1" indent="-400050">
              <a:buFont typeface="+mj-lt"/>
              <a:buAutoNum type="arabicPeriod"/>
            </a:pPr>
            <a:r>
              <a:rPr lang="en-GB" sz="1600" dirty="0"/>
              <a:t>Central scar best seen on MRI</a:t>
            </a:r>
          </a:p>
          <a:p>
            <a:pPr marL="857250" lvl="1" indent="-400050">
              <a:buFont typeface="+mj-lt"/>
              <a:buAutoNum type="arabicPeriod"/>
            </a:pPr>
            <a:r>
              <a:rPr lang="en-GB" sz="1600" dirty="0"/>
              <a:t>Lack of capsule with often lobulated contours</a:t>
            </a:r>
          </a:p>
        </p:txBody>
      </p:sp>
      <p:sp>
        <p:nvSpPr>
          <p:cNvPr id="25" name="Rectangle 24">
            <a:extLst>
              <a:ext uri="{FF2B5EF4-FFF2-40B4-BE49-F238E27FC236}">
                <a16:creationId xmlns:a16="http://schemas.microsoft.com/office/drawing/2014/main" id="{353F4EC5-0177-4981-921C-3843DDA87F29}"/>
              </a:ext>
            </a:extLst>
          </p:cNvPr>
          <p:cNvSpPr/>
          <p:nvPr/>
        </p:nvSpPr>
        <p:spPr>
          <a:xfrm>
            <a:off x="897862" y="3933056"/>
            <a:ext cx="2933816" cy="338554"/>
          </a:xfrm>
          <a:prstGeom prst="rect">
            <a:avLst/>
          </a:prstGeom>
        </p:spPr>
        <p:txBody>
          <a:bodyPr wrap="none">
            <a:spAutoFit/>
          </a:bodyPr>
          <a:lstStyle/>
          <a:p>
            <a:pPr algn="ctr"/>
            <a:r>
              <a:rPr lang="en-GB" sz="1600" b="1" dirty="0">
                <a:latin typeface="Arial" panose="020B0604020202020204" pitchFamily="34" charset="0"/>
                <a:cs typeface="Arial" panose="020B0604020202020204" pitchFamily="34" charset="0"/>
              </a:rPr>
              <a:t>T2- and T1-weighted images</a:t>
            </a:r>
          </a:p>
        </p:txBody>
      </p:sp>
      <p:sp>
        <p:nvSpPr>
          <p:cNvPr id="26" name="Rectangle 25">
            <a:extLst>
              <a:ext uri="{FF2B5EF4-FFF2-40B4-BE49-F238E27FC236}">
                <a16:creationId xmlns:a16="http://schemas.microsoft.com/office/drawing/2014/main" id="{87FD7BE3-3E0E-4BB2-9746-43FD063D33D1}"/>
              </a:ext>
            </a:extLst>
          </p:cNvPr>
          <p:cNvSpPr/>
          <p:nvPr/>
        </p:nvSpPr>
        <p:spPr>
          <a:xfrm>
            <a:off x="4694325" y="3933056"/>
            <a:ext cx="3843727" cy="338554"/>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Contrast-enhanced images</a:t>
            </a:r>
          </a:p>
        </p:txBody>
      </p:sp>
      <p:grpSp>
        <p:nvGrpSpPr>
          <p:cNvPr id="31" name="Group 30">
            <a:extLst>
              <a:ext uri="{FF2B5EF4-FFF2-40B4-BE49-F238E27FC236}">
                <a16:creationId xmlns:a16="http://schemas.microsoft.com/office/drawing/2014/main" id="{138CAB2A-918F-4A82-964F-8F1603A07087}"/>
              </a:ext>
            </a:extLst>
          </p:cNvPr>
          <p:cNvGrpSpPr/>
          <p:nvPr/>
        </p:nvGrpSpPr>
        <p:grpSpPr>
          <a:xfrm>
            <a:off x="384364" y="4337457"/>
            <a:ext cx="3960813" cy="1436778"/>
            <a:chOff x="395288" y="4419384"/>
            <a:chExt cx="3997670" cy="1370323"/>
          </a:xfrm>
        </p:grpSpPr>
        <p:pic>
          <p:nvPicPr>
            <p:cNvPr id="23" name="Content Placeholder 7">
              <a:extLst>
                <a:ext uri="{FF2B5EF4-FFF2-40B4-BE49-F238E27FC236}">
                  <a16:creationId xmlns:a16="http://schemas.microsoft.com/office/drawing/2014/main" id="{CD4410F7-EB4B-4ABD-935E-330240509891}"/>
                </a:ext>
              </a:extLst>
            </p:cNvPr>
            <p:cNvPicPr>
              <a:picLocks noChangeAspect="1"/>
            </p:cNvPicPr>
            <p:nvPr/>
          </p:nvPicPr>
          <p:blipFill>
            <a:blip r:embed="rId3"/>
            <a:stretch>
              <a:fillRect/>
            </a:stretch>
          </p:blipFill>
          <p:spPr>
            <a:xfrm>
              <a:off x="395288" y="4437112"/>
              <a:ext cx="3997670" cy="1352595"/>
            </a:xfrm>
            <a:prstGeom prst="rect">
              <a:avLst/>
            </a:prstGeom>
          </p:spPr>
        </p:pic>
        <p:sp>
          <p:nvSpPr>
            <p:cNvPr id="27" name="TextBox 26">
              <a:extLst>
                <a:ext uri="{FF2B5EF4-FFF2-40B4-BE49-F238E27FC236}">
                  <a16:creationId xmlns:a16="http://schemas.microsoft.com/office/drawing/2014/main" id="{718070DF-F33F-4830-9636-AEA6FF1F2D17}"/>
                </a:ext>
              </a:extLst>
            </p:cNvPr>
            <p:cNvSpPr txBox="1"/>
            <p:nvPr/>
          </p:nvSpPr>
          <p:spPr>
            <a:xfrm>
              <a:off x="395288" y="4419384"/>
              <a:ext cx="314510" cy="307777"/>
            </a:xfrm>
            <a:prstGeom prst="rect">
              <a:avLst/>
            </a:prstGeom>
            <a:noFill/>
          </p:spPr>
          <p:txBody>
            <a:bodyPr wrap="none" rtlCol="0">
              <a:spAutoFit/>
            </a:bodyPr>
            <a:lstStyle/>
            <a:p>
              <a:r>
                <a:rPr lang="en-GB" sz="1400" b="1" dirty="0">
                  <a:solidFill>
                    <a:schemeClr val="bg1"/>
                  </a:solidFill>
                </a:rPr>
                <a:t>A</a:t>
              </a:r>
            </a:p>
          </p:txBody>
        </p:sp>
        <p:sp>
          <p:nvSpPr>
            <p:cNvPr id="28" name="TextBox 27">
              <a:extLst>
                <a:ext uri="{FF2B5EF4-FFF2-40B4-BE49-F238E27FC236}">
                  <a16:creationId xmlns:a16="http://schemas.microsoft.com/office/drawing/2014/main" id="{78CD1AF9-0BB5-4F6F-B8EE-0AEE4283F45A}"/>
                </a:ext>
              </a:extLst>
            </p:cNvPr>
            <p:cNvSpPr txBox="1"/>
            <p:nvPr/>
          </p:nvSpPr>
          <p:spPr>
            <a:xfrm>
              <a:off x="2432326" y="4419384"/>
              <a:ext cx="314510" cy="307777"/>
            </a:xfrm>
            <a:prstGeom prst="rect">
              <a:avLst/>
            </a:prstGeom>
            <a:noFill/>
          </p:spPr>
          <p:txBody>
            <a:bodyPr wrap="none" rtlCol="0">
              <a:spAutoFit/>
            </a:bodyPr>
            <a:lstStyle/>
            <a:p>
              <a:r>
                <a:rPr lang="en-GB" sz="1400" b="1" dirty="0">
                  <a:solidFill>
                    <a:schemeClr val="bg1"/>
                  </a:solidFill>
                </a:rPr>
                <a:t>B</a:t>
              </a:r>
            </a:p>
          </p:txBody>
        </p:sp>
      </p:grpSp>
      <p:grpSp>
        <p:nvGrpSpPr>
          <p:cNvPr id="32" name="Group 31">
            <a:extLst>
              <a:ext uri="{FF2B5EF4-FFF2-40B4-BE49-F238E27FC236}">
                <a16:creationId xmlns:a16="http://schemas.microsoft.com/office/drawing/2014/main" id="{3375F822-A6CE-43A6-AE45-AF0912EB8F28}"/>
              </a:ext>
            </a:extLst>
          </p:cNvPr>
          <p:cNvGrpSpPr/>
          <p:nvPr/>
        </p:nvGrpSpPr>
        <p:grpSpPr>
          <a:xfrm>
            <a:off x="4592818" y="4353613"/>
            <a:ext cx="4046740" cy="1451651"/>
            <a:chOff x="4747850" y="4425881"/>
            <a:chExt cx="3964007" cy="1409182"/>
          </a:xfrm>
        </p:grpSpPr>
        <p:pic>
          <p:nvPicPr>
            <p:cNvPr id="24" name="Picture 23">
              <a:extLst>
                <a:ext uri="{FF2B5EF4-FFF2-40B4-BE49-F238E27FC236}">
                  <a16:creationId xmlns:a16="http://schemas.microsoft.com/office/drawing/2014/main" id="{043DD634-5566-499C-B0BF-5EC85B29F94C}"/>
                </a:ext>
              </a:extLst>
            </p:cNvPr>
            <p:cNvPicPr>
              <a:picLocks noChangeAspect="1"/>
            </p:cNvPicPr>
            <p:nvPr/>
          </p:nvPicPr>
          <p:blipFill rotWithShape="1">
            <a:blip r:embed="rId4"/>
            <a:srcRect r="1379"/>
            <a:stretch/>
          </p:blipFill>
          <p:spPr>
            <a:xfrm>
              <a:off x="4751044" y="4437112"/>
              <a:ext cx="3960813" cy="1397951"/>
            </a:xfrm>
            <a:prstGeom prst="rect">
              <a:avLst/>
            </a:prstGeom>
          </p:spPr>
        </p:pic>
        <p:sp>
          <p:nvSpPr>
            <p:cNvPr id="29" name="TextBox 28">
              <a:extLst>
                <a:ext uri="{FF2B5EF4-FFF2-40B4-BE49-F238E27FC236}">
                  <a16:creationId xmlns:a16="http://schemas.microsoft.com/office/drawing/2014/main" id="{F1EAB7AC-A42B-47CD-98FB-4E94E6941551}"/>
                </a:ext>
              </a:extLst>
            </p:cNvPr>
            <p:cNvSpPr txBox="1"/>
            <p:nvPr/>
          </p:nvSpPr>
          <p:spPr>
            <a:xfrm>
              <a:off x="4747850" y="4425881"/>
              <a:ext cx="314510" cy="307777"/>
            </a:xfrm>
            <a:prstGeom prst="rect">
              <a:avLst/>
            </a:prstGeom>
            <a:noFill/>
          </p:spPr>
          <p:txBody>
            <a:bodyPr wrap="none" rtlCol="0">
              <a:spAutoFit/>
            </a:bodyPr>
            <a:lstStyle/>
            <a:p>
              <a:r>
                <a:rPr lang="en-GB" sz="1400" b="1" dirty="0">
                  <a:solidFill>
                    <a:schemeClr val="bg1"/>
                  </a:solidFill>
                </a:rPr>
                <a:t>C</a:t>
              </a:r>
            </a:p>
          </p:txBody>
        </p:sp>
        <p:sp>
          <p:nvSpPr>
            <p:cNvPr id="30" name="TextBox 29">
              <a:extLst>
                <a:ext uri="{FF2B5EF4-FFF2-40B4-BE49-F238E27FC236}">
                  <a16:creationId xmlns:a16="http://schemas.microsoft.com/office/drawing/2014/main" id="{ECFCEE81-7F8F-44B2-8733-FFF5DFBD4D1D}"/>
                </a:ext>
              </a:extLst>
            </p:cNvPr>
            <p:cNvSpPr txBox="1"/>
            <p:nvPr/>
          </p:nvSpPr>
          <p:spPr>
            <a:xfrm>
              <a:off x="6784888" y="4425881"/>
              <a:ext cx="314510" cy="307777"/>
            </a:xfrm>
            <a:prstGeom prst="rect">
              <a:avLst/>
            </a:prstGeom>
            <a:noFill/>
          </p:spPr>
          <p:txBody>
            <a:bodyPr wrap="none" rtlCol="0">
              <a:spAutoFit/>
            </a:bodyPr>
            <a:lstStyle/>
            <a:p>
              <a:r>
                <a:rPr lang="en-GB" sz="1400" b="1" dirty="0">
                  <a:solidFill>
                    <a:schemeClr val="bg1"/>
                  </a:solidFill>
                </a:rPr>
                <a:t>D</a:t>
              </a:r>
            </a:p>
          </p:txBody>
        </p:sp>
      </p:grpSp>
      <p:cxnSp>
        <p:nvCxnSpPr>
          <p:cNvPr id="15" name="Straight Arrow Connector 14">
            <a:extLst>
              <a:ext uri="{FF2B5EF4-FFF2-40B4-BE49-F238E27FC236}">
                <a16:creationId xmlns:a16="http://schemas.microsoft.com/office/drawing/2014/main" id="{96E58AE8-4401-489E-8BC3-DB152C7B4908}"/>
              </a:ext>
            </a:extLst>
          </p:cNvPr>
          <p:cNvCxnSpPr/>
          <p:nvPr/>
        </p:nvCxnSpPr>
        <p:spPr>
          <a:xfrm>
            <a:off x="5076056" y="4822174"/>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9C825D-752E-44E4-BB2B-F0FFE2FBA9F0}"/>
              </a:ext>
            </a:extLst>
          </p:cNvPr>
          <p:cNvCxnSpPr>
            <a:cxnSpLocks/>
          </p:cNvCxnSpPr>
          <p:nvPr/>
        </p:nvCxnSpPr>
        <p:spPr>
          <a:xfrm>
            <a:off x="7164288" y="4822174"/>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5130F9-5FA1-4549-9991-70E6D38F232E}"/>
              </a:ext>
            </a:extLst>
          </p:cNvPr>
          <p:cNvCxnSpPr/>
          <p:nvPr/>
        </p:nvCxnSpPr>
        <p:spPr>
          <a:xfrm>
            <a:off x="888236" y="4822174"/>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406E89-75A3-4BEC-97AC-B5A3810BDB2F}"/>
              </a:ext>
            </a:extLst>
          </p:cNvPr>
          <p:cNvCxnSpPr>
            <a:cxnSpLocks/>
          </p:cNvCxnSpPr>
          <p:nvPr/>
        </p:nvCxnSpPr>
        <p:spPr>
          <a:xfrm>
            <a:off x="2976468" y="4822174"/>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EC46C56-A69E-404D-A066-DFF802D8BAD5}"/>
              </a:ext>
            </a:extLst>
          </p:cNvPr>
          <p:cNvSpPr txBox="1"/>
          <p:nvPr/>
        </p:nvSpPr>
        <p:spPr>
          <a:xfrm>
            <a:off x="1433140" y="5857527"/>
            <a:ext cx="1837361" cy="307777"/>
          </a:xfrm>
          <a:prstGeom prst="rect">
            <a:avLst/>
          </a:prstGeom>
          <a:noFill/>
        </p:spPr>
        <p:txBody>
          <a:bodyPr wrap="none" rtlCol="0">
            <a:spAutoFit/>
          </a:bodyPr>
          <a:lstStyle/>
          <a:p>
            <a:pPr algn="ctr"/>
            <a:r>
              <a:rPr lang="en-GB" sz="1400" dirty="0"/>
              <a:t>Lesion barely visible</a:t>
            </a:r>
          </a:p>
        </p:txBody>
      </p:sp>
      <p:sp>
        <p:nvSpPr>
          <p:cNvPr id="22" name="TextBox 21">
            <a:extLst>
              <a:ext uri="{FF2B5EF4-FFF2-40B4-BE49-F238E27FC236}">
                <a16:creationId xmlns:a16="http://schemas.microsoft.com/office/drawing/2014/main" id="{A7C0CC71-A0B7-4BAD-8B8D-00820967C495}"/>
              </a:ext>
            </a:extLst>
          </p:cNvPr>
          <p:cNvSpPr txBox="1"/>
          <p:nvPr/>
        </p:nvSpPr>
        <p:spPr>
          <a:xfrm>
            <a:off x="4707632" y="5857527"/>
            <a:ext cx="1768433" cy="307777"/>
          </a:xfrm>
          <a:prstGeom prst="rect">
            <a:avLst/>
          </a:prstGeom>
          <a:noFill/>
        </p:spPr>
        <p:txBody>
          <a:bodyPr wrap="none" rtlCol="0">
            <a:spAutoFit/>
          </a:bodyPr>
          <a:lstStyle/>
          <a:p>
            <a:pPr algn="ctr"/>
            <a:r>
              <a:rPr lang="en-GB" sz="1400" dirty="0"/>
              <a:t>Lesion easily visible</a:t>
            </a:r>
          </a:p>
        </p:txBody>
      </p:sp>
      <p:pic>
        <p:nvPicPr>
          <p:cNvPr id="33" name="Picture 32">
            <a:hlinkClick r:id="rId5" action="ppaction://hlinksldjump"/>
            <a:extLst>
              <a:ext uri="{FF2B5EF4-FFF2-40B4-BE49-F238E27FC236}">
                <a16:creationId xmlns:a16="http://schemas.microsoft.com/office/drawing/2014/main" id="{E4D01660-CB2C-40CA-87FA-67F0ADD4E6AF}"/>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278200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FNH: key diagnostic recommendations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a:p>
          <a:p>
            <a:r>
              <a:rPr lang="en-GB"/>
              <a:t>EASL CPG benign liver tumours. J Hepatol 2016;65:386–98</a:t>
            </a:r>
            <a:endParaRPr lang="en-GB" dirty="0"/>
          </a:p>
        </p:txBody>
      </p:sp>
      <p:sp>
        <p:nvSpPr>
          <p:cNvPr id="5" name="Content Placeholder 4"/>
          <p:cNvSpPr>
            <a:spLocks noGrp="1"/>
          </p:cNvSpPr>
          <p:nvPr>
            <p:ph sz="half" idx="1"/>
          </p:nvPr>
        </p:nvSpPr>
        <p:spPr/>
        <p:txBody>
          <a:bodyPr/>
          <a:lstStyle/>
          <a:p>
            <a:r>
              <a:rPr lang="en-GB" dirty="0"/>
              <a:t>MRI sensitivity</a:t>
            </a:r>
          </a:p>
          <a:p>
            <a:pPr lvl="1"/>
            <a:r>
              <a:rPr lang="en-GB" dirty="0"/>
              <a:t>Lesion &gt;3 cm – very good</a:t>
            </a:r>
          </a:p>
          <a:p>
            <a:pPr lvl="1"/>
            <a:r>
              <a:rPr lang="en-GB" dirty="0"/>
              <a:t>Lesion &lt;3 cm – second imaging modality advised, such as CEUS</a:t>
            </a:r>
          </a:p>
          <a:p>
            <a:r>
              <a:rPr lang="en-GB" dirty="0"/>
              <a:t>Refer to a specialist centre if in doubt with two imaging modalities</a:t>
            </a:r>
          </a:p>
        </p:txBody>
      </p:sp>
      <p:graphicFrame>
        <p:nvGraphicFramePr>
          <p:cNvPr id="22" name="Table 21">
            <a:extLst>
              <a:ext uri="{FF2B5EF4-FFF2-40B4-BE49-F238E27FC236}">
                <a16:creationId xmlns:a16="http://schemas.microsoft.com/office/drawing/2014/main" id="{B520ABA6-F354-4E74-80B7-C36F029A3C33}"/>
              </a:ext>
            </a:extLst>
          </p:cNvPr>
          <p:cNvGraphicFramePr>
            <a:graphicFrameLocks noGrp="1"/>
          </p:cNvGraphicFramePr>
          <p:nvPr>
            <p:extLst>
              <p:ext uri="{D42A27DB-BD31-4B8C-83A1-F6EECF244321}">
                <p14:modId xmlns:p14="http://schemas.microsoft.com/office/powerpoint/2010/main" val="530410913"/>
              </p:ext>
            </p:extLst>
          </p:nvPr>
        </p:nvGraphicFramePr>
        <p:xfrm>
          <a:off x="798990" y="3095992"/>
          <a:ext cx="7228998" cy="1341120"/>
        </p:xfrm>
        <a:graphic>
          <a:graphicData uri="http://schemas.openxmlformats.org/drawingml/2006/table">
            <a:tbl>
              <a:tblPr firstRow="1" bandRow="1">
                <a:tableStyleId>{5C22544A-7EE6-4342-B048-85BDC9FD1C3A}</a:tableStyleId>
              </a:tblPr>
              <a:tblGrid>
                <a:gridCol w="5511218">
                  <a:extLst>
                    <a:ext uri="{9D8B030D-6E8A-4147-A177-3AD203B41FA5}">
                      <a16:colId xmlns:a16="http://schemas.microsoft.com/office/drawing/2014/main" val="20001"/>
                    </a:ext>
                  </a:extLst>
                </a:gridCol>
                <a:gridCol w="858890">
                  <a:extLst>
                    <a:ext uri="{9D8B030D-6E8A-4147-A177-3AD203B41FA5}">
                      <a16:colId xmlns:a16="http://schemas.microsoft.com/office/drawing/2014/main" val="20002"/>
                    </a:ext>
                  </a:extLst>
                </a:gridCol>
                <a:gridCol w="85889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400" b="0" i="0" u="none" strike="noStrike" kern="1200" baseline="0" dirty="0">
                          <a:solidFill>
                            <a:schemeClr val="tx1"/>
                          </a:solidFill>
                          <a:latin typeface="+mn-lt"/>
                          <a:ea typeface="+mn-ea"/>
                          <a:cs typeface="+mn-cs"/>
                        </a:rPr>
                        <a:t>CEUS, CT, MRI: nearly 100% specificity with a combination of typical imaging features</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II-2</a:t>
                      </a:r>
                    </a:p>
                  </a:txBody>
                  <a:tcPr marL="45720" marR="4572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1</a:t>
                      </a:r>
                    </a:p>
                  </a:txBody>
                  <a:tcPr marL="45720" marR="4572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r>
                        <a:rPr lang="en-GB" sz="1400" b="0" i="0" u="none" strike="noStrike" kern="1200" baseline="0" dirty="0">
                          <a:solidFill>
                            <a:schemeClr val="tx1"/>
                          </a:solidFill>
                          <a:latin typeface="+mn-lt"/>
                          <a:ea typeface="+mn-ea"/>
                          <a:cs typeface="+mn-cs"/>
                        </a:rPr>
                        <a:t>MRI has the highest diagnostic performance overall</a:t>
                      </a:r>
                      <a:br>
                        <a:rPr lang="en-GB" sz="1400" b="0" i="0" u="none" strike="noStrike" kern="1200" baseline="0" dirty="0">
                          <a:solidFill>
                            <a:schemeClr val="tx1"/>
                          </a:solidFill>
                          <a:latin typeface="+mn-lt"/>
                          <a:ea typeface="+mn-ea"/>
                          <a:cs typeface="+mn-cs"/>
                        </a:rPr>
                      </a:br>
                      <a:r>
                        <a:rPr lang="en-GB" sz="1400" b="0" i="0" u="none" strike="noStrike" kern="1200" baseline="0" dirty="0">
                          <a:solidFill>
                            <a:schemeClr val="tx1"/>
                          </a:solidFill>
                          <a:latin typeface="+mn-lt"/>
                          <a:ea typeface="+mn-ea"/>
                          <a:cs typeface="+mn-cs"/>
                        </a:rPr>
                        <a:t>Highest diagnostic accuracy by CEUS is achieved in FNH &lt;3 cm</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II-2</a:t>
                      </a:r>
                    </a:p>
                  </a:txBody>
                  <a:tcPr marL="45720" marR="4572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1</a:t>
                      </a:r>
                    </a:p>
                  </a:txBody>
                  <a:tcPr marL="45720" marR="4572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23" name="Group 22">
            <a:extLst>
              <a:ext uri="{FF2B5EF4-FFF2-40B4-BE49-F238E27FC236}">
                <a16:creationId xmlns:a16="http://schemas.microsoft.com/office/drawing/2014/main" id="{E6FCE86D-E30E-4C88-85CD-D230DB467C2C}"/>
              </a:ext>
            </a:extLst>
          </p:cNvPr>
          <p:cNvGrpSpPr/>
          <p:nvPr/>
        </p:nvGrpSpPr>
        <p:grpSpPr>
          <a:xfrm>
            <a:off x="4334570" y="3090770"/>
            <a:ext cx="3693418" cy="276999"/>
            <a:chOff x="4262958" y="3212976"/>
            <a:chExt cx="3693418" cy="276999"/>
          </a:xfrm>
        </p:grpSpPr>
        <p:sp>
          <p:nvSpPr>
            <p:cNvPr id="24" name="Rectangle 23">
              <a:extLst>
                <a:ext uri="{FF2B5EF4-FFF2-40B4-BE49-F238E27FC236}">
                  <a16:creationId xmlns:a16="http://schemas.microsoft.com/office/drawing/2014/main" id="{09323BBD-A991-44CF-A842-6CEBAD32DE6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Rectangle 24">
              <a:extLst>
                <a:ext uri="{FF2B5EF4-FFF2-40B4-BE49-F238E27FC236}">
                  <a16:creationId xmlns:a16="http://schemas.microsoft.com/office/drawing/2014/main" id="{735A1C99-1661-4C03-BD05-065E55F2204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6" name="TextBox 25">
              <a:extLst>
                <a:ext uri="{FF2B5EF4-FFF2-40B4-BE49-F238E27FC236}">
                  <a16:creationId xmlns:a16="http://schemas.microsoft.com/office/drawing/2014/main" id="{6115B472-7A93-451A-BCA2-4B5ECB903F1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7" name="TextBox 26">
              <a:extLst>
                <a:ext uri="{FF2B5EF4-FFF2-40B4-BE49-F238E27FC236}">
                  <a16:creationId xmlns:a16="http://schemas.microsoft.com/office/drawing/2014/main" id="{C340D040-37D6-4C2E-AD5A-2934189573D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FD5E90E3-9ACE-49EB-AAE3-EEA9D466F7C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254297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FNH: key management recommendations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a:p>
          <a:p>
            <a:r>
              <a:rPr lang="en-GB"/>
              <a:t>EASL CPG benign liver tumours. J Hepatol 2016;65:386–98</a:t>
            </a:r>
            <a:endParaRPr lang="en-GB" dirty="0"/>
          </a:p>
        </p:txBody>
      </p:sp>
      <p:sp>
        <p:nvSpPr>
          <p:cNvPr id="5" name="Content Placeholder 4"/>
          <p:cNvSpPr>
            <a:spLocks noGrp="1"/>
          </p:cNvSpPr>
          <p:nvPr>
            <p:ph sz="half" idx="1"/>
          </p:nvPr>
        </p:nvSpPr>
        <p:spPr/>
        <p:txBody>
          <a:bodyPr/>
          <a:lstStyle/>
          <a:p>
            <a:r>
              <a:rPr lang="en-GB" dirty="0"/>
              <a:t>In the absence of symptoms a conservative management</a:t>
            </a:r>
            <a:br>
              <a:rPr lang="en-GB" dirty="0"/>
            </a:br>
            <a:r>
              <a:rPr lang="en-GB" dirty="0"/>
              <a:t>approach is recommended</a:t>
            </a:r>
          </a:p>
          <a:p>
            <a:r>
              <a:rPr lang="en-GB" dirty="0"/>
              <a:t>No indication for discontinuing OCPs</a:t>
            </a:r>
          </a:p>
          <a:p>
            <a:r>
              <a:rPr lang="en-GB" dirty="0"/>
              <a:t>Follow-up during pregnancy is not necessary</a:t>
            </a:r>
          </a:p>
        </p:txBody>
      </p:sp>
      <p:graphicFrame>
        <p:nvGraphicFramePr>
          <p:cNvPr id="13" name="Table 12">
            <a:extLst>
              <a:ext uri="{FF2B5EF4-FFF2-40B4-BE49-F238E27FC236}">
                <a16:creationId xmlns:a16="http://schemas.microsoft.com/office/drawing/2014/main" id="{F3788D4B-4DB3-4FC0-86E2-ABE905730A51}"/>
              </a:ext>
            </a:extLst>
          </p:cNvPr>
          <p:cNvGraphicFramePr>
            <a:graphicFrameLocks noGrp="1"/>
          </p:cNvGraphicFramePr>
          <p:nvPr>
            <p:extLst>
              <p:ext uri="{D42A27DB-BD31-4B8C-83A1-F6EECF244321}">
                <p14:modId xmlns:p14="http://schemas.microsoft.com/office/powerpoint/2010/main" val="2472423206"/>
              </p:ext>
            </p:extLst>
          </p:nvPr>
        </p:nvGraphicFramePr>
        <p:xfrm>
          <a:off x="791294" y="2924944"/>
          <a:ext cx="7236695" cy="1645920"/>
        </p:xfrm>
        <a:graphic>
          <a:graphicData uri="http://schemas.openxmlformats.org/drawingml/2006/table">
            <a:tbl>
              <a:tblPr firstRow="1" bandRow="1">
                <a:tableStyleId>{5C22544A-7EE6-4342-B048-85BDC9FD1C3A}</a:tableStyleId>
              </a:tblPr>
              <a:tblGrid>
                <a:gridCol w="5517085">
                  <a:extLst>
                    <a:ext uri="{9D8B030D-6E8A-4147-A177-3AD203B41FA5}">
                      <a16:colId xmlns:a16="http://schemas.microsoft.com/office/drawing/2014/main" val="20001"/>
                    </a:ext>
                  </a:extLst>
                </a:gridCol>
                <a:gridCol w="859805">
                  <a:extLst>
                    <a:ext uri="{9D8B030D-6E8A-4147-A177-3AD203B41FA5}">
                      <a16:colId xmlns:a16="http://schemas.microsoft.com/office/drawing/2014/main" val="20002"/>
                    </a:ext>
                  </a:extLst>
                </a:gridCol>
                <a:gridCol w="859805">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400" b="0" i="0" u="none" strike="noStrike" kern="1200" baseline="0" dirty="0">
                          <a:solidFill>
                            <a:schemeClr val="tx1"/>
                          </a:solidFill>
                          <a:latin typeface="+mn-lt"/>
                          <a:ea typeface="+mn-ea"/>
                          <a:cs typeface="+mn-cs"/>
                        </a:rPr>
                        <a:t>For a typical FNH lesion, follow-up is not necessary unless there is underlying vascular liver disease</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III</a:t>
                      </a:r>
                    </a:p>
                  </a:txBody>
                  <a:tcPr marL="45720" marR="4572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2</a:t>
                      </a:r>
                    </a:p>
                  </a:txBody>
                  <a:tcPr marL="45720" marR="4572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GB" sz="1400" b="0" i="0" u="none" strike="noStrike" kern="1200" baseline="0" dirty="0">
                          <a:solidFill>
                            <a:schemeClr val="tx1"/>
                          </a:solidFill>
                          <a:latin typeface="+mn-lt"/>
                          <a:ea typeface="+mn-ea"/>
                          <a:cs typeface="+mn-cs"/>
                        </a:rPr>
                        <a:t>Treatment is not recommended</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II-3</a:t>
                      </a:r>
                    </a:p>
                  </a:txBody>
                  <a:tcPr marL="45720" marR="45720" anchor="ctr">
                    <a:lnL w="6350" cap="flat" cmpd="sng" algn="ctr">
                      <a:noFill/>
                      <a:prstDash val="solid"/>
                      <a:round/>
                      <a:headEnd type="none" w="med" len="med"/>
                      <a:tailEnd type="none" w="med" len="med"/>
                    </a:lnL>
                    <a:solidFill>
                      <a:srgbClr val="7DCBEC"/>
                    </a:solidFill>
                  </a:tcPr>
                </a:tc>
                <a:tc>
                  <a:txBody>
                    <a:bodyPr/>
                    <a:lstStyle/>
                    <a:p>
                      <a:pPr algn="ctr"/>
                      <a:r>
                        <a:rPr lang="en-GB" sz="1400" dirty="0"/>
                        <a:t>2</a:t>
                      </a:r>
                    </a:p>
                  </a:txBody>
                  <a:tcPr marL="45720" marR="4572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r>
                        <a:rPr lang="en-GB" sz="1400" b="0" i="0" u="none" strike="noStrike" kern="1200" baseline="0" dirty="0">
                          <a:solidFill>
                            <a:schemeClr val="tx1"/>
                          </a:solidFill>
                          <a:latin typeface="+mn-lt"/>
                          <a:ea typeface="+mn-ea"/>
                          <a:cs typeface="+mn-cs"/>
                        </a:rPr>
                        <a:t>If imaging is atypical, or the patient is symptomatic, refer to a benign liver tumour MDT</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III</a:t>
                      </a:r>
                    </a:p>
                  </a:txBody>
                  <a:tcPr marL="45720" marR="4572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1</a:t>
                      </a:r>
                    </a:p>
                  </a:txBody>
                  <a:tcPr marL="45720" marR="4572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9" name="Group 18">
            <a:extLst>
              <a:ext uri="{FF2B5EF4-FFF2-40B4-BE49-F238E27FC236}">
                <a16:creationId xmlns:a16="http://schemas.microsoft.com/office/drawing/2014/main" id="{E6FCE86D-E30E-4C88-85CD-D230DB467C2C}"/>
              </a:ext>
            </a:extLst>
          </p:cNvPr>
          <p:cNvGrpSpPr/>
          <p:nvPr/>
        </p:nvGrpSpPr>
        <p:grpSpPr>
          <a:xfrm>
            <a:off x="4334570" y="2924944"/>
            <a:ext cx="3693418" cy="276999"/>
            <a:chOff x="4262958" y="3212976"/>
            <a:chExt cx="3693418" cy="276999"/>
          </a:xfrm>
        </p:grpSpPr>
        <p:sp>
          <p:nvSpPr>
            <p:cNvPr id="20" name="Rectangle 19">
              <a:extLst>
                <a:ext uri="{FF2B5EF4-FFF2-40B4-BE49-F238E27FC236}">
                  <a16:creationId xmlns:a16="http://schemas.microsoft.com/office/drawing/2014/main" id="{09323BBD-A991-44CF-A842-6CEBAD32DE6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735A1C99-1661-4C03-BD05-065E55F2204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TextBox 27">
              <a:extLst>
                <a:ext uri="{FF2B5EF4-FFF2-40B4-BE49-F238E27FC236}">
                  <a16:creationId xmlns:a16="http://schemas.microsoft.com/office/drawing/2014/main" id="{6115B472-7A93-451A-BCA2-4B5ECB903F1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9" name="TextBox 28">
              <a:extLst>
                <a:ext uri="{FF2B5EF4-FFF2-40B4-BE49-F238E27FC236}">
                  <a16:creationId xmlns:a16="http://schemas.microsoft.com/office/drawing/2014/main" id="{C340D040-37D6-4C2E-AD5A-2934189573D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44F465B8-E5B2-4832-BDA1-32AF955DD43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017194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FNH: management algorithm</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a:xfrm>
            <a:off x="4925" y="6381328"/>
            <a:ext cx="7519403" cy="475593"/>
          </a:xfrm>
        </p:spPr>
        <p:txBody>
          <a:bodyPr/>
          <a:lstStyle/>
          <a:p>
            <a:r>
              <a:rPr lang="en-GB" dirty="0"/>
              <a:t>*Imaging modalities may include US, CEUS, CE-CT and CE-MRI </a:t>
            </a:r>
          </a:p>
          <a:p>
            <a:r>
              <a:rPr lang="en-GB" dirty="0"/>
              <a:t>EASL CPG benign liver tumours. J </a:t>
            </a:r>
            <a:r>
              <a:rPr lang="en-GB" dirty="0" err="1"/>
              <a:t>Hepatol</a:t>
            </a:r>
            <a:r>
              <a:rPr lang="en-GB" dirty="0"/>
              <a:t> 2016;65:386–98</a:t>
            </a:r>
          </a:p>
        </p:txBody>
      </p:sp>
      <p:sp>
        <p:nvSpPr>
          <p:cNvPr id="15" name="Rectangle: Rounded Corners 14">
            <a:extLst>
              <a:ext uri="{FF2B5EF4-FFF2-40B4-BE49-F238E27FC236}">
                <a16:creationId xmlns:a16="http://schemas.microsoft.com/office/drawing/2014/main" id="{A8127D6D-4F88-4579-A3C7-4D8705C79262}"/>
              </a:ext>
            </a:extLst>
          </p:cNvPr>
          <p:cNvSpPr/>
          <p:nvPr/>
        </p:nvSpPr>
        <p:spPr>
          <a:xfrm>
            <a:off x="2267744" y="1412776"/>
            <a:ext cx="1728192" cy="43204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Suspected FNH</a:t>
            </a:r>
          </a:p>
        </p:txBody>
      </p:sp>
      <p:sp>
        <p:nvSpPr>
          <p:cNvPr id="16" name="Rectangle: Rounded Corners 15">
            <a:extLst>
              <a:ext uri="{FF2B5EF4-FFF2-40B4-BE49-F238E27FC236}">
                <a16:creationId xmlns:a16="http://schemas.microsoft.com/office/drawing/2014/main" id="{E3EF91E3-0834-4115-9EAD-8723BD421D81}"/>
              </a:ext>
            </a:extLst>
          </p:cNvPr>
          <p:cNvSpPr/>
          <p:nvPr/>
        </p:nvSpPr>
        <p:spPr>
          <a:xfrm>
            <a:off x="1767902" y="2132856"/>
            <a:ext cx="2732090" cy="59870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Contrast-enhanced imaging (preferably MRI)*</a:t>
            </a:r>
          </a:p>
        </p:txBody>
      </p:sp>
      <p:sp>
        <p:nvSpPr>
          <p:cNvPr id="17" name="Rectangle: Rounded Corners 16">
            <a:extLst>
              <a:ext uri="{FF2B5EF4-FFF2-40B4-BE49-F238E27FC236}">
                <a16:creationId xmlns:a16="http://schemas.microsoft.com/office/drawing/2014/main" id="{69227B16-655A-481A-8689-9F0E071A7144}"/>
              </a:ext>
            </a:extLst>
          </p:cNvPr>
          <p:cNvSpPr/>
          <p:nvPr/>
        </p:nvSpPr>
        <p:spPr>
          <a:xfrm>
            <a:off x="395536" y="3111281"/>
            <a:ext cx="1728192" cy="50033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Diagnosis FNH</a:t>
            </a:r>
            <a:br>
              <a:rPr lang="en-GB" sz="1600" dirty="0"/>
            </a:br>
            <a:r>
              <a:rPr lang="en-GB" sz="1600" dirty="0"/>
              <a:t>certain</a:t>
            </a:r>
          </a:p>
        </p:txBody>
      </p:sp>
      <p:sp>
        <p:nvSpPr>
          <p:cNvPr id="19" name="Rectangle: Rounded Corners 18">
            <a:extLst>
              <a:ext uri="{FF2B5EF4-FFF2-40B4-BE49-F238E27FC236}">
                <a16:creationId xmlns:a16="http://schemas.microsoft.com/office/drawing/2014/main" id="{9E01D550-9C74-4F72-B1EC-4BF7F1969FC6}"/>
              </a:ext>
            </a:extLst>
          </p:cNvPr>
          <p:cNvSpPr/>
          <p:nvPr/>
        </p:nvSpPr>
        <p:spPr>
          <a:xfrm>
            <a:off x="4644008" y="3111281"/>
            <a:ext cx="1728192" cy="50033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Diagnosis FNH</a:t>
            </a:r>
            <a:br>
              <a:rPr lang="en-GB" sz="1600" dirty="0"/>
            </a:br>
            <a:r>
              <a:rPr lang="en-GB" sz="1600" dirty="0"/>
              <a:t>doubtful</a:t>
            </a:r>
          </a:p>
        </p:txBody>
      </p:sp>
      <p:sp>
        <p:nvSpPr>
          <p:cNvPr id="21" name="Rectangle: Rounded Corners 20">
            <a:extLst>
              <a:ext uri="{FF2B5EF4-FFF2-40B4-BE49-F238E27FC236}">
                <a16:creationId xmlns:a16="http://schemas.microsoft.com/office/drawing/2014/main" id="{AA1BF907-35D6-4DDC-AA22-E548472B4E6F}"/>
              </a:ext>
            </a:extLst>
          </p:cNvPr>
          <p:cNvSpPr/>
          <p:nvPr/>
        </p:nvSpPr>
        <p:spPr>
          <a:xfrm>
            <a:off x="395536" y="4863327"/>
            <a:ext cx="1728192" cy="73899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Discharge, no follow-up needed</a:t>
            </a:r>
          </a:p>
        </p:txBody>
      </p:sp>
      <p:sp>
        <p:nvSpPr>
          <p:cNvPr id="22" name="Rectangle: Rounded Corners 21">
            <a:extLst>
              <a:ext uri="{FF2B5EF4-FFF2-40B4-BE49-F238E27FC236}">
                <a16:creationId xmlns:a16="http://schemas.microsoft.com/office/drawing/2014/main" id="{AFA0C043-0082-4C3E-A9CB-BBA6F6BC669D}"/>
              </a:ext>
            </a:extLst>
          </p:cNvPr>
          <p:cNvSpPr/>
          <p:nvPr/>
        </p:nvSpPr>
        <p:spPr>
          <a:xfrm>
            <a:off x="4644008" y="4863327"/>
            <a:ext cx="1728192" cy="73899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Confirmed FNH</a:t>
            </a:r>
          </a:p>
        </p:txBody>
      </p:sp>
      <p:sp>
        <p:nvSpPr>
          <p:cNvPr id="23" name="Rectangle: Rounded Corners 22">
            <a:extLst>
              <a:ext uri="{FF2B5EF4-FFF2-40B4-BE49-F238E27FC236}">
                <a16:creationId xmlns:a16="http://schemas.microsoft.com/office/drawing/2014/main" id="{C98BFFEC-01D3-4B54-B002-8A448D5D217C}"/>
              </a:ext>
            </a:extLst>
          </p:cNvPr>
          <p:cNvSpPr/>
          <p:nvPr/>
        </p:nvSpPr>
        <p:spPr>
          <a:xfrm>
            <a:off x="4644008" y="4057676"/>
            <a:ext cx="1728192" cy="50033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Biopsy</a:t>
            </a:r>
          </a:p>
        </p:txBody>
      </p:sp>
      <p:sp>
        <p:nvSpPr>
          <p:cNvPr id="24" name="Rectangle: Rounded Corners 23">
            <a:extLst>
              <a:ext uri="{FF2B5EF4-FFF2-40B4-BE49-F238E27FC236}">
                <a16:creationId xmlns:a16="http://schemas.microsoft.com/office/drawing/2014/main" id="{C4825326-07FC-4342-83D7-E5C5E27D5747}"/>
              </a:ext>
            </a:extLst>
          </p:cNvPr>
          <p:cNvSpPr/>
          <p:nvPr/>
        </p:nvSpPr>
        <p:spPr>
          <a:xfrm>
            <a:off x="2447764" y="3118514"/>
            <a:ext cx="1368152" cy="50033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CEUS</a:t>
            </a:r>
          </a:p>
        </p:txBody>
      </p:sp>
      <p:cxnSp>
        <p:nvCxnSpPr>
          <p:cNvPr id="26" name="Straight Arrow Connector 25">
            <a:extLst>
              <a:ext uri="{FF2B5EF4-FFF2-40B4-BE49-F238E27FC236}">
                <a16:creationId xmlns:a16="http://schemas.microsoft.com/office/drawing/2014/main" id="{2A670297-A7C2-4201-8D04-4DAB0A6B06F9}"/>
              </a:ext>
            </a:extLst>
          </p:cNvPr>
          <p:cNvCxnSpPr>
            <a:cxnSpLocks/>
            <a:stCxn id="15" idx="2"/>
            <a:endCxn id="16" idx="0"/>
          </p:cNvCxnSpPr>
          <p:nvPr/>
        </p:nvCxnSpPr>
        <p:spPr>
          <a:xfrm>
            <a:off x="3131840" y="1844824"/>
            <a:ext cx="2107"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B6794147-3870-4D11-8678-921E5AC582F8}"/>
              </a:ext>
            </a:extLst>
          </p:cNvPr>
          <p:cNvCxnSpPr>
            <a:cxnSpLocks/>
            <a:stCxn id="16" idx="1"/>
            <a:endCxn id="17" idx="0"/>
          </p:cNvCxnSpPr>
          <p:nvPr/>
        </p:nvCxnSpPr>
        <p:spPr>
          <a:xfrm rot="10800000" flipV="1">
            <a:off x="1259632" y="2432209"/>
            <a:ext cx="508270" cy="67907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B9E6362-FCFA-425C-9022-C8C978882487}"/>
              </a:ext>
            </a:extLst>
          </p:cNvPr>
          <p:cNvCxnSpPr>
            <a:stCxn id="17" idx="2"/>
            <a:endCxn id="21" idx="0"/>
          </p:cNvCxnSpPr>
          <p:nvPr/>
        </p:nvCxnSpPr>
        <p:spPr>
          <a:xfrm>
            <a:off x="1259632" y="3611619"/>
            <a:ext cx="0" cy="12517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D7DE448-9EEE-41A2-A705-8F813E339E9A}"/>
              </a:ext>
            </a:extLst>
          </p:cNvPr>
          <p:cNvCxnSpPr>
            <a:stCxn id="19" idx="2"/>
            <a:endCxn id="23" idx="0"/>
          </p:cNvCxnSpPr>
          <p:nvPr/>
        </p:nvCxnSpPr>
        <p:spPr>
          <a:xfrm>
            <a:off x="5508104" y="3611619"/>
            <a:ext cx="0" cy="446057"/>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5CDCDCCC-6069-495F-98AD-AADF6A248AC5}"/>
              </a:ext>
            </a:extLst>
          </p:cNvPr>
          <p:cNvCxnSpPr>
            <a:cxnSpLocks/>
            <a:stCxn id="16" idx="3"/>
            <a:endCxn id="19" idx="0"/>
          </p:cNvCxnSpPr>
          <p:nvPr/>
        </p:nvCxnSpPr>
        <p:spPr>
          <a:xfrm>
            <a:off x="4499992" y="2432209"/>
            <a:ext cx="1008112" cy="67907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FDA973C-4C3B-40E1-8CF6-52F236283CB9}"/>
              </a:ext>
            </a:extLst>
          </p:cNvPr>
          <p:cNvCxnSpPr>
            <a:stCxn id="22" idx="1"/>
            <a:endCxn id="21" idx="3"/>
          </p:cNvCxnSpPr>
          <p:nvPr/>
        </p:nvCxnSpPr>
        <p:spPr>
          <a:xfrm flipH="1">
            <a:off x="2123728" y="5232824"/>
            <a:ext cx="2520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983ED80-EE01-47EE-950B-105F586D8B11}"/>
              </a:ext>
            </a:extLst>
          </p:cNvPr>
          <p:cNvSpPr txBox="1"/>
          <p:nvPr/>
        </p:nvSpPr>
        <p:spPr>
          <a:xfrm>
            <a:off x="3923928" y="2989716"/>
            <a:ext cx="697627" cy="307777"/>
          </a:xfrm>
          <a:prstGeom prst="rect">
            <a:avLst/>
          </a:prstGeom>
          <a:noFill/>
        </p:spPr>
        <p:txBody>
          <a:bodyPr wrap="none" rtlCol="0">
            <a:spAutoFit/>
          </a:bodyPr>
          <a:lstStyle/>
          <a:p>
            <a:r>
              <a:rPr lang="en-GB" sz="1400" dirty="0"/>
              <a:t>&lt;3 cm</a:t>
            </a:r>
          </a:p>
        </p:txBody>
      </p:sp>
      <p:sp>
        <p:nvSpPr>
          <p:cNvPr id="52" name="TextBox 51">
            <a:extLst>
              <a:ext uri="{FF2B5EF4-FFF2-40B4-BE49-F238E27FC236}">
                <a16:creationId xmlns:a16="http://schemas.microsoft.com/office/drawing/2014/main" id="{B1E79143-3F2A-4812-9457-BC2036754B95}"/>
              </a:ext>
            </a:extLst>
          </p:cNvPr>
          <p:cNvSpPr txBox="1"/>
          <p:nvPr/>
        </p:nvSpPr>
        <p:spPr>
          <a:xfrm>
            <a:off x="5508104" y="3680112"/>
            <a:ext cx="691215" cy="307777"/>
          </a:xfrm>
          <a:prstGeom prst="rect">
            <a:avLst/>
          </a:prstGeom>
          <a:noFill/>
        </p:spPr>
        <p:txBody>
          <a:bodyPr wrap="none" rtlCol="0">
            <a:spAutoFit/>
          </a:bodyPr>
          <a:lstStyle/>
          <a:p>
            <a:r>
              <a:rPr lang="en-GB" sz="1400" dirty="0">
                <a:cs typeface="Arial" panose="020B0604020202020204" pitchFamily="34" charset="0"/>
              </a:rPr>
              <a:t>&gt;</a:t>
            </a:r>
            <a:r>
              <a:rPr lang="en-GB" sz="1400" dirty="0"/>
              <a:t>3 cm</a:t>
            </a:r>
          </a:p>
        </p:txBody>
      </p:sp>
      <p:sp>
        <p:nvSpPr>
          <p:cNvPr id="53" name="TextBox 52">
            <a:extLst>
              <a:ext uri="{FF2B5EF4-FFF2-40B4-BE49-F238E27FC236}">
                <a16:creationId xmlns:a16="http://schemas.microsoft.com/office/drawing/2014/main" id="{BEF3F0C0-6186-449B-91C6-9DB02DF31AC0}"/>
              </a:ext>
            </a:extLst>
          </p:cNvPr>
          <p:cNvSpPr txBox="1"/>
          <p:nvPr/>
        </p:nvSpPr>
        <p:spPr>
          <a:xfrm>
            <a:off x="3134739" y="3781380"/>
            <a:ext cx="971741" cy="523220"/>
          </a:xfrm>
          <a:prstGeom prst="rect">
            <a:avLst/>
          </a:prstGeom>
          <a:noFill/>
        </p:spPr>
        <p:txBody>
          <a:bodyPr wrap="none" rtlCol="0">
            <a:spAutoFit/>
          </a:bodyPr>
          <a:lstStyle/>
          <a:p>
            <a:pPr algn="ctr"/>
            <a:r>
              <a:rPr lang="en-GB" sz="1400" dirty="0"/>
              <a:t>Diagnosis</a:t>
            </a:r>
            <a:br>
              <a:rPr lang="en-GB" sz="1400" dirty="0"/>
            </a:br>
            <a:r>
              <a:rPr lang="en-GB" sz="1400" dirty="0"/>
              <a:t>uncertain</a:t>
            </a:r>
          </a:p>
        </p:txBody>
      </p:sp>
      <p:pic>
        <p:nvPicPr>
          <p:cNvPr id="27"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6359" y="3594064"/>
            <a:ext cx="1598323" cy="1427562"/>
          </a:xfrm>
          <a:prstGeom prst="rect">
            <a:avLst/>
          </a:prstGeom>
          <a:ln>
            <a:solidFill>
              <a:schemeClr val="tx2"/>
            </a:solidFill>
          </a:ln>
        </p:spPr>
      </p:pic>
      <p:cxnSp>
        <p:nvCxnSpPr>
          <p:cNvPr id="13" name="Straight Arrow Connector 12"/>
          <p:cNvCxnSpPr>
            <a:stCxn id="19" idx="1"/>
            <a:endCxn id="24" idx="3"/>
          </p:cNvCxnSpPr>
          <p:nvPr/>
        </p:nvCxnSpPr>
        <p:spPr>
          <a:xfrm flipH="1">
            <a:off x="3815916" y="3361450"/>
            <a:ext cx="828092" cy="72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1"/>
            <a:endCxn id="17" idx="3"/>
          </p:cNvCxnSpPr>
          <p:nvPr/>
        </p:nvCxnSpPr>
        <p:spPr>
          <a:xfrm flipH="1" flipV="1">
            <a:off x="2123728" y="3361450"/>
            <a:ext cx="324036" cy="72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983ED80-EE01-47EE-950B-105F586D8B11}"/>
              </a:ext>
            </a:extLst>
          </p:cNvPr>
          <p:cNvSpPr txBox="1"/>
          <p:nvPr/>
        </p:nvSpPr>
        <p:spPr>
          <a:xfrm>
            <a:off x="6974548" y="2996952"/>
            <a:ext cx="1721945" cy="461665"/>
          </a:xfrm>
          <a:prstGeom prst="rect">
            <a:avLst/>
          </a:prstGeom>
          <a:noFill/>
        </p:spPr>
        <p:txBody>
          <a:bodyPr wrap="none" rtlCol="0">
            <a:spAutoFit/>
          </a:bodyPr>
          <a:lstStyle/>
          <a:p>
            <a:pPr algn="ctr"/>
            <a:r>
              <a:rPr lang="en-GB" sz="1200" dirty="0"/>
              <a:t>Map-like pattern of GS</a:t>
            </a:r>
            <a:br>
              <a:rPr lang="en-GB" sz="1200" dirty="0"/>
            </a:br>
            <a:r>
              <a:rPr lang="en-GB" sz="1200" dirty="0"/>
              <a:t>is specific to FNH</a:t>
            </a:r>
          </a:p>
        </p:txBody>
      </p:sp>
      <p:cxnSp>
        <p:nvCxnSpPr>
          <p:cNvPr id="39" name="Elbow Connector 38"/>
          <p:cNvCxnSpPr>
            <a:stCxn id="24" idx="2"/>
            <a:endCxn id="23" idx="1"/>
          </p:cNvCxnSpPr>
          <p:nvPr/>
        </p:nvCxnSpPr>
        <p:spPr>
          <a:xfrm rot="16200000" flipH="1">
            <a:off x="3543428" y="3207264"/>
            <a:ext cx="688993" cy="1512168"/>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3" idx="3"/>
            <a:endCxn id="27" idx="1"/>
          </p:cNvCxnSpPr>
          <p:nvPr/>
        </p:nvCxnSpPr>
        <p:spPr>
          <a:xfrm>
            <a:off x="6372200" y="4307845"/>
            <a:ext cx="6641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983ED80-EE01-47EE-950B-105F586D8B11}"/>
              </a:ext>
            </a:extLst>
          </p:cNvPr>
          <p:cNvSpPr txBox="1"/>
          <p:nvPr/>
        </p:nvSpPr>
        <p:spPr>
          <a:xfrm>
            <a:off x="6588224" y="5094488"/>
            <a:ext cx="2494593" cy="461665"/>
          </a:xfrm>
          <a:prstGeom prst="rect">
            <a:avLst/>
          </a:prstGeom>
          <a:noFill/>
        </p:spPr>
        <p:txBody>
          <a:bodyPr wrap="none" rtlCol="0">
            <a:spAutoFit/>
          </a:bodyPr>
          <a:lstStyle/>
          <a:p>
            <a:pPr algn="ctr"/>
            <a:r>
              <a:rPr lang="en-GB" sz="1200" dirty="0"/>
              <a:t>GS </a:t>
            </a:r>
            <a:r>
              <a:rPr lang="en-GB" sz="1200" dirty="0" err="1"/>
              <a:t>immunohistochemical</a:t>
            </a:r>
            <a:r>
              <a:rPr lang="en-GB" sz="1200" dirty="0"/>
              <a:t> staining</a:t>
            </a:r>
          </a:p>
          <a:p>
            <a:pPr algn="ctr"/>
            <a:r>
              <a:rPr lang="en-GB" sz="1200" dirty="0"/>
              <a:t>is useful in difficult cases</a:t>
            </a:r>
          </a:p>
        </p:txBody>
      </p:sp>
      <p:cxnSp>
        <p:nvCxnSpPr>
          <p:cNvPr id="56" name="Elbow Connector 55"/>
          <p:cNvCxnSpPr>
            <a:stCxn id="54" idx="2"/>
            <a:endCxn id="22" idx="2"/>
          </p:cNvCxnSpPr>
          <p:nvPr/>
        </p:nvCxnSpPr>
        <p:spPr>
          <a:xfrm rot="5400000">
            <a:off x="6648730" y="4415528"/>
            <a:ext cx="46167" cy="2327417"/>
          </a:xfrm>
          <a:prstGeom prst="bentConnector3">
            <a:avLst>
              <a:gd name="adj1" fmla="val 59515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3" idx="2"/>
            <a:endCxn id="22" idx="0"/>
          </p:cNvCxnSpPr>
          <p:nvPr/>
        </p:nvCxnSpPr>
        <p:spPr>
          <a:xfrm>
            <a:off x="5508104" y="4558014"/>
            <a:ext cx="0" cy="3053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hlinkClick r:id="rId4" action="ppaction://hlinksldjump"/>
            <a:extLst>
              <a:ext uri="{FF2B5EF4-FFF2-40B4-BE49-F238E27FC236}">
                <a16:creationId xmlns:a16="http://schemas.microsoft.com/office/drawing/2014/main" id="{C399CF12-32D2-4C6A-969D-631678A64566}"/>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43370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B14-313C-4EA7-81DA-EB70F1D412E2}"/>
              </a:ext>
            </a:extLst>
          </p:cNvPr>
          <p:cNvSpPr>
            <a:spLocks noGrp="1"/>
          </p:cNvSpPr>
          <p:nvPr>
            <p:ph type="title"/>
          </p:nvPr>
        </p:nvSpPr>
        <p:spPr/>
        <p:txBody>
          <a:bodyPr/>
          <a:lstStyle/>
          <a:p>
            <a:r>
              <a:rPr lang="en-GB" dirty="0"/>
              <a:t>Hepatocellular adenoma</a:t>
            </a:r>
          </a:p>
        </p:txBody>
      </p:sp>
      <p:sp>
        <p:nvSpPr>
          <p:cNvPr id="3" name="Text Placeholder 2">
            <a:extLst>
              <a:ext uri="{FF2B5EF4-FFF2-40B4-BE49-F238E27FC236}">
                <a16:creationId xmlns:a16="http://schemas.microsoft.com/office/drawing/2014/main" id="{E8573DA5-4B2C-4565-82CD-2E7709998889}"/>
              </a:ext>
            </a:extLst>
          </p:cNvPr>
          <p:cNvSpPr>
            <a:spLocks noGrp="1"/>
          </p:cNvSpPr>
          <p:nvPr>
            <p:ph type="body" idx="1"/>
          </p:nvPr>
        </p:nvSpPr>
        <p:spPr/>
        <p:txBody>
          <a:bodyPr>
            <a:normAutofit fontScale="92500" lnSpcReduction="10000"/>
          </a:bodyPr>
          <a:lstStyle/>
          <a:p>
            <a:r>
              <a:rPr lang="en-GB" dirty="0"/>
              <a:t>Epidemiology/clinical characteristics </a:t>
            </a:r>
          </a:p>
          <a:p>
            <a:r>
              <a:rPr lang="en-GB" dirty="0"/>
              <a:t>Molecular classification</a:t>
            </a:r>
          </a:p>
          <a:p>
            <a:r>
              <a:rPr lang="en-GB" dirty="0"/>
              <a:t>Key recommendations</a:t>
            </a:r>
          </a:p>
          <a:p>
            <a:r>
              <a:rPr lang="en-GB" dirty="0"/>
              <a:t>Management algorithm</a:t>
            </a:r>
          </a:p>
        </p:txBody>
      </p:sp>
    </p:spTree>
    <p:extLst>
      <p:ext uri="{BB962C8B-B14F-4D97-AF65-F5344CB8AC3E}">
        <p14:creationId xmlns:p14="http://schemas.microsoft.com/office/powerpoint/2010/main" val="515763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sz="2800" dirty="0"/>
              <a:t>HCA: epidemiology/clinical characteristics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a:xfrm>
            <a:off x="4925" y="5877272"/>
            <a:ext cx="7519403" cy="979649"/>
          </a:xfrm>
        </p:spPr>
        <p:txBody>
          <a:bodyPr/>
          <a:lstStyle/>
          <a:p>
            <a:endParaRPr lang="en-GB" dirty="0"/>
          </a:p>
          <a:p>
            <a:r>
              <a:rPr lang="en-GB" dirty="0"/>
              <a:t>1. Bonder A, </a:t>
            </a:r>
            <a:r>
              <a:rPr lang="en-GB" dirty="0" err="1"/>
              <a:t>Afdhal</a:t>
            </a:r>
            <a:r>
              <a:rPr lang="en-GB" dirty="0"/>
              <a:t> N. </a:t>
            </a:r>
            <a:r>
              <a:rPr lang="en-GB" dirty="0" err="1"/>
              <a:t>Clin</a:t>
            </a:r>
            <a:r>
              <a:rPr lang="en-GB" dirty="0"/>
              <a:t> Liver Dis 2012;16:271–83; 2. </a:t>
            </a:r>
            <a:r>
              <a:rPr lang="en-GB" dirty="0" err="1"/>
              <a:t>Karhunen</a:t>
            </a:r>
            <a:r>
              <a:rPr lang="en-GB" dirty="0"/>
              <a:t> PJ. J </a:t>
            </a:r>
            <a:r>
              <a:rPr lang="en-GB" dirty="0" err="1"/>
              <a:t>Clin</a:t>
            </a:r>
            <a:r>
              <a:rPr lang="en-GB" dirty="0"/>
              <a:t> </a:t>
            </a:r>
            <a:r>
              <a:rPr lang="en-GB" dirty="0" err="1"/>
              <a:t>Pathol</a:t>
            </a:r>
            <a:r>
              <a:rPr lang="en-GB" dirty="0"/>
              <a:t> 1986;39:183–8; </a:t>
            </a:r>
            <a:br>
              <a:rPr lang="en-GB" dirty="0"/>
            </a:br>
            <a:r>
              <a:rPr lang="en-GB" dirty="0"/>
              <a:t>3. </a:t>
            </a:r>
            <a:r>
              <a:rPr lang="en-GB" dirty="0" err="1"/>
              <a:t>Cherqui</a:t>
            </a:r>
            <a:r>
              <a:rPr lang="en-GB" dirty="0"/>
              <a:t> D, et al. Gastroenterol </a:t>
            </a:r>
            <a:r>
              <a:rPr lang="en-GB" dirty="0" err="1"/>
              <a:t>Clin</a:t>
            </a:r>
            <a:r>
              <a:rPr lang="en-GB" dirty="0"/>
              <a:t> </a:t>
            </a:r>
            <a:r>
              <a:rPr lang="en-GB" dirty="0" err="1"/>
              <a:t>Biol</a:t>
            </a:r>
            <a:r>
              <a:rPr lang="en-GB" dirty="0"/>
              <a:t> 1997;21:929</a:t>
            </a:r>
            <a:r>
              <a:rPr lang="en-GB" dirty="0">
                <a:latin typeface="Arial" panose="020B0604020202020204" pitchFamily="34" charset="0"/>
                <a:cs typeface="Arial" panose="020B0604020202020204" pitchFamily="34" charset="0"/>
              </a:rPr>
              <a:t>–</a:t>
            </a:r>
            <a:r>
              <a:rPr lang="en-GB" dirty="0"/>
              <a:t>35; 4. </a:t>
            </a:r>
            <a:r>
              <a:rPr lang="it-IT" dirty="0"/>
              <a:t>Giannitrapani L, </a:t>
            </a:r>
            <a:r>
              <a:rPr lang="en-GB" dirty="0"/>
              <a:t>et al. Ann NY </a:t>
            </a:r>
            <a:r>
              <a:rPr lang="en-GB" dirty="0" err="1"/>
              <a:t>Acad</a:t>
            </a:r>
            <a:r>
              <a:rPr lang="en-GB" dirty="0"/>
              <a:t> Sci 2006;1089:228–36; </a:t>
            </a:r>
            <a:br>
              <a:rPr lang="en-GB" dirty="0"/>
            </a:br>
            <a:r>
              <a:rPr lang="en-GB" dirty="0"/>
              <a:t>5. </a:t>
            </a:r>
            <a:r>
              <a:rPr lang="en-GB" dirty="0" err="1"/>
              <a:t>Socas</a:t>
            </a:r>
            <a:r>
              <a:rPr lang="en-GB" dirty="0"/>
              <a:t> L, et al. Br J Sports Med 2005;39:e27; 6. Nakao A, et al. J Gastroenterol 2000;35:557</a:t>
            </a:r>
            <a:r>
              <a:rPr lang="en-GB" dirty="0">
                <a:latin typeface="Arial" panose="020B0604020202020204" pitchFamily="34" charset="0"/>
                <a:cs typeface="Arial" panose="020B0604020202020204" pitchFamily="34" charset="0"/>
              </a:rPr>
              <a:t>–</a:t>
            </a:r>
            <a:r>
              <a:rPr lang="en-GB" dirty="0"/>
              <a:t>62; </a:t>
            </a:r>
            <a:br>
              <a:rPr lang="en-GB" dirty="0"/>
            </a:br>
            <a:r>
              <a:rPr lang="en-GB" dirty="0"/>
              <a:t>7. </a:t>
            </a:r>
            <a:r>
              <a:rPr lang="en-GB" dirty="0" err="1"/>
              <a:t>Bunchorntavakul</a:t>
            </a:r>
            <a:r>
              <a:rPr lang="en-GB" dirty="0"/>
              <a:t> C, et al. Aliment </a:t>
            </a:r>
            <a:r>
              <a:rPr lang="en-GB" dirty="0" err="1"/>
              <a:t>Pharmacol</a:t>
            </a:r>
            <a:r>
              <a:rPr lang="en-GB" dirty="0"/>
              <a:t> </a:t>
            </a:r>
            <a:r>
              <a:rPr lang="en-GB" dirty="0" err="1"/>
              <a:t>Ther</a:t>
            </a:r>
            <a:r>
              <a:rPr lang="en-GB" dirty="0"/>
              <a:t> 2011;34:664–74; 8. </a:t>
            </a:r>
            <a:r>
              <a:rPr lang="en-GB" dirty="0" err="1"/>
              <a:t>Bioulac</a:t>
            </a:r>
            <a:r>
              <a:rPr lang="en-GB" dirty="0"/>
              <a:t>-Sage P, et al. Liver </a:t>
            </a:r>
            <a:r>
              <a:rPr lang="en-GB" dirty="0" err="1"/>
              <a:t>Int</a:t>
            </a:r>
            <a:r>
              <a:rPr lang="en-GB" dirty="0"/>
              <a:t> 2012;32:1217–21; </a:t>
            </a:r>
            <a:br>
              <a:rPr lang="en-GB" dirty="0"/>
            </a:br>
            <a:r>
              <a:rPr lang="en-GB" dirty="0"/>
              <a:t>9. Chang CY, et al.</a:t>
            </a:r>
            <a:r>
              <a:rPr lang="sv-SE" dirty="0"/>
              <a:t> Int J Hepatol 2013;2013:604860; </a:t>
            </a:r>
            <a:r>
              <a:rPr lang="en-GB" dirty="0"/>
              <a:t>EASL CPG benign liver tumours. J </a:t>
            </a:r>
            <a:r>
              <a:rPr lang="en-GB" dirty="0" err="1"/>
              <a:t>Hepatol</a:t>
            </a:r>
            <a:r>
              <a:rPr lang="en-GB" dirty="0"/>
              <a:t> 2016;65:386–98</a:t>
            </a:r>
          </a:p>
        </p:txBody>
      </p:sp>
      <p:sp>
        <p:nvSpPr>
          <p:cNvPr id="5" name="Content Placeholder 4">
            <a:extLst>
              <a:ext uri="{FF2B5EF4-FFF2-40B4-BE49-F238E27FC236}">
                <a16:creationId xmlns:a16="http://schemas.microsoft.com/office/drawing/2014/main" id="{8CF2096F-4FD6-4C48-AD8C-F48DA2E117BD}"/>
              </a:ext>
            </a:extLst>
          </p:cNvPr>
          <p:cNvSpPr>
            <a:spLocks noGrp="1"/>
          </p:cNvSpPr>
          <p:nvPr>
            <p:ph sz="half" idx="1"/>
          </p:nvPr>
        </p:nvSpPr>
        <p:spPr/>
        <p:txBody>
          <a:bodyPr>
            <a:normAutofit/>
          </a:bodyPr>
          <a:lstStyle/>
          <a:p>
            <a:pPr>
              <a:spcBef>
                <a:spcPts val="0"/>
              </a:spcBef>
            </a:pPr>
            <a:r>
              <a:rPr lang="en-GB" sz="1800" dirty="0"/>
              <a:t>Epidemiology</a:t>
            </a:r>
            <a:r>
              <a:rPr lang="en-GB" sz="1800" baseline="30000" dirty="0"/>
              <a:t>1</a:t>
            </a:r>
            <a:r>
              <a:rPr lang="en-GB" sz="1800" baseline="30000" dirty="0">
                <a:latin typeface="Arial" panose="020B0604020202020204" pitchFamily="34" charset="0"/>
                <a:cs typeface="Arial" panose="020B0604020202020204" pitchFamily="34" charset="0"/>
              </a:rPr>
              <a:t>–</a:t>
            </a:r>
            <a:r>
              <a:rPr lang="en-GB" sz="1800" baseline="30000" dirty="0"/>
              <a:t>3</a:t>
            </a:r>
          </a:p>
          <a:p>
            <a:pPr lvl="1">
              <a:spcBef>
                <a:spcPts val="0"/>
              </a:spcBef>
            </a:pPr>
            <a:r>
              <a:rPr lang="en-GB" sz="1600" dirty="0"/>
              <a:t>Reported prevalence: 0.001–0.004%</a:t>
            </a:r>
          </a:p>
          <a:p>
            <a:pPr lvl="1">
              <a:spcBef>
                <a:spcPts val="0"/>
              </a:spcBef>
            </a:pPr>
            <a:r>
              <a:rPr lang="en-GB" sz="1600" dirty="0"/>
              <a:t>~10x less common than FNH</a:t>
            </a:r>
          </a:p>
          <a:p>
            <a:pPr lvl="1">
              <a:spcBef>
                <a:spcPts val="0"/>
              </a:spcBef>
            </a:pPr>
            <a:r>
              <a:rPr lang="en-GB" sz="1600" dirty="0"/>
              <a:t>Most common in women (10:1 female to male), especially aged 35–40 years</a:t>
            </a:r>
          </a:p>
          <a:p>
            <a:pPr lvl="1">
              <a:spcBef>
                <a:spcPts val="0"/>
              </a:spcBef>
            </a:pPr>
            <a:endParaRPr lang="en-GB" sz="1600" dirty="0"/>
          </a:p>
          <a:p>
            <a:pPr>
              <a:spcBef>
                <a:spcPts val="0"/>
              </a:spcBef>
            </a:pPr>
            <a:r>
              <a:rPr lang="en-GB" sz="1800" dirty="0"/>
              <a:t>Potential role of sex hormones </a:t>
            </a:r>
          </a:p>
          <a:p>
            <a:pPr lvl="1">
              <a:spcBef>
                <a:spcPts val="0"/>
              </a:spcBef>
            </a:pPr>
            <a:r>
              <a:rPr lang="en-GB" sz="1600" dirty="0"/>
              <a:t>30–40-fold increase in incidence with long-term OCP use</a:t>
            </a:r>
            <a:r>
              <a:rPr lang="en-GB" sz="1600" baseline="30000" dirty="0"/>
              <a:t>4</a:t>
            </a:r>
          </a:p>
          <a:p>
            <a:pPr lvl="1">
              <a:spcBef>
                <a:spcPts val="0"/>
              </a:spcBef>
            </a:pPr>
            <a:r>
              <a:rPr lang="en-GB" sz="1600" dirty="0"/>
              <a:t>Incidence among males </a:t>
            </a:r>
            <a:r>
              <a:rPr lang="en-GB" sz="1600" dirty="0">
                <a:latin typeface="Arial" panose="020B0604020202020204" pitchFamily="34" charset="0"/>
                <a:cs typeface="Arial" panose="020B0604020202020204" pitchFamily="34" charset="0"/>
              </a:rPr>
              <a:t>is</a:t>
            </a:r>
            <a:r>
              <a:rPr lang="en-GB" sz="1600" dirty="0"/>
              <a:t> associated with androgenic steroids</a:t>
            </a:r>
            <a:r>
              <a:rPr lang="en-GB" sz="1600" baseline="30000" dirty="0"/>
              <a:t>5,6</a:t>
            </a:r>
            <a:endParaRPr lang="en-GB" sz="1600" dirty="0"/>
          </a:p>
          <a:p>
            <a:pPr lvl="1">
              <a:spcBef>
                <a:spcPts val="0"/>
              </a:spcBef>
            </a:pPr>
            <a:endParaRPr lang="en-GB" sz="1600" dirty="0"/>
          </a:p>
          <a:p>
            <a:pPr>
              <a:spcBef>
                <a:spcPts val="0"/>
              </a:spcBef>
            </a:pPr>
            <a:r>
              <a:rPr lang="en-GB" sz="1800" dirty="0"/>
              <a:t>Recent increase in prevalence associated with rising obesity and metabolic syndrome</a:t>
            </a:r>
            <a:r>
              <a:rPr lang="en-GB" sz="1800" baseline="30000" dirty="0"/>
              <a:t>7</a:t>
            </a:r>
            <a:r>
              <a:rPr lang="en-GB" sz="1800" baseline="30000" dirty="0">
                <a:latin typeface="Arial" panose="020B0604020202020204" pitchFamily="34" charset="0"/>
                <a:cs typeface="Arial" panose="020B0604020202020204" pitchFamily="34" charset="0"/>
              </a:rPr>
              <a:t>–</a:t>
            </a:r>
            <a:r>
              <a:rPr lang="en-GB" sz="1800" baseline="30000" dirty="0"/>
              <a:t>9</a:t>
            </a:r>
          </a:p>
          <a:p>
            <a:pPr>
              <a:spcBef>
                <a:spcPts val="0"/>
              </a:spcBef>
            </a:pPr>
            <a:endParaRPr lang="en-GB" sz="1800" dirty="0"/>
          </a:p>
          <a:p>
            <a:pPr>
              <a:spcBef>
                <a:spcPts val="0"/>
              </a:spcBef>
            </a:pPr>
            <a:r>
              <a:rPr lang="en-GB" sz="1800" dirty="0"/>
              <a:t>Significant risk of haemorrhage and malignant transformation </a:t>
            </a:r>
          </a:p>
          <a:p>
            <a:pPr lvl="1">
              <a:spcBef>
                <a:spcPts val="0"/>
              </a:spcBef>
            </a:pPr>
            <a:r>
              <a:rPr lang="en-GB" sz="1600" dirty="0"/>
              <a:t>Especially with lesions ≥5 cm</a:t>
            </a:r>
          </a:p>
        </p:txBody>
      </p:sp>
      <p:sp>
        <p:nvSpPr>
          <p:cNvPr id="8" name="TextBox 7">
            <a:extLst>
              <a:ext uri="{FF2B5EF4-FFF2-40B4-BE49-F238E27FC236}">
                <a16:creationId xmlns:a16="http://schemas.microsoft.com/office/drawing/2014/main" id="{80908B94-DFF3-4EC6-8B75-0D1D4AA69E06}"/>
              </a:ext>
            </a:extLst>
          </p:cNvPr>
          <p:cNvSpPr txBox="1"/>
          <p:nvPr/>
        </p:nvSpPr>
        <p:spPr>
          <a:xfrm>
            <a:off x="2229852" y="5169386"/>
            <a:ext cx="4684295" cy="707886"/>
          </a:xfrm>
          <a:prstGeom prst="rect">
            <a:avLst/>
          </a:prstGeom>
          <a:solidFill>
            <a:schemeClr val="bg1"/>
          </a:solidFill>
          <a:ln>
            <a:solidFill>
              <a:schemeClr val="tx2"/>
            </a:solidFill>
          </a:ln>
        </p:spPr>
        <p:txBody>
          <a:bodyPr wrap="none" rtlCol="0">
            <a:spAutoFit/>
          </a:bodyPr>
          <a:lstStyle/>
          <a:p>
            <a:pPr algn="ctr"/>
            <a:r>
              <a:rPr lang="en-GB" sz="2000" dirty="0"/>
              <a:t>HCAs need to be followed</a:t>
            </a:r>
          </a:p>
          <a:p>
            <a:pPr algn="ctr"/>
            <a:r>
              <a:rPr lang="en-GB" sz="2000" dirty="0"/>
              <a:t>more closely than other benign tumours</a:t>
            </a:r>
          </a:p>
        </p:txBody>
      </p:sp>
      <p:pic>
        <p:nvPicPr>
          <p:cNvPr id="9" name="Picture 8">
            <a:hlinkClick r:id="rId3" action="ppaction://hlinksldjump"/>
            <a:extLst>
              <a:ext uri="{FF2B5EF4-FFF2-40B4-BE49-F238E27FC236}">
                <a16:creationId xmlns:a16="http://schemas.microsoft.com/office/drawing/2014/main" id="{23A5E297-6043-4C59-9A95-D5599BB8561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521799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HCA: molecular classification</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a:xfrm>
            <a:off x="4925" y="5949280"/>
            <a:ext cx="7519403" cy="907641"/>
          </a:xfrm>
        </p:spPr>
        <p:txBody>
          <a:bodyPr/>
          <a:lstStyle/>
          <a:p>
            <a:r>
              <a:rPr lang="en-GB" dirty="0"/>
              <a:t>*50% also display inflammatory phenotype; </a:t>
            </a:r>
            <a:r>
              <a:rPr lang="en-GB" baseline="30000" dirty="0"/>
              <a:t>†</a:t>
            </a:r>
            <a:r>
              <a:rPr lang="en-GB" dirty="0"/>
              <a:t>Using </a:t>
            </a:r>
            <a:r>
              <a:rPr lang="en-GB" dirty="0" err="1"/>
              <a:t>hepatospecific</a:t>
            </a:r>
            <a:r>
              <a:rPr lang="en-GB" dirty="0"/>
              <a:t> MR contrast agents and hepatobiliary sequences, most HCAs appear </a:t>
            </a:r>
            <a:r>
              <a:rPr lang="en-GB" dirty="0" err="1"/>
              <a:t>hypointense</a:t>
            </a:r>
            <a:r>
              <a:rPr lang="en-GB" dirty="0"/>
              <a:t> but some are </a:t>
            </a:r>
            <a:r>
              <a:rPr lang="en-GB" dirty="0" err="1"/>
              <a:t>iso</a:t>
            </a:r>
            <a:r>
              <a:rPr lang="en-GB" dirty="0"/>
              <a:t>- or hyperintense on these sequences and seem to mainly correspond to inflammatory HCA. </a:t>
            </a:r>
            <a:r>
              <a:rPr lang="en-GB" dirty="0" err="1"/>
              <a:t>Gd</a:t>
            </a:r>
            <a:r>
              <a:rPr lang="en-GB" dirty="0"/>
              <a:t>-BOPTA offers the possibility to evaluate both the delayed and the hepatobiliary phases</a:t>
            </a:r>
          </a:p>
          <a:p>
            <a:r>
              <a:rPr lang="en-GB" dirty="0"/>
              <a:t>EASL CPG benign liver tumours. J </a:t>
            </a:r>
            <a:r>
              <a:rPr lang="en-GB" dirty="0" err="1"/>
              <a:t>Hepatol</a:t>
            </a:r>
            <a:r>
              <a:rPr lang="en-GB" dirty="0"/>
              <a:t> 2016;65:386–98</a:t>
            </a:r>
          </a:p>
        </p:txBody>
      </p:sp>
      <p:sp>
        <p:nvSpPr>
          <p:cNvPr id="5" name="Content Placeholder 4">
            <a:extLst>
              <a:ext uri="{FF2B5EF4-FFF2-40B4-BE49-F238E27FC236}">
                <a16:creationId xmlns:a16="http://schemas.microsoft.com/office/drawing/2014/main" id="{8CF2096F-4FD6-4C48-AD8C-F48DA2E117BD}"/>
              </a:ext>
            </a:extLst>
          </p:cNvPr>
          <p:cNvSpPr>
            <a:spLocks noGrp="1"/>
          </p:cNvSpPr>
          <p:nvPr>
            <p:ph sz="half" idx="1"/>
          </p:nvPr>
        </p:nvSpPr>
        <p:spPr>
          <a:xfrm>
            <a:off x="319313" y="1340768"/>
            <a:ext cx="8647133" cy="384721"/>
          </a:xfrm>
        </p:spPr>
        <p:txBody>
          <a:bodyPr wrap="square">
            <a:spAutoFit/>
          </a:bodyPr>
          <a:lstStyle/>
          <a:p>
            <a:r>
              <a:rPr lang="en-GB" sz="1900" dirty="0"/>
              <a:t>Molecular subtype is highly associated with risk of transformation to HCC</a:t>
            </a:r>
          </a:p>
        </p:txBody>
      </p:sp>
      <p:graphicFrame>
        <p:nvGraphicFramePr>
          <p:cNvPr id="9" name="Content Placeholder 4">
            <a:extLst>
              <a:ext uri="{FF2B5EF4-FFF2-40B4-BE49-F238E27FC236}">
                <a16:creationId xmlns:a16="http://schemas.microsoft.com/office/drawing/2014/main" id="{722AD10C-53B8-455C-AD99-363199D8BFE8}"/>
              </a:ext>
            </a:extLst>
          </p:cNvPr>
          <p:cNvGraphicFramePr>
            <a:graphicFrameLocks/>
          </p:cNvGraphicFramePr>
          <p:nvPr>
            <p:extLst>
              <p:ext uri="{D42A27DB-BD31-4B8C-83A1-F6EECF244321}">
                <p14:modId xmlns:p14="http://schemas.microsoft.com/office/powerpoint/2010/main" val="3058846620"/>
              </p:ext>
            </p:extLst>
          </p:nvPr>
        </p:nvGraphicFramePr>
        <p:xfrm>
          <a:off x="755577" y="1863824"/>
          <a:ext cx="7776864" cy="3764280"/>
        </p:xfrm>
        <a:graphic>
          <a:graphicData uri="http://schemas.openxmlformats.org/drawingml/2006/table">
            <a:tbl>
              <a:tblPr firstRow="1" bandRow="1">
                <a:tableStyleId>{69012ECD-51FC-41F1-AA8D-1B2483CD663E}</a:tableStyleId>
              </a:tblPr>
              <a:tblGrid>
                <a:gridCol w="1367829">
                  <a:extLst>
                    <a:ext uri="{9D8B030D-6E8A-4147-A177-3AD203B41FA5}">
                      <a16:colId xmlns:a16="http://schemas.microsoft.com/office/drawing/2014/main" val="1802909020"/>
                    </a:ext>
                  </a:extLst>
                </a:gridCol>
                <a:gridCol w="1431806">
                  <a:extLst>
                    <a:ext uri="{9D8B030D-6E8A-4147-A177-3AD203B41FA5}">
                      <a16:colId xmlns:a16="http://schemas.microsoft.com/office/drawing/2014/main" val="3567566146"/>
                    </a:ext>
                  </a:extLst>
                </a:gridCol>
                <a:gridCol w="1568169">
                  <a:extLst>
                    <a:ext uri="{9D8B030D-6E8A-4147-A177-3AD203B41FA5}">
                      <a16:colId xmlns:a16="http://schemas.microsoft.com/office/drawing/2014/main" val="341730578"/>
                    </a:ext>
                  </a:extLst>
                </a:gridCol>
                <a:gridCol w="1227262">
                  <a:extLst>
                    <a:ext uri="{9D8B030D-6E8A-4147-A177-3AD203B41FA5}">
                      <a16:colId xmlns:a16="http://schemas.microsoft.com/office/drawing/2014/main" val="4280391806"/>
                    </a:ext>
                  </a:extLst>
                </a:gridCol>
                <a:gridCol w="2181798">
                  <a:extLst>
                    <a:ext uri="{9D8B030D-6E8A-4147-A177-3AD203B41FA5}">
                      <a16:colId xmlns:a16="http://schemas.microsoft.com/office/drawing/2014/main" val="31490843"/>
                    </a:ext>
                  </a:extLst>
                </a:gridCol>
              </a:tblGrid>
              <a:tr h="241557">
                <a:tc>
                  <a:txBody>
                    <a:bodyPr/>
                    <a:lstStyle/>
                    <a:p>
                      <a:r>
                        <a:rPr lang="en-GB" sz="1200" dirty="0"/>
                        <a:t>Genetic mutation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200" dirty="0"/>
                        <a:t>Pathology</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200" dirty="0"/>
                        <a:t>IHC</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200" dirty="0"/>
                        <a:t>Clinical features</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200" dirty="0"/>
                        <a:t>MRI features</a:t>
                      </a:r>
                      <a:r>
                        <a:rPr lang="en-GB" sz="1200" baseline="30000" dirty="0"/>
                        <a:t>†</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699990899"/>
                  </a:ext>
                </a:extLst>
              </a:tr>
              <a:tr h="283836">
                <a:tc>
                  <a:txBody>
                    <a:bodyPr/>
                    <a:lstStyle/>
                    <a:p>
                      <a:r>
                        <a:rPr lang="en-GB" sz="1100" i="1" dirty="0"/>
                        <a:t>HNF1-A</a:t>
                      </a:r>
                      <a:endParaRPr lang="en-GB" sz="1100" dirty="0"/>
                    </a:p>
                    <a:p>
                      <a:r>
                        <a:rPr lang="en-GB" sz="1100" dirty="0"/>
                        <a:t>(30–40%)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Extensive </a:t>
                      </a:r>
                      <a:br>
                        <a:rPr lang="en-GB" sz="1100" dirty="0"/>
                      </a:br>
                      <a:r>
                        <a:rPr lang="en-GB" sz="1100" dirty="0"/>
                        <a:t>steatosis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LFABP –</a:t>
                      </a:r>
                      <a:r>
                        <a:rPr lang="en-GB" sz="1100" dirty="0" err="1"/>
                        <a:t>ve</a:t>
                      </a: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err="1"/>
                        <a:t>Adenomatosis</a:t>
                      </a:r>
                      <a:r>
                        <a:rPr lang="en-GB" sz="1100" dirty="0"/>
                        <a:t>,</a:t>
                      </a:r>
                    </a:p>
                    <a:p>
                      <a:r>
                        <a:rPr lang="en-GB" sz="1100" dirty="0"/>
                        <a:t>MODY3</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Diffuse and homogenous signal dropout on opposed-phase T1</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9289166"/>
                  </a:ext>
                </a:extLst>
              </a:tr>
              <a:tr h="618356">
                <a:tc>
                  <a:txBody>
                    <a:bodyPr/>
                    <a:lstStyle/>
                    <a:p>
                      <a:r>
                        <a:rPr lang="en-GB" sz="1100" dirty="0"/>
                        <a:t>Inflammatory, </a:t>
                      </a:r>
                      <a:r>
                        <a:rPr lang="en-GB" sz="1100" i="1" dirty="0"/>
                        <a:t>Gp130</a:t>
                      </a:r>
                      <a:r>
                        <a:rPr lang="en-GB" sz="1100" dirty="0"/>
                        <a:t> (65%), </a:t>
                      </a:r>
                      <a:r>
                        <a:rPr lang="en-GB" sz="1100" i="1" dirty="0"/>
                        <a:t>GNAS </a:t>
                      </a:r>
                      <a:r>
                        <a:rPr lang="en-GB" sz="1100" dirty="0"/>
                        <a:t>(5%), </a:t>
                      </a:r>
                      <a:r>
                        <a:rPr lang="en-GB" sz="1100" i="1" dirty="0"/>
                        <a:t>STAT3</a:t>
                      </a:r>
                      <a:r>
                        <a:rPr lang="en-GB" sz="1100" dirty="0"/>
                        <a:t> (5%), </a:t>
                      </a:r>
                      <a:r>
                        <a:rPr lang="en-GB" sz="1100" i="1" dirty="0"/>
                        <a:t>FRK</a:t>
                      </a:r>
                      <a:r>
                        <a:rPr lang="en-GB" sz="1100" dirty="0"/>
                        <a:t> (10%), J</a:t>
                      </a:r>
                      <a:r>
                        <a:rPr lang="en-GB" sz="1100" i="1" dirty="0"/>
                        <a:t>AK1</a:t>
                      </a:r>
                      <a:r>
                        <a:rPr lang="en-GB" sz="1100" dirty="0"/>
                        <a:t> (2%)</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Inflammatory infiltration</a:t>
                      </a:r>
                    </a:p>
                    <a:p>
                      <a:r>
                        <a:rPr lang="en-GB" sz="1100" dirty="0"/>
                        <a:t>Clusters of vessels</a:t>
                      </a:r>
                    </a:p>
                    <a:p>
                      <a:r>
                        <a:rPr lang="en-GB" sz="1100" dirty="0"/>
                        <a:t>Sinusoidal dilatation</a:t>
                      </a:r>
                    </a:p>
                    <a:p>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LFABP +</a:t>
                      </a:r>
                      <a:r>
                        <a:rPr lang="en-GB" sz="1100" dirty="0" err="1"/>
                        <a:t>ve</a:t>
                      </a:r>
                      <a:endParaRPr lang="en-GB" sz="1100" dirty="0"/>
                    </a:p>
                    <a:p>
                      <a:r>
                        <a:rPr lang="en-GB" sz="1100" dirty="0"/>
                        <a:t>SAA (± CRP) </a:t>
                      </a:r>
                      <a:br>
                        <a:rPr lang="en-GB" sz="1100" dirty="0"/>
                      </a:br>
                      <a:r>
                        <a:rPr lang="en-GB" sz="1100" dirty="0"/>
                        <a:t>+</a:t>
                      </a:r>
                      <a:r>
                        <a:rPr lang="en-GB" sz="1100" dirty="0" err="1"/>
                        <a:t>ve</a:t>
                      </a: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Obesity</a:t>
                      </a:r>
                    </a:p>
                    <a:p>
                      <a:r>
                        <a:rPr lang="en-GB" sz="1100" dirty="0"/>
                        <a:t>Alcohol consumption</a:t>
                      </a:r>
                    </a:p>
                    <a:p>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Strong hyperintense on T2 and persistent enhancement on delayed phase using extracellular MR contrast agents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13414523"/>
                  </a:ext>
                </a:extLst>
              </a:tr>
              <a:tr h="506849">
                <a:tc>
                  <a:txBody>
                    <a:bodyPr/>
                    <a:lstStyle/>
                    <a:p>
                      <a:r>
                        <a:rPr lang="el-GR" sz="1100" dirty="0"/>
                        <a:t>β-</a:t>
                      </a:r>
                      <a:r>
                        <a:rPr lang="en-GB" sz="1100" dirty="0"/>
                        <a:t>catenin*</a:t>
                      </a:r>
                    </a:p>
                    <a:p>
                      <a:r>
                        <a:rPr lang="en-GB" sz="1100" dirty="0"/>
                        <a:t>exon 3 (5–10%)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Cell </a:t>
                      </a:r>
                      <a:r>
                        <a:rPr lang="en-GB" sz="1100" dirty="0" err="1"/>
                        <a:t>atypias</a:t>
                      </a:r>
                      <a:endParaRPr lang="en-GB" sz="1100" dirty="0"/>
                    </a:p>
                    <a:p>
                      <a:r>
                        <a:rPr lang="en-GB" sz="1100" dirty="0" err="1"/>
                        <a:t>Pseudoglandular</a:t>
                      </a:r>
                      <a:r>
                        <a:rPr lang="en-GB" sz="1100" dirty="0"/>
                        <a:t> formations</a:t>
                      </a:r>
                    </a:p>
                    <a:p>
                      <a:r>
                        <a:rPr lang="en-GB" sz="1100" dirty="0"/>
                        <a:t>Cholestasis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LFABP +</a:t>
                      </a:r>
                      <a:r>
                        <a:rPr lang="en-GB" sz="1100" dirty="0" err="1"/>
                        <a:t>ve</a:t>
                      </a:r>
                      <a:endParaRPr lang="en-GB" sz="1100" dirty="0"/>
                    </a:p>
                    <a:p>
                      <a:r>
                        <a:rPr lang="en-GB" sz="1100" dirty="0"/>
                        <a:t>GS +</a:t>
                      </a:r>
                      <a:r>
                        <a:rPr lang="en-GB" sz="1100" dirty="0" err="1"/>
                        <a:t>ve</a:t>
                      </a:r>
                      <a:r>
                        <a:rPr lang="en-GB" sz="1100" dirty="0"/>
                        <a:t> (diffuse)</a:t>
                      </a:r>
                    </a:p>
                    <a:p>
                      <a:r>
                        <a:rPr lang="el-GR" sz="1100" dirty="0"/>
                        <a:t>β-</a:t>
                      </a:r>
                      <a:r>
                        <a:rPr lang="en-GB" sz="1100" dirty="0"/>
                        <a:t>catenin nuclear +</a:t>
                      </a:r>
                      <a:r>
                        <a:rPr lang="en-GB" sz="1100" dirty="0" err="1"/>
                        <a:t>ve</a:t>
                      </a: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Male; androgen use </a:t>
                      </a:r>
                      <a:r>
                        <a:rPr lang="en-GB" sz="1100" dirty="0">
                          <a:sym typeface="Wingdings" panose="05000000000000000000" pitchFamily="2" charset="2"/>
                        </a:rPr>
                        <a:t> </a:t>
                      </a:r>
                      <a:r>
                        <a:rPr lang="en-GB" sz="1100" dirty="0"/>
                        <a:t>increased risk of HCC</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No specific feature; often heterogeneous on T1 and T2</a:t>
                      </a:r>
                    </a:p>
                    <a:p>
                      <a:r>
                        <a:rPr lang="en-GB" sz="1100" dirty="0"/>
                        <a:t>No signal dropout on opposed-phase T1</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03941215"/>
                  </a:ext>
                </a:extLst>
              </a:tr>
              <a:tr h="395342">
                <a:tc>
                  <a:txBody>
                    <a:bodyPr/>
                    <a:lstStyle/>
                    <a:p>
                      <a:r>
                        <a:rPr lang="en-GB" sz="1100" dirty="0"/>
                        <a:t>β-catenin exons 7–8 (5–10%)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No typical features</a:t>
                      </a:r>
                    </a:p>
                    <a:p>
                      <a:r>
                        <a:rPr lang="en-GB" sz="1100" dirty="0"/>
                        <a:t>or inflammatory phenotype</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GS +</a:t>
                      </a:r>
                      <a:r>
                        <a:rPr lang="en-GB" sz="1100" dirty="0" err="1"/>
                        <a:t>ve</a:t>
                      </a:r>
                      <a:r>
                        <a:rPr lang="en-GB" sz="1100" dirty="0"/>
                        <a:t> (faint and patchy); β-catenin nuclear –</a:t>
                      </a:r>
                      <a:r>
                        <a:rPr lang="en-GB" sz="1100" dirty="0" err="1"/>
                        <a:t>ve</a:t>
                      </a: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No specific features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7902168"/>
                  </a:ext>
                </a:extLst>
              </a:tr>
              <a:tr h="395342">
                <a:tc>
                  <a:txBody>
                    <a:bodyPr/>
                    <a:lstStyle/>
                    <a:p>
                      <a:r>
                        <a:rPr lang="en-GB" sz="1100" dirty="0"/>
                        <a:t>Unclassified</a:t>
                      </a:r>
                    </a:p>
                    <a:p>
                      <a:r>
                        <a:rPr lang="en-GB" sz="1100" dirty="0"/>
                        <a:t>(5–10%)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None</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LFABP +</a:t>
                      </a:r>
                      <a:r>
                        <a:rPr lang="en-GB" sz="1100" dirty="0" err="1"/>
                        <a:t>ve</a:t>
                      </a:r>
                      <a:endParaRPr lang="en-GB" sz="1100" dirty="0"/>
                    </a:p>
                    <a:p>
                      <a:r>
                        <a:rPr lang="en-GB" sz="1100" dirty="0"/>
                        <a:t>SAA/CRP –</a:t>
                      </a:r>
                      <a:r>
                        <a:rPr lang="en-GB" sz="1100" dirty="0" err="1"/>
                        <a:t>ve</a:t>
                      </a:r>
                      <a:endParaRPr lang="en-GB" sz="1100" dirty="0"/>
                    </a:p>
                    <a:p>
                      <a:r>
                        <a:rPr lang="el-GR" sz="1100" dirty="0"/>
                        <a:t>β-</a:t>
                      </a:r>
                      <a:r>
                        <a:rPr lang="en-GB" sz="1100" dirty="0"/>
                        <a:t>catenin nuclear –</a:t>
                      </a:r>
                      <a:r>
                        <a:rPr lang="en-GB" sz="1100" dirty="0" err="1"/>
                        <a:t>ve</a:t>
                      </a: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GB" sz="110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No specific features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77395852"/>
                  </a:ext>
                </a:extLst>
              </a:tr>
            </a:tbl>
          </a:graphicData>
        </a:graphic>
      </p:graphicFrame>
      <p:pic>
        <p:nvPicPr>
          <p:cNvPr id="8" name="Picture 7">
            <a:hlinkClick r:id="rId3" action="ppaction://hlinksldjump"/>
            <a:extLst>
              <a:ext uri="{FF2B5EF4-FFF2-40B4-BE49-F238E27FC236}">
                <a16:creationId xmlns:a16="http://schemas.microsoft.com/office/drawing/2014/main" id="{BDE1B741-6B97-41E8-868D-B98C696790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589730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a:xfrm>
            <a:off x="319314" y="140970"/>
            <a:ext cx="7637062" cy="769620"/>
          </a:xfrm>
        </p:spPr>
        <p:txBody>
          <a:bodyPr>
            <a:normAutofit/>
          </a:bodyPr>
          <a:lstStyle/>
          <a:p>
            <a:r>
              <a:rPr lang="en-GB" dirty="0"/>
              <a:t>HCA: molecular classification</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a:xfrm>
            <a:off x="4925" y="5949280"/>
            <a:ext cx="7519403" cy="907641"/>
          </a:xfrm>
        </p:spPr>
        <p:txBody>
          <a:bodyPr/>
          <a:lstStyle/>
          <a:p>
            <a:r>
              <a:rPr lang="en-GB" dirty="0"/>
              <a:t>*50% also display inflammatory phenotype; </a:t>
            </a:r>
            <a:r>
              <a:rPr lang="en-GB" baseline="30000" dirty="0"/>
              <a:t>†</a:t>
            </a:r>
            <a:r>
              <a:rPr lang="en-GB" dirty="0"/>
              <a:t>Using </a:t>
            </a:r>
            <a:r>
              <a:rPr lang="en-GB" dirty="0" err="1"/>
              <a:t>hepatospecific</a:t>
            </a:r>
            <a:r>
              <a:rPr lang="en-GB" dirty="0"/>
              <a:t> MR contrast agents and hepatobiliary sequences, most HCAs appear </a:t>
            </a:r>
            <a:r>
              <a:rPr lang="en-GB" dirty="0" err="1"/>
              <a:t>hypointense</a:t>
            </a:r>
            <a:r>
              <a:rPr lang="en-GB" dirty="0"/>
              <a:t> but some are </a:t>
            </a:r>
            <a:r>
              <a:rPr lang="en-GB" dirty="0" err="1"/>
              <a:t>iso</a:t>
            </a:r>
            <a:r>
              <a:rPr lang="en-GB" dirty="0"/>
              <a:t>- or hyperintense on these sequences and seem to mainly correspond to inflammatory HCA. </a:t>
            </a:r>
            <a:r>
              <a:rPr lang="en-GB" dirty="0" err="1"/>
              <a:t>Gd</a:t>
            </a:r>
            <a:r>
              <a:rPr lang="en-GB" dirty="0"/>
              <a:t>-BOPTA offers the possibility to evaluate both the delayed and the hepatobiliary phases</a:t>
            </a:r>
          </a:p>
          <a:p>
            <a:r>
              <a:rPr lang="en-GB" dirty="0"/>
              <a:t>EASL CPG benign liver tumours. J </a:t>
            </a:r>
            <a:r>
              <a:rPr lang="en-GB" dirty="0" err="1"/>
              <a:t>Hepatol</a:t>
            </a:r>
            <a:r>
              <a:rPr lang="en-GB" dirty="0"/>
              <a:t> 2016;65:386–98</a:t>
            </a:r>
          </a:p>
        </p:txBody>
      </p:sp>
      <p:sp>
        <p:nvSpPr>
          <p:cNvPr id="5" name="Content Placeholder 4">
            <a:extLst>
              <a:ext uri="{FF2B5EF4-FFF2-40B4-BE49-F238E27FC236}">
                <a16:creationId xmlns:a16="http://schemas.microsoft.com/office/drawing/2014/main" id="{8CF2096F-4FD6-4C48-AD8C-F48DA2E117BD}"/>
              </a:ext>
            </a:extLst>
          </p:cNvPr>
          <p:cNvSpPr>
            <a:spLocks noGrp="1"/>
          </p:cNvSpPr>
          <p:nvPr>
            <p:ph sz="half" idx="1"/>
          </p:nvPr>
        </p:nvSpPr>
        <p:spPr>
          <a:xfrm>
            <a:off x="319313" y="1340768"/>
            <a:ext cx="8647133" cy="384721"/>
          </a:xfrm>
        </p:spPr>
        <p:txBody>
          <a:bodyPr wrap="square">
            <a:spAutoFit/>
          </a:bodyPr>
          <a:lstStyle/>
          <a:p>
            <a:r>
              <a:rPr lang="en-GB" sz="1900" dirty="0"/>
              <a:t>Molecular subtype is highly associated with risk of transformation to HCC</a:t>
            </a:r>
          </a:p>
        </p:txBody>
      </p:sp>
      <p:graphicFrame>
        <p:nvGraphicFramePr>
          <p:cNvPr id="9" name="Content Placeholder 4">
            <a:extLst>
              <a:ext uri="{FF2B5EF4-FFF2-40B4-BE49-F238E27FC236}">
                <a16:creationId xmlns:a16="http://schemas.microsoft.com/office/drawing/2014/main" id="{722AD10C-53B8-455C-AD99-363199D8BFE8}"/>
              </a:ext>
            </a:extLst>
          </p:cNvPr>
          <p:cNvGraphicFramePr>
            <a:graphicFrameLocks/>
          </p:cNvGraphicFramePr>
          <p:nvPr>
            <p:extLst>
              <p:ext uri="{D42A27DB-BD31-4B8C-83A1-F6EECF244321}">
                <p14:modId xmlns:p14="http://schemas.microsoft.com/office/powerpoint/2010/main" val="305902563"/>
              </p:ext>
            </p:extLst>
          </p:nvPr>
        </p:nvGraphicFramePr>
        <p:xfrm>
          <a:off x="755577" y="1863824"/>
          <a:ext cx="7776864" cy="3764280"/>
        </p:xfrm>
        <a:graphic>
          <a:graphicData uri="http://schemas.openxmlformats.org/drawingml/2006/table">
            <a:tbl>
              <a:tblPr firstRow="1" bandRow="1">
                <a:tableStyleId>{69012ECD-51FC-41F1-AA8D-1B2483CD663E}</a:tableStyleId>
              </a:tblPr>
              <a:tblGrid>
                <a:gridCol w="1367829">
                  <a:extLst>
                    <a:ext uri="{9D8B030D-6E8A-4147-A177-3AD203B41FA5}">
                      <a16:colId xmlns:a16="http://schemas.microsoft.com/office/drawing/2014/main" val="1802909020"/>
                    </a:ext>
                  </a:extLst>
                </a:gridCol>
                <a:gridCol w="1431806">
                  <a:extLst>
                    <a:ext uri="{9D8B030D-6E8A-4147-A177-3AD203B41FA5}">
                      <a16:colId xmlns:a16="http://schemas.microsoft.com/office/drawing/2014/main" val="3567566146"/>
                    </a:ext>
                  </a:extLst>
                </a:gridCol>
                <a:gridCol w="1568169">
                  <a:extLst>
                    <a:ext uri="{9D8B030D-6E8A-4147-A177-3AD203B41FA5}">
                      <a16:colId xmlns:a16="http://schemas.microsoft.com/office/drawing/2014/main" val="341730578"/>
                    </a:ext>
                  </a:extLst>
                </a:gridCol>
                <a:gridCol w="1227262">
                  <a:extLst>
                    <a:ext uri="{9D8B030D-6E8A-4147-A177-3AD203B41FA5}">
                      <a16:colId xmlns:a16="http://schemas.microsoft.com/office/drawing/2014/main" val="4280391806"/>
                    </a:ext>
                  </a:extLst>
                </a:gridCol>
                <a:gridCol w="2181798">
                  <a:extLst>
                    <a:ext uri="{9D8B030D-6E8A-4147-A177-3AD203B41FA5}">
                      <a16:colId xmlns:a16="http://schemas.microsoft.com/office/drawing/2014/main" val="31490843"/>
                    </a:ext>
                  </a:extLst>
                </a:gridCol>
              </a:tblGrid>
              <a:tr h="241557">
                <a:tc>
                  <a:txBody>
                    <a:bodyPr/>
                    <a:lstStyle/>
                    <a:p>
                      <a:r>
                        <a:rPr lang="en-GB" sz="1200" dirty="0"/>
                        <a:t>Genetic mutation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200" dirty="0"/>
                        <a:t>Pathology</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200" dirty="0"/>
                        <a:t>IHC</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200" dirty="0"/>
                        <a:t>Clinical features</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200" dirty="0"/>
                        <a:t>MRI features</a:t>
                      </a:r>
                      <a:r>
                        <a:rPr lang="en-GB" sz="1200" baseline="30000" dirty="0"/>
                        <a:t>†</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699990899"/>
                  </a:ext>
                </a:extLst>
              </a:tr>
              <a:tr h="283836">
                <a:tc>
                  <a:txBody>
                    <a:bodyPr/>
                    <a:lstStyle/>
                    <a:p>
                      <a:r>
                        <a:rPr lang="en-GB" sz="1100" i="1" dirty="0"/>
                        <a:t>HNF1-A</a:t>
                      </a:r>
                      <a:endParaRPr lang="en-GB" sz="1100" dirty="0"/>
                    </a:p>
                    <a:p>
                      <a:r>
                        <a:rPr lang="en-GB" sz="1100" dirty="0"/>
                        <a:t>(30–40%)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Extensive </a:t>
                      </a:r>
                      <a:br>
                        <a:rPr lang="en-GB" sz="1100" dirty="0"/>
                      </a:br>
                      <a:r>
                        <a:rPr lang="en-GB" sz="1100" dirty="0"/>
                        <a:t>steatosis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LFABP –</a:t>
                      </a:r>
                      <a:r>
                        <a:rPr lang="en-GB" sz="1100" dirty="0" err="1"/>
                        <a:t>ve</a:t>
                      </a: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err="1"/>
                        <a:t>Adenomatosis</a:t>
                      </a:r>
                      <a:r>
                        <a:rPr lang="en-GB" sz="1100" dirty="0"/>
                        <a:t>,</a:t>
                      </a:r>
                    </a:p>
                    <a:p>
                      <a:r>
                        <a:rPr lang="en-GB" sz="1100" dirty="0"/>
                        <a:t>MODY3</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Diffuse and homogenous signal dropout on opposed-phase T1</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9289166"/>
                  </a:ext>
                </a:extLst>
              </a:tr>
              <a:tr h="618356">
                <a:tc>
                  <a:txBody>
                    <a:bodyPr/>
                    <a:lstStyle/>
                    <a:p>
                      <a:r>
                        <a:rPr lang="en-GB" sz="1100" dirty="0"/>
                        <a:t>Inflammatory, </a:t>
                      </a:r>
                      <a:r>
                        <a:rPr lang="en-GB" sz="1100" i="1" dirty="0"/>
                        <a:t>Gp130</a:t>
                      </a:r>
                      <a:r>
                        <a:rPr lang="en-GB" sz="1100" dirty="0"/>
                        <a:t> (65%), </a:t>
                      </a:r>
                      <a:r>
                        <a:rPr lang="en-GB" sz="1100" i="1" dirty="0"/>
                        <a:t>GNAS </a:t>
                      </a:r>
                      <a:r>
                        <a:rPr lang="en-GB" sz="1100" dirty="0"/>
                        <a:t>(5%), </a:t>
                      </a:r>
                      <a:r>
                        <a:rPr lang="en-GB" sz="1100" i="1" dirty="0"/>
                        <a:t>STAT3</a:t>
                      </a:r>
                      <a:r>
                        <a:rPr lang="en-GB" sz="1100" dirty="0"/>
                        <a:t> (5%), </a:t>
                      </a:r>
                      <a:r>
                        <a:rPr lang="en-GB" sz="1100" i="1" dirty="0"/>
                        <a:t>FRK</a:t>
                      </a:r>
                      <a:r>
                        <a:rPr lang="en-GB" sz="1100" dirty="0"/>
                        <a:t> (10%), J</a:t>
                      </a:r>
                      <a:r>
                        <a:rPr lang="en-GB" sz="1100" i="1" dirty="0"/>
                        <a:t>AK1</a:t>
                      </a:r>
                      <a:r>
                        <a:rPr lang="en-GB" sz="1100" dirty="0"/>
                        <a:t> (2%)</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100" dirty="0"/>
                        <a:t>Inflammatory infiltration</a:t>
                      </a:r>
                    </a:p>
                    <a:p>
                      <a:r>
                        <a:rPr lang="en-GB" sz="1100" dirty="0"/>
                        <a:t>Clusters of vessels</a:t>
                      </a:r>
                    </a:p>
                    <a:p>
                      <a:r>
                        <a:rPr lang="en-GB" sz="1100" dirty="0"/>
                        <a:t>Sinusoidal dilatation</a:t>
                      </a:r>
                    </a:p>
                    <a:p>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100" dirty="0"/>
                        <a:t>LFABP +</a:t>
                      </a:r>
                      <a:r>
                        <a:rPr lang="en-GB" sz="1100" dirty="0" err="1"/>
                        <a:t>ve</a:t>
                      </a:r>
                      <a:endParaRPr lang="en-GB" sz="1100" dirty="0"/>
                    </a:p>
                    <a:p>
                      <a:r>
                        <a:rPr lang="en-GB" sz="1100" dirty="0"/>
                        <a:t>SAA (± CRP) </a:t>
                      </a:r>
                      <a:br>
                        <a:rPr lang="en-GB" sz="1100" dirty="0"/>
                      </a:br>
                      <a:r>
                        <a:rPr lang="en-GB" sz="1100" dirty="0"/>
                        <a:t>+</a:t>
                      </a:r>
                      <a:r>
                        <a:rPr lang="en-GB" sz="1100" dirty="0" err="1"/>
                        <a:t>ve</a:t>
                      </a: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100" dirty="0"/>
                        <a:t>Obesity</a:t>
                      </a:r>
                    </a:p>
                    <a:p>
                      <a:r>
                        <a:rPr lang="en-GB" sz="1100" dirty="0"/>
                        <a:t>Alcohol consumption</a:t>
                      </a:r>
                    </a:p>
                    <a:p>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100" dirty="0"/>
                        <a:t>Strong hyperintense on T2 and persistent enhancement on delayed phase using extracellular MR contrast agents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13414523"/>
                  </a:ext>
                </a:extLst>
              </a:tr>
              <a:tr h="506849">
                <a:tc>
                  <a:txBody>
                    <a:bodyPr/>
                    <a:lstStyle/>
                    <a:p>
                      <a:r>
                        <a:rPr lang="el-GR" sz="1100" dirty="0"/>
                        <a:t>β-</a:t>
                      </a:r>
                      <a:r>
                        <a:rPr lang="en-GB" sz="1100" dirty="0"/>
                        <a:t>catenin*</a:t>
                      </a:r>
                    </a:p>
                    <a:p>
                      <a:r>
                        <a:rPr lang="en-GB" sz="1100" dirty="0"/>
                        <a:t>exon 3 (5–10%)</a:t>
                      </a:r>
                    </a:p>
                  </a:txBody>
                  <a:tcPr marL="45720" marR="45720">
                    <a:lnL w="3810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Cell </a:t>
                      </a:r>
                      <a:r>
                        <a:rPr lang="en-GB" sz="1100" dirty="0" err="1"/>
                        <a:t>atypias</a:t>
                      </a:r>
                      <a:endParaRPr lang="en-GB" sz="1100" dirty="0"/>
                    </a:p>
                    <a:p>
                      <a:r>
                        <a:rPr lang="en-GB" sz="1100" dirty="0" err="1"/>
                        <a:t>Pseudoglandular</a:t>
                      </a:r>
                      <a:r>
                        <a:rPr lang="en-GB" sz="1100" dirty="0"/>
                        <a:t> formations</a:t>
                      </a:r>
                    </a:p>
                    <a:p>
                      <a:r>
                        <a:rPr lang="en-GB" sz="1100" dirty="0"/>
                        <a:t>Cholestasis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LFABP +</a:t>
                      </a:r>
                      <a:r>
                        <a:rPr lang="en-GB" sz="1100" dirty="0" err="1"/>
                        <a:t>ve</a:t>
                      </a:r>
                      <a:endParaRPr lang="en-GB" sz="1100" dirty="0"/>
                    </a:p>
                    <a:p>
                      <a:r>
                        <a:rPr lang="en-GB" sz="1100" dirty="0"/>
                        <a:t>GS +</a:t>
                      </a:r>
                      <a:r>
                        <a:rPr lang="en-GB" sz="1100" dirty="0" err="1"/>
                        <a:t>ve</a:t>
                      </a:r>
                      <a:r>
                        <a:rPr lang="en-GB" sz="1100" dirty="0"/>
                        <a:t> (diffuse)</a:t>
                      </a:r>
                    </a:p>
                    <a:p>
                      <a:r>
                        <a:rPr lang="el-GR" sz="1100" dirty="0"/>
                        <a:t>β-</a:t>
                      </a:r>
                      <a:r>
                        <a:rPr lang="en-GB" sz="1100" dirty="0"/>
                        <a:t>catenin nuclear +</a:t>
                      </a:r>
                      <a:r>
                        <a:rPr lang="en-GB" sz="1100" dirty="0" err="1"/>
                        <a:t>ve</a:t>
                      </a: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b="1" dirty="0">
                          <a:solidFill>
                            <a:schemeClr val="accent1"/>
                          </a:solidFill>
                        </a:rPr>
                        <a:t>Male</a:t>
                      </a:r>
                      <a:r>
                        <a:rPr lang="en-GB" sz="1100" dirty="0"/>
                        <a:t>; androgen use </a:t>
                      </a:r>
                      <a:r>
                        <a:rPr lang="en-GB" sz="1100" dirty="0">
                          <a:sym typeface="Wingdings" panose="05000000000000000000" pitchFamily="2" charset="2"/>
                        </a:rPr>
                        <a:t> </a:t>
                      </a:r>
                      <a:r>
                        <a:rPr lang="en-GB" sz="1100" dirty="0"/>
                        <a:t>increased risk of HCC</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No specific feature; often heterogeneous on T1 and T2</a:t>
                      </a:r>
                    </a:p>
                    <a:p>
                      <a:r>
                        <a:rPr lang="en-GB" sz="1100" dirty="0"/>
                        <a:t>No signal dropout on opposed-phase T1</a:t>
                      </a:r>
                    </a:p>
                  </a:txBody>
                  <a:tcPr marL="45720" marR="45720">
                    <a:lnL w="635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03941215"/>
                  </a:ext>
                </a:extLst>
              </a:tr>
              <a:tr h="395342">
                <a:tc>
                  <a:txBody>
                    <a:bodyPr/>
                    <a:lstStyle/>
                    <a:p>
                      <a:r>
                        <a:rPr lang="en-GB" sz="1100" dirty="0"/>
                        <a:t>β-catenin exons 7–8 (5–10%)</a:t>
                      </a:r>
                    </a:p>
                  </a:txBody>
                  <a:tcPr marL="45720" marR="45720">
                    <a:lnL w="3810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100" dirty="0"/>
                        <a:t>No typical features</a:t>
                      </a:r>
                    </a:p>
                    <a:p>
                      <a:r>
                        <a:rPr lang="en-GB" sz="1100" dirty="0"/>
                        <a:t>or inflammatory phenotype</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100" dirty="0"/>
                        <a:t>GS +</a:t>
                      </a:r>
                      <a:r>
                        <a:rPr lang="en-GB" sz="1100" dirty="0" err="1"/>
                        <a:t>ve</a:t>
                      </a:r>
                      <a:r>
                        <a:rPr lang="en-GB" sz="1100" dirty="0"/>
                        <a:t> (faint and patchy); β-catenin nuclear –</a:t>
                      </a:r>
                      <a:r>
                        <a:rPr lang="en-GB" sz="1100" dirty="0" err="1"/>
                        <a:t>ve</a:t>
                      </a: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100" dirty="0"/>
                        <a:t>No specific features</a:t>
                      </a:r>
                    </a:p>
                  </a:txBody>
                  <a:tcPr marL="45720" marR="45720">
                    <a:lnL w="635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57902168"/>
                  </a:ext>
                </a:extLst>
              </a:tr>
              <a:tr h="395342">
                <a:tc>
                  <a:txBody>
                    <a:bodyPr/>
                    <a:lstStyle/>
                    <a:p>
                      <a:r>
                        <a:rPr lang="en-GB" sz="1100" dirty="0"/>
                        <a:t>Unclassified</a:t>
                      </a:r>
                    </a:p>
                    <a:p>
                      <a:r>
                        <a:rPr lang="en-GB" sz="1100" dirty="0"/>
                        <a:t>(5–10%)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None</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LFABP +</a:t>
                      </a:r>
                      <a:r>
                        <a:rPr lang="en-GB" sz="1100" dirty="0" err="1"/>
                        <a:t>ve</a:t>
                      </a:r>
                      <a:endParaRPr lang="en-GB" sz="1100" dirty="0"/>
                    </a:p>
                    <a:p>
                      <a:r>
                        <a:rPr lang="en-GB" sz="1100" dirty="0"/>
                        <a:t>SAA/CRP –</a:t>
                      </a:r>
                      <a:r>
                        <a:rPr lang="en-GB" sz="1100" dirty="0" err="1"/>
                        <a:t>ve</a:t>
                      </a:r>
                      <a:endParaRPr lang="en-GB" sz="1100" dirty="0"/>
                    </a:p>
                    <a:p>
                      <a:r>
                        <a:rPr lang="el-GR" sz="1100" dirty="0"/>
                        <a:t>β-</a:t>
                      </a:r>
                      <a:r>
                        <a:rPr lang="en-GB" sz="1100" dirty="0"/>
                        <a:t>catenin nuclear –</a:t>
                      </a:r>
                      <a:r>
                        <a:rPr lang="en-GB" sz="1100" dirty="0" err="1"/>
                        <a:t>ve</a:t>
                      </a: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GB" sz="110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t>No specific features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77395852"/>
                  </a:ext>
                </a:extLst>
              </a:tr>
            </a:tbl>
          </a:graphicData>
        </a:graphic>
      </p:graphicFrame>
      <p:sp>
        <p:nvSpPr>
          <p:cNvPr id="8" name="TextBox 7">
            <a:extLst>
              <a:ext uri="{FF2B5EF4-FFF2-40B4-BE49-F238E27FC236}">
                <a16:creationId xmlns:a16="http://schemas.microsoft.com/office/drawing/2014/main" id="{DD4652A4-399F-49C8-811A-9B4484A18759}"/>
              </a:ext>
            </a:extLst>
          </p:cNvPr>
          <p:cNvSpPr txBox="1"/>
          <p:nvPr/>
        </p:nvSpPr>
        <p:spPr>
          <a:xfrm>
            <a:off x="755567" y="5627372"/>
            <a:ext cx="7460697" cy="307777"/>
          </a:xfrm>
          <a:prstGeom prst="rect">
            <a:avLst/>
          </a:prstGeom>
          <a:noFill/>
        </p:spPr>
        <p:txBody>
          <a:bodyPr wrap="none" rtlCol="0">
            <a:spAutoFit/>
          </a:bodyPr>
          <a:lstStyle/>
          <a:p>
            <a:r>
              <a:rPr lang="el-GR" sz="1400" b="1" dirty="0">
                <a:solidFill>
                  <a:schemeClr val="accent1"/>
                </a:solidFill>
              </a:rPr>
              <a:t>β</a:t>
            </a:r>
            <a:r>
              <a:rPr lang="en-GB" sz="1400" b="1" dirty="0">
                <a:solidFill>
                  <a:schemeClr val="accent1"/>
                </a:solidFill>
              </a:rPr>
              <a:t>-HCAs exhibit the highest risk of malignancy; men are at a higher risk of malignancy</a:t>
            </a:r>
          </a:p>
        </p:txBody>
      </p:sp>
      <p:pic>
        <p:nvPicPr>
          <p:cNvPr id="10" name="Picture 9">
            <a:hlinkClick r:id="rId3" action="ppaction://hlinksldjump"/>
            <a:extLst>
              <a:ext uri="{FF2B5EF4-FFF2-40B4-BE49-F238E27FC236}">
                <a16:creationId xmlns:a16="http://schemas.microsoft.com/office/drawing/2014/main" id="{764EDCD7-EE2F-48D3-A14E-824AF361169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206280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971BBFD5-0DB0-47F9-811A-2542E68AF2DF}"/>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a:xfrm>
            <a:off x="319314" y="1340767"/>
            <a:ext cx="8506800" cy="4829123"/>
          </a:xfrm>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a:t>
            </a:r>
            <a:br>
              <a:rPr lang="en-GB" dirty="0"/>
            </a:br>
            <a:r>
              <a:rPr lang="en-GB" dirty="0"/>
              <a:t>this to return to the outline or topics pages, depending on which</a:t>
            </a:r>
            <a:br>
              <a:rPr lang="en-GB" dirty="0"/>
            </a:br>
            <a:r>
              <a:rPr lang="en-GB" dirty="0"/>
              <a:t>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724477" y="2348880"/>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755576" y="3629283"/>
            <a:ext cx="7297812" cy="1631216"/>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HCA: key diagnostic recommendations</a:t>
            </a:r>
            <a:endParaRPr lang="en-GB"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a:p>
          <a:p>
            <a:r>
              <a:rPr lang="en-GB"/>
              <a:t>EASL CPG benign liver tumours. J Hepatol 2016;65:386–98</a:t>
            </a:r>
            <a:endParaRPr lang="en-GB"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pPr>
              <a:buClr>
                <a:schemeClr val="tx2"/>
              </a:buClr>
            </a:pPr>
            <a:r>
              <a:rPr lang="en-GB" dirty="0"/>
              <a:t>Imaging features reflect the tumour molecular subtype</a:t>
            </a:r>
          </a:p>
          <a:p>
            <a:pPr>
              <a:buClr>
                <a:schemeClr val="tx2"/>
              </a:buClr>
            </a:pPr>
            <a:r>
              <a:rPr lang="en-GB" dirty="0"/>
              <a:t>Imaging should be fat sensitive and use contrast agents to look</a:t>
            </a:r>
            <a:br>
              <a:rPr lang="en-GB" dirty="0"/>
            </a:br>
            <a:r>
              <a:rPr lang="en-GB" dirty="0"/>
              <a:t>for dilated vascular spaces</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3901995311"/>
              </p:ext>
            </p:extLst>
          </p:nvPr>
        </p:nvGraphicFramePr>
        <p:xfrm>
          <a:off x="755575" y="2708920"/>
          <a:ext cx="7344815" cy="2621280"/>
        </p:xfrm>
        <a:graphic>
          <a:graphicData uri="http://schemas.openxmlformats.org/drawingml/2006/table">
            <a:tbl>
              <a:tblPr firstRow="1" bandRow="1">
                <a:tableStyleId>{5C22544A-7EE6-4342-B048-85BDC9FD1C3A}</a:tableStyleId>
              </a:tblPr>
              <a:tblGrid>
                <a:gridCol w="5599513">
                  <a:extLst>
                    <a:ext uri="{9D8B030D-6E8A-4147-A177-3AD203B41FA5}">
                      <a16:colId xmlns:a16="http://schemas.microsoft.com/office/drawing/2014/main" val="20001"/>
                    </a:ext>
                  </a:extLst>
                </a:gridCol>
                <a:gridCol w="872651">
                  <a:extLst>
                    <a:ext uri="{9D8B030D-6E8A-4147-A177-3AD203B41FA5}">
                      <a16:colId xmlns:a16="http://schemas.microsoft.com/office/drawing/2014/main" val="20002"/>
                    </a:ext>
                  </a:extLst>
                </a:gridCol>
                <a:gridCol w="872651">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400" b="0" i="0" u="none" strike="noStrike" kern="1200" baseline="0" dirty="0">
                          <a:solidFill>
                            <a:schemeClr val="tx1"/>
                          </a:solidFill>
                          <a:latin typeface="+mn-lt"/>
                          <a:ea typeface="+mn-ea"/>
                          <a:cs typeface="+mn-cs"/>
                        </a:rPr>
                        <a:t>MRI is superior to all other imaging modalities</a:t>
                      </a:r>
                    </a:p>
                    <a:p>
                      <a:endParaRPr lang="en-GB" sz="1400" b="0" i="0" u="none" strike="noStrike" kern="1200" baseline="0" dirty="0">
                        <a:solidFill>
                          <a:schemeClr val="tx1"/>
                        </a:solidFill>
                        <a:latin typeface="+mn-lt"/>
                        <a:ea typeface="+mn-ea"/>
                        <a:cs typeface="+mn-cs"/>
                      </a:endParaRPr>
                    </a:p>
                    <a:p>
                      <a:r>
                        <a:rPr lang="en-GB" sz="1400" b="0" i="0" u="none" strike="noStrike" kern="1200" baseline="0" dirty="0">
                          <a:solidFill>
                            <a:schemeClr val="tx1"/>
                          </a:solidFill>
                          <a:latin typeface="+mn-lt"/>
                          <a:ea typeface="+mn-ea"/>
                          <a:cs typeface="+mn-cs"/>
                        </a:rPr>
                        <a:t>Due to its intrinsic properties to detect fat and vascular spaces it offers the opportunity to subtype HCA up to 80%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II-2</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1</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tx1"/>
                          </a:solidFill>
                          <a:latin typeface="+mn-lt"/>
                          <a:ea typeface="+mn-ea"/>
                          <a:cs typeface="+mn-cs"/>
                        </a:rPr>
                        <a:t>MRI has &gt;90% specificity for positive identification of HNF-1α or inflammatory HCA</a:t>
                      </a:r>
                    </a:p>
                    <a:p>
                      <a:br>
                        <a:rPr lang="en-GB" sz="1400" b="0" i="0" u="none" strike="noStrike" kern="1200" baseline="0" dirty="0">
                          <a:solidFill>
                            <a:schemeClr val="tx1"/>
                          </a:solidFill>
                          <a:latin typeface="+mn-lt"/>
                          <a:ea typeface="+mn-ea"/>
                          <a:cs typeface="+mn-cs"/>
                        </a:rPr>
                      </a:br>
                      <a:r>
                        <a:rPr lang="en-GB" sz="1400" b="0" i="0" u="none" strike="noStrike" kern="1200" baseline="0" dirty="0">
                          <a:solidFill>
                            <a:schemeClr val="tx1"/>
                          </a:solidFill>
                          <a:latin typeface="+mn-lt"/>
                          <a:ea typeface="+mn-ea"/>
                          <a:cs typeface="+mn-cs"/>
                        </a:rPr>
                        <a:t>Identification of β-catenin-activated HCA and distinction from unclassified HCA or HCC is not possible with any current imaging technique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II-2</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1</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4355976" y="2708920"/>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E20610AF-1090-4A61-ACBE-B065FF438C0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4188230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HCA: key management recommendations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EASL CPG benign liver tumours. J </a:t>
            </a:r>
            <a:r>
              <a:rPr lang="en-GB" dirty="0" err="1"/>
              <a:t>Hepatol</a:t>
            </a:r>
            <a:r>
              <a:rPr lang="en-GB" dirty="0"/>
              <a:t> 2016;65:386–98</a:t>
            </a:r>
          </a:p>
        </p:txBody>
      </p:sp>
      <p:graphicFrame>
        <p:nvGraphicFramePr>
          <p:cNvPr id="8" name="Table 7">
            <a:extLst>
              <a:ext uri="{FF2B5EF4-FFF2-40B4-BE49-F238E27FC236}">
                <a16:creationId xmlns:a16="http://schemas.microsoft.com/office/drawing/2014/main" id="{11DB282E-62AB-4141-A26C-571A5563A623}"/>
              </a:ext>
            </a:extLst>
          </p:cNvPr>
          <p:cNvGraphicFramePr>
            <a:graphicFrameLocks noGrp="1"/>
          </p:cNvGraphicFramePr>
          <p:nvPr>
            <p:extLst>
              <p:ext uri="{D42A27DB-BD31-4B8C-83A1-F6EECF244321}">
                <p14:modId xmlns:p14="http://schemas.microsoft.com/office/powerpoint/2010/main" val="1700175090"/>
              </p:ext>
            </p:extLst>
          </p:nvPr>
        </p:nvGraphicFramePr>
        <p:xfrm>
          <a:off x="755576" y="2177246"/>
          <a:ext cx="7344817" cy="3108960"/>
        </p:xfrm>
        <a:graphic>
          <a:graphicData uri="http://schemas.openxmlformats.org/drawingml/2006/table">
            <a:tbl>
              <a:tblPr firstRow="1" bandRow="1">
                <a:tableStyleId>{5C22544A-7EE6-4342-B048-85BDC9FD1C3A}</a:tableStyleId>
              </a:tblPr>
              <a:tblGrid>
                <a:gridCol w="5599515">
                  <a:extLst>
                    <a:ext uri="{9D8B030D-6E8A-4147-A177-3AD203B41FA5}">
                      <a16:colId xmlns:a16="http://schemas.microsoft.com/office/drawing/2014/main" val="20001"/>
                    </a:ext>
                  </a:extLst>
                </a:gridCol>
                <a:gridCol w="872651">
                  <a:extLst>
                    <a:ext uri="{9D8B030D-6E8A-4147-A177-3AD203B41FA5}">
                      <a16:colId xmlns:a16="http://schemas.microsoft.com/office/drawing/2014/main" val="20002"/>
                    </a:ext>
                  </a:extLst>
                </a:gridCol>
                <a:gridCol w="872651">
                  <a:extLst>
                    <a:ext uri="{9D8B030D-6E8A-4147-A177-3AD203B41FA5}">
                      <a16:colId xmlns:a16="http://schemas.microsoft.com/office/drawing/2014/main" val="20003"/>
                    </a:ext>
                  </a:extLst>
                </a:gridCol>
              </a:tblGrid>
              <a:tr h="0">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GB" sz="1400" b="0" i="0" u="none" strike="noStrike" kern="1200" baseline="0" dirty="0">
                          <a:solidFill>
                            <a:schemeClr val="tx1"/>
                          </a:solidFill>
                          <a:latin typeface="+mn-lt"/>
                          <a:ea typeface="+mn-ea"/>
                          <a:cs typeface="+mn-cs"/>
                        </a:rPr>
                        <a:t>Base treatment decisions on sex, size and pattern of progression</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III</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2</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r>
                        <a:rPr lang="en-GB" sz="1400" b="0" i="0" u="none" strike="noStrike" kern="1200" baseline="0" dirty="0">
                          <a:solidFill>
                            <a:schemeClr val="tx1"/>
                          </a:solidFill>
                          <a:latin typeface="+mn-lt"/>
                          <a:ea typeface="+mn-ea"/>
                          <a:cs typeface="+mn-cs"/>
                        </a:rPr>
                        <a:t>Discontinuation of OCPs and weight loss should be advised</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II-2</a:t>
                      </a:r>
                    </a:p>
                  </a:txBody>
                  <a:tcPr marL="46545" marR="46545" anchor="ctr">
                    <a:lnL w="6350" cap="flat" cmpd="sng" algn="ctr">
                      <a:noFill/>
                      <a:prstDash val="solid"/>
                      <a:round/>
                      <a:headEnd type="none" w="med" len="med"/>
                      <a:tailEnd type="none" w="med" len="med"/>
                    </a:lnL>
                    <a:solidFill>
                      <a:srgbClr val="7DCBEC"/>
                    </a:solidFill>
                  </a:tcPr>
                </a:tc>
                <a:tc>
                  <a:txBody>
                    <a:bodyPr/>
                    <a:lstStyle/>
                    <a:p>
                      <a:pPr algn="ctr"/>
                      <a:r>
                        <a:rPr lang="en-GB" sz="1400" dirty="0"/>
                        <a:t>1</a:t>
                      </a:r>
                    </a:p>
                  </a:txBody>
                  <a:tcPr marL="46545" marR="46545"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48619">
                <a:tc>
                  <a:txBody>
                    <a:bodyPr/>
                    <a:lstStyle/>
                    <a:p>
                      <a:r>
                        <a:rPr lang="en-GB" sz="1400" b="1" i="0" u="none" strike="noStrike" kern="1200" baseline="0" dirty="0">
                          <a:solidFill>
                            <a:schemeClr val="tx2"/>
                          </a:solidFill>
                          <a:latin typeface="+mn-lt"/>
                          <a:ea typeface="+mn-ea"/>
                          <a:cs typeface="+mn-cs"/>
                        </a:rPr>
                        <a:t>Resection irrespective of size is recommended in men </a:t>
                      </a:r>
                      <a:r>
                        <a:rPr lang="en-GB" sz="1400" b="0" i="0" u="none" strike="noStrike" kern="1200" baseline="0" dirty="0">
                          <a:solidFill>
                            <a:schemeClr val="tx1"/>
                          </a:solidFill>
                          <a:latin typeface="+mn-lt"/>
                          <a:ea typeface="+mn-ea"/>
                          <a:cs typeface="+mn-cs"/>
                        </a:rPr>
                        <a:t>and in all cases of proven β-catenin mutation</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II-3</a:t>
                      </a:r>
                    </a:p>
                  </a:txBody>
                  <a:tcPr marL="46545" marR="46545" anchor="ctr">
                    <a:lnL w="6350" cap="flat" cmpd="sng" algn="ctr">
                      <a:noFill/>
                      <a:prstDash val="solid"/>
                      <a:round/>
                      <a:headEnd type="none" w="med" len="med"/>
                      <a:tailEnd type="none" w="med" len="med"/>
                    </a:lnL>
                    <a:solidFill>
                      <a:srgbClr val="7DCBEC"/>
                    </a:solidFill>
                  </a:tcPr>
                </a:tc>
                <a:tc>
                  <a:txBody>
                    <a:bodyPr/>
                    <a:lstStyle/>
                    <a:p>
                      <a:pPr algn="ctr"/>
                      <a:r>
                        <a:rPr lang="en-GB" sz="1400" dirty="0"/>
                        <a:t>2</a:t>
                      </a:r>
                    </a:p>
                  </a:txBody>
                  <a:tcPr marL="46545" marR="46545"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891930539"/>
                  </a:ext>
                </a:extLst>
              </a:tr>
              <a:tr h="271011">
                <a:tc>
                  <a:txBody>
                    <a:bodyPr/>
                    <a:lstStyle/>
                    <a:p>
                      <a:r>
                        <a:rPr lang="en-GB" sz="1400" b="1" i="0" u="none" strike="noStrike" kern="1200" baseline="0" dirty="0">
                          <a:solidFill>
                            <a:schemeClr val="tx2"/>
                          </a:solidFill>
                          <a:latin typeface="+mn-lt"/>
                          <a:ea typeface="+mn-ea"/>
                          <a:cs typeface="+mn-cs"/>
                        </a:rPr>
                        <a:t>Observe women for 6 months after lifestyle change</a:t>
                      </a:r>
                      <a:r>
                        <a:rPr lang="en-GB" sz="1400" b="0" i="0" u="none" strike="noStrike" kern="1200" baseline="0" dirty="0">
                          <a:solidFill>
                            <a:schemeClr val="dk1"/>
                          </a:solidFill>
                          <a:latin typeface="+mn-lt"/>
                          <a:ea typeface="+mn-ea"/>
                          <a:cs typeface="+mn-cs"/>
                        </a:rPr>
                        <a:t>.</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Resection is indicated with lesions ≥5 cm and those continuing </a:t>
                      </a:r>
                      <a:br>
                        <a:rPr lang="en-GB" sz="1400" b="0" i="0" u="none" strike="noStrike" kern="1200" baseline="0" dirty="0">
                          <a:solidFill>
                            <a:schemeClr val="dk1"/>
                          </a:solidFill>
                          <a:latin typeface="+mn-lt"/>
                          <a:ea typeface="+mn-ea"/>
                          <a:cs typeface="+mn-cs"/>
                        </a:rPr>
                      </a:br>
                      <a:r>
                        <a:rPr lang="en-GB" sz="1400" b="0" i="0" u="none" strike="noStrike" kern="1200" baseline="0" dirty="0">
                          <a:solidFill>
                            <a:schemeClr val="dk1"/>
                          </a:solidFill>
                          <a:latin typeface="+mn-lt"/>
                          <a:ea typeface="+mn-ea"/>
                          <a:cs typeface="+mn-cs"/>
                        </a:rPr>
                        <a:t>to grow</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Reassess lesions &lt;5 cm at 1 year with annual imaging thereafter</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II-3</a:t>
                      </a:r>
                    </a:p>
                    <a:p>
                      <a:pPr algn="ctr"/>
                      <a:r>
                        <a:rPr lang="en-GB" sz="1400" dirty="0"/>
                        <a:t>II-3</a:t>
                      </a:r>
                    </a:p>
                    <a:p>
                      <a:pPr algn="ctr"/>
                      <a:endParaRPr lang="en-GB" sz="1400" dirty="0"/>
                    </a:p>
                    <a:p>
                      <a:pPr algn="ctr"/>
                      <a:r>
                        <a:rPr lang="en-GB" sz="1400" dirty="0"/>
                        <a:t>III</a:t>
                      </a:r>
                    </a:p>
                  </a:txBody>
                  <a:tcPr marL="46545" marR="46545">
                    <a:lnL w="6350" cap="flat" cmpd="sng" algn="ctr">
                      <a:noFill/>
                      <a:prstDash val="solid"/>
                      <a:round/>
                      <a:headEnd type="none" w="med" len="med"/>
                      <a:tailEnd type="none" w="med" len="med"/>
                    </a:lnL>
                    <a:solidFill>
                      <a:srgbClr val="7DCBEC"/>
                    </a:solidFill>
                  </a:tcPr>
                </a:tc>
                <a:tc>
                  <a:txBody>
                    <a:bodyPr/>
                    <a:lstStyle/>
                    <a:p>
                      <a:pPr algn="ctr"/>
                      <a:r>
                        <a:rPr lang="en-GB" sz="1400" dirty="0"/>
                        <a:t>2</a:t>
                      </a:r>
                    </a:p>
                    <a:p>
                      <a:pPr algn="ctr"/>
                      <a:r>
                        <a:rPr lang="en-GB" sz="1400" dirty="0"/>
                        <a:t>2</a:t>
                      </a:r>
                    </a:p>
                    <a:p>
                      <a:pPr algn="ctr"/>
                      <a:endParaRPr lang="en-GB" sz="1400" dirty="0"/>
                    </a:p>
                    <a:p>
                      <a:pPr algn="ctr"/>
                      <a:r>
                        <a:rPr lang="en-GB" sz="1400" dirty="0"/>
                        <a:t>2</a:t>
                      </a:r>
                    </a:p>
                  </a:txBody>
                  <a:tcPr marL="46545" marR="46545">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84580390"/>
                  </a:ext>
                </a:extLst>
              </a:tr>
              <a:tr h="209815">
                <a:tc>
                  <a:txBody>
                    <a:bodyPr/>
                    <a:lstStyle/>
                    <a:p>
                      <a:r>
                        <a:rPr lang="en-GB" sz="1400" b="0" i="0" u="none" strike="noStrike" kern="1200" baseline="0" dirty="0">
                          <a:solidFill>
                            <a:schemeClr val="tx1"/>
                          </a:solidFill>
                          <a:latin typeface="+mn-lt"/>
                          <a:ea typeface="+mn-ea"/>
                          <a:cs typeface="+mn-cs"/>
                        </a:rPr>
                        <a:t>Bleeding HCAs with haemodynamic instability should be e</a:t>
                      </a:r>
                      <a:r>
                        <a:rPr lang="en-GB" sz="1400" b="0" i="0" u="none" strike="noStrike" kern="1200" baseline="0" dirty="0">
                          <a:solidFill>
                            <a:schemeClr val="dk1"/>
                          </a:solidFill>
                          <a:latin typeface="+mn-lt"/>
                          <a:ea typeface="+mn-ea"/>
                          <a:cs typeface="+mn-cs"/>
                        </a:rPr>
                        <a:t>mbolized and a residual </a:t>
                      </a:r>
                      <a:r>
                        <a:rPr lang="en-GB" sz="1400" b="0" i="0" u="none" strike="noStrike" kern="1200" baseline="0" dirty="0">
                          <a:solidFill>
                            <a:schemeClr val="tx1"/>
                          </a:solidFill>
                          <a:latin typeface="+mn-lt"/>
                          <a:ea typeface="+mn-ea"/>
                          <a:cs typeface="+mn-cs"/>
                        </a:rPr>
                        <a:t>viable lesion on follow-up imaging is an indication for resection</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III</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2</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077F7367-026E-45CD-934E-E4C9F5089912}"/>
              </a:ext>
            </a:extLst>
          </p:cNvPr>
          <p:cNvGrpSpPr/>
          <p:nvPr/>
        </p:nvGrpSpPr>
        <p:grpSpPr>
          <a:xfrm>
            <a:off x="4283968" y="2177246"/>
            <a:ext cx="3693418" cy="276999"/>
            <a:chOff x="4262958" y="3212976"/>
            <a:chExt cx="3693418" cy="276999"/>
          </a:xfrm>
        </p:grpSpPr>
        <p:sp>
          <p:nvSpPr>
            <p:cNvPr id="11" name="Rectangle 10">
              <a:extLst>
                <a:ext uri="{FF2B5EF4-FFF2-40B4-BE49-F238E27FC236}">
                  <a16:creationId xmlns:a16="http://schemas.microsoft.com/office/drawing/2014/main" id="{C7B42454-C18F-4339-87C8-020FDFDE58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B43E3DE3-CFC4-4E64-B075-5E1DBD386B1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ADC44C03-A802-4325-B70E-B1BE7AA04FF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A5388422-5734-4F3A-9D1F-59C2D9B38100}"/>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
        <p:nvSpPr>
          <p:cNvPr id="15" name="Content Placeholder 9">
            <a:extLst>
              <a:ext uri="{FF2B5EF4-FFF2-40B4-BE49-F238E27FC236}">
                <a16:creationId xmlns:a16="http://schemas.microsoft.com/office/drawing/2014/main" id="{52F12FC5-519D-446D-ACBE-07898367D3A5}"/>
              </a:ext>
            </a:extLst>
          </p:cNvPr>
          <p:cNvSpPr>
            <a:spLocks noGrp="1"/>
          </p:cNvSpPr>
          <p:nvPr>
            <p:ph sz="half" idx="1"/>
          </p:nvPr>
        </p:nvSpPr>
        <p:spPr>
          <a:xfrm>
            <a:off x="319314" y="1340768"/>
            <a:ext cx="8506800" cy="4622400"/>
          </a:xfrm>
        </p:spPr>
        <p:txBody>
          <a:bodyPr/>
          <a:lstStyle/>
          <a:p>
            <a:r>
              <a:rPr lang="en-GB" dirty="0"/>
              <a:t>HCAs have the potential for haemorrhage or malignant transformation</a:t>
            </a:r>
          </a:p>
          <a:p>
            <a:pPr lvl="1"/>
            <a:r>
              <a:rPr lang="en-GB" dirty="0"/>
              <a:t>Management should involve a benign liver tumour MDT</a:t>
            </a:r>
          </a:p>
        </p:txBody>
      </p:sp>
      <p:pic>
        <p:nvPicPr>
          <p:cNvPr id="16" name="Picture 15">
            <a:hlinkClick r:id="rId3" action="ppaction://hlinksldjump"/>
            <a:extLst>
              <a:ext uri="{FF2B5EF4-FFF2-40B4-BE49-F238E27FC236}">
                <a16:creationId xmlns:a16="http://schemas.microsoft.com/office/drawing/2014/main" id="{C033DB13-9E9D-43FB-BB07-858B2A2FB25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095913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HCA: management algorithm</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dirty="0"/>
              <a:t>*</a:t>
            </a:r>
            <a:r>
              <a:rPr lang="en-GB" dirty="0">
                <a:latin typeface="Arial" panose="020B0604020202020204" pitchFamily="34" charset="0"/>
                <a:cs typeface="Arial" panose="020B0604020202020204" pitchFamily="34" charset="0"/>
              </a:rPr>
              <a:t>≥</a:t>
            </a:r>
            <a:r>
              <a:rPr lang="en-GB" dirty="0"/>
              <a:t>20% diameter</a:t>
            </a:r>
          </a:p>
          <a:p>
            <a:r>
              <a:rPr lang="en-GB" dirty="0"/>
              <a:t>EASL CPG benign liver tumours. J </a:t>
            </a:r>
            <a:r>
              <a:rPr lang="en-GB" dirty="0" err="1"/>
              <a:t>Hepatol</a:t>
            </a:r>
            <a:r>
              <a:rPr lang="en-GB" dirty="0"/>
              <a:t> 2016;65:386–98</a:t>
            </a:r>
          </a:p>
        </p:txBody>
      </p:sp>
      <p:sp>
        <p:nvSpPr>
          <p:cNvPr id="10" name="Rectangle: Rounded Corners 9">
            <a:extLst>
              <a:ext uri="{FF2B5EF4-FFF2-40B4-BE49-F238E27FC236}">
                <a16:creationId xmlns:a16="http://schemas.microsoft.com/office/drawing/2014/main" id="{B17C5D22-124E-4606-BCE4-54A087374F09}"/>
              </a:ext>
            </a:extLst>
          </p:cNvPr>
          <p:cNvSpPr/>
          <p:nvPr/>
        </p:nvSpPr>
        <p:spPr>
          <a:xfrm>
            <a:off x="3713401" y="1196752"/>
            <a:ext cx="1728192" cy="43204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Suspected HCA</a:t>
            </a:r>
          </a:p>
        </p:txBody>
      </p:sp>
      <p:sp>
        <p:nvSpPr>
          <p:cNvPr id="11" name="Rectangle: Rounded Corners 10">
            <a:extLst>
              <a:ext uri="{FF2B5EF4-FFF2-40B4-BE49-F238E27FC236}">
                <a16:creationId xmlns:a16="http://schemas.microsoft.com/office/drawing/2014/main" id="{D4DF71D8-FBAB-4CC7-B186-350CE0A4661C}"/>
              </a:ext>
            </a:extLst>
          </p:cNvPr>
          <p:cNvSpPr/>
          <p:nvPr/>
        </p:nvSpPr>
        <p:spPr>
          <a:xfrm>
            <a:off x="3312375" y="1873843"/>
            <a:ext cx="2530245" cy="54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Contrast-enhanced MRI</a:t>
            </a:r>
            <a:br>
              <a:rPr lang="en-GB" sz="1400" dirty="0"/>
            </a:br>
            <a:r>
              <a:rPr lang="en-GB" sz="1400" dirty="0"/>
              <a:t>document size (+/– subtype)</a:t>
            </a:r>
          </a:p>
        </p:txBody>
      </p:sp>
      <p:sp>
        <p:nvSpPr>
          <p:cNvPr id="12" name="Rectangle: Rounded Corners 11">
            <a:extLst>
              <a:ext uri="{FF2B5EF4-FFF2-40B4-BE49-F238E27FC236}">
                <a16:creationId xmlns:a16="http://schemas.microsoft.com/office/drawing/2014/main" id="{149F566D-D93B-4957-BBA6-50401D8A1C82}"/>
              </a:ext>
            </a:extLst>
          </p:cNvPr>
          <p:cNvSpPr/>
          <p:nvPr/>
        </p:nvSpPr>
        <p:spPr>
          <a:xfrm>
            <a:off x="381135" y="2367546"/>
            <a:ext cx="2484000" cy="54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Female </a:t>
            </a:r>
            <a:br>
              <a:rPr lang="en-GB" sz="1400" dirty="0"/>
            </a:br>
            <a:r>
              <a:rPr lang="en-GB" sz="1400" dirty="0"/>
              <a:t>(irrespective of tumour size)</a:t>
            </a:r>
          </a:p>
        </p:txBody>
      </p:sp>
      <p:sp>
        <p:nvSpPr>
          <p:cNvPr id="13" name="Rectangle: Rounded Corners 12">
            <a:extLst>
              <a:ext uri="{FF2B5EF4-FFF2-40B4-BE49-F238E27FC236}">
                <a16:creationId xmlns:a16="http://schemas.microsoft.com/office/drawing/2014/main" id="{CADFBCF6-E617-43F7-B717-55125CCCDFF7}"/>
              </a:ext>
            </a:extLst>
          </p:cNvPr>
          <p:cNvSpPr/>
          <p:nvPr/>
        </p:nvSpPr>
        <p:spPr>
          <a:xfrm>
            <a:off x="6444208" y="2357542"/>
            <a:ext cx="2484000" cy="54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Male </a:t>
            </a:r>
            <a:br>
              <a:rPr lang="en-GB" sz="1400" dirty="0"/>
            </a:br>
            <a:r>
              <a:rPr lang="en-GB" sz="1400" dirty="0"/>
              <a:t>(irrespective of tumour size)</a:t>
            </a:r>
          </a:p>
        </p:txBody>
      </p:sp>
      <p:sp>
        <p:nvSpPr>
          <p:cNvPr id="14" name="Rectangle: Rounded Corners 13">
            <a:extLst>
              <a:ext uri="{FF2B5EF4-FFF2-40B4-BE49-F238E27FC236}">
                <a16:creationId xmlns:a16="http://schemas.microsoft.com/office/drawing/2014/main" id="{386C1F8F-7C64-4995-BFEE-BF665055CBF7}"/>
              </a:ext>
            </a:extLst>
          </p:cNvPr>
          <p:cNvSpPr/>
          <p:nvPr/>
        </p:nvSpPr>
        <p:spPr>
          <a:xfrm>
            <a:off x="687135" y="3177032"/>
            <a:ext cx="1872000" cy="54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Advise lifestyle change</a:t>
            </a:r>
          </a:p>
        </p:txBody>
      </p:sp>
      <p:sp>
        <p:nvSpPr>
          <p:cNvPr id="15" name="Rectangle: Rounded Corners 14">
            <a:extLst>
              <a:ext uri="{FF2B5EF4-FFF2-40B4-BE49-F238E27FC236}">
                <a16:creationId xmlns:a16="http://schemas.microsoft.com/office/drawing/2014/main" id="{33EED507-BC81-45BC-BE86-3FFC1F4FA8CD}"/>
              </a:ext>
            </a:extLst>
          </p:cNvPr>
          <p:cNvSpPr/>
          <p:nvPr/>
        </p:nvSpPr>
        <p:spPr>
          <a:xfrm>
            <a:off x="6822112" y="5589280"/>
            <a:ext cx="1728192" cy="36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Resection</a:t>
            </a:r>
          </a:p>
        </p:txBody>
      </p:sp>
      <p:cxnSp>
        <p:nvCxnSpPr>
          <p:cNvPr id="18" name="Straight Arrow Connector 17">
            <a:extLst>
              <a:ext uri="{FF2B5EF4-FFF2-40B4-BE49-F238E27FC236}">
                <a16:creationId xmlns:a16="http://schemas.microsoft.com/office/drawing/2014/main" id="{CA680EDF-E91D-40E9-8AFF-A22D5B2F83F0}"/>
              </a:ext>
            </a:extLst>
          </p:cNvPr>
          <p:cNvCxnSpPr>
            <a:stCxn id="10" idx="2"/>
            <a:endCxn id="11" idx="0"/>
          </p:cNvCxnSpPr>
          <p:nvPr/>
        </p:nvCxnSpPr>
        <p:spPr>
          <a:xfrm>
            <a:off x="4577497" y="1628800"/>
            <a:ext cx="1" cy="245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174A478-A603-433E-A942-D6CE06EB603D}"/>
              </a:ext>
            </a:extLst>
          </p:cNvPr>
          <p:cNvCxnSpPr>
            <a:stCxn id="11" idx="1"/>
            <a:endCxn id="12" idx="0"/>
          </p:cNvCxnSpPr>
          <p:nvPr/>
        </p:nvCxnSpPr>
        <p:spPr>
          <a:xfrm rot="10800000" flipV="1">
            <a:off x="1623135" y="2143842"/>
            <a:ext cx="1689240" cy="22370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B6360A9-9CDE-444D-B586-C08840224667}"/>
              </a:ext>
            </a:extLst>
          </p:cNvPr>
          <p:cNvCxnSpPr>
            <a:cxnSpLocks/>
            <a:stCxn id="13" idx="2"/>
            <a:endCxn id="15" idx="0"/>
          </p:cNvCxnSpPr>
          <p:nvPr/>
        </p:nvCxnSpPr>
        <p:spPr>
          <a:xfrm>
            <a:off x="7686208" y="2897542"/>
            <a:ext cx="0" cy="26917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C480040-ADC9-4932-8EA7-DD89B2158279}"/>
              </a:ext>
            </a:extLst>
          </p:cNvPr>
          <p:cNvCxnSpPr>
            <a:stCxn id="11" idx="3"/>
            <a:endCxn id="13" idx="0"/>
          </p:cNvCxnSpPr>
          <p:nvPr/>
        </p:nvCxnSpPr>
        <p:spPr>
          <a:xfrm>
            <a:off x="5842620" y="2143843"/>
            <a:ext cx="1843588" cy="213699"/>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83A01E00-0922-4217-89A5-526F780EA685}"/>
              </a:ext>
            </a:extLst>
          </p:cNvPr>
          <p:cNvSpPr/>
          <p:nvPr/>
        </p:nvSpPr>
        <p:spPr>
          <a:xfrm>
            <a:off x="3641497" y="3177032"/>
            <a:ext cx="1872000" cy="54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Repeat MRI after </a:t>
            </a:r>
            <a:br>
              <a:rPr lang="en-GB" sz="1400" dirty="0"/>
            </a:br>
            <a:r>
              <a:rPr lang="en-GB" sz="1400" dirty="0"/>
              <a:t>6 months</a:t>
            </a:r>
          </a:p>
        </p:txBody>
      </p:sp>
      <p:sp>
        <p:nvSpPr>
          <p:cNvPr id="38" name="Rectangle: Rounded Corners 37">
            <a:extLst>
              <a:ext uri="{FF2B5EF4-FFF2-40B4-BE49-F238E27FC236}">
                <a16:creationId xmlns:a16="http://schemas.microsoft.com/office/drawing/2014/main" id="{F066D4FD-FD09-48B8-94A4-7FE94124B926}"/>
              </a:ext>
            </a:extLst>
          </p:cNvPr>
          <p:cNvSpPr/>
          <p:nvPr/>
        </p:nvSpPr>
        <p:spPr>
          <a:xfrm>
            <a:off x="1443252" y="4077120"/>
            <a:ext cx="1872000" cy="432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&lt;5 cm stable </a:t>
            </a:r>
            <a:r>
              <a:rPr lang="en-GB" sz="1400" i="1" dirty="0"/>
              <a:t>or </a:t>
            </a:r>
            <a:r>
              <a:rPr lang="en-GB" sz="1400" dirty="0"/>
              <a:t>reduced in size</a:t>
            </a:r>
          </a:p>
        </p:txBody>
      </p:sp>
      <p:sp>
        <p:nvSpPr>
          <p:cNvPr id="39" name="Rectangle: Rounded Corners 38">
            <a:extLst>
              <a:ext uri="{FF2B5EF4-FFF2-40B4-BE49-F238E27FC236}">
                <a16:creationId xmlns:a16="http://schemas.microsoft.com/office/drawing/2014/main" id="{BF7C884C-1D91-4113-9970-023A1049386D}"/>
              </a:ext>
            </a:extLst>
          </p:cNvPr>
          <p:cNvSpPr/>
          <p:nvPr/>
        </p:nvSpPr>
        <p:spPr>
          <a:xfrm>
            <a:off x="5724336" y="4077120"/>
            <a:ext cx="1872000" cy="432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≥5 cm </a:t>
            </a:r>
            <a:r>
              <a:rPr lang="en-GB" sz="1400" i="1" dirty="0">
                <a:latin typeface="Arial" panose="020B0604020202020204" pitchFamily="34" charset="0"/>
                <a:cs typeface="Arial" panose="020B0604020202020204" pitchFamily="34" charset="0"/>
              </a:rPr>
              <a:t>or</a:t>
            </a:r>
            <a:r>
              <a:rPr lang="en-GB" sz="1400" dirty="0">
                <a:latin typeface="Arial" panose="020B0604020202020204" pitchFamily="34" charset="0"/>
                <a:cs typeface="Arial" panose="020B0604020202020204" pitchFamily="34" charset="0"/>
              </a:rPr>
              <a:t> significant* increase in size</a:t>
            </a:r>
            <a:endParaRPr lang="en-GB" sz="1400" dirty="0"/>
          </a:p>
        </p:txBody>
      </p:sp>
      <p:sp>
        <p:nvSpPr>
          <p:cNvPr id="41" name="Rectangle: Rounded Corners 40">
            <a:extLst>
              <a:ext uri="{FF2B5EF4-FFF2-40B4-BE49-F238E27FC236}">
                <a16:creationId xmlns:a16="http://schemas.microsoft.com/office/drawing/2014/main" id="{5D6CB339-DC5E-45B1-84BB-F2543B3AF82D}"/>
              </a:ext>
            </a:extLst>
          </p:cNvPr>
          <p:cNvSpPr/>
          <p:nvPr/>
        </p:nvSpPr>
        <p:spPr>
          <a:xfrm>
            <a:off x="3641497" y="4514162"/>
            <a:ext cx="1872000" cy="36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1-year MRI</a:t>
            </a:r>
          </a:p>
        </p:txBody>
      </p:sp>
      <p:sp>
        <p:nvSpPr>
          <p:cNvPr id="42" name="Rectangle: Rounded Corners 41">
            <a:extLst>
              <a:ext uri="{FF2B5EF4-FFF2-40B4-BE49-F238E27FC236}">
                <a16:creationId xmlns:a16="http://schemas.microsoft.com/office/drawing/2014/main" id="{D13C1400-5985-425D-8899-4FFCF265FB41}"/>
              </a:ext>
            </a:extLst>
          </p:cNvPr>
          <p:cNvSpPr/>
          <p:nvPr/>
        </p:nvSpPr>
        <p:spPr>
          <a:xfrm>
            <a:off x="3641497" y="5015721"/>
            <a:ext cx="1872000" cy="432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Stable or </a:t>
            </a:r>
            <a:br>
              <a:rPr lang="en-GB" sz="1400" dirty="0"/>
            </a:br>
            <a:r>
              <a:rPr lang="en-GB" sz="1400" dirty="0"/>
              <a:t>reduced size</a:t>
            </a:r>
          </a:p>
        </p:txBody>
      </p:sp>
      <p:sp>
        <p:nvSpPr>
          <p:cNvPr id="43" name="Rectangle: Rounded Corners 42">
            <a:extLst>
              <a:ext uri="{FF2B5EF4-FFF2-40B4-BE49-F238E27FC236}">
                <a16:creationId xmlns:a16="http://schemas.microsoft.com/office/drawing/2014/main" id="{5323C913-5515-4B9C-AE69-AD0487C2A1F9}"/>
              </a:ext>
            </a:extLst>
          </p:cNvPr>
          <p:cNvSpPr/>
          <p:nvPr/>
        </p:nvSpPr>
        <p:spPr>
          <a:xfrm>
            <a:off x="3659497" y="5589280"/>
            <a:ext cx="1836000" cy="36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Annual imaging</a:t>
            </a:r>
          </a:p>
        </p:txBody>
      </p:sp>
      <p:cxnSp>
        <p:nvCxnSpPr>
          <p:cNvPr id="50" name="Straight Arrow Connector 49">
            <a:extLst>
              <a:ext uri="{FF2B5EF4-FFF2-40B4-BE49-F238E27FC236}">
                <a16:creationId xmlns:a16="http://schemas.microsoft.com/office/drawing/2014/main" id="{52C38FC7-FB26-46DF-877C-84A384D0442A}"/>
              </a:ext>
            </a:extLst>
          </p:cNvPr>
          <p:cNvCxnSpPr>
            <a:stCxn id="14" idx="3"/>
            <a:endCxn id="37" idx="1"/>
          </p:cNvCxnSpPr>
          <p:nvPr/>
        </p:nvCxnSpPr>
        <p:spPr>
          <a:xfrm>
            <a:off x="2559135" y="3447032"/>
            <a:ext cx="108236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2A7CD74-AA7C-48E2-997C-AAED83DCC808}"/>
              </a:ext>
            </a:extLst>
          </p:cNvPr>
          <p:cNvCxnSpPr>
            <a:stCxn id="41" idx="2"/>
            <a:endCxn id="42" idx="0"/>
          </p:cNvCxnSpPr>
          <p:nvPr/>
        </p:nvCxnSpPr>
        <p:spPr>
          <a:xfrm>
            <a:off x="4577497" y="4874162"/>
            <a:ext cx="0" cy="1415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01281F5-675F-451A-8F0E-FB95ED0B3A42}"/>
              </a:ext>
            </a:extLst>
          </p:cNvPr>
          <p:cNvCxnSpPr>
            <a:stCxn id="42" idx="2"/>
            <a:endCxn id="43" idx="0"/>
          </p:cNvCxnSpPr>
          <p:nvPr/>
        </p:nvCxnSpPr>
        <p:spPr>
          <a:xfrm>
            <a:off x="4577497" y="5447721"/>
            <a:ext cx="0" cy="1415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2" idx="2"/>
            <a:endCxn id="14" idx="0"/>
          </p:cNvCxnSpPr>
          <p:nvPr/>
        </p:nvCxnSpPr>
        <p:spPr>
          <a:xfrm>
            <a:off x="1623135" y="2907546"/>
            <a:ext cx="0" cy="2694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37" idx="2"/>
            <a:endCxn id="38" idx="0"/>
          </p:cNvCxnSpPr>
          <p:nvPr/>
        </p:nvCxnSpPr>
        <p:spPr>
          <a:xfrm rot="5400000">
            <a:off x="3298331" y="2797954"/>
            <a:ext cx="360088" cy="219824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37" idx="2"/>
            <a:endCxn id="39" idx="0"/>
          </p:cNvCxnSpPr>
          <p:nvPr/>
        </p:nvCxnSpPr>
        <p:spPr>
          <a:xfrm rot="16200000" flipH="1">
            <a:off x="5438872" y="2855656"/>
            <a:ext cx="360088" cy="2082839"/>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38" idx="2"/>
            <a:endCxn id="41" idx="1"/>
          </p:cNvCxnSpPr>
          <p:nvPr/>
        </p:nvCxnSpPr>
        <p:spPr>
          <a:xfrm rot="16200000" flipH="1">
            <a:off x="2917853" y="3970518"/>
            <a:ext cx="185042" cy="1262245"/>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41" idx="3"/>
            <a:endCxn id="39" idx="2"/>
          </p:cNvCxnSpPr>
          <p:nvPr/>
        </p:nvCxnSpPr>
        <p:spPr>
          <a:xfrm flipV="1">
            <a:off x="5513497" y="4509120"/>
            <a:ext cx="1146839" cy="18504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7">
            <a:extLst>
              <a:ext uri="{FF2B5EF4-FFF2-40B4-BE49-F238E27FC236}">
                <a16:creationId xmlns:a16="http://schemas.microsoft.com/office/drawing/2014/main" id="{5340E36D-3C59-4125-A59C-8C33E152683A}"/>
              </a:ext>
            </a:extLst>
          </p:cNvPr>
          <p:cNvCxnSpPr>
            <a:cxnSpLocks/>
          </p:cNvCxnSpPr>
          <p:nvPr/>
        </p:nvCxnSpPr>
        <p:spPr>
          <a:xfrm>
            <a:off x="7051069" y="4521160"/>
            <a:ext cx="635141" cy="423783"/>
          </a:xfrm>
          <a:prstGeom prst="bentConnector3">
            <a:avLst>
              <a:gd name="adj1" fmla="val -248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hlinkClick r:id="rId3" action="ppaction://hlinksldjump"/>
            <a:extLst>
              <a:ext uri="{FF2B5EF4-FFF2-40B4-BE49-F238E27FC236}">
                <a16:creationId xmlns:a16="http://schemas.microsoft.com/office/drawing/2014/main" id="{912BA8B7-9B61-44C0-8111-E907043B8CF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088604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B14-313C-4EA7-81DA-EB70F1D412E2}"/>
              </a:ext>
            </a:extLst>
          </p:cNvPr>
          <p:cNvSpPr>
            <a:spLocks noGrp="1"/>
          </p:cNvSpPr>
          <p:nvPr>
            <p:ph type="title"/>
          </p:nvPr>
        </p:nvSpPr>
        <p:spPr/>
        <p:txBody>
          <a:bodyPr/>
          <a:lstStyle/>
          <a:p>
            <a:r>
              <a:rPr lang="en-GB" dirty="0"/>
              <a:t>Patients with multiple lesions</a:t>
            </a:r>
          </a:p>
        </p:txBody>
      </p:sp>
      <p:sp>
        <p:nvSpPr>
          <p:cNvPr id="3" name="Text Placeholder 2">
            <a:extLst>
              <a:ext uri="{FF2B5EF4-FFF2-40B4-BE49-F238E27FC236}">
                <a16:creationId xmlns:a16="http://schemas.microsoft.com/office/drawing/2014/main" id="{E8573DA5-4B2C-4565-82CD-2E7709998889}"/>
              </a:ext>
            </a:extLst>
          </p:cNvPr>
          <p:cNvSpPr>
            <a:spLocks noGrp="1"/>
          </p:cNvSpPr>
          <p:nvPr>
            <p:ph type="body" idx="1"/>
          </p:nvPr>
        </p:nvSpPr>
        <p:spPr/>
        <p:txBody>
          <a:bodyPr>
            <a:normAutofit/>
          </a:bodyPr>
          <a:lstStyle/>
          <a:p>
            <a:r>
              <a:rPr lang="en-GB" dirty="0"/>
              <a:t>Key recommendations</a:t>
            </a:r>
          </a:p>
        </p:txBody>
      </p:sp>
    </p:spTree>
    <p:extLst>
      <p:ext uri="{BB962C8B-B14F-4D97-AF65-F5344CB8AC3E}">
        <p14:creationId xmlns:p14="http://schemas.microsoft.com/office/powerpoint/2010/main" val="3583062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Multiple lesions: key recommendations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EASL CPG benign liver tumours. J </a:t>
            </a:r>
            <a:r>
              <a:rPr lang="en-GB" dirty="0" err="1"/>
              <a:t>Hepatol</a:t>
            </a:r>
            <a:r>
              <a:rPr lang="en-GB" dirty="0"/>
              <a:t> 2016;65:386–98</a:t>
            </a:r>
          </a:p>
        </p:txBody>
      </p:sp>
      <p:sp>
        <p:nvSpPr>
          <p:cNvPr id="5" name="Content Placeholder 4">
            <a:extLst>
              <a:ext uri="{FF2B5EF4-FFF2-40B4-BE49-F238E27FC236}">
                <a16:creationId xmlns:a16="http://schemas.microsoft.com/office/drawing/2014/main" id="{8CF2096F-4FD6-4C48-AD8C-F48DA2E117BD}"/>
              </a:ext>
            </a:extLst>
          </p:cNvPr>
          <p:cNvSpPr>
            <a:spLocks noGrp="1"/>
          </p:cNvSpPr>
          <p:nvPr>
            <p:ph sz="half" idx="1"/>
          </p:nvPr>
        </p:nvSpPr>
        <p:spPr>
          <a:xfrm>
            <a:off x="319314" y="1340768"/>
            <a:ext cx="8573166" cy="4622400"/>
          </a:xfrm>
        </p:spPr>
        <p:txBody>
          <a:bodyPr/>
          <a:lstStyle/>
          <a:p>
            <a:r>
              <a:rPr lang="en-GB" dirty="0"/>
              <a:t>The term ‘multiple HCAs’ has replaced ‘liver </a:t>
            </a:r>
            <a:r>
              <a:rPr lang="en-GB" dirty="0" err="1"/>
              <a:t>adenomatosis</a:t>
            </a:r>
            <a:r>
              <a:rPr lang="en-GB" dirty="0"/>
              <a:t>’</a:t>
            </a:r>
          </a:p>
          <a:p>
            <a:pPr lvl="1"/>
            <a:r>
              <a:rPr lang="en-GB" dirty="0"/>
              <a:t>&gt;10 HCAs</a:t>
            </a:r>
          </a:p>
          <a:p>
            <a:r>
              <a:rPr lang="en-GB" dirty="0"/>
              <a:t>Risk of bleeding and malignant transformation:</a:t>
            </a:r>
          </a:p>
          <a:p>
            <a:pPr lvl="1"/>
            <a:r>
              <a:rPr lang="en-GB" dirty="0"/>
              <a:t>Does not differ in patients with multiple HCAs versus a single HCA</a:t>
            </a:r>
          </a:p>
          <a:p>
            <a:pPr lvl="1"/>
            <a:r>
              <a:rPr lang="en-GB" dirty="0"/>
              <a:t>Driven by the size of the largest nodule</a:t>
            </a:r>
          </a:p>
        </p:txBody>
      </p:sp>
      <p:graphicFrame>
        <p:nvGraphicFramePr>
          <p:cNvPr id="9" name="Table 8">
            <a:extLst>
              <a:ext uri="{FF2B5EF4-FFF2-40B4-BE49-F238E27FC236}">
                <a16:creationId xmlns:a16="http://schemas.microsoft.com/office/drawing/2014/main" id="{0E374C3C-701D-4BE8-B035-4438C122CC32}"/>
              </a:ext>
            </a:extLst>
          </p:cNvPr>
          <p:cNvGraphicFramePr>
            <a:graphicFrameLocks noGrp="1"/>
          </p:cNvGraphicFramePr>
          <p:nvPr>
            <p:extLst>
              <p:ext uri="{D42A27DB-BD31-4B8C-83A1-F6EECF244321}">
                <p14:modId xmlns:p14="http://schemas.microsoft.com/office/powerpoint/2010/main" val="2591007432"/>
              </p:ext>
            </p:extLst>
          </p:nvPr>
        </p:nvGraphicFramePr>
        <p:xfrm>
          <a:off x="755650" y="3303240"/>
          <a:ext cx="7314152" cy="2286000"/>
        </p:xfrm>
        <a:graphic>
          <a:graphicData uri="http://schemas.openxmlformats.org/drawingml/2006/table">
            <a:tbl>
              <a:tblPr firstRow="1" bandRow="1">
                <a:tableStyleId>{5C22544A-7EE6-4342-B048-85BDC9FD1C3A}</a:tableStyleId>
              </a:tblPr>
              <a:tblGrid>
                <a:gridCol w="5576138">
                  <a:extLst>
                    <a:ext uri="{9D8B030D-6E8A-4147-A177-3AD203B41FA5}">
                      <a16:colId xmlns:a16="http://schemas.microsoft.com/office/drawing/2014/main" val="20001"/>
                    </a:ext>
                  </a:extLst>
                </a:gridCol>
                <a:gridCol w="869007">
                  <a:extLst>
                    <a:ext uri="{9D8B030D-6E8A-4147-A177-3AD203B41FA5}">
                      <a16:colId xmlns:a16="http://schemas.microsoft.com/office/drawing/2014/main" val="20002"/>
                    </a:ext>
                  </a:extLst>
                </a:gridCol>
                <a:gridCol w="869007">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0" i="0" u="none" strike="noStrike" kern="1200" baseline="0" dirty="0">
                          <a:solidFill>
                            <a:schemeClr val="dk1"/>
                          </a:solidFill>
                          <a:latin typeface="+mn-lt"/>
                          <a:ea typeface="+mn-ea"/>
                          <a:cs typeface="+mn-cs"/>
                        </a:rPr>
                        <a:t>Base management of multiple HCAs on the size of the largest tumour</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III</a:t>
                      </a:r>
                    </a:p>
                  </a:txBody>
                  <a:tcPr marL="45720" marR="4572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2</a:t>
                      </a:r>
                    </a:p>
                  </a:txBody>
                  <a:tcPr marL="45720" marR="4572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GB" sz="1600" b="0" i="0" u="none" strike="noStrike" kern="1200" baseline="0" dirty="0">
                          <a:solidFill>
                            <a:schemeClr val="dk1"/>
                          </a:solidFill>
                          <a:latin typeface="+mn-lt"/>
                          <a:ea typeface="+mn-ea"/>
                          <a:cs typeface="+mn-cs"/>
                        </a:rPr>
                        <a:t>Hepatic resection may be considered in </a:t>
                      </a:r>
                      <a:r>
                        <a:rPr lang="en-GB" sz="1600" b="0" i="0" u="none" strike="noStrike" kern="1200" baseline="0" dirty="0" err="1">
                          <a:solidFill>
                            <a:schemeClr val="dk1"/>
                          </a:solidFill>
                          <a:latin typeface="+mn-lt"/>
                          <a:ea typeface="+mn-ea"/>
                          <a:cs typeface="+mn-cs"/>
                        </a:rPr>
                        <a:t>unilobular</a:t>
                      </a:r>
                      <a:r>
                        <a:rPr lang="en-GB" sz="1600" b="0" i="0" u="none" strike="noStrike" kern="1200" baseline="0" dirty="0">
                          <a:solidFill>
                            <a:schemeClr val="dk1"/>
                          </a:solidFill>
                          <a:latin typeface="+mn-lt"/>
                          <a:ea typeface="+mn-ea"/>
                          <a:cs typeface="+mn-cs"/>
                        </a:rPr>
                        <a:t> disease</a:t>
                      </a:r>
                    </a:p>
                    <a:p>
                      <a:r>
                        <a:rPr lang="en-GB" sz="1600" b="0" i="0" u="none" strike="noStrike" kern="1200" baseline="0" dirty="0">
                          <a:solidFill>
                            <a:schemeClr val="dk1"/>
                          </a:solidFill>
                          <a:latin typeface="+mn-lt"/>
                          <a:ea typeface="+mn-ea"/>
                          <a:cs typeface="+mn-cs"/>
                        </a:rPr>
                        <a:t>For widespread HCA, resection of the largest adenomas</a:t>
                      </a:r>
                      <a:br>
                        <a:rPr lang="en-GB" sz="1600" b="0" i="0" u="none" strike="noStrike" kern="1200" baseline="0" dirty="0">
                          <a:solidFill>
                            <a:schemeClr val="dk1"/>
                          </a:solidFill>
                          <a:latin typeface="+mn-lt"/>
                          <a:ea typeface="+mn-ea"/>
                          <a:cs typeface="+mn-cs"/>
                        </a:rPr>
                      </a:br>
                      <a:r>
                        <a:rPr lang="en-GB" sz="1600" b="0" i="0" u="none" strike="noStrike" kern="1200" baseline="0" dirty="0">
                          <a:solidFill>
                            <a:schemeClr val="dk1"/>
                          </a:solidFill>
                          <a:latin typeface="+mn-lt"/>
                          <a:ea typeface="+mn-ea"/>
                          <a:cs typeface="+mn-cs"/>
                        </a:rPr>
                        <a:t>may be an option</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III</a:t>
                      </a:r>
                    </a:p>
                  </a:txBody>
                  <a:tcPr marL="45720" marR="45720" anchor="ctr">
                    <a:lnL w="6350" cap="flat" cmpd="sng" algn="ctr">
                      <a:noFill/>
                      <a:prstDash val="solid"/>
                      <a:round/>
                      <a:headEnd type="none" w="med" len="med"/>
                      <a:tailEnd type="none" w="med" len="med"/>
                    </a:lnL>
                    <a:solidFill>
                      <a:srgbClr val="7DCBEC"/>
                    </a:solidFill>
                  </a:tcPr>
                </a:tc>
                <a:tc>
                  <a:txBody>
                    <a:bodyPr/>
                    <a:lstStyle/>
                    <a:p>
                      <a:pPr algn="ctr"/>
                      <a:r>
                        <a:rPr lang="en-GB" sz="1600" dirty="0"/>
                        <a:t>2</a:t>
                      </a:r>
                    </a:p>
                  </a:txBody>
                  <a:tcPr marL="45720" marR="4572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r>
                        <a:rPr lang="en-GB" sz="1600" b="0" i="0" u="none" strike="noStrike" kern="1200" baseline="0" dirty="0" err="1">
                          <a:solidFill>
                            <a:schemeClr val="dk1"/>
                          </a:solidFill>
                          <a:latin typeface="+mn-lt"/>
                          <a:ea typeface="+mn-ea"/>
                          <a:cs typeface="+mn-cs"/>
                        </a:rPr>
                        <a:t>LTx</a:t>
                      </a:r>
                      <a:r>
                        <a:rPr lang="en-GB" sz="1600" b="0" i="0" u="none" strike="noStrike" kern="1200" baseline="0" dirty="0">
                          <a:solidFill>
                            <a:schemeClr val="dk1"/>
                          </a:solidFill>
                          <a:latin typeface="+mn-lt"/>
                          <a:ea typeface="+mn-ea"/>
                          <a:cs typeface="+mn-cs"/>
                        </a:rPr>
                        <a:t> is not recommended in multiple HCA</a:t>
                      </a:r>
                    </a:p>
                    <a:p>
                      <a:r>
                        <a:rPr lang="en-GB" sz="1600" b="0" i="0" u="none" strike="noStrike" kern="1200" baseline="0" dirty="0" err="1">
                          <a:solidFill>
                            <a:schemeClr val="dk1"/>
                          </a:solidFill>
                          <a:latin typeface="+mn-lt"/>
                          <a:ea typeface="+mn-ea"/>
                          <a:cs typeface="+mn-cs"/>
                        </a:rPr>
                        <a:t>LTx</a:t>
                      </a:r>
                      <a:r>
                        <a:rPr lang="en-GB" sz="1600" b="0" i="0" u="none" strike="noStrike" kern="1200" baseline="0" dirty="0">
                          <a:solidFill>
                            <a:schemeClr val="dk1"/>
                          </a:solidFill>
                          <a:latin typeface="+mn-lt"/>
                          <a:ea typeface="+mn-ea"/>
                          <a:cs typeface="+mn-cs"/>
                        </a:rPr>
                        <a:t> may be considered in case of underlying liver disease</a:t>
                      </a:r>
                      <a:endParaRPr lang="en-GB" sz="1600" dirty="0"/>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III</a:t>
                      </a:r>
                    </a:p>
                  </a:txBody>
                  <a:tcPr marL="45720" marR="4572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2</a:t>
                      </a:r>
                    </a:p>
                  </a:txBody>
                  <a:tcPr marL="45720" marR="4572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49101EBC-9F5E-4277-BED8-193359AB09B4}"/>
              </a:ext>
            </a:extLst>
          </p:cNvPr>
          <p:cNvGrpSpPr/>
          <p:nvPr/>
        </p:nvGrpSpPr>
        <p:grpSpPr>
          <a:xfrm>
            <a:off x="4262958" y="3303240"/>
            <a:ext cx="3693418" cy="276999"/>
            <a:chOff x="4262958" y="3212976"/>
            <a:chExt cx="3693418" cy="276999"/>
          </a:xfrm>
        </p:grpSpPr>
        <p:sp>
          <p:nvSpPr>
            <p:cNvPr id="11" name="Rectangle 10">
              <a:extLst>
                <a:ext uri="{FF2B5EF4-FFF2-40B4-BE49-F238E27FC236}">
                  <a16:creationId xmlns:a16="http://schemas.microsoft.com/office/drawing/2014/main" id="{5502F0A7-DCA3-4110-BE44-4DA8D89A3DC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BA1E349F-EEE8-4BB4-946A-485B6CCA8FAE}"/>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C3A1A01D-D8CD-4CA6-A939-25F62BAFE1B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12928B0D-DD27-4147-A296-179674F20A6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D9C96AA5-C12B-4FA7-B203-1F13D8018ED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86023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Guideline panel</a:t>
            </a:r>
            <a:endParaRPr lang="en-GB"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a:t>EASL CPG benign liver tumours. J Hepatol 2016;65:386–98</a:t>
            </a:r>
            <a:endParaRPr lang="en-GB" dirty="0"/>
          </a:p>
        </p:txBody>
      </p:sp>
      <p:sp>
        <p:nvSpPr>
          <p:cNvPr id="3" name="Content Placeholder 2"/>
          <p:cNvSpPr>
            <a:spLocks noGrp="1"/>
          </p:cNvSpPr>
          <p:nvPr>
            <p:ph sz="half" idx="11"/>
          </p:nvPr>
        </p:nvSpPr>
        <p:spPr>
          <a:xfrm>
            <a:off x="319314" y="1340768"/>
            <a:ext cx="4179600" cy="4896544"/>
          </a:xfrm>
        </p:spPr>
        <p:txBody>
          <a:bodyPr/>
          <a:lstStyle/>
          <a:p>
            <a:r>
              <a:rPr lang="en-US" b="1" dirty="0"/>
              <a:t>Chair: </a:t>
            </a:r>
          </a:p>
          <a:p>
            <a:pPr lvl="1"/>
            <a:r>
              <a:rPr lang="en-US" dirty="0"/>
              <a:t>Massimo Colombo</a:t>
            </a:r>
          </a:p>
          <a:p>
            <a:pPr lvl="1"/>
            <a:endParaRPr lang="en-US" dirty="0"/>
          </a:p>
          <a:p>
            <a:r>
              <a:rPr lang="en-US" b="1" dirty="0"/>
              <a:t>Panel members: </a:t>
            </a:r>
          </a:p>
          <a:p>
            <a:pPr lvl="1"/>
            <a:r>
              <a:rPr lang="en-US" dirty="0"/>
              <a:t>Alejandro </a:t>
            </a:r>
            <a:r>
              <a:rPr lang="en-US" dirty="0" err="1"/>
              <a:t>Forner</a:t>
            </a:r>
            <a:r>
              <a:rPr lang="en-US" dirty="0"/>
              <a:t>, Jan </a:t>
            </a:r>
            <a:r>
              <a:rPr lang="en-US" dirty="0" err="1"/>
              <a:t>Ijzermans</a:t>
            </a:r>
            <a:r>
              <a:rPr lang="en-US" dirty="0"/>
              <a:t>, </a:t>
            </a:r>
            <a:r>
              <a:rPr lang="en-US" dirty="0" err="1"/>
              <a:t>Valérie</a:t>
            </a:r>
            <a:r>
              <a:rPr lang="en-US" dirty="0"/>
              <a:t> Paradis, Helen Reeves, </a:t>
            </a:r>
            <a:r>
              <a:rPr lang="en-US" dirty="0" err="1"/>
              <a:t>Valérie</a:t>
            </a:r>
            <a:r>
              <a:rPr lang="en-US" dirty="0"/>
              <a:t> </a:t>
            </a:r>
            <a:r>
              <a:rPr lang="en-US" dirty="0" err="1"/>
              <a:t>Vilgrain</a:t>
            </a:r>
            <a:r>
              <a:rPr lang="en-US" dirty="0"/>
              <a:t>, Jessica </a:t>
            </a:r>
            <a:r>
              <a:rPr lang="en-US" dirty="0" err="1"/>
              <a:t>Zucman</a:t>
            </a:r>
            <a:r>
              <a:rPr lang="en-US" dirty="0"/>
              <a:t>-Rossi</a:t>
            </a:r>
          </a:p>
          <a:p>
            <a:pPr lvl="1"/>
            <a:endParaRPr lang="en-US" dirty="0"/>
          </a:p>
          <a:p>
            <a:r>
              <a:rPr lang="en-US" b="1" dirty="0"/>
              <a:t>Reviewers: </a:t>
            </a:r>
          </a:p>
          <a:p>
            <a:pPr lvl="1"/>
            <a:r>
              <a:rPr lang="en-GB" dirty="0"/>
              <a:t>Carmen </a:t>
            </a:r>
            <a:r>
              <a:rPr lang="en-GB" dirty="0" err="1"/>
              <a:t>Ayuso</a:t>
            </a:r>
            <a:r>
              <a:rPr lang="en-GB" dirty="0"/>
              <a:t>, </a:t>
            </a:r>
            <a:r>
              <a:rPr lang="it-IT" dirty="0"/>
              <a:t>Peter Galle, Dominque Valla</a:t>
            </a:r>
            <a:endParaRPr lang="en-US" dirty="0"/>
          </a:p>
        </p:txBody>
      </p:sp>
      <p:pic>
        <p:nvPicPr>
          <p:cNvPr id="5" name="Picture 4">
            <a:extLst>
              <a:ext uri="{FF2B5EF4-FFF2-40B4-BE49-F238E27FC236}">
                <a16:creationId xmlns:a16="http://schemas.microsoft.com/office/drawing/2014/main" id="{3ADAA831-E8C7-4FC4-8644-7DBF5F04B234}"/>
              </a:ext>
            </a:extLst>
          </p:cNvPr>
          <p:cNvPicPr>
            <a:picLocks noChangeAspect="1"/>
          </p:cNvPicPr>
          <p:nvPr/>
        </p:nvPicPr>
        <p:blipFill rotWithShape="1">
          <a:blip r:embed="rId2"/>
          <a:srcRect l="16557" t="15261" r="67012" b="7591"/>
          <a:stretch/>
        </p:blipFill>
        <p:spPr>
          <a:xfrm>
            <a:off x="4733226" y="1484784"/>
            <a:ext cx="3339458" cy="4410000"/>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461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5F4F97-4A5E-4F7F-B699-5E612814932E}"/>
              </a:ext>
            </a:extLst>
          </p:cNvPr>
          <p:cNvSpPr>
            <a:spLocks noGrp="1"/>
          </p:cNvSpPr>
          <p:nvPr>
            <p:ph type="title"/>
          </p:nvPr>
        </p:nvSpPr>
        <p:spPr/>
        <p:txBody>
          <a:bodyPr/>
          <a:lstStyle/>
          <a:p>
            <a:r>
              <a:rPr lang="en-GB"/>
              <a:t>Outline</a:t>
            </a:r>
            <a:endParaRPr lang="en-GB" dirty="0"/>
          </a:p>
        </p:txBody>
      </p:sp>
      <p:sp>
        <p:nvSpPr>
          <p:cNvPr id="5" name="Text Placeholder 4">
            <a:extLst>
              <a:ext uri="{FF2B5EF4-FFF2-40B4-BE49-F238E27FC236}">
                <a16:creationId xmlns:a16="http://schemas.microsoft.com/office/drawing/2014/main" id="{922922D4-3B5C-479B-B763-44CFDA280E47}"/>
              </a:ext>
            </a:extLst>
          </p:cNvPr>
          <p:cNvSpPr>
            <a:spLocks noGrp="1"/>
          </p:cNvSpPr>
          <p:nvPr>
            <p:ph type="body" sz="quarter" idx="10"/>
          </p:nvPr>
        </p:nvSpPr>
        <p:spPr/>
        <p:txBody>
          <a:bodyPr/>
          <a:lstStyle/>
          <a:p>
            <a:r>
              <a:rPr lang="en-GB" dirty="0"/>
              <a:t>*Guidelines for each nodule category cover: epidemiology, clinical characteristics, imaging and diagnosis, clinical management and key recommendations</a:t>
            </a:r>
          </a:p>
          <a:p>
            <a:r>
              <a:rPr lang="en-GB" dirty="0"/>
              <a:t>EASL CPG benign liver tumours. J </a:t>
            </a:r>
            <a:r>
              <a:rPr lang="en-GB" dirty="0" err="1"/>
              <a:t>Hepatol</a:t>
            </a:r>
            <a:r>
              <a:rPr lang="en-GB" dirty="0"/>
              <a:t> 2016;65:386–98</a:t>
            </a:r>
          </a:p>
        </p:txBody>
      </p:sp>
      <p:graphicFrame>
        <p:nvGraphicFramePr>
          <p:cNvPr id="6" name="Diagram 5">
            <a:extLst>
              <a:ext uri="{FF2B5EF4-FFF2-40B4-BE49-F238E27FC236}">
                <a16:creationId xmlns:a16="http://schemas.microsoft.com/office/drawing/2014/main" id="{B64F026F-53EA-43F8-8C9E-4652E7B342E9}"/>
              </a:ext>
            </a:extLst>
          </p:cNvPr>
          <p:cNvGraphicFramePr/>
          <p:nvPr>
            <p:extLst>
              <p:ext uri="{D42A27DB-BD31-4B8C-83A1-F6EECF244321}">
                <p14:modId xmlns:p14="http://schemas.microsoft.com/office/powerpoint/2010/main" val="743744825"/>
              </p:ext>
            </p:extLst>
          </p:nvPr>
        </p:nvGraphicFramePr>
        <p:xfrm>
          <a:off x="323528" y="1196752"/>
          <a:ext cx="8133649"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31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345007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1. </a:t>
            </a:r>
            <a:r>
              <a:rPr lang="en-GB" dirty="0" err="1"/>
              <a:t>Guyatt</a:t>
            </a:r>
            <a:r>
              <a:rPr lang="en-GB" dirty="0"/>
              <a:t> GH, et al. BMJ. 2008:336:924–6;</a:t>
            </a:r>
          </a:p>
          <a:p>
            <a:r>
              <a:rPr lang="en-GB" dirty="0"/>
              <a:t>EASL CPG benign liver tumours. J </a:t>
            </a:r>
            <a:r>
              <a:rPr lang="en-GB" dirty="0" err="1"/>
              <a:t>Hepatol</a:t>
            </a:r>
            <a:r>
              <a:rPr lang="en-GB" dirty="0"/>
              <a:t> 2016;65:386–98</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Grading is adapted from the GRADE system</a:t>
            </a:r>
            <a:r>
              <a:rPr lang="en-GB" baseline="30000" dirty="0">
                <a:latin typeface="Arial" panose="020B0604020202020204" pitchFamily="34" charset="0"/>
                <a:cs typeface="Arial" panose="020B0604020202020204" pitchFamily="34" charset="0"/>
              </a:rPr>
              <a:t>1</a:t>
            </a:r>
          </a:p>
        </p:txBody>
      </p:sp>
      <p:pic>
        <p:nvPicPr>
          <p:cNvPr id="7" name="Picture 6">
            <a:hlinkClick r:id="rId3" action="ppaction://hlinksldjump"/>
            <a:extLst>
              <a:ext uri="{FF2B5EF4-FFF2-40B4-BE49-F238E27FC236}">
                <a16:creationId xmlns:a16="http://schemas.microsoft.com/office/drawing/2014/main" id="{44E37E55-9368-4A59-9FE3-2472508376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graphicFrame>
        <p:nvGraphicFramePr>
          <p:cNvPr id="8" name="Table 7">
            <a:extLst>
              <a:ext uri="{FF2B5EF4-FFF2-40B4-BE49-F238E27FC236}">
                <a16:creationId xmlns:a16="http://schemas.microsoft.com/office/drawing/2014/main" id="{4EF2D259-DC1D-4160-AEAB-91BCDA4E1D66}"/>
              </a:ext>
            </a:extLst>
          </p:cNvPr>
          <p:cNvGraphicFramePr>
            <a:graphicFrameLocks noGrp="1"/>
          </p:cNvGraphicFramePr>
          <p:nvPr>
            <p:extLst>
              <p:ext uri="{D42A27DB-BD31-4B8C-83A1-F6EECF244321}">
                <p14:modId xmlns:p14="http://schemas.microsoft.com/office/powerpoint/2010/main" val="3391475906"/>
              </p:ext>
            </p:extLst>
          </p:nvPr>
        </p:nvGraphicFramePr>
        <p:xfrm>
          <a:off x="755576" y="1988840"/>
          <a:ext cx="7344816" cy="3596640"/>
        </p:xfrm>
        <a:graphic>
          <a:graphicData uri="http://schemas.openxmlformats.org/drawingml/2006/table">
            <a:tbl>
              <a:tblPr firstRow="1" bandRow="1">
                <a:tableStyleId>{5C22544A-7EE6-4342-B048-85BDC9FD1C3A}</a:tableStyleId>
              </a:tblPr>
              <a:tblGrid>
                <a:gridCol w="612068">
                  <a:extLst>
                    <a:ext uri="{9D8B030D-6E8A-4147-A177-3AD203B41FA5}">
                      <a16:colId xmlns:a16="http://schemas.microsoft.com/office/drawing/2014/main" val="20000"/>
                    </a:ext>
                  </a:extLst>
                </a:gridCol>
                <a:gridCol w="6732748">
                  <a:extLst>
                    <a:ext uri="{9D8B030D-6E8A-4147-A177-3AD203B41FA5}">
                      <a16:colId xmlns:a16="http://schemas.microsoft.com/office/drawing/2014/main" val="20001"/>
                    </a:ext>
                  </a:extLst>
                </a:gridCol>
              </a:tblGrid>
              <a:tr h="218836">
                <a:tc gridSpan="2">
                  <a:txBody>
                    <a:bodyPr/>
                    <a:lstStyle/>
                    <a:p>
                      <a:r>
                        <a:rPr lang="en-GB" sz="1400" dirty="0">
                          <a:solidFill>
                            <a:schemeClr val="bg1"/>
                          </a:solidFill>
                          <a:latin typeface="Arial" panose="020B0604020202020204" pitchFamily="34" charset="0"/>
                          <a:cs typeface="Arial" panose="020B0604020202020204" pitchFamily="34" charset="0"/>
                        </a:rPr>
                        <a:t>Grade of evidence</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62124">
                <a:tc>
                  <a:txBody>
                    <a:bodyPr/>
                    <a:lstStyle/>
                    <a:p>
                      <a:pPr algn="l"/>
                      <a:r>
                        <a:rPr lang="en-GB" sz="1400" dirty="0">
                          <a:latin typeface="Arial" panose="020B0604020202020204" pitchFamily="34" charset="0"/>
                          <a:cs typeface="Arial" panose="020B0604020202020204" pitchFamily="34" charset="0"/>
                        </a:rPr>
                        <a:t>I</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Randomized, controlled trials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218836">
                <a:tc>
                  <a:txBody>
                    <a:bodyPr/>
                    <a:lstStyle/>
                    <a:p>
                      <a:pPr algn="l"/>
                      <a:r>
                        <a:rPr lang="en-GB" sz="1400" dirty="0">
                          <a:latin typeface="Arial" panose="020B0604020202020204" pitchFamily="34" charset="0"/>
                          <a:cs typeface="Arial" panose="020B0604020202020204" pitchFamily="34" charset="0"/>
                        </a:rPr>
                        <a:t>II-1</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Controlled trials without randomization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218836">
                <a:tc>
                  <a:txBody>
                    <a:bodyPr/>
                    <a:lstStyle/>
                    <a:p>
                      <a:pPr algn="l"/>
                      <a:r>
                        <a:rPr lang="en-GB" sz="1400" dirty="0">
                          <a:latin typeface="Arial" panose="020B0604020202020204" pitchFamily="34" charset="0"/>
                          <a:cs typeface="Arial" panose="020B0604020202020204" pitchFamily="34" charset="0"/>
                        </a:rPr>
                        <a:t>II-2</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Cohort or case-control analytical studies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218836">
                <a:tc>
                  <a:txBody>
                    <a:bodyPr/>
                    <a:lstStyle/>
                    <a:p>
                      <a:pPr algn="l"/>
                      <a:r>
                        <a:rPr lang="en-GB" sz="1400" dirty="0">
                          <a:latin typeface="Arial" panose="020B0604020202020204" pitchFamily="34" charset="0"/>
                          <a:cs typeface="Arial" panose="020B0604020202020204" pitchFamily="34" charset="0"/>
                        </a:rPr>
                        <a:t>II-3</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Multiple time series, dramatic uncontrolled experiments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r h="218836">
                <a:tc>
                  <a:txBody>
                    <a:bodyPr/>
                    <a:lstStyle/>
                    <a:p>
                      <a:pPr algn="l"/>
                      <a:r>
                        <a:rPr lang="en-GB" sz="1400" dirty="0">
                          <a:latin typeface="Arial" panose="020B0604020202020204" pitchFamily="34" charset="0"/>
                          <a:cs typeface="Arial" panose="020B0604020202020204" pitchFamily="34" charset="0"/>
                        </a:rPr>
                        <a:t>III</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Opinions of respected authorities, descriptive epidemiology</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r h="218836">
                <a:tc gridSpan="2">
                  <a:txBody>
                    <a:bodyPr/>
                    <a:lstStyle/>
                    <a:p>
                      <a:pPr algn="l"/>
                      <a:r>
                        <a:rPr lang="en-GB" sz="1400" b="1" dirty="0">
                          <a:solidFill>
                            <a:schemeClr val="bg1"/>
                          </a:solidFill>
                          <a:latin typeface="Arial" panose="020B0604020202020204" pitchFamily="34" charset="0"/>
                          <a:cs typeface="Arial" panose="020B0604020202020204" pitchFamily="34" charset="0"/>
                        </a:rPr>
                        <a:t>Grade of recommendation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12377105"/>
                  </a:ext>
                </a:extLst>
              </a:tr>
              <a:tr h="372020">
                <a:tc>
                  <a:txBody>
                    <a:bodyPr/>
                    <a:lstStyle/>
                    <a:p>
                      <a:pPr algn="l"/>
                      <a:r>
                        <a:rPr lang="en-GB" sz="1400" dirty="0">
                          <a:latin typeface="Arial" panose="020B0604020202020204" pitchFamily="34" charset="0"/>
                          <a:cs typeface="Arial" panose="020B0604020202020204" pitchFamily="34" charset="0"/>
                        </a:rPr>
                        <a:t>1</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400" dirty="0">
                          <a:latin typeface="Arial" panose="020B0604020202020204" pitchFamily="34" charset="0"/>
                          <a:cs typeface="Arial" panose="020B0604020202020204" pitchFamily="34" charset="0"/>
                        </a:rPr>
                        <a:t>Strong recommendation: Factors influencing the strength of the recommendation included the quality of the evidence, presumed patient-important outcomes, and cost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525205">
                <a:tc>
                  <a:txBody>
                    <a:bodyPr/>
                    <a:lstStyle/>
                    <a:p>
                      <a:pPr algn="l"/>
                      <a:r>
                        <a:rPr lang="en-GB" sz="1400" dirty="0">
                          <a:latin typeface="Arial" panose="020B0604020202020204" pitchFamily="34" charset="0"/>
                          <a:cs typeface="Arial" panose="020B0604020202020204" pitchFamily="34" charset="0"/>
                        </a:rPr>
                        <a:t>2</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400" dirty="0">
                          <a:latin typeface="Arial" panose="020B0604020202020204" pitchFamily="34" charset="0"/>
                          <a:cs typeface="Arial" panose="020B0604020202020204" pitchFamily="34" charset="0"/>
                        </a:rPr>
                        <a:t>Weaker recommendation: Variability in preferences and values, or more uncertainty: more likely a weak recommendation is warranted</a:t>
                      </a:r>
                    </a:p>
                    <a:p>
                      <a:r>
                        <a:rPr lang="en-GB" sz="1400" dirty="0">
                          <a:latin typeface="Arial" panose="020B0604020202020204" pitchFamily="34" charset="0"/>
                          <a:cs typeface="Arial" panose="020B0604020202020204" pitchFamily="34" charset="0"/>
                        </a:rPr>
                        <a:t>Recommendation is made with less certainty: higher cost or resource consumption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spTree>
    <p:extLst>
      <p:ext uri="{BB962C8B-B14F-4D97-AF65-F5344CB8AC3E}">
        <p14:creationId xmlns:p14="http://schemas.microsoft.com/office/powerpoint/2010/main" val="341748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B14-313C-4EA7-81DA-EB70F1D412E2}"/>
              </a:ext>
            </a:extLst>
          </p:cNvPr>
          <p:cNvSpPr>
            <a:spLocks noGrp="1"/>
          </p:cNvSpPr>
          <p:nvPr>
            <p:ph type="title"/>
          </p:nvPr>
        </p:nvSpPr>
        <p:spPr/>
        <p:txBody>
          <a:bodyPr/>
          <a:lstStyle/>
          <a:p>
            <a:r>
              <a:rPr lang="en-GB" dirty="0"/>
              <a:t>Overview</a:t>
            </a:r>
          </a:p>
        </p:txBody>
      </p:sp>
      <p:sp>
        <p:nvSpPr>
          <p:cNvPr id="3" name="Text Placeholder 2">
            <a:extLst>
              <a:ext uri="{FF2B5EF4-FFF2-40B4-BE49-F238E27FC236}">
                <a16:creationId xmlns:a16="http://schemas.microsoft.com/office/drawing/2014/main" id="{E8573DA5-4B2C-4565-82CD-2E7709998889}"/>
              </a:ext>
            </a:extLst>
          </p:cNvPr>
          <p:cNvSpPr>
            <a:spLocks noGrp="1"/>
          </p:cNvSpPr>
          <p:nvPr>
            <p:ph type="body" idx="1"/>
          </p:nvPr>
        </p:nvSpPr>
        <p:spPr/>
        <p:txBody>
          <a:bodyPr>
            <a:normAutofit fontScale="92500" lnSpcReduction="10000"/>
          </a:bodyPr>
          <a:lstStyle/>
          <a:p>
            <a:r>
              <a:rPr lang="en-GB" dirty="0"/>
              <a:t>Background</a:t>
            </a:r>
          </a:p>
          <a:p>
            <a:r>
              <a:rPr lang="en-GB" dirty="0"/>
              <a:t>Characteristics of common benign liver lesions</a:t>
            </a:r>
          </a:p>
          <a:p>
            <a:r>
              <a:rPr lang="en-GB" dirty="0"/>
              <a:t>Basic management of a ‘liver nodule’</a:t>
            </a:r>
          </a:p>
          <a:p>
            <a:r>
              <a:rPr lang="en-GB" dirty="0"/>
              <a:t>The benign tumour MDT</a:t>
            </a:r>
          </a:p>
          <a:p>
            <a:endParaRPr lang="en-GB" dirty="0"/>
          </a:p>
        </p:txBody>
      </p:sp>
    </p:spTree>
    <p:extLst>
      <p:ext uri="{BB962C8B-B14F-4D97-AF65-F5344CB8AC3E}">
        <p14:creationId xmlns:p14="http://schemas.microsoft.com/office/powerpoint/2010/main" val="167347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D72D14-6624-451F-961F-BACD07C44E30}"/>
              </a:ext>
            </a:extLst>
          </p:cNvPr>
          <p:cNvSpPr>
            <a:spLocks noGrp="1"/>
          </p:cNvSpPr>
          <p:nvPr>
            <p:ph type="title"/>
          </p:nvPr>
        </p:nvSpPr>
        <p:spPr/>
        <p:txBody>
          <a:bodyPr/>
          <a:lstStyle/>
          <a:p>
            <a:r>
              <a:rPr lang="en-GB" dirty="0"/>
              <a:t>Background</a:t>
            </a:r>
          </a:p>
        </p:txBody>
      </p:sp>
      <p:sp>
        <p:nvSpPr>
          <p:cNvPr id="6" name="Text Placeholder 5">
            <a:extLst>
              <a:ext uri="{FF2B5EF4-FFF2-40B4-BE49-F238E27FC236}">
                <a16:creationId xmlns:a16="http://schemas.microsoft.com/office/drawing/2014/main" id="{1A949078-0C2C-42C8-A04A-7B630B7F2B1C}"/>
              </a:ext>
            </a:extLst>
          </p:cNvPr>
          <p:cNvSpPr>
            <a:spLocks noGrp="1"/>
          </p:cNvSpPr>
          <p:nvPr>
            <p:ph type="body" sz="quarter" idx="10"/>
          </p:nvPr>
        </p:nvSpPr>
        <p:spPr/>
        <p:txBody>
          <a:bodyPr/>
          <a:lstStyle/>
          <a:p>
            <a:r>
              <a:rPr lang="en-GB" dirty="0"/>
              <a:t>*Nodular regenerative hyperplasia, although its histology is ‘benign’, has a clinical course and management distinct from other benign lesions considered in this guideline and is not reviewed here</a:t>
            </a:r>
          </a:p>
          <a:p>
            <a:r>
              <a:rPr lang="en-GB" dirty="0"/>
              <a:t>EASL CPG benign liver tumours. J </a:t>
            </a:r>
            <a:r>
              <a:rPr lang="en-GB" dirty="0" err="1"/>
              <a:t>Hepatol</a:t>
            </a:r>
            <a:r>
              <a:rPr lang="en-GB" dirty="0"/>
              <a:t> 2016;65:386–98</a:t>
            </a:r>
          </a:p>
        </p:txBody>
      </p:sp>
      <p:sp>
        <p:nvSpPr>
          <p:cNvPr id="5" name="Content Placeholder 4">
            <a:extLst>
              <a:ext uri="{FF2B5EF4-FFF2-40B4-BE49-F238E27FC236}">
                <a16:creationId xmlns:a16="http://schemas.microsoft.com/office/drawing/2014/main" id="{23A10723-A6CD-4610-A6C4-903FFB4A64E4}"/>
              </a:ext>
            </a:extLst>
          </p:cNvPr>
          <p:cNvSpPr>
            <a:spLocks noGrp="1"/>
          </p:cNvSpPr>
          <p:nvPr>
            <p:ph sz="half" idx="1"/>
          </p:nvPr>
        </p:nvSpPr>
        <p:spPr>
          <a:xfrm>
            <a:off x="319314" y="1340768"/>
            <a:ext cx="8506800" cy="4253472"/>
          </a:xfrm>
        </p:spPr>
        <p:txBody>
          <a:bodyPr>
            <a:spAutoFit/>
          </a:bodyPr>
          <a:lstStyle/>
          <a:p>
            <a:r>
              <a:rPr lang="en-GB" dirty="0"/>
              <a:t>Heterogenous group of liver lesions</a:t>
            </a:r>
            <a:endParaRPr lang="en-GB" baseline="30000" dirty="0"/>
          </a:p>
          <a:p>
            <a:r>
              <a:rPr lang="en-GB" dirty="0"/>
              <a:t>Frequently found incidentally – due to widespread imaging use</a:t>
            </a:r>
          </a:p>
          <a:p>
            <a:r>
              <a:rPr lang="en-GB" dirty="0"/>
              <a:t>Often have a benign course</a:t>
            </a:r>
          </a:p>
          <a:p>
            <a:r>
              <a:rPr lang="en-GB" dirty="0"/>
              <a:t>Some are of greater clinical relevance than others</a:t>
            </a:r>
          </a:p>
          <a:p>
            <a:endParaRPr lang="en-GB" dirty="0"/>
          </a:p>
          <a:p>
            <a:r>
              <a:rPr lang="en-GB" dirty="0"/>
              <a:t>CPG provides an aid for the practical diagnosis and management of the more common benign tumours:*</a:t>
            </a:r>
          </a:p>
          <a:p>
            <a:pPr lvl="1"/>
            <a:r>
              <a:rPr lang="en-GB" dirty="0"/>
              <a:t>Hepatic haemangiomas</a:t>
            </a:r>
          </a:p>
          <a:p>
            <a:pPr lvl="1"/>
            <a:r>
              <a:rPr lang="en-GB" dirty="0"/>
              <a:t>Focal nodular hyperplasia (FNH)</a:t>
            </a:r>
          </a:p>
          <a:p>
            <a:pPr lvl="1"/>
            <a:r>
              <a:rPr lang="en-GB" dirty="0"/>
              <a:t>Hepatocellular adenoma (HCA)</a:t>
            </a:r>
          </a:p>
          <a:p>
            <a:pPr lvl="1"/>
            <a:r>
              <a:rPr lang="en-GB" dirty="0"/>
              <a:t>Patients with multiple lesions</a:t>
            </a:r>
          </a:p>
          <a:p>
            <a:endParaRPr lang="en-GB" dirty="0"/>
          </a:p>
        </p:txBody>
      </p:sp>
      <p:pic>
        <p:nvPicPr>
          <p:cNvPr id="7" name="Picture 6">
            <a:hlinkClick r:id="rId3" action="ppaction://hlinksldjump"/>
            <a:extLst>
              <a:ext uri="{FF2B5EF4-FFF2-40B4-BE49-F238E27FC236}">
                <a16:creationId xmlns:a16="http://schemas.microsoft.com/office/drawing/2014/main" id="{936D0562-228B-41C2-BBDB-46F135A3A7D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298676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23a5913-f7a6-4fba-bb22-304b61ad3633"/>
</p:tagLst>
</file>

<file path=ppt/theme/theme1.xml><?xml version="1.0" encoding="utf-8"?>
<a:theme xmlns:a="http://schemas.openxmlformats.org/drawingml/2006/main" name="1_blank">
  <a:themeElements>
    <a:clrScheme name="Custom 47">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7" ma:contentTypeDescription="Create a new document." ma:contentTypeScope="" ma:versionID="5cca771620a6f1330cd5d4ad7f1369c5">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6456a9a9ee7b6772503e3caf6b164d1e"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A4A5DE-5492-4167-9E09-4A736ACE8BE1}">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8b4f0aa6-f811-4d6e-9450-92a67e22359a"/>
    <ds:schemaRef ds:uri="7a3f0d49-cb9d-4d28-b6b4-cb24b886583f"/>
    <ds:schemaRef ds:uri="http://www.w3.org/XML/1998/namespace"/>
    <ds:schemaRef ds:uri="http://purl.org/dc/dcmitype/"/>
  </ds:schemaRefs>
</ds:datastoreItem>
</file>

<file path=customXml/itemProps2.xml><?xml version="1.0" encoding="utf-8"?>
<ds:datastoreItem xmlns:ds="http://schemas.openxmlformats.org/officeDocument/2006/customXml" ds:itemID="{88B3373C-1E6A-462C-9DDD-41F8CCBFF550}">
  <ds:schemaRefs>
    <ds:schemaRef ds:uri="http://schemas.microsoft.com/sharepoint/v3/contenttype/forms"/>
  </ds:schemaRefs>
</ds:datastoreItem>
</file>

<file path=customXml/itemProps3.xml><?xml version="1.0" encoding="utf-8"?>
<ds:datastoreItem xmlns:ds="http://schemas.openxmlformats.org/officeDocument/2006/customXml" ds:itemID="{E08965D0-77EE-4C2A-91E6-A95F796D4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174</TotalTime>
  <Words>3276</Words>
  <Application>Microsoft Office PowerPoint</Application>
  <PresentationFormat>On-screen Show (4:3)</PresentationFormat>
  <Paragraphs>600</Paragraphs>
  <Slides>34</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Symbol</vt:lpstr>
      <vt:lpstr>Wingdings</vt:lpstr>
      <vt:lpstr>1_blank</vt:lpstr>
      <vt:lpstr>Clinical Practice Guidelines</vt:lpstr>
      <vt:lpstr>About these slides</vt:lpstr>
      <vt:lpstr>About these slides</vt:lpstr>
      <vt:lpstr>Guideline panel</vt:lpstr>
      <vt:lpstr>Outline</vt:lpstr>
      <vt:lpstr>Methods</vt:lpstr>
      <vt:lpstr>Grading evidence and recommendations </vt:lpstr>
      <vt:lpstr>Overview</vt:lpstr>
      <vt:lpstr>Background</vt:lpstr>
      <vt:lpstr>Characteristics of common benign liver lesions</vt:lpstr>
      <vt:lpstr>Basic management of a ‘liver nodule’</vt:lpstr>
      <vt:lpstr>The benign liver tumour MDT</vt:lpstr>
      <vt:lpstr>Guidelines</vt:lpstr>
      <vt:lpstr>Topics</vt:lpstr>
      <vt:lpstr>Hepatic haemangiomas</vt:lpstr>
      <vt:lpstr>Hepatic haemangiomas:  epidemiology/clinical characteristics</vt:lpstr>
      <vt:lpstr>Hepatic haemangiomas:  key diagnostic recommendations</vt:lpstr>
      <vt:lpstr>Hepatic haemangiomas: imaging</vt:lpstr>
      <vt:lpstr>Hepatic haemangiomas:  key management recommendations</vt:lpstr>
      <vt:lpstr>Focal nodular hyperplasia</vt:lpstr>
      <vt:lpstr>FNH: epidemiology/clinical characteristics</vt:lpstr>
      <vt:lpstr>FNH: imaging</vt:lpstr>
      <vt:lpstr>FNH: key diagnostic recommendations</vt:lpstr>
      <vt:lpstr>FNH: key management recommendations</vt:lpstr>
      <vt:lpstr>FNH: management algorithm</vt:lpstr>
      <vt:lpstr>Hepatocellular adenoma</vt:lpstr>
      <vt:lpstr>HCA: epidemiology/clinical characteristics</vt:lpstr>
      <vt:lpstr>HCA: molecular classification</vt:lpstr>
      <vt:lpstr>HCA: molecular classification</vt:lpstr>
      <vt:lpstr>HCA: key diagnostic recommendations</vt:lpstr>
      <vt:lpstr>HCA: key management recommendations</vt:lpstr>
      <vt:lpstr>HCA: management algorithm</vt:lpstr>
      <vt:lpstr>Patients with multiple lesions</vt:lpstr>
      <vt:lpstr>Multiple lesions: key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Practice Guidelines</dc:title>
  <dc:creator>Mounia Heddad-Masson</dc:creator>
  <cp:lastModifiedBy>Medical Writer</cp:lastModifiedBy>
  <cp:revision>30</cp:revision>
  <dcterms:created xsi:type="dcterms:W3CDTF">2018-03-20T17:23:55Z</dcterms:created>
  <dcterms:modified xsi:type="dcterms:W3CDTF">2018-04-11T18:48:30Z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